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14"/>
  </p:notesMasterIdLst>
  <p:sldIdLst>
    <p:sldId id="256" r:id="rId3"/>
    <p:sldId id="287" r:id="rId4"/>
    <p:sldId id="262" r:id="rId5"/>
    <p:sldId id="277" r:id="rId6"/>
    <p:sldId id="278" r:id="rId7"/>
    <p:sldId id="279" r:id="rId8"/>
    <p:sldId id="281" r:id="rId9"/>
    <p:sldId id="282" r:id="rId10"/>
    <p:sldId id="284" r:id="rId11"/>
    <p:sldId id="285" r:id="rId12"/>
    <p:sldId id="286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98">
          <p15:clr>
            <a:srgbClr val="A4A3A4"/>
          </p15:clr>
        </p15:guide>
        <p15:guide id="3" pos="2880">
          <p15:clr>
            <a:srgbClr val="A4A3A4"/>
          </p15:clr>
        </p15:guide>
        <p15:guide id="4" pos="37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C56"/>
    <a:srgbClr val="660066"/>
    <a:srgbClr val="464A44"/>
    <a:srgbClr val="A23D07"/>
    <a:srgbClr val="2FBFA6"/>
    <a:srgbClr val="FF8B16"/>
    <a:srgbClr val="A3CD08"/>
    <a:srgbClr val="AEC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2" autoAdjust="0"/>
    <p:restoredTop sz="33580" autoAdjust="0"/>
  </p:normalViewPr>
  <p:slideViewPr>
    <p:cSldViewPr snapToGrid="0" snapToObjects="1">
      <p:cViewPr>
        <p:scale>
          <a:sx n="30" d="100"/>
          <a:sy n="30" d="100"/>
        </p:scale>
        <p:origin x="576" y="24"/>
      </p:cViewPr>
      <p:guideLst>
        <p:guide orient="horz" pos="2160"/>
        <p:guide orient="horz" pos="1198"/>
        <p:guide pos="288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0" d="100"/>
        <a:sy n="210" d="100"/>
      </p:scale>
      <p:origin x="0" y="68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1AED4A66-B3A7-4C99-9D85-5012C8585D3E}"/>
    <pc:docChg chg="modSld">
      <pc:chgData name="" userId="" providerId="" clId="Web-{1AED4A66-B3A7-4C99-9D85-5012C8585D3E}" dt="2019-01-02T20:25:14.802" v="0" actId="20577"/>
      <pc:docMkLst>
        <pc:docMk/>
      </pc:docMkLst>
      <pc:sldChg chg="modSp">
        <pc:chgData name="" userId="" providerId="" clId="Web-{1AED4A66-B3A7-4C99-9D85-5012C8585D3E}" dt="2019-01-02T20:25:14.802" v="0" actId="20577"/>
        <pc:sldMkLst>
          <pc:docMk/>
          <pc:sldMk cId="0" sldId="256"/>
        </pc:sldMkLst>
        <pc:spChg chg="mod">
          <ac:chgData name="" userId="" providerId="" clId="Web-{1AED4A66-B3A7-4C99-9D85-5012C8585D3E}" dt="2019-01-02T20:25:14.802" v="0" actId="20577"/>
          <ac:spMkLst>
            <pc:docMk/>
            <pc:sldMk cId="0" sldId="256"/>
            <ac:spMk id="5123" creationId="{BDA9F12D-9344-4232-A259-878CEE61A22F}"/>
          </ac:spMkLst>
        </pc:spChg>
      </pc:sldChg>
    </pc:docChg>
  </pc:docChgLst>
  <pc:docChgLst>
    <pc:chgData clId="Web-{C803B193-2905-495E-9380-B1534A64BA73}"/>
    <pc:docChg chg="modSld">
      <pc:chgData name="" userId="" providerId="" clId="Web-{C803B193-2905-495E-9380-B1534A64BA73}" dt="2019-01-02T20:38:06.478" v="7"/>
      <pc:docMkLst>
        <pc:docMk/>
      </pc:docMkLst>
      <pc:sldChg chg="modNotes">
        <pc:chgData name="" userId="" providerId="" clId="Web-{C803B193-2905-495E-9380-B1534A64BA73}" dt="2019-01-02T20:38:06.478" v="7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6B4C5B-4267-4DBE-BF1C-24E95BE722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F164D4-E281-4B60-94D7-BF2EC055579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F42760A-6781-4903-8A1E-6E4493181ECC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EC60AE1-98BA-4CB0-AD23-C9DECD7F41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2C87CD2-5251-4B7C-A76F-B9BD8A4049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37190C-4EED-4B6D-9515-E81B22F05B5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14B9F-AFEB-4095-A70B-1FB0A45D7E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DD6CAA-B79C-42FC-896C-40FD344B90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85FD314C-4320-422A-B11F-2B7DFB6FCB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E8B4A519-525E-4E42-9FFA-01D1894696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/>
              <a:t>Title: W3L1 Course Overview and Expectations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="1" dirty="0"/>
              <a:t>Time: 15 minutes </a:t>
            </a:r>
            <a:r>
              <a:rPr lang="en-US" altLang="en-US" b="1" i="0" dirty="0"/>
              <a:t>(11 slides)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="1" dirty="0"/>
              <a:t>Reading: None</a:t>
            </a:r>
          </a:p>
          <a:p>
            <a:pPr eaLnBrk="1" hangingPunct="1">
              <a:spcBef>
                <a:spcPct val="0"/>
              </a:spcBef>
            </a:pPr>
            <a:endParaRPr lang="en-US" altLang="en-US" b="1" dirty="0"/>
          </a:p>
          <a:p>
            <a:pPr eaLnBrk="1" hangingPunct="1">
              <a:spcBef>
                <a:spcPct val="0"/>
              </a:spcBef>
            </a:pPr>
            <a:r>
              <a:rPr lang="en-US" altLang="en-US" i="1" dirty="0">
                <a:ea typeface="Calibri" panose="020F0502020204030204" pitchFamily="34" charset="0"/>
                <a:cs typeface="Calibri" panose="020F0502020204030204" pitchFamily="34" charset="0"/>
              </a:rPr>
              <a:t>[Note: Treat this session as welcome and very brief overview of what participants will learn to set the stage for Week 3]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258421AD-119D-41FD-91B2-ED341F6F85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1A9B256-469F-4001-8F31-22F1E27422DB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BF5556AB-65D5-4D61-B19C-0B9502E994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A4D66AD0-2B65-466F-92DF-E5989EEB492C}" type="slidenum">
              <a:rPr lang="en-US" altLang="en-US" sz="1100" smtClean="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10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1DE469D1-6104-43F1-9135-A2EC783EC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AFF82F6D-7101-42DF-BB77-24CFBA8037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>
                <a:latin typeface="Times New Roman" panose="02020603050405020304" pitchFamily="18" charset="0"/>
              </a:rPr>
              <a:t>You’ve invested a lot of time, energy and passion to get to this point.  The next step is determining how to get your message out.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>
                <a:latin typeface="Times New Roman" panose="02020603050405020304" pitchFamily="18" charset="0"/>
              </a:rPr>
              <a:t>In order to influence practice in your field of study, you must share the findings of your work.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>
                <a:latin typeface="Times New Roman" panose="02020603050405020304" pitchFamily="18" charset="0"/>
              </a:rPr>
              <a:t>Some methods, such as publishing in a scientific, peer-reviewed journal, have broader reach and influence than other methods.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>
                <a:latin typeface="Times New Roman" panose="02020603050405020304" pitchFamily="18" charset="0"/>
              </a:rPr>
              <a:t>At a minimum, your findings should be shared and discussed locally to establish how your research can inform and be used to improve program performance.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2519B4D6-1337-4768-8DD8-2B97B85CBA3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7C6F1CA7-6663-41EF-B547-E93CB07191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i="1" dirty="0"/>
              <a:t>[END]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CA4C3D-C657-4BEE-95CB-BCFC4368C8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BD6DDE7-A289-4996-88E0-40ACC02A8084}" type="slidenum">
              <a:rPr lang="en-US" altLang="en-US" smtClean="0">
                <a:latin typeface="Calibri" panose="020F0502020204030204" pitchFamily="34" charset="0"/>
              </a:rPr>
              <a:pPr/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FC1FE7E1-DBB0-447E-8705-CAAF4C534D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4289499C-06A1-43DA-954B-7EA89FF4C3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Add information based on course organization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[Good time to also introduce any faculty, partners or participants new since Week 2.]</a:t>
            </a:r>
            <a:endParaRPr lang="en-US" altLang="en-US" i="1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362D233A-621B-4414-904C-54BA23AEF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A6E7086-F83E-4596-BF04-7EA5FBDEE3B2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67182436-0D63-42ED-9254-B7A16F90C6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80AC2E03-4D44-4851-B4E2-D8F5BE21088E}" type="slidenum">
              <a:rPr lang="en-US" altLang="en-US" sz="1100" smtClean="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3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70474DFA-A814-40CF-8208-E543E9EC51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65F616F7-7673-450E-BD07-2E79AC2CF0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This is the final week of this course where you learn how to communicate your study findings to influence practice.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6DA40D0A-60C1-41BD-98D6-62A1FAA089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0BC38B-852F-4B14-B997-AF0B32B5F5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The curriculum we will cover this week will help you hone your skills in writing up your research.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By the end of the week, you should have a draft manuscript and a list of ideas for next steps for using the results of your research to impact program policy and/or practice.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4513C25E-E406-4CD0-B091-AF26B7A664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F3E3609E-E116-4DF1-9EB7-12401FF7497E}" type="slidenum">
              <a:rPr lang="en-US" altLang="en-US" smtClean="0">
                <a:latin typeface="Calibri" panose="020F0502020204030204" pitchFamily="34" charset="0"/>
              </a:rPr>
              <a:pPr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5C5C9A94-FA88-4AFA-AB2B-7DA3FFA972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BECC88-5B48-4082-8C6F-815C1C8A91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Let’s take a step back to see where we’ve come from and how much you have done already</a:t>
            </a:r>
            <a:r>
              <a:rPr lang="is-IS" dirty="0"/>
              <a:t>…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is-IS" i="1" dirty="0"/>
              <a:t>[Review slide content]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49990ABD-3B27-4DD4-AC45-464007FBAD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6EBAC00B-295C-443A-B6D4-73AA15D6DD3D}" type="slidenum">
              <a:rPr lang="en-US" altLang="en-US" smtClean="0">
                <a:latin typeface="Calibri" panose="020F0502020204030204" pitchFamily="34" charset="0"/>
              </a:rPr>
              <a:pPr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04ADD5E0-1C9F-40F7-B517-7A917E0655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936ED490-F04D-4CB6-8F4E-CCD638770E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This week is all about writing up the work you’ve accomplished and planning on how to disseminate the findings from your study to impact program performance</a:t>
            </a:r>
            <a:r>
              <a:rPr lang="en-US" altLang="en-US"/>
              <a:t>, policy, </a:t>
            </a:r>
            <a:r>
              <a:rPr lang="en-US" altLang="en-US" dirty="0"/>
              <a:t>or change.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E28DA7D2-800D-42AB-866D-7A8A199DD3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149E03B5-BC27-4708-8774-BA0B017C1EFD}" type="slidenum">
              <a:rPr lang="en-US" altLang="en-US" smtClean="0">
                <a:latin typeface="Calibri" panose="020F0502020204030204" pitchFamily="34" charset="0"/>
              </a:rPr>
              <a:pPr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2FF385C-B1D3-45A2-B79A-4DA77E971E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11A60F-2B81-40D3-BBE7-237DFF1212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i="1" dirty="0"/>
              <a:t>[Review slide content and course agenda]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60B69540-B4FA-43EA-995D-3214F64B34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B8B0CD8-5787-4995-BA7B-27310A22093C}" type="slidenum">
              <a:rPr lang="en-US" altLang="en-US" smtClean="0">
                <a:latin typeface="Calibri" panose="020F0502020204030204" pitchFamily="34" charset="0"/>
              </a:rPr>
              <a:pPr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1C50B77-65D6-4804-A0BF-58A8AA26D7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87EED1-71B1-4759-BDAF-01ACAC38EA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specific components of manuscript writing that we will cover include: </a:t>
            </a:r>
            <a:r>
              <a:rPr lang="en-US" i="1" dirty="0"/>
              <a:t>[Review slide content]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3678E8D-F631-4B17-843B-BB5FDFC3D9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515940C6-FB09-43D4-8B1B-F3381C3F7396}" type="slidenum">
              <a:rPr lang="en-US" altLang="en-US" smtClean="0">
                <a:latin typeface="Calibri" panose="020F0502020204030204" pitchFamily="34" charset="0"/>
              </a:rPr>
              <a:pPr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BE8A4DEE-B3EC-483D-9A68-01097E8C76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937AC1-2704-4626-88F6-77F946A1A3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E8F57460-500B-403C-A290-E906D4692F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9A849CD6-1E72-4A62-9C97-A2F5D9E52ED1}" type="slidenum">
              <a:rPr lang="en-US" altLang="en-US" smtClean="0">
                <a:latin typeface="Calibri" panose="020F0502020204030204" pitchFamily="34" charset="0"/>
              </a:rPr>
              <a:pPr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>
            <a:extLst>
              <a:ext uri="{FF2B5EF4-FFF2-40B4-BE49-F238E27FC236}">
                <a16:creationId xmlns:a16="http://schemas.microsoft.com/office/drawing/2014/main" id="{B7975A6F-D79C-4217-BB6C-2F68445E3E10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id="{6CED616E-249E-4947-9364-E22ABE6652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103490E4-096E-4652-971F-223823C7FE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FC98BFE1-D6D9-4FEB-8FB3-9652680A54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en-US">
                <a:cs typeface="+mn-cs"/>
              </a:endParaRP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63820D7-06EB-48D5-ACD4-F517AADA17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538" y="5753100"/>
            <a:ext cx="12366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611E2C3-F12E-4809-AFBD-F118F55867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78AC3-32D4-4E0A-B899-A4F1D92F5D3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40261B0-0F0B-4D47-BF69-BF93536350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4786C92-418B-4614-A93F-4B3B70A546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4B279-6371-427B-A54A-119471C69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3932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F99040-3563-43CF-B96B-1D80482DE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C599F-829E-4F0F-B143-B10112BB7F5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7E21F1-CD51-4C2F-80FE-CB8991737E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87633C-380D-4E7C-B735-00419D1144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8C601-2D87-4BDB-984C-7F58F94479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6182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DEC969-5600-4B49-9C3F-F801B95906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8E214-F8D8-4FC9-83B6-959A13C2C9E6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F3169C-BECE-4B42-84F2-206C63D540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B0190B-2783-4E63-A869-14B170D4FA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8650F-B0A9-4F91-9664-5DB8E25B9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27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36C034-03C4-40E3-95D6-D1942613AF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7F3F6-BD6F-43EB-B786-1F17AF31FCE5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8D99E84-1E54-404F-BCE4-BA42889034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0020CA-E8DD-4E7E-B3B8-EC7E9B006A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580F8-52D5-4082-B8B0-8FC461EBB6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6933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6E3DCD-FA53-4548-9506-0C7D6B8562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218C-5C03-47AC-A13B-4E66D18902D3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46A59B-C7BE-4184-8766-748A684807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F86B3B-DE16-4699-B728-1FEC94F45C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822A3-156D-4A88-BBDE-CB83ABE41C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8776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33E83-216D-42A8-AB3B-84701723A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CBDF7-0262-472F-B5DB-D36F738960E3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EA374-4EED-46C5-B368-1FC8CAB2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1BA3D-F142-4D71-B394-EC6F48CC6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0B310-0D79-45D7-83F7-0A27EA168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4356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EEBE2-83B2-442A-9625-32CCBEB62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AAC81-60BC-46AB-942E-3E8ED32A67B7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443CC-2BA4-42B7-878B-C62E08842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766ED-D044-42DC-865A-53547FE95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25D6A-A888-4B4C-B255-1AC41BCC41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905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90A1B-CFE6-4C2A-A1C0-451700952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C4850-5B19-45FD-B6ED-102C290558D9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109CC6-6239-4473-A076-CDC44DC7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E9FD4-3975-4DDA-B5E2-D680D5CA7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00BFA-B711-4A6D-BE50-C929A0307C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7902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832E0A-5BAD-4B72-A81E-BE2B278F6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E56A7-B4EE-4B88-93AD-8EBE4F64BD9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CF3699-449A-42F2-9100-C4F795D03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75E7D1-E109-4E85-866E-132C52AD4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65AB6-85DB-4204-A228-ABD5B321A5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301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422216C-DC1A-4153-8E63-0D5FA4A9A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40B76-481F-4CAF-A681-B6E6B8252B01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F6533F-1985-40B3-AF03-B12A8DABB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48148C9-E4EC-42DB-A771-1BE03676A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3EC1-831B-4876-BB2A-24087A7E22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0345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4FE3E2-3937-4FFB-866F-DDCC1F90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B34DD-2964-4B72-B7C4-C13DC4551E9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1E8A7CD-413F-4CBA-B51F-FB603BE7B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DB2DF45-2FC6-481D-A45C-1B06D53A5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A69A4-BED0-4B17-976B-CCAA98576B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368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5E05B07-8298-42F7-B93E-8F6CFAA731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D58CB-21EE-4AE5-BB8B-A13FB4EBB926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2A67E62-3023-4262-9864-BFCE4730F0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EF324E9-3EF0-4C76-810C-F29F5A8726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FD621-19ED-41EA-B1A5-8B33EEF663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5048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2FEA9C7-C8B6-44FE-A422-5B17AB34A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F2A12-4A7B-4ED5-BCBA-F2624AC974CE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15C3725-D640-4D3F-A80A-727669581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5D389CD-9BDB-406B-B261-EF94ABE12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19EE6-45AF-42A7-86BC-874610F7C9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547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F0D74C-1D3D-4532-B567-C4255454D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5E2CE-42C0-4E90-A0AB-FB118339AD03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22AF86-3864-46BC-8E9F-C6E2593A9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12F30F-5927-42A3-A69C-E36DC9274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032C1-2106-437C-B5D1-21B0450E7E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9662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C2D328-3C02-47C8-9F2E-DB32464FD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6951F-1622-499B-9C68-8EC504BB185D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FBB942-1799-46AE-9C2A-6CEBB1025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90FF19-7B80-4C5E-987F-6B72F3984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98B71-C636-449E-A6B2-B97F3ACC6C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3837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B033A-D870-4A95-8498-E1C2E7479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67C0-5DC5-4121-8492-BDF535554BB4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A492F-9581-4D27-845A-73AC93796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AE689-0C47-48D8-804C-D1855816C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9D0E-96D2-4154-8A8B-B986E24FA3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24073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2CE5C-BAF0-4A7B-B62A-22B7D537C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43FD3-7F34-4162-98C9-9B2879AB854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E59FB-3213-438F-A962-D80505CC5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8E746-F570-4EA4-8EE9-6B1696196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585FC-4DF3-45B7-85AC-340BE51CCB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695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F210444-98CC-496C-BD61-D656A3C171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D510C-90F8-4014-A123-60153683EDCE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2FBAF3C-113E-413E-92C2-236CCE59F2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EC3B4E3-C216-4918-BB6E-72973788FF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B7736-DFF2-40A3-874E-A7B61BAE31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745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44C19E3-2AB3-4643-8DE3-728CC1F573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A227E-E7BD-48B0-A197-6B2E5F8C51BC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D0BB671-9842-4B76-BA26-E5DCCEBE83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CBD1957-F28B-475E-80BB-919962A8F8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6F2D2-6273-44E7-BC8C-8ECDA57F0D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1027A0-0610-407B-A67F-BEC6A556DD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B5F35-E12A-483E-85A9-CDA6C5ACF961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6127023-C97F-4D8F-9D7B-2192173667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E893C9-DADE-430A-886D-268E415C86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BD839-473F-45C5-AA05-814A174744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647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82520B-E1E2-4172-8E0A-A39C090E98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3003C-8EE0-4248-9513-68730311D03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07A86F-0CA2-496D-9C9C-9AABD5F00E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617FE9-E36D-4398-A8B7-E004CB760A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8710D-089D-4DAE-B1FA-F113FA032C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89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285D50B-5BC8-4FED-8960-97E98CEF52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41336-BE66-489C-A40E-5AA6DE9A91B0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AA6D14C-77CE-493B-B0EE-007ED93672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55806D7-4DDB-421C-B1DD-CA0CFDF4A0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02797-D75E-42B5-B1EF-B8EE1EC152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52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21E4CE1-A4BA-4400-B538-5470FBC67A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D8C73-52EF-4E0E-800F-9286DEA077E6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FE9F0D0-E2C8-494E-9313-7CB885F5F6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AD7BD4B-CE89-490F-9F53-9EACE7B440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240D4-0BB6-443F-A911-A8D5632B4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165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4036038-7F05-4BA8-A6AA-589F358BDF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29568-E8BF-4F87-B836-A568FC4BF1B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F3AF426-1837-46FD-A8E1-C0A19BFC2A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0216B32-A5F2-4D7A-A874-D34096475C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4096D-8B62-4A93-B611-D0061FD079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34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6D9E71D-CCB7-48A1-8854-9ED5A43546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21FDB1B-030C-4CC8-9C51-2922F5441D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31428" name="Rectangle 4">
            <a:extLst>
              <a:ext uri="{FF2B5EF4-FFF2-40B4-BE49-F238E27FC236}">
                <a16:creationId xmlns:a16="http://schemas.microsoft.com/office/drawing/2014/main" id="{36F228E8-0581-48EE-9E97-C1F5B73A5E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FA6386B-5476-44BA-958B-D34A6AED245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231429" name="Rectangle 5">
            <a:extLst>
              <a:ext uri="{FF2B5EF4-FFF2-40B4-BE49-F238E27FC236}">
                <a16:creationId xmlns:a16="http://schemas.microsoft.com/office/drawing/2014/main" id="{7C6017F8-36C8-44C2-8304-1525118AA1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30" name="Rectangle 6">
            <a:extLst>
              <a:ext uri="{FF2B5EF4-FFF2-40B4-BE49-F238E27FC236}">
                <a16:creationId xmlns:a16="http://schemas.microsoft.com/office/drawing/2014/main" id="{E8BA098A-C942-4F6A-AD50-52A046106B2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230ECAD5-42E8-4F6D-B59E-08153A1C30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AC15AED5-559C-4C02-AF78-CAADEE1BE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84B3A963-84B4-4679-BB3F-009BA69F3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>
            <a:extLst>
              <a:ext uri="{FF2B5EF4-FFF2-40B4-BE49-F238E27FC236}">
                <a16:creationId xmlns:a16="http://schemas.microsoft.com/office/drawing/2014/main" id="{AECCAF65-5F03-4B4A-9826-415FDFCB8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100000"/>
        <a:buFont typeface="Wingdings" panose="05000000000000000000" pitchFamily="2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76A3"/>
        </a:buClr>
        <a:buSzPct val="120000"/>
        <a:buFont typeface="Arial" panose="020B0604020202020204" pitchFamily="34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20000"/>
        <a:buFont typeface="Courier New" panose="02070309020205020404" pitchFamily="49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panose="020B0604020202020204" pitchFamily="34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D3BB503-9C5B-4838-B99D-0ACA356EBE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63FF2AB-F212-498B-BE83-C1795464C6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CC989-EF82-4CA5-AAD6-BFFBD09EE5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F055FD-C116-4863-8076-61854EBDE80F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78F9A-BF70-4003-9D5F-7EEB9803F2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1D8C-F678-4303-8F9B-3E9BAF5016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81B703-FF78-496B-8C93-BDE5ACAF3E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A07EE-DDA5-4729-9C8D-9BB940B36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85799"/>
            <a:ext cx="7772400" cy="213055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6600" dirty="0"/>
              <a:t>Week 3: Welcome!</a:t>
            </a:r>
            <a:br>
              <a:rPr lang="en-US" dirty="0">
                <a:solidFill>
                  <a:schemeClr val="tx1"/>
                </a:solidFill>
                <a:latin typeface="MS PGothic"/>
              </a:rPr>
            </a:br>
            <a:r>
              <a:rPr lang="en-US" sz="4400" dirty="0"/>
              <a:t>Course Overview &amp; Expectations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BDA9F12D-9344-4232-A259-878CEE61A22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1828800"/>
          </a:xfrm>
        </p:spPr>
        <p:txBody>
          <a:bodyPr/>
          <a:lstStyle/>
          <a:p>
            <a:r>
              <a:rPr lang="en-US" altLang="en-US" dirty="0"/>
              <a:t> CDC Operations Research Course</a:t>
            </a:r>
          </a:p>
          <a:p>
            <a:r>
              <a:rPr lang="en-US" altLang="en-US" dirty="0"/>
              <a:t>Add place and date</a:t>
            </a:r>
          </a:p>
          <a:p>
            <a:r>
              <a:rPr lang="en-US" altLang="en-US" dirty="0"/>
              <a:t>Add presenter name &amp; affiliation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0B71BCB-0025-42F7-BB89-DA6CF9F11F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dirty="0"/>
              <a:t>Having your work matter, matters!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FF3B4BB-D90E-4157-8B16-374AAC582F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0718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Present findings and recommendations from your OR project to the NTP and/or local TB program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Develop findings into abstract and manuscript for publication in scientific peer-reviewed journals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9C60878B-F9ED-4A36-85BA-898BD7CD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826000"/>
            <a:ext cx="8331200" cy="1368425"/>
          </a:xfrm>
          <a:prstGeom prst="rect">
            <a:avLst/>
          </a:prstGeom>
          <a:solidFill>
            <a:srgbClr val="A3CD08">
              <a:alpha val="4588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tabLst>
                <a:tab pos="684213" algn="l"/>
              </a:tabLst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860425" indent="-860425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tabLst>
                <a:tab pos="684213" algn="l"/>
              </a:tabLst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tabLst>
                <a:tab pos="684213" algn="l"/>
              </a:tabLst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57350" indent="-28575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684213" algn="l"/>
              </a:tabLst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tabLst>
                <a:tab pos="684213" algn="l"/>
              </a:tabLst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tabLst>
                <a:tab pos="684213" algn="l"/>
              </a:tabLst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tabLst>
                <a:tab pos="684213" algn="l"/>
              </a:tabLst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tabLst>
                <a:tab pos="684213" algn="l"/>
              </a:tabLst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tabLst>
                <a:tab pos="684213" algn="l"/>
              </a:tabLst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lvl="1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rgbClr val="660066"/>
                </a:solidFill>
                <a:latin typeface="Wingdings" panose="05000000000000000000" pitchFamily="2" charset="2"/>
                <a:sym typeface="Wingdings" panose="05000000000000000000" pitchFamily="2" charset="2"/>
              </a:rPr>
              <a:t></a:t>
            </a:r>
            <a:r>
              <a:rPr lang="en-US" altLang="en-US" sz="3200" b="1">
                <a:solidFill>
                  <a:srgbClr val="FF0000"/>
                </a:solidFill>
                <a:latin typeface="Wingdings" panose="05000000000000000000" pitchFamily="2" charset="2"/>
                <a:sym typeface="Wingdings" panose="05000000000000000000" pitchFamily="2" charset="2"/>
              </a:rPr>
              <a:t> </a:t>
            </a:r>
            <a:r>
              <a:rPr lang="en-US" altLang="en-US" sz="3600">
                <a:solidFill>
                  <a:srgbClr val="FF6600"/>
                </a:solidFill>
                <a:latin typeface="Avenir Book"/>
                <a:ea typeface="Avenir Book"/>
                <a:cs typeface="Avenir Book"/>
              </a:rPr>
              <a:t>Use information </a:t>
            </a:r>
            <a:r>
              <a:rPr lang="en-US" altLang="en-US" sz="3600">
                <a:latin typeface="Avenir Book"/>
                <a:ea typeface="Avenir Book"/>
                <a:cs typeface="Avenir Book"/>
              </a:rPr>
              <a:t>to make improvements in your TB program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643C5004-F98B-4B25-B7B2-48279BC795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Let’s get started!</a:t>
            </a:r>
          </a:p>
        </p:txBody>
      </p:sp>
      <p:pic>
        <p:nvPicPr>
          <p:cNvPr id="25603" name="Content Placeholder 3">
            <a:extLst>
              <a:ext uri="{FF2B5EF4-FFF2-40B4-BE49-F238E27FC236}">
                <a16:creationId xmlns:a16="http://schemas.microsoft.com/office/drawing/2014/main" id="{8B580C5C-66A7-4535-A8C7-E957443AD8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38" y="1833563"/>
            <a:ext cx="3463925" cy="45307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87DEA05-728D-4218-8B9E-C719893287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Special thanks to...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249D037-13B3-471A-ACE0-AB03E9C76D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1338" y="1600200"/>
            <a:ext cx="8145462" cy="4530725"/>
          </a:xfrm>
        </p:spPr>
        <p:txBody>
          <a:bodyPr/>
          <a:lstStyle/>
          <a:p>
            <a:pPr eaLnBrk="1" hangingPunct="1"/>
            <a:endParaRPr lang="en-US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>
            <a:extLst>
              <a:ext uri="{FF2B5EF4-FFF2-40B4-BE49-F238E27FC236}">
                <a16:creationId xmlns:a16="http://schemas.microsoft.com/office/drawing/2014/main" id="{B28240F8-77F6-429C-BE84-84C59A054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11450"/>
            <a:ext cx="8602663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>
            <a:extLst>
              <a:ext uri="{FF2B5EF4-FFF2-40B4-BE49-F238E27FC236}">
                <a16:creationId xmlns:a16="http://schemas.microsoft.com/office/drawing/2014/main" id="{65046FD9-49B3-4913-8550-5F58CC8EC8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Course organization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F1F0CFB1-D90F-45A6-B7E3-46B7A48A1D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5475" y="1737360"/>
            <a:ext cx="8078788" cy="35956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None/>
              <a:defRPr/>
            </a:pPr>
            <a:r>
              <a:rPr lang="en-US" dirty="0">
                <a:latin typeface="Arial" charset="0"/>
              </a:rPr>
              <a:t>We are in Week 3 of 3: </a:t>
            </a:r>
          </a:p>
          <a:p>
            <a:pPr marL="352425" indent="-352425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§"/>
              <a:tabLst>
                <a:tab pos="1719263" algn="l"/>
              </a:tabLst>
              <a:defRPr/>
            </a:pPr>
            <a:r>
              <a:rPr lang="en-US" sz="2800" dirty="0">
                <a:solidFill>
                  <a:srgbClr val="FF6600"/>
                </a:solidFill>
                <a:latin typeface="Arial" charset="0"/>
              </a:rPr>
              <a:t>Week 1: </a:t>
            </a:r>
            <a:r>
              <a:rPr lang="en-US" sz="2800" dirty="0">
                <a:latin typeface="Arial" charset="0"/>
              </a:rPr>
              <a:t>Fundamentals, study design, protocol,              	data collection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§"/>
              <a:defRPr/>
            </a:pPr>
            <a:r>
              <a:rPr lang="en-US" sz="2800" dirty="0">
                <a:solidFill>
                  <a:srgbClr val="FF6600"/>
                </a:solidFill>
                <a:latin typeface="Arial" charset="0"/>
              </a:rPr>
              <a:t>Week 2: </a:t>
            </a:r>
            <a:r>
              <a:rPr lang="en-US" sz="2800" dirty="0">
                <a:latin typeface="Arial" charset="0"/>
              </a:rPr>
              <a:t>Data analysis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§"/>
              <a:defRPr/>
            </a:pPr>
            <a:r>
              <a:rPr lang="en-US" sz="2800" b="1" dirty="0">
                <a:solidFill>
                  <a:srgbClr val="FF6600"/>
                </a:solidFill>
                <a:latin typeface="Arial" charset="0"/>
              </a:rPr>
              <a:t>Week 3: 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Communicating the study to others</a:t>
            </a:r>
            <a:endParaRPr lang="en-US" sz="28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F248B234-4A28-4C9F-9E31-B44B813B37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199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Goals of week 3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F376D16-7CF7-4F00-8E08-46C850C975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786437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Draft a clear, concise manuscript which communicates the findings from your study</a:t>
            </a:r>
          </a:p>
          <a:p>
            <a:pPr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Outline steps for disseminating the results of the research</a:t>
            </a:r>
          </a:p>
          <a:p>
            <a:pPr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Determine plan for using the results to impact program policy and/or practice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268" name="Picture 1">
            <a:extLst>
              <a:ext uri="{FF2B5EF4-FFF2-40B4-BE49-F238E27FC236}">
                <a16:creationId xmlns:a16="http://schemas.microsoft.com/office/drawing/2014/main" id="{1C703C8A-567A-4CCB-A887-4C8DCC8E0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1905000"/>
            <a:ext cx="274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0F8196A0-AE76-4C3D-81D5-E60F267210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9375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dirty="0"/>
              <a:t>Steps in the OR process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A972AD81-46B8-47E2-93F3-D969DE634E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4663" y="1330325"/>
            <a:ext cx="7337425" cy="5100638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What you’ve accomplished so far –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Identified a research question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Designed study to answer the question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Submitted protocol to ethics review board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Developed data collection instrument(s) and management plan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Conducted study and collected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Cleaned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Analyzed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Developed tables and figures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Prepared draft abstract</a:t>
            </a:r>
          </a:p>
        </p:txBody>
      </p:sp>
      <p:sp>
        <p:nvSpPr>
          <p:cNvPr id="13316" name="Right Brace 5">
            <a:extLst>
              <a:ext uri="{FF2B5EF4-FFF2-40B4-BE49-F238E27FC236}">
                <a16:creationId xmlns:a16="http://schemas.microsoft.com/office/drawing/2014/main" id="{19A9CB19-8DCC-41D4-8108-54D48A9F1992}"/>
              </a:ext>
            </a:extLst>
          </p:cNvPr>
          <p:cNvSpPr>
            <a:spLocks/>
          </p:cNvSpPr>
          <p:nvPr/>
        </p:nvSpPr>
        <p:spPr bwMode="auto">
          <a:xfrm>
            <a:off x="7372350" y="1970088"/>
            <a:ext cx="381000" cy="2630487"/>
          </a:xfrm>
          <a:prstGeom prst="rightBrace">
            <a:avLst>
              <a:gd name="adj1" fmla="val 83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317" name="TextBox 6">
            <a:extLst>
              <a:ext uri="{FF2B5EF4-FFF2-40B4-BE49-F238E27FC236}">
                <a16:creationId xmlns:a16="http://schemas.microsoft.com/office/drawing/2014/main" id="{8AE33FC1-7389-4A36-989A-BA9D86EC5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3070225"/>
            <a:ext cx="13350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i="1">
                <a:solidFill>
                  <a:srgbClr val="C00000"/>
                </a:solidFill>
              </a:rPr>
              <a:t>Level 1</a:t>
            </a:r>
          </a:p>
        </p:txBody>
      </p:sp>
      <p:sp>
        <p:nvSpPr>
          <p:cNvPr id="13318" name="Right Brace 1">
            <a:extLst>
              <a:ext uri="{FF2B5EF4-FFF2-40B4-BE49-F238E27FC236}">
                <a16:creationId xmlns:a16="http://schemas.microsoft.com/office/drawing/2014/main" id="{19FF39B3-9252-4D7E-8472-C92E8D48CAEF}"/>
              </a:ext>
            </a:extLst>
          </p:cNvPr>
          <p:cNvSpPr>
            <a:spLocks/>
          </p:cNvSpPr>
          <p:nvPr/>
        </p:nvSpPr>
        <p:spPr bwMode="auto">
          <a:xfrm>
            <a:off x="7366000" y="4754563"/>
            <a:ext cx="381000" cy="1676400"/>
          </a:xfrm>
          <a:prstGeom prst="rightBrace">
            <a:avLst>
              <a:gd name="adj1" fmla="val 833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319" name="TextBox 2">
            <a:extLst>
              <a:ext uri="{FF2B5EF4-FFF2-40B4-BE49-F238E27FC236}">
                <a16:creationId xmlns:a16="http://schemas.microsoft.com/office/drawing/2014/main" id="{0AEED65B-BCAE-4EA7-8A9E-390C4C6C8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4625" y="5330825"/>
            <a:ext cx="1208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i="1">
                <a:solidFill>
                  <a:srgbClr val="660066"/>
                </a:solidFill>
              </a:rPr>
              <a:t>Level 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C51ECB4F-B1A1-47E0-ABB9-8B21F40646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Steps in the OR process </a:t>
            </a:r>
            <a:r>
              <a:rPr lang="en-US" altLang="en-US" sz="3200" dirty="0"/>
              <a:t>(2)</a:t>
            </a:r>
            <a:endParaRPr lang="en-US" altLang="en-US" sz="3000" dirty="0"/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E902B707-BC97-4269-9A62-3256390733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76900" cy="36576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What you will be doing next – 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b="1" dirty="0">
                <a:solidFill>
                  <a:srgbClr val="33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Honing scientific writing skills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b="1" dirty="0">
                <a:solidFill>
                  <a:srgbClr val="33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Disseminating results/findings</a:t>
            </a:r>
          </a:p>
          <a:p>
            <a:pPr lvl="1" eaLnBrk="1" hangingPunct="1">
              <a:spcAft>
                <a:spcPts val="600"/>
              </a:spcAft>
            </a:pPr>
            <a:r>
              <a:rPr lang="en-US" altLang="en-US" b="1" dirty="0">
                <a:solidFill>
                  <a:srgbClr val="33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Integrating the results back into your program</a:t>
            </a:r>
          </a:p>
        </p:txBody>
      </p:sp>
      <p:sp>
        <p:nvSpPr>
          <p:cNvPr id="15364" name="Right Brace 5">
            <a:extLst>
              <a:ext uri="{FF2B5EF4-FFF2-40B4-BE49-F238E27FC236}">
                <a16:creationId xmlns:a16="http://schemas.microsoft.com/office/drawing/2014/main" id="{E7EA59DD-0BCF-451C-954C-CEADBA8D8629}"/>
              </a:ext>
            </a:extLst>
          </p:cNvPr>
          <p:cNvSpPr>
            <a:spLocks/>
          </p:cNvSpPr>
          <p:nvPr/>
        </p:nvSpPr>
        <p:spPr bwMode="auto">
          <a:xfrm>
            <a:off x="6126163" y="2389188"/>
            <a:ext cx="381000" cy="2000250"/>
          </a:xfrm>
          <a:prstGeom prst="rightBrace">
            <a:avLst>
              <a:gd name="adj1" fmla="val 83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TextBox 6">
            <a:extLst>
              <a:ext uri="{FF2B5EF4-FFF2-40B4-BE49-F238E27FC236}">
                <a16:creationId xmlns:a16="http://schemas.microsoft.com/office/drawing/2014/main" id="{5250699B-8F63-4E31-B48C-7751F4813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7488" y="3078163"/>
            <a:ext cx="1208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i="1">
                <a:solidFill>
                  <a:srgbClr val="3366FF"/>
                </a:solidFill>
              </a:rPr>
              <a:t>Level 3</a:t>
            </a:r>
          </a:p>
        </p:txBody>
      </p:sp>
      <p:sp>
        <p:nvSpPr>
          <p:cNvPr id="15366" name="Rounded Rectangle 9">
            <a:extLst>
              <a:ext uri="{FF2B5EF4-FFF2-40B4-BE49-F238E27FC236}">
                <a16:creationId xmlns:a16="http://schemas.microsoft.com/office/drawing/2014/main" id="{67A669E9-EDD3-4C4E-AFD1-F111B1AFD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13" y="2236788"/>
            <a:ext cx="7431087" cy="2293937"/>
          </a:xfrm>
          <a:prstGeom prst="roundRect">
            <a:avLst>
              <a:gd name="adj" fmla="val 16667"/>
            </a:avLst>
          </a:prstGeom>
          <a:solidFill>
            <a:schemeClr val="accent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77AC5FD5-69C7-4BBD-AFCB-7A55C1BDE4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week you will...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CE5747AB-5132-43DC-A788-BDC0D489DE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Present a brief overview on the status of your project</a:t>
            </a:r>
          </a:p>
          <a:p>
            <a:pPr eaLnBrk="1" hangingPunct="1"/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Learn about scientific writing and begin drafting your manuscript</a:t>
            </a:r>
          </a:p>
          <a:p>
            <a:pPr eaLnBrk="1" hangingPunct="1"/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Participate in small group discussions to gain perspectives and input on each section</a:t>
            </a:r>
          </a:p>
          <a:p>
            <a:pPr eaLnBrk="1" hangingPunct="1"/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Define your next steps for disseminating the results of your study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C2B6728-FB9F-4AC9-B4F2-9E55105867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dirty="0"/>
              <a:t>Scientific manuscript components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712F2943-D859-494F-BD64-35ABDD1C49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554480"/>
            <a:ext cx="8503920" cy="5029200"/>
          </a:xfrm>
        </p:spPr>
        <p:txBody>
          <a:bodyPr/>
          <a:lstStyle/>
          <a:p>
            <a:pPr indent="-347472" eaLnBrk="1" hangingPunct="1">
              <a:spcBef>
                <a:spcPts val="400"/>
              </a:spcBef>
            </a:pPr>
            <a:r>
              <a:rPr lang="en-US" alt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Opening – Define the context and characters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Background – Present what is known and unknown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Challenge – Specific question/hypothesis or study goals</a:t>
            </a:r>
          </a:p>
          <a:p>
            <a:pPr indent="-347472" eaLnBrk="1" hangingPunct="1">
              <a:spcBef>
                <a:spcPts val="400"/>
              </a:spcBef>
            </a:pPr>
            <a:r>
              <a:rPr lang="en-US" alt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Methods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Describe what you did</a:t>
            </a:r>
          </a:p>
          <a:p>
            <a:pPr indent="-347472" eaLnBrk="1" hangingPunct="1">
              <a:spcBef>
                <a:spcPts val="400"/>
              </a:spcBef>
            </a:pPr>
            <a:r>
              <a:rPr lang="en-US" alt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Describe your findings</a:t>
            </a:r>
          </a:p>
          <a:p>
            <a:pPr indent="-347472" eaLnBrk="1" hangingPunct="1">
              <a:spcBef>
                <a:spcPts val="400"/>
              </a:spcBef>
            </a:pPr>
            <a:r>
              <a:rPr lang="en-US" alt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Examine what the findings contribute to existing knowledge</a:t>
            </a:r>
          </a:p>
          <a:p>
            <a:pPr lvl="1" indent="-347472" eaLnBrk="1" hangingPunct="1">
              <a:spcBef>
                <a:spcPts val="400"/>
              </a:spcBef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Conclusion – Summarize/recap the “take home message”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F025881B-96DC-4B3D-8E2C-9D770C606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dirty="0"/>
              <a:t>Maybe you’ve heard the saying…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9391C1-13E9-456E-986F-22730B57F3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1595438"/>
            <a:ext cx="419258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18DAC8-D173-43D7-AA67-CFBDDA7F2711}"/>
              </a:ext>
            </a:extLst>
          </p:cNvPr>
          <p:cNvSpPr txBox="1">
            <a:spLocks/>
          </p:cNvSpPr>
          <p:nvPr/>
        </p:nvSpPr>
        <p:spPr bwMode="auto">
          <a:xfrm>
            <a:off x="561975" y="5013325"/>
            <a:ext cx="831215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 anchor="b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1">
                    <a:lumMod val="75000"/>
                  </a:schemeClr>
                </a:solidFill>
                <a:latin typeface="Avenir Book"/>
                <a:ea typeface="MS PGothic" pitchFamily="34" charset="-128"/>
                <a:cs typeface="Avenir Book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r" defTabSz="914400">
              <a:defRPr/>
            </a:pPr>
            <a:r>
              <a:rPr lang="en-US" kern="0" dirty="0">
                <a:solidFill>
                  <a:srgbClr val="C00000"/>
                </a:solidFill>
              </a:rPr>
              <a:t>But why does it matter?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12164</TotalTime>
  <Words>614</Words>
  <Application>Microsoft Office PowerPoint</Application>
  <PresentationFormat>On-screen Show (4:3)</PresentationFormat>
  <Paragraphs>89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MS PGothic</vt:lpstr>
      <vt:lpstr>Arial</vt:lpstr>
      <vt:lpstr>Avenir Book</vt:lpstr>
      <vt:lpstr>Calibri</vt:lpstr>
      <vt:lpstr>Courier New</vt:lpstr>
      <vt:lpstr>Garamond</vt:lpstr>
      <vt:lpstr>Times New Roman</vt:lpstr>
      <vt:lpstr>Verdana</vt:lpstr>
      <vt:lpstr>Wingdings</vt:lpstr>
      <vt:lpstr>CDC OR Style options 1 and 2</vt:lpstr>
      <vt:lpstr>Custom Design</vt:lpstr>
      <vt:lpstr>Week 3: Welcome! Course Overview &amp; Expectations</vt:lpstr>
      <vt:lpstr>Special thanks to...</vt:lpstr>
      <vt:lpstr>Course organization</vt:lpstr>
      <vt:lpstr>Goals of week 3</vt:lpstr>
      <vt:lpstr>Steps in the OR process</vt:lpstr>
      <vt:lpstr>Steps in the OR process (2)</vt:lpstr>
      <vt:lpstr>This week you will...</vt:lpstr>
      <vt:lpstr>Scientific manuscript components</vt:lpstr>
      <vt:lpstr>Maybe you’ve heard the saying…</vt:lpstr>
      <vt:lpstr>Having your work matter, matters!</vt:lpstr>
      <vt:lpstr>Let’s get started!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149</cp:revision>
  <dcterms:created xsi:type="dcterms:W3CDTF">2016-12-10T01:14:11Z</dcterms:created>
  <dcterms:modified xsi:type="dcterms:W3CDTF">2019-01-16T19:05:13Z</dcterms:modified>
</cp:coreProperties>
</file>