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20"/>
  </p:notesMasterIdLst>
  <p:sldIdLst>
    <p:sldId id="256" r:id="rId3"/>
    <p:sldId id="264" r:id="rId4"/>
    <p:sldId id="276" r:id="rId5"/>
    <p:sldId id="261" r:id="rId6"/>
    <p:sldId id="267" r:id="rId7"/>
    <p:sldId id="266" r:id="rId8"/>
    <p:sldId id="279" r:id="rId9"/>
    <p:sldId id="281" r:id="rId10"/>
    <p:sldId id="269" r:id="rId11"/>
    <p:sldId id="277" r:id="rId12"/>
    <p:sldId id="270" r:id="rId13"/>
    <p:sldId id="271" r:id="rId14"/>
    <p:sldId id="272" r:id="rId15"/>
    <p:sldId id="282" r:id="rId16"/>
    <p:sldId id="268" r:id="rId17"/>
    <p:sldId id="260" r:id="rId18"/>
    <p:sldId id="25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A509"/>
    <a:srgbClr val="0D3E83"/>
    <a:srgbClr val="A23D07"/>
    <a:srgbClr val="2FBFA6"/>
    <a:srgbClr val="FF8B16"/>
    <a:srgbClr val="A3CD08"/>
    <a:srgbClr val="AECD0B"/>
    <a:srgbClr val="F1CD29"/>
    <a:srgbClr val="CDC3B4"/>
    <a:srgbClr val="CD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 autoAdjust="0"/>
    <p:restoredTop sz="43195" autoAdjust="0"/>
  </p:normalViewPr>
  <p:slideViewPr>
    <p:cSldViewPr snapToGrid="0" snapToObjects="1">
      <p:cViewPr varScale="1">
        <p:scale>
          <a:sx n="35" d="100"/>
          <a:sy n="35" d="100"/>
        </p:scale>
        <p:origin x="37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6440"/>
    </p:cViewPr>
  </p:sorterViewPr>
  <p:notesViewPr>
    <p:cSldViewPr snapToGrid="0" snapToObjects="1">
      <p:cViewPr>
        <p:scale>
          <a:sx n="90" d="100"/>
          <a:sy n="90" d="100"/>
        </p:scale>
        <p:origin x="-1768" y="-4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9673A3CD-4A03-43C3-9E81-619F0D689D77}"/>
    <pc:docChg chg="modSld">
      <pc:chgData name="" userId="" providerId="" clId="Web-{9673A3CD-4A03-43C3-9E81-619F0D689D77}" dt="2019-01-02T20:26:33.858" v="2" actId="20577"/>
      <pc:docMkLst>
        <pc:docMk/>
      </pc:docMkLst>
      <pc:sldChg chg="modSp">
        <pc:chgData name="" userId="" providerId="" clId="Web-{9673A3CD-4A03-43C3-9E81-619F0D689D77}" dt="2019-01-02T20:26:31.743" v="0" actId="20577"/>
        <pc:sldMkLst>
          <pc:docMk/>
          <pc:sldMk cId="1746828133" sldId="256"/>
        </pc:sldMkLst>
        <pc:spChg chg="mod">
          <ac:chgData name="" userId="" providerId="" clId="Web-{9673A3CD-4A03-43C3-9E81-619F0D689D77}" dt="2019-01-02T20:26:31.743" v="0" actId="20577"/>
          <ac:spMkLst>
            <pc:docMk/>
            <pc:sldMk cId="1746828133" sldId="2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AEF-72DB-C744-B5A5-593299A77FD0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3D35E-2143-4448-BE2B-2320F89E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Title: W3L4 Writing an Abstract</a:t>
            </a:r>
          </a:p>
          <a:p>
            <a:r>
              <a:rPr lang="en-US" b="1" dirty="0"/>
              <a:t>Time: 30 minutes (17 slides)</a:t>
            </a:r>
          </a:p>
          <a:p>
            <a:r>
              <a:rPr lang="en-US" b="1" dirty="0"/>
              <a:t>Reading:</a:t>
            </a:r>
            <a:r>
              <a:rPr lang="en-US" b="1" baseline="0" dirty="0"/>
              <a:t> None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95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cs typeface="Calibri"/>
              </a:rPr>
              <a:t>[Review slide content]</a:t>
            </a:r>
          </a:p>
          <a:p>
            <a:endParaRPr lang="en-US" sz="1200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>
                <a:solidFill>
                  <a:schemeClr val="tx1"/>
                </a:solidFill>
                <a:effectLst/>
              </a:rPr>
              <a:t>[Abstract source: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Sekandi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JN,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Zalwango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S, Martinez L, Handel A,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Kakaire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Nkwata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AK,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Ezeamama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AE,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Kiwanuka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N, Whalen CC. Four degrees of separation: social contacts and health providers influence the steps to final diagnosis of active tuberculosis patients in urban Uganda.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BMC Infect Dis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(2015) 15:361;1084-88.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09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+mn-lt"/>
              </a:rPr>
              <a:t>[</a:t>
            </a:r>
            <a:r>
              <a:rPr lang="en-US" i="1" dirty="0">
                <a:latin typeface="+mn-lt"/>
                <a:cs typeface="Calibri"/>
              </a:rPr>
              <a:t>Review slide content]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0" dirty="0">
                <a:latin typeface="+mn-lt"/>
                <a:cs typeface="Calibri"/>
              </a:rPr>
              <a:t>Discussion/conclusion “sums up project”, provides an interpretation of your results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0">
                <a:latin typeface="+mn-lt"/>
                <a:cs typeface="Calibri"/>
              </a:rPr>
              <a:t>Answers </a:t>
            </a:r>
            <a:r>
              <a:rPr lang="en-US" i="0" dirty="0">
                <a:latin typeface="+mn-lt"/>
                <a:cs typeface="Calibri"/>
              </a:rPr>
              <a:t>the question “So what?”,</a:t>
            </a:r>
            <a:r>
              <a:rPr lang="en-US" i="0" baseline="0" dirty="0">
                <a:latin typeface="+mn-lt"/>
                <a:cs typeface="Calibri"/>
              </a:rPr>
              <a:t> and summarizes the main ideas that come from the discussion.</a:t>
            </a:r>
            <a:endParaRPr lang="en-US" i="0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61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61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59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59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28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[</a:t>
            </a:r>
            <a:r>
              <a:rPr lang="en-US" i="1" dirty="0">
                <a:latin typeface="Calibri"/>
                <a:cs typeface="Calibri"/>
              </a:rPr>
              <a:t>Review slide content]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>
                <a:latin typeface="Calibri"/>
                <a:cs typeface="Calibri"/>
              </a:rPr>
              <a:t>Circulate your abstract with all other authors involved in the study to get their feedback and to ensure they agree with submitting it.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62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</a:t>
            </a:r>
            <a:r>
              <a:rPr lang="en-US" i="1">
                <a:latin typeface="Calibri"/>
                <a:cs typeface="Calibri"/>
              </a:rPr>
              <a:t>END]</a:t>
            </a:r>
            <a:endParaRPr lang="en-US" i="1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51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latin typeface="Calibri"/>
                <a:cs typeface="Calibri"/>
              </a:rPr>
              <a:t>This week</a:t>
            </a:r>
            <a:r>
              <a:rPr lang="en-US" baseline="0" dirty="0">
                <a:latin typeface="Calibri"/>
                <a:cs typeface="Calibri"/>
              </a:rPr>
              <a:t> you will also be writing an abstract summarizing your research and results </a:t>
            </a:r>
            <a:r>
              <a:rPr lang="mr-IN" baseline="0" dirty="0">
                <a:latin typeface="Calibri"/>
                <a:cs typeface="Calibri"/>
              </a:rPr>
              <a:t>–</a:t>
            </a:r>
            <a:r>
              <a:rPr lang="en-US" baseline="0" dirty="0">
                <a:latin typeface="Calibri"/>
                <a:cs typeface="Calibri"/>
              </a:rPr>
              <a:t> in the end you will be well along the way to having something to submit in hopes of presenting your work at a conference in the (near) future.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>
                <a:latin typeface="Calibri"/>
                <a:cs typeface="Calibri"/>
              </a:rPr>
              <a:t>There are two types of abstracts:</a:t>
            </a:r>
          </a:p>
          <a:p>
            <a:pPr marL="628650" lvl="1" indent="-171450">
              <a:buFont typeface="Calibri" panose="020F0502020204030204" pitchFamily="34" charset="0"/>
              <a:buChar char="–"/>
            </a:pPr>
            <a:r>
              <a:rPr lang="en-US" baseline="0" dirty="0">
                <a:latin typeface="Calibri"/>
                <a:cs typeface="Calibri"/>
              </a:rPr>
              <a:t>Abstracts are a short summary of your research that you place at the front of your scientific paper </a:t>
            </a:r>
            <a:r>
              <a:rPr lang="en-US" b="1" i="0" baseline="0" dirty="0">
                <a:latin typeface="Calibri"/>
                <a:cs typeface="Calibri"/>
              </a:rPr>
              <a:t>after you have written it</a:t>
            </a:r>
            <a:r>
              <a:rPr lang="en-US" i="0" baseline="0" dirty="0">
                <a:latin typeface="Calibri"/>
                <a:cs typeface="Calibri"/>
              </a:rPr>
              <a:t>.</a:t>
            </a:r>
          </a:p>
          <a:p>
            <a:pPr marL="628650" lvl="1" indent="-171450">
              <a:buFont typeface="Calibri" panose="020F0502020204030204" pitchFamily="34" charset="0"/>
              <a:buChar char="–"/>
            </a:pPr>
            <a:r>
              <a:rPr lang="en-US" baseline="0" dirty="0">
                <a:latin typeface="Calibri"/>
                <a:cs typeface="Calibri"/>
              </a:rPr>
              <a:t>But we also write abstracts of our work </a:t>
            </a:r>
            <a:r>
              <a:rPr lang="en-US" b="1" i="0" baseline="0" dirty="0">
                <a:latin typeface="Calibri"/>
                <a:cs typeface="Calibri"/>
              </a:rPr>
              <a:t>before we have written the paper</a:t>
            </a:r>
            <a:r>
              <a:rPr lang="en-US" baseline="0" dirty="0">
                <a:latin typeface="Calibri"/>
                <a:cs typeface="Calibri"/>
              </a:rPr>
              <a:t>, if we first want to share our work at a scientific conference or meeting.  This is a good opportunity to share your findings with the broader community and to get feedback on your research.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0" dirty="0">
                <a:latin typeface="Calibri"/>
                <a:cs typeface="Calibri"/>
              </a:rPr>
              <a:t>Abstracts enable</a:t>
            </a:r>
            <a:r>
              <a:rPr lang="en-US" i="0" baseline="0" dirty="0">
                <a:latin typeface="Calibri"/>
                <a:cs typeface="Calibri"/>
              </a:rPr>
              <a:t> readers to quickly grasp the purpose and major ideas of your research (“time-saving”).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0" baseline="0" dirty="0">
                <a:latin typeface="Calibri"/>
                <a:cs typeface="Calibri"/>
              </a:rPr>
              <a:t>They serve as an advertisement to inform and persuade your audience (“help readers decide if they want to look more closely at your work”).</a:t>
            </a:r>
            <a:endParaRPr lang="en-US" i="0" dirty="0">
              <a:latin typeface="Calibri"/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243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latin typeface="Calibri"/>
                <a:cs typeface="Calibri"/>
              </a:rPr>
              <a:t>Preparing an abstract</a:t>
            </a:r>
            <a:r>
              <a:rPr lang="en-US" baseline="0" dirty="0">
                <a:latin typeface="Calibri"/>
                <a:cs typeface="Calibri"/>
              </a:rPr>
              <a:t> will help to focus and clarify your work as you proceed this week</a:t>
            </a:r>
            <a:r>
              <a:rPr lang="is-IS" baseline="0" dirty="0">
                <a:latin typeface="Calibri"/>
                <a:cs typeface="Calibri"/>
              </a:rPr>
              <a:t>…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01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12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0" dirty="0">
                <a:latin typeface="Calibri"/>
                <a:cs typeface="Calibri"/>
              </a:rPr>
              <a:t>Important to see format of journal or academic conference and use it as a guide.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0" dirty="0">
                <a:latin typeface="Calibri"/>
                <a:cs typeface="Calibri"/>
              </a:rPr>
              <a:t>Sometime 1-2 tables/figures may be included.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56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latin typeface="Calibri"/>
                <a:cs typeface="Calibri"/>
              </a:rPr>
              <a:t>Title: Remember </a:t>
            </a:r>
            <a:r>
              <a:rPr lang="mr-IN" dirty="0">
                <a:latin typeface="Calibri"/>
                <a:cs typeface="Calibri"/>
              </a:rPr>
              <a:t>–</a:t>
            </a:r>
            <a:r>
              <a:rPr lang="en-US" dirty="0">
                <a:latin typeface="Calibri"/>
                <a:cs typeface="Calibri"/>
              </a:rPr>
              <a:t> it helps if the title grabs</a:t>
            </a:r>
            <a:r>
              <a:rPr lang="en-US" baseline="0" dirty="0">
                <a:latin typeface="Calibri"/>
                <a:cs typeface="Calibri"/>
              </a:rPr>
              <a:t> the reader’s attention.</a:t>
            </a:r>
          </a:p>
          <a:p>
            <a:pPr marL="171450" indent="-171450">
              <a:buFont typeface="Arial"/>
              <a:buChar char="•"/>
            </a:pPr>
            <a:r>
              <a:rPr lang="en-US" b="1" i="1" baseline="0" dirty="0">
                <a:latin typeface="Calibri"/>
                <a:cs typeface="Calibri"/>
              </a:rPr>
              <a:t>ASK: </a:t>
            </a:r>
            <a:r>
              <a:rPr lang="en-US" b="0" baseline="0" dirty="0">
                <a:latin typeface="Calibri"/>
                <a:cs typeface="Calibri"/>
              </a:rPr>
              <a:t>Can the audience offer examples of mundane titles vs. more stimulating versions?</a:t>
            </a:r>
          </a:p>
          <a:p>
            <a:pPr marL="171450" indent="-171450">
              <a:buFont typeface="Arial"/>
              <a:buChar char="•"/>
            </a:pPr>
            <a:r>
              <a:rPr lang="en-US" b="0" baseline="0" dirty="0">
                <a:latin typeface="Calibri"/>
                <a:cs typeface="Calibri"/>
              </a:rPr>
              <a:t>Background/objective: Should provide context and rationale for the study (should answer why the study was done, the importance of the study); should hone in on the research question that inspired the project; should address what you hope to accomplish (“your study purpose”).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36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  <a:cs typeface="Calibri"/>
              </a:rPr>
              <a:t>[Review slide content]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cs typeface="Calibri"/>
              </a:rPr>
              <a:t>[Point out the structure common to this style of abstract]</a:t>
            </a:r>
            <a:endParaRPr lang="en-US" i="1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14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 dirty="0">
                <a:latin typeface="+mn-lt"/>
                <a:cs typeface="Calibri"/>
              </a:rPr>
              <a:t>[Review slide content]</a:t>
            </a:r>
          </a:p>
          <a:p>
            <a:endParaRPr lang="en-US" sz="1200" dirty="0"/>
          </a:p>
          <a:p>
            <a:r>
              <a:rPr lang="en-US" sz="1200" i="1" kern="1200" dirty="0">
                <a:solidFill>
                  <a:schemeClr val="tx1"/>
                </a:solidFill>
                <a:effectLst/>
              </a:rPr>
              <a:t>[Abstract source:  </a:t>
            </a:r>
            <a:r>
              <a:rPr lang="en-US" sz="1200" kern="1200" dirty="0">
                <a:solidFill>
                  <a:schemeClr val="tx1"/>
                </a:solidFill>
                <a:effectLst/>
              </a:rPr>
              <a:t>Martinez L, Xu L, Chen C, </a:t>
            </a:r>
            <a:r>
              <a:rPr lang="en-US" sz="1200" kern="1200" dirty="0" err="1">
                <a:solidFill>
                  <a:schemeClr val="tx1"/>
                </a:solidFill>
                <a:effectLst/>
              </a:rPr>
              <a:t>Sekandi</a:t>
            </a:r>
            <a:r>
              <a:rPr lang="en-US" sz="1200" kern="1200" dirty="0">
                <a:solidFill>
                  <a:schemeClr val="tx1"/>
                </a:solidFill>
                <a:effectLst/>
              </a:rPr>
              <a:t> JN, Zhu Y, Zhang C, Whalen CC, Ahu L. Delays and Pathways to Final Tuberculosis Diagnosis in Patients from a Referral Hospital in Urban China. </a:t>
            </a:r>
            <a:r>
              <a:rPr lang="en-US" sz="1200" i="1" kern="1200" dirty="0">
                <a:solidFill>
                  <a:schemeClr val="tx1"/>
                </a:solidFill>
                <a:effectLst/>
              </a:rPr>
              <a:t>Am J Trop Med </a:t>
            </a:r>
            <a:r>
              <a:rPr lang="en-US" sz="1200" i="1" kern="1200" dirty="0" err="1">
                <a:solidFill>
                  <a:schemeClr val="tx1"/>
                </a:solidFill>
                <a:effectLst/>
              </a:rPr>
              <a:t>Hyg</a:t>
            </a:r>
            <a:r>
              <a:rPr lang="en-US" sz="1200" kern="1200" dirty="0">
                <a:solidFill>
                  <a:schemeClr val="tx1"/>
                </a:solidFill>
                <a:effectLst/>
              </a:rPr>
              <a:t> 2017; 95(5):1060-1065.</a:t>
            </a:r>
            <a:r>
              <a:rPr lang="en-US" sz="1200" i="1" kern="1200" dirty="0">
                <a:solidFill>
                  <a:schemeClr val="tx1"/>
                </a:solidFill>
                <a:effectLst/>
              </a:rPr>
              <a:t>]</a:t>
            </a:r>
            <a:endParaRPr lang="en-US" sz="12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01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Calibri"/>
                <a:cs typeface="Calibri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96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D76F7-B0DE-8C48-9AB5-4FAEE43C43C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B53B-BF9D-174B-B310-31F1ADA7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2813-939F-004E-9BDD-034604A11110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7D3-0185-1645-A396-4B7D82F66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3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50BA-C8E3-4B40-AF76-075C86712E99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17A1F-C497-E04B-A08A-462DDD99A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18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B449-4CCB-5847-8183-34A38CF095DC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504-80AA-9F40-BAE5-FCA96A6D7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8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3D93-0872-4B49-B149-C10A337C1B8A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60D9-0C4A-AB4A-BFC6-8EA771F4A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19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6DF7-06BE-A94C-832E-1DF11E380545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234-1D05-4247-B552-DC1EFDB41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9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3F69-0D54-034B-B052-690CEA2FA31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EA12-8778-4542-B5EE-975C3CD69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0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05B1-9509-8F47-9163-3776BD0CE12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A7E8-E584-8445-9A1B-3CFEC3528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AE72-3E91-DA4F-9E24-78F4B7928589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34F6-5283-354F-B60D-7910E5EF4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8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BD12-AD3D-FF46-A8B7-910E6153C6B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A1D6-5677-424D-91F5-2341B2A0F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3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942FB-F36C-BF4E-BDB6-2724EA38A16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EEBF-D8CA-A24F-A338-55402DCC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SzPct val="100000"/>
        <a:buFont typeface="Wingdings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1" fontAlgn="base" hangingPunct="1">
        <a:spcBef>
          <a:spcPct val="20000"/>
        </a:spcBef>
        <a:spcAft>
          <a:spcPct val="0"/>
        </a:spcAft>
        <a:buClrTx/>
        <a:buFont typeface="Arial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FE9ED3-31C6-1247-88DB-78C128AFB6D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FC60D-88C1-7F4E-9E49-97E9C7C7D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798"/>
            <a:ext cx="7772400" cy="2130552"/>
          </a:xfrm>
        </p:spPr>
        <p:txBody>
          <a:bodyPr>
            <a:normAutofit/>
          </a:bodyPr>
          <a:lstStyle/>
          <a:p>
            <a:r>
              <a:rPr lang="en-US" sz="6600" dirty="0"/>
              <a:t>Writing an Abstract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3691"/>
            <a:ext cx="6400800" cy="2286000"/>
          </a:xfrm>
        </p:spPr>
        <p:txBody>
          <a:bodyPr>
            <a:normAutofit/>
          </a:bodyPr>
          <a:lstStyle/>
          <a:p>
            <a:r>
              <a:rPr lang="en-US" sz="3200" dirty="0"/>
              <a:t>CDC Operations Research Course</a:t>
            </a:r>
          </a:p>
          <a:p>
            <a:r>
              <a:rPr lang="en-US" sz="3200" dirty="0"/>
              <a:t>Add place and date</a:t>
            </a:r>
          </a:p>
          <a:p>
            <a:r>
              <a:rPr lang="en-US" sz="3200" dirty="0"/>
              <a:t>Add presenter name &amp; affiliation</a:t>
            </a:r>
          </a:p>
        </p:txBody>
      </p:sp>
    </p:spTree>
    <p:extLst>
      <p:ext uri="{BB962C8B-B14F-4D97-AF65-F5344CB8AC3E}">
        <p14:creationId xmlns:p14="http://schemas.microsoft.com/office/powerpoint/2010/main" val="174682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313"/>
            <a:ext cx="8229600" cy="1139825"/>
          </a:xfrm>
        </p:spPr>
        <p:txBody>
          <a:bodyPr/>
          <a:lstStyle/>
          <a:p>
            <a:r>
              <a:rPr lang="en-US" dirty="0"/>
              <a:t>Structured abstract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74" y="1384296"/>
            <a:ext cx="8426230" cy="5038762"/>
          </a:xfrm>
        </p:spPr>
      </p:pic>
    </p:spTree>
    <p:extLst>
      <p:ext uri="{BB962C8B-B14F-4D97-AF65-F5344CB8AC3E}">
        <p14:creationId xmlns:p14="http://schemas.microsoft.com/office/powerpoint/2010/main" val="3306658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an abstract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7737357" cy="2743200"/>
          </a:xfrm>
        </p:spPr>
        <p:txBody>
          <a:bodyPr/>
          <a:lstStyle/>
          <a:p>
            <a:pPr indent="-347472">
              <a:spcBef>
                <a:spcPts val="672"/>
              </a:spcBef>
            </a:pPr>
            <a:r>
              <a:rPr lang="en-US" dirty="0">
                <a:solidFill>
                  <a:srgbClr val="7E9632"/>
                </a:solidFill>
              </a:rPr>
              <a:t>Discussion/conclusion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Explains the take-home message of why     your findings are important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Answers the question, “So what?”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Length: Usually short, 2-3 sentences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3265" y="62190"/>
            <a:ext cx="910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>
                <a:solidFill>
                  <a:schemeClr val="accent2">
                    <a:lumMod val="75000"/>
                  </a:schemeClr>
                </a:solidFill>
                <a:effectLst>
                  <a:reflection stA="50000" endPos="75000" dist="12700" dir="5400000" sy="-100000" algn="bl" rotWithShape="0"/>
                </a:effectLst>
                <a:latin typeface="Modern No. 20"/>
                <a:cs typeface="Modern No. 2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39748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an abstract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600200"/>
            <a:ext cx="7772400" cy="3657600"/>
          </a:xfrm>
        </p:spPr>
        <p:txBody>
          <a:bodyPr/>
          <a:lstStyle/>
          <a:p>
            <a:pPr indent="-347472">
              <a:spcBef>
                <a:spcPts val="672"/>
              </a:spcBef>
            </a:pPr>
            <a:r>
              <a:rPr lang="en-US" dirty="0">
                <a:solidFill>
                  <a:srgbClr val="7E9632"/>
                </a:solidFill>
              </a:rPr>
              <a:t>Keywords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Tool to help indexers and search engines classify research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Words should be chosen carefully and represent research content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Select 3-5 keywords that are specific to your research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3265" y="62190"/>
            <a:ext cx="910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>
                <a:solidFill>
                  <a:schemeClr val="accent2">
                    <a:lumMod val="75000"/>
                  </a:schemeClr>
                </a:solidFill>
                <a:effectLst>
                  <a:reflection stA="50000" endPos="75000" dist="12700" dir="5400000" sy="-100000" algn="bl" rotWithShape="0"/>
                </a:effectLst>
                <a:latin typeface="Modern No. 20"/>
                <a:cs typeface="Modern No. 2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76489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summary…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0617"/>
          </a:xfrm>
        </p:spPr>
        <p:txBody>
          <a:bodyPr/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Reason for writing: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What is the importance of the research? Why would a reader be interested in the larger work?</a:t>
            </a:r>
          </a:p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Problem: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What problem does this work attempt to solve? What is the scope of the project? What is the main argument/thesis/claim?</a:t>
            </a:r>
          </a:p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Methodology: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 abstract of a scientific work may include specific models or approaches used in the larger study. Other abstracts may describe the types of evidence used in the research.</a:t>
            </a:r>
          </a:p>
        </p:txBody>
      </p:sp>
    </p:spTree>
    <p:extLst>
      <p:ext uri="{BB962C8B-B14F-4D97-AF65-F5344CB8AC3E}">
        <p14:creationId xmlns:p14="http://schemas.microsoft.com/office/powerpoint/2010/main" val="3327056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summary</a:t>
            </a:r>
            <a:r>
              <a:rPr lang="en-US" sz="3600" dirty="0"/>
              <a:t> </a:t>
            </a:r>
            <a:r>
              <a:rPr lang="en-US" sz="3200" dirty="0"/>
              <a:t>(2)…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>
              <a:spcBef>
                <a:spcPts val="672"/>
              </a:spcBef>
            </a:pPr>
            <a:r>
              <a:rPr lang="en-US" b="1" dirty="0"/>
              <a:t>Results:</a:t>
            </a:r>
            <a:r>
              <a:rPr lang="en-US" dirty="0"/>
              <a:t> Again, an abstract of a scientific work may include specific data that indicates the results of the project. Other abstracts may discuss the findings in a more general way.</a:t>
            </a:r>
          </a:p>
          <a:p>
            <a:pPr>
              <a:spcBef>
                <a:spcPts val="672"/>
              </a:spcBef>
            </a:pPr>
            <a:r>
              <a:rPr lang="en-US" b="1" dirty="0"/>
              <a:t>Implications:</a:t>
            </a:r>
            <a:r>
              <a:rPr lang="en-US" dirty="0"/>
              <a:t> What changes should be implemented as a result of the findings of the work? How does this work add to the body of knowledge on the topic?</a:t>
            </a:r>
          </a:p>
        </p:txBody>
      </p:sp>
    </p:spTree>
    <p:extLst>
      <p:ext uri="{BB962C8B-B14F-4D97-AF65-F5344CB8AC3E}">
        <p14:creationId xmlns:p14="http://schemas.microsoft.com/office/powerpoint/2010/main" val="3619050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39825"/>
          </a:xfrm>
        </p:spPr>
        <p:txBody>
          <a:bodyPr/>
          <a:lstStyle/>
          <a:p>
            <a:r>
              <a:rPr lang="en-US" dirty="0"/>
              <a:t>Abstract writing conventions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3040"/>
            <a:ext cx="7344888" cy="4530725"/>
          </a:xfrm>
        </p:spPr>
        <p:txBody>
          <a:bodyPr/>
          <a:lstStyle/>
          <a:p>
            <a:pPr indent="-347472">
              <a:spcBef>
                <a:spcPts val="300"/>
              </a:spcBef>
            </a:pPr>
            <a:r>
              <a:rPr lang="en-US" dirty="0">
                <a:solidFill>
                  <a:srgbClr val="008000"/>
                </a:solidFill>
              </a:rPr>
              <a:t>Do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Write in past tense (convey what</a:t>
            </a:r>
          </a:p>
          <a:p>
            <a:pPr marL="457200" lvl="1" indent="-347472">
              <a:spcBef>
                <a:spcPts val="300"/>
              </a:spcBef>
              <a:buNone/>
            </a:pPr>
            <a:r>
              <a:rPr lang="en-US" sz="2400" dirty="0"/>
              <a:t>    you </a:t>
            </a:r>
            <a:r>
              <a:rPr lang="en-US" sz="2400" i="1" dirty="0"/>
              <a:t>did</a:t>
            </a:r>
            <a:r>
              <a:rPr lang="en-US" sz="2400" dirty="0"/>
              <a:t>)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Include searchable keywords</a:t>
            </a:r>
          </a:p>
          <a:p>
            <a:pPr indent="-347472">
              <a:spcBef>
                <a:spcPts val="300"/>
              </a:spcBef>
            </a:pPr>
            <a:r>
              <a:rPr lang="en-US" dirty="0">
                <a:solidFill>
                  <a:srgbClr val="FF6600"/>
                </a:solidFill>
              </a:rPr>
              <a:t>Don’t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Refer extensively to other works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Add information not contained in the original work 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Cite literature or include any references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Use copyright or trademark symbols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Use acronyms without defining them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Define terms</a:t>
            </a:r>
          </a:p>
          <a:p>
            <a:pPr lvl="1" indent="-347472">
              <a:spcBef>
                <a:spcPts val="300"/>
              </a:spcBef>
            </a:pPr>
            <a:r>
              <a:rPr lang="en-US" sz="2400" dirty="0"/>
              <a:t>Include grant or funding acknowledgements</a:t>
            </a:r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4475" y="1692965"/>
            <a:ext cx="1864478" cy="1641620"/>
          </a:xfrm>
          <a:prstGeom prst="rect">
            <a:avLst/>
          </a:prstGeom>
          <a:ln>
            <a:solidFill>
              <a:srgbClr val="7F7F7F"/>
            </a:solidFill>
          </a:ln>
        </p:spPr>
      </p:pic>
      <p:pic>
        <p:nvPicPr>
          <p:cNvPr id="5" name="Picture 4" descr="images-3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8558" y="4645525"/>
            <a:ext cx="1696312" cy="1485400"/>
          </a:xfrm>
          <a:prstGeom prst="rect">
            <a:avLst/>
          </a:prstGeom>
          <a:ln>
            <a:solidFill>
              <a:srgbClr val="7F7F7F"/>
            </a:solidFill>
          </a:ln>
        </p:spPr>
      </p:pic>
    </p:spTree>
    <p:extLst>
      <p:ext uri="{BB962C8B-B14F-4D97-AF65-F5344CB8AC3E}">
        <p14:creationId xmlns:p14="http://schemas.microsoft.com/office/powerpoint/2010/main" val="173245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25130"/>
          </a:xfrm>
        </p:spPr>
        <p:txBody>
          <a:bodyPr/>
          <a:lstStyle/>
          <a:p>
            <a:r>
              <a:rPr lang="en-US" dirty="0"/>
              <a:t>What makes a good abstract?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7200" y="1780179"/>
            <a:ext cx="8229600" cy="1627186"/>
          </a:xfrm>
          <a:prstGeom prst="rect">
            <a:avLst/>
          </a:prstGeom>
          <a:solidFill>
            <a:srgbClr val="CDB515">
              <a:alpha val="43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Complete - a miniature version of your paper</a:t>
            </a:r>
          </a:p>
          <a:p>
            <a:pPr lvl="1"/>
            <a:r>
              <a:rPr lang="en-US" dirty="0"/>
              <a:t>Should contain the essential information to understand your study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3507518"/>
            <a:ext cx="8229600" cy="1578252"/>
          </a:xfrm>
          <a:prstGeom prst="rect">
            <a:avLst/>
          </a:prstGeom>
          <a:solidFill>
            <a:schemeClr val="accent1">
              <a:lumMod val="75000"/>
              <a:alpha val="22000"/>
            </a:scheme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Clear, concise, and cohesive</a:t>
            </a:r>
          </a:p>
          <a:p>
            <a:pPr lvl="1"/>
            <a:r>
              <a:rPr lang="en-US" dirty="0"/>
              <a:t>Readable, well organized, not too much jargon, flows smoothly between parts</a:t>
            </a:r>
          </a:p>
          <a:p>
            <a:pPr marL="0" indent="0">
              <a:buFont typeface="Wingdings" charset="2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5185923"/>
            <a:ext cx="8229600" cy="1164948"/>
          </a:xfrm>
          <a:prstGeom prst="rect">
            <a:avLst/>
          </a:prstGeom>
          <a:solidFill>
            <a:srgbClr val="A3CD08">
              <a:alpha val="76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Compelling</a:t>
            </a:r>
          </a:p>
          <a:p>
            <a:pPr lvl="1"/>
            <a:r>
              <a:rPr lang="en-US" dirty="0"/>
              <a:t>An exciting abstract is more likely to get attention!</a:t>
            </a:r>
          </a:p>
          <a:p>
            <a:pPr marL="0" indent="0">
              <a:buFont typeface="Wingdings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664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a1b8179b48bb0dd288602592c7e0868.jpg"/>
          <p:cNvPicPr>
            <a:picLocks noChangeAspect="1"/>
          </p:cNvPicPr>
          <p:nvPr/>
        </p:nvPicPr>
        <p:blipFill rotWithShape="1">
          <a:blip r:embed="rId3" cstate="print">
            <a:alphaModFix amt="6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6916" y="-1"/>
            <a:ext cx="2387084" cy="22531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if it gets accepted?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3641"/>
            <a:ext cx="8229600" cy="4530725"/>
          </a:xfrm>
        </p:spPr>
        <p:txBody>
          <a:bodyPr/>
          <a:lstStyle/>
          <a:p>
            <a:r>
              <a:rPr lang="en-US" dirty="0"/>
              <a:t>You will be invited to attend conference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    and present your findings as:</a:t>
            </a:r>
          </a:p>
          <a:p>
            <a:pPr lvl="1"/>
            <a:r>
              <a:rPr lang="en-US" dirty="0"/>
              <a:t>Poster</a:t>
            </a:r>
          </a:p>
          <a:p>
            <a:pPr lvl="1"/>
            <a:r>
              <a:rPr lang="en-US" dirty="0"/>
              <a:t>Oral presentation</a:t>
            </a:r>
          </a:p>
          <a:p>
            <a:r>
              <a:rPr lang="en-US" dirty="0"/>
              <a:t>Provides opportunity:</a:t>
            </a:r>
          </a:p>
          <a:p>
            <a:pPr lvl="1"/>
            <a:r>
              <a:rPr lang="en-US" dirty="0"/>
              <a:t>For attendees to learn about your research</a:t>
            </a:r>
          </a:p>
          <a:p>
            <a:pPr lvl="1"/>
            <a:r>
              <a:rPr lang="en-US" dirty="0"/>
              <a:t>For you to receive feedback about your research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72893" y="5691200"/>
            <a:ext cx="3713907" cy="646331"/>
          </a:xfrm>
          <a:prstGeom prst="rect">
            <a:avLst/>
          </a:prstGeom>
          <a:solidFill>
            <a:srgbClr val="CDB515">
              <a:alpha val="48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600" i="1" dirty="0">
                <a:solidFill>
                  <a:srgbClr val="0000FF"/>
                </a:solidFill>
              </a:rPr>
              <a:t>....hooray</a:t>
            </a:r>
            <a:r>
              <a:rPr lang="en-US" sz="3600" i="1" dirty="0">
                <a:solidFill>
                  <a:srgbClr val="660066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15281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D3E83"/>
                </a:solidFill>
              </a:rPr>
              <a:t>This week</a:t>
            </a:r>
            <a:r>
              <a:rPr lang="is-IS" dirty="0">
                <a:solidFill>
                  <a:srgbClr val="0D3E83"/>
                </a:solidFill>
              </a:rPr>
              <a:t>...</a:t>
            </a:r>
            <a:endParaRPr lang="en-US" dirty="0">
              <a:solidFill>
                <a:srgbClr val="0D3E8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3056064"/>
            <a:ext cx="8229600" cy="354009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>
                <a:solidFill>
                  <a:srgbClr val="0D3E83"/>
                </a:solidFill>
              </a:rPr>
              <a:t>What is an</a:t>
            </a:r>
            <a:r>
              <a:rPr lang="en-US" b="1" dirty="0">
                <a:solidFill>
                  <a:srgbClr val="0D3E83"/>
                </a:solidFill>
              </a:rPr>
              <a:t> abstract?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A </a:t>
            </a:r>
            <a:r>
              <a:rPr lang="en-US" sz="2800" b="1" dirty="0"/>
              <a:t>brief summary </a:t>
            </a:r>
            <a:r>
              <a:rPr lang="en-US" sz="2800" dirty="0"/>
              <a:t>of your study - an efficient means of conveying what you did, why, what you found, and why it matters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Two types: 1) Summary for published paper, or 2) A version submitted to a conference for potential acceptance for presentation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7198" y="1736851"/>
            <a:ext cx="8229601" cy="1101014"/>
          </a:xfrm>
          <a:prstGeom prst="rect">
            <a:avLst/>
          </a:prstGeom>
          <a:solidFill>
            <a:srgbClr val="FCA509">
              <a:alpha val="86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Font typeface="Wingdings" charset="2"/>
              <a:buNone/>
            </a:pPr>
            <a:r>
              <a:rPr lang="en-US" sz="3000" i="1" dirty="0"/>
              <a:t>Homework: </a:t>
            </a:r>
            <a:r>
              <a:rPr lang="is-IS" sz="3000" i="1" dirty="0"/>
              <a:t> Write an</a:t>
            </a:r>
            <a:r>
              <a:rPr lang="is-IS" sz="3000" b="1" i="1" dirty="0"/>
              <a:t> abstract  </a:t>
            </a:r>
            <a:r>
              <a:rPr lang="is-IS" sz="3000" i="1" dirty="0"/>
              <a:t>(for conference submission) summarizing the results of your study</a:t>
            </a:r>
            <a:endParaRPr lang="en-US" sz="3000" i="1" dirty="0"/>
          </a:p>
        </p:txBody>
      </p:sp>
    </p:spTree>
    <p:extLst>
      <p:ext uri="{BB962C8B-B14F-4D97-AF65-F5344CB8AC3E}">
        <p14:creationId xmlns:p14="http://schemas.microsoft.com/office/powerpoint/2010/main" val="405682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we writing abstracts?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lvl="1" indent="-347472">
              <a:spcBef>
                <a:spcPts val="672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3200" dirty="0"/>
              <a:t>Abstracts allow readers who may be interested in a longer work to quickly decide whether it is worth their time to read it. </a:t>
            </a:r>
          </a:p>
          <a:p>
            <a:pPr marL="347472" lvl="1" indent="-347472">
              <a:spcBef>
                <a:spcPts val="672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3200" dirty="0"/>
              <a:t>Also, many online databases use abstracts to index larger works. </a:t>
            </a:r>
          </a:p>
          <a:p>
            <a:pPr marL="347472" lvl="1" indent="-347472">
              <a:spcBef>
                <a:spcPts val="672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3200" dirty="0"/>
              <a:t>Therefore, abstracts should contain keywords and phrases that allow for easy searching.</a:t>
            </a:r>
          </a:p>
        </p:txBody>
      </p:sp>
    </p:spTree>
    <p:extLst>
      <p:ext uri="{BB962C8B-B14F-4D97-AF65-F5344CB8AC3E}">
        <p14:creationId xmlns:p14="http://schemas.microsoft.com/office/powerpoint/2010/main" val="265537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82880"/>
            <a:ext cx="8229600" cy="1139825"/>
          </a:xfrm>
        </p:spPr>
        <p:txBody>
          <a:bodyPr/>
          <a:lstStyle/>
          <a:p>
            <a:r>
              <a:rPr lang="en-US" dirty="0"/>
              <a:t>Abstracts address 4 main points: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356542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</a:pPr>
            <a:r>
              <a:rPr lang="en-US" sz="3000" dirty="0">
                <a:solidFill>
                  <a:srgbClr val="660066"/>
                </a:solidFill>
              </a:rPr>
              <a:t>What was the research question (and why)?</a:t>
            </a:r>
          </a:p>
          <a:p>
            <a:pPr marL="914400" lvl="2" indent="-347472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2800" i="1" dirty="0"/>
              <a:t>Statement of the problem &amp; justification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</a:pPr>
            <a:r>
              <a:rPr lang="en-US" sz="3000" dirty="0">
                <a:solidFill>
                  <a:srgbClr val="660066"/>
                </a:solidFill>
              </a:rPr>
              <a:t>How did you investigate the question?</a:t>
            </a:r>
          </a:p>
          <a:p>
            <a:pPr marL="914400" lvl="2" indent="-347472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2800" i="1" dirty="0"/>
              <a:t>Methodology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</a:pPr>
            <a:r>
              <a:rPr lang="en-US" sz="3000" dirty="0">
                <a:solidFill>
                  <a:srgbClr val="660066"/>
                </a:solidFill>
              </a:rPr>
              <a:t>What did you find?</a:t>
            </a:r>
          </a:p>
          <a:p>
            <a:pPr marL="914400" lvl="2" indent="-347472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2800" i="1" dirty="0"/>
              <a:t>Results</a:t>
            </a:r>
          </a:p>
          <a:p>
            <a:pPr marL="457200" lvl="1" indent="-548640">
              <a:spcBef>
                <a:spcPts val="0"/>
              </a:spcBef>
              <a:spcAft>
                <a:spcPts val="0"/>
              </a:spcAft>
              <a:buClrTx/>
              <a:buSzPct val="100000"/>
              <a:buFont typeface="+mj-lt"/>
              <a:buAutoNum type="arabicPeriod"/>
            </a:pPr>
            <a:r>
              <a:rPr lang="en-US" sz="3000" dirty="0">
                <a:solidFill>
                  <a:srgbClr val="660066"/>
                </a:solidFill>
              </a:rPr>
              <a:t>What are the implications of the findings?</a:t>
            </a:r>
          </a:p>
          <a:p>
            <a:pPr marL="914400" lvl="2" indent="-347472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2800" i="1" dirty="0"/>
              <a:t>Conclusions &amp; discussion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7200" y="5300284"/>
            <a:ext cx="5644141" cy="1030196"/>
          </a:xfrm>
          <a:prstGeom prst="rect">
            <a:avLst/>
          </a:prstGeom>
          <a:solidFill>
            <a:srgbClr val="AECD0B">
              <a:alpha val="71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0"/>
              </a:spcAft>
              <a:buFont typeface="Wingdings" charset="2"/>
              <a:buNone/>
            </a:pPr>
            <a:r>
              <a:rPr lang="en-US" sz="2800" i="1" dirty="0"/>
              <a:t>(These basic points also form the basis of the paper you will later write)</a:t>
            </a:r>
          </a:p>
        </p:txBody>
      </p:sp>
      <p:pic>
        <p:nvPicPr>
          <p:cNvPr id="5" name="Picture 4" descr="pointing+hand+vintage+image+graphicsfairy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94058" y="5165625"/>
            <a:ext cx="2292742" cy="135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2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of the abstract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indent="-347472">
              <a:spcBef>
                <a:spcPts val="400"/>
              </a:spcBef>
              <a:spcAft>
                <a:spcPts val="0"/>
              </a:spcAft>
            </a:pPr>
            <a:r>
              <a:rPr lang="en-US" sz="2800" dirty="0"/>
              <a:t>The format of your abstract will depend on the work being abstracted</a:t>
            </a:r>
            <a:endParaRPr lang="en-US" sz="3000" dirty="0">
              <a:solidFill>
                <a:schemeClr val="accent6">
                  <a:lumMod val="75000"/>
                </a:schemeClr>
              </a:solidFill>
            </a:endParaRPr>
          </a:p>
          <a:p>
            <a:pPr indent="-347472">
              <a:spcBef>
                <a:spcPts val="400"/>
              </a:spcBef>
              <a:spcAft>
                <a:spcPts val="0"/>
              </a:spcAft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Short and to the point!</a:t>
            </a:r>
          </a:p>
          <a:p>
            <a:pPr lvl="1" indent="-34747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Length: may vary 100-500 words max</a:t>
            </a:r>
          </a:p>
          <a:p>
            <a:pPr indent="-347472">
              <a:spcBef>
                <a:spcPts val="400"/>
              </a:spcBef>
              <a:spcAft>
                <a:spcPts val="0"/>
              </a:spcAft>
            </a:pPr>
            <a:r>
              <a:rPr lang="en-US" sz="3000" dirty="0"/>
              <a:t>Can be structured or unstructured</a:t>
            </a:r>
          </a:p>
          <a:p>
            <a:pPr lvl="1" indent="-34747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Structured: use of subheadings; i.e.</a:t>
            </a:r>
            <a:r>
              <a:rPr lang="en-US" i="1" dirty="0"/>
              <a:t>, title, background, objectives, design, results, discussion</a:t>
            </a:r>
          </a:p>
          <a:p>
            <a:pPr lvl="1" indent="-34747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Unstructured: lack of subheadings</a:t>
            </a:r>
          </a:p>
          <a:p>
            <a:pPr indent="-347472">
              <a:spcBef>
                <a:spcPts val="400"/>
              </a:spcBef>
              <a:spcAft>
                <a:spcPts val="0"/>
              </a:spcAft>
            </a:pPr>
            <a:r>
              <a:rPr lang="en-US" sz="3000" dirty="0"/>
              <a:t>Format is specified by the conference organizers – check the requirements!</a:t>
            </a:r>
          </a:p>
        </p:txBody>
      </p:sp>
    </p:spTree>
    <p:extLst>
      <p:ext uri="{BB962C8B-B14F-4D97-AF65-F5344CB8AC3E}">
        <p14:creationId xmlns:p14="http://schemas.microsoft.com/office/powerpoint/2010/main" val="376446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an abstract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57600"/>
          </a:xfrm>
        </p:spPr>
        <p:txBody>
          <a:bodyPr/>
          <a:lstStyle/>
          <a:p>
            <a:pPr indent="-347472">
              <a:spcBef>
                <a:spcPts val="672"/>
              </a:spcBef>
            </a:pPr>
            <a:r>
              <a:rPr lang="en-US" dirty="0">
                <a:solidFill>
                  <a:srgbClr val="7E9632"/>
                </a:solidFill>
              </a:rPr>
              <a:t>Begins after the title 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Should concisely describe your research </a:t>
            </a:r>
          </a:p>
          <a:p>
            <a:pPr marL="457200" lvl="1" indent="-347472">
              <a:spcBef>
                <a:spcPts val="672"/>
              </a:spcBef>
              <a:buNone/>
            </a:pPr>
            <a:r>
              <a:rPr lang="en-US" dirty="0"/>
              <a:t>    – should also be interesting!</a:t>
            </a:r>
          </a:p>
          <a:p>
            <a:pPr indent="-347472">
              <a:spcBef>
                <a:spcPts val="672"/>
              </a:spcBef>
            </a:pPr>
            <a:r>
              <a:rPr lang="en-US" dirty="0">
                <a:solidFill>
                  <a:srgbClr val="7E9632"/>
                </a:solidFill>
              </a:rPr>
              <a:t>Background/purpose/objective 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Should provide context/rationale for why your research is important (research question)</a:t>
            </a:r>
          </a:p>
          <a:p>
            <a:pPr lvl="1" indent="-347472">
              <a:spcBef>
                <a:spcPts val="672"/>
              </a:spcBef>
            </a:pPr>
            <a:r>
              <a:rPr lang="en-US" dirty="0"/>
              <a:t>1-3 sentences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6294" y="38232"/>
            <a:ext cx="910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>
                <a:solidFill>
                  <a:schemeClr val="accent2">
                    <a:lumMod val="75000"/>
                  </a:schemeClr>
                </a:solidFill>
                <a:effectLst>
                  <a:reflection stA="50000" endPos="75000" dist="12700" dir="5400000" sy="-100000" algn="bl" rotWithShape="0"/>
                </a:effectLst>
                <a:latin typeface="Modern No. 20"/>
                <a:cs typeface="Modern No. 2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91008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914400"/>
          </a:xfrm>
        </p:spPr>
        <p:txBody>
          <a:bodyPr/>
          <a:lstStyle/>
          <a:p>
            <a:r>
              <a:rPr lang="en-US" dirty="0"/>
              <a:t>Example: Structured abstract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02048" y="1041151"/>
            <a:ext cx="7865740" cy="5563410"/>
            <a:chOff x="602048" y="1041151"/>
            <a:chExt cx="7865740" cy="556341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048" y="1041151"/>
              <a:ext cx="7473882" cy="176532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738" y="2775548"/>
              <a:ext cx="7748050" cy="38290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3437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914400"/>
          </a:xfrm>
        </p:spPr>
        <p:txBody>
          <a:bodyPr/>
          <a:lstStyle/>
          <a:p>
            <a:r>
              <a:rPr lang="en-US" dirty="0"/>
              <a:t>Example: Unstructured abstract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94" y="1263733"/>
            <a:ext cx="8287907" cy="529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12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1139825"/>
          </a:xfrm>
        </p:spPr>
        <p:txBody>
          <a:bodyPr/>
          <a:lstStyle/>
          <a:p>
            <a:r>
              <a:rPr lang="en-US" dirty="0"/>
              <a:t>Elements of an abstract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20640"/>
          </a:xfrm>
        </p:spPr>
        <p:txBody>
          <a:bodyPr/>
          <a:lstStyle/>
          <a:p>
            <a:pPr indent="-347472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rgbClr val="7E9632"/>
                </a:solidFill>
              </a:rPr>
              <a:t>Methods/design: Describe what you did </a:t>
            </a:r>
          </a:p>
          <a:p>
            <a:pPr lvl="1" indent="-34747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Population studied (size and sampling) </a:t>
            </a:r>
          </a:p>
          <a:p>
            <a:pPr lvl="1" indent="-34747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Study design</a:t>
            </a:r>
          </a:p>
          <a:p>
            <a:pPr lvl="1" indent="-34747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Data analysis</a:t>
            </a:r>
          </a:p>
          <a:p>
            <a:pPr lvl="1" indent="-347472">
              <a:spcBef>
                <a:spcPts val="0"/>
              </a:spcBef>
              <a:spcAft>
                <a:spcPts val="1000"/>
              </a:spcAft>
            </a:pPr>
            <a:r>
              <a:rPr lang="en-US" dirty="0"/>
              <a:t>Length: Usually 3-8 sentences</a:t>
            </a:r>
          </a:p>
          <a:p>
            <a:pPr indent="-347472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rgbClr val="7E9632"/>
                </a:solidFill>
              </a:rPr>
              <a:t>Results: State the main findings of your study </a:t>
            </a:r>
          </a:p>
          <a:p>
            <a:pPr lvl="1" indent="-34747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Present main findings of study</a:t>
            </a:r>
          </a:p>
          <a:p>
            <a:pPr lvl="1" indent="-34747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Should focus only on results related to research question/problem</a:t>
            </a:r>
          </a:p>
          <a:p>
            <a:pPr lvl="1" indent="-34747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Length: typically longest section (3-8 sentences)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3265" y="62190"/>
            <a:ext cx="910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>
                <a:solidFill>
                  <a:schemeClr val="accent2">
                    <a:lumMod val="75000"/>
                  </a:schemeClr>
                </a:solidFill>
                <a:effectLst>
                  <a:reflection stA="50000" endPos="75000" dist="12700" dir="5400000" sy="-100000" algn="bl" rotWithShape="0"/>
                </a:effectLst>
                <a:latin typeface="Modern No. 20"/>
                <a:cs typeface="Modern No. 2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80744727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2505</TotalTime>
  <Words>1360</Words>
  <Application>Microsoft Office PowerPoint</Application>
  <PresentationFormat>On-screen Show (4:3)</PresentationFormat>
  <Paragraphs>158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MS PGothic</vt:lpstr>
      <vt:lpstr>Arial</vt:lpstr>
      <vt:lpstr>Avenir Book</vt:lpstr>
      <vt:lpstr>Calibri</vt:lpstr>
      <vt:lpstr>Courier New</vt:lpstr>
      <vt:lpstr>Garamond</vt:lpstr>
      <vt:lpstr>Modern No. 20</vt:lpstr>
      <vt:lpstr>Times New Roman</vt:lpstr>
      <vt:lpstr>Verdana</vt:lpstr>
      <vt:lpstr>Wingdings</vt:lpstr>
      <vt:lpstr>CDC OR Style options 1 and 2</vt:lpstr>
      <vt:lpstr>Custom Design</vt:lpstr>
      <vt:lpstr>Writing an Abstract</vt:lpstr>
      <vt:lpstr>This week...</vt:lpstr>
      <vt:lpstr>Why are we writing abstracts?</vt:lpstr>
      <vt:lpstr>Abstracts address 4 main points:</vt:lpstr>
      <vt:lpstr>Format of the abstract</vt:lpstr>
      <vt:lpstr>Elements of an abstract</vt:lpstr>
      <vt:lpstr>Example: Structured abstract</vt:lpstr>
      <vt:lpstr>Example: Unstructured abstract</vt:lpstr>
      <vt:lpstr>Elements of an abstract </vt:lpstr>
      <vt:lpstr>Structured abstract</vt:lpstr>
      <vt:lpstr>Elements of an abstract </vt:lpstr>
      <vt:lpstr>Elements of an abstract </vt:lpstr>
      <vt:lpstr>In summary… </vt:lpstr>
      <vt:lpstr>In summary (2)…</vt:lpstr>
      <vt:lpstr>Abstract writing conventions</vt:lpstr>
      <vt:lpstr>What makes a good abstract?</vt:lpstr>
      <vt:lpstr>What if it gets accepted?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147</cp:revision>
  <dcterms:created xsi:type="dcterms:W3CDTF">2016-12-10T01:14:11Z</dcterms:created>
  <dcterms:modified xsi:type="dcterms:W3CDTF">2019-01-16T23:46:48Z</dcterms:modified>
</cp:coreProperties>
</file>