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</p:sldMasterIdLst>
  <p:notesMasterIdLst>
    <p:notesMasterId r:id="rId27"/>
  </p:notesMasterIdLst>
  <p:sldIdLst>
    <p:sldId id="256" r:id="rId3"/>
    <p:sldId id="287" r:id="rId4"/>
    <p:sldId id="262" r:id="rId5"/>
    <p:sldId id="291" r:id="rId6"/>
    <p:sldId id="313" r:id="rId7"/>
    <p:sldId id="322" r:id="rId8"/>
    <p:sldId id="314" r:id="rId9"/>
    <p:sldId id="315" r:id="rId10"/>
    <p:sldId id="316" r:id="rId11"/>
    <p:sldId id="331" r:id="rId12"/>
    <p:sldId id="318" r:id="rId13"/>
    <p:sldId id="319" r:id="rId14"/>
    <p:sldId id="292" r:id="rId15"/>
    <p:sldId id="293" r:id="rId16"/>
    <p:sldId id="295" r:id="rId17"/>
    <p:sldId id="296" r:id="rId18"/>
    <p:sldId id="324" r:id="rId19"/>
    <p:sldId id="323" r:id="rId20"/>
    <p:sldId id="325" r:id="rId21"/>
    <p:sldId id="326" r:id="rId22"/>
    <p:sldId id="327" r:id="rId23"/>
    <p:sldId id="328" r:id="rId24"/>
    <p:sldId id="329" r:id="rId25"/>
    <p:sldId id="330" r:id="rId2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98">
          <p15:clr>
            <a:srgbClr val="A4A3A4"/>
          </p15:clr>
        </p15:guide>
        <p15:guide id="3" pos="2880">
          <p15:clr>
            <a:srgbClr val="A4A3A4"/>
          </p15:clr>
        </p15:guide>
        <p15:guide id="4" pos="37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585C56"/>
    <a:srgbClr val="660066"/>
    <a:srgbClr val="464A44"/>
    <a:srgbClr val="A23D07"/>
    <a:srgbClr val="2FBFA6"/>
    <a:srgbClr val="FF8B16"/>
    <a:srgbClr val="A3CD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 autoAdjust="0"/>
    <p:restoredTop sz="75720" autoAdjust="0"/>
  </p:normalViewPr>
  <p:slideViewPr>
    <p:cSldViewPr snapToGrid="0" snapToObjects="1">
      <p:cViewPr varScale="1">
        <p:scale>
          <a:sx n="51" d="100"/>
          <a:sy n="51" d="100"/>
        </p:scale>
        <p:origin x="72" y="378"/>
      </p:cViewPr>
      <p:guideLst>
        <p:guide orient="horz" pos="2160"/>
        <p:guide orient="horz" pos="1198"/>
        <p:guide pos="288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2"/>
        <a:sy n="1" d="2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A76A1384-39F3-4328-951A-C32C20728E2A}"/>
    <pc:docChg chg="modSld">
      <pc:chgData name="" userId="" providerId="" clId="Web-{A76A1384-39F3-4328-951A-C32C20728E2A}" dt="2019-01-02T20:42:58.842" v="5"/>
      <pc:docMkLst>
        <pc:docMk/>
      </pc:docMkLst>
      <pc:sldChg chg="modNotes">
        <pc:chgData name="" userId="" providerId="" clId="Web-{A76A1384-39F3-4328-951A-C32C20728E2A}" dt="2019-01-02T20:42:58.842" v="5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04B23B0-434F-4DD2-803B-0B33719D34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8809FC-0DE1-4CD6-8C14-955E831008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99BA876-B825-4891-9959-AEF97DA75206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C821C4B-C916-4E2A-8DF0-4C5E5F6AF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3178602-779C-45FD-AA1B-FB5DC31422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31564F-D2BD-4AF1-9B2D-28DD8B9C6CD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9C5183-10D0-456E-96E7-CB2A212D06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4A128F1-A27A-4AC9-997C-B01E30F25E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2479E683-45B0-4288-A1E4-9F11F9AC1E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D5577687-B100-4F1B-AB58-1A77C060AF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b="1" dirty="0"/>
              <a:t>Title: W3L10 Revising and Editing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="1" dirty="0"/>
              <a:t>Time: 30 minutes (24 slides)</a:t>
            </a:r>
            <a:endParaRPr lang="en-US" altLang="en-US" b="1" dirty="0">
              <a:cs typeface="Calibri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b="1" dirty="0"/>
              <a:t>Reading: None</a:t>
            </a:r>
            <a:endParaRPr lang="en-US" altLang="en-US" b="1" dirty="0">
              <a:cs typeface="Calibri"/>
            </a:endParaRP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8A2ECCEE-BA37-4A46-973B-91B7E35489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0DF6FFC9-B61A-4A9B-9E6C-84948541E9F8}" type="slidenum">
              <a:rPr lang="en-US" altLang="en-US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AAB9E0D4-9805-4011-AEEC-EDE1357476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77E202-0E9B-4E12-A85F-2E227AB48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sz="1200" i="1" dirty="0">
                <a:latin typeface="+mn-lt"/>
              </a:rPr>
              <a:t>[Review slide content]</a:t>
            </a:r>
            <a:endParaRPr lang="en-US" altLang="en-US" sz="1200" dirty="0">
              <a:latin typeface="+mn-lt"/>
              <a:cs typeface="Times New Roman" pitchFamily="18" charset="0"/>
            </a:endParaRPr>
          </a:p>
          <a:p>
            <a:pPr>
              <a:defRPr/>
            </a:pPr>
            <a:endParaRPr lang="en-US" sz="1200" dirty="0">
              <a:latin typeface="+mn-lt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sz="1200" i="1" dirty="0">
                <a:latin typeface="+mn-lt"/>
              </a:rPr>
              <a:t>[Image source: Microsoft clipart image File: Write-for-Us-Image.jpg]</a:t>
            </a:r>
            <a:endParaRPr lang="en-US" sz="1200" dirty="0">
              <a:latin typeface="+mn-lt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8C4F9F07-05C0-43F2-BB52-D0D1E67384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7BB5D10-3DA5-4B6A-9960-663011F23E0B}" type="slidenum">
              <a:rPr lang="en-US" altLang="en-US">
                <a:latin typeface="Calibri" panose="020F0502020204030204" pitchFamily="34" charset="0"/>
              </a:rPr>
              <a:pPr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36B7CDE8-6F9A-4A68-A3B1-01E932F92B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62517A57-31EE-487B-B2B9-659B9800C3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FAF5C0C3-4FFF-4FDC-8572-8331ED6258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9938247C-FF8A-4E00-A207-7E1555396C81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11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3970EF07-BC86-41D5-8CDE-00AA2D3A62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A3466D0-D024-447B-B5C7-412198E6EB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2B97F16E-E1DE-41C3-823F-82E3DD5C7B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D08F374D-EA9D-4824-87F2-9E317B4BB017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12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0D250356-2BF8-4C7C-B861-0CEBDA2B22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E49F5EAA-506B-4D51-BA8A-CE394636B38A}" type="slidenum">
              <a:rPr lang="en-US" altLang="en-US" sz="110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13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F8B7D68B-080B-441C-AE63-08CE2B7451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B44A4533-AF54-42F1-B7BA-FE9F03C82C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US" altLang="en-US" sz="1200" i="1" dirty="0">
                <a:latin typeface="+mn-lt"/>
              </a:rPr>
              <a:t>[Review slide content]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en-US" altLang="en-US" sz="1200" i="1" dirty="0">
              <a:latin typeface="+mn-lt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US" sz="1200" i="1" dirty="0">
                <a:latin typeface="+mn-lt"/>
              </a:rPr>
              <a:t>[Image source: Microsoft clipart image File:Essay.svg-Wikipedia]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F76132BA-5698-4AB5-B6D0-5F5BBE1119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847E468D-A0EE-49B7-9D1C-ADE274D11C90}" type="slidenum">
              <a:rPr lang="en-US" altLang="en-US" sz="110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14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4D61C5FE-49D2-4444-8013-215997FAF3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0D2D3067-B490-4BAE-ACA1-11F88AD48D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US" altLang="en-US" sz="1200" i="1" dirty="0">
                <a:latin typeface="+mn-lt"/>
              </a:rPr>
              <a:t>[Review slide content]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en-US" altLang="en-US" sz="1200" i="1" dirty="0">
              <a:latin typeface="+mn-lt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200" i="1" dirty="0">
                <a:latin typeface="+mn-lt"/>
              </a:rPr>
              <a:t>[Image source: Kozzi-vector_image_of_a_checklist-1492x1407-1024x964.jpg]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1A6F4386-E7C1-4C91-88B6-18174635AB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A331519-AC40-427B-A97C-0BAAF04EFCD9}" type="slidenum">
              <a:rPr lang="en-US" altLang="en-US" sz="110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15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34BDB754-506F-4D2F-90F8-58810BAB1A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3412800D-95A2-439E-937B-7AAEBB38DD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39FE9BB-E06A-46A0-910B-F73EA9E24C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A22CFE-1088-4AF1-A083-5686A4F287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CE339147-D779-4F98-9012-B61AF8F085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B8DC9F39-11F4-406E-B112-7F0576AE3335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D673E580-DEAE-4B70-B261-0260E66C7C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C5CBBB97-F03C-4905-B886-C67485B535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4543A4B0-372F-4819-9B14-42278D6787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FDCCCFB-86B5-4251-AF08-380B1EBDE659}" type="slidenum">
              <a:rPr lang="en-US" altLang="en-US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924317BC-55D5-47AB-AAA4-F69FE0E7D6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E0D919-578B-4280-B167-DCABE89FB7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6F5D4C1A-422D-4565-9C08-D8F13BE091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8BD9F191-A172-42A4-8883-BD5DEF8F6BF4}" type="slidenum">
              <a:rPr lang="en-US" altLang="en-US">
                <a:latin typeface="Calibri" panose="020F0502020204030204" pitchFamily="34" charset="0"/>
              </a:rPr>
              <a:pPr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1AFD24AF-6480-4031-AC44-D4EDC159B80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AA652B-AB12-41BB-AD1F-07D2B7FBBC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3EAD1CF5-AE57-4685-9E57-07C9973F1E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BAB1937A-3C8A-4983-B699-209E0AEF9E2F}" type="slidenum">
              <a:rPr lang="en-US" altLang="en-US">
                <a:latin typeface="Calibri" panose="020F0502020204030204" pitchFamily="34" charset="0"/>
              </a:rPr>
              <a:pPr/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6E1126C8-E4C8-4C04-B1E0-7E851BE596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C0774A38-7986-464D-B2C5-3D67B2FB3A0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A48F3A94-90CE-4528-959C-2561287C96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7AE959FA-E03E-4B8F-AE1C-E1035FC7DB42}" type="slidenum">
              <a:rPr lang="en-US" altLang="en-US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867BC731-542A-448E-9C11-D95B22DCE6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72E5EB-8199-45B3-A41A-F3ED6A0BAD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8A9D1D32-C9A5-4C7C-931A-A7E3C0772B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98CAF195-C127-4F59-94CF-F83B8CD0254D}" type="slidenum">
              <a:rPr lang="en-US" altLang="en-US">
                <a:latin typeface="Calibri" panose="020F0502020204030204" pitchFamily="34" charset="0"/>
              </a:rPr>
              <a:pPr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B66DD4B5-39B4-4424-AF41-BF5E9664FEE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9BA0BD-6447-4E60-9025-F5C8D05FE0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cs typeface="Times New Roman" pitchFamily="18" charset="0"/>
              </a:rPr>
              <a:t>Don’t fret over comments that aren’t helpful, but you still must respond to each comment respectfully, even </a:t>
            </a:r>
            <a:r>
              <a:rPr lang="en-US" altLang="en-US">
                <a:cs typeface="Times New Roman" pitchFamily="18" charset="0"/>
              </a:rPr>
              <a:t>stupid ones.</a:t>
            </a:r>
            <a:endParaRPr lang="en-US" altLang="en-US" dirty="0">
              <a:cs typeface="Times New Roman" pitchFamily="18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A6F323BA-956F-4D1D-81A9-09F7142E1E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18883224-2BE5-4F0A-AE2A-3137292B9EB7}" type="slidenum">
              <a:rPr lang="en-US" altLang="en-US">
                <a:latin typeface="Calibri" panose="020F0502020204030204" pitchFamily="34" charset="0"/>
              </a:rPr>
              <a:pPr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C29074F9-8FF4-4841-BCBA-AFBC1853264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DCAEA2-078A-4A0A-910D-82FFEB9BA1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3F9BCEE5-3A7B-4DA7-81D1-75E5C3AEE2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53415681-45E1-498D-BFA6-127761097ABD}" type="slidenum">
              <a:rPr lang="en-US" altLang="en-US">
                <a:latin typeface="Calibri" panose="020F0502020204030204" pitchFamily="34" charset="0"/>
              </a:rPr>
              <a:pPr/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83260EED-3621-46F2-A3D1-E463F4E5C8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4FC95B-1AE2-4492-9571-A980F8D56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190FEBA-63A0-4A51-85AB-1356944F02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95CCAD44-105D-458E-B6E8-CDB34F4A97C0}" type="slidenum">
              <a:rPr lang="en-US" altLang="en-US">
                <a:latin typeface="Calibri" panose="020F0502020204030204" pitchFamily="34" charset="0"/>
              </a:rPr>
              <a:pPr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A26BCA2D-14B6-4CE5-8EEF-995BA19F7C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81B70637-7FA2-48FA-A0ED-FF08097DF6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  <a:defRPr/>
            </a:pPr>
            <a:r>
              <a:rPr lang="en-US" altLang="en-US" i="1" dirty="0"/>
              <a:t>[Review slide content]</a:t>
            </a:r>
          </a:p>
          <a:p>
            <a:pPr marL="171450" indent="-171450">
              <a:buFontTx/>
              <a:buChar char="•"/>
              <a:defRPr/>
            </a:pPr>
            <a:r>
              <a:rPr lang="en-US" altLang="en-US" i="1" dirty="0"/>
              <a:t>[END]</a:t>
            </a: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00BBFCEB-214D-4561-9007-9130F9F637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E3436000-8012-4504-8943-9A16B009E130}" type="slidenum">
              <a:rPr lang="en-US" altLang="en-US">
                <a:latin typeface="Calibri" panose="020F0502020204030204" pitchFamily="34" charset="0"/>
              </a:rPr>
              <a:pPr/>
              <a:t>24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811782D7-90DC-45FA-A869-2DC86A4A3F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2E6330ED-8A2A-4FC6-9CAF-7E37EA9E8A52}" type="slidenum">
              <a:rPr lang="en-US" altLang="en-US" sz="110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3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C8567B4B-6E06-4C27-B545-6E358FE7C7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8828B108-F093-4848-A9FE-6400D0FECD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385619C1-FA2D-4E7C-B0EA-9E4BC759BF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AB749DDD-826A-4CCF-B08B-EF2408B70F9E}" type="slidenum">
              <a:rPr lang="en-US" altLang="en-US" sz="110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4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EB9A327C-B56D-44A5-966B-B8D5FAB7BC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46A9AAC1-F55E-45E2-A2A7-F3E0E877D1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4996AF24-0F32-4123-AEF4-3BF26C1DB9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27075" indent="-277813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19188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568450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17713" indent="-2222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4749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321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3893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46513" indent="-22225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7CEAF93B-1847-43DE-9A56-BA93C0525ED0}" type="slidenum">
              <a:rPr lang="en-US" altLang="en-US" sz="1100">
                <a:latin typeface="Arial" panose="020B0604020202020204" pitchFamily="34" charset="0"/>
                <a:ea typeface="MS PGothic" panose="020B0600070205080204" pitchFamily="34" charset="-128"/>
              </a:rPr>
              <a:pPr/>
              <a:t>5</a:t>
            </a:fld>
            <a:endParaRPr lang="en-US" altLang="en-US" sz="110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E8D68993-0FDA-44F1-8B81-870D49F6C9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47C97F75-AE3C-481B-BA0B-3E8CFC21A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F5228F68-A007-4CA3-B368-911D1DD6FF4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7F67B0-4A84-49CC-BDBC-64241F7C6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533E9C20-33FB-4B44-A1E7-DA71A7A6A1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2040A627-8468-400B-926C-37142AF82239}" type="slidenum">
              <a:rPr lang="en-US" altLang="en-US">
                <a:latin typeface="Calibri" panose="020F0502020204030204" pitchFamily="34" charset="0"/>
              </a:rPr>
              <a:pPr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18151A7-42ED-4FF4-BD9B-F0A2907CA7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9A68CCFF-9626-43FA-A569-99D594497CB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F0F5EC91-3DAE-43B1-9B6A-6C2DF710A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6A785C0D-B69F-496D-A8D5-F1392FDDA70B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7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0401546-4977-4115-A4C6-AC3F4B38F7F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BFCCE556-084E-482A-9B32-0DC74144B4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US" altLang="en-US" sz="1200" i="1" dirty="0">
                <a:latin typeface="+mn-lt"/>
              </a:rPr>
              <a:t>[Review slide content]</a:t>
            </a:r>
          </a:p>
          <a:p>
            <a:pPr marL="171450" lvl="1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US" altLang="en-US" sz="1200" i="1" dirty="0">
                <a:latin typeface="+mn-lt"/>
                <a:cs typeface="Times New Roman" pitchFamily="18" charset="0"/>
              </a:rPr>
              <a:t>Refer participants to the </a:t>
            </a:r>
            <a:r>
              <a:rPr lang="en-US" altLang="en-US" sz="1200" dirty="0">
                <a:latin typeface="+mn-lt"/>
                <a:cs typeface="Calibri" pitchFamily="34" charset="0"/>
              </a:rPr>
              <a:t>“Resources to Share” </a:t>
            </a:r>
            <a:r>
              <a:rPr lang="en-US" altLang="en-US" sz="1200" i="1" dirty="0">
                <a:latin typeface="+mn-lt"/>
                <a:cs typeface="Calibri" pitchFamily="34" charset="0"/>
              </a:rPr>
              <a:t>folder and handouts</a:t>
            </a:r>
          </a:p>
          <a:p>
            <a:pPr marL="0" lvl="1" indent="0" eaLnBrk="1" hangingPunct="1">
              <a:spcBef>
                <a:spcPct val="0"/>
              </a:spcBef>
              <a:buFontTx/>
              <a:buNone/>
              <a:defRPr/>
            </a:pPr>
            <a:endParaRPr lang="en-US" altLang="en-US" sz="1200" i="1" dirty="0">
              <a:latin typeface="+mn-lt"/>
              <a:cs typeface="Calibri" pitchFamily="34" charset="0"/>
            </a:endParaRPr>
          </a:p>
          <a:p>
            <a:pPr marL="0" lvl="1" eaLnBrk="1" hangingPunct="1">
              <a:spcBef>
                <a:spcPct val="0"/>
              </a:spcBef>
              <a:defRPr/>
            </a:pPr>
            <a:r>
              <a:rPr lang="en-US" sz="1200" i="1" dirty="0">
                <a:latin typeface="+mn-lt"/>
              </a:rPr>
              <a:t>[Image source: Microsoft clipart image File: Materiality-of-Writing.jpg]</a:t>
            </a:r>
            <a:endParaRPr lang="en-US" sz="1200" dirty="0">
              <a:latin typeface="+mn-lt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05E4E6A-56ED-4B91-BBB7-4C0A9360CB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841FCA1B-A74F-47D2-BD83-F6D389FACC61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A10860CC-182D-4235-B054-0C1283F05F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0059159C-C1EF-446D-8D68-2095B9093D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i="1" dirty="0"/>
              <a:t>[Review slide content]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CE044B37-D414-4D4B-901A-903E3336D3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725777FC-C7C2-44F8-8301-D6D882D97CC8}" type="slidenum"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9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>
            <a:extLst>
              <a:ext uri="{FF2B5EF4-FFF2-40B4-BE49-F238E27FC236}">
                <a16:creationId xmlns:a16="http://schemas.microsoft.com/office/drawing/2014/main" id="{A9D95E6B-53E1-4B8D-8E86-E8E27F21DA56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id="{4B0DECE3-45EB-4984-8EA8-9C74C64BB5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A679EE20-18D6-488C-8E1D-355807C4E3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id="{B6A4D342-69C8-450E-964C-B3005ECA3B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en-US">
                <a:cs typeface="+mn-cs"/>
              </a:endParaRP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6CB3AE0B-DC43-4EEF-94F8-502DA9E13A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538" y="5753100"/>
            <a:ext cx="12366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E6F5D86-208B-457D-A5CB-7EAE41A4D2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D300C-3135-4065-BB38-7AF9FFF3CEC0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062E7E1-DE90-410B-9935-209DE3F9C7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621BCAC2-B195-442A-B4BC-FD96951D30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ED898B-D146-41FE-98F0-8241198E67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140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9507E1-6817-4C7E-AFDD-BCF56DD578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82B77-5EC3-48E9-ADF4-DE2F26308C73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B56F86-95C6-4B85-8315-131EC7DC1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B70420-5A09-46D2-A1EC-C346EC9170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0E28E-12D2-4429-9BE7-FCF7167AF8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6459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8394C3-570E-4062-B776-1C68DC9674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04F7E-5214-40F8-BB6F-071CD0680CB1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FECD50-CEDA-49C2-B25E-F77F221743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1081F2-1519-4344-AD54-4B204698E3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F1576-B733-4231-A253-76355D085E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574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FED73F-3283-4735-A22D-6666E6AE87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AF8DD-1A11-41AC-BC69-A3A76C6D47CC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B7E972-1214-41C4-9582-CD2C6EFC5C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66E1B40-0B22-4D17-87CB-2865DF5E78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907EB-B16C-4195-9D96-91FB97B81A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89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155B6B-1C39-46FE-93EE-445F20ACAA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4D9BE-4D55-442F-94DF-29E85975D423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72313C1-246E-4502-A568-C44C794097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182CDC-D365-4C35-8BA4-8E9C22DE87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BA6E4-EE25-4B81-9DD3-22F526E7CB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5000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B72BF-DA33-4028-8BFA-B86C3CE8C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54766-48A3-4039-B8BA-F8EBD63FF722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43391-A1F6-4152-BB13-04225CCE3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2513D-1FEA-4FF5-83BB-056EBA83E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4F9CB-8DBF-4041-A5F0-FAAF434AF7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350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13E42-1BFC-49E0-AACA-5AEED5169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D2793-9C48-4293-AF94-4E61DD2014FE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4E7E0-F078-4422-A790-B8F734479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07302-A4F8-4D1C-8C43-872E61D81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3A33A-9E96-4190-AC33-5F89025AE3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599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8570B-D79A-46A4-811B-46634509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2D7CC-8677-4233-A929-826C1E98AA12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468EDC-F3D1-4D0B-ABF2-92EFDE19C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311EDD-A5B0-42E5-9FBB-045CE88D0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64BB-411E-446E-A7F7-B2EAEE7D4B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5010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1762D9-9C8C-4C79-8931-6EF147380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7B1-B7BD-4CEA-9C64-1DC11B00ACE8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C5A5AA5-8DE5-402A-AD6D-B1AAC8369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E74D09-6C50-4D72-B558-18AAE52BC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4740-58D8-4F10-860F-A6C7EF1642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1874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4EDD886-C3F5-4B54-B71D-182BB188D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BA08B-59CF-406D-B0F0-AA3094BF632F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D4E3FC5-0FA5-46AF-9854-FC312CB95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55C6439-C88C-4F1F-A112-96E68C119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187F2-ABC2-4F06-BAE2-F6E83DD091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8597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33BDBA2-B209-47AF-97E1-CE58E609D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1C5BA-7252-4432-A742-EFD14A1E24EF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CFE6F9D-EB88-4A1A-A4AA-524046791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CDFB9E9-7781-4C08-8E5F-1E5DBEC92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27EFE-29F6-4E02-B92A-24AD934D4A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98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C27C169-FE33-4BD4-BCCF-A8220FCE26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D442C-2D32-4EE0-BAC0-AD3FCF8986E4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50B1F0A-6D84-4CA5-8AF3-6E09A791C5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F44602C-18DD-4066-8BF4-2ABCE025C4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3E4E1-8057-4BEF-8940-216681936B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00313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753D3AA-A823-4A2F-8604-30D40DC33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C900-F076-448B-B59C-FB4CC31D80DF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6210508-EE10-461F-9182-944DDD294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20C25F1-8F17-471C-BB2C-F720A8399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BF9DD-B10E-4933-A7F6-D64AF69E3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935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EBB99B-377E-42C5-B093-5A0998AA3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19F77-8EAD-410F-BF90-ADCC35500652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214257-669F-4A22-94F6-E7F20C1B8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73D113-3460-46C5-8723-DB32394D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8275C-8D0C-4800-A358-5842348027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37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99FCDF-29E3-4207-9E07-BF03E0505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654ED-A9F6-4D55-8763-07978C1F352F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C88549D-2987-4106-9AC3-56A741072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FF9F91-98A8-4D66-9C4E-CAD53F5F7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09F91-FFB5-49ED-B920-A41EEB6BF6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64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DFE40-0E3E-4F27-B129-E6DC5D0D7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5F2F4-FBE8-412A-8BCD-7D375822492B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05215-2C51-40F3-B164-13A452DCC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F1D3F-33C4-4C5E-969E-A8848E20E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8783C-2EAF-4AB8-B997-F07E72BC7A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84688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F409-C6C6-45A7-AF46-566758D8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DD0B1-319F-4742-A0B7-9B1C05758890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26D9D-3FB0-49EF-958F-572B3737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5AE04-BFBF-42E8-B3B4-5020003AA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97411-1054-4570-A588-F75ABC45F3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53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C7E5C2F-3596-463B-811E-297AFDDCB8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C12EF-2F30-4F2D-BBDC-8809F57F1F3E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3AF8EE2-C5FB-4DA6-80E2-5CAC317097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5CD6229-90DF-4F81-BDA6-B03BCB3FC5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805B1-6B81-441C-9B2D-694988D5D5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60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4442E00-8428-45FA-B485-D931CD4F62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1A844-1471-43AE-B591-3531E3FAC586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A60A176-CED5-4DC4-88D5-525DD4BA00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9D646C-6E50-4793-B659-9CDFF8BB47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C80C5-81E3-4178-B043-E3A20E8C0F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328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15769CF-A27A-4248-B148-5A7845B75B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48C31-A6ED-4BB1-91CF-7811D4A9C388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555E429-7C4E-4B09-AF7E-BBAFA7BA22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8733EFC-3768-4F69-9228-E3250B5B15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464FC-B81A-44F2-B5C5-39EC2C221C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866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87E21B-5522-4028-87F7-BDC103DE53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BF458-C82E-45CD-9FCD-17E15568DF11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791442-A22F-4803-9B17-F9E7C9D4DC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088679-DE38-4BC2-8772-09E2A2DD85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31063-0AF3-4767-8D58-665AB8723D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527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74C173-A781-4C7B-B9BB-878C427787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57FCB-4261-4C0D-B962-236F2CEDC766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A87C512-4D10-4593-96D5-54426BDB93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847541D-DAF3-4D6D-8BAF-8F5D6BE69D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FEECA-F5AC-482B-AD43-9DDCBE4597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3682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110B571-7E0B-4560-A02F-04B7238383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D3009-2CC7-46FD-8593-66A5E0C7C985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9E7FA5-0F1C-4D2F-B8A2-510BDCEDC7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A0AD6D4-46D8-45EC-A20B-0DF0DB2714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E35EA-F096-4616-BCF1-F27D0C3E7D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237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9490529-62B1-445C-848C-886060B454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246C-FDDA-4CCF-81CA-59E649AAA85B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18664CA-6099-46B4-B8F0-8A808031DE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3A23FD5-EA03-4958-A5D6-45305A4377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D7462-E81B-4F32-9EE7-796E6CB6B3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92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6C41945-E21F-4766-8803-5D11494B34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C8171B9-938F-456F-99E0-5F09D83DCD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31428" name="Rectangle 4">
            <a:extLst>
              <a:ext uri="{FF2B5EF4-FFF2-40B4-BE49-F238E27FC236}">
                <a16:creationId xmlns:a16="http://schemas.microsoft.com/office/drawing/2014/main" id="{B5020979-A921-4749-8BE7-163E7E842DB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D6F03F4-B263-4DE6-A13B-C9D6065CED74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231429" name="Rectangle 5">
            <a:extLst>
              <a:ext uri="{FF2B5EF4-FFF2-40B4-BE49-F238E27FC236}">
                <a16:creationId xmlns:a16="http://schemas.microsoft.com/office/drawing/2014/main" id="{99817FE7-FFDA-4A4C-AC5A-B4D3041239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30" name="Rectangle 6">
            <a:extLst>
              <a:ext uri="{FF2B5EF4-FFF2-40B4-BE49-F238E27FC236}">
                <a16:creationId xmlns:a16="http://schemas.microsoft.com/office/drawing/2014/main" id="{6A9957F6-6B1E-45B1-AF1C-0FA24B9431D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F88F1ED-20A3-40BD-A59F-32AC1ED1E5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2D1AD821-1AE8-49F5-8B23-C71455CEA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81D40171-F5D5-47EA-BD22-E6ADF76A5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>
            <a:extLst>
              <a:ext uri="{FF2B5EF4-FFF2-40B4-BE49-F238E27FC236}">
                <a16:creationId xmlns:a16="http://schemas.microsoft.com/office/drawing/2014/main" id="{F3931BE3-3675-4426-AD2B-A57513EC1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3998" r:id="rId12"/>
    <p:sldLayoutId id="2147483999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B5395"/>
          </a:solidFill>
          <a:latin typeface="Avenir Book"/>
          <a:ea typeface="MS PGothic" pitchFamily="34" charset="-128"/>
          <a:cs typeface="Avenir Book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100000"/>
        <a:buFont typeface="Wingdings" panose="05000000000000000000" pitchFamily="2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76A3"/>
        </a:buClr>
        <a:buSzPct val="120000"/>
        <a:buFont typeface="Arial" panose="020B0604020202020204" pitchFamily="34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20000"/>
        <a:buFont typeface="Courier New" panose="02070309020205020404" pitchFamily="49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panose="020B0604020202020204" pitchFamily="34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CF4303F-9056-49E5-A47D-2A9B503D66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FDAA2EB4-99A6-4DEF-9B6D-1184F998A8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BCD5D-CE3A-4F60-BD33-21D6A26674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56A7AD-3A06-41DF-A2BA-FE3FEDA9022D}" type="datetimeFigureOut">
              <a:rPr lang="en-US"/>
              <a:pPr>
                <a:defRPr/>
              </a:pPr>
              <a:t>1/16/2019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2BE52-00CE-4E15-8176-9A617AB6B1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2C2C4-7B2E-4BDB-A7B4-B26B0E4495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87C9A0-95AF-43D0-A6A2-4325EDE9C1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787F1-F0F8-4BBF-92E9-35806EE90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85799"/>
            <a:ext cx="7772400" cy="213055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6000" dirty="0"/>
              <a:t>Revising and Editing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E4985D27-F28B-4B14-8CEC-AEADCA425B6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4424"/>
            <a:ext cx="6400800" cy="2286000"/>
          </a:xfrm>
        </p:spPr>
        <p:txBody>
          <a:bodyPr/>
          <a:lstStyle/>
          <a:p>
            <a:r>
              <a:rPr lang="en-U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CDC Operations Research Course</a:t>
            </a:r>
          </a:p>
          <a:p>
            <a:r>
              <a:rPr lang="en-U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Add place and date</a:t>
            </a:r>
          </a:p>
          <a:p>
            <a:r>
              <a:rPr lang="en-U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Add presenter name &amp; affiliation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B2A85C96-EF25-43D6-BD10-CEB196ED9A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Tips: Use of materials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BD336466-9B2E-48BF-9BDF-A3FD3FB769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Am I sure that all my quotations, paraphrases, and summaries are accurate?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Am I sure that my references are accurate?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Is my final bibliography or works cited accurate?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Is my documentation in the proper form – as per journal instructions?</a:t>
            </a:r>
          </a:p>
        </p:txBody>
      </p:sp>
      <p:pic>
        <p:nvPicPr>
          <p:cNvPr id="23556" name="Picture 4" descr="C:\Users\araftery.CITC\AppData\Local\Microsoft\Windows\INetCache\IE\0V53C2Q3\Write-for-Us-Image[1].jpg">
            <a:extLst>
              <a:ext uri="{FF2B5EF4-FFF2-40B4-BE49-F238E27FC236}">
                <a16:creationId xmlns:a16="http://schemas.microsoft.com/office/drawing/2014/main" id="{D80B9C10-DD1B-4A0E-B711-3ED7C32FF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75" y="5256213"/>
            <a:ext cx="239712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530D23F-7612-412E-816E-249496AAB4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7513" y="265113"/>
            <a:ext cx="8551862" cy="1139825"/>
          </a:xfrm>
        </p:spPr>
        <p:txBody>
          <a:bodyPr/>
          <a:lstStyle/>
          <a:p>
            <a:pPr eaLnBrk="1" hangingPunct="1"/>
            <a:r>
              <a:rPr lang="en-US" altLang="en-US"/>
              <a:t>Tips: Organization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8D594421-76F6-45A6-B2B7-00789294D4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779588"/>
            <a:ext cx="8464550" cy="43561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Does my introduction get my readers’ attention and prepare them for what is to come?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Are my paragraphs too short or too long?</a:t>
            </a:r>
          </a:p>
          <a:p>
            <a:pPr lvl="1"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Are they unified, coherent, and well-developed?</a:t>
            </a:r>
          </a:p>
          <a:p>
            <a:pPr lvl="1"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Are they relevant to the manuscript?</a:t>
            </a:r>
          </a:p>
          <a:p>
            <a:pPr lvl="1" eaLnBrk="1" hangingPunct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Does each paragraph follow the preceding one logically with good transitions?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AC85046A-6EAA-4598-A902-7C90A10BBE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9888" y="265113"/>
            <a:ext cx="8551862" cy="1447800"/>
          </a:xfrm>
        </p:spPr>
        <p:txBody>
          <a:bodyPr/>
          <a:lstStyle/>
          <a:p>
            <a:pPr eaLnBrk="1" hangingPunct="1"/>
            <a:r>
              <a:rPr lang="en-US" altLang="en-US"/>
              <a:t>Tips: Spelling, punctuation, and mechanics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40DF0B77-B2BE-4076-BE75-D6CE333A5E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890713"/>
            <a:ext cx="8464550" cy="4708525"/>
          </a:xfrm>
        </p:spPr>
        <p:txBody>
          <a:bodyPr/>
          <a:lstStyle/>
          <a:p>
            <a:pPr eaLnBrk="1" hangingPunct="1"/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Is my manuscript neat and understandable?</a:t>
            </a:r>
          </a:p>
          <a:p>
            <a:pPr eaLnBrk="1" hangingPunct="1"/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Does it have adequate margins and appropriate page numbers and headings?</a:t>
            </a:r>
          </a:p>
          <a:p>
            <a:pPr eaLnBrk="1" hangingPunct="1"/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Are spelling and capitalization accurate and consistent?</a:t>
            </a:r>
          </a:p>
          <a:p>
            <a:pPr eaLnBrk="1" hangingPunct="1"/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Have I found and corrected punctuation and sentence errors – commas, sentence fragments, and run-on sentences?</a:t>
            </a:r>
          </a:p>
          <a:p>
            <a:pPr eaLnBrk="1" hangingPunct="1"/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Are direct quotations properly introduced, spaced, and punctuated?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97DD2D04-2F08-42EC-8A83-CA7F4611FC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8175" y="546100"/>
            <a:ext cx="7294563" cy="1139825"/>
          </a:xfrm>
        </p:spPr>
        <p:txBody>
          <a:bodyPr/>
          <a:lstStyle/>
          <a:p>
            <a:r>
              <a:rPr lang="en-US" altLang="en-US"/>
              <a:t>Critically review and finalize the abstract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ECD264B-AA64-4BE8-8F51-8515727EFA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41375" y="2449513"/>
            <a:ext cx="4619625" cy="3484562"/>
          </a:xfrm>
        </p:spPr>
        <p:txBody>
          <a:bodyPr/>
          <a:lstStyle/>
          <a:p>
            <a:pPr>
              <a:defRPr/>
            </a:pPr>
            <a:r>
              <a:rPr lang="en-US" dirty="0"/>
              <a:t>Check again for internal consistency</a:t>
            </a:r>
          </a:p>
          <a:p>
            <a:pPr>
              <a:defRPr/>
            </a:pPr>
            <a:r>
              <a:rPr lang="en-US" dirty="0"/>
              <a:t>Make sure the abstract is </a:t>
            </a:r>
            <a:r>
              <a:rPr lang="en-US" dirty="0">
                <a:solidFill>
                  <a:srgbClr val="0000FF"/>
                </a:solidFill>
              </a:rPr>
              <a:t>fully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consistent </a:t>
            </a:r>
            <a:r>
              <a:rPr lang="en-US" dirty="0"/>
              <a:t>with the body of the article 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29700" name="Picture 5" descr="C:\Users\araftery.CITC\AppData\Local\Microsoft\Windows\INetCache\IE\F9FUOBLQ\500px-Essay.svg[1].png">
            <a:extLst>
              <a:ext uri="{FF2B5EF4-FFF2-40B4-BE49-F238E27FC236}">
                <a16:creationId xmlns:a16="http://schemas.microsoft.com/office/drawing/2014/main" id="{CD8DDFA9-A990-408F-87EE-A78CFF484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2449513"/>
            <a:ext cx="2540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8AFC7755-57F5-49FC-AB0F-4E5088FE34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7538" y="466725"/>
            <a:ext cx="7908925" cy="1139825"/>
          </a:xfrm>
        </p:spPr>
        <p:txBody>
          <a:bodyPr/>
          <a:lstStyle/>
          <a:p>
            <a:r>
              <a:rPr lang="en-US" altLang="en-US"/>
              <a:t>Attend to details per journal requirements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C4E1EE95-F884-49BE-A9C4-4DD6DA09F1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2175" y="1863725"/>
            <a:ext cx="7908925" cy="3595688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Sequence of parts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Formatting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Word count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Key words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Running head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Corresponding author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Acknowledgments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Funding statement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n-US" sz="2800" dirty="0">
                <a:latin typeface="Calibri" panose="020F0502020204030204" pitchFamily="34" charset="0"/>
              </a:rPr>
              <a:t>Disclaimers</a:t>
            </a:r>
          </a:p>
        </p:txBody>
      </p:sp>
      <p:pic>
        <p:nvPicPr>
          <p:cNvPr id="31748" name="Picture 4" descr="C:\Users\araftery.CITC\AppData\Local\Microsoft\Windows\INetCache\IE\F9FUOBLQ\Kozzi-vector_image_of_a_checklist-1492x1407-1024x964[1].jpg">
            <a:extLst>
              <a:ext uri="{FF2B5EF4-FFF2-40B4-BE49-F238E27FC236}">
                <a16:creationId xmlns:a16="http://schemas.microsoft.com/office/drawing/2014/main" id="{CB82153E-4FBF-47D6-80AF-69ADC4238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2422525"/>
            <a:ext cx="311785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1FD516B-3044-4272-BC8D-5B4EC89FF4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3250" y="552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/>
              <a:t>Journal’s response and </a:t>
            </a: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</a:rPr>
              <a:t>responding</a:t>
            </a:r>
            <a:r>
              <a:rPr lang="en-US" altLang="en-US" dirty="0"/>
              <a:t> to the journal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B59DA842-BA1D-4BFC-8233-BD55856606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2975" y="1966913"/>
            <a:ext cx="7761288" cy="3595687"/>
          </a:xfrm>
        </p:spPr>
        <p:txBody>
          <a:bodyPr/>
          <a:lstStyle/>
          <a:p>
            <a:pPr marL="514350" indent="-514350">
              <a:buFont typeface="Garamond" panose="02020404030301010803" pitchFamily="18" charset="0"/>
              <a:buAutoNum type="arabicPeriod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Acknowledgment of receipt</a:t>
            </a:r>
          </a:p>
          <a:p>
            <a:pPr marL="514350" indent="-514350">
              <a:buFont typeface="Garamond" panose="02020404030301010803" pitchFamily="18" charset="0"/>
              <a:buAutoNum type="arabicPeriod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Internal review</a:t>
            </a:r>
          </a:p>
          <a:p>
            <a:pPr marL="514350" indent="-514350">
              <a:buFont typeface="Garamond" panose="02020404030301010803" pitchFamily="18" charset="0"/>
              <a:buAutoNum type="arabicPeriod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External review</a:t>
            </a:r>
          </a:p>
          <a:p>
            <a:pPr marL="514350" indent="-514350">
              <a:buFont typeface="Garamond" panose="02020404030301010803" pitchFamily="18" charset="0"/>
              <a:buAutoNum type="arabicPeriod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Comments from editors/referees</a:t>
            </a:r>
          </a:p>
          <a:p>
            <a:pPr marL="514350" indent="-514350">
              <a:buFont typeface="Garamond" panose="02020404030301010803" pitchFamily="18" charset="0"/>
              <a:buAutoNum type="arabicPeriod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Responding to the comments</a:t>
            </a:r>
          </a:p>
          <a:p>
            <a:pPr marL="514350" indent="-514350">
              <a:buFont typeface="Garamond" panose="02020404030301010803" pitchFamily="18" charset="0"/>
              <a:buAutoNum type="arabicPeriod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Writing the cover letter </a:t>
            </a:r>
          </a:p>
          <a:p>
            <a:pPr marL="514350" indent="-514350">
              <a:buFont typeface="Garamond" panose="02020404030301010803" pitchFamily="18" charset="0"/>
              <a:buAutoNum type="arabicPeriod"/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When to contact the editor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F9BF6-BF76-458C-A031-B72CF0BD0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263" y="554038"/>
            <a:ext cx="7983537" cy="925512"/>
          </a:xfrm>
        </p:spPr>
        <p:txBody>
          <a:bodyPr/>
          <a:lstStyle/>
          <a:p>
            <a:pPr defTabSz="457200"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Acknowledgment of receipt</a:t>
            </a:r>
          </a:p>
        </p:txBody>
      </p:sp>
      <p:sp>
        <p:nvSpPr>
          <p:cNvPr id="35843" name="Rectangle 1">
            <a:extLst>
              <a:ext uri="{FF2B5EF4-FFF2-40B4-BE49-F238E27FC236}">
                <a16:creationId xmlns:a16="http://schemas.microsoft.com/office/drawing/2014/main" id="{3896AD1B-ADA4-41C7-A004-2F5BB89AA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263" y="1339850"/>
            <a:ext cx="7737475" cy="459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74551" tIns="739542" rIns="557037" bIns="914112" anchor="ctr">
            <a:spAutoFit/>
          </a:bodyPr>
          <a:lstStyle>
            <a:lvl1pPr marL="342900" indent="-342900">
              <a:spcBef>
                <a:spcPct val="20000"/>
              </a:spcBef>
              <a:buClr>
                <a:srgbClr val="595959"/>
              </a:buClr>
              <a:buSzPct val="100000"/>
              <a:buFont typeface="Wingdings" panose="05000000000000000000" pitchFamily="2" charset="2"/>
              <a:buChar char="§"/>
              <a:defRPr sz="32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6A3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120000"/>
              <a:buFont typeface="Courier New" panose="02070309020205020404" pitchFamily="49" charset="0"/>
              <a:buChar char="­"/>
              <a:defRPr sz="2400"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>
                <a:solidFill>
                  <a:srgbClr val="585C5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defRPr>
            </a:lvl9pPr>
          </a:lstStyle>
          <a:p>
            <a:pPr>
              <a:spcBef>
                <a:spcPts val="1200"/>
              </a:spcBef>
              <a:buClrTx/>
              <a:buSzTx/>
            </a:pPr>
            <a:r>
              <a:rPr lang="en-US" altLang="en-US">
                <a:cs typeface="Times New Roman" panose="02020603050405020304" pitchFamily="18" charset="0"/>
              </a:rPr>
              <a:t>Usually by email</a:t>
            </a:r>
          </a:p>
          <a:p>
            <a:pPr>
              <a:spcBef>
                <a:spcPts val="1200"/>
              </a:spcBef>
              <a:buClrTx/>
              <a:buSzTx/>
            </a:pPr>
            <a:r>
              <a:rPr lang="en-US" altLang="en-US">
                <a:cs typeface="Times New Roman" panose="02020603050405020304" pitchFamily="18" charset="0"/>
              </a:rPr>
              <a:t>Usually within minutes</a:t>
            </a:r>
          </a:p>
          <a:p>
            <a:pPr>
              <a:spcBef>
                <a:spcPts val="1200"/>
              </a:spcBef>
              <a:buClrTx/>
              <a:buSzTx/>
            </a:pPr>
            <a:r>
              <a:rPr lang="en-US" altLang="en-US">
                <a:cs typeface="Times New Roman" panose="02020603050405020304" pitchFamily="18" charset="0"/>
              </a:rPr>
              <a:t>Usually indicates how long you’ll have to wait for a decision </a:t>
            </a:r>
          </a:p>
          <a:p>
            <a:pPr>
              <a:spcBef>
                <a:spcPts val="1200"/>
              </a:spcBef>
              <a:buClrTx/>
              <a:buSzTx/>
            </a:pPr>
            <a:r>
              <a:rPr lang="en-US" altLang="en-US">
                <a:cs typeface="Times New Roman" panose="02020603050405020304" pitchFamily="18" charset="0"/>
              </a:rPr>
              <a:t>Mark your calendar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id="{7CB34CC7-8013-45C6-B2D6-6FDB94123A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52388"/>
            <a:ext cx="8229600" cy="1006475"/>
          </a:xfrm>
        </p:spPr>
        <p:txBody>
          <a:bodyPr/>
          <a:lstStyle/>
          <a:p>
            <a:r>
              <a:rPr lang="en-US" altLang="en-US"/>
              <a:t>Internal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BE787-841E-4405-AB75-6F359E7FB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7938"/>
            <a:ext cx="8470900" cy="54356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Journal may reject your paper without external review. If so, </a:t>
            </a:r>
            <a:r>
              <a:rPr lang="en-US" altLang="en-US" sz="3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immediately</a:t>
            </a: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go to second journal</a:t>
            </a:r>
            <a:endParaRPr lang="en-US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600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Possible reasons for in-house rejection:</a:t>
            </a:r>
          </a:p>
          <a:p>
            <a:pPr marL="914400" lvl="1" indent="-457200">
              <a:spcBef>
                <a:spcPts val="600"/>
              </a:spcBef>
              <a:buClr>
                <a:schemeClr val="tx2"/>
              </a:buClr>
              <a:defRPr/>
            </a:pPr>
            <a:r>
              <a:rPr lang="en-US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Topic is not appropriate for the journal’s audience </a:t>
            </a:r>
            <a:endParaRPr lang="en-US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>
              <a:spcBef>
                <a:spcPts val="600"/>
              </a:spcBef>
              <a:buClr>
                <a:schemeClr val="tx2"/>
              </a:buClr>
              <a:defRPr/>
            </a:pPr>
            <a:r>
              <a:rPr lang="en-US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Journal recently published papers on similar topics </a:t>
            </a:r>
            <a:endParaRPr lang="en-US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>
              <a:spcBef>
                <a:spcPts val="600"/>
              </a:spcBef>
              <a:buClr>
                <a:schemeClr val="tx2"/>
              </a:buClr>
              <a:defRPr/>
            </a:pPr>
            <a:r>
              <a:rPr lang="en-US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Did not follow journal’s instructions for authors </a:t>
            </a:r>
            <a:endParaRPr lang="en-US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>
              <a:spcBef>
                <a:spcPts val="600"/>
              </a:spcBef>
              <a:buClr>
                <a:schemeClr val="tx2"/>
              </a:buClr>
              <a:defRPr/>
            </a:pPr>
            <a:r>
              <a:rPr lang="en-US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Article is poorly written</a:t>
            </a:r>
            <a:endParaRPr lang="en-US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600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If your paper is selected for external review: </a:t>
            </a:r>
          </a:p>
          <a:p>
            <a:pPr marL="857250" lvl="1" indent="-457200">
              <a:spcBef>
                <a:spcPts val="600"/>
              </a:spcBef>
              <a:defRPr/>
            </a:pPr>
            <a:r>
              <a:rPr lang="en-US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Congratulations! You’ve made it past the first hurdle!</a:t>
            </a:r>
            <a:endParaRPr lang="en-US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lvl="1" indent="-457200">
              <a:spcBef>
                <a:spcPts val="600"/>
              </a:spcBef>
              <a:defRPr/>
            </a:pPr>
            <a:r>
              <a:rPr lang="en-US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Editor will probably indicate how long you’ll have to wait for a decision (Mark your calendar!)</a:t>
            </a:r>
            <a:endParaRPr lang="en-US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66B9EA33-2272-49F5-9A80-9D659D350D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55675"/>
          </a:xfrm>
        </p:spPr>
        <p:txBody>
          <a:bodyPr/>
          <a:lstStyle/>
          <a:p>
            <a:r>
              <a:rPr lang="en-US" altLang="en-US"/>
              <a:t>External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DEF75-ACB1-4472-9E75-045FF7F96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8600"/>
            <a:ext cx="8229600" cy="488473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Typically three reviewers</a:t>
            </a:r>
            <a:endParaRPr lang="en-US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768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Review includes cover letter from editor plus comments from reviewers </a:t>
            </a:r>
          </a:p>
          <a:p>
            <a:pPr>
              <a:spcBef>
                <a:spcPts val="768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Reviewers advise the editor; the editor decides to publish or not</a:t>
            </a:r>
            <a:endParaRPr lang="en-US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768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Editor may invite you to revise and resubmit, taking into account reviewers’ comments</a:t>
            </a:r>
            <a:endParaRPr lang="en-US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768"/>
              </a:spcBef>
              <a:defRPr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If the paper is rejected, go to second target journal</a:t>
            </a:r>
            <a:endParaRPr lang="en-US" sz="3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936A087B-F62B-4936-A326-191D9FD12E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8625" y="488950"/>
            <a:ext cx="8229600" cy="1139825"/>
          </a:xfrm>
        </p:spPr>
        <p:txBody>
          <a:bodyPr/>
          <a:lstStyle/>
          <a:p>
            <a:r>
              <a:rPr lang="en-US" altLang="en-US"/>
              <a:t>Comments from the editor and reviewers</a:t>
            </a:r>
          </a:p>
        </p:txBody>
      </p:sp>
      <p:sp>
        <p:nvSpPr>
          <p:cNvPr id="41987" name="Content Placeholder 2">
            <a:extLst>
              <a:ext uri="{FF2B5EF4-FFF2-40B4-BE49-F238E27FC236}">
                <a16:creationId xmlns:a16="http://schemas.microsoft.com/office/drawing/2014/main" id="{08E240A6-1413-4D05-83BE-D8C48377BF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28625" y="1838325"/>
            <a:ext cx="8524875" cy="453072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Times New Roman" panose="02020603050405020304" pitchFamily="18" charset="0"/>
              </a:rPr>
              <a:t>Some comments will be thoughtful and helpful</a:t>
            </a:r>
          </a:p>
          <a:p>
            <a:pPr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Times New Roman" panose="02020603050405020304" pitchFamily="18" charset="0"/>
              </a:rPr>
              <a:t>Some will be naive, uninformed, tangential, derisive, hostile, sarcastic or just plain wrong </a:t>
            </a:r>
          </a:p>
          <a:p>
            <a:pPr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Times New Roman" panose="02020603050405020304" pitchFamily="18" charset="0"/>
              </a:rPr>
              <a:t>For each comment decide whether you need to:</a:t>
            </a:r>
          </a:p>
          <a:p>
            <a:pPr lvl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Times New Roman" panose="02020603050405020304" pitchFamily="18" charset="0"/>
              </a:rPr>
              <a:t>Revise the text, tables, figures?</a:t>
            </a:r>
          </a:p>
          <a:p>
            <a:pPr lvl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Times New Roman" panose="02020603050405020304" pitchFamily="18" charset="0"/>
              </a:rPr>
              <a:t>Extend your literature review?</a:t>
            </a:r>
          </a:p>
          <a:p>
            <a:pPr lvl="1">
              <a:spcBef>
                <a:spcPts val="1200"/>
              </a:spcBef>
            </a:pPr>
            <a:r>
              <a:rPr lang="en-US" altLang="en-US">
                <a:latin typeface="Calibri" panose="020F0502020204030204" pitchFamily="34" charset="0"/>
                <a:cs typeface="Times New Roman" panose="02020603050405020304" pitchFamily="18" charset="0"/>
              </a:rPr>
              <a:t>Conduct additional data analysis?</a:t>
            </a:r>
          </a:p>
          <a:p>
            <a:endParaRPr lang="en-US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0E1CCC6-6140-4A93-9B5D-8FDA38D0D5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2150" y="277813"/>
            <a:ext cx="7994650" cy="1139825"/>
          </a:xfrm>
        </p:spPr>
        <p:txBody>
          <a:bodyPr/>
          <a:lstStyle/>
          <a:p>
            <a:pPr eaLnBrk="1" hangingPunct="1"/>
            <a:r>
              <a:rPr lang="en-US" altLang="en-US"/>
              <a:t>Editing, rewriting, revising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38141B9-5BA4-4B2C-BED4-5EB18655F1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2150" y="1611313"/>
            <a:ext cx="8142288" cy="453072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4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Write the first draft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45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Master the literature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45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Relearn, rethink, rewrite</a:t>
            </a: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45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Send to co-authors for their input</a:t>
            </a: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</a:t>
            </a:r>
            <a:r>
              <a:rPr lang="en-US" spc="-45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ewrite and rewrite (word limit)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5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Critically review and finalize the </a:t>
            </a:r>
            <a:r>
              <a:rPr lang="en-US" spc="-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abstract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35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Attend to the details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US" spc="-45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Submit article to target journal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>
            <a:extLst>
              <a:ext uri="{FF2B5EF4-FFF2-40B4-BE49-F238E27FC236}">
                <a16:creationId xmlns:a16="http://schemas.microsoft.com/office/drawing/2014/main" id="{6C5AE1A3-2DE6-4641-A9CB-68F04CCBE9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7675" y="268288"/>
            <a:ext cx="8229600" cy="1139825"/>
          </a:xfrm>
        </p:spPr>
        <p:txBody>
          <a:bodyPr/>
          <a:lstStyle/>
          <a:p>
            <a:r>
              <a:rPr lang="en-US" altLang="en-US"/>
              <a:t>Responding to the comments</a:t>
            </a:r>
          </a:p>
        </p:txBody>
      </p:sp>
      <p:sp>
        <p:nvSpPr>
          <p:cNvPr id="44035" name="Content Placeholder 2">
            <a:extLst>
              <a:ext uri="{FF2B5EF4-FFF2-40B4-BE49-F238E27FC236}">
                <a16:creationId xmlns:a16="http://schemas.microsoft.com/office/drawing/2014/main" id="{8C06315D-3E80-49A6-8C25-A211AD1278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229600" cy="5086350"/>
          </a:xfrm>
        </p:spPr>
        <p:txBody>
          <a:bodyPr/>
          <a:lstStyle/>
          <a:p>
            <a:pPr>
              <a:spcBef>
                <a:spcPts val="600"/>
              </a:spcBef>
              <a:buClrTx/>
              <a:buSzTx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Wait a day or two (until your blood stops boiling) and reread comments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Discuss with coauthors/trusted colleagues to identify substantive content that may improve the paper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Respond to </a:t>
            </a:r>
            <a:r>
              <a:rPr lang="en-US" altLang="en-US" sz="2800" u="sng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every</a:t>
            </a: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comment one by one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Start by working on requests to revise the text; this is easier than tracking down additional references or performing additional analyses 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You may need additional data analysis or literature review – don’t rule this out</a:t>
            </a:r>
            <a:endParaRPr lang="en-US" altLang="en-US" sz="2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5510AA63-C72A-4F9B-BA96-AF8701F844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343900" cy="1139825"/>
          </a:xfrm>
        </p:spPr>
        <p:txBody>
          <a:bodyPr/>
          <a:lstStyle/>
          <a:p>
            <a:r>
              <a:rPr lang="en-US" altLang="en-US"/>
              <a:t>Responding to the comments </a:t>
            </a:r>
            <a:r>
              <a:rPr lang="en-US" altLang="en-US" sz="3000"/>
              <a:t>(2)</a:t>
            </a:r>
          </a:p>
        </p:txBody>
      </p:sp>
      <p:sp>
        <p:nvSpPr>
          <p:cNvPr id="46083" name="Content Placeholder 2">
            <a:extLst>
              <a:ext uri="{FF2B5EF4-FFF2-40B4-BE49-F238E27FC236}">
                <a16:creationId xmlns:a16="http://schemas.microsoft.com/office/drawing/2014/main" id="{DE6D5D4B-5C49-4723-9D2B-174A60E365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6725" y="1666875"/>
            <a:ext cx="8229600" cy="4924425"/>
          </a:xfrm>
        </p:spPr>
        <p:txBody>
          <a:bodyPr/>
          <a:lstStyle/>
          <a:p>
            <a:pPr>
              <a:spcBef>
                <a:spcPct val="0"/>
              </a:spcBef>
              <a:buClrTx/>
              <a:buSzTx/>
            </a:pPr>
            <a:r>
              <a:rPr lang="en-US" altLang="en-US" sz="30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Be grateful for those comments that are truly helpful  (“attitude of gratitude”)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30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Incorporate them carefully into your revised manuscript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30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Don’t fret over comments that aren’t helpful; respond to each comment respectfully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30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Submit your revised manuscript within the time frame that the editor requests </a:t>
            </a:r>
          </a:p>
          <a:p>
            <a:pPr>
              <a:spcBef>
                <a:spcPts val="763"/>
              </a:spcBef>
              <a:buClrTx/>
              <a:buSzTx/>
            </a:pPr>
            <a:r>
              <a:rPr lang="en-US" altLang="en-US" sz="30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If you need more time, contact the journal</a:t>
            </a:r>
            <a:endParaRPr lang="en-US" altLang="en-US" sz="3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A2644511-ABB5-44C3-B19D-A5C62BFD52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01613"/>
            <a:ext cx="8229600" cy="1139825"/>
          </a:xfrm>
        </p:spPr>
        <p:txBody>
          <a:bodyPr/>
          <a:lstStyle/>
          <a:p>
            <a:r>
              <a:rPr lang="en-US" altLang="en-US"/>
              <a:t>Writing the cover letter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67525-D64A-436D-8E3F-0E1E6A464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Make it easy for the editor to refer back to the referees' comments:  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457200">
              <a:spcBef>
                <a:spcPts val="600"/>
              </a:spcBef>
              <a:defRPr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Repeat each comment </a:t>
            </a:r>
          </a:p>
          <a:p>
            <a:pPr marL="914400" lvl="1" indent="-457200">
              <a:spcBef>
                <a:spcPts val="600"/>
              </a:spcBef>
              <a:defRPr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Write your response underneath, marked “RESPONSE”</a:t>
            </a: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200"/>
              </a:spcBef>
              <a:defRPr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Make it easy for the editor to identify revised passages in the revised manuscript</a:t>
            </a:r>
          </a:p>
          <a:p>
            <a:pPr marL="914400" lvl="1" indent="-457200">
              <a:spcBef>
                <a:spcPts val="600"/>
              </a:spcBef>
              <a:defRPr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Use page and line numbers</a:t>
            </a: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200"/>
              </a:spcBef>
              <a:defRPr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Express your sincere gratitude to the editor for the valuable feedback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id="{878DD863-CAE4-473E-9DE2-1C42E7712F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When to contact the editor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5B503-6241-4A02-8E82-160FFBCE84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 confirm the status of your paper after an extended period without communication from the journal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defRPr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 discuss a possible appeal if you receive a review that you and your colleagues/coauthors consider unfair or incompetent or conflicted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defRPr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Editors appreciate calls from authors who express legitimate concerns about the review process, but not from irate authors of marginal papers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US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80C41CB0-E554-4BCB-AC39-CCA183D52F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Summary</a:t>
            </a:r>
          </a:p>
        </p:txBody>
      </p:sp>
      <p:sp>
        <p:nvSpPr>
          <p:cNvPr id="52227" name="Content Placeholder 2">
            <a:extLst>
              <a:ext uri="{FF2B5EF4-FFF2-40B4-BE49-F238E27FC236}">
                <a16:creationId xmlns:a16="http://schemas.microsoft.com/office/drawing/2014/main" id="{9AF779F7-B7F1-4B5E-93FC-0A5E9A0EFA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716463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Achieving a well-written manuscript usually requires multiple revisions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Save and date each version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Have more than one journal in mind for submitting your manuscript in case rejection received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Review and comply with the target journal instructions to authors</a:t>
            </a:r>
          </a:p>
          <a:p>
            <a:endParaRPr lang="en-US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6925BF2-E05B-461C-BA7A-AD539BB1A6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5475" y="277813"/>
            <a:ext cx="8061325" cy="1139825"/>
          </a:xfrm>
        </p:spPr>
        <p:txBody>
          <a:bodyPr/>
          <a:lstStyle/>
          <a:p>
            <a:pPr eaLnBrk="1" hangingPunct="1"/>
            <a:r>
              <a:rPr lang="en-US" altLang="en-US"/>
              <a:t>Write the first draft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701FE85-3CAB-4A98-884A-698F3B8F1B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5475" y="1804988"/>
            <a:ext cx="8078788" cy="3595687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Write for your target audience (use appropriate terminology or jargon)</a:t>
            </a:r>
          </a:p>
          <a:p>
            <a:pPr>
              <a:spcBef>
                <a:spcPts val="18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Consider using an outline</a:t>
            </a:r>
          </a:p>
          <a:p>
            <a:pPr>
              <a:spcBef>
                <a:spcPts val="1800"/>
              </a:spcBef>
            </a:pP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Don’t worry about grammar, syntax or details at this state - only </a:t>
            </a:r>
            <a:r>
              <a:rPr lang="en-US" altLang="en-US" i="1"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 need to understand the first draft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FA933CC-77F2-415C-B946-3476F1B8E6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90600"/>
          </a:xfrm>
        </p:spPr>
        <p:txBody>
          <a:bodyPr/>
          <a:lstStyle/>
          <a:p>
            <a:pPr eaLnBrk="1" hangingPunct="1"/>
            <a:r>
              <a:rPr lang="en-US" altLang="en-US"/>
              <a:t>Master the literature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466AD785-B92C-4492-B56A-3FE600FCA4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5475" y="1739900"/>
            <a:ext cx="8078788" cy="3889375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Update your PubMed search</a:t>
            </a:r>
          </a:p>
          <a:p>
            <a:r>
              <a:rPr lang="en-US" altLang="en-US" b="1">
                <a:latin typeface="Calibri" panose="020F0502020204030204" pitchFamily="34" charset="0"/>
                <a:cs typeface="Calibri" panose="020F0502020204030204" pitchFamily="34" charset="0"/>
              </a:rPr>
              <a:t>Relearn, rethink, rewrite</a:t>
            </a:r>
            <a:endParaRPr lang="en-US" alt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As you master the literature, you will see your work in a new light; transmit this new thinking to your manuscript</a:t>
            </a:r>
          </a:p>
          <a:p>
            <a:r>
              <a:rPr lang="en-US" altLang="en-US">
                <a:latin typeface="Calibri" panose="020F0502020204030204" pitchFamily="34" charset="0"/>
                <a:cs typeface="Calibri" panose="020F0502020204030204" pitchFamily="34" charset="0"/>
              </a:rPr>
              <a:t>As you obtain feedback, colleagues will direct you to new references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10BFA8E-9915-4C29-8E85-90F311BB80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0863" y="277813"/>
            <a:ext cx="8229600" cy="990600"/>
          </a:xfrm>
        </p:spPr>
        <p:txBody>
          <a:bodyPr/>
          <a:lstStyle/>
          <a:p>
            <a:pPr eaLnBrk="1" hangingPunct="1"/>
            <a:r>
              <a:rPr lang="en-US" altLang="en-US"/>
              <a:t>Relearn, rethink, rewrite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A8E6388-C35B-4E04-9D48-0954A73383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5475" y="1595438"/>
            <a:ext cx="8078788" cy="4738687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“There is no such thing as good writing, only good re-writing.”</a:t>
            </a:r>
          </a:p>
          <a:p>
            <a:pPr>
              <a:defRPr/>
            </a:pPr>
            <a:r>
              <a:rPr lang="en-US" sz="2800" dirty="0"/>
              <a:t>“What is written with little effort, in general, is read with little interest.” </a:t>
            </a:r>
          </a:p>
          <a:p>
            <a:pPr>
              <a:defRPr/>
            </a:pPr>
            <a:r>
              <a:rPr lang="en-US" sz="2800" dirty="0"/>
              <a:t>“It takes a long time to write a short story.”</a:t>
            </a:r>
          </a:p>
          <a:p>
            <a:pPr>
              <a:defRPr/>
            </a:pPr>
            <a:r>
              <a:rPr lang="en-US" sz="2800" dirty="0"/>
              <a:t>Most papers require at least 5 drafts, maybe 10; save and date them all; put date and/or version number in filename </a:t>
            </a:r>
          </a:p>
          <a:p>
            <a:pPr>
              <a:defRPr/>
            </a:pPr>
            <a:r>
              <a:rPr lang="en-US" sz="2800" dirty="0"/>
              <a:t>You may need to revise your key message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sz="2800" b="1" dirty="0"/>
              <a:t> </a:t>
            </a: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B299974A-D83A-4293-A604-209A1EFC5D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149225"/>
            <a:ext cx="8112125" cy="1139825"/>
          </a:xfrm>
        </p:spPr>
        <p:txBody>
          <a:bodyPr/>
          <a:lstStyle/>
          <a:p>
            <a:r>
              <a:rPr lang="en-US" altLang="en-US"/>
              <a:t>Authorship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23248F1C-A890-40E1-AA49-A3879BD490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74675" y="1322388"/>
            <a:ext cx="8205788" cy="4608512"/>
          </a:xfrm>
        </p:spPr>
        <p:txBody>
          <a:bodyPr/>
          <a:lstStyle/>
          <a:p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Guidelines for authorship:  International  Committee of Medical Journal Editors (ICMJE), CDC Authorship Guidelines</a:t>
            </a:r>
          </a:p>
          <a:p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Authors must make </a:t>
            </a:r>
            <a:r>
              <a:rPr lang="en-US" altLang="en-US" sz="2800" b="1" i="1">
                <a:latin typeface="Calibri" panose="020F0502020204030204" pitchFamily="34" charset="0"/>
                <a:cs typeface="Calibri" panose="020F0502020204030204" pitchFamily="34" charset="0"/>
              </a:rPr>
              <a:t>substantive</a:t>
            </a: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 contribution: Supervision and authorization, concept, design, analysis, review/revision, etc.</a:t>
            </a:r>
          </a:p>
          <a:p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Politics</a:t>
            </a:r>
          </a:p>
          <a:p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First, last, middle authors</a:t>
            </a:r>
          </a:p>
          <a:p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Thank others in “Acknowledgments” (funders, facility directors, data collectors, lab technicians, patients, colleagues)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64070676-A1A8-4773-BD5D-A83DCC7783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57262"/>
          </a:xfrm>
        </p:spPr>
        <p:txBody>
          <a:bodyPr/>
          <a:lstStyle/>
          <a:p>
            <a:pPr eaLnBrk="1" hangingPunct="1"/>
            <a:r>
              <a:rPr lang="en-US" altLang="en-US"/>
              <a:t>Tips for revising and editing</a:t>
            </a:r>
            <a:endParaRPr lang="en-US" altLang="en-US" sz="4000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1CE29625-E219-4DB1-9A2E-4400D5C51D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00175"/>
            <a:ext cx="8229600" cy="48387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Writing needs CONSISTENCY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This means that all the ideas work together to support the main idea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Sentences and paragraphs must be strongly connected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Writing needs organization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800">
                <a:latin typeface="Calibri" panose="020F0502020204030204" pitchFamily="34" charset="0"/>
                <a:cs typeface="Calibri" panose="020F0502020204030204" pitchFamily="34" charset="0"/>
              </a:rPr>
              <a:t>Edit and revise manuscripts to: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Improve meaning and focus of writing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Add, delete, consolidate, clarify, rearrange words and sentences</a:t>
            </a:r>
            <a:endParaRPr lang="en-US" altLang="en-US" sz="2400" b="1">
              <a:solidFill>
                <a:srgbClr val="3366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254553FA-CB43-443B-8604-29A0CDD5E4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6225"/>
            <a:ext cx="8229600" cy="928688"/>
          </a:xfrm>
        </p:spPr>
        <p:txBody>
          <a:bodyPr/>
          <a:lstStyle/>
          <a:p>
            <a:pPr eaLnBrk="1" hangingPunct="1"/>
            <a:r>
              <a:rPr lang="en-US" altLang="en-US"/>
              <a:t>Tips for revising and editing </a:t>
            </a:r>
            <a:r>
              <a:rPr lang="en-US" altLang="en-US" sz="3000"/>
              <a:t>(2)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9DFC646F-CA61-48C8-B507-006D392C92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66850"/>
            <a:ext cx="8359775" cy="5127625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sz="3000">
                <a:latin typeface="Calibri" panose="020F0502020204030204" pitchFamily="34" charset="0"/>
                <a:cs typeface="Calibri" panose="020F0502020204030204" pitchFamily="34" charset="0"/>
              </a:rPr>
              <a:t>Use spell check and grammar check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Correct errors the computer identifies, but realize that the computer is not infallible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sz="2400">
                <a:latin typeface="Calibri" panose="020F0502020204030204" pitchFamily="34" charset="0"/>
                <a:cs typeface="Calibri" panose="020F0502020204030204" pitchFamily="34" charset="0"/>
              </a:rPr>
              <a:t>See “Resources to Share”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3000">
                <a:latin typeface="Calibri" panose="020F0502020204030204" pitchFamily="34" charset="0"/>
                <a:cs typeface="Calibri" panose="020F0502020204030204" pitchFamily="34" charset="0"/>
              </a:rPr>
              <a:t>Read your paper aloud slowly – every word – to someone else, if possible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3000">
                <a:latin typeface="Calibri" panose="020F0502020204030204" pitchFamily="34" charset="0"/>
                <a:cs typeface="Calibri" panose="020F0502020204030204" pitchFamily="34" charset="0"/>
              </a:rPr>
              <a:t>Find and correct the types of errors that were marked on past papers</a:t>
            </a:r>
          </a:p>
        </p:txBody>
      </p:sp>
      <p:pic>
        <p:nvPicPr>
          <p:cNvPr id="19460" name="Picture 6" descr="C:\Users\araftery.CITC\AppData\Local\Microsoft\Windows\INetCache\IE\F9FUOBLQ\Materiality-of-Writing[1].jpg">
            <a:extLst>
              <a:ext uri="{FF2B5EF4-FFF2-40B4-BE49-F238E27FC236}">
                <a16:creationId xmlns:a16="http://schemas.microsoft.com/office/drawing/2014/main" id="{BEE699F1-DCF2-4AA0-A791-A7D5D3E92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663" y="5113338"/>
            <a:ext cx="3030537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8BE7E0A8-73A3-4199-B9EE-3FE17F3BDF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7513" y="236538"/>
            <a:ext cx="8551862" cy="1139825"/>
          </a:xfrm>
        </p:spPr>
        <p:txBody>
          <a:bodyPr/>
          <a:lstStyle/>
          <a:p>
            <a:pPr eaLnBrk="1" hangingPunct="1"/>
            <a:r>
              <a:rPr lang="en-US" altLang="en-US"/>
              <a:t>Tips: Thought and interpretation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552C341C-E2AE-408A-AAC6-97E7FAA7ED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9275" y="1612900"/>
            <a:ext cx="8135938" cy="4911725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sz="3000">
                <a:latin typeface="Calibri" panose="020F0502020204030204" pitchFamily="34" charset="0"/>
                <a:cs typeface="Calibri" panose="020F0502020204030204" pitchFamily="34" charset="0"/>
              </a:rPr>
              <a:t>Is my paper really a discussion of the subject and not merely a collection of quotations and summaries?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3000">
                <a:latin typeface="Calibri" panose="020F0502020204030204" pitchFamily="34" charset="0"/>
                <a:cs typeface="Calibri" panose="020F0502020204030204" pitchFamily="34" charset="0"/>
              </a:rPr>
              <a:t>What is my own contribution to the discussion of the subject?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3000">
                <a:latin typeface="Calibri" panose="020F0502020204030204" pitchFamily="34" charset="0"/>
                <a:cs typeface="Calibri" panose="020F0502020204030204" pitchFamily="34" charset="0"/>
              </a:rPr>
              <a:t>Have I offered evidence and support for my point of view?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3000">
                <a:latin typeface="Calibri" panose="020F0502020204030204" pitchFamily="34" charset="0"/>
                <a:cs typeface="Calibri" panose="020F0502020204030204" pitchFamily="34" charset="0"/>
              </a:rPr>
              <a:t>Have I indicated how my point of view differs from the points of view held by other writers?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15273</TotalTime>
  <Words>1508</Words>
  <Application>Microsoft Office PowerPoint</Application>
  <PresentationFormat>On-screen Show (4:3)</PresentationFormat>
  <Paragraphs>209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MS PGothic</vt:lpstr>
      <vt:lpstr>Arial</vt:lpstr>
      <vt:lpstr>Avenir Book</vt:lpstr>
      <vt:lpstr>Calibri</vt:lpstr>
      <vt:lpstr>Courier New</vt:lpstr>
      <vt:lpstr>Garamond</vt:lpstr>
      <vt:lpstr>Times New Roman</vt:lpstr>
      <vt:lpstr>Verdana</vt:lpstr>
      <vt:lpstr>Wingdings</vt:lpstr>
      <vt:lpstr>CDC OR Style options 1 and 2</vt:lpstr>
      <vt:lpstr>Custom Design</vt:lpstr>
      <vt:lpstr>Revising and Editing</vt:lpstr>
      <vt:lpstr>Editing, rewriting, revising</vt:lpstr>
      <vt:lpstr>Write the first draft</vt:lpstr>
      <vt:lpstr>Master the literature</vt:lpstr>
      <vt:lpstr>Relearn, rethink, rewrite</vt:lpstr>
      <vt:lpstr>Authorship</vt:lpstr>
      <vt:lpstr>Tips for revising and editing</vt:lpstr>
      <vt:lpstr>Tips for revising and editing (2)</vt:lpstr>
      <vt:lpstr>Tips: Thought and interpretation</vt:lpstr>
      <vt:lpstr>Tips: Use of materials</vt:lpstr>
      <vt:lpstr>Tips: Organization</vt:lpstr>
      <vt:lpstr>Tips: Spelling, punctuation, and mechanics</vt:lpstr>
      <vt:lpstr>Critically review and finalize the abstract</vt:lpstr>
      <vt:lpstr>Attend to details per journal requirements</vt:lpstr>
      <vt:lpstr>Journal’s response and responding to the journal</vt:lpstr>
      <vt:lpstr>Acknowledgment of receipt</vt:lpstr>
      <vt:lpstr>Internal review</vt:lpstr>
      <vt:lpstr>External review</vt:lpstr>
      <vt:lpstr>Comments from the editor and reviewers</vt:lpstr>
      <vt:lpstr>Responding to the comments</vt:lpstr>
      <vt:lpstr>Responding to the comments (2)</vt:lpstr>
      <vt:lpstr>Writing the cover letter</vt:lpstr>
      <vt:lpstr>When to contact the editor</vt:lpstr>
      <vt:lpstr>Summary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185</cp:revision>
  <dcterms:created xsi:type="dcterms:W3CDTF">2016-12-10T01:14:11Z</dcterms:created>
  <dcterms:modified xsi:type="dcterms:W3CDTF">2019-01-17T01:14:52Z</dcterms:modified>
</cp:coreProperties>
</file>