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1"/>
  </p:notesMasterIdLst>
  <p:sldIdLst>
    <p:sldId id="256" r:id="rId2"/>
    <p:sldId id="258" r:id="rId3"/>
    <p:sldId id="261" r:id="rId4"/>
    <p:sldId id="260" r:id="rId5"/>
    <p:sldId id="272" r:id="rId6"/>
    <p:sldId id="263" r:id="rId7"/>
    <p:sldId id="265" r:id="rId8"/>
    <p:sldId id="266" r:id="rId9"/>
    <p:sldId id="268" r:id="rId10"/>
    <p:sldId id="270" r:id="rId11"/>
    <p:sldId id="271" r:id="rId12"/>
    <p:sldId id="273" r:id="rId13"/>
    <p:sldId id="274" r:id="rId14"/>
    <p:sldId id="275" r:id="rId15"/>
    <p:sldId id="276" r:id="rId16"/>
    <p:sldId id="277" r:id="rId17"/>
    <p:sldId id="278" r:id="rId18"/>
    <p:sldId id="281" r:id="rId19"/>
    <p:sldId id="279" r:id="rId20"/>
    <p:sldId id="280" r:id="rId21"/>
    <p:sldId id="282" r:id="rId22"/>
    <p:sldId id="284" r:id="rId23"/>
    <p:sldId id="285" r:id="rId24"/>
    <p:sldId id="288" r:id="rId25"/>
    <p:sldId id="286" r:id="rId26"/>
    <p:sldId id="290" r:id="rId27"/>
    <p:sldId id="291" r:id="rId28"/>
    <p:sldId id="293" r:id="rId29"/>
    <p:sldId id="299" r:id="rId30"/>
    <p:sldId id="295" r:id="rId31"/>
    <p:sldId id="296" r:id="rId32"/>
    <p:sldId id="297" r:id="rId33"/>
    <p:sldId id="298" r:id="rId34"/>
    <p:sldId id="300" r:id="rId35"/>
    <p:sldId id="301" r:id="rId36"/>
    <p:sldId id="302" r:id="rId37"/>
    <p:sldId id="267" r:id="rId38"/>
    <p:sldId id="303" r:id="rId39"/>
    <p:sldId id="292" r:id="rId40"/>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1pPr>
    <a:lvl2pPr marL="457200"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2pPr>
    <a:lvl3pPr marL="914400"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3pPr>
    <a:lvl4pPr marL="1371600"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4pPr>
    <a:lvl5pPr marL="1828800"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585C5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771" autoAdjust="0"/>
    <p:restoredTop sz="40976" autoAdjust="0"/>
  </p:normalViewPr>
  <p:slideViewPr>
    <p:cSldViewPr snapToGrid="0" snapToObjects="1">
      <p:cViewPr varScale="1">
        <p:scale>
          <a:sx n="33" d="100"/>
          <a:sy n="33" d="100"/>
        </p:scale>
        <p:origin x="654" y="54"/>
      </p:cViewPr>
      <p:guideLst>
        <p:guide orient="horz" pos="2160"/>
        <p:guide pos="2880"/>
      </p:guideLst>
    </p:cSldViewPr>
  </p:slideViewPr>
  <p:notesTextViewPr>
    <p:cViewPr>
      <p:scale>
        <a:sx n="100" d="100"/>
        <a:sy n="100" d="100"/>
      </p:scale>
      <p:origin x="0" y="0"/>
    </p:cViewPr>
  </p:notesTextViewPr>
  <p:sorterViewPr>
    <p:cViewPr>
      <p:scale>
        <a:sx n="60" d="100"/>
        <a:sy n="60" d="100"/>
      </p:scale>
      <p:origin x="0" y="0"/>
    </p:cViewPr>
  </p:sorterViewPr>
  <p:notesViewPr>
    <p:cSldViewPr snapToGrid="0" snapToObjects="1">
      <p:cViewPr varScale="1">
        <p:scale>
          <a:sx n="59" d="100"/>
          <a:sy n="59" d="100"/>
        </p:scale>
        <p:origin x="-2440" y="-5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6ADE899-5195-4F4B-ABEA-2FB921804E4D}"/>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a:extLst>
              <a:ext uri="{FF2B5EF4-FFF2-40B4-BE49-F238E27FC236}">
                <a16:creationId xmlns:a16="http://schemas.microsoft.com/office/drawing/2014/main" id="{89DB0FAC-7F63-4BF5-AA39-DC12FB8E60AF}"/>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81661291-D24E-4EDD-97CB-D17CACD06D75}" type="datetimeFigureOut">
              <a:rPr lang="en-US"/>
              <a:pPr>
                <a:defRPr/>
              </a:pPr>
              <a:t>1/16/2019</a:t>
            </a:fld>
            <a:endParaRPr lang="en-US"/>
          </a:p>
        </p:txBody>
      </p:sp>
      <p:sp>
        <p:nvSpPr>
          <p:cNvPr id="4" name="Slide Image Placeholder 3">
            <a:extLst>
              <a:ext uri="{FF2B5EF4-FFF2-40B4-BE49-F238E27FC236}">
                <a16:creationId xmlns:a16="http://schemas.microsoft.com/office/drawing/2014/main" id="{6D05655F-DD11-4270-A7DD-3825D417E38C}"/>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DEDCD62C-2A5F-4649-9239-486E45814EB2}"/>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8C90C327-4F9E-4586-98AA-48CC0EA92DFB}"/>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a:extLst>
              <a:ext uri="{FF2B5EF4-FFF2-40B4-BE49-F238E27FC236}">
                <a16:creationId xmlns:a16="http://schemas.microsoft.com/office/drawing/2014/main" id="{DB761303-F56F-40DB-AE2F-0ABCE102336C}"/>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7D0D8C8E-949B-4DA9-861D-F059B70D4C6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6AC96CD8-1A77-4635-8581-47DA8EE1B8E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a:extLst>
              <a:ext uri="{FF2B5EF4-FFF2-40B4-BE49-F238E27FC236}">
                <a16:creationId xmlns:a16="http://schemas.microsoft.com/office/drawing/2014/main" id="{B64852CC-E957-4F8C-8074-02E51E6E858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t>Title: W3L3 Structure of Scientific Manuscripts</a:t>
            </a:r>
          </a:p>
          <a:p>
            <a:pPr eaLnBrk="1" hangingPunct="1">
              <a:spcBef>
                <a:spcPct val="0"/>
              </a:spcBef>
            </a:pPr>
            <a:r>
              <a:rPr lang="en-US" altLang="en-US" b="1" dirty="0"/>
              <a:t>Time: 45 minutes (39 slides)</a:t>
            </a:r>
            <a:endParaRPr lang="en-US" altLang="en-US" b="1" dirty="0">
              <a:cs typeface="Calibri"/>
            </a:endParaRPr>
          </a:p>
          <a:p>
            <a:pPr eaLnBrk="1" hangingPunct="1">
              <a:spcBef>
                <a:spcPct val="0"/>
              </a:spcBef>
            </a:pPr>
            <a:r>
              <a:rPr lang="en-US" altLang="en-US" b="1" dirty="0"/>
              <a:t>Reading: None</a:t>
            </a:r>
            <a:endParaRPr lang="en-US" altLang="en-US" b="1" dirty="0">
              <a:cs typeface="Calibri"/>
            </a:endParaRPr>
          </a:p>
        </p:txBody>
      </p:sp>
      <p:sp>
        <p:nvSpPr>
          <p:cNvPr id="17412" name="Slide Number Placeholder 3">
            <a:extLst>
              <a:ext uri="{FF2B5EF4-FFF2-40B4-BE49-F238E27FC236}">
                <a16:creationId xmlns:a16="http://schemas.microsoft.com/office/drawing/2014/main" id="{EE565AA5-03E5-4A42-8BAE-C7F5BEA5643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E753388D-22D0-4269-B721-218303FC786D}" type="slidenum">
              <a:rPr lang="en-US" altLang="en-US" smtClean="0"/>
              <a:pPr>
                <a:spcBef>
                  <a:spcPct val="0"/>
                </a:spcBef>
              </a:pPr>
              <a:t>1</a:t>
            </a:fld>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FF2DE624-9402-4CA6-BB37-2764B9CCECB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a:extLst>
              <a:ext uri="{FF2B5EF4-FFF2-40B4-BE49-F238E27FC236}">
                <a16:creationId xmlns:a16="http://schemas.microsoft.com/office/drawing/2014/main" id="{F96C0FEA-B24D-4862-99E2-1FDDB00C5DC9}"/>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defRPr/>
            </a:pPr>
            <a:r>
              <a:rPr lang="en-US" altLang="en-US" i="1" dirty="0"/>
              <a:t>[Review slide content]</a:t>
            </a:r>
          </a:p>
          <a:p>
            <a:pPr eaLnBrk="1" hangingPunct="1">
              <a:spcBef>
                <a:spcPct val="0"/>
              </a:spcBef>
              <a:defRPr/>
            </a:pPr>
            <a:endParaRPr lang="en-US" altLang="en-US" i="1" dirty="0"/>
          </a:p>
          <a:p>
            <a:pPr eaLnBrk="1" hangingPunct="1">
              <a:defRPr/>
            </a:pPr>
            <a:r>
              <a:rPr lang="en-US" altLang="en-US" sz="1000" i="1" dirty="0"/>
              <a:t>[Example taken from:  </a:t>
            </a:r>
            <a:r>
              <a:rPr lang="en-US" altLang="en-US" sz="1000" dirty="0" err="1"/>
              <a:t>Ayele</a:t>
            </a:r>
            <a:r>
              <a:rPr lang="en-US" altLang="en-US" sz="1000" dirty="0"/>
              <a:t> HT, van </a:t>
            </a:r>
            <a:r>
              <a:rPr lang="en-US" altLang="en-US" sz="1000" dirty="0" err="1"/>
              <a:t>Mourik</a:t>
            </a:r>
            <a:r>
              <a:rPr lang="en-US" altLang="en-US" sz="1000" dirty="0"/>
              <a:t> MSM, </a:t>
            </a:r>
            <a:r>
              <a:rPr lang="en-US" altLang="en-US" sz="1000" dirty="0" err="1"/>
              <a:t>Bonten</a:t>
            </a:r>
            <a:r>
              <a:rPr lang="en-US" altLang="en-US" sz="1000" dirty="0"/>
              <a:t> MJM. </a:t>
            </a:r>
            <a:r>
              <a:rPr lang="en-US" sz="1000" dirty="0"/>
              <a:t>Predictors of adherence to isoniazid preventive therapy in</a:t>
            </a:r>
          </a:p>
          <a:p>
            <a:pPr eaLnBrk="1" hangingPunct="1">
              <a:defRPr/>
            </a:pPr>
            <a:r>
              <a:rPr lang="en-US" sz="1000" dirty="0"/>
              <a:t>people living with HIV in Ethiopia. </a:t>
            </a:r>
            <a:r>
              <a:rPr lang="en-US" sz="1000" i="1" dirty="0" err="1"/>
              <a:t>Int</a:t>
            </a:r>
            <a:r>
              <a:rPr lang="en-US" sz="1000" i="1" dirty="0"/>
              <a:t> J </a:t>
            </a:r>
            <a:r>
              <a:rPr lang="en-US" sz="1000" i="1" dirty="0" err="1"/>
              <a:t>Tuberc</a:t>
            </a:r>
            <a:r>
              <a:rPr lang="en-US" sz="1000" i="1" dirty="0"/>
              <a:t> Lung Dis </a:t>
            </a:r>
            <a:r>
              <a:rPr lang="en-US" sz="1000" dirty="0"/>
              <a:t>2016</a:t>
            </a:r>
            <a:r>
              <a:rPr lang="en-US" sz="1000" i="1" dirty="0"/>
              <a:t>;</a:t>
            </a:r>
            <a:r>
              <a:rPr lang="en-US" sz="1000" dirty="0"/>
              <a:t> 20(10): 1342-47.</a:t>
            </a:r>
            <a:r>
              <a:rPr lang="en-US" sz="1000" i="1" dirty="0"/>
              <a:t>]</a:t>
            </a:r>
            <a:endParaRPr lang="en-US" altLang="en-US" sz="1000" i="1" dirty="0"/>
          </a:p>
        </p:txBody>
      </p:sp>
      <p:sp>
        <p:nvSpPr>
          <p:cNvPr id="35844" name="Slide Number Placeholder 3">
            <a:extLst>
              <a:ext uri="{FF2B5EF4-FFF2-40B4-BE49-F238E27FC236}">
                <a16:creationId xmlns:a16="http://schemas.microsoft.com/office/drawing/2014/main" id="{809ACA11-D3E2-450B-B5D3-A28D5796CBC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3A91B32-00DD-47D5-BCBD-2E9F9DB9D9EE}" type="slidenum">
              <a:rPr lang="en-US" altLang="en-US" smtClean="0"/>
              <a:pPr>
                <a:spcBef>
                  <a:spcPct val="0"/>
                </a:spcBef>
              </a:pPr>
              <a:t>10</a:t>
            </a:fld>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917DB08E-0FDA-4A8A-B276-6A8FDCB743D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0C45A1A2-91C8-4179-87C1-9398895ACE5F}"/>
              </a:ext>
            </a:extLst>
          </p:cNvPr>
          <p:cNvSpPr>
            <a:spLocks noGrp="1"/>
          </p:cNvSpPr>
          <p:nvPr>
            <p:ph type="body" idx="1"/>
          </p:nvPr>
        </p:nvSpPr>
        <p:spPr/>
        <p:txBody>
          <a:bodyPr/>
          <a:lstStyle/>
          <a:p>
            <a:pPr marL="171450" indent="-171450" eaLnBrk="1" fontAlgn="auto" hangingPunct="1">
              <a:spcBef>
                <a:spcPts val="0"/>
              </a:spcBef>
              <a:spcAft>
                <a:spcPts val="0"/>
              </a:spcAft>
              <a:buFont typeface="Arial" panose="020B0604020202020204" pitchFamily="34" charset="0"/>
              <a:buChar char="•"/>
              <a:defRPr/>
            </a:pPr>
            <a:r>
              <a:rPr lang="en-US" i="1" dirty="0"/>
              <a:t>[Review slide content]</a:t>
            </a:r>
          </a:p>
        </p:txBody>
      </p:sp>
      <p:sp>
        <p:nvSpPr>
          <p:cNvPr id="37892" name="Slide Number Placeholder 3">
            <a:extLst>
              <a:ext uri="{FF2B5EF4-FFF2-40B4-BE49-F238E27FC236}">
                <a16:creationId xmlns:a16="http://schemas.microsoft.com/office/drawing/2014/main" id="{FED4EB87-D7A0-4553-975B-198DBA6471F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47ECD980-7E4E-4757-83DB-637D7E39AA2F}" type="slidenum">
              <a:rPr lang="en-US" altLang="en-US" smtClean="0"/>
              <a:pPr>
                <a:spcBef>
                  <a:spcPct val="0"/>
                </a:spcBef>
              </a:pPr>
              <a:t>11</a:t>
            </a:fld>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5605F26A-CF32-4509-89B2-50635788A62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a:extLst>
              <a:ext uri="{FF2B5EF4-FFF2-40B4-BE49-F238E27FC236}">
                <a16:creationId xmlns:a16="http://schemas.microsoft.com/office/drawing/2014/main" id="{4B9F27AF-E75D-4EF7-A6CF-56165241C0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9940" name="Slide Number Placeholder 3">
            <a:extLst>
              <a:ext uri="{FF2B5EF4-FFF2-40B4-BE49-F238E27FC236}">
                <a16:creationId xmlns:a16="http://schemas.microsoft.com/office/drawing/2014/main" id="{449D154B-A79E-44DA-9336-5E176FE3D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DC927C1-9853-4166-803B-BD2CC4BDA34E}" type="slidenum">
              <a:rPr lang="en-US" altLang="en-US" smtClean="0"/>
              <a:pPr>
                <a:spcBef>
                  <a:spcPct val="0"/>
                </a:spcBef>
              </a:pPr>
              <a:t>12</a:t>
            </a:fld>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844DEC48-28D0-4182-ABE2-49525583CD0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a:extLst>
              <a:ext uri="{FF2B5EF4-FFF2-40B4-BE49-F238E27FC236}">
                <a16:creationId xmlns:a16="http://schemas.microsoft.com/office/drawing/2014/main" id="{2223845E-46E8-45B2-8C7A-CFE2EE90F02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dirty="0"/>
              <a:t>A well-written methods section will provide enough information so the reader will understand how you conducted your study, and so that others could reproduce your study or the part they are interested in.</a:t>
            </a:r>
          </a:p>
          <a:p>
            <a:pPr marL="171450" indent="-171450" eaLnBrk="1" hangingPunct="1">
              <a:spcBef>
                <a:spcPct val="0"/>
              </a:spcBef>
              <a:buFontTx/>
              <a:buChar char="•"/>
            </a:pPr>
            <a:r>
              <a:rPr lang="en-US" altLang="en-US" i="1" dirty="0"/>
              <a:t>[Review slide content]</a:t>
            </a:r>
          </a:p>
        </p:txBody>
      </p:sp>
      <p:sp>
        <p:nvSpPr>
          <p:cNvPr id="41988" name="Slide Number Placeholder 3">
            <a:extLst>
              <a:ext uri="{FF2B5EF4-FFF2-40B4-BE49-F238E27FC236}">
                <a16:creationId xmlns:a16="http://schemas.microsoft.com/office/drawing/2014/main" id="{2CD0CC90-C855-4191-BC3D-F3DC0830447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ECD92031-C642-4164-8381-E07BA0688C53}" type="slidenum">
              <a:rPr lang="en-US" altLang="en-US" smtClean="0"/>
              <a:pPr>
                <a:spcBef>
                  <a:spcPct val="0"/>
                </a:spcBef>
              </a:pPr>
              <a:t>13</a:t>
            </a:fld>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437229F0-7A36-4A8E-B5F6-F093A716935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a:extLst>
              <a:ext uri="{FF2B5EF4-FFF2-40B4-BE49-F238E27FC236}">
                <a16:creationId xmlns:a16="http://schemas.microsoft.com/office/drawing/2014/main" id="{EC8489E1-93D9-49ED-A492-9BD47807BF4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dirty="0"/>
              <a:t>Remember that research protocol you labored over?  It contains much of the information you need to include in your methods section.</a:t>
            </a:r>
          </a:p>
          <a:p>
            <a:pPr marL="171450" marR="0" lvl="0" indent="-171450" algn="l" defTabSz="457200" rtl="0" eaLnBrk="1" fontAlgn="base" latinLnBrk="0" hangingPunct="1">
              <a:lnSpc>
                <a:spcPct val="100000"/>
              </a:lnSpc>
              <a:spcBef>
                <a:spcPct val="0"/>
              </a:spcBef>
              <a:spcAft>
                <a:spcPct val="0"/>
              </a:spcAft>
              <a:buClrTx/>
              <a:buSzTx/>
              <a:buFontTx/>
              <a:buChar char="•"/>
              <a:tabLst/>
              <a:defRPr/>
            </a:pPr>
            <a:r>
              <a:rPr lang="en-US" altLang="en-US" i="1" dirty="0"/>
              <a:t>[Review slide content]</a:t>
            </a:r>
            <a:endParaRPr lang="en-US" altLang="en-US" dirty="0"/>
          </a:p>
        </p:txBody>
      </p:sp>
      <p:sp>
        <p:nvSpPr>
          <p:cNvPr id="44036" name="Slide Number Placeholder 3">
            <a:extLst>
              <a:ext uri="{FF2B5EF4-FFF2-40B4-BE49-F238E27FC236}">
                <a16:creationId xmlns:a16="http://schemas.microsoft.com/office/drawing/2014/main" id="{9108B4DC-DC31-46D2-B817-FA3371F8672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AAB0DA8-C227-453F-88EA-119520232F37}" type="slidenum">
              <a:rPr lang="en-US" altLang="en-US" smtClean="0"/>
              <a:pPr>
                <a:spcBef>
                  <a:spcPct val="0"/>
                </a:spcBef>
              </a:pPr>
              <a:t>14</a:t>
            </a:fld>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83E15438-E9D2-4AB4-B439-8473C51723E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469B49E6-1F44-42DA-8E85-F1A7CDE2597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dirty="0"/>
              <a:t>To get started, begin by writing a simple description of your study and what you did.</a:t>
            </a:r>
          </a:p>
          <a:p>
            <a:pPr marL="171450" indent="-171450" eaLnBrk="1" hangingPunct="1">
              <a:spcBef>
                <a:spcPct val="0"/>
              </a:spcBef>
              <a:buFontTx/>
              <a:buChar char="•"/>
            </a:pPr>
            <a:r>
              <a:rPr lang="en-US" altLang="en-US" dirty="0"/>
              <a:t>A framework is commonly used to organize the methods section.  Think about and make an outline of the subsections you will include.</a:t>
            </a:r>
          </a:p>
          <a:p>
            <a:pPr marL="171450" indent="-171450" eaLnBrk="1" hangingPunct="1">
              <a:spcBef>
                <a:spcPct val="0"/>
              </a:spcBef>
              <a:buFontTx/>
              <a:buChar char="•"/>
            </a:pPr>
            <a:r>
              <a:rPr lang="en-US" altLang="en-US" dirty="0"/>
              <a:t>Look for a published study that is similar in design to own your study to get ideas on wording and flow for your methods section.   </a:t>
            </a:r>
          </a:p>
        </p:txBody>
      </p:sp>
      <p:sp>
        <p:nvSpPr>
          <p:cNvPr id="46084" name="Slide Number Placeholder 3">
            <a:extLst>
              <a:ext uri="{FF2B5EF4-FFF2-40B4-BE49-F238E27FC236}">
                <a16:creationId xmlns:a16="http://schemas.microsoft.com/office/drawing/2014/main" id="{252F2CBE-9A6B-4284-9FE6-4C652111643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154D158-56E9-4400-91CD-D1EE272AA39B}" type="slidenum">
              <a:rPr lang="en-US" altLang="en-US" smtClean="0"/>
              <a:pPr>
                <a:spcBef>
                  <a:spcPct val="0"/>
                </a:spcBef>
              </a:pPr>
              <a:t>15</a:t>
            </a:fld>
            <a:endParaRPr lang="en-US"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D857A396-A44B-46C8-BEE0-C3C3EDA429B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85A991F9-5603-41AE-AD46-41FAA2B52678}"/>
              </a:ext>
            </a:extLst>
          </p:cNvPr>
          <p:cNvSpPr>
            <a:spLocks noGrp="1"/>
          </p:cNvSpPr>
          <p:nvPr>
            <p:ph type="body" idx="1"/>
          </p:nvPr>
        </p:nvSpPr>
        <p:spPr/>
        <p:txBody>
          <a:bodyPr/>
          <a:lstStyle/>
          <a:p>
            <a:pPr marL="171450" indent="-171450" eaLnBrk="1" fontAlgn="auto" hangingPunct="1">
              <a:spcBef>
                <a:spcPts val="0"/>
              </a:spcBef>
              <a:spcAft>
                <a:spcPts val="0"/>
              </a:spcAft>
              <a:buFont typeface="Arial" panose="020B0604020202020204" pitchFamily="34" charset="0"/>
              <a:buChar char="•"/>
              <a:defRPr/>
            </a:pPr>
            <a:r>
              <a:rPr lang="en-US" dirty="0"/>
              <a:t>It’s important to keep in mind that your methods and results sections are linked.</a:t>
            </a:r>
          </a:p>
          <a:p>
            <a:pPr marL="171450" indent="-171450" eaLnBrk="1" fontAlgn="auto" hangingPunct="1">
              <a:spcBef>
                <a:spcPts val="0"/>
              </a:spcBef>
              <a:spcAft>
                <a:spcPts val="0"/>
              </a:spcAft>
              <a:buFont typeface="Arial" panose="020B0604020202020204" pitchFamily="34" charset="0"/>
              <a:buChar char="•"/>
              <a:defRPr/>
            </a:pPr>
            <a:r>
              <a:rPr lang="en-US" dirty="0"/>
              <a:t>For every measurement described in the methods section, there should be a counterpart in the results section and vice versa.</a:t>
            </a:r>
          </a:p>
        </p:txBody>
      </p:sp>
      <p:sp>
        <p:nvSpPr>
          <p:cNvPr id="48132" name="Slide Number Placeholder 3">
            <a:extLst>
              <a:ext uri="{FF2B5EF4-FFF2-40B4-BE49-F238E27FC236}">
                <a16:creationId xmlns:a16="http://schemas.microsoft.com/office/drawing/2014/main" id="{FCF68F73-DFBC-44FD-8384-8E6AA65FA5B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EEB8799A-592E-4D0A-8442-5E78C26B6985}" type="slidenum">
              <a:rPr lang="en-US" altLang="en-US" smtClean="0"/>
              <a:pPr>
                <a:spcBef>
                  <a:spcPct val="0"/>
                </a:spcBef>
              </a:pPr>
              <a:t>16</a:t>
            </a:fld>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F41E7056-9E64-46CC-8E91-8946DFC4385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5E0343FE-DD7B-4619-AB72-285016953D88}"/>
              </a:ext>
            </a:extLst>
          </p:cNvPr>
          <p:cNvSpPr>
            <a:spLocks noGrp="1"/>
          </p:cNvSpPr>
          <p:nvPr>
            <p:ph type="body" idx="1"/>
          </p:nvPr>
        </p:nvSpPr>
        <p:spPr/>
        <p:txBody>
          <a:bodyPr/>
          <a:lstStyle/>
          <a:p>
            <a:pPr marL="171450" indent="-171450" eaLnBrk="1" fontAlgn="auto" hangingPunct="1">
              <a:spcBef>
                <a:spcPts val="0"/>
              </a:spcBef>
              <a:spcAft>
                <a:spcPts val="0"/>
              </a:spcAft>
              <a:buFont typeface="Arial" panose="020B0604020202020204" pitchFamily="34" charset="0"/>
              <a:buChar char="•"/>
              <a:defRPr/>
            </a:pPr>
            <a:r>
              <a:rPr lang="en-US" dirty="0"/>
              <a:t>The data analysis section of your methods should describe how you conducted your analysis and why you used a particular analytical method.</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In this example, the authors state up front what their goal was – </a:t>
            </a:r>
            <a:r>
              <a:rPr lang="en-US" sz="1200" i="1" kern="1200" dirty="0">
                <a:solidFill>
                  <a:schemeClr val="tx1"/>
                </a:solidFill>
                <a:effectLst/>
                <a:latin typeface="+mn-lt"/>
                <a:ea typeface="+mn-ea"/>
                <a:cs typeface="+mn-cs"/>
              </a:rPr>
              <a:t>“to investigate risk factors for developing TB”</a:t>
            </a:r>
            <a:r>
              <a:rPr lang="en-US" sz="1200" kern="1200" dirty="0">
                <a:solidFill>
                  <a:schemeClr val="tx1"/>
                </a:solidFill>
                <a:effectLst/>
                <a:latin typeface="+mn-lt"/>
                <a:ea typeface="+mn-ea"/>
                <a:cs typeface="+mn-cs"/>
              </a:rPr>
              <a:t> – and a brief overview of how they did it – </a:t>
            </a:r>
            <a:r>
              <a:rPr lang="en-US" sz="1200" i="1" kern="1200" dirty="0">
                <a:solidFill>
                  <a:schemeClr val="tx1"/>
                </a:solidFill>
                <a:effectLst/>
                <a:latin typeface="+mn-lt"/>
                <a:ea typeface="+mn-ea"/>
                <a:cs typeface="+mn-cs"/>
              </a:rPr>
              <a:t>“calculated incidence rates of TB… and assessed TB incidence over time using Nelson-Aalen cumulative hazard plots.”</a:t>
            </a:r>
            <a:endParaRPr lang="en-US" sz="1200" kern="1200" dirty="0">
              <a:solidFill>
                <a:schemeClr val="tx1"/>
              </a:solidFill>
              <a:effectLst/>
              <a:latin typeface="+mn-lt"/>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From this opening overview, the authors then go on to provide the details around their calculations.</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i="1"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00" i="1" dirty="0"/>
              <a:t>[Excerpt source:  Winter JR, Stagg HR, Smith CJ, Brown AE, </a:t>
            </a:r>
            <a:r>
              <a:rPr lang="en-US" sz="1000" i="1" dirty="0" err="1"/>
              <a:t>Lalor</a:t>
            </a:r>
            <a:r>
              <a:rPr lang="en-US" sz="1000" i="1" dirty="0"/>
              <a:t> MK, Lipman M, </a:t>
            </a:r>
            <a:r>
              <a:rPr lang="en-US" sz="1000" i="1" dirty="0" err="1"/>
              <a:t>Pozniak</a:t>
            </a:r>
            <a:r>
              <a:rPr lang="en-US" sz="1000" i="1" dirty="0"/>
              <a:t> A, </a:t>
            </a:r>
            <a:r>
              <a:rPr lang="en-US" sz="1000" i="1" dirty="0" err="1"/>
              <a:t>Skingsley</a:t>
            </a:r>
            <a:r>
              <a:rPr lang="en-US" sz="1000" i="1" dirty="0"/>
              <a:t> A, Kirwan P, Yin Z, Thomas HL, </a:t>
            </a:r>
            <a:r>
              <a:rPr lang="en-US" sz="1000" i="1" dirty="0" err="1"/>
              <a:t>Delpech</a:t>
            </a:r>
            <a:r>
              <a:rPr lang="en-US" sz="1000" i="1" dirty="0"/>
              <a:t> V, Abubakar I. Injecting drug use predicts active tuberculosis in a national cohort of people living with HIV. AIDS 2017; 31(17):2403-2413.]</a:t>
            </a:r>
          </a:p>
          <a:p>
            <a:pPr marL="171450" indent="-171450" eaLnBrk="1" fontAlgn="auto" hangingPunct="1">
              <a:spcBef>
                <a:spcPts val="0"/>
              </a:spcBef>
              <a:spcAft>
                <a:spcPts val="0"/>
              </a:spcAft>
              <a:buFont typeface="Arial" panose="020B0604020202020204" pitchFamily="34" charset="0"/>
              <a:buChar char="•"/>
              <a:defRPr/>
            </a:pPr>
            <a:endParaRPr lang="en-US" dirty="0"/>
          </a:p>
          <a:p>
            <a:pPr marL="171450" indent="-171450" eaLnBrk="1" fontAlgn="auto" hangingPunct="1">
              <a:spcBef>
                <a:spcPts val="0"/>
              </a:spcBef>
              <a:spcAft>
                <a:spcPts val="0"/>
              </a:spcAft>
              <a:buFont typeface="Arial" panose="020B0604020202020204" pitchFamily="34" charset="0"/>
              <a:buChar char="•"/>
              <a:defRPr/>
            </a:pPr>
            <a:r>
              <a:rPr lang="en-US" dirty="0"/>
              <a:t>Note:</a:t>
            </a:r>
          </a:p>
          <a:p>
            <a:pPr marL="628650" lvl="1" indent="-171450" eaLnBrk="1" fontAlgn="auto" hangingPunct="1">
              <a:spcBef>
                <a:spcPts val="0"/>
              </a:spcBef>
              <a:spcAft>
                <a:spcPts val="0"/>
              </a:spcAft>
              <a:buFont typeface="Calibri" panose="020F0502020204030204" pitchFamily="34" charset="0"/>
              <a:buChar char="–"/>
              <a:defRPr/>
            </a:pPr>
            <a:r>
              <a:rPr lang="en-US" dirty="0"/>
              <a:t>If you did a power calculation before your study, the data analysis section is where you would mention it.</a:t>
            </a:r>
          </a:p>
          <a:p>
            <a:pPr marL="628650" lvl="1" indent="-171450" eaLnBrk="1" fontAlgn="auto" hangingPunct="1">
              <a:spcBef>
                <a:spcPts val="0"/>
              </a:spcBef>
              <a:spcAft>
                <a:spcPts val="0"/>
              </a:spcAft>
              <a:buFont typeface="Calibri" panose="020F0502020204030204" pitchFamily="34" charset="0"/>
              <a:buChar char="–"/>
              <a:defRPr/>
            </a:pPr>
            <a:r>
              <a:rPr lang="en-US" dirty="0"/>
              <a:t>If your analysis adjusted for age or other factors, stating this once in the data analysis section is usually sufficient.</a:t>
            </a:r>
          </a:p>
        </p:txBody>
      </p:sp>
      <p:sp>
        <p:nvSpPr>
          <p:cNvPr id="50180" name="Slide Number Placeholder 3">
            <a:extLst>
              <a:ext uri="{FF2B5EF4-FFF2-40B4-BE49-F238E27FC236}">
                <a16:creationId xmlns:a16="http://schemas.microsoft.com/office/drawing/2014/main" id="{8914FCED-1A19-43EC-BAEC-92783512846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48C956E8-1358-49C4-8453-8CC9619424A8}" type="slidenum">
              <a:rPr lang="en-US" altLang="en-US" smtClean="0"/>
              <a:pPr>
                <a:spcBef>
                  <a:spcPct val="0"/>
                </a:spcBef>
              </a:pPr>
              <a:t>17</a:t>
            </a:fld>
            <a:endParaRPr lang="en-US"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B63D787D-EB3B-4FBB-8839-A6133280A10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a:extLst>
              <a:ext uri="{FF2B5EF4-FFF2-40B4-BE49-F238E27FC236}">
                <a16:creationId xmlns:a16="http://schemas.microsoft.com/office/drawing/2014/main" id="{1A23A65A-3CB5-487C-A5E9-7B9D7636E46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i="1" dirty="0"/>
              <a:t>[Review slide content]</a:t>
            </a:r>
          </a:p>
        </p:txBody>
      </p:sp>
      <p:sp>
        <p:nvSpPr>
          <p:cNvPr id="52228" name="Slide Number Placeholder 3">
            <a:extLst>
              <a:ext uri="{FF2B5EF4-FFF2-40B4-BE49-F238E27FC236}">
                <a16:creationId xmlns:a16="http://schemas.microsoft.com/office/drawing/2014/main" id="{2FA58D54-F826-42BC-A350-5ECCC54FE6A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A2F6005C-AB4F-4A5C-8F4F-F601D94D3B49}" type="slidenum">
              <a:rPr lang="en-US" altLang="en-US" smtClean="0"/>
              <a:pPr>
                <a:spcBef>
                  <a:spcPct val="0"/>
                </a:spcBef>
              </a:pPr>
              <a:t>18</a:t>
            </a:fld>
            <a:endParaRPr lang="en-US"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FFFA244A-8F15-417D-AF37-00E4A5388D3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a:extLst>
              <a:ext uri="{FF2B5EF4-FFF2-40B4-BE49-F238E27FC236}">
                <a16:creationId xmlns:a16="http://schemas.microsoft.com/office/drawing/2014/main" id="{935366A3-D836-4706-8AC0-4755541CED9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i="1"/>
              <a:t>[Review slide content]</a:t>
            </a:r>
          </a:p>
        </p:txBody>
      </p:sp>
      <p:sp>
        <p:nvSpPr>
          <p:cNvPr id="54276" name="Slide Number Placeholder 3">
            <a:extLst>
              <a:ext uri="{FF2B5EF4-FFF2-40B4-BE49-F238E27FC236}">
                <a16:creationId xmlns:a16="http://schemas.microsoft.com/office/drawing/2014/main" id="{B41F9E8F-C913-4089-BCC1-D2EB6A64616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22FD102-4A39-4E47-8DC3-4BE5D4EED7DA}" type="slidenum">
              <a:rPr lang="en-US" altLang="en-US" smtClean="0"/>
              <a:pPr>
                <a:spcBef>
                  <a:spcPct val="0"/>
                </a:spcBef>
              </a:pPr>
              <a:t>19</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73F8A212-092F-4B06-B724-0451EBEB19D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56DCA959-F5A8-44DC-AFB5-B9DE96BCD18B}"/>
              </a:ext>
            </a:extLst>
          </p:cNvPr>
          <p:cNvSpPr>
            <a:spLocks noGrp="1"/>
          </p:cNvSpPr>
          <p:nvPr>
            <p:ph type="body" idx="1"/>
          </p:nvPr>
        </p:nvSpPr>
        <p:spPr/>
        <p:txBody>
          <a:bodyPr/>
          <a:lstStyle/>
          <a:p>
            <a:pPr marL="171450" indent="-171450" eaLnBrk="1" fontAlgn="auto" hangingPunct="1">
              <a:spcBef>
                <a:spcPts val="0"/>
              </a:spcBef>
              <a:spcAft>
                <a:spcPts val="0"/>
              </a:spcAft>
              <a:buFont typeface="Arial" panose="020B0604020202020204" pitchFamily="34" charset="0"/>
              <a:buChar char="•"/>
              <a:defRPr/>
            </a:pPr>
            <a:r>
              <a:rPr lang="en-US" dirty="0"/>
              <a:t>The specific components of manuscript writing that we will cover include: </a:t>
            </a:r>
            <a:r>
              <a:rPr lang="en-US" i="1" dirty="0"/>
              <a:t>[Review slide content]</a:t>
            </a:r>
          </a:p>
          <a:p>
            <a:pPr marL="171450" indent="-171450" eaLnBrk="1" fontAlgn="auto" hangingPunct="1">
              <a:spcBef>
                <a:spcPts val="0"/>
              </a:spcBef>
              <a:spcAft>
                <a:spcPts val="0"/>
              </a:spcAft>
              <a:buFont typeface="Arial" panose="020B0604020202020204" pitchFamily="34" charset="0"/>
              <a:buChar char="•"/>
              <a:defRPr/>
            </a:pPr>
            <a:r>
              <a:rPr lang="en-US" dirty="0"/>
              <a:t>The section of the introduction that reviews the existing knowledge related to your research can be referred to as the Body or Background</a:t>
            </a:r>
          </a:p>
        </p:txBody>
      </p:sp>
      <p:sp>
        <p:nvSpPr>
          <p:cNvPr id="19460" name="Slide Number Placeholder 3">
            <a:extLst>
              <a:ext uri="{FF2B5EF4-FFF2-40B4-BE49-F238E27FC236}">
                <a16:creationId xmlns:a16="http://schemas.microsoft.com/office/drawing/2014/main" id="{702DC070-17B9-4B63-813C-3F88CFC7540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64F0ACB-726E-4CBB-89D1-A8E599309135}" type="slidenum">
              <a:rPr lang="en-US" altLang="en-US" smtClean="0"/>
              <a:pPr>
                <a:spcBef>
                  <a:spcPct val="0"/>
                </a:spcBef>
              </a:pPr>
              <a:t>2</a:t>
            </a:fld>
            <a:endParaRPr lang="en-US"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D5B92B6D-6C61-44BF-8036-B8519180C71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a:extLst>
              <a:ext uri="{FF2B5EF4-FFF2-40B4-BE49-F238E27FC236}">
                <a16:creationId xmlns:a16="http://schemas.microsoft.com/office/drawing/2014/main" id="{943658E0-1699-47CE-9AAA-8C734D07EEA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6324" name="Slide Number Placeholder 3">
            <a:extLst>
              <a:ext uri="{FF2B5EF4-FFF2-40B4-BE49-F238E27FC236}">
                <a16:creationId xmlns:a16="http://schemas.microsoft.com/office/drawing/2014/main" id="{020C8CE2-5828-45BA-A994-7CF2141E390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8452561-C27F-474E-AEA9-ADDE3362FDED}" type="slidenum">
              <a:rPr lang="en-US" altLang="en-US" smtClean="0"/>
              <a:pPr>
                <a:spcBef>
                  <a:spcPct val="0"/>
                </a:spcBef>
              </a:pPr>
              <a:t>20</a:t>
            </a:fld>
            <a:endParaRPr lang="en-US"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a:extLst>
              <a:ext uri="{FF2B5EF4-FFF2-40B4-BE49-F238E27FC236}">
                <a16:creationId xmlns:a16="http://schemas.microsoft.com/office/drawing/2014/main" id="{E32AA201-67C0-4525-BD01-CDF20EA0D57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a:extLst>
              <a:ext uri="{FF2B5EF4-FFF2-40B4-BE49-F238E27FC236}">
                <a16:creationId xmlns:a16="http://schemas.microsoft.com/office/drawing/2014/main" id="{1FC4AAA8-B8D1-491E-B305-A540A0B47E8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dirty="0"/>
              <a:t>Become very familiar with your data before you begin writing the results section.</a:t>
            </a:r>
          </a:p>
          <a:p>
            <a:pPr marL="171450" indent="-171450" eaLnBrk="1" hangingPunct="1">
              <a:spcBef>
                <a:spcPct val="0"/>
              </a:spcBef>
              <a:buFontTx/>
              <a:buChar char="•"/>
            </a:pPr>
            <a:r>
              <a:rPr lang="en-US" altLang="en-US" dirty="0"/>
              <a:t>All results should map directly to your specific aims/objectives.  Too many pieces of data may obscure the important stuff.</a:t>
            </a:r>
          </a:p>
          <a:p>
            <a:pPr marL="171450" indent="-171450" eaLnBrk="1" hangingPunct="1">
              <a:spcBef>
                <a:spcPct val="0"/>
              </a:spcBef>
              <a:buFontTx/>
              <a:buChar char="•"/>
            </a:pPr>
            <a:r>
              <a:rPr lang="en-US" altLang="en-US" dirty="0"/>
              <a:t>Highlight key findings that will best inform your program.</a:t>
            </a:r>
          </a:p>
        </p:txBody>
      </p:sp>
      <p:sp>
        <p:nvSpPr>
          <p:cNvPr id="58372" name="Slide Number Placeholder 3">
            <a:extLst>
              <a:ext uri="{FF2B5EF4-FFF2-40B4-BE49-F238E27FC236}">
                <a16:creationId xmlns:a16="http://schemas.microsoft.com/office/drawing/2014/main" id="{7179843C-C435-4AB0-AD47-188DCA21315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F972BE82-B286-42C3-86E2-B33BB05CDA79}" type="slidenum">
              <a:rPr lang="en-US" altLang="en-US" smtClean="0"/>
              <a:pPr>
                <a:spcBef>
                  <a:spcPct val="0"/>
                </a:spcBef>
              </a:pPr>
              <a:t>21</a:t>
            </a:fld>
            <a:endParaRPr lang="en-US"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a:extLst>
              <a:ext uri="{FF2B5EF4-FFF2-40B4-BE49-F238E27FC236}">
                <a16:creationId xmlns:a16="http://schemas.microsoft.com/office/drawing/2014/main" id="{0FC027B3-9454-478F-912A-259D9002684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a:extLst>
              <a:ext uri="{FF2B5EF4-FFF2-40B4-BE49-F238E27FC236}">
                <a16:creationId xmlns:a16="http://schemas.microsoft.com/office/drawing/2014/main" id="{50F770B3-F016-46DE-B85F-9835D59E71D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dirty="0"/>
              <a:t>Summarize the characteristics of your study subjects in a table.</a:t>
            </a:r>
          </a:p>
          <a:p>
            <a:pPr marL="171450" indent="-171450" eaLnBrk="1" hangingPunct="1">
              <a:spcBef>
                <a:spcPct val="0"/>
              </a:spcBef>
              <a:buFontTx/>
              <a:buChar char="•"/>
            </a:pPr>
            <a:r>
              <a:rPr lang="en-US" altLang="en-US" dirty="0">
                <a:ea typeface="Calibri" panose="020F0502020204030204" pitchFamily="34" charset="0"/>
                <a:cs typeface="Calibri" panose="020F0502020204030204" pitchFamily="34" charset="0"/>
              </a:rPr>
              <a:t>Analyze and stratify your descriptive results by variables of interest (e.g., age groups, sex, region, etc.); make comparisons between groups or with previous time periods.</a:t>
            </a:r>
            <a:endParaRPr lang="en-US" altLang="en-US" dirty="0"/>
          </a:p>
          <a:p>
            <a:pPr marL="171450" indent="-171450" eaLnBrk="1" hangingPunct="1">
              <a:spcBef>
                <a:spcPct val="0"/>
              </a:spcBef>
              <a:buFontTx/>
              <a:buChar char="•"/>
            </a:pPr>
            <a:r>
              <a:rPr lang="en-US" altLang="en-US" dirty="0"/>
              <a:t>If there were many subjects who dropped out of the study after enrollment or that were not included in the analysis due to missing data, inclusion of these demographic characteristics may be important to provide as well.</a:t>
            </a:r>
          </a:p>
        </p:txBody>
      </p:sp>
      <p:sp>
        <p:nvSpPr>
          <p:cNvPr id="60420" name="Slide Number Placeholder 3">
            <a:extLst>
              <a:ext uri="{FF2B5EF4-FFF2-40B4-BE49-F238E27FC236}">
                <a16:creationId xmlns:a16="http://schemas.microsoft.com/office/drawing/2014/main" id="{05A7EDD1-6AF9-4101-ACB2-BE004F1B1B5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ADB2D578-B040-4D44-8D1C-7C1A449FB9AC}" type="slidenum">
              <a:rPr lang="en-US" altLang="en-US" smtClean="0"/>
              <a:pPr>
                <a:spcBef>
                  <a:spcPct val="0"/>
                </a:spcBef>
              </a:pPr>
              <a:t>22</a:t>
            </a:fld>
            <a:endParaRPr lang="en-US"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D4F7825D-2D6F-49A8-9802-F402055734E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a:extLst>
              <a:ext uri="{FF2B5EF4-FFF2-40B4-BE49-F238E27FC236}">
                <a16:creationId xmlns:a16="http://schemas.microsoft.com/office/drawing/2014/main" id="{9E2CDBDA-8B5D-4EFD-B28B-060AA60FB51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dirty="0"/>
              <a:t>Next, present your basic analytic findings.</a:t>
            </a:r>
          </a:p>
          <a:p>
            <a:pPr marL="171450" indent="-171450" eaLnBrk="1" hangingPunct="1">
              <a:spcBef>
                <a:spcPct val="0"/>
              </a:spcBef>
              <a:buFontTx/>
              <a:buChar char="•"/>
            </a:pPr>
            <a:r>
              <a:rPr lang="en-US" altLang="en-US" dirty="0"/>
              <a:t>Make sure the effect size is crystal clear.</a:t>
            </a:r>
          </a:p>
        </p:txBody>
      </p:sp>
      <p:sp>
        <p:nvSpPr>
          <p:cNvPr id="62468" name="Slide Number Placeholder 3">
            <a:extLst>
              <a:ext uri="{FF2B5EF4-FFF2-40B4-BE49-F238E27FC236}">
                <a16:creationId xmlns:a16="http://schemas.microsoft.com/office/drawing/2014/main" id="{01293356-D525-485E-A2FD-FF8532FFA7A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12F78880-F809-42B3-98D7-C165A8ADA2B3}" type="slidenum">
              <a:rPr lang="en-US" altLang="en-US" smtClean="0"/>
              <a:pPr>
                <a:spcBef>
                  <a:spcPct val="0"/>
                </a:spcBef>
              </a:pPr>
              <a:t>23</a:t>
            </a:fld>
            <a:endParaRPr lang="en-US"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a:extLst>
              <a:ext uri="{FF2B5EF4-FFF2-40B4-BE49-F238E27FC236}">
                <a16:creationId xmlns:a16="http://schemas.microsoft.com/office/drawing/2014/main" id="{4BDB1A18-8F33-40F9-9A50-10FB4A8A595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a:extLst>
              <a:ext uri="{FF2B5EF4-FFF2-40B4-BE49-F238E27FC236}">
                <a16:creationId xmlns:a16="http://schemas.microsoft.com/office/drawing/2014/main" id="{65551E9C-21B6-453C-992B-C9BBD103AD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i="1" dirty="0"/>
              <a:t>[Review slide content]</a:t>
            </a:r>
          </a:p>
        </p:txBody>
      </p:sp>
      <p:sp>
        <p:nvSpPr>
          <p:cNvPr id="64516" name="Slide Number Placeholder 3">
            <a:extLst>
              <a:ext uri="{FF2B5EF4-FFF2-40B4-BE49-F238E27FC236}">
                <a16:creationId xmlns:a16="http://schemas.microsoft.com/office/drawing/2014/main" id="{E04E09E6-141C-4D2E-978A-6463DF9CFB7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DF736BC-DFF8-427A-BE97-008CEDCD5BEF}" type="slidenum">
              <a:rPr lang="en-US" altLang="en-US" smtClean="0"/>
              <a:pPr>
                <a:spcBef>
                  <a:spcPct val="0"/>
                </a:spcBef>
              </a:pPr>
              <a:t>24</a:t>
            </a:fld>
            <a:endParaRPr lang="en-US"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9A569D73-A3FC-49F0-97CC-F965DB4FFC6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a:extLst>
              <a:ext uri="{FF2B5EF4-FFF2-40B4-BE49-F238E27FC236}">
                <a16:creationId xmlns:a16="http://schemas.microsoft.com/office/drawing/2014/main" id="{F8012E71-E8D9-4D1F-969B-099A8E90904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dirty="0"/>
              <a:t>Text, tables, and figures in your results section should complement each other.</a:t>
            </a:r>
          </a:p>
          <a:p>
            <a:pPr marL="171450" indent="-171450" eaLnBrk="1" hangingPunct="1">
              <a:spcBef>
                <a:spcPct val="0"/>
              </a:spcBef>
              <a:buFontTx/>
              <a:buChar char="•"/>
            </a:pPr>
            <a:r>
              <a:rPr lang="en-US" altLang="en-US" dirty="0"/>
              <a:t>Later today, we’ll go deeper in to presenting your data in tables</a:t>
            </a:r>
            <a:r>
              <a:rPr lang="en-US" altLang="en-US"/>
              <a:t>, figures, </a:t>
            </a:r>
            <a:r>
              <a:rPr lang="en-US" altLang="en-US" dirty="0"/>
              <a:t>and graphs but a key principle to remember is that the reader should be able to determine what a table or figure is about by simply looking at it, without having to read any text.  The text should simply guide the reader to notice a particular finding.</a:t>
            </a:r>
          </a:p>
          <a:p>
            <a:pPr marL="171450" indent="-171450" eaLnBrk="1" hangingPunct="1">
              <a:spcBef>
                <a:spcPct val="0"/>
              </a:spcBef>
              <a:buFontTx/>
              <a:buChar char="•"/>
            </a:pPr>
            <a:r>
              <a:rPr lang="en-US" altLang="en-US" dirty="0"/>
              <a:t>If you find yourself wanting to cite text in your results section, this is a clue that the text probably belongs in either the methods or the discussion section of your manuscript.</a:t>
            </a:r>
          </a:p>
        </p:txBody>
      </p:sp>
      <p:sp>
        <p:nvSpPr>
          <p:cNvPr id="66564" name="Slide Number Placeholder 3">
            <a:extLst>
              <a:ext uri="{FF2B5EF4-FFF2-40B4-BE49-F238E27FC236}">
                <a16:creationId xmlns:a16="http://schemas.microsoft.com/office/drawing/2014/main" id="{8CC6721F-7DB8-4E13-B6E8-1D27ECDDE8F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EACE1FF-BBF5-479B-B9C4-45AEDEE9E8F5}" type="slidenum">
              <a:rPr lang="en-US" altLang="en-US" smtClean="0"/>
              <a:pPr>
                <a:spcBef>
                  <a:spcPct val="0"/>
                </a:spcBef>
              </a:pPr>
              <a:t>25</a:t>
            </a:fld>
            <a:endParaRPr lang="en-US"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a:extLst>
              <a:ext uri="{FF2B5EF4-FFF2-40B4-BE49-F238E27FC236}">
                <a16:creationId xmlns:a16="http://schemas.microsoft.com/office/drawing/2014/main" id="{9DC23A06-F6FF-485F-85E5-CE201E8B0C1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a:extLst>
              <a:ext uri="{FF2B5EF4-FFF2-40B4-BE49-F238E27FC236}">
                <a16:creationId xmlns:a16="http://schemas.microsoft.com/office/drawing/2014/main" id="{B2120A88-F7CC-4865-8AA2-891C750B1DF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8612" name="Slide Number Placeholder 3">
            <a:extLst>
              <a:ext uri="{FF2B5EF4-FFF2-40B4-BE49-F238E27FC236}">
                <a16:creationId xmlns:a16="http://schemas.microsoft.com/office/drawing/2014/main" id="{313474F8-80A1-435D-B1A3-47B4FBA29FD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81B6D4E5-5965-41C6-9F80-341EDF8F51FA}" type="slidenum">
              <a:rPr lang="en-US" altLang="en-US" smtClean="0"/>
              <a:pPr>
                <a:spcBef>
                  <a:spcPct val="0"/>
                </a:spcBef>
              </a:pPr>
              <a:t>26</a:t>
            </a:fld>
            <a:endParaRPr lang="en-US"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a:extLst>
              <a:ext uri="{FF2B5EF4-FFF2-40B4-BE49-F238E27FC236}">
                <a16:creationId xmlns:a16="http://schemas.microsoft.com/office/drawing/2014/main" id="{E954F18B-C7D5-4E55-A273-DF5FE096736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a:extLst>
              <a:ext uri="{FF2B5EF4-FFF2-40B4-BE49-F238E27FC236}">
                <a16:creationId xmlns:a16="http://schemas.microsoft.com/office/drawing/2014/main" id="{4AA240A7-26D7-4005-8499-66D4440EF6D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dirty="0"/>
              <a:t>Start your discussion with what you found.</a:t>
            </a:r>
          </a:p>
          <a:p>
            <a:pPr marL="171450" indent="-171450" eaLnBrk="1" hangingPunct="1">
              <a:spcBef>
                <a:spcPct val="0"/>
              </a:spcBef>
              <a:buFontTx/>
              <a:buChar char="•"/>
            </a:pPr>
            <a:r>
              <a:rPr lang="en-US" altLang="en-US" dirty="0"/>
              <a:t>Interpret for the reader what </a:t>
            </a:r>
            <a:r>
              <a:rPr lang="en-US" altLang="en-US" u="sng" dirty="0"/>
              <a:t>you</a:t>
            </a:r>
            <a:r>
              <a:rPr lang="en-US" altLang="en-US" dirty="0"/>
              <a:t> think your results mean.  Summarize your evidence for each conclusion you make.  </a:t>
            </a:r>
          </a:p>
          <a:p>
            <a:pPr marL="171450" indent="-171450" eaLnBrk="1" hangingPunct="1">
              <a:spcBef>
                <a:spcPct val="0"/>
              </a:spcBef>
              <a:buFontTx/>
              <a:buChar char="•"/>
            </a:pPr>
            <a:r>
              <a:rPr lang="en-US" altLang="en-US" dirty="0"/>
              <a:t>Convey to your reader </a:t>
            </a:r>
            <a:r>
              <a:rPr lang="en-US" altLang="en-US" b="1" dirty="0"/>
              <a:t>why</a:t>
            </a:r>
            <a:r>
              <a:rPr lang="en-US" altLang="en-US" dirty="0"/>
              <a:t> these results matter.</a:t>
            </a:r>
          </a:p>
          <a:p>
            <a:pPr marL="171450" indent="-171450" eaLnBrk="1" hangingPunct="1">
              <a:spcBef>
                <a:spcPct val="0"/>
              </a:spcBef>
              <a:buFontTx/>
              <a:buChar char="•"/>
            </a:pPr>
            <a:r>
              <a:rPr lang="en-US" altLang="en-US" dirty="0"/>
              <a:t>Consider all the implications of your results, then hone in on the most important take-home message for your conclusion.</a:t>
            </a:r>
          </a:p>
        </p:txBody>
      </p:sp>
      <p:sp>
        <p:nvSpPr>
          <p:cNvPr id="70660" name="Slide Number Placeholder 3">
            <a:extLst>
              <a:ext uri="{FF2B5EF4-FFF2-40B4-BE49-F238E27FC236}">
                <a16:creationId xmlns:a16="http://schemas.microsoft.com/office/drawing/2014/main" id="{E7CE04A3-815A-4A47-966F-0DAFBA0BC04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AADD3F2-C02E-4112-ACB5-6B10207891C7}" type="slidenum">
              <a:rPr lang="en-US" altLang="en-US" smtClean="0"/>
              <a:pPr>
                <a:spcBef>
                  <a:spcPct val="0"/>
                </a:spcBef>
              </a:pPr>
              <a:t>27</a:t>
            </a:fld>
            <a:endParaRPr lang="en-US"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a:extLst>
              <a:ext uri="{FF2B5EF4-FFF2-40B4-BE49-F238E27FC236}">
                <a16:creationId xmlns:a16="http://schemas.microsoft.com/office/drawing/2014/main" id="{62FF994C-3C6B-40EE-B7C9-48A9C8ECBE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313025A1-552F-418B-9CD4-EB8E2E072642}"/>
              </a:ext>
            </a:extLst>
          </p:cNvPr>
          <p:cNvSpPr>
            <a:spLocks noGrp="1"/>
          </p:cNvSpPr>
          <p:nvPr>
            <p:ph type="body" idx="1"/>
          </p:nvPr>
        </p:nvSpPr>
        <p:spPr/>
        <p:txBody>
          <a:bodyPr/>
          <a:lstStyle/>
          <a:p>
            <a:pPr marL="171450" indent="-171450" eaLnBrk="1" fontAlgn="auto" hangingPunct="1">
              <a:spcBef>
                <a:spcPts val="0"/>
              </a:spcBef>
              <a:spcAft>
                <a:spcPts val="0"/>
              </a:spcAft>
              <a:buFont typeface="Arial" panose="020B0604020202020204" pitchFamily="34" charset="0"/>
              <a:buChar char="•"/>
              <a:defRPr/>
            </a:pPr>
            <a:r>
              <a:rPr lang="en-US" sz="1200" i="1" dirty="0"/>
              <a:t>[Review slide content]</a:t>
            </a:r>
          </a:p>
          <a:p>
            <a:pPr eaLnBrk="1" fontAlgn="auto" hangingPunct="1">
              <a:spcBef>
                <a:spcPts val="0"/>
              </a:spcBef>
              <a:spcAft>
                <a:spcPts val="0"/>
              </a:spcAft>
              <a:buFont typeface="Arial" panose="020B0604020202020204" pitchFamily="34" charset="0"/>
              <a:buNone/>
              <a:defRPr/>
            </a:pPr>
            <a:endParaRPr lang="en-US" sz="1200" i="1" dirty="0"/>
          </a:p>
          <a:p>
            <a:pPr eaLnBrk="1" fontAlgn="auto" hangingPunct="1">
              <a:spcBef>
                <a:spcPts val="0"/>
              </a:spcBef>
              <a:spcAft>
                <a:spcPts val="0"/>
              </a:spcAft>
              <a:buFont typeface="Arial" panose="020B0604020202020204" pitchFamily="34" charset="0"/>
              <a:buNone/>
              <a:defRPr/>
            </a:pPr>
            <a:r>
              <a:rPr lang="en-US" sz="1200" i="1" dirty="0"/>
              <a:t>[Example source:  Shah NS, Auld SC, </a:t>
            </a:r>
            <a:r>
              <a:rPr lang="en-US" sz="1200" i="1" dirty="0" err="1"/>
              <a:t>Brust</a:t>
            </a:r>
            <a:r>
              <a:rPr lang="en-US" sz="1200" i="1" dirty="0"/>
              <a:t> JC, et al. Transmission of extensively drug-resistant tuberculosis in South Africa. N </a:t>
            </a:r>
            <a:r>
              <a:rPr lang="en-US" sz="1200" i="1" dirty="0" err="1"/>
              <a:t>Engl</a:t>
            </a:r>
            <a:r>
              <a:rPr lang="en-US" sz="1200" i="1" dirty="0"/>
              <a:t> J Med 2017; 376:243–53.]</a:t>
            </a:r>
          </a:p>
        </p:txBody>
      </p:sp>
      <p:sp>
        <p:nvSpPr>
          <p:cNvPr id="72708" name="Slide Number Placeholder 3">
            <a:extLst>
              <a:ext uri="{FF2B5EF4-FFF2-40B4-BE49-F238E27FC236}">
                <a16:creationId xmlns:a16="http://schemas.microsoft.com/office/drawing/2014/main" id="{5FBE7DD2-4E5D-4560-B5ED-4152CBFA632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7C4C481-157F-4476-AA3A-D1788605C433}" type="slidenum">
              <a:rPr lang="en-US" altLang="en-US" smtClean="0"/>
              <a:pPr>
                <a:spcBef>
                  <a:spcPct val="0"/>
                </a:spcBef>
              </a:pPr>
              <a:t>28</a:t>
            </a:fld>
            <a:endParaRPr lang="en-US"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a:extLst>
              <a:ext uri="{FF2B5EF4-FFF2-40B4-BE49-F238E27FC236}">
                <a16:creationId xmlns:a16="http://schemas.microsoft.com/office/drawing/2014/main" id="{FD1ECE7E-98DA-4E6F-9A99-6196B3713CF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957AB14E-C81C-4551-8523-956DF7792C0B}"/>
              </a:ext>
            </a:extLst>
          </p:cNvPr>
          <p:cNvSpPr>
            <a:spLocks noGrp="1"/>
          </p:cNvSpPr>
          <p:nvPr>
            <p:ph type="body" idx="1"/>
          </p:nvPr>
        </p:nvSpPr>
        <p:spPr/>
        <p:txBody>
          <a:bodyPr/>
          <a:lstStyle/>
          <a:p>
            <a:pPr marL="171450" indent="-171450" eaLnBrk="1" fontAlgn="auto" hangingPunct="1">
              <a:spcBef>
                <a:spcPts val="0"/>
              </a:spcBef>
              <a:spcAft>
                <a:spcPts val="0"/>
              </a:spcAft>
              <a:buFont typeface="Arial" panose="020B0604020202020204" pitchFamily="34" charset="0"/>
              <a:buChar char="•"/>
              <a:defRPr/>
            </a:pPr>
            <a:r>
              <a:rPr lang="en-US" sz="1200" i="1" dirty="0"/>
              <a:t>[Review slide content]</a:t>
            </a:r>
          </a:p>
          <a:p>
            <a:pPr eaLnBrk="1" fontAlgn="auto" hangingPunct="1">
              <a:spcBef>
                <a:spcPts val="0"/>
              </a:spcBef>
              <a:spcAft>
                <a:spcPts val="0"/>
              </a:spcAft>
              <a:buFont typeface="Arial" panose="020B0604020202020204" pitchFamily="34" charset="0"/>
              <a:buNone/>
              <a:defRPr/>
            </a:pPr>
            <a:endParaRPr lang="en-US" sz="1200" i="1" dirty="0"/>
          </a:p>
          <a:p>
            <a:pPr eaLnBrk="1" fontAlgn="auto" hangingPunct="1">
              <a:spcBef>
                <a:spcPts val="0"/>
              </a:spcBef>
              <a:spcAft>
                <a:spcPts val="0"/>
              </a:spcAft>
              <a:buFont typeface="Arial" panose="020B0604020202020204" pitchFamily="34" charset="0"/>
              <a:buNone/>
              <a:defRPr/>
            </a:pPr>
            <a:r>
              <a:rPr lang="en-US" sz="1200" i="1" dirty="0"/>
              <a:t>[Example source:  Shah NS, Auld SC, </a:t>
            </a:r>
            <a:r>
              <a:rPr lang="en-US" sz="1200" i="1" dirty="0" err="1"/>
              <a:t>Brust</a:t>
            </a:r>
            <a:r>
              <a:rPr lang="en-US" sz="1200" i="1" dirty="0"/>
              <a:t> JC, et al. Transmission of extensively drug-resistant tuberculosis in South Africa. N </a:t>
            </a:r>
            <a:r>
              <a:rPr lang="en-US" sz="1200" i="1" dirty="0" err="1"/>
              <a:t>Engl</a:t>
            </a:r>
            <a:r>
              <a:rPr lang="en-US" sz="1200" i="1" dirty="0"/>
              <a:t> J Med 2017; 376:243–53.]</a:t>
            </a:r>
          </a:p>
        </p:txBody>
      </p:sp>
      <p:sp>
        <p:nvSpPr>
          <p:cNvPr id="74756" name="Slide Number Placeholder 3">
            <a:extLst>
              <a:ext uri="{FF2B5EF4-FFF2-40B4-BE49-F238E27FC236}">
                <a16:creationId xmlns:a16="http://schemas.microsoft.com/office/drawing/2014/main" id="{692F46DF-9379-483E-BE81-073E19B055F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36CD06E-1F18-4014-9D89-C17D57C0CAFC}" type="slidenum">
              <a:rPr lang="en-US" altLang="en-US" smtClean="0"/>
              <a:pPr>
                <a:spcBef>
                  <a:spcPct val="0"/>
                </a:spcBef>
              </a:pPr>
              <a:t>29</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D03C3F20-5D2B-4508-99F7-C0200A26FDC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794BD66B-C39E-4335-AEA4-E6F988306767}"/>
              </a:ext>
            </a:extLst>
          </p:cNvPr>
          <p:cNvSpPr>
            <a:spLocks noGrp="1"/>
          </p:cNvSpPr>
          <p:nvPr>
            <p:ph type="body" idx="1"/>
          </p:nvPr>
        </p:nvSpPr>
        <p:spPr/>
        <p:txBody>
          <a:bodyPr/>
          <a:lstStyle/>
          <a:p>
            <a:pPr marL="171450" indent="-171450" eaLnBrk="1" fontAlgn="auto" hangingPunct="1">
              <a:spcBef>
                <a:spcPts val="0"/>
              </a:spcBef>
              <a:spcAft>
                <a:spcPts val="0"/>
              </a:spcAft>
              <a:buFont typeface="Arial" panose="020B0604020202020204" pitchFamily="34" charset="0"/>
              <a:buChar char="•"/>
              <a:defRPr/>
            </a:pPr>
            <a:r>
              <a:rPr lang="en-US" dirty="0"/>
              <a:t>The title of your manuscript is usually the first introduction readers (and reviewers) have to your work. Therefore, you want to strive for a title that grabs attention, accurately reflects the contents of your manuscript, and makes people want to read further.</a:t>
            </a:r>
          </a:p>
        </p:txBody>
      </p:sp>
      <p:sp>
        <p:nvSpPr>
          <p:cNvPr id="21508" name="Slide Number Placeholder 3">
            <a:extLst>
              <a:ext uri="{FF2B5EF4-FFF2-40B4-BE49-F238E27FC236}">
                <a16:creationId xmlns:a16="http://schemas.microsoft.com/office/drawing/2014/main" id="{739B3A29-468B-4ACE-B4E9-19DAFEB6171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889F6D00-F086-473B-B2C7-D25A9B48DD90}" type="slidenum">
              <a:rPr lang="en-US" altLang="en-US" smtClean="0"/>
              <a:pPr>
                <a:spcBef>
                  <a:spcPct val="0"/>
                </a:spcBef>
              </a:pPr>
              <a:t>3</a:t>
            </a:fld>
            <a:endParaRPr lang="en-US"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a:extLst>
              <a:ext uri="{FF2B5EF4-FFF2-40B4-BE49-F238E27FC236}">
                <a16:creationId xmlns:a16="http://schemas.microsoft.com/office/drawing/2014/main" id="{F5A97C32-F716-498D-A40C-FCAC2384FD5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3DB84FC7-C46D-444A-A783-212B0B5F94B2}"/>
              </a:ext>
            </a:extLst>
          </p:cNvPr>
          <p:cNvSpPr>
            <a:spLocks noGrp="1"/>
          </p:cNvSpPr>
          <p:nvPr>
            <p:ph type="body" idx="1"/>
          </p:nvPr>
        </p:nvSpPr>
        <p:spPr/>
        <p:txBody>
          <a:bodyPr/>
          <a:lstStyle/>
          <a:p>
            <a:pPr marL="171450" indent="-171450" eaLnBrk="1" fontAlgn="auto" hangingPunct="1">
              <a:spcBef>
                <a:spcPts val="0"/>
              </a:spcBef>
              <a:spcAft>
                <a:spcPts val="0"/>
              </a:spcAft>
              <a:buFont typeface="Arial" panose="020B0604020202020204" pitchFamily="34" charset="0"/>
              <a:buChar char="•"/>
              <a:defRPr/>
            </a:pPr>
            <a:r>
              <a:rPr lang="en-US" sz="1200" dirty="0"/>
              <a:t>If your results differ from what other investigators have found, try to explain why.</a:t>
            </a:r>
          </a:p>
          <a:p>
            <a:pPr marL="0" indent="0" eaLnBrk="1" fontAlgn="auto" hangingPunct="1">
              <a:spcBef>
                <a:spcPts val="0"/>
              </a:spcBef>
              <a:spcAft>
                <a:spcPts val="0"/>
              </a:spcAft>
              <a:buFont typeface="Arial" panose="020B0604020202020204" pitchFamily="34" charset="0"/>
              <a:buNone/>
              <a:defRPr/>
            </a:pPr>
            <a:endParaRPr lang="en-US" sz="1200" dirty="0"/>
          </a:p>
          <a:p>
            <a:pPr eaLnBrk="1" fontAlgn="auto" hangingPunct="1">
              <a:spcBef>
                <a:spcPts val="0"/>
              </a:spcBef>
              <a:spcAft>
                <a:spcPts val="0"/>
              </a:spcAft>
              <a:buFont typeface="Arial" panose="020B0604020202020204" pitchFamily="34" charset="0"/>
              <a:buNone/>
              <a:defRPr/>
            </a:pPr>
            <a:r>
              <a:rPr lang="en-US" sz="1200" i="1" dirty="0"/>
              <a:t>[Example source:  Shah NS, Auld SC, </a:t>
            </a:r>
            <a:r>
              <a:rPr lang="en-US" sz="1200" i="1" dirty="0" err="1"/>
              <a:t>Brust</a:t>
            </a:r>
            <a:r>
              <a:rPr lang="en-US" sz="1200" i="1" dirty="0"/>
              <a:t> JC, et al. Transmission of extensively drug-resistant tuberculosis in South Africa. N </a:t>
            </a:r>
            <a:r>
              <a:rPr lang="en-US" sz="1200" i="1" dirty="0" err="1"/>
              <a:t>Engl</a:t>
            </a:r>
            <a:r>
              <a:rPr lang="en-US" sz="1200" i="1" dirty="0"/>
              <a:t> J Med 2017; 376:243–53.]</a:t>
            </a:r>
          </a:p>
        </p:txBody>
      </p:sp>
      <p:sp>
        <p:nvSpPr>
          <p:cNvPr id="76804" name="Slide Number Placeholder 3">
            <a:extLst>
              <a:ext uri="{FF2B5EF4-FFF2-40B4-BE49-F238E27FC236}">
                <a16:creationId xmlns:a16="http://schemas.microsoft.com/office/drawing/2014/main" id="{D6E00117-093D-4656-9274-E7E9D51BCA5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72BCCC9-2FB1-4979-B62B-5CF833FB0090}" type="slidenum">
              <a:rPr lang="en-US" altLang="en-US" smtClean="0"/>
              <a:pPr>
                <a:spcBef>
                  <a:spcPct val="0"/>
                </a:spcBef>
              </a:pPr>
              <a:t>30</a:t>
            </a:fld>
            <a:endParaRPr lang="en-US"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a:extLst>
              <a:ext uri="{FF2B5EF4-FFF2-40B4-BE49-F238E27FC236}">
                <a16:creationId xmlns:a16="http://schemas.microsoft.com/office/drawing/2014/main" id="{7E0064E0-D9F2-4E11-8082-61DF3EB49FF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a:extLst>
              <a:ext uri="{FF2B5EF4-FFF2-40B4-BE49-F238E27FC236}">
                <a16:creationId xmlns:a16="http://schemas.microsoft.com/office/drawing/2014/main" id="{5D478386-5D1E-48B2-A93F-D7DDAA53DB5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i="1" dirty="0"/>
              <a:t>[Review slide content]</a:t>
            </a:r>
          </a:p>
        </p:txBody>
      </p:sp>
      <p:sp>
        <p:nvSpPr>
          <p:cNvPr id="78852" name="Slide Number Placeholder 3">
            <a:extLst>
              <a:ext uri="{FF2B5EF4-FFF2-40B4-BE49-F238E27FC236}">
                <a16:creationId xmlns:a16="http://schemas.microsoft.com/office/drawing/2014/main" id="{ED408AB4-EE72-4EFA-A341-02888F9151C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59158E8-363E-4404-A8D1-EDBB97E21A7C}" type="slidenum">
              <a:rPr lang="en-US" altLang="en-US" smtClean="0"/>
              <a:pPr>
                <a:spcBef>
                  <a:spcPct val="0"/>
                </a:spcBef>
              </a:pPr>
              <a:t>31</a:t>
            </a:fld>
            <a:endParaRPr lang="en-US"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a:extLst>
              <a:ext uri="{FF2B5EF4-FFF2-40B4-BE49-F238E27FC236}">
                <a16:creationId xmlns:a16="http://schemas.microsoft.com/office/drawing/2014/main" id="{8189304E-D25C-4A50-BE4B-874B2DA7760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Slide Number Placeholder 3">
            <a:extLst>
              <a:ext uri="{FF2B5EF4-FFF2-40B4-BE49-F238E27FC236}">
                <a16:creationId xmlns:a16="http://schemas.microsoft.com/office/drawing/2014/main" id="{EC218A3F-342F-4926-A98A-6EF483293B9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2A474B4-B8E2-428E-8E5E-EFDDD090CD48}" type="slidenum">
              <a:rPr lang="en-US" altLang="en-US" smtClean="0"/>
              <a:pPr>
                <a:spcBef>
                  <a:spcPct val="0"/>
                </a:spcBef>
              </a:pPr>
              <a:t>32</a:t>
            </a:fld>
            <a:endParaRPr lang="en-US" altLang="en-US"/>
          </a:p>
        </p:txBody>
      </p:sp>
      <p:sp>
        <p:nvSpPr>
          <p:cNvPr id="5" name="Notes Placeholder 4">
            <a:extLst>
              <a:ext uri="{FF2B5EF4-FFF2-40B4-BE49-F238E27FC236}">
                <a16:creationId xmlns:a16="http://schemas.microsoft.com/office/drawing/2014/main" id="{4214F606-6469-4D1F-B850-562587EEA326}"/>
              </a:ext>
            </a:extLst>
          </p:cNvPr>
          <p:cNvSpPr txBox="1">
            <a:spLocks noGrp="1"/>
          </p:cNvSpPr>
          <p:nvPr>
            <p:ph type="body" idx="1"/>
          </p:nvPr>
        </p:nvSpPr>
        <p:spPr>
          <a:xfrm>
            <a:off x="685800" y="4343400"/>
            <a:ext cx="5486400" cy="1262063"/>
          </a:xfrm>
        </p:spPr>
        <p:txBody>
          <a:bodyPr wrap="square">
            <a:spAutoFit/>
          </a:bodyPr>
          <a:lstStyle/>
          <a:p>
            <a:pPr marL="171450" indent="-171450" eaLnBrk="1" hangingPunct="1">
              <a:spcBef>
                <a:spcPts val="0"/>
              </a:spcBef>
              <a:spcAft>
                <a:spcPts val="0"/>
              </a:spcAft>
              <a:buFont typeface="Arial" panose="020B0604020202020204" pitchFamily="34" charset="0"/>
              <a:buChar char="•"/>
              <a:defRPr/>
            </a:pPr>
            <a:r>
              <a:rPr lang="en-US" sz="1200" i="1" dirty="0"/>
              <a:t>[Review slide content]</a:t>
            </a:r>
          </a:p>
          <a:p>
            <a:pPr eaLnBrk="1" hangingPunct="1">
              <a:spcBef>
                <a:spcPts val="0"/>
              </a:spcBef>
              <a:spcAft>
                <a:spcPts val="0"/>
              </a:spcAft>
              <a:defRPr/>
            </a:pPr>
            <a:endParaRPr lang="en-US" sz="1200" i="1" dirty="0"/>
          </a:p>
          <a:p>
            <a:pPr eaLnBrk="1" hangingPunct="1">
              <a:spcBef>
                <a:spcPts val="0"/>
              </a:spcBef>
              <a:spcAft>
                <a:spcPts val="0"/>
              </a:spcAft>
              <a:defRPr/>
            </a:pPr>
            <a:r>
              <a:rPr lang="en-US" sz="1200" i="1" dirty="0"/>
              <a:t>[Example source:  Shah NS, Auld SC, </a:t>
            </a:r>
            <a:r>
              <a:rPr lang="en-US" sz="1200" i="1" dirty="0" err="1"/>
              <a:t>Brust</a:t>
            </a:r>
            <a:r>
              <a:rPr lang="en-US" sz="1200" i="1" dirty="0"/>
              <a:t> JC, et al. Transmission of extensively drug-resistant tuberculosis in South Africa. N </a:t>
            </a:r>
            <a:r>
              <a:rPr lang="en-US" sz="1200" i="1" dirty="0" err="1"/>
              <a:t>Engl</a:t>
            </a:r>
            <a:r>
              <a:rPr lang="en-US" sz="1200" i="1" dirty="0"/>
              <a:t> J Med 2017; 376:243–53.]</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a:extLst>
              <a:ext uri="{FF2B5EF4-FFF2-40B4-BE49-F238E27FC236}">
                <a16:creationId xmlns:a16="http://schemas.microsoft.com/office/drawing/2014/main" id="{073AA7FE-7FFE-4DE0-B1BC-13761DE9385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67A91834-97C5-4248-8F6C-54B367E548FE}"/>
              </a:ext>
            </a:extLst>
          </p:cNvPr>
          <p:cNvSpPr>
            <a:spLocks noGrp="1"/>
          </p:cNvSpPr>
          <p:nvPr>
            <p:ph type="body" idx="1"/>
          </p:nvPr>
        </p:nvSpPr>
        <p:spPr/>
        <p:txBody>
          <a:bodyPr/>
          <a:lstStyle/>
          <a:p>
            <a:pPr marL="171450" indent="-171450" eaLnBrk="1" fontAlgn="auto" hangingPunct="1">
              <a:spcBef>
                <a:spcPts val="0"/>
              </a:spcBef>
              <a:spcAft>
                <a:spcPts val="0"/>
              </a:spcAft>
              <a:buFont typeface="Arial" panose="020B0604020202020204" pitchFamily="34" charset="0"/>
              <a:buChar char="•"/>
              <a:defRPr/>
            </a:pPr>
            <a:r>
              <a:rPr lang="en-US" dirty="0"/>
              <a:t>In this example the authors emphasize the need to focus efforts on stopping transmission; however, they fall short of stating what those next steps should be.</a:t>
            </a:r>
          </a:p>
          <a:p>
            <a:pPr eaLnBrk="1" hangingPunct="1">
              <a:spcBef>
                <a:spcPts val="0"/>
              </a:spcBef>
              <a:spcAft>
                <a:spcPts val="0"/>
              </a:spcAft>
              <a:defRPr/>
            </a:pPr>
            <a:endParaRPr lang="en-US" sz="1000" i="1" dirty="0"/>
          </a:p>
          <a:p>
            <a:pPr eaLnBrk="1" hangingPunct="1">
              <a:spcBef>
                <a:spcPts val="0"/>
              </a:spcBef>
              <a:spcAft>
                <a:spcPts val="0"/>
              </a:spcAft>
              <a:defRPr/>
            </a:pPr>
            <a:r>
              <a:rPr lang="en-US" sz="1000" i="1" dirty="0"/>
              <a:t>[Example source:  </a:t>
            </a:r>
            <a:r>
              <a:rPr lang="en-US" sz="1000" dirty="0"/>
              <a:t>Shah NS, Auld SC, </a:t>
            </a:r>
            <a:r>
              <a:rPr lang="en-US" sz="1000" dirty="0" err="1"/>
              <a:t>Brust</a:t>
            </a:r>
            <a:r>
              <a:rPr lang="en-US" sz="1000" dirty="0"/>
              <a:t> JC, et al. Transmission of extensively drug-resistant tuberculosis in South Africa. </a:t>
            </a:r>
            <a:r>
              <a:rPr lang="en-US" sz="1000" i="1" dirty="0"/>
              <a:t>N </a:t>
            </a:r>
            <a:r>
              <a:rPr lang="en-US" sz="1000" i="1" dirty="0" err="1"/>
              <a:t>Engl</a:t>
            </a:r>
            <a:r>
              <a:rPr lang="en-US" sz="1000" i="1" dirty="0"/>
              <a:t> J Med</a:t>
            </a:r>
            <a:r>
              <a:rPr lang="en-US" sz="1000" dirty="0"/>
              <a:t> 2017; 376:243–53.</a:t>
            </a:r>
            <a:r>
              <a:rPr lang="en-US" sz="1000" i="1" dirty="0"/>
              <a:t>]</a:t>
            </a:r>
          </a:p>
        </p:txBody>
      </p:sp>
      <p:sp>
        <p:nvSpPr>
          <p:cNvPr id="82948" name="Slide Number Placeholder 3">
            <a:extLst>
              <a:ext uri="{FF2B5EF4-FFF2-40B4-BE49-F238E27FC236}">
                <a16:creationId xmlns:a16="http://schemas.microsoft.com/office/drawing/2014/main" id="{731CD1D8-616C-4B3D-9DF8-8776E2AD26C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F8CFE07-7B26-4DF1-8AEF-7CA2D453F378}" type="slidenum">
              <a:rPr lang="en-US" altLang="en-US" smtClean="0"/>
              <a:pPr>
                <a:spcBef>
                  <a:spcPct val="0"/>
                </a:spcBef>
              </a:pPr>
              <a:t>33</a:t>
            </a:fld>
            <a:endParaRPr lang="en-US"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a:extLst>
              <a:ext uri="{FF2B5EF4-FFF2-40B4-BE49-F238E27FC236}">
                <a16:creationId xmlns:a16="http://schemas.microsoft.com/office/drawing/2014/main" id="{E528D8EC-FFE2-4567-B8DE-EBDBAF201E7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a:extLst>
              <a:ext uri="{FF2B5EF4-FFF2-40B4-BE49-F238E27FC236}">
                <a16:creationId xmlns:a16="http://schemas.microsoft.com/office/drawing/2014/main" id="{08A273BD-3193-4EF5-89A4-8F4FFF5CFE2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dirty="0"/>
              <a:t>This example makes clear that the study findings support policy implementation for screening.</a:t>
            </a:r>
          </a:p>
        </p:txBody>
      </p:sp>
      <p:sp>
        <p:nvSpPr>
          <p:cNvPr id="84996" name="Slide Number Placeholder 3">
            <a:extLst>
              <a:ext uri="{FF2B5EF4-FFF2-40B4-BE49-F238E27FC236}">
                <a16:creationId xmlns:a16="http://schemas.microsoft.com/office/drawing/2014/main" id="{A40210DF-C30A-4E04-90D5-16128ED55B3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3DC3D3E-565D-4EFF-B3CE-1D4B115B9261}" type="slidenum">
              <a:rPr lang="en-US" altLang="en-US" smtClean="0"/>
              <a:pPr>
                <a:spcBef>
                  <a:spcPct val="0"/>
                </a:spcBef>
              </a:pPr>
              <a:t>34</a:t>
            </a:fld>
            <a:endParaRPr lang="en-US"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a:extLst>
              <a:ext uri="{FF2B5EF4-FFF2-40B4-BE49-F238E27FC236}">
                <a16:creationId xmlns:a16="http://schemas.microsoft.com/office/drawing/2014/main" id="{5670C762-7041-4C8F-82CC-89C3AA74309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a:extLst>
              <a:ext uri="{FF2B5EF4-FFF2-40B4-BE49-F238E27FC236}">
                <a16:creationId xmlns:a16="http://schemas.microsoft.com/office/drawing/2014/main" id="{65B3B261-04B3-4861-803B-F44E0B60B16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87044" name="Slide Number Placeholder 3">
            <a:extLst>
              <a:ext uri="{FF2B5EF4-FFF2-40B4-BE49-F238E27FC236}">
                <a16:creationId xmlns:a16="http://schemas.microsoft.com/office/drawing/2014/main" id="{1E32DD55-AA87-4490-95ED-EAA678D5569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B5B1BB3-1522-442E-B332-E62031DAE0DA}" type="slidenum">
              <a:rPr lang="en-US" altLang="en-US" smtClean="0"/>
              <a:pPr>
                <a:spcBef>
                  <a:spcPct val="0"/>
                </a:spcBef>
              </a:pPr>
              <a:t>35</a:t>
            </a:fld>
            <a:endParaRPr lang="en-US"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a:extLst>
              <a:ext uri="{FF2B5EF4-FFF2-40B4-BE49-F238E27FC236}">
                <a16:creationId xmlns:a16="http://schemas.microsoft.com/office/drawing/2014/main" id="{F7D67D86-526B-4B1B-B0D2-98A8FDB3C8D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6CBF1908-6636-4066-8BE6-F0D9EB893A56}"/>
              </a:ext>
            </a:extLst>
          </p:cNvPr>
          <p:cNvSpPr>
            <a:spLocks noGrp="1"/>
          </p:cNvSpPr>
          <p:nvPr>
            <p:ph type="body" idx="1"/>
          </p:nvPr>
        </p:nvSpPr>
        <p:spPr/>
        <p:txBody>
          <a:bodyPr/>
          <a:lstStyle/>
          <a:p>
            <a:pPr marL="171450" indent="-171450" eaLnBrk="1" fontAlgn="auto" hangingPunct="1">
              <a:spcBef>
                <a:spcPts val="0"/>
              </a:spcBef>
              <a:spcAft>
                <a:spcPts val="0"/>
              </a:spcAft>
              <a:buFont typeface="Arial" panose="020B0604020202020204" pitchFamily="34" charset="0"/>
              <a:buChar char="•"/>
              <a:defRPr/>
            </a:pPr>
            <a:r>
              <a:rPr lang="en-US" dirty="0"/>
              <a:t>If there are multiple articles related to your main topic(s), cite studies in chronological order beginning with the oldest.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[Review slide content]</a:t>
            </a:r>
          </a:p>
        </p:txBody>
      </p:sp>
      <p:sp>
        <p:nvSpPr>
          <p:cNvPr id="89092" name="Slide Number Placeholder 3">
            <a:extLst>
              <a:ext uri="{FF2B5EF4-FFF2-40B4-BE49-F238E27FC236}">
                <a16:creationId xmlns:a16="http://schemas.microsoft.com/office/drawing/2014/main" id="{B9A8EB19-9BC9-44B4-8A58-A69BD6AB148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10181F3-552B-47CA-B7C0-BE5D968C3A26}" type="slidenum">
              <a:rPr lang="en-US" altLang="en-US" smtClean="0"/>
              <a:pPr>
                <a:spcBef>
                  <a:spcPct val="0"/>
                </a:spcBef>
              </a:pPr>
              <a:t>36</a:t>
            </a:fld>
            <a:endParaRPr lang="en-US"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a:extLst>
              <a:ext uri="{FF2B5EF4-FFF2-40B4-BE49-F238E27FC236}">
                <a16:creationId xmlns:a16="http://schemas.microsoft.com/office/drawing/2014/main" id="{051115D3-91B1-4C80-87B8-CE027BFE87D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a:extLst>
              <a:ext uri="{FF2B5EF4-FFF2-40B4-BE49-F238E27FC236}">
                <a16:creationId xmlns:a16="http://schemas.microsoft.com/office/drawing/2014/main" id="{5EA6FF79-A03C-47B0-80D2-526A764D62B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i="1" dirty="0"/>
              <a:t>[Review slide content]</a:t>
            </a:r>
          </a:p>
        </p:txBody>
      </p:sp>
      <p:sp>
        <p:nvSpPr>
          <p:cNvPr id="91140" name="Slide Number Placeholder 3">
            <a:extLst>
              <a:ext uri="{FF2B5EF4-FFF2-40B4-BE49-F238E27FC236}">
                <a16:creationId xmlns:a16="http://schemas.microsoft.com/office/drawing/2014/main" id="{24A5B52F-700F-4F9B-B8D4-78001CBC552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080591B-05E6-485F-8F1B-5B6CBDFEE6F1}" type="slidenum">
              <a:rPr lang="en-US" altLang="en-US" smtClean="0"/>
              <a:pPr>
                <a:spcBef>
                  <a:spcPct val="0"/>
                </a:spcBef>
              </a:pPr>
              <a:t>37</a:t>
            </a:fld>
            <a:endParaRPr lang="en-US"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a:extLst>
              <a:ext uri="{FF2B5EF4-FFF2-40B4-BE49-F238E27FC236}">
                <a16:creationId xmlns:a16="http://schemas.microsoft.com/office/drawing/2014/main" id="{79AAE867-71CE-4F7F-A617-2FD1830EB47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a:extLst>
              <a:ext uri="{FF2B5EF4-FFF2-40B4-BE49-F238E27FC236}">
                <a16:creationId xmlns:a16="http://schemas.microsoft.com/office/drawing/2014/main" id="{329F13D9-6CB2-4B38-88D1-A9016ED880C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i="1" dirty="0"/>
              <a:t>[Review slide content]</a:t>
            </a:r>
          </a:p>
        </p:txBody>
      </p:sp>
      <p:sp>
        <p:nvSpPr>
          <p:cNvPr id="93188" name="Slide Number Placeholder 3">
            <a:extLst>
              <a:ext uri="{FF2B5EF4-FFF2-40B4-BE49-F238E27FC236}">
                <a16:creationId xmlns:a16="http://schemas.microsoft.com/office/drawing/2014/main" id="{4A34623C-63A3-4580-B530-4C5052B1C8B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7652556-EB4E-4B62-B626-6F7059ED796E}" type="slidenum">
              <a:rPr lang="en-US" altLang="en-US" smtClean="0"/>
              <a:pPr>
                <a:spcBef>
                  <a:spcPct val="0"/>
                </a:spcBef>
              </a:pPr>
              <a:t>38</a:t>
            </a:fld>
            <a:endParaRPr lang="en-US"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a:extLst>
              <a:ext uri="{FF2B5EF4-FFF2-40B4-BE49-F238E27FC236}">
                <a16:creationId xmlns:a16="http://schemas.microsoft.com/office/drawing/2014/main" id="{53960B84-702E-4D23-A576-CBAE24F2169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es Placeholder 2">
            <a:extLst>
              <a:ext uri="{FF2B5EF4-FFF2-40B4-BE49-F238E27FC236}">
                <a16:creationId xmlns:a16="http://schemas.microsoft.com/office/drawing/2014/main" id="{A0C1DBAB-B61F-46FC-B7F4-4DED636E576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i="1" dirty="0"/>
              <a:t>[Review slide content]</a:t>
            </a:r>
          </a:p>
          <a:p>
            <a:pPr marL="171450" indent="-171450" eaLnBrk="1" hangingPunct="1">
              <a:spcBef>
                <a:spcPct val="0"/>
              </a:spcBef>
              <a:buFontTx/>
              <a:buChar char="•"/>
            </a:pPr>
            <a:r>
              <a:rPr lang="en-US" altLang="en-US" i="1" dirty="0"/>
              <a:t>[END]</a:t>
            </a:r>
          </a:p>
        </p:txBody>
      </p:sp>
      <p:sp>
        <p:nvSpPr>
          <p:cNvPr id="95236" name="Slide Number Placeholder 3">
            <a:extLst>
              <a:ext uri="{FF2B5EF4-FFF2-40B4-BE49-F238E27FC236}">
                <a16:creationId xmlns:a16="http://schemas.microsoft.com/office/drawing/2014/main" id="{EF0FC154-9B37-477D-94F9-6F3D6349E4E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70A121C-A807-4515-AB9F-B88A2B92D66E}" type="slidenum">
              <a:rPr lang="en-US" altLang="en-US" smtClean="0"/>
              <a:pPr>
                <a:spcBef>
                  <a:spcPct val="0"/>
                </a:spcBef>
              </a:pPr>
              <a:t>39</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C0428EED-2E6B-4362-8A65-CAD11FB82DC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6FE3B8A5-8A47-4757-B8EC-1EAB9685F5F2}"/>
              </a:ext>
            </a:extLst>
          </p:cNvPr>
          <p:cNvSpPr>
            <a:spLocks noGrp="1"/>
          </p:cNvSpPr>
          <p:nvPr>
            <p:ph type="body" idx="1"/>
          </p:nvPr>
        </p:nvSpPr>
        <p:spPr/>
        <p:txBody>
          <a:bodyPr/>
          <a:lstStyle/>
          <a:p>
            <a:pPr marL="171450" indent="-171450" eaLnBrk="1" fontAlgn="auto" hangingPunct="1">
              <a:spcBef>
                <a:spcPts val="0"/>
              </a:spcBef>
              <a:spcAft>
                <a:spcPts val="0"/>
              </a:spcAft>
              <a:buFont typeface="Arial" panose="020B0604020202020204" pitchFamily="34" charset="0"/>
              <a:buChar char="•"/>
              <a:defRPr/>
            </a:pPr>
            <a:r>
              <a:rPr lang="en-US" dirty="0"/>
              <a:t>Writing a good title for your manuscript can be challenging but can also be a lot of fun.</a:t>
            </a:r>
          </a:p>
          <a:p>
            <a:pPr marL="171450" indent="-171450" eaLnBrk="1" fontAlgn="auto" hangingPunct="1">
              <a:spcBef>
                <a:spcPts val="0"/>
              </a:spcBef>
              <a:spcAft>
                <a:spcPts val="0"/>
              </a:spcAft>
              <a:buFont typeface="Arial" panose="020B0604020202020204" pitchFamily="34" charset="0"/>
              <a:buChar char="•"/>
              <a:defRPr/>
            </a:pPr>
            <a:r>
              <a:rPr lang="en-US" i="1" dirty="0"/>
              <a:t>[Review slide content]</a:t>
            </a:r>
          </a:p>
          <a:p>
            <a:pPr marL="171450" indent="-171450" eaLnBrk="1" fontAlgn="auto" hangingPunct="1">
              <a:spcBef>
                <a:spcPts val="0"/>
              </a:spcBef>
              <a:spcAft>
                <a:spcPts val="0"/>
              </a:spcAft>
              <a:buFont typeface="Arial" panose="020B0604020202020204" pitchFamily="34" charset="0"/>
              <a:buChar char="•"/>
              <a:defRPr/>
            </a:pPr>
            <a:r>
              <a:rPr lang="en-US" dirty="0"/>
              <a:t>Think about why you decided to study your topic and why your research will be of interest to others.  If your title makes this clear, it will likely attract more readers to your manuscript.</a:t>
            </a:r>
          </a:p>
          <a:p>
            <a:pPr marL="171450" indent="-171450" eaLnBrk="1" fontAlgn="auto" hangingPunct="1">
              <a:spcBef>
                <a:spcPts val="0"/>
              </a:spcBef>
              <a:spcAft>
                <a:spcPts val="0"/>
              </a:spcAft>
              <a:buFont typeface="Arial" panose="020B0604020202020204" pitchFamily="34" charset="0"/>
              <a:buChar char="•"/>
              <a:defRPr/>
            </a:pPr>
            <a:r>
              <a:rPr lang="en-US" b="1" i="1" dirty="0"/>
              <a:t>[Slide animation]  </a:t>
            </a:r>
            <a:r>
              <a:rPr lang="en-US" i="1" dirty="0"/>
              <a:t>Click or advance to reveal bullet points on bottom half of slide.</a:t>
            </a:r>
          </a:p>
        </p:txBody>
      </p:sp>
      <p:sp>
        <p:nvSpPr>
          <p:cNvPr id="23556" name="Slide Number Placeholder 3">
            <a:extLst>
              <a:ext uri="{FF2B5EF4-FFF2-40B4-BE49-F238E27FC236}">
                <a16:creationId xmlns:a16="http://schemas.microsoft.com/office/drawing/2014/main" id="{23C907D9-09DB-497E-BBEE-A308B2D70BB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181FBCF-E6A0-4F59-B880-724679A1B212}" type="slidenum">
              <a:rPr lang="en-US" altLang="en-US" smtClean="0"/>
              <a:pPr>
                <a:spcBef>
                  <a:spcPct val="0"/>
                </a:spcBef>
              </a:pPr>
              <a:t>4</a:t>
            </a:fld>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A2BDAB9D-207C-48BD-91B1-3ACA4B4DFDD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id="{65332026-55D6-44F7-BA44-99CB5E28D68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5604" name="Slide Number Placeholder 3">
            <a:extLst>
              <a:ext uri="{FF2B5EF4-FFF2-40B4-BE49-F238E27FC236}">
                <a16:creationId xmlns:a16="http://schemas.microsoft.com/office/drawing/2014/main" id="{6EFAD27D-1AC8-4DC5-BD0B-2993963A72F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FE3DC64-5519-479A-A545-D17987B9E02B}" type="slidenum">
              <a:rPr lang="en-US" altLang="en-US" smtClean="0"/>
              <a:pPr>
                <a:spcBef>
                  <a:spcPct val="0"/>
                </a:spcBef>
              </a:pPr>
              <a:t>5</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EBB7913A-1E42-401D-94DC-8FCA71033CE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a16="http://schemas.microsoft.com/office/drawing/2014/main" id="{F2E17569-E91B-4762-9C07-F6C2BE3DEAB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dirty="0"/>
              <a:t>The introduction generally includes these four elements:</a:t>
            </a:r>
            <a:r>
              <a:rPr lang="en-US" altLang="en-US" i="0" dirty="0"/>
              <a:t> </a:t>
            </a:r>
            <a:r>
              <a:rPr lang="en-US" altLang="en-US" i="1" dirty="0"/>
              <a:t>[Review slide content]</a:t>
            </a:r>
          </a:p>
          <a:p>
            <a:pPr marL="171450" indent="-171450" eaLnBrk="1" hangingPunct="1">
              <a:spcBef>
                <a:spcPct val="0"/>
              </a:spcBef>
              <a:buFontTx/>
              <a:buChar char="•"/>
            </a:pPr>
            <a:r>
              <a:rPr lang="en-US" altLang="en-US" dirty="0"/>
              <a:t>A common way to organize the introduction is to start with a sentence or two about the overall topic of your research, then zero in on the problem, summarize the existing research related to the topic, then finish with why your research was important and the objective/study hypothesis.</a:t>
            </a:r>
          </a:p>
        </p:txBody>
      </p:sp>
      <p:sp>
        <p:nvSpPr>
          <p:cNvPr id="27652" name="Slide Number Placeholder 3">
            <a:extLst>
              <a:ext uri="{FF2B5EF4-FFF2-40B4-BE49-F238E27FC236}">
                <a16:creationId xmlns:a16="http://schemas.microsoft.com/office/drawing/2014/main" id="{6957B40A-FB6A-43B3-AC5A-13ED84E379E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94F35F4-8B5B-43BF-8AE8-65414E5DFD2A}" type="slidenum">
              <a:rPr lang="en-US" altLang="en-US" smtClean="0"/>
              <a:pPr>
                <a:spcBef>
                  <a:spcPct val="0"/>
                </a:spcBef>
              </a:pPr>
              <a:t>6</a:t>
            </a:fld>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8EFC9C54-8FAE-45A8-889D-6CA67EC99A3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a:extLst>
              <a:ext uri="{FF2B5EF4-FFF2-40B4-BE49-F238E27FC236}">
                <a16:creationId xmlns:a16="http://schemas.microsoft.com/office/drawing/2014/main" id="{C2A1B11C-1D57-4FFA-8C11-D934B438254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dirty="0"/>
              <a:t>When describing the background of your research topic, focus on the topic or topics that relate specifically to the contribution your research adds to the field, then move directly to stating what the problem is </a:t>
            </a:r>
            <a:r>
              <a:rPr lang="en-US" sz="1200" kern="1200" dirty="0">
                <a:solidFill>
                  <a:schemeClr val="tx1"/>
                </a:solidFill>
                <a:effectLst/>
                <a:latin typeface="+mn-lt"/>
                <a:ea typeface="+mn-ea"/>
                <a:cs typeface="+mn-cs"/>
              </a:rPr>
              <a:t>– </a:t>
            </a:r>
            <a:r>
              <a:rPr lang="en-US" altLang="en-US" dirty="0"/>
              <a:t>which leads to why you conducted your particular study.</a:t>
            </a:r>
          </a:p>
          <a:p>
            <a:pPr marL="171450" indent="-171450" eaLnBrk="1" hangingPunct="1">
              <a:spcBef>
                <a:spcPts val="600"/>
              </a:spcBef>
              <a:buFontTx/>
              <a:buChar char="•"/>
            </a:pPr>
            <a:r>
              <a:rPr lang="en-US" altLang="en-US" i="1" dirty="0"/>
              <a:t>[Review example provided on slide and/or other examples you may have at hand]</a:t>
            </a:r>
          </a:p>
        </p:txBody>
      </p:sp>
      <p:sp>
        <p:nvSpPr>
          <p:cNvPr id="29700" name="Slide Number Placeholder 3">
            <a:extLst>
              <a:ext uri="{FF2B5EF4-FFF2-40B4-BE49-F238E27FC236}">
                <a16:creationId xmlns:a16="http://schemas.microsoft.com/office/drawing/2014/main" id="{7EE048FF-D57E-4240-95CE-8031FB863AD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D95E358-4865-4705-A817-99D359A72B13}" type="slidenum">
              <a:rPr lang="en-US" altLang="en-US" smtClean="0"/>
              <a:pPr>
                <a:spcBef>
                  <a:spcPct val="0"/>
                </a:spcBef>
              </a:pPr>
              <a:t>7</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9D6D9699-4C34-4FFC-B962-5026EF345E2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FBC27604-25AF-46EB-A49D-AAEBD87224C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dirty="0"/>
              <a:t>You conducted a literature search during Week 1 of this course as you were exploring and preparing your research question.</a:t>
            </a:r>
          </a:p>
          <a:p>
            <a:pPr marL="171450" indent="-171450" eaLnBrk="1" hangingPunct="1">
              <a:spcBef>
                <a:spcPct val="0"/>
              </a:spcBef>
              <a:buFontTx/>
              <a:buChar char="•"/>
            </a:pPr>
            <a:r>
              <a:rPr lang="en-US" altLang="en-US" dirty="0"/>
              <a:t>As you are beginning to write your manuscript, it is always good practice to go back and update your lit search so that you don’t miss something important that may have been published and is relevant to your field of study.</a:t>
            </a:r>
          </a:p>
          <a:p>
            <a:pPr marL="171450" indent="-171450" eaLnBrk="1" hangingPunct="1">
              <a:spcBef>
                <a:spcPct val="0"/>
              </a:spcBef>
              <a:buFontTx/>
              <a:buChar char="•"/>
            </a:pPr>
            <a:r>
              <a:rPr lang="en-US" altLang="en-US" dirty="0"/>
              <a:t>The review of current knowledge on your topic should be more of a synthesized summary of the relevant papers, pulling out the main points or findings that support and provide context to your field of study.</a:t>
            </a:r>
          </a:p>
          <a:p>
            <a:pPr marL="628650" lvl="1" indent="-171450" eaLnBrk="1" hangingPunct="1">
              <a:spcBef>
                <a:spcPct val="0"/>
              </a:spcBef>
              <a:buFont typeface="Calibri" panose="020F0502020204030204" pitchFamily="34" charset="0"/>
              <a:buChar char="–"/>
            </a:pPr>
            <a:r>
              <a:rPr lang="en-US" altLang="en-US" dirty="0"/>
              <a:t>If there are articles on your topic that have influenced clinical practice or advanced scientific knowledge in the area of your research, those studies should be cited.</a:t>
            </a:r>
          </a:p>
          <a:p>
            <a:pPr marL="628650" lvl="1" indent="-171450" eaLnBrk="1" hangingPunct="1">
              <a:spcBef>
                <a:spcPct val="0"/>
              </a:spcBef>
              <a:buFont typeface="Calibri" panose="020F0502020204030204" pitchFamily="34" charset="0"/>
              <a:buChar char="–"/>
            </a:pPr>
            <a:r>
              <a:rPr lang="en-US" altLang="en-US" dirty="0"/>
              <a:t>If there is a recent review article, it is usually worth citing.</a:t>
            </a:r>
          </a:p>
          <a:p>
            <a:pPr marL="171450" indent="-171450" eaLnBrk="1" hangingPunct="1">
              <a:spcBef>
                <a:spcPct val="0"/>
              </a:spcBef>
              <a:buFontTx/>
              <a:buChar char="•"/>
            </a:pPr>
            <a:r>
              <a:rPr lang="en-US" altLang="en-US" i="1" dirty="0"/>
              <a:t>[Review example]</a:t>
            </a:r>
          </a:p>
          <a:p>
            <a:pPr marL="171450" indent="-171450" eaLnBrk="1" hangingPunct="1">
              <a:spcBef>
                <a:spcPct val="0"/>
              </a:spcBef>
              <a:buFontTx/>
              <a:buChar char="•"/>
            </a:pPr>
            <a:r>
              <a:rPr lang="en-US" altLang="en-US" dirty="0"/>
              <a:t>If prior research in your field of study has not been published, explain why you think this gap exists, and discuss current beliefs and where they may have originated.</a:t>
            </a:r>
          </a:p>
        </p:txBody>
      </p:sp>
      <p:sp>
        <p:nvSpPr>
          <p:cNvPr id="31748" name="Slide Number Placeholder 3">
            <a:extLst>
              <a:ext uri="{FF2B5EF4-FFF2-40B4-BE49-F238E27FC236}">
                <a16:creationId xmlns:a16="http://schemas.microsoft.com/office/drawing/2014/main" id="{1642A6DF-96C9-4F0B-A981-8A975F16CA8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B8974640-9671-4061-864F-CEB502DCBFD4}" type="slidenum">
              <a:rPr lang="en-US" altLang="en-US" smtClean="0"/>
              <a:pPr>
                <a:spcBef>
                  <a:spcPct val="0"/>
                </a:spcBef>
              </a:pPr>
              <a:t>8</a:t>
            </a:fld>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2D260DFB-FA74-4989-B6B5-848004D5BFA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a:extLst>
              <a:ext uri="{FF2B5EF4-FFF2-40B4-BE49-F238E27FC236}">
                <a16:creationId xmlns:a16="http://schemas.microsoft.com/office/drawing/2014/main" id="{79A0DDBC-A1D8-43D2-A6FF-BB186DC0B881}"/>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defRPr/>
            </a:pPr>
            <a:r>
              <a:rPr lang="en-US" altLang="en-US" sz="1200" i="1" dirty="0"/>
              <a:t>[Review slide content]</a:t>
            </a:r>
          </a:p>
          <a:p>
            <a:pPr marL="0" indent="0" eaLnBrk="1" hangingPunct="1">
              <a:spcBef>
                <a:spcPct val="0"/>
              </a:spcBef>
              <a:buFontTx/>
              <a:buNone/>
              <a:defRPr/>
            </a:pPr>
            <a:endParaRPr lang="en-US" altLang="en-US" sz="1200" i="1" dirty="0"/>
          </a:p>
          <a:p>
            <a:pPr eaLnBrk="1" hangingPunct="1">
              <a:defRPr/>
            </a:pPr>
            <a:r>
              <a:rPr lang="en-US" altLang="en-US" sz="1200" i="1" dirty="0"/>
              <a:t>[Example taken from:  </a:t>
            </a:r>
            <a:r>
              <a:rPr lang="en-US" altLang="en-US" sz="1200" dirty="0" err="1"/>
              <a:t>Ayele</a:t>
            </a:r>
            <a:r>
              <a:rPr lang="en-US" altLang="en-US" sz="1200" dirty="0"/>
              <a:t> HT, van </a:t>
            </a:r>
            <a:r>
              <a:rPr lang="en-US" altLang="en-US" sz="1200" dirty="0" err="1"/>
              <a:t>Mourik</a:t>
            </a:r>
            <a:r>
              <a:rPr lang="en-US" altLang="en-US" sz="1200" dirty="0"/>
              <a:t> MSM, </a:t>
            </a:r>
            <a:r>
              <a:rPr lang="en-US" altLang="en-US" sz="1200" dirty="0" err="1"/>
              <a:t>Bonten</a:t>
            </a:r>
            <a:r>
              <a:rPr lang="en-US" altLang="en-US" sz="1200" dirty="0"/>
              <a:t> MJM. </a:t>
            </a:r>
            <a:r>
              <a:rPr lang="en-US" sz="1200" dirty="0"/>
              <a:t>Predictors of adherence to isoniazid preventive therapy in</a:t>
            </a:r>
          </a:p>
          <a:p>
            <a:pPr eaLnBrk="1" hangingPunct="1">
              <a:defRPr/>
            </a:pPr>
            <a:r>
              <a:rPr lang="en-US" sz="1200" dirty="0"/>
              <a:t>people living with HIV in Ethiopia. </a:t>
            </a:r>
            <a:r>
              <a:rPr lang="en-US" sz="1200" i="1" dirty="0" err="1"/>
              <a:t>Int</a:t>
            </a:r>
            <a:r>
              <a:rPr lang="en-US" sz="1200" i="1" dirty="0"/>
              <a:t> J </a:t>
            </a:r>
            <a:r>
              <a:rPr lang="en-US" sz="1200" i="1" dirty="0" err="1"/>
              <a:t>Tuberc</a:t>
            </a:r>
            <a:r>
              <a:rPr lang="en-US" sz="1200" i="1" dirty="0"/>
              <a:t> Lung Dis </a:t>
            </a:r>
            <a:r>
              <a:rPr lang="en-US" sz="1200" dirty="0"/>
              <a:t>2016</a:t>
            </a:r>
            <a:r>
              <a:rPr lang="en-US" sz="1200" i="1" dirty="0"/>
              <a:t>;</a:t>
            </a:r>
            <a:r>
              <a:rPr lang="en-US" sz="1200" dirty="0"/>
              <a:t> 20(10): 1342-47.</a:t>
            </a:r>
            <a:r>
              <a:rPr lang="en-US" sz="1200" i="1" dirty="0"/>
              <a:t>]</a:t>
            </a:r>
            <a:endParaRPr lang="en-US" altLang="en-US" sz="1200" i="1" dirty="0"/>
          </a:p>
        </p:txBody>
      </p:sp>
      <p:sp>
        <p:nvSpPr>
          <p:cNvPr id="33796" name="Slide Number Placeholder 3">
            <a:extLst>
              <a:ext uri="{FF2B5EF4-FFF2-40B4-BE49-F238E27FC236}">
                <a16:creationId xmlns:a16="http://schemas.microsoft.com/office/drawing/2014/main" id="{06CD2D63-F828-486A-9C6E-51500183CA1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0705F10-C841-42D0-B86D-6F3D9CC50221}" type="slidenum">
              <a:rPr lang="en-US" altLang="en-US" smtClean="0"/>
              <a:pPr>
                <a:spcBef>
                  <a:spcPct val="0"/>
                </a:spcBef>
              </a:pPr>
              <a:t>9</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a:extLst>
              <a:ext uri="{FF2B5EF4-FFF2-40B4-BE49-F238E27FC236}">
                <a16:creationId xmlns:a16="http://schemas.microsoft.com/office/drawing/2014/main" id="{CF252E2A-2E24-4B6D-82E6-C2ADE5CA642B}"/>
              </a:ext>
            </a:extLst>
          </p:cNvPr>
          <p:cNvGrpSpPr>
            <a:grpSpLocks/>
          </p:cNvGrpSpPr>
          <p:nvPr/>
        </p:nvGrpSpPr>
        <p:grpSpPr bwMode="auto">
          <a:xfrm>
            <a:off x="228600" y="2889250"/>
            <a:ext cx="8610600" cy="201613"/>
            <a:chOff x="144" y="1680"/>
            <a:chExt cx="5424" cy="144"/>
          </a:xfrm>
        </p:grpSpPr>
        <p:sp>
          <p:nvSpPr>
            <p:cNvPr id="5" name="Rectangle 8">
              <a:extLst>
                <a:ext uri="{FF2B5EF4-FFF2-40B4-BE49-F238E27FC236}">
                  <a16:creationId xmlns:a16="http://schemas.microsoft.com/office/drawing/2014/main" id="{0BF09840-37F2-4D7F-8D9D-9D1F5BE96155}"/>
                </a:ext>
              </a:extLst>
            </p:cNvPr>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eaLnBrk="1" fontAlgn="auto" hangingPunct="1">
                <a:spcBef>
                  <a:spcPts val="0"/>
                </a:spcBef>
                <a:spcAft>
                  <a:spcPts val="0"/>
                </a:spcAft>
                <a:defRPr/>
              </a:pPr>
              <a:endParaRPr lang="en-US" altLang="en-US">
                <a:cs typeface="+mn-cs"/>
              </a:endParaRPr>
            </a:p>
          </p:txBody>
        </p:sp>
        <p:sp>
          <p:nvSpPr>
            <p:cNvPr id="6" name="Rectangle 9">
              <a:extLst>
                <a:ext uri="{FF2B5EF4-FFF2-40B4-BE49-F238E27FC236}">
                  <a16:creationId xmlns:a16="http://schemas.microsoft.com/office/drawing/2014/main" id="{92428B76-48A4-4D41-A89A-265DD2176AEB}"/>
                </a:ext>
              </a:extLst>
            </p:cNvPr>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eaLnBrk="1" fontAlgn="auto" hangingPunct="1">
                <a:spcBef>
                  <a:spcPts val="0"/>
                </a:spcBef>
                <a:spcAft>
                  <a:spcPts val="0"/>
                </a:spcAft>
                <a:defRPr/>
              </a:pPr>
              <a:endParaRPr lang="en-US" altLang="en-US">
                <a:cs typeface="+mn-cs"/>
              </a:endParaRPr>
            </a:p>
          </p:txBody>
        </p:sp>
        <p:sp>
          <p:nvSpPr>
            <p:cNvPr id="7" name="Rectangle 10">
              <a:extLst>
                <a:ext uri="{FF2B5EF4-FFF2-40B4-BE49-F238E27FC236}">
                  <a16:creationId xmlns:a16="http://schemas.microsoft.com/office/drawing/2014/main" id="{98325707-A210-4FF5-A63C-30D4CB65E24E}"/>
                </a:ext>
              </a:extLst>
            </p:cNvPr>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eaLnBrk="1" fontAlgn="auto" hangingPunct="1">
                <a:spcBef>
                  <a:spcPts val="0"/>
                </a:spcBef>
                <a:spcAft>
                  <a:spcPts val="0"/>
                </a:spcAft>
                <a:defRPr/>
              </a:pPr>
              <a:endParaRPr lang="en-US" altLang="en-US">
                <a:cs typeface="+mn-cs"/>
              </a:endParaRPr>
            </a:p>
          </p:txBody>
        </p:sp>
      </p:grpSp>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latin typeface="Garamond"/>
                <a:cs typeface="Garamond"/>
              </a:defRPr>
            </a:lvl1pPr>
          </a:lstStyle>
          <a:p>
            <a:r>
              <a:rPr lang="en-US" dirty="0"/>
              <a:t>Click to edit Master title style</a:t>
            </a:r>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8" name="Rectangle 4">
            <a:extLst>
              <a:ext uri="{FF2B5EF4-FFF2-40B4-BE49-F238E27FC236}">
                <a16:creationId xmlns:a16="http://schemas.microsoft.com/office/drawing/2014/main" id="{D8F02170-CD2A-4864-B7F5-6B7787CCE9B8}"/>
              </a:ext>
            </a:extLst>
          </p:cNvPr>
          <p:cNvSpPr>
            <a:spLocks noGrp="1" noChangeArrowheads="1"/>
          </p:cNvSpPr>
          <p:nvPr>
            <p:ph type="dt" sz="half" idx="10"/>
          </p:nvPr>
        </p:nvSpPr>
        <p:spPr/>
        <p:txBody>
          <a:bodyPr/>
          <a:lstStyle>
            <a:lvl1pPr>
              <a:defRPr/>
            </a:lvl1pPr>
          </a:lstStyle>
          <a:p>
            <a:pPr>
              <a:defRPr/>
            </a:pPr>
            <a:fld id="{604BAB7E-4313-485D-A58E-9380EDA9BB8F}" type="datetimeFigureOut">
              <a:rPr lang="en-US"/>
              <a:pPr>
                <a:defRPr/>
              </a:pPr>
              <a:t>1/16/2019</a:t>
            </a:fld>
            <a:endParaRPr lang="en-US"/>
          </a:p>
        </p:txBody>
      </p:sp>
      <p:sp>
        <p:nvSpPr>
          <p:cNvPr id="9" name="Rectangle 5">
            <a:extLst>
              <a:ext uri="{FF2B5EF4-FFF2-40B4-BE49-F238E27FC236}">
                <a16:creationId xmlns:a16="http://schemas.microsoft.com/office/drawing/2014/main" id="{9837745D-761B-4E7A-BBB8-F07C49411DF1}"/>
              </a:ext>
            </a:extLst>
          </p:cNvPr>
          <p:cNvSpPr>
            <a:spLocks noGrp="1" noChangeArrowheads="1"/>
          </p:cNvSpPr>
          <p:nvPr>
            <p:ph type="ftr" sz="quarter" idx="11"/>
          </p:nvPr>
        </p:nvSpPr>
        <p:spPr/>
        <p:txBody>
          <a:bodyPr/>
          <a:lstStyle>
            <a:lvl1pPr>
              <a:defRPr/>
            </a:lvl1pPr>
          </a:lstStyle>
          <a:p>
            <a:pPr>
              <a:defRPr/>
            </a:pPr>
            <a:endParaRPr lang="en-US"/>
          </a:p>
        </p:txBody>
      </p:sp>
      <p:sp>
        <p:nvSpPr>
          <p:cNvPr id="10" name="Rectangle 6">
            <a:extLst>
              <a:ext uri="{FF2B5EF4-FFF2-40B4-BE49-F238E27FC236}">
                <a16:creationId xmlns:a16="http://schemas.microsoft.com/office/drawing/2014/main" id="{8F5253E1-4E1D-4A8D-A43B-12E841B8E2E1}"/>
              </a:ext>
            </a:extLst>
          </p:cNvPr>
          <p:cNvSpPr>
            <a:spLocks noGrp="1" noChangeArrowheads="1"/>
          </p:cNvSpPr>
          <p:nvPr>
            <p:ph type="sldNum" sz="quarter" idx="12"/>
          </p:nvPr>
        </p:nvSpPr>
        <p:spPr/>
        <p:txBody>
          <a:bodyPr/>
          <a:lstStyle>
            <a:lvl1pPr>
              <a:defRPr/>
            </a:lvl1pPr>
          </a:lstStyle>
          <a:p>
            <a:pPr>
              <a:defRPr/>
            </a:pPr>
            <a:fld id="{90BE51B4-1528-44AF-B790-1DF7DB5191DC}" type="slidenum">
              <a:rPr lang="en-US" altLang="en-US"/>
              <a:pPr>
                <a:defRPr/>
              </a:pPr>
              <a:t>‹#›</a:t>
            </a:fld>
            <a:endParaRPr lang="en-US" altLang="en-US"/>
          </a:p>
        </p:txBody>
      </p:sp>
    </p:spTree>
    <p:extLst>
      <p:ext uri="{BB962C8B-B14F-4D97-AF65-F5344CB8AC3E}">
        <p14:creationId xmlns:p14="http://schemas.microsoft.com/office/powerpoint/2010/main" val="21197283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7181B3BE-0DA0-4882-ADF5-7497FE54FFDF}"/>
              </a:ext>
            </a:extLst>
          </p:cNvPr>
          <p:cNvSpPr>
            <a:spLocks noGrp="1" noChangeArrowheads="1"/>
          </p:cNvSpPr>
          <p:nvPr>
            <p:ph type="dt" sz="half" idx="10"/>
          </p:nvPr>
        </p:nvSpPr>
        <p:spPr/>
        <p:txBody>
          <a:bodyPr/>
          <a:lstStyle>
            <a:lvl1pPr>
              <a:defRPr/>
            </a:lvl1pPr>
          </a:lstStyle>
          <a:p>
            <a:pPr>
              <a:defRPr/>
            </a:pPr>
            <a:fld id="{4AD4C94F-00FE-4E7F-98EC-A2A2BCB44247}" type="datetimeFigureOut">
              <a:rPr lang="en-US"/>
              <a:pPr>
                <a:defRPr/>
              </a:pPr>
              <a:t>1/16/2019</a:t>
            </a:fld>
            <a:endParaRPr lang="en-US"/>
          </a:p>
        </p:txBody>
      </p:sp>
      <p:sp>
        <p:nvSpPr>
          <p:cNvPr id="3" name="Rectangle 5">
            <a:extLst>
              <a:ext uri="{FF2B5EF4-FFF2-40B4-BE49-F238E27FC236}">
                <a16:creationId xmlns:a16="http://schemas.microsoft.com/office/drawing/2014/main" id="{5C1BEDA1-DEFA-4B2E-BBC1-C92E5CB82471}"/>
              </a:ext>
            </a:extLst>
          </p:cNvPr>
          <p:cNvSpPr>
            <a:spLocks noGrp="1" noChangeArrowheads="1"/>
          </p:cNvSpPr>
          <p:nvPr>
            <p:ph type="ftr" sz="quarter" idx="11"/>
          </p:nvPr>
        </p:nvSpPr>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7F00F512-A1CF-47E6-966F-3CFF6DBC1B46}"/>
              </a:ext>
            </a:extLst>
          </p:cNvPr>
          <p:cNvSpPr>
            <a:spLocks noGrp="1" noChangeArrowheads="1"/>
          </p:cNvSpPr>
          <p:nvPr>
            <p:ph type="sldNum" sz="quarter" idx="12"/>
          </p:nvPr>
        </p:nvSpPr>
        <p:spPr/>
        <p:txBody>
          <a:bodyPr/>
          <a:lstStyle>
            <a:lvl1pPr>
              <a:defRPr/>
            </a:lvl1pPr>
          </a:lstStyle>
          <a:p>
            <a:pPr>
              <a:defRPr/>
            </a:pPr>
            <a:fld id="{74BF75ED-54B1-46BA-A730-BC1810E1B038}" type="slidenum">
              <a:rPr lang="en-US" altLang="en-US"/>
              <a:pPr>
                <a:defRPr/>
              </a:pPr>
              <a:t>‹#›</a:t>
            </a:fld>
            <a:endParaRPr lang="en-US" altLang="en-US"/>
          </a:p>
        </p:txBody>
      </p:sp>
    </p:spTree>
    <p:extLst>
      <p:ext uri="{BB962C8B-B14F-4D97-AF65-F5344CB8AC3E}">
        <p14:creationId xmlns:p14="http://schemas.microsoft.com/office/powerpoint/2010/main" val="34213917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1283FA4C-ED92-4EFC-9BD1-EF9A50F46777}"/>
              </a:ext>
            </a:extLst>
          </p:cNvPr>
          <p:cNvSpPr>
            <a:spLocks noGrp="1" noChangeArrowheads="1"/>
          </p:cNvSpPr>
          <p:nvPr>
            <p:ph type="dt" sz="half" idx="10"/>
          </p:nvPr>
        </p:nvSpPr>
        <p:spPr/>
        <p:txBody>
          <a:bodyPr/>
          <a:lstStyle>
            <a:lvl1pPr>
              <a:defRPr/>
            </a:lvl1pPr>
          </a:lstStyle>
          <a:p>
            <a:pPr>
              <a:defRPr/>
            </a:pPr>
            <a:fld id="{AB436232-5173-4B5E-89F9-2B13B6263D70}" type="datetimeFigureOut">
              <a:rPr lang="en-US"/>
              <a:pPr>
                <a:defRPr/>
              </a:pPr>
              <a:t>1/16/2019</a:t>
            </a:fld>
            <a:endParaRPr lang="en-US"/>
          </a:p>
        </p:txBody>
      </p:sp>
      <p:sp>
        <p:nvSpPr>
          <p:cNvPr id="6" name="Footer Placeholder 5">
            <a:extLst>
              <a:ext uri="{FF2B5EF4-FFF2-40B4-BE49-F238E27FC236}">
                <a16:creationId xmlns:a16="http://schemas.microsoft.com/office/drawing/2014/main" id="{9EAA8A57-33B7-407C-8B63-155A75755F37}"/>
              </a:ext>
            </a:extLst>
          </p:cNvPr>
          <p:cNvSpPr>
            <a:spLocks noGrp="1" noChangeArrowheads="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FB4DD408-B3F5-4D1D-80C4-D967BEA55025}"/>
              </a:ext>
            </a:extLst>
          </p:cNvPr>
          <p:cNvSpPr>
            <a:spLocks noGrp="1" noChangeArrowheads="1"/>
          </p:cNvSpPr>
          <p:nvPr>
            <p:ph type="sldNum" sz="quarter" idx="12"/>
          </p:nvPr>
        </p:nvSpPr>
        <p:spPr/>
        <p:txBody>
          <a:bodyPr/>
          <a:lstStyle>
            <a:lvl1pPr>
              <a:defRPr/>
            </a:lvl1pPr>
          </a:lstStyle>
          <a:p>
            <a:pPr>
              <a:defRPr/>
            </a:pPr>
            <a:fld id="{F5EB9D81-0635-41C1-A8CC-F0DDCF2C9BDA}" type="slidenum">
              <a:rPr lang="en-US" altLang="en-US"/>
              <a:pPr>
                <a:defRPr/>
              </a:pPr>
              <a:t>‹#›</a:t>
            </a:fld>
            <a:endParaRPr lang="en-US" altLang="en-US"/>
          </a:p>
        </p:txBody>
      </p:sp>
    </p:spTree>
    <p:extLst>
      <p:ext uri="{BB962C8B-B14F-4D97-AF65-F5344CB8AC3E}">
        <p14:creationId xmlns:p14="http://schemas.microsoft.com/office/powerpoint/2010/main" val="11335960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66653B4A-98CF-4505-8EBC-E8F3F5F7CC84}"/>
              </a:ext>
            </a:extLst>
          </p:cNvPr>
          <p:cNvSpPr>
            <a:spLocks noGrp="1" noChangeArrowheads="1"/>
          </p:cNvSpPr>
          <p:nvPr>
            <p:ph type="dt" sz="half" idx="10"/>
          </p:nvPr>
        </p:nvSpPr>
        <p:spPr/>
        <p:txBody>
          <a:bodyPr/>
          <a:lstStyle>
            <a:lvl1pPr>
              <a:defRPr/>
            </a:lvl1pPr>
          </a:lstStyle>
          <a:p>
            <a:pPr>
              <a:defRPr/>
            </a:pPr>
            <a:fld id="{02257115-FCE7-4828-854D-5701F34B5CB7}" type="datetimeFigureOut">
              <a:rPr lang="en-US"/>
              <a:pPr>
                <a:defRPr/>
              </a:pPr>
              <a:t>1/16/2019</a:t>
            </a:fld>
            <a:endParaRPr lang="en-US"/>
          </a:p>
        </p:txBody>
      </p:sp>
      <p:sp>
        <p:nvSpPr>
          <p:cNvPr id="6" name="Footer Placeholder 5">
            <a:extLst>
              <a:ext uri="{FF2B5EF4-FFF2-40B4-BE49-F238E27FC236}">
                <a16:creationId xmlns:a16="http://schemas.microsoft.com/office/drawing/2014/main" id="{9BF0B9A6-E817-42B1-8C0B-0E9DEECB51CE}"/>
              </a:ext>
            </a:extLst>
          </p:cNvPr>
          <p:cNvSpPr>
            <a:spLocks noGrp="1" noChangeArrowheads="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0A759BB0-C4A9-4D4F-85C5-8946D88D8685}"/>
              </a:ext>
            </a:extLst>
          </p:cNvPr>
          <p:cNvSpPr>
            <a:spLocks noGrp="1" noChangeArrowheads="1"/>
          </p:cNvSpPr>
          <p:nvPr>
            <p:ph type="sldNum" sz="quarter" idx="12"/>
          </p:nvPr>
        </p:nvSpPr>
        <p:spPr/>
        <p:txBody>
          <a:bodyPr/>
          <a:lstStyle>
            <a:lvl1pPr>
              <a:defRPr/>
            </a:lvl1pPr>
          </a:lstStyle>
          <a:p>
            <a:pPr>
              <a:defRPr/>
            </a:pPr>
            <a:fld id="{9BC40D49-E3EA-4962-ADEC-3095FCD6855F}" type="slidenum">
              <a:rPr lang="en-US" altLang="en-US"/>
              <a:pPr>
                <a:defRPr/>
              </a:pPr>
              <a:t>‹#›</a:t>
            </a:fld>
            <a:endParaRPr lang="en-US" altLang="en-US"/>
          </a:p>
        </p:txBody>
      </p:sp>
    </p:spTree>
    <p:extLst>
      <p:ext uri="{BB962C8B-B14F-4D97-AF65-F5344CB8AC3E}">
        <p14:creationId xmlns:p14="http://schemas.microsoft.com/office/powerpoint/2010/main" val="28647444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5D0E0E1-AD23-4978-BF73-079EF9274460}"/>
              </a:ext>
            </a:extLst>
          </p:cNvPr>
          <p:cNvSpPr>
            <a:spLocks noGrp="1" noChangeArrowheads="1"/>
          </p:cNvSpPr>
          <p:nvPr>
            <p:ph type="dt" sz="half" idx="10"/>
          </p:nvPr>
        </p:nvSpPr>
        <p:spPr/>
        <p:txBody>
          <a:bodyPr/>
          <a:lstStyle>
            <a:lvl1pPr>
              <a:defRPr/>
            </a:lvl1pPr>
          </a:lstStyle>
          <a:p>
            <a:pPr>
              <a:defRPr/>
            </a:pPr>
            <a:fld id="{B0EA7F6C-D980-4881-98A6-DD75F25FC349}" type="datetimeFigureOut">
              <a:rPr lang="en-US"/>
              <a:pPr>
                <a:defRPr/>
              </a:pPr>
              <a:t>1/16/2019</a:t>
            </a:fld>
            <a:endParaRPr lang="en-US"/>
          </a:p>
        </p:txBody>
      </p:sp>
      <p:sp>
        <p:nvSpPr>
          <p:cNvPr id="5" name="Footer Placeholder 4">
            <a:extLst>
              <a:ext uri="{FF2B5EF4-FFF2-40B4-BE49-F238E27FC236}">
                <a16:creationId xmlns:a16="http://schemas.microsoft.com/office/drawing/2014/main" id="{811EBF58-9E56-4509-8661-0C223E4D1717}"/>
              </a:ext>
            </a:extLst>
          </p:cNvPr>
          <p:cNvSpPr>
            <a:spLocks noGrp="1" noChangeArrowheads="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B3E85F08-38F4-4751-8A86-210443313B27}"/>
              </a:ext>
            </a:extLst>
          </p:cNvPr>
          <p:cNvSpPr>
            <a:spLocks noGrp="1" noChangeArrowheads="1"/>
          </p:cNvSpPr>
          <p:nvPr>
            <p:ph type="sldNum" sz="quarter" idx="12"/>
          </p:nvPr>
        </p:nvSpPr>
        <p:spPr/>
        <p:txBody>
          <a:bodyPr/>
          <a:lstStyle>
            <a:lvl1pPr>
              <a:defRPr/>
            </a:lvl1pPr>
          </a:lstStyle>
          <a:p>
            <a:pPr>
              <a:defRPr/>
            </a:pPr>
            <a:fld id="{917E4AF0-F4B8-41CA-AE7E-0247BE519F0C}" type="slidenum">
              <a:rPr lang="en-US" altLang="en-US"/>
              <a:pPr>
                <a:defRPr/>
              </a:pPr>
              <a:t>‹#›</a:t>
            </a:fld>
            <a:endParaRPr lang="en-US" altLang="en-US"/>
          </a:p>
        </p:txBody>
      </p:sp>
    </p:spTree>
    <p:extLst>
      <p:ext uri="{BB962C8B-B14F-4D97-AF65-F5344CB8AC3E}">
        <p14:creationId xmlns:p14="http://schemas.microsoft.com/office/powerpoint/2010/main" val="10774431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FA6D93-EE6E-429D-B477-617852B7B7A4}"/>
              </a:ext>
            </a:extLst>
          </p:cNvPr>
          <p:cNvSpPr>
            <a:spLocks noGrp="1" noChangeArrowheads="1"/>
          </p:cNvSpPr>
          <p:nvPr>
            <p:ph type="dt" sz="half" idx="10"/>
          </p:nvPr>
        </p:nvSpPr>
        <p:spPr/>
        <p:txBody>
          <a:bodyPr/>
          <a:lstStyle>
            <a:lvl1pPr>
              <a:defRPr/>
            </a:lvl1pPr>
          </a:lstStyle>
          <a:p>
            <a:pPr>
              <a:defRPr/>
            </a:pPr>
            <a:fld id="{D01457D1-9B33-49D4-ABF6-C90C7C0ACCFF}" type="datetimeFigureOut">
              <a:rPr lang="en-US"/>
              <a:pPr>
                <a:defRPr/>
              </a:pPr>
              <a:t>1/16/2019</a:t>
            </a:fld>
            <a:endParaRPr lang="en-US"/>
          </a:p>
        </p:txBody>
      </p:sp>
      <p:sp>
        <p:nvSpPr>
          <p:cNvPr id="5" name="Footer Placeholder 4">
            <a:extLst>
              <a:ext uri="{FF2B5EF4-FFF2-40B4-BE49-F238E27FC236}">
                <a16:creationId xmlns:a16="http://schemas.microsoft.com/office/drawing/2014/main" id="{499ABB61-2071-4D27-8592-0B6D5E3292DD}"/>
              </a:ext>
            </a:extLst>
          </p:cNvPr>
          <p:cNvSpPr>
            <a:spLocks noGrp="1" noChangeArrowheads="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7B7B2FC-0147-4708-AEA0-D6061997B395}"/>
              </a:ext>
            </a:extLst>
          </p:cNvPr>
          <p:cNvSpPr>
            <a:spLocks noGrp="1" noChangeArrowheads="1"/>
          </p:cNvSpPr>
          <p:nvPr>
            <p:ph type="sldNum" sz="quarter" idx="12"/>
          </p:nvPr>
        </p:nvSpPr>
        <p:spPr/>
        <p:txBody>
          <a:bodyPr/>
          <a:lstStyle>
            <a:lvl1pPr>
              <a:defRPr/>
            </a:lvl1pPr>
          </a:lstStyle>
          <a:p>
            <a:pPr>
              <a:defRPr/>
            </a:pPr>
            <a:fld id="{5F928FC2-E3DA-4D89-B500-70F59E16C584}" type="slidenum">
              <a:rPr lang="en-US" altLang="en-US"/>
              <a:pPr>
                <a:defRPr/>
              </a:pPr>
              <a:t>‹#›</a:t>
            </a:fld>
            <a:endParaRPr lang="en-US" altLang="en-US"/>
          </a:p>
        </p:txBody>
      </p:sp>
    </p:spTree>
    <p:extLst>
      <p:ext uri="{BB962C8B-B14F-4D97-AF65-F5344CB8AC3E}">
        <p14:creationId xmlns:p14="http://schemas.microsoft.com/office/powerpoint/2010/main" val="1539767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venir Book"/>
                <a:cs typeface="Avenir Book"/>
              </a:defRPr>
            </a:lvl1pPr>
          </a:lstStyle>
          <a:p>
            <a:r>
              <a:rPr lang="en-US" dirty="0"/>
              <a:t>Click to edit Master title style</a:t>
            </a:r>
          </a:p>
        </p:txBody>
      </p:sp>
      <p:sp>
        <p:nvSpPr>
          <p:cNvPr id="3" name="Date Placeholder 2">
            <a:extLst>
              <a:ext uri="{FF2B5EF4-FFF2-40B4-BE49-F238E27FC236}">
                <a16:creationId xmlns:a16="http://schemas.microsoft.com/office/drawing/2014/main" id="{87BF46DB-9664-4828-A625-177F530129FF}"/>
              </a:ext>
            </a:extLst>
          </p:cNvPr>
          <p:cNvSpPr>
            <a:spLocks noGrp="1"/>
          </p:cNvSpPr>
          <p:nvPr>
            <p:ph type="dt" sz="half" idx="10"/>
          </p:nvPr>
        </p:nvSpPr>
        <p:spPr/>
        <p:txBody>
          <a:bodyPr/>
          <a:lstStyle>
            <a:lvl1pPr>
              <a:defRPr/>
            </a:lvl1pPr>
          </a:lstStyle>
          <a:p>
            <a:pPr>
              <a:defRPr/>
            </a:pPr>
            <a:fld id="{A0E7B38F-684D-4975-B1AD-A3EF7A9129F1}" type="datetimeFigureOut">
              <a:rPr lang="en-US"/>
              <a:pPr>
                <a:defRPr/>
              </a:pPr>
              <a:t>1/16/2019</a:t>
            </a:fld>
            <a:endParaRPr lang="en-US"/>
          </a:p>
        </p:txBody>
      </p:sp>
      <p:sp>
        <p:nvSpPr>
          <p:cNvPr id="4" name="Footer Placeholder 3">
            <a:extLst>
              <a:ext uri="{FF2B5EF4-FFF2-40B4-BE49-F238E27FC236}">
                <a16:creationId xmlns:a16="http://schemas.microsoft.com/office/drawing/2014/main" id="{D755D407-8FE0-48A6-B2AE-FF0108CA3960}"/>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5DBE313B-3D24-4E1F-9DF4-2BA90F5FBD2C}"/>
              </a:ext>
            </a:extLst>
          </p:cNvPr>
          <p:cNvSpPr>
            <a:spLocks noGrp="1"/>
          </p:cNvSpPr>
          <p:nvPr>
            <p:ph type="sldNum" sz="quarter" idx="12"/>
          </p:nvPr>
        </p:nvSpPr>
        <p:spPr/>
        <p:txBody>
          <a:bodyPr/>
          <a:lstStyle>
            <a:lvl1pPr>
              <a:defRPr/>
            </a:lvl1pPr>
          </a:lstStyle>
          <a:p>
            <a:pPr>
              <a:defRPr/>
            </a:pPr>
            <a:fld id="{882C017E-A2B7-4EC4-9917-D82D1D183BFD}" type="slidenum">
              <a:rPr lang="en-US" altLang="en-US"/>
              <a:pPr>
                <a:defRPr/>
              </a:pPr>
              <a:t>‹#›</a:t>
            </a:fld>
            <a:endParaRPr lang="en-US" altLang="en-US"/>
          </a:p>
        </p:txBody>
      </p:sp>
    </p:spTree>
    <p:extLst>
      <p:ext uri="{BB962C8B-B14F-4D97-AF65-F5344CB8AC3E}">
        <p14:creationId xmlns:p14="http://schemas.microsoft.com/office/powerpoint/2010/main" val="31919158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B27814B-35A4-49CD-8ECC-0354A2E32770}"/>
              </a:ext>
            </a:extLst>
          </p:cNvPr>
          <p:cNvSpPr>
            <a:spLocks noGrp="1"/>
          </p:cNvSpPr>
          <p:nvPr>
            <p:ph type="dt" sz="half" idx="10"/>
          </p:nvPr>
        </p:nvSpPr>
        <p:spPr/>
        <p:txBody>
          <a:bodyPr/>
          <a:lstStyle>
            <a:lvl1pPr>
              <a:defRPr/>
            </a:lvl1pPr>
          </a:lstStyle>
          <a:p>
            <a:pPr>
              <a:defRPr/>
            </a:pPr>
            <a:fld id="{99B47632-CC2A-4453-9142-2488889989F0}" type="datetimeFigureOut">
              <a:rPr lang="en-US"/>
              <a:pPr>
                <a:defRPr/>
              </a:pPr>
              <a:t>1/16/2019</a:t>
            </a:fld>
            <a:endParaRPr lang="en-US"/>
          </a:p>
        </p:txBody>
      </p:sp>
      <p:sp>
        <p:nvSpPr>
          <p:cNvPr id="4" name="Footer Placeholder 3">
            <a:extLst>
              <a:ext uri="{FF2B5EF4-FFF2-40B4-BE49-F238E27FC236}">
                <a16:creationId xmlns:a16="http://schemas.microsoft.com/office/drawing/2014/main" id="{C9234F96-6EDC-423F-A078-FA3CE8B0BF57}"/>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FDFEDA16-8E15-426B-811F-A5F07F7F0109}"/>
              </a:ext>
            </a:extLst>
          </p:cNvPr>
          <p:cNvSpPr>
            <a:spLocks noGrp="1"/>
          </p:cNvSpPr>
          <p:nvPr>
            <p:ph type="sldNum" sz="quarter" idx="12"/>
          </p:nvPr>
        </p:nvSpPr>
        <p:spPr/>
        <p:txBody>
          <a:bodyPr/>
          <a:lstStyle>
            <a:lvl1pPr>
              <a:defRPr/>
            </a:lvl1pPr>
          </a:lstStyle>
          <a:p>
            <a:pPr>
              <a:defRPr/>
            </a:pPr>
            <a:fld id="{D83D2F66-22C4-4691-A894-A6603610B627}" type="slidenum">
              <a:rPr lang="en-US" altLang="en-US"/>
              <a:pPr>
                <a:defRPr/>
              </a:pPr>
              <a:t>‹#›</a:t>
            </a:fld>
            <a:endParaRPr lang="en-US" altLang="en-US"/>
          </a:p>
        </p:txBody>
      </p:sp>
    </p:spTree>
    <p:extLst>
      <p:ext uri="{BB962C8B-B14F-4D97-AF65-F5344CB8AC3E}">
        <p14:creationId xmlns:p14="http://schemas.microsoft.com/office/powerpoint/2010/main" val="4177928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3" name="Rectangle 4">
            <a:extLst>
              <a:ext uri="{FF2B5EF4-FFF2-40B4-BE49-F238E27FC236}">
                <a16:creationId xmlns:a16="http://schemas.microsoft.com/office/drawing/2014/main" id="{52FD4F2C-B78D-4BE8-A548-350CBD207F2F}"/>
              </a:ext>
            </a:extLst>
          </p:cNvPr>
          <p:cNvSpPr>
            <a:spLocks noGrp="1" noChangeArrowheads="1"/>
          </p:cNvSpPr>
          <p:nvPr>
            <p:ph type="dt" sz="half" idx="10"/>
          </p:nvPr>
        </p:nvSpPr>
        <p:spPr/>
        <p:txBody>
          <a:bodyPr/>
          <a:lstStyle>
            <a:lvl1pPr>
              <a:defRPr/>
            </a:lvl1pPr>
          </a:lstStyle>
          <a:p>
            <a:pPr>
              <a:defRPr/>
            </a:pPr>
            <a:fld id="{6383C45B-A24E-42D5-894C-ECB532636351}" type="datetimeFigureOut">
              <a:rPr lang="en-US"/>
              <a:pPr>
                <a:defRPr/>
              </a:pPr>
              <a:t>1/16/2019</a:t>
            </a:fld>
            <a:endParaRPr lang="en-US"/>
          </a:p>
        </p:txBody>
      </p:sp>
      <p:sp>
        <p:nvSpPr>
          <p:cNvPr id="4" name="Rectangle 5">
            <a:extLst>
              <a:ext uri="{FF2B5EF4-FFF2-40B4-BE49-F238E27FC236}">
                <a16:creationId xmlns:a16="http://schemas.microsoft.com/office/drawing/2014/main" id="{DE4F5801-C4E1-4B35-9D3A-1EEE3171F1DF}"/>
              </a:ext>
            </a:extLst>
          </p:cNvPr>
          <p:cNvSpPr>
            <a:spLocks noGrp="1" noChangeArrowheads="1"/>
          </p:cNvSpPr>
          <p:nvPr>
            <p:ph type="ftr" sz="quarter" idx="11"/>
          </p:nvPr>
        </p:nvSpPr>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8984686D-D82A-45B4-B811-4173A7031319}"/>
              </a:ext>
            </a:extLst>
          </p:cNvPr>
          <p:cNvSpPr>
            <a:spLocks noGrp="1" noChangeArrowheads="1"/>
          </p:cNvSpPr>
          <p:nvPr>
            <p:ph type="sldNum" sz="quarter" idx="12"/>
          </p:nvPr>
        </p:nvSpPr>
        <p:spPr/>
        <p:txBody>
          <a:bodyPr/>
          <a:lstStyle>
            <a:lvl1pPr>
              <a:defRPr/>
            </a:lvl1pPr>
          </a:lstStyle>
          <a:p>
            <a:pPr>
              <a:defRPr/>
            </a:pPr>
            <a:fld id="{8FDE7FBC-A13D-456D-BACB-16AC12A11D3B}" type="slidenum">
              <a:rPr lang="en-US" altLang="en-US"/>
              <a:pPr>
                <a:defRPr/>
              </a:pPr>
              <a:t>‹#›</a:t>
            </a:fld>
            <a:endParaRPr lang="en-US" altLang="en-US"/>
          </a:p>
        </p:txBody>
      </p:sp>
    </p:spTree>
    <p:extLst>
      <p:ext uri="{BB962C8B-B14F-4D97-AF65-F5344CB8AC3E}">
        <p14:creationId xmlns:p14="http://schemas.microsoft.com/office/powerpoint/2010/main" val="36844133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E3CD04-FFFB-4BEE-AB68-8C67646CC9B3}"/>
              </a:ext>
            </a:extLst>
          </p:cNvPr>
          <p:cNvSpPr>
            <a:spLocks noGrp="1" noChangeArrowheads="1"/>
          </p:cNvSpPr>
          <p:nvPr>
            <p:ph type="dt" sz="half" idx="10"/>
          </p:nvPr>
        </p:nvSpPr>
        <p:spPr/>
        <p:txBody>
          <a:bodyPr/>
          <a:lstStyle>
            <a:lvl1pPr>
              <a:defRPr/>
            </a:lvl1pPr>
          </a:lstStyle>
          <a:p>
            <a:pPr>
              <a:defRPr/>
            </a:pPr>
            <a:fld id="{EDC0436D-CD3C-4929-8AF3-FF38EDD7F73F}" type="datetimeFigureOut">
              <a:rPr lang="en-US"/>
              <a:pPr>
                <a:defRPr/>
              </a:pPr>
              <a:t>1/16/2019</a:t>
            </a:fld>
            <a:endParaRPr lang="en-US"/>
          </a:p>
        </p:txBody>
      </p:sp>
      <p:sp>
        <p:nvSpPr>
          <p:cNvPr id="5" name="Footer Placeholder 4">
            <a:extLst>
              <a:ext uri="{FF2B5EF4-FFF2-40B4-BE49-F238E27FC236}">
                <a16:creationId xmlns:a16="http://schemas.microsoft.com/office/drawing/2014/main" id="{46AC0E91-A594-4BA2-B4D0-EF6592C38543}"/>
              </a:ext>
            </a:extLst>
          </p:cNvPr>
          <p:cNvSpPr>
            <a:spLocks noGrp="1" noChangeArrowheads="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51DF65B-578C-4605-80AD-789CE85AE8A4}"/>
              </a:ext>
            </a:extLst>
          </p:cNvPr>
          <p:cNvSpPr>
            <a:spLocks noGrp="1" noChangeArrowheads="1"/>
          </p:cNvSpPr>
          <p:nvPr>
            <p:ph type="sldNum" sz="quarter" idx="12"/>
          </p:nvPr>
        </p:nvSpPr>
        <p:spPr/>
        <p:txBody>
          <a:bodyPr/>
          <a:lstStyle>
            <a:lvl1pPr>
              <a:defRPr/>
            </a:lvl1pPr>
          </a:lstStyle>
          <a:p>
            <a:pPr>
              <a:defRPr/>
            </a:pPr>
            <a:fld id="{8A9852A3-1FAE-4007-97DB-C644F1735711}" type="slidenum">
              <a:rPr lang="en-US" altLang="en-US"/>
              <a:pPr>
                <a:defRPr/>
              </a:pPr>
              <a:t>‹#›</a:t>
            </a:fld>
            <a:endParaRPr lang="en-US" altLang="en-US"/>
          </a:p>
        </p:txBody>
      </p:sp>
    </p:spTree>
    <p:extLst>
      <p:ext uri="{BB962C8B-B14F-4D97-AF65-F5344CB8AC3E}">
        <p14:creationId xmlns:p14="http://schemas.microsoft.com/office/powerpoint/2010/main" val="3248189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73F6FCC5-DF72-4D93-BAF4-7E5999F31D74}"/>
              </a:ext>
            </a:extLst>
          </p:cNvPr>
          <p:cNvSpPr>
            <a:spLocks noGrp="1" noChangeArrowheads="1"/>
          </p:cNvSpPr>
          <p:nvPr>
            <p:ph type="dt" sz="half" idx="10"/>
          </p:nvPr>
        </p:nvSpPr>
        <p:spPr>
          <a:ln/>
        </p:spPr>
        <p:txBody>
          <a:bodyPr/>
          <a:lstStyle>
            <a:lvl1pPr>
              <a:defRPr/>
            </a:lvl1pPr>
          </a:lstStyle>
          <a:p>
            <a:pPr>
              <a:defRPr/>
            </a:pPr>
            <a:fld id="{664B7E42-B287-47FB-9373-BB667D0D1469}" type="datetimeFigureOut">
              <a:rPr lang="en-US"/>
              <a:pPr>
                <a:defRPr/>
              </a:pPr>
              <a:t>1/16/2019</a:t>
            </a:fld>
            <a:endParaRPr lang="en-US"/>
          </a:p>
        </p:txBody>
      </p:sp>
      <p:sp>
        <p:nvSpPr>
          <p:cNvPr id="5" name="Rectangle 5">
            <a:extLst>
              <a:ext uri="{FF2B5EF4-FFF2-40B4-BE49-F238E27FC236}">
                <a16:creationId xmlns:a16="http://schemas.microsoft.com/office/drawing/2014/main" id="{3ED027F1-6E43-4C4E-A431-FA0C4828CCE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9615D68B-3C19-4FF8-883F-2462150D7AA7}"/>
              </a:ext>
            </a:extLst>
          </p:cNvPr>
          <p:cNvSpPr>
            <a:spLocks noGrp="1" noChangeArrowheads="1"/>
          </p:cNvSpPr>
          <p:nvPr>
            <p:ph type="sldNum" sz="quarter" idx="12"/>
          </p:nvPr>
        </p:nvSpPr>
        <p:spPr>
          <a:ln/>
        </p:spPr>
        <p:txBody>
          <a:bodyPr/>
          <a:lstStyle>
            <a:lvl1pPr>
              <a:defRPr/>
            </a:lvl1pPr>
          </a:lstStyle>
          <a:p>
            <a:pPr>
              <a:defRPr/>
            </a:pPr>
            <a:fld id="{F9A733F4-7F9A-4412-9FA7-B3F71D6DC192}" type="slidenum">
              <a:rPr lang="en-US" altLang="en-US"/>
              <a:pPr>
                <a:defRPr/>
              </a:pPr>
              <a:t>‹#›</a:t>
            </a:fld>
            <a:endParaRPr lang="en-US" altLang="en-US"/>
          </a:p>
        </p:txBody>
      </p:sp>
    </p:spTree>
    <p:extLst>
      <p:ext uri="{BB962C8B-B14F-4D97-AF65-F5344CB8AC3E}">
        <p14:creationId xmlns:p14="http://schemas.microsoft.com/office/powerpoint/2010/main" val="1042299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E4FCF62-73AA-472B-B69A-018F54701420}"/>
              </a:ext>
            </a:extLst>
          </p:cNvPr>
          <p:cNvSpPr>
            <a:spLocks noGrp="1" noChangeArrowheads="1"/>
          </p:cNvSpPr>
          <p:nvPr>
            <p:ph type="dt" sz="half" idx="10"/>
          </p:nvPr>
        </p:nvSpPr>
        <p:spPr/>
        <p:txBody>
          <a:bodyPr/>
          <a:lstStyle>
            <a:lvl1pPr>
              <a:defRPr/>
            </a:lvl1pPr>
          </a:lstStyle>
          <a:p>
            <a:pPr>
              <a:defRPr/>
            </a:pPr>
            <a:fld id="{FB472348-653F-4F25-AF0B-3B962E6E5884}" type="datetimeFigureOut">
              <a:rPr lang="en-US"/>
              <a:pPr>
                <a:defRPr/>
              </a:pPr>
              <a:t>1/16/2019</a:t>
            </a:fld>
            <a:endParaRPr lang="en-US"/>
          </a:p>
        </p:txBody>
      </p:sp>
      <p:sp>
        <p:nvSpPr>
          <p:cNvPr id="6" name="Footer Placeholder 5">
            <a:extLst>
              <a:ext uri="{FF2B5EF4-FFF2-40B4-BE49-F238E27FC236}">
                <a16:creationId xmlns:a16="http://schemas.microsoft.com/office/drawing/2014/main" id="{92677C78-30DD-412C-8609-F071AD20EA8A}"/>
              </a:ext>
            </a:extLst>
          </p:cNvPr>
          <p:cNvSpPr>
            <a:spLocks noGrp="1" noChangeArrowheads="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893EC872-88EE-4D1F-A355-C873F98DEE92}"/>
              </a:ext>
            </a:extLst>
          </p:cNvPr>
          <p:cNvSpPr>
            <a:spLocks noGrp="1" noChangeArrowheads="1"/>
          </p:cNvSpPr>
          <p:nvPr>
            <p:ph type="sldNum" sz="quarter" idx="12"/>
          </p:nvPr>
        </p:nvSpPr>
        <p:spPr/>
        <p:txBody>
          <a:bodyPr/>
          <a:lstStyle>
            <a:lvl1pPr>
              <a:defRPr/>
            </a:lvl1pPr>
          </a:lstStyle>
          <a:p>
            <a:pPr>
              <a:defRPr/>
            </a:pPr>
            <a:fld id="{A275A066-4955-41F7-9C65-E7531F621EB2}" type="slidenum">
              <a:rPr lang="en-US" altLang="en-US"/>
              <a:pPr>
                <a:defRPr/>
              </a:pPr>
              <a:t>‹#›</a:t>
            </a:fld>
            <a:endParaRPr lang="en-US" altLang="en-US"/>
          </a:p>
        </p:txBody>
      </p:sp>
    </p:spTree>
    <p:extLst>
      <p:ext uri="{BB962C8B-B14F-4D97-AF65-F5344CB8AC3E}">
        <p14:creationId xmlns:p14="http://schemas.microsoft.com/office/powerpoint/2010/main" val="41386028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A1EB9B55-7C82-461B-AAE8-FEF80903D301}"/>
              </a:ext>
            </a:extLst>
          </p:cNvPr>
          <p:cNvSpPr>
            <a:spLocks noGrp="1" noChangeArrowheads="1"/>
          </p:cNvSpPr>
          <p:nvPr>
            <p:ph type="dt" sz="half" idx="10"/>
          </p:nvPr>
        </p:nvSpPr>
        <p:spPr/>
        <p:txBody>
          <a:bodyPr/>
          <a:lstStyle>
            <a:lvl1pPr>
              <a:defRPr/>
            </a:lvl1pPr>
          </a:lstStyle>
          <a:p>
            <a:pPr>
              <a:defRPr/>
            </a:pPr>
            <a:fld id="{6E4A75CF-443B-4B68-A021-EFC438FD96E9}" type="datetimeFigureOut">
              <a:rPr lang="en-US"/>
              <a:pPr>
                <a:defRPr/>
              </a:pPr>
              <a:t>1/16/2019</a:t>
            </a:fld>
            <a:endParaRPr lang="en-US"/>
          </a:p>
        </p:txBody>
      </p:sp>
      <p:sp>
        <p:nvSpPr>
          <p:cNvPr id="8" name="Rectangle 5">
            <a:extLst>
              <a:ext uri="{FF2B5EF4-FFF2-40B4-BE49-F238E27FC236}">
                <a16:creationId xmlns:a16="http://schemas.microsoft.com/office/drawing/2014/main" id="{8D3ECAE6-20DC-44BF-A877-A87706580362}"/>
              </a:ext>
            </a:extLst>
          </p:cNvPr>
          <p:cNvSpPr>
            <a:spLocks noGrp="1" noChangeArrowheads="1"/>
          </p:cNvSpPr>
          <p:nvPr>
            <p:ph type="ftr" sz="quarter" idx="11"/>
          </p:nvPr>
        </p:nvSpPr>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670B6BE6-1F79-4D9E-9941-83E863BE8A78}"/>
              </a:ext>
            </a:extLst>
          </p:cNvPr>
          <p:cNvSpPr>
            <a:spLocks noGrp="1" noChangeArrowheads="1"/>
          </p:cNvSpPr>
          <p:nvPr>
            <p:ph type="sldNum" sz="quarter" idx="12"/>
          </p:nvPr>
        </p:nvSpPr>
        <p:spPr/>
        <p:txBody>
          <a:bodyPr/>
          <a:lstStyle>
            <a:lvl1pPr>
              <a:defRPr/>
            </a:lvl1pPr>
          </a:lstStyle>
          <a:p>
            <a:pPr>
              <a:defRPr/>
            </a:pPr>
            <a:fld id="{A1BFCBB5-8A42-4489-BA4C-BCB033DE3A91}" type="slidenum">
              <a:rPr lang="en-US" altLang="en-US"/>
              <a:pPr>
                <a:defRPr/>
              </a:pPr>
              <a:t>‹#›</a:t>
            </a:fld>
            <a:endParaRPr lang="en-US" altLang="en-US"/>
          </a:p>
        </p:txBody>
      </p:sp>
    </p:spTree>
    <p:extLst>
      <p:ext uri="{BB962C8B-B14F-4D97-AF65-F5344CB8AC3E}">
        <p14:creationId xmlns:p14="http://schemas.microsoft.com/office/powerpoint/2010/main" val="22748612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0FB7DB51-86BC-4F0D-B301-90273897A0AD}"/>
              </a:ext>
            </a:extLst>
          </p:cNvPr>
          <p:cNvSpPr>
            <a:spLocks noGrp="1" noChangeArrowheads="1"/>
          </p:cNvSpPr>
          <p:nvPr>
            <p:ph type="dt" sz="half" idx="10"/>
          </p:nvPr>
        </p:nvSpPr>
        <p:spPr/>
        <p:txBody>
          <a:bodyPr/>
          <a:lstStyle>
            <a:lvl1pPr>
              <a:defRPr/>
            </a:lvl1pPr>
          </a:lstStyle>
          <a:p>
            <a:pPr>
              <a:defRPr/>
            </a:pPr>
            <a:fld id="{60C68491-F35A-449F-8F38-DF1396BC2C41}" type="datetimeFigureOut">
              <a:rPr lang="en-US"/>
              <a:pPr>
                <a:defRPr/>
              </a:pPr>
              <a:t>1/16/2019</a:t>
            </a:fld>
            <a:endParaRPr lang="en-US"/>
          </a:p>
        </p:txBody>
      </p:sp>
      <p:sp>
        <p:nvSpPr>
          <p:cNvPr id="4" name="Rectangle 5">
            <a:extLst>
              <a:ext uri="{FF2B5EF4-FFF2-40B4-BE49-F238E27FC236}">
                <a16:creationId xmlns:a16="http://schemas.microsoft.com/office/drawing/2014/main" id="{AF37D74F-A13A-42FC-A663-BD9F12D5916A}"/>
              </a:ext>
            </a:extLst>
          </p:cNvPr>
          <p:cNvSpPr>
            <a:spLocks noGrp="1" noChangeArrowheads="1"/>
          </p:cNvSpPr>
          <p:nvPr>
            <p:ph type="ftr" sz="quarter" idx="11"/>
          </p:nvPr>
        </p:nvSpPr>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2881CF1E-2280-4658-8DC1-22A209D896B4}"/>
              </a:ext>
            </a:extLst>
          </p:cNvPr>
          <p:cNvSpPr>
            <a:spLocks noGrp="1" noChangeArrowheads="1"/>
          </p:cNvSpPr>
          <p:nvPr>
            <p:ph type="sldNum" sz="quarter" idx="12"/>
          </p:nvPr>
        </p:nvSpPr>
        <p:spPr/>
        <p:txBody>
          <a:bodyPr/>
          <a:lstStyle>
            <a:lvl1pPr>
              <a:defRPr/>
            </a:lvl1pPr>
          </a:lstStyle>
          <a:p>
            <a:pPr>
              <a:defRPr/>
            </a:pPr>
            <a:fld id="{3F0B8B92-C8CA-4CA5-BA13-FAB302C2C46C}" type="slidenum">
              <a:rPr lang="en-US" altLang="en-US"/>
              <a:pPr>
                <a:defRPr/>
              </a:pPr>
              <a:t>‹#›</a:t>
            </a:fld>
            <a:endParaRPr lang="en-US" altLang="en-US"/>
          </a:p>
        </p:txBody>
      </p:sp>
    </p:spTree>
    <p:extLst>
      <p:ext uri="{BB962C8B-B14F-4D97-AF65-F5344CB8AC3E}">
        <p14:creationId xmlns:p14="http://schemas.microsoft.com/office/powerpoint/2010/main" val="4963150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7F4BE51B-DBB2-4201-9221-26B8AAD55440}"/>
              </a:ext>
            </a:extLst>
          </p:cNvPr>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4AED9B01-B88F-47F3-A964-1ADAC63FC944}"/>
              </a:ext>
            </a:extLst>
          </p:cNvPr>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31428" name="Rectangle 4">
            <a:extLst>
              <a:ext uri="{FF2B5EF4-FFF2-40B4-BE49-F238E27FC236}">
                <a16:creationId xmlns:a16="http://schemas.microsoft.com/office/drawing/2014/main" id="{8F6A243C-1891-4924-B1E1-7321D02EF5D1}"/>
              </a:ext>
            </a:extLst>
          </p:cNvPr>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sz="1000">
                <a:latin typeface="Verdana" pitchFamily="34" charset="0"/>
                <a:ea typeface="+mn-ea"/>
                <a:cs typeface="+mn-cs"/>
              </a:defRPr>
            </a:lvl1pPr>
          </a:lstStyle>
          <a:p>
            <a:pPr>
              <a:defRPr/>
            </a:pPr>
            <a:fld id="{83CD021E-383D-4A8F-B3F5-70BA7A741E7D}" type="datetimeFigureOut">
              <a:rPr lang="en-US"/>
              <a:pPr>
                <a:defRPr/>
              </a:pPr>
              <a:t>1/16/2019</a:t>
            </a:fld>
            <a:endParaRPr lang="en-US"/>
          </a:p>
        </p:txBody>
      </p:sp>
      <p:sp>
        <p:nvSpPr>
          <p:cNvPr id="231429" name="Rectangle 5">
            <a:extLst>
              <a:ext uri="{FF2B5EF4-FFF2-40B4-BE49-F238E27FC236}">
                <a16:creationId xmlns:a16="http://schemas.microsoft.com/office/drawing/2014/main" id="{8F6E1057-B60A-4FCF-8E94-3D21FCAB04C9}"/>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fontAlgn="auto" hangingPunct="1">
              <a:spcBef>
                <a:spcPts val="0"/>
              </a:spcBef>
              <a:spcAft>
                <a:spcPts val="0"/>
              </a:spcAft>
              <a:defRPr sz="1000">
                <a:latin typeface="Verdana" pitchFamily="34" charset="0"/>
                <a:ea typeface="+mn-ea"/>
                <a:cs typeface="+mn-cs"/>
              </a:defRPr>
            </a:lvl1pPr>
          </a:lstStyle>
          <a:p>
            <a:pPr>
              <a:defRPr/>
            </a:pPr>
            <a:endParaRPr lang="en-US"/>
          </a:p>
        </p:txBody>
      </p:sp>
      <p:sp>
        <p:nvSpPr>
          <p:cNvPr id="231430" name="Rectangle 6">
            <a:extLst>
              <a:ext uri="{FF2B5EF4-FFF2-40B4-BE49-F238E27FC236}">
                <a16:creationId xmlns:a16="http://schemas.microsoft.com/office/drawing/2014/main" id="{D052D07D-D3F9-4074-9CF9-01FE02ABB5A4}"/>
              </a:ext>
            </a:extLst>
          </p:cNvPr>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pPr>
              <a:defRPr/>
            </a:pPr>
            <a:fld id="{32564ECE-5E8F-4EF9-BFD9-616A59E9562B}" type="slidenum">
              <a:rPr lang="en-US" altLang="en-US"/>
              <a:pPr>
                <a:defRPr/>
              </a:pPr>
              <a:t>‹#›</a:t>
            </a:fld>
            <a:endParaRPr lang="en-US" altLang="en-US"/>
          </a:p>
        </p:txBody>
      </p:sp>
      <p:sp>
        <p:nvSpPr>
          <p:cNvPr id="1031" name="Rectangle 7">
            <a:extLst>
              <a:ext uri="{FF2B5EF4-FFF2-40B4-BE49-F238E27FC236}">
                <a16:creationId xmlns:a16="http://schemas.microsoft.com/office/drawing/2014/main" id="{470CEBBB-AEB0-40A2-9A2D-3E2BBCFF0FF2}"/>
              </a:ext>
            </a:extLst>
          </p:cNvPr>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fontAlgn="auto" hangingPunct="1">
              <a:spcBef>
                <a:spcPts val="0"/>
              </a:spcBef>
              <a:spcAft>
                <a:spcPts val="0"/>
              </a:spcAft>
              <a:defRPr/>
            </a:pPr>
            <a:endParaRPr lang="en-US" altLang="en-US" sz="2400">
              <a:latin typeface="Times New Roman" pitchFamily="18" charset="0"/>
              <a:cs typeface="+mn-cs"/>
            </a:endParaRPr>
          </a:p>
        </p:txBody>
      </p:sp>
      <p:sp>
        <p:nvSpPr>
          <p:cNvPr id="1033" name="Rectangle 9">
            <a:extLst>
              <a:ext uri="{FF2B5EF4-FFF2-40B4-BE49-F238E27FC236}">
                <a16:creationId xmlns:a16="http://schemas.microsoft.com/office/drawing/2014/main" id="{C05FC05A-73AC-47D5-AA88-05ADC46ACAF6}"/>
              </a:ext>
            </a:extLst>
          </p:cNvPr>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fontAlgn="auto" hangingPunct="1">
              <a:spcBef>
                <a:spcPts val="0"/>
              </a:spcBef>
              <a:spcAft>
                <a:spcPts val="0"/>
              </a:spcAft>
              <a:defRPr/>
            </a:pPr>
            <a:endParaRPr lang="en-US" altLang="en-US" sz="2400">
              <a:latin typeface="Times New Roman" pitchFamily="18" charset="0"/>
              <a:cs typeface="+mn-cs"/>
            </a:endParaRPr>
          </a:p>
        </p:txBody>
      </p:sp>
      <p:sp>
        <p:nvSpPr>
          <p:cNvPr id="1034" name="Rectangle 10">
            <a:extLst>
              <a:ext uri="{FF2B5EF4-FFF2-40B4-BE49-F238E27FC236}">
                <a16:creationId xmlns:a16="http://schemas.microsoft.com/office/drawing/2014/main" id="{8DFD0196-4D85-4B95-A137-94F4AF652A1F}"/>
              </a:ext>
            </a:extLst>
          </p:cNvPr>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fontAlgn="auto" hangingPunct="1">
              <a:spcBef>
                <a:spcPts val="0"/>
              </a:spcBef>
              <a:spcAft>
                <a:spcPts val="0"/>
              </a:spcAft>
              <a:defRPr/>
            </a:pPr>
            <a:endParaRPr lang="en-US" altLang="en-US" sz="2400">
              <a:solidFill>
                <a:srgbClr val="0000FF"/>
              </a:solidFill>
              <a:latin typeface="Times New Roman" pitchFamily="18" charset="0"/>
              <a:cs typeface="+mn-cs"/>
            </a:endParaRPr>
          </a:p>
        </p:txBody>
      </p:sp>
    </p:spTree>
  </p:cSld>
  <p:clrMap bg1="dk2" tx1="lt1" bg2="dk1" tx2="lt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796" r:id="rId6"/>
    <p:sldLayoutId id="2147483802" r:id="rId7"/>
    <p:sldLayoutId id="2147483803" r:id="rId8"/>
    <p:sldLayoutId id="2147483804" r:id="rId9"/>
    <p:sldLayoutId id="2147483805" r:id="rId10"/>
    <p:sldLayoutId id="2147483806" r:id="rId11"/>
    <p:sldLayoutId id="2147483807" r:id="rId12"/>
    <p:sldLayoutId id="2147483808" r:id="rId13"/>
    <p:sldLayoutId id="2147483809" r:id="rId14"/>
  </p:sldLayoutIdLst>
  <p:txStyles>
    <p:titleStyle>
      <a:lvl1pPr algn="l" rtl="0" eaLnBrk="0" fontAlgn="base" hangingPunct="0">
        <a:spcBef>
          <a:spcPct val="0"/>
        </a:spcBef>
        <a:spcAft>
          <a:spcPct val="0"/>
        </a:spcAft>
        <a:defRPr sz="4400">
          <a:solidFill>
            <a:srgbClr val="0B5395"/>
          </a:solidFill>
          <a:latin typeface="Avenir Book"/>
          <a:ea typeface="MS PGothic" pitchFamily="34" charset="-128"/>
          <a:cs typeface="Avenir Book"/>
        </a:defRPr>
      </a:lvl1pPr>
      <a:lvl2pPr algn="l" rtl="0" eaLnBrk="0" fontAlgn="base" hangingPunct="0">
        <a:spcBef>
          <a:spcPct val="0"/>
        </a:spcBef>
        <a:spcAft>
          <a:spcPct val="0"/>
        </a:spcAft>
        <a:defRPr sz="4400">
          <a:solidFill>
            <a:srgbClr val="0B5395"/>
          </a:solidFill>
          <a:latin typeface="Avenir Book"/>
          <a:ea typeface="MS PGothic" pitchFamily="34" charset="-128"/>
          <a:cs typeface="Avenir Book"/>
        </a:defRPr>
      </a:lvl2pPr>
      <a:lvl3pPr algn="l" rtl="0" eaLnBrk="0" fontAlgn="base" hangingPunct="0">
        <a:spcBef>
          <a:spcPct val="0"/>
        </a:spcBef>
        <a:spcAft>
          <a:spcPct val="0"/>
        </a:spcAft>
        <a:defRPr sz="4400">
          <a:solidFill>
            <a:srgbClr val="0B5395"/>
          </a:solidFill>
          <a:latin typeface="Avenir Book"/>
          <a:ea typeface="MS PGothic" pitchFamily="34" charset="-128"/>
          <a:cs typeface="Avenir Book"/>
        </a:defRPr>
      </a:lvl3pPr>
      <a:lvl4pPr algn="l" rtl="0" eaLnBrk="0" fontAlgn="base" hangingPunct="0">
        <a:spcBef>
          <a:spcPct val="0"/>
        </a:spcBef>
        <a:spcAft>
          <a:spcPct val="0"/>
        </a:spcAft>
        <a:defRPr sz="4400">
          <a:solidFill>
            <a:srgbClr val="0B5395"/>
          </a:solidFill>
          <a:latin typeface="Avenir Book"/>
          <a:ea typeface="MS PGothic" pitchFamily="34" charset="-128"/>
          <a:cs typeface="Avenir Book"/>
        </a:defRPr>
      </a:lvl4pPr>
      <a:lvl5pPr algn="l" rtl="0" eaLnBrk="0" fontAlgn="base" hangingPunct="0">
        <a:spcBef>
          <a:spcPct val="0"/>
        </a:spcBef>
        <a:spcAft>
          <a:spcPct val="0"/>
        </a:spcAft>
        <a:defRPr sz="4400">
          <a:solidFill>
            <a:srgbClr val="0B5395"/>
          </a:solidFill>
          <a:latin typeface="Avenir Book"/>
          <a:ea typeface="MS PGothic" pitchFamily="34" charset="-128"/>
          <a:cs typeface="Avenir Book"/>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rgbClr val="404040"/>
        </a:buClr>
        <a:buSzPct val="100000"/>
        <a:buFont typeface="Wingdings" panose="05000000000000000000" pitchFamily="2" charset="2"/>
        <a:buChar char="§"/>
        <a:defRPr sz="3200">
          <a:solidFill>
            <a:srgbClr val="585C56"/>
          </a:solidFill>
          <a:latin typeface="Calibri"/>
          <a:ea typeface="MS PGothic" pitchFamily="34" charset="-128"/>
          <a:cs typeface="Calibri"/>
        </a:defRPr>
      </a:lvl1pPr>
      <a:lvl2pPr marL="742950" indent="-285750" algn="l" rtl="0" eaLnBrk="0" fontAlgn="base" hangingPunct="0">
        <a:spcBef>
          <a:spcPct val="20000"/>
        </a:spcBef>
        <a:spcAft>
          <a:spcPct val="0"/>
        </a:spcAft>
        <a:buClr>
          <a:schemeClr val="bg1"/>
        </a:buClr>
        <a:buSzPct val="120000"/>
        <a:buFont typeface="Arial" panose="020B0604020202020204" pitchFamily="34" charset="0"/>
        <a:buChar char="•"/>
        <a:defRPr sz="2800">
          <a:solidFill>
            <a:srgbClr val="585C56"/>
          </a:solidFill>
          <a:latin typeface="Calibri"/>
          <a:ea typeface="MS PGothic" pitchFamily="34" charset="-128"/>
          <a:cs typeface="Calibri"/>
        </a:defRPr>
      </a:lvl2pPr>
      <a:lvl3pPr marL="1143000" indent="-228600" algn="l" rtl="0" eaLnBrk="0" fontAlgn="base" hangingPunct="0">
        <a:spcBef>
          <a:spcPct val="20000"/>
        </a:spcBef>
        <a:spcAft>
          <a:spcPct val="0"/>
        </a:spcAft>
        <a:buClr>
          <a:schemeClr val="bg2"/>
        </a:buClr>
        <a:buSzPct val="120000"/>
        <a:buFont typeface="Courier New" panose="02070309020205020404" pitchFamily="49" charset="0"/>
        <a:buChar char="­"/>
        <a:defRPr sz="2400">
          <a:solidFill>
            <a:srgbClr val="585C56"/>
          </a:solidFill>
          <a:latin typeface="Calibri"/>
          <a:ea typeface="MS PGothic" pitchFamily="34" charset="-128"/>
          <a:cs typeface="Calibri"/>
        </a:defRPr>
      </a:lvl3pPr>
      <a:lvl4pPr marL="1600200" indent="-228600" algn="l" rtl="0" eaLnBrk="0" fontAlgn="base" hangingPunct="0">
        <a:spcBef>
          <a:spcPct val="20000"/>
        </a:spcBef>
        <a:spcAft>
          <a:spcPct val="0"/>
        </a:spcAft>
        <a:buClr>
          <a:schemeClr val="bg2"/>
        </a:buClr>
        <a:buFont typeface="Wingdings" panose="05000000000000000000" pitchFamily="2" charset="2"/>
        <a:buChar char="§"/>
        <a:defRPr>
          <a:solidFill>
            <a:srgbClr val="585C56"/>
          </a:solidFill>
          <a:latin typeface="Calibri"/>
          <a:ea typeface="MS PGothic" pitchFamily="34" charset="-128"/>
          <a:cs typeface="Calibri"/>
        </a:defRPr>
      </a:lvl4pPr>
      <a:lvl5pPr marL="2057400" indent="-228600" algn="l" rtl="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5343B899-7DDE-455C-B476-BDE24976594A}"/>
              </a:ext>
            </a:extLst>
          </p:cNvPr>
          <p:cNvSpPr>
            <a:spLocks noGrp="1" noChangeArrowheads="1"/>
          </p:cNvSpPr>
          <p:nvPr>
            <p:ph type="ctrTitle"/>
          </p:nvPr>
        </p:nvSpPr>
        <p:spPr>
          <a:xfrm>
            <a:off x="685800" y="685800"/>
            <a:ext cx="7772400" cy="2127250"/>
          </a:xfrm>
        </p:spPr>
        <p:txBody>
          <a:bodyPr/>
          <a:lstStyle/>
          <a:p>
            <a:pPr eaLnBrk="1" hangingPunct="1"/>
            <a:r>
              <a:rPr lang="en-US" altLang="en-US" dirty="0">
                <a:solidFill>
                  <a:srgbClr val="0B5395"/>
                </a:solidFill>
                <a:latin typeface="Garamond" panose="02020404030301010803" pitchFamily="18" charset="0"/>
                <a:cs typeface="Avenir Book"/>
              </a:rPr>
              <a:t>Structure of Scientific Manuscripts</a:t>
            </a:r>
          </a:p>
        </p:txBody>
      </p:sp>
      <p:sp>
        <p:nvSpPr>
          <p:cNvPr id="16387" name="Subtitle 2">
            <a:extLst>
              <a:ext uri="{FF2B5EF4-FFF2-40B4-BE49-F238E27FC236}">
                <a16:creationId xmlns:a16="http://schemas.microsoft.com/office/drawing/2014/main" id="{336EF777-1334-4DF3-B53B-CC6D1258D9A5}"/>
              </a:ext>
            </a:extLst>
          </p:cNvPr>
          <p:cNvSpPr>
            <a:spLocks noGrp="1" noChangeArrowheads="1"/>
          </p:cNvSpPr>
          <p:nvPr>
            <p:ph type="subTitle" idx="1"/>
          </p:nvPr>
        </p:nvSpPr>
        <p:spPr>
          <a:xfrm>
            <a:off x="1371600" y="3657600"/>
            <a:ext cx="6400800" cy="2286000"/>
          </a:xfrm>
        </p:spPr>
        <p:txBody>
          <a:bodyPr/>
          <a:lstStyle/>
          <a:p>
            <a:r>
              <a:rPr lang="en-US" altLang="en-US" sz="3200" dirty="0">
                <a:latin typeface="Calibri" panose="020F0502020204030204" pitchFamily="34" charset="0"/>
                <a:cs typeface="Calibri" panose="020F0502020204030204" pitchFamily="34" charset="0"/>
              </a:rPr>
              <a:t>CDC Operations Research Course</a:t>
            </a:r>
          </a:p>
          <a:p>
            <a:r>
              <a:rPr lang="en-US" altLang="en-US" sz="3200" dirty="0">
                <a:latin typeface="Calibri" panose="020F0502020204030204" pitchFamily="34" charset="0"/>
                <a:cs typeface="Calibri" panose="020F0502020204030204" pitchFamily="34" charset="0"/>
              </a:rPr>
              <a:t>Add place and date</a:t>
            </a:r>
          </a:p>
          <a:p>
            <a:r>
              <a:rPr lang="en-US" altLang="en-US" sz="3200" dirty="0">
                <a:latin typeface="Calibri" panose="020F0502020204030204" pitchFamily="34" charset="0"/>
                <a:cs typeface="Calibri" panose="020F0502020204030204" pitchFamily="34" charset="0"/>
              </a:rPr>
              <a:t>Add presenter name &amp; affiliation</a:t>
            </a:r>
          </a:p>
        </p:txBody>
      </p:sp>
      <p:pic>
        <p:nvPicPr>
          <p:cNvPr id="16388" name="Picture 3">
            <a:extLst>
              <a:ext uri="{FF2B5EF4-FFF2-40B4-BE49-F238E27FC236}">
                <a16:creationId xmlns:a16="http://schemas.microsoft.com/office/drawing/2014/main" id="{23A35CB4-7F76-4BDF-9456-73EDEDF6391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02538" y="5753100"/>
            <a:ext cx="1236662"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256FCB49-091C-4381-A688-41C04F8D0A71}"/>
              </a:ext>
            </a:extLst>
          </p:cNvPr>
          <p:cNvSpPr>
            <a:spLocks noGrp="1" noChangeArrowheads="1"/>
          </p:cNvSpPr>
          <p:nvPr>
            <p:ph type="title"/>
          </p:nvPr>
        </p:nvSpPr>
        <p:spPr/>
        <p:txBody>
          <a:bodyPr/>
          <a:lstStyle/>
          <a:p>
            <a:pPr eaLnBrk="1" hangingPunct="1"/>
            <a:r>
              <a:rPr lang="en-US" altLang="en-US" dirty="0"/>
              <a:t>Study objectives</a:t>
            </a:r>
          </a:p>
        </p:txBody>
      </p:sp>
      <p:sp>
        <p:nvSpPr>
          <p:cNvPr id="25603" name="Rectangle 3">
            <a:extLst>
              <a:ext uri="{FF2B5EF4-FFF2-40B4-BE49-F238E27FC236}">
                <a16:creationId xmlns:a16="http://schemas.microsoft.com/office/drawing/2014/main" id="{8D1390C6-FAFA-4B34-BF81-B65FB2FF255F}"/>
              </a:ext>
            </a:extLst>
          </p:cNvPr>
          <p:cNvSpPr>
            <a:spLocks noGrp="1" noChangeArrowheads="1"/>
          </p:cNvSpPr>
          <p:nvPr>
            <p:ph type="body" idx="1"/>
          </p:nvPr>
        </p:nvSpPr>
        <p:spPr/>
        <p:txBody>
          <a:bodyPr/>
          <a:lstStyle/>
          <a:p>
            <a:pPr indent="-347472" eaLnBrk="1" hangingPunct="1">
              <a:spcBef>
                <a:spcPts val="672"/>
              </a:spcBef>
              <a:defRPr/>
            </a:pPr>
            <a:r>
              <a:rPr lang="en-US" altLang="en-US" dirty="0">
                <a:latin typeface="Calibri" pitchFamily="34" charset="0"/>
                <a:cs typeface="Calibri" pitchFamily="34" charset="0"/>
              </a:rPr>
              <a:t>Objectives or hypothesis </a:t>
            </a:r>
          </a:p>
          <a:p>
            <a:pPr marL="0" indent="-347472" eaLnBrk="1" hangingPunct="1">
              <a:spcBef>
                <a:spcPts val="672"/>
              </a:spcBef>
              <a:buFont typeface="Wingdings" panose="05000000000000000000" pitchFamily="2" charset="2"/>
              <a:buNone/>
              <a:defRPr/>
            </a:pPr>
            <a:r>
              <a:rPr lang="en-US" altLang="en-US" dirty="0">
                <a:latin typeface="Calibri" pitchFamily="34" charset="0"/>
                <a:cs typeface="Calibri" pitchFamily="34" charset="0"/>
              </a:rPr>
              <a:t>    follow your study justification</a:t>
            </a:r>
          </a:p>
          <a:p>
            <a:pPr indent="-347472" eaLnBrk="1" hangingPunct="1">
              <a:spcBef>
                <a:spcPts val="672"/>
              </a:spcBef>
              <a:defRPr/>
            </a:pPr>
            <a:r>
              <a:rPr lang="en-US" altLang="en-US" dirty="0">
                <a:latin typeface="Calibri" pitchFamily="34" charset="0"/>
                <a:cs typeface="Calibri" pitchFamily="34" charset="0"/>
              </a:rPr>
              <a:t>Example:</a:t>
            </a:r>
          </a:p>
          <a:p>
            <a:pPr marL="457200" indent="0" eaLnBrk="1" hangingPunct="1">
              <a:spcBef>
                <a:spcPts val="672"/>
              </a:spcBef>
              <a:buFont typeface="Wingdings" panose="05000000000000000000" pitchFamily="2" charset="2"/>
              <a:buNone/>
              <a:defRPr/>
            </a:pPr>
            <a:r>
              <a:rPr lang="en-US" sz="2800" dirty="0">
                <a:solidFill>
                  <a:schemeClr val="bg2"/>
                </a:solidFill>
              </a:rPr>
              <a:t>“The present study aimed to </a:t>
            </a:r>
          </a:p>
          <a:p>
            <a:pPr marL="457200" indent="0" eaLnBrk="1" hangingPunct="1">
              <a:spcBef>
                <a:spcPts val="672"/>
              </a:spcBef>
              <a:buFont typeface="Wingdings" panose="05000000000000000000" pitchFamily="2" charset="2"/>
              <a:buNone/>
              <a:defRPr/>
            </a:pPr>
            <a:r>
              <a:rPr lang="en-US" sz="2800" dirty="0">
                <a:solidFill>
                  <a:schemeClr val="bg2"/>
                </a:solidFill>
              </a:rPr>
              <a:t> identify the potential predictors </a:t>
            </a:r>
          </a:p>
          <a:p>
            <a:pPr marL="457200" indent="0" eaLnBrk="1" hangingPunct="1">
              <a:spcBef>
                <a:spcPts val="672"/>
              </a:spcBef>
              <a:buFont typeface="Wingdings" panose="05000000000000000000" pitchFamily="2" charset="2"/>
              <a:buNone/>
              <a:defRPr/>
            </a:pPr>
            <a:r>
              <a:rPr lang="en-US" sz="2800" dirty="0">
                <a:solidFill>
                  <a:schemeClr val="bg2"/>
                </a:solidFill>
              </a:rPr>
              <a:t> of adherence to IPT among PLHIV </a:t>
            </a:r>
          </a:p>
          <a:p>
            <a:pPr marL="457200" indent="0" eaLnBrk="1" hangingPunct="1">
              <a:spcBef>
                <a:spcPts val="672"/>
              </a:spcBef>
              <a:buFont typeface="Wingdings" panose="05000000000000000000" pitchFamily="2" charset="2"/>
              <a:buNone/>
              <a:defRPr/>
            </a:pPr>
            <a:r>
              <a:rPr lang="en-US" sz="2800" dirty="0">
                <a:solidFill>
                  <a:schemeClr val="bg2"/>
                </a:solidFill>
              </a:rPr>
              <a:t> using prospectively collected data</a:t>
            </a:r>
            <a:r>
              <a:rPr lang="en-US" altLang="en-US" sz="2800" dirty="0">
                <a:solidFill>
                  <a:schemeClr val="bg2"/>
                </a:solidFill>
                <a:latin typeface="Calibri" pitchFamily="34" charset="0"/>
                <a:cs typeface="Calibri" pitchFamily="34" charset="0"/>
              </a:rPr>
              <a:t>.”</a:t>
            </a:r>
          </a:p>
        </p:txBody>
      </p:sp>
      <p:sp>
        <p:nvSpPr>
          <p:cNvPr id="34820" name="TextBox 3">
            <a:extLst>
              <a:ext uri="{FF2B5EF4-FFF2-40B4-BE49-F238E27FC236}">
                <a16:creationId xmlns:a16="http://schemas.microsoft.com/office/drawing/2014/main" id="{647F2F5E-0869-494D-A934-83CFF2FEDDEA}"/>
              </a:ext>
            </a:extLst>
          </p:cNvPr>
          <p:cNvSpPr txBox="1">
            <a:spLocks noChangeArrowheads="1"/>
          </p:cNvSpPr>
          <p:nvPr/>
        </p:nvSpPr>
        <p:spPr bwMode="auto">
          <a:xfrm>
            <a:off x="3206722" y="5452221"/>
            <a:ext cx="42465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eaLnBrk="1" hangingPunct="1">
              <a:spcBef>
                <a:spcPct val="0"/>
              </a:spcBef>
              <a:buClrTx/>
              <a:buSzTx/>
              <a:buFontTx/>
              <a:buNone/>
            </a:pPr>
            <a:r>
              <a:rPr lang="en-US" altLang="en-US" sz="1200" dirty="0">
                <a:solidFill>
                  <a:schemeClr val="bg2"/>
                </a:solidFill>
                <a:cs typeface="Arial" panose="020B0604020202020204" pitchFamily="34" charset="0"/>
              </a:rPr>
              <a:t>Example source: </a:t>
            </a:r>
            <a:r>
              <a:rPr lang="en-US" altLang="en-US" sz="1200" i="1" dirty="0">
                <a:solidFill>
                  <a:schemeClr val="bg2"/>
                </a:solidFill>
                <a:cs typeface="Arial" panose="020B0604020202020204" pitchFamily="34" charset="0"/>
              </a:rPr>
              <a:t>IJTLD (2016) </a:t>
            </a:r>
            <a:r>
              <a:rPr lang="en-US" altLang="en-US" sz="1200" dirty="0">
                <a:solidFill>
                  <a:schemeClr val="bg2"/>
                </a:solidFill>
                <a:cs typeface="Arial" panose="020B0604020202020204" pitchFamily="34" charset="0"/>
              </a:rPr>
              <a:t>20(10):1342-47</a:t>
            </a:r>
          </a:p>
        </p:txBody>
      </p:sp>
      <p:pic>
        <p:nvPicPr>
          <p:cNvPr id="34821" name="Picture 2">
            <a:extLst>
              <a:ext uri="{FF2B5EF4-FFF2-40B4-BE49-F238E27FC236}">
                <a16:creationId xmlns:a16="http://schemas.microsoft.com/office/drawing/2014/main" id="{41C51381-AF06-42CD-A038-8778FBFA00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633" r="14595"/>
          <a:stretch>
            <a:fillRect/>
          </a:stretch>
        </p:blipFill>
        <p:spPr bwMode="auto">
          <a:xfrm>
            <a:off x="6219825" y="1546225"/>
            <a:ext cx="2466975" cy="417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5688D9E7-9398-46EE-BD08-58FBE32BB084}"/>
              </a:ext>
            </a:extLst>
          </p:cNvPr>
          <p:cNvSpPr>
            <a:spLocks noGrp="1" noChangeArrowheads="1"/>
          </p:cNvSpPr>
          <p:nvPr>
            <p:ph type="title"/>
          </p:nvPr>
        </p:nvSpPr>
        <p:spPr/>
        <p:txBody>
          <a:bodyPr/>
          <a:lstStyle/>
          <a:p>
            <a:pPr eaLnBrk="1" hangingPunct="1"/>
            <a:r>
              <a:rPr lang="en-US" altLang="en-US" b="1" dirty="0"/>
              <a:t>DO NOT</a:t>
            </a:r>
            <a:r>
              <a:rPr lang="en-US" altLang="en-US" dirty="0"/>
              <a:t> include…</a:t>
            </a:r>
          </a:p>
        </p:txBody>
      </p:sp>
      <p:pic>
        <p:nvPicPr>
          <p:cNvPr id="36867" name="Picture 2" descr="C:\Users\araftery.CITC\AppData\Local\Microsoft\Windows\INetCache\IE\9HDP7UMG\DIN_4844-2_D-P000.svg[1].png">
            <a:extLst>
              <a:ext uri="{FF2B5EF4-FFF2-40B4-BE49-F238E27FC236}">
                <a16:creationId xmlns:a16="http://schemas.microsoft.com/office/drawing/2014/main" id="{144197A2-7853-44FA-A344-A50437B66EC3}"/>
              </a:ext>
            </a:extLst>
          </p:cNvPr>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5948363" y="4102100"/>
            <a:ext cx="2552700" cy="25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5" name="Rectangle 3">
            <a:extLst>
              <a:ext uri="{FF2B5EF4-FFF2-40B4-BE49-F238E27FC236}">
                <a16:creationId xmlns:a16="http://schemas.microsoft.com/office/drawing/2014/main" id="{383BA7E2-4E06-4262-B96A-045C7530FCE3}"/>
              </a:ext>
            </a:extLst>
          </p:cNvPr>
          <p:cNvSpPr>
            <a:spLocks noGrp="1" noChangeArrowheads="1"/>
          </p:cNvSpPr>
          <p:nvPr>
            <p:ph type="body" idx="1"/>
          </p:nvPr>
        </p:nvSpPr>
        <p:spPr>
          <a:xfrm>
            <a:off x="457200" y="1600200"/>
            <a:ext cx="8229600" cy="3200400"/>
          </a:xfrm>
        </p:spPr>
        <p:txBody>
          <a:bodyPr/>
          <a:lstStyle/>
          <a:p>
            <a:pPr indent="-347472" eaLnBrk="1" hangingPunct="1">
              <a:spcBef>
                <a:spcPts val="672"/>
              </a:spcBef>
              <a:buClr>
                <a:schemeClr val="bg2">
                  <a:lumMod val="75000"/>
                  <a:lumOff val="25000"/>
                </a:schemeClr>
              </a:buClr>
              <a:buFont typeface="Wingdings" charset="0"/>
              <a:buChar char="§"/>
              <a:defRPr/>
            </a:pPr>
            <a:r>
              <a:rPr lang="en-US" altLang="en-US" b="1" dirty="0">
                <a:solidFill>
                  <a:schemeClr val="bg2">
                    <a:lumMod val="75000"/>
                    <a:lumOff val="25000"/>
                  </a:schemeClr>
                </a:solidFill>
              </a:rPr>
              <a:t>Information that is not directly relevant</a:t>
            </a:r>
            <a:r>
              <a:rPr lang="en-US" altLang="en-US" dirty="0">
                <a:solidFill>
                  <a:schemeClr val="bg2">
                    <a:lumMod val="75000"/>
                    <a:lumOff val="25000"/>
                  </a:schemeClr>
                </a:solidFill>
              </a:rPr>
              <a:t> to your study</a:t>
            </a:r>
          </a:p>
          <a:p>
            <a:pPr lvl="1" indent="-347472" eaLnBrk="1" hangingPunct="1">
              <a:spcBef>
                <a:spcPts val="672"/>
              </a:spcBef>
              <a:buFont typeface="Arial" charset="0"/>
              <a:buChar char="•"/>
              <a:defRPr/>
            </a:pPr>
            <a:r>
              <a:rPr lang="en-US" altLang="en-US" dirty="0">
                <a:solidFill>
                  <a:schemeClr val="bg2">
                    <a:lumMod val="75000"/>
                    <a:lumOff val="25000"/>
                  </a:schemeClr>
                </a:solidFill>
              </a:rPr>
              <a:t>General information about the country</a:t>
            </a:r>
          </a:p>
          <a:p>
            <a:pPr lvl="1" indent="-347472" eaLnBrk="1" hangingPunct="1">
              <a:spcBef>
                <a:spcPts val="672"/>
              </a:spcBef>
              <a:buFont typeface="Arial" charset="0"/>
              <a:buChar char="•"/>
              <a:defRPr/>
            </a:pPr>
            <a:r>
              <a:rPr lang="en-US" altLang="en-US" dirty="0">
                <a:solidFill>
                  <a:schemeClr val="bg2">
                    <a:lumMod val="75000"/>
                    <a:lumOff val="25000"/>
                  </a:schemeClr>
                </a:solidFill>
              </a:rPr>
              <a:t>Problems other than the one being examined</a:t>
            </a:r>
          </a:p>
          <a:p>
            <a:pPr lvl="1" indent="-347472" eaLnBrk="1" hangingPunct="1">
              <a:spcBef>
                <a:spcPts val="672"/>
              </a:spcBef>
              <a:buFont typeface="Arial" charset="0"/>
              <a:buChar char="•"/>
              <a:defRPr/>
            </a:pPr>
            <a:r>
              <a:rPr lang="en-US" altLang="en-US" dirty="0">
                <a:solidFill>
                  <a:schemeClr val="bg2">
                    <a:lumMod val="75000"/>
                    <a:lumOff val="25000"/>
                  </a:schemeClr>
                </a:solidFill>
              </a:rPr>
              <a:t>Details of the research design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B38CFB7-DEF7-46F1-8354-5A499D4CEB86}"/>
              </a:ext>
            </a:extLst>
          </p:cNvPr>
          <p:cNvSpPr txBox="1">
            <a:spLocks/>
          </p:cNvSpPr>
          <p:nvPr/>
        </p:nvSpPr>
        <p:spPr bwMode="auto">
          <a:xfrm>
            <a:off x="457200" y="3190875"/>
            <a:ext cx="82296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a:extLst>
        </p:spPr>
        <p:txBody>
          <a:bodyPr anchor="b"/>
          <a:lstStyle>
            <a:lvl1pPr algn="ctr" rtl="0" eaLnBrk="1" fontAlgn="base" hangingPunct="1">
              <a:spcBef>
                <a:spcPct val="0"/>
              </a:spcBef>
              <a:spcAft>
                <a:spcPct val="0"/>
              </a:spcAft>
              <a:defRPr sz="5800">
                <a:solidFill>
                  <a:schemeClr val="accent1">
                    <a:lumMod val="75000"/>
                  </a:schemeClr>
                </a:solidFill>
                <a:latin typeface="Garamond"/>
                <a:ea typeface="MS PGothic" pitchFamily="34" charset="-128"/>
                <a:cs typeface="Garamond"/>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pPr defTabSz="914400">
              <a:defRPr/>
            </a:pPr>
            <a:r>
              <a:rPr lang="en-US" sz="5400" kern="0" dirty="0">
                <a:latin typeface="+mj-lt"/>
              </a:rPr>
              <a:t>Methods Section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54A762D9-14AD-456E-991F-F57012869259}"/>
              </a:ext>
            </a:extLst>
          </p:cNvPr>
          <p:cNvSpPr>
            <a:spLocks noGrp="1" noChangeArrowheads="1"/>
          </p:cNvSpPr>
          <p:nvPr>
            <p:ph type="title"/>
          </p:nvPr>
        </p:nvSpPr>
        <p:spPr>
          <a:xfrm>
            <a:off x="457200" y="274320"/>
            <a:ext cx="8229600" cy="1139825"/>
          </a:xfrm>
        </p:spPr>
        <p:txBody>
          <a:bodyPr/>
          <a:lstStyle/>
          <a:p>
            <a:pPr eaLnBrk="1" hangingPunct="1"/>
            <a:r>
              <a:rPr lang="en-US" altLang="en-US" dirty="0"/>
              <a:t>The methods section describes… </a:t>
            </a:r>
          </a:p>
        </p:txBody>
      </p:sp>
      <p:sp>
        <p:nvSpPr>
          <p:cNvPr id="40963" name="Content Placeholder 2">
            <a:extLst>
              <a:ext uri="{FF2B5EF4-FFF2-40B4-BE49-F238E27FC236}">
                <a16:creationId xmlns:a16="http://schemas.microsoft.com/office/drawing/2014/main" id="{7C71DA5F-91FD-4849-890F-92D0AC9210EE}"/>
              </a:ext>
            </a:extLst>
          </p:cNvPr>
          <p:cNvSpPr>
            <a:spLocks noGrp="1" noChangeArrowheads="1"/>
          </p:cNvSpPr>
          <p:nvPr>
            <p:ph idx="1"/>
          </p:nvPr>
        </p:nvSpPr>
        <p:spPr>
          <a:xfrm>
            <a:off x="457200" y="1600200"/>
            <a:ext cx="8229600" cy="2926080"/>
          </a:xfrm>
        </p:spPr>
        <p:txBody>
          <a:bodyPr/>
          <a:lstStyle/>
          <a:p>
            <a:pPr eaLnBrk="1" hangingPunct="1">
              <a:spcBef>
                <a:spcPts val="672"/>
              </a:spcBef>
            </a:pPr>
            <a:r>
              <a:rPr lang="en-US" altLang="en-US" dirty="0">
                <a:latin typeface="Calibri" panose="020F0502020204030204" pitchFamily="34" charset="0"/>
                <a:cs typeface="Calibri" panose="020F0502020204030204" pitchFamily="34" charset="0"/>
              </a:rPr>
              <a:t>How you collected, organized, and analyzed your data</a:t>
            </a:r>
          </a:p>
          <a:p>
            <a:pPr eaLnBrk="1" hangingPunct="1">
              <a:spcBef>
                <a:spcPts val="672"/>
              </a:spcBef>
            </a:pPr>
            <a:r>
              <a:rPr lang="en-US" altLang="en-US" dirty="0">
                <a:latin typeface="Calibri" panose="020F0502020204030204" pitchFamily="34" charset="0"/>
                <a:cs typeface="Calibri" panose="020F0502020204030204" pitchFamily="34" charset="0"/>
              </a:rPr>
              <a:t>What you did, not what you found</a:t>
            </a:r>
          </a:p>
          <a:p>
            <a:pPr eaLnBrk="1" hangingPunct="1">
              <a:spcBef>
                <a:spcPts val="672"/>
              </a:spcBef>
            </a:pPr>
            <a:r>
              <a:rPr lang="en-US" altLang="en-US" dirty="0">
                <a:latin typeface="Calibri" panose="020F0502020204030204" pitchFamily="34" charset="0"/>
                <a:cs typeface="Calibri" panose="020F0502020204030204" pitchFamily="34" charset="0"/>
              </a:rPr>
              <a:t>Original methods in detail; otherwise give references</a:t>
            </a:r>
          </a:p>
        </p:txBody>
      </p:sp>
      <p:pic>
        <p:nvPicPr>
          <p:cNvPr id="40964" name="Picture 2">
            <a:extLst>
              <a:ext uri="{FF2B5EF4-FFF2-40B4-BE49-F238E27FC236}">
                <a16:creationId xmlns:a16="http://schemas.microsoft.com/office/drawing/2014/main" id="{2410E9C3-4200-47B0-B2F5-763D5AD3A8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8763" y="3865563"/>
            <a:ext cx="2303462" cy="221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a:extLst>
              <a:ext uri="{FF2B5EF4-FFF2-40B4-BE49-F238E27FC236}">
                <a16:creationId xmlns:a16="http://schemas.microsoft.com/office/drawing/2014/main" id="{73783E26-5E35-44B7-9527-B66CE68C2AD9}"/>
              </a:ext>
            </a:extLst>
          </p:cNvPr>
          <p:cNvSpPr>
            <a:spLocks noGrp="1" noChangeArrowheads="1"/>
          </p:cNvSpPr>
          <p:nvPr>
            <p:ph type="title"/>
          </p:nvPr>
        </p:nvSpPr>
        <p:spPr>
          <a:xfrm>
            <a:off x="457200" y="274320"/>
            <a:ext cx="8229600" cy="1139825"/>
          </a:xfrm>
        </p:spPr>
        <p:txBody>
          <a:bodyPr/>
          <a:lstStyle/>
          <a:p>
            <a:pPr eaLnBrk="1" hangingPunct="1"/>
            <a:r>
              <a:rPr lang="en-US" altLang="en-US" dirty="0"/>
              <a:t>And answers…</a:t>
            </a:r>
          </a:p>
        </p:txBody>
      </p:sp>
      <p:sp>
        <p:nvSpPr>
          <p:cNvPr id="43011" name="Content Placeholder 2">
            <a:extLst>
              <a:ext uri="{FF2B5EF4-FFF2-40B4-BE49-F238E27FC236}">
                <a16:creationId xmlns:a16="http://schemas.microsoft.com/office/drawing/2014/main" id="{93BB44F2-D917-45EE-B4B1-A7AB172A5724}"/>
              </a:ext>
            </a:extLst>
          </p:cNvPr>
          <p:cNvSpPr>
            <a:spLocks noGrp="1" noChangeArrowheads="1"/>
          </p:cNvSpPr>
          <p:nvPr>
            <p:ph idx="1"/>
          </p:nvPr>
        </p:nvSpPr>
        <p:spPr>
          <a:xfrm>
            <a:off x="457200" y="1600200"/>
            <a:ext cx="8229600" cy="5026025"/>
          </a:xfrm>
        </p:spPr>
        <p:txBody>
          <a:bodyPr/>
          <a:lstStyle/>
          <a:p>
            <a:pPr eaLnBrk="1" hangingPunct="1">
              <a:lnSpc>
                <a:spcPct val="90000"/>
              </a:lnSpc>
            </a:pPr>
            <a:r>
              <a:rPr lang="en-US" altLang="en-US" sz="3000" dirty="0">
                <a:latin typeface="Calibri" panose="020F0502020204030204" pitchFamily="34" charset="0"/>
                <a:cs typeface="Calibri" panose="020F0502020204030204" pitchFamily="34" charset="0"/>
              </a:rPr>
              <a:t>Whom or what did you study?</a:t>
            </a:r>
          </a:p>
          <a:p>
            <a:pPr eaLnBrk="1" hangingPunct="1">
              <a:lnSpc>
                <a:spcPct val="90000"/>
              </a:lnSpc>
            </a:pPr>
            <a:r>
              <a:rPr lang="en-US" altLang="en-US" sz="3000" dirty="0">
                <a:latin typeface="Calibri" panose="020F0502020204030204" pitchFamily="34" charset="0"/>
                <a:cs typeface="Calibri" panose="020F0502020204030204" pitchFamily="34" charset="0"/>
              </a:rPr>
              <a:t>When did you study them?</a:t>
            </a:r>
          </a:p>
          <a:p>
            <a:pPr eaLnBrk="1" hangingPunct="1">
              <a:lnSpc>
                <a:spcPct val="90000"/>
              </a:lnSpc>
            </a:pPr>
            <a:r>
              <a:rPr lang="en-US" altLang="en-US" sz="3000" dirty="0">
                <a:latin typeface="Calibri" panose="020F0502020204030204" pitchFamily="34" charset="0"/>
                <a:cs typeface="Calibri" panose="020F0502020204030204" pitchFamily="34" charset="0"/>
              </a:rPr>
              <a:t>Where was study conducted?</a:t>
            </a:r>
          </a:p>
          <a:p>
            <a:pPr eaLnBrk="1" hangingPunct="1">
              <a:lnSpc>
                <a:spcPct val="90000"/>
              </a:lnSpc>
            </a:pPr>
            <a:r>
              <a:rPr lang="en-US" altLang="en-US" sz="3000" dirty="0">
                <a:latin typeface="Calibri" panose="020F0502020204030204" pitchFamily="34" charset="0"/>
                <a:cs typeface="Calibri" panose="020F0502020204030204" pitchFamily="34" charset="0"/>
              </a:rPr>
              <a:t>What did you do to study them?</a:t>
            </a:r>
          </a:p>
          <a:p>
            <a:pPr marL="917575" lvl="2" eaLnBrk="1" hangingPunct="1">
              <a:lnSpc>
                <a:spcPct val="90000"/>
              </a:lnSpc>
            </a:pPr>
            <a:r>
              <a:rPr lang="en-US" altLang="en-US" dirty="0">
                <a:latin typeface="Calibri" panose="020F0502020204030204" pitchFamily="34" charset="0"/>
                <a:cs typeface="Calibri" panose="020F0502020204030204" pitchFamily="34" charset="0"/>
              </a:rPr>
              <a:t>Recruit and randomize</a:t>
            </a:r>
          </a:p>
          <a:p>
            <a:pPr marL="917575" lvl="2" eaLnBrk="1" hangingPunct="1">
              <a:lnSpc>
                <a:spcPct val="90000"/>
              </a:lnSpc>
            </a:pPr>
            <a:r>
              <a:rPr lang="en-US" altLang="en-US" dirty="0">
                <a:latin typeface="Calibri" panose="020F0502020204030204" pitchFamily="34" charset="0"/>
                <a:cs typeface="Calibri" panose="020F0502020204030204" pitchFamily="34" charset="0"/>
              </a:rPr>
              <a:t>Study design </a:t>
            </a:r>
          </a:p>
          <a:p>
            <a:pPr marL="917575" lvl="2" eaLnBrk="1" hangingPunct="1">
              <a:lnSpc>
                <a:spcPct val="90000"/>
              </a:lnSpc>
            </a:pPr>
            <a:r>
              <a:rPr lang="en-US" altLang="en-US" dirty="0">
                <a:latin typeface="Calibri" panose="020F0502020204030204" pitchFamily="34" charset="0"/>
                <a:cs typeface="Calibri" panose="020F0502020204030204" pitchFamily="34" charset="0"/>
              </a:rPr>
              <a:t>Interventions</a:t>
            </a:r>
          </a:p>
          <a:p>
            <a:pPr marL="917575" lvl="2" eaLnBrk="1" hangingPunct="1">
              <a:lnSpc>
                <a:spcPct val="90000"/>
              </a:lnSpc>
            </a:pPr>
            <a:r>
              <a:rPr lang="en-US" altLang="en-US" dirty="0">
                <a:latin typeface="Calibri" panose="020F0502020204030204" pitchFamily="34" charset="0"/>
                <a:cs typeface="Calibri" panose="020F0502020204030204" pitchFamily="34" charset="0"/>
              </a:rPr>
              <a:t>Activities to collect data (interview, record review, etc.)</a:t>
            </a:r>
          </a:p>
          <a:p>
            <a:pPr marL="917575" lvl="2" eaLnBrk="1" hangingPunct="1">
              <a:lnSpc>
                <a:spcPct val="90000"/>
              </a:lnSpc>
            </a:pPr>
            <a:r>
              <a:rPr lang="en-US" altLang="en-US" dirty="0">
                <a:latin typeface="Calibri" panose="020F0502020204030204" pitchFamily="34" charset="0"/>
                <a:cs typeface="Calibri" panose="020F0502020204030204" pitchFamily="34" charset="0"/>
              </a:rPr>
              <a:t>Define variables</a:t>
            </a:r>
          </a:p>
          <a:p>
            <a:pPr marL="917575" lvl="2" eaLnBrk="1" hangingPunct="1">
              <a:lnSpc>
                <a:spcPct val="90000"/>
              </a:lnSpc>
            </a:pPr>
            <a:r>
              <a:rPr lang="en-US" altLang="en-US" dirty="0">
                <a:latin typeface="Calibri" panose="020F0502020204030204" pitchFamily="34" charset="0"/>
                <a:cs typeface="Calibri" panose="020F0502020204030204" pitchFamily="34" charset="0"/>
              </a:rPr>
              <a:t>Analysis </a:t>
            </a:r>
          </a:p>
          <a:p>
            <a:pPr marL="917575" lvl="2" eaLnBrk="1" hangingPunct="1">
              <a:lnSpc>
                <a:spcPct val="90000"/>
              </a:lnSpc>
            </a:pPr>
            <a:r>
              <a:rPr lang="en-US" altLang="en-US" dirty="0">
                <a:latin typeface="Calibri" panose="020F0502020204030204" pitchFamily="34" charset="0"/>
                <a:cs typeface="Calibri" panose="020F0502020204030204" pitchFamily="34" charset="0"/>
              </a:rPr>
              <a:t>Protect subjects</a:t>
            </a:r>
          </a:p>
          <a:p>
            <a:pPr eaLnBrk="1" hangingPunct="1"/>
            <a:endParaRPr lang="en-US" altLang="en-US" dirty="0">
              <a:latin typeface="Calibri" panose="020F0502020204030204" pitchFamily="34" charset="0"/>
              <a:cs typeface="Calibri" panose="020F050202020403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4FC244C4-767C-4FAE-94C6-99DCB899117E}"/>
              </a:ext>
            </a:extLst>
          </p:cNvPr>
          <p:cNvSpPr>
            <a:spLocks noGrp="1" noChangeArrowheads="1"/>
          </p:cNvSpPr>
          <p:nvPr>
            <p:ph type="title"/>
          </p:nvPr>
        </p:nvSpPr>
        <p:spPr>
          <a:xfrm>
            <a:off x="457200" y="274320"/>
            <a:ext cx="8229600" cy="1139825"/>
          </a:xfrm>
        </p:spPr>
        <p:txBody>
          <a:bodyPr/>
          <a:lstStyle/>
          <a:p>
            <a:pPr eaLnBrk="1" hangingPunct="1"/>
            <a:r>
              <a:rPr lang="en-US" altLang="en-US" dirty="0"/>
              <a:t>Keep simple and easy to follow</a:t>
            </a:r>
          </a:p>
        </p:txBody>
      </p:sp>
      <p:sp>
        <p:nvSpPr>
          <p:cNvPr id="45059" name="Content Placeholder 2">
            <a:extLst>
              <a:ext uri="{FF2B5EF4-FFF2-40B4-BE49-F238E27FC236}">
                <a16:creationId xmlns:a16="http://schemas.microsoft.com/office/drawing/2014/main" id="{2089DFBE-5F38-4609-ADC1-62A2AB9B4EA0}"/>
              </a:ext>
            </a:extLst>
          </p:cNvPr>
          <p:cNvSpPr>
            <a:spLocks noGrp="1" noChangeArrowheads="1"/>
          </p:cNvSpPr>
          <p:nvPr>
            <p:ph idx="1"/>
          </p:nvPr>
        </p:nvSpPr>
        <p:spPr>
          <a:xfrm>
            <a:off x="457200" y="1600200"/>
            <a:ext cx="8229600" cy="4978400"/>
          </a:xfrm>
        </p:spPr>
        <p:txBody>
          <a:bodyPr/>
          <a:lstStyle/>
          <a:p>
            <a:pPr indent="-347472" eaLnBrk="1" hangingPunct="1">
              <a:spcBef>
                <a:spcPts val="672"/>
              </a:spcBef>
            </a:pPr>
            <a:r>
              <a:rPr lang="en-US" altLang="en-US" dirty="0">
                <a:latin typeface="Calibri" panose="020F0502020204030204" pitchFamily="34" charset="0"/>
                <a:cs typeface="Calibri" panose="020F0502020204030204" pitchFamily="34" charset="0"/>
              </a:rPr>
              <a:t>Start with a simple description</a:t>
            </a:r>
          </a:p>
          <a:p>
            <a:pPr indent="-347472" eaLnBrk="1" hangingPunct="1">
              <a:spcBef>
                <a:spcPts val="672"/>
              </a:spcBef>
            </a:pPr>
            <a:r>
              <a:rPr lang="en-US" altLang="en-US" dirty="0">
                <a:latin typeface="Calibri" panose="020F0502020204030204" pitchFamily="34" charset="0"/>
                <a:cs typeface="Calibri" panose="020F0502020204030204" pitchFamily="34" charset="0"/>
              </a:rPr>
              <a:t>Respect chronology</a:t>
            </a:r>
          </a:p>
          <a:p>
            <a:pPr indent="-347472" eaLnBrk="1" hangingPunct="1">
              <a:spcBef>
                <a:spcPts val="672"/>
              </a:spcBef>
            </a:pPr>
            <a:r>
              <a:rPr lang="en-US" altLang="en-US" dirty="0">
                <a:latin typeface="Calibri" panose="020F0502020204030204" pitchFamily="34" charset="0"/>
                <a:cs typeface="Calibri" panose="020F0502020204030204" pitchFamily="34" charset="0"/>
              </a:rPr>
              <a:t>Organize in logical subsections; for example…</a:t>
            </a:r>
          </a:p>
          <a:p>
            <a:pPr lvl="1" indent="-347472" eaLnBrk="1" hangingPunct="1">
              <a:spcBef>
                <a:spcPts val="672"/>
              </a:spcBef>
            </a:pPr>
            <a:r>
              <a:rPr lang="en-US" altLang="en-US" dirty="0">
                <a:latin typeface="Calibri" panose="020F0502020204030204" pitchFamily="34" charset="0"/>
                <a:cs typeface="Calibri" panose="020F0502020204030204" pitchFamily="34" charset="0"/>
              </a:rPr>
              <a:t>Study design</a:t>
            </a:r>
          </a:p>
          <a:p>
            <a:pPr lvl="1" indent="-347472" eaLnBrk="1" hangingPunct="1">
              <a:spcBef>
                <a:spcPts val="672"/>
              </a:spcBef>
            </a:pPr>
            <a:r>
              <a:rPr lang="en-US" altLang="en-US" dirty="0">
                <a:latin typeface="Calibri" panose="020F0502020204030204" pitchFamily="34" charset="0"/>
                <a:cs typeface="Calibri" panose="020F0502020204030204" pitchFamily="34" charset="0"/>
              </a:rPr>
              <a:t>Subjects and setting</a:t>
            </a:r>
          </a:p>
          <a:p>
            <a:pPr lvl="1" indent="-347472" eaLnBrk="1" hangingPunct="1">
              <a:spcBef>
                <a:spcPts val="672"/>
              </a:spcBef>
            </a:pPr>
            <a:r>
              <a:rPr lang="en-US" altLang="en-US" dirty="0">
                <a:latin typeface="Calibri" panose="020F0502020204030204" pitchFamily="34" charset="0"/>
                <a:cs typeface="Calibri" panose="020F0502020204030204" pitchFamily="34" charset="0"/>
              </a:rPr>
              <a:t>Measurements and analysis</a:t>
            </a:r>
          </a:p>
          <a:p>
            <a:pPr lvl="1" indent="-347472" eaLnBrk="1" hangingPunct="1">
              <a:spcBef>
                <a:spcPts val="672"/>
              </a:spcBef>
            </a:pPr>
            <a:r>
              <a:rPr lang="en-US" altLang="en-US" dirty="0">
                <a:latin typeface="Calibri" panose="020F0502020204030204" pitchFamily="34" charset="0"/>
                <a:cs typeface="Calibri" panose="020F0502020204030204" pitchFamily="34" charset="0"/>
              </a:rPr>
              <a:t>Ethical review statement</a:t>
            </a:r>
          </a:p>
          <a:p>
            <a:pPr indent="-347472" eaLnBrk="1" hangingPunct="1">
              <a:spcBef>
                <a:spcPts val="672"/>
              </a:spcBef>
            </a:pPr>
            <a:r>
              <a:rPr lang="en-US" altLang="en-US" dirty="0">
                <a:latin typeface="Calibri" panose="020F0502020204030204" pitchFamily="34" charset="0"/>
                <a:cs typeface="Calibri" panose="020F0502020204030204" pitchFamily="34" charset="0"/>
              </a:rPr>
              <a:t>Review published studies similar in design to get ideas on wording and flow</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7527C315-78B8-4843-9CFA-C8379A1BC7F9}"/>
              </a:ext>
            </a:extLst>
          </p:cNvPr>
          <p:cNvSpPr>
            <a:spLocks noGrp="1" noChangeArrowheads="1"/>
          </p:cNvSpPr>
          <p:nvPr>
            <p:ph type="title"/>
          </p:nvPr>
        </p:nvSpPr>
        <p:spPr>
          <a:xfrm>
            <a:off x="457200" y="274320"/>
            <a:ext cx="8229600" cy="1139825"/>
          </a:xfrm>
        </p:spPr>
        <p:txBody>
          <a:bodyPr/>
          <a:lstStyle/>
          <a:p>
            <a:pPr eaLnBrk="1" hangingPunct="1"/>
            <a:r>
              <a:rPr lang="en-US" altLang="en-US" dirty="0"/>
              <a:t>Link methods and results</a:t>
            </a:r>
          </a:p>
        </p:txBody>
      </p:sp>
      <p:sp>
        <p:nvSpPr>
          <p:cNvPr id="47107" name="Content Placeholder 2">
            <a:extLst>
              <a:ext uri="{FF2B5EF4-FFF2-40B4-BE49-F238E27FC236}">
                <a16:creationId xmlns:a16="http://schemas.microsoft.com/office/drawing/2014/main" id="{EDA3406A-0A47-4675-8D93-93D585A1602A}"/>
              </a:ext>
            </a:extLst>
          </p:cNvPr>
          <p:cNvSpPr>
            <a:spLocks noGrp="1" noChangeArrowheads="1"/>
          </p:cNvSpPr>
          <p:nvPr>
            <p:ph idx="1"/>
          </p:nvPr>
        </p:nvSpPr>
        <p:spPr>
          <a:xfrm>
            <a:off x="457200" y="1600200"/>
            <a:ext cx="8229600" cy="4530725"/>
          </a:xfrm>
        </p:spPr>
        <p:txBody>
          <a:bodyPr/>
          <a:lstStyle/>
          <a:p>
            <a:pPr eaLnBrk="1" hangingPunct="1">
              <a:spcBef>
                <a:spcPts val="672"/>
              </a:spcBef>
            </a:pPr>
            <a:r>
              <a:rPr lang="en-US" altLang="en-US" dirty="0">
                <a:latin typeface="Calibri" panose="020F0502020204030204" pitchFamily="34" charset="0"/>
                <a:cs typeface="Calibri" panose="020F0502020204030204" pitchFamily="34" charset="0"/>
              </a:rPr>
              <a:t>Any measurements described in methods should have results of those measurements presented in the results section</a:t>
            </a:r>
          </a:p>
          <a:p>
            <a:pPr eaLnBrk="1" hangingPunct="1">
              <a:spcBef>
                <a:spcPts val="672"/>
              </a:spcBef>
            </a:pPr>
            <a:r>
              <a:rPr lang="en-US" altLang="en-US" dirty="0">
                <a:latin typeface="Calibri" panose="020F0502020204030204" pitchFamily="34" charset="0"/>
                <a:cs typeface="Calibri" panose="020F0502020204030204" pitchFamily="34" charset="0"/>
              </a:rPr>
              <a:t>For results you plan to present, describe your method of measurement in the methods section</a:t>
            </a:r>
          </a:p>
          <a:p>
            <a:pPr eaLnBrk="1" hangingPunct="1"/>
            <a:endParaRPr lang="en-US" altLang="en-US" dirty="0">
              <a:latin typeface="Calibri" panose="020F0502020204030204" pitchFamily="34" charset="0"/>
              <a:cs typeface="Calibri" panose="020F0502020204030204" pitchFamily="34" charset="0"/>
            </a:endParaRPr>
          </a:p>
        </p:txBody>
      </p:sp>
      <p:pic>
        <p:nvPicPr>
          <p:cNvPr id="47108" name="Picture 2" descr="C:\Users\araftery\AppData\Local\Microsoft\Windows\INetCache\IE\0JYX1J8N\WebSearch_link_Building[1].jpg">
            <a:extLst>
              <a:ext uri="{FF2B5EF4-FFF2-40B4-BE49-F238E27FC236}">
                <a16:creationId xmlns:a16="http://schemas.microsoft.com/office/drawing/2014/main" id="{F07B0A3C-5865-42B0-A248-EC53AF54FB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587365">
            <a:off x="4914900" y="4503738"/>
            <a:ext cx="17145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FDF22D09-2B3B-40B7-B2AD-992D51EB6FB1}"/>
              </a:ext>
            </a:extLst>
          </p:cNvPr>
          <p:cNvSpPr txBox="1"/>
          <p:nvPr/>
        </p:nvSpPr>
        <p:spPr>
          <a:xfrm>
            <a:off x="2782524" y="4345214"/>
            <a:ext cx="1769806" cy="2031325"/>
          </a:xfrm>
          <a:prstGeom prst="rect">
            <a:avLst/>
          </a:prstGeom>
          <a:noFill/>
          <a:ln>
            <a:solidFill>
              <a:schemeClr val="tx1">
                <a:lumMod val="75000"/>
              </a:schemeClr>
            </a:solidFill>
          </a:ln>
        </p:spPr>
        <p:txBody>
          <a:bodyPr>
            <a:spAutoFit/>
          </a:bodyPr>
          <a:lstStyle/>
          <a:p>
            <a:pPr eaLnBrk="1" fontAlgn="auto" hangingPunct="1">
              <a:spcBef>
                <a:spcPts val="0"/>
              </a:spcBef>
              <a:spcAft>
                <a:spcPts val="0"/>
              </a:spcAft>
              <a:defRPr/>
            </a:pPr>
            <a:r>
              <a:rPr lang="en-US" dirty="0">
                <a:solidFill>
                  <a:schemeClr val="bg2">
                    <a:alpha val="49000"/>
                  </a:schemeClr>
                </a:solidFill>
                <a:latin typeface="+mn-lt"/>
                <a:cs typeface="+mn-cs"/>
              </a:rPr>
              <a:t>Methods:_____________________________________________________</a:t>
            </a:r>
          </a:p>
          <a:p>
            <a:pPr eaLnBrk="1" fontAlgn="auto" hangingPunct="1">
              <a:spcBef>
                <a:spcPts val="0"/>
              </a:spcBef>
              <a:spcAft>
                <a:spcPts val="0"/>
              </a:spcAft>
              <a:defRPr/>
            </a:pPr>
            <a:endParaRPr lang="en-US" dirty="0">
              <a:solidFill>
                <a:schemeClr val="bg2"/>
              </a:solidFill>
              <a:latin typeface="+mn-lt"/>
              <a:cs typeface="+mn-cs"/>
            </a:endParaRPr>
          </a:p>
        </p:txBody>
      </p:sp>
      <p:sp>
        <p:nvSpPr>
          <p:cNvPr id="7" name="TextBox 6">
            <a:extLst>
              <a:ext uri="{FF2B5EF4-FFF2-40B4-BE49-F238E27FC236}">
                <a16:creationId xmlns:a16="http://schemas.microsoft.com/office/drawing/2014/main" id="{35BE10AD-4EB7-416B-BC47-EFC78D10E6D0}"/>
              </a:ext>
            </a:extLst>
          </p:cNvPr>
          <p:cNvSpPr txBox="1"/>
          <p:nvPr/>
        </p:nvSpPr>
        <p:spPr>
          <a:xfrm>
            <a:off x="6991972" y="4345213"/>
            <a:ext cx="1769806" cy="2031325"/>
          </a:xfrm>
          <a:prstGeom prst="rect">
            <a:avLst/>
          </a:prstGeom>
          <a:noFill/>
          <a:ln>
            <a:solidFill>
              <a:schemeClr val="tx1">
                <a:lumMod val="75000"/>
              </a:schemeClr>
            </a:solidFill>
          </a:ln>
        </p:spPr>
        <p:txBody>
          <a:bodyPr>
            <a:spAutoFit/>
          </a:bodyPr>
          <a:lstStyle/>
          <a:p>
            <a:pPr eaLnBrk="1" fontAlgn="auto" hangingPunct="1">
              <a:spcBef>
                <a:spcPts val="0"/>
              </a:spcBef>
              <a:spcAft>
                <a:spcPts val="0"/>
              </a:spcAft>
              <a:defRPr/>
            </a:pPr>
            <a:r>
              <a:rPr lang="en-US" dirty="0">
                <a:solidFill>
                  <a:schemeClr val="bg2">
                    <a:alpha val="49000"/>
                  </a:schemeClr>
                </a:solidFill>
                <a:latin typeface="+mn-lt"/>
                <a:cs typeface="+mn-cs"/>
              </a:rPr>
              <a:t>Results:_____________________________________________________</a:t>
            </a:r>
          </a:p>
          <a:p>
            <a:pPr eaLnBrk="1" fontAlgn="auto" hangingPunct="1">
              <a:spcBef>
                <a:spcPts val="0"/>
              </a:spcBef>
              <a:spcAft>
                <a:spcPts val="0"/>
              </a:spcAft>
              <a:defRPr/>
            </a:pPr>
            <a:endParaRPr lang="en-US" dirty="0">
              <a:solidFill>
                <a:schemeClr val="bg2"/>
              </a:solidFill>
              <a:latin typeface="+mn-lt"/>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a:extLst>
              <a:ext uri="{FF2B5EF4-FFF2-40B4-BE49-F238E27FC236}">
                <a16:creationId xmlns:a16="http://schemas.microsoft.com/office/drawing/2014/main" id="{2EF4E705-BEAB-4C3C-B79B-C84EFDCD12C7}"/>
              </a:ext>
            </a:extLst>
          </p:cNvPr>
          <p:cNvSpPr>
            <a:spLocks noGrp="1" noChangeArrowheads="1"/>
          </p:cNvSpPr>
          <p:nvPr>
            <p:ph type="title"/>
          </p:nvPr>
        </p:nvSpPr>
        <p:spPr>
          <a:xfrm>
            <a:off x="457200" y="91440"/>
            <a:ext cx="8686800" cy="1139825"/>
          </a:xfrm>
        </p:spPr>
        <p:txBody>
          <a:bodyPr/>
          <a:lstStyle/>
          <a:p>
            <a:pPr eaLnBrk="1" hangingPunct="1"/>
            <a:r>
              <a:rPr lang="en-US" altLang="en-US" dirty="0"/>
              <a:t>Data analysis: How and why</a:t>
            </a:r>
          </a:p>
        </p:txBody>
      </p:sp>
      <p:sp>
        <p:nvSpPr>
          <p:cNvPr id="3" name="Content Placeholder 2">
            <a:extLst>
              <a:ext uri="{FF2B5EF4-FFF2-40B4-BE49-F238E27FC236}">
                <a16:creationId xmlns:a16="http://schemas.microsoft.com/office/drawing/2014/main" id="{D354BE15-94B5-409D-9DE4-41E230E588EC}"/>
              </a:ext>
            </a:extLst>
          </p:cNvPr>
          <p:cNvSpPr>
            <a:spLocks noGrp="1"/>
          </p:cNvSpPr>
          <p:nvPr>
            <p:ph idx="1"/>
          </p:nvPr>
        </p:nvSpPr>
        <p:spPr>
          <a:xfrm>
            <a:off x="457200" y="1279525"/>
            <a:ext cx="8229600" cy="5154613"/>
          </a:xfrm>
        </p:spPr>
        <p:txBody>
          <a:bodyPr/>
          <a:lstStyle/>
          <a:p>
            <a:pPr eaLnBrk="1" hangingPunct="1">
              <a:buClr>
                <a:schemeClr val="bg2">
                  <a:lumMod val="75000"/>
                  <a:lumOff val="25000"/>
                </a:schemeClr>
              </a:buClr>
              <a:buFont typeface="Wingdings" charset="0"/>
              <a:buChar char="§"/>
              <a:defRPr/>
            </a:pPr>
            <a:r>
              <a:rPr lang="en-US" dirty="0"/>
              <a:t>Start with a single overview sentence stating how and why you analyzed your data, then provide the details</a:t>
            </a:r>
          </a:p>
          <a:p>
            <a:pPr marL="338138" indent="0" eaLnBrk="1" hangingPunct="1">
              <a:buClr>
                <a:schemeClr val="bg2">
                  <a:lumMod val="75000"/>
                  <a:lumOff val="25000"/>
                </a:schemeClr>
              </a:buClr>
              <a:buFont typeface="Wingdings" charset="0"/>
              <a:buNone/>
              <a:defRPr/>
            </a:pPr>
            <a:endParaRPr lang="en-US" sz="400" kern="1200" dirty="0"/>
          </a:p>
          <a:p>
            <a:pPr marL="338138" indent="0" eaLnBrk="1" hangingPunct="1">
              <a:spcBef>
                <a:spcPts val="900"/>
              </a:spcBef>
              <a:buClr>
                <a:schemeClr val="bg2">
                  <a:lumMod val="75000"/>
                  <a:lumOff val="25000"/>
                </a:schemeClr>
              </a:buClr>
              <a:buFont typeface="Wingdings" charset="0"/>
              <a:buNone/>
              <a:defRPr/>
            </a:pPr>
            <a:r>
              <a:rPr lang="en-US" sz="2400" kern="1200" dirty="0"/>
              <a:t>“</a:t>
            </a:r>
            <a:r>
              <a:rPr lang="en-US" sz="2400" kern="1200" dirty="0">
                <a:solidFill>
                  <a:schemeClr val="accent1"/>
                </a:solidFill>
              </a:rPr>
              <a:t>To investigate risk factors for developing TB, we calculated incidence rates of TB per 100 000 person-years follow-up and assessed TB incidence over time using Nelson–Aalen cumulative hazard plots. </a:t>
            </a:r>
            <a:r>
              <a:rPr lang="en-US" sz="2400" kern="1200" dirty="0"/>
              <a:t>We estimated incidence rate ratios (IRRs) using univariable and multivariable Poisson regression models, offset by follow-up time. Cox regression was precluded as our data did not satisfy the proportional hazards assumption for key variables such as route of HIV infection.”</a:t>
            </a:r>
          </a:p>
          <a:p>
            <a:pPr marL="346075" indent="0" algn="r" eaLnBrk="1" hangingPunct="1">
              <a:spcBef>
                <a:spcPts val="1200"/>
              </a:spcBef>
              <a:buClr>
                <a:schemeClr val="bg2">
                  <a:lumMod val="75000"/>
                  <a:lumOff val="25000"/>
                </a:schemeClr>
              </a:buClr>
              <a:buFont typeface="Wingdings" charset="0"/>
              <a:buNone/>
              <a:defRPr/>
            </a:pPr>
            <a:r>
              <a:rPr lang="en-US" sz="1400" dirty="0"/>
              <a:t>Excerpt from: </a:t>
            </a:r>
            <a:r>
              <a:rPr lang="en-US" sz="1400" i="1" dirty="0"/>
              <a:t>AIDS, </a:t>
            </a:r>
            <a:r>
              <a:rPr lang="en-US" sz="1400" dirty="0"/>
              <a:t>31(17) - Nov. 2017</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a:extLst>
              <a:ext uri="{FF2B5EF4-FFF2-40B4-BE49-F238E27FC236}">
                <a16:creationId xmlns:a16="http://schemas.microsoft.com/office/drawing/2014/main" id="{E54C0150-2615-4FF7-9D5B-E7B8618C7B5C}"/>
              </a:ext>
            </a:extLst>
          </p:cNvPr>
          <p:cNvSpPr>
            <a:spLocks noGrp="1" noChangeArrowheads="1"/>
          </p:cNvSpPr>
          <p:nvPr>
            <p:ph type="title"/>
          </p:nvPr>
        </p:nvSpPr>
        <p:spPr/>
        <p:txBody>
          <a:bodyPr/>
          <a:lstStyle/>
          <a:p>
            <a:pPr eaLnBrk="1" hangingPunct="1"/>
            <a:r>
              <a:rPr lang="en-US" altLang="en-US" dirty="0"/>
              <a:t>Ethical review statement</a:t>
            </a:r>
          </a:p>
        </p:txBody>
      </p:sp>
      <p:sp>
        <p:nvSpPr>
          <p:cNvPr id="3" name="Content Placeholder 2">
            <a:extLst>
              <a:ext uri="{FF2B5EF4-FFF2-40B4-BE49-F238E27FC236}">
                <a16:creationId xmlns:a16="http://schemas.microsoft.com/office/drawing/2014/main" id="{6CDF05EF-24D5-4C85-BCE3-4FB4556B86D8}"/>
              </a:ext>
            </a:extLst>
          </p:cNvPr>
          <p:cNvSpPr>
            <a:spLocks noGrp="1"/>
          </p:cNvSpPr>
          <p:nvPr>
            <p:ph idx="1"/>
          </p:nvPr>
        </p:nvSpPr>
        <p:spPr>
          <a:xfrm>
            <a:off x="457200" y="1828800"/>
            <a:ext cx="8229600" cy="3657600"/>
          </a:xfrm>
        </p:spPr>
        <p:txBody>
          <a:bodyPr/>
          <a:lstStyle/>
          <a:p>
            <a:pPr marL="0" indent="0" eaLnBrk="1" hangingPunct="1">
              <a:buClr>
                <a:schemeClr val="bg2">
                  <a:lumMod val="75000"/>
                  <a:lumOff val="25000"/>
                </a:schemeClr>
              </a:buClr>
              <a:buFont typeface="Wingdings" charset="0"/>
              <a:buNone/>
              <a:defRPr/>
            </a:pPr>
            <a:r>
              <a:rPr lang="en-US" dirty="0"/>
              <a:t>“The study was approved by the Ethics Committees of the University of KwaZulu-Natal, Yale University, and Albert Einstein College of Medicine.”				</a:t>
            </a:r>
            <a:r>
              <a:rPr lang="en-US" sz="1400" dirty="0"/>
              <a:t>Excerpt from: </a:t>
            </a:r>
            <a:r>
              <a:rPr lang="en-US" sz="1400" i="1" dirty="0"/>
              <a:t>IJTLD, (1</a:t>
            </a:r>
            <a:r>
              <a:rPr lang="en-US" sz="1400" dirty="0"/>
              <a:t>5) 9 - Sept. 2011</a:t>
            </a:r>
          </a:p>
          <a:p>
            <a:pPr marL="0" indent="0" algn="r" eaLnBrk="1" hangingPunct="1">
              <a:buClr>
                <a:schemeClr val="bg2">
                  <a:lumMod val="75000"/>
                  <a:lumOff val="25000"/>
                </a:schemeClr>
              </a:buClr>
              <a:buFont typeface="Wingdings" charset="0"/>
              <a:buNone/>
              <a:defRPr/>
            </a:pPr>
            <a:endParaRPr lang="it-IT" sz="2000" b="1" dirty="0"/>
          </a:p>
          <a:p>
            <a:pPr eaLnBrk="1" hangingPunct="1">
              <a:buClr>
                <a:schemeClr val="bg2">
                  <a:lumMod val="75000"/>
                  <a:lumOff val="25000"/>
                </a:schemeClr>
              </a:buClr>
              <a:buFont typeface="Wingdings" charset="0"/>
              <a:buChar char="§"/>
              <a:defRPr/>
            </a:pPr>
            <a:r>
              <a:rPr lang="en-US" dirty="0"/>
              <a:t>Most journals expect a statement about ethical review</a:t>
            </a:r>
            <a:endParaRPr lang="en-US" b="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a:extLst>
              <a:ext uri="{FF2B5EF4-FFF2-40B4-BE49-F238E27FC236}">
                <a16:creationId xmlns:a16="http://schemas.microsoft.com/office/drawing/2014/main" id="{839F67D0-FFE3-4AB1-B196-5187C257E0C2}"/>
              </a:ext>
            </a:extLst>
          </p:cNvPr>
          <p:cNvSpPr>
            <a:spLocks noGrp="1" noChangeArrowheads="1"/>
          </p:cNvSpPr>
          <p:nvPr>
            <p:ph type="title"/>
          </p:nvPr>
        </p:nvSpPr>
        <p:spPr>
          <a:xfrm>
            <a:off x="457200" y="277813"/>
            <a:ext cx="8229600" cy="1139825"/>
          </a:xfrm>
        </p:spPr>
        <p:txBody>
          <a:bodyPr/>
          <a:lstStyle/>
          <a:p>
            <a:pPr eaLnBrk="1" hangingPunct="1"/>
            <a:r>
              <a:rPr lang="en-US" altLang="en-US" b="1" dirty="0"/>
              <a:t>DO NOT </a:t>
            </a:r>
            <a:r>
              <a:rPr lang="en-US" altLang="en-US" dirty="0"/>
              <a:t>include in Methods…</a:t>
            </a:r>
          </a:p>
        </p:txBody>
      </p:sp>
      <p:pic>
        <p:nvPicPr>
          <p:cNvPr id="53251" name="Picture 2" descr="C:\Users\araftery.CITC\AppData\Local\Microsoft\Windows\INetCache\IE\9HDP7UMG\DIN_4844-2_D-P000.svg[1].png">
            <a:extLst>
              <a:ext uri="{FF2B5EF4-FFF2-40B4-BE49-F238E27FC236}">
                <a16:creationId xmlns:a16="http://schemas.microsoft.com/office/drawing/2014/main" id="{E38E54A2-6F7C-44A7-93C1-64F1ABFB7EC6}"/>
              </a:ext>
            </a:extLst>
          </p:cNvPr>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4221163" y="4165600"/>
            <a:ext cx="2578100" cy="257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a:extLst>
              <a:ext uri="{FF2B5EF4-FFF2-40B4-BE49-F238E27FC236}">
                <a16:creationId xmlns:a16="http://schemas.microsoft.com/office/drawing/2014/main" id="{806DE1D5-1C58-4120-AB56-AC7154F02800}"/>
              </a:ext>
            </a:extLst>
          </p:cNvPr>
          <p:cNvSpPr>
            <a:spLocks noGrp="1"/>
          </p:cNvSpPr>
          <p:nvPr>
            <p:ph idx="1"/>
          </p:nvPr>
        </p:nvSpPr>
        <p:spPr>
          <a:xfrm>
            <a:off x="457200" y="1600200"/>
            <a:ext cx="8229600" cy="3657600"/>
          </a:xfrm>
        </p:spPr>
        <p:txBody>
          <a:bodyPr/>
          <a:lstStyle/>
          <a:p>
            <a:pPr eaLnBrk="1" hangingPunct="1">
              <a:spcBef>
                <a:spcPts val="672"/>
              </a:spcBef>
              <a:buClr>
                <a:schemeClr val="bg2">
                  <a:lumMod val="75000"/>
                  <a:lumOff val="25000"/>
                </a:schemeClr>
              </a:buClr>
              <a:buFont typeface="Wingdings" charset="0"/>
              <a:buChar char="§"/>
              <a:defRPr/>
            </a:pPr>
            <a:r>
              <a:rPr lang="en-US" dirty="0">
                <a:solidFill>
                  <a:schemeClr val="bg2">
                    <a:lumMod val="65000"/>
                    <a:lumOff val="35000"/>
                  </a:schemeClr>
                </a:solidFill>
              </a:rPr>
              <a:t>Results</a:t>
            </a:r>
          </a:p>
          <a:p>
            <a:pPr eaLnBrk="1" hangingPunct="1">
              <a:spcBef>
                <a:spcPts val="672"/>
              </a:spcBef>
              <a:buClr>
                <a:schemeClr val="bg2">
                  <a:lumMod val="75000"/>
                  <a:lumOff val="25000"/>
                </a:schemeClr>
              </a:buClr>
              <a:buFont typeface="Wingdings" charset="0"/>
              <a:buChar char="§"/>
              <a:defRPr/>
            </a:pPr>
            <a:r>
              <a:rPr lang="en-US" dirty="0">
                <a:solidFill>
                  <a:schemeClr val="bg2">
                    <a:lumMod val="65000"/>
                    <a:lumOff val="35000"/>
                  </a:schemeClr>
                </a:solidFill>
              </a:rPr>
              <a:t>Background information</a:t>
            </a:r>
          </a:p>
          <a:p>
            <a:pPr eaLnBrk="1" hangingPunct="1">
              <a:spcBef>
                <a:spcPts val="672"/>
              </a:spcBef>
              <a:buClr>
                <a:schemeClr val="bg2">
                  <a:lumMod val="75000"/>
                  <a:lumOff val="25000"/>
                </a:schemeClr>
              </a:buClr>
              <a:buFont typeface="Wingdings" charset="0"/>
              <a:buChar char="§"/>
              <a:defRPr/>
            </a:pPr>
            <a:r>
              <a:rPr lang="en-US" dirty="0">
                <a:solidFill>
                  <a:schemeClr val="bg2">
                    <a:lumMod val="65000"/>
                    <a:lumOff val="35000"/>
                  </a:schemeClr>
                </a:solidFill>
              </a:rPr>
              <a:t>Justification/ support for methods</a:t>
            </a:r>
          </a:p>
          <a:p>
            <a:pPr eaLnBrk="1" hangingPunct="1">
              <a:spcBef>
                <a:spcPts val="672"/>
              </a:spcBef>
              <a:buClr>
                <a:schemeClr val="bg2">
                  <a:lumMod val="75000"/>
                  <a:lumOff val="25000"/>
                </a:schemeClr>
              </a:buClr>
              <a:buFont typeface="Wingdings" charset="0"/>
              <a:buChar char="§"/>
              <a:defRPr/>
            </a:pPr>
            <a:r>
              <a:rPr lang="en-US" dirty="0">
                <a:solidFill>
                  <a:schemeClr val="bg2">
                    <a:lumMod val="65000"/>
                    <a:lumOff val="35000"/>
                  </a:schemeClr>
                </a:solidFill>
              </a:rPr>
              <a:t>Details about software (explain the math, not the software)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06A6D4D9-26E5-4977-8573-6B5364FADB2E}"/>
              </a:ext>
            </a:extLst>
          </p:cNvPr>
          <p:cNvSpPr>
            <a:spLocks noGrp="1" noChangeArrowheads="1"/>
          </p:cNvSpPr>
          <p:nvPr>
            <p:ph type="title"/>
          </p:nvPr>
        </p:nvSpPr>
        <p:spPr>
          <a:xfrm>
            <a:off x="457200" y="274320"/>
            <a:ext cx="8229600" cy="1139825"/>
          </a:xfrm>
        </p:spPr>
        <p:txBody>
          <a:bodyPr/>
          <a:lstStyle/>
          <a:p>
            <a:pPr eaLnBrk="1" hangingPunct="1"/>
            <a:r>
              <a:rPr lang="en-US" altLang="en-US" dirty="0"/>
              <a:t>Scientific manuscript components</a:t>
            </a:r>
          </a:p>
        </p:txBody>
      </p:sp>
      <p:sp>
        <p:nvSpPr>
          <p:cNvPr id="18435" name="Content Placeholder 2">
            <a:extLst>
              <a:ext uri="{FF2B5EF4-FFF2-40B4-BE49-F238E27FC236}">
                <a16:creationId xmlns:a16="http://schemas.microsoft.com/office/drawing/2014/main" id="{47D84974-2E57-4CBB-8B78-C485A888B600}"/>
              </a:ext>
            </a:extLst>
          </p:cNvPr>
          <p:cNvSpPr>
            <a:spLocks noGrp="1" noChangeArrowheads="1"/>
          </p:cNvSpPr>
          <p:nvPr>
            <p:ph idx="1"/>
          </p:nvPr>
        </p:nvSpPr>
        <p:spPr>
          <a:xfrm>
            <a:off x="457200" y="1554480"/>
            <a:ext cx="8464550" cy="5120640"/>
          </a:xfrm>
        </p:spPr>
        <p:txBody>
          <a:bodyPr/>
          <a:lstStyle/>
          <a:p>
            <a:pPr indent="-347472" eaLnBrk="1" hangingPunct="1">
              <a:spcBef>
                <a:spcPts val="400"/>
              </a:spcBef>
            </a:pPr>
            <a:r>
              <a:rPr lang="en-US" altLang="en-US" dirty="0">
                <a:latin typeface="Calibri" panose="020F0502020204030204" pitchFamily="34" charset="0"/>
                <a:cs typeface="Calibri" panose="020F0502020204030204" pitchFamily="34" charset="0"/>
              </a:rPr>
              <a:t>Title</a:t>
            </a:r>
          </a:p>
          <a:p>
            <a:pPr indent="-347472" eaLnBrk="1" hangingPunct="1">
              <a:spcBef>
                <a:spcPts val="400"/>
              </a:spcBef>
            </a:pPr>
            <a:r>
              <a:rPr lang="en-US" altLang="en-US" dirty="0">
                <a:latin typeface="Calibri" panose="020F0502020204030204" pitchFamily="34" charset="0"/>
                <a:cs typeface="Calibri" panose="020F0502020204030204" pitchFamily="34" charset="0"/>
              </a:rPr>
              <a:t>Introduction</a:t>
            </a:r>
          </a:p>
          <a:p>
            <a:pPr lvl="1" indent="-347472" eaLnBrk="1" hangingPunct="1">
              <a:spcBef>
                <a:spcPts val="400"/>
              </a:spcBef>
            </a:pPr>
            <a:r>
              <a:rPr lang="en-US" altLang="en-US" sz="2600" dirty="0">
                <a:latin typeface="Calibri" panose="020F0502020204030204" pitchFamily="34" charset="0"/>
                <a:cs typeface="Calibri" panose="020F0502020204030204" pitchFamily="34" charset="0"/>
              </a:rPr>
              <a:t>Opening – Define the context and characters</a:t>
            </a:r>
          </a:p>
          <a:p>
            <a:pPr lvl="1" indent="-347472" eaLnBrk="1" hangingPunct="1">
              <a:spcBef>
                <a:spcPts val="400"/>
              </a:spcBef>
            </a:pPr>
            <a:r>
              <a:rPr lang="en-US" altLang="en-US" sz="2600" dirty="0">
                <a:latin typeface="Calibri" panose="020F0502020204030204" pitchFamily="34" charset="0"/>
                <a:cs typeface="Calibri" panose="020F0502020204030204" pitchFamily="34" charset="0"/>
              </a:rPr>
              <a:t>Body – Present what is known and unknown</a:t>
            </a:r>
          </a:p>
          <a:p>
            <a:pPr lvl="1" indent="-347472" eaLnBrk="1" hangingPunct="1">
              <a:spcBef>
                <a:spcPts val="400"/>
              </a:spcBef>
            </a:pPr>
            <a:r>
              <a:rPr lang="en-US" altLang="en-US" sz="2600" dirty="0">
                <a:latin typeface="Calibri" panose="020F0502020204030204" pitchFamily="34" charset="0"/>
                <a:cs typeface="Calibri" panose="020F0502020204030204" pitchFamily="34" charset="0"/>
              </a:rPr>
              <a:t>Challenge – Specific question/hypothesis or study goals</a:t>
            </a:r>
          </a:p>
          <a:p>
            <a:pPr indent="-347472" eaLnBrk="1" hangingPunct="1">
              <a:spcBef>
                <a:spcPts val="400"/>
              </a:spcBef>
            </a:pPr>
            <a:r>
              <a:rPr lang="en-US" altLang="en-US" dirty="0">
                <a:latin typeface="Calibri" panose="020F0502020204030204" pitchFamily="34" charset="0"/>
                <a:cs typeface="Calibri" panose="020F0502020204030204" pitchFamily="34" charset="0"/>
              </a:rPr>
              <a:t>Methods – What you did</a:t>
            </a:r>
          </a:p>
          <a:p>
            <a:pPr indent="-347472" eaLnBrk="1" hangingPunct="1">
              <a:spcBef>
                <a:spcPts val="400"/>
              </a:spcBef>
            </a:pPr>
            <a:r>
              <a:rPr lang="en-US" altLang="en-US" dirty="0">
                <a:latin typeface="Calibri" panose="020F0502020204030204" pitchFamily="34" charset="0"/>
                <a:cs typeface="Calibri" panose="020F0502020204030204" pitchFamily="34" charset="0"/>
              </a:rPr>
              <a:t>Results – Findings</a:t>
            </a:r>
          </a:p>
          <a:p>
            <a:pPr indent="-347472" eaLnBrk="1" hangingPunct="1">
              <a:spcBef>
                <a:spcPts val="400"/>
              </a:spcBef>
            </a:pPr>
            <a:r>
              <a:rPr lang="en-US" altLang="en-US" dirty="0">
                <a:latin typeface="Calibri" panose="020F0502020204030204" pitchFamily="34" charset="0"/>
                <a:cs typeface="Calibri" panose="020F0502020204030204" pitchFamily="34" charset="0"/>
              </a:rPr>
              <a:t>Discussion</a:t>
            </a:r>
          </a:p>
          <a:p>
            <a:pPr lvl="1" indent="-347472" eaLnBrk="1" hangingPunct="1">
              <a:spcBef>
                <a:spcPts val="400"/>
              </a:spcBef>
            </a:pPr>
            <a:r>
              <a:rPr lang="en-US" altLang="en-US" sz="2600" dirty="0">
                <a:latin typeface="Calibri" panose="020F0502020204030204" pitchFamily="34" charset="0"/>
                <a:cs typeface="Calibri" panose="020F0502020204030204" pitchFamily="34" charset="0"/>
              </a:rPr>
              <a:t>What the findings contribute to existing knowledge</a:t>
            </a:r>
          </a:p>
          <a:p>
            <a:pPr lvl="1" indent="-347472" eaLnBrk="1" hangingPunct="1">
              <a:spcBef>
                <a:spcPts val="400"/>
              </a:spcBef>
            </a:pPr>
            <a:r>
              <a:rPr lang="en-US" altLang="en-US" sz="2600" dirty="0">
                <a:latin typeface="Calibri" panose="020F0502020204030204" pitchFamily="34" charset="0"/>
                <a:cs typeface="Calibri" panose="020F0502020204030204" pitchFamily="34" charset="0"/>
              </a:rPr>
              <a:t>Conclusion – the “take home message”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FCDAF2C-0050-4874-822C-65D66090A4CF}"/>
              </a:ext>
            </a:extLst>
          </p:cNvPr>
          <p:cNvSpPr txBox="1">
            <a:spLocks/>
          </p:cNvSpPr>
          <p:nvPr/>
        </p:nvSpPr>
        <p:spPr bwMode="auto">
          <a:xfrm>
            <a:off x="457200" y="3190875"/>
            <a:ext cx="82296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a:extLst>
        </p:spPr>
        <p:txBody>
          <a:bodyPr anchor="b"/>
          <a:lstStyle>
            <a:lvl1pPr algn="ctr" rtl="0" eaLnBrk="1" fontAlgn="base" hangingPunct="1">
              <a:spcBef>
                <a:spcPct val="0"/>
              </a:spcBef>
              <a:spcAft>
                <a:spcPct val="0"/>
              </a:spcAft>
              <a:defRPr sz="5800">
                <a:solidFill>
                  <a:schemeClr val="accent1">
                    <a:lumMod val="75000"/>
                  </a:schemeClr>
                </a:solidFill>
                <a:latin typeface="Garamond"/>
                <a:ea typeface="MS PGothic" pitchFamily="34" charset="-128"/>
                <a:cs typeface="Garamond"/>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pPr defTabSz="914400">
              <a:defRPr/>
            </a:pPr>
            <a:r>
              <a:rPr lang="en-US" sz="5400" kern="0" dirty="0">
                <a:latin typeface="+mj-lt"/>
              </a:rPr>
              <a:t>Results Section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a:extLst>
              <a:ext uri="{FF2B5EF4-FFF2-40B4-BE49-F238E27FC236}">
                <a16:creationId xmlns:a16="http://schemas.microsoft.com/office/drawing/2014/main" id="{5BAED5FC-5267-4E35-8E5A-A00A470EAB2A}"/>
              </a:ext>
            </a:extLst>
          </p:cNvPr>
          <p:cNvSpPr>
            <a:spLocks noGrp="1" noChangeArrowheads="1"/>
          </p:cNvSpPr>
          <p:nvPr>
            <p:ph type="title"/>
          </p:nvPr>
        </p:nvSpPr>
        <p:spPr>
          <a:xfrm>
            <a:off x="457200" y="277813"/>
            <a:ext cx="8229600" cy="1139825"/>
          </a:xfrm>
        </p:spPr>
        <p:txBody>
          <a:bodyPr/>
          <a:lstStyle/>
          <a:p>
            <a:pPr eaLnBrk="1" hangingPunct="1"/>
            <a:r>
              <a:rPr lang="en-US" altLang="en-US" dirty="0"/>
              <a:t>Results section should describe…</a:t>
            </a:r>
          </a:p>
        </p:txBody>
      </p:sp>
      <p:sp>
        <p:nvSpPr>
          <p:cNvPr id="57347" name="Content Placeholder 2">
            <a:extLst>
              <a:ext uri="{FF2B5EF4-FFF2-40B4-BE49-F238E27FC236}">
                <a16:creationId xmlns:a16="http://schemas.microsoft.com/office/drawing/2014/main" id="{AF4364EE-764C-40BE-BCE9-9D8CFC5A7C39}"/>
              </a:ext>
            </a:extLst>
          </p:cNvPr>
          <p:cNvSpPr>
            <a:spLocks noGrp="1" noChangeArrowheads="1"/>
          </p:cNvSpPr>
          <p:nvPr>
            <p:ph idx="1"/>
          </p:nvPr>
        </p:nvSpPr>
        <p:spPr/>
        <p:txBody>
          <a:bodyPr/>
          <a:lstStyle/>
          <a:p>
            <a:pPr eaLnBrk="1" hangingPunct="1"/>
            <a:r>
              <a:rPr lang="en-US" altLang="en-US" dirty="0">
                <a:latin typeface="Calibri" panose="020F0502020204030204" pitchFamily="34" charset="0"/>
                <a:cs typeface="Calibri" panose="020F0502020204030204" pitchFamily="34" charset="0"/>
              </a:rPr>
              <a:t>Results of data analysis that are </a:t>
            </a:r>
            <a:r>
              <a:rPr lang="en-US" altLang="en-US" dirty="0">
                <a:solidFill>
                  <a:srgbClr val="0000FF"/>
                </a:solidFill>
                <a:latin typeface="Calibri" panose="020F0502020204030204" pitchFamily="34" charset="0"/>
                <a:cs typeface="Calibri" panose="020F0502020204030204" pitchFamily="34" charset="0"/>
              </a:rPr>
              <a:t>relevant to the study objectives</a:t>
            </a:r>
          </a:p>
        </p:txBody>
      </p:sp>
      <p:sp>
        <p:nvSpPr>
          <p:cNvPr id="57348" name="Oval 3">
            <a:extLst>
              <a:ext uri="{FF2B5EF4-FFF2-40B4-BE49-F238E27FC236}">
                <a16:creationId xmlns:a16="http://schemas.microsoft.com/office/drawing/2014/main" id="{4A630E73-2D71-4F26-8510-33C69F259FF2}"/>
              </a:ext>
            </a:extLst>
          </p:cNvPr>
          <p:cNvSpPr>
            <a:spLocks/>
          </p:cNvSpPr>
          <p:nvPr/>
        </p:nvSpPr>
        <p:spPr bwMode="auto">
          <a:xfrm>
            <a:off x="1501775" y="2952750"/>
            <a:ext cx="3384550" cy="3382963"/>
          </a:xfrm>
          <a:prstGeom prst="ellipse">
            <a:avLst/>
          </a:prstGeom>
          <a:solidFill>
            <a:schemeClr val="accent1">
              <a:alpha val="20000"/>
            </a:schemeClr>
          </a:solidFill>
          <a:ln w="12700" algn="ctr">
            <a:solidFill>
              <a:schemeClr val="tx1"/>
            </a:solidFill>
            <a:round/>
            <a:headEnd/>
            <a:tailEnd/>
          </a:ln>
        </p:spPr>
        <p:txBody>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defTabSz="914400">
              <a:spcBef>
                <a:spcPct val="0"/>
              </a:spcBef>
              <a:buClrTx/>
              <a:buSzTx/>
              <a:buFontTx/>
              <a:buNone/>
            </a:pPr>
            <a:endParaRPr lang="en-US" altLang="en-US" sz="1800">
              <a:solidFill>
                <a:schemeClr val="tx1"/>
              </a:solidFill>
              <a:latin typeface="Verdana" panose="020B0604030504040204" pitchFamily="34" charset="0"/>
              <a:cs typeface="Arial" panose="020B0604020202020204" pitchFamily="34" charset="0"/>
            </a:endParaRPr>
          </a:p>
        </p:txBody>
      </p:sp>
      <p:sp>
        <p:nvSpPr>
          <p:cNvPr id="57349" name="Oval 4">
            <a:extLst>
              <a:ext uri="{FF2B5EF4-FFF2-40B4-BE49-F238E27FC236}">
                <a16:creationId xmlns:a16="http://schemas.microsoft.com/office/drawing/2014/main" id="{D4F2B348-333E-467F-8732-2E3DB9DE6F92}"/>
              </a:ext>
            </a:extLst>
          </p:cNvPr>
          <p:cNvSpPr>
            <a:spLocks/>
          </p:cNvSpPr>
          <p:nvPr/>
        </p:nvSpPr>
        <p:spPr bwMode="auto">
          <a:xfrm>
            <a:off x="3800475" y="2971800"/>
            <a:ext cx="3384550" cy="3382963"/>
          </a:xfrm>
          <a:prstGeom prst="ellipse">
            <a:avLst/>
          </a:prstGeom>
          <a:solidFill>
            <a:srgbClr val="C00000">
              <a:alpha val="14902"/>
            </a:srgbClr>
          </a:solidFill>
          <a:ln w="12700" algn="ctr">
            <a:solidFill>
              <a:schemeClr val="tx1"/>
            </a:solidFill>
            <a:round/>
            <a:headEnd/>
            <a:tailEnd/>
          </a:ln>
        </p:spPr>
        <p:txBody>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defTabSz="914400">
              <a:spcBef>
                <a:spcPct val="0"/>
              </a:spcBef>
              <a:buClrTx/>
              <a:buSzTx/>
              <a:buFontTx/>
              <a:buNone/>
            </a:pPr>
            <a:endParaRPr lang="en-US" altLang="en-US" sz="1800">
              <a:solidFill>
                <a:schemeClr val="tx1"/>
              </a:solidFill>
              <a:latin typeface="Verdana" panose="020B0604030504040204" pitchFamily="34" charset="0"/>
              <a:cs typeface="Arial" panose="020B0604020202020204" pitchFamily="34" charset="0"/>
            </a:endParaRPr>
          </a:p>
        </p:txBody>
      </p:sp>
      <p:sp>
        <p:nvSpPr>
          <p:cNvPr id="57350" name="TextBox 5">
            <a:extLst>
              <a:ext uri="{FF2B5EF4-FFF2-40B4-BE49-F238E27FC236}">
                <a16:creationId xmlns:a16="http://schemas.microsoft.com/office/drawing/2014/main" id="{590A8061-F4D9-4094-8FFE-EDCFAD217B4C}"/>
              </a:ext>
            </a:extLst>
          </p:cNvPr>
          <p:cNvSpPr txBox="1">
            <a:spLocks noChangeArrowheads="1"/>
          </p:cNvSpPr>
          <p:nvPr/>
        </p:nvSpPr>
        <p:spPr bwMode="auto">
          <a:xfrm rot="-645435">
            <a:off x="2012950" y="3860800"/>
            <a:ext cx="187960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algn="ctr" eaLnBrk="1" hangingPunct="1">
              <a:spcBef>
                <a:spcPct val="0"/>
              </a:spcBef>
              <a:buClrTx/>
              <a:buSzTx/>
              <a:buFontTx/>
              <a:buNone/>
            </a:pPr>
            <a:r>
              <a:rPr lang="en-US" altLang="en-US" sz="3000">
                <a:solidFill>
                  <a:schemeClr val="bg2"/>
                </a:solidFill>
                <a:latin typeface="Bradley Hand ITC" panose="03070402050302030203" pitchFamily="66" charset="0"/>
                <a:cs typeface="Arial" panose="020B0604020202020204" pitchFamily="34" charset="0"/>
              </a:rPr>
              <a:t>What you wanted to study</a:t>
            </a:r>
          </a:p>
        </p:txBody>
      </p:sp>
      <p:sp>
        <p:nvSpPr>
          <p:cNvPr id="57351" name="TextBox 6">
            <a:extLst>
              <a:ext uri="{FF2B5EF4-FFF2-40B4-BE49-F238E27FC236}">
                <a16:creationId xmlns:a16="http://schemas.microsoft.com/office/drawing/2014/main" id="{CEC557DE-84C8-4093-984D-7000D3C5511F}"/>
              </a:ext>
            </a:extLst>
          </p:cNvPr>
          <p:cNvSpPr txBox="1">
            <a:spLocks noChangeArrowheads="1"/>
          </p:cNvSpPr>
          <p:nvPr/>
        </p:nvSpPr>
        <p:spPr bwMode="auto">
          <a:xfrm rot="817343">
            <a:off x="4725988" y="3873500"/>
            <a:ext cx="2100262"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algn="ctr" eaLnBrk="1" hangingPunct="1">
              <a:spcBef>
                <a:spcPct val="0"/>
              </a:spcBef>
              <a:buClrTx/>
              <a:buSzTx/>
              <a:buFontTx/>
              <a:buNone/>
            </a:pPr>
            <a:r>
              <a:rPr lang="en-US" altLang="en-US" sz="3000">
                <a:solidFill>
                  <a:schemeClr val="bg2"/>
                </a:solidFill>
                <a:latin typeface="Bradley Hand ITC" panose="03070402050302030203" pitchFamily="66" charset="0"/>
                <a:cs typeface="Arial" panose="020B0604020202020204" pitchFamily="34" charset="0"/>
              </a:rPr>
              <a:t>All the data from your analyses</a:t>
            </a:r>
          </a:p>
        </p:txBody>
      </p:sp>
      <p:grpSp>
        <p:nvGrpSpPr>
          <p:cNvPr id="57352" name="Group 14">
            <a:extLst>
              <a:ext uri="{FF2B5EF4-FFF2-40B4-BE49-F238E27FC236}">
                <a16:creationId xmlns:a16="http://schemas.microsoft.com/office/drawing/2014/main" id="{474C1A71-973B-40FC-A5E1-4F607AA7BF15}"/>
              </a:ext>
            </a:extLst>
          </p:cNvPr>
          <p:cNvGrpSpPr>
            <a:grpSpLocks/>
          </p:cNvGrpSpPr>
          <p:nvPr/>
        </p:nvGrpSpPr>
        <p:grpSpPr bwMode="auto">
          <a:xfrm>
            <a:off x="3989388" y="2373313"/>
            <a:ext cx="693737" cy="2466975"/>
            <a:chOff x="3990071" y="2374084"/>
            <a:chExt cx="693501" cy="2466363"/>
          </a:xfrm>
        </p:grpSpPr>
        <p:sp>
          <p:nvSpPr>
            <p:cNvPr id="8" name="5-Point Star 7">
              <a:extLst>
                <a:ext uri="{FF2B5EF4-FFF2-40B4-BE49-F238E27FC236}">
                  <a16:creationId xmlns:a16="http://schemas.microsoft.com/office/drawing/2014/main" id="{240E4ED4-2623-49F9-8B30-6EB596EC850A}"/>
                </a:ext>
              </a:extLst>
            </p:cNvPr>
            <p:cNvSpPr/>
            <p:nvPr/>
          </p:nvSpPr>
          <p:spPr bwMode="auto">
            <a:xfrm>
              <a:off x="3990071" y="4194494"/>
              <a:ext cx="693501" cy="645953"/>
            </a:xfrm>
            <a:prstGeom prst="star5">
              <a:avLst/>
            </a:prstGeom>
            <a:solidFill>
              <a:srgbClr val="FFCC00"/>
            </a:solidFill>
            <a:ln w="12700" cap="flat" cmpd="sng" algn="ctr">
              <a:solidFill>
                <a:srgbClr val="FFCC00"/>
              </a:solidFill>
              <a:prstDash val="solid"/>
              <a:round/>
              <a:headEnd type="none" w="med" len="med"/>
              <a:tailEnd type="none" w="med" len="med"/>
            </a:ln>
            <a:effectLst/>
          </p:spPr>
          <p:txBody>
            <a:bodyPr/>
            <a:lstStyle/>
            <a:p>
              <a:pPr defTabSz="914400">
                <a:defRPr/>
              </a:pPr>
              <a:endParaRPr lang="en-US">
                <a:cs typeface="+mn-cs"/>
              </a:endParaRPr>
            </a:p>
          </p:txBody>
        </p:sp>
        <p:cxnSp>
          <p:nvCxnSpPr>
            <p:cNvPr id="57354" name="Elbow Connector 9">
              <a:extLst>
                <a:ext uri="{FF2B5EF4-FFF2-40B4-BE49-F238E27FC236}">
                  <a16:creationId xmlns:a16="http://schemas.microsoft.com/office/drawing/2014/main" id="{ACC00909-5918-4C6F-86F8-2CC3A1FEFC0F}"/>
                </a:ext>
              </a:extLst>
            </p:cNvPr>
            <p:cNvCxnSpPr>
              <a:cxnSpLocks noChangeShapeType="1"/>
            </p:cNvCxnSpPr>
            <p:nvPr/>
          </p:nvCxnSpPr>
          <p:spPr bwMode="auto">
            <a:xfrm rot="16200000" flipH="1">
              <a:off x="3426761" y="3208934"/>
              <a:ext cx="1744909" cy="75210"/>
            </a:xfrm>
            <a:prstGeom prst="bentConnector3">
              <a:avLst>
                <a:gd name="adj1" fmla="val 481"/>
              </a:avLst>
            </a:prstGeom>
            <a:noFill/>
            <a:ln w="57150" algn="ctr">
              <a:solidFill>
                <a:srgbClr val="C00000"/>
              </a:solidFill>
              <a:round/>
              <a:headEnd/>
              <a:tailEnd type="arrow" w="med" len="med"/>
            </a:ln>
            <a:extLst>
              <a:ext uri="{909E8E84-426E-40DD-AFC4-6F175D3DCCD1}">
                <a14:hiddenFill xmlns:a14="http://schemas.microsoft.com/office/drawing/2010/main">
                  <a:noFill/>
                </a14:hiddenFill>
              </a:ext>
            </a:extLst>
          </p:spPr>
        </p:cxn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a:extLst>
              <a:ext uri="{FF2B5EF4-FFF2-40B4-BE49-F238E27FC236}">
                <a16:creationId xmlns:a16="http://schemas.microsoft.com/office/drawing/2014/main" id="{9FCA3F68-2500-43B7-A01A-99F0C18F4DC3}"/>
              </a:ext>
            </a:extLst>
          </p:cNvPr>
          <p:cNvSpPr>
            <a:spLocks noGrp="1" noChangeArrowheads="1"/>
          </p:cNvSpPr>
          <p:nvPr>
            <p:ph type="title"/>
          </p:nvPr>
        </p:nvSpPr>
        <p:spPr/>
        <p:txBody>
          <a:bodyPr/>
          <a:lstStyle/>
          <a:p>
            <a:pPr eaLnBrk="1" hangingPunct="1"/>
            <a:r>
              <a:rPr lang="en-US" altLang="en-US" dirty="0"/>
              <a:t>Descriptive results</a:t>
            </a:r>
          </a:p>
        </p:txBody>
      </p:sp>
      <p:sp>
        <p:nvSpPr>
          <p:cNvPr id="59395" name="Content Placeholder 2">
            <a:extLst>
              <a:ext uri="{FF2B5EF4-FFF2-40B4-BE49-F238E27FC236}">
                <a16:creationId xmlns:a16="http://schemas.microsoft.com/office/drawing/2014/main" id="{46E72062-307D-4D6B-B0ED-EC3D713882A5}"/>
              </a:ext>
            </a:extLst>
          </p:cNvPr>
          <p:cNvSpPr>
            <a:spLocks noGrp="1" noChangeArrowheads="1"/>
          </p:cNvSpPr>
          <p:nvPr>
            <p:ph idx="1"/>
          </p:nvPr>
        </p:nvSpPr>
        <p:spPr>
          <a:xfrm>
            <a:off x="457200" y="1600200"/>
            <a:ext cx="8229600" cy="4572000"/>
          </a:xfrm>
        </p:spPr>
        <p:txBody>
          <a:bodyPr/>
          <a:lstStyle/>
          <a:p>
            <a:pPr eaLnBrk="1" hangingPunct="1"/>
            <a:r>
              <a:rPr lang="en-US" altLang="en-US" dirty="0">
                <a:latin typeface="Calibri" panose="020F0502020204030204" pitchFamily="34" charset="0"/>
                <a:cs typeface="Calibri" panose="020F0502020204030204" pitchFamily="34" charset="0"/>
              </a:rPr>
              <a:t>Characteristics of your study subjects</a:t>
            </a:r>
          </a:p>
          <a:p>
            <a:pPr lvl="1" eaLnBrk="1" hangingPunct="1"/>
            <a:r>
              <a:rPr lang="en-US" altLang="en-US" dirty="0">
                <a:latin typeface="Calibri" panose="020F0502020204030204" pitchFamily="34" charset="0"/>
                <a:cs typeface="Calibri" panose="020F0502020204030204" pitchFamily="34" charset="0"/>
              </a:rPr>
              <a:t>Demographic characteristics</a:t>
            </a:r>
          </a:p>
          <a:p>
            <a:pPr lvl="1" eaLnBrk="1" hangingPunct="1"/>
            <a:r>
              <a:rPr lang="en-US" altLang="en-US" dirty="0">
                <a:latin typeface="Calibri" panose="020F0502020204030204" pitchFamily="34" charset="0"/>
                <a:cs typeface="Calibri" panose="020F0502020204030204" pitchFamily="34" charset="0"/>
              </a:rPr>
              <a:t>Important outcome variable(s)</a:t>
            </a:r>
          </a:p>
          <a:p>
            <a:pPr lvl="1" eaLnBrk="1" hangingPunct="1"/>
            <a:r>
              <a:rPr lang="en-US" altLang="en-US" dirty="0">
                <a:latin typeface="Calibri" panose="020F0502020204030204" pitchFamily="34" charset="0"/>
                <a:cs typeface="Calibri" panose="020F0502020204030204" pitchFamily="34" charset="0"/>
              </a:rPr>
              <a:t>Characteristics that correspond with analytic results to be presented</a:t>
            </a:r>
          </a:p>
          <a:p>
            <a:pPr eaLnBrk="1" hangingPunct="1"/>
            <a:r>
              <a:rPr lang="en-US" altLang="en-US" dirty="0">
                <a:latin typeface="Calibri" panose="020F0502020204030204" pitchFamily="34" charset="0"/>
                <a:cs typeface="Calibri" panose="020F0502020204030204" pitchFamily="34" charset="0"/>
              </a:rPr>
              <a:t>May also include:</a:t>
            </a:r>
          </a:p>
          <a:p>
            <a:pPr lvl="1" eaLnBrk="1" hangingPunct="1"/>
            <a:r>
              <a:rPr lang="en-US" altLang="en-US" dirty="0">
                <a:latin typeface="Calibri" panose="020F0502020204030204" pitchFamily="34" charset="0"/>
                <a:cs typeface="Calibri" panose="020F0502020204030204" pitchFamily="34" charset="0"/>
              </a:rPr>
              <a:t>Characteristics of subjects enrolled but not included in analyses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a:extLst>
              <a:ext uri="{FF2B5EF4-FFF2-40B4-BE49-F238E27FC236}">
                <a16:creationId xmlns:a16="http://schemas.microsoft.com/office/drawing/2014/main" id="{05CC3166-DC2F-44E9-AB8C-3752020E4276}"/>
              </a:ext>
            </a:extLst>
          </p:cNvPr>
          <p:cNvSpPr>
            <a:spLocks noGrp="1" noChangeArrowheads="1"/>
          </p:cNvSpPr>
          <p:nvPr>
            <p:ph type="title"/>
          </p:nvPr>
        </p:nvSpPr>
        <p:spPr/>
        <p:txBody>
          <a:bodyPr/>
          <a:lstStyle/>
          <a:p>
            <a:pPr eaLnBrk="1" hangingPunct="1"/>
            <a:r>
              <a:rPr lang="en-US" altLang="en-US" dirty="0"/>
              <a:t>Main finding</a:t>
            </a:r>
          </a:p>
        </p:txBody>
      </p:sp>
      <p:sp>
        <p:nvSpPr>
          <p:cNvPr id="61443" name="Content Placeholder 2">
            <a:extLst>
              <a:ext uri="{FF2B5EF4-FFF2-40B4-BE49-F238E27FC236}">
                <a16:creationId xmlns:a16="http://schemas.microsoft.com/office/drawing/2014/main" id="{15B55097-8217-4013-B60A-BAA8579A2CAF}"/>
              </a:ext>
            </a:extLst>
          </p:cNvPr>
          <p:cNvSpPr>
            <a:spLocks noGrp="1" noChangeArrowheads="1"/>
          </p:cNvSpPr>
          <p:nvPr>
            <p:ph idx="1"/>
          </p:nvPr>
        </p:nvSpPr>
        <p:spPr/>
        <p:txBody>
          <a:bodyPr/>
          <a:lstStyle/>
          <a:p>
            <a:pPr eaLnBrk="1" hangingPunct="1"/>
            <a:r>
              <a:rPr lang="en-US" altLang="en-US" dirty="0">
                <a:latin typeface="Calibri" panose="020F0502020204030204" pitchFamily="34" charset="0"/>
                <a:cs typeface="Calibri" panose="020F0502020204030204" pitchFamily="34" charset="0"/>
              </a:rPr>
              <a:t>Three basic principles when presenting your main findings:</a:t>
            </a:r>
          </a:p>
          <a:p>
            <a:pPr marL="971550" lvl="1" indent="-514350" eaLnBrk="1" hangingPunct="1">
              <a:buSzPct val="100000"/>
              <a:buFont typeface="Garamond" panose="02020404030301010803" pitchFamily="18" charset="0"/>
              <a:buAutoNum type="arabicPeriod"/>
            </a:pPr>
            <a:r>
              <a:rPr lang="en-US" altLang="en-US" dirty="0">
                <a:latin typeface="Calibri" panose="020F0502020204030204" pitchFamily="34" charset="0"/>
                <a:cs typeface="Calibri" panose="020F0502020204030204" pitchFamily="34" charset="0"/>
              </a:rPr>
              <a:t>Do not bury in the middle or at the end of a paragraph</a:t>
            </a:r>
          </a:p>
          <a:p>
            <a:pPr marL="971550" lvl="1" indent="-514350" eaLnBrk="1" hangingPunct="1">
              <a:buSzPct val="100000"/>
              <a:buFont typeface="Garamond" panose="02020404030301010803" pitchFamily="18" charset="0"/>
              <a:buAutoNum type="arabicPeriod"/>
            </a:pPr>
            <a:r>
              <a:rPr lang="en-US" altLang="en-US" dirty="0">
                <a:latin typeface="Calibri" panose="020F0502020204030204" pitchFamily="34" charset="0"/>
                <a:cs typeface="Calibri" panose="020F0502020204030204" pitchFamily="34" charset="0"/>
              </a:rPr>
              <a:t>Do not use fancy statistical terms</a:t>
            </a:r>
          </a:p>
          <a:p>
            <a:pPr marL="971550" lvl="1" indent="-514350" eaLnBrk="1" hangingPunct="1">
              <a:buSzPct val="100000"/>
              <a:buFont typeface="Garamond" panose="02020404030301010803" pitchFamily="18" charset="0"/>
              <a:buAutoNum type="arabicPeriod"/>
            </a:pPr>
            <a:r>
              <a:rPr lang="en-US" altLang="en-US" dirty="0">
                <a:latin typeface="Calibri" panose="020F0502020204030204" pitchFamily="34" charset="0"/>
                <a:cs typeface="Calibri" panose="020F0502020204030204" pitchFamily="34" charset="0"/>
              </a:rPr>
              <a:t>Do not forget the effect size</a:t>
            </a:r>
          </a:p>
        </p:txBody>
      </p:sp>
      <p:pic>
        <p:nvPicPr>
          <p:cNvPr id="61444" name="Picture 2">
            <a:extLst>
              <a:ext uri="{FF2B5EF4-FFF2-40B4-BE49-F238E27FC236}">
                <a16:creationId xmlns:a16="http://schemas.microsoft.com/office/drawing/2014/main" id="{1DC36E52-9791-4D75-A1E2-E8D321A9D1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563" t="3287" r="3889"/>
          <a:stretch>
            <a:fillRect/>
          </a:stretch>
        </p:blipFill>
        <p:spPr bwMode="auto">
          <a:xfrm>
            <a:off x="6118225" y="3978275"/>
            <a:ext cx="2406650" cy="255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a:extLst>
              <a:ext uri="{FF2B5EF4-FFF2-40B4-BE49-F238E27FC236}">
                <a16:creationId xmlns:a16="http://schemas.microsoft.com/office/drawing/2014/main" id="{FBE4FEBB-DF37-4480-87A8-40BEB549CB7E}"/>
              </a:ext>
            </a:extLst>
          </p:cNvPr>
          <p:cNvSpPr>
            <a:spLocks noGrp="1" noChangeArrowheads="1"/>
          </p:cNvSpPr>
          <p:nvPr>
            <p:ph type="title"/>
          </p:nvPr>
        </p:nvSpPr>
        <p:spPr>
          <a:xfrm>
            <a:off x="457200" y="274320"/>
            <a:ext cx="8229600" cy="1139825"/>
          </a:xfrm>
        </p:spPr>
        <p:txBody>
          <a:bodyPr/>
          <a:lstStyle/>
          <a:p>
            <a:pPr eaLnBrk="1" hangingPunct="1"/>
            <a:r>
              <a:rPr lang="en-US" altLang="en-US" dirty="0"/>
              <a:t>Other important findings</a:t>
            </a:r>
          </a:p>
        </p:txBody>
      </p:sp>
      <p:sp>
        <p:nvSpPr>
          <p:cNvPr id="3" name="Content Placeholder 2">
            <a:extLst>
              <a:ext uri="{FF2B5EF4-FFF2-40B4-BE49-F238E27FC236}">
                <a16:creationId xmlns:a16="http://schemas.microsoft.com/office/drawing/2014/main" id="{81A440E3-A162-4081-82E3-BCB881FF1174}"/>
              </a:ext>
            </a:extLst>
          </p:cNvPr>
          <p:cNvSpPr>
            <a:spLocks noGrp="1"/>
          </p:cNvSpPr>
          <p:nvPr>
            <p:ph idx="1"/>
          </p:nvPr>
        </p:nvSpPr>
        <p:spPr>
          <a:xfrm>
            <a:off x="457200" y="1600200"/>
            <a:ext cx="8229600" cy="3657600"/>
          </a:xfrm>
        </p:spPr>
        <p:txBody>
          <a:bodyPr/>
          <a:lstStyle/>
          <a:p>
            <a:pPr eaLnBrk="1" hangingPunct="1">
              <a:buClr>
                <a:schemeClr val="bg2">
                  <a:lumMod val="75000"/>
                  <a:lumOff val="25000"/>
                </a:schemeClr>
              </a:buClr>
              <a:buFont typeface="Wingdings" charset="0"/>
              <a:buChar char="§"/>
              <a:defRPr/>
            </a:pPr>
            <a:r>
              <a:rPr lang="en-US" dirty="0"/>
              <a:t>Might include:</a:t>
            </a:r>
          </a:p>
          <a:p>
            <a:pPr lvl="1" eaLnBrk="1" hangingPunct="1">
              <a:buFont typeface="Arial" charset="0"/>
              <a:buChar char="•"/>
              <a:defRPr/>
            </a:pPr>
            <a:r>
              <a:rPr lang="en-US" dirty="0"/>
              <a:t>More elaborate statistical models used</a:t>
            </a:r>
          </a:p>
          <a:p>
            <a:pPr lvl="1" eaLnBrk="1" hangingPunct="1">
              <a:buFont typeface="Arial" charset="0"/>
              <a:buChar char="•"/>
              <a:defRPr/>
            </a:pPr>
            <a:r>
              <a:rPr lang="en-US" dirty="0"/>
              <a:t>Additional supporting evidence including:</a:t>
            </a:r>
          </a:p>
          <a:p>
            <a:pPr lvl="2" eaLnBrk="1" hangingPunct="1">
              <a:buFont typeface="Courier New" charset="0"/>
              <a:buChar char="­"/>
              <a:defRPr/>
            </a:pPr>
            <a:r>
              <a:rPr lang="en-US" dirty="0"/>
              <a:t>Alternative measurement methods </a:t>
            </a:r>
          </a:p>
          <a:p>
            <a:pPr lvl="3" eaLnBrk="1" hangingPunct="1">
              <a:buFont typeface="Wingdings" charset="0"/>
              <a:buChar char="§"/>
              <a:defRPr/>
            </a:pPr>
            <a:r>
              <a:rPr lang="en-US" sz="2200" i="1" dirty="0"/>
              <a:t>Example: </a:t>
            </a:r>
            <a:r>
              <a:rPr lang="en-US" sz="2200" dirty="0"/>
              <a:t>Use of genotyping or whole genome sequencing in addition to social network analysis</a:t>
            </a:r>
          </a:p>
          <a:p>
            <a:pPr lvl="2" eaLnBrk="1" hangingPunct="1">
              <a:buFont typeface="Courier New" charset="0"/>
              <a:buChar char="­"/>
              <a:defRPr/>
            </a:pPr>
            <a:r>
              <a:rPr lang="en-US" dirty="0"/>
              <a:t>Different analytic techniques</a:t>
            </a:r>
          </a:p>
          <a:p>
            <a:pPr lvl="2" eaLnBrk="1" hangingPunct="1">
              <a:buFont typeface="Courier New" charset="0"/>
              <a:buChar char="­"/>
              <a:defRPr/>
            </a:pPr>
            <a:r>
              <a:rPr lang="en-US" dirty="0"/>
              <a:t>Other sub-group analysis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a:extLst>
              <a:ext uri="{FF2B5EF4-FFF2-40B4-BE49-F238E27FC236}">
                <a16:creationId xmlns:a16="http://schemas.microsoft.com/office/drawing/2014/main" id="{BB1111B7-28C5-45EB-BDB5-B931BFEF19D2}"/>
              </a:ext>
            </a:extLst>
          </p:cNvPr>
          <p:cNvSpPr>
            <a:spLocks noGrp="1" noChangeArrowheads="1"/>
          </p:cNvSpPr>
          <p:nvPr>
            <p:ph type="title"/>
          </p:nvPr>
        </p:nvSpPr>
        <p:spPr/>
        <p:txBody>
          <a:bodyPr/>
          <a:lstStyle/>
          <a:p>
            <a:pPr eaLnBrk="1" hangingPunct="1"/>
            <a:r>
              <a:rPr lang="en-US" altLang="en-US" dirty="0"/>
              <a:t>Results section: Helpful tips</a:t>
            </a:r>
          </a:p>
        </p:txBody>
      </p:sp>
      <p:sp>
        <p:nvSpPr>
          <p:cNvPr id="65539" name="Content Placeholder 2">
            <a:extLst>
              <a:ext uri="{FF2B5EF4-FFF2-40B4-BE49-F238E27FC236}">
                <a16:creationId xmlns:a16="http://schemas.microsoft.com/office/drawing/2014/main" id="{6A2BB163-04CB-4B33-BBEE-7CD99C0FE387}"/>
              </a:ext>
            </a:extLst>
          </p:cNvPr>
          <p:cNvSpPr>
            <a:spLocks noGrp="1" noChangeArrowheads="1"/>
          </p:cNvSpPr>
          <p:nvPr>
            <p:ph idx="1"/>
          </p:nvPr>
        </p:nvSpPr>
        <p:spPr>
          <a:xfrm>
            <a:off x="457200" y="1600200"/>
            <a:ext cx="8229600" cy="4927600"/>
          </a:xfrm>
        </p:spPr>
        <p:txBody>
          <a:bodyPr/>
          <a:lstStyle/>
          <a:p>
            <a:pPr indent="-347472" eaLnBrk="1" hangingPunct="1">
              <a:spcBef>
                <a:spcPts val="400"/>
              </a:spcBef>
            </a:pPr>
            <a:r>
              <a:rPr lang="en-US" altLang="en-US" dirty="0">
                <a:latin typeface="Calibri" panose="020F0502020204030204" pitchFamily="34" charset="0"/>
                <a:cs typeface="Calibri" panose="020F0502020204030204" pitchFamily="34" charset="0"/>
              </a:rPr>
              <a:t>Tables and figures should stand on their own</a:t>
            </a:r>
          </a:p>
          <a:p>
            <a:pPr indent="-347472" eaLnBrk="1" hangingPunct="1">
              <a:spcBef>
                <a:spcPts val="400"/>
              </a:spcBef>
            </a:pPr>
            <a:r>
              <a:rPr lang="en-US" altLang="en-US" dirty="0">
                <a:latin typeface="Calibri" panose="020F0502020204030204" pitchFamily="34" charset="0"/>
                <a:cs typeface="Calibri" panose="020F0502020204030204" pitchFamily="34" charset="0"/>
              </a:rPr>
              <a:t>Data presented in tables or figures should not be repeated in the text</a:t>
            </a:r>
          </a:p>
          <a:p>
            <a:pPr lvl="1" indent="-347472" eaLnBrk="1" hangingPunct="1">
              <a:spcBef>
                <a:spcPts val="400"/>
              </a:spcBef>
              <a:spcAft>
                <a:spcPct val="25000"/>
              </a:spcAft>
            </a:pPr>
            <a:r>
              <a:rPr lang="en-US" altLang="en-US" dirty="0">
                <a:latin typeface="Calibri" panose="020F0502020204030204" pitchFamily="34" charset="0"/>
                <a:cs typeface="Calibri" panose="020F0502020204030204" pitchFamily="34" charset="0"/>
              </a:rPr>
              <a:t>Use</a:t>
            </a:r>
            <a:r>
              <a:rPr lang="en-US" altLang="en-US" dirty="0">
                <a:solidFill>
                  <a:schemeClr val="tx2"/>
                </a:solidFill>
                <a:latin typeface="Calibri" panose="020F0502020204030204" pitchFamily="34" charset="0"/>
                <a:cs typeface="Calibri" panose="020F0502020204030204" pitchFamily="34" charset="0"/>
              </a:rPr>
              <a:t> </a:t>
            </a:r>
            <a:r>
              <a:rPr lang="en-US" altLang="en-US" dirty="0">
                <a:solidFill>
                  <a:srgbClr val="C00000"/>
                </a:solidFill>
                <a:latin typeface="Calibri" panose="020F0502020204030204" pitchFamily="34" charset="0"/>
                <a:cs typeface="Calibri" panose="020F0502020204030204" pitchFamily="34" charset="0"/>
              </a:rPr>
              <a:t>tables </a:t>
            </a:r>
            <a:r>
              <a:rPr lang="en-US" altLang="en-US" dirty="0">
                <a:latin typeface="Calibri" panose="020F0502020204030204" pitchFamily="34" charset="0"/>
                <a:cs typeface="Calibri" panose="020F0502020204030204" pitchFamily="34" charset="0"/>
              </a:rPr>
              <a:t>to highlight </a:t>
            </a:r>
            <a:r>
              <a:rPr lang="en-US" altLang="en-US" dirty="0">
                <a:solidFill>
                  <a:srgbClr val="C00000"/>
                </a:solidFill>
                <a:latin typeface="Calibri" panose="020F0502020204030204" pitchFamily="34" charset="0"/>
                <a:cs typeface="Calibri" panose="020F0502020204030204" pitchFamily="34" charset="0"/>
              </a:rPr>
              <a:t>individual values</a:t>
            </a:r>
            <a:endParaRPr lang="en-US" altLang="en-US" dirty="0">
              <a:solidFill>
                <a:srgbClr val="0000FF"/>
              </a:solidFill>
              <a:latin typeface="Calibri" panose="020F0502020204030204" pitchFamily="34" charset="0"/>
              <a:cs typeface="Calibri" panose="020F0502020204030204" pitchFamily="34" charset="0"/>
            </a:endParaRPr>
          </a:p>
          <a:p>
            <a:pPr lvl="1" indent="-347472" eaLnBrk="1" hangingPunct="1">
              <a:spcBef>
                <a:spcPts val="400"/>
              </a:spcBef>
            </a:pPr>
            <a:r>
              <a:rPr lang="en-US" altLang="en-US" dirty="0">
                <a:latin typeface="Calibri" panose="020F0502020204030204" pitchFamily="34" charset="0"/>
                <a:cs typeface="Calibri" panose="020F0502020204030204" pitchFamily="34" charset="0"/>
              </a:rPr>
              <a:t>Use </a:t>
            </a:r>
            <a:r>
              <a:rPr lang="en-US" altLang="en-US" dirty="0">
                <a:solidFill>
                  <a:srgbClr val="0000FF"/>
                </a:solidFill>
                <a:latin typeface="Calibri" panose="020F0502020204030204" pitchFamily="34" charset="0"/>
                <a:cs typeface="Calibri" panose="020F0502020204030204" pitchFamily="34" charset="0"/>
              </a:rPr>
              <a:t>figures </a:t>
            </a:r>
            <a:r>
              <a:rPr lang="en-US" altLang="en-US" dirty="0">
                <a:latin typeface="Calibri" panose="020F0502020204030204" pitchFamily="34" charset="0"/>
                <a:cs typeface="Calibri" panose="020F0502020204030204" pitchFamily="34" charset="0"/>
              </a:rPr>
              <a:t>to highlight </a:t>
            </a:r>
            <a:r>
              <a:rPr lang="en-US" altLang="en-US" dirty="0">
                <a:solidFill>
                  <a:srgbClr val="0000FF"/>
                </a:solidFill>
                <a:latin typeface="Calibri" panose="020F0502020204030204" pitchFamily="34" charset="0"/>
                <a:cs typeface="Calibri" panose="020F0502020204030204" pitchFamily="34" charset="0"/>
              </a:rPr>
              <a:t>trends/relationships</a:t>
            </a:r>
          </a:p>
          <a:p>
            <a:pPr indent="-347472" eaLnBrk="1" hangingPunct="1">
              <a:spcBef>
                <a:spcPts val="400"/>
              </a:spcBef>
            </a:pPr>
            <a:r>
              <a:rPr lang="en-US" altLang="en-US" dirty="0">
                <a:latin typeface="Calibri" panose="020F0502020204030204" pitchFamily="34" charset="0"/>
                <a:cs typeface="Calibri" panose="020F0502020204030204" pitchFamily="34" charset="0"/>
              </a:rPr>
              <a:t>Percentages should include raw numbers</a:t>
            </a:r>
          </a:p>
          <a:p>
            <a:pPr indent="-347472" eaLnBrk="1" hangingPunct="1">
              <a:spcBef>
                <a:spcPts val="400"/>
              </a:spcBef>
            </a:pPr>
            <a:r>
              <a:rPr lang="en-US" altLang="en-US" dirty="0">
                <a:latin typeface="Calibri" panose="020F0502020204030204" pitchFamily="34" charset="0"/>
                <a:cs typeface="Calibri" panose="020F0502020204030204" pitchFamily="34" charset="0"/>
              </a:rPr>
              <a:t>Use </a:t>
            </a:r>
            <a:r>
              <a:rPr lang="en-US" altLang="en-US" i="1" dirty="0">
                <a:latin typeface="Calibri" panose="020F0502020204030204" pitchFamily="34" charset="0"/>
                <a:cs typeface="Calibri" panose="020F0502020204030204" pitchFamily="34" charset="0"/>
              </a:rPr>
              <a:t>past tense</a:t>
            </a:r>
          </a:p>
          <a:p>
            <a:pPr indent="-347472" eaLnBrk="1" hangingPunct="1">
              <a:spcBef>
                <a:spcPts val="400"/>
              </a:spcBef>
            </a:pPr>
            <a:r>
              <a:rPr lang="en-US" altLang="en-US" dirty="0">
                <a:latin typeface="Calibri" panose="020F0502020204030204" pitchFamily="34" charset="0"/>
                <a:cs typeface="Calibri" panose="020F0502020204030204" pitchFamily="34" charset="0"/>
              </a:rPr>
              <a:t>Almost NEVER is a reference required in this section</a:t>
            </a:r>
          </a:p>
        </p:txBody>
      </p:sp>
      <p:pic>
        <p:nvPicPr>
          <p:cNvPr id="65540" name="Picture 3" descr="images-2.jpg">
            <a:extLst>
              <a:ext uri="{FF2B5EF4-FFF2-40B4-BE49-F238E27FC236}">
                <a16:creationId xmlns:a16="http://schemas.microsoft.com/office/drawing/2014/main" id="{BBAC6B13-D30F-4D53-88E3-748342612D0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45400" y="215900"/>
            <a:ext cx="1401763" cy="140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3CD68F1-3064-4CF0-B593-97B97D536A98}"/>
              </a:ext>
            </a:extLst>
          </p:cNvPr>
          <p:cNvSpPr txBox="1">
            <a:spLocks/>
          </p:cNvSpPr>
          <p:nvPr/>
        </p:nvSpPr>
        <p:spPr bwMode="auto">
          <a:xfrm>
            <a:off x="457200" y="3190875"/>
            <a:ext cx="82296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a:extLst>
        </p:spPr>
        <p:txBody>
          <a:bodyPr anchor="b"/>
          <a:lstStyle>
            <a:lvl1pPr algn="ctr" rtl="0" eaLnBrk="1" fontAlgn="base" hangingPunct="1">
              <a:spcBef>
                <a:spcPct val="0"/>
              </a:spcBef>
              <a:spcAft>
                <a:spcPct val="0"/>
              </a:spcAft>
              <a:defRPr sz="5800">
                <a:solidFill>
                  <a:schemeClr val="accent1">
                    <a:lumMod val="75000"/>
                  </a:schemeClr>
                </a:solidFill>
                <a:latin typeface="Garamond"/>
                <a:ea typeface="MS PGothic" pitchFamily="34" charset="-128"/>
                <a:cs typeface="Garamond"/>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pPr defTabSz="914400">
              <a:defRPr/>
            </a:pPr>
            <a:r>
              <a:rPr lang="en-US" sz="5400" kern="0" dirty="0">
                <a:latin typeface="+mj-lt"/>
              </a:rPr>
              <a:t>Discussion Section</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a:extLst>
              <a:ext uri="{FF2B5EF4-FFF2-40B4-BE49-F238E27FC236}">
                <a16:creationId xmlns:a16="http://schemas.microsoft.com/office/drawing/2014/main" id="{8D14B2B9-0408-4E5E-936E-C7C6F12DCD11}"/>
              </a:ext>
            </a:extLst>
          </p:cNvPr>
          <p:cNvSpPr>
            <a:spLocks noGrp="1" noChangeArrowheads="1"/>
          </p:cNvSpPr>
          <p:nvPr>
            <p:ph type="title"/>
          </p:nvPr>
        </p:nvSpPr>
        <p:spPr/>
        <p:txBody>
          <a:bodyPr/>
          <a:lstStyle/>
          <a:p>
            <a:pPr eaLnBrk="1" hangingPunct="1"/>
            <a:r>
              <a:rPr lang="en-US" altLang="en-US" dirty="0"/>
              <a:t>Format of discussion section</a:t>
            </a:r>
          </a:p>
        </p:txBody>
      </p:sp>
      <p:sp>
        <p:nvSpPr>
          <p:cNvPr id="69635" name="Rectangle 3">
            <a:extLst>
              <a:ext uri="{FF2B5EF4-FFF2-40B4-BE49-F238E27FC236}">
                <a16:creationId xmlns:a16="http://schemas.microsoft.com/office/drawing/2014/main" id="{4BB73C6A-3552-4B7F-871A-9AD90D749E51}"/>
              </a:ext>
            </a:extLst>
          </p:cNvPr>
          <p:cNvSpPr>
            <a:spLocks noGrp="1" noChangeArrowheads="1"/>
          </p:cNvSpPr>
          <p:nvPr>
            <p:ph type="body" idx="1"/>
          </p:nvPr>
        </p:nvSpPr>
        <p:spPr>
          <a:xfrm>
            <a:off x="457200" y="1600200"/>
            <a:ext cx="8229600" cy="4572000"/>
          </a:xfrm>
        </p:spPr>
        <p:txBody>
          <a:bodyPr/>
          <a:lstStyle/>
          <a:p>
            <a:pPr indent="-347472" eaLnBrk="1" hangingPunct="1">
              <a:spcBef>
                <a:spcPts val="672"/>
              </a:spcBef>
            </a:pPr>
            <a:r>
              <a:rPr lang="en-US" altLang="en-US" sz="2800" dirty="0">
                <a:latin typeface="Calibri" panose="020F0502020204030204" pitchFamily="34" charset="0"/>
                <a:cs typeface="Calibri" panose="020F0502020204030204" pitchFamily="34" charset="0"/>
              </a:rPr>
              <a:t>Distill the essence of your study - </a:t>
            </a:r>
            <a:r>
              <a:rPr lang="en-US" altLang="en-US" sz="2800" dirty="0">
                <a:solidFill>
                  <a:srgbClr val="0000FF"/>
                </a:solidFill>
                <a:latin typeface="Calibri" panose="020F0502020204030204" pitchFamily="34" charset="0"/>
                <a:cs typeface="Calibri" panose="020F0502020204030204" pitchFamily="34" charset="0"/>
              </a:rPr>
              <a:t>main finding</a:t>
            </a:r>
          </a:p>
          <a:p>
            <a:pPr indent="-347472" eaLnBrk="1" hangingPunct="1">
              <a:spcBef>
                <a:spcPts val="672"/>
              </a:spcBef>
            </a:pPr>
            <a:r>
              <a:rPr lang="en-US" altLang="en-US" sz="2800" dirty="0">
                <a:solidFill>
                  <a:srgbClr val="0000FF"/>
                </a:solidFill>
                <a:latin typeface="Calibri" panose="020F0502020204030204" pitchFamily="34" charset="0"/>
                <a:cs typeface="Calibri" panose="020F0502020204030204" pitchFamily="34" charset="0"/>
              </a:rPr>
              <a:t>Interpret</a:t>
            </a:r>
            <a:r>
              <a:rPr lang="en-US" altLang="en-US" sz="2800" dirty="0">
                <a:latin typeface="Calibri" panose="020F0502020204030204" pitchFamily="34" charset="0"/>
                <a:cs typeface="Calibri" panose="020F0502020204030204" pitchFamily="34" charset="0"/>
              </a:rPr>
              <a:t> what the results mean </a:t>
            </a:r>
          </a:p>
          <a:p>
            <a:pPr indent="-347472" eaLnBrk="1" hangingPunct="1">
              <a:spcBef>
                <a:spcPts val="672"/>
              </a:spcBef>
            </a:pPr>
            <a:r>
              <a:rPr lang="en-US" altLang="en-US" sz="2800" dirty="0">
                <a:latin typeface="Calibri" panose="020F0502020204030204" pitchFamily="34" charset="0"/>
                <a:cs typeface="Calibri" panose="020F0502020204030204" pitchFamily="34" charset="0"/>
              </a:rPr>
              <a:t>Describe how results </a:t>
            </a:r>
            <a:r>
              <a:rPr lang="en-US" altLang="en-US" sz="2800" dirty="0">
                <a:solidFill>
                  <a:srgbClr val="0000FF"/>
                </a:solidFill>
                <a:latin typeface="Calibri" panose="020F0502020204030204" pitchFamily="34" charset="0"/>
                <a:cs typeface="Calibri" panose="020F0502020204030204" pitchFamily="34" charset="0"/>
              </a:rPr>
              <a:t>compare</a:t>
            </a:r>
            <a:r>
              <a:rPr lang="en-US" altLang="en-US" sz="2800" dirty="0">
                <a:latin typeface="Calibri" panose="020F0502020204030204" pitchFamily="34" charset="0"/>
                <a:cs typeface="Calibri" panose="020F0502020204030204" pitchFamily="34" charset="0"/>
              </a:rPr>
              <a:t> </a:t>
            </a:r>
            <a:r>
              <a:rPr lang="en-US" altLang="en-US" sz="2800" dirty="0">
                <a:solidFill>
                  <a:srgbClr val="0000FF"/>
                </a:solidFill>
                <a:latin typeface="Calibri" panose="020F0502020204030204" pitchFamily="34" charset="0"/>
                <a:cs typeface="Calibri" panose="020F0502020204030204" pitchFamily="34" charset="0"/>
              </a:rPr>
              <a:t>with prior knowledge</a:t>
            </a:r>
            <a:r>
              <a:rPr lang="en-US" altLang="en-US" sz="2800" dirty="0">
                <a:latin typeface="Calibri" panose="020F0502020204030204" pitchFamily="34" charset="0"/>
                <a:cs typeface="Calibri" panose="020F0502020204030204" pitchFamily="34" charset="0"/>
              </a:rPr>
              <a:t> </a:t>
            </a:r>
          </a:p>
          <a:p>
            <a:pPr lvl="1" indent="-347472" eaLnBrk="1" hangingPunct="1">
              <a:spcBef>
                <a:spcPts val="672"/>
              </a:spcBef>
            </a:pPr>
            <a:r>
              <a:rPr lang="en-US" altLang="en-US" sz="2400" dirty="0">
                <a:latin typeface="Calibri" panose="020F0502020204030204" pitchFamily="34" charset="0"/>
                <a:cs typeface="Calibri" panose="020F0502020204030204" pitchFamily="34" charset="0"/>
              </a:rPr>
              <a:t>What do your results add to the field of study?</a:t>
            </a:r>
          </a:p>
          <a:p>
            <a:pPr lvl="1" indent="-347472" eaLnBrk="1" hangingPunct="1">
              <a:spcBef>
                <a:spcPts val="672"/>
              </a:spcBef>
            </a:pPr>
            <a:r>
              <a:rPr lang="en-US" altLang="en-US" sz="2400" dirty="0">
                <a:latin typeface="Calibri" panose="020F0502020204030204" pitchFamily="34" charset="0"/>
                <a:cs typeface="Calibri" panose="020F0502020204030204" pitchFamily="34" charset="0"/>
              </a:rPr>
              <a:t>Consistent or inconsistent with other studies?</a:t>
            </a:r>
          </a:p>
          <a:p>
            <a:pPr indent="-347472" eaLnBrk="1" hangingPunct="1">
              <a:spcBef>
                <a:spcPts val="672"/>
              </a:spcBef>
            </a:pPr>
            <a:r>
              <a:rPr lang="en-US" altLang="en-US" sz="2800" dirty="0">
                <a:latin typeface="Calibri" panose="020F0502020204030204" pitchFamily="34" charset="0"/>
                <a:cs typeface="Calibri" panose="020F0502020204030204" pitchFamily="34" charset="0"/>
              </a:rPr>
              <a:t>Explain </a:t>
            </a:r>
            <a:r>
              <a:rPr lang="en-US" altLang="en-US" sz="2800" dirty="0">
                <a:solidFill>
                  <a:srgbClr val="0000FF"/>
                </a:solidFill>
                <a:latin typeface="Calibri" panose="020F0502020204030204" pitchFamily="34" charset="0"/>
                <a:cs typeface="Calibri" panose="020F0502020204030204" pitchFamily="34" charset="0"/>
              </a:rPr>
              <a:t>limitations</a:t>
            </a:r>
            <a:r>
              <a:rPr lang="en-US" altLang="en-US" sz="2800" dirty="0">
                <a:latin typeface="Calibri" panose="020F0502020204030204" pitchFamily="34" charset="0"/>
                <a:cs typeface="Calibri" panose="020F0502020204030204" pitchFamily="34" charset="0"/>
              </a:rPr>
              <a:t> / note strengths</a:t>
            </a:r>
          </a:p>
          <a:p>
            <a:pPr indent="-347472" eaLnBrk="1" hangingPunct="1">
              <a:spcBef>
                <a:spcPts val="672"/>
              </a:spcBef>
            </a:pPr>
            <a:r>
              <a:rPr lang="en-US" altLang="en-US" sz="2800" dirty="0">
                <a:latin typeface="Calibri" panose="020F0502020204030204" pitchFamily="34" charset="0"/>
                <a:cs typeface="Calibri" panose="020F0502020204030204" pitchFamily="34" charset="0"/>
              </a:rPr>
              <a:t>Make recommendations, state policy/program implications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a:extLst>
              <a:ext uri="{FF2B5EF4-FFF2-40B4-BE49-F238E27FC236}">
                <a16:creationId xmlns:a16="http://schemas.microsoft.com/office/drawing/2014/main" id="{56F6FDF8-14AE-44B9-B239-2A6686E1BB46}"/>
              </a:ext>
            </a:extLst>
          </p:cNvPr>
          <p:cNvSpPr>
            <a:spLocks noGrp="1" noChangeArrowheads="1"/>
          </p:cNvSpPr>
          <p:nvPr>
            <p:ph type="title"/>
          </p:nvPr>
        </p:nvSpPr>
        <p:spPr/>
        <p:txBody>
          <a:bodyPr/>
          <a:lstStyle/>
          <a:p>
            <a:pPr eaLnBrk="1" hangingPunct="1"/>
            <a:r>
              <a:rPr lang="en-US" altLang="en-US" dirty="0"/>
              <a:t>Main finding</a:t>
            </a:r>
          </a:p>
        </p:txBody>
      </p:sp>
      <p:sp>
        <p:nvSpPr>
          <p:cNvPr id="20483" name="Rectangle 3">
            <a:extLst>
              <a:ext uri="{FF2B5EF4-FFF2-40B4-BE49-F238E27FC236}">
                <a16:creationId xmlns:a16="http://schemas.microsoft.com/office/drawing/2014/main" id="{5BFE3BCF-F1FA-4DED-AD1F-D3448A0E129A}"/>
              </a:ext>
            </a:extLst>
          </p:cNvPr>
          <p:cNvSpPr>
            <a:spLocks noGrp="1" noChangeArrowheads="1"/>
          </p:cNvSpPr>
          <p:nvPr>
            <p:ph type="body" idx="1"/>
          </p:nvPr>
        </p:nvSpPr>
        <p:spPr>
          <a:xfrm>
            <a:off x="457200" y="1600200"/>
            <a:ext cx="8229600" cy="4826000"/>
          </a:xfrm>
        </p:spPr>
        <p:txBody>
          <a:bodyPr/>
          <a:lstStyle/>
          <a:p>
            <a:pPr indent="-347472" eaLnBrk="1" hangingPunct="1">
              <a:buClr>
                <a:schemeClr val="bg2">
                  <a:lumMod val="75000"/>
                  <a:lumOff val="25000"/>
                </a:schemeClr>
              </a:buClr>
              <a:buFont typeface="Wingdings" charset="0"/>
              <a:buChar char="§"/>
              <a:defRPr/>
            </a:pPr>
            <a:r>
              <a:rPr lang="en-US" altLang="en-US" dirty="0"/>
              <a:t>Begin with a statement summarizing what you did and your main finding</a:t>
            </a:r>
          </a:p>
          <a:p>
            <a:pPr indent="-347472" eaLnBrk="1" hangingPunct="1">
              <a:buClr>
                <a:schemeClr val="bg2">
                  <a:lumMod val="75000"/>
                  <a:lumOff val="25000"/>
                </a:schemeClr>
              </a:buClr>
              <a:buFont typeface="Wingdings" charset="0"/>
              <a:buChar char="§"/>
              <a:defRPr/>
            </a:pPr>
            <a:r>
              <a:rPr lang="en-US" altLang="en-US" dirty="0"/>
              <a:t>Example:</a:t>
            </a:r>
          </a:p>
          <a:p>
            <a:pPr indent="-347472" eaLnBrk="1" hangingPunct="1">
              <a:buClr>
                <a:schemeClr val="bg2">
                  <a:lumMod val="75000"/>
                  <a:lumOff val="25000"/>
                </a:schemeClr>
              </a:buClr>
              <a:buFont typeface="Wingdings" charset="0"/>
              <a:buNone/>
              <a:defRPr/>
            </a:pPr>
            <a:r>
              <a:rPr lang="en-US" altLang="en-US" sz="2600" dirty="0"/>
              <a:t>	“</a:t>
            </a:r>
            <a:r>
              <a:rPr lang="en-US" sz="2600" dirty="0"/>
              <a:t>In this study, </a:t>
            </a:r>
            <a:r>
              <a:rPr lang="en-US" sz="2600" dirty="0">
                <a:solidFill>
                  <a:srgbClr val="0000FF"/>
                </a:solidFill>
              </a:rPr>
              <a:t>we examined the role of transmission </a:t>
            </a:r>
            <a:r>
              <a:rPr lang="en-US" sz="2600" dirty="0"/>
              <a:t>in the ongoing epidemic of XDR tuberculosis by combining multiple genotyping methods with social-network and epidemiologic analysis. </a:t>
            </a:r>
            <a:r>
              <a:rPr lang="en-US" sz="2600" dirty="0">
                <a:solidFill>
                  <a:srgbClr val="0000FF"/>
                </a:solidFill>
              </a:rPr>
              <a:t>We found </a:t>
            </a:r>
            <a:r>
              <a:rPr lang="en-US" sz="2600" dirty="0"/>
              <a:t>that XDR tuberculosis remains widespread throughout KwaZulu-Natal …</a:t>
            </a:r>
            <a:r>
              <a:rPr lang="en-US" altLang="en-US" sz="2600" dirty="0"/>
              <a:t>.”</a:t>
            </a:r>
          </a:p>
          <a:p>
            <a:pPr marL="0" indent="0" eaLnBrk="1" hangingPunct="1">
              <a:buClr>
                <a:schemeClr val="bg2">
                  <a:lumMod val="75000"/>
                  <a:lumOff val="25000"/>
                </a:schemeClr>
              </a:buClr>
              <a:buFont typeface="Wingdings" charset="0"/>
              <a:buNone/>
              <a:defRPr/>
            </a:pPr>
            <a:endParaRPr lang="en-US" altLang="en-US" sz="2600" dirty="0"/>
          </a:p>
        </p:txBody>
      </p:sp>
      <p:sp>
        <p:nvSpPr>
          <p:cNvPr id="71684" name="TextBox 1">
            <a:extLst>
              <a:ext uri="{FF2B5EF4-FFF2-40B4-BE49-F238E27FC236}">
                <a16:creationId xmlns:a16="http://schemas.microsoft.com/office/drawing/2014/main" id="{8E808EAB-13E2-4728-93F1-77E14F89B905}"/>
              </a:ext>
            </a:extLst>
          </p:cNvPr>
          <p:cNvSpPr txBox="1">
            <a:spLocks noChangeArrowheads="1"/>
          </p:cNvSpPr>
          <p:nvPr/>
        </p:nvSpPr>
        <p:spPr bwMode="auto">
          <a:xfrm>
            <a:off x="457200" y="5903267"/>
            <a:ext cx="8686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eaLnBrk="1" hangingPunct="1">
              <a:spcBef>
                <a:spcPct val="0"/>
              </a:spcBef>
              <a:buClrTx/>
              <a:buSzTx/>
              <a:buFontTx/>
              <a:buNone/>
            </a:pPr>
            <a:r>
              <a:rPr lang="en-US" altLang="en-US" sz="1200" dirty="0">
                <a:solidFill>
                  <a:schemeClr val="bg2"/>
                </a:solidFill>
                <a:latin typeface="Verdana" panose="020B0604030504040204" pitchFamily="34" charset="0"/>
                <a:cs typeface="Arial" panose="020B0604020202020204" pitchFamily="34" charset="0"/>
              </a:rPr>
              <a:t>Excerpt from: Shah NS, Auld SC, </a:t>
            </a:r>
            <a:r>
              <a:rPr lang="en-US" altLang="en-US" sz="1200" dirty="0" err="1">
                <a:solidFill>
                  <a:schemeClr val="bg2"/>
                </a:solidFill>
                <a:latin typeface="Verdana" panose="020B0604030504040204" pitchFamily="34" charset="0"/>
                <a:cs typeface="Arial" panose="020B0604020202020204" pitchFamily="34" charset="0"/>
              </a:rPr>
              <a:t>Brust</a:t>
            </a:r>
            <a:r>
              <a:rPr lang="en-US" altLang="en-US" sz="1200" dirty="0">
                <a:solidFill>
                  <a:schemeClr val="bg2"/>
                </a:solidFill>
                <a:latin typeface="Verdana" panose="020B0604030504040204" pitchFamily="34" charset="0"/>
                <a:cs typeface="Arial" panose="020B0604020202020204" pitchFamily="34" charset="0"/>
              </a:rPr>
              <a:t> JC, et al. Transmission of extensively drug-resistant tuberculosis in South Africa. </a:t>
            </a:r>
            <a:r>
              <a:rPr lang="en-US" altLang="en-US" sz="1200" i="1" dirty="0">
                <a:solidFill>
                  <a:schemeClr val="bg2"/>
                </a:solidFill>
                <a:latin typeface="Verdana" panose="020B0604030504040204" pitchFamily="34" charset="0"/>
                <a:cs typeface="Arial" panose="020B0604020202020204" pitchFamily="34" charset="0"/>
              </a:rPr>
              <a:t>N </a:t>
            </a:r>
            <a:r>
              <a:rPr lang="en-US" altLang="en-US" sz="1200" i="1" dirty="0" err="1">
                <a:solidFill>
                  <a:schemeClr val="bg2"/>
                </a:solidFill>
                <a:latin typeface="Verdana" panose="020B0604030504040204" pitchFamily="34" charset="0"/>
                <a:cs typeface="Arial" panose="020B0604020202020204" pitchFamily="34" charset="0"/>
              </a:rPr>
              <a:t>Engl</a:t>
            </a:r>
            <a:r>
              <a:rPr lang="en-US" altLang="en-US" sz="1200" i="1" dirty="0">
                <a:solidFill>
                  <a:schemeClr val="bg2"/>
                </a:solidFill>
                <a:latin typeface="Verdana" panose="020B0604030504040204" pitchFamily="34" charset="0"/>
                <a:cs typeface="Arial" panose="020B0604020202020204" pitchFamily="34" charset="0"/>
              </a:rPr>
              <a:t> J Med</a:t>
            </a:r>
            <a:r>
              <a:rPr lang="en-US" altLang="en-US" sz="1200" dirty="0">
                <a:solidFill>
                  <a:schemeClr val="bg2"/>
                </a:solidFill>
                <a:latin typeface="Verdana" panose="020B0604030504040204" pitchFamily="34" charset="0"/>
                <a:cs typeface="Arial" panose="020B0604020202020204" pitchFamily="34" charset="0"/>
              </a:rPr>
              <a:t> 2017; 376:243–53.</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a:extLst>
              <a:ext uri="{FF2B5EF4-FFF2-40B4-BE49-F238E27FC236}">
                <a16:creationId xmlns:a16="http://schemas.microsoft.com/office/drawing/2014/main" id="{81712C42-E3C9-4EC7-A07E-0E0463A42749}"/>
              </a:ext>
            </a:extLst>
          </p:cNvPr>
          <p:cNvSpPr>
            <a:spLocks noGrp="1" noChangeArrowheads="1"/>
          </p:cNvSpPr>
          <p:nvPr>
            <p:ph type="title"/>
          </p:nvPr>
        </p:nvSpPr>
        <p:spPr/>
        <p:txBody>
          <a:bodyPr/>
          <a:lstStyle/>
          <a:p>
            <a:pPr eaLnBrk="1" hangingPunct="1"/>
            <a:r>
              <a:rPr lang="en-US" altLang="en-US" dirty="0"/>
              <a:t>Interpret what results mean</a:t>
            </a:r>
          </a:p>
        </p:txBody>
      </p:sp>
      <p:sp>
        <p:nvSpPr>
          <p:cNvPr id="21507" name="Rectangle 3">
            <a:extLst>
              <a:ext uri="{FF2B5EF4-FFF2-40B4-BE49-F238E27FC236}">
                <a16:creationId xmlns:a16="http://schemas.microsoft.com/office/drawing/2014/main" id="{9BD483C3-8D3C-4714-8D54-916DDBC71289}"/>
              </a:ext>
            </a:extLst>
          </p:cNvPr>
          <p:cNvSpPr>
            <a:spLocks noGrp="1" noChangeArrowheads="1"/>
          </p:cNvSpPr>
          <p:nvPr>
            <p:ph type="body" idx="1"/>
          </p:nvPr>
        </p:nvSpPr>
        <p:spPr/>
        <p:txBody>
          <a:bodyPr/>
          <a:lstStyle/>
          <a:p>
            <a:pPr eaLnBrk="1" hangingPunct="1">
              <a:buClr>
                <a:schemeClr val="bg2">
                  <a:lumMod val="75000"/>
                  <a:lumOff val="25000"/>
                </a:schemeClr>
              </a:buClr>
              <a:buFont typeface="Wingdings" charset="0"/>
              <a:buChar char="§"/>
              <a:defRPr/>
            </a:pPr>
            <a:r>
              <a:rPr lang="en-US" altLang="en-US" dirty="0"/>
              <a:t>Follow your main finding statement with your interpretation of what the results mean</a:t>
            </a:r>
          </a:p>
          <a:p>
            <a:pPr eaLnBrk="1" hangingPunct="1">
              <a:buClr>
                <a:schemeClr val="bg2">
                  <a:lumMod val="75000"/>
                  <a:lumOff val="25000"/>
                </a:schemeClr>
              </a:buClr>
              <a:buFont typeface="Wingdings" charset="0"/>
              <a:buChar char="§"/>
              <a:defRPr/>
            </a:pPr>
            <a:r>
              <a:rPr lang="en-US" altLang="en-US" dirty="0"/>
              <a:t>Example:</a:t>
            </a:r>
          </a:p>
          <a:p>
            <a:pPr indent="0" eaLnBrk="1" hangingPunct="1">
              <a:buClr>
                <a:schemeClr val="bg2">
                  <a:lumMod val="75000"/>
                  <a:lumOff val="25000"/>
                </a:schemeClr>
              </a:buClr>
              <a:buFont typeface="Wingdings" charset="0"/>
              <a:buNone/>
              <a:defRPr/>
            </a:pPr>
            <a:r>
              <a:rPr lang="en-US" sz="2800" dirty="0"/>
              <a:t>“We found that XDR tuberculosis remains widespread throughout KwaZulu-Natal and that </a:t>
            </a:r>
            <a:r>
              <a:rPr lang="en-US" sz="2800" dirty="0">
                <a:solidFill>
                  <a:srgbClr val="0000FF"/>
                </a:solidFill>
              </a:rPr>
              <a:t>transmission is the primary driver </a:t>
            </a:r>
            <a:r>
              <a:rPr lang="en-US" sz="2800" dirty="0"/>
              <a:t>of the epidemic.”</a:t>
            </a:r>
            <a:endParaRPr lang="en-US" altLang="en-US" sz="2800" baseline="30000" dirty="0"/>
          </a:p>
        </p:txBody>
      </p:sp>
      <p:sp>
        <p:nvSpPr>
          <p:cNvPr id="73732" name="TextBox 3">
            <a:extLst>
              <a:ext uri="{FF2B5EF4-FFF2-40B4-BE49-F238E27FC236}">
                <a16:creationId xmlns:a16="http://schemas.microsoft.com/office/drawing/2014/main" id="{79F3C9C5-E0D2-4669-8B21-A26F255828D8}"/>
              </a:ext>
            </a:extLst>
          </p:cNvPr>
          <p:cNvSpPr txBox="1">
            <a:spLocks noChangeArrowheads="1"/>
          </p:cNvSpPr>
          <p:nvPr/>
        </p:nvSpPr>
        <p:spPr bwMode="auto">
          <a:xfrm>
            <a:off x="457200" y="5605601"/>
            <a:ext cx="82296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algn="r" eaLnBrk="1" hangingPunct="1">
              <a:spcBef>
                <a:spcPct val="0"/>
              </a:spcBef>
              <a:buClrTx/>
              <a:buSzTx/>
              <a:buFontTx/>
              <a:buNone/>
            </a:pPr>
            <a:r>
              <a:rPr lang="en-US" altLang="en-US" sz="1200" dirty="0">
                <a:solidFill>
                  <a:schemeClr val="bg2"/>
                </a:solidFill>
                <a:latin typeface="Verdana" panose="020B0604030504040204" pitchFamily="34" charset="0"/>
                <a:cs typeface="Arial" panose="020B0604020202020204" pitchFamily="34" charset="0"/>
              </a:rPr>
              <a:t>Excerpt from:  </a:t>
            </a:r>
            <a:r>
              <a:rPr lang="en-US" altLang="en-US" sz="1200" i="1" dirty="0">
                <a:solidFill>
                  <a:schemeClr val="bg2"/>
                </a:solidFill>
                <a:latin typeface="Verdana" panose="020B0604030504040204" pitchFamily="34" charset="0"/>
                <a:cs typeface="Arial" panose="020B0604020202020204" pitchFamily="34" charset="0"/>
              </a:rPr>
              <a:t>N </a:t>
            </a:r>
            <a:r>
              <a:rPr lang="en-US" altLang="en-US" sz="1200" i="1" dirty="0" err="1">
                <a:solidFill>
                  <a:schemeClr val="bg2"/>
                </a:solidFill>
                <a:latin typeface="Verdana" panose="020B0604030504040204" pitchFamily="34" charset="0"/>
                <a:cs typeface="Arial" panose="020B0604020202020204" pitchFamily="34" charset="0"/>
              </a:rPr>
              <a:t>Engl</a:t>
            </a:r>
            <a:r>
              <a:rPr lang="en-US" altLang="en-US" sz="1200" i="1" dirty="0">
                <a:solidFill>
                  <a:schemeClr val="bg2"/>
                </a:solidFill>
                <a:latin typeface="Verdana" panose="020B0604030504040204" pitchFamily="34" charset="0"/>
                <a:cs typeface="Arial" panose="020B0604020202020204" pitchFamily="34" charset="0"/>
              </a:rPr>
              <a:t> J Med</a:t>
            </a:r>
            <a:r>
              <a:rPr lang="en-US" altLang="en-US" sz="1200" dirty="0">
                <a:solidFill>
                  <a:schemeClr val="bg2"/>
                </a:solidFill>
                <a:latin typeface="Verdana" panose="020B0604030504040204" pitchFamily="34" charset="0"/>
                <a:cs typeface="Arial" panose="020B0604020202020204" pitchFamily="34" charset="0"/>
              </a:rPr>
              <a:t> 2017; 376:243–53</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4E3E99C-073E-49D1-A8A0-26CA34CB8927}"/>
              </a:ext>
            </a:extLst>
          </p:cNvPr>
          <p:cNvSpPr txBox="1">
            <a:spLocks/>
          </p:cNvSpPr>
          <p:nvPr/>
        </p:nvSpPr>
        <p:spPr bwMode="auto">
          <a:xfrm>
            <a:off x="457200" y="3191256"/>
            <a:ext cx="82296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a:extLst>
        </p:spPr>
        <p:txBody>
          <a:bodyPr anchor="b"/>
          <a:lstStyle>
            <a:lvl1pPr algn="ctr" rtl="0" eaLnBrk="1" fontAlgn="base" hangingPunct="1">
              <a:spcBef>
                <a:spcPct val="0"/>
              </a:spcBef>
              <a:spcAft>
                <a:spcPct val="0"/>
              </a:spcAft>
              <a:defRPr sz="5800">
                <a:solidFill>
                  <a:schemeClr val="accent1">
                    <a:lumMod val="75000"/>
                  </a:schemeClr>
                </a:solidFill>
                <a:latin typeface="Garamond"/>
                <a:ea typeface="MS PGothic" pitchFamily="34" charset="-128"/>
                <a:cs typeface="Garamond"/>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pPr defTabSz="914400">
              <a:defRPr/>
            </a:pPr>
            <a:r>
              <a:rPr lang="en-US" sz="5400" kern="0" dirty="0">
                <a:latin typeface="+mj-lt"/>
              </a:rPr>
              <a:t>Coming Up with a Title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a:extLst>
              <a:ext uri="{FF2B5EF4-FFF2-40B4-BE49-F238E27FC236}">
                <a16:creationId xmlns:a16="http://schemas.microsoft.com/office/drawing/2014/main" id="{B4BD463C-3F90-46A5-8560-9E4C577BA09D}"/>
              </a:ext>
            </a:extLst>
          </p:cNvPr>
          <p:cNvSpPr>
            <a:spLocks noGrp="1" noChangeArrowheads="1"/>
          </p:cNvSpPr>
          <p:nvPr>
            <p:ph type="title"/>
          </p:nvPr>
        </p:nvSpPr>
        <p:spPr>
          <a:xfrm>
            <a:off x="457200" y="274320"/>
            <a:ext cx="8229600" cy="1139825"/>
          </a:xfrm>
        </p:spPr>
        <p:txBody>
          <a:bodyPr/>
          <a:lstStyle/>
          <a:p>
            <a:pPr eaLnBrk="1" hangingPunct="1"/>
            <a:r>
              <a:rPr lang="en-US" altLang="en-US" dirty="0"/>
              <a:t>Comparison with other research</a:t>
            </a:r>
          </a:p>
        </p:txBody>
      </p:sp>
      <p:sp>
        <p:nvSpPr>
          <p:cNvPr id="22531" name="Rectangle 3">
            <a:extLst>
              <a:ext uri="{FF2B5EF4-FFF2-40B4-BE49-F238E27FC236}">
                <a16:creationId xmlns:a16="http://schemas.microsoft.com/office/drawing/2014/main" id="{A4C3375C-C275-4165-9EAD-B18D40A1BF05}"/>
              </a:ext>
            </a:extLst>
          </p:cNvPr>
          <p:cNvSpPr>
            <a:spLocks noGrp="1" noChangeArrowheads="1"/>
          </p:cNvSpPr>
          <p:nvPr>
            <p:ph type="body" idx="1"/>
          </p:nvPr>
        </p:nvSpPr>
        <p:spPr>
          <a:xfrm>
            <a:off x="457200" y="1600200"/>
            <a:ext cx="8229600" cy="5121275"/>
          </a:xfrm>
        </p:spPr>
        <p:txBody>
          <a:bodyPr/>
          <a:lstStyle/>
          <a:p>
            <a:pPr indent="-347472" eaLnBrk="1" hangingPunct="1">
              <a:spcBef>
                <a:spcPts val="400"/>
              </a:spcBef>
              <a:buClr>
                <a:schemeClr val="bg2">
                  <a:lumMod val="75000"/>
                  <a:lumOff val="25000"/>
                </a:schemeClr>
              </a:buClr>
              <a:buFont typeface="Wingdings" charset="0"/>
              <a:buChar char="§"/>
              <a:defRPr/>
            </a:pPr>
            <a:r>
              <a:rPr lang="en-US" altLang="en-US" dirty="0"/>
              <a:t>Examine and describe how your results compare to findings of similar research</a:t>
            </a:r>
          </a:p>
          <a:p>
            <a:pPr lvl="1" indent="-347472" eaLnBrk="1" hangingPunct="1">
              <a:spcBef>
                <a:spcPts val="400"/>
              </a:spcBef>
              <a:buFont typeface="Arial" charset="0"/>
              <a:buChar char="•"/>
              <a:defRPr/>
            </a:pPr>
            <a:r>
              <a:rPr lang="en-US" altLang="en-US" dirty="0"/>
              <a:t>Consistent or inconsistent</a:t>
            </a:r>
          </a:p>
          <a:p>
            <a:pPr lvl="1" indent="-347472" eaLnBrk="1" hangingPunct="1">
              <a:spcBef>
                <a:spcPts val="400"/>
              </a:spcBef>
              <a:buFont typeface="Arial" charset="0"/>
              <a:buChar char="•"/>
              <a:defRPr/>
            </a:pPr>
            <a:r>
              <a:rPr lang="en-US" altLang="en-US" dirty="0"/>
              <a:t>What your study adds to existing knowledge</a:t>
            </a:r>
          </a:p>
          <a:p>
            <a:pPr indent="-347472" eaLnBrk="1" hangingPunct="1">
              <a:spcBef>
                <a:spcPts val="400"/>
              </a:spcBef>
              <a:buClr>
                <a:schemeClr val="bg2">
                  <a:lumMod val="75000"/>
                  <a:lumOff val="25000"/>
                </a:schemeClr>
              </a:buClr>
              <a:buFont typeface="Wingdings" charset="0"/>
              <a:buChar char="§"/>
              <a:defRPr/>
            </a:pPr>
            <a:r>
              <a:rPr lang="en-US" altLang="en-US" dirty="0"/>
              <a:t>Example:</a:t>
            </a:r>
          </a:p>
          <a:p>
            <a:pPr marL="460375" indent="-463550" eaLnBrk="1" hangingPunct="1">
              <a:spcBef>
                <a:spcPts val="400"/>
              </a:spcBef>
              <a:buClr>
                <a:schemeClr val="bg2">
                  <a:lumMod val="75000"/>
                  <a:lumOff val="25000"/>
                </a:schemeClr>
              </a:buClr>
              <a:buFont typeface="Wingdings" charset="0"/>
              <a:buNone/>
              <a:defRPr/>
            </a:pPr>
            <a:r>
              <a:rPr lang="en-US" altLang="en-US" sz="2600" dirty="0"/>
              <a:t>	“</a:t>
            </a:r>
            <a:r>
              <a:rPr lang="en-US" sz="2600" dirty="0"/>
              <a:t>The results of whole-genome sequencing provide support for these findings, with a median difference of 5 SNPs between the most closely connected patients in each cluster; </a:t>
            </a:r>
            <a:r>
              <a:rPr lang="en-US" sz="2600" dirty="0">
                <a:solidFill>
                  <a:srgbClr val="0000FF"/>
                </a:solidFill>
              </a:rPr>
              <a:t>these findings are similar to published thresholds for transmission of </a:t>
            </a:r>
            <a:r>
              <a:rPr lang="en-US" sz="2600" i="1" dirty="0">
                <a:solidFill>
                  <a:srgbClr val="0000FF"/>
                </a:solidFill>
              </a:rPr>
              <a:t>M. tuberculosis</a:t>
            </a:r>
            <a:r>
              <a:rPr lang="en-US" sz="2600" dirty="0"/>
              <a:t>.</a:t>
            </a:r>
            <a:r>
              <a:rPr lang="en-US" sz="2600" baseline="30000" dirty="0"/>
              <a:t>24-27</a:t>
            </a:r>
            <a:r>
              <a:rPr lang="en-US" altLang="en-US" sz="2600" dirty="0"/>
              <a:t>”</a:t>
            </a:r>
          </a:p>
        </p:txBody>
      </p:sp>
      <p:sp>
        <p:nvSpPr>
          <p:cNvPr id="75780" name="TextBox 3">
            <a:extLst>
              <a:ext uri="{FF2B5EF4-FFF2-40B4-BE49-F238E27FC236}">
                <a16:creationId xmlns:a16="http://schemas.microsoft.com/office/drawing/2014/main" id="{1BBC2F17-876E-4325-AA83-975716D88F20}"/>
              </a:ext>
            </a:extLst>
          </p:cNvPr>
          <p:cNvSpPr txBox="1">
            <a:spLocks noChangeArrowheads="1"/>
          </p:cNvSpPr>
          <p:nvPr/>
        </p:nvSpPr>
        <p:spPr bwMode="auto">
          <a:xfrm>
            <a:off x="4051300" y="6362700"/>
            <a:ext cx="46609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algn="r" eaLnBrk="1" hangingPunct="1">
              <a:spcBef>
                <a:spcPct val="0"/>
              </a:spcBef>
              <a:buClrTx/>
              <a:buSzTx/>
              <a:buFontTx/>
              <a:buNone/>
            </a:pPr>
            <a:r>
              <a:rPr lang="en-US" altLang="en-US" sz="1200" dirty="0">
                <a:solidFill>
                  <a:schemeClr val="bg2"/>
                </a:solidFill>
                <a:latin typeface="Verdana" panose="020B0604030504040204" pitchFamily="34" charset="0"/>
                <a:cs typeface="Arial" panose="020B0604020202020204" pitchFamily="34" charset="0"/>
              </a:rPr>
              <a:t>Excerpt from:  </a:t>
            </a:r>
            <a:r>
              <a:rPr lang="en-US" altLang="en-US" sz="1200" i="1" dirty="0">
                <a:solidFill>
                  <a:schemeClr val="bg2"/>
                </a:solidFill>
                <a:latin typeface="Verdana" panose="020B0604030504040204" pitchFamily="34" charset="0"/>
                <a:cs typeface="Arial" panose="020B0604020202020204" pitchFamily="34" charset="0"/>
              </a:rPr>
              <a:t>N </a:t>
            </a:r>
            <a:r>
              <a:rPr lang="en-US" altLang="en-US" sz="1200" i="1" dirty="0" err="1">
                <a:solidFill>
                  <a:schemeClr val="bg2"/>
                </a:solidFill>
                <a:latin typeface="Verdana" panose="020B0604030504040204" pitchFamily="34" charset="0"/>
                <a:cs typeface="Arial" panose="020B0604020202020204" pitchFamily="34" charset="0"/>
              </a:rPr>
              <a:t>Engl</a:t>
            </a:r>
            <a:r>
              <a:rPr lang="en-US" altLang="en-US" sz="1200" i="1" dirty="0">
                <a:solidFill>
                  <a:schemeClr val="bg2"/>
                </a:solidFill>
                <a:latin typeface="Verdana" panose="020B0604030504040204" pitchFamily="34" charset="0"/>
                <a:cs typeface="Arial" panose="020B0604020202020204" pitchFamily="34" charset="0"/>
              </a:rPr>
              <a:t> J Med</a:t>
            </a:r>
            <a:r>
              <a:rPr lang="en-US" altLang="en-US" sz="1200" dirty="0">
                <a:solidFill>
                  <a:schemeClr val="bg2"/>
                </a:solidFill>
                <a:latin typeface="Verdana" panose="020B0604030504040204" pitchFamily="34" charset="0"/>
                <a:cs typeface="Arial" panose="020B0604020202020204" pitchFamily="34" charset="0"/>
              </a:rPr>
              <a:t> 2017; 376:243–53</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a:extLst>
              <a:ext uri="{FF2B5EF4-FFF2-40B4-BE49-F238E27FC236}">
                <a16:creationId xmlns:a16="http://schemas.microsoft.com/office/drawing/2014/main" id="{EFC8D3E5-16DD-4215-B0E2-E6BF66CD43B8}"/>
              </a:ext>
            </a:extLst>
          </p:cNvPr>
          <p:cNvSpPr>
            <a:spLocks noGrp="1" noChangeArrowheads="1"/>
          </p:cNvSpPr>
          <p:nvPr>
            <p:ph type="title"/>
          </p:nvPr>
        </p:nvSpPr>
        <p:spPr>
          <a:xfrm>
            <a:off x="457200" y="277813"/>
            <a:ext cx="8229600" cy="1143000"/>
          </a:xfrm>
        </p:spPr>
        <p:txBody>
          <a:bodyPr/>
          <a:lstStyle/>
          <a:p>
            <a:pPr eaLnBrk="1" hangingPunct="1"/>
            <a:r>
              <a:rPr lang="en-US" altLang="en-US" dirty="0"/>
              <a:t>Limitations of the study</a:t>
            </a:r>
          </a:p>
        </p:txBody>
      </p:sp>
      <p:sp>
        <p:nvSpPr>
          <p:cNvPr id="23555" name="Rectangle 3">
            <a:extLst>
              <a:ext uri="{FF2B5EF4-FFF2-40B4-BE49-F238E27FC236}">
                <a16:creationId xmlns:a16="http://schemas.microsoft.com/office/drawing/2014/main" id="{C1721B90-4190-4341-9363-87E476C4A895}"/>
              </a:ext>
            </a:extLst>
          </p:cNvPr>
          <p:cNvSpPr>
            <a:spLocks noGrp="1" noChangeArrowheads="1"/>
          </p:cNvSpPr>
          <p:nvPr>
            <p:ph type="body" idx="1"/>
          </p:nvPr>
        </p:nvSpPr>
        <p:spPr>
          <a:xfrm>
            <a:off x="457200" y="1600200"/>
            <a:ext cx="8229600" cy="5092700"/>
          </a:xfrm>
        </p:spPr>
        <p:txBody>
          <a:bodyPr/>
          <a:lstStyle/>
          <a:p>
            <a:pPr indent="-347472" eaLnBrk="1" hangingPunct="1">
              <a:spcBef>
                <a:spcPts val="400"/>
              </a:spcBef>
            </a:pPr>
            <a:r>
              <a:rPr lang="en-US" altLang="en-US" sz="3000" dirty="0">
                <a:latin typeface="Calibri" panose="020F0502020204030204" pitchFamily="34" charset="0"/>
                <a:cs typeface="Calibri" panose="020F0502020204030204" pitchFamily="34" charset="0"/>
              </a:rPr>
              <a:t>Be open and candid about any potential sources of bias or limitations in the study</a:t>
            </a:r>
          </a:p>
          <a:p>
            <a:pPr lvl="1" indent="-347472" eaLnBrk="1" hangingPunct="1">
              <a:spcBef>
                <a:spcPts val="400"/>
              </a:spcBef>
            </a:pPr>
            <a:r>
              <a:rPr lang="en-US" altLang="en-US" sz="2600" dirty="0">
                <a:latin typeface="Calibri" panose="020F0502020204030204" pitchFamily="34" charset="0"/>
                <a:cs typeface="Calibri" panose="020F0502020204030204" pitchFamily="34" charset="0"/>
              </a:rPr>
              <a:t>Method of recruitment/enrollment; response rate</a:t>
            </a:r>
          </a:p>
          <a:p>
            <a:pPr lvl="1" indent="-347472" eaLnBrk="1" hangingPunct="1">
              <a:spcBef>
                <a:spcPts val="400"/>
              </a:spcBef>
            </a:pPr>
            <a:r>
              <a:rPr lang="en-US" altLang="en-US" sz="2600" dirty="0">
                <a:latin typeface="Calibri" panose="020F0502020204030204" pitchFamily="34" charset="0"/>
                <a:cs typeface="Calibri" panose="020F0502020204030204" pitchFamily="34" charset="0"/>
              </a:rPr>
              <a:t>Data collection or data measures</a:t>
            </a:r>
          </a:p>
          <a:p>
            <a:pPr lvl="1" indent="-347472" eaLnBrk="1" hangingPunct="1">
              <a:spcBef>
                <a:spcPts val="400"/>
              </a:spcBef>
            </a:pPr>
            <a:r>
              <a:rPr lang="en-US" altLang="en-US" sz="2600" dirty="0">
                <a:latin typeface="Calibri" panose="020F0502020204030204" pitchFamily="34" charset="0"/>
                <a:cs typeface="Calibri" panose="020F0502020204030204" pitchFamily="34" charset="0"/>
              </a:rPr>
              <a:t>Lack of information on variables that might be important (e.g., no information on HIV status)</a:t>
            </a:r>
          </a:p>
          <a:p>
            <a:pPr lvl="1" indent="-347472" eaLnBrk="1" hangingPunct="1">
              <a:spcBef>
                <a:spcPts val="400"/>
              </a:spcBef>
            </a:pPr>
            <a:r>
              <a:rPr lang="en-US" altLang="en-US" sz="2600" dirty="0">
                <a:latin typeface="Calibri" panose="020F0502020204030204" pitchFamily="34" charset="0"/>
                <a:cs typeface="Calibri" panose="020F0502020204030204" pitchFamily="34" charset="0"/>
              </a:rPr>
              <a:t>Generalizability of findings</a:t>
            </a:r>
          </a:p>
          <a:p>
            <a:pPr indent="-347472" eaLnBrk="1" hangingPunct="1">
              <a:spcBef>
                <a:spcPts val="400"/>
              </a:spcBef>
            </a:pPr>
            <a:r>
              <a:rPr lang="en-US" altLang="en-US" sz="3000" dirty="0">
                <a:latin typeface="Calibri" panose="020F0502020204030204" pitchFamily="34" charset="0"/>
                <a:cs typeface="Calibri" panose="020F0502020204030204" pitchFamily="34" charset="0"/>
              </a:rPr>
              <a:t>State limitations in separate paragraph</a:t>
            </a:r>
          </a:p>
          <a:p>
            <a:pPr lvl="1" indent="-347472" eaLnBrk="1" hangingPunct="1">
              <a:spcBef>
                <a:spcPts val="400"/>
              </a:spcBef>
            </a:pPr>
            <a:r>
              <a:rPr lang="en-US" altLang="en-US" sz="2600" dirty="0">
                <a:latin typeface="Calibri" panose="020F0502020204030204" pitchFamily="34" charset="0"/>
                <a:cs typeface="Calibri" panose="020F0502020204030204" pitchFamily="34" charset="0"/>
              </a:rPr>
              <a:t>You may subsequently provide insight as to why it may not compromise the overall internal validity of your study (if applicable)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3555">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55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a:extLst>
              <a:ext uri="{FF2B5EF4-FFF2-40B4-BE49-F238E27FC236}">
                <a16:creationId xmlns:a16="http://schemas.microsoft.com/office/drawing/2014/main" id="{2CFA70E9-9DCE-42A4-B6BD-B50BE6B0849F}"/>
              </a:ext>
            </a:extLst>
          </p:cNvPr>
          <p:cNvSpPr>
            <a:spLocks noGrp="1" noChangeArrowheads="1"/>
          </p:cNvSpPr>
          <p:nvPr>
            <p:ph type="title"/>
          </p:nvPr>
        </p:nvSpPr>
        <p:spPr>
          <a:xfrm>
            <a:off x="457200" y="91440"/>
            <a:ext cx="8229600" cy="1139825"/>
          </a:xfrm>
        </p:spPr>
        <p:txBody>
          <a:bodyPr/>
          <a:lstStyle/>
          <a:p>
            <a:pPr eaLnBrk="1" hangingPunct="1"/>
            <a:r>
              <a:rPr lang="en-US" altLang="en-US" dirty="0"/>
              <a:t>Study limitations </a:t>
            </a:r>
            <a:r>
              <a:rPr lang="en-US" altLang="en-US" sz="4000" dirty="0"/>
              <a:t>(example)</a:t>
            </a:r>
          </a:p>
        </p:txBody>
      </p:sp>
      <p:sp>
        <p:nvSpPr>
          <p:cNvPr id="24579" name="Rectangle 3">
            <a:extLst>
              <a:ext uri="{FF2B5EF4-FFF2-40B4-BE49-F238E27FC236}">
                <a16:creationId xmlns:a16="http://schemas.microsoft.com/office/drawing/2014/main" id="{D8ECCDB4-54A7-4950-90DF-4A9B9B6E5B8E}"/>
              </a:ext>
            </a:extLst>
          </p:cNvPr>
          <p:cNvSpPr>
            <a:spLocks noGrp="1" noChangeArrowheads="1"/>
          </p:cNvSpPr>
          <p:nvPr>
            <p:ph type="body" idx="1"/>
          </p:nvPr>
        </p:nvSpPr>
        <p:spPr>
          <a:xfrm>
            <a:off x="457200" y="1463040"/>
            <a:ext cx="8356600" cy="4953000"/>
          </a:xfrm>
        </p:spPr>
        <p:txBody>
          <a:bodyPr/>
          <a:lstStyle/>
          <a:p>
            <a:pPr eaLnBrk="1" hangingPunct="1">
              <a:lnSpc>
                <a:spcPct val="90000"/>
              </a:lnSpc>
              <a:buClr>
                <a:schemeClr val="bg2">
                  <a:lumMod val="75000"/>
                  <a:lumOff val="25000"/>
                </a:schemeClr>
              </a:buClr>
              <a:buFont typeface="Wingdings" charset="0"/>
              <a:buChar char="§"/>
              <a:defRPr/>
            </a:pPr>
            <a:r>
              <a:rPr lang="en-US" altLang="en-US" dirty="0"/>
              <a:t>Example:</a:t>
            </a:r>
          </a:p>
          <a:p>
            <a:pPr indent="0" eaLnBrk="1" hangingPunct="1">
              <a:buClr>
                <a:schemeClr val="bg2">
                  <a:lumMod val="75000"/>
                  <a:lumOff val="25000"/>
                </a:schemeClr>
              </a:buClr>
              <a:buFont typeface="Wingdings" charset="0"/>
              <a:buNone/>
              <a:defRPr/>
            </a:pPr>
            <a:r>
              <a:rPr lang="en-US" altLang="en-US" sz="2600" dirty="0"/>
              <a:t>“</a:t>
            </a:r>
            <a:r>
              <a:rPr lang="en-US" sz="2600" dirty="0"/>
              <a:t>Several limitations may have affected our estimates of transmission.  Because of the large case numbers, we </a:t>
            </a:r>
            <a:r>
              <a:rPr lang="en-US" sz="2600" dirty="0">
                <a:solidFill>
                  <a:srgbClr val="0000FF"/>
                </a:solidFill>
              </a:rPr>
              <a:t>were not able to enroll all the patients</a:t>
            </a:r>
            <a:r>
              <a:rPr lang="en-US" sz="2600" dirty="0"/>
              <a:t> with a diagnosis of XDR tuberculosis during the study period.  In addition, because of limited use of culture and drug-susceptibility testing, </a:t>
            </a:r>
            <a:r>
              <a:rPr lang="en-US" sz="2600" dirty="0">
                <a:solidFill>
                  <a:srgbClr val="0000FF"/>
                </a:solidFill>
              </a:rPr>
              <a:t>many patients with XDR tuberculosis may not have been identified</a:t>
            </a:r>
            <a:r>
              <a:rPr lang="en-US" sz="2600" dirty="0"/>
              <a:t>. The proportion of cases arising from transmission is therefore a minimal estimate because </a:t>
            </a:r>
            <a:r>
              <a:rPr lang="en-US" sz="2600" dirty="0">
                <a:solidFill>
                  <a:srgbClr val="0000FF"/>
                </a:solidFill>
              </a:rPr>
              <a:t>participants may have been misclassified </a:t>
            </a:r>
            <a:r>
              <a:rPr lang="en-US" sz="2600" dirty="0"/>
              <a:t>as having unique genotypes if their source case did not receive a diagnosis or was not enrolled</a:t>
            </a:r>
            <a:r>
              <a:rPr lang="en-US" altLang="en-US" sz="2600" dirty="0"/>
              <a:t>.”</a:t>
            </a:r>
          </a:p>
        </p:txBody>
      </p:sp>
      <p:sp>
        <p:nvSpPr>
          <p:cNvPr id="79876" name="TextBox 3">
            <a:extLst>
              <a:ext uri="{FF2B5EF4-FFF2-40B4-BE49-F238E27FC236}">
                <a16:creationId xmlns:a16="http://schemas.microsoft.com/office/drawing/2014/main" id="{ED8F229A-ACA8-40F6-958B-E6DD76C3EDE7}"/>
              </a:ext>
            </a:extLst>
          </p:cNvPr>
          <p:cNvSpPr txBox="1">
            <a:spLocks noChangeArrowheads="1"/>
          </p:cNvSpPr>
          <p:nvPr/>
        </p:nvSpPr>
        <p:spPr bwMode="auto">
          <a:xfrm>
            <a:off x="3927764" y="6376600"/>
            <a:ext cx="45847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algn="r" eaLnBrk="1" hangingPunct="1">
              <a:spcBef>
                <a:spcPct val="0"/>
              </a:spcBef>
              <a:buClrTx/>
              <a:buSzTx/>
              <a:buFontTx/>
              <a:buNone/>
            </a:pPr>
            <a:r>
              <a:rPr lang="en-US" altLang="en-US" sz="1200" dirty="0">
                <a:solidFill>
                  <a:schemeClr val="bg2"/>
                </a:solidFill>
                <a:latin typeface="Verdana" panose="020B0604030504040204" pitchFamily="34" charset="0"/>
                <a:cs typeface="Arial" panose="020B0604020202020204" pitchFamily="34" charset="0"/>
              </a:rPr>
              <a:t>Excerpt from: </a:t>
            </a:r>
            <a:r>
              <a:rPr lang="en-US" altLang="en-US" sz="1200" i="1" dirty="0">
                <a:solidFill>
                  <a:schemeClr val="bg2"/>
                </a:solidFill>
                <a:latin typeface="Verdana" panose="020B0604030504040204" pitchFamily="34" charset="0"/>
                <a:cs typeface="Arial" panose="020B0604020202020204" pitchFamily="34" charset="0"/>
              </a:rPr>
              <a:t>N </a:t>
            </a:r>
            <a:r>
              <a:rPr lang="en-US" altLang="en-US" sz="1200" i="1" dirty="0" err="1">
                <a:solidFill>
                  <a:schemeClr val="bg2"/>
                </a:solidFill>
                <a:latin typeface="Verdana" panose="020B0604030504040204" pitchFamily="34" charset="0"/>
                <a:cs typeface="Arial" panose="020B0604020202020204" pitchFamily="34" charset="0"/>
              </a:rPr>
              <a:t>Engl</a:t>
            </a:r>
            <a:r>
              <a:rPr lang="en-US" altLang="en-US" sz="1200" i="1" dirty="0">
                <a:solidFill>
                  <a:schemeClr val="bg2"/>
                </a:solidFill>
                <a:latin typeface="Verdana" panose="020B0604030504040204" pitchFamily="34" charset="0"/>
                <a:cs typeface="Arial" panose="020B0604020202020204" pitchFamily="34" charset="0"/>
              </a:rPr>
              <a:t> J Med</a:t>
            </a:r>
            <a:r>
              <a:rPr lang="en-US" altLang="en-US" sz="1200" dirty="0">
                <a:solidFill>
                  <a:schemeClr val="bg2"/>
                </a:solidFill>
                <a:latin typeface="Verdana" panose="020B0604030504040204" pitchFamily="34" charset="0"/>
                <a:cs typeface="Arial" panose="020B0604020202020204" pitchFamily="34" charset="0"/>
              </a:rPr>
              <a:t> 2017; 376:243–53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08ECDE39-8A9D-4FCA-BD4B-9346A67540C3}"/>
              </a:ext>
            </a:extLst>
          </p:cNvPr>
          <p:cNvSpPr>
            <a:spLocks noGrp="1" noChangeArrowheads="1"/>
          </p:cNvSpPr>
          <p:nvPr>
            <p:ph type="title"/>
          </p:nvPr>
        </p:nvSpPr>
        <p:spPr>
          <a:xfrm>
            <a:off x="457200" y="91440"/>
            <a:ext cx="8229600" cy="1143000"/>
          </a:xfrm>
        </p:spPr>
        <p:txBody>
          <a:bodyPr/>
          <a:lstStyle/>
          <a:p>
            <a:pPr eaLnBrk="1" hangingPunct="1"/>
            <a:r>
              <a:rPr lang="en-US" altLang="en-US" dirty="0"/>
              <a:t>Highlight implications</a:t>
            </a:r>
          </a:p>
        </p:txBody>
      </p:sp>
      <p:sp>
        <p:nvSpPr>
          <p:cNvPr id="25603" name="Rectangle 3">
            <a:extLst>
              <a:ext uri="{FF2B5EF4-FFF2-40B4-BE49-F238E27FC236}">
                <a16:creationId xmlns:a16="http://schemas.microsoft.com/office/drawing/2014/main" id="{D933B81E-E108-46C0-9111-9275500B0703}"/>
              </a:ext>
            </a:extLst>
          </p:cNvPr>
          <p:cNvSpPr>
            <a:spLocks noGrp="1" noChangeArrowheads="1"/>
          </p:cNvSpPr>
          <p:nvPr>
            <p:ph type="body" idx="1"/>
          </p:nvPr>
        </p:nvSpPr>
        <p:spPr>
          <a:xfrm>
            <a:off x="457200" y="1371600"/>
            <a:ext cx="8394700" cy="5054600"/>
          </a:xfrm>
        </p:spPr>
        <p:txBody>
          <a:bodyPr/>
          <a:lstStyle/>
          <a:p>
            <a:pPr indent="-347472" eaLnBrk="1" hangingPunct="1">
              <a:spcBef>
                <a:spcPts val="400"/>
              </a:spcBef>
              <a:buClr>
                <a:schemeClr val="bg2">
                  <a:lumMod val="75000"/>
                  <a:lumOff val="25000"/>
                </a:schemeClr>
              </a:buClr>
              <a:buFont typeface="Wingdings" charset="0"/>
              <a:buChar char="§"/>
              <a:defRPr/>
            </a:pPr>
            <a:r>
              <a:rPr lang="en-US" altLang="en-US" dirty="0"/>
              <a:t>Were there immediate </a:t>
            </a:r>
          </a:p>
          <a:p>
            <a:pPr marL="0" indent="-347472" eaLnBrk="1" hangingPunct="1">
              <a:spcBef>
                <a:spcPts val="400"/>
              </a:spcBef>
              <a:buClr>
                <a:schemeClr val="bg2">
                  <a:lumMod val="75000"/>
                  <a:lumOff val="25000"/>
                </a:schemeClr>
              </a:buClr>
              <a:buFont typeface="Wingdings" panose="05000000000000000000" pitchFamily="2" charset="2"/>
              <a:buNone/>
              <a:defRPr/>
            </a:pPr>
            <a:r>
              <a:rPr lang="en-US" altLang="en-US" dirty="0"/>
              <a:t>    consequences?</a:t>
            </a:r>
            <a:r>
              <a:rPr lang="en-US" altLang="en-US" sz="2400" dirty="0"/>
              <a:t> (e.g., was intervention adopted?)</a:t>
            </a:r>
          </a:p>
          <a:p>
            <a:pPr indent="-347472" eaLnBrk="1" hangingPunct="1">
              <a:spcBef>
                <a:spcPts val="400"/>
              </a:spcBef>
              <a:buClr>
                <a:schemeClr val="bg2">
                  <a:lumMod val="75000"/>
                  <a:lumOff val="25000"/>
                </a:schemeClr>
              </a:buClr>
              <a:buFont typeface="Wingdings" charset="0"/>
              <a:buChar char="§"/>
              <a:defRPr/>
            </a:pPr>
            <a:r>
              <a:rPr lang="en-US" altLang="en-US" dirty="0"/>
              <a:t>Should theory or practice change?</a:t>
            </a:r>
          </a:p>
          <a:p>
            <a:pPr indent="-347472" eaLnBrk="1" hangingPunct="1">
              <a:spcBef>
                <a:spcPts val="400"/>
              </a:spcBef>
              <a:buClr>
                <a:schemeClr val="bg2">
                  <a:lumMod val="75000"/>
                  <a:lumOff val="25000"/>
                </a:schemeClr>
              </a:buClr>
              <a:buFont typeface="Wingdings" charset="0"/>
              <a:buChar char="§"/>
              <a:defRPr/>
            </a:pPr>
            <a:r>
              <a:rPr lang="en-US" altLang="en-US" dirty="0"/>
              <a:t>Example:</a:t>
            </a:r>
          </a:p>
          <a:p>
            <a:pPr marL="457200" indent="-347472" eaLnBrk="1" hangingPunct="1">
              <a:spcBef>
                <a:spcPts val="400"/>
              </a:spcBef>
              <a:buClr>
                <a:schemeClr val="bg2">
                  <a:lumMod val="75000"/>
                  <a:lumOff val="25000"/>
                </a:schemeClr>
              </a:buClr>
              <a:buFont typeface="Wingdings" charset="0"/>
              <a:buNone/>
              <a:defRPr/>
            </a:pPr>
            <a:r>
              <a:rPr lang="en-US" altLang="en-US" sz="2600" dirty="0"/>
              <a:t>	</a:t>
            </a:r>
            <a:r>
              <a:rPr lang="en-US" altLang="en-US" sz="2500" dirty="0"/>
              <a:t>“</a:t>
            </a:r>
            <a:r>
              <a:rPr lang="en-US" sz="2500" dirty="0"/>
              <a:t>We have shown that transmission was the major driver of the epidemic of XDR tuberculosis in KwaZulu-Natal during the study period.  As the global tuberculosis community mobilizes around the goal of no new tuberculosis infections, the age-old approach of turning off the tap by </a:t>
            </a:r>
            <a:r>
              <a:rPr lang="en-US" sz="2500" dirty="0">
                <a:solidFill>
                  <a:srgbClr val="0000FF"/>
                </a:solidFill>
              </a:rPr>
              <a:t>stopping transmission is all the more critical for halting epidemics of drug-resistant tuberculosis</a:t>
            </a:r>
            <a:r>
              <a:rPr lang="en-US" sz="2500" dirty="0"/>
              <a:t>.</a:t>
            </a:r>
            <a:r>
              <a:rPr lang="en-US" sz="2500" baseline="30000" dirty="0"/>
              <a:t>44</a:t>
            </a:r>
            <a:r>
              <a:rPr lang="en-US" altLang="en-US" sz="2500" dirty="0"/>
              <a:t>”</a:t>
            </a:r>
          </a:p>
        </p:txBody>
      </p:sp>
      <p:sp>
        <p:nvSpPr>
          <p:cNvPr id="81924" name="TextBox 3">
            <a:extLst>
              <a:ext uri="{FF2B5EF4-FFF2-40B4-BE49-F238E27FC236}">
                <a16:creationId xmlns:a16="http://schemas.microsoft.com/office/drawing/2014/main" id="{214FD229-B4CE-4948-8FF0-1A0C12A8F017}"/>
              </a:ext>
            </a:extLst>
          </p:cNvPr>
          <p:cNvSpPr txBox="1">
            <a:spLocks noChangeArrowheads="1"/>
          </p:cNvSpPr>
          <p:nvPr/>
        </p:nvSpPr>
        <p:spPr bwMode="auto">
          <a:xfrm>
            <a:off x="3957638" y="6477000"/>
            <a:ext cx="4508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algn="r" eaLnBrk="1" hangingPunct="1">
              <a:spcBef>
                <a:spcPct val="0"/>
              </a:spcBef>
              <a:buClrTx/>
              <a:buSzTx/>
              <a:buFontTx/>
              <a:buNone/>
            </a:pPr>
            <a:r>
              <a:rPr lang="en-US" altLang="en-US" sz="1200" dirty="0">
                <a:solidFill>
                  <a:schemeClr val="bg2"/>
                </a:solidFill>
                <a:latin typeface="Verdana" panose="020B0604030504040204" pitchFamily="34" charset="0"/>
                <a:cs typeface="Arial" panose="020B0604020202020204" pitchFamily="34" charset="0"/>
              </a:rPr>
              <a:t>Excerpt from:  </a:t>
            </a:r>
            <a:r>
              <a:rPr lang="en-US" altLang="en-US" sz="1200" i="1" dirty="0">
                <a:solidFill>
                  <a:schemeClr val="bg2"/>
                </a:solidFill>
                <a:latin typeface="Verdana" panose="020B0604030504040204" pitchFamily="34" charset="0"/>
                <a:cs typeface="Arial" panose="020B0604020202020204" pitchFamily="34" charset="0"/>
              </a:rPr>
              <a:t>N </a:t>
            </a:r>
            <a:r>
              <a:rPr lang="en-US" altLang="en-US" sz="1200" i="1" dirty="0" err="1">
                <a:solidFill>
                  <a:schemeClr val="bg2"/>
                </a:solidFill>
                <a:latin typeface="Verdana" panose="020B0604030504040204" pitchFamily="34" charset="0"/>
                <a:cs typeface="Arial" panose="020B0604020202020204" pitchFamily="34" charset="0"/>
              </a:rPr>
              <a:t>Engl</a:t>
            </a:r>
            <a:r>
              <a:rPr lang="en-US" altLang="en-US" sz="1200" i="1" dirty="0">
                <a:solidFill>
                  <a:schemeClr val="bg2"/>
                </a:solidFill>
                <a:latin typeface="Verdana" panose="020B0604030504040204" pitchFamily="34" charset="0"/>
                <a:cs typeface="Arial" panose="020B0604020202020204" pitchFamily="34" charset="0"/>
              </a:rPr>
              <a:t> J Med</a:t>
            </a:r>
            <a:r>
              <a:rPr lang="en-US" altLang="en-US" sz="1200" dirty="0">
                <a:solidFill>
                  <a:schemeClr val="bg2"/>
                </a:solidFill>
                <a:latin typeface="Verdana" panose="020B0604030504040204" pitchFamily="34" charset="0"/>
                <a:cs typeface="Arial" panose="020B0604020202020204" pitchFamily="34" charset="0"/>
              </a:rPr>
              <a:t> 2017; 376:243–53</a:t>
            </a:r>
          </a:p>
        </p:txBody>
      </p:sp>
      <p:pic>
        <p:nvPicPr>
          <p:cNvPr id="81925" name="Picture 4">
            <a:extLst>
              <a:ext uri="{FF2B5EF4-FFF2-40B4-BE49-F238E27FC236}">
                <a16:creationId xmlns:a16="http://schemas.microsoft.com/office/drawing/2014/main" id="{58F5B5E6-10EA-4CA5-A482-C4499DAB61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987" r="2" b="8676"/>
          <a:stretch>
            <a:fillRect/>
          </a:stretch>
        </p:blipFill>
        <p:spPr bwMode="auto">
          <a:xfrm>
            <a:off x="6313488" y="104112"/>
            <a:ext cx="2373312" cy="198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a:extLst>
              <a:ext uri="{FF2B5EF4-FFF2-40B4-BE49-F238E27FC236}">
                <a16:creationId xmlns:a16="http://schemas.microsoft.com/office/drawing/2014/main" id="{3C7079EF-7E71-44AA-9066-84454C55796B}"/>
              </a:ext>
            </a:extLst>
          </p:cNvPr>
          <p:cNvSpPr>
            <a:spLocks noGrp="1" noChangeArrowheads="1"/>
          </p:cNvSpPr>
          <p:nvPr>
            <p:ph type="title"/>
          </p:nvPr>
        </p:nvSpPr>
        <p:spPr/>
        <p:txBody>
          <a:bodyPr/>
          <a:lstStyle/>
          <a:p>
            <a:pPr eaLnBrk="1" hangingPunct="1"/>
            <a:r>
              <a:rPr lang="en-US" altLang="en-US" dirty="0"/>
              <a:t>Highlight implications </a:t>
            </a:r>
            <a:r>
              <a:rPr lang="en-US" altLang="en-US" sz="3000" dirty="0"/>
              <a:t>(2)</a:t>
            </a:r>
          </a:p>
        </p:txBody>
      </p:sp>
      <p:sp>
        <p:nvSpPr>
          <p:cNvPr id="83971" name="Content Placeholder 2">
            <a:extLst>
              <a:ext uri="{FF2B5EF4-FFF2-40B4-BE49-F238E27FC236}">
                <a16:creationId xmlns:a16="http://schemas.microsoft.com/office/drawing/2014/main" id="{09742D3C-069B-4B3B-8327-511F6D65B528}"/>
              </a:ext>
            </a:extLst>
          </p:cNvPr>
          <p:cNvSpPr>
            <a:spLocks noGrp="1" noChangeArrowheads="1"/>
          </p:cNvSpPr>
          <p:nvPr>
            <p:ph idx="1"/>
          </p:nvPr>
        </p:nvSpPr>
        <p:spPr>
          <a:xfrm>
            <a:off x="548640" y="2490788"/>
            <a:ext cx="8229600" cy="3198812"/>
          </a:xfrm>
        </p:spPr>
        <p:txBody>
          <a:bodyPr/>
          <a:lstStyle/>
          <a:p>
            <a:pPr eaLnBrk="1" hangingPunct="1"/>
            <a:r>
              <a:rPr lang="en-US" altLang="en-US" dirty="0">
                <a:latin typeface="Calibri" panose="020F0502020204030204" pitchFamily="34" charset="0"/>
                <a:cs typeface="Calibri" panose="020F0502020204030204" pitchFamily="34" charset="0"/>
              </a:rPr>
              <a:t>Example:</a:t>
            </a:r>
          </a:p>
          <a:p>
            <a:pPr marL="457200" lvl="1" indent="0" eaLnBrk="1" hangingPunct="1">
              <a:buFont typeface="Arial" panose="020B0604020202020204" pitchFamily="34" charset="0"/>
              <a:buNone/>
            </a:pPr>
            <a:r>
              <a:rPr lang="en-US" altLang="en-US" dirty="0">
                <a:latin typeface="Calibri" panose="020F0502020204030204" pitchFamily="34" charset="0"/>
                <a:cs typeface="Calibri" panose="020F0502020204030204" pitchFamily="34" charset="0"/>
              </a:rPr>
              <a:t>“This study provides important epidemiologic </a:t>
            </a:r>
            <a:r>
              <a:rPr lang="en-US" altLang="en-US" dirty="0">
                <a:solidFill>
                  <a:srgbClr val="0000FF"/>
                </a:solidFill>
                <a:latin typeface="Calibri" panose="020F0502020204030204" pitchFamily="34" charset="0"/>
                <a:cs typeface="Calibri" panose="020F0502020204030204" pitchFamily="34" charset="0"/>
              </a:rPr>
              <a:t>evidence that supports </a:t>
            </a:r>
            <a:r>
              <a:rPr lang="en-US" altLang="en-US" dirty="0">
                <a:latin typeface="Calibri" panose="020F0502020204030204" pitchFamily="34" charset="0"/>
                <a:cs typeface="Calibri" panose="020F0502020204030204" pitchFamily="34" charset="0"/>
              </a:rPr>
              <a:t>the use of current WHO recommendations about </a:t>
            </a:r>
            <a:r>
              <a:rPr lang="en-US" altLang="en-US" dirty="0">
                <a:solidFill>
                  <a:srgbClr val="0000FF"/>
                </a:solidFill>
                <a:latin typeface="Calibri" panose="020F0502020204030204" pitchFamily="34" charset="0"/>
                <a:cs typeface="Calibri" panose="020F0502020204030204" pitchFamily="34" charset="0"/>
              </a:rPr>
              <a:t>TB screening in HIV-infected persons and HIV testing of TB patients </a:t>
            </a:r>
            <a:r>
              <a:rPr lang="en-US" altLang="en-US" dirty="0">
                <a:latin typeface="Calibri" panose="020F0502020204030204" pitchFamily="34" charset="0"/>
                <a:cs typeface="Calibri" panose="020F0502020204030204" pitchFamily="34" charset="0"/>
              </a:rPr>
              <a:t>in Southeast Asia.”</a:t>
            </a:r>
          </a:p>
          <a:p>
            <a:pPr eaLnBrk="1" hangingPunct="1"/>
            <a:endParaRPr lang="en-US" altLang="en-US" dirty="0">
              <a:latin typeface="Calibri" panose="020F0502020204030204" pitchFamily="34" charset="0"/>
              <a:cs typeface="Calibri" panose="020F0502020204030204" pitchFamily="34" charset="0"/>
            </a:endParaRPr>
          </a:p>
        </p:txBody>
      </p:sp>
      <p:pic>
        <p:nvPicPr>
          <p:cNvPr id="83972" name="Picture 2">
            <a:extLst>
              <a:ext uri="{FF2B5EF4-FFF2-40B4-BE49-F238E27FC236}">
                <a16:creationId xmlns:a16="http://schemas.microsoft.com/office/drawing/2014/main" id="{AAE958FE-2B66-49E7-AB4D-AFE0FA57FD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987" r="2" b="8676"/>
          <a:stretch>
            <a:fillRect/>
          </a:stretch>
        </p:blipFill>
        <p:spPr bwMode="auto">
          <a:xfrm>
            <a:off x="5819775" y="176213"/>
            <a:ext cx="3070225" cy="256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AB4F2C3-C8A9-403E-9592-D563146D14B5}"/>
              </a:ext>
            </a:extLst>
          </p:cNvPr>
          <p:cNvSpPr txBox="1">
            <a:spLocks/>
          </p:cNvSpPr>
          <p:nvPr/>
        </p:nvSpPr>
        <p:spPr bwMode="auto">
          <a:xfrm>
            <a:off x="457200" y="3190875"/>
            <a:ext cx="82296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a:extLst>
        </p:spPr>
        <p:txBody>
          <a:bodyPr anchor="b"/>
          <a:lstStyle>
            <a:lvl1pPr algn="ctr" rtl="0" eaLnBrk="1" fontAlgn="base" hangingPunct="1">
              <a:spcBef>
                <a:spcPct val="0"/>
              </a:spcBef>
              <a:spcAft>
                <a:spcPct val="0"/>
              </a:spcAft>
              <a:defRPr sz="5800">
                <a:solidFill>
                  <a:schemeClr val="accent1">
                    <a:lumMod val="75000"/>
                  </a:schemeClr>
                </a:solidFill>
                <a:latin typeface="Garamond"/>
                <a:ea typeface="MS PGothic" pitchFamily="34" charset="-128"/>
                <a:cs typeface="Garamond"/>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pPr defTabSz="914400">
              <a:defRPr/>
            </a:pPr>
            <a:r>
              <a:rPr lang="en-US" sz="5400" kern="0" dirty="0">
                <a:latin typeface="+mj-lt"/>
              </a:rPr>
              <a:t>References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a:extLst>
              <a:ext uri="{FF2B5EF4-FFF2-40B4-BE49-F238E27FC236}">
                <a16:creationId xmlns:a16="http://schemas.microsoft.com/office/drawing/2014/main" id="{B015F2A1-FAD9-45B6-95BC-ED092C85E571}"/>
              </a:ext>
            </a:extLst>
          </p:cNvPr>
          <p:cNvSpPr>
            <a:spLocks noGrp="1" noChangeArrowheads="1"/>
          </p:cNvSpPr>
          <p:nvPr>
            <p:ph type="title"/>
          </p:nvPr>
        </p:nvSpPr>
        <p:spPr/>
        <p:txBody>
          <a:bodyPr/>
          <a:lstStyle/>
          <a:p>
            <a:pPr eaLnBrk="1" hangingPunct="1"/>
            <a:r>
              <a:rPr lang="en-US" altLang="en-US" dirty="0"/>
              <a:t>What to cite</a:t>
            </a:r>
          </a:p>
        </p:txBody>
      </p:sp>
      <p:sp>
        <p:nvSpPr>
          <p:cNvPr id="88067" name="Content Placeholder 2">
            <a:extLst>
              <a:ext uri="{FF2B5EF4-FFF2-40B4-BE49-F238E27FC236}">
                <a16:creationId xmlns:a16="http://schemas.microsoft.com/office/drawing/2014/main" id="{4C80796F-AD98-430A-AAF8-9D73E0615D3E}"/>
              </a:ext>
            </a:extLst>
          </p:cNvPr>
          <p:cNvSpPr>
            <a:spLocks noGrp="1" noChangeArrowheads="1"/>
          </p:cNvSpPr>
          <p:nvPr>
            <p:ph idx="1"/>
          </p:nvPr>
        </p:nvSpPr>
        <p:spPr/>
        <p:txBody>
          <a:bodyPr/>
          <a:lstStyle/>
          <a:p>
            <a:pPr eaLnBrk="1" hangingPunct="1"/>
            <a:r>
              <a:rPr lang="en-US" altLang="en-US" dirty="0">
                <a:latin typeface="Calibri" panose="020F0502020204030204" pitchFamily="34" charset="0"/>
                <a:cs typeface="Calibri" panose="020F0502020204030204" pitchFamily="34" charset="0"/>
              </a:rPr>
              <a:t>Statements of fact, must be referenced</a:t>
            </a:r>
          </a:p>
          <a:p>
            <a:pPr eaLnBrk="1" hangingPunct="1"/>
            <a:r>
              <a:rPr lang="en-US" altLang="en-US" dirty="0">
                <a:latin typeface="Calibri" panose="020F0502020204030204" pitchFamily="34" charset="0"/>
                <a:cs typeface="Calibri" panose="020F0502020204030204" pitchFamily="34" charset="0"/>
              </a:rPr>
              <a:t>Cite references that:</a:t>
            </a:r>
          </a:p>
          <a:p>
            <a:pPr lvl="1" eaLnBrk="1" hangingPunct="1"/>
            <a:r>
              <a:rPr lang="en-US" altLang="en-US" dirty="0">
                <a:latin typeface="Calibri" panose="020F0502020204030204" pitchFamily="34" charset="0"/>
                <a:cs typeface="Calibri" panose="020F0502020204030204" pitchFamily="34" charset="0"/>
              </a:rPr>
              <a:t>Support the point you are making</a:t>
            </a:r>
          </a:p>
          <a:p>
            <a:pPr lvl="1" eaLnBrk="1" hangingPunct="1"/>
            <a:r>
              <a:rPr lang="en-US" altLang="en-US" dirty="0">
                <a:latin typeface="Calibri" panose="020F0502020204030204" pitchFamily="34" charset="0"/>
                <a:cs typeface="Calibri" panose="020F0502020204030204" pitchFamily="34" charset="0"/>
              </a:rPr>
              <a:t>Are seminal studies in the field</a:t>
            </a:r>
          </a:p>
          <a:p>
            <a:pPr eaLnBrk="1" hangingPunct="1"/>
            <a:r>
              <a:rPr lang="en-US" altLang="en-US" dirty="0">
                <a:latin typeface="Calibri" panose="020F0502020204030204" pitchFamily="34" charset="0"/>
                <a:cs typeface="Calibri" panose="020F0502020204030204" pitchFamily="34" charset="0"/>
              </a:rPr>
              <a:t>Pay attention to the order of references within a sentence or paragraph</a:t>
            </a:r>
          </a:p>
          <a:p>
            <a:pPr lvl="1" eaLnBrk="1" hangingPunct="1"/>
            <a:r>
              <a:rPr lang="en-US" altLang="en-US" dirty="0">
                <a:latin typeface="Calibri" panose="020F0502020204030204" pitchFamily="34" charset="0"/>
                <a:cs typeface="Calibri" panose="020F0502020204030204" pitchFamily="34" charset="0"/>
              </a:rPr>
              <a:t>Example: “Some</a:t>
            </a:r>
            <a:r>
              <a:rPr lang="en-US" altLang="en-US" baseline="30000" dirty="0">
                <a:latin typeface="Calibri" panose="020F0502020204030204" pitchFamily="34" charset="0"/>
                <a:cs typeface="Calibri" panose="020F0502020204030204" pitchFamily="34" charset="0"/>
              </a:rPr>
              <a:t>1-3</a:t>
            </a:r>
            <a:r>
              <a:rPr lang="en-US" altLang="en-US" dirty="0">
                <a:latin typeface="Calibri" panose="020F0502020204030204" pitchFamily="34" charset="0"/>
                <a:cs typeface="Calibri" panose="020F0502020204030204" pitchFamily="34" charset="0"/>
              </a:rPr>
              <a:t>, but not all</a:t>
            </a:r>
            <a:r>
              <a:rPr lang="en-US" altLang="en-US" baseline="30000" dirty="0">
                <a:latin typeface="Calibri" panose="020F0502020204030204" pitchFamily="34" charset="0"/>
                <a:cs typeface="Calibri" panose="020F0502020204030204" pitchFamily="34" charset="0"/>
              </a:rPr>
              <a:t>4,5 </a:t>
            </a:r>
            <a:r>
              <a:rPr lang="en-US" altLang="en-US" dirty="0">
                <a:latin typeface="Calibri" panose="020F0502020204030204" pitchFamily="34" charset="0"/>
                <a:cs typeface="Calibri" panose="020F0502020204030204" pitchFamily="34" charset="0"/>
              </a:rPr>
              <a:t>studies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a:extLst>
              <a:ext uri="{FF2B5EF4-FFF2-40B4-BE49-F238E27FC236}">
                <a16:creationId xmlns:a16="http://schemas.microsoft.com/office/drawing/2014/main" id="{2BD095C3-3DCC-4476-AAC5-5CC0C52842FD}"/>
              </a:ext>
            </a:extLst>
          </p:cNvPr>
          <p:cNvSpPr>
            <a:spLocks noGrp="1" noChangeArrowheads="1"/>
          </p:cNvSpPr>
          <p:nvPr>
            <p:ph type="title"/>
          </p:nvPr>
        </p:nvSpPr>
        <p:spPr/>
        <p:txBody>
          <a:bodyPr/>
          <a:lstStyle/>
          <a:p>
            <a:pPr eaLnBrk="1" hangingPunct="1"/>
            <a:r>
              <a:rPr lang="en-US" altLang="en-US" dirty="0"/>
              <a:t>What </a:t>
            </a:r>
            <a:r>
              <a:rPr lang="en-US" altLang="en-US" b="1" dirty="0"/>
              <a:t>NOT</a:t>
            </a:r>
            <a:r>
              <a:rPr lang="en-US" altLang="en-US" dirty="0"/>
              <a:t> to cite</a:t>
            </a:r>
          </a:p>
        </p:txBody>
      </p:sp>
      <p:pic>
        <p:nvPicPr>
          <p:cNvPr id="90115" name="Picture 2" descr="C:\Users\araftery.CITC\AppData\Local\Microsoft\Windows\INetCache\IE\9HDP7UMG\DIN_4844-2_D-P000.svg[1].png">
            <a:extLst>
              <a:ext uri="{FF2B5EF4-FFF2-40B4-BE49-F238E27FC236}">
                <a16:creationId xmlns:a16="http://schemas.microsoft.com/office/drawing/2014/main" id="{F69D79F1-896A-4866-82BA-42AF20FCA93B}"/>
              </a:ext>
            </a:extLst>
          </p:cNvPr>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4335463" y="3708400"/>
            <a:ext cx="290830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0515" name="Rectangle 3">
            <a:extLst>
              <a:ext uri="{FF2B5EF4-FFF2-40B4-BE49-F238E27FC236}">
                <a16:creationId xmlns:a16="http://schemas.microsoft.com/office/drawing/2014/main" id="{4B918A6B-074C-42CD-B5E8-264231BDD886}"/>
              </a:ext>
            </a:extLst>
          </p:cNvPr>
          <p:cNvSpPr>
            <a:spLocks noGrp="1" noChangeArrowheads="1"/>
          </p:cNvSpPr>
          <p:nvPr>
            <p:ph type="body" idx="1"/>
          </p:nvPr>
        </p:nvSpPr>
        <p:spPr>
          <a:xfrm>
            <a:off x="457200" y="1600200"/>
            <a:ext cx="8229600" cy="4427537"/>
          </a:xfrm>
        </p:spPr>
        <p:txBody>
          <a:bodyPr/>
          <a:lstStyle/>
          <a:p>
            <a:pPr eaLnBrk="1" hangingPunct="1">
              <a:spcBef>
                <a:spcPts val="1200"/>
              </a:spcBef>
            </a:pPr>
            <a:r>
              <a:rPr lang="en-US" altLang="en-US" dirty="0">
                <a:latin typeface="Calibri" panose="020F0502020204030204" pitchFamily="34" charset="0"/>
                <a:cs typeface="Calibri" panose="020F0502020204030204" pitchFamily="34" charset="0"/>
              </a:rPr>
              <a:t>Do not cite </a:t>
            </a:r>
            <a:r>
              <a:rPr lang="en-US" altLang="en-US" dirty="0">
                <a:solidFill>
                  <a:srgbClr val="0000FF"/>
                </a:solidFill>
                <a:latin typeface="Calibri" panose="020F0502020204030204" pitchFamily="34" charset="0"/>
                <a:cs typeface="Calibri" panose="020F0502020204030204" pitchFamily="34" charset="0"/>
              </a:rPr>
              <a:t>well-known facts</a:t>
            </a:r>
            <a:r>
              <a:rPr lang="en-US" altLang="en-US" dirty="0">
                <a:solidFill>
                  <a:srgbClr val="C00000"/>
                </a:solidFill>
                <a:latin typeface="Calibri" panose="020F0502020204030204" pitchFamily="34" charset="0"/>
                <a:cs typeface="Calibri" panose="020F0502020204030204" pitchFamily="34" charset="0"/>
              </a:rPr>
              <a:t> </a:t>
            </a:r>
            <a:r>
              <a:rPr lang="en-US" altLang="en-US" dirty="0">
                <a:latin typeface="Calibri" panose="020F0502020204030204" pitchFamily="34" charset="0"/>
                <a:cs typeface="Calibri" panose="020F0502020204030204" pitchFamily="34" charset="0"/>
              </a:rPr>
              <a:t>(TB is caused by </a:t>
            </a:r>
            <a:r>
              <a:rPr lang="en-US" altLang="en-US" i="1" dirty="0">
                <a:latin typeface="Calibri" panose="020F0502020204030204" pitchFamily="34" charset="0"/>
                <a:cs typeface="Calibri" panose="020F0502020204030204" pitchFamily="34" charset="0"/>
              </a:rPr>
              <a:t>Mycobacterium tuberculosis)</a:t>
            </a:r>
            <a:endParaRPr lang="en-US" altLang="en-US" dirty="0">
              <a:latin typeface="Calibri" panose="020F0502020204030204" pitchFamily="34" charset="0"/>
              <a:cs typeface="Calibri" panose="020F0502020204030204" pitchFamily="34" charset="0"/>
            </a:endParaRPr>
          </a:p>
          <a:p>
            <a:pPr eaLnBrk="1" hangingPunct="1">
              <a:spcBef>
                <a:spcPts val="1200"/>
              </a:spcBef>
            </a:pPr>
            <a:r>
              <a:rPr lang="en-US" altLang="en-US" dirty="0">
                <a:latin typeface="Calibri" panose="020F0502020204030204" pitchFamily="34" charset="0"/>
                <a:cs typeface="Calibri" panose="020F0502020204030204" pitchFamily="34" charset="0"/>
              </a:rPr>
              <a:t>Do not cite a </a:t>
            </a:r>
            <a:r>
              <a:rPr lang="en-US" altLang="en-US" dirty="0">
                <a:solidFill>
                  <a:srgbClr val="0000FF"/>
                </a:solidFill>
                <a:latin typeface="Calibri" panose="020F0502020204030204" pitchFamily="34" charset="0"/>
                <a:cs typeface="Calibri" panose="020F0502020204030204" pitchFamily="34" charset="0"/>
              </a:rPr>
              <a:t>reference that you have not read</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2051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2051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a:extLst>
              <a:ext uri="{FF2B5EF4-FFF2-40B4-BE49-F238E27FC236}">
                <a16:creationId xmlns:a16="http://schemas.microsoft.com/office/drawing/2014/main" id="{C23D847A-4217-4449-826A-636BCAA96423}"/>
              </a:ext>
            </a:extLst>
          </p:cNvPr>
          <p:cNvSpPr>
            <a:spLocks noGrp="1" noChangeArrowheads="1"/>
          </p:cNvSpPr>
          <p:nvPr>
            <p:ph type="title"/>
          </p:nvPr>
        </p:nvSpPr>
        <p:spPr>
          <a:xfrm>
            <a:off x="457200" y="91440"/>
            <a:ext cx="8229600" cy="1143000"/>
          </a:xfrm>
        </p:spPr>
        <p:txBody>
          <a:bodyPr/>
          <a:lstStyle/>
          <a:p>
            <a:pPr eaLnBrk="1" hangingPunct="1"/>
            <a:r>
              <a:rPr lang="en-US" altLang="en-US" dirty="0"/>
              <a:t>Lit search and reference updates</a:t>
            </a:r>
          </a:p>
        </p:txBody>
      </p:sp>
      <p:sp>
        <p:nvSpPr>
          <p:cNvPr id="92163" name="Content Placeholder 2">
            <a:extLst>
              <a:ext uri="{FF2B5EF4-FFF2-40B4-BE49-F238E27FC236}">
                <a16:creationId xmlns:a16="http://schemas.microsoft.com/office/drawing/2014/main" id="{4F1C8355-E439-41D2-85CD-02CF482F07E0}"/>
              </a:ext>
            </a:extLst>
          </p:cNvPr>
          <p:cNvSpPr>
            <a:spLocks noGrp="1" noChangeArrowheads="1"/>
          </p:cNvSpPr>
          <p:nvPr>
            <p:ph idx="1"/>
          </p:nvPr>
        </p:nvSpPr>
        <p:spPr>
          <a:xfrm>
            <a:off x="457200" y="1463040"/>
            <a:ext cx="8229600" cy="4530725"/>
          </a:xfrm>
        </p:spPr>
        <p:txBody>
          <a:bodyPr/>
          <a:lstStyle/>
          <a:p>
            <a:pPr eaLnBrk="1" hangingPunct="1"/>
            <a:r>
              <a:rPr lang="en-US" altLang="en-US" dirty="0">
                <a:latin typeface="Calibri" panose="020F0502020204030204" pitchFamily="34" charset="0"/>
                <a:cs typeface="Calibri" panose="020F0502020204030204" pitchFamily="34" charset="0"/>
              </a:rPr>
              <a:t>Always redo your literature search and update your references each time you submit or resubmit your manuscript</a:t>
            </a:r>
          </a:p>
          <a:p>
            <a:pPr lvl="1" eaLnBrk="1" hangingPunct="1"/>
            <a:r>
              <a:rPr lang="en-US" altLang="en-US" dirty="0">
                <a:latin typeface="Calibri" panose="020F0502020204030204" pitchFamily="34" charset="0"/>
                <a:cs typeface="Calibri" panose="020F0502020204030204" pitchFamily="34" charset="0"/>
              </a:rPr>
              <a:t>Add and/or update any new relevant studies</a:t>
            </a:r>
          </a:p>
          <a:p>
            <a:pPr lvl="1" eaLnBrk="1" hangingPunct="1"/>
            <a:r>
              <a:rPr lang="en-US" altLang="en-US" dirty="0">
                <a:latin typeface="Calibri" panose="020F0502020204030204" pitchFamily="34" charset="0"/>
                <a:cs typeface="Calibri" panose="020F0502020204030204" pitchFamily="34" charset="0"/>
              </a:rPr>
              <a:t>Pay attention to format and guidance on references from each journal you plan to submit your manuscript to</a:t>
            </a:r>
          </a:p>
        </p:txBody>
      </p:sp>
      <p:pic>
        <p:nvPicPr>
          <p:cNvPr id="92164" name="Picture 2">
            <a:extLst>
              <a:ext uri="{FF2B5EF4-FFF2-40B4-BE49-F238E27FC236}">
                <a16:creationId xmlns:a16="http://schemas.microsoft.com/office/drawing/2014/main" id="{B69DAB22-3ABC-449B-8E10-D216C87352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11775" y="4461904"/>
            <a:ext cx="2990850" cy="1940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5" name="TextBox 3">
            <a:extLst>
              <a:ext uri="{FF2B5EF4-FFF2-40B4-BE49-F238E27FC236}">
                <a16:creationId xmlns:a16="http://schemas.microsoft.com/office/drawing/2014/main" id="{EC6F87A5-00A2-4F48-AEA5-D0F4BD85992B}"/>
              </a:ext>
            </a:extLst>
          </p:cNvPr>
          <p:cNvSpPr txBox="1">
            <a:spLocks noChangeArrowheads="1"/>
          </p:cNvSpPr>
          <p:nvPr/>
        </p:nvSpPr>
        <p:spPr bwMode="auto">
          <a:xfrm>
            <a:off x="5311775" y="6389688"/>
            <a:ext cx="41767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a:spcBef>
                <a:spcPct val="0"/>
              </a:spcBef>
              <a:buClrTx/>
              <a:buSzTx/>
              <a:buFontTx/>
              <a:buNone/>
            </a:pPr>
            <a:r>
              <a:rPr lang="en-US" altLang="en-US" sz="800">
                <a:solidFill>
                  <a:schemeClr val="bg2"/>
                </a:solidFill>
                <a:latin typeface="Verdana" panose="020B0604030504040204" pitchFamily="34" charset="0"/>
                <a:cs typeface="Arial" panose="020B0604020202020204" pitchFamily="34" charset="0"/>
              </a:rPr>
              <a:t>Image source: imageBROKER/REX/Shutterstock</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a:extLst>
              <a:ext uri="{FF2B5EF4-FFF2-40B4-BE49-F238E27FC236}">
                <a16:creationId xmlns:a16="http://schemas.microsoft.com/office/drawing/2014/main" id="{93DF335C-6C2E-464E-957E-4D9DF7797A73}"/>
              </a:ext>
            </a:extLst>
          </p:cNvPr>
          <p:cNvSpPr>
            <a:spLocks noGrp="1" noChangeArrowheads="1"/>
          </p:cNvSpPr>
          <p:nvPr>
            <p:ph type="title"/>
          </p:nvPr>
        </p:nvSpPr>
        <p:spPr>
          <a:xfrm>
            <a:off x="457200" y="91440"/>
            <a:ext cx="8229600" cy="1143000"/>
          </a:xfrm>
        </p:spPr>
        <p:txBody>
          <a:bodyPr/>
          <a:lstStyle/>
          <a:p>
            <a:pPr eaLnBrk="1" hangingPunct="1"/>
            <a:r>
              <a:rPr lang="en-US" altLang="en-US" dirty="0"/>
              <a:t>Summary</a:t>
            </a:r>
          </a:p>
        </p:txBody>
      </p:sp>
      <p:sp>
        <p:nvSpPr>
          <p:cNvPr id="94211" name="Content Placeholder 2">
            <a:extLst>
              <a:ext uri="{FF2B5EF4-FFF2-40B4-BE49-F238E27FC236}">
                <a16:creationId xmlns:a16="http://schemas.microsoft.com/office/drawing/2014/main" id="{4368B552-F230-4D4B-9492-DBFE70B97512}"/>
              </a:ext>
            </a:extLst>
          </p:cNvPr>
          <p:cNvSpPr>
            <a:spLocks noGrp="1" noChangeArrowheads="1"/>
          </p:cNvSpPr>
          <p:nvPr>
            <p:ph idx="1"/>
          </p:nvPr>
        </p:nvSpPr>
        <p:spPr>
          <a:xfrm>
            <a:off x="457200" y="1371600"/>
            <a:ext cx="8445500" cy="4953000"/>
          </a:xfrm>
        </p:spPr>
        <p:txBody>
          <a:bodyPr/>
          <a:lstStyle/>
          <a:p>
            <a:pPr eaLnBrk="1" hangingPunct="1"/>
            <a:r>
              <a:rPr lang="en-US" altLang="en-US" sz="2800" dirty="0">
                <a:solidFill>
                  <a:srgbClr val="0000FF"/>
                </a:solidFill>
                <a:latin typeface="Calibri" panose="020F0502020204030204" pitchFamily="34" charset="0"/>
                <a:cs typeface="Calibri" panose="020F0502020204030204" pitchFamily="34" charset="0"/>
              </a:rPr>
              <a:t>Title</a:t>
            </a:r>
            <a:r>
              <a:rPr lang="en-US" altLang="en-US" sz="2800" dirty="0">
                <a:latin typeface="Calibri" panose="020F0502020204030204" pitchFamily="34" charset="0"/>
                <a:cs typeface="Calibri" panose="020F0502020204030204" pitchFamily="34" charset="0"/>
              </a:rPr>
              <a:t> that describes your study</a:t>
            </a:r>
          </a:p>
          <a:p>
            <a:pPr eaLnBrk="1" hangingPunct="1"/>
            <a:r>
              <a:rPr lang="en-US" altLang="en-US" sz="2800" dirty="0">
                <a:solidFill>
                  <a:srgbClr val="C00000"/>
                </a:solidFill>
                <a:latin typeface="Calibri" panose="020F0502020204030204" pitchFamily="34" charset="0"/>
                <a:cs typeface="Calibri" panose="020F0502020204030204" pitchFamily="34" charset="0"/>
              </a:rPr>
              <a:t>Introduction</a:t>
            </a:r>
            <a:r>
              <a:rPr lang="en-US" altLang="en-US" sz="2800" dirty="0">
                <a:latin typeface="Calibri" panose="020F0502020204030204" pitchFamily="34" charset="0"/>
                <a:cs typeface="Calibri" panose="020F0502020204030204" pitchFamily="34" charset="0"/>
              </a:rPr>
              <a:t> – covers background, existing research, problems with that research, your improvements</a:t>
            </a:r>
          </a:p>
          <a:p>
            <a:pPr eaLnBrk="1" hangingPunct="1"/>
            <a:r>
              <a:rPr lang="en-US" altLang="en-US" sz="2800" dirty="0">
                <a:solidFill>
                  <a:srgbClr val="C00000"/>
                </a:solidFill>
                <a:latin typeface="Calibri" panose="020F0502020204030204" pitchFamily="34" charset="0"/>
                <a:cs typeface="Calibri" panose="020F0502020204030204" pitchFamily="34" charset="0"/>
              </a:rPr>
              <a:t>Methods</a:t>
            </a:r>
            <a:r>
              <a:rPr lang="en-US" altLang="en-US" sz="2800" dirty="0">
                <a:latin typeface="Calibri" panose="020F0502020204030204" pitchFamily="34" charset="0"/>
                <a:cs typeface="Calibri" panose="020F0502020204030204" pitchFamily="34" charset="0"/>
              </a:rPr>
              <a:t> – how you collected, organized, and analyzed your data</a:t>
            </a:r>
          </a:p>
          <a:p>
            <a:pPr eaLnBrk="1" hangingPunct="1"/>
            <a:r>
              <a:rPr lang="en-US" altLang="en-US" sz="2800" dirty="0">
                <a:solidFill>
                  <a:srgbClr val="C00000"/>
                </a:solidFill>
                <a:latin typeface="Calibri" panose="020F0502020204030204" pitchFamily="34" charset="0"/>
                <a:cs typeface="Calibri" panose="020F0502020204030204" pitchFamily="34" charset="0"/>
              </a:rPr>
              <a:t>Results</a:t>
            </a:r>
            <a:r>
              <a:rPr lang="en-US" altLang="en-US" sz="2800" dirty="0">
                <a:latin typeface="Calibri" panose="020F0502020204030204" pitchFamily="34" charset="0"/>
                <a:cs typeface="Calibri" panose="020F0502020204030204" pitchFamily="34" charset="0"/>
              </a:rPr>
              <a:t> – tables, figures, and graphs can stand alone</a:t>
            </a:r>
          </a:p>
          <a:p>
            <a:pPr eaLnBrk="1" hangingPunct="1"/>
            <a:r>
              <a:rPr lang="en-US" altLang="en-US" sz="2800" dirty="0">
                <a:solidFill>
                  <a:srgbClr val="C00000"/>
                </a:solidFill>
                <a:latin typeface="Calibri" panose="020F0502020204030204" pitchFamily="34" charset="0"/>
                <a:cs typeface="Calibri" panose="020F0502020204030204" pitchFamily="34" charset="0"/>
              </a:rPr>
              <a:t>Discussion</a:t>
            </a:r>
            <a:r>
              <a:rPr lang="en-US" altLang="en-US" sz="2800" dirty="0">
                <a:latin typeface="Calibri" panose="020F0502020204030204" pitchFamily="34" charset="0"/>
                <a:cs typeface="Calibri" panose="020F0502020204030204" pitchFamily="34" charset="0"/>
              </a:rPr>
              <a:t> – what your findings contribute to existing knowledge and why your results matter</a:t>
            </a:r>
          </a:p>
          <a:p>
            <a:pPr eaLnBrk="1" hangingPunct="1"/>
            <a:r>
              <a:rPr lang="en-US" altLang="en-US" sz="2800" dirty="0">
                <a:solidFill>
                  <a:srgbClr val="0000FF"/>
                </a:solidFill>
                <a:latin typeface="Calibri" panose="020F0502020204030204" pitchFamily="34" charset="0"/>
                <a:cs typeface="Calibri" panose="020F0502020204030204" pitchFamily="34" charset="0"/>
              </a:rPr>
              <a:t>References</a:t>
            </a:r>
            <a:r>
              <a:rPr lang="en-US" altLang="en-US" sz="2800" dirty="0">
                <a:latin typeface="Calibri" panose="020F0502020204030204" pitchFamily="34" charset="0"/>
                <a:cs typeface="Calibri" panose="020F0502020204030204" pitchFamily="34" charset="0"/>
              </a:rPr>
              <a:t> – cite non-obvious statements of fact, emphasizing reviews and seminal articles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A824284A-48A9-4C51-9820-336436D9A923}"/>
              </a:ext>
            </a:extLst>
          </p:cNvPr>
          <p:cNvSpPr>
            <a:spLocks noGrp="1" noChangeArrowheads="1"/>
          </p:cNvSpPr>
          <p:nvPr>
            <p:ph type="title"/>
          </p:nvPr>
        </p:nvSpPr>
        <p:spPr/>
        <p:txBody>
          <a:bodyPr/>
          <a:lstStyle/>
          <a:p>
            <a:pPr eaLnBrk="1" hangingPunct="1"/>
            <a:r>
              <a:rPr lang="en-US" altLang="en-US" dirty="0"/>
              <a:t>What makes a good title?</a:t>
            </a:r>
          </a:p>
        </p:txBody>
      </p:sp>
      <p:sp>
        <p:nvSpPr>
          <p:cNvPr id="3" name="Content Placeholder 2">
            <a:extLst>
              <a:ext uri="{FF2B5EF4-FFF2-40B4-BE49-F238E27FC236}">
                <a16:creationId xmlns:a16="http://schemas.microsoft.com/office/drawing/2014/main" id="{54F820A4-EF35-4D8E-854E-EC74487BA7BD}"/>
              </a:ext>
            </a:extLst>
          </p:cNvPr>
          <p:cNvSpPr>
            <a:spLocks noGrp="1" noChangeArrowheads="1"/>
          </p:cNvSpPr>
          <p:nvPr>
            <p:ph idx="1"/>
          </p:nvPr>
        </p:nvSpPr>
        <p:spPr>
          <a:xfrm>
            <a:off x="457200" y="3474720"/>
            <a:ext cx="8229600" cy="2743200"/>
          </a:xfrm>
        </p:spPr>
        <p:txBody>
          <a:bodyPr/>
          <a:lstStyle/>
          <a:p>
            <a:pPr indent="-347472" eaLnBrk="1" hangingPunct="1">
              <a:spcBef>
                <a:spcPts val="672"/>
              </a:spcBef>
            </a:pPr>
            <a:r>
              <a:rPr lang="en-US" altLang="en-US" dirty="0">
                <a:latin typeface="Calibri" panose="020F0502020204030204" pitchFamily="34" charset="0"/>
                <a:cs typeface="Calibri" panose="020F0502020204030204" pitchFamily="34" charset="0"/>
              </a:rPr>
              <a:t>Characteristics of an effective title:</a:t>
            </a:r>
          </a:p>
          <a:p>
            <a:pPr lvl="1" indent="-347472" eaLnBrk="1" hangingPunct="1">
              <a:spcBef>
                <a:spcPts val="672"/>
              </a:spcBef>
            </a:pPr>
            <a:r>
              <a:rPr lang="en-US" altLang="en-US" dirty="0">
                <a:latin typeface="Calibri" panose="020F0502020204030204" pitchFamily="34" charset="0"/>
                <a:cs typeface="Calibri" panose="020F0502020204030204" pitchFamily="34" charset="0"/>
              </a:rPr>
              <a:t>Conveys the </a:t>
            </a:r>
            <a:r>
              <a:rPr lang="en-US" altLang="en-US" dirty="0">
                <a:solidFill>
                  <a:srgbClr val="0000FF"/>
                </a:solidFill>
                <a:latin typeface="Calibri" panose="020F0502020204030204" pitchFamily="34" charset="0"/>
                <a:cs typeface="Calibri" panose="020F0502020204030204" pitchFamily="34" charset="0"/>
              </a:rPr>
              <a:t>main topics</a:t>
            </a:r>
            <a:r>
              <a:rPr lang="en-US" altLang="en-US" dirty="0">
                <a:latin typeface="Calibri" panose="020F0502020204030204" pitchFamily="34" charset="0"/>
                <a:cs typeface="Calibri" panose="020F0502020204030204" pitchFamily="34" charset="0"/>
              </a:rPr>
              <a:t> of the study</a:t>
            </a:r>
          </a:p>
          <a:p>
            <a:pPr lvl="1" indent="-347472" eaLnBrk="1" hangingPunct="1">
              <a:spcBef>
                <a:spcPts val="672"/>
              </a:spcBef>
            </a:pPr>
            <a:r>
              <a:rPr lang="en-US" altLang="en-US" dirty="0">
                <a:latin typeface="Calibri" panose="020F0502020204030204" pitchFamily="34" charset="0"/>
                <a:cs typeface="Calibri" panose="020F0502020204030204" pitchFamily="34" charset="0"/>
              </a:rPr>
              <a:t>Highlights the </a:t>
            </a:r>
            <a:r>
              <a:rPr lang="en-US" altLang="en-US" dirty="0">
                <a:solidFill>
                  <a:srgbClr val="0000FF"/>
                </a:solidFill>
                <a:latin typeface="Calibri" panose="020F0502020204030204" pitchFamily="34" charset="0"/>
                <a:cs typeface="Calibri" panose="020F0502020204030204" pitchFamily="34" charset="0"/>
              </a:rPr>
              <a:t>importance</a:t>
            </a:r>
            <a:r>
              <a:rPr lang="en-US" altLang="en-US" dirty="0">
                <a:latin typeface="Calibri" panose="020F0502020204030204" pitchFamily="34" charset="0"/>
                <a:cs typeface="Calibri" panose="020F0502020204030204" pitchFamily="34" charset="0"/>
              </a:rPr>
              <a:t> of the research</a:t>
            </a:r>
          </a:p>
          <a:p>
            <a:pPr lvl="1" indent="-347472" eaLnBrk="1" hangingPunct="1">
              <a:spcBef>
                <a:spcPts val="672"/>
              </a:spcBef>
            </a:pPr>
            <a:r>
              <a:rPr lang="en-US" altLang="en-US" dirty="0">
                <a:latin typeface="Calibri" panose="020F0502020204030204" pitchFamily="34" charset="0"/>
                <a:cs typeface="Calibri" panose="020F0502020204030204" pitchFamily="34" charset="0"/>
              </a:rPr>
              <a:t>Is </a:t>
            </a:r>
            <a:r>
              <a:rPr lang="en-US" altLang="en-US" dirty="0">
                <a:solidFill>
                  <a:srgbClr val="0000FF"/>
                </a:solidFill>
                <a:latin typeface="Calibri" panose="020F0502020204030204" pitchFamily="34" charset="0"/>
                <a:cs typeface="Calibri" panose="020F0502020204030204" pitchFamily="34" charset="0"/>
              </a:rPr>
              <a:t>concise</a:t>
            </a:r>
          </a:p>
          <a:p>
            <a:pPr lvl="1" indent="-347472" eaLnBrk="1" hangingPunct="1">
              <a:spcBef>
                <a:spcPts val="672"/>
              </a:spcBef>
            </a:pPr>
            <a:r>
              <a:rPr lang="en-US" altLang="en-US" dirty="0">
                <a:solidFill>
                  <a:srgbClr val="0000FF"/>
                </a:solidFill>
                <a:latin typeface="Calibri" panose="020F0502020204030204" pitchFamily="34" charset="0"/>
                <a:cs typeface="Calibri" panose="020F0502020204030204" pitchFamily="34" charset="0"/>
              </a:rPr>
              <a:t>Attracts</a:t>
            </a:r>
            <a:r>
              <a:rPr lang="en-US" altLang="en-US" dirty="0">
                <a:latin typeface="Calibri" panose="020F0502020204030204" pitchFamily="34" charset="0"/>
                <a:cs typeface="Calibri" panose="020F0502020204030204" pitchFamily="34" charset="0"/>
              </a:rPr>
              <a:t> readers</a:t>
            </a:r>
          </a:p>
        </p:txBody>
      </p:sp>
      <p:sp>
        <p:nvSpPr>
          <p:cNvPr id="4" name="Rectangle 3">
            <a:extLst>
              <a:ext uri="{FF2B5EF4-FFF2-40B4-BE49-F238E27FC236}">
                <a16:creationId xmlns:a16="http://schemas.microsoft.com/office/drawing/2014/main" id="{FC9D5CB5-D0D1-4A91-9236-AA93B480E22C}"/>
              </a:ext>
            </a:extLst>
          </p:cNvPr>
          <p:cNvSpPr txBox="1">
            <a:spLocks noChangeArrowheads="1"/>
          </p:cNvSpPr>
          <p:nvPr/>
        </p:nvSpPr>
        <p:spPr bwMode="auto">
          <a:xfrm>
            <a:off x="548640" y="1737360"/>
            <a:ext cx="7680325" cy="1454150"/>
          </a:xfrm>
          <a:prstGeom prst="rect">
            <a:avLst/>
          </a:prstGeom>
          <a:solidFill>
            <a:srgbClr val="8BE1FF"/>
          </a:solidFill>
          <a:ln>
            <a:noFill/>
          </a:ln>
          <a:extLst>
            <a:ext uri="{FAA26D3D-D897-4be2-8F04-BA451C77F1D7}"/>
          </a:extLst>
        </p:spPr>
        <p:txBody>
          <a:bodyPr anchor="ctr"/>
          <a:lstStyle>
            <a:lvl1pPr marL="342900" indent="-342900" algn="l" rtl="0" eaLnBrk="1" fontAlgn="base" hangingPunct="1">
              <a:spcBef>
                <a:spcPct val="20000"/>
              </a:spcBef>
              <a:spcAft>
                <a:spcPct val="0"/>
              </a:spcAft>
              <a:buClr>
                <a:schemeClr val="bg2">
                  <a:lumMod val="75000"/>
                  <a:lumOff val="25000"/>
                </a:schemeClr>
              </a:buClr>
              <a:buSzPct val="100000"/>
              <a:buFont typeface="Wingdings" charset="0"/>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bg1"/>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
                <a:schemeClr val="bg2"/>
              </a:buClr>
              <a:buSzPct val="120000"/>
              <a:buFont typeface="Courier New" charset="0"/>
              <a:buChar char="­"/>
              <a:defRPr sz="2400">
                <a:solidFill>
                  <a:srgbClr val="585C56"/>
                </a:solidFill>
                <a:latin typeface="Calibri"/>
                <a:ea typeface="MS PGothic" pitchFamily="34" charset="-128"/>
                <a:cs typeface="Calibri"/>
              </a:defRPr>
            </a:lvl3pPr>
            <a:lvl4pPr marL="1600200" indent="-228600" algn="l" rtl="0" eaLnBrk="1" fontAlgn="base" hangingPunct="1">
              <a:spcBef>
                <a:spcPct val="20000"/>
              </a:spcBef>
              <a:spcAft>
                <a:spcPct val="0"/>
              </a:spcAft>
              <a:buClr>
                <a:schemeClr val="bg2"/>
              </a:buClr>
              <a:buFont typeface="Wingdings" charset="0"/>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a:lstStyle>
          <a:p>
            <a:pPr marL="0" indent="0" algn="ctr" defTabSz="914400">
              <a:buFontTx/>
              <a:buNone/>
              <a:defRPr/>
            </a:pPr>
            <a:r>
              <a:rPr lang="en-US" altLang="en-US" kern="0" dirty="0"/>
              <a:t>A good title </a:t>
            </a:r>
            <a:r>
              <a:rPr lang="en-US" altLang="en-US" kern="0" dirty="0">
                <a:solidFill>
                  <a:srgbClr val="C00000"/>
                </a:solidFill>
              </a:rPr>
              <a:t>clearly describes </a:t>
            </a:r>
            <a:r>
              <a:rPr lang="en-US" altLang="en-US" kern="0" dirty="0"/>
              <a:t>the </a:t>
            </a:r>
            <a:r>
              <a:rPr lang="en-US" altLang="en-US" kern="0" dirty="0">
                <a:solidFill>
                  <a:srgbClr val="C00000"/>
                </a:solidFill>
              </a:rPr>
              <a:t>contents of the paper</a:t>
            </a:r>
            <a:r>
              <a:rPr lang="en-US" altLang="en-US" kern="0" dirty="0"/>
              <a:t> in the fewest possible words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22EEC21-ADFA-4A11-A5A8-649FC264A861}"/>
              </a:ext>
            </a:extLst>
          </p:cNvPr>
          <p:cNvSpPr txBox="1">
            <a:spLocks/>
          </p:cNvSpPr>
          <p:nvPr/>
        </p:nvSpPr>
        <p:spPr bwMode="auto">
          <a:xfrm>
            <a:off x="457200" y="3190875"/>
            <a:ext cx="82296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a:extLst>
        </p:spPr>
        <p:txBody>
          <a:bodyPr anchor="b"/>
          <a:lstStyle>
            <a:lvl1pPr algn="ctr" rtl="0" eaLnBrk="1" fontAlgn="base" hangingPunct="1">
              <a:spcBef>
                <a:spcPct val="0"/>
              </a:spcBef>
              <a:spcAft>
                <a:spcPct val="0"/>
              </a:spcAft>
              <a:defRPr sz="5800">
                <a:solidFill>
                  <a:schemeClr val="accent1">
                    <a:lumMod val="75000"/>
                  </a:schemeClr>
                </a:solidFill>
                <a:latin typeface="Garamond"/>
                <a:ea typeface="MS PGothic" pitchFamily="34" charset="-128"/>
                <a:cs typeface="Garamond"/>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pPr defTabSz="914400">
              <a:defRPr/>
            </a:pPr>
            <a:r>
              <a:rPr lang="en-US" sz="5400" kern="0" dirty="0">
                <a:latin typeface="+mj-lt"/>
              </a:rPr>
              <a:t>The Introduction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9DEB3FB2-AEFF-49AB-8A8E-D7DEE58CF10D}"/>
              </a:ext>
            </a:extLst>
          </p:cNvPr>
          <p:cNvSpPr>
            <a:spLocks noGrp="1" noChangeArrowheads="1"/>
          </p:cNvSpPr>
          <p:nvPr>
            <p:ph type="title"/>
          </p:nvPr>
        </p:nvSpPr>
        <p:spPr>
          <a:xfrm>
            <a:off x="457200" y="274320"/>
            <a:ext cx="8229600" cy="1143000"/>
          </a:xfrm>
        </p:spPr>
        <p:txBody>
          <a:bodyPr/>
          <a:lstStyle/>
          <a:p>
            <a:pPr eaLnBrk="1" hangingPunct="1"/>
            <a:r>
              <a:rPr lang="en-US" altLang="en-US" dirty="0"/>
              <a:t>Purpose of the introduction</a:t>
            </a:r>
          </a:p>
        </p:txBody>
      </p:sp>
      <p:sp>
        <p:nvSpPr>
          <p:cNvPr id="26627" name="Rectangle 3">
            <a:extLst>
              <a:ext uri="{FF2B5EF4-FFF2-40B4-BE49-F238E27FC236}">
                <a16:creationId xmlns:a16="http://schemas.microsoft.com/office/drawing/2014/main" id="{A13A05C6-E917-4651-9B31-0B58AB57CBDC}"/>
              </a:ext>
            </a:extLst>
          </p:cNvPr>
          <p:cNvSpPr>
            <a:spLocks noGrp="1" noChangeArrowheads="1"/>
          </p:cNvSpPr>
          <p:nvPr>
            <p:ph type="body" idx="1"/>
          </p:nvPr>
        </p:nvSpPr>
        <p:spPr>
          <a:xfrm>
            <a:off x="457199" y="1600200"/>
            <a:ext cx="8229600" cy="4572000"/>
          </a:xfrm>
        </p:spPr>
        <p:txBody>
          <a:bodyPr/>
          <a:lstStyle/>
          <a:p>
            <a:pPr marL="347472" indent="-347472" eaLnBrk="1" hangingPunct="1">
              <a:spcBef>
                <a:spcPts val="672"/>
              </a:spcBef>
              <a:defRPr/>
            </a:pPr>
            <a:r>
              <a:rPr lang="en-US" altLang="en-US" dirty="0">
                <a:latin typeface="Calibri" panose="020F0502020204030204" pitchFamily="34" charset="0"/>
                <a:cs typeface="Calibri" panose="020F0502020204030204" pitchFamily="34" charset="0"/>
              </a:rPr>
              <a:t>Background on study context (broad issues)</a:t>
            </a:r>
          </a:p>
          <a:p>
            <a:pPr marL="347472" indent="-347472" eaLnBrk="1" hangingPunct="1">
              <a:spcBef>
                <a:spcPts val="672"/>
              </a:spcBef>
              <a:defRPr/>
            </a:pPr>
            <a:r>
              <a:rPr lang="en-US" altLang="en-US" dirty="0">
                <a:latin typeface="Calibri" panose="020F0502020204030204" pitchFamily="34" charset="0"/>
                <a:cs typeface="Calibri" panose="020F0502020204030204" pitchFamily="34" charset="0"/>
              </a:rPr>
              <a:t>Immediate problem and review of related research</a:t>
            </a:r>
          </a:p>
          <a:p>
            <a:pPr marL="347472" indent="-347472" eaLnBrk="1" hangingPunct="1">
              <a:spcBef>
                <a:spcPts val="672"/>
              </a:spcBef>
              <a:defRPr/>
            </a:pPr>
            <a:r>
              <a:rPr lang="en-US" altLang="en-US" dirty="0">
                <a:latin typeface="Calibri" panose="020F0502020204030204" pitchFamily="34" charset="0"/>
                <a:cs typeface="Calibri" panose="020F0502020204030204" pitchFamily="34" charset="0"/>
              </a:rPr>
              <a:t>Justification for the study</a:t>
            </a:r>
          </a:p>
          <a:p>
            <a:pPr marL="347472" indent="-347472" eaLnBrk="1" hangingPunct="1">
              <a:spcBef>
                <a:spcPts val="672"/>
              </a:spcBef>
              <a:defRPr/>
            </a:pPr>
            <a:r>
              <a:rPr lang="en-US" altLang="en-US" dirty="0">
                <a:latin typeface="Calibri" panose="020F0502020204030204" pitchFamily="34" charset="0"/>
                <a:cs typeface="Calibri" panose="020F0502020204030204" pitchFamily="34" charset="0"/>
              </a:rPr>
              <a:t>Study objectives / </a:t>
            </a:r>
          </a:p>
          <a:p>
            <a:pPr marL="347472" indent="-347472" eaLnBrk="1" hangingPunct="1">
              <a:spcBef>
                <a:spcPts val="672"/>
              </a:spcBef>
              <a:buFont typeface="Wingdings" panose="05000000000000000000" pitchFamily="2" charset="2"/>
              <a:buNone/>
              <a:defRPr/>
            </a:pPr>
            <a:r>
              <a:rPr lang="en-US" altLang="en-US" dirty="0">
                <a:latin typeface="Calibri" panose="020F0502020204030204" pitchFamily="34" charset="0"/>
                <a:cs typeface="Calibri" panose="020F0502020204030204" pitchFamily="34" charset="0"/>
              </a:rPr>
              <a:t>    hypothesis</a:t>
            </a:r>
          </a:p>
        </p:txBody>
      </p:sp>
      <p:pic>
        <p:nvPicPr>
          <p:cNvPr id="26628" name="Picture 2">
            <a:extLst>
              <a:ext uri="{FF2B5EF4-FFF2-40B4-BE49-F238E27FC236}">
                <a16:creationId xmlns:a16="http://schemas.microsoft.com/office/drawing/2014/main" id="{F76DD6D4-663F-41AD-8F2A-4F14DB1DA3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3063" y="3309938"/>
            <a:ext cx="3005137" cy="300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72D4A9F9-CF2F-42CF-9DC9-A734747A2208}"/>
              </a:ext>
            </a:extLst>
          </p:cNvPr>
          <p:cNvSpPr>
            <a:spLocks noGrp="1" noChangeArrowheads="1"/>
          </p:cNvSpPr>
          <p:nvPr>
            <p:ph type="title"/>
          </p:nvPr>
        </p:nvSpPr>
        <p:spPr/>
        <p:txBody>
          <a:bodyPr/>
          <a:lstStyle/>
          <a:p>
            <a:pPr eaLnBrk="1" hangingPunct="1"/>
            <a:r>
              <a:rPr lang="en-US" altLang="en-US" dirty="0"/>
              <a:t>Study background</a:t>
            </a:r>
          </a:p>
        </p:txBody>
      </p:sp>
      <p:sp>
        <p:nvSpPr>
          <p:cNvPr id="315395" name="Rectangle 3">
            <a:extLst>
              <a:ext uri="{FF2B5EF4-FFF2-40B4-BE49-F238E27FC236}">
                <a16:creationId xmlns:a16="http://schemas.microsoft.com/office/drawing/2014/main" id="{893EA06E-4F0A-421E-9DE2-5B9D37C5C501}"/>
              </a:ext>
            </a:extLst>
          </p:cNvPr>
          <p:cNvSpPr>
            <a:spLocks noGrp="1" noChangeArrowheads="1"/>
          </p:cNvSpPr>
          <p:nvPr>
            <p:ph type="body" idx="1"/>
          </p:nvPr>
        </p:nvSpPr>
        <p:spPr>
          <a:xfrm>
            <a:off x="457200" y="1600200"/>
            <a:ext cx="8229600" cy="4754880"/>
          </a:xfrm>
        </p:spPr>
        <p:txBody>
          <a:bodyPr/>
          <a:lstStyle/>
          <a:p>
            <a:pPr indent="-347472" eaLnBrk="1" hangingPunct="1">
              <a:spcBef>
                <a:spcPts val="672"/>
              </a:spcBef>
            </a:pPr>
            <a:r>
              <a:rPr lang="en-US" altLang="en-US" dirty="0">
                <a:latin typeface="Calibri" panose="020F0502020204030204" pitchFamily="34" charset="0"/>
                <a:cs typeface="Calibri" panose="020F0502020204030204" pitchFamily="34" charset="0"/>
              </a:rPr>
              <a:t>Introduces the study topic</a:t>
            </a:r>
          </a:p>
          <a:p>
            <a:pPr indent="-347472" eaLnBrk="1" hangingPunct="1">
              <a:spcBef>
                <a:spcPts val="672"/>
              </a:spcBef>
            </a:pPr>
            <a:r>
              <a:rPr lang="en-US" altLang="en-US" dirty="0">
                <a:latin typeface="Calibri" panose="020F0502020204030204" pitchFamily="34" charset="0"/>
                <a:cs typeface="Calibri" panose="020F0502020204030204" pitchFamily="34" charset="0"/>
              </a:rPr>
              <a:t>Start with </a:t>
            </a:r>
            <a:r>
              <a:rPr lang="en-US" altLang="en-US" dirty="0">
                <a:solidFill>
                  <a:srgbClr val="0000FF"/>
                </a:solidFill>
                <a:latin typeface="Calibri" panose="020F0502020204030204" pitchFamily="34" charset="0"/>
                <a:cs typeface="Calibri" panose="020F0502020204030204" pitchFamily="34" charset="0"/>
              </a:rPr>
              <a:t>broad issues </a:t>
            </a:r>
            <a:r>
              <a:rPr lang="en-US" altLang="en-US" dirty="0">
                <a:latin typeface="Calibri" panose="020F0502020204030204" pitchFamily="34" charset="0"/>
                <a:cs typeface="Calibri" panose="020F0502020204030204" pitchFamily="34" charset="0"/>
              </a:rPr>
              <a:t>and move to the </a:t>
            </a:r>
            <a:r>
              <a:rPr lang="en-US" altLang="en-US" dirty="0">
                <a:solidFill>
                  <a:srgbClr val="C00000"/>
                </a:solidFill>
                <a:latin typeface="Calibri" panose="020F0502020204030204" pitchFamily="34" charset="0"/>
                <a:cs typeface="Calibri" panose="020F0502020204030204" pitchFamily="34" charset="0"/>
              </a:rPr>
              <a:t>immediate problem</a:t>
            </a:r>
          </a:p>
          <a:p>
            <a:pPr indent="-347472" eaLnBrk="1" hangingPunct="1">
              <a:spcBef>
                <a:spcPts val="672"/>
              </a:spcBef>
            </a:pPr>
            <a:r>
              <a:rPr lang="en-US" altLang="en-US" dirty="0">
                <a:latin typeface="Calibri" panose="020F0502020204030204" pitchFamily="34" charset="0"/>
                <a:cs typeface="Calibri" panose="020F0502020204030204" pitchFamily="34" charset="0"/>
              </a:rPr>
              <a:t>Example:</a:t>
            </a:r>
          </a:p>
          <a:p>
            <a:pPr lvl="1" indent="-347472" eaLnBrk="1" hangingPunct="1">
              <a:spcBef>
                <a:spcPts val="672"/>
              </a:spcBef>
            </a:pPr>
            <a:r>
              <a:rPr lang="en-US" altLang="en-US" dirty="0">
                <a:solidFill>
                  <a:srgbClr val="0000FF"/>
                </a:solidFill>
                <a:latin typeface="Calibri" panose="020F0502020204030204" pitchFamily="34" charset="0"/>
                <a:cs typeface="Calibri" panose="020F0502020204030204" pitchFamily="34" charset="0"/>
              </a:rPr>
              <a:t>Broad issue:  </a:t>
            </a:r>
            <a:r>
              <a:rPr lang="en-US" altLang="en-US" dirty="0">
                <a:latin typeface="Calibri" panose="020F0502020204030204" pitchFamily="34" charset="0"/>
                <a:cs typeface="Calibri" panose="020F0502020204030204" pitchFamily="34" charset="0"/>
              </a:rPr>
              <a:t>“Antenatal care is an essential ingredient in reducing infant mortality.”</a:t>
            </a:r>
          </a:p>
          <a:p>
            <a:pPr lvl="1" indent="-347472" eaLnBrk="1" hangingPunct="1">
              <a:spcBef>
                <a:spcPts val="672"/>
              </a:spcBef>
            </a:pPr>
            <a:r>
              <a:rPr lang="en-US" altLang="en-US" dirty="0">
                <a:solidFill>
                  <a:srgbClr val="C00000"/>
                </a:solidFill>
                <a:latin typeface="Calibri" panose="020F0502020204030204" pitchFamily="34" charset="0"/>
                <a:cs typeface="Calibri" panose="020F0502020204030204" pitchFamily="34" charset="0"/>
              </a:rPr>
              <a:t>Immediate problem: </a:t>
            </a:r>
            <a:r>
              <a:rPr lang="en-US" altLang="en-US" dirty="0">
                <a:latin typeface="Calibri" panose="020F0502020204030204" pitchFamily="34" charset="0"/>
                <a:cs typeface="Calibri" panose="020F0502020204030204" pitchFamily="34" charset="0"/>
              </a:rPr>
              <a:t>“Senegal has had an antenatal program since 2000 but no data are available to show the efficacy of the program.”</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1539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1539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1539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1539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1539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720F863B-6E8F-43F5-A578-D348C4609BD1}"/>
              </a:ext>
            </a:extLst>
          </p:cNvPr>
          <p:cNvSpPr>
            <a:spLocks noGrp="1" noChangeArrowheads="1"/>
          </p:cNvSpPr>
          <p:nvPr>
            <p:ph type="title"/>
          </p:nvPr>
        </p:nvSpPr>
        <p:spPr/>
        <p:txBody>
          <a:bodyPr/>
          <a:lstStyle/>
          <a:p>
            <a:pPr eaLnBrk="1" hangingPunct="1"/>
            <a:r>
              <a:rPr lang="en-US" altLang="en-US" dirty="0"/>
              <a:t>Related research</a:t>
            </a:r>
          </a:p>
        </p:txBody>
      </p:sp>
      <p:sp>
        <p:nvSpPr>
          <p:cNvPr id="30723" name="Rectangle 3">
            <a:extLst>
              <a:ext uri="{FF2B5EF4-FFF2-40B4-BE49-F238E27FC236}">
                <a16:creationId xmlns:a16="http://schemas.microsoft.com/office/drawing/2014/main" id="{D4993934-F34E-4C92-858E-A650F24D57FF}"/>
              </a:ext>
            </a:extLst>
          </p:cNvPr>
          <p:cNvSpPr>
            <a:spLocks noGrp="1" noChangeArrowheads="1"/>
          </p:cNvSpPr>
          <p:nvPr>
            <p:ph type="body" idx="1"/>
          </p:nvPr>
        </p:nvSpPr>
        <p:spPr>
          <a:xfrm>
            <a:off x="457200" y="1600200"/>
            <a:ext cx="8229600" cy="3840480"/>
          </a:xfrm>
        </p:spPr>
        <p:txBody>
          <a:bodyPr/>
          <a:lstStyle/>
          <a:p>
            <a:pPr indent="-347472" eaLnBrk="1" hangingPunct="1">
              <a:spcBef>
                <a:spcPts val="672"/>
              </a:spcBef>
            </a:pPr>
            <a:r>
              <a:rPr lang="en-US" altLang="en-US" dirty="0">
                <a:solidFill>
                  <a:schemeClr val="bg2">
                    <a:lumMod val="65000"/>
                    <a:lumOff val="35000"/>
                  </a:schemeClr>
                </a:solidFill>
                <a:latin typeface="Calibri" panose="020F0502020204030204" pitchFamily="34" charset="0"/>
                <a:cs typeface="Calibri" panose="020F0502020204030204" pitchFamily="34" charset="0"/>
              </a:rPr>
              <a:t>Relevant papers should be cited throughout the introduction section</a:t>
            </a:r>
          </a:p>
          <a:p>
            <a:pPr indent="-347472" eaLnBrk="1" hangingPunct="1">
              <a:spcBef>
                <a:spcPts val="672"/>
              </a:spcBef>
            </a:pPr>
            <a:r>
              <a:rPr lang="en-US" altLang="en-US" dirty="0">
                <a:solidFill>
                  <a:schemeClr val="bg2">
                    <a:lumMod val="65000"/>
                    <a:lumOff val="35000"/>
                  </a:schemeClr>
                </a:solidFill>
                <a:latin typeface="Calibri" panose="020F0502020204030204" pitchFamily="34" charset="0"/>
                <a:cs typeface="Calibri" panose="020F0502020204030204" pitchFamily="34" charset="0"/>
              </a:rPr>
              <a:t>Example:</a:t>
            </a:r>
          </a:p>
          <a:p>
            <a:pPr marL="457200" lvl="1" indent="-347472" eaLnBrk="1" hangingPunct="1">
              <a:spcBef>
                <a:spcPts val="672"/>
              </a:spcBef>
              <a:buFont typeface="Arial" panose="020B0604020202020204" pitchFamily="34" charset="0"/>
              <a:buNone/>
            </a:pPr>
            <a:r>
              <a:rPr lang="en-US" altLang="en-US" dirty="0">
                <a:solidFill>
                  <a:schemeClr val="bg2">
                    <a:lumMod val="65000"/>
                    <a:lumOff val="35000"/>
                  </a:schemeClr>
                </a:solidFill>
                <a:latin typeface="Calibri" panose="020F0502020204030204" pitchFamily="34" charset="0"/>
                <a:cs typeface="Calibri" panose="020F0502020204030204" pitchFamily="34" charset="0"/>
              </a:rPr>
              <a:t>	</a:t>
            </a:r>
            <a:r>
              <a:rPr lang="en-US" altLang="en-US" dirty="0">
                <a:solidFill>
                  <a:schemeClr val="bg2"/>
                </a:solidFill>
                <a:latin typeface="Calibri" panose="020F0502020204030204" pitchFamily="34" charset="0"/>
                <a:cs typeface="Calibri" panose="020F0502020204030204" pitchFamily="34" charset="0"/>
              </a:rPr>
              <a:t>“There is widespread concern that emergency contraception will lead to more risk-taking.</a:t>
            </a:r>
            <a:r>
              <a:rPr lang="en-US" altLang="en-US" baseline="30000" dirty="0">
                <a:solidFill>
                  <a:schemeClr val="bg2"/>
                </a:solidFill>
                <a:latin typeface="Calibri" panose="020F0502020204030204" pitchFamily="34" charset="0"/>
                <a:cs typeface="Calibri" panose="020F0502020204030204" pitchFamily="34" charset="0"/>
              </a:rPr>
              <a:t>1-8  </a:t>
            </a:r>
            <a:r>
              <a:rPr lang="en-US" altLang="en-US" dirty="0">
                <a:solidFill>
                  <a:schemeClr val="bg2"/>
                </a:solidFill>
                <a:latin typeface="Calibri" panose="020F0502020204030204" pitchFamily="34" charset="0"/>
                <a:cs typeface="Calibri" panose="020F0502020204030204" pitchFamily="34" charset="0"/>
              </a:rPr>
              <a:t>A few studies show no increase in risky behavior,</a:t>
            </a:r>
            <a:r>
              <a:rPr lang="en-US" altLang="en-US" baseline="30000" dirty="0">
                <a:solidFill>
                  <a:schemeClr val="bg2"/>
                </a:solidFill>
                <a:latin typeface="Calibri" panose="020F0502020204030204" pitchFamily="34" charset="0"/>
                <a:cs typeface="Calibri" panose="020F0502020204030204" pitchFamily="34" charset="0"/>
              </a:rPr>
              <a:t>9-11 </a:t>
            </a:r>
            <a:r>
              <a:rPr lang="en-US" altLang="en-US" dirty="0">
                <a:solidFill>
                  <a:schemeClr val="bg2"/>
                </a:solidFill>
                <a:latin typeface="Calibri" panose="020F0502020204030204" pitchFamily="34" charset="0"/>
                <a:cs typeface="Calibri" panose="020F0502020204030204" pitchFamily="34" charset="0"/>
              </a:rPr>
              <a:t>but these studies did not evaluate outcomes.”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83F4C1CD-9C79-4C53-BB5F-CF8D31110ED1}"/>
              </a:ext>
            </a:extLst>
          </p:cNvPr>
          <p:cNvSpPr>
            <a:spLocks noGrp="1" noChangeArrowheads="1"/>
          </p:cNvSpPr>
          <p:nvPr>
            <p:ph type="title"/>
          </p:nvPr>
        </p:nvSpPr>
        <p:spPr/>
        <p:txBody>
          <a:bodyPr/>
          <a:lstStyle/>
          <a:p>
            <a:pPr eaLnBrk="1" hangingPunct="1"/>
            <a:r>
              <a:rPr lang="en-US" altLang="en-US" dirty="0"/>
              <a:t>Justifying need for the study</a:t>
            </a:r>
          </a:p>
        </p:txBody>
      </p:sp>
      <p:sp>
        <p:nvSpPr>
          <p:cNvPr id="23555" name="Rectangle 3">
            <a:extLst>
              <a:ext uri="{FF2B5EF4-FFF2-40B4-BE49-F238E27FC236}">
                <a16:creationId xmlns:a16="http://schemas.microsoft.com/office/drawing/2014/main" id="{A3C86D56-D43C-4734-9217-4EAA7659ADCA}"/>
              </a:ext>
            </a:extLst>
          </p:cNvPr>
          <p:cNvSpPr>
            <a:spLocks noGrp="1" noChangeArrowheads="1"/>
          </p:cNvSpPr>
          <p:nvPr>
            <p:ph type="body" idx="1"/>
          </p:nvPr>
        </p:nvSpPr>
        <p:spPr>
          <a:xfrm>
            <a:off x="457200" y="1600200"/>
            <a:ext cx="8229600" cy="4851400"/>
          </a:xfrm>
        </p:spPr>
        <p:txBody>
          <a:bodyPr/>
          <a:lstStyle/>
          <a:p>
            <a:pPr indent="-347472" eaLnBrk="1" hangingPunct="1">
              <a:spcBef>
                <a:spcPts val="672"/>
              </a:spcBef>
              <a:defRPr/>
            </a:pPr>
            <a:r>
              <a:rPr lang="en-US" altLang="en-US" dirty="0">
                <a:latin typeface="Calibri" pitchFamily="34" charset="0"/>
                <a:cs typeface="Calibri" pitchFamily="34" charset="0"/>
              </a:rPr>
              <a:t>The justification follows the general and immediate problems and a review of current knowledge </a:t>
            </a:r>
          </a:p>
          <a:p>
            <a:pPr indent="-347472" eaLnBrk="1" hangingPunct="1">
              <a:spcBef>
                <a:spcPts val="672"/>
              </a:spcBef>
              <a:defRPr/>
            </a:pPr>
            <a:r>
              <a:rPr lang="en-US" altLang="en-US" dirty="0">
                <a:latin typeface="Calibri" pitchFamily="34" charset="0"/>
                <a:cs typeface="Calibri" pitchFamily="34" charset="0"/>
              </a:rPr>
              <a:t>Highlights gap in knowledge or understanding in a specific context </a:t>
            </a:r>
            <a:endParaRPr lang="en-US" altLang="en-US" sz="2400" dirty="0">
              <a:solidFill>
                <a:srgbClr val="FFFF00"/>
              </a:solidFill>
              <a:latin typeface="Calibri" pitchFamily="34" charset="0"/>
              <a:cs typeface="Calibri" pitchFamily="34" charset="0"/>
            </a:endParaRPr>
          </a:p>
          <a:p>
            <a:pPr indent="-347472" eaLnBrk="1" hangingPunct="1">
              <a:spcBef>
                <a:spcPts val="672"/>
              </a:spcBef>
              <a:defRPr/>
            </a:pPr>
            <a:r>
              <a:rPr lang="en-US" altLang="en-US" dirty="0">
                <a:latin typeface="Calibri" pitchFamily="34" charset="0"/>
                <a:cs typeface="Calibri" pitchFamily="34" charset="0"/>
              </a:rPr>
              <a:t>Example:</a:t>
            </a:r>
          </a:p>
          <a:p>
            <a:pPr marL="457200" indent="-347472" eaLnBrk="1" hangingPunct="1">
              <a:spcBef>
                <a:spcPts val="672"/>
              </a:spcBef>
              <a:buFont typeface="Wingdings" panose="05000000000000000000" pitchFamily="2" charset="2"/>
              <a:buNone/>
              <a:defRPr/>
            </a:pPr>
            <a:r>
              <a:rPr lang="en-US" altLang="en-US" sz="2800" dirty="0">
                <a:solidFill>
                  <a:schemeClr val="bg2"/>
                </a:solidFill>
                <a:latin typeface="Calibri" pitchFamily="34" charset="0"/>
                <a:cs typeface="Calibri" pitchFamily="34" charset="0"/>
              </a:rPr>
              <a:t>	“</a:t>
            </a:r>
            <a:r>
              <a:rPr lang="en-US" sz="2800" dirty="0">
                <a:solidFill>
                  <a:schemeClr val="bg2"/>
                </a:solidFill>
              </a:rPr>
              <a:t>Determinants of adherence to IPT among PLHIV are largely unknown, and data from prospective cohorts are lacking.</a:t>
            </a:r>
            <a:r>
              <a:rPr lang="en-US" altLang="en-US" sz="2800" dirty="0">
                <a:solidFill>
                  <a:schemeClr val="bg2"/>
                </a:solidFill>
                <a:latin typeface="Calibri" pitchFamily="34" charset="0"/>
                <a:cs typeface="Calibri" pitchFamily="34" charset="0"/>
              </a:rPr>
              <a:t>”</a:t>
            </a:r>
          </a:p>
        </p:txBody>
      </p:sp>
      <p:sp>
        <p:nvSpPr>
          <p:cNvPr id="32772" name="TextBox 4">
            <a:extLst>
              <a:ext uri="{FF2B5EF4-FFF2-40B4-BE49-F238E27FC236}">
                <a16:creationId xmlns:a16="http://schemas.microsoft.com/office/drawing/2014/main" id="{8ACEE807-3DC1-464C-A246-67154CD22BD7}"/>
              </a:ext>
            </a:extLst>
          </p:cNvPr>
          <p:cNvSpPr txBox="1">
            <a:spLocks noChangeArrowheads="1"/>
          </p:cNvSpPr>
          <p:nvPr/>
        </p:nvSpPr>
        <p:spPr bwMode="auto">
          <a:xfrm>
            <a:off x="4572000" y="5961063"/>
            <a:ext cx="40005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eaLnBrk="1" hangingPunct="1">
              <a:spcBef>
                <a:spcPct val="0"/>
              </a:spcBef>
              <a:buClrTx/>
              <a:buSzTx/>
              <a:buFontTx/>
              <a:buNone/>
            </a:pPr>
            <a:r>
              <a:rPr lang="en-US" altLang="en-US" sz="1400" dirty="0">
                <a:solidFill>
                  <a:schemeClr val="bg2"/>
                </a:solidFill>
                <a:cs typeface="Arial" panose="020B0604020202020204" pitchFamily="34" charset="0"/>
              </a:rPr>
              <a:t>Example source: </a:t>
            </a:r>
            <a:r>
              <a:rPr lang="en-US" altLang="en-US" sz="1400" i="1" dirty="0">
                <a:solidFill>
                  <a:schemeClr val="bg2"/>
                </a:solidFill>
                <a:cs typeface="Arial" panose="020B0604020202020204" pitchFamily="34" charset="0"/>
              </a:rPr>
              <a:t>IJTLD (2016) </a:t>
            </a:r>
            <a:r>
              <a:rPr lang="en-US" altLang="en-US" sz="1400" dirty="0">
                <a:solidFill>
                  <a:schemeClr val="bg2"/>
                </a:solidFill>
                <a:cs typeface="Arial" panose="020B0604020202020204" pitchFamily="34" charset="0"/>
              </a:rPr>
              <a:t>20(10):1342-47</a:t>
            </a:r>
          </a:p>
        </p:txBody>
      </p:sp>
    </p:spTree>
  </p:cSld>
  <p:clrMapOvr>
    <a:masterClrMapping/>
  </p:clrMapOvr>
</p:sld>
</file>

<file path=ppt/theme/theme1.xml><?xml version="1.0" encoding="utf-8"?>
<a:theme xmlns:a="http://schemas.openxmlformats.org/drawingml/2006/main" name="CDC OR Style options 1 and 2">
  <a:themeElements>
    <a:clrScheme name="Custom 5">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1036E2"/>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CDC OR Style options 1 and 2.thmx</Template>
  <TotalTime>5609</TotalTime>
  <Words>2970</Words>
  <Application>Microsoft Office PowerPoint</Application>
  <PresentationFormat>On-screen Show (4:3)</PresentationFormat>
  <Paragraphs>337</Paragraphs>
  <Slides>39</Slides>
  <Notes>39</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39</vt:i4>
      </vt:variant>
    </vt:vector>
  </HeadingPairs>
  <TitlesOfParts>
    <vt:vector size="50" baseType="lpstr">
      <vt:lpstr>MS PGothic</vt:lpstr>
      <vt:lpstr>Arial</vt:lpstr>
      <vt:lpstr>Avenir Book</vt:lpstr>
      <vt:lpstr>Bradley Hand ITC</vt:lpstr>
      <vt:lpstr>Calibri</vt:lpstr>
      <vt:lpstr>Courier New</vt:lpstr>
      <vt:lpstr>Garamond</vt:lpstr>
      <vt:lpstr>Times New Roman</vt:lpstr>
      <vt:lpstr>Verdana</vt:lpstr>
      <vt:lpstr>Wingdings</vt:lpstr>
      <vt:lpstr>CDC OR Style options 1 and 2</vt:lpstr>
      <vt:lpstr>Structure of Scientific Manuscripts</vt:lpstr>
      <vt:lpstr>Scientific manuscript components</vt:lpstr>
      <vt:lpstr>PowerPoint Presentation</vt:lpstr>
      <vt:lpstr>What makes a good title?</vt:lpstr>
      <vt:lpstr>PowerPoint Presentation</vt:lpstr>
      <vt:lpstr>Purpose of the introduction</vt:lpstr>
      <vt:lpstr>Study background</vt:lpstr>
      <vt:lpstr>Related research</vt:lpstr>
      <vt:lpstr>Justifying need for the study</vt:lpstr>
      <vt:lpstr>Study objectives</vt:lpstr>
      <vt:lpstr>DO NOT include…</vt:lpstr>
      <vt:lpstr>PowerPoint Presentation</vt:lpstr>
      <vt:lpstr>The methods section describes… </vt:lpstr>
      <vt:lpstr>And answers…</vt:lpstr>
      <vt:lpstr>Keep simple and easy to follow</vt:lpstr>
      <vt:lpstr>Link methods and results</vt:lpstr>
      <vt:lpstr>Data analysis: How and why</vt:lpstr>
      <vt:lpstr>Ethical review statement</vt:lpstr>
      <vt:lpstr>DO NOT include in Methods…</vt:lpstr>
      <vt:lpstr>PowerPoint Presentation</vt:lpstr>
      <vt:lpstr>Results section should describe…</vt:lpstr>
      <vt:lpstr>Descriptive results</vt:lpstr>
      <vt:lpstr>Main finding</vt:lpstr>
      <vt:lpstr>Other important findings</vt:lpstr>
      <vt:lpstr>Results section: Helpful tips</vt:lpstr>
      <vt:lpstr>PowerPoint Presentation</vt:lpstr>
      <vt:lpstr>Format of discussion section</vt:lpstr>
      <vt:lpstr>Main finding</vt:lpstr>
      <vt:lpstr>Interpret what results mean</vt:lpstr>
      <vt:lpstr>Comparison with other research</vt:lpstr>
      <vt:lpstr>Limitations of the study</vt:lpstr>
      <vt:lpstr>Study limitations (example)</vt:lpstr>
      <vt:lpstr>Highlight implications</vt:lpstr>
      <vt:lpstr>Highlight implications (2)</vt:lpstr>
      <vt:lpstr>PowerPoint Presentation</vt:lpstr>
      <vt:lpstr>What to cite</vt:lpstr>
      <vt:lpstr>What NOT to cite</vt:lpstr>
      <vt:lpstr>Lit search and reference updates</vt:lpstr>
      <vt:lpstr>Summary</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Chen</dc:creator>
  <cp:lastModifiedBy>Amelia Alonis</cp:lastModifiedBy>
  <cp:revision>144</cp:revision>
  <dcterms:created xsi:type="dcterms:W3CDTF">2016-12-10T01:14:11Z</dcterms:created>
  <dcterms:modified xsi:type="dcterms:W3CDTF">2019-01-16T23:32:58Z</dcterms:modified>
</cp:coreProperties>
</file>