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2"/>
  </p:notesMasterIdLst>
  <p:sldIdLst>
    <p:sldId id="256" r:id="rId2"/>
    <p:sldId id="257" r:id="rId3"/>
    <p:sldId id="281" r:id="rId4"/>
    <p:sldId id="258" r:id="rId5"/>
    <p:sldId id="282" r:id="rId6"/>
    <p:sldId id="259" r:id="rId7"/>
    <p:sldId id="283" r:id="rId8"/>
    <p:sldId id="260" r:id="rId9"/>
    <p:sldId id="285" r:id="rId10"/>
    <p:sldId id="286" r:id="rId11"/>
    <p:sldId id="262" r:id="rId12"/>
    <p:sldId id="263" r:id="rId13"/>
    <p:sldId id="264" r:id="rId14"/>
    <p:sldId id="265" r:id="rId15"/>
    <p:sldId id="266" r:id="rId16"/>
    <p:sldId id="267" r:id="rId17"/>
    <p:sldId id="287" r:id="rId18"/>
    <p:sldId id="269" r:id="rId19"/>
    <p:sldId id="270" r:id="rId20"/>
    <p:sldId id="268" r:id="rId21"/>
    <p:sldId id="271" r:id="rId22"/>
    <p:sldId id="272" r:id="rId23"/>
    <p:sldId id="273" r:id="rId24"/>
    <p:sldId id="274" r:id="rId25"/>
    <p:sldId id="275" r:id="rId26"/>
    <p:sldId id="276" r:id="rId27"/>
    <p:sldId id="277" r:id="rId28"/>
    <p:sldId id="278" r:id="rId29"/>
    <p:sldId id="279" r:id="rId30"/>
    <p:sldId id="280" r:id="rId3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 Raftery"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C5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70463" autoAdjust="0"/>
  </p:normalViewPr>
  <p:slideViewPr>
    <p:cSldViewPr snapToGrid="0" snapToObjects="1">
      <p:cViewPr varScale="1">
        <p:scale>
          <a:sx n="49" d="100"/>
          <a:sy n="49" d="100"/>
        </p:scale>
        <p:origin x="60" y="288"/>
      </p:cViewPr>
      <p:guideLst>
        <p:guide orient="horz" pos="2160"/>
        <p:guide pos="2880"/>
      </p:guideLst>
    </p:cSldViewPr>
  </p:slideViewPr>
  <p:notesTextViewPr>
    <p:cViewPr>
      <p:scale>
        <a:sx n="100" d="100"/>
        <a:sy n="100" d="100"/>
      </p:scale>
      <p:origin x="0" y="0"/>
    </p:cViewPr>
  </p:notesTextViewPr>
  <p:sorterViewPr>
    <p:cViewPr>
      <p:scale>
        <a:sx n="1" d="2"/>
        <a:sy n="1" d="2"/>
      </p:scale>
      <p:origin x="0" y="-288"/>
    </p:cViewPr>
  </p:sorterViewPr>
  <p:notesViewPr>
    <p:cSldViewPr snapToGrid="0" snapToObjects="1">
      <p:cViewPr varScale="1">
        <p:scale>
          <a:sx n="52" d="100"/>
          <a:sy n="52" d="100"/>
        </p:scale>
        <p:origin x="-1984" y="-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5377B198-753B-46CB-B98B-ED2191C98CC1}"/>
    <pc:docChg chg="modSld">
      <pc:chgData name="" userId="" providerId="" clId="Web-{5377B198-753B-46CB-B98B-ED2191C98CC1}" dt="2019-01-02T20:38:50.139" v="1"/>
      <pc:docMkLst>
        <pc:docMk/>
      </pc:docMkLst>
      <pc:sldChg chg="modNotes">
        <pc:chgData name="" userId="" providerId="" clId="Web-{5377B198-753B-46CB-B98B-ED2191C98CC1}" dt="2019-01-02T20:38:50.139" v="1"/>
        <pc:sldMkLst>
          <pc:docMk/>
          <pc:sldMk cId="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12A0B68-1559-4676-AC92-6B5B4D9BBCA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2D43AFB6-26A1-4809-8308-AE2B49C4DF7E}"/>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DEBADA96-B298-4FC3-85A9-6FF97C6271B2}" type="datetimeFigureOut">
              <a:rPr lang="en-US"/>
              <a:pPr>
                <a:defRPr/>
              </a:pPr>
              <a:t>1/16/2019</a:t>
            </a:fld>
            <a:endParaRPr lang="en-US"/>
          </a:p>
        </p:txBody>
      </p:sp>
      <p:sp>
        <p:nvSpPr>
          <p:cNvPr id="4" name="Slide Image Placeholder 3">
            <a:extLst>
              <a:ext uri="{FF2B5EF4-FFF2-40B4-BE49-F238E27FC236}">
                <a16:creationId xmlns:a16="http://schemas.microsoft.com/office/drawing/2014/main" id="{E8A1AE51-465E-47B2-9D04-0FA00F2B7CE6}"/>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6A8865F-D231-4339-83BD-0B42282259C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7D0CB03E-2EC8-4CF4-ABE3-AA57E0D56BD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4D9B40BA-B20C-4DA8-A2D2-F3C53CD7B56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51DCE24A-86BB-445C-9497-BB02E3A3499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13E835D2-210B-40BA-B771-994793DCC5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4CE261C5-DCF6-4B6C-9BBB-28F3F1A680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Title: W3L2 PowerPoint Presentations</a:t>
            </a:r>
          </a:p>
          <a:p>
            <a:pPr eaLnBrk="1" hangingPunct="1">
              <a:spcBef>
                <a:spcPct val="0"/>
              </a:spcBef>
            </a:pPr>
            <a:r>
              <a:rPr lang="en-US" altLang="en-US" b="1" dirty="0"/>
              <a:t>Time: 45 minutes (30 slides)</a:t>
            </a:r>
          </a:p>
          <a:p>
            <a:pPr eaLnBrk="1" hangingPunct="1">
              <a:spcBef>
                <a:spcPct val="0"/>
              </a:spcBef>
            </a:pPr>
            <a:r>
              <a:rPr lang="en-US" altLang="en-US" b="1" dirty="0"/>
              <a:t>Reading: None</a:t>
            </a:r>
          </a:p>
        </p:txBody>
      </p:sp>
      <p:sp>
        <p:nvSpPr>
          <p:cNvPr id="17412" name="Slide Number Placeholder 3">
            <a:extLst>
              <a:ext uri="{FF2B5EF4-FFF2-40B4-BE49-F238E27FC236}">
                <a16:creationId xmlns:a16="http://schemas.microsoft.com/office/drawing/2014/main" id="{DF2B5117-80F3-4924-AF1A-C215A7AFDD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1E03491-8A92-4627-93AC-BA9837F85EAC}"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8CC711B-8238-4B2C-996E-FEB7958B2A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239738E-CF8F-45B1-8242-C5C33CDE2043}"/>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Most of the emphasis, however, should be placed on covering what you found, the key results related to your research question.</a:t>
            </a:r>
          </a:p>
          <a:p>
            <a:pPr marL="171450" indent="-171450" eaLnBrk="1" fontAlgn="auto" hangingPunct="1">
              <a:spcBef>
                <a:spcPts val="0"/>
              </a:spcBef>
              <a:spcAft>
                <a:spcPts val="0"/>
              </a:spcAft>
              <a:buFont typeface="Arial" panose="020B0604020202020204" pitchFamily="34" charset="0"/>
              <a:buChar char="•"/>
              <a:defRPr/>
            </a:pPr>
            <a:r>
              <a:rPr lang="en-US" dirty="0"/>
              <a:t>Try to anticipate what questions your audience may have related to your findings.</a:t>
            </a:r>
          </a:p>
        </p:txBody>
      </p:sp>
      <p:sp>
        <p:nvSpPr>
          <p:cNvPr id="33796" name="Slide Number Placeholder 3">
            <a:extLst>
              <a:ext uri="{FF2B5EF4-FFF2-40B4-BE49-F238E27FC236}">
                <a16:creationId xmlns:a16="http://schemas.microsoft.com/office/drawing/2014/main" id="{D2CEBB6E-96CC-4348-BAD0-FB85419B36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7C31F77-0826-4A33-AD66-817EAA8EB215}"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71CA789B-A65B-4865-9560-99CA82EF28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4621369D-D491-4536-84A4-E3FB3759C2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All studies have limitations.  Let your audience know that you were aware of them and explain what you tried to do to address them.</a:t>
            </a:r>
          </a:p>
          <a:p>
            <a:pPr marL="171450" indent="-171450" eaLnBrk="1" hangingPunct="1">
              <a:spcBef>
                <a:spcPct val="0"/>
              </a:spcBef>
              <a:buFontTx/>
              <a:buChar char="•"/>
            </a:pPr>
            <a:r>
              <a:rPr lang="en-US" altLang="en-US" dirty="0"/>
              <a:t>Try to fit your conclusions into just one or two slides.</a:t>
            </a:r>
          </a:p>
          <a:p>
            <a:pPr marL="171450" indent="-171450" eaLnBrk="1" hangingPunct="1">
              <a:spcBef>
                <a:spcPct val="0"/>
              </a:spcBef>
              <a:buFontTx/>
              <a:buChar char="•"/>
            </a:pPr>
            <a:r>
              <a:rPr lang="en-US" altLang="en-US" dirty="0"/>
              <a:t>Emphasize your main findings.</a:t>
            </a:r>
          </a:p>
        </p:txBody>
      </p:sp>
      <p:sp>
        <p:nvSpPr>
          <p:cNvPr id="35844" name="Slide Number Placeholder 3">
            <a:extLst>
              <a:ext uri="{FF2B5EF4-FFF2-40B4-BE49-F238E27FC236}">
                <a16:creationId xmlns:a16="http://schemas.microsoft.com/office/drawing/2014/main" id="{7711F9E4-2370-4832-9F95-491CA8B82F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2A42704-1BD4-411F-8FD2-A4E5D1606CD4}" type="slidenum">
              <a:rPr lang="en-US" altLang="en-US" smtClean="0">
                <a:latin typeface="Calibri" panose="020F0502020204030204" pitchFamily="34" charset="0"/>
              </a:rPr>
              <a:pPr/>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72E2537-6E0B-4D65-B85E-E698598A7D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0D5FE6B1-2130-42DB-B08D-520D49E047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37892" name="Slide Number Placeholder 3">
            <a:extLst>
              <a:ext uri="{FF2B5EF4-FFF2-40B4-BE49-F238E27FC236}">
                <a16:creationId xmlns:a16="http://schemas.microsoft.com/office/drawing/2014/main" id="{D1D55CCD-35C9-4814-ABA7-1BB112CAC8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10B43EB8-7081-489A-B2C1-2C66D89F4501}"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AC7E2945-F447-4093-B565-67FC8B63C2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6ECB31B8-2653-460B-B16A-70E23386BE4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Simplify and limit the number of words on each slide.  Use key phrases and include only essential information.</a:t>
            </a:r>
          </a:p>
        </p:txBody>
      </p:sp>
      <p:sp>
        <p:nvSpPr>
          <p:cNvPr id="39940" name="Slide Number Placeholder 3">
            <a:extLst>
              <a:ext uri="{FF2B5EF4-FFF2-40B4-BE49-F238E27FC236}">
                <a16:creationId xmlns:a16="http://schemas.microsoft.com/office/drawing/2014/main" id="{DC1D5DA1-B349-4D94-98B6-5B86EEDE5D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9080AFB-320E-4DFC-99E5-FF7DC3E10F33}" type="slidenum">
              <a:rPr lang="en-US" altLang="en-US" smtClean="0">
                <a:latin typeface="Calibri" panose="020F0502020204030204" pitchFamily="34" charset="0"/>
              </a:rPr>
              <a:pPr/>
              <a:t>13</a:t>
            </a:fld>
            <a:endParaRPr lang="en-U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FF539D3B-CE51-4136-A8A7-B1288FE8E2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20C408B-4B52-4E3E-B787-60B90805383D}"/>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Don’t apologize for anything in your presentation.  If you are thinking of including a table or graph, and you think may be hard to read or understand, DON’T USE IT.</a:t>
            </a:r>
          </a:p>
          <a:p>
            <a:pPr eaLnBrk="1" fontAlgn="auto" hangingPunct="1">
              <a:spcBef>
                <a:spcPts val="0"/>
              </a:spcBef>
              <a:spcAft>
                <a:spcPts val="0"/>
              </a:spcAft>
              <a:buFont typeface="Arial" panose="020B0604020202020204" pitchFamily="34" charset="0"/>
              <a:buNone/>
              <a:defRPr/>
            </a:pPr>
            <a:endParaRPr lang="en-US" sz="1200" dirty="0"/>
          </a:p>
          <a:p>
            <a:pPr eaLnBrk="1" fontAlgn="auto" hangingPunct="1">
              <a:spcBef>
                <a:spcPts val="0"/>
              </a:spcBef>
              <a:spcAft>
                <a:spcPts val="0"/>
              </a:spcAft>
              <a:buFont typeface="Arial" panose="020B0604020202020204" pitchFamily="34" charset="0"/>
              <a:buNone/>
              <a:defRPr/>
            </a:pPr>
            <a:r>
              <a:rPr lang="en-US" sz="1200" i="1" dirty="0"/>
              <a:t>[Image source: Steven Lilley; Creative Commons]</a:t>
            </a:r>
          </a:p>
        </p:txBody>
      </p:sp>
      <p:sp>
        <p:nvSpPr>
          <p:cNvPr id="41988" name="Slide Number Placeholder 3">
            <a:extLst>
              <a:ext uri="{FF2B5EF4-FFF2-40B4-BE49-F238E27FC236}">
                <a16:creationId xmlns:a16="http://schemas.microsoft.com/office/drawing/2014/main" id="{61FCEE1E-C34A-40EB-B9F5-36992A646A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6354E19-D763-4B3C-A2E6-FD24A72C7CD5}" type="slidenum">
              <a:rPr lang="en-US" altLang="en-US" smtClean="0">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3B72F10A-EFBA-4C09-B130-429C76DA94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C46842E-3780-4495-975A-284BF9A93C8A}"/>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Use images (tables, graphs, figures, diagrams) that reinforce and compliment your message.</a:t>
            </a:r>
          </a:p>
          <a:p>
            <a:pPr marL="171450" indent="-171450" eaLnBrk="1" fontAlgn="auto" hangingPunct="1">
              <a:spcBef>
                <a:spcPts val="0"/>
              </a:spcBef>
              <a:spcAft>
                <a:spcPts val="0"/>
              </a:spcAft>
              <a:buFont typeface="Arial" panose="020B0604020202020204" pitchFamily="34" charset="0"/>
              <a:buChar char="•"/>
              <a:defRPr/>
            </a:pPr>
            <a:r>
              <a:rPr lang="en-US" sz="1200" kern="1200" dirty="0">
                <a:solidFill>
                  <a:schemeClr val="tx1"/>
                </a:solidFill>
                <a:effectLst/>
                <a:latin typeface="+mn-lt"/>
                <a:ea typeface="+mn-ea"/>
                <a:cs typeface="+mn-cs"/>
              </a:rPr>
              <a:t>Mark content that you want the audience to take notice of.  You can circle data or text, or simply bold it or make it a different color.</a:t>
            </a:r>
          </a:p>
          <a:p>
            <a:pPr marL="171450" indent="-171450" eaLnBrk="1" fontAlgn="auto" hangingPunct="1">
              <a:spcBef>
                <a:spcPts val="0"/>
              </a:spcBef>
              <a:spcAft>
                <a:spcPts val="0"/>
              </a:spcAft>
              <a:buFont typeface="Arial" panose="020B0604020202020204" pitchFamily="34" charset="0"/>
              <a:buChar char="•"/>
              <a:defRPr/>
            </a:pPr>
            <a:r>
              <a:rPr lang="en-US" b="1" i="1" dirty="0"/>
              <a:t>[Slide animation]  </a:t>
            </a:r>
            <a:r>
              <a:rPr lang="en-US" b="0" i="1" dirty="0"/>
              <a:t>C</a:t>
            </a:r>
            <a:r>
              <a:rPr lang="en-US" i="1" dirty="0"/>
              <a:t>lick to make box around text appear.</a:t>
            </a:r>
          </a:p>
        </p:txBody>
      </p:sp>
      <p:sp>
        <p:nvSpPr>
          <p:cNvPr id="44036" name="Slide Number Placeholder 3">
            <a:extLst>
              <a:ext uri="{FF2B5EF4-FFF2-40B4-BE49-F238E27FC236}">
                <a16:creationId xmlns:a16="http://schemas.microsoft.com/office/drawing/2014/main" id="{FDECBCBF-370B-48F2-8D48-E490763A5A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30CB4398-BFF7-442F-B98D-4B66D514BC67}" type="slidenum">
              <a:rPr lang="en-US" altLang="en-US" smtClean="0">
                <a:latin typeface="Calibri" panose="020F0502020204030204" pitchFamily="34" charset="0"/>
              </a:rPr>
              <a:pPr/>
              <a:t>15</a:t>
            </a:fld>
            <a:endParaRPr lang="en-US"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6EDC3597-370F-46B8-AF67-4746943FA8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19685F2-71EA-4A8C-BFF8-24E272C547A3}"/>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a:p>
            <a:pPr marL="0" indent="0" eaLnBrk="1" fontAlgn="auto" hangingPunct="1">
              <a:spcBef>
                <a:spcPts val="0"/>
              </a:spcBef>
              <a:spcAft>
                <a:spcPts val="0"/>
              </a:spcAft>
              <a:buFont typeface="Arial" panose="020B0604020202020204" pitchFamily="34" charset="0"/>
              <a:buNone/>
              <a:defRPr/>
            </a:pPr>
            <a:endParaRPr lang="en-US" i="1" dirty="0"/>
          </a:p>
          <a:p>
            <a:pPr eaLnBrk="1" fontAlgn="auto" hangingPunct="1">
              <a:spcBef>
                <a:spcPts val="0"/>
              </a:spcBef>
              <a:spcAft>
                <a:spcPts val="0"/>
              </a:spcAft>
              <a:buFont typeface="Arial" panose="020B0604020202020204" pitchFamily="34" charset="0"/>
              <a:buNone/>
              <a:defRPr/>
            </a:pPr>
            <a:r>
              <a:rPr lang="en-US" i="1" dirty="0"/>
              <a:t>[Image source: Anne Warner/Flickr]</a:t>
            </a:r>
          </a:p>
        </p:txBody>
      </p:sp>
      <p:sp>
        <p:nvSpPr>
          <p:cNvPr id="46084" name="Slide Number Placeholder 3">
            <a:extLst>
              <a:ext uri="{FF2B5EF4-FFF2-40B4-BE49-F238E27FC236}">
                <a16:creationId xmlns:a16="http://schemas.microsoft.com/office/drawing/2014/main" id="{04B94F8D-C445-4BCF-ABDB-2528ECA6D8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C20D2B9-3392-4F87-AEBC-1AAF0BCCC000}" type="slidenum">
              <a:rPr lang="en-US" altLang="en-US" smtClean="0">
                <a:latin typeface="Calibri" panose="020F0502020204030204" pitchFamily="34" charset="0"/>
              </a:rPr>
              <a:pPr/>
              <a:t>16</a:t>
            </a:fld>
            <a:endParaRPr lang="en-US"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E53A2F7-75B7-4448-8E55-7BED5D6FD3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764A75E-9A43-4974-B341-A9C21F4EC9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457200" rtl="0" eaLnBrk="1" fontAlgn="base" latinLnBrk="0" hangingPunct="1">
              <a:lnSpc>
                <a:spcPct val="100000"/>
              </a:lnSpc>
              <a:spcBef>
                <a:spcPct val="0"/>
              </a:spcBef>
              <a:spcAft>
                <a:spcPct val="0"/>
              </a:spcAft>
              <a:buClrTx/>
              <a:buSzTx/>
              <a:buFontTx/>
              <a:buChar char="•"/>
              <a:tabLst/>
              <a:defRPr/>
            </a:pPr>
            <a:r>
              <a:rPr lang="en-US" i="1" dirty="0"/>
              <a:t>[Review slide content]</a:t>
            </a:r>
            <a:endParaRPr lang="en-US" altLang="en-US" dirty="0"/>
          </a:p>
          <a:p>
            <a:pPr marL="171450" indent="-171450" eaLnBrk="1" hangingPunct="1">
              <a:spcBef>
                <a:spcPct val="0"/>
              </a:spcBef>
              <a:buFontTx/>
              <a:buChar char="•"/>
            </a:pPr>
            <a:r>
              <a:rPr lang="en-US" altLang="en-US" dirty="0"/>
              <a:t>When using colors in graphs, remember some of the audience may be unable to distinguish the difference between red and green.  If these colors are being used together, consider using a “pattern fill” for one of these two colors.</a:t>
            </a:r>
          </a:p>
        </p:txBody>
      </p:sp>
      <p:sp>
        <p:nvSpPr>
          <p:cNvPr id="48132" name="Slide Number Placeholder 3">
            <a:extLst>
              <a:ext uri="{FF2B5EF4-FFF2-40B4-BE49-F238E27FC236}">
                <a16:creationId xmlns:a16="http://schemas.microsoft.com/office/drawing/2014/main" id="{49A72C2F-1EB1-4831-AD6F-7C3980EBF6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2CFDB0B-5BCB-4B4A-9BDC-BABF66682176}" type="slidenum">
              <a:rPr lang="en-US" altLang="en-US" smtClean="0">
                <a:latin typeface="Calibri" panose="020F0502020204030204" pitchFamily="34" charset="0"/>
              </a:rPr>
              <a:pPr/>
              <a:t>17</a:t>
            </a:fld>
            <a:endParaRPr lang="en-US"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372B60E-01B2-414F-8AE2-5F65C2268D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0C625CF6-F0B2-4CE4-8E2F-497205E618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457200" rtl="0" eaLnBrk="1" fontAlgn="base" latinLnBrk="0" hangingPunct="1">
              <a:lnSpc>
                <a:spcPct val="100000"/>
              </a:lnSpc>
              <a:spcBef>
                <a:spcPct val="0"/>
              </a:spcBef>
              <a:spcAft>
                <a:spcPct val="0"/>
              </a:spcAft>
              <a:buClrTx/>
              <a:buSzTx/>
              <a:buFontTx/>
              <a:buChar char="•"/>
              <a:tabLst/>
              <a:defRPr/>
            </a:pPr>
            <a:r>
              <a:rPr lang="en-US" i="1" dirty="0"/>
              <a:t>[Review slide content]</a:t>
            </a:r>
            <a:endParaRPr lang="en-US" altLang="en-US" dirty="0"/>
          </a:p>
          <a:p>
            <a:pPr marL="171450" indent="-171450" eaLnBrk="1" hangingPunct="1">
              <a:spcBef>
                <a:spcPct val="0"/>
              </a:spcBef>
              <a:buFontTx/>
              <a:buChar char="•"/>
            </a:pPr>
            <a:r>
              <a:rPr lang="en-US" altLang="en-US" dirty="0"/>
              <a:t>Have a backup of your presentation and a plan B in case you run in to technical problems, a power outage, etc.</a:t>
            </a:r>
          </a:p>
        </p:txBody>
      </p:sp>
      <p:sp>
        <p:nvSpPr>
          <p:cNvPr id="50180" name="Slide Number Placeholder 3">
            <a:extLst>
              <a:ext uri="{FF2B5EF4-FFF2-40B4-BE49-F238E27FC236}">
                <a16:creationId xmlns:a16="http://schemas.microsoft.com/office/drawing/2014/main" id="{4DF49BFB-8326-409C-81C8-0F6A41EB6F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95C4598-66A3-4336-BC55-89CE680A35D1}" type="slidenum">
              <a:rPr lang="en-US" altLang="en-US" smtClean="0">
                <a:latin typeface="Calibri" panose="020F0502020204030204" pitchFamily="34" charset="0"/>
              </a:rPr>
              <a:pPr/>
              <a:t>18</a:t>
            </a:fld>
            <a:endParaRPr lang="en-US"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D09D84B5-F472-4DB4-A3B2-9564F62BEB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D4FFA1D-31C1-49CD-9713-ACD783FE7CCC}"/>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i="1" dirty="0"/>
              <a:t>[Review slide content]</a:t>
            </a:r>
          </a:p>
          <a:p>
            <a:pPr eaLnBrk="1" fontAlgn="auto" hangingPunct="1">
              <a:spcBef>
                <a:spcPts val="0"/>
              </a:spcBef>
              <a:spcAft>
                <a:spcPts val="0"/>
              </a:spcAft>
              <a:defRPr/>
            </a:pPr>
            <a:endParaRPr lang="en-US" sz="1200" dirty="0"/>
          </a:p>
          <a:p>
            <a:pPr eaLnBrk="1" fontAlgn="auto" hangingPunct="1">
              <a:spcBef>
                <a:spcPts val="0"/>
              </a:spcBef>
              <a:spcAft>
                <a:spcPts val="0"/>
              </a:spcAft>
              <a:defRPr/>
            </a:pPr>
            <a:r>
              <a:rPr lang="en-US" sz="1200" i="1" dirty="0"/>
              <a:t>[Image source: Adapted from image by Nick </a:t>
            </a:r>
            <a:r>
              <a:rPr lang="en-US" sz="1200" i="1" dirty="0" err="1"/>
              <a:t>Youngson</a:t>
            </a:r>
            <a:r>
              <a:rPr lang="en-US" sz="1200" i="1" dirty="0"/>
              <a:t> CC BY-SA 3.0 Alpha Stock Images; Creative Commons]</a:t>
            </a:r>
          </a:p>
        </p:txBody>
      </p:sp>
      <p:sp>
        <p:nvSpPr>
          <p:cNvPr id="52228" name="Slide Number Placeholder 3">
            <a:extLst>
              <a:ext uri="{FF2B5EF4-FFF2-40B4-BE49-F238E27FC236}">
                <a16:creationId xmlns:a16="http://schemas.microsoft.com/office/drawing/2014/main" id="{746BDCFC-C239-4BD8-A62F-D4386F1069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5B0782E-B1F5-4CE4-8348-7F8C731B8BE8}" type="slidenum">
              <a:rPr lang="en-US" altLang="en-US" smtClean="0">
                <a:latin typeface="Calibri" panose="020F0502020204030204" pitchFamily="34" charset="0"/>
              </a:rPr>
              <a:pPr/>
              <a:t>19</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4CEAD8C8-58BA-4319-9DCC-A4A765ADC5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1322786D-35AA-4701-84D5-EDADACE831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If you know who your audience is, you can at least try to anticipate </a:t>
            </a:r>
            <a:r>
              <a:rPr lang="en-US" altLang="en-US"/>
              <a:t>what its </a:t>
            </a:r>
            <a:r>
              <a:rPr lang="en-US" altLang="en-US" dirty="0"/>
              <a:t>expectations may be. Usually this includes the format, its substance as well as the style.</a:t>
            </a:r>
          </a:p>
          <a:p>
            <a:pPr marL="171450" indent="-171450" eaLnBrk="1" hangingPunct="1">
              <a:spcBef>
                <a:spcPct val="0"/>
              </a:spcBef>
              <a:buFontTx/>
              <a:buChar char="•"/>
            </a:pPr>
            <a:r>
              <a:rPr lang="en-US" altLang="en-US" dirty="0"/>
              <a:t>For your homework tonight, you’ll be updating your presentation with the Minister of Health audience in mind.</a:t>
            </a:r>
          </a:p>
        </p:txBody>
      </p:sp>
      <p:sp>
        <p:nvSpPr>
          <p:cNvPr id="19460" name="Slide Number Placeholder 3">
            <a:extLst>
              <a:ext uri="{FF2B5EF4-FFF2-40B4-BE49-F238E27FC236}">
                <a16:creationId xmlns:a16="http://schemas.microsoft.com/office/drawing/2014/main" id="{CA2565D0-07E3-4AB2-B72C-4243B906AA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2177201-9A7D-4917-9FC1-29DF6FF7A834}"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4B898D8-023E-4BCC-BDAF-0A1600E911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C5CBF06B-FDB2-4E15-8BFB-8B062618690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54276" name="Slide Number Placeholder 3">
            <a:extLst>
              <a:ext uri="{FF2B5EF4-FFF2-40B4-BE49-F238E27FC236}">
                <a16:creationId xmlns:a16="http://schemas.microsoft.com/office/drawing/2014/main" id="{522B6DD2-4017-4915-83A5-58E3E1C6A4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AEB6F13-CFBD-430E-99D3-AB23B4D62667}" type="slidenum">
              <a:rPr lang="en-US" altLang="en-US" smtClean="0">
                <a:latin typeface="Calibri" panose="020F0502020204030204" pitchFamily="34" charset="0"/>
              </a:rPr>
              <a:pPr/>
              <a:t>20</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A9B3E4EC-34C2-4F87-AA44-1E4609368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0A33D477-B834-47E9-860D-382DC921C2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56324" name="Slide Number Placeholder 3">
            <a:extLst>
              <a:ext uri="{FF2B5EF4-FFF2-40B4-BE49-F238E27FC236}">
                <a16:creationId xmlns:a16="http://schemas.microsoft.com/office/drawing/2014/main" id="{ED7321DB-A9AC-49EF-B905-137D11F645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2CCA4C5-1926-4C38-8C01-A188010D2DAC}" type="slidenum">
              <a:rPr lang="en-US" altLang="en-US" smtClean="0">
                <a:latin typeface="Calibri" panose="020F0502020204030204" pitchFamily="34" charset="0"/>
              </a:rPr>
              <a:pPr/>
              <a:t>21</a:t>
            </a:fld>
            <a:endParaRPr lang="en-US"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C096FCA3-A42D-4B91-9D39-B391119789B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1363" indent="-284163">
              <a:defRPr>
                <a:solidFill>
                  <a:schemeClr val="tx1"/>
                </a:solidFill>
                <a:latin typeface="Verdana" panose="020B0604030504040204" pitchFamily="34" charset="0"/>
                <a:cs typeface="Arial" panose="020B0604020202020204" pitchFamily="34" charset="0"/>
              </a:defRPr>
            </a:lvl2pPr>
            <a:lvl3pPr marL="1141413" indent="-227013">
              <a:defRPr>
                <a:solidFill>
                  <a:schemeClr val="tx1"/>
                </a:solidFill>
                <a:latin typeface="Verdana" panose="020B0604030504040204" pitchFamily="34" charset="0"/>
                <a:cs typeface="Arial" panose="020B0604020202020204" pitchFamily="34" charset="0"/>
              </a:defRPr>
            </a:lvl3pPr>
            <a:lvl4pPr marL="1598613" indent="-227013">
              <a:defRPr>
                <a:solidFill>
                  <a:schemeClr val="tx1"/>
                </a:solidFill>
                <a:latin typeface="Verdana" panose="020B0604030504040204" pitchFamily="34" charset="0"/>
                <a:cs typeface="Arial" panose="020B0604020202020204" pitchFamily="34" charset="0"/>
              </a:defRPr>
            </a:lvl4pPr>
            <a:lvl5pPr marL="2055813" indent="-227013">
              <a:defRPr>
                <a:solidFill>
                  <a:schemeClr val="tx1"/>
                </a:solidFill>
                <a:latin typeface="Verdana" panose="020B0604030504040204" pitchFamily="34" charset="0"/>
                <a:cs typeface="Arial" panose="020B0604020202020204" pitchFamily="34" charset="0"/>
              </a:defRPr>
            </a:lvl5pPr>
            <a:lvl6pPr marL="2513013" indent="-227013"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0213" indent="-227013"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7413" indent="-227013"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4613" indent="-227013"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2FCA82A6-8699-4917-8E38-B6212F10AC48}" type="slidenum">
              <a:rPr lang="en-US" altLang="en-US" smtClean="0">
                <a:latin typeface="Arial" panose="020B0604020202020204" pitchFamily="34" charset="0"/>
              </a:rPr>
              <a:pPr/>
              <a:t>22</a:t>
            </a:fld>
            <a:endParaRPr lang="en-US" altLang="en-US">
              <a:latin typeface="Arial" panose="020B0604020202020204" pitchFamily="34" charset="0"/>
            </a:endParaRPr>
          </a:p>
        </p:txBody>
      </p:sp>
      <p:sp>
        <p:nvSpPr>
          <p:cNvPr id="58371" name="Rectangle 2">
            <a:extLst>
              <a:ext uri="{FF2B5EF4-FFF2-40B4-BE49-F238E27FC236}">
                <a16:creationId xmlns:a16="http://schemas.microsoft.com/office/drawing/2014/main" id="{54280BB1-1251-453F-82A9-918BFBA60053}"/>
              </a:ext>
            </a:extLst>
          </p:cNvPr>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a:extLst>
              <a:ext uri="{FF2B5EF4-FFF2-40B4-BE49-F238E27FC236}">
                <a16:creationId xmlns:a16="http://schemas.microsoft.com/office/drawing/2014/main" id="{0A88DBE8-BED1-409E-988F-190D8170F94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6C75D647-E90D-41F0-94BB-5248E5C6A2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E1B5AE77-61FF-4FC1-B5EC-0F7CD099F3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60420" name="Slide Number Placeholder 3">
            <a:extLst>
              <a:ext uri="{FF2B5EF4-FFF2-40B4-BE49-F238E27FC236}">
                <a16:creationId xmlns:a16="http://schemas.microsoft.com/office/drawing/2014/main" id="{D706D46E-D4A3-49C6-84DD-A9DEDF7FEC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28F0B524-F1FC-4B97-804F-DA553479B610}" type="slidenum">
              <a:rPr lang="en-US" altLang="en-US" smtClean="0">
                <a:latin typeface="Calibri" panose="020F0502020204030204" pitchFamily="34" charset="0"/>
              </a:rPr>
              <a:pPr/>
              <a:t>23</a:t>
            </a:fld>
            <a:endParaRPr lang="en-U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90D0648F-F963-481A-8B41-8211D6EF2D48}"/>
              </a:ext>
            </a:extLst>
          </p:cNvPr>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id="{C9ED06D2-9ACB-4B07-A730-0C188C558379}"/>
              </a:ext>
            </a:extLst>
          </p:cNvPr>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6213" lvl="1" indent="-171450" eaLnBrk="1" fontAlgn="auto" hangingPunct="1">
              <a:spcBef>
                <a:spcPts val="0"/>
              </a:spcBef>
              <a:spcAft>
                <a:spcPts val="0"/>
              </a:spcAft>
              <a:buFont typeface="Arial" panose="020B0604020202020204" pitchFamily="34" charset="0"/>
              <a:buChar char="•"/>
              <a:defRPr/>
            </a:pPr>
            <a:r>
              <a:rPr lang="en-US" altLang="en-US" dirty="0"/>
              <a:t>Difficult to hear negative or critical information – unpalatable</a:t>
            </a:r>
          </a:p>
          <a:p>
            <a:pPr marL="176213" lvl="1" indent="-171450" eaLnBrk="1" fontAlgn="auto" hangingPunct="1">
              <a:spcBef>
                <a:spcPts val="0"/>
              </a:spcBef>
              <a:spcAft>
                <a:spcPts val="0"/>
              </a:spcAft>
              <a:buFont typeface="Arial" panose="020B0604020202020204" pitchFamily="34" charset="0"/>
              <a:buChar char="•"/>
              <a:defRPr/>
            </a:pPr>
            <a:r>
              <a:rPr lang="en-US" altLang="en-US" i="1" dirty="0"/>
              <a:t>[Review slide content]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CD64D5F7-B8BA-4994-A1C4-996F681D37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4972856-9F1A-44E5-B759-8B7204CBCDF9}"/>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p:txBody>
      </p:sp>
      <p:sp>
        <p:nvSpPr>
          <p:cNvPr id="64516" name="Slide Number Placeholder 3">
            <a:extLst>
              <a:ext uri="{FF2B5EF4-FFF2-40B4-BE49-F238E27FC236}">
                <a16:creationId xmlns:a16="http://schemas.microsoft.com/office/drawing/2014/main" id="{724BF60A-C9BF-4F9A-9E12-8451C944FD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2FA45FD-C8E0-41E5-8E2E-D94E267E07FE}" type="slidenum">
              <a:rPr lang="en-US" altLang="en-US" smtClean="0">
                <a:latin typeface="Calibri" panose="020F0502020204030204" pitchFamily="34" charset="0"/>
              </a:rPr>
              <a:pPr/>
              <a:t>25</a:t>
            </a:fld>
            <a:endParaRPr lang="en-US"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EF2BF677-8BF0-4487-B56C-89B7D1897F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C30D856-978E-4A2F-87F7-3EBF81BD7FE3}"/>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p:txBody>
      </p:sp>
      <p:sp>
        <p:nvSpPr>
          <p:cNvPr id="66564" name="Slide Number Placeholder 3">
            <a:extLst>
              <a:ext uri="{FF2B5EF4-FFF2-40B4-BE49-F238E27FC236}">
                <a16:creationId xmlns:a16="http://schemas.microsoft.com/office/drawing/2014/main" id="{2FCD6CD0-9507-4C50-A386-994306F7A6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DDD38A79-5DF3-46D1-A4FC-E8AFB3566BDB}" type="slidenum">
              <a:rPr lang="en-US" altLang="en-US" smtClean="0">
                <a:latin typeface="Calibri" panose="020F0502020204030204" pitchFamily="34" charset="0"/>
              </a:rPr>
              <a:pPr/>
              <a:t>26</a:t>
            </a:fld>
            <a:endParaRPr lang="en-US"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9375D6C8-5DC0-48F0-94AC-A47CF8DE1E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253E2901-2006-4C0F-B3BC-B8B80A8040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p:txBody>
      </p:sp>
      <p:sp>
        <p:nvSpPr>
          <p:cNvPr id="68612" name="Slide Number Placeholder 3">
            <a:extLst>
              <a:ext uri="{FF2B5EF4-FFF2-40B4-BE49-F238E27FC236}">
                <a16:creationId xmlns:a16="http://schemas.microsoft.com/office/drawing/2014/main" id="{94FA0D98-C851-4D23-8C22-4D2B304D61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6A850F1-AC01-45AC-A324-1A361C81194F}" type="slidenum">
              <a:rPr lang="en-US" altLang="en-US" smtClean="0">
                <a:latin typeface="Calibri" panose="020F0502020204030204" pitchFamily="34" charset="0"/>
              </a:rPr>
              <a:pPr/>
              <a:t>27</a:t>
            </a:fld>
            <a:endParaRPr lang="en-US"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4F301A35-D1BF-4F74-B976-695C4229D8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F0063A6-E5CB-4C46-AB0E-224B08834469}"/>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i="1" dirty="0"/>
              <a:t>[Review slide content]</a:t>
            </a:r>
          </a:p>
        </p:txBody>
      </p:sp>
      <p:sp>
        <p:nvSpPr>
          <p:cNvPr id="70660" name="Slide Number Placeholder 3">
            <a:extLst>
              <a:ext uri="{FF2B5EF4-FFF2-40B4-BE49-F238E27FC236}">
                <a16:creationId xmlns:a16="http://schemas.microsoft.com/office/drawing/2014/main" id="{2280EE4D-DFF6-42E6-81FE-9E301800ED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D8A2B71-6A17-49F5-8AAC-24685A20B281}" type="slidenum">
              <a:rPr lang="en-US" altLang="en-US" smtClean="0">
                <a:latin typeface="Calibri" panose="020F0502020204030204" pitchFamily="34" charset="0"/>
              </a:rPr>
              <a:pPr/>
              <a:t>28</a:t>
            </a:fld>
            <a:endParaRPr lang="en-US"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E35D5D0F-CDF9-4A64-AEFE-AD285B94EB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EF07DB27-8C2A-4A05-A0E0-FC4087B9EF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i="1" dirty="0"/>
              <a:t>[Review slide content]</a:t>
            </a:r>
          </a:p>
        </p:txBody>
      </p:sp>
      <p:sp>
        <p:nvSpPr>
          <p:cNvPr id="72708" name="Slide Number Placeholder 3">
            <a:extLst>
              <a:ext uri="{FF2B5EF4-FFF2-40B4-BE49-F238E27FC236}">
                <a16:creationId xmlns:a16="http://schemas.microsoft.com/office/drawing/2014/main" id="{870A4CA7-CAD8-43B6-9C39-4CA084D557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E31B6BB6-B74F-46EC-B0BD-FD1FDA6E122A}" type="slidenum">
              <a:rPr lang="en-US" altLang="en-US" smtClean="0">
                <a:latin typeface="Calibri" panose="020F0502020204030204" pitchFamily="34" charset="0"/>
              </a:rPr>
              <a:pPr/>
              <a:t>29</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5"/>
          </p:nvPr>
        </p:nvSpPr>
        <p:spPr/>
        <p:txBody>
          <a:bodyPr/>
          <a:lstStyle/>
          <a:p>
            <a:pPr>
              <a:defRPr/>
            </a:pPr>
            <a:fld id="{51DCE24A-86BB-445C-9497-BB02E3A34996}" type="slidenum">
              <a:rPr lang="en-US" altLang="en-US" smtClean="0"/>
              <a:pPr>
                <a:defRPr/>
              </a:pPr>
              <a:t>3</a:t>
            </a:fld>
            <a:endParaRPr lang="en-US" altLang="en-US"/>
          </a:p>
        </p:txBody>
      </p:sp>
    </p:spTree>
    <p:extLst>
      <p:ext uri="{BB962C8B-B14F-4D97-AF65-F5344CB8AC3E}">
        <p14:creationId xmlns:p14="http://schemas.microsoft.com/office/powerpoint/2010/main" val="2814243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EBF2A706-1A89-4D56-8739-924D72EC62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36014529-49EC-496F-8B08-A6F1459BB5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457200" rtl="0" eaLnBrk="1" fontAlgn="base" latinLnBrk="0" hangingPunct="1">
              <a:lnSpc>
                <a:spcPct val="100000"/>
              </a:lnSpc>
              <a:spcBef>
                <a:spcPct val="0"/>
              </a:spcBef>
              <a:spcAft>
                <a:spcPct val="0"/>
              </a:spcAft>
              <a:buClrTx/>
              <a:buSzTx/>
              <a:buFontTx/>
              <a:buChar char="•"/>
              <a:tabLst/>
              <a:defRPr/>
            </a:pPr>
            <a:r>
              <a:rPr lang="en-US" i="1" dirty="0"/>
              <a:t>[Review slide content]</a:t>
            </a:r>
          </a:p>
          <a:p>
            <a:pPr marL="171450" marR="0" lvl="0" indent="-171450" algn="l" defTabSz="457200" rtl="0" eaLnBrk="1" fontAlgn="base" latinLnBrk="0" hangingPunct="1">
              <a:lnSpc>
                <a:spcPct val="100000"/>
              </a:lnSpc>
              <a:spcBef>
                <a:spcPct val="0"/>
              </a:spcBef>
              <a:spcAft>
                <a:spcPct val="0"/>
              </a:spcAft>
              <a:buClrTx/>
              <a:buSzTx/>
              <a:buFontTx/>
              <a:buChar char="•"/>
              <a:tabLst/>
              <a:defRPr/>
            </a:pPr>
            <a:r>
              <a:rPr lang="en-US" i="1"/>
              <a:t>[END]</a:t>
            </a:r>
            <a:endParaRPr lang="en-US" i="1" dirty="0"/>
          </a:p>
        </p:txBody>
      </p:sp>
      <p:sp>
        <p:nvSpPr>
          <p:cNvPr id="74756" name="Slide Number Placeholder 3">
            <a:extLst>
              <a:ext uri="{FF2B5EF4-FFF2-40B4-BE49-F238E27FC236}">
                <a16:creationId xmlns:a16="http://schemas.microsoft.com/office/drawing/2014/main" id="{8146AE75-ACFD-42EE-800F-6481826EED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34B763AE-861D-4702-98F7-2F1D5EC8C9D5}" type="slidenum">
              <a:rPr lang="en-US" altLang="en-US" smtClean="0">
                <a:latin typeface="Calibri" panose="020F0502020204030204" pitchFamily="34" charset="0"/>
              </a:rPr>
              <a:pPr/>
              <a:t>30</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5"/>
          </p:nvPr>
        </p:nvSpPr>
        <p:spPr/>
        <p:txBody>
          <a:bodyPr/>
          <a:lstStyle/>
          <a:p>
            <a:pPr>
              <a:defRPr/>
            </a:pPr>
            <a:fld id="{51DCE24A-86BB-445C-9497-BB02E3A34996}" type="slidenum">
              <a:rPr lang="en-US" altLang="en-US" smtClean="0"/>
              <a:pPr>
                <a:defRPr/>
              </a:pPr>
              <a:t>4</a:t>
            </a:fld>
            <a:endParaRPr lang="en-US" altLang="en-US"/>
          </a:p>
        </p:txBody>
      </p:sp>
    </p:spTree>
    <p:extLst>
      <p:ext uri="{BB962C8B-B14F-4D97-AF65-F5344CB8AC3E}">
        <p14:creationId xmlns:p14="http://schemas.microsoft.com/office/powerpoint/2010/main" val="4236986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B9C29696-F17F-47C5-AD8F-604CF57DA9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F5C9033-6664-4DDB-866D-E3A16631724C}"/>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latin typeface="Calibri (Body)"/>
              </a:rPr>
              <a:t>The title slide should contain the name of your study, list of authors, and their institutions.</a:t>
            </a:r>
          </a:p>
          <a:p>
            <a:pPr marL="171450" indent="-171450" eaLnBrk="1" fontAlgn="auto" hangingPunct="1">
              <a:spcBef>
                <a:spcPts val="0"/>
              </a:spcBef>
              <a:spcAft>
                <a:spcPts val="0"/>
              </a:spcAft>
              <a:buFont typeface="Arial" panose="020B0604020202020204" pitchFamily="34" charset="0"/>
              <a:buChar char="•"/>
              <a:defRPr/>
            </a:pPr>
            <a:r>
              <a:rPr lang="en-US" dirty="0">
                <a:latin typeface="Calibri (Body)"/>
              </a:rPr>
              <a:t>Keep it simple. </a:t>
            </a:r>
          </a:p>
          <a:p>
            <a:pPr marL="171450" indent="-171450" eaLnBrk="1" fontAlgn="auto" hangingPunct="1">
              <a:spcBef>
                <a:spcPts val="0"/>
              </a:spcBef>
              <a:spcAft>
                <a:spcPts val="0"/>
              </a:spcAft>
              <a:buFont typeface="Arial" panose="020B0604020202020204" pitchFamily="34" charset="0"/>
              <a:buChar char="•"/>
              <a:defRPr/>
            </a:pPr>
            <a:r>
              <a:rPr lang="en-US" dirty="0">
                <a:latin typeface="Calibri (Body)"/>
              </a:rPr>
              <a:t>When giving your presentation, the title slide holds the space for you to thank the Chair of the session, or the individuals who invited you to present, AND connect with your audience.</a:t>
            </a:r>
          </a:p>
          <a:p>
            <a:pPr marL="171450" indent="-171450" eaLnBrk="1" fontAlgn="auto" hangingPunct="1">
              <a:spcBef>
                <a:spcPts val="0"/>
              </a:spcBef>
              <a:spcAft>
                <a:spcPts val="0"/>
              </a:spcAft>
              <a:buFont typeface="Arial" panose="020B0604020202020204" pitchFamily="34" charset="0"/>
              <a:buChar char="•"/>
              <a:defRPr/>
            </a:pPr>
            <a:r>
              <a:rPr lang="en-US" dirty="0">
                <a:latin typeface="Calibri (Body)"/>
              </a:rPr>
              <a:t>After your statement of thanks for the invitation to present, look directly at the audience and tell them what you will be presenting.</a:t>
            </a:r>
            <a:endParaRPr lang="en-US" i="1" dirty="0">
              <a:latin typeface="Calibri (Body)"/>
            </a:endParaRPr>
          </a:p>
          <a:p>
            <a:pPr marL="171450" indent="-171450" eaLnBrk="1" fontAlgn="auto" hangingPunct="1">
              <a:spcBef>
                <a:spcPts val="0"/>
              </a:spcBef>
              <a:spcAft>
                <a:spcPts val="0"/>
              </a:spcAft>
              <a:buFont typeface="Arial" panose="020B0604020202020204" pitchFamily="34" charset="0"/>
              <a:buChar char="•"/>
              <a:defRPr/>
            </a:pPr>
            <a:r>
              <a:rPr lang="en-US" i="1" dirty="0">
                <a:latin typeface="Calibri (Body)"/>
              </a:rPr>
              <a:t>Example: </a:t>
            </a:r>
            <a:r>
              <a:rPr lang="en-US" dirty="0">
                <a:latin typeface="Calibri (Body)"/>
              </a:rPr>
              <a:t>“Today I am presenting the results of our study on the risk factors for xyz in such and such population”</a:t>
            </a:r>
          </a:p>
        </p:txBody>
      </p:sp>
      <p:sp>
        <p:nvSpPr>
          <p:cNvPr id="23556" name="Slide Number Placeholder 3">
            <a:extLst>
              <a:ext uri="{FF2B5EF4-FFF2-40B4-BE49-F238E27FC236}">
                <a16:creationId xmlns:a16="http://schemas.microsoft.com/office/drawing/2014/main" id="{B9299563-10A1-4800-AF4A-C7162FEC0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55B8617-09B3-4D8E-80A6-C4033B6D79E9}" type="slidenum">
              <a:rPr lang="en-US" altLang="en-US" smtClean="0">
                <a:latin typeface="Calibri" panose="020F0502020204030204" pitchFamily="34" charset="0"/>
              </a:rPr>
              <a:pPr/>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EDC3634-3286-4EF1-B715-B302BFB919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263365D-9A85-497B-AB9F-D6A888072EAF}"/>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Next, you need to explain why you did your study.</a:t>
            </a:r>
          </a:p>
          <a:p>
            <a:pPr marL="171450" indent="-171450" eaLnBrk="1" fontAlgn="auto" hangingPunct="1">
              <a:spcBef>
                <a:spcPts val="0"/>
              </a:spcBef>
              <a:spcAft>
                <a:spcPts val="0"/>
              </a:spcAft>
              <a:buFont typeface="Arial" panose="020B0604020202020204" pitchFamily="34" charset="0"/>
              <a:buChar char="•"/>
              <a:defRPr/>
            </a:pPr>
            <a:r>
              <a:rPr lang="en-US" dirty="0"/>
              <a:t>Be sure to mention what was unknown at the time you started your study.</a:t>
            </a:r>
          </a:p>
          <a:p>
            <a:pPr marL="171450" indent="-171450" eaLnBrk="1" fontAlgn="auto" hangingPunct="1">
              <a:spcBef>
                <a:spcPts val="0"/>
              </a:spcBef>
              <a:spcAft>
                <a:spcPts val="0"/>
              </a:spcAft>
              <a:buFont typeface="Arial" panose="020B0604020202020204" pitchFamily="34" charset="0"/>
              <a:buChar char="•"/>
              <a:defRPr/>
            </a:pPr>
            <a:r>
              <a:rPr lang="en-US" dirty="0"/>
              <a:t>Keep the background/introduction to a minimum: usually 1-3 slides.</a:t>
            </a:r>
          </a:p>
          <a:p>
            <a:pPr marL="0" indent="0" eaLnBrk="1" fontAlgn="auto" hangingPunct="1">
              <a:spcBef>
                <a:spcPts val="0"/>
              </a:spcBef>
              <a:spcAft>
                <a:spcPts val="0"/>
              </a:spcAft>
              <a:buFont typeface="Arial" panose="020B0604020202020204" pitchFamily="34" charset="0"/>
              <a:buNone/>
              <a:defRPr/>
            </a:pPr>
            <a:endParaRPr lang="en-US" dirty="0"/>
          </a:p>
          <a:p>
            <a:pPr eaLnBrk="1" fontAlgn="auto" hangingPunct="1">
              <a:spcBef>
                <a:spcPts val="0"/>
              </a:spcBef>
              <a:spcAft>
                <a:spcPts val="0"/>
              </a:spcAft>
              <a:buFont typeface="Arial" panose="020B0604020202020204" pitchFamily="34" charset="0"/>
              <a:buNone/>
              <a:defRPr/>
            </a:pPr>
            <a:r>
              <a:rPr lang="en-US" sz="1000" i="1" dirty="0"/>
              <a:t>[Image source: kai </a:t>
            </a:r>
            <a:r>
              <a:rPr lang="en-US" sz="1000" i="1" dirty="0" err="1"/>
              <a:t>Stachowiak</a:t>
            </a:r>
            <a:r>
              <a:rPr lang="en-US" sz="1000" i="1" dirty="0"/>
              <a:t>/PublicDomainPictures.net]</a:t>
            </a:r>
          </a:p>
        </p:txBody>
      </p:sp>
      <p:sp>
        <p:nvSpPr>
          <p:cNvPr id="25604" name="Slide Number Placeholder 3">
            <a:extLst>
              <a:ext uri="{FF2B5EF4-FFF2-40B4-BE49-F238E27FC236}">
                <a16:creationId xmlns:a16="http://schemas.microsoft.com/office/drawing/2014/main" id="{A15CAB1F-BB74-4C1C-96F9-A6EA0B11CD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5E84FAB-BAA7-4A32-8815-6AFA34B4CF60}"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F7C075CD-5313-44E8-BDEF-78A10F2064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9C0CAE08-7238-4933-9FF9-2C7F8B291A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Research objectives usually follow on a separate slide, and methods follow immediately afterwards.</a:t>
            </a:r>
          </a:p>
          <a:p>
            <a:pPr marL="171450" indent="-171450" eaLnBrk="1" hangingPunct="1">
              <a:spcBef>
                <a:spcPct val="0"/>
              </a:spcBef>
              <a:buFontTx/>
              <a:buChar char="•"/>
            </a:pPr>
            <a:r>
              <a:rPr lang="en-US" altLang="en-US" dirty="0"/>
              <a:t>In </a:t>
            </a:r>
            <a:r>
              <a:rPr lang="en-US" sz="1200" kern="1200" dirty="0">
                <a:solidFill>
                  <a:schemeClr val="tx1"/>
                </a:solidFill>
                <a:effectLst/>
                <a:latin typeface="+mn-lt"/>
                <a:ea typeface="+mn-ea"/>
                <a:cs typeface="+mn-cs"/>
              </a:rPr>
              <a:t>some circumstances, when you have multiple study objectives (as shown in the example here), it may be clearer to separate the objectives and to present the methods associated with each individual objective to make clear the different aspects of your study and the methods associated with each.</a:t>
            </a:r>
            <a:endParaRPr lang="en-US" altLang="en-US" dirty="0"/>
          </a:p>
        </p:txBody>
      </p:sp>
      <p:sp>
        <p:nvSpPr>
          <p:cNvPr id="27652" name="Slide Number Placeholder 3">
            <a:extLst>
              <a:ext uri="{FF2B5EF4-FFF2-40B4-BE49-F238E27FC236}">
                <a16:creationId xmlns:a16="http://schemas.microsoft.com/office/drawing/2014/main" id="{11A72134-8879-471C-A13B-160E9BD780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29B1910-623F-47E2-B96F-7BF84F11CA85}" type="slidenum">
              <a:rPr lang="en-US" altLang="en-US" smtClean="0">
                <a:latin typeface="Calibri" panose="020F0502020204030204" pitchFamily="34" charset="0"/>
              </a:rPr>
              <a:pPr/>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B3FD4AB1-77B2-4A3A-9DBE-8144A2E554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B47C82F1-1180-4885-AA1B-5031D792C9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the audience what you did.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 sure to describe how you defined your variables and analyzed your data.</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possible use visuals, such as diagrams, flow charts, or images, that convey your methods.</a:t>
            </a:r>
            <a:endParaRPr lang="en-US" altLang="en-US" dirty="0"/>
          </a:p>
        </p:txBody>
      </p:sp>
      <p:sp>
        <p:nvSpPr>
          <p:cNvPr id="29700" name="Slide Number Placeholder 3">
            <a:extLst>
              <a:ext uri="{FF2B5EF4-FFF2-40B4-BE49-F238E27FC236}">
                <a16:creationId xmlns:a16="http://schemas.microsoft.com/office/drawing/2014/main" id="{B4348343-1EB0-420C-98DE-46505910CB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1E294E2-79C8-45B6-ADFF-E62B113F97A8}"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21AA2C71-D939-4974-9E59-7F0EB89D14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E3A2A5B-4057-4E56-92E6-98EFA4B14C9C}"/>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The results slides usually will start with a brief overview of the characteristics of your study subjects and, when appropriate, maybe also what happened to them during the study.</a:t>
            </a:r>
          </a:p>
        </p:txBody>
      </p:sp>
      <p:sp>
        <p:nvSpPr>
          <p:cNvPr id="31748" name="Slide Number Placeholder 3">
            <a:extLst>
              <a:ext uri="{FF2B5EF4-FFF2-40B4-BE49-F238E27FC236}">
                <a16:creationId xmlns:a16="http://schemas.microsoft.com/office/drawing/2014/main" id="{1EC2088B-6FDA-4C18-83F5-0F6D72D408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DBAB3807-D114-4942-B289-A6A2121492BF}"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D831817A-F1C3-4DD2-9134-D825D17EF250}"/>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DC365800-2ABB-4032-A1A7-8ED00969B87E}"/>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6" name="Rectangle 9">
              <a:extLst>
                <a:ext uri="{FF2B5EF4-FFF2-40B4-BE49-F238E27FC236}">
                  <a16:creationId xmlns:a16="http://schemas.microsoft.com/office/drawing/2014/main" id="{F61DFDCC-C802-4F11-A4CB-50C5ED98D377}"/>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7" name="Rectangle 10">
              <a:extLst>
                <a:ext uri="{FF2B5EF4-FFF2-40B4-BE49-F238E27FC236}">
                  <a16:creationId xmlns:a16="http://schemas.microsoft.com/office/drawing/2014/main" id="{0FD9BA1A-236A-437A-A0CE-0A8117FD43B5}"/>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grpSp>
      <p:pic>
        <p:nvPicPr>
          <p:cNvPr id="8" name="Picture 13">
            <a:extLst>
              <a:ext uri="{FF2B5EF4-FFF2-40B4-BE49-F238E27FC236}">
                <a16:creationId xmlns:a16="http://schemas.microsoft.com/office/drawing/2014/main" id="{1F0335AB-4219-4723-B534-7AD81E871A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9" name="Rectangle 4">
            <a:extLst>
              <a:ext uri="{FF2B5EF4-FFF2-40B4-BE49-F238E27FC236}">
                <a16:creationId xmlns:a16="http://schemas.microsoft.com/office/drawing/2014/main" id="{5C2C48E3-31F9-4C53-A2C5-4388E6C3CAC8}"/>
              </a:ext>
            </a:extLst>
          </p:cNvPr>
          <p:cNvSpPr>
            <a:spLocks noGrp="1" noChangeArrowheads="1"/>
          </p:cNvSpPr>
          <p:nvPr>
            <p:ph type="dt" sz="half" idx="10"/>
          </p:nvPr>
        </p:nvSpPr>
        <p:spPr/>
        <p:txBody>
          <a:bodyPr/>
          <a:lstStyle>
            <a:lvl1pPr>
              <a:defRPr/>
            </a:lvl1pPr>
          </a:lstStyle>
          <a:p>
            <a:pPr>
              <a:defRPr/>
            </a:pPr>
            <a:fld id="{5590F742-E427-469C-B66F-ABD20A53E7F6}" type="datetimeFigureOut">
              <a:rPr lang="en-US"/>
              <a:pPr>
                <a:defRPr/>
              </a:pPr>
              <a:t>1/16/2019</a:t>
            </a:fld>
            <a:endParaRPr lang="en-US"/>
          </a:p>
        </p:txBody>
      </p:sp>
      <p:sp>
        <p:nvSpPr>
          <p:cNvPr id="10" name="Rectangle 5">
            <a:extLst>
              <a:ext uri="{FF2B5EF4-FFF2-40B4-BE49-F238E27FC236}">
                <a16:creationId xmlns:a16="http://schemas.microsoft.com/office/drawing/2014/main" id="{E6480B29-97CD-476A-A0EF-47BDABC4FF55}"/>
              </a:ext>
            </a:extLst>
          </p:cNvPr>
          <p:cNvSpPr>
            <a:spLocks noGrp="1" noChangeArrowheads="1"/>
          </p:cNvSpPr>
          <p:nvPr>
            <p:ph type="ftr" sz="quarter" idx="11"/>
          </p:nvPr>
        </p:nvSpPr>
        <p:spPr/>
        <p:txBody>
          <a:bodyPr/>
          <a:lstStyle>
            <a:lvl1pPr>
              <a:defRPr/>
            </a:lvl1pPr>
          </a:lstStyle>
          <a:p>
            <a:pPr>
              <a:defRPr/>
            </a:pPr>
            <a:endParaRPr lang="en-US"/>
          </a:p>
        </p:txBody>
      </p:sp>
      <p:sp>
        <p:nvSpPr>
          <p:cNvPr id="11" name="Rectangle 6">
            <a:extLst>
              <a:ext uri="{FF2B5EF4-FFF2-40B4-BE49-F238E27FC236}">
                <a16:creationId xmlns:a16="http://schemas.microsoft.com/office/drawing/2014/main" id="{0CCF8B3D-8EBB-4C6C-8CAD-68F4BAF07417}"/>
              </a:ext>
            </a:extLst>
          </p:cNvPr>
          <p:cNvSpPr>
            <a:spLocks noGrp="1" noChangeArrowheads="1"/>
          </p:cNvSpPr>
          <p:nvPr>
            <p:ph type="sldNum" sz="quarter" idx="12"/>
          </p:nvPr>
        </p:nvSpPr>
        <p:spPr/>
        <p:txBody>
          <a:bodyPr/>
          <a:lstStyle>
            <a:lvl1pPr>
              <a:defRPr/>
            </a:lvl1pPr>
          </a:lstStyle>
          <a:p>
            <a:pPr>
              <a:defRPr/>
            </a:pPr>
            <a:fld id="{51914827-ADF4-48FE-8C5E-04703FB319A4}" type="slidenum">
              <a:rPr lang="en-US" altLang="en-US"/>
              <a:pPr>
                <a:defRPr/>
              </a:pPr>
              <a:t>‹#›</a:t>
            </a:fld>
            <a:endParaRPr lang="en-US" altLang="en-US"/>
          </a:p>
        </p:txBody>
      </p:sp>
    </p:spTree>
    <p:extLst>
      <p:ext uri="{BB962C8B-B14F-4D97-AF65-F5344CB8AC3E}">
        <p14:creationId xmlns:p14="http://schemas.microsoft.com/office/powerpoint/2010/main" val="2299413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FE102DE-AD94-4DC1-9BC4-1AEF09368BAA}"/>
              </a:ext>
            </a:extLst>
          </p:cNvPr>
          <p:cNvSpPr>
            <a:spLocks noGrp="1" noChangeArrowheads="1"/>
          </p:cNvSpPr>
          <p:nvPr>
            <p:ph type="dt" sz="half" idx="10"/>
          </p:nvPr>
        </p:nvSpPr>
        <p:spPr/>
        <p:txBody>
          <a:bodyPr/>
          <a:lstStyle>
            <a:lvl1pPr>
              <a:defRPr/>
            </a:lvl1pPr>
          </a:lstStyle>
          <a:p>
            <a:pPr>
              <a:defRPr/>
            </a:pPr>
            <a:fld id="{C43F17A8-8185-43D1-B9A8-9D52E1551F47}" type="datetimeFigureOut">
              <a:rPr lang="en-US"/>
              <a:pPr>
                <a:defRPr/>
              </a:pPr>
              <a:t>1/16/2019</a:t>
            </a:fld>
            <a:endParaRPr lang="en-US"/>
          </a:p>
        </p:txBody>
      </p:sp>
      <p:sp>
        <p:nvSpPr>
          <p:cNvPr id="3" name="Rectangle 5">
            <a:extLst>
              <a:ext uri="{FF2B5EF4-FFF2-40B4-BE49-F238E27FC236}">
                <a16:creationId xmlns:a16="http://schemas.microsoft.com/office/drawing/2014/main" id="{CE627672-B65C-4BB0-AFBD-5B967883D94C}"/>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28668A55-C990-43A1-AF59-6B594FE1787A}"/>
              </a:ext>
            </a:extLst>
          </p:cNvPr>
          <p:cNvSpPr>
            <a:spLocks noGrp="1" noChangeArrowheads="1"/>
          </p:cNvSpPr>
          <p:nvPr>
            <p:ph type="sldNum" sz="quarter" idx="12"/>
          </p:nvPr>
        </p:nvSpPr>
        <p:spPr/>
        <p:txBody>
          <a:bodyPr/>
          <a:lstStyle>
            <a:lvl1pPr>
              <a:defRPr/>
            </a:lvl1pPr>
          </a:lstStyle>
          <a:p>
            <a:pPr>
              <a:defRPr/>
            </a:pPr>
            <a:fld id="{B4EBFF86-37BC-463C-9504-A331B1F5E026}" type="slidenum">
              <a:rPr lang="en-US" altLang="en-US"/>
              <a:pPr>
                <a:defRPr/>
              </a:pPr>
              <a:t>‹#›</a:t>
            </a:fld>
            <a:endParaRPr lang="en-US" altLang="en-US"/>
          </a:p>
        </p:txBody>
      </p:sp>
    </p:spTree>
    <p:extLst>
      <p:ext uri="{BB962C8B-B14F-4D97-AF65-F5344CB8AC3E}">
        <p14:creationId xmlns:p14="http://schemas.microsoft.com/office/powerpoint/2010/main" val="1721194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FB0FF6-7DF8-438A-B957-51304372AEC0}"/>
              </a:ext>
            </a:extLst>
          </p:cNvPr>
          <p:cNvSpPr>
            <a:spLocks noGrp="1" noChangeArrowheads="1"/>
          </p:cNvSpPr>
          <p:nvPr>
            <p:ph type="dt" sz="half" idx="10"/>
          </p:nvPr>
        </p:nvSpPr>
        <p:spPr/>
        <p:txBody>
          <a:bodyPr/>
          <a:lstStyle>
            <a:lvl1pPr>
              <a:defRPr/>
            </a:lvl1pPr>
          </a:lstStyle>
          <a:p>
            <a:pPr>
              <a:defRPr/>
            </a:pPr>
            <a:fld id="{BC759F24-CBB0-4752-A846-F3529FDFCE67}" type="datetimeFigureOut">
              <a:rPr lang="en-US"/>
              <a:pPr>
                <a:defRPr/>
              </a:pPr>
              <a:t>1/16/2019</a:t>
            </a:fld>
            <a:endParaRPr lang="en-US"/>
          </a:p>
        </p:txBody>
      </p:sp>
      <p:sp>
        <p:nvSpPr>
          <p:cNvPr id="6" name="Footer Placeholder 5">
            <a:extLst>
              <a:ext uri="{FF2B5EF4-FFF2-40B4-BE49-F238E27FC236}">
                <a16:creationId xmlns:a16="http://schemas.microsoft.com/office/drawing/2014/main" id="{1DCEABB8-F81E-476B-8081-F55F9A60A29D}"/>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82E3A150-1BC8-42A7-BC42-B1EB0F6836AA}"/>
              </a:ext>
            </a:extLst>
          </p:cNvPr>
          <p:cNvSpPr>
            <a:spLocks noGrp="1" noChangeArrowheads="1"/>
          </p:cNvSpPr>
          <p:nvPr>
            <p:ph type="sldNum" sz="quarter" idx="12"/>
          </p:nvPr>
        </p:nvSpPr>
        <p:spPr/>
        <p:txBody>
          <a:bodyPr/>
          <a:lstStyle>
            <a:lvl1pPr>
              <a:defRPr/>
            </a:lvl1pPr>
          </a:lstStyle>
          <a:p>
            <a:pPr>
              <a:defRPr/>
            </a:pPr>
            <a:fld id="{F3C3DC96-BFCB-4989-A7DE-2AB3E54DC877}" type="slidenum">
              <a:rPr lang="en-US" altLang="en-US"/>
              <a:pPr>
                <a:defRPr/>
              </a:pPr>
              <a:t>‹#›</a:t>
            </a:fld>
            <a:endParaRPr lang="en-US" altLang="en-US"/>
          </a:p>
        </p:txBody>
      </p:sp>
    </p:spTree>
    <p:extLst>
      <p:ext uri="{BB962C8B-B14F-4D97-AF65-F5344CB8AC3E}">
        <p14:creationId xmlns:p14="http://schemas.microsoft.com/office/powerpoint/2010/main" val="583809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CC0A97E5-C483-44DC-A40A-089A49C78989}"/>
              </a:ext>
            </a:extLst>
          </p:cNvPr>
          <p:cNvSpPr>
            <a:spLocks noGrp="1" noChangeArrowheads="1"/>
          </p:cNvSpPr>
          <p:nvPr>
            <p:ph type="dt" sz="half" idx="10"/>
          </p:nvPr>
        </p:nvSpPr>
        <p:spPr/>
        <p:txBody>
          <a:bodyPr/>
          <a:lstStyle>
            <a:lvl1pPr>
              <a:defRPr/>
            </a:lvl1pPr>
          </a:lstStyle>
          <a:p>
            <a:pPr>
              <a:defRPr/>
            </a:pPr>
            <a:fld id="{E57A586F-458F-46CD-8756-FC4F04FCA795}" type="datetimeFigureOut">
              <a:rPr lang="en-US"/>
              <a:pPr>
                <a:defRPr/>
              </a:pPr>
              <a:t>1/16/2019</a:t>
            </a:fld>
            <a:endParaRPr lang="en-US"/>
          </a:p>
        </p:txBody>
      </p:sp>
      <p:sp>
        <p:nvSpPr>
          <p:cNvPr id="6" name="Footer Placeholder 5">
            <a:extLst>
              <a:ext uri="{FF2B5EF4-FFF2-40B4-BE49-F238E27FC236}">
                <a16:creationId xmlns:a16="http://schemas.microsoft.com/office/drawing/2014/main" id="{474E9C95-740C-453D-BFC1-02A99B9DE6CB}"/>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567355E4-B485-414A-A4F8-25CAFD87A9C0}"/>
              </a:ext>
            </a:extLst>
          </p:cNvPr>
          <p:cNvSpPr>
            <a:spLocks noGrp="1" noChangeArrowheads="1"/>
          </p:cNvSpPr>
          <p:nvPr>
            <p:ph type="sldNum" sz="quarter" idx="12"/>
          </p:nvPr>
        </p:nvSpPr>
        <p:spPr/>
        <p:txBody>
          <a:bodyPr/>
          <a:lstStyle>
            <a:lvl1pPr>
              <a:defRPr/>
            </a:lvl1pPr>
          </a:lstStyle>
          <a:p>
            <a:pPr>
              <a:defRPr/>
            </a:pPr>
            <a:fld id="{B90F64CD-BC0E-4480-9C90-3379F4CD201F}" type="slidenum">
              <a:rPr lang="en-US" altLang="en-US"/>
              <a:pPr>
                <a:defRPr/>
              </a:pPr>
              <a:t>‹#›</a:t>
            </a:fld>
            <a:endParaRPr lang="en-US" altLang="en-US"/>
          </a:p>
        </p:txBody>
      </p:sp>
    </p:spTree>
    <p:extLst>
      <p:ext uri="{BB962C8B-B14F-4D97-AF65-F5344CB8AC3E}">
        <p14:creationId xmlns:p14="http://schemas.microsoft.com/office/powerpoint/2010/main" val="3154276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AD1B69-93E6-4062-AC32-BC17A6AA99C7}"/>
              </a:ext>
            </a:extLst>
          </p:cNvPr>
          <p:cNvSpPr>
            <a:spLocks noGrp="1" noChangeArrowheads="1"/>
          </p:cNvSpPr>
          <p:nvPr>
            <p:ph type="dt" sz="half" idx="10"/>
          </p:nvPr>
        </p:nvSpPr>
        <p:spPr/>
        <p:txBody>
          <a:bodyPr/>
          <a:lstStyle>
            <a:lvl1pPr>
              <a:defRPr/>
            </a:lvl1pPr>
          </a:lstStyle>
          <a:p>
            <a:pPr>
              <a:defRPr/>
            </a:pPr>
            <a:fld id="{88A1CFD1-FE74-4454-AE8D-D6372C83896E}" type="datetimeFigureOut">
              <a:rPr lang="en-US"/>
              <a:pPr>
                <a:defRPr/>
              </a:pPr>
              <a:t>1/16/2019</a:t>
            </a:fld>
            <a:endParaRPr lang="en-US"/>
          </a:p>
        </p:txBody>
      </p:sp>
      <p:sp>
        <p:nvSpPr>
          <p:cNvPr id="5" name="Footer Placeholder 4">
            <a:extLst>
              <a:ext uri="{FF2B5EF4-FFF2-40B4-BE49-F238E27FC236}">
                <a16:creationId xmlns:a16="http://schemas.microsoft.com/office/drawing/2014/main" id="{0965C615-2A5C-4739-BB87-9537FE9B2376}"/>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A0D5DB-C944-4A13-9DBE-3B85D4A8E2BE}"/>
              </a:ext>
            </a:extLst>
          </p:cNvPr>
          <p:cNvSpPr>
            <a:spLocks noGrp="1" noChangeArrowheads="1"/>
          </p:cNvSpPr>
          <p:nvPr>
            <p:ph type="sldNum" sz="quarter" idx="12"/>
          </p:nvPr>
        </p:nvSpPr>
        <p:spPr/>
        <p:txBody>
          <a:bodyPr/>
          <a:lstStyle>
            <a:lvl1pPr>
              <a:defRPr/>
            </a:lvl1pPr>
          </a:lstStyle>
          <a:p>
            <a:pPr>
              <a:defRPr/>
            </a:pPr>
            <a:fld id="{9014DF86-FFA3-4D35-A828-52012E72C0BC}" type="slidenum">
              <a:rPr lang="en-US" altLang="en-US"/>
              <a:pPr>
                <a:defRPr/>
              </a:pPr>
              <a:t>‹#›</a:t>
            </a:fld>
            <a:endParaRPr lang="en-US" altLang="en-US"/>
          </a:p>
        </p:txBody>
      </p:sp>
    </p:spTree>
    <p:extLst>
      <p:ext uri="{BB962C8B-B14F-4D97-AF65-F5344CB8AC3E}">
        <p14:creationId xmlns:p14="http://schemas.microsoft.com/office/powerpoint/2010/main" val="3588853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84FE0E-6A37-4B2B-8987-D4145179983E}"/>
              </a:ext>
            </a:extLst>
          </p:cNvPr>
          <p:cNvSpPr>
            <a:spLocks noGrp="1" noChangeArrowheads="1"/>
          </p:cNvSpPr>
          <p:nvPr>
            <p:ph type="dt" sz="half" idx="10"/>
          </p:nvPr>
        </p:nvSpPr>
        <p:spPr/>
        <p:txBody>
          <a:bodyPr/>
          <a:lstStyle>
            <a:lvl1pPr>
              <a:defRPr/>
            </a:lvl1pPr>
          </a:lstStyle>
          <a:p>
            <a:pPr>
              <a:defRPr/>
            </a:pPr>
            <a:fld id="{98E8A261-8694-4CE6-ACB5-A76745548741}" type="datetimeFigureOut">
              <a:rPr lang="en-US"/>
              <a:pPr>
                <a:defRPr/>
              </a:pPr>
              <a:t>1/16/2019</a:t>
            </a:fld>
            <a:endParaRPr lang="en-US"/>
          </a:p>
        </p:txBody>
      </p:sp>
      <p:sp>
        <p:nvSpPr>
          <p:cNvPr id="5" name="Footer Placeholder 4">
            <a:extLst>
              <a:ext uri="{FF2B5EF4-FFF2-40B4-BE49-F238E27FC236}">
                <a16:creationId xmlns:a16="http://schemas.microsoft.com/office/drawing/2014/main" id="{AAEAE6DE-C37F-4F28-B86E-2601FDBD036E}"/>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0BDC896-9F84-4468-9D18-75DDAB503273}"/>
              </a:ext>
            </a:extLst>
          </p:cNvPr>
          <p:cNvSpPr>
            <a:spLocks noGrp="1" noChangeArrowheads="1"/>
          </p:cNvSpPr>
          <p:nvPr>
            <p:ph type="sldNum" sz="quarter" idx="12"/>
          </p:nvPr>
        </p:nvSpPr>
        <p:spPr/>
        <p:txBody>
          <a:bodyPr/>
          <a:lstStyle>
            <a:lvl1pPr>
              <a:defRPr/>
            </a:lvl1pPr>
          </a:lstStyle>
          <a:p>
            <a:pPr>
              <a:defRPr/>
            </a:pPr>
            <a:fld id="{5773C950-1950-434A-BAF5-F9C33ED28CEC}" type="slidenum">
              <a:rPr lang="en-US" altLang="en-US"/>
              <a:pPr>
                <a:defRPr/>
              </a:pPr>
              <a:t>‹#›</a:t>
            </a:fld>
            <a:endParaRPr lang="en-US" altLang="en-US"/>
          </a:p>
        </p:txBody>
      </p:sp>
    </p:spTree>
    <p:extLst>
      <p:ext uri="{BB962C8B-B14F-4D97-AF65-F5344CB8AC3E}">
        <p14:creationId xmlns:p14="http://schemas.microsoft.com/office/powerpoint/2010/main" val="2707906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11547782-FDA1-4B10-AEB9-4C917947A564}"/>
              </a:ext>
            </a:extLst>
          </p:cNvPr>
          <p:cNvSpPr>
            <a:spLocks noGrp="1"/>
          </p:cNvSpPr>
          <p:nvPr>
            <p:ph type="dt" sz="half" idx="10"/>
          </p:nvPr>
        </p:nvSpPr>
        <p:spPr/>
        <p:txBody>
          <a:bodyPr/>
          <a:lstStyle>
            <a:lvl1pPr>
              <a:defRPr/>
            </a:lvl1pPr>
          </a:lstStyle>
          <a:p>
            <a:pPr>
              <a:defRPr/>
            </a:pPr>
            <a:fld id="{94BA70A1-993E-4AFB-B8D6-96C4FFB655DB}" type="datetimeFigureOut">
              <a:rPr lang="en-US"/>
              <a:pPr>
                <a:defRPr/>
              </a:pPr>
              <a:t>1/16/2019</a:t>
            </a:fld>
            <a:endParaRPr lang="en-US"/>
          </a:p>
        </p:txBody>
      </p:sp>
      <p:sp>
        <p:nvSpPr>
          <p:cNvPr id="4" name="Footer Placeholder 3">
            <a:extLst>
              <a:ext uri="{FF2B5EF4-FFF2-40B4-BE49-F238E27FC236}">
                <a16:creationId xmlns:a16="http://schemas.microsoft.com/office/drawing/2014/main" id="{4336BDB1-24B1-4D7F-B4F8-014ACDF735A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C64D7073-F3E1-4767-A508-83EA1F92987C}"/>
              </a:ext>
            </a:extLst>
          </p:cNvPr>
          <p:cNvSpPr>
            <a:spLocks noGrp="1"/>
          </p:cNvSpPr>
          <p:nvPr>
            <p:ph type="sldNum" sz="quarter" idx="12"/>
          </p:nvPr>
        </p:nvSpPr>
        <p:spPr/>
        <p:txBody>
          <a:bodyPr/>
          <a:lstStyle>
            <a:lvl1pPr>
              <a:defRPr/>
            </a:lvl1pPr>
          </a:lstStyle>
          <a:p>
            <a:pPr>
              <a:defRPr/>
            </a:pPr>
            <a:fld id="{7CF1FB72-3303-4AB5-A4CB-C24664C6F196}" type="slidenum">
              <a:rPr lang="en-US" altLang="en-US"/>
              <a:pPr>
                <a:defRPr/>
              </a:pPr>
              <a:t>‹#›</a:t>
            </a:fld>
            <a:endParaRPr lang="en-US" altLang="en-US"/>
          </a:p>
        </p:txBody>
      </p:sp>
    </p:spTree>
    <p:extLst>
      <p:ext uri="{BB962C8B-B14F-4D97-AF65-F5344CB8AC3E}">
        <p14:creationId xmlns:p14="http://schemas.microsoft.com/office/powerpoint/2010/main" val="170828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599C44-B8E9-43CF-9B7B-E1BEB95098DA}"/>
              </a:ext>
            </a:extLst>
          </p:cNvPr>
          <p:cNvSpPr>
            <a:spLocks noGrp="1"/>
          </p:cNvSpPr>
          <p:nvPr>
            <p:ph type="dt" sz="half" idx="10"/>
          </p:nvPr>
        </p:nvSpPr>
        <p:spPr/>
        <p:txBody>
          <a:bodyPr/>
          <a:lstStyle>
            <a:lvl1pPr>
              <a:defRPr/>
            </a:lvl1pPr>
          </a:lstStyle>
          <a:p>
            <a:pPr>
              <a:defRPr/>
            </a:pPr>
            <a:fld id="{B8E80A45-7B30-44BF-9B98-EF956E20DC8D}" type="datetimeFigureOut">
              <a:rPr lang="en-US"/>
              <a:pPr>
                <a:defRPr/>
              </a:pPr>
              <a:t>1/16/2019</a:t>
            </a:fld>
            <a:endParaRPr lang="en-US"/>
          </a:p>
        </p:txBody>
      </p:sp>
      <p:sp>
        <p:nvSpPr>
          <p:cNvPr id="4" name="Footer Placeholder 3">
            <a:extLst>
              <a:ext uri="{FF2B5EF4-FFF2-40B4-BE49-F238E27FC236}">
                <a16:creationId xmlns:a16="http://schemas.microsoft.com/office/drawing/2014/main" id="{22A5F6C0-51C1-494E-8FE5-4597995FDD8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642A8E3B-9D26-4AFB-A651-6B799F3F68AC}"/>
              </a:ext>
            </a:extLst>
          </p:cNvPr>
          <p:cNvSpPr>
            <a:spLocks noGrp="1"/>
          </p:cNvSpPr>
          <p:nvPr>
            <p:ph type="sldNum" sz="quarter" idx="12"/>
          </p:nvPr>
        </p:nvSpPr>
        <p:spPr/>
        <p:txBody>
          <a:bodyPr/>
          <a:lstStyle>
            <a:lvl1pPr>
              <a:defRPr/>
            </a:lvl1pPr>
          </a:lstStyle>
          <a:p>
            <a:pPr>
              <a:defRPr/>
            </a:pPr>
            <a:fld id="{79A6816E-419B-4055-A2B1-866C04936DD0}" type="slidenum">
              <a:rPr lang="en-US" altLang="en-US"/>
              <a:pPr>
                <a:defRPr/>
              </a:pPr>
              <a:t>‹#›</a:t>
            </a:fld>
            <a:endParaRPr lang="en-US" altLang="en-US"/>
          </a:p>
        </p:txBody>
      </p:sp>
    </p:spTree>
    <p:extLst>
      <p:ext uri="{BB962C8B-B14F-4D97-AF65-F5344CB8AC3E}">
        <p14:creationId xmlns:p14="http://schemas.microsoft.com/office/powerpoint/2010/main" val="2491127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A3F5D092-E4BC-4615-8498-9BBDC3E2021E}"/>
              </a:ext>
            </a:extLst>
          </p:cNvPr>
          <p:cNvSpPr>
            <a:spLocks noGrp="1" noChangeArrowheads="1"/>
          </p:cNvSpPr>
          <p:nvPr>
            <p:ph type="dt" sz="half" idx="10"/>
          </p:nvPr>
        </p:nvSpPr>
        <p:spPr/>
        <p:txBody>
          <a:bodyPr/>
          <a:lstStyle>
            <a:lvl1pPr>
              <a:defRPr/>
            </a:lvl1pPr>
          </a:lstStyle>
          <a:p>
            <a:pPr>
              <a:defRPr/>
            </a:pPr>
            <a:fld id="{61A569C9-89FD-4AB2-ACA3-1BC2579215D2}" type="datetimeFigureOut">
              <a:rPr lang="en-US"/>
              <a:pPr>
                <a:defRPr/>
              </a:pPr>
              <a:t>1/16/2019</a:t>
            </a:fld>
            <a:endParaRPr lang="en-US"/>
          </a:p>
        </p:txBody>
      </p:sp>
      <p:sp>
        <p:nvSpPr>
          <p:cNvPr id="4" name="Rectangle 5">
            <a:extLst>
              <a:ext uri="{FF2B5EF4-FFF2-40B4-BE49-F238E27FC236}">
                <a16:creationId xmlns:a16="http://schemas.microsoft.com/office/drawing/2014/main" id="{5EF1286D-E6DF-43C6-9EE2-92299E4F9AC7}"/>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AAA444C-6CC4-4BF2-A0E9-52AC18DE53B6}"/>
              </a:ext>
            </a:extLst>
          </p:cNvPr>
          <p:cNvSpPr>
            <a:spLocks noGrp="1" noChangeArrowheads="1"/>
          </p:cNvSpPr>
          <p:nvPr>
            <p:ph type="sldNum" sz="quarter" idx="12"/>
          </p:nvPr>
        </p:nvSpPr>
        <p:spPr/>
        <p:txBody>
          <a:bodyPr/>
          <a:lstStyle>
            <a:lvl1pPr>
              <a:defRPr/>
            </a:lvl1pPr>
          </a:lstStyle>
          <a:p>
            <a:pPr>
              <a:defRPr/>
            </a:pPr>
            <a:fld id="{468FAF52-AE7B-4944-BE3F-04BBCFE666C3}" type="slidenum">
              <a:rPr lang="en-US" altLang="en-US"/>
              <a:pPr>
                <a:defRPr/>
              </a:pPr>
              <a:t>‹#›</a:t>
            </a:fld>
            <a:endParaRPr lang="en-US" altLang="en-US"/>
          </a:p>
        </p:txBody>
      </p:sp>
    </p:spTree>
    <p:extLst>
      <p:ext uri="{BB962C8B-B14F-4D97-AF65-F5344CB8AC3E}">
        <p14:creationId xmlns:p14="http://schemas.microsoft.com/office/powerpoint/2010/main" val="30656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E7D49F-FA3D-47ED-805B-2BA9CF36996D}"/>
              </a:ext>
            </a:extLst>
          </p:cNvPr>
          <p:cNvSpPr>
            <a:spLocks noGrp="1" noChangeArrowheads="1"/>
          </p:cNvSpPr>
          <p:nvPr>
            <p:ph type="dt" sz="half" idx="10"/>
          </p:nvPr>
        </p:nvSpPr>
        <p:spPr/>
        <p:txBody>
          <a:bodyPr/>
          <a:lstStyle>
            <a:lvl1pPr>
              <a:defRPr/>
            </a:lvl1pPr>
          </a:lstStyle>
          <a:p>
            <a:pPr>
              <a:defRPr/>
            </a:pPr>
            <a:fld id="{DE3283C2-0F67-4DEE-B906-C0B5EEEF59C2}" type="datetimeFigureOut">
              <a:rPr lang="en-US"/>
              <a:pPr>
                <a:defRPr/>
              </a:pPr>
              <a:t>1/16/2019</a:t>
            </a:fld>
            <a:endParaRPr lang="en-US"/>
          </a:p>
        </p:txBody>
      </p:sp>
      <p:sp>
        <p:nvSpPr>
          <p:cNvPr id="5" name="Footer Placeholder 4">
            <a:extLst>
              <a:ext uri="{FF2B5EF4-FFF2-40B4-BE49-F238E27FC236}">
                <a16:creationId xmlns:a16="http://schemas.microsoft.com/office/drawing/2014/main" id="{31DF09E8-E85B-4965-B2FC-8E3E9CEC5FF6}"/>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4FA8922-4105-4822-8E2D-D4EA074E99F0}"/>
              </a:ext>
            </a:extLst>
          </p:cNvPr>
          <p:cNvSpPr>
            <a:spLocks noGrp="1" noChangeArrowheads="1"/>
          </p:cNvSpPr>
          <p:nvPr>
            <p:ph type="sldNum" sz="quarter" idx="12"/>
          </p:nvPr>
        </p:nvSpPr>
        <p:spPr/>
        <p:txBody>
          <a:bodyPr/>
          <a:lstStyle>
            <a:lvl1pPr>
              <a:defRPr/>
            </a:lvl1pPr>
          </a:lstStyle>
          <a:p>
            <a:pPr>
              <a:defRPr/>
            </a:pPr>
            <a:fld id="{2FED785B-1C04-4AE8-B083-67888463944C}" type="slidenum">
              <a:rPr lang="en-US" altLang="en-US"/>
              <a:pPr>
                <a:defRPr/>
              </a:pPr>
              <a:t>‹#›</a:t>
            </a:fld>
            <a:endParaRPr lang="en-US" altLang="en-US"/>
          </a:p>
        </p:txBody>
      </p:sp>
    </p:spTree>
    <p:extLst>
      <p:ext uri="{BB962C8B-B14F-4D97-AF65-F5344CB8AC3E}">
        <p14:creationId xmlns:p14="http://schemas.microsoft.com/office/powerpoint/2010/main" val="1744088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88A520F-66FB-4587-8AF6-CB0DBB8631DB}"/>
              </a:ext>
            </a:extLst>
          </p:cNvPr>
          <p:cNvSpPr>
            <a:spLocks noGrp="1" noChangeArrowheads="1"/>
          </p:cNvSpPr>
          <p:nvPr>
            <p:ph type="dt" sz="half" idx="10"/>
          </p:nvPr>
        </p:nvSpPr>
        <p:spPr>
          <a:ln/>
        </p:spPr>
        <p:txBody>
          <a:bodyPr/>
          <a:lstStyle>
            <a:lvl1pPr>
              <a:defRPr/>
            </a:lvl1pPr>
          </a:lstStyle>
          <a:p>
            <a:pPr>
              <a:defRPr/>
            </a:pPr>
            <a:fld id="{85C69476-264A-46C2-83FC-68CBB8BCDD44}" type="datetimeFigureOut">
              <a:rPr lang="en-US"/>
              <a:pPr>
                <a:defRPr/>
              </a:pPr>
              <a:t>1/16/2019</a:t>
            </a:fld>
            <a:endParaRPr lang="en-US"/>
          </a:p>
        </p:txBody>
      </p:sp>
      <p:sp>
        <p:nvSpPr>
          <p:cNvPr id="5" name="Rectangle 5">
            <a:extLst>
              <a:ext uri="{FF2B5EF4-FFF2-40B4-BE49-F238E27FC236}">
                <a16:creationId xmlns:a16="http://schemas.microsoft.com/office/drawing/2014/main" id="{75EE2305-CE1F-45A8-B401-3FA294EE33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7E455EA-E63F-467B-A7A6-B1EAB93AD43A}"/>
              </a:ext>
            </a:extLst>
          </p:cNvPr>
          <p:cNvSpPr>
            <a:spLocks noGrp="1" noChangeArrowheads="1"/>
          </p:cNvSpPr>
          <p:nvPr>
            <p:ph type="sldNum" sz="quarter" idx="12"/>
          </p:nvPr>
        </p:nvSpPr>
        <p:spPr>
          <a:ln/>
        </p:spPr>
        <p:txBody>
          <a:bodyPr/>
          <a:lstStyle>
            <a:lvl1pPr>
              <a:defRPr/>
            </a:lvl1pPr>
          </a:lstStyle>
          <a:p>
            <a:pPr>
              <a:defRPr/>
            </a:pPr>
            <a:fld id="{B925C283-2055-4BB5-B878-3DA6C45E306E}" type="slidenum">
              <a:rPr lang="en-US" altLang="en-US"/>
              <a:pPr>
                <a:defRPr/>
              </a:pPr>
              <a:t>‹#›</a:t>
            </a:fld>
            <a:endParaRPr lang="en-US" altLang="en-US"/>
          </a:p>
        </p:txBody>
      </p:sp>
    </p:spTree>
    <p:extLst>
      <p:ext uri="{BB962C8B-B14F-4D97-AF65-F5344CB8AC3E}">
        <p14:creationId xmlns:p14="http://schemas.microsoft.com/office/powerpoint/2010/main" val="2281104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423F2F-E7E7-428A-A408-3A89EEC4781B}"/>
              </a:ext>
            </a:extLst>
          </p:cNvPr>
          <p:cNvSpPr>
            <a:spLocks noGrp="1" noChangeArrowheads="1"/>
          </p:cNvSpPr>
          <p:nvPr>
            <p:ph type="dt" sz="half" idx="10"/>
          </p:nvPr>
        </p:nvSpPr>
        <p:spPr/>
        <p:txBody>
          <a:bodyPr/>
          <a:lstStyle>
            <a:lvl1pPr>
              <a:defRPr/>
            </a:lvl1pPr>
          </a:lstStyle>
          <a:p>
            <a:pPr>
              <a:defRPr/>
            </a:pPr>
            <a:fld id="{F869474D-80D9-45DA-BDF6-143B28D9518D}" type="datetimeFigureOut">
              <a:rPr lang="en-US"/>
              <a:pPr>
                <a:defRPr/>
              </a:pPr>
              <a:t>1/16/2019</a:t>
            </a:fld>
            <a:endParaRPr lang="en-US"/>
          </a:p>
        </p:txBody>
      </p:sp>
      <p:sp>
        <p:nvSpPr>
          <p:cNvPr id="6" name="Footer Placeholder 5">
            <a:extLst>
              <a:ext uri="{FF2B5EF4-FFF2-40B4-BE49-F238E27FC236}">
                <a16:creationId xmlns:a16="http://schemas.microsoft.com/office/drawing/2014/main" id="{D929FE91-F6EB-4833-B0D0-CF630C68AE3C}"/>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74CA019C-D159-4CBA-9380-4111126A5B9A}"/>
              </a:ext>
            </a:extLst>
          </p:cNvPr>
          <p:cNvSpPr>
            <a:spLocks noGrp="1" noChangeArrowheads="1"/>
          </p:cNvSpPr>
          <p:nvPr>
            <p:ph type="sldNum" sz="quarter" idx="12"/>
          </p:nvPr>
        </p:nvSpPr>
        <p:spPr/>
        <p:txBody>
          <a:bodyPr/>
          <a:lstStyle>
            <a:lvl1pPr>
              <a:defRPr/>
            </a:lvl1pPr>
          </a:lstStyle>
          <a:p>
            <a:pPr>
              <a:defRPr/>
            </a:pPr>
            <a:fld id="{EA48DFA7-3254-46A9-A688-24A5177F1455}" type="slidenum">
              <a:rPr lang="en-US" altLang="en-US"/>
              <a:pPr>
                <a:defRPr/>
              </a:pPr>
              <a:t>‹#›</a:t>
            </a:fld>
            <a:endParaRPr lang="en-US" altLang="en-US"/>
          </a:p>
        </p:txBody>
      </p:sp>
    </p:spTree>
    <p:extLst>
      <p:ext uri="{BB962C8B-B14F-4D97-AF65-F5344CB8AC3E}">
        <p14:creationId xmlns:p14="http://schemas.microsoft.com/office/powerpoint/2010/main" val="2489100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2E54069-771A-418B-BAD3-256B95D19773}"/>
              </a:ext>
            </a:extLst>
          </p:cNvPr>
          <p:cNvSpPr>
            <a:spLocks noGrp="1" noChangeArrowheads="1"/>
          </p:cNvSpPr>
          <p:nvPr>
            <p:ph type="dt" sz="half" idx="10"/>
          </p:nvPr>
        </p:nvSpPr>
        <p:spPr/>
        <p:txBody>
          <a:bodyPr/>
          <a:lstStyle>
            <a:lvl1pPr>
              <a:defRPr/>
            </a:lvl1pPr>
          </a:lstStyle>
          <a:p>
            <a:pPr>
              <a:defRPr/>
            </a:pPr>
            <a:fld id="{6C455ED2-B606-4558-B610-EE5C95972553}" type="datetimeFigureOut">
              <a:rPr lang="en-US"/>
              <a:pPr>
                <a:defRPr/>
              </a:pPr>
              <a:t>1/16/2019</a:t>
            </a:fld>
            <a:endParaRPr lang="en-US"/>
          </a:p>
        </p:txBody>
      </p:sp>
      <p:sp>
        <p:nvSpPr>
          <p:cNvPr id="8" name="Rectangle 5">
            <a:extLst>
              <a:ext uri="{FF2B5EF4-FFF2-40B4-BE49-F238E27FC236}">
                <a16:creationId xmlns:a16="http://schemas.microsoft.com/office/drawing/2014/main" id="{F600A579-1CDD-4CAD-83DB-C1CBA454630E}"/>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4391CC0-BAAB-4608-B2EC-8EF4014A9F4F}"/>
              </a:ext>
            </a:extLst>
          </p:cNvPr>
          <p:cNvSpPr>
            <a:spLocks noGrp="1" noChangeArrowheads="1"/>
          </p:cNvSpPr>
          <p:nvPr>
            <p:ph type="sldNum" sz="quarter" idx="12"/>
          </p:nvPr>
        </p:nvSpPr>
        <p:spPr/>
        <p:txBody>
          <a:bodyPr/>
          <a:lstStyle>
            <a:lvl1pPr>
              <a:defRPr/>
            </a:lvl1pPr>
          </a:lstStyle>
          <a:p>
            <a:pPr>
              <a:defRPr/>
            </a:pPr>
            <a:fld id="{2F095A30-2E18-476C-8B0B-394C1DFDDE14}" type="slidenum">
              <a:rPr lang="en-US" altLang="en-US"/>
              <a:pPr>
                <a:defRPr/>
              </a:pPr>
              <a:t>‹#›</a:t>
            </a:fld>
            <a:endParaRPr lang="en-US" altLang="en-US"/>
          </a:p>
        </p:txBody>
      </p:sp>
    </p:spTree>
    <p:extLst>
      <p:ext uri="{BB962C8B-B14F-4D97-AF65-F5344CB8AC3E}">
        <p14:creationId xmlns:p14="http://schemas.microsoft.com/office/powerpoint/2010/main" val="3563457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79A98F7-2506-4755-AB50-AA2DA3DC8CEA}"/>
              </a:ext>
            </a:extLst>
          </p:cNvPr>
          <p:cNvSpPr>
            <a:spLocks noGrp="1" noChangeArrowheads="1"/>
          </p:cNvSpPr>
          <p:nvPr>
            <p:ph type="dt" sz="half" idx="10"/>
          </p:nvPr>
        </p:nvSpPr>
        <p:spPr/>
        <p:txBody>
          <a:bodyPr/>
          <a:lstStyle>
            <a:lvl1pPr>
              <a:defRPr/>
            </a:lvl1pPr>
          </a:lstStyle>
          <a:p>
            <a:pPr>
              <a:defRPr/>
            </a:pPr>
            <a:fld id="{8EE19774-81A5-4976-BE34-25313EB385D5}" type="datetimeFigureOut">
              <a:rPr lang="en-US"/>
              <a:pPr>
                <a:defRPr/>
              </a:pPr>
              <a:t>1/16/2019</a:t>
            </a:fld>
            <a:endParaRPr lang="en-US"/>
          </a:p>
        </p:txBody>
      </p:sp>
      <p:sp>
        <p:nvSpPr>
          <p:cNvPr id="4" name="Rectangle 5">
            <a:extLst>
              <a:ext uri="{FF2B5EF4-FFF2-40B4-BE49-F238E27FC236}">
                <a16:creationId xmlns:a16="http://schemas.microsoft.com/office/drawing/2014/main" id="{84046398-3064-44F2-8208-A4364F22B509}"/>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5AA0C43-D898-44BD-890E-85C51EA89C8A}"/>
              </a:ext>
            </a:extLst>
          </p:cNvPr>
          <p:cNvSpPr>
            <a:spLocks noGrp="1" noChangeArrowheads="1"/>
          </p:cNvSpPr>
          <p:nvPr>
            <p:ph type="sldNum" sz="quarter" idx="12"/>
          </p:nvPr>
        </p:nvSpPr>
        <p:spPr/>
        <p:txBody>
          <a:bodyPr/>
          <a:lstStyle>
            <a:lvl1pPr>
              <a:defRPr/>
            </a:lvl1pPr>
          </a:lstStyle>
          <a:p>
            <a:pPr>
              <a:defRPr/>
            </a:pPr>
            <a:fld id="{43F61F81-805E-4767-AF9C-EE137C41FC15}" type="slidenum">
              <a:rPr lang="en-US" altLang="en-US"/>
              <a:pPr>
                <a:defRPr/>
              </a:pPr>
              <a:t>‹#›</a:t>
            </a:fld>
            <a:endParaRPr lang="en-US" altLang="en-US"/>
          </a:p>
        </p:txBody>
      </p:sp>
    </p:spTree>
    <p:extLst>
      <p:ext uri="{BB962C8B-B14F-4D97-AF65-F5344CB8AC3E}">
        <p14:creationId xmlns:p14="http://schemas.microsoft.com/office/powerpoint/2010/main" val="1226461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31CE977-B54E-4902-9ACF-D762F79CBE60}"/>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82960B5-85D7-4C76-A5EA-EC8EED461A31}"/>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34736644-1650-4101-B270-7AD0EB80648F}"/>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1EBBA7F0-1E1C-4FBE-AA25-44C89A1C94BB}" type="datetimeFigureOut">
              <a:rPr lang="en-US"/>
              <a:pPr>
                <a:defRPr/>
              </a:pPr>
              <a:t>1/16/2019</a:t>
            </a:fld>
            <a:endParaRPr lang="en-US"/>
          </a:p>
        </p:txBody>
      </p:sp>
      <p:sp>
        <p:nvSpPr>
          <p:cNvPr id="231429" name="Rectangle 5">
            <a:extLst>
              <a:ext uri="{FF2B5EF4-FFF2-40B4-BE49-F238E27FC236}">
                <a16:creationId xmlns:a16="http://schemas.microsoft.com/office/drawing/2014/main" id="{BED2D893-7FB3-4C4B-91ED-33F6BFFF7AD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9BB65054-D3FF-498B-890F-07F2E80A09C5}"/>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3EF54069-839C-46CE-A4A7-AE24EED045FF}" type="slidenum">
              <a:rPr lang="en-US" altLang="en-US"/>
              <a:pPr>
                <a:defRPr/>
              </a:pPr>
              <a:t>‹#›</a:t>
            </a:fld>
            <a:endParaRPr lang="en-US" altLang="en-US"/>
          </a:p>
        </p:txBody>
      </p:sp>
      <p:sp>
        <p:nvSpPr>
          <p:cNvPr id="1031" name="Rectangle 7">
            <a:extLst>
              <a:ext uri="{FF2B5EF4-FFF2-40B4-BE49-F238E27FC236}">
                <a16:creationId xmlns:a16="http://schemas.microsoft.com/office/drawing/2014/main" id="{0A303335-8126-4BC1-80BA-478FA56431AF}"/>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3" name="Rectangle 9">
            <a:extLst>
              <a:ext uri="{FF2B5EF4-FFF2-40B4-BE49-F238E27FC236}">
                <a16:creationId xmlns:a16="http://schemas.microsoft.com/office/drawing/2014/main" id="{A986155C-C0D4-474F-B7D0-528DAD04E6CF}"/>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4" name="Rectangle 10">
            <a:extLst>
              <a:ext uri="{FF2B5EF4-FFF2-40B4-BE49-F238E27FC236}">
                <a16:creationId xmlns:a16="http://schemas.microsoft.com/office/drawing/2014/main" id="{F2DD5656-C7FC-4DA9-8040-1F7F89A89DAC}"/>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2"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3D5A53D8-E53C-4FC2-ADB0-805BB6EB77A6}"/>
              </a:ext>
            </a:extLst>
          </p:cNvPr>
          <p:cNvSpPr>
            <a:spLocks noGrp="1" noChangeArrowheads="1"/>
          </p:cNvSpPr>
          <p:nvPr>
            <p:ph type="ctrTitle"/>
          </p:nvPr>
        </p:nvSpPr>
        <p:spPr/>
        <p:txBody>
          <a:bodyPr/>
          <a:lstStyle/>
          <a:p>
            <a:pPr eaLnBrk="1" hangingPunct="1"/>
            <a:r>
              <a:rPr lang="en-US" altLang="en-US" dirty="0">
                <a:solidFill>
                  <a:srgbClr val="0B5395"/>
                </a:solidFill>
                <a:latin typeface="Garamond" panose="02020404030301010803" pitchFamily="18" charset="0"/>
                <a:cs typeface="Avenir Book"/>
              </a:rPr>
              <a:t>PowerPoint Presentations</a:t>
            </a:r>
          </a:p>
        </p:txBody>
      </p:sp>
      <p:sp>
        <p:nvSpPr>
          <p:cNvPr id="16387" name="Subtitle 2">
            <a:extLst>
              <a:ext uri="{FF2B5EF4-FFF2-40B4-BE49-F238E27FC236}">
                <a16:creationId xmlns:a16="http://schemas.microsoft.com/office/drawing/2014/main" id="{1946B793-C75D-4BA4-AED8-8DF9A9183E6C}"/>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DF84C1E1-B030-4572-8828-F9B43292FCCF}"/>
              </a:ext>
            </a:extLst>
          </p:cNvPr>
          <p:cNvSpPr>
            <a:spLocks noGrp="1" noChangeArrowheads="1"/>
          </p:cNvSpPr>
          <p:nvPr>
            <p:ph type="title"/>
          </p:nvPr>
        </p:nvSpPr>
        <p:spPr/>
        <p:txBody>
          <a:bodyPr/>
          <a:lstStyle/>
          <a:p>
            <a:pPr eaLnBrk="1" hangingPunct="1"/>
            <a:r>
              <a:rPr lang="en-US" altLang="en-US" dirty="0"/>
              <a:t>Results </a:t>
            </a:r>
            <a:r>
              <a:rPr lang="en-US" altLang="en-US" sz="3200" dirty="0"/>
              <a:t>(2)</a:t>
            </a:r>
            <a:endParaRPr lang="en-US" altLang="en-US" sz="3000" dirty="0"/>
          </a:p>
        </p:txBody>
      </p:sp>
      <p:graphicFrame>
        <p:nvGraphicFramePr>
          <p:cNvPr id="4" name="Content Placeholder 3">
            <a:extLst>
              <a:ext uri="{FF2B5EF4-FFF2-40B4-BE49-F238E27FC236}">
                <a16:creationId xmlns:a16="http://schemas.microsoft.com/office/drawing/2014/main" id="{53304074-5C88-4EE6-B753-33D11B59F861}"/>
              </a:ext>
            </a:extLst>
          </p:cNvPr>
          <p:cNvGraphicFramePr>
            <a:graphicFrameLocks noGrp="1"/>
          </p:cNvGraphicFramePr>
          <p:nvPr>
            <p:ph idx="1"/>
          </p:nvPr>
        </p:nvGraphicFramePr>
        <p:xfrm>
          <a:off x="889000" y="3833813"/>
          <a:ext cx="7651750" cy="2633663"/>
        </p:xfrm>
        <a:graphic>
          <a:graphicData uri="http://schemas.openxmlformats.org/drawingml/2006/table">
            <a:tbl>
              <a:tblPr firstRow="1" bandRow="1">
                <a:tableStyleId>{2D5ABB26-0587-4C30-8999-92F81FD0307C}</a:tableStyleId>
              </a:tblPr>
              <a:tblGrid>
                <a:gridCol w="2877798">
                  <a:extLst>
                    <a:ext uri="{9D8B030D-6E8A-4147-A177-3AD203B41FA5}">
                      <a16:colId xmlns:a16="http://schemas.microsoft.com/office/drawing/2014/main" val="20000"/>
                    </a:ext>
                  </a:extLst>
                </a:gridCol>
                <a:gridCol w="4773952">
                  <a:extLst>
                    <a:ext uri="{9D8B030D-6E8A-4147-A177-3AD203B41FA5}">
                      <a16:colId xmlns:a16="http://schemas.microsoft.com/office/drawing/2014/main" val="20001"/>
                    </a:ext>
                  </a:extLst>
                </a:gridCol>
              </a:tblGrid>
              <a:tr h="604583">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2"/>
                          </a:solidFill>
                        </a:rPr>
                        <a:t>Variable                       Relative Risk (95% Confidence</a:t>
                      </a:r>
                      <a:r>
                        <a:rPr lang="en-US" sz="1800" baseline="0" dirty="0">
                          <a:solidFill>
                            <a:schemeClr val="bg2"/>
                          </a:solidFill>
                        </a:rPr>
                        <a:t> Interval)</a:t>
                      </a:r>
                      <a:endParaRPr lang="en-US" sz="1800" dirty="0">
                        <a:solidFill>
                          <a:schemeClr val="bg2"/>
                        </a:solidFill>
                      </a:endParaRPr>
                    </a:p>
                  </a:txBody>
                  <a:tcPr marL="91452" marR="91452" marT="45712" marB="4571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dirty="0">
                        <a:solidFill>
                          <a:schemeClr val="bg2">
                            <a:lumMod val="75000"/>
                            <a:lumOff val="25000"/>
                          </a:schemeClr>
                        </a:solidFill>
                      </a:endParaRPr>
                    </a:p>
                  </a:txBody>
                  <a:tcPr anchor="b">
                    <a:lnL w="1270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6360">
                <a:tc>
                  <a:txBody>
                    <a:bodyPr/>
                    <a:lstStyle/>
                    <a:p>
                      <a:r>
                        <a:rPr lang="en-US" sz="1800" dirty="0">
                          <a:solidFill>
                            <a:schemeClr val="bg2"/>
                          </a:solidFill>
                        </a:rPr>
                        <a:t>Smoker</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1.9 (1.2 – 2.9)</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76360">
                <a:tc>
                  <a:txBody>
                    <a:bodyPr/>
                    <a:lstStyle/>
                    <a:p>
                      <a:r>
                        <a:rPr lang="en-US" sz="1800" dirty="0">
                          <a:solidFill>
                            <a:schemeClr val="bg2"/>
                          </a:solidFill>
                        </a:rPr>
                        <a:t>Alcohol use</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1.3 (0.9 – 2.0)</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76360">
                <a:tc>
                  <a:txBody>
                    <a:bodyPr/>
                    <a:lstStyle/>
                    <a:p>
                      <a:pPr>
                        <a:spcAft>
                          <a:spcPts val="600"/>
                        </a:spcAft>
                      </a:pPr>
                      <a:r>
                        <a:rPr lang="en-US" sz="1800" dirty="0">
                          <a:solidFill>
                            <a:schemeClr val="bg2"/>
                          </a:solidFill>
                        </a:rPr>
                        <a:t>Obese</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spcAft>
                          <a:spcPts val="600"/>
                        </a:spcAft>
                      </a:pPr>
                      <a:r>
                        <a:rPr lang="en-US" sz="1800" dirty="0">
                          <a:solidFill>
                            <a:schemeClr val="bg2"/>
                          </a:solidFill>
                        </a:rPr>
                        <a:t>1.5 (0.7 – 3.3)</a:t>
                      </a:r>
                    </a:p>
                  </a:txBody>
                  <a:tcPr marL="91452" marR="91452" marT="45712" marB="4571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2780" name="Rectangle 3">
            <a:extLst>
              <a:ext uri="{FF2B5EF4-FFF2-40B4-BE49-F238E27FC236}">
                <a16:creationId xmlns:a16="http://schemas.microsoft.com/office/drawing/2014/main" id="{97BC3A71-FB63-4434-85FB-35817DBACF02}"/>
              </a:ext>
            </a:extLst>
          </p:cNvPr>
          <p:cNvSpPr txBox="1">
            <a:spLocks noChangeArrowheads="1"/>
          </p:cNvSpPr>
          <p:nvPr/>
        </p:nvSpPr>
        <p:spPr bwMode="auto">
          <a:xfrm>
            <a:off x="457200" y="1600200"/>
            <a:ext cx="82296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ts val="672"/>
              </a:spcBef>
            </a:pPr>
            <a:r>
              <a:rPr lang="en-US" altLang="en-US" dirty="0"/>
              <a:t>Concise description of </a:t>
            </a:r>
            <a:r>
              <a:rPr lang="en-US" altLang="en-US" u="sng" dirty="0">
                <a:solidFill>
                  <a:srgbClr val="0000FF"/>
                </a:solidFill>
              </a:rPr>
              <a:t>key</a:t>
            </a:r>
            <a:r>
              <a:rPr lang="en-US" altLang="en-US" dirty="0"/>
              <a:t> results</a:t>
            </a:r>
          </a:p>
          <a:p>
            <a:pPr eaLnBrk="1" hangingPunct="1">
              <a:spcBef>
                <a:spcPts val="672"/>
              </a:spcBef>
            </a:pPr>
            <a:r>
              <a:rPr lang="en-US" altLang="en-US" dirty="0"/>
              <a:t>Graphical/visual representation with appropriate labels</a:t>
            </a:r>
          </a:p>
          <a:p>
            <a:pPr eaLnBrk="1" hangingPunct="1">
              <a:spcBef>
                <a:spcPts val="672"/>
              </a:spcBef>
              <a:buFont typeface="Wingdings" panose="05000000000000000000" pitchFamily="2" charset="2"/>
              <a:buNone/>
            </a:pPr>
            <a:r>
              <a:rPr lang="en-US" altLang="en-US" sz="3000" dirty="0">
                <a:solidFill>
                  <a:srgbClr val="0000FF"/>
                </a:solidFill>
              </a:rPr>
              <a:t>	Example: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D9CDF48B-B2A3-41CC-8391-FB7BB12AEFB3}"/>
              </a:ext>
            </a:extLst>
          </p:cNvPr>
          <p:cNvSpPr>
            <a:spLocks noGrp="1" noChangeArrowheads="1"/>
          </p:cNvSpPr>
          <p:nvPr>
            <p:ph type="title"/>
          </p:nvPr>
        </p:nvSpPr>
        <p:spPr/>
        <p:txBody>
          <a:bodyPr/>
          <a:lstStyle/>
          <a:p>
            <a:pPr eaLnBrk="1" hangingPunct="1"/>
            <a:r>
              <a:rPr lang="en-US" altLang="en-US" dirty="0"/>
              <a:t>Limitations &amp; conclusions</a:t>
            </a:r>
          </a:p>
        </p:txBody>
      </p:sp>
      <p:sp>
        <p:nvSpPr>
          <p:cNvPr id="34819" name="Rectangle 3">
            <a:extLst>
              <a:ext uri="{FF2B5EF4-FFF2-40B4-BE49-F238E27FC236}">
                <a16:creationId xmlns:a16="http://schemas.microsoft.com/office/drawing/2014/main" id="{E852ACDC-E599-4762-BC24-C68C4C3E115D}"/>
              </a:ext>
            </a:extLst>
          </p:cNvPr>
          <p:cNvSpPr>
            <a:spLocks noGrp="1" noChangeArrowheads="1"/>
          </p:cNvSpPr>
          <p:nvPr>
            <p:ph type="body" idx="1"/>
          </p:nvPr>
        </p:nvSpPr>
        <p:spPr>
          <a:xfrm>
            <a:off x="457200" y="1600200"/>
            <a:ext cx="8229600" cy="3657600"/>
          </a:xfrm>
        </p:spPr>
        <p:txBody>
          <a:bodyPr/>
          <a:lstStyle/>
          <a:p>
            <a:pPr eaLnBrk="1" hangingPunct="1">
              <a:spcBef>
                <a:spcPts val="672"/>
              </a:spcBef>
            </a:pPr>
            <a:r>
              <a:rPr lang="en-US" altLang="en-US" dirty="0">
                <a:latin typeface="Calibri" panose="020F0502020204030204" pitchFamily="34" charset="0"/>
                <a:cs typeface="Calibri" panose="020F0502020204030204" pitchFamily="34" charset="0"/>
              </a:rPr>
              <a:t>Recognize study limitations</a:t>
            </a:r>
          </a:p>
          <a:p>
            <a:pPr eaLnBrk="1" hangingPunct="1">
              <a:spcBef>
                <a:spcPts val="672"/>
              </a:spcBef>
            </a:pPr>
            <a:r>
              <a:rPr lang="en-US" altLang="en-US" dirty="0">
                <a:latin typeface="Calibri" panose="020F0502020204030204" pitchFamily="34" charset="0"/>
                <a:cs typeface="Calibri" panose="020F0502020204030204" pitchFamily="34" charset="0"/>
              </a:rPr>
              <a:t>Summarize results – </a:t>
            </a:r>
            <a:r>
              <a:rPr lang="en-US" altLang="en-US" dirty="0">
                <a:solidFill>
                  <a:srgbClr val="0000FF"/>
                </a:solidFill>
                <a:latin typeface="Calibri" panose="020F0502020204030204" pitchFamily="34" charset="0"/>
                <a:cs typeface="Calibri" panose="020F0502020204030204" pitchFamily="34" charset="0"/>
              </a:rPr>
              <a:t>main findings</a:t>
            </a:r>
          </a:p>
          <a:p>
            <a:pPr eaLnBrk="1" hangingPunct="1">
              <a:spcBef>
                <a:spcPts val="672"/>
              </a:spcBef>
            </a:pPr>
            <a:r>
              <a:rPr lang="en-US" altLang="en-US" dirty="0">
                <a:latin typeface="Calibri" panose="020F0502020204030204" pitchFamily="34" charset="0"/>
                <a:cs typeface="Calibri" panose="020F0502020204030204" pitchFamily="34" charset="0"/>
              </a:rPr>
              <a:t>Answer questions asked in introduction</a:t>
            </a:r>
          </a:p>
          <a:p>
            <a:pPr eaLnBrk="1" hangingPunct="1">
              <a:spcBef>
                <a:spcPts val="672"/>
              </a:spcBef>
            </a:pPr>
            <a:r>
              <a:rPr lang="en-US" altLang="en-US" dirty="0">
                <a:latin typeface="Calibri" panose="020F0502020204030204" pitchFamily="34" charset="0"/>
                <a:cs typeface="Calibri" panose="020F0502020204030204" pitchFamily="34" charset="0"/>
              </a:rPr>
              <a:t>Relate questions with objectives and hypothesis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5A3DFB27-0C3B-44D0-8320-3599F57FBB03}"/>
              </a:ext>
            </a:extLst>
          </p:cNvPr>
          <p:cNvSpPr>
            <a:spLocks noGrp="1" noChangeArrowheads="1"/>
          </p:cNvSpPr>
          <p:nvPr>
            <p:ph type="title"/>
          </p:nvPr>
        </p:nvSpPr>
        <p:spPr>
          <a:xfrm>
            <a:off x="457200" y="274320"/>
            <a:ext cx="8229600" cy="1143000"/>
          </a:xfrm>
        </p:spPr>
        <p:txBody>
          <a:bodyPr/>
          <a:lstStyle/>
          <a:p>
            <a:pPr eaLnBrk="1" hangingPunct="1"/>
            <a:r>
              <a:rPr lang="en-US" altLang="en-US" dirty="0"/>
              <a:t>In a nutshell…</a:t>
            </a:r>
          </a:p>
        </p:txBody>
      </p:sp>
      <p:sp>
        <p:nvSpPr>
          <p:cNvPr id="36867" name="Rectangle 3">
            <a:extLst>
              <a:ext uri="{FF2B5EF4-FFF2-40B4-BE49-F238E27FC236}">
                <a16:creationId xmlns:a16="http://schemas.microsoft.com/office/drawing/2014/main" id="{CB389DCF-F0B0-4F17-A59A-92928AFD8955}"/>
              </a:ext>
            </a:extLst>
          </p:cNvPr>
          <p:cNvSpPr>
            <a:spLocks noGrp="1" noChangeArrowheads="1"/>
          </p:cNvSpPr>
          <p:nvPr>
            <p:ph type="body" idx="1"/>
          </p:nvPr>
        </p:nvSpPr>
        <p:spPr>
          <a:xfrm>
            <a:off x="548640" y="1828800"/>
            <a:ext cx="5943600" cy="2929476"/>
          </a:xfrm>
        </p:spPr>
        <p:txBody>
          <a:bodyPr/>
          <a:lstStyle/>
          <a:p>
            <a:pPr eaLnBrk="1" hangingPunct="1">
              <a:spcBef>
                <a:spcPts val="1800"/>
              </a:spcBef>
            </a:pPr>
            <a:r>
              <a:rPr lang="en-US" altLang="en-US" dirty="0">
                <a:solidFill>
                  <a:schemeClr val="bg2">
                    <a:lumMod val="65000"/>
                    <a:lumOff val="35000"/>
                  </a:schemeClr>
                </a:solidFill>
                <a:latin typeface="Calibri" panose="020F0502020204030204" pitchFamily="34" charset="0"/>
                <a:cs typeface="Calibri" panose="020F0502020204030204" pitchFamily="34" charset="0"/>
              </a:rPr>
              <a:t>Tell them what  you’re going to tell them</a:t>
            </a:r>
          </a:p>
          <a:p>
            <a:pPr eaLnBrk="1" hangingPunct="1">
              <a:spcBef>
                <a:spcPts val="1800"/>
              </a:spcBef>
            </a:pPr>
            <a:r>
              <a:rPr lang="en-US" altLang="en-US" dirty="0">
                <a:solidFill>
                  <a:schemeClr val="bg2">
                    <a:lumMod val="65000"/>
                    <a:lumOff val="35000"/>
                  </a:schemeClr>
                </a:solidFill>
                <a:latin typeface="Calibri" panose="020F0502020204030204" pitchFamily="34" charset="0"/>
                <a:cs typeface="Calibri" panose="020F0502020204030204" pitchFamily="34" charset="0"/>
              </a:rPr>
              <a:t>Tell them</a:t>
            </a:r>
          </a:p>
          <a:p>
            <a:pPr eaLnBrk="1" hangingPunct="1">
              <a:spcBef>
                <a:spcPts val="1800"/>
              </a:spcBef>
            </a:pPr>
            <a:r>
              <a:rPr lang="en-US" altLang="en-US" dirty="0">
                <a:solidFill>
                  <a:schemeClr val="bg2">
                    <a:lumMod val="65000"/>
                    <a:lumOff val="35000"/>
                  </a:schemeClr>
                </a:solidFill>
                <a:latin typeface="Calibri" panose="020F0502020204030204" pitchFamily="34" charset="0"/>
                <a:cs typeface="Calibri" panose="020F0502020204030204" pitchFamily="34" charset="0"/>
              </a:rPr>
              <a:t>Tell them what  you told them</a:t>
            </a:r>
          </a:p>
        </p:txBody>
      </p:sp>
      <p:pic>
        <p:nvPicPr>
          <p:cNvPr id="2" name="Picture 1">
            <a:extLst>
              <a:ext uri="{FF2B5EF4-FFF2-40B4-BE49-F238E27FC236}">
                <a16:creationId xmlns:a16="http://schemas.microsoft.com/office/drawing/2014/main" id="{6649A721-2FC4-45E2-876E-9C18FDDD8D37}"/>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191250" y="2254948"/>
            <a:ext cx="2503328" cy="250332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4CFB3185-32C1-4212-9B58-3F6C96FD6B36}"/>
              </a:ext>
            </a:extLst>
          </p:cNvPr>
          <p:cNvSpPr>
            <a:spLocks noGrp="1" noChangeArrowheads="1"/>
          </p:cNvSpPr>
          <p:nvPr>
            <p:ph type="title"/>
          </p:nvPr>
        </p:nvSpPr>
        <p:spPr/>
        <p:txBody>
          <a:bodyPr/>
          <a:lstStyle/>
          <a:p>
            <a:pPr eaLnBrk="1" hangingPunct="1"/>
            <a:r>
              <a:rPr lang="en-US" altLang="en-US" dirty="0"/>
              <a:t>General presentation tips</a:t>
            </a:r>
          </a:p>
        </p:txBody>
      </p:sp>
      <p:sp>
        <p:nvSpPr>
          <p:cNvPr id="38915" name="Rectangle 3">
            <a:extLst>
              <a:ext uri="{FF2B5EF4-FFF2-40B4-BE49-F238E27FC236}">
                <a16:creationId xmlns:a16="http://schemas.microsoft.com/office/drawing/2014/main" id="{EEE5B31D-1BB1-4A1E-B7BE-8048C2C8668B}"/>
              </a:ext>
            </a:extLst>
          </p:cNvPr>
          <p:cNvSpPr>
            <a:spLocks noGrp="1" noChangeArrowheads="1"/>
          </p:cNvSpPr>
          <p:nvPr>
            <p:ph type="body" idx="1"/>
          </p:nvPr>
        </p:nvSpPr>
        <p:spPr>
          <a:xfrm>
            <a:off x="457200" y="1600200"/>
            <a:ext cx="8229600" cy="4114800"/>
          </a:xfrm>
        </p:spPr>
        <p:txBody>
          <a:bodyPr/>
          <a:lstStyle/>
          <a:p>
            <a:pPr eaLnBrk="1" hangingPunct="1">
              <a:spcBef>
                <a:spcPts val="1000"/>
              </a:spcBef>
            </a:pPr>
            <a:r>
              <a:rPr lang="en-US" altLang="en-US" dirty="0">
                <a:latin typeface="Calibri" panose="020F0502020204030204" pitchFamily="34" charset="0"/>
                <a:cs typeface="Calibri" panose="020F0502020204030204" pitchFamily="34" charset="0"/>
                <a:sym typeface="Wingdings" panose="05000000000000000000" pitchFamily="2" charset="2"/>
              </a:rPr>
              <a:t>Presentation, not a speech</a:t>
            </a:r>
            <a:endParaRPr lang="en-US" altLang="en-US" dirty="0">
              <a:latin typeface="Calibri" panose="020F0502020204030204" pitchFamily="34" charset="0"/>
              <a:cs typeface="Calibri" panose="020F0502020204030204" pitchFamily="34" charset="0"/>
            </a:endParaRPr>
          </a:p>
          <a:p>
            <a:pPr eaLnBrk="1" hangingPunct="1">
              <a:spcBef>
                <a:spcPts val="1000"/>
              </a:spcBef>
            </a:pPr>
            <a:r>
              <a:rPr lang="en-US" altLang="en-US" dirty="0">
                <a:latin typeface="Calibri" panose="020F0502020204030204" pitchFamily="34" charset="0"/>
                <a:cs typeface="Calibri" panose="020F0502020204030204" pitchFamily="34" charset="0"/>
              </a:rPr>
              <a:t>Will never have enough time </a:t>
            </a:r>
            <a:r>
              <a:rPr lang="en-US" altLang="en-US" dirty="0">
                <a:latin typeface="Calibri" panose="020F0502020204030204" pitchFamily="34" charset="0"/>
                <a:cs typeface="Calibri" panose="020F0502020204030204" pitchFamily="34" charset="0"/>
                <a:sym typeface="Wingdings" panose="05000000000000000000" pitchFamily="2" charset="2"/>
              </a:rPr>
              <a:t> select important material carefully</a:t>
            </a:r>
          </a:p>
          <a:p>
            <a:pPr eaLnBrk="1" hangingPunct="1">
              <a:spcBef>
                <a:spcPts val="1000"/>
              </a:spcBef>
            </a:pPr>
            <a:r>
              <a:rPr lang="en-US" altLang="en-US" dirty="0">
                <a:latin typeface="Calibri" panose="020F0502020204030204" pitchFamily="34" charset="0"/>
                <a:cs typeface="Calibri" panose="020F0502020204030204" pitchFamily="34" charset="0"/>
                <a:sym typeface="Wingdings" panose="05000000000000000000" pitchFamily="2" charset="2"/>
              </a:rPr>
              <a:t>Slides are intended as </a:t>
            </a:r>
            <a:r>
              <a:rPr lang="en-US" altLang="en-US" dirty="0">
                <a:solidFill>
                  <a:srgbClr val="0000FF"/>
                </a:solidFill>
                <a:latin typeface="Calibri" panose="020F0502020204030204" pitchFamily="34" charset="0"/>
                <a:cs typeface="Calibri" panose="020F0502020204030204" pitchFamily="34" charset="0"/>
                <a:sym typeface="Wingdings" panose="05000000000000000000" pitchFamily="2" charset="2"/>
              </a:rPr>
              <a:t>cues</a:t>
            </a:r>
          </a:p>
          <a:p>
            <a:pPr lvl="1" eaLnBrk="1" hangingPunct="1">
              <a:spcBef>
                <a:spcPts val="1000"/>
              </a:spcBef>
            </a:pPr>
            <a:r>
              <a:rPr lang="en-US" altLang="en-US" dirty="0">
                <a:latin typeface="Calibri" panose="020F0502020204030204" pitchFamily="34" charset="0"/>
                <a:cs typeface="Calibri" panose="020F0502020204030204" pitchFamily="34" charset="0"/>
                <a:sym typeface="Wingdings" panose="05000000000000000000" pitchFamily="2" charset="2"/>
              </a:rPr>
              <a:t>Do not put everything you wish to say on the slide! (otherwise you are expendable)</a:t>
            </a:r>
          </a:p>
          <a:p>
            <a:pPr eaLnBrk="1" hangingPunct="1">
              <a:spcBef>
                <a:spcPts val="1000"/>
              </a:spcBef>
            </a:pPr>
            <a:r>
              <a:rPr lang="en-US" altLang="en-US" dirty="0">
                <a:latin typeface="Calibri" panose="020F0502020204030204" pitchFamily="34" charset="0"/>
                <a:cs typeface="Calibri" panose="020F0502020204030204" pitchFamily="34" charset="0"/>
              </a:rPr>
              <a:t>Give punchline first</a:t>
            </a:r>
          </a:p>
        </p:txBody>
      </p:sp>
      <p:pic>
        <p:nvPicPr>
          <p:cNvPr id="38916" name="Picture 3" descr="images-2.jpg">
            <a:extLst>
              <a:ext uri="{FF2B5EF4-FFF2-40B4-BE49-F238E27FC236}">
                <a16:creationId xmlns:a16="http://schemas.microsoft.com/office/drawing/2014/main" id="{874AECE8-5E96-4E38-9AF8-1D395BD488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42238" y="409575"/>
            <a:ext cx="1401762"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20E942C3-3541-4DC6-B5DD-4DDDC573C331}"/>
              </a:ext>
            </a:extLst>
          </p:cNvPr>
          <p:cNvSpPr>
            <a:spLocks noGrp="1" noChangeArrowheads="1"/>
          </p:cNvSpPr>
          <p:nvPr>
            <p:ph type="title"/>
          </p:nvPr>
        </p:nvSpPr>
        <p:spPr/>
        <p:txBody>
          <a:bodyPr/>
          <a:lstStyle/>
          <a:p>
            <a:pPr eaLnBrk="1" hangingPunct="1"/>
            <a:r>
              <a:rPr lang="en-US" altLang="en-US" dirty="0"/>
              <a:t>General presentation tips </a:t>
            </a:r>
            <a:r>
              <a:rPr lang="en-US" altLang="en-US" sz="3200" dirty="0"/>
              <a:t>(2)</a:t>
            </a:r>
            <a:endParaRPr lang="en-US" altLang="en-US" sz="3000" dirty="0"/>
          </a:p>
        </p:txBody>
      </p:sp>
      <p:sp>
        <p:nvSpPr>
          <p:cNvPr id="40963" name="Rectangle 3">
            <a:extLst>
              <a:ext uri="{FF2B5EF4-FFF2-40B4-BE49-F238E27FC236}">
                <a16:creationId xmlns:a16="http://schemas.microsoft.com/office/drawing/2014/main" id="{802F6D1A-6631-4D5E-8410-B44F0EC71EAB}"/>
              </a:ext>
            </a:extLst>
          </p:cNvPr>
          <p:cNvSpPr>
            <a:spLocks noGrp="1" noChangeArrowheads="1"/>
          </p:cNvSpPr>
          <p:nvPr>
            <p:ph type="body" idx="1"/>
          </p:nvPr>
        </p:nvSpPr>
        <p:spPr>
          <a:xfrm>
            <a:off x="548640" y="1828800"/>
            <a:ext cx="5616575" cy="3657600"/>
          </a:xfrm>
        </p:spPr>
        <p:txBody>
          <a:bodyPr/>
          <a:lstStyle/>
          <a:p>
            <a:pPr eaLnBrk="1" hangingPunct="1">
              <a:spcBef>
                <a:spcPts val="1200"/>
              </a:spcBef>
            </a:pPr>
            <a:r>
              <a:rPr lang="en-US" altLang="en-US" dirty="0">
                <a:latin typeface="Calibri" panose="020F0502020204030204" pitchFamily="34" charset="0"/>
                <a:cs typeface="Calibri" panose="020F0502020204030204" pitchFamily="34" charset="0"/>
                <a:sym typeface="Wingdings" panose="05000000000000000000" pitchFamily="2" charset="2"/>
              </a:rPr>
              <a:t>Never apologize</a:t>
            </a:r>
          </a:p>
          <a:p>
            <a:pPr eaLnBrk="1" hangingPunct="1">
              <a:spcBef>
                <a:spcPts val="1200"/>
              </a:spcBef>
            </a:pPr>
            <a:r>
              <a:rPr lang="en-US" altLang="en-US" dirty="0">
                <a:latin typeface="Calibri" panose="020F0502020204030204" pitchFamily="34" charset="0"/>
                <a:cs typeface="Calibri" panose="020F0502020204030204" pitchFamily="34" charset="0"/>
                <a:sym typeface="Wingdings" panose="05000000000000000000" pitchFamily="2" charset="2"/>
              </a:rPr>
              <a:t>Be credible, honest</a:t>
            </a:r>
          </a:p>
          <a:p>
            <a:pPr eaLnBrk="1" hangingPunct="1">
              <a:spcBef>
                <a:spcPts val="1200"/>
              </a:spcBef>
            </a:pPr>
            <a:r>
              <a:rPr lang="en-US" altLang="en-US" dirty="0">
                <a:latin typeface="Calibri" panose="020F0502020204030204" pitchFamily="34" charset="0"/>
                <a:cs typeface="Calibri" panose="020F0502020204030204" pitchFamily="34" charset="0"/>
                <a:sym typeface="Wingdings" panose="05000000000000000000" pitchFamily="2" charset="2"/>
              </a:rPr>
              <a:t>Anticipate questions</a:t>
            </a:r>
          </a:p>
          <a:p>
            <a:pPr eaLnBrk="1" hangingPunct="1">
              <a:spcBef>
                <a:spcPts val="1200"/>
              </a:spcBef>
            </a:pPr>
            <a:r>
              <a:rPr lang="en-US" altLang="en-US" dirty="0">
                <a:latin typeface="Calibri" panose="020F0502020204030204" pitchFamily="34" charset="0"/>
                <a:cs typeface="Calibri" panose="020F0502020204030204" pitchFamily="34" charset="0"/>
                <a:sym typeface="Wingdings" panose="05000000000000000000" pitchFamily="2" charset="2"/>
              </a:rPr>
              <a:t>Respect audience intelligence</a:t>
            </a:r>
          </a:p>
        </p:txBody>
      </p:sp>
      <p:pic>
        <p:nvPicPr>
          <p:cNvPr id="40964" name="Picture 1">
            <a:extLst>
              <a:ext uri="{FF2B5EF4-FFF2-40B4-BE49-F238E27FC236}">
                <a16:creationId xmlns:a16="http://schemas.microsoft.com/office/drawing/2014/main" id="{1F93E206-D2C7-4812-9185-B9395F746EC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6013" y="2012950"/>
            <a:ext cx="21590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5DA1D236-E22A-41CB-973B-2BD005DC3629}"/>
              </a:ext>
            </a:extLst>
          </p:cNvPr>
          <p:cNvSpPr>
            <a:spLocks noGrp="1" noChangeArrowheads="1"/>
          </p:cNvSpPr>
          <p:nvPr>
            <p:ph type="title"/>
          </p:nvPr>
        </p:nvSpPr>
        <p:spPr/>
        <p:txBody>
          <a:bodyPr/>
          <a:lstStyle/>
          <a:p>
            <a:pPr eaLnBrk="1" hangingPunct="1"/>
            <a:r>
              <a:rPr lang="en-US" altLang="en-US" dirty="0"/>
              <a:t>Visuals</a:t>
            </a:r>
          </a:p>
        </p:txBody>
      </p:sp>
      <p:sp>
        <p:nvSpPr>
          <p:cNvPr id="43011" name="Rectangle 3">
            <a:extLst>
              <a:ext uri="{FF2B5EF4-FFF2-40B4-BE49-F238E27FC236}">
                <a16:creationId xmlns:a16="http://schemas.microsoft.com/office/drawing/2014/main" id="{817D1A05-AFE0-4A69-99B5-853531AB4E5E}"/>
              </a:ext>
            </a:extLst>
          </p:cNvPr>
          <p:cNvSpPr>
            <a:spLocks noGrp="1" noChangeArrowheads="1"/>
          </p:cNvSpPr>
          <p:nvPr>
            <p:ph type="body" idx="1"/>
          </p:nvPr>
        </p:nvSpPr>
        <p:spPr>
          <a:xfrm>
            <a:off x="457200" y="1600200"/>
            <a:ext cx="8412480" cy="4114800"/>
          </a:xfrm>
        </p:spPr>
        <p:txBody>
          <a:bodyPr/>
          <a:lstStyle/>
          <a:p>
            <a:pPr eaLnBrk="1" hangingPunct="1">
              <a:spcBef>
                <a:spcPts val="1200"/>
              </a:spcBef>
              <a:spcAft>
                <a:spcPts val="0"/>
              </a:spcAft>
            </a:pPr>
            <a:r>
              <a:rPr lang="en-US" altLang="en-US" dirty="0">
                <a:latin typeface="Calibri" panose="020F0502020204030204" pitchFamily="34" charset="0"/>
                <a:cs typeface="Calibri" panose="020F0502020204030204" pitchFamily="34" charset="0"/>
              </a:rPr>
              <a:t>Simple, to the point</a:t>
            </a:r>
          </a:p>
          <a:p>
            <a:pPr eaLnBrk="1" hangingPunct="1">
              <a:spcBef>
                <a:spcPts val="1200"/>
              </a:spcBef>
              <a:spcAft>
                <a:spcPts val="0"/>
              </a:spcAft>
            </a:pPr>
            <a:r>
              <a:rPr lang="en-US" altLang="en-US" dirty="0">
                <a:latin typeface="Calibri" panose="020F0502020204030204" pitchFamily="34" charset="0"/>
                <a:cs typeface="Calibri" panose="020F0502020204030204" pitchFamily="34" charset="0"/>
              </a:rPr>
              <a:t>Use as many figures, diagrams, and illustrations as possible</a:t>
            </a:r>
          </a:p>
          <a:p>
            <a:pPr eaLnBrk="1" hangingPunct="1">
              <a:spcBef>
                <a:spcPts val="1200"/>
              </a:spcBef>
              <a:spcAft>
                <a:spcPts val="0"/>
              </a:spcAft>
            </a:pPr>
            <a:r>
              <a:rPr lang="en-US" altLang="en-US" dirty="0">
                <a:latin typeface="Calibri" panose="020F0502020204030204" pitchFamily="34" charset="0"/>
                <a:cs typeface="Calibri" panose="020F0502020204030204" pitchFamily="34" charset="0"/>
              </a:rPr>
              <a:t>Mark highlights</a:t>
            </a:r>
          </a:p>
          <a:p>
            <a:pPr eaLnBrk="1" hangingPunct="1">
              <a:spcBef>
                <a:spcPts val="1200"/>
              </a:spcBef>
              <a:spcAft>
                <a:spcPts val="0"/>
              </a:spcAft>
            </a:pPr>
            <a:r>
              <a:rPr lang="en-US" altLang="en-US" dirty="0">
                <a:latin typeface="Calibri" panose="020F0502020204030204" pitchFamily="34" charset="0"/>
                <a:cs typeface="Calibri" panose="020F0502020204030204" pitchFamily="34" charset="0"/>
              </a:rPr>
              <a:t>Avoid using showy transitions (e.g., text fly-ins)</a:t>
            </a:r>
          </a:p>
        </p:txBody>
      </p:sp>
      <p:sp>
        <p:nvSpPr>
          <p:cNvPr id="3" name="Rounded Rectangle 2">
            <a:extLst>
              <a:ext uri="{FF2B5EF4-FFF2-40B4-BE49-F238E27FC236}">
                <a16:creationId xmlns:a16="http://schemas.microsoft.com/office/drawing/2014/main" id="{516A6721-CDC6-4B25-96E6-6B8DDB2D97E2}"/>
              </a:ext>
            </a:extLst>
          </p:cNvPr>
          <p:cNvSpPr/>
          <p:nvPr/>
        </p:nvSpPr>
        <p:spPr bwMode="auto">
          <a:xfrm>
            <a:off x="829158" y="3394486"/>
            <a:ext cx="2881451" cy="546100"/>
          </a:xfrm>
          <a:prstGeom prst="roundRect">
            <a:avLst/>
          </a:prstGeom>
          <a:noFill/>
          <a:ln w="28575" cap="flat" cmpd="sng" algn="ctr">
            <a:solidFill>
              <a:srgbClr val="C00000"/>
            </a:solidFill>
            <a:prstDash val="solid"/>
            <a:round/>
            <a:headEnd type="none" w="med" len="med"/>
            <a:tailEnd type="none" w="med" len="med"/>
          </a:ln>
          <a:effectLst/>
        </p:spPr>
        <p:txBody>
          <a:bodyPr/>
          <a:lstStyle/>
          <a:p>
            <a:pPr defTabSz="914400">
              <a:defRPr/>
            </a:pPr>
            <a:endParaRPr lang="en-US">
              <a:noFill/>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4BB87B09-24E1-4B23-8C1F-305D39BD7173}"/>
              </a:ext>
            </a:extLst>
          </p:cNvPr>
          <p:cNvSpPr>
            <a:spLocks noGrp="1" noChangeArrowheads="1"/>
          </p:cNvSpPr>
          <p:nvPr>
            <p:ph type="title"/>
          </p:nvPr>
        </p:nvSpPr>
        <p:spPr>
          <a:xfrm>
            <a:off x="457200" y="277813"/>
            <a:ext cx="8229600" cy="1139825"/>
          </a:xfrm>
        </p:spPr>
        <p:txBody>
          <a:bodyPr/>
          <a:lstStyle/>
          <a:p>
            <a:pPr eaLnBrk="1" hangingPunct="1"/>
            <a:r>
              <a:rPr lang="en-US" altLang="en-US" dirty="0"/>
              <a:t>Visuals </a:t>
            </a:r>
            <a:r>
              <a:rPr lang="en-US" altLang="en-US" sz="3200" dirty="0"/>
              <a:t>(2)</a:t>
            </a:r>
            <a:endParaRPr lang="en-US" altLang="en-US" sz="3000" dirty="0"/>
          </a:p>
        </p:txBody>
      </p:sp>
      <p:sp>
        <p:nvSpPr>
          <p:cNvPr id="45059" name="Rectangle 3">
            <a:extLst>
              <a:ext uri="{FF2B5EF4-FFF2-40B4-BE49-F238E27FC236}">
                <a16:creationId xmlns:a16="http://schemas.microsoft.com/office/drawing/2014/main" id="{93E70391-3E37-4C7E-AE0D-E5A48D04AA2D}"/>
              </a:ext>
            </a:extLst>
          </p:cNvPr>
          <p:cNvSpPr>
            <a:spLocks noGrp="1" noChangeArrowheads="1"/>
          </p:cNvSpPr>
          <p:nvPr>
            <p:ph type="body" idx="1"/>
          </p:nvPr>
        </p:nvSpPr>
        <p:spPr>
          <a:xfrm>
            <a:off x="457200" y="1600200"/>
            <a:ext cx="8229600" cy="2743200"/>
          </a:xfrm>
        </p:spPr>
        <p:txBody>
          <a:bodyPr/>
          <a:lstStyle/>
          <a:p>
            <a:pPr indent="-347472" eaLnBrk="1" hangingPunct="1">
              <a:spcBef>
                <a:spcPts val="1200"/>
              </a:spcBef>
            </a:pPr>
            <a:r>
              <a:rPr lang="en-US" altLang="en-US" dirty="0">
                <a:latin typeface="Calibri" panose="020F0502020204030204" pitchFamily="34" charset="0"/>
                <a:cs typeface="Calibri" panose="020F0502020204030204" pitchFamily="34" charset="0"/>
              </a:rPr>
              <a:t>No more than 6 lines of text per slide</a:t>
            </a:r>
          </a:p>
          <a:p>
            <a:pPr lvl="1" indent="-347472" eaLnBrk="1" hangingPunct="1">
              <a:spcBef>
                <a:spcPts val="1200"/>
              </a:spcBef>
            </a:pPr>
            <a:r>
              <a:rPr lang="en-US" altLang="en-US" dirty="0">
                <a:latin typeface="Calibri" panose="020F0502020204030204" pitchFamily="34" charset="0"/>
                <a:cs typeface="Calibri" panose="020F0502020204030204" pitchFamily="34" charset="0"/>
              </a:rPr>
              <a:t>Bullet point, not sentences</a:t>
            </a:r>
          </a:p>
          <a:p>
            <a:pPr indent="-347472" eaLnBrk="1" hangingPunct="1">
              <a:spcBef>
                <a:spcPts val="1200"/>
              </a:spcBef>
            </a:pPr>
            <a:r>
              <a:rPr lang="en-US" altLang="en-US" dirty="0">
                <a:latin typeface="Calibri" panose="020F0502020204030204" pitchFamily="34" charset="0"/>
                <a:cs typeface="Calibri" panose="020F0502020204030204" pitchFamily="34" charset="0"/>
              </a:rPr>
              <a:t>Font </a:t>
            </a:r>
            <a:r>
              <a:rPr lang="en-US" altLang="en-US" dirty="0">
                <a:solidFill>
                  <a:srgbClr val="0000FF"/>
                </a:solidFill>
                <a:latin typeface="Calibri" panose="020F0502020204030204" pitchFamily="34" charset="0"/>
                <a:cs typeface="Calibri" panose="020F0502020204030204" pitchFamily="34" charset="0"/>
              </a:rPr>
              <a:t>no smaller than </a:t>
            </a:r>
            <a:r>
              <a:rPr lang="en-US" altLang="en-US" sz="2000" dirty="0">
                <a:latin typeface="Calibri" panose="020F0502020204030204" pitchFamily="34" charset="0"/>
                <a:cs typeface="Calibri" panose="020F0502020204030204" pitchFamily="34" charset="0"/>
              </a:rPr>
              <a:t>20 </a:t>
            </a:r>
            <a:r>
              <a:rPr lang="en-US" altLang="en-US" sz="2000" dirty="0" err="1">
                <a:latin typeface="Calibri" panose="020F0502020204030204" pitchFamily="34" charset="0"/>
                <a:cs typeface="Calibri" panose="020F0502020204030204" pitchFamily="34" charset="0"/>
              </a:rPr>
              <a:t>pt</a:t>
            </a:r>
            <a:endParaRPr lang="en-US" altLang="en-US" sz="2000" dirty="0">
              <a:latin typeface="Calibri" panose="020F0502020204030204" pitchFamily="34" charset="0"/>
              <a:cs typeface="Calibri" panose="020F0502020204030204" pitchFamily="34" charset="0"/>
            </a:endParaRPr>
          </a:p>
          <a:p>
            <a:pPr indent="-347472" eaLnBrk="1" hangingPunct="1">
              <a:spcBef>
                <a:spcPts val="1200"/>
              </a:spcBef>
            </a:pPr>
            <a:r>
              <a:rPr lang="en-US" altLang="en-US" dirty="0">
                <a:latin typeface="Calibri" panose="020F0502020204030204" pitchFamily="34" charset="0"/>
                <a:cs typeface="Calibri" panose="020F0502020204030204" pitchFamily="34" charset="0"/>
              </a:rPr>
              <a:t>Cite when appropriate</a:t>
            </a:r>
          </a:p>
        </p:txBody>
      </p:sp>
      <p:pic>
        <p:nvPicPr>
          <p:cNvPr id="45060" name="Picture 4">
            <a:extLst>
              <a:ext uri="{FF2B5EF4-FFF2-40B4-BE49-F238E27FC236}">
                <a16:creationId xmlns:a16="http://schemas.microsoft.com/office/drawing/2014/main" id="{ABE21B58-AAAF-4D09-8584-96FA2509E5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013" y="3910013"/>
            <a:ext cx="3522662" cy="24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Box 5">
            <a:extLst>
              <a:ext uri="{FF2B5EF4-FFF2-40B4-BE49-F238E27FC236}">
                <a16:creationId xmlns:a16="http://schemas.microsoft.com/office/drawing/2014/main" id="{BCEDD0B3-957F-4A1C-B131-BC72EA60E88D}"/>
              </a:ext>
            </a:extLst>
          </p:cNvPr>
          <p:cNvSpPr txBox="1">
            <a:spLocks noChangeArrowheads="1"/>
          </p:cNvSpPr>
          <p:nvPr/>
        </p:nvSpPr>
        <p:spPr bwMode="auto">
          <a:xfrm>
            <a:off x="5257800" y="6354763"/>
            <a:ext cx="36337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900">
                <a:solidFill>
                  <a:schemeClr val="bg2"/>
                </a:solidFill>
                <a:latin typeface="Verdana" panose="020B0604030504040204" pitchFamily="34" charset="0"/>
                <a:cs typeface="Arial" panose="020B0604020202020204" pitchFamily="34" charset="0"/>
              </a:rPr>
              <a:t>Image source: Anne Warner/Flickr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A3909956-5B2C-4C32-BA02-8A7133A64106}"/>
              </a:ext>
            </a:extLst>
          </p:cNvPr>
          <p:cNvSpPr>
            <a:spLocks noGrp="1" noChangeArrowheads="1"/>
          </p:cNvSpPr>
          <p:nvPr>
            <p:ph type="title"/>
          </p:nvPr>
        </p:nvSpPr>
        <p:spPr/>
        <p:txBody>
          <a:bodyPr/>
          <a:lstStyle/>
          <a:p>
            <a:pPr eaLnBrk="1" hangingPunct="1"/>
            <a:r>
              <a:rPr lang="en-US" altLang="en-US" dirty="0"/>
              <a:t>Visuals </a:t>
            </a:r>
            <a:r>
              <a:rPr lang="en-US" altLang="en-US" sz="3200" dirty="0"/>
              <a:t>(3)</a:t>
            </a:r>
            <a:endParaRPr lang="en-US" altLang="en-US" sz="3000" dirty="0"/>
          </a:p>
        </p:txBody>
      </p:sp>
      <p:sp>
        <p:nvSpPr>
          <p:cNvPr id="47107" name="Rectangle 3">
            <a:extLst>
              <a:ext uri="{FF2B5EF4-FFF2-40B4-BE49-F238E27FC236}">
                <a16:creationId xmlns:a16="http://schemas.microsoft.com/office/drawing/2014/main" id="{6CF5B41B-4095-474A-8AB5-86A6ABAB57CA}"/>
              </a:ext>
            </a:extLst>
          </p:cNvPr>
          <p:cNvSpPr>
            <a:spLocks noGrp="1" noChangeArrowheads="1"/>
          </p:cNvSpPr>
          <p:nvPr>
            <p:ph type="body" idx="1"/>
          </p:nvPr>
        </p:nvSpPr>
        <p:spPr>
          <a:xfrm>
            <a:off x="457200" y="1828800"/>
            <a:ext cx="8485188" cy="4279900"/>
          </a:xfrm>
        </p:spPr>
        <p:txBody>
          <a:bodyPr/>
          <a:lstStyle/>
          <a:p>
            <a:pPr eaLnBrk="1" hangingPunct="1">
              <a:spcBef>
                <a:spcPts val="800"/>
              </a:spcBef>
            </a:pPr>
            <a:r>
              <a:rPr lang="en-US" altLang="en-US" dirty="0">
                <a:latin typeface="Calibri" panose="020F0502020204030204" pitchFamily="34" charset="0"/>
                <a:cs typeface="Calibri" panose="020F0502020204030204" pitchFamily="34" charset="0"/>
              </a:rPr>
              <a:t>Use of color</a:t>
            </a:r>
          </a:p>
          <a:p>
            <a:pPr lvl="1" eaLnBrk="1" hangingPunct="1">
              <a:spcBef>
                <a:spcPts val="800"/>
              </a:spcBef>
            </a:pPr>
            <a:r>
              <a:rPr lang="en-US" altLang="en-US" dirty="0">
                <a:latin typeface="Calibri" panose="020F0502020204030204" pitchFamily="34" charset="0"/>
                <a:cs typeface="Calibri" panose="020F0502020204030204" pitchFamily="34" charset="0"/>
              </a:rPr>
              <a:t>Different color text for emphasis</a:t>
            </a:r>
          </a:p>
          <a:p>
            <a:pPr lvl="1" eaLnBrk="1" hangingPunct="1">
              <a:spcBef>
                <a:spcPts val="800"/>
              </a:spcBef>
            </a:pPr>
            <a:r>
              <a:rPr lang="en-US" altLang="en-US" dirty="0">
                <a:latin typeface="Calibri" panose="020F0502020204030204" pitchFamily="34" charset="0"/>
                <a:cs typeface="Calibri" panose="020F0502020204030204" pitchFamily="34" charset="0"/>
              </a:rPr>
              <a:t>Contrasting color for text and background</a:t>
            </a:r>
          </a:p>
          <a:p>
            <a:pPr lvl="2" eaLnBrk="1" hangingPunct="1">
              <a:spcBef>
                <a:spcPts val="800"/>
              </a:spcBef>
            </a:pPr>
            <a:r>
              <a:rPr lang="en-US" altLang="en-US" dirty="0">
                <a:latin typeface="Calibri" panose="020F0502020204030204" pitchFamily="34" charset="0"/>
                <a:cs typeface="Calibri" panose="020F0502020204030204" pitchFamily="34" charset="0"/>
              </a:rPr>
              <a:t>Dark text on light or white/yellow on dark blue</a:t>
            </a:r>
          </a:p>
          <a:p>
            <a:pPr lvl="1" eaLnBrk="1" hangingPunct="1">
              <a:spcBef>
                <a:spcPts val="800"/>
              </a:spcBef>
            </a:pPr>
            <a:r>
              <a:rPr lang="en-US" altLang="en-US" dirty="0">
                <a:latin typeface="Calibri" panose="020F0502020204030204" pitchFamily="34" charset="0"/>
                <a:cs typeface="Calibri" panose="020F0502020204030204" pitchFamily="34" charset="0"/>
              </a:rPr>
              <a:t>Avoid too many or flashy colors</a:t>
            </a:r>
          </a:p>
          <a:p>
            <a:pPr lvl="1" eaLnBrk="1" hangingPunct="1">
              <a:spcBef>
                <a:spcPts val="800"/>
              </a:spcBef>
            </a:pPr>
            <a:r>
              <a:rPr lang="en-US" altLang="en-US" dirty="0">
                <a:latin typeface="Calibri" panose="020F0502020204030204" pitchFamily="34" charset="0"/>
                <a:cs typeface="Calibri" panose="020F0502020204030204" pitchFamily="34" charset="0"/>
              </a:rPr>
              <a:t>Line graphs – 2pt or wider; patterns (dots, triangles)</a:t>
            </a:r>
          </a:p>
        </p:txBody>
      </p:sp>
      <p:pic>
        <p:nvPicPr>
          <p:cNvPr id="47108" name="Picture 2">
            <a:extLst>
              <a:ext uri="{FF2B5EF4-FFF2-40B4-BE49-F238E27FC236}">
                <a16:creationId xmlns:a16="http://schemas.microsoft.com/office/drawing/2014/main" id="{2D657369-01F8-4351-A2B6-4EA79006C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4738" y="788988"/>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20B915FC-76A7-483B-90E9-F6A06BF8843C}"/>
              </a:ext>
            </a:extLst>
          </p:cNvPr>
          <p:cNvSpPr>
            <a:spLocks noGrp="1" noChangeArrowheads="1"/>
          </p:cNvSpPr>
          <p:nvPr>
            <p:ph type="title"/>
          </p:nvPr>
        </p:nvSpPr>
        <p:spPr/>
        <p:txBody>
          <a:bodyPr/>
          <a:lstStyle/>
          <a:p>
            <a:pPr eaLnBrk="1" hangingPunct="1"/>
            <a:r>
              <a:rPr lang="en-US" altLang="en-US" dirty="0"/>
              <a:t>Preparation</a:t>
            </a:r>
          </a:p>
        </p:txBody>
      </p:sp>
      <p:sp>
        <p:nvSpPr>
          <p:cNvPr id="49155" name="Rectangle 3">
            <a:extLst>
              <a:ext uri="{FF2B5EF4-FFF2-40B4-BE49-F238E27FC236}">
                <a16:creationId xmlns:a16="http://schemas.microsoft.com/office/drawing/2014/main" id="{5F3297D7-566C-46AB-A82E-0425769B5D52}"/>
              </a:ext>
            </a:extLst>
          </p:cNvPr>
          <p:cNvSpPr>
            <a:spLocks noGrp="1" noChangeArrowheads="1"/>
          </p:cNvSpPr>
          <p:nvPr>
            <p:ph type="body" idx="1"/>
          </p:nvPr>
        </p:nvSpPr>
        <p:spPr>
          <a:xfrm>
            <a:off x="457200" y="1600200"/>
            <a:ext cx="8229600" cy="457200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May help to write out what you plan to say for each slide</a:t>
            </a:r>
          </a:p>
          <a:p>
            <a:pPr indent="-347472" eaLnBrk="1" hangingPunct="1">
              <a:spcBef>
                <a:spcPts val="672"/>
              </a:spcBef>
            </a:pPr>
            <a:r>
              <a:rPr lang="en-US" altLang="en-US" dirty="0">
                <a:latin typeface="Calibri" panose="020F0502020204030204" pitchFamily="34" charset="0"/>
                <a:cs typeface="Calibri" panose="020F0502020204030204" pitchFamily="34" charset="0"/>
              </a:rPr>
              <a:t>Practice, practice, practice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With live audience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In room if possible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Timing yourself</a:t>
            </a:r>
          </a:p>
          <a:p>
            <a:pPr indent="-347472" eaLnBrk="1" hangingPunct="1">
              <a:spcBef>
                <a:spcPts val="672"/>
              </a:spcBef>
            </a:pPr>
            <a:r>
              <a:rPr lang="en-US" altLang="en-US" dirty="0">
                <a:latin typeface="Calibri" panose="020F0502020204030204" pitchFamily="34" charset="0"/>
                <a:cs typeface="Calibri" panose="020F0502020204030204" pitchFamily="34" charset="0"/>
              </a:rPr>
              <a:t>Backups of presentation</a:t>
            </a:r>
          </a:p>
          <a:p>
            <a:pPr indent="-347472" eaLnBrk="1" hangingPunct="1">
              <a:spcBef>
                <a:spcPts val="672"/>
              </a:spcBef>
            </a:pPr>
            <a:r>
              <a:rPr lang="en-US" altLang="en-US" dirty="0">
                <a:latin typeface="Calibri" panose="020F0502020204030204" pitchFamily="34" charset="0"/>
                <a:cs typeface="Calibri" panose="020F0502020204030204" pitchFamily="34" charset="0"/>
              </a:rPr>
              <a:t>Check equipment</a:t>
            </a:r>
          </a:p>
        </p:txBody>
      </p:sp>
      <p:pic>
        <p:nvPicPr>
          <p:cNvPr id="49156" name="Picture 2">
            <a:extLst>
              <a:ext uri="{FF2B5EF4-FFF2-40B4-BE49-F238E27FC236}">
                <a16:creationId xmlns:a16="http://schemas.microsoft.com/office/drawing/2014/main" id="{E8EEA976-9C62-429E-B874-20896070C1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3263" y="2781300"/>
            <a:ext cx="2614612"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Box 3">
            <a:extLst>
              <a:ext uri="{FF2B5EF4-FFF2-40B4-BE49-F238E27FC236}">
                <a16:creationId xmlns:a16="http://schemas.microsoft.com/office/drawing/2014/main" id="{52F1FFF0-B8CF-482E-B61C-7B78E46C3B0E}"/>
              </a:ext>
            </a:extLst>
          </p:cNvPr>
          <p:cNvSpPr txBox="1">
            <a:spLocks noChangeArrowheads="1"/>
          </p:cNvSpPr>
          <p:nvPr/>
        </p:nvSpPr>
        <p:spPr bwMode="auto">
          <a:xfrm>
            <a:off x="5930900" y="5314950"/>
            <a:ext cx="24669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900">
                <a:solidFill>
                  <a:schemeClr val="bg2"/>
                </a:solidFill>
                <a:cs typeface="Arial" panose="020B0604020202020204" pitchFamily="34" charset="0"/>
              </a:rPr>
              <a:t>Image source: https://www.vectorstock.com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62AB6BEE-E1FB-4D67-BEE2-CDEE2DAEB5CF}"/>
              </a:ext>
            </a:extLst>
          </p:cNvPr>
          <p:cNvSpPr>
            <a:spLocks noGrp="1" noChangeArrowheads="1"/>
          </p:cNvSpPr>
          <p:nvPr>
            <p:ph type="title"/>
          </p:nvPr>
        </p:nvSpPr>
        <p:spPr>
          <a:xfrm>
            <a:off x="457200" y="274320"/>
            <a:ext cx="8229600" cy="1139825"/>
          </a:xfrm>
        </p:spPr>
        <p:txBody>
          <a:bodyPr/>
          <a:lstStyle/>
          <a:p>
            <a:pPr eaLnBrk="1" hangingPunct="1"/>
            <a:r>
              <a:rPr lang="en-US" altLang="en-US" dirty="0"/>
              <a:t>Keep your message in mind</a:t>
            </a:r>
          </a:p>
        </p:txBody>
      </p:sp>
      <p:sp>
        <p:nvSpPr>
          <p:cNvPr id="51203" name="Rectangle 3">
            <a:extLst>
              <a:ext uri="{FF2B5EF4-FFF2-40B4-BE49-F238E27FC236}">
                <a16:creationId xmlns:a16="http://schemas.microsoft.com/office/drawing/2014/main" id="{26D76D1E-9496-4731-AE4D-4B8B0DE80502}"/>
              </a:ext>
            </a:extLst>
          </p:cNvPr>
          <p:cNvSpPr>
            <a:spLocks noGrp="1" noChangeArrowheads="1"/>
          </p:cNvSpPr>
          <p:nvPr>
            <p:ph type="body" idx="1"/>
          </p:nvPr>
        </p:nvSpPr>
        <p:spPr>
          <a:xfrm>
            <a:off x="457200" y="1601788"/>
            <a:ext cx="8229600" cy="5016500"/>
          </a:xfrm>
        </p:spPr>
        <p:txBody>
          <a:bodyPr/>
          <a:lstStyle/>
          <a:p>
            <a:pPr eaLnBrk="1" hangingPunct="1"/>
            <a:r>
              <a:rPr lang="en-US" altLang="en-US" sz="2800" b="1" dirty="0">
                <a:solidFill>
                  <a:srgbClr val="C00000"/>
                </a:solidFill>
                <a:latin typeface="Calibri" panose="020F0502020204030204" pitchFamily="34" charset="0"/>
                <a:cs typeface="Calibri" panose="020F0502020204030204" pitchFamily="34" charset="0"/>
              </a:rPr>
              <a:t>S</a:t>
            </a:r>
            <a:r>
              <a:rPr lang="en-US" altLang="en-US" sz="2800" dirty="0">
                <a:latin typeface="Calibri" panose="020F0502020204030204" pitchFamily="34" charset="0"/>
                <a:cs typeface="Calibri" panose="020F0502020204030204" pitchFamily="34" charset="0"/>
              </a:rPr>
              <a:t>ingle</a:t>
            </a:r>
          </a:p>
          <a:p>
            <a:pPr eaLnBrk="1" hangingPunct="1"/>
            <a:r>
              <a:rPr lang="en-US" altLang="en-US" sz="2800" b="1" dirty="0">
                <a:solidFill>
                  <a:srgbClr val="C00000"/>
                </a:solidFill>
                <a:latin typeface="Calibri" panose="020F0502020204030204" pitchFamily="34" charset="0"/>
                <a:cs typeface="Calibri" panose="020F0502020204030204" pitchFamily="34" charset="0"/>
              </a:rPr>
              <a:t>O</a:t>
            </a:r>
            <a:r>
              <a:rPr lang="en-US" altLang="en-US" sz="2800" dirty="0">
                <a:latin typeface="Calibri" panose="020F0502020204030204" pitchFamily="34" charset="0"/>
                <a:cs typeface="Calibri" panose="020F0502020204030204" pitchFamily="34" charset="0"/>
              </a:rPr>
              <a:t>verriding</a:t>
            </a:r>
          </a:p>
          <a:p>
            <a:pPr eaLnBrk="1" hangingPunct="1"/>
            <a:r>
              <a:rPr lang="en-US" altLang="en-US" sz="2800" b="1" dirty="0">
                <a:solidFill>
                  <a:srgbClr val="C00000"/>
                </a:solidFill>
                <a:latin typeface="Calibri" panose="020F0502020204030204" pitchFamily="34" charset="0"/>
                <a:cs typeface="Calibri" panose="020F0502020204030204" pitchFamily="34" charset="0"/>
              </a:rPr>
              <a:t>C</a:t>
            </a:r>
            <a:r>
              <a:rPr lang="en-US" altLang="en-US" sz="2800" dirty="0">
                <a:latin typeface="Calibri" panose="020F0502020204030204" pitchFamily="34" charset="0"/>
                <a:cs typeface="Calibri" panose="020F0502020204030204" pitchFamily="34" charset="0"/>
              </a:rPr>
              <a:t>ommunication</a:t>
            </a:r>
          </a:p>
          <a:p>
            <a:pPr eaLnBrk="1" hangingPunct="1"/>
            <a:r>
              <a:rPr lang="en-US" altLang="en-US" sz="2800" b="1" dirty="0">
                <a:solidFill>
                  <a:srgbClr val="C00000"/>
                </a:solidFill>
                <a:latin typeface="Calibri" panose="020F0502020204030204" pitchFamily="34" charset="0"/>
                <a:cs typeface="Calibri" panose="020F0502020204030204" pitchFamily="34" charset="0"/>
              </a:rPr>
              <a:t>O</a:t>
            </a:r>
            <a:r>
              <a:rPr lang="en-US" altLang="en-US" sz="2800" dirty="0">
                <a:latin typeface="Calibri" panose="020F0502020204030204" pitchFamily="34" charset="0"/>
                <a:cs typeface="Calibri" panose="020F0502020204030204" pitchFamily="34" charset="0"/>
              </a:rPr>
              <a:t>bjective</a:t>
            </a:r>
          </a:p>
          <a:p>
            <a:pPr eaLnBrk="1" hangingPunct="1"/>
            <a:endParaRPr lang="en-US" altLang="en-US" sz="1200" dirty="0">
              <a:latin typeface="Calibri" panose="020F0502020204030204" pitchFamily="34" charset="0"/>
              <a:cs typeface="Calibri" panose="020F0502020204030204" pitchFamily="34" charset="0"/>
            </a:endParaRPr>
          </a:p>
          <a:p>
            <a:pPr eaLnBrk="1" hangingPunct="1"/>
            <a:endParaRPr lang="en-US" altLang="en-US" sz="1200" dirty="0">
              <a:latin typeface="Calibri" panose="020F0502020204030204" pitchFamily="34" charset="0"/>
              <a:cs typeface="Calibri" panose="020F0502020204030204" pitchFamily="34" charset="0"/>
            </a:endParaRPr>
          </a:p>
          <a:p>
            <a:pPr eaLnBrk="1" hangingPunct="1"/>
            <a:r>
              <a:rPr lang="en-US" altLang="en-US" sz="3000" dirty="0">
                <a:solidFill>
                  <a:srgbClr val="0000FF"/>
                </a:solidFill>
                <a:latin typeface="Calibri" panose="020F0502020204030204" pitchFamily="34" charset="0"/>
                <a:cs typeface="Calibri" panose="020F0502020204030204" pitchFamily="34" charset="0"/>
              </a:rPr>
              <a:t>Bottom line:</a:t>
            </a:r>
            <a:r>
              <a:rPr lang="en-US" altLang="en-US" sz="3000" dirty="0">
                <a:latin typeface="Calibri" panose="020F0502020204030204" pitchFamily="34" charset="0"/>
                <a:cs typeface="Calibri" panose="020F0502020204030204" pitchFamily="34" charset="0"/>
              </a:rPr>
              <a:t> What do you want your audience to take away from your research?</a:t>
            </a:r>
          </a:p>
          <a:p>
            <a:pPr eaLnBrk="1" hangingPunct="1">
              <a:spcBef>
                <a:spcPts val="1800"/>
              </a:spcBef>
            </a:pPr>
            <a:r>
              <a:rPr lang="en-US" altLang="en-US" sz="3000" dirty="0">
                <a:latin typeface="Calibri" panose="020F0502020204030204" pitchFamily="34" charset="0"/>
                <a:cs typeface="Calibri" panose="020F0502020204030204" pitchFamily="34" charset="0"/>
              </a:rPr>
              <a:t>Have your </a:t>
            </a:r>
            <a:r>
              <a:rPr lang="en-US" altLang="en-US" sz="3000" dirty="0">
                <a:solidFill>
                  <a:srgbClr val="C00000"/>
                </a:solidFill>
                <a:latin typeface="Calibri" panose="020F0502020204030204" pitchFamily="34" charset="0"/>
                <a:cs typeface="Calibri" panose="020F0502020204030204" pitchFamily="34" charset="0"/>
              </a:rPr>
              <a:t>SOCO</a:t>
            </a:r>
            <a:r>
              <a:rPr lang="en-US" altLang="en-US" sz="3000" dirty="0">
                <a:latin typeface="Calibri" panose="020F0502020204030204" pitchFamily="34" charset="0"/>
                <a:cs typeface="Calibri" panose="020F0502020204030204" pitchFamily="34" charset="0"/>
              </a:rPr>
              <a:t> </a:t>
            </a:r>
            <a:r>
              <a:rPr lang="en-US" altLang="en-US" sz="3000" dirty="0">
                <a:solidFill>
                  <a:srgbClr val="C00000"/>
                </a:solidFill>
                <a:latin typeface="Calibri" panose="020F0502020204030204" pitchFamily="34" charset="0"/>
                <a:cs typeface="Calibri" panose="020F0502020204030204" pitchFamily="34" charset="0"/>
              </a:rPr>
              <a:t>in mind </a:t>
            </a:r>
            <a:r>
              <a:rPr lang="en-US" altLang="en-US" sz="3000" dirty="0">
                <a:latin typeface="Calibri" panose="020F0502020204030204" pitchFamily="34" charset="0"/>
                <a:cs typeface="Calibri" panose="020F0502020204030204" pitchFamily="34" charset="0"/>
              </a:rPr>
              <a:t>BEFORE communicating your results with any audience</a:t>
            </a:r>
          </a:p>
        </p:txBody>
      </p:sp>
      <p:grpSp>
        <p:nvGrpSpPr>
          <p:cNvPr id="51204" name="Group 3">
            <a:extLst>
              <a:ext uri="{FF2B5EF4-FFF2-40B4-BE49-F238E27FC236}">
                <a16:creationId xmlns:a16="http://schemas.microsoft.com/office/drawing/2014/main" id="{CA8B839E-B676-43DB-AD64-EBA4232C5B00}"/>
              </a:ext>
            </a:extLst>
          </p:cNvPr>
          <p:cNvGrpSpPr>
            <a:grpSpLocks/>
          </p:cNvGrpSpPr>
          <p:nvPr/>
        </p:nvGrpSpPr>
        <p:grpSpPr bwMode="auto">
          <a:xfrm>
            <a:off x="4991100" y="1492250"/>
            <a:ext cx="3429000" cy="2282825"/>
            <a:chOff x="4991449" y="1190158"/>
            <a:chExt cx="3429000" cy="2283143"/>
          </a:xfrm>
        </p:grpSpPr>
        <p:pic>
          <p:nvPicPr>
            <p:cNvPr id="51205" name="Picture 1">
              <a:extLst>
                <a:ext uri="{FF2B5EF4-FFF2-40B4-BE49-F238E27FC236}">
                  <a16:creationId xmlns:a16="http://schemas.microsoft.com/office/drawing/2014/main" id="{559451B3-6B48-455B-BE90-B340F7E277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91449" y="1190158"/>
              <a:ext cx="3429000" cy="228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AE9E44AD-958D-4267-A167-39E3FEA987BE}"/>
                </a:ext>
              </a:extLst>
            </p:cNvPr>
            <p:cNvSpPr/>
            <p:nvPr/>
          </p:nvSpPr>
          <p:spPr>
            <a:xfrm rot="969142">
              <a:off x="5797480" y="1991844"/>
              <a:ext cx="2230098" cy="923330"/>
            </a:xfrm>
            <a:prstGeom prst="rect">
              <a:avLst/>
            </a:prstGeom>
            <a:noFill/>
          </p:spPr>
          <p:txBody>
            <a:bodyPr wrap="none">
              <a:spAutoFit/>
            </a:bodyPr>
            <a:lstStyle/>
            <a:p>
              <a:pPr algn="ctr" eaLnBrk="1" fontAlgn="auto" hangingPunct="1">
                <a:spcBef>
                  <a:spcPts val="0"/>
                </a:spcBef>
                <a:spcAft>
                  <a:spcPts val="0"/>
                </a:spcAft>
                <a:defRPr/>
              </a:pPr>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S</a:t>
              </a:r>
              <a:r>
                <a:rPr lang="en-US" sz="5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O</a:t>
              </a:r>
              <a:r>
                <a:rPr lang="en-US" sz="5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C</a:t>
              </a:r>
              <a:r>
                <a:rPr lang="en-US" sz="49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O</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C65A98A-0014-4D83-92C1-D3D4F39181D6}"/>
              </a:ext>
            </a:extLst>
          </p:cNvPr>
          <p:cNvSpPr>
            <a:spLocks noGrp="1" noChangeArrowheads="1"/>
          </p:cNvSpPr>
          <p:nvPr>
            <p:ph type="title"/>
          </p:nvPr>
        </p:nvSpPr>
        <p:spPr/>
        <p:txBody>
          <a:bodyPr/>
          <a:lstStyle/>
          <a:p>
            <a:pPr eaLnBrk="1" hangingPunct="1"/>
            <a:r>
              <a:rPr lang="en-US" altLang="en-US" dirty="0"/>
              <a:t>Oral presentations</a:t>
            </a:r>
          </a:p>
        </p:txBody>
      </p:sp>
      <p:sp>
        <p:nvSpPr>
          <p:cNvPr id="18435" name="Rectangle 3">
            <a:extLst>
              <a:ext uri="{FF2B5EF4-FFF2-40B4-BE49-F238E27FC236}">
                <a16:creationId xmlns:a16="http://schemas.microsoft.com/office/drawing/2014/main" id="{3AAB56C5-0AF0-4AC4-869C-5C45E333AABA}"/>
              </a:ext>
            </a:extLst>
          </p:cNvPr>
          <p:cNvSpPr>
            <a:spLocks noGrp="1" noChangeArrowheads="1"/>
          </p:cNvSpPr>
          <p:nvPr>
            <p:ph type="body" idx="1"/>
          </p:nvPr>
        </p:nvSpPr>
        <p:spPr>
          <a:xfrm>
            <a:off x="457200" y="1600200"/>
            <a:ext cx="8229600" cy="2803525"/>
          </a:xfrm>
        </p:spPr>
        <p:txBody>
          <a:bodyPr/>
          <a:lstStyle/>
          <a:p>
            <a:pPr eaLnBrk="1" hangingPunct="1"/>
            <a:r>
              <a:rPr lang="en-US" altLang="en-US" dirty="0">
                <a:solidFill>
                  <a:srgbClr val="C00000"/>
                </a:solidFill>
                <a:latin typeface="Calibri" panose="020F0502020204030204" pitchFamily="34" charset="0"/>
                <a:cs typeface="Calibri" panose="020F0502020204030204" pitchFamily="34" charset="0"/>
              </a:rPr>
              <a:t>Before you begin…</a:t>
            </a:r>
          </a:p>
          <a:p>
            <a:pPr lvl="1" eaLnBrk="1" hangingPunct="1"/>
            <a:r>
              <a:rPr lang="en-US" altLang="en-US" dirty="0">
                <a:latin typeface="Calibri" panose="020F0502020204030204" pitchFamily="34" charset="0"/>
                <a:cs typeface="Calibri" panose="020F0502020204030204" pitchFamily="34" charset="0"/>
              </a:rPr>
              <a:t>Know your audience (who, why)</a:t>
            </a:r>
          </a:p>
          <a:p>
            <a:pPr lvl="1" eaLnBrk="1" hangingPunct="1"/>
            <a:r>
              <a:rPr lang="en-US" altLang="en-US" dirty="0">
                <a:latin typeface="Calibri" panose="020F0502020204030204" pitchFamily="34" charset="0"/>
                <a:cs typeface="Calibri" panose="020F0502020204030204" pitchFamily="34" charset="0"/>
              </a:rPr>
              <a:t>Incentive (why they should know)</a:t>
            </a:r>
          </a:p>
          <a:p>
            <a:pPr lvl="1" eaLnBrk="1" hangingPunct="1"/>
            <a:r>
              <a:rPr lang="en-US" altLang="en-US" dirty="0">
                <a:latin typeface="Calibri" panose="020F0502020204030204" pitchFamily="34" charset="0"/>
                <a:cs typeface="Calibri" panose="020F0502020204030204" pitchFamily="34" charset="0"/>
              </a:rPr>
              <a:t>Big picture (where are you going)</a:t>
            </a:r>
            <a:endParaRPr lang="en-US" altLang="en-US" b="1" dirty="0">
              <a:latin typeface="Calibri" panose="020F0502020204030204" pitchFamily="34" charset="0"/>
              <a:cs typeface="Calibri" panose="020F0502020204030204" pitchFamily="34" charset="0"/>
            </a:endParaRPr>
          </a:p>
        </p:txBody>
      </p:sp>
      <p:pic>
        <p:nvPicPr>
          <p:cNvPr id="18436" name="Picture 2" descr="C:\Users\araftery.CITC\AppData\Local\Microsoft\Windows\INetCache\IE\F9FUOBLQ\reflect[1].JPG">
            <a:extLst>
              <a:ext uri="{FF2B5EF4-FFF2-40B4-BE49-F238E27FC236}">
                <a16:creationId xmlns:a16="http://schemas.microsoft.com/office/drawing/2014/main" id="{40F806C2-0C01-4F55-ADDF-20CAC01DD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813" y="2627313"/>
            <a:ext cx="2582862"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363F3AC2-F1FB-4070-A19F-75D9B5AD93CC}"/>
              </a:ext>
            </a:extLst>
          </p:cNvPr>
          <p:cNvSpPr>
            <a:spLocks noGrp="1" noChangeArrowheads="1"/>
          </p:cNvSpPr>
          <p:nvPr>
            <p:ph type="title"/>
          </p:nvPr>
        </p:nvSpPr>
        <p:spPr/>
        <p:txBody>
          <a:bodyPr/>
          <a:lstStyle/>
          <a:p>
            <a:pPr eaLnBrk="1" hangingPunct="1"/>
            <a:r>
              <a:rPr lang="en-US" altLang="en-US" dirty="0"/>
              <a:t>Delivery</a:t>
            </a:r>
          </a:p>
        </p:txBody>
      </p:sp>
      <p:sp>
        <p:nvSpPr>
          <p:cNvPr id="53251" name="Rectangle 3">
            <a:extLst>
              <a:ext uri="{FF2B5EF4-FFF2-40B4-BE49-F238E27FC236}">
                <a16:creationId xmlns:a16="http://schemas.microsoft.com/office/drawing/2014/main" id="{9438A6EE-0362-4704-9F66-4870C82EA278}"/>
              </a:ext>
            </a:extLst>
          </p:cNvPr>
          <p:cNvSpPr>
            <a:spLocks noGrp="1" noChangeArrowheads="1"/>
          </p:cNvSpPr>
          <p:nvPr>
            <p:ph type="body" idx="1"/>
          </p:nvPr>
        </p:nvSpPr>
        <p:spPr>
          <a:xfrm>
            <a:off x="457200" y="1600200"/>
            <a:ext cx="8229600" cy="3840480"/>
          </a:xfrm>
        </p:spPr>
        <p:txBody>
          <a:bodyPr/>
          <a:lstStyle/>
          <a:p>
            <a:pPr eaLnBrk="1" hangingPunct="1"/>
            <a:r>
              <a:rPr lang="en-US" altLang="en-US" dirty="0">
                <a:latin typeface="Calibri" panose="020F0502020204030204" pitchFamily="34" charset="0"/>
                <a:cs typeface="Calibri" panose="020F0502020204030204" pitchFamily="34" charset="0"/>
              </a:rPr>
              <a:t>Eye contact (with all)</a:t>
            </a:r>
          </a:p>
          <a:p>
            <a:pPr eaLnBrk="1" hangingPunct="1"/>
            <a:r>
              <a:rPr lang="en-US" altLang="en-US" dirty="0">
                <a:latin typeface="Calibri" panose="020F0502020204030204" pitchFamily="34" charset="0"/>
                <a:cs typeface="Calibri" panose="020F0502020204030204" pitchFamily="34" charset="0"/>
              </a:rPr>
              <a:t>Speak to audience, not screen</a:t>
            </a:r>
          </a:p>
          <a:p>
            <a:pPr eaLnBrk="1" hangingPunct="1"/>
            <a:r>
              <a:rPr lang="en-US" altLang="en-US" dirty="0">
                <a:latin typeface="Calibri" panose="020F0502020204030204" pitchFamily="34" charset="0"/>
                <a:cs typeface="Calibri" panose="020F0502020204030204" pitchFamily="34" charset="0"/>
              </a:rPr>
              <a:t>Body control, placement, language</a:t>
            </a:r>
          </a:p>
          <a:p>
            <a:pPr eaLnBrk="1" hangingPunct="1"/>
            <a:r>
              <a:rPr lang="en-US" altLang="en-US" dirty="0">
                <a:latin typeface="Calibri" panose="020F0502020204030204" pitchFamily="34" charset="0"/>
                <a:cs typeface="Calibri" panose="020F0502020204030204" pitchFamily="34" charset="0"/>
              </a:rPr>
              <a:t>Know the room and equipment</a:t>
            </a:r>
          </a:p>
          <a:p>
            <a:pPr eaLnBrk="1" hangingPunct="1"/>
            <a:r>
              <a:rPr lang="en-US" altLang="en-US" dirty="0">
                <a:latin typeface="Calibri" panose="020F0502020204030204" pitchFamily="34" charset="0"/>
                <a:cs typeface="Calibri" panose="020F0502020204030204" pitchFamily="34" charset="0"/>
              </a:rPr>
              <a:t>Project voice</a:t>
            </a:r>
          </a:p>
          <a:p>
            <a:pPr eaLnBrk="1" hangingPunct="1"/>
            <a:r>
              <a:rPr lang="en-US" altLang="en-US" dirty="0">
                <a:latin typeface="Calibri" panose="020F0502020204030204" pitchFamily="34" charset="0"/>
                <a:cs typeface="Calibri" panose="020F0502020204030204" pitchFamily="34" charset="0"/>
              </a:rPr>
              <a:t>Don’t read</a:t>
            </a:r>
          </a:p>
        </p:txBody>
      </p:sp>
      <p:pic>
        <p:nvPicPr>
          <p:cNvPr id="53252" name="Picture 2">
            <a:extLst>
              <a:ext uri="{FF2B5EF4-FFF2-40B4-BE49-F238E27FC236}">
                <a16:creationId xmlns:a16="http://schemas.microsoft.com/office/drawing/2014/main" id="{CBD2A102-171F-4BCC-AB0E-E176829F3D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400" y="3779838"/>
            <a:ext cx="3403600"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7B34478F-F528-48C4-816D-8570F54F4975}"/>
              </a:ext>
            </a:extLst>
          </p:cNvPr>
          <p:cNvSpPr>
            <a:spLocks noGrp="1" noChangeArrowheads="1"/>
          </p:cNvSpPr>
          <p:nvPr>
            <p:ph type="title"/>
          </p:nvPr>
        </p:nvSpPr>
        <p:spPr/>
        <p:txBody>
          <a:bodyPr/>
          <a:lstStyle/>
          <a:p>
            <a:pPr eaLnBrk="1" hangingPunct="1"/>
            <a:r>
              <a:rPr lang="en-US" altLang="en-US" dirty="0"/>
              <a:t>Things to remember...</a:t>
            </a:r>
          </a:p>
        </p:txBody>
      </p:sp>
      <p:sp>
        <p:nvSpPr>
          <p:cNvPr id="55299" name="Rectangle 3">
            <a:extLst>
              <a:ext uri="{FF2B5EF4-FFF2-40B4-BE49-F238E27FC236}">
                <a16:creationId xmlns:a16="http://schemas.microsoft.com/office/drawing/2014/main" id="{430326DF-537A-46F8-8F45-0AA8FEB17BD1}"/>
              </a:ext>
            </a:extLst>
          </p:cNvPr>
          <p:cNvSpPr>
            <a:spLocks noGrp="1" noChangeArrowheads="1"/>
          </p:cNvSpPr>
          <p:nvPr>
            <p:ph type="body" idx="1"/>
          </p:nvPr>
        </p:nvSpPr>
        <p:spPr>
          <a:xfrm>
            <a:off x="457200" y="1600200"/>
            <a:ext cx="8229600" cy="3840480"/>
          </a:xfrm>
        </p:spPr>
        <p:txBody>
          <a:bodyPr/>
          <a:lstStyle/>
          <a:p>
            <a:pPr eaLnBrk="1" hangingPunct="1">
              <a:spcBef>
                <a:spcPts val="800"/>
              </a:spcBef>
            </a:pPr>
            <a:r>
              <a:rPr lang="en-US" altLang="en-US" dirty="0">
                <a:latin typeface="Calibri" panose="020F0502020204030204" pitchFamily="34" charset="0"/>
                <a:cs typeface="Calibri" panose="020F0502020204030204" pitchFamily="34" charset="0"/>
              </a:rPr>
              <a:t>You know </a:t>
            </a:r>
            <a:r>
              <a:rPr lang="en-US" altLang="en-US" dirty="0">
                <a:solidFill>
                  <a:srgbClr val="0000FF"/>
                </a:solidFill>
                <a:latin typeface="Calibri" panose="020F0502020204030204" pitchFamily="34" charset="0"/>
                <a:cs typeface="Calibri" panose="020F0502020204030204" pitchFamily="34" charset="0"/>
              </a:rPr>
              <a:t>your research </a:t>
            </a:r>
            <a:r>
              <a:rPr lang="en-US" altLang="en-US" dirty="0">
                <a:latin typeface="Calibri" panose="020F0502020204030204" pitchFamily="34" charset="0"/>
                <a:cs typeface="Calibri" panose="020F0502020204030204" pitchFamily="34" charset="0"/>
              </a:rPr>
              <a:t>better than anyone else</a:t>
            </a:r>
          </a:p>
          <a:p>
            <a:pPr eaLnBrk="1" hangingPunct="1">
              <a:spcBef>
                <a:spcPts val="800"/>
              </a:spcBef>
            </a:pPr>
            <a:r>
              <a:rPr lang="en-US" altLang="en-US" dirty="0">
                <a:latin typeface="Calibri" panose="020F0502020204030204" pitchFamily="34" charset="0"/>
                <a:cs typeface="Calibri" panose="020F0502020204030204" pitchFamily="34" charset="0"/>
              </a:rPr>
              <a:t>It’s okay to say “I don’t know”</a:t>
            </a:r>
          </a:p>
          <a:p>
            <a:pPr eaLnBrk="1" hangingPunct="1">
              <a:spcBef>
                <a:spcPts val="800"/>
              </a:spcBef>
            </a:pPr>
            <a:r>
              <a:rPr lang="en-US" altLang="en-US" dirty="0">
                <a:latin typeface="Calibri" panose="020F0502020204030204" pitchFamily="34" charset="0"/>
                <a:cs typeface="Calibri" panose="020F0502020204030204" pitchFamily="34" charset="0"/>
              </a:rPr>
              <a:t>Never be afraid to pause as long as it is clear you are doing it intentionally (e.g., in response to a question)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D8302047-84BA-4DFC-9602-69CA119E7506}"/>
              </a:ext>
            </a:extLst>
          </p:cNvPr>
          <p:cNvSpPr>
            <a:spLocks noGrp="1" noChangeArrowheads="1"/>
          </p:cNvSpPr>
          <p:nvPr>
            <p:ph type="ctrTitle"/>
          </p:nvPr>
        </p:nvSpPr>
        <p:spPr>
          <a:xfrm>
            <a:off x="52388" y="3191256"/>
            <a:ext cx="8991600" cy="1828800"/>
          </a:xfrm>
        </p:spPr>
        <p:txBody>
          <a:bodyPr/>
          <a:lstStyle/>
          <a:p>
            <a:pPr eaLnBrk="1" hangingPunct="1"/>
            <a:r>
              <a:rPr lang="en-US" altLang="en-US" dirty="0">
                <a:solidFill>
                  <a:srgbClr val="0B5395"/>
                </a:solidFill>
                <a:latin typeface="Garamond" panose="02020404030301010803" pitchFamily="18" charset="0"/>
                <a:cs typeface="Avenir Book"/>
              </a:rPr>
              <a:t> Oral Presentation Tips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4ECC292A-472A-406E-9461-C91559D681EF}"/>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a:t>
            </a:r>
          </a:p>
        </p:txBody>
      </p:sp>
      <p:sp>
        <p:nvSpPr>
          <p:cNvPr id="59395" name="Rectangle 3">
            <a:extLst>
              <a:ext uri="{FF2B5EF4-FFF2-40B4-BE49-F238E27FC236}">
                <a16:creationId xmlns:a16="http://schemas.microsoft.com/office/drawing/2014/main" id="{5CB599D1-E372-47A3-9F03-232F10F6DEA6}"/>
              </a:ext>
            </a:extLst>
          </p:cNvPr>
          <p:cNvSpPr>
            <a:spLocks noGrp="1" noChangeArrowheads="1"/>
          </p:cNvSpPr>
          <p:nvPr>
            <p:ph type="body" idx="1"/>
          </p:nvPr>
        </p:nvSpPr>
        <p:spPr>
          <a:xfrm>
            <a:off x="457200" y="2011680"/>
            <a:ext cx="8229600" cy="4206240"/>
          </a:xfrm>
        </p:spPr>
        <p:txBody>
          <a:bodyPr/>
          <a:lstStyle/>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Audience:</a:t>
            </a:r>
            <a:r>
              <a:rPr lang="en-US" altLang="en-US" dirty="0">
                <a:latin typeface="Calibri" panose="020F0502020204030204" pitchFamily="34" charset="0"/>
                <a:cs typeface="Calibri" panose="020F0502020204030204" pitchFamily="34" charset="0"/>
              </a:rPr>
              <a:t> make presentation appropriate, relevant, and address needs and interests of audience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A policymaker may want to hear advice on whether to expand, contract, or change a program</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A program manager may want to know about methods, structure, technique, and staff patterns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FF0750A2-354E-441B-BF8B-948C38454276}"/>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200" dirty="0"/>
              <a:t>(2)</a:t>
            </a:r>
            <a:endParaRPr lang="en-US" altLang="en-US" sz="3000" dirty="0"/>
          </a:p>
        </p:txBody>
      </p:sp>
      <p:sp>
        <p:nvSpPr>
          <p:cNvPr id="61443" name="Rectangle 3">
            <a:extLst>
              <a:ext uri="{FF2B5EF4-FFF2-40B4-BE49-F238E27FC236}">
                <a16:creationId xmlns:a16="http://schemas.microsoft.com/office/drawing/2014/main" id="{A6883E02-2E13-4E96-92F0-9384385806D7}"/>
              </a:ext>
            </a:extLst>
          </p:cNvPr>
          <p:cNvSpPr>
            <a:spLocks noGrp="1" noChangeArrowheads="1"/>
          </p:cNvSpPr>
          <p:nvPr>
            <p:ph type="body" idx="1"/>
          </p:nvPr>
        </p:nvSpPr>
        <p:spPr>
          <a:xfrm>
            <a:off x="457200" y="2011680"/>
            <a:ext cx="8229600" cy="4572000"/>
          </a:xfrm>
        </p:spPr>
        <p:txBody>
          <a:bodyPr/>
          <a:lstStyle/>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Acceptable: </a:t>
            </a:r>
            <a:r>
              <a:rPr lang="en-US" altLang="en-US" dirty="0">
                <a:solidFill>
                  <a:schemeClr val="bg2">
                    <a:lumMod val="65000"/>
                    <a:lumOff val="35000"/>
                  </a:schemeClr>
                </a:solidFill>
                <a:latin typeface="Calibri" panose="020F0502020204030204" pitchFamily="34" charset="0"/>
                <a:cs typeface="Calibri" panose="020F0502020204030204" pitchFamily="34" charset="0"/>
              </a:rPr>
              <a:t>Cr</a:t>
            </a:r>
            <a:r>
              <a:rPr lang="en-US" altLang="en-US" dirty="0">
                <a:latin typeface="Calibri" panose="020F0502020204030204" pitchFamily="34" charset="0"/>
                <a:cs typeface="Calibri" panose="020F0502020204030204" pitchFamily="34" charset="0"/>
              </a:rPr>
              <a:t>eate an atmosphere that enhances acceptability of criticism or negative feedback</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Positive reinforcement more effective in changing behavior</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Talk first about </a:t>
            </a:r>
            <a:r>
              <a:rPr lang="en-US" altLang="en-US" dirty="0">
                <a:solidFill>
                  <a:srgbClr val="0000FF"/>
                </a:solidFill>
                <a:latin typeface="Calibri" panose="020F0502020204030204" pitchFamily="34" charset="0"/>
                <a:cs typeface="Calibri" panose="020F0502020204030204" pitchFamily="34" charset="0"/>
              </a:rPr>
              <a:t>what is going </a:t>
            </a:r>
            <a:r>
              <a:rPr lang="en-US" altLang="en-US" i="1" dirty="0">
                <a:solidFill>
                  <a:srgbClr val="0000FF"/>
                </a:solidFill>
                <a:latin typeface="Calibri" panose="020F0502020204030204" pitchFamily="34" charset="0"/>
                <a:cs typeface="Calibri" panose="020F0502020204030204" pitchFamily="34" charset="0"/>
              </a:rPr>
              <a:t>right</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Rather than focus on the judgmental quality of the information, </a:t>
            </a:r>
            <a:r>
              <a:rPr lang="en-US" altLang="en-US" dirty="0">
                <a:solidFill>
                  <a:srgbClr val="0000FF"/>
                </a:solidFill>
                <a:latin typeface="Calibri" panose="020F0502020204030204" pitchFamily="34" charset="0"/>
                <a:cs typeface="Calibri" panose="020F0502020204030204" pitchFamily="34" charset="0"/>
              </a:rPr>
              <a:t>focus on the </a:t>
            </a:r>
            <a:r>
              <a:rPr lang="en-US" altLang="en-US" i="1" dirty="0">
                <a:solidFill>
                  <a:srgbClr val="0000FF"/>
                </a:solidFill>
                <a:latin typeface="Calibri" panose="020F0502020204030204" pitchFamily="34" charset="0"/>
                <a:cs typeface="Calibri" panose="020F0502020204030204" pitchFamily="34" charset="0"/>
              </a:rPr>
              <a:t>use</a:t>
            </a:r>
            <a:r>
              <a:rPr lang="en-US" altLang="en-US" dirty="0">
                <a:solidFill>
                  <a:srgbClr val="0000FF"/>
                </a:solidFill>
                <a:latin typeface="Calibri" panose="020F0502020204030204" pitchFamily="34" charset="0"/>
                <a:cs typeface="Calibri" panose="020F0502020204030204" pitchFamily="34" charset="0"/>
              </a:rPr>
              <a:t> of the information </a:t>
            </a:r>
            <a:r>
              <a:rPr lang="en-US" altLang="en-US" dirty="0">
                <a:latin typeface="Calibri" panose="020F0502020204030204" pitchFamily="34" charset="0"/>
                <a:cs typeface="Calibri" panose="020F0502020204030204" pitchFamily="34" charset="0"/>
              </a:rPr>
              <a:t>to improve the program</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38A1CDF3-76E1-4488-A9E2-9D660B7E62C6}"/>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000" dirty="0"/>
              <a:t>(3)</a:t>
            </a:r>
          </a:p>
        </p:txBody>
      </p:sp>
      <p:sp>
        <p:nvSpPr>
          <p:cNvPr id="39939" name="Rectangle 3">
            <a:extLst>
              <a:ext uri="{FF2B5EF4-FFF2-40B4-BE49-F238E27FC236}">
                <a16:creationId xmlns:a16="http://schemas.microsoft.com/office/drawing/2014/main" id="{0CC5089B-FF45-4B30-8716-1EC44183CAE1}"/>
              </a:ext>
            </a:extLst>
          </p:cNvPr>
          <p:cNvSpPr>
            <a:spLocks noGrp="1" noChangeArrowheads="1"/>
          </p:cNvSpPr>
          <p:nvPr>
            <p:ph type="body" idx="1"/>
          </p:nvPr>
        </p:nvSpPr>
        <p:spPr>
          <a:xfrm>
            <a:off x="457200" y="2011679"/>
            <a:ext cx="8229600" cy="4572000"/>
          </a:xfrm>
        </p:spPr>
        <p:txBody>
          <a:bodyPr/>
          <a:lstStyle/>
          <a:p>
            <a:pPr indent="-347472" eaLnBrk="1" hangingPunct="1">
              <a:spcBef>
                <a:spcPts val="672"/>
              </a:spcBef>
              <a:defRPr/>
            </a:pPr>
            <a:r>
              <a:rPr lang="en-US" altLang="en-US" sz="3000" dirty="0">
                <a:solidFill>
                  <a:srgbClr val="C00000"/>
                </a:solidFill>
                <a:latin typeface="Calibri" panose="020F0502020204030204" pitchFamily="34" charset="0"/>
                <a:cs typeface="Calibri" panose="020F0502020204030204" pitchFamily="34" charset="0"/>
              </a:rPr>
              <a:t>Believability/credibility: </a:t>
            </a:r>
            <a:r>
              <a:rPr lang="en-US" altLang="en-US" sz="3000" dirty="0">
                <a:latin typeface="Calibri" panose="020F0502020204030204" pitchFamily="34" charset="0"/>
                <a:cs typeface="Calibri" panose="020F0502020204030204" pitchFamily="34" charset="0"/>
              </a:rPr>
              <a:t>Important, especially if findings contradict intuitive ideas of staff or </a:t>
            </a:r>
            <a:r>
              <a:rPr lang="en-US" altLang="en-US" sz="3000" dirty="0">
                <a:solidFill>
                  <a:schemeClr val="bg2">
                    <a:lumMod val="65000"/>
                    <a:lumOff val="35000"/>
                  </a:schemeClr>
                </a:solidFill>
                <a:latin typeface="Calibri" panose="020F0502020204030204" pitchFamily="34" charset="0"/>
                <a:cs typeface="Calibri" panose="020F0502020204030204" pitchFamily="34" charset="0"/>
              </a:rPr>
              <a:t>community</a:t>
            </a:r>
          </a:p>
          <a:p>
            <a:pPr lvl="1" indent="-347472" eaLnBrk="1" hangingPunct="1">
              <a:spcBef>
                <a:spcPts val="672"/>
              </a:spcBef>
              <a:defRPr/>
            </a:pPr>
            <a:r>
              <a:rPr lang="en-US" altLang="en-US" sz="2600" dirty="0">
                <a:latin typeface="Calibri" panose="020F0502020204030204" pitchFamily="34" charset="0"/>
                <a:cs typeface="Calibri" panose="020F0502020204030204" pitchFamily="34" charset="0"/>
              </a:rPr>
              <a:t>Enhanced by maximizing the quality and precision of methodology to gather, process, and integrate information</a:t>
            </a:r>
          </a:p>
          <a:p>
            <a:pPr lvl="1" indent="-347472" eaLnBrk="1" hangingPunct="1">
              <a:spcBef>
                <a:spcPts val="672"/>
              </a:spcBef>
              <a:defRPr/>
            </a:pPr>
            <a:r>
              <a:rPr lang="en-US" altLang="en-US" sz="2600" dirty="0">
                <a:latin typeface="Calibri" panose="020F0502020204030204" pitchFamily="34" charset="0"/>
                <a:cs typeface="Calibri" panose="020F0502020204030204" pitchFamily="34" charset="0"/>
              </a:rPr>
              <a:t>Also affected by credibility of persons gathering and interpreting the data</a:t>
            </a:r>
          </a:p>
          <a:p>
            <a:pPr lvl="1" indent="-347472" eaLnBrk="1" hangingPunct="1">
              <a:spcBef>
                <a:spcPts val="672"/>
              </a:spcBef>
              <a:defRPr/>
            </a:pPr>
            <a:r>
              <a:rPr lang="en-US" altLang="en-US" sz="2600" dirty="0">
                <a:latin typeface="Calibri" panose="020F0502020204030204" pitchFamily="34" charset="0"/>
                <a:cs typeface="Calibri" panose="020F0502020204030204" pitchFamily="34" charset="0"/>
              </a:rPr>
              <a:t>Helpful to directly involve users in the OR process early 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98064846-BE53-461D-B2C3-D2B8E4442158}"/>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200" dirty="0"/>
              <a:t>(4)</a:t>
            </a:r>
            <a:endParaRPr lang="en-US" altLang="en-US" sz="3000" dirty="0"/>
          </a:p>
        </p:txBody>
      </p:sp>
      <p:sp>
        <p:nvSpPr>
          <p:cNvPr id="65539" name="Rectangle 3">
            <a:extLst>
              <a:ext uri="{FF2B5EF4-FFF2-40B4-BE49-F238E27FC236}">
                <a16:creationId xmlns:a16="http://schemas.microsoft.com/office/drawing/2014/main" id="{3791D002-4EFC-4DCF-A04C-C17EC31FA20C}"/>
              </a:ext>
            </a:extLst>
          </p:cNvPr>
          <p:cNvSpPr>
            <a:spLocks noGrp="1" noChangeArrowheads="1"/>
          </p:cNvSpPr>
          <p:nvPr>
            <p:ph type="body" idx="1"/>
          </p:nvPr>
        </p:nvSpPr>
        <p:spPr>
          <a:xfrm>
            <a:off x="457200" y="2011680"/>
            <a:ext cx="8229600" cy="3200400"/>
          </a:xfrm>
        </p:spPr>
        <p:txBody>
          <a:bodyPr/>
          <a:lstStyle/>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Clarity: </a:t>
            </a:r>
            <a:r>
              <a:rPr lang="en-US" altLang="en-US" dirty="0">
                <a:latin typeface="Calibri" panose="020F0502020204030204" pitchFamily="34" charset="0"/>
                <a:cs typeface="Calibri" panose="020F0502020204030204" pitchFamily="34" charset="0"/>
              </a:rPr>
              <a:t>Present data clearly</a:t>
            </a:r>
            <a:endParaRPr lang="en-US" altLang="en-US" b="1" dirty="0">
              <a:latin typeface="Calibri" panose="020F0502020204030204" pitchFamily="34" charset="0"/>
              <a:cs typeface="Calibri" panose="020F0502020204030204" pitchFamily="34" charset="0"/>
            </a:endParaRPr>
          </a:p>
          <a:p>
            <a:pPr lvl="1" indent="-347472" eaLnBrk="1" hangingPunct="1">
              <a:spcBef>
                <a:spcPts val="672"/>
              </a:spcBef>
            </a:pPr>
            <a:r>
              <a:rPr lang="en-US" altLang="en-US" dirty="0">
                <a:latin typeface="Calibri" panose="020F0502020204030204" pitchFamily="34" charset="0"/>
                <a:cs typeface="Calibri" panose="020F0502020204030204" pitchFamily="34" charset="0"/>
              </a:rPr>
              <a:t>Avoid technical jargon</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Easily understood</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Use visual displays and charts to supplement narrative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B6259C1C-2097-4243-B00D-374CDA07ED94}"/>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200" dirty="0"/>
              <a:t>(5)</a:t>
            </a:r>
            <a:endParaRPr lang="en-US" altLang="en-US" sz="3000" dirty="0"/>
          </a:p>
        </p:txBody>
      </p:sp>
      <p:sp>
        <p:nvSpPr>
          <p:cNvPr id="67587" name="Rectangle 3">
            <a:extLst>
              <a:ext uri="{FF2B5EF4-FFF2-40B4-BE49-F238E27FC236}">
                <a16:creationId xmlns:a16="http://schemas.microsoft.com/office/drawing/2014/main" id="{8EACE70C-650A-4135-8187-286E2C583D01}"/>
              </a:ext>
            </a:extLst>
          </p:cNvPr>
          <p:cNvSpPr>
            <a:spLocks noGrp="1" noChangeArrowheads="1"/>
          </p:cNvSpPr>
          <p:nvPr>
            <p:ph type="body" idx="1"/>
          </p:nvPr>
        </p:nvSpPr>
        <p:spPr>
          <a:xfrm>
            <a:off x="457200" y="2011680"/>
            <a:ext cx="8321040" cy="4754880"/>
          </a:xfrm>
        </p:spPr>
        <p:txBody>
          <a:bodyPr/>
          <a:lstStyle/>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Discussion: </a:t>
            </a:r>
            <a:r>
              <a:rPr lang="en-US" altLang="en-US" dirty="0">
                <a:latin typeface="Calibri" panose="020F0502020204030204" pitchFamily="34" charset="0"/>
                <a:cs typeface="Calibri" panose="020F0502020204030204" pitchFamily="34" charset="0"/>
              </a:rPr>
              <a:t>Workshops or discussions more effective than written reports</a:t>
            </a:r>
          </a:p>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Interpretation</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Interpret data within appropriate context for audience</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Easy to understand what the implications are and the specific action you expect/want to take place as a result of findings</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Be sure to recognize the limitations of your data (methodology, data collection, analyses)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a:extLst>
              <a:ext uri="{FF2B5EF4-FFF2-40B4-BE49-F238E27FC236}">
                <a16:creationId xmlns:a16="http://schemas.microsoft.com/office/drawing/2014/main" id="{0E539E54-F81A-4C9D-B67C-CF8EAA4CB12B}"/>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200" dirty="0"/>
              <a:t>(6)</a:t>
            </a:r>
            <a:endParaRPr lang="en-US" altLang="en-US" sz="3000" dirty="0"/>
          </a:p>
        </p:txBody>
      </p:sp>
      <p:sp>
        <p:nvSpPr>
          <p:cNvPr id="24579" name="Rectangle 5">
            <a:extLst>
              <a:ext uri="{FF2B5EF4-FFF2-40B4-BE49-F238E27FC236}">
                <a16:creationId xmlns:a16="http://schemas.microsoft.com/office/drawing/2014/main" id="{11958243-1BF6-480B-9A86-B6B913FEF304}"/>
              </a:ext>
            </a:extLst>
          </p:cNvPr>
          <p:cNvSpPr>
            <a:spLocks noGrp="1" noChangeArrowheads="1"/>
          </p:cNvSpPr>
          <p:nvPr>
            <p:ph type="body" idx="1"/>
          </p:nvPr>
        </p:nvSpPr>
        <p:spPr>
          <a:xfrm>
            <a:off x="457200" y="2011680"/>
            <a:ext cx="8229600" cy="4389120"/>
          </a:xfrm>
          <a:extLst/>
        </p:spPr>
        <p:txBody>
          <a:bodyPr/>
          <a:lstStyle/>
          <a:p>
            <a:pPr indent="-347472" eaLnBrk="1" hangingPunct="1">
              <a:spcBef>
                <a:spcPts val="672"/>
              </a:spcBef>
              <a:buClr>
                <a:schemeClr val="bg2">
                  <a:lumMod val="75000"/>
                  <a:lumOff val="25000"/>
                </a:schemeClr>
              </a:buClr>
              <a:buFont typeface="Wingdings" charset="0"/>
              <a:buChar char="§"/>
              <a:defRPr/>
            </a:pPr>
            <a:r>
              <a:rPr lang="en-US" altLang="en-US" dirty="0">
                <a:solidFill>
                  <a:srgbClr val="C00000"/>
                </a:solidFill>
              </a:rPr>
              <a:t>Pace findings</a:t>
            </a:r>
          </a:p>
          <a:p>
            <a:pPr lvl="1" indent="-347472" eaLnBrk="1" hangingPunct="1">
              <a:spcBef>
                <a:spcPts val="672"/>
              </a:spcBef>
              <a:buFont typeface="Arial" charset="0"/>
              <a:buChar char="•"/>
              <a:defRPr/>
            </a:pPr>
            <a:r>
              <a:rPr lang="en-US" altLang="en-US" sz="2600" dirty="0"/>
              <a:t>Only a limited amount of information can be assimilated by an individual at any one time</a:t>
            </a:r>
          </a:p>
          <a:p>
            <a:pPr lvl="1" indent="-347472" eaLnBrk="1" hangingPunct="1">
              <a:spcBef>
                <a:spcPts val="672"/>
              </a:spcBef>
              <a:buFont typeface="Arial" charset="0"/>
              <a:buChar char="•"/>
              <a:defRPr/>
            </a:pPr>
            <a:r>
              <a:rPr lang="en-US" altLang="en-US" sz="2600" dirty="0"/>
              <a:t>Focus on the data most relevant to decision making</a:t>
            </a:r>
          </a:p>
          <a:p>
            <a:pPr indent="-347472" eaLnBrk="1" hangingPunct="1">
              <a:spcBef>
                <a:spcPts val="672"/>
              </a:spcBef>
              <a:buClr>
                <a:schemeClr val="bg2">
                  <a:lumMod val="75000"/>
                  <a:lumOff val="25000"/>
                </a:schemeClr>
              </a:buClr>
              <a:buFont typeface="Wingdings" charset="0"/>
              <a:buChar char="§"/>
              <a:defRPr/>
            </a:pPr>
            <a:r>
              <a:rPr lang="en-US" altLang="en-US" dirty="0">
                <a:solidFill>
                  <a:srgbClr val="C00000"/>
                </a:solidFill>
              </a:rPr>
              <a:t>Ideological resistance</a:t>
            </a:r>
          </a:p>
          <a:p>
            <a:pPr lvl="1" indent="-347472" eaLnBrk="1" hangingPunct="1">
              <a:spcBef>
                <a:spcPts val="672"/>
              </a:spcBef>
              <a:buFont typeface="Arial" charset="0"/>
              <a:buChar char="•"/>
              <a:defRPr/>
            </a:pPr>
            <a:r>
              <a:rPr lang="en-US" altLang="en-US" sz="2600" dirty="0"/>
              <a:t>If organization committed to specific ideology, difficult to overcome</a:t>
            </a:r>
          </a:p>
          <a:p>
            <a:pPr lvl="1" indent="-347472" eaLnBrk="1" hangingPunct="1">
              <a:spcBef>
                <a:spcPts val="672"/>
              </a:spcBef>
              <a:buFont typeface="Arial" charset="0"/>
              <a:buChar char="•"/>
              <a:defRPr/>
            </a:pPr>
            <a:r>
              <a:rPr lang="en-US" altLang="en-US" sz="2600" dirty="0"/>
              <a:t>Involve persons who support ideology in careful examination and dialogue of issue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AFB83A63-D65B-447B-B20F-1BA961F8272F}"/>
              </a:ext>
            </a:extLst>
          </p:cNvPr>
          <p:cNvSpPr>
            <a:spLocks noGrp="1" noChangeArrowheads="1"/>
          </p:cNvSpPr>
          <p:nvPr>
            <p:ph type="title"/>
          </p:nvPr>
        </p:nvSpPr>
        <p:spPr>
          <a:xfrm>
            <a:off x="457200" y="640080"/>
            <a:ext cx="8229600" cy="1139825"/>
          </a:xfrm>
        </p:spPr>
        <p:txBody>
          <a:bodyPr/>
          <a:lstStyle/>
          <a:p>
            <a:pPr eaLnBrk="1" hangingPunct="1"/>
            <a:r>
              <a:rPr lang="en-US" altLang="en-US" dirty="0"/>
              <a:t>Presentation tips </a:t>
            </a:r>
            <a:br>
              <a:rPr lang="en-US" altLang="en-US" dirty="0"/>
            </a:br>
            <a:r>
              <a:rPr lang="en-US" altLang="en-US" dirty="0"/>
              <a:t>to maximize being “heard” </a:t>
            </a:r>
            <a:r>
              <a:rPr lang="en-US" altLang="en-US" sz="3200" dirty="0"/>
              <a:t>(7)</a:t>
            </a:r>
            <a:endParaRPr lang="en-US" altLang="en-US" sz="3000" dirty="0"/>
          </a:p>
        </p:txBody>
      </p:sp>
      <p:sp>
        <p:nvSpPr>
          <p:cNvPr id="71683" name="Rectangle 3">
            <a:extLst>
              <a:ext uri="{FF2B5EF4-FFF2-40B4-BE49-F238E27FC236}">
                <a16:creationId xmlns:a16="http://schemas.microsoft.com/office/drawing/2014/main" id="{4E28E3C0-0ACC-463D-A6C9-1C93664960E0}"/>
              </a:ext>
            </a:extLst>
          </p:cNvPr>
          <p:cNvSpPr>
            <a:spLocks noGrp="1" noChangeArrowheads="1"/>
          </p:cNvSpPr>
          <p:nvPr>
            <p:ph type="body" idx="1"/>
          </p:nvPr>
        </p:nvSpPr>
        <p:spPr>
          <a:xfrm>
            <a:off x="457200" y="2011680"/>
            <a:ext cx="8229600" cy="4572000"/>
          </a:xfrm>
        </p:spPr>
        <p:txBody>
          <a:bodyPr/>
          <a:lstStyle/>
          <a:p>
            <a:pPr indent="-347472" eaLnBrk="1" hangingPunct="1">
              <a:spcBef>
                <a:spcPts val="672"/>
              </a:spcBef>
            </a:pPr>
            <a:r>
              <a:rPr lang="en-US" altLang="en-US" dirty="0">
                <a:solidFill>
                  <a:srgbClr val="C00000"/>
                </a:solidFill>
                <a:latin typeface="Calibri" panose="020F0502020204030204" pitchFamily="34" charset="0"/>
                <a:cs typeface="Calibri" panose="020F0502020204030204" pitchFamily="34" charset="0"/>
              </a:rPr>
              <a:t>Reducing disruption</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Staff perception that data collection involves disruption of ongoing activities</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Use other staff (receptionists, data aides, etc.) to collect simple pieces of information</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Make any changes to information collection, the program, etc., as easy as possible; make sure any additional forms are necessary/useful</a:t>
            </a:r>
          </a:p>
          <a:p>
            <a:pPr lvl="1" indent="-347472" eaLnBrk="1" hangingPunct="1">
              <a:spcBef>
                <a:spcPts val="672"/>
              </a:spcBef>
            </a:pPr>
            <a:r>
              <a:rPr lang="en-US" altLang="en-US" sz="2600" dirty="0">
                <a:latin typeface="Calibri" panose="020F0502020204030204" pitchFamily="34" charset="0"/>
                <a:cs typeface="Calibri" panose="020F0502020204030204" pitchFamily="34" charset="0"/>
              </a:rPr>
              <a:t>Identify ways to make any additions/amendments beneficial to the staff and patients in day-to-day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43E22D5-687E-4419-83E4-E35A1622AA55}"/>
              </a:ext>
            </a:extLst>
          </p:cNvPr>
          <p:cNvSpPr>
            <a:spLocks noGrp="1" noChangeArrowheads="1"/>
          </p:cNvSpPr>
          <p:nvPr>
            <p:ph type="title"/>
          </p:nvPr>
        </p:nvSpPr>
        <p:spPr/>
        <p:txBody>
          <a:bodyPr/>
          <a:lstStyle/>
          <a:p>
            <a:pPr eaLnBrk="1" hangingPunct="1"/>
            <a:r>
              <a:rPr lang="en-US" altLang="en-US" dirty="0"/>
              <a:t>Oral presentations </a:t>
            </a:r>
            <a:r>
              <a:rPr lang="en-US" altLang="en-US" sz="3200" dirty="0"/>
              <a:t>(2)</a:t>
            </a:r>
            <a:endParaRPr lang="en-US" altLang="en-US" sz="3000" dirty="0"/>
          </a:p>
        </p:txBody>
      </p:sp>
      <p:sp>
        <p:nvSpPr>
          <p:cNvPr id="20483" name="Content Placeholder 2">
            <a:extLst>
              <a:ext uri="{FF2B5EF4-FFF2-40B4-BE49-F238E27FC236}">
                <a16:creationId xmlns:a16="http://schemas.microsoft.com/office/drawing/2014/main" id="{1058EABB-7987-498A-B043-7E7052F290E8}"/>
              </a:ext>
            </a:extLst>
          </p:cNvPr>
          <p:cNvSpPr>
            <a:spLocks noGrp="1" noChangeArrowheads="1"/>
          </p:cNvSpPr>
          <p:nvPr>
            <p:ph idx="1"/>
          </p:nvPr>
        </p:nvSpPr>
        <p:spPr/>
        <p:txBody>
          <a:bodyPr/>
          <a:lstStyle/>
          <a:p>
            <a:pPr eaLnBrk="1" hangingPunct="1">
              <a:spcBef>
                <a:spcPts val="1200"/>
              </a:spcBef>
            </a:pPr>
            <a:r>
              <a:rPr lang="en-US" altLang="en-US" dirty="0">
                <a:solidFill>
                  <a:srgbClr val="C00000"/>
                </a:solidFill>
                <a:latin typeface="Calibri" panose="020F0502020204030204" pitchFamily="34" charset="0"/>
                <a:cs typeface="Calibri" panose="020F0502020204030204" pitchFamily="34" charset="0"/>
              </a:rPr>
              <a:t>Creating the presentation</a:t>
            </a:r>
          </a:p>
          <a:p>
            <a:pPr lvl="1" eaLnBrk="1" hangingPunct="1"/>
            <a:r>
              <a:rPr lang="en-US" altLang="en-US" dirty="0">
                <a:latin typeface="Calibri" panose="020F0502020204030204" pitchFamily="34" charset="0"/>
                <a:cs typeface="Calibri" panose="020F0502020204030204" pitchFamily="34" charset="0"/>
              </a:rPr>
              <a:t>Organize the talk</a:t>
            </a:r>
          </a:p>
          <a:p>
            <a:pPr lvl="1" eaLnBrk="1" hangingPunct="1"/>
            <a:r>
              <a:rPr lang="en-US" altLang="en-US" dirty="0">
                <a:latin typeface="Calibri" panose="020F0502020204030204" pitchFamily="34" charset="0"/>
                <a:cs typeface="Calibri" panose="020F0502020204030204" pitchFamily="34" charset="0"/>
              </a:rPr>
              <a:t>Create visuals</a:t>
            </a:r>
          </a:p>
          <a:p>
            <a:pPr lvl="1" eaLnBrk="1" hangingPunct="1"/>
            <a:r>
              <a:rPr lang="en-US" altLang="en-US" dirty="0">
                <a:latin typeface="Calibri" panose="020F0502020204030204" pitchFamily="34" charset="0"/>
                <a:cs typeface="Calibri" panose="020F0502020204030204" pitchFamily="34" charset="0"/>
              </a:rPr>
              <a:t>Rehearse (for timing)</a:t>
            </a:r>
          </a:p>
          <a:p>
            <a:pPr lvl="1" eaLnBrk="1" hangingPunct="1"/>
            <a:r>
              <a:rPr lang="en-US" altLang="en-US" dirty="0">
                <a:latin typeface="Calibri" panose="020F0502020204030204" pitchFamily="34" charset="0"/>
                <a:cs typeface="Calibri" panose="020F0502020204030204" pitchFamily="34" charset="0"/>
              </a:rPr>
              <a:t>Deliver</a:t>
            </a:r>
          </a:p>
          <a:p>
            <a:pPr eaLnBrk="1" hangingPunct="1"/>
            <a:endParaRPr lang="en-US" altLang="en-US" dirty="0">
              <a:latin typeface="Calibri" panose="020F0502020204030204" pitchFamily="34" charset="0"/>
              <a:cs typeface="Calibri" panose="020F0502020204030204" pitchFamily="34" charset="0"/>
            </a:endParaRPr>
          </a:p>
        </p:txBody>
      </p:sp>
      <p:pic>
        <p:nvPicPr>
          <p:cNvPr id="20484" name="Picture 3">
            <a:extLst>
              <a:ext uri="{FF2B5EF4-FFF2-40B4-BE49-F238E27FC236}">
                <a16:creationId xmlns:a16="http://schemas.microsoft.com/office/drawing/2014/main" id="{DFDD15BB-9349-4397-9D22-23A661C8F2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6950" y="3851275"/>
            <a:ext cx="3298825" cy="242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EA976836-A1B3-4936-9C24-AA0AAD6F1F27}"/>
              </a:ext>
            </a:extLst>
          </p:cNvPr>
          <p:cNvSpPr>
            <a:spLocks noGrp="1" noChangeArrowheads="1"/>
          </p:cNvSpPr>
          <p:nvPr>
            <p:ph type="title"/>
          </p:nvPr>
        </p:nvSpPr>
        <p:spPr>
          <a:xfrm>
            <a:off x="457200" y="277812"/>
            <a:ext cx="8229600" cy="1143000"/>
          </a:xfrm>
        </p:spPr>
        <p:txBody>
          <a:bodyPr/>
          <a:lstStyle/>
          <a:p>
            <a:pPr eaLnBrk="1" hangingPunct="1"/>
            <a:r>
              <a:rPr lang="en-US" altLang="en-US" dirty="0"/>
              <a:t>Summary</a:t>
            </a:r>
          </a:p>
        </p:txBody>
      </p:sp>
      <p:sp>
        <p:nvSpPr>
          <p:cNvPr id="73731" name="Content Placeholder 2">
            <a:extLst>
              <a:ext uri="{FF2B5EF4-FFF2-40B4-BE49-F238E27FC236}">
                <a16:creationId xmlns:a16="http://schemas.microsoft.com/office/drawing/2014/main" id="{655E2279-C946-40CF-B9D3-E92E6FC3A9FD}"/>
              </a:ext>
            </a:extLst>
          </p:cNvPr>
          <p:cNvSpPr>
            <a:spLocks noGrp="1" noChangeArrowheads="1"/>
          </p:cNvSpPr>
          <p:nvPr>
            <p:ph idx="1"/>
          </p:nvPr>
        </p:nvSpPr>
        <p:spPr>
          <a:xfrm>
            <a:off x="457200" y="1600200"/>
            <a:ext cx="8229600" cy="5018088"/>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Presentation should include: </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Title and names/affiliations of investigators</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Background/Introduction</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Methods</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Results</a:t>
            </a:r>
          </a:p>
          <a:p>
            <a:pPr lvl="1" indent="-347472" eaLnBrk="1" hangingPunct="1">
              <a:spcBef>
                <a:spcPts val="672"/>
              </a:spcBef>
            </a:pPr>
            <a:r>
              <a:rPr lang="en-US" altLang="en-US" sz="2400" dirty="0">
                <a:latin typeface="Calibri" panose="020F0502020204030204" pitchFamily="34" charset="0"/>
                <a:cs typeface="Calibri" panose="020F0502020204030204" pitchFamily="34" charset="0"/>
              </a:rPr>
              <a:t>Limitations and Conclusions</a:t>
            </a:r>
          </a:p>
          <a:p>
            <a:pPr indent="-347472" eaLnBrk="1" hangingPunct="1">
              <a:spcBef>
                <a:spcPts val="672"/>
              </a:spcBef>
            </a:pPr>
            <a:r>
              <a:rPr lang="en-US" altLang="en-US" dirty="0">
                <a:latin typeface="Calibri" panose="020F0502020204030204" pitchFamily="34" charset="0"/>
                <a:cs typeface="Calibri" panose="020F0502020204030204" pitchFamily="34" charset="0"/>
              </a:rPr>
              <a:t>Use images and color that support the messages you want to convey</a:t>
            </a:r>
          </a:p>
          <a:p>
            <a:pPr indent="-347472" eaLnBrk="1" hangingPunct="1">
              <a:spcBef>
                <a:spcPts val="672"/>
              </a:spcBef>
            </a:pPr>
            <a:r>
              <a:rPr lang="en-US" altLang="en-US" dirty="0">
                <a:latin typeface="Calibri" panose="020F0502020204030204" pitchFamily="34" charset="0"/>
                <a:cs typeface="Calibri" panose="020F0502020204030204" pitchFamily="34" charset="0"/>
              </a:rPr>
              <a:t>Practice and time presentation; anticipate questions your audience may have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5BAEA836-10C8-46A0-91E6-81D693A932FD}"/>
              </a:ext>
            </a:extLst>
          </p:cNvPr>
          <p:cNvSpPr>
            <a:spLocks noGrp="1" noChangeArrowheads="1"/>
          </p:cNvSpPr>
          <p:nvPr>
            <p:ph type="title"/>
          </p:nvPr>
        </p:nvSpPr>
        <p:spPr>
          <a:xfrm>
            <a:off x="457200" y="182880"/>
            <a:ext cx="8229600" cy="1143000"/>
          </a:xfrm>
        </p:spPr>
        <p:txBody>
          <a:bodyPr/>
          <a:lstStyle/>
          <a:p>
            <a:pPr eaLnBrk="1" hangingPunct="1"/>
            <a:r>
              <a:rPr lang="en-US" altLang="en-US" dirty="0"/>
              <a:t>Presentation organization</a:t>
            </a:r>
          </a:p>
        </p:txBody>
      </p:sp>
      <p:sp>
        <p:nvSpPr>
          <p:cNvPr id="21507" name="Rectangle 3">
            <a:extLst>
              <a:ext uri="{FF2B5EF4-FFF2-40B4-BE49-F238E27FC236}">
                <a16:creationId xmlns:a16="http://schemas.microsoft.com/office/drawing/2014/main" id="{E3335A52-9B91-48C5-B6AF-3984D50D0DB7}"/>
              </a:ext>
            </a:extLst>
          </p:cNvPr>
          <p:cNvSpPr>
            <a:spLocks noGrp="1" noChangeArrowheads="1"/>
          </p:cNvSpPr>
          <p:nvPr>
            <p:ph type="body" idx="1"/>
          </p:nvPr>
        </p:nvSpPr>
        <p:spPr>
          <a:xfrm>
            <a:off x="457200" y="1463040"/>
            <a:ext cx="8229600" cy="5120640"/>
          </a:xfrm>
        </p:spPr>
        <p:txBody>
          <a:bodyPr/>
          <a:lstStyle/>
          <a:p>
            <a:pPr indent="-347472" eaLnBrk="1" hangingPunct="1">
              <a:spcBef>
                <a:spcPts val="300"/>
              </a:spcBef>
            </a:pPr>
            <a:r>
              <a:rPr lang="en-US" altLang="en-US" sz="3000" dirty="0">
                <a:latin typeface="Calibri" panose="020F0502020204030204" pitchFamily="34" charset="0"/>
                <a:cs typeface="Calibri" panose="020F0502020204030204" pitchFamily="34" charset="0"/>
              </a:rPr>
              <a:t>Title slide</a:t>
            </a:r>
          </a:p>
          <a:p>
            <a:pPr indent="-347472" eaLnBrk="1" hangingPunct="1">
              <a:spcBef>
                <a:spcPts val="300"/>
              </a:spcBef>
            </a:pPr>
            <a:r>
              <a:rPr lang="en-US" altLang="en-US" sz="3000" dirty="0">
                <a:latin typeface="Calibri" panose="020F0502020204030204" pitchFamily="34" charset="0"/>
                <a:cs typeface="Calibri" panose="020F0502020204030204" pitchFamily="34" charset="0"/>
              </a:rPr>
              <a:t>Opening</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Why, what, how (Introduction, Objectives)</a:t>
            </a:r>
          </a:p>
          <a:p>
            <a:pPr indent="-347472" eaLnBrk="1" hangingPunct="1">
              <a:spcBef>
                <a:spcPts val="300"/>
              </a:spcBef>
            </a:pPr>
            <a:r>
              <a:rPr lang="en-US" altLang="en-US" sz="3000" dirty="0">
                <a:latin typeface="Calibri" panose="020F0502020204030204" pitchFamily="34" charset="0"/>
                <a:cs typeface="Calibri" panose="020F0502020204030204" pitchFamily="34" charset="0"/>
              </a:rPr>
              <a:t>Body</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What you did (Methods)</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What you found (Results)</a:t>
            </a:r>
          </a:p>
          <a:p>
            <a:pPr indent="-347472" eaLnBrk="1" hangingPunct="1">
              <a:spcBef>
                <a:spcPts val="300"/>
              </a:spcBef>
            </a:pPr>
            <a:r>
              <a:rPr lang="en-US" altLang="en-US" sz="3000" dirty="0">
                <a:latin typeface="Calibri" panose="020F0502020204030204" pitchFamily="34" charset="0"/>
                <a:cs typeface="Calibri" panose="020F0502020204030204" pitchFamily="34" charset="0"/>
              </a:rPr>
              <a:t>Closing</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Restate what you said  (Conclusions)</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What you want them to </a:t>
            </a:r>
            <a:r>
              <a:rPr lang="en-US" altLang="en-US" sz="2600" b="1" dirty="0">
                <a:latin typeface="Calibri" panose="020F0502020204030204" pitchFamily="34" charset="0"/>
                <a:cs typeface="Calibri" panose="020F0502020204030204" pitchFamily="34" charset="0"/>
              </a:rPr>
              <a:t>do </a:t>
            </a:r>
            <a:r>
              <a:rPr lang="en-US" altLang="en-US" sz="2600" dirty="0">
                <a:latin typeface="Calibri" panose="020F0502020204030204" pitchFamily="34" charset="0"/>
                <a:cs typeface="Calibri" panose="020F0502020204030204" pitchFamily="34" charset="0"/>
              </a:rPr>
              <a:t>(Recommendations)</a:t>
            </a:r>
          </a:p>
          <a:p>
            <a:pPr indent="-347472" eaLnBrk="1" hangingPunct="1">
              <a:spcBef>
                <a:spcPts val="300"/>
              </a:spcBef>
            </a:pPr>
            <a:r>
              <a:rPr lang="en-US" altLang="en-US" sz="3000" dirty="0">
                <a:latin typeface="Calibri" panose="020F0502020204030204" pitchFamily="34" charset="0"/>
                <a:cs typeface="Calibri" panose="020F0502020204030204" pitchFamily="34" charset="0"/>
              </a:rPr>
              <a:t>Questions</a:t>
            </a:r>
          </a:p>
          <a:p>
            <a:pPr lvl="1" indent="-347472" eaLnBrk="1" hangingPunct="1">
              <a:spcBef>
                <a:spcPts val="300"/>
              </a:spcBef>
            </a:pPr>
            <a:r>
              <a:rPr lang="en-US" altLang="en-US" sz="2600" dirty="0">
                <a:latin typeface="Calibri" panose="020F0502020204030204" pitchFamily="34" charset="0"/>
                <a:cs typeface="Calibri" panose="020F0502020204030204" pitchFamily="34" charset="0"/>
              </a:rPr>
              <a:t>Listen!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12E1558-2D47-40CC-AEC3-BD59A507B3F4}"/>
              </a:ext>
            </a:extLst>
          </p:cNvPr>
          <p:cNvSpPr>
            <a:spLocks noGrp="1" noChangeArrowheads="1"/>
          </p:cNvSpPr>
          <p:nvPr>
            <p:ph type="title"/>
          </p:nvPr>
        </p:nvSpPr>
        <p:spPr/>
        <p:txBody>
          <a:bodyPr/>
          <a:lstStyle/>
          <a:p>
            <a:pPr eaLnBrk="1" hangingPunct="1"/>
            <a:r>
              <a:rPr lang="en-US" altLang="en-US" dirty="0"/>
              <a:t>Title slide</a:t>
            </a:r>
          </a:p>
        </p:txBody>
      </p:sp>
      <p:sp>
        <p:nvSpPr>
          <p:cNvPr id="22531" name="Content Placeholder 2">
            <a:extLst>
              <a:ext uri="{FF2B5EF4-FFF2-40B4-BE49-F238E27FC236}">
                <a16:creationId xmlns:a16="http://schemas.microsoft.com/office/drawing/2014/main" id="{994E5BDD-221C-4592-9760-74650829B6D5}"/>
              </a:ext>
            </a:extLst>
          </p:cNvPr>
          <p:cNvSpPr>
            <a:spLocks noGrp="1" noChangeArrowheads="1"/>
          </p:cNvSpPr>
          <p:nvPr>
            <p:ph idx="1"/>
          </p:nvPr>
        </p:nvSpPr>
        <p:spPr>
          <a:xfrm>
            <a:off x="457200" y="2048773"/>
            <a:ext cx="8229600" cy="3489385"/>
          </a:xfrm>
        </p:spPr>
        <p:txBody>
          <a:bodyPr/>
          <a:lstStyle/>
          <a:p>
            <a:pPr marL="0" indent="0" algn="ctr" eaLnBrk="1" hangingPunct="1">
              <a:buFont typeface="Wingdings" panose="05000000000000000000" pitchFamily="2" charset="2"/>
              <a:buNone/>
            </a:pPr>
            <a:r>
              <a:rPr lang="en-US" altLang="en-US" sz="4800" dirty="0">
                <a:latin typeface="Calibri" panose="020F0502020204030204" pitchFamily="34" charset="0"/>
                <a:cs typeface="Calibri" panose="020F0502020204030204" pitchFamily="34" charset="0"/>
              </a:rPr>
              <a:t>Title of my study</a:t>
            </a:r>
          </a:p>
          <a:p>
            <a:pPr marL="0" indent="0" algn="ctr" eaLnBrk="1" hangingPunct="1">
              <a:buFont typeface="Wingdings" panose="05000000000000000000" pitchFamily="2" charset="2"/>
              <a:buNone/>
            </a:pPr>
            <a:r>
              <a:rPr lang="en-US" altLang="en-US" dirty="0">
                <a:latin typeface="Calibri" panose="020F0502020204030204" pitchFamily="34" charset="0"/>
                <a:cs typeface="Calibri" panose="020F0502020204030204" pitchFamily="34" charset="0"/>
              </a:rPr>
              <a:t>Names of all authors</a:t>
            </a:r>
          </a:p>
          <a:p>
            <a:pPr marL="0" indent="0" algn="ctr" eaLnBrk="1" hangingPunct="1">
              <a:buFont typeface="Wingdings" panose="05000000000000000000" pitchFamily="2" charset="2"/>
              <a:buNone/>
            </a:pPr>
            <a:r>
              <a:rPr lang="en-US" altLang="en-US" dirty="0">
                <a:latin typeface="Calibri" panose="020F0502020204030204" pitchFamily="34" charset="0"/>
                <a:cs typeface="Calibri" panose="020F0502020204030204" pitchFamily="34" charset="0"/>
              </a:rPr>
              <a:t>Institutions of the authors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551A7E29-2B7A-4118-ADFD-1F77ADA8AC39}"/>
              </a:ext>
            </a:extLst>
          </p:cNvPr>
          <p:cNvSpPr>
            <a:spLocks noGrp="1" noChangeArrowheads="1"/>
          </p:cNvSpPr>
          <p:nvPr>
            <p:ph type="title"/>
          </p:nvPr>
        </p:nvSpPr>
        <p:spPr>
          <a:xfrm>
            <a:off x="457200" y="274320"/>
            <a:ext cx="8229600" cy="1143000"/>
          </a:xfrm>
        </p:spPr>
        <p:txBody>
          <a:bodyPr/>
          <a:lstStyle/>
          <a:p>
            <a:pPr eaLnBrk="1" hangingPunct="1"/>
            <a:r>
              <a:rPr lang="en-US" altLang="en-US" dirty="0"/>
              <a:t>Introduction</a:t>
            </a:r>
          </a:p>
        </p:txBody>
      </p:sp>
      <p:pic>
        <p:nvPicPr>
          <p:cNvPr id="24579" name="Picture 1">
            <a:extLst>
              <a:ext uri="{FF2B5EF4-FFF2-40B4-BE49-F238E27FC236}">
                <a16:creationId xmlns:a16="http://schemas.microsoft.com/office/drawing/2014/main" id="{55513B8F-2285-442F-9EB8-CB1001068C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46400" y="3429000"/>
            <a:ext cx="2797175"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3">
            <a:extLst>
              <a:ext uri="{FF2B5EF4-FFF2-40B4-BE49-F238E27FC236}">
                <a16:creationId xmlns:a16="http://schemas.microsoft.com/office/drawing/2014/main" id="{F5E4EFB3-5361-454D-AFD1-A8B44D348EF4}"/>
              </a:ext>
            </a:extLst>
          </p:cNvPr>
          <p:cNvSpPr>
            <a:spLocks noGrp="1" noChangeArrowheads="1"/>
          </p:cNvSpPr>
          <p:nvPr>
            <p:ph type="body" idx="1"/>
          </p:nvPr>
        </p:nvSpPr>
        <p:spPr>
          <a:xfrm>
            <a:off x="457200" y="1600200"/>
            <a:ext cx="8229600" cy="246888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Public health importance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global </a:t>
            </a:r>
            <a:r>
              <a:rPr lang="en-US" altLang="en-US" dirty="0">
                <a:latin typeface="Calibri" panose="020F0502020204030204" pitchFamily="34" charset="0"/>
                <a:cs typeface="Calibri" panose="020F0502020204030204" pitchFamily="34" charset="0"/>
                <a:sym typeface="Wingdings" panose="05000000000000000000" pitchFamily="2" charset="2"/>
              </a:rPr>
              <a:t> specific</a:t>
            </a:r>
          </a:p>
          <a:p>
            <a:pPr lvl="1" indent="-347472" eaLnBrk="1" hangingPunct="1">
              <a:spcBef>
                <a:spcPts val="672"/>
              </a:spcBef>
            </a:pPr>
            <a:r>
              <a:rPr lang="en-US" altLang="en-US" dirty="0">
                <a:latin typeface="Calibri" panose="020F0502020204030204" pitchFamily="34" charset="0"/>
                <a:cs typeface="Calibri" panose="020F0502020204030204" pitchFamily="34" charset="0"/>
                <a:sym typeface="Wingdings" panose="05000000000000000000" pitchFamily="2" charset="2"/>
              </a:rPr>
              <a:t>“Why should I care?”</a:t>
            </a:r>
            <a:endParaRPr lang="en-US" altLang="en-US" dirty="0">
              <a:latin typeface="Calibri" panose="020F0502020204030204" pitchFamily="34" charset="0"/>
              <a:cs typeface="Calibri" panose="020F0502020204030204" pitchFamily="34" charset="0"/>
            </a:endParaRPr>
          </a:p>
          <a:p>
            <a:pPr indent="-347472" eaLnBrk="1" hangingPunct="1">
              <a:spcBef>
                <a:spcPts val="672"/>
              </a:spcBef>
            </a:pPr>
            <a:r>
              <a:rPr lang="en-US" altLang="en-US" dirty="0">
                <a:latin typeface="Calibri" panose="020F0502020204030204" pitchFamily="34" charset="0"/>
                <a:cs typeface="Calibri" panose="020F0502020204030204" pitchFamily="34" charset="0"/>
              </a:rPr>
              <a:t>State of knowledge/justification for research</a:t>
            </a:r>
            <a:endParaRPr lang="en-US" altLang="en-US" sz="2400" b="1" dirty="0">
              <a:latin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58ED94A-9320-4E87-BE58-1B31116744B3}"/>
              </a:ext>
            </a:extLst>
          </p:cNvPr>
          <p:cNvSpPr>
            <a:spLocks noGrp="1" noChangeArrowheads="1"/>
          </p:cNvSpPr>
          <p:nvPr>
            <p:ph type="title"/>
          </p:nvPr>
        </p:nvSpPr>
        <p:spPr/>
        <p:txBody>
          <a:bodyPr/>
          <a:lstStyle/>
          <a:p>
            <a:pPr eaLnBrk="1" hangingPunct="1"/>
            <a:r>
              <a:rPr lang="en-US" altLang="en-US" dirty="0"/>
              <a:t>Objectives</a:t>
            </a:r>
          </a:p>
        </p:txBody>
      </p:sp>
      <p:sp>
        <p:nvSpPr>
          <p:cNvPr id="3" name="Content Placeholder 2">
            <a:extLst>
              <a:ext uri="{FF2B5EF4-FFF2-40B4-BE49-F238E27FC236}">
                <a16:creationId xmlns:a16="http://schemas.microsoft.com/office/drawing/2014/main" id="{3C86CC0F-DFEC-4034-A752-AB0F38C557AD}"/>
              </a:ext>
            </a:extLst>
          </p:cNvPr>
          <p:cNvSpPr>
            <a:spLocks noGrp="1"/>
          </p:cNvSpPr>
          <p:nvPr>
            <p:ph idx="1"/>
          </p:nvPr>
        </p:nvSpPr>
        <p:spPr>
          <a:xfrm>
            <a:off x="457200" y="1600200"/>
            <a:ext cx="8229600" cy="1201738"/>
          </a:xfrm>
        </p:spPr>
        <p:txBody>
          <a:bodyPr/>
          <a:lstStyle/>
          <a:p>
            <a:pPr eaLnBrk="1" hangingPunct="1">
              <a:spcBef>
                <a:spcPts val="600"/>
              </a:spcBef>
              <a:buClr>
                <a:schemeClr val="bg2">
                  <a:lumMod val="75000"/>
                  <a:lumOff val="25000"/>
                </a:schemeClr>
              </a:buClr>
              <a:buFont typeface="Wingdings" charset="0"/>
              <a:buChar char="§"/>
              <a:defRPr/>
            </a:pPr>
            <a:r>
              <a:rPr lang="en-US" altLang="en-US" dirty="0"/>
              <a:t>Aims/purpose of your research (objectives)</a:t>
            </a:r>
          </a:p>
          <a:p>
            <a:pPr marL="344488" indent="0" eaLnBrk="1" hangingPunct="1">
              <a:spcBef>
                <a:spcPts val="600"/>
              </a:spcBef>
              <a:buClr>
                <a:schemeClr val="bg2">
                  <a:lumMod val="75000"/>
                  <a:lumOff val="25000"/>
                </a:schemeClr>
              </a:buClr>
              <a:buFont typeface="Wingdings" charset="0"/>
              <a:buNone/>
              <a:defRPr/>
            </a:pPr>
            <a:r>
              <a:rPr lang="en-US" altLang="en-US" sz="3000" dirty="0">
                <a:solidFill>
                  <a:srgbClr val="0000FF"/>
                </a:solidFill>
              </a:rPr>
              <a:t>Example:</a:t>
            </a:r>
          </a:p>
          <a:p>
            <a:pPr eaLnBrk="1" hangingPunct="1">
              <a:buClr>
                <a:schemeClr val="bg2">
                  <a:lumMod val="75000"/>
                  <a:lumOff val="25000"/>
                </a:schemeClr>
              </a:buClr>
              <a:buFont typeface="Wingdings" charset="0"/>
              <a:buChar char="§"/>
              <a:defRPr/>
            </a:pPr>
            <a:endParaRPr lang="en-US" dirty="0"/>
          </a:p>
        </p:txBody>
      </p:sp>
      <p:sp>
        <p:nvSpPr>
          <p:cNvPr id="6" name="Content Placeholder 2">
            <a:extLst>
              <a:ext uri="{FF2B5EF4-FFF2-40B4-BE49-F238E27FC236}">
                <a16:creationId xmlns:a16="http://schemas.microsoft.com/office/drawing/2014/main" id="{3DF09427-CEC3-4C4E-A08E-297132C1628C}"/>
              </a:ext>
            </a:extLst>
          </p:cNvPr>
          <p:cNvSpPr txBox="1">
            <a:spLocks/>
          </p:cNvSpPr>
          <p:nvPr/>
        </p:nvSpPr>
        <p:spPr>
          <a:xfrm>
            <a:off x="911225" y="2926080"/>
            <a:ext cx="7218363" cy="1371600"/>
          </a:xfrm>
          <a:prstGeom prst="rect">
            <a:avLst/>
          </a:prstGeom>
          <a:solidFill>
            <a:schemeClr val="accent2">
              <a:lumMod val="40000"/>
              <a:lumOff val="60000"/>
            </a:schemeClr>
          </a:solidFill>
        </p:spPr>
        <p:txBody>
          <a:bodyPr>
            <a:normAutofit fontScale="70000" lnSpcReduction="20000"/>
          </a:bodyPr>
          <a:lstStyle/>
          <a:p>
            <a:pPr marL="6350" defTabSz="914400" eaLnBrk="1" fontAlgn="auto" hangingPunct="1">
              <a:lnSpc>
                <a:spcPct val="120000"/>
              </a:lnSpc>
              <a:spcBef>
                <a:spcPts val="1200"/>
              </a:spcBef>
              <a:spcAft>
                <a:spcPts val="1200"/>
              </a:spcAft>
              <a:buFont typeface="Arial" pitchFamily="34" charset="0"/>
              <a:buNone/>
              <a:defRPr/>
            </a:pPr>
            <a:r>
              <a:rPr lang="en-US" sz="3000" b="1" dirty="0">
                <a:solidFill>
                  <a:schemeClr val="bg2">
                    <a:lumMod val="75000"/>
                    <a:lumOff val="25000"/>
                  </a:schemeClr>
                </a:solidFill>
                <a:latin typeface="+mn-lt"/>
                <a:cs typeface="+mn-cs"/>
              </a:rPr>
              <a:t>Aim 1:</a:t>
            </a:r>
            <a:r>
              <a:rPr lang="en-US" sz="3000" dirty="0">
                <a:solidFill>
                  <a:schemeClr val="bg2">
                    <a:lumMod val="75000"/>
                    <a:lumOff val="25000"/>
                  </a:schemeClr>
                </a:solidFill>
                <a:latin typeface="+mn-lt"/>
                <a:cs typeface="+mn-cs"/>
              </a:rPr>
              <a:t> To investigate the effect of an opt-out approach to hepatitis B birth dose vaccination on hepatitis B vaccination uptake in Papua New Guinea and the Solomon Islands.</a:t>
            </a:r>
          </a:p>
        </p:txBody>
      </p:sp>
      <p:sp>
        <p:nvSpPr>
          <p:cNvPr id="7" name="Content Placeholder 2">
            <a:extLst>
              <a:ext uri="{FF2B5EF4-FFF2-40B4-BE49-F238E27FC236}">
                <a16:creationId xmlns:a16="http://schemas.microsoft.com/office/drawing/2014/main" id="{961F1265-E1BA-40D4-8C5C-0B77B6C7C2AD}"/>
              </a:ext>
            </a:extLst>
          </p:cNvPr>
          <p:cNvSpPr txBox="1">
            <a:spLocks/>
          </p:cNvSpPr>
          <p:nvPr/>
        </p:nvSpPr>
        <p:spPr>
          <a:xfrm>
            <a:off x="911225" y="4480560"/>
            <a:ext cx="7218363" cy="1435100"/>
          </a:xfrm>
          <a:prstGeom prst="rect">
            <a:avLst/>
          </a:prstGeom>
          <a:solidFill>
            <a:schemeClr val="tx1">
              <a:lumMod val="75000"/>
            </a:schemeClr>
          </a:solidFill>
        </p:spPr>
        <p:txBody>
          <a:bodyPr/>
          <a:lstStyle/>
          <a:p>
            <a:pPr eaLnBrk="1" fontAlgn="auto" hangingPunct="1">
              <a:spcBef>
                <a:spcPct val="20000"/>
              </a:spcBef>
              <a:spcAft>
                <a:spcPts val="0"/>
              </a:spcAft>
              <a:defRPr/>
            </a:pPr>
            <a:r>
              <a:rPr lang="en-US" sz="2100" b="1" dirty="0">
                <a:solidFill>
                  <a:schemeClr val="bg2">
                    <a:lumMod val="75000"/>
                    <a:lumOff val="25000"/>
                  </a:schemeClr>
                </a:solidFill>
                <a:latin typeface="+mn-lt"/>
                <a:cs typeface="+mn-cs"/>
              </a:rPr>
              <a:t>Aim 2: </a:t>
            </a:r>
            <a:r>
              <a:rPr lang="en-US" sz="2100" dirty="0">
                <a:solidFill>
                  <a:schemeClr val="bg2">
                    <a:lumMod val="75000"/>
                    <a:lumOff val="25000"/>
                  </a:schemeClr>
                </a:solidFill>
                <a:latin typeface="+mn-lt"/>
                <a:cs typeface="+mn-cs"/>
              </a:rPr>
              <a:t>To determine hepatitis B transmission rates to infants randomized to the opt-out approach for hepatitis B vaccination versus infants in the control groups at 12 and 24 months of life.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90FA86E-A71C-46CF-B09A-67173B886912}"/>
              </a:ext>
            </a:extLst>
          </p:cNvPr>
          <p:cNvSpPr>
            <a:spLocks noGrp="1" noChangeArrowheads="1"/>
          </p:cNvSpPr>
          <p:nvPr>
            <p:ph type="title"/>
          </p:nvPr>
        </p:nvSpPr>
        <p:spPr>
          <a:xfrm>
            <a:off x="457200" y="277813"/>
            <a:ext cx="8229600" cy="1139825"/>
          </a:xfrm>
        </p:spPr>
        <p:txBody>
          <a:bodyPr/>
          <a:lstStyle/>
          <a:p>
            <a:pPr eaLnBrk="1" hangingPunct="1"/>
            <a:r>
              <a:rPr lang="en-US" altLang="en-US" dirty="0"/>
              <a:t>Methods</a:t>
            </a:r>
          </a:p>
        </p:txBody>
      </p:sp>
      <p:sp>
        <p:nvSpPr>
          <p:cNvPr id="28675" name="Rectangle 3">
            <a:extLst>
              <a:ext uri="{FF2B5EF4-FFF2-40B4-BE49-F238E27FC236}">
                <a16:creationId xmlns:a16="http://schemas.microsoft.com/office/drawing/2014/main" id="{C406E221-F60E-44EB-8A03-08E4F5898BBC}"/>
              </a:ext>
            </a:extLst>
          </p:cNvPr>
          <p:cNvSpPr>
            <a:spLocks noGrp="1" noChangeArrowheads="1"/>
          </p:cNvSpPr>
          <p:nvPr>
            <p:ph type="body" idx="1"/>
          </p:nvPr>
        </p:nvSpPr>
        <p:spPr>
          <a:xfrm>
            <a:off x="457199" y="1600200"/>
            <a:ext cx="8229600" cy="4023360"/>
          </a:xfrm>
        </p:spPr>
        <p:txBody>
          <a:bodyPr/>
          <a:lstStyle/>
          <a:p>
            <a:pPr indent="-347472" eaLnBrk="1" hangingPunct="1">
              <a:spcBef>
                <a:spcPts val="672"/>
              </a:spcBef>
            </a:pPr>
            <a:r>
              <a:rPr lang="en-US" altLang="en-US" dirty="0">
                <a:latin typeface="Calibri" panose="020F0502020204030204" pitchFamily="34" charset="0"/>
                <a:cs typeface="Calibri" panose="020F0502020204030204" pitchFamily="34" charset="0"/>
              </a:rPr>
              <a:t>Clear description of methods used to obtain results</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Study design</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Study sample</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Independent/dependent variables and measures</a:t>
            </a:r>
          </a:p>
          <a:p>
            <a:pPr lvl="1" indent="-347472" eaLnBrk="1" hangingPunct="1">
              <a:spcBef>
                <a:spcPts val="672"/>
              </a:spcBef>
            </a:pPr>
            <a:r>
              <a:rPr lang="en-US" altLang="en-US" dirty="0">
                <a:latin typeface="Calibri" panose="020F0502020204030204" pitchFamily="34" charset="0"/>
                <a:cs typeface="Calibri" panose="020F0502020204030204" pitchFamily="34" charset="0"/>
              </a:rPr>
              <a:t>Statistical analysis</a:t>
            </a:r>
          </a:p>
          <a:p>
            <a:pPr indent="-347472" eaLnBrk="1" hangingPunct="1">
              <a:spcBef>
                <a:spcPts val="672"/>
              </a:spcBef>
            </a:pPr>
            <a:r>
              <a:rPr lang="en-US" altLang="en-US" dirty="0">
                <a:latin typeface="Calibri" panose="020F0502020204030204" pitchFamily="34" charset="0"/>
                <a:cs typeface="Calibri" panose="020F0502020204030204" pitchFamily="34" charset="0"/>
              </a:rPr>
              <a:t>Diagrams/flow charts better than text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CD3C5C4-8196-4ED7-81C3-02AAF9AC4E6D}"/>
              </a:ext>
            </a:extLst>
          </p:cNvPr>
          <p:cNvSpPr>
            <a:spLocks noGrp="1" noChangeArrowheads="1"/>
          </p:cNvSpPr>
          <p:nvPr>
            <p:ph type="title"/>
          </p:nvPr>
        </p:nvSpPr>
        <p:spPr/>
        <p:txBody>
          <a:bodyPr/>
          <a:lstStyle/>
          <a:p>
            <a:pPr eaLnBrk="1" hangingPunct="1"/>
            <a:r>
              <a:rPr lang="en-US" altLang="en-US" dirty="0"/>
              <a:t>Results</a:t>
            </a:r>
          </a:p>
        </p:txBody>
      </p:sp>
      <p:graphicFrame>
        <p:nvGraphicFramePr>
          <p:cNvPr id="4" name="Content Placeholder 3">
            <a:extLst>
              <a:ext uri="{FF2B5EF4-FFF2-40B4-BE49-F238E27FC236}">
                <a16:creationId xmlns:a16="http://schemas.microsoft.com/office/drawing/2014/main" id="{37246D7F-6A50-4474-9B24-B132ACDE20A8}"/>
              </a:ext>
            </a:extLst>
          </p:cNvPr>
          <p:cNvGraphicFramePr>
            <a:graphicFrameLocks noGrp="1"/>
          </p:cNvGraphicFramePr>
          <p:nvPr>
            <p:ph idx="1"/>
          </p:nvPr>
        </p:nvGraphicFramePr>
        <p:xfrm>
          <a:off x="889000" y="2917825"/>
          <a:ext cx="7651750" cy="3367110"/>
        </p:xfrm>
        <a:graphic>
          <a:graphicData uri="http://schemas.openxmlformats.org/drawingml/2006/table">
            <a:tbl>
              <a:tblPr firstRow="1" bandRow="1">
                <a:tableStyleId>{2D5ABB26-0587-4C30-8999-92F81FD0307C}</a:tableStyleId>
              </a:tblPr>
              <a:tblGrid>
                <a:gridCol w="3733586">
                  <a:extLst>
                    <a:ext uri="{9D8B030D-6E8A-4147-A177-3AD203B41FA5}">
                      <a16:colId xmlns:a16="http://schemas.microsoft.com/office/drawing/2014/main" val="20000"/>
                    </a:ext>
                  </a:extLst>
                </a:gridCol>
                <a:gridCol w="2153056">
                  <a:extLst>
                    <a:ext uri="{9D8B030D-6E8A-4147-A177-3AD203B41FA5}">
                      <a16:colId xmlns:a16="http://schemas.microsoft.com/office/drawing/2014/main" val="20001"/>
                    </a:ext>
                  </a:extLst>
                </a:gridCol>
                <a:gridCol w="1765108">
                  <a:extLst>
                    <a:ext uri="{9D8B030D-6E8A-4147-A177-3AD203B41FA5}">
                      <a16:colId xmlns:a16="http://schemas.microsoft.com/office/drawing/2014/main" val="20002"/>
                    </a:ext>
                  </a:extLst>
                </a:gridCol>
              </a:tblGrid>
              <a:tr h="640032">
                <a:tc>
                  <a:txBody>
                    <a:bodyPr/>
                    <a:lstStyle/>
                    <a:p>
                      <a:endParaRPr lang="en-US" sz="1800" dirty="0">
                        <a:solidFill>
                          <a:schemeClr val="bg2"/>
                        </a:solidFill>
                      </a:endParaRP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tc>
                  <a:txBody>
                    <a:bodyPr/>
                    <a:lstStyle/>
                    <a:p>
                      <a:pPr algn="ctr"/>
                      <a:r>
                        <a:rPr lang="en-US" sz="1800" dirty="0">
                          <a:solidFill>
                            <a:schemeClr val="bg2"/>
                          </a:solidFill>
                        </a:rPr>
                        <a:t>Cases</a:t>
                      </a:r>
                    </a:p>
                    <a:p>
                      <a:pPr algn="ctr"/>
                      <a:r>
                        <a:rPr lang="en-US" sz="1800" dirty="0">
                          <a:solidFill>
                            <a:schemeClr val="bg2"/>
                          </a:solidFill>
                        </a:rPr>
                        <a:t>(n = 140)</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tc>
                  <a:txBody>
                    <a:bodyPr/>
                    <a:lstStyle/>
                    <a:p>
                      <a:pPr algn="ctr"/>
                      <a:r>
                        <a:rPr lang="en-US" sz="1800" dirty="0">
                          <a:solidFill>
                            <a:schemeClr val="bg2"/>
                          </a:solidFill>
                        </a:rPr>
                        <a:t>Controls</a:t>
                      </a:r>
                    </a:p>
                    <a:p>
                      <a:pPr algn="ctr"/>
                      <a:r>
                        <a:rPr lang="en-US" sz="1800" dirty="0">
                          <a:solidFill>
                            <a:schemeClr val="bg2"/>
                          </a:solidFill>
                        </a:rPr>
                        <a:t>(n = 140)</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370697">
                <a:tc>
                  <a:txBody>
                    <a:bodyPr/>
                    <a:lstStyle/>
                    <a:p>
                      <a:endParaRPr lang="en-US" sz="1800" dirty="0">
                        <a:solidFill>
                          <a:schemeClr val="bg2"/>
                        </a:solidFill>
                      </a:endParaRP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ctr"/>
                      <a:r>
                        <a:rPr lang="en-US" sz="1800" i="1" dirty="0">
                          <a:solidFill>
                            <a:schemeClr val="bg2"/>
                          </a:solidFill>
                        </a:rPr>
                        <a:t>Percent or mean </a:t>
                      </a:r>
                      <a:r>
                        <a:rPr lang="en-US" sz="1800" i="1" u="sng" dirty="0">
                          <a:solidFill>
                            <a:schemeClr val="bg2"/>
                          </a:solidFill>
                        </a:rPr>
                        <a:t>+</a:t>
                      </a:r>
                      <a:r>
                        <a:rPr lang="en-US" sz="1800" i="1" dirty="0">
                          <a:solidFill>
                            <a:schemeClr val="bg2"/>
                          </a:solidFill>
                        </a:rPr>
                        <a:t> SD</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solidFill>
                        <a:schemeClr val="tx1">
                          <a:lumMod val="50000"/>
                        </a:schemeClr>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dirty="0">
                        <a:solidFill>
                          <a:schemeClr val="bg2">
                            <a:lumMod val="75000"/>
                            <a:lumOff val="25000"/>
                          </a:schemeClr>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70697">
                <a:tc>
                  <a:txBody>
                    <a:bodyPr/>
                    <a:lstStyle/>
                    <a:p>
                      <a:r>
                        <a:rPr lang="en-US" sz="1800" dirty="0">
                          <a:solidFill>
                            <a:schemeClr val="bg2"/>
                          </a:solidFill>
                        </a:rPr>
                        <a:t>Age (years)</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68.7 </a:t>
                      </a:r>
                      <a:r>
                        <a:rPr lang="en-US" sz="1800" u="sng" dirty="0">
                          <a:solidFill>
                            <a:schemeClr val="bg2"/>
                          </a:solidFill>
                        </a:rPr>
                        <a:t>+</a:t>
                      </a:r>
                      <a:r>
                        <a:rPr lang="en-US" sz="1800" baseline="0" dirty="0">
                          <a:solidFill>
                            <a:schemeClr val="bg2"/>
                          </a:solidFill>
                        </a:rPr>
                        <a:t> 9.6</a:t>
                      </a:r>
                      <a:endParaRPr lang="en-US" sz="1800" dirty="0">
                        <a:solidFill>
                          <a:schemeClr val="bg2"/>
                        </a:solidFill>
                      </a:endParaRP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2"/>
                          </a:solidFill>
                        </a:rPr>
                        <a:t>69.3 </a:t>
                      </a:r>
                      <a:r>
                        <a:rPr lang="en-US" sz="1800" u="sng" dirty="0">
                          <a:solidFill>
                            <a:schemeClr val="bg2"/>
                          </a:solidFill>
                        </a:rPr>
                        <a:t>+</a:t>
                      </a:r>
                      <a:r>
                        <a:rPr lang="en-US" sz="1800" baseline="0" dirty="0">
                          <a:solidFill>
                            <a:schemeClr val="bg2"/>
                          </a:solidFill>
                        </a:rPr>
                        <a:t> 10.3</a:t>
                      </a:r>
                      <a:endParaRPr lang="en-US" sz="1800" dirty="0">
                        <a:solidFill>
                          <a:schemeClr val="bg2"/>
                        </a:solidFill>
                      </a:endParaRP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697">
                <a:tc>
                  <a:txBody>
                    <a:bodyPr/>
                    <a:lstStyle/>
                    <a:p>
                      <a:r>
                        <a:rPr lang="en-US" sz="1800" dirty="0">
                          <a:solidFill>
                            <a:schemeClr val="bg2"/>
                          </a:solidFill>
                        </a:rPr>
                        <a:t>Sex (male)</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56%</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56%</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697">
                <a:tc>
                  <a:txBody>
                    <a:bodyPr/>
                    <a:lstStyle/>
                    <a:p>
                      <a:r>
                        <a:rPr lang="en-US" sz="1800" dirty="0">
                          <a:solidFill>
                            <a:schemeClr val="bg2"/>
                          </a:solidFill>
                        </a:rPr>
                        <a:t>Race (white)</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74%</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72%</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697">
                <a:tc>
                  <a:txBody>
                    <a:bodyPr/>
                    <a:lstStyle/>
                    <a:p>
                      <a:r>
                        <a:rPr lang="en-US" sz="1800" dirty="0">
                          <a:solidFill>
                            <a:schemeClr val="bg2"/>
                          </a:solidFill>
                        </a:rPr>
                        <a:t>Smoker (40+ pack-years)</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39%</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26%</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697">
                <a:tc>
                  <a:txBody>
                    <a:bodyPr/>
                    <a:lstStyle/>
                    <a:p>
                      <a:r>
                        <a:rPr lang="en-US" sz="1800" dirty="0">
                          <a:solidFill>
                            <a:schemeClr val="bg2"/>
                          </a:solidFill>
                        </a:rPr>
                        <a:t>Alcohol use (5+ drinks/week)</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14%</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2"/>
                          </a:solidFill>
                        </a:rPr>
                        <a:t>9%</a:t>
                      </a: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502875">
                <a:tc>
                  <a:txBody>
                    <a:bodyPr/>
                    <a:lstStyle/>
                    <a:p>
                      <a:pPr>
                        <a:spcAft>
                          <a:spcPts val="600"/>
                        </a:spcAft>
                      </a:pPr>
                      <a:r>
                        <a:rPr lang="en-US" sz="1800" dirty="0">
                          <a:solidFill>
                            <a:schemeClr val="bg2"/>
                          </a:solidFill>
                        </a:rPr>
                        <a:t>Body mass index (kg/m</a:t>
                      </a:r>
                      <a:r>
                        <a:rPr lang="en-US" sz="1800" baseline="30000" dirty="0">
                          <a:solidFill>
                            <a:schemeClr val="bg2"/>
                          </a:solidFill>
                        </a:rPr>
                        <a:t>2</a:t>
                      </a:r>
                      <a:r>
                        <a:rPr lang="en-US" sz="1800" dirty="0">
                          <a:solidFill>
                            <a:schemeClr val="bg2"/>
                          </a:solidFill>
                        </a:rPr>
                        <a:t>)</a:t>
                      </a:r>
                    </a:p>
                  </a:txBody>
                  <a:tcPr marL="91452" marR="91452" marT="45702" marB="45702">
                    <a:lnL w="12700" cap="flat" cmpd="sng" algn="ctr">
                      <a:solidFill>
                        <a:schemeClr val="tx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tc>
                  <a:txBody>
                    <a:bodyPr/>
                    <a:lstStyle/>
                    <a:p>
                      <a:pPr algn="ctr">
                        <a:spcAft>
                          <a:spcPts val="600"/>
                        </a:spcAft>
                      </a:pPr>
                      <a:r>
                        <a:rPr lang="en-US" sz="1800" dirty="0">
                          <a:solidFill>
                            <a:schemeClr val="bg2"/>
                          </a:solidFill>
                        </a:rPr>
                        <a:t>29.3 </a:t>
                      </a:r>
                      <a:r>
                        <a:rPr lang="en-US" sz="1800" u="sng" dirty="0">
                          <a:solidFill>
                            <a:schemeClr val="bg2"/>
                          </a:solidFill>
                        </a:rPr>
                        <a:t>+</a:t>
                      </a:r>
                      <a:r>
                        <a:rPr lang="en-US" sz="1800" dirty="0">
                          <a:solidFill>
                            <a:schemeClr val="bg2"/>
                          </a:solidFill>
                        </a:rPr>
                        <a:t> 12.2</a:t>
                      </a:r>
                    </a:p>
                  </a:txBody>
                  <a:tcPr marL="91452" marR="91452" marT="45702" marB="4570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600"/>
                        </a:spcAft>
                        <a:buClrTx/>
                        <a:buSzTx/>
                        <a:buFontTx/>
                        <a:buNone/>
                        <a:tabLst/>
                        <a:defRPr/>
                      </a:pPr>
                      <a:r>
                        <a:rPr lang="en-US" sz="1800">
                          <a:solidFill>
                            <a:schemeClr val="bg2"/>
                          </a:solidFill>
                        </a:rPr>
                        <a:t>27.4 </a:t>
                      </a:r>
                      <a:r>
                        <a:rPr lang="en-US" sz="1800" u="sng">
                          <a:solidFill>
                            <a:schemeClr val="bg2"/>
                          </a:solidFill>
                        </a:rPr>
                        <a:t>+</a:t>
                      </a:r>
                      <a:r>
                        <a:rPr lang="en-US" sz="1800">
                          <a:solidFill>
                            <a:schemeClr val="bg2"/>
                          </a:solidFill>
                        </a:rPr>
                        <a:t> 11.6</a:t>
                      </a:r>
                    </a:p>
                    <a:p>
                      <a:pPr marL="0" marR="0" indent="0" algn="ctr" defTabSz="914400" rtl="0" eaLnBrk="1" fontAlgn="auto" latinLnBrk="0" hangingPunct="1">
                        <a:lnSpc>
                          <a:spcPct val="100000"/>
                        </a:lnSpc>
                        <a:spcBef>
                          <a:spcPts val="0"/>
                        </a:spcBef>
                        <a:spcAft>
                          <a:spcPts val="600"/>
                        </a:spcAft>
                        <a:buClrTx/>
                        <a:buSzTx/>
                        <a:buFontTx/>
                        <a:buNone/>
                        <a:tabLst/>
                        <a:defRPr/>
                      </a:pPr>
                      <a:endParaRPr lang="en-US" sz="400">
                        <a:solidFill>
                          <a:schemeClr val="bg2"/>
                        </a:solidFill>
                      </a:endParaRPr>
                    </a:p>
                  </a:txBody>
                  <a:tcPr marL="91452" marR="91452" marT="45702" marB="45702">
                    <a:lnL w="12700" cap="flat" cmpd="sng" algn="ctr">
                      <a:noFill/>
                      <a:prstDash val="solid"/>
                      <a:round/>
                      <a:headEnd type="none" w="med" len="med"/>
                      <a:tailEnd type="none" w="med" len="med"/>
                    </a:lnL>
                    <a:lnR w="12700" cap="flat" cmpd="sng" algn="ctr">
                      <a:solidFill>
                        <a:schemeClr val="tx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Rectangle 3">
            <a:extLst>
              <a:ext uri="{FF2B5EF4-FFF2-40B4-BE49-F238E27FC236}">
                <a16:creationId xmlns:a16="http://schemas.microsoft.com/office/drawing/2014/main" id="{9573CD79-053B-41CF-B521-42B77DAD6F6C}"/>
              </a:ext>
            </a:extLst>
          </p:cNvPr>
          <p:cNvSpPr txBox="1">
            <a:spLocks noChangeArrowheads="1"/>
          </p:cNvSpPr>
          <p:nvPr/>
        </p:nvSpPr>
        <p:spPr bwMode="auto">
          <a:xfrm>
            <a:off x="457200" y="1600200"/>
            <a:ext cx="8229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lst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indent="-347472" defTabSz="914400">
              <a:spcBef>
                <a:spcPts val="672"/>
              </a:spcBef>
              <a:defRPr/>
            </a:pPr>
            <a:r>
              <a:rPr lang="en-US" altLang="en-US" kern="0" dirty="0"/>
              <a:t>Characteristics of subjects</a:t>
            </a:r>
          </a:p>
          <a:p>
            <a:pPr marL="344488" indent="-347472" defTabSz="914400">
              <a:spcBef>
                <a:spcPts val="672"/>
              </a:spcBef>
              <a:buFont typeface="Wingdings" charset="0"/>
              <a:buNone/>
              <a:defRPr/>
            </a:pPr>
            <a:r>
              <a:rPr lang="en-US" altLang="en-US" sz="3000" kern="0" dirty="0">
                <a:solidFill>
                  <a:srgbClr val="0000FF"/>
                </a:solidFill>
              </a:rPr>
              <a:t>	Example:</a:t>
            </a:r>
          </a:p>
          <a:p>
            <a:pPr defTabSz="914400">
              <a:defRPr/>
            </a:pPr>
            <a:endParaRPr lang="en-US" altLang="en-US" kern="0" dirty="0"/>
          </a:p>
          <a:p>
            <a:pPr defTabSz="914400">
              <a:buFontTx/>
              <a:buNone/>
              <a:defRPr/>
            </a:pPr>
            <a:endParaRPr lang="en-US" altLang="en-US" kern="0" dirty="0"/>
          </a:p>
        </p:txBody>
      </p:sp>
    </p:spTree>
  </p:cSld>
  <p:clrMapOvr>
    <a:masterClrMapping/>
  </p:clrMapOvr>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6442</TotalTime>
  <Words>1967</Words>
  <Application>Microsoft Office PowerPoint</Application>
  <PresentationFormat>On-screen Show (4:3)</PresentationFormat>
  <Paragraphs>288</Paragraphs>
  <Slides>30</Slides>
  <Notes>30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MS PGothic</vt:lpstr>
      <vt:lpstr>Arial</vt:lpstr>
      <vt:lpstr>Avenir Book</vt:lpstr>
      <vt:lpstr>Calibri</vt:lpstr>
      <vt:lpstr>Calibri (Body)</vt:lpstr>
      <vt:lpstr>Courier New</vt:lpstr>
      <vt:lpstr>Garamond</vt:lpstr>
      <vt:lpstr>Times New Roman</vt:lpstr>
      <vt:lpstr>Verdana</vt:lpstr>
      <vt:lpstr>Wingdings</vt:lpstr>
      <vt:lpstr>CDC OR Style options 1 and 2</vt:lpstr>
      <vt:lpstr>PowerPoint Presentations</vt:lpstr>
      <vt:lpstr>Oral presentations</vt:lpstr>
      <vt:lpstr>Oral presentations (2)</vt:lpstr>
      <vt:lpstr>Presentation organization</vt:lpstr>
      <vt:lpstr>Title slide</vt:lpstr>
      <vt:lpstr>Introduction</vt:lpstr>
      <vt:lpstr>Objectives</vt:lpstr>
      <vt:lpstr>Methods</vt:lpstr>
      <vt:lpstr>Results</vt:lpstr>
      <vt:lpstr>Results (2)</vt:lpstr>
      <vt:lpstr>Limitations &amp; conclusions</vt:lpstr>
      <vt:lpstr>In a nutshell…</vt:lpstr>
      <vt:lpstr>General presentation tips</vt:lpstr>
      <vt:lpstr>General presentation tips (2)</vt:lpstr>
      <vt:lpstr>Visuals</vt:lpstr>
      <vt:lpstr>Visuals (2)</vt:lpstr>
      <vt:lpstr>Visuals (3)</vt:lpstr>
      <vt:lpstr>Preparation</vt:lpstr>
      <vt:lpstr>Keep your message in mind</vt:lpstr>
      <vt:lpstr>Delivery</vt:lpstr>
      <vt:lpstr>Things to remember...</vt:lpstr>
      <vt:lpstr> Oral Presentation Tips</vt:lpstr>
      <vt:lpstr>Presentation tips  to maximize being “heard”</vt:lpstr>
      <vt:lpstr>Presentation tips  to maximize being “heard” (2)</vt:lpstr>
      <vt:lpstr>Presentation tips  to maximize being “heard” (3)</vt:lpstr>
      <vt:lpstr>Presentation tips  to maximize being “heard” (4)</vt:lpstr>
      <vt:lpstr>Presentation tips  to maximize being “heard” (5)</vt:lpstr>
      <vt:lpstr>Presentation tips  to maximize being “heard” (6)</vt:lpstr>
      <vt:lpstr>Presentation tips  to maximize being “heard” (7)</vt:lpstr>
      <vt:lpstr>Summary</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107</cp:revision>
  <dcterms:created xsi:type="dcterms:W3CDTF">2016-12-10T01:14:11Z</dcterms:created>
  <dcterms:modified xsi:type="dcterms:W3CDTF">2019-01-16T23:26:05Z</dcterms:modified>
</cp:coreProperties>
</file>