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handoutMasterIdLst>
    <p:handoutMasterId r:id="rId45"/>
  </p:handoutMasterIdLst>
  <p:sldIdLst>
    <p:sldId id="285" r:id="rId2"/>
    <p:sldId id="295" r:id="rId3"/>
    <p:sldId id="299" r:id="rId4"/>
    <p:sldId id="296" r:id="rId5"/>
    <p:sldId id="304" r:id="rId6"/>
    <p:sldId id="305" r:id="rId7"/>
    <p:sldId id="314" r:id="rId8"/>
    <p:sldId id="339" r:id="rId9"/>
    <p:sldId id="313" r:id="rId10"/>
    <p:sldId id="329" r:id="rId11"/>
    <p:sldId id="330" r:id="rId12"/>
    <p:sldId id="331" r:id="rId13"/>
    <p:sldId id="332" r:id="rId14"/>
    <p:sldId id="328" r:id="rId15"/>
    <p:sldId id="333" r:id="rId16"/>
    <p:sldId id="334" r:id="rId17"/>
    <p:sldId id="316" r:id="rId18"/>
    <p:sldId id="297" r:id="rId19"/>
    <p:sldId id="306" r:id="rId20"/>
    <p:sldId id="312" r:id="rId21"/>
    <p:sldId id="298" r:id="rId22"/>
    <p:sldId id="307" r:id="rId23"/>
    <p:sldId id="321" r:id="rId24"/>
    <p:sldId id="335" r:id="rId25"/>
    <p:sldId id="336" r:id="rId26"/>
    <p:sldId id="322" r:id="rId27"/>
    <p:sldId id="323" r:id="rId28"/>
    <p:sldId id="325" r:id="rId29"/>
    <p:sldId id="340" r:id="rId30"/>
    <p:sldId id="337" r:id="rId31"/>
    <p:sldId id="338" r:id="rId32"/>
    <p:sldId id="308" r:id="rId33"/>
    <p:sldId id="309" r:id="rId34"/>
    <p:sldId id="317" r:id="rId35"/>
    <p:sldId id="310" r:id="rId36"/>
    <p:sldId id="311" r:id="rId37"/>
    <p:sldId id="341" r:id="rId38"/>
    <p:sldId id="320" r:id="rId39"/>
    <p:sldId id="318" r:id="rId40"/>
    <p:sldId id="300" r:id="rId41"/>
    <p:sldId id="301" r:id="rId42"/>
    <p:sldId id="326" r:id="rId43"/>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roud, Leonardo (CDC/CGH/DGHT)"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33"/>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95" autoAdjust="0"/>
    <p:restoredTop sz="56657" autoAdjust="0"/>
  </p:normalViewPr>
  <p:slideViewPr>
    <p:cSldViewPr snapToGrid="0" snapToObjects="1">
      <p:cViewPr varScale="1">
        <p:scale>
          <a:sx n="47" d="100"/>
          <a:sy n="47" d="100"/>
        </p:scale>
        <p:origin x="126" y="54"/>
      </p:cViewPr>
      <p:guideLst>
        <p:guide orient="horz" pos="2160"/>
        <p:guide pos="2880"/>
      </p:guideLst>
    </p:cSldViewPr>
  </p:slideViewPr>
  <p:outlineViewPr>
    <p:cViewPr>
      <p:scale>
        <a:sx n="33" d="100"/>
        <a:sy n="33" d="100"/>
      </p:scale>
      <p:origin x="0" y="-53"/>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74" d="100"/>
          <a:sy n="74" d="100"/>
        </p:scale>
        <p:origin x="2938"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A24088E-F45D-40FD-9AC3-F456B85F694B}"/>
              </a:ext>
            </a:extLst>
          </p:cNvPr>
          <p:cNvSpPr>
            <a:spLocks noGrp="1"/>
          </p:cNvSpPr>
          <p:nvPr>
            <p:ph type="hdr" sz="quarter"/>
          </p:nvPr>
        </p:nvSpPr>
        <p:spPr>
          <a:xfrm>
            <a:off x="0" y="0"/>
            <a:ext cx="3038475" cy="466725"/>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a:extLst>
              <a:ext uri="{FF2B5EF4-FFF2-40B4-BE49-F238E27FC236}">
                <a16:creationId xmlns:a16="http://schemas.microsoft.com/office/drawing/2014/main" id="{172A99C2-80D8-4188-8D14-1D67E41CE4D0}"/>
              </a:ext>
            </a:extLst>
          </p:cNvPr>
          <p:cNvSpPr>
            <a:spLocks noGrp="1"/>
          </p:cNvSpPr>
          <p:nvPr>
            <p:ph type="dt" sz="quarter" idx="1"/>
          </p:nvPr>
        </p:nvSpPr>
        <p:spPr>
          <a:xfrm>
            <a:off x="3970338" y="0"/>
            <a:ext cx="3038475" cy="466725"/>
          </a:xfrm>
          <a:prstGeom prst="rect">
            <a:avLst/>
          </a:prstGeom>
        </p:spPr>
        <p:txBody>
          <a:bodyPr vert="horz" lIns="93177" tIns="46589" rIns="93177" bIns="46589" rtlCol="0"/>
          <a:lstStyle>
            <a:lvl1pPr algn="r">
              <a:defRPr sz="1200"/>
            </a:lvl1pPr>
          </a:lstStyle>
          <a:p>
            <a:pPr>
              <a:defRPr/>
            </a:pPr>
            <a:fld id="{6614181F-EA70-45A7-A324-A442930876F0}" type="datetimeFigureOut">
              <a:rPr lang="en-US"/>
              <a:pPr>
                <a:defRPr/>
              </a:pPr>
              <a:t>1/16/2019</a:t>
            </a:fld>
            <a:endParaRPr lang="en-US" dirty="0"/>
          </a:p>
        </p:txBody>
      </p:sp>
      <p:sp>
        <p:nvSpPr>
          <p:cNvPr id="4" name="Footer Placeholder 3">
            <a:extLst>
              <a:ext uri="{FF2B5EF4-FFF2-40B4-BE49-F238E27FC236}">
                <a16:creationId xmlns:a16="http://schemas.microsoft.com/office/drawing/2014/main" id="{2F0EB858-BB1E-4D2C-8317-D2D88F1E3204}"/>
              </a:ext>
            </a:extLst>
          </p:cNvPr>
          <p:cNvSpPr>
            <a:spLocks noGrp="1"/>
          </p:cNvSpPr>
          <p:nvPr>
            <p:ph type="ftr" sz="quarter" idx="2"/>
          </p:nvPr>
        </p:nvSpPr>
        <p:spPr>
          <a:xfrm>
            <a:off x="0" y="8829675"/>
            <a:ext cx="3038475" cy="466725"/>
          </a:xfrm>
          <a:prstGeom prst="rect">
            <a:avLst/>
          </a:prstGeom>
        </p:spPr>
        <p:txBody>
          <a:bodyPr vert="horz" lIns="93177" tIns="46589" rIns="93177" bIns="46589" rtlCol="0" anchor="b"/>
          <a:lstStyle>
            <a:lvl1pPr algn="l">
              <a:defRPr sz="1200"/>
            </a:lvl1pPr>
          </a:lstStyle>
          <a:p>
            <a:pPr>
              <a:defRPr/>
            </a:pPr>
            <a:endParaRPr lang="en-US"/>
          </a:p>
        </p:txBody>
      </p:sp>
      <p:sp>
        <p:nvSpPr>
          <p:cNvPr id="5" name="Slide Number Placeholder 4">
            <a:extLst>
              <a:ext uri="{FF2B5EF4-FFF2-40B4-BE49-F238E27FC236}">
                <a16:creationId xmlns:a16="http://schemas.microsoft.com/office/drawing/2014/main" id="{7D9D5CD1-EDB2-40A3-B87C-D08CF028FD76}"/>
              </a:ext>
            </a:extLst>
          </p:cNvPr>
          <p:cNvSpPr>
            <a:spLocks noGrp="1"/>
          </p:cNvSpPr>
          <p:nvPr>
            <p:ph type="sldNum" sz="quarter" idx="3"/>
          </p:nvPr>
        </p:nvSpPr>
        <p:spPr>
          <a:xfrm>
            <a:off x="3970338" y="8829675"/>
            <a:ext cx="3038475" cy="466725"/>
          </a:xfrm>
          <a:prstGeom prst="rect">
            <a:avLst/>
          </a:prstGeom>
        </p:spPr>
        <p:txBody>
          <a:bodyPr vert="horz" lIns="93177" tIns="46589" rIns="93177" bIns="46589" rtlCol="0" anchor="b"/>
          <a:lstStyle>
            <a:lvl1pPr algn="r">
              <a:defRPr sz="1200"/>
            </a:lvl1pPr>
          </a:lstStyle>
          <a:p>
            <a:pPr>
              <a:defRPr/>
            </a:pPr>
            <a:fld id="{87E0459E-91E3-4093-9858-6E48373BDE6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E61F7D-7239-4084-B4E9-3D5175D3421A}"/>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FB8D5BD3-A2BA-4FC6-B93E-4BE468DCE9DF}"/>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a:latin typeface="+mn-lt"/>
                <a:cs typeface="+mn-cs"/>
              </a:defRPr>
            </a:lvl1pPr>
          </a:lstStyle>
          <a:p>
            <a:pPr>
              <a:defRPr/>
            </a:pPr>
            <a:fld id="{0506DDA6-CE27-43E4-8860-D30E8F28CA36}" type="datetimeFigureOut">
              <a:rPr lang="en-US"/>
              <a:pPr>
                <a:defRPr/>
              </a:pPr>
              <a:t>1/16/2019</a:t>
            </a:fld>
            <a:endParaRPr lang="en-US" dirty="0"/>
          </a:p>
        </p:txBody>
      </p:sp>
      <p:sp>
        <p:nvSpPr>
          <p:cNvPr id="4" name="Slide Image Placeholder 3">
            <a:extLst>
              <a:ext uri="{FF2B5EF4-FFF2-40B4-BE49-F238E27FC236}">
                <a16:creationId xmlns:a16="http://schemas.microsoft.com/office/drawing/2014/main" id="{EE9FCF3B-6812-4563-9D7A-68B52D44E7F9}"/>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a:extLst>
              <a:ext uri="{FF2B5EF4-FFF2-40B4-BE49-F238E27FC236}">
                <a16:creationId xmlns:a16="http://schemas.microsoft.com/office/drawing/2014/main" id="{CB0F3998-DAB1-4871-A60C-1A1FDF4C780B}"/>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C3497F7-6EF3-445E-A7D9-ECCDA7587A0F}"/>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581C041E-8279-4EDC-B162-9DF76D629D9B}"/>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6D084AC4-4E1C-469F-A577-BBCE7CA5B0A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FF7B09E-2E59-4EC7-922A-2FF20C35AC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7B6FAA6A-ED45-4D60-84FE-B787133F4C40}"/>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t>Title: W3L6 Writing Well, part 2: Paragraph Development</a:t>
            </a:r>
          </a:p>
          <a:p>
            <a:pPr>
              <a:defRPr/>
            </a:pPr>
            <a:r>
              <a:rPr lang="en-US" altLang="en-US" sz="1200" b="1" dirty="0"/>
              <a:t>Time: 30 minutes (42 slides)</a:t>
            </a:r>
          </a:p>
          <a:p>
            <a:pPr>
              <a:defRPr/>
            </a:pPr>
            <a:r>
              <a:rPr lang="en-US" altLang="en-US" sz="1200" b="1" dirty="0"/>
              <a:t>Reading: None</a:t>
            </a:r>
          </a:p>
          <a:p>
            <a:pPr>
              <a:defRPr/>
            </a:pPr>
            <a:endParaRPr lang="en-US" altLang="en-US" sz="1200" b="1" dirty="0"/>
          </a:p>
          <a:p>
            <a:pPr marL="171450" indent="-171450">
              <a:buFont typeface="Arial" panose="020B0604020202020204" pitchFamily="34" charset="0"/>
              <a:buChar char="•"/>
              <a:defRPr/>
            </a:pPr>
            <a:r>
              <a:rPr lang="en-US" altLang="en-US" sz="1200" dirty="0"/>
              <a:t>Many of us write without giving much consideration to paragraph development.  It becomes rote after many years of writing.  In this lecture I will go over some of the basic principles associated with developing a paragraph.</a:t>
            </a:r>
          </a:p>
        </p:txBody>
      </p:sp>
      <p:sp>
        <p:nvSpPr>
          <p:cNvPr id="18436" name="Slide Number Placeholder 3">
            <a:extLst>
              <a:ext uri="{FF2B5EF4-FFF2-40B4-BE49-F238E27FC236}">
                <a16:creationId xmlns:a16="http://schemas.microsoft.com/office/drawing/2014/main" id="{E8358B56-3841-4932-BF39-F9B9BC8D6B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1D00479-21E0-4E4A-AD33-6491712015A9}"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F27CF522-3478-4415-9767-B6EEE53160F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9F42608F-D713-429D-A4EC-3A97286D87E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Now let’s examine a couple of paragraphs.</a:t>
            </a:r>
          </a:p>
          <a:p>
            <a:pPr marL="171450" indent="-171450">
              <a:buFontTx/>
              <a:buChar char="•"/>
            </a:pPr>
            <a:r>
              <a:rPr lang="en-US" altLang="en-US" dirty="0"/>
              <a:t>Revise these paragraphs. Change passives into actives and edit nominalizations into a more direct agent-action style.</a:t>
            </a:r>
          </a:p>
        </p:txBody>
      </p:sp>
      <p:sp>
        <p:nvSpPr>
          <p:cNvPr id="36868" name="Slide Number Placeholder 3">
            <a:extLst>
              <a:ext uri="{FF2B5EF4-FFF2-40B4-BE49-F238E27FC236}">
                <a16:creationId xmlns:a16="http://schemas.microsoft.com/office/drawing/2014/main" id="{010DDA15-ED48-4337-A48D-E28D0DDCAD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62505E5-BF01-42AB-A609-0D299F574622}"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CC5C75AE-149E-4A41-9CFB-8FE4FE684C5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5E9953E-8247-4AAB-BDF2-56F03A71C033}"/>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38916" name="Slide Number Placeholder 3">
            <a:extLst>
              <a:ext uri="{FF2B5EF4-FFF2-40B4-BE49-F238E27FC236}">
                <a16:creationId xmlns:a16="http://schemas.microsoft.com/office/drawing/2014/main" id="{99F22445-5348-4F42-B863-9FD7AA1078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D0320543-6D49-4BCE-AE15-FEFB6DFC2ACD}" type="slidenum">
              <a:rPr lang="en-US" altLang="en-US" smtClean="0">
                <a:latin typeface="Calibri" panose="020F0502020204030204" pitchFamily="34" charset="0"/>
              </a:rPr>
              <a:pPr/>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97F5E3C2-0FD8-4045-910D-0B6EACBEEE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AFC4E069-CB46-4004-BC45-DC2C842F95FF}"/>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Revise this paragraph. Change passives into actives and edit nominalizations into a more direct agent-action style.</a:t>
            </a:r>
          </a:p>
        </p:txBody>
      </p:sp>
      <p:sp>
        <p:nvSpPr>
          <p:cNvPr id="40964" name="Slide Number Placeholder 3">
            <a:extLst>
              <a:ext uri="{FF2B5EF4-FFF2-40B4-BE49-F238E27FC236}">
                <a16:creationId xmlns:a16="http://schemas.microsoft.com/office/drawing/2014/main" id="{52B47313-71A1-4664-AACB-19C33EDEA8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A0A7BD6-00C0-4CD5-9A11-AA950B4006B0}"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5203C484-159D-4627-B680-10B6CCE364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5F896E08-5195-4EBB-905A-AFFDB470593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pPr>
            <a:r>
              <a:rPr lang="en-US" altLang="en-US" i="1" dirty="0"/>
              <a:t>[Review slide content]</a:t>
            </a:r>
          </a:p>
        </p:txBody>
      </p:sp>
      <p:sp>
        <p:nvSpPr>
          <p:cNvPr id="43012" name="Slide Number Placeholder 3">
            <a:extLst>
              <a:ext uri="{FF2B5EF4-FFF2-40B4-BE49-F238E27FC236}">
                <a16:creationId xmlns:a16="http://schemas.microsoft.com/office/drawing/2014/main" id="{44F93B7A-2045-4F81-B380-CCC2B7EA31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2A8D105E-A5CB-4EAE-A2EA-74350CE898A8}" type="slidenum">
              <a:rPr lang="en-US" altLang="en-US" smtClean="0">
                <a:latin typeface="Calibri" panose="020F0502020204030204" pitchFamily="34" charset="0"/>
              </a:rPr>
              <a:pPr/>
              <a:t>13</a:t>
            </a:fld>
            <a:endParaRPr lang="en-U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F2981B59-F176-42B3-8A35-C114B53069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7C53D328-D936-4797-9E3F-D5236477B5E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Noun stings or noun-adjective strings are groups of these words linked together.  They are commonly found in government writing.</a:t>
            </a:r>
          </a:p>
          <a:p>
            <a:pPr marL="171450" indent="-171450">
              <a:buFont typeface="Arial" panose="020B0604020202020204" pitchFamily="34" charset="0"/>
              <a:buChar char="•"/>
              <a:defRPr/>
            </a:pPr>
            <a:r>
              <a:rPr lang="en-US" altLang="en-US" dirty="0"/>
              <a:t>What is the noun string in the example? </a:t>
            </a:r>
            <a:r>
              <a:rPr lang="en-US" altLang="en-US" i="1" dirty="0"/>
              <a:t>Answer: </a:t>
            </a:r>
            <a:r>
              <a:rPr lang="en-US" altLang="en-US" i="1" u="sng" dirty="0"/>
              <a:t>new car model tire durability</a:t>
            </a:r>
          </a:p>
          <a:p>
            <a:pPr marL="171450" indent="-171450">
              <a:buFont typeface="Arial" panose="020B0604020202020204" pitchFamily="34" charset="0"/>
              <a:buChar char="•"/>
              <a:defRPr/>
            </a:pPr>
            <a:r>
              <a:rPr lang="en-US" altLang="en-US" dirty="0"/>
              <a:t>How can we make sentence more accessible? </a:t>
            </a:r>
            <a:r>
              <a:rPr lang="en-US" altLang="en-US" i="1" dirty="0"/>
              <a:t>Answer: The FTC is responsible for enforcing guidelines about the durability of tires on new cars.</a:t>
            </a:r>
          </a:p>
        </p:txBody>
      </p:sp>
      <p:sp>
        <p:nvSpPr>
          <p:cNvPr id="45060" name="Slide Number Placeholder 3">
            <a:extLst>
              <a:ext uri="{FF2B5EF4-FFF2-40B4-BE49-F238E27FC236}">
                <a16:creationId xmlns:a16="http://schemas.microsoft.com/office/drawing/2014/main" id="{122CF9C7-13A6-4537-BE89-AA39290C24C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ECC0A0E-B469-49C1-8AEB-810BF36A86D5}" type="slidenum">
              <a:rPr lang="en-US" altLang="en-US" smtClean="0">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895C5ECD-8B06-4177-8E3D-2F9A6856FE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943BBD39-D658-4CD9-B8C5-3CE794B0EBE9}"/>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Noun strings are italicized in this example.</a:t>
            </a:r>
          </a:p>
          <a:p>
            <a:pPr marL="171450" indent="-171450">
              <a:buFont typeface="Arial" panose="020B0604020202020204" pitchFamily="34" charset="0"/>
              <a:buChar char="•"/>
              <a:defRPr/>
            </a:pPr>
            <a:r>
              <a:rPr lang="en-US" altLang="en-US" dirty="0"/>
              <a:t>Reader is not able to discern what’s early: the childhood, the disorder, or the diagnosis?</a:t>
            </a:r>
          </a:p>
          <a:p>
            <a:pPr marL="171450" indent="-171450">
              <a:buFont typeface="Arial" panose="020B0604020202020204" pitchFamily="34" charset="0"/>
              <a:buChar char="•"/>
              <a:defRPr/>
            </a:pPr>
            <a:r>
              <a:rPr lang="en-US" altLang="en-US" b="1" i="1" dirty="0"/>
              <a:t>ASK: </a:t>
            </a:r>
            <a:r>
              <a:rPr lang="en-US" altLang="en-US" dirty="0"/>
              <a:t>How might we revise this paragraph to improve clarity?</a:t>
            </a:r>
          </a:p>
        </p:txBody>
      </p:sp>
      <p:sp>
        <p:nvSpPr>
          <p:cNvPr id="47108" name="Slide Number Placeholder 3">
            <a:extLst>
              <a:ext uri="{FF2B5EF4-FFF2-40B4-BE49-F238E27FC236}">
                <a16:creationId xmlns:a16="http://schemas.microsoft.com/office/drawing/2014/main" id="{2AC71285-D713-4547-A9CE-46D7E497A3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CB89032-C8F4-423B-BE61-D8CAFBB9A95D}" type="slidenum">
              <a:rPr lang="en-US" altLang="en-US" smtClean="0">
                <a:latin typeface="Calibri" panose="020F0502020204030204" pitchFamily="34" charset="0"/>
              </a:rPr>
              <a:pPr/>
              <a:t>15</a:t>
            </a:fld>
            <a:endParaRPr lang="en-US"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7AE1CEB5-676A-4778-8FC2-E6A377D4F0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F74F33D1-E47E-4F95-AB06-98AC5AEF961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See revision. Strings are disentangled, and ambiguity is reduced.</a:t>
            </a:r>
          </a:p>
        </p:txBody>
      </p:sp>
      <p:sp>
        <p:nvSpPr>
          <p:cNvPr id="49156" name="Slide Number Placeholder 3">
            <a:extLst>
              <a:ext uri="{FF2B5EF4-FFF2-40B4-BE49-F238E27FC236}">
                <a16:creationId xmlns:a16="http://schemas.microsoft.com/office/drawing/2014/main" id="{DDDD37C0-F248-4FE3-B107-0B7961E251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6187389-3000-4D0F-949B-9096DC56BC2F}" type="slidenum">
              <a:rPr lang="en-US" altLang="en-US" smtClean="0">
                <a:latin typeface="Calibri" panose="020F0502020204030204" pitchFamily="34" charset="0"/>
              </a:rPr>
              <a:pPr/>
              <a:t>16</a:t>
            </a:fld>
            <a:endParaRPr lang="en-US"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1962DF62-1D07-491E-A5F3-2F6F0A17B81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6347AF5B-35A8-4255-B841-8A73CABC168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Multiple negatives are awkward, difficult to interpret, and make your writing less clear.</a:t>
            </a:r>
          </a:p>
          <a:p>
            <a:pPr marL="171450" indent="-171450">
              <a:buFont typeface="Arial" panose="020B0604020202020204" pitchFamily="34" charset="0"/>
              <a:buChar char="•"/>
              <a:defRPr/>
            </a:pPr>
            <a:r>
              <a:rPr lang="en-US" altLang="en-US" b="1" i="1" dirty="0"/>
              <a:t>ASK </a:t>
            </a:r>
            <a:r>
              <a:rPr lang="en-US" altLang="en-US" b="0" i="0" dirty="0"/>
              <a:t>participants to c</a:t>
            </a:r>
            <a:r>
              <a:rPr lang="en-US" altLang="en-US" dirty="0"/>
              <a:t>hange the multiple negatives in the examples to a positive form.</a:t>
            </a:r>
          </a:p>
          <a:p>
            <a:pPr marL="457200" indent="0">
              <a:buFont typeface="Arial" panose="020B0604020202020204" pitchFamily="34" charset="0"/>
              <a:buNone/>
              <a:defRPr/>
            </a:pPr>
            <a:r>
              <a:rPr lang="en-US" altLang="en-US" i="1" dirty="0"/>
              <a:t>Answer 1. She is attractive</a:t>
            </a:r>
          </a:p>
          <a:p>
            <a:pPr marL="457200" indent="0">
              <a:buFont typeface="Arial" panose="020B0604020202020204" pitchFamily="34" charset="0"/>
              <a:buNone/>
              <a:defRPr/>
            </a:pPr>
            <a:r>
              <a:rPr lang="en-US" altLang="en-US" i="1" dirty="0"/>
              <a:t>Answer 2. More attention is paid to advertisements of human interest stories than to other kinds of advertisement.</a:t>
            </a:r>
          </a:p>
        </p:txBody>
      </p:sp>
      <p:sp>
        <p:nvSpPr>
          <p:cNvPr id="51204" name="Slide Number Placeholder 3">
            <a:extLst>
              <a:ext uri="{FF2B5EF4-FFF2-40B4-BE49-F238E27FC236}">
                <a16:creationId xmlns:a16="http://schemas.microsoft.com/office/drawing/2014/main" id="{DFFBD51C-71E7-4CE0-AFAD-D8299B3B9F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EBE7471-E1EB-4EE4-8DA4-870E5A6B6E39}" type="slidenum">
              <a:rPr lang="en-US" altLang="en-US" smtClean="0">
                <a:latin typeface="Calibri" panose="020F0502020204030204" pitchFamily="34" charset="0"/>
              </a:rPr>
              <a:pPr/>
              <a:t>17</a:t>
            </a:fld>
            <a:endParaRPr lang="en-US"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29953DAB-410A-4D94-8DAB-1324867C58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DB2D3723-42D3-422E-BAD5-B60C36314C46}"/>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53252" name="Slide Number Placeholder 3">
            <a:extLst>
              <a:ext uri="{FF2B5EF4-FFF2-40B4-BE49-F238E27FC236}">
                <a16:creationId xmlns:a16="http://schemas.microsoft.com/office/drawing/2014/main" id="{6F43971C-5A6E-43F8-8DF1-B9EEF9FBA1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ED6A9A0E-3265-4157-BBB9-BBF57306181E}" type="slidenum">
              <a:rPr lang="en-US" altLang="en-US" smtClean="0">
                <a:latin typeface="Calibri" panose="020F0502020204030204" pitchFamily="34" charset="0"/>
              </a:rPr>
              <a:pPr/>
              <a:t>18</a:t>
            </a:fld>
            <a:endParaRPr lang="en-US"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D203B0E-D81C-4FC0-AE6B-69868B5AD9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57D49D95-8981-4923-B1CC-824CB1A72A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pPr>
            <a:r>
              <a:rPr lang="en-US" altLang="en-US" dirty="0"/>
              <a:t>You can achieve concision by writing short paragraphs that contain one topic per paragraph.  These paragraphs are easier to read than longer paragraphs. Longer paragraphs tend to make it more challenging for readers to want to understand your material.</a:t>
            </a:r>
          </a:p>
          <a:p>
            <a:pPr marL="171450" indent="-171450">
              <a:buFont typeface="Arial" panose="020B0604020202020204" pitchFamily="34" charset="0"/>
              <a:buChar char="•"/>
            </a:pPr>
            <a:r>
              <a:rPr lang="en-US" altLang="en-US" dirty="0"/>
              <a:t>You want to omit any redundancies that lengthen your writing AND delete any non-essential words, phrases, and sentences.  For example… </a:t>
            </a:r>
            <a:r>
              <a:rPr lang="en-US" altLang="en-US" i="1" dirty="0"/>
              <a:t>[continued on next slide]</a:t>
            </a:r>
            <a:endParaRPr lang="en-US" altLang="en-US" dirty="0"/>
          </a:p>
        </p:txBody>
      </p:sp>
      <p:sp>
        <p:nvSpPr>
          <p:cNvPr id="55300" name="Slide Number Placeholder 3">
            <a:extLst>
              <a:ext uri="{FF2B5EF4-FFF2-40B4-BE49-F238E27FC236}">
                <a16:creationId xmlns:a16="http://schemas.microsoft.com/office/drawing/2014/main" id="{7BC56E7F-5F98-4D95-B9B8-F612792FC4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9CC9196-0F8B-4FA5-89C5-6AFA1A742AC3}" type="slidenum">
              <a:rPr lang="en-US" altLang="en-US" smtClean="0">
                <a:latin typeface="Calibri" panose="020F0502020204030204" pitchFamily="34" charset="0"/>
              </a:rPr>
              <a:pPr/>
              <a:t>19</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AD357C91-97AB-4978-821E-D052F76660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583A43A-AA20-4428-8231-C24B843BFB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sz="1000" dirty="0"/>
              <a:t>A well-developed paragraph should be clear, concise, cohesive, show unity, and emphasis.</a:t>
            </a:r>
          </a:p>
        </p:txBody>
      </p:sp>
      <p:sp>
        <p:nvSpPr>
          <p:cNvPr id="20484" name="Slide Number Placeholder 3">
            <a:extLst>
              <a:ext uri="{FF2B5EF4-FFF2-40B4-BE49-F238E27FC236}">
                <a16:creationId xmlns:a16="http://schemas.microsoft.com/office/drawing/2014/main" id="{69C396CC-7DC7-4521-B0A9-A3CD74CBD1B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65A28D3-D839-45F3-A739-EC5C1AD62401}"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D52678F6-B212-4D30-A873-F4C10D8BD8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1C527347-EB19-4FC2-A66C-570D18F81D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You can see here that the italicized words are redundant and unnecessary. It’s not uncommon to see these miscues in writing.</a:t>
            </a:r>
          </a:p>
          <a:p>
            <a:pPr marL="171450" indent="-171450">
              <a:buFontTx/>
              <a:buChar char="•"/>
            </a:pPr>
            <a:r>
              <a:rPr lang="en-US" altLang="en-US" dirty="0"/>
              <a:t>The use of excess modifiers and doublets and triplets tend to clutter writing, and they should be removed.</a:t>
            </a:r>
          </a:p>
          <a:p>
            <a:pPr marL="171450" indent="-171450">
              <a:buFontTx/>
              <a:buChar char="•"/>
            </a:pPr>
            <a:r>
              <a:rPr lang="en-US" altLang="en-US" b="1" i="1" u="none" dirty="0"/>
              <a:t>ASK: </a:t>
            </a:r>
            <a:r>
              <a:rPr lang="en-US" altLang="en-US" dirty="0"/>
              <a:t>What words might we use instead of begin and commence or cease and desist?</a:t>
            </a:r>
          </a:p>
        </p:txBody>
      </p:sp>
      <p:sp>
        <p:nvSpPr>
          <p:cNvPr id="57348" name="Slide Number Placeholder 3">
            <a:extLst>
              <a:ext uri="{FF2B5EF4-FFF2-40B4-BE49-F238E27FC236}">
                <a16:creationId xmlns:a16="http://schemas.microsoft.com/office/drawing/2014/main" id="{85914C63-8BA0-4610-BE74-9FC6CDE049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B2C5048-A415-4C9E-B0C9-AD431FF84938}" type="slidenum">
              <a:rPr lang="en-US" altLang="en-US" smtClean="0">
                <a:latin typeface="Calibri" panose="020F0502020204030204" pitchFamily="34" charset="0"/>
              </a:rPr>
              <a:pPr/>
              <a:t>20</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0DD73358-D0A2-442C-98BD-54A0F3D566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842A2C3E-DD5B-4F85-86D0-0349F7093C1C}"/>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59396" name="Slide Number Placeholder 3">
            <a:extLst>
              <a:ext uri="{FF2B5EF4-FFF2-40B4-BE49-F238E27FC236}">
                <a16:creationId xmlns:a16="http://schemas.microsoft.com/office/drawing/2014/main" id="{528A3DBD-CD1C-4EB3-9E72-D1327E11E0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F2FB2C7-A610-47FC-942F-B30AEF528A2D}" type="slidenum">
              <a:rPr lang="en-US" altLang="en-US" smtClean="0">
                <a:latin typeface="Calibri" panose="020F0502020204030204" pitchFamily="34" charset="0"/>
              </a:rPr>
              <a:pPr/>
              <a:t>21</a:t>
            </a:fld>
            <a:endParaRPr lang="en-US"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D1920F27-5572-4E5D-ABD5-7E44E89536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F54AD179-F9D5-49FB-86A0-F4FACAE5F16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One may achieve cohesion by using techniques and devices like those listed on this slide.  Let’s look at a few of them more closely.</a:t>
            </a:r>
          </a:p>
          <a:p>
            <a:pPr marL="171450" indent="-171450">
              <a:buFont typeface="Arial" panose="020B0604020202020204" pitchFamily="34" charset="0"/>
              <a:buChar char="•"/>
              <a:defRPr/>
            </a:pPr>
            <a:r>
              <a:rPr lang="en-US" altLang="en-US" i="1" dirty="0"/>
              <a:t>[Review slide content]</a:t>
            </a:r>
          </a:p>
        </p:txBody>
      </p:sp>
      <p:sp>
        <p:nvSpPr>
          <p:cNvPr id="61444" name="Slide Number Placeholder 3">
            <a:extLst>
              <a:ext uri="{FF2B5EF4-FFF2-40B4-BE49-F238E27FC236}">
                <a16:creationId xmlns:a16="http://schemas.microsoft.com/office/drawing/2014/main" id="{221E4939-B321-4E18-87FD-BD91504C18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EAD7284C-7061-4AFB-BB2E-B016DDF0D082}" type="slidenum">
              <a:rPr lang="en-US" altLang="en-US" smtClean="0">
                <a:latin typeface="Calibri" panose="020F0502020204030204" pitchFamily="34" charset="0"/>
              </a:rPr>
              <a:pPr/>
              <a:t>22</a:t>
            </a:fld>
            <a:endParaRPr lang="en-US"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7514093B-6ADE-4DE9-AE19-6681955E1D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AA288015-2A15-4F90-AED6-5704257755DC}"/>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63492" name="Slide Number Placeholder 3">
            <a:extLst>
              <a:ext uri="{FF2B5EF4-FFF2-40B4-BE49-F238E27FC236}">
                <a16:creationId xmlns:a16="http://schemas.microsoft.com/office/drawing/2014/main" id="{056E107D-DB3C-41C2-9571-C7C59532AE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6C50A3B-2DD3-44A2-9BD0-C448F6072ED7}" type="slidenum">
              <a:rPr lang="en-US" altLang="en-US" smtClean="0">
                <a:latin typeface="Calibri" panose="020F0502020204030204" pitchFamily="34" charset="0"/>
              </a:rPr>
              <a:pPr/>
              <a:t>23</a:t>
            </a:fld>
            <a:endParaRPr lang="en-U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8F405507-F349-4C8D-9B3B-1BAA45005E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2F0FB676-DCD9-47B9-9198-4C16315972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In the example, the order of information presented in the paragraph is from old to new.</a:t>
            </a:r>
          </a:p>
          <a:p>
            <a:pPr marL="171450" indent="-171450">
              <a:buFontTx/>
              <a:buChar char="•"/>
            </a:pPr>
            <a:r>
              <a:rPr lang="en-US" altLang="en-US" i="1" dirty="0"/>
              <a:t>Note: </a:t>
            </a:r>
            <a:r>
              <a:rPr lang="en-US" altLang="en-US" i="0" dirty="0"/>
              <a:t>O</a:t>
            </a:r>
            <a:r>
              <a:rPr lang="en-US" altLang="en-US" dirty="0"/>
              <a:t>nce NEW information is presented, if it is used again, it becomes known or old.</a:t>
            </a:r>
          </a:p>
        </p:txBody>
      </p:sp>
      <p:sp>
        <p:nvSpPr>
          <p:cNvPr id="65540" name="Slide Number Placeholder 3">
            <a:extLst>
              <a:ext uri="{FF2B5EF4-FFF2-40B4-BE49-F238E27FC236}">
                <a16:creationId xmlns:a16="http://schemas.microsoft.com/office/drawing/2014/main" id="{C5E2AB64-1619-47CB-8F54-EA473FD24C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223C4C1-D7C4-4617-A579-5615F56CCE12}" type="slidenum">
              <a:rPr lang="en-US" altLang="en-US" smtClean="0">
                <a:latin typeface="Calibri" panose="020F0502020204030204" pitchFamily="34" charset="0"/>
              </a:rPr>
              <a:pPr/>
              <a:t>24</a:t>
            </a:fld>
            <a:endParaRPr lang="en-US"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E1D6A316-C605-4491-80F5-3D2B4BDF01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003A7872-1447-4320-A6F4-DBE98AC78E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Compare the two passages.</a:t>
            </a:r>
          </a:p>
          <a:p>
            <a:pPr marL="171450" indent="-171450">
              <a:buFontTx/>
              <a:buChar char="•"/>
            </a:pPr>
            <a:r>
              <a:rPr lang="en-US" altLang="en-US" b="1" dirty="0"/>
              <a:t>ASK: </a:t>
            </a:r>
            <a:r>
              <a:rPr lang="en-US" altLang="en-US" dirty="0"/>
              <a:t>Which shows more cohesion?</a:t>
            </a:r>
          </a:p>
        </p:txBody>
      </p:sp>
      <p:sp>
        <p:nvSpPr>
          <p:cNvPr id="67588" name="Slide Number Placeholder 3">
            <a:extLst>
              <a:ext uri="{FF2B5EF4-FFF2-40B4-BE49-F238E27FC236}">
                <a16:creationId xmlns:a16="http://schemas.microsoft.com/office/drawing/2014/main" id="{7DF4A03E-FEBC-4F09-B1BD-526B320819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21612188-350A-42B9-AD2A-4F48DF768B2E}" type="slidenum">
              <a:rPr lang="en-US" altLang="en-US" smtClean="0">
                <a:latin typeface="Calibri" panose="020F0502020204030204" pitchFamily="34" charset="0"/>
              </a:rPr>
              <a:pPr/>
              <a:t>25</a:t>
            </a:fld>
            <a:endParaRPr lang="en-US"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56C1C212-43B5-41BF-ABE0-C97D5AA7B6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FE17FC6B-EB3F-4324-98F1-BD67C41B14A0}"/>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Use of parallel construction also helps to create flow. Sentences within paragraphs should have the same grammatical structure and use the same parts of speech.</a:t>
            </a:r>
          </a:p>
          <a:p>
            <a:pPr marL="171450" indent="-171450">
              <a:buFont typeface="Arial" panose="020B0604020202020204" pitchFamily="34" charset="0"/>
              <a:buChar char="•"/>
              <a:defRPr/>
            </a:pPr>
            <a:r>
              <a:rPr lang="en-US" altLang="en-US" dirty="0"/>
              <a:t>In the example, how can we create parallel sentence structure in the word list?</a:t>
            </a:r>
          </a:p>
        </p:txBody>
      </p:sp>
      <p:sp>
        <p:nvSpPr>
          <p:cNvPr id="69636" name="Slide Number Placeholder 3">
            <a:extLst>
              <a:ext uri="{FF2B5EF4-FFF2-40B4-BE49-F238E27FC236}">
                <a16:creationId xmlns:a16="http://schemas.microsoft.com/office/drawing/2014/main" id="{FE9FC8C3-D5D2-4281-9DC1-FA8C47AC86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1607305-B272-4474-A156-F364E56B0445}" type="slidenum">
              <a:rPr lang="en-US" altLang="en-US" smtClean="0">
                <a:latin typeface="Calibri" panose="020F0502020204030204" pitchFamily="34" charset="0"/>
              </a:rPr>
              <a:pPr/>
              <a:t>26</a:t>
            </a:fld>
            <a:endParaRPr lang="en-US"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8125BF40-BCD1-4567-9A77-2DC34CDE99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458C2714-2301-4066-AA25-90FD8972A5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Transition words and phrases bridge the gap between sentences and paragraphs.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They stress the relationship between ideas, helping the reader follow your train of thought or see connections that they might otherwise have missed or misunderstood.</a:t>
            </a:r>
            <a:endParaRPr lang="en-US" altLang="en-US" dirty="0"/>
          </a:p>
        </p:txBody>
      </p:sp>
      <p:sp>
        <p:nvSpPr>
          <p:cNvPr id="71684" name="Slide Number Placeholder 3">
            <a:extLst>
              <a:ext uri="{FF2B5EF4-FFF2-40B4-BE49-F238E27FC236}">
                <a16:creationId xmlns:a16="http://schemas.microsoft.com/office/drawing/2014/main" id="{AE3BC748-9DDC-4577-A874-E4B814ED72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8552719-B03C-4066-9574-5C36E7FC25C2}" type="slidenum">
              <a:rPr lang="en-US" altLang="en-US" smtClean="0">
                <a:latin typeface="Calibri" panose="020F0502020204030204" pitchFamily="34" charset="0"/>
              </a:rPr>
              <a:pPr/>
              <a:t>27</a:t>
            </a:fld>
            <a:endParaRPr lang="en-US"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C56670BB-E369-40A8-A082-3F38FD1DFA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047C18A7-678B-4195-932D-1304E6AD4A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On this slide are a few commonly used transition words and phrases.  I have a handout of transition words and phrases that I’d like to share with you once I have it copied.</a:t>
            </a:r>
          </a:p>
        </p:txBody>
      </p:sp>
      <p:sp>
        <p:nvSpPr>
          <p:cNvPr id="73732" name="Slide Number Placeholder 3">
            <a:extLst>
              <a:ext uri="{FF2B5EF4-FFF2-40B4-BE49-F238E27FC236}">
                <a16:creationId xmlns:a16="http://schemas.microsoft.com/office/drawing/2014/main" id="{E53DFD87-EEC4-478F-85ED-067DF0739EC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4E8E554-DFEC-4080-A45D-2E55FB3836A5}" type="slidenum">
              <a:rPr lang="en-US" altLang="en-US" smtClean="0">
                <a:latin typeface="Calibri" panose="020F0502020204030204" pitchFamily="34" charset="0"/>
              </a:rPr>
              <a:pPr/>
              <a:t>28</a:t>
            </a:fld>
            <a:endParaRPr lang="en-US"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31ADA9E9-27AA-4FD1-8925-9F3FAC42B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EA210290-CE1C-4EDD-A780-488DC6FA4B4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the transition words]</a:t>
            </a:r>
          </a:p>
        </p:txBody>
      </p:sp>
      <p:sp>
        <p:nvSpPr>
          <p:cNvPr id="75780" name="Slide Number Placeholder 3">
            <a:extLst>
              <a:ext uri="{FF2B5EF4-FFF2-40B4-BE49-F238E27FC236}">
                <a16:creationId xmlns:a16="http://schemas.microsoft.com/office/drawing/2014/main" id="{613953F2-1731-463C-A21B-BBAE9256BC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0A9BCD4-3935-494C-B33C-C67987331A85}" type="slidenum">
              <a:rPr lang="en-US" altLang="en-US" smtClean="0">
                <a:latin typeface="Calibri" panose="020F0502020204030204" pitchFamily="34" charset="0"/>
              </a:rPr>
              <a:pPr/>
              <a:t>29</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AE03179D-2F21-423D-8ACD-8A1C9ACEFA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D1A12536-1153-439C-8B63-858C42E531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Aft>
                <a:spcPts val="600"/>
              </a:spcAft>
              <a:defRPr/>
            </a:pPr>
            <a:r>
              <a:rPr lang="en-US" altLang="en-US" dirty="0"/>
              <a:t>Listed here are some of the common errors of paragraph development.  If these errors are present, it will make your paragraph more difficult to understand in the following ways:</a:t>
            </a:r>
          </a:p>
          <a:p>
            <a:pPr marL="171450" indent="-171450">
              <a:buFont typeface="Wingdings" panose="05000000000000000000" pitchFamily="2" charset="2"/>
              <a:buChar char="§"/>
              <a:defRPr/>
            </a:pPr>
            <a:r>
              <a:rPr lang="en-US" altLang="en-US" i="1" dirty="0"/>
              <a:t>A paragraph </a:t>
            </a:r>
            <a:r>
              <a:rPr lang="en-US" altLang="en-US" dirty="0"/>
              <a:t>lacking a topic sentence will be unfocused and difficult to follow.</a:t>
            </a:r>
          </a:p>
          <a:p>
            <a:pPr marL="171450" indent="-171450">
              <a:buFont typeface="Wingdings" panose="05000000000000000000" pitchFamily="2" charset="2"/>
              <a:buChar char="§"/>
              <a:defRPr/>
            </a:pPr>
            <a:r>
              <a:rPr lang="en-US" altLang="en-US" dirty="0"/>
              <a:t>… with more than one main idea will lack unity and may drift from the main idea.</a:t>
            </a:r>
          </a:p>
          <a:p>
            <a:pPr marL="171450" indent="-171450">
              <a:buFont typeface="Wingdings" panose="05000000000000000000" pitchFamily="2" charset="2"/>
              <a:buChar char="§"/>
              <a:defRPr/>
            </a:pPr>
            <a:r>
              <a:rPr lang="en-US" altLang="en-US" dirty="0"/>
              <a:t>… that lacks cohesion may not logically flow from one idea to another.</a:t>
            </a:r>
          </a:p>
          <a:p>
            <a:pPr marL="171450" indent="-171450">
              <a:buFont typeface="Wingdings" panose="05000000000000000000" pitchFamily="2" charset="2"/>
              <a:buChar char="§"/>
              <a:defRPr/>
            </a:pPr>
            <a:r>
              <a:rPr lang="en-US" altLang="en-US" dirty="0"/>
              <a:t>… with no order will be difficult to follow. Order helps the reader grasp the text’s meaning.</a:t>
            </a:r>
          </a:p>
          <a:p>
            <a:pPr marL="171450" indent="-171450">
              <a:buFont typeface="Wingdings" panose="05000000000000000000" pitchFamily="2" charset="2"/>
              <a:buChar char="§"/>
              <a:defRPr/>
            </a:pPr>
            <a:r>
              <a:rPr lang="en-US" altLang="en-US" dirty="0"/>
              <a:t>… that lacks idea development will be vague because it lacks details.</a:t>
            </a:r>
          </a:p>
          <a:p>
            <a:pPr marL="171450" indent="-171450">
              <a:buFont typeface="Wingdings" panose="05000000000000000000" pitchFamily="2" charset="2"/>
              <a:buChar char="§"/>
              <a:defRPr/>
            </a:pPr>
            <a:r>
              <a:rPr lang="en-US" altLang="en-US" dirty="0"/>
              <a:t>And if your paragraph is too long, it likely lacks structure and if too short, it probably lacks substance.</a:t>
            </a:r>
          </a:p>
        </p:txBody>
      </p:sp>
      <p:sp>
        <p:nvSpPr>
          <p:cNvPr id="22532" name="Slide Number Placeholder 3">
            <a:extLst>
              <a:ext uri="{FF2B5EF4-FFF2-40B4-BE49-F238E27FC236}">
                <a16:creationId xmlns:a16="http://schemas.microsoft.com/office/drawing/2014/main" id="{E26A458F-9944-42B7-BCD4-DC5AA545BF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0E7AF54-AFE9-403A-86C6-63EC73DE5BE6}"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1CFC5CFC-9D45-4E90-BD05-AE4B551B3E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7125968F-5F2E-48E0-84D0-E5593F034A5C}"/>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Re-arrange the paragraph by placing the transitional word close to the beginning of the  sentence to improve paragraph cohesion.</a:t>
            </a:r>
          </a:p>
        </p:txBody>
      </p:sp>
      <p:sp>
        <p:nvSpPr>
          <p:cNvPr id="77828" name="Slide Number Placeholder 3">
            <a:extLst>
              <a:ext uri="{FF2B5EF4-FFF2-40B4-BE49-F238E27FC236}">
                <a16:creationId xmlns:a16="http://schemas.microsoft.com/office/drawing/2014/main" id="{1E00F15F-30AD-4959-B66F-322DA82DA2D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EC5121C3-7212-4C03-BD6A-4CE0008B290A}" type="slidenum">
              <a:rPr lang="en-US" altLang="en-US" smtClean="0">
                <a:latin typeface="Calibri" panose="020F0502020204030204" pitchFamily="34" charset="0"/>
              </a:rPr>
              <a:pPr/>
              <a:t>30</a:t>
            </a:fld>
            <a:endParaRPr lang="en-US" altLang="en-US">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F2B43E3D-446A-4B1E-9FDB-9C5F9F13AA8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1D494559-7C00-46DE-9EFB-601D389D173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pPr>
            <a:r>
              <a:rPr lang="en-US" altLang="en-US" i="1" dirty="0"/>
              <a:t>[Review slide content]</a:t>
            </a:r>
          </a:p>
        </p:txBody>
      </p:sp>
      <p:sp>
        <p:nvSpPr>
          <p:cNvPr id="79876" name="Slide Number Placeholder 3">
            <a:extLst>
              <a:ext uri="{FF2B5EF4-FFF2-40B4-BE49-F238E27FC236}">
                <a16:creationId xmlns:a16="http://schemas.microsoft.com/office/drawing/2014/main" id="{BC5FDB5B-AABF-465D-9EFA-D57D30CE09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75A7915-A466-40B6-96C5-065BD84913A3}" type="slidenum">
              <a:rPr lang="en-US" altLang="en-US" smtClean="0">
                <a:latin typeface="Calibri" panose="020F0502020204030204" pitchFamily="34" charset="0"/>
              </a:rPr>
              <a:pPr/>
              <a:t>31</a:t>
            </a:fld>
            <a:endParaRPr lang="en-US" altLang="en-US">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6A32AC32-1374-4EB5-BBF8-8F28FDDA1A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7D1519A4-485D-44C4-B03F-FB78EC3181FE}"/>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81924" name="Slide Number Placeholder 3">
            <a:extLst>
              <a:ext uri="{FF2B5EF4-FFF2-40B4-BE49-F238E27FC236}">
                <a16:creationId xmlns:a16="http://schemas.microsoft.com/office/drawing/2014/main" id="{5F685AF6-FC85-4E97-854C-A10C41645F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2F7DD54-04AB-43EF-869A-EB903E63FEA7}" type="slidenum">
              <a:rPr lang="en-US" altLang="en-US" smtClean="0">
                <a:latin typeface="Calibri" panose="020F0502020204030204" pitchFamily="34" charset="0"/>
              </a:rPr>
              <a:pPr/>
              <a:t>32</a:t>
            </a:fld>
            <a:endParaRPr lang="en-US" altLang="en-US">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AF3E5D9E-3AB3-4B97-A922-C56C757341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E0EDFB6A-47B1-4A14-ABC5-3CEB47F1C7E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i="1" dirty="0"/>
              <a:t>[Review slide content]</a:t>
            </a:r>
          </a:p>
        </p:txBody>
      </p:sp>
      <p:sp>
        <p:nvSpPr>
          <p:cNvPr id="83972" name="Slide Number Placeholder 3">
            <a:extLst>
              <a:ext uri="{FF2B5EF4-FFF2-40B4-BE49-F238E27FC236}">
                <a16:creationId xmlns:a16="http://schemas.microsoft.com/office/drawing/2014/main" id="{782ACC2C-3262-4B32-B914-A52EE71B10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17305AA1-1721-4C89-A4AC-D69A8255A637}" type="slidenum">
              <a:rPr lang="en-US" altLang="en-US" smtClean="0">
                <a:latin typeface="Calibri" panose="020F0502020204030204" pitchFamily="34" charset="0"/>
              </a:rPr>
              <a:pPr/>
              <a:t>33</a:t>
            </a:fld>
            <a:endParaRPr lang="en-US"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3A085780-435C-47EF-9A9A-144B345D1C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F7CEC0A0-E585-4C8C-BCA8-9E22B10ECD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In this example, where does the paragraph begin to wander from the main topic?</a:t>
            </a:r>
          </a:p>
        </p:txBody>
      </p:sp>
      <p:sp>
        <p:nvSpPr>
          <p:cNvPr id="86020" name="Slide Number Placeholder 3">
            <a:extLst>
              <a:ext uri="{FF2B5EF4-FFF2-40B4-BE49-F238E27FC236}">
                <a16:creationId xmlns:a16="http://schemas.microsoft.com/office/drawing/2014/main" id="{41AE0250-3F85-4B5D-A5D8-2E4EE60894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F89F760-4E7F-49B0-9B35-54C1D21D8A21}" type="slidenum">
              <a:rPr lang="en-US" altLang="en-US" smtClean="0">
                <a:latin typeface="Calibri" panose="020F0502020204030204" pitchFamily="34" charset="0"/>
              </a:rPr>
              <a:pPr/>
              <a:t>34</a:t>
            </a:fld>
            <a:endParaRPr lang="en-US" altLang="en-US">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9749A7F7-092E-46C2-BFB0-1B0893ABEA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D7A6C1D1-9F37-4121-BCEC-9F471E8A573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Lastly, let’s quickly go over emphasis.</a:t>
            </a:r>
            <a:endParaRPr lang="en-US" altLang="en-US" i="1" dirty="0"/>
          </a:p>
          <a:p>
            <a:pPr marL="171450" indent="-171450">
              <a:buFont typeface="Arial" panose="020B0604020202020204" pitchFamily="34" charset="0"/>
              <a:buChar char="•"/>
              <a:defRPr/>
            </a:pPr>
            <a:r>
              <a:rPr lang="en-US" altLang="en-US" i="1" dirty="0"/>
              <a:t>[Review slide content]</a:t>
            </a:r>
          </a:p>
        </p:txBody>
      </p:sp>
      <p:sp>
        <p:nvSpPr>
          <p:cNvPr id="88068" name="Slide Number Placeholder 3">
            <a:extLst>
              <a:ext uri="{FF2B5EF4-FFF2-40B4-BE49-F238E27FC236}">
                <a16:creationId xmlns:a16="http://schemas.microsoft.com/office/drawing/2014/main" id="{90FE5EAA-285A-4768-8719-47F6AE3F357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4FF20B4-3317-4941-8FCC-BCABE4CDBB78}" type="slidenum">
              <a:rPr lang="en-US" altLang="en-US" smtClean="0">
                <a:latin typeface="Calibri" panose="020F0502020204030204" pitchFamily="34" charset="0"/>
              </a:rPr>
              <a:pPr/>
              <a:t>35</a:t>
            </a:fld>
            <a:endParaRPr lang="en-US" altLang="en-US">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E71927BC-9620-42EA-A960-89A0E75147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B2FC36B5-3274-478B-9B58-BED2DF50BEE1}"/>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Listed on this slide are some of the main ways to achieve emphasis.</a:t>
            </a:r>
          </a:p>
          <a:p>
            <a:pPr marL="171450" indent="-171450">
              <a:buFont typeface="Arial" panose="020B0604020202020204" pitchFamily="34" charset="0"/>
              <a:buChar char="•"/>
              <a:defRPr/>
            </a:pPr>
            <a:r>
              <a:rPr lang="en-US" altLang="en-US" i="1" dirty="0"/>
              <a:t>[Review slide content]</a:t>
            </a:r>
          </a:p>
        </p:txBody>
      </p:sp>
      <p:sp>
        <p:nvSpPr>
          <p:cNvPr id="90116" name="Slide Number Placeholder 3">
            <a:extLst>
              <a:ext uri="{FF2B5EF4-FFF2-40B4-BE49-F238E27FC236}">
                <a16:creationId xmlns:a16="http://schemas.microsoft.com/office/drawing/2014/main" id="{0B09A5EE-3B64-4111-BE36-9EA8C3826D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DB7DD69-0151-4D3D-9D23-2219BF03B85C}" type="slidenum">
              <a:rPr lang="en-US" altLang="en-US" smtClean="0">
                <a:latin typeface="Calibri" panose="020F0502020204030204" pitchFamily="34" charset="0"/>
              </a:rPr>
              <a:pPr/>
              <a:t>36</a:t>
            </a:fld>
            <a:endParaRPr lang="en-US"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CD5EBDD-E298-49D7-8437-A857889BE9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841222C0-56A4-4CDA-BA8A-9DCCC41327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i="1" dirty="0"/>
              <a:t>[Review the use of repetition to create emphasis]</a:t>
            </a:r>
          </a:p>
        </p:txBody>
      </p:sp>
      <p:sp>
        <p:nvSpPr>
          <p:cNvPr id="92164" name="Slide Number Placeholder 3">
            <a:extLst>
              <a:ext uri="{FF2B5EF4-FFF2-40B4-BE49-F238E27FC236}">
                <a16:creationId xmlns:a16="http://schemas.microsoft.com/office/drawing/2014/main" id="{E9E3ED43-8093-4C66-ACD7-86FFE334E8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DA965CF1-A93C-47C5-9E97-209221674E6D}" type="slidenum">
              <a:rPr lang="en-US" altLang="en-US" smtClean="0">
                <a:latin typeface="Calibri" panose="020F0502020204030204" pitchFamily="34" charset="0"/>
              </a:rPr>
              <a:pPr/>
              <a:t>37</a:t>
            </a:fld>
            <a:endParaRPr lang="en-US" altLang="en-US">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861ADA22-9E53-41CC-AE5E-FE2D5C1F9F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AA33E9D9-5ACB-4B45-86B3-EA649BB218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In this example from a famous speech by Reverend Martin Luther King, Jr., repetition is used for emphasis.</a:t>
            </a:r>
          </a:p>
          <a:p>
            <a:pPr marL="171450" indent="-171450">
              <a:buFontTx/>
              <a:buChar char="•"/>
            </a:pPr>
            <a:r>
              <a:rPr lang="en-US" altLang="en-US" dirty="0"/>
              <a:t>Although this device is unlikely to be used in your manuscripts, it can be very effective in heightening the dramatic effect of a speech or document.</a:t>
            </a:r>
          </a:p>
        </p:txBody>
      </p:sp>
      <p:sp>
        <p:nvSpPr>
          <p:cNvPr id="94212" name="Slide Number Placeholder 3">
            <a:extLst>
              <a:ext uri="{FF2B5EF4-FFF2-40B4-BE49-F238E27FC236}">
                <a16:creationId xmlns:a16="http://schemas.microsoft.com/office/drawing/2014/main" id="{EB900EFB-465C-4D6A-A508-80417AAB5AE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A2C220C-2C5E-4340-A790-1E8CAEA3E8DA}" type="slidenum">
              <a:rPr lang="en-US" altLang="en-US" smtClean="0">
                <a:latin typeface="Calibri" panose="020F0502020204030204" pitchFamily="34" charset="0"/>
              </a:rPr>
              <a:pPr/>
              <a:t>38</a:t>
            </a:fld>
            <a:endParaRPr lang="en-US"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E804F6D8-7136-4D12-B160-C1F587880DC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3014E36A-90ED-4380-A4FA-E954092D2C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How might one use word positioning to create emphasis in the first sentence?</a:t>
            </a:r>
          </a:p>
          <a:p>
            <a:pPr marL="171450" indent="-171450">
              <a:buFontTx/>
              <a:buChar char="•"/>
            </a:pPr>
            <a:r>
              <a:rPr lang="en-US" altLang="en-US" dirty="0"/>
              <a:t>How might one use punctuation or typography to create emphasis in the second sentence?</a:t>
            </a:r>
          </a:p>
        </p:txBody>
      </p:sp>
      <p:sp>
        <p:nvSpPr>
          <p:cNvPr id="96260" name="Slide Number Placeholder 3">
            <a:extLst>
              <a:ext uri="{FF2B5EF4-FFF2-40B4-BE49-F238E27FC236}">
                <a16:creationId xmlns:a16="http://schemas.microsoft.com/office/drawing/2014/main" id="{C1B30D39-537B-4C3C-B04B-83119DF15B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B2619B4-1B2E-478C-B9B9-83119E085CEC}"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321E2237-71F9-45D3-A083-1F6691191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0CB02053-CCE5-483F-99CF-C31E5F4647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i="1"/>
              <a:t>[Review slide content]</a:t>
            </a:r>
          </a:p>
        </p:txBody>
      </p:sp>
      <p:sp>
        <p:nvSpPr>
          <p:cNvPr id="24580" name="Slide Number Placeholder 3">
            <a:extLst>
              <a:ext uri="{FF2B5EF4-FFF2-40B4-BE49-F238E27FC236}">
                <a16:creationId xmlns:a16="http://schemas.microsoft.com/office/drawing/2014/main" id="{48EDF8EE-604D-41C3-BF13-9D553B368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5C228C4-D408-434B-8A65-BCA0CC3B3A3E}"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423CA1B5-17F0-4B5E-BC90-93B8D36DFE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8ED3AF23-3920-4D8F-9A80-79E286A9260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Here is a short checklist of some questions you might ask yourself when you are developing your paragraphs and want to assess if they are well-developed.</a:t>
            </a:r>
          </a:p>
          <a:p>
            <a:pPr marL="171450" indent="-171450">
              <a:buFont typeface="Arial" panose="020B0604020202020204" pitchFamily="34" charset="0"/>
              <a:buChar char="•"/>
              <a:defRPr/>
            </a:pPr>
            <a:r>
              <a:rPr lang="en-US" altLang="en-US" i="1" dirty="0"/>
              <a:t>[Review slide content]</a:t>
            </a:r>
          </a:p>
        </p:txBody>
      </p:sp>
      <p:sp>
        <p:nvSpPr>
          <p:cNvPr id="98308" name="Slide Number Placeholder 3">
            <a:extLst>
              <a:ext uri="{FF2B5EF4-FFF2-40B4-BE49-F238E27FC236}">
                <a16:creationId xmlns:a16="http://schemas.microsoft.com/office/drawing/2014/main" id="{7A9DA1E8-08AA-4D3E-8DF3-F6B97EE040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660BA30-FE3B-4A60-9B22-1DFFD289B7E5}" type="slidenum">
              <a:rPr lang="en-US" altLang="en-US" smtClean="0">
                <a:latin typeface="Calibri" panose="020F0502020204030204" pitchFamily="34" charset="0"/>
              </a:rPr>
              <a:pPr/>
              <a:t>40</a:t>
            </a:fld>
            <a:endParaRPr lang="en-US" altLang="en-US">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F547B2EF-D6CE-4508-A353-984728751FB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9E221BE-D62C-40E1-B4C4-71C0840657FE}"/>
              </a:ext>
            </a:extLst>
          </p:cNvPr>
          <p:cNvSpPr>
            <a:spLocks noGrp="1"/>
          </p:cNvSpPr>
          <p:nvPr>
            <p:ph type="body" idx="1"/>
          </p:nvPr>
        </p:nvSpPr>
        <p:spPr/>
        <p:txBody>
          <a:bodyPr/>
          <a:lstStyle/>
          <a:p>
            <a:pPr marL="171450" indent="-171450">
              <a:buFont typeface="Arial" panose="020B0604020202020204" pitchFamily="34" charset="0"/>
              <a:buChar char="•"/>
              <a:defRPr/>
            </a:pPr>
            <a:r>
              <a:rPr lang="en-US" altLang="en-US" i="1" dirty="0"/>
              <a:t>[Review slide content]</a:t>
            </a:r>
          </a:p>
        </p:txBody>
      </p:sp>
      <p:sp>
        <p:nvSpPr>
          <p:cNvPr id="100356" name="Slide Number Placeholder 3">
            <a:extLst>
              <a:ext uri="{FF2B5EF4-FFF2-40B4-BE49-F238E27FC236}">
                <a16:creationId xmlns:a16="http://schemas.microsoft.com/office/drawing/2014/main" id="{E3AAB35F-78E6-427F-880D-D909D947A0D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0A187EA-830D-41B5-ABBF-AA3D49C72333}" type="slidenum">
              <a:rPr lang="en-US" altLang="en-US" smtClean="0">
                <a:latin typeface="Calibri" panose="020F0502020204030204" pitchFamily="34" charset="0"/>
              </a:rPr>
              <a:pPr/>
              <a:t>41</a:t>
            </a:fld>
            <a:endParaRPr lang="en-US" altLang="en-US">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C3E14A2B-22F6-4298-81DE-4B6EBBDC42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0432D5ED-251E-4118-B23B-FC6455E7B1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Reading aloud is a powerful proofreading technique</a:t>
            </a:r>
          </a:p>
          <a:p>
            <a:pPr marL="171450" indent="-171450">
              <a:buFontTx/>
              <a:buChar char="•"/>
            </a:pPr>
            <a:r>
              <a:rPr lang="en-US" altLang="en-US" dirty="0"/>
              <a:t>It helps with revision; you may hear errors in your writing</a:t>
            </a:r>
          </a:p>
          <a:p>
            <a:pPr marL="171450" indent="-171450">
              <a:buFontTx/>
              <a:buChar char="•"/>
            </a:pPr>
            <a:r>
              <a:rPr lang="en-US" altLang="en-US" dirty="0"/>
              <a:t>You may notice things you didn’t see before</a:t>
            </a:r>
          </a:p>
          <a:p>
            <a:pPr marL="171450" indent="-171450">
              <a:buFontTx/>
              <a:buChar char="•"/>
            </a:pPr>
            <a:r>
              <a:rPr lang="en-US" altLang="en-US"/>
              <a:t>You </a:t>
            </a:r>
            <a:r>
              <a:rPr lang="en-US" altLang="en-US" dirty="0"/>
              <a:t>m</a:t>
            </a:r>
            <a:r>
              <a:rPr lang="en-US" altLang="en-US"/>
              <a:t>ay </a:t>
            </a:r>
            <a:r>
              <a:rPr lang="en-US" altLang="en-US" dirty="0"/>
              <a:t>determine you need to reorder text or you may find gaps in the text</a:t>
            </a:r>
          </a:p>
          <a:p>
            <a:pPr marL="171450" indent="-171450">
              <a:buFontTx/>
              <a:buChar char="•"/>
            </a:pPr>
            <a:r>
              <a:rPr lang="en-US" altLang="en-US" dirty="0"/>
              <a:t>Questions?</a:t>
            </a:r>
          </a:p>
          <a:p>
            <a:pPr marL="171450" indent="-171450">
              <a:buFontTx/>
              <a:buChar char="•"/>
            </a:pPr>
            <a:r>
              <a:rPr lang="en-US" altLang="en-US" i="1" dirty="0"/>
              <a:t>[END]</a:t>
            </a:r>
          </a:p>
        </p:txBody>
      </p:sp>
      <p:sp>
        <p:nvSpPr>
          <p:cNvPr id="102404" name="Slide Number Placeholder 3">
            <a:extLst>
              <a:ext uri="{FF2B5EF4-FFF2-40B4-BE49-F238E27FC236}">
                <a16:creationId xmlns:a16="http://schemas.microsoft.com/office/drawing/2014/main" id="{2414C921-26FA-43B0-BD4A-4BD8F12F8EF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30121275-4B37-4672-8552-16250E47BCC1}" type="slidenum">
              <a:rPr lang="en-US" altLang="en-US" smtClean="0">
                <a:latin typeface="Calibri" panose="020F0502020204030204" pitchFamily="34" charset="0"/>
              </a:rPr>
              <a:pPr/>
              <a:t>42</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8A1C81F-F453-40F8-B89B-EB013019C6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2563C63-575B-4589-B092-0EBA1F4F2811}"/>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Be specific and avoid ambiguous expressions.</a:t>
            </a:r>
          </a:p>
          <a:p>
            <a:pPr marL="171450" indent="-171450">
              <a:buFont typeface="Arial" panose="020B0604020202020204" pitchFamily="34" charset="0"/>
              <a:buChar char="•"/>
              <a:defRPr/>
            </a:pPr>
            <a:r>
              <a:rPr lang="en-US" altLang="en-US" dirty="0"/>
              <a:t>Make certain the relationship is obvious between the ideas you express in the paragraph.</a:t>
            </a:r>
          </a:p>
          <a:p>
            <a:pPr marL="171450" indent="-171450">
              <a:buFont typeface="Arial" panose="020B0604020202020204" pitchFamily="34" charset="0"/>
              <a:buChar char="•"/>
              <a:defRPr/>
            </a:pPr>
            <a:r>
              <a:rPr lang="en-US" altLang="en-US" dirty="0"/>
              <a:t>And simplify your thoughts and sentences.  If too complex, they reduce the reader’s ability to access the writing.</a:t>
            </a:r>
          </a:p>
        </p:txBody>
      </p:sp>
      <p:sp>
        <p:nvSpPr>
          <p:cNvPr id="26628" name="Slide Number Placeholder 3">
            <a:extLst>
              <a:ext uri="{FF2B5EF4-FFF2-40B4-BE49-F238E27FC236}">
                <a16:creationId xmlns:a16="http://schemas.microsoft.com/office/drawing/2014/main" id="{77851AE2-527F-4C5B-9EAB-65FCBA55A7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6701C5E-E80A-4088-BFEA-6A0B401290CF}" type="slidenum">
              <a:rPr lang="en-US" altLang="en-US" smtClean="0">
                <a:latin typeface="Calibri" panose="020F0502020204030204" pitchFamily="34" charset="0"/>
              </a:rPr>
              <a:pPr/>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D5B882A-941A-4486-935C-6E4969CD76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8C4D67CA-6B36-4CF5-A5E1-E99464B5F7FC}"/>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dirty="0"/>
              <a:t>Some of the techniques used to achieve clarity include:</a:t>
            </a:r>
          </a:p>
          <a:p>
            <a:pPr marL="171450" indent="-171450">
              <a:buFont typeface="Arial" panose="020B0604020202020204" pitchFamily="34" charset="0"/>
              <a:buChar char="•"/>
              <a:defRPr/>
            </a:pPr>
            <a:r>
              <a:rPr lang="en-US" altLang="en-US" b="1" dirty="0"/>
              <a:t>Use</a:t>
            </a:r>
            <a:r>
              <a:rPr lang="en-US" altLang="en-US" dirty="0"/>
              <a:t> topic sentences. They help to explain the purpose of your paragraph.</a:t>
            </a:r>
          </a:p>
          <a:p>
            <a:pPr marL="171450" indent="-171450">
              <a:buFont typeface="Arial" panose="020B0604020202020204" pitchFamily="34" charset="0"/>
              <a:buChar char="•"/>
              <a:defRPr/>
            </a:pPr>
            <a:r>
              <a:rPr lang="en-US" altLang="en-US" b="1" dirty="0"/>
              <a:t>Avoid</a:t>
            </a:r>
            <a:r>
              <a:rPr lang="en-US" altLang="en-US" dirty="0"/>
              <a:t> nominalizations or verbs disguised as nouns.  They weaken our writing by making it longer.</a:t>
            </a:r>
          </a:p>
          <a:p>
            <a:pPr marL="171450" indent="-171450">
              <a:buFont typeface="Arial" panose="020B0604020202020204" pitchFamily="34" charset="0"/>
              <a:buChar char="•"/>
              <a:defRPr/>
            </a:pPr>
            <a:r>
              <a:rPr lang="en-US" altLang="en-US" b="1" dirty="0"/>
              <a:t>Use</a:t>
            </a:r>
            <a:r>
              <a:rPr lang="en-US" altLang="en-US" dirty="0"/>
              <a:t> active voice. It makes your writing more direct.</a:t>
            </a:r>
          </a:p>
          <a:p>
            <a:pPr marL="171450" indent="-171450">
              <a:buFont typeface="Arial" panose="020B0604020202020204" pitchFamily="34" charset="0"/>
              <a:buChar char="•"/>
              <a:defRPr/>
            </a:pPr>
            <a:r>
              <a:rPr lang="en-US" altLang="en-US" b="1" dirty="0"/>
              <a:t>Avoid</a:t>
            </a:r>
            <a:r>
              <a:rPr lang="en-US" altLang="en-US" dirty="0"/>
              <a:t> noun strings. They are awkward and prevent your writing from being clear and direct.</a:t>
            </a:r>
          </a:p>
          <a:p>
            <a:pPr marL="171450" indent="-171450">
              <a:buFont typeface="Arial" panose="020B0604020202020204" pitchFamily="34" charset="0"/>
              <a:buChar char="•"/>
              <a:defRPr/>
            </a:pPr>
            <a:r>
              <a:rPr lang="en-US" altLang="en-US" b="1" dirty="0"/>
              <a:t>Avoid</a:t>
            </a:r>
            <a:r>
              <a:rPr lang="en-US" altLang="en-US" dirty="0"/>
              <a:t> multiple negatives.  They confuse your writing.</a:t>
            </a:r>
          </a:p>
        </p:txBody>
      </p:sp>
      <p:sp>
        <p:nvSpPr>
          <p:cNvPr id="28676" name="Slide Number Placeholder 3">
            <a:extLst>
              <a:ext uri="{FF2B5EF4-FFF2-40B4-BE49-F238E27FC236}">
                <a16:creationId xmlns:a16="http://schemas.microsoft.com/office/drawing/2014/main" id="{C1FC0AB7-F4F4-4B3B-BFEC-CF443FF314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6FB1564-9FBC-41C4-B0A8-92EABB1B1BEA}"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1B7D55FC-12BE-4344-8066-A9A6B5CA98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85E04C29-153B-4ED2-9B13-E1BE9FE6BC3C}"/>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Active voice makes writing more direct, less murky.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the </a:t>
            </a:r>
            <a:r>
              <a:rPr lang="en-US" sz="1200" b="1" kern="1200" dirty="0">
                <a:solidFill>
                  <a:schemeClr val="tx1"/>
                </a:solidFill>
                <a:effectLst/>
                <a:latin typeface="+mn-lt"/>
                <a:ea typeface="+mn-ea"/>
                <a:cs typeface="+mn-cs"/>
              </a:rPr>
              <a:t>active</a:t>
            </a:r>
            <a:r>
              <a:rPr lang="en-US" sz="1200" kern="1200" dirty="0">
                <a:solidFill>
                  <a:schemeClr val="tx1"/>
                </a:solidFill>
                <a:effectLst/>
                <a:latin typeface="+mn-lt"/>
                <a:ea typeface="+mn-ea"/>
                <a:cs typeface="+mn-cs"/>
              </a:rPr>
              <a:t> voice: the subject performs the action stated by the verb. </a:t>
            </a:r>
            <a:r>
              <a:rPr lang="en-US" sz="1200" i="1" kern="1200" dirty="0">
                <a:solidFill>
                  <a:schemeClr val="tx1"/>
                </a:solidFill>
                <a:effectLst/>
                <a:latin typeface="+mn-lt"/>
                <a:ea typeface="+mn-ea"/>
                <a:cs typeface="+mn-cs"/>
              </a:rPr>
              <a:t>[Remind participants they learned this in “Sentences” (W3L5)]</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the </a:t>
            </a:r>
            <a:r>
              <a:rPr lang="en-US" sz="1200" b="1" kern="1200" dirty="0">
                <a:solidFill>
                  <a:schemeClr val="tx1"/>
                </a:solidFill>
                <a:effectLst/>
                <a:latin typeface="+mn-lt"/>
                <a:ea typeface="+mn-ea"/>
                <a:cs typeface="+mn-cs"/>
              </a:rPr>
              <a:t>passive</a:t>
            </a:r>
            <a:r>
              <a:rPr lang="en-US" sz="1200" kern="1200" dirty="0">
                <a:solidFill>
                  <a:schemeClr val="tx1"/>
                </a:solidFill>
                <a:effectLst/>
                <a:latin typeface="+mn-lt"/>
                <a:ea typeface="+mn-ea"/>
                <a:cs typeface="+mn-cs"/>
              </a:rPr>
              <a:t> voice: the subject is acted upon by the verb.</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participants to revise the following sentences by changing passive voice to active voice:</a:t>
            </a:r>
          </a:p>
          <a:p>
            <a:pPr lvl="1">
              <a:defRPr/>
            </a:pPr>
            <a:r>
              <a:rPr lang="en-US" altLang="en-US" i="1" dirty="0"/>
              <a:t>Answer: The partners broke the agreement.</a:t>
            </a:r>
          </a:p>
          <a:p>
            <a:pPr lvl="1">
              <a:defRPr/>
            </a:pPr>
            <a:r>
              <a:rPr lang="en-US" altLang="en-US" i="1" dirty="0"/>
              <a:t>Answer: Joe ate six shrimp at dinner.</a:t>
            </a:r>
          </a:p>
        </p:txBody>
      </p:sp>
      <p:sp>
        <p:nvSpPr>
          <p:cNvPr id="30724" name="Slide Number Placeholder 3">
            <a:extLst>
              <a:ext uri="{FF2B5EF4-FFF2-40B4-BE49-F238E27FC236}">
                <a16:creationId xmlns:a16="http://schemas.microsoft.com/office/drawing/2014/main" id="{FDAB0713-5D5D-4D38-882A-4B27E9B4BC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ED949D59-ADFD-40D1-96EC-9775B8832A43}" type="slidenum">
              <a:rPr lang="en-US" altLang="en-US" smtClean="0">
                <a:latin typeface="Calibri" panose="020F0502020204030204" pitchFamily="34" charset="0"/>
              </a:rPr>
              <a:pPr/>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DA3FB70-D85E-4A9C-8916-BA99C7CBFE7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B280BEE-BAC8-4EF3-83D7-23AE54557577}"/>
              </a:ext>
            </a:extLst>
          </p:cNvPr>
          <p:cNvSpPr>
            <a:spLocks noGrp="1"/>
          </p:cNvSpPr>
          <p:nvPr>
            <p:ph type="body" idx="1"/>
          </p:nvPr>
        </p:nvSpPr>
        <p:spPr/>
        <p:txBody>
          <a:bodyPr/>
          <a:lstStyle/>
          <a:p>
            <a:pPr marL="171450" indent="-171450">
              <a:buFont typeface="Arial" panose="020B0604020202020204" pitchFamily="34" charset="0"/>
              <a:buChar char="•"/>
              <a:defRPr/>
            </a:pPr>
            <a:r>
              <a:rPr lang="en-US" altLang="en-US" i="1" dirty="0"/>
              <a:t>[Review slide content]</a:t>
            </a:r>
          </a:p>
        </p:txBody>
      </p:sp>
      <p:sp>
        <p:nvSpPr>
          <p:cNvPr id="32772" name="Slide Number Placeholder 3">
            <a:extLst>
              <a:ext uri="{FF2B5EF4-FFF2-40B4-BE49-F238E27FC236}">
                <a16:creationId xmlns:a16="http://schemas.microsoft.com/office/drawing/2014/main" id="{0EB9BFBE-9FA7-439A-8972-A60614A9C7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A7E30A2-D12E-4C9B-A3AF-1C04A6060F6B}"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8664D6CC-947B-481C-9CA5-22F90B45B0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5323E65B-0852-48F7-A44D-76172CB995EE}"/>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Nominalizations can lead to use of the passive voice, wordiness, and the loss of agency.</a:t>
            </a:r>
          </a:p>
          <a:p>
            <a:pPr marL="171450" indent="-171450">
              <a:buFont typeface="Arial" panose="020B0604020202020204" pitchFamily="34" charset="0"/>
              <a:buChar char="•"/>
              <a:defRPr/>
            </a:pPr>
            <a:r>
              <a:rPr lang="en-US" altLang="en-US" dirty="0"/>
              <a:t>Revise the example sentence on the slide. What is the hidden verb in the sentence? How can we turn the noun into an action word?</a:t>
            </a:r>
          </a:p>
        </p:txBody>
      </p:sp>
      <p:sp>
        <p:nvSpPr>
          <p:cNvPr id="34820" name="Slide Number Placeholder 3">
            <a:extLst>
              <a:ext uri="{FF2B5EF4-FFF2-40B4-BE49-F238E27FC236}">
                <a16:creationId xmlns:a16="http://schemas.microsoft.com/office/drawing/2014/main" id="{688267E3-993E-4FE7-B11D-D9E1FA053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AB4E1A4-93C4-44E9-AA2C-3E097085C358}"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B556F06F-4286-45EA-9C79-3B55CB69F182}"/>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8BBD7D32-0978-432D-88A2-B4030D12C677}"/>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dirty="0">
                <a:cs typeface="+mn-cs"/>
              </a:endParaRPr>
            </a:p>
          </p:txBody>
        </p:sp>
        <p:sp>
          <p:nvSpPr>
            <p:cNvPr id="6" name="Rectangle 9">
              <a:extLst>
                <a:ext uri="{FF2B5EF4-FFF2-40B4-BE49-F238E27FC236}">
                  <a16:creationId xmlns:a16="http://schemas.microsoft.com/office/drawing/2014/main" id="{7D8F21B4-A4C1-4E86-AFEE-6FCFA7713E44}"/>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dirty="0">
                <a:cs typeface="+mn-cs"/>
              </a:endParaRPr>
            </a:p>
          </p:txBody>
        </p:sp>
        <p:sp>
          <p:nvSpPr>
            <p:cNvPr id="7" name="Rectangle 10">
              <a:extLst>
                <a:ext uri="{FF2B5EF4-FFF2-40B4-BE49-F238E27FC236}">
                  <a16:creationId xmlns:a16="http://schemas.microsoft.com/office/drawing/2014/main" id="{1ACCE327-4AD0-49AE-B46B-03C6EF4BC345}"/>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dirty="0">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a:extLst>
              <a:ext uri="{FF2B5EF4-FFF2-40B4-BE49-F238E27FC236}">
                <a16:creationId xmlns:a16="http://schemas.microsoft.com/office/drawing/2014/main" id="{1D52110D-1B18-45D0-BA1E-B1D17BB9B4CC}"/>
              </a:ext>
            </a:extLst>
          </p:cNvPr>
          <p:cNvSpPr>
            <a:spLocks noGrp="1" noChangeArrowheads="1"/>
          </p:cNvSpPr>
          <p:nvPr>
            <p:ph type="dt" sz="half" idx="10"/>
          </p:nvPr>
        </p:nvSpPr>
        <p:spPr/>
        <p:txBody>
          <a:bodyPr/>
          <a:lstStyle>
            <a:lvl1pPr>
              <a:defRPr/>
            </a:lvl1pPr>
          </a:lstStyle>
          <a:p>
            <a:pPr>
              <a:defRPr/>
            </a:pPr>
            <a:fld id="{767D5CF7-BE99-4E04-998F-3F997CF6A21E}" type="datetimeFigureOut">
              <a:rPr lang="en-US"/>
              <a:pPr>
                <a:defRPr/>
              </a:pPr>
              <a:t>1/16/2019</a:t>
            </a:fld>
            <a:endParaRPr lang="en-US" dirty="0"/>
          </a:p>
        </p:txBody>
      </p:sp>
      <p:sp>
        <p:nvSpPr>
          <p:cNvPr id="9" name="Rectangle 5">
            <a:extLst>
              <a:ext uri="{FF2B5EF4-FFF2-40B4-BE49-F238E27FC236}">
                <a16:creationId xmlns:a16="http://schemas.microsoft.com/office/drawing/2014/main" id="{C0B67CDE-7B11-4994-99DC-A8699486BEF8}"/>
              </a:ext>
            </a:extLst>
          </p:cNvPr>
          <p:cNvSpPr>
            <a:spLocks noGrp="1" noChangeArrowheads="1"/>
          </p:cNvSpPr>
          <p:nvPr>
            <p:ph type="ftr" sz="quarter" idx="11"/>
          </p:nvPr>
        </p:nvSpPr>
        <p:spPr/>
        <p:txBody>
          <a:bodyPr/>
          <a:lstStyle>
            <a:lvl1pPr>
              <a:defRPr/>
            </a:lvl1pPr>
          </a:lstStyle>
          <a:p>
            <a:pPr>
              <a:defRPr/>
            </a:pPr>
            <a:endParaRPr lang="en-US"/>
          </a:p>
        </p:txBody>
      </p:sp>
      <p:sp>
        <p:nvSpPr>
          <p:cNvPr id="10" name="Rectangle 6">
            <a:extLst>
              <a:ext uri="{FF2B5EF4-FFF2-40B4-BE49-F238E27FC236}">
                <a16:creationId xmlns:a16="http://schemas.microsoft.com/office/drawing/2014/main" id="{38377AFB-A0A6-4C39-B9AF-6A20C56AC86A}"/>
              </a:ext>
            </a:extLst>
          </p:cNvPr>
          <p:cNvSpPr>
            <a:spLocks noGrp="1" noChangeArrowheads="1"/>
          </p:cNvSpPr>
          <p:nvPr>
            <p:ph type="sldNum" sz="quarter" idx="12"/>
          </p:nvPr>
        </p:nvSpPr>
        <p:spPr/>
        <p:txBody>
          <a:bodyPr/>
          <a:lstStyle>
            <a:lvl1pPr>
              <a:defRPr/>
            </a:lvl1pPr>
          </a:lstStyle>
          <a:p>
            <a:pPr>
              <a:defRPr/>
            </a:pPr>
            <a:fld id="{A5FD3F8C-742F-414A-B0A1-D9CD3DF418BC}" type="slidenum">
              <a:rPr lang="en-US" altLang="en-US"/>
              <a:pPr>
                <a:defRPr/>
              </a:pPr>
              <a:t>‹#›</a:t>
            </a:fld>
            <a:endParaRPr lang="en-US" altLang="en-US" dirty="0"/>
          </a:p>
        </p:txBody>
      </p:sp>
    </p:spTree>
    <p:extLst>
      <p:ext uri="{BB962C8B-B14F-4D97-AF65-F5344CB8AC3E}">
        <p14:creationId xmlns:p14="http://schemas.microsoft.com/office/powerpoint/2010/main" val="1406843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D864B59-26A2-4B29-8783-FF4321B034E9}"/>
              </a:ext>
            </a:extLst>
          </p:cNvPr>
          <p:cNvSpPr>
            <a:spLocks noGrp="1" noChangeArrowheads="1"/>
          </p:cNvSpPr>
          <p:nvPr>
            <p:ph type="dt" sz="half" idx="10"/>
          </p:nvPr>
        </p:nvSpPr>
        <p:spPr/>
        <p:txBody>
          <a:bodyPr/>
          <a:lstStyle>
            <a:lvl1pPr>
              <a:defRPr/>
            </a:lvl1pPr>
          </a:lstStyle>
          <a:p>
            <a:pPr>
              <a:defRPr/>
            </a:pPr>
            <a:fld id="{8C9AE950-187E-4BB2-8D48-294EAD439F24}" type="datetimeFigureOut">
              <a:rPr lang="en-US"/>
              <a:pPr>
                <a:defRPr/>
              </a:pPr>
              <a:t>1/16/2019</a:t>
            </a:fld>
            <a:endParaRPr lang="en-US" dirty="0"/>
          </a:p>
        </p:txBody>
      </p:sp>
      <p:sp>
        <p:nvSpPr>
          <p:cNvPr id="3" name="Rectangle 5">
            <a:extLst>
              <a:ext uri="{FF2B5EF4-FFF2-40B4-BE49-F238E27FC236}">
                <a16:creationId xmlns:a16="http://schemas.microsoft.com/office/drawing/2014/main" id="{D25D7604-3547-4111-81DA-2AE313EDBC04}"/>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7F06FB93-9F56-4EF0-A5F8-09D87CB5531B}"/>
              </a:ext>
            </a:extLst>
          </p:cNvPr>
          <p:cNvSpPr>
            <a:spLocks noGrp="1" noChangeArrowheads="1"/>
          </p:cNvSpPr>
          <p:nvPr>
            <p:ph type="sldNum" sz="quarter" idx="12"/>
          </p:nvPr>
        </p:nvSpPr>
        <p:spPr/>
        <p:txBody>
          <a:bodyPr/>
          <a:lstStyle>
            <a:lvl1pPr>
              <a:defRPr/>
            </a:lvl1pPr>
          </a:lstStyle>
          <a:p>
            <a:pPr>
              <a:defRPr/>
            </a:pPr>
            <a:fld id="{5602C34E-30E7-49AF-BACA-F59097F365F6}" type="slidenum">
              <a:rPr lang="en-US" altLang="en-US"/>
              <a:pPr>
                <a:defRPr/>
              </a:pPr>
              <a:t>‹#›</a:t>
            </a:fld>
            <a:endParaRPr lang="en-US" altLang="en-US" dirty="0"/>
          </a:p>
        </p:txBody>
      </p:sp>
    </p:spTree>
    <p:extLst>
      <p:ext uri="{BB962C8B-B14F-4D97-AF65-F5344CB8AC3E}">
        <p14:creationId xmlns:p14="http://schemas.microsoft.com/office/powerpoint/2010/main" val="1232742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CE8FB18-D28C-46FC-97AA-37A6E4BB30D7}"/>
              </a:ext>
            </a:extLst>
          </p:cNvPr>
          <p:cNvSpPr>
            <a:spLocks noGrp="1" noChangeArrowheads="1"/>
          </p:cNvSpPr>
          <p:nvPr>
            <p:ph type="dt" sz="half" idx="10"/>
          </p:nvPr>
        </p:nvSpPr>
        <p:spPr/>
        <p:txBody>
          <a:bodyPr/>
          <a:lstStyle>
            <a:lvl1pPr>
              <a:defRPr/>
            </a:lvl1pPr>
          </a:lstStyle>
          <a:p>
            <a:pPr>
              <a:defRPr/>
            </a:pPr>
            <a:fld id="{F9D66697-BCE8-4053-95F5-1C7A3728F565}" type="datetimeFigureOut">
              <a:rPr lang="en-US"/>
              <a:pPr>
                <a:defRPr/>
              </a:pPr>
              <a:t>1/16/2019</a:t>
            </a:fld>
            <a:endParaRPr lang="en-US" dirty="0"/>
          </a:p>
        </p:txBody>
      </p:sp>
      <p:sp>
        <p:nvSpPr>
          <p:cNvPr id="6" name="Footer Placeholder 5">
            <a:extLst>
              <a:ext uri="{FF2B5EF4-FFF2-40B4-BE49-F238E27FC236}">
                <a16:creationId xmlns:a16="http://schemas.microsoft.com/office/drawing/2014/main" id="{1C4E0309-BFC8-4CF2-A8C5-6EF0F867B887}"/>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F8EB6417-7A07-4783-9589-2A9B44905BA9}"/>
              </a:ext>
            </a:extLst>
          </p:cNvPr>
          <p:cNvSpPr>
            <a:spLocks noGrp="1" noChangeArrowheads="1"/>
          </p:cNvSpPr>
          <p:nvPr>
            <p:ph type="sldNum" sz="quarter" idx="12"/>
          </p:nvPr>
        </p:nvSpPr>
        <p:spPr/>
        <p:txBody>
          <a:bodyPr/>
          <a:lstStyle>
            <a:lvl1pPr>
              <a:defRPr/>
            </a:lvl1pPr>
          </a:lstStyle>
          <a:p>
            <a:pPr>
              <a:defRPr/>
            </a:pPr>
            <a:fld id="{8E2EF451-AFBE-4415-AA1D-BFA4FE219A21}" type="slidenum">
              <a:rPr lang="en-US" altLang="en-US"/>
              <a:pPr>
                <a:defRPr/>
              </a:pPr>
              <a:t>‹#›</a:t>
            </a:fld>
            <a:endParaRPr lang="en-US" altLang="en-US" dirty="0"/>
          </a:p>
        </p:txBody>
      </p:sp>
    </p:spTree>
    <p:extLst>
      <p:ext uri="{BB962C8B-B14F-4D97-AF65-F5344CB8AC3E}">
        <p14:creationId xmlns:p14="http://schemas.microsoft.com/office/powerpoint/2010/main" val="2530811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D9D03E5-11CA-4ECA-9AE3-BCEA92D5FE72}"/>
              </a:ext>
            </a:extLst>
          </p:cNvPr>
          <p:cNvSpPr>
            <a:spLocks noGrp="1" noChangeArrowheads="1"/>
          </p:cNvSpPr>
          <p:nvPr>
            <p:ph type="dt" sz="half" idx="10"/>
          </p:nvPr>
        </p:nvSpPr>
        <p:spPr/>
        <p:txBody>
          <a:bodyPr/>
          <a:lstStyle>
            <a:lvl1pPr>
              <a:defRPr/>
            </a:lvl1pPr>
          </a:lstStyle>
          <a:p>
            <a:pPr>
              <a:defRPr/>
            </a:pPr>
            <a:fld id="{24AB7367-ECE2-4217-8554-CB11BF3E7CB6}" type="datetimeFigureOut">
              <a:rPr lang="en-US"/>
              <a:pPr>
                <a:defRPr/>
              </a:pPr>
              <a:t>1/16/2019</a:t>
            </a:fld>
            <a:endParaRPr lang="en-US" dirty="0"/>
          </a:p>
        </p:txBody>
      </p:sp>
      <p:sp>
        <p:nvSpPr>
          <p:cNvPr id="6" name="Footer Placeholder 5">
            <a:extLst>
              <a:ext uri="{FF2B5EF4-FFF2-40B4-BE49-F238E27FC236}">
                <a16:creationId xmlns:a16="http://schemas.microsoft.com/office/drawing/2014/main" id="{4AA3D749-6D3B-4D22-B383-0FC1CC497F9D}"/>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E66D67F4-35BF-47BD-91FB-E1B1DC495DCA}"/>
              </a:ext>
            </a:extLst>
          </p:cNvPr>
          <p:cNvSpPr>
            <a:spLocks noGrp="1" noChangeArrowheads="1"/>
          </p:cNvSpPr>
          <p:nvPr>
            <p:ph type="sldNum" sz="quarter" idx="12"/>
          </p:nvPr>
        </p:nvSpPr>
        <p:spPr/>
        <p:txBody>
          <a:bodyPr/>
          <a:lstStyle>
            <a:lvl1pPr>
              <a:defRPr/>
            </a:lvl1pPr>
          </a:lstStyle>
          <a:p>
            <a:pPr>
              <a:defRPr/>
            </a:pPr>
            <a:fld id="{DFD9361E-D539-4BA1-8046-1A36AC3555E0}" type="slidenum">
              <a:rPr lang="en-US" altLang="en-US"/>
              <a:pPr>
                <a:defRPr/>
              </a:pPr>
              <a:t>‹#›</a:t>
            </a:fld>
            <a:endParaRPr lang="en-US" altLang="en-US" dirty="0"/>
          </a:p>
        </p:txBody>
      </p:sp>
    </p:spTree>
    <p:extLst>
      <p:ext uri="{BB962C8B-B14F-4D97-AF65-F5344CB8AC3E}">
        <p14:creationId xmlns:p14="http://schemas.microsoft.com/office/powerpoint/2010/main" val="39930426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AB8078-58AD-4F3A-B6B0-13DDEC2255B3}"/>
              </a:ext>
            </a:extLst>
          </p:cNvPr>
          <p:cNvSpPr>
            <a:spLocks noGrp="1" noChangeArrowheads="1"/>
          </p:cNvSpPr>
          <p:nvPr>
            <p:ph type="dt" sz="half" idx="10"/>
          </p:nvPr>
        </p:nvSpPr>
        <p:spPr/>
        <p:txBody>
          <a:bodyPr/>
          <a:lstStyle>
            <a:lvl1pPr>
              <a:defRPr/>
            </a:lvl1pPr>
          </a:lstStyle>
          <a:p>
            <a:pPr>
              <a:defRPr/>
            </a:pPr>
            <a:fld id="{BEDF6898-CDEC-40EF-8C44-4F20CB616F3B}" type="datetimeFigureOut">
              <a:rPr lang="en-US"/>
              <a:pPr>
                <a:defRPr/>
              </a:pPr>
              <a:t>1/16/2019</a:t>
            </a:fld>
            <a:endParaRPr lang="en-US" dirty="0"/>
          </a:p>
        </p:txBody>
      </p:sp>
      <p:sp>
        <p:nvSpPr>
          <p:cNvPr id="5" name="Footer Placeholder 4">
            <a:extLst>
              <a:ext uri="{FF2B5EF4-FFF2-40B4-BE49-F238E27FC236}">
                <a16:creationId xmlns:a16="http://schemas.microsoft.com/office/drawing/2014/main" id="{7E3F7014-05A2-4CB0-BDEA-7B07C55E9B25}"/>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7ED0AC3-C357-49C0-B8D7-CA8013E295BB}"/>
              </a:ext>
            </a:extLst>
          </p:cNvPr>
          <p:cNvSpPr>
            <a:spLocks noGrp="1" noChangeArrowheads="1"/>
          </p:cNvSpPr>
          <p:nvPr>
            <p:ph type="sldNum" sz="quarter" idx="12"/>
          </p:nvPr>
        </p:nvSpPr>
        <p:spPr/>
        <p:txBody>
          <a:bodyPr/>
          <a:lstStyle>
            <a:lvl1pPr>
              <a:defRPr/>
            </a:lvl1pPr>
          </a:lstStyle>
          <a:p>
            <a:pPr>
              <a:defRPr/>
            </a:pPr>
            <a:fld id="{A2C5C9DA-A48C-41BF-9312-5443CA505E37}" type="slidenum">
              <a:rPr lang="en-US" altLang="en-US"/>
              <a:pPr>
                <a:defRPr/>
              </a:pPr>
              <a:t>‹#›</a:t>
            </a:fld>
            <a:endParaRPr lang="en-US" altLang="en-US" dirty="0"/>
          </a:p>
        </p:txBody>
      </p:sp>
    </p:spTree>
    <p:extLst>
      <p:ext uri="{BB962C8B-B14F-4D97-AF65-F5344CB8AC3E}">
        <p14:creationId xmlns:p14="http://schemas.microsoft.com/office/powerpoint/2010/main" val="790366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3A8168-4269-4D0B-83F8-ADF846832913}"/>
              </a:ext>
            </a:extLst>
          </p:cNvPr>
          <p:cNvSpPr>
            <a:spLocks noGrp="1" noChangeArrowheads="1"/>
          </p:cNvSpPr>
          <p:nvPr>
            <p:ph type="dt" sz="half" idx="10"/>
          </p:nvPr>
        </p:nvSpPr>
        <p:spPr/>
        <p:txBody>
          <a:bodyPr/>
          <a:lstStyle>
            <a:lvl1pPr>
              <a:defRPr/>
            </a:lvl1pPr>
          </a:lstStyle>
          <a:p>
            <a:pPr>
              <a:defRPr/>
            </a:pPr>
            <a:fld id="{AA258459-EB16-4B98-ADA6-9CA1E826B5E0}" type="datetimeFigureOut">
              <a:rPr lang="en-US"/>
              <a:pPr>
                <a:defRPr/>
              </a:pPr>
              <a:t>1/16/2019</a:t>
            </a:fld>
            <a:endParaRPr lang="en-US" dirty="0"/>
          </a:p>
        </p:txBody>
      </p:sp>
      <p:sp>
        <p:nvSpPr>
          <p:cNvPr id="5" name="Footer Placeholder 4">
            <a:extLst>
              <a:ext uri="{FF2B5EF4-FFF2-40B4-BE49-F238E27FC236}">
                <a16:creationId xmlns:a16="http://schemas.microsoft.com/office/drawing/2014/main" id="{D5B6419A-55C9-4F66-A6E9-C98632B8E868}"/>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96BBD52-A1BC-4031-98DC-A18290FDE098}"/>
              </a:ext>
            </a:extLst>
          </p:cNvPr>
          <p:cNvSpPr>
            <a:spLocks noGrp="1" noChangeArrowheads="1"/>
          </p:cNvSpPr>
          <p:nvPr>
            <p:ph type="sldNum" sz="quarter" idx="12"/>
          </p:nvPr>
        </p:nvSpPr>
        <p:spPr/>
        <p:txBody>
          <a:bodyPr/>
          <a:lstStyle>
            <a:lvl1pPr>
              <a:defRPr/>
            </a:lvl1pPr>
          </a:lstStyle>
          <a:p>
            <a:pPr>
              <a:defRPr/>
            </a:pPr>
            <a:fld id="{143A90B5-3C43-427B-B6EF-0C0695C12D0B}" type="slidenum">
              <a:rPr lang="en-US" altLang="en-US"/>
              <a:pPr>
                <a:defRPr/>
              </a:pPr>
              <a:t>‹#›</a:t>
            </a:fld>
            <a:endParaRPr lang="en-US" altLang="en-US" dirty="0"/>
          </a:p>
        </p:txBody>
      </p:sp>
    </p:spTree>
    <p:extLst>
      <p:ext uri="{BB962C8B-B14F-4D97-AF65-F5344CB8AC3E}">
        <p14:creationId xmlns:p14="http://schemas.microsoft.com/office/powerpoint/2010/main" val="2621561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859F2C8B-B2DD-45C7-A958-29DC23C01AA1}"/>
              </a:ext>
            </a:extLst>
          </p:cNvPr>
          <p:cNvSpPr>
            <a:spLocks noGrp="1"/>
          </p:cNvSpPr>
          <p:nvPr>
            <p:ph type="dt" sz="half" idx="10"/>
          </p:nvPr>
        </p:nvSpPr>
        <p:spPr/>
        <p:txBody>
          <a:bodyPr/>
          <a:lstStyle>
            <a:lvl1pPr>
              <a:defRPr/>
            </a:lvl1pPr>
          </a:lstStyle>
          <a:p>
            <a:pPr>
              <a:defRPr/>
            </a:pPr>
            <a:fld id="{984E2826-ED53-48EB-897C-DC18A9D0C97D}" type="datetimeFigureOut">
              <a:rPr lang="en-US"/>
              <a:pPr>
                <a:defRPr/>
              </a:pPr>
              <a:t>1/16/2019</a:t>
            </a:fld>
            <a:endParaRPr lang="en-US" dirty="0"/>
          </a:p>
        </p:txBody>
      </p:sp>
      <p:sp>
        <p:nvSpPr>
          <p:cNvPr id="4" name="Footer Placeholder 3">
            <a:extLst>
              <a:ext uri="{FF2B5EF4-FFF2-40B4-BE49-F238E27FC236}">
                <a16:creationId xmlns:a16="http://schemas.microsoft.com/office/drawing/2014/main" id="{B6BAC93F-4462-4DFC-B5FC-5B5577E696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D94DAF45-966D-47BE-8559-45D8FF80B3C2}"/>
              </a:ext>
            </a:extLst>
          </p:cNvPr>
          <p:cNvSpPr>
            <a:spLocks noGrp="1"/>
          </p:cNvSpPr>
          <p:nvPr>
            <p:ph type="sldNum" sz="quarter" idx="12"/>
          </p:nvPr>
        </p:nvSpPr>
        <p:spPr/>
        <p:txBody>
          <a:bodyPr/>
          <a:lstStyle>
            <a:lvl1pPr>
              <a:defRPr/>
            </a:lvl1pPr>
          </a:lstStyle>
          <a:p>
            <a:pPr>
              <a:defRPr/>
            </a:pPr>
            <a:fld id="{C30031B6-CC92-4C54-99C7-EADDC5029BD5}" type="slidenum">
              <a:rPr lang="en-US" altLang="en-US"/>
              <a:pPr>
                <a:defRPr/>
              </a:pPr>
              <a:t>‹#›</a:t>
            </a:fld>
            <a:endParaRPr lang="en-US" altLang="en-US" dirty="0"/>
          </a:p>
        </p:txBody>
      </p:sp>
    </p:spTree>
    <p:extLst>
      <p:ext uri="{BB962C8B-B14F-4D97-AF65-F5344CB8AC3E}">
        <p14:creationId xmlns:p14="http://schemas.microsoft.com/office/powerpoint/2010/main" val="2658215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61EC6D-C7C4-4982-A4FB-53BE423A6E27}"/>
              </a:ext>
            </a:extLst>
          </p:cNvPr>
          <p:cNvSpPr>
            <a:spLocks noGrp="1"/>
          </p:cNvSpPr>
          <p:nvPr>
            <p:ph type="dt" sz="half" idx="10"/>
          </p:nvPr>
        </p:nvSpPr>
        <p:spPr/>
        <p:txBody>
          <a:bodyPr/>
          <a:lstStyle>
            <a:lvl1pPr>
              <a:defRPr/>
            </a:lvl1pPr>
          </a:lstStyle>
          <a:p>
            <a:pPr>
              <a:defRPr/>
            </a:pPr>
            <a:fld id="{27A89E49-BF9F-4945-BAEB-DA60BEABB425}" type="datetimeFigureOut">
              <a:rPr lang="en-US"/>
              <a:pPr>
                <a:defRPr/>
              </a:pPr>
              <a:t>1/16/2019</a:t>
            </a:fld>
            <a:endParaRPr lang="en-US" dirty="0"/>
          </a:p>
        </p:txBody>
      </p:sp>
      <p:sp>
        <p:nvSpPr>
          <p:cNvPr id="4" name="Footer Placeholder 3">
            <a:extLst>
              <a:ext uri="{FF2B5EF4-FFF2-40B4-BE49-F238E27FC236}">
                <a16:creationId xmlns:a16="http://schemas.microsoft.com/office/drawing/2014/main" id="{ADDCB15B-97E0-4DA8-8944-0B6A805256C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2472298D-65EB-471B-BB0E-50C15F93C1DA}"/>
              </a:ext>
            </a:extLst>
          </p:cNvPr>
          <p:cNvSpPr>
            <a:spLocks noGrp="1"/>
          </p:cNvSpPr>
          <p:nvPr>
            <p:ph type="sldNum" sz="quarter" idx="12"/>
          </p:nvPr>
        </p:nvSpPr>
        <p:spPr/>
        <p:txBody>
          <a:bodyPr/>
          <a:lstStyle>
            <a:lvl1pPr>
              <a:defRPr/>
            </a:lvl1pPr>
          </a:lstStyle>
          <a:p>
            <a:pPr>
              <a:defRPr/>
            </a:pPr>
            <a:fld id="{B8A879D2-F8EF-4BA9-9F5C-AD5374DD0E6F}" type="slidenum">
              <a:rPr lang="en-US" altLang="en-US"/>
              <a:pPr>
                <a:defRPr/>
              </a:pPr>
              <a:t>‹#›</a:t>
            </a:fld>
            <a:endParaRPr lang="en-US" altLang="en-US" dirty="0"/>
          </a:p>
        </p:txBody>
      </p:sp>
    </p:spTree>
    <p:extLst>
      <p:ext uri="{BB962C8B-B14F-4D97-AF65-F5344CB8AC3E}">
        <p14:creationId xmlns:p14="http://schemas.microsoft.com/office/powerpoint/2010/main" val="2966043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FFDE3777-CC43-4418-AB93-663B2803A8EB}"/>
              </a:ext>
            </a:extLst>
          </p:cNvPr>
          <p:cNvSpPr>
            <a:spLocks noGrp="1" noChangeArrowheads="1"/>
          </p:cNvSpPr>
          <p:nvPr>
            <p:ph type="dt" sz="half" idx="10"/>
          </p:nvPr>
        </p:nvSpPr>
        <p:spPr/>
        <p:txBody>
          <a:bodyPr/>
          <a:lstStyle>
            <a:lvl1pPr>
              <a:defRPr/>
            </a:lvl1pPr>
          </a:lstStyle>
          <a:p>
            <a:pPr>
              <a:defRPr/>
            </a:pPr>
            <a:fld id="{2C3F334B-143C-4619-B5F8-B888CF16C236}" type="datetimeFigureOut">
              <a:rPr lang="en-US"/>
              <a:pPr>
                <a:defRPr/>
              </a:pPr>
              <a:t>1/16/2019</a:t>
            </a:fld>
            <a:endParaRPr lang="en-US" dirty="0"/>
          </a:p>
        </p:txBody>
      </p:sp>
      <p:sp>
        <p:nvSpPr>
          <p:cNvPr id="4" name="Rectangle 5">
            <a:extLst>
              <a:ext uri="{FF2B5EF4-FFF2-40B4-BE49-F238E27FC236}">
                <a16:creationId xmlns:a16="http://schemas.microsoft.com/office/drawing/2014/main" id="{BDB5A8B4-7A4B-4A34-9076-0275624CE4AD}"/>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CBDC8EAA-5549-4B65-BFC3-DB29BDE59C04}"/>
              </a:ext>
            </a:extLst>
          </p:cNvPr>
          <p:cNvSpPr>
            <a:spLocks noGrp="1" noChangeArrowheads="1"/>
          </p:cNvSpPr>
          <p:nvPr>
            <p:ph type="sldNum" sz="quarter" idx="12"/>
          </p:nvPr>
        </p:nvSpPr>
        <p:spPr/>
        <p:txBody>
          <a:bodyPr/>
          <a:lstStyle>
            <a:lvl1pPr>
              <a:defRPr/>
            </a:lvl1pPr>
          </a:lstStyle>
          <a:p>
            <a:pPr>
              <a:defRPr/>
            </a:pPr>
            <a:fld id="{E3180A1C-0B77-4E79-9FB6-6EC2C2542AEF}" type="slidenum">
              <a:rPr lang="en-US" altLang="en-US"/>
              <a:pPr>
                <a:defRPr/>
              </a:pPr>
              <a:t>‹#›</a:t>
            </a:fld>
            <a:endParaRPr lang="en-US" altLang="en-US" dirty="0"/>
          </a:p>
        </p:txBody>
      </p:sp>
    </p:spTree>
    <p:extLst>
      <p:ext uri="{BB962C8B-B14F-4D97-AF65-F5344CB8AC3E}">
        <p14:creationId xmlns:p14="http://schemas.microsoft.com/office/powerpoint/2010/main" val="182449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AD42AA-DCFC-4BB2-80FC-EF32ECC6513A}"/>
              </a:ext>
            </a:extLst>
          </p:cNvPr>
          <p:cNvSpPr>
            <a:spLocks noGrp="1" noChangeArrowheads="1"/>
          </p:cNvSpPr>
          <p:nvPr>
            <p:ph type="dt" sz="half" idx="10"/>
          </p:nvPr>
        </p:nvSpPr>
        <p:spPr/>
        <p:txBody>
          <a:bodyPr/>
          <a:lstStyle>
            <a:lvl1pPr>
              <a:defRPr/>
            </a:lvl1pPr>
          </a:lstStyle>
          <a:p>
            <a:pPr>
              <a:defRPr/>
            </a:pPr>
            <a:fld id="{B95C0244-13F0-4D62-BA59-458E44DD0A73}" type="datetimeFigureOut">
              <a:rPr lang="en-US"/>
              <a:pPr>
                <a:defRPr/>
              </a:pPr>
              <a:t>1/16/2019</a:t>
            </a:fld>
            <a:endParaRPr lang="en-US" dirty="0"/>
          </a:p>
        </p:txBody>
      </p:sp>
      <p:sp>
        <p:nvSpPr>
          <p:cNvPr id="5" name="Footer Placeholder 4">
            <a:extLst>
              <a:ext uri="{FF2B5EF4-FFF2-40B4-BE49-F238E27FC236}">
                <a16:creationId xmlns:a16="http://schemas.microsoft.com/office/drawing/2014/main" id="{0D74CEFA-5132-4A18-82C5-DAC7434FE94D}"/>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B224840-83B1-4B02-9005-5D14BF42002C}"/>
              </a:ext>
            </a:extLst>
          </p:cNvPr>
          <p:cNvSpPr>
            <a:spLocks noGrp="1" noChangeArrowheads="1"/>
          </p:cNvSpPr>
          <p:nvPr>
            <p:ph type="sldNum" sz="quarter" idx="12"/>
          </p:nvPr>
        </p:nvSpPr>
        <p:spPr/>
        <p:txBody>
          <a:bodyPr/>
          <a:lstStyle>
            <a:lvl1pPr>
              <a:defRPr/>
            </a:lvl1pPr>
          </a:lstStyle>
          <a:p>
            <a:pPr>
              <a:defRPr/>
            </a:pPr>
            <a:fld id="{925F3C64-2295-4395-B23A-B6E97A886DEF}" type="slidenum">
              <a:rPr lang="en-US" altLang="en-US"/>
              <a:pPr>
                <a:defRPr/>
              </a:pPr>
              <a:t>‹#›</a:t>
            </a:fld>
            <a:endParaRPr lang="en-US" altLang="en-US" dirty="0"/>
          </a:p>
        </p:txBody>
      </p:sp>
    </p:spTree>
    <p:extLst>
      <p:ext uri="{BB962C8B-B14F-4D97-AF65-F5344CB8AC3E}">
        <p14:creationId xmlns:p14="http://schemas.microsoft.com/office/powerpoint/2010/main" val="2939791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9E02564-3323-4ADC-8C20-F7BB5CFFEFE6}"/>
              </a:ext>
            </a:extLst>
          </p:cNvPr>
          <p:cNvSpPr>
            <a:spLocks noGrp="1" noChangeArrowheads="1"/>
          </p:cNvSpPr>
          <p:nvPr>
            <p:ph type="dt" sz="half" idx="10"/>
          </p:nvPr>
        </p:nvSpPr>
        <p:spPr>
          <a:ln/>
        </p:spPr>
        <p:txBody>
          <a:bodyPr/>
          <a:lstStyle>
            <a:lvl1pPr>
              <a:defRPr/>
            </a:lvl1pPr>
          </a:lstStyle>
          <a:p>
            <a:pPr>
              <a:defRPr/>
            </a:pPr>
            <a:fld id="{C0915690-ABA4-4061-A3FA-2EEB8F241620}" type="datetimeFigureOut">
              <a:rPr lang="en-US"/>
              <a:pPr>
                <a:defRPr/>
              </a:pPr>
              <a:t>1/16/2019</a:t>
            </a:fld>
            <a:endParaRPr lang="en-US" dirty="0"/>
          </a:p>
        </p:txBody>
      </p:sp>
      <p:sp>
        <p:nvSpPr>
          <p:cNvPr id="5" name="Rectangle 5">
            <a:extLst>
              <a:ext uri="{FF2B5EF4-FFF2-40B4-BE49-F238E27FC236}">
                <a16:creationId xmlns:a16="http://schemas.microsoft.com/office/drawing/2014/main" id="{019632BC-7C70-4FA3-B54C-3FFFA4E7EC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7333F78-B8BD-4FBC-B3A8-B099E7A33794}"/>
              </a:ext>
            </a:extLst>
          </p:cNvPr>
          <p:cNvSpPr>
            <a:spLocks noGrp="1" noChangeArrowheads="1"/>
          </p:cNvSpPr>
          <p:nvPr>
            <p:ph type="sldNum" sz="quarter" idx="12"/>
          </p:nvPr>
        </p:nvSpPr>
        <p:spPr>
          <a:ln/>
        </p:spPr>
        <p:txBody>
          <a:bodyPr/>
          <a:lstStyle>
            <a:lvl1pPr>
              <a:defRPr/>
            </a:lvl1pPr>
          </a:lstStyle>
          <a:p>
            <a:pPr>
              <a:defRPr/>
            </a:pPr>
            <a:fld id="{C2A2B1DF-FDD3-4D45-B705-E0A57F4E3D5E}" type="slidenum">
              <a:rPr lang="en-US" altLang="en-US"/>
              <a:pPr>
                <a:defRPr/>
              </a:pPr>
              <a:t>‹#›</a:t>
            </a:fld>
            <a:endParaRPr lang="en-US" altLang="en-US" dirty="0"/>
          </a:p>
        </p:txBody>
      </p:sp>
    </p:spTree>
    <p:extLst>
      <p:ext uri="{BB962C8B-B14F-4D97-AF65-F5344CB8AC3E}">
        <p14:creationId xmlns:p14="http://schemas.microsoft.com/office/powerpoint/2010/main" val="1172628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681F36-D5A7-43D4-A53D-71332FC2D009}"/>
              </a:ext>
            </a:extLst>
          </p:cNvPr>
          <p:cNvSpPr>
            <a:spLocks noGrp="1" noChangeArrowheads="1"/>
          </p:cNvSpPr>
          <p:nvPr>
            <p:ph type="dt" sz="half" idx="10"/>
          </p:nvPr>
        </p:nvSpPr>
        <p:spPr/>
        <p:txBody>
          <a:bodyPr/>
          <a:lstStyle>
            <a:lvl1pPr>
              <a:defRPr/>
            </a:lvl1pPr>
          </a:lstStyle>
          <a:p>
            <a:pPr>
              <a:defRPr/>
            </a:pPr>
            <a:fld id="{29EC4B93-7E7C-414A-A095-5C549522CE0D}" type="datetimeFigureOut">
              <a:rPr lang="en-US"/>
              <a:pPr>
                <a:defRPr/>
              </a:pPr>
              <a:t>1/16/2019</a:t>
            </a:fld>
            <a:endParaRPr lang="en-US" dirty="0"/>
          </a:p>
        </p:txBody>
      </p:sp>
      <p:sp>
        <p:nvSpPr>
          <p:cNvPr id="6" name="Footer Placeholder 5">
            <a:extLst>
              <a:ext uri="{FF2B5EF4-FFF2-40B4-BE49-F238E27FC236}">
                <a16:creationId xmlns:a16="http://schemas.microsoft.com/office/drawing/2014/main" id="{3D46D6DD-3BF4-4D0D-A0FF-D8C28A98BCC8}"/>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44F0674E-DF42-48D6-A184-81F5186C71E8}"/>
              </a:ext>
            </a:extLst>
          </p:cNvPr>
          <p:cNvSpPr>
            <a:spLocks noGrp="1" noChangeArrowheads="1"/>
          </p:cNvSpPr>
          <p:nvPr>
            <p:ph type="sldNum" sz="quarter" idx="12"/>
          </p:nvPr>
        </p:nvSpPr>
        <p:spPr/>
        <p:txBody>
          <a:bodyPr/>
          <a:lstStyle>
            <a:lvl1pPr>
              <a:defRPr/>
            </a:lvl1pPr>
          </a:lstStyle>
          <a:p>
            <a:pPr>
              <a:defRPr/>
            </a:pPr>
            <a:fld id="{ECA2A331-F65D-4B96-B46C-9483DC246BEB}" type="slidenum">
              <a:rPr lang="en-US" altLang="en-US"/>
              <a:pPr>
                <a:defRPr/>
              </a:pPr>
              <a:t>‹#›</a:t>
            </a:fld>
            <a:endParaRPr lang="en-US" altLang="en-US" dirty="0"/>
          </a:p>
        </p:txBody>
      </p:sp>
    </p:spTree>
    <p:extLst>
      <p:ext uri="{BB962C8B-B14F-4D97-AF65-F5344CB8AC3E}">
        <p14:creationId xmlns:p14="http://schemas.microsoft.com/office/powerpoint/2010/main" val="2373860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1D6691-D8C4-45CA-AC1B-6E85F7077436}"/>
              </a:ext>
            </a:extLst>
          </p:cNvPr>
          <p:cNvSpPr>
            <a:spLocks noGrp="1" noChangeArrowheads="1"/>
          </p:cNvSpPr>
          <p:nvPr>
            <p:ph type="dt" sz="half" idx="10"/>
          </p:nvPr>
        </p:nvSpPr>
        <p:spPr/>
        <p:txBody>
          <a:bodyPr/>
          <a:lstStyle>
            <a:lvl1pPr>
              <a:defRPr/>
            </a:lvl1pPr>
          </a:lstStyle>
          <a:p>
            <a:pPr>
              <a:defRPr/>
            </a:pPr>
            <a:fld id="{493F4361-457B-426C-8EC2-FACA0341EE02}" type="datetimeFigureOut">
              <a:rPr lang="en-US"/>
              <a:pPr>
                <a:defRPr/>
              </a:pPr>
              <a:t>1/16/2019</a:t>
            </a:fld>
            <a:endParaRPr lang="en-US" dirty="0"/>
          </a:p>
        </p:txBody>
      </p:sp>
      <p:sp>
        <p:nvSpPr>
          <p:cNvPr id="8" name="Rectangle 5">
            <a:extLst>
              <a:ext uri="{FF2B5EF4-FFF2-40B4-BE49-F238E27FC236}">
                <a16:creationId xmlns:a16="http://schemas.microsoft.com/office/drawing/2014/main" id="{36D86B2D-9A37-476A-9CB7-0DA79414C241}"/>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833AD5D1-B84B-4CED-8948-BDDED411588E}"/>
              </a:ext>
            </a:extLst>
          </p:cNvPr>
          <p:cNvSpPr>
            <a:spLocks noGrp="1" noChangeArrowheads="1"/>
          </p:cNvSpPr>
          <p:nvPr>
            <p:ph type="sldNum" sz="quarter" idx="12"/>
          </p:nvPr>
        </p:nvSpPr>
        <p:spPr/>
        <p:txBody>
          <a:bodyPr/>
          <a:lstStyle>
            <a:lvl1pPr>
              <a:defRPr/>
            </a:lvl1pPr>
          </a:lstStyle>
          <a:p>
            <a:pPr>
              <a:defRPr/>
            </a:pPr>
            <a:fld id="{FBAD83B3-FB62-4A19-A03A-B8A604C7C198}" type="slidenum">
              <a:rPr lang="en-US" altLang="en-US"/>
              <a:pPr>
                <a:defRPr/>
              </a:pPr>
              <a:t>‹#›</a:t>
            </a:fld>
            <a:endParaRPr lang="en-US" altLang="en-US" dirty="0"/>
          </a:p>
        </p:txBody>
      </p:sp>
    </p:spTree>
    <p:extLst>
      <p:ext uri="{BB962C8B-B14F-4D97-AF65-F5344CB8AC3E}">
        <p14:creationId xmlns:p14="http://schemas.microsoft.com/office/powerpoint/2010/main" val="3459812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C64E47D-E64F-464B-98D0-3F91A1E75C11}"/>
              </a:ext>
            </a:extLst>
          </p:cNvPr>
          <p:cNvSpPr>
            <a:spLocks noGrp="1" noChangeArrowheads="1"/>
          </p:cNvSpPr>
          <p:nvPr>
            <p:ph type="dt" sz="half" idx="10"/>
          </p:nvPr>
        </p:nvSpPr>
        <p:spPr/>
        <p:txBody>
          <a:bodyPr/>
          <a:lstStyle>
            <a:lvl1pPr>
              <a:defRPr/>
            </a:lvl1pPr>
          </a:lstStyle>
          <a:p>
            <a:pPr>
              <a:defRPr/>
            </a:pPr>
            <a:fld id="{E2B782E3-A034-4857-A1C1-AFFE911C04A5}" type="datetimeFigureOut">
              <a:rPr lang="en-US"/>
              <a:pPr>
                <a:defRPr/>
              </a:pPr>
              <a:t>1/16/2019</a:t>
            </a:fld>
            <a:endParaRPr lang="en-US" dirty="0"/>
          </a:p>
        </p:txBody>
      </p:sp>
      <p:sp>
        <p:nvSpPr>
          <p:cNvPr id="4" name="Rectangle 5">
            <a:extLst>
              <a:ext uri="{FF2B5EF4-FFF2-40B4-BE49-F238E27FC236}">
                <a16:creationId xmlns:a16="http://schemas.microsoft.com/office/drawing/2014/main" id="{BA67D324-6E80-4B59-8D39-45675FB58E07}"/>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E1271594-46FF-430F-8E28-F36337F32FE4}"/>
              </a:ext>
            </a:extLst>
          </p:cNvPr>
          <p:cNvSpPr>
            <a:spLocks noGrp="1" noChangeArrowheads="1"/>
          </p:cNvSpPr>
          <p:nvPr>
            <p:ph type="sldNum" sz="quarter" idx="12"/>
          </p:nvPr>
        </p:nvSpPr>
        <p:spPr/>
        <p:txBody>
          <a:bodyPr/>
          <a:lstStyle>
            <a:lvl1pPr>
              <a:defRPr/>
            </a:lvl1pPr>
          </a:lstStyle>
          <a:p>
            <a:pPr>
              <a:defRPr/>
            </a:pPr>
            <a:fld id="{D5A4D91C-50D6-45BA-AABB-15D573D3DF80}" type="slidenum">
              <a:rPr lang="en-US" altLang="en-US"/>
              <a:pPr>
                <a:defRPr/>
              </a:pPr>
              <a:t>‹#›</a:t>
            </a:fld>
            <a:endParaRPr lang="en-US" altLang="en-US" dirty="0"/>
          </a:p>
        </p:txBody>
      </p:sp>
    </p:spTree>
    <p:extLst>
      <p:ext uri="{BB962C8B-B14F-4D97-AF65-F5344CB8AC3E}">
        <p14:creationId xmlns:p14="http://schemas.microsoft.com/office/powerpoint/2010/main" val="1868191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80FEB63-E62C-430A-997D-F756C48E2C5B}"/>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A55F947-6DDB-4DA1-A450-5564E758FDE1}"/>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3E571B10-092B-4318-A34A-522830B8D283}"/>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D36FD64A-651E-4854-869B-2BF4B6412310}" type="datetimeFigureOut">
              <a:rPr lang="en-US"/>
              <a:pPr>
                <a:defRPr/>
              </a:pPr>
              <a:t>1/16/2019</a:t>
            </a:fld>
            <a:endParaRPr lang="en-US" dirty="0"/>
          </a:p>
        </p:txBody>
      </p:sp>
      <p:sp>
        <p:nvSpPr>
          <p:cNvPr id="231429" name="Rectangle 5">
            <a:extLst>
              <a:ext uri="{FF2B5EF4-FFF2-40B4-BE49-F238E27FC236}">
                <a16:creationId xmlns:a16="http://schemas.microsoft.com/office/drawing/2014/main" id="{62AA740E-EA58-4168-89F2-3CD1E72ED92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D6395596-EBB9-46EB-A47C-CE0009DE4C38}"/>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269932B5-FD6B-4E95-AA29-14CFBBC8CBA0}" type="slidenum">
              <a:rPr lang="en-US" altLang="en-US"/>
              <a:pPr>
                <a:defRPr/>
              </a:pPr>
              <a:t>‹#›</a:t>
            </a:fld>
            <a:endParaRPr lang="en-US" altLang="en-US" dirty="0"/>
          </a:p>
        </p:txBody>
      </p:sp>
      <p:sp>
        <p:nvSpPr>
          <p:cNvPr id="1031" name="Rectangle 7">
            <a:extLst>
              <a:ext uri="{FF2B5EF4-FFF2-40B4-BE49-F238E27FC236}">
                <a16:creationId xmlns:a16="http://schemas.microsoft.com/office/drawing/2014/main" id="{F2D95DE9-6122-437C-972F-1312A8A20866}"/>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dirty="0">
              <a:latin typeface="Times New Roman" pitchFamily="18" charset="0"/>
              <a:cs typeface="+mn-cs"/>
            </a:endParaRPr>
          </a:p>
        </p:txBody>
      </p:sp>
      <p:sp>
        <p:nvSpPr>
          <p:cNvPr id="1033" name="Rectangle 9">
            <a:extLst>
              <a:ext uri="{FF2B5EF4-FFF2-40B4-BE49-F238E27FC236}">
                <a16:creationId xmlns:a16="http://schemas.microsoft.com/office/drawing/2014/main" id="{6EC8F4A6-BD9E-47AD-ABD2-D13583D250E8}"/>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dirty="0">
              <a:latin typeface="Times New Roman" pitchFamily="18" charset="0"/>
              <a:cs typeface="+mn-cs"/>
            </a:endParaRPr>
          </a:p>
        </p:txBody>
      </p:sp>
      <p:sp>
        <p:nvSpPr>
          <p:cNvPr id="1034" name="Rectangle 10">
            <a:extLst>
              <a:ext uri="{FF2B5EF4-FFF2-40B4-BE49-F238E27FC236}">
                <a16:creationId xmlns:a16="http://schemas.microsoft.com/office/drawing/2014/main" id="{4055B695-8D2B-4CA0-ACD4-BDE4A14FEF39}"/>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dirty="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 id="2147484390" r:id="rId6"/>
    <p:sldLayoutId id="2147484396" r:id="rId7"/>
    <p:sldLayoutId id="2147484397" r:id="rId8"/>
    <p:sldLayoutId id="2147484398" r:id="rId9"/>
    <p:sldLayoutId id="2147484399" r:id="rId10"/>
    <p:sldLayoutId id="2147484400" r:id="rId11"/>
    <p:sldLayoutId id="2147484401" r:id="rId12"/>
    <p:sldLayoutId id="2147484402" r:id="rId13"/>
    <p:sldLayoutId id="2147484403"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998C-A358-441C-B39B-D32D3E313760}"/>
              </a:ext>
            </a:extLst>
          </p:cNvPr>
          <p:cNvSpPr>
            <a:spLocks noGrp="1"/>
          </p:cNvSpPr>
          <p:nvPr>
            <p:ph type="ctrTitle"/>
          </p:nvPr>
        </p:nvSpPr>
        <p:spPr/>
        <p:txBody>
          <a:bodyPr/>
          <a:lstStyle/>
          <a:p>
            <a:pPr>
              <a:defRPr/>
            </a:pPr>
            <a:r>
              <a:rPr lang="en-US" altLang="en-US" sz="4800" dirty="0"/>
              <a:t>Writing Well, part 2:</a:t>
            </a:r>
            <a:br>
              <a:rPr lang="en-US" altLang="en-US" sz="4800" dirty="0"/>
            </a:br>
            <a:r>
              <a:rPr lang="en-US" sz="6000" dirty="0"/>
              <a:t>Paragraph Development</a:t>
            </a:r>
            <a:endParaRPr lang="en-US" dirty="0"/>
          </a:p>
        </p:txBody>
      </p:sp>
      <p:sp>
        <p:nvSpPr>
          <p:cNvPr id="17411" name="Subtitle 2">
            <a:extLst>
              <a:ext uri="{FF2B5EF4-FFF2-40B4-BE49-F238E27FC236}">
                <a16:creationId xmlns:a16="http://schemas.microsoft.com/office/drawing/2014/main" id="{795504EC-37BD-476D-81A9-35CAC6C272DC}"/>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 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pic>
        <p:nvPicPr>
          <p:cNvPr id="17412" name="Picture 3">
            <a:extLst>
              <a:ext uri="{FF2B5EF4-FFF2-40B4-BE49-F238E27FC236}">
                <a16:creationId xmlns:a16="http://schemas.microsoft.com/office/drawing/2014/main" id="{66B2E9EC-5A10-42C1-871B-40872B910E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EDC0AF61-DFC0-4212-A2CE-03783A013B5B}"/>
              </a:ext>
            </a:extLst>
          </p:cNvPr>
          <p:cNvSpPr>
            <a:spLocks noGrp="1" noChangeArrowheads="1"/>
          </p:cNvSpPr>
          <p:nvPr>
            <p:ph type="title"/>
          </p:nvPr>
        </p:nvSpPr>
        <p:spPr/>
        <p:txBody>
          <a:bodyPr/>
          <a:lstStyle/>
          <a:p>
            <a:r>
              <a:rPr lang="en-US" altLang="en-US"/>
              <a:t>Exercise1   </a:t>
            </a:r>
          </a:p>
        </p:txBody>
      </p:sp>
      <p:sp>
        <p:nvSpPr>
          <p:cNvPr id="3" name="Content Placeholder 2">
            <a:extLst>
              <a:ext uri="{FF2B5EF4-FFF2-40B4-BE49-F238E27FC236}">
                <a16:creationId xmlns:a16="http://schemas.microsoft.com/office/drawing/2014/main" id="{E6F595E8-D3E1-4D30-961F-2C0212DF0331}"/>
              </a:ext>
            </a:extLst>
          </p:cNvPr>
          <p:cNvSpPr>
            <a:spLocks noGrp="1"/>
          </p:cNvSpPr>
          <p:nvPr>
            <p:ph idx="1"/>
          </p:nvPr>
        </p:nvSpPr>
        <p:spPr/>
        <p:txBody>
          <a:bodyPr/>
          <a:lstStyle/>
          <a:p>
            <a:pPr>
              <a:defRPr/>
            </a:pPr>
            <a:r>
              <a:rPr lang="en-US" sz="3600" dirty="0"/>
              <a:t>“These technical directives are written in a style of maximum simplicity as a result of an attempt at more effective </a:t>
            </a:r>
            <a:r>
              <a:rPr lang="en-US" sz="3600" i="1" dirty="0"/>
              <a:t>communication </a:t>
            </a:r>
            <a:r>
              <a:rPr lang="en-US" sz="3600" dirty="0"/>
              <a:t>with employees of little </a:t>
            </a:r>
            <a:r>
              <a:rPr lang="en-US" sz="3600" i="1" dirty="0"/>
              <a:t>education</a:t>
            </a:r>
            <a:r>
              <a:rPr lang="en-US" sz="3600" dirty="0"/>
              <a:t> who have been hired in accordance with guidelines that have been imposed.”</a:t>
            </a:r>
          </a:p>
          <a:p>
            <a:pPr>
              <a:defRPr/>
            </a:pPr>
            <a:endParaRPr lang="en-US" dirty="0"/>
          </a:p>
          <a:p>
            <a:pPr marL="0" indent="0">
              <a:buFont typeface="Wingdings" panose="05000000000000000000" pitchFamily="2" charset="2"/>
              <a:buNone/>
              <a:defRPr/>
            </a:pPr>
            <a:r>
              <a:rPr lang="en-US" sz="1800" dirty="0"/>
              <a:t>		</a:t>
            </a:r>
          </a:p>
          <a:p>
            <a:pPr marL="0" indent="0">
              <a:buFont typeface="Wingdings" panose="05000000000000000000" pitchFamily="2" charset="2"/>
              <a:buNone/>
              <a:defRPr/>
            </a:pPr>
            <a:r>
              <a:rPr lang="en-US" sz="1800" dirty="0"/>
              <a:t>		Excerpt from Style: Ten Lessons in Clarity and Grace, pg. 32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4C06D34C-B2A5-4114-BC03-0784B5F5A66F}"/>
              </a:ext>
            </a:extLst>
          </p:cNvPr>
          <p:cNvSpPr>
            <a:spLocks noGrp="1" noChangeArrowheads="1"/>
          </p:cNvSpPr>
          <p:nvPr>
            <p:ph type="title"/>
          </p:nvPr>
        </p:nvSpPr>
        <p:spPr/>
        <p:txBody>
          <a:bodyPr/>
          <a:lstStyle/>
          <a:p>
            <a:r>
              <a:rPr lang="en-US" altLang="en-US"/>
              <a:t>Exercise1: Revision</a:t>
            </a:r>
          </a:p>
        </p:txBody>
      </p:sp>
      <p:sp>
        <p:nvSpPr>
          <p:cNvPr id="37891" name="Content Placeholder 2">
            <a:extLst>
              <a:ext uri="{FF2B5EF4-FFF2-40B4-BE49-F238E27FC236}">
                <a16:creationId xmlns:a16="http://schemas.microsoft.com/office/drawing/2014/main" id="{715741A8-DC26-4DC1-8480-5414EB83E604}"/>
              </a:ext>
            </a:extLst>
          </p:cNvPr>
          <p:cNvSpPr>
            <a:spLocks noGrp="1" noChangeArrowheads="1"/>
          </p:cNvSpPr>
          <p:nvPr>
            <p:ph idx="1"/>
          </p:nvPr>
        </p:nvSpPr>
        <p:spPr/>
        <p:txBody>
          <a:bodyPr/>
          <a:lstStyle/>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a:t>
            </a:r>
            <a:r>
              <a:rPr lang="en-US" altLang="en-US" sz="3600">
                <a:latin typeface="Calibri" panose="020F0502020204030204" pitchFamily="34" charset="0"/>
                <a:cs typeface="Calibri" panose="020F0502020204030204" pitchFamily="34" charset="0"/>
              </a:rPr>
              <a:t>We have written these technical directives as simply as possible because we are attempting to communicate more effectively with relatively uneducated employees whom we have hired in accordance with guidelines imposed on us by the federal government.” </a:t>
            </a:r>
          </a:p>
          <a:p>
            <a:pPr marL="0" indent="0">
              <a:buFont typeface="Wingdings" panose="05000000000000000000" pitchFamily="2" charset="2"/>
              <a:buNone/>
            </a:pPr>
            <a:endParaRPr lang="en-US" altLang="en-US" sz="1800">
              <a:latin typeface="Calibri" panose="020F0502020204030204" pitchFamily="34" charset="0"/>
              <a:cs typeface="Calibri" panose="020F0502020204030204" pitchFamily="34" charset="0"/>
            </a:endParaRPr>
          </a:p>
          <a:p>
            <a:pPr marL="0" indent="0">
              <a:buFont typeface="Wingdings" panose="05000000000000000000" pitchFamily="2" charset="2"/>
              <a:buNone/>
            </a:pPr>
            <a:endParaRPr lang="en-US" altLang="en-US" sz="1800">
              <a:latin typeface="Calibri" panose="020F0502020204030204" pitchFamily="34" charset="0"/>
              <a:cs typeface="Calibri" panose="020F0502020204030204" pitchFamily="34" charset="0"/>
            </a:endParaRPr>
          </a:p>
          <a:p>
            <a:pPr marL="0" indent="0">
              <a:buFont typeface="Wingdings" panose="05000000000000000000" pitchFamily="2" charset="2"/>
              <a:buNone/>
            </a:pPr>
            <a:endParaRPr lang="en-US" altLang="en-US" sz="1800">
              <a:latin typeface="Calibri" panose="020F0502020204030204" pitchFamily="34" charset="0"/>
              <a:cs typeface="Calibri" panose="020F0502020204030204" pitchFamily="34" charset="0"/>
            </a:endParaRPr>
          </a:p>
          <a:p>
            <a:pPr marL="0" indent="0">
              <a:buFont typeface="Wingdings" panose="05000000000000000000" pitchFamily="2" charset="2"/>
              <a:buNone/>
            </a:pPr>
            <a:r>
              <a:rPr lang="en-US" altLang="en-US" sz="1800">
                <a:latin typeface="Calibri" panose="020F0502020204030204" pitchFamily="34" charset="0"/>
                <a:cs typeface="Calibri" panose="020F0502020204030204" pitchFamily="34" charset="0"/>
              </a:rPr>
              <a:t>			Excerpt from </a:t>
            </a:r>
            <a:r>
              <a:rPr lang="en-US" altLang="en-US" sz="1800" i="1">
                <a:latin typeface="Calibri" panose="020F0502020204030204" pitchFamily="34" charset="0"/>
                <a:cs typeface="Calibri" panose="020F0502020204030204" pitchFamily="34" charset="0"/>
              </a:rPr>
              <a:t>Style: Ten Lessons in Clarity and Grace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F6A02994-AE5B-4FD3-A040-659F5CCA2804}"/>
              </a:ext>
            </a:extLst>
          </p:cNvPr>
          <p:cNvSpPr>
            <a:spLocks noGrp="1" noChangeArrowheads="1"/>
          </p:cNvSpPr>
          <p:nvPr>
            <p:ph type="title"/>
          </p:nvPr>
        </p:nvSpPr>
        <p:spPr/>
        <p:txBody>
          <a:bodyPr/>
          <a:lstStyle/>
          <a:p>
            <a:r>
              <a:rPr lang="en-US" altLang="en-US"/>
              <a:t>Exercise 2</a:t>
            </a:r>
          </a:p>
        </p:txBody>
      </p:sp>
      <p:sp>
        <p:nvSpPr>
          <p:cNvPr id="39939" name="Content Placeholder 2">
            <a:extLst>
              <a:ext uri="{FF2B5EF4-FFF2-40B4-BE49-F238E27FC236}">
                <a16:creationId xmlns:a16="http://schemas.microsoft.com/office/drawing/2014/main" id="{FCA5214C-0444-4AF6-BDFF-563FA9DF9A3C}"/>
              </a:ext>
            </a:extLst>
          </p:cNvPr>
          <p:cNvSpPr>
            <a:spLocks noGrp="1" noChangeArrowheads="1"/>
          </p:cNvSpPr>
          <p:nvPr>
            <p:ph idx="1"/>
          </p:nvPr>
        </p:nvSpPr>
        <p:spPr/>
        <p:txBody>
          <a:bodyPr/>
          <a:lstStyle/>
          <a:p>
            <a:pPr marL="0" indent="0">
              <a:buFont typeface="Wingdings" panose="05000000000000000000" pitchFamily="2" charset="2"/>
              <a:buNone/>
            </a:pPr>
            <a:r>
              <a:rPr lang="en-US" altLang="en-US" sz="4000">
                <a:latin typeface="Calibri" panose="020F0502020204030204" pitchFamily="34" charset="0"/>
                <a:cs typeface="Calibri" panose="020F0502020204030204" pitchFamily="34" charset="0"/>
              </a:rPr>
              <a:t>“The tissue rejection evaluation was performed according to procedures that have been abandoned because of their consistent overestimation of antibody production values.” </a:t>
            </a:r>
          </a:p>
          <a:p>
            <a:pPr marL="0" indent="0">
              <a:buFont typeface="Wingdings" panose="05000000000000000000" pitchFamily="2" charset="2"/>
              <a:buNone/>
            </a:pPr>
            <a:endParaRPr lang="en-US" altLang="en-US" sz="4000">
              <a:latin typeface="Calibri" panose="020F0502020204030204" pitchFamily="34" charset="0"/>
              <a:cs typeface="Calibri" panose="020F0502020204030204" pitchFamily="34" charset="0"/>
            </a:endParaRPr>
          </a:p>
          <a:p>
            <a:pPr marL="0" indent="0">
              <a:buFont typeface="Wingdings" panose="05000000000000000000" pitchFamily="2" charset="2"/>
              <a:buNone/>
            </a:pPr>
            <a:r>
              <a:rPr lang="en-US" altLang="en-US" sz="1800">
                <a:latin typeface="Calibri" panose="020F0502020204030204" pitchFamily="34" charset="0"/>
                <a:cs typeface="Calibri" panose="020F0502020204030204" pitchFamily="34" charset="0"/>
              </a:rPr>
              <a:t>										Excerpt from </a:t>
            </a:r>
            <a:r>
              <a:rPr lang="en-US" altLang="en-US" sz="1800" i="1">
                <a:latin typeface="Calibri" panose="020F0502020204030204" pitchFamily="34" charset="0"/>
                <a:cs typeface="Calibri" panose="020F0502020204030204" pitchFamily="34" charset="0"/>
              </a:rPr>
              <a:t>Style: Ten Lessons in Clarity and Grace, pg. 32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163616F6-5B7E-4505-BF0A-2E86E2BB0AB4}"/>
              </a:ext>
            </a:extLst>
          </p:cNvPr>
          <p:cNvSpPr>
            <a:spLocks noGrp="1" noChangeArrowheads="1"/>
          </p:cNvSpPr>
          <p:nvPr>
            <p:ph type="title"/>
          </p:nvPr>
        </p:nvSpPr>
        <p:spPr/>
        <p:txBody>
          <a:bodyPr/>
          <a:lstStyle/>
          <a:p>
            <a:r>
              <a:rPr lang="en-US" altLang="en-US"/>
              <a:t>Exercise 2. Revision</a:t>
            </a:r>
          </a:p>
        </p:txBody>
      </p:sp>
      <p:sp>
        <p:nvSpPr>
          <p:cNvPr id="41987" name="Content Placeholder 2">
            <a:extLst>
              <a:ext uri="{FF2B5EF4-FFF2-40B4-BE49-F238E27FC236}">
                <a16:creationId xmlns:a16="http://schemas.microsoft.com/office/drawing/2014/main" id="{8A003FFF-DD81-4CB5-A88B-16ACE7BF7A31}"/>
              </a:ext>
            </a:extLst>
          </p:cNvPr>
          <p:cNvSpPr>
            <a:spLocks noGrp="1" noChangeArrowheads="1"/>
          </p:cNvSpPr>
          <p:nvPr>
            <p:ph idx="1"/>
          </p:nvPr>
        </p:nvSpPr>
        <p:spPr/>
        <p:txBody>
          <a:bodyPr/>
          <a:lstStyle/>
          <a:p>
            <a:r>
              <a:rPr lang="en-US" altLang="en-US" sz="3600">
                <a:latin typeface="Calibri" panose="020F0502020204030204" pitchFamily="34" charset="0"/>
                <a:cs typeface="Calibri" panose="020F0502020204030204" pitchFamily="34" charset="0"/>
              </a:rPr>
              <a:t>“The researchers evaluated tissue rejection according to procedures that most other researchers have abandoned because those procedures consistently led them to overestimate values for producing antibodies.”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4AE2F61F-75B9-410F-85D7-C672D573748F}"/>
              </a:ext>
            </a:extLst>
          </p:cNvPr>
          <p:cNvSpPr>
            <a:spLocks noGrp="1" noChangeArrowheads="1"/>
          </p:cNvSpPr>
          <p:nvPr>
            <p:ph type="title"/>
          </p:nvPr>
        </p:nvSpPr>
        <p:spPr/>
        <p:txBody>
          <a:bodyPr/>
          <a:lstStyle/>
          <a:p>
            <a:r>
              <a:rPr lang="en-US" altLang="en-US"/>
              <a:t>Noun strings </a:t>
            </a:r>
          </a:p>
        </p:txBody>
      </p:sp>
      <p:sp>
        <p:nvSpPr>
          <p:cNvPr id="44035" name="Content Placeholder 2">
            <a:extLst>
              <a:ext uri="{FF2B5EF4-FFF2-40B4-BE49-F238E27FC236}">
                <a16:creationId xmlns:a16="http://schemas.microsoft.com/office/drawing/2014/main" id="{A3AAE356-FF0B-41E6-9E46-18EEEBB4E264}"/>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String of nouns or nouns and adjectives linked together</a:t>
            </a:r>
          </a:p>
          <a:p>
            <a:r>
              <a:rPr lang="en-US" altLang="en-US">
                <a:latin typeface="Calibri" panose="020F0502020204030204" pitchFamily="34" charset="0"/>
                <a:cs typeface="Calibri" panose="020F0502020204030204" pitchFamily="34" charset="0"/>
              </a:rPr>
              <a:t>Awkward and keep us from being direct</a:t>
            </a:r>
          </a:p>
          <a:p>
            <a:r>
              <a:rPr lang="en-US" altLang="en-US">
                <a:latin typeface="Calibri" panose="020F0502020204030204" pitchFamily="34" charset="0"/>
                <a:cs typeface="Calibri" panose="020F0502020204030204" pitchFamily="34" charset="0"/>
              </a:rPr>
              <a:t>Example: </a:t>
            </a:r>
            <a:r>
              <a:rPr lang="en-US" altLang="en-US" i="1">
                <a:latin typeface="Calibri" panose="020F0502020204030204" pitchFamily="34" charset="0"/>
                <a:cs typeface="Calibri" panose="020F0502020204030204" pitchFamily="34" charset="0"/>
              </a:rPr>
              <a:t>Enforcement of guidelines about </a:t>
            </a:r>
            <a:r>
              <a:rPr lang="en-US" altLang="en-US" b="1" i="1">
                <a:latin typeface="Calibri" panose="020F0502020204030204" pitchFamily="34" charset="0"/>
                <a:cs typeface="Calibri" panose="020F0502020204030204" pitchFamily="34" charset="0"/>
              </a:rPr>
              <a:t>new car model tire durability </a:t>
            </a:r>
            <a:r>
              <a:rPr lang="en-US" altLang="en-US" i="1">
                <a:latin typeface="Calibri" panose="020F0502020204030204" pitchFamily="34" charset="0"/>
                <a:cs typeface="Calibri" panose="020F0502020204030204" pitchFamily="34" charset="0"/>
              </a:rPr>
              <a:t>is a Federal Trade Commission responsibility</a:t>
            </a:r>
            <a:r>
              <a:rPr lang="en-US" altLang="en-US">
                <a:latin typeface="Calibri" panose="020F0502020204030204" pitchFamily="34" charset="0"/>
                <a:cs typeface="Calibri" panose="020F0502020204030204" pitchFamily="34" charset="0"/>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C86522A7-E031-49A5-8564-97679AEC0848}"/>
              </a:ext>
            </a:extLst>
          </p:cNvPr>
          <p:cNvSpPr>
            <a:spLocks noGrp="1" noChangeArrowheads="1"/>
          </p:cNvSpPr>
          <p:nvPr>
            <p:ph type="title"/>
          </p:nvPr>
        </p:nvSpPr>
        <p:spPr/>
        <p:txBody>
          <a:bodyPr/>
          <a:lstStyle/>
          <a:p>
            <a:r>
              <a:rPr lang="en-US" altLang="en-US"/>
              <a:t>Exercise 3. Noun Strings</a:t>
            </a:r>
          </a:p>
        </p:txBody>
      </p:sp>
      <p:sp>
        <p:nvSpPr>
          <p:cNvPr id="46083" name="Content Placeholder 2">
            <a:extLst>
              <a:ext uri="{FF2B5EF4-FFF2-40B4-BE49-F238E27FC236}">
                <a16:creationId xmlns:a16="http://schemas.microsoft.com/office/drawing/2014/main" id="{EC560C62-7629-425B-A5AE-36AE6F663132}"/>
              </a:ext>
            </a:extLst>
          </p:cNvPr>
          <p:cNvSpPr>
            <a:spLocks noGrp="1" noChangeArrowheads="1"/>
          </p:cNvSpPr>
          <p:nvPr>
            <p:ph idx="1"/>
          </p:nvPr>
        </p:nvSpPr>
        <p:spPr/>
        <p:txBody>
          <a:bodyPr/>
          <a:lstStyle/>
          <a:p>
            <a:r>
              <a:rPr lang="en-US" altLang="en-US" sz="4000">
                <a:latin typeface="Calibri" panose="020F0502020204030204" pitchFamily="34" charset="0"/>
                <a:cs typeface="Calibri" panose="020F0502020204030204" pitchFamily="34" charset="0"/>
              </a:rPr>
              <a:t>Original</a:t>
            </a:r>
            <a:r>
              <a:rPr lang="en-US" altLang="en-US" sz="4000" i="1">
                <a:latin typeface="Calibri" panose="020F0502020204030204" pitchFamily="34" charset="0"/>
                <a:cs typeface="Calibri" panose="020F0502020204030204" pitchFamily="34" charset="0"/>
              </a:rPr>
              <a:t>: “Early childhood thought disorder misdiagnosis </a:t>
            </a:r>
            <a:r>
              <a:rPr lang="en-US" altLang="en-US" sz="4000">
                <a:latin typeface="Calibri" panose="020F0502020204030204" pitchFamily="34" charset="0"/>
                <a:cs typeface="Calibri" panose="020F0502020204030204" pitchFamily="34" charset="0"/>
              </a:rPr>
              <a:t>often occurs as a result of unfamiliarity with recent </a:t>
            </a:r>
            <a:r>
              <a:rPr lang="en-US" altLang="en-US" sz="4000" i="1">
                <a:latin typeface="Calibri" panose="020F0502020204030204" pitchFamily="34" charset="0"/>
                <a:cs typeface="Calibri" panose="020F0502020204030204" pitchFamily="34" charset="0"/>
              </a:rPr>
              <a:t>research literature </a:t>
            </a:r>
            <a:r>
              <a:rPr lang="en-US" altLang="en-US" sz="4000">
                <a:latin typeface="Calibri" panose="020F0502020204030204" pitchFamily="34" charset="0"/>
                <a:cs typeface="Calibri" panose="020F0502020204030204" pitchFamily="34" charset="0"/>
              </a:rPr>
              <a:t>describing such conditions”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676C0DEA-1320-45D8-9DCE-BBE1725F4F27}"/>
              </a:ext>
            </a:extLst>
          </p:cNvPr>
          <p:cNvSpPr>
            <a:spLocks noGrp="1" noChangeArrowheads="1"/>
          </p:cNvSpPr>
          <p:nvPr>
            <p:ph type="title"/>
          </p:nvPr>
        </p:nvSpPr>
        <p:spPr/>
        <p:txBody>
          <a:bodyPr/>
          <a:lstStyle/>
          <a:p>
            <a:r>
              <a:rPr lang="en-US" altLang="en-US"/>
              <a:t>Exercise 3. Revision</a:t>
            </a:r>
          </a:p>
        </p:txBody>
      </p:sp>
      <p:sp>
        <p:nvSpPr>
          <p:cNvPr id="48131" name="Content Placeholder 2">
            <a:extLst>
              <a:ext uri="{FF2B5EF4-FFF2-40B4-BE49-F238E27FC236}">
                <a16:creationId xmlns:a16="http://schemas.microsoft.com/office/drawing/2014/main" id="{F3F50446-95DA-4906-A70A-DD96191489C3}"/>
              </a:ext>
            </a:extLst>
          </p:cNvPr>
          <p:cNvSpPr>
            <a:spLocks noGrp="1" noChangeArrowheads="1"/>
          </p:cNvSpPr>
          <p:nvPr>
            <p:ph idx="1"/>
          </p:nvPr>
        </p:nvSpPr>
        <p:spPr/>
        <p:txBody>
          <a:bodyPr/>
          <a:lstStyle/>
          <a:p>
            <a:r>
              <a:rPr lang="en-US" altLang="en-US" sz="4000">
                <a:latin typeface="Calibri" panose="020F0502020204030204" pitchFamily="34" charset="0"/>
                <a:cs typeface="Calibri" panose="020F0502020204030204" pitchFamily="34" charset="0"/>
              </a:rPr>
              <a:t>“</a:t>
            </a:r>
            <a:r>
              <a:rPr lang="en-US" altLang="en-US" sz="4000" b="1">
                <a:latin typeface="Calibri" panose="020F0502020204030204" pitchFamily="34" charset="0"/>
                <a:cs typeface="Calibri" panose="020F0502020204030204" pitchFamily="34" charset="0"/>
              </a:rPr>
              <a:t>Physicians</a:t>
            </a:r>
            <a:r>
              <a:rPr lang="en-US" altLang="en-US" sz="4000">
                <a:latin typeface="Calibri" panose="020F0502020204030204" pitchFamily="34" charset="0"/>
                <a:cs typeface="Calibri" panose="020F0502020204030204" pitchFamily="34" charset="0"/>
              </a:rPr>
              <a:t> are misdiagnosing </a:t>
            </a:r>
            <a:r>
              <a:rPr lang="en-US" altLang="en-US" sz="4000" u="sng">
                <a:latin typeface="Calibri" panose="020F0502020204030204" pitchFamily="34" charset="0"/>
                <a:cs typeface="Calibri" panose="020F0502020204030204" pitchFamily="34" charset="0"/>
              </a:rPr>
              <a:t>disordered thought </a:t>
            </a:r>
            <a:r>
              <a:rPr lang="en-US" altLang="en-US" sz="4000">
                <a:latin typeface="Calibri" panose="020F0502020204030204" pitchFamily="34" charset="0"/>
                <a:cs typeface="Calibri" panose="020F0502020204030204" pitchFamily="34" charset="0"/>
              </a:rPr>
              <a:t>in young children because they are not familiar with the literature on recent research.” </a:t>
            </a:r>
          </a:p>
          <a:p>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22CA8952-8F8E-4448-B5F1-0DE805F3A290}"/>
              </a:ext>
            </a:extLst>
          </p:cNvPr>
          <p:cNvSpPr>
            <a:spLocks noGrp="1" noChangeArrowheads="1"/>
          </p:cNvSpPr>
          <p:nvPr>
            <p:ph type="title"/>
          </p:nvPr>
        </p:nvSpPr>
        <p:spPr>
          <a:xfrm>
            <a:off x="457200" y="157163"/>
            <a:ext cx="8229600" cy="1139825"/>
          </a:xfrm>
        </p:spPr>
        <p:txBody>
          <a:bodyPr/>
          <a:lstStyle/>
          <a:p>
            <a:r>
              <a:rPr lang="en-US" altLang="en-US"/>
              <a:t>Multiple negatives</a:t>
            </a:r>
          </a:p>
        </p:txBody>
      </p:sp>
      <p:sp>
        <p:nvSpPr>
          <p:cNvPr id="3" name="Content Placeholder 2">
            <a:extLst>
              <a:ext uri="{FF2B5EF4-FFF2-40B4-BE49-F238E27FC236}">
                <a16:creationId xmlns:a16="http://schemas.microsoft.com/office/drawing/2014/main" id="{F0550CA0-A542-4F95-9144-729A04B33DF5}"/>
              </a:ext>
            </a:extLst>
          </p:cNvPr>
          <p:cNvSpPr>
            <a:spLocks noGrp="1"/>
          </p:cNvSpPr>
          <p:nvPr>
            <p:ph idx="1"/>
          </p:nvPr>
        </p:nvSpPr>
        <p:spPr/>
        <p:txBody>
          <a:bodyPr/>
          <a:lstStyle/>
          <a:p>
            <a:pPr>
              <a:defRPr/>
            </a:pPr>
            <a:r>
              <a:rPr lang="en-US" dirty="0"/>
              <a:t>Cumbersome and difficult to interpret</a:t>
            </a:r>
          </a:p>
          <a:p>
            <a:pPr lvl="1">
              <a:defRPr/>
            </a:pPr>
            <a:r>
              <a:rPr lang="en-US" dirty="0"/>
              <a:t>Example 1. “</a:t>
            </a:r>
            <a:r>
              <a:rPr lang="en-US" i="1" dirty="0"/>
              <a:t>She is not unattractive</a:t>
            </a:r>
            <a:r>
              <a:rPr lang="en-US" dirty="0"/>
              <a:t>.”</a:t>
            </a:r>
          </a:p>
          <a:p>
            <a:pPr lvl="1">
              <a:defRPr/>
            </a:pPr>
            <a:r>
              <a:rPr lang="en-US" dirty="0"/>
              <a:t>Example 2. “</a:t>
            </a:r>
            <a:r>
              <a:rPr lang="en-US" i="1" dirty="0"/>
              <a:t>Less attention is paid to advertisements that lack human interest stories than to other kinds of advertisements.” </a:t>
            </a:r>
          </a:p>
          <a:p>
            <a:pPr marL="0" indent="0">
              <a:buFont typeface="Wingdings" panose="05000000000000000000" pitchFamily="2" charset="2"/>
              <a:buNone/>
              <a:defRPr/>
            </a:pPr>
            <a:r>
              <a:rPr lang="en-US"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022904EE-3F79-4C15-ABE0-CF0942464472}"/>
              </a:ext>
            </a:extLst>
          </p:cNvPr>
          <p:cNvSpPr>
            <a:spLocks noGrp="1" noChangeArrowheads="1"/>
          </p:cNvSpPr>
          <p:nvPr>
            <p:ph type="title"/>
          </p:nvPr>
        </p:nvSpPr>
        <p:spPr>
          <a:xfrm>
            <a:off x="457200" y="277813"/>
            <a:ext cx="8229600" cy="987425"/>
          </a:xfrm>
        </p:spPr>
        <p:txBody>
          <a:bodyPr/>
          <a:lstStyle/>
          <a:p>
            <a:r>
              <a:rPr lang="en-US" altLang="en-US"/>
              <a:t>Concision	</a:t>
            </a:r>
          </a:p>
        </p:txBody>
      </p:sp>
      <p:sp>
        <p:nvSpPr>
          <p:cNvPr id="52227" name="Content Placeholder 2">
            <a:extLst>
              <a:ext uri="{FF2B5EF4-FFF2-40B4-BE49-F238E27FC236}">
                <a16:creationId xmlns:a16="http://schemas.microsoft.com/office/drawing/2014/main" id="{B2AAD1CF-56C5-43F7-985D-145B4D55A821}"/>
              </a:ext>
            </a:extLst>
          </p:cNvPr>
          <p:cNvSpPr>
            <a:spLocks noGrp="1" noChangeArrowheads="1"/>
          </p:cNvSpPr>
          <p:nvPr>
            <p:ph idx="1"/>
          </p:nvPr>
        </p:nvSpPr>
        <p:spPr>
          <a:xfrm>
            <a:off x="457200" y="1595438"/>
            <a:ext cx="8229600" cy="4430712"/>
          </a:xfrm>
        </p:spPr>
        <p:txBody>
          <a:bodyPr/>
          <a:lstStyle/>
          <a:p>
            <a:r>
              <a:rPr lang="en-US" altLang="en-US">
                <a:latin typeface="Calibri" panose="020F0502020204030204" pitchFamily="34" charset="0"/>
                <a:cs typeface="Calibri" panose="020F0502020204030204" pitchFamily="34" charset="0"/>
              </a:rPr>
              <a:t>What is concision in writing? </a:t>
            </a:r>
          </a:p>
          <a:p>
            <a:pPr lvl="1"/>
            <a:r>
              <a:rPr lang="en-US" altLang="en-US">
                <a:latin typeface="Calibri" panose="020F0502020204030204" pitchFamily="34" charset="0"/>
                <a:cs typeface="Calibri" panose="020F0502020204030204" pitchFamily="34" charset="0"/>
              </a:rPr>
              <a:t>Succinct and to the point  </a:t>
            </a:r>
          </a:p>
          <a:p>
            <a:pPr lvl="1"/>
            <a:r>
              <a:rPr lang="en-US" altLang="en-US">
                <a:latin typeface="Calibri" panose="020F0502020204030204" pitchFamily="34" charset="0"/>
                <a:cs typeface="Calibri" panose="020F0502020204030204" pitchFamily="34" charset="0"/>
              </a:rPr>
              <a:t>Shows an economical use of words  </a:t>
            </a:r>
          </a:p>
          <a:p>
            <a:r>
              <a:rPr lang="en-US" altLang="en-US">
                <a:latin typeface="Calibri" panose="020F0502020204030204" pitchFamily="34" charset="0"/>
                <a:cs typeface="Calibri" panose="020F0502020204030204" pitchFamily="34" charset="0"/>
              </a:rPr>
              <a:t>What is the outcome? </a:t>
            </a:r>
          </a:p>
          <a:p>
            <a:pPr lvl="1"/>
            <a:r>
              <a:rPr lang="en-US" altLang="en-US">
                <a:latin typeface="Calibri" panose="020F0502020204030204" pitchFamily="34" charset="0"/>
                <a:cs typeface="Calibri" panose="020F0502020204030204" pitchFamily="34" charset="0"/>
              </a:rPr>
              <a:t>Eliminates redundancies </a:t>
            </a:r>
          </a:p>
          <a:p>
            <a:pPr lvl="1"/>
            <a:r>
              <a:rPr lang="en-US" altLang="en-US">
                <a:latin typeface="Calibri" panose="020F0502020204030204" pitchFamily="34" charset="0"/>
                <a:cs typeface="Calibri" panose="020F0502020204030204" pitchFamily="34" charset="0"/>
              </a:rPr>
              <a:t>Improves clarity and strength </a:t>
            </a:r>
          </a:p>
          <a:p>
            <a:pPr lvl="1"/>
            <a:r>
              <a:rPr lang="en-US" altLang="en-US">
                <a:latin typeface="Calibri" panose="020F0502020204030204" pitchFamily="34" charset="0"/>
                <a:cs typeface="Calibri" panose="020F0502020204030204" pitchFamily="34" charset="0"/>
              </a:rPr>
              <a:t>Reduces confusion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E2FCF8F0-78D4-49DC-93B1-12420B93807D}"/>
              </a:ext>
            </a:extLst>
          </p:cNvPr>
          <p:cNvSpPr>
            <a:spLocks noGrp="1" noChangeArrowheads="1"/>
          </p:cNvSpPr>
          <p:nvPr>
            <p:ph type="title"/>
          </p:nvPr>
        </p:nvSpPr>
        <p:spPr/>
        <p:txBody>
          <a:bodyPr/>
          <a:lstStyle/>
          <a:p>
            <a:r>
              <a:rPr lang="en-US" altLang="en-US"/>
              <a:t>Concision </a:t>
            </a:r>
            <a:r>
              <a:rPr lang="en-US" altLang="en-US" sz="3000"/>
              <a:t>(2)</a:t>
            </a:r>
          </a:p>
        </p:txBody>
      </p:sp>
      <p:sp>
        <p:nvSpPr>
          <p:cNvPr id="3" name="Content Placeholder 2">
            <a:extLst>
              <a:ext uri="{FF2B5EF4-FFF2-40B4-BE49-F238E27FC236}">
                <a16:creationId xmlns:a16="http://schemas.microsoft.com/office/drawing/2014/main" id="{53C279F0-26A5-4FAB-A923-6B2012106307}"/>
              </a:ext>
            </a:extLst>
          </p:cNvPr>
          <p:cNvSpPr>
            <a:spLocks noGrp="1"/>
          </p:cNvSpPr>
          <p:nvPr>
            <p:ph idx="1"/>
          </p:nvPr>
        </p:nvSpPr>
        <p:spPr/>
        <p:txBody>
          <a:bodyPr/>
          <a:lstStyle/>
          <a:p>
            <a:pPr>
              <a:defRPr/>
            </a:pPr>
            <a:r>
              <a:rPr lang="en-US" dirty="0"/>
              <a:t>How to achieve?</a:t>
            </a:r>
          </a:p>
          <a:p>
            <a:pPr lvl="1">
              <a:defRPr/>
            </a:pPr>
            <a:r>
              <a:rPr lang="en-US" altLang="en-US" dirty="0">
                <a:latin typeface="Calibri" panose="020F0502020204030204" pitchFamily="34" charset="0"/>
                <a:cs typeface="Calibri" panose="020F0502020204030204" pitchFamily="34" charset="0"/>
              </a:rPr>
              <a:t>Write short paragraphs</a:t>
            </a:r>
          </a:p>
          <a:p>
            <a:pPr lvl="2">
              <a:defRPr/>
            </a:pPr>
            <a:r>
              <a:rPr lang="en-US" altLang="en-US" dirty="0">
                <a:latin typeface="Calibri" panose="020F0502020204030204" pitchFamily="34" charset="0"/>
                <a:cs typeface="Calibri" panose="020F0502020204030204" pitchFamily="34" charset="0"/>
              </a:rPr>
              <a:t>One topic per paragraph</a:t>
            </a:r>
          </a:p>
          <a:p>
            <a:pPr lvl="1">
              <a:defRPr/>
            </a:pPr>
            <a:r>
              <a:rPr lang="en-US" altLang="en-US" dirty="0">
                <a:latin typeface="Calibri" panose="020F0502020204030204" pitchFamily="34" charset="0"/>
                <a:cs typeface="Calibri" panose="020F0502020204030204" pitchFamily="34" charset="0"/>
              </a:rPr>
              <a:t>Avoid redundancy or meaningless repetition</a:t>
            </a:r>
          </a:p>
          <a:p>
            <a:pPr lvl="1">
              <a:defRPr/>
            </a:pPr>
            <a:r>
              <a:rPr lang="en-US" altLang="en-US" dirty="0">
                <a:latin typeface="Calibri" panose="020F0502020204030204" pitchFamily="34" charset="0"/>
                <a:cs typeface="Calibri" panose="020F0502020204030204" pitchFamily="34" charset="0"/>
              </a:rPr>
              <a:t>Delete all non-essential words, phrases and sentences</a:t>
            </a:r>
          </a:p>
          <a:p>
            <a:pPr lvl="2">
              <a:defRPr/>
            </a:pPr>
            <a:r>
              <a:rPr lang="en-US" altLang="en-US" dirty="0">
                <a:latin typeface="Calibri" panose="020F0502020204030204" pitchFamily="34" charset="0"/>
                <a:cs typeface="Calibri" panose="020F0502020204030204" pitchFamily="34" charset="0"/>
              </a:rPr>
              <a:t>Omit excess modifiers</a:t>
            </a:r>
          </a:p>
          <a:p>
            <a:pPr lvl="2">
              <a:defRPr/>
            </a:pPr>
            <a:r>
              <a:rPr lang="en-US" altLang="en-US" dirty="0">
                <a:latin typeface="Calibri" panose="020F0502020204030204" pitchFamily="34" charset="0"/>
                <a:cs typeface="Calibri" panose="020F0502020204030204" pitchFamily="34" charset="0"/>
              </a:rPr>
              <a:t>Avoid doubles and triplets	</a:t>
            </a:r>
          </a:p>
          <a:p>
            <a:pPr marL="457200" lvl="1" indent="0">
              <a:buFont typeface="Arial" panose="020B0604020202020204" pitchFamily="34" charset="0"/>
              <a:buNone/>
              <a:defRPr/>
            </a:pPr>
            <a:r>
              <a:rPr lang="en-US" altLang="en-US" dirty="0">
                <a:latin typeface="Calibri" panose="020F0502020204030204" pitchFamily="34" charset="0"/>
                <a:cs typeface="Calibri" panose="020F0502020204030204" pitchFamily="34" charset="0"/>
              </a:rPr>
              <a:t> </a:t>
            </a:r>
          </a:p>
          <a:p>
            <a:pPr lvl="1">
              <a:defRPr/>
            </a:pPr>
            <a:endParaRPr lang="en-US" dirty="0"/>
          </a:p>
          <a:p>
            <a:pPr marL="457200" lvl="1" indent="0">
              <a:buFont typeface="Arial" panose="020B0604020202020204" pitchFamily="34" charset="0"/>
              <a:buNone/>
              <a:defRPr/>
            </a:pPr>
            <a:endParaRPr lang="en-US" altLang="en-US" dirty="0">
              <a:latin typeface="Calibri" panose="020F0502020204030204" pitchFamily="34" charset="0"/>
              <a:cs typeface="Calibri" panose="020F0502020204030204" pitchFamily="34" charset="0"/>
            </a:endParaRPr>
          </a:p>
          <a:p>
            <a:pPr marL="457200" lvl="1" indent="0">
              <a:buFont typeface="Arial" panose="020B0604020202020204" pitchFamily="34" charset="0"/>
              <a:buNone/>
              <a:defRPr/>
            </a:pPr>
            <a:endParaRPr lang="en-US" altLang="en-US" dirty="0">
              <a:latin typeface="Calibri" panose="020F0502020204030204" pitchFamily="34" charset="0"/>
              <a:cs typeface="Calibri" panose="020F0502020204030204" pitchFamily="34" charset="0"/>
            </a:endParaRPr>
          </a:p>
          <a:p>
            <a:pPr lvl="1">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B57D2E2-C69F-451B-8E67-D33F4A55AF1D}"/>
              </a:ext>
            </a:extLst>
          </p:cNvPr>
          <p:cNvSpPr>
            <a:spLocks noGrp="1" noChangeArrowheads="1"/>
          </p:cNvSpPr>
          <p:nvPr>
            <p:ph type="title"/>
          </p:nvPr>
        </p:nvSpPr>
        <p:spPr>
          <a:xfrm>
            <a:off x="457200" y="647700"/>
            <a:ext cx="8229600" cy="1139825"/>
          </a:xfrm>
        </p:spPr>
        <p:txBody>
          <a:bodyPr/>
          <a:lstStyle/>
          <a:p>
            <a:r>
              <a:rPr lang="en-US" altLang="en-US"/>
              <a:t>Qualities of a well-developed paragraph</a:t>
            </a:r>
          </a:p>
        </p:txBody>
      </p:sp>
      <p:sp>
        <p:nvSpPr>
          <p:cNvPr id="24579" name="Content Placeholder 2">
            <a:extLst>
              <a:ext uri="{FF2B5EF4-FFF2-40B4-BE49-F238E27FC236}">
                <a16:creationId xmlns:a16="http://schemas.microsoft.com/office/drawing/2014/main" id="{911584DE-F63E-4BA7-810C-011E6AA38580}"/>
              </a:ext>
            </a:extLst>
          </p:cNvPr>
          <p:cNvSpPr>
            <a:spLocks noGrp="1"/>
          </p:cNvSpPr>
          <p:nvPr>
            <p:ph idx="1"/>
          </p:nvPr>
        </p:nvSpPr>
        <p:spPr>
          <a:xfrm>
            <a:off x="768350" y="2124075"/>
            <a:ext cx="8229600" cy="4086225"/>
          </a:xfrm>
        </p:spPr>
        <p:txBody>
          <a:bodyPr/>
          <a:lstStyle/>
          <a:p>
            <a:pPr>
              <a:defRPr/>
            </a:pPr>
            <a:r>
              <a:rPr lang="en-US" altLang="en-US" dirty="0">
                <a:latin typeface="Calibri" panose="020F0502020204030204" pitchFamily="34" charset="0"/>
                <a:cs typeface="Calibri" panose="020F0502020204030204" pitchFamily="34" charset="0"/>
              </a:rPr>
              <a:t>Clarity</a:t>
            </a:r>
          </a:p>
          <a:p>
            <a:pPr>
              <a:defRPr/>
            </a:pPr>
            <a:r>
              <a:rPr lang="en-US" altLang="en-US" dirty="0">
                <a:latin typeface="Calibri" panose="020F0502020204030204" pitchFamily="34" charset="0"/>
                <a:cs typeface="Calibri" panose="020F0502020204030204" pitchFamily="34" charset="0"/>
              </a:rPr>
              <a:t>Concision</a:t>
            </a:r>
          </a:p>
          <a:p>
            <a:pPr>
              <a:defRPr/>
            </a:pPr>
            <a:r>
              <a:rPr lang="en-US" altLang="en-US" dirty="0">
                <a:latin typeface="Calibri" panose="020F0502020204030204" pitchFamily="34" charset="0"/>
                <a:cs typeface="Calibri" panose="020F0502020204030204" pitchFamily="34" charset="0"/>
              </a:rPr>
              <a:t>Cohesion</a:t>
            </a:r>
          </a:p>
          <a:p>
            <a:pPr>
              <a:defRPr/>
            </a:pPr>
            <a:r>
              <a:rPr lang="en-US" altLang="en-US" dirty="0">
                <a:latin typeface="Calibri" panose="020F0502020204030204" pitchFamily="34" charset="0"/>
                <a:cs typeface="Calibri" panose="020F0502020204030204" pitchFamily="34" charset="0"/>
              </a:rPr>
              <a:t>Unity</a:t>
            </a:r>
          </a:p>
          <a:p>
            <a:pPr>
              <a:defRPr/>
            </a:pPr>
            <a:r>
              <a:rPr lang="en-US" altLang="en-US" dirty="0">
                <a:latin typeface="Calibri" panose="020F0502020204030204" pitchFamily="34" charset="0"/>
                <a:cs typeface="Calibri" panose="020F0502020204030204" pitchFamily="34" charset="0"/>
              </a:rPr>
              <a:t>Emphasis</a:t>
            </a:r>
          </a:p>
          <a:p>
            <a:pPr marL="0" indent="0">
              <a:buFont typeface="Wingdings" panose="05000000000000000000" pitchFamily="2" charset="2"/>
              <a:buNone/>
              <a:defRPr/>
            </a:pPr>
            <a:endParaRPr lang="en-US" altLang="en-US" dirty="0">
              <a:latin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306A691A-26B4-4996-84E3-E22ED409F23C}"/>
              </a:ext>
            </a:extLst>
          </p:cNvPr>
          <p:cNvSpPr>
            <a:spLocks noGrp="1" noChangeArrowheads="1"/>
          </p:cNvSpPr>
          <p:nvPr>
            <p:ph type="title"/>
          </p:nvPr>
        </p:nvSpPr>
        <p:spPr>
          <a:xfrm>
            <a:off x="457200" y="0"/>
            <a:ext cx="8229600" cy="1139825"/>
          </a:xfrm>
        </p:spPr>
        <p:txBody>
          <a:bodyPr/>
          <a:lstStyle/>
          <a:p>
            <a:r>
              <a:rPr lang="en-US" altLang="en-US"/>
              <a:t>Concision </a:t>
            </a:r>
            <a:r>
              <a:rPr lang="en-US" altLang="en-US" sz="3000"/>
              <a:t>(3)</a:t>
            </a:r>
            <a:r>
              <a:rPr lang="en-US" altLang="en-US"/>
              <a:t>	</a:t>
            </a:r>
          </a:p>
        </p:txBody>
      </p:sp>
      <p:sp>
        <p:nvSpPr>
          <p:cNvPr id="56323" name="Content Placeholder 2">
            <a:extLst>
              <a:ext uri="{FF2B5EF4-FFF2-40B4-BE49-F238E27FC236}">
                <a16:creationId xmlns:a16="http://schemas.microsoft.com/office/drawing/2014/main" id="{0139D1E8-3BFA-4047-B93B-375E036C9851}"/>
              </a:ext>
            </a:extLst>
          </p:cNvPr>
          <p:cNvSpPr>
            <a:spLocks noGrp="1" noChangeArrowheads="1"/>
          </p:cNvSpPr>
          <p:nvPr>
            <p:ph idx="1"/>
          </p:nvPr>
        </p:nvSpPr>
        <p:spPr>
          <a:xfrm>
            <a:off x="457200" y="1417638"/>
            <a:ext cx="8229600" cy="4713287"/>
          </a:xfrm>
        </p:spPr>
        <p:txBody>
          <a:bodyPr/>
          <a:lstStyle/>
          <a:p>
            <a:r>
              <a:rPr lang="en-US" altLang="en-US">
                <a:latin typeface="Calibri" panose="020F0502020204030204" pitchFamily="34" charset="0"/>
                <a:cs typeface="Calibri" panose="020F0502020204030204" pitchFamily="34" charset="0"/>
              </a:rPr>
              <a:t>Redundancies	</a:t>
            </a:r>
          </a:p>
          <a:p>
            <a:pPr lvl="1"/>
            <a:r>
              <a:rPr lang="en-US" altLang="en-US" i="1">
                <a:latin typeface="Calibri" panose="020F0502020204030204" pitchFamily="34" charset="0"/>
                <a:cs typeface="Calibri" panose="020F0502020204030204" pitchFamily="34" charset="0"/>
              </a:rPr>
              <a:t>Absolutely </a:t>
            </a:r>
            <a:r>
              <a:rPr lang="en-US" altLang="en-US">
                <a:latin typeface="Calibri" panose="020F0502020204030204" pitchFamily="34" charset="0"/>
                <a:cs typeface="Calibri" panose="020F0502020204030204" pitchFamily="34" charset="0"/>
              </a:rPr>
              <a:t>necessary</a:t>
            </a:r>
          </a:p>
          <a:p>
            <a:pPr lvl="1"/>
            <a:r>
              <a:rPr lang="en-US" altLang="en-US">
                <a:latin typeface="Calibri" panose="020F0502020204030204" pitchFamily="34" charset="0"/>
                <a:cs typeface="Calibri" panose="020F0502020204030204" pitchFamily="34" charset="0"/>
              </a:rPr>
              <a:t>Estimated at </a:t>
            </a:r>
            <a:r>
              <a:rPr lang="en-US" altLang="en-US" i="1">
                <a:latin typeface="Calibri" panose="020F0502020204030204" pitchFamily="34" charset="0"/>
                <a:cs typeface="Calibri" panose="020F0502020204030204" pitchFamily="34" charset="0"/>
              </a:rPr>
              <a:t>about</a:t>
            </a:r>
          </a:p>
          <a:p>
            <a:pPr lvl="1"/>
            <a:r>
              <a:rPr lang="en-US" altLang="en-US" i="1">
                <a:latin typeface="Calibri" panose="020F0502020204030204" pitchFamily="34" charset="0"/>
                <a:cs typeface="Calibri" panose="020F0502020204030204" pitchFamily="34" charset="0"/>
              </a:rPr>
              <a:t>Final</a:t>
            </a:r>
            <a:r>
              <a:rPr lang="en-US" altLang="en-US">
                <a:latin typeface="Calibri" panose="020F0502020204030204" pitchFamily="34" charset="0"/>
                <a:cs typeface="Calibri" panose="020F0502020204030204" pitchFamily="34" charset="0"/>
              </a:rPr>
              <a:t> outcome</a:t>
            </a:r>
          </a:p>
          <a:p>
            <a:pPr lvl="1"/>
            <a:r>
              <a:rPr lang="en-US" altLang="en-US">
                <a:latin typeface="Calibri" panose="020F0502020204030204" pitchFamily="34" charset="0"/>
                <a:cs typeface="Calibri" panose="020F0502020204030204" pitchFamily="34" charset="0"/>
              </a:rPr>
              <a:t>HIV </a:t>
            </a:r>
            <a:r>
              <a:rPr lang="en-US" altLang="en-US" i="1">
                <a:latin typeface="Calibri" panose="020F0502020204030204" pitchFamily="34" charset="0"/>
                <a:cs typeface="Calibri" panose="020F0502020204030204" pitchFamily="34" charset="0"/>
              </a:rPr>
              <a:t>virus</a:t>
            </a:r>
          </a:p>
          <a:p>
            <a:r>
              <a:rPr lang="en-US" altLang="en-US">
                <a:latin typeface="Calibri" panose="020F0502020204030204" pitchFamily="34" charset="0"/>
                <a:cs typeface="Calibri" panose="020F0502020204030204" pitchFamily="34" charset="0"/>
              </a:rPr>
              <a:t>Excess modifiers (e.g., like, very, totally)</a:t>
            </a:r>
          </a:p>
          <a:p>
            <a:pPr lvl="1"/>
            <a:r>
              <a:rPr lang="en-US" altLang="en-US">
                <a:latin typeface="Calibri" panose="020F0502020204030204" pitchFamily="34" charset="0"/>
                <a:cs typeface="Calibri" panose="020F0502020204030204" pitchFamily="34" charset="0"/>
              </a:rPr>
              <a:t>The claim was </a:t>
            </a:r>
            <a:r>
              <a:rPr lang="en-US" altLang="en-US" i="1">
                <a:latin typeface="Calibri" panose="020F0502020204030204" pitchFamily="34" charset="0"/>
                <a:cs typeface="Calibri" panose="020F0502020204030204" pitchFamily="34" charset="0"/>
              </a:rPr>
              <a:t>totally</a:t>
            </a:r>
            <a:r>
              <a:rPr lang="en-US" altLang="en-US">
                <a:latin typeface="Calibri" panose="020F0502020204030204" pitchFamily="34" charset="0"/>
                <a:cs typeface="Calibri" panose="020F0502020204030204" pitchFamily="34" charset="0"/>
              </a:rPr>
              <a:t> unnecessary.</a:t>
            </a:r>
          </a:p>
          <a:p>
            <a:r>
              <a:rPr lang="en-US" altLang="en-US">
                <a:latin typeface="Calibri" panose="020F0502020204030204" pitchFamily="34" charset="0"/>
                <a:cs typeface="Calibri" panose="020F0502020204030204" pitchFamily="34" charset="0"/>
              </a:rPr>
              <a:t>Doublets and triplets</a:t>
            </a:r>
          </a:p>
          <a:p>
            <a:pPr lvl="1"/>
            <a:r>
              <a:rPr lang="en-US" altLang="en-US" i="1">
                <a:latin typeface="Calibri" panose="020F0502020204030204" pitchFamily="34" charset="0"/>
                <a:cs typeface="Calibri" panose="020F0502020204030204" pitchFamily="34" charset="0"/>
              </a:rPr>
              <a:t>Begin and commence </a:t>
            </a:r>
            <a:r>
              <a:rPr lang="en-US" altLang="en-US">
                <a:latin typeface="Calibri" panose="020F0502020204030204" pitchFamily="34" charset="0"/>
                <a:cs typeface="Calibri" panose="020F0502020204030204" pitchFamily="34" charset="0"/>
              </a:rPr>
              <a:t>or </a:t>
            </a:r>
            <a:r>
              <a:rPr lang="en-US" altLang="en-US" i="1">
                <a:latin typeface="Calibri" panose="020F0502020204030204" pitchFamily="34" charset="0"/>
                <a:cs typeface="Calibri" panose="020F0502020204030204" pitchFamily="34" charset="0"/>
              </a:rPr>
              <a:t>cease and desist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7371F901-CCE6-4360-A1F2-4319708A06BE}"/>
              </a:ext>
            </a:extLst>
          </p:cNvPr>
          <p:cNvSpPr>
            <a:spLocks noGrp="1" noChangeArrowheads="1"/>
          </p:cNvSpPr>
          <p:nvPr>
            <p:ph type="title"/>
          </p:nvPr>
        </p:nvSpPr>
        <p:spPr/>
        <p:txBody>
          <a:bodyPr/>
          <a:lstStyle/>
          <a:p>
            <a:r>
              <a:rPr lang="en-US" altLang="en-US"/>
              <a:t>Cohesion	</a:t>
            </a:r>
          </a:p>
        </p:txBody>
      </p:sp>
      <p:sp>
        <p:nvSpPr>
          <p:cNvPr id="28675" name="Content Placeholder 2">
            <a:extLst>
              <a:ext uri="{FF2B5EF4-FFF2-40B4-BE49-F238E27FC236}">
                <a16:creationId xmlns:a16="http://schemas.microsoft.com/office/drawing/2014/main" id="{8A993FBE-56DF-4A3B-B4B2-A3E046098AF3}"/>
              </a:ext>
            </a:extLst>
          </p:cNvPr>
          <p:cNvSpPr>
            <a:spLocks noGrp="1"/>
          </p:cNvSpPr>
          <p:nvPr>
            <p:ph idx="1"/>
          </p:nvPr>
        </p:nvSpPr>
        <p:spPr>
          <a:xfrm>
            <a:off x="457200" y="1514475"/>
            <a:ext cx="8229600" cy="4616450"/>
          </a:xfrm>
        </p:spPr>
        <p:txBody>
          <a:bodyPr/>
          <a:lstStyle/>
          <a:p>
            <a:pPr>
              <a:defRPr/>
            </a:pPr>
            <a:r>
              <a:rPr lang="en-US" altLang="en-US" dirty="0">
                <a:latin typeface="Calibri" panose="020F0502020204030204" pitchFamily="34" charset="0"/>
                <a:cs typeface="Calibri" panose="020F0502020204030204" pitchFamily="34" charset="0"/>
              </a:rPr>
              <a:t>What is cohesion in writing? </a:t>
            </a:r>
          </a:p>
          <a:p>
            <a:pPr lvl="1">
              <a:defRPr/>
            </a:pPr>
            <a:r>
              <a:rPr lang="en-US" altLang="en-US" dirty="0">
                <a:latin typeface="Calibri" panose="020F0502020204030204" pitchFamily="34" charset="0"/>
                <a:cs typeface="Calibri" panose="020F0502020204030204" pitchFamily="34" charset="0"/>
              </a:rPr>
              <a:t>Shows a clear, logical flow of ideas </a:t>
            </a:r>
          </a:p>
          <a:p>
            <a:pPr>
              <a:defRPr/>
            </a:pPr>
            <a:r>
              <a:rPr lang="en-US" altLang="en-US" dirty="0">
                <a:latin typeface="Calibri" panose="020F0502020204030204" pitchFamily="34" charset="0"/>
                <a:cs typeface="Calibri" panose="020F0502020204030204" pitchFamily="34" charset="0"/>
              </a:rPr>
              <a:t>What is outcome of cohesive writing? </a:t>
            </a:r>
          </a:p>
          <a:p>
            <a:pPr lvl="1">
              <a:defRPr/>
            </a:pPr>
            <a:r>
              <a:rPr lang="en-US" altLang="en-US" dirty="0">
                <a:latin typeface="Calibri" panose="020F0502020204030204" pitchFamily="34" charset="0"/>
                <a:cs typeface="Calibri" panose="020F0502020204030204" pitchFamily="34" charset="0"/>
              </a:rPr>
              <a:t>Connects ideas</a:t>
            </a:r>
          </a:p>
          <a:p>
            <a:pPr lvl="1">
              <a:defRPr/>
            </a:pPr>
            <a:r>
              <a:rPr lang="en-US" altLang="en-US" dirty="0">
                <a:latin typeface="Calibri" panose="020F0502020204030204" pitchFamily="34" charset="0"/>
                <a:cs typeface="Calibri" panose="020F0502020204030204" pitchFamily="34" charset="0"/>
              </a:rPr>
              <a:t>Builds details </a:t>
            </a:r>
          </a:p>
          <a:p>
            <a:pPr lvl="1">
              <a:defRPr/>
            </a:pPr>
            <a:r>
              <a:rPr lang="en-US" altLang="en-US" dirty="0">
                <a:latin typeface="Calibri" panose="020F0502020204030204" pitchFamily="34" charset="0"/>
                <a:cs typeface="Calibri" panose="020F0502020204030204" pitchFamily="34" charset="0"/>
              </a:rPr>
              <a:t>Strengthens paragraph organization </a:t>
            </a:r>
          </a:p>
          <a:p>
            <a:pPr lvl="1">
              <a:defRPr/>
            </a:pPr>
            <a:r>
              <a:rPr lang="en-US" altLang="en-US" dirty="0">
                <a:latin typeface="Calibri" panose="020F0502020204030204" pitchFamily="34" charset="0"/>
                <a:cs typeface="Calibri" panose="020F0502020204030204" pitchFamily="34" charset="0"/>
              </a:rPr>
              <a:t>Easier to follow</a:t>
            </a:r>
          </a:p>
          <a:p>
            <a:pPr marL="457200" lvl="1" indent="0">
              <a:buFont typeface="Arial" panose="020B0604020202020204" pitchFamily="34" charset="0"/>
              <a:buNone/>
              <a:defRPr/>
            </a:pPr>
            <a:endParaRPr lang="en-US" altLang="en-US" dirty="0">
              <a:latin typeface="Calibri" panose="020F0502020204030204" pitchFamily="34" charset="0"/>
              <a:cs typeface="Calibri" panose="020F0502020204030204" pitchFamily="34" charset="0"/>
            </a:endParaRPr>
          </a:p>
          <a:p>
            <a:pPr marL="457200" lvl="1" indent="0">
              <a:buFont typeface="Arial" panose="020B0604020202020204" pitchFamily="34" charset="0"/>
              <a:buNone/>
              <a:defRPr/>
            </a:pPr>
            <a:endParaRPr lang="en-US" altLang="en-US" dirty="0">
              <a:latin typeface="Calibri" panose="020F0502020204030204" pitchFamily="34" charset="0"/>
              <a:cs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8DA14E16-D93A-478A-8630-88E789905128}"/>
              </a:ext>
            </a:extLst>
          </p:cNvPr>
          <p:cNvSpPr>
            <a:spLocks noGrp="1" noChangeArrowheads="1"/>
          </p:cNvSpPr>
          <p:nvPr>
            <p:ph type="title"/>
          </p:nvPr>
        </p:nvSpPr>
        <p:spPr/>
        <p:txBody>
          <a:bodyPr/>
          <a:lstStyle/>
          <a:p>
            <a:r>
              <a:rPr lang="en-US" altLang="en-US"/>
              <a:t>Cohesion</a:t>
            </a:r>
          </a:p>
        </p:txBody>
      </p:sp>
      <p:sp>
        <p:nvSpPr>
          <p:cNvPr id="60419" name="Content Placeholder 2">
            <a:extLst>
              <a:ext uri="{FF2B5EF4-FFF2-40B4-BE49-F238E27FC236}">
                <a16:creationId xmlns:a16="http://schemas.microsoft.com/office/drawing/2014/main" id="{2797761C-BB84-4A62-B774-7B1455C5DBDD}"/>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How to achieve it?</a:t>
            </a:r>
          </a:p>
          <a:p>
            <a:pPr lvl="1"/>
            <a:r>
              <a:rPr lang="en-US" altLang="en-US">
                <a:latin typeface="Calibri" panose="020F0502020204030204" pitchFamily="34" charset="0"/>
                <a:cs typeface="Calibri" panose="020F0502020204030204" pitchFamily="34" charset="0"/>
              </a:rPr>
              <a:t>Go from old to new Information order</a:t>
            </a:r>
          </a:p>
          <a:p>
            <a:pPr lvl="1"/>
            <a:r>
              <a:rPr lang="en-US" altLang="en-US">
                <a:latin typeface="Calibri" panose="020F0502020204030204" pitchFamily="34" charset="0"/>
                <a:cs typeface="Calibri" panose="020F0502020204030204" pitchFamily="34" charset="0"/>
              </a:rPr>
              <a:t>Repeat key words or phrases</a:t>
            </a:r>
          </a:p>
          <a:p>
            <a:pPr lvl="1"/>
            <a:r>
              <a:rPr lang="en-US" altLang="en-US">
                <a:latin typeface="Calibri" panose="020F0502020204030204" pitchFamily="34" charset="0"/>
                <a:cs typeface="Calibri" panose="020F0502020204030204" pitchFamily="34" charset="0"/>
              </a:rPr>
              <a:t>Create parallel structure</a:t>
            </a:r>
          </a:p>
          <a:p>
            <a:pPr lvl="1"/>
            <a:r>
              <a:rPr lang="en-US" altLang="en-US">
                <a:latin typeface="Calibri" panose="020F0502020204030204" pitchFamily="34" charset="0"/>
                <a:cs typeface="Calibri" panose="020F0502020204030204" pitchFamily="34" charset="0"/>
              </a:rPr>
              <a:t>Be consistent in the point of view, verb tense and number</a:t>
            </a:r>
          </a:p>
          <a:p>
            <a:pPr lvl="1"/>
            <a:r>
              <a:rPr lang="en-US" altLang="en-US">
                <a:latin typeface="Calibri" panose="020F0502020204030204" pitchFamily="34" charset="0"/>
                <a:cs typeface="Calibri" panose="020F0502020204030204" pitchFamily="34" charset="0"/>
              </a:rPr>
              <a:t>Use transition words or phrases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F0662C3-EC77-4595-A785-137E41A3FAF5}"/>
              </a:ext>
            </a:extLst>
          </p:cNvPr>
          <p:cNvSpPr>
            <a:spLocks noGrp="1" noChangeArrowheads="1"/>
          </p:cNvSpPr>
          <p:nvPr>
            <p:ph type="title"/>
          </p:nvPr>
        </p:nvSpPr>
        <p:spPr>
          <a:xfrm>
            <a:off x="457200" y="176213"/>
            <a:ext cx="8229600" cy="1328737"/>
          </a:xfrm>
        </p:spPr>
        <p:txBody>
          <a:bodyPr/>
          <a:lstStyle/>
          <a:p>
            <a:r>
              <a:rPr lang="en-US" altLang="en-US"/>
              <a:t>Old to new information order	</a:t>
            </a:r>
          </a:p>
        </p:txBody>
      </p:sp>
      <p:sp>
        <p:nvSpPr>
          <p:cNvPr id="62467" name="Content Placeholder 2">
            <a:extLst>
              <a:ext uri="{FF2B5EF4-FFF2-40B4-BE49-F238E27FC236}">
                <a16:creationId xmlns:a16="http://schemas.microsoft.com/office/drawing/2014/main" id="{4511019B-C811-4885-822E-E4D0AF7A2769}"/>
              </a:ext>
            </a:extLst>
          </p:cNvPr>
          <p:cNvSpPr>
            <a:spLocks noGrp="1" noChangeArrowheads="1"/>
          </p:cNvSpPr>
          <p:nvPr>
            <p:ph idx="1"/>
          </p:nvPr>
        </p:nvSpPr>
        <p:spPr>
          <a:xfrm>
            <a:off x="457200" y="1566863"/>
            <a:ext cx="8229600" cy="4667250"/>
          </a:xfrm>
        </p:spPr>
        <p:txBody>
          <a:bodyPr/>
          <a:lstStyle/>
          <a:p>
            <a:r>
              <a:rPr lang="en-US" altLang="en-US">
                <a:latin typeface="Calibri" panose="020F0502020204030204" pitchFamily="34" charset="0"/>
                <a:cs typeface="Calibri" panose="020F0502020204030204" pitchFamily="34" charset="0"/>
              </a:rPr>
              <a:t>Familiar information first, new information last</a:t>
            </a:r>
          </a:p>
          <a:p>
            <a:r>
              <a:rPr lang="en-US" altLang="en-US">
                <a:latin typeface="Calibri" panose="020F0502020204030204" pitchFamily="34" charset="0"/>
                <a:cs typeface="Calibri" panose="020F0502020204030204" pitchFamily="34" charset="0"/>
              </a:rPr>
              <a:t>Allows ideas to build and makes it easier for reader to follow; lays foundation for more complex or new ideas</a:t>
            </a:r>
          </a:p>
          <a:p>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73910906-368F-4C17-B1BA-AD677B44BB7C}"/>
              </a:ext>
            </a:extLst>
          </p:cNvPr>
          <p:cNvSpPr>
            <a:spLocks noGrp="1" noChangeArrowheads="1"/>
          </p:cNvSpPr>
          <p:nvPr>
            <p:ph type="title"/>
          </p:nvPr>
        </p:nvSpPr>
        <p:spPr/>
        <p:txBody>
          <a:bodyPr/>
          <a:lstStyle/>
          <a:p>
            <a:r>
              <a:rPr lang="en-US" altLang="en-US"/>
              <a:t>Example: Old to new</a:t>
            </a:r>
          </a:p>
        </p:txBody>
      </p:sp>
      <p:sp>
        <p:nvSpPr>
          <p:cNvPr id="64515" name="Content Placeholder 2">
            <a:extLst>
              <a:ext uri="{FF2B5EF4-FFF2-40B4-BE49-F238E27FC236}">
                <a16:creationId xmlns:a16="http://schemas.microsoft.com/office/drawing/2014/main" id="{116608DF-F36E-4D15-8EC3-D3F2ED9841F8}"/>
              </a:ext>
            </a:extLst>
          </p:cNvPr>
          <p:cNvSpPr>
            <a:spLocks noGrp="1" noChangeArrowheads="1"/>
          </p:cNvSpPr>
          <p:nvPr>
            <p:ph idx="1"/>
          </p:nvPr>
        </p:nvSpPr>
        <p:spPr/>
        <p:txBody>
          <a:bodyPr/>
          <a:lstStyle/>
          <a:p>
            <a:r>
              <a:rPr lang="en-US" altLang="en-US" sz="3600">
                <a:latin typeface="Calibri" panose="020F0502020204030204" pitchFamily="34" charset="0"/>
                <a:cs typeface="Calibri" panose="020F0502020204030204" pitchFamily="34" charset="0"/>
              </a:rPr>
              <a:t>“Populations of co-existing, closely related but diverging variants of HCV RNA molecules (old info) are termed quasispecies (new info). Quasispecies (old info) occur in many RNA viruses (new info).”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B6146BC2-4406-485C-870F-2907C1180DA7}"/>
              </a:ext>
            </a:extLst>
          </p:cNvPr>
          <p:cNvSpPr>
            <a:spLocks noGrp="1" noChangeArrowheads="1"/>
          </p:cNvSpPr>
          <p:nvPr>
            <p:ph type="title"/>
          </p:nvPr>
        </p:nvSpPr>
        <p:spPr/>
        <p:txBody>
          <a:bodyPr/>
          <a:lstStyle/>
          <a:p>
            <a:r>
              <a:rPr lang="en-US" altLang="en-US" dirty="0"/>
              <a:t>Exercise 4: Cohesion</a:t>
            </a:r>
          </a:p>
        </p:txBody>
      </p:sp>
      <p:sp>
        <p:nvSpPr>
          <p:cNvPr id="66563" name="Content Placeholder 2">
            <a:extLst>
              <a:ext uri="{FF2B5EF4-FFF2-40B4-BE49-F238E27FC236}">
                <a16:creationId xmlns:a16="http://schemas.microsoft.com/office/drawing/2014/main" id="{97FBBFA2-BDAE-4D45-ABE2-87649B1CB01B}"/>
              </a:ext>
            </a:extLst>
          </p:cNvPr>
          <p:cNvSpPr>
            <a:spLocks noGrp="1" noChangeArrowheads="1"/>
          </p:cNvSpPr>
          <p:nvPr>
            <p:ph idx="1"/>
          </p:nvPr>
        </p:nvSpPr>
        <p:spPr/>
        <p:txBody>
          <a:bodyPr/>
          <a:lstStyle/>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Example A. </a:t>
            </a:r>
            <a:r>
              <a:rPr lang="en-US" altLang="en-US" sz="2800">
                <a:latin typeface="Calibri" panose="020F0502020204030204" pitchFamily="34" charset="0"/>
                <a:cs typeface="Calibri" panose="020F0502020204030204" pitchFamily="34" charset="0"/>
              </a:rPr>
              <a:t>“The huge number of wounded and dead in </a:t>
            </a:r>
            <a:r>
              <a:rPr lang="en-US" altLang="en-US" sz="2800" i="1">
                <a:latin typeface="Calibri" panose="020F0502020204030204" pitchFamily="34" charset="0"/>
                <a:cs typeface="Calibri" panose="020F0502020204030204" pitchFamily="34" charset="0"/>
              </a:rPr>
              <a:t>the Civil War </a:t>
            </a:r>
            <a:r>
              <a:rPr lang="en-US" altLang="en-US" sz="2800">
                <a:latin typeface="Calibri" panose="020F0502020204030204" pitchFamily="34" charset="0"/>
                <a:cs typeface="Calibri" panose="020F0502020204030204" pitchFamily="34" charset="0"/>
              </a:rPr>
              <a:t>exceeded all the </a:t>
            </a:r>
            <a:r>
              <a:rPr lang="en-US" altLang="en-US" sz="2800" i="1">
                <a:latin typeface="Calibri" panose="020F0502020204030204" pitchFamily="34" charset="0"/>
                <a:cs typeface="Calibri" panose="020F0502020204030204" pitchFamily="34" charset="0"/>
              </a:rPr>
              <a:t>other wars in American history</a:t>
            </a:r>
            <a:r>
              <a:rPr lang="en-US" altLang="en-US" sz="2800">
                <a:latin typeface="Calibri" panose="020F0502020204030204" pitchFamily="34" charset="0"/>
                <a:cs typeface="Calibri" panose="020F0502020204030204" pitchFamily="34" charset="0"/>
              </a:rPr>
              <a:t>.  One of the reasons for the lingering animosity between North and South today </a:t>
            </a:r>
            <a:r>
              <a:rPr lang="en-US" altLang="en-US" sz="2800" i="1">
                <a:latin typeface="Calibri" panose="020F0502020204030204" pitchFamily="34" charset="0"/>
                <a:cs typeface="Calibri" panose="020F0502020204030204" pitchFamily="34" charset="0"/>
              </a:rPr>
              <a:t>is the memory of this terrible carnage</a:t>
            </a:r>
            <a:r>
              <a:rPr lang="en-US" altLang="en-US" sz="2800">
                <a:latin typeface="Calibri" panose="020F0502020204030204" pitchFamily="34" charset="0"/>
                <a:cs typeface="Calibri" panose="020F0502020204030204" pitchFamily="34" charset="0"/>
              </a:rPr>
              <a:t>.” </a:t>
            </a:r>
          </a:p>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Example B. “</a:t>
            </a:r>
            <a:r>
              <a:rPr lang="en-US" altLang="en-US" sz="2800">
                <a:latin typeface="Calibri" panose="020F0502020204030204" pitchFamily="34" charset="0"/>
                <a:cs typeface="Calibri" panose="020F0502020204030204" pitchFamily="34" charset="0"/>
              </a:rPr>
              <a:t>Of </a:t>
            </a:r>
            <a:r>
              <a:rPr lang="en-US" altLang="en-US" sz="2800" i="1">
                <a:latin typeface="Calibri" panose="020F0502020204030204" pitchFamily="34" charset="0"/>
                <a:cs typeface="Calibri" panose="020F0502020204030204" pitchFamily="34" charset="0"/>
              </a:rPr>
              <a:t>all the wars in American history</a:t>
            </a:r>
            <a:r>
              <a:rPr lang="en-US" altLang="en-US" sz="2800">
                <a:latin typeface="Calibri" panose="020F0502020204030204" pitchFamily="34" charset="0"/>
                <a:cs typeface="Calibri" panose="020F0502020204030204" pitchFamily="34" charset="0"/>
              </a:rPr>
              <a:t>, none has exceeded </a:t>
            </a:r>
            <a:r>
              <a:rPr lang="en-US" altLang="en-US" sz="2800" i="1">
                <a:latin typeface="Calibri" panose="020F0502020204030204" pitchFamily="34" charset="0"/>
                <a:cs typeface="Calibri" panose="020F0502020204030204" pitchFamily="34" charset="0"/>
              </a:rPr>
              <a:t>the Civil War </a:t>
            </a:r>
            <a:r>
              <a:rPr lang="en-US" altLang="en-US" sz="2800">
                <a:latin typeface="Calibri" panose="020F0502020204030204" pitchFamily="34" charset="0"/>
                <a:cs typeface="Calibri" panose="020F0502020204030204" pitchFamily="34" charset="0"/>
              </a:rPr>
              <a:t>in the huge number of wounded and dead.  </a:t>
            </a:r>
            <a:r>
              <a:rPr lang="en-US" altLang="en-US" sz="2800" i="1">
                <a:latin typeface="Calibri" panose="020F0502020204030204" pitchFamily="34" charset="0"/>
                <a:cs typeface="Calibri" panose="020F0502020204030204" pitchFamily="34" charset="0"/>
              </a:rPr>
              <a:t>The memory of this terrible carnage</a:t>
            </a:r>
            <a:r>
              <a:rPr lang="en-US" altLang="en-US" sz="2800">
                <a:latin typeface="Calibri" panose="020F0502020204030204" pitchFamily="34" charset="0"/>
                <a:cs typeface="Calibri" panose="020F0502020204030204" pitchFamily="34" charset="0"/>
              </a:rPr>
              <a:t> is one of the reasons for the animosity between North and South today.”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5E826557-1378-4918-9700-72073E64C347}"/>
              </a:ext>
            </a:extLst>
          </p:cNvPr>
          <p:cNvSpPr>
            <a:spLocks noGrp="1" noChangeArrowheads="1"/>
          </p:cNvSpPr>
          <p:nvPr>
            <p:ph type="title"/>
          </p:nvPr>
        </p:nvSpPr>
        <p:spPr/>
        <p:txBody>
          <a:bodyPr/>
          <a:lstStyle/>
          <a:p>
            <a:r>
              <a:rPr lang="en-US" altLang="en-US"/>
              <a:t>Parallel structure</a:t>
            </a:r>
          </a:p>
        </p:txBody>
      </p:sp>
      <p:sp>
        <p:nvSpPr>
          <p:cNvPr id="68611" name="Content Placeholder 2">
            <a:extLst>
              <a:ext uri="{FF2B5EF4-FFF2-40B4-BE49-F238E27FC236}">
                <a16:creationId xmlns:a16="http://schemas.microsoft.com/office/drawing/2014/main" id="{D94EA0E5-934D-4B22-AA81-DFED86572462}"/>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Words have same grammatical structure; creates coherence between words</a:t>
            </a:r>
          </a:p>
          <a:p>
            <a:r>
              <a:rPr lang="en-US" altLang="en-US">
                <a:latin typeface="Calibri" panose="020F0502020204030204" pitchFamily="34" charset="0"/>
                <a:cs typeface="Calibri" panose="020F0502020204030204" pitchFamily="34" charset="0"/>
              </a:rPr>
              <a:t>How can we create parallel structure in sentence?</a:t>
            </a:r>
          </a:p>
          <a:p>
            <a:r>
              <a:rPr lang="en-US" altLang="en-US">
                <a:latin typeface="Calibri" panose="020F0502020204030204" pitchFamily="34" charset="0"/>
                <a:cs typeface="Calibri" panose="020F0502020204030204" pitchFamily="34" charset="0"/>
              </a:rPr>
              <a:t>Example: </a:t>
            </a:r>
            <a:r>
              <a:rPr lang="en-US" altLang="en-US" i="1">
                <a:latin typeface="Calibri" panose="020F0502020204030204" pitchFamily="34" charset="0"/>
                <a:cs typeface="Calibri" panose="020F0502020204030204" pitchFamily="34" charset="0"/>
              </a:rPr>
              <a:t>Sara likes to jump, running and swimming.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51437F2E-D841-4F91-9F82-A194F821811A}"/>
              </a:ext>
            </a:extLst>
          </p:cNvPr>
          <p:cNvSpPr>
            <a:spLocks noGrp="1" noChangeArrowheads="1"/>
          </p:cNvSpPr>
          <p:nvPr>
            <p:ph type="title"/>
          </p:nvPr>
        </p:nvSpPr>
        <p:spPr/>
        <p:txBody>
          <a:bodyPr/>
          <a:lstStyle/>
          <a:p>
            <a:r>
              <a:rPr lang="en-US" altLang="en-US"/>
              <a:t>Transitional words and phrases</a:t>
            </a:r>
          </a:p>
        </p:txBody>
      </p:sp>
      <p:sp>
        <p:nvSpPr>
          <p:cNvPr id="70659" name="Content Placeholder 2">
            <a:extLst>
              <a:ext uri="{FF2B5EF4-FFF2-40B4-BE49-F238E27FC236}">
                <a16:creationId xmlns:a16="http://schemas.microsoft.com/office/drawing/2014/main" id="{754775D7-6186-4C42-AD41-740C1B8A133A}"/>
              </a:ext>
            </a:extLst>
          </p:cNvPr>
          <p:cNvSpPr>
            <a:spLocks noGrp="1" noChangeArrowheads="1"/>
          </p:cNvSpPr>
          <p:nvPr>
            <p:ph idx="1"/>
          </p:nvPr>
        </p:nvSpPr>
        <p:spPr>
          <a:xfrm>
            <a:off x="457200" y="1751013"/>
            <a:ext cx="8229600" cy="3932237"/>
          </a:xfrm>
        </p:spPr>
        <p:txBody>
          <a:bodyPr/>
          <a:lstStyle/>
          <a:p>
            <a:r>
              <a:rPr lang="en-US" altLang="en-US">
                <a:latin typeface="Calibri" panose="020F0502020204030204" pitchFamily="34" charset="0"/>
                <a:cs typeface="Calibri" panose="020F0502020204030204" pitchFamily="34" charset="0"/>
              </a:rPr>
              <a:t>Link sentences and paragraphs together smoothly so that there are no abrupt jumps in ideas</a:t>
            </a:r>
          </a:p>
          <a:p>
            <a:r>
              <a:rPr lang="en-US" altLang="en-US">
                <a:latin typeface="Calibri" panose="020F0502020204030204" pitchFamily="34" charset="0"/>
                <a:cs typeface="Calibri" panose="020F0502020204030204" pitchFamily="34" charset="0"/>
              </a:rPr>
              <a:t>Helps carry thoughts from one paragraph to another</a:t>
            </a:r>
          </a:p>
          <a:p>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43744849-1E57-473F-9716-400977EA14EE}"/>
              </a:ext>
            </a:extLst>
          </p:cNvPr>
          <p:cNvSpPr>
            <a:spLocks noGrp="1" noChangeArrowheads="1"/>
          </p:cNvSpPr>
          <p:nvPr>
            <p:ph type="title"/>
          </p:nvPr>
        </p:nvSpPr>
        <p:spPr/>
        <p:txBody>
          <a:bodyPr/>
          <a:lstStyle/>
          <a:p>
            <a:r>
              <a:rPr lang="en-US" altLang="en-US"/>
              <a:t>Some transition words/phrases</a:t>
            </a:r>
          </a:p>
        </p:txBody>
      </p:sp>
      <p:sp>
        <p:nvSpPr>
          <p:cNvPr id="72707" name="Content Placeholder 2">
            <a:extLst>
              <a:ext uri="{FF2B5EF4-FFF2-40B4-BE49-F238E27FC236}">
                <a16:creationId xmlns:a16="http://schemas.microsoft.com/office/drawing/2014/main" id="{5F78B0EF-2513-4917-8727-006403B28236}"/>
              </a:ext>
            </a:extLst>
          </p:cNvPr>
          <p:cNvSpPr>
            <a:spLocks noGrp="1" noChangeArrowheads="1"/>
          </p:cNvSpPr>
          <p:nvPr>
            <p:ph idx="1"/>
          </p:nvPr>
        </p:nvSpPr>
        <p:spPr>
          <a:xfrm>
            <a:off x="457200" y="2016125"/>
            <a:ext cx="8229600" cy="4114800"/>
          </a:xfrm>
        </p:spPr>
        <p:txBody>
          <a:bodyPr/>
          <a:lstStyle/>
          <a:p>
            <a:r>
              <a:rPr lang="en-US" altLang="en-US" sz="2800">
                <a:latin typeface="Calibri" panose="020F0502020204030204" pitchFamily="34" charset="0"/>
                <a:cs typeface="Calibri" panose="020F0502020204030204" pitchFamily="34" charset="0"/>
              </a:rPr>
              <a:t>To add a point: </a:t>
            </a:r>
            <a:r>
              <a:rPr lang="en-US" altLang="en-US" sz="2800" i="1">
                <a:latin typeface="Calibri" panose="020F0502020204030204" pitchFamily="34" charset="0"/>
                <a:cs typeface="Calibri" panose="020F0502020204030204" pitchFamily="34" charset="0"/>
              </a:rPr>
              <a:t>In addition, similarly, furthermore</a:t>
            </a:r>
          </a:p>
          <a:p>
            <a:r>
              <a:rPr lang="en-US" altLang="en-US" sz="2800">
                <a:latin typeface="Calibri" panose="020F0502020204030204" pitchFamily="34" charset="0"/>
                <a:cs typeface="Calibri" panose="020F0502020204030204" pitchFamily="34" charset="0"/>
              </a:rPr>
              <a:t>To give an example: </a:t>
            </a:r>
            <a:r>
              <a:rPr lang="en-US" altLang="en-US" sz="2800" i="1">
                <a:latin typeface="Calibri" panose="020F0502020204030204" pitchFamily="34" charset="0"/>
                <a:cs typeface="Calibri" panose="020F0502020204030204" pitchFamily="34" charset="0"/>
              </a:rPr>
              <a:t>For example, for instance</a:t>
            </a:r>
          </a:p>
          <a:p>
            <a:r>
              <a:rPr lang="en-US" altLang="en-US" sz="2800">
                <a:latin typeface="Calibri" panose="020F0502020204030204" pitchFamily="34" charset="0"/>
                <a:cs typeface="Calibri" panose="020F0502020204030204" pitchFamily="34" charset="0"/>
              </a:rPr>
              <a:t>To restate</a:t>
            </a:r>
            <a:r>
              <a:rPr lang="en-US" altLang="en-US" sz="2800" i="1">
                <a:latin typeface="Calibri" panose="020F0502020204030204" pitchFamily="34" charset="0"/>
                <a:cs typeface="Calibri" panose="020F0502020204030204" pitchFamily="34" charset="0"/>
              </a:rPr>
              <a:t>: In other words, in short, that is</a:t>
            </a:r>
          </a:p>
          <a:p>
            <a:r>
              <a:rPr lang="en-US" altLang="en-US" sz="2800">
                <a:latin typeface="Calibri" panose="020F0502020204030204" pitchFamily="34" charset="0"/>
                <a:cs typeface="Calibri" panose="020F0502020204030204" pitchFamily="34" charset="0"/>
              </a:rPr>
              <a:t>To introduce a result: </a:t>
            </a:r>
            <a:r>
              <a:rPr lang="en-US" altLang="en-US" sz="2800" i="1">
                <a:latin typeface="Calibri" panose="020F0502020204030204" pitchFamily="34" charset="0"/>
                <a:cs typeface="Calibri" panose="020F0502020204030204" pitchFamily="34" charset="0"/>
              </a:rPr>
              <a:t>As a result, therefore, t</a:t>
            </a:r>
            <a:r>
              <a:rPr lang="en-US" altLang="en-US" sz="2800">
                <a:latin typeface="Calibri" panose="020F0502020204030204" pitchFamily="34" charset="0"/>
                <a:cs typeface="Calibri" panose="020F0502020204030204" pitchFamily="34" charset="0"/>
              </a:rPr>
              <a:t>hus</a:t>
            </a:r>
          </a:p>
          <a:p>
            <a:r>
              <a:rPr lang="en-US" altLang="en-US" sz="2800">
                <a:latin typeface="Calibri" panose="020F0502020204030204" pitchFamily="34" charset="0"/>
                <a:cs typeface="Calibri" panose="020F0502020204030204" pitchFamily="34" charset="0"/>
              </a:rPr>
              <a:t>To contrast: </a:t>
            </a:r>
            <a:r>
              <a:rPr lang="en-US" altLang="en-US" sz="2800" i="1">
                <a:latin typeface="Calibri" panose="020F0502020204030204" pitchFamily="34" charset="0"/>
                <a:cs typeface="Calibri" panose="020F0502020204030204" pitchFamily="34" charset="0"/>
              </a:rPr>
              <a:t>But, however, conversely</a:t>
            </a:r>
          </a:p>
          <a:p>
            <a:r>
              <a:rPr lang="en-US" altLang="en-US" sz="2800">
                <a:latin typeface="Calibri" panose="020F0502020204030204" pitchFamily="34" charset="0"/>
                <a:cs typeface="Calibri" panose="020F0502020204030204" pitchFamily="34" charset="0"/>
              </a:rPr>
              <a:t>To sum up: </a:t>
            </a:r>
            <a:r>
              <a:rPr lang="en-US" altLang="en-US" sz="2800" i="1">
                <a:latin typeface="Calibri" panose="020F0502020204030204" pitchFamily="34" charset="0"/>
                <a:cs typeface="Calibri" panose="020F0502020204030204" pitchFamily="34" charset="0"/>
              </a:rPr>
              <a:t>To summarize, in conclusion</a:t>
            </a:r>
          </a:p>
          <a:p>
            <a:r>
              <a:rPr lang="en-US" altLang="en-US" sz="2800">
                <a:latin typeface="Calibri" panose="020F0502020204030204" pitchFamily="34" charset="0"/>
                <a:cs typeface="Calibri" panose="020F0502020204030204" pitchFamily="34" charset="0"/>
              </a:rPr>
              <a:t>To sequence ideas: </a:t>
            </a:r>
            <a:r>
              <a:rPr lang="en-US" altLang="en-US" sz="2800" i="1">
                <a:latin typeface="Calibri" panose="020F0502020204030204" pitchFamily="34" charset="0"/>
                <a:cs typeface="Calibri" panose="020F0502020204030204" pitchFamily="34" charset="0"/>
              </a:rPr>
              <a:t>First, second, third, next, finally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62806785-7A3F-4DB2-80EA-DF6D4D6D15DC}"/>
              </a:ext>
            </a:extLst>
          </p:cNvPr>
          <p:cNvSpPr>
            <a:spLocks noGrp="1" noChangeArrowheads="1"/>
          </p:cNvSpPr>
          <p:nvPr>
            <p:ph type="title"/>
          </p:nvPr>
        </p:nvSpPr>
        <p:spPr>
          <a:xfrm>
            <a:off x="457200" y="0"/>
            <a:ext cx="8229600" cy="1120775"/>
          </a:xfrm>
        </p:spPr>
        <p:txBody>
          <a:bodyPr/>
          <a:lstStyle/>
          <a:p>
            <a:r>
              <a:rPr lang="en-US" altLang="en-US"/>
              <a:t>Example: Transition words</a:t>
            </a:r>
          </a:p>
        </p:txBody>
      </p:sp>
      <p:sp>
        <p:nvSpPr>
          <p:cNvPr id="74755" name="Content Placeholder 2">
            <a:extLst>
              <a:ext uri="{FF2B5EF4-FFF2-40B4-BE49-F238E27FC236}">
                <a16:creationId xmlns:a16="http://schemas.microsoft.com/office/drawing/2014/main" id="{C9C38617-D1F5-40F8-B7B5-AAF228F01892}"/>
              </a:ext>
            </a:extLst>
          </p:cNvPr>
          <p:cNvSpPr>
            <a:spLocks noGrp="1" noChangeArrowheads="1"/>
          </p:cNvSpPr>
          <p:nvPr>
            <p:ph idx="1"/>
          </p:nvPr>
        </p:nvSpPr>
        <p:spPr>
          <a:xfrm>
            <a:off x="457200" y="1246188"/>
            <a:ext cx="8229600" cy="4884737"/>
          </a:xfrm>
        </p:spPr>
        <p:txBody>
          <a:bodyPr/>
          <a:lstStyle/>
          <a:p>
            <a:pPr marL="0" indent="0">
              <a:buFont typeface="Wingdings" panose="05000000000000000000" pitchFamily="2" charset="2"/>
              <a:buNone/>
            </a:pPr>
            <a:r>
              <a:rPr lang="en-US" altLang="en-US" sz="2400">
                <a:latin typeface="Calibri" panose="020F0502020204030204" pitchFamily="34" charset="0"/>
                <a:cs typeface="Calibri" panose="020F0502020204030204" pitchFamily="34" charset="0"/>
              </a:rPr>
              <a:t>“Two hypotheses could explain these observations. </a:t>
            </a:r>
            <a:r>
              <a:rPr lang="en-US" altLang="en-US" sz="2400" b="1" i="1">
                <a:latin typeface="Calibri" panose="020F0502020204030204" pitchFamily="34" charset="0"/>
                <a:cs typeface="Calibri" panose="020F0502020204030204" pitchFamily="34" charset="0"/>
              </a:rPr>
              <a:t>First</a:t>
            </a:r>
            <a:r>
              <a:rPr lang="en-US" altLang="en-US" sz="2400">
                <a:latin typeface="Calibri" panose="020F0502020204030204" pitchFamily="34" charset="0"/>
                <a:cs typeface="Calibri" panose="020F0502020204030204" pitchFamily="34" charset="0"/>
              </a:rPr>
              <a:t>, with baseline resistance, the provider eventually knows the DST results and treats accordingly. In contrast, physicians do not know about acquired resistance unless they repeat DST usually because of persistent positive cultures.  They may be counting on each drug, not knowing one drug is failing, leading to the regimen failing.   </a:t>
            </a:r>
            <a:r>
              <a:rPr lang="en-US" altLang="en-US" sz="2400" b="1" i="1">
                <a:latin typeface="Calibri" panose="020F0502020204030204" pitchFamily="34" charset="0"/>
                <a:cs typeface="Calibri" panose="020F0502020204030204" pitchFamily="34" charset="0"/>
              </a:rPr>
              <a:t>Second</a:t>
            </a:r>
            <a:r>
              <a:rPr lang="en-US" altLang="en-US" sz="2400">
                <a:latin typeface="Calibri" panose="020F0502020204030204" pitchFamily="34" charset="0"/>
                <a:cs typeface="Calibri" panose="020F0502020204030204" pitchFamily="34" charset="0"/>
              </a:rPr>
              <a:t>, any regimen leading to acquired resistance was not adequate in the first place. In line with these observations, outcomes were significantly better with more extensive baseline DST, suggesting the need for systematic second-line DST to optimize treatment  </a:t>
            </a:r>
            <a:r>
              <a:rPr lang="en-US" altLang="en-US" sz="2400" b="1" i="1">
                <a:latin typeface="Calibri" panose="020F0502020204030204" pitchFamily="34" charset="0"/>
                <a:cs typeface="Calibri" panose="020F0502020204030204" pitchFamily="34" charset="0"/>
              </a:rPr>
              <a:t>Additionally</a:t>
            </a:r>
            <a:r>
              <a:rPr lang="en-US" altLang="en-US" sz="2400">
                <a:latin typeface="Calibri" panose="020F0502020204030204" pitchFamily="34" charset="0"/>
                <a:cs typeface="Calibri" panose="020F0502020204030204" pitchFamily="34" charset="0"/>
              </a:rPr>
              <a:t>, DST should be repeated routinely during therapy, possibly at 3 months (median time-to-sputum-culture conversion) if sputum cultures remain positive.” 	</a:t>
            </a:r>
            <a:r>
              <a:rPr lang="en-US" altLang="en-US" sz="1100">
                <a:latin typeface="Calibri" panose="020F0502020204030204" pitchFamily="34" charset="0"/>
                <a:cs typeface="Calibri" panose="020F0502020204030204" pitchFamily="34" charset="0"/>
              </a:rPr>
              <a:t>Excerpt from Cegielski, J et al. Multidrug-Resistant Tuberculosis Treatment Outcomes in Relation to Treatment, Initial Versus Acquired Second-Line Drug Resistance. Clin Infect Dis 2016; 62(4): 418-430</a:t>
            </a:r>
          </a:p>
          <a:p>
            <a:pPr marL="0" indent="0">
              <a:buFont typeface="Wingdings" panose="05000000000000000000" pitchFamily="2" charset="2"/>
              <a:buNone/>
            </a:pPr>
            <a:r>
              <a:rPr lang="en-US" altLang="en-US" sz="1100">
                <a:latin typeface="Calibri" panose="020F0502020204030204" pitchFamily="34" charset="0"/>
                <a:cs typeface="Calibri" panose="020F0502020204030204"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A89EE30-DE99-4B4D-BA50-787DB41487DE}"/>
              </a:ext>
            </a:extLst>
          </p:cNvPr>
          <p:cNvSpPr>
            <a:spLocks noGrp="1" noChangeArrowheads="1"/>
          </p:cNvSpPr>
          <p:nvPr>
            <p:ph type="title"/>
          </p:nvPr>
        </p:nvSpPr>
        <p:spPr>
          <a:xfrm>
            <a:off x="457200" y="620713"/>
            <a:ext cx="8229600" cy="1139825"/>
          </a:xfrm>
        </p:spPr>
        <p:txBody>
          <a:bodyPr/>
          <a:lstStyle/>
          <a:p>
            <a:r>
              <a:rPr lang="en-US" altLang="en-US"/>
              <a:t>Common errors in paragraph development</a:t>
            </a:r>
          </a:p>
        </p:txBody>
      </p:sp>
      <p:sp>
        <p:nvSpPr>
          <p:cNvPr id="21507" name="Content Placeholder 2">
            <a:extLst>
              <a:ext uri="{FF2B5EF4-FFF2-40B4-BE49-F238E27FC236}">
                <a16:creationId xmlns:a16="http://schemas.microsoft.com/office/drawing/2014/main" id="{364658E7-367E-4C8C-8910-27B04874CE56}"/>
              </a:ext>
            </a:extLst>
          </p:cNvPr>
          <p:cNvSpPr>
            <a:spLocks noGrp="1" noChangeArrowheads="1"/>
          </p:cNvSpPr>
          <p:nvPr>
            <p:ph idx="1"/>
          </p:nvPr>
        </p:nvSpPr>
        <p:spPr>
          <a:xfrm>
            <a:off x="457200" y="1954213"/>
            <a:ext cx="8229600" cy="4370387"/>
          </a:xfrm>
        </p:spPr>
        <p:txBody>
          <a:bodyPr/>
          <a:lstStyle/>
          <a:p>
            <a:r>
              <a:rPr lang="en-US" altLang="en-US">
                <a:latin typeface="Calibri" panose="020F0502020204030204" pitchFamily="34" charset="0"/>
                <a:cs typeface="Calibri" panose="020F0502020204030204" pitchFamily="34" charset="0"/>
              </a:rPr>
              <a:t>Lacks topic sentence</a:t>
            </a:r>
          </a:p>
          <a:p>
            <a:r>
              <a:rPr lang="en-US" altLang="en-US">
                <a:latin typeface="Calibri" panose="020F0502020204030204" pitchFamily="34" charset="0"/>
                <a:cs typeface="Calibri" panose="020F0502020204030204" pitchFamily="34" charset="0"/>
              </a:rPr>
              <a:t>Has more than one controlling idea</a:t>
            </a:r>
          </a:p>
          <a:p>
            <a:r>
              <a:rPr lang="en-US" altLang="en-US">
                <a:latin typeface="Calibri" panose="020F0502020204030204" pitchFamily="34" charset="0"/>
                <a:cs typeface="Calibri" panose="020F0502020204030204" pitchFamily="34" charset="0"/>
              </a:rPr>
              <a:t>Lacks cohesion</a:t>
            </a:r>
          </a:p>
          <a:p>
            <a:r>
              <a:rPr lang="en-US" altLang="en-US">
                <a:latin typeface="Calibri" panose="020F0502020204030204" pitchFamily="34" charset="0"/>
                <a:cs typeface="Calibri" panose="020F0502020204030204" pitchFamily="34" charset="0"/>
              </a:rPr>
              <a:t>Lacks order</a:t>
            </a:r>
          </a:p>
          <a:p>
            <a:r>
              <a:rPr lang="en-US" altLang="en-US">
                <a:latin typeface="Calibri" panose="020F0502020204030204" pitchFamily="34" charset="0"/>
                <a:cs typeface="Calibri" panose="020F0502020204030204" pitchFamily="34" charset="0"/>
              </a:rPr>
              <a:t>Lack of idea development</a:t>
            </a:r>
          </a:p>
          <a:p>
            <a:r>
              <a:rPr lang="en-US" altLang="en-US">
                <a:latin typeface="Calibri" panose="020F0502020204030204" pitchFamily="34" charset="0"/>
                <a:cs typeface="Calibri" panose="020F0502020204030204" pitchFamily="34" charset="0"/>
              </a:rPr>
              <a:t>Too long or too short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140C603C-E697-4F42-AED3-3C8D69D1BD73}"/>
              </a:ext>
            </a:extLst>
          </p:cNvPr>
          <p:cNvSpPr>
            <a:spLocks noGrp="1" noChangeArrowheads="1"/>
          </p:cNvSpPr>
          <p:nvPr>
            <p:ph type="title"/>
          </p:nvPr>
        </p:nvSpPr>
        <p:spPr/>
        <p:txBody>
          <a:bodyPr/>
          <a:lstStyle/>
          <a:p>
            <a:r>
              <a:rPr lang="en-US" altLang="en-US"/>
              <a:t>Exercise 5: Transition words</a:t>
            </a:r>
          </a:p>
        </p:txBody>
      </p:sp>
      <p:sp>
        <p:nvSpPr>
          <p:cNvPr id="76803" name="Content Placeholder 2">
            <a:extLst>
              <a:ext uri="{FF2B5EF4-FFF2-40B4-BE49-F238E27FC236}">
                <a16:creationId xmlns:a16="http://schemas.microsoft.com/office/drawing/2014/main" id="{43D714AC-CE6B-4525-8401-C67DC8CF72D5}"/>
              </a:ext>
            </a:extLst>
          </p:cNvPr>
          <p:cNvSpPr>
            <a:spLocks noGrp="1" noChangeArrowheads="1"/>
          </p:cNvSpPr>
          <p:nvPr>
            <p:ph idx="1"/>
          </p:nvPr>
        </p:nvSpPr>
        <p:spPr/>
        <p:txBody>
          <a:bodyPr/>
          <a:lstStyle/>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“The memory of this terrible carnage is one of the reasons for the animosity between North and South today.  This century-old hostility is manifested in ways that are often indirect, and therefore often misunderstood, </a:t>
            </a:r>
            <a:r>
              <a:rPr lang="en-US" altLang="en-US" i="1">
                <a:latin typeface="Calibri" panose="020F0502020204030204" pitchFamily="34" charset="0"/>
                <a:cs typeface="Calibri" panose="020F0502020204030204" pitchFamily="34" charset="0"/>
              </a:rPr>
              <a:t>however</a:t>
            </a:r>
            <a:r>
              <a:rPr lang="en-US" altLang="en-US">
                <a:latin typeface="Calibri" panose="020F0502020204030204" pitchFamily="34" charset="0"/>
                <a:cs typeface="Calibri" panose="020F0502020204030204" pitchFamily="34" charset="0"/>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5A2A7320-361A-43BB-98E6-0EBE1DF6C97C}"/>
              </a:ext>
            </a:extLst>
          </p:cNvPr>
          <p:cNvSpPr>
            <a:spLocks noGrp="1" noChangeArrowheads="1"/>
          </p:cNvSpPr>
          <p:nvPr>
            <p:ph type="title"/>
          </p:nvPr>
        </p:nvSpPr>
        <p:spPr/>
        <p:txBody>
          <a:bodyPr/>
          <a:lstStyle/>
          <a:p>
            <a:r>
              <a:rPr lang="en-US" altLang="en-US"/>
              <a:t>Exercise 5: Revision </a:t>
            </a:r>
          </a:p>
        </p:txBody>
      </p:sp>
      <p:sp>
        <p:nvSpPr>
          <p:cNvPr id="78851" name="Content Placeholder 2">
            <a:extLst>
              <a:ext uri="{FF2B5EF4-FFF2-40B4-BE49-F238E27FC236}">
                <a16:creationId xmlns:a16="http://schemas.microsoft.com/office/drawing/2014/main" id="{9DA5B138-5949-41A9-B831-4E50BAD084B9}"/>
              </a:ext>
            </a:extLst>
          </p:cNvPr>
          <p:cNvSpPr>
            <a:spLocks noGrp="1" noChangeArrowheads="1"/>
          </p:cNvSpPr>
          <p:nvPr>
            <p:ph idx="1"/>
          </p:nvPr>
        </p:nvSpPr>
        <p:spPr/>
        <p:txBody>
          <a:bodyPr/>
          <a:lstStyle/>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“The memory of this terrible carnage is one of the reasons for the animosity between North and South today.  </a:t>
            </a:r>
            <a:r>
              <a:rPr lang="en-US" altLang="en-US" i="1">
                <a:latin typeface="Calibri" panose="020F0502020204030204" pitchFamily="34" charset="0"/>
                <a:cs typeface="Calibri" panose="020F0502020204030204" pitchFamily="34" charset="0"/>
              </a:rPr>
              <a:t>However</a:t>
            </a:r>
            <a:r>
              <a:rPr lang="en-US" altLang="en-US">
                <a:latin typeface="Calibri" panose="020F0502020204030204" pitchFamily="34" charset="0"/>
                <a:cs typeface="Calibri" panose="020F0502020204030204" pitchFamily="34" charset="0"/>
              </a:rPr>
              <a:t>, this century-old hostility is manifested in ways that are often indirect and therefore, often misunderstood.”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F730DB1D-E330-4F6B-9B9D-BDFF74130A3E}"/>
              </a:ext>
            </a:extLst>
          </p:cNvPr>
          <p:cNvSpPr>
            <a:spLocks noGrp="1" noChangeArrowheads="1"/>
          </p:cNvSpPr>
          <p:nvPr>
            <p:ph type="title"/>
          </p:nvPr>
        </p:nvSpPr>
        <p:spPr/>
        <p:txBody>
          <a:bodyPr/>
          <a:lstStyle/>
          <a:p>
            <a:r>
              <a:rPr lang="en-US" altLang="en-US"/>
              <a:t>Unity</a:t>
            </a:r>
          </a:p>
        </p:txBody>
      </p:sp>
      <p:sp>
        <p:nvSpPr>
          <p:cNvPr id="3" name="Content Placeholder 2">
            <a:extLst>
              <a:ext uri="{FF2B5EF4-FFF2-40B4-BE49-F238E27FC236}">
                <a16:creationId xmlns:a16="http://schemas.microsoft.com/office/drawing/2014/main" id="{751F1E2D-6A72-4D12-BE7D-8DE9EC0FD75B}"/>
              </a:ext>
            </a:extLst>
          </p:cNvPr>
          <p:cNvSpPr>
            <a:spLocks noGrp="1"/>
          </p:cNvSpPr>
          <p:nvPr>
            <p:ph idx="1"/>
          </p:nvPr>
        </p:nvSpPr>
        <p:spPr/>
        <p:txBody>
          <a:bodyPr/>
          <a:lstStyle/>
          <a:p>
            <a:pPr>
              <a:defRPr/>
            </a:pPr>
            <a:r>
              <a:rPr lang="en-US" dirty="0"/>
              <a:t>What is unity in writing?</a:t>
            </a:r>
          </a:p>
          <a:p>
            <a:pPr lvl="1">
              <a:defRPr/>
            </a:pPr>
            <a:r>
              <a:rPr lang="en-US" dirty="0"/>
              <a:t>Each paragraph has ONLY one main idea</a:t>
            </a:r>
          </a:p>
          <a:p>
            <a:pPr lvl="1">
              <a:defRPr/>
            </a:pPr>
            <a:r>
              <a:rPr lang="en-US" dirty="0"/>
              <a:t>Each sentence relates to central or main idea</a:t>
            </a:r>
          </a:p>
          <a:p>
            <a:pPr>
              <a:defRPr/>
            </a:pPr>
            <a:r>
              <a:rPr lang="en-US" dirty="0"/>
              <a:t>What is outcome of unity? </a:t>
            </a:r>
          </a:p>
          <a:p>
            <a:pPr lvl="1">
              <a:defRPr/>
            </a:pPr>
            <a:r>
              <a:rPr lang="en-US" dirty="0"/>
              <a:t>Achieves more effective communication by relating sentences to main idea</a:t>
            </a:r>
          </a:p>
          <a:p>
            <a:pPr lvl="1">
              <a:defRPr/>
            </a:pPr>
            <a:r>
              <a:rPr lang="en-US" dirty="0"/>
              <a:t>Results in more focused, understandable writing </a:t>
            </a:r>
          </a:p>
          <a:p>
            <a:pPr lvl="1">
              <a:defRPr/>
            </a:pPr>
            <a:endParaRPr lang="en-US" dirty="0"/>
          </a:p>
          <a:p>
            <a:pPr>
              <a:defRPr/>
            </a:pPr>
            <a:endParaRPr lang="en-US" dirty="0"/>
          </a:p>
          <a:p>
            <a:pPr>
              <a:defRPr/>
            </a:pPr>
            <a:endParaRPr lang="en-US" dirty="0"/>
          </a:p>
          <a:p>
            <a:pPr marL="0" indent="0">
              <a:buFont typeface="Wingdings" panose="05000000000000000000" pitchFamily="2" charset="2"/>
              <a:buNone/>
              <a:defRPr/>
            </a:pPr>
            <a:endParaRPr lang="en-US" dirty="0"/>
          </a:p>
          <a:p>
            <a:pPr marL="0" indent="0">
              <a:buFont typeface="Wingdings" panose="05000000000000000000" pitchFamily="2" charset="2"/>
              <a:buNone/>
              <a:defRPr/>
            </a:pP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019BFB24-15E6-4740-9001-C7598EE40B0E}"/>
              </a:ext>
            </a:extLst>
          </p:cNvPr>
          <p:cNvSpPr>
            <a:spLocks noGrp="1" noChangeArrowheads="1"/>
          </p:cNvSpPr>
          <p:nvPr>
            <p:ph type="title"/>
          </p:nvPr>
        </p:nvSpPr>
        <p:spPr/>
        <p:txBody>
          <a:bodyPr/>
          <a:lstStyle/>
          <a:p>
            <a:r>
              <a:rPr lang="en-US" altLang="en-US"/>
              <a:t>Unity</a:t>
            </a:r>
            <a:r>
              <a:rPr lang="en-US" altLang="en-US" sz="3000"/>
              <a:t> (2)</a:t>
            </a:r>
          </a:p>
        </p:txBody>
      </p:sp>
      <p:sp>
        <p:nvSpPr>
          <p:cNvPr id="82947" name="Content Placeholder 2">
            <a:extLst>
              <a:ext uri="{FF2B5EF4-FFF2-40B4-BE49-F238E27FC236}">
                <a16:creationId xmlns:a16="http://schemas.microsoft.com/office/drawing/2014/main" id="{F6A73730-D764-44F0-947B-7BE4BBFC3124}"/>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How to achieve it?</a:t>
            </a:r>
          </a:p>
          <a:p>
            <a:pPr lvl="1"/>
            <a:r>
              <a:rPr lang="en-US" altLang="en-US">
                <a:latin typeface="Calibri" panose="020F0502020204030204" pitchFamily="34" charset="0"/>
                <a:cs typeface="Calibri" panose="020F0502020204030204" pitchFamily="34" charset="0"/>
              </a:rPr>
              <a:t>Omit sentence or sentences that do not have anything to do with the main topic</a:t>
            </a:r>
          </a:p>
          <a:p>
            <a:pPr lvl="1"/>
            <a:r>
              <a:rPr lang="en-US" altLang="en-US">
                <a:latin typeface="Calibri" panose="020F0502020204030204" pitchFamily="34" charset="0"/>
                <a:cs typeface="Calibri" panose="020F0502020204030204" pitchFamily="34" charset="0"/>
              </a:rPr>
              <a:t>If more than one controlling idea, start new paragraph where original paragraph begins to wander</a:t>
            </a:r>
          </a:p>
          <a:p>
            <a:pPr lvl="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41648E4D-26A2-4E4B-AA8F-7F08ADDCA01E}"/>
              </a:ext>
            </a:extLst>
          </p:cNvPr>
          <p:cNvSpPr>
            <a:spLocks noGrp="1" noChangeArrowheads="1"/>
          </p:cNvSpPr>
          <p:nvPr>
            <p:ph type="title"/>
          </p:nvPr>
        </p:nvSpPr>
        <p:spPr>
          <a:xfrm>
            <a:off x="457200" y="0"/>
            <a:ext cx="8229600" cy="1104900"/>
          </a:xfrm>
        </p:spPr>
        <p:txBody>
          <a:bodyPr/>
          <a:lstStyle/>
          <a:p>
            <a:r>
              <a:rPr lang="en-US" altLang="en-US"/>
              <a:t>Example: Unity</a:t>
            </a:r>
          </a:p>
        </p:txBody>
      </p:sp>
      <p:sp>
        <p:nvSpPr>
          <p:cNvPr id="84995" name="Content Placeholder 2">
            <a:extLst>
              <a:ext uri="{FF2B5EF4-FFF2-40B4-BE49-F238E27FC236}">
                <a16:creationId xmlns:a16="http://schemas.microsoft.com/office/drawing/2014/main" id="{7ADBFDE4-ECDE-4FC0-840F-E7A03AFB7573}"/>
              </a:ext>
            </a:extLst>
          </p:cNvPr>
          <p:cNvSpPr>
            <a:spLocks noGrp="1" noChangeArrowheads="1"/>
          </p:cNvSpPr>
          <p:nvPr>
            <p:ph idx="1"/>
          </p:nvPr>
        </p:nvSpPr>
        <p:spPr>
          <a:xfrm>
            <a:off x="457200" y="1104900"/>
            <a:ext cx="8229600" cy="5026025"/>
          </a:xfrm>
        </p:spPr>
        <p:txBody>
          <a:bodyPr/>
          <a:lstStyle/>
          <a:p>
            <a:r>
              <a:rPr lang="en-US" altLang="en-US">
                <a:latin typeface="Calibri" panose="020F0502020204030204" pitchFamily="34" charset="0"/>
                <a:cs typeface="Calibri" panose="020F0502020204030204" pitchFamily="34" charset="0"/>
              </a:rPr>
              <a:t>“Employees at the Johnstown Electric Company need to improve their attitudes. The workers do not feel that they are a part of working team. If the workers felt they were more a part of a team, they would not misuse the tools or deliberately undermine the work of others.  Management’s attitude towards its employees should also be improved.  Managers at Johnstown Electric act as though their employees are incapable of making decisions or doing their work…”</a:t>
            </a:r>
            <a:r>
              <a:rPr lang="en-US" altLang="en-US" sz="2400">
                <a:latin typeface="Calibri" panose="020F0502020204030204" pitchFamily="34" charset="0"/>
                <a:cs typeface="Calibri" panose="020F0502020204030204" pitchFamily="34" charset="0"/>
              </a:rPr>
              <a:t>						</a:t>
            </a:r>
            <a:r>
              <a:rPr lang="en-US" altLang="en-US" sz="1400">
                <a:latin typeface="Calibri" panose="020F0502020204030204" pitchFamily="34" charset="0"/>
                <a:cs typeface="Calibri" panose="020F0502020204030204" pitchFamily="34" charset="0"/>
              </a:rPr>
              <a:t>Adapted from http://www. Washington University.edu 	</a:t>
            </a:r>
            <a:r>
              <a:rPr lang="en-US" altLang="en-US" sz="2400">
                <a:latin typeface="Calibri" panose="020F0502020204030204" pitchFamily="34" charset="0"/>
                <a:cs typeface="Calibri" panose="020F0502020204030204" pitchFamily="34" charset="0"/>
              </a:rPr>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F6296963-1565-42D7-BF55-97A768730FED}"/>
              </a:ext>
            </a:extLst>
          </p:cNvPr>
          <p:cNvSpPr>
            <a:spLocks noGrp="1" noChangeArrowheads="1"/>
          </p:cNvSpPr>
          <p:nvPr>
            <p:ph type="title"/>
          </p:nvPr>
        </p:nvSpPr>
        <p:spPr/>
        <p:txBody>
          <a:bodyPr/>
          <a:lstStyle/>
          <a:p>
            <a:r>
              <a:rPr lang="en-US" altLang="en-US"/>
              <a:t>Emphasis</a:t>
            </a:r>
          </a:p>
        </p:txBody>
      </p:sp>
      <p:sp>
        <p:nvSpPr>
          <p:cNvPr id="87043" name="Content Placeholder 2">
            <a:extLst>
              <a:ext uri="{FF2B5EF4-FFF2-40B4-BE49-F238E27FC236}">
                <a16:creationId xmlns:a16="http://schemas.microsoft.com/office/drawing/2014/main" id="{577CF857-0E22-4F19-82B6-3C00C90861A7}"/>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What is it? </a:t>
            </a:r>
          </a:p>
          <a:p>
            <a:pPr lvl="1"/>
            <a:r>
              <a:rPr lang="en-US" altLang="en-US">
                <a:latin typeface="Calibri" panose="020F0502020204030204" pitchFamily="34" charset="0"/>
                <a:cs typeface="Calibri" panose="020F0502020204030204" pitchFamily="34" charset="0"/>
              </a:rPr>
              <a:t>Arrangement of words or ideas to give them special weight and prominence</a:t>
            </a:r>
          </a:p>
          <a:p>
            <a:r>
              <a:rPr lang="en-US" altLang="en-US">
                <a:latin typeface="Calibri" panose="020F0502020204030204" pitchFamily="34" charset="0"/>
                <a:cs typeface="Calibri" panose="020F0502020204030204" pitchFamily="34" charset="0"/>
              </a:rPr>
              <a:t>Why is it important? </a:t>
            </a:r>
          </a:p>
          <a:p>
            <a:pPr lvl="1"/>
            <a:r>
              <a:rPr lang="en-US" altLang="en-US">
                <a:latin typeface="Calibri" panose="020F0502020204030204" pitchFamily="34" charset="0"/>
                <a:cs typeface="Calibri" panose="020F0502020204030204" pitchFamily="34" charset="0"/>
              </a:rPr>
              <a:t>Makes important ideas expressed in paragraph stand out</a:t>
            </a:r>
          </a:p>
          <a:p>
            <a:pPr lvl="1"/>
            <a:r>
              <a:rPr lang="en-US" altLang="en-US">
                <a:latin typeface="Calibri" panose="020F0502020204030204" pitchFamily="34" charset="0"/>
                <a:cs typeface="Calibri" panose="020F0502020204030204" pitchFamily="34" charset="0"/>
              </a:rPr>
              <a:t>Helps readers gather main points from the writing</a:t>
            </a:r>
          </a:p>
          <a:p>
            <a:pPr lvl="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6AC8CD35-8654-491A-9328-F1875850408A}"/>
              </a:ext>
            </a:extLst>
          </p:cNvPr>
          <p:cNvSpPr>
            <a:spLocks noGrp="1" noChangeArrowheads="1"/>
          </p:cNvSpPr>
          <p:nvPr>
            <p:ph type="title"/>
          </p:nvPr>
        </p:nvSpPr>
        <p:spPr>
          <a:xfrm>
            <a:off x="457200" y="295275"/>
            <a:ext cx="8229600" cy="1139825"/>
          </a:xfrm>
        </p:spPr>
        <p:txBody>
          <a:bodyPr/>
          <a:lstStyle/>
          <a:p>
            <a:r>
              <a:rPr lang="en-US" altLang="en-US"/>
              <a:t>Emphasis</a:t>
            </a:r>
          </a:p>
        </p:txBody>
      </p:sp>
      <p:sp>
        <p:nvSpPr>
          <p:cNvPr id="89091" name="Content Placeholder 2">
            <a:extLst>
              <a:ext uri="{FF2B5EF4-FFF2-40B4-BE49-F238E27FC236}">
                <a16:creationId xmlns:a16="http://schemas.microsoft.com/office/drawing/2014/main" id="{CBCD8411-D4FA-4D4A-A660-AC49D59FB02E}"/>
              </a:ext>
            </a:extLst>
          </p:cNvPr>
          <p:cNvSpPr>
            <a:spLocks noGrp="1" noChangeArrowheads="1"/>
          </p:cNvSpPr>
          <p:nvPr>
            <p:ph idx="1"/>
          </p:nvPr>
        </p:nvSpPr>
        <p:spPr>
          <a:xfrm>
            <a:off x="457200" y="1684338"/>
            <a:ext cx="8229600" cy="4446587"/>
          </a:xfrm>
        </p:spPr>
        <p:txBody>
          <a:bodyPr/>
          <a:lstStyle/>
          <a:p>
            <a:r>
              <a:rPr lang="en-US" altLang="en-US">
                <a:latin typeface="Calibri" panose="020F0502020204030204" pitchFamily="34" charset="0"/>
                <a:cs typeface="Calibri" panose="020F0502020204030204" pitchFamily="34" charset="0"/>
              </a:rPr>
              <a:t>How to achieve it?</a:t>
            </a:r>
            <a:endParaRPr lang="en-US" altLang="en-US" sz="2400">
              <a:latin typeface="Calibri" panose="020F0502020204030204" pitchFamily="34" charset="0"/>
              <a:cs typeface="Calibri" panose="020F0502020204030204" pitchFamily="34" charset="0"/>
            </a:endParaRPr>
          </a:p>
          <a:p>
            <a:pPr lvl="1"/>
            <a:r>
              <a:rPr lang="en-US" altLang="en-US">
                <a:latin typeface="Calibri" panose="020F0502020204030204" pitchFamily="34" charset="0"/>
                <a:cs typeface="Calibri" panose="020F0502020204030204" pitchFamily="34" charset="0"/>
              </a:rPr>
              <a:t>Position:  Place important ideas at beginning or end of paragraph</a:t>
            </a:r>
          </a:p>
          <a:p>
            <a:pPr lvl="1"/>
            <a:r>
              <a:rPr lang="en-US" altLang="en-US">
                <a:latin typeface="Calibri" panose="020F0502020204030204" pitchFamily="34" charset="0"/>
                <a:cs typeface="Calibri" panose="020F0502020204030204" pitchFamily="34" charset="0"/>
              </a:rPr>
              <a:t>Detail: Provide specifics of important ideas </a:t>
            </a:r>
          </a:p>
          <a:p>
            <a:pPr lvl="1"/>
            <a:r>
              <a:rPr lang="en-US" altLang="en-US">
                <a:latin typeface="Calibri" panose="020F0502020204030204" pitchFamily="34" charset="0"/>
                <a:cs typeface="Calibri" panose="020F0502020204030204" pitchFamily="34" charset="0"/>
              </a:rPr>
              <a:t>Using strategic words/phrases like “especially” “most importantly”, and “above all” </a:t>
            </a:r>
          </a:p>
          <a:p>
            <a:pPr lvl="1"/>
            <a:r>
              <a:rPr lang="en-US" altLang="en-US">
                <a:latin typeface="Calibri" panose="020F0502020204030204" pitchFamily="34" charset="0"/>
                <a:cs typeface="Calibri" panose="020F0502020204030204" pitchFamily="34" charset="0"/>
              </a:rPr>
              <a:t>Repetition of key words, phrases, or ideas </a:t>
            </a:r>
          </a:p>
          <a:p>
            <a:pPr lvl="1"/>
            <a:r>
              <a:rPr lang="en-US" altLang="en-US">
                <a:latin typeface="Calibri" panose="020F0502020204030204" pitchFamily="34" charset="0"/>
                <a:cs typeface="Calibri" panose="020F0502020204030204" pitchFamily="34" charset="0"/>
              </a:rPr>
              <a:t>Use of typographical devices (e.g., italics,  capitalization, boldface, or symbols like asterisks)</a:t>
            </a:r>
          </a:p>
          <a:p>
            <a:pPr lvl="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20456F92-9765-41B0-880A-ACF39AD3842F}"/>
              </a:ext>
            </a:extLst>
          </p:cNvPr>
          <p:cNvSpPr>
            <a:spLocks noGrp="1" noChangeArrowheads="1"/>
          </p:cNvSpPr>
          <p:nvPr>
            <p:ph type="title"/>
          </p:nvPr>
        </p:nvSpPr>
        <p:spPr/>
        <p:txBody>
          <a:bodyPr/>
          <a:lstStyle/>
          <a:p>
            <a:r>
              <a:rPr lang="en-US" altLang="en-US"/>
              <a:t>Example 1: Emphasis</a:t>
            </a:r>
          </a:p>
        </p:txBody>
      </p:sp>
      <p:sp>
        <p:nvSpPr>
          <p:cNvPr id="91139" name="Content Placeholder 2">
            <a:extLst>
              <a:ext uri="{FF2B5EF4-FFF2-40B4-BE49-F238E27FC236}">
                <a16:creationId xmlns:a16="http://schemas.microsoft.com/office/drawing/2014/main" id="{F88244BE-A633-4661-BC80-E688EC726288}"/>
              </a:ext>
            </a:extLst>
          </p:cNvPr>
          <p:cNvSpPr>
            <a:spLocks noGrp="1" noChangeArrowheads="1"/>
          </p:cNvSpPr>
          <p:nvPr>
            <p:ph idx="1"/>
          </p:nvPr>
        </p:nvSpPr>
        <p:spPr>
          <a:xfrm>
            <a:off x="457200" y="1417638"/>
            <a:ext cx="8229600" cy="4530725"/>
          </a:xfrm>
        </p:spPr>
        <p:txBody>
          <a:bodyPr/>
          <a:lstStyle/>
          <a:p>
            <a:pPr marL="0" indent="0">
              <a:buFont typeface="Wingdings" panose="05000000000000000000" pitchFamily="2" charset="2"/>
              <a:buNone/>
            </a:pPr>
            <a:r>
              <a:rPr lang="en-US" altLang="en-US">
                <a:latin typeface="Calibri" panose="020F0502020204030204" pitchFamily="34" charset="0"/>
                <a:cs typeface="Calibri" panose="020F0502020204030204" pitchFamily="34" charset="0"/>
              </a:rPr>
              <a:t>“</a:t>
            </a:r>
            <a:r>
              <a:rPr lang="en-US" altLang="en-US" sz="2400">
                <a:latin typeface="Calibri" panose="020F0502020204030204" pitchFamily="34" charset="0"/>
                <a:cs typeface="Calibri" panose="020F0502020204030204" pitchFamily="34" charset="0"/>
              </a:rPr>
              <a:t>Outcomes were better at </a:t>
            </a:r>
            <a:r>
              <a:rPr lang="en-US" altLang="en-US" sz="2400" b="1" i="1">
                <a:latin typeface="Calibri" panose="020F0502020204030204" pitchFamily="34" charset="0"/>
                <a:cs typeface="Calibri" panose="020F0502020204030204" pitchFamily="34" charset="0"/>
              </a:rPr>
              <a:t>GLC-approved programs</a:t>
            </a:r>
            <a:r>
              <a:rPr lang="en-US" altLang="en-US" sz="2400">
                <a:latin typeface="Calibri" panose="020F0502020204030204" pitchFamily="34" charset="0"/>
                <a:cs typeface="Calibri" panose="020F0502020204030204" pitchFamily="34" charset="0"/>
              </a:rPr>
              <a:t>, controlling for drug resistance patterns and treatment.  </a:t>
            </a:r>
            <a:r>
              <a:rPr lang="en-US" altLang="en-US" sz="2400" b="1" i="1">
                <a:latin typeface="Calibri" panose="020F0502020204030204" pitchFamily="34" charset="0"/>
                <a:cs typeface="Calibri" panose="020F0502020204030204" pitchFamily="34" charset="0"/>
              </a:rPr>
              <a:t>GLC approval </a:t>
            </a:r>
            <a:r>
              <a:rPr lang="en-US" altLang="en-US" sz="2400">
                <a:latin typeface="Calibri" panose="020F0502020204030204" pitchFamily="34" charset="0"/>
                <a:cs typeface="Calibri" panose="020F0502020204030204" pitchFamily="34" charset="0"/>
              </a:rPr>
              <a:t>meant programs used high-quality drugs and had the full spectrum of drugs available.  Strong basic DOTS programs and political commitment were prerequisites.  In addition, </a:t>
            </a:r>
            <a:r>
              <a:rPr lang="en-US" altLang="en-US" sz="2400" b="1" i="1">
                <a:latin typeface="Calibri" panose="020F0502020204030204" pitchFamily="34" charset="0"/>
                <a:cs typeface="Calibri" panose="020F0502020204030204" pitchFamily="34" charset="0"/>
              </a:rPr>
              <a:t>GLC approval </a:t>
            </a:r>
            <a:r>
              <a:rPr lang="en-US" altLang="en-US" sz="2400">
                <a:latin typeface="Calibri" panose="020F0502020204030204" pitchFamily="34" charset="0"/>
                <a:cs typeface="Calibri" panose="020F0502020204030204" pitchFamily="34" charset="0"/>
              </a:rPr>
              <a:t>required highly functioning microbiology laboratories, experienced clinicians, individualized treatment, strong regimens, 100% DOT, diligent management of drug toxicity, and robust patient and program management among other characteristics. </a:t>
            </a:r>
            <a:r>
              <a:rPr lang="en-US" altLang="en-US" sz="2400" b="1" i="1">
                <a:latin typeface="Calibri" panose="020F0502020204030204" pitchFamily="34" charset="0"/>
                <a:cs typeface="Calibri" panose="020F0502020204030204" pitchFamily="34" charset="0"/>
              </a:rPr>
              <a:t>GLC-approved programs </a:t>
            </a:r>
            <a:r>
              <a:rPr lang="en-US" altLang="en-US" sz="2400">
                <a:latin typeface="Calibri" panose="020F0502020204030204" pitchFamily="34" charset="0"/>
                <a:cs typeface="Calibri" panose="020F0502020204030204" pitchFamily="34" charset="0"/>
              </a:rPr>
              <a:t>also tested more SLD for resistance. All of these factors working together may have contributed to the observed differences.”</a:t>
            </a:r>
          </a:p>
          <a:p>
            <a:pPr marL="0" indent="0">
              <a:buFont typeface="Wingdings" panose="05000000000000000000" pitchFamily="2" charset="2"/>
              <a:buNone/>
            </a:pPr>
            <a:r>
              <a:rPr lang="en-US" altLang="en-US" sz="1100">
                <a:latin typeface="Calibri" panose="020F0502020204030204" pitchFamily="34" charset="0"/>
                <a:cs typeface="Calibri" panose="020F0502020204030204" pitchFamily="34" charset="0"/>
              </a:rPr>
              <a:t>Excerpt from Cegielski, J et al. Multidrug-Resistant Tuberculosis Treatment Outcomes in Relation to Treatment, Initial Versus Acquired Second-Line Drug Resistance. Clin Infect Dis 2016; 62(4): 418-430</a:t>
            </a:r>
          </a:p>
          <a:p>
            <a:pPr marL="0" indent="0">
              <a:buFont typeface="Wingdings" panose="05000000000000000000" pitchFamily="2" charset="2"/>
              <a:buNone/>
            </a:pPr>
            <a:endParaRPr lang="en-US" altLang="en-US" sz="2400">
              <a:latin typeface="Calibri" panose="020F0502020204030204" pitchFamily="34" charset="0"/>
              <a:cs typeface="Calibri" panose="020F050202020403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49AA75AA-825D-4410-AC05-1240908467EF}"/>
              </a:ext>
            </a:extLst>
          </p:cNvPr>
          <p:cNvSpPr>
            <a:spLocks noGrp="1" noChangeArrowheads="1"/>
          </p:cNvSpPr>
          <p:nvPr>
            <p:ph type="title"/>
          </p:nvPr>
        </p:nvSpPr>
        <p:spPr/>
        <p:txBody>
          <a:bodyPr/>
          <a:lstStyle/>
          <a:p>
            <a:r>
              <a:rPr lang="en-US" altLang="en-US"/>
              <a:t>Example 2: Emphasis</a:t>
            </a:r>
          </a:p>
        </p:txBody>
      </p:sp>
      <p:sp>
        <p:nvSpPr>
          <p:cNvPr id="93187" name="Content Placeholder 2">
            <a:extLst>
              <a:ext uri="{FF2B5EF4-FFF2-40B4-BE49-F238E27FC236}">
                <a16:creationId xmlns:a16="http://schemas.microsoft.com/office/drawing/2014/main" id="{3F690A95-2F1D-4797-A23B-B160A9364C06}"/>
              </a:ext>
            </a:extLst>
          </p:cNvPr>
          <p:cNvSpPr>
            <a:spLocks noGrp="1" noChangeArrowheads="1"/>
          </p:cNvSpPr>
          <p:nvPr>
            <p:ph idx="1"/>
          </p:nvPr>
        </p:nvSpPr>
        <p:spPr>
          <a:xfrm>
            <a:off x="457200" y="1417638"/>
            <a:ext cx="8229600" cy="4713287"/>
          </a:xfrm>
        </p:spPr>
        <p:txBody>
          <a:bodyPr/>
          <a:lstStyle/>
          <a:p>
            <a:pPr lvl="1"/>
            <a:r>
              <a:rPr lang="en-US" altLang="en-US" sz="3200" i="1">
                <a:latin typeface="Calibri" panose="020F0502020204030204" pitchFamily="34" charset="0"/>
                <a:cs typeface="Calibri" panose="020F0502020204030204" pitchFamily="34" charset="0"/>
              </a:rPr>
              <a:t>“…And so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the prodigious hilltops of New Hampshire.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the mighty mountains of New York.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the heightening Alleghenies of Pennsylvania!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the snow-capped Rockies of Colorado!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the curvaceous slopes of California! But not only that. </a:t>
            </a:r>
            <a:r>
              <a:rPr lang="en-US" altLang="en-US" sz="3200" b="1" i="1">
                <a:latin typeface="Calibri" panose="020F0502020204030204" pitchFamily="34" charset="0"/>
                <a:cs typeface="Calibri" panose="020F0502020204030204" pitchFamily="34" charset="0"/>
              </a:rPr>
              <a:t>Let freedom ring </a:t>
            </a:r>
            <a:r>
              <a:rPr lang="en-US" altLang="en-US" sz="3200" i="1">
                <a:latin typeface="Calibri" panose="020F0502020204030204" pitchFamily="34" charset="0"/>
                <a:cs typeface="Calibri" panose="020F0502020204030204" pitchFamily="34" charset="0"/>
              </a:rPr>
              <a:t>from Stone Mountain of Georgia!...”</a:t>
            </a:r>
          </a:p>
          <a:p>
            <a:pPr marL="914400" lvl="2" indent="0">
              <a:buFont typeface="Courier New" panose="02070309020205020404" pitchFamily="49" charset="0"/>
              <a:buNone/>
            </a:pPr>
            <a:r>
              <a:rPr lang="en-US" altLang="en-US" sz="1600">
                <a:latin typeface="Calibri" panose="020F0502020204030204" pitchFamily="34" charset="0"/>
                <a:cs typeface="Calibri" panose="020F0502020204030204" pitchFamily="34" charset="0"/>
              </a:rPr>
              <a:t>				Adapted from famous speech by MLK </a:t>
            </a:r>
          </a:p>
          <a:p>
            <a:pPr lvl="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6B4DBA04-5FDF-454E-8FC1-7A37FE0DE7CB}"/>
              </a:ext>
            </a:extLst>
          </p:cNvPr>
          <p:cNvSpPr>
            <a:spLocks noGrp="1" noChangeArrowheads="1"/>
          </p:cNvSpPr>
          <p:nvPr>
            <p:ph type="title"/>
          </p:nvPr>
        </p:nvSpPr>
        <p:spPr/>
        <p:txBody>
          <a:bodyPr/>
          <a:lstStyle/>
          <a:p>
            <a:r>
              <a:rPr lang="en-US" altLang="en-US"/>
              <a:t>More examples: Emphasis</a:t>
            </a:r>
          </a:p>
        </p:txBody>
      </p:sp>
      <p:sp>
        <p:nvSpPr>
          <p:cNvPr id="68611" name="Content Placeholder 2">
            <a:extLst>
              <a:ext uri="{FF2B5EF4-FFF2-40B4-BE49-F238E27FC236}">
                <a16:creationId xmlns:a16="http://schemas.microsoft.com/office/drawing/2014/main" id="{1A08D4EF-099D-499A-B157-2B9E80A7CD6A}"/>
              </a:ext>
            </a:extLst>
          </p:cNvPr>
          <p:cNvSpPr>
            <a:spLocks noGrp="1"/>
          </p:cNvSpPr>
          <p:nvPr>
            <p:ph idx="1"/>
          </p:nvPr>
        </p:nvSpPr>
        <p:spPr>
          <a:xfrm>
            <a:off x="457200" y="1925638"/>
            <a:ext cx="8229600" cy="4205287"/>
          </a:xfrm>
        </p:spPr>
        <p:txBody>
          <a:bodyPr/>
          <a:lstStyle/>
          <a:p>
            <a:pPr>
              <a:defRPr/>
            </a:pPr>
            <a:r>
              <a:rPr lang="en-US" altLang="en-US" sz="4000" i="1" dirty="0">
                <a:latin typeface="Calibri" panose="020F0502020204030204" pitchFamily="34" charset="0"/>
                <a:cs typeface="Calibri" panose="020F0502020204030204" pitchFamily="34" charset="0"/>
              </a:rPr>
              <a:t>Death and taxes are the only certainties in life.</a:t>
            </a:r>
          </a:p>
          <a:p>
            <a:pPr marL="0" indent="0">
              <a:buFont typeface="Wingdings" panose="05000000000000000000" pitchFamily="2" charset="2"/>
              <a:buNone/>
              <a:defRPr/>
            </a:pPr>
            <a:endParaRPr lang="en-US" altLang="en-US" sz="4000" i="1" dirty="0">
              <a:latin typeface="Calibri" panose="020F0502020204030204" pitchFamily="34" charset="0"/>
              <a:cs typeface="Calibri" panose="020F0502020204030204" pitchFamily="34" charset="0"/>
            </a:endParaRPr>
          </a:p>
          <a:p>
            <a:pPr>
              <a:defRPr/>
            </a:pPr>
            <a:r>
              <a:rPr lang="en-US" altLang="en-US" sz="4000" i="1" dirty="0">
                <a:latin typeface="Calibri" panose="020F0502020204030204" pitchFamily="34" charset="0"/>
                <a:cs typeface="Calibri" panose="020F0502020204030204" pitchFamily="34" charset="0"/>
              </a:rPr>
              <a:t>Please turn in your annual reports before 5 p.m. on Friday, January 10.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A16DD10A-9F0E-4E52-9113-DFCF4ED5A494}"/>
              </a:ext>
            </a:extLst>
          </p:cNvPr>
          <p:cNvSpPr>
            <a:spLocks noGrp="1" noChangeArrowheads="1"/>
          </p:cNvSpPr>
          <p:nvPr>
            <p:ph type="title"/>
          </p:nvPr>
        </p:nvSpPr>
        <p:spPr/>
        <p:txBody>
          <a:bodyPr/>
          <a:lstStyle/>
          <a:p>
            <a:r>
              <a:rPr lang="en-US" altLang="en-US"/>
              <a:t>Clarity		</a:t>
            </a:r>
          </a:p>
        </p:txBody>
      </p:sp>
      <p:sp>
        <p:nvSpPr>
          <p:cNvPr id="23555" name="Content Placeholder 2">
            <a:extLst>
              <a:ext uri="{FF2B5EF4-FFF2-40B4-BE49-F238E27FC236}">
                <a16:creationId xmlns:a16="http://schemas.microsoft.com/office/drawing/2014/main" id="{1F9A4295-7836-41EC-924C-7F8C37E5075D}"/>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What is clarity in writing?</a:t>
            </a:r>
          </a:p>
          <a:p>
            <a:pPr lvl="1"/>
            <a:r>
              <a:rPr lang="en-US" altLang="en-US">
                <a:latin typeface="Calibri" panose="020F0502020204030204" pitchFamily="34" charset="0"/>
                <a:cs typeface="Calibri" panose="020F0502020204030204" pitchFamily="34" charset="0"/>
              </a:rPr>
              <a:t>Lucid, intelligible writing</a:t>
            </a:r>
          </a:p>
          <a:p>
            <a:r>
              <a:rPr lang="en-US" altLang="en-US">
                <a:latin typeface="Calibri" panose="020F0502020204030204" pitchFamily="34" charset="0"/>
                <a:cs typeface="Calibri" panose="020F0502020204030204" pitchFamily="34" charset="0"/>
              </a:rPr>
              <a:t>What is outcome of clarity? </a:t>
            </a:r>
          </a:p>
          <a:p>
            <a:pPr lvl="1"/>
            <a:r>
              <a:rPr lang="en-US" altLang="en-US">
                <a:latin typeface="Calibri" panose="020F0502020204030204" pitchFamily="34" charset="0"/>
                <a:cs typeface="Calibri" panose="020F0502020204030204" pitchFamily="34" charset="0"/>
              </a:rPr>
              <a:t>Improves readability </a:t>
            </a:r>
          </a:p>
          <a:p>
            <a:pPr lvl="1"/>
            <a:r>
              <a:rPr lang="en-US" altLang="en-US">
                <a:latin typeface="Calibri" panose="020F0502020204030204" pitchFamily="34" charset="0"/>
                <a:cs typeface="Calibri" panose="020F0502020204030204" pitchFamily="34" charset="0"/>
              </a:rPr>
              <a:t>Allows reader to see value in your writing</a:t>
            </a:r>
          </a:p>
          <a:p>
            <a:pPr lvl="1"/>
            <a:r>
              <a:rPr lang="en-US" altLang="en-US">
                <a:latin typeface="Calibri" panose="020F0502020204030204" pitchFamily="34" charset="0"/>
                <a:cs typeface="Calibri" panose="020F0502020204030204" pitchFamily="34" charset="0"/>
              </a:rPr>
              <a:t>Makes communication more effective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6345A944-3B95-4248-8BB2-120B65F1CD6F}"/>
              </a:ext>
            </a:extLst>
          </p:cNvPr>
          <p:cNvSpPr>
            <a:spLocks noGrp="1" noChangeArrowheads="1"/>
          </p:cNvSpPr>
          <p:nvPr>
            <p:ph type="title"/>
          </p:nvPr>
        </p:nvSpPr>
        <p:spPr>
          <a:xfrm>
            <a:off x="368300" y="277813"/>
            <a:ext cx="8229600" cy="1139825"/>
          </a:xfrm>
        </p:spPr>
        <p:txBody>
          <a:bodyPr/>
          <a:lstStyle/>
          <a:p>
            <a:r>
              <a:rPr lang="en-US" altLang="en-US"/>
              <a:t>Checklist </a:t>
            </a:r>
            <a:endParaRPr lang="en-US" altLang="en-US" sz="2800"/>
          </a:p>
        </p:txBody>
      </p:sp>
      <p:sp>
        <p:nvSpPr>
          <p:cNvPr id="97283" name="Content Placeholder 2">
            <a:extLst>
              <a:ext uri="{FF2B5EF4-FFF2-40B4-BE49-F238E27FC236}">
                <a16:creationId xmlns:a16="http://schemas.microsoft.com/office/drawing/2014/main" id="{8C5D8168-8823-494B-AD36-64652F53077E}"/>
              </a:ext>
            </a:extLst>
          </p:cNvPr>
          <p:cNvSpPr>
            <a:spLocks noGrp="1" noChangeArrowheads="1"/>
          </p:cNvSpPr>
          <p:nvPr>
            <p:ph idx="1"/>
          </p:nvPr>
        </p:nvSpPr>
        <p:spPr>
          <a:xfrm>
            <a:off x="457200" y="1730375"/>
            <a:ext cx="8229600" cy="4400550"/>
          </a:xfrm>
        </p:spPr>
        <p:txBody>
          <a:bodyPr/>
          <a:lstStyle/>
          <a:p>
            <a:r>
              <a:rPr lang="en-US" altLang="en-US">
                <a:latin typeface="Calibri" panose="020F0502020204030204" pitchFamily="34" charset="0"/>
                <a:cs typeface="Calibri" panose="020F0502020204030204" pitchFamily="34" charset="0"/>
              </a:rPr>
              <a:t>Does each paragraph have an identifiable topic sentence?</a:t>
            </a:r>
          </a:p>
          <a:p>
            <a:r>
              <a:rPr lang="en-US" altLang="en-US">
                <a:latin typeface="Calibri" panose="020F0502020204030204" pitchFamily="34" charset="0"/>
                <a:cs typeface="Calibri" panose="020F0502020204030204" pitchFamily="34" charset="0"/>
              </a:rPr>
              <a:t>Does each subordinate sentence relate to and expand the topic sentence?</a:t>
            </a:r>
          </a:p>
          <a:p>
            <a:r>
              <a:rPr lang="en-US" altLang="en-US">
                <a:latin typeface="Calibri" panose="020F0502020204030204" pitchFamily="34" charset="0"/>
                <a:cs typeface="Calibri" panose="020F0502020204030204" pitchFamily="34" charset="0"/>
              </a:rPr>
              <a:t>Does each paragraph show a development of ideas?</a:t>
            </a:r>
          </a:p>
          <a:p>
            <a:r>
              <a:rPr lang="en-US" altLang="en-US">
                <a:latin typeface="Calibri" panose="020F0502020204030204" pitchFamily="34" charset="0"/>
                <a:cs typeface="Calibri" panose="020F0502020204030204" pitchFamily="34" charset="0"/>
              </a:rPr>
              <a:t> Are paragraphs concise?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a:extLst>
              <a:ext uri="{FF2B5EF4-FFF2-40B4-BE49-F238E27FC236}">
                <a16:creationId xmlns:a16="http://schemas.microsoft.com/office/drawing/2014/main" id="{2E26FDCF-47EA-4C7E-AD38-D361D80C7AA2}"/>
              </a:ext>
            </a:extLst>
          </p:cNvPr>
          <p:cNvSpPr>
            <a:spLocks noGrp="1" noChangeArrowheads="1"/>
          </p:cNvSpPr>
          <p:nvPr>
            <p:ph type="title"/>
          </p:nvPr>
        </p:nvSpPr>
        <p:spPr/>
        <p:txBody>
          <a:bodyPr/>
          <a:lstStyle/>
          <a:p>
            <a:r>
              <a:rPr lang="en-US" altLang="en-US"/>
              <a:t>Checklist </a:t>
            </a:r>
            <a:r>
              <a:rPr lang="en-US" altLang="en-US" sz="3000"/>
              <a:t>(2)	</a:t>
            </a:r>
          </a:p>
        </p:txBody>
      </p:sp>
      <p:sp>
        <p:nvSpPr>
          <p:cNvPr id="46083" name="Content Placeholder 2">
            <a:extLst>
              <a:ext uri="{FF2B5EF4-FFF2-40B4-BE49-F238E27FC236}">
                <a16:creationId xmlns:a16="http://schemas.microsoft.com/office/drawing/2014/main" id="{12284559-94A9-41CA-B54E-D72A9AC51BA4}"/>
              </a:ext>
            </a:extLst>
          </p:cNvPr>
          <p:cNvSpPr>
            <a:spLocks noGrp="1"/>
          </p:cNvSpPr>
          <p:nvPr>
            <p:ph idx="1"/>
          </p:nvPr>
        </p:nvSpPr>
        <p:spPr>
          <a:xfrm>
            <a:off x="457200" y="1779588"/>
            <a:ext cx="8229600" cy="4351337"/>
          </a:xfrm>
        </p:spPr>
        <p:txBody>
          <a:bodyPr/>
          <a:lstStyle/>
          <a:p>
            <a:pPr>
              <a:defRPr/>
            </a:pPr>
            <a:r>
              <a:rPr lang="en-US" altLang="en-US" dirty="0">
                <a:latin typeface="Calibri" panose="020F0502020204030204" pitchFamily="34" charset="0"/>
                <a:cs typeface="Calibri" panose="020F0502020204030204" pitchFamily="34" charset="0"/>
              </a:rPr>
              <a:t>Is there connection or logical flow between ideas? </a:t>
            </a:r>
          </a:p>
          <a:p>
            <a:pPr>
              <a:defRPr/>
            </a:pPr>
            <a:r>
              <a:rPr lang="en-US" altLang="en-US" dirty="0">
                <a:latin typeface="Calibri" panose="020F0502020204030204" pitchFamily="34" charset="0"/>
                <a:cs typeface="Calibri" panose="020F0502020204030204" pitchFamily="34" charset="0"/>
              </a:rPr>
              <a:t>Are there transitions within and between the paragraphs?</a:t>
            </a:r>
          </a:p>
          <a:p>
            <a:pPr marL="0" indent="0">
              <a:buFont typeface="Wingdings" panose="05000000000000000000" pitchFamily="2" charset="2"/>
              <a:buNone/>
              <a:defRPr/>
            </a:pPr>
            <a:r>
              <a:rPr lang="en-US" altLang="en-US" dirty="0">
                <a:latin typeface="Calibri" panose="020F0502020204030204" pitchFamily="34" charset="0"/>
                <a:cs typeface="Calibri" panose="020F0502020204030204" pitchFamily="34" charset="0"/>
              </a:rPr>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C4A80E0A-D3D7-4AEF-A96C-89DDEF58F358}"/>
              </a:ext>
            </a:extLst>
          </p:cNvPr>
          <p:cNvSpPr>
            <a:spLocks noGrp="1" noChangeArrowheads="1"/>
          </p:cNvSpPr>
          <p:nvPr>
            <p:ph type="title"/>
          </p:nvPr>
        </p:nvSpPr>
        <p:spPr/>
        <p:txBody>
          <a:bodyPr/>
          <a:lstStyle/>
          <a:p>
            <a:r>
              <a:rPr lang="en-US" altLang="en-US"/>
              <a:t>Final thoughts</a:t>
            </a:r>
          </a:p>
        </p:txBody>
      </p:sp>
      <p:sp>
        <p:nvSpPr>
          <p:cNvPr id="101379" name="Content Placeholder 2">
            <a:extLst>
              <a:ext uri="{FF2B5EF4-FFF2-40B4-BE49-F238E27FC236}">
                <a16:creationId xmlns:a16="http://schemas.microsoft.com/office/drawing/2014/main" id="{116096A6-21B6-40E8-B7A1-D15868D5E4F3}"/>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Remember to review your paragraphs to test for clarity, logic, focus, continuity and sound</a:t>
            </a:r>
          </a:p>
          <a:p>
            <a:r>
              <a:rPr lang="en-US" altLang="en-US">
                <a:latin typeface="Calibri" panose="020F0502020204030204" pitchFamily="34" charset="0"/>
                <a:cs typeface="Calibri" panose="020F0502020204030204" pitchFamily="34" charset="0"/>
              </a:rPr>
              <a:t>Reading them aloud can be helpful</a:t>
            </a:r>
          </a:p>
          <a:p>
            <a:r>
              <a:rPr lang="en-US" altLang="en-US" i="1">
                <a:latin typeface="Calibri" panose="020F0502020204030204" pitchFamily="34" charset="0"/>
                <a:cs typeface="Calibri" panose="020F0502020204030204" pitchFamily="34" charset="0"/>
              </a:rPr>
              <a:t>Questions?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635D7E5F-914B-400C-B950-72E2399A707A}"/>
              </a:ext>
            </a:extLst>
          </p:cNvPr>
          <p:cNvSpPr>
            <a:spLocks noGrp="1" noChangeArrowheads="1"/>
          </p:cNvSpPr>
          <p:nvPr>
            <p:ph type="title"/>
          </p:nvPr>
        </p:nvSpPr>
        <p:spPr/>
        <p:txBody>
          <a:bodyPr/>
          <a:lstStyle/>
          <a:p>
            <a:r>
              <a:rPr lang="en-US" altLang="en-US"/>
              <a:t>Clarity </a:t>
            </a:r>
            <a:r>
              <a:rPr lang="en-US" altLang="en-US" sz="3000"/>
              <a:t>(2)</a:t>
            </a:r>
          </a:p>
        </p:txBody>
      </p:sp>
      <p:sp>
        <p:nvSpPr>
          <p:cNvPr id="25603" name="Content Placeholder 2">
            <a:extLst>
              <a:ext uri="{FF2B5EF4-FFF2-40B4-BE49-F238E27FC236}">
                <a16:creationId xmlns:a16="http://schemas.microsoft.com/office/drawing/2014/main" id="{2109622B-0059-42C5-A5A0-737659A2094A}"/>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How to achieve it?</a:t>
            </a:r>
          </a:p>
          <a:p>
            <a:pPr lvl="1"/>
            <a:r>
              <a:rPr lang="en-US" altLang="en-US">
                <a:latin typeface="Calibri" panose="020F0502020204030204" pitchFamily="34" charset="0"/>
                <a:cs typeface="Calibri" panose="020F0502020204030204" pitchFamily="34" charset="0"/>
              </a:rPr>
              <a:t>Clearly state the message</a:t>
            </a:r>
          </a:p>
          <a:p>
            <a:pPr lvl="1"/>
            <a:r>
              <a:rPr lang="en-US" altLang="en-US">
                <a:latin typeface="Calibri" panose="020F0502020204030204" pitchFamily="34" charset="0"/>
                <a:cs typeface="Calibri" panose="020F0502020204030204" pitchFamily="34" charset="0"/>
              </a:rPr>
              <a:t>Make the relationship between ideas clear</a:t>
            </a:r>
          </a:p>
          <a:p>
            <a:pPr lvl="1"/>
            <a:r>
              <a:rPr lang="en-US" altLang="en-US">
                <a:latin typeface="Calibri" panose="020F0502020204030204" pitchFamily="34" charset="0"/>
                <a:cs typeface="Calibri" panose="020F0502020204030204" pitchFamily="34" charset="0"/>
              </a:rPr>
              <a:t>Simplify your thoughts and sentences</a:t>
            </a:r>
          </a:p>
          <a:p>
            <a:pPr lvl="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E492699A-5594-4191-A417-E9C0D798BEBD}"/>
              </a:ext>
            </a:extLst>
          </p:cNvPr>
          <p:cNvSpPr>
            <a:spLocks noGrp="1" noChangeArrowheads="1"/>
          </p:cNvSpPr>
          <p:nvPr>
            <p:ph type="title"/>
          </p:nvPr>
        </p:nvSpPr>
        <p:spPr/>
        <p:txBody>
          <a:bodyPr/>
          <a:lstStyle/>
          <a:p>
            <a:r>
              <a:rPr lang="en-US" altLang="en-US"/>
              <a:t>Clarity </a:t>
            </a:r>
            <a:r>
              <a:rPr lang="en-US" altLang="en-US" sz="3000"/>
              <a:t>(3) </a:t>
            </a:r>
          </a:p>
        </p:txBody>
      </p:sp>
      <p:sp>
        <p:nvSpPr>
          <p:cNvPr id="27651" name="Content Placeholder 2">
            <a:extLst>
              <a:ext uri="{FF2B5EF4-FFF2-40B4-BE49-F238E27FC236}">
                <a16:creationId xmlns:a16="http://schemas.microsoft.com/office/drawing/2014/main" id="{426AC14D-F257-4A9A-83AB-8055ABF43567}"/>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Techniques</a:t>
            </a:r>
          </a:p>
          <a:p>
            <a:pPr lvl="1"/>
            <a:r>
              <a:rPr lang="en-US" altLang="en-US" sz="3200">
                <a:latin typeface="Calibri" panose="020F0502020204030204" pitchFamily="34" charset="0"/>
                <a:cs typeface="Calibri" panose="020F0502020204030204" pitchFamily="34" charset="0"/>
              </a:rPr>
              <a:t>Use topic sentences</a:t>
            </a:r>
          </a:p>
          <a:p>
            <a:pPr lvl="1"/>
            <a:r>
              <a:rPr lang="en-US" altLang="en-US" sz="3200">
                <a:latin typeface="Calibri" panose="020F0502020204030204" pitchFamily="34" charset="0"/>
                <a:cs typeface="Calibri" panose="020F0502020204030204" pitchFamily="34" charset="0"/>
              </a:rPr>
              <a:t>Avoid nominalizations</a:t>
            </a:r>
          </a:p>
          <a:p>
            <a:pPr lvl="1"/>
            <a:r>
              <a:rPr lang="en-US" altLang="en-US" sz="3200">
                <a:latin typeface="Calibri" panose="020F0502020204030204" pitchFamily="34" charset="0"/>
                <a:cs typeface="Calibri" panose="020F0502020204030204" pitchFamily="34" charset="0"/>
              </a:rPr>
              <a:t>Use active voice</a:t>
            </a:r>
          </a:p>
          <a:p>
            <a:pPr lvl="1"/>
            <a:r>
              <a:rPr lang="en-US" altLang="en-US" sz="3200">
                <a:latin typeface="Calibri" panose="020F0502020204030204" pitchFamily="34" charset="0"/>
                <a:cs typeface="Calibri" panose="020F0502020204030204" pitchFamily="34" charset="0"/>
              </a:rPr>
              <a:t>Avoid noun strings</a:t>
            </a:r>
          </a:p>
          <a:p>
            <a:pPr lvl="1"/>
            <a:r>
              <a:rPr lang="en-US" altLang="en-US" sz="3200">
                <a:latin typeface="Calibri" panose="020F0502020204030204" pitchFamily="34" charset="0"/>
                <a:cs typeface="Calibri" panose="020F0502020204030204" pitchFamily="34" charset="0"/>
              </a:rPr>
              <a:t>Avoid multiple negatives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35FC7A4-A08F-4192-A965-27AC5DAA7D0A}"/>
              </a:ext>
            </a:extLst>
          </p:cNvPr>
          <p:cNvSpPr>
            <a:spLocks noGrp="1" noChangeArrowheads="1"/>
          </p:cNvSpPr>
          <p:nvPr>
            <p:ph type="title"/>
          </p:nvPr>
        </p:nvSpPr>
        <p:spPr>
          <a:xfrm>
            <a:off x="457200" y="157163"/>
            <a:ext cx="8229600" cy="1139825"/>
          </a:xfrm>
        </p:spPr>
        <p:txBody>
          <a:bodyPr/>
          <a:lstStyle/>
          <a:p>
            <a:r>
              <a:rPr lang="en-US" altLang="en-US"/>
              <a:t>Use of active voice	</a:t>
            </a:r>
          </a:p>
        </p:txBody>
      </p:sp>
      <p:sp>
        <p:nvSpPr>
          <p:cNvPr id="29699" name="Content Placeholder 2">
            <a:extLst>
              <a:ext uri="{FF2B5EF4-FFF2-40B4-BE49-F238E27FC236}">
                <a16:creationId xmlns:a16="http://schemas.microsoft.com/office/drawing/2014/main" id="{9DCE32C8-8252-4B8D-B2CA-B0BEFF0E5601}"/>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Makes writing more direct</a:t>
            </a:r>
          </a:p>
          <a:p>
            <a:r>
              <a:rPr lang="en-US" altLang="en-US">
                <a:latin typeface="Calibri" panose="020F0502020204030204" pitchFamily="34" charset="0"/>
                <a:cs typeface="Calibri" panose="020F0502020204030204" pitchFamily="34" charset="0"/>
              </a:rPr>
              <a:t>Change statements from passive to active voice.</a:t>
            </a:r>
          </a:p>
          <a:p>
            <a:pPr lvl="1"/>
            <a:r>
              <a:rPr lang="en-US" altLang="en-US">
                <a:latin typeface="Calibri" panose="020F0502020204030204" pitchFamily="34" charset="0"/>
                <a:cs typeface="Calibri" panose="020F0502020204030204" pitchFamily="34" charset="0"/>
              </a:rPr>
              <a:t>Example 1. </a:t>
            </a:r>
            <a:r>
              <a:rPr lang="en-US" altLang="en-US" i="1">
                <a:latin typeface="Calibri" panose="020F0502020204030204" pitchFamily="34" charset="0"/>
                <a:cs typeface="Calibri" panose="020F0502020204030204" pitchFamily="34" charset="0"/>
              </a:rPr>
              <a:t>The agreement was broken by the partners</a:t>
            </a:r>
            <a:r>
              <a:rPr lang="en-US" altLang="en-US">
                <a:latin typeface="Calibri" panose="020F0502020204030204" pitchFamily="34" charset="0"/>
                <a:cs typeface="Calibri" panose="020F0502020204030204" pitchFamily="34" charset="0"/>
              </a:rPr>
              <a:t>.</a:t>
            </a:r>
          </a:p>
          <a:p>
            <a:pPr lvl="1"/>
            <a:r>
              <a:rPr lang="en-US" altLang="en-US">
                <a:latin typeface="Calibri" panose="020F0502020204030204" pitchFamily="34" charset="0"/>
                <a:cs typeface="Calibri" panose="020F0502020204030204" pitchFamily="34" charset="0"/>
              </a:rPr>
              <a:t>Example 2.  </a:t>
            </a:r>
            <a:r>
              <a:rPr lang="en-US" altLang="en-US" i="1">
                <a:latin typeface="Calibri" panose="020F0502020204030204" pitchFamily="34" charset="0"/>
                <a:cs typeface="Calibri" panose="020F0502020204030204" pitchFamily="34" charset="0"/>
              </a:rPr>
              <a:t>At dinner, six shrimp were eaten by Joe.</a:t>
            </a:r>
          </a:p>
          <a:p>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61DC90A-ED81-4AF3-8871-09960BD86B55}"/>
              </a:ext>
            </a:extLst>
          </p:cNvPr>
          <p:cNvSpPr>
            <a:spLocks noGrp="1" noChangeArrowheads="1"/>
          </p:cNvSpPr>
          <p:nvPr>
            <p:ph type="title"/>
          </p:nvPr>
        </p:nvSpPr>
        <p:spPr>
          <a:xfrm>
            <a:off x="457200" y="0"/>
            <a:ext cx="8229600" cy="1074738"/>
          </a:xfrm>
        </p:spPr>
        <p:txBody>
          <a:bodyPr/>
          <a:lstStyle/>
          <a:p>
            <a:r>
              <a:rPr lang="en-US" altLang="en-US"/>
              <a:t>Example: Active voice </a:t>
            </a:r>
          </a:p>
        </p:txBody>
      </p:sp>
      <p:sp>
        <p:nvSpPr>
          <p:cNvPr id="41987" name="Content Placeholder 2">
            <a:extLst>
              <a:ext uri="{FF2B5EF4-FFF2-40B4-BE49-F238E27FC236}">
                <a16:creationId xmlns:a16="http://schemas.microsoft.com/office/drawing/2014/main" id="{DF4327C0-6747-4A89-99CF-B695C4F1008F}"/>
              </a:ext>
            </a:extLst>
          </p:cNvPr>
          <p:cNvSpPr>
            <a:spLocks noGrp="1"/>
          </p:cNvSpPr>
          <p:nvPr>
            <p:ph idx="1"/>
          </p:nvPr>
        </p:nvSpPr>
        <p:spPr>
          <a:xfrm>
            <a:off x="457200" y="960438"/>
            <a:ext cx="8229600" cy="5680075"/>
          </a:xfrm>
        </p:spPr>
        <p:txBody>
          <a:bodyPr/>
          <a:lstStyle/>
          <a:p>
            <a:pPr>
              <a:defRPr/>
            </a:pPr>
            <a:r>
              <a:rPr lang="en-US" altLang="en-US" sz="2400" dirty="0">
                <a:latin typeface="Calibri" panose="020F0502020204030204" pitchFamily="34" charset="0"/>
                <a:cs typeface="Calibri" panose="020F0502020204030204" pitchFamily="34" charset="0"/>
              </a:rPr>
              <a:t>This study demonstrates a logical, linear gradient between treatment outcomes and nine possible combinations of initial and acquired resistance for SLI and fluoroquinolones.  While the relationship between treatment outcome and drug resistance defined on initial DST results has been reported, </a:t>
            </a:r>
            <a:r>
              <a:rPr lang="en-US" altLang="en-US" sz="2400" b="1" i="1" dirty="0">
                <a:latin typeface="Calibri" panose="020F0502020204030204" pitchFamily="34" charset="0"/>
                <a:cs typeface="Calibri" panose="020F0502020204030204" pitchFamily="34" charset="0"/>
              </a:rPr>
              <a:t>we quantified </a:t>
            </a:r>
            <a:r>
              <a:rPr lang="en-US" altLang="en-US" sz="2400" dirty="0">
                <a:latin typeface="Calibri" panose="020F0502020204030204" pitchFamily="34" charset="0"/>
                <a:cs typeface="Calibri" panose="020F0502020204030204" pitchFamily="34" charset="0"/>
              </a:rPr>
              <a:t>the degree to which acquired resistance was consistently worse than initial resistance to the same drug.  Moreover, </a:t>
            </a:r>
            <a:r>
              <a:rPr lang="en-US" altLang="en-US" sz="2400" b="1" i="1" dirty="0">
                <a:latin typeface="Calibri" panose="020F0502020204030204" pitchFamily="34" charset="0"/>
                <a:cs typeface="Calibri" panose="020F0502020204030204" pitchFamily="34" charset="0"/>
              </a:rPr>
              <a:t>we quantified </a:t>
            </a:r>
            <a:r>
              <a:rPr lang="en-US" altLang="en-US" sz="2400" dirty="0">
                <a:latin typeface="Calibri" panose="020F0502020204030204" pitchFamily="34" charset="0"/>
                <a:cs typeface="Calibri" panose="020F0502020204030204" pitchFamily="34" charset="0"/>
              </a:rPr>
              <a:t>the extent to which an increasing number of effective drugs was associated with progressively better outcomes, consistent with reports advocating "aggressive" treatment regimens (16-19). Drugs without DST results added no benefit, only cost and potential toxicity.  </a:t>
            </a:r>
            <a:r>
              <a:rPr lang="en-US" altLang="en-US" sz="2400" b="1" i="1" dirty="0">
                <a:latin typeface="Calibri" panose="020F0502020204030204" pitchFamily="34" charset="0"/>
                <a:cs typeface="Calibri" panose="020F0502020204030204" pitchFamily="34" charset="0"/>
              </a:rPr>
              <a:t>We also quantified </a:t>
            </a:r>
            <a:r>
              <a:rPr lang="en-US" altLang="en-US" sz="2400" dirty="0">
                <a:latin typeface="Calibri" panose="020F0502020204030204" pitchFamily="34" charset="0"/>
                <a:cs typeface="Calibri" panose="020F0502020204030204" pitchFamily="34" charset="0"/>
              </a:rPr>
              <a:t>for the first time the linear inverse association between number of effective drugs and acquired drug resistance. 	</a:t>
            </a:r>
            <a:r>
              <a:rPr lang="en-US" altLang="en-US" sz="1100" dirty="0">
                <a:latin typeface="Calibri" panose="020F0502020204030204" pitchFamily="34" charset="0"/>
                <a:cs typeface="Calibri" panose="020F0502020204030204" pitchFamily="34" charset="0"/>
              </a:rPr>
              <a:t>Excerpt from Cegielski, J et al. Multidrug-Resistant Tuberculosis Treatment Outcomes in Relation to Treatment, Initial Versus Acquired Second-Line Drug Resistance. </a:t>
            </a:r>
            <a:r>
              <a:rPr lang="en-US" altLang="en-US" sz="1100" dirty="0" err="1">
                <a:latin typeface="Calibri" panose="020F0502020204030204" pitchFamily="34" charset="0"/>
                <a:cs typeface="Calibri" panose="020F0502020204030204" pitchFamily="34" charset="0"/>
              </a:rPr>
              <a:t>Clin</a:t>
            </a:r>
            <a:r>
              <a:rPr lang="en-US" altLang="en-US" sz="1100" dirty="0">
                <a:latin typeface="Calibri" panose="020F0502020204030204" pitchFamily="34" charset="0"/>
                <a:cs typeface="Calibri" panose="020F0502020204030204" pitchFamily="34" charset="0"/>
              </a:rPr>
              <a:t> Infect Dis 2016; 62(4): 418-430</a:t>
            </a:r>
          </a:p>
          <a:p>
            <a:pPr marL="0" indent="0">
              <a:buFont typeface="Wingdings" panose="05000000000000000000" pitchFamily="2" charset="2"/>
              <a:buNone/>
              <a:defRPr/>
            </a:pPr>
            <a:endParaRPr lang="en-US" altLang="en-US" sz="1100" dirty="0">
              <a:latin typeface="Calibri" panose="020F0502020204030204" pitchFamily="34" charset="0"/>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DE1D089-D276-41AA-A512-348F5D00A77B}"/>
              </a:ext>
            </a:extLst>
          </p:cNvPr>
          <p:cNvSpPr>
            <a:spLocks noGrp="1" noChangeArrowheads="1"/>
          </p:cNvSpPr>
          <p:nvPr>
            <p:ph type="title"/>
          </p:nvPr>
        </p:nvSpPr>
        <p:spPr/>
        <p:txBody>
          <a:bodyPr/>
          <a:lstStyle/>
          <a:p>
            <a:r>
              <a:rPr lang="en-US" altLang="en-US"/>
              <a:t>Nominalizations</a:t>
            </a:r>
          </a:p>
        </p:txBody>
      </p:sp>
      <p:sp>
        <p:nvSpPr>
          <p:cNvPr id="33795" name="Content Placeholder 2">
            <a:extLst>
              <a:ext uri="{FF2B5EF4-FFF2-40B4-BE49-F238E27FC236}">
                <a16:creationId xmlns:a16="http://schemas.microsoft.com/office/drawing/2014/main" id="{F17556E9-211D-4120-AC97-D0AF418CF70F}"/>
              </a:ext>
            </a:extLst>
          </p:cNvPr>
          <p:cNvSpPr>
            <a:spLocks noGrp="1" noChangeArrowheads="1"/>
          </p:cNvSpPr>
          <p:nvPr>
            <p:ph idx="1"/>
          </p:nvPr>
        </p:nvSpPr>
        <p:spPr/>
        <p:txBody>
          <a:bodyPr/>
          <a:lstStyle/>
          <a:p>
            <a:r>
              <a:rPr lang="en-US" altLang="en-US">
                <a:latin typeface="Calibri" panose="020F0502020204030204" pitchFamily="34" charset="0"/>
                <a:cs typeface="Calibri" panose="020F0502020204030204" pitchFamily="34" charset="0"/>
              </a:rPr>
              <a:t>May lead to use of passive voice, wordiness, and loss of agency</a:t>
            </a:r>
          </a:p>
          <a:p>
            <a:r>
              <a:rPr lang="en-US" altLang="en-US">
                <a:latin typeface="Calibri" panose="020F0502020204030204" pitchFamily="34" charset="0"/>
                <a:cs typeface="Calibri" panose="020F0502020204030204" pitchFamily="34" charset="0"/>
              </a:rPr>
              <a:t>Example, </a:t>
            </a:r>
            <a:r>
              <a:rPr lang="en-US" altLang="en-US" i="1">
                <a:latin typeface="Calibri" panose="020F0502020204030204" pitchFamily="34" charset="0"/>
                <a:cs typeface="Calibri" panose="020F0502020204030204" pitchFamily="34" charset="0"/>
              </a:rPr>
              <a:t>The FETP Fellow conducted an investigation of the outbreak.</a:t>
            </a:r>
          </a:p>
        </p:txBody>
      </p:sp>
    </p:spTree>
  </p:cSld>
  <p:clrMapOvr>
    <a:masterClrMapping/>
  </p:clrMapOvr>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CDC OR Style options 1 and 2.thmx</Template>
  <TotalTime>16407</TotalTime>
  <Words>3238</Words>
  <Application>Microsoft Office PowerPoint</Application>
  <PresentationFormat>On-screen Show (4:3)</PresentationFormat>
  <Paragraphs>335</Paragraphs>
  <Slides>42</Slides>
  <Notes>42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MS PGothic</vt:lpstr>
      <vt:lpstr>Arial</vt:lpstr>
      <vt:lpstr>Avenir Book</vt:lpstr>
      <vt:lpstr>Calibri</vt:lpstr>
      <vt:lpstr>Courier New</vt:lpstr>
      <vt:lpstr>Garamond</vt:lpstr>
      <vt:lpstr>Times New Roman</vt:lpstr>
      <vt:lpstr>Verdana</vt:lpstr>
      <vt:lpstr>Wingdings</vt:lpstr>
      <vt:lpstr>CDC OR Style options 1 and 2</vt:lpstr>
      <vt:lpstr>Writing Well, part 2: Paragraph Development</vt:lpstr>
      <vt:lpstr>Qualities of a well-developed paragraph</vt:lpstr>
      <vt:lpstr>Common errors in paragraph development</vt:lpstr>
      <vt:lpstr>Clarity  </vt:lpstr>
      <vt:lpstr>Clarity (2)</vt:lpstr>
      <vt:lpstr>Clarity (3) </vt:lpstr>
      <vt:lpstr>Use of active voice </vt:lpstr>
      <vt:lpstr>Example: Active voice </vt:lpstr>
      <vt:lpstr>Nominalizations</vt:lpstr>
      <vt:lpstr>Exercise1   </vt:lpstr>
      <vt:lpstr>Exercise1: Revision</vt:lpstr>
      <vt:lpstr>Exercise 2</vt:lpstr>
      <vt:lpstr>Exercise 2. Revision</vt:lpstr>
      <vt:lpstr>Noun strings </vt:lpstr>
      <vt:lpstr>Exercise 3. Noun Strings</vt:lpstr>
      <vt:lpstr>Exercise 3. Revision</vt:lpstr>
      <vt:lpstr>Multiple negatives</vt:lpstr>
      <vt:lpstr>Concision </vt:lpstr>
      <vt:lpstr>Concision (2)</vt:lpstr>
      <vt:lpstr>Concision (3) </vt:lpstr>
      <vt:lpstr>Cohesion </vt:lpstr>
      <vt:lpstr>Cohesion</vt:lpstr>
      <vt:lpstr>Old to new information order </vt:lpstr>
      <vt:lpstr>Example: Old to new</vt:lpstr>
      <vt:lpstr>Exercise 4: Cohesion</vt:lpstr>
      <vt:lpstr>Parallel structure</vt:lpstr>
      <vt:lpstr>Transitional words and phrases</vt:lpstr>
      <vt:lpstr>Some transition words/phrases</vt:lpstr>
      <vt:lpstr>Example: Transition words</vt:lpstr>
      <vt:lpstr>Exercise 5: Transition words</vt:lpstr>
      <vt:lpstr>Exercise 5: Revision </vt:lpstr>
      <vt:lpstr>Unity</vt:lpstr>
      <vt:lpstr>Unity (2)</vt:lpstr>
      <vt:lpstr>Example: Unity</vt:lpstr>
      <vt:lpstr>Emphasis</vt:lpstr>
      <vt:lpstr>Emphasis</vt:lpstr>
      <vt:lpstr>Example 1: Emphasis</vt:lpstr>
      <vt:lpstr>Example 2: Emphasis</vt:lpstr>
      <vt:lpstr>More examples: Emphasis</vt:lpstr>
      <vt:lpstr>Checklist </vt:lpstr>
      <vt:lpstr>Checklist (2) </vt:lpstr>
      <vt:lpstr>Final thoughts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350</cp:revision>
  <cp:lastPrinted>2018-11-19T14:16:19Z</cp:lastPrinted>
  <dcterms:created xsi:type="dcterms:W3CDTF">2016-12-10T01:14:11Z</dcterms:created>
  <dcterms:modified xsi:type="dcterms:W3CDTF">2019-01-16T23:56:25Z</dcterms:modified>
</cp:coreProperties>
</file>