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75" r:id="rId2"/>
  </p:sldMasterIdLst>
  <p:notesMasterIdLst>
    <p:notesMasterId r:id="rId26"/>
  </p:notesMasterIdLst>
  <p:sldIdLst>
    <p:sldId id="285" r:id="rId3"/>
    <p:sldId id="287" r:id="rId4"/>
    <p:sldId id="286" r:id="rId5"/>
    <p:sldId id="288" r:id="rId6"/>
    <p:sldId id="289" r:id="rId7"/>
    <p:sldId id="290" r:id="rId8"/>
    <p:sldId id="293" r:id="rId9"/>
    <p:sldId id="291" r:id="rId10"/>
    <p:sldId id="292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198">
          <p15:clr>
            <a:srgbClr val="A4A3A4"/>
          </p15:clr>
        </p15:guide>
        <p15:guide id="4" pos="37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3D07"/>
    <a:srgbClr val="464A44"/>
    <a:srgbClr val="2FBFA6"/>
    <a:srgbClr val="FF8B16"/>
    <a:srgbClr val="A3CD08"/>
    <a:srgbClr val="AECD0B"/>
    <a:srgbClr val="F1CD29"/>
    <a:srgbClr val="CDC3B4"/>
    <a:srgbClr val="CDB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4" autoAdjust="0"/>
    <p:restoredTop sz="75344" autoAdjust="0"/>
  </p:normalViewPr>
  <p:slideViewPr>
    <p:cSldViewPr snapToGrid="0" snapToObjects="1">
      <p:cViewPr>
        <p:scale>
          <a:sx n="70" d="100"/>
          <a:sy n="70" d="100"/>
        </p:scale>
        <p:origin x="1188" y="216"/>
      </p:cViewPr>
      <p:guideLst>
        <p:guide orient="horz" pos="2160"/>
        <p:guide pos="2880"/>
        <p:guide orient="horz" pos="119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2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36CB94C5-13ED-4308-8C25-FD7E35A6198C}"/>
    <pc:docChg chg="modSld">
      <pc:chgData name="" userId="" providerId="" clId="Web-{36CB94C5-13ED-4308-8C25-FD7E35A6198C}" dt="2018-12-28T19:00:07.982" v="11" actId="20577"/>
      <pc:docMkLst>
        <pc:docMk/>
      </pc:docMkLst>
      <pc:sldChg chg="modNotes">
        <pc:chgData name="" userId="" providerId="" clId="Web-{36CB94C5-13ED-4308-8C25-FD7E35A6198C}" dt="2018-12-28T18:59:45.732" v="9" actId="20577"/>
        <pc:sldMkLst>
          <pc:docMk/>
          <pc:sldMk cId="690615902" sldId="300"/>
        </pc:sldMkLst>
      </pc:sldChg>
      <pc:sldChg chg="modSp">
        <pc:chgData name="" userId="" providerId="" clId="Web-{36CB94C5-13ED-4308-8C25-FD7E35A6198C}" dt="2018-12-28T19:00:07.982" v="11" actId="20577"/>
        <pc:sldMkLst>
          <pc:docMk/>
          <pc:sldMk cId="1105154154" sldId="303"/>
        </pc:sldMkLst>
        <pc:spChg chg="mod">
          <ac:chgData name="" userId="" providerId="" clId="Web-{36CB94C5-13ED-4308-8C25-FD7E35A6198C}" dt="2018-12-28T19:00:07.982" v="11" actId="20577"/>
          <ac:spMkLst>
            <pc:docMk/>
            <pc:sldMk cId="1105154154" sldId="303"/>
            <ac:spMk id="2" creationId="{00000000-0000-0000-0000-000000000000}"/>
          </ac:spMkLst>
        </pc:spChg>
      </pc:sldChg>
    </pc:docChg>
  </pc:docChgLst>
  <pc:docChgLst>
    <pc:chgData clId="Web-{19E47E1B-2C46-42A1-A9BB-BEA9D30E2A5D}"/>
    <pc:docChg chg="modSld">
      <pc:chgData name="" userId="" providerId="" clId="Web-{19E47E1B-2C46-42A1-A9BB-BEA9D30E2A5D}" dt="2019-01-02T20:27:43.383" v="6" actId="20577"/>
      <pc:docMkLst>
        <pc:docMk/>
      </pc:docMkLst>
      <pc:sldChg chg="modSp">
        <pc:chgData name="" userId="" providerId="" clId="Web-{19E47E1B-2C46-42A1-A9BB-BEA9D30E2A5D}" dt="2019-01-02T20:27:43.383" v="6" actId="20577"/>
        <pc:sldMkLst>
          <pc:docMk/>
          <pc:sldMk cId="1221308348" sldId="285"/>
        </pc:sldMkLst>
        <pc:spChg chg="mod">
          <ac:chgData name="" userId="" providerId="" clId="Web-{19E47E1B-2C46-42A1-A9BB-BEA9D30E2A5D}" dt="2019-01-02T20:27:43.383" v="6" actId="20577"/>
          <ac:spMkLst>
            <pc:docMk/>
            <pc:sldMk cId="1221308348" sldId="285"/>
            <ac:spMk id="4098" creationId="{00000000-0000-0000-0000-000000000000}"/>
          </ac:spMkLst>
        </pc:spChg>
      </pc:sldChg>
    </pc:docChg>
  </pc:docChgLst>
  <pc:docChgLst>
    <pc:chgData clId="Web-{6B8470A0-F44B-4C61-8C94-808D0A6D8887}"/>
    <pc:docChg chg="modSld">
      <pc:chgData name="" userId="" providerId="" clId="Web-{6B8470A0-F44B-4C61-8C94-808D0A6D8887}" dt="2019-01-02T20:32:47.615" v="11" actId="20577"/>
      <pc:docMkLst>
        <pc:docMk/>
      </pc:docMkLst>
      <pc:sldChg chg="modSp">
        <pc:chgData name="" userId="" providerId="" clId="Web-{6B8470A0-F44B-4C61-8C94-808D0A6D8887}" dt="2019-01-02T20:32:47.615" v="11" actId="20577"/>
        <pc:sldMkLst>
          <pc:docMk/>
          <pc:sldMk cId="1221308348" sldId="285"/>
        </pc:sldMkLst>
        <pc:spChg chg="mod">
          <ac:chgData name="" userId="" providerId="" clId="Web-{6B8470A0-F44B-4C61-8C94-808D0A6D8887}" dt="2019-01-02T20:32:47.615" v="11" actId="20577"/>
          <ac:spMkLst>
            <pc:docMk/>
            <pc:sldMk cId="1221308348" sldId="285"/>
            <ac:spMk id="4098" creationId="{00000000-0000-0000-0000-000000000000}"/>
          </ac:spMkLst>
        </pc:spChg>
      </pc:sldChg>
    </pc:docChg>
  </pc:docChgLst>
  <pc:docChgLst>
    <pc:chgData clId="Web-{FE99A2DA-2E47-421B-9166-9394656B015F}"/>
    <pc:docChg chg="modSld">
      <pc:chgData name="" userId="" providerId="" clId="Web-{FE99A2DA-2E47-421B-9166-9394656B015F}" dt="2019-01-02T20:29:20.270" v="1" actId="20577"/>
      <pc:docMkLst>
        <pc:docMk/>
      </pc:docMkLst>
      <pc:sldChg chg="modSp">
        <pc:chgData name="" userId="" providerId="" clId="Web-{FE99A2DA-2E47-421B-9166-9394656B015F}" dt="2019-01-02T20:29:20.270" v="1" actId="20577"/>
        <pc:sldMkLst>
          <pc:docMk/>
          <pc:sldMk cId="1221308348" sldId="285"/>
        </pc:sldMkLst>
        <pc:spChg chg="mod">
          <ac:chgData name="" userId="" providerId="" clId="Web-{FE99A2DA-2E47-421B-9166-9394656B015F}" dt="2019-01-02T20:29:20.270" v="1" actId="20577"/>
          <ac:spMkLst>
            <pc:docMk/>
            <pc:sldMk cId="1221308348" sldId="285"/>
            <ac:spMk id="4098" creationId="{00000000-0000-0000-0000-000000000000}"/>
          </ac:spMkLst>
        </pc:spChg>
      </pc:sldChg>
    </pc:docChg>
  </pc:docChgLst>
  <pc:docChgLst>
    <pc:chgData clId="Web-{FDEE2236-CDCC-4038-906A-380F8B9A0B6F}"/>
    <pc:docChg chg="modSld">
      <pc:chgData name="" userId="" providerId="" clId="Web-{FDEE2236-CDCC-4038-906A-380F8B9A0B6F}" dt="2019-01-02T20:40:09.217" v="7"/>
      <pc:docMkLst>
        <pc:docMk/>
      </pc:docMkLst>
      <pc:sldChg chg="modNotes">
        <pc:chgData name="" userId="" providerId="" clId="Web-{FDEE2236-CDCC-4038-906A-380F8B9A0B6F}" dt="2019-01-02T20:40:09.217" v="7"/>
        <pc:sldMkLst>
          <pc:docMk/>
          <pc:sldMk cId="1221308348" sldId="28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EDAEF-72DB-C744-B5A5-593299A77FD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3D35E-2143-4448-BE2B-2320F89EE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7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/>
              <a:t>Title: W3L5 Writing Well, part 1: Sentences</a:t>
            </a:r>
          </a:p>
          <a:p>
            <a:r>
              <a:rPr lang="en-US" altLang="en-US" b="1" dirty="0"/>
              <a:t>Time: 30 minutes (23 slides)</a:t>
            </a:r>
          </a:p>
          <a:p>
            <a:r>
              <a:rPr lang="en-US" altLang="en-US" b="1" dirty="0"/>
              <a:t>Reading: None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695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8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483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514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65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2512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4180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i="1" dirty="0"/>
              <a:t>[Review slide content]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i="1" dirty="0"/>
              <a:t>Agency</a:t>
            </a:r>
            <a:r>
              <a:rPr lang="en-US" i="1" baseline="0" dirty="0"/>
              <a:t> </a:t>
            </a:r>
            <a:r>
              <a:rPr lang="en-US" i="1" dirty="0"/>
              <a:t>means:</a:t>
            </a:r>
            <a:r>
              <a:rPr lang="en-US" i="1" baseline="0" dirty="0"/>
              <a:t> who or what does that action.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14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735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681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124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546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4344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968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3954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[END]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207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209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749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948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59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280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660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18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AB594F-F6AB-4E2A-B789-49FD8D0E7B5F}" type="datetime1">
              <a:rPr lang="en-US" smtClean="0"/>
              <a:t>1/2/2019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25198-8F65-4FF7-AF68-A00BB1ED2D6A}" type="datetime1">
              <a:rPr lang="en-US" smtClean="0"/>
              <a:t>1/2/2019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45200-7C7D-4906-88F2-F16F385B2441}" type="datetime1">
              <a:rPr lang="en-US" smtClean="0"/>
              <a:t>1/2/2019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953C3D-058F-4F49-A4E0-8BE33248F3F0}" type="datetime1">
              <a:rPr lang="en-US" smtClean="0"/>
              <a:t>1/2/2019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ED269-502C-4744-BE34-F6E328FC36A6}" type="datetime1">
              <a:rPr lang="en-US" smtClean="0"/>
              <a:t>1/2/2019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4AC86-7124-4392-AEE7-E7511DD32363}" type="datetime1">
              <a:rPr lang="en-US" smtClean="0"/>
              <a:t>1/2/2019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FB53B-BF9D-174B-B310-31F1ADA7A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5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344A0-4770-4432-BC08-FC5C8EAD377B}" type="datetime1">
              <a:rPr lang="en-US" smtClean="0"/>
              <a:t>1/2/2019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E7D3-0185-1645-A396-4B7D82F66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32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E15FC-00B9-4F6B-B657-19C5CCCFC82D}" type="datetime1">
              <a:rPr lang="en-US" smtClean="0"/>
              <a:t>1/2/2019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17A1F-C497-E04B-A08A-462DDD99A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18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D310C-331A-48AE-9B00-4E4EFCF908AA}" type="datetime1">
              <a:rPr lang="en-US" smtClean="0"/>
              <a:t>1/2/2019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A504-80AA-9F40-BAE5-FCA96A6D7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82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B3EE0-841F-4F83-90AF-15212A487CA9}" type="datetime1">
              <a:rPr lang="en-US" smtClean="0"/>
              <a:t>1/2/2019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60D9-0C4A-AB4A-BFC6-8EA771F4A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19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8914C-48AD-4DEF-BD6F-938D422799CF}" type="datetime1">
              <a:rPr lang="en-US" smtClean="0"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F234-1D05-4247-B552-DC1EFDB41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59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083966-3E88-4DB9-B4D7-CEF7C4AB9581}" type="datetime1">
              <a:rPr lang="en-US" smtClean="0"/>
              <a:t>1/2/2019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8E62B-E8C7-4A28-8F13-0D3459B4B736}" type="datetime1">
              <a:rPr lang="en-US" smtClean="0"/>
              <a:t>1/2/2019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7EA12-8778-4542-B5EE-975C3CD69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06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7EC10-8C69-4508-B9B2-01559AB1B9C9}" type="datetime1">
              <a:rPr lang="en-US" smtClean="0"/>
              <a:t>1/2/2019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CA7E8-E584-8445-9A1B-3CFEC3528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26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10B2C-CE7C-4C3F-AA89-6972DE85FA9D}" type="datetime1">
              <a:rPr lang="en-US" smtClean="0"/>
              <a:t>1/2/2019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C34F6-5283-354F-B60D-7910E5EF4F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8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AB3A9-1EAB-4101-BB05-A90D89AEDFF2}" type="datetime1">
              <a:rPr lang="en-US" smtClean="0"/>
              <a:t>1/2/2019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5A1D6-5677-424D-91F5-2341B2A0F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03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56132-AB33-4AAD-A6DD-762F668C8A75}" type="datetime1">
              <a:rPr lang="en-US" smtClean="0"/>
              <a:t>1/2/2019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EEBF-D8CA-A24F-A338-55402DCCB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9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8945B8-377C-48FB-B82B-D580029022AA}" type="datetime1">
              <a:rPr lang="en-US" smtClean="0"/>
              <a:t>1/2/2019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E233F4-E799-4FE3-8FFB-9D654CC7CDE2}" type="datetime1">
              <a:rPr lang="en-US" smtClean="0"/>
              <a:t>1/2/2019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F606D-3976-46BB-B5B6-C934FE00BF59}" type="datetime1">
              <a:rPr lang="en-US" smtClean="0"/>
              <a:t>1/2/2019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520C93-01DF-4369-BAD5-A045E7A92110}" type="datetime1">
              <a:rPr lang="en-US" smtClean="0"/>
              <a:t>1/2/2019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C8A66A-B581-4720-831F-F2374B369B01}" type="datetime1">
              <a:rPr lang="en-US" smtClean="0"/>
              <a:t>1/2/2019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36EBA2-41B4-4210-8064-BB14BB79E393}" type="datetime1">
              <a:rPr lang="en-US" smtClean="0"/>
              <a:t>1/2/2019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F4614-DC20-4297-B26D-6C64892CCB5C}" type="datetime1">
              <a:rPr lang="en-US" smtClean="0"/>
              <a:t>1/2/2019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9BC5F1E2-BFFD-493D-8E49-7B8E9036553B}" type="datetime1">
              <a:rPr lang="en-US" smtClean="0"/>
              <a:t>1/2/2019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SzPct val="100000"/>
        <a:buFont typeface="Wingdings" charset="2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Tx/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57350" indent="-285750" algn="l" rtl="0" eaLnBrk="1" fontAlgn="base" hangingPunct="1">
        <a:spcBef>
          <a:spcPct val="20000"/>
        </a:spcBef>
        <a:spcAft>
          <a:spcPct val="0"/>
        </a:spcAft>
        <a:buClrTx/>
        <a:buFont typeface="Arial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EA5E32-099C-4017-964B-A3F29EDBADBD}" type="datetime1">
              <a:rPr lang="en-US" smtClean="0"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Joseph M. Williams.  Style: Ten Lessons in Clarity and Grace, 2nd ed. 1985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7DFC60D-88C1-7F4E-9E49-97E9C7C7D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30552"/>
          </a:xfrm>
        </p:spPr>
        <p:txBody>
          <a:bodyPr anchor="b"/>
          <a:lstStyle/>
          <a:p>
            <a:pPr>
              <a:spcBef>
                <a:spcPts val="1440"/>
              </a:spcBef>
            </a:pPr>
            <a:r>
              <a:rPr lang="en-US" altLang="en-US" sz="4800" dirty="0"/>
              <a:t>Writing Well, part 1:</a:t>
            </a:r>
            <a:br>
              <a:rPr lang="en-US" altLang="en-US" dirty="0"/>
            </a:br>
            <a:r>
              <a:rPr lang="en-US" altLang="en-US" sz="6000" dirty="0"/>
              <a:t>Sentences</a:t>
            </a:r>
            <a:endParaRPr lang="en-US" altLang="en-US" sz="2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B2AA4D-1253-4D8D-ACEC-59899ABBD9C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400800" cy="2286000"/>
          </a:xfrm>
        </p:spPr>
        <p:txBody>
          <a:bodyPr/>
          <a:lstStyle/>
          <a:p>
            <a:r>
              <a:rPr lang="en-U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CDC Operations Research Course</a:t>
            </a:r>
          </a:p>
          <a:p>
            <a:r>
              <a:rPr lang="en-U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Add place and date</a:t>
            </a:r>
          </a:p>
          <a:p>
            <a:r>
              <a:rPr lang="en-U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Add presenter name &amp; affiliation</a:t>
            </a:r>
          </a:p>
        </p:txBody>
      </p:sp>
    </p:spTree>
    <p:extLst>
      <p:ext uri="{BB962C8B-B14F-4D97-AF65-F5344CB8AC3E}">
        <p14:creationId xmlns:p14="http://schemas.microsoft.com/office/powerpoint/2010/main" val="1221308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796074"/>
          </a:xfrm>
        </p:spPr>
        <p:txBody>
          <a:bodyPr/>
          <a:lstStyle/>
          <a:p>
            <a:r>
              <a:rPr lang="en-US" dirty="0"/>
              <a:t>Example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664"/>
            <a:ext cx="8229600" cy="4530725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There </a:t>
            </a:r>
            <a:r>
              <a:rPr lang="en-US" b="1" i="1" dirty="0"/>
              <a:t>will be </a:t>
            </a:r>
            <a:r>
              <a:rPr lang="en-US" dirty="0"/>
              <a:t>a suspension of these programs by the dean until his reevaluation of their progress </a:t>
            </a:r>
            <a:r>
              <a:rPr lang="en-US" b="1" i="1" dirty="0"/>
              <a:t>has occurred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dean </a:t>
            </a:r>
            <a:r>
              <a:rPr lang="en-US" b="1" i="1" dirty="0"/>
              <a:t>will suspend </a:t>
            </a:r>
            <a:r>
              <a:rPr lang="en-US" dirty="0"/>
              <a:t>these programs until he </a:t>
            </a:r>
            <a:r>
              <a:rPr lang="en-US" b="1" i="1" dirty="0"/>
              <a:t>reevaluates</a:t>
            </a:r>
            <a:r>
              <a:rPr lang="en-US" dirty="0"/>
              <a:t> their progress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i="1" dirty="0"/>
              <a:t>Suspend</a:t>
            </a:r>
            <a:r>
              <a:rPr lang="en-US" dirty="0"/>
              <a:t> and </a:t>
            </a:r>
            <a:r>
              <a:rPr lang="en-US" b="1" i="1" dirty="0"/>
              <a:t>reevaluate</a:t>
            </a:r>
            <a:r>
              <a:rPr lang="en-US" dirty="0"/>
              <a:t> are more specific than </a:t>
            </a:r>
            <a:r>
              <a:rPr lang="en-US" b="1" i="1" dirty="0"/>
              <a:t>be</a:t>
            </a:r>
            <a:r>
              <a:rPr lang="en-US" dirty="0"/>
              <a:t> and </a:t>
            </a:r>
            <a:r>
              <a:rPr lang="en-US" b="1" i="1" dirty="0"/>
              <a:t>occur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25913" y="6130243"/>
            <a:ext cx="4132943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2083336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997534"/>
          </a:xfrm>
        </p:spPr>
        <p:txBody>
          <a:bodyPr/>
          <a:lstStyle/>
          <a:p>
            <a:r>
              <a:rPr lang="en-US" dirty="0"/>
              <a:t>Example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3631"/>
            <a:ext cx="8229600" cy="4530725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sz="2800" dirty="0"/>
              <a:t>There </a:t>
            </a:r>
            <a:r>
              <a:rPr lang="en-US" sz="2800" b="1" i="1" dirty="0"/>
              <a:t>has been </a:t>
            </a:r>
            <a:r>
              <a:rPr lang="en-US" sz="2800" dirty="0"/>
              <a:t>the exercise of effective staff information dissemination control on the part of the secretary.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The secretary </a:t>
            </a:r>
            <a:r>
              <a:rPr lang="en-US" sz="2800" b="1" i="1" dirty="0"/>
              <a:t>has exercised </a:t>
            </a:r>
            <a:r>
              <a:rPr lang="en-US" sz="2800" dirty="0"/>
              <a:t>effective staff information dissemination  control.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The secretary </a:t>
            </a:r>
            <a:r>
              <a:rPr lang="en-US" sz="2800" b="1" i="1" dirty="0"/>
              <a:t>has</a:t>
            </a:r>
            <a:r>
              <a:rPr lang="en-US" sz="2800" dirty="0"/>
              <a:t> effectively </a:t>
            </a:r>
            <a:r>
              <a:rPr lang="en-US" sz="2800" b="1" i="1" dirty="0"/>
              <a:t>controlled</a:t>
            </a:r>
            <a:r>
              <a:rPr lang="en-US" sz="2800" dirty="0"/>
              <a:t> staff information dissemination.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The secretary effectively </a:t>
            </a:r>
            <a:r>
              <a:rPr lang="en-US" sz="2800" b="1" i="1" dirty="0"/>
              <a:t>controlled</a:t>
            </a:r>
            <a:r>
              <a:rPr lang="en-US" sz="2800" dirty="0"/>
              <a:t> how staff </a:t>
            </a:r>
            <a:r>
              <a:rPr lang="en-US" sz="2800" b="1" i="1" dirty="0"/>
              <a:t>disseminate</a:t>
            </a:r>
            <a:r>
              <a:rPr lang="en-US" sz="2800" dirty="0"/>
              <a:t> information.</a:t>
            </a:r>
          </a:p>
          <a:p>
            <a:r>
              <a:rPr lang="en-US" sz="2800" dirty="0"/>
              <a:t>The verbs grow progressively more specific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8486" y="6248400"/>
            <a:ext cx="3799114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2372338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2267"/>
          </a:xfrm>
        </p:spPr>
        <p:txBody>
          <a:bodyPr/>
          <a:lstStyle/>
          <a:p>
            <a:r>
              <a:rPr lang="en-US" dirty="0"/>
              <a:t>Compare: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>
          <a:xfrm>
            <a:off x="457200" y="1339058"/>
            <a:ext cx="4040188" cy="639762"/>
          </a:xfrm>
        </p:spPr>
        <p:txBody>
          <a:bodyPr/>
          <a:lstStyle/>
          <a:p>
            <a:r>
              <a:rPr lang="en-US" u="sng" dirty="0"/>
              <a:t>Verbs state that an action exists or took place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531812" y="1988743"/>
            <a:ext cx="4040188" cy="3951288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We </a:t>
            </a:r>
            <a:r>
              <a:rPr lang="en-US" i="1" dirty="0"/>
              <a:t>conducted</a:t>
            </a:r>
            <a:r>
              <a:rPr lang="en-US" dirty="0"/>
              <a:t> an investigation of it.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A need </a:t>
            </a:r>
            <a:r>
              <a:rPr lang="en-US" i="1" dirty="0"/>
              <a:t>exists</a:t>
            </a:r>
            <a:r>
              <a:rPr lang="en-US" dirty="0"/>
              <a:t> for greater staff selection efficiency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i="1" dirty="0"/>
              <a:t>There is </a:t>
            </a:r>
            <a:r>
              <a:rPr lang="en-US" dirty="0"/>
              <a:t>the possibility of prior approval of it.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A review </a:t>
            </a:r>
            <a:r>
              <a:rPr lang="en-US" i="1" dirty="0"/>
              <a:t>was done </a:t>
            </a:r>
            <a:r>
              <a:rPr lang="en-US" dirty="0"/>
              <a:t>of the relevant investigations.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There </a:t>
            </a:r>
            <a:r>
              <a:rPr lang="en-US" i="1" dirty="0"/>
              <a:t>was</a:t>
            </a:r>
            <a:r>
              <a:rPr lang="en-US" dirty="0"/>
              <a:t> a significant difference between the two groups.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572000" y="966241"/>
            <a:ext cx="4041775" cy="639762"/>
          </a:xfrm>
        </p:spPr>
        <p:txBody>
          <a:bodyPr/>
          <a:lstStyle/>
          <a:p>
            <a:r>
              <a:rPr lang="en-US" u="sng" dirty="0"/>
              <a:t>Verbs state the action itself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4"/>
          </p:nvPr>
        </p:nvSpPr>
        <p:spPr>
          <a:xfrm>
            <a:off x="4621009" y="1886981"/>
            <a:ext cx="3862137" cy="3951288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We </a:t>
            </a:r>
            <a:r>
              <a:rPr lang="en-US" i="1" dirty="0"/>
              <a:t>investigated</a:t>
            </a:r>
            <a:r>
              <a:rPr lang="en-US" dirty="0"/>
              <a:t> it.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dirty="0"/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We </a:t>
            </a:r>
            <a:r>
              <a:rPr lang="en-US" i="1" dirty="0"/>
              <a:t>must select </a:t>
            </a:r>
            <a:r>
              <a:rPr lang="en-US" dirty="0"/>
              <a:t>staff more efficiently.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He  </a:t>
            </a:r>
            <a:r>
              <a:rPr lang="en-US" i="1" dirty="0"/>
              <a:t>may approve </a:t>
            </a:r>
            <a:r>
              <a:rPr lang="en-US" dirty="0"/>
              <a:t>of it ahead of time.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They </a:t>
            </a:r>
            <a:r>
              <a:rPr lang="en-US" i="1" dirty="0"/>
              <a:t>reviewed</a:t>
            </a:r>
            <a:r>
              <a:rPr lang="en-US" dirty="0"/>
              <a:t> the relevant regulations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The two groups </a:t>
            </a:r>
            <a:r>
              <a:rPr lang="en-US" i="1" dirty="0"/>
              <a:t>differed </a:t>
            </a:r>
            <a:r>
              <a:rPr lang="en-US" dirty="0"/>
              <a:t>significantly.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403928" y="6221009"/>
            <a:ext cx="4336143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1672342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2267"/>
          </a:xfrm>
        </p:spPr>
        <p:txBody>
          <a:bodyPr/>
          <a:lstStyle/>
          <a:p>
            <a:r>
              <a:rPr lang="en-US" dirty="0"/>
              <a:t>Compare: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>
          <a:xfrm>
            <a:off x="1227220" y="1535113"/>
            <a:ext cx="3270167" cy="6397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u="sng" dirty="0"/>
              <a:t>Verb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1130968" y="2174875"/>
            <a:ext cx="2562727" cy="2132430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discover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move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resist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react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differ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2670175" cy="6397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u="sng" dirty="0"/>
              <a:t>Nominalization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4"/>
          </p:nvPr>
        </p:nvSpPr>
        <p:spPr>
          <a:xfrm>
            <a:off x="4824663" y="2174875"/>
            <a:ext cx="2490537" cy="2240714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discovery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movement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resistance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reaction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difference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90572" y="6019800"/>
            <a:ext cx="3813629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3991576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937376"/>
          </a:xfrm>
        </p:spPr>
        <p:txBody>
          <a:bodyPr/>
          <a:lstStyle/>
          <a:p>
            <a:r>
              <a:rPr lang="en-US" dirty="0"/>
              <a:t>Subjects and agents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9325"/>
          </a:xfrm>
        </p:spPr>
        <p:txBody>
          <a:bodyPr/>
          <a:lstStyle/>
          <a:p>
            <a:r>
              <a:rPr lang="en-US" dirty="0"/>
              <a:t>Subject is whatever word or phrase the verb agrees with in person (gender) and number (or noun class, case)</a:t>
            </a:r>
          </a:p>
          <a:p>
            <a:r>
              <a:rPr lang="en-US" dirty="0"/>
              <a:t>The agent is the source, the party or thing  responsible for the action or condition expressed  in a sentence</a:t>
            </a:r>
          </a:p>
          <a:p>
            <a:r>
              <a:rPr lang="en-US" dirty="0"/>
              <a:t>Put the agent in the subject of the verb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657928" y="6058735"/>
            <a:ext cx="3828143" cy="457200"/>
          </a:xfrm>
        </p:spPr>
        <p:txBody>
          <a:bodyPr/>
          <a:lstStyle/>
          <a:p>
            <a:r>
              <a:rPr lang="en-US" dirty="0"/>
              <a:t>Joseph M. Williams  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2307013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045661"/>
          </a:xfrm>
        </p:spPr>
        <p:txBody>
          <a:bodyPr/>
          <a:lstStyle/>
          <a:p>
            <a:r>
              <a:rPr lang="en-US" dirty="0"/>
              <a:t>Examples:  Subject </a:t>
            </a:r>
            <a:r>
              <a:rPr lang="en-US" dirty="0">
                <a:sym typeface="Wingdings" panose="05000000000000000000" pitchFamily="2" charset="2"/>
              </a:rPr>
              <a:t> verb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Determination  of foreign policy takes place at the </a:t>
            </a:r>
            <a:r>
              <a:rPr lang="en-US" i="1" dirty="0"/>
              <a:t>presidential</a:t>
            </a:r>
            <a:r>
              <a:rPr lang="en-US" dirty="0"/>
              <a:t> level.</a:t>
            </a:r>
          </a:p>
          <a:p>
            <a:r>
              <a:rPr lang="en-US" dirty="0"/>
              <a:t>The </a:t>
            </a:r>
            <a:r>
              <a:rPr lang="en-US" i="1" dirty="0"/>
              <a:t>president</a:t>
            </a:r>
            <a:r>
              <a:rPr lang="en-US" dirty="0"/>
              <a:t> determines foreign policy.</a:t>
            </a:r>
          </a:p>
          <a:p>
            <a:endParaRPr lang="en-US" dirty="0"/>
          </a:p>
          <a:p>
            <a:r>
              <a:rPr lang="en-US" dirty="0"/>
              <a:t>A need exists for reevaluation of his condition by </a:t>
            </a:r>
            <a:r>
              <a:rPr lang="en-US" i="1" dirty="0"/>
              <a:t>a specialist</a:t>
            </a:r>
            <a:r>
              <a:rPr lang="en-US" dirty="0"/>
              <a:t>.</a:t>
            </a:r>
          </a:p>
          <a:p>
            <a:r>
              <a:rPr lang="en-US" i="1" dirty="0"/>
              <a:t>A specialist </a:t>
            </a:r>
            <a:r>
              <a:rPr lang="en-US" dirty="0"/>
              <a:t>should reevaluate his condition.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394284" y="3633537"/>
            <a:ext cx="383807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394284" y="6115730"/>
            <a:ext cx="3838073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1900734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principle – Revisited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often as possible, use a verb to express the central action of a sentence, and use the subject of that verb to express a strong sense of its agency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3629" y="6019800"/>
            <a:ext cx="3770086" cy="457200"/>
          </a:xfrm>
        </p:spPr>
        <p:txBody>
          <a:bodyPr/>
          <a:lstStyle/>
          <a:p>
            <a:r>
              <a:rPr lang="en-US" dirty="0"/>
              <a:t>Joseph M. Williams  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690615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Objects and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As agent is to subject, and action is to verb, so goal is to object</a:t>
            </a:r>
          </a:p>
          <a:p>
            <a:r>
              <a:rPr lang="en-US" sz="2800" dirty="0"/>
              <a:t>Object is whatever the agent directs its action or attention to – whatever is changed, affected, moved, transformed, attended, created, influenced</a:t>
            </a:r>
          </a:p>
          <a:p>
            <a:r>
              <a:rPr lang="en-US" sz="2800" dirty="0"/>
              <a:t>In the passive voice, the subject can be the goal.  Compare:</a:t>
            </a:r>
          </a:p>
          <a:p>
            <a:pPr lvl="1"/>
            <a:r>
              <a:rPr lang="en-US" sz="2400" dirty="0"/>
              <a:t>Shakespeare wrote Hamlet.</a:t>
            </a:r>
          </a:p>
          <a:p>
            <a:pPr lvl="1"/>
            <a:r>
              <a:rPr lang="en-US" sz="2400" dirty="0"/>
              <a:t>Hamlet was written by Shakespeare.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0084" y="6239782"/>
            <a:ext cx="3857171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2152441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 for nominalizations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When the nominalization is the subject of an empty verb, change the nominalization to a verb and find a new subject:</a:t>
            </a:r>
          </a:p>
          <a:p>
            <a:pPr lvl="1"/>
            <a:r>
              <a:rPr lang="en-US" sz="2400" dirty="0"/>
              <a:t>Our discussion concerned the study design.</a:t>
            </a:r>
          </a:p>
          <a:p>
            <a:pPr lvl="1"/>
            <a:r>
              <a:rPr lang="en-US" sz="2400" dirty="0"/>
              <a:t>We discussed the study design.</a:t>
            </a:r>
          </a:p>
          <a:p>
            <a:r>
              <a:rPr lang="en-US" sz="2800" dirty="0"/>
              <a:t>When the nominalization follows an empty verb, change the nominalization to a verb that can replace the empty verb:</a:t>
            </a:r>
          </a:p>
          <a:p>
            <a:pPr lvl="1"/>
            <a:r>
              <a:rPr lang="en-US" sz="2400" dirty="0"/>
              <a:t>The police conducted an investigation into the matter.</a:t>
            </a:r>
          </a:p>
          <a:p>
            <a:pPr lvl="1"/>
            <a:r>
              <a:rPr lang="en-US" sz="2400" dirty="0"/>
              <a:t>The police investigated the matter.</a:t>
            </a:r>
          </a:p>
          <a:p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0842" y="6248400"/>
            <a:ext cx="3757386" cy="457200"/>
          </a:xfrm>
        </p:spPr>
        <p:txBody>
          <a:bodyPr/>
          <a:lstStyle/>
          <a:p>
            <a:r>
              <a:rPr lang="en-US" dirty="0"/>
              <a:t>Joseph M. Williams  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452879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for nominalizations </a:t>
            </a:r>
            <a:r>
              <a:rPr lang="en-US" sz="3000" dirty="0"/>
              <a:t>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When the nominalization follows “there is/are,” change the nominalization to a verb that replaces “there is/are” and find a new subject:</a:t>
            </a:r>
          </a:p>
          <a:p>
            <a:pPr lvl="1"/>
            <a:r>
              <a:rPr lang="en-US" sz="2400" dirty="0"/>
              <a:t>There was considerable erosion of the land after the flooding.</a:t>
            </a:r>
          </a:p>
          <a:p>
            <a:pPr lvl="1"/>
            <a:r>
              <a:rPr lang="en-US" sz="2400" dirty="0"/>
              <a:t>The flooding eroded the land.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19513" y="6130925"/>
            <a:ext cx="5020130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1105154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800" dirty="0"/>
              <a:t>Joseph M. Williams.  </a:t>
            </a:r>
            <a:r>
              <a:rPr lang="en-US" sz="2800" i="1" dirty="0"/>
              <a:t>Style: Ten Lessons in Clarity and Grace, 2nd ed</a:t>
            </a:r>
            <a:r>
              <a:rPr lang="en-US" sz="2800" dirty="0"/>
              <a:t>.  Scott, Foresman and Company: Glenview, Illinois, 1985</a:t>
            </a:r>
          </a:p>
          <a:p>
            <a:pPr lvl="1"/>
            <a:r>
              <a:rPr lang="en-US" sz="2400" dirty="0"/>
              <a:t>Later editions: </a:t>
            </a:r>
            <a:r>
              <a:rPr lang="en-US" sz="2400" i="1" dirty="0"/>
              <a:t>Style: Lessons in  Clarity and Grace</a:t>
            </a:r>
          </a:p>
          <a:p>
            <a:endParaRPr lang="en-US" sz="2800" dirty="0"/>
          </a:p>
          <a:p>
            <a:r>
              <a:rPr lang="en-US" sz="2800" dirty="0"/>
              <a:t>Joshua Schimel.  </a:t>
            </a:r>
            <a:r>
              <a:rPr lang="en-US" sz="2800" i="1" dirty="0"/>
              <a:t>Writing Science: How To Write Papers That Get Cited and Proposals That Get Funded. </a:t>
            </a:r>
            <a:r>
              <a:rPr lang="en-US" sz="2800" dirty="0"/>
              <a:t>Oxford University Press, New York, 2012</a:t>
            </a:r>
          </a:p>
        </p:txBody>
      </p:sp>
    </p:spTree>
    <p:extLst>
      <p:ext uri="{BB962C8B-B14F-4D97-AF65-F5344CB8AC3E}">
        <p14:creationId xmlns:p14="http://schemas.microsoft.com/office/powerpoint/2010/main" val="3393535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683"/>
            <a:ext cx="8229600" cy="782502"/>
          </a:xfrm>
        </p:spPr>
        <p:txBody>
          <a:bodyPr/>
          <a:lstStyle/>
          <a:p>
            <a:r>
              <a:rPr lang="en-US" dirty="0"/>
              <a:t>Useful nominalizations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32943"/>
          </a:xfrm>
        </p:spPr>
        <p:txBody>
          <a:bodyPr/>
          <a:lstStyle/>
          <a:p>
            <a:r>
              <a:rPr lang="en-US" dirty="0"/>
              <a:t>When the nominalization is a subject that refers to the previous sentence</a:t>
            </a:r>
          </a:p>
          <a:p>
            <a:r>
              <a:rPr lang="en-US" dirty="0"/>
              <a:t>When the nominalization is so common that it serves as shorthand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57200"/>
          </a:xfrm>
        </p:spPr>
        <p:txBody>
          <a:bodyPr/>
          <a:lstStyle/>
          <a:p>
            <a:r>
              <a:rPr lang="en-US" dirty="0"/>
              <a:t>Joseph M. Williams.  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4286116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897844"/>
          </a:xfrm>
        </p:spPr>
        <p:txBody>
          <a:bodyPr/>
          <a:lstStyle/>
          <a:p>
            <a:r>
              <a:rPr lang="en-US" dirty="0"/>
              <a:t>Passive vs. active voice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0096"/>
            <a:ext cx="8229600" cy="4663866"/>
          </a:xfrm>
        </p:spPr>
        <p:txBody>
          <a:bodyPr/>
          <a:lstStyle/>
          <a:p>
            <a:r>
              <a:rPr lang="en-US" sz="2800" dirty="0"/>
              <a:t>Use active voice when possible, avoid unnecessary passive verbs</a:t>
            </a:r>
          </a:p>
          <a:p>
            <a:r>
              <a:rPr lang="en-US" sz="2800" dirty="0"/>
              <a:t>Passives are preferred in some situations:</a:t>
            </a:r>
          </a:p>
          <a:p>
            <a:pPr lvl="1"/>
            <a:r>
              <a:rPr lang="en-US" sz="2400" dirty="0"/>
              <a:t>When you don’t know or care who the agent is</a:t>
            </a:r>
          </a:p>
          <a:p>
            <a:pPr lvl="1"/>
            <a:r>
              <a:rPr lang="en-US" sz="2400" dirty="0"/>
              <a:t>When it connects to the previous sentence</a:t>
            </a:r>
          </a:p>
          <a:p>
            <a:r>
              <a:rPr lang="en-US" sz="2800" dirty="0"/>
              <a:t>Ask 2 questions:</a:t>
            </a:r>
          </a:p>
          <a:p>
            <a:pPr lvl="1"/>
            <a:r>
              <a:rPr lang="en-US" sz="2400" dirty="0"/>
              <a:t>Must the reader know who or what performs the action?</a:t>
            </a:r>
          </a:p>
          <a:p>
            <a:pPr lvl="1"/>
            <a:r>
              <a:rPr lang="en-US" sz="2400" dirty="0"/>
              <a:t>Can you maintain consistency of subjects in a series of sentences in a paragraph?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15985" y="5791200"/>
            <a:ext cx="3712029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7297240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Compound noun phrases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Noun + noun + noun + ...</a:t>
            </a:r>
          </a:p>
          <a:p>
            <a:r>
              <a:rPr lang="en-US" dirty="0"/>
              <a:t>Compare</a:t>
            </a:r>
          </a:p>
          <a:p>
            <a:pPr lvl="1"/>
            <a:r>
              <a:rPr lang="en-US" dirty="0"/>
              <a:t>Early childhood tuberculosis misdiagnosis</a:t>
            </a:r>
          </a:p>
          <a:p>
            <a:pPr lvl="1"/>
            <a:r>
              <a:rPr lang="en-US" dirty="0"/>
              <a:t>Misdiagnosis of tuberculosis in early childhood</a:t>
            </a:r>
          </a:p>
          <a:p>
            <a:endParaRPr lang="en-US" sz="2400" dirty="0"/>
          </a:p>
          <a:p>
            <a:pPr lvl="1"/>
            <a:r>
              <a:rPr lang="en-US" dirty="0"/>
              <a:t>Medication adherence level evaluation procedures</a:t>
            </a:r>
          </a:p>
          <a:p>
            <a:pPr lvl="1"/>
            <a:r>
              <a:rPr lang="en-US" dirty="0"/>
              <a:t>Procedures for evaluating medication adherence levels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59743" y="5912779"/>
            <a:ext cx="4089400" cy="457200"/>
          </a:xfrm>
        </p:spPr>
        <p:txBody>
          <a:bodyPr/>
          <a:lstStyle/>
          <a:p>
            <a:r>
              <a:rPr lang="en-US" dirty="0"/>
              <a:t>Joseph M. Williams </a:t>
            </a:r>
          </a:p>
          <a:p>
            <a:r>
              <a:rPr lang="en-US" dirty="0"/>
              <a:t>Style: Ten Lessons in Clarity and Grace, 2nd ed. 1985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394284" y="3965132"/>
            <a:ext cx="383807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497231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57167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539" y="1067636"/>
            <a:ext cx="8229600" cy="4530725"/>
          </a:xfrm>
        </p:spPr>
        <p:txBody>
          <a:bodyPr/>
          <a:lstStyle/>
          <a:p>
            <a:pPr marL="0" indent="0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800" dirty="0"/>
              <a:t>Common problems:  Nominalizations, missing agents, passives, compound noun phrases</a:t>
            </a:r>
          </a:p>
          <a:p>
            <a:pPr marL="514350" indent="-514350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800" dirty="0"/>
              <a:t>Whenever possible, use specific verbs rather than abstract nouns to express actions.</a:t>
            </a:r>
            <a:endParaRPr lang="en-US" sz="2400" dirty="0"/>
          </a:p>
          <a:p>
            <a:pPr marL="514350" indent="-514350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800" dirty="0"/>
              <a:t>Where appropriate, make the subject of your verbs the agents of those actions.</a:t>
            </a:r>
          </a:p>
          <a:p>
            <a:pPr marL="514350" indent="-514350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800" dirty="0"/>
              <a:t>Avoid making up compound noun phrases.</a:t>
            </a:r>
          </a:p>
          <a:p>
            <a:pPr marL="514350" indent="-514350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800" dirty="0"/>
              <a:t>Don’t waste time rewriting passives into actives when the agent is unknown or unimportant</a:t>
            </a:r>
          </a:p>
          <a:p>
            <a:pPr marL="514350" indent="-514350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800" dirty="0"/>
              <a:t>Don’t waste time rewriting nominalizations when they sum up what went before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2614" y="6186260"/>
            <a:ext cx="3958771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1888415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Which of these sentences is better?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83757" y="5967413"/>
            <a:ext cx="4176486" cy="457200"/>
          </a:xfrm>
        </p:spPr>
        <p:txBody>
          <a:bodyPr/>
          <a:lstStyle/>
          <a:p>
            <a:pPr>
              <a:defRPr/>
            </a:pPr>
            <a:r>
              <a:rPr lang="en-US" dirty="0"/>
              <a:t>Joseph M. Williams</a:t>
            </a:r>
          </a:p>
          <a:p>
            <a:pPr>
              <a:defRPr/>
            </a:pPr>
            <a:r>
              <a:rPr lang="en-US" dirty="0"/>
              <a:t>Style: Ten Lessons in Clarity and Grace, 2nd ed. 1985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457200" y="1632857"/>
            <a:ext cx="8229600" cy="4525963"/>
          </a:xfrm>
        </p:spPr>
        <p:txBody>
          <a:bodyPr/>
          <a:lstStyle/>
          <a:p>
            <a:r>
              <a:rPr lang="en-US" sz="2800" dirty="0"/>
              <a:t>Our lack of pertinent data prevented determination of committee action effectiveness in fund targeting to areas of greatest assistance need.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We lacked pertinent data, so we could not determine whether the committee had targeted funds to areas that needed assistance the most.</a:t>
            </a:r>
          </a:p>
        </p:txBody>
      </p:sp>
    </p:spTree>
    <p:extLst>
      <p:ext uri="{BB962C8B-B14F-4D97-AF65-F5344CB8AC3E}">
        <p14:creationId xmlns:p14="http://schemas.microsoft.com/office/powerpoint/2010/main" val="3756500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the second sentence better?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40214" y="5941331"/>
            <a:ext cx="4263571" cy="457200"/>
          </a:xfrm>
        </p:spPr>
        <p:txBody>
          <a:bodyPr/>
          <a:lstStyle/>
          <a:p>
            <a:pPr>
              <a:defRPr/>
            </a:pPr>
            <a:r>
              <a:rPr lang="en-US" dirty="0"/>
              <a:t>Joseph M. Williams</a:t>
            </a:r>
          </a:p>
          <a:p>
            <a:pPr>
              <a:defRPr/>
            </a:pPr>
            <a:r>
              <a:rPr lang="en-US" dirty="0"/>
              <a:t>Style: Ten Lessons in Clarity and Grace, 2nd ed. 1985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566057" y="1583417"/>
            <a:ext cx="8229600" cy="45259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sz="2400" dirty="0"/>
              <a:t>“Our lack of pertinent data prevented determination of committee action effectiveness in fund targeting to areas of greatest assistance need.</a:t>
            </a:r>
          </a:p>
          <a:p>
            <a:pPr marL="457200" indent="-457200">
              <a:buAutoNum type="arabicPeriod"/>
            </a:pPr>
            <a:r>
              <a:rPr lang="en-US" sz="2400" dirty="0"/>
              <a:t>We lacked pertinent data, so we could not determine whether the committee had targeted funds to areas that needed assistance the most.”</a:t>
            </a:r>
          </a:p>
          <a:p>
            <a:pPr marL="457200" indent="-457200">
              <a:buAutoNum type="arabicPeriod"/>
            </a:pPr>
            <a:endParaRPr lang="en-US" sz="800" dirty="0"/>
          </a:p>
          <a:p>
            <a:r>
              <a:rPr lang="en-US" dirty="0"/>
              <a:t>Author organizes what he wants to say using subjects, verbs, and objects to express who is doing (or not doing) what to whom</a:t>
            </a:r>
          </a:p>
        </p:txBody>
      </p:sp>
    </p:spTree>
    <p:extLst>
      <p:ext uri="{BB962C8B-B14F-4D97-AF65-F5344CB8AC3E}">
        <p14:creationId xmlns:p14="http://schemas.microsoft.com/office/powerpoint/2010/main" val="658227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 #1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02328" y="5897563"/>
            <a:ext cx="4539343" cy="457200"/>
          </a:xfrm>
        </p:spPr>
        <p:txBody>
          <a:bodyPr/>
          <a:lstStyle/>
          <a:p>
            <a:pPr>
              <a:defRPr/>
            </a:pPr>
            <a:r>
              <a:rPr lang="en-US" dirty="0"/>
              <a:t>Joseph M. Williams </a:t>
            </a:r>
          </a:p>
          <a:p>
            <a:pPr>
              <a:defRPr/>
            </a:pPr>
            <a:r>
              <a:rPr lang="en-US" dirty="0"/>
              <a:t> Style: Ten Lessons in Clarity and Grace, 2nd ed. 1985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r>
              <a:rPr lang="en-US" dirty="0"/>
              <a:t>State who is doing what in the subject of your sentence, then state what that “who” is doing in your verb.</a:t>
            </a:r>
          </a:p>
        </p:txBody>
      </p:sp>
    </p:spTree>
    <p:extLst>
      <p:ext uri="{BB962C8B-B14F-4D97-AF65-F5344CB8AC3E}">
        <p14:creationId xmlns:p14="http://schemas.microsoft.com/office/powerpoint/2010/main" val="57790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20"/>
            <a:ext cx="8229600" cy="1139825"/>
          </a:xfrm>
        </p:spPr>
        <p:txBody>
          <a:bodyPr/>
          <a:lstStyle/>
          <a:p>
            <a:r>
              <a:rPr lang="en-US" dirty="0"/>
              <a:t>Principle #1, applied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27300" y="6248400"/>
            <a:ext cx="4089400" cy="457200"/>
          </a:xfrm>
        </p:spPr>
        <p:txBody>
          <a:bodyPr/>
          <a:lstStyle/>
          <a:p>
            <a:pPr>
              <a:defRPr/>
            </a:pPr>
            <a:r>
              <a:rPr lang="en-US" dirty="0"/>
              <a:t>Joseph M. Williams  </a:t>
            </a:r>
          </a:p>
          <a:p>
            <a:pPr>
              <a:defRPr/>
            </a:pPr>
            <a:r>
              <a:rPr lang="en-US" dirty="0"/>
              <a:t>Style: Ten Lessons in Clarity and Grace, 2nd ed. 1985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69074"/>
            <a:ext cx="8229600" cy="4779326"/>
          </a:xfrm>
        </p:spPr>
        <p:txBody>
          <a:bodyPr/>
          <a:lstStyle/>
          <a:p>
            <a:r>
              <a:rPr lang="en-US" sz="2800" dirty="0"/>
              <a:t>In 2</a:t>
            </a:r>
            <a:r>
              <a:rPr lang="en-US" sz="2800" baseline="30000" dirty="0"/>
              <a:t>nd</a:t>
            </a:r>
            <a:r>
              <a:rPr lang="en-US" sz="2800" dirty="0"/>
              <a:t> example, author names the actor in the subject of each clause</a:t>
            </a:r>
          </a:p>
          <a:p>
            <a:r>
              <a:rPr lang="en-US" sz="2800" dirty="0"/>
              <a:t>The verb then tells what those actors do</a:t>
            </a:r>
          </a:p>
          <a:p>
            <a:pPr lvl="1">
              <a:spcBef>
                <a:spcPts val="0"/>
              </a:spcBef>
            </a:pPr>
            <a:r>
              <a:rPr lang="en-US" sz="2400" u="sng" dirty="0"/>
              <a:t>We lacked</a:t>
            </a:r>
            <a:r>
              <a:rPr lang="en-US" sz="2400" dirty="0"/>
              <a:t> pertinent data, so </a:t>
            </a:r>
            <a:r>
              <a:rPr lang="en-US" sz="2400" u="sng" dirty="0"/>
              <a:t>we could not determine</a:t>
            </a:r>
            <a:r>
              <a:rPr lang="en-US" sz="2400" dirty="0"/>
              <a:t> whether </a:t>
            </a:r>
            <a:r>
              <a:rPr lang="en-US" sz="2400" u="sng" dirty="0"/>
              <a:t>the committee had targeted</a:t>
            </a:r>
            <a:r>
              <a:rPr lang="en-US" sz="2400" dirty="0"/>
              <a:t> funds to </a:t>
            </a:r>
            <a:r>
              <a:rPr lang="en-US" sz="2400" u="sng" dirty="0"/>
              <a:t>areas that needed</a:t>
            </a:r>
            <a:r>
              <a:rPr lang="en-US" sz="2400" dirty="0"/>
              <a:t> assistance the most. </a:t>
            </a:r>
          </a:p>
          <a:p>
            <a:r>
              <a:rPr lang="en-US" sz="2800" dirty="0"/>
              <a:t>In 1</a:t>
            </a:r>
            <a:r>
              <a:rPr lang="en-US" sz="2800" baseline="30000" dirty="0"/>
              <a:t>st</a:t>
            </a:r>
            <a:r>
              <a:rPr lang="en-US" sz="2800" dirty="0"/>
              <a:t> sentence, writer does not identify actors</a:t>
            </a:r>
          </a:p>
          <a:p>
            <a:r>
              <a:rPr lang="en-US" sz="2800" dirty="0"/>
              <a:t>Expresses action not as verb but as abstract nouns: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Our </a:t>
            </a:r>
            <a:r>
              <a:rPr lang="en-US" sz="2400" u="sng" dirty="0"/>
              <a:t>lack of </a:t>
            </a:r>
            <a:r>
              <a:rPr lang="en-US" sz="2400" dirty="0"/>
              <a:t>pertinent data prevented </a:t>
            </a:r>
            <a:r>
              <a:rPr lang="en-US" sz="2400" u="sng" dirty="0"/>
              <a:t>determination</a:t>
            </a:r>
            <a:r>
              <a:rPr lang="en-US" sz="2400" dirty="0"/>
              <a:t> (by whom?) of committee </a:t>
            </a:r>
            <a:r>
              <a:rPr lang="en-US" sz="2400" u="sng" dirty="0"/>
              <a:t>action</a:t>
            </a:r>
            <a:r>
              <a:rPr lang="en-US" sz="2400" dirty="0"/>
              <a:t> effectiveness in fund targeting to areas of greatest </a:t>
            </a:r>
            <a:r>
              <a:rPr lang="en-US" sz="2400" u="sng" dirty="0"/>
              <a:t>assistance</a:t>
            </a:r>
            <a:r>
              <a:rPr lang="en-US" sz="2400" dirty="0"/>
              <a:t> need.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66371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340428" y="6019800"/>
            <a:ext cx="3973286" cy="457200"/>
          </a:xfrm>
        </p:spPr>
        <p:txBody>
          <a:bodyPr/>
          <a:lstStyle/>
          <a:p>
            <a:pPr>
              <a:defRPr/>
            </a:pPr>
            <a:r>
              <a:rPr lang="en-US" dirty="0"/>
              <a:t>Joseph M. Williams </a:t>
            </a:r>
          </a:p>
          <a:p>
            <a:pPr>
              <a:defRPr/>
            </a:pPr>
            <a:r>
              <a:rPr lang="en-US" dirty="0"/>
              <a:t>Style: Ten Lessons in Clarity and Grace, 2nd ed. 1985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4294967295"/>
          </p:nvPr>
        </p:nvSpPr>
        <p:spPr>
          <a:xfrm>
            <a:off x="856343" y="1600200"/>
            <a:ext cx="3790085" cy="3176588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Subject/Agent</a:t>
            </a:r>
          </a:p>
          <a:p>
            <a:r>
              <a:rPr lang="en-US" b="1" dirty="0"/>
              <a:t>We</a:t>
            </a:r>
          </a:p>
          <a:p>
            <a:r>
              <a:rPr lang="en-US" b="1" dirty="0"/>
              <a:t>We</a:t>
            </a:r>
          </a:p>
          <a:p>
            <a:r>
              <a:rPr lang="en-US" b="1" dirty="0"/>
              <a:t>the committee</a:t>
            </a:r>
          </a:p>
          <a:p>
            <a:r>
              <a:rPr lang="en-US" b="1" dirty="0"/>
              <a:t>areas</a:t>
            </a:r>
          </a:p>
          <a:p>
            <a:endParaRPr lang="en-US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4294967295"/>
          </p:nvPr>
        </p:nvSpPr>
        <p:spPr>
          <a:xfrm>
            <a:off x="4199860" y="1600200"/>
            <a:ext cx="4944140" cy="3176588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Verb/Action</a:t>
            </a:r>
          </a:p>
          <a:p>
            <a:pPr>
              <a:buFont typeface="Calibri" panose="020F0502020204030204" pitchFamily="34" charset="0"/>
              <a:buChar char="→"/>
            </a:pPr>
            <a:r>
              <a:rPr lang="en-US" b="1" dirty="0"/>
              <a:t>  lacked</a:t>
            </a:r>
          </a:p>
          <a:p>
            <a:pPr>
              <a:buFont typeface="Calibri" panose="020F0502020204030204" pitchFamily="34" charset="0"/>
              <a:buChar char="→"/>
            </a:pPr>
            <a:r>
              <a:rPr lang="en-US" b="1" dirty="0"/>
              <a:t>  could not determine</a:t>
            </a:r>
          </a:p>
          <a:p>
            <a:pPr>
              <a:buFont typeface="Calibri" panose="020F0502020204030204" pitchFamily="34" charset="0"/>
              <a:buChar char="→"/>
            </a:pPr>
            <a:r>
              <a:rPr lang="en-US" b="1" dirty="0"/>
              <a:t>  targeted</a:t>
            </a:r>
          </a:p>
          <a:p>
            <a:pPr>
              <a:buFont typeface="Calibri" panose="020F0502020204030204" pitchFamily="34" charset="0"/>
              <a:buChar char="→"/>
            </a:pPr>
            <a:r>
              <a:rPr lang="en-US" b="1" dirty="0"/>
              <a:t>  needed</a:t>
            </a:r>
          </a:p>
        </p:txBody>
      </p:sp>
    </p:spTree>
    <p:extLst>
      <p:ext uri="{BB962C8B-B14F-4D97-AF65-F5344CB8AC3E}">
        <p14:creationId xmlns:p14="http://schemas.microsoft.com/office/powerpoint/2010/main" val="1722981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write clearly...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48926" cy="4530725"/>
          </a:xfrm>
        </p:spPr>
        <p:txBody>
          <a:bodyPr/>
          <a:lstStyle/>
          <a:p>
            <a:r>
              <a:rPr lang="en-US" dirty="0"/>
              <a:t>Use subject, verb, object to state your meaning directly</a:t>
            </a:r>
          </a:p>
          <a:p>
            <a:r>
              <a:rPr lang="en-US" dirty="0"/>
              <a:t>Express actions in verbs</a:t>
            </a:r>
          </a:p>
          <a:p>
            <a:r>
              <a:rPr lang="en-US" dirty="0"/>
              <a:t>Identify agents of those actions in subject</a:t>
            </a:r>
          </a:p>
        </p:txBody>
      </p:sp>
      <p:sp>
        <p:nvSpPr>
          <p:cNvPr id="4" name="Right Brace 3"/>
          <p:cNvSpPr/>
          <p:nvPr/>
        </p:nvSpPr>
        <p:spPr bwMode="auto">
          <a:xfrm>
            <a:off x="6328611" y="2834988"/>
            <a:ext cx="577515" cy="1395663"/>
          </a:xfrm>
          <a:prstGeom prst="righ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06126" y="2990477"/>
            <a:ext cx="2098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</a:t>
            </a:r>
          </a:p>
          <a:p>
            <a:r>
              <a:rPr lang="en-US" dirty="0"/>
              <a:t>THE CORE OF </a:t>
            </a:r>
          </a:p>
          <a:p>
            <a:r>
              <a:rPr lang="en-US" dirty="0"/>
              <a:t>CLEAR WRITING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534557" y="6084887"/>
            <a:ext cx="4074886" cy="457200"/>
          </a:xfrm>
        </p:spPr>
        <p:txBody>
          <a:bodyPr/>
          <a:lstStyle/>
          <a:p>
            <a:r>
              <a:rPr lang="en-US" dirty="0"/>
              <a:t>Joseph M. Williams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1082806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Verbs and 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Clear, cogent sentences express crucial actions as verbs</a:t>
            </a:r>
          </a:p>
          <a:p>
            <a:r>
              <a:rPr lang="en-US" dirty="0"/>
              <a:t>Strong verbs express core action of sentence directly</a:t>
            </a:r>
          </a:p>
          <a:p>
            <a:r>
              <a:rPr lang="en-US" dirty="0"/>
              <a:t>Weak verbs – all forms of:  to be, to make, to have, to perform, to occur, often to do, etc., frequently combined with nominalized verbs*</a:t>
            </a:r>
          </a:p>
          <a:p>
            <a:endParaRPr lang="en-US" sz="1400" dirty="0"/>
          </a:p>
          <a:p>
            <a:pPr marL="400050" lvl="1" indent="0">
              <a:buNone/>
            </a:pPr>
            <a:r>
              <a:rPr lang="en-US" sz="2400" dirty="0"/>
              <a:t>* A noun derived from a verb or adjective is “nominalization”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69457" y="6167211"/>
            <a:ext cx="4147457" cy="457200"/>
          </a:xfrm>
        </p:spPr>
        <p:txBody>
          <a:bodyPr/>
          <a:lstStyle/>
          <a:p>
            <a:r>
              <a:rPr lang="en-US" dirty="0"/>
              <a:t>Joseph M. Williams.  </a:t>
            </a:r>
          </a:p>
          <a:p>
            <a:r>
              <a:rPr lang="en-US" dirty="0"/>
              <a:t>Style: Ten Lessons in Clarity and Grace, 2nd ed. 1985</a:t>
            </a:r>
          </a:p>
        </p:txBody>
      </p:sp>
    </p:spTree>
    <p:extLst>
      <p:ext uri="{BB962C8B-B14F-4D97-AF65-F5344CB8AC3E}">
        <p14:creationId xmlns:p14="http://schemas.microsoft.com/office/powerpoint/2010/main" val="4060127402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11939</TotalTime>
  <Words>1724</Words>
  <Application>Microsoft Office PowerPoint</Application>
  <PresentationFormat>On-screen Show (4:3)</PresentationFormat>
  <Paragraphs>234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MS PGothic</vt:lpstr>
      <vt:lpstr>Arial</vt:lpstr>
      <vt:lpstr>Avenir Book</vt:lpstr>
      <vt:lpstr>Calibri</vt:lpstr>
      <vt:lpstr>Courier New</vt:lpstr>
      <vt:lpstr>Garamond</vt:lpstr>
      <vt:lpstr>Times New Roman</vt:lpstr>
      <vt:lpstr>Verdana</vt:lpstr>
      <vt:lpstr>Wingdings</vt:lpstr>
      <vt:lpstr>CDC OR Style options 1 and 2</vt:lpstr>
      <vt:lpstr>Custom Design</vt:lpstr>
      <vt:lpstr>Writing Well, part 1: Sentences</vt:lpstr>
      <vt:lpstr>Sources</vt:lpstr>
      <vt:lpstr>Which of these sentences is better?</vt:lpstr>
      <vt:lpstr>Why is the second sentence better?</vt:lpstr>
      <vt:lpstr>Principle #1</vt:lpstr>
      <vt:lpstr>Principle #1, applied</vt:lpstr>
      <vt:lpstr>PowerPoint Presentation</vt:lpstr>
      <vt:lpstr>To write clearly...</vt:lpstr>
      <vt:lpstr>Verbs and actions</vt:lpstr>
      <vt:lpstr>Example 1</vt:lpstr>
      <vt:lpstr>Example 2</vt:lpstr>
      <vt:lpstr>Compare:</vt:lpstr>
      <vt:lpstr>Compare:</vt:lpstr>
      <vt:lpstr>Subjects and agents</vt:lpstr>
      <vt:lpstr>Examples:  Subject  verb</vt:lpstr>
      <vt:lpstr>First principle – Revisited</vt:lpstr>
      <vt:lpstr>Objects and goals</vt:lpstr>
      <vt:lpstr>Look for nominalizations</vt:lpstr>
      <vt:lpstr>Looking for nominalizations (2)</vt:lpstr>
      <vt:lpstr>Useful nominalizations</vt:lpstr>
      <vt:lpstr>Passive vs. active voice</vt:lpstr>
      <vt:lpstr>Compound noun phrases</vt:lpstr>
      <vt:lpstr>Summary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Amelia Alonis</cp:lastModifiedBy>
  <cp:revision>211</cp:revision>
  <dcterms:created xsi:type="dcterms:W3CDTF">2016-12-10T01:14:11Z</dcterms:created>
  <dcterms:modified xsi:type="dcterms:W3CDTF">2019-01-02T23:01:09Z</dcterms:modified>
</cp:coreProperties>
</file>