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5"/>
  </p:notesMasterIdLst>
  <p:sldIdLst>
    <p:sldId id="256" r:id="rId2"/>
    <p:sldId id="271" r:id="rId3"/>
    <p:sldId id="282" r:id="rId4"/>
    <p:sldId id="270" r:id="rId5"/>
    <p:sldId id="281" r:id="rId6"/>
    <p:sldId id="272" r:id="rId7"/>
    <p:sldId id="277" r:id="rId8"/>
    <p:sldId id="278" r:id="rId9"/>
    <p:sldId id="275" r:id="rId10"/>
    <p:sldId id="274" r:id="rId11"/>
    <p:sldId id="279" r:id="rId12"/>
    <p:sldId id="280" r:id="rId13"/>
    <p:sldId id="269" r:id="rId14"/>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C56"/>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47" autoAdjust="0"/>
    <p:restoredTop sz="59467" autoAdjust="0"/>
  </p:normalViewPr>
  <p:slideViewPr>
    <p:cSldViewPr snapToGrid="0" snapToObjects="1">
      <p:cViewPr varScale="1">
        <p:scale>
          <a:sx n="49" d="100"/>
          <a:sy n="49" d="100"/>
        </p:scale>
        <p:origin x="42" y="6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120" d="100"/>
          <a:sy n="120" d="100"/>
        </p:scale>
        <p:origin x="-1120" y="-4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E1E0526-6950-4A8B-B5E4-C354683751C6}"/>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E69A197B-005E-43AA-AD9D-1F6566DB967F}"/>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F3F83FAC-ACE8-47FC-9D11-B8FC9163587E}" type="datetimeFigureOut">
              <a:rPr lang="en-US"/>
              <a:pPr>
                <a:defRPr/>
              </a:pPr>
              <a:t>1/16/2019</a:t>
            </a:fld>
            <a:endParaRPr lang="en-US"/>
          </a:p>
        </p:txBody>
      </p:sp>
      <p:sp>
        <p:nvSpPr>
          <p:cNvPr id="4" name="Slide Image Placeholder 3">
            <a:extLst>
              <a:ext uri="{FF2B5EF4-FFF2-40B4-BE49-F238E27FC236}">
                <a16:creationId xmlns:a16="http://schemas.microsoft.com/office/drawing/2014/main" id="{FCA8DBC8-50AD-4234-BA3F-F78E7AF53545}"/>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D2DAD990-44C1-4E95-A557-570CCFA45C0B}"/>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1474245E-CB57-4750-9A4A-064B5DB87435}"/>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A55225AF-45D2-4BC1-B234-0B4959AC61AE}"/>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063B2011-2C72-465B-837C-76EB2FC9B05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50526D3F-9699-4DDD-90B3-C284BB775B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718CE993-007D-4B38-BA82-AAF221D80A7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Title: W3L8 Telling a Compelling Story, part 2: Discussion</a:t>
            </a:r>
          </a:p>
          <a:p>
            <a:pPr eaLnBrk="1" hangingPunct="1">
              <a:spcBef>
                <a:spcPct val="0"/>
              </a:spcBef>
            </a:pPr>
            <a:r>
              <a:rPr lang="en-US" altLang="en-US" b="1" dirty="0"/>
              <a:t>Time: 30 minutes (13 slides)</a:t>
            </a:r>
            <a:endParaRPr lang="en-US" altLang="en-US" b="1" dirty="0">
              <a:cs typeface="Calibri"/>
            </a:endParaRPr>
          </a:p>
          <a:p>
            <a:pPr eaLnBrk="1" hangingPunct="1">
              <a:spcBef>
                <a:spcPct val="0"/>
              </a:spcBef>
            </a:pPr>
            <a:r>
              <a:rPr lang="en-US" altLang="en-US" b="1" dirty="0"/>
              <a:t>Reading: Writing Science (Joshua Schimel), chapters 8-9</a:t>
            </a:r>
            <a:endParaRPr lang="en-US" altLang="en-US" b="1" dirty="0">
              <a:cs typeface="Calibri"/>
            </a:endParaRPr>
          </a:p>
        </p:txBody>
      </p:sp>
      <p:sp>
        <p:nvSpPr>
          <p:cNvPr id="17412" name="Slide Number Placeholder 3">
            <a:extLst>
              <a:ext uri="{FF2B5EF4-FFF2-40B4-BE49-F238E27FC236}">
                <a16:creationId xmlns:a16="http://schemas.microsoft.com/office/drawing/2014/main" id="{2E01074D-B8CB-482A-857A-F5DAA585C5A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A687E6A-BEE8-43A0-B261-DCF2CD57DEEE}" type="slidenum">
              <a:rPr lang="en-US" altLang="en-US" smtClean="0"/>
              <a:pPr>
                <a:spcBef>
                  <a:spcPct val="0"/>
                </a:spcBef>
              </a:pPr>
              <a:t>1</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315AFBE7-672D-4343-9D98-3080E28BCC7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B69AB6E-127A-4B56-9D3F-FA6BE119358C}"/>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sz="1200" dirty="0"/>
              <a:t>This next example shows the Lead, Development, Resolution structure.</a:t>
            </a:r>
          </a:p>
          <a:p>
            <a:pPr marL="171450" indent="-171450" eaLnBrk="1" fontAlgn="auto" hangingPunct="1">
              <a:spcBef>
                <a:spcPts val="0"/>
              </a:spcBef>
              <a:spcAft>
                <a:spcPts val="0"/>
              </a:spcAft>
              <a:buFont typeface="Arial" panose="020B0604020202020204" pitchFamily="34" charset="0"/>
              <a:buChar char="•"/>
              <a:defRPr/>
            </a:pPr>
            <a:r>
              <a:rPr lang="en-US" sz="1200" dirty="0"/>
              <a:t>This was a mixed-methods study in Kampala, Uganda, the specific aim of which was to determine the feasibility and quality of home-based HIV counseling and testing (HCT) by community health workers (CHW) and to gather health worker perspectives on delivering HCT as part of household TB contact investigation.</a:t>
            </a:r>
          </a:p>
          <a:p>
            <a:pPr marL="171450" indent="-171450" eaLnBrk="1" fontAlgn="auto" hangingPunct="1">
              <a:spcBef>
                <a:spcPts val="0"/>
              </a:spcBef>
              <a:spcAft>
                <a:spcPts val="0"/>
              </a:spcAft>
              <a:buFont typeface="Arial" panose="020B0604020202020204" pitchFamily="34" charset="0"/>
              <a:buChar char="•"/>
              <a:defRPr/>
            </a:pPr>
            <a:r>
              <a:rPr lang="en-US" sz="1200" dirty="0"/>
              <a:t>In this study example by </a:t>
            </a:r>
            <a:r>
              <a:rPr lang="en-US" sz="1200" dirty="0" err="1"/>
              <a:t>Ochom</a:t>
            </a:r>
            <a:r>
              <a:rPr lang="en-US" sz="1200" dirty="0"/>
              <a:t> and colleagues, the discussion opens by framing the author’s conclusions.</a:t>
            </a:r>
          </a:p>
          <a:p>
            <a:pPr eaLnBrk="1" fontAlgn="auto" hangingPunct="1">
              <a:spcBef>
                <a:spcPts val="0"/>
              </a:spcBef>
              <a:spcAft>
                <a:spcPts val="0"/>
              </a:spcAft>
              <a:defRPr/>
            </a:pPr>
            <a:endParaRPr lang="en-US" sz="1200" dirty="0"/>
          </a:p>
          <a:p>
            <a:pPr eaLnBrk="1" fontAlgn="auto" hangingPunct="1">
              <a:spcBef>
                <a:spcPts val="0"/>
              </a:spcBef>
              <a:spcAft>
                <a:spcPts val="0"/>
              </a:spcAft>
              <a:defRPr/>
            </a:pPr>
            <a:r>
              <a:rPr lang="en-US" sz="1200" i="1" dirty="0"/>
              <a:t>[Example source:  </a:t>
            </a:r>
            <a:r>
              <a:rPr lang="en-US" sz="1200" dirty="0" err="1"/>
              <a:t>Ochom</a:t>
            </a:r>
            <a:r>
              <a:rPr lang="en-US" sz="1200" dirty="0"/>
              <a:t> E, Meyer AJ, Armstrong-Hough M, </a:t>
            </a:r>
            <a:r>
              <a:rPr lang="en-US" sz="1200" dirty="0" err="1"/>
              <a:t>Kizito</a:t>
            </a:r>
            <a:r>
              <a:rPr lang="en-US" sz="1200" dirty="0"/>
              <a:t> S, </a:t>
            </a:r>
            <a:r>
              <a:rPr lang="en-US" sz="1200" dirty="0" err="1"/>
              <a:t>Ayakaka</a:t>
            </a:r>
            <a:r>
              <a:rPr lang="en-US" sz="1200" dirty="0"/>
              <a:t> I, </a:t>
            </a:r>
            <a:r>
              <a:rPr lang="en-US" sz="1200" dirty="0" err="1"/>
              <a:t>Turimumahoro</a:t>
            </a:r>
            <a:r>
              <a:rPr lang="en-US" sz="1200" dirty="0"/>
              <a:t> P, </a:t>
            </a:r>
            <a:r>
              <a:rPr lang="en-US" sz="1200" dirty="0" err="1"/>
              <a:t>Ggita</a:t>
            </a:r>
            <a:r>
              <a:rPr lang="en-US" sz="1200" dirty="0"/>
              <a:t> JM, </a:t>
            </a:r>
            <a:r>
              <a:rPr lang="en-US" sz="1200" dirty="0" err="1"/>
              <a:t>Katamba</a:t>
            </a:r>
            <a:r>
              <a:rPr lang="en-US" sz="1200" dirty="0"/>
              <a:t> A, Davis JL.  Integrating home HIV counselling and testing into household TB contact investigation: a mixed-methods study. </a:t>
            </a:r>
            <a:r>
              <a:rPr lang="en-US" sz="1200" i="1" dirty="0">
                <a:solidFill>
                  <a:schemeClr val="bg2">
                    <a:lumMod val="75000"/>
                    <a:lumOff val="25000"/>
                  </a:schemeClr>
                </a:solidFill>
              </a:rPr>
              <a:t>PHA</a:t>
            </a:r>
            <a:r>
              <a:rPr lang="en-US" sz="1200" dirty="0">
                <a:solidFill>
                  <a:schemeClr val="bg2">
                    <a:lumMod val="75000"/>
                    <a:lumOff val="25000"/>
                  </a:schemeClr>
                </a:solidFill>
              </a:rPr>
              <a:t> 2018; 8(2): 72–78.</a:t>
            </a:r>
            <a:r>
              <a:rPr lang="en-US" sz="1200" i="1" dirty="0">
                <a:solidFill>
                  <a:schemeClr val="bg2">
                    <a:lumMod val="75000"/>
                    <a:lumOff val="25000"/>
                  </a:schemeClr>
                </a:solidFill>
              </a:rPr>
              <a:t>]</a:t>
            </a:r>
            <a:endParaRPr lang="en-US" sz="1200" i="1" dirty="0"/>
          </a:p>
        </p:txBody>
      </p:sp>
      <p:sp>
        <p:nvSpPr>
          <p:cNvPr id="35844" name="Slide Number Placeholder 3">
            <a:extLst>
              <a:ext uri="{FF2B5EF4-FFF2-40B4-BE49-F238E27FC236}">
                <a16:creationId xmlns:a16="http://schemas.microsoft.com/office/drawing/2014/main" id="{E61D0F14-DFE0-448D-B41C-61CFC0F9CAA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F24A50B-B7F4-49C6-8573-EFC80ABF75A7}" type="slidenum">
              <a:rPr lang="en-US" altLang="en-US" smtClean="0"/>
              <a:pPr>
                <a:spcBef>
                  <a:spcPct val="0"/>
                </a:spcBef>
              </a:pPr>
              <a:t>10</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E9E0CF3C-6C75-4CDC-A0FC-EB11DC0D30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89C22771-AC8C-42F0-AAC3-8549889E9F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These are a few of the arguments summarizing the main findings and how these findings support those from other research leading to the conclusion.</a:t>
            </a:r>
          </a:p>
        </p:txBody>
      </p:sp>
      <p:sp>
        <p:nvSpPr>
          <p:cNvPr id="37892" name="Slide Number Placeholder 3">
            <a:extLst>
              <a:ext uri="{FF2B5EF4-FFF2-40B4-BE49-F238E27FC236}">
                <a16:creationId xmlns:a16="http://schemas.microsoft.com/office/drawing/2014/main" id="{CCDB5602-4BD4-49C4-BE04-3A824E05BA6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7C15B2B-CAC7-4EE9-B565-544236FA1DAD}" type="slidenum">
              <a:rPr lang="en-US" altLang="en-US" smtClean="0"/>
              <a:pPr>
                <a:spcBef>
                  <a:spcPct val="0"/>
                </a:spcBef>
              </a:pPr>
              <a:t>11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A55C6B99-DF90-4535-A16A-395EF20313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a:extLst>
              <a:ext uri="{FF2B5EF4-FFF2-40B4-BE49-F238E27FC236}">
                <a16:creationId xmlns:a16="http://schemas.microsoft.com/office/drawing/2014/main" id="{14B41A6D-C764-4BC7-BD6C-4A10574E361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The authors conclude with a statement that was alluded to in the opening of the discussion, that HIV testing can be integrated into TB contact investigation using CHWs, potentially improving HIV testing rates and linkage to care.</a:t>
            </a:r>
          </a:p>
        </p:txBody>
      </p:sp>
      <p:sp>
        <p:nvSpPr>
          <p:cNvPr id="39940" name="Slide Number Placeholder 3">
            <a:extLst>
              <a:ext uri="{FF2B5EF4-FFF2-40B4-BE49-F238E27FC236}">
                <a16:creationId xmlns:a16="http://schemas.microsoft.com/office/drawing/2014/main" id="{B963DFF1-110E-443A-B445-4EF55ED101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6708186-471C-4F75-A3DF-22EB026FB12B}" type="slidenum">
              <a:rPr lang="en-US" altLang="en-US" smtClean="0"/>
              <a:pPr>
                <a:spcBef>
                  <a:spcPct val="0"/>
                </a:spcBef>
              </a:pPr>
              <a:t>12</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846F763A-E45A-4CF6-9AE7-49813EE46FC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a:extLst>
              <a:ext uri="{FF2B5EF4-FFF2-40B4-BE49-F238E27FC236}">
                <a16:creationId xmlns:a16="http://schemas.microsoft.com/office/drawing/2014/main" id="{55AFE72A-AD77-481B-BC3F-074EF880D9B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i="1" dirty="0"/>
              <a:t>[Review slide content]</a:t>
            </a:r>
          </a:p>
          <a:p>
            <a:pPr marL="171450" indent="-171450" eaLnBrk="1" hangingPunct="1">
              <a:spcBef>
                <a:spcPct val="0"/>
              </a:spcBef>
              <a:buFontTx/>
              <a:buChar char="•"/>
            </a:pPr>
            <a:r>
              <a:rPr lang="en-US" altLang="en-US" i="1" dirty="0"/>
              <a:t>[END]</a:t>
            </a:r>
          </a:p>
        </p:txBody>
      </p:sp>
      <p:sp>
        <p:nvSpPr>
          <p:cNvPr id="41988" name="Slide Number Placeholder 3">
            <a:extLst>
              <a:ext uri="{FF2B5EF4-FFF2-40B4-BE49-F238E27FC236}">
                <a16:creationId xmlns:a16="http://schemas.microsoft.com/office/drawing/2014/main" id="{9F2CE553-A2BF-462B-9DE5-0DC1DC7528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B65199C-138B-458A-B483-472379E106DF}" type="slidenum">
              <a:rPr lang="en-US" altLang="en-US" smtClean="0"/>
              <a:pPr>
                <a:spcBef>
                  <a:spcPct val="0"/>
                </a:spcBef>
              </a:pPr>
              <a:t>13</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9E40B35A-4420-4C24-87D7-F0F1F575633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E1B405A0-A4B2-4211-991E-9D52E0271EF4}"/>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dirty="0"/>
              <a:t>There are different ways in which the outcome (results and discussion) of a study can be written.</a:t>
            </a:r>
          </a:p>
          <a:p>
            <a:pPr marL="171450" indent="-171450" eaLnBrk="1" fontAlgn="auto" hangingPunct="1">
              <a:spcBef>
                <a:spcPts val="0"/>
              </a:spcBef>
              <a:spcAft>
                <a:spcPts val="0"/>
              </a:spcAft>
              <a:buFont typeface="Arial" panose="020B0604020202020204" pitchFamily="34" charset="0"/>
              <a:buChar char="•"/>
              <a:defRPr/>
            </a:pPr>
            <a:r>
              <a:rPr lang="en-US" dirty="0"/>
              <a:t>Most commonly, the results section is separate from the discussion; however, some disciplines weave them together in different ways.</a:t>
            </a:r>
          </a:p>
          <a:p>
            <a:pPr marL="171450" indent="-171450" eaLnBrk="1" fontAlgn="auto" hangingPunct="1">
              <a:spcBef>
                <a:spcPts val="0"/>
              </a:spcBef>
              <a:spcAft>
                <a:spcPts val="0"/>
              </a:spcAft>
              <a:buFont typeface="Arial" panose="020B0604020202020204" pitchFamily="34" charset="0"/>
              <a:buChar char="•"/>
              <a:defRPr/>
            </a:pPr>
            <a:r>
              <a:rPr lang="en-US" dirty="0"/>
              <a:t>In either approach, these two </a:t>
            </a:r>
            <a:r>
              <a:rPr lang="en-US" b="1" dirty="0"/>
              <a:t>core principles </a:t>
            </a:r>
            <a:r>
              <a:rPr lang="en-US" dirty="0"/>
              <a:t>should guide you as you are writing this section of your manuscript.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i="1" dirty="0"/>
              <a:t>[Review slide content]</a:t>
            </a:r>
          </a:p>
        </p:txBody>
      </p:sp>
      <p:sp>
        <p:nvSpPr>
          <p:cNvPr id="19460" name="Slide Number Placeholder 3">
            <a:extLst>
              <a:ext uri="{FF2B5EF4-FFF2-40B4-BE49-F238E27FC236}">
                <a16:creationId xmlns:a16="http://schemas.microsoft.com/office/drawing/2014/main" id="{3803EA68-76F0-4807-89BD-7F66FA9548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11ECA8A-303F-40E8-BED5-3423B3B3B189}" type="slidenum">
              <a:rPr lang="en-US" altLang="en-US" smtClean="0"/>
              <a:pPr>
                <a:spcBef>
                  <a:spcPct val="0"/>
                </a:spcBef>
              </a:pPr>
              <a:t>2</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F39838D8-B38B-4304-945C-8C7B4A66022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2F6C8B30-5900-45CD-A6AE-5E9E47EFD49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Remember, there is much ground to cover in your discussion section.</a:t>
            </a:r>
          </a:p>
          <a:p>
            <a:pPr marL="171450" indent="-171450" eaLnBrk="1" hangingPunct="1">
              <a:spcBef>
                <a:spcPct val="0"/>
              </a:spcBef>
              <a:buFontTx/>
              <a:buChar char="•"/>
            </a:pPr>
            <a:r>
              <a:rPr lang="en-US" altLang="en-US" i="1" dirty="0"/>
              <a:t>[Review slide content]</a:t>
            </a:r>
          </a:p>
        </p:txBody>
      </p:sp>
      <p:sp>
        <p:nvSpPr>
          <p:cNvPr id="21508" name="Slide Number Placeholder 3">
            <a:extLst>
              <a:ext uri="{FF2B5EF4-FFF2-40B4-BE49-F238E27FC236}">
                <a16:creationId xmlns:a16="http://schemas.microsoft.com/office/drawing/2014/main" id="{EC49C455-0D68-4631-A6D0-B9BE3057772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5622161-DB5A-43C4-9094-A5DAC8C5FA0F}" type="slidenum">
              <a:rPr lang="en-US" altLang="en-US" smtClean="0"/>
              <a:pPr>
                <a:spcBef>
                  <a:spcPct val="0"/>
                </a:spcBef>
              </a:pPr>
              <a:t>3</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34ACD156-BB15-4886-AF72-8B5AD57763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BE8E6957-C22A-46BA-97DD-D268CDD18D2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Each section of your manuscript contributes to the overall story </a:t>
            </a:r>
            <a:r>
              <a:rPr lang="en-US" altLang="en-US" b="1" dirty="0"/>
              <a:t>AND</a:t>
            </a:r>
            <a:r>
              <a:rPr lang="en-US" altLang="en-US" dirty="0"/>
              <a:t> each section should also form a story within itself.</a:t>
            </a:r>
          </a:p>
          <a:p>
            <a:pPr marL="171450" indent="-171450" eaLnBrk="1" hangingPunct="1">
              <a:spcBef>
                <a:spcPct val="0"/>
              </a:spcBef>
              <a:buFontTx/>
              <a:buChar char="•"/>
            </a:pPr>
            <a:r>
              <a:rPr lang="en-US" altLang="en-US" dirty="0"/>
              <a:t>Think about each piece you want to highlight and how they fit together.</a:t>
            </a:r>
          </a:p>
          <a:p>
            <a:pPr marL="171450" indent="-171450" eaLnBrk="1" hangingPunct="1">
              <a:spcBef>
                <a:spcPct val="0"/>
              </a:spcBef>
              <a:buFontTx/>
              <a:buChar char="•"/>
            </a:pPr>
            <a:r>
              <a:rPr lang="en-US" altLang="en-US" i="1" dirty="0"/>
              <a:t>[Review slide content]</a:t>
            </a:r>
          </a:p>
        </p:txBody>
      </p:sp>
      <p:sp>
        <p:nvSpPr>
          <p:cNvPr id="23556" name="Slide Number Placeholder 3">
            <a:extLst>
              <a:ext uri="{FF2B5EF4-FFF2-40B4-BE49-F238E27FC236}">
                <a16:creationId xmlns:a16="http://schemas.microsoft.com/office/drawing/2014/main" id="{E0940469-CE37-495D-B537-979D3F8B83E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D198FB7-3123-4099-A19E-D5F548CB2C68}" type="slidenum">
              <a:rPr lang="en-US" altLang="en-US" smtClean="0"/>
              <a:pPr>
                <a:spcBef>
                  <a:spcPct val="0"/>
                </a:spcBef>
              </a:pPr>
              <a:t>4</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6301670A-5E34-4A70-8773-6FFA848AF6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E564707-9AF3-4690-A6FD-0B00A882EB80}"/>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sz="1200" dirty="0"/>
              <a:t>Just like the opening of your manuscript, your closing words are extremely important.  People remember the last things you say.  Make these last words reflect your “key take-home message.”</a:t>
            </a:r>
          </a:p>
          <a:p>
            <a:pPr marL="0" indent="0" eaLnBrk="1" fontAlgn="auto" hangingPunct="1">
              <a:spcBef>
                <a:spcPts val="0"/>
              </a:spcBef>
              <a:spcAft>
                <a:spcPts val="0"/>
              </a:spcAft>
              <a:buFont typeface="Arial" panose="020B0604020202020204" pitchFamily="34" charset="0"/>
              <a:buNone/>
              <a:defRPr/>
            </a:pPr>
            <a:endParaRPr lang="en-US" sz="1200" dirty="0"/>
          </a:p>
          <a:p>
            <a:pPr eaLnBrk="1" fontAlgn="auto" hangingPunct="1">
              <a:spcBef>
                <a:spcPts val="0"/>
              </a:spcBef>
              <a:spcAft>
                <a:spcPts val="0"/>
              </a:spcAft>
              <a:buFont typeface="Arial" panose="020B0604020202020204" pitchFamily="34" charset="0"/>
              <a:buNone/>
              <a:defRPr/>
            </a:pPr>
            <a:r>
              <a:rPr lang="en-US" sz="1200" i="1" dirty="0"/>
              <a:t>[Image source: Royalty free Vector clip art]</a:t>
            </a:r>
          </a:p>
        </p:txBody>
      </p:sp>
      <p:sp>
        <p:nvSpPr>
          <p:cNvPr id="25604" name="Slide Number Placeholder 3">
            <a:extLst>
              <a:ext uri="{FF2B5EF4-FFF2-40B4-BE49-F238E27FC236}">
                <a16:creationId xmlns:a16="http://schemas.microsoft.com/office/drawing/2014/main" id="{10C48DE7-DB5B-449B-A552-B1ACC4AB6B0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59E6155-41E5-4F17-9FFB-18B82654E533}" type="slidenum">
              <a:rPr lang="en-US" altLang="en-US" smtClean="0"/>
              <a:pPr>
                <a:spcBef>
                  <a:spcPct val="0"/>
                </a:spcBef>
              </a:pPr>
              <a:t>5</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55B7F56A-5FD9-4A9B-B6C6-CC03E0CBAE8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1F2C6F44-3BBF-4CD0-8783-626D4FC874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The two basic story structures a discussion section will take are: an OCAR (Opening, Challenge, Action, Resolution) or an LDR (Lead, Development, Resolution) structure</a:t>
            </a:r>
          </a:p>
        </p:txBody>
      </p:sp>
      <p:sp>
        <p:nvSpPr>
          <p:cNvPr id="27652" name="Slide Number Placeholder 3">
            <a:extLst>
              <a:ext uri="{FF2B5EF4-FFF2-40B4-BE49-F238E27FC236}">
                <a16:creationId xmlns:a16="http://schemas.microsoft.com/office/drawing/2014/main" id="{6368DB5E-AC52-4788-9A44-3B99E9570C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864A4B3-553D-46DE-B1C2-581423D23213}" type="slidenum">
              <a:rPr lang="en-US" altLang="en-US" smtClean="0"/>
              <a:pPr>
                <a:spcBef>
                  <a:spcPct val="0"/>
                </a:spcBef>
              </a:pPr>
              <a:t>6</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025953FA-2705-480A-B046-01A5D2649FC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F3BDCD2-3B4C-4738-BF0C-6456E72EDA2E}"/>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sz="1200" dirty="0"/>
              <a:t>In this example, the authors open the discussion by reminding the reader of the specific question they sought to answer: </a:t>
            </a:r>
            <a:r>
              <a:rPr lang="en-US" altLang="en-US" sz="1200" b="1" i="1" dirty="0"/>
              <a:t>What is the utilization and results of deploying </a:t>
            </a:r>
            <a:r>
              <a:rPr lang="en-US" altLang="en-US" sz="1200" b="1" i="1" dirty="0" err="1"/>
              <a:t>Xpert</a:t>
            </a:r>
            <a:r>
              <a:rPr lang="en-US" altLang="en-US" sz="1200" b="1" i="1" dirty="0"/>
              <a:t> in Zimbabwe </a:t>
            </a:r>
            <a:r>
              <a:rPr lang="en-US" sz="1200" b="1" i="1" dirty="0"/>
              <a:t>before and after guideline changes</a:t>
            </a:r>
            <a:r>
              <a:rPr lang="en-US" altLang="en-US" sz="1200" b="1" i="1" dirty="0"/>
              <a:t>?</a:t>
            </a:r>
          </a:p>
          <a:p>
            <a:pPr marL="0" indent="0" eaLnBrk="1" fontAlgn="auto" hangingPunct="1">
              <a:spcBef>
                <a:spcPts val="0"/>
              </a:spcBef>
              <a:spcAft>
                <a:spcPts val="0"/>
              </a:spcAft>
              <a:buFont typeface="Arial" panose="020B0604020202020204" pitchFamily="34" charset="0"/>
              <a:buNone/>
              <a:defRPr/>
            </a:pPr>
            <a:endParaRPr lang="en-US" sz="1200" b="1" i="1" dirty="0"/>
          </a:p>
          <a:p>
            <a:pPr eaLnBrk="1" fontAlgn="auto" hangingPunct="1">
              <a:spcBef>
                <a:spcPts val="0"/>
              </a:spcBef>
              <a:spcAft>
                <a:spcPts val="0"/>
              </a:spcAft>
              <a:buFont typeface="Arial" panose="020B0604020202020204" pitchFamily="34" charset="0"/>
              <a:buNone/>
              <a:defRPr/>
            </a:pPr>
            <a:r>
              <a:rPr lang="en-US" sz="1200" i="1" dirty="0"/>
              <a:t>[Example taken from:  </a:t>
            </a:r>
            <a:r>
              <a:rPr lang="en-US" sz="1200" dirty="0" err="1"/>
              <a:t>Jokwiro</a:t>
            </a:r>
            <a:r>
              <a:rPr lang="en-US" sz="1200" dirty="0"/>
              <a:t> A, </a:t>
            </a:r>
            <a:r>
              <a:rPr lang="en-US" sz="1200" dirty="0" err="1"/>
              <a:t>Timire</a:t>
            </a:r>
            <a:r>
              <a:rPr lang="en-US" sz="1200" dirty="0"/>
              <a:t> C, Harries AD, </a:t>
            </a:r>
            <a:r>
              <a:rPr lang="en-US" sz="1200" dirty="0" err="1"/>
              <a:t>Gwinji</a:t>
            </a:r>
            <a:r>
              <a:rPr lang="en-US" sz="1200" dirty="0"/>
              <a:t> PT, </a:t>
            </a:r>
            <a:r>
              <a:rPr lang="en-US" sz="1200" dirty="0" err="1"/>
              <a:t>Mulema</a:t>
            </a:r>
            <a:r>
              <a:rPr lang="en-US" sz="1200" dirty="0"/>
              <a:t> A, </a:t>
            </a:r>
            <a:r>
              <a:rPr lang="en-US" sz="1200" dirty="0" err="1"/>
              <a:t>Takarinda</a:t>
            </a:r>
            <a:r>
              <a:rPr lang="en-US" sz="1200" dirty="0"/>
              <a:t> KC, </a:t>
            </a:r>
            <a:r>
              <a:rPr lang="en-US" sz="1200" dirty="0" err="1"/>
              <a:t>Mafaune</a:t>
            </a:r>
            <a:r>
              <a:rPr lang="en-US" sz="1200" dirty="0"/>
              <a:t> PT, Sandy C. Has the </a:t>
            </a:r>
            <a:r>
              <a:rPr lang="en-US" sz="1200" dirty="0" err="1"/>
              <a:t>utilisation</a:t>
            </a:r>
            <a:r>
              <a:rPr lang="en-US" sz="1200" dirty="0"/>
              <a:t> of </a:t>
            </a:r>
            <a:r>
              <a:rPr lang="en-US" sz="1200" dirty="0" err="1"/>
              <a:t>Xpert</a:t>
            </a:r>
            <a:r>
              <a:rPr lang="en-US" sz="1200" dirty="0"/>
              <a:t>® MTB/RIF in </a:t>
            </a:r>
            <a:r>
              <a:rPr lang="en-US" sz="1200" dirty="0" err="1"/>
              <a:t>Manicaland</a:t>
            </a:r>
            <a:r>
              <a:rPr lang="en-US" sz="1200" dirty="0"/>
              <a:t> Province, Zimbabwe, improved with new guidance on whom to test? </a:t>
            </a:r>
            <a:r>
              <a:rPr lang="en-US" sz="1200" i="1" dirty="0"/>
              <a:t>PHA</a:t>
            </a:r>
            <a:r>
              <a:rPr lang="en-US" sz="1200" dirty="0"/>
              <a:t> 2018; 8(3): 124–129</a:t>
            </a:r>
            <a:r>
              <a:rPr lang="en-US" sz="1200" i="1" dirty="0"/>
              <a:t>]</a:t>
            </a:r>
          </a:p>
        </p:txBody>
      </p:sp>
      <p:sp>
        <p:nvSpPr>
          <p:cNvPr id="29700" name="Slide Number Placeholder 3">
            <a:extLst>
              <a:ext uri="{FF2B5EF4-FFF2-40B4-BE49-F238E27FC236}">
                <a16:creationId xmlns:a16="http://schemas.microsoft.com/office/drawing/2014/main" id="{17FEC4C1-C147-4D17-BC78-46DF5BF78E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2000E7F-783B-47F1-B5FC-290A6B19AC29}" type="slidenum">
              <a:rPr lang="en-US" altLang="en-US" smtClean="0"/>
              <a:pPr>
                <a:spcBef>
                  <a:spcPct val="0"/>
                </a:spcBef>
              </a:pPr>
              <a:t>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0EC37677-E56A-4593-992C-53C5ECDFD4D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323C206-854B-480B-AFE2-DDBF0C81A33B}"/>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sz="1200" dirty="0"/>
              <a:t>The authors then move on to recap their main findings and their analysis/interpretation of their findings.</a:t>
            </a:r>
            <a:endParaRPr lang="en-US" sz="1200" b="1" i="1" dirty="0"/>
          </a:p>
          <a:p>
            <a:pPr marL="0" indent="0" eaLnBrk="1" fontAlgn="auto" hangingPunct="1">
              <a:spcBef>
                <a:spcPts val="0"/>
              </a:spcBef>
              <a:spcAft>
                <a:spcPts val="0"/>
              </a:spcAft>
              <a:buFont typeface="Arial" panose="020B0604020202020204" pitchFamily="34" charset="0"/>
              <a:buNone/>
              <a:defRPr/>
            </a:pPr>
            <a:endParaRPr lang="en-US" sz="1200" b="1" i="1" dirty="0"/>
          </a:p>
          <a:p>
            <a:pPr eaLnBrk="1" fontAlgn="auto" hangingPunct="1">
              <a:spcBef>
                <a:spcPts val="0"/>
              </a:spcBef>
              <a:spcAft>
                <a:spcPts val="0"/>
              </a:spcAft>
              <a:buFont typeface="Arial" panose="020B0604020202020204" pitchFamily="34" charset="0"/>
              <a:buNone/>
              <a:defRPr/>
            </a:pPr>
            <a:r>
              <a:rPr lang="en-US" sz="1200" i="1" dirty="0"/>
              <a:t>[Example taken from:  </a:t>
            </a:r>
            <a:r>
              <a:rPr lang="en-US" sz="1200" dirty="0" err="1"/>
              <a:t>Jokwiro</a:t>
            </a:r>
            <a:r>
              <a:rPr lang="en-US" sz="1200" dirty="0"/>
              <a:t> A, </a:t>
            </a:r>
            <a:r>
              <a:rPr lang="en-US" sz="1200" dirty="0" err="1"/>
              <a:t>Timire</a:t>
            </a:r>
            <a:r>
              <a:rPr lang="en-US" sz="1200" dirty="0"/>
              <a:t> C, Harries AD, </a:t>
            </a:r>
            <a:r>
              <a:rPr lang="en-US" sz="1200" dirty="0" err="1"/>
              <a:t>Gwinji</a:t>
            </a:r>
            <a:r>
              <a:rPr lang="en-US" sz="1200" dirty="0"/>
              <a:t> PT, </a:t>
            </a:r>
            <a:r>
              <a:rPr lang="en-US" sz="1200" dirty="0" err="1"/>
              <a:t>Mulema</a:t>
            </a:r>
            <a:r>
              <a:rPr lang="en-US" sz="1200" dirty="0"/>
              <a:t> A, </a:t>
            </a:r>
            <a:r>
              <a:rPr lang="en-US" sz="1200" dirty="0" err="1"/>
              <a:t>Takarinda</a:t>
            </a:r>
            <a:r>
              <a:rPr lang="en-US" sz="1200" dirty="0"/>
              <a:t> KC, </a:t>
            </a:r>
            <a:r>
              <a:rPr lang="en-US" sz="1200" dirty="0" err="1"/>
              <a:t>Mafaune</a:t>
            </a:r>
            <a:r>
              <a:rPr lang="en-US" sz="1200" dirty="0"/>
              <a:t> PT, Sandy C. Has the </a:t>
            </a:r>
            <a:r>
              <a:rPr lang="en-US" sz="1200" dirty="0" err="1"/>
              <a:t>utilisation</a:t>
            </a:r>
            <a:r>
              <a:rPr lang="en-US" sz="1200" dirty="0"/>
              <a:t> of </a:t>
            </a:r>
            <a:r>
              <a:rPr lang="en-US" sz="1200" dirty="0" err="1"/>
              <a:t>Xpert</a:t>
            </a:r>
            <a:r>
              <a:rPr lang="en-US" sz="1200" dirty="0"/>
              <a:t>® MTB/RIF in </a:t>
            </a:r>
            <a:r>
              <a:rPr lang="en-US" sz="1200" dirty="0" err="1"/>
              <a:t>Manicaland</a:t>
            </a:r>
            <a:r>
              <a:rPr lang="en-US" sz="1200" dirty="0"/>
              <a:t> Province, Zimbabwe, improved with new guidance on whom to test? </a:t>
            </a:r>
            <a:r>
              <a:rPr lang="en-US" sz="1200" i="1" dirty="0"/>
              <a:t>PHA</a:t>
            </a:r>
            <a:r>
              <a:rPr lang="en-US" sz="1200" dirty="0"/>
              <a:t> 2018; 8(3): 124–129</a:t>
            </a:r>
            <a:r>
              <a:rPr lang="en-US" sz="1200" i="1" dirty="0"/>
              <a:t>]</a:t>
            </a:r>
          </a:p>
        </p:txBody>
      </p:sp>
      <p:sp>
        <p:nvSpPr>
          <p:cNvPr id="31748" name="Slide Number Placeholder 3">
            <a:extLst>
              <a:ext uri="{FF2B5EF4-FFF2-40B4-BE49-F238E27FC236}">
                <a16:creationId xmlns:a16="http://schemas.microsoft.com/office/drawing/2014/main" id="{B9F7856F-55CF-4980-A3A5-78D6227E8AA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879A9CFF-5B18-41BD-8666-C3862C17083C}" type="slidenum">
              <a:rPr lang="en-US" altLang="en-US" smtClean="0"/>
              <a:pPr>
                <a:spcBef>
                  <a:spcPct val="0"/>
                </a:spcBef>
              </a:pPr>
              <a:t>8</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267FE845-F5B8-497E-B14B-6676170270D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5DBA45DD-C656-4587-8B57-E460E9B677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The authors finish by restating the main finding that answers the research question and the resulting impact of the increased uptake of Xpert implementation.</a:t>
            </a:r>
          </a:p>
          <a:p>
            <a:pPr marL="171450" indent="-171450" eaLnBrk="1" hangingPunct="1">
              <a:spcBef>
                <a:spcPct val="0"/>
              </a:spcBef>
              <a:buFontTx/>
              <a:buChar char="•"/>
            </a:pPr>
            <a:r>
              <a:rPr lang="en-US" altLang="en-US" dirty="0"/>
              <a:t>It finishes with a clear statement of policy implication and recommendation for a focus on rural hospitals as a next step.</a:t>
            </a:r>
          </a:p>
        </p:txBody>
      </p:sp>
      <p:sp>
        <p:nvSpPr>
          <p:cNvPr id="33796" name="Slide Number Placeholder 3">
            <a:extLst>
              <a:ext uri="{FF2B5EF4-FFF2-40B4-BE49-F238E27FC236}">
                <a16:creationId xmlns:a16="http://schemas.microsoft.com/office/drawing/2014/main" id="{2C9D970A-62E7-4C4D-B82C-A4E18583BD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119B353-47A5-4C30-8E09-B39D964CD27D}" type="slidenum">
              <a:rPr lang="en-US" altLang="en-US" smtClean="0"/>
              <a:pPr>
                <a:spcBef>
                  <a:spcPct val="0"/>
                </a:spcBef>
              </a:pPr>
              <a:t>9</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a:extLst>
              <a:ext uri="{FF2B5EF4-FFF2-40B4-BE49-F238E27FC236}">
                <a16:creationId xmlns:a16="http://schemas.microsoft.com/office/drawing/2014/main" id="{6F4C28F4-86DC-4005-9EB8-778EE632CF9E}"/>
              </a:ext>
            </a:extLst>
          </p:cNvPr>
          <p:cNvGrpSpPr>
            <a:grpSpLocks/>
          </p:cNvGrpSpPr>
          <p:nvPr/>
        </p:nvGrpSpPr>
        <p:grpSpPr bwMode="auto">
          <a:xfrm>
            <a:off x="228600" y="2889250"/>
            <a:ext cx="8610600" cy="201613"/>
            <a:chOff x="144" y="1680"/>
            <a:chExt cx="5424" cy="144"/>
          </a:xfrm>
        </p:grpSpPr>
        <p:sp>
          <p:nvSpPr>
            <p:cNvPr id="5" name="Rectangle 8">
              <a:extLst>
                <a:ext uri="{FF2B5EF4-FFF2-40B4-BE49-F238E27FC236}">
                  <a16:creationId xmlns:a16="http://schemas.microsoft.com/office/drawing/2014/main" id="{69DF44E7-BFA8-427B-AA91-C4D975F74B7E}"/>
                </a:ext>
              </a:extLst>
            </p:cNvPr>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a:cs typeface="+mn-cs"/>
              </a:endParaRPr>
            </a:p>
          </p:txBody>
        </p:sp>
        <p:sp>
          <p:nvSpPr>
            <p:cNvPr id="6" name="Rectangle 9">
              <a:extLst>
                <a:ext uri="{FF2B5EF4-FFF2-40B4-BE49-F238E27FC236}">
                  <a16:creationId xmlns:a16="http://schemas.microsoft.com/office/drawing/2014/main" id="{892B4E81-1E2A-4FBA-8F6B-4E6888298C5F}"/>
                </a:ext>
              </a:extLst>
            </p:cNvPr>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a:cs typeface="+mn-cs"/>
              </a:endParaRPr>
            </a:p>
          </p:txBody>
        </p:sp>
        <p:sp>
          <p:nvSpPr>
            <p:cNvPr id="7" name="Rectangle 10">
              <a:extLst>
                <a:ext uri="{FF2B5EF4-FFF2-40B4-BE49-F238E27FC236}">
                  <a16:creationId xmlns:a16="http://schemas.microsoft.com/office/drawing/2014/main" id="{930EF195-E0AD-4179-BCCA-59105980DC09}"/>
                </a:ext>
              </a:extLst>
            </p:cNvPr>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a:cs typeface="+mn-cs"/>
              </a:endParaRPr>
            </a:p>
          </p:txBody>
        </p:sp>
      </p:grpSp>
      <p:pic>
        <p:nvPicPr>
          <p:cNvPr id="8" name="Picture 13">
            <a:extLst>
              <a:ext uri="{FF2B5EF4-FFF2-40B4-BE49-F238E27FC236}">
                <a16:creationId xmlns:a16="http://schemas.microsoft.com/office/drawing/2014/main" id="{9F7973D7-CA9C-4C4F-B88A-76E7D0B021E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02538" y="5753100"/>
            <a:ext cx="12366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Garamond"/>
                <a:cs typeface="Garamond"/>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9" name="Rectangle 4">
            <a:extLst>
              <a:ext uri="{FF2B5EF4-FFF2-40B4-BE49-F238E27FC236}">
                <a16:creationId xmlns:a16="http://schemas.microsoft.com/office/drawing/2014/main" id="{59968FE4-D11D-4ADA-BF66-20F76278D021}"/>
              </a:ext>
            </a:extLst>
          </p:cNvPr>
          <p:cNvSpPr>
            <a:spLocks noGrp="1" noChangeArrowheads="1"/>
          </p:cNvSpPr>
          <p:nvPr>
            <p:ph type="dt" sz="half" idx="10"/>
          </p:nvPr>
        </p:nvSpPr>
        <p:spPr/>
        <p:txBody>
          <a:bodyPr/>
          <a:lstStyle>
            <a:lvl1pPr>
              <a:defRPr/>
            </a:lvl1pPr>
          </a:lstStyle>
          <a:p>
            <a:pPr>
              <a:defRPr/>
            </a:pPr>
            <a:fld id="{24C87083-D488-4CA0-AE9B-E43B7EBFCF62}" type="datetimeFigureOut">
              <a:rPr lang="en-US"/>
              <a:pPr>
                <a:defRPr/>
              </a:pPr>
              <a:t>1/16/2019</a:t>
            </a:fld>
            <a:endParaRPr lang="en-US"/>
          </a:p>
        </p:txBody>
      </p:sp>
      <p:sp>
        <p:nvSpPr>
          <p:cNvPr id="10" name="Rectangle 5">
            <a:extLst>
              <a:ext uri="{FF2B5EF4-FFF2-40B4-BE49-F238E27FC236}">
                <a16:creationId xmlns:a16="http://schemas.microsoft.com/office/drawing/2014/main" id="{512A6060-C8DD-4729-B8CC-FF4FC8B9F7D6}"/>
              </a:ext>
            </a:extLst>
          </p:cNvPr>
          <p:cNvSpPr>
            <a:spLocks noGrp="1" noChangeArrowheads="1"/>
          </p:cNvSpPr>
          <p:nvPr>
            <p:ph type="ftr" sz="quarter" idx="11"/>
          </p:nvPr>
        </p:nvSpPr>
        <p:spPr/>
        <p:txBody>
          <a:bodyPr/>
          <a:lstStyle>
            <a:lvl1pPr>
              <a:defRPr/>
            </a:lvl1pPr>
          </a:lstStyle>
          <a:p>
            <a:pPr>
              <a:defRPr/>
            </a:pPr>
            <a:endParaRPr lang="en-US"/>
          </a:p>
        </p:txBody>
      </p:sp>
      <p:sp>
        <p:nvSpPr>
          <p:cNvPr id="11" name="Rectangle 6">
            <a:extLst>
              <a:ext uri="{FF2B5EF4-FFF2-40B4-BE49-F238E27FC236}">
                <a16:creationId xmlns:a16="http://schemas.microsoft.com/office/drawing/2014/main" id="{06A4EA9F-7DDA-43C9-B0D2-BAEB4FDD84DD}"/>
              </a:ext>
            </a:extLst>
          </p:cNvPr>
          <p:cNvSpPr>
            <a:spLocks noGrp="1" noChangeArrowheads="1"/>
          </p:cNvSpPr>
          <p:nvPr>
            <p:ph type="sldNum" sz="quarter" idx="12"/>
          </p:nvPr>
        </p:nvSpPr>
        <p:spPr/>
        <p:txBody>
          <a:bodyPr/>
          <a:lstStyle>
            <a:lvl1pPr>
              <a:defRPr/>
            </a:lvl1pPr>
          </a:lstStyle>
          <a:p>
            <a:pPr>
              <a:defRPr/>
            </a:pPr>
            <a:fld id="{96050435-C7B7-48F2-829A-FB9B17CECAB5}" type="slidenum">
              <a:rPr lang="en-US" altLang="en-US"/>
              <a:pPr>
                <a:defRPr/>
              </a:pPr>
              <a:t>‹#›</a:t>
            </a:fld>
            <a:endParaRPr lang="en-US" altLang="en-US"/>
          </a:p>
        </p:txBody>
      </p:sp>
    </p:spTree>
    <p:extLst>
      <p:ext uri="{BB962C8B-B14F-4D97-AF65-F5344CB8AC3E}">
        <p14:creationId xmlns:p14="http://schemas.microsoft.com/office/powerpoint/2010/main" val="3465614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8351BE00-2C57-4090-B1D1-E3887F5F3C02}"/>
              </a:ext>
            </a:extLst>
          </p:cNvPr>
          <p:cNvSpPr>
            <a:spLocks noGrp="1" noChangeArrowheads="1"/>
          </p:cNvSpPr>
          <p:nvPr>
            <p:ph type="dt" sz="half" idx="10"/>
          </p:nvPr>
        </p:nvSpPr>
        <p:spPr/>
        <p:txBody>
          <a:bodyPr/>
          <a:lstStyle>
            <a:lvl1pPr>
              <a:defRPr/>
            </a:lvl1pPr>
          </a:lstStyle>
          <a:p>
            <a:pPr>
              <a:defRPr/>
            </a:pPr>
            <a:fld id="{F1885AD2-774A-4B44-8043-F8ECA5ED703C}" type="datetimeFigureOut">
              <a:rPr lang="en-US"/>
              <a:pPr>
                <a:defRPr/>
              </a:pPr>
              <a:t>1/16/2019</a:t>
            </a:fld>
            <a:endParaRPr lang="en-US"/>
          </a:p>
        </p:txBody>
      </p:sp>
      <p:sp>
        <p:nvSpPr>
          <p:cNvPr id="3" name="Rectangle 5">
            <a:extLst>
              <a:ext uri="{FF2B5EF4-FFF2-40B4-BE49-F238E27FC236}">
                <a16:creationId xmlns:a16="http://schemas.microsoft.com/office/drawing/2014/main" id="{69690784-8472-4CF7-A356-0A5AD627E840}"/>
              </a:ext>
            </a:extLst>
          </p:cNvPr>
          <p:cNvSpPr>
            <a:spLocks noGrp="1" noChangeArrowheads="1"/>
          </p:cNvSpPr>
          <p:nvPr>
            <p:ph type="ftr" sz="quarter" idx="11"/>
          </p:nvPr>
        </p:nvSpPr>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307B5319-BE76-4306-8AEC-40E1E9668959}"/>
              </a:ext>
            </a:extLst>
          </p:cNvPr>
          <p:cNvSpPr>
            <a:spLocks noGrp="1" noChangeArrowheads="1"/>
          </p:cNvSpPr>
          <p:nvPr>
            <p:ph type="sldNum" sz="quarter" idx="12"/>
          </p:nvPr>
        </p:nvSpPr>
        <p:spPr/>
        <p:txBody>
          <a:bodyPr/>
          <a:lstStyle>
            <a:lvl1pPr>
              <a:defRPr/>
            </a:lvl1pPr>
          </a:lstStyle>
          <a:p>
            <a:pPr>
              <a:defRPr/>
            </a:pPr>
            <a:fld id="{825305E7-CF91-41A8-A1D5-A49B70FF58BF}" type="slidenum">
              <a:rPr lang="en-US" altLang="en-US"/>
              <a:pPr>
                <a:defRPr/>
              </a:pPr>
              <a:t>‹#›</a:t>
            </a:fld>
            <a:endParaRPr lang="en-US" altLang="en-US"/>
          </a:p>
        </p:txBody>
      </p:sp>
    </p:spTree>
    <p:extLst>
      <p:ext uri="{BB962C8B-B14F-4D97-AF65-F5344CB8AC3E}">
        <p14:creationId xmlns:p14="http://schemas.microsoft.com/office/powerpoint/2010/main" val="4145034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5732326-3B36-4C23-ABA0-9102CDC80F97}"/>
              </a:ext>
            </a:extLst>
          </p:cNvPr>
          <p:cNvSpPr>
            <a:spLocks noGrp="1" noChangeArrowheads="1"/>
          </p:cNvSpPr>
          <p:nvPr>
            <p:ph type="dt" sz="half" idx="10"/>
          </p:nvPr>
        </p:nvSpPr>
        <p:spPr/>
        <p:txBody>
          <a:bodyPr/>
          <a:lstStyle>
            <a:lvl1pPr>
              <a:defRPr/>
            </a:lvl1pPr>
          </a:lstStyle>
          <a:p>
            <a:pPr>
              <a:defRPr/>
            </a:pPr>
            <a:fld id="{F44239AB-2D04-495D-8850-76B22CA52A8C}" type="datetimeFigureOut">
              <a:rPr lang="en-US"/>
              <a:pPr>
                <a:defRPr/>
              </a:pPr>
              <a:t>1/16/2019</a:t>
            </a:fld>
            <a:endParaRPr lang="en-US"/>
          </a:p>
        </p:txBody>
      </p:sp>
      <p:sp>
        <p:nvSpPr>
          <p:cNvPr id="6" name="Footer Placeholder 5">
            <a:extLst>
              <a:ext uri="{FF2B5EF4-FFF2-40B4-BE49-F238E27FC236}">
                <a16:creationId xmlns:a16="http://schemas.microsoft.com/office/drawing/2014/main" id="{4327D4E0-4B1C-4ACE-97E8-B8F07C48074F}"/>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5D56B868-6E55-4264-B142-71FB9770D255}"/>
              </a:ext>
            </a:extLst>
          </p:cNvPr>
          <p:cNvSpPr>
            <a:spLocks noGrp="1" noChangeArrowheads="1"/>
          </p:cNvSpPr>
          <p:nvPr>
            <p:ph type="sldNum" sz="quarter" idx="12"/>
          </p:nvPr>
        </p:nvSpPr>
        <p:spPr/>
        <p:txBody>
          <a:bodyPr/>
          <a:lstStyle>
            <a:lvl1pPr>
              <a:defRPr/>
            </a:lvl1pPr>
          </a:lstStyle>
          <a:p>
            <a:pPr>
              <a:defRPr/>
            </a:pPr>
            <a:fld id="{B9DD0554-2B59-4E1B-BCDC-7813780BCB6F}" type="slidenum">
              <a:rPr lang="en-US" altLang="en-US"/>
              <a:pPr>
                <a:defRPr/>
              </a:pPr>
              <a:t>‹#›</a:t>
            </a:fld>
            <a:endParaRPr lang="en-US" altLang="en-US"/>
          </a:p>
        </p:txBody>
      </p:sp>
    </p:spTree>
    <p:extLst>
      <p:ext uri="{BB962C8B-B14F-4D97-AF65-F5344CB8AC3E}">
        <p14:creationId xmlns:p14="http://schemas.microsoft.com/office/powerpoint/2010/main" val="17156659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0A2A1F8B-2461-4EFD-984F-3466AD5C6FF2}"/>
              </a:ext>
            </a:extLst>
          </p:cNvPr>
          <p:cNvSpPr>
            <a:spLocks noGrp="1" noChangeArrowheads="1"/>
          </p:cNvSpPr>
          <p:nvPr>
            <p:ph type="dt" sz="half" idx="10"/>
          </p:nvPr>
        </p:nvSpPr>
        <p:spPr/>
        <p:txBody>
          <a:bodyPr/>
          <a:lstStyle>
            <a:lvl1pPr>
              <a:defRPr/>
            </a:lvl1pPr>
          </a:lstStyle>
          <a:p>
            <a:pPr>
              <a:defRPr/>
            </a:pPr>
            <a:fld id="{4750C55D-CC4A-4980-9989-E910312C420E}" type="datetimeFigureOut">
              <a:rPr lang="en-US"/>
              <a:pPr>
                <a:defRPr/>
              </a:pPr>
              <a:t>1/16/2019</a:t>
            </a:fld>
            <a:endParaRPr lang="en-US"/>
          </a:p>
        </p:txBody>
      </p:sp>
      <p:sp>
        <p:nvSpPr>
          <p:cNvPr id="6" name="Footer Placeholder 5">
            <a:extLst>
              <a:ext uri="{FF2B5EF4-FFF2-40B4-BE49-F238E27FC236}">
                <a16:creationId xmlns:a16="http://schemas.microsoft.com/office/drawing/2014/main" id="{4CA33D24-FEBC-42D4-ABB3-DBF8ADD8931F}"/>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9C19E9D7-F961-464F-B141-456C95A3C7B0}"/>
              </a:ext>
            </a:extLst>
          </p:cNvPr>
          <p:cNvSpPr>
            <a:spLocks noGrp="1" noChangeArrowheads="1"/>
          </p:cNvSpPr>
          <p:nvPr>
            <p:ph type="sldNum" sz="quarter" idx="12"/>
          </p:nvPr>
        </p:nvSpPr>
        <p:spPr/>
        <p:txBody>
          <a:bodyPr/>
          <a:lstStyle>
            <a:lvl1pPr>
              <a:defRPr/>
            </a:lvl1pPr>
          </a:lstStyle>
          <a:p>
            <a:pPr>
              <a:defRPr/>
            </a:pPr>
            <a:fld id="{84C9EA6B-5C5F-4CBA-AED3-9CF9C420EB80}" type="slidenum">
              <a:rPr lang="en-US" altLang="en-US"/>
              <a:pPr>
                <a:defRPr/>
              </a:pPr>
              <a:t>‹#›</a:t>
            </a:fld>
            <a:endParaRPr lang="en-US" altLang="en-US"/>
          </a:p>
        </p:txBody>
      </p:sp>
    </p:spTree>
    <p:extLst>
      <p:ext uri="{BB962C8B-B14F-4D97-AF65-F5344CB8AC3E}">
        <p14:creationId xmlns:p14="http://schemas.microsoft.com/office/powerpoint/2010/main" val="40611565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D90529-2CBE-4C02-AFA9-4D729663519E}"/>
              </a:ext>
            </a:extLst>
          </p:cNvPr>
          <p:cNvSpPr>
            <a:spLocks noGrp="1" noChangeArrowheads="1"/>
          </p:cNvSpPr>
          <p:nvPr>
            <p:ph type="dt" sz="half" idx="10"/>
          </p:nvPr>
        </p:nvSpPr>
        <p:spPr/>
        <p:txBody>
          <a:bodyPr/>
          <a:lstStyle>
            <a:lvl1pPr>
              <a:defRPr/>
            </a:lvl1pPr>
          </a:lstStyle>
          <a:p>
            <a:pPr>
              <a:defRPr/>
            </a:pPr>
            <a:fld id="{9AFDB542-6EA9-41F7-9311-3F49E9BC2565}" type="datetimeFigureOut">
              <a:rPr lang="en-US"/>
              <a:pPr>
                <a:defRPr/>
              </a:pPr>
              <a:t>1/16/2019</a:t>
            </a:fld>
            <a:endParaRPr lang="en-US"/>
          </a:p>
        </p:txBody>
      </p:sp>
      <p:sp>
        <p:nvSpPr>
          <p:cNvPr id="5" name="Footer Placeholder 4">
            <a:extLst>
              <a:ext uri="{FF2B5EF4-FFF2-40B4-BE49-F238E27FC236}">
                <a16:creationId xmlns:a16="http://schemas.microsoft.com/office/drawing/2014/main" id="{9F43CBA1-EC4D-470C-BEF7-C561300553E8}"/>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4DAE6D1-21CF-44F1-B8AD-CE3BD291AFE6}"/>
              </a:ext>
            </a:extLst>
          </p:cNvPr>
          <p:cNvSpPr>
            <a:spLocks noGrp="1" noChangeArrowheads="1"/>
          </p:cNvSpPr>
          <p:nvPr>
            <p:ph type="sldNum" sz="quarter" idx="12"/>
          </p:nvPr>
        </p:nvSpPr>
        <p:spPr/>
        <p:txBody>
          <a:bodyPr/>
          <a:lstStyle>
            <a:lvl1pPr>
              <a:defRPr/>
            </a:lvl1pPr>
          </a:lstStyle>
          <a:p>
            <a:pPr>
              <a:defRPr/>
            </a:pPr>
            <a:fld id="{D2B5B1A8-36C6-4FAB-8EDF-D2DD277D7927}" type="slidenum">
              <a:rPr lang="en-US" altLang="en-US"/>
              <a:pPr>
                <a:defRPr/>
              </a:pPr>
              <a:t>‹#›</a:t>
            </a:fld>
            <a:endParaRPr lang="en-US" altLang="en-US"/>
          </a:p>
        </p:txBody>
      </p:sp>
    </p:spTree>
    <p:extLst>
      <p:ext uri="{BB962C8B-B14F-4D97-AF65-F5344CB8AC3E}">
        <p14:creationId xmlns:p14="http://schemas.microsoft.com/office/powerpoint/2010/main" val="30250012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434D3D-CA99-4E5A-8233-3F1FF841343F}"/>
              </a:ext>
            </a:extLst>
          </p:cNvPr>
          <p:cNvSpPr>
            <a:spLocks noGrp="1" noChangeArrowheads="1"/>
          </p:cNvSpPr>
          <p:nvPr>
            <p:ph type="dt" sz="half" idx="10"/>
          </p:nvPr>
        </p:nvSpPr>
        <p:spPr/>
        <p:txBody>
          <a:bodyPr/>
          <a:lstStyle>
            <a:lvl1pPr>
              <a:defRPr/>
            </a:lvl1pPr>
          </a:lstStyle>
          <a:p>
            <a:pPr>
              <a:defRPr/>
            </a:pPr>
            <a:fld id="{9A08B9AE-88AB-4814-8756-7305EA1745CC}" type="datetimeFigureOut">
              <a:rPr lang="en-US"/>
              <a:pPr>
                <a:defRPr/>
              </a:pPr>
              <a:t>1/16/2019</a:t>
            </a:fld>
            <a:endParaRPr lang="en-US"/>
          </a:p>
        </p:txBody>
      </p:sp>
      <p:sp>
        <p:nvSpPr>
          <p:cNvPr id="5" name="Footer Placeholder 4">
            <a:extLst>
              <a:ext uri="{FF2B5EF4-FFF2-40B4-BE49-F238E27FC236}">
                <a16:creationId xmlns:a16="http://schemas.microsoft.com/office/drawing/2014/main" id="{F40BB827-5CD8-4A3B-8D46-68D221D9B696}"/>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9763CC1-D473-4FE9-B1EF-56BD11B8E08C}"/>
              </a:ext>
            </a:extLst>
          </p:cNvPr>
          <p:cNvSpPr>
            <a:spLocks noGrp="1" noChangeArrowheads="1"/>
          </p:cNvSpPr>
          <p:nvPr>
            <p:ph type="sldNum" sz="quarter" idx="12"/>
          </p:nvPr>
        </p:nvSpPr>
        <p:spPr/>
        <p:txBody>
          <a:bodyPr/>
          <a:lstStyle>
            <a:lvl1pPr>
              <a:defRPr/>
            </a:lvl1pPr>
          </a:lstStyle>
          <a:p>
            <a:pPr>
              <a:defRPr/>
            </a:pPr>
            <a:fld id="{5767CEDF-FA57-48EF-B7E2-33A0E796FD2B}" type="slidenum">
              <a:rPr lang="en-US" altLang="en-US"/>
              <a:pPr>
                <a:defRPr/>
              </a:pPr>
              <a:t>‹#›</a:t>
            </a:fld>
            <a:endParaRPr lang="en-US" altLang="en-US"/>
          </a:p>
        </p:txBody>
      </p:sp>
    </p:spTree>
    <p:extLst>
      <p:ext uri="{BB962C8B-B14F-4D97-AF65-F5344CB8AC3E}">
        <p14:creationId xmlns:p14="http://schemas.microsoft.com/office/powerpoint/2010/main" val="213203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venir Book"/>
                <a:cs typeface="Avenir Book"/>
              </a:defRPr>
            </a:lvl1pPr>
          </a:lstStyle>
          <a:p>
            <a:r>
              <a:rPr lang="en-US" dirty="0"/>
              <a:t>Click to edit Master title style</a:t>
            </a:r>
          </a:p>
        </p:txBody>
      </p:sp>
      <p:sp>
        <p:nvSpPr>
          <p:cNvPr id="3" name="Date Placeholder 2">
            <a:extLst>
              <a:ext uri="{FF2B5EF4-FFF2-40B4-BE49-F238E27FC236}">
                <a16:creationId xmlns:a16="http://schemas.microsoft.com/office/drawing/2014/main" id="{8A5B4BE3-6764-4FA1-8B2D-4ACB93F08D0E}"/>
              </a:ext>
            </a:extLst>
          </p:cNvPr>
          <p:cNvSpPr>
            <a:spLocks noGrp="1"/>
          </p:cNvSpPr>
          <p:nvPr>
            <p:ph type="dt" sz="half" idx="10"/>
          </p:nvPr>
        </p:nvSpPr>
        <p:spPr/>
        <p:txBody>
          <a:bodyPr/>
          <a:lstStyle>
            <a:lvl1pPr>
              <a:defRPr/>
            </a:lvl1pPr>
          </a:lstStyle>
          <a:p>
            <a:pPr>
              <a:defRPr/>
            </a:pPr>
            <a:fld id="{D877EFAD-0139-426D-BD79-EE64860A0EE5}" type="datetimeFigureOut">
              <a:rPr lang="en-US"/>
              <a:pPr>
                <a:defRPr/>
              </a:pPr>
              <a:t>1/16/2019</a:t>
            </a:fld>
            <a:endParaRPr lang="en-US"/>
          </a:p>
        </p:txBody>
      </p:sp>
      <p:sp>
        <p:nvSpPr>
          <p:cNvPr id="4" name="Footer Placeholder 3">
            <a:extLst>
              <a:ext uri="{FF2B5EF4-FFF2-40B4-BE49-F238E27FC236}">
                <a16:creationId xmlns:a16="http://schemas.microsoft.com/office/drawing/2014/main" id="{267A6847-5FDE-4E89-A6B4-2F156F02E03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944FB79-66EC-4291-AA2A-1A9ABE4DF527}"/>
              </a:ext>
            </a:extLst>
          </p:cNvPr>
          <p:cNvSpPr>
            <a:spLocks noGrp="1"/>
          </p:cNvSpPr>
          <p:nvPr>
            <p:ph type="sldNum" sz="quarter" idx="12"/>
          </p:nvPr>
        </p:nvSpPr>
        <p:spPr/>
        <p:txBody>
          <a:bodyPr/>
          <a:lstStyle>
            <a:lvl1pPr>
              <a:defRPr/>
            </a:lvl1pPr>
          </a:lstStyle>
          <a:p>
            <a:pPr>
              <a:defRPr/>
            </a:pPr>
            <a:fld id="{6DF0B13D-7430-44B3-A402-2AC6E0451750}" type="slidenum">
              <a:rPr lang="en-US" altLang="en-US"/>
              <a:pPr>
                <a:defRPr/>
              </a:pPr>
              <a:t>‹#›</a:t>
            </a:fld>
            <a:endParaRPr lang="en-US" altLang="en-US"/>
          </a:p>
        </p:txBody>
      </p:sp>
    </p:spTree>
    <p:extLst>
      <p:ext uri="{BB962C8B-B14F-4D97-AF65-F5344CB8AC3E}">
        <p14:creationId xmlns:p14="http://schemas.microsoft.com/office/powerpoint/2010/main" val="2068367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FD3E970-6F1D-4C43-A653-8D0313EA2F00}"/>
              </a:ext>
            </a:extLst>
          </p:cNvPr>
          <p:cNvSpPr>
            <a:spLocks noGrp="1"/>
          </p:cNvSpPr>
          <p:nvPr>
            <p:ph type="dt" sz="half" idx="10"/>
          </p:nvPr>
        </p:nvSpPr>
        <p:spPr/>
        <p:txBody>
          <a:bodyPr/>
          <a:lstStyle>
            <a:lvl1pPr>
              <a:defRPr/>
            </a:lvl1pPr>
          </a:lstStyle>
          <a:p>
            <a:pPr>
              <a:defRPr/>
            </a:pPr>
            <a:fld id="{E09436F2-4FA8-4DAF-B7E6-478C83BE577D}" type="datetimeFigureOut">
              <a:rPr lang="en-US"/>
              <a:pPr>
                <a:defRPr/>
              </a:pPr>
              <a:t>1/16/2019</a:t>
            </a:fld>
            <a:endParaRPr lang="en-US"/>
          </a:p>
        </p:txBody>
      </p:sp>
      <p:sp>
        <p:nvSpPr>
          <p:cNvPr id="4" name="Footer Placeholder 3">
            <a:extLst>
              <a:ext uri="{FF2B5EF4-FFF2-40B4-BE49-F238E27FC236}">
                <a16:creationId xmlns:a16="http://schemas.microsoft.com/office/drawing/2014/main" id="{41269898-9CDB-4812-B81C-39DE1D2D4F1A}"/>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BDD2CEC4-249C-43F3-A79D-B43ECFC1D3DD}"/>
              </a:ext>
            </a:extLst>
          </p:cNvPr>
          <p:cNvSpPr>
            <a:spLocks noGrp="1"/>
          </p:cNvSpPr>
          <p:nvPr>
            <p:ph type="sldNum" sz="quarter" idx="12"/>
          </p:nvPr>
        </p:nvSpPr>
        <p:spPr/>
        <p:txBody>
          <a:bodyPr/>
          <a:lstStyle>
            <a:lvl1pPr>
              <a:defRPr/>
            </a:lvl1pPr>
          </a:lstStyle>
          <a:p>
            <a:pPr>
              <a:defRPr/>
            </a:pPr>
            <a:fld id="{06D7E38C-62D0-4902-85BE-1AA7669F46D6}" type="slidenum">
              <a:rPr lang="en-US" altLang="en-US"/>
              <a:pPr>
                <a:defRPr/>
              </a:pPr>
              <a:t>‹#›</a:t>
            </a:fld>
            <a:endParaRPr lang="en-US" altLang="en-US"/>
          </a:p>
        </p:txBody>
      </p:sp>
    </p:spTree>
    <p:extLst>
      <p:ext uri="{BB962C8B-B14F-4D97-AF65-F5344CB8AC3E}">
        <p14:creationId xmlns:p14="http://schemas.microsoft.com/office/powerpoint/2010/main" val="679439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3" name="Rectangle 4">
            <a:extLst>
              <a:ext uri="{FF2B5EF4-FFF2-40B4-BE49-F238E27FC236}">
                <a16:creationId xmlns:a16="http://schemas.microsoft.com/office/drawing/2014/main" id="{53382893-8398-431C-8216-8CED2BC2F5D3}"/>
              </a:ext>
            </a:extLst>
          </p:cNvPr>
          <p:cNvSpPr>
            <a:spLocks noGrp="1" noChangeArrowheads="1"/>
          </p:cNvSpPr>
          <p:nvPr>
            <p:ph type="dt" sz="half" idx="10"/>
          </p:nvPr>
        </p:nvSpPr>
        <p:spPr/>
        <p:txBody>
          <a:bodyPr/>
          <a:lstStyle>
            <a:lvl1pPr>
              <a:defRPr/>
            </a:lvl1pPr>
          </a:lstStyle>
          <a:p>
            <a:pPr>
              <a:defRPr/>
            </a:pPr>
            <a:fld id="{50009972-4210-4DFF-851E-49878D93460B}" type="datetimeFigureOut">
              <a:rPr lang="en-US"/>
              <a:pPr>
                <a:defRPr/>
              </a:pPr>
              <a:t>1/16/2019</a:t>
            </a:fld>
            <a:endParaRPr lang="en-US"/>
          </a:p>
        </p:txBody>
      </p:sp>
      <p:sp>
        <p:nvSpPr>
          <p:cNvPr id="4" name="Rectangle 5">
            <a:extLst>
              <a:ext uri="{FF2B5EF4-FFF2-40B4-BE49-F238E27FC236}">
                <a16:creationId xmlns:a16="http://schemas.microsoft.com/office/drawing/2014/main" id="{55B6D34C-F47B-43D0-A8AC-F8D91692E7ED}"/>
              </a:ext>
            </a:extLst>
          </p:cNvPr>
          <p:cNvSpPr>
            <a:spLocks noGrp="1" noChangeArrowheads="1"/>
          </p:cNvSpPr>
          <p:nvPr>
            <p:ph type="ftr" sz="quarter" idx="11"/>
          </p:nvPr>
        </p:nvSpPr>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F4600ED3-84FC-4CDD-9858-C33EBA9E369B}"/>
              </a:ext>
            </a:extLst>
          </p:cNvPr>
          <p:cNvSpPr>
            <a:spLocks noGrp="1" noChangeArrowheads="1"/>
          </p:cNvSpPr>
          <p:nvPr>
            <p:ph type="sldNum" sz="quarter" idx="12"/>
          </p:nvPr>
        </p:nvSpPr>
        <p:spPr/>
        <p:txBody>
          <a:bodyPr/>
          <a:lstStyle>
            <a:lvl1pPr>
              <a:defRPr/>
            </a:lvl1pPr>
          </a:lstStyle>
          <a:p>
            <a:pPr>
              <a:defRPr/>
            </a:pPr>
            <a:fld id="{B51623D0-6043-4184-B2CC-BDC4D4F2A895}" type="slidenum">
              <a:rPr lang="en-US" altLang="en-US"/>
              <a:pPr>
                <a:defRPr/>
              </a:pPr>
              <a:t>‹#›</a:t>
            </a:fld>
            <a:endParaRPr lang="en-US" altLang="en-US"/>
          </a:p>
        </p:txBody>
      </p:sp>
    </p:spTree>
    <p:extLst>
      <p:ext uri="{BB962C8B-B14F-4D97-AF65-F5344CB8AC3E}">
        <p14:creationId xmlns:p14="http://schemas.microsoft.com/office/powerpoint/2010/main" val="3341521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FF276A-6289-42C6-B224-0BD0960CBDBB}"/>
              </a:ext>
            </a:extLst>
          </p:cNvPr>
          <p:cNvSpPr>
            <a:spLocks noGrp="1" noChangeArrowheads="1"/>
          </p:cNvSpPr>
          <p:nvPr>
            <p:ph type="dt" sz="half" idx="10"/>
          </p:nvPr>
        </p:nvSpPr>
        <p:spPr/>
        <p:txBody>
          <a:bodyPr/>
          <a:lstStyle>
            <a:lvl1pPr>
              <a:defRPr/>
            </a:lvl1pPr>
          </a:lstStyle>
          <a:p>
            <a:pPr>
              <a:defRPr/>
            </a:pPr>
            <a:fld id="{49BD325A-1E1D-4A42-AD6C-05C1CDB3BE6F}" type="datetimeFigureOut">
              <a:rPr lang="en-US"/>
              <a:pPr>
                <a:defRPr/>
              </a:pPr>
              <a:t>1/16/2019</a:t>
            </a:fld>
            <a:endParaRPr lang="en-US"/>
          </a:p>
        </p:txBody>
      </p:sp>
      <p:sp>
        <p:nvSpPr>
          <p:cNvPr id="5" name="Footer Placeholder 4">
            <a:extLst>
              <a:ext uri="{FF2B5EF4-FFF2-40B4-BE49-F238E27FC236}">
                <a16:creationId xmlns:a16="http://schemas.microsoft.com/office/drawing/2014/main" id="{D4B58835-561F-4B7F-B8D5-AAC3626DB2C4}"/>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1275D74-6082-485E-84F5-8E28599FBFCC}"/>
              </a:ext>
            </a:extLst>
          </p:cNvPr>
          <p:cNvSpPr>
            <a:spLocks noGrp="1" noChangeArrowheads="1"/>
          </p:cNvSpPr>
          <p:nvPr>
            <p:ph type="sldNum" sz="quarter" idx="12"/>
          </p:nvPr>
        </p:nvSpPr>
        <p:spPr/>
        <p:txBody>
          <a:bodyPr/>
          <a:lstStyle>
            <a:lvl1pPr>
              <a:defRPr/>
            </a:lvl1pPr>
          </a:lstStyle>
          <a:p>
            <a:pPr>
              <a:defRPr/>
            </a:pPr>
            <a:fld id="{A5BF43EF-F193-454D-BA2A-61C4071DEBE2}" type="slidenum">
              <a:rPr lang="en-US" altLang="en-US"/>
              <a:pPr>
                <a:defRPr/>
              </a:pPr>
              <a:t>‹#›</a:t>
            </a:fld>
            <a:endParaRPr lang="en-US" altLang="en-US"/>
          </a:p>
        </p:txBody>
      </p:sp>
    </p:spTree>
    <p:extLst>
      <p:ext uri="{BB962C8B-B14F-4D97-AF65-F5344CB8AC3E}">
        <p14:creationId xmlns:p14="http://schemas.microsoft.com/office/powerpoint/2010/main" val="3398190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E6D9A665-34EE-4CCB-B2B0-3C61C446F9CE}"/>
              </a:ext>
            </a:extLst>
          </p:cNvPr>
          <p:cNvSpPr>
            <a:spLocks noGrp="1" noChangeArrowheads="1"/>
          </p:cNvSpPr>
          <p:nvPr>
            <p:ph type="dt" sz="half" idx="10"/>
          </p:nvPr>
        </p:nvSpPr>
        <p:spPr>
          <a:ln/>
        </p:spPr>
        <p:txBody>
          <a:bodyPr/>
          <a:lstStyle>
            <a:lvl1pPr>
              <a:defRPr/>
            </a:lvl1pPr>
          </a:lstStyle>
          <a:p>
            <a:pPr>
              <a:defRPr/>
            </a:pPr>
            <a:fld id="{E4ADF4AC-359E-44FA-B11F-4A28A2DB586B}" type="datetimeFigureOut">
              <a:rPr lang="en-US"/>
              <a:pPr>
                <a:defRPr/>
              </a:pPr>
              <a:t>1/16/2019</a:t>
            </a:fld>
            <a:endParaRPr lang="en-US"/>
          </a:p>
        </p:txBody>
      </p:sp>
      <p:sp>
        <p:nvSpPr>
          <p:cNvPr id="5" name="Rectangle 5">
            <a:extLst>
              <a:ext uri="{FF2B5EF4-FFF2-40B4-BE49-F238E27FC236}">
                <a16:creationId xmlns:a16="http://schemas.microsoft.com/office/drawing/2014/main" id="{150920CE-AAB0-47EE-AB5D-D7DAA681745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8F8D547-6124-4CF1-9DCB-14E46E275BAF}"/>
              </a:ext>
            </a:extLst>
          </p:cNvPr>
          <p:cNvSpPr>
            <a:spLocks noGrp="1" noChangeArrowheads="1"/>
          </p:cNvSpPr>
          <p:nvPr>
            <p:ph type="sldNum" sz="quarter" idx="12"/>
          </p:nvPr>
        </p:nvSpPr>
        <p:spPr>
          <a:ln/>
        </p:spPr>
        <p:txBody>
          <a:bodyPr/>
          <a:lstStyle>
            <a:lvl1pPr>
              <a:defRPr/>
            </a:lvl1pPr>
          </a:lstStyle>
          <a:p>
            <a:pPr>
              <a:defRPr/>
            </a:pPr>
            <a:fld id="{5DB80261-98E5-4B00-B925-F03C3BBDBEC3}" type="slidenum">
              <a:rPr lang="en-US" altLang="en-US"/>
              <a:pPr>
                <a:defRPr/>
              </a:pPr>
              <a:t>‹#›</a:t>
            </a:fld>
            <a:endParaRPr lang="en-US" altLang="en-US"/>
          </a:p>
        </p:txBody>
      </p:sp>
    </p:spTree>
    <p:extLst>
      <p:ext uri="{BB962C8B-B14F-4D97-AF65-F5344CB8AC3E}">
        <p14:creationId xmlns:p14="http://schemas.microsoft.com/office/powerpoint/2010/main" val="40132345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E11580D-0EA0-457A-87A1-8545B612F7DE}"/>
              </a:ext>
            </a:extLst>
          </p:cNvPr>
          <p:cNvSpPr>
            <a:spLocks noGrp="1" noChangeArrowheads="1"/>
          </p:cNvSpPr>
          <p:nvPr>
            <p:ph type="dt" sz="half" idx="10"/>
          </p:nvPr>
        </p:nvSpPr>
        <p:spPr/>
        <p:txBody>
          <a:bodyPr/>
          <a:lstStyle>
            <a:lvl1pPr>
              <a:defRPr/>
            </a:lvl1pPr>
          </a:lstStyle>
          <a:p>
            <a:pPr>
              <a:defRPr/>
            </a:pPr>
            <a:fld id="{4FF2AA31-A31A-412A-8847-211A9A96971B}" type="datetimeFigureOut">
              <a:rPr lang="en-US"/>
              <a:pPr>
                <a:defRPr/>
              </a:pPr>
              <a:t>1/16/2019</a:t>
            </a:fld>
            <a:endParaRPr lang="en-US"/>
          </a:p>
        </p:txBody>
      </p:sp>
      <p:sp>
        <p:nvSpPr>
          <p:cNvPr id="6" name="Footer Placeholder 5">
            <a:extLst>
              <a:ext uri="{FF2B5EF4-FFF2-40B4-BE49-F238E27FC236}">
                <a16:creationId xmlns:a16="http://schemas.microsoft.com/office/drawing/2014/main" id="{96876A5C-1ED0-4852-8BE7-0165B480D584}"/>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B701A7B7-5082-4045-A0EF-C14480D7DE0B}"/>
              </a:ext>
            </a:extLst>
          </p:cNvPr>
          <p:cNvSpPr>
            <a:spLocks noGrp="1" noChangeArrowheads="1"/>
          </p:cNvSpPr>
          <p:nvPr>
            <p:ph type="sldNum" sz="quarter" idx="12"/>
          </p:nvPr>
        </p:nvSpPr>
        <p:spPr/>
        <p:txBody>
          <a:bodyPr/>
          <a:lstStyle>
            <a:lvl1pPr>
              <a:defRPr/>
            </a:lvl1pPr>
          </a:lstStyle>
          <a:p>
            <a:pPr>
              <a:defRPr/>
            </a:pPr>
            <a:fld id="{AB5B8931-EFF9-4CDD-BB60-5C35F5D3EF9F}" type="slidenum">
              <a:rPr lang="en-US" altLang="en-US"/>
              <a:pPr>
                <a:defRPr/>
              </a:pPr>
              <a:t>‹#›</a:t>
            </a:fld>
            <a:endParaRPr lang="en-US" altLang="en-US"/>
          </a:p>
        </p:txBody>
      </p:sp>
    </p:spTree>
    <p:extLst>
      <p:ext uri="{BB962C8B-B14F-4D97-AF65-F5344CB8AC3E}">
        <p14:creationId xmlns:p14="http://schemas.microsoft.com/office/powerpoint/2010/main" val="4163333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4A9A8842-620D-479B-A484-A112E65D0FC7}"/>
              </a:ext>
            </a:extLst>
          </p:cNvPr>
          <p:cNvSpPr>
            <a:spLocks noGrp="1" noChangeArrowheads="1"/>
          </p:cNvSpPr>
          <p:nvPr>
            <p:ph type="dt" sz="half" idx="10"/>
          </p:nvPr>
        </p:nvSpPr>
        <p:spPr/>
        <p:txBody>
          <a:bodyPr/>
          <a:lstStyle>
            <a:lvl1pPr>
              <a:defRPr/>
            </a:lvl1pPr>
          </a:lstStyle>
          <a:p>
            <a:pPr>
              <a:defRPr/>
            </a:pPr>
            <a:fld id="{2F881F43-121C-413A-8D83-D94F4C5FE1FC}" type="datetimeFigureOut">
              <a:rPr lang="en-US"/>
              <a:pPr>
                <a:defRPr/>
              </a:pPr>
              <a:t>1/16/2019</a:t>
            </a:fld>
            <a:endParaRPr lang="en-US"/>
          </a:p>
        </p:txBody>
      </p:sp>
      <p:sp>
        <p:nvSpPr>
          <p:cNvPr id="8" name="Rectangle 5">
            <a:extLst>
              <a:ext uri="{FF2B5EF4-FFF2-40B4-BE49-F238E27FC236}">
                <a16:creationId xmlns:a16="http://schemas.microsoft.com/office/drawing/2014/main" id="{5A5D65C4-589D-4B10-843E-89DBB73678E9}"/>
              </a:ext>
            </a:extLst>
          </p:cNvPr>
          <p:cNvSpPr>
            <a:spLocks noGrp="1" noChangeArrowheads="1"/>
          </p:cNvSpPr>
          <p:nvPr>
            <p:ph type="ftr" sz="quarter" idx="11"/>
          </p:nvPr>
        </p:nvSpPr>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185FD056-5F42-4932-B012-698815B0F489}"/>
              </a:ext>
            </a:extLst>
          </p:cNvPr>
          <p:cNvSpPr>
            <a:spLocks noGrp="1" noChangeArrowheads="1"/>
          </p:cNvSpPr>
          <p:nvPr>
            <p:ph type="sldNum" sz="quarter" idx="12"/>
          </p:nvPr>
        </p:nvSpPr>
        <p:spPr/>
        <p:txBody>
          <a:bodyPr/>
          <a:lstStyle>
            <a:lvl1pPr>
              <a:defRPr/>
            </a:lvl1pPr>
          </a:lstStyle>
          <a:p>
            <a:pPr>
              <a:defRPr/>
            </a:pPr>
            <a:fld id="{ED392BED-2194-4F6D-AFEE-B9C6090DAC69}" type="slidenum">
              <a:rPr lang="en-US" altLang="en-US"/>
              <a:pPr>
                <a:defRPr/>
              </a:pPr>
              <a:t>‹#›</a:t>
            </a:fld>
            <a:endParaRPr lang="en-US" altLang="en-US"/>
          </a:p>
        </p:txBody>
      </p:sp>
    </p:spTree>
    <p:extLst>
      <p:ext uri="{BB962C8B-B14F-4D97-AF65-F5344CB8AC3E}">
        <p14:creationId xmlns:p14="http://schemas.microsoft.com/office/powerpoint/2010/main" val="820811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C1C81B6E-91F1-4A46-BAAF-6AEF23B832F9}"/>
              </a:ext>
            </a:extLst>
          </p:cNvPr>
          <p:cNvSpPr>
            <a:spLocks noGrp="1" noChangeArrowheads="1"/>
          </p:cNvSpPr>
          <p:nvPr>
            <p:ph type="dt" sz="half" idx="10"/>
          </p:nvPr>
        </p:nvSpPr>
        <p:spPr/>
        <p:txBody>
          <a:bodyPr/>
          <a:lstStyle>
            <a:lvl1pPr>
              <a:defRPr/>
            </a:lvl1pPr>
          </a:lstStyle>
          <a:p>
            <a:pPr>
              <a:defRPr/>
            </a:pPr>
            <a:fld id="{FDBE43F1-BD3F-4949-8FA9-446AD5502794}" type="datetimeFigureOut">
              <a:rPr lang="en-US"/>
              <a:pPr>
                <a:defRPr/>
              </a:pPr>
              <a:t>1/16/2019</a:t>
            </a:fld>
            <a:endParaRPr lang="en-US"/>
          </a:p>
        </p:txBody>
      </p:sp>
      <p:sp>
        <p:nvSpPr>
          <p:cNvPr id="4" name="Rectangle 5">
            <a:extLst>
              <a:ext uri="{FF2B5EF4-FFF2-40B4-BE49-F238E27FC236}">
                <a16:creationId xmlns:a16="http://schemas.microsoft.com/office/drawing/2014/main" id="{CA0FC966-739A-4DB8-846C-91F8F6644847}"/>
              </a:ext>
            </a:extLst>
          </p:cNvPr>
          <p:cNvSpPr>
            <a:spLocks noGrp="1" noChangeArrowheads="1"/>
          </p:cNvSpPr>
          <p:nvPr>
            <p:ph type="ftr" sz="quarter" idx="11"/>
          </p:nvPr>
        </p:nvSpPr>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EA98754D-64F0-451F-B05F-3A59BDA61EAE}"/>
              </a:ext>
            </a:extLst>
          </p:cNvPr>
          <p:cNvSpPr>
            <a:spLocks noGrp="1" noChangeArrowheads="1"/>
          </p:cNvSpPr>
          <p:nvPr>
            <p:ph type="sldNum" sz="quarter" idx="12"/>
          </p:nvPr>
        </p:nvSpPr>
        <p:spPr/>
        <p:txBody>
          <a:bodyPr/>
          <a:lstStyle>
            <a:lvl1pPr>
              <a:defRPr/>
            </a:lvl1pPr>
          </a:lstStyle>
          <a:p>
            <a:pPr>
              <a:defRPr/>
            </a:pPr>
            <a:fld id="{9A727CB9-2381-46A5-85B8-37BB34FB61F4}" type="slidenum">
              <a:rPr lang="en-US" altLang="en-US"/>
              <a:pPr>
                <a:defRPr/>
              </a:pPr>
              <a:t>‹#›</a:t>
            </a:fld>
            <a:endParaRPr lang="en-US" altLang="en-US"/>
          </a:p>
        </p:txBody>
      </p:sp>
    </p:spTree>
    <p:extLst>
      <p:ext uri="{BB962C8B-B14F-4D97-AF65-F5344CB8AC3E}">
        <p14:creationId xmlns:p14="http://schemas.microsoft.com/office/powerpoint/2010/main" val="3963985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B9949C0-FABA-4395-9024-15E1BED6B52B}"/>
              </a:ext>
            </a:extLst>
          </p:cNvPr>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E850E1-6216-42F1-8FEB-A8C8436B2F0B}"/>
              </a:ext>
            </a:extLst>
          </p:cNvPr>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31428" name="Rectangle 4">
            <a:extLst>
              <a:ext uri="{FF2B5EF4-FFF2-40B4-BE49-F238E27FC236}">
                <a16:creationId xmlns:a16="http://schemas.microsoft.com/office/drawing/2014/main" id="{3739EFBF-9133-413C-A297-1721B89D773E}"/>
              </a:ext>
            </a:extLst>
          </p:cNvPr>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000">
                <a:latin typeface="Verdana" pitchFamily="34" charset="0"/>
                <a:ea typeface="+mn-ea"/>
                <a:cs typeface="+mn-cs"/>
              </a:defRPr>
            </a:lvl1pPr>
          </a:lstStyle>
          <a:p>
            <a:pPr>
              <a:defRPr/>
            </a:pPr>
            <a:fld id="{968675A9-091D-4C52-A96A-467B4D69E3B6}" type="datetimeFigureOut">
              <a:rPr lang="en-US"/>
              <a:pPr>
                <a:defRPr/>
              </a:pPr>
              <a:t>1/16/2019</a:t>
            </a:fld>
            <a:endParaRPr lang="en-US"/>
          </a:p>
        </p:txBody>
      </p:sp>
      <p:sp>
        <p:nvSpPr>
          <p:cNvPr id="231429" name="Rectangle 5">
            <a:extLst>
              <a:ext uri="{FF2B5EF4-FFF2-40B4-BE49-F238E27FC236}">
                <a16:creationId xmlns:a16="http://schemas.microsoft.com/office/drawing/2014/main" id="{C2FFE54D-C1DC-4B9A-852B-CA067EAB7A91}"/>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000">
                <a:latin typeface="Verdana" pitchFamily="34" charset="0"/>
                <a:ea typeface="+mn-ea"/>
                <a:cs typeface="+mn-cs"/>
              </a:defRPr>
            </a:lvl1pPr>
          </a:lstStyle>
          <a:p>
            <a:pPr>
              <a:defRPr/>
            </a:pPr>
            <a:endParaRPr lang="en-US"/>
          </a:p>
        </p:txBody>
      </p:sp>
      <p:sp>
        <p:nvSpPr>
          <p:cNvPr id="231430" name="Rectangle 6">
            <a:extLst>
              <a:ext uri="{FF2B5EF4-FFF2-40B4-BE49-F238E27FC236}">
                <a16:creationId xmlns:a16="http://schemas.microsoft.com/office/drawing/2014/main" id="{6483C120-0509-4B89-9E53-83D4AC6A29BB}"/>
              </a:ext>
            </a:extLst>
          </p:cNvPr>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64721DA9-4A19-49F1-A4EB-4869831C89C8}" type="slidenum">
              <a:rPr lang="en-US" altLang="en-US"/>
              <a:pPr>
                <a:defRPr/>
              </a:pPr>
              <a:t>‹#›</a:t>
            </a:fld>
            <a:endParaRPr lang="en-US" altLang="en-US"/>
          </a:p>
        </p:txBody>
      </p:sp>
      <p:sp>
        <p:nvSpPr>
          <p:cNvPr id="1031" name="Rectangle 7">
            <a:extLst>
              <a:ext uri="{FF2B5EF4-FFF2-40B4-BE49-F238E27FC236}">
                <a16:creationId xmlns:a16="http://schemas.microsoft.com/office/drawing/2014/main" id="{0356986F-57F3-4667-8864-06968D27087F}"/>
              </a:ext>
            </a:extLst>
          </p:cNvPr>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a:latin typeface="Times New Roman" pitchFamily="18" charset="0"/>
              <a:cs typeface="+mn-cs"/>
            </a:endParaRPr>
          </a:p>
        </p:txBody>
      </p:sp>
      <p:sp>
        <p:nvSpPr>
          <p:cNvPr id="1033" name="Rectangle 9">
            <a:extLst>
              <a:ext uri="{FF2B5EF4-FFF2-40B4-BE49-F238E27FC236}">
                <a16:creationId xmlns:a16="http://schemas.microsoft.com/office/drawing/2014/main" id="{BDBDE450-FC7B-4CB9-9DDB-66A1AFC51465}"/>
              </a:ext>
            </a:extLst>
          </p:cNvPr>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a:latin typeface="Times New Roman" pitchFamily="18" charset="0"/>
              <a:cs typeface="+mn-cs"/>
            </a:endParaRPr>
          </a:p>
        </p:txBody>
      </p:sp>
      <p:sp>
        <p:nvSpPr>
          <p:cNvPr id="1034" name="Rectangle 10">
            <a:extLst>
              <a:ext uri="{FF2B5EF4-FFF2-40B4-BE49-F238E27FC236}">
                <a16:creationId xmlns:a16="http://schemas.microsoft.com/office/drawing/2014/main" id="{77AC316A-D96D-4FDD-9EC3-F330D254D26E}"/>
              </a:ext>
            </a:extLst>
          </p:cNvPr>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a:solidFill>
                <a:srgbClr val="0000FF"/>
              </a:solidFill>
              <a:latin typeface="Times New Roman" pitchFamily="18" charset="0"/>
              <a:cs typeface="+mn-cs"/>
            </a:endParaRPr>
          </a:p>
        </p:txBody>
      </p:sp>
    </p:spTree>
  </p:cSld>
  <p:clrMap bg1="dk2" tx1="lt1" bg2="dk1" tx2="lt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69"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Lst>
  <p:txStyles>
    <p:titleStyle>
      <a:lvl1pPr algn="l" rtl="0" eaLnBrk="0" fontAlgn="base" hangingPunct="0">
        <a:spcBef>
          <a:spcPct val="0"/>
        </a:spcBef>
        <a:spcAft>
          <a:spcPct val="0"/>
        </a:spcAft>
        <a:defRPr sz="4400">
          <a:solidFill>
            <a:srgbClr val="0B5395"/>
          </a:solidFill>
          <a:latin typeface="Avenir Book"/>
          <a:ea typeface="MS PGothic" pitchFamily="34" charset="-128"/>
          <a:cs typeface="Avenir Book"/>
        </a:defRPr>
      </a:lvl1pPr>
      <a:lvl2pPr algn="l" rtl="0" eaLnBrk="0" fontAlgn="base" hangingPunct="0">
        <a:spcBef>
          <a:spcPct val="0"/>
        </a:spcBef>
        <a:spcAft>
          <a:spcPct val="0"/>
        </a:spcAft>
        <a:defRPr sz="4400">
          <a:solidFill>
            <a:srgbClr val="0B5395"/>
          </a:solidFill>
          <a:latin typeface="Avenir Book"/>
          <a:ea typeface="MS PGothic" pitchFamily="34" charset="-128"/>
          <a:cs typeface="Avenir Book"/>
        </a:defRPr>
      </a:lvl2pPr>
      <a:lvl3pPr algn="l" rtl="0" eaLnBrk="0" fontAlgn="base" hangingPunct="0">
        <a:spcBef>
          <a:spcPct val="0"/>
        </a:spcBef>
        <a:spcAft>
          <a:spcPct val="0"/>
        </a:spcAft>
        <a:defRPr sz="4400">
          <a:solidFill>
            <a:srgbClr val="0B5395"/>
          </a:solidFill>
          <a:latin typeface="Avenir Book"/>
          <a:ea typeface="MS PGothic" pitchFamily="34" charset="-128"/>
          <a:cs typeface="Avenir Book"/>
        </a:defRPr>
      </a:lvl3pPr>
      <a:lvl4pPr algn="l" rtl="0" eaLnBrk="0" fontAlgn="base" hangingPunct="0">
        <a:spcBef>
          <a:spcPct val="0"/>
        </a:spcBef>
        <a:spcAft>
          <a:spcPct val="0"/>
        </a:spcAft>
        <a:defRPr sz="4400">
          <a:solidFill>
            <a:srgbClr val="0B5395"/>
          </a:solidFill>
          <a:latin typeface="Avenir Book"/>
          <a:ea typeface="MS PGothic" pitchFamily="34" charset="-128"/>
          <a:cs typeface="Avenir Book"/>
        </a:defRPr>
      </a:lvl4pPr>
      <a:lvl5pPr algn="l" rtl="0" eaLnBrk="0" fontAlgn="base" hangingPunct="0">
        <a:spcBef>
          <a:spcPct val="0"/>
        </a:spcBef>
        <a:spcAft>
          <a:spcPct val="0"/>
        </a:spcAft>
        <a:defRPr sz="4400">
          <a:solidFill>
            <a:srgbClr val="0B5395"/>
          </a:solidFill>
          <a:latin typeface="Avenir Book"/>
          <a:ea typeface="MS PGothic" pitchFamily="34" charset="-128"/>
          <a:cs typeface="Avenir Book"/>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rgbClr val="404040"/>
        </a:buClr>
        <a:buSzPct val="100000"/>
        <a:buFont typeface="Wingdings" panose="05000000000000000000" pitchFamily="2" charset="2"/>
        <a:buChar char="§"/>
        <a:defRPr sz="3200">
          <a:solidFill>
            <a:srgbClr val="585C56"/>
          </a:solidFill>
          <a:latin typeface="Calibri"/>
          <a:ea typeface="MS PGothic" pitchFamily="34" charset="-128"/>
          <a:cs typeface="Calibri"/>
        </a:defRPr>
      </a:lvl1pPr>
      <a:lvl2pPr marL="742950" indent="-285750" algn="l" rtl="0" eaLnBrk="0" fontAlgn="base" hangingPunct="0">
        <a:spcBef>
          <a:spcPct val="20000"/>
        </a:spcBef>
        <a:spcAft>
          <a:spcPct val="0"/>
        </a:spcAft>
        <a:buClr>
          <a:schemeClr val="bg1"/>
        </a:buClr>
        <a:buSzPct val="120000"/>
        <a:buFont typeface="Arial" panose="020B0604020202020204" pitchFamily="34" charset="0"/>
        <a:buChar char="•"/>
        <a:defRPr sz="2800">
          <a:solidFill>
            <a:srgbClr val="585C56"/>
          </a:solidFill>
          <a:latin typeface="Calibri"/>
          <a:ea typeface="MS PGothic" pitchFamily="34" charset="-128"/>
          <a:cs typeface="Calibri"/>
        </a:defRPr>
      </a:lvl2pPr>
      <a:lvl3pPr marL="1143000" indent="-228600" algn="l" rtl="0" eaLnBrk="0" fontAlgn="base" hangingPunct="0">
        <a:spcBef>
          <a:spcPct val="20000"/>
        </a:spcBef>
        <a:spcAft>
          <a:spcPct val="0"/>
        </a:spcAft>
        <a:buClr>
          <a:schemeClr val="bg2"/>
        </a:buClr>
        <a:buSzPct val="120000"/>
        <a:buFont typeface="Courier New" panose="02070309020205020404" pitchFamily="49" charset="0"/>
        <a:buChar char="­"/>
        <a:defRPr sz="2400">
          <a:solidFill>
            <a:srgbClr val="585C56"/>
          </a:solidFill>
          <a:latin typeface="Calibri"/>
          <a:ea typeface="MS PGothic" pitchFamily="34" charset="-128"/>
          <a:cs typeface="Calibri"/>
        </a:defRPr>
      </a:lvl3pPr>
      <a:lvl4pPr marL="1600200" indent="-228600" algn="l" rtl="0" eaLnBrk="0" fontAlgn="base" hangingPunct="0">
        <a:spcBef>
          <a:spcPct val="20000"/>
        </a:spcBef>
        <a:spcAft>
          <a:spcPct val="0"/>
        </a:spcAft>
        <a:buClr>
          <a:schemeClr val="bg2"/>
        </a:buClr>
        <a:buFont typeface="Wingdings" panose="05000000000000000000" pitchFamily="2" charset="2"/>
        <a:buChar char="§"/>
        <a:defRPr>
          <a:solidFill>
            <a:srgbClr val="585C56"/>
          </a:solidFill>
          <a:latin typeface="Calibri"/>
          <a:ea typeface="MS PGothic" pitchFamily="34" charset="-128"/>
          <a:cs typeface="Calibri"/>
        </a:defRPr>
      </a:lvl4pPr>
      <a:lvl5pPr marL="2057400" indent="-228600" algn="l" rtl="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62B5559A-A80E-47ED-9A4E-CA3EDB63D7D0}"/>
              </a:ext>
            </a:extLst>
          </p:cNvPr>
          <p:cNvSpPr>
            <a:spLocks noGrp="1" noChangeArrowheads="1"/>
          </p:cNvSpPr>
          <p:nvPr>
            <p:ph type="ctrTitle"/>
          </p:nvPr>
        </p:nvSpPr>
        <p:spPr>
          <a:xfrm>
            <a:off x="685800" y="685800"/>
            <a:ext cx="7772400" cy="2127250"/>
          </a:xfrm>
        </p:spPr>
        <p:txBody>
          <a:bodyPr/>
          <a:lstStyle/>
          <a:p>
            <a:pPr eaLnBrk="1" hangingPunct="1"/>
            <a:br>
              <a:rPr lang="en-US" altLang="en-US" dirty="0">
                <a:solidFill>
                  <a:srgbClr val="0B5395"/>
                </a:solidFill>
                <a:latin typeface="Garamond" panose="02020404030301010803" pitchFamily="18" charset="0"/>
                <a:cs typeface="Avenir Book"/>
              </a:rPr>
            </a:br>
            <a:r>
              <a:rPr lang="en-US" altLang="en-US" sz="4400" dirty="0">
                <a:solidFill>
                  <a:srgbClr val="0B5395"/>
                </a:solidFill>
                <a:latin typeface="Garamond" panose="02020404030301010803" pitchFamily="18" charset="0"/>
                <a:cs typeface="Avenir Book"/>
              </a:rPr>
              <a:t>Telling a Compelling Story, part 2:</a:t>
            </a:r>
            <a:br>
              <a:rPr lang="en-US" altLang="en-US" dirty="0">
                <a:solidFill>
                  <a:srgbClr val="0B5395"/>
                </a:solidFill>
                <a:latin typeface="Garamond" panose="02020404030301010803" pitchFamily="18" charset="0"/>
                <a:cs typeface="Avenir Book"/>
              </a:rPr>
            </a:br>
            <a:r>
              <a:rPr lang="en-US" altLang="en-US" sz="6000" dirty="0">
                <a:solidFill>
                  <a:srgbClr val="0B5395"/>
                </a:solidFill>
                <a:latin typeface="Garamond" panose="02020404030301010803" pitchFamily="18" charset="0"/>
                <a:cs typeface="Avenir Book"/>
              </a:rPr>
              <a:t>Discussion</a:t>
            </a:r>
            <a:endParaRPr lang="en-US" altLang="en-US" dirty="0">
              <a:solidFill>
                <a:srgbClr val="0B5395"/>
              </a:solidFill>
              <a:latin typeface="Garamond" panose="02020404030301010803" pitchFamily="18" charset="0"/>
              <a:cs typeface="Avenir Book"/>
            </a:endParaRPr>
          </a:p>
        </p:txBody>
      </p:sp>
      <p:sp>
        <p:nvSpPr>
          <p:cNvPr id="16387" name="Subtitle 2">
            <a:extLst>
              <a:ext uri="{FF2B5EF4-FFF2-40B4-BE49-F238E27FC236}">
                <a16:creationId xmlns:a16="http://schemas.microsoft.com/office/drawing/2014/main" id="{903E8442-15B3-4F76-98A0-55EF9E6FF8AD}"/>
              </a:ext>
            </a:extLst>
          </p:cNvPr>
          <p:cNvSpPr>
            <a:spLocks noGrp="1" noChangeArrowheads="1"/>
          </p:cNvSpPr>
          <p:nvPr>
            <p:ph type="subTitle" idx="1"/>
          </p:nvPr>
        </p:nvSpPr>
        <p:spPr>
          <a:xfrm>
            <a:off x="1371600" y="3657600"/>
            <a:ext cx="6400800" cy="2286000"/>
          </a:xfrm>
        </p:spPr>
        <p:txBody>
          <a:bodyPr/>
          <a:lstStyle/>
          <a:p>
            <a:r>
              <a:rPr lang="en-US" altLang="en-US" sz="3200" dirty="0">
                <a:latin typeface="Calibri" panose="020F0502020204030204" pitchFamily="34" charset="0"/>
                <a:cs typeface="Calibri" panose="020F0502020204030204" pitchFamily="34" charset="0"/>
              </a:rPr>
              <a:t>CDC Operations Research Course</a:t>
            </a:r>
          </a:p>
          <a:p>
            <a:r>
              <a:rPr lang="en-US" altLang="en-US" sz="3200" dirty="0">
                <a:latin typeface="Calibri" panose="020F0502020204030204" pitchFamily="34" charset="0"/>
                <a:cs typeface="Calibri" panose="020F0502020204030204" pitchFamily="34" charset="0"/>
              </a:rPr>
              <a:t>Add place and date</a:t>
            </a:r>
          </a:p>
          <a:p>
            <a:r>
              <a:rPr lang="en-US" altLang="en-US" sz="3200" dirty="0">
                <a:latin typeface="Calibri" panose="020F0502020204030204" pitchFamily="34" charset="0"/>
                <a:cs typeface="Calibri" panose="020F0502020204030204" pitchFamily="34" charset="0"/>
              </a:rPr>
              <a:t>Add presenter name &amp; affiliation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E1F7A229-0F83-45A1-AAEF-A80216922EE6}"/>
              </a:ext>
            </a:extLst>
          </p:cNvPr>
          <p:cNvSpPr>
            <a:spLocks noGrp="1" noChangeArrowheads="1"/>
          </p:cNvSpPr>
          <p:nvPr>
            <p:ph type="title"/>
          </p:nvPr>
        </p:nvSpPr>
        <p:spPr/>
        <p:txBody>
          <a:bodyPr/>
          <a:lstStyle/>
          <a:p>
            <a:pPr eaLnBrk="1" hangingPunct="1"/>
            <a:r>
              <a:rPr lang="en-US" altLang="en-US"/>
              <a:t>Example 2: LDR structure</a:t>
            </a:r>
          </a:p>
        </p:txBody>
      </p:sp>
      <p:sp>
        <p:nvSpPr>
          <p:cNvPr id="34819" name="Content Placeholder 2">
            <a:extLst>
              <a:ext uri="{FF2B5EF4-FFF2-40B4-BE49-F238E27FC236}">
                <a16:creationId xmlns:a16="http://schemas.microsoft.com/office/drawing/2014/main" id="{6DFE22AD-9E17-405E-8C40-600AED401AE1}"/>
              </a:ext>
            </a:extLst>
          </p:cNvPr>
          <p:cNvSpPr>
            <a:spLocks noGrp="1" noChangeArrowheads="1"/>
          </p:cNvSpPr>
          <p:nvPr>
            <p:ph idx="1"/>
          </p:nvPr>
        </p:nvSpPr>
        <p:spPr/>
        <p:txBody>
          <a:bodyPr/>
          <a:lstStyle/>
          <a:p>
            <a:pPr marL="0" indent="0" eaLnBrk="1" hangingPunct="1">
              <a:buFont typeface="Wingdings" panose="05000000000000000000" pitchFamily="2" charset="2"/>
              <a:buNone/>
            </a:pPr>
            <a:r>
              <a:rPr lang="en-US" altLang="en-US" sz="3000" dirty="0">
                <a:solidFill>
                  <a:srgbClr val="0000FF"/>
                </a:solidFill>
                <a:latin typeface="Calibri" panose="020F0502020204030204" pitchFamily="34" charset="0"/>
                <a:cs typeface="Calibri" panose="020F0502020204030204" pitchFamily="34" charset="0"/>
              </a:rPr>
              <a:t>Opens by </a:t>
            </a:r>
            <a:r>
              <a:rPr lang="en-US" altLang="en-US" sz="3000" b="1" dirty="0">
                <a:solidFill>
                  <a:srgbClr val="0000FF"/>
                </a:solidFill>
                <a:latin typeface="Calibri" panose="020F0502020204030204" pitchFamily="34" charset="0"/>
                <a:cs typeface="Calibri" panose="020F0502020204030204" pitchFamily="34" charset="0"/>
              </a:rPr>
              <a:t>framing the conclusion </a:t>
            </a:r>
            <a:r>
              <a:rPr lang="en-US" altLang="en-US" sz="3000" dirty="0">
                <a:solidFill>
                  <a:srgbClr val="0000FF"/>
                </a:solidFill>
                <a:latin typeface="Calibri" panose="020F0502020204030204" pitchFamily="34" charset="0"/>
                <a:cs typeface="Calibri" panose="020F0502020204030204" pitchFamily="34" charset="0"/>
              </a:rPr>
              <a:t>(Lead):</a:t>
            </a:r>
          </a:p>
          <a:p>
            <a:pPr marL="0" indent="0" eaLnBrk="1" hangingPunct="1">
              <a:buFont typeface="Wingdings" panose="05000000000000000000" pitchFamily="2" charset="2"/>
              <a:buNone/>
            </a:pPr>
            <a:r>
              <a:rPr lang="en-US" altLang="en-US" sz="2600" dirty="0">
                <a:latin typeface="Calibri" panose="020F0502020204030204" pitchFamily="34" charset="0"/>
                <a:cs typeface="Calibri" panose="020F0502020204030204" pitchFamily="34" charset="0"/>
              </a:rPr>
              <a:t>	“</a:t>
            </a:r>
            <a:r>
              <a:rPr lang="en-US" altLang="en-US" sz="2600" dirty="0">
                <a:solidFill>
                  <a:srgbClr val="C00000"/>
                </a:solidFill>
                <a:latin typeface="Calibri" panose="020F0502020204030204" pitchFamily="34" charset="0"/>
                <a:cs typeface="Calibri" panose="020F0502020204030204" pitchFamily="34" charset="0"/>
              </a:rPr>
              <a:t>CHW-led, home-based HCT has the potential to improve HIV testing rates and linkage to HIV treatment</a:t>
            </a:r>
            <a:r>
              <a:rPr lang="en-US" altLang="en-US" sz="2600" dirty="0">
                <a:latin typeface="Calibri" panose="020F0502020204030204" pitchFamily="34" charset="0"/>
                <a:cs typeface="Calibri" panose="020F0502020204030204" pitchFamily="34" charset="0"/>
              </a:rPr>
              <a:t>. CHWs can approach at-risk populations in ways that may be more acceptable and convenient for clients, while simultaneously shifting responsibility away from overburdened health workers in facilities.</a:t>
            </a:r>
            <a:r>
              <a:rPr lang="en-US" altLang="en-US" sz="2600" baseline="30000" dirty="0">
                <a:latin typeface="Calibri" panose="020F0502020204030204" pitchFamily="34" charset="0"/>
                <a:cs typeface="Calibri" panose="020F0502020204030204" pitchFamily="34" charset="0"/>
              </a:rPr>
              <a:t>17</a:t>
            </a:r>
            <a:r>
              <a:rPr lang="en-US" altLang="en-US" sz="2600" dirty="0">
                <a:latin typeface="Calibri" panose="020F0502020204030204" pitchFamily="34" charset="0"/>
                <a:cs typeface="Calibri" panose="020F0502020204030204" pitchFamily="34" charset="0"/>
              </a:rPr>
              <a:t> However, it is essential that these services be provided competently. </a:t>
            </a:r>
            <a:r>
              <a:rPr lang="en-US" altLang="en-US" sz="2600" dirty="0">
                <a:solidFill>
                  <a:srgbClr val="C00000"/>
                </a:solidFill>
                <a:latin typeface="Calibri" panose="020F0502020204030204" pitchFamily="34" charset="0"/>
                <a:cs typeface="Calibri" panose="020F0502020204030204" pitchFamily="34" charset="0"/>
              </a:rPr>
              <a:t>Here, we have demonstrated that CHW-led, home-based HCT </a:t>
            </a:r>
            <a:r>
              <a:rPr lang="en-US" altLang="en-US" sz="2600" dirty="0">
                <a:latin typeface="Calibri" panose="020F0502020204030204" pitchFamily="34" charset="0"/>
                <a:cs typeface="Calibri" panose="020F0502020204030204" pitchFamily="34" charset="0"/>
              </a:rPr>
              <a:t>among high-risk TB contacts </a:t>
            </a:r>
            <a:r>
              <a:rPr lang="en-US" altLang="en-US" sz="2600" dirty="0">
                <a:solidFill>
                  <a:srgbClr val="C00000"/>
                </a:solidFill>
                <a:latin typeface="Calibri" panose="020F0502020204030204" pitchFamily="34" charset="0"/>
                <a:cs typeface="Calibri" panose="020F0502020204030204" pitchFamily="34" charset="0"/>
              </a:rPr>
              <a:t>can provide results similar to those obtained in laboratory settings</a:t>
            </a:r>
            <a:r>
              <a:rPr lang="en-US" altLang="en-US" sz="2600" dirty="0">
                <a:latin typeface="Calibri" panose="020F0502020204030204" pitchFamily="34" charset="0"/>
                <a:cs typeface="Calibri" panose="020F0502020204030204" pitchFamily="34" charset="0"/>
              </a:rPr>
              <a:t>.”</a:t>
            </a:r>
          </a:p>
          <a:p>
            <a:pPr marL="0" indent="0" eaLnBrk="1" hangingPunct="1">
              <a:buFont typeface="Wingdings" panose="05000000000000000000" pitchFamily="2" charset="2"/>
              <a:buNone/>
            </a:pPr>
            <a:endParaRPr lang="en-US" altLang="en-US" sz="2600" dirty="0">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5054A334-9C9C-4F51-AE34-0F6F7D52A088}"/>
              </a:ext>
            </a:extLst>
          </p:cNvPr>
          <p:cNvSpPr txBox="1"/>
          <p:nvPr/>
        </p:nvSpPr>
        <p:spPr>
          <a:xfrm>
            <a:off x="4086831" y="6345901"/>
            <a:ext cx="4446587" cy="276999"/>
          </a:xfrm>
          <a:prstGeom prst="rect">
            <a:avLst/>
          </a:prstGeom>
          <a:noFill/>
        </p:spPr>
        <p:txBody>
          <a:bodyPr>
            <a:spAutoFit/>
          </a:bodyPr>
          <a:lstStyle/>
          <a:p>
            <a:pPr algn="r" eaLnBrk="1" fontAlgn="auto" hangingPunct="1">
              <a:spcBef>
                <a:spcPts val="0"/>
              </a:spcBef>
              <a:spcAft>
                <a:spcPts val="0"/>
              </a:spcAft>
              <a:defRPr/>
            </a:pPr>
            <a:r>
              <a:rPr lang="en-US" sz="1200" i="1" dirty="0">
                <a:solidFill>
                  <a:schemeClr val="bg2">
                    <a:lumMod val="75000"/>
                    <a:lumOff val="25000"/>
                  </a:schemeClr>
                </a:solidFill>
                <a:latin typeface="+mn-lt"/>
                <a:cs typeface="+mn-cs"/>
              </a:rPr>
              <a:t>Example source: PHA</a:t>
            </a:r>
            <a:r>
              <a:rPr lang="en-US" sz="1200" dirty="0">
                <a:solidFill>
                  <a:schemeClr val="bg2">
                    <a:lumMod val="75000"/>
                    <a:lumOff val="25000"/>
                  </a:schemeClr>
                </a:solidFill>
                <a:latin typeface="+mn-lt"/>
                <a:cs typeface="+mn-cs"/>
              </a:rPr>
              <a:t> 2018; 8(2): 72–78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CD481E8D-C13F-4006-8397-142DD832D162}"/>
              </a:ext>
            </a:extLst>
          </p:cNvPr>
          <p:cNvSpPr>
            <a:spLocks noGrp="1" noChangeArrowheads="1"/>
          </p:cNvSpPr>
          <p:nvPr>
            <p:ph type="title"/>
          </p:nvPr>
        </p:nvSpPr>
        <p:spPr>
          <a:xfrm>
            <a:off x="457200" y="50800"/>
            <a:ext cx="8229600" cy="1139825"/>
          </a:xfrm>
        </p:spPr>
        <p:txBody>
          <a:bodyPr/>
          <a:lstStyle/>
          <a:p>
            <a:pPr eaLnBrk="1" hangingPunct="1"/>
            <a:r>
              <a:rPr lang="en-US" altLang="en-US" dirty="0"/>
              <a:t>Example 2: LDR structure </a:t>
            </a:r>
            <a:r>
              <a:rPr lang="en-US" altLang="en-US" sz="3000" dirty="0"/>
              <a:t>(2)</a:t>
            </a:r>
          </a:p>
        </p:txBody>
      </p:sp>
      <p:sp>
        <p:nvSpPr>
          <p:cNvPr id="36867" name="Content Placeholder 2">
            <a:extLst>
              <a:ext uri="{FF2B5EF4-FFF2-40B4-BE49-F238E27FC236}">
                <a16:creationId xmlns:a16="http://schemas.microsoft.com/office/drawing/2014/main" id="{A0BB71D4-30C9-4A22-85AD-80ED7A7DE099}"/>
              </a:ext>
            </a:extLst>
          </p:cNvPr>
          <p:cNvSpPr>
            <a:spLocks noGrp="1" noChangeArrowheads="1"/>
          </p:cNvSpPr>
          <p:nvPr>
            <p:ph idx="1"/>
          </p:nvPr>
        </p:nvSpPr>
        <p:spPr>
          <a:xfrm>
            <a:off x="457200" y="1331913"/>
            <a:ext cx="8493125" cy="5110162"/>
          </a:xfrm>
        </p:spPr>
        <p:txBody>
          <a:bodyPr/>
          <a:lstStyle/>
          <a:p>
            <a:pPr marL="0" indent="0" eaLnBrk="1" hangingPunct="1">
              <a:buFont typeface="Wingdings" panose="05000000000000000000" pitchFamily="2" charset="2"/>
              <a:buNone/>
            </a:pPr>
            <a:r>
              <a:rPr lang="en-US" altLang="en-US" sz="3000">
                <a:solidFill>
                  <a:srgbClr val="0000FF"/>
                </a:solidFill>
                <a:latin typeface="Calibri" panose="020F0502020204030204" pitchFamily="34" charset="0"/>
                <a:cs typeface="Calibri" panose="020F0502020204030204" pitchFamily="34" charset="0"/>
              </a:rPr>
              <a:t>Presents supportive arguments (Development):</a:t>
            </a:r>
          </a:p>
          <a:p>
            <a:pPr marL="0" indent="0" eaLnBrk="1" hangingPunct="1">
              <a:buFont typeface="Wingdings" panose="05000000000000000000" pitchFamily="2" charset="2"/>
              <a:buNone/>
            </a:pPr>
            <a:r>
              <a:rPr lang="en-US" altLang="en-US" sz="2400">
                <a:latin typeface="Calibri" panose="020F0502020204030204" pitchFamily="34" charset="0"/>
                <a:cs typeface="Calibri" panose="020F0502020204030204" pitchFamily="34" charset="0"/>
              </a:rPr>
              <a:t>“We found that CHWs adhered to the HIV testing algorithm. Moreover, the </a:t>
            </a:r>
            <a:r>
              <a:rPr lang="en-US" altLang="en-US" sz="2400">
                <a:solidFill>
                  <a:srgbClr val="C00000"/>
                </a:solidFill>
                <a:latin typeface="Calibri" panose="020F0502020204030204" pitchFamily="34" charset="0"/>
                <a:cs typeface="Calibri" panose="020F0502020204030204" pitchFamily="34" charset="0"/>
              </a:rPr>
              <a:t>results of CHW-led tests had a high level of concordance with re-testing by laboratory personnel</a:t>
            </a:r>
            <a:r>
              <a:rPr lang="en-US" altLang="en-US" sz="2400">
                <a:latin typeface="Calibri" panose="020F0502020204030204" pitchFamily="34" charset="0"/>
                <a:cs typeface="Calibri" panose="020F0502020204030204" pitchFamily="34" charset="0"/>
              </a:rPr>
              <a:t>… Our findings are in agreement with a recent large study of community members tested in rural Uganda, where the quality of the CHW-led, home-based HCT provided was extremely high.</a:t>
            </a:r>
            <a:r>
              <a:rPr lang="en-US" altLang="en-US" sz="2400" baseline="30000">
                <a:latin typeface="Calibri" panose="020F0502020204030204" pitchFamily="34" charset="0"/>
                <a:cs typeface="Calibri" panose="020F0502020204030204" pitchFamily="34" charset="0"/>
              </a:rPr>
              <a:t>20</a:t>
            </a:r>
            <a:r>
              <a:rPr lang="en-US" altLang="en-US" sz="2400">
                <a:latin typeface="Calibri" panose="020F0502020204030204" pitchFamily="34" charset="0"/>
                <a:cs typeface="Calibri" panose="020F0502020204030204" pitchFamily="34" charset="0"/>
              </a:rPr>
              <a:t> ”</a:t>
            </a:r>
          </a:p>
          <a:p>
            <a:pPr marL="0" indent="0" eaLnBrk="1" hangingPunct="1">
              <a:spcBef>
                <a:spcPts val="1200"/>
              </a:spcBef>
              <a:buFont typeface="Wingdings" panose="05000000000000000000" pitchFamily="2" charset="2"/>
              <a:buNone/>
            </a:pPr>
            <a:r>
              <a:rPr lang="en-US" altLang="en-US" sz="2400">
                <a:latin typeface="Calibri" panose="020F0502020204030204" pitchFamily="34" charset="0"/>
                <a:cs typeface="Calibri" panose="020F0502020204030204" pitchFamily="34" charset="0"/>
              </a:rPr>
              <a:t>“We also found that the </a:t>
            </a:r>
            <a:r>
              <a:rPr lang="en-US" altLang="en-US" sz="2400">
                <a:solidFill>
                  <a:srgbClr val="C00000"/>
                </a:solidFill>
                <a:latin typeface="Calibri" panose="020F0502020204030204" pitchFamily="34" charset="0"/>
                <a:cs typeface="Calibri" panose="020F0502020204030204" pitchFamily="34" charset="0"/>
              </a:rPr>
              <a:t>CHWs’ confidence grew as they gained field experience</a:t>
            </a:r>
            <a:r>
              <a:rPr lang="en-US" altLang="en-US" sz="2400">
                <a:latin typeface="Calibri" panose="020F0502020204030204" pitchFamily="34" charset="0"/>
                <a:cs typeface="Calibri" panose="020F0502020204030204" pitchFamily="34" charset="0"/>
              </a:rPr>
              <a:t> in carrying out home-based HCT…”</a:t>
            </a:r>
          </a:p>
          <a:p>
            <a:pPr marL="0" indent="0" eaLnBrk="1" hangingPunct="1">
              <a:spcBef>
                <a:spcPts val="1200"/>
              </a:spcBef>
              <a:buFont typeface="Wingdings" panose="05000000000000000000" pitchFamily="2" charset="2"/>
              <a:buNone/>
            </a:pPr>
            <a:r>
              <a:rPr lang="en-US" altLang="en-US" sz="2400">
                <a:latin typeface="Calibri" panose="020F0502020204030204" pitchFamily="34" charset="0"/>
                <a:cs typeface="Calibri" panose="020F0502020204030204" pitchFamily="34" charset="0"/>
              </a:rPr>
              <a:t> “…the test acceptance rates observed are consistent with other reports from the region.</a:t>
            </a:r>
            <a:r>
              <a:rPr lang="en-US" altLang="en-US" sz="2400" baseline="30000">
                <a:latin typeface="Calibri" panose="020F0502020204030204" pitchFamily="34" charset="0"/>
                <a:cs typeface="Calibri" panose="020F0502020204030204" pitchFamily="34" charset="0"/>
              </a:rPr>
              <a:t>16,21</a:t>
            </a:r>
            <a:r>
              <a:rPr lang="en-US" altLang="en-US" sz="2400">
                <a:latin typeface="Calibri" panose="020F0502020204030204" pitchFamily="34" charset="0"/>
                <a:cs typeface="Calibri" panose="020F0502020204030204" pitchFamily="34" charset="0"/>
              </a:rPr>
              <a:t>”</a:t>
            </a:r>
          </a:p>
          <a:p>
            <a:pPr marL="0" indent="0" eaLnBrk="1" hangingPunct="1">
              <a:spcBef>
                <a:spcPts val="1200"/>
              </a:spcBef>
              <a:buFont typeface="Wingdings" panose="05000000000000000000" pitchFamily="2" charset="2"/>
              <a:buNone/>
            </a:pPr>
            <a:r>
              <a:rPr lang="en-US" altLang="en-US" sz="2400" i="1">
                <a:latin typeface="Calibri" panose="020F0502020204030204" pitchFamily="34" charset="0"/>
                <a:cs typeface="Calibri" panose="020F0502020204030204" pitchFamily="34" charset="0"/>
              </a:rPr>
              <a:t>[Study limitations and strengths]</a:t>
            </a:r>
          </a:p>
          <a:p>
            <a:pPr marL="0" indent="0" eaLnBrk="1" hangingPunct="1">
              <a:buFont typeface="Wingdings" panose="05000000000000000000" pitchFamily="2" charset="2"/>
              <a:buNone/>
            </a:pPr>
            <a:endParaRPr lang="en-US" altLang="en-US" sz="2600">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A157920C-FBD0-4DFC-8574-E8713A76EBA0}"/>
              </a:ext>
            </a:extLst>
          </p:cNvPr>
          <p:cNvSpPr txBox="1"/>
          <p:nvPr/>
        </p:nvSpPr>
        <p:spPr>
          <a:xfrm>
            <a:off x="4240212" y="6429375"/>
            <a:ext cx="4446588" cy="276999"/>
          </a:xfrm>
          <a:prstGeom prst="rect">
            <a:avLst/>
          </a:prstGeom>
          <a:noFill/>
        </p:spPr>
        <p:txBody>
          <a:bodyPr>
            <a:spAutoFit/>
          </a:bodyPr>
          <a:lstStyle/>
          <a:p>
            <a:pPr algn="r" eaLnBrk="1" fontAlgn="auto" hangingPunct="1">
              <a:spcBef>
                <a:spcPts val="0"/>
              </a:spcBef>
              <a:spcAft>
                <a:spcPts val="0"/>
              </a:spcAft>
              <a:defRPr/>
            </a:pPr>
            <a:r>
              <a:rPr lang="en-US" sz="1200" i="1" dirty="0">
                <a:solidFill>
                  <a:schemeClr val="bg2">
                    <a:lumMod val="75000"/>
                    <a:lumOff val="25000"/>
                  </a:schemeClr>
                </a:solidFill>
                <a:latin typeface="+mn-lt"/>
                <a:cs typeface="+mn-cs"/>
              </a:rPr>
              <a:t>Example source: PHA</a:t>
            </a:r>
            <a:r>
              <a:rPr lang="en-US" sz="1200" dirty="0">
                <a:solidFill>
                  <a:schemeClr val="bg2">
                    <a:lumMod val="75000"/>
                    <a:lumOff val="25000"/>
                  </a:schemeClr>
                </a:solidFill>
                <a:latin typeface="+mn-lt"/>
                <a:cs typeface="+mn-cs"/>
              </a:rPr>
              <a:t> 2018; 8(2): 72–78</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E25952E4-ACFE-4066-9925-4725A783D9EE}"/>
              </a:ext>
            </a:extLst>
          </p:cNvPr>
          <p:cNvSpPr>
            <a:spLocks noGrp="1" noChangeArrowheads="1"/>
          </p:cNvSpPr>
          <p:nvPr>
            <p:ph type="title"/>
          </p:nvPr>
        </p:nvSpPr>
        <p:spPr/>
        <p:txBody>
          <a:bodyPr/>
          <a:lstStyle/>
          <a:p>
            <a:pPr eaLnBrk="1" hangingPunct="1"/>
            <a:r>
              <a:rPr lang="en-US" altLang="en-US" dirty="0"/>
              <a:t>Example 2: LDR structure </a:t>
            </a:r>
            <a:r>
              <a:rPr lang="en-US" altLang="en-US" sz="3000" dirty="0"/>
              <a:t>(3)</a:t>
            </a:r>
          </a:p>
        </p:txBody>
      </p:sp>
      <p:sp>
        <p:nvSpPr>
          <p:cNvPr id="38915" name="Content Placeholder 2">
            <a:extLst>
              <a:ext uri="{FF2B5EF4-FFF2-40B4-BE49-F238E27FC236}">
                <a16:creationId xmlns:a16="http://schemas.microsoft.com/office/drawing/2014/main" id="{1769B035-628D-4743-8E6B-00BF53BE4E64}"/>
              </a:ext>
            </a:extLst>
          </p:cNvPr>
          <p:cNvSpPr>
            <a:spLocks noGrp="1" noChangeArrowheads="1"/>
          </p:cNvSpPr>
          <p:nvPr>
            <p:ph idx="1"/>
          </p:nvPr>
        </p:nvSpPr>
        <p:spPr/>
        <p:txBody>
          <a:bodyPr/>
          <a:lstStyle/>
          <a:p>
            <a:pPr marL="0" indent="0" eaLnBrk="1" hangingPunct="1">
              <a:buFont typeface="Wingdings" panose="05000000000000000000" pitchFamily="2" charset="2"/>
              <a:buNone/>
            </a:pPr>
            <a:r>
              <a:rPr lang="en-US" altLang="en-US" sz="3000">
                <a:solidFill>
                  <a:srgbClr val="0000FF"/>
                </a:solidFill>
                <a:latin typeface="Calibri" panose="020F0502020204030204" pitchFamily="34" charset="0"/>
                <a:cs typeface="Calibri" panose="020F0502020204030204" pitchFamily="34" charset="0"/>
              </a:rPr>
              <a:t>The resolution:</a:t>
            </a:r>
          </a:p>
          <a:p>
            <a:pPr marL="0" indent="0" eaLnBrk="1" hangingPunct="1">
              <a:buFont typeface="Wingdings" panose="05000000000000000000" pitchFamily="2" charset="2"/>
              <a:buNone/>
            </a:pPr>
            <a:r>
              <a:rPr lang="en-US" altLang="en-US" sz="2600">
                <a:latin typeface="Calibri" panose="020F0502020204030204" pitchFamily="34" charset="0"/>
                <a:cs typeface="Calibri" panose="020F0502020204030204" pitchFamily="34" charset="0"/>
              </a:rPr>
              <a:t>	“</a:t>
            </a:r>
            <a:r>
              <a:rPr lang="en-US" altLang="en-US" sz="2600">
                <a:solidFill>
                  <a:srgbClr val="C00000"/>
                </a:solidFill>
                <a:latin typeface="Calibri" panose="020F0502020204030204" pitchFamily="34" charset="0"/>
                <a:cs typeface="Calibri" panose="020F0502020204030204" pitchFamily="34" charset="0"/>
              </a:rPr>
              <a:t>By utilizing CHWs, HIV testing can be feasibly integrated into household TB contact screening, potentially facilitating faster identification of those infected</a:t>
            </a:r>
            <a:r>
              <a:rPr lang="en-US" altLang="en-US" sz="2600">
                <a:latin typeface="Calibri" panose="020F0502020204030204" pitchFamily="34" charset="0"/>
                <a:cs typeface="Calibri" panose="020F0502020204030204" pitchFamily="34" charset="0"/>
              </a:rPr>
              <a:t>. Future research should identify strategies for implementing standardized and cost-effective QA programs.”</a:t>
            </a:r>
          </a:p>
          <a:p>
            <a:pPr marL="0" indent="0" eaLnBrk="1" hangingPunct="1">
              <a:buFont typeface="Wingdings" panose="05000000000000000000" pitchFamily="2" charset="2"/>
              <a:buNone/>
            </a:pPr>
            <a:endParaRPr lang="en-US" altLang="en-US" sz="2600">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891834EA-B537-4A4D-B575-C4E374856637}"/>
              </a:ext>
            </a:extLst>
          </p:cNvPr>
          <p:cNvSpPr txBox="1"/>
          <p:nvPr/>
        </p:nvSpPr>
        <p:spPr>
          <a:xfrm>
            <a:off x="4120919" y="6313487"/>
            <a:ext cx="4446588" cy="276999"/>
          </a:xfrm>
          <a:prstGeom prst="rect">
            <a:avLst/>
          </a:prstGeom>
          <a:noFill/>
        </p:spPr>
        <p:txBody>
          <a:bodyPr>
            <a:spAutoFit/>
          </a:bodyPr>
          <a:lstStyle/>
          <a:p>
            <a:pPr algn="r" eaLnBrk="1" fontAlgn="auto" hangingPunct="1">
              <a:spcBef>
                <a:spcPts val="0"/>
              </a:spcBef>
              <a:spcAft>
                <a:spcPts val="0"/>
              </a:spcAft>
              <a:defRPr/>
            </a:pPr>
            <a:r>
              <a:rPr lang="en-US" sz="1200" i="1" dirty="0">
                <a:solidFill>
                  <a:schemeClr val="bg2">
                    <a:lumMod val="75000"/>
                    <a:lumOff val="25000"/>
                  </a:schemeClr>
                </a:solidFill>
                <a:latin typeface="+mn-lt"/>
                <a:cs typeface="+mn-cs"/>
              </a:rPr>
              <a:t>Example source: PHA</a:t>
            </a:r>
            <a:r>
              <a:rPr lang="en-US" sz="1200" dirty="0">
                <a:solidFill>
                  <a:schemeClr val="bg2">
                    <a:lumMod val="75000"/>
                    <a:lumOff val="25000"/>
                  </a:schemeClr>
                </a:solidFill>
                <a:latin typeface="+mn-lt"/>
                <a:cs typeface="+mn-cs"/>
              </a:rPr>
              <a:t> 2018; 8(2): 72–78</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2897C081-514F-4A3E-A6EF-1E2B9DF45956}"/>
              </a:ext>
            </a:extLst>
          </p:cNvPr>
          <p:cNvSpPr>
            <a:spLocks noGrp="1" noChangeArrowheads="1"/>
          </p:cNvSpPr>
          <p:nvPr>
            <p:ph type="title"/>
          </p:nvPr>
        </p:nvSpPr>
        <p:spPr/>
        <p:txBody>
          <a:bodyPr/>
          <a:lstStyle/>
          <a:p>
            <a:pPr eaLnBrk="1" hangingPunct="1"/>
            <a:r>
              <a:rPr lang="en-US" altLang="en-US"/>
              <a:t>Summary</a:t>
            </a:r>
          </a:p>
        </p:txBody>
      </p:sp>
      <p:sp>
        <p:nvSpPr>
          <p:cNvPr id="40963" name="Content Placeholder 2">
            <a:extLst>
              <a:ext uri="{FF2B5EF4-FFF2-40B4-BE49-F238E27FC236}">
                <a16:creationId xmlns:a16="http://schemas.microsoft.com/office/drawing/2014/main" id="{BB133E17-BA08-45BE-922C-30A7A1EEDA0F}"/>
              </a:ext>
            </a:extLst>
          </p:cNvPr>
          <p:cNvSpPr>
            <a:spLocks noGrp="1" noChangeArrowheads="1"/>
          </p:cNvSpPr>
          <p:nvPr>
            <p:ph idx="1"/>
          </p:nvPr>
        </p:nvSpPr>
        <p:spPr/>
        <p:txBody>
          <a:bodyPr/>
          <a:lstStyle/>
          <a:p>
            <a:pPr eaLnBrk="1" hangingPunct="1"/>
            <a:r>
              <a:rPr lang="en-US" altLang="en-US" dirty="0">
                <a:latin typeface="Calibri" panose="020F0502020204030204" pitchFamily="34" charset="0"/>
                <a:cs typeface="Calibri" panose="020F0502020204030204" pitchFamily="34" charset="0"/>
              </a:rPr>
              <a:t>Choose structure (OCAR or LDR) that fits best for telling your story</a:t>
            </a:r>
          </a:p>
          <a:p>
            <a:pPr eaLnBrk="1" hangingPunct="1"/>
            <a:r>
              <a:rPr lang="en-US" altLang="en-US" dirty="0">
                <a:latin typeface="Calibri" panose="020F0502020204030204" pitchFamily="34" charset="0"/>
                <a:cs typeface="Calibri" panose="020F0502020204030204" pitchFamily="34" charset="0"/>
              </a:rPr>
              <a:t>Make sure your last words contain the key take-home message from your research</a:t>
            </a:r>
          </a:p>
        </p:txBody>
      </p:sp>
      <p:pic>
        <p:nvPicPr>
          <p:cNvPr id="3" name="Picture 2">
            <a:extLst>
              <a:ext uri="{FF2B5EF4-FFF2-40B4-BE49-F238E27FC236}">
                <a16:creationId xmlns:a16="http://schemas.microsoft.com/office/drawing/2014/main" id="{8C30573A-BCDC-4BF1-8CE7-8B05CEAFDC2E}"/>
              </a:ext>
            </a:extLst>
          </p:cNvPr>
          <p:cNvPicPr>
            <a:picLocks noChangeAspect="1"/>
          </p:cNvPicPr>
          <p:nvPr/>
        </p:nvPicPr>
        <p:blipFill>
          <a:blip r:embed="rId3"/>
          <a:stretch>
            <a:fillRect/>
          </a:stretch>
        </p:blipFill>
        <p:spPr>
          <a:xfrm>
            <a:off x="3175463" y="3978441"/>
            <a:ext cx="2558718" cy="255871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FB061491-DDE2-4698-AC0A-B55A42F9F193}"/>
              </a:ext>
            </a:extLst>
          </p:cNvPr>
          <p:cNvSpPr>
            <a:spLocks noGrp="1" noChangeArrowheads="1"/>
          </p:cNvSpPr>
          <p:nvPr>
            <p:ph type="title"/>
          </p:nvPr>
        </p:nvSpPr>
        <p:spPr/>
        <p:txBody>
          <a:bodyPr/>
          <a:lstStyle/>
          <a:p>
            <a:pPr eaLnBrk="1" hangingPunct="1"/>
            <a:r>
              <a:rPr lang="en-US" altLang="en-US"/>
              <a:t>Core principles</a:t>
            </a:r>
          </a:p>
        </p:txBody>
      </p:sp>
      <p:sp>
        <p:nvSpPr>
          <p:cNvPr id="3" name="Content Placeholder 2">
            <a:extLst>
              <a:ext uri="{FF2B5EF4-FFF2-40B4-BE49-F238E27FC236}">
                <a16:creationId xmlns:a16="http://schemas.microsoft.com/office/drawing/2014/main" id="{889BA2E7-12E4-4A3E-83FE-C017FB19DE46}"/>
              </a:ext>
            </a:extLst>
          </p:cNvPr>
          <p:cNvSpPr>
            <a:spLocks noGrp="1"/>
          </p:cNvSpPr>
          <p:nvPr>
            <p:ph idx="1"/>
          </p:nvPr>
        </p:nvSpPr>
        <p:spPr/>
        <p:txBody>
          <a:bodyPr/>
          <a:lstStyle/>
          <a:p>
            <a:pPr marL="514350" indent="-514350" eaLnBrk="1" hangingPunct="1">
              <a:buClr>
                <a:schemeClr val="bg2">
                  <a:lumMod val="75000"/>
                  <a:lumOff val="25000"/>
                </a:schemeClr>
              </a:buClr>
              <a:buFont typeface="+mj-lt"/>
              <a:buAutoNum type="arabicPeriod"/>
              <a:defRPr/>
            </a:pPr>
            <a:r>
              <a:rPr lang="en-US" dirty="0"/>
              <a:t>Make the reader’s job easy!  </a:t>
            </a:r>
          </a:p>
          <a:p>
            <a:pPr marL="968375" indent="-457200" eaLnBrk="1" hangingPunct="1">
              <a:buClr>
                <a:schemeClr val="bg2">
                  <a:lumMod val="75000"/>
                  <a:lumOff val="25000"/>
                </a:schemeClr>
              </a:buClr>
              <a:buFont typeface="Arial" panose="020B0604020202020204" pitchFamily="34" charset="0"/>
              <a:buChar char="•"/>
              <a:defRPr/>
            </a:pPr>
            <a:r>
              <a:rPr lang="en-US" dirty="0"/>
              <a:t>Present results and interpretations in a way that best develops the story</a:t>
            </a:r>
          </a:p>
          <a:p>
            <a:pPr marL="514350" indent="-514350" eaLnBrk="1" hangingPunct="1">
              <a:buClr>
                <a:schemeClr val="bg2">
                  <a:lumMod val="75000"/>
                  <a:lumOff val="25000"/>
                </a:schemeClr>
              </a:buClr>
              <a:buFont typeface="+mj-lt"/>
              <a:buAutoNum type="arabicPeriod" startAt="2"/>
              <a:defRPr/>
            </a:pPr>
            <a:r>
              <a:rPr lang="en-US" dirty="0"/>
              <a:t>Make clear the distinction of </a:t>
            </a:r>
            <a:r>
              <a:rPr lang="en-US" dirty="0">
                <a:solidFill>
                  <a:srgbClr val="0000FF"/>
                </a:solidFill>
              </a:rPr>
              <a:t>what you found (RESULTS) </a:t>
            </a:r>
            <a:r>
              <a:rPr lang="en-US" dirty="0"/>
              <a:t>from </a:t>
            </a:r>
            <a:r>
              <a:rPr lang="en-US" dirty="0">
                <a:solidFill>
                  <a:srgbClr val="C00000"/>
                </a:solidFill>
              </a:rPr>
              <a:t>what you think (DISCUSSION)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75417FF2-12F3-4B64-B8E2-5E358BB93016}"/>
              </a:ext>
            </a:extLst>
          </p:cNvPr>
          <p:cNvSpPr>
            <a:spLocks noGrp="1" noChangeArrowheads="1"/>
          </p:cNvSpPr>
          <p:nvPr>
            <p:ph type="title"/>
          </p:nvPr>
        </p:nvSpPr>
        <p:spPr>
          <a:xfrm>
            <a:off x="457200" y="330200"/>
            <a:ext cx="8229600" cy="866775"/>
          </a:xfrm>
        </p:spPr>
        <p:txBody>
          <a:bodyPr/>
          <a:lstStyle/>
          <a:p>
            <a:pPr eaLnBrk="1" hangingPunct="1"/>
            <a:r>
              <a:rPr lang="en-US" altLang="en-US"/>
              <a:t>Discussion section: Pieces</a:t>
            </a:r>
          </a:p>
        </p:txBody>
      </p:sp>
      <p:sp>
        <p:nvSpPr>
          <p:cNvPr id="20483" name="Rectangle 3">
            <a:extLst>
              <a:ext uri="{FF2B5EF4-FFF2-40B4-BE49-F238E27FC236}">
                <a16:creationId xmlns:a16="http://schemas.microsoft.com/office/drawing/2014/main" id="{1E47B4EA-A39B-4BC4-B121-5C00ABA0D10E}"/>
              </a:ext>
            </a:extLst>
          </p:cNvPr>
          <p:cNvSpPr>
            <a:spLocks noGrp="1" noChangeArrowheads="1"/>
          </p:cNvSpPr>
          <p:nvPr>
            <p:ph type="body" idx="1"/>
          </p:nvPr>
        </p:nvSpPr>
        <p:spPr>
          <a:xfrm>
            <a:off x="457200" y="1600200"/>
            <a:ext cx="8229600" cy="4940300"/>
          </a:xfrm>
        </p:spPr>
        <p:txBody>
          <a:bodyPr/>
          <a:lstStyle/>
          <a:p>
            <a:pPr eaLnBrk="1" hangingPunct="1"/>
            <a:r>
              <a:rPr lang="en-US" altLang="en-US" sz="2800">
                <a:latin typeface="Calibri" panose="020F0502020204030204" pitchFamily="34" charset="0"/>
                <a:cs typeface="Calibri" panose="020F0502020204030204" pitchFamily="34" charset="0"/>
              </a:rPr>
              <a:t>Distill the essence of your study - </a:t>
            </a:r>
            <a:r>
              <a:rPr lang="en-US" altLang="en-US" sz="2800">
                <a:solidFill>
                  <a:srgbClr val="0000FF"/>
                </a:solidFill>
                <a:latin typeface="Calibri" panose="020F0502020204030204" pitchFamily="34" charset="0"/>
                <a:cs typeface="Calibri" panose="020F0502020204030204" pitchFamily="34" charset="0"/>
              </a:rPr>
              <a:t>main finding</a:t>
            </a:r>
          </a:p>
          <a:p>
            <a:pPr eaLnBrk="1" hangingPunct="1">
              <a:spcBef>
                <a:spcPts val="1200"/>
              </a:spcBef>
            </a:pPr>
            <a:r>
              <a:rPr lang="en-US" altLang="en-US" sz="2800">
                <a:solidFill>
                  <a:srgbClr val="0000FF"/>
                </a:solidFill>
                <a:latin typeface="Calibri" panose="020F0502020204030204" pitchFamily="34" charset="0"/>
                <a:cs typeface="Calibri" panose="020F0502020204030204" pitchFamily="34" charset="0"/>
              </a:rPr>
              <a:t>Interpret</a:t>
            </a:r>
            <a:r>
              <a:rPr lang="en-US" altLang="en-US" sz="2800">
                <a:latin typeface="Calibri" panose="020F0502020204030204" pitchFamily="34" charset="0"/>
                <a:cs typeface="Calibri" panose="020F0502020204030204" pitchFamily="34" charset="0"/>
              </a:rPr>
              <a:t> what the results mean </a:t>
            </a:r>
          </a:p>
          <a:p>
            <a:pPr eaLnBrk="1" hangingPunct="1">
              <a:spcBef>
                <a:spcPts val="1200"/>
              </a:spcBef>
            </a:pPr>
            <a:r>
              <a:rPr lang="en-US" altLang="en-US" sz="2800">
                <a:latin typeface="Calibri" panose="020F0502020204030204" pitchFamily="34" charset="0"/>
                <a:cs typeface="Calibri" panose="020F0502020204030204" pitchFamily="34" charset="0"/>
              </a:rPr>
              <a:t>Describe how results </a:t>
            </a:r>
            <a:r>
              <a:rPr lang="en-US" altLang="en-US" sz="2800">
                <a:solidFill>
                  <a:srgbClr val="0000FF"/>
                </a:solidFill>
                <a:latin typeface="Calibri" panose="020F0502020204030204" pitchFamily="34" charset="0"/>
                <a:cs typeface="Calibri" panose="020F0502020204030204" pitchFamily="34" charset="0"/>
              </a:rPr>
              <a:t>compare</a:t>
            </a:r>
            <a:r>
              <a:rPr lang="en-US" altLang="en-US" sz="2800">
                <a:latin typeface="Calibri" panose="020F0502020204030204" pitchFamily="34" charset="0"/>
                <a:cs typeface="Calibri" panose="020F0502020204030204" pitchFamily="34" charset="0"/>
              </a:rPr>
              <a:t> </a:t>
            </a:r>
            <a:r>
              <a:rPr lang="en-US" altLang="en-US" sz="2800">
                <a:solidFill>
                  <a:srgbClr val="0000FF"/>
                </a:solidFill>
                <a:latin typeface="Calibri" panose="020F0502020204030204" pitchFamily="34" charset="0"/>
                <a:cs typeface="Calibri" panose="020F0502020204030204" pitchFamily="34" charset="0"/>
              </a:rPr>
              <a:t>with prior knowledge</a:t>
            </a:r>
            <a:r>
              <a:rPr lang="en-US" altLang="en-US" sz="2800">
                <a:latin typeface="Calibri" panose="020F0502020204030204" pitchFamily="34" charset="0"/>
                <a:cs typeface="Calibri" panose="020F0502020204030204" pitchFamily="34" charset="0"/>
              </a:rPr>
              <a:t> </a:t>
            </a:r>
          </a:p>
          <a:p>
            <a:pPr lvl="1" eaLnBrk="1" hangingPunct="1"/>
            <a:r>
              <a:rPr lang="en-US" altLang="en-US" sz="2400">
                <a:latin typeface="Calibri" panose="020F0502020204030204" pitchFamily="34" charset="0"/>
                <a:cs typeface="Calibri" panose="020F0502020204030204" pitchFamily="34" charset="0"/>
              </a:rPr>
              <a:t>What do your results add to the field of study?</a:t>
            </a:r>
          </a:p>
          <a:p>
            <a:pPr lvl="1" eaLnBrk="1" hangingPunct="1"/>
            <a:r>
              <a:rPr lang="en-US" altLang="en-US" sz="2400">
                <a:latin typeface="Calibri" panose="020F0502020204030204" pitchFamily="34" charset="0"/>
                <a:cs typeface="Calibri" panose="020F0502020204030204" pitchFamily="34" charset="0"/>
              </a:rPr>
              <a:t>Consistent or inconsistent with other studies?</a:t>
            </a:r>
          </a:p>
          <a:p>
            <a:pPr eaLnBrk="1" hangingPunct="1">
              <a:spcBef>
                <a:spcPts val="1200"/>
              </a:spcBef>
            </a:pPr>
            <a:r>
              <a:rPr lang="en-US" altLang="en-US" sz="2800">
                <a:latin typeface="Calibri" panose="020F0502020204030204" pitchFamily="34" charset="0"/>
                <a:cs typeface="Calibri" panose="020F0502020204030204" pitchFamily="34" charset="0"/>
              </a:rPr>
              <a:t>Explain </a:t>
            </a:r>
            <a:r>
              <a:rPr lang="en-US" altLang="en-US" sz="2800">
                <a:solidFill>
                  <a:srgbClr val="0000FF"/>
                </a:solidFill>
                <a:latin typeface="Calibri" panose="020F0502020204030204" pitchFamily="34" charset="0"/>
                <a:cs typeface="Calibri" panose="020F0502020204030204" pitchFamily="34" charset="0"/>
              </a:rPr>
              <a:t>limitations</a:t>
            </a:r>
            <a:r>
              <a:rPr lang="en-US" altLang="en-US" sz="2800">
                <a:latin typeface="Calibri" panose="020F0502020204030204" pitchFamily="34" charset="0"/>
                <a:cs typeface="Calibri" panose="020F0502020204030204" pitchFamily="34" charset="0"/>
              </a:rPr>
              <a:t> / note </a:t>
            </a:r>
            <a:r>
              <a:rPr lang="en-US" altLang="en-US" sz="2800">
                <a:solidFill>
                  <a:srgbClr val="0000FF"/>
                </a:solidFill>
                <a:latin typeface="Calibri" panose="020F0502020204030204" pitchFamily="34" charset="0"/>
                <a:cs typeface="Calibri" panose="020F0502020204030204" pitchFamily="34" charset="0"/>
              </a:rPr>
              <a:t>strengths</a:t>
            </a:r>
          </a:p>
          <a:p>
            <a:pPr eaLnBrk="1" hangingPunct="1">
              <a:spcBef>
                <a:spcPts val="1200"/>
              </a:spcBef>
            </a:pPr>
            <a:r>
              <a:rPr lang="en-US" altLang="en-US" sz="2800">
                <a:latin typeface="Calibri" panose="020F0502020204030204" pitchFamily="34" charset="0"/>
                <a:cs typeface="Calibri" panose="020F0502020204030204" pitchFamily="34" charset="0"/>
              </a:rPr>
              <a:t>Make </a:t>
            </a:r>
            <a:r>
              <a:rPr lang="en-US" altLang="en-US" sz="2800">
                <a:solidFill>
                  <a:srgbClr val="0000FF"/>
                </a:solidFill>
                <a:latin typeface="Calibri" panose="020F0502020204030204" pitchFamily="34" charset="0"/>
                <a:cs typeface="Calibri" panose="020F0502020204030204" pitchFamily="34" charset="0"/>
              </a:rPr>
              <a:t>recommendations</a:t>
            </a:r>
            <a:r>
              <a:rPr lang="en-US" altLang="en-US" sz="2800">
                <a:latin typeface="Calibri" panose="020F0502020204030204" pitchFamily="34" charset="0"/>
                <a:cs typeface="Calibri" panose="020F0502020204030204" pitchFamily="34" charset="0"/>
              </a:rPr>
              <a:t>, state policy/program implications</a:t>
            </a:r>
          </a:p>
          <a:p>
            <a:pPr eaLnBrk="1" hangingPunct="1">
              <a:spcBef>
                <a:spcPts val="1200"/>
              </a:spcBef>
            </a:pPr>
            <a:r>
              <a:rPr lang="en-US" altLang="en-US" sz="2800">
                <a:latin typeface="Calibri" panose="020F0502020204030204" pitchFamily="34" charset="0"/>
                <a:cs typeface="Calibri" panose="020F0502020204030204" pitchFamily="34" charset="0"/>
              </a:rPr>
              <a:t>Summary/</a:t>
            </a:r>
            <a:r>
              <a:rPr lang="en-US" altLang="en-US" sz="2800">
                <a:solidFill>
                  <a:srgbClr val="0000FF"/>
                </a:solidFill>
                <a:latin typeface="Calibri" panose="020F0502020204030204" pitchFamily="34" charset="0"/>
                <a:cs typeface="Calibri" panose="020F0502020204030204" pitchFamily="34" charset="0"/>
              </a:rPr>
              <a:t>conclusions</a:t>
            </a:r>
          </a:p>
          <a:p>
            <a:pPr eaLnBrk="1" hangingPunct="1">
              <a:buFontTx/>
              <a:buNone/>
            </a:pPr>
            <a:endParaRPr lang="en-US" altLang="en-US" sz="2800">
              <a:latin typeface="Calibri" panose="020F0502020204030204" pitchFamily="34" charset="0"/>
              <a:cs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0B951DA3-D4C2-4642-82F2-A5B9F8AADC1D}"/>
              </a:ext>
            </a:extLst>
          </p:cNvPr>
          <p:cNvSpPr>
            <a:spLocks noGrp="1" noChangeArrowheads="1"/>
          </p:cNvSpPr>
          <p:nvPr>
            <p:ph type="title"/>
          </p:nvPr>
        </p:nvSpPr>
        <p:spPr>
          <a:xfrm>
            <a:off x="406400" y="201613"/>
            <a:ext cx="8451850" cy="1139825"/>
          </a:xfrm>
        </p:spPr>
        <p:txBody>
          <a:bodyPr/>
          <a:lstStyle/>
          <a:p>
            <a:pPr eaLnBrk="1" hangingPunct="1"/>
            <a:r>
              <a:rPr lang="en-US" altLang="en-US"/>
              <a:t>Discussion section: Story telling</a:t>
            </a:r>
          </a:p>
        </p:txBody>
      </p:sp>
      <p:sp>
        <p:nvSpPr>
          <p:cNvPr id="22531" name="Content Placeholder 2">
            <a:extLst>
              <a:ext uri="{FF2B5EF4-FFF2-40B4-BE49-F238E27FC236}">
                <a16:creationId xmlns:a16="http://schemas.microsoft.com/office/drawing/2014/main" id="{15A0C857-71CA-413F-AA84-AF7816289E77}"/>
              </a:ext>
            </a:extLst>
          </p:cNvPr>
          <p:cNvSpPr>
            <a:spLocks noGrp="1" noChangeArrowheads="1"/>
          </p:cNvSpPr>
          <p:nvPr>
            <p:ph idx="1"/>
          </p:nvPr>
        </p:nvSpPr>
        <p:spPr/>
        <p:txBody>
          <a:bodyPr/>
          <a:lstStyle/>
          <a:p>
            <a:pPr eaLnBrk="1" hangingPunct="1"/>
            <a:r>
              <a:rPr lang="en-US" altLang="en-US">
                <a:latin typeface="Calibri" panose="020F0502020204030204" pitchFamily="34" charset="0"/>
                <a:cs typeface="Calibri" panose="020F0502020204030204" pitchFamily="34" charset="0"/>
              </a:rPr>
              <a:t>Should form a story within itself</a:t>
            </a:r>
          </a:p>
          <a:p>
            <a:pPr lvl="1" eaLnBrk="1" hangingPunct="1"/>
            <a:r>
              <a:rPr lang="en-US" altLang="en-US">
                <a:latin typeface="Calibri" panose="020F0502020204030204" pitchFamily="34" charset="0"/>
                <a:cs typeface="Calibri" panose="020F0502020204030204" pitchFamily="34" charset="0"/>
              </a:rPr>
              <a:t>Consider why you are telling any particular piece of information </a:t>
            </a:r>
          </a:p>
          <a:p>
            <a:pPr lvl="1" eaLnBrk="1" hangingPunct="1"/>
            <a:r>
              <a:rPr lang="en-US" altLang="en-US">
                <a:latin typeface="Calibri" panose="020F0502020204030204" pitchFamily="34" charset="0"/>
                <a:cs typeface="Calibri" panose="020F0502020204030204" pitchFamily="34" charset="0"/>
              </a:rPr>
              <a:t>How does it contribute to the larger story?</a:t>
            </a:r>
          </a:p>
          <a:p>
            <a:pPr eaLnBrk="1" hangingPunct="1">
              <a:spcBef>
                <a:spcPts val="1200"/>
              </a:spcBef>
            </a:pPr>
            <a:r>
              <a:rPr lang="en-US" altLang="en-US">
                <a:latin typeface="Calibri" panose="020F0502020204030204" pitchFamily="34" charset="0"/>
                <a:cs typeface="Calibri" panose="020F0502020204030204" pitchFamily="34" charset="0"/>
              </a:rPr>
              <a:t>What do your results mean?</a:t>
            </a:r>
          </a:p>
          <a:p>
            <a:pPr eaLnBrk="1" hangingPunct="1">
              <a:spcBef>
                <a:spcPts val="1200"/>
              </a:spcBef>
            </a:pPr>
            <a:r>
              <a:rPr lang="en-US" altLang="en-US">
                <a:latin typeface="Calibri" panose="020F0502020204030204" pitchFamily="34" charset="0"/>
                <a:cs typeface="Calibri" panose="020F0502020204030204" pitchFamily="34" charset="0"/>
              </a:rPr>
              <a:t>How do the results answer your research question?</a:t>
            </a:r>
          </a:p>
          <a:p>
            <a:pPr eaLnBrk="1" hangingPunct="1"/>
            <a:endParaRPr lang="en-US" altLang="en-US">
              <a:latin typeface="Calibri" panose="020F0502020204030204" pitchFamily="34" charset="0"/>
              <a:cs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C54FA95E-3776-4F74-9A50-C853854808A7}"/>
              </a:ext>
            </a:extLst>
          </p:cNvPr>
          <p:cNvSpPr>
            <a:spLocks noGrp="1" noChangeArrowheads="1"/>
          </p:cNvSpPr>
          <p:nvPr>
            <p:ph type="title"/>
          </p:nvPr>
        </p:nvSpPr>
        <p:spPr/>
        <p:txBody>
          <a:bodyPr/>
          <a:lstStyle/>
          <a:p>
            <a:pPr eaLnBrk="1" hangingPunct="1"/>
            <a:r>
              <a:rPr lang="en-US" altLang="en-US"/>
              <a:t>Resolution/Conclusion</a:t>
            </a:r>
          </a:p>
        </p:txBody>
      </p:sp>
      <p:sp>
        <p:nvSpPr>
          <p:cNvPr id="3" name="Content Placeholder 2">
            <a:extLst>
              <a:ext uri="{FF2B5EF4-FFF2-40B4-BE49-F238E27FC236}">
                <a16:creationId xmlns:a16="http://schemas.microsoft.com/office/drawing/2014/main" id="{2511B476-118C-4C38-A6AA-53D0138D678D}"/>
              </a:ext>
            </a:extLst>
          </p:cNvPr>
          <p:cNvSpPr>
            <a:spLocks noGrp="1"/>
          </p:cNvSpPr>
          <p:nvPr>
            <p:ph idx="1"/>
          </p:nvPr>
        </p:nvSpPr>
        <p:spPr>
          <a:xfrm>
            <a:off x="457200" y="1600200"/>
            <a:ext cx="8229600" cy="4900613"/>
          </a:xfrm>
        </p:spPr>
        <p:txBody>
          <a:bodyPr/>
          <a:lstStyle/>
          <a:p>
            <a:pPr marL="0" indent="0" eaLnBrk="1" hangingPunct="1">
              <a:buClr>
                <a:schemeClr val="bg2">
                  <a:lumMod val="75000"/>
                  <a:lumOff val="25000"/>
                </a:schemeClr>
              </a:buClr>
              <a:buFont typeface="Wingdings" charset="0"/>
              <a:buNone/>
              <a:defRPr/>
            </a:pPr>
            <a:r>
              <a:rPr lang="en-US" dirty="0"/>
              <a:t>A strong resolution should:</a:t>
            </a:r>
          </a:p>
          <a:p>
            <a:pPr eaLnBrk="1" hangingPunct="1">
              <a:buClr>
                <a:schemeClr val="bg2">
                  <a:lumMod val="75000"/>
                  <a:lumOff val="25000"/>
                </a:schemeClr>
              </a:buClr>
              <a:buFont typeface="Wingdings" charset="0"/>
              <a:buChar char="§"/>
              <a:defRPr/>
            </a:pPr>
            <a:r>
              <a:rPr lang="en-US" dirty="0"/>
              <a:t>Reiterate the action</a:t>
            </a:r>
          </a:p>
          <a:p>
            <a:pPr eaLnBrk="1" hangingPunct="1">
              <a:buClr>
                <a:schemeClr val="bg2">
                  <a:lumMod val="75000"/>
                  <a:lumOff val="25000"/>
                </a:schemeClr>
              </a:buClr>
              <a:buFont typeface="Wingdings" charset="0"/>
              <a:buChar char="§"/>
              <a:defRPr/>
            </a:pPr>
            <a:r>
              <a:rPr lang="en-US" dirty="0"/>
              <a:t>Answer the question(s) raised in the challenge</a:t>
            </a:r>
          </a:p>
          <a:p>
            <a:pPr eaLnBrk="1" hangingPunct="1">
              <a:buClr>
                <a:schemeClr val="bg2">
                  <a:lumMod val="75000"/>
                  <a:lumOff val="25000"/>
                </a:schemeClr>
              </a:buClr>
              <a:buFont typeface="Wingdings" charset="0"/>
              <a:buChar char="§"/>
              <a:defRPr/>
            </a:pPr>
            <a:r>
              <a:rPr lang="en-US" dirty="0"/>
              <a:t>Demonstrate how answers contribute to the addressing the larger problem</a:t>
            </a:r>
          </a:p>
          <a:p>
            <a:pPr eaLnBrk="1" hangingPunct="1">
              <a:buClr>
                <a:schemeClr val="bg2">
                  <a:lumMod val="75000"/>
                  <a:lumOff val="25000"/>
                </a:schemeClr>
              </a:buClr>
              <a:buFont typeface="Wingdings" charset="0"/>
              <a:buChar char="§"/>
              <a:defRPr/>
            </a:pPr>
            <a:r>
              <a:rPr lang="en-US" dirty="0"/>
              <a:t>Make clear the “</a:t>
            </a:r>
            <a:r>
              <a:rPr lang="en-US" dirty="0">
                <a:solidFill>
                  <a:srgbClr val="C00000"/>
                </a:solidFill>
              </a:rPr>
              <a:t>take-home message</a:t>
            </a:r>
            <a:r>
              <a:rPr lang="en-US" dirty="0"/>
              <a:t>”</a:t>
            </a:r>
          </a:p>
        </p:txBody>
      </p:sp>
      <p:pic>
        <p:nvPicPr>
          <p:cNvPr id="24580" name="Picture 3">
            <a:extLst>
              <a:ext uri="{FF2B5EF4-FFF2-40B4-BE49-F238E27FC236}">
                <a16:creationId xmlns:a16="http://schemas.microsoft.com/office/drawing/2014/main" id="{25D91540-9B0E-4837-BB3E-C3EC6CFB66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45288" y="3713163"/>
            <a:ext cx="2224087" cy="314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F7A2366F-34B2-45D7-9857-1A3A66AA9260}"/>
              </a:ext>
            </a:extLst>
          </p:cNvPr>
          <p:cNvSpPr>
            <a:spLocks noGrp="1" noChangeArrowheads="1"/>
          </p:cNvSpPr>
          <p:nvPr>
            <p:ph type="title"/>
          </p:nvPr>
        </p:nvSpPr>
        <p:spPr/>
        <p:txBody>
          <a:bodyPr/>
          <a:lstStyle/>
          <a:p>
            <a:pPr eaLnBrk="1" hangingPunct="1"/>
            <a:r>
              <a:rPr lang="en-US" altLang="en-US"/>
              <a:t>Discussion – Story structures</a:t>
            </a:r>
          </a:p>
        </p:txBody>
      </p:sp>
      <p:sp>
        <p:nvSpPr>
          <p:cNvPr id="26627" name="Content Placeholder 2">
            <a:extLst>
              <a:ext uri="{FF2B5EF4-FFF2-40B4-BE49-F238E27FC236}">
                <a16:creationId xmlns:a16="http://schemas.microsoft.com/office/drawing/2014/main" id="{79E8C88A-7EEE-4610-B131-6137A945BF2F}"/>
              </a:ext>
            </a:extLst>
          </p:cNvPr>
          <p:cNvSpPr>
            <a:spLocks noGrp="1" noChangeArrowheads="1"/>
          </p:cNvSpPr>
          <p:nvPr>
            <p:ph idx="1"/>
          </p:nvPr>
        </p:nvSpPr>
        <p:spPr>
          <a:xfrm>
            <a:off x="457200" y="1600200"/>
            <a:ext cx="8359775" cy="4530725"/>
          </a:xfrm>
        </p:spPr>
        <p:txBody>
          <a:bodyPr/>
          <a:lstStyle/>
          <a:p>
            <a:pPr eaLnBrk="1" hangingPunct="1"/>
            <a:r>
              <a:rPr lang="en-US" altLang="en-US" dirty="0">
                <a:solidFill>
                  <a:srgbClr val="0000FF"/>
                </a:solidFill>
                <a:latin typeface="Calibri" panose="020F0502020204030204" pitchFamily="34" charset="0"/>
                <a:cs typeface="Calibri" panose="020F0502020204030204" pitchFamily="34" charset="0"/>
              </a:rPr>
              <a:t>OCAR </a:t>
            </a:r>
            <a:r>
              <a:rPr lang="en-US" altLang="en-US" dirty="0">
                <a:latin typeface="Calibri" panose="020F0502020204030204" pitchFamily="34" charset="0"/>
                <a:cs typeface="Calibri" panose="020F0502020204030204" pitchFamily="34" charset="0"/>
              </a:rPr>
              <a:t>(</a:t>
            </a:r>
            <a:r>
              <a:rPr lang="en-US" altLang="en-US" dirty="0">
                <a:solidFill>
                  <a:srgbClr val="0000FF"/>
                </a:solidFill>
                <a:latin typeface="Calibri" panose="020F0502020204030204" pitchFamily="34" charset="0"/>
                <a:cs typeface="Calibri" panose="020F0502020204030204" pitchFamily="34" charset="0"/>
              </a:rPr>
              <a:t>O</a:t>
            </a:r>
            <a:r>
              <a:rPr lang="en-US" altLang="en-US" dirty="0">
                <a:latin typeface="Calibri" panose="020F0502020204030204" pitchFamily="34" charset="0"/>
                <a:cs typeface="Calibri" panose="020F0502020204030204" pitchFamily="34" charset="0"/>
              </a:rPr>
              <a:t>pening/</a:t>
            </a:r>
            <a:r>
              <a:rPr lang="en-US" altLang="en-US" dirty="0">
                <a:solidFill>
                  <a:srgbClr val="0000FF"/>
                </a:solidFill>
                <a:latin typeface="Calibri" panose="020F0502020204030204" pitchFamily="34" charset="0"/>
                <a:cs typeface="Calibri" panose="020F0502020204030204" pitchFamily="34" charset="0"/>
              </a:rPr>
              <a:t>C</a:t>
            </a:r>
            <a:r>
              <a:rPr lang="en-US" altLang="en-US" dirty="0">
                <a:latin typeface="Calibri" panose="020F0502020204030204" pitchFamily="34" charset="0"/>
                <a:cs typeface="Calibri" panose="020F0502020204030204" pitchFamily="34" charset="0"/>
              </a:rPr>
              <a:t>hallenge/</a:t>
            </a:r>
            <a:r>
              <a:rPr lang="en-US" altLang="en-US" dirty="0">
                <a:solidFill>
                  <a:srgbClr val="0000FF"/>
                </a:solidFill>
                <a:latin typeface="Calibri" panose="020F0502020204030204" pitchFamily="34" charset="0"/>
                <a:cs typeface="Calibri" panose="020F0502020204030204" pitchFamily="34" charset="0"/>
              </a:rPr>
              <a:t>A</a:t>
            </a:r>
            <a:r>
              <a:rPr lang="en-US" altLang="en-US" dirty="0">
                <a:latin typeface="Calibri" panose="020F0502020204030204" pitchFamily="34" charset="0"/>
                <a:cs typeface="Calibri" panose="020F0502020204030204" pitchFamily="34" charset="0"/>
              </a:rPr>
              <a:t>ction/</a:t>
            </a:r>
            <a:r>
              <a:rPr lang="en-US" altLang="en-US" dirty="0">
                <a:solidFill>
                  <a:srgbClr val="0000FF"/>
                </a:solidFill>
                <a:latin typeface="Calibri" panose="020F0502020204030204" pitchFamily="34" charset="0"/>
                <a:cs typeface="Calibri" panose="020F0502020204030204" pitchFamily="34" charset="0"/>
              </a:rPr>
              <a:t>R</a:t>
            </a:r>
            <a:r>
              <a:rPr lang="en-US" altLang="en-US" dirty="0">
                <a:latin typeface="Calibri" panose="020F0502020204030204" pitchFamily="34" charset="0"/>
                <a:cs typeface="Calibri" panose="020F0502020204030204" pitchFamily="34" charset="0"/>
              </a:rPr>
              <a:t>esolution)</a:t>
            </a:r>
          </a:p>
          <a:p>
            <a:pPr lvl="1" eaLnBrk="1" hangingPunct="1"/>
            <a:r>
              <a:rPr lang="en-US" altLang="en-US" dirty="0">
                <a:latin typeface="Calibri" panose="020F0502020204030204" pitchFamily="34" charset="0"/>
                <a:cs typeface="Calibri" panose="020F0502020204030204" pitchFamily="34" charset="0"/>
              </a:rPr>
              <a:t>Open by reminding readers of the challenge and question, then work through to the resolution</a:t>
            </a:r>
          </a:p>
          <a:p>
            <a:pPr eaLnBrk="1" hangingPunct="1">
              <a:spcBef>
                <a:spcPts val="1800"/>
              </a:spcBef>
            </a:pPr>
            <a:r>
              <a:rPr lang="en-US" altLang="en-US" dirty="0">
                <a:solidFill>
                  <a:srgbClr val="C00000"/>
                </a:solidFill>
                <a:latin typeface="Calibri" panose="020F0502020204030204" pitchFamily="34" charset="0"/>
                <a:cs typeface="Calibri" panose="020F0502020204030204" pitchFamily="34" charset="0"/>
              </a:rPr>
              <a:t>LDR</a:t>
            </a:r>
            <a:r>
              <a:rPr lang="en-US" altLang="en-US" dirty="0">
                <a:latin typeface="Calibri" panose="020F0502020204030204" pitchFamily="34" charset="0"/>
                <a:cs typeface="Calibri" panose="020F0502020204030204" pitchFamily="34" charset="0"/>
              </a:rPr>
              <a:t> (</a:t>
            </a:r>
            <a:r>
              <a:rPr lang="en-US" altLang="en-US" dirty="0">
                <a:solidFill>
                  <a:srgbClr val="C00000"/>
                </a:solidFill>
                <a:latin typeface="Calibri" panose="020F0502020204030204" pitchFamily="34" charset="0"/>
                <a:cs typeface="Calibri" panose="020F0502020204030204" pitchFamily="34" charset="0"/>
              </a:rPr>
              <a:t>L</a:t>
            </a:r>
            <a:r>
              <a:rPr lang="en-US" altLang="en-US" dirty="0">
                <a:latin typeface="Calibri" panose="020F0502020204030204" pitchFamily="34" charset="0"/>
                <a:cs typeface="Calibri" panose="020F0502020204030204" pitchFamily="34" charset="0"/>
              </a:rPr>
              <a:t>ead/</a:t>
            </a:r>
            <a:r>
              <a:rPr lang="en-US" altLang="en-US" dirty="0">
                <a:solidFill>
                  <a:srgbClr val="C00000"/>
                </a:solidFill>
                <a:latin typeface="Calibri" panose="020F0502020204030204" pitchFamily="34" charset="0"/>
                <a:cs typeface="Calibri" panose="020F0502020204030204" pitchFamily="34" charset="0"/>
              </a:rPr>
              <a:t>D</a:t>
            </a:r>
            <a:r>
              <a:rPr lang="en-US" altLang="en-US" dirty="0">
                <a:latin typeface="Calibri" panose="020F0502020204030204" pitchFamily="34" charset="0"/>
                <a:cs typeface="Calibri" panose="020F0502020204030204" pitchFamily="34" charset="0"/>
              </a:rPr>
              <a:t>evelopment/</a:t>
            </a:r>
            <a:r>
              <a:rPr lang="en-US" altLang="en-US" dirty="0">
                <a:solidFill>
                  <a:srgbClr val="C00000"/>
                </a:solidFill>
                <a:latin typeface="Calibri" panose="020F0502020204030204" pitchFamily="34" charset="0"/>
                <a:cs typeface="Calibri" panose="020F0502020204030204" pitchFamily="34" charset="0"/>
              </a:rPr>
              <a:t>R</a:t>
            </a:r>
            <a:r>
              <a:rPr lang="en-US" altLang="en-US" dirty="0">
                <a:latin typeface="Calibri" panose="020F0502020204030204" pitchFamily="34" charset="0"/>
                <a:cs typeface="Calibri" panose="020F0502020204030204" pitchFamily="34" charset="0"/>
              </a:rPr>
              <a:t>esolution)</a:t>
            </a:r>
          </a:p>
          <a:p>
            <a:pPr lvl="1" eaLnBrk="1" hangingPunct="1"/>
            <a:r>
              <a:rPr lang="en-US" altLang="en-US" dirty="0">
                <a:latin typeface="Calibri" panose="020F0502020204030204" pitchFamily="34" charset="0"/>
                <a:cs typeface="Calibri" panose="020F0502020204030204" pitchFamily="34" charset="0"/>
              </a:rPr>
              <a:t>Open by framing the conclusion, then provide supportive arguments building to the resolution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941BF7F5-DAE2-41BC-AEFC-C6744A958EF9}"/>
              </a:ext>
            </a:extLst>
          </p:cNvPr>
          <p:cNvSpPr>
            <a:spLocks noGrp="1" noChangeArrowheads="1"/>
          </p:cNvSpPr>
          <p:nvPr>
            <p:ph type="title"/>
          </p:nvPr>
        </p:nvSpPr>
        <p:spPr/>
        <p:txBody>
          <a:bodyPr/>
          <a:lstStyle/>
          <a:p>
            <a:pPr eaLnBrk="1" hangingPunct="1"/>
            <a:r>
              <a:rPr lang="en-US" altLang="en-US"/>
              <a:t>Example 1: OCAR structure</a:t>
            </a:r>
          </a:p>
        </p:txBody>
      </p:sp>
      <p:sp>
        <p:nvSpPr>
          <p:cNvPr id="28675" name="Content Placeholder 2">
            <a:extLst>
              <a:ext uri="{FF2B5EF4-FFF2-40B4-BE49-F238E27FC236}">
                <a16:creationId xmlns:a16="http://schemas.microsoft.com/office/drawing/2014/main" id="{11505BAE-6B51-4E25-A174-8DA6322319E4}"/>
              </a:ext>
            </a:extLst>
          </p:cNvPr>
          <p:cNvSpPr>
            <a:spLocks noGrp="1" noChangeArrowheads="1"/>
          </p:cNvSpPr>
          <p:nvPr>
            <p:ph idx="1"/>
          </p:nvPr>
        </p:nvSpPr>
        <p:spPr>
          <a:xfrm>
            <a:off x="457200" y="1851025"/>
            <a:ext cx="8229600" cy="4530725"/>
          </a:xfrm>
        </p:spPr>
        <p:txBody>
          <a:bodyPr/>
          <a:lstStyle/>
          <a:p>
            <a:pPr marL="0" indent="0" eaLnBrk="1" hangingPunct="1">
              <a:buFont typeface="Wingdings" panose="05000000000000000000" pitchFamily="2" charset="2"/>
              <a:buNone/>
            </a:pPr>
            <a:r>
              <a:rPr lang="en-US" altLang="en-US" dirty="0">
                <a:solidFill>
                  <a:srgbClr val="0000FF"/>
                </a:solidFill>
                <a:latin typeface="Calibri" panose="020F0502020204030204" pitchFamily="34" charset="0"/>
                <a:cs typeface="Calibri" panose="020F0502020204030204" pitchFamily="34" charset="0"/>
              </a:rPr>
              <a:t>Opens with </a:t>
            </a:r>
            <a:r>
              <a:rPr lang="en-US" altLang="en-US" b="1" dirty="0">
                <a:solidFill>
                  <a:srgbClr val="0000FF"/>
                </a:solidFill>
                <a:latin typeface="Calibri" panose="020F0502020204030204" pitchFamily="34" charset="0"/>
                <a:cs typeface="Calibri" panose="020F0502020204030204" pitchFamily="34" charset="0"/>
              </a:rPr>
              <a:t>reminder of the challenge</a:t>
            </a:r>
            <a:r>
              <a:rPr lang="en-US" altLang="en-US" dirty="0">
                <a:solidFill>
                  <a:srgbClr val="0000FF"/>
                </a:solidFill>
                <a:latin typeface="Calibri" panose="020F0502020204030204" pitchFamily="34" charset="0"/>
                <a:cs typeface="Calibri" panose="020F0502020204030204" pitchFamily="34" charset="0"/>
              </a:rPr>
              <a:t>:</a:t>
            </a:r>
          </a:p>
          <a:p>
            <a:pPr marL="0" indent="0" eaLnBrk="1" hangingPunct="1">
              <a:buFont typeface="Wingdings" panose="05000000000000000000" pitchFamily="2" charset="2"/>
              <a:buNone/>
            </a:pPr>
            <a:r>
              <a:rPr lang="en-US" altLang="en-US" sz="2600" dirty="0">
                <a:latin typeface="Calibri" panose="020F0502020204030204" pitchFamily="34" charset="0"/>
                <a:cs typeface="Calibri" panose="020F0502020204030204" pitchFamily="34" charset="0"/>
              </a:rPr>
              <a:t>“</a:t>
            </a:r>
            <a:r>
              <a:rPr lang="en-US" altLang="en-US" sz="2800" dirty="0">
                <a:latin typeface="Calibri" panose="020F0502020204030204" pitchFamily="34" charset="0"/>
                <a:cs typeface="Calibri" panose="020F0502020204030204" pitchFamily="34" charset="0"/>
              </a:rPr>
              <a:t>This is the first study from Zimbabwe to assess the </a:t>
            </a:r>
            <a:r>
              <a:rPr lang="en-US" altLang="en-US" sz="2800" dirty="0">
                <a:solidFill>
                  <a:srgbClr val="C00000"/>
                </a:solidFill>
                <a:latin typeface="Calibri" panose="020F0502020204030204" pitchFamily="34" charset="0"/>
                <a:cs typeface="Calibri" panose="020F0502020204030204" pitchFamily="34" charset="0"/>
              </a:rPr>
              <a:t>use of </a:t>
            </a:r>
            <a:r>
              <a:rPr lang="en-US" altLang="en-US" sz="2800" dirty="0" err="1">
                <a:solidFill>
                  <a:srgbClr val="C00000"/>
                </a:solidFill>
                <a:latin typeface="Calibri" panose="020F0502020204030204" pitchFamily="34" charset="0"/>
                <a:cs typeface="Calibri" panose="020F0502020204030204" pitchFamily="34" charset="0"/>
              </a:rPr>
              <a:t>Xpert</a:t>
            </a:r>
            <a:r>
              <a:rPr lang="en-US" altLang="en-US" sz="2800" dirty="0">
                <a:solidFill>
                  <a:srgbClr val="C00000"/>
                </a:solidFill>
                <a:latin typeface="Calibri" panose="020F0502020204030204" pitchFamily="34" charset="0"/>
                <a:cs typeface="Calibri" panose="020F0502020204030204" pitchFamily="34" charset="0"/>
              </a:rPr>
              <a:t> before and after the WHO recommendation</a:t>
            </a:r>
            <a:r>
              <a:rPr lang="en-US" altLang="en-US" sz="2800" dirty="0">
                <a:latin typeface="Calibri" panose="020F0502020204030204" pitchFamily="34" charset="0"/>
                <a:cs typeface="Calibri" panose="020F0502020204030204" pitchFamily="34" charset="0"/>
              </a:rPr>
              <a:t> that the assay be used as the first investigation in all patients with presumptive TB. There were some interesting findings</a:t>
            </a:r>
            <a:r>
              <a:rPr lang="en-US" altLang="en-US" sz="2600" dirty="0">
                <a:latin typeface="Calibri" panose="020F0502020204030204" pitchFamily="34" charset="0"/>
                <a:cs typeface="Calibri" panose="020F0502020204030204" pitchFamily="34" charset="0"/>
              </a:rPr>
              <a:t>.”</a:t>
            </a:r>
          </a:p>
        </p:txBody>
      </p:sp>
      <p:sp>
        <p:nvSpPr>
          <p:cNvPr id="4" name="TextBox 3">
            <a:extLst>
              <a:ext uri="{FF2B5EF4-FFF2-40B4-BE49-F238E27FC236}">
                <a16:creationId xmlns:a16="http://schemas.microsoft.com/office/drawing/2014/main" id="{90BC7238-37FB-4A7E-93CB-52B1D2D62473}"/>
              </a:ext>
            </a:extLst>
          </p:cNvPr>
          <p:cNvSpPr txBox="1"/>
          <p:nvPr/>
        </p:nvSpPr>
        <p:spPr>
          <a:xfrm>
            <a:off x="4697413" y="5712599"/>
            <a:ext cx="4446587" cy="276999"/>
          </a:xfrm>
          <a:prstGeom prst="rect">
            <a:avLst/>
          </a:prstGeom>
          <a:noFill/>
        </p:spPr>
        <p:txBody>
          <a:bodyPr>
            <a:spAutoFit/>
          </a:bodyPr>
          <a:lstStyle/>
          <a:p>
            <a:pPr eaLnBrk="1" fontAlgn="auto" hangingPunct="1">
              <a:spcBef>
                <a:spcPts val="0"/>
              </a:spcBef>
              <a:spcAft>
                <a:spcPts val="0"/>
              </a:spcAft>
              <a:defRPr/>
            </a:pPr>
            <a:r>
              <a:rPr lang="en-US" sz="1200" i="1" dirty="0">
                <a:solidFill>
                  <a:schemeClr val="bg2">
                    <a:lumMod val="75000"/>
                    <a:lumOff val="25000"/>
                  </a:schemeClr>
                </a:solidFill>
                <a:latin typeface="+mn-lt"/>
                <a:cs typeface="+mn-cs"/>
              </a:rPr>
              <a:t>Example source: PHA</a:t>
            </a:r>
            <a:r>
              <a:rPr lang="en-US" sz="1200" dirty="0">
                <a:solidFill>
                  <a:schemeClr val="bg2">
                    <a:lumMod val="75000"/>
                    <a:lumOff val="25000"/>
                  </a:schemeClr>
                </a:solidFill>
                <a:latin typeface="+mn-lt"/>
                <a:cs typeface="+mn-cs"/>
              </a:rPr>
              <a:t> 2018; 8(3): 124–129</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BFC86695-5FDE-4ED7-971C-FAAA4428D602}"/>
              </a:ext>
            </a:extLst>
          </p:cNvPr>
          <p:cNvSpPr>
            <a:spLocks noGrp="1" noChangeArrowheads="1"/>
          </p:cNvSpPr>
          <p:nvPr>
            <p:ph type="title"/>
          </p:nvPr>
        </p:nvSpPr>
        <p:spPr/>
        <p:txBody>
          <a:bodyPr/>
          <a:lstStyle/>
          <a:p>
            <a:pPr eaLnBrk="1" hangingPunct="1"/>
            <a:r>
              <a:rPr lang="en-US" altLang="en-US" dirty="0"/>
              <a:t>Example 1: OCAR structure </a:t>
            </a:r>
            <a:r>
              <a:rPr lang="en-US" altLang="en-US" sz="3000" dirty="0"/>
              <a:t>(2)</a:t>
            </a:r>
          </a:p>
        </p:txBody>
      </p:sp>
      <p:sp>
        <p:nvSpPr>
          <p:cNvPr id="30723" name="Content Placeholder 2">
            <a:extLst>
              <a:ext uri="{FF2B5EF4-FFF2-40B4-BE49-F238E27FC236}">
                <a16:creationId xmlns:a16="http://schemas.microsoft.com/office/drawing/2014/main" id="{AD294432-A4AF-4A03-8DE2-9C08DB708842}"/>
              </a:ext>
            </a:extLst>
          </p:cNvPr>
          <p:cNvSpPr>
            <a:spLocks noGrp="1" noChangeArrowheads="1"/>
          </p:cNvSpPr>
          <p:nvPr>
            <p:ph idx="1"/>
          </p:nvPr>
        </p:nvSpPr>
        <p:spPr>
          <a:xfrm>
            <a:off x="457200" y="1600200"/>
            <a:ext cx="8418513" cy="4775200"/>
          </a:xfrm>
        </p:spPr>
        <p:txBody>
          <a:bodyPr/>
          <a:lstStyle/>
          <a:p>
            <a:pPr marL="0" indent="0" eaLnBrk="1" hangingPunct="1">
              <a:buFont typeface="Wingdings" panose="05000000000000000000" pitchFamily="2" charset="2"/>
              <a:buNone/>
            </a:pPr>
            <a:r>
              <a:rPr lang="en-US" altLang="en-US" dirty="0">
                <a:solidFill>
                  <a:srgbClr val="0000FF"/>
                </a:solidFill>
                <a:latin typeface="Calibri" panose="020F0502020204030204" pitchFamily="34" charset="0"/>
                <a:cs typeface="Calibri" panose="020F0502020204030204" pitchFamily="34" charset="0"/>
              </a:rPr>
              <a:t>Building case toward the resolution:</a:t>
            </a:r>
          </a:p>
          <a:p>
            <a:pPr marL="0" indent="0" eaLnBrk="1" hangingPunct="1">
              <a:spcBef>
                <a:spcPct val="0"/>
              </a:spcBef>
              <a:spcAft>
                <a:spcPts val="1200"/>
              </a:spcAft>
              <a:buFont typeface="Wingdings" panose="05000000000000000000" pitchFamily="2" charset="2"/>
              <a:buNone/>
            </a:pPr>
            <a:r>
              <a:rPr lang="en-US" altLang="en-US" sz="2400" dirty="0">
                <a:latin typeface="Calibri" panose="020F0502020204030204" pitchFamily="34" charset="0"/>
                <a:cs typeface="Calibri" panose="020F0502020204030204" pitchFamily="34" charset="0"/>
              </a:rPr>
              <a:t>	“</a:t>
            </a:r>
            <a:r>
              <a:rPr lang="en-US" altLang="en-US" sz="2400" dirty="0">
                <a:solidFill>
                  <a:srgbClr val="C00000"/>
                </a:solidFill>
                <a:latin typeface="Calibri" panose="020F0502020204030204" pitchFamily="34" charset="0"/>
                <a:cs typeface="Calibri" panose="020F0502020204030204" pitchFamily="34" charset="0"/>
              </a:rPr>
              <a:t>First,</a:t>
            </a:r>
            <a:r>
              <a:rPr lang="en-US" altLang="en-US" sz="2400" dirty="0">
                <a:latin typeface="Calibri" panose="020F0502020204030204" pitchFamily="34" charset="0"/>
                <a:cs typeface="Calibri" panose="020F0502020204030204" pitchFamily="34" charset="0"/>
              </a:rPr>
              <a:t>…the </a:t>
            </a:r>
            <a:r>
              <a:rPr lang="en-US" altLang="en-US" sz="2400" dirty="0">
                <a:solidFill>
                  <a:srgbClr val="C00000"/>
                </a:solidFill>
                <a:latin typeface="Calibri" panose="020F0502020204030204" pitchFamily="34" charset="0"/>
                <a:cs typeface="Calibri" panose="020F0502020204030204" pitchFamily="34" charset="0"/>
              </a:rPr>
              <a:t>number of assays and the </a:t>
            </a:r>
            <a:r>
              <a:rPr lang="en-US" altLang="en-US" sz="2400" dirty="0" err="1">
                <a:solidFill>
                  <a:srgbClr val="C00000"/>
                </a:solidFill>
                <a:latin typeface="Calibri" panose="020F0502020204030204" pitchFamily="34" charset="0"/>
                <a:cs typeface="Calibri" panose="020F0502020204030204" pitchFamily="34" charset="0"/>
              </a:rPr>
              <a:t>utilisation</a:t>
            </a:r>
            <a:r>
              <a:rPr lang="en-US" altLang="en-US" sz="2400" dirty="0">
                <a:solidFill>
                  <a:srgbClr val="C00000"/>
                </a:solidFill>
                <a:latin typeface="Calibri" panose="020F0502020204030204" pitchFamily="34" charset="0"/>
                <a:cs typeface="Calibri" panose="020F0502020204030204" pitchFamily="34" charset="0"/>
              </a:rPr>
              <a:t> rates</a:t>
            </a:r>
            <a:r>
              <a:rPr lang="en-US" altLang="en-US" sz="2400" dirty="0">
                <a:latin typeface="Calibri" panose="020F0502020204030204" pitchFamily="34" charset="0"/>
                <a:cs typeface="Calibri" panose="020F0502020204030204" pitchFamily="34" charset="0"/>
              </a:rPr>
              <a:t> of the instruments all </a:t>
            </a:r>
            <a:r>
              <a:rPr lang="en-US" altLang="en-US" sz="2400" dirty="0">
                <a:solidFill>
                  <a:srgbClr val="C00000"/>
                </a:solidFill>
                <a:latin typeface="Calibri" panose="020F0502020204030204" pitchFamily="34" charset="0"/>
                <a:cs typeface="Calibri" panose="020F0502020204030204" pitchFamily="34" charset="0"/>
              </a:rPr>
              <a:t>increased</a:t>
            </a:r>
            <a:r>
              <a:rPr lang="en-US" altLang="en-US" sz="2400" dirty="0">
                <a:latin typeface="Calibri" panose="020F0502020204030204" pitchFamily="34" charset="0"/>
                <a:cs typeface="Calibri" panose="020F0502020204030204" pitchFamily="34" charset="0"/>
              </a:rPr>
              <a:t> in 2017 compared with 2016, when </a:t>
            </a:r>
            <a:r>
              <a:rPr lang="en-US" altLang="en-US" sz="2400" dirty="0" err="1">
                <a:latin typeface="Calibri" panose="020F0502020204030204" pitchFamily="34" charset="0"/>
                <a:cs typeface="Calibri" panose="020F0502020204030204" pitchFamily="34" charset="0"/>
              </a:rPr>
              <a:t>Xpert</a:t>
            </a:r>
            <a:r>
              <a:rPr lang="en-US" altLang="en-US" sz="2400" dirty="0">
                <a:latin typeface="Calibri" panose="020F0502020204030204" pitchFamily="34" charset="0"/>
                <a:cs typeface="Calibri" panose="020F0502020204030204" pitchFamily="34" charset="0"/>
              </a:rPr>
              <a:t> was only recommended for patients with presumptive MDR-TB or those with coinfection.” </a:t>
            </a:r>
            <a:r>
              <a:rPr lang="en-US" altLang="en-US" sz="2400" b="1" i="1" dirty="0">
                <a:latin typeface="Calibri" panose="020F0502020204030204" pitchFamily="34" charset="0"/>
                <a:cs typeface="Calibri" panose="020F0502020204030204" pitchFamily="34" charset="0"/>
              </a:rPr>
              <a:t>[followed by interpretation]</a:t>
            </a:r>
          </a:p>
          <a:p>
            <a:pPr marL="0" indent="0" eaLnBrk="1" hangingPunct="1">
              <a:spcBef>
                <a:spcPct val="0"/>
              </a:spcBef>
              <a:spcAft>
                <a:spcPts val="1200"/>
              </a:spcAft>
              <a:buFont typeface="Wingdings" panose="05000000000000000000" pitchFamily="2" charset="2"/>
              <a:buNone/>
            </a:pPr>
            <a:r>
              <a:rPr lang="en-US" altLang="en-US" sz="2400" i="1" dirty="0">
                <a:latin typeface="Calibri" panose="020F0502020204030204" pitchFamily="34" charset="0"/>
                <a:cs typeface="Calibri" panose="020F0502020204030204" pitchFamily="34" charset="0"/>
              </a:rPr>
              <a:t>	“</a:t>
            </a:r>
            <a:r>
              <a:rPr lang="en-US" altLang="en-US" sz="2400" dirty="0">
                <a:solidFill>
                  <a:srgbClr val="C00000"/>
                </a:solidFill>
                <a:latin typeface="Calibri" panose="020F0502020204030204" pitchFamily="34" charset="0"/>
                <a:cs typeface="Calibri" panose="020F0502020204030204" pitchFamily="34" charset="0"/>
              </a:rPr>
              <a:t>Second</a:t>
            </a:r>
            <a:r>
              <a:rPr lang="en-US" altLang="en-US" sz="2400" dirty="0">
                <a:latin typeface="Calibri" panose="020F0502020204030204" pitchFamily="34" charset="0"/>
                <a:cs typeface="Calibri" panose="020F0502020204030204" pitchFamily="34" charset="0"/>
              </a:rPr>
              <a:t>, in both 2016 and 2017 there were </a:t>
            </a:r>
            <a:r>
              <a:rPr lang="en-US" altLang="en-US" sz="2400" dirty="0">
                <a:solidFill>
                  <a:srgbClr val="C00000"/>
                </a:solidFill>
                <a:latin typeface="Calibri" panose="020F0502020204030204" pitchFamily="34" charset="0"/>
                <a:cs typeface="Calibri" panose="020F0502020204030204" pitchFamily="34" charset="0"/>
              </a:rPr>
              <a:t>more </a:t>
            </a:r>
            <a:r>
              <a:rPr lang="en-US" altLang="en-US" sz="2400" dirty="0" err="1">
                <a:solidFill>
                  <a:srgbClr val="C00000"/>
                </a:solidFill>
                <a:latin typeface="Calibri" panose="020F0502020204030204" pitchFamily="34" charset="0"/>
                <a:cs typeface="Calibri" panose="020F0502020204030204" pitchFamily="34" charset="0"/>
              </a:rPr>
              <a:t>Xpert</a:t>
            </a:r>
            <a:r>
              <a:rPr lang="en-US" altLang="en-US" sz="2400" dirty="0">
                <a:solidFill>
                  <a:srgbClr val="C00000"/>
                </a:solidFill>
                <a:latin typeface="Calibri" panose="020F0502020204030204" pitchFamily="34" charset="0"/>
                <a:cs typeface="Calibri" panose="020F0502020204030204" pitchFamily="34" charset="0"/>
              </a:rPr>
              <a:t> assays and better </a:t>
            </a:r>
            <a:r>
              <a:rPr lang="en-US" altLang="en-US" sz="2400" dirty="0" err="1">
                <a:solidFill>
                  <a:srgbClr val="C00000"/>
                </a:solidFill>
                <a:latin typeface="Calibri" panose="020F0502020204030204" pitchFamily="34" charset="0"/>
                <a:cs typeface="Calibri" panose="020F0502020204030204" pitchFamily="34" charset="0"/>
              </a:rPr>
              <a:t>utilisation</a:t>
            </a:r>
            <a:r>
              <a:rPr lang="en-US" altLang="en-US" sz="2400" dirty="0">
                <a:solidFill>
                  <a:srgbClr val="C00000"/>
                </a:solidFill>
                <a:latin typeface="Calibri" panose="020F0502020204030204" pitchFamily="34" charset="0"/>
                <a:cs typeface="Calibri" panose="020F0502020204030204" pitchFamily="34" charset="0"/>
              </a:rPr>
              <a:t> rates in provincial than in district </a:t>
            </a:r>
            <a:r>
              <a:rPr lang="en-US" altLang="en-US" sz="2400" dirty="0">
                <a:latin typeface="Calibri" panose="020F0502020204030204" pitchFamily="34" charset="0"/>
                <a:cs typeface="Calibri" panose="020F0502020204030204" pitchFamily="34" charset="0"/>
              </a:rPr>
              <a:t>hospitals, which in turn performed more assays than in </a:t>
            </a:r>
            <a:r>
              <a:rPr lang="en-US" altLang="en-US" sz="2400" dirty="0">
                <a:solidFill>
                  <a:srgbClr val="C00000"/>
                </a:solidFill>
                <a:latin typeface="Calibri" panose="020F0502020204030204" pitchFamily="34" charset="0"/>
                <a:cs typeface="Calibri" panose="020F0502020204030204" pitchFamily="34" charset="0"/>
              </a:rPr>
              <a:t>rural hospitals</a:t>
            </a:r>
            <a:r>
              <a:rPr lang="en-US" altLang="en-US" sz="2400" dirty="0">
                <a:latin typeface="Calibri" panose="020F0502020204030204" pitchFamily="34" charset="0"/>
                <a:cs typeface="Calibri" panose="020F0502020204030204" pitchFamily="34" charset="0"/>
              </a:rPr>
              <a:t>; these </a:t>
            </a:r>
            <a:r>
              <a:rPr lang="en-US" altLang="en-US" sz="2400" b="1" dirty="0">
                <a:latin typeface="Calibri" panose="020F0502020204030204" pitchFamily="34" charset="0"/>
                <a:cs typeface="Calibri" panose="020F0502020204030204" pitchFamily="34" charset="0"/>
              </a:rPr>
              <a:t>differences were particularly significant in 2017</a:t>
            </a:r>
            <a:r>
              <a:rPr lang="en-US" altLang="en-US" sz="2400" dirty="0">
                <a:latin typeface="Calibri" panose="020F0502020204030204" pitchFamily="34" charset="0"/>
                <a:cs typeface="Calibri" panose="020F0502020204030204" pitchFamily="34" charset="0"/>
              </a:rPr>
              <a:t>.”</a:t>
            </a:r>
          </a:p>
          <a:p>
            <a:pPr marL="0" indent="0" eaLnBrk="1" hangingPunct="1">
              <a:buFont typeface="Wingdings" panose="05000000000000000000" pitchFamily="2" charset="2"/>
              <a:buNone/>
            </a:pPr>
            <a:r>
              <a:rPr lang="en-US" altLang="en-US" sz="2400" dirty="0">
                <a:latin typeface="Calibri" panose="020F0502020204030204" pitchFamily="34" charset="0"/>
                <a:cs typeface="Calibri" panose="020F0502020204030204" pitchFamily="34" charset="0"/>
              </a:rPr>
              <a:t>	“Finally, </a:t>
            </a:r>
            <a:r>
              <a:rPr lang="en-US" altLang="en-US" sz="2400" dirty="0">
                <a:solidFill>
                  <a:srgbClr val="C00000"/>
                </a:solidFill>
                <a:latin typeface="Calibri" panose="020F0502020204030204" pitchFamily="34" charset="0"/>
                <a:cs typeface="Calibri" panose="020F0502020204030204" pitchFamily="34" charset="0"/>
              </a:rPr>
              <a:t>MTB positivity rates decreased by almost half </a:t>
            </a:r>
            <a:r>
              <a:rPr lang="en-US" altLang="en-US" sz="2400" dirty="0">
                <a:latin typeface="Calibri" panose="020F0502020204030204" pitchFamily="34" charset="0"/>
                <a:cs typeface="Calibri" panose="020F0502020204030204" pitchFamily="34" charset="0"/>
              </a:rPr>
              <a:t>in 2017 compared with 2016.”  </a:t>
            </a:r>
            <a:endParaRPr lang="en-US" altLang="en-US" sz="2400" i="1" dirty="0">
              <a:latin typeface="Calibri" panose="020F0502020204030204" pitchFamily="34" charset="0"/>
              <a:cs typeface="Calibri" panose="020F0502020204030204" pitchFamily="34" charset="0"/>
            </a:endParaRPr>
          </a:p>
          <a:p>
            <a:pPr marL="0" indent="0" eaLnBrk="1" hangingPunct="1">
              <a:buFont typeface="Wingdings" panose="05000000000000000000" pitchFamily="2" charset="2"/>
              <a:buNone/>
            </a:pPr>
            <a:endParaRPr lang="en-US" altLang="en-US" sz="2400" dirty="0">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C3481188-75FC-4149-8A8C-72B9046E658D}"/>
              </a:ext>
            </a:extLst>
          </p:cNvPr>
          <p:cNvSpPr txBox="1"/>
          <p:nvPr/>
        </p:nvSpPr>
        <p:spPr>
          <a:xfrm>
            <a:off x="4337050" y="6442075"/>
            <a:ext cx="4446588" cy="276999"/>
          </a:xfrm>
          <a:prstGeom prst="rect">
            <a:avLst/>
          </a:prstGeom>
          <a:noFill/>
        </p:spPr>
        <p:txBody>
          <a:bodyPr>
            <a:spAutoFit/>
          </a:bodyPr>
          <a:lstStyle/>
          <a:p>
            <a:pPr algn="r" eaLnBrk="1" fontAlgn="auto" hangingPunct="1">
              <a:spcBef>
                <a:spcPts val="0"/>
              </a:spcBef>
              <a:spcAft>
                <a:spcPts val="0"/>
              </a:spcAft>
              <a:defRPr/>
            </a:pPr>
            <a:r>
              <a:rPr lang="en-US" sz="1200" i="1" dirty="0">
                <a:solidFill>
                  <a:schemeClr val="bg2">
                    <a:lumMod val="75000"/>
                    <a:lumOff val="25000"/>
                  </a:schemeClr>
                </a:solidFill>
                <a:latin typeface="+mn-lt"/>
                <a:cs typeface="+mn-cs"/>
              </a:rPr>
              <a:t>Example source: PHA</a:t>
            </a:r>
            <a:r>
              <a:rPr lang="en-US" sz="1200" dirty="0">
                <a:solidFill>
                  <a:schemeClr val="bg2">
                    <a:lumMod val="75000"/>
                    <a:lumOff val="25000"/>
                  </a:schemeClr>
                </a:solidFill>
                <a:latin typeface="+mn-lt"/>
                <a:cs typeface="+mn-cs"/>
              </a:rPr>
              <a:t> 2018; 8(3): 124–129</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B3CDB47E-E3DB-486B-A618-BF0D040038F2}"/>
              </a:ext>
            </a:extLst>
          </p:cNvPr>
          <p:cNvSpPr>
            <a:spLocks noGrp="1" noChangeArrowheads="1"/>
          </p:cNvSpPr>
          <p:nvPr>
            <p:ph type="title"/>
          </p:nvPr>
        </p:nvSpPr>
        <p:spPr/>
        <p:txBody>
          <a:bodyPr/>
          <a:lstStyle/>
          <a:p>
            <a:pPr eaLnBrk="1" hangingPunct="1"/>
            <a:r>
              <a:rPr lang="en-US" altLang="en-US" dirty="0"/>
              <a:t>Example 1: OCAR structure </a:t>
            </a:r>
            <a:r>
              <a:rPr lang="en-US" altLang="en-US" sz="3000" dirty="0"/>
              <a:t>(3)</a:t>
            </a:r>
          </a:p>
        </p:txBody>
      </p:sp>
      <p:sp>
        <p:nvSpPr>
          <p:cNvPr id="32771" name="Content Placeholder 2">
            <a:extLst>
              <a:ext uri="{FF2B5EF4-FFF2-40B4-BE49-F238E27FC236}">
                <a16:creationId xmlns:a16="http://schemas.microsoft.com/office/drawing/2014/main" id="{D48791FD-BFFC-498E-B7EE-B16A0F3208D4}"/>
              </a:ext>
            </a:extLst>
          </p:cNvPr>
          <p:cNvSpPr>
            <a:spLocks noGrp="1" noChangeArrowheads="1"/>
          </p:cNvSpPr>
          <p:nvPr>
            <p:ph idx="1"/>
          </p:nvPr>
        </p:nvSpPr>
        <p:spPr>
          <a:xfrm>
            <a:off x="554038" y="1600070"/>
            <a:ext cx="8229600" cy="4841875"/>
          </a:xfrm>
        </p:spPr>
        <p:txBody>
          <a:bodyPr/>
          <a:lstStyle/>
          <a:p>
            <a:pPr marL="0" indent="0" eaLnBrk="1" hangingPunct="1">
              <a:buFont typeface="Wingdings" panose="05000000000000000000" pitchFamily="2" charset="2"/>
              <a:buNone/>
            </a:pPr>
            <a:r>
              <a:rPr lang="en-US" altLang="en-US">
                <a:solidFill>
                  <a:srgbClr val="0000FF"/>
                </a:solidFill>
                <a:latin typeface="Calibri" panose="020F0502020204030204" pitchFamily="34" charset="0"/>
                <a:cs typeface="Calibri" panose="020F0502020204030204" pitchFamily="34" charset="0"/>
              </a:rPr>
              <a:t>The resolution</a:t>
            </a:r>
          </a:p>
          <a:p>
            <a:pPr marL="0" indent="0" eaLnBrk="1" hangingPunct="1">
              <a:buFont typeface="Wingdings" panose="05000000000000000000" pitchFamily="2" charset="2"/>
              <a:buNone/>
            </a:pPr>
            <a:r>
              <a:rPr lang="en-US" altLang="en-US" sz="2600">
                <a:latin typeface="Calibri" panose="020F0502020204030204" pitchFamily="34" charset="0"/>
                <a:cs typeface="Calibri" panose="020F0502020204030204" pitchFamily="34" charset="0"/>
              </a:rPr>
              <a:t>    “</a:t>
            </a:r>
            <a:r>
              <a:rPr lang="en-US" altLang="en-US" sz="2600">
                <a:solidFill>
                  <a:srgbClr val="C00000"/>
                </a:solidFill>
                <a:latin typeface="Calibri" panose="020F0502020204030204" pitchFamily="34" charset="0"/>
                <a:cs typeface="Calibri" panose="020F0502020204030204" pitchFamily="34" charset="0"/>
              </a:rPr>
              <a:t>In conclusion</a:t>
            </a:r>
            <a:r>
              <a:rPr lang="en-US" altLang="en-US" sz="2600">
                <a:latin typeface="Calibri" panose="020F0502020204030204" pitchFamily="34" charset="0"/>
                <a:cs typeface="Calibri" panose="020F0502020204030204" pitchFamily="34" charset="0"/>
              </a:rPr>
              <a:t>, with the introduction of new guidelines recommending Xpert use as the first diagnostic tool in patients with presumptive TB, the volume of assays and </a:t>
            </a:r>
            <a:r>
              <a:rPr lang="en-US" altLang="en-US" sz="2600">
                <a:solidFill>
                  <a:srgbClr val="C00000"/>
                </a:solidFill>
                <a:latin typeface="Calibri" panose="020F0502020204030204" pitchFamily="34" charset="0"/>
                <a:cs typeface="Calibri" panose="020F0502020204030204" pitchFamily="34" charset="0"/>
              </a:rPr>
              <a:t>utilisation of Xpert </a:t>
            </a:r>
            <a:r>
              <a:rPr lang="en-US" altLang="en-US" sz="2600">
                <a:latin typeface="Calibri" panose="020F0502020204030204" pitchFamily="34" charset="0"/>
                <a:cs typeface="Calibri" panose="020F0502020204030204" pitchFamily="34" charset="0"/>
              </a:rPr>
              <a:t>instruments has </a:t>
            </a:r>
            <a:r>
              <a:rPr lang="en-US" altLang="en-US" sz="2600">
                <a:solidFill>
                  <a:srgbClr val="C00000"/>
                </a:solidFill>
                <a:latin typeface="Calibri" panose="020F0502020204030204" pitchFamily="34" charset="0"/>
                <a:cs typeface="Calibri" panose="020F0502020204030204" pitchFamily="34" charset="0"/>
              </a:rPr>
              <a:t>increased significantly, in parallel with a decrease in MTB positivity rates and an increase in registered cases with bacteriologically confirmed TB</a:t>
            </a:r>
            <a:r>
              <a:rPr lang="en-US" altLang="en-US" sz="2600">
                <a:latin typeface="Calibri" panose="020F0502020204030204" pitchFamily="34" charset="0"/>
                <a:cs typeface="Calibri" panose="020F0502020204030204" pitchFamily="34" charset="0"/>
              </a:rPr>
              <a:t>. There is a clear gradation from provincial to rural hospitals, with the latter needing more attention to improve the use of this new technology. Policy implications are discussed.”</a:t>
            </a:r>
          </a:p>
        </p:txBody>
      </p:sp>
      <p:sp>
        <p:nvSpPr>
          <p:cNvPr id="4" name="TextBox 3">
            <a:extLst>
              <a:ext uri="{FF2B5EF4-FFF2-40B4-BE49-F238E27FC236}">
                <a16:creationId xmlns:a16="http://schemas.microsoft.com/office/drawing/2014/main" id="{9D428DCB-FE71-4348-8E87-87FED284E4E0}"/>
              </a:ext>
            </a:extLst>
          </p:cNvPr>
          <p:cNvSpPr txBox="1"/>
          <p:nvPr/>
        </p:nvSpPr>
        <p:spPr>
          <a:xfrm>
            <a:off x="4240212" y="6360958"/>
            <a:ext cx="4446588" cy="276999"/>
          </a:xfrm>
          <a:prstGeom prst="rect">
            <a:avLst/>
          </a:prstGeom>
          <a:noFill/>
        </p:spPr>
        <p:txBody>
          <a:bodyPr>
            <a:spAutoFit/>
          </a:bodyPr>
          <a:lstStyle/>
          <a:p>
            <a:pPr algn="r" eaLnBrk="1" fontAlgn="auto" hangingPunct="1">
              <a:spcBef>
                <a:spcPts val="0"/>
              </a:spcBef>
              <a:spcAft>
                <a:spcPts val="0"/>
              </a:spcAft>
              <a:defRPr/>
            </a:pPr>
            <a:r>
              <a:rPr lang="en-US" sz="1200" i="1" dirty="0">
                <a:solidFill>
                  <a:schemeClr val="bg2">
                    <a:lumMod val="75000"/>
                    <a:lumOff val="25000"/>
                  </a:schemeClr>
                </a:solidFill>
                <a:latin typeface="+mn-lt"/>
                <a:cs typeface="+mn-cs"/>
              </a:rPr>
              <a:t>Example source: PHA</a:t>
            </a:r>
            <a:r>
              <a:rPr lang="en-US" sz="1200" dirty="0">
                <a:solidFill>
                  <a:schemeClr val="bg2">
                    <a:lumMod val="75000"/>
                    <a:lumOff val="25000"/>
                  </a:schemeClr>
                </a:solidFill>
                <a:latin typeface="+mn-lt"/>
                <a:cs typeface="+mn-cs"/>
              </a:rPr>
              <a:t> 2018; 8(3): 124–129</a:t>
            </a:r>
          </a:p>
        </p:txBody>
      </p:sp>
    </p:spTree>
  </p:cSld>
  <p:clrMapOvr>
    <a:masterClrMapping/>
  </p:clrMapOvr>
</p:sld>
</file>

<file path=ppt/theme/theme1.xml><?xml version="1.0" encoding="utf-8"?>
<a:theme xmlns:a="http://schemas.openxmlformats.org/drawingml/2006/main" name="CDC OR Style options 1 and 2">
  <a:themeElements>
    <a:clrScheme name="Custom 5">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1036E2"/>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18815</TotalTime>
  <Words>1319</Words>
  <Application>Microsoft Office PowerPoint</Application>
  <PresentationFormat>On-screen Show (4:3)</PresentationFormat>
  <Paragraphs>112</Paragraphs>
  <Slides>13</Slides>
  <Notes>13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MS PGothic</vt:lpstr>
      <vt:lpstr>Arial</vt:lpstr>
      <vt:lpstr>Avenir Book</vt:lpstr>
      <vt:lpstr>Calibri</vt:lpstr>
      <vt:lpstr>Courier New</vt:lpstr>
      <vt:lpstr>Garamond</vt:lpstr>
      <vt:lpstr>Times New Roman</vt:lpstr>
      <vt:lpstr>Verdana</vt:lpstr>
      <vt:lpstr>Wingdings</vt:lpstr>
      <vt:lpstr>CDC OR Style options 1 and 2</vt:lpstr>
      <vt:lpstr> Telling a Compelling Story, part 2: Discussion</vt:lpstr>
      <vt:lpstr>Core principles</vt:lpstr>
      <vt:lpstr>Discussion section: Pieces</vt:lpstr>
      <vt:lpstr>Discussion section: Story telling</vt:lpstr>
      <vt:lpstr>Resolution/Conclusion</vt:lpstr>
      <vt:lpstr>Discussion – Story structures</vt:lpstr>
      <vt:lpstr>Example 1: OCAR structure</vt:lpstr>
      <vt:lpstr>Example 1: OCAR structure (2)</vt:lpstr>
      <vt:lpstr>Example 1: OCAR structure (3)</vt:lpstr>
      <vt:lpstr>Example 2: LDR structure</vt:lpstr>
      <vt:lpstr>Example 2: LDR structure (2)</vt:lpstr>
      <vt:lpstr>Example 2: LDR structure (3)</vt:lpstr>
      <vt:lpstr>Summary</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147</cp:revision>
  <dcterms:created xsi:type="dcterms:W3CDTF">2016-12-10T01:14:11Z</dcterms:created>
  <dcterms:modified xsi:type="dcterms:W3CDTF">2019-01-17T00:47:50Z</dcterms:modified>
</cp:coreProperties>
</file>