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14"/>
  </p:notesMasterIdLst>
  <p:sldIdLst>
    <p:sldId id="256" r:id="rId3"/>
    <p:sldId id="276" r:id="rId4"/>
    <p:sldId id="262" r:id="rId5"/>
    <p:sldId id="277" r:id="rId6"/>
    <p:sldId id="278" r:id="rId7"/>
    <p:sldId id="279" r:id="rId8"/>
    <p:sldId id="282" r:id="rId9"/>
    <p:sldId id="280" r:id="rId10"/>
    <p:sldId id="281" r:id="rId11"/>
    <p:sldId id="283" r:id="rId12"/>
    <p:sldId id="28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198">
          <p15:clr>
            <a:srgbClr val="A4A3A4"/>
          </p15:clr>
        </p15:guide>
        <p15:guide id="4" pos="379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4A44"/>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73" autoAdjust="0"/>
    <p:restoredTop sz="72960" autoAdjust="0"/>
  </p:normalViewPr>
  <p:slideViewPr>
    <p:cSldViewPr snapToGrid="0" snapToObjects="1">
      <p:cViewPr varScale="1">
        <p:scale>
          <a:sx n="46" d="100"/>
          <a:sy n="46" d="100"/>
        </p:scale>
        <p:origin x="54" y="408"/>
      </p:cViewPr>
      <p:guideLst>
        <p:guide orient="horz" pos="2160"/>
        <p:guide pos="2880"/>
        <p:guide orient="horz" pos="1198"/>
        <p:guide pos="3798"/>
      </p:guideLst>
    </p:cSldViewPr>
  </p:slideViewPr>
  <p:notesTextViewPr>
    <p:cViewPr>
      <p:scale>
        <a:sx n="75" d="100"/>
        <a:sy n="75" d="100"/>
      </p:scale>
      <p:origin x="0" y="0"/>
    </p:cViewPr>
  </p:notesTextViewPr>
  <p:sorterViewPr>
    <p:cViewPr varScale="1">
      <p:scale>
        <a:sx n="1" d="1"/>
        <a:sy n="1" d="1"/>
      </p:scale>
      <p:origin x="0" y="0"/>
    </p:cViewPr>
  </p:sorterViewPr>
  <p:notesViewPr>
    <p:cSldViewPr snapToGrid="0" snapToObjects="1">
      <p:cViewPr varScale="1">
        <p:scale>
          <a:sx n="80" d="100"/>
          <a:sy n="80" d="100"/>
        </p:scale>
        <p:origin x="-1920"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FA50805-62EC-444D-A550-F0658E5512E9}"/>
    <pc:docChg chg="modSld">
      <pc:chgData name="" userId="" providerId="" clId="Web-{3FA50805-62EC-444D-A550-F0658E5512E9}" dt="2018-12-26T18:52:07.366" v="1" actId="20577"/>
      <pc:docMkLst>
        <pc:docMk/>
      </pc:docMkLst>
      <pc:sldChg chg="modSp">
        <pc:chgData name="" userId="" providerId="" clId="Web-{3FA50805-62EC-444D-A550-F0658E5512E9}" dt="2018-12-26T18:52:07.366" v="1" actId="20577"/>
        <pc:sldMkLst>
          <pc:docMk/>
          <pc:sldMk cId="2402088591" sldId="281"/>
        </pc:sldMkLst>
        <pc:spChg chg="mod">
          <ac:chgData name="" userId="" providerId="" clId="Web-{3FA50805-62EC-444D-A550-F0658E5512E9}" dt="2018-12-26T18:52:07.366" v="1" actId="20577"/>
          <ac:spMkLst>
            <pc:docMk/>
            <pc:sldMk cId="2402088591" sldId="281"/>
            <ac:spMk id="3" creationId="{00000000-0000-0000-0000-000000000000}"/>
          </ac:spMkLst>
        </pc:spChg>
      </pc:sldChg>
    </pc:docChg>
  </pc:docChgLst>
  <pc:docChgLst>
    <pc:chgData clId="Web-{74732D03-BCAD-48CC-AA31-AECE110D187D}"/>
    <pc:docChg chg="modSld">
      <pc:chgData name="" userId="" providerId="" clId="Web-{74732D03-BCAD-48CC-AA31-AECE110D187D}" dt="2018-12-26T18:29:17.703" v="21" actId="20577"/>
      <pc:docMkLst>
        <pc:docMk/>
      </pc:docMkLst>
      <pc:sldChg chg="modSp">
        <pc:chgData name="" userId="" providerId="" clId="Web-{74732D03-BCAD-48CC-AA31-AECE110D187D}" dt="2018-12-26T18:28:38.542" v="6" actId="20577"/>
        <pc:sldMkLst>
          <pc:docMk/>
          <pc:sldMk cId="1746828133" sldId="256"/>
        </pc:sldMkLst>
        <pc:spChg chg="mod">
          <ac:chgData name="" userId="" providerId="" clId="Web-{74732D03-BCAD-48CC-AA31-AECE110D187D}" dt="2018-12-26T18:28:38.542" v="6" actId="20577"/>
          <ac:spMkLst>
            <pc:docMk/>
            <pc:sldMk cId="1746828133" sldId="256"/>
            <ac:spMk id="3" creationId="{00000000-0000-0000-0000-000000000000}"/>
          </ac:spMkLst>
        </pc:spChg>
      </pc:sldChg>
      <pc:sldChg chg="modSp">
        <pc:chgData name="" userId="" providerId="" clId="Web-{74732D03-BCAD-48CC-AA31-AECE110D187D}" dt="2018-12-26T18:29:17.703" v="21" actId="20577"/>
        <pc:sldMkLst>
          <pc:docMk/>
          <pc:sldMk cId="2435977918" sldId="262"/>
        </pc:sldMkLst>
        <pc:spChg chg="mod">
          <ac:chgData name="" userId="" providerId="" clId="Web-{74732D03-BCAD-48CC-AA31-AECE110D187D}" dt="2018-12-26T18:29:17.703" v="21" actId="20577"/>
          <ac:spMkLst>
            <pc:docMk/>
            <pc:sldMk cId="2435977918" sldId="262"/>
            <ac:spMk id="19459" creationId="{00000000-0000-0000-0000-000000000000}"/>
          </ac:spMkLst>
        </pc:spChg>
      </pc:sldChg>
      <pc:sldChg chg="modSp">
        <pc:chgData name="" userId="" providerId="" clId="Web-{74732D03-BCAD-48CC-AA31-AECE110D187D}" dt="2018-12-26T18:28:56.781" v="13" actId="20577"/>
        <pc:sldMkLst>
          <pc:docMk/>
          <pc:sldMk cId="1765344906" sldId="276"/>
        </pc:sldMkLst>
        <pc:spChg chg="mod">
          <ac:chgData name="" userId="" providerId="" clId="Web-{74732D03-BCAD-48CC-AA31-AECE110D187D}" dt="2018-12-26T18:28:53.312" v="10" actId="20577"/>
          <ac:spMkLst>
            <pc:docMk/>
            <pc:sldMk cId="1765344906" sldId="276"/>
            <ac:spMk id="2" creationId="{00000000-0000-0000-0000-000000000000}"/>
          </ac:spMkLst>
        </pc:spChg>
        <pc:spChg chg="mod">
          <ac:chgData name="" userId="" providerId="" clId="Web-{74732D03-BCAD-48CC-AA31-AECE110D187D}" dt="2018-12-26T18:28:56.781" v="13" actId="20577"/>
          <ac:spMkLst>
            <pc:docMk/>
            <pc:sldMk cId="1765344906" sldId="276"/>
            <ac:spMk id="3" creationId="{00000000-0000-0000-0000-000000000000}"/>
          </ac:spMkLst>
        </pc:spChg>
      </pc:sldChg>
    </pc:docChg>
  </pc:docChgLst>
  <pc:docChgLst>
    <pc:chgData clId="Web-{57E5B765-266B-4A3B-850A-DAC6CA242F7C}"/>
    <pc:docChg chg="modSld">
      <pc:chgData name="" userId="" providerId="" clId="Web-{57E5B765-266B-4A3B-850A-DAC6CA242F7C}" dt="2018-12-26T18:41:05.284" v="0"/>
      <pc:docMkLst>
        <pc:docMk/>
      </pc:docMkLst>
      <pc:sldChg chg="modNotes">
        <pc:chgData name="" userId="" providerId="" clId="Web-{57E5B765-266B-4A3B-850A-DAC6CA242F7C}" dt="2018-12-26T18:41:05.284" v="0"/>
        <pc:sldMkLst>
          <pc:docMk/>
          <pc:sldMk cId="1765344906" sldId="27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cs typeface="Calibri" panose="020F0502020204030204" pitchFamily="34" charset="0"/>
              </a:rPr>
              <a:t>Title: W2L1 Course Overview and Expectations</a:t>
            </a:r>
          </a:p>
          <a:p>
            <a:r>
              <a:rPr lang="en-US" sz="1200" b="1" dirty="0">
                <a:latin typeface="+mn-lt"/>
                <a:cs typeface="Calibri" panose="020F0502020204030204" pitchFamily="34" charset="0"/>
              </a:rPr>
              <a:t>Time: 15 minutes (11 slides)</a:t>
            </a:r>
          </a:p>
          <a:p>
            <a:r>
              <a:rPr lang="en-US" sz="1200" b="1" dirty="0">
                <a:latin typeface="+mn-lt"/>
                <a:cs typeface="Calibri" panose="020F0502020204030204" pitchFamily="34" charset="0"/>
              </a:rPr>
              <a:t>Reading:</a:t>
            </a:r>
            <a:r>
              <a:rPr lang="en-US" sz="1200" b="1" baseline="0" dirty="0">
                <a:latin typeface="+mn-lt"/>
                <a:cs typeface="Calibri" panose="020F0502020204030204" pitchFamily="34" charset="0"/>
              </a:rPr>
              <a:t> None</a:t>
            </a: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a:cs typeface="Calibri"/>
              </a:rPr>
              <a:t>And looking ahead to the next</a:t>
            </a:r>
            <a:r>
              <a:rPr lang="en-US" baseline="0" dirty="0">
                <a:latin typeface="Calibri"/>
                <a:cs typeface="Calibri"/>
              </a:rPr>
              <a:t> session of the course</a:t>
            </a:r>
            <a:r>
              <a:rPr lang="is-IS" baseline="0" dirty="0">
                <a:latin typeface="Calibri"/>
                <a:cs typeface="Calibri"/>
              </a:rPr>
              <a:t>…</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3239546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[END]</a:t>
            </a:r>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3979400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dirty="0">
                <a:latin typeface="+mn-lt"/>
                <a:cs typeface="Calibri"/>
              </a:rPr>
              <a:t>TO DO: </a:t>
            </a:r>
            <a:r>
              <a:rPr lang="en-US" i="1" dirty="0">
                <a:latin typeface="+mn-lt"/>
                <a:cs typeface="Calibri"/>
              </a:rPr>
              <a:t>Add</a:t>
            </a:r>
            <a:r>
              <a:rPr lang="en-US" i="1" baseline="0" dirty="0">
                <a:latin typeface="+mn-lt"/>
                <a:cs typeface="Calibri"/>
              </a:rPr>
              <a:t> information based on course organization</a:t>
            </a:r>
          </a:p>
          <a:p>
            <a:pPr marL="171450" indent="-171450">
              <a:buFont typeface="Arial"/>
              <a:buChar char="•"/>
            </a:pPr>
            <a:r>
              <a:rPr lang="en-US" sz="1200" i="1" kern="1200" dirty="0">
                <a:solidFill>
                  <a:schemeClr val="tx1"/>
                </a:solidFill>
                <a:effectLst/>
                <a:latin typeface="+mn-lt"/>
                <a:ea typeface="+mn-ea"/>
                <a:cs typeface="+mn-cs"/>
              </a:rPr>
              <a:t>[Good time to also introduce any new faculty, partners, or participants since Week 1]</a:t>
            </a:r>
            <a:endParaRPr lang="en-US" i="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3831390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C936FBBE-34F1-E947-A9B0-077B726C1400}" type="slidenum">
              <a:rPr lang="en-US" sz="1100"/>
              <a:pPr/>
              <a:t>3</a:t>
            </a:fld>
            <a:endParaRPr lang="en-US" sz="110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Calibri"/>
                <a:cs typeface="Calibri"/>
              </a:rPr>
              <a:t>Week 2 is dedicated to data</a:t>
            </a:r>
            <a:r>
              <a:rPr lang="en-US" baseline="0" dirty="0">
                <a:latin typeface="Calibri"/>
                <a:cs typeface="Calibri"/>
              </a:rPr>
              <a:t> analysis.</a:t>
            </a:r>
            <a:endParaRPr lang="en-US" b="1" i="1" dirty="0">
              <a:latin typeface="Calibri"/>
              <a:cs typeface="Calibri"/>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latin typeface="Calibri"/>
                <a:cs typeface="Calibri"/>
              </a:rPr>
              <a:t>[Review slide</a:t>
            </a:r>
            <a:r>
              <a:rPr lang="en-US" b="0" i="1" baseline="0" dirty="0">
                <a:latin typeface="Calibri"/>
                <a:cs typeface="Calibri"/>
              </a:rPr>
              <a:t> content</a:t>
            </a:r>
            <a:r>
              <a:rPr lang="en-US" b="0" i="1" dirty="0">
                <a:latin typeface="Calibri"/>
                <a:cs typeface="Calibri"/>
              </a:rPr>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The goals of</a:t>
            </a:r>
            <a:r>
              <a:rPr lang="en-US" baseline="0" dirty="0">
                <a:latin typeface="Calibri"/>
                <a:cs typeface="Calibri"/>
              </a:rPr>
              <a:t> this week are to continue your training in research skills and to help you apply them to your own data in order to complete an analysis to answer your research question.</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134265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Let’s take a step back and look at the larger OR process to see where</a:t>
            </a:r>
            <a:r>
              <a:rPr lang="en-US" baseline="0" dirty="0">
                <a:latin typeface="Calibri"/>
                <a:cs typeface="Calibri"/>
              </a:rPr>
              <a:t> we’ve come from and how much you’ve already done…</a:t>
            </a:r>
            <a:endParaRPr lang="is-IS" baseline="0" dirty="0">
              <a:latin typeface="Calibri"/>
              <a:cs typeface="Calibri"/>
            </a:endParaRPr>
          </a:p>
          <a:p>
            <a:pPr marL="171450" indent="-171450">
              <a:buFont typeface="Arial" panose="020B0604020202020204" pitchFamily="34" charset="0"/>
              <a:buChar char="•"/>
            </a:pPr>
            <a:r>
              <a:rPr lang="is-IS" i="1" baseline="0" dirty="0">
                <a:latin typeface="Calibri"/>
                <a:cs typeface="Calibri"/>
              </a:rPr>
              <a:t>[Review slide content]</a:t>
            </a:r>
          </a:p>
          <a:p>
            <a:pPr marL="171450" indent="-171450">
              <a:buFont typeface="Arial"/>
              <a:buChar char="•"/>
            </a:pPr>
            <a:r>
              <a:rPr lang="is-IS" baseline="0" dirty="0">
                <a:latin typeface="Calibri"/>
                <a:cs typeface="Calibri"/>
              </a:rPr>
              <a:t>N</a:t>
            </a:r>
            <a:r>
              <a:rPr lang="en-US" baseline="0" dirty="0">
                <a:latin typeface="Calibri"/>
                <a:cs typeface="Calibri"/>
              </a:rPr>
              <a:t>o</a:t>
            </a:r>
            <a:r>
              <a:rPr lang="is-IS" baseline="0" dirty="0">
                <a:latin typeface="Calibri"/>
                <a:cs typeface="Calibri"/>
              </a:rPr>
              <a:t>w hopefully you have conducted your study, or are in the process of doing so, and have some data to look at.  If you aren’t to that point yet, you will use another dataset this week to help you practice and apply the biostatistical tools you will be learning about.</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3601756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solidFill>
                  <a:schemeClr val="tx1"/>
                </a:solidFill>
                <a:latin typeface="Calibri"/>
                <a:cs typeface="Calibri"/>
              </a:rPr>
              <a:t>Now let’s</a:t>
            </a:r>
            <a:r>
              <a:rPr lang="en-US" baseline="0" dirty="0">
                <a:solidFill>
                  <a:schemeClr val="tx1"/>
                </a:solidFill>
                <a:latin typeface="Calibri"/>
                <a:cs typeface="Calibri"/>
              </a:rPr>
              <a:t> get to the heart of this week – working with data.</a:t>
            </a:r>
          </a:p>
          <a:p>
            <a:pPr marL="171450" indent="-171450">
              <a:buFont typeface="Arial"/>
              <a:buChar char="•"/>
            </a:pPr>
            <a:r>
              <a:rPr lang="en-US" baseline="0" dirty="0">
                <a:solidFill>
                  <a:schemeClr val="tx1"/>
                </a:solidFill>
                <a:latin typeface="Calibri"/>
                <a:cs typeface="Calibri"/>
              </a:rPr>
              <a:t>Before we start analyzing our data, we have to make sure it is complete and without errors that might affect our analysis.  No matter how well a study has been conducted, the data must always be cleaned and prepped – no dataset is ever perfect!  </a:t>
            </a:r>
          </a:p>
          <a:p>
            <a:pPr marL="171450" indent="-171450">
              <a:buFont typeface="Arial"/>
              <a:buChar char="•"/>
            </a:pPr>
            <a:r>
              <a:rPr lang="en-US" baseline="0" dirty="0">
                <a:solidFill>
                  <a:schemeClr val="tx1"/>
                </a:solidFill>
                <a:latin typeface="Calibri"/>
                <a:cs typeface="Calibri"/>
              </a:rPr>
              <a:t>Beyond just fixing errors, some prepping of data involves changing the format of variables in order to make them more compatible with your analysis plan.</a:t>
            </a:r>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235124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a:cs typeface="Calibri"/>
              </a:rPr>
              <a:t>In</a:t>
            </a:r>
            <a:r>
              <a:rPr lang="en-US" baseline="0" dirty="0">
                <a:latin typeface="Calibri"/>
                <a:cs typeface="Calibri"/>
              </a:rPr>
              <a:t> data cleaning, the first thing you want to do is get to your know data very well.  This is especially important if you are working with a dataset you didn’t collect yourself – you must look at the data dictionary and understand the structure and coding of each variable you might want to use.  But even for your own data, you want to really get into the weeds and examine what the data looks like.</a:t>
            </a:r>
          </a:p>
          <a:p>
            <a:pPr marL="171450" indent="-171450">
              <a:buFont typeface="Arial"/>
              <a:buChar char="•"/>
            </a:pPr>
            <a:r>
              <a:rPr lang="en-US" baseline="0" dirty="0">
                <a:latin typeface="Calibri"/>
                <a:cs typeface="Calibri"/>
              </a:rPr>
              <a:t>Then you can assess all the variables you will be using for any errors or missing values, and decide how to fix them accordingly.  It is far more efficient to accomplish this using coding checks that automatically identify any problematic entries than it is to do it “by hand” looking line by line, variable by variable.</a:t>
            </a:r>
          </a:p>
          <a:p>
            <a:pPr marL="171450" indent="-171450">
              <a:buFont typeface="Arial"/>
              <a:buChar char="•"/>
            </a:pPr>
            <a:r>
              <a:rPr lang="en-US" baseline="0" dirty="0">
                <a:latin typeface="Calibri"/>
                <a:cs typeface="Calibri"/>
              </a:rPr>
              <a:t>Lastly, as we mentioned, data prepping will also involve any format changes you might want to make to variables before analyzing them – for instance</a:t>
            </a:r>
            <a:r>
              <a:rPr lang="en-US" dirty="0">
                <a:latin typeface="Calibri"/>
                <a:cs typeface="Calibri"/>
              </a:rPr>
              <a:t>,</a:t>
            </a:r>
            <a:r>
              <a:rPr lang="en-US" baseline="0" dirty="0">
                <a:latin typeface="Calibri"/>
                <a:cs typeface="Calibri"/>
              </a:rPr>
              <a:t> if you want to make age categories instead of </a:t>
            </a:r>
            <a:r>
              <a:rPr lang="en-US" baseline="0">
                <a:latin typeface="Calibri"/>
                <a:cs typeface="Calibri"/>
              </a:rPr>
              <a:t>having a continuous </a:t>
            </a:r>
            <a:r>
              <a:rPr lang="en-US" baseline="0" dirty="0">
                <a:latin typeface="Calibri"/>
                <a:cs typeface="Calibri"/>
              </a:rPr>
              <a:t>version of the variable, or if you want to reclassify TB patients based on their treatment outcomes.</a:t>
            </a: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1825149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latin typeface="Calibri"/>
                <a:cs typeface="Calibri"/>
              </a:rPr>
              <a:t>In the data analysis process, you will be moving through a series of</a:t>
            </a:r>
            <a:r>
              <a:rPr lang="en-US" baseline="0" dirty="0">
                <a:latin typeface="Calibri"/>
                <a:cs typeface="Calibri"/>
              </a:rPr>
              <a:t> steps describing your data and exploring the associations between your variables of interest.  You start this process using relatively simple tools, such as cross-tabulations, then moving on to more sophisticated analytic tools.  We will have lectures this week on each of these steps in the analytic process.</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1740706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11185919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1/16/2019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1/16/2019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1/16/2019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1/16/2019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1/16/2019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1/16/2019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1/16/2019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1/16/2019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1/16/2019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1/16/2019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798"/>
            <a:ext cx="7772400" cy="2130552"/>
          </a:xfrm>
        </p:spPr>
        <p:txBody>
          <a:bodyPr>
            <a:normAutofit/>
          </a:bodyPr>
          <a:lstStyle/>
          <a:p>
            <a:r>
              <a:rPr lang="en-US" sz="6600" dirty="0"/>
              <a:t>Week 2: Welcome!</a:t>
            </a:r>
            <a:br>
              <a:rPr lang="en-US" dirty="0">
                <a:solidFill>
                  <a:schemeClr val="tx1"/>
                </a:solidFill>
                <a:latin typeface="MS PGothic"/>
              </a:rPr>
            </a:br>
            <a:r>
              <a:rPr lang="en-US" sz="4400" dirty="0"/>
              <a:t>Course Overview &amp; Expectations</a:t>
            </a:r>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Looking ahead..</a:t>
            </a:r>
            <a:r>
              <a:rPr lang="is-IS" dirty="0"/>
              <a:t>.</a:t>
            </a:r>
            <a:endParaRPr lang="en-US" dirty="0"/>
          </a:p>
        </p:txBody>
      </p:sp>
      <p:sp>
        <p:nvSpPr>
          <p:cNvPr id="3" name="Content Placeholder 2"/>
          <p:cNvSpPr>
            <a:spLocks noGrp="1"/>
          </p:cNvSpPr>
          <p:nvPr>
            <p:ph idx="1"/>
          </p:nvPr>
        </p:nvSpPr>
        <p:spPr/>
        <p:txBody>
          <a:bodyPr/>
          <a:lstStyle/>
          <a:p>
            <a:pPr marL="0" indent="0">
              <a:buNone/>
            </a:pPr>
            <a:r>
              <a:rPr lang="en-US" dirty="0"/>
              <a:t>During Week 3 you will:</a:t>
            </a:r>
          </a:p>
          <a:p>
            <a:r>
              <a:rPr lang="en-US" dirty="0"/>
              <a:t>Learn about scientific writing and publishing</a:t>
            </a:r>
          </a:p>
          <a:p>
            <a:r>
              <a:rPr lang="en-US" dirty="0"/>
              <a:t>Draft a manuscript presenting the results of your study for publication in a scientific journal or another venue for dissemination</a:t>
            </a:r>
          </a:p>
        </p:txBody>
      </p:sp>
    </p:spTree>
    <p:extLst>
      <p:ext uri="{BB962C8B-B14F-4D97-AF65-F5344CB8AC3E}">
        <p14:creationId xmlns:p14="http://schemas.microsoft.com/office/powerpoint/2010/main" val="1338502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 let's get going!</a:t>
            </a:r>
          </a:p>
        </p:txBody>
      </p:sp>
      <p:pic>
        <p:nvPicPr>
          <p:cNvPr id="4" name="Picture 3" descr="C:\Users\phopewell\Desktop\Last-line-of-defense---statistic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250" y="1588800"/>
            <a:ext cx="7559675" cy="47656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1682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375"/>
            <a:ext cx="8229600" cy="1139825"/>
          </a:xfrm>
        </p:spPr>
        <p:txBody>
          <a:bodyPr/>
          <a:lstStyle/>
          <a:p>
            <a:pPr>
              <a:lnSpc>
                <a:spcPct val="90000"/>
              </a:lnSpc>
            </a:pPr>
            <a:r>
              <a:rPr lang="en-US" dirty="0"/>
              <a:t>Welcome back!</a:t>
            </a:r>
            <a:br>
              <a:rPr lang="en-US" dirty="0"/>
            </a:br>
            <a:r>
              <a:rPr lang="en-US" dirty="0"/>
              <a:t>Special thanks to...</a:t>
            </a:r>
          </a:p>
        </p:txBody>
      </p:sp>
      <p:sp>
        <p:nvSpPr>
          <p:cNvPr id="3" name="Content Placeholder 2"/>
          <p:cNvSpPr>
            <a:spLocks noGrp="1"/>
          </p:cNvSpPr>
          <p:nvPr>
            <p:ph idx="1"/>
          </p:nvPr>
        </p:nvSpPr>
        <p:spPr>
          <a:xfrm>
            <a:off x="457200" y="1866646"/>
            <a:ext cx="8229600" cy="4264279"/>
          </a:xfrm>
        </p:spPr>
        <p:txBody>
          <a:bodyPr/>
          <a:lstStyle/>
          <a:p>
            <a:r>
              <a:rPr lang="en-US" dirty="0"/>
              <a:t>[Add partners, organizers, sponsors, logos...]</a:t>
            </a:r>
          </a:p>
        </p:txBody>
      </p:sp>
    </p:spTree>
    <p:extLst>
      <p:ext uri="{BB962C8B-B14F-4D97-AF65-F5344CB8AC3E}">
        <p14:creationId xmlns:p14="http://schemas.microsoft.com/office/powerpoint/2010/main" val="1765344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57200" y="2711939"/>
            <a:ext cx="8601930" cy="3389923"/>
          </a:xfrm>
          <a:prstGeom prst="rect">
            <a:avLst/>
          </a:prstGeom>
        </p:spPr>
      </p:pic>
      <p:sp>
        <p:nvSpPr>
          <p:cNvPr id="19458" name="Rectangle 2"/>
          <p:cNvSpPr>
            <a:spLocks noGrp="1" noChangeArrowheads="1"/>
          </p:cNvSpPr>
          <p:nvPr>
            <p:ph type="title"/>
          </p:nvPr>
        </p:nvSpPr>
        <p:spPr/>
        <p:txBody>
          <a:bodyPr/>
          <a:lstStyle/>
          <a:p>
            <a:r>
              <a:rPr lang="en-US" dirty="0"/>
              <a:t>Course organization</a:t>
            </a:r>
          </a:p>
        </p:txBody>
      </p:sp>
      <p:sp>
        <p:nvSpPr>
          <p:cNvPr id="19459" name="Rectangle 3"/>
          <p:cNvSpPr>
            <a:spLocks noGrp="1" noChangeArrowheads="1"/>
          </p:cNvSpPr>
          <p:nvPr>
            <p:ph idx="1"/>
          </p:nvPr>
        </p:nvSpPr>
        <p:spPr>
          <a:xfrm>
            <a:off x="625231" y="1778000"/>
            <a:ext cx="8078502" cy="3595077"/>
          </a:xfrm>
        </p:spPr>
        <p:txBody>
          <a:bodyPr/>
          <a:lstStyle/>
          <a:p>
            <a:pPr marL="0" indent="0">
              <a:lnSpc>
                <a:spcPct val="90000"/>
              </a:lnSpc>
              <a:spcBef>
                <a:spcPts val="0"/>
              </a:spcBef>
              <a:spcAft>
                <a:spcPts val="1800"/>
              </a:spcAft>
              <a:buNone/>
            </a:pPr>
            <a:r>
              <a:rPr lang="en-US" dirty="0">
                <a:latin typeface="Arial" charset="0"/>
              </a:rPr>
              <a:t>We are in Week 2 of 3: </a:t>
            </a:r>
          </a:p>
          <a:p>
            <a:pPr marL="352425" indent="-352425">
              <a:lnSpc>
                <a:spcPct val="90000"/>
              </a:lnSpc>
              <a:spcBef>
                <a:spcPts val="0"/>
              </a:spcBef>
              <a:spcAft>
                <a:spcPts val="1200"/>
              </a:spcAft>
              <a:tabLst>
                <a:tab pos="1719263" algn="l"/>
              </a:tabLst>
            </a:pPr>
            <a:r>
              <a:rPr lang="en-US" sz="2800" dirty="0">
                <a:solidFill>
                  <a:srgbClr val="FF6600"/>
                </a:solidFill>
                <a:latin typeface="Arial" charset="0"/>
              </a:rPr>
              <a:t>Week 1: </a:t>
            </a:r>
            <a:r>
              <a:rPr lang="en-US" sz="2800" dirty="0">
                <a:latin typeface="Arial" charset="0"/>
              </a:rPr>
              <a:t>Fundamentals, study design, protocol, 	data collection</a:t>
            </a:r>
          </a:p>
          <a:p>
            <a:pPr>
              <a:lnSpc>
                <a:spcPct val="90000"/>
              </a:lnSpc>
              <a:spcBef>
                <a:spcPts val="0"/>
              </a:spcBef>
              <a:spcAft>
                <a:spcPts val="1200"/>
              </a:spcAft>
            </a:pPr>
            <a:r>
              <a:rPr lang="en-US" sz="2800" b="1" dirty="0">
                <a:solidFill>
                  <a:srgbClr val="FF6600"/>
                </a:solidFill>
                <a:latin typeface="Arial" charset="0"/>
              </a:rPr>
              <a:t>Week 2: </a:t>
            </a:r>
            <a:r>
              <a:rPr lang="en-US" sz="2800" b="1" dirty="0">
                <a:latin typeface="Arial" charset="0"/>
              </a:rPr>
              <a:t>Data analysis</a:t>
            </a:r>
          </a:p>
          <a:p>
            <a:pPr>
              <a:lnSpc>
                <a:spcPct val="90000"/>
              </a:lnSpc>
              <a:spcBef>
                <a:spcPts val="0"/>
              </a:spcBef>
              <a:spcAft>
                <a:spcPts val="1200"/>
              </a:spcAft>
            </a:pPr>
            <a:r>
              <a:rPr lang="en-US" sz="2800" dirty="0">
                <a:solidFill>
                  <a:srgbClr val="FF6600"/>
                </a:solidFill>
                <a:latin typeface="Arial"/>
                <a:cs typeface="Arial"/>
              </a:rPr>
              <a:t>Week 3: </a:t>
            </a:r>
            <a:r>
              <a:rPr lang="en-US" sz="2800" dirty="0">
                <a:solidFill>
                  <a:schemeClr val="tx1">
                    <a:lumMod val="65000"/>
                    <a:lumOff val="35000"/>
                  </a:schemeClr>
                </a:solidFill>
                <a:latin typeface="Arial"/>
                <a:cs typeface="Arial"/>
              </a:rPr>
              <a:t>Communicating the study to others</a:t>
            </a:r>
            <a:endParaRPr lang="en-US" sz="2800" dirty="0">
              <a:solidFill>
                <a:schemeClr val="tx1">
                  <a:lumMod val="65000"/>
                  <a:lumOff val="35000"/>
                </a:schemeClr>
              </a:solidFill>
              <a:latin typeface="Arial" charset="0"/>
              <a:cs typeface="Arial"/>
            </a:endParaRPr>
          </a:p>
        </p:txBody>
      </p:sp>
    </p:spTree>
    <p:extLst>
      <p:ext uri="{BB962C8B-B14F-4D97-AF65-F5344CB8AC3E}">
        <p14:creationId xmlns:p14="http://schemas.microsoft.com/office/powerpoint/2010/main" val="2435977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251695" y="3872030"/>
            <a:ext cx="1741859" cy="2845733"/>
          </a:xfrm>
          <a:prstGeom prst="rect">
            <a:avLst/>
          </a:prstGeom>
        </p:spPr>
      </p:pic>
      <p:sp>
        <p:nvSpPr>
          <p:cNvPr id="26626" name="Rectangle 2"/>
          <p:cNvSpPr>
            <a:spLocks noGrp="1" noChangeArrowheads="1"/>
          </p:cNvSpPr>
          <p:nvPr>
            <p:ph type="title"/>
          </p:nvPr>
        </p:nvSpPr>
        <p:spPr>
          <a:xfrm>
            <a:off x="457200" y="274320"/>
            <a:ext cx="8229600" cy="1143000"/>
          </a:xfrm>
        </p:spPr>
        <p:txBody>
          <a:bodyPr/>
          <a:lstStyle/>
          <a:p>
            <a:r>
              <a:rPr lang="en-US" dirty="0"/>
              <a:t>Goals of week 2</a:t>
            </a:r>
          </a:p>
        </p:txBody>
      </p:sp>
      <p:sp>
        <p:nvSpPr>
          <p:cNvPr id="26627" name="Rectangle 3"/>
          <p:cNvSpPr>
            <a:spLocks noGrp="1" noChangeArrowheads="1"/>
          </p:cNvSpPr>
          <p:nvPr>
            <p:ph idx="1"/>
          </p:nvPr>
        </p:nvSpPr>
        <p:spPr>
          <a:xfrm>
            <a:off x="457200" y="1600200"/>
            <a:ext cx="8138160" cy="4407948"/>
          </a:xfrm>
        </p:spPr>
        <p:txBody>
          <a:bodyPr/>
          <a:lstStyle/>
          <a:p>
            <a:pPr>
              <a:spcBef>
                <a:spcPts val="768"/>
              </a:spcBef>
              <a:spcAft>
                <a:spcPts val="0"/>
              </a:spcAft>
            </a:pPr>
            <a:r>
              <a:rPr lang="en-US" dirty="0">
                <a:latin typeface="Calibri" panose="020F0502020204030204" pitchFamily="34" charset="0"/>
                <a:cs typeface="Calibri" panose="020F0502020204030204" pitchFamily="34" charset="0"/>
              </a:rPr>
              <a:t>Continue training in principles and methods of epidemiological research</a:t>
            </a:r>
          </a:p>
          <a:p>
            <a:pPr>
              <a:spcBef>
                <a:spcPts val="768"/>
              </a:spcBef>
              <a:spcAft>
                <a:spcPts val="0"/>
              </a:spcAft>
            </a:pPr>
            <a:r>
              <a:rPr lang="en-US" dirty="0">
                <a:latin typeface="Calibri" panose="020F0502020204030204" pitchFamily="34" charset="0"/>
                <a:cs typeface="Calibri" panose="020F0502020204030204" pitchFamily="34" charset="0"/>
              </a:rPr>
              <a:t>Provide tools for cleaning and management of data</a:t>
            </a:r>
          </a:p>
          <a:p>
            <a:pPr>
              <a:spcBef>
                <a:spcPts val="768"/>
              </a:spcBef>
              <a:spcAft>
                <a:spcPts val="0"/>
              </a:spcAft>
            </a:pPr>
            <a:r>
              <a:rPr lang="en-US" dirty="0">
                <a:latin typeface="Calibri" panose="020F0502020204030204" pitchFamily="34" charset="0"/>
                <a:cs typeface="Calibri" panose="020F0502020204030204" pitchFamily="34" charset="0"/>
              </a:rPr>
              <a:t>Develop further skills and tools for </a:t>
            </a:r>
            <a:r>
              <a:rPr lang="en-US" dirty="0" err="1">
                <a:latin typeface="Calibri" panose="020F0502020204030204" pitchFamily="34" charset="0"/>
                <a:cs typeface="Calibri" panose="020F0502020204030204" pitchFamily="34" charset="0"/>
              </a:rPr>
              <a:t>biostatistical</a:t>
            </a:r>
            <a:r>
              <a:rPr lang="en-US" dirty="0">
                <a:latin typeface="Calibri" panose="020F0502020204030204" pitchFamily="34" charset="0"/>
                <a:cs typeface="Calibri" panose="020F0502020204030204" pitchFamily="34" charset="0"/>
              </a:rPr>
              <a:t> analysis</a:t>
            </a:r>
          </a:p>
          <a:p>
            <a:pPr>
              <a:spcBef>
                <a:spcPts val="768"/>
              </a:spcBef>
              <a:spcAft>
                <a:spcPts val="0"/>
              </a:spcAft>
            </a:pPr>
            <a:r>
              <a:rPr lang="en-US" dirty="0">
                <a:latin typeface="Calibri" panose="020F0502020204030204" pitchFamily="34" charset="0"/>
                <a:cs typeface="Calibri" panose="020F0502020204030204" pitchFamily="34" charset="0"/>
              </a:rPr>
              <a:t>Work toward dissemination of results of research</a:t>
            </a:r>
            <a:endParaRPr lang="en-US"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6172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in the OR process</a:t>
            </a:r>
          </a:p>
        </p:txBody>
      </p:sp>
      <p:sp>
        <p:nvSpPr>
          <p:cNvPr id="3" name="Content Placeholder 2"/>
          <p:cNvSpPr>
            <a:spLocks noGrp="1"/>
          </p:cNvSpPr>
          <p:nvPr>
            <p:ph idx="1"/>
          </p:nvPr>
        </p:nvSpPr>
        <p:spPr>
          <a:xfrm>
            <a:off x="457200" y="1439018"/>
            <a:ext cx="7109316" cy="5087237"/>
          </a:xfrm>
        </p:spPr>
        <p:txBody>
          <a:bodyPr/>
          <a:lstStyle/>
          <a:p>
            <a:pPr>
              <a:lnSpc>
                <a:spcPct val="90000"/>
              </a:lnSpc>
            </a:pPr>
            <a:r>
              <a:rPr lang="en-US" dirty="0"/>
              <a:t>What you’ve done so far – </a:t>
            </a:r>
          </a:p>
          <a:p>
            <a:pPr lvl="1">
              <a:lnSpc>
                <a:spcPct val="90000"/>
              </a:lnSpc>
            </a:pPr>
            <a:r>
              <a:rPr lang="en-US" dirty="0"/>
              <a:t>Identified a research question</a:t>
            </a:r>
          </a:p>
          <a:p>
            <a:pPr lvl="1">
              <a:lnSpc>
                <a:spcPct val="90000"/>
              </a:lnSpc>
            </a:pPr>
            <a:r>
              <a:rPr lang="en-US" dirty="0"/>
              <a:t>Selected a strategy to answer the question</a:t>
            </a:r>
          </a:p>
          <a:p>
            <a:pPr lvl="1">
              <a:lnSpc>
                <a:spcPct val="90000"/>
              </a:lnSpc>
            </a:pPr>
            <a:r>
              <a:rPr lang="en-US" dirty="0"/>
              <a:t>Designed the study </a:t>
            </a:r>
          </a:p>
          <a:p>
            <a:pPr lvl="1">
              <a:lnSpc>
                <a:spcPct val="90000"/>
              </a:lnSpc>
            </a:pPr>
            <a:r>
              <a:rPr lang="en-US" dirty="0"/>
              <a:t>Written </a:t>
            </a:r>
            <a:r>
              <a:rPr lang="en-US" dirty="0">
                <a:solidFill>
                  <a:srgbClr val="464A44"/>
                </a:solidFill>
              </a:rPr>
              <a:t>the protocol &amp; submitted </a:t>
            </a:r>
            <a:r>
              <a:rPr lang="en-US" dirty="0"/>
              <a:t>for ethics/IRB review</a:t>
            </a:r>
          </a:p>
          <a:p>
            <a:pPr lvl="1">
              <a:lnSpc>
                <a:spcPct val="90000"/>
              </a:lnSpc>
            </a:pPr>
            <a:r>
              <a:rPr lang="en-US" dirty="0"/>
              <a:t>Developed data collection instrument(s)</a:t>
            </a:r>
          </a:p>
          <a:p>
            <a:pPr lvl="1">
              <a:lnSpc>
                <a:spcPct val="90000"/>
              </a:lnSpc>
            </a:pPr>
            <a:r>
              <a:rPr lang="en-US" dirty="0"/>
              <a:t>Developed management plan and tools</a:t>
            </a:r>
          </a:p>
          <a:p>
            <a:pPr lvl="1">
              <a:lnSpc>
                <a:spcPct val="90000"/>
              </a:lnSpc>
            </a:pPr>
            <a:r>
              <a:rPr lang="en-US" dirty="0"/>
              <a:t>Developed operation plan to implement study</a:t>
            </a:r>
          </a:p>
          <a:p>
            <a:pPr lvl="1">
              <a:lnSpc>
                <a:spcPct val="90000"/>
              </a:lnSpc>
            </a:pPr>
            <a:r>
              <a:rPr lang="en-US" dirty="0">
                <a:solidFill>
                  <a:srgbClr val="800000"/>
                </a:solidFill>
              </a:rPr>
              <a:t>Collected data (hopefully)?</a:t>
            </a:r>
          </a:p>
        </p:txBody>
      </p:sp>
      <p:sp>
        <p:nvSpPr>
          <p:cNvPr id="6" name="Right Brace 5"/>
          <p:cNvSpPr>
            <a:spLocks/>
          </p:cNvSpPr>
          <p:nvPr/>
        </p:nvSpPr>
        <p:spPr bwMode="auto">
          <a:xfrm>
            <a:off x="7490281" y="2000059"/>
            <a:ext cx="381000" cy="3796303"/>
          </a:xfrm>
          <a:prstGeom prst="rightBrace">
            <a:avLst>
              <a:gd name="adj1" fmla="val 8333"/>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a:lstStyle/>
          <a:p>
            <a:pPr algn="ctr"/>
            <a:endParaRPr lang="en-US"/>
          </a:p>
        </p:txBody>
      </p:sp>
      <p:sp>
        <p:nvSpPr>
          <p:cNvPr id="7" name="TextBox 6"/>
          <p:cNvSpPr txBox="1">
            <a:spLocks noChangeArrowheads="1"/>
          </p:cNvSpPr>
          <p:nvPr/>
        </p:nvSpPr>
        <p:spPr bwMode="auto">
          <a:xfrm>
            <a:off x="7871281" y="3698156"/>
            <a:ext cx="1272719"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i="1">
                <a:solidFill>
                  <a:schemeClr val="tx1"/>
                </a:solidFill>
                <a:latin typeface="Arial" charset="0"/>
                <a:ea typeface="ＭＳ Ｐゴシック" charset="0"/>
              </a:defRPr>
            </a:lvl1pPr>
            <a:lvl2pPr marL="742950" indent="-285750">
              <a:defRPr i="1">
                <a:solidFill>
                  <a:schemeClr val="tx1"/>
                </a:solidFill>
                <a:latin typeface="Arial" charset="0"/>
                <a:ea typeface="ＭＳ Ｐゴシック" charset="0"/>
              </a:defRPr>
            </a:lvl2pPr>
            <a:lvl3pPr marL="1143000" indent="-228600">
              <a:defRPr i="1">
                <a:solidFill>
                  <a:schemeClr val="tx1"/>
                </a:solidFill>
                <a:latin typeface="Arial" charset="0"/>
                <a:ea typeface="ＭＳ Ｐゴシック" charset="0"/>
              </a:defRPr>
            </a:lvl3pPr>
            <a:lvl4pPr marL="1600200" indent="-228600">
              <a:defRPr i="1">
                <a:solidFill>
                  <a:schemeClr val="tx1"/>
                </a:solidFill>
                <a:latin typeface="Arial" charset="0"/>
                <a:ea typeface="ＭＳ Ｐゴシック" charset="0"/>
              </a:defRPr>
            </a:lvl4pPr>
            <a:lvl5pPr marL="2057400" indent="-228600">
              <a:defRPr i="1">
                <a:solidFill>
                  <a:schemeClr val="tx1"/>
                </a:solidFill>
                <a:latin typeface="Arial" charset="0"/>
                <a:ea typeface="ＭＳ Ｐゴシック" charset="0"/>
              </a:defRPr>
            </a:lvl5pPr>
            <a:lvl6pPr marL="2514600" indent="-228600" eaLnBrk="0" fontAlgn="base" hangingPunct="0">
              <a:spcBef>
                <a:spcPct val="0"/>
              </a:spcBef>
              <a:spcAft>
                <a:spcPct val="0"/>
              </a:spcAft>
              <a:defRPr i="1">
                <a:solidFill>
                  <a:schemeClr val="tx1"/>
                </a:solidFill>
                <a:latin typeface="Arial" charset="0"/>
                <a:ea typeface="ＭＳ Ｐゴシック" charset="0"/>
              </a:defRPr>
            </a:lvl6pPr>
            <a:lvl7pPr marL="2971800" indent="-228600" eaLnBrk="0" fontAlgn="base" hangingPunct="0">
              <a:spcBef>
                <a:spcPct val="0"/>
              </a:spcBef>
              <a:spcAft>
                <a:spcPct val="0"/>
              </a:spcAft>
              <a:defRPr i="1">
                <a:solidFill>
                  <a:schemeClr val="tx1"/>
                </a:solidFill>
                <a:latin typeface="Arial" charset="0"/>
                <a:ea typeface="ＭＳ Ｐゴシック" charset="0"/>
              </a:defRPr>
            </a:lvl7pPr>
            <a:lvl8pPr marL="3429000" indent="-228600" eaLnBrk="0" fontAlgn="base" hangingPunct="0">
              <a:spcBef>
                <a:spcPct val="0"/>
              </a:spcBef>
              <a:spcAft>
                <a:spcPct val="0"/>
              </a:spcAft>
              <a:defRPr i="1">
                <a:solidFill>
                  <a:schemeClr val="tx1"/>
                </a:solidFill>
                <a:latin typeface="Arial" charset="0"/>
                <a:ea typeface="ＭＳ Ｐゴシック" charset="0"/>
              </a:defRPr>
            </a:lvl8pPr>
            <a:lvl9pPr marL="3886200" indent="-228600" eaLnBrk="0" fontAlgn="base" hangingPunct="0">
              <a:spcBef>
                <a:spcPct val="0"/>
              </a:spcBef>
              <a:spcAft>
                <a:spcPct val="0"/>
              </a:spcAft>
              <a:defRPr i="1">
                <a:solidFill>
                  <a:schemeClr val="tx1"/>
                </a:solidFill>
                <a:latin typeface="Arial" charset="0"/>
                <a:ea typeface="ＭＳ Ｐゴシック" charset="0"/>
              </a:defRPr>
            </a:lvl9pPr>
          </a:lstStyle>
          <a:p>
            <a:r>
              <a:rPr lang="en-US" sz="2000" b="1" dirty="0">
                <a:solidFill>
                  <a:srgbClr val="464A44"/>
                </a:solidFill>
                <a:latin typeface="Calibri"/>
                <a:cs typeface="Calibri"/>
              </a:rPr>
              <a:t>Week 1</a:t>
            </a:r>
          </a:p>
        </p:txBody>
      </p:sp>
    </p:spTree>
    <p:extLst>
      <p:ext uri="{BB962C8B-B14F-4D97-AF65-F5344CB8AC3E}">
        <p14:creationId xmlns:p14="http://schemas.microsoft.com/office/powerpoint/2010/main" val="4159717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895350" y="2225598"/>
            <a:ext cx="7431400" cy="1202387"/>
          </a:xfrm>
          <a:prstGeom prst="roundRect">
            <a:avLst/>
          </a:prstGeom>
          <a:solidFill>
            <a:srgbClr val="660066">
              <a:alpha val="21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2" name="Title 1"/>
          <p:cNvSpPr>
            <a:spLocks noGrp="1"/>
          </p:cNvSpPr>
          <p:nvPr>
            <p:ph type="title"/>
          </p:nvPr>
        </p:nvSpPr>
        <p:spPr/>
        <p:txBody>
          <a:bodyPr/>
          <a:lstStyle/>
          <a:p>
            <a:r>
              <a:rPr lang="en-US" dirty="0"/>
              <a:t>Steps in the OR process </a:t>
            </a:r>
            <a:r>
              <a:rPr lang="en-US" sz="3000" dirty="0"/>
              <a:t>(2)</a:t>
            </a:r>
          </a:p>
        </p:txBody>
      </p:sp>
      <p:sp>
        <p:nvSpPr>
          <p:cNvPr id="3" name="Content Placeholder 2"/>
          <p:cNvSpPr>
            <a:spLocks noGrp="1"/>
          </p:cNvSpPr>
          <p:nvPr>
            <p:ph idx="1"/>
          </p:nvPr>
        </p:nvSpPr>
        <p:spPr>
          <a:xfrm>
            <a:off x="457200" y="1600200"/>
            <a:ext cx="5677083" cy="4114800"/>
          </a:xfrm>
        </p:spPr>
        <p:txBody>
          <a:bodyPr/>
          <a:lstStyle/>
          <a:p>
            <a:pPr>
              <a:spcAft>
                <a:spcPts val="600"/>
              </a:spcAft>
            </a:pPr>
            <a:r>
              <a:rPr lang="en-US" dirty="0"/>
              <a:t>What you will be doing next – </a:t>
            </a:r>
          </a:p>
          <a:p>
            <a:pPr lvl="1">
              <a:spcAft>
                <a:spcPts val="600"/>
              </a:spcAft>
            </a:pPr>
            <a:r>
              <a:rPr lang="en-US" b="1" dirty="0">
                <a:solidFill>
                  <a:srgbClr val="660066"/>
                </a:solidFill>
              </a:rPr>
              <a:t>Cleaning data</a:t>
            </a:r>
          </a:p>
          <a:p>
            <a:pPr lvl="1">
              <a:spcAft>
                <a:spcPts val="600"/>
              </a:spcAft>
            </a:pPr>
            <a:r>
              <a:rPr lang="en-US" b="1" dirty="0">
                <a:solidFill>
                  <a:srgbClr val="660066"/>
                </a:solidFill>
              </a:rPr>
              <a:t>Analyzing data</a:t>
            </a:r>
          </a:p>
          <a:p>
            <a:pPr lvl="1">
              <a:spcAft>
                <a:spcPts val="600"/>
              </a:spcAft>
            </a:pPr>
            <a:r>
              <a:rPr lang="en-US" dirty="0">
                <a:solidFill>
                  <a:srgbClr val="3366FF"/>
                </a:solidFill>
              </a:rPr>
              <a:t>Reporting results</a:t>
            </a:r>
          </a:p>
          <a:p>
            <a:pPr lvl="1">
              <a:spcAft>
                <a:spcPts val="600"/>
              </a:spcAft>
            </a:pPr>
            <a:r>
              <a:rPr lang="en-US" dirty="0">
                <a:solidFill>
                  <a:srgbClr val="3366FF"/>
                </a:solidFill>
              </a:rPr>
              <a:t>Disseminating results/findings</a:t>
            </a:r>
          </a:p>
          <a:p>
            <a:pPr lvl="1">
              <a:spcAft>
                <a:spcPts val="600"/>
              </a:spcAft>
            </a:pPr>
            <a:r>
              <a:rPr lang="en-US" dirty="0">
                <a:solidFill>
                  <a:srgbClr val="3366FF"/>
                </a:solidFill>
              </a:rPr>
              <a:t>Integrating the results back into your program</a:t>
            </a:r>
          </a:p>
        </p:txBody>
      </p:sp>
      <p:sp>
        <p:nvSpPr>
          <p:cNvPr id="4" name="Right Brace 1"/>
          <p:cNvSpPr>
            <a:spLocks/>
          </p:cNvSpPr>
          <p:nvPr/>
        </p:nvSpPr>
        <p:spPr bwMode="auto">
          <a:xfrm>
            <a:off x="6125497" y="2400364"/>
            <a:ext cx="381000" cy="882559"/>
          </a:xfrm>
          <a:prstGeom prst="rightBrace">
            <a:avLst>
              <a:gd name="adj1" fmla="val 8333"/>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a:lstStyle/>
          <a:p>
            <a:pPr algn="ctr"/>
            <a:endParaRPr lang="en-US"/>
          </a:p>
        </p:txBody>
      </p:sp>
      <p:sp>
        <p:nvSpPr>
          <p:cNvPr id="5" name="TextBox 2"/>
          <p:cNvSpPr txBox="1">
            <a:spLocks noChangeArrowheads="1"/>
          </p:cNvSpPr>
          <p:nvPr/>
        </p:nvSpPr>
        <p:spPr bwMode="auto">
          <a:xfrm>
            <a:off x="6554121" y="2556277"/>
            <a:ext cx="1388383"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t">
            <a:spAutoFit/>
          </a:bodyPr>
          <a:lstStyle>
            <a:lvl1pPr>
              <a:defRPr i="1">
                <a:solidFill>
                  <a:schemeClr val="tx1"/>
                </a:solidFill>
                <a:latin typeface="Arial" charset="0"/>
                <a:ea typeface="ＭＳ Ｐゴシック" charset="0"/>
              </a:defRPr>
            </a:lvl1pPr>
            <a:lvl2pPr marL="742950" indent="-285750">
              <a:defRPr i="1">
                <a:solidFill>
                  <a:schemeClr val="tx1"/>
                </a:solidFill>
                <a:latin typeface="Arial" charset="0"/>
                <a:ea typeface="ＭＳ Ｐゴシック" charset="0"/>
              </a:defRPr>
            </a:lvl2pPr>
            <a:lvl3pPr marL="1143000" indent="-228600">
              <a:defRPr i="1">
                <a:solidFill>
                  <a:schemeClr val="tx1"/>
                </a:solidFill>
                <a:latin typeface="Arial" charset="0"/>
                <a:ea typeface="ＭＳ Ｐゴシック" charset="0"/>
              </a:defRPr>
            </a:lvl3pPr>
            <a:lvl4pPr marL="1600200" indent="-228600">
              <a:defRPr i="1">
                <a:solidFill>
                  <a:schemeClr val="tx1"/>
                </a:solidFill>
                <a:latin typeface="Arial" charset="0"/>
                <a:ea typeface="ＭＳ Ｐゴシック" charset="0"/>
              </a:defRPr>
            </a:lvl4pPr>
            <a:lvl5pPr marL="2057400" indent="-228600">
              <a:defRPr i="1">
                <a:solidFill>
                  <a:schemeClr val="tx1"/>
                </a:solidFill>
                <a:latin typeface="Arial" charset="0"/>
                <a:ea typeface="ＭＳ Ｐゴシック" charset="0"/>
              </a:defRPr>
            </a:lvl5pPr>
            <a:lvl6pPr marL="2514600" indent="-228600" eaLnBrk="0" fontAlgn="base" hangingPunct="0">
              <a:spcBef>
                <a:spcPct val="0"/>
              </a:spcBef>
              <a:spcAft>
                <a:spcPct val="0"/>
              </a:spcAft>
              <a:defRPr i="1">
                <a:solidFill>
                  <a:schemeClr val="tx1"/>
                </a:solidFill>
                <a:latin typeface="Arial" charset="0"/>
                <a:ea typeface="ＭＳ Ｐゴシック" charset="0"/>
              </a:defRPr>
            </a:lvl6pPr>
            <a:lvl7pPr marL="2971800" indent="-228600" eaLnBrk="0" fontAlgn="base" hangingPunct="0">
              <a:spcBef>
                <a:spcPct val="0"/>
              </a:spcBef>
              <a:spcAft>
                <a:spcPct val="0"/>
              </a:spcAft>
              <a:defRPr i="1">
                <a:solidFill>
                  <a:schemeClr val="tx1"/>
                </a:solidFill>
                <a:latin typeface="Arial" charset="0"/>
                <a:ea typeface="ＭＳ Ｐゴシック" charset="0"/>
              </a:defRPr>
            </a:lvl7pPr>
            <a:lvl8pPr marL="3429000" indent="-228600" eaLnBrk="0" fontAlgn="base" hangingPunct="0">
              <a:spcBef>
                <a:spcPct val="0"/>
              </a:spcBef>
              <a:spcAft>
                <a:spcPct val="0"/>
              </a:spcAft>
              <a:defRPr i="1">
                <a:solidFill>
                  <a:schemeClr val="tx1"/>
                </a:solidFill>
                <a:latin typeface="Arial" charset="0"/>
                <a:ea typeface="ＭＳ Ｐゴシック" charset="0"/>
              </a:defRPr>
            </a:lvl8pPr>
            <a:lvl9pPr marL="3886200" indent="-228600" eaLnBrk="0" fontAlgn="base" hangingPunct="0">
              <a:spcBef>
                <a:spcPct val="0"/>
              </a:spcBef>
              <a:spcAft>
                <a:spcPct val="0"/>
              </a:spcAft>
              <a:defRPr i="1">
                <a:solidFill>
                  <a:schemeClr val="tx1"/>
                </a:solidFill>
                <a:latin typeface="Arial" charset="0"/>
                <a:ea typeface="ＭＳ Ｐゴシック" charset="0"/>
              </a:defRPr>
            </a:lvl9pPr>
          </a:lstStyle>
          <a:p>
            <a:r>
              <a:rPr lang="en-US" sz="2800" b="1" dirty="0">
                <a:solidFill>
                  <a:srgbClr val="800000"/>
                </a:solidFill>
                <a:latin typeface="Calibri"/>
                <a:cs typeface="Calibri"/>
              </a:rPr>
              <a:t>Week 2</a:t>
            </a:r>
          </a:p>
        </p:txBody>
      </p:sp>
      <p:sp>
        <p:nvSpPr>
          <p:cNvPr id="6" name="Right Brace 5"/>
          <p:cNvSpPr>
            <a:spLocks/>
          </p:cNvSpPr>
          <p:nvPr/>
        </p:nvSpPr>
        <p:spPr bwMode="auto">
          <a:xfrm>
            <a:off x="6125497" y="3538019"/>
            <a:ext cx="381000" cy="2001069"/>
          </a:xfrm>
          <a:prstGeom prst="rightBrace">
            <a:avLst>
              <a:gd name="adj1" fmla="val 8333"/>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a:lstStyle/>
          <a:p>
            <a:pPr algn="ctr"/>
            <a:endParaRPr lang="en-US"/>
          </a:p>
        </p:txBody>
      </p:sp>
      <p:sp>
        <p:nvSpPr>
          <p:cNvPr id="7" name="TextBox 6"/>
          <p:cNvSpPr txBox="1">
            <a:spLocks noChangeArrowheads="1"/>
          </p:cNvSpPr>
          <p:nvPr/>
        </p:nvSpPr>
        <p:spPr bwMode="auto">
          <a:xfrm>
            <a:off x="6567633" y="4227371"/>
            <a:ext cx="1388383"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t">
            <a:spAutoFit/>
          </a:bodyPr>
          <a:lstStyle>
            <a:lvl1pPr>
              <a:defRPr i="1">
                <a:solidFill>
                  <a:schemeClr val="tx1"/>
                </a:solidFill>
                <a:latin typeface="Arial" charset="0"/>
                <a:ea typeface="ＭＳ Ｐゴシック" charset="0"/>
              </a:defRPr>
            </a:lvl1pPr>
            <a:lvl2pPr marL="742950" indent="-285750">
              <a:defRPr i="1">
                <a:solidFill>
                  <a:schemeClr val="tx1"/>
                </a:solidFill>
                <a:latin typeface="Arial" charset="0"/>
                <a:ea typeface="ＭＳ Ｐゴシック" charset="0"/>
              </a:defRPr>
            </a:lvl2pPr>
            <a:lvl3pPr marL="1143000" indent="-228600">
              <a:defRPr i="1">
                <a:solidFill>
                  <a:schemeClr val="tx1"/>
                </a:solidFill>
                <a:latin typeface="Arial" charset="0"/>
                <a:ea typeface="ＭＳ Ｐゴシック" charset="0"/>
              </a:defRPr>
            </a:lvl3pPr>
            <a:lvl4pPr marL="1600200" indent="-228600">
              <a:defRPr i="1">
                <a:solidFill>
                  <a:schemeClr val="tx1"/>
                </a:solidFill>
                <a:latin typeface="Arial" charset="0"/>
                <a:ea typeface="ＭＳ Ｐゴシック" charset="0"/>
              </a:defRPr>
            </a:lvl4pPr>
            <a:lvl5pPr marL="2057400" indent="-228600">
              <a:defRPr i="1">
                <a:solidFill>
                  <a:schemeClr val="tx1"/>
                </a:solidFill>
                <a:latin typeface="Arial" charset="0"/>
                <a:ea typeface="ＭＳ Ｐゴシック" charset="0"/>
              </a:defRPr>
            </a:lvl5pPr>
            <a:lvl6pPr marL="2514600" indent="-228600" eaLnBrk="0" fontAlgn="base" hangingPunct="0">
              <a:spcBef>
                <a:spcPct val="0"/>
              </a:spcBef>
              <a:spcAft>
                <a:spcPct val="0"/>
              </a:spcAft>
              <a:defRPr i="1">
                <a:solidFill>
                  <a:schemeClr val="tx1"/>
                </a:solidFill>
                <a:latin typeface="Arial" charset="0"/>
                <a:ea typeface="ＭＳ Ｐゴシック" charset="0"/>
              </a:defRPr>
            </a:lvl6pPr>
            <a:lvl7pPr marL="2971800" indent="-228600" eaLnBrk="0" fontAlgn="base" hangingPunct="0">
              <a:spcBef>
                <a:spcPct val="0"/>
              </a:spcBef>
              <a:spcAft>
                <a:spcPct val="0"/>
              </a:spcAft>
              <a:defRPr i="1">
                <a:solidFill>
                  <a:schemeClr val="tx1"/>
                </a:solidFill>
                <a:latin typeface="Arial" charset="0"/>
                <a:ea typeface="ＭＳ Ｐゴシック" charset="0"/>
              </a:defRPr>
            </a:lvl7pPr>
            <a:lvl8pPr marL="3429000" indent="-228600" eaLnBrk="0" fontAlgn="base" hangingPunct="0">
              <a:spcBef>
                <a:spcPct val="0"/>
              </a:spcBef>
              <a:spcAft>
                <a:spcPct val="0"/>
              </a:spcAft>
              <a:defRPr i="1">
                <a:solidFill>
                  <a:schemeClr val="tx1"/>
                </a:solidFill>
                <a:latin typeface="Arial" charset="0"/>
                <a:ea typeface="ＭＳ Ｐゴシック" charset="0"/>
              </a:defRPr>
            </a:lvl8pPr>
            <a:lvl9pPr marL="3886200" indent="-228600" eaLnBrk="0" fontAlgn="base" hangingPunct="0">
              <a:spcBef>
                <a:spcPct val="0"/>
              </a:spcBef>
              <a:spcAft>
                <a:spcPct val="0"/>
              </a:spcAft>
              <a:defRPr i="1">
                <a:solidFill>
                  <a:schemeClr val="tx1"/>
                </a:solidFill>
                <a:latin typeface="Arial" charset="0"/>
                <a:ea typeface="ＭＳ Ｐゴシック" charset="0"/>
              </a:defRPr>
            </a:lvl9pPr>
          </a:lstStyle>
          <a:p>
            <a:r>
              <a:rPr lang="en-US" sz="2800" b="1" dirty="0">
                <a:solidFill>
                  <a:srgbClr val="3366FF"/>
                </a:solidFill>
                <a:latin typeface="Calibri"/>
                <a:cs typeface="Calibri"/>
              </a:rPr>
              <a:t>Week 3</a:t>
            </a:r>
          </a:p>
        </p:txBody>
      </p:sp>
    </p:spTree>
    <p:extLst>
      <p:ext uri="{BB962C8B-B14F-4D97-AF65-F5344CB8AC3E}">
        <p14:creationId xmlns:p14="http://schemas.microsoft.com/office/powerpoint/2010/main" val="3453211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792"/>
            <a:ext cx="8229600" cy="1143000"/>
          </a:xfrm>
        </p:spPr>
        <p:txBody>
          <a:bodyPr/>
          <a:lstStyle/>
          <a:p>
            <a:r>
              <a:rPr lang="en-US" dirty="0"/>
              <a:t>Steps in data cleaning &amp; prep</a:t>
            </a:r>
          </a:p>
        </p:txBody>
      </p:sp>
      <p:sp>
        <p:nvSpPr>
          <p:cNvPr id="3" name="Content Placeholder 2"/>
          <p:cNvSpPr>
            <a:spLocks noGrp="1"/>
          </p:cNvSpPr>
          <p:nvPr>
            <p:ph idx="1"/>
          </p:nvPr>
        </p:nvSpPr>
        <p:spPr>
          <a:xfrm>
            <a:off x="457200" y="1417320"/>
            <a:ext cx="8229600" cy="5211672"/>
          </a:xfrm>
        </p:spPr>
        <p:txBody>
          <a:bodyPr/>
          <a:lstStyle/>
          <a:p>
            <a:pPr>
              <a:lnSpc>
                <a:spcPct val="90000"/>
              </a:lnSpc>
              <a:spcBef>
                <a:spcPts val="768"/>
              </a:spcBef>
            </a:pPr>
            <a:r>
              <a:rPr lang="en-US" sz="3000" dirty="0"/>
              <a:t>Familiarize yourself with the data (if you did not collect it – or even if you did!)</a:t>
            </a:r>
          </a:p>
          <a:p>
            <a:pPr lvl="1">
              <a:lnSpc>
                <a:spcPct val="90000"/>
              </a:lnSpc>
              <a:spcBef>
                <a:spcPts val="768"/>
              </a:spcBef>
            </a:pPr>
            <a:r>
              <a:rPr lang="en-US" dirty="0"/>
              <a:t>Review the </a:t>
            </a:r>
            <a:r>
              <a:rPr lang="en-US" b="1" dirty="0"/>
              <a:t>data dictionary thoroughly</a:t>
            </a:r>
          </a:p>
          <a:p>
            <a:pPr lvl="1">
              <a:lnSpc>
                <a:spcPct val="90000"/>
              </a:lnSpc>
              <a:spcBef>
                <a:spcPts val="768"/>
              </a:spcBef>
              <a:spcAft>
                <a:spcPts val="600"/>
              </a:spcAft>
            </a:pPr>
            <a:r>
              <a:rPr lang="en-US" dirty="0"/>
              <a:t>Explore the variables you are interested in (assess their range, mean/median, variation)</a:t>
            </a:r>
          </a:p>
          <a:p>
            <a:pPr>
              <a:lnSpc>
                <a:spcPct val="90000"/>
              </a:lnSpc>
              <a:spcBef>
                <a:spcPts val="768"/>
              </a:spcBef>
            </a:pPr>
            <a:r>
              <a:rPr lang="en-US" sz="3000" dirty="0"/>
              <a:t>Assess every relevant variable for errors or missing values</a:t>
            </a:r>
          </a:p>
          <a:p>
            <a:pPr lvl="1">
              <a:lnSpc>
                <a:spcPct val="90000"/>
              </a:lnSpc>
              <a:spcBef>
                <a:spcPts val="768"/>
              </a:spcBef>
              <a:spcAft>
                <a:spcPts val="600"/>
              </a:spcAft>
            </a:pPr>
            <a:r>
              <a:rPr lang="en-US" dirty="0"/>
              <a:t>Use code checks to highlight errors</a:t>
            </a:r>
          </a:p>
          <a:p>
            <a:pPr>
              <a:lnSpc>
                <a:spcPct val="90000"/>
              </a:lnSpc>
              <a:spcBef>
                <a:spcPts val="768"/>
              </a:spcBef>
            </a:pPr>
            <a:r>
              <a:rPr lang="en-US" sz="3000" dirty="0"/>
              <a:t>Modify data as required for your analysis</a:t>
            </a:r>
          </a:p>
          <a:p>
            <a:pPr lvl="1">
              <a:lnSpc>
                <a:spcPct val="90000"/>
              </a:lnSpc>
              <a:spcBef>
                <a:spcPts val="768"/>
              </a:spcBef>
            </a:pPr>
            <a:r>
              <a:rPr lang="en-US" dirty="0"/>
              <a:t>Making continuous variables categorical or binary, combining variables, etc.</a:t>
            </a:r>
          </a:p>
        </p:txBody>
      </p:sp>
    </p:spTree>
    <p:extLst>
      <p:ext uri="{BB962C8B-B14F-4D97-AF65-F5344CB8AC3E}">
        <p14:creationId xmlns:p14="http://schemas.microsoft.com/office/powerpoint/2010/main" val="2355123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587"/>
            <a:ext cx="8229600" cy="952503"/>
          </a:xfrm>
        </p:spPr>
        <p:txBody>
          <a:bodyPr/>
          <a:lstStyle/>
          <a:p>
            <a:r>
              <a:rPr lang="en-US" dirty="0"/>
              <a:t>Steps in data analysis</a:t>
            </a:r>
          </a:p>
        </p:txBody>
      </p:sp>
      <p:sp>
        <p:nvSpPr>
          <p:cNvPr id="4" name="Text Box 4"/>
          <p:cNvSpPr txBox="1">
            <a:spLocks noChangeArrowheads="1"/>
          </p:cNvSpPr>
          <p:nvPr/>
        </p:nvSpPr>
        <p:spPr bwMode="hidden">
          <a:xfrm>
            <a:off x="947230" y="1435263"/>
            <a:ext cx="7190339" cy="769441"/>
          </a:xfrm>
          <a:prstGeom prst="rect">
            <a:avLst/>
          </a:prstGeom>
          <a:noFill/>
          <a:ln w="38100">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t">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pPr algn="ctr">
              <a:spcBef>
                <a:spcPct val="50000"/>
              </a:spcBef>
            </a:pPr>
            <a:r>
              <a:rPr lang="en-US" sz="2200" b="1" i="0" dirty="0">
                <a:solidFill>
                  <a:schemeClr val="tx2"/>
                </a:solidFill>
                <a:latin typeface="Arial"/>
                <a:cs typeface="Arial"/>
              </a:rPr>
              <a:t>Descriptive </a:t>
            </a:r>
            <a:r>
              <a:rPr lang="en-US" sz="2200" b="1" dirty="0">
                <a:solidFill>
                  <a:schemeClr val="tx2"/>
                </a:solidFill>
                <a:latin typeface="Arial"/>
                <a:cs typeface="Arial"/>
              </a:rPr>
              <a:t>statistics</a:t>
            </a:r>
            <a:r>
              <a:rPr lang="en-US" sz="2200" b="1" i="0" dirty="0">
                <a:latin typeface="Arial"/>
                <a:cs typeface="Arial"/>
              </a:rPr>
              <a:t>: </a:t>
            </a:r>
            <a:r>
              <a:rPr lang="en-US" sz="2200" b="1" dirty="0">
                <a:latin typeface="Arial"/>
                <a:cs typeface="Arial"/>
              </a:rPr>
              <a:t>Numbers</a:t>
            </a:r>
            <a:r>
              <a:rPr lang="en-US" sz="2200" b="1" i="0" dirty="0">
                <a:latin typeface="Arial"/>
                <a:cs typeface="Arial"/>
              </a:rPr>
              <a:t>, frequencies, distributions, percentages, rates</a:t>
            </a:r>
          </a:p>
        </p:txBody>
      </p:sp>
      <p:sp>
        <p:nvSpPr>
          <p:cNvPr id="5" name="Text Box 5"/>
          <p:cNvSpPr txBox="1">
            <a:spLocks noChangeArrowheads="1"/>
          </p:cNvSpPr>
          <p:nvPr/>
        </p:nvSpPr>
        <p:spPr bwMode="hidden">
          <a:xfrm>
            <a:off x="947231" y="2527962"/>
            <a:ext cx="7190338" cy="1107996"/>
          </a:xfrm>
          <a:prstGeom prst="rect">
            <a:avLst/>
          </a:prstGeom>
          <a:noFill/>
          <a:ln w="38100">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t">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pPr algn="ctr">
              <a:spcBef>
                <a:spcPct val="50000"/>
              </a:spcBef>
            </a:pPr>
            <a:r>
              <a:rPr lang="en-US" sz="2200" b="1" i="0" dirty="0">
                <a:solidFill>
                  <a:schemeClr val="tx2"/>
                </a:solidFill>
                <a:latin typeface="Arial"/>
                <a:cs typeface="Arial"/>
              </a:rPr>
              <a:t>Simple </a:t>
            </a:r>
            <a:r>
              <a:rPr lang="en-US" sz="2200" b="1" dirty="0">
                <a:solidFill>
                  <a:schemeClr val="tx2"/>
                </a:solidFill>
                <a:latin typeface="Arial"/>
                <a:cs typeface="Arial"/>
              </a:rPr>
              <a:t>cross-tabulations</a:t>
            </a:r>
            <a:r>
              <a:rPr lang="en-US" sz="2200" b="1" i="0" dirty="0">
                <a:latin typeface="Arial"/>
                <a:cs typeface="Arial"/>
              </a:rPr>
              <a:t> with measures of association, tests of significance, confidence intervals</a:t>
            </a:r>
          </a:p>
        </p:txBody>
      </p:sp>
      <p:sp>
        <p:nvSpPr>
          <p:cNvPr id="6" name="Text Box 6"/>
          <p:cNvSpPr txBox="1">
            <a:spLocks noChangeArrowheads="1"/>
          </p:cNvSpPr>
          <p:nvPr/>
        </p:nvSpPr>
        <p:spPr bwMode="hidden">
          <a:xfrm>
            <a:off x="947230" y="3898342"/>
            <a:ext cx="7167579" cy="769441"/>
          </a:xfrm>
          <a:prstGeom prst="rect">
            <a:avLst/>
          </a:prstGeom>
          <a:noFill/>
          <a:ln w="38100">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t">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pPr algn="ctr">
              <a:spcBef>
                <a:spcPct val="50000"/>
              </a:spcBef>
            </a:pPr>
            <a:r>
              <a:rPr lang="en-US" sz="2200" b="1" i="0" dirty="0">
                <a:solidFill>
                  <a:schemeClr val="tx2"/>
                </a:solidFill>
                <a:latin typeface="Arial"/>
                <a:cs typeface="Arial"/>
              </a:rPr>
              <a:t>Stratified </a:t>
            </a:r>
            <a:r>
              <a:rPr lang="en-US" sz="2200" b="1" dirty="0">
                <a:solidFill>
                  <a:schemeClr val="tx2"/>
                </a:solidFill>
                <a:latin typeface="Arial"/>
                <a:cs typeface="Arial"/>
              </a:rPr>
              <a:t>analysis</a:t>
            </a:r>
            <a:r>
              <a:rPr lang="en-US" sz="2200" b="1" i="0" dirty="0">
                <a:latin typeface="Arial"/>
                <a:cs typeface="Arial"/>
              </a:rPr>
              <a:t>: </a:t>
            </a:r>
            <a:r>
              <a:rPr lang="en-US" sz="2200" dirty="0">
                <a:latin typeface="Arial"/>
                <a:cs typeface="Arial"/>
              </a:rPr>
              <a:t>E</a:t>
            </a:r>
            <a:r>
              <a:rPr lang="en-US" sz="2200" b="1" dirty="0">
                <a:latin typeface="Arial"/>
                <a:cs typeface="Arial"/>
              </a:rPr>
              <a:t>valuate</a:t>
            </a:r>
            <a:r>
              <a:rPr lang="en-US" sz="2200" b="1" i="0" dirty="0">
                <a:latin typeface="Arial"/>
                <a:cs typeface="Arial"/>
              </a:rPr>
              <a:t> for confounding and effect modification</a:t>
            </a:r>
          </a:p>
        </p:txBody>
      </p:sp>
      <p:sp>
        <p:nvSpPr>
          <p:cNvPr id="7" name="Text Box 7"/>
          <p:cNvSpPr txBox="1">
            <a:spLocks noChangeArrowheads="1"/>
          </p:cNvSpPr>
          <p:nvPr/>
        </p:nvSpPr>
        <p:spPr bwMode="hidden">
          <a:xfrm>
            <a:off x="947231" y="4996927"/>
            <a:ext cx="7167579" cy="430887"/>
          </a:xfrm>
          <a:prstGeom prst="rect">
            <a:avLst/>
          </a:prstGeom>
          <a:noFill/>
          <a:ln w="38100">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t">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pPr algn="ctr">
              <a:spcBef>
                <a:spcPct val="50000"/>
              </a:spcBef>
            </a:pPr>
            <a:r>
              <a:rPr lang="en-US" sz="2200" b="1" i="0" dirty="0">
                <a:solidFill>
                  <a:schemeClr val="tx2"/>
                </a:solidFill>
                <a:latin typeface="Arial"/>
                <a:cs typeface="Arial"/>
              </a:rPr>
              <a:t>Multivariate </a:t>
            </a:r>
            <a:r>
              <a:rPr lang="en-US" sz="2200" b="1" dirty="0">
                <a:solidFill>
                  <a:schemeClr val="tx2"/>
                </a:solidFill>
                <a:latin typeface="Arial"/>
                <a:cs typeface="Arial"/>
              </a:rPr>
              <a:t>analysis</a:t>
            </a:r>
            <a:r>
              <a:rPr lang="en-US" sz="2200" b="1" i="0" dirty="0">
                <a:latin typeface="Arial"/>
                <a:cs typeface="Arial"/>
              </a:rPr>
              <a:t> as needed</a:t>
            </a:r>
          </a:p>
        </p:txBody>
      </p:sp>
      <p:sp>
        <p:nvSpPr>
          <p:cNvPr id="8" name="Text Box 8"/>
          <p:cNvSpPr txBox="1">
            <a:spLocks noChangeArrowheads="1"/>
          </p:cNvSpPr>
          <p:nvPr/>
        </p:nvSpPr>
        <p:spPr bwMode="hidden">
          <a:xfrm>
            <a:off x="947231" y="5725761"/>
            <a:ext cx="7167582" cy="430887"/>
          </a:xfrm>
          <a:prstGeom prst="rect">
            <a:avLst/>
          </a:prstGeom>
          <a:noFill/>
          <a:ln w="38100">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anchor="t">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pPr algn="ctr">
              <a:spcBef>
                <a:spcPct val="50000"/>
              </a:spcBef>
            </a:pPr>
            <a:r>
              <a:rPr lang="en-US" sz="2200" b="1" i="0" dirty="0">
                <a:solidFill>
                  <a:schemeClr val="tx2"/>
                </a:solidFill>
                <a:latin typeface="Arial"/>
                <a:cs typeface="Arial"/>
              </a:rPr>
              <a:t>Interpret </a:t>
            </a:r>
            <a:r>
              <a:rPr lang="en-US" sz="2200" b="1" dirty="0">
                <a:solidFill>
                  <a:schemeClr val="tx2"/>
                </a:solidFill>
                <a:latin typeface="Arial"/>
                <a:cs typeface="Arial"/>
              </a:rPr>
              <a:t>appropriately</a:t>
            </a:r>
            <a:r>
              <a:rPr lang="en-US" sz="2200" b="1" i="0" dirty="0">
                <a:latin typeface="Arial"/>
                <a:cs typeface="Arial"/>
              </a:rPr>
              <a:t>: </a:t>
            </a:r>
            <a:r>
              <a:rPr lang="en-US" sz="2200" dirty="0">
                <a:latin typeface="Arial"/>
                <a:cs typeface="Arial"/>
              </a:rPr>
              <a:t>E</a:t>
            </a:r>
            <a:r>
              <a:rPr lang="en-US" sz="2200" b="1" dirty="0">
                <a:latin typeface="Arial"/>
                <a:cs typeface="Arial"/>
              </a:rPr>
              <a:t>valuate</a:t>
            </a:r>
            <a:r>
              <a:rPr lang="en-US" sz="2200" b="1" i="0" dirty="0">
                <a:latin typeface="Arial"/>
                <a:cs typeface="Arial"/>
              </a:rPr>
              <a:t> causal relationship</a:t>
            </a:r>
          </a:p>
        </p:txBody>
      </p:sp>
      <p:cxnSp>
        <p:nvCxnSpPr>
          <p:cNvPr id="9" name="AutoShape 9"/>
          <p:cNvCxnSpPr>
            <a:cxnSpLocks noChangeShapeType="1"/>
            <a:stCxn id="4" idx="2"/>
            <a:endCxn id="5" idx="0"/>
          </p:cNvCxnSpPr>
          <p:nvPr/>
        </p:nvCxnSpPr>
        <p:spPr bwMode="hidden">
          <a:xfrm>
            <a:off x="4542400" y="2204704"/>
            <a:ext cx="0" cy="323258"/>
          </a:xfrm>
          <a:prstGeom prst="straightConnector1">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cxnSp>
      <p:cxnSp>
        <p:nvCxnSpPr>
          <p:cNvPr id="10" name="AutoShape 10"/>
          <p:cNvCxnSpPr>
            <a:cxnSpLocks noChangeShapeType="1"/>
            <a:stCxn id="5" idx="2"/>
            <a:endCxn id="6" idx="0"/>
          </p:cNvCxnSpPr>
          <p:nvPr/>
        </p:nvCxnSpPr>
        <p:spPr bwMode="hidden">
          <a:xfrm flipH="1">
            <a:off x="4531020" y="3635958"/>
            <a:ext cx="11380" cy="262384"/>
          </a:xfrm>
          <a:prstGeom prst="straightConnector1">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cxnSp>
      <p:cxnSp>
        <p:nvCxnSpPr>
          <p:cNvPr id="11" name="AutoShape 11"/>
          <p:cNvCxnSpPr>
            <a:cxnSpLocks noChangeShapeType="1"/>
            <a:stCxn id="6" idx="2"/>
            <a:endCxn id="7" idx="0"/>
          </p:cNvCxnSpPr>
          <p:nvPr/>
        </p:nvCxnSpPr>
        <p:spPr bwMode="hidden">
          <a:xfrm>
            <a:off x="4531020" y="4667783"/>
            <a:ext cx="1" cy="329144"/>
          </a:xfrm>
          <a:prstGeom prst="straightConnector1">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cxnSp>
      <p:cxnSp>
        <p:nvCxnSpPr>
          <p:cNvPr id="12" name="AutoShape 12"/>
          <p:cNvCxnSpPr>
            <a:cxnSpLocks noChangeShapeType="1"/>
            <a:stCxn id="7" idx="2"/>
            <a:endCxn id="8" idx="0"/>
          </p:cNvCxnSpPr>
          <p:nvPr/>
        </p:nvCxnSpPr>
        <p:spPr bwMode="hidden">
          <a:xfrm>
            <a:off x="4531021" y="5427814"/>
            <a:ext cx="1" cy="297947"/>
          </a:xfrm>
          <a:prstGeom prst="straightConnector1">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cxnSp>
      <p:sp>
        <p:nvSpPr>
          <p:cNvPr id="13" name="TextBox 4"/>
          <p:cNvSpPr txBox="1">
            <a:spLocks noChangeArrowheads="1"/>
          </p:cNvSpPr>
          <p:nvPr/>
        </p:nvSpPr>
        <p:spPr bwMode="auto">
          <a:xfrm>
            <a:off x="228173" y="6475511"/>
            <a:ext cx="891582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r>
              <a:rPr lang="en-US" sz="1400"/>
              <a:t>Dicker RC. Analyzing and Interpreting Data. In: Field Epidemiology, 2</a:t>
            </a:r>
            <a:r>
              <a:rPr lang="en-US" sz="1400" baseline="30000"/>
              <a:t>nd</a:t>
            </a:r>
            <a:r>
              <a:rPr lang="en-US" sz="1400"/>
              <a:t> ed. Gregg MC (ed), Oxford Press 2002.</a:t>
            </a:r>
          </a:p>
        </p:txBody>
      </p:sp>
    </p:spTree>
    <p:extLst>
      <p:ext uri="{BB962C8B-B14F-4D97-AF65-F5344CB8AC3E}">
        <p14:creationId xmlns:p14="http://schemas.microsoft.com/office/powerpoint/2010/main" val="3131513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you will do this week</a:t>
            </a:r>
          </a:p>
        </p:txBody>
      </p:sp>
      <p:sp>
        <p:nvSpPr>
          <p:cNvPr id="3" name="Content Placeholder 2"/>
          <p:cNvSpPr>
            <a:spLocks noGrp="1"/>
          </p:cNvSpPr>
          <p:nvPr>
            <p:ph idx="1"/>
          </p:nvPr>
        </p:nvSpPr>
        <p:spPr/>
        <p:txBody>
          <a:bodyPr/>
          <a:lstStyle/>
          <a:p>
            <a:r>
              <a:rPr lang="en-US" dirty="0"/>
              <a:t>Clean and prep your data</a:t>
            </a:r>
          </a:p>
          <a:p>
            <a:r>
              <a:rPr lang="en-US" dirty="0"/>
              <a:t>Create a data analysis plan</a:t>
            </a:r>
          </a:p>
          <a:p>
            <a:pPr lvl="1"/>
            <a:r>
              <a:rPr lang="en-US" dirty="0"/>
              <a:t>Including table shells and figure shells</a:t>
            </a:r>
          </a:p>
          <a:p>
            <a:r>
              <a:rPr lang="en-US" dirty="0"/>
              <a:t>Perform data analysis in Epi Info™</a:t>
            </a:r>
          </a:p>
          <a:p>
            <a:pPr lvl="1"/>
            <a:r>
              <a:rPr lang="en-US" dirty="0"/>
              <a:t>Starting with descriptive statistics, then moving to measures of association, stratified analysis, multivariate analysis and regression (if applicable)</a:t>
            </a:r>
          </a:p>
        </p:txBody>
      </p:sp>
    </p:spTree>
    <p:extLst>
      <p:ext uri="{BB962C8B-B14F-4D97-AF65-F5344CB8AC3E}">
        <p14:creationId xmlns:p14="http://schemas.microsoft.com/office/powerpoint/2010/main" val="2402088591"/>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10722</TotalTime>
  <Words>1000</Words>
  <Application>Microsoft Office PowerPoint</Application>
  <PresentationFormat>On-screen Show (4:3)</PresentationFormat>
  <Paragraphs>96</Paragraphs>
  <Slides>11</Slides>
  <Notes>11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11</vt:i4>
      </vt:variant>
    </vt:vector>
  </HeadingPairs>
  <TitlesOfParts>
    <vt:vector size="23" baseType="lpstr">
      <vt:lpstr>ＭＳ Ｐゴシック</vt:lpstr>
      <vt:lpstr>ＭＳ Ｐゴシック</vt:lpstr>
      <vt:lpstr>Arial</vt:lpstr>
      <vt:lpstr>Avenir Book</vt:lpstr>
      <vt:lpstr>Calibri</vt:lpstr>
      <vt:lpstr>Courier New</vt:lpstr>
      <vt:lpstr>Garamond</vt:lpstr>
      <vt:lpstr>Times New Roman</vt:lpstr>
      <vt:lpstr>Verdana</vt:lpstr>
      <vt:lpstr>Wingdings</vt:lpstr>
      <vt:lpstr>CDC OR Style options 1 and 2</vt:lpstr>
      <vt:lpstr>Custom Design</vt:lpstr>
      <vt:lpstr>Week 2: Welcome! Course Overview &amp; Expectations</vt:lpstr>
      <vt:lpstr>Welcome back! Special thanks to...</vt:lpstr>
      <vt:lpstr>Course organization</vt:lpstr>
      <vt:lpstr>Goals of week 2</vt:lpstr>
      <vt:lpstr>Steps in the OR process</vt:lpstr>
      <vt:lpstr>Steps in the OR process (2)</vt:lpstr>
      <vt:lpstr>Steps in data cleaning &amp; prep</vt:lpstr>
      <vt:lpstr>Steps in data analysis</vt:lpstr>
      <vt:lpstr>What you will do this week</vt:lpstr>
      <vt:lpstr>Looking ahead...</vt:lpstr>
      <vt:lpstr>So, let's get going!</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137</cp:revision>
  <dcterms:created xsi:type="dcterms:W3CDTF">2016-12-10T01:14:11Z</dcterms:created>
  <dcterms:modified xsi:type="dcterms:W3CDTF">2019-01-17T01:46:25Z</dcterms:modified>
</cp:coreProperties>
</file>