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44"/>
  </p:notesMasterIdLst>
  <p:handoutMasterIdLst>
    <p:handoutMasterId r:id="rId45"/>
  </p:handoutMasterIdLst>
  <p:sldIdLst>
    <p:sldId id="467" r:id="rId3"/>
    <p:sldId id="424" r:id="rId4"/>
    <p:sldId id="425" r:id="rId5"/>
    <p:sldId id="426" r:id="rId6"/>
    <p:sldId id="427" r:id="rId7"/>
    <p:sldId id="428" r:id="rId8"/>
    <p:sldId id="429" r:id="rId9"/>
    <p:sldId id="430" r:id="rId10"/>
    <p:sldId id="431" r:id="rId11"/>
    <p:sldId id="432" r:id="rId12"/>
    <p:sldId id="433" r:id="rId13"/>
    <p:sldId id="434" r:id="rId14"/>
    <p:sldId id="436" r:id="rId15"/>
    <p:sldId id="437" r:id="rId16"/>
    <p:sldId id="440" r:id="rId17"/>
    <p:sldId id="441" r:id="rId18"/>
    <p:sldId id="442" r:id="rId19"/>
    <p:sldId id="443" r:id="rId20"/>
    <p:sldId id="444" r:id="rId21"/>
    <p:sldId id="445" r:id="rId22"/>
    <p:sldId id="446" r:id="rId23"/>
    <p:sldId id="447" r:id="rId24"/>
    <p:sldId id="448" r:id="rId25"/>
    <p:sldId id="451" r:id="rId26"/>
    <p:sldId id="449" r:id="rId27"/>
    <p:sldId id="450" r:id="rId28"/>
    <p:sldId id="452" r:id="rId29"/>
    <p:sldId id="453" r:id="rId30"/>
    <p:sldId id="454" r:id="rId31"/>
    <p:sldId id="455" r:id="rId32"/>
    <p:sldId id="456" r:id="rId33"/>
    <p:sldId id="457" r:id="rId34"/>
    <p:sldId id="458" r:id="rId35"/>
    <p:sldId id="466" r:id="rId36"/>
    <p:sldId id="408" r:id="rId37"/>
    <p:sldId id="460" r:id="rId38"/>
    <p:sldId id="461" r:id="rId39"/>
    <p:sldId id="462" r:id="rId40"/>
    <p:sldId id="463" r:id="rId41"/>
    <p:sldId id="464" r:id="rId42"/>
    <p:sldId id="465" r:id="rId4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onan, Patrick (CDC/CGH/DGHT)" initials="MP(" lastIdx="8" clrIdx="0">
    <p:extLst/>
  </p:cmAuthor>
  <p:cmAuthor id="2" name="Lisa Chen"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8F12"/>
    <a:srgbClr val="9E4812"/>
    <a:srgbClr val="A25512"/>
    <a:srgbClr val="774912"/>
    <a:srgbClr val="E7EBF5"/>
    <a:srgbClr val="FF8B16"/>
    <a:srgbClr val="CCD5EA"/>
    <a:srgbClr val="B2B2B2"/>
    <a:srgbClr val="660066"/>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36234" autoAdjust="0"/>
  </p:normalViewPr>
  <p:slideViewPr>
    <p:cSldViewPr snapToGrid="0" snapToObjects="1">
      <p:cViewPr varScale="1">
        <p:scale>
          <a:sx n="33" d="100"/>
          <a:sy n="33" d="100"/>
        </p:scale>
        <p:origin x="450"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8" d="100"/>
        <a:sy n="158" d="100"/>
      </p:scale>
      <p:origin x="0" y="8128"/>
    </p:cViewPr>
  </p:sorterViewPr>
  <p:notesViewPr>
    <p:cSldViewPr snapToGrid="0" snapToObjects="1">
      <p:cViewPr>
        <p:scale>
          <a:sx n="108" d="100"/>
          <a:sy n="108" d="100"/>
        </p:scale>
        <p:origin x="-1352" y="63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9181B3-CD4B-C84E-832F-1C3AF143122B}" type="datetimeFigureOut">
              <a:rPr lang="en-US" smtClean="0"/>
              <a:t>1/17/2019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29CDF5E-F94C-DA49-BF07-0945A6FA59B0}" type="slidenum">
              <a:rPr lang="en-US" smtClean="0"/>
              <a:t>‹#›</a:t>
            </a:fld>
            <a:endParaRPr lang="en-US"/>
          </a:p>
        </p:txBody>
      </p:sp>
    </p:spTree>
    <p:extLst>
      <p:ext uri="{BB962C8B-B14F-4D97-AF65-F5344CB8AC3E}">
        <p14:creationId xmlns:p14="http://schemas.microsoft.com/office/powerpoint/2010/main" val="7852015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t>1/17/2019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cs typeface="Calibri"/>
              </a:rPr>
              <a:t>Title: W2L11 Logistic Regression part II</a:t>
            </a:r>
            <a:endParaRPr lang="en-US" b="1" baseline="0" dirty="0">
              <a:latin typeface="+mn-lt"/>
              <a:cs typeface="Calibri"/>
            </a:endParaRPr>
          </a:p>
          <a:p>
            <a:r>
              <a:rPr lang="en-US" b="1" dirty="0">
                <a:latin typeface="+mn-lt"/>
                <a:cs typeface="Calibri"/>
              </a:rPr>
              <a:t>Time: 60 minutes (35 slides + 6 optional slides)</a:t>
            </a:r>
            <a:endParaRPr lang="en-US" b="1" dirty="0">
              <a:solidFill>
                <a:srgbClr val="FF0000"/>
              </a:solidFill>
              <a:latin typeface="+mn-lt"/>
              <a:cs typeface="Calibri"/>
            </a:endParaRPr>
          </a:p>
          <a:p>
            <a:r>
              <a:rPr lang="en-US" b="1" dirty="0">
                <a:latin typeface="+mn-lt"/>
                <a:cs typeface="Calibri"/>
              </a:rPr>
              <a:t>Reading:</a:t>
            </a:r>
            <a:r>
              <a:rPr lang="en-US" b="1" baseline="0" dirty="0">
                <a:latin typeface="+mn-lt"/>
                <a:cs typeface="Calibri"/>
              </a:rPr>
              <a:t> None</a:t>
            </a:r>
          </a:p>
          <a:p>
            <a:endParaRPr lang="en-US" b="1" baseline="0" dirty="0">
              <a:latin typeface="+mn-lt"/>
              <a:cs typeface="Calibri"/>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altLang="en-US" sz="1200" i="1" dirty="0">
                <a:solidFill>
                  <a:srgbClr val="404040"/>
                </a:solidFill>
                <a:latin typeface="+mn-lt"/>
                <a:cs typeface="Times New Roman" panose="02020603050405020304" pitchFamily="18" charset="0"/>
              </a:rPr>
              <a:t>Acknowledgment: Joanne Garrett, PhD</a:t>
            </a:r>
            <a:br>
              <a:rPr lang="en-US" altLang="en-US" sz="1200" i="1" dirty="0">
                <a:solidFill>
                  <a:srgbClr val="404040"/>
                </a:solidFill>
                <a:latin typeface="+mn-lt"/>
                <a:cs typeface="Times New Roman" panose="02020603050405020304" pitchFamily="18" charset="0"/>
              </a:rPr>
            </a:br>
            <a:r>
              <a:rPr lang="en-US" altLang="en-US" sz="1200" i="1" dirty="0">
                <a:solidFill>
                  <a:srgbClr val="404040"/>
                </a:solidFill>
                <a:latin typeface="+mn-lt"/>
                <a:cs typeface="Times New Roman" panose="02020603050405020304" pitchFamily="18" charset="0"/>
              </a:rPr>
              <a:t>Department of Obstetrics and Gynecology</a:t>
            </a:r>
            <a:br>
              <a:rPr lang="en-US" altLang="en-US" sz="1200" i="1" dirty="0">
                <a:solidFill>
                  <a:srgbClr val="404040"/>
                </a:solidFill>
                <a:latin typeface="+mn-lt"/>
                <a:cs typeface="Times New Roman" panose="02020603050405020304" pitchFamily="18" charset="0"/>
              </a:rPr>
            </a:br>
            <a:r>
              <a:rPr lang="en-US" altLang="en-US" sz="1200" i="1" dirty="0">
                <a:solidFill>
                  <a:srgbClr val="404040"/>
                </a:solidFill>
                <a:latin typeface="+mn-lt"/>
                <a:cs typeface="Times New Roman" panose="02020603050405020304" pitchFamily="18" charset="0"/>
              </a:rPr>
              <a:t>University of North Carolina at Chapel Hill</a:t>
            </a:r>
            <a:endParaRPr lang="en-US" b="1"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1</a:t>
            </a:fld>
            <a:endParaRPr lang="en-US"/>
          </a:p>
        </p:txBody>
      </p:sp>
    </p:spTree>
    <p:extLst>
      <p:ext uri="{BB962C8B-B14F-4D97-AF65-F5344CB8AC3E}">
        <p14:creationId xmlns:p14="http://schemas.microsoft.com/office/powerpoint/2010/main" val="3397827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Let’s take an example, using the ICU data used earlier.</a:t>
            </a:r>
          </a:p>
          <a:p>
            <a:pPr marL="171450" indent="-171450">
              <a:buFont typeface="Arial" panose="020B0604020202020204" pitchFamily="34" charset="0"/>
              <a:buChar char="•"/>
            </a:pPr>
            <a:r>
              <a:rPr lang="en-US" dirty="0"/>
              <a:t>This one is for the interaction of service with age.</a:t>
            </a:r>
          </a:p>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10</a:t>
            </a:fld>
            <a:endParaRPr lang="en-US"/>
          </a:p>
        </p:txBody>
      </p:sp>
    </p:spTree>
    <p:extLst>
      <p:ext uri="{BB962C8B-B14F-4D97-AF65-F5344CB8AC3E}">
        <p14:creationId xmlns:p14="http://schemas.microsoft.com/office/powerpoint/2010/main" val="955896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These</a:t>
            </a:r>
            <a:r>
              <a:rPr lang="en-US" baseline="0" dirty="0"/>
              <a:t> 2 models add additional interaction terms, first for service by sex</a:t>
            </a:r>
            <a:r>
              <a:rPr lang="en-US" dirty="0"/>
              <a:t>,</a:t>
            </a:r>
            <a:r>
              <a:rPr lang="en-US" baseline="0" dirty="0"/>
              <a:t> </a:t>
            </a:r>
            <a:r>
              <a:rPr lang="en-US" dirty="0"/>
              <a:t>then</a:t>
            </a:r>
            <a:r>
              <a:rPr lang="en-US" baseline="0" dirty="0"/>
              <a:t> with both interaction terms... </a:t>
            </a:r>
            <a:r>
              <a:rPr lang="en-US" i="1" baseline="0" dirty="0"/>
              <a:t>[review slide content].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11</a:t>
            </a:fld>
            <a:endParaRPr lang="en-US"/>
          </a:p>
        </p:txBody>
      </p:sp>
    </p:spTree>
    <p:extLst>
      <p:ext uri="{BB962C8B-B14F-4D97-AF65-F5344CB8AC3E}">
        <p14:creationId xmlns:p14="http://schemas.microsoft.com/office/powerpoint/2010/main" val="789485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a:t>
            </a:r>
            <a:r>
              <a:rPr lang="en-US" i="1" baseline="0" dirty="0"/>
              <a:t>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12</a:t>
            </a:fld>
            <a:endParaRPr lang="en-US"/>
          </a:p>
        </p:txBody>
      </p:sp>
    </p:spTree>
    <p:extLst>
      <p:ext uri="{BB962C8B-B14F-4D97-AF65-F5344CB8AC3E}">
        <p14:creationId xmlns:p14="http://schemas.microsoft.com/office/powerpoint/2010/main" val="39860190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Let’s summarize:</a:t>
            </a:r>
            <a:r>
              <a:rPr lang="en-US" baseline="0" dirty="0"/>
              <a:t> </a:t>
            </a:r>
            <a:r>
              <a:rPr lang="en-US" dirty="0"/>
              <a:t>Are</a:t>
            </a:r>
            <a:r>
              <a:rPr lang="en-US" baseline="0" dirty="0"/>
              <a:t> there any significant interactions?</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endParaRPr lang="en-US" baseline="0" dirty="0"/>
          </a:p>
          <a:p>
            <a:pPr marL="171450" indent="-171450">
              <a:buFont typeface="Arial" panose="020B0604020202020204" pitchFamily="34" charset="0"/>
              <a:buChar char="•"/>
            </a:pPr>
            <a:r>
              <a:rPr lang="en-US" baseline="0" dirty="0"/>
              <a:t>The likelihood ratio test tells us, yes, t</a:t>
            </a:r>
            <a:r>
              <a:rPr lang="en-US" dirty="0"/>
              <a:t>here is at least 1 significant</a:t>
            </a:r>
            <a:r>
              <a:rPr lang="en-US" baseline="0" dirty="0"/>
              <a:t> interaction </a:t>
            </a:r>
            <a:r>
              <a:rPr lang="mr-IN" baseline="0" dirty="0"/>
              <a:t>–</a:t>
            </a:r>
            <a:r>
              <a:rPr lang="en-US" baseline="0" dirty="0"/>
              <a:t> then </a:t>
            </a:r>
            <a:r>
              <a:rPr lang="en-US" dirty="0"/>
              <a:t>test each one to see if it’s significant.</a:t>
            </a:r>
          </a:p>
        </p:txBody>
      </p:sp>
      <p:sp>
        <p:nvSpPr>
          <p:cNvPr id="4" name="Slide Number Placeholder 3"/>
          <p:cNvSpPr>
            <a:spLocks noGrp="1"/>
          </p:cNvSpPr>
          <p:nvPr>
            <p:ph type="sldNum" sz="quarter" idx="10"/>
          </p:nvPr>
        </p:nvSpPr>
        <p:spPr/>
        <p:txBody>
          <a:bodyPr/>
          <a:lstStyle/>
          <a:p>
            <a:fld id="{1AD3D35E-2143-4448-BE2B-2320F89EEC49}" type="slidenum">
              <a:rPr lang="en-US" smtClean="0"/>
              <a:t>13</a:t>
            </a:fld>
            <a:endParaRPr lang="en-US"/>
          </a:p>
        </p:txBody>
      </p:sp>
    </p:spTree>
    <p:extLst>
      <p:ext uri="{BB962C8B-B14F-4D97-AF65-F5344CB8AC3E}">
        <p14:creationId xmlns:p14="http://schemas.microsoft.com/office/powerpoint/2010/main" val="440863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Compare the two tests</a:t>
            </a:r>
            <a:r>
              <a:rPr lang="mr-IN" dirty="0"/>
              <a:t>…</a:t>
            </a:r>
            <a:r>
              <a:rPr lang="en-US" dirty="0"/>
              <a:t> </a:t>
            </a: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14</a:t>
            </a:fld>
            <a:endParaRPr lang="en-US"/>
          </a:p>
        </p:txBody>
      </p:sp>
    </p:spTree>
    <p:extLst>
      <p:ext uri="{BB962C8B-B14F-4D97-AF65-F5344CB8AC3E}">
        <p14:creationId xmlns:p14="http://schemas.microsoft.com/office/powerpoint/2010/main" val="21323188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Any</a:t>
            </a:r>
            <a:r>
              <a:rPr lang="en-US" baseline="0" dirty="0"/>
              <a:t> questions before we go on to modelling strategies?</a:t>
            </a:r>
          </a:p>
          <a:p>
            <a:pPr marL="171450" indent="-171450">
              <a:buFont typeface="Arial" panose="020B0604020202020204" pitchFamily="34" charset="0"/>
              <a:buChar char="•"/>
            </a:pPr>
            <a:r>
              <a:rPr lang="en-US" baseline="0" dirty="0"/>
              <a:t>Now we’re going to talk about modeling strategies, specifically</a:t>
            </a:r>
            <a:r>
              <a:rPr lang="mr-IN" baseline="0" dirty="0"/>
              <a:t>…</a:t>
            </a:r>
            <a:r>
              <a:rPr lang="en-US" baseline="0" dirty="0"/>
              <a:t> </a:t>
            </a:r>
            <a:r>
              <a:rPr lang="en-US" i="1" baseline="0"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15</a:t>
            </a:fld>
            <a:endParaRPr lang="en-US"/>
          </a:p>
        </p:txBody>
      </p:sp>
    </p:spTree>
    <p:extLst>
      <p:ext uri="{BB962C8B-B14F-4D97-AF65-F5344CB8AC3E}">
        <p14:creationId xmlns:p14="http://schemas.microsoft.com/office/powerpoint/2010/main" val="15055782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We’ve covered some of the mathematics and mechanics</a:t>
            </a:r>
            <a:r>
              <a:rPr lang="en-US" baseline="0" dirty="0"/>
              <a:t> of logistic regression </a:t>
            </a:r>
            <a:r>
              <a:rPr lang="mr-IN" baseline="0" dirty="0"/>
              <a:t>–</a:t>
            </a:r>
            <a:r>
              <a:rPr lang="en-US" baseline="0" dirty="0"/>
              <a:t> now let’s cover to how to use logistic regression correctly.</a:t>
            </a:r>
          </a:p>
          <a:p>
            <a:pPr marL="0" indent="0">
              <a:buFont typeface="Arial" panose="020B0604020202020204" pitchFamily="34" charset="0"/>
              <a:buNone/>
            </a:pPr>
            <a:r>
              <a:rPr lang="en-US" baseline="0" dirty="0"/>
              <a:t>How do you know you’re getting the right answer?</a:t>
            </a:r>
          </a:p>
          <a:p>
            <a:pPr marL="171450" indent="-171450">
              <a:buFont typeface="Arial" panose="020B0604020202020204" pitchFamily="34" charset="0"/>
              <a:buChar char="•"/>
            </a:pPr>
            <a:r>
              <a:rPr lang="en-US" baseline="0" dirty="0"/>
              <a:t>Keep in mind statistics, as a branch of mathematics, is a science that is evolving just like molecular biology or theoretical physics.</a:t>
            </a:r>
          </a:p>
          <a:p>
            <a:pPr marL="171450" indent="-171450">
              <a:buFont typeface="Arial" panose="020B0604020202020204" pitchFamily="34" charset="0"/>
              <a:buChar char="•"/>
            </a:pPr>
            <a:r>
              <a:rPr lang="en-US" baseline="0" dirty="0"/>
              <a:t>In the same way you would specify your methods in a clinical trial or a laboratory experiment, you have to specify your statistical methods – how did you arrive at your final analysis and conclusion?</a:t>
            </a:r>
          </a:p>
          <a:p>
            <a:pPr marL="171450" indent="-171450">
              <a:buFont typeface="Arial" panose="020B0604020202020204" pitchFamily="34" charset="0"/>
              <a:buChar char="•"/>
            </a:pPr>
            <a:r>
              <a:rPr lang="en-US" baseline="0" dirty="0"/>
              <a:t>So your strategy should be explicit, stated openly and plainly, and it should be logical.</a:t>
            </a:r>
          </a:p>
          <a:p>
            <a:pPr marL="171450" indent="-171450">
              <a:buFont typeface="Arial" panose="020B0604020202020204" pitchFamily="34" charset="0"/>
              <a:buChar char="•"/>
            </a:pPr>
            <a:r>
              <a:rPr lang="en-US" baseline="0" dirty="0"/>
              <a:t>People talk about torturing data until it talks, about squeezing data until it says what you want it to say. That’s exactly what we don’t want. That’s Type 1 error.</a:t>
            </a:r>
          </a:p>
          <a:p>
            <a:pPr marL="171450" indent="-171450">
              <a:buFont typeface="Arial" panose="020B0604020202020204" pitchFamily="34" charset="0"/>
              <a:buChar char="•"/>
            </a:pPr>
            <a:r>
              <a:rPr lang="en-US" baseline="0" dirty="0"/>
              <a:t>Someone else should be able to do what you did with your data and arrive at a similar conclusion.</a:t>
            </a:r>
          </a:p>
          <a:p>
            <a:pPr marL="171450" indent="-171450">
              <a:buFont typeface="Arial" panose="020B0604020202020204" pitchFamily="34" charset="0"/>
              <a:buChar char="•"/>
            </a:pPr>
            <a:r>
              <a:rPr lang="en-US" baseline="0" dirty="0"/>
              <a:t>If you get the right answer, </a:t>
            </a:r>
            <a:r>
              <a:rPr lang="en-US" baseline="0"/>
              <a:t>a valid </a:t>
            </a:r>
            <a:r>
              <a:rPr lang="en-US" baseline="0" dirty="0"/>
              <a:t>estimate of the exposure-disease relationship, then it will stand up over time and with more research.</a:t>
            </a:r>
          </a:p>
        </p:txBody>
      </p:sp>
      <p:sp>
        <p:nvSpPr>
          <p:cNvPr id="4" name="Slide Number Placeholder 3"/>
          <p:cNvSpPr>
            <a:spLocks noGrp="1"/>
          </p:cNvSpPr>
          <p:nvPr>
            <p:ph type="sldNum" sz="quarter" idx="10"/>
          </p:nvPr>
        </p:nvSpPr>
        <p:spPr/>
        <p:txBody>
          <a:bodyPr/>
          <a:lstStyle/>
          <a:p>
            <a:fld id="{1AD3D35E-2143-4448-BE2B-2320F89EEC49}" type="slidenum">
              <a:rPr lang="en-US" smtClean="0"/>
              <a:t>16</a:t>
            </a:fld>
            <a:endParaRPr lang="en-US"/>
          </a:p>
        </p:txBody>
      </p:sp>
    </p:spTree>
    <p:extLst>
      <p:ext uri="{BB962C8B-B14F-4D97-AF65-F5344CB8AC3E}">
        <p14:creationId xmlns:p14="http://schemas.microsoft.com/office/powerpoint/2010/main" val="38020434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We’re going to talk about</a:t>
            </a:r>
            <a:r>
              <a:rPr lang="en-US" baseline="0" dirty="0"/>
              <a:t> each one of these steps in detail: </a:t>
            </a:r>
            <a:r>
              <a:rPr lang="en-US" i="1" baseline="0"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17</a:t>
            </a:fld>
            <a:endParaRPr lang="en-US"/>
          </a:p>
        </p:txBody>
      </p:sp>
    </p:spTree>
    <p:extLst>
      <p:ext uri="{BB962C8B-B14F-4D97-AF65-F5344CB8AC3E}">
        <p14:creationId xmlns:p14="http://schemas.microsoft.com/office/powerpoint/2010/main" val="20811054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D066C121-8079-4174-887C-4D193546BBF0}" type="slidenum">
              <a:rPr lang="en-US" altLang="en-US" sz="1200" smtClean="0"/>
              <a:pPr/>
              <a:t>18</a:t>
            </a:fld>
            <a:endParaRPr lang="en-US" altLang="en-US" sz="120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pPr marL="0" indent="0" eaLnBrk="1" hangingPunct="1">
              <a:buFont typeface="Arial" panose="020B0604020202020204" pitchFamily="34" charset="0"/>
              <a:buNone/>
            </a:pPr>
            <a:r>
              <a:rPr lang="en-US" altLang="en-US" baseline="0" dirty="0"/>
              <a:t>Now let’s talk about each one of these in turn:</a:t>
            </a:r>
          </a:p>
          <a:p>
            <a:pPr marL="171450" indent="-171450">
              <a:buFont typeface="Arial" panose="020B0604020202020204" pitchFamily="34" charset="0"/>
              <a:buChar char="•"/>
            </a:pPr>
            <a:r>
              <a:rPr lang="en-US" dirty="0"/>
              <a:t>First, start by specifying</a:t>
            </a:r>
            <a:r>
              <a:rPr lang="en-US" baseline="0" dirty="0"/>
              <a:t> your variables. </a:t>
            </a:r>
          </a:p>
          <a:p>
            <a:pPr marL="171450" indent="-171450">
              <a:buFont typeface="Arial" panose="020B0604020202020204" pitchFamily="34" charset="0"/>
              <a:buChar char="•"/>
            </a:pPr>
            <a:r>
              <a:rPr lang="en-US" baseline="0" dirty="0"/>
              <a:t>Identify and name each variable.  </a:t>
            </a:r>
          </a:p>
          <a:p>
            <a:pPr marL="171450" indent="-171450">
              <a:buFont typeface="Arial" panose="020B0604020202020204" pitchFamily="34" charset="0"/>
              <a:buChar char="•"/>
            </a:pPr>
            <a:r>
              <a:rPr lang="en-US" baseline="0" dirty="0"/>
              <a:t>Think of your variables in 4 groups – your main dependent variable, your main study factor or independent variable, all your covariates, and potential interactions.</a:t>
            </a:r>
          </a:p>
        </p:txBody>
      </p:sp>
    </p:spTree>
    <p:extLst>
      <p:ext uri="{BB962C8B-B14F-4D97-AF65-F5344CB8AC3E}">
        <p14:creationId xmlns:p14="http://schemas.microsoft.com/office/powerpoint/2010/main" val="14082134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D066C121-8079-4174-887C-4D193546BBF0}" type="slidenum">
              <a:rPr lang="en-US" altLang="en-US" sz="1200" smtClean="0"/>
              <a:pPr/>
              <a:t>19</a:t>
            </a:fld>
            <a:endParaRPr lang="en-US" altLang="en-US" sz="120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pPr marL="0" indent="0">
              <a:buFont typeface="Arial" panose="020B0604020202020204" pitchFamily="34" charset="0"/>
              <a:buNone/>
            </a:pPr>
            <a:r>
              <a:rPr lang="en-US" baseline="0" dirty="0"/>
              <a:t>We’ll talk about each of these aspects of variable specification: </a:t>
            </a:r>
            <a:r>
              <a:rPr lang="en-US" i="1" baseline="0" dirty="0"/>
              <a:t>[Review slide content].</a:t>
            </a:r>
          </a:p>
        </p:txBody>
      </p:sp>
    </p:spTree>
    <p:extLst>
      <p:ext uri="{BB962C8B-B14F-4D97-AF65-F5344CB8AC3E}">
        <p14:creationId xmlns:p14="http://schemas.microsoft.com/office/powerpoint/2010/main" val="3790401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0" dirty="0"/>
              <a:t>A quick reminder of the topics covered in the first lecture on logistic</a:t>
            </a:r>
            <a:r>
              <a:rPr lang="en-US" i="0" baseline="0" dirty="0"/>
              <a:t> regression.</a:t>
            </a:r>
          </a:p>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a:t>
            </a:fld>
            <a:endParaRPr lang="en-US"/>
          </a:p>
        </p:txBody>
      </p:sp>
    </p:spTree>
    <p:extLst>
      <p:ext uri="{BB962C8B-B14F-4D97-AF65-F5344CB8AC3E}">
        <p14:creationId xmlns:p14="http://schemas.microsoft.com/office/powerpoint/2010/main" val="34138810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First, start with variables that are known or suspected risk factors:</a:t>
            </a:r>
          </a:p>
          <a:p>
            <a:pPr marL="171450" indent="-171450">
              <a:buFont typeface="Arial" panose="020B0604020202020204" pitchFamily="34" charset="0"/>
              <a:buChar char="•"/>
            </a:pPr>
            <a:r>
              <a:rPr lang="en-US" baseline="0" dirty="0"/>
              <a:t>In a study on TB, you might include HIV infection but not other sexually transmitted diseases.</a:t>
            </a:r>
          </a:p>
          <a:p>
            <a:pPr marL="171450" indent="-171450">
              <a:buFont typeface="Arial" panose="020B0604020202020204" pitchFamily="34" charset="0"/>
              <a:buChar char="•"/>
            </a:pPr>
            <a:r>
              <a:rPr lang="en-US" baseline="0" dirty="0"/>
              <a:t>In a study on cholera, you might include questions about drinking water and sanitation, but not about routine childhood immunizations (except maybe rotavirus).</a:t>
            </a:r>
          </a:p>
          <a:p>
            <a:pPr marL="171450" indent="-171450">
              <a:buFont typeface="Arial" panose="020B0604020202020204" pitchFamily="34" charset="0"/>
              <a:buChar char="•"/>
            </a:pPr>
            <a:r>
              <a:rPr lang="en-US" baseline="0" dirty="0"/>
              <a:t>It’s better to do this thoughtfully in advance rather than to go on a fishing expedition with a big net later to see which variables are statistically significant.</a:t>
            </a:r>
          </a:p>
          <a:p>
            <a:pPr marL="171450" indent="-171450">
              <a:buFont typeface="Arial" panose="020B0604020202020204" pitchFamily="34" charset="0"/>
              <a:buChar char="•"/>
            </a:pPr>
            <a:r>
              <a:rPr lang="en-US" baseline="0" dirty="0"/>
              <a:t>That’s not to say you shouldn’t use your findings to inform your analysis, you just have to make sure you are faithful to your research question and good scientific method</a:t>
            </a:r>
            <a:r>
              <a:rPr lang="en-US" dirty="0"/>
              <a:t> (</a:t>
            </a:r>
            <a:r>
              <a:rPr lang="en-US" baseline="0" dirty="0"/>
              <a:t>not just chasing small P values).</a:t>
            </a:r>
          </a:p>
        </p:txBody>
      </p:sp>
      <p:sp>
        <p:nvSpPr>
          <p:cNvPr id="4" name="Slide Number Placeholder 3"/>
          <p:cNvSpPr>
            <a:spLocks noGrp="1"/>
          </p:cNvSpPr>
          <p:nvPr>
            <p:ph type="sldNum" sz="quarter" idx="10"/>
          </p:nvPr>
        </p:nvSpPr>
        <p:spPr/>
        <p:txBody>
          <a:bodyPr/>
          <a:lstStyle/>
          <a:p>
            <a:fld id="{1AD3D35E-2143-4448-BE2B-2320F89EEC49}" type="slidenum">
              <a:rPr lang="en-US" smtClean="0"/>
              <a:t>20</a:t>
            </a:fld>
            <a:endParaRPr lang="en-US"/>
          </a:p>
        </p:txBody>
      </p:sp>
    </p:spTree>
    <p:extLst>
      <p:ext uri="{BB962C8B-B14F-4D97-AF65-F5344CB8AC3E}">
        <p14:creationId xmlns:p14="http://schemas.microsoft.com/office/powerpoint/2010/main" val="1338807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Now, the sample size determines how many variables you can include in your model:</a:t>
            </a:r>
          </a:p>
          <a:p>
            <a:pPr marL="171450" indent="-171450">
              <a:buFont typeface="Arial" panose="020B0604020202020204" pitchFamily="34" charset="0"/>
              <a:buChar char="•"/>
            </a:pPr>
            <a:r>
              <a:rPr lang="en-US" baseline="0" dirty="0"/>
              <a:t>You have a binary outcome. How many people in the smaller group?</a:t>
            </a:r>
          </a:p>
          <a:p>
            <a:pPr marL="171450" indent="-171450">
              <a:buFont typeface="Arial" panose="020B0604020202020204" pitchFamily="34" charset="0"/>
              <a:buChar char="•"/>
            </a:pPr>
            <a:r>
              <a:rPr lang="en-US" baseline="0" dirty="0"/>
              <a:t>In the ICU data we had 200 people: 40 died and 160 survived.</a:t>
            </a:r>
          </a:p>
          <a:p>
            <a:pPr marL="171450" indent="-171450">
              <a:buFont typeface="Arial" panose="020B0604020202020204" pitchFamily="34" charset="0"/>
              <a:buChar char="•"/>
            </a:pPr>
            <a:r>
              <a:rPr lang="en-US" altLang="en-US" baseline="0" dirty="0"/>
              <a:t>Take the size of the smaller group and divide by 10, in this case 40 divided by 10 is 4.</a:t>
            </a:r>
          </a:p>
          <a:p>
            <a:pPr marL="171450" indent="-171450">
              <a:buFont typeface="Arial" panose="020B0604020202020204" pitchFamily="34" charset="0"/>
              <a:buChar char="•"/>
            </a:pPr>
            <a:r>
              <a:rPr lang="en-US" altLang="en-US" baseline="0" dirty="0"/>
              <a:t>That’s the number of variables you can have in the model: </a:t>
            </a:r>
            <a:r>
              <a:rPr lang="en-US" altLang="en-US" dirty="0"/>
              <a:t>one</a:t>
            </a:r>
            <a:r>
              <a:rPr lang="en-US" altLang="en-US" baseline="0" dirty="0"/>
              <a:t> variable for every 10 people in the smaller outcome group.</a:t>
            </a:r>
          </a:p>
          <a:p>
            <a:pPr marL="171450" indent="-171450">
              <a:buFont typeface="Arial" panose="020B0604020202020204" pitchFamily="34" charset="0"/>
              <a:buChar char="•"/>
            </a:pPr>
            <a:r>
              <a:rPr lang="en-US" altLang="en-US" baseline="0" dirty="0"/>
              <a:t>Some statisticians would push it a little farther and say you can divide by 8, one variable for every 8 people in the smaller outcome group.</a:t>
            </a:r>
          </a:p>
          <a:p>
            <a:pPr marL="171450" indent="-171450">
              <a:buFont typeface="Arial" panose="020B0604020202020204" pitchFamily="34" charset="0"/>
              <a:buChar char="•"/>
            </a:pPr>
            <a:r>
              <a:rPr lang="en-US" altLang="en-US" baseline="0" dirty="0"/>
              <a:t>In the ICU data, 40 divided by 8, you could have 5 variables in the model.</a:t>
            </a:r>
          </a:p>
          <a:p>
            <a:pPr marL="171450" indent="-171450">
              <a:buFont typeface="Arial" panose="020B0604020202020204" pitchFamily="34" charset="0"/>
              <a:buChar char="•"/>
            </a:pPr>
            <a:r>
              <a:rPr lang="en-US" altLang="en-US" baseline="0" dirty="0"/>
              <a:t>But let’s stick with 10, because that’s the widely accepted rule of thumb.</a:t>
            </a:r>
          </a:p>
          <a:p>
            <a:pPr marL="171450" indent="-171450">
              <a:buFont typeface="Arial" panose="020B0604020202020204" pitchFamily="34" charset="0"/>
              <a:buChar char="•"/>
            </a:pPr>
            <a:r>
              <a:rPr lang="en-US" altLang="en-US" baseline="0" dirty="0"/>
              <a:t>All of you likely have way more than 4 variables that you have recorded</a:t>
            </a:r>
            <a:r>
              <a:rPr lang="en-US" altLang="en-US" dirty="0"/>
              <a:t> - s</a:t>
            </a:r>
            <a:r>
              <a:rPr lang="en-US" altLang="en-US" baseline="0" dirty="0"/>
              <a:t>o you have to choose your variables wisely.  You can’t just put everything in the model.</a:t>
            </a:r>
          </a:p>
        </p:txBody>
      </p:sp>
      <p:sp>
        <p:nvSpPr>
          <p:cNvPr id="4" name="Slide Number Placeholder 3"/>
          <p:cNvSpPr>
            <a:spLocks noGrp="1"/>
          </p:cNvSpPr>
          <p:nvPr>
            <p:ph type="sldNum" sz="quarter" idx="10"/>
          </p:nvPr>
        </p:nvSpPr>
        <p:spPr/>
        <p:txBody>
          <a:bodyPr/>
          <a:lstStyle/>
          <a:p>
            <a:fld id="{1AD3D35E-2143-4448-BE2B-2320F89EEC49}" type="slidenum">
              <a:rPr lang="en-US" smtClean="0"/>
              <a:t>21</a:t>
            </a:fld>
            <a:endParaRPr lang="en-US"/>
          </a:p>
        </p:txBody>
      </p:sp>
    </p:spTree>
    <p:extLst>
      <p:ext uri="{BB962C8B-B14F-4D97-AF65-F5344CB8AC3E}">
        <p14:creationId xmlns:p14="http://schemas.microsoft.com/office/powerpoint/2010/main" val="42671569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en-US" baseline="0" dirty="0"/>
              <a:t>The best place to start reducing the number of predictor variables is looking at collinearity among variables </a:t>
            </a:r>
            <a:r>
              <a:rPr lang="en-US" altLang="en-US" dirty="0"/>
              <a:t>(</a:t>
            </a:r>
            <a:r>
              <a:rPr lang="en-US" altLang="en-US" baseline="0" dirty="0"/>
              <a:t>variables that measure more or less the same thing).</a:t>
            </a:r>
          </a:p>
          <a:p>
            <a:pPr marL="171450" indent="-171450">
              <a:buFont typeface="Arial" panose="020B0604020202020204" pitchFamily="34" charset="0"/>
              <a:buChar char="•"/>
            </a:pPr>
            <a:r>
              <a:rPr lang="en-US" altLang="en-US" baseline="0" dirty="0"/>
              <a:t>Alcohol is a perfect example. If alcohol use is important in your study, you might measure it with some degree of detail:</a:t>
            </a:r>
          </a:p>
          <a:p>
            <a:pPr marL="454025" indent="-171450">
              <a:buFont typeface="Lucida Grande"/>
              <a:buChar char="-"/>
            </a:pPr>
            <a:r>
              <a:rPr lang="en-US" altLang="en-US" baseline="0" dirty="0"/>
              <a:t>How often do you drink?</a:t>
            </a:r>
          </a:p>
          <a:p>
            <a:pPr marL="454025" indent="-171450">
              <a:buFont typeface="Lucida Grande"/>
              <a:buChar char="-"/>
            </a:pPr>
            <a:r>
              <a:rPr lang="en-US" altLang="en-US" baseline="0" dirty="0"/>
              <a:t>On the days you drink, how many drinks?</a:t>
            </a:r>
          </a:p>
          <a:p>
            <a:pPr marL="454025" indent="-171450">
              <a:buFont typeface="Lucida Grande"/>
              <a:buChar char="-"/>
            </a:pPr>
            <a:r>
              <a:rPr lang="en-US" altLang="en-US" baseline="0" dirty="0"/>
              <a:t>How many times have you been drunk in the past month?</a:t>
            </a:r>
          </a:p>
          <a:p>
            <a:pPr marL="454025" indent="-171450">
              <a:buFont typeface="Lucida Grande"/>
              <a:buChar char="-"/>
            </a:pPr>
            <a:r>
              <a:rPr lang="en-US" altLang="en-US" baseline="0" dirty="0"/>
              <a:t>Do you ever black out?</a:t>
            </a:r>
          </a:p>
          <a:p>
            <a:pPr marL="454025" indent="-171450">
              <a:buFont typeface="Lucida Grande"/>
              <a:buChar char="-"/>
            </a:pPr>
            <a:r>
              <a:rPr lang="en-US" altLang="en-US" baseline="0" dirty="0"/>
              <a:t>Do you ever drink in the morning?</a:t>
            </a:r>
          </a:p>
          <a:p>
            <a:pPr marL="454025" indent="-171450">
              <a:buFont typeface="Lucida Grande"/>
              <a:buChar char="-"/>
            </a:pPr>
            <a:r>
              <a:rPr lang="en-US" altLang="en-US" baseline="0" dirty="0"/>
              <a:t>Do you ever drink by yourself?</a:t>
            </a:r>
          </a:p>
          <a:p>
            <a:pPr marL="454025" indent="-171450">
              <a:buFont typeface="Lucida Grande"/>
              <a:buChar char="-"/>
            </a:pPr>
            <a:r>
              <a:rPr lang="en-US" altLang="en-US" baseline="0" dirty="0"/>
              <a:t>Have you ever been caught driving while intoxicated?</a:t>
            </a:r>
          </a:p>
          <a:p>
            <a:pPr marL="171450" indent="-171450">
              <a:buFont typeface="Arial" panose="020B0604020202020204" pitchFamily="34" charset="0"/>
              <a:buChar char="•"/>
            </a:pPr>
            <a:r>
              <a:rPr lang="en-US" altLang="en-US" baseline="0" dirty="0"/>
              <a:t>You see what I mean</a:t>
            </a:r>
            <a:r>
              <a:rPr lang="en-US" altLang="en-US" dirty="0"/>
              <a:t>, f</a:t>
            </a:r>
            <a:r>
              <a:rPr lang="en-US" altLang="en-US" baseline="0" dirty="0"/>
              <a:t>or the purposes of your analysis, do you need all of them?</a:t>
            </a:r>
          </a:p>
          <a:p>
            <a:pPr marL="171450" indent="-171450">
              <a:buFont typeface="Arial" panose="020B0604020202020204" pitchFamily="34" charset="0"/>
              <a:buChar char="•"/>
            </a:pPr>
            <a:r>
              <a:rPr lang="en-US" altLang="en-US" baseline="0" dirty="0"/>
              <a:t>You may be able to reduce all of these variables to a single variable that captures the impact of alcohol on the rest of your analysis.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baseline="0" dirty="0"/>
              <a:t>Socioeconomic status is another example.  </a:t>
            </a:r>
            <a:r>
              <a:rPr lang="en-US" altLang="en-US" dirty="0"/>
              <a:t>Y</a:t>
            </a:r>
            <a:r>
              <a:rPr lang="en-US" altLang="en-US" baseline="0" dirty="0"/>
              <a:t>ou may have income, family size, education, occupation and other characteristics.  Do you need all of them, or does one of them do the same job?</a:t>
            </a:r>
          </a:p>
        </p:txBody>
      </p:sp>
      <p:sp>
        <p:nvSpPr>
          <p:cNvPr id="4" name="Slide Number Placeholder 3"/>
          <p:cNvSpPr>
            <a:spLocks noGrp="1"/>
          </p:cNvSpPr>
          <p:nvPr>
            <p:ph type="sldNum" sz="quarter" idx="10"/>
          </p:nvPr>
        </p:nvSpPr>
        <p:spPr/>
        <p:txBody>
          <a:bodyPr/>
          <a:lstStyle/>
          <a:p>
            <a:fld id="{1AD3D35E-2143-4448-BE2B-2320F89EEC49}" type="slidenum">
              <a:rPr lang="en-US" smtClean="0"/>
              <a:t>22</a:t>
            </a:fld>
            <a:endParaRPr lang="en-US"/>
          </a:p>
        </p:txBody>
      </p:sp>
    </p:spTree>
    <p:extLst>
      <p:ext uri="{BB962C8B-B14F-4D97-AF65-F5344CB8AC3E}">
        <p14:creationId xmlns:p14="http://schemas.microsoft.com/office/powerpoint/2010/main" val="30567921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en-US" baseline="0" dirty="0"/>
              <a:t>We’ve talked about multiple testing</a:t>
            </a:r>
            <a:r>
              <a:rPr lang="en-US" altLang="en-US" dirty="0"/>
              <a:t> </a:t>
            </a:r>
            <a:r>
              <a:rPr lang="en-US" sz="1200" kern="1200" dirty="0">
                <a:solidFill>
                  <a:schemeClr val="tx1"/>
                </a:solidFill>
                <a:effectLst/>
                <a:latin typeface="+mn-lt"/>
                <a:ea typeface="+mn-ea"/>
                <a:cs typeface="+mn-cs"/>
              </a:rPr>
              <a:t>–</a:t>
            </a:r>
            <a:r>
              <a:rPr lang="en-US" altLang="en-US" baseline="0" dirty="0"/>
              <a:t> you want to minimize the number of statistical tests you use wherever possible or adjust your criteria for significance.</a:t>
            </a:r>
          </a:p>
          <a:p>
            <a:pPr marL="171450" indent="-171450">
              <a:buFont typeface="Arial" panose="020B0604020202020204" pitchFamily="34" charset="0"/>
              <a:buChar char="•"/>
            </a:pPr>
            <a:r>
              <a:rPr lang="en-US" altLang="en-US" b="0" i="1" baseline="0" dirty="0"/>
              <a:t>[Review slide</a:t>
            </a:r>
            <a:r>
              <a:rPr lang="en-US" altLang="en-US" b="0" i="1" dirty="0"/>
              <a:t> content</a:t>
            </a:r>
            <a:r>
              <a:rPr lang="en-US" altLang="en-US" b="0" i="1" baseline="0" dirty="0"/>
              <a: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23</a:t>
            </a:fld>
            <a:endParaRPr lang="en-US"/>
          </a:p>
        </p:txBody>
      </p:sp>
    </p:spTree>
    <p:extLst>
      <p:ext uri="{BB962C8B-B14F-4D97-AF65-F5344CB8AC3E}">
        <p14:creationId xmlns:p14="http://schemas.microsoft.com/office/powerpoint/2010/main" val="28987349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So this is how you can do it</a:t>
            </a:r>
            <a:r>
              <a:rPr lang="en-US" baseline="0" dirty="0"/>
              <a:t> step by step:</a:t>
            </a:r>
          </a:p>
          <a:p>
            <a:pPr marL="171450" indent="-171450">
              <a:buFont typeface="Arial" panose="020B0604020202020204" pitchFamily="34" charset="0"/>
              <a:buChar char="•"/>
            </a:pPr>
            <a:r>
              <a:rPr lang="en-US" baseline="0" dirty="0"/>
              <a:t>If you have any 3-way interactions, try eliminating them first, remembering the hierarchy principle.</a:t>
            </a:r>
          </a:p>
          <a:p>
            <a:pPr marL="171450" indent="-171450">
              <a:buFont typeface="Arial" panose="020B0604020202020204" pitchFamily="34" charset="0"/>
              <a:buChar char="•"/>
            </a:pPr>
            <a:r>
              <a:rPr lang="en-US" dirty="0"/>
              <a:t>Then look at 2-way interactions, again keeping in mind the components of those 2-way interactions.</a:t>
            </a:r>
          </a:p>
          <a:p>
            <a:pPr marL="171450" indent="-171450">
              <a:buFont typeface="Arial" panose="020B0604020202020204" pitchFamily="34" charset="0"/>
              <a:buChar char="•"/>
            </a:pPr>
            <a:r>
              <a:rPr lang="en-US" dirty="0"/>
              <a:t>Find</a:t>
            </a:r>
            <a:r>
              <a:rPr lang="en-US" baseline="0" dirty="0"/>
              <a:t> any significant ones and keep those.</a:t>
            </a:r>
          </a:p>
        </p:txBody>
      </p:sp>
      <p:sp>
        <p:nvSpPr>
          <p:cNvPr id="4" name="Slide Number Placeholder 3"/>
          <p:cNvSpPr>
            <a:spLocks noGrp="1"/>
          </p:cNvSpPr>
          <p:nvPr>
            <p:ph type="sldNum" sz="quarter" idx="10"/>
          </p:nvPr>
        </p:nvSpPr>
        <p:spPr/>
        <p:txBody>
          <a:bodyPr/>
          <a:lstStyle/>
          <a:p>
            <a:fld id="{1AD3D35E-2143-4448-BE2B-2320F89EEC49}" type="slidenum">
              <a:rPr lang="en-US" smtClean="0"/>
              <a:t>24</a:t>
            </a:fld>
            <a:endParaRPr lang="en-US"/>
          </a:p>
        </p:txBody>
      </p:sp>
    </p:spTree>
    <p:extLst>
      <p:ext uri="{BB962C8B-B14F-4D97-AF65-F5344CB8AC3E}">
        <p14:creationId xmlns:p14="http://schemas.microsoft.com/office/powerpoint/2010/main" val="11529743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aseline="0" dirty="0"/>
              <a:t>Now let’s move to interaction terms:</a:t>
            </a:r>
          </a:p>
          <a:p>
            <a:pPr marL="171450" indent="-171450">
              <a:buFont typeface="Arial" panose="020B0604020202020204" pitchFamily="34" charset="0"/>
              <a:buChar char="•"/>
            </a:pPr>
            <a:r>
              <a:rPr lang="en-US" baseline="0" dirty="0"/>
              <a:t>Once you have your variables, then specify the interaction terms you want to examine.  You don’t have to have interaction terms, but if you do, you have to analyze them before confounding.</a:t>
            </a:r>
          </a:p>
          <a:p>
            <a:pPr marL="171450" indent="-171450">
              <a:buFont typeface="Arial"/>
              <a:buChar char="•"/>
            </a:pPr>
            <a:r>
              <a:rPr lang="en-US" baseline="0" dirty="0"/>
              <a:t>With interaction terms, you have to follow this principle:  </a:t>
            </a:r>
          </a:p>
          <a:p>
            <a:pPr marL="395288" indent="-171450">
              <a:buFont typeface="Lucida Grande"/>
              <a:buChar char="-"/>
            </a:pPr>
            <a:r>
              <a:rPr lang="en-US" baseline="0" dirty="0"/>
              <a:t>Whenever you have an interaction term in a model, you have to include in the model the terms that are components of that interaction.</a:t>
            </a:r>
          </a:p>
          <a:p>
            <a:pPr marL="395288" indent="-171450">
              <a:buFont typeface="Lucida Grande"/>
              <a:buChar char="-"/>
            </a:pPr>
            <a:r>
              <a:rPr lang="en-US" baseline="0" dirty="0"/>
              <a:t>So, you start with a full model with all of the interaction terms in it.  </a:t>
            </a:r>
          </a:p>
          <a:p>
            <a:pPr marL="395288" indent="-171450">
              <a:buFont typeface="Lucida Grande"/>
              <a:buChar char="-"/>
            </a:pPr>
            <a:r>
              <a:rPr lang="en-US" baseline="0" dirty="0"/>
              <a:t>First you eliminate unnecessary interaction terms.  </a:t>
            </a:r>
          </a:p>
          <a:p>
            <a:pPr marL="395288" indent="-171450">
              <a:buFont typeface="Lucida Grande"/>
              <a:buChar char="-"/>
            </a:pPr>
            <a:r>
              <a:rPr lang="en-US" baseline="0" dirty="0"/>
              <a:t>Only after that can you eliminate the covariates that were included in any of those interaction terms.</a:t>
            </a:r>
          </a:p>
          <a:p>
            <a:pPr marL="171450" indent="-171450">
              <a:buFont typeface="Arial" panose="020B0604020202020204" pitchFamily="34" charset="0"/>
              <a:buChar char="•"/>
            </a:pPr>
            <a:r>
              <a:rPr lang="en-US" baseline="0" dirty="0"/>
              <a:t>Does that make sense?  Is that clear?</a:t>
            </a:r>
          </a:p>
        </p:txBody>
      </p:sp>
      <p:sp>
        <p:nvSpPr>
          <p:cNvPr id="4" name="Slide Number Placeholder 3"/>
          <p:cNvSpPr>
            <a:spLocks noGrp="1"/>
          </p:cNvSpPr>
          <p:nvPr>
            <p:ph type="sldNum" sz="quarter" idx="10"/>
          </p:nvPr>
        </p:nvSpPr>
        <p:spPr/>
        <p:txBody>
          <a:bodyPr/>
          <a:lstStyle/>
          <a:p>
            <a:fld id="{1AD3D35E-2143-4448-BE2B-2320F89EEC49}" type="slidenum">
              <a:rPr lang="en-US" smtClean="0"/>
              <a:t>25</a:t>
            </a:fld>
            <a:endParaRPr lang="en-US"/>
          </a:p>
        </p:txBody>
      </p:sp>
    </p:spTree>
    <p:extLst>
      <p:ext uri="{BB962C8B-B14F-4D97-AF65-F5344CB8AC3E}">
        <p14:creationId xmlns:p14="http://schemas.microsoft.com/office/powerpoint/2010/main" val="27545897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26B80A12-9650-4095-BB30-FC2CBF91EAF8}" type="slidenum">
              <a:rPr lang="en-US" altLang="en-US" sz="1200" smtClean="0"/>
              <a:pPr/>
              <a:t>26</a:t>
            </a:fld>
            <a:endParaRPr lang="en-US" altLang="en-US" sz="120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a:t>For example...</a:t>
            </a:r>
            <a:r>
              <a:rPr lang="en-US" altLang="en-US" baseline="0" dirty="0"/>
              <a:t> </a:t>
            </a:r>
            <a:r>
              <a:rPr lang="en-US" altLang="en-US" i="1" baseline="0" dirty="0"/>
              <a:t>[review slide content].</a:t>
            </a:r>
            <a:endParaRPr lang="en-US" altLang="en-US" i="1" dirty="0"/>
          </a:p>
        </p:txBody>
      </p:sp>
    </p:spTree>
    <p:extLst>
      <p:ext uri="{BB962C8B-B14F-4D97-AF65-F5344CB8AC3E}">
        <p14:creationId xmlns:p14="http://schemas.microsoft.com/office/powerpoint/2010/main" val="30112550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aseline="0" dirty="0"/>
              <a:t>Last figure out which potential confounders you want to analyze:  </a:t>
            </a:r>
          </a:p>
          <a:p>
            <a:pPr marL="171450" indent="-171450">
              <a:buFont typeface="Arial"/>
              <a:buChar char="•"/>
            </a:pPr>
            <a:r>
              <a:rPr lang="en-US" baseline="0" dirty="0"/>
              <a:t>If a covariate was not associated with the outcome, then it cannot be a confounder. You don’t need it.</a:t>
            </a:r>
          </a:p>
          <a:p>
            <a:pPr marL="171450" indent="-171450">
              <a:buFont typeface="Arial" panose="020B0604020202020204" pitchFamily="34" charset="0"/>
              <a:buChar char="•"/>
            </a:pPr>
            <a:r>
              <a:rPr lang="en-US" baseline="0" dirty="0"/>
              <a:t>By including the fewest number of terms in the model, each combination of characteristics has more people, like bigger cell sizes in a cascade of 2 x 2 tables, so you get better estimates with narrower confidence intervals.</a:t>
            </a:r>
          </a:p>
        </p:txBody>
      </p:sp>
      <p:sp>
        <p:nvSpPr>
          <p:cNvPr id="4" name="Slide Number Placeholder 3"/>
          <p:cNvSpPr>
            <a:spLocks noGrp="1"/>
          </p:cNvSpPr>
          <p:nvPr>
            <p:ph type="sldNum" sz="quarter" idx="10"/>
          </p:nvPr>
        </p:nvSpPr>
        <p:spPr/>
        <p:txBody>
          <a:bodyPr/>
          <a:lstStyle/>
          <a:p>
            <a:fld id="{1AD3D35E-2143-4448-BE2B-2320F89EEC49}" type="slidenum">
              <a:rPr lang="en-US" smtClean="0"/>
              <a:t>27</a:t>
            </a:fld>
            <a:endParaRPr lang="en-US"/>
          </a:p>
        </p:txBody>
      </p:sp>
    </p:spTree>
    <p:extLst>
      <p:ext uri="{BB962C8B-B14F-4D97-AF65-F5344CB8AC3E}">
        <p14:creationId xmlns:p14="http://schemas.microsoft.com/office/powerpoint/2010/main" val="39549299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Once</a:t>
            </a:r>
            <a:r>
              <a:rPr lang="en-US" baseline="0" dirty="0"/>
              <a:t> we’ve determined whether there are any significant interactions, we analyze confounding.</a:t>
            </a:r>
          </a:p>
          <a:p>
            <a:pPr marL="171450" indent="-171450">
              <a:buFont typeface="Arial" panose="020B0604020202020204" pitchFamily="34" charset="0"/>
              <a:buChar char="•"/>
            </a:pPr>
            <a:r>
              <a:rPr lang="en-US" baseline="0" dirty="0"/>
              <a:t>Let’s start with the simpler case where there were no significant interactions.</a:t>
            </a:r>
          </a:p>
          <a:p>
            <a:pPr marL="171450" indent="-171450">
              <a:buFont typeface="Arial" panose="020B0604020202020204" pitchFamily="34" charset="0"/>
              <a:buChar char="•"/>
            </a:pPr>
            <a:r>
              <a:rPr lang="en-US" i="1" baseline="0"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28</a:t>
            </a:fld>
            <a:endParaRPr lang="en-US"/>
          </a:p>
        </p:txBody>
      </p:sp>
    </p:spTree>
    <p:extLst>
      <p:ext uri="{BB962C8B-B14F-4D97-AF65-F5344CB8AC3E}">
        <p14:creationId xmlns:p14="http://schemas.microsoft.com/office/powerpoint/2010/main" val="18759447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This</a:t>
            </a:r>
            <a:r>
              <a:rPr lang="en-US" baseline="0" dirty="0"/>
              <a:t> example will show you what I mean:</a:t>
            </a:r>
          </a:p>
          <a:p>
            <a:pPr marL="171450" indent="-171450">
              <a:buFont typeface="Arial" panose="020B0604020202020204" pitchFamily="34" charset="0"/>
              <a:buChar char="•"/>
            </a:pPr>
            <a:r>
              <a:rPr lang="en-US" baseline="0" dirty="0"/>
              <a:t>This is another published dataset that’s often used to teach biostatistics, the Evans County Heart Disease Study.</a:t>
            </a:r>
          </a:p>
          <a:p>
            <a:pPr marL="171450" indent="-171450">
              <a:buFont typeface="Arial" panose="020B0604020202020204" pitchFamily="34" charset="0"/>
              <a:buChar char="•"/>
            </a:pPr>
            <a:r>
              <a:rPr lang="en-US" baseline="0" dirty="0"/>
              <a:t>The goal was to see whether catecholamine levels predict the incidence of coronary heart disease controlling for age, ECG, and systolic blood pressure.</a:t>
            </a:r>
          </a:p>
          <a:p>
            <a:pPr marL="171450" indent="-171450">
              <a:buFont typeface="Arial" panose="020B0604020202020204" pitchFamily="34" charset="0"/>
              <a:buChar char="•"/>
            </a:pPr>
            <a:r>
              <a:rPr lang="en-US" baseline="0" dirty="0"/>
              <a:t>The variables are coded as you see here.</a:t>
            </a:r>
          </a:p>
        </p:txBody>
      </p:sp>
      <p:sp>
        <p:nvSpPr>
          <p:cNvPr id="4" name="Slide Number Placeholder 3"/>
          <p:cNvSpPr>
            <a:spLocks noGrp="1"/>
          </p:cNvSpPr>
          <p:nvPr>
            <p:ph type="sldNum" sz="quarter" idx="10"/>
          </p:nvPr>
        </p:nvSpPr>
        <p:spPr/>
        <p:txBody>
          <a:bodyPr/>
          <a:lstStyle/>
          <a:p>
            <a:fld id="{1AD3D35E-2143-4448-BE2B-2320F89EEC49}" type="slidenum">
              <a:rPr lang="en-US" smtClean="0"/>
              <a:t>29</a:t>
            </a:fld>
            <a:endParaRPr lang="en-US"/>
          </a:p>
        </p:txBody>
      </p:sp>
    </p:spTree>
    <p:extLst>
      <p:ext uri="{BB962C8B-B14F-4D97-AF65-F5344CB8AC3E}">
        <p14:creationId xmlns:p14="http://schemas.microsoft.com/office/powerpoint/2010/main" val="22947040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a:t>
            </a:fld>
            <a:endParaRPr lang="en-US"/>
          </a:p>
        </p:txBody>
      </p:sp>
    </p:spTree>
    <p:extLst>
      <p:ext uri="{BB962C8B-B14F-4D97-AF65-F5344CB8AC3E}">
        <p14:creationId xmlns:p14="http://schemas.microsoft.com/office/powerpoint/2010/main" val="2938787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Here’s what the logistic</a:t>
            </a:r>
            <a:r>
              <a:rPr lang="en-US" baseline="0" dirty="0"/>
              <a:t> model looks like </a:t>
            </a:r>
            <a:r>
              <a:rPr lang="en-US" i="1" baseline="0" dirty="0"/>
              <a:t>[read through formula]:</a:t>
            </a:r>
          </a:p>
          <a:p>
            <a:r>
              <a:rPr lang="en-US" b="1" baseline="0" dirty="0"/>
              <a:t>Model 1 </a:t>
            </a:r>
            <a:r>
              <a:rPr lang="en-US" baseline="0" dirty="0"/>
              <a:t>at the top is the crude or simple model: A single predictor and no covariates.</a:t>
            </a:r>
          </a:p>
          <a:p>
            <a:r>
              <a:rPr lang="en-US" b="1" baseline="0" dirty="0"/>
              <a:t>Model 5 </a:t>
            </a:r>
            <a:r>
              <a:rPr lang="en-US" baseline="0" dirty="0"/>
              <a:t>at the bottom is the fully adjusted model with all the covariates.</a:t>
            </a:r>
          </a:p>
          <a:p>
            <a:pPr marL="171450" indent="-171450">
              <a:buFont typeface="Arial" panose="020B0604020202020204" pitchFamily="34" charset="0"/>
              <a:buChar char="•"/>
            </a:pPr>
            <a:r>
              <a:rPr lang="en-US" baseline="0" dirty="0"/>
              <a:t>In each case, the Odds Ratio is the odds of CHD for those with CAT=1 divided by the odds of CHD for those with CAT=0, in other words, the catecholamine-CHD relationship.</a:t>
            </a:r>
          </a:p>
          <a:p>
            <a:pPr marL="171450" indent="-171450">
              <a:buFont typeface="Arial" panose="020B0604020202020204" pitchFamily="34" charset="0"/>
              <a:buChar char="•"/>
            </a:pPr>
            <a:r>
              <a:rPr lang="en-US" baseline="0" dirty="0"/>
              <a:t>The fully adjusted model gives an odds ratio of 1.93.  </a:t>
            </a:r>
            <a:r>
              <a:rPr lang="en-US" b="1" i="1" baseline="0" dirty="0"/>
              <a:t>ASK:  </a:t>
            </a:r>
            <a:r>
              <a:rPr lang="en-US" baseline="0" dirty="0"/>
              <a:t>Does the crude odds ratio differ by at least 10%?  </a:t>
            </a:r>
            <a:r>
              <a:rPr lang="en-US" i="1" baseline="0" dirty="0"/>
              <a:t>[wait for an answer, prompt the audience].</a:t>
            </a:r>
          </a:p>
          <a:p>
            <a:pPr marL="171450" indent="-171450">
              <a:buFont typeface="Arial" panose="020B0604020202020204" pitchFamily="34" charset="0"/>
              <a:buChar char="•"/>
            </a:pPr>
            <a:r>
              <a:rPr lang="en-US" baseline="0" dirty="0"/>
              <a:t>Yes, it does</a:t>
            </a:r>
            <a:r>
              <a:rPr lang="en-US" dirty="0"/>
              <a:t> </a:t>
            </a:r>
            <a:r>
              <a:rPr lang="en-US" sz="1200" kern="1200" dirty="0">
                <a:solidFill>
                  <a:schemeClr val="tx1"/>
                </a:solidFill>
                <a:effectLst/>
                <a:latin typeface="+mn-lt"/>
                <a:ea typeface="+mn-ea"/>
                <a:cs typeface="+mn-cs"/>
              </a:rPr>
              <a:t>–</a:t>
            </a:r>
            <a:r>
              <a:rPr lang="en-US" dirty="0"/>
              <a:t> n</a:t>
            </a:r>
            <a:r>
              <a:rPr lang="en-US" baseline="0" dirty="0"/>
              <a:t>ow our job is to figure out which variable or variables are the confounders.  Compare model 4 with model 5 – do the ORs differ?  </a:t>
            </a:r>
            <a:r>
              <a:rPr lang="en-US" i="1" baseline="0" dirty="0"/>
              <a:t>[wait, prompt]</a:t>
            </a:r>
          </a:p>
          <a:p>
            <a:pPr marL="171450" indent="-171450">
              <a:buFont typeface="Arial" panose="020B0604020202020204" pitchFamily="34" charset="0"/>
              <a:buChar char="•"/>
            </a:pPr>
            <a:r>
              <a:rPr lang="en-US" baseline="0" dirty="0"/>
              <a:t>No, they don’t</a:t>
            </a:r>
            <a:r>
              <a:rPr lang="en-US" dirty="0"/>
              <a:t> -</a:t>
            </a:r>
            <a:r>
              <a:rPr lang="en-US" baseline="0" dirty="0"/>
              <a:t> so we can tell that </a:t>
            </a:r>
            <a:r>
              <a:rPr lang="en-US" baseline="0" dirty="0" err="1"/>
              <a:t>sbp</a:t>
            </a:r>
            <a:r>
              <a:rPr lang="en-US" baseline="0" dirty="0"/>
              <a:t> is not a confounder </a:t>
            </a:r>
            <a:r>
              <a:rPr lang="en-US" dirty="0"/>
              <a:t>(</a:t>
            </a:r>
            <a:r>
              <a:rPr lang="en-US" baseline="0" dirty="0"/>
              <a:t>you put it in or take it out, it doesn’t change the odds ratio).</a:t>
            </a:r>
          </a:p>
          <a:p>
            <a:pPr marL="171450" indent="-171450">
              <a:buFont typeface="Arial" panose="020B0604020202020204" pitchFamily="34" charset="0"/>
              <a:buChar char="•"/>
            </a:pPr>
            <a:r>
              <a:rPr lang="en-US" baseline="0" dirty="0"/>
              <a:t>On the other hand, when you put in or take out age and </a:t>
            </a:r>
            <a:r>
              <a:rPr lang="en-US" baseline="0" dirty="0" err="1"/>
              <a:t>ecg</a:t>
            </a:r>
            <a:r>
              <a:rPr lang="en-US" baseline="0" dirty="0"/>
              <a:t>, one at a time or both together, it changes the odds ratio by quite a bit, doesn’t it?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Compare model 4 with model 3: The difference is age.  Age changes the OR quite a bit, 1.92 vs. 2.45 differ, don’t they?</a:t>
            </a:r>
          </a:p>
          <a:p>
            <a:pPr marL="171450" indent="-171450">
              <a:buFont typeface="Arial" panose="020B0604020202020204" pitchFamily="34" charset="0"/>
              <a:buChar char="•"/>
            </a:pPr>
            <a:r>
              <a:rPr lang="en-US" baseline="0" dirty="0"/>
              <a:t>Same think comparing model 4 with model 2:  </a:t>
            </a:r>
            <a:r>
              <a:rPr lang="en-US" baseline="0" dirty="0" err="1"/>
              <a:t>ecg</a:t>
            </a:r>
            <a:r>
              <a:rPr lang="en-US" baseline="0" dirty="0"/>
              <a:t> changes it &gt;10%.  </a:t>
            </a:r>
            <a:r>
              <a:rPr lang="en-US" i="1" baseline="0" dirty="0"/>
              <a:t>[Say: the ORs  1.92 vs 2.20 </a:t>
            </a:r>
            <a:r>
              <a:rPr lang="en-US" i="1" dirty="0"/>
              <a:t>are</a:t>
            </a:r>
            <a:r>
              <a:rPr lang="en-US" i="1" baseline="0" dirty="0"/>
              <a:t> &gt;10% different].</a:t>
            </a:r>
          </a:p>
          <a:p>
            <a:pPr marL="171450" indent="-171450">
              <a:buFont typeface="Arial" panose="020B0604020202020204" pitchFamily="34" charset="0"/>
              <a:buChar char="•"/>
            </a:pPr>
            <a:r>
              <a:rPr lang="en-US" baseline="0" dirty="0"/>
              <a:t>You can also go at it from the other direction, compare model 1 with each of the other models to see how each term or terms changes the odds ratio.</a:t>
            </a:r>
          </a:p>
          <a:p>
            <a:pPr marL="171450" indent="-171450">
              <a:buFont typeface="Arial" panose="020B0604020202020204" pitchFamily="34" charset="0"/>
              <a:buChar char="•"/>
            </a:pPr>
            <a:r>
              <a:rPr lang="en-US" baseline="0" dirty="0"/>
              <a:t>In the end, which model is the best?  </a:t>
            </a:r>
            <a:r>
              <a:rPr lang="en-US" i="1" baseline="0" dirty="0"/>
              <a:t>[wait, prompt]</a:t>
            </a:r>
          </a:p>
          <a:p>
            <a:pPr marL="171450" indent="-171450">
              <a:buFont typeface="Arial" panose="020B0604020202020204" pitchFamily="34" charset="0"/>
              <a:buChar char="•"/>
            </a:pPr>
            <a:r>
              <a:rPr lang="en-US" baseline="0" dirty="0"/>
              <a:t>How would you state the results in English (spoken word)? </a:t>
            </a:r>
            <a:r>
              <a:rPr lang="en-US" i="1" baseline="0" dirty="0"/>
              <a:t>[wait, prompt]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30</a:t>
            </a:fld>
            <a:endParaRPr lang="en-US"/>
          </a:p>
        </p:txBody>
      </p:sp>
    </p:spTree>
    <p:extLst>
      <p:ext uri="{BB962C8B-B14F-4D97-AF65-F5344CB8AC3E}">
        <p14:creationId xmlns:p14="http://schemas.microsoft.com/office/powerpoint/2010/main" val="5367310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Now</a:t>
            </a:r>
            <a:r>
              <a:rPr lang="en-US" baseline="0" dirty="0"/>
              <a:t> we turn to the slightly more complicated situation where there is a significant interaction term that has to stay in the model… </a:t>
            </a:r>
            <a:r>
              <a:rPr lang="en-US" i="1" baseline="0" dirty="0"/>
              <a:t>[continued on next two slides].</a:t>
            </a:r>
            <a:endParaRPr lang="en-US" baseline="0" dirty="0"/>
          </a:p>
          <a:p>
            <a:pPr marL="171450" indent="-171450">
              <a:buFont typeface="Arial" panose="020B0604020202020204" pitchFamily="34" charset="0"/>
              <a:buChar char="•"/>
            </a:pPr>
            <a:r>
              <a:rPr lang="en-US" i="1" baseline="0"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31</a:t>
            </a:fld>
            <a:endParaRPr lang="en-US"/>
          </a:p>
        </p:txBody>
      </p:sp>
    </p:spTree>
    <p:extLst>
      <p:ext uri="{BB962C8B-B14F-4D97-AF65-F5344CB8AC3E}">
        <p14:creationId xmlns:p14="http://schemas.microsoft.com/office/powerpoint/2010/main" val="34982527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a:t>
            </a:r>
            <a:r>
              <a:rPr lang="en-US" i="1" baseline="0" dirty="0"/>
              <a:t>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32</a:t>
            </a:fld>
            <a:endParaRPr lang="en-US"/>
          </a:p>
        </p:txBody>
      </p:sp>
    </p:spTree>
    <p:extLst>
      <p:ext uri="{BB962C8B-B14F-4D97-AF65-F5344CB8AC3E}">
        <p14:creationId xmlns:p14="http://schemas.microsoft.com/office/powerpoint/2010/main" val="10062788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a:t>
            </a:r>
            <a:r>
              <a:rPr lang="en-US" i="1" baseline="0" dirty="0"/>
              <a:t>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33</a:t>
            </a:fld>
            <a:endParaRPr lang="en-US"/>
          </a:p>
        </p:txBody>
      </p:sp>
    </p:spTree>
    <p:extLst>
      <p:ext uri="{BB962C8B-B14F-4D97-AF65-F5344CB8AC3E}">
        <p14:creationId xmlns:p14="http://schemas.microsoft.com/office/powerpoint/2010/main" val="17348562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So that’s the strategy</a:t>
            </a:r>
            <a:r>
              <a:rPr lang="mr-IN" dirty="0"/>
              <a:t>…</a:t>
            </a:r>
            <a:r>
              <a:rPr lang="en-US"/>
              <a:t> </a:t>
            </a:r>
            <a:r>
              <a:rPr lang="en-US" i="1"/>
              <a:t>[</a:t>
            </a:r>
            <a:r>
              <a:rPr lang="en-US" i="1" dirty="0"/>
              <a:t>re-cap the three steps covered in lecture].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D3D35E-2143-4448-BE2B-2320F89EEC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850565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Questions?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[END]</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D3D35E-2143-4448-BE2B-2320F89EEC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732670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[Optional</a:t>
            </a:r>
            <a:r>
              <a:rPr lang="en-US" i="1" baseline="0" dirty="0"/>
              <a:t> slides to use if needed]</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36</a:t>
            </a:fld>
            <a:endParaRPr lang="en-US"/>
          </a:p>
        </p:txBody>
      </p:sp>
    </p:spTree>
    <p:extLst>
      <p:ext uri="{BB962C8B-B14F-4D97-AF65-F5344CB8AC3E}">
        <p14:creationId xmlns:p14="http://schemas.microsoft.com/office/powerpoint/2010/main" val="1029986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8E418963-8AA9-4C3A-A8A5-8F10723805D4}" type="slidenum">
              <a:rPr lang="en-US" altLang="en-US" sz="1200" smtClean="0"/>
              <a:pPr/>
              <a:t>37</a:t>
            </a:fld>
            <a:endParaRPr lang="en-US" altLang="en-US" sz="120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i="1" dirty="0"/>
              <a:t>[Review slide content]</a:t>
            </a:r>
          </a:p>
        </p:txBody>
      </p:sp>
    </p:spTree>
    <p:extLst>
      <p:ext uri="{BB962C8B-B14F-4D97-AF65-F5344CB8AC3E}">
        <p14:creationId xmlns:p14="http://schemas.microsoft.com/office/powerpoint/2010/main" val="15509083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38</a:t>
            </a:fld>
            <a:endParaRPr lang="en-US"/>
          </a:p>
        </p:txBody>
      </p:sp>
    </p:spTree>
    <p:extLst>
      <p:ext uri="{BB962C8B-B14F-4D97-AF65-F5344CB8AC3E}">
        <p14:creationId xmlns:p14="http://schemas.microsoft.com/office/powerpoint/2010/main" val="27661974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39</a:t>
            </a:fld>
            <a:endParaRPr lang="en-US"/>
          </a:p>
        </p:txBody>
      </p:sp>
    </p:spTree>
    <p:extLst>
      <p:ext uri="{BB962C8B-B14F-4D97-AF65-F5344CB8AC3E}">
        <p14:creationId xmlns:p14="http://schemas.microsoft.com/office/powerpoint/2010/main" val="3003958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8E418963-8AA9-4C3A-A8A5-8F10723805D4}" type="slidenum">
              <a:rPr lang="en-US" altLang="en-US" sz="1200" smtClean="0"/>
              <a:pPr/>
              <a:t>4</a:t>
            </a:fld>
            <a:endParaRPr lang="en-US" altLang="en-US" sz="120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p:spPr>
        <p:txBody>
          <a:bodyPr/>
          <a:lstStyle/>
          <a:p>
            <a:pPr marL="171450" indent="-171450">
              <a:buFont typeface="Arial" panose="020B0604020202020204" pitchFamily="34" charset="0"/>
              <a:buChar char="•"/>
            </a:pPr>
            <a:r>
              <a:rPr lang="en-US" altLang="en-US" dirty="0">
                <a:latin typeface="Calibri (Body)"/>
              </a:rPr>
              <a:t>The mathematics of maximum</a:t>
            </a:r>
            <a:r>
              <a:rPr lang="en-US" altLang="en-US" baseline="0" dirty="0">
                <a:latin typeface="Calibri (Body)"/>
              </a:rPr>
              <a:t> likelihood methods </a:t>
            </a:r>
            <a:r>
              <a:rPr lang="en-US" altLang="en-US" dirty="0">
                <a:latin typeface="Calibri (Body)"/>
              </a:rPr>
              <a:t>become</a:t>
            </a:r>
            <a:r>
              <a:rPr lang="en-US" altLang="en-US" baseline="0" dirty="0">
                <a:latin typeface="Calibri (Body)"/>
              </a:rPr>
              <a:t> much more advanced, you need at least 2 years of </a:t>
            </a:r>
            <a:r>
              <a:rPr lang="en-US" altLang="en-US" dirty="0">
                <a:latin typeface="Calibri (Body)"/>
              </a:rPr>
              <a:t>college-level</a:t>
            </a:r>
            <a:r>
              <a:rPr lang="en-US" altLang="en-US" baseline="0" dirty="0">
                <a:latin typeface="Calibri (Body)"/>
              </a:rPr>
              <a:t> calculus to fully understand, so I’m not going to go into the math like I did in the previous talk.</a:t>
            </a:r>
          </a:p>
          <a:p>
            <a:pPr marL="171450" indent="-171450" eaLnBrk="1" hangingPunct="1">
              <a:buFont typeface="Arial" panose="020B0604020202020204" pitchFamily="34" charset="0"/>
              <a:buChar char="•"/>
            </a:pPr>
            <a:r>
              <a:rPr lang="en-US" altLang="en-US" baseline="0" dirty="0">
                <a:latin typeface="Calibri (Body)"/>
              </a:rPr>
              <a:t>You understood the idea of least squares regression, right?</a:t>
            </a:r>
          </a:p>
          <a:p>
            <a:pPr marL="171450" indent="-171450" eaLnBrk="1" hangingPunct="1">
              <a:buFont typeface="Arial" panose="020B0604020202020204" pitchFamily="34" charset="0"/>
              <a:buChar char="•"/>
            </a:pPr>
            <a:r>
              <a:rPr lang="en-US" altLang="en-US" baseline="0" dirty="0">
                <a:latin typeface="Calibri (Body)"/>
              </a:rPr>
              <a:t>You take the distance from each point to the line, square them, add them up, then use calculus to find the line that makes all those distances minimum.</a:t>
            </a:r>
          </a:p>
          <a:p>
            <a:pPr marL="171450" indent="-171450" eaLnBrk="1" hangingPunct="1">
              <a:buFont typeface="Arial" panose="020B0604020202020204" pitchFamily="34" charset="0"/>
              <a:buChar char="•"/>
            </a:pPr>
            <a:r>
              <a:rPr lang="en-US" altLang="en-US" baseline="0" dirty="0">
                <a:latin typeface="Calibri (Body)"/>
              </a:rPr>
              <a:t>Maximum likelihood is like a quantum step more complicated.</a:t>
            </a:r>
          </a:p>
          <a:p>
            <a:pPr marL="171450" indent="-171450" eaLnBrk="1" hangingPunct="1">
              <a:buFont typeface="Arial" panose="020B0604020202020204" pitchFamily="34" charset="0"/>
              <a:buChar char="•"/>
            </a:pPr>
            <a:r>
              <a:rPr lang="en-US" altLang="en-US" baseline="0" dirty="0">
                <a:latin typeface="Calibri (Body)"/>
              </a:rPr>
              <a:t>It’s based on the rules of probability.  Instead of adding the distances, you multiply together probabilities for each observation to get the joint probability of all the observations, then use calculus to maximize that joint probability.  That’s why it’s called Maximum Likelihood.  I can go into more detail if you like, but let’s leave it at that.</a:t>
            </a:r>
          </a:p>
          <a:p>
            <a:pPr marL="171450" indent="-171450" eaLnBrk="1" hangingPunct="1">
              <a:buFont typeface="Arial" panose="020B0604020202020204" pitchFamily="34" charset="0"/>
              <a:buChar char="•"/>
            </a:pPr>
            <a:r>
              <a:rPr lang="en-US" altLang="en-US" baseline="0" dirty="0">
                <a:latin typeface="Calibri (Body)"/>
              </a:rPr>
              <a:t>What’s important for our purposes is that Maximum Likelihood Methods are a general technique for estimating model parameters and drawing statistical inferences in a variety of situations.</a:t>
            </a:r>
          </a:p>
          <a:p>
            <a:pPr marL="171450" indent="-171450" eaLnBrk="1" hangingPunct="1">
              <a:buFont typeface="Arial" panose="020B0604020202020204" pitchFamily="34" charset="0"/>
              <a:buChar char="•"/>
            </a:pPr>
            <a:r>
              <a:rPr lang="en-US" altLang="en-US" baseline="0" dirty="0">
                <a:latin typeface="Calibri (Body)"/>
              </a:rPr>
              <a:t>You get 3 </a:t>
            </a:r>
            <a:r>
              <a:rPr lang="en-US" altLang="en-US" dirty="0">
                <a:latin typeface="Calibri (Body)"/>
              </a:rPr>
              <a:t>sets</a:t>
            </a:r>
            <a:r>
              <a:rPr lang="en-US" altLang="en-US" baseline="0" dirty="0">
                <a:latin typeface="Calibri (Body)"/>
              </a:rPr>
              <a:t> of </a:t>
            </a:r>
            <a:r>
              <a:rPr lang="en-US" altLang="en-US" dirty="0">
                <a:latin typeface="Calibri (Body)"/>
              </a:rPr>
              <a:t>statistics</a:t>
            </a:r>
            <a:r>
              <a:rPr lang="en-US" altLang="en-US" baseline="0" dirty="0">
                <a:latin typeface="Calibri (Body)"/>
              </a:rPr>
              <a:t>:</a:t>
            </a:r>
          </a:p>
          <a:p>
            <a:pPr marL="457200" indent="-228600" eaLnBrk="1" hangingPunct="1">
              <a:buFont typeface="+mj-lt"/>
              <a:buAutoNum type="arabicPeriod"/>
            </a:pPr>
            <a:r>
              <a:rPr lang="en-US" altLang="en-US" baseline="0" dirty="0">
                <a:latin typeface="Calibri (Body)"/>
              </a:rPr>
              <a:t>Likelihood </a:t>
            </a:r>
            <a:r>
              <a:rPr lang="en-US" altLang="en-US" dirty="0">
                <a:latin typeface="Calibri (Body)"/>
              </a:rPr>
              <a:t>statistic</a:t>
            </a:r>
            <a:r>
              <a:rPr lang="en-US" altLang="en-US" baseline="0" dirty="0">
                <a:latin typeface="Calibri (Body)"/>
              </a:rPr>
              <a:t>, denoted L</a:t>
            </a:r>
          </a:p>
          <a:p>
            <a:pPr marL="457200" indent="-228600">
              <a:buFont typeface="+mj-lt"/>
              <a:buAutoNum type="arabicPeriod"/>
            </a:pPr>
            <a:r>
              <a:rPr lang="en-US" altLang="en-US" baseline="0" dirty="0">
                <a:latin typeface="Calibri (Body)"/>
              </a:rPr>
              <a:t>Parameter </a:t>
            </a:r>
            <a:r>
              <a:rPr lang="en-US" altLang="en-US" dirty="0">
                <a:latin typeface="Calibri (Body)"/>
              </a:rPr>
              <a:t>estimates </a:t>
            </a:r>
            <a:r>
              <a:rPr lang="en-US" altLang="en-US" baseline="0" dirty="0">
                <a:latin typeface="Calibri (Body)"/>
              </a:rPr>
              <a:t> (alpha, beta)</a:t>
            </a:r>
          </a:p>
          <a:p>
            <a:pPr marL="457200" indent="-228600">
              <a:buFont typeface="+mj-lt"/>
              <a:buAutoNum type="arabicPeriod"/>
            </a:pPr>
            <a:r>
              <a:rPr lang="en-US" altLang="en-US" baseline="0" dirty="0">
                <a:latin typeface="Calibri (Body)"/>
              </a:rPr>
              <a:t>Variance </a:t>
            </a:r>
            <a:r>
              <a:rPr lang="en-US" altLang="en-US" dirty="0">
                <a:latin typeface="Calibri (Body)"/>
              </a:rPr>
              <a:t>covariance matrix </a:t>
            </a:r>
            <a:r>
              <a:rPr lang="en-US" altLang="en-US" baseline="0" dirty="0">
                <a:latin typeface="Calibri (Body)"/>
              </a:rPr>
              <a:t> (from which you can calculate standard errors, confidence limits, and P values)</a:t>
            </a:r>
          </a:p>
        </p:txBody>
      </p:sp>
    </p:spTree>
    <p:extLst>
      <p:ext uri="{BB962C8B-B14F-4D97-AF65-F5344CB8AC3E}">
        <p14:creationId xmlns:p14="http://schemas.microsoft.com/office/powerpoint/2010/main" val="42285191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40</a:t>
            </a:fld>
            <a:endParaRPr lang="en-US"/>
          </a:p>
        </p:txBody>
      </p:sp>
    </p:spTree>
    <p:extLst>
      <p:ext uri="{BB962C8B-B14F-4D97-AF65-F5344CB8AC3E}">
        <p14:creationId xmlns:p14="http://schemas.microsoft.com/office/powerpoint/2010/main" val="36363116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D3DBAF6C-46A5-413E-B150-57777BB34666}" type="slidenum">
              <a:rPr lang="en-US" altLang="en-US" sz="1200" smtClean="0"/>
              <a:pPr/>
              <a:t>41</a:t>
            </a:fld>
            <a:endParaRPr lang="en-US" altLang="en-US" sz="120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i="1" dirty="0"/>
              <a:t>[Review slide content]</a:t>
            </a:r>
          </a:p>
        </p:txBody>
      </p:sp>
    </p:spTree>
    <p:extLst>
      <p:ext uri="{BB962C8B-B14F-4D97-AF65-F5344CB8AC3E}">
        <p14:creationId xmlns:p14="http://schemas.microsoft.com/office/powerpoint/2010/main" val="42124735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D3DBAF6C-46A5-413E-B150-57777BB34666}" type="slidenum">
              <a:rPr lang="en-US" altLang="en-US" sz="1200" smtClean="0"/>
              <a:pPr/>
              <a:t>5</a:t>
            </a:fld>
            <a:endParaRPr lang="en-US" altLang="en-US" sz="120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i="1" dirty="0"/>
              <a:t>[Review slide content]</a:t>
            </a:r>
          </a:p>
        </p:txBody>
      </p:sp>
    </p:spTree>
    <p:extLst>
      <p:ext uri="{BB962C8B-B14F-4D97-AF65-F5344CB8AC3E}">
        <p14:creationId xmlns:p14="http://schemas.microsoft.com/office/powerpoint/2010/main" val="11863740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CCEB1186-30C5-4167-943D-85F130D52C97}" type="slidenum">
              <a:rPr lang="en-US" altLang="en-US" sz="1200" smtClean="0"/>
              <a:pPr/>
              <a:t>6</a:t>
            </a:fld>
            <a:endParaRPr lang="en-US" altLang="en-US" sz="120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a:t>To compare two</a:t>
            </a:r>
            <a:r>
              <a:rPr lang="en-US" altLang="en-US" baseline="0" dirty="0"/>
              <a:t> models that differ by 1 variable</a:t>
            </a:r>
            <a:r>
              <a:rPr lang="en-US" altLang="en-US" dirty="0"/>
              <a:t>,</a:t>
            </a:r>
            <a:r>
              <a:rPr lang="en-US" altLang="en-US" baseline="0" dirty="0"/>
              <a:t> subtract the 2 log likelihood statistics. </a:t>
            </a:r>
          </a:p>
          <a:p>
            <a:pPr marL="171450" indent="-171450" eaLnBrk="1" hangingPunct="1">
              <a:buFont typeface="Arial" panose="020B0604020202020204" pitchFamily="34" charset="0"/>
              <a:buChar char="•"/>
            </a:pPr>
            <a:r>
              <a:rPr lang="en-US" altLang="en-US" baseline="0" dirty="0"/>
              <a:t>The resulting number has a chi square distribution, then use the chi square distribution to look up the probability of your calculated value.  </a:t>
            </a:r>
          </a:p>
          <a:p>
            <a:pPr marL="171450" indent="-171450" eaLnBrk="1" hangingPunct="1">
              <a:buFont typeface="Arial" panose="020B0604020202020204" pitchFamily="34" charset="0"/>
              <a:buChar char="•"/>
            </a:pPr>
            <a:r>
              <a:rPr lang="en-US" altLang="en-US" baseline="0" dirty="0"/>
              <a:t>This is </a:t>
            </a:r>
            <a:r>
              <a:rPr lang="en-US" altLang="en-US" b="1" baseline="0" dirty="0"/>
              <a:t>Likelihood ratio test.</a:t>
            </a:r>
          </a:p>
          <a:p>
            <a:pPr marL="171450" indent="-171450">
              <a:buFont typeface="Arial" panose="020B0604020202020204" pitchFamily="34" charset="0"/>
              <a:buChar char="•"/>
            </a:pPr>
            <a:r>
              <a:rPr lang="en-US" altLang="en-US" baseline="0" dirty="0"/>
              <a:t>Some computer software will not do this for you.</a:t>
            </a:r>
            <a:r>
              <a:rPr lang="en-US" altLang="en-US" dirty="0"/>
              <a:t> </a:t>
            </a:r>
            <a:r>
              <a:rPr lang="en-US" altLang="en-US" baseline="0" dirty="0"/>
              <a:t> You have to copy down the log likelihood statistics </a:t>
            </a:r>
            <a:r>
              <a:rPr lang="en-US" altLang="en-US" dirty="0"/>
              <a:t>(</a:t>
            </a:r>
            <a:r>
              <a:rPr lang="en-US" altLang="en-US" baseline="0" dirty="0"/>
              <a:t>pencil on paper</a:t>
            </a:r>
            <a:r>
              <a:rPr lang="en-US" altLang="en-US" dirty="0"/>
              <a:t>)</a:t>
            </a:r>
            <a:r>
              <a:rPr lang="en-US" altLang="en-US" baseline="0" dirty="0"/>
              <a:t> and subtract them by hand or with a calculator.</a:t>
            </a:r>
            <a:endParaRPr lang="en-US" altLang="en-US" baseline="0" dirty="0">
              <a:cs typeface="Calibri"/>
            </a:endParaRPr>
          </a:p>
          <a:p>
            <a:pPr marL="171450" indent="-171450">
              <a:buFont typeface="Arial" panose="020B0604020202020204" pitchFamily="34" charset="0"/>
              <a:buChar char="•"/>
            </a:pPr>
            <a:r>
              <a:rPr lang="en-US" altLang="en-US" baseline="0" dirty="0"/>
              <a:t>The software will give you </a:t>
            </a:r>
            <a:r>
              <a:rPr lang="en-US" altLang="en-US" dirty="0"/>
              <a:t>the </a:t>
            </a:r>
            <a:r>
              <a:rPr lang="en-US" altLang="en-US" baseline="0" dirty="0"/>
              <a:t>so-called</a:t>
            </a:r>
            <a:r>
              <a:rPr lang="en-US" altLang="en-US" dirty="0"/>
              <a:t> </a:t>
            </a:r>
            <a:r>
              <a:rPr lang="en-US" altLang="en-US" baseline="0" dirty="0"/>
              <a:t>Wald test which is less reliable but much easier to calculate.</a:t>
            </a:r>
            <a:endParaRPr lang="en-US" altLang="en-US" baseline="0" dirty="0">
              <a:cs typeface="Calibri"/>
            </a:endParaRPr>
          </a:p>
        </p:txBody>
      </p:sp>
    </p:spTree>
    <p:extLst>
      <p:ext uri="{BB962C8B-B14F-4D97-AF65-F5344CB8AC3E}">
        <p14:creationId xmlns:p14="http://schemas.microsoft.com/office/powerpoint/2010/main" val="21813260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D3DBAF6C-46A5-413E-B150-57777BB34666}" type="slidenum">
              <a:rPr lang="en-US" altLang="en-US" sz="1200" smtClean="0"/>
              <a:pPr/>
              <a:t>7</a:t>
            </a:fld>
            <a:endParaRPr lang="en-US" altLang="en-US" sz="120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a:t>Here’s where the likelihood ratio</a:t>
            </a:r>
            <a:r>
              <a:rPr lang="en-US" altLang="en-US" baseline="0" dirty="0"/>
              <a:t> test becomes important, comparing 2 models that differ by many variables.</a:t>
            </a:r>
          </a:p>
          <a:p>
            <a:pPr marL="171450" indent="-171450" eaLnBrk="1" hangingPunct="1">
              <a:buFont typeface="Arial" panose="020B0604020202020204" pitchFamily="34" charset="0"/>
              <a:buChar char="•"/>
            </a:pPr>
            <a:r>
              <a:rPr lang="en-US" altLang="en-US" baseline="0" dirty="0"/>
              <a:t>In this example, model 3 has all of the pairwise interaction terms, while model 2 has no interaction terms.</a:t>
            </a:r>
          </a:p>
          <a:p>
            <a:pPr marL="171450" indent="-171450" eaLnBrk="1" hangingPunct="1">
              <a:buFont typeface="Arial" panose="020B0604020202020204" pitchFamily="34" charset="0"/>
              <a:buChar char="•"/>
            </a:pPr>
            <a:r>
              <a:rPr lang="en-US" altLang="en-US" baseline="0" dirty="0"/>
              <a:t>We calculate a log-likelihood statistic for each model.</a:t>
            </a:r>
            <a:endParaRPr lang="en-US" altLang="en-US" dirty="0"/>
          </a:p>
        </p:txBody>
      </p:sp>
    </p:spTree>
    <p:extLst>
      <p:ext uri="{BB962C8B-B14F-4D97-AF65-F5344CB8AC3E}">
        <p14:creationId xmlns:p14="http://schemas.microsoft.com/office/powerpoint/2010/main" val="4289592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795D8371-76E1-4C7A-AA68-668931DBA4C2}" type="slidenum">
              <a:rPr lang="en-US" altLang="en-US" sz="1200" smtClean="0"/>
              <a:pPr/>
              <a:t>8</a:t>
            </a:fld>
            <a:endParaRPr lang="en-US" altLang="en-US" sz="120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a:t>Then</a:t>
            </a:r>
            <a:r>
              <a:rPr lang="en-US" altLang="en-US" baseline="0" dirty="0"/>
              <a:t> we can use a single statistical test to determine if there are any important interactions by comparing these 2 models.</a:t>
            </a:r>
          </a:p>
          <a:p>
            <a:pPr marL="171450" indent="-171450" eaLnBrk="1" hangingPunct="1">
              <a:buFont typeface="Arial" panose="020B0604020202020204" pitchFamily="34" charset="0"/>
              <a:buChar char="•"/>
            </a:pPr>
            <a:r>
              <a:rPr lang="en-US" altLang="en-US" baseline="0" dirty="0"/>
              <a:t>This is the same as saying all 3 of the coefficients, beta 4, 5, and 6 are zero so the interaction terms drop out of the model.</a:t>
            </a:r>
          </a:p>
          <a:p>
            <a:pPr marL="171450" indent="-171450" eaLnBrk="1" hangingPunct="1">
              <a:buFont typeface="Arial" panose="020B0604020202020204" pitchFamily="34" charset="0"/>
              <a:buChar char="•"/>
            </a:pPr>
            <a:r>
              <a:rPr lang="en-US" altLang="en-US" baseline="0" dirty="0"/>
              <a:t>You calculate log likelihood statistics for each one, subtract them, this time use the chi square distribution with 3 degrees of freedom because they differ by 3 terms.</a:t>
            </a:r>
            <a:endParaRPr lang="en-US" altLang="en-US" dirty="0"/>
          </a:p>
        </p:txBody>
      </p:sp>
    </p:spTree>
    <p:extLst>
      <p:ext uri="{BB962C8B-B14F-4D97-AF65-F5344CB8AC3E}">
        <p14:creationId xmlns:p14="http://schemas.microsoft.com/office/powerpoint/2010/main" val="2971813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795D8371-76E1-4C7A-AA68-668931DBA4C2}" type="slidenum">
              <a:rPr lang="en-US" altLang="en-US" sz="1200" smtClean="0"/>
              <a:pPr/>
              <a:t>9</a:t>
            </a:fld>
            <a:endParaRPr lang="en-US" altLang="en-US" sz="120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a:t>This is an extremely</a:t>
            </a:r>
            <a:r>
              <a:rPr lang="en-US" altLang="en-US" baseline="0" dirty="0"/>
              <a:t> useful tool.</a:t>
            </a:r>
          </a:p>
          <a:p>
            <a:pPr marL="171450" indent="-171450" eaLnBrk="1" hangingPunct="1">
              <a:buFont typeface="Arial" panose="020B0604020202020204" pitchFamily="34" charset="0"/>
              <a:buChar char="•"/>
            </a:pPr>
            <a:r>
              <a:rPr lang="en-US" altLang="en-US" dirty="0"/>
              <a:t>The </a:t>
            </a:r>
            <a:r>
              <a:rPr lang="en-US" altLang="en-US" b="1" dirty="0"/>
              <a:t>Likelihood ratio test </a:t>
            </a:r>
            <a:r>
              <a:rPr lang="en-US" altLang="en-US" dirty="0"/>
              <a:t>enables you to test multiple terms simultaneously, for</a:t>
            </a:r>
            <a:r>
              <a:rPr lang="en-US" altLang="en-US" baseline="0" dirty="0"/>
              <a:t> example:</a:t>
            </a:r>
            <a:endParaRPr lang="en-US" altLang="en-US" dirty="0"/>
          </a:p>
          <a:p>
            <a:pPr marL="454025" indent="-171450" eaLnBrk="1" hangingPunct="1">
              <a:buFont typeface="Lucida Grande"/>
              <a:buChar char="-"/>
            </a:pPr>
            <a:r>
              <a:rPr lang="en-US" altLang="en-US" dirty="0"/>
              <a:t>All product terms together with</a:t>
            </a:r>
            <a:r>
              <a:rPr lang="en-US" altLang="en-US" baseline="0" dirty="0"/>
              <a:t> one test</a:t>
            </a:r>
            <a:endParaRPr lang="en-US" altLang="en-US" dirty="0"/>
          </a:p>
          <a:p>
            <a:pPr marL="454025" indent="-171450" eaLnBrk="1" hangingPunct="1">
              <a:buFont typeface="Lucida Grande"/>
              <a:buChar char="-"/>
            </a:pPr>
            <a:r>
              <a:rPr lang="en-US" altLang="en-US" dirty="0"/>
              <a:t>A whole</a:t>
            </a:r>
            <a:r>
              <a:rPr lang="en-US" altLang="en-US" baseline="0" dirty="0"/>
              <a:t> class or group of </a:t>
            </a:r>
            <a:r>
              <a:rPr lang="en-US" altLang="en-US" dirty="0"/>
              <a:t>potential predictors</a:t>
            </a:r>
            <a:r>
              <a:rPr lang="en-US" altLang="en-US" baseline="0" dirty="0"/>
              <a:t> </a:t>
            </a:r>
          </a:p>
          <a:p>
            <a:pPr marL="171450" indent="-171450">
              <a:buFont typeface="Arial" panose="020B0604020202020204" pitchFamily="34" charset="0"/>
              <a:buChar char="•"/>
            </a:pPr>
            <a:r>
              <a:rPr lang="en-US" altLang="en-US" dirty="0"/>
              <a:t>As specific</a:t>
            </a:r>
            <a:r>
              <a:rPr lang="en-US" altLang="en-US" baseline="0" dirty="0"/>
              <a:t> examples,</a:t>
            </a:r>
            <a:r>
              <a:rPr lang="en-US" altLang="en-US" dirty="0"/>
              <a:t> </a:t>
            </a:r>
            <a:r>
              <a:rPr lang="en-US" altLang="en-US" baseline="0" dirty="0"/>
              <a:t>you might group:</a:t>
            </a:r>
            <a:endParaRPr lang="en-US" altLang="en-US" baseline="0" dirty="0">
              <a:cs typeface="Calibri"/>
            </a:endParaRPr>
          </a:p>
          <a:p>
            <a:pPr marL="454025" indent="-171450" eaLnBrk="1" hangingPunct="1">
              <a:buFont typeface="Lucida Grande"/>
              <a:buChar char="-"/>
            </a:pPr>
            <a:r>
              <a:rPr lang="en-US" altLang="en-US" dirty="0"/>
              <a:t>A</a:t>
            </a:r>
            <a:r>
              <a:rPr lang="en-US" altLang="en-US" baseline="0" dirty="0"/>
              <a:t>ll of the HIV-associated variables and test them all at once,</a:t>
            </a:r>
            <a:r>
              <a:rPr lang="en-US" altLang="en-US" dirty="0"/>
              <a:t> or</a:t>
            </a:r>
            <a:endParaRPr lang="en-US" altLang="en-US" baseline="0" dirty="0"/>
          </a:p>
          <a:p>
            <a:pPr marL="454025" indent="-171450" eaLnBrk="1" hangingPunct="1">
              <a:buFont typeface="Lucida Grande"/>
              <a:buChar char="-"/>
            </a:pPr>
            <a:r>
              <a:rPr lang="en-US" altLang="en-US" dirty="0"/>
              <a:t>A</a:t>
            </a:r>
            <a:r>
              <a:rPr lang="en-US" altLang="en-US" baseline="0" dirty="0"/>
              <a:t>ll of the socioeconomic variables and test them all together to see if socioeconomic factors affect the outcome</a:t>
            </a:r>
          </a:p>
          <a:p>
            <a:pPr marL="171450" indent="-171450" eaLnBrk="1" hangingPunct="1">
              <a:buFont typeface="Arial" panose="020B0604020202020204" pitchFamily="34" charset="0"/>
              <a:buChar char="•"/>
            </a:pPr>
            <a:r>
              <a:rPr lang="en-US" altLang="en-US" baseline="0" dirty="0"/>
              <a:t>This protects you against Type 1 errors, finding significant associations purely by chance just because you run so many statistical tests.</a:t>
            </a:r>
          </a:p>
        </p:txBody>
      </p:sp>
    </p:spTree>
    <p:extLst>
      <p:ext uri="{BB962C8B-B14F-4D97-AF65-F5344CB8AC3E}">
        <p14:creationId xmlns:p14="http://schemas.microsoft.com/office/powerpoint/2010/main" val="14070780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10"/>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1/17/2019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1/17/2019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1/17/2019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0"/>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4.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t>1/17/2019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290286" y="5987143"/>
            <a:ext cx="6652497" cy="726980"/>
          </a:xfrm>
        </p:spPr>
        <p:txBody>
          <a:bodyPr anchor="ctr"/>
          <a:lstStyle/>
          <a:p>
            <a:pPr algn="l"/>
            <a:r>
              <a:rPr lang="en-US" altLang="en-US" sz="2000" i="1" dirty="0">
                <a:solidFill>
                  <a:srgbClr val="404040"/>
                </a:solidFill>
                <a:latin typeface="Times New Roman" panose="02020603050405020304" pitchFamily="18" charset="0"/>
                <a:cs typeface="Times New Roman" panose="02020603050405020304" pitchFamily="18" charset="0"/>
              </a:rPr>
              <a:t>Acknowledgment: Joanne Garrett, PhD, UNC</a:t>
            </a:r>
            <a:endParaRPr lang="en-US" altLang="en-US" sz="2000" i="1" dirty="0">
              <a:solidFill>
                <a:srgbClr val="C00000"/>
              </a:solidFill>
              <a:latin typeface="Times New Roman" panose="02020603050405020304" pitchFamily="18" charset="0"/>
              <a:cs typeface="Times New Roman" panose="02020603050405020304" pitchFamily="18" charset="0"/>
            </a:endParaRPr>
          </a:p>
        </p:txBody>
      </p:sp>
      <p:sp>
        <p:nvSpPr>
          <p:cNvPr id="5" name="Subtitle 2">
            <a:extLst>
              <a:ext uri="{FF2B5EF4-FFF2-40B4-BE49-F238E27FC236}">
                <a16:creationId xmlns:a16="http://schemas.microsoft.com/office/drawing/2014/main" id="{17535ABD-13CE-4564-8FF3-98D62DBB5346}"/>
              </a:ext>
            </a:extLst>
          </p:cNvPr>
          <p:cNvSpPr>
            <a:spLocks noGrp="1"/>
          </p:cNvSpPr>
          <p:nvPr>
            <p:ph type="subTitle" idx="1"/>
          </p:nvPr>
        </p:nvSpPr>
        <p:spPr>
          <a:xfrm>
            <a:off x="1371600" y="3657600"/>
            <a:ext cx="6400800" cy="1828800"/>
          </a:xfrm>
        </p:spPr>
        <p:txBody>
          <a:bodyPr/>
          <a:lstStyle/>
          <a:p>
            <a:r>
              <a:rPr lang="en-US" dirty="0"/>
              <a:t>CDC Operations Research Course</a:t>
            </a:r>
          </a:p>
          <a:p>
            <a:r>
              <a:rPr lang="en-US" dirty="0"/>
              <a:t>Add place and dates</a:t>
            </a:r>
          </a:p>
          <a:p>
            <a:r>
              <a:rPr lang="en-US" dirty="0"/>
              <a:t>Add presenter name &amp; affiliation</a:t>
            </a:r>
          </a:p>
        </p:txBody>
      </p:sp>
      <p:sp>
        <p:nvSpPr>
          <p:cNvPr id="6" name="Title 1">
            <a:extLst>
              <a:ext uri="{FF2B5EF4-FFF2-40B4-BE49-F238E27FC236}">
                <a16:creationId xmlns:a16="http://schemas.microsoft.com/office/drawing/2014/main" id="{38C69306-3715-42B9-B7BE-EE818C00892E}"/>
              </a:ext>
            </a:extLst>
          </p:cNvPr>
          <p:cNvSpPr txBox="1">
            <a:spLocks/>
          </p:cNvSpPr>
          <p:nvPr/>
        </p:nvSpPr>
        <p:spPr bwMode="auto">
          <a:xfrm>
            <a:off x="685800" y="685800"/>
            <a:ext cx="7772400" cy="21305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5800">
                <a:solidFill>
                  <a:schemeClr val="accent1">
                    <a:lumMod val="75000"/>
                  </a:schemeClr>
                </a:solidFill>
                <a:latin typeface="+mj-lt"/>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r>
              <a:rPr lang="en-US" kern="0" dirty="0"/>
              <a:t>Logistic Regression,</a:t>
            </a:r>
          </a:p>
          <a:p>
            <a:pPr defTabSz="914400"/>
            <a:r>
              <a:rPr lang="en-US" kern="0" dirty="0"/>
              <a:t>Part II</a:t>
            </a:r>
          </a:p>
        </p:txBody>
      </p:sp>
    </p:spTree>
    <p:extLst>
      <p:ext uri="{BB962C8B-B14F-4D97-AF65-F5344CB8AC3E}">
        <p14:creationId xmlns:p14="http://schemas.microsoft.com/office/powerpoint/2010/main" val="19729026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0"/>
            <a:ext cx="8229600" cy="1143000"/>
          </a:xfrm>
        </p:spPr>
        <p:txBody>
          <a:bodyPr/>
          <a:lstStyle/>
          <a:p>
            <a:r>
              <a:rPr lang="en-US" altLang="en-US" dirty="0"/>
              <a:t>Models 1 &amp; 2</a:t>
            </a:r>
          </a:p>
        </p:txBody>
      </p:sp>
      <p:pic>
        <p:nvPicPr>
          <p:cNvPr id="4" name="Picture 3"/>
          <p:cNvPicPr>
            <a:picLocks noChangeAspect="1"/>
          </p:cNvPicPr>
          <p:nvPr/>
        </p:nvPicPr>
        <p:blipFill>
          <a:blip r:embed="rId3"/>
          <a:stretch>
            <a:fillRect/>
          </a:stretch>
        </p:blipFill>
        <p:spPr>
          <a:xfrm>
            <a:off x="1185393" y="1395262"/>
            <a:ext cx="7368965" cy="5058139"/>
          </a:xfrm>
          <a:prstGeom prst="rect">
            <a:avLst/>
          </a:prstGeom>
        </p:spPr>
      </p:pic>
      <p:sp>
        <p:nvSpPr>
          <p:cNvPr id="6" name="TextBox 5"/>
          <p:cNvSpPr txBox="1"/>
          <p:nvPr/>
        </p:nvSpPr>
        <p:spPr>
          <a:xfrm>
            <a:off x="2507675" y="1437365"/>
            <a:ext cx="2362200" cy="381000"/>
          </a:xfrm>
          <a:prstGeom prst="rect">
            <a:avLst/>
          </a:prstGeom>
          <a:noFill/>
          <a:ln w="28575">
            <a:solidFill>
              <a:srgbClr val="FF6600"/>
            </a:solidFill>
          </a:ln>
        </p:spPr>
        <p:txBody>
          <a:bodyPr wrap="square" rtlCol="0">
            <a:spAutoFit/>
          </a:bodyPr>
          <a:lstStyle/>
          <a:p>
            <a:endParaRPr lang="en-US" sz="1200" dirty="0"/>
          </a:p>
        </p:txBody>
      </p:sp>
      <p:sp>
        <p:nvSpPr>
          <p:cNvPr id="7" name="TextBox 6"/>
          <p:cNvSpPr txBox="1"/>
          <p:nvPr/>
        </p:nvSpPr>
        <p:spPr>
          <a:xfrm>
            <a:off x="2507676" y="3858990"/>
            <a:ext cx="2362200" cy="381000"/>
          </a:xfrm>
          <a:prstGeom prst="rect">
            <a:avLst/>
          </a:prstGeom>
          <a:noFill/>
          <a:ln w="28575">
            <a:solidFill>
              <a:srgbClr val="FF6600"/>
            </a:solidFill>
          </a:ln>
        </p:spPr>
        <p:txBody>
          <a:bodyPr wrap="square" rtlCol="0">
            <a:spAutoFit/>
          </a:bodyPr>
          <a:lstStyle/>
          <a:p>
            <a:endParaRPr lang="en-US" sz="1200" dirty="0"/>
          </a:p>
        </p:txBody>
      </p:sp>
      <p:sp>
        <p:nvSpPr>
          <p:cNvPr id="2" name="Rectangle 1"/>
          <p:cNvSpPr/>
          <p:nvPr/>
        </p:nvSpPr>
        <p:spPr bwMode="auto">
          <a:xfrm>
            <a:off x="3422076" y="4274242"/>
            <a:ext cx="1447800" cy="304800"/>
          </a:xfrm>
          <a:prstGeom prst="rect">
            <a:avLst/>
          </a:prstGeom>
          <a:noFill/>
          <a:ln w="28575" cap="flat" cmpd="sng" algn="ctr">
            <a:solidFill>
              <a:schemeClr val="bg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noFill/>
              <a:effectLst/>
              <a:latin typeface="Arial" panose="020B0604020202020204" pitchFamily="34" charset="0"/>
            </a:endParaRPr>
          </a:p>
        </p:txBody>
      </p:sp>
      <p:sp>
        <p:nvSpPr>
          <p:cNvPr id="3" name="TextBox 2"/>
          <p:cNvSpPr txBox="1"/>
          <p:nvPr/>
        </p:nvSpPr>
        <p:spPr>
          <a:xfrm>
            <a:off x="1584343" y="6550223"/>
            <a:ext cx="6021457" cy="307777"/>
          </a:xfrm>
          <a:prstGeom prst="rect">
            <a:avLst/>
          </a:prstGeom>
          <a:noFill/>
        </p:spPr>
        <p:txBody>
          <a:bodyPr wrap="none" rtlCol="0">
            <a:spAutoFit/>
          </a:bodyPr>
          <a:lstStyle/>
          <a:p>
            <a:r>
              <a:rPr lang="en-US" sz="1400" b="1" i="1" dirty="0">
                <a:solidFill>
                  <a:srgbClr val="FF6600"/>
                </a:solidFill>
                <a:latin typeface="Calibri" panose="020F0502020204030204" pitchFamily="34" charset="0"/>
                <a:cs typeface="Calibri" panose="020F0502020204030204" pitchFamily="34" charset="0"/>
              </a:rPr>
              <a:t>NB: Coefficients may be named with various Greek letters, same meaning as </a:t>
            </a:r>
            <a:r>
              <a:rPr lang="en-US" altLang="en-US" sz="1400" b="1" dirty="0">
                <a:solidFill>
                  <a:srgbClr val="FF6600"/>
                </a:solidFill>
                <a:latin typeface="Calibri" panose="020F0502020204030204" pitchFamily="34" charset="0"/>
                <a:cs typeface="Calibri" panose="020F0502020204030204" pitchFamily="34" charset="0"/>
              </a:rPr>
              <a:t>β</a:t>
            </a:r>
            <a:r>
              <a:rPr lang="en-US" sz="1400" b="1" i="1" dirty="0">
                <a:solidFill>
                  <a:srgbClr val="FF6600"/>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4202289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302859" y="1396396"/>
            <a:ext cx="7101706" cy="5385403"/>
          </a:xfrm>
          <a:prstGeom prst="rect">
            <a:avLst/>
          </a:prstGeom>
        </p:spPr>
      </p:pic>
      <p:sp>
        <p:nvSpPr>
          <p:cNvPr id="59394" name="Rectangle 2"/>
          <p:cNvSpPr>
            <a:spLocks noGrp="1" noChangeArrowheads="1"/>
          </p:cNvSpPr>
          <p:nvPr>
            <p:ph type="title"/>
          </p:nvPr>
        </p:nvSpPr>
        <p:spPr>
          <a:xfrm>
            <a:off x="457200" y="0"/>
            <a:ext cx="8229600" cy="1143000"/>
          </a:xfrm>
        </p:spPr>
        <p:txBody>
          <a:bodyPr/>
          <a:lstStyle/>
          <a:p>
            <a:r>
              <a:rPr lang="en-US" altLang="en-US" dirty="0"/>
              <a:t>Models 3 &amp; 4</a:t>
            </a:r>
          </a:p>
        </p:txBody>
      </p:sp>
      <p:sp>
        <p:nvSpPr>
          <p:cNvPr id="6" name="TextBox 5"/>
          <p:cNvSpPr txBox="1"/>
          <p:nvPr/>
        </p:nvSpPr>
        <p:spPr>
          <a:xfrm>
            <a:off x="2537165" y="1364314"/>
            <a:ext cx="2362200" cy="381000"/>
          </a:xfrm>
          <a:prstGeom prst="rect">
            <a:avLst/>
          </a:prstGeom>
          <a:noFill/>
          <a:ln w="28575">
            <a:solidFill>
              <a:srgbClr val="FF6600"/>
            </a:solidFill>
          </a:ln>
        </p:spPr>
        <p:txBody>
          <a:bodyPr wrap="square" rtlCol="0">
            <a:spAutoFit/>
          </a:bodyPr>
          <a:lstStyle/>
          <a:p>
            <a:endParaRPr lang="en-US" sz="1200" dirty="0"/>
          </a:p>
        </p:txBody>
      </p:sp>
      <p:sp>
        <p:nvSpPr>
          <p:cNvPr id="7" name="TextBox 6"/>
          <p:cNvSpPr txBox="1"/>
          <p:nvPr/>
        </p:nvSpPr>
        <p:spPr>
          <a:xfrm>
            <a:off x="2537165" y="4089098"/>
            <a:ext cx="2362200" cy="381000"/>
          </a:xfrm>
          <a:prstGeom prst="rect">
            <a:avLst/>
          </a:prstGeom>
          <a:noFill/>
          <a:ln w="28575">
            <a:solidFill>
              <a:srgbClr val="FF6600"/>
            </a:solidFill>
          </a:ln>
        </p:spPr>
        <p:txBody>
          <a:bodyPr wrap="square" rtlCol="0">
            <a:spAutoFit/>
          </a:bodyPr>
          <a:lstStyle/>
          <a:p>
            <a:endParaRPr lang="en-US" sz="1200" dirty="0"/>
          </a:p>
        </p:txBody>
      </p:sp>
      <p:sp>
        <p:nvSpPr>
          <p:cNvPr id="8" name="Rectangle 7"/>
          <p:cNvSpPr/>
          <p:nvPr/>
        </p:nvSpPr>
        <p:spPr bwMode="auto">
          <a:xfrm>
            <a:off x="3364350" y="4599708"/>
            <a:ext cx="3112650" cy="304800"/>
          </a:xfrm>
          <a:prstGeom prst="rect">
            <a:avLst/>
          </a:prstGeom>
          <a:noFill/>
          <a:ln w="28575" cap="flat" cmpd="sng" algn="ctr">
            <a:solidFill>
              <a:schemeClr val="bg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noFill/>
              <a:effectLst/>
              <a:latin typeface="Arial" panose="020B0604020202020204" pitchFamily="34" charset="0"/>
            </a:endParaRPr>
          </a:p>
        </p:txBody>
      </p:sp>
      <p:sp>
        <p:nvSpPr>
          <p:cNvPr id="11" name="Rectangle 10"/>
          <p:cNvSpPr/>
          <p:nvPr/>
        </p:nvSpPr>
        <p:spPr bwMode="auto">
          <a:xfrm>
            <a:off x="3322788" y="1847216"/>
            <a:ext cx="1530924" cy="304800"/>
          </a:xfrm>
          <a:prstGeom prst="rect">
            <a:avLst/>
          </a:prstGeom>
          <a:noFill/>
          <a:ln w="28575" cap="flat" cmpd="sng" algn="ctr">
            <a:solidFill>
              <a:schemeClr val="bg1">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noFill/>
              <a:effectLst/>
              <a:latin typeface="Arial" panose="020B0604020202020204" pitchFamily="34" charset="0"/>
            </a:endParaRPr>
          </a:p>
        </p:txBody>
      </p:sp>
    </p:spTree>
    <p:extLst>
      <p:ext uri="{BB962C8B-B14F-4D97-AF65-F5344CB8AC3E}">
        <p14:creationId xmlns:p14="http://schemas.microsoft.com/office/powerpoint/2010/main" val="1456154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457200" y="274320"/>
            <a:ext cx="8229600" cy="1143000"/>
          </a:xfrm>
        </p:spPr>
        <p:txBody>
          <a:bodyPr/>
          <a:lstStyle/>
          <a:p>
            <a:r>
              <a:rPr lang="en-US" altLang="en-US" dirty="0"/>
              <a:t>Likelihood ratio test</a:t>
            </a:r>
          </a:p>
        </p:txBody>
      </p:sp>
      <mc:AlternateContent xmlns:mc="http://schemas.openxmlformats.org/markup-compatibility/2006" xmlns:a14="http://schemas.microsoft.com/office/drawing/2010/main">
        <mc:Choice Requires="a14">
          <p:sp>
            <p:nvSpPr>
              <p:cNvPr id="63491" name="Rectangle 3"/>
              <p:cNvSpPr>
                <a:spLocks noGrp="1" noChangeArrowheads="1"/>
              </p:cNvSpPr>
              <p:nvPr>
                <p:ph type="body" idx="1"/>
              </p:nvPr>
            </p:nvSpPr>
            <p:spPr>
              <a:xfrm>
                <a:off x="457200" y="1600200"/>
                <a:ext cx="8229600" cy="5121442"/>
              </a:xfrm>
            </p:spPr>
            <p:txBody>
              <a:bodyPr/>
              <a:lstStyle/>
              <a:p>
                <a:r>
                  <a:rPr lang="en-US" altLang="en-US" sz="3000" dirty="0">
                    <a:latin typeface="Calibri" panose="020F0502020204030204" pitchFamily="34" charset="0"/>
                    <a:cs typeface="Calibri" panose="020F0502020204030204" pitchFamily="34" charset="0"/>
                  </a:rPr>
                  <a:t>Test all 3 interaction terms together</a:t>
                </a:r>
              </a:p>
              <a:p>
                <a:r>
                  <a:rPr lang="en-US" altLang="en-US" sz="3000" dirty="0">
                    <a:latin typeface="Calibri" panose="020F0502020204030204" pitchFamily="34" charset="0"/>
                    <a:cs typeface="Calibri" panose="020F0502020204030204" pitchFamily="34" charset="0"/>
                  </a:rPr>
                  <a:t>“Full model” (model 4 w/ all interaction terms)</a:t>
                </a:r>
              </a:p>
              <a:p>
                <a:pPr lvl="1"/>
                <a:r>
                  <a:rPr lang="en-US" altLang="en-US" dirty="0">
                    <a:latin typeface="Calibri" panose="020F0502020204030204" pitchFamily="34" charset="0"/>
                    <a:cs typeface="Calibri" panose="020F0502020204030204" pitchFamily="34" charset="0"/>
                  </a:rPr>
                  <a:t>2 ln L</a:t>
                </a:r>
                <a:r>
                  <a:rPr lang="en-US" altLang="en-US" baseline="-25000" dirty="0">
                    <a:latin typeface="Calibri" panose="020F0502020204030204" pitchFamily="34" charset="0"/>
                    <a:cs typeface="Calibri" panose="020F0502020204030204" pitchFamily="34" charset="0"/>
                  </a:rPr>
                  <a:t>1</a:t>
                </a:r>
                <a:r>
                  <a:rPr lang="en-US" altLang="en-US" dirty="0">
                    <a:latin typeface="Calibri" panose="020F0502020204030204" pitchFamily="34" charset="0"/>
                    <a:cs typeface="Calibri" panose="020F0502020204030204" pitchFamily="34" charset="0"/>
                  </a:rPr>
                  <a:t> =  182.09</a:t>
                </a:r>
              </a:p>
              <a:p>
                <a:r>
                  <a:rPr lang="en-US" altLang="en-US" sz="3000" dirty="0">
                    <a:latin typeface="Calibri" panose="020F0502020204030204" pitchFamily="34" charset="0"/>
                    <a:cs typeface="Calibri" panose="020F0502020204030204" pitchFamily="34" charset="0"/>
                  </a:rPr>
                  <a:t>“Reduced model” (model 1 w/ none)</a:t>
                </a:r>
              </a:p>
              <a:p>
                <a:pPr lvl="1"/>
                <a:r>
                  <a:rPr lang="en-US" altLang="en-US" dirty="0">
                    <a:latin typeface="Calibri" panose="020F0502020204030204" pitchFamily="34" charset="0"/>
                    <a:cs typeface="Calibri" panose="020F0502020204030204" pitchFamily="34" charset="0"/>
                  </a:rPr>
                  <a:t>2 ln L</a:t>
                </a:r>
                <a:r>
                  <a:rPr lang="en-US" altLang="en-US" baseline="-25000" dirty="0">
                    <a:latin typeface="Calibri" panose="020F0502020204030204" pitchFamily="34" charset="0"/>
                    <a:cs typeface="Calibri" panose="020F0502020204030204" pitchFamily="34" charset="0"/>
                  </a:rPr>
                  <a:t>4</a:t>
                </a:r>
                <a:r>
                  <a:rPr lang="en-US" altLang="en-US" dirty="0">
                    <a:latin typeface="Calibri" panose="020F0502020204030204" pitchFamily="34" charset="0"/>
                    <a:cs typeface="Calibri" panose="020F0502020204030204" pitchFamily="34" charset="0"/>
                  </a:rPr>
                  <a:t> =  175.07</a:t>
                </a:r>
              </a:p>
              <a:p>
                <a:pPr>
                  <a:spcAft>
                    <a:spcPts val="0"/>
                  </a:spcAft>
                </a:pPr>
                <a:r>
                  <a:rPr lang="en-US" altLang="en-US" sz="3000" dirty="0">
                    <a:latin typeface="Calibri" panose="020F0502020204030204" pitchFamily="34" charset="0"/>
                    <a:cs typeface="Calibri" panose="020F0502020204030204" pitchFamily="34" charset="0"/>
                  </a:rPr>
                  <a:t>Likelihood ratio = − 2 ln (L</a:t>
                </a:r>
                <a:r>
                  <a:rPr lang="en-US" altLang="en-US" sz="3000" baseline="-25000" dirty="0">
                    <a:latin typeface="Calibri" panose="020F0502020204030204" pitchFamily="34" charset="0"/>
                    <a:cs typeface="Calibri" panose="020F0502020204030204" pitchFamily="34" charset="0"/>
                  </a:rPr>
                  <a:t>1</a:t>
                </a:r>
                <a:r>
                  <a:rPr lang="en-US" altLang="en-US" sz="3000" dirty="0">
                    <a:latin typeface="Calibri" panose="020F0502020204030204" pitchFamily="34" charset="0"/>
                    <a:cs typeface="Calibri" panose="020F0502020204030204" pitchFamily="34" charset="0"/>
                  </a:rPr>
                  <a:t>/L</a:t>
                </a:r>
                <a:r>
                  <a:rPr lang="en-US" altLang="en-US" sz="3000" baseline="-25000" dirty="0">
                    <a:latin typeface="Calibri" panose="020F0502020204030204" pitchFamily="34" charset="0"/>
                    <a:cs typeface="Calibri" panose="020F0502020204030204" pitchFamily="34" charset="0"/>
                  </a:rPr>
                  <a:t>4</a:t>
                </a:r>
                <a:r>
                  <a:rPr lang="en-US" altLang="en-US" sz="3000" dirty="0">
                    <a:latin typeface="Calibri" panose="020F0502020204030204" pitchFamily="34" charset="0"/>
                    <a:cs typeface="Calibri" panose="020F0502020204030204" pitchFamily="34" charset="0"/>
                  </a:rPr>
                  <a:t>)</a:t>
                </a:r>
              </a:p>
              <a:p>
                <a:pPr marL="0" indent="0">
                  <a:buNone/>
                </a:pPr>
                <a:r>
                  <a:rPr lang="en-US" altLang="en-US" sz="2800" dirty="0">
                    <a:latin typeface="Calibri" panose="020F0502020204030204" pitchFamily="34" charset="0"/>
                    <a:cs typeface="Calibri" panose="020F0502020204030204" pitchFamily="34" charset="0"/>
                  </a:rPr>
                  <a:t>                    = 182.09 − 175.07 = 7.02  </a:t>
                </a:r>
              </a:p>
              <a:p>
                <a:pPr marL="0" indent="0">
                  <a:spcBef>
                    <a:spcPts val="0"/>
                  </a:spcBef>
                  <a:buNone/>
                </a:pPr>
                <a:r>
                  <a:rPr lang="en-US" altLang="en-US" sz="2800" dirty="0">
                    <a:latin typeface="Calibri" panose="020F0502020204030204" pitchFamily="34" charset="0"/>
                    <a:cs typeface="Calibri" panose="020F0502020204030204" pitchFamily="34" charset="0"/>
                  </a:rPr>
                  <a:t>                    H</a:t>
                </a:r>
                <a:r>
                  <a:rPr lang="en-US" altLang="en-US" sz="2800" baseline="-25000" dirty="0">
                    <a:latin typeface="Calibri" panose="020F0502020204030204" pitchFamily="34" charset="0"/>
                    <a:cs typeface="Calibri" panose="020F0502020204030204" pitchFamily="34" charset="0"/>
                  </a:rPr>
                  <a:t>o</a:t>
                </a:r>
                <a:r>
                  <a:rPr lang="en-US" altLang="en-US" sz="2800" dirty="0">
                    <a:latin typeface="Calibri" panose="020F0502020204030204" pitchFamily="34" charset="0"/>
                    <a:cs typeface="Calibri" panose="020F0502020204030204" pitchFamily="34" charset="0"/>
                  </a:rPr>
                  <a:t>: </a:t>
                </a:r>
                <a:r>
                  <a:rPr lang="el-GR" altLang="en-US" sz="2800" dirty="0">
                    <a:latin typeface="Calibri" panose="020F0502020204030204" pitchFamily="34" charset="0"/>
                    <a:cs typeface="Calibri" panose="020F0502020204030204" pitchFamily="34" charset="0"/>
                  </a:rPr>
                  <a:t>δ</a:t>
                </a:r>
                <a:r>
                  <a:rPr lang="en-US" altLang="en-US" sz="2800" baseline="-25000" dirty="0">
                    <a:latin typeface="Calibri" panose="020F0502020204030204" pitchFamily="34" charset="0"/>
                    <a:cs typeface="Calibri" panose="020F0502020204030204" pitchFamily="34" charset="0"/>
                  </a:rPr>
                  <a:t>1</a:t>
                </a:r>
                <a:r>
                  <a:rPr lang="en-US" altLang="en-US" sz="2800" dirty="0">
                    <a:latin typeface="Calibri" panose="020F0502020204030204" pitchFamily="34" charset="0"/>
                    <a:cs typeface="Calibri" panose="020F0502020204030204" pitchFamily="34" charset="0"/>
                  </a:rPr>
                  <a:t>=</a:t>
                </a:r>
                <a:r>
                  <a:rPr lang="el-GR" altLang="en-US" sz="2800" dirty="0">
                    <a:latin typeface="Calibri" panose="020F0502020204030204" pitchFamily="34" charset="0"/>
                    <a:cs typeface="Calibri" panose="020F0502020204030204" pitchFamily="34" charset="0"/>
                  </a:rPr>
                  <a:t> δ</a:t>
                </a:r>
                <a:r>
                  <a:rPr lang="en-US" altLang="en-US" sz="2800" baseline="-25000" dirty="0">
                    <a:latin typeface="Calibri" panose="020F0502020204030204" pitchFamily="34" charset="0"/>
                    <a:cs typeface="Calibri" panose="020F0502020204030204" pitchFamily="34" charset="0"/>
                  </a:rPr>
                  <a:t>2</a:t>
                </a:r>
                <a:r>
                  <a:rPr lang="en-US" altLang="en-US" sz="2800" dirty="0">
                    <a:latin typeface="Calibri" panose="020F0502020204030204" pitchFamily="34" charset="0"/>
                    <a:cs typeface="Calibri" panose="020F0502020204030204" pitchFamily="34" charset="0"/>
                  </a:rPr>
                  <a:t> =0   </a:t>
                </a:r>
                <a:r>
                  <a:rPr lang="en-US" altLang="en-US" sz="2800" dirty="0">
                    <a:latin typeface="Calibri" panose="020F0502020204030204" pitchFamily="34" charset="0"/>
                    <a:cs typeface="Calibri" panose="020F0502020204030204" pitchFamily="34" charset="0"/>
                    <a:sym typeface="Wingdings" panose="05000000000000000000" pitchFamily="2" charset="2"/>
                  </a:rPr>
                  <a:t>   </a:t>
                </a:r>
                <a:r>
                  <a:rPr lang="en-US" altLang="en-US" sz="2800" dirty="0">
                    <a:latin typeface="Calibri" panose="020F0502020204030204" pitchFamily="34" charset="0"/>
                    <a:cs typeface="Calibri" panose="020F0502020204030204" pitchFamily="34" charset="0"/>
                  </a:rPr>
                  <a:t>P = 0.03</a:t>
                </a:r>
              </a:p>
              <a:p>
                <a:pPr marL="0" indent="0">
                  <a:spcBef>
                    <a:spcPts val="0"/>
                  </a:spcBef>
                  <a:buNone/>
                </a:pPr>
                <a:endParaRPr lang="en-US" altLang="en-US" sz="2000" dirty="0">
                  <a:latin typeface="Calibri" panose="020F0502020204030204" pitchFamily="34" charset="0"/>
                  <a:cs typeface="Calibri" panose="020F0502020204030204" pitchFamily="34" charset="0"/>
                </a:endParaRPr>
              </a:p>
              <a:p>
                <a:pPr marL="0" indent="0">
                  <a:spcBef>
                    <a:spcPts val="0"/>
                  </a:spcBef>
                  <a:buNone/>
                </a:pPr>
                <a:r>
                  <a:rPr lang="en-US" altLang="en-US" sz="3000" dirty="0">
                    <a:latin typeface="Calibri" panose="020F0502020204030204" pitchFamily="34" charset="0"/>
                    <a:cs typeface="Calibri" panose="020F0502020204030204" pitchFamily="34" charset="0"/>
                  </a:rPr>
                  <a:t>    NB: 2 </a:t>
                </a:r>
                <a:r>
                  <a:rPr lang="en-US" altLang="en-US" sz="3000" dirty="0" err="1">
                    <a:latin typeface="Calibri" panose="020F0502020204030204" pitchFamily="34" charset="0"/>
                    <a:cs typeface="Calibri" panose="020F0502020204030204" pitchFamily="34" charset="0"/>
                  </a:rPr>
                  <a:t>df</a:t>
                </a:r>
                <a:r>
                  <a:rPr lang="en-US" altLang="en-US" sz="3000" dirty="0">
                    <a:latin typeface="Calibri" panose="020F0502020204030204" pitchFamily="34" charset="0"/>
                    <a:cs typeface="Calibri" panose="020F0502020204030204" pitchFamily="34" charset="0"/>
                  </a:rPr>
                  <a:t> because 2 terms dropped</a:t>
                </a:r>
              </a:p>
            </p:txBody>
          </p:sp>
        </mc:Choice>
        <mc:Fallback xmlns="">
          <p:sp>
            <p:nvSpPr>
              <p:cNvPr id="63491" name="Rectangle 3"/>
              <p:cNvSpPr>
                <a:spLocks noGrp="1" noRot="1" noChangeAspect="1" noMove="1" noResize="1" noEditPoints="1" noAdjustHandles="1" noChangeArrowheads="1" noChangeShapeType="1" noTextEdit="1"/>
              </p:cNvSpPr>
              <p:nvPr>
                <p:ph type="body" idx="1"/>
              </p:nvPr>
            </p:nvSpPr>
            <p:spPr>
              <a:xfrm>
                <a:off x="457200" y="1600200"/>
                <a:ext cx="8229600" cy="5121442"/>
              </a:xfrm>
              <a:blipFill rotWithShape="1">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9132459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457200" y="274320"/>
            <a:ext cx="8229600" cy="1143000"/>
          </a:xfrm>
        </p:spPr>
        <p:txBody>
          <a:bodyPr/>
          <a:lstStyle/>
          <a:p>
            <a:r>
              <a:rPr lang="en-US" altLang="en-US" dirty="0"/>
              <a:t>Likelihood ratio test </a:t>
            </a:r>
            <a:r>
              <a:rPr lang="en-US" altLang="en-US" sz="3000" dirty="0"/>
              <a:t>(2)</a:t>
            </a:r>
          </a:p>
        </p:txBody>
      </p:sp>
      <p:sp>
        <p:nvSpPr>
          <p:cNvPr id="63491" name="Rectangle 3"/>
          <p:cNvSpPr>
            <a:spLocks noGrp="1" noChangeArrowheads="1"/>
          </p:cNvSpPr>
          <p:nvPr>
            <p:ph type="body" idx="1"/>
          </p:nvPr>
        </p:nvSpPr>
        <p:spPr>
          <a:xfrm>
            <a:off x="457200" y="1600200"/>
            <a:ext cx="8229600" cy="4463716"/>
          </a:xfrm>
        </p:spPr>
        <p:txBody>
          <a:bodyPr/>
          <a:lstStyle/>
          <a:p>
            <a:pPr>
              <a:spcBef>
                <a:spcPts val="1800"/>
              </a:spcBef>
            </a:pPr>
            <a:r>
              <a:rPr lang="en-US" altLang="en-US" dirty="0"/>
              <a:t>Test 3 interaction terms together</a:t>
            </a:r>
          </a:p>
          <a:p>
            <a:pPr>
              <a:spcBef>
                <a:spcPts val="1800"/>
              </a:spcBef>
            </a:pPr>
            <a:r>
              <a:rPr lang="en-US" altLang="en-US" dirty="0"/>
              <a:t>Model 4 vs. Model 1:   H</a:t>
            </a:r>
            <a:r>
              <a:rPr lang="en-US" altLang="en-US" baseline="-25000" dirty="0"/>
              <a:t>o</a:t>
            </a:r>
            <a:r>
              <a:rPr lang="en-US" altLang="en-US" dirty="0"/>
              <a:t>: </a:t>
            </a:r>
            <a:r>
              <a:rPr lang="el-GR" altLang="en-US" dirty="0"/>
              <a:t>δ</a:t>
            </a:r>
            <a:r>
              <a:rPr lang="en-US" altLang="en-US" baseline="-25000" dirty="0"/>
              <a:t>1</a:t>
            </a:r>
            <a:r>
              <a:rPr lang="en-US" altLang="en-US" dirty="0"/>
              <a:t>=</a:t>
            </a:r>
            <a:r>
              <a:rPr lang="el-GR" altLang="en-US" dirty="0"/>
              <a:t>δ</a:t>
            </a:r>
            <a:r>
              <a:rPr lang="en-US" altLang="en-US" baseline="-25000" dirty="0"/>
              <a:t>2</a:t>
            </a:r>
            <a:r>
              <a:rPr lang="en-US" altLang="en-US" dirty="0"/>
              <a:t>=0  </a:t>
            </a:r>
            <a:r>
              <a:rPr lang="en-US" altLang="en-US" dirty="0">
                <a:sym typeface="Wingdings" panose="05000000000000000000" pitchFamily="2" charset="2"/>
              </a:rPr>
              <a:t>  </a:t>
            </a:r>
            <a:r>
              <a:rPr lang="en-US" altLang="en-US" dirty="0"/>
              <a:t>P=0.03</a:t>
            </a:r>
          </a:p>
          <a:p>
            <a:pPr>
              <a:spcBef>
                <a:spcPts val="1800"/>
              </a:spcBef>
            </a:pPr>
            <a:r>
              <a:rPr lang="en-US" altLang="en-US" dirty="0"/>
              <a:t>What does it mean?</a:t>
            </a:r>
          </a:p>
          <a:p>
            <a:pPr>
              <a:spcBef>
                <a:spcPts val="1800"/>
              </a:spcBef>
            </a:pPr>
            <a:r>
              <a:rPr lang="en-US" altLang="en-US" dirty="0"/>
              <a:t>There is at least 1 significant interaction, test each interaction term individually</a:t>
            </a:r>
          </a:p>
          <a:p>
            <a:pPr lvl="1">
              <a:spcBef>
                <a:spcPts val="0"/>
              </a:spcBef>
            </a:pPr>
            <a:r>
              <a:rPr lang="en-US" altLang="en-US" dirty="0"/>
              <a:t>Model 2 vs. Model 1</a:t>
            </a:r>
          </a:p>
          <a:p>
            <a:pPr lvl="1">
              <a:spcBef>
                <a:spcPts val="0"/>
              </a:spcBef>
            </a:pPr>
            <a:r>
              <a:rPr lang="en-US" altLang="en-US" dirty="0"/>
              <a:t>Model 3 vs. Model 1</a:t>
            </a:r>
          </a:p>
        </p:txBody>
      </p:sp>
    </p:spTree>
    <p:extLst>
      <p:ext uri="{BB962C8B-B14F-4D97-AF65-F5344CB8AC3E}">
        <p14:creationId xmlns:p14="http://schemas.microsoft.com/office/powerpoint/2010/main" val="3262505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0166" y="457200"/>
            <a:ext cx="4121834" cy="636954"/>
          </a:xfrm>
          <a:solidFill>
            <a:schemeClr val="accent6">
              <a:lumMod val="40000"/>
              <a:lumOff val="60000"/>
            </a:schemeClr>
          </a:solidFill>
        </p:spPr>
        <p:txBody>
          <a:bodyPr/>
          <a:lstStyle/>
          <a:p>
            <a:pPr>
              <a:tabLst>
                <a:tab pos="465138" algn="l"/>
              </a:tabLst>
            </a:pPr>
            <a:r>
              <a:rPr lang="en-US" altLang="en-US" sz="3400" b="1" dirty="0">
                <a:cs typeface="Calibri" panose="020F0502020204030204" pitchFamily="34" charset="0"/>
              </a:rPr>
              <a:t>Likelihood ratio test</a:t>
            </a:r>
          </a:p>
        </p:txBody>
      </p:sp>
      <p:sp>
        <p:nvSpPr>
          <p:cNvPr id="65539" name="Rectangle 3"/>
          <p:cNvSpPr>
            <a:spLocks noGrp="1" noChangeArrowheads="1"/>
          </p:cNvSpPr>
          <p:nvPr>
            <p:ph type="body" idx="1"/>
          </p:nvPr>
        </p:nvSpPr>
        <p:spPr>
          <a:xfrm>
            <a:off x="605692" y="1301814"/>
            <a:ext cx="3966308" cy="5348465"/>
          </a:xfrm>
          <a:solidFill>
            <a:schemeClr val="accent6">
              <a:lumMod val="20000"/>
              <a:lumOff val="80000"/>
            </a:schemeClr>
          </a:solidFill>
        </p:spPr>
        <p:txBody>
          <a:bodyPr/>
          <a:lstStyle/>
          <a:p>
            <a:pPr marL="0" indent="0">
              <a:lnSpc>
                <a:spcPct val="90000"/>
              </a:lnSpc>
              <a:spcBef>
                <a:spcPts val="600"/>
              </a:spcBef>
              <a:buClr>
                <a:schemeClr val="bg2">
                  <a:lumMod val="25000"/>
                </a:schemeClr>
              </a:buClr>
              <a:buSzPct val="150000"/>
              <a:buNone/>
            </a:pPr>
            <a:r>
              <a:rPr lang="en-US" altLang="en-US" sz="2600" u="heavy" dirty="0">
                <a:solidFill>
                  <a:schemeClr val="tx1">
                    <a:lumMod val="85000"/>
                    <a:lumOff val="15000"/>
                  </a:schemeClr>
                </a:solidFill>
                <a:latin typeface="Calibri" panose="020F0502020204030204" pitchFamily="34" charset="0"/>
                <a:cs typeface="Calibri" panose="020F0502020204030204" pitchFamily="34" charset="0"/>
              </a:rPr>
              <a:t>Advantages</a:t>
            </a:r>
          </a:p>
          <a:p>
            <a:pPr>
              <a:lnSpc>
                <a:spcPct val="90000"/>
              </a:lnSpc>
              <a:spcBef>
                <a:spcPts val="600"/>
              </a:spcBef>
              <a:buClrTx/>
              <a:buFont typeface="Arial"/>
              <a:buChar char="•"/>
            </a:pPr>
            <a:r>
              <a:rPr lang="en-US" altLang="en-US" sz="2600" dirty="0">
                <a:solidFill>
                  <a:schemeClr val="tx1">
                    <a:lumMod val="85000"/>
                    <a:lumOff val="15000"/>
                  </a:schemeClr>
                </a:solidFill>
                <a:latin typeface="Calibri" panose="020F0502020204030204" pitchFamily="34" charset="0"/>
                <a:cs typeface="Calibri" panose="020F0502020204030204" pitchFamily="34" charset="0"/>
              </a:rPr>
              <a:t>Most reliable</a:t>
            </a:r>
          </a:p>
          <a:p>
            <a:pPr>
              <a:lnSpc>
                <a:spcPct val="90000"/>
              </a:lnSpc>
              <a:spcBef>
                <a:spcPts val="600"/>
              </a:spcBef>
              <a:buClrTx/>
              <a:buFont typeface="Arial"/>
              <a:buChar char="•"/>
            </a:pPr>
            <a:r>
              <a:rPr lang="en-US" altLang="en-US" sz="2600" dirty="0">
                <a:solidFill>
                  <a:schemeClr val="tx1">
                    <a:lumMod val="85000"/>
                    <a:lumOff val="15000"/>
                  </a:schemeClr>
                </a:solidFill>
                <a:latin typeface="Calibri" panose="020F0502020204030204" pitchFamily="34" charset="0"/>
                <a:cs typeface="Calibri" panose="020F0502020204030204" pitchFamily="34" charset="0"/>
              </a:rPr>
              <a:t>Fewer tests</a:t>
            </a:r>
          </a:p>
          <a:p>
            <a:pPr>
              <a:lnSpc>
                <a:spcPct val="90000"/>
              </a:lnSpc>
              <a:spcBef>
                <a:spcPts val="600"/>
              </a:spcBef>
              <a:buClrTx/>
              <a:buFont typeface="Arial"/>
              <a:buChar char="•"/>
            </a:pPr>
            <a:r>
              <a:rPr lang="en-US" altLang="en-US" sz="2600" dirty="0">
                <a:solidFill>
                  <a:schemeClr val="tx1">
                    <a:lumMod val="85000"/>
                    <a:lumOff val="15000"/>
                  </a:schemeClr>
                </a:solidFill>
                <a:latin typeface="Calibri" panose="020F0502020204030204" pitchFamily="34" charset="0"/>
                <a:cs typeface="Calibri" panose="020F0502020204030204" pitchFamily="34" charset="0"/>
              </a:rPr>
              <a:t>Not affected by collinearity</a:t>
            </a:r>
          </a:p>
          <a:p>
            <a:pPr marL="0" indent="0">
              <a:lnSpc>
                <a:spcPct val="90000"/>
              </a:lnSpc>
              <a:spcBef>
                <a:spcPts val="600"/>
              </a:spcBef>
              <a:buClrTx/>
              <a:buNone/>
            </a:pPr>
            <a:r>
              <a:rPr lang="en-US" altLang="en-US" sz="2600" u="heavy" dirty="0">
                <a:solidFill>
                  <a:schemeClr val="tx1">
                    <a:lumMod val="85000"/>
                    <a:lumOff val="15000"/>
                  </a:schemeClr>
                </a:solidFill>
                <a:latin typeface="Calibri" panose="020F0502020204030204" pitchFamily="34" charset="0"/>
                <a:cs typeface="Calibri" panose="020F0502020204030204" pitchFamily="34" charset="0"/>
              </a:rPr>
              <a:t>Disadvantages</a:t>
            </a:r>
          </a:p>
          <a:p>
            <a:pPr>
              <a:lnSpc>
                <a:spcPct val="90000"/>
              </a:lnSpc>
              <a:spcBef>
                <a:spcPts val="600"/>
              </a:spcBef>
              <a:buClrTx/>
              <a:buFont typeface="Arial"/>
              <a:buChar char="•"/>
            </a:pPr>
            <a:r>
              <a:rPr lang="en-US" altLang="en-US" sz="2600" dirty="0">
                <a:solidFill>
                  <a:schemeClr val="tx1">
                    <a:lumMod val="85000"/>
                    <a:lumOff val="15000"/>
                  </a:schemeClr>
                </a:solidFill>
                <a:latin typeface="Calibri" panose="020F0502020204030204" pitchFamily="34" charset="0"/>
                <a:cs typeface="Calibri" panose="020F0502020204030204" pitchFamily="34" charset="0"/>
              </a:rPr>
              <a:t>More models to run</a:t>
            </a:r>
          </a:p>
          <a:p>
            <a:pPr>
              <a:lnSpc>
                <a:spcPct val="90000"/>
              </a:lnSpc>
              <a:spcBef>
                <a:spcPts val="600"/>
              </a:spcBef>
              <a:buClrTx/>
              <a:buFont typeface="Arial"/>
              <a:buChar char="•"/>
            </a:pPr>
            <a:r>
              <a:rPr lang="en-US" altLang="en-US" sz="2600" dirty="0">
                <a:solidFill>
                  <a:schemeClr val="tx1">
                    <a:lumMod val="85000"/>
                    <a:lumOff val="15000"/>
                  </a:schemeClr>
                </a:solidFill>
                <a:latin typeface="Calibri" panose="020F0502020204030204" pitchFamily="34" charset="0"/>
                <a:cs typeface="Calibri" panose="020F0502020204030204" pitchFamily="34" charset="0"/>
              </a:rPr>
              <a:t>Must subtract L2-L1 manually to calculate X</a:t>
            </a:r>
            <a:r>
              <a:rPr lang="en-US" altLang="en-US" sz="2600" baseline="30000" dirty="0">
                <a:solidFill>
                  <a:schemeClr val="tx1">
                    <a:lumMod val="85000"/>
                    <a:lumOff val="15000"/>
                  </a:schemeClr>
                </a:solidFill>
                <a:latin typeface="Calibri" panose="020F0502020204030204" pitchFamily="34" charset="0"/>
                <a:cs typeface="Calibri" panose="020F0502020204030204" pitchFamily="34" charset="0"/>
              </a:rPr>
              <a:t>2</a:t>
            </a:r>
            <a:r>
              <a:rPr lang="en-US" altLang="en-US" sz="2600" dirty="0">
                <a:solidFill>
                  <a:schemeClr val="tx1">
                    <a:lumMod val="85000"/>
                    <a:lumOff val="15000"/>
                  </a:schemeClr>
                </a:solidFill>
                <a:latin typeface="Calibri" panose="020F0502020204030204" pitchFamily="34" charset="0"/>
                <a:cs typeface="Calibri" panose="020F0502020204030204" pitchFamily="34" charset="0"/>
              </a:rPr>
              <a:t>, run program to find P-value</a:t>
            </a:r>
          </a:p>
        </p:txBody>
      </p:sp>
      <p:sp>
        <p:nvSpPr>
          <p:cNvPr id="4" name="Rectangle 3"/>
          <p:cNvSpPr txBox="1">
            <a:spLocks noChangeArrowheads="1"/>
          </p:cNvSpPr>
          <p:nvPr/>
        </p:nvSpPr>
        <p:spPr bwMode="auto">
          <a:xfrm>
            <a:off x="4846320" y="1238308"/>
            <a:ext cx="3886200" cy="5411972"/>
          </a:xfrm>
          <a:prstGeom prst="rect">
            <a:avLst/>
          </a:prstGeom>
          <a:solidFill>
            <a:schemeClr val="bg1">
              <a:lumMod val="95000"/>
            </a:schemeClr>
          </a:solidFill>
          <a:ln>
            <a:noFill/>
          </a:ln>
          <a:effectLs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32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3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spcBef>
                <a:spcPts val="600"/>
              </a:spcBef>
              <a:buClr>
                <a:schemeClr val="tx1">
                  <a:lumMod val="75000"/>
                  <a:lumOff val="25000"/>
                </a:schemeClr>
              </a:buClr>
              <a:buSzPct val="100000"/>
              <a:buNone/>
            </a:pPr>
            <a:r>
              <a:rPr lang="en-US" altLang="en-US" sz="2600" u="sng" dirty="0">
                <a:solidFill>
                  <a:schemeClr val="tx1">
                    <a:lumMod val="85000"/>
                    <a:lumOff val="15000"/>
                  </a:schemeClr>
                </a:solidFill>
                <a:latin typeface="Calibri" panose="020F0502020204030204" pitchFamily="34" charset="0"/>
                <a:cs typeface="Calibri" panose="020F0502020204030204" pitchFamily="34" charset="0"/>
              </a:rPr>
              <a:t>Advantages</a:t>
            </a:r>
            <a:endParaRPr lang="en-US"/>
          </a:p>
          <a:p>
            <a:pPr>
              <a:lnSpc>
                <a:spcPct val="90000"/>
              </a:lnSpc>
              <a:spcBef>
                <a:spcPts val="600"/>
              </a:spcBef>
              <a:buClr>
                <a:schemeClr val="tx1">
                  <a:lumMod val="75000"/>
                  <a:lumOff val="25000"/>
                </a:schemeClr>
              </a:buClr>
              <a:buSzPct val="100000"/>
              <a:buFont typeface="Arial"/>
              <a:buChar char="•"/>
            </a:pPr>
            <a:r>
              <a:rPr lang="en-US" altLang="en-US" sz="2600" dirty="0">
                <a:solidFill>
                  <a:schemeClr val="tx1">
                    <a:lumMod val="85000"/>
                    <a:lumOff val="15000"/>
                  </a:schemeClr>
                </a:solidFill>
                <a:latin typeface="Calibri" panose="020F0502020204030204" pitchFamily="34" charset="0"/>
                <a:cs typeface="Calibri" panose="020F0502020204030204" pitchFamily="34" charset="0"/>
              </a:rPr>
              <a:t>Fewer models to run</a:t>
            </a:r>
          </a:p>
          <a:p>
            <a:pPr>
              <a:lnSpc>
                <a:spcPct val="90000"/>
              </a:lnSpc>
              <a:spcBef>
                <a:spcPts val="600"/>
              </a:spcBef>
              <a:buClr>
                <a:schemeClr val="tx1">
                  <a:lumMod val="75000"/>
                  <a:lumOff val="25000"/>
                </a:schemeClr>
              </a:buClr>
              <a:buSzPct val="100000"/>
              <a:buFont typeface="Arial"/>
              <a:buChar char="•"/>
            </a:pPr>
            <a:r>
              <a:rPr lang="en-US" altLang="en-US" sz="2600" dirty="0">
                <a:solidFill>
                  <a:schemeClr val="tx1">
                    <a:lumMod val="85000"/>
                    <a:lumOff val="15000"/>
                  </a:schemeClr>
                </a:solidFill>
                <a:latin typeface="Calibri" panose="020F0502020204030204" pitchFamily="34" charset="0"/>
                <a:cs typeface="Calibri" panose="020F0502020204030204" pitchFamily="34" charset="0"/>
              </a:rPr>
              <a:t>X</a:t>
            </a:r>
            <a:r>
              <a:rPr lang="en-US" altLang="en-US" sz="2600" baseline="30000" dirty="0">
                <a:solidFill>
                  <a:schemeClr val="tx1">
                    <a:lumMod val="85000"/>
                    <a:lumOff val="15000"/>
                  </a:schemeClr>
                </a:solidFill>
                <a:latin typeface="Calibri" panose="020F0502020204030204" pitchFamily="34" charset="0"/>
                <a:cs typeface="Calibri" panose="020F0502020204030204" pitchFamily="34" charset="0"/>
              </a:rPr>
              <a:t>2</a:t>
            </a:r>
            <a:r>
              <a:rPr lang="en-US" altLang="en-US" sz="2600" dirty="0">
                <a:solidFill>
                  <a:schemeClr val="tx1">
                    <a:lumMod val="85000"/>
                    <a:lumOff val="15000"/>
                  </a:schemeClr>
                </a:solidFill>
                <a:latin typeface="Calibri" panose="020F0502020204030204" pitchFamily="34" charset="0"/>
                <a:cs typeface="Calibri" panose="020F0502020204030204" pitchFamily="34" charset="0"/>
              </a:rPr>
              <a:t>’s and p’s in output</a:t>
            </a:r>
          </a:p>
          <a:p>
            <a:pPr>
              <a:lnSpc>
                <a:spcPct val="90000"/>
              </a:lnSpc>
              <a:spcBef>
                <a:spcPts val="600"/>
              </a:spcBef>
              <a:buClr>
                <a:schemeClr val="tx1">
                  <a:lumMod val="75000"/>
                  <a:lumOff val="25000"/>
                </a:schemeClr>
              </a:buClr>
              <a:buSzPct val="100000"/>
              <a:buFont typeface="Arial"/>
              <a:buChar char="•"/>
            </a:pPr>
            <a:r>
              <a:rPr lang="en-US" altLang="en-US" sz="2600" dirty="0">
                <a:solidFill>
                  <a:schemeClr val="tx1">
                    <a:lumMod val="85000"/>
                    <a:lumOff val="15000"/>
                  </a:schemeClr>
                </a:solidFill>
                <a:latin typeface="Calibri" panose="020F0502020204030204" pitchFamily="34" charset="0"/>
                <a:cs typeface="Calibri" panose="020F0502020204030204" pitchFamily="34" charset="0"/>
              </a:rPr>
              <a:t>Very close to X</a:t>
            </a:r>
            <a:r>
              <a:rPr lang="en-US" altLang="en-US" sz="2600" baseline="30000" dirty="0">
                <a:solidFill>
                  <a:schemeClr val="tx1">
                    <a:lumMod val="85000"/>
                    <a:lumOff val="15000"/>
                  </a:schemeClr>
                </a:solidFill>
                <a:latin typeface="Calibri" panose="020F0502020204030204" pitchFamily="34" charset="0"/>
                <a:cs typeface="Calibri" panose="020F0502020204030204" pitchFamily="34" charset="0"/>
              </a:rPr>
              <a:t>2</a:t>
            </a:r>
            <a:r>
              <a:rPr lang="en-US" altLang="en-US" sz="2600" dirty="0">
                <a:solidFill>
                  <a:schemeClr val="tx1">
                    <a:lumMod val="85000"/>
                    <a:lumOff val="15000"/>
                  </a:schemeClr>
                </a:solidFill>
                <a:latin typeface="Calibri" panose="020F0502020204030204" pitchFamily="34" charset="0"/>
                <a:cs typeface="Calibri" panose="020F0502020204030204" pitchFamily="34" charset="0"/>
              </a:rPr>
              <a:t> with large N</a:t>
            </a:r>
          </a:p>
          <a:p>
            <a:pPr marL="0" indent="0">
              <a:lnSpc>
                <a:spcPct val="90000"/>
              </a:lnSpc>
              <a:spcBef>
                <a:spcPts val="600"/>
              </a:spcBef>
              <a:buClr>
                <a:schemeClr val="tx1">
                  <a:lumMod val="75000"/>
                  <a:lumOff val="25000"/>
                </a:schemeClr>
              </a:buClr>
              <a:buSzPct val="100000"/>
              <a:buNone/>
            </a:pPr>
            <a:r>
              <a:rPr lang="en-US" altLang="en-US" sz="2600" u="sng" dirty="0">
                <a:solidFill>
                  <a:schemeClr val="tx1">
                    <a:lumMod val="85000"/>
                    <a:lumOff val="15000"/>
                  </a:schemeClr>
                </a:solidFill>
                <a:latin typeface="Calibri" panose="020F0502020204030204" pitchFamily="34" charset="0"/>
                <a:cs typeface="Calibri" panose="020F0502020204030204" pitchFamily="34" charset="0"/>
              </a:rPr>
              <a:t>Disadvantages</a:t>
            </a:r>
          </a:p>
          <a:p>
            <a:pPr>
              <a:lnSpc>
                <a:spcPct val="90000"/>
              </a:lnSpc>
              <a:spcBef>
                <a:spcPts val="600"/>
              </a:spcBef>
              <a:buClr>
                <a:schemeClr val="tx1">
                  <a:lumMod val="75000"/>
                  <a:lumOff val="25000"/>
                </a:schemeClr>
              </a:buClr>
              <a:buSzPct val="100000"/>
              <a:buFont typeface="Arial"/>
              <a:buChar char="•"/>
            </a:pPr>
            <a:r>
              <a:rPr lang="en-US" altLang="en-US" sz="2600" dirty="0">
                <a:solidFill>
                  <a:schemeClr val="tx1">
                    <a:lumMod val="85000"/>
                    <a:lumOff val="15000"/>
                  </a:schemeClr>
                </a:solidFill>
                <a:latin typeface="Calibri" panose="020F0502020204030204" pitchFamily="34" charset="0"/>
                <a:cs typeface="Calibri" panose="020F0502020204030204" pitchFamily="34" charset="0"/>
              </a:rPr>
              <a:t>Too many parameters leads to too large variance, too small X</a:t>
            </a:r>
            <a:r>
              <a:rPr lang="en-US" altLang="en-US" sz="2600" baseline="30000" dirty="0">
                <a:solidFill>
                  <a:schemeClr val="tx1">
                    <a:lumMod val="85000"/>
                    <a:lumOff val="15000"/>
                  </a:schemeClr>
                </a:solidFill>
                <a:latin typeface="Calibri" panose="020F0502020204030204" pitchFamily="34" charset="0"/>
                <a:cs typeface="Calibri" panose="020F0502020204030204" pitchFamily="34" charset="0"/>
              </a:rPr>
              <a:t>2</a:t>
            </a:r>
            <a:r>
              <a:rPr lang="en-US" altLang="en-US" sz="2600" dirty="0">
                <a:solidFill>
                  <a:schemeClr val="tx1">
                    <a:lumMod val="85000"/>
                    <a:lumOff val="15000"/>
                  </a:schemeClr>
                </a:solidFill>
                <a:latin typeface="Calibri" panose="020F0502020204030204" pitchFamily="34" charset="0"/>
                <a:cs typeface="Calibri" panose="020F0502020204030204" pitchFamily="34" charset="0"/>
              </a:rPr>
              <a:t> (asymptotic)</a:t>
            </a:r>
          </a:p>
          <a:p>
            <a:pPr>
              <a:lnSpc>
                <a:spcPct val="90000"/>
              </a:lnSpc>
              <a:spcBef>
                <a:spcPts val="600"/>
              </a:spcBef>
              <a:buClr>
                <a:schemeClr val="tx1">
                  <a:lumMod val="75000"/>
                  <a:lumOff val="25000"/>
                </a:schemeClr>
              </a:buClr>
              <a:buSzPct val="100000"/>
              <a:buFont typeface="Arial"/>
              <a:buChar char="•"/>
            </a:pPr>
            <a:r>
              <a:rPr lang="en-US" altLang="en-US" sz="2600" dirty="0">
                <a:solidFill>
                  <a:schemeClr val="tx1">
                    <a:lumMod val="85000"/>
                    <a:lumOff val="15000"/>
                  </a:schemeClr>
                </a:solidFill>
                <a:latin typeface="Calibri" panose="020F0502020204030204" pitchFamily="34" charset="0"/>
                <a:cs typeface="Calibri" panose="020F0502020204030204" pitchFamily="34" charset="0"/>
              </a:rPr>
              <a:t>Normality assumption</a:t>
            </a:r>
          </a:p>
          <a:p>
            <a:pPr>
              <a:lnSpc>
                <a:spcPct val="90000"/>
              </a:lnSpc>
              <a:spcBef>
                <a:spcPts val="600"/>
              </a:spcBef>
              <a:buClr>
                <a:schemeClr val="tx1">
                  <a:lumMod val="75000"/>
                  <a:lumOff val="25000"/>
                </a:schemeClr>
              </a:buClr>
              <a:buSzPct val="100000"/>
              <a:buFont typeface="Arial"/>
              <a:buChar char="•"/>
            </a:pPr>
            <a:r>
              <a:rPr lang="en-US" altLang="en-US" sz="2600" dirty="0">
                <a:solidFill>
                  <a:schemeClr val="tx1">
                    <a:lumMod val="85000"/>
                    <a:lumOff val="15000"/>
                  </a:schemeClr>
                </a:solidFill>
                <a:latin typeface="Calibri" panose="020F0502020204030204" pitchFamily="34" charset="0"/>
                <a:cs typeface="Calibri" panose="020F0502020204030204" pitchFamily="34" charset="0"/>
              </a:rPr>
              <a:t>Involves more tests</a:t>
            </a:r>
          </a:p>
          <a:p>
            <a:pPr>
              <a:lnSpc>
                <a:spcPct val="90000"/>
              </a:lnSpc>
              <a:spcBef>
                <a:spcPts val="600"/>
              </a:spcBef>
              <a:buClr>
                <a:schemeClr val="tx1">
                  <a:lumMod val="75000"/>
                  <a:lumOff val="25000"/>
                </a:schemeClr>
              </a:buClr>
              <a:buSzPct val="100000"/>
              <a:buFont typeface="Arial"/>
              <a:buChar char="•"/>
            </a:pPr>
            <a:r>
              <a:rPr lang="en-US" altLang="en-US" sz="2600" dirty="0">
                <a:solidFill>
                  <a:schemeClr val="tx1">
                    <a:lumMod val="85000"/>
                    <a:lumOff val="15000"/>
                  </a:schemeClr>
                </a:solidFill>
                <a:latin typeface="Calibri" panose="020F0502020204030204" pitchFamily="34" charset="0"/>
                <a:cs typeface="Calibri" panose="020F0502020204030204" pitchFamily="34" charset="0"/>
              </a:rPr>
              <a:t>Affected by collinearity</a:t>
            </a:r>
          </a:p>
        </p:txBody>
      </p:sp>
      <p:sp>
        <p:nvSpPr>
          <p:cNvPr id="5" name="Rectangle 2"/>
          <p:cNvSpPr txBox="1">
            <a:spLocks noChangeArrowheads="1"/>
          </p:cNvSpPr>
          <p:nvPr/>
        </p:nvSpPr>
        <p:spPr bwMode="auto">
          <a:xfrm>
            <a:off x="4846320" y="457200"/>
            <a:ext cx="3886200" cy="636954"/>
          </a:xfrm>
          <a:prstGeom prst="rect">
            <a:avLst/>
          </a:prstGeom>
          <a:solidFill>
            <a:schemeClr val="bg1">
              <a:lumMod val="85000"/>
            </a:schemeClr>
          </a:solidFill>
          <a:ln>
            <a:noFill/>
          </a:ln>
          <a:effectLs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panose="020B0604020202020204" pitchFamily="34" charset="0"/>
              </a:defRPr>
            </a:lvl2pPr>
            <a:lvl3pPr algn="ctr" rtl="0" eaLnBrk="0" fontAlgn="base" hangingPunct="0">
              <a:spcBef>
                <a:spcPct val="0"/>
              </a:spcBef>
              <a:spcAft>
                <a:spcPct val="0"/>
              </a:spcAft>
              <a:defRPr sz="4400" b="1">
                <a:solidFill>
                  <a:schemeClr val="tx2"/>
                </a:solidFill>
                <a:latin typeface="Arial" panose="020B0604020202020204" pitchFamily="34" charset="0"/>
              </a:defRPr>
            </a:lvl3pPr>
            <a:lvl4pPr algn="ctr" rtl="0" eaLnBrk="0" fontAlgn="base" hangingPunct="0">
              <a:spcBef>
                <a:spcPct val="0"/>
              </a:spcBef>
              <a:spcAft>
                <a:spcPct val="0"/>
              </a:spcAft>
              <a:defRPr sz="4400" b="1">
                <a:solidFill>
                  <a:schemeClr val="tx2"/>
                </a:solidFill>
                <a:latin typeface="Arial" panose="020B0604020202020204" pitchFamily="34" charset="0"/>
              </a:defRPr>
            </a:lvl4pPr>
            <a:lvl5pPr algn="ctr" rtl="0" eaLnBrk="0" fontAlgn="base" hangingPunct="0">
              <a:spcBef>
                <a:spcPct val="0"/>
              </a:spcBef>
              <a:spcAft>
                <a:spcPct val="0"/>
              </a:spcAft>
              <a:defRPr sz="4400" b="1">
                <a:solidFill>
                  <a:schemeClr val="tx2"/>
                </a:solidFill>
                <a:latin typeface="Arial" panose="020B0604020202020204" pitchFamily="34" charset="0"/>
              </a:defRPr>
            </a:lvl5pPr>
            <a:lvl6pPr marL="457200" algn="ctr" rtl="0" eaLnBrk="0" fontAlgn="base" hangingPunct="0">
              <a:spcBef>
                <a:spcPct val="0"/>
              </a:spcBef>
              <a:spcAft>
                <a:spcPct val="0"/>
              </a:spcAft>
              <a:defRPr sz="4400" b="1">
                <a:solidFill>
                  <a:schemeClr val="tx2"/>
                </a:solidFill>
                <a:latin typeface="Arial" panose="020B0604020202020204" pitchFamily="34" charset="0"/>
              </a:defRPr>
            </a:lvl6pPr>
            <a:lvl7pPr marL="914400" algn="ctr" rtl="0" eaLnBrk="0" fontAlgn="base" hangingPunct="0">
              <a:spcBef>
                <a:spcPct val="0"/>
              </a:spcBef>
              <a:spcAft>
                <a:spcPct val="0"/>
              </a:spcAft>
              <a:defRPr sz="4400" b="1">
                <a:solidFill>
                  <a:schemeClr val="tx2"/>
                </a:solidFill>
                <a:latin typeface="Arial" panose="020B0604020202020204" pitchFamily="34" charset="0"/>
              </a:defRPr>
            </a:lvl7pPr>
            <a:lvl8pPr marL="1371600" algn="ctr" rtl="0" eaLnBrk="0" fontAlgn="base" hangingPunct="0">
              <a:spcBef>
                <a:spcPct val="0"/>
              </a:spcBef>
              <a:spcAft>
                <a:spcPct val="0"/>
              </a:spcAft>
              <a:defRPr sz="4400" b="1">
                <a:solidFill>
                  <a:schemeClr val="tx2"/>
                </a:solidFill>
                <a:latin typeface="Arial" panose="020B0604020202020204" pitchFamily="34" charset="0"/>
              </a:defRPr>
            </a:lvl8pPr>
            <a:lvl9pPr marL="1828800" algn="ctr" rtl="0" eaLnBrk="0" fontAlgn="base" hangingPunct="0">
              <a:spcBef>
                <a:spcPct val="0"/>
              </a:spcBef>
              <a:spcAft>
                <a:spcPct val="0"/>
              </a:spcAft>
              <a:defRPr sz="4400" b="1">
                <a:solidFill>
                  <a:schemeClr val="tx2"/>
                </a:solidFill>
                <a:latin typeface="Arial" panose="020B0604020202020204" pitchFamily="34" charset="0"/>
              </a:defRPr>
            </a:lvl9pPr>
          </a:lstStyle>
          <a:p>
            <a:pPr algn="l"/>
            <a:r>
              <a:rPr lang="en-US" altLang="en-US" sz="3200" b="0" dirty="0">
                <a:solidFill>
                  <a:schemeClr val="accent1">
                    <a:lumMod val="75000"/>
                  </a:schemeClr>
                </a:solidFill>
                <a:latin typeface="Avenir Book"/>
                <a:cs typeface="Calibri" panose="020F0502020204030204" pitchFamily="34" charset="0"/>
              </a:rPr>
              <a:t>Wald test</a:t>
            </a:r>
          </a:p>
        </p:txBody>
      </p:sp>
    </p:spTree>
    <p:extLst>
      <p:ext uri="{BB962C8B-B14F-4D97-AF65-F5344CB8AC3E}">
        <p14:creationId xmlns:p14="http://schemas.microsoft.com/office/powerpoint/2010/main" val="22254781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457200" y="274320"/>
            <a:ext cx="8229600" cy="1143000"/>
          </a:xfrm>
        </p:spPr>
        <p:txBody>
          <a:bodyPr/>
          <a:lstStyle/>
          <a:p>
            <a:r>
              <a:rPr lang="en-US" altLang="en-US" dirty="0"/>
              <a:t>Modeling strategies</a:t>
            </a:r>
          </a:p>
        </p:txBody>
      </p:sp>
      <p:sp>
        <p:nvSpPr>
          <p:cNvPr id="79875" name="Rectangle 3"/>
          <p:cNvSpPr>
            <a:spLocks noGrp="1" noChangeArrowheads="1"/>
          </p:cNvSpPr>
          <p:nvPr>
            <p:ph type="body" idx="1"/>
          </p:nvPr>
        </p:nvSpPr>
        <p:spPr>
          <a:xfrm>
            <a:off x="457200" y="1600200"/>
            <a:ext cx="8229600" cy="3581400"/>
          </a:xfrm>
        </p:spPr>
        <p:txBody>
          <a:bodyPr/>
          <a:lstStyle/>
          <a:p>
            <a:pPr marL="609600" indent="-609600">
              <a:buSzPct val="90000"/>
              <a:buFontTx/>
              <a:buAutoNum type="arabicPeriod"/>
            </a:pPr>
            <a:r>
              <a:rPr lang="en-US" altLang="en-US" dirty="0"/>
              <a:t>Reasons for modeling strategy</a:t>
            </a:r>
          </a:p>
          <a:p>
            <a:pPr marL="609600" indent="-609600">
              <a:buSzPct val="90000"/>
              <a:buFontTx/>
              <a:buAutoNum type="arabicPeriod"/>
            </a:pPr>
            <a:r>
              <a:rPr lang="en-US" altLang="en-US" dirty="0"/>
              <a:t>How to select variables</a:t>
            </a:r>
          </a:p>
          <a:p>
            <a:pPr marL="609600" indent="-609600">
              <a:buSzPct val="90000"/>
              <a:buFontTx/>
              <a:buAutoNum type="arabicPeriod"/>
            </a:pPr>
            <a:r>
              <a:rPr lang="en-US" altLang="en-US" dirty="0"/>
              <a:t>Deciding on appropriate model</a:t>
            </a:r>
          </a:p>
          <a:p>
            <a:pPr marL="609600" indent="-609600">
              <a:buSzPct val="90000"/>
              <a:buFontTx/>
              <a:buAutoNum type="arabicPeriod"/>
            </a:pPr>
            <a:r>
              <a:rPr lang="en-US" altLang="en-US" dirty="0"/>
              <a:t>Computer strategies</a:t>
            </a:r>
          </a:p>
        </p:txBody>
      </p:sp>
      <p:pic>
        <p:nvPicPr>
          <p:cNvPr id="2" name="Picture 1" descr="IMG_0942.jpg"/>
          <p:cNvPicPr>
            <a:picLocks noChangeAspect="1"/>
          </p:cNvPicPr>
          <p:nvPr/>
        </p:nvPicPr>
        <p:blipFill rotWithShape="1">
          <a:blip r:embed="rId3" cstate="print">
            <a:alphaModFix amt="54000"/>
            <a:extLst>
              <a:ext uri="{28A0092B-C50C-407E-A947-70E740481C1C}">
                <a14:useLocalDpi xmlns:a14="http://schemas.microsoft.com/office/drawing/2010/main"/>
              </a:ext>
            </a:extLst>
          </a:blip>
          <a:srcRect/>
          <a:stretch/>
        </p:blipFill>
        <p:spPr>
          <a:xfrm>
            <a:off x="6913851" y="0"/>
            <a:ext cx="1944031" cy="6858000"/>
          </a:xfrm>
          <a:prstGeom prst="rect">
            <a:avLst/>
          </a:prstGeom>
        </p:spPr>
      </p:pic>
    </p:spTree>
    <p:extLst>
      <p:ext uri="{BB962C8B-B14F-4D97-AF65-F5344CB8AC3E}">
        <p14:creationId xmlns:p14="http://schemas.microsoft.com/office/powerpoint/2010/main" val="37329513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457200" y="274320"/>
            <a:ext cx="8229600" cy="1143000"/>
          </a:xfrm>
        </p:spPr>
        <p:txBody>
          <a:bodyPr/>
          <a:lstStyle/>
          <a:p>
            <a:r>
              <a:rPr lang="en-US" altLang="en-US" dirty="0"/>
              <a:t>Importance of strategy</a:t>
            </a:r>
          </a:p>
        </p:txBody>
      </p:sp>
      <p:sp>
        <p:nvSpPr>
          <p:cNvPr id="80899" name="Rectangle 3"/>
          <p:cNvSpPr>
            <a:spLocks noGrp="1" noChangeArrowheads="1"/>
          </p:cNvSpPr>
          <p:nvPr>
            <p:ph type="body" idx="1"/>
          </p:nvPr>
        </p:nvSpPr>
        <p:spPr>
          <a:xfrm>
            <a:off x="457200" y="1668240"/>
            <a:ext cx="8413262" cy="3184769"/>
          </a:xfrm>
        </p:spPr>
        <p:txBody>
          <a:bodyPr/>
          <a:lstStyle/>
          <a:p>
            <a:r>
              <a:rPr lang="en-US" altLang="en-US" dirty="0"/>
              <a:t>Strategy should be explicit and logical</a:t>
            </a:r>
          </a:p>
          <a:p>
            <a:r>
              <a:rPr lang="en-US" altLang="en-US" dirty="0"/>
              <a:t>Otherwise, results not reproducible</a:t>
            </a:r>
          </a:p>
          <a:p>
            <a:r>
              <a:rPr lang="en-US" altLang="en-US" dirty="0"/>
              <a:t>Too many ad hoc strategies in practice with invalid results</a:t>
            </a:r>
          </a:p>
          <a:p>
            <a:r>
              <a:rPr lang="en-US" altLang="en-US" dirty="0"/>
              <a:t>Goal: To get a </a:t>
            </a:r>
            <a:r>
              <a:rPr lang="en-US" altLang="en-US" u="sng" dirty="0"/>
              <a:t>valid</a:t>
            </a:r>
            <a:r>
              <a:rPr lang="en-US" altLang="en-US" dirty="0"/>
              <a:t> estimate of E-D relationship</a:t>
            </a:r>
          </a:p>
        </p:txBody>
      </p:sp>
      <p:pic>
        <p:nvPicPr>
          <p:cNvPr id="2" name="Picture 1" descr="IMG_4508.jpg"/>
          <p:cNvPicPr>
            <a:picLocks noChangeAspect="1"/>
          </p:cNvPicPr>
          <p:nvPr/>
        </p:nvPicPr>
        <p:blipFill rotWithShape="1">
          <a:blip r:embed="rId3" cstate="print">
            <a:alphaModFix amt="69000"/>
            <a:extLst>
              <a:ext uri="{28A0092B-C50C-407E-A947-70E740481C1C}">
                <a14:useLocalDpi xmlns:a14="http://schemas.microsoft.com/office/drawing/2010/main"/>
              </a:ext>
            </a:extLst>
          </a:blip>
          <a:srcRect/>
          <a:stretch/>
        </p:blipFill>
        <p:spPr>
          <a:xfrm>
            <a:off x="219487" y="5205730"/>
            <a:ext cx="8924513" cy="1489591"/>
          </a:xfrm>
          <a:prstGeom prst="rect">
            <a:avLst/>
          </a:prstGeom>
        </p:spPr>
      </p:pic>
    </p:spTree>
    <p:extLst>
      <p:ext uri="{BB962C8B-B14F-4D97-AF65-F5344CB8AC3E}">
        <p14:creationId xmlns:p14="http://schemas.microsoft.com/office/powerpoint/2010/main" val="2610649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274320"/>
            <a:ext cx="8229600" cy="1143000"/>
          </a:xfrm>
        </p:spPr>
        <p:txBody>
          <a:bodyPr/>
          <a:lstStyle/>
          <a:p>
            <a:r>
              <a:rPr lang="en-US" altLang="en-US" dirty="0"/>
              <a:t>Strategy steps</a:t>
            </a:r>
          </a:p>
        </p:txBody>
      </p:sp>
      <p:sp>
        <p:nvSpPr>
          <p:cNvPr id="83971" name="Rectangle 3"/>
          <p:cNvSpPr>
            <a:spLocks noGrp="1" noChangeArrowheads="1"/>
          </p:cNvSpPr>
          <p:nvPr>
            <p:ph type="body" idx="1"/>
          </p:nvPr>
        </p:nvSpPr>
        <p:spPr>
          <a:xfrm>
            <a:off x="457200" y="1600200"/>
            <a:ext cx="8229600" cy="4983480"/>
          </a:xfrm>
        </p:spPr>
        <p:txBody>
          <a:bodyPr/>
          <a:lstStyle/>
          <a:p>
            <a:pPr>
              <a:spcBef>
                <a:spcPts val="1800"/>
              </a:spcBef>
            </a:pPr>
            <a:r>
              <a:rPr lang="en-US" altLang="en-US" u="sng" dirty="0"/>
              <a:t>Step 1:</a:t>
            </a:r>
            <a:r>
              <a:rPr lang="en-US" altLang="en-US" dirty="0"/>
              <a:t> Variable specification</a:t>
            </a:r>
          </a:p>
          <a:p>
            <a:pPr lvl="1">
              <a:spcBef>
                <a:spcPts val="600"/>
              </a:spcBef>
            </a:pPr>
            <a:r>
              <a:rPr lang="en-US" altLang="en-US" sz="2600" dirty="0"/>
              <a:t>Types of variables – dependent (Y or D), study factor(s), control variables, and interactions</a:t>
            </a:r>
          </a:p>
          <a:p>
            <a:pPr>
              <a:spcBef>
                <a:spcPts val="1800"/>
              </a:spcBef>
            </a:pPr>
            <a:r>
              <a:rPr lang="en-US" altLang="en-US" u="sng" dirty="0"/>
              <a:t>Step 2:</a:t>
            </a:r>
            <a:r>
              <a:rPr lang="en-US" altLang="en-US" dirty="0"/>
              <a:t> Interaction assessment</a:t>
            </a:r>
          </a:p>
          <a:p>
            <a:pPr lvl="1">
              <a:spcBef>
                <a:spcPts val="600"/>
              </a:spcBef>
            </a:pPr>
            <a:r>
              <a:rPr lang="en-US" altLang="en-US" sz="2600" dirty="0"/>
              <a:t>Not always necessary, but should be done before confounding assessment</a:t>
            </a:r>
          </a:p>
          <a:p>
            <a:pPr>
              <a:spcBef>
                <a:spcPts val="1800"/>
              </a:spcBef>
            </a:pPr>
            <a:r>
              <a:rPr lang="en-US" altLang="en-US" u="sng" dirty="0"/>
              <a:t>Step 3:</a:t>
            </a:r>
            <a:r>
              <a:rPr lang="en-US" altLang="en-US" dirty="0"/>
              <a:t> Confounding assessment</a:t>
            </a:r>
          </a:p>
          <a:p>
            <a:pPr lvl="1">
              <a:spcBef>
                <a:spcPts val="600"/>
              </a:spcBef>
            </a:pPr>
            <a:r>
              <a:rPr lang="en-US" altLang="en-US" sz="2600" dirty="0"/>
              <a:t>Validity should be considered before precision</a:t>
            </a:r>
          </a:p>
          <a:p>
            <a:pPr lvl="1">
              <a:spcBef>
                <a:spcPts val="1800"/>
              </a:spcBef>
            </a:pPr>
            <a:endParaRPr lang="en-US" altLang="en-US" sz="2600" dirty="0"/>
          </a:p>
        </p:txBody>
      </p:sp>
    </p:spTree>
    <p:extLst>
      <p:ext uri="{BB962C8B-B14F-4D97-AF65-F5344CB8AC3E}">
        <p14:creationId xmlns:p14="http://schemas.microsoft.com/office/powerpoint/2010/main" val="839660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57200" y="640080"/>
            <a:ext cx="8229600" cy="1143000"/>
          </a:xfrm>
        </p:spPr>
        <p:txBody>
          <a:bodyPr/>
          <a:lstStyle/>
          <a:p>
            <a:r>
              <a:rPr lang="en-US" altLang="en-US" dirty="0"/>
              <a:t>Variable specification </a:t>
            </a:r>
            <a:br>
              <a:rPr lang="en-US" altLang="en-US" sz="4000" dirty="0"/>
            </a:br>
            <a:r>
              <a:rPr lang="en-US" altLang="en-US" sz="3600" i="1" dirty="0"/>
              <a:t>(one main exposure)</a:t>
            </a:r>
            <a:endParaRPr lang="en-US" altLang="en-US" sz="2400" i="1" dirty="0"/>
          </a:p>
        </p:txBody>
      </p:sp>
      <p:sp>
        <p:nvSpPr>
          <p:cNvPr id="89091" name="Rectangle 3"/>
          <p:cNvSpPr>
            <a:spLocks noGrp="1" noChangeArrowheads="1"/>
          </p:cNvSpPr>
          <p:nvPr>
            <p:ph type="body" idx="1"/>
          </p:nvPr>
        </p:nvSpPr>
        <p:spPr>
          <a:xfrm>
            <a:off x="457200" y="1807698"/>
            <a:ext cx="8229600" cy="4568687"/>
          </a:xfrm>
        </p:spPr>
        <p:txBody>
          <a:bodyPr/>
          <a:lstStyle/>
          <a:p>
            <a:pPr>
              <a:spcBef>
                <a:spcPts val="1200"/>
              </a:spcBef>
            </a:pPr>
            <a:r>
              <a:rPr lang="en-US" altLang="en-US" dirty="0"/>
              <a:t>D: Dependent variable</a:t>
            </a:r>
          </a:p>
          <a:p>
            <a:pPr>
              <a:spcBef>
                <a:spcPts val="1200"/>
              </a:spcBef>
            </a:pPr>
            <a:r>
              <a:rPr lang="en-US" altLang="en-US" dirty="0"/>
              <a:t>E: Exposure (main study variable)</a:t>
            </a:r>
          </a:p>
          <a:p>
            <a:pPr>
              <a:spcBef>
                <a:spcPts val="1200"/>
              </a:spcBef>
            </a:pPr>
            <a:r>
              <a:rPr lang="en-US" altLang="en-US" dirty="0"/>
              <a:t>C</a:t>
            </a:r>
            <a:r>
              <a:rPr lang="en-US" altLang="en-US" baseline="-25000" dirty="0"/>
              <a:t>1</a:t>
            </a:r>
            <a:r>
              <a:rPr lang="en-US" altLang="en-US" dirty="0"/>
              <a:t>,C</a:t>
            </a:r>
            <a:r>
              <a:rPr lang="en-US" altLang="en-US" baseline="-25000" dirty="0"/>
              <a:t>2</a:t>
            </a:r>
            <a:r>
              <a:rPr lang="en-US" altLang="en-US" dirty="0"/>
              <a:t>,…,</a:t>
            </a:r>
            <a:r>
              <a:rPr lang="en-US" altLang="en-US" dirty="0" err="1"/>
              <a:t>C</a:t>
            </a:r>
            <a:r>
              <a:rPr lang="en-US" altLang="en-US" baseline="-25000" dirty="0" err="1"/>
              <a:t>p</a:t>
            </a:r>
            <a:r>
              <a:rPr lang="en-US" altLang="en-US" dirty="0"/>
              <a:t>:  Covariates: </a:t>
            </a:r>
          </a:p>
          <a:p>
            <a:pPr lvl="1">
              <a:spcBef>
                <a:spcPts val="1200"/>
              </a:spcBef>
            </a:pPr>
            <a:r>
              <a:rPr lang="en-US" altLang="en-US" sz="2800" dirty="0"/>
              <a:t>other risk factors</a:t>
            </a:r>
          </a:p>
          <a:p>
            <a:pPr lvl="1">
              <a:spcBef>
                <a:spcPts val="1200"/>
              </a:spcBef>
            </a:pPr>
            <a:r>
              <a:rPr lang="en-US" altLang="en-US" sz="2800" dirty="0"/>
              <a:t>functions of C’s that go into model as potential confounders</a:t>
            </a:r>
          </a:p>
          <a:p>
            <a:pPr lvl="1">
              <a:spcBef>
                <a:spcPts val="1200"/>
              </a:spcBef>
            </a:pPr>
            <a:r>
              <a:rPr lang="en-US" altLang="en-US" sz="2800" dirty="0"/>
              <a:t>functions of C’s that go into model as interactions with E</a:t>
            </a:r>
          </a:p>
        </p:txBody>
      </p:sp>
    </p:spTree>
    <p:extLst>
      <p:ext uri="{BB962C8B-B14F-4D97-AF65-F5344CB8AC3E}">
        <p14:creationId xmlns:p14="http://schemas.microsoft.com/office/powerpoint/2010/main" val="8935701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57200" y="640080"/>
            <a:ext cx="8229600" cy="1143000"/>
          </a:xfrm>
        </p:spPr>
        <p:txBody>
          <a:bodyPr/>
          <a:lstStyle/>
          <a:p>
            <a:r>
              <a:rPr lang="en-US" altLang="en-US" dirty="0"/>
              <a:t>Variable specification </a:t>
            </a:r>
            <a:r>
              <a:rPr lang="en-US" altLang="en-US" sz="3000" dirty="0"/>
              <a:t>(2) </a:t>
            </a:r>
            <a:br>
              <a:rPr lang="en-US" altLang="en-US" sz="3000" dirty="0"/>
            </a:br>
            <a:r>
              <a:rPr lang="en-US" altLang="en-US" sz="3600" i="1" dirty="0"/>
              <a:t>Considerations</a:t>
            </a:r>
            <a:endParaRPr lang="en-US" altLang="en-US" sz="2400" i="1" dirty="0"/>
          </a:p>
        </p:txBody>
      </p:sp>
      <p:sp>
        <p:nvSpPr>
          <p:cNvPr id="89091" name="Rectangle 3"/>
          <p:cNvSpPr>
            <a:spLocks noGrp="1" noChangeArrowheads="1"/>
          </p:cNvSpPr>
          <p:nvPr>
            <p:ph type="body" idx="1"/>
          </p:nvPr>
        </p:nvSpPr>
        <p:spPr>
          <a:xfrm>
            <a:off x="457200" y="1916281"/>
            <a:ext cx="8229600" cy="4343400"/>
          </a:xfrm>
        </p:spPr>
        <p:txBody>
          <a:bodyPr/>
          <a:lstStyle/>
          <a:p>
            <a:pPr marL="514350" indent="-514350">
              <a:spcBef>
                <a:spcPts val="1200"/>
              </a:spcBef>
              <a:buSzPct val="90000"/>
              <a:buFont typeface="+mj-lt"/>
              <a:buAutoNum type="arabicPeriod"/>
            </a:pPr>
            <a:r>
              <a:rPr lang="en-US" altLang="en-US" dirty="0"/>
              <a:t>Thoughtful selection of predictor variables</a:t>
            </a:r>
          </a:p>
          <a:p>
            <a:pPr marL="514350" indent="-514350">
              <a:spcBef>
                <a:spcPts val="1200"/>
              </a:spcBef>
              <a:buSzPct val="90000"/>
              <a:buFont typeface="+mj-lt"/>
              <a:buAutoNum type="arabicPeriod"/>
            </a:pPr>
            <a:r>
              <a:rPr lang="en-US" altLang="en-US" dirty="0"/>
              <a:t>Post hoc selection of predictor variables</a:t>
            </a:r>
          </a:p>
          <a:p>
            <a:pPr marL="514350" indent="-514350">
              <a:spcBef>
                <a:spcPts val="1200"/>
              </a:spcBef>
              <a:buSzPct val="90000"/>
              <a:buFont typeface="+mj-lt"/>
              <a:buAutoNum type="arabicPeriod"/>
            </a:pPr>
            <a:r>
              <a:rPr lang="en-US" altLang="en-US" dirty="0"/>
              <a:t>Sample size</a:t>
            </a:r>
          </a:p>
          <a:p>
            <a:pPr marL="514350" indent="-514350">
              <a:spcBef>
                <a:spcPts val="1200"/>
              </a:spcBef>
              <a:buSzPct val="90000"/>
              <a:buFont typeface="+mj-lt"/>
              <a:buAutoNum type="arabicPeriod"/>
            </a:pPr>
            <a:r>
              <a:rPr lang="en-US" altLang="en-US" dirty="0"/>
              <a:t>Collinearity</a:t>
            </a:r>
          </a:p>
          <a:p>
            <a:pPr marL="514350" indent="-514350">
              <a:spcBef>
                <a:spcPts val="1200"/>
              </a:spcBef>
              <a:buSzPct val="90000"/>
              <a:buFont typeface="+mj-lt"/>
              <a:buAutoNum type="arabicPeriod"/>
            </a:pPr>
            <a:r>
              <a:rPr lang="en-US" altLang="en-US" dirty="0"/>
              <a:t>Multiple testing</a:t>
            </a:r>
          </a:p>
          <a:p>
            <a:pPr marL="514350" indent="-514350">
              <a:spcBef>
                <a:spcPts val="1200"/>
              </a:spcBef>
              <a:buSzPct val="90000"/>
              <a:buFont typeface="+mj-lt"/>
              <a:buAutoNum type="arabicPeriod"/>
            </a:pPr>
            <a:r>
              <a:rPr lang="en-US" altLang="en-US" dirty="0"/>
              <a:t>Influential data points</a:t>
            </a:r>
          </a:p>
        </p:txBody>
      </p:sp>
    </p:spTree>
    <p:extLst>
      <p:ext uri="{BB962C8B-B14F-4D97-AF65-F5344CB8AC3E}">
        <p14:creationId xmlns:p14="http://schemas.microsoft.com/office/powerpoint/2010/main" val="17600305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Review of part 1</a:t>
            </a:r>
          </a:p>
        </p:txBody>
      </p:sp>
      <p:sp>
        <p:nvSpPr>
          <p:cNvPr id="5122" name="Rectangle 3"/>
          <p:cNvSpPr>
            <a:spLocks noGrp="1" noChangeArrowheads="1"/>
          </p:cNvSpPr>
          <p:nvPr>
            <p:ph idx="1"/>
          </p:nvPr>
        </p:nvSpPr>
        <p:spPr>
          <a:xfrm>
            <a:off x="457200" y="1600200"/>
            <a:ext cx="8229600" cy="4572000"/>
          </a:xfrm>
        </p:spPr>
        <p:txBody>
          <a:bodyPr/>
          <a:lstStyle/>
          <a:p>
            <a:pPr marL="346075" indent="-346075">
              <a:spcBef>
                <a:spcPts val="0"/>
              </a:spcBef>
              <a:spcAft>
                <a:spcPts val="600"/>
              </a:spcAft>
              <a:buFont typeface="Wingdings" panose="05000000000000000000" pitchFamily="2" charset="2"/>
              <a:buChar char="§"/>
            </a:pPr>
            <a:r>
              <a:rPr lang="en-US" altLang="en-US" sz="3000" dirty="0"/>
              <a:t>What is logistic regression and why use it?</a:t>
            </a:r>
          </a:p>
          <a:p>
            <a:pPr marL="346075" indent="-346075">
              <a:spcBef>
                <a:spcPts val="0"/>
              </a:spcBef>
              <a:spcAft>
                <a:spcPts val="600"/>
              </a:spcAft>
              <a:buFont typeface="Wingdings" panose="05000000000000000000" pitchFamily="2" charset="2"/>
              <a:buChar char="§"/>
            </a:pPr>
            <a:r>
              <a:rPr lang="en-US" altLang="en-US" sz="3000" dirty="0"/>
              <a:t>Exponents and natural logarithms</a:t>
            </a:r>
          </a:p>
          <a:p>
            <a:pPr marL="346075" indent="-346075">
              <a:spcBef>
                <a:spcPts val="0"/>
              </a:spcBef>
              <a:spcAft>
                <a:spcPts val="600"/>
              </a:spcAft>
              <a:buFont typeface="Wingdings" panose="05000000000000000000" pitchFamily="2" charset="2"/>
              <a:buChar char="§"/>
            </a:pPr>
            <a:r>
              <a:rPr lang="en-US" altLang="en-US" sz="3000" dirty="0"/>
              <a:t>Mathematics of logistic regression</a:t>
            </a:r>
          </a:p>
          <a:p>
            <a:pPr marL="346075" indent="-346075">
              <a:spcBef>
                <a:spcPts val="0"/>
              </a:spcBef>
              <a:spcAft>
                <a:spcPts val="600"/>
              </a:spcAft>
              <a:buFont typeface="Wingdings" panose="05000000000000000000" pitchFamily="2" charset="2"/>
              <a:buChar char="§"/>
            </a:pPr>
            <a:r>
              <a:rPr lang="en-US" altLang="en-US" sz="3000" dirty="0"/>
              <a:t>Odds ratio, 95% confidence limits, and P values with 1 predictor variable</a:t>
            </a:r>
          </a:p>
          <a:p>
            <a:pPr marL="346075" indent="-346075">
              <a:spcBef>
                <a:spcPts val="0"/>
              </a:spcBef>
              <a:spcAft>
                <a:spcPts val="600"/>
              </a:spcAft>
              <a:buFont typeface="Wingdings" panose="05000000000000000000" pitchFamily="2" charset="2"/>
              <a:buChar char="§"/>
            </a:pPr>
            <a:r>
              <a:rPr lang="en-US" altLang="en-US" sz="3000" dirty="0"/>
              <a:t>OR,  CL, P with “k” predictor variables</a:t>
            </a:r>
          </a:p>
          <a:p>
            <a:pPr marL="346075" indent="-346075">
              <a:spcBef>
                <a:spcPts val="0"/>
              </a:spcBef>
              <a:spcAft>
                <a:spcPts val="600"/>
              </a:spcAft>
              <a:buFont typeface="Wingdings" panose="05000000000000000000" pitchFamily="2" charset="2"/>
              <a:buChar char="§"/>
            </a:pPr>
            <a:r>
              <a:rPr lang="en-US" altLang="en-US" sz="3000" dirty="0"/>
              <a:t>Example</a:t>
            </a:r>
          </a:p>
          <a:p>
            <a:pPr marL="346075" indent="-346075">
              <a:spcBef>
                <a:spcPts val="0"/>
              </a:spcBef>
              <a:spcAft>
                <a:spcPts val="600"/>
              </a:spcAft>
              <a:buFont typeface="Wingdings" panose="05000000000000000000" pitchFamily="2" charset="2"/>
              <a:buChar char="§"/>
            </a:pPr>
            <a:r>
              <a:rPr lang="en-US" altLang="en-US" sz="3000" dirty="0"/>
              <a:t>OR, CL, P with interaction terms </a:t>
            </a:r>
          </a:p>
          <a:p>
            <a:pPr marL="346075" indent="-346075">
              <a:spcBef>
                <a:spcPts val="0"/>
              </a:spcBef>
              <a:spcAft>
                <a:spcPts val="600"/>
              </a:spcAft>
              <a:buFont typeface="Wingdings" panose="05000000000000000000" pitchFamily="2" charset="2"/>
              <a:buChar char="§"/>
            </a:pPr>
            <a:r>
              <a:rPr lang="en-US" altLang="en-US" sz="3000" dirty="0"/>
              <a:t>Examples</a:t>
            </a:r>
          </a:p>
        </p:txBody>
      </p:sp>
      <p:pic>
        <p:nvPicPr>
          <p:cNvPr id="4" name="Picture 3" descr="IMG_0137.JPG"/>
          <p:cNvPicPr>
            <a:picLocks noChangeAspect="1"/>
          </p:cNvPicPr>
          <p:nvPr/>
        </p:nvPicPr>
        <p:blipFill rotWithShape="1">
          <a:blip r:embed="rId3" cstate="print">
            <a:alphaModFix amt="70000"/>
            <a:extLst>
              <a:ext uri="{28A0092B-C50C-407E-A947-70E740481C1C}">
                <a14:useLocalDpi xmlns:a14="http://schemas.microsoft.com/office/drawing/2010/main"/>
              </a:ext>
            </a:extLst>
          </a:blip>
          <a:srcRect/>
          <a:stretch/>
        </p:blipFill>
        <p:spPr>
          <a:xfrm>
            <a:off x="8341891" y="28222"/>
            <a:ext cx="689817" cy="6829778"/>
          </a:xfrm>
          <a:prstGeom prst="rect">
            <a:avLst/>
          </a:prstGeom>
        </p:spPr>
      </p:pic>
    </p:spTree>
    <p:extLst>
      <p:ext uri="{BB962C8B-B14F-4D97-AF65-F5344CB8AC3E}">
        <p14:creationId xmlns:p14="http://schemas.microsoft.com/office/powerpoint/2010/main" val="808334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57200" y="274320"/>
            <a:ext cx="8229600" cy="1143000"/>
          </a:xfrm>
        </p:spPr>
        <p:txBody>
          <a:bodyPr/>
          <a:lstStyle/>
          <a:p>
            <a:r>
              <a:rPr lang="en-US" altLang="en-US" dirty="0"/>
              <a:t>Step 1: Variable selection</a:t>
            </a:r>
          </a:p>
        </p:txBody>
      </p:sp>
      <p:sp>
        <p:nvSpPr>
          <p:cNvPr id="91139" name="Rectangle 3"/>
          <p:cNvSpPr>
            <a:spLocks noGrp="1" noChangeArrowheads="1"/>
          </p:cNvSpPr>
          <p:nvPr>
            <p:ph type="body" idx="1"/>
          </p:nvPr>
        </p:nvSpPr>
        <p:spPr>
          <a:xfrm>
            <a:off x="457200" y="1600200"/>
            <a:ext cx="8229600" cy="4983480"/>
          </a:xfrm>
        </p:spPr>
        <p:txBody>
          <a:bodyPr/>
          <a:lstStyle/>
          <a:p>
            <a:pPr marL="514350" indent="-514350">
              <a:buSzPct val="90000"/>
              <a:buFont typeface="+mj-lt"/>
              <a:buAutoNum type="arabicPeriod"/>
            </a:pPr>
            <a:r>
              <a:rPr lang="en-US" altLang="en-US" dirty="0"/>
              <a:t>Risk factors:  Use only known or suspected risk factors; otherwise, spurious associations may be found (Type I error)</a:t>
            </a:r>
          </a:p>
          <a:p>
            <a:pPr marL="514350" indent="-514350">
              <a:buSzPct val="90000"/>
              <a:buFont typeface="+mj-lt"/>
              <a:buAutoNum type="arabicPeriod"/>
            </a:pPr>
            <a:r>
              <a:rPr lang="en-US" altLang="en-US" dirty="0"/>
              <a:t>Exploratory analysis results:  Most statisticians do not approve the use of results from exploratory analyses to identify risk factors; although tempting, especially with large number risk factors, absence of prior probability leads to false associations.</a:t>
            </a:r>
          </a:p>
        </p:txBody>
      </p:sp>
    </p:spTree>
    <p:extLst>
      <p:ext uri="{BB962C8B-B14F-4D97-AF65-F5344CB8AC3E}">
        <p14:creationId xmlns:p14="http://schemas.microsoft.com/office/powerpoint/2010/main" val="11375541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457200" y="274320"/>
            <a:ext cx="8229600" cy="1143000"/>
          </a:xfrm>
        </p:spPr>
        <p:txBody>
          <a:bodyPr/>
          <a:lstStyle/>
          <a:p>
            <a:r>
              <a:rPr lang="en-US" altLang="en-US" dirty="0"/>
              <a:t>Step 1: Variable selection</a:t>
            </a:r>
            <a:r>
              <a:rPr lang="en-US" altLang="en-US" sz="3600" dirty="0"/>
              <a:t> </a:t>
            </a:r>
            <a:r>
              <a:rPr lang="en-US" altLang="en-US" sz="3000" dirty="0"/>
              <a:t>(2)</a:t>
            </a:r>
          </a:p>
        </p:txBody>
      </p:sp>
      <p:sp>
        <p:nvSpPr>
          <p:cNvPr id="93187" name="Rectangle 3"/>
          <p:cNvSpPr>
            <a:spLocks noGrp="1" noChangeArrowheads="1"/>
          </p:cNvSpPr>
          <p:nvPr>
            <p:ph sz="half" idx="1"/>
          </p:nvPr>
        </p:nvSpPr>
        <p:spPr>
          <a:xfrm>
            <a:off x="457200" y="1600199"/>
            <a:ext cx="8229600" cy="2324099"/>
          </a:xfrm>
        </p:spPr>
        <p:txBody>
          <a:bodyPr/>
          <a:lstStyle/>
          <a:p>
            <a:pPr marL="514350" indent="-514350">
              <a:buFont typeface="+mj-lt"/>
              <a:buAutoNum type="arabicPeriod" startAt="3"/>
            </a:pPr>
            <a:r>
              <a:rPr lang="en-US" altLang="en-US" sz="3200" dirty="0"/>
              <a:t>Sample Size:  Determines number of parameters (intercept + main effects + interactions) a model can support  </a:t>
            </a:r>
          </a:p>
          <a:p>
            <a:pPr marL="985838"/>
            <a:r>
              <a:rPr lang="en-US" altLang="en-US" dirty="0"/>
              <a:t>General rule is N/10 as follows:</a:t>
            </a:r>
            <a:endParaRPr lang="en-US" altLang="en-US" sz="3200" dirty="0"/>
          </a:p>
        </p:txBody>
      </p:sp>
      <p:graphicFrame>
        <p:nvGraphicFramePr>
          <p:cNvPr id="3" name="Content Placeholder 2"/>
          <p:cNvGraphicFramePr>
            <a:graphicFrameLocks noGrp="1"/>
          </p:cNvGraphicFramePr>
          <p:nvPr>
            <p:ph sz="half" idx="2"/>
            <p:extLst>
              <p:ext uri="{D42A27DB-BD31-4B8C-83A1-F6EECF244321}">
                <p14:modId xmlns:p14="http://schemas.microsoft.com/office/powerpoint/2010/main" val="2149907693"/>
              </p:ext>
            </p:extLst>
          </p:nvPr>
        </p:nvGraphicFramePr>
        <p:xfrm>
          <a:off x="1181100" y="3843211"/>
          <a:ext cx="6781800" cy="2324100"/>
        </p:xfrm>
        <a:graphic>
          <a:graphicData uri="http://schemas.openxmlformats.org/drawingml/2006/table">
            <a:tbl>
              <a:tblPr firstRow="1" bandRow="1">
                <a:tableStyleId>{5940675A-B579-460E-94D1-54222C63F5DA}</a:tableStyleId>
              </a:tblPr>
              <a:tblGrid>
                <a:gridCol w="2349500">
                  <a:extLst>
                    <a:ext uri="{9D8B030D-6E8A-4147-A177-3AD203B41FA5}">
                      <a16:colId xmlns:a16="http://schemas.microsoft.com/office/drawing/2014/main" val="3657222692"/>
                    </a:ext>
                  </a:extLst>
                </a:gridCol>
                <a:gridCol w="4432300">
                  <a:extLst>
                    <a:ext uri="{9D8B030D-6E8A-4147-A177-3AD203B41FA5}">
                      <a16:colId xmlns:a16="http://schemas.microsoft.com/office/drawing/2014/main" val="1945036365"/>
                    </a:ext>
                  </a:extLst>
                </a:gridCol>
              </a:tblGrid>
              <a:tr h="696770">
                <a:tc>
                  <a:txBody>
                    <a:bodyPr/>
                    <a:lstStyle/>
                    <a:p>
                      <a:r>
                        <a:rPr lang="en-US" sz="2600" dirty="0">
                          <a:latin typeface="Calibri" panose="020F0502020204030204" pitchFamily="34" charset="0"/>
                          <a:cs typeface="Calibri" panose="020F0502020204030204" pitchFamily="34" charset="0"/>
                        </a:rPr>
                        <a:t>Continuous</a:t>
                      </a:r>
                      <a:endParaRPr lang="en-US" sz="2600" b="1" dirty="0">
                        <a:solidFill>
                          <a:schemeClr val="tx1">
                            <a:lumMod val="75000"/>
                            <a:lumOff val="25000"/>
                          </a:schemeClr>
                        </a:solidFill>
                        <a:latin typeface="Calibri" panose="020F0502020204030204" pitchFamily="34" charset="0"/>
                        <a:cs typeface="Calibri" panose="020F0502020204030204" pitchFamily="34" charset="0"/>
                      </a:endParaRPr>
                    </a:p>
                  </a:txBody>
                  <a:tcPr anchor="ctr"/>
                </a:tc>
                <a:tc>
                  <a:txBody>
                    <a:bodyPr/>
                    <a:lstStyle/>
                    <a:p>
                      <a:r>
                        <a:rPr lang="en-US" sz="2600" dirty="0">
                          <a:latin typeface="Calibri" panose="020F0502020204030204" pitchFamily="34" charset="0"/>
                          <a:cs typeface="Calibri" panose="020F0502020204030204" pitchFamily="34" charset="0"/>
                        </a:rPr>
                        <a:t>Total</a:t>
                      </a:r>
                      <a:r>
                        <a:rPr lang="en-US" sz="2600" baseline="0" dirty="0">
                          <a:latin typeface="Calibri" panose="020F0502020204030204" pitchFamily="34" charset="0"/>
                          <a:cs typeface="Calibri" panose="020F0502020204030204" pitchFamily="34" charset="0"/>
                        </a:rPr>
                        <a:t> N</a:t>
                      </a:r>
                      <a:endParaRPr lang="en-US" sz="2600" b="1" dirty="0">
                        <a:solidFill>
                          <a:schemeClr val="tx1">
                            <a:lumMod val="75000"/>
                            <a:lumOff val="25000"/>
                          </a:schemeClr>
                        </a:solidFill>
                        <a:latin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2138471599"/>
                  </a:ext>
                </a:extLst>
              </a:tr>
              <a:tr h="817933">
                <a:tc>
                  <a:txBody>
                    <a:bodyPr/>
                    <a:lstStyle/>
                    <a:p>
                      <a:r>
                        <a:rPr lang="en-US" sz="2600" dirty="0">
                          <a:latin typeface="Calibri" panose="020F0502020204030204" pitchFamily="34" charset="0"/>
                          <a:cs typeface="Calibri" panose="020F0502020204030204" pitchFamily="34" charset="0"/>
                        </a:rPr>
                        <a:t>Binary</a:t>
                      </a:r>
                      <a:endParaRPr lang="en-US" sz="2600" b="1" dirty="0">
                        <a:solidFill>
                          <a:schemeClr val="tx1">
                            <a:lumMod val="75000"/>
                            <a:lumOff val="25000"/>
                          </a:schemeClr>
                        </a:solidFill>
                        <a:latin typeface="Calibri" panose="020F0502020204030204" pitchFamily="34" charset="0"/>
                        <a:cs typeface="Calibri" panose="020F0502020204030204" pitchFamily="34" charset="0"/>
                      </a:endParaRPr>
                    </a:p>
                  </a:txBody>
                  <a:tcPr anchor="ctr"/>
                </a:tc>
                <a:tc>
                  <a:txBody>
                    <a:bodyPr/>
                    <a:lstStyle/>
                    <a:p>
                      <a:r>
                        <a:rPr lang="en-US" sz="2600" dirty="0">
                          <a:latin typeface="Calibri" panose="020F0502020204030204" pitchFamily="34" charset="0"/>
                          <a:cs typeface="Calibri" panose="020F0502020204030204" pitchFamily="34" charset="0"/>
                        </a:rPr>
                        <a:t>N in</a:t>
                      </a:r>
                      <a:r>
                        <a:rPr lang="en-US" sz="2600" baseline="0" dirty="0">
                          <a:latin typeface="Calibri" panose="020F0502020204030204" pitchFamily="34" charset="0"/>
                          <a:cs typeface="Calibri" panose="020F0502020204030204" pitchFamily="34" charset="0"/>
                        </a:rPr>
                        <a:t> smaller outcome group</a:t>
                      </a:r>
                      <a:endParaRPr lang="en-US" sz="2600" b="1" dirty="0">
                        <a:solidFill>
                          <a:schemeClr val="tx1">
                            <a:lumMod val="75000"/>
                            <a:lumOff val="25000"/>
                          </a:schemeClr>
                        </a:solidFill>
                        <a:latin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3712632827"/>
                  </a:ext>
                </a:extLst>
              </a:tr>
              <a:tr h="809397">
                <a:tc>
                  <a:txBody>
                    <a:bodyPr/>
                    <a:lstStyle/>
                    <a:p>
                      <a:r>
                        <a:rPr lang="en-US" sz="2600" dirty="0">
                          <a:latin typeface="Calibri" panose="020F0502020204030204" pitchFamily="34" charset="0"/>
                          <a:cs typeface="Calibri" panose="020F0502020204030204" pitchFamily="34" charset="0"/>
                        </a:rPr>
                        <a:t>Survival</a:t>
                      </a:r>
                      <a:endParaRPr lang="en-US" sz="2600" b="1" dirty="0">
                        <a:solidFill>
                          <a:schemeClr val="tx1">
                            <a:lumMod val="75000"/>
                            <a:lumOff val="25000"/>
                          </a:schemeClr>
                        </a:solidFill>
                        <a:latin typeface="Calibri" panose="020F0502020204030204" pitchFamily="34" charset="0"/>
                        <a:cs typeface="Calibri" panose="020F0502020204030204" pitchFamily="34" charset="0"/>
                      </a:endParaRPr>
                    </a:p>
                  </a:txBody>
                  <a:tcPr anchor="ctr"/>
                </a:tc>
                <a:tc>
                  <a:txBody>
                    <a:bodyPr/>
                    <a:lstStyle/>
                    <a:p>
                      <a:r>
                        <a:rPr lang="en-US" sz="2600" dirty="0">
                          <a:latin typeface="Calibri" panose="020F0502020204030204" pitchFamily="34" charset="0"/>
                          <a:cs typeface="Calibri" panose="020F0502020204030204" pitchFamily="34" charset="0"/>
                        </a:rPr>
                        <a:t>N deaths</a:t>
                      </a:r>
                      <a:r>
                        <a:rPr lang="en-US" sz="2600" baseline="0" dirty="0">
                          <a:latin typeface="Calibri" panose="020F0502020204030204" pitchFamily="34" charset="0"/>
                          <a:cs typeface="Calibri" panose="020F0502020204030204" pitchFamily="34" charset="0"/>
                        </a:rPr>
                        <a:t> (failures)</a:t>
                      </a:r>
                      <a:endParaRPr lang="en-US" sz="2600" b="1" dirty="0">
                        <a:solidFill>
                          <a:schemeClr val="tx1">
                            <a:lumMod val="75000"/>
                            <a:lumOff val="25000"/>
                          </a:schemeClr>
                        </a:solidFill>
                        <a:latin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488292645"/>
                  </a:ext>
                </a:extLst>
              </a:tr>
            </a:tbl>
          </a:graphicData>
        </a:graphic>
      </p:graphicFrame>
    </p:spTree>
    <p:extLst>
      <p:ext uri="{BB962C8B-B14F-4D97-AF65-F5344CB8AC3E}">
        <p14:creationId xmlns:p14="http://schemas.microsoft.com/office/powerpoint/2010/main" val="34851524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457200" y="274320"/>
            <a:ext cx="8229600" cy="1143000"/>
          </a:xfrm>
        </p:spPr>
        <p:txBody>
          <a:bodyPr/>
          <a:lstStyle/>
          <a:p>
            <a:r>
              <a:rPr lang="en-US" altLang="en-US" dirty="0"/>
              <a:t>Step 1: Variable selection </a:t>
            </a:r>
            <a:r>
              <a:rPr lang="en-US" altLang="en-US" sz="3000" dirty="0"/>
              <a:t>(3)</a:t>
            </a:r>
          </a:p>
        </p:txBody>
      </p:sp>
      <p:sp>
        <p:nvSpPr>
          <p:cNvPr id="96259" name="Rectangle 3"/>
          <p:cNvSpPr>
            <a:spLocks noGrp="1" noChangeArrowheads="1"/>
          </p:cNvSpPr>
          <p:nvPr>
            <p:ph type="body" idx="1"/>
          </p:nvPr>
        </p:nvSpPr>
        <p:spPr>
          <a:xfrm>
            <a:off x="457200" y="1600200"/>
            <a:ext cx="8229600" cy="4572000"/>
          </a:xfrm>
        </p:spPr>
        <p:txBody>
          <a:bodyPr/>
          <a:lstStyle/>
          <a:p>
            <a:pPr marL="514350" indent="-514350">
              <a:spcBef>
                <a:spcPts val="768"/>
              </a:spcBef>
              <a:buSzPct val="102000"/>
              <a:buFont typeface="+mj-lt"/>
              <a:buAutoNum type="arabicPeriod" startAt="4"/>
            </a:pPr>
            <a:r>
              <a:rPr lang="en-US" altLang="en-US" dirty="0"/>
              <a:t>Collinearity: Independent variables may be highly correlated; check for collinearity during bivariate analyses and determine how to fix it before starting modeling</a:t>
            </a:r>
          </a:p>
          <a:p>
            <a:pPr marL="1009650" lvl="1" indent="-384175">
              <a:spcBef>
                <a:spcPts val="1200"/>
              </a:spcBef>
              <a:buClr>
                <a:schemeClr val="tx2"/>
              </a:buClr>
              <a:buFont typeface="Arial" panose="020B0604020202020204" pitchFamily="34" charset="0"/>
              <a:buChar char="•"/>
            </a:pPr>
            <a:r>
              <a:rPr lang="en-US" altLang="en-US" dirty="0"/>
              <a:t>Two variables essentially measuring the same thing (or closely related)</a:t>
            </a:r>
          </a:p>
          <a:p>
            <a:pPr marL="1009650" lvl="1" indent="-384175">
              <a:spcBef>
                <a:spcPts val="1200"/>
              </a:spcBef>
              <a:buClr>
                <a:schemeClr val="tx2"/>
              </a:buClr>
              <a:buFont typeface="Arial" panose="020B0604020202020204" pitchFamily="34" charset="0"/>
              <a:buChar char="•"/>
            </a:pPr>
            <a:r>
              <a:rPr lang="en-US" altLang="en-US" dirty="0"/>
              <a:t>Too many variables for the sample size or lopsided distributions</a:t>
            </a:r>
          </a:p>
        </p:txBody>
      </p:sp>
    </p:spTree>
    <p:extLst>
      <p:ext uri="{BB962C8B-B14F-4D97-AF65-F5344CB8AC3E}">
        <p14:creationId xmlns:p14="http://schemas.microsoft.com/office/powerpoint/2010/main" val="6330080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457200" y="274320"/>
            <a:ext cx="8229600" cy="1143000"/>
          </a:xfrm>
        </p:spPr>
        <p:txBody>
          <a:bodyPr/>
          <a:lstStyle/>
          <a:p>
            <a:r>
              <a:rPr lang="en-US" altLang="en-US" dirty="0"/>
              <a:t>Step 1: Variable selection</a:t>
            </a:r>
            <a:r>
              <a:rPr lang="en-US" altLang="en-US" sz="3600" dirty="0"/>
              <a:t> </a:t>
            </a:r>
            <a:r>
              <a:rPr lang="en-US" altLang="en-US" sz="3000" dirty="0"/>
              <a:t>(4)</a:t>
            </a:r>
          </a:p>
        </p:txBody>
      </p:sp>
      <p:sp>
        <p:nvSpPr>
          <p:cNvPr id="96259" name="Rectangle 3"/>
          <p:cNvSpPr>
            <a:spLocks noGrp="1" noChangeArrowheads="1"/>
          </p:cNvSpPr>
          <p:nvPr>
            <p:ph type="body" idx="1"/>
          </p:nvPr>
        </p:nvSpPr>
        <p:spPr>
          <a:xfrm>
            <a:off x="457200" y="1600200"/>
            <a:ext cx="8229600" cy="4724400"/>
          </a:xfrm>
        </p:spPr>
        <p:txBody>
          <a:bodyPr/>
          <a:lstStyle/>
          <a:p>
            <a:pPr marL="512445" indent="-512445">
              <a:spcBef>
                <a:spcPts val="1200"/>
              </a:spcBef>
              <a:buSzPct val="95000"/>
              <a:buFont typeface="+mj-lt"/>
              <a:buAutoNum type="arabicPeriod" startAt="5"/>
            </a:pPr>
            <a:r>
              <a:rPr lang="en-US" altLang="en-US" dirty="0"/>
              <a:t>Multiple testing:  P-values may be misleading when there are many statistical tests.  Minimize number of tests by:</a:t>
            </a:r>
            <a:endParaRPr lang="en-US" dirty="0"/>
          </a:p>
          <a:p>
            <a:pPr marL="1009650" lvl="1" indent="-609600">
              <a:spcBef>
                <a:spcPts val="1200"/>
              </a:spcBef>
              <a:buClr>
                <a:schemeClr val="tx2"/>
              </a:buClr>
              <a:buFont typeface="Arial" panose="020B0604020202020204" pitchFamily="34" charset="0"/>
              <a:buChar char="•"/>
            </a:pPr>
            <a:r>
              <a:rPr lang="en-US" altLang="en-US" sz="2800" dirty="0"/>
              <a:t>Keeping number of variables in a model to as few as possible</a:t>
            </a:r>
          </a:p>
          <a:p>
            <a:pPr marL="1009650" lvl="1" indent="-609600">
              <a:spcBef>
                <a:spcPts val="1200"/>
              </a:spcBef>
              <a:buClr>
                <a:schemeClr val="tx2"/>
              </a:buClr>
              <a:buFont typeface="Arial" panose="020B0604020202020204" pitchFamily="34" charset="0"/>
              <a:buChar char="•"/>
            </a:pPr>
            <a:r>
              <a:rPr lang="en-US" altLang="en-US" sz="2800" dirty="0"/>
              <a:t>Test groups of variables at the same time using multiple degrees of freedom ‘global’ tests to assess several terms in a single test</a:t>
            </a:r>
          </a:p>
          <a:p>
            <a:pPr marL="0" indent="0">
              <a:lnSpc>
                <a:spcPts val="3000"/>
              </a:lnSpc>
              <a:spcBef>
                <a:spcPts val="1200"/>
              </a:spcBef>
              <a:buSzPct val="95000"/>
              <a:buNone/>
            </a:pPr>
            <a:endParaRPr lang="en-US" altLang="en-US" sz="2800" dirty="0"/>
          </a:p>
        </p:txBody>
      </p:sp>
    </p:spTree>
    <p:extLst>
      <p:ext uri="{BB962C8B-B14F-4D97-AF65-F5344CB8AC3E}">
        <p14:creationId xmlns:p14="http://schemas.microsoft.com/office/powerpoint/2010/main" val="9075010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457200" y="274320"/>
            <a:ext cx="8229600" cy="1143000"/>
          </a:xfrm>
        </p:spPr>
        <p:txBody>
          <a:bodyPr/>
          <a:lstStyle/>
          <a:p>
            <a:r>
              <a:rPr lang="en-US" altLang="en-US" dirty="0"/>
              <a:t>Step 2: Interaction assessment</a:t>
            </a:r>
          </a:p>
        </p:txBody>
      </p:sp>
      <p:sp>
        <p:nvSpPr>
          <p:cNvPr id="109571" name="Text Box 4"/>
          <p:cNvSpPr txBox="1">
            <a:spLocks noChangeArrowheads="1"/>
          </p:cNvSpPr>
          <p:nvPr/>
        </p:nvSpPr>
        <p:spPr bwMode="auto">
          <a:xfrm>
            <a:off x="457200" y="1778262"/>
            <a:ext cx="8229600" cy="954107"/>
          </a:xfrm>
          <a:prstGeom prst="rect">
            <a:avLst/>
          </a:prstGeom>
          <a:solidFill>
            <a:schemeClr val="bg1">
              <a:lumMod val="85000"/>
            </a:schemeClr>
          </a:solidFill>
          <a:ln w="9525">
            <a:solidFill>
              <a:srgbClr val="FFFFFF"/>
            </a:solidFill>
            <a:miter lim="800000"/>
            <a:headEnd/>
            <a:tailEnd/>
          </a:ln>
          <a:effectLst/>
          <a:extLst/>
        </p:spPr>
        <p:txBody>
          <a:bodyPr wrap="square" anchor="ct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800" dirty="0">
                <a:solidFill>
                  <a:schemeClr val="tx1">
                    <a:lumMod val="65000"/>
                    <a:lumOff val="35000"/>
                  </a:schemeClr>
                </a:solidFill>
                <a:latin typeface="Calibri" panose="020F0502020204030204" pitchFamily="34" charset="0"/>
                <a:cs typeface="Calibri" panose="020F0502020204030204" pitchFamily="34" charset="0"/>
              </a:rPr>
              <a:t>Use forward or backward algorithms to find significant </a:t>
            </a:r>
            <a:r>
              <a:rPr lang="en-US" altLang="en-US" sz="2800" dirty="0" err="1">
                <a:solidFill>
                  <a:schemeClr val="tx2"/>
                </a:solidFill>
                <a:latin typeface="Calibri" panose="020F0502020204030204" pitchFamily="34" charset="0"/>
                <a:cs typeface="Calibri" panose="020F0502020204030204" pitchFamily="34" charset="0"/>
              </a:rPr>
              <a:t>ExCxC</a:t>
            </a:r>
            <a:r>
              <a:rPr lang="en-US" altLang="en-US" sz="2800" dirty="0">
                <a:latin typeface="Calibri" panose="020F0502020204030204" pitchFamily="34" charset="0"/>
                <a:cs typeface="Calibri" panose="020F0502020204030204" pitchFamily="34" charset="0"/>
              </a:rPr>
              <a:t> </a:t>
            </a:r>
            <a:r>
              <a:rPr lang="en-US" altLang="en-US" sz="2800" dirty="0">
                <a:solidFill>
                  <a:schemeClr val="tx1">
                    <a:lumMod val="65000"/>
                    <a:lumOff val="35000"/>
                  </a:schemeClr>
                </a:solidFill>
                <a:latin typeface="Calibri" panose="020F0502020204030204" pitchFamily="34" charset="0"/>
                <a:cs typeface="Calibri" panose="020F0502020204030204" pitchFamily="34" charset="0"/>
              </a:rPr>
              <a:t>terms, retaining all C and </a:t>
            </a:r>
            <a:r>
              <a:rPr lang="en-US" altLang="en-US" sz="2800" dirty="0" err="1">
                <a:solidFill>
                  <a:schemeClr val="tx1">
                    <a:lumMod val="65000"/>
                    <a:lumOff val="35000"/>
                  </a:schemeClr>
                </a:solidFill>
                <a:latin typeface="Calibri" panose="020F0502020204030204" pitchFamily="34" charset="0"/>
                <a:cs typeface="Calibri" panose="020F0502020204030204" pitchFamily="34" charset="0"/>
              </a:rPr>
              <a:t>ExC</a:t>
            </a:r>
            <a:r>
              <a:rPr lang="en-US" altLang="en-US" sz="2800" dirty="0">
                <a:solidFill>
                  <a:schemeClr val="tx1">
                    <a:lumMod val="65000"/>
                    <a:lumOff val="35000"/>
                  </a:schemeClr>
                </a:solidFill>
                <a:latin typeface="Calibri" panose="020F0502020204030204" pitchFamily="34" charset="0"/>
                <a:cs typeface="Calibri" panose="020F0502020204030204" pitchFamily="34" charset="0"/>
              </a:rPr>
              <a:t> terms.</a:t>
            </a:r>
          </a:p>
        </p:txBody>
      </p:sp>
      <p:sp>
        <p:nvSpPr>
          <p:cNvPr id="109572" name="Text Box 5"/>
          <p:cNvSpPr txBox="1">
            <a:spLocks noChangeArrowheads="1"/>
          </p:cNvSpPr>
          <p:nvPr/>
        </p:nvSpPr>
        <p:spPr bwMode="auto">
          <a:xfrm>
            <a:off x="457200" y="3331674"/>
            <a:ext cx="8229600" cy="954107"/>
          </a:xfrm>
          <a:prstGeom prst="rect">
            <a:avLst/>
          </a:prstGeom>
          <a:solidFill>
            <a:schemeClr val="accent6">
              <a:lumMod val="40000"/>
              <a:lumOff val="60000"/>
            </a:schemeClr>
          </a:solidFill>
          <a:ln w="9525">
            <a:solidFill>
              <a:srgbClr val="FFFFFF"/>
            </a:solidFill>
            <a:miter lim="800000"/>
            <a:headEnd/>
            <a:tailEnd/>
          </a:ln>
          <a:effectLst/>
          <a:extLst/>
        </p:spPr>
        <p:txBody>
          <a:bodyPr wrap="square" anchor="ct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800" dirty="0">
                <a:solidFill>
                  <a:schemeClr val="tx1">
                    <a:lumMod val="65000"/>
                    <a:lumOff val="35000"/>
                  </a:schemeClr>
                </a:solidFill>
                <a:latin typeface="Calibri" panose="020F0502020204030204" pitchFamily="34" charset="0"/>
                <a:cs typeface="Calibri" panose="020F0502020204030204" pitchFamily="34" charset="0"/>
              </a:rPr>
              <a:t>Specify for all further models any </a:t>
            </a:r>
            <a:r>
              <a:rPr lang="en-US" altLang="en-US" sz="2800" dirty="0" err="1">
                <a:solidFill>
                  <a:schemeClr val="tx1">
                    <a:lumMod val="65000"/>
                    <a:lumOff val="35000"/>
                  </a:schemeClr>
                </a:solidFill>
                <a:latin typeface="Calibri" panose="020F0502020204030204" pitchFamily="34" charset="0"/>
                <a:cs typeface="Calibri" panose="020F0502020204030204" pitchFamily="34" charset="0"/>
              </a:rPr>
              <a:t>ExC</a:t>
            </a:r>
            <a:r>
              <a:rPr lang="en-US" altLang="en-US" sz="2800" dirty="0">
                <a:solidFill>
                  <a:schemeClr val="tx1">
                    <a:lumMod val="65000"/>
                    <a:lumOff val="35000"/>
                  </a:schemeClr>
                </a:solidFill>
                <a:latin typeface="Calibri" panose="020F0502020204030204" pitchFamily="34" charset="0"/>
                <a:cs typeface="Calibri" panose="020F0502020204030204" pitchFamily="34" charset="0"/>
              </a:rPr>
              <a:t> and </a:t>
            </a:r>
            <a:r>
              <a:rPr lang="en-US" altLang="en-US" sz="2800" dirty="0" err="1">
                <a:solidFill>
                  <a:schemeClr val="tx1">
                    <a:lumMod val="65000"/>
                    <a:lumOff val="35000"/>
                  </a:schemeClr>
                </a:solidFill>
                <a:latin typeface="Calibri" panose="020F0502020204030204" pitchFamily="34" charset="0"/>
                <a:cs typeface="Calibri" panose="020F0502020204030204" pitchFamily="34" charset="0"/>
              </a:rPr>
              <a:t>CxC</a:t>
            </a:r>
            <a:r>
              <a:rPr lang="en-US" altLang="en-US" sz="2800" dirty="0">
                <a:solidFill>
                  <a:schemeClr val="tx1">
                    <a:lumMod val="65000"/>
                    <a:lumOff val="35000"/>
                  </a:schemeClr>
                </a:solidFill>
                <a:latin typeface="Calibri" panose="020F0502020204030204" pitchFamily="34" charset="0"/>
                <a:cs typeface="Calibri" panose="020F0502020204030204" pitchFamily="34" charset="0"/>
              </a:rPr>
              <a:t> terms contained as components of “sign.” </a:t>
            </a:r>
            <a:r>
              <a:rPr lang="en-US" altLang="en-US" sz="2800" dirty="0" err="1">
                <a:solidFill>
                  <a:schemeClr val="tx1">
                    <a:lumMod val="65000"/>
                    <a:lumOff val="35000"/>
                  </a:schemeClr>
                </a:solidFill>
                <a:latin typeface="Calibri" panose="020F0502020204030204" pitchFamily="34" charset="0"/>
                <a:cs typeface="Calibri" panose="020F0502020204030204" pitchFamily="34" charset="0"/>
              </a:rPr>
              <a:t>ExCxC</a:t>
            </a:r>
            <a:r>
              <a:rPr lang="en-US" altLang="en-US" sz="2800" dirty="0">
                <a:solidFill>
                  <a:schemeClr val="tx1">
                    <a:lumMod val="65000"/>
                    <a:lumOff val="35000"/>
                  </a:schemeClr>
                </a:solidFill>
                <a:latin typeface="Calibri" panose="020F0502020204030204" pitchFamily="34" charset="0"/>
                <a:cs typeface="Calibri" panose="020F0502020204030204" pitchFamily="34" charset="0"/>
              </a:rPr>
              <a:t> terms</a:t>
            </a:r>
          </a:p>
        </p:txBody>
      </p:sp>
      <p:sp>
        <p:nvSpPr>
          <p:cNvPr id="109573" name="Text Box 7"/>
          <p:cNvSpPr txBox="1">
            <a:spLocks noChangeArrowheads="1"/>
          </p:cNvSpPr>
          <p:nvPr/>
        </p:nvSpPr>
        <p:spPr bwMode="auto">
          <a:xfrm>
            <a:off x="457200" y="4900767"/>
            <a:ext cx="8229600" cy="1384995"/>
          </a:xfrm>
          <a:prstGeom prst="rect">
            <a:avLst/>
          </a:prstGeom>
          <a:solidFill>
            <a:schemeClr val="accent6">
              <a:lumMod val="75000"/>
              <a:alpha val="53000"/>
            </a:schemeClr>
          </a:solidFill>
          <a:ln w="9525">
            <a:solidFill>
              <a:srgbClr val="FFFFFF"/>
            </a:solidFill>
            <a:miter lim="800000"/>
            <a:headEnd/>
            <a:tailEnd/>
          </a:ln>
          <a:effectLst/>
          <a:extLst/>
        </p:spPr>
        <p:txBody>
          <a:bodyPr wrap="square" anchor="ct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800" dirty="0">
                <a:solidFill>
                  <a:schemeClr val="tx1">
                    <a:lumMod val="65000"/>
                    <a:lumOff val="35000"/>
                  </a:schemeClr>
                </a:solidFill>
                <a:latin typeface="Calibri" panose="020F0502020204030204" pitchFamily="34" charset="0"/>
                <a:cs typeface="Calibri" panose="020F0502020204030204" pitchFamily="34" charset="0"/>
              </a:rPr>
              <a:t>Use forward and backward algorithms to find any other significant </a:t>
            </a:r>
            <a:r>
              <a:rPr lang="en-US" altLang="en-US" sz="2800" dirty="0" err="1">
                <a:solidFill>
                  <a:schemeClr val="tx1">
                    <a:lumMod val="65000"/>
                    <a:lumOff val="35000"/>
                  </a:schemeClr>
                </a:solidFill>
                <a:latin typeface="Calibri" panose="020F0502020204030204" pitchFamily="34" charset="0"/>
                <a:cs typeface="Calibri" panose="020F0502020204030204" pitchFamily="34" charset="0"/>
              </a:rPr>
              <a:t>ExC</a:t>
            </a:r>
            <a:r>
              <a:rPr lang="en-US" altLang="en-US" sz="2800" dirty="0">
                <a:solidFill>
                  <a:schemeClr val="tx1">
                    <a:lumMod val="65000"/>
                    <a:lumOff val="35000"/>
                  </a:schemeClr>
                </a:solidFill>
                <a:latin typeface="Calibri" panose="020F0502020204030204" pitchFamily="34" charset="0"/>
                <a:cs typeface="Calibri" panose="020F0502020204030204" pitchFamily="34" charset="0"/>
              </a:rPr>
              <a:t> terms. Retain these latter </a:t>
            </a:r>
            <a:r>
              <a:rPr lang="en-US" altLang="en-US" sz="2800" dirty="0" err="1">
                <a:solidFill>
                  <a:schemeClr val="tx1">
                    <a:lumMod val="65000"/>
                    <a:lumOff val="35000"/>
                  </a:schemeClr>
                </a:solidFill>
                <a:latin typeface="Calibri" panose="020F0502020204030204" pitchFamily="34" charset="0"/>
                <a:cs typeface="Calibri" panose="020F0502020204030204" pitchFamily="34" charset="0"/>
              </a:rPr>
              <a:t>ExC</a:t>
            </a:r>
            <a:r>
              <a:rPr lang="en-US" altLang="en-US" sz="2800" dirty="0">
                <a:solidFill>
                  <a:schemeClr val="tx1">
                    <a:lumMod val="65000"/>
                    <a:lumOff val="35000"/>
                  </a:schemeClr>
                </a:solidFill>
                <a:latin typeface="Calibri" panose="020F0502020204030204" pitchFamily="34" charset="0"/>
                <a:cs typeface="Calibri" panose="020F0502020204030204" pitchFamily="34" charset="0"/>
              </a:rPr>
              <a:t> and component Cs.</a:t>
            </a:r>
          </a:p>
        </p:txBody>
      </p:sp>
      <p:sp>
        <p:nvSpPr>
          <p:cNvPr id="109574" name="AutoShape 8"/>
          <p:cNvSpPr>
            <a:spLocks noChangeArrowheads="1"/>
          </p:cNvSpPr>
          <p:nvPr/>
        </p:nvSpPr>
        <p:spPr bwMode="auto">
          <a:xfrm>
            <a:off x="4343400" y="2802806"/>
            <a:ext cx="457200" cy="458615"/>
          </a:xfrm>
          <a:prstGeom prst="downArrow">
            <a:avLst>
              <a:gd name="adj1" fmla="val 50000"/>
              <a:gd name="adj2" fmla="val 25000"/>
            </a:avLst>
          </a:prstGeom>
          <a:solidFill>
            <a:schemeClr val="bg1">
              <a:lumMod val="50000"/>
            </a:schemeClr>
          </a:solidFill>
          <a:ln w="9525">
            <a:solidFill>
              <a:srgbClr val="FFFFFF"/>
            </a:solidFill>
            <a:miter lim="800000"/>
            <a:headEnd/>
            <a:tailEnd/>
          </a:ln>
          <a:effectLst/>
          <a:extLst/>
        </p:spPr>
        <p:txBody>
          <a:bodyPr wrap="none"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endParaRPr lang="en-US" altLang="en-US" sz="2800"/>
          </a:p>
        </p:txBody>
      </p:sp>
      <p:sp>
        <p:nvSpPr>
          <p:cNvPr id="9" name="AutoShape 8"/>
          <p:cNvSpPr>
            <a:spLocks noChangeArrowheads="1"/>
          </p:cNvSpPr>
          <p:nvPr/>
        </p:nvSpPr>
        <p:spPr bwMode="auto">
          <a:xfrm>
            <a:off x="4343400" y="4317141"/>
            <a:ext cx="457200" cy="458615"/>
          </a:xfrm>
          <a:prstGeom prst="downArrow">
            <a:avLst>
              <a:gd name="adj1" fmla="val 50000"/>
              <a:gd name="adj2" fmla="val 25000"/>
            </a:avLst>
          </a:prstGeom>
          <a:solidFill>
            <a:schemeClr val="bg1">
              <a:lumMod val="50000"/>
            </a:schemeClr>
          </a:solidFill>
          <a:ln w="9525">
            <a:solidFill>
              <a:srgbClr val="FFFFFF"/>
            </a:solidFill>
            <a:miter lim="800000"/>
            <a:headEnd/>
            <a:tailEnd/>
          </a:ln>
          <a:effectLst/>
          <a:extLst/>
        </p:spPr>
        <p:txBody>
          <a:bodyPr wrap="none"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endParaRPr lang="en-US" altLang="en-US" sz="2800"/>
          </a:p>
        </p:txBody>
      </p:sp>
    </p:spTree>
    <p:extLst>
      <p:ext uri="{BB962C8B-B14F-4D97-AF65-F5344CB8AC3E}">
        <p14:creationId xmlns:p14="http://schemas.microsoft.com/office/powerpoint/2010/main" val="3811219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457200" y="640080"/>
            <a:ext cx="8229600" cy="1391920"/>
          </a:xfrm>
        </p:spPr>
        <p:txBody>
          <a:bodyPr/>
          <a:lstStyle/>
          <a:p>
            <a:r>
              <a:rPr lang="en-US" altLang="en-US" dirty="0"/>
              <a:t>Hierarchy principle for interaction terms</a:t>
            </a:r>
          </a:p>
        </p:txBody>
      </p:sp>
      <p:sp>
        <p:nvSpPr>
          <p:cNvPr id="102403" name="Text Box 4"/>
          <p:cNvSpPr txBox="1">
            <a:spLocks noChangeArrowheads="1"/>
          </p:cNvSpPr>
          <p:nvPr/>
        </p:nvSpPr>
        <p:spPr bwMode="auto">
          <a:xfrm>
            <a:off x="376417" y="3368960"/>
            <a:ext cx="2377440" cy="523220"/>
          </a:xfrm>
          <a:prstGeom prst="rect">
            <a:avLst/>
          </a:prstGeom>
          <a:solidFill>
            <a:schemeClr val="bg1">
              <a:lumMod val="85000"/>
            </a:schemeClr>
          </a:solidFill>
          <a:ln w="9525">
            <a:solidFill>
              <a:srgbClr val="FFFFFF"/>
            </a:solidFill>
            <a:miter lim="800000"/>
            <a:headEnd/>
            <a:tailEnd/>
          </a:ln>
          <a:effectLst/>
          <a:extLst/>
        </p:spPr>
        <p:txBody>
          <a:bodyPr wrap="square" anchor="ct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800" dirty="0">
                <a:solidFill>
                  <a:srgbClr val="585C56"/>
                </a:solidFill>
                <a:latin typeface="Calibri"/>
                <a:cs typeface="Calibri"/>
              </a:rPr>
              <a:t>Full model</a:t>
            </a:r>
            <a:endParaRPr lang="en-US" altLang="en-US" sz="2800" dirty="0">
              <a:solidFill>
                <a:srgbClr val="585C56"/>
              </a:solidFill>
              <a:latin typeface="Calibri" panose="020F0502020204030204" pitchFamily="34" charset="0"/>
              <a:cs typeface="Calibri" panose="020F0502020204030204" pitchFamily="34" charset="0"/>
            </a:endParaRPr>
          </a:p>
        </p:txBody>
      </p:sp>
      <p:sp>
        <p:nvSpPr>
          <p:cNvPr id="102404" name="Text Box 5"/>
          <p:cNvSpPr txBox="1">
            <a:spLocks noChangeArrowheads="1"/>
          </p:cNvSpPr>
          <p:nvPr/>
        </p:nvSpPr>
        <p:spPr bwMode="auto">
          <a:xfrm>
            <a:off x="3395980" y="3002046"/>
            <a:ext cx="2377440" cy="1384995"/>
          </a:xfrm>
          <a:prstGeom prst="rect">
            <a:avLst/>
          </a:prstGeom>
          <a:solidFill>
            <a:schemeClr val="accent1">
              <a:lumMod val="20000"/>
              <a:lumOff val="80000"/>
            </a:schemeClr>
          </a:solidFill>
          <a:ln w="9525">
            <a:solidFill>
              <a:srgbClr val="FFFFFF"/>
            </a:solidFill>
            <a:miter lim="800000"/>
            <a:headEnd/>
            <a:tailEnd/>
          </a:ln>
          <a:effectLst/>
          <a:extLst/>
        </p:spPr>
        <p:txBody>
          <a:bodyPr wrap="square" anchor="ct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None/>
            </a:pPr>
            <a:r>
              <a:rPr lang="en-US" altLang="en-US" sz="2800" dirty="0">
                <a:solidFill>
                  <a:srgbClr val="585C56"/>
                </a:solidFill>
                <a:latin typeface="Calibri"/>
                <a:cs typeface="Calibri"/>
              </a:rPr>
              <a:t>Eliminate unnecessary </a:t>
            </a:r>
            <a:r>
              <a:rPr lang="en-US" altLang="en-US" sz="2800" dirty="0" err="1">
                <a:solidFill>
                  <a:srgbClr val="585C56"/>
                </a:solidFill>
                <a:latin typeface="Calibri"/>
                <a:cs typeface="Calibri"/>
              </a:rPr>
              <a:t>ExC</a:t>
            </a:r>
            <a:r>
              <a:rPr lang="en-US" altLang="en-US" sz="2800" dirty="0">
                <a:solidFill>
                  <a:srgbClr val="585C56"/>
                </a:solidFill>
                <a:latin typeface="Calibri"/>
                <a:cs typeface="Calibri"/>
              </a:rPr>
              <a:t> terms</a:t>
            </a:r>
          </a:p>
        </p:txBody>
      </p:sp>
      <p:sp>
        <p:nvSpPr>
          <p:cNvPr id="102405" name="Text Box 6"/>
          <p:cNvSpPr txBox="1">
            <a:spLocks noChangeArrowheads="1"/>
          </p:cNvSpPr>
          <p:nvPr/>
        </p:nvSpPr>
        <p:spPr bwMode="auto">
          <a:xfrm>
            <a:off x="6415543" y="3002045"/>
            <a:ext cx="2377440" cy="1384995"/>
          </a:xfrm>
          <a:prstGeom prst="rect">
            <a:avLst/>
          </a:prstGeom>
          <a:solidFill>
            <a:schemeClr val="accent1">
              <a:lumMod val="40000"/>
              <a:lumOff val="60000"/>
            </a:schemeClr>
          </a:solidFill>
          <a:ln w="9525">
            <a:solidFill>
              <a:srgbClr val="FFFFFF"/>
            </a:solidFill>
            <a:miter lim="800000"/>
            <a:headEnd/>
            <a:tailEnd/>
          </a:ln>
          <a:effectLst/>
          <a:extLst/>
        </p:spPr>
        <p:txBody>
          <a:bodyPr wrap="square" anchor="ct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800" dirty="0">
                <a:solidFill>
                  <a:schemeClr val="tx1">
                    <a:lumMod val="65000"/>
                    <a:lumOff val="35000"/>
                  </a:schemeClr>
                </a:solidFill>
                <a:latin typeface="Calibri"/>
                <a:cs typeface="Calibri"/>
              </a:rPr>
              <a:t>Eliminate unnecessary C terms</a:t>
            </a:r>
          </a:p>
        </p:txBody>
      </p:sp>
      <p:sp>
        <p:nvSpPr>
          <p:cNvPr id="102407" name="AutoShape 8"/>
          <p:cNvSpPr>
            <a:spLocks noChangeArrowheads="1"/>
          </p:cNvSpPr>
          <p:nvPr/>
        </p:nvSpPr>
        <p:spPr bwMode="auto">
          <a:xfrm>
            <a:off x="5855489" y="3496620"/>
            <a:ext cx="477984" cy="286350"/>
          </a:xfrm>
          <a:prstGeom prst="rightArrow">
            <a:avLst>
              <a:gd name="adj1" fmla="val 50000"/>
              <a:gd name="adj2" fmla="val 100000"/>
            </a:avLst>
          </a:prstGeom>
          <a:solidFill>
            <a:srgbClr val="7F7F7F"/>
          </a:solidFill>
          <a:ln w="9525">
            <a:solidFill>
              <a:srgbClr val="FFFFFF"/>
            </a:solidFill>
            <a:miter lim="800000"/>
            <a:headEnd/>
            <a:tailEnd/>
          </a:ln>
          <a:effectLst/>
          <a:extLst/>
        </p:spPr>
        <p:txBody>
          <a:bodyPr wrap="none"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endParaRPr lang="en-US" altLang="en-US" sz="2800"/>
          </a:p>
        </p:txBody>
      </p:sp>
      <p:sp>
        <p:nvSpPr>
          <p:cNvPr id="8" name="AutoShape 8">
            <a:extLst>
              <a:ext uri="{FF2B5EF4-FFF2-40B4-BE49-F238E27FC236}">
                <a16:creationId xmlns:a16="http://schemas.microsoft.com/office/drawing/2014/main" id="{210E8177-6AAF-44B9-B6C9-87353377279E}"/>
              </a:ext>
            </a:extLst>
          </p:cNvPr>
          <p:cNvSpPr>
            <a:spLocks noChangeArrowheads="1"/>
          </p:cNvSpPr>
          <p:nvPr/>
        </p:nvSpPr>
        <p:spPr bwMode="auto">
          <a:xfrm>
            <a:off x="2835926" y="3496620"/>
            <a:ext cx="477984" cy="286350"/>
          </a:xfrm>
          <a:prstGeom prst="rightArrow">
            <a:avLst>
              <a:gd name="adj1" fmla="val 50000"/>
              <a:gd name="adj2" fmla="val 100000"/>
            </a:avLst>
          </a:prstGeom>
          <a:solidFill>
            <a:schemeClr val="tx1">
              <a:lumMod val="50000"/>
              <a:lumOff val="50000"/>
            </a:schemeClr>
          </a:solidFill>
          <a:ln w="9525">
            <a:solidFill>
              <a:srgbClr val="FFFFFF"/>
            </a:solidFill>
            <a:miter lim="800000"/>
            <a:headEnd/>
            <a:tailEnd/>
          </a:ln>
          <a:effectLst/>
          <a:extLst/>
        </p:spPr>
        <p:txBody>
          <a:bodyPr wrap="none"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endParaRPr lang="en-US" altLang="en-US" sz="2800"/>
          </a:p>
        </p:txBody>
      </p:sp>
    </p:spTree>
    <p:extLst>
      <p:ext uri="{BB962C8B-B14F-4D97-AF65-F5344CB8AC3E}">
        <p14:creationId xmlns:p14="http://schemas.microsoft.com/office/powerpoint/2010/main" val="33394864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altLang="en-US" dirty="0"/>
              <a:t>Hierarchy principle</a:t>
            </a:r>
          </a:p>
        </p:txBody>
      </p:sp>
      <p:sp>
        <p:nvSpPr>
          <p:cNvPr id="103427" name="Rectangle 3"/>
          <p:cNvSpPr>
            <a:spLocks noGrp="1" noChangeArrowheads="1"/>
          </p:cNvSpPr>
          <p:nvPr>
            <p:ph type="body" idx="1"/>
          </p:nvPr>
        </p:nvSpPr>
        <p:spPr>
          <a:xfrm>
            <a:off x="457200" y="1600200"/>
            <a:ext cx="8229600" cy="3200400"/>
          </a:xfrm>
        </p:spPr>
        <p:txBody>
          <a:bodyPr/>
          <a:lstStyle/>
          <a:p>
            <a:pPr>
              <a:spcAft>
                <a:spcPts val="1800"/>
              </a:spcAft>
            </a:pPr>
            <a:r>
              <a:rPr lang="en-US" altLang="en-US" dirty="0"/>
              <a:t>If ExC</a:t>
            </a:r>
            <a:r>
              <a:rPr lang="en-US" altLang="en-US" baseline="-25000" dirty="0"/>
              <a:t>3</a:t>
            </a:r>
            <a:r>
              <a:rPr lang="en-US" altLang="en-US" dirty="0"/>
              <a:t> is significant and kept in model, </a:t>
            </a:r>
            <a:r>
              <a:rPr lang="en-US" altLang="en-US" i="1" dirty="0"/>
              <a:t>must retain both E and C</a:t>
            </a:r>
            <a:r>
              <a:rPr lang="en-US" altLang="en-US" i="1" baseline="-25000" dirty="0"/>
              <a:t>3</a:t>
            </a:r>
            <a:r>
              <a:rPr lang="en-US" altLang="en-US" i="1" dirty="0"/>
              <a:t> </a:t>
            </a:r>
            <a:r>
              <a:rPr lang="en-US" altLang="en-US" dirty="0"/>
              <a:t>in the model</a:t>
            </a:r>
            <a:endParaRPr lang="en-US" altLang="en-US" sz="2800" dirty="0"/>
          </a:p>
          <a:p>
            <a:r>
              <a:rPr lang="en-US" altLang="en-US" dirty="0"/>
              <a:t>If ExC</a:t>
            </a:r>
            <a:r>
              <a:rPr lang="en-US" altLang="en-US" baseline="-25000" dirty="0"/>
              <a:t>2</a:t>
            </a:r>
            <a:r>
              <a:rPr lang="en-US" altLang="en-US" dirty="0"/>
              <a:t>xC</a:t>
            </a:r>
            <a:r>
              <a:rPr lang="en-US" altLang="en-US" baseline="-25000" dirty="0"/>
              <a:t>4</a:t>
            </a:r>
            <a:r>
              <a:rPr lang="en-US" altLang="en-US" dirty="0"/>
              <a:t> is significant and kept in model, </a:t>
            </a:r>
            <a:r>
              <a:rPr lang="en-US" altLang="en-US" i="1" dirty="0"/>
              <a:t>must retain all lower order terms</a:t>
            </a:r>
            <a:r>
              <a:rPr lang="en-US" altLang="en-US" dirty="0"/>
              <a:t>:  E, C</a:t>
            </a:r>
            <a:r>
              <a:rPr lang="en-US" altLang="en-US" baseline="-25000" dirty="0"/>
              <a:t>2</a:t>
            </a:r>
            <a:r>
              <a:rPr lang="en-US" altLang="en-US" dirty="0"/>
              <a:t>, C</a:t>
            </a:r>
            <a:r>
              <a:rPr lang="en-US" altLang="en-US" baseline="-25000" dirty="0"/>
              <a:t>4</a:t>
            </a:r>
            <a:r>
              <a:rPr lang="en-US" altLang="en-US" dirty="0"/>
              <a:t>, ExC</a:t>
            </a:r>
            <a:r>
              <a:rPr lang="en-US" altLang="en-US" baseline="-25000" dirty="0"/>
              <a:t>2</a:t>
            </a:r>
            <a:r>
              <a:rPr lang="en-US" altLang="en-US" dirty="0"/>
              <a:t>, ExC</a:t>
            </a:r>
            <a:r>
              <a:rPr lang="en-US" altLang="en-US" baseline="-25000" dirty="0"/>
              <a:t>4</a:t>
            </a:r>
            <a:r>
              <a:rPr lang="en-US" altLang="en-US" dirty="0"/>
              <a:t>, and C</a:t>
            </a:r>
            <a:r>
              <a:rPr lang="en-US" altLang="en-US" baseline="-25000" dirty="0"/>
              <a:t>2</a:t>
            </a:r>
            <a:r>
              <a:rPr lang="en-US" altLang="en-US" dirty="0"/>
              <a:t>xC</a:t>
            </a:r>
            <a:r>
              <a:rPr lang="en-US" altLang="en-US" baseline="-25000" dirty="0"/>
              <a:t>4</a:t>
            </a:r>
            <a:endParaRPr lang="en-US" altLang="en-US" dirty="0"/>
          </a:p>
        </p:txBody>
      </p:sp>
    </p:spTree>
    <p:extLst>
      <p:ext uri="{BB962C8B-B14F-4D97-AF65-F5344CB8AC3E}">
        <p14:creationId xmlns:p14="http://schemas.microsoft.com/office/powerpoint/2010/main" val="2314101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57200" y="274320"/>
            <a:ext cx="8229600" cy="1191066"/>
          </a:xfrm>
        </p:spPr>
        <p:txBody>
          <a:bodyPr/>
          <a:lstStyle/>
          <a:p>
            <a:r>
              <a:rPr lang="en-US" altLang="en-US" sz="4000" dirty="0"/>
              <a:t>Step 3: Confounding assessment</a:t>
            </a:r>
          </a:p>
        </p:txBody>
      </p:sp>
      <p:sp>
        <p:nvSpPr>
          <p:cNvPr id="110595" name="Text Box 4"/>
          <p:cNvSpPr txBox="1">
            <a:spLocks noChangeArrowheads="1"/>
          </p:cNvSpPr>
          <p:nvPr/>
        </p:nvSpPr>
        <p:spPr bwMode="auto">
          <a:xfrm>
            <a:off x="457200" y="1783080"/>
            <a:ext cx="8229600" cy="960120"/>
          </a:xfrm>
          <a:prstGeom prst="rect">
            <a:avLst/>
          </a:prstGeom>
          <a:solidFill>
            <a:schemeClr val="bg1">
              <a:lumMod val="85000"/>
            </a:schemeClr>
          </a:solidFill>
          <a:ln w="9525">
            <a:solidFill>
              <a:srgbClr val="FFFFFF"/>
            </a:solidFill>
            <a:miter lim="800000"/>
            <a:headEnd/>
            <a:tailEnd/>
          </a:ln>
          <a:effectLst/>
          <a:extLst/>
        </p:spPr>
        <p:txBody>
          <a:bodyPr anchor="ct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800" dirty="0">
                <a:solidFill>
                  <a:schemeClr val="tx1">
                    <a:lumMod val="65000"/>
                    <a:lumOff val="35000"/>
                  </a:schemeClr>
                </a:solidFill>
                <a:latin typeface="Calibri" panose="020F0502020204030204" pitchFamily="34" charset="0"/>
                <a:cs typeface="Calibri" panose="020F0502020204030204" pitchFamily="34" charset="0"/>
              </a:rPr>
              <a:t>Start with model containing all C and E terms plus those </a:t>
            </a:r>
            <a:r>
              <a:rPr lang="en-US" altLang="en-US" sz="2800" dirty="0" err="1">
                <a:solidFill>
                  <a:schemeClr val="tx1">
                    <a:lumMod val="65000"/>
                    <a:lumOff val="35000"/>
                  </a:schemeClr>
                </a:solidFill>
                <a:latin typeface="Calibri" panose="020F0502020204030204" pitchFamily="34" charset="0"/>
                <a:cs typeface="Calibri" panose="020F0502020204030204" pitchFamily="34" charset="0"/>
              </a:rPr>
              <a:t>ExC</a:t>
            </a:r>
            <a:r>
              <a:rPr lang="en-US" altLang="en-US" sz="2800" dirty="0">
                <a:solidFill>
                  <a:schemeClr val="tx1">
                    <a:lumMod val="65000"/>
                    <a:lumOff val="35000"/>
                  </a:schemeClr>
                </a:solidFill>
                <a:latin typeface="Calibri" panose="020F0502020204030204" pitchFamily="34" charset="0"/>
                <a:cs typeface="Calibri" panose="020F0502020204030204" pitchFamily="34" charset="0"/>
              </a:rPr>
              <a:t> terms identified previously</a:t>
            </a:r>
          </a:p>
        </p:txBody>
      </p:sp>
      <p:sp>
        <p:nvSpPr>
          <p:cNvPr id="110596" name="Text Box 5"/>
          <p:cNvSpPr txBox="1">
            <a:spLocks noChangeArrowheads="1"/>
          </p:cNvSpPr>
          <p:nvPr/>
        </p:nvSpPr>
        <p:spPr bwMode="auto">
          <a:xfrm>
            <a:off x="457200" y="3493008"/>
            <a:ext cx="8229600" cy="960120"/>
          </a:xfrm>
          <a:prstGeom prst="rect">
            <a:avLst/>
          </a:prstGeom>
          <a:solidFill>
            <a:srgbClr val="660066">
              <a:alpha val="21000"/>
            </a:srgbClr>
          </a:solidFill>
          <a:ln w="9525">
            <a:solidFill>
              <a:srgbClr val="FFFFFF"/>
            </a:solidFill>
            <a:miter lim="800000"/>
            <a:headEnd/>
            <a:tailEnd/>
          </a:ln>
          <a:effectLst/>
          <a:extLst/>
        </p:spPr>
        <p:txBody>
          <a:bodyPr anchor="ct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800" dirty="0">
                <a:solidFill>
                  <a:schemeClr val="tx1">
                    <a:lumMod val="65000"/>
                    <a:lumOff val="35000"/>
                  </a:schemeClr>
                </a:solidFill>
                <a:latin typeface="Calibri" panose="020F0502020204030204" pitchFamily="34" charset="0"/>
                <a:cs typeface="Calibri" panose="020F0502020204030204" pitchFamily="34" charset="0"/>
              </a:rPr>
              <a:t>Include in all further models C’s which are components of previously included </a:t>
            </a:r>
            <a:r>
              <a:rPr lang="en-US" altLang="en-US" sz="2800" dirty="0" err="1">
                <a:solidFill>
                  <a:schemeClr val="tx1">
                    <a:lumMod val="65000"/>
                    <a:lumOff val="35000"/>
                  </a:schemeClr>
                </a:solidFill>
                <a:latin typeface="Calibri" panose="020F0502020204030204" pitchFamily="34" charset="0"/>
                <a:cs typeface="Calibri" panose="020F0502020204030204" pitchFamily="34" charset="0"/>
              </a:rPr>
              <a:t>ExC</a:t>
            </a:r>
            <a:r>
              <a:rPr lang="en-US" altLang="en-US" sz="2800" dirty="0">
                <a:solidFill>
                  <a:schemeClr val="tx1">
                    <a:lumMod val="65000"/>
                    <a:lumOff val="35000"/>
                  </a:schemeClr>
                </a:solidFill>
                <a:latin typeface="Calibri" panose="020F0502020204030204" pitchFamily="34" charset="0"/>
                <a:cs typeface="Calibri" panose="020F0502020204030204" pitchFamily="34" charset="0"/>
              </a:rPr>
              <a:t> terms</a:t>
            </a:r>
          </a:p>
        </p:txBody>
      </p:sp>
      <p:sp>
        <p:nvSpPr>
          <p:cNvPr id="110597" name="Text Box 6"/>
          <p:cNvSpPr txBox="1">
            <a:spLocks noChangeArrowheads="1"/>
          </p:cNvSpPr>
          <p:nvPr/>
        </p:nvSpPr>
        <p:spPr bwMode="auto">
          <a:xfrm>
            <a:off x="457200" y="5200648"/>
            <a:ext cx="8229600" cy="960120"/>
          </a:xfrm>
          <a:prstGeom prst="rect">
            <a:avLst/>
          </a:prstGeom>
          <a:solidFill>
            <a:srgbClr val="660066">
              <a:alpha val="43000"/>
            </a:srgbClr>
          </a:solidFill>
          <a:ln w="9525">
            <a:solidFill>
              <a:srgbClr val="FFFFFF"/>
            </a:solidFill>
            <a:miter lim="800000"/>
            <a:headEnd/>
            <a:tailEnd/>
          </a:ln>
          <a:effectLst/>
          <a:extLst/>
        </p:spPr>
        <p:txBody>
          <a:bodyPr anchor="ct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800" dirty="0">
                <a:solidFill>
                  <a:schemeClr val="tx1">
                    <a:lumMod val="65000"/>
                    <a:lumOff val="35000"/>
                  </a:schemeClr>
                </a:solidFill>
                <a:latin typeface="Calibri" panose="020F0502020204030204" pitchFamily="34" charset="0"/>
                <a:cs typeface="Calibri" panose="020F0502020204030204" pitchFamily="34" charset="0"/>
              </a:rPr>
              <a:t>If possible, eliminate from model other remaining C based on precision and validity</a:t>
            </a:r>
          </a:p>
        </p:txBody>
      </p:sp>
      <p:sp>
        <p:nvSpPr>
          <p:cNvPr id="8" name="AutoShape 8">
            <a:extLst>
              <a:ext uri="{FF2B5EF4-FFF2-40B4-BE49-F238E27FC236}">
                <a16:creationId xmlns:a16="http://schemas.microsoft.com/office/drawing/2014/main" id="{A0C6266E-12C1-405F-8018-924919098A0D}"/>
              </a:ext>
            </a:extLst>
          </p:cNvPr>
          <p:cNvSpPr>
            <a:spLocks noChangeArrowheads="1"/>
          </p:cNvSpPr>
          <p:nvPr/>
        </p:nvSpPr>
        <p:spPr bwMode="auto">
          <a:xfrm>
            <a:off x="4343400" y="2812160"/>
            <a:ext cx="457200" cy="609600"/>
          </a:xfrm>
          <a:prstGeom prst="downArrow">
            <a:avLst>
              <a:gd name="adj1" fmla="val 50000"/>
              <a:gd name="adj2" fmla="val 25000"/>
            </a:avLst>
          </a:prstGeom>
          <a:solidFill>
            <a:srgbClr val="7F7F7F"/>
          </a:solidFill>
          <a:ln w="9525">
            <a:solidFill>
              <a:srgbClr val="FFFFFF"/>
            </a:solidFill>
            <a:miter lim="800000"/>
            <a:headEnd/>
            <a:tailEnd/>
          </a:ln>
          <a:effectLst/>
          <a:extLst/>
        </p:spPr>
        <p:txBody>
          <a:bodyPr wrap="none"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endParaRPr lang="en-US" altLang="en-US" sz="2800"/>
          </a:p>
        </p:txBody>
      </p:sp>
      <p:sp>
        <p:nvSpPr>
          <p:cNvPr id="9" name="AutoShape 8">
            <a:extLst>
              <a:ext uri="{FF2B5EF4-FFF2-40B4-BE49-F238E27FC236}">
                <a16:creationId xmlns:a16="http://schemas.microsoft.com/office/drawing/2014/main" id="{F65EE0B1-9736-4F19-A85E-08F877BDD556}"/>
              </a:ext>
            </a:extLst>
          </p:cNvPr>
          <p:cNvSpPr>
            <a:spLocks noChangeArrowheads="1"/>
          </p:cNvSpPr>
          <p:nvPr/>
        </p:nvSpPr>
        <p:spPr bwMode="auto">
          <a:xfrm>
            <a:off x="4343400" y="4522088"/>
            <a:ext cx="457200" cy="609600"/>
          </a:xfrm>
          <a:prstGeom prst="downArrow">
            <a:avLst>
              <a:gd name="adj1" fmla="val 50000"/>
              <a:gd name="adj2" fmla="val 25000"/>
            </a:avLst>
          </a:prstGeom>
          <a:solidFill>
            <a:srgbClr val="7F7F7F"/>
          </a:solidFill>
          <a:ln w="9525">
            <a:solidFill>
              <a:srgbClr val="FFFFFF"/>
            </a:solidFill>
            <a:miter lim="800000"/>
            <a:headEnd/>
            <a:tailEnd/>
          </a:ln>
          <a:effectLst/>
          <a:extLst/>
        </p:spPr>
        <p:txBody>
          <a:bodyPr wrap="none"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endParaRPr lang="en-US" altLang="en-US" sz="2800"/>
          </a:p>
        </p:txBody>
      </p:sp>
    </p:spTree>
    <p:extLst>
      <p:ext uri="{BB962C8B-B14F-4D97-AF65-F5344CB8AC3E}">
        <p14:creationId xmlns:p14="http://schemas.microsoft.com/office/powerpoint/2010/main" val="3946290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457200" y="457200"/>
            <a:ext cx="8229600" cy="1143000"/>
          </a:xfrm>
        </p:spPr>
        <p:txBody>
          <a:bodyPr/>
          <a:lstStyle/>
          <a:p>
            <a:r>
              <a:rPr lang="en-US" altLang="en-US" dirty="0"/>
              <a:t>Assess confounding</a:t>
            </a:r>
            <a:br>
              <a:rPr lang="en-US" altLang="en-US" sz="3600" dirty="0"/>
            </a:br>
            <a:r>
              <a:rPr lang="en-US" altLang="en-US" sz="3200" i="1" dirty="0"/>
              <a:t>(No interaction involving exposure)</a:t>
            </a:r>
            <a:endParaRPr lang="en-US" altLang="en-US" sz="3600" i="1" dirty="0"/>
          </a:p>
        </p:txBody>
      </p:sp>
      <p:sp>
        <p:nvSpPr>
          <p:cNvPr id="111619" name="Rectangle 3"/>
          <p:cNvSpPr>
            <a:spLocks noGrp="1" noChangeArrowheads="1"/>
          </p:cNvSpPr>
          <p:nvPr>
            <p:ph type="body" idx="1"/>
          </p:nvPr>
        </p:nvSpPr>
        <p:spPr>
          <a:xfrm>
            <a:off x="457200" y="1600201"/>
            <a:ext cx="8686800" cy="5257800"/>
          </a:xfrm>
        </p:spPr>
        <p:txBody>
          <a:bodyPr/>
          <a:lstStyle/>
          <a:p>
            <a:pPr marL="464820" indent="-448945">
              <a:lnSpc>
                <a:spcPct val="90000"/>
              </a:lnSpc>
              <a:spcBef>
                <a:spcPts val="300"/>
              </a:spcBef>
            </a:pPr>
            <a:r>
              <a:rPr lang="en-US" altLang="en-US" sz="2800" dirty="0"/>
              <a:t>Start with E, C</a:t>
            </a:r>
            <a:r>
              <a:rPr lang="en-US" altLang="en-US" sz="2800" baseline="-25000" dirty="0"/>
              <a:t>1</a:t>
            </a:r>
            <a:r>
              <a:rPr lang="en-US" altLang="en-US" sz="2800" dirty="0"/>
              <a:t>, C</a:t>
            </a:r>
            <a:r>
              <a:rPr lang="en-US" altLang="en-US" sz="2800" baseline="-25000" dirty="0"/>
              <a:t>2</a:t>
            </a:r>
            <a:r>
              <a:rPr lang="en-US" altLang="en-US" sz="2800" dirty="0"/>
              <a:t>, …, C</a:t>
            </a:r>
            <a:r>
              <a:rPr lang="en-US" altLang="en-US" sz="2800" baseline="-25000" dirty="0"/>
              <a:t>p</a:t>
            </a:r>
            <a:r>
              <a:rPr lang="en-US" altLang="en-US" sz="2800" dirty="0"/>
              <a:t> in model</a:t>
            </a:r>
            <a:endParaRPr lang="en-US"/>
          </a:p>
          <a:p>
            <a:pPr marL="464820" indent="-448945">
              <a:lnSpc>
                <a:spcPct val="90000"/>
              </a:lnSpc>
              <a:spcBef>
                <a:spcPts val="300"/>
              </a:spcBef>
            </a:pPr>
            <a:r>
              <a:rPr lang="en-US" altLang="en-US" sz="2800" dirty="0"/>
              <a:t>Remove one or more of the C</a:t>
            </a:r>
            <a:r>
              <a:rPr lang="en-US" altLang="en-US" sz="2800" baseline="-25000" dirty="0"/>
              <a:t>i</a:t>
            </a:r>
            <a:r>
              <a:rPr lang="en-US" altLang="en-US" sz="2800" dirty="0"/>
              <a:t> to see if there is a change in </a:t>
            </a:r>
            <a:r>
              <a:rPr lang="el-GR" altLang="en-US" sz="2800" dirty="0">
                <a:cs typeface="Arial" panose="020B0604020202020204" pitchFamily="34" charset="0"/>
              </a:rPr>
              <a:t>β</a:t>
            </a:r>
            <a:r>
              <a:rPr lang="en-US" altLang="en-US" sz="2800" dirty="0"/>
              <a:t>, the coefficient of E</a:t>
            </a:r>
          </a:p>
          <a:p>
            <a:pPr marL="464820" indent="-448945">
              <a:lnSpc>
                <a:spcPct val="90000"/>
              </a:lnSpc>
              <a:spcBef>
                <a:spcPts val="300"/>
              </a:spcBef>
            </a:pPr>
            <a:r>
              <a:rPr lang="en-US" altLang="en-US" sz="2800" dirty="0"/>
              <a:t>If </a:t>
            </a:r>
            <a:r>
              <a:rPr lang="el-GR" altLang="en-US" sz="2800" dirty="0">
                <a:cs typeface="Arial" panose="020B0604020202020204" pitchFamily="34" charset="0"/>
              </a:rPr>
              <a:t>β </a:t>
            </a:r>
            <a:r>
              <a:rPr lang="en-US" altLang="en-US" sz="2800" dirty="0"/>
              <a:t>changes</a:t>
            </a:r>
            <a:r>
              <a:rPr lang="en-US" altLang="en-US" sz="2800" dirty="0">
                <a:cs typeface="Arial" panose="020B0604020202020204" pitchFamily="34" charset="0"/>
              </a:rPr>
              <a:t>, the C(s) that were removed are confounders, and should remain in the model (10% rule)</a:t>
            </a:r>
            <a:endParaRPr lang="en-US" altLang="en-US" sz="2800" dirty="0"/>
          </a:p>
          <a:p>
            <a:pPr marL="465138" indent="-449263">
              <a:lnSpc>
                <a:spcPct val="90000"/>
              </a:lnSpc>
              <a:spcBef>
                <a:spcPts val="300"/>
              </a:spcBef>
            </a:pPr>
            <a:r>
              <a:rPr lang="en-US" altLang="en-US" sz="2800" dirty="0">
                <a:cs typeface="Arial" panose="020B0604020202020204" pitchFamily="34" charset="0"/>
              </a:rPr>
              <a:t>If </a:t>
            </a:r>
            <a:r>
              <a:rPr lang="en-US" altLang="en-US" sz="2800" b="1" dirty="0">
                <a:solidFill>
                  <a:srgbClr val="A98F12"/>
                </a:solidFill>
                <a:cs typeface="Arial" panose="020B0604020202020204" pitchFamily="34" charset="0"/>
              </a:rPr>
              <a:t>no</a:t>
            </a:r>
            <a:r>
              <a:rPr lang="en-US" altLang="en-US" sz="2800" dirty="0">
                <a:cs typeface="Arial" panose="020B0604020202020204" pitchFamily="34" charset="0"/>
              </a:rPr>
              <a:t> change in </a:t>
            </a:r>
            <a:r>
              <a:rPr lang="el-GR" altLang="en-US" sz="2800" dirty="0">
                <a:cs typeface="Arial" panose="020B0604020202020204" pitchFamily="34" charset="0"/>
              </a:rPr>
              <a:t>β</a:t>
            </a:r>
            <a:r>
              <a:rPr lang="en-US" altLang="en-US" sz="2800" dirty="0">
                <a:cs typeface="Arial" panose="020B0604020202020204" pitchFamily="34" charset="0"/>
              </a:rPr>
              <a:t>, the C term(s) </a:t>
            </a:r>
            <a:r>
              <a:rPr lang="en-US" altLang="en-US" sz="2800" b="1" dirty="0">
                <a:solidFill>
                  <a:srgbClr val="A98F12"/>
                </a:solidFill>
                <a:cs typeface="Arial" panose="020B0604020202020204" pitchFamily="34" charset="0"/>
              </a:rPr>
              <a:t>may</a:t>
            </a:r>
            <a:r>
              <a:rPr lang="en-US" altLang="en-US" sz="2800" dirty="0">
                <a:cs typeface="Arial" panose="020B0604020202020204" pitchFamily="34" charset="0"/>
              </a:rPr>
              <a:t> be dropped from the model depending on:</a:t>
            </a:r>
          </a:p>
          <a:p>
            <a:pPr marL="914400" lvl="1" indent="-448945">
              <a:lnSpc>
                <a:spcPct val="90000"/>
              </a:lnSpc>
              <a:spcBef>
                <a:spcPts val="600"/>
              </a:spcBef>
            </a:pPr>
            <a:r>
              <a:rPr lang="en-US" altLang="en-US" sz="2600" dirty="0">
                <a:solidFill>
                  <a:srgbClr val="FF6600"/>
                </a:solidFill>
                <a:cs typeface="Arial" panose="020B0604020202020204" pitchFamily="34" charset="0"/>
              </a:rPr>
              <a:t>Precision</a:t>
            </a:r>
            <a:r>
              <a:rPr lang="en-US" altLang="en-US" sz="2600" dirty="0">
                <a:cs typeface="Arial" panose="020B0604020202020204" pitchFamily="34" charset="0"/>
              </a:rPr>
              <a:t>:  Removing C term may not change </a:t>
            </a:r>
            <a:r>
              <a:rPr lang="el-GR" altLang="en-US" sz="2600" dirty="0">
                <a:cs typeface="Arial" panose="020B0604020202020204" pitchFamily="34" charset="0"/>
              </a:rPr>
              <a:t>β</a:t>
            </a:r>
            <a:r>
              <a:rPr lang="en-US" altLang="en-US" sz="2600" dirty="0">
                <a:cs typeface="Arial" panose="020B0604020202020204" pitchFamily="34" charset="0"/>
              </a:rPr>
              <a:t>, but may narrow confidence interval</a:t>
            </a:r>
            <a:endParaRPr lang="en-US" altLang="en-US" sz="2600" dirty="0"/>
          </a:p>
          <a:p>
            <a:pPr marL="914400" lvl="1" indent="-448945">
              <a:lnSpc>
                <a:spcPct val="90000"/>
              </a:lnSpc>
              <a:spcBef>
                <a:spcPts val="600"/>
              </a:spcBef>
            </a:pPr>
            <a:r>
              <a:rPr lang="en-US" altLang="en-US" sz="2600" dirty="0">
                <a:solidFill>
                  <a:srgbClr val="FF6600"/>
                </a:solidFill>
                <a:cs typeface="Arial" panose="020B0604020202020204" pitchFamily="34" charset="0"/>
              </a:rPr>
              <a:t>Expectation</a:t>
            </a:r>
            <a:r>
              <a:rPr lang="en-US" altLang="en-US" sz="2600" dirty="0">
                <a:cs typeface="Arial" panose="020B0604020202020204" pitchFamily="34" charset="0"/>
              </a:rPr>
              <a:t>: Even if no change </a:t>
            </a:r>
            <a:r>
              <a:rPr lang="el-GR" altLang="en-US" sz="2600" dirty="0">
                <a:cs typeface="Arial" panose="020B0604020202020204" pitchFamily="34" charset="0"/>
              </a:rPr>
              <a:t>β</a:t>
            </a:r>
            <a:r>
              <a:rPr lang="en-US" altLang="en-US" sz="2600" dirty="0">
                <a:cs typeface="Arial" panose="020B0604020202020204" pitchFamily="34" charset="0"/>
              </a:rPr>
              <a:t>, a strong risk factor would be expected to be included</a:t>
            </a:r>
            <a:endParaRPr lang="en-US" altLang="en-US" sz="2600" dirty="0"/>
          </a:p>
        </p:txBody>
      </p:sp>
    </p:spTree>
    <p:extLst>
      <p:ext uri="{BB962C8B-B14F-4D97-AF65-F5344CB8AC3E}">
        <p14:creationId xmlns:p14="http://schemas.microsoft.com/office/powerpoint/2010/main" val="28294230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457200" y="640080"/>
            <a:ext cx="8229600" cy="1143000"/>
          </a:xfrm>
        </p:spPr>
        <p:txBody>
          <a:bodyPr/>
          <a:lstStyle/>
          <a:p>
            <a:r>
              <a:rPr lang="en-US" altLang="en-US" sz="4000" dirty="0"/>
              <a:t>Example 1: Evans County coronary heart disease study</a:t>
            </a:r>
            <a:endParaRPr lang="en-US" altLang="en-US" sz="2800" dirty="0"/>
          </a:p>
        </p:txBody>
      </p:sp>
      <p:sp>
        <p:nvSpPr>
          <p:cNvPr id="3" name="Content Placeholder 2"/>
          <p:cNvSpPr>
            <a:spLocks noGrp="1"/>
          </p:cNvSpPr>
          <p:nvPr>
            <p:ph idx="1"/>
          </p:nvPr>
        </p:nvSpPr>
        <p:spPr>
          <a:xfrm>
            <a:off x="457199" y="1927531"/>
            <a:ext cx="8557459" cy="3886200"/>
          </a:xfrm>
        </p:spPr>
        <p:txBody>
          <a:bodyPr/>
          <a:lstStyle/>
          <a:p>
            <a:pPr marL="0" indent="0">
              <a:lnSpc>
                <a:spcPct val="150000"/>
              </a:lnSpc>
              <a:spcBef>
                <a:spcPts val="0"/>
              </a:spcBef>
              <a:buNone/>
            </a:pPr>
            <a:r>
              <a:rPr lang="en-US" sz="3000" dirty="0">
                <a:solidFill>
                  <a:schemeClr val="tx1">
                    <a:lumMod val="65000"/>
                    <a:lumOff val="35000"/>
                  </a:schemeClr>
                </a:solidFill>
              </a:rPr>
              <a:t>D = CHD, coronary heart disease – 0,1</a:t>
            </a:r>
          </a:p>
          <a:p>
            <a:pPr marL="0" indent="0">
              <a:lnSpc>
                <a:spcPct val="150000"/>
              </a:lnSpc>
              <a:spcBef>
                <a:spcPts val="0"/>
              </a:spcBef>
              <a:buNone/>
            </a:pPr>
            <a:r>
              <a:rPr lang="en-US" sz="3000" dirty="0">
                <a:solidFill>
                  <a:schemeClr val="tx1">
                    <a:lumMod val="65000"/>
                    <a:lumOff val="35000"/>
                  </a:schemeClr>
                </a:solidFill>
              </a:rPr>
              <a:t>E = CAT, catecholamine level – 0,1 </a:t>
            </a:r>
          </a:p>
          <a:p>
            <a:pPr marL="0" indent="0">
              <a:lnSpc>
                <a:spcPct val="150000"/>
              </a:lnSpc>
              <a:spcBef>
                <a:spcPts val="0"/>
              </a:spcBef>
              <a:buNone/>
            </a:pPr>
            <a:r>
              <a:rPr lang="en-US" sz="3000" dirty="0">
                <a:solidFill>
                  <a:schemeClr val="tx1">
                    <a:lumMod val="65000"/>
                    <a:lumOff val="35000"/>
                  </a:schemeClr>
                </a:solidFill>
              </a:rPr>
              <a:t>C</a:t>
            </a:r>
            <a:r>
              <a:rPr lang="en-US" sz="3000" baseline="-25000" dirty="0">
                <a:solidFill>
                  <a:schemeClr val="tx1">
                    <a:lumMod val="65000"/>
                    <a:lumOff val="35000"/>
                  </a:schemeClr>
                </a:solidFill>
              </a:rPr>
              <a:t>1</a:t>
            </a:r>
            <a:r>
              <a:rPr lang="en-US" sz="3000" dirty="0">
                <a:solidFill>
                  <a:schemeClr val="tx1">
                    <a:lumMod val="65000"/>
                    <a:lumOff val="35000"/>
                  </a:schemeClr>
                </a:solidFill>
              </a:rPr>
              <a:t> = AGE, age in years</a:t>
            </a:r>
          </a:p>
          <a:p>
            <a:pPr marL="0" indent="0">
              <a:lnSpc>
                <a:spcPct val="150000"/>
              </a:lnSpc>
              <a:spcBef>
                <a:spcPts val="0"/>
              </a:spcBef>
              <a:buNone/>
            </a:pPr>
            <a:r>
              <a:rPr lang="en-US" sz="3000" dirty="0">
                <a:solidFill>
                  <a:schemeClr val="tx1">
                    <a:lumMod val="65000"/>
                    <a:lumOff val="35000"/>
                  </a:schemeClr>
                </a:solidFill>
              </a:rPr>
              <a:t>C</a:t>
            </a:r>
            <a:r>
              <a:rPr lang="en-US" sz="3000" baseline="-25000" dirty="0">
                <a:solidFill>
                  <a:schemeClr val="tx1">
                    <a:lumMod val="65000"/>
                    <a:lumOff val="35000"/>
                  </a:schemeClr>
                </a:solidFill>
              </a:rPr>
              <a:t>2</a:t>
            </a:r>
            <a:r>
              <a:rPr lang="en-US" sz="3000" dirty="0">
                <a:solidFill>
                  <a:schemeClr val="tx1">
                    <a:lumMod val="65000"/>
                    <a:lumOff val="35000"/>
                  </a:schemeClr>
                </a:solidFill>
              </a:rPr>
              <a:t> = ECG, electrocardiogram – 0,1 (normal/abnormal)</a:t>
            </a:r>
          </a:p>
          <a:p>
            <a:pPr marL="0" indent="0">
              <a:lnSpc>
                <a:spcPct val="150000"/>
              </a:lnSpc>
              <a:spcBef>
                <a:spcPts val="0"/>
              </a:spcBef>
              <a:buNone/>
            </a:pPr>
            <a:r>
              <a:rPr lang="en-US" sz="3000" dirty="0">
                <a:solidFill>
                  <a:schemeClr val="tx1">
                    <a:lumMod val="65000"/>
                    <a:lumOff val="35000"/>
                  </a:schemeClr>
                </a:solidFill>
              </a:rPr>
              <a:t>C</a:t>
            </a:r>
            <a:r>
              <a:rPr lang="en-US" sz="3000" baseline="-25000" dirty="0">
                <a:solidFill>
                  <a:schemeClr val="tx1">
                    <a:lumMod val="65000"/>
                    <a:lumOff val="35000"/>
                  </a:schemeClr>
                </a:solidFill>
              </a:rPr>
              <a:t>3</a:t>
            </a:r>
            <a:r>
              <a:rPr lang="en-US" sz="3000" dirty="0">
                <a:solidFill>
                  <a:schemeClr val="tx1">
                    <a:lumMod val="65000"/>
                    <a:lumOff val="35000"/>
                  </a:schemeClr>
                </a:solidFill>
              </a:rPr>
              <a:t> = SBP, systolic blood pressure (mm Hg)</a:t>
            </a:r>
          </a:p>
        </p:txBody>
      </p:sp>
    </p:spTree>
    <p:extLst>
      <p:ext uri="{BB962C8B-B14F-4D97-AF65-F5344CB8AC3E}">
        <p14:creationId xmlns:p14="http://schemas.microsoft.com/office/powerpoint/2010/main" val="15678894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Preview of part 2</a:t>
            </a:r>
          </a:p>
        </p:txBody>
      </p:sp>
      <p:sp>
        <p:nvSpPr>
          <p:cNvPr id="3" name="Content Placeholder 2"/>
          <p:cNvSpPr>
            <a:spLocks noGrp="1"/>
          </p:cNvSpPr>
          <p:nvPr>
            <p:ph idx="1"/>
          </p:nvPr>
        </p:nvSpPr>
        <p:spPr>
          <a:xfrm>
            <a:off x="457200" y="1600200"/>
            <a:ext cx="7748954" cy="4983480"/>
          </a:xfrm>
        </p:spPr>
        <p:txBody>
          <a:bodyPr/>
          <a:lstStyle/>
          <a:p>
            <a:r>
              <a:rPr lang="en-US" sz="3000" dirty="0"/>
              <a:t>Maximum likelihood methods, the “L” statistic</a:t>
            </a:r>
          </a:p>
          <a:p>
            <a:r>
              <a:rPr lang="en-US" sz="3000" dirty="0"/>
              <a:t>–2 </a:t>
            </a:r>
            <a:r>
              <a:rPr lang="en-US" sz="3000" dirty="0" err="1"/>
              <a:t>log</a:t>
            </a:r>
            <a:r>
              <a:rPr lang="en-US" sz="3000" baseline="-25000" dirty="0" err="1"/>
              <a:t>e</a:t>
            </a:r>
            <a:r>
              <a:rPr lang="en-US" sz="3000" dirty="0" err="1"/>
              <a:t>L</a:t>
            </a:r>
            <a:r>
              <a:rPr lang="en-US" sz="3000" dirty="0"/>
              <a:t> </a:t>
            </a:r>
            <a:r>
              <a:rPr lang="en-US" sz="3000" dirty="0">
                <a:sym typeface="Wingdings" panose="05000000000000000000" pitchFamily="2" charset="2"/>
              </a:rPr>
              <a:t> </a:t>
            </a:r>
            <a:r>
              <a:rPr lang="en-US" sz="3000" dirty="0"/>
              <a:t>likelihood ratio tests and comparing models</a:t>
            </a:r>
          </a:p>
          <a:p>
            <a:r>
              <a:rPr lang="en-US" sz="3000" dirty="0"/>
              <a:t>How to pick the “right” model: Modeling strategies</a:t>
            </a:r>
          </a:p>
          <a:p>
            <a:r>
              <a:rPr lang="en-US" sz="3000" dirty="0"/>
              <a:t>Assessing interaction</a:t>
            </a:r>
          </a:p>
          <a:p>
            <a:r>
              <a:rPr lang="en-US" sz="3000" dirty="0"/>
              <a:t>Assessing confounding</a:t>
            </a:r>
          </a:p>
          <a:p>
            <a:r>
              <a:rPr lang="en-US" sz="3000" dirty="0"/>
              <a:t>Examples</a:t>
            </a:r>
          </a:p>
        </p:txBody>
      </p:sp>
      <p:pic>
        <p:nvPicPr>
          <p:cNvPr id="5" name="Picture 4" descr="IMG_4502.jpg"/>
          <p:cNvPicPr>
            <a:picLocks noChangeAspect="1"/>
          </p:cNvPicPr>
          <p:nvPr/>
        </p:nvPicPr>
        <p:blipFill rotWithShape="1">
          <a:blip r:embed="rId3" cstate="print">
            <a:alphaModFix amt="64000"/>
            <a:extLst>
              <a:ext uri="{28A0092B-C50C-407E-A947-70E740481C1C}">
                <a14:useLocalDpi xmlns:a14="http://schemas.microsoft.com/office/drawing/2010/main"/>
              </a:ext>
            </a:extLst>
          </a:blip>
          <a:srcRect/>
          <a:stretch/>
        </p:blipFill>
        <p:spPr>
          <a:xfrm>
            <a:off x="5440151" y="528992"/>
            <a:ext cx="3246649" cy="888328"/>
          </a:xfrm>
          <a:prstGeom prst="rect">
            <a:avLst/>
          </a:prstGeom>
        </p:spPr>
      </p:pic>
    </p:spTree>
    <p:extLst>
      <p:ext uri="{BB962C8B-B14F-4D97-AF65-F5344CB8AC3E}">
        <p14:creationId xmlns:p14="http://schemas.microsoft.com/office/powerpoint/2010/main" val="15292521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457200" y="91440"/>
            <a:ext cx="8229600" cy="1143000"/>
          </a:xfrm>
        </p:spPr>
        <p:txBody>
          <a:bodyPr/>
          <a:lstStyle/>
          <a:p>
            <a:pPr>
              <a:lnSpc>
                <a:spcPct val="150000"/>
              </a:lnSpc>
              <a:spcBef>
                <a:spcPts val="0"/>
              </a:spcBef>
              <a:spcAft>
                <a:spcPts val="0"/>
              </a:spcAft>
            </a:pPr>
            <a:r>
              <a:rPr lang="en-US" altLang="en-US" dirty="0"/>
              <a:t>Full model</a:t>
            </a:r>
            <a:endParaRPr lang="en-US" altLang="en-US" sz="26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767920442"/>
              </p:ext>
            </p:extLst>
          </p:nvPr>
        </p:nvGraphicFramePr>
        <p:xfrm>
          <a:off x="580869" y="2149773"/>
          <a:ext cx="7772400" cy="3365500"/>
        </p:xfrm>
        <a:graphic>
          <a:graphicData uri="http://schemas.openxmlformats.org/drawingml/2006/table">
            <a:tbl>
              <a:tblPr firstRow="1" bandRow="1">
                <a:tableStyleId>{7E9639D4-E3E2-4D34-9284-5A2195B3D0D7}</a:tableStyleId>
              </a:tblPr>
              <a:tblGrid>
                <a:gridCol w="1371600">
                  <a:extLst>
                    <a:ext uri="{9D8B030D-6E8A-4147-A177-3AD203B41FA5}">
                      <a16:colId xmlns:a16="http://schemas.microsoft.com/office/drawing/2014/main" val="1323166912"/>
                    </a:ext>
                  </a:extLst>
                </a:gridCol>
                <a:gridCol w="2743201">
                  <a:extLst>
                    <a:ext uri="{9D8B030D-6E8A-4147-A177-3AD203B41FA5}">
                      <a16:colId xmlns:a16="http://schemas.microsoft.com/office/drawing/2014/main" val="1056085174"/>
                    </a:ext>
                  </a:extLst>
                </a:gridCol>
                <a:gridCol w="1371600">
                  <a:extLst>
                    <a:ext uri="{9D8B030D-6E8A-4147-A177-3AD203B41FA5}">
                      <a16:colId xmlns:a16="http://schemas.microsoft.com/office/drawing/2014/main" val="1414471311"/>
                    </a:ext>
                  </a:extLst>
                </a:gridCol>
                <a:gridCol w="2285999">
                  <a:extLst>
                    <a:ext uri="{9D8B030D-6E8A-4147-A177-3AD203B41FA5}">
                      <a16:colId xmlns:a16="http://schemas.microsoft.com/office/drawing/2014/main" val="481811133"/>
                    </a:ext>
                  </a:extLst>
                </a:gridCol>
              </a:tblGrid>
              <a:tr h="520700">
                <a:tc>
                  <a:txBody>
                    <a:bodyPr/>
                    <a:lstStyle/>
                    <a:p>
                      <a:pPr algn="ctr"/>
                      <a:r>
                        <a:rPr lang="en-US" sz="2200" dirty="0"/>
                        <a:t>Model</a:t>
                      </a:r>
                      <a:endParaRPr lang="en-US" sz="2200" b="1" dirty="0">
                        <a:solidFill>
                          <a:schemeClr val="bg1"/>
                        </a:solidFill>
                      </a:endParaRPr>
                    </a:p>
                  </a:txBody>
                  <a:tcPr/>
                </a:tc>
                <a:tc>
                  <a:txBody>
                    <a:bodyPr/>
                    <a:lstStyle/>
                    <a:p>
                      <a:pPr algn="ctr"/>
                      <a:r>
                        <a:rPr lang="en-US" sz="2200" dirty="0"/>
                        <a:t>C terms in model</a:t>
                      </a:r>
                      <a:endParaRPr lang="en-US" sz="2200" b="1" dirty="0">
                        <a:solidFill>
                          <a:schemeClr val="bg1"/>
                        </a:solidFill>
                      </a:endParaRPr>
                    </a:p>
                  </a:txBody>
                  <a:tcPr/>
                </a:tc>
                <a:tc>
                  <a:txBody>
                    <a:bodyPr/>
                    <a:lstStyle/>
                    <a:p>
                      <a:pPr algn="ctr"/>
                      <a:r>
                        <a:rPr lang="en-US" sz="2200" dirty="0"/>
                        <a:t>OR ()</a:t>
                      </a:r>
                      <a:endParaRPr lang="en-US" sz="2200" b="1" dirty="0">
                        <a:solidFill>
                          <a:schemeClr val="bg1"/>
                        </a:solidFill>
                      </a:endParaRPr>
                    </a:p>
                  </a:txBody>
                  <a:tcPr/>
                </a:tc>
                <a:tc>
                  <a:txBody>
                    <a:bodyPr/>
                    <a:lstStyle/>
                    <a:p>
                      <a:pPr algn="ctr"/>
                      <a:r>
                        <a:rPr lang="en-US" sz="2200" dirty="0"/>
                        <a:t>95% CL</a:t>
                      </a:r>
                      <a:endParaRPr lang="en-US" sz="2200" b="1" dirty="0">
                        <a:solidFill>
                          <a:schemeClr val="bg1"/>
                        </a:solidFill>
                      </a:endParaRPr>
                    </a:p>
                  </a:txBody>
                  <a:tcPr/>
                </a:tc>
                <a:extLst>
                  <a:ext uri="{0D108BD9-81ED-4DB2-BD59-A6C34878D82A}">
                    <a16:rowId xmlns:a16="http://schemas.microsoft.com/office/drawing/2014/main" val="3364594081"/>
                  </a:ext>
                </a:extLst>
              </a:tr>
              <a:tr h="520700">
                <a:tc>
                  <a:txBody>
                    <a:bodyPr/>
                    <a:lstStyle/>
                    <a:p>
                      <a:pPr algn="ctr"/>
                      <a:r>
                        <a:rPr lang="en-US" sz="2200" dirty="0"/>
                        <a:t>1</a:t>
                      </a:r>
                      <a:endParaRPr lang="en-US" sz="2200" b="1" dirty="0"/>
                    </a:p>
                  </a:txBody>
                  <a:tcPr/>
                </a:tc>
                <a:tc>
                  <a:txBody>
                    <a:bodyPr/>
                    <a:lstStyle/>
                    <a:p>
                      <a:pPr algn="ctr"/>
                      <a:r>
                        <a:rPr lang="en-US" sz="2200" dirty="0"/>
                        <a:t>none</a:t>
                      </a:r>
                      <a:endParaRPr lang="en-US" sz="2200" b="1" dirty="0"/>
                    </a:p>
                  </a:txBody>
                  <a:tcPr/>
                </a:tc>
                <a:tc>
                  <a:txBody>
                    <a:bodyPr/>
                    <a:lstStyle/>
                    <a:p>
                      <a:pPr algn="ctr"/>
                      <a:r>
                        <a:rPr lang="en-US" sz="2200" dirty="0"/>
                        <a:t>2.86</a:t>
                      </a:r>
                      <a:endParaRPr lang="en-US" sz="2200" b="1" dirty="0"/>
                    </a:p>
                  </a:txBody>
                  <a:tcPr/>
                </a:tc>
                <a:tc>
                  <a:txBody>
                    <a:bodyPr/>
                    <a:lstStyle/>
                    <a:p>
                      <a:pPr algn="ctr"/>
                      <a:r>
                        <a:rPr lang="en-US" sz="2200" dirty="0"/>
                        <a:t>1.69,</a:t>
                      </a:r>
                      <a:r>
                        <a:rPr lang="en-US" sz="2200" baseline="0" dirty="0"/>
                        <a:t> 4.85</a:t>
                      </a:r>
                      <a:endParaRPr lang="en-US" sz="2200" b="1" dirty="0"/>
                    </a:p>
                  </a:txBody>
                  <a:tcPr/>
                </a:tc>
                <a:extLst>
                  <a:ext uri="{0D108BD9-81ED-4DB2-BD59-A6C34878D82A}">
                    <a16:rowId xmlns:a16="http://schemas.microsoft.com/office/drawing/2014/main" val="2547741526"/>
                  </a:ext>
                </a:extLst>
              </a:tr>
              <a:tr h="520700">
                <a:tc>
                  <a:txBody>
                    <a:bodyPr/>
                    <a:lstStyle/>
                    <a:p>
                      <a:pPr algn="ctr"/>
                      <a:r>
                        <a:rPr lang="en-US" sz="2200" dirty="0"/>
                        <a:t>2</a:t>
                      </a:r>
                      <a:endParaRPr lang="en-US" sz="2200" b="1" dirty="0"/>
                    </a:p>
                  </a:txBody>
                  <a:tcPr/>
                </a:tc>
                <a:tc>
                  <a:txBody>
                    <a:bodyPr/>
                    <a:lstStyle/>
                    <a:p>
                      <a:pPr algn="ctr"/>
                      <a:r>
                        <a:rPr lang="en-US" sz="2200" dirty="0"/>
                        <a:t>age</a:t>
                      </a:r>
                      <a:endParaRPr lang="en-US" sz="2200" b="1" dirty="0"/>
                    </a:p>
                  </a:txBody>
                  <a:tcPr/>
                </a:tc>
                <a:tc>
                  <a:txBody>
                    <a:bodyPr/>
                    <a:lstStyle/>
                    <a:p>
                      <a:pPr algn="ctr"/>
                      <a:r>
                        <a:rPr lang="en-US" sz="2200" dirty="0"/>
                        <a:t>2.20</a:t>
                      </a:r>
                      <a:endParaRPr lang="en-US" sz="2200" b="1" dirty="0"/>
                    </a:p>
                  </a:txBody>
                  <a:tcPr/>
                </a:tc>
                <a:tc>
                  <a:txBody>
                    <a:bodyPr/>
                    <a:lstStyle/>
                    <a:p>
                      <a:pPr algn="ctr"/>
                      <a:r>
                        <a:rPr lang="en-US" sz="2200" dirty="0"/>
                        <a:t>1.23, 3.94</a:t>
                      </a:r>
                      <a:endParaRPr lang="en-US" sz="2200" b="1" dirty="0"/>
                    </a:p>
                  </a:txBody>
                  <a:tcPr/>
                </a:tc>
                <a:extLst>
                  <a:ext uri="{0D108BD9-81ED-4DB2-BD59-A6C34878D82A}">
                    <a16:rowId xmlns:a16="http://schemas.microsoft.com/office/drawing/2014/main" val="2938844784"/>
                  </a:ext>
                </a:extLst>
              </a:tr>
              <a:tr h="520700">
                <a:tc>
                  <a:txBody>
                    <a:bodyPr/>
                    <a:lstStyle/>
                    <a:p>
                      <a:pPr algn="ctr"/>
                      <a:r>
                        <a:rPr lang="en-US" sz="2200" dirty="0"/>
                        <a:t>3</a:t>
                      </a:r>
                      <a:endParaRPr lang="en-US" sz="2200" b="1" dirty="0"/>
                    </a:p>
                  </a:txBody>
                  <a:tcPr/>
                </a:tc>
                <a:tc>
                  <a:txBody>
                    <a:bodyPr/>
                    <a:lstStyle/>
                    <a:p>
                      <a:pPr algn="ctr"/>
                      <a:r>
                        <a:rPr lang="en-US" sz="2200" dirty="0" err="1"/>
                        <a:t>ecg</a:t>
                      </a:r>
                      <a:endParaRPr lang="en-US" sz="2200" b="1" dirty="0"/>
                    </a:p>
                  </a:txBody>
                  <a:tcPr/>
                </a:tc>
                <a:tc>
                  <a:txBody>
                    <a:bodyPr/>
                    <a:lstStyle/>
                    <a:p>
                      <a:pPr algn="ctr"/>
                      <a:r>
                        <a:rPr lang="en-US" sz="2200" dirty="0"/>
                        <a:t>2.45</a:t>
                      </a:r>
                      <a:endParaRPr lang="en-US" sz="2200" b="1" dirty="0"/>
                    </a:p>
                  </a:txBody>
                  <a:tcPr/>
                </a:tc>
                <a:tc>
                  <a:txBody>
                    <a:bodyPr/>
                    <a:lstStyle/>
                    <a:p>
                      <a:pPr algn="ctr"/>
                      <a:r>
                        <a:rPr lang="en-US" sz="2200" dirty="0"/>
                        <a:t>1.37, 4.38</a:t>
                      </a:r>
                      <a:endParaRPr lang="en-US" sz="2200" b="1" dirty="0"/>
                    </a:p>
                  </a:txBody>
                  <a:tcPr/>
                </a:tc>
                <a:extLst>
                  <a:ext uri="{0D108BD9-81ED-4DB2-BD59-A6C34878D82A}">
                    <a16:rowId xmlns:a16="http://schemas.microsoft.com/office/drawing/2014/main" val="1564850582"/>
                  </a:ext>
                </a:extLst>
              </a:tr>
              <a:tr h="520700">
                <a:tc>
                  <a:txBody>
                    <a:bodyPr/>
                    <a:lstStyle/>
                    <a:p>
                      <a:pPr algn="ctr"/>
                      <a:r>
                        <a:rPr lang="en-US" sz="2200" dirty="0"/>
                        <a:t>4</a:t>
                      </a:r>
                      <a:endParaRPr lang="en-US" sz="2200" b="1" dirty="0"/>
                    </a:p>
                  </a:txBody>
                  <a:tcPr/>
                </a:tc>
                <a:tc>
                  <a:txBody>
                    <a:bodyPr/>
                    <a:lstStyle/>
                    <a:p>
                      <a:pPr algn="ctr"/>
                      <a:r>
                        <a:rPr lang="en-US" sz="2200" dirty="0"/>
                        <a:t>age,</a:t>
                      </a:r>
                      <a:r>
                        <a:rPr lang="en-US" sz="2200" baseline="0" dirty="0"/>
                        <a:t> </a:t>
                      </a:r>
                      <a:r>
                        <a:rPr lang="en-US" sz="2200" baseline="0" dirty="0" err="1"/>
                        <a:t>ecg</a:t>
                      </a:r>
                      <a:endParaRPr lang="en-US" sz="2200" b="1" dirty="0"/>
                    </a:p>
                  </a:txBody>
                  <a:tcPr/>
                </a:tc>
                <a:tc>
                  <a:txBody>
                    <a:bodyPr/>
                    <a:lstStyle/>
                    <a:p>
                      <a:pPr algn="ctr"/>
                      <a:r>
                        <a:rPr lang="en-US" sz="2200" dirty="0"/>
                        <a:t>1.92</a:t>
                      </a:r>
                      <a:endParaRPr lang="en-US" sz="2200" b="1" dirty="0"/>
                    </a:p>
                  </a:txBody>
                  <a:tcPr/>
                </a:tc>
                <a:tc>
                  <a:txBody>
                    <a:bodyPr/>
                    <a:lstStyle/>
                    <a:p>
                      <a:pPr algn="ctr"/>
                      <a:r>
                        <a:rPr lang="en-US" sz="2200" dirty="0"/>
                        <a:t>1.08, 3.52</a:t>
                      </a:r>
                      <a:endParaRPr lang="en-US" sz="2200" b="1" dirty="0"/>
                    </a:p>
                  </a:txBody>
                  <a:tcPr/>
                </a:tc>
                <a:extLst>
                  <a:ext uri="{0D108BD9-81ED-4DB2-BD59-A6C34878D82A}">
                    <a16:rowId xmlns:a16="http://schemas.microsoft.com/office/drawing/2014/main" val="2334381537"/>
                  </a:ext>
                </a:extLst>
              </a:tr>
              <a:tr h="520700">
                <a:tc>
                  <a:txBody>
                    <a:bodyPr/>
                    <a:lstStyle/>
                    <a:p>
                      <a:pPr algn="ctr"/>
                      <a:r>
                        <a:rPr lang="en-US" sz="2200" dirty="0"/>
                        <a:t>5</a:t>
                      </a:r>
                      <a:endParaRPr lang="en-US" sz="2200" b="1" dirty="0"/>
                    </a:p>
                  </a:txBody>
                  <a:tcPr/>
                </a:tc>
                <a:tc>
                  <a:txBody>
                    <a:bodyPr/>
                    <a:lstStyle/>
                    <a:p>
                      <a:pPr algn="ctr"/>
                      <a:r>
                        <a:rPr lang="en-US" sz="2200" dirty="0"/>
                        <a:t>age,</a:t>
                      </a:r>
                      <a:r>
                        <a:rPr lang="en-US" sz="2200" baseline="0" dirty="0"/>
                        <a:t> </a:t>
                      </a:r>
                      <a:r>
                        <a:rPr lang="en-US" sz="2200" baseline="0" dirty="0" err="1"/>
                        <a:t>ecg</a:t>
                      </a:r>
                      <a:r>
                        <a:rPr lang="en-US" sz="2200" baseline="0" dirty="0"/>
                        <a:t>, </a:t>
                      </a:r>
                      <a:r>
                        <a:rPr lang="en-US" sz="2200" baseline="0" dirty="0" err="1"/>
                        <a:t>sbp</a:t>
                      </a:r>
                      <a:endParaRPr lang="en-US" sz="2200" b="1" dirty="0"/>
                    </a:p>
                  </a:txBody>
                  <a:tcPr/>
                </a:tc>
                <a:tc>
                  <a:txBody>
                    <a:bodyPr/>
                    <a:lstStyle/>
                    <a:p>
                      <a:pPr algn="ctr"/>
                      <a:r>
                        <a:rPr lang="en-US" sz="2200" dirty="0"/>
                        <a:t>1.93</a:t>
                      </a:r>
                      <a:endParaRPr lang="en-US" sz="2200" b="1" dirty="0"/>
                    </a:p>
                  </a:txBody>
                  <a:tcPr/>
                </a:tc>
                <a:tc>
                  <a:txBody>
                    <a:bodyPr/>
                    <a:lstStyle/>
                    <a:p>
                      <a:pPr algn="ctr"/>
                      <a:r>
                        <a:rPr lang="en-US" sz="2200" dirty="0"/>
                        <a:t>1.04, 3.60</a:t>
                      </a:r>
                      <a:endParaRPr lang="en-US" sz="2200" b="1" dirty="0"/>
                    </a:p>
                  </a:txBody>
                  <a:tcPr/>
                </a:tc>
                <a:extLst>
                  <a:ext uri="{0D108BD9-81ED-4DB2-BD59-A6C34878D82A}">
                    <a16:rowId xmlns:a16="http://schemas.microsoft.com/office/drawing/2014/main" val="448385857"/>
                  </a:ext>
                </a:extLst>
              </a:tr>
            </a:tbl>
          </a:graphicData>
        </a:graphic>
      </p:graphicFrame>
      <p:sp>
        <p:nvSpPr>
          <p:cNvPr id="7" name="TextBox 6"/>
          <p:cNvSpPr txBox="1"/>
          <p:nvPr/>
        </p:nvSpPr>
        <p:spPr>
          <a:xfrm>
            <a:off x="580869" y="5535464"/>
            <a:ext cx="7772400" cy="954107"/>
          </a:xfrm>
          <a:prstGeom prst="rect">
            <a:avLst/>
          </a:prstGeom>
          <a:noFill/>
        </p:spPr>
        <p:txBody>
          <a:bodyPr wrap="square" rtlCol="0">
            <a:spAutoFit/>
          </a:bodyPr>
          <a:lstStyle/>
          <a:p>
            <a:pPr marL="457200" indent="-457200">
              <a:buFont typeface="Arial" panose="020B0604020202020204" pitchFamily="34" charset="0"/>
              <a:buChar char="•"/>
            </a:pPr>
            <a:r>
              <a:rPr lang="en-US" sz="2800" i="1" dirty="0">
                <a:solidFill>
                  <a:schemeClr val="accent6">
                    <a:lumMod val="75000"/>
                  </a:schemeClr>
                </a:solidFill>
                <a:latin typeface="Calibri" panose="020F0502020204030204" pitchFamily="34" charset="0"/>
                <a:cs typeface="Calibri" panose="020F0502020204030204" pitchFamily="34" charset="0"/>
              </a:rPr>
              <a:t>Which model is best?</a:t>
            </a:r>
          </a:p>
          <a:p>
            <a:pPr marL="457200" indent="-457200">
              <a:buFont typeface="Arial" panose="020B0604020202020204" pitchFamily="34" charset="0"/>
              <a:buChar char="•"/>
            </a:pPr>
            <a:r>
              <a:rPr lang="en-US" sz="2800" i="1" dirty="0">
                <a:solidFill>
                  <a:schemeClr val="accent6">
                    <a:lumMod val="75000"/>
                  </a:schemeClr>
                </a:solidFill>
                <a:latin typeface="Calibri" panose="020F0502020204030204" pitchFamily="34" charset="0"/>
                <a:cs typeface="Calibri" panose="020F0502020204030204" pitchFamily="34" charset="0"/>
              </a:rPr>
              <a:t>How do you interpret the results?</a:t>
            </a:r>
          </a:p>
        </p:txBody>
      </p:sp>
      <p:sp>
        <p:nvSpPr>
          <p:cNvPr id="6" name="Rectangle 2">
            <a:extLst>
              <a:ext uri="{FF2B5EF4-FFF2-40B4-BE49-F238E27FC236}">
                <a16:creationId xmlns:a16="http://schemas.microsoft.com/office/drawing/2014/main" id="{64E6304B-BC30-4A0E-8A4F-EB5A9D2950C0}"/>
              </a:ext>
            </a:extLst>
          </p:cNvPr>
          <p:cNvSpPr txBox="1">
            <a:spLocks noChangeArrowheads="1"/>
          </p:cNvSpPr>
          <p:nvPr/>
        </p:nvSpPr>
        <p:spPr bwMode="auto">
          <a:xfrm>
            <a:off x="457200" y="1234440"/>
            <a:ext cx="8432800" cy="594360"/>
          </a:xfrm>
          <a:prstGeom prst="rect">
            <a:avLst/>
          </a:prstGeom>
          <a:solidFill>
            <a:schemeClr val="bg1">
              <a:lumMod val="85000"/>
            </a:schemeClr>
          </a:solidFill>
          <a:ln>
            <a:noFill/>
          </a:ln>
          <a:extLs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spcBef>
                <a:spcPts val="0"/>
              </a:spcBef>
              <a:spcAft>
                <a:spcPts val="0"/>
              </a:spcAft>
            </a:pPr>
            <a:r>
              <a:rPr lang="en-US" altLang="en-US" sz="2600" kern="0" dirty="0">
                <a:solidFill>
                  <a:schemeClr val="tx1">
                    <a:lumMod val="75000"/>
                    <a:lumOff val="25000"/>
                  </a:schemeClr>
                </a:solidFill>
              </a:rPr>
              <a:t>Logit P(</a:t>
            </a:r>
            <a:r>
              <a:rPr lang="en-US" altLang="en-US" sz="2600" u="sng" kern="0" dirty="0">
                <a:solidFill>
                  <a:schemeClr val="tx1">
                    <a:lumMod val="75000"/>
                    <a:lumOff val="25000"/>
                  </a:schemeClr>
                </a:solidFill>
              </a:rPr>
              <a:t>X</a:t>
            </a:r>
            <a:r>
              <a:rPr lang="en-US" altLang="en-US" sz="2600" kern="0" dirty="0">
                <a:solidFill>
                  <a:schemeClr val="tx1">
                    <a:lumMod val="75000"/>
                    <a:lumOff val="25000"/>
                  </a:schemeClr>
                </a:solidFill>
              </a:rPr>
              <a:t>) = </a:t>
            </a:r>
            <a:r>
              <a:rPr lang="el-GR" altLang="en-US" sz="2600" kern="0" dirty="0">
                <a:solidFill>
                  <a:schemeClr val="tx1">
                    <a:lumMod val="75000"/>
                    <a:lumOff val="25000"/>
                  </a:schemeClr>
                </a:solidFill>
              </a:rPr>
              <a:t>α</a:t>
            </a:r>
            <a:r>
              <a:rPr lang="en-US" altLang="en-US" sz="2600" kern="0" dirty="0">
                <a:solidFill>
                  <a:schemeClr val="tx1">
                    <a:lumMod val="75000"/>
                    <a:lumOff val="25000"/>
                  </a:schemeClr>
                </a:solidFill>
              </a:rPr>
              <a:t> + </a:t>
            </a:r>
            <a:r>
              <a:rPr lang="el-GR" altLang="en-US" sz="2600" kern="0" dirty="0">
                <a:solidFill>
                  <a:schemeClr val="tx1">
                    <a:lumMod val="75000"/>
                    <a:lumOff val="25000"/>
                  </a:schemeClr>
                </a:solidFill>
              </a:rPr>
              <a:t>β</a:t>
            </a:r>
            <a:r>
              <a:rPr lang="en-US" altLang="en-US" sz="2600" kern="0" dirty="0">
                <a:solidFill>
                  <a:schemeClr val="tx1">
                    <a:lumMod val="75000"/>
                    <a:lumOff val="25000"/>
                  </a:schemeClr>
                </a:solidFill>
              </a:rPr>
              <a:t>(cat) + </a:t>
            </a:r>
            <a:r>
              <a:rPr lang="el-GR" altLang="en-US" sz="2600" kern="0" dirty="0">
                <a:solidFill>
                  <a:schemeClr val="tx1">
                    <a:lumMod val="75000"/>
                    <a:lumOff val="25000"/>
                  </a:schemeClr>
                </a:solidFill>
              </a:rPr>
              <a:t>β</a:t>
            </a:r>
            <a:r>
              <a:rPr lang="en-US" altLang="en-US" sz="2600" kern="0" baseline="-25000" dirty="0">
                <a:solidFill>
                  <a:schemeClr val="tx1">
                    <a:lumMod val="75000"/>
                    <a:lumOff val="25000"/>
                  </a:schemeClr>
                </a:solidFill>
              </a:rPr>
              <a:t>1</a:t>
            </a:r>
            <a:r>
              <a:rPr lang="en-US" altLang="en-US" sz="2600" kern="0" dirty="0">
                <a:solidFill>
                  <a:schemeClr val="tx1">
                    <a:lumMod val="75000"/>
                    <a:lumOff val="25000"/>
                  </a:schemeClr>
                </a:solidFill>
              </a:rPr>
              <a:t>(age) + </a:t>
            </a:r>
            <a:r>
              <a:rPr lang="el-GR" altLang="en-US" sz="2600" kern="0" dirty="0">
                <a:solidFill>
                  <a:schemeClr val="tx1">
                    <a:lumMod val="75000"/>
                    <a:lumOff val="25000"/>
                  </a:schemeClr>
                </a:solidFill>
              </a:rPr>
              <a:t>β</a:t>
            </a:r>
            <a:r>
              <a:rPr lang="en-US" altLang="en-US" sz="2600" kern="0" baseline="-25000" dirty="0">
                <a:solidFill>
                  <a:schemeClr val="tx1">
                    <a:lumMod val="75000"/>
                    <a:lumOff val="25000"/>
                  </a:schemeClr>
                </a:solidFill>
              </a:rPr>
              <a:t>2</a:t>
            </a:r>
            <a:r>
              <a:rPr lang="en-US" altLang="en-US" sz="2600" kern="0" dirty="0">
                <a:solidFill>
                  <a:schemeClr val="tx1">
                    <a:lumMod val="75000"/>
                    <a:lumOff val="25000"/>
                  </a:schemeClr>
                </a:solidFill>
              </a:rPr>
              <a:t>(</a:t>
            </a:r>
            <a:r>
              <a:rPr lang="en-US" altLang="en-US" sz="2600" kern="0" dirty="0" err="1">
                <a:solidFill>
                  <a:schemeClr val="tx1">
                    <a:lumMod val="75000"/>
                    <a:lumOff val="25000"/>
                  </a:schemeClr>
                </a:solidFill>
              </a:rPr>
              <a:t>ecg</a:t>
            </a:r>
            <a:r>
              <a:rPr lang="en-US" altLang="en-US" sz="2600" kern="0" dirty="0">
                <a:solidFill>
                  <a:schemeClr val="tx1">
                    <a:lumMod val="75000"/>
                    <a:lumOff val="25000"/>
                  </a:schemeClr>
                </a:solidFill>
              </a:rPr>
              <a:t>) + </a:t>
            </a:r>
            <a:r>
              <a:rPr lang="el-GR" altLang="en-US" sz="2600" kern="0" dirty="0">
                <a:solidFill>
                  <a:schemeClr val="tx1">
                    <a:lumMod val="75000"/>
                    <a:lumOff val="25000"/>
                  </a:schemeClr>
                </a:solidFill>
              </a:rPr>
              <a:t>β</a:t>
            </a:r>
            <a:r>
              <a:rPr lang="en-US" altLang="en-US" sz="2600" kern="0" baseline="-25000" dirty="0">
                <a:solidFill>
                  <a:schemeClr val="tx1">
                    <a:lumMod val="75000"/>
                    <a:lumOff val="25000"/>
                  </a:schemeClr>
                </a:solidFill>
              </a:rPr>
              <a:t>3</a:t>
            </a:r>
            <a:r>
              <a:rPr lang="en-US" altLang="en-US" sz="2600" kern="0" dirty="0">
                <a:solidFill>
                  <a:schemeClr val="tx1">
                    <a:lumMod val="75000"/>
                    <a:lumOff val="25000"/>
                  </a:schemeClr>
                </a:solidFill>
              </a:rPr>
              <a:t>(</a:t>
            </a:r>
            <a:r>
              <a:rPr lang="en-US" altLang="en-US" sz="2600" kern="0" dirty="0" err="1">
                <a:solidFill>
                  <a:schemeClr val="tx1">
                    <a:lumMod val="75000"/>
                    <a:lumOff val="25000"/>
                  </a:schemeClr>
                </a:solidFill>
              </a:rPr>
              <a:t>sbp</a:t>
            </a:r>
            <a:r>
              <a:rPr lang="en-US" altLang="en-US" sz="2600" kern="0" dirty="0">
                <a:solidFill>
                  <a:schemeClr val="tx1">
                    <a:lumMod val="75000"/>
                    <a:lumOff val="25000"/>
                  </a:schemeClr>
                </a:solidFill>
              </a:rPr>
              <a:t>)  </a:t>
            </a:r>
          </a:p>
        </p:txBody>
      </p:sp>
    </p:spTree>
    <p:extLst>
      <p:ext uri="{BB962C8B-B14F-4D97-AF65-F5344CB8AC3E}">
        <p14:creationId xmlns:p14="http://schemas.microsoft.com/office/powerpoint/2010/main" val="21587645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640080"/>
            <a:ext cx="8229600" cy="1143000"/>
          </a:xfrm>
        </p:spPr>
        <p:txBody>
          <a:bodyPr/>
          <a:lstStyle/>
          <a:p>
            <a:r>
              <a:rPr lang="en-US" altLang="en-US" sz="4000" dirty="0"/>
              <a:t>Example 2: Assess confounding when model has interaction terms</a:t>
            </a:r>
            <a:endParaRPr lang="en-US"/>
          </a:p>
        </p:txBody>
      </p:sp>
      <p:sp>
        <p:nvSpPr>
          <p:cNvPr id="115715" name="Rectangle 3"/>
          <p:cNvSpPr>
            <a:spLocks noGrp="1" noChangeArrowheads="1"/>
          </p:cNvSpPr>
          <p:nvPr>
            <p:ph type="body" idx="1"/>
          </p:nvPr>
        </p:nvSpPr>
        <p:spPr>
          <a:xfrm>
            <a:off x="457200" y="3657600"/>
            <a:ext cx="8229600" cy="3017520"/>
          </a:xfrm>
        </p:spPr>
        <p:txBody>
          <a:bodyPr/>
          <a:lstStyle/>
          <a:p>
            <a:pPr marL="465138" indent="-465138">
              <a:spcBef>
                <a:spcPts val="1200"/>
              </a:spcBef>
            </a:pPr>
            <a:r>
              <a:rPr lang="en-US" altLang="en-US" dirty="0"/>
              <a:t>Use likelihood ratio test(s) to eliminate non-significant </a:t>
            </a:r>
            <a:r>
              <a:rPr lang="en-US" altLang="en-US" dirty="0" err="1"/>
              <a:t>EC</a:t>
            </a:r>
            <a:r>
              <a:rPr lang="en-US" altLang="en-US" baseline="-25000" dirty="0" err="1"/>
              <a:t>i</a:t>
            </a:r>
            <a:r>
              <a:rPr lang="en-US" altLang="en-US" dirty="0"/>
              <a:t> terms</a:t>
            </a:r>
          </a:p>
          <a:p>
            <a:pPr marL="465138" indent="-465138">
              <a:spcBef>
                <a:spcPts val="1200"/>
              </a:spcBef>
            </a:pPr>
            <a:r>
              <a:rPr lang="en-US" altLang="en-US" dirty="0"/>
              <a:t>Test all 3 EC terms with one LR test</a:t>
            </a:r>
          </a:p>
          <a:p>
            <a:pPr marL="464820" indent="-464820">
              <a:spcBef>
                <a:spcPts val="1200"/>
              </a:spcBef>
            </a:pPr>
            <a:r>
              <a:rPr lang="en-US" altLang="en-US" dirty="0"/>
              <a:t>If P&lt;0.05 for overall test, then test individual EC terms</a:t>
            </a:r>
          </a:p>
        </p:txBody>
      </p:sp>
      <p:sp>
        <p:nvSpPr>
          <p:cNvPr id="4" name="Rectangle 3"/>
          <p:cNvSpPr txBox="1">
            <a:spLocks noChangeArrowheads="1"/>
          </p:cNvSpPr>
          <p:nvPr/>
        </p:nvSpPr>
        <p:spPr bwMode="auto">
          <a:xfrm>
            <a:off x="1371600" y="2209800"/>
            <a:ext cx="6649453" cy="1219200"/>
          </a:xfrm>
          <a:prstGeom prst="rect">
            <a:avLst/>
          </a:prstGeom>
          <a:solidFill>
            <a:schemeClr val="bg1">
              <a:lumMod val="85000"/>
            </a:schemeClr>
          </a:solidFill>
          <a:ln>
            <a:noFill/>
          </a:ln>
          <a:effectLs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32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3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en-US" altLang="en-US" sz="2800" dirty="0">
                <a:latin typeface="Calibri" panose="020F0502020204030204" pitchFamily="34" charset="0"/>
                <a:cs typeface="Calibri" panose="020F0502020204030204" pitchFamily="34" charset="0"/>
              </a:rPr>
              <a:t>Logit P(X) = </a:t>
            </a:r>
            <a:r>
              <a:rPr lang="el-GR" altLang="en-US" sz="2800" dirty="0">
                <a:latin typeface="Calibri" panose="020F0502020204030204" pitchFamily="34" charset="0"/>
                <a:cs typeface="Calibri" panose="020F0502020204030204" pitchFamily="34" charset="0"/>
              </a:rPr>
              <a:t>α</a:t>
            </a:r>
            <a:r>
              <a:rPr lang="en-US" altLang="en-US" sz="2800" dirty="0">
                <a:latin typeface="Calibri" panose="020F0502020204030204" pitchFamily="34" charset="0"/>
                <a:cs typeface="Calibri" panose="020F0502020204030204" pitchFamily="34" charset="0"/>
              </a:rPr>
              <a:t> + </a:t>
            </a:r>
            <a:r>
              <a:rPr lang="el-GR" altLang="en-US" sz="2800" dirty="0">
                <a:latin typeface="Calibri" panose="020F0502020204030204" pitchFamily="34" charset="0"/>
                <a:cs typeface="Calibri" panose="020F0502020204030204" pitchFamily="34" charset="0"/>
              </a:rPr>
              <a:t>β</a:t>
            </a:r>
            <a:r>
              <a:rPr lang="en-US" altLang="en-US" sz="2800" dirty="0">
                <a:latin typeface="Calibri" panose="020F0502020204030204" pitchFamily="34" charset="0"/>
                <a:cs typeface="Calibri" panose="020F0502020204030204" pitchFamily="34" charset="0"/>
              </a:rPr>
              <a:t>E</a:t>
            </a:r>
            <a:r>
              <a:rPr lang="el-GR" altLang="en-US" sz="2800" dirty="0">
                <a:latin typeface="Calibri" panose="020F0502020204030204" pitchFamily="34" charset="0"/>
                <a:cs typeface="Calibri" panose="020F0502020204030204" pitchFamily="34" charset="0"/>
              </a:rPr>
              <a:t> </a:t>
            </a:r>
            <a:r>
              <a:rPr lang="en-US" altLang="en-US" sz="2800" dirty="0">
                <a:latin typeface="Calibri" panose="020F0502020204030204" pitchFamily="34" charset="0"/>
                <a:cs typeface="Calibri" panose="020F0502020204030204" pitchFamily="34" charset="0"/>
              </a:rPr>
              <a:t>+</a:t>
            </a:r>
            <a:r>
              <a:rPr lang="en-US" altLang="en-US" sz="2800" baseline="-25000" dirty="0">
                <a:latin typeface="Calibri" panose="020F0502020204030204" pitchFamily="34" charset="0"/>
                <a:cs typeface="Calibri" panose="020F0502020204030204" pitchFamily="34" charset="0"/>
              </a:rPr>
              <a:t> </a:t>
            </a:r>
            <a:r>
              <a:rPr lang="el-GR" altLang="en-US" sz="2800" dirty="0">
                <a:latin typeface="Calibri" panose="020F0502020204030204" pitchFamily="34" charset="0"/>
                <a:cs typeface="Calibri" panose="020F0502020204030204" pitchFamily="34" charset="0"/>
              </a:rPr>
              <a:t>β</a:t>
            </a:r>
            <a:r>
              <a:rPr lang="en-US" altLang="en-US" sz="2800" baseline="-25000" dirty="0">
                <a:latin typeface="Calibri" panose="020F0502020204030204" pitchFamily="34" charset="0"/>
                <a:cs typeface="Calibri" panose="020F0502020204030204" pitchFamily="34" charset="0"/>
              </a:rPr>
              <a:t>1</a:t>
            </a:r>
            <a:r>
              <a:rPr lang="en-US" altLang="en-US" sz="2800" dirty="0">
                <a:latin typeface="Calibri" panose="020F0502020204030204" pitchFamily="34" charset="0"/>
                <a:cs typeface="Calibri" panose="020F0502020204030204" pitchFamily="34" charset="0"/>
              </a:rPr>
              <a:t>C</a:t>
            </a:r>
            <a:r>
              <a:rPr lang="en-US" altLang="en-US" sz="2800" baseline="-25000" dirty="0">
                <a:latin typeface="Calibri" panose="020F0502020204030204" pitchFamily="34" charset="0"/>
                <a:cs typeface="Calibri" panose="020F0502020204030204" pitchFamily="34" charset="0"/>
              </a:rPr>
              <a:t>1 </a:t>
            </a:r>
            <a:r>
              <a:rPr lang="en-US" altLang="en-US" sz="2800" dirty="0">
                <a:latin typeface="Calibri" panose="020F0502020204030204" pitchFamily="34" charset="0"/>
                <a:cs typeface="Calibri" panose="020F0502020204030204" pitchFamily="34" charset="0"/>
              </a:rPr>
              <a:t>+ </a:t>
            </a:r>
            <a:r>
              <a:rPr lang="el-GR" altLang="en-US" sz="2800" dirty="0">
                <a:latin typeface="Calibri" panose="020F0502020204030204" pitchFamily="34" charset="0"/>
                <a:cs typeface="Calibri" panose="020F0502020204030204" pitchFamily="34" charset="0"/>
              </a:rPr>
              <a:t>β</a:t>
            </a:r>
            <a:r>
              <a:rPr lang="en-US" altLang="en-US" sz="2800" baseline="-25000" dirty="0">
                <a:latin typeface="Calibri" panose="020F0502020204030204" pitchFamily="34" charset="0"/>
                <a:cs typeface="Calibri" panose="020F0502020204030204" pitchFamily="34" charset="0"/>
              </a:rPr>
              <a:t>2</a:t>
            </a:r>
            <a:r>
              <a:rPr lang="en-US" altLang="en-US" sz="2800" dirty="0">
                <a:latin typeface="Calibri" panose="020F0502020204030204" pitchFamily="34" charset="0"/>
                <a:cs typeface="Calibri" panose="020F0502020204030204" pitchFamily="34" charset="0"/>
              </a:rPr>
              <a:t>C</a:t>
            </a:r>
            <a:r>
              <a:rPr lang="en-US" altLang="en-US" sz="2800" baseline="-25000" dirty="0">
                <a:latin typeface="Calibri" panose="020F0502020204030204" pitchFamily="34" charset="0"/>
                <a:cs typeface="Calibri" panose="020F0502020204030204" pitchFamily="34" charset="0"/>
              </a:rPr>
              <a:t>2 </a:t>
            </a:r>
            <a:r>
              <a:rPr lang="en-US" altLang="en-US" sz="2800" dirty="0">
                <a:latin typeface="Calibri" panose="020F0502020204030204" pitchFamily="34" charset="0"/>
                <a:cs typeface="Calibri" panose="020F0502020204030204" pitchFamily="34" charset="0"/>
              </a:rPr>
              <a:t>+ </a:t>
            </a:r>
            <a:r>
              <a:rPr lang="el-GR" altLang="en-US" sz="2800" dirty="0">
                <a:latin typeface="Calibri" panose="020F0502020204030204" pitchFamily="34" charset="0"/>
                <a:cs typeface="Calibri" panose="020F0502020204030204" pitchFamily="34" charset="0"/>
              </a:rPr>
              <a:t>β</a:t>
            </a:r>
            <a:r>
              <a:rPr lang="en-US" altLang="en-US" sz="2800" baseline="-25000" dirty="0">
                <a:latin typeface="Calibri" panose="020F0502020204030204" pitchFamily="34" charset="0"/>
                <a:cs typeface="Calibri" panose="020F0502020204030204" pitchFamily="34" charset="0"/>
              </a:rPr>
              <a:t>3</a:t>
            </a:r>
            <a:r>
              <a:rPr lang="en-US" altLang="en-US" sz="2800" dirty="0">
                <a:latin typeface="Calibri" panose="020F0502020204030204" pitchFamily="34" charset="0"/>
                <a:cs typeface="Calibri" panose="020F0502020204030204" pitchFamily="34" charset="0"/>
              </a:rPr>
              <a:t>C</a:t>
            </a:r>
            <a:r>
              <a:rPr lang="en-US" altLang="en-US" sz="2800" baseline="-25000" dirty="0">
                <a:latin typeface="Calibri" panose="020F0502020204030204" pitchFamily="34" charset="0"/>
                <a:cs typeface="Calibri" panose="020F0502020204030204" pitchFamily="34" charset="0"/>
              </a:rPr>
              <a:t>3 </a:t>
            </a:r>
          </a:p>
          <a:p>
            <a:pPr>
              <a:buFontTx/>
              <a:buNone/>
            </a:pPr>
            <a:r>
              <a:rPr lang="en-US" altLang="en-US" sz="2800" dirty="0">
                <a:latin typeface="Calibri" panose="020F0502020204030204" pitchFamily="34" charset="0"/>
                <a:cs typeface="Calibri" panose="020F0502020204030204" pitchFamily="34" charset="0"/>
              </a:rPr>
              <a:t>                         + </a:t>
            </a:r>
            <a:r>
              <a:rPr lang="el-GR" altLang="en-US" sz="2800" dirty="0">
                <a:latin typeface="Calibri" panose="020F0502020204030204" pitchFamily="34" charset="0"/>
                <a:cs typeface="Calibri" panose="020F0502020204030204" pitchFamily="34" charset="0"/>
              </a:rPr>
              <a:t>β</a:t>
            </a:r>
            <a:r>
              <a:rPr lang="en-US" altLang="en-US" sz="2800" baseline="-25000" dirty="0">
                <a:latin typeface="Calibri" panose="020F0502020204030204" pitchFamily="34" charset="0"/>
                <a:cs typeface="Calibri" panose="020F0502020204030204" pitchFamily="34" charset="0"/>
              </a:rPr>
              <a:t>4</a:t>
            </a:r>
            <a:r>
              <a:rPr lang="en-US" altLang="en-US" sz="2800" dirty="0">
                <a:latin typeface="Calibri" panose="020F0502020204030204" pitchFamily="34" charset="0"/>
                <a:cs typeface="Calibri" panose="020F0502020204030204" pitchFamily="34" charset="0"/>
              </a:rPr>
              <a:t>EC</a:t>
            </a:r>
            <a:r>
              <a:rPr lang="en-US" altLang="en-US" sz="2800" baseline="-25000" dirty="0">
                <a:latin typeface="Calibri" panose="020F0502020204030204" pitchFamily="34" charset="0"/>
                <a:cs typeface="Calibri" panose="020F0502020204030204" pitchFamily="34" charset="0"/>
              </a:rPr>
              <a:t>1 </a:t>
            </a:r>
            <a:r>
              <a:rPr lang="en-US" altLang="en-US" sz="2800" dirty="0">
                <a:latin typeface="Calibri" panose="020F0502020204030204" pitchFamily="34" charset="0"/>
                <a:cs typeface="Calibri" panose="020F0502020204030204" pitchFamily="34" charset="0"/>
              </a:rPr>
              <a:t>+ </a:t>
            </a:r>
            <a:r>
              <a:rPr lang="el-GR" altLang="en-US" sz="2800" dirty="0">
                <a:latin typeface="Calibri" panose="020F0502020204030204" pitchFamily="34" charset="0"/>
                <a:cs typeface="Calibri" panose="020F0502020204030204" pitchFamily="34" charset="0"/>
              </a:rPr>
              <a:t>β</a:t>
            </a:r>
            <a:r>
              <a:rPr lang="en-US" altLang="en-US" sz="2800" baseline="-25000" dirty="0">
                <a:latin typeface="Calibri" panose="020F0502020204030204" pitchFamily="34" charset="0"/>
                <a:cs typeface="Calibri" panose="020F0502020204030204" pitchFamily="34" charset="0"/>
              </a:rPr>
              <a:t>5 </a:t>
            </a:r>
            <a:r>
              <a:rPr lang="en-US" altLang="en-US" sz="2800" dirty="0">
                <a:latin typeface="Calibri" panose="020F0502020204030204" pitchFamily="34" charset="0"/>
                <a:cs typeface="Calibri" panose="020F0502020204030204" pitchFamily="34" charset="0"/>
              </a:rPr>
              <a:t>EC</a:t>
            </a:r>
            <a:r>
              <a:rPr lang="en-US" altLang="en-US" sz="2800" baseline="-25000" dirty="0">
                <a:latin typeface="Calibri" panose="020F0502020204030204" pitchFamily="34" charset="0"/>
                <a:cs typeface="Calibri" panose="020F0502020204030204" pitchFamily="34" charset="0"/>
              </a:rPr>
              <a:t>2 </a:t>
            </a:r>
            <a:r>
              <a:rPr lang="en-US" altLang="en-US" sz="2800" dirty="0">
                <a:latin typeface="Calibri" panose="020F0502020204030204" pitchFamily="34" charset="0"/>
                <a:cs typeface="Calibri" panose="020F0502020204030204" pitchFamily="34" charset="0"/>
              </a:rPr>
              <a:t>+ </a:t>
            </a:r>
            <a:r>
              <a:rPr lang="el-GR" altLang="en-US" sz="2800" dirty="0">
                <a:latin typeface="Calibri" panose="020F0502020204030204" pitchFamily="34" charset="0"/>
                <a:cs typeface="Calibri" panose="020F0502020204030204" pitchFamily="34" charset="0"/>
              </a:rPr>
              <a:t>β</a:t>
            </a:r>
            <a:r>
              <a:rPr lang="en-US" altLang="en-US" sz="2800" baseline="-25000" dirty="0">
                <a:latin typeface="Calibri" panose="020F0502020204030204" pitchFamily="34" charset="0"/>
                <a:cs typeface="Calibri" panose="020F0502020204030204" pitchFamily="34" charset="0"/>
              </a:rPr>
              <a:t>6</a:t>
            </a:r>
            <a:r>
              <a:rPr lang="en-US" altLang="en-US" sz="2800" dirty="0">
                <a:latin typeface="Calibri" panose="020F0502020204030204" pitchFamily="34" charset="0"/>
                <a:cs typeface="Calibri" panose="020F0502020204030204" pitchFamily="34" charset="0"/>
              </a:rPr>
              <a:t>EC</a:t>
            </a:r>
            <a:r>
              <a:rPr lang="en-US" altLang="en-US" sz="2800" baseline="-25000" dirty="0">
                <a:latin typeface="Calibri" panose="020F0502020204030204" pitchFamily="34" charset="0"/>
                <a:cs typeface="Calibri" panose="020F0502020204030204" pitchFamily="34" charset="0"/>
              </a:rPr>
              <a:t>3</a:t>
            </a:r>
          </a:p>
          <a:p>
            <a:pPr>
              <a:buFontTx/>
              <a:buNone/>
            </a:pPr>
            <a:endParaRPr lang="en-US" altLang="en-US" sz="2800" baseline="-25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900154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2: New full model</a:t>
            </a:r>
          </a:p>
        </p:txBody>
      </p:sp>
      <p:sp>
        <p:nvSpPr>
          <p:cNvPr id="116738" name="Rectangle 3"/>
          <p:cNvSpPr>
            <a:spLocks noGrp="1" noChangeArrowheads="1"/>
          </p:cNvSpPr>
          <p:nvPr>
            <p:ph type="body" idx="4294967295"/>
          </p:nvPr>
        </p:nvSpPr>
        <p:spPr>
          <a:xfrm>
            <a:off x="359434" y="2865515"/>
            <a:ext cx="8229600" cy="1752791"/>
          </a:xfrm>
        </p:spPr>
        <p:txBody>
          <a:bodyPr/>
          <a:lstStyle/>
          <a:p>
            <a:pPr marL="465138" indent="-465138"/>
            <a:r>
              <a:rPr lang="en-US" altLang="en-US" sz="3000" dirty="0"/>
              <a:t>Suppose EC</a:t>
            </a:r>
            <a:r>
              <a:rPr lang="en-US" altLang="en-US" sz="3000" baseline="-25000" dirty="0"/>
              <a:t>2</a:t>
            </a:r>
            <a:r>
              <a:rPr lang="en-US" altLang="en-US" sz="3000" dirty="0"/>
              <a:t> is significant, but not EC</a:t>
            </a:r>
            <a:r>
              <a:rPr lang="en-US" altLang="en-US" sz="3000" baseline="-25000" dirty="0"/>
              <a:t>1</a:t>
            </a:r>
            <a:r>
              <a:rPr lang="en-US" altLang="en-US" sz="3000" dirty="0"/>
              <a:t> and EC</a:t>
            </a:r>
            <a:r>
              <a:rPr lang="en-US" altLang="en-US" sz="3000" baseline="-25000" dirty="0"/>
              <a:t>3</a:t>
            </a:r>
            <a:endParaRPr lang="en-US" altLang="en-US" sz="3000" dirty="0"/>
          </a:p>
          <a:p>
            <a:pPr marL="465138" indent="-465138"/>
            <a:r>
              <a:rPr lang="en-US" altLang="en-US" sz="3000" dirty="0"/>
              <a:t>Drop EC</a:t>
            </a:r>
            <a:r>
              <a:rPr lang="en-US" altLang="en-US" sz="3000" baseline="-25000" dirty="0"/>
              <a:t>1</a:t>
            </a:r>
            <a:r>
              <a:rPr lang="en-US" altLang="en-US" sz="3000" dirty="0"/>
              <a:t> and EC</a:t>
            </a:r>
            <a:r>
              <a:rPr lang="en-US" altLang="en-US" sz="3000" baseline="-25000" dirty="0"/>
              <a:t>3</a:t>
            </a:r>
            <a:r>
              <a:rPr lang="en-US" altLang="en-US" sz="3000" dirty="0"/>
              <a:t> in future models</a:t>
            </a:r>
          </a:p>
          <a:p>
            <a:pPr marL="465138" indent="-465138"/>
            <a:r>
              <a:rPr lang="en-US" altLang="en-US" sz="3000" dirty="0"/>
              <a:t>Include EC</a:t>
            </a:r>
            <a:r>
              <a:rPr lang="en-US" altLang="en-US" sz="3000" baseline="-25000" dirty="0"/>
              <a:t>2</a:t>
            </a:r>
            <a:r>
              <a:rPr lang="en-US" altLang="en-US" sz="3000" dirty="0"/>
              <a:t> </a:t>
            </a:r>
            <a:r>
              <a:rPr lang="en-US" altLang="en-US" sz="3000" i="1" dirty="0"/>
              <a:t>and</a:t>
            </a:r>
            <a:r>
              <a:rPr lang="en-US" altLang="en-US" sz="3000" dirty="0"/>
              <a:t> C</a:t>
            </a:r>
            <a:r>
              <a:rPr lang="en-US" altLang="en-US" sz="3000" baseline="-25000" dirty="0"/>
              <a:t>2</a:t>
            </a:r>
            <a:r>
              <a:rPr lang="en-US" altLang="en-US" sz="3000" dirty="0"/>
              <a:t> in all future models</a:t>
            </a:r>
          </a:p>
        </p:txBody>
      </p:sp>
      <p:sp>
        <p:nvSpPr>
          <p:cNvPr id="3" name="Rectangle 3"/>
          <p:cNvSpPr txBox="1">
            <a:spLocks noChangeArrowheads="1"/>
          </p:cNvSpPr>
          <p:nvPr/>
        </p:nvSpPr>
        <p:spPr bwMode="auto">
          <a:xfrm>
            <a:off x="457200" y="4575174"/>
            <a:ext cx="8229600" cy="10944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32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3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en-US" altLang="en-US" dirty="0">
                <a:solidFill>
                  <a:srgbClr val="FF6600"/>
                </a:solidFill>
                <a:latin typeface="Calibri" panose="020F0502020204030204" pitchFamily="34" charset="0"/>
                <a:cs typeface="Calibri" panose="020F0502020204030204" pitchFamily="34" charset="0"/>
              </a:rPr>
              <a:t>New full model:</a:t>
            </a:r>
          </a:p>
          <a:p>
            <a:pPr>
              <a:buFontTx/>
              <a:buNone/>
            </a:pPr>
            <a:r>
              <a:rPr lang="en-US" altLang="en-US" sz="2800" dirty="0">
                <a:solidFill>
                  <a:srgbClr val="FF6600"/>
                </a:solidFill>
                <a:latin typeface="Calibri" panose="020F0502020204030204" pitchFamily="34" charset="0"/>
                <a:cs typeface="Calibri" panose="020F0502020204030204" pitchFamily="34" charset="0"/>
              </a:rPr>
              <a:t>Logit P(X) = </a:t>
            </a:r>
            <a:r>
              <a:rPr lang="el-GR" altLang="en-US" sz="2800" dirty="0">
                <a:solidFill>
                  <a:srgbClr val="FF6600"/>
                </a:solidFill>
                <a:latin typeface="Calibri" panose="020F0502020204030204" pitchFamily="34" charset="0"/>
                <a:cs typeface="Calibri" panose="020F0502020204030204" pitchFamily="34" charset="0"/>
              </a:rPr>
              <a:t>α</a:t>
            </a:r>
            <a:r>
              <a:rPr lang="en-US" altLang="en-US" sz="2800" dirty="0">
                <a:solidFill>
                  <a:srgbClr val="FF6600"/>
                </a:solidFill>
                <a:latin typeface="Calibri" panose="020F0502020204030204" pitchFamily="34" charset="0"/>
                <a:cs typeface="Calibri" panose="020F0502020204030204" pitchFamily="34" charset="0"/>
              </a:rPr>
              <a:t> + </a:t>
            </a:r>
            <a:r>
              <a:rPr lang="el-GR" altLang="en-US" sz="2800" dirty="0">
                <a:solidFill>
                  <a:srgbClr val="FF6600"/>
                </a:solidFill>
                <a:latin typeface="Calibri" panose="020F0502020204030204" pitchFamily="34" charset="0"/>
                <a:cs typeface="Calibri" panose="020F0502020204030204" pitchFamily="34" charset="0"/>
              </a:rPr>
              <a:t>β</a:t>
            </a:r>
            <a:r>
              <a:rPr lang="en-US" altLang="en-US" sz="2800" dirty="0">
                <a:solidFill>
                  <a:srgbClr val="FF6600"/>
                </a:solidFill>
                <a:latin typeface="Calibri" panose="020F0502020204030204" pitchFamily="34" charset="0"/>
                <a:cs typeface="Calibri" panose="020F0502020204030204" pitchFamily="34" charset="0"/>
              </a:rPr>
              <a:t>E</a:t>
            </a:r>
            <a:r>
              <a:rPr lang="el-GR" altLang="en-US" sz="2800" dirty="0">
                <a:solidFill>
                  <a:srgbClr val="FF6600"/>
                </a:solidFill>
                <a:latin typeface="Calibri" panose="020F0502020204030204" pitchFamily="34" charset="0"/>
                <a:cs typeface="Calibri" panose="020F0502020204030204" pitchFamily="34" charset="0"/>
              </a:rPr>
              <a:t> </a:t>
            </a:r>
            <a:r>
              <a:rPr lang="en-US" altLang="en-US" sz="2800" dirty="0">
                <a:solidFill>
                  <a:srgbClr val="FF6600"/>
                </a:solidFill>
                <a:latin typeface="Calibri" panose="020F0502020204030204" pitchFamily="34" charset="0"/>
                <a:cs typeface="Calibri" panose="020F0502020204030204" pitchFamily="34" charset="0"/>
              </a:rPr>
              <a:t>+</a:t>
            </a:r>
            <a:r>
              <a:rPr lang="en-US" altLang="en-US" sz="2800" baseline="-25000" dirty="0">
                <a:solidFill>
                  <a:srgbClr val="FF6600"/>
                </a:solidFill>
                <a:latin typeface="Calibri" panose="020F0502020204030204" pitchFamily="34" charset="0"/>
                <a:cs typeface="Calibri" panose="020F0502020204030204" pitchFamily="34" charset="0"/>
              </a:rPr>
              <a:t> </a:t>
            </a:r>
            <a:r>
              <a:rPr lang="el-GR" altLang="en-US" sz="2800" dirty="0">
                <a:solidFill>
                  <a:srgbClr val="FF6600"/>
                </a:solidFill>
                <a:latin typeface="Calibri" panose="020F0502020204030204" pitchFamily="34" charset="0"/>
                <a:cs typeface="Calibri" panose="020F0502020204030204" pitchFamily="34" charset="0"/>
              </a:rPr>
              <a:t>β</a:t>
            </a:r>
            <a:r>
              <a:rPr lang="en-US" altLang="en-US" sz="2800" baseline="-25000" dirty="0">
                <a:solidFill>
                  <a:srgbClr val="FF6600"/>
                </a:solidFill>
                <a:latin typeface="Calibri" panose="020F0502020204030204" pitchFamily="34" charset="0"/>
                <a:cs typeface="Calibri" panose="020F0502020204030204" pitchFamily="34" charset="0"/>
              </a:rPr>
              <a:t>1</a:t>
            </a:r>
            <a:r>
              <a:rPr lang="en-US" altLang="en-US" sz="2800" dirty="0">
                <a:solidFill>
                  <a:srgbClr val="FF6600"/>
                </a:solidFill>
                <a:latin typeface="Calibri" panose="020F0502020204030204" pitchFamily="34" charset="0"/>
                <a:cs typeface="Calibri" panose="020F0502020204030204" pitchFamily="34" charset="0"/>
              </a:rPr>
              <a:t>C</a:t>
            </a:r>
            <a:r>
              <a:rPr lang="en-US" altLang="en-US" sz="2800" baseline="-25000" dirty="0">
                <a:solidFill>
                  <a:srgbClr val="FF6600"/>
                </a:solidFill>
                <a:latin typeface="Calibri" panose="020F0502020204030204" pitchFamily="34" charset="0"/>
                <a:cs typeface="Calibri" panose="020F0502020204030204" pitchFamily="34" charset="0"/>
              </a:rPr>
              <a:t>1 </a:t>
            </a:r>
            <a:r>
              <a:rPr lang="en-US" altLang="en-US" sz="2800" dirty="0">
                <a:solidFill>
                  <a:srgbClr val="FF6600"/>
                </a:solidFill>
                <a:latin typeface="Calibri" panose="020F0502020204030204" pitchFamily="34" charset="0"/>
                <a:cs typeface="Calibri" panose="020F0502020204030204" pitchFamily="34" charset="0"/>
              </a:rPr>
              <a:t>+ </a:t>
            </a:r>
            <a:r>
              <a:rPr lang="el-GR" altLang="en-US" sz="2800" dirty="0">
                <a:solidFill>
                  <a:srgbClr val="FF6600"/>
                </a:solidFill>
                <a:latin typeface="Calibri" panose="020F0502020204030204" pitchFamily="34" charset="0"/>
                <a:cs typeface="Calibri" panose="020F0502020204030204" pitchFamily="34" charset="0"/>
              </a:rPr>
              <a:t>β</a:t>
            </a:r>
            <a:r>
              <a:rPr lang="en-US" altLang="en-US" sz="2800" baseline="-25000" dirty="0">
                <a:solidFill>
                  <a:srgbClr val="FF6600"/>
                </a:solidFill>
                <a:latin typeface="Calibri" panose="020F0502020204030204" pitchFamily="34" charset="0"/>
                <a:cs typeface="Calibri" panose="020F0502020204030204" pitchFamily="34" charset="0"/>
              </a:rPr>
              <a:t>2</a:t>
            </a:r>
            <a:r>
              <a:rPr lang="en-US" altLang="en-US" sz="2800" dirty="0">
                <a:solidFill>
                  <a:srgbClr val="FF6600"/>
                </a:solidFill>
                <a:latin typeface="Calibri" panose="020F0502020204030204" pitchFamily="34" charset="0"/>
                <a:cs typeface="Calibri" panose="020F0502020204030204" pitchFamily="34" charset="0"/>
              </a:rPr>
              <a:t>C</a:t>
            </a:r>
            <a:r>
              <a:rPr lang="en-US" altLang="en-US" sz="2800" baseline="-25000" dirty="0">
                <a:solidFill>
                  <a:srgbClr val="FF6600"/>
                </a:solidFill>
                <a:latin typeface="Calibri" panose="020F0502020204030204" pitchFamily="34" charset="0"/>
                <a:cs typeface="Calibri" panose="020F0502020204030204" pitchFamily="34" charset="0"/>
              </a:rPr>
              <a:t>2 </a:t>
            </a:r>
            <a:r>
              <a:rPr lang="en-US" altLang="en-US" sz="2800" dirty="0">
                <a:solidFill>
                  <a:srgbClr val="FF6600"/>
                </a:solidFill>
                <a:latin typeface="Calibri" panose="020F0502020204030204" pitchFamily="34" charset="0"/>
                <a:cs typeface="Calibri" panose="020F0502020204030204" pitchFamily="34" charset="0"/>
              </a:rPr>
              <a:t>+ </a:t>
            </a:r>
            <a:r>
              <a:rPr lang="el-GR" altLang="en-US" sz="2800" dirty="0">
                <a:solidFill>
                  <a:srgbClr val="FF6600"/>
                </a:solidFill>
                <a:latin typeface="Calibri" panose="020F0502020204030204" pitchFamily="34" charset="0"/>
                <a:cs typeface="Calibri" panose="020F0502020204030204" pitchFamily="34" charset="0"/>
              </a:rPr>
              <a:t>β</a:t>
            </a:r>
            <a:r>
              <a:rPr lang="en-US" altLang="en-US" sz="2800" baseline="-25000" dirty="0">
                <a:solidFill>
                  <a:srgbClr val="FF6600"/>
                </a:solidFill>
                <a:latin typeface="Calibri" panose="020F0502020204030204" pitchFamily="34" charset="0"/>
                <a:cs typeface="Calibri" panose="020F0502020204030204" pitchFamily="34" charset="0"/>
              </a:rPr>
              <a:t>3</a:t>
            </a:r>
            <a:r>
              <a:rPr lang="en-US" altLang="en-US" sz="2800" dirty="0">
                <a:solidFill>
                  <a:srgbClr val="FF6600"/>
                </a:solidFill>
                <a:latin typeface="Calibri" panose="020F0502020204030204" pitchFamily="34" charset="0"/>
                <a:cs typeface="Calibri" panose="020F0502020204030204" pitchFamily="34" charset="0"/>
              </a:rPr>
              <a:t>C</a:t>
            </a:r>
            <a:r>
              <a:rPr lang="en-US" altLang="en-US" sz="2800" baseline="-25000" dirty="0">
                <a:solidFill>
                  <a:srgbClr val="FF6600"/>
                </a:solidFill>
                <a:latin typeface="Calibri" panose="020F0502020204030204" pitchFamily="34" charset="0"/>
                <a:cs typeface="Calibri" panose="020F0502020204030204" pitchFamily="34" charset="0"/>
              </a:rPr>
              <a:t>3 </a:t>
            </a:r>
            <a:r>
              <a:rPr lang="en-US" altLang="en-US" sz="2800" dirty="0">
                <a:solidFill>
                  <a:srgbClr val="FF6600"/>
                </a:solidFill>
                <a:latin typeface="Calibri" panose="020F0502020204030204" pitchFamily="34" charset="0"/>
                <a:cs typeface="Calibri" panose="020F0502020204030204" pitchFamily="34" charset="0"/>
              </a:rPr>
              <a:t>+ </a:t>
            </a:r>
            <a:r>
              <a:rPr lang="el-GR" altLang="en-US" sz="2800" dirty="0">
                <a:solidFill>
                  <a:srgbClr val="FF6600"/>
                </a:solidFill>
                <a:latin typeface="Calibri" panose="020F0502020204030204" pitchFamily="34" charset="0"/>
                <a:cs typeface="Calibri" panose="020F0502020204030204" pitchFamily="34" charset="0"/>
              </a:rPr>
              <a:t>β</a:t>
            </a:r>
            <a:r>
              <a:rPr lang="en-US" altLang="en-US" sz="2800" baseline="-25000" dirty="0">
                <a:solidFill>
                  <a:srgbClr val="FF6600"/>
                </a:solidFill>
                <a:latin typeface="Calibri" panose="020F0502020204030204" pitchFamily="34" charset="0"/>
                <a:cs typeface="Calibri" panose="020F0502020204030204" pitchFamily="34" charset="0"/>
              </a:rPr>
              <a:t>5</a:t>
            </a:r>
            <a:r>
              <a:rPr lang="en-US" altLang="en-US" sz="2800" dirty="0">
                <a:solidFill>
                  <a:srgbClr val="FF6600"/>
                </a:solidFill>
                <a:latin typeface="Calibri" panose="020F0502020204030204" pitchFamily="34" charset="0"/>
                <a:cs typeface="Calibri" panose="020F0502020204030204" pitchFamily="34" charset="0"/>
              </a:rPr>
              <a:t>EC</a:t>
            </a:r>
            <a:r>
              <a:rPr lang="en-US" altLang="en-US" sz="2800" baseline="-25000" dirty="0">
                <a:solidFill>
                  <a:srgbClr val="FF6600"/>
                </a:solidFill>
                <a:latin typeface="Calibri" panose="020F0502020204030204" pitchFamily="34" charset="0"/>
                <a:cs typeface="Calibri" panose="020F0502020204030204" pitchFamily="34" charset="0"/>
              </a:rPr>
              <a:t>2</a:t>
            </a:r>
          </a:p>
        </p:txBody>
      </p:sp>
      <p:sp>
        <p:nvSpPr>
          <p:cNvPr id="5" name="Rectangle 3"/>
          <p:cNvSpPr txBox="1">
            <a:spLocks noChangeArrowheads="1"/>
          </p:cNvSpPr>
          <p:nvPr/>
        </p:nvSpPr>
        <p:spPr bwMode="auto">
          <a:xfrm>
            <a:off x="457200" y="1679383"/>
            <a:ext cx="8229600" cy="1143000"/>
          </a:xfrm>
          <a:prstGeom prst="rect">
            <a:avLst/>
          </a:prstGeom>
          <a:solidFill>
            <a:srgbClr val="D9D9D9"/>
          </a:solidFill>
          <a:ln>
            <a:noFill/>
          </a:ln>
          <a:effectLs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32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3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en-US" altLang="en-US" sz="3000" dirty="0">
                <a:latin typeface="Avenir Book"/>
                <a:cs typeface="Calibri" panose="020F0502020204030204" pitchFamily="34" charset="0"/>
              </a:rPr>
              <a:t>Logit P(X) = </a:t>
            </a:r>
            <a:r>
              <a:rPr lang="el-GR" altLang="en-US" sz="3000" dirty="0">
                <a:latin typeface="Avenir Book"/>
                <a:cs typeface="Calibri" panose="020F0502020204030204" pitchFamily="34" charset="0"/>
              </a:rPr>
              <a:t>α</a:t>
            </a:r>
            <a:r>
              <a:rPr lang="en-US" altLang="en-US" sz="3000" dirty="0">
                <a:latin typeface="Avenir Book"/>
                <a:cs typeface="Calibri" panose="020F0502020204030204" pitchFamily="34" charset="0"/>
              </a:rPr>
              <a:t>+</a:t>
            </a:r>
            <a:r>
              <a:rPr lang="el-GR" altLang="en-US" sz="3000" dirty="0">
                <a:latin typeface="Avenir Book"/>
                <a:cs typeface="Calibri" panose="020F0502020204030204" pitchFamily="34" charset="0"/>
              </a:rPr>
              <a:t>β</a:t>
            </a:r>
            <a:r>
              <a:rPr lang="en-US" altLang="en-US" sz="3000" dirty="0">
                <a:latin typeface="Avenir Book"/>
                <a:cs typeface="Calibri" panose="020F0502020204030204" pitchFamily="34" charset="0"/>
              </a:rPr>
              <a:t>E+</a:t>
            </a:r>
            <a:r>
              <a:rPr lang="el-GR" altLang="en-US" sz="3000" dirty="0">
                <a:latin typeface="Avenir Book"/>
                <a:cs typeface="Calibri" panose="020F0502020204030204" pitchFamily="34" charset="0"/>
              </a:rPr>
              <a:t>β</a:t>
            </a:r>
            <a:r>
              <a:rPr lang="en-US" altLang="en-US" sz="3000" baseline="-25000" dirty="0">
                <a:latin typeface="Avenir Book"/>
                <a:cs typeface="Calibri" panose="020F0502020204030204" pitchFamily="34" charset="0"/>
              </a:rPr>
              <a:t>1</a:t>
            </a:r>
            <a:r>
              <a:rPr lang="en-US" altLang="en-US" sz="3000" dirty="0">
                <a:latin typeface="Avenir Book"/>
                <a:cs typeface="Calibri" panose="020F0502020204030204" pitchFamily="34" charset="0"/>
              </a:rPr>
              <a:t>C</a:t>
            </a:r>
            <a:r>
              <a:rPr lang="en-US" altLang="en-US" sz="3000" baseline="-25000" dirty="0">
                <a:latin typeface="Avenir Book"/>
                <a:cs typeface="Calibri" panose="020F0502020204030204" pitchFamily="34" charset="0"/>
              </a:rPr>
              <a:t>1</a:t>
            </a:r>
            <a:r>
              <a:rPr lang="en-US" altLang="en-US" sz="3000" dirty="0">
                <a:latin typeface="Avenir Book"/>
                <a:cs typeface="Calibri" panose="020F0502020204030204" pitchFamily="34" charset="0"/>
              </a:rPr>
              <a:t>+</a:t>
            </a:r>
            <a:r>
              <a:rPr lang="el-GR" altLang="en-US" sz="3000" dirty="0">
                <a:latin typeface="Avenir Book"/>
                <a:cs typeface="Calibri" panose="020F0502020204030204" pitchFamily="34" charset="0"/>
              </a:rPr>
              <a:t>β</a:t>
            </a:r>
            <a:r>
              <a:rPr lang="en-US" altLang="en-US" sz="3000" baseline="-25000" dirty="0">
                <a:latin typeface="Avenir Book"/>
                <a:cs typeface="Calibri" panose="020F0502020204030204" pitchFamily="34" charset="0"/>
              </a:rPr>
              <a:t>2</a:t>
            </a:r>
            <a:r>
              <a:rPr lang="en-US" altLang="en-US" sz="3000" dirty="0">
                <a:latin typeface="Avenir Book"/>
                <a:cs typeface="Calibri" panose="020F0502020204030204" pitchFamily="34" charset="0"/>
              </a:rPr>
              <a:t>C</a:t>
            </a:r>
            <a:r>
              <a:rPr lang="en-US" altLang="en-US" sz="3000" baseline="-25000" dirty="0">
                <a:latin typeface="Avenir Book"/>
                <a:cs typeface="Calibri" panose="020F0502020204030204" pitchFamily="34" charset="0"/>
              </a:rPr>
              <a:t>2</a:t>
            </a:r>
            <a:r>
              <a:rPr lang="en-US" altLang="en-US" sz="3000" dirty="0">
                <a:latin typeface="Avenir Book"/>
                <a:cs typeface="Calibri" panose="020F0502020204030204" pitchFamily="34" charset="0"/>
              </a:rPr>
              <a:t>+</a:t>
            </a:r>
            <a:r>
              <a:rPr lang="el-GR" altLang="en-US" sz="3000" dirty="0">
                <a:latin typeface="Avenir Book"/>
                <a:cs typeface="Calibri" panose="020F0502020204030204" pitchFamily="34" charset="0"/>
              </a:rPr>
              <a:t>β</a:t>
            </a:r>
            <a:r>
              <a:rPr lang="en-US" altLang="en-US" sz="3000" baseline="-25000" dirty="0">
                <a:latin typeface="Avenir Book"/>
                <a:cs typeface="Calibri" panose="020F0502020204030204" pitchFamily="34" charset="0"/>
              </a:rPr>
              <a:t>3</a:t>
            </a:r>
            <a:r>
              <a:rPr lang="en-US" altLang="en-US" sz="3000" dirty="0">
                <a:latin typeface="Avenir Book"/>
                <a:cs typeface="Calibri" panose="020F0502020204030204" pitchFamily="34" charset="0"/>
              </a:rPr>
              <a:t>C</a:t>
            </a:r>
            <a:r>
              <a:rPr lang="en-US" altLang="en-US" sz="3000" baseline="-25000" dirty="0">
                <a:latin typeface="Avenir Book"/>
                <a:cs typeface="Calibri" panose="020F0502020204030204" pitchFamily="34" charset="0"/>
              </a:rPr>
              <a:t>3 </a:t>
            </a:r>
          </a:p>
          <a:p>
            <a:pPr>
              <a:buFontTx/>
              <a:buNone/>
            </a:pPr>
            <a:r>
              <a:rPr lang="en-US" altLang="en-US" sz="3000" dirty="0">
                <a:latin typeface="Avenir Book"/>
                <a:cs typeface="Calibri" panose="020F0502020204030204" pitchFamily="34" charset="0"/>
              </a:rPr>
              <a:t>                    +</a:t>
            </a:r>
            <a:r>
              <a:rPr lang="el-GR" altLang="en-US" sz="3000" dirty="0">
                <a:latin typeface="Avenir Book"/>
                <a:cs typeface="Calibri" panose="020F0502020204030204" pitchFamily="34" charset="0"/>
              </a:rPr>
              <a:t>β</a:t>
            </a:r>
            <a:r>
              <a:rPr lang="en-US" altLang="en-US" sz="3000" baseline="-25000" dirty="0">
                <a:latin typeface="Avenir Book"/>
                <a:cs typeface="Calibri" panose="020F0502020204030204" pitchFamily="34" charset="0"/>
              </a:rPr>
              <a:t>4</a:t>
            </a:r>
            <a:r>
              <a:rPr lang="en-US" altLang="en-US" sz="3000" dirty="0">
                <a:latin typeface="Avenir Book"/>
                <a:cs typeface="Calibri" panose="020F0502020204030204" pitchFamily="34" charset="0"/>
              </a:rPr>
              <a:t>EC</a:t>
            </a:r>
            <a:r>
              <a:rPr lang="en-US" altLang="en-US" sz="3000" baseline="-25000" dirty="0">
                <a:latin typeface="Avenir Book"/>
                <a:cs typeface="Calibri" panose="020F0502020204030204" pitchFamily="34" charset="0"/>
              </a:rPr>
              <a:t>1</a:t>
            </a:r>
            <a:r>
              <a:rPr lang="en-US" altLang="en-US" sz="3000" dirty="0">
                <a:latin typeface="Avenir Book"/>
                <a:cs typeface="Calibri" panose="020F0502020204030204" pitchFamily="34" charset="0"/>
              </a:rPr>
              <a:t>+</a:t>
            </a:r>
            <a:r>
              <a:rPr lang="el-GR" altLang="en-US" sz="3000" dirty="0">
                <a:latin typeface="Avenir Book"/>
                <a:cs typeface="Calibri" panose="020F0502020204030204" pitchFamily="34" charset="0"/>
              </a:rPr>
              <a:t>β</a:t>
            </a:r>
            <a:r>
              <a:rPr lang="en-US" altLang="en-US" sz="3000" baseline="-25000" dirty="0">
                <a:latin typeface="Avenir Book"/>
                <a:cs typeface="Calibri" panose="020F0502020204030204" pitchFamily="34" charset="0"/>
              </a:rPr>
              <a:t>5</a:t>
            </a:r>
            <a:r>
              <a:rPr lang="en-US" altLang="en-US" sz="3000" dirty="0">
                <a:latin typeface="Avenir Book"/>
                <a:cs typeface="Calibri" panose="020F0502020204030204" pitchFamily="34" charset="0"/>
              </a:rPr>
              <a:t>EC</a:t>
            </a:r>
            <a:r>
              <a:rPr lang="en-US" altLang="en-US" sz="3000" baseline="-25000" dirty="0">
                <a:latin typeface="Avenir Book"/>
                <a:cs typeface="Calibri" panose="020F0502020204030204" pitchFamily="34" charset="0"/>
              </a:rPr>
              <a:t>2</a:t>
            </a:r>
            <a:r>
              <a:rPr lang="en-US" altLang="en-US" sz="3000" dirty="0">
                <a:latin typeface="Avenir Book"/>
                <a:cs typeface="Calibri" panose="020F0502020204030204" pitchFamily="34" charset="0"/>
              </a:rPr>
              <a:t>+</a:t>
            </a:r>
            <a:r>
              <a:rPr lang="el-GR" altLang="en-US" sz="3000" dirty="0">
                <a:latin typeface="Avenir Book"/>
                <a:cs typeface="Calibri" panose="020F0502020204030204" pitchFamily="34" charset="0"/>
              </a:rPr>
              <a:t>β</a:t>
            </a:r>
            <a:r>
              <a:rPr lang="en-US" altLang="en-US" sz="3000" baseline="-25000" dirty="0">
                <a:latin typeface="Avenir Book"/>
                <a:cs typeface="Calibri" panose="020F0502020204030204" pitchFamily="34" charset="0"/>
              </a:rPr>
              <a:t>6</a:t>
            </a:r>
            <a:r>
              <a:rPr lang="en-US" altLang="en-US" sz="3000" dirty="0">
                <a:latin typeface="Avenir Book"/>
                <a:cs typeface="Calibri" panose="020F0502020204030204" pitchFamily="34" charset="0"/>
              </a:rPr>
              <a:t>EC</a:t>
            </a:r>
            <a:r>
              <a:rPr lang="en-US" altLang="en-US" sz="3000" baseline="-25000" dirty="0">
                <a:latin typeface="Avenir Book"/>
                <a:cs typeface="Calibri" panose="020F0502020204030204" pitchFamily="34" charset="0"/>
              </a:rPr>
              <a:t>3</a:t>
            </a:r>
          </a:p>
          <a:p>
            <a:pPr>
              <a:buFontTx/>
              <a:buNone/>
            </a:pPr>
            <a:endParaRPr lang="en-US" altLang="en-US" sz="2800" baseline="-25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526421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4"/>
            <a:ext cx="8229600" cy="1007940"/>
          </a:xfrm>
        </p:spPr>
        <p:txBody>
          <a:bodyPr/>
          <a:lstStyle/>
          <a:p>
            <a:r>
              <a:rPr lang="en-US" dirty="0"/>
              <a:t>Example 2: New full model</a:t>
            </a:r>
            <a:r>
              <a:rPr lang="en-US" sz="3600" dirty="0"/>
              <a:t> </a:t>
            </a:r>
            <a:r>
              <a:rPr lang="en-US" sz="3000" dirty="0"/>
              <a:t>(2)</a:t>
            </a:r>
          </a:p>
        </p:txBody>
      </p:sp>
      <p:sp>
        <p:nvSpPr>
          <p:cNvPr id="117763" name="Rectangle 3"/>
          <p:cNvSpPr>
            <a:spLocks noGrp="1" noChangeArrowheads="1"/>
          </p:cNvSpPr>
          <p:nvPr>
            <p:ph type="body" idx="4294967295"/>
          </p:nvPr>
        </p:nvSpPr>
        <p:spPr>
          <a:xfrm>
            <a:off x="457200" y="2665634"/>
            <a:ext cx="8229600" cy="4073525"/>
          </a:xfrm>
        </p:spPr>
        <p:txBody>
          <a:bodyPr/>
          <a:lstStyle/>
          <a:p>
            <a:pPr>
              <a:lnSpc>
                <a:spcPct val="90000"/>
              </a:lnSpc>
              <a:spcBef>
                <a:spcPts val="0"/>
              </a:spcBef>
            </a:pPr>
            <a:r>
              <a:rPr lang="en-US" altLang="en-US" sz="2600" dirty="0"/>
              <a:t>Next: Examine C terms.  But now, 2 terms include E.</a:t>
            </a:r>
          </a:p>
          <a:p>
            <a:pPr>
              <a:lnSpc>
                <a:spcPct val="90000"/>
              </a:lnSpc>
              <a:spcBef>
                <a:spcPts val="0"/>
              </a:spcBef>
            </a:pPr>
            <a:r>
              <a:rPr lang="en-US" altLang="en-US" sz="2600" dirty="0"/>
              <a:t>Compare changes in </a:t>
            </a:r>
            <a:r>
              <a:rPr lang="en-US" altLang="en-US" sz="2600" dirty="0">
                <a:solidFill>
                  <a:schemeClr val="tx2"/>
                </a:solidFill>
                <a:latin typeface="Symbol" panose="05050102010706020507" pitchFamily="18" charset="2"/>
              </a:rPr>
              <a:t>b </a:t>
            </a:r>
            <a:r>
              <a:rPr lang="en-US" altLang="en-US" sz="2600" u="sng" dirty="0">
                <a:solidFill>
                  <a:schemeClr val="tx2"/>
                </a:solidFill>
              </a:rPr>
              <a:t>and</a:t>
            </a:r>
            <a:r>
              <a:rPr lang="en-US" altLang="en-US" sz="2600" dirty="0">
                <a:solidFill>
                  <a:schemeClr val="tx2"/>
                </a:solidFill>
              </a:rPr>
              <a:t> </a:t>
            </a:r>
            <a:r>
              <a:rPr lang="en-US" altLang="en-US" sz="2600" dirty="0">
                <a:solidFill>
                  <a:schemeClr val="tx2"/>
                </a:solidFill>
                <a:latin typeface="Symbol" panose="05050102010706020507" pitchFamily="18" charset="2"/>
              </a:rPr>
              <a:t>b</a:t>
            </a:r>
            <a:r>
              <a:rPr lang="en-US" altLang="en-US" sz="2600" baseline="-25000" dirty="0">
                <a:solidFill>
                  <a:schemeClr val="tx2"/>
                </a:solidFill>
              </a:rPr>
              <a:t>5</a:t>
            </a:r>
            <a:r>
              <a:rPr lang="en-US" altLang="en-US" sz="2600" dirty="0"/>
              <a:t> between full model and each of the following:</a:t>
            </a:r>
          </a:p>
          <a:p>
            <a:pPr>
              <a:lnSpc>
                <a:spcPct val="90000"/>
              </a:lnSpc>
              <a:spcBef>
                <a:spcPts val="0"/>
              </a:spcBef>
              <a:buFontTx/>
              <a:buNone/>
            </a:pPr>
            <a:r>
              <a:rPr lang="en-US" altLang="en-US" sz="2600" dirty="0"/>
              <a:t>		-model without C</a:t>
            </a:r>
            <a:r>
              <a:rPr lang="en-US" altLang="en-US" sz="2600" baseline="-25000" dirty="0"/>
              <a:t>1</a:t>
            </a:r>
            <a:endParaRPr lang="en-US" altLang="en-US" sz="2600" dirty="0"/>
          </a:p>
          <a:p>
            <a:pPr>
              <a:lnSpc>
                <a:spcPct val="90000"/>
              </a:lnSpc>
              <a:spcBef>
                <a:spcPts val="0"/>
              </a:spcBef>
              <a:buFontTx/>
              <a:buNone/>
            </a:pPr>
            <a:r>
              <a:rPr lang="en-US" altLang="en-US" sz="2600" dirty="0"/>
              <a:t>		-model without C</a:t>
            </a:r>
            <a:r>
              <a:rPr lang="en-US" altLang="en-US" sz="2600" baseline="-25000" dirty="0"/>
              <a:t>3</a:t>
            </a:r>
          </a:p>
          <a:p>
            <a:pPr>
              <a:lnSpc>
                <a:spcPct val="90000"/>
              </a:lnSpc>
              <a:spcBef>
                <a:spcPts val="0"/>
              </a:spcBef>
              <a:buFontTx/>
              <a:buNone/>
            </a:pPr>
            <a:r>
              <a:rPr lang="en-US" altLang="en-US" sz="2600" dirty="0"/>
              <a:t>		-model without C</a:t>
            </a:r>
            <a:r>
              <a:rPr lang="en-US" altLang="en-US" sz="2600" baseline="-25000" dirty="0"/>
              <a:t>1</a:t>
            </a:r>
            <a:r>
              <a:rPr lang="en-US" altLang="en-US" sz="2600" dirty="0"/>
              <a:t> and C</a:t>
            </a:r>
            <a:r>
              <a:rPr lang="en-US" altLang="en-US" sz="2600" baseline="-25000" dirty="0"/>
              <a:t>3</a:t>
            </a:r>
            <a:endParaRPr lang="en-US" altLang="en-US" sz="2600" dirty="0"/>
          </a:p>
          <a:p>
            <a:pPr>
              <a:lnSpc>
                <a:spcPct val="90000"/>
              </a:lnSpc>
              <a:spcBef>
                <a:spcPts val="1200"/>
              </a:spcBef>
            </a:pPr>
            <a:r>
              <a:rPr lang="en-US" altLang="en-US" sz="2600" dirty="0"/>
              <a:t>If </a:t>
            </a:r>
            <a:r>
              <a:rPr lang="en-US" altLang="en-US" sz="2600" dirty="0">
                <a:solidFill>
                  <a:schemeClr val="tx2"/>
                </a:solidFill>
                <a:latin typeface="Symbol" panose="05050102010706020507" pitchFamily="18" charset="2"/>
              </a:rPr>
              <a:t>b </a:t>
            </a:r>
            <a:r>
              <a:rPr lang="en-US" altLang="en-US" sz="2600" dirty="0">
                <a:solidFill>
                  <a:schemeClr val="tx2"/>
                </a:solidFill>
              </a:rPr>
              <a:t>and</a:t>
            </a:r>
            <a:r>
              <a:rPr lang="en-US" altLang="en-US" sz="2600" dirty="0">
                <a:solidFill>
                  <a:schemeClr val="tx2"/>
                </a:solidFill>
                <a:latin typeface="Symbol" panose="05050102010706020507" pitchFamily="18" charset="2"/>
              </a:rPr>
              <a:t> b</a:t>
            </a:r>
            <a:r>
              <a:rPr lang="en-US" altLang="en-US" sz="2600" baseline="-25000" dirty="0">
                <a:solidFill>
                  <a:schemeClr val="tx2"/>
                </a:solidFill>
              </a:rPr>
              <a:t>5</a:t>
            </a:r>
            <a:r>
              <a:rPr lang="en-US" altLang="en-US" sz="2600" dirty="0">
                <a:solidFill>
                  <a:schemeClr val="tx2"/>
                </a:solidFill>
                <a:latin typeface="Symbol" panose="05050102010706020507" pitchFamily="18" charset="2"/>
              </a:rPr>
              <a:t> </a:t>
            </a:r>
            <a:r>
              <a:rPr lang="en-US" altLang="en-US" sz="2600" dirty="0"/>
              <a:t>change compared with full model, keep the C term(s) that cause change = confounders</a:t>
            </a:r>
          </a:p>
          <a:p>
            <a:pPr>
              <a:lnSpc>
                <a:spcPct val="90000"/>
              </a:lnSpc>
              <a:spcBef>
                <a:spcPts val="1200"/>
              </a:spcBef>
            </a:pPr>
            <a:r>
              <a:rPr lang="en-US" altLang="en-US" sz="2600" dirty="0"/>
              <a:t>If </a:t>
            </a:r>
            <a:r>
              <a:rPr lang="en-US" altLang="en-US" sz="2600" dirty="0">
                <a:solidFill>
                  <a:schemeClr val="tx2"/>
                </a:solidFill>
                <a:latin typeface="Symbol" panose="05050102010706020507" pitchFamily="18" charset="2"/>
              </a:rPr>
              <a:t>b </a:t>
            </a:r>
            <a:r>
              <a:rPr lang="en-US" altLang="en-US" sz="2600">
                <a:solidFill>
                  <a:schemeClr val="tx2"/>
                </a:solidFill>
              </a:rPr>
              <a:t>and</a:t>
            </a:r>
            <a:r>
              <a:rPr lang="en-US" altLang="en-US" sz="2600">
                <a:solidFill>
                  <a:schemeClr val="tx2"/>
                </a:solidFill>
                <a:latin typeface="Symbol" panose="05050102010706020507" pitchFamily="18" charset="2"/>
              </a:rPr>
              <a:t> b</a:t>
            </a:r>
            <a:r>
              <a:rPr lang="en-US" altLang="en-US" sz="2600" baseline="-25000" dirty="0">
                <a:solidFill>
                  <a:schemeClr val="tx2"/>
                </a:solidFill>
              </a:rPr>
              <a:t>5</a:t>
            </a:r>
            <a:r>
              <a:rPr lang="en-US" altLang="en-US" sz="2600">
                <a:solidFill>
                  <a:schemeClr val="tx2"/>
                </a:solidFill>
                <a:latin typeface="Symbol" panose="05050102010706020507" pitchFamily="18" charset="2"/>
              </a:rPr>
              <a:t> </a:t>
            </a:r>
            <a:r>
              <a:rPr lang="en-US" altLang="en-US" sz="2600" dirty="0"/>
              <a:t>don’t change, and precision is improved, may want to drop C</a:t>
            </a:r>
            <a:r>
              <a:rPr lang="en-US" altLang="en-US" sz="2600" baseline="-25000" dirty="0"/>
              <a:t>1</a:t>
            </a:r>
            <a:r>
              <a:rPr lang="en-US" altLang="en-US" sz="2600" dirty="0"/>
              <a:t> and/or C</a:t>
            </a:r>
            <a:r>
              <a:rPr lang="en-US" altLang="en-US" sz="2600" baseline="-25000" dirty="0"/>
              <a:t>3</a:t>
            </a:r>
          </a:p>
        </p:txBody>
      </p:sp>
      <p:sp>
        <p:nvSpPr>
          <p:cNvPr id="4" name="Rectangle 3"/>
          <p:cNvSpPr txBox="1">
            <a:spLocks noChangeArrowheads="1"/>
          </p:cNvSpPr>
          <p:nvPr/>
        </p:nvSpPr>
        <p:spPr bwMode="auto">
          <a:xfrm>
            <a:off x="457200" y="1412825"/>
            <a:ext cx="8229600" cy="1143000"/>
          </a:xfrm>
          <a:prstGeom prst="rect">
            <a:avLst/>
          </a:prstGeom>
          <a:solidFill>
            <a:srgbClr val="D9D9D9"/>
          </a:solidFill>
          <a:ln>
            <a:noFill/>
          </a:ln>
          <a:effectLs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32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3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en-US" altLang="en-US" sz="3000" dirty="0">
                <a:solidFill>
                  <a:srgbClr val="FF6600"/>
                </a:solidFill>
                <a:latin typeface="Calibri" panose="020F0502020204030204" pitchFamily="34" charset="0"/>
                <a:cs typeface="Calibri" panose="020F0502020204030204" pitchFamily="34" charset="0"/>
              </a:rPr>
              <a:t>Logit P(X) = </a:t>
            </a:r>
            <a:r>
              <a:rPr lang="el-GR" altLang="en-US" sz="3000" dirty="0">
                <a:solidFill>
                  <a:srgbClr val="FF6600"/>
                </a:solidFill>
                <a:latin typeface="Calibri" panose="020F0502020204030204" pitchFamily="34" charset="0"/>
                <a:cs typeface="Calibri" panose="020F0502020204030204" pitchFamily="34" charset="0"/>
              </a:rPr>
              <a:t>α</a:t>
            </a:r>
            <a:r>
              <a:rPr lang="en-US" altLang="en-US" sz="3000" dirty="0">
                <a:solidFill>
                  <a:srgbClr val="FF6600"/>
                </a:solidFill>
                <a:latin typeface="Calibri" panose="020F0502020204030204" pitchFamily="34" charset="0"/>
                <a:cs typeface="Calibri" panose="020F0502020204030204" pitchFamily="34" charset="0"/>
              </a:rPr>
              <a:t> + </a:t>
            </a:r>
            <a:r>
              <a:rPr lang="el-GR" altLang="en-US" sz="3000" dirty="0">
                <a:solidFill>
                  <a:srgbClr val="FF6600"/>
                </a:solidFill>
                <a:latin typeface="Calibri" panose="020F0502020204030204" pitchFamily="34" charset="0"/>
                <a:cs typeface="Calibri" panose="020F0502020204030204" pitchFamily="34" charset="0"/>
              </a:rPr>
              <a:t>β</a:t>
            </a:r>
            <a:r>
              <a:rPr lang="en-US" altLang="en-US" sz="3000" dirty="0">
                <a:solidFill>
                  <a:srgbClr val="FF6600"/>
                </a:solidFill>
                <a:latin typeface="Calibri" panose="020F0502020204030204" pitchFamily="34" charset="0"/>
                <a:cs typeface="Calibri" panose="020F0502020204030204" pitchFamily="34" charset="0"/>
              </a:rPr>
              <a:t>E</a:t>
            </a:r>
            <a:r>
              <a:rPr lang="el-GR" altLang="en-US" sz="3000" dirty="0">
                <a:solidFill>
                  <a:srgbClr val="FF6600"/>
                </a:solidFill>
                <a:latin typeface="Calibri" panose="020F0502020204030204" pitchFamily="34" charset="0"/>
                <a:cs typeface="Calibri" panose="020F0502020204030204" pitchFamily="34" charset="0"/>
              </a:rPr>
              <a:t> </a:t>
            </a:r>
            <a:r>
              <a:rPr lang="en-US" altLang="en-US" sz="3000" dirty="0">
                <a:solidFill>
                  <a:srgbClr val="FF6600"/>
                </a:solidFill>
                <a:latin typeface="Calibri" panose="020F0502020204030204" pitchFamily="34" charset="0"/>
                <a:cs typeface="Calibri" panose="020F0502020204030204" pitchFamily="34" charset="0"/>
              </a:rPr>
              <a:t>+</a:t>
            </a:r>
            <a:r>
              <a:rPr lang="en-US" altLang="en-US" sz="3000" baseline="-25000" dirty="0">
                <a:solidFill>
                  <a:srgbClr val="FF6600"/>
                </a:solidFill>
                <a:latin typeface="Calibri" panose="020F0502020204030204" pitchFamily="34" charset="0"/>
                <a:cs typeface="Calibri" panose="020F0502020204030204" pitchFamily="34" charset="0"/>
              </a:rPr>
              <a:t> </a:t>
            </a:r>
            <a:r>
              <a:rPr lang="el-GR" altLang="en-US" sz="3000" dirty="0">
                <a:solidFill>
                  <a:srgbClr val="FF6600"/>
                </a:solidFill>
                <a:latin typeface="Calibri" panose="020F0502020204030204" pitchFamily="34" charset="0"/>
                <a:cs typeface="Calibri" panose="020F0502020204030204" pitchFamily="34" charset="0"/>
              </a:rPr>
              <a:t>β</a:t>
            </a:r>
            <a:r>
              <a:rPr lang="en-US" altLang="en-US" sz="3000" baseline="-25000" dirty="0">
                <a:solidFill>
                  <a:srgbClr val="FF6600"/>
                </a:solidFill>
                <a:latin typeface="Calibri" panose="020F0502020204030204" pitchFamily="34" charset="0"/>
                <a:cs typeface="Calibri" panose="020F0502020204030204" pitchFamily="34" charset="0"/>
              </a:rPr>
              <a:t>1</a:t>
            </a:r>
            <a:r>
              <a:rPr lang="en-US" altLang="en-US" sz="3000" dirty="0">
                <a:solidFill>
                  <a:srgbClr val="FF6600"/>
                </a:solidFill>
                <a:latin typeface="Calibri" panose="020F0502020204030204" pitchFamily="34" charset="0"/>
                <a:cs typeface="Calibri" panose="020F0502020204030204" pitchFamily="34" charset="0"/>
              </a:rPr>
              <a:t>C</a:t>
            </a:r>
            <a:r>
              <a:rPr lang="en-US" altLang="en-US" sz="3000" baseline="-25000" dirty="0">
                <a:solidFill>
                  <a:srgbClr val="FF6600"/>
                </a:solidFill>
                <a:latin typeface="Calibri" panose="020F0502020204030204" pitchFamily="34" charset="0"/>
                <a:cs typeface="Calibri" panose="020F0502020204030204" pitchFamily="34" charset="0"/>
              </a:rPr>
              <a:t>1 </a:t>
            </a:r>
            <a:r>
              <a:rPr lang="en-US" altLang="en-US" sz="3000" dirty="0">
                <a:solidFill>
                  <a:srgbClr val="FF6600"/>
                </a:solidFill>
                <a:latin typeface="Calibri" panose="020F0502020204030204" pitchFamily="34" charset="0"/>
                <a:cs typeface="Calibri" panose="020F0502020204030204" pitchFamily="34" charset="0"/>
              </a:rPr>
              <a:t>+ </a:t>
            </a:r>
            <a:r>
              <a:rPr lang="el-GR" altLang="en-US" sz="3000" dirty="0">
                <a:solidFill>
                  <a:srgbClr val="FF6600"/>
                </a:solidFill>
                <a:latin typeface="Calibri" panose="020F0502020204030204" pitchFamily="34" charset="0"/>
                <a:cs typeface="Calibri" panose="020F0502020204030204" pitchFamily="34" charset="0"/>
              </a:rPr>
              <a:t>β</a:t>
            </a:r>
            <a:r>
              <a:rPr lang="en-US" altLang="en-US" sz="3000" baseline="-25000" dirty="0">
                <a:solidFill>
                  <a:srgbClr val="FF6600"/>
                </a:solidFill>
                <a:latin typeface="Calibri" panose="020F0502020204030204" pitchFamily="34" charset="0"/>
                <a:cs typeface="Calibri" panose="020F0502020204030204" pitchFamily="34" charset="0"/>
              </a:rPr>
              <a:t>2</a:t>
            </a:r>
            <a:r>
              <a:rPr lang="en-US" altLang="en-US" sz="3000" dirty="0">
                <a:solidFill>
                  <a:srgbClr val="FF6600"/>
                </a:solidFill>
                <a:latin typeface="Calibri" panose="020F0502020204030204" pitchFamily="34" charset="0"/>
                <a:cs typeface="Calibri" panose="020F0502020204030204" pitchFamily="34" charset="0"/>
              </a:rPr>
              <a:t>C</a:t>
            </a:r>
            <a:r>
              <a:rPr lang="en-US" altLang="en-US" sz="3000" baseline="-25000" dirty="0">
                <a:solidFill>
                  <a:srgbClr val="FF6600"/>
                </a:solidFill>
                <a:latin typeface="Calibri" panose="020F0502020204030204" pitchFamily="34" charset="0"/>
                <a:cs typeface="Calibri" panose="020F0502020204030204" pitchFamily="34" charset="0"/>
              </a:rPr>
              <a:t>2 </a:t>
            </a:r>
            <a:r>
              <a:rPr lang="en-US" altLang="en-US" sz="3000" dirty="0">
                <a:solidFill>
                  <a:srgbClr val="FF6600"/>
                </a:solidFill>
                <a:latin typeface="Calibri" panose="020F0502020204030204" pitchFamily="34" charset="0"/>
                <a:cs typeface="Calibri" panose="020F0502020204030204" pitchFamily="34" charset="0"/>
              </a:rPr>
              <a:t>+ </a:t>
            </a:r>
            <a:r>
              <a:rPr lang="el-GR" altLang="en-US" sz="3000" dirty="0">
                <a:solidFill>
                  <a:srgbClr val="FF6600"/>
                </a:solidFill>
                <a:latin typeface="Calibri" panose="020F0502020204030204" pitchFamily="34" charset="0"/>
                <a:cs typeface="Calibri" panose="020F0502020204030204" pitchFamily="34" charset="0"/>
              </a:rPr>
              <a:t>β</a:t>
            </a:r>
            <a:r>
              <a:rPr lang="en-US" altLang="en-US" sz="3000" baseline="-25000" dirty="0">
                <a:solidFill>
                  <a:srgbClr val="FF6600"/>
                </a:solidFill>
                <a:latin typeface="Calibri" panose="020F0502020204030204" pitchFamily="34" charset="0"/>
                <a:cs typeface="Calibri" panose="020F0502020204030204" pitchFamily="34" charset="0"/>
              </a:rPr>
              <a:t>3</a:t>
            </a:r>
            <a:r>
              <a:rPr lang="en-US" altLang="en-US" sz="3000" dirty="0">
                <a:solidFill>
                  <a:srgbClr val="FF6600"/>
                </a:solidFill>
                <a:latin typeface="Calibri" panose="020F0502020204030204" pitchFamily="34" charset="0"/>
                <a:cs typeface="Calibri" panose="020F0502020204030204" pitchFamily="34" charset="0"/>
              </a:rPr>
              <a:t>C</a:t>
            </a:r>
            <a:r>
              <a:rPr lang="en-US" altLang="en-US" sz="3000" baseline="-25000" dirty="0">
                <a:solidFill>
                  <a:srgbClr val="FF6600"/>
                </a:solidFill>
                <a:latin typeface="Calibri" panose="020F0502020204030204" pitchFamily="34" charset="0"/>
                <a:cs typeface="Calibri" panose="020F0502020204030204" pitchFamily="34" charset="0"/>
              </a:rPr>
              <a:t>3 </a:t>
            </a:r>
            <a:r>
              <a:rPr lang="en-US" altLang="en-US" sz="3000" dirty="0">
                <a:solidFill>
                  <a:srgbClr val="FF6600"/>
                </a:solidFill>
                <a:latin typeface="Calibri" panose="020F0502020204030204" pitchFamily="34" charset="0"/>
                <a:cs typeface="Calibri" panose="020F0502020204030204" pitchFamily="34" charset="0"/>
              </a:rPr>
              <a:t>+ </a:t>
            </a:r>
            <a:r>
              <a:rPr lang="el-GR" altLang="en-US" sz="3000" dirty="0">
                <a:solidFill>
                  <a:srgbClr val="FF6600"/>
                </a:solidFill>
                <a:latin typeface="Calibri" panose="020F0502020204030204" pitchFamily="34" charset="0"/>
                <a:cs typeface="Calibri" panose="020F0502020204030204" pitchFamily="34" charset="0"/>
              </a:rPr>
              <a:t>β</a:t>
            </a:r>
            <a:r>
              <a:rPr lang="en-US" altLang="en-US" sz="3000" baseline="-25000" dirty="0">
                <a:solidFill>
                  <a:srgbClr val="FF6600"/>
                </a:solidFill>
                <a:latin typeface="Calibri" panose="020F0502020204030204" pitchFamily="34" charset="0"/>
                <a:cs typeface="Calibri" panose="020F0502020204030204" pitchFamily="34" charset="0"/>
              </a:rPr>
              <a:t>5</a:t>
            </a:r>
            <a:r>
              <a:rPr lang="en-US" altLang="en-US" sz="3000" dirty="0">
                <a:solidFill>
                  <a:srgbClr val="FF6600"/>
                </a:solidFill>
                <a:latin typeface="Calibri" panose="020F0502020204030204" pitchFamily="34" charset="0"/>
                <a:cs typeface="Calibri" panose="020F0502020204030204" pitchFamily="34" charset="0"/>
              </a:rPr>
              <a:t>EC</a:t>
            </a:r>
            <a:r>
              <a:rPr lang="en-US" altLang="en-US" sz="3000" baseline="-25000" dirty="0">
                <a:solidFill>
                  <a:srgbClr val="FF6600"/>
                </a:solidFill>
                <a:latin typeface="Calibri" panose="020F0502020204030204" pitchFamily="34" charset="0"/>
                <a:cs typeface="Calibri" panose="020F0502020204030204" pitchFamily="34" charset="0"/>
              </a:rPr>
              <a:t>2</a:t>
            </a:r>
            <a:r>
              <a:rPr lang="en-US" altLang="en-US" sz="3000" dirty="0">
                <a:solidFill>
                  <a:srgbClr val="FF6600"/>
                </a:solidFill>
                <a:latin typeface="Calibri" panose="020F0502020204030204" pitchFamily="34" charset="0"/>
                <a:cs typeface="Calibri" panose="020F0502020204030204" pitchFamily="34" charset="0"/>
              </a:rPr>
              <a:t> </a:t>
            </a:r>
          </a:p>
          <a:p>
            <a:pPr>
              <a:buFontTx/>
              <a:buNone/>
            </a:pPr>
            <a:r>
              <a:rPr lang="en-US" altLang="en-US" sz="3000" dirty="0">
                <a:solidFill>
                  <a:srgbClr val="FF6600"/>
                </a:solidFill>
                <a:latin typeface="Calibri" panose="020F0502020204030204" pitchFamily="34" charset="0"/>
                <a:cs typeface="Calibri" panose="020F0502020204030204" pitchFamily="34" charset="0"/>
              </a:rPr>
              <a:t>(Same new full model)</a:t>
            </a:r>
            <a:endParaRPr lang="en-US" altLang="en-US" sz="3000" baseline="-25000" dirty="0">
              <a:solidFill>
                <a:srgbClr val="FF66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277739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274320"/>
            <a:ext cx="8229600" cy="1143000"/>
          </a:xfrm>
        </p:spPr>
        <p:txBody>
          <a:bodyPr/>
          <a:lstStyle/>
          <a:p>
            <a:r>
              <a:rPr lang="en-US" altLang="en-US" dirty="0"/>
              <a:t>Strategy steps</a:t>
            </a:r>
          </a:p>
        </p:txBody>
      </p:sp>
      <p:sp>
        <p:nvSpPr>
          <p:cNvPr id="83971" name="Rectangle 3"/>
          <p:cNvSpPr>
            <a:spLocks noGrp="1" noChangeArrowheads="1"/>
          </p:cNvSpPr>
          <p:nvPr>
            <p:ph type="body" idx="1"/>
          </p:nvPr>
        </p:nvSpPr>
        <p:spPr>
          <a:xfrm>
            <a:off x="457200" y="1600200"/>
            <a:ext cx="8229600" cy="3200400"/>
          </a:xfrm>
        </p:spPr>
        <p:txBody>
          <a:bodyPr/>
          <a:lstStyle/>
          <a:p>
            <a:pPr>
              <a:lnSpc>
                <a:spcPct val="150000"/>
              </a:lnSpc>
              <a:spcBef>
                <a:spcPts val="1800"/>
              </a:spcBef>
            </a:pPr>
            <a:r>
              <a:rPr lang="en-US" altLang="en-US" u="sng" dirty="0"/>
              <a:t>Step 1</a:t>
            </a:r>
            <a:r>
              <a:rPr lang="en-US" altLang="en-US" dirty="0"/>
              <a:t>: Variable specification</a:t>
            </a:r>
          </a:p>
          <a:p>
            <a:pPr>
              <a:lnSpc>
                <a:spcPct val="150000"/>
              </a:lnSpc>
              <a:spcBef>
                <a:spcPts val="1800"/>
              </a:spcBef>
            </a:pPr>
            <a:r>
              <a:rPr lang="en-US" altLang="en-US" u="sng" dirty="0"/>
              <a:t>Step 2</a:t>
            </a:r>
            <a:r>
              <a:rPr lang="en-US" altLang="en-US" dirty="0"/>
              <a:t>: Interaction assessment</a:t>
            </a:r>
          </a:p>
          <a:p>
            <a:pPr>
              <a:lnSpc>
                <a:spcPct val="150000"/>
              </a:lnSpc>
              <a:spcBef>
                <a:spcPts val="1800"/>
              </a:spcBef>
            </a:pPr>
            <a:r>
              <a:rPr lang="en-US" altLang="en-US" u="sng" dirty="0"/>
              <a:t>Step 3</a:t>
            </a:r>
            <a:r>
              <a:rPr lang="en-US" altLang="en-US" dirty="0"/>
              <a:t>: Confounding assessment</a:t>
            </a:r>
          </a:p>
        </p:txBody>
      </p:sp>
    </p:spTree>
    <p:extLst>
      <p:ext uri="{BB962C8B-B14F-4D97-AF65-F5344CB8AC3E}">
        <p14:creationId xmlns:p14="http://schemas.microsoft.com/office/powerpoint/2010/main" val="29094950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hoto  36.jpg"/>
          <p:cNvPicPr>
            <a:picLocks noChangeAspect="1"/>
          </p:cNvPicPr>
          <p:nvPr/>
        </p:nvPicPr>
        <p:blipFill rotWithShape="1">
          <a:blip r:embed="rId3" cstate="print">
            <a:alphaModFix amt="68000"/>
            <a:extLst>
              <a:ext uri="{28A0092B-C50C-407E-A947-70E740481C1C}">
                <a14:useLocalDpi xmlns:a14="http://schemas.microsoft.com/office/drawing/2010/main"/>
              </a:ext>
            </a:extLst>
          </a:blip>
          <a:srcRect/>
          <a:stretch/>
        </p:blipFill>
        <p:spPr>
          <a:xfrm>
            <a:off x="203810" y="736956"/>
            <a:ext cx="8940190" cy="2634225"/>
          </a:xfrm>
          <a:prstGeom prst="rect">
            <a:avLst/>
          </a:prstGeom>
        </p:spPr>
      </p:pic>
      <p:pic>
        <p:nvPicPr>
          <p:cNvPr id="5" name="Content Placeholder 4"/>
          <p:cNvPicPr>
            <a:picLocks noGrp="1" noChangeAspect="1"/>
          </p:cNvPicPr>
          <p:nvPr>
            <p:ph idx="1"/>
          </p:nvPr>
        </p:nvPicPr>
        <p:blipFill>
          <a:blip r:embed="rId4">
            <a:extLst>
              <a:ext uri="{28A0092B-C50C-407E-A947-70E740481C1C}">
                <a14:useLocalDpi xmlns:a14="http://schemas.microsoft.com/office/drawing/2010/main"/>
              </a:ext>
            </a:extLst>
          </a:blip>
          <a:stretch>
            <a:fillRect/>
          </a:stretch>
        </p:blipFill>
        <p:spPr>
          <a:xfrm>
            <a:off x="3324404" y="1090372"/>
            <a:ext cx="2619196" cy="4365327"/>
          </a:xfrm>
        </p:spPr>
      </p:pic>
    </p:spTree>
    <p:extLst>
      <p:ext uri="{BB962C8B-B14F-4D97-AF65-F5344CB8AC3E}">
        <p14:creationId xmlns:p14="http://schemas.microsoft.com/office/powerpoint/2010/main" val="39896266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20240"/>
            <a:ext cx="8229600" cy="2377440"/>
          </a:xfrm>
        </p:spPr>
        <p:txBody>
          <a:bodyPr/>
          <a:lstStyle/>
          <a:p>
            <a:pPr algn="ctr"/>
            <a:r>
              <a:rPr lang="en-US" dirty="0"/>
              <a:t>Optional slides:</a:t>
            </a:r>
            <a:br>
              <a:rPr lang="en-US" dirty="0"/>
            </a:br>
            <a:r>
              <a:rPr lang="en-US" sz="4000" dirty="0"/>
              <a:t>Simple explanation of maximum likelihood method</a:t>
            </a:r>
          </a:p>
        </p:txBody>
      </p:sp>
    </p:spTree>
    <p:extLst>
      <p:ext uri="{BB962C8B-B14F-4D97-AF65-F5344CB8AC3E}">
        <p14:creationId xmlns:p14="http://schemas.microsoft.com/office/powerpoint/2010/main" val="10009717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274320"/>
            <a:ext cx="8229600" cy="1143000"/>
          </a:xfrm>
        </p:spPr>
        <p:txBody>
          <a:bodyPr/>
          <a:lstStyle/>
          <a:p>
            <a:r>
              <a:rPr lang="en-US" altLang="en-US" dirty="0"/>
              <a:t>Maximum likelihood estimation</a:t>
            </a:r>
          </a:p>
        </p:txBody>
      </p:sp>
      <p:sp>
        <p:nvSpPr>
          <p:cNvPr id="36867" name="Rectangle 3"/>
          <p:cNvSpPr>
            <a:spLocks noGrp="1" noChangeArrowheads="1"/>
          </p:cNvSpPr>
          <p:nvPr>
            <p:ph type="body" idx="1"/>
          </p:nvPr>
        </p:nvSpPr>
        <p:spPr>
          <a:xfrm>
            <a:off x="457200" y="1715219"/>
            <a:ext cx="8305800" cy="4572000"/>
          </a:xfrm>
        </p:spPr>
        <p:txBody>
          <a:bodyPr/>
          <a:lstStyle/>
          <a:p>
            <a:pPr marL="609600" indent="-609600">
              <a:lnSpc>
                <a:spcPct val="90000"/>
              </a:lnSpc>
              <a:buFontTx/>
              <a:buNone/>
            </a:pPr>
            <a:r>
              <a:rPr lang="en-US" altLang="en-US" dirty="0"/>
              <a:t>Definition:</a:t>
            </a:r>
          </a:p>
          <a:p>
            <a:pPr>
              <a:lnSpc>
                <a:spcPct val="90000"/>
              </a:lnSpc>
              <a:spcAft>
                <a:spcPts val="1200"/>
              </a:spcAft>
            </a:pPr>
            <a:r>
              <a:rPr lang="en-US" altLang="en-US" sz="2800" dirty="0"/>
              <a:t>A general technique for estimating model parameters and drawing statistical inferences in a variety of situations</a:t>
            </a:r>
            <a:endParaRPr lang="en-US" altLang="en-US" sz="3000" dirty="0"/>
          </a:p>
          <a:p>
            <a:pPr marL="609600" indent="-609600">
              <a:lnSpc>
                <a:spcPct val="90000"/>
              </a:lnSpc>
              <a:buFontTx/>
              <a:buNone/>
            </a:pPr>
            <a:r>
              <a:rPr lang="en-US" altLang="en-US" dirty="0"/>
              <a:t>3 Sets of Statistics</a:t>
            </a:r>
          </a:p>
          <a:p>
            <a:pPr marL="1099820" indent="-514350" defTabSz="1152525">
              <a:lnSpc>
                <a:spcPct val="90000"/>
              </a:lnSpc>
              <a:buFont typeface="+mj-lt"/>
              <a:buAutoNum type="arabicPeriod"/>
            </a:pPr>
            <a:r>
              <a:rPr lang="en-US" altLang="en-US" sz="3000" dirty="0"/>
              <a:t>Likelihood statistic = L</a:t>
            </a:r>
          </a:p>
          <a:p>
            <a:pPr marL="1099820" indent="-514350" defTabSz="1152525">
              <a:lnSpc>
                <a:spcPct val="90000"/>
              </a:lnSpc>
              <a:buFont typeface="+mj-lt"/>
              <a:buAutoNum type="arabicPeriod"/>
            </a:pPr>
            <a:r>
              <a:rPr lang="en-US" altLang="en-US" sz="3000" dirty="0"/>
              <a:t>Parameter estimates  </a:t>
            </a:r>
            <a:r>
              <a:rPr lang="en-US" altLang="en-US" sz="3000" dirty="0">
                <a:latin typeface="Symbol"/>
                <a:sym typeface="Symbol"/>
              </a:rPr>
              <a:t>(a, b, g, d)</a:t>
            </a:r>
          </a:p>
          <a:p>
            <a:pPr marL="1099820" indent="-514350" defTabSz="1152525">
              <a:lnSpc>
                <a:spcPct val="90000"/>
              </a:lnSpc>
              <a:buFont typeface="+mj-lt"/>
              <a:buAutoNum type="arabicPeriod"/>
            </a:pPr>
            <a:r>
              <a:rPr lang="en-US" altLang="en-US" sz="3000" dirty="0"/>
              <a:t>Variance covariance matrix </a:t>
            </a:r>
            <a:r>
              <a:rPr lang="en-US" altLang="en-US" sz="3000" dirty="0">
                <a:sym typeface="Wingdings" panose="05000000000000000000" pitchFamily="2" charset="2"/>
              </a:rPr>
              <a:t> </a:t>
            </a:r>
            <a:r>
              <a:rPr lang="en-US" altLang="en-US" sz="3000" dirty="0" err="1">
                <a:sym typeface="Wingdings" panose="05000000000000000000" pitchFamily="2" charset="2"/>
              </a:rPr>
              <a:t>s.e.</a:t>
            </a:r>
            <a:r>
              <a:rPr lang="en-US" altLang="en-US" sz="3000" dirty="0">
                <a:sym typeface="Wingdings" panose="05000000000000000000" pitchFamily="2" charset="2"/>
              </a:rPr>
              <a:t>(L)  CL</a:t>
            </a:r>
            <a:endParaRPr lang="en-US" altLang="en-US" sz="3000" dirty="0"/>
          </a:p>
        </p:txBody>
      </p:sp>
    </p:spTree>
    <p:extLst>
      <p:ext uri="{BB962C8B-B14F-4D97-AF65-F5344CB8AC3E}">
        <p14:creationId xmlns:p14="http://schemas.microsoft.com/office/powerpoint/2010/main" val="24602674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274320"/>
            <a:ext cx="8229600" cy="1143000"/>
          </a:xfrm>
        </p:spPr>
        <p:txBody>
          <a:bodyPr/>
          <a:lstStyle/>
          <a:p>
            <a:r>
              <a:rPr lang="en-US" altLang="en-US" dirty="0"/>
              <a:t>Simple case</a:t>
            </a:r>
          </a:p>
        </p:txBody>
      </p:sp>
      <p:sp>
        <p:nvSpPr>
          <p:cNvPr id="41987" name="Rectangle 3"/>
          <p:cNvSpPr>
            <a:spLocks noGrp="1" noChangeArrowheads="1"/>
          </p:cNvSpPr>
          <p:nvPr>
            <p:ph type="body" idx="1"/>
          </p:nvPr>
        </p:nvSpPr>
        <p:spPr>
          <a:xfrm>
            <a:off x="457200" y="1454443"/>
            <a:ext cx="8229600" cy="4983480"/>
          </a:xfrm>
        </p:spPr>
        <p:txBody>
          <a:bodyPr/>
          <a:lstStyle/>
          <a:p>
            <a:pPr marL="465138" indent="-465138">
              <a:spcBef>
                <a:spcPts val="0"/>
              </a:spcBef>
              <a:spcAft>
                <a:spcPts val="600"/>
              </a:spcAft>
            </a:pPr>
            <a:r>
              <a:rPr lang="en-US" altLang="en-US" sz="3000" dirty="0"/>
              <a:t>Suppose, in a population each individual has the same probability (P) that an event occurs</a:t>
            </a:r>
          </a:p>
          <a:p>
            <a:pPr marL="465138" indent="-465138">
              <a:spcBef>
                <a:spcPts val="0"/>
              </a:spcBef>
              <a:spcAft>
                <a:spcPts val="600"/>
              </a:spcAft>
            </a:pPr>
            <a:r>
              <a:rPr lang="en-US" altLang="en-US" sz="3000" dirty="0"/>
              <a:t>D=1 denotes occurrence of event, D=0 denotes non-occurrence </a:t>
            </a:r>
          </a:p>
          <a:p>
            <a:pPr marL="465138" indent="-465138">
              <a:spcBef>
                <a:spcPts val="0"/>
              </a:spcBef>
              <a:spcAft>
                <a:spcPts val="600"/>
              </a:spcAft>
            </a:pPr>
            <a:r>
              <a:rPr lang="en-US" altLang="en-US" sz="3000" dirty="0"/>
              <a:t>Then: </a:t>
            </a:r>
            <a:r>
              <a:rPr lang="en-US" altLang="en-US" sz="3000" dirty="0" err="1"/>
              <a:t>Prob</a:t>
            </a:r>
            <a:r>
              <a:rPr lang="en-US" altLang="en-US" sz="3000" dirty="0"/>
              <a:t>(D=1) = P for each individual</a:t>
            </a:r>
          </a:p>
          <a:p>
            <a:pPr marL="465138" indent="-465138">
              <a:spcBef>
                <a:spcPts val="0"/>
              </a:spcBef>
              <a:spcAft>
                <a:spcPts val="600"/>
              </a:spcAft>
            </a:pPr>
            <a:r>
              <a:rPr lang="en-US" altLang="en-US" sz="3000" dirty="0"/>
              <a:t>Random sample n=3, such that:</a:t>
            </a:r>
          </a:p>
          <a:p>
            <a:pPr marL="1027113" lvl="2" indent="-561975">
              <a:spcBef>
                <a:spcPts val="600"/>
              </a:spcBef>
              <a:spcAft>
                <a:spcPts val="300"/>
              </a:spcAft>
              <a:buClr>
                <a:schemeClr val="tx2"/>
              </a:buClr>
              <a:buFont typeface="Arial" panose="020B0604020202020204" pitchFamily="34" charset="0"/>
              <a:buChar char="•"/>
            </a:pPr>
            <a:r>
              <a:rPr lang="en-US" altLang="en-US" sz="2800" dirty="0"/>
              <a:t>For 1</a:t>
            </a:r>
            <a:r>
              <a:rPr lang="en-US" altLang="en-US" sz="2800" baseline="30000" dirty="0"/>
              <a:t>st</a:t>
            </a:r>
            <a:r>
              <a:rPr lang="en-US" altLang="en-US" sz="2800" dirty="0"/>
              <a:t> individual, D=1 and </a:t>
            </a:r>
            <a:r>
              <a:rPr lang="en-US" altLang="en-US" sz="2800" dirty="0" err="1"/>
              <a:t>Prob</a:t>
            </a:r>
            <a:r>
              <a:rPr lang="en-US" altLang="en-US" sz="2800" dirty="0"/>
              <a:t>=P</a:t>
            </a:r>
          </a:p>
          <a:p>
            <a:pPr marL="1027113" lvl="2" indent="-561975">
              <a:spcBef>
                <a:spcPts val="600"/>
              </a:spcBef>
              <a:spcAft>
                <a:spcPts val="300"/>
              </a:spcAft>
              <a:buClr>
                <a:schemeClr val="tx2"/>
              </a:buClr>
              <a:buFont typeface="Arial" panose="020B0604020202020204" pitchFamily="34" charset="0"/>
              <a:buChar char="•"/>
            </a:pPr>
            <a:r>
              <a:rPr lang="en-US" altLang="en-US" sz="2800" dirty="0"/>
              <a:t>For 2</a:t>
            </a:r>
            <a:r>
              <a:rPr lang="en-US" altLang="en-US" sz="2800" baseline="30000" dirty="0"/>
              <a:t>nd</a:t>
            </a:r>
            <a:r>
              <a:rPr lang="en-US" altLang="en-US" sz="2800" dirty="0"/>
              <a:t> individual, D=0 and </a:t>
            </a:r>
            <a:r>
              <a:rPr lang="en-US" altLang="en-US" sz="2800" dirty="0" err="1"/>
              <a:t>Prob</a:t>
            </a:r>
            <a:r>
              <a:rPr lang="en-US" altLang="en-US" sz="2800" dirty="0"/>
              <a:t>=1-P</a:t>
            </a:r>
          </a:p>
          <a:p>
            <a:pPr marL="1027113" lvl="2" indent="-561975">
              <a:spcBef>
                <a:spcPts val="600"/>
              </a:spcBef>
              <a:spcAft>
                <a:spcPts val="300"/>
              </a:spcAft>
              <a:buClr>
                <a:schemeClr val="tx2"/>
              </a:buClr>
              <a:buFont typeface="Arial" panose="020B0604020202020204" pitchFamily="34" charset="0"/>
              <a:buChar char="•"/>
            </a:pPr>
            <a:r>
              <a:rPr lang="en-US" altLang="en-US" sz="2800" dirty="0"/>
              <a:t>For 3</a:t>
            </a:r>
            <a:r>
              <a:rPr lang="en-US" altLang="en-US" sz="2800" baseline="30000" dirty="0"/>
              <a:t>rd</a:t>
            </a:r>
            <a:r>
              <a:rPr lang="en-US" altLang="en-US" sz="2800" dirty="0"/>
              <a:t> individual, D=1 and </a:t>
            </a:r>
            <a:r>
              <a:rPr lang="en-US" altLang="en-US" sz="2800" dirty="0" err="1"/>
              <a:t>Prob</a:t>
            </a:r>
            <a:r>
              <a:rPr lang="en-US" altLang="en-US" sz="2800" dirty="0"/>
              <a:t>=P</a:t>
            </a:r>
          </a:p>
        </p:txBody>
      </p:sp>
    </p:spTree>
    <p:extLst>
      <p:ext uri="{BB962C8B-B14F-4D97-AF65-F5344CB8AC3E}">
        <p14:creationId xmlns:p14="http://schemas.microsoft.com/office/powerpoint/2010/main" val="28374589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body" idx="1"/>
          </p:nvPr>
        </p:nvSpPr>
        <p:spPr>
          <a:xfrm>
            <a:off x="457200" y="1600200"/>
            <a:ext cx="8229600" cy="4724400"/>
          </a:xfrm>
        </p:spPr>
        <p:txBody>
          <a:bodyPr/>
          <a:lstStyle/>
          <a:p>
            <a:pPr marL="465138" indent="-465138">
              <a:spcBef>
                <a:spcPts val="0"/>
              </a:spcBef>
              <a:spcAft>
                <a:spcPts val="1800"/>
              </a:spcAft>
            </a:pPr>
            <a:r>
              <a:rPr lang="en-US" altLang="en-US" sz="3000" dirty="0"/>
              <a:t>Joint probability of observing the independent events D=1,0,1:  P (1-P) P = P</a:t>
            </a:r>
            <a:r>
              <a:rPr lang="en-US" altLang="en-US" sz="3000" baseline="30000" dirty="0"/>
              <a:t>2</a:t>
            </a:r>
            <a:r>
              <a:rPr lang="en-US" altLang="en-US" sz="3000" dirty="0"/>
              <a:t>(1-P)</a:t>
            </a:r>
          </a:p>
          <a:p>
            <a:pPr marL="465138" indent="-465138">
              <a:spcBef>
                <a:spcPts val="0"/>
              </a:spcBef>
              <a:spcAft>
                <a:spcPts val="1800"/>
              </a:spcAft>
            </a:pPr>
            <a:r>
              <a:rPr lang="en-US" altLang="en-US" sz="3000" dirty="0"/>
              <a:t>Solve for the value of P making the observed data (D=1,0,1) most likely</a:t>
            </a:r>
          </a:p>
          <a:p>
            <a:pPr marL="465138" indent="-465138">
              <a:spcBef>
                <a:spcPts val="0"/>
              </a:spcBef>
              <a:spcAft>
                <a:spcPts val="600"/>
              </a:spcAft>
            </a:pPr>
            <a:r>
              <a:rPr lang="en-US" altLang="en-US" sz="3000" dirty="0"/>
              <a:t>Value of P which maximizes P</a:t>
            </a:r>
            <a:r>
              <a:rPr lang="en-US" altLang="en-US" sz="3000" baseline="30000" dirty="0"/>
              <a:t>2</a:t>
            </a:r>
            <a:r>
              <a:rPr lang="en-US" altLang="en-US" sz="3000" dirty="0"/>
              <a:t>(1-P) = 2/3</a:t>
            </a:r>
          </a:p>
          <a:p>
            <a:pPr marL="1027113" lvl="3" indent="-561975">
              <a:spcBef>
                <a:spcPts val="0"/>
              </a:spcBef>
              <a:spcAft>
                <a:spcPts val="1800"/>
              </a:spcAft>
              <a:buClr>
                <a:schemeClr val="tx2"/>
              </a:buClr>
              <a:buSzPct val="120000"/>
              <a:buFont typeface="Arial" panose="020B0604020202020204" pitchFamily="34" charset="0"/>
              <a:buChar char="•"/>
            </a:pPr>
            <a:r>
              <a:rPr lang="en-US" altLang="en-US" sz="2800" dirty="0"/>
              <a:t>1</a:t>
            </a:r>
            <a:r>
              <a:rPr lang="en-US" altLang="en-US" sz="2800" baseline="30000" dirty="0"/>
              <a:t>st</a:t>
            </a:r>
            <a:r>
              <a:rPr lang="en-US" altLang="en-US" sz="2800" dirty="0"/>
              <a:t> derivative of  P</a:t>
            </a:r>
            <a:r>
              <a:rPr lang="en-US" altLang="en-US" sz="2800" baseline="30000" dirty="0"/>
              <a:t>2</a:t>
            </a:r>
            <a:r>
              <a:rPr lang="en-US" altLang="en-US" sz="2800" dirty="0"/>
              <a:t>(1-P) = 0</a:t>
            </a:r>
          </a:p>
          <a:p>
            <a:pPr marL="465138" indent="-465138">
              <a:spcBef>
                <a:spcPts val="0"/>
              </a:spcBef>
              <a:spcAft>
                <a:spcPts val="1800"/>
              </a:spcAft>
            </a:pPr>
            <a:r>
              <a:rPr lang="en-US" altLang="en-US" sz="3000" dirty="0"/>
              <a:t>This value is the maximum likelihood estimate of the population parameter</a:t>
            </a:r>
          </a:p>
        </p:txBody>
      </p:sp>
      <p:sp>
        <p:nvSpPr>
          <p:cNvPr id="3" name="Rectangle 2"/>
          <p:cNvSpPr>
            <a:spLocks noGrp="1" noChangeArrowheads="1"/>
          </p:cNvSpPr>
          <p:nvPr>
            <p:ph type="title"/>
          </p:nvPr>
        </p:nvSpPr>
        <p:spPr>
          <a:xfrm>
            <a:off x="457200" y="274320"/>
            <a:ext cx="8229600" cy="1143000"/>
          </a:xfrm>
        </p:spPr>
        <p:txBody>
          <a:bodyPr/>
          <a:lstStyle/>
          <a:p>
            <a:r>
              <a:rPr lang="en-US" altLang="en-US" dirty="0"/>
              <a:t>Simple case</a:t>
            </a:r>
            <a:r>
              <a:rPr lang="en-US" altLang="en-US" sz="3600" dirty="0"/>
              <a:t> </a:t>
            </a:r>
            <a:r>
              <a:rPr lang="en-US" altLang="en-US" sz="3000" dirty="0"/>
              <a:t>(2)</a:t>
            </a:r>
          </a:p>
        </p:txBody>
      </p:sp>
    </p:spTree>
    <p:extLst>
      <p:ext uri="{BB962C8B-B14F-4D97-AF65-F5344CB8AC3E}">
        <p14:creationId xmlns:p14="http://schemas.microsoft.com/office/powerpoint/2010/main" val="1507942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274320"/>
            <a:ext cx="8229600" cy="1143000"/>
          </a:xfrm>
        </p:spPr>
        <p:txBody>
          <a:bodyPr/>
          <a:lstStyle/>
          <a:p>
            <a:r>
              <a:rPr lang="en-US" altLang="en-US" dirty="0"/>
              <a:t>Maximum likelihood estimation</a:t>
            </a:r>
          </a:p>
        </p:txBody>
      </p:sp>
      <p:sp>
        <p:nvSpPr>
          <p:cNvPr id="36867" name="Rectangle 3"/>
          <p:cNvSpPr>
            <a:spLocks noGrp="1" noChangeArrowheads="1"/>
          </p:cNvSpPr>
          <p:nvPr>
            <p:ph type="body" idx="1"/>
          </p:nvPr>
        </p:nvSpPr>
        <p:spPr>
          <a:xfrm>
            <a:off x="457200" y="1613877"/>
            <a:ext cx="8229600" cy="4572000"/>
          </a:xfrm>
        </p:spPr>
        <p:txBody>
          <a:bodyPr/>
          <a:lstStyle/>
          <a:p>
            <a:pPr marL="609600" indent="-609600">
              <a:lnSpc>
                <a:spcPct val="90000"/>
              </a:lnSpc>
              <a:buFontTx/>
              <a:buNone/>
            </a:pPr>
            <a:r>
              <a:rPr lang="en-US" altLang="en-US" dirty="0">
                <a:latin typeface="Calibri" panose="020F0502020204030204" pitchFamily="34" charset="0"/>
                <a:cs typeface="Calibri" panose="020F0502020204030204" pitchFamily="34" charset="0"/>
              </a:rPr>
              <a:t>Definition:</a:t>
            </a:r>
          </a:p>
          <a:p>
            <a:pPr marL="566738" indent="14288">
              <a:lnSpc>
                <a:spcPct val="90000"/>
              </a:lnSpc>
              <a:buFontTx/>
              <a:buNone/>
            </a:pPr>
            <a:r>
              <a:rPr lang="en-US" altLang="en-US" sz="2800" dirty="0">
                <a:latin typeface="Calibri" panose="020F0502020204030204" pitchFamily="34" charset="0"/>
                <a:cs typeface="Calibri" panose="020F0502020204030204" pitchFamily="34" charset="0"/>
              </a:rPr>
              <a:t>A general technique for estimating model parameters and drawing statistical inferences in a variety of situations</a:t>
            </a:r>
          </a:p>
          <a:p>
            <a:pPr marL="609600" indent="-609600">
              <a:lnSpc>
                <a:spcPct val="90000"/>
              </a:lnSpc>
              <a:buFontTx/>
              <a:buNone/>
            </a:pPr>
            <a:endParaRPr lang="en-US" altLang="en-US" sz="2800" dirty="0">
              <a:latin typeface="Calibri" panose="020F0502020204030204" pitchFamily="34" charset="0"/>
              <a:cs typeface="Calibri" panose="020F0502020204030204" pitchFamily="34" charset="0"/>
            </a:endParaRPr>
          </a:p>
          <a:p>
            <a:pPr marL="609600" indent="-609600">
              <a:lnSpc>
                <a:spcPct val="90000"/>
              </a:lnSpc>
              <a:buFontTx/>
              <a:buNone/>
            </a:pPr>
            <a:r>
              <a:rPr lang="en-US" altLang="en-US" dirty="0"/>
              <a:t>3 sets of statistics:</a:t>
            </a:r>
          </a:p>
          <a:p>
            <a:pPr marL="979170" indent="-374650">
              <a:lnSpc>
                <a:spcPct val="90000"/>
              </a:lnSpc>
              <a:buClrTx/>
              <a:buSzPct val="90000"/>
              <a:buFont typeface="+mj-lt"/>
              <a:buAutoNum type="arabicPeriod"/>
            </a:pPr>
            <a:r>
              <a:rPr lang="en-US" altLang="en-US" sz="2800" dirty="0"/>
              <a:t>Likelihood statistic = L</a:t>
            </a:r>
          </a:p>
          <a:p>
            <a:pPr marL="979170" indent="-374650">
              <a:lnSpc>
                <a:spcPct val="90000"/>
              </a:lnSpc>
              <a:buClrTx/>
              <a:buSzPct val="90000"/>
              <a:buFont typeface="+mj-lt"/>
              <a:buAutoNum type="arabicPeriod"/>
            </a:pPr>
            <a:r>
              <a:rPr lang="en-US" altLang="en-US" sz="2800" dirty="0"/>
              <a:t>Parameter estimates  (a, b)</a:t>
            </a:r>
          </a:p>
          <a:p>
            <a:pPr marL="979170" indent="-374650">
              <a:lnSpc>
                <a:spcPct val="90000"/>
              </a:lnSpc>
              <a:buClrTx/>
              <a:buSzPct val="90000"/>
              <a:buFont typeface="+mj-lt"/>
              <a:buAutoNum type="arabicPeriod"/>
            </a:pPr>
            <a:r>
              <a:rPr lang="en-US" altLang="en-US" sz="2800" dirty="0"/>
              <a:t>Variance covariance matrix </a:t>
            </a:r>
            <a:r>
              <a:rPr lang="en-US" altLang="en-US" sz="2800" dirty="0">
                <a:sym typeface="Wingdings" panose="05000000000000000000" pitchFamily="2" charset="2"/>
              </a:rPr>
              <a:t> </a:t>
            </a:r>
            <a:r>
              <a:rPr lang="en-US" altLang="en-US" sz="2800" dirty="0" err="1">
                <a:sym typeface="Wingdings" panose="05000000000000000000" pitchFamily="2" charset="2"/>
              </a:rPr>
              <a:t>s.e.</a:t>
            </a:r>
            <a:r>
              <a:rPr lang="en-US" altLang="en-US" sz="2800" dirty="0">
                <a:sym typeface="Wingdings" panose="05000000000000000000" pitchFamily="2" charset="2"/>
              </a:rPr>
              <a:t>(L)  CL</a:t>
            </a:r>
            <a:endParaRPr lang="en-US" altLang="en-US" sz="2800" dirty="0"/>
          </a:p>
        </p:txBody>
      </p:sp>
    </p:spTree>
    <p:extLst>
      <p:ext uri="{BB962C8B-B14F-4D97-AF65-F5344CB8AC3E}">
        <p14:creationId xmlns:p14="http://schemas.microsoft.com/office/powerpoint/2010/main" val="12866006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884615" y="3402836"/>
            <a:ext cx="4030394" cy="1166290"/>
          </a:xfrm>
          <a:prstGeom prst="rect">
            <a:avLst/>
          </a:prstGeom>
          <a:solidFill>
            <a:srgbClr val="D9D9D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46082" name="Rectangle 2"/>
          <p:cNvSpPr>
            <a:spLocks noGrp="1" noChangeArrowheads="1"/>
          </p:cNvSpPr>
          <p:nvPr>
            <p:ph type="title"/>
          </p:nvPr>
        </p:nvSpPr>
        <p:spPr>
          <a:xfrm>
            <a:off x="457200" y="274320"/>
            <a:ext cx="8229600" cy="1143000"/>
          </a:xfrm>
        </p:spPr>
        <p:txBody>
          <a:bodyPr/>
          <a:lstStyle/>
          <a:p>
            <a:r>
              <a:rPr lang="en-US" altLang="en-US" dirty="0"/>
              <a:t>General case</a:t>
            </a:r>
          </a:p>
        </p:txBody>
      </p:sp>
      <p:sp>
        <p:nvSpPr>
          <p:cNvPr id="46083" name="Rectangle 3"/>
          <p:cNvSpPr>
            <a:spLocks noGrp="1" noChangeArrowheads="1"/>
          </p:cNvSpPr>
          <p:nvPr>
            <p:ph type="body" idx="1"/>
          </p:nvPr>
        </p:nvSpPr>
        <p:spPr>
          <a:xfrm>
            <a:off x="457200" y="1600200"/>
            <a:ext cx="8229600" cy="4691185"/>
          </a:xfrm>
        </p:spPr>
        <p:txBody>
          <a:bodyPr/>
          <a:lstStyle/>
          <a:p>
            <a:pPr marL="465138" indent="-465138">
              <a:spcBef>
                <a:spcPts val="600"/>
              </a:spcBef>
            </a:pPr>
            <a:r>
              <a:rPr lang="en-US" altLang="en-US" sz="3000" dirty="0"/>
              <a:t>Let sample size be “n”</a:t>
            </a:r>
          </a:p>
          <a:p>
            <a:pPr marL="465138" indent="-465138">
              <a:spcBef>
                <a:spcPts val="600"/>
              </a:spcBef>
            </a:pPr>
            <a:r>
              <a:rPr lang="en-US" altLang="en-US" sz="3000" dirty="0"/>
              <a:t>Let observed responses be D</a:t>
            </a:r>
            <a:r>
              <a:rPr lang="en-US" altLang="en-US" sz="3000" baseline="-25000" dirty="0"/>
              <a:t>1</a:t>
            </a:r>
            <a:r>
              <a:rPr lang="en-US" altLang="en-US" sz="3000" dirty="0"/>
              <a:t>,</a:t>
            </a:r>
            <a:r>
              <a:rPr lang="en-US" altLang="en-US" sz="3000" baseline="-25000" dirty="0"/>
              <a:t> </a:t>
            </a:r>
            <a:r>
              <a:rPr lang="en-US" altLang="en-US" sz="3000" dirty="0"/>
              <a:t>D</a:t>
            </a:r>
            <a:r>
              <a:rPr lang="en-US" altLang="en-US" sz="3000" baseline="-25000" dirty="0"/>
              <a:t>2</a:t>
            </a:r>
            <a:r>
              <a:rPr lang="en-US" altLang="en-US" sz="3000" dirty="0"/>
              <a:t>,…</a:t>
            </a:r>
            <a:r>
              <a:rPr lang="en-US" altLang="en-US" sz="3000" baseline="-25000" dirty="0"/>
              <a:t> </a:t>
            </a:r>
            <a:r>
              <a:rPr lang="en-US" altLang="en-US" sz="3000" dirty="0" err="1"/>
              <a:t>D</a:t>
            </a:r>
            <a:r>
              <a:rPr lang="en-US" altLang="en-US" sz="3000" baseline="-25000" dirty="0" err="1"/>
              <a:t>n</a:t>
            </a:r>
            <a:endParaRPr lang="en-US" altLang="en-US" sz="3000" baseline="-25000" dirty="0"/>
          </a:p>
          <a:p>
            <a:pPr marL="465138" indent="-465138">
              <a:spcBef>
                <a:spcPts val="600"/>
              </a:spcBef>
              <a:spcAft>
                <a:spcPts val="1200"/>
              </a:spcAft>
            </a:pPr>
            <a:r>
              <a:rPr lang="en-US" altLang="en-US" sz="3000" dirty="0"/>
              <a:t>The joint probability of observing the data, L</a:t>
            </a:r>
            <a:endParaRPr lang="en-US" altLang="en-US" sz="2800" dirty="0"/>
          </a:p>
          <a:p>
            <a:pPr marL="514350" lvl="2" indent="0">
              <a:spcBef>
                <a:spcPts val="0"/>
              </a:spcBef>
              <a:buNone/>
            </a:pPr>
            <a:r>
              <a:rPr lang="en-US" altLang="en-US" b="1" dirty="0">
                <a:solidFill>
                  <a:schemeClr val="accent1">
                    <a:lumMod val="50000"/>
                  </a:schemeClr>
                </a:solidFill>
              </a:rPr>
              <a:t>Where:</a:t>
            </a:r>
          </a:p>
          <a:p>
            <a:pPr marL="514350" lvl="2" indent="0">
              <a:spcBef>
                <a:spcPts val="0"/>
              </a:spcBef>
              <a:buNone/>
            </a:pPr>
            <a:r>
              <a:rPr lang="en-US" altLang="en-US" b="1" dirty="0">
                <a:solidFill>
                  <a:schemeClr val="accent1">
                    <a:lumMod val="50000"/>
                  </a:schemeClr>
                </a:solidFill>
              </a:rPr>
              <a:t>D</a:t>
            </a:r>
            <a:r>
              <a:rPr lang="en-US" altLang="en-US" b="1" baseline="-25000" dirty="0">
                <a:solidFill>
                  <a:schemeClr val="accent1">
                    <a:lumMod val="50000"/>
                  </a:schemeClr>
                </a:solidFill>
              </a:rPr>
              <a:t>i  </a:t>
            </a:r>
            <a:r>
              <a:rPr lang="en-US" altLang="en-US" b="1" dirty="0">
                <a:solidFill>
                  <a:schemeClr val="accent1">
                    <a:lumMod val="50000"/>
                  </a:schemeClr>
                </a:solidFill>
              </a:rPr>
              <a:t>= number of times D=1</a:t>
            </a:r>
          </a:p>
          <a:p>
            <a:pPr marL="514350" lvl="2" indent="0">
              <a:spcBef>
                <a:spcPts val="0"/>
              </a:spcBef>
              <a:buNone/>
            </a:pPr>
            <a:r>
              <a:rPr lang="en-US" altLang="en-US" b="1" dirty="0">
                <a:solidFill>
                  <a:schemeClr val="accent1">
                    <a:lumMod val="50000"/>
                  </a:schemeClr>
                </a:solidFill>
              </a:rPr>
              <a:t>(1-D</a:t>
            </a:r>
            <a:r>
              <a:rPr lang="en-US" altLang="en-US" b="1" baseline="-25000" dirty="0">
                <a:solidFill>
                  <a:schemeClr val="accent1">
                    <a:lumMod val="50000"/>
                  </a:schemeClr>
                </a:solidFill>
              </a:rPr>
              <a:t>i</a:t>
            </a:r>
            <a:r>
              <a:rPr lang="en-US" altLang="en-US" b="1" dirty="0">
                <a:solidFill>
                  <a:schemeClr val="accent1">
                    <a:lumMod val="50000"/>
                  </a:schemeClr>
                </a:solidFill>
              </a:rPr>
              <a:t>)= number of times D=0</a:t>
            </a:r>
          </a:p>
          <a:p>
            <a:pPr marL="465138" indent="-465138">
              <a:spcBef>
                <a:spcPts val="3000"/>
              </a:spcBef>
            </a:pPr>
            <a:r>
              <a:rPr lang="en-US" altLang="en-US" sz="3000" dirty="0"/>
              <a:t>Solve for P that maximizes L</a:t>
            </a:r>
          </a:p>
          <a:p>
            <a:pPr marL="465138" indent="-465138">
              <a:spcBef>
                <a:spcPts val="600"/>
              </a:spcBef>
            </a:pPr>
            <a:r>
              <a:rPr lang="en-US" altLang="en-US" sz="3000" dirty="0"/>
              <a:t>Calculation of </a:t>
            </a:r>
            <a:r>
              <a:rPr lang="en-US" altLang="en-US" sz="3000" dirty="0" err="1"/>
              <a:t>s.e.</a:t>
            </a:r>
            <a:r>
              <a:rPr lang="en-US" altLang="en-US" sz="3000" dirty="0"/>
              <a:t> L very complex</a:t>
            </a:r>
          </a:p>
          <a:p>
            <a:pPr>
              <a:spcBef>
                <a:spcPts val="1800"/>
              </a:spcBef>
            </a:pPr>
            <a:endParaRPr lang="en-US" altLang="en-US" sz="2800" baseline="-25000" dirty="0"/>
          </a:p>
          <a:p>
            <a:endParaRPr lang="en-US" altLang="en-US" sz="2800" baseline="-25000" dirty="0"/>
          </a:p>
        </p:txBody>
      </p:sp>
      <p:grpSp>
        <p:nvGrpSpPr>
          <p:cNvPr id="3" name="Group 2"/>
          <p:cNvGrpSpPr/>
          <p:nvPr/>
        </p:nvGrpSpPr>
        <p:grpSpPr>
          <a:xfrm>
            <a:off x="5042080" y="3303889"/>
            <a:ext cx="3872929" cy="1265237"/>
            <a:chOff x="2286000" y="3627438"/>
            <a:chExt cx="4178648" cy="1265237"/>
          </a:xfrm>
        </p:grpSpPr>
        <p:sp>
          <p:nvSpPr>
            <p:cNvPr id="46084" name="Text Box 4"/>
            <p:cNvSpPr txBox="1">
              <a:spLocks noChangeArrowheads="1"/>
            </p:cNvSpPr>
            <p:nvPr/>
          </p:nvSpPr>
          <p:spPr bwMode="auto">
            <a:xfrm>
              <a:off x="2286000" y="3962400"/>
              <a:ext cx="4178648" cy="7078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dirty="0"/>
                <a:t>L =  </a:t>
              </a:r>
              <a:r>
                <a:rPr lang="en-US" altLang="en-US" sz="4000" b="1" dirty="0">
                  <a:latin typeface="Symbol" panose="05050102010706020507" pitchFamily="18" charset="2"/>
                </a:rPr>
                <a:t>P</a:t>
              </a:r>
              <a:endParaRPr lang="en-US" altLang="en-US" b="1" dirty="0">
                <a:latin typeface="Symbol" panose="05050102010706020507" pitchFamily="18" charset="2"/>
              </a:endParaRPr>
            </a:p>
          </p:txBody>
        </p:sp>
        <p:sp>
          <p:nvSpPr>
            <p:cNvPr id="46085" name="Text Box 5"/>
            <p:cNvSpPr txBox="1">
              <a:spLocks noChangeArrowheads="1"/>
            </p:cNvSpPr>
            <p:nvPr/>
          </p:nvSpPr>
          <p:spPr bwMode="auto">
            <a:xfrm>
              <a:off x="3192224" y="3726385"/>
              <a:ext cx="871776" cy="396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000" dirty="0"/>
                <a:t>n</a:t>
              </a:r>
            </a:p>
          </p:txBody>
        </p:sp>
        <p:sp>
          <p:nvSpPr>
            <p:cNvPr id="46086" name="Text Box 6"/>
            <p:cNvSpPr txBox="1">
              <a:spLocks noChangeArrowheads="1"/>
            </p:cNvSpPr>
            <p:nvPr/>
          </p:nvSpPr>
          <p:spPr bwMode="auto">
            <a:xfrm>
              <a:off x="3098104" y="4495800"/>
              <a:ext cx="685800" cy="396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000" dirty="0"/>
                <a:t>i=1</a:t>
              </a:r>
            </a:p>
          </p:txBody>
        </p:sp>
        <p:sp>
          <p:nvSpPr>
            <p:cNvPr id="46087" name="Text Box 7"/>
            <p:cNvSpPr txBox="1">
              <a:spLocks noChangeArrowheads="1"/>
            </p:cNvSpPr>
            <p:nvPr/>
          </p:nvSpPr>
          <p:spPr bwMode="auto">
            <a:xfrm>
              <a:off x="3581400" y="4038600"/>
              <a:ext cx="482600" cy="5191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800" dirty="0"/>
                <a:t>P</a:t>
              </a:r>
            </a:p>
          </p:txBody>
        </p:sp>
        <p:sp>
          <p:nvSpPr>
            <p:cNvPr id="46088" name="Text Box 8"/>
            <p:cNvSpPr txBox="1">
              <a:spLocks noChangeArrowheads="1"/>
            </p:cNvSpPr>
            <p:nvPr/>
          </p:nvSpPr>
          <p:spPr bwMode="auto">
            <a:xfrm>
              <a:off x="3960138" y="3627438"/>
              <a:ext cx="635000" cy="5191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800" dirty="0"/>
                <a:t>D</a:t>
              </a:r>
              <a:r>
                <a:rPr lang="en-US" altLang="en-US" sz="2800" baseline="-25000" dirty="0"/>
                <a:t>i</a:t>
              </a:r>
            </a:p>
          </p:txBody>
        </p:sp>
        <p:sp>
          <p:nvSpPr>
            <p:cNvPr id="46089" name="Text Box 9"/>
            <p:cNvSpPr txBox="1">
              <a:spLocks noChangeArrowheads="1"/>
            </p:cNvSpPr>
            <p:nvPr/>
          </p:nvSpPr>
          <p:spPr bwMode="auto">
            <a:xfrm>
              <a:off x="4421862" y="4038600"/>
              <a:ext cx="1143000" cy="5191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800" dirty="0"/>
                <a:t>(1-P)</a:t>
              </a:r>
            </a:p>
          </p:txBody>
        </p:sp>
        <p:sp>
          <p:nvSpPr>
            <p:cNvPr id="46090" name="Text Box 10"/>
            <p:cNvSpPr txBox="1">
              <a:spLocks noChangeArrowheads="1"/>
            </p:cNvSpPr>
            <p:nvPr/>
          </p:nvSpPr>
          <p:spPr bwMode="auto">
            <a:xfrm>
              <a:off x="5321648" y="3663212"/>
              <a:ext cx="1143000"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800" dirty="0"/>
                <a:t>(1-D</a:t>
              </a:r>
              <a:r>
                <a:rPr lang="en-US" altLang="en-US" sz="2800" baseline="-25000" dirty="0"/>
                <a:t>i</a:t>
              </a:r>
              <a:r>
                <a:rPr lang="en-US" altLang="en-US" sz="2800" dirty="0"/>
                <a:t>)</a:t>
              </a:r>
            </a:p>
          </p:txBody>
        </p:sp>
      </p:grpSp>
    </p:spTree>
    <p:extLst>
      <p:ext uri="{BB962C8B-B14F-4D97-AF65-F5344CB8AC3E}">
        <p14:creationId xmlns:p14="http://schemas.microsoft.com/office/powerpoint/2010/main" val="34291486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43000"/>
          </a:xfrm>
        </p:spPr>
        <p:txBody>
          <a:bodyPr/>
          <a:lstStyle/>
          <a:p>
            <a:r>
              <a:rPr lang="en-US" dirty="0"/>
              <a:t>Use “L” to compare models</a:t>
            </a:r>
            <a:br>
              <a:rPr lang="en-US" sz="4000" dirty="0"/>
            </a:br>
            <a:r>
              <a:rPr lang="en-US" sz="3200" i="1" dirty="0"/>
              <a:t>(likelihood statistic)</a:t>
            </a:r>
            <a:endParaRPr lang="en-US" sz="2800" i="1" dirty="0"/>
          </a:p>
        </p:txBody>
      </p:sp>
      <p:sp>
        <p:nvSpPr>
          <p:cNvPr id="51202" name="Rectangle 3"/>
          <p:cNvSpPr>
            <a:spLocks noGrp="1" noChangeArrowheads="1"/>
          </p:cNvSpPr>
          <p:nvPr>
            <p:ph idx="1"/>
          </p:nvPr>
        </p:nvSpPr>
        <p:spPr>
          <a:xfrm>
            <a:off x="457200" y="2057400"/>
            <a:ext cx="8229600" cy="4612105"/>
          </a:xfrm>
        </p:spPr>
        <p:txBody>
          <a:bodyPr/>
          <a:lstStyle/>
          <a:p>
            <a:pPr>
              <a:spcBef>
                <a:spcPts val="1800"/>
              </a:spcBef>
            </a:pPr>
            <a:r>
              <a:rPr lang="en-US" altLang="en-US" u="sng" dirty="0"/>
              <a:t>Model 1</a:t>
            </a:r>
            <a:r>
              <a:rPr lang="en-US" altLang="en-US" dirty="0"/>
              <a:t>:  logit P</a:t>
            </a:r>
            <a:r>
              <a:rPr lang="en-US" altLang="en-US" baseline="-25000" dirty="0"/>
              <a:t>2</a:t>
            </a:r>
            <a:r>
              <a:rPr lang="en-US" altLang="en-US" dirty="0"/>
              <a:t>(</a:t>
            </a:r>
            <a:r>
              <a:rPr lang="en-US" altLang="en-US" b="1" u="sng" dirty="0"/>
              <a:t>X</a:t>
            </a:r>
            <a:r>
              <a:rPr lang="en-US" altLang="en-US" dirty="0"/>
              <a:t>)=</a:t>
            </a:r>
            <a:r>
              <a:rPr lang="en-US" altLang="en-US" dirty="0">
                <a:latin typeface="Symbol" panose="05050102010706020507" pitchFamily="18" charset="2"/>
              </a:rPr>
              <a:t>a</a:t>
            </a:r>
            <a:r>
              <a:rPr lang="en-US" altLang="en-US" dirty="0"/>
              <a:t>+</a:t>
            </a:r>
            <a:r>
              <a:rPr lang="en-US" altLang="en-US" dirty="0">
                <a:latin typeface="Symbol" panose="05050102010706020507" pitchFamily="18" charset="2"/>
              </a:rPr>
              <a:t>b</a:t>
            </a:r>
            <a:r>
              <a:rPr lang="en-US" altLang="en-US" baseline="-25000" dirty="0"/>
              <a:t>1</a:t>
            </a:r>
            <a:r>
              <a:rPr lang="en-US" altLang="en-US" dirty="0"/>
              <a:t>x</a:t>
            </a:r>
            <a:r>
              <a:rPr lang="en-US" altLang="en-US" baseline="-25000" dirty="0"/>
              <a:t>1</a:t>
            </a:r>
            <a:r>
              <a:rPr lang="en-US" altLang="en-US" dirty="0"/>
              <a:t>+</a:t>
            </a:r>
            <a:r>
              <a:rPr lang="en-US" altLang="en-US" dirty="0">
                <a:latin typeface="Symbol" panose="05050102010706020507" pitchFamily="18" charset="2"/>
              </a:rPr>
              <a:t>b</a:t>
            </a:r>
            <a:r>
              <a:rPr lang="en-US" altLang="en-US" baseline="-25000" dirty="0"/>
              <a:t>2</a:t>
            </a:r>
            <a:r>
              <a:rPr lang="en-US" altLang="en-US" dirty="0"/>
              <a:t>x</a:t>
            </a:r>
            <a:r>
              <a:rPr lang="en-US" altLang="en-US" baseline="-25000" dirty="0"/>
              <a:t>2      </a:t>
            </a:r>
            <a:endParaRPr lang="en-US" altLang="en-US" dirty="0"/>
          </a:p>
          <a:p>
            <a:pPr>
              <a:spcBef>
                <a:spcPts val="1800"/>
              </a:spcBef>
            </a:pPr>
            <a:r>
              <a:rPr lang="en-US" altLang="en-US" u="sng" dirty="0"/>
              <a:t>Model 2</a:t>
            </a:r>
            <a:r>
              <a:rPr lang="en-US" altLang="en-US" dirty="0"/>
              <a:t>:  logit P</a:t>
            </a:r>
            <a:r>
              <a:rPr lang="en-US" altLang="en-US" baseline="-25000" dirty="0"/>
              <a:t>2</a:t>
            </a:r>
            <a:r>
              <a:rPr lang="en-US" altLang="en-US" dirty="0"/>
              <a:t>(</a:t>
            </a:r>
            <a:r>
              <a:rPr lang="en-US" altLang="en-US" b="1" u="sng" dirty="0"/>
              <a:t>X</a:t>
            </a:r>
            <a:r>
              <a:rPr lang="en-US" altLang="en-US" dirty="0"/>
              <a:t>)=</a:t>
            </a:r>
            <a:r>
              <a:rPr lang="en-US" altLang="en-US" dirty="0">
                <a:latin typeface="Symbol" panose="05050102010706020507" pitchFamily="18" charset="2"/>
              </a:rPr>
              <a:t>a</a:t>
            </a:r>
            <a:r>
              <a:rPr lang="en-US" altLang="en-US" dirty="0"/>
              <a:t>+</a:t>
            </a:r>
            <a:r>
              <a:rPr lang="en-US" altLang="en-US" dirty="0">
                <a:latin typeface="Symbol" panose="05050102010706020507" pitchFamily="18" charset="2"/>
              </a:rPr>
              <a:t>b</a:t>
            </a:r>
            <a:r>
              <a:rPr lang="en-US" altLang="en-US" baseline="-25000" dirty="0"/>
              <a:t>1</a:t>
            </a:r>
            <a:r>
              <a:rPr lang="en-US" altLang="en-US" dirty="0"/>
              <a:t>x</a:t>
            </a:r>
            <a:r>
              <a:rPr lang="en-US" altLang="en-US" baseline="-25000" dirty="0"/>
              <a:t>1</a:t>
            </a:r>
            <a:r>
              <a:rPr lang="en-US" altLang="en-US" dirty="0"/>
              <a:t>+</a:t>
            </a:r>
            <a:r>
              <a:rPr lang="en-US" altLang="en-US" dirty="0">
                <a:latin typeface="Symbol" panose="05050102010706020507" pitchFamily="18" charset="2"/>
              </a:rPr>
              <a:t>b</a:t>
            </a:r>
            <a:r>
              <a:rPr lang="en-US" altLang="en-US" baseline="-25000" dirty="0"/>
              <a:t>2</a:t>
            </a:r>
            <a:r>
              <a:rPr lang="en-US" altLang="en-US" dirty="0"/>
              <a:t>x</a:t>
            </a:r>
            <a:r>
              <a:rPr lang="en-US" altLang="en-US" baseline="-25000" dirty="0"/>
              <a:t>2 </a:t>
            </a:r>
            <a:r>
              <a:rPr lang="en-US" altLang="en-US" dirty="0"/>
              <a:t>+</a:t>
            </a:r>
            <a:r>
              <a:rPr lang="en-US" altLang="en-US" dirty="0">
                <a:latin typeface="Symbol" panose="05050102010706020507" pitchFamily="18" charset="2"/>
              </a:rPr>
              <a:t>b</a:t>
            </a:r>
            <a:r>
              <a:rPr lang="en-US" altLang="en-US" baseline="-25000" dirty="0"/>
              <a:t>3</a:t>
            </a:r>
            <a:r>
              <a:rPr lang="en-US" altLang="en-US" dirty="0"/>
              <a:t>x</a:t>
            </a:r>
            <a:r>
              <a:rPr lang="en-US" altLang="en-US" baseline="-25000" dirty="0"/>
              <a:t>3</a:t>
            </a:r>
          </a:p>
          <a:p>
            <a:pPr>
              <a:spcBef>
                <a:spcPts val="1800"/>
              </a:spcBef>
            </a:pPr>
            <a:r>
              <a:rPr lang="en-US" altLang="en-US" dirty="0"/>
              <a:t>Fit each model to data, generate 2 likelihood statistics:  L</a:t>
            </a:r>
            <a:r>
              <a:rPr lang="en-US" altLang="en-US" baseline="-25000" dirty="0"/>
              <a:t>1</a:t>
            </a:r>
            <a:r>
              <a:rPr lang="en-US" altLang="en-US" dirty="0"/>
              <a:t>, L</a:t>
            </a:r>
            <a:r>
              <a:rPr lang="en-US" altLang="en-US" baseline="-25000" dirty="0"/>
              <a:t>2</a:t>
            </a:r>
            <a:endParaRPr lang="en-US" altLang="en-US" dirty="0"/>
          </a:p>
          <a:p>
            <a:r>
              <a:rPr lang="en-US" altLang="en-US" dirty="0"/>
              <a:t>Transform each</a:t>
            </a:r>
          </a:p>
          <a:p>
            <a:pPr lvl="1"/>
            <a:r>
              <a:rPr lang="en-US" altLang="en-US" dirty="0"/>
              <a:t>L</a:t>
            </a:r>
            <a:r>
              <a:rPr lang="en-US" altLang="en-US" baseline="-25000" dirty="0"/>
              <a:t>1</a:t>
            </a:r>
            <a:r>
              <a:rPr lang="en-US" altLang="en-US" dirty="0"/>
              <a:t> </a:t>
            </a:r>
            <a:r>
              <a:rPr lang="en-US" altLang="en-US" dirty="0">
                <a:sym typeface="Wingdings" panose="05000000000000000000" pitchFamily="2" charset="2"/>
              </a:rPr>
              <a:t> </a:t>
            </a:r>
            <a:r>
              <a:rPr lang="en-US" altLang="en-US" dirty="0"/>
              <a:t>lnL</a:t>
            </a:r>
            <a:r>
              <a:rPr lang="en-US" altLang="en-US" baseline="-25000" dirty="0"/>
              <a:t>1</a:t>
            </a:r>
            <a:r>
              <a:rPr lang="en-US" altLang="en-US" dirty="0"/>
              <a:t> </a:t>
            </a:r>
            <a:r>
              <a:rPr lang="en-US" altLang="en-US" dirty="0">
                <a:sym typeface="Wingdings" panose="05000000000000000000" pitchFamily="2" charset="2"/>
              </a:rPr>
              <a:t> </a:t>
            </a:r>
            <a:r>
              <a:rPr lang="en-US" altLang="en-US" dirty="0"/>
              <a:t>-2lnL</a:t>
            </a:r>
            <a:r>
              <a:rPr lang="en-US" altLang="en-US" baseline="-25000" dirty="0"/>
              <a:t>1</a:t>
            </a:r>
          </a:p>
          <a:p>
            <a:pPr lvl="1"/>
            <a:r>
              <a:rPr lang="en-US" altLang="en-US" dirty="0"/>
              <a:t>L</a:t>
            </a:r>
            <a:r>
              <a:rPr lang="en-US" altLang="en-US" baseline="-25000" dirty="0"/>
              <a:t>2</a:t>
            </a:r>
            <a:r>
              <a:rPr lang="en-US" altLang="en-US" dirty="0"/>
              <a:t> </a:t>
            </a:r>
            <a:r>
              <a:rPr lang="en-US" altLang="en-US" dirty="0">
                <a:sym typeface="Wingdings" panose="05000000000000000000" pitchFamily="2" charset="2"/>
              </a:rPr>
              <a:t> </a:t>
            </a:r>
            <a:r>
              <a:rPr lang="en-US" altLang="en-US" dirty="0"/>
              <a:t>lnL</a:t>
            </a:r>
            <a:r>
              <a:rPr lang="en-US" altLang="en-US" baseline="-25000" dirty="0"/>
              <a:t>2</a:t>
            </a:r>
            <a:r>
              <a:rPr lang="en-US" altLang="en-US" dirty="0"/>
              <a:t> </a:t>
            </a:r>
            <a:r>
              <a:rPr lang="en-US" altLang="en-US" dirty="0">
                <a:sym typeface="Wingdings" panose="05000000000000000000" pitchFamily="2" charset="2"/>
              </a:rPr>
              <a:t> </a:t>
            </a:r>
            <a:r>
              <a:rPr lang="en-US" altLang="en-US" dirty="0"/>
              <a:t>-2lnL</a:t>
            </a:r>
            <a:r>
              <a:rPr lang="en-US" altLang="en-US" baseline="-25000" dirty="0"/>
              <a:t>2</a:t>
            </a:r>
            <a:endParaRPr lang="en-US" altLang="en-US" dirty="0"/>
          </a:p>
        </p:txBody>
      </p:sp>
      <p:sp>
        <p:nvSpPr>
          <p:cNvPr id="3" name="TextBox 2"/>
          <p:cNvSpPr txBox="1"/>
          <p:nvPr/>
        </p:nvSpPr>
        <p:spPr>
          <a:xfrm>
            <a:off x="5657850" y="5199026"/>
            <a:ext cx="2400300" cy="954107"/>
          </a:xfrm>
          <a:prstGeom prst="rect">
            <a:avLst/>
          </a:prstGeom>
          <a:noFill/>
        </p:spPr>
        <p:txBody>
          <a:bodyPr wrap="square" rtlCol="0">
            <a:spAutoFit/>
          </a:bodyPr>
          <a:lstStyle/>
          <a:p>
            <a:pPr algn="ctr"/>
            <a:r>
              <a:rPr lang="en-US" altLang="en-US" sz="2800" dirty="0">
                <a:solidFill>
                  <a:srgbClr val="7E9632"/>
                </a:solidFill>
                <a:latin typeface="Calibri" panose="020F0502020204030204" pitchFamily="34" charset="0"/>
                <a:cs typeface="Calibri" panose="020F0502020204030204" pitchFamily="34" charset="0"/>
              </a:rPr>
              <a:t>“log likelihood statistics”</a:t>
            </a:r>
            <a:endParaRPr lang="en-US" sz="2800" dirty="0">
              <a:solidFill>
                <a:srgbClr val="7E9632"/>
              </a:solidFill>
              <a:latin typeface="Calibri" panose="020F0502020204030204" pitchFamily="34" charset="0"/>
              <a:cs typeface="Calibri" panose="020F0502020204030204" pitchFamily="34" charset="0"/>
            </a:endParaRPr>
          </a:p>
        </p:txBody>
      </p:sp>
      <p:sp>
        <p:nvSpPr>
          <p:cNvPr id="4" name="Right Brace 3"/>
          <p:cNvSpPr/>
          <p:nvPr/>
        </p:nvSpPr>
        <p:spPr bwMode="auto">
          <a:xfrm>
            <a:off x="5029200" y="4966825"/>
            <a:ext cx="457200" cy="1295400"/>
          </a:xfrm>
          <a:prstGeom prst="rightBrace">
            <a:avLst/>
          </a:prstGeom>
          <a:noFill/>
          <a:ln w="381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32255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43000"/>
          </a:xfrm>
        </p:spPr>
        <p:txBody>
          <a:bodyPr/>
          <a:lstStyle/>
          <a:p>
            <a:r>
              <a:rPr lang="en-US" dirty="0"/>
              <a:t>Use “L” to compare 2 models</a:t>
            </a:r>
            <a:br>
              <a:rPr lang="en-US" sz="4000" dirty="0"/>
            </a:br>
            <a:r>
              <a:rPr lang="en-US" sz="3600" dirty="0"/>
              <a:t>(L = likelihood statistic)</a:t>
            </a:r>
            <a:endParaRPr lang="en-US" sz="2800" dirty="0"/>
          </a:p>
        </p:txBody>
      </p:sp>
      <p:sp>
        <p:nvSpPr>
          <p:cNvPr id="51202" name="Rectangle 3"/>
          <p:cNvSpPr>
            <a:spLocks noGrp="1" noChangeArrowheads="1"/>
          </p:cNvSpPr>
          <p:nvPr>
            <p:ph idx="1"/>
          </p:nvPr>
        </p:nvSpPr>
        <p:spPr>
          <a:xfrm>
            <a:off x="457200" y="2057400"/>
            <a:ext cx="8229600" cy="4403558"/>
          </a:xfrm>
        </p:spPr>
        <p:txBody>
          <a:bodyPr/>
          <a:lstStyle/>
          <a:p>
            <a:pPr>
              <a:spcBef>
                <a:spcPts val="1800"/>
              </a:spcBef>
            </a:pPr>
            <a:r>
              <a:rPr lang="en-US" altLang="en-US" sz="2800" u="sng" dirty="0">
                <a:latin typeface="Calibri" panose="020F0502020204030204" pitchFamily="34" charset="0"/>
                <a:cs typeface="Calibri" panose="020F0502020204030204" pitchFamily="34" charset="0"/>
              </a:rPr>
              <a:t>Model 1</a:t>
            </a:r>
            <a:r>
              <a:rPr lang="en-US" altLang="en-US" sz="2800" dirty="0">
                <a:latin typeface="Calibri" panose="020F0502020204030204" pitchFamily="34" charset="0"/>
                <a:cs typeface="Calibri" panose="020F0502020204030204" pitchFamily="34" charset="0"/>
              </a:rPr>
              <a:t>: logit P</a:t>
            </a:r>
            <a:r>
              <a:rPr lang="en-US" altLang="en-US" sz="2800" baseline="-25000" dirty="0">
                <a:latin typeface="Calibri" panose="020F0502020204030204" pitchFamily="34" charset="0"/>
                <a:cs typeface="Calibri" panose="020F0502020204030204" pitchFamily="34" charset="0"/>
              </a:rPr>
              <a:t>2</a:t>
            </a:r>
            <a:r>
              <a:rPr lang="en-US" altLang="en-US" sz="2800" dirty="0">
                <a:latin typeface="Calibri" panose="020F0502020204030204" pitchFamily="34" charset="0"/>
                <a:cs typeface="Calibri" panose="020F0502020204030204" pitchFamily="34" charset="0"/>
              </a:rPr>
              <a:t>(</a:t>
            </a:r>
            <a:r>
              <a:rPr lang="en-US" altLang="en-US" sz="2800" u="sng" dirty="0">
                <a:latin typeface="Calibri" panose="020F0502020204030204" pitchFamily="34" charset="0"/>
                <a:cs typeface="Calibri" panose="020F0502020204030204" pitchFamily="34" charset="0"/>
              </a:rPr>
              <a:t>X</a:t>
            </a:r>
            <a:r>
              <a:rPr lang="en-US" altLang="en-US" sz="2800" dirty="0">
                <a:latin typeface="Calibri" panose="020F0502020204030204" pitchFamily="34" charset="0"/>
                <a:cs typeface="Calibri" panose="020F0502020204030204" pitchFamily="34" charset="0"/>
              </a:rPr>
              <a:t>)=</a:t>
            </a:r>
            <a:r>
              <a:rPr lang="en-US" altLang="en-US" sz="2800" dirty="0">
                <a:latin typeface="Symbol" panose="05050102010706020507" pitchFamily="18" charset="2"/>
              </a:rPr>
              <a:t>a</a:t>
            </a:r>
            <a:r>
              <a:rPr lang="en-US" altLang="en-US" sz="2800" dirty="0">
                <a:latin typeface="Calibri" panose="020F0502020204030204" pitchFamily="34" charset="0"/>
                <a:cs typeface="Calibri" panose="020F0502020204030204" pitchFamily="34" charset="0"/>
              </a:rPr>
              <a:t>+</a:t>
            </a:r>
            <a:r>
              <a:rPr lang="en-US" altLang="en-US" sz="2800" dirty="0">
                <a:latin typeface="Symbol" panose="05050102010706020507" pitchFamily="18" charset="2"/>
              </a:rPr>
              <a:t>b</a:t>
            </a:r>
            <a:r>
              <a:rPr lang="en-US" altLang="en-US" sz="2800" baseline="-25000" dirty="0">
                <a:latin typeface="Calibri" panose="020F0502020204030204" pitchFamily="34" charset="0"/>
                <a:cs typeface="Calibri" panose="020F0502020204030204" pitchFamily="34" charset="0"/>
              </a:rPr>
              <a:t>1</a:t>
            </a:r>
            <a:r>
              <a:rPr lang="en-US" altLang="en-US" sz="2800" dirty="0">
                <a:latin typeface="Calibri" panose="020F0502020204030204" pitchFamily="34" charset="0"/>
                <a:cs typeface="Calibri" panose="020F0502020204030204" pitchFamily="34" charset="0"/>
              </a:rPr>
              <a:t>x</a:t>
            </a:r>
            <a:r>
              <a:rPr lang="en-US" altLang="en-US" sz="2800" baseline="-25000" dirty="0">
                <a:latin typeface="Calibri" panose="020F0502020204030204" pitchFamily="34" charset="0"/>
                <a:cs typeface="Calibri" panose="020F0502020204030204" pitchFamily="34" charset="0"/>
              </a:rPr>
              <a:t>1</a:t>
            </a:r>
            <a:r>
              <a:rPr lang="en-US" altLang="en-US" sz="2800" dirty="0">
                <a:latin typeface="Calibri" panose="020F0502020204030204" pitchFamily="34" charset="0"/>
                <a:cs typeface="Calibri" panose="020F0502020204030204" pitchFamily="34" charset="0"/>
              </a:rPr>
              <a:t>+</a:t>
            </a:r>
            <a:r>
              <a:rPr lang="en-US" altLang="en-US" sz="2800" dirty="0">
                <a:latin typeface="Symbol" panose="05050102010706020507" pitchFamily="18" charset="2"/>
              </a:rPr>
              <a:t>b</a:t>
            </a:r>
            <a:r>
              <a:rPr lang="en-US" altLang="en-US" sz="2800" baseline="-25000" dirty="0">
                <a:latin typeface="Calibri" panose="020F0502020204030204" pitchFamily="34" charset="0"/>
                <a:cs typeface="Calibri" panose="020F0502020204030204" pitchFamily="34" charset="0"/>
              </a:rPr>
              <a:t>2</a:t>
            </a:r>
            <a:r>
              <a:rPr lang="en-US" altLang="en-US" sz="2800" dirty="0">
                <a:latin typeface="Calibri" panose="020F0502020204030204" pitchFamily="34" charset="0"/>
                <a:cs typeface="Calibri" panose="020F0502020204030204" pitchFamily="34" charset="0"/>
              </a:rPr>
              <a:t>x</a:t>
            </a:r>
            <a:r>
              <a:rPr lang="en-US" altLang="en-US" sz="2800" baseline="-25000" dirty="0">
                <a:latin typeface="Calibri" panose="020F0502020204030204" pitchFamily="34" charset="0"/>
                <a:cs typeface="Calibri" panose="020F0502020204030204" pitchFamily="34" charset="0"/>
              </a:rPr>
              <a:t>2      </a:t>
            </a:r>
            <a:endParaRPr lang="en-US" altLang="en-US" sz="2800" dirty="0">
              <a:latin typeface="Calibri" panose="020F0502020204030204" pitchFamily="34" charset="0"/>
              <a:cs typeface="Calibri" panose="020F0502020204030204" pitchFamily="34" charset="0"/>
            </a:endParaRPr>
          </a:p>
          <a:p>
            <a:pPr>
              <a:spcBef>
                <a:spcPts val="1800"/>
              </a:spcBef>
            </a:pPr>
            <a:r>
              <a:rPr lang="en-US" altLang="en-US" sz="2800" u="sng" dirty="0">
                <a:latin typeface="Calibri" panose="020F0502020204030204" pitchFamily="34" charset="0"/>
                <a:cs typeface="Calibri" panose="020F0502020204030204" pitchFamily="34" charset="0"/>
              </a:rPr>
              <a:t>Model 2</a:t>
            </a:r>
            <a:r>
              <a:rPr lang="en-US" altLang="en-US" sz="2800" dirty="0">
                <a:latin typeface="Calibri" panose="020F0502020204030204" pitchFamily="34" charset="0"/>
                <a:cs typeface="Calibri" panose="020F0502020204030204" pitchFamily="34" charset="0"/>
              </a:rPr>
              <a:t>: logit P</a:t>
            </a:r>
            <a:r>
              <a:rPr lang="en-US" altLang="en-US" sz="2800" baseline="-25000" dirty="0">
                <a:latin typeface="Calibri" panose="020F0502020204030204" pitchFamily="34" charset="0"/>
                <a:cs typeface="Calibri" panose="020F0502020204030204" pitchFamily="34" charset="0"/>
              </a:rPr>
              <a:t>2</a:t>
            </a:r>
            <a:r>
              <a:rPr lang="en-US" altLang="en-US" sz="2800" dirty="0">
                <a:latin typeface="Calibri" panose="020F0502020204030204" pitchFamily="34" charset="0"/>
                <a:cs typeface="Calibri" panose="020F0502020204030204" pitchFamily="34" charset="0"/>
              </a:rPr>
              <a:t>(</a:t>
            </a:r>
            <a:r>
              <a:rPr lang="en-US" altLang="en-US" sz="2800" u="sng" dirty="0">
                <a:latin typeface="Calibri" panose="020F0502020204030204" pitchFamily="34" charset="0"/>
                <a:cs typeface="Calibri" panose="020F0502020204030204" pitchFamily="34" charset="0"/>
              </a:rPr>
              <a:t>X</a:t>
            </a:r>
            <a:r>
              <a:rPr lang="en-US" altLang="en-US" sz="2800" dirty="0">
                <a:latin typeface="Calibri" panose="020F0502020204030204" pitchFamily="34" charset="0"/>
                <a:cs typeface="Calibri" panose="020F0502020204030204" pitchFamily="34" charset="0"/>
              </a:rPr>
              <a:t>)=</a:t>
            </a:r>
            <a:r>
              <a:rPr lang="en-US" altLang="en-US" sz="2800" dirty="0">
                <a:latin typeface="Symbol" panose="05050102010706020507" pitchFamily="18" charset="2"/>
              </a:rPr>
              <a:t>a</a:t>
            </a:r>
            <a:r>
              <a:rPr lang="en-US" altLang="en-US" sz="2800" dirty="0">
                <a:latin typeface="Calibri" panose="020F0502020204030204" pitchFamily="34" charset="0"/>
                <a:cs typeface="Calibri" panose="020F0502020204030204" pitchFamily="34" charset="0"/>
              </a:rPr>
              <a:t>+</a:t>
            </a:r>
            <a:r>
              <a:rPr lang="en-US" altLang="en-US" sz="2800" dirty="0">
                <a:latin typeface="Symbol" panose="05050102010706020507" pitchFamily="18" charset="2"/>
              </a:rPr>
              <a:t>b</a:t>
            </a:r>
            <a:r>
              <a:rPr lang="en-US" altLang="en-US" sz="2800" baseline="-25000" dirty="0">
                <a:latin typeface="Calibri" panose="020F0502020204030204" pitchFamily="34" charset="0"/>
                <a:cs typeface="Calibri" panose="020F0502020204030204" pitchFamily="34" charset="0"/>
              </a:rPr>
              <a:t>1</a:t>
            </a:r>
            <a:r>
              <a:rPr lang="en-US" altLang="en-US" sz="2800" dirty="0">
                <a:latin typeface="Calibri" panose="020F0502020204030204" pitchFamily="34" charset="0"/>
                <a:cs typeface="Calibri" panose="020F0502020204030204" pitchFamily="34" charset="0"/>
              </a:rPr>
              <a:t>x</a:t>
            </a:r>
            <a:r>
              <a:rPr lang="en-US" altLang="en-US" sz="2800" baseline="-25000" dirty="0">
                <a:latin typeface="Calibri" panose="020F0502020204030204" pitchFamily="34" charset="0"/>
                <a:cs typeface="Calibri" panose="020F0502020204030204" pitchFamily="34" charset="0"/>
              </a:rPr>
              <a:t>1</a:t>
            </a:r>
            <a:r>
              <a:rPr lang="en-US" altLang="en-US" sz="2800" dirty="0">
                <a:latin typeface="Calibri" panose="020F0502020204030204" pitchFamily="34" charset="0"/>
                <a:cs typeface="Calibri" panose="020F0502020204030204" pitchFamily="34" charset="0"/>
              </a:rPr>
              <a:t>+</a:t>
            </a:r>
            <a:r>
              <a:rPr lang="en-US" altLang="en-US" sz="2800" dirty="0">
                <a:latin typeface="Symbol" panose="05050102010706020507" pitchFamily="18" charset="2"/>
              </a:rPr>
              <a:t>b</a:t>
            </a:r>
            <a:r>
              <a:rPr lang="en-US" altLang="en-US" sz="2800" baseline="-25000" dirty="0">
                <a:latin typeface="Calibri" panose="020F0502020204030204" pitchFamily="34" charset="0"/>
                <a:cs typeface="Calibri" panose="020F0502020204030204" pitchFamily="34" charset="0"/>
              </a:rPr>
              <a:t>2</a:t>
            </a:r>
            <a:r>
              <a:rPr lang="en-US" altLang="en-US" sz="2800" dirty="0">
                <a:latin typeface="Calibri" panose="020F0502020204030204" pitchFamily="34" charset="0"/>
                <a:cs typeface="Calibri" panose="020F0502020204030204" pitchFamily="34" charset="0"/>
              </a:rPr>
              <a:t>x</a:t>
            </a:r>
            <a:r>
              <a:rPr lang="en-US" altLang="en-US" sz="2800" baseline="-25000" dirty="0">
                <a:latin typeface="Calibri" panose="020F0502020204030204" pitchFamily="34" charset="0"/>
                <a:cs typeface="Calibri" panose="020F0502020204030204" pitchFamily="34" charset="0"/>
              </a:rPr>
              <a:t>2 </a:t>
            </a:r>
            <a:r>
              <a:rPr lang="en-US" altLang="en-US" sz="2800" dirty="0">
                <a:latin typeface="Calibri" panose="020F0502020204030204" pitchFamily="34" charset="0"/>
                <a:cs typeface="Calibri" panose="020F0502020204030204" pitchFamily="34" charset="0"/>
              </a:rPr>
              <a:t>+</a:t>
            </a:r>
            <a:r>
              <a:rPr lang="en-US" altLang="en-US" sz="2800" dirty="0">
                <a:latin typeface="Symbol" panose="05050102010706020507" pitchFamily="18" charset="2"/>
              </a:rPr>
              <a:t>b</a:t>
            </a:r>
            <a:r>
              <a:rPr lang="en-US" altLang="en-US" sz="2800" baseline="-25000" dirty="0">
                <a:latin typeface="Calibri" panose="020F0502020204030204" pitchFamily="34" charset="0"/>
                <a:cs typeface="Calibri" panose="020F0502020204030204" pitchFamily="34" charset="0"/>
              </a:rPr>
              <a:t>3</a:t>
            </a:r>
            <a:r>
              <a:rPr lang="en-US" altLang="en-US" sz="2800" dirty="0">
                <a:latin typeface="Calibri" panose="020F0502020204030204" pitchFamily="34" charset="0"/>
                <a:cs typeface="Calibri" panose="020F0502020204030204" pitchFamily="34" charset="0"/>
              </a:rPr>
              <a:t>x</a:t>
            </a:r>
            <a:r>
              <a:rPr lang="en-US" altLang="en-US" sz="2800" baseline="-25000" dirty="0">
                <a:latin typeface="Calibri" panose="020F0502020204030204" pitchFamily="34" charset="0"/>
                <a:cs typeface="Calibri" panose="020F0502020204030204" pitchFamily="34" charset="0"/>
              </a:rPr>
              <a:t>3</a:t>
            </a:r>
          </a:p>
          <a:p>
            <a:pPr>
              <a:spcBef>
                <a:spcPts val="1800"/>
              </a:spcBef>
            </a:pPr>
            <a:r>
              <a:rPr lang="en-US" altLang="en-US" sz="2800" dirty="0">
                <a:latin typeface="Calibri" panose="020F0502020204030204" pitchFamily="34" charset="0"/>
                <a:cs typeface="Calibri" panose="020F0502020204030204" pitchFamily="34" charset="0"/>
              </a:rPr>
              <a:t>Fit each model to data, generate 2 likelihood statistics: L</a:t>
            </a:r>
            <a:r>
              <a:rPr lang="en-US" altLang="en-US" sz="2800" baseline="-25000" dirty="0">
                <a:latin typeface="Calibri" panose="020F0502020204030204" pitchFamily="34" charset="0"/>
                <a:cs typeface="Calibri" panose="020F0502020204030204" pitchFamily="34" charset="0"/>
              </a:rPr>
              <a:t>1</a:t>
            </a:r>
            <a:r>
              <a:rPr lang="en-US" altLang="en-US" sz="2800" dirty="0">
                <a:latin typeface="Calibri" panose="020F0502020204030204" pitchFamily="34" charset="0"/>
                <a:cs typeface="Calibri" panose="020F0502020204030204" pitchFamily="34" charset="0"/>
              </a:rPr>
              <a:t>, L</a:t>
            </a:r>
            <a:r>
              <a:rPr lang="en-US" altLang="en-US" sz="2800" baseline="-25000" dirty="0">
                <a:latin typeface="Calibri" panose="020F0502020204030204" pitchFamily="34" charset="0"/>
                <a:cs typeface="Calibri" panose="020F0502020204030204" pitchFamily="34" charset="0"/>
              </a:rPr>
              <a:t>2</a:t>
            </a:r>
            <a:endParaRPr lang="en-US" altLang="en-US" sz="2800" dirty="0">
              <a:latin typeface="Calibri" panose="020F0502020204030204" pitchFamily="34" charset="0"/>
              <a:cs typeface="Calibri" panose="020F0502020204030204" pitchFamily="34" charset="0"/>
            </a:endParaRPr>
          </a:p>
          <a:p>
            <a:r>
              <a:rPr lang="en-US" altLang="en-US" sz="2800" dirty="0">
                <a:latin typeface="Calibri" panose="020F0502020204030204" pitchFamily="34" charset="0"/>
                <a:cs typeface="Calibri" panose="020F0502020204030204" pitchFamily="34" charset="0"/>
              </a:rPr>
              <a:t>Transform each into log likelihood statistics</a:t>
            </a:r>
          </a:p>
          <a:p>
            <a:pPr lvl="1"/>
            <a:r>
              <a:rPr lang="en-US" altLang="en-US" dirty="0">
                <a:latin typeface="Calibri" panose="020F0502020204030204" pitchFamily="34" charset="0"/>
                <a:cs typeface="Calibri" panose="020F0502020204030204" pitchFamily="34" charset="0"/>
              </a:rPr>
              <a:t>L</a:t>
            </a:r>
            <a:r>
              <a:rPr lang="en-US" altLang="en-US" baseline="-25000" dirty="0">
                <a:latin typeface="Calibri" panose="020F0502020204030204" pitchFamily="34" charset="0"/>
                <a:cs typeface="Calibri" panose="020F0502020204030204" pitchFamily="34" charset="0"/>
              </a:rPr>
              <a:t>1</a:t>
            </a:r>
            <a:r>
              <a:rPr lang="en-US" altLang="en-US" dirty="0">
                <a:latin typeface="Calibri" panose="020F0502020204030204" pitchFamily="34" charset="0"/>
                <a:cs typeface="Calibri" panose="020F0502020204030204" pitchFamily="34" charset="0"/>
              </a:rPr>
              <a:t> </a:t>
            </a:r>
            <a:r>
              <a:rPr lang="en-US" altLang="en-US" dirty="0">
                <a:latin typeface="Calibri" panose="020F0502020204030204" pitchFamily="34" charset="0"/>
                <a:cs typeface="Calibri" panose="020F0502020204030204" pitchFamily="34" charset="0"/>
                <a:sym typeface="Wingdings" panose="05000000000000000000" pitchFamily="2" charset="2"/>
              </a:rPr>
              <a:t> </a:t>
            </a:r>
            <a:r>
              <a:rPr lang="en-US" altLang="en-US" dirty="0">
                <a:latin typeface="Calibri" panose="020F0502020204030204" pitchFamily="34" charset="0"/>
                <a:cs typeface="Calibri" panose="020F0502020204030204" pitchFamily="34" charset="0"/>
              </a:rPr>
              <a:t>lnL</a:t>
            </a:r>
            <a:r>
              <a:rPr lang="en-US" altLang="en-US" baseline="-25000" dirty="0">
                <a:latin typeface="Calibri" panose="020F0502020204030204" pitchFamily="34" charset="0"/>
                <a:cs typeface="Calibri" panose="020F0502020204030204" pitchFamily="34" charset="0"/>
              </a:rPr>
              <a:t>1</a:t>
            </a:r>
            <a:r>
              <a:rPr lang="en-US" altLang="en-US" dirty="0">
                <a:latin typeface="Calibri" panose="020F0502020204030204" pitchFamily="34" charset="0"/>
                <a:cs typeface="Calibri" panose="020F0502020204030204" pitchFamily="34" charset="0"/>
              </a:rPr>
              <a:t> </a:t>
            </a:r>
            <a:r>
              <a:rPr lang="en-US" altLang="en-US" dirty="0">
                <a:latin typeface="Calibri" panose="020F0502020204030204" pitchFamily="34" charset="0"/>
                <a:cs typeface="Calibri" panose="020F0502020204030204" pitchFamily="34" charset="0"/>
                <a:sym typeface="Wingdings" panose="05000000000000000000" pitchFamily="2" charset="2"/>
              </a:rPr>
              <a:t> </a:t>
            </a:r>
            <a:r>
              <a:rPr lang="en-US" altLang="en-US" dirty="0">
                <a:latin typeface="Calibri" panose="020F0502020204030204" pitchFamily="34" charset="0"/>
                <a:cs typeface="Calibri" panose="020F0502020204030204" pitchFamily="34" charset="0"/>
              </a:rPr>
              <a:t>-2lnL</a:t>
            </a:r>
            <a:r>
              <a:rPr lang="en-US" altLang="en-US" baseline="-25000" dirty="0">
                <a:latin typeface="Calibri" panose="020F0502020204030204" pitchFamily="34" charset="0"/>
                <a:cs typeface="Calibri" panose="020F0502020204030204" pitchFamily="34" charset="0"/>
              </a:rPr>
              <a:t>1</a:t>
            </a:r>
          </a:p>
          <a:p>
            <a:pPr lvl="1"/>
            <a:r>
              <a:rPr lang="en-US" altLang="en-US" dirty="0">
                <a:latin typeface="Calibri" panose="020F0502020204030204" pitchFamily="34" charset="0"/>
                <a:cs typeface="Calibri" panose="020F0502020204030204" pitchFamily="34" charset="0"/>
              </a:rPr>
              <a:t>L</a:t>
            </a:r>
            <a:r>
              <a:rPr lang="en-US" altLang="en-US" baseline="-25000" dirty="0">
                <a:latin typeface="Calibri" panose="020F0502020204030204" pitchFamily="34" charset="0"/>
                <a:cs typeface="Calibri" panose="020F0502020204030204" pitchFamily="34" charset="0"/>
              </a:rPr>
              <a:t>2</a:t>
            </a:r>
            <a:r>
              <a:rPr lang="en-US" altLang="en-US" dirty="0">
                <a:latin typeface="Calibri" panose="020F0502020204030204" pitchFamily="34" charset="0"/>
                <a:cs typeface="Calibri" panose="020F0502020204030204" pitchFamily="34" charset="0"/>
              </a:rPr>
              <a:t> </a:t>
            </a:r>
            <a:r>
              <a:rPr lang="en-US" altLang="en-US" dirty="0">
                <a:latin typeface="Calibri" panose="020F0502020204030204" pitchFamily="34" charset="0"/>
                <a:cs typeface="Calibri" panose="020F0502020204030204" pitchFamily="34" charset="0"/>
                <a:sym typeface="Wingdings" panose="05000000000000000000" pitchFamily="2" charset="2"/>
              </a:rPr>
              <a:t> </a:t>
            </a:r>
            <a:r>
              <a:rPr lang="en-US" altLang="en-US" dirty="0">
                <a:latin typeface="Calibri" panose="020F0502020204030204" pitchFamily="34" charset="0"/>
                <a:cs typeface="Calibri" panose="020F0502020204030204" pitchFamily="34" charset="0"/>
              </a:rPr>
              <a:t>lnL</a:t>
            </a:r>
            <a:r>
              <a:rPr lang="en-US" altLang="en-US" baseline="-25000" dirty="0">
                <a:latin typeface="Calibri" panose="020F0502020204030204" pitchFamily="34" charset="0"/>
                <a:cs typeface="Calibri" panose="020F0502020204030204" pitchFamily="34" charset="0"/>
              </a:rPr>
              <a:t>2</a:t>
            </a:r>
            <a:r>
              <a:rPr lang="en-US" altLang="en-US" dirty="0">
                <a:latin typeface="Calibri" panose="020F0502020204030204" pitchFamily="34" charset="0"/>
                <a:cs typeface="Calibri" panose="020F0502020204030204" pitchFamily="34" charset="0"/>
              </a:rPr>
              <a:t> </a:t>
            </a:r>
            <a:r>
              <a:rPr lang="en-US" altLang="en-US" dirty="0">
                <a:latin typeface="Calibri" panose="020F0502020204030204" pitchFamily="34" charset="0"/>
                <a:cs typeface="Calibri" panose="020F0502020204030204" pitchFamily="34" charset="0"/>
                <a:sym typeface="Wingdings" panose="05000000000000000000" pitchFamily="2" charset="2"/>
              </a:rPr>
              <a:t> </a:t>
            </a:r>
            <a:r>
              <a:rPr lang="en-US" altLang="en-US" dirty="0">
                <a:latin typeface="Calibri" panose="020F0502020204030204" pitchFamily="34" charset="0"/>
                <a:cs typeface="Calibri" panose="020F0502020204030204" pitchFamily="34" charset="0"/>
              </a:rPr>
              <a:t>-2lnL</a:t>
            </a:r>
            <a:r>
              <a:rPr lang="en-US" altLang="en-US" baseline="-25000" dirty="0">
                <a:latin typeface="Calibri" panose="020F0502020204030204" pitchFamily="34" charset="0"/>
                <a:cs typeface="Calibri" panose="020F0502020204030204" pitchFamily="34" charset="0"/>
              </a:rPr>
              <a:t>2</a:t>
            </a:r>
          </a:p>
          <a:p>
            <a:endParaRPr lang="en-US" altLang="en-US" sz="2800" b="1" dirty="0">
              <a:latin typeface="Calibri" panose="020F0502020204030204" pitchFamily="34" charset="0"/>
              <a:cs typeface="Calibri" panose="020F0502020204030204" pitchFamily="34" charset="0"/>
            </a:endParaRPr>
          </a:p>
          <a:p>
            <a:pPr>
              <a:buFontTx/>
              <a:buNone/>
            </a:pPr>
            <a:endParaRPr lang="en-US" altLang="en-US" sz="2800" b="1" dirty="0">
              <a:latin typeface="Calibri" panose="020F0502020204030204" pitchFamily="34" charset="0"/>
              <a:cs typeface="Calibri" panose="020F0502020204030204" pitchFamily="34" charset="0"/>
            </a:endParaRPr>
          </a:p>
        </p:txBody>
      </p:sp>
      <p:sp>
        <p:nvSpPr>
          <p:cNvPr id="3" name="TextBox 2"/>
          <p:cNvSpPr txBox="1"/>
          <p:nvPr/>
        </p:nvSpPr>
        <p:spPr>
          <a:xfrm>
            <a:off x="5067300" y="5032993"/>
            <a:ext cx="3619500" cy="492443"/>
          </a:xfrm>
          <a:prstGeom prst="rect">
            <a:avLst/>
          </a:prstGeom>
          <a:noFill/>
        </p:spPr>
        <p:txBody>
          <a:bodyPr wrap="square" rtlCol="0">
            <a:spAutoFit/>
          </a:bodyPr>
          <a:lstStyle/>
          <a:p>
            <a:pPr algn="ctr"/>
            <a:r>
              <a:rPr lang="en-US" altLang="en-US" sz="2600" dirty="0">
                <a:solidFill>
                  <a:srgbClr val="7E9632"/>
                </a:solidFill>
                <a:latin typeface="Calibri" panose="020F0502020204030204" pitchFamily="34" charset="0"/>
                <a:cs typeface="Calibri" panose="020F0502020204030204" pitchFamily="34" charset="0"/>
              </a:rPr>
              <a:t>“log likelihood statistics”</a:t>
            </a:r>
            <a:endParaRPr lang="en-US" sz="2600" dirty="0">
              <a:solidFill>
                <a:srgbClr val="7E9632"/>
              </a:solidFill>
              <a:latin typeface="Calibri" panose="020F0502020204030204" pitchFamily="34" charset="0"/>
              <a:cs typeface="Calibri" panose="020F0502020204030204" pitchFamily="34" charset="0"/>
            </a:endParaRPr>
          </a:p>
        </p:txBody>
      </p:sp>
      <p:sp>
        <p:nvSpPr>
          <p:cNvPr id="4" name="Right Brace 3"/>
          <p:cNvSpPr/>
          <p:nvPr/>
        </p:nvSpPr>
        <p:spPr bwMode="auto">
          <a:xfrm>
            <a:off x="4610100" y="4884459"/>
            <a:ext cx="457200" cy="1063198"/>
          </a:xfrm>
          <a:prstGeom prst="rightBrace">
            <a:avLst/>
          </a:prstGeom>
          <a:noFill/>
          <a:ln w="381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52935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txBox="1">
            <a:spLocks noChangeArrowheads="1"/>
          </p:cNvSpPr>
          <p:nvPr/>
        </p:nvSpPr>
        <p:spPr bwMode="auto">
          <a:xfrm>
            <a:off x="672122" y="2110153"/>
            <a:ext cx="8014677" cy="1371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32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3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tx1">
                  <a:lumMod val="65000"/>
                  <a:lumOff val="35000"/>
                </a:schemeClr>
              </a:buClr>
              <a:buSzPct val="100000"/>
              <a:buFont typeface="Wingdings" charset="2"/>
              <a:buChar char="§"/>
            </a:pPr>
            <a:r>
              <a:rPr lang="en-US" altLang="en-US" sz="3000" dirty="0">
                <a:solidFill>
                  <a:schemeClr val="tx1">
                    <a:lumMod val="75000"/>
                    <a:lumOff val="25000"/>
                  </a:schemeClr>
                </a:solidFill>
                <a:latin typeface="Calibri" panose="020F0502020204030204" pitchFamily="34" charset="0"/>
                <a:cs typeface="Calibri" panose="020F0502020204030204" pitchFamily="34" charset="0"/>
              </a:rPr>
              <a:t>Model 1: logit P</a:t>
            </a:r>
            <a:r>
              <a:rPr lang="en-US" altLang="en-US" sz="3000" baseline="-25000" dirty="0">
                <a:solidFill>
                  <a:schemeClr val="tx1">
                    <a:lumMod val="75000"/>
                    <a:lumOff val="25000"/>
                  </a:schemeClr>
                </a:solidFill>
                <a:latin typeface="Calibri" panose="020F0502020204030204" pitchFamily="34" charset="0"/>
                <a:cs typeface="Calibri" panose="020F0502020204030204" pitchFamily="34" charset="0"/>
              </a:rPr>
              <a:t>2</a:t>
            </a:r>
            <a:r>
              <a:rPr lang="en-US" altLang="en-US" sz="3000" dirty="0">
                <a:solidFill>
                  <a:schemeClr val="tx1">
                    <a:lumMod val="75000"/>
                    <a:lumOff val="25000"/>
                  </a:schemeClr>
                </a:solidFill>
                <a:latin typeface="Calibri" panose="020F0502020204030204" pitchFamily="34" charset="0"/>
                <a:cs typeface="Calibri" panose="020F0502020204030204" pitchFamily="34" charset="0"/>
              </a:rPr>
              <a:t>(</a:t>
            </a:r>
            <a:r>
              <a:rPr lang="en-US" altLang="en-US" sz="3000" u="sng" dirty="0">
                <a:solidFill>
                  <a:schemeClr val="tx1">
                    <a:lumMod val="75000"/>
                    <a:lumOff val="25000"/>
                  </a:schemeClr>
                </a:solidFill>
                <a:latin typeface="Calibri" panose="020F0502020204030204" pitchFamily="34" charset="0"/>
                <a:cs typeface="Calibri" panose="020F0502020204030204" pitchFamily="34" charset="0"/>
              </a:rPr>
              <a:t>X</a:t>
            </a:r>
            <a:r>
              <a:rPr lang="en-US" altLang="en-US" sz="3000" dirty="0">
                <a:solidFill>
                  <a:schemeClr val="tx1">
                    <a:lumMod val="75000"/>
                    <a:lumOff val="25000"/>
                  </a:schemeClr>
                </a:solidFill>
                <a:latin typeface="Calibri" panose="020F0502020204030204" pitchFamily="34" charset="0"/>
                <a:cs typeface="Calibri" panose="020F0502020204030204" pitchFamily="34" charset="0"/>
              </a:rPr>
              <a:t>)=α+β</a:t>
            </a:r>
            <a:r>
              <a:rPr lang="en-US" altLang="en-US" sz="3000" baseline="-25000" dirty="0">
                <a:solidFill>
                  <a:schemeClr val="tx1">
                    <a:lumMod val="75000"/>
                    <a:lumOff val="25000"/>
                  </a:schemeClr>
                </a:solidFill>
                <a:latin typeface="Calibri" panose="020F0502020204030204" pitchFamily="34" charset="0"/>
                <a:cs typeface="Calibri" panose="020F0502020204030204" pitchFamily="34" charset="0"/>
              </a:rPr>
              <a:t>1</a:t>
            </a:r>
            <a:r>
              <a:rPr lang="en-US" altLang="en-US" sz="3000" dirty="0">
                <a:solidFill>
                  <a:schemeClr val="tx1">
                    <a:lumMod val="75000"/>
                    <a:lumOff val="25000"/>
                  </a:schemeClr>
                </a:solidFill>
                <a:latin typeface="Calibri" panose="020F0502020204030204" pitchFamily="34" charset="0"/>
                <a:cs typeface="Calibri" panose="020F0502020204030204" pitchFamily="34" charset="0"/>
              </a:rPr>
              <a:t>x</a:t>
            </a:r>
            <a:r>
              <a:rPr lang="en-US" altLang="en-US" sz="3000" baseline="-25000" dirty="0">
                <a:solidFill>
                  <a:schemeClr val="tx1">
                    <a:lumMod val="75000"/>
                    <a:lumOff val="25000"/>
                  </a:schemeClr>
                </a:solidFill>
                <a:latin typeface="Calibri" panose="020F0502020204030204" pitchFamily="34" charset="0"/>
                <a:cs typeface="Calibri" panose="020F0502020204030204" pitchFamily="34" charset="0"/>
              </a:rPr>
              <a:t>1</a:t>
            </a:r>
            <a:r>
              <a:rPr lang="en-US" altLang="en-US" sz="3000" dirty="0">
                <a:solidFill>
                  <a:schemeClr val="tx1">
                    <a:lumMod val="75000"/>
                    <a:lumOff val="25000"/>
                  </a:schemeClr>
                </a:solidFill>
                <a:latin typeface="Calibri" panose="020F0502020204030204" pitchFamily="34" charset="0"/>
                <a:cs typeface="Calibri" panose="020F0502020204030204" pitchFamily="34" charset="0"/>
              </a:rPr>
              <a:t>+β</a:t>
            </a:r>
            <a:r>
              <a:rPr lang="en-US" altLang="en-US" sz="3000" baseline="-25000" dirty="0">
                <a:solidFill>
                  <a:schemeClr val="tx1">
                    <a:lumMod val="75000"/>
                    <a:lumOff val="25000"/>
                  </a:schemeClr>
                </a:solidFill>
                <a:latin typeface="Calibri" panose="020F0502020204030204" pitchFamily="34" charset="0"/>
                <a:cs typeface="Calibri" panose="020F0502020204030204" pitchFamily="34" charset="0"/>
              </a:rPr>
              <a:t>2</a:t>
            </a:r>
            <a:r>
              <a:rPr lang="en-US" altLang="en-US" sz="3000" dirty="0">
                <a:solidFill>
                  <a:schemeClr val="tx1">
                    <a:lumMod val="75000"/>
                    <a:lumOff val="25000"/>
                  </a:schemeClr>
                </a:solidFill>
                <a:latin typeface="Calibri" panose="020F0502020204030204" pitchFamily="34" charset="0"/>
                <a:cs typeface="Calibri" panose="020F0502020204030204" pitchFamily="34" charset="0"/>
              </a:rPr>
              <a:t>x</a:t>
            </a:r>
            <a:r>
              <a:rPr lang="en-US" altLang="en-US" sz="3000" baseline="-25000" dirty="0">
                <a:solidFill>
                  <a:schemeClr val="tx1">
                    <a:lumMod val="75000"/>
                    <a:lumOff val="25000"/>
                  </a:schemeClr>
                </a:solidFill>
                <a:latin typeface="Calibri" panose="020F0502020204030204" pitchFamily="34" charset="0"/>
                <a:cs typeface="Calibri" panose="020F0502020204030204" pitchFamily="34" charset="0"/>
              </a:rPr>
              <a:t>2      </a:t>
            </a:r>
            <a:endParaRPr lang="en-US" altLang="en-US" sz="3000" dirty="0">
              <a:solidFill>
                <a:schemeClr val="tx1">
                  <a:lumMod val="75000"/>
                  <a:lumOff val="25000"/>
                </a:schemeClr>
              </a:solidFill>
              <a:latin typeface="Calibri" panose="020F0502020204030204" pitchFamily="34" charset="0"/>
              <a:cs typeface="Calibri" panose="020F0502020204030204" pitchFamily="34" charset="0"/>
            </a:endParaRPr>
          </a:p>
          <a:p>
            <a:pPr>
              <a:buClr>
                <a:schemeClr val="tx1">
                  <a:lumMod val="65000"/>
                  <a:lumOff val="35000"/>
                </a:schemeClr>
              </a:buClr>
              <a:buSzPct val="100000"/>
              <a:buFont typeface="Wingdings" charset="2"/>
              <a:buChar char="§"/>
            </a:pPr>
            <a:r>
              <a:rPr lang="en-US" altLang="en-US" sz="3000" dirty="0">
                <a:solidFill>
                  <a:schemeClr val="tx1">
                    <a:lumMod val="75000"/>
                    <a:lumOff val="25000"/>
                  </a:schemeClr>
                </a:solidFill>
                <a:latin typeface="Calibri" panose="020F0502020204030204" pitchFamily="34" charset="0"/>
                <a:cs typeface="Calibri" panose="020F0502020204030204" pitchFamily="34" charset="0"/>
              </a:rPr>
              <a:t>Model 2: logit P</a:t>
            </a:r>
            <a:r>
              <a:rPr lang="en-US" altLang="en-US" sz="3000" baseline="-25000" dirty="0">
                <a:solidFill>
                  <a:schemeClr val="tx1">
                    <a:lumMod val="75000"/>
                    <a:lumOff val="25000"/>
                  </a:schemeClr>
                </a:solidFill>
                <a:latin typeface="Calibri" panose="020F0502020204030204" pitchFamily="34" charset="0"/>
                <a:cs typeface="Calibri" panose="020F0502020204030204" pitchFamily="34" charset="0"/>
              </a:rPr>
              <a:t>2</a:t>
            </a:r>
            <a:r>
              <a:rPr lang="en-US" altLang="en-US" sz="3000" dirty="0">
                <a:solidFill>
                  <a:schemeClr val="tx1">
                    <a:lumMod val="75000"/>
                    <a:lumOff val="25000"/>
                  </a:schemeClr>
                </a:solidFill>
                <a:latin typeface="Calibri" panose="020F0502020204030204" pitchFamily="34" charset="0"/>
                <a:cs typeface="Calibri" panose="020F0502020204030204" pitchFamily="34" charset="0"/>
              </a:rPr>
              <a:t>(</a:t>
            </a:r>
            <a:r>
              <a:rPr lang="en-US" altLang="en-US" sz="3000" u="sng" dirty="0">
                <a:solidFill>
                  <a:schemeClr val="tx1">
                    <a:lumMod val="75000"/>
                    <a:lumOff val="25000"/>
                  </a:schemeClr>
                </a:solidFill>
                <a:latin typeface="Calibri" panose="020F0502020204030204" pitchFamily="34" charset="0"/>
                <a:cs typeface="Calibri" panose="020F0502020204030204" pitchFamily="34" charset="0"/>
              </a:rPr>
              <a:t>X</a:t>
            </a:r>
            <a:r>
              <a:rPr lang="en-US" altLang="en-US" sz="3000" dirty="0">
                <a:solidFill>
                  <a:schemeClr val="tx1">
                    <a:lumMod val="75000"/>
                    <a:lumOff val="25000"/>
                  </a:schemeClr>
                </a:solidFill>
                <a:latin typeface="Calibri" panose="020F0502020204030204" pitchFamily="34" charset="0"/>
                <a:cs typeface="Calibri" panose="020F0502020204030204" pitchFamily="34" charset="0"/>
              </a:rPr>
              <a:t>)=α+β</a:t>
            </a:r>
            <a:r>
              <a:rPr lang="en-US" altLang="en-US" sz="3000" baseline="-25000" dirty="0">
                <a:solidFill>
                  <a:schemeClr val="tx1">
                    <a:lumMod val="75000"/>
                    <a:lumOff val="25000"/>
                  </a:schemeClr>
                </a:solidFill>
                <a:latin typeface="Calibri" panose="020F0502020204030204" pitchFamily="34" charset="0"/>
                <a:cs typeface="Calibri" panose="020F0502020204030204" pitchFamily="34" charset="0"/>
              </a:rPr>
              <a:t>1</a:t>
            </a:r>
            <a:r>
              <a:rPr lang="en-US" altLang="en-US" sz="3000" dirty="0">
                <a:solidFill>
                  <a:schemeClr val="tx1">
                    <a:lumMod val="75000"/>
                    <a:lumOff val="25000"/>
                  </a:schemeClr>
                </a:solidFill>
                <a:latin typeface="Calibri" panose="020F0502020204030204" pitchFamily="34" charset="0"/>
                <a:cs typeface="Calibri" panose="020F0502020204030204" pitchFamily="34" charset="0"/>
              </a:rPr>
              <a:t>x</a:t>
            </a:r>
            <a:r>
              <a:rPr lang="en-US" altLang="en-US" sz="3000" baseline="-25000" dirty="0">
                <a:solidFill>
                  <a:schemeClr val="tx1">
                    <a:lumMod val="75000"/>
                    <a:lumOff val="25000"/>
                  </a:schemeClr>
                </a:solidFill>
                <a:latin typeface="Calibri" panose="020F0502020204030204" pitchFamily="34" charset="0"/>
                <a:cs typeface="Calibri" panose="020F0502020204030204" pitchFamily="34" charset="0"/>
              </a:rPr>
              <a:t>1</a:t>
            </a:r>
            <a:r>
              <a:rPr lang="en-US" altLang="en-US" sz="3000" dirty="0">
                <a:solidFill>
                  <a:schemeClr val="tx1">
                    <a:lumMod val="75000"/>
                    <a:lumOff val="25000"/>
                  </a:schemeClr>
                </a:solidFill>
                <a:latin typeface="Calibri" panose="020F0502020204030204" pitchFamily="34" charset="0"/>
                <a:cs typeface="Calibri" panose="020F0502020204030204" pitchFamily="34" charset="0"/>
              </a:rPr>
              <a:t>+β</a:t>
            </a:r>
            <a:r>
              <a:rPr lang="en-US" altLang="en-US" sz="3000" baseline="-25000" dirty="0">
                <a:solidFill>
                  <a:schemeClr val="tx1">
                    <a:lumMod val="75000"/>
                    <a:lumOff val="25000"/>
                  </a:schemeClr>
                </a:solidFill>
                <a:latin typeface="Calibri" panose="020F0502020204030204" pitchFamily="34" charset="0"/>
                <a:cs typeface="Calibri" panose="020F0502020204030204" pitchFamily="34" charset="0"/>
              </a:rPr>
              <a:t>2</a:t>
            </a:r>
            <a:r>
              <a:rPr lang="en-US" altLang="en-US" sz="3000" dirty="0">
                <a:solidFill>
                  <a:schemeClr val="tx1">
                    <a:lumMod val="75000"/>
                    <a:lumOff val="25000"/>
                  </a:schemeClr>
                </a:solidFill>
                <a:latin typeface="Calibri" panose="020F0502020204030204" pitchFamily="34" charset="0"/>
                <a:cs typeface="Calibri" panose="020F0502020204030204" pitchFamily="34" charset="0"/>
              </a:rPr>
              <a:t>x</a:t>
            </a:r>
            <a:r>
              <a:rPr lang="en-US" altLang="en-US" sz="3000" baseline="-25000" dirty="0">
                <a:solidFill>
                  <a:schemeClr val="tx1">
                    <a:lumMod val="75000"/>
                    <a:lumOff val="25000"/>
                  </a:schemeClr>
                </a:solidFill>
                <a:latin typeface="Calibri" panose="020F0502020204030204" pitchFamily="34" charset="0"/>
                <a:cs typeface="Calibri" panose="020F0502020204030204" pitchFamily="34" charset="0"/>
              </a:rPr>
              <a:t>2 </a:t>
            </a:r>
            <a:r>
              <a:rPr lang="en-US" altLang="en-US" sz="3000" dirty="0">
                <a:solidFill>
                  <a:schemeClr val="tx1">
                    <a:lumMod val="75000"/>
                    <a:lumOff val="25000"/>
                  </a:schemeClr>
                </a:solidFill>
                <a:latin typeface="Calibri" panose="020F0502020204030204" pitchFamily="34" charset="0"/>
                <a:cs typeface="Calibri" panose="020F0502020204030204" pitchFamily="34" charset="0"/>
              </a:rPr>
              <a:t>+β</a:t>
            </a:r>
            <a:r>
              <a:rPr lang="en-US" altLang="en-US" sz="3000" baseline="-25000" dirty="0">
                <a:solidFill>
                  <a:schemeClr val="tx1">
                    <a:lumMod val="75000"/>
                    <a:lumOff val="25000"/>
                  </a:schemeClr>
                </a:solidFill>
                <a:latin typeface="Calibri" panose="020F0502020204030204" pitchFamily="34" charset="0"/>
                <a:cs typeface="Calibri" panose="020F0502020204030204" pitchFamily="34" charset="0"/>
              </a:rPr>
              <a:t>3</a:t>
            </a:r>
            <a:r>
              <a:rPr lang="en-US" altLang="en-US" sz="3000" dirty="0">
                <a:solidFill>
                  <a:schemeClr val="tx1">
                    <a:lumMod val="75000"/>
                    <a:lumOff val="25000"/>
                  </a:schemeClr>
                </a:solidFill>
                <a:latin typeface="Calibri" panose="020F0502020204030204" pitchFamily="34" charset="0"/>
                <a:cs typeface="Calibri" panose="020F0502020204030204" pitchFamily="34" charset="0"/>
              </a:rPr>
              <a:t>x</a:t>
            </a:r>
            <a:r>
              <a:rPr lang="en-US" altLang="en-US" sz="3000" baseline="-25000" dirty="0">
                <a:solidFill>
                  <a:schemeClr val="tx1">
                    <a:lumMod val="75000"/>
                    <a:lumOff val="25000"/>
                  </a:schemeClr>
                </a:solidFill>
                <a:latin typeface="Calibri" panose="020F0502020204030204" pitchFamily="34" charset="0"/>
                <a:cs typeface="Calibri" panose="020F0502020204030204" pitchFamily="34" charset="0"/>
              </a:rPr>
              <a:t>3</a:t>
            </a:r>
            <a:endParaRPr lang="en-US" altLang="en-US" sz="3000" dirty="0">
              <a:solidFill>
                <a:schemeClr val="tx1">
                  <a:lumMod val="75000"/>
                  <a:lumOff val="25000"/>
                </a:schemeClr>
              </a:solidFill>
              <a:latin typeface="Calibri" panose="020F0502020204030204" pitchFamily="34" charset="0"/>
              <a:cs typeface="Calibri" panose="020F0502020204030204" pitchFamily="34" charset="0"/>
            </a:endParaRPr>
          </a:p>
        </p:txBody>
      </p:sp>
      <p:sp>
        <p:nvSpPr>
          <p:cNvPr id="53250" name="Rectangle 2"/>
          <p:cNvSpPr>
            <a:spLocks noGrp="1" noChangeArrowheads="1"/>
          </p:cNvSpPr>
          <p:nvPr>
            <p:ph type="title"/>
          </p:nvPr>
        </p:nvSpPr>
        <p:spPr>
          <a:xfrm>
            <a:off x="457200" y="640080"/>
            <a:ext cx="8229600" cy="1143000"/>
          </a:xfrm>
        </p:spPr>
        <p:txBody>
          <a:bodyPr/>
          <a:lstStyle/>
          <a:p>
            <a:r>
              <a:rPr lang="en-US" altLang="en-US" dirty="0">
                <a:solidFill>
                  <a:schemeClr val="accent6">
                    <a:lumMod val="75000"/>
                  </a:schemeClr>
                </a:solidFill>
              </a:rPr>
              <a:t>Simple case: </a:t>
            </a:r>
            <a:r>
              <a:rPr lang="en-US" altLang="en-US" sz="3600" dirty="0"/>
              <a:t>Compare 2 models that differ by 1 variable</a:t>
            </a:r>
            <a:endParaRPr lang="en-US" altLang="en-US" dirty="0"/>
          </a:p>
        </p:txBody>
      </p:sp>
      <p:sp>
        <p:nvSpPr>
          <p:cNvPr id="53251" name="Rectangle 3"/>
          <p:cNvSpPr>
            <a:spLocks noGrp="1" noChangeArrowheads="1"/>
          </p:cNvSpPr>
          <p:nvPr>
            <p:ph type="body" idx="1"/>
          </p:nvPr>
        </p:nvSpPr>
        <p:spPr>
          <a:xfrm>
            <a:off x="879230" y="3485660"/>
            <a:ext cx="6181967" cy="2711939"/>
          </a:xfrm>
          <a:solidFill>
            <a:schemeClr val="bg1">
              <a:lumMod val="85000"/>
            </a:schemeClr>
          </a:solidFill>
        </p:spPr>
        <p:txBody>
          <a:bodyPr/>
          <a:lstStyle/>
          <a:p>
            <a:pPr marL="117475" indent="0">
              <a:buNone/>
            </a:pPr>
            <a:r>
              <a:rPr lang="en-US" altLang="en-US" sz="3000" dirty="0">
                <a:solidFill>
                  <a:srgbClr val="FF6600"/>
                </a:solidFill>
                <a:latin typeface="Calibri" panose="020F0502020204030204" pitchFamily="34" charset="0"/>
                <a:cs typeface="Calibri" panose="020F0502020204030204" pitchFamily="34" charset="0"/>
              </a:rPr>
              <a:t>Likelihood ratio test (preferred)</a:t>
            </a:r>
          </a:p>
          <a:p>
            <a:pPr marL="117475" indent="0">
              <a:spcAft>
                <a:spcPts val="1800"/>
              </a:spcAft>
              <a:buNone/>
            </a:pPr>
            <a:r>
              <a:rPr lang="en-US" altLang="en-US" sz="3000" dirty="0">
                <a:solidFill>
                  <a:schemeClr val="tx1"/>
                </a:solidFill>
                <a:latin typeface="Calibri" panose="020F0502020204030204" pitchFamily="34" charset="0"/>
                <a:cs typeface="Calibri" panose="020F0502020204030204" pitchFamily="34" charset="0"/>
              </a:rPr>
              <a:t>-2lnL</a:t>
            </a:r>
            <a:r>
              <a:rPr lang="en-US" altLang="en-US" sz="3000" baseline="-25000" dirty="0">
                <a:solidFill>
                  <a:schemeClr val="tx1"/>
                </a:solidFill>
                <a:latin typeface="Calibri" panose="020F0502020204030204" pitchFamily="34" charset="0"/>
                <a:cs typeface="Calibri" panose="020F0502020204030204" pitchFamily="34" charset="0"/>
              </a:rPr>
              <a:t>1 </a:t>
            </a:r>
            <a:r>
              <a:rPr lang="en-US" altLang="en-US" sz="3000" dirty="0">
                <a:solidFill>
                  <a:schemeClr val="tx1"/>
                </a:solidFill>
                <a:latin typeface="Calibri" panose="020F0502020204030204" pitchFamily="34" charset="0"/>
                <a:cs typeface="Calibri" panose="020F0502020204030204" pitchFamily="34" charset="0"/>
              </a:rPr>
              <a:t>- (-2lnL</a:t>
            </a:r>
            <a:r>
              <a:rPr lang="en-US" altLang="en-US" sz="3000" baseline="-25000" dirty="0">
                <a:solidFill>
                  <a:schemeClr val="tx1"/>
                </a:solidFill>
                <a:latin typeface="Calibri" panose="020F0502020204030204" pitchFamily="34" charset="0"/>
                <a:cs typeface="Calibri" panose="020F0502020204030204" pitchFamily="34" charset="0"/>
              </a:rPr>
              <a:t>2</a:t>
            </a:r>
            <a:r>
              <a:rPr lang="en-US" altLang="en-US" sz="3000" dirty="0">
                <a:solidFill>
                  <a:schemeClr val="tx1"/>
                </a:solidFill>
                <a:latin typeface="Calibri" panose="020F0502020204030204" pitchFamily="34" charset="0"/>
                <a:cs typeface="Calibri" panose="020F0502020204030204" pitchFamily="34" charset="0"/>
              </a:rPr>
              <a:t>) = -2ln(L</a:t>
            </a:r>
            <a:r>
              <a:rPr lang="en-US" altLang="en-US" sz="3000" baseline="-25000" dirty="0">
                <a:solidFill>
                  <a:schemeClr val="tx1"/>
                </a:solidFill>
                <a:latin typeface="Calibri" panose="020F0502020204030204" pitchFamily="34" charset="0"/>
                <a:cs typeface="Calibri" panose="020F0502020204030204" pitchFamily="34" charset="0"/>
              </a:rPr>
              <a:t>1</a:t>
            </a:r>
            <a:r>
              <a:rPr lang="en-US" altLang="en-US" sz="3000" dirty="0">
                <a:solidFill>
                  <a:schemeClr val="tx1"/>
                </a:solidFill>
                <a:latin typeface="Calibri" panose="020F0502020204030204" pitchFamily="34" charset="0"/>
                <a:cs typeface="Calibri" panose="020F0502020204030204" pitchFamily="34" charset="0"/>
              </a:rPr>
              <a:t>/L</a:t>
            </a:r>
            <a:r>
              <a:rPr lang="en-US" altLang="en-US" sz="3000" baseline="-25000" dirty="0">
                <a:solidFill>
                  <a:schemeClr val="tx1"/>
                </a:solidFill>
                <a:latin typeface="Calibri" panose="020F0502020204030204" pitchFamily="34" charset="0"/>
                <a:cs typeface="Calibri" panose="020F0502020204030204" pitchFamily="34" charset="0"/>
              </a:rPr>
              <a:t>2</a:t>
            </a:r>
            <a:r>
              <a:rPr lang="en-US" altLang="en-US" sz="3000" dirty="0">
                <a:solidFill>
                  <a:schemeClr val="tx1"/>
                </a:solidFill>
                <a:latin typeface="Calibri" panose="020F0502020204030204" pitchFamily="34" charset="0"/>
                <a:cs typeface="Calibri" panose="020F0502020204030204" pitchFamily="34" charset="0"/>
              </a:rPr>
              <a:t>) ~</a:t>
            </a:r>
            <a:r>
              <a:rPr lang="en-US" altLang="en-US" sz="3000" dirty="0">
                <a:solidFill>
                  <a:schemeClr val="tx1"/>
                </a:solidFill>
                <a:latin typeface="Calibri" panose="020F0502020204030204" pitchFamily="34" charset="0"/>
                <a:cs typeface="Calibri" panose="020F0502020204030204" pitchFamily="34" charset="0"/>
                <a:sym typeface="Wingdings" panose="05000000000000000000" pitchFamily="2" charset="2"/>
              </a:rPr>
              <a:t> χ</a:t>
            </a:r>
            <a:r>
              <a:rPr lang="en-US" altLang="en-US" sz="3000" baseline="30000" dirty="0">
                <a:solidFill>
                  <a:schemeClr val="tx1"/>
                </a:solidFill>
                <a:latin typeface="Calibri" panose="020F0502020204030204" pitchFamily="34" charset="0"/>
                <a:cs typeface="Calibri" panose="020F0502020204030204" pitchFamily="34" charset="0"/>
              </a:rPr>
              <a:t>2</a:t>
            </a:r>
            <a:r>
              <a:rPr lang="en-US" altLang="en-US" sz="3000" dirty="0">
                <a:solidFill>
                  <a:schemeClr val="tx1"/>
                </a:solidFill>
                <a:latin typeface="Calibri" panose="020F0502020204030204" pitchFamily="34" charset="0"/>
                <a:cs typeface="Calibri" panose="020F0502020204030204" pitchFamily="34" charset="0"/>
              </a:rPr>
              <a:t> </a:t>
            </a:r>
            <a:endParaRPr lang="en-US" altLang="en-US" sz="3000" dirty="0">
              <a:solidFill>
                <a:srgbClr val="C00000"/>
              </a:solidFill>
              <a:latin typeface="Calibri" panose="020F0502020204030204" pitchFamily="34" charset="0"/>
              <a:cs typeface="Calibri" panose="020F0502020204030204" pitchFamily="34" charset="0"/>
            </a:endParaRPr>
          </a:p>
          <a:p>
            <a:pPr marL="117475" indent="0">
              <a:buNone/>
            </a:pPr>
            <a:r>
              <a:rPr lang="en-US" altLang="en-US" sz="3000" dirty="0">
                <a:solidFill>
                  <a:srgbClr val="404040"/>
                </a:solidFill>
                <a:latin typeface="Calibri" panose="020F0502020204030204" pitchFamily="34" charset="0"/>
                <a:cs typeface="Calibri" panose="020F0502020204030204" pitchFamily="34" charset="0"/>
              </a:rPr>
              <a:t>Wald test (less reliable)</a:t>
            </a:r>
          </a:p>
          <a:p>
            <a:pPr marL="117475" indent="0">
              <a:buNone/>
            </a:pPr>
            <a:r>
              <a:rPr lang="en-US" altLang="en-US" sz="3000" dirty="0">
                <a:solidFill>
                  <a:schemeClr val="tx1"/>
                </a:solidFill>
                <a:latin typeface="Calibri" panose="020F0502020204030204" pitchFamily="34" charset="0"/>
                <a:cs typeface="Calibri" panose="020F0502020204030204" pitchFamily="34" charset="0"/>
              </a:rPr>
              <a:t>H</a:t>
            </a:r>
            <a:r>
              <a:rPr lang="en-US" altLang="en-US" sz="3000" baseline="-25000" dirty="0">
                <a:solidFill>
                  <a:schemeClr val="tx1"/>
                </a:solidFill>
                <a:latin typeface="Calibri" panose="020F0502020204030204" pitchFamily="34" charset="0"/>
                <a:cs typeface="Calibri" panose="020F0502020204030204" pitchFamily="34" charset="0"/>
              </a:rPr>
              <a:t>0</a:t>
            </a:r>
            <a:r>
              <a:rPr lang="en-US" altLang="en-US" sz="3000" dirty="0">
                <a:solidFill>
                  <a:schemeClr val="tx1"/>
                </a:solidFill>
                <a:latin typeface="Calibri" panose="020F0502020204030204" pitchFamily="34" charset="0"/>
                <a:cs typeface="Calibri" panose="020F0502020204030204" pitchFamily="34" charset="0"/>
              </a:rPr>
              <a:t>: </a:t>
            </a:r>
            <a:r>
              <a:rPr lang="el-GR" altLang="en-US" sz="3000" dirty="0">
                <a:solidFill>
                  <a:schemeClr val="tx1"/>
                </a:solidFill>
                <a:latin typeface="Calibri" panose="020F0502020204030204" pitchFamily="34" charset="0"/>
                <a:cs typeface="Calibri" panose="020F0502020204030204" pitchFamily="34" charset="0"/>
              </a:rPr>
              <a:t>β</a:t>
            </a:r>
            <a:r>
              <a:rPr lang="en-US" altLang="en-US" sz="3000" baseline="-25000" dirty="0">
                <a:solidFill>
                  <a:schemeClr val="tx1"/>
                </a:solidFill>
                <a:latin typeface="Calibri" panose="020F0502020204030204" pitchFamily="34" charset="0"/>
                <a:cs typeface="Calibri" panose="020F0502020204030204" pitchFamily="34" charset="0"/>
              </a:rPr>
              <a:t>3</a:t>
            </a:r>
            <a:r>
              <a:rPr lang="en-US" altLang="en-US" sz="3000" dirty="0">
                <a:solidFill>
                  <a:schemeClr val="tx1"/>
                </a:solidFill>
                <a:latin typeface="Calibri" panose="020F0502020204030204" pitchFamily="34" charset="0"/>
                <a:cs typeface="Calibri" panose="020F0502020204030204" pitchFamily="34" charset="0"/>
              </a:rPr>
              <a:t> = 0 </a:t>
            </a:r>
            <a:r>
              <a:rPr lang="en-US" altLang="en-US" sz="3000" dirty="0">
                <a:solidFill>
                  <a:schemeClr val="tx1"/>
                </a:solidFill>
                <a:latin typeface="Calibri" panose="020F0502020204030204" pitchFamily="34" charset="0"/>
                <a:cs typeface="Calibri" panose="020F0502020204030204" pitchFamily="34" charset="0"/>
                <a:sym typeface="Wingdings" panose="05000000000000000000" pitchFamily="2" charset="2"/>
              </a:rPr>
              <a:t> Z = (</a:t>
            </a:r>
            <a:r>
              <a:rPr lang="el-GR" altLang="en-US" sz="3000" dirty="0">
                <a:solidFill>
                  <a:schemeClr val="tx1"/>
                </a:solidFill>
                <a:latin typeface="Calibri" panose="020F0502020204030204" pitchFamily="34" charset="0"/>
                <a:cs typeface="Calibri" panose="020F0502020204030204" pitchFamily="34" charset="0"/>
              </a:rPr>
              <a:t>β</a:t>
            </a:r>
            <a:r>
              <a:rPr lang="en-US" altLang="en-US" sz="3000" baseline="-25000" dirty="0">
                <a:solidFill>
                  <a:schemeClr val="tx1"/>
                </a:solidFill>
                <a:latin typeface="Calibri" panose="020F0502020204030204" pitchFamily="34" charset="0"/>
                <a:cs typeface="Calibri" panose="020F0502020204030204" pitchFamily="34" charset="0"/>
              </a:rPr>
              <a:t>3</a:t>
            </a:r>
            <a:r>
              <a:rPr lang="en-US" altLang="en-US" sz="3000" dirty="0">
                <a:solidFill>
                  <a:schemeClr val="tx1"/>
                </a:solidFill>
                <a:latin typeface="Calibri" panose="020F0502020204030204" pitchFamily="34" charset="0"/>
                <a:cs typeface="Calibri" panose="020F0502020204030204" pitchFamily="34" charset="0"/>
              </a:rPr>
              <a:t>-0)/√Var</a:t>
            </a:r>
            <a:r>
              <a:rPr lang="el-GR" altLang="en-US" sz="3000" dirty="0">
                <a:solidFill>
                  <a:schemeClr val="tx1"/>
                </a:solidFill>
                <a:latin typeface="Calibri" panose="020F0502020204030204" pitchFamily="34" charset="0"/>
                <a:cs typeface="Calibri" panose="020F0502020204030204" pitchFamily="34" charset="0"/>
              </a:rPr>
              <a:t>β</a:t>
            </a:r>
            <a:r>
              <a:rPr lang="en-US" altLang="en-US" sz="3000" baseline="-25000" dirty="0">
                <a:solidFill>
                  <a:schemeClr val="tx1"/>
                </a:solidFill>
                <a:latin typeface="Calibri" panose="020F0502020204030204" pitchFamily="34" charset="0"/>
                <a:cs typeface="Calibri" panose="020F0502020204030204" pitchFamily="34" charset="0"/>
              </a:rPr>
              <a:t>3</a:t>
            </a:r>
            <a:r>
              <a:rPr lang="en-US" altLang="en-US" sz="3000" dirty="0">
                <a:solidFill>
                  <a:schemeClr val="tx1"/>
                </a:solidFill>
                <a:latin typeface="Calibri" panose="020F0502020204030204" pitchFamily="34" charset="0"/>
                <a:cs typeface="Calibri" panose="020F0502020204030204" pitchFamily="34" charset="0"/>
              </a:rPr>
              <a:t>)  </a:t>
            </a:r>
          </a:p>
        </p:txBody>
      </p:sp>
      <p:cxnSp>
        <p:nvCxnSpPr>
          <p:cNvPr id="53252" name="AutoShape 4"/>
          <p:cNvCxnSpPr>
            <a:cxnSpLocks noChangeShapeType="1"/>
            <a:stCxn id="53251" idx="3"/>
            <a:endCxn id="53251" idx="3"/>
          </p:cNvCxnSpPr>
          <p:nvPr/>
        </p:nvCxnSpPr>
        <p:spPr bwMode="auto">
          <a:xfrm>
            <a:off x="7061197" y="4841630"/>
            <a:ext cx="0" cy="0"/>
          </a:xfrm>
          <a:prstGeom prst="straightConnector1">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367317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321040" cy="1143000"/>
          </a:xfrm>
        </p:spPr>
        <p:txBody>
          <a:bodyPr/>
          <a:lstStyle/>
          <a:p>
            <a:r>
              <a:rPr lang="en-US" dirty="0"/>
              <a:t>General case: C</a:t>
            </a:r>
            <a:r>
              <a:rPr lang="en-US" sz="3600" dirty="0"/>
              <a:t>ompare models that differ by &gt;1 variables</a:t>
            </a:r>
          </a:p>
        </p:txBody>
      </p:sp>
      <p:sp>
        <p:nvSpPr>
          <p:cNvPr id="51202" name="Rectangle 3"/>
          <p:cNvSpPr>
            <a:spLocks noGrp="1" noChangeArrowheads="1"/>
          </p:cNvSpPr>
          <p:nvPr>
            <p:ph idx="1"/>
          </p:nvPr>
        </p:nvSpPr>
        <p:spPr>
          <a:xfrm>
            <a:off x="609600" y="1938211"/>
            <a:ext cx="8229600" cy="1934308"/>
          </a:xfrm>
        </p:spPr>
        <p:txBody>
          <a:bodyPr/>
          <a:lstStyle/>
          <a:p>
            <a:r>
              <a:rPr lang="en-US" altLang="en-US" sz="3000" u="sng" dirty="0"/>
              <a:t>Model 2</a:t>
            </a:r>
            <a:r>
              <a:rPr lang="en-US" altLang="en-US" sz="3000" dirty="0"/>
              <a:t>: logit P</a:t>
            </a:r>
            <a:r>
              <a:rPr lang="en-US" altLang="en-US" sz="3000" baseline="-25000" dirty="0"/>
              <a:t>2</a:t>
            </a:r>
            <a:r>
              <a:rPr lang="en-US" altLang="en-US" sz="3000" dirty="0"/>
              <a:t>(x)=</a:t>
            </a:r>
            <a:r>
              <a:rPr lang="en-US" altLang="en-US" sz="3000" dirty="0">
                <a:latin typeface="Symbol" panose="05050102010706020507" pitchFamily="18" charset="2"/>
              </a:rPr>
              <a:t>a</a:t>
            </a:r>
            <a:r>
              <a:rPr lang="en-US" altLang="en-US" sz="3000" dirty="0"/>
              <a:t>+</a:t>
            </a:r>
            <a:r>
              <a:rPr lang="en-US" altLang="en-US" sz="3000" dirty="0">
                <a:latin typeface="Symbol" panose="05050102010706020507" pitchFamily="18" charset="2"/>
              </a:rPr>
              <a:t>b</a:t>
            </a:r>
            <a:r>
              <a:rPr lang="en-US" altLang="en-US" sz="3000" baseline="-25000" dirty="0"/>
              <a:t>1</a:t>
            </a:r>
            <a:r>
              <a:rPr lang="en-US" altLang="en-US" sz="3000" dirty="0"/>
              <a:t>x</a:t>
            </a:r>
            <a:r>
              <a:rPr lang="en-US" altLang="en-US" sz="3000" baseline="-25000" dirty="0"/>
              <a:t>1</a:t>
            </a:r>
            <a:r>
              <a:rPr lang="en-US" altLang="en-US" sz="3000" dirty="0"/>
              <a:t>+</a:t>
            </a:r>
            <a:r>
              <a:rPr lang="en-US" altLang="en-US" sz="3000" dirty="0">
                <a:latin typeface="Symbol" panose="05050102010706020507" pitchFamily="18" charset="2"/>
              </a:rPr>
              <a:t>b</a:t>
            </a:r>
            <a:r>
              <a:rPr lang="en-US" altLang="en-US" sz="3000" baseline="-25000" dirty="0"/>
              <a:t>2</a:t>
            </a:r>
            <a:r>
              <a:rPr lang="en-US" altLang="en-US" sz="3000" dirty="0"/>
              <a:t>x</a:t>
            </a:r>
            <a:r>
              <a:rPr lang="en-US" altLang="en-US" sz="3000" baseline="-25000" dirty="0"/>
              <a:t>2 </a:t>
            </a:r>
            <a:r>
              <a:rPr lang="en-US" altLang="en-US" sz="3000" dirty="0"/>
              <a:t>+</a:t>
            </a:r>
            <a:r>
              <a:rPr lang="en-US" altLang="en-US" sz="3000" dirty="0">
                <a:latin typeface="Symbol" panose="05050102010706020507" pitchFamily="18" charset="2"/>
              </a:rPr>
              <a:t>b</a:t>
            </a:r>
            <a:r>
              <a:rPr lang="en-US" altLang="en-US" sz="3000" baseline="-25000" dirty="0"/>
              <a:t>3</a:t>
            </a:r>
            <a:r>
              <a:rPr lang="en-US" altLang="en-US" sz="3000" dirty="0"/>
              <a:t>x</a:t>
            </a:r>
            <a:r>
              <a:rPr lang="en-US" altLang="en-US" sz="3000" baseline="-25000" dirty="0"/>
              <a:t>3</a:t>
            </a:r>
          </a:p>
          <a:p>
            <a:pPr>
              <a:spcBef>
                <a:spcPts val="1800"/>
              </a:spcBef>
              <a:spcAft>
                <a:spcPts val="600"/>
              </a:spcAft>
            </a:pPr>
            <a:r>
              <a:rPr lang="en-US" altLang="en-US" sz="3000" u="sng" dirty="0"/>
              <a:t>Model 3</a:t>
            </a:r>
            <a:r>
              <a:rPr lang="en-US" altLang="en-US" sz="3000" dirty="0"/>
              <a:t>: logit P</a:t>
            </a:r>
            <a:r>
              <a:rPr lang="en-US" altLang="en-US" sz="3000" baseline="-25000" dirty="0"/>
              <a:t>3</a:t>
            </a:r>
            <a:r>
              <a:rPr lang="en-US" altLang="en-US" sz="3000" dirty="0"/>
              <a:t>(x)=</a:t>
            </a:r>
            <a:r>
              <a:rPr lang="en-US" altLang="en-US" sz="3000" dirty="0">
                <a:latin typeface="Symbol" panose="05050102010706020507" pitchFamily="18" charset="2"/>
              </a:rPr>
              <a:t>a</a:t>
            </a:r>
            <a:r>
              <a:rPr lang="en-US" altLang="en-US" sz="3000" dirty="0"/>
              <a:t>+</a:t>
            </a:r>
            <a:r>
              <a:rPr lang="en-US" altLang="en-US" sz="3000" dirty="0">
                <a:latin typeface="Symbol" panose="05050102010706020507" pitchFamily="18" charset="2"/>
              </a:rPr>
              <a:t>b</a:t>
            </a:r>
            <a:r>
              <a:rPr lang="en-US" altLang="en-US" sz="3000" baseline="-25000" dirty="0"/>
              <a:t>1</a:t>
            </a:r>
            <a:r>
              <a:rPr lang="en-US" altLang="en-US" sz="3000" dirty="0"/>
              <a:t>x</a:t>
            </a:r>
            <a:r>
              <a:rPr lang="en-US" altLang="en-US" sz="3000" baseline="-25000" dirty="0"/>
              <a:t>1</a:t>
            </a:r>
            <a:r>
              <a:rPr lang="en-US" altLang="en-US" sz="3000" dirty="0"/>
              <a:t>+</a:t>
            </a:r>
            <a:r>
              <a:rPr lang="en-US" altLang="en-US" sz="3000" dirty="0">
                <a:latin typeface="Symbol" panose="05050102010706020507" pitchFamily="18" charset="2"/>
              </a:rPr>
              <a:t>b</a:t>
            </a:r>
            <a:r>
              <a:rPr lang="en-US" altLang="en-US" sz="3000" baseline="-25000" dirty="0"/>
              <a:t>2</a:t>
            </a:r>
            <a:r>
              <a:rPr lang="en-US" altLang="en-US" sz="3000" dirty="0"/>
              <a:t>x</a:t>
            </a:r>
            <a:r>
              <a:rPr lang="en-US" altLang="en-US" sz="3000" baseline="-25000" dirty="0"/>
              <a:t>2 </a:t>
            </a:r>
            <a:r>
              <a:rPr lang="en-US" altLang="en-US" sz="3000" dirty="0"/>
              <a:t>+</a:t>
            </a:r>
            <a:r>
              <a:rPr lang="en-US" altLang="en-US" sz="3000" dirty="0">
                <a:latin typeface="Symbol" panose="05050102010706020507" pitchFamily="18" charset="2"/>
              </a:rPr>
              <a:t>b</a:t>
            </a:r>
            <a:r>
              <a:rPr lang="en-US" altLang="en-US" sz="3000" baseline="-25000" dirty="0"/>
              <a:t>3</a:t>
            </a:r>
            <a:r>
              <a:rPr lang="en-US" altLang="en-US" sz="3000" dirty="0"/>
              <a:t>x</a:t>
            </a:r>
            <a:r>
              <a:rPr lang="en-US" altLang="en-US" sz="3000" baseline="-25000" dirty="0"/>
              <a:t>3  			                                             </a:t>
            </a:r>
            <a:r>
              <a:rPr lang="en-US" altLang="en-US" sz="3000" dirty="0"/>
              <a:t>+</a:t>
            </a:r>
            <a:r>
              <a:rPr lang="en-US" altLang="en-US" sz="3000" dirty="0">
                <a:latin typeface="Symbol" panose="05050102010706020507" pitchFamily="18" charset="2"/>
              </a:rPr>
              <a:t> b</a:t>
            </a:r>
            <a:r>
              <a:rPr lang="en-US" altLang="en-US" sz="3000" baseline="-25000" dirty="0"/>
              <a:t>4</a:t>
            </a:r>
            <a:r>
              <a:rPr lang="en-US" altLang="en-US" sz="3000" dirty="0"/>
              <a:t>x</a:t>
            </a:r>
            <a:r>
              <a:rPr lang="en-US" altLang="en-US" sz="3000" baseline="-25000" dirty="0"/>
              <a:t>1</a:t>
            </a:r>
            <a:r>
              <a:rPr lang="en-US" altLang="en-US" sz="3000" dirty="0"/>
              <a:t>x</a:t>
            </a:r>
            <a:r>
              <a:rPr lang="en-US" altLang="en-US" sz="3000" baseline="-25000" dirty="0"/>
              <a:t>2 </a:t>
            </a:r>
            <a:r>
              <a:rPr lang="en-US" altLang="en-US" sz="3000" dirty="0"/>
              <a:t>+</a:t>
            </a:r>
            <a:r>
              <a:rPr lang="en-US" altLang="en-US" sz="3000" dirty="0">
                <a:latin typeface="Symbol" panose="05050102010706020507" pitchFamily="18" charset="2"/>
              </a:rPr>
              <a:t>b</a:t>
            </a:r>
            <a:r>
              <a:rPr lang="en-US" altLang="en-US" sz="3000" baseline="-25000" dirty="0"/>
              <a:t>5</a:t>
            </a:r>
            <a:r>
              <a:rPr lang="en-US" altLang="en-US" sz="3000" dirty="0"/>
              <a:t>x</a:t>
            </a:r>
            <a:r>
              <a:rPr lang="en-US" altLang="en-US" sz="3000" baseline="-25000" dirty="0"/>
              <a:t>1</a:t>
            </a:r>
            <a:r>
              <a:rPr lang="en-US" altLang="en-US" sz="3000" dirty="0"/>
              <a:t>x</a:t>
            </a:r>
            <a:r>
              <a:rPr lang="en-US" altLang="en-US" sz="3000" baseline="-25000" dirty="0"/>
              <a:t>3 </a:t>
            </a:r>
            <a:r>
              <a:rPr lang="en-US" altLang="en-US" sz="3000" dirty="0"/>
              <a:t>+</a:t>
            </a:r>
            <a:r>
              <a:rPr lang="en-US" altLang="en-US" sz="3000" dirty="0">
                <a:latin typeface="Symbol" panose="05050102010706020507" pitchFamily="18" charset="2"/>
              </a:rPr>
              <a:t> b</a:t>
            </a:r>
            <a:r>
              <a:rPr lang="en-US" altLang="en-US" sz="3000" baseline="-25000" dirty="0"/>
              <a:t>6</a:t>
            </a:r>
            <a:r>
              <a:rPr lang="en-US" altLang="en-US" sz="3000" dirty="0"/>
              <a:t>x</a:t>
            </a:r>
            <a:r>
              <a:rPr lang="en-US" altLang="en-US" sz="3000" baseline="-25000" dirty="0"/>
              <a:t>2</a:t>
            </a:r>
            <a:r>
              <a:rPr lang="en-US" altLang="en-US" sz="3000" dirty="0"/>
              <a:t>x</a:t>
            </a:r>
            <a:r>
              <a:rPr lang="en-US" altLang="en-US" sz="3000" baseline="-25000" dirty="0"/>
              <a:t>3</a:t>
            </a:r>
          </a:p>
        </p:txBody>
      </p:sp>
      <p:sp>
        <p:nvSpPr>
          <p:cNvPr id="4" name="Rectangle 3"/>
          <p:cNvSpPr txBox="1">
            <a:spLocks noChangeArrowheads="1"/>
          </p:cNvSpPr>
          <p:nvPr/>
        </p:nvSpPr>
        <p:spPr bwMode="auto">
          <a:xfrm>
            <a:off x="609600" y="3786553"/>
            <a:ext cx="8229600" cy="2700216"/>
          </a:xfrm>
          <a:prstGeom prst="rect">
            <a:avLst/>
          </a:prstGeom>
          <a:solidFill>
            <a:schemeClr val="bg1">
              <a:lumMod val="85000"/>
            </a:schemeClr>
          </a:solidFill>
          <a:ln>
            <a:noFill/>
          </a:ln>
          <a:extLs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176213" indent="0">
              <a:spcBef>
                <a:spcPts val="1200"/>
              </a:spcBef>
              <a:spcAft>
                <a:spcPts val="600"/>
              </a:spcAft>
              <a:buFont typeface="Wingdings" charset="2"/>
              <a:buNone/>
            </a:pPr>
            <a:r>
              <a:rPr lang="en-US" altLang="en-US" sz="2800" dirty="0"/>
              <a:t>Model 3 has all 3 possible pairwise interactions (product terms)</a:t>
            </a:r>
          </a:p>
          <a:p>
            <a:pPr marL="176213" indent="0">
              <a:buFont typeface="Wingdings" charset="2"/>
              <a:buNone/>
            </a:pPr>
            <a:r>
              <a:rPr lang="en-US" altLang="en-US" sz="2800" dirty="0"/>
              <a:t>Calculate log likelihood statistics</a:t>
            </a:r>
          </a:p>
          <a:p>
            <a:pPr marL="457200" lvl="1" indent="0">
              <a:buFont typeface="Arial" charset="0"/>
              <a:buNone/>
            </a:pPr>
            <a:r>
              <a:rPr lang="en-US" altLang="en-US" dirty="0"/>
              <a:t>L</a:t>
            </a:r>
            <a:r>
              <a:rPr lang="en-US" altLang="en-US" baseline="-25000" dirty="0"/>
              <a:t>2</a:t>
            </a:r>
            <a:r>
              <a:rPr lang="en-US" altLang="en-US" dirty="0"/>
              <a:t> </a:t>
            </a:r>
            <a:r>
              <a:rPr lang="en-US" altLang="en-US" dirty="0">
                <a:sym typeface="Wingdings" panose="05000000000000000000" pitchFamily="2" charset="2"/>
              </a:rPr>
              <a:t> </a:t>
            </a:r>
            <a:r>
              <a:rPr lang="en-US" altLang="en-US" dirty="0"/>
              <a:t>lnL</a:t>
            </a:r>
            <a:r>
              <a:rPr lang="en-US" altLang="en-US" baseline="-25000" dirty="0"/>
              <a:t>2</a:t>
            </a:r>
            <a:r>
              <a:rPr lang="en-US" altLang="en-US" dirty="0"/>
              <a:t> </a:t>
            </a:r>
            <a:r>
              <a:rPr lang="en-US" altLang="en-US" dirty="0">
                <a:sym typeface="Wingdings" panose="05000000000000000000" pitchFamily="2" charset="2"/>
              </a:rPr>
              <a:t> </a:t>
            </a:r>
            <a:r>
              <a:rPr lang="en-US" altLang="en-US" dirty="0"/>
              <a:t>-2lnL</a:t>
            </a:r>
            <a:r>
              <a:rPr lang="en-US" altLang="en-US" baseline="-25000" dirty="0"/>
              <a:t>2</a:t>
            </a:r>
          </a:p>
          <a:p>
            <a:pPr marL="457200" lvl="1" indent="0">
              <a:buFont typeface="Arial" charset="0"/>
              <a:buNone/>
            </a:pPr>
            <a:r>
              <a:rPr lang="en-US" altLang="en-US" dirty="0"/>
              <a:t>L</a:t>
            </a:r>
            <a:r>
              <a:rPr lang="en-US" altLang="en-US" baseline="-25000" dirty="0"/>
              <a:t>3</a:t>
            </a:r>
            <a:r>
              <a:rPr lang="en-US" altLang="en-US" dirty="0"/>
              <a:t> </a:t>
            </a:r>
            <a:r>
              <a:rPr lang="en-US" altLang="en-US" dirty="0">
                <a:sym typeface="Wingdings" panose="05000000000000000000" pitchFamily="2" charset="2"/>
              </a:rPr>
              <a:t> </a:t>
            </a:r>
            <a:r>
              <a:rPr lang="en-US" altLang="en-US" dirty="0"/>
              <a:t>lnL</a:t>
            </a:r>
            <a:r>
              <a:rPr lang="en-US" altLang="en-US" baseline="-25000" dirty="0"/>
              <a:t>3</a:t>
            </a:r>
            <a:r>
              <a:rPr lang="en-US" altLang="en-US" dirty="0"/>
              <a:t> </a:t>
            </a:r>
            <a:r>
              <a:rPr lang="en-US" altLang="en-US" dirty="0">
                <a:sym typeface="Wingdings" panose="05000000000000000000" pitchFamily="2" charset="2"/>
              </a:rPr>
              <a:t> </a:t>
            </a:r>
            <a:r>
              <a:rPr lang="en-US" altLang="en-US" dirty="0"/>
              <a:t>-2lnL</a:t>
            </a:r>
            <a:r>
              <a:rPr lang="en-US" altLang="en-US" baseline="-25000" dirty="0"/>
              <a:t>3</a:t>
            </a:r>
            <a:endParaRPr lang="en-US" altLang="en-US" dirty="0"/>
          </a:p>
        </p:txBody>
      </p:sp>
    </p:spTree>
    <p:extLst>
      <p:ext uri="{BB962C8B-B14F-4D97-AF65-F5344CB8AC3E}">
        <p14:creationId xmlns:p14="http://schemas.microsoft.com/office/powerpoint/2010/main" val="601881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640080" y="3849077"/>
            <a:ext cx="7468382" cy="2783349"/>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57346" name="Rectangle 2"/>
          <p:cNvSpPr>
            <a:spLocks noGrp="1" noChangeArrowheads="1"/>
          </p:cNvSpPr>
          <p:nvPr>
            <p:ph type="title"/>
          </p:nvPr>
        </p:nvSpPr>
        <p:spPr>
          <a:xfrm>
            <a:off x="457200" y="640080"/>
            <a:ext cx="8229600" cy="1143000"/>
          </a:xfrm>
        </p:spPr>
        <p:txBody>
          <a:bodyPr/>
          <a:lstStyle/>
          <a:p>
            <a:r>
              <a:rPr lang="en-US" altLang="en-US" sz="4000" dirty="0"/>
              <a:t>Hypothesis test for &gt;1 parameters simultaneously</a:t>
            </a:r>
          </a:p>
        </p:txBody>
      </p:sp>
      <p:sp>
        <p:nvSpPr>
          <p:cNvPr id="57347" name="Rectangle 3"/>
          <p:cNvSpPr>
            <a:spLocks noGrp="1" noChangeArrowheads="1"/>
          </p:cNvSpPr>
          <p:nvPr>
            <p:ph type="body" idx="1"/>
          </p:nvPr>
        </p:nvSpPr>
        <p:spPr>
          <a:xfrm>
            <a:off x="640080" y="2011681"/>
            <a:ext cx="8229600" cy="3923969"/>
          </a:xfrm>
        </p:spPr>
        <p:txBody>
          <a:bodyPr/>
          <a:lstStyle/>
          <a:p>
            <a:pPr>
              <a:spcBef>
                <a:spcPts val="0"/>
              </a:spcBef>
            </a:pPr>
            <a:r>
              <a:rPr lang="en-US" altLang="en-US" sz="3000" dirty="0"/>
              <a:t>Model 2: logit P</a:t>
            </a:r>
            <a:r>
              <a:rPr lang="en-US" altLang="en-US" sz="3000" baseline="-25000" dirty="0"/>
              <a:t>2</a:t>
            </a:r>
            <a:r>
              <a:rPr lang="en-US" altLang="en-US" sz="3000" dirty="0"/>
              <a:t>(x)=</a:t>
            </a:r>
            <a:r>
              <a:rPr lang="en-US" altLang="en-US" sz="3000" dirty="0">
                <a:latin typeface="Symbol" panose="05050102010706020507" pitchFamily="18" charset="2"/>
              </a:rPr>
              <a:t>a</a:t>
            </a:r>
            <a:r>
              <a:rPr lang="en-US" altLang="en-US" sz="3000" dirty="0"/>
              <a:t>+</a:t>
            </a:r>
            <a:r>
              <a:rPr lang="en-US" altLang="en-US" sz="3000" dirty="0">
                <a:latin typeface="Symbol" panose="05050102010706020507" pitchFamily="18" charset="2"/>
              </a:rPr>
              <a:t>b</a:t>
            </a:r>
            <a:r>
              <a:rPr lang="en-US" altLang="en-US" sz="3000" baseline="-25000" dirty="0"/>
              <a:t>1</a:t>
            </a:r>
            <a:r>
              <a:rPr lang="en-US" altLang="en-US" sz="3000" dirty="0"/>
              <a:t>x</a:t>
            </a:r>
            <a:r>
              <a:rPr lang="en-US" altLang="en-US" sz="3000" baseline="-25000" dirty="0"/>
              <a:t>1 </a:t>
            </a:r>
            <a:r>
              <a:rPr lang="en-US" altLang="en-US" sz="3000" dirty="0"/>
              <a:t>+</a:t>
            </a:r>
            <a:r>
              <a:rPr lang="en-US" altLang="en-US" sz="3000" dirty="0">
                <a:latin typeface="Symbol" panose="05050102010706020507" pitchFamily="18" charset="2"/>
              </a:rPr>
              <a:t>b</a:t>
            </a:r>
            <a:r>
              <a:rPr lang="en-US" altLang="en-US" sz="3000" baseline="-25000" dirty="0"/>
              <a:t>2</a:t>
            </a:r>
            <a:r>
              <a:rPr lang="en-US" altLang="en-US" sz="3000" dirty="0"/>
              <a:t>x</a:t>
            </a:r>
            <a:r>
              <a:rPr lang="en-US" altLang="en-US" sz="3000" baseline="-25000" dirty="0"/>
              <a:t>2 </a:t>
            </a:r>
            <a:r>
              <a:rPr lang="en-US" altLang="en-US" sz="3000" dirty="0"/>
              <a:t>+</a:t>
            </a:r>
            <a:r>
              <a:rPr lang="en-US" altLang="en-US" sz="3000" dirty="0">
                <a:latin typeface="Symbol" panose="05050102010706020507" pitchFamily="18" charset="2"/>
              </a:rPr>
              <a:t>b</a:t>
            </a:r>
            <a:r>
              <a:rPr lang="en-US" altLang="en-US" sz="3000" baseline="-25000" dirty="0"/>
              <a:t>3</a:t>
            </a:r>
            <a:r>
              <a:rPr lang="en-US" altLang="en-US" sz="3000" dirty="0"/>
              <a:t>x</a:t>
            </a:r>
            <a:r>
              <a:rPr lang="en-US" altLang="en-US" sz="3000" baseline="-25000" dirty="0"/>
              <a:t>3</a:t>
            </a:r>
          </a:p>
          <a:p>
            <a:pPr>
              <a:spcBef>
                <a:spcPts val="0"/>
              </a:spcBef>
            </a:pPr>
            <a:r>
              <a:rPr lang="en-US" altLang="en-US" sz="3000" dirty="0"/>
              <a:t>Model 3: logit P</a:t>
            </a:r>
            <a:r>
              <a:rPr lang="en-US" altLang="en-US" sz="3000" baseline="-25000" dirty="0"/>
              <a:t>3</a:t>
            </a:r>
            <a:r>
              <a:rPr lang="en-US" altLang="en-US" sz="3000" dirty="0"/>
              <a:t>(x)=</a:t>
            </a:r>
            <a:r>
              <a:rPr lang="en-US" altLang="en-US" sz="3000" dirty="0">
                <a:latin typeface="Symbol" panose="05050102010706020507" pitchFamily="18" charset="2"/>
              </a:rPr>
              <a:t>a</a:t>
            </a:r>
            <a:r>
              <a:rPr lang="en-US" altLang="en-US" sz="3000" dirty="0"/>
              <a:t>+</a:t>
            </a:r>
            <a:r>
              <a:rPr lang="en-US" altLang="en-US" sz="3000" dirty="0">
                <a:latin typeface="Symbol" panose="05050102010706020507" pitchFamily="18" charset="2"/>
              </a:rPr>
              <a:t>b</a:t>
            </a:r>
            <a:r>
              <a:rPr lang="en-US" altLang="en-US" sz="3000" baseline="-25000" dirty="0"/>
              <a:t>1</a:t>
            </a:r>
            <a:r>
              <a:rPr lang="en-US" altLang="en-US" sz="3000" dirty="0"/>
              <a:t>x</a:t>
            </a:r>
            <a:r>
              <a:rPr lang="en-US" altLang="en-US" sz="3000" baseline="-25000" dirty="0"/>
              <a:t>1 </a:t>
            </a:r>
            <a:r>
              <a:rPr lang="en-US" altLang="en-US" sz="3000" dirty="0"/>
              <a:t>+</a:t>
            </a:r>
            <a:r>
              <a:rPr lang="en-US" altLang="en-US" sz="3000" dirty="0">
                <a:latin typeface="Symbol" panose="05050102010706020507" pitchFamily="18" charset="2"/>
              </a:rPr>
              <a:t>b</a:t>
            </a:r>
            <a:r>
              <a:rPr lang="en-US" altLang="en-US" sz="3000" baseline="-25000" dirty="0"/>
              <a:t>2</a:t>
            </a:r>
            <a:r>
              <a:rPr lang="en-US" altLang="en-US" sz="3000" dirty="0"/>
              <a:t>x</a:t>
            </a:r>
            <a:r>
              <a:rPr lang="en-US" altLang="en-US" sz="3000" baseline="-25000" dirty="0"/>
              <a:t>2 </a:t>
            </a:r>
            <a:r>
              <a:rPr lang="en-US" altLang="en-US" sz="3000" dirty="0"/>
              <a:t>+</a:t>
            </a:r>
            <a:r>
              <a:rPr lang="en-US" altLang="en-US" sz="3000" dirty="0">
                <a:latin typeface="Symbol" panose="05050102010706020507" pitchFamily="18" charset="2"/>
              </a:rPr>
              <a:t>b</a:t>
            </a:r>
            <a:r>
              <a:rPr lang="en-US" altLang="en-US" sz="3000" baseline="-25000" dirty="0"/>
              <a:t>3</a:t>
            </a:r>
            <a:r>
              <a:rPr lang="en-US" altLang="en-US" sz="3000" dirty="0"/>
              <a:t>x</a:t>
            </a:r>
            <a:r>
              <a:rPr lang="en-US" altLang="en-US" sz="3000" baseline="-25000" dirty="0"/>
              <a:t>3 </a:t>
            </a:r>
            <a:r>
              <a:rPr lang="en-US" altLang="en-US" sz="3000" dirty="0"/>
              <a:t>+</a:t>
            </a:r>
          </a:p>
          <a:p>
            <a:pPr marL="0" indent="0">
              <a:spcBef>
                <a:spcPts val="0"/>
              </a:spcBef>
              <a:buNone/>
            </a:pPr>
            <a:r>
              <a:rPr lang="en-US" altLang="en-US" sz="3000" dirty="0"/>
              <a:t>                                     +</a:t>
            </a:r>
            <a:r>
              <a:rPr lang="en-US" altLang="en-US" sz="3000" dirty="0">
                <a:latin typeface="Symbol" panose="05050102010706020507" pitchFamily="18" charset="2"/>
              </a:rPr>
              <a:t> b</a:t>
            </a:r>
            <a:r>
              <a:rPr lang="en-US" altLang="en-US" sz="3000" baseline="-25000" dirty="0"/>
              <a:t>4</a:t>
            </a:r>
            <a:r>
              <a:rPr lang="en-US" altLang="en-US" sz="3000" dirty="0"/>
              <a:t>x</a:t>
            </a:r>
            <a:r>
              <a:rPr lang="en-US" altLang="en-US" sz="3000" baseline="-25000" dirty="0"/>
              <a:t>1</a:t>
            </a:r>
            <a:r>
              <a:rPr lang="en-US" altLang="en-US" sz="3000" dirty="0"/>
              <a:t>x</a:t>
            </a:r>
            <a:r>
              <a:rPr lang="en-US" altLang="en-US" sz="3000" baseline="-25000" dirty="0"/>
              <a:t>2 </a:t>
            </a:r>
            <a:r>
              <a:rPr lang="en-US" altLang="en-US" sz="3000" dirty="0"/>
              <a:t>+</a:t>
            </a:r>
            <a:r>
              <a:rPr lang="en-US" altLang="en-US" sz="3000" dirty="0">
                <a:latin typeface="Symbol" panose="05050102010706020507" pitchFamily="18" charset="2"/>
              </a:rPr>
              <a:t>b</a:t>
            </a:r>
            <a:r>
              <a:rPr lang="en-US" altLang="en-US" sz="3000" baseline="-25000" dirty="0"/>
              <a:t>5</a:t>
            </a:r>
            <a:r>
              <a:rPr lang="en-US" altLang="en-US" sz="3000" dirty="0"/>
              <a:t>x</a:t>
            </a:r>
            <a:r>
              <a:rPr lang="en-US" altLang="en-US" sz="3000" baseline="-25000" dirty="0"/>
              <a:t>1</a:t>
            </a:r>
            <a:r>
              <a:rPr lang="en-US" altLang="en-US" sz="3000" dirty="0"/>
              <a:t>x</a:t>
            </a:r>
            <a:r>
              <a:rPr lang="en-US" altLang="en-US" sz="3000" baseline="-25000" dirty="0"/>
              <a:t>3 </a:t>
            </a:r>
            <a:r>
              <a:rPr lang="en-US" altLang="en-US" sz="3000" dirty="0"/>
              <a:t>+</a:t>
            </a:r>
            <a:r>
              <a:rPr lang="en-US" altLang="en-US" sz="3000" dirty="0">
                <a:latin typeface="Symbol" panose="05050102010706020507" pitchFamily="18" charset="2"/>
              </a:rPr>
              <a:t> b</a:t>
            </a:r>
            <a:r>
              <a:rPr lang="en-US" altLang="en-US" sz="3000" baseline="-25000" dirty="0"/>
              <a:t>6</a:t>
            </a:r>
            <a:r>
              <a:rPr lang="en-US" altLang="en-US" sz="3000" dirty="0"/>
              <a:t>x</a:t>
            </a:r>
            <a:r>
              <a:rPr lang="en-US" altLang="en-US" sz="3000" baseline="-25000" dirty="0"/>
              <a:t>2</a:t>
            </a:r>
            <a:r>
              <a:rPr lang="en-US" altLang="en-US" sz="3000" dirty="0"/>
              <a:t>x</a:t>
            </a:r>
            <a:r>
              <a:rPr lang="en-US" altLang="en-US" sz="3000" baseline="-25000" dirty="0"/>
              <a:t>3</a:t>
            </a:r>
          </a:p>
          <a:p>
            <a:pPr>
              <a:lnSpc>
                <a:spcPct val="90000"/>
              </a:lnSpc>
              <a:buFontTx/>
              <a:buNone/>
            </a:pPr>
            <a:endParaRPr lang="en-US" altLang="en-US" sz="2800" dirty="0"/>
          </a:p>
          <a:p>
            <a:pPr>
              <a:lnSpc>
                <a:spcPct val="90000"/>
              </a:lnSpc>
              <a:buNone/>
            </a:pPr>
            <a:r>
              <a:rPr lang="en-US" altLang="en-US" dirty="0"/>
              <a:t>To test H</a:t>
            </a:r>
            <a:r>
              <a:rPr lang="en-US" altLang="en-US" baseline="-25000" dirty="0"/>
              <a:t>o</a:t>
            </a:r>
            <a:r>
              <a:rPr lang="en-US" altLang="en-US" dirty="0"/>
              <a:t> : </a:t>
            </a:r>
            <a:r>
              <a:rPr lang="en-US" altLang="en-US" dirty="0">
                <a:latin typeface="Symbol" panose="05050102010706020507" pitchFamily="18" charset="2"/>
              </a:rPr>
              <a:t>b</a:t>
            </a:r>
            <a:r>
              <a:rPr lang="en-US" altLang="en-US" baseline="-25000" dirty="0"/>
              <a:t>4 </a:t>
            </a:r>
            <a:r>
              <a:rPr lang="en-US" altLang="en-US" dirty="0"/>
              <a:t>=</a:t>
            </a:r>
            <a:r>
              <a:rPr lang="en-US" altLang="en-US" dirty="0">
                <a:latin typeface="Symbol" panose="05050102010706020507" pitchFamily="18" charset="2"/>
              </a:rPr>
              <a:t>b</a:t>
            </a:r>
            <a:r>
              <a:rPr lang="en-US" altLang="en-US" baseline="-25000" dirty="0"/>
              <a:t>5</a:t>
            </a:r>
            <a:r>
              <a:rPr lang="en-US" altLang="en-US" dirty="0"/>
              <a:t>=</a:t>
            </a:r>
            <a:r>
              <a:rPr lang="en-US" altLang="en-US" dirty="0">
                <a:latin typeface="Symbol" panose="05050102010706020507" pitchFamily="18" charset="2"/>
              </a:rPr>
              <a:t>b</a:t>
            </a:r>
            <a:r>
              <a:rPr lang="en-US" altLang="en-US" baseline="-25000" dirty="0"/>
              <a:t>6</a:t>
            </a:r>
            <a:r>
              <a:rPr lang="en-US" altLang="en-US" dirty="0"/>
              <a:t>=0</a:t>
            </a:r>
          </a:p>
          <a:p>
            <a:pPr>
              <a:lnSpc>
                <a:spcPct val="90000"/>
              </a:lnSpc>
              <a:buFontTx/>
              <a:buNone/>
            </a:pPr>
            <a:endParaRPr lang="en-US" altLang="en-US" dirty="0"/>
          </a:p>
          <a:p>
            <a:pPr>
              <a:lnSpc>
                <a:spcPct val="90000"/>
              </a:lnSpc>
              <a:buFontTx/>
              <a:buNone/>
            </a:pPr>
            <a:r>
              <a:rPr lang="en-US" altLang="en-US" dirty="0"/>
              <a:t>Use: </a:t>
            </a:r>
          </a:p>
        </p:txBody>
      </p:sp>
      <p:sp>
        <p:nvSpPr>
          <p:cNvPr id="57348" name="Text Box 4"/>
          <p:cNvSpPr txBox="1">
            <a:spLocks noChangeArrowheads="1"/>
          </p:cNvSpPr>
          <p:nvPr/>
        </p:nvSpPr>
        <p:spPr bwMode="auto">
          <a:xfrm>
            <a:off x="2293937" y="4704544"/>
            <a:ext cx="4953000" cy="1231106"/>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ts val="0"/>
              </a:spcBef>
              <a:spcAft>
                <a:spcPts val="1200"/>
              </a:spcAft>
              <a:buFontTx/>
              <a:buNone/>
            </a:pPr>
            <a:r>
              <a:rPr lang="en-US" altLang="en-US" dirty="0">
                <a:solidFill>
                  <a:srgbClr val="404040"/>
                </a:solidFill>
              </a:rPr>
              <a:t>-2lnL</a:t>
            </a:r>
            <a:r>
              <a:rPr lang="en-US" altLang="en-US" baseline="-25000" dirty="0">
                <a:solidFill>
                  <a:srgbClr val="404040"/>
                </a:solidFill>
              </a:rPr>
              <a:t>2</a:t>
            </a:r>
            <a:r>
              <a:rPr lang="en-US" altLang="en-US" dirty="0">
                <a:solidFill>
                  <a:srgbClr val="404040"/>
                </a:solidFill>
              </a:rPr>
              <a:t> - (-2lnL</a:t>
            </a:r>
            <a:r>
              <a:rPr lang="en-US" altLang="en-US" baseline="-25000" dirty="0">
                <a:solidFill>
                  <a:srgbClr val="404040"/>
                </a:solidFill>
              </a:rPr>
              <a:t>3</a:t>
            </a:r>
            <a:r>
              <a:rPr lang="en-US" altLang="en-US" dirty="0">
                <a:solidFill>
                  <a:srgbClr val="404040"/>
                </a:solidFill>
              </a:rPr>
              <a:t>) = </a:t>
            </a:r>
          </a:p>
          <a:p>
            <a:pPr>
              <a:spcBef>
                <a:spcPts val="0"/>
              </a:spcBef>
              <a:spcAft>
                <a:spcPts val="1200"/>
              </a:spcAft>
              <a:buFontTx/>
              <a:buNone/>
            </a:pPr>
            <a:r>
              <a:rPr lang="en-US" altLang="en-US" dirty="0">
                <a:solidFill>
                  <a:srgbClr val="404040"/>
                </a:solidFill>
              </a:rPr>
              <a:t>-2ln(L</a:t>
            </a:r>
            <a:r>
              <a:rPr lang="en-US" altLang="en-US" baseline="-25000" dirty="0">
                <a:solidFill>
                  <a:srgbClr val="404040"/>
                </a:solidFill>
              </a:rPr>
              <a:t>2</a:t>
            </a:r>
            <a:r>
              <a:rPr lang="en-US" altLang="en-US" dirty="0">
                <a:solidFill>
                  <a:srgbClr val="404040"/>
                </a:solidFill>
              </a:rPr>
              <a:t>/L</a:t>
            </a:r>
            <a:r>
              <a:rPr lang="en-US" altLang="en-US" baseline="-25000" dirty="0">
                <a:solidFill>
                  <a:srgbClr val="404040"/>
                </a:solidFill>
              </a:rPr>
              <a:t>3</a:t>
            </a:r>
            <a:r>
              <a:rPr lang="en-US" altLang="en-US" dirty="0">
                <a:solidFill>
                  <a:srgbClr val="404040"/>
                </a:solidFill>
              </a:rPr>
              <a:t>) ~ X</a:t>
            </a:r>
            <a:r>
              <a:rPr lang="en-US" altLang="en-US" baseline="30000" dirty="0">
                <a:solidFill>
                  <a:srgbClr val="404040"/>
                </a:solidFill>
              </a:rPr>
              <a:t>2 </a:t>
            </a:r>
            <a:r>
              <a:rPr lang="en-US" altLang="en-US" dirty="0">
                <a:solidFill>
                  <a:srgbClr val="404040"/>
                </a:solidFill>
              </a:rPr>
              <a:t>  under H</a:t>
            </a:r>
            <a:r>
              <a:rPr lang="en-US" altLang="en-US" baseline="-25000" dirty="0">
                <a:solidFill>
                  <a:srgbClr val="404040"/>
                </a:solidFill>
              </a:rPr>
              <a:t>o</a:t>
            </a:r>
          </a:p>
        </p:txBody>
      </p:sp>
      <p:sp>
        <p:nvSpPr>
          <p:cNvPr id="57350" name="Text Box 6"/>
          <p:cNvSpPr txBox="1">
            <a:spLocks noChangeArrowheads="1"/>
          </p:cNvSpPr>
          <p:nvPr/>
        </p:nvSpPr>
        <p:spPr bwMode="auto">
          <a:xfrm>
            <a:off x="4684127" y="5741491"/>
            <a:ext cx="593725"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1800" b="1" dirty="0"/>
              <a:t>3df</a:t>
            </a:r>
          </a:p>
        </p:txBody>
      </p:sp>
      <p:sp>
        <p:nvSpPr>
          <p:cNvPr id="57351" name="Text Box 7"/>
          <p:cNvSpPr txBox="1">
            <a:spLocks noChangeArrowheads="1"/>
          </p:cNvSpPr>
          <p:nvPr/>
        </p:nvSpPr>
        <p:spPr bwMode="auto">
          <a:xfrm>
            <a:off x="2406064" y="6170761"/>
            <a:ext cx="2362200"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400" dirty="0">
                <a:solidFill>
                  <a:srgbClr val="404040"/>
                </a:solidFill>
                <a:latin typeface="Calibri" panose="020F0502020204030204" pitchFamily="34" charset="0"/>
                <a:cs typeface="Calibri" panose="020F0502020204030204" pitchFamily="34" charset="0"/>
              </a:rPr>
              <a:t>Likelihood Ratio</a:t>
            </a:r>
          </a:p>
        </p:txBody>
      </p:sp>
      <p:sp>
        <p:nvSpPr>
          <p:cNvPr id="57352" name="Text Box 8"/>
          <p:cNvSpPr txBox="1">
            <a:spLocks noChangeArrowheads="1"/>
          </p:cNvSpPr>
          <p:nvPr/>
        </p:nvSpPr>
        <p:spPr bwMode="auto">
          <a:xfrm>
            <a:off x="3282364" y="5741491"/>
            <a:ext cx="304800"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dirty="0">
                <a:solidFill>
                  <a:srgbClr val="404040"/>
                </a:solidFill>
                <a:cs typeface="Arial" panose="020B0604020202020204" pitchFamily="34" charset="0"/>
              </a:rPr>
              <a:t>↑</a:t>
            </a:r>
          </a:p>
        </p:txBody>
      </p:sp>
    </p:spTree>
    <p:extLst>
      <p:ext uri="{BB962C8B-B14F-4D97-AF65-F5344CB8AC3E}">
        <p14:creationId xmlns:p14="http://schemas.microsoft.com/office/powerpoint/2010/main" val="224483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7200" y="640080"/>
            <a:ext cx="8229600" cy="1143000"/>
          </a:xfrm>
        </p:spPr>
        <p:txBody>
          <a:bodyPr/>
          <a:lstStyle/>
          <a:p>
            <a:r>
              <a:rPr lang="en-US" altLang="en-US" sz="4000" dirty="0"/>
              <a:t>Hypothesis test for &gt;1 parameters simultaneously </a:t>
            </a:r>
            <a:r>
              <a:rPr lang="en-US" altLang="en-US" sz="3000" dirty="0"/>
              <a:t>(2)</a:t>
            </a:r>
          </a:p>
        </p:txBody>
      </p:sp>
      <p:sp>
        <p:nvSpPr>
          <p:cNvPr id="2" name="Content Placeholder 1"/>
          <p:cNvSpPr>
            <a:spLocks noGrp="1"/>
          </p:cNvSpPr>
          <p:nvPr>
            <p:ph idx="1"/>
          </p:nvPr>
        </p:nvSpPr>
        <p:spPr>
          <a:xfrm>
            <a:off x="457200" y="2057400"/>
            <a:ext cx="8229600" cy="4343400"/>
          </a:xfrm>
        </p:spPr>
        <p:txBody>
          <a:bodyPr/>
          <a:lstStyle/>
          <a:p>
            <a:pPr>
              <a:spcBef>
                <a:spcPts val="1200"/>
              </a:spcBef>
            </a:pPr>
            <a:r>
              <a:rPr lang="en-US" dirty="0"/>
              <a:t>Likelihood ratio test enables you to test multiple terms simultaneously; e.g.,</a:t>
            </a:r>
          </a:p>
          <a:p>
            <a:pPr lvl="1">
              <a:spcBef>
                <a:spcPts val="600"/>
              </a:spcBef>
            </a:pPr>
            <a:r>
              <a:rPr lang="en-US" dirty="0"/>
              <a:t>All product terms together </a:t>
            </a:r>
          </a:p>
          <a:p>
            <a:pPr lvl="1">
              <a:spcBef>
                <a:spcPts val="600"/>
              </a:spcBef>
            </a:pPr>
            <a:r>
              <a:rPr lang="en-US" dirty="0"/>
              <a:t>Multiple potential predictors</a:t>
            </a:r>
            <a:endParaRPr lang="en-US" sz="3200" dirty="0"/>
          </a:p>
          <a:p>
            <a:pPr>
              <a:spcBef>
                <a:spcPts val="1200"/>
              </a:spcBef>
            </a:pPr>
            <a:r>
              <a:rPr lang="en-US" dirty="0"/>
              <a:t>Decreases number of tests</a:t>
            </a:r>
          </a:p>
          <a:p>
            <a:pPr lvl="1">
              <a:spcBef>
                <a:spcPts val="600"/>
              </a:spcBef>
            </a:pPr>
            <a:r>
              <a:rPr lang="en-US" dirty="0"/>
              <a:t>Protects against “fishing for p-values” and Type I error</a:t>
            </a:r>
          </a:p>
        </p:txBody>
      </p:sp>
    </p:spTree>
    <p:extLst>
      <p:ext uri="{BB962C8B-B14F-4D97-AF65-F5344CB8AC3E}">
        <p14:creationId xmlns:p14="http://schemas.microsoft.com/office/powerpoint/2010/main" val="2209163284"/>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13534</TotalTime>
  <Words>4324</Words>
  <Application>Microsoft Office PowerPoint</Application>
  <PresentationFormat>On-screen Show (4:3)</PresentationFormat>
  <Paragraphs>472</Paragraphs>
  <Slides>41</Slides>
  <Notes>41</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41</vt:i4>
      </vt:variant>
    </vt:vector>
  </HeadingPairs>
  <TitlesOfParts>
    <vt:vector size="56" baseType="lpstr">
      <vt:lpstr>MS PGothic</vt:lpstr>
      <vt:lpstr>Arial</vt:lpstr>
      <vt:lpstr>Avenir Book</vt:lpstr>
      <vt:lpstr>Calibri</vt:lpstr>
      <vt:lpstr>Calibri (Body)</vt:lpstr>
      <vt:lpstr>Courier New</vt:lpstr>
      <vt:lpstr>Garamond</vt:lpstr>
      <vt:lpstr>Lucida Grande</vt:lpstr>
      <vt:lpstr>Mangal</vt:lpstr>
      <vt:lpstr>Symbol</vt:lpstr>
      <vt:lpstr>Times New Roman</vt:lpstr>
      <vt:lpstr>Verdana</vt:lpstr>
      <vt:lpstr>Wingdings</vt:lpstr>
      <vt:lpstr>CDC OR Style options 1 and 2</vt:lpstr>
      <vt:lpstr>Custom Design</vt:lpstr>
      <vt:lpstr>Acknowledgment: Joanne Garrett, PhD, UNC</vt:lpstr>
      <vt:lpstr>Review of part 1</vt:lpstr>
      <vt:lpstr>Preview of part 2</vt:lpstr>
      <vt:lpstr>Maximum likelihood estimation</vt:lpstr>
      <vt:lpstr>Use “L” to compare 2 models (L = likelihood statistic)</vt:lpstr>
      <vt:lpstr>Simple case: Compare 2 models that differ by 1 variable</vt:lpstr>
      <vt:lpstr>General case: Compare models that differ by &gt;1 variables</vt:lpstr>
      <vt:lpstr>Hypothesis test for &gt;1 parameters simultaneously</vt:lpstr>
      <vt:lpstr>Hypothesis test for &gt;1 parameters simultaneously (2)</vt:lpstr>
      <vt:lpstr>Models 1 &amp; 2</vt:lpstr>
      <vt:lpstr>Models 3 &amp; 4</vt:lpstr>
      <vt:lpstr>Likelihood ratio test</vt:lpstr>
      <vt:lpstr>Likelihood ratio test (2)</vt:lpstr>
      <vt:lpstr>Likelihood ratio test</vt:lpstr>
      <vt:lpstr>Modeling strategies</vt:lpstr>
      <vt:lpstr>Importance of strategy</vt:lpstr>
      <vt:lpstr>Strategy steps</vt:lpstr>
      <vt:lpstr>Variable specification  (one main exposure)</vt:lpstr>
      <vt:lpstr>Variable specification (2)  Considerations</vt:lpstr>
      <vt:lpstr>Step 1: Variable selection</vt:lpstr>
      <vt:lpstr>Step 1: Variable selection (2)</vt:lpstr>
      <vt:lpstr>Step 1: Variable selection (3)</vt:lpstr>
      <vt:lpstr>Step 1: Variable selection (4)</vt:lpstr>
      <vt:lpstr>Step 2: Interaction assessment</vt:lpstr>
      <vt:lpstr>Hierarchy principle for interaction terms</vt:lpstr>
      <vt:lpstr>Hierarchy principle</vt:lpstr>
      <vt:lpstr>Step 3: Confounding assessment</vt:lpstr>
      <vt:lpstr>Assess confounding (No interaction involving exposure)</vt:lpstr>
      <vt:lpstr>Example 1: Evans County coronary heart disease study</vt:lpstr>
      <vt:lpstr>Full model</vt:lpstr>
      <vt:lpstr>Example 2: Assess confounding when model has interaction terms</vt:lpstr>
      <vt:lpstr>Example 2: New full model</vt:lpstr>
      <vt:lpstr>Example 2: New full model (2)</vt:lpstr>
      <vt:lpstr>Strategy steps</vt:lpstr>
      <vt:lpstr>PowerPoint Presentation</vt:lpstr>
      <vt:lpstr>Optional slides: Simple explanation of maximum likelihood method</vt:lpstr>
      <vt:lpstr>Maximum likelihood estimation</vt:lpstr>
      <vt:lpstr>Simple case</vt:lpstr>
      <vt:lpstr>Simple case (2)</vt:lpstr>
      <vt:lpstr>General case</vt:lpstr>
      <vt:lpstr>Use “L” to compare models (likelihood statistic)</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815</cp:revision>
  <cp:lastPrinted>2018-06-28T16:52:15Z</cp:lastPrinted>
  <dcterms:created xsi:type="dcterms:W3CDTF">2016-12-10T01:14:11Z</dcterms:created>
  <dcterms:modified xsi:type="dcterms:W3CDTF">2019-01-18T01:13:40Z</dcterms:modified>
</cp:coreProperties>
</file>