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5" r:id="rId2"/>
  </p:sldMasterIdLst>
  <p:notesMasterIdLst>
    <p:notesMasterId r:id="rId28"/>
  </p:notesMasterIdLst>
  <p:handoutMasterIdLst>
    <p:handoutMasterId r:id="rId29"/>
  </p:handoutMasterIdLst>
  <p:sldIdLst>
    <p:sldId id="490" r:id="rId3"/>
    <p:sldId id="467" r:id="rId4"/>
    <p:sldId id="468" r:id="rId5"/>
    <p:sldId id="469" r:id="rId6"/>
    <p:sldId id="470" r:id="rId7"/>
    <p:sldId id="471" r:id="rId8"/>
    <p:sldId id="472" r:id="rId9"/>
    <p:sldId id="473" r:id="rId10"/>
    <p:sldId id="474" r:id="rId11"/>
    <p:sldId id="475" r:id="rId12"/>
    <p:sldId id="476" r:id="rId13"/>
    <p:sldId id="477" r:id="rId14"/>
    <p:sldId id="478" r:id="rId15"/>
    <p:sldId id="479" r:id="rId16"/>
    <p:sldId id="480" r:id="rId17"/>
    <p:sldId id="481" r:id="rId18"/>
    <p:sldId id="482" r:id="rId19"/>
    <p:sldId id="483" r:id="rId20"/>
    <p:sldId id="484" r:id="rId21"/>
    <p:sldId id="485" r:id="rId22"/>
    <p:sldId id="486" r:id="rId23"/>
    <p:sldId id="487" r:id="rId24"/>
    <p:sldId id="488" r:id="rId25"/>
    <p:sldId id="489" r:id="rId26"/>
    <p:sldId id="408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onan, Patrick (CDC/CGH/DGHT)" initials="MP(" lastIdx="8" clrIdx="0">
    <p:extLst/>
  </p:cmAuthor>
  <p:cmAuthor id="2" name="Lisa Chen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C710"/>
    <a:srgbClr val="585C56"/>
    <a:srgbClr val="E7EBF5"/>
    <a:srgbClr val="FF8B16"/>
    <a:srgbClr val="CCD5EA"/>
    <a:srgbClr val="B2B2B2"/>
    <a:srgbClr val="660066"/>
    <a:srgbClr val="6600CC"/>
    <a:srgbClr val="FF33CC"/>
    <a:srgbClr val="A23D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7" autoAdjust="0"/>
    <p:restoredTop sz="43117" autoAdjust="0"/>
  </p:normalViewPr>
  <p:slideViewPr>
    <p:cSldViewPr snapToGrid="0" snapToObjects="1">
      <p:cViewPr varScale="1">
        <p:scale>
          <a:sx n="40" d="100"/>
          <a:sy n="40" d="100"/>
        </p:scale>
        <p:origin x="29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3376"/>
    </p:cViewPr>
  </p:sorterViewPr>
  <p:notesViewPr>
    <p:cSldViewPr snapToGrid="0" snapToObjects="1">
      <p:cViewPr>
        <p:scale>
          <a:sx n="130" d="100"/>
          <a:sy n="130" d="100"/>
        </p:scale>
        <p:origin x="-1248" y="62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4F7D4AA4-6B1C-453C-AEEF-666CB45481B7}"/>
    <pc:docChg chg="modSld">
      <pc:chgData name="" userId="" providerId="" clId="Web-{4F7D4AA4-6B1C-453C-AEEF-666CB45481B7}" dt="2018-12-27T19:07:19.178" v="88" actId="20577"/>
      <pc:docMkLst>
        <pc:docMk/>
      </pc:docMkLst>
      <pc:sldChg chg="modSp">
        <pc:chgData name="" userId="" providerId="" clId="Web-{4F7D4AA4-6B1C-453C-AEEF-666CB45481B7}" dt="2018-12-27T18:43:51.661" v="7" actId="20577"/>
        <pc:sldMkLst>
          <pc:docMk/>
          <pc:sldMk cId="1080479574" sldId="467"/>
        </pc:sldMkLst>
        <pc:spChg chg="mod">
          <ac:chgData name="" userId="" providerId="" clId="Web-{4F7D4AA4-6B1C-453C-AEEF-666CB45481B7}" dt="2018-12-27T18:43:51.661" v="7" actId="20577"/>
          <ac:spMkLst>
            <pc:docMk/>
            <pc:sldMk cId="1080479574" sldId="467"/>
            <ac:spMk id="3" creationId="{00000000-0000-0000-0000-000000000000}"/>
          </ac:spMkLst>
        </pc:spChg>
      </pc:sldChg>
      <pc:sldChg chg="modSp">
        <pc:chgData name="" userId="" providerId="" clId="Web-{4F7D4AA4-6B1C-453C-AEEF-666CB45481B7}" dt="2018-12-27T18:44:08.146" v="9" actId="20577"/>
        <pc:sldMkLst>
          <pc:docMk/>
          <pc:sldMk cId="4252866854" sldId="468"/>
        </pc:sldMkLst>
        <pc:spChg chg="mod">
          <ac:chgData name="" userId="" providerId="" clId="Web-{4F7D4AA4-6B1C-453C-AEEF-666CB45481B7}" dt="2018-12-27T18:44:08.146" v="9" actId="20577"/>
          <ac:spMkLst>
            <pc:docMk/>
            <pc:sldMk cId="4252866854" sldId="468"/>
            <ac:spMk id="5123" creationId="{00000000-0000-0000-0000-000000000000}"/>
          </ac:spMkLst>
        </pc:spChg>
      </pc:sldChg>
      <pc:sldChg chg="modNotes">
        <pc:chgData name="" userId="" providerId="" clId="Web-{4F7D4AA4-6B1C-453C-AEEF-666CB45481B7}" dt="2018-12-27T18:45:41.240" v="11" actId="20577"/>
        <pc:sldMkLst>
          <pc:docMk/>
          <pc:sldMk cId="2879264343" sldId="469"/>
        </pc:sldMkLst>
      </pc:sldChg>
      <pc:sldChg chg="modNotes">
        <pc:chgData name="" userId="" providerId="" clId="Web-{4F7D4AA4-6B1C-453C-AEEF-666CB45481B7}" dt="2018-12-27T18:47:08.162" v="17" actId="20577"/>
        <pc:sldMkLst>
          <pc:docMk/>
          <pc:sldMk cId="4277877672" sldId="470"/>
        </pc:sldMkLst>
      </pc:sldChg>
      <pc:sldChg chg="modSp">
        <pc:chgData name="" userId="" providerId="" clId="Web-{4F7D4AA4-6B1C-453C-AEEF-666CB45481B7}" dt="2018-12-27T18:47:40.865" v="20" actId="20577"/>
        <pc:sldMkLst>
          <pc:docMk/>
          <pc:sldMk cId="591107253" sldId="471"/>
        </pc:sldMkLst>
        <pc:spChg chg="mod">
          <ac:chgData name="" userId="" providerId="" clId="Web-{4F7D4AA4-6B1C-453C-AEEF-666CB45481B7}" dt="2018-12-27T18:47:40.865" v="20" actId="20577"/>
          <ac:spMkLst>
            <pc:docMk/>
            <pc:sldMk cId="591107253" sldId="471"/>
            <ac:spMk id="8194" creationId="{00000000-0000-0000-0000-000000000000}"/>
          </ac:spMkLst>
        </pc:spChg>
      </pc:sldChg>
      <pc:sldChg chg="modSp modNotes">
        <pc:chgData name="" userId="" providerId="" clId="Web-{4F7D4AA4-6B1C-453C-AEEF-666CB45481B7}" dt="2018-12-27T18:49:06.959" v="25" actId="20577"/>
        <pc:sldMkLst>
          <pc:docMk/>
          <pc:sldMk cId="1987241317" sldId="472"/>
        </pc:sldMkLst>
        <pc:spChg chg="mod">
          <ac:chgData name="" userId="" providerId="" clId="Web-{4F7D4AA4-6B1C-453C-AEEF-666CB45481B7}" dt="2018-12-27T18:49:01.678" v="24" actId="20577"/>
          <ac:spMkLst>
            <pc:docMk/>
            <pc:sldMk cId="1987241317" sldId="472"/>
            <ac:spMk id="9218" creationId="{00000000-0000-0000-0000-000000000000}"/>
          </ac:spMkLst>
        </pc:spChg>
      </pc:sldChg>
      <pc:sldChg chg="modSp">
        <pc:chgData name="" userId="" providerId="" clId="Web-{4F7D4AA4-6B1C-453C-AEEF-666CB45481B7}" dt="2018-12-27T18:50:33.960" v="32" actId="20577"/>
        <pc:sldMkLst>
          <pc:docMk/>
          <pc:sldMk cId="2582297617" sldId="474"/>
        </pc:sldMkLst>
        <pc:spChg chg="mod">
          <ac:chgData name="" userId="" providerId="" clId="Web-{4F7D4AA4-6B1C-453C-AEEF-666CB45481B7}" dt="2018-12-27T18:50:33.960" v="32" actId="20577"/>
          <ac:spMkLst>
            <pc:docMk/>
            <pc:sldMk cId="2582297617" sldId="474"/>
            <ac:spMk id="11284" creationId="{00000000-0000-0000-0000-000000000000}"/>
          </ac:spMkLst>
        </pc:spChg>
      </pc:sldChg>
      <pc:sldChg chg="modSp">
        <pc:chgData name="" userId="" providerId="" clId="Web-{4F7D4AA4-6B1C-453C-AEEF-666CB45481B7}" dt="2018-12-27T18:51:11.694" v="45" actId="1076"/>
        <pc:sldMkLst>
          <pc:docMk/>
          <pc:sldMk cId="2997388469" sldId="475"/>
        </pc:sldMkLst>
        <pc:spChg chg="mod">
          <ac:chgData name="" userId="" providerId="" clId="Web-{4F7D4AA4-6B1C-453C-AEEF-666CB45481B7}" dt="2018-12-27T18:51:11.694" v="45" actId="1076"/>
          <ac:spMkLst>
            <pc:docMk/>
            <pc:sldMk cId="2997388469" sldId="475"/>
            <ac:spMk id="3" creationId="{00000000-0000-0000-0000-000000000000}"/>
          </ac:spMkLst>
        </pc:spChg>
      </pc:sldChg>
      <pc:sldChg chg="modSp">
        <pc:chgData name="" userId="" providerId="" clId="Web-{4F7D4AA4-6B1C-453C-AEEF-666CB45481B7}" dt="2018-12-27T18:52:27.694" v="47" actId="20577"/>
        <pc:sldMkLst>
          <pc:docMk/>
          <pc:sldMk cId="3231819124" sldId="476"/>
        </pc:sldMkLst>
        <pc:spChg chg="mod">
          <ac:chgData name="" userId="" providerId="" clId="Web-{4F7D4AA4-6B1C-453C-AEEF-666CB45481B7}" dt="2018-12-27T18:52:27.694" v="47" actId="20577"/>
          <ac:spMkLst>
            <pc:docMk/>
            <pc:sldMk cId="3231819124" sldId="476"/>
            <ac:spMk id="12291" creationId="{00000000-0000-0000-0000-000000000000}"/>
          </ac:spMkLst>
        </pc:spChg>
      </pc:sldChg>
      <pc:sldChg chg="modSp">
        <pc:chgData name="" userId="" providerId="" clId="Web-{4F7D4AA4-6B1C-453C-AEEF-666CB45481B7}" dt="2018-12-27T18:53:13.288" v="60" actId="20577"/>
        <pc:sldMkLst>
          <pc:docMk/>
          <pc:sldMk cId="1444255002" sldId="477"/>
        </pc:sldMkLst>
        <pc:spChg chg="mod">
          <ac:chgData name="" userId="" providerId="" clId="Web-{4F7D4AA4-6B1C-453C-AEEF-666CB45481B7}" dt="2018-12-27T18:52:45.819" v="48" actId="20577"/>
          <ac:spMkLst>
            <pc:docMk/>
            <pc:sldMk cId="1444255002" sldId="477"/>
            <ac:spMk id="3" creationId="{00000000-0000-0000-0000-000000000000}"/>
          </ac:spMkLst>
        </pc:spChg>
        <pc:spChg chg="mod">
          <ac:chgData name="" userId="" providerId="" clId="Web-{4F7D4AA4-6B1C-453C-AEEF-666CB45481B7}" dt="2018-12-27T18:53:13.288" v="60" actId="20577"/>
          <ac:spMkLst>
            <pc:docMk/>
            <pc:sldMk cId="1444255002" sldId="477"/>
            <ac:spMk id="14338" creationId="{00000000-0000-0000-0000-000000000000}"/>
          </ac:spMkLst>
        </pc:spChg>
      </pc:sldChg>
      <pc:sldChg chg="modSp">
        <pc:chgData name="" userId="" providerId="" clId="Web-{4F7D4AA4-6B1C-453C-AEEF-666CB45481B7}" dt="2018-12-27T18:53:41.960" v="63" actId="20577"/>
        <pc:sldMkLst>
          <pc:docMk/>
          <pc:sldMk cId="1071330405" sldId="478"/>
        </pc:sldMkLst>
        <pc:spChg chg="mod">
          <ac:chgData name="" userId="" providerId="" clId="Web-{4F7D4AA4-6B1C-453C-AEEF-666CB45481B7}" dt="2018-12-27T18:53:41.960" v="63" actId="20577"/>
          <ac:spMkLst>
            <pc:docMk/>
            <pc:sldMk cId="1071330405" sldId="478"/>
            <ac:spMk id="16387" creationId="{00000000-0000-0000-0000-000000000000}"/>
          </ac:spMkLst>
        </pc:spChg>
      </pc:sldChg>
      <pc:sldChg chg="modSp">
        <pc:chgData name="" userId="" providerId="" clId="Web-{4F7D4AA4-6B1C-453C-AEEF-666CB45481B7}" dt="2018-12-27T19:01:38.986" v="65" actId="20577"/>
        <pc:sldMkLst>
          <pc:docMk/>
          <pc:sldMk cId="2083313467" sldId="480"/>
        </pc:sldMkLst>
        <pc:spChg chg="mod">
          <ac:chgData name="" userId="" providerId="" clId="Web-{4F7D4AA4-6B1C-453C-AEEF-666CB45481B7}" dt="2018-12-27T19:01:38.986" v="65" actId="20577"/>
          <ac:spMkLst>
            <pc:docMk/>
            <pc:sldMk cId="2083313467" sldId="480"/>
            <ac:spMk id="20483" creationId="{00000000-0000-0000-0000-000000000000}"/>
          </ac:spMkLst>
        </pc:spChg>
      </pc:sldChg>
      <pc:sldChg chg="modSp">
        <pc:chgData name="" userId="" providerId="" clId="Web-{4F7D4AA4-6B1C-453C-AEEF-666CB45481B7}" dt="2018-12-27T19:04:11.333" v="78" actId="20577"/>
        <pc:sldMkLst>
          <pc:docMk/>
          <pc:sldMk cId="3787595998" sldId="481"/>
        </pc:sldMkLst>
        <pc:spChg chg="mod">
          <ac:chgData name="" userId="" providerId="" clId="Web-{4F7D4AA4-6B1C-453C-AEEF-666CB45481B7}" dt="2018-12-27T19:04:11.333" v="78" actId="20577"/>
          <ac:spMkLst>
            <pc:docMk/>
            <pc:sldMk cId="3787595998" sldId="481"/>
            <ac:spMk id="21507" creationId="{00000000-0000-0000-0000-000000000000}"/>
          </ac:spMkLst>
        </pc:spChg>
      </pc:sldChg>
      <pc:sldChg chg="modSp">
        <pc:chgData name="" userId="" providerId="" clId="Web-{4F7D4AA4-6B1C-453C-AEEF-666CB45481B7}" dt="2018-12-27T19:04:16.208" v="79" actId="20577"/>
        <pc:sldMkLst>
          <pc:docMk/>
          <pc:sldMk cId="3871827885" sldId="482"/>
        </pc:sldMkLst>
        <pc:spChg chg="mod">
          <ac:chgData name="" userId="" providerId="" clId="Web-{4F7D4AA4-6B1C-453C-AEEF-666CB45481B7}" dt="2018-12-27T19:04:16.208" v="79" actId="20577"/>
          <ac:spMkLst>
            <pc:docMk/>
            <pc:sldMk cId="3871827885" sldId="482"/>
            <ac:spMk id="2" creationId="{00000000-0000-0000-0000-000000000000}"/>
          </ac:spMkLst>
        </pc:spChg>
      </pc:sldChg>
      <pc:sldChg chg="modSp">
        <pc:chgData name="" userId="" providerId="" clId="Web-{4F7D4AA4-6B1C-453C-AEEF-666CB45481B7}" dt="2018-12-27T19:06:46.568" v="83" actId="20577"/>
        <pc:sldMkLst>
          <pc:docMk/>
          <pc:sldMk cId="986738976" sldId="484"/>
        </pc:sldMkLst>
        <pc:spChg chg="mod">
          <ac:chgData name="" userId="" providerId="" clId="Web-{4F7D4AA4-6B1C-453C-AEEF-666CB45481B7}" dt="2018-12-27T19:06:46.568" v="83" actId="20577"/>
          <ac:spMkLst>
            <pc:docMk/>
            <pc:sldMk cId="986738976" sldId="484"/>
            <ac:spMk id="24579" creationId="{00000000-0000-0000-0000-000000000000}"/>
          </ac:spMkLst>
        </pc:spChg>
      </pc:sldChg>
      <pc:sldChg chg="modSp">
        <pc:chgData name="" userId="" providerId="" clId="Web-{4F7D4AA4-6B1C-453C-AEEF-666CB45481B7}" dt="2018-12-27T19:07:19.178" v="88" actId="20577"/>
        <pc:sldMkLst>
          <pc:docMk/>
          <pc:sldMk cId="2792402900" sldId="485"/>
        </pc:sldMkLst>
        <pc:spChg chg="mod">
          <ac:chgData name="" userId="" providerId="" clId="Web-{4F7D4AA4-6B1C-453C-AEEF-666CB45481B7}" dt="2018-12-27T19:07:19.178" v="88" actId="20577"/>
          <ac:spMkLst>
            <pc:docMk/>
            <pc:sldMk cId="2792402900" sldId="485"/>
            <ac:spMk id="3" creationId="{58CC8814-825F-476C-A1F4-9630A1CAB59F}"/>
          </ac:spMkLst>
        </pc:spChg>
        <pc:spChg chg="mod">
          <ac:chgData name="" userId="" providerId="" clId="Web-{4F7D4AA4-6B1C-453C-AEEF-666CB45481B7}" dt="2018-12-27T19:07:15.037" v="87" actId="20577"/>
          <ac:spMkLst>
            <pc:docMk/>
            <pc:sldMk cId="2792402900" sldId="485"/>
            <ac:spMk id="25602" creationId="{00000000-0000-0000-0000-000000000000}"/>
          </ac:spMkLst>
        </pc:spChg>
      </pc:sldChg>
      <pc:sldChg chg="modSp">
        <pc:chgData name="" userId="" providerId="" clId="Web-{4F7D4AA4-6B1C-453C-AEEF-666CB45481B7}" dt="2018-12-27T18:43:17.237" v="1" actId="20577"/>
        <pc:sldMkLst>
          <pc:docMk/>
          <pc:sldMk cId="1972902603" sldId="490"/>
        </pc:sldMkLst>
        <pc:spChg chg="mod">
          <ac:chgData name="" userId="" providerId="" clId="Web-{4F7D4AA4-6B1C-453C-AEEF-666CB45481B7}" dt="2018-12-27T18:43:17.237" v="1" actId="20577"/>
          <ac:spMkLst>
            <pc:docMk/>
            <pc:sldMk cId="1972902603" sldId="490"/>
            <ac:spMk id="5" creationId="{17535ABD-13CE-4564-8FF3-98D62DBB534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9181B3-CD4B-C84E-832F-1C3AF143122B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CDF5E-F94C-DA49-BF07-0945A6FA59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2015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EDAEF-72DB-C744-B5A5-593299A77FD0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3D35E-2143-4448-BE2B-2320F89EE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75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  <a:cs typeface="Calibri"/>
              </a:rPr>
              <a:t>Title: W2L13 Logistic Regression part</a:t>
            </a:r>
            <a:r>
              <a:rPr lang="en-US" b="1" baseline="0" dirty="0">
                <a:latin typeface="+mn-lt"/>
                <a:cs typeface="Calibri"/>
              </a:rPr>
              <a:t> IV</a:t>
            </a:r>
          </a:p>
          <a:p>
            <a:r>
              <a:rPr lang="en-US" b="1">
                <a:latin typeface="+mn-lt"/>
                <a:cs typeface="Calibri"/>
              </a:rPr>
              <a:t>Time</a:t>
            </a:r>
            <a:r>
              <a:rPr lang="en-US" b="1" dirty="0">
                <a:latin typeface="+mn-lt"/>
                <a:cs typeface="Calibri"/>
              </a:rPr>
              <a:t>: 45 minutes (25 slides)</a:t>
            </a:r>
            <a:endParaRPr lang="en-US" b="1" dirty="0">
              <a:solidFill>
                <a:srgbClr val="FF0000"/>
              </a:solidFill>
              <a:latin typeface="+mn-lt"/>
              <a:cs typeface="Calibri"/>
            </a:endParaRPr>
          </a:p>
          <a:p>
            <a:r>
              <a:rPr lang="en-US" b="1" dirty="0">
                <a:latin typeface="+mn-lt"/>
                <a:cs typeface="Calibri"/>
              </a:rPr>
              <a:t>Reading:</a:t>
            </a:r>
            <a:r>
              <a:rPr lang="en-US" b="1" baseline="0" dirty="0">
                <a:latin typeface="+mn-lt"/>
                <a:cs typeface="Calibri"/>
              </a:rPr>
              <a:t> None</a:t>
            </a:r>
            <a:endParaRPr lang="en-US" b="1" dirty="0">
              <a:latin typeface="+mn-lt"/>
              <a:cs typeface="Calibri"/>
            </a:endParaRPr>
          </a:p>
          <a:p>
            <a:endParaRPr lang="en-US" dirty="0">
              <a:latin typeface="+mn-lt"/>
            </a:endParaRP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altLang="en-US" sz="1200" i="1" dirty="0">
                <a:solidFill>
                  <a:srgbClr val="404040"/>
                </a:solidFill>
                <a:latin typeface="+mn-lt"/>
                <a:cs typeface="Times New Roman" panose="02020603050405020304" pitchFamily="18" charset="0"/>
              </a:rPr>
              <a:t>Acknowledgment: Joanne Garrett, PhD</a:t>
            </a:r>
            <a:br>
              <a:rPr lang="en-US" altLang="en-US" sz="1200" i="1" dirty="0">
                <a:solidFill>
                  <a:srgbClr val="404040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US" altLang="en-US" sz="1200" i="1" dirty="0">
                <a:solidFill>
                  <a:srgbClr val="404040"/>
                </a:solidFill>
                <a:latin typeface="+mn-lt"/>
                <a:cs typeface="Times New Roman" panose="02020603050405020304" pitchFamily="18" charset="0"/>
              </a:rPr>
              <a:t>Department of Obstetrics and Gynecology</a:t>
            </a:r>
            <a:br>
              <a:rPr lang="en-US" altLang="en-US" sz="1200" i="1" dirty="0">
                <a:solidFill>
                  <a:srgbClr val="404040"/>
                </a:solidFill>
                <a:latin typeface="+mn-lt"/>
                <a:cs typeface="Times New Roman" panose="02020603050405020304" pitchFamily="18" charset="0"/>
              </a:rPr>
            </a:br>
            <a:r>
              <a:rPr lang="en-US" altLang="en-US" sz="1200" i="1" dirty="0">
                <a:solidFill>
                  <a:srgbClr val="404040"/>
                </a:solidFill>
                <a:latin typeface="+mn-lt"/>
                <a:cs typeface="Times New Roman" panose="02020603050405020304" pitchFamily="18" charset="0"/>
              </a:rPr>
              <a:t>University of North Carolina at Chapel Hill</a:t>
            </a:r>
            <a:endParaRPr lang="en-US" b="1" dirty="0">
              <a:latin typeface="+mn-lt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053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Notice,</a:t>
            </a:r>
            <a:r>
              <a:rPr lang="en-US" baseline="0" dirty="0"/>
              <a:t> since there is no main exposure, there is no step to assess interactions of the main exposure with covariates.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same is true for confounders.  We are not looking for the association of 1 variable with the outcome controlling for a bunch of covariates.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We don’t look at changes in one main OR, putting in or taking out other variables.  That would be endless.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We are looking for the independent effects of all of the covariates, which are significant and which are not?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Which are strong predictors and which are weak predictors?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C6D271-E68B-4300-9F13-C44E450AC537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9243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F6FA8E0-C31F-45E9-8819-A4B4BEFBC97C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dirty="0"/>
              <a:t>So let’s go through this step by step</a:t>
            </a:r>
            <a:r>
              <a:rPr lang="en-US" altLang="en-US" baseline="0" dirty="0"/>
              <a:t> - f</a:t>
            </a:r>
            <a:r>
              <a:rPr lang="en-US" altLang="en-US" dirty="0"/>
              <a:t>irst</a:t>
            </a:r>
            <a:r>
              <a:rPr lang="en-US" altLang="en-US" baseline="0" dirty="0"/>
              <a:t>, variable selection and specification: 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i="1" baseline="0" dirty="0"/>
              <a:t>[Review slide content]</a:t>
            </a:r>
          </a:p>
        </p:txBody>
      </p:sp>
    </p:spTree>
    <p:extLst>
      <p:ext uri="{BB962C8B-B14F-4D97-AF65-F5344CB8AC3E}">
        <p14:creationId xmlns:p14="http://schemas.microsoft.com/office/powerpoint/2010/main" val="22832732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0AF59C-620C-4C6C-A8E0-25C5E79BBC2C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i="1" baseline="0" dirty="0"/>
              <a:t>[Review slide content]</a:t>
            </a:r>
          </a:p>
        </p:txBody>
      </p:sp>
    </p:spTree>
    <p:extLst>
      <p:ext uri="{BB962C8B-B14F-4D97-AF65-F5344CB8AC3E}">
        <p14:creationId xmlns:p14="http://schemas.microsoft.com/office/powerpoint/2010/main" val="14454749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8AFCC5D-37B0-47DA-A20B-BD34F81B01C8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i="1" baseline="0" dirty="0"/>
              <a:t>[Review </a:t>
            </a:r>
            <a:r>
              <a:rPr lang="en-US" altLang="en-US" i="1" baseline="0"/>
              <a:t>slide content]</a:t>
            </a:r>
            <a:endParaRPr lang="en-US" altLang="en-US" i="1" baseline="0" dirty="0"/>
          </a:p>
        </p:txBody>
      </p:sp>
    </p:spTree>
    <p:extLst>
      <p:ext uri="{BB962C8B-B14F-4D97-AF65-F5344CB8AC3E}">
        <p14:creationId xmlns:p14="http://schemas.microsoft.com/office/powerpoint/2010/main" val="2552861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/>
              <a:t>[Review</a:t>
            </a:r>
            <a:r>
              <a:rPr lang="en-US" i="1" baseline="0" dirty="0"/>
              <a:t> slide content</a:t>
            </a:r>
            <a:r>
              <a:rPr lang="en-US" i="1" dirty="0"/>
              <a:t>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6651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0323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Next, do global tests</a:t>
            </a:r>
            <a:r>
              <a:rPr lang="en-US" baseline="0" dirty="0"/>
              <a:t> based on likelihood ratio test, starting with one for the model as a whole versus no information.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</a:t>
            </a:r>
            <a:r>
              <a:rPr lang="en-US" i="1" baseline="0" dirty="0"/>
              <a:t> </a:t>
            </a:r>
            <a:r>
              <a:rPr lang="en-US" i="1" dirty="0"/>
              <a:t>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3786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</a:t>
            </a:r>
            <a:r>
              <a:rPr lang="en-US" i="1" baseline="0" dirty="0"/>
              <a:t> </a:t>
            </a:r>
            <a:r>
              <a:rPr lang="en-US" i="1" dirty="0"/>
              <a:t>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6456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Once you’ve eliminated all you can by logic, then you can apply what</a:t>
            </a:r>
            <a:r>
              <a:rPr lang="en-US" baseline="0" dirty="0"/>
              <a:t> are called stepwise methods to pick the best model based on statistical significance testing of each term.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baseline="0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0237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Here’s how it works... </a:t>
            </a:r>
            <a:r>
              <a:rPr lang="en-US" i="1" dirty="0"/>
              <a:t>[review</a:t>
            </a:r>
            <a:r>
              <a:rPr lang="en-US" i="1" baseline="0" dirty="0"/>
              <a:t> slide content</a:t>
            </a:r>
            <a:r>
              <a:rPr lang="en-US" i="1" dirty="0"/>
              <a:t>].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110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4429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/>
              <a:t>[Review</a:t>
            </a:r>
            <a:r>
              <a:rPr lang="en-US" i="1" baseline="0" dirty="0"/>
              <a:t> slide content</a:t>
            </a:r>
            <a:r>
              <a:rPr lang="en-US" i="1" dirty="0"/>
              <a:t>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098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5780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FAA582C-1A39-40E6-BA5C-110D7A934DB3}" type="slidenum">
              <a:rPr lang="en-US" altLang="en-US" sz="1200" smtClean="0"/>
              <a:pPr/>
              <a:t>22</a:t>
            </a:fld>
            <a:endParaRPr lang="en-US" altLang="en-US" sz="12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dirty="0"/>
              <a:t>The next step is to quantify how well the model predicts the outcome: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Your</a:t>
            </a:r>
            <a:r>
              <a:rPr lang="en-US" altLang="en-US" baseline="0" dirty="0"/>
              <a:t> software will produce a “C” statistic which stands for Concordance.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baseline="0" dirty="0"/>
              <a:t>This measures the degree of Concordance between predicted outcome and actual outcome.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baseline="0" dirty="0"/>
              <a:t>For every possible pair of subjects where one had the outcome and the other did not, C is the proportion for which the model predicted a higher probability for the person who actually had the outcome.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baseline="0" dirty="0"/>
              <a:t>Interestingly, C is exactly the same as the area under a ROC curve – remember ROC curves?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baseline="0" dirty="0"/>
              <a:t>Think of the whole statistical model as your diagnostic test, and the outcome as the presence of the disease.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baseline="0" dirty="0"/>
              <a:t>0.5 is random, no value, like tossing a coin.  1.0 is perfect prediction.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baseline="0" dirty="0"/>
              <a:t>You want a C statistic of at least 0.8 otherwise the model is nothing to tell your mother about.</a:t>
            </a:r>
          </a:p>
        </p:txBody>
      </p:sp>
    </p:spTree>
    <p:extLst>
      <p:ext uri="{BB962C8B-B14F-4D97-AF65-F5344CB8AC3E}">
        <p14:creationId xmlns:p14="http://schemas.microsoft.com/office/powerpoint/2010/main" val="26973380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54E297-27C4-4437-924D-7BD7CF3C2551}" type="slidenum">
              <a:rPr lang="en-US" altLang="en-US" sz="1200" smtClean="0"/>
              <a:pPr/>
              <a:t>23</a:t>
            </a:fld>
            <a:endParaRPr lang="en-US" altLang="en-US" sz="120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en-US" baseline="0" dirty="0"/>
              <a:t>Last, and c</a:t>
            </a:r>
            <a:r>
              <a:rPr lang="en-US" altLang="en-US" dirty="0"/>
              <a:t>ritically important</a:t>
            </a:r>
            <a:r>
              <a:rPr lang="en-US" altLang="en-US" baseline="0" dirty="0"/>
              <a:t> – the model has to be validated.  There are many ways:</a:t>
            </a:r>
            <a:endParaRPr lang="en-US" altLang="en-US" dirty="0"/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You can always recommend doing another study focused on validating</a:t>
            </a:r>
            <a:r>
              <a:rPr lang="en-US" altLang="en-US" baseline="0" dirty="0"/>
              <a:t> the model in another group of people (but you now see how much work and time that takes).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The most common method is to split your sample, if it’s large enough, into 2 separate samples.</a:t>
            </a:r>
            <a:r>
              <a:rPr lang="en-US" altLang="en-US" baseline="0" dirty="0"/>
              <a:t>  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baseline="0" dirty="0"/>
              <a:t>The first one, usually about 60% or 2/3 of the data, is used to derive the model.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baseline="0" dirty="0"/>
              <a:t>After you derive the model, you apply to the data from the second group, the validation sample to see if the results hold.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baseline="0" dirty="0"/>
              <a:t>This is good for i</a:t>
            </a:r>
            <a:r>
              <a:rPr lang="en-US" altLang="en-US" dirty="0"/>
              <a:t>nternal validity since uses only data from one study (your study).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There are 2</a:t>
            </a:r>
            <a:r>
              <a:rPr lang="en-US" altLang="en-US" baseline="0" dirty="0"/>
              <a:t> other methods I should mention because they are common, but without going into details.</a:t>
            </a:r>
            <a:endParaRPr lang="en-US" altLang="en-US" dirty="0"/>
          </a:p>
          <a:p>
            <a:pPr marL="463550" indent="-171450" eaLnBrk="1" hangingPunct="1">
              <a:buFont typeface="Lucida Grande"/>
              <a:buChar char="-"/>
            </a:pPr>
            <a:r>
              <a:rPr lang="en-US" altLang="en-US" dirty="0"/>
              <a:t>Jackknife: drops one variable in at a time and fits the model.</a:t>
            </a:r>
          </a:p>
          <a:p>
            <a:pPr marL="463550" indent="-171450" eaLnBrk="1" hangingPunct="1">
              <a:buFont typeface="Lucida Grande"/>
              <a:buChar char="-"/>
            </a:pPr>
            <a:r>
              <a:rPr lang="en-US" altLang="en-US" dirty="0"/>
              <a:t>Bootstrap: picks random samples and fits models repeatedly - compares errors between model fits.</a:t>
            </a:r>
          </a:p>
        </p:txBody>
      </p:sp>
    </p:spTree>
    <p:extLst>
      <p:ext uri="{BB962C8B-B14F-4D97-AF65-F5344CB8AC3E}">
        <p14:creationId xmlns:p14="http://schemas.microsoft.com/office/powerpoint/2010/main" val="21546199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C6D271-E68B-4300-9F13-C44E450AC537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3656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dirty="0"/>
              <a:t>Questions?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/>
              <a:t>[END]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D3D35E-2143-4448-BE2B-2320F89EE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3267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Up</a:t>
            </a:r>
            <a:r>
              <a:rPr lang="en-US" baseline="0" dirty="0"/>
              <a:t> to now we’ve been describing a situation where we have 1 main exposure that we are interested in, the purpose of our study.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On the other hand, what if we don’t know what the most important risk factors are?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What if we are trying to figure out the important risk factors?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With predictive</a:t>
            </a:r>
            <a:r>
              <a:rPr lang="en-US" baseline="0" dirty="0"/>
              <a:t> models, we are no longer focused on one specific exposure.  We have a whole set of potential risk factors, and we want to figure out which are important.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goal is to... </a:t>
            </a:r>
            <a:r>
              <a:rPr lang="en-US" i="1" baseline="0" dirty="0"/>
              <a:t>[review slide content].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265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easiest way to explain</a:t>
            </a:r>
            <a:r>
              <a:rPr lang="en-US" baseline="0" dirty="0"/>
              <a:t> how this differs from what we’ve been talking about up to now is to work our way through an example.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This time we’re interested in predictors of TB in children</a:t>
            </a:r>
            <a:r>
              <a:rPr lang="en-US" dirty="0"/>
              <a:t>,</a:t>
            </a:r>
            <a:r>
              <a:rPr lang="en-US" baseline="0" dirty="0"/>
              <a:t> which is very hard to diagnose, there’s no good blood test and we measured weight-for-height Z score, hemoglobin, chest x-ray, whether the child is eating normally, presence of fever, age, etc.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768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Here</a:t>
            </a:r>
            <a:r>
              <a:rPr lang="en-US" baseline="0" dirty="0"/>
              <a:t> we’re looking at 3 predictors, chest x-ray coded as 0,1 for normal/abnormal, </a:t>
            </a:r>
            <a:r>
              <a:rPr lang="en-US" dirty="0"/>
              <a:t>weight</a:t>
            </a:r>
            <a:r>
              <a:rPr lang="en-US" baseline="0" dirty="0"/>
              <a:t> loss in grams, and fever as yes/no.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How much difference does the x-ray make?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baseline="0" dirty="0"/>
              <a:t>Talk through each formula, probability and logit forms and coefficients.</a:t>
            </a:r>
            <a:endParaRPr lang="en-US" i="1" baseline="0" dirty="0"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Object is to compare predicted risks for abnormal vs. normal chest x-rays in children with fever and weight loss.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7159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First we have children with abnormal chest</a:t>
            </a:r>
            <a:r>
              <a:rPr lang="en-US" baseline="0" dirty="0"/>
              <a:t> x-rays, coded as 1.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Our software gives us the 3 coefficients.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Next is the probability form of the model, so we can calculate an actual risk.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risk of TB in a child with these 3 symptoms is 18.8%.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0407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0587EA-8503-466C-8D03-5BBBAEB1BBBE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i="1" dirty="0"/>
              <a:t>Same</a:t>
            </a:r>
            <a:r>
              <a:rPr lang="en-US" altLang="en-US" i="1" baseline="0" dirty="0"/>
              <a:t> as previous, only CXR=0, talk through the slide, concluding with the risk of TB in a child with normal radiograph is 10.7%.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en-US" baseline="0" dirty="0"/>
              <a:t>You see, if you use the probability form of the model as an actual mathematical equation, you can solve the equation to determine the actual risk for a person with that set of predictor variables.</a:t>
            </a:r>
          </a:p>
        </p:txBody>
      </p:sp>
    </p:spTree>
    <p:extLst>
      <p:ext uri="{BB962C8B-B14F-4D97-AF65-F5344CB8AC3E}">
        <p14:creationId xmlns:p14="http://schemas.microsoft.com/office/powerpoint/2010/main" val="7552769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Since you calculated risks, you can form a ratio</a:t>
            </a:r>
            <a:r>
              <a:rPr lang="en-US" baseline="0" dirty="0"/>
              <a:t> to get the risk ratio comparing the one variable that differed between the 2 scenarios.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baseline="0" dirty="0"/>
              <a:t>[Prompt participants to answer question]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179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So here are the steps in developing predict</a:t>
            </a:r>
            <a:r>
              <a:rPr lang="en-US" baseline="0" dirty="0"/>
              <a:t>ive models: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baseline="0" dirty="0"/>
              <a:t>[Review slide content - walk through each step and note interactive cycles]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C6D271-E68B-4300-9F13-C44E450AC537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0101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rgbClr val="009DD9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</p:grpSp>
      <p:sp>
        <p:nvSpPr>
          <p:cNvPr id="232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2295" y="5753300"/>
            <a:ext cx="1236905" cy="99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4400" y="76200"/>
            <a:ext cx="4841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219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6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01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4400" y="76200"/>
            <a:ext cx="4841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D76F7-B0DE-8C48-9AB5-4FAEE43C43CB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FB53B-BF9D-174B-B310-31F1ADA7A1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656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4400" y="76200"/>
            <a:ext cx="4841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72813-939F-004E-9BDD-034604A11110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E7D3-0185-1645-A396-4B7D82F668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232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4400" y="76200"/>
            <a:ext cx="4841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550BA-C8E3-4B40-AF76-075C86712E99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17A1F-C497-E04B-A08A-462DDD99AD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918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4400" y="76200"/>
            <a:ext cx="4841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7B449-4CCB-5847-8183-34A38CF095DC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FA504-80AA-9F40-BAE5-FCA96A6D70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982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4400" y="76200"/>
            <a:ext cx="4841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D3D93-0872-4B49-B149-C10A337C1B8A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A60D9-0C4A-AB4A-BFC6-8EA771F4A3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193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4400" y="76200"/>
            <a:ext cx="4841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16DF7-06BE-A94C-832E-1DF11E380545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FF234-1D05-4247-B552-DC1EFDB414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594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62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43F69-0D54-034B-B052-690CEA2FA318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7EA12-8778-4542-B5EE-975C3CD69A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906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C05B1-9509-8F47-9163-3776BD0CE122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CA7E8-E584-8445-9A1B-3CFEC35285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2265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6AE72-3E91-DA4F-9E24-78F4B7928589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C34F6-5283-354F-B60D-7910E5EF4F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4685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EBD12-AD3D-FF46-A8B7-910E6153C6B8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5A1D6-5677-424D-91F5-2341B2A0F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8033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942FB-F36C-BF4E-BDB6-2724EA38A16B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EEEBF-D8CA-A24F-A338-55402DCCB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09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83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1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393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66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14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495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4400" y="76200"/>
            <a:ext cx="4841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886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fld id="{E7775EEB-55FE-2246-A534-988E126E9557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2314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rgbClr val="B01D11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solidFill>
                <a:srgbClr val="0000FF"/>
              </a:solidFill>
              <a:latin typeface="Times New Roman" pitchFamily="18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>
              <a:lumMod val="75000"/>
            </a:schemeClr>
          </a:solidFill>
          <a:latin typeface="Avenir Book"/>
          <a:ea typeface="MS PGothic" pitchFamily="34" charset="-128"/>
          <a:cs typeface="Avenir Book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SzPct val="100000"/>
        <a:buFont typeface="Wingdings" charset="2"/>
        <a:buChar char="§"/>
        <a:defRPr sz="3200">
          <a:solidFill>
            <a:srgbClr val="585C56"/>
          </a:solidFill>
          <a:latin typeface="Calibri"/>
          <a:ea typeface="MS PGothic" pitchFamily="34" charset="-128"/>
          <a:cs typeface="Calibri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SzPct val="120000"/>
        <a:buFont typeface="Arial" charset="0"/>
        <a:buChar char="•"/>
        <a:defRPr sz="2800">
          <a:solidFill>
            <a:srgbClr val="585C56"/>
          </a:solidFill>
          <a:latin typeface="Calibri"/>
          <a:ea typeface="MS PGothic" pitchFamily="34" charset="-128"/>
          <a:cs typeface="Calibri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Tx/>
        <a:buSzPct val="120000"/>
        <a:buFont typeface="Courier New" charset="0"/>
        <a:buChar char="­"/>
        <a:defRPr sz="2400">
          <a:solidFill>
            <a:srgbClr val="585C56"/>
          </a:solidFill>
          <a:latin typeface="Calibri"/>
          <a:ea typeface="MS PGothic" pitchFamily="34" charset="-128"/>
          <a:cs typeface="Calibri"/>
        </a:defRPr>
      </a:lvl3pPr>
      <a:lvl4pPr marL="1657350" indent="-285750" algn="l" rtl="0" eaLnBrk="1" fontAlgn="base" hangingPunct="1">
        <a:spcBef>
          <a:spcPct val="20000"/>
        </a:spcBef>
        <a:spcAft>
          <a:spcPct val="0"/>
        </a:spcAft>
        <a:buClrTx/>
        <a:buFont typeface="Arial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0000"/>
        <a:buFont typeface="Arial" charset="0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38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FE9ED3-31C6-1247-88DB-78C128AFB6D2}" type="datetimeFigureOut">
              <a:rPr lang="en-US"/>
              <a:pPr>
                <a:defRPr/>
              </a:pPr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7DFC60D-88C1-7F4E-9E49-97E9C7C7DB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1524" y="6013005"/>
            <a:ext cx="6681259" cy="701118"/>
          </a:xfrm>
        </p:spPr>
        <p:txBody>
          <a:bodyPr anchor="ctr"/>
          <a:lstStyle/>
          <a:p>
            <a:pPr algn="l"/>
            <a:r>
              <a:rPr lang="en-US" altLang="en-US" sz="2000" i="1" dirty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Acknowledgment: Joanne Garrett, PhD, UNC</a:t>
            </a:r>
            <a:endParaRPr lang="en-US" altLang="en-US" sz="20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7535ABD-13CE-4564-8FF3-98D62DBB53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828800"/>
          </a:xfrm>
        </p:spPr>
        <p:txBody>
          <a:bodyPr/>
          <a:lstStyle/>
          <a:p>
            <a:r>
              <a:rPr lang="en-US" dirty="0"/>
              <a:t>CDC Operations Research Course</a:t>
            </a:r>
          </a:p>
          <a:p>
            <a:r>
              <a:rPr lang="en-US" dirty="0"/>
              <a:t>Add place and dates</a:t>
            </a:r>
          </a:p>
          <a:p>
            <a:r>
              <a:rPr lang="en-US" dirty="0"/>
              <a:t>Add presenter name &amp; affiliation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8C69306-3715-42B9-B7BE-EE818C00892E}"/>
              </a:ext>
            </a:extLst>
          </p:cNvPr>
          <p:cNvSpPr txBox="1">
            <a:spLocks/>
          </p:cNvSpPr>
          <p:nvPr/>
        </p:nvSpPr>
        <p:spPr bwMode="auto">
          <a:xfrm>
            <a:off x="685800" y="685800"/>
            <a:ext cx="7772400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800">
                <a:solidFill>
                  <a:schemeClr val="accent1">
                    <a:lumMod val="75000"/>
                  </a:schemeClr>
                </a:solidFill>
                <a:latin typeface="+mj-lt"/>
                <a:ea typeface="MS PGothic" pitchFamily="34" charset="-128"/>
                <a:cs typeface="Avenir Book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Garamond" pitchFamily="18" charset="0"/>
                <a:ea typeface="MS PGothic" pitchFamily="34" charset="-128"/>
                <a:cs typeface="MS PGothic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Garamond" pitchFamily="18" charset="0"/>
                <a:ea typeface="MS PGothic" pitchFamily="34" charset="-128"/>
                <a:cs typeface="MS PGothic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Garamond" pitchFamily="18" charset="0"/>
                <a:ea typeface="MS PGothic" pitchFamily="34" charset="-128"/>
                <a:cs typeface="MS PGothic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Garamond" pitchFamily="18" charset="0"/>
                <a:ea typeface="MS PGothic" pitchFamily="34" charset="-128"/>
                <a:cs typeface="MS PGothic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defTabSz="914400"/>
            <a:r>
              <a:rPr lang="en-US" kern="0" dirty="0"/>
              <a:t>Logistic Regression,</a:t>
            </a:r>
          </a:p>
          <a:p>
            <a:pPr defTabSz="914400"/>
            <a:r>
              <a:rPr lang="en-US" kern="0" dirty="0"/>
              <a:t>Part IV</a:t>
            </a:r>
          </a:p>
        </p:txBody>
      </p:sp>
    </p:spTree>
    <p:extLst>
      <p:ext uri="{BB962C8B-B14F-4D97-AF65-F5344CB8AC3E}">
        <p14:creationId xmlns:p14="http://schemas.microsoft.com/office/powerpoint/2010/main" val="19729026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4" name="Text Box 22"/>
          <p:cNvSpPr txBox="1">
            <a:spLocks noChangeArrowheads="1"/>
          </p:cNvSpPr>
          <p:nvPr/>
        </p:nvSpPr>
        <p:spPr bwMode="auto">
          <a:xfrm>
            <a:off x="385718" y="1698502"/>
            <a:ext cx="3235905" cy="4724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ts val="8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chemeClr val="accent6">
                    <a:lumMod val="75000"/>
                  </a:schemeClr>
                </a:solidFill>
                <a:latin typeface="Avenir Book"/>
              </a:rPr>
              <a:t>Notice: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None/>
            </a:pPr>
            <a:r>
              <a:rPr lang="en-US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No main exposure variable</a:t>
            </a:r>
          </a:p>
          <a:p>
            <a:pPr>
              <a:lnSpc>
                <a:spcPct val="90000"/>
              </a:lnSpc>
              <a:spcBef>
                <a:spcPts val="8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rgbClr val="7E9632"/>
                </a:solidFill>
                <a:latin typeface="Avenir Book"/>
              </a:rPr>
              <a:t>Therefore:</a:t>
            </a:r>
          </a:p>
          <a:p>
            <a:pPr>
              <a:lnSpc>
                <a:spcPct val="9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No step to assess interaction with main exposure</a:t>
            </a:r>
          </a:p>
          <a:p>
            <a:pPr>
              <a:lnSpc>
                <a:spcPct val="90000"/>
              </a:lnSpc>
              <a:spcBef>
                <a:spcPts val="800"/>
              </a:spcBef>
              <a:buClrTx/>
              <a:buSzTx/>
              <a:buFontTx/>
              <a:buNone/>
            </a:pPr>
            <a:r>
              <a:rPr lang="en-US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No step to assess confounding of main exposure-outcome relationship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612887" y="281399"/>
            <a:ext cx="4351104" cy="6311354"/>
            <a:chOff x="3881256" y="379991"/>
            <a:chExt cx="4437195" cy="6175521"/>
          </a:xfrm>
        </p:grpSpPr>
        <p:cxnSp>
          <p:nvCxnSpPr>
            <p:cNvPr id="11270" name="AutoShape 12"/>
            <p:cNvCxnSpPr>
              <a:cxnSpLocks noChangeShapeType="1"/>
              <a:endCxn id="11268" idx="0"/>
            </p:cNvCxnSpPr>
            <p:nvPr/>
          </p:nvCxnSpPr>
          <p:spPr bwMode="auto">
            <a:xfrm flipH="1">
              <a:off x="6451551" y="840512"/>
              <a:ext cx="38100" cy="525780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276" name="Text Box 14"/>
            <p:cNvSpPr txBox="1">
              <a:spLocks noChangeArrowheads="1"/>
            </p:cNvSpPr>
            <p:nvPr/>
          </p:nvSpPr>
          <p:spPr bwMode="auto">
            <a:xfrm>
              <a:off x="3881256" y="379991"/>
              <a:ext cx="566779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800" b="1" dirty="0"/>
                <a:t> 1</a:t>
              </a:r>
            </a:p>
          </p:txBody>
        </p:sp>
        <p:sp>
          <p:nvSpPr>
            <p:cNvPr id="11277" name="Rectangle 15"/>
            <p:cNvSpPr>
              <a:spLocks noChangeArrowheads="1"/>
            </p:cNvSpPr>
            <p:nvPr/>
          </p:nvSpPr>
          <p:spPr bwMode="auto">
            <a:xfrm>
              <a:off x="3881256" y="1221512"/>
              <a:ext cx="47481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800" b="1" dirty="0">
                  <a:latin typeface="Albertus Medium" panose="020E0602030304020304" pitchFamily="34" charset="0"/>
                </a:rPr>
                <a:t> </a:t>
              </a:r>
              <a:r>
                <a:rPr lang="en-US" altLang="en-US" sz="2800" b="1" dirty="0"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1278" name="Rectangle 16"/>
            <p:cNvSpPr>
              <a:spLocks noChangeArrowheads="1"/>
            </p:cNvSpPr>
            <p:nvPr/>
          </p:nvSpPr>
          <p:spPr bwMode="auto">
            <a:xfrm>
              <a:off x="3881256" y="2059712"/>
              <a:ext cx="484428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800" b="1" dirty="0"/>
                <a:t> 3</a:t>
              </a:r>
            </a:p>
          </p:txBody>
        </p:sp>
        <p:sp>
          <p:nvSpPr>
            <p:cNvPr id="11279" name="Rectangle 17"/>
            <p:cNvSpPr>
              <a:spLocks noChangeArrowheads="1"/>
            </p:cNvSpPr>
            <p:nvPr/>
          </p:nvSpPr>
          <p:spPr bwMode="auto">
            <a:xfrm>
              <a:off x="3881256" y="2897912"/>
              <a:ext cx="484428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800" b="1" dirty="0"/>
                <a:t> 4</a:t>
              </a:r>
            </a:p>
          </p:txBody>
        </p:sp>
        <p:sp>
          <p:nvSpPr>
            <p:cNvPr id="11280" name="Rectangle 18"/>
            <p:cNvSpPr>
              <a:spLocks noChangeArrowheads="1"/>
            </p:cNvSpPr>
            <p:nvPr/>
          </p:nvSpPr>
          <p:spPr bwMode="auto">
            <a:xfrm>
              <a:off x="3881256" y="3659912"/>
              <a:ext cx="484428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800" b="1" dirty="0"/>
                <a:t> 5</a:t>
              </a:r>
            </a:p>
          </p:txBody>
        </p:sp>
        <p:sp>
          <p:nvSpPr>
            <p:cNvPr id="11281" name="Rectangle 19"/>
            <p:cNvSpPr>
              <a:spLocks noChangeArrowheads="1"/>
            </p:cNvSpPr>
            <p:nvPr/>
          </p:nvSpPr>
          <p:spPr bwMode="auto">
            <a:xfrm>
              <a:off x="3890286" y="4417805"/>
              <a:ext cx="551598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800" b="1" dirty="0"/>
                <a:t> 6</a:t>
              </a:r>
            </a:p>
          </p:txBody>
        </p:sp>
        <p:sp>
          <p:nvSpPr>
            <p:cNvPr id="11282" name="Rectangle 20"/>
            <p:cNvSpPr>
              <a:spLocks noChangeArrowheads="1"/>
            </p:cNvSpPr>
            <p:nvPr/>
          </p:nvSpPr>
          <p:spPr bwMode="auto">
            <a:xfrm>
              <a:off x="3957456" y="5260112"/>
              <a:ext cx="484428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800" b="1" dirty="0"/>
                <a:t> 7</a:t>
              </a:r>
            </a:p>
          </p:txBody>
        </p:sp>
        <p:sp>
          <p:nvSpPr>
            <p:cNvPr id="11283" name="Rectangle 21"/>
            <p:cNvSpPr>
              <a:spLocks noChangeArrowheads="1"/>
            </p:cNvSpPr>
            <p:nvPr/>
          </p:nvSpPr>
          <p:spPr bwMode="auto">
            <a:xfrm>
              <a:off x="3957456" y="6022112"/>
              <a:ext cx="484428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800" b="1" dirty="0"/>
                <a:t> 8</a:t>
              </a:r>
            </a:p>
          </p:txBody>
        </p:sp>
        <p:sp>
          <p:nvSpPr>
            <p:cNvPr id="11266" name="AutoShape 4"/>
            <p:cNvSpPr>
              <a:spLocks noChangeArrowheads="1"/>
            </p:cNvSpPr>
            <p:nvPr/>
          </p:nvSpPr>
          <p:spPr bwMode="auto">
            <a:xfrm>
              <a:off x="4584651" y="383312"/>
              <a:ext cx="3733800" cy="457200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Variable Selection</a:t>
              </a:r>
            </a:p>
          </p:txBody>
        </p:sp>
        <p:sp>
          <p:nvSpPr>
            <p:cNvPr id="11267" name="AutoShape 7"/>
            <p:cNvSpPr>
              <a:spLocks noChangeArrowheads="1"/>
            </p:cNvSpPr>
            <p:nvPr/>
          </p:nvSpPr>
          <p:spPr bwMode="auto">
            <a:xfrm>
              <a:off x="4584651" y="4498112"/>
              <a:ext cx="3733800" cy="457200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Stepwise Methods</a:t>
              </a:r>
            </a:p>
          </p:txBody>
        </p:sp>
        <p:sp>
          <p:nvSpPr>
            <p:cNvPr id="11268" name="AutoShape 9"/>
            <p:cNvSpPr>
              <a:spLocks noChangeArrowheads="1"/>
            </p:cNvSpPr>
            <p:nvPr/>
          </p:nvSpPr>
          <p:spPr bwMode="auto">
            <a:xfrm>
              <a:off x="4584651" y="6098312"/>
              <a:ext cx="3733800" cy="457200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Validation</a:t>
              </a:r>
            </a:p>
          </p:txBody>
        </p:sp>
        <p:sp>
          <p:nvSpPr>
            <p:cNvPr id="11269" name="AutoShape 10"/>
            <p:cNvSpPr>
              <a:spLocks noChangeArrowheads="1"/>
            </p:cNvSpPr>
            <p:nvPr/>
          </p:nvSpPr>
          <p:spPr bwMode="auto">
            <a:xfrm>
              <a:off x="4584651" y="3659912"/>
              <a:ext cx="3733800" cy="457200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Global Tests</a:t>
              </a:r>
            </a:p>
          </p:txBody>
        </p:sp>
        <p:sp>
          <p:nvSpPr>
            <p:cNvPr id="11272" name="AutoShape 11"/>
            <p:cNvSpPr>
              <a:spLocks noChangeArrowheads="1"/>
            </p:cNvSpPr>
            <p:nvPr/>
          </p:nvSpPr>
          <p:spPr bwMode="auto">
            <a:xfrm>
              <a:off x="4584651" y="2897912"/>
              <a:ext cx="3733800" cy="457200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Starting Model</a:t>
              </a:r>
            </a:p>
          </p:txBody>
        </p:sp>
        <p:sp>
          <p:nvSpPr>
            <p:cNvPr id="11273" name="AutoShape 6"/>
            <p:cNvSpPr>
              <a:spLocks noChangeArrowheads="1"/>
            </p:cNvSpPr>
            <p:nvPr/>
          </p:nvSpPr>
          <p:spPr bwMode="auto">
            <a:xfrm>
              <a:off x="4584651" y="2135912"/>
              <a:ext cx="3733800" cy="457200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Collinearity</a:t>
              </a:r>
            </a:p>
          </p:txBody>
        </p:sp>
        <p:sp>
          <p:nvSpPr>
            <p:cNvPr id="11274" name="AutoShape 5"/>
            <p:cNvSpPr>
              <a:spLocks noChangeArrowheads="1"/>
            </p:cNvSpPr>
            <p:nvPr/>
          </p:nvSpPr>
          <p:spPr bwMode="auto">
            <a:xfrm>
              <a:off x="4584651" y="1297712"/>
              <a:ext cx="3733800" cy="457200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Descriptive Statistics</a:t>
              </a:r>
            </a:p>
          </p:txBody>
        </p:sp>
        <p:sp>
          <p:nvSpPr>
            <p:cNvPr id="11275" name="AutoShape 8"/>
            <p:cNvSpPr>
              <a:spLocks noChangeArrowheads="1"/>
            </p:cNvSpPr>
            <p:nvPr/>
          </p:nvSpPr>
          <p:spPr bwMode="auto">
            <a:xfrm>
              <a:off x="4584651" y="5336312"/>
              <a:ext cx="3733800" cy="457200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Predictive Ability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91357" y="497059"/>
            <a:ext cx="3074935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dirty="0">
                <a:solidFill>
                  <a:schemeClr val="tx2"/>
                </a:solidFill>
                <a:latin typeface="Avenir Book"/>
                <a:cs typeface="Avenir Book"/>
              </a:rPr>
              <a:t>Steps</a:t>
            </a:r>
            <a:r>
              <a:rPr lang="en-US" sz="4000" dirty="0">
                <a:solidFill>
                  <a:schemeClr val="tx2"/>
                </a:solidFill>
                <a:latin typeface="Avenir Book"/>
                <a:cs typeface="Avenir Book"/>
              </a:rPr>
              <a:t> </a:t>
            </a:r>
            <a:r>
              <a:rPr lang="en-US" sz="3000" dirty="0">
                <a:solidFill>
                  <a:schemeClr val="tx2"/>
                </a:solidFill>
                <a:latin typeface="Avenir Book"/>
                <a:cs typeface="Avenir Book"/>
              </a:rPr>
              <a:t>(2)</a:t>
            </a:r>
            <a:endParaRPr lang="en-US" sz="3000" i="1" dirty="0">
              <a:solidFill>
                <a:schemeClr val="tx2"/>
              </a:solidFill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997388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1502388" y="3398813"/>
            <a:ext cx="3541344" cy="1198529"/>
          </a:xfrm>
          <a:prstGeom prst="rect">
            <a:avLst/>
          </a:prstGeom>
          <a:solidFill>
            <a:srgbClr val="D9D9D9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r>
              <a:rPr lang="en-US" altLang="en-US" dirty="0"/>
              <a:t>Strategy 1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199" y="1600200"/>
            <a:ext cx="8229600" cy="4572000"/>
          </a:xfrm>
        </p:spPr>
        <p:txBody>
          <a:bodyPr/>
          <a:lstStyle/>
          <a:p>
            <a:pPr>
              <a:spcBef>
                <a:spcPts val="672"/>
              </a:spcBef>
              <a:buFontTx/>
              <a:buNone/>
            </a:pPr>
            <a:r>
              <a:rPr lang="en-US" altLang="en-US" dirty="0">
                <a:solidFill>
                  <a:schemeClr val="accent6">
                    <a:lumMod val="75000"/>
                  </a:schemeClr>
                </a:solidFill>
              </a:rPr>
              <a:t>Step 1: Variable Selection</a:t>
            </a:r>
          </a:p>
          <a:p>
            <a:pPr>
              <a:spcBef>
                <a:spcPts val="672"/>
              </a:spcBef>
            </a:pPr>
            <a:r>
              <a:rPr lang="en-US" altLang="en-US" sz="2800" dirty="0"/>
              <a:t>Need to limit number of variables to be modeled,   M/10 where M = size of smallest outcome group</a:t>
            </a:r>
          </a:p>
          <a:p>
            <a:pPr>
              <a:spcBef>
                <a:spcPts val="672"/>
              </a:spcBef>
              <a:buFontTx/>
              <a:buNone/>
            </a:pPr>
            <a:endParaRPr lang="en-US" altLang="en-US" sz="1800" dirty="0"/>
          </a:p>
          <a:p>
            <a:pPr marL="1487488">
              <a:spcBef>
                <a:spcPts val="672"/>
              </a:spcBef>
              <a:buFontTx/>
              <a:buNone/>
            </a:pPr>
            <a:r>
              <a:rPr lang="en-US" altLang="en-US" sz="2800" dirty="0"/>
              <a:t>Example:  D=1  n=50</a:t>
            </a:r>
          </a:p>
          <a:p>
            <a:pPr marL="1824038" indent="0" defTabSz="1662113">
              <a:spcBef>
                <a:spcPts val="672"/>
              </a:spcBef>
              <a:spcAft>
                <a:spcPts val="600"/>
              </a:spcAft>
              <a:buFontTx/>
              <a:buNone/>
            </a:pPr>
            <a:r>
              <a:rPr lang="en-US" altLang="en-US" sz="2800" dirty="0"/>
              <a:t>          D=0  n=500</a:t>
            </a:r>
          </a:p>
          <a:p>
            <a:pPr>
              <a:spcBef>
                <a:spcPts val="672"/>
              </a:spcBef>
              <a:spcAft>
                <a:spcPts val="0"/>
              </a:spcAft>
              <a:buFontTx/>
              <a:buNone/>
            </a:pPr>
            <a:endParaRPr lang="en-US" altLang="en-US" sz="1600" dirty="0"/>
          </a:p>
          <a:p>
            <a:pPr>
              <a:spcBef>
                <a:spcPts val="672"/>
              </a:spcBef>
            </a:pPr>
            <a:r>
              <a:rPr lang="en-US" altLang="en-US" sz="2800" dirty="0"/>
              <a:t>Maximum of 50/10, or 5, predictor variables (X’s) for a reliable model.</a:t>
            </a:r>
          </a:p>
        </p:txBody>
      </p:sp>
    </p:spTree>
    <p:extLst>
      <p:ext uri="{BB962C8B-B14F-4D97-AF65-F5344CB8AC3E}">
        <p14:creationId xmlns:p14="http://schemas.microsoft.com/office/powerpoint/2010/main" val="3231819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40080"/>
            <a:ext cx="8229600" cy="1139825"/>
          </a:xfrm>
        </p:spPr>
        <p:txBody>
          <a:bodyPr/>
          <a:lstStyle/>
          <a:p>
            <a:r>
              <a:rPr lang="en-US" dirty="0"/>
              <a:t>Step 1: Variable selection and specification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229600" cy="3606421"/>
          </a:xfrm>
        </p:spPr>
        <p:txBody>
          <a:bodyPr/>
          <a:lstStyle/>
          <a:p>
            <a:pPr>
              <a:spcBef>
                <a:spcPts val="672"/>
              </a:spcBef>
              <a:buSzPct val="90000"/>
            </a:pPr>
            <a:r>
              <a:rPr lang="en-US" altLang="en-US" dirty="0"/>
              <a:t>Start with known or suspected </a:t>
            </a:r>
            <a:r>
              <a:rPr lang="en-US" altLang="en-US" u="sng" dirty="0"/>
              <a:t>risk factors</a:t>
            </a:r>
            <a:r>
              <a:rPr lang="en-US" altLang="en-US" dirty="0"/>
              <a:t> and factors you are interested in testing </a:t>
            </a:r>
          </a:p>
          <a:p>
            <a:pPr>
              <a:spcBef>
                <a:spcPts val="672"/>
              </a:spcBef>
              <a:buSzPct val="90000"/>
            </a:pPr>
            <a:r>
              <a:rPr lang="en-US" altLang="en-US" dirty="0"/>
              <a:t>Develop names, naming conventions</a:t>
            </a:r>
          </a:p>
          <a:p>
            <a:pPr>
              <a:spcBef>
                <a:spcPts val="672"/>
              </a:spcBef>
              <a:buSzPct val="90000"/>
            </a:pPr>
            <a:r>
              <a:rPr lang="en-US" altLang="en-US" dirty="0"/>
              <a:t>Determine how variables will be coded (for dichotomous, ordinal, nominal, continuous, free text, etc.)</a:t>
            </a:r>
          </a:p>
        </p:txBody>
      </p:sp>
    </p:spTree>
    <p:extLst>
      <p:ext uri="{BB962C8B-B14F-4D97-AF65-F5344CB8AC3E}">
        <p14:creationId xmlns:p14="http://schemas.microsoft.com/office/powerpoint/2010/main" val="1444255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r>
              <a:rPr lang="en-US" altLang="en-US" dirty="0"/>
              <a:t>Step 2: Descriptive statistics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631364"/>
          </a:xfrm>
        </p:spPr>
        <p:txBody>
          <a:bodyPr/>
          <a:lstStyle/>
          <a:p>
            <a:pPr>
              <a:spcBef>
                <a:spcPts val="672"/>
              </a:spcBef>
              <a:buSzPct val="90000"/>
            </a:pPr>
            <a:r>
              <a:rPr lang="en-US" altLang="en-US" dirty="0"/>
              <a:t>Categorical variables </a:t>
            </a:r>
          </a:p>
          <a:p>
            <a:pPr lvl="1">
              <a:spcBef>
                <a:spcPts val="672"/>
              </a:spcBef>
              <a:spcAft>
                <a:spcPts val="1800"/>
              </a:spcAft>
              <a:buSzPct val="90000"/>
            </a:pPr>
            <a:r>
              <a:rPr lang="en-US" altLang="en-US" dirty="0"/>
              <a:t>Frequency tables and chi-squares</a:t>
            </a:r>
          </a:p>
          <a:p>
            <a:pPr>
              <a:spcBef>
                <a:spcPts val="672"/>
              </a:spcBef>
              <a:buSzPct val="90000"/>
            </a:pPr>
            <a:r>
              <a:rPr lang="en-US" altLang="en-US" dirty="0"/>
              <a:t>Continuous variables</a:t>
            </a:r>
          </a:p>
          <a:p>
            <a:pPr lvl="1">
              <a:spcBef>
                <a:spcPts val="672"/>
              </a:spcBef>
              <a:buSzPct val="90000"/>
            </a:pPr>
            <a:r>
              <a:rPr lang="en-US" altLang="en-US" dirty="0"/>
              <a:t>T tests</a:t>
            </a:r>
          </a:p>
          <a:p>
            <a:pPr lvl="1">
              <a:spcBef>
                <a:spcPts val="672"/>
              </a:spcBef>
              <a:buSzPct val="90000"/>
            </a:pPr>
            <a:r>
              <a:rPr lang="en-US" altLang="en-US" dirty="0"/>
              <a:t>Check linearity of logit</a:t>
            </a:r>
          </a:p>
          <a:p>
            <a:pPr lvl="1">
              <a:spcBef>
                <a:spcPts val="672"/>
              </a:spcBef>
              <a:buSzPct val="90000"/>
            </a:pPr>
            <a:r>
              <a:rPr lang="en-US" altLang="en-US" dirty="0"/>
              <a:t>Crude logistic models for each X</a:t>
            </a:r>
          </a:p>
        </p:txBody>
      </p:sp>
    </p:spTree>
    <p:extLst>
      <p:ext uri="{BB962C8B-B14F-4D97-AF65-F5344CB8AC3E}">
        <p14:creationId xmlns:p14="http://schemas.microsoft.com/office/powerpoint/2010/main" val="10713304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r>
              <a:rPr lang="en-US" altLang="en-US" dirty="0"/>
              <a:t>Step 3: Collinearity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>
              <a:spcBef>
                <a:spcPts val="672"/>
              </a:spcBef>
              <a:buSzPct val="90000"/>
            </a:pPr>
            <a:r>
              <a:rPr lang="en-US" altLang="en-US" sz="3000" dirty="0"/>
              <a:t>Look at pairwise correlations of predictor variables (X’s)</a:t>
            </a:r>
          </a:p>
          <a:p>
            <a:pPr>
              <a:spcBef>
                <a:spcPts val="672"/>
              </a:spcBef>
              <a:buSzPct val="90000"/>
            </a:pPr>
            <a:r>
              <a:rPr lang="en-US" altLang="en-US" sz="3000" dirty="0"/>
              <a:t>If 2 variables highly correlated, do not include both in model at same time</a:t>
            </a:r>
          </a:p>
          <a:p>
            <a:pPr>
              <a:spcBef>
                <a:spcPts val="672"/>
              </a:spcBef>
              <a:buSzPct val="90000"/>
            </a:pPr>
            <a:r>
              <a:rPr lang="en-US" altLang="en-US" sz="3000" dirty="0"/>
              <a:t>May be helpful to create one new variable that is a composite of several other variables</a:t>
            </a:r>
          </a:p>
          <a:p>
            <a:pPr>
              <a:spcBef>
                <a:spcPts val="672"/>
              </a:spcBef>
              <a:buSzPct val="90000"/>
            </a:pPr>
            <a:r>
              <a:rPr lang="en-US" altLang="en-US" sz="3000" dirty="0"/>
              <a:t>Example: Correlation between systolic and diastolic blood pressure is 0.725</a:t>
            </a:r>
          </a:p>
          <a:p>
            <a:pPr>
              <a:spcBef>
                <a:spcPts val="672"/>
              </a:spcBef>
              <a:buSzPct val="90000"/>
            </a:pPr>
            <a:r>
              <a:rPr lang="en-US" altLang="en-US" sz="3000" dirty="0"/>
              <a:t>Drop one or use mean arterial pressure</a:t>
            </a:r>
          </a:p>
        </p:txBody>
      </p:sp>
    </p:spTree>
    <p:extLst>
      <p:ext uri="{BB962C8B-B14F-4D97-AF65-F5344CB8AC3E}">
        <p14:creationId xmlns:p14="http://schemas.microsoft.com/office/powerpoint/2010/main" val="24606103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r>
              <a:rPr lang="en-US" altLang="en-US" dirty="0"/>
              <a:t>Step 4: Starting model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743200"/>
          </a:xfrm>
        </p:spPr>
        <p:txBody>
          <a:bodyPr/>
          <a:lstStyle/>
          <a:p>
            <a:pPr>
              <a:spcBef>
                <a:spcPts val="672"/>
              </a:spcBef>
              <a:buSzPct val="90000"/>
            </a:pPr>
            <a:r>
              <a:rPr lang="en-US" altLang="en-US" dirty="0"/>
              <a:t>Start with all the variables that have been selected in the previous steps</a:t>
            </a:r>
          </a:p>
          <a:p>
            <a:pPr>
              <a:spcBef>
                <a:spcPts val="672"/>
              </a:spcBef>
              <a:buSzPct val="90000"/>
            </a:pPr>
            <a:r>
              <a:rPr lang="en-US" altLang="en-US" dirty="0"/>
              <a:t>If appropriate, define and include potentially important interaction terms</a:t>
            </a:r>
          </a:p>
        </p:txBody>
      </p:sp>
      <p:pic>
        <p:nvPicPr>
          <p:cNvPr id="3" name="Picture 2" descr="IMG_0593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129" y="4794449"/>
            <a:ext cx="8920870" cy="144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313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19"/>
            <a:ext cx="8229600" cy="1143000"/>
          </a:xfrm>
        </p:spPr>
        <p:txBody>
          <a:bodyPr/>
          <a:lstStyle/>
          <a:p>
            <a:r>
              <a:rPr lang="en-US" altLang="en-US" dirty="0"/>
              <a:t>Step 5: Global tests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282487"/>
          </a:xfrm>
        </p:spPr>
        <p:txBody>
          <a:bodyPr/>
          <a:lstStyle/>
          <a:p>
            <a:pPr marL="0" indent="0">
              <a:spcBef>
                <a:spcPts val="672"/>
              </a:spcBef>
              <a:buNone/>
            </a:pPr>
            <a:r>
              <a:rPr lang="en-US" altLang="en-US" dirty="0">
                <a:solidFill>
                  <a:srgbClr val="7E9632"/>
                </a:solidFill>
              </a:rPr>
              <a:t>Model chi-square </a:t>
            </a:r>
            <a:r>
              <a:rPr lang="en-US" altLang="en-US" sz="2800" dirty="0">
                <a:solidFill>
                  <a:srgbClr val="7E9632"/>
                </a:solidFill>
              </a:rPr>
              <a:t>(overall L statistic):</a:t>
            </a:r>
            <a:endParaRPr lang="en-US" altLang="en-US" dirty="0">
              <a:solidFill>
                <a:srgbClr val="7E9632"/>
              </a:solidFill>
            </a:endParaRPr>
          </a:p>
          <a:p>
            <a:pPr marL="457200" lvl="1" indent="-457200">
              <a:spcBef>
                <a:spcPts val="672"/>
              </a:spcBef>
              <a:buClr>
                <a:schemeClr val="tx1">
                  <a:lumMod val="65000"/>
                  <a:lumOff val="35000"/>
                </a:schemeClr>
              </a:buClr>
              <a:buSzPct val="90000"/>
              <a:buFontTx/>
              <a:buAutoNum type="arabicPeriod"/>
            </a:pPr>
            <a:r>
              <a:rPr lang="en-US" altLang="en-US" sz="2800" dirty="0"/>
              <a:t>Likelihood ratio test of model with all terms vs. model with only intercept (statistical software usually prints this automatically)</a:t>
            </a:r>
          </a:p>
          <a:p>
            <a:pPr marL="457200" lvl="1" indent="-457200">
              <a:spcBef>
                <a:spcPts val="672"/>
              </a:spcBef>
              <a:buClr>
                <a:schemeClr val="tx1">
                  <a:lumMod val="65000"/>
                  <a:lumOff val="35000"/>
                </a:schemeClr>
              </a:buClr>
              <a:buSzPct val="90000"/>
              <a:buFontTx/>
              <a:buAutoNum type="arabicPeriod"/>
            </a:pPr>
            <a:r>
              <a:rPr lang="en-US" altLang="en-US" sz="2800" dirty="0"/>
              <a:t>If not significant, stop here (the model is not going to predicting anything)</a:t>
            </a:r>
          </a:p>
          <a:p>
            <a:pPr marL="457200" lvl="1" indent="-457200">
              <a:spcBef>
                <a:spcPts val="672"/>
              </a:spcBef>
              <a:buClr>
                <a:schemeClr val="tx1">
                  <a:lumMod val="65000"/>
                  <a:lumOff val="35000"/>
                </a:schemeClr>
              </a:buClr>
              <a:buSzPct val="90000"/>
              <a:buFontTx/>
              <a:buAutoNum type="arabicPeriod"/>
            </a:pPr>
            <a:r>
              <a:rPr lang="en-US" altLang="en-US" sz="2800" dirty="0"/>
              <a:t>If significant, one or more of the terms in the model</a:t>
            </a:r>
            <a:r>
              <a:rPr lang="en-US" altLang="en-US" dirty="0"/>
              <a:t> are</a:t>
            </a:r>
            <a:r>
              <a:rPr lang="en-US" altLang="en-US" sz="2800" dirty="0"/>
              <a:t> </a:t>
            </a:r>
            <a:r>
              <a:rPr lang="en-US" altLang="en-US" dirty="0"/>
              <a:t>predictors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875959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4"/>
            <a:ext cx="8229600" cy="1143000"/>
          </a:xfrm>
        </p:spPr>
        <p:txBody>
          <a:bodyPr/>
          <a:lstStyle/>
          <a:p>
            <a:r>
              <a:rPr lang="en-US" altLang="en-US" dirty="0"/>
              <a:t>Step 5: Global tests</a:t>
            </a:r>
            <a:r>
              <a:rPr lang="en-US" altLang="en-US" sz="3600" dirty="0"/>
              <a:t> </a:t>
            </a:r>
            <a:r>
              <a:rPr lang="en-US" altLang="en-US" sz="3000" dirty="0"/>
              <a:t>(2)</a:t>
            </a:r>
            <a:endParaRPr lang="en-US" sz="3000" dirty="0"/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1" y="1600200"/>
            <a:ext cx="7966906" cy="4791978"/>
          </a:xfrm>
        </p:spPr>
        <p:txBody>
          <a:bodyPr/>
          <a:lstStyle/>
          <a:p>
            <a:pPr>
              <a:spcBef>
                <a:spcPts val="672"/>
              </a:spcBef>
              <a:buSzPct val="90000"/>
            </a:pPr>
            <a:r>
              <a:rPr lang="en-US" altLang="en-US" dirty="0">
                <a:solidFill>
                  <a:srgbClr val="7E9632"/>
                </a:solidFill>
              </a:rPr>
              <a:t>Interactions: </a:t>
            </a:r>
            <a:r>
              <a:rPr lang="en-US" altLang="en-US" sz="2800" dirty="0"/>
              <a:t>If interactions included in model, do global tests (LR test) to try to eliminate any or all of them (hierarchy rule applies)</a:t>
            </a:r>
          </a:p>
          <a:p>
            <a:pPr>
              <a:spcBef>
                <a:spcPts val="672"/>
              </a:spcBef>
              <a:buSzPct val="90000"/>
            </a:pPr>
            <a:r>
              <a:rPr lang="en-US" altLang="en-US" dirty="0">
                <a:solidFill>
                  <a:srgbClr val="7E9632"/>
                </a:solidFill>
              </a:rPr>
              <a:t>Non-significant predictors: </a:t>
            </a:r>
            <a:r>
              <a:rPr lang="en-US" altLang="en-US" sz="2800" dirty="0"/>
              <a:t>Try global test for group of all X variables suspected of not being important predictors</a:t>
            </a:r>
          </a:p>
          <a:p>
            <a:pPr lvl="1" indent="-347472">
              <a:spcBef>
                <a:spcPts val="672"/>
              </a:spcBef>
            </a:pPr>
            <a:r>
              <a:rPr lang="en-US" altLang="en-US" sz="2600" dirty="0"/>
              <a:t>Example: Suppose SEX, INF and HRA do not appear to be related to STA.  Try a likelihood ratio test comparing models with and without all 3 of these variables</a:t>
            </a:r>
          </a:p>
        </p:txBody>
      </p:sp>
    </p:spTree>
    <p:extLst>
      <p:ext uri="{BB962C8B-B14F-4D97-AF65-F5344CB8AC3E}">
        <p14:creationId xmlns:p14="http://schemas.microsoft.com/office/powerpoint/2010/main" val="38718278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r>
              <a:rPr lang="en-US" altLang="en-US" dirty="0"/>
              <a:t>Step 6: Stepwise methods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657600"/>
          </a:xfrm>
        </p:spPr>
        <p:txBody>
          <a:bodyPr/>
          <a:lstStyle/>
          <a:p>
            <a:pPr>
              <a:spcBef>
                <a:spcPts val="672"/>
              </a:spcBef>
              <a:buSzPct val="90000"/>
            </a:pPr>
            <a:r>
              <a:rPr lang="en-US" altLang="en-US" dirty="0"/>
              <a:t>After eliminating as many terms as possible, can use a stepwise computer algorithm (provided sample size is adequate for number of starting variables)</a:t>
            </a:r>
          </a:p>
          <a:p>
            <a:pPr>
              <a:spcBef>
                <a:spcPts val="672"/>
              </a:spcBef>
              <a:buSzPct val="90000"/>
            </a:pPr>
            <a:r>
              <a:rPr lang="en-US" altLang="en-US" dirty="0"/>
              <a:t>This method is able to select the smallest subset of the predictors that contain virtually all of the predictive information</a:t>
            </a:r>
          </a:p>
        </p:txBody>
      </p:sp>
      <p:pic>
        <p:nvPicPr>
          <p:cNvPr id="2" name="Picture 1" descr="IMG_0593.jpg"/>
          <p:cNvPicPr>
            <a:picLocks noChangeAspect="1"/>
          </p:cNvPicPr>
          <p:nvPr/>
        </p:nvPicPr>
        <p:blipFill rotWithShape="1">
          <a:blip r:embed="rId3" cstate="print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470" y="5562601"/>
            <a:ext cx="8919530" cy="104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8367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r>
              <a:rPr lang="en-US" altLang="en-US" dirty="0"/>
              <a:t>Stepwise method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199" y="1600200"/>
            <a:ext cx="8229600" cy="4495800"/>
          </a:xfrm>
        </p:spPr>
        <p:txBody>
          <a:bodyPr/>
          <a:lstStyle/>
          <a:p>
            <a:pPr marL="457200" indent="-457200">
              <a:spcBef>
                <a:spcPts val="672"/>
              </a:spcBef>
              <a:buSzPct val="90000"/>
              <a:buFontTx/>
              <a:buAutoNum type="arabicPeriod"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model begins with only intercept</a:t>
            </a:r>
          </a:p>
          <a:p>
            <a:pPr marL="457200" indent="-457200">
              <a:spcBef>
                <a:spcPts val="672"/>
              </a:spcBef>
              <a:buSzPct val="90000"/>
              <a:buFontTx/>
              <a:buAutoNum type="arabicPeriod"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Calculates chi square for all specified variables; the term with the largest chi-square (smallest P value) is brought into the model if it meets specified P value criterion</a:t>
            </a:r>
          </a:p>
          <a:p>
            <a:pPr marL="457200" indent="-457200">
              <a:spcBef>
                <a:spcPts val="672"/>
              </a:spcBef>
              <a:buSzPct val="90000"/>
              <a:buFontTx/>
              <a:buAutoNum type="arabicPeriod"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Analyst controls level of significance for variables to enter model and to stay in model</a:t>
            </a:r>
          </a:p>
          <a:p>
            <a:pPr marL="457200" indent="-457200">
              <a:spcBef>
                <a:spcPts val="672"/>
              </a:spcBef>
              <a:buSzPct val="90000"/>
              <a:buFontTx/>
              <a:buAutoNum type="arabicPeriod"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Process repeated for each remaining variable</a:t>
            </a:r>
          </a:p>
        </p:txBody>
      </p:sp>
    </p:spTree>
    <p:extLst>
      <p:ext uri="{BB962C8B-B14F-4D97-AF65-F5344CB8AC3E}">
        <p14:creationId xmlns:p14="http://schemas.microsoft.com/office/powerpoint/2010/main" val="986738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r>
              <a:rPr lang="en-US" dirty="0"/>
              <a:t>Review of part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67200"/>
          </a:xfrm>
        </p:spPr>
        <p:txBody>
          <a:bodyPr/>
          <a:lstStyle/>
          <a:p>
            <a:pPr>
              <a:spcBef>
                <a:spcPts val="672"/>
              </a:spcBef>
              <a:buSzPct val="90000"/>
            </a:pPr>
            <a:r>
              <a:rPr lang="en-US" dirty="0"/>
              <a:t>Multilevel nominal variables:         </a:t>
            </a:r>
          </a:p>
          <a:p>
            <a:pPr marL="0" indent="0">
              <a:spcBef>
                <a:spcPts val="672"/>
              </a:spcBef>
              <a:buSzPct val="90000"/>
              <a:buNone/>
            </a:pPr>
            <a:r>
              <a:rPr lang="en-US" dirty="0"/>
              <a:t>    Dummy variables</a:t>
            </a:r>
          </a:p>
          <a:p>
            <a:pPr>
              <a:spcBef>
                <a:spcPts val="672"/>
              </a:spcBef>
              <a:buSzPct val="90000"/>
            </a:pPr>
            <a:r>
              <a:rPr lang="en-US" dirty="0"/>
              <a:t>Continuous and categorical variables: Assessing logistic assumption</a:t>
            </a:r>
          </a:p>
          <a:p>
            <a:pPr>
              <a:spcBef>
                <a:spcPts val="672"/>
              </a:spcBef>
              <a:buSzPct val="90000"/>
            </a:pPr>
            <a:r>
              <a:rPr lang="en-US" dirty="0"/>
              <a:t>Assessing interaction with dummy variables</a:t>
            </a:r>
          </a:p>
          <a:p>
            <a:pPr>
              <a:spcBef>
                <a:spcPts val="672"/>
              </a:spcBef>
              <a:buSzPct val="90000"/>
            </a:pPr>
            <a:r>
              <a:rPr lang="en-US" dirty="0"/>
              <a:t>Assessing confounding with dummy variables</a:t>
            </a:r>
          </a:p>
          <a:p>
            <a:pPr>
              <a:spcBef>
                <a:spcPts val="672"/>
              </a:spcBef>
              <a:buSzPct val="90000"/>
            </a:pPr>
            <a:r>
              <a:rPr lang="en-US" dirty="0"/>
              <a:t>Use of dummy variables for covariates</a:t>
            </a:r>
          </a:p>
        </p:txBody>
      </p:sp>
      <p:pic>
        <p:nvPicPr>
          <p:cNvPr id="4" name="Picture 3" descr="IMG_0593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8572" y="137288"/>
            <a:ext cx="1653753" cy="265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795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72"/>
              </a:spcBef>
              <a:buSzPct val="90000"/>
              <a:buFont typeface="+mj-lt"/>
              <a:buAutoNum type="arabicPeriod" startAt="5"/>
            </a:pPr>
            <a:r>
              <a:rPr lang="en-US" altLang="en-US" dirty="0"/>
              <a:t>After each variable enters model, chi square re-calculated for all variables in model, removes terms no longer significant</a:t>
            </a:r>
          </a:p>
          <a:p>
            <a:pPr marL="457200" indent="-457200">
              <a:spcBef>
                <a:spcPts val="672"/>
              </a:spcBef>
              <a:buSzPct val="90000"/>
              <a:buFont typeface="+mj-lt"/>
              <a:buAutoNum type="arabicPeriod" startAt="5"/>
            </a:pPr>
            <a:r>
              <a:rPr lang="en-US" altLang="en-US" dirty="0"/>
              <a:t>Each forward step (adding most significant remaining variable) is followed by backward elimination, removing variables from model if no longer significant</a:t>
            </a:r>
          </a:p>
          <a:p>
            <a:pPr marL="457200" indent="-457200">
              <a:spcBef>
                <a:spcPts val="672"/>
              </a:spcBef>
              <a:buSzPct val="90000"/>
              <a:buFont typeface="+mj-lt"/>
              <a:buAutoNum type="arabicPeriod" startAt="5"/>
            </a:pPr>
            <a:r>
              <a:rPr lang="en-US" altLang="en-US" dirty="0"/>
              <a:t>Stops when no more variables can be added or when last variable added is removed in next backward elimination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CC8814-825F-476C-A1F4-9630A1CAB5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r>
              <a:rPr lang="en-US" altLang="en-US" dirty="0"/>
              <a:t>Stepwise method </a:t>
            </a:r>
            <a:r>
              <a:rPr lang="en-US" altLang="en-US" sz="3000" dirty="0"/>
              <a:t>(2)</a:t>
            </a:r>
          </a:p>
        </p:txBody>
      </p:sp>
    </p:spTree>
    <p:extLst>
      <p:ext uri="{BB962C8B-B14F-4D97-AF65-F5344CB8AC3E}">
        <p14:creationId xmlns:p14="http://schemas.microsoft.com/office/powerpoint/2010/main" val="27924029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altLang="en-US" sz="4200" dirty="0"/>
              <a:t>Stepwise methods have advantages and disadvantages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199" y="1691640"/>
            <a:ext cx="8454571" cy="4937760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ts val="300"/>
              </a:spcBef>
              <a:buNone/>
            </a:pPr>
            <a:r>
              <a:rPr lang="en-US" altLang="en-US" sz="3000" dirty="0">
                <a:solidFill>
                  <a:srgbClr val="7E9632"/>
                </a:solidFill>
              </a:rPr>
              <a:t>Advantages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600" dirty="0"/>
              <a:t>Will pick most precise model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600" dirty="0"/>
              <a:t>Easy to use</a:t>
            </a:r>
          </a:p>
          <a:p>
            <a:pPr>
              <a:lnSpc>
                <a:spcPct val="90000"/>
              </a:lnSpc>
              <a:spcBef>
                <a:spcPts val="300"/>
              </a:spcBef>
              <a:spcAft>
                <a:spcPts val="800"/>
              </a:spcAft>
            </a:pPr>
            <a:r>
              <a:rPr lang="en-US" altLang="en-US" sz="2600" dirty="0"/>
              <a:t>Can produce a good model (if monitored along the way), especially if little is known about the outcome</a:t>
            </a:r>
          </a:p>
          <a:p>
            <a:pPr marL="0" indent="0">
              <a:lnSpc>
                <a:spcPct val="90000"/>
              </a:lnSpc>
              <a:spcBef>
                <a:spcPts val="300"/>
              </a:spcBef>
              <a:buNone/>
            </a:pPr>
            <a:r>
              <a:rPr lang="en-US" altLang="en-US" sz="3000" dirty="0">
                <a:solidFill>
                  <a:srgbClr val="7E9632"/>
                </a:solidFill>
              </a:rPr>
              <a:t>Disadvantages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600" dirty="0"/>
              <a:t>Lets computer decide based purely on stat tests, most precise may not be the ‘best’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600" dirty="0"/>
              <a:t>Invalid models may be selected when sample size is not adequate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600" b="1" dirty="0">
                <a:solidFill>
                  <a:schemeClr val="tx1"/>
                </a:solidFill>
              </a:rPr>
              <a:t>Does not keep  dummy variables together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600" dirty="0"/>
              <a:t>Multiple testing</a:t>
            </a:r>
          </a:p>
        </p:txBody>
      </p:sp>
    </p:spTree>
    <p:extLst>
      <p:ext uri="{BB962C8B-B14F-4D97-AF65-F5344CB8AC3E}">
        <p14:creationId xmlns:p14="http://schemas.microsoft.com/office/powerpoint/2010/main" val="33978323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274320"/>
            <a:ext cx="8229600" cy="1143000"/>
          </a:xfrm>
        </p:spPr>
        <p:txBody>
          <a:bodyPr/>
          <a:lstStyle/>
          <a:p>
            <a:r>
              <a:rPr lang="en-US" altLang="en-US" sz="4200" dirty="0"/>
              <a:t>Step 7: Quantifying predictive ability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03643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altLang="en-US" sz="3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Probability of concordance (“C”) – index of strength of correlation between predicted and actual response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altLang="en-US" sz="3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Of all pairs of subjects such that one had outcome and other did not, C is the proportion in which the model predicted higher probability for subject having outcome than subject not having outcome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altLang="en-US" sz="3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 = area under ROC curve:  0.5= random prediction, 1.0=perfect prediction</a:t>
            </a:r>
          </a:p>
        </p:txBody>
      </p:sp>
    </p:spTree>
    <p:extLst>
      <p:ext uri="{BB962C8B-B14F-4D97-AF65-F5344CB8AC3E}">
        <p14:creationId xmlns:p14="http://schemas.microsoft.com/office/powerpoint/2010/main" val="17646337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r>
              <a:rPr lang="en-US" altLang="en-US" dirty="0"/>
              <a:t>Step 8: Validation techniques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657600"/>
          </a:xfrm>
        </p:spPr>
        <p:txBody>
          <a:bodyPr/>
          <a:lstStyle/>
          <a:p>
            <a:pPr marL="1588" indent="-1588">
              <a:spcBef>
                <a:spcPts val="672"/>
              </a:spcBef>
              <a:spcAft>
                <a:spcPts val="1200"/>
              </a:spcAft>
              <a:buFontTx/>
              <a:buNone/>
            </a:pPr>
            <a:r>
              <a:rPr lang="en-US" altLang="en-US" dirty="0"/>
              <a:t>Once a prediction model (“rule”) is developed, further steps necessary to validate its reliability</a:t>
            </a:r>
            <a:endParaRPr lang="en-US" altLang="en-US" sz="2700" dirty="0"/>
          </a:p>
          <a:p>
            <a:pPr marL="395288">
              <a:spcBef>
                <a:spcPts val="672"/>
              </a:spcBef>
            </a:pPr>
            <a:r>
              <a:rPr lang="en-US" altLang="en-US" sz="3000" dirty="0"/>
              <a:t>Carry out new studies to test</a:t>
            </a:r>
          </a:p>
          <a:p>
            <a:pPr marL="395288">
              <a:spcBef>
                <a:spcPts val="672"/>
              </a:spcBef>
            </a:pPr>
            <a:r>
              <a:rPr lang="en-US" altLang="en-US" sz="3000" dirty="0"/>
              <a:t>Split sample (derivation &amp; validation samples)</a:t>
            </a:r>
          </a:p>
          <a:p>
            <a:pPr marL="395288">
              <a:spcBef>
                <a:spcPts val="672"/>
              </a:spcBef>
            </a:pPr>
            <a:r>
              <a:rPr lang="en-US" altLang="en-US" sz="3000" dirty="0"/>
              <a:t>Jackknife (drop 1 variable at a time, re-fit model)</a:t>
            </a:r>
          </a:p>
          <a:p>
            <a:pPr marL="395288">
              <a:spcBef>
                <a:spcPts val="672"/>
              </a:spcBef>
            </a:pPr>
            <a:r>
              <a:rPr lang="en-US" altLang="en-US" sz="3000" dirty="0"/>
              <a:t>Bootstrap (pick random subsets, re-fit model)</a:t>
            </a:r>
          </a:p>
        </p:txBody>
      </p:sp>
      <p:pic>
        <p:nvPicPr>
          <p:cNvPr id="4" name="Picture 3" descr="IMG_0708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895" y="5594515"/>
            <a:ext cx="8238611" cy="1085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4447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4"/>
          <p:cNvSpPr>
            <a:spLocks noChangeArrowheads="1"/>
          </p:cNvSpPr>
          <p:nvPr/>
        </p:nvSpPr>
        <p:spPr bwMode="auto">
          <a:xfrm>
            <a:off x="3827277" y="457200"/>
            <a:ext cx="3733800" cy="457200"/>
          </a:xfrm>
          <a:prstGeom prst="flowChartProcess">
            <a:avLst/>
          </a:prstGeom>
          <a:solidFill>
            <a:schemeClr val="bg1">
              <a:lumMod val="75000"/>
            </a:scheme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Variable Selection</a:t>
            </a:r>
          </a:p>
        </p:txBody>
      </p:sp>
      <p:sp>
        <p:nvSpPr>
          <p:cNvPr id="11268" name="AutoShape 9"/>
          <p:cNvSpPr>
            <a:spLocks noChangeArrowheads="1"/>
          </p:cNvSpPr>
          <p:nvPr/>
        </p:nvSpPr>
        <p:spPr bwMode="auto">
          <a:xfrm>
            <a:off x="3827277" y="6172200"/>
            <a:ext cx="3733800" cy="457200"/>
          </a:xfrm>
          <a:prstGeom prst="flowChartProcess">
            <a:avLst/>
          </a:prstGeom>
          <a:solidFill>
            <a:schemeClr val="bg1">
              <a:lumMod val="75000"/>
            </a:scheme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Validation</a:t>
            </a:r>
          </a:p>
        </p:txBody>
      </p:sp>
      <p:cxnSp>
        <p:nvCxnSpPr>
          <p:cNvPr id="11270" name="AutoShape 12"/>
          <p:cNvCxnSpPr>
            <a:cxnSpLocks noChangeShapeType="1"/>
            <a:stCxn id="11266" idx="2"/>
            <a:endCxn id="11268" idx="0"/>
          </p:cNvCxnSpPr>
          <p:nvPr/>
        </p:nvCxnSpPr>
        <p:spPr bwMode="auto">
          <a:xfrm>
            <a:off x="5694177" y="914400"/>
            <a:ext cx="0" cy="5257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272" name="AutoShape 11"/>
          <p:cNvSpPr>
            <a:spLocks noChangeArrowheads="1"/>
          </p:cNvSpPr>
          <p:nvPr/>
        </p:nvSpPr>
        <p:spPr bwMode="auto">
          <a:xfrm>
            <a:off x="3827277" y="2971800"/>
            <a:ext cx="3733800" cy="457200"/>
          </a:xfrm>
          <a:prstGeom prst="flowChartProcess">
            <a:avLst/>
          </a:prstGeom>
          <a:solidFill>
            <a:schemeClr val="bg1">
              <a:lumMod val="75000"/>
            </a:scheme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>
                <a:solidFill>
                  <a:schemeClr val="tx1">
                    <a:lumMod val="85000"/>
                    <a:lumOff val="15000"/>
                  </a:schemeClr>
                </a:solidFill>
              </a:rPr>
              <a:t>Starting Model</a:t>
            </a:r>
          </a:p>
        </p:txBody>
      </p:sp>
      <p:sp>
        <p:nvSpPr>
          <p:cNvPr id="11273" name="AutoShape 6"/>
          <p:cNvSpPr>
            <a:spLocks noChangeArrowheads="1"/>
          </p:cNvSpPr>
          <p:nvPr/>
        </p:nvSpPr>
        <p:spPr bwMode="auto">
          <a:xfrm>
            <a:off x="3827277" y="2209800"/>
            <a:ext cx="3733800" cy="457200"/>
          </a:xfrm>
          <a:prstGeom prst="flowChartProcess">
            <a:avLst/>
          </a:prstGeom>
          <a:solidFill>
            <a:schemeClr val="bg1">
              <a:lumMod val="75000"/>
            </a:scheme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>
                <a:solidFill>
                  <a:schemeClr val="tx1">
                    <a:lumMod val="85000"/>
                    <a:lumOff val="15000"/>
                  </a:schemeClr>
                </a:solidFill>
              </a:rPr>
              <a:t>Collinearity</a:t>
            </a:r>
          </a:p>
        </p:txBody>
      </p:sp>
      <p:sp>
        <p:nvSpPr>
          <p:cNvPr id="11274" name="AutoShape 5"/>
          <p:cNvSpPr>
            <a:spLocks noChangeArrowheads="1"/>
          </p:cNvSpPr>
          <p:nvPr/>
        </p:nvSpPr>
        <p:spPr bwMode="auto">
          <a:xfrm>
            <a:off x="3827277" y="1371600"/>
            <a:ext cx="3733800" cy="457200"/>
          </a:xfrm>
          <a:prstGeom prst="flowChartProcess">
            <a:avLst/>
          </a:prstGeom>
          <a:solidFill>
            <a:schemeClr val="bg1">
              <a:lumMod val="75000"/>
            </a:scheme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Descriptive Statistics</a:t>
            </a:r>
          </a:p>
        </p:txBody>
      </p:sp>
      <p:sp>
        <p:nvSpPr>
          <p:cNvPr id="11275" name="AutoShape 8"/>
          <p:cNvSpPr>
            <a:spLocks noChangeArrowheads="1"/>
          </p:cNvSpPr>
          <p:nvPr/>
        </p:nvSpPr>
        <p:spPr bwMode="auto">
          <a:xfrm>
            <a:off x="3827277" y="5410200"/>
            <a:ext cx="3733800" cy="457200"/>
          </a:xfrm>
          <a:prstGeom prst="flowChartProcess">
            <a:avLst/>
          </a:prstGeom>
          <a:solidFill>
            <a:schemeClr val="bg1">
              <a:lumMod val="75000"/>
            </a:scheme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>
                <a:solidFill>
                  <a:schemeClr val="tx1">
                    <a:lumMod val="85000"/>
                    <a:lumOff val="15000"/>
                  </a:schemeClr>
                </a:solidFill>
              </a:rPr>
              <a:t>Predictive Ability</a:t>
            </a:r>
          </a:p>
        </p:txBody>
      </p:sp>
      <p:sp>
        <p:nvSpPr>
          <p:cNvPr id="11276" name="Text Box 14"/>
          <p:cNvSpPr txBox="1">
            <a:spLocks noChangeArrowheads="1"/>
          </p:cNvSpPr>
          <p:nvPr/>
        </p:nvSpPr>
        <p:spPr bwMode="auto">
          <a:xfrm>
            <a:off x="3114646" y="453879"/>
            <a:ext cx="566779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1</a:t>
            </a:r>
          </a:p>
        </p:txBody>
      </p:sp>
      <p:sp>
        <p:nvSpPr>
          <p:cNvPr id="11277" name="Rectangle 15"/>
          <p:cNvSpPr>
            <a:spLocks noChangeArrowheads="1"/>
          </p:cNvSpPr>
          <p:nvPr/>
        </p:nvSpPr>
        <p:spPr bwMode="auto">
          <a:xfrm>
            <a:off x="3114646" y="1295400"/>
            <a:ext cx="433132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lbertus Medium" panose="020E0602030304020304" pitchFamily="34" charset="0"/>
              </a:rPr>
              <a:t> </a:t>
            </a:r>
            <a:r>
              <a:rPr lang="en-US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2</a:t>
            </a:r>
          </a:p>
        </p:txBody>
      </p:sp>
      <p:sp>
        <p:nvSpPr>
          <p:cNvPr id="11278" name="Rectangle 16"/>
          <p:cNvSpPr>
            <a:spLocks noChangeArrowheads="1"/>
          </p:cNvSpPr>
          <p:nvPr/>
        </p:nvSpPr>
        <p:spPr bwMode="auto">
          <a:xfrm>
            <a:off x="3114646" y="2133600"/>
            <a:ext cx="441146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3</a:t>
            </a:r>
          </a:p>
        </p:txBody>
      </p:sp>
      <p:sp>
        <p:nvSpPr>
          <p:cNvPr id="11279" name="Rectangle 17"/>
          <p:cNvSpPr>
            <a:spLocks noChangeArrowheads="1"/>
          </p:cNvSpPr>
          <p:nvPr/>
        </p:nvSpPr>
        <p:spPr bwMode="auto">
          <a:xfrm>
            <a:off x="3114646" y="2971800"/>
            <a:ext cx="441146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4</a:t>
            </a:r>
          </a:p>
        </p:txBody>
      </p:sp>
      <p:sp>
        <p:nvSpPr>
          <p:cNvPr id="11280" name="Rectangle 18"/>
          <p:cNvSpPr>
            <a:spLocks noChangeArrowheads="1"/>
          </p:cNvSpPr>
          <p:nvPr/>
        </p:nvSpPr>
        <p:spPr bwMode="auto">
          <a:xfrm>
            <a:off x="3114646" y="3733800"/>
            <a:ext cx="441146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5</a:t>
            </a:r>
          </a:p>
        </p:txBody>
      </p:sp>
      <p:sp>
        <p:nvSpPr>
          <p:cNvPr id="11281" name="Rectangle 19"/>
          <p:cNvSpPr>
            <a:spLocks noChangeArrowheads="1"/>
          </p:cNvSpPr>
          <p:nvPr/>
        </p:nvSpPr>
        <p:spPr bwMode="auto">
          <a:xfrm>
            <a:off x="3123676" y="4491693"/>
            <a:ext cx="513870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6</a:t>
            </a:r>
          </a:p>
        </p:txBody>
      </p:sp>
      <p:sp>
        <p:nvSpPr>
          <p:cNvPr id="11282" name="Rectangle 20"/>
          <p:cNvSpPr>
            <a:spLocks noChangeArrowheads="1"/>
          </p:cNvSpPr>
          <p:nvPr/>
        </p:nvSpPr>
        <p:spPr bwMode="auto">
          <a:xfrm>
            <a:off x="3190846" y="5334000"/>
            <a:ext cx="441146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7</a:t>
            </a:r>
          </a:p>
        </p:txBody>
      </p:sp>
      <p:sp>
        <p:nvSpPr>
          <p:cNvPr id="11283" name="Rectangle 21"/>
          <p:cNvSpPr>
            <a:spLocks noChangeArrowheads="1"/>
          </p:cNvSpPr>
          <p:nvPr/>
        </p:nvSpPr>
        <p:spPr bwMode="auto">
          <a:xfrm>
            <a:off x="3190846" y="6096000"/>
            <a:ext cx="441146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8</a:t>
            </a:r>
          </a:p>
        </p:txBody>
      </p:sp>
      <p:sp>
        <p:nvSpPr>
          <p:cNvPr id="11284" name="Text Box 22"/>
          <p:cNvSpPr txBox="1">
            <a:spLocks noChangeArrowheads="1"/>
          </p:cNvSpPr>
          <p:nvPr/>
        </p:nvSpPr>
        <p:spPr bwMode="auto">
          <a:xfrm>
            <a:off x="418646" y="453879"/>
            <a:ext cx="2550148" cy="3200876"/>
          </a:xfrm>
          <a:prstGeom prst="rect">
            <a:avLst/>
          </a:prstGeom>
          <a:solidFill>
            <a:srgbClr val="D2C710">
              <a:alpha val="52000"/>
            </a:srgb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4000" dirty="0">
                <a:solidFill>
                  <a:schemeClr val="accent1">
                    <a:lumMod val="75000"/>
                  </a:schemeClr>
                </a:solidFill>
                <a:latin typeface="Avenir Book"/>
              </a:rPr>
              <a:t>Summary:</a:t>
            </a:r>
          </a:p>
          <a:p>
            <a:pPr marL="50800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3600" dirty="0">
                <a:solidFill>
                  <a:srgbClr val="FF6600"/>
                </a:solidFill>
                <a:latin typeface="Avenir Book"/>
              </a:rPr>
              <a:t>Steps in developing predictive models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8119621" y="685800"/>
            <a:ext cx="0" cy="182880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Straight Arrow Connector 11"/>
          <p:cNvCxnSpPr>
            <a:endCxn id="11266" idx="3"/>
          </p:cNvCxnSpPr>
          <p:nvPr/>
        </p:nvCxnSpPr>
        <p:spPr bwMode="auto">
          <a:xfrm flipH="1">
            <a:off x="7561077" y="685800"/>
            <a:ext cx="55854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Straight Arrow Connector 31"/>
          <p:cNvCxnSpPr/>
          <p:nvPr/>
        </p:nvCxnSpPr>
        <p:spPr bwMode="auto">
          <a:xfrm>
            <a:off x="7561077" y="2494962"/>
            <a:ext cx="55854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Straight Arrow Connector 38"/>
          <p:cNvCxnSpPr/>
          <p:nvPr/>
        </p:nvCxnSpPr>
        <p:spPr bwMode="auto">
          <a:xfrm>
            <a:off x="7561077" y="1600200"/>
            <a:ext cx="55854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Connector 23"/>
          <p:cNvCxnSpPr/>
          <p:nvPr/>
        </p:nvCxnSpPr>
        <p:spPr bwMode="auto">
          <a:xfrm>
            <a:off x="8119621" y="3143463"/>
            <a:ext cx="0" cy="173333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Arrow Connector 24"/>
          <p:cNvCxnSpPr/>
          <p:nvPr/>
        </p:nvCxnSpPr>
        <p:spPr bwMode="auto">
          <a:xfrm flipH="1">
            <a:off x="7561077" y="3143463"/>
            <a:ext cx="55854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Arrow Connector 25"/>
          <p:cNvCxnSpPr/>
          <p:nvPr/>
        </p:nvCxnSpPr>
        <p:spPr bwMode="auto">
          <a:xfrm>
            <a:off x="7561077" y="4876800"/>
            <a:ext cx="55854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Arrow Connector 26"/>
          <p:cNvCxnSpPr/>
          <p:nvPr/>
        </p:nvCxnSpPr>
        <p:spPr bwMode="auto">
          <a:xfrm>
            <a:off x="7561077" y="4038600"/>
            <a:ext cx="55854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269" name="AutoShape 10"/>
          <p:cNvSpPr>
            <a:spLocks noChangeArrowheads="1"/>
          </p:cNvSpPr>
          <p:nvPr/>
        </p:nvSpPr>
        <p:spPr bwMode="auto">
          <a:xfrm>
            <a:off x="3827277" y="3733800"/>
            <a:ext cx="3733800" cy="457200"/>
          </a:xfrm>
          <a:prstGeom prst="flowChartProcess">
            <a:avLst/>
          </a:prstGeom>
          <a:solidFill>
            <a:schemeClr val="bg1">
              <a:lumMod val="75000"/>
            </a:scheme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Global Tests</a:t>
            </a:r>
          </a:p>
        </p:txBody>
      </p:sp>
      <p:sp>
        <p:nvSpPr>
          <p:cNvPr id="11267" name="AutoShape 7"/>
          <p:cNvSpPr>
            <a:spLocks noChangeArrowheads="1"/>
          </p:cNvSpPr>
          <p:nvPr/>
        </p:nvSpPr>
        <p:spPr bwMode="auto">
          <a:xfrm>
            <a:off x="3827277" y="4572000"/>
            <a:ext cx="3733800" cy="457200"/>
          </a:xfrm>
          <a:prstGeom prst="flowChartProcess">
            <a:avLst/>
          </a:prstGeom>
          <a:solidFill>
            <a:schemeClr val="bg1">
              <a:lumMod val="75000"/>
            </a:scheme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b="1">
                <a:solidFill>
                  <a:schemeClr val="tx1">
                    <a:lumMod val="85000"/>
                    <a:lumOff val="15000"/>
                  </a:schemeClr>
                </a:solidFill>
              </a:rPr>
              <a:t>Stepwise Methods</a:t>
            </a:r>
          </a:p>
        </p:txBody>
      </p:sp>
    </p:spTree>
    <p:extLst>
      <p:ext uri="{BB962C8B-B14F-4D97-AF65-F5344CB8AC3E}">
        <p14:creationId xmlns:p14="http://schemas.microsoft.com/office/powerpoint/2010/main" val="39758786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731.jpg"/>
          <p:cNvPicPr>
            <a:picLocks noChangeAspect="1"/>
          </p:cNvPicPr>
          <p:nvPr/>
        </p:nvPicPr>
        <p:blipFill rotWithShape="1">
          <a:blip r:embed="rId3" cstate="print">
            <a:alphaModFix amt="7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638" y="0"/>
            <a:ext cx="8972362" cy="68580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2355" y="935922"/>
            <a:ext cx="2187653" cy="3646089"/>
          </a:xfrm>
        </p:spPr>
      </p:pic>
    </p:spTree>
    <p:extLst>
      <p:ext uri="{BB962C8B-B14F-4D97-AF65-F5344CB8AC3E}">
        <p14:creationId xmlns:p14="http://schemas.microsoft.com/office/powerpoint/2010/main" val="3989626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r>
              <a:rPr lang="en-US" altLang="en-US" dirty="0"/>
              <a:t>Part 4: Predictive models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199" y="1600200"/>
            <a:ext cx="8416471" cy="4937760"/>
          </a:xfrm>
        </p:spPr>
        <p:txBody>
          <a:bodyPr/>
          <a:lstStyle/>
          <a:p>
            <a:pPr marL="1270" indent="-1270">
              <a:lnSpc>
                <a:spcPct val="90000"/>
              </a:lnSpc>
              <a:spcBef>
                <a:spcPts val="672"/>
              </a:spcBef>
              <a:spcAft>
                <a:spcPts val="1200"/>
              </a:spcAft>
              <a:buNone/>
            </a:pPr>
            <a:r>
              <a:rPr lang="en-US" altLang="en-US" dirty="0">
                <a:solidFill>
                  <a:srgbClr val="7E9632"/>
                </a:solidFill>
              </a:rPr>
              <a:t>Goal: </a:t>
            </a:r>
            <a:r>
              <a:rPr lang="en-US" altLang="en-US" dirty="0"/>
              <a:t>To find the set of risk factors (X’s) that best predict the probability of a specific outcome (e.g., disease)</a:t>
            </a:r>
            <a:endParaRPr lang="en-US" dirty="0"/>
          </a:p>
          <a:p>
            <a:pPr>
              <a:lnSpc>
                <a:spcPct val="90000"/>
              </a:lnSpc>
              <a:spcBef>
                <a:spcPts val="672"/>
              </a:spcBef>
              <a:buSzPct val="90000"/>
            </a:pPr>
            <a:r>
              <a:rPr lang="en-US" altLang="en-US" sz="3000" dirty="0"/>
              <a:t>All risk factors (predictors) are considered equally, rather than focusing on one main exposure</a:t>
            </a:r>
          </a:p>
          <a:p>
            <a:pPr>
              <a:lnSpc>
                <a:spcPct val="90000"/>
              </a:lnSpc>
              <a:spcBef>
                <a:spcPts val="672"/>
              </a:spcBef>
              <a:buSzPct val="90000"/>
            </a:pPr>
            <a:r>
              <a:rPr lang="en-US" altLang="en-US" sz="3000" dirty="0"/>
              <a:t>Predicted risks, not odds ratios, are the main interest</a:t>
            </a:r>
          </a:p>
          <a:p>
            <a:pPr>
              <a:lnSpc>
                <a:spcPct val="90000"/>
              </a:lnSpc>
              <a:spcBef>
                <a:spcPts val="672"/>
              </a:spcBef>
              <a:buSzPct val="90000"/>
            </a:pPr>
            <a:r>
              <a:rPr lang="en-US" altLang="en-US" sz="3000" dirty="0"/>
              <a:t>Precision is important </a:t>
            </a:r>
            <a:r>
              <a:rPr lang="en-US" altLang="en-US" sz="2800" dirty="0">
                <a:solidFill>
                  <a:srgbClr val="FF8B16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altLang="en-US" sz="3000" dirty="0"/>
              <a:t> the final model is the one that is the most precise</a:t>
            </a:r>
          </a:p>
        </p:txBody>
      </p:sp>
      <p:pic>
        <p:nvPicPr>
          <p:cNvPr id="3" name="Picture 2" descr="IMG_0927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41089" y="147141"/>
            <a:ext cx="1832581" cy="1115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866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r>
              <a:rPr lang="en-US" altLang="en-US" dirty="0"/>
              <a:t>Disease: TB in young children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9386" y="1600200"/>
            <a:ext cx="8017413" cy="3587462"/>
          </a:xfrm>
        </p:spPr>
        <p:txBody>
          <a:bodyPr/>
          <a:lstStyle/>
          <a:p>
            <a:pPr>
              <a:spcBef>
                <a:spcPts val="300"/>
              </a:spcBef>
              <a:buFontTx/>
              <a:buNone/>
            </a:pPr>
            <a:r>
              <a:rPr lang="en-US" altLang="en-US" sz="3000" dirty="0"/>
              <a:t>E1= Height for age Z score (continuous)</a:t>
            </a:r>
          </a:p>
          <a:p>
            <a:pPr>
              <a:spcBef>
                <a:spcPts val="300"/>
              </a:spcBef>
              <a:buFontTx/>
              <a:buNone/>
            </a:pPr>
            <a:r>
              <a:rPr lang="en-US" altLang="en-US" sz="3000" dirty="0"/>
              <a:t>E2= Age (months)</a:t>
            </a:r>
          </a:p>
          <a:p>
            <a:pPr>
              <a:spcBef>
                <a:spcPts val="300"/>
              </a:spcBef>
              <a:buFontTx/>
              <a:buNone/>
            </a:pPr>
            <a:r>
              <a:rPr lang="en-US" altLang="en-US" sz="3000" dirty="0"/>
              <a:t>E3= Chest x-ray normal/abnormal (0,1)</a:t>
            </a:r>
          </a:p>
          <a:p>
            <a:pPr>
              <a:spcBef>
                <a:spcPts val="300"/>
              </a:spcBef>
              <a:buFontTx/>
              <a:buNone/>
            </a:pPr>
            <a:r>
              <a:rPr lang="en-US" altLang="en-US" sz="3000" dirty="0"/>
              <a:t>E4= Anorexia (0,1)</a:t>
            </a:r>
          </a:p>
          <a:p>
            <a:pPr>
              <a:spcBef>
                <a:spcPts val="300"/>
              </a:spcBef>
              <a:buFontTx/>
              <a:buNone/>
            </a:pPr>
            <a:r>
              <a:rPr lang="en-US" altLang="en-US" sz="3000" dirty="0"/>
              <a:t>E5= Fever (0,1)</a:t>
            </a:r>
          </a:p>
          <a:p>
            <a:pPr>
              <a:spcBef>
                <a:spcPts val="300"/>
              </a:spcBef>
              <a:buFontTx/>
              <a:buNone/>
            </a:pPr>
            <a:r>
              <a:rPr lang="en-US" altLang="en-US" sz="3000" dirty="0"/>
              <a:t>E6= Age (cont.)</a:t>
            </a:r>
          </a:p>
          <a:p>
            <a:pPr>
              <a:spcBef>
                <a:spcPts val="300"/>
              </a:spcBef>
              <a:buFontTx/>
              <a:buNone/>
            </a:pPr>
            <a:r>
              <a:rPr lang="en-US" altLang="en-US" sz="3000" dirty="0"/>
              <a:t>Etc.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69386" y="5187662"/>
            <a:ext cx="8017413" cy="1281277"/>
          </a:xfrm>
          <a:prstGeom prst="rect">
            <a:avLst/>
          </a:prstGeom>
          <a:solidFill>
            <a:srgbClr val="D2C710">
              <a:alpha val="45000"/>
            </a:srgbClr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charset="2"/>
              <a:buChar char="§"/>
              <a:defRPr sz="32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Pct val="120000"/>
              <a:buFont typeface="Arial" charset="0"/>
              <a:buChar char="•"/>
              <a:defRPr sz="28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SzPct val="120000"/>
              <a:buFont typeface="Courier New" charset="0"/>
              <a:buChar char="­"/>
              <a:defRPr sz="24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3pPr>
            <a:lvl4pPr marL="16573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Font typeface="Arial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charset="0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672"/>
              </a:spcBef>
              <a:buFontTx/>
              <a:buNone/>
            </a:pPr>
            <a:r>
              <a:rPr lang="en-US" altLang="en-US" dirty="0">
                <a:solidFill>
                  <a:schemeClr val="tx2"/>
                </a:solidFill>
              </a:rPr>
              <a:t>Question</a:t>
            </a:r>
            <a:r>
              <a:rPr lang="en-US" altLang="en-US" sz="3000" dirty="0">
                <a:solidFill>
                  <a:schemeClr val="tx2"/>
                </a:solidFill>
              </a:rPr>
              <a:t>:</a:t>
            </a:r>
          </a:p>
          <a:p>
            <a:pPr>
              <a:spcBef>
                <a:spcPts val="672"/>
              </a:spcBef>
              <a:buFontTx/>
              <a:buNone/>
            </a:pPr>
            <a:r>
              <a:rPr lang="en-US" altLang="en-US" sz="3000" dirty="0"/>
              <a:t>Which set of factors best predicts TB?</a:t>
            </a:r>
          </a:p>
        </p:txBody>
      </p:sp>
    </p:spTree>
    <p:extLst>
      <p:ext uri="{BB962C8B-B14F-4D97-AF65-F5344CB8AC3E}">
        <p14:creationId xmlns:p14="http://schemas.microsoft.com/office/powerpoint/2010/main" val="2879264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457200" y="1629149"/>
            <a:ext cx="5962051" cy="157648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22041"/>
            <a:ext cx="8229600" cy="4664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dirty="0"/>
              <a:t>P(D=1 l X) = __________________</a:t>
            </a:r>
          </a:p>
          <a:p>
            <a:pPr>
              <a:buFontTx/>
              <a:buNone/>
            </a:pPr>
            <a:endParaRPr lang="en-US" altLang="en-US" dirty="0"/>
          </a:p>
          <a:p>
            <a:pPr>
              <a:buFontTx/>
              <a:buNone/>
            </a:pPr>
            <a:endParaRPr lang="en-US" altLang="en-US" sz="2400" dirty="0"/>
          </a:p>
          <a:p>
            <a:pPr>
              <a:buFontTx/>
              <a:buNone/>
            </a:pP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Logit P(X) = α + β</a:t>
            </a:r>
            <a:r>
              <a:rPr lang="en-US" altLang="en-US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(CXR) + β</a:t>
            </a:r>
            <a:r>
              <a:rPr lang="en-US" altLang="en-US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(months) + β</a:t>
            </a:r>
            <a:r>
              <a:rPr lang="en-US" altLang="en-US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(fever)</a:t>
            </a:r>
          </a:p>
          <a:p>
            <a:pPr marL="0" indent="0">
              <a:buNone/>
            </a:pP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α= -3.91,   β</a:t>
            </a:r>
            <a:r>
              <a:rPr lang="en-US" altLang="en-US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 0.652,   β</a:t>
            </a:r>
            <a:r>
              <a:rPr lang="en-US" altLang="en-US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 0.029,   β</a:t>
            </a:r>
            <a:r>
              <a:rPr lang="en-US" altLang="en-US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 0.342</a:t>
            </a:r>
          </a:p>
          <a:p>
            <a:pPr marL="0" indent="6350">
              <a:buFont typeface="Symbol" panose="05050102010706020507" pitchFamily="18" charset="2"/>
              <a:buChar char=" "/>
            </a:pPr>
            <a:endParaRPr lang="en-US" altLang="en-US" sz="2000" dirty="0"/>
          </a:p>
          <a:p>
            <a:pPr marL="0" indent="0">
              <a:buNone/>
            </a:pPr>
            <a:r>
              <a:rPr lang="en-US" altLang="en-US" sz="2800" dirty="0">
                <a:solidFill>
                  <a:schemeClr val="accent6">
                    <a:lumMod val="75000"/>
                  </a:schemeClr>
                </a:solidFill>
              </a:rPr>
              <a:t>Objective</a:t>
            </a:r>
            <a:r>
              <a:rPr lang="en-US" altLang="en-US" sz="2800" dirty="0">
                <a:solidFill>
                  <a:schemeClr val="tx2"/>
                </a:solidFill>
              </a:rPr>
              <a:t>:</a:t>
            </a:r>
            <a:r>
              <a:rPr lang="en-US" altLang="en-US" sz="2800" dirty="0"/>
              <a:t> Compare predicted risk for abnormal vs. normal CXR among children with same age and fever</a:t>
            </a: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3739405" y="1629149"/>
            <a:ext cx="438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3600" dirty="0">
                <a:solidFill>
                  <a:srgbClr val="585C56"/>
                </a:solidFill>
              </a:rPr>
              <a:t>1</a:t>
            </a:r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3375215" y="2564280"/>
            <a:ext cx="1479176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3600" dirty="0">
                <a:solidFill>
                  <a:srgbClr val="585C56"/>
                </a:solidFill>
              </a:rPr>
              <a:t>1 + e</a:t>
            </a:r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4284235" y="2380743"/>
            <a:ext cx="163157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585C56"/>
                </a:solidFill>
              </a:rPr>
              <a:t>-(</a:t>
            </a:r>
            <a:r>
              <a:rPr lang="el-GR" altLang="en-US" sz="2400" dirty="0">
                <a:solidFill>
                  <a:srgbClr val="585C56"/>
                </a:solidFill>
                <a:cs typeface="Arial" panose="020B0604020202020204" pitchFamily="34" charset="0"/>
              </a:rPr>
              <a:t>α</a:t>
            </a:r>
            <a:r>
              <a:rPr lang="en-US" altLang="en-US" sz="2400" dirty="0">
                <a:solidFill>
                  <a:srgbClr val="585C56"/>
                </a:solidFill>
                <a:cs typeface="Arial" panose="020B0604020202020204" pitchFamily="34" charset="0"/>
              </a:rPr>
              <a:t>+</a:t>
            </a:r>
            <a:r>
              <a:rPr lang="el-GR" altLang="en-US" sz="2400" dirty="0">
                <a:solidFill>
                  <a:srgbClr val="585C56"/>
                </a:solidFill>
                <a:cs typeface="Arial" panose="020B0604020202020204" pitchFamily="34" charset="0"/>
              </a:rPr>
              <a:t>Σβ</a:t>
            </a:r>
            <a:r>
              <a:rPr lang="en-US" altLang="en-US" sz="2400" dirty="0">
                <a:solidFill>
                  <a:srgbClr val="585C56"/>
                </a:solidFill>
                <a:cs typeface="Arial" panose="020B0604020202020204" pitchFamily="34" charset="0"/>
              </a:rPr>
              <a:t>X)</a:t>
            </a:r>
            <a:endParaRPr lang="el-GR" altLang="en-US" sz="2400" baseline="-25000" dirty="0">
              <a:solidFill>
                <a:srgbClr val="585C56"/>
              </a:solidFill>
              <a:cs typeface="Arial" panose="020B0604020202020204" pitchFamily="34" charset="0"/>
            </a:endParaRPr>
          </a:p>
        </p:txBody>
      </p:sp>
      <p:sp>
        <p:nvSpPr>
          <p:cNvPr id="7174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noFill/>
        </p:spPr>
        <p:txBody>
          <a:bodyPr/>
          <a:lstStyle/>
          <a:p>
            <a:r>
              <a:rPr lang="en-US" altLang="en-US" dirty="0"/>
              <a:t>Final model</a:t>
            </a:r>
          </a:p>
        </p:txBody>
      </p:sp>
    </p:spTree>
    <p:extLst>
      <p:ext uri="{BB962C8B-B14F-4D97-AF65-F5344CB8AC3E}">
        <p14:creationId xmlns:p14="http://schemas.microsoft.com/office/powerpoint/2010/main" val="4277877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548640" y="1645920"/>
            <a:ext cx="7857580" cy="106804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r>
              <a:rPr lang="en-US" altLang="en-US" sz="4200" dirty="0"/>
              <a:t>Abnormal CXR, age 50 months, fever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8640" y="1645920"/>
            <a:ext cx="8115300" cy="4495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en-US" sz="2800" dirty="0"/>
              <a:t>CXR = 1,   Months age = 50,   Fever = 1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α = -3.910,   β</a:t>
            </a:r>
            <a:r>
              <a:rPr lang="en-US" altLang="en-US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 </a:t>
            </a: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 0.652,   β</a:t>
            </a:r>
            <a:r>
              <a:rPr lang="en-US" altLang="en-US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 </a:t>
            </a: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 0.029,   β</a:t>
            </a:r>
            <a:r>
              <a:rPr lang="en-US" altLang="en-US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 </a:t>
            </a: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 0.342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800" dirty="0"/>
              <a:t>P(D=1 l X) = _____________</a:t>
            </a:r>
            <a:r>
              <a:rPr lang="en-US" altLang="en-US" sz="2800" u="sng" dirty="0"/>
              <a:t>__________________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800" dirty="0"/>
              <a:t>   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800" dirty="0"/>
              <a:t>                    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800" dirty="0"/>
              <a:t>= </a:t>
            </a:r>
            <a:r>
              <a:rPr lang="en-US" altLang="en-US" sz="2800" u="sng" dirty="0"/>
              <a:t>_____</a:t>
            </a:r>
            <a:r>
              <a:rPr lang="en-US" altLang="en-US" sz="2800" dirty="0"/>
              <a:t>_______  =  0.188   </a:t>
            </a:r>
            <a:r>
              <a:rPr lang="en-US" altLang="en-US" sz="2800" dirty="0">
                <a:cs typeface="Arial" panose="020B0604020202020204" pitchFamily="34" charset="0"/>
              </a:rPr>
              <a:t>← </a:t>
            </a:r>
            <a:r>
              <a:rPr lang="en-US" altLang="en-US" sz="2800" dirty="0">
                <a:solidFill>
                  <a:srgbClr val="FF6600"/>
                </a:solidFill>
                <a:cs typeface="Arial" panose="020B0604020202020204" pitchFamily="34" charset="0"/>
              </a:rPr>
              <a:t>abnormal radiograph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800" dirty="0"/>
              <a:t>           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2800" dirty="0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564397" y="3449682"/>
            <a:ext cx="46482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200" dirty="0">
                <a:solidFill>
                  <a:srgbClr val="585C5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-[-3.91+0.652(1)+0.029(50)+0.342(1)]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018532" y="5359122"/>
            <a:ext cx="113121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200" dirty="0">
                <a:solidFill>
                  <a:srgbClr val="585C5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-[1.466]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452117" y="4847211"/>
            <a:ext cx="996404" cy="647700"/>
          </a:xfrm>
          <a:prstGeom prst="rect">
            <a:avLst/>
          </a:prstGeom>
          <a:noFill/>
          <a:ln w="19050">
            <a:solidFill>
              <a:srgbClr val="585C5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lang="en-US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825265-B4A0-4021-80E0-CFB5091929E5}"/>
              </a:ext>
            </a:extLst>
          </p:cNvPr>
          <p:cNvSpPr txBox="1"/>
          <p:nvPr/>
        </p:nvSpPr>
        <p:spPr>
          <a:xfrm>
            <a:off x="3239470" y="2713961"/>
            <a:ext cx="3802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585C5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81BB55-7F11-4AA4-ABF4-C84E181AD04A}"/>
              </a:ext>
            </a:extLst>
          </p:cNvPr>
          <p:cNvSpPr txBox="1"/>
          <p:nvPr/>
        </p:nvSpPr>
        <p:spPr>
          <a:xfrm>
            <a:off x="2961348" y="3751414"/>
            <a:ext cx="9364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585C5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+ 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03BEE9-988B-4B08-BA28-B4F79CC2C17B}"/>
              </a:ext>
            </a:extLst>
          </p:cNvPr>
          <p:cNvSpPr txBox="1"/>
          <p:nvPr/>
        </p:nvSpPr>
        <p:spPr>
          <a:xfrm>
            <a:off x="1638300" y="4630510"/>
            <a:ext cx="3802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585C5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86BB2F-5AE1-47BD-8744-28EBB5076EBC}"/>
              </a:ext>
            </a:extLst>
          </p:cNvPr>
          <p:cNvSpPr txBox="1"/>
          <p:nvPr/>
        </p:nvSpPr>
        <p:spPr>
          <a:xfrm>
            <a:off x="1360178" y="5574565"/>
            <a:ext cx="9364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585C5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+ e</a:t>
            </a:r>
          </a:p>
        </p:txBody>
      </p:sp>
    </p:spTree>
    <p:extLst>
      <p:ext uri="{BB962C8B-B14F-4D97-AF65-F5344CB8AC3E}">
        <p14:creationId xmlns:p14="http://schemas.microsoft.com/office/powerpoint/2010/main" val="591107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548640" y="1645919"/>
            <a:ext cx="7768152" cy="1003957"/>
          </a:xfrm>
          <a:prstGeom prst="rect">
            <a:avLst/>
          </a:prstGeom>
          <a:solidFill>
            <a:srgbClr val="D9D9D9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r>
              <a:rPr lang="en-US" altLang="en-US" dirty="0"/>
              <a:t>Normal CXR, age 50 months, fever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8640" y="1645919"/>
            <a:ext cx="8229600" cy="4660751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en-US" sz="2800" dirty="0"/>
              <a:t>CXR = 0,  Wt. loss = 50,   Fever = 1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α = -3.910,   β</a:t>
            </a:r>
            <a:r>
              <a:rPr lang="en-US" altLang="en-US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1 </a:t>
            </a: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 0.652,   β</a:t>
            </a:r>
            <a:r>
              <a:rPr lang="en-US" altLang="en-US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 </a:t>
            </a: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 0.029,   β</a:t>
            </a:r>
            <a:r>
              <a:rPr lang="en-US" altLang="en-US" sz="28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3 </a:t>
            </a: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 0.342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24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800" dirty="0"/>
              <a:t>P(D=1 l X) = _____________</a:t>
            </a:r>
            <a:r>
              <a:rPr lang="en-US" altLang="en-US" sz="2800" u="sng" dirty="0"/>
              <a:t>__________________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200" dirty="0"/>
              <a:t>                                                -[-3.91+0.652(0)+0.029(50)+0.342(1)]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800" dirty="0"/>
              <a:t>                     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24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800" dirty="0"/>
              <a:t>= </a:t>
            </a:r>
            <a:r>
              <a:rPr lang="en-US" altLang="en-US" sz="2800" u="sng" dirty="0"/>
              <a:t>_____</a:t>
            </a:r>
            <a:r>
              <a:rPr lang="en-US" altLang="en-US" sz="2800" dirty="0"/>
              <a:t>_______   =  0.107  </a:t>
            </a:r>
            <a:r>
              <a:rPr lang="en-US" altLang="en-US" sz="2800" dirty="0">
                <a:cs typeface="Arial" panose="020B0604020202020204" pitchFamily="34" charset="0"/>
              </a:rPr>
              <a:t>← </a:t>
            </a:r>
            <a:r>
              <a:rPr lang="en-US" altLang="en-US" sz="2800" dirty="0">
                <a:solidFill>
                  <a:srgbClr val="FF6600"/>
                </a:solidFill>
                <a:cs typeface="Arial" panose="020B0604020202020204" pitchFamily="34" charset="0"/>
              </a:rPr>
              <a:t>Normal radiograph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200" dirty="0"/>
              <a:t>                      -[-2.118]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800" dirty="0"/>
              <a:t>         </a:t>
            </a:r>
            <a:endParaRPr lang="en-US" altLang="en-US" sz="2400" dirty="0"/>
          </a:p>
          <a:p>
            <a:pPr>
              <a:lnSpc>
                <a:spcPct val="90000"/>
              </a:lnSpc>
            </a:pPr>
            <a:endParaRPr lang="en-US" altLang="en-US" sz="2400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576348" y="4565600"/>
            <a:ext cx="895634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lang="en-US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AB1CE6-2B90-42B3-B407-F1BFFA7E3D36}"/>
              </a:ext>
            </a:extLst>
          </p:cNvPr>
          <p:cNvSpPr txBox="1"/>
          <p:nvPr/>
        </p:nvSpPr>
        <p:spPr>
          <a:xfrm>
            <a:off x="3261112" y="2649876"/>
            <a:ext cx="3802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585C5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0F6275-113C-4CA9-8B62-2B82FD19D8C5}"/>
              </a:ext>
            </a:extLst>
          </p:cNvPr>
          <p:cNvSpPr txBox="1"/>
          <p:nvPr/>
        </p:nvSpPr>
        <p:spPr>
          <a:xfrm>
            <a:off x="1506657" y="4394843"/>
            <a:ext cx="3802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585C5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63E6FB-32C0-4798-9D8D-6E3DC9E42D3F}"/>
              </a:ext>
            </a:extLst>
          </p:cNvPr>
          <p:cNvSpPr txBox="1"/>
          <p:nvPr/>
        </p:nvSpPr>
        <p:spPr>
          <a:xfrm>
            <a:off x="3020455" y="3665220"/>
            <a:ext cx="9364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585C5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+ 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3558A9-A88E-4140-B659-CC6284D0AB9B}"/>
              </a:ext>
            </a:extLst>
          </p:cNvPr>
          <p:cNvSpPr txBox="1"/>
          <p:nvPr/>
        </p:nvSpPr>
        <p:spPr>
          <a:xfrm>
            <a:off x="1228535" y="5338815"/>
            <a:ext cx="9364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585C5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+ e</a:t>
            </a:r>
          </a:p>
        </p:txBody>
      </p:sp>
    </p:spTree>
    <p:extLst>
      <p:ext uri="{BB962C8B-B14F-4D97-AF65-F5344CB8AC3E}">
        <p14:creationId xmlns:p14="http://schemas.microsoft.com/office/powerpoint/2010/main" val="1987241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0080"/>
            <a:ext cx="8229600" cy="1327654"/>
          </a:xfrm>
        </p:spPr>
        <p:txBody>
          <a:bodyPr/>
          <a:lstStyle/>
          <a:p>
            <a:r>
              <a:rPr lang="en-US" dirty="0"/>
              <a:t>Risk ratio for abnormal CXR as a predictor of TB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1643" y="2621931"/>
            <a:ext cx="5591133" cy="129564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RR =  0.188  =  1.76 </a:t>
            </a:r>
          </a:p>
          <a:p>
            <a:pPr marL="0" indent="0">
              <a:buNone/>
            </a:pPr>
            <a:r>
              <a:rPr lang="en-US" dirty="0"/>
              <a:t>          0.107</a:t>
            </a: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2822243" y="3278911"/>
            <a:ext cx="1016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769080" y="4418457"/>
            <a:ext cx="7207886" cy="946835"/>
          </a:xfrm>
          <a:prstGeom prst="rect">
            <a:avLst/>
          </a:prstGeom>
          <a:solidFill>
            <a:srgbClr val="D2C710">
              <a:alpha val="55000"/>
            </a:srgbClr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charset="2"/>
              <a:buChar char="§"/>
              <a:defRPr sz="32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Pct val="120000"/>
              <a:buFont typeface="Arial" charset="0"/>
              <a:buChar char="•"/>
              <a:defRPr sz="28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SzPct val="120000"/>
              <a:buFont typeface="Courier New" charset="0"/>
              <a:buChar char="­"/>
              <a:defRPr sz="24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3pPr>
            <a:lvl4pPr marL="16573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Font typeface="Arial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charset="0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 typeface="Wingdings" charset="2"/>
              <a:buNone/>
            </a:pPr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Can you interpret this risk ratio in words?</a:t>
            </a:r>
          </a:p>
        </p:txBody>
      </p:sp>
    </p:spTree>
    <p:extLst>
      <p:ext uri="{BB962C8B-B14F-4D97-AF65-F5344CB8AC3E}">
        <p14:creationId xmlns:p14="http://schemas.microsoft.com/office/powerpoint/2010/main" val="453489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4" name="Text Box 22"/>
          <p:cNvSpPr txBox="1">
            <a:spLocks noChangeArrowheads="1"/>
          </p:cNvSpPr>
          <p:nvPr/>
        </p:nvSpPr>
        <p:spPr bwMode="auto">
          <a:xfrm>
            <a:off x="406639" y="340511"/>
            <a:ext cx="3150169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3600" dirty="0">
                <a:solidFill>
                  <a:schemeClr val="tx2"/>
                </a:solidFill>
                <a:latin typeface="Avenir Book"/>
              </a:rPr>
              <a:t>Steps in developing predictive models</a:t>
            </a: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i="1" dirty="0">
                <a:solidFill>
                  <a:schemeClr val="tx2"/>
                </a:solidFill>
                <a:latin typeface="Avenir Book"/>
              </a:rPr>
              <a:t>[Note: Iterative process]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547778" y="345704"/>
            <a:ext cx="5004975" cy="6175521"/>
            <a:chOff x="3114646" y="453879"/>
            <a:chExt cx="5004975" cy="6175521"/>
          </a:xfrm>
        </p:grpSpPr>
        <p:sp>
          <p:nvSpPr>
            <p:cNvPr id="11266" name="AutoShape 4"/>
            <p:cNvSpPr>
              <a:spLocks noChangeArrowheads="1"/>
            </p:cNvSpPr>
            <p:nvPr/>
          </p:nvSpPr>
          <p:spPr bwMode="auto">
            <a:xfrm>
              <a:off x="3827277" y="453879"/>
              <a:ext cx="3733800" cy="457200"/>
            </a:xfrm>
            <a:prstGeom prst="flowChartProcess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Variable Selection</a:t>
              </a:r>
            </a:p>
          </p:txBody>
        </p:sp>
        <p:sp>
          <p:nvSpPr>
            <p:cNvPr id="11268" name="AutoShape 9"/>
            <p:cNvSpPr>
              <a:spLocks noChangeArrowheads="1"/>
            </p:cNvSpPr>
            <p:nvPr/>
          </p:nvSpPr>
          <p:spPr bwMode="auto">
            <a:xfrm>
              <a:off x="3827277" y="6172200"/>
              <a:ext cx="3733800" cy="457200"/>
            </a:xfrm>
            <a:prstGeom prst="flowChartProcess">
              <a:avLst/>
            </a:prstGeom>
            <a:solidFill>
              <a:srgbClr val="D9D9D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Validation</a:t>
              </a:r>
            </a:p>
          </p:txBody>
        </p:sp>
        <p:cxnSp>
          <p:nvCxnSpPr>
            <p:cNvPr id="11270" name="AutoShape 12"/>
            <p:cNvCxnSpPr>
              <a:cxnSpLocks noChangeShapeType="1"/>
              <a:stCxn id="11266" idx="2"/>
              <a:endCxn id="11268" idx="0"/>
            </p:cNvCxnSpPr>
            <p:nvPr/>
          </p:nvCxnSpPr>
          <p:spPr bwMode="auto">
            <a:xfrm>
              <a:off x="5694177" y="911079"/>
              <a:ext cx="0" cy="52611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272" name="AutoShape 11"/>
            <p:cNvSpPr>
              <a:spLocks noChangeArrowheads="1"/>
            </p:cNvSpPr>
            <p:nvPr/>
          </p:nvSpPr>
          <p:spPr bwMode="auto">
            <a:xfrm>
              <a:off x="3827277" y="2971800"/>
              <a:ext cx="3733800" cy="457200"/>
            </a:xfrm>
            <a:prstGeom prst="flowChartProcess">
              <a:avLst/>
            </a:prstGeom>
            <a:solidFill>
              <a:srgbClr val="D9D9D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Starting Model</a:t>
              </a:r>
            </a:p>
          </p:txBody>
        </p:sp>
        <p:sp>
          <p:nvSpPr>
            <p:cNvPr id="11273" name="AutoShape 6"/>
            <p:cNvSpPr>
              <a:spLocks noChangeArrowheads="1"/>
            </p:cNvSpPr>
            <p:nvPr/>
          </p:nvSpPr>
          <p:spPr bwMode="auto">
            <a:xfrm>
              <a:off x="3827277" y="2209800"/>
              <a:ext cx="3733800" cy="457200"/>
            </a:xfrm>
            <a:prstGeom prst="flowChartProcess">
              <a:avLst/>
            </a:prstGeom>
            <a:solidFill>
              <a:srgbClr val="D9D9D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Collinearity</a:t>
              </a:r>
            </a:p>
          </p:txBody>
        </p:sp>
        <p:sp>
          <p:nvSpPr>
            <p:cNvPr id="11274" name="AutoShape 5"/>
            <p:cNvSpPr>
              <a:spLocks noChangeArrowheads="1"/>
            </p:cNvSpPr>
            <p:nvPr/>
          </p:nvSpPr>
          <p:spPr bwMode="auto">
            <a:xfrm>
              <a:off x="3827277" y="1371600"/>
              <a:ext cx="3733800" cy="457200"/>
            </a:xfrm>
            <a:prstGeom prst="flowChartProcess">
              <a:avLst/>
            </a:prstGeom>
            <a:solidFill>
              <a:srgbClr val="D9D9D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Descriptive Statistics</a:t>
              </a:r>
            </a:p>
          </p:txBody>
        </p:sp>
        <p:sp>
          <p:nvSpPr>
            <p:cNvPr id="11275" name="AutoShape 8"/>
            <p:cNvSpPr>
              <a:spLocks noChangeArrowheads="1"/>
            </p:cNvSpPr>
            <p:nvPr/>
          </p:nvSpPr>
          <p:spPr bwMode="auto">
            <a:xfrm>
              <a:off x="3827277" y="5410200"/>
              <a:ext cx="3733800" cy="457200"/>
            </a:xfrm>
            <a:prstGeom prst="flowChartProcess">
              <a:avLst/>
            </a:prstGeom>
            <a:solidFill>
              <a:srgbClr val="D9D9D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Predictive Ability</a:t>
              </a:r>
            </a:p>
          </p:txBody>
        </p:sp>
        <p:sp>
          <p:nvSpPr>
            <p:cNvPr id="11276" name="Text Box 14"/>
            <p:cNvSpPr txBox="1">
              <a:spLocks noChangeArrowheads="1"/>
            </p:cNvSpPr>
            <p:nvPr/>
          </p:nvSpPr>
          <p:spPr bwMode="auto">
            <a:xfrm>
              <a:off x="3114646" y="453879"/>
              <a:ext cx="566779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1</a:t>
              </a:r>
            </a:p>
          </p:txBody>
        </p:sp>
        <p:sp>
          <p:nvSpPr>
            <p:cNvPr id="11277" name="Rectangle 15"/>
            <p:cNvSpPr>
              <a:spLocks noChangeArrowheads="1"/>
            </p:cNvSpPr>
            <p:nvPr/>
          </p:nvSpPr>
          <p:spPr bwMode="auto">
            <a:xfrm>
              <a:off x="3114646" y="1295400"/>
              <a:ext cx="433132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lbertus Medium" panose="020E0602030304020304" pitchFamily="34" charset="0"/>
                </a:rPr>
                <a:t> </a:t>
              </a:r>
              <a:r>
                <a:rPr lang="en-US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1278" name="Rectangle 16"/>
            <p:cNvSpPr>
              <a:spLocks noChangeArrowheads="1"/>
            </p:cNvSpPr>
            <p:nvPr/>
          </p:nvSpPr>
          <p:spPr bwMode="auto">
            <a:xfrm>
              <a:off x="3114646" y="2133600"/>
              <a:ext cx="441146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3</a:t>
              </a:r>
            </a:p>
          </p:txBody>
        </p:sp>
        <p:sp>
          <p:nvSpPr>
            <p:cNvPr id="11279" name="Rectangle 17"/>
            <p:cNvSpPr>
              <a:spLocks noChangeArrowheads="1"/>
            </p:cNvSpPr>
            <p:nvPr/>
          </p:nvSpPr>
          <p:spPr bwMode="auto">
            <a:xfrm>
              <a:off x="3114646" y="2971800"/>
              <a:ext cx="441146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4</a:t>
              </a:r>
            </a:p>
          </p:txBody>
        </p:sp>
        <p:sp>
          <p:nvSpPr>
            <p:cNvPr id="11280" name="Rectangle 18"/>
            <p:cNvSpPr>
              <a:spLocks noChangeArrowheads="1"/>
            </p:cNvSpPr>
            <p:nvPr/>
          </p:nvSpPr>
          <p:spPr bwMode="auto">
            <a:xfrm>
              <a:off x="3114646" y="3733800"/>
              <a:ext cx="441146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5</a:t>
              </a:r>
            </a:p>
          </p:txBody>
        </p:sp>
        <p:sp>
          <p:nvSpPr>
            <p:cNvPr id="11281" name="Rectangle 19"/>
            <p:cNvSpPr>
              <a:spLocks noChangeArrowheads="1"/>
            </p:cNvSpPr>
            <p:nvPr/>
          </p:nvSpPr>
          <p:spPr bwMode="auto">
            <a:xfrm>
              <a:off x="3123676" y="4491693"/>
              <a:ext cx="513870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6</a:t>
              </a:r>
            </a:p>
          </p:txBody>
        </p:sp>
        <p:sp>
          <p:nvSpPr>
            <p:cNvPr id="11282" name="Rectangle 20"/>
            <p:cNvSpPr>
              <a:spLocks noChangeArrowheads="1"/>
            </p:cNvSpPr>
            <p:nvPr/>
          </p:nvSpPr>
          <p:spPr bwMode="auto">
            <a:xfrm>
              <a:off x="3190846" y="5334000"/>
              <a:ext cx="441146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7</a:t>
              </a:r>
            </a:p>
          </p:txBody>
        </p:sp>
        <p:sp>
          <p:nvSpPr>
            <p:cNvPr id="11283" name="Rectangle 21"/>
            <p:cNvSpPr>
              <a:spLocks noChangeArrowheads="1"/>
            </p:cNvSpPr>
            <p:nvPr/>
          </p:nvSpPr>
          <p:spPr bwMode="auto">
            <a:xfrm>
              <a:off x="3190846" y="6096000"/>
              <a:ext cx="441146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8</a:t>
              </a:r>
            </a:p>
          </p:txBody>
        </p:sp>
        <p:cxnSp>
          <p:nvCxnSpPr>
            <p:cNvPr id="10" name="Straight Connector 9"/>
            <p:cNvCxnSpPr/>
            <p:nvPr/>
          </p:nvCxnSpPr>
          <p:spPr bwMode="auto">
            <a:xfrm>
              <a:off x="8119621" y="685800"/>
              <a:ext cx="0" cy="182880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" name="Straight Arrow Connector 11"/>
            <p:cNvCxnSpPr>
              <a:endCxn id="11266" idx="3"/>
            </p:cNvCxnSpPr>
            <p:nvPr/>
          </p:nvCxnSpPr>
          <p:spPr bwMode="auto">
            <a:xfrm flipH="1">
              <a:off x="7561077" y="682479"/>
              <a:ext cx="558544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" name="Straight Arrow Connector 31"/>
            <p:cNvCxnSpPr/>
            <p:nvPr/>
          </p:nvCxnSpPr>
          <p:spPr bwMode="auto">
            <a:xfrm>
              <a:off x="7561077" y="2494962"/>
              <a:ext cx="558544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" name="Straight Arrow Connector 38"/>
            <p:cNvCxnSpPr/>
            <p:nvPr/>
          </p:nvCxnSpPr>
          <p:spPr bwMode="auto">
            <a:xfrm>
              <a:off x="7561077" y="1600200"/>
              <a:ext cx="558544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Straight Connector 23"/>
            <p:cNvCxnSpPr/>
            <p:nvPr/>
          </p:nvCxnSpPr>
          <p:spPr bwMode="auto">
            <a:xfrm>
              <a:off x="8119621" y="3143463"/>
              <a:ext cx="0" cy="1733337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Straight Arrow Connector 24"/>
            <p:cNvCxnSpPr/>
            <p:nvPr/>
          </p:nvCxnSpPr>
          <p:spPr bwMode="auto">
            <a:xfrm flipH="1">
              <a:off x="7561077" y="3143463"/>
              <a:ext cx="558544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" name="Straight Arrow Connector 25"/>
            <p:cNvCxnSpPr/>
            <p:nvPr/>
          </p:nvCxnSpPr>
          <p:spPr bwMode="auto">
            <a:xfrm>
              <a:off x="7561077" y="4876800"/>
              <a:ext cx="558544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" name="Straight Arrow Connector 26"/>
            <p:cNvCxnSpPr/>
            <p:nvPr/>
          </p:nvCxnSpPr>
          <p:spPr bwMode="auto">
            <a:xfrm>
              <a:off x="7561077" y="4038600"/>
              <a:ext cx="558544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269" name="AutoShape 10"/>
            <p:cNvSpPr>
              <a:spLocks noChangeArrowheads="1"/>
            </p:cNvSpPr>
            <p:nvPr/>
          </p:nvSpPr>
          <p:spPr bwMode="auto">
            <a:xfrm>
              <a:off x="3827277" y="3733800"/>
              <a:ext cx="3733800" cy="457200"/>
            </a:xfrm>
            <a:prstGeom prst="flowChartProcess">
              <a:avLst/>
            </a:prstGeom>
            <a:solidFill>
              <a:srgbClr val="D9D9D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Global Tests</a:t>
              </a:r>
            </a:p>
          </p:txBody>
        </p:sp>
        <p:sp>
          <p:nvSpPr>
            <p:cNvPr id="11267" name="AutoShape 7"/>
            <p:cNvSpPr>
              <a:spLocks noChangeArrowheads="1"/>
            </p:cNvSpPr>
            <p:nvPr/>
          </p:nvSpPr>
          <p:spPr bwMode="auto">
            <a:xfrm>
              <a:off x="3827277" y="4572000"/>
              <a:ext cx="3733800" cy="457200"/>
            </a:xfrm>
            <a:prstGeom prst="flowChartProcess">
              <a:avLst/>
            </a:prstGeom>
            <a:solidFill>
              <a:srgbClr val="D9D9D9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Stepwise Methods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2297617"/>
      </p:ext>
    </p:extLst>
  </p:cSld>
  <p:clrMapOvr>
    <a:masterClrMapping/>
  </p:clrMapOvr>
</p:sld>
</file>

<file path=ppt/theme/theme1.xml><?xml version="1.0" encoding="utf-8"?>
<a:theme xmlns:a="http://schemas.openxmlformats.org/drawingml/2006/main" name="CDC OR Style options 1 and 2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1_Le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CDC OR Style options 1 and 2.thmx</Template>
  <TotalTime>12066</TotalTime>
  <Words>2265</Words>
  <Application>Microsoft Office PowerPoint</Application>
  <PresentationFormat>On-screen Show (4:3)</PresentationFormat>
  <Paragraphs>293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40" baseType="lpstr">
      <vt:lpstr>MS PGothic</vt:lpstr>
      <vt:lpstr>Albertus Medium</vt:lpstr>
      <vt:lpstr>Arial</vt:lpstr>
      <vt:lpstr>Avenir Book</vt:lpstr>
      <vt:lpstr>Calibri</vt:lpstr>
      <vt:lpstr>Cambria Math</vt:lpstr>
      <vt:lpstr>Courier New</vt:lpstr>
      <vt:lpstr>Garamond</vt:lpstr>
      <vt:lpstr>Lucida Grande</vt:lpstr>
      <vt:lpstr>Symbol</vt:lpstr>
      <vt:lpstr>Times New Roman</vt:lpstr>
      <vt:lpstr>Verdana</vt:lpstr>
      <vt:lpstr>Wingdings</vt:lpstr>
      <vt:lpstr>CDC OR Style options 1 and 2</vt:lpstr>
      <vt:lpstr>Custom Design</vt:lpstr>
      <vt:lpstr>Acknowledgment: Joanne Garrett, PhD, UNC</vt:lpstr>
      <vt:lpstr>Review of part 3</vt:lpstr>
      <vt:lpstr>Part 4: Predictive models</vt:lpstr>
      <vt:lpstr>Disease: TB in young children</vt:lpstr>
      <vt:lpstr>Final model</vt:lpstr>
      <vt:lpstr>Abnormal CXR, age 50 months, fever</vt:lpstr>
      <vt:lpstr>Normal CXR, age 50 months, fever</vt:lpstr>
      <vt:lpstr>Risk ratio for abnormal CXR as a predictor of TB</vt:lpstr>
      <vt:lpstr>PowerPoint Presentation</vt:lpstr>
      <vt:lpstr>PowerPoint Presentation</vt:lpstr>
      <vt:lpstr>Strategy 1</vt:lpstr>
      <vt:lpstr>Step 1: Variable selection and specification</vt:lpstr>
      <vt:lpstr>Step 2: Descriptive statistics</vt:lpstr>
      <vt:lpstr>Step 3: Collinearity</vt:lpstr>
      <vt:lpstr>Step 4: Starting model</vt:lpstr>
      <vt:lpstr>Step 5: Global tests</vt:lpstr>
      <vt:lpstr>Step 5: Global tests (2)</vt:lpstr>
      <vt:lpstr>Step 6: Stepwise methods</vt:lpstr>
      <vt:lpstr>Stepwise method</vt:lpstr>
      <vt:lpstr>Stepwise method (2)</vt:lpstr>
      <vt:lpstr>Stepwise methods have advantages and disadvantages</vt:lpstr>
      <vt:lpstr>Step 7: Quantifying predictive ability</vt:lpstr>
      <vt:lpstr>Step 8: Validation techniques</vt:lpstr>
      <vt:lpstr>PowerPoint Presentation</vt:lpstr>
      <vt:lpstr>PowerPoint Presentation</vt:lpstr>
    </vt:vector>
  </TitlesOfParts>
  <Company>UCSF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Chen</dc:creator>
  <cp:lastModifiedBy>Amelia Alonis</cp:lastModifiedBy>
  <cp:revision>711</cp:revision>
  <cp:lastPrinted>2018-06-28T16:52:15Z</cp:lastPrinted>
  <dcterms:created xsi:type="dcterms:W3CDTF">2016-12-10T01:14:11Z</dcterms:created>
  <dcterms:modified xsi:type="dcterms:W3CDTF">2019-01-18T01:23:26Z</dcterms:modified>
</cp:coreProperties>
</file>