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f" ContentType="image/tiff"/>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2.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8"/>
  </p:notesMasterIdLst>
  <p:handoutMasterIdLst>
    <p:handoutMasterId r:id="rId59"/>
  </p:handoutMasterIdLst>
  <p:sldIdLst>
    <p:sldId id="256" r:id="rId3"/>
    <p:sldId id="309" r:id="rId4"/>
    <p:sldId id="311" r:id="rId5"/>
    <p:sldId id="317" r:id="rId6"/>
    <p:sldId id="310" r:id="rId7"/>
    <p:sldId id="312" r:id="rId8"/>
    <p:sldId id="313" r:id="rId9"/>
    <p:sldId id="276" r:id="rId10"/>
    <p:sldId id="314" r:id="rId11"/>
    <p:sldId id="279" r:id="rId12"/>
    <p:sldId id="306" r:id="rId13"/>
    <p:sldId id="278" r:id="rId14"/>
    <p:sldId id="287" r:id="rId15"/>
    <p:sldId id="281" r:id="rId16"/>
    <p:sldId id="288" r:id="rId17"/>
    <p:sldId id="304" r:id="rId18"/>
    <p:sldId id="308" r:id="rId19"/>
    <p:sldId id="307" r:id="rId20"/>
    <p:sldId id="282" r:id="rId21"/>
    <p:sldId id="346" r:id="rId22"/>
    <p:sldId id="347" r:id="rId23"/>
    <p:sldId id="348" r:id="rId24"/>
    <p:sldId id="283" r:id="rId25"/>
    <p:sldId id="345" r:id="rId26"/>
    <p:sldId id="315" r:id="rId27"/>
    <p:sldId id="298" r:id="rId28"/>
    <p:sldId id="292" r:id="rId29"/>
    <p:sldId id="316" r:id="rId30"/>
    <p:sldId id="297" r:id="rId31"/>
    <p:sldId id="301" r:id="rId32"/>
    <p:sldId id="302" r:id="rId33"/>
    <p:sldId id="293" r:id="rId34"/>
    <p:sldId id="299" r:id="rId35"/>
    <p:sldId id="300" r:id="rId36"/>
    <p:sldId id="303" r:id="rId37"/>
    <p:sldId id="349" r:id="rId38"/>
    <p:sldId id="355" r:id="rId39"/>
    <p:sldId id="352" r:id="rId40"/>
    <p:sldId id="353" r:id="rId41"/>
    <p:sldId id="354" r:id="rId42"/>
    <p:sldId id="372" r:id="rId43"/>
    <p:sldId id="365" r:id="rId44"/>
    <p:sldId id="366" r:id="rId45"/>
    <p:sldId id="367" r:id="rId46"/>
    <p:sldId id="360" r:id="rId47"/>
    <p:sldId id="362" r:id="rId48"/>
    <p:sldId id="364" r:id="rId49"/>
    <p:sldId id="357" r:id="rId50"/>
    <p:sldId id="358" r:id="rId51"/>
    <p:sldId id="359" r:id="rId52"/>
    <p:sldId id="356" r:id="rId53"/>
    <p:sldId id="350" r:id="rId54"/>
    <p:sldId id="371" r:id="rId55"/>
    <p:sldId id="361" r:id="rId56"/>
    <p:sldId id="295" r:id="rId57"/>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198">
          <p15:clr>
            <a:srgbClr val="A4A3A4"/>
          </p15:clr>
        </p15:guide>
        <p15:guide id="4" pos="3798">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B515"/>
    <a:srgbClr val="73043B"/>
    <a:srgbClr val="DBFD0B"/>
    <a:srgbClr val="7C9713"/>
    <a:srgbClr val="464A44"/>
    <a:srgbClr val="A23D07"/>
    <a:srgbClr val="2FBFA6"/>
    <a:srgbClr val="FF8B16"/>
    <a:srgbClr val="A3CD08"/>
    <a:srgbClr val="AECD0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65" autoAdjust="0"/>
    <p:restoredTop sz="38701" autoAdjust="0"/>
  </p:normalViewPr>
  <p:slideViewPr>
    <p:cSldViewPr snapToGrid="0" snapToObjects="1">
      <p:cViewPr varScale="1">
        <p:scale>
          <a:sx n="36" d="100"/>
          <a:sy n="36" d="100"/>
        </p:scale>
        <p:origin x="372" y="48"/>
      </p:cViewPr>
      <p:guideLst>
        <p:guide orient="horz" pos="2160"/>
        <p:guide pos="2880"/>
        <p:guide orient="horz" pos="1198"/>
        <p:guide pos="3798"/>
      </p:guideLst>
    </p:cSldViewPr>
  </p:slideViewPr>
  <p:outlineViewPr>
    <p:cViewPr>
      <p:scale>
        <a:sx n="33" d="100"/>
        <a:sy n="33" d="100"/>
      </p:scale>
      <p:origin x="0" y="-10013"/>
    </p:cViewPr>
  </p:outlineViewPr>
  <p:notesTextViewPr>
    <p:cViewPr>
      <p:scale>
        <a:sx n="100" d="100"/>
        <a:sy n="100" d="100"/>
      </p:scale>
      <p:origin x="0" y="0"/>
    </p:cViewPr>
  </p:notesTextViewPr>
  <p:sorterViewPr>
    <p:cViewPr varScale="1">
      <p:scale>
        <a:sx n="1" d="1"/>
        <a:sy n="1" d="1"/>
      </p:scale>
      <p:origin x="0" y="11248"/>
    </p:cViewPr>
  </p:sorterViewPr>
  <p:notesViewPr>
    <p:cSldViewPr snapToGrid="0" snapToObjects="1">
      <p:cViewPr>
        <p:scale>
          <a:sx n="134" d="100"/>
          <a:sy n="134" d="100"/>
        </p:scale>
        <p:origin x="-1112" y="326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91BE559-C703-4EDE-B1AF-2EB80AF240E2}"/>
    <pc:docChg chg="modSld">
      <pc:chgData name="" userId="" providerId="" clId="Web-{C91BE559-C703-4EDE-B1AF-2EB80AF240E2}" dt="2018-12-26T20:32:30.188" v="522"/>
      <pc:docMkLst>
        <pc:docMk/>
      </pc:docMkLst>
      <pc:sldChg chg="modSp modNotes">
        <pc:chgData name="" userId="" providerId="" clId="Web-{C91BE559-C703-4EDE-B1AF-2EB80AF240E2}" dt="2018-12-26T19:31:31.599" v="9"/>
        <pc:sldMkLst>
          <pc:docMk/>
          <pc:sldMk cId="1746828133" sldId="256"/>
        </pc:sldMkLst>
        <pc:spChg chg="mod">
          <ac:chgData name="" userId="" providerId="" clId="Web-{C91BE559-C703-4EDE-B1AF-2EB80AF240E2}" dt="2018-12-26T19:30:34.312" v="6" actId="20577"/>
          <ac:spMkLst>
            <pc:docMk/>
            <pc:sldMk cId="1746828133" sldId="256"/>
            <ac:spMk id="3" creationId="{00000000-0000-0000-0000-000000000000}"/>
          </ac:spMkLst>
        </pc:spChg>
      </pc:sldChg>
      <pc:sldChg chg="modNotes">
        <pc:chgData name="" userId="" providerId="" clId="Web-{C91BE559-C703-4EDE-B1AF-2EB80AF240E2}" dt="2018-12-26T19:36:21.445" v="38"/>
        <pc:sldMkLst>
          <pc:docMk/>
          <pc:sldMk cId="1765344906" sldId="276"/>
        </pc:sldMkLst>
      </pc:sldChg>
      <pc:sldChg chg="modSp">
        <pc:chgData name="" userId="" providerId="" clId="Web-{C91BE559-C703-4EDE-B1AF-2EB80AF240E2}" dt="2018-12-26T19:40:01.249" v="83" actId="20577"/>
        <pc:sldMkLst>
          <pc:docMk/>
          <pc:sldMk cId="581635605" sldId="279"/>
        </pc:sldMkLst>
        <pc:spChg chg="mod">
          <ac:chgData name="" userId="" providerId="" clId="Web-{C91BE559-C703-4EDE-B1AF-2EB80AF240E2}" dt="2018-12-26T19:40:01.249" v="83" actId="20577"/>
          <ac:spMkLst>
            <pc:docMk/>
            <pc:sldMk cId="581635605" sldId="279"/>
            <ac:spMk id="4" creationId="{00000000-0000-0000-0000-000000000000}"/>
          </ac:spMkLst>
        </pc:spChg>
      </pc:sldChg>
      <pc:sldChg chg="modSp modNotes">
        <pc:chgData name="" userId="" providerId="" clId="Web-{C91BE559-C703-4EDE-B1AF-2EB80AF240E2}" dt="2018-12-26T19:45:01.650" v="109"/>
        <pc:sldMkLst>
          <pc:docMk/>
          <pc:sldMk cId="2995755696" sldId="281"/>
        </pc:sldMkLst>
        <pc:spChg chg="mod">
          <ac:chgData name="" userId="" providerId="" clId="Web-{C91BE559-C703-4EDE-B1AF-2EB80AF240E2}" dt="2018-12-26T19:44:59.275" v="108" actId="20577"/>
          <ac:spMkLst>
            <pc:docMk/>
            <pc:sldMk cId="2995755696" sldId="281"/>
            <ac:spMk id="2" creationId="{00000000-0000-0000-0000-000000000000}"/>
          </ac:spMkLst>
        </pc:spChg>
      </pc:sldChg>
      <pc:sldChg chg="modSp modNotes">
        <pc:chgData name="" userId="" providerId="" clId="Web-{C91BE559-C703-4EDE-B1AF-2EB80AF240E2}" dt="2018-12-26T19:55:38.696" v="233"/>
        <pc:sldMkLst>
          <pc:docMk/>
          <pc:sldMk cId="1511370173" sldId="283"/>
        </pc:sldMkLst>
        <pc:spChg chg="mod">
          <ac:chgData name="" userId="" providerId="" clId="Web-{C91BE559-C703-4EDE-B1AF-2EB80AF240E2}" dt="2018-12-26T19:53:29.736" v="183" actId="1076"/>
          <ac:spMkLst>
            <pc:docMk/>
            <pc:sldMk cId="1511370173" sldId="283"/>
            <ac:spMk id="2" creationId="{00000000-0000-0000-0000-000000000000}"/>
          </ac:spMkLst>
        </pc:spChg>
        <pc:spChg chg="mod">
          <ac:chgData name="" userId="" providerId="" clId="Web-{C91BE559-C703-4EDE-B1AF-2EB80AF240E2}" dt="2018-12-26T19:53:33.548" v="184" actId="1076"/>
          <ac:spMkLst>
            <pc:docMk/>
            <pc:sldMk cId="1511370173" sldId="283"/>
            <ac:spMk id="3" creationId="{00000000-0000-0000-0000-000000000000}"/>
          </ac:spMkLst>
        </pc:spChg>
        <pc:picChg chg="mod">
          <ac:chgData name="" userId="" providerId="" clId="Web-{C91BE559-C703-4EDE-B1AF-2EB80AF240E2}" dt="2018-12-26T19:53:36.876" v="185" actId="1076"/>
          <ac:picMkLst>
            <pc:docMk/>
            <pc:sldMk cId="1511370173" sldId="283"/>
            <ac:picMk id="4" creationId="{00000000-0000-0000-0000-000000000000}"/>
          </ac:picMkLst>
        </pc:picChg>
      </pc:sldChg>
      <pc:sldChg chg="modNotes">
        <pc:chgData name="" userId="" providerId="" clId="Web-{C91BE559-C703-4EDE-B1AF-2EB80AF240E2}" dt="2018-12-26T19:44:32.712" v="105"/>
        <pc:sldMkLst>
          <pc:docMk/>
          <pc:sldMk cId="1446341517" sldId="287"/>
        </pc:sldMkLst>
      </pc:sldChg>
      <pc:sldChg chg="modNotes">
        <pc:chgData name="" userId="" providerId="" clId="Web-{C91BE559-C703-4EDE-B1AF-2EB80AF240E2}" dt="2018-12-26T19:45:47.235" v="114"/>
        <pc:sldMkLst>
          <pc:docMk/>
          <pc:sldMk cId="1261447287" sldId="288"/>
        </pc:sldMkLst>
      </pc:sldChg>
      <pc:sldChg chg="modNotes">
        <pc:chgData name="" userId="" providerId="" clId="Web-{C91BE559-C703-4EDE-B1AF-2EB80AF240E2}" dt="2018-12-26T20:02:24.507" v="272"/>
        <pc:sldMkLst>
          <pc:docMk/>
          <pc:sldMk cId="243510642" sldId="292"/>
        </pc:sldMkLst>
      </pc:sldChg>
      <pc:sldChg chg="modSp">
        <pc:chgData name="" userId="" providerId="" clId="Web-{C91BE559-C703-4EDE-B1AF-2EB80AF240E2}" dt="2018-12-26T20:08:33.392" v="312" actId="20577"/>
        <pc:sldMkLst>
          <pc:docMk/>
          <pc:sldMk cId="1364416127" sldId="293"/>
        </pc:sldMkLst>
        <pc:spChg chg="mod">
          <ac:chgData name="" userId="" providerId="" clId="Web-{C91BE559-C703-4EDE-B1AF-2EB80AF240E2}" dt="2018-12-26T20:08:33.392" v="312" actId="20577"/>
          <ac:spMkLst>
            <pc:docMk/>
            <pc:sldMk cId="1364416127" sldId="293"/>
            <ac:spMk id="3" creationId="{00000000-0000-0000-0000-000000000000}"/>
          </ac:spMkLst>
        </pc:spChg>
      </pc:sldChg>
      <pc:sldChg chg="modSp modNotes">
        <pc:chgData name="" userId="" providerId="" clId="Web-{C91BE559-C703-4EDE-B1AF-2EB80AF240E2}" dt="2018-12-26T20:32:30.188" v="522"/>
        <pc:sldMkLst>
          <pc:docMk/>
          <pc:sldMk cId="2249704303" sldId="295"/>
        </pc:sldMkLst>
        <pc:spChg chg="mod">
          <ac:chgData name="" userId="" providerId="" clId="Web-{C91BE559-C703-4EDE-B1AF-2EB80AF240E2}" dt="2018-12-26T20:31:38.890" v="511" actId="20577"/>
          <ac:spMkLst>
            <pc:docMk/>
            <pc:sldMk cId="2249704303" sldId="295"/>
            <ac:spMk id="3" creationId="{00000000-0000-0000-0000-000000000000}"/>
          </ac:spMkLst>
        </pc:spChg>
        <pc:spChg chg="mod">
          <ac:chgData name="" userId="" providerId="" clId="Web-{C91BE559-C703-4EDE-B1AF-2EB80AF240E2}" dt="2018-12-26T20:32:02.891" v="514" actId="20577"/>
          <ac:spMkLst>
            <pc:docMk/>
            <pc:sldMk cId="2249704303" sldId="295"/>
            <ac:spMk id="4" creationId="{00000000-0000-0000-0000-000000000000}"/>
          </ac:spMkLst>
        </pc:spChg>
      </pc:sldChg>
      <pc:sldChg chg="modSp modNotes">
        <pc:chgData name="" userId="" providerId="" clId="Web-{C91BE559-C703-4EDE-B1AF-2EB80AF240E2}" dt="2018-12-26T20:04:44.059" v="286" actId="1076"/>
        <pc:sldMkLst>
          <pc:docMk/>
          <pc:sldMk cId="211472840" sldId="297"/>
        </pc:sldMkLst>
        <pc:spChg chg="mod">
          <ac:chgData name="" userId="" providerId="" clId="Web-{C91BE559-C703-4EDE-B1AF-2EB80AF240E2}" dt="2018-12-26T20:04:44.059" v="286" actId="1076"/>
          <ac:spMkLst>
            <pc:docMk/>
            <pc:sldMk cId="211472840" sldId="297"/>
            <ac:spMk id="2" creationId="{00000000-0000-0000-0000-000000000000}"/>
          </ac:spMkLst>
        </pc:spChg>
      </pc:sldChg>
      <pc:sldChg chg="modNotes">
        <pc:chgData name="" userId="" providerId="" clId="Web-{C91BE559-C703-4EDE-B1AF-2EB80AF240E2}" dt="2018-12-26T19:59:51.691" v="253"/>
        <pc:sldMkLst>
          <pc:docMk/>
          <pc:sldMk cId="2031051762" sldId="298"/>
        </pc:sldMkLst>
      </pc:sldChg>
      <pc:sldChg chg="modSp modNotes">
        <pc:chgData name="" userId="" providerId="" clId="Web-{C91BE559-C703-4EDE-B1AF-2EB80AF240E2}" dt="2018-12-26T20:13:50.120" v="348"/>
        <pc:sldMkLst>
          <pc:docMk/>
          <pc:sldMk cId="1561760937" sldId="299"/>
        </pc:sldMkLst>
        <pc:spChg chg="mod">
          <ac:chgData name="" userId="" providerId="" clId="Web-{C91BE559-C703-4EDE-B1AF-2EB80AF240E2}" dt="2018-12-26T20:09:00.486" v="314" actId="20577"/>
          <ac:spMkLst>
            <pc:docMk/>
            <pc:sldMk cId="1561760937" sldId="299"/>
            <ac:spMk id="3" creationId="{00000000-0000-0000-0000-000000000000}"/>
          </ac:spMkLst>
        </pc:spChg>
      </pc:sldChg>
      <pc:sldChg chg="modNotes">
        <pc:chgData name="" userId="" providerId="" clId="Web-{C91BE559-C703-4EDE-B1AF-2EB80AF240E2}" dt="2018-12-26T20:14:49.607" v="352"/>
        <pc:sldMkLst>
          <pc:docMk/>
          <pc:sldMk cId="1581908077" sldId="300"/>
        </pc:sldMkLst>
      </pc:sldChg>
      <pc:sldChg chg="modSp modNotes">
        <pc:chgData name="" userId="" providerId="" clId="Web-{C91BE559-C703-4EDE-B1AF-2EB80AF240E2}" dt="2018-12-26T20:06:12.575" v="302"/>
        <pc:sldMkLst>
          <pc:docMk/>
          <pc:sldMk cId="3205624292" sldId="301"/>
        </pc:sldMkLst>
        <pc:spChg chg="mod">
          <ac:chgData name="" userId="" providerId="" clId="Web-{C91BE559-C703-4EDE-B1AF-2EB80AF240E2}" dt="2018-12-26T20:05:06.637" v="288" actId="1076"/>
          <ac:spMkLst>
            <pc:docMk/>
            <pc:sldMk cId="3205624292" sldId="301"/>
            <ac:spMk id="2" creationId="{00000000-0000-0000-0000-000000000000}"/>
          </ac:spMkLst>
        </pc:spChg>
      </pc:sldChg>
      <pc:sldChg chg="modSp modNotes">
        <pc:chgData name="" userId="" providerId="" clId="Web-{C91BE559-C703-4EDE-B1AF-2EB80AF240E2}" dt="2018-12-26T20:06:55.326" v="308"/>
        <pc:sldMkLst>
          <pc:docMk/>
          <pc:sldMk cId="53403519" sldId="302"/>
        </pc:sldMkLst>
        <pc:spChg chg="mod">
          <ac:chgData name="" userId="" providerId="" clId="Web-{C91BE559-C703-4EDE-B1AF-2EB80AF240E2}" dt="2018-12-26T20:06:30.013" v="304" actId="1076"/>
          <ac:spMkLst>
            <pc:docMk/>
            <pc:sldMk cId="53403519" sldId="302"/>
            <ac:spMk id="2" creationId="{00000000-0000-0000-0000-000000000000}"/>
          </ac:spMkLst>
        </pc:spChg>
      </pc:sldChg>
      <pc:sldChg chg="modNotes">
        <pc:chgData name="" userId="" providerId="" clId="Web-{C91BE559-C703-4EDE-B1AF-2EB80AF240E2}" dt="2018-12-26T20:16:51.108" v="376"/>
        <pc:sldMkLst>
          <pc:docMk/>
          <pc:sldMk cId="53403519" sldId="303"/>
        </pc:sldMkLst>
      </pc:sldChg>
      <pc:sldChg chg="modNotes">
        <pc:chgData name="" userId="" providerId="" clId="Web-{C91BE559-C703-4EDE-B1AF-2EB80AF240E2}" dt="2018-12-26T19:46:25.797" v="118"/>
        <pc:sldMkLst>
          <pc:docMk/>
          <pc:sldMk cId="2959293645" sldId="304"/>
        </pc:sldMkLst>
      </pc:sldChg>
      <pc:sldChg chg="modSp modNotes">
        <pc:chgData name="" userId="" providerId="" clId="Web-{C91BE559-C703-4EDE-B1AF-2EB80AF240E2}" dt="2018-12-26T19:40:53.531" v="86"/>
        <pc:sldMkLst>
          <pc:docMk/>
          <pc:sldMk cId="2592852323" sldId="306"/>
        </pc:sldMkLst>
        <pc:spChg chg="mod">
          <ac:chgData name="" userId="" providerId="" clId="Web-{C91BE559-C703-4EDE-B1AF-2EB80AF240E2}" dt="2018-12-26T19:40:25.062" v="84" actId="20577"/>
          <ac:spMkLst>
            <pc:docMk/>
            <pc:sldMk cId="2592852323" sldId="306"/>
            <ac:spMk id="2" creationId="{00000000-0000-0000-0000-000000000000}"/>
          </ac:spMkLst>
        </pc:spChg>
      </pc:sldChg>
      <pc:sldChg chg="modNotes">
        <pc:chgData name="" userId="" providerId="" clId="Web-{C91BE559-C703-4EDE-B1AF-2EB80AF240E2}" dt="2018-12-26T19:49:26.800" v="144"/>
        <pc:sldMkLst>
          <pc:docMk/>
          <pc:sldMk cId="3231105828" sldId="307"/>
        </pc:sldMkLst>
      </pc:sldChg>
      <pc:sldChg chg="modNotes">
        <pc:chgData name="" userId="" providerId="" clId="Web-{C91BE559-C703-4EDE-B1AF-2EB80AF240E2}" dt="2018-12-26T19:47:58.579" v="134"/>
        <pc:sldMkLst>
          <pc:docMk/>
          <pc:sldMk cId="2952274097" sldId="308"/>
        </pc:sldMkLst>
      </pc:sldChg>
      <pc:sldChg chg="modSp">
        <pc:chgData name="" userId="" providerId="" clId="Web-{C91BE559-C703-4EDE-B1AF-2EB80AF240E2}" dt="2018-12-26T19:31:41.084" v="10" actId="1076"/>
        <pc:sldMkLst>
          <pc:docMk/>
          <pc:sldMk cId="745979934" sldId="309"/>
        </pc:sldMkLst>
        <pc:picChg chg="mod">
          <ac:chgData name="" userId="" providerId="" clId="Web-{C91BE559-C703-4EDE-B1AF-2EB80AF240E2}" dt="2018-12-26T19:31:41.084" v="10" actId="1076"/>
          <ac:picMkLst>
            <pc:docMk/>
            <pc:sldMk cId="745979934" sldId="309"/>
            <ac:picMk id="5" creationId="{00000000-0000-0000-0000-000000000000}"/>
          </ac:picMkLst>
        </pc:picChg>
      </pc:sldChg>
      <pc:sldChg chg="modNotes">
        <pc:chgData name="" userId="" providerId="" clId="Web-{C91BE559-C703-4EDE-B1AF-2EB80AF240E2}" dt="2018-12-26T19:34:37.976" v="21"/>
        <pc:sldMkLst>
          <pc:docMk/>
          <pc:sldMk cId="1220306147" sldId="310"/>
        </pc:sldMkLst>
      </pc:sldChg>
      <pc:sldChg chg="modSp">
        <pc:chgData name="" userId="" providerId="" clId="Web-{C91BE559-C703-4EDE-B1AF-2EB80AF240E2}" dt="2018-12-26T19:32:28.975" v="19" actId="1076"/>
        <pc:sldMkLst>
          <pc:docMk/>
          <pc:sldMk cId="2973717517" sldId="311"/>
        </pc:sldMkLst>
        <pc:spChg chg="mod">
          <ac:chgData name="" userId="" providerId="" clId="Web-{C91BE559-C703-4EDE-B1AF-2EB80AF240E2}" dt="2018-12-26T19:32:28.975" v="19" actId="1076"/>
          <ac:spMkLst>
            <pc:docMk/>
            <pc:sldMk cId="2973717517" sldId="311"/>
            <ac:spMk id="2" creationId="{00000000-0000-0000-0000-000000000000}"/>
          </ac:spMkLst>
        </pc:spChg>
        <pc:spChg chg="mod">
          <ac:chgData name="" userId="" providerId="" clId="Web-{C91BE559-C703-4EDE-B1AF-2EB80AF240E2}" dt="2018-12-26T19:32:25.490" v="18" actId="1076"/>
          <ac:spMkLst>
            <pc:docMk/>
            <pc:sldMk cId="2973717517" sldId="311"/>
            <ac:spMk id="3" creationId="{00000000-0000-0000-0000-000000000000}"/>
          </ac:spMkLst>
        </pc:spChg>
      </pc:sldChg>
      <pc:sldChg chg="modSp modNotes">
        <pc:chgData name="" userId="" providerId="" clId="Web-{C91BE559-C703-4EDE-B1AF-2EB80AF240E2}" dt="2018-12-26T19:35:25.445" v="31"/>
        <pc:sldMkLst>
          <pc:docMk/>
          <pc:sldMk cId="137717521" sldId="312"/>
        </pc:sldMkLst>
        <pc:spChg chg="mod">
          <ac:chgData name="" userId="" providerId="" clId="Web-{C91BE559-C703-4EDE-B1AF-2EB80AF240E2}" dt="2018-12-26T19:35:02.351" v="24" actId="20577"/>
          <ac:spMkLst>
            <pc:docMk/>
            <pc:sldMk cId="137717521" sldId="312"/>
            <ac:spMk id="3" creationId="{00000000-0000-0000-0000-000000000000}"/>
          </ac:spMkLst>
        </pc:spChg>
      </pc:sldChg>
      <pc:sldChg chg="modNotes">
        <pc:chgData name="" userId="" providerId="" clId="Web-{C91BE559-C703-4EDE-B1AF-2EB80AF240E2}" dt="2018-12-26T19:38:05.013" v="74"/>
        <pc:sldMkLst>
          <pc:docMk/>
          <pc:sldMk cId="2053103198" sldId="314"/>
        </pc:sldMkLst>
      </pc:sldChg>
      <pc:sldChg chg="modSp">
        <pc:chgData name="" userId="" providerId="" clId="Web-{C91BE559-C703-4EDE-B1AF-2EB80AF240E2}" dt="2018-12-26T19:56:22.931" v="242" actId="1076"/>
        <pc:sldMkLst>
          <pc:docMk/>
          <pc:sldMk cId="1122503470" sldId="315"/>
        </pc:sldMkLst>
        <pc:spChg chg="mod">
          <ac:chgData name="" userId="" providerId="" clId="Web-{C91BE559-C703-4EDE-B1AF-2EB80AF240E2}" dt="2018-12-26T19:56:22.931" v="242" actId="1076"/>
          <ac:spMkLst>
            <pc:docMk/>
            <pc:sldMk cId="1122503470" sldId="315"/>
            <ac:spMk id="3" creationId="{00000000-0000-0000-0000-000000000000}"/>
          </ac:spMkLst>
        </pc:spChg>
      </pc:sldChg>
      <pc:sldChg chg="modSp modNotes">
        <pc:chgData name="" userId="" providerId="" clId="Web-{C91BE559-C703-4EDE-B1AF-2EB80AF240E2}" dt="2018-12-26T19:56:15.541" v="241"/>
        <pc:sldMkLst>
          <pc:docMk/>
          <pc:sldMk cId="2622488158" sldId="345"/>
        </pc:sldMkLst>
        <pc:spChg chg="mod">
          <ac:chgData name="" userId="" providerId="" clId="Web-{C91BE559-C703-4EDE-B1AF-2EB80AF240E2}" dt="2018-12-26T19:55:59.587" v="237" actId="20577"/>
          <ac:spMkLst>
            <pc:docMk/>
            <pc:sldMk cId="2622488158" sldId="345"/>
            <ac:spMk id="2" creationId="{00000000-0000-0000-0000-000000000000}"/>
          </ac:spMkLst>
        </pc:spChg>
      </pc:sldChg>
      <pc:sldChg chg="modSp modNotes">
        <pc:chgData name="" userId="" providerId="" clId="Web-{C91BE559-C703-4EDE-B1AF-2EB80AF240E2}" dt="2018-12-26T19:51:18.229" v="167"/>
        <pc:sldMkLst>
          <pc:docMk/>
          <pc:sldMk cId="290487409" sldId="346"/>
        </pc:sldMkLst>
        <pc:spChg chg="mod">
          <ac:chgData name="" userId="" providerId="" clId="Web-{C91BE559-C703-4EDE-B1AF-2EB80AF240E2}" dt="2018-12-26T19:50:52.025" v="150" actId="20577"/>
          <ac:spMkLst>
            <pc:docMk/>
            <pc:sldMk cId="290487409" sldId="346"/>
            <ac:spMk id="3" creationId="{00000000-0000-0000-0000-000000000000}"/>
          </ac:spMkLst>
        </pc:spChg>
      </pc:sldChg>
      <pc:sldChg chg="modSp modNotes">
        <pc:chgData name="" userId="" providerId="" clId="Web-{C91BE559-C703-4EDE-B1AF-2EB80AF240E2}" dt="2018-12-26T19:53:06.798" v="182" actId="1076"/>
        <pc:sldMkLst>
          <pc:docMk/>
          <pc:sldMk cId="1561780569" sldId="348"/>
        </pc:sldMkLst>
        <pc:spChg chg="mod">
          <ac:chgData name="" userId="" providerId="" clId="Web-{C91BE559-C703-4EDE-B1AF-2EB80AF240E2}" dt="2018-12-26T19:53:06.798" v="182" actId="1076"/>
          <ac:spMkLst>
            <pc:docMk/>
            <pc:sldMk cId="1561780569" sldId="348"/>
            <ac:spMk id="2" creationId="{00000000-0000-0000-0000-000000000000}"/>
          </ac:spMkLst>
        </pc:spChg>
        <pc:picChg chg="mod">
          <ac:chgData name="" userId="" providerId="" clId="Web-{C91BE559-C703-4EDE-B1AF-2EB80AF240E2}" dt="2018-12-26T19:52:47.984" v="177" actId="1076"/>
          <ac:picMkLst>
            <pc:docMk/>
            <pc:sldMk cId="1561780569" sldId="348"/>
            <ac:picMk id="4" creationId="{00000000-0000-0000-0000-000000000000}"/>
          </ac:picMkLst>
        </pc:picChg>
      </pc:sldChg>
      <pc:sldChg chg="modSp modNotes">
        <pc:chgData name="" userId="" providerId="" clId="Web-{C91BE559-C703-4EDE-B1AF-2EB80AF240E2}" dt="2018-12-26T20:17:41.264" v="382"/>
        <pc:sldMkLst>
          <pc:docMk/>
          <pc:sldMk cId="2515595554" sldId="349"/>
        </pc:sldMkLst>
        <pc:spChg chg="mod">
          <ac:chgData name="" userId="" providerId="" clId="Web-{C91BE559-C703-4EDE-B1AF-2EB80AF240E2}" dt="2018-12-26T20:17:05.311" v="379" actId="20577"/>
          <ac:spMkLst>
            <pc:docMk/>
            <pc:sldMk cId="2515595554" sldId="349"/>
            <ac:spMk id="22530" creationId="{00000000-0000-0000-0000-000000000000}"/>
          </ac:spMkLst>
        </pc:spChg>
      </pc:sldChg>
      <pc:sldChg chg="modSp">
        <pc:chgData name="" userId="" providerId="" clId="Web-{C91BE559-C703-4EDE-B1AF-2EB80AF240E2}" dt="2018-12-26T20:29:22.061" v="464" actId="1076"/>
        <pc:sldMkLst>
          <pc:docMk/>
          <pc:sldMk cId="1458043305" sldId="350"/>
        </pc:sldMkLst>
        <pc:spChg chg="mod">
          <ac:chgData name="" userId="" providerId="" clId="Web-{C91BE559-C703-4EDE-B1AF-2EB80AF240E2}" dt="2018-12-26T20:29:15.514" v="463" actId="1076"/>
          <ac:spMkLst>
            <pc:docMk/>
            <pc:sldMk cId="1458043305" sldId="350"/>
            <ac:spMk id="69634" creationId="{00000000-0000-0000-0000-000000000000}"/>
          </ac:spMkLst>
        </pc:spChg>
        <pc:spChg chg="mod">
          <ac:chgData name="" userId="" providerId="" clId="Web-{C91BE559-C703-4EDE-B1AF-2EB80AF240E2}" dt="2018-12-26T20:29:22.061" v="464" actId="1076"/>
          <ac:spMkLst>
            <pc:docMk/>
            <pc:sldMk cId="1458043305" sldId="350"/>
            <ac:spMk id="69635" creationId="{00000000-0000-0000-0000-000000000000}"/>
          </ac:spMkLst>
        </pc:spChg>
      </pc:sldChg>
      <pc:sldChg chg="modSp modNotes">
        <pc:chgData name="" userId="" providerId="" clId="Web-{C91BE559-C703-4EDE-B1AF-2EB80AF240E2}" dt="2018-12-26T20:19:22.268" v="408"/>
        <pc:sldMkLst>
          <pc:docMk/>
          <pc:sldMk cId="1863821559" sldId="352"/>
        </pc:sldMkLst>
        <pc:spChg chg="mod">
          <ac:chgData name="" userId="" providerId="" clId="Web-{C91BE559-C703-4EDE-B1AF-2EB80AF240E2}" dt="2018-12-26T20:18:31.752" v="396" actId="1076"/>
          <ac:spMkLst>
            <pc:docMk/>
            <pc:sldMk cId="1863821559" sldId="352"/>
            <ac:spMk id="32770" creationId="{00000000-0000-0000-0000-000000000000}"/>
          </ac:spMkLst>
        </pc:spChg>
      </pc:sldChg>
      <pc:sldChg chg="modSp modNotes">
        <pc:chgData name="" userId="" providerId="" clId="Web-{C91BE559-C703-4EDE-B1AF-2EB80AF240E2}" dt="2018-12-26T20:21:20.406" v="412"/>
        <pc:sldMkLst>
          <pc:docMk/>
          <pc:sldMk cId="3120265845" sldId="353"/>
        </pc:sldMkLst>
        <pc:spChg chg="mod">
          <ac:chgData name="" userId="" providerId="" clId="Web-{C91BE559-C703-4EDE-B1AF-2EB80AF240E2}" dt="2018-12-26T20:20:03.706" v="410" actId="20577"/>
          <ac:spMkLst>
            <pc:docMk/>
            <pc:sldMk cId="3120265845" sldId="353"/>
            <ac:spMk id="2" creationId="{00000000-0000-0000-0000-000000000000}"/>
          </ac:spMkLst>
        </pc:spChg>
      </pc:sldChg>
      <pc:sldChg chg="modNotes">
        <pc:chgData name="" userId="" providerId="" clId="Web-{C91BE559-C703-4EDE-B1AF-2EB80AF240E2}" dt="2018-12-26T20:23:45.596" v="432"/>
        <pc:sldMkLst>
          <pc:docMk/>
          <pc:sldMk cId="62297218" sldId="354"/>
        </pc:sldMkLst>
      </pc:sldChg>
      <pc:sldChg chg="modNotes">
        <pc:chgData name="" userId="" providerId="" clId="Web-{C91BE559-C703-4EDE-B1AF-2EB80AF240E2}" dt="2018-12-26T20:17:57.766" v="387"/>
        <pc:sldMkLst>
          <pc:docMk/>
          <pc:sldMk cId="1922703668" sldId="355"/>
        </pc:sldMkLst>
      </pc:sldChg>
      <pc:sldChg chg="modSp">
        <pc:chgData name="" userId="" providerId="" clId="Web-{C91BE559-C703-4EDE-B1AF-2EB80AF240E2}" dt="2018-12-26T20:28:48.029" v="462" actId="20577"/>
        <pc:sldMkLst>
          <pc:docMk/>
          <pc:sldMk cId="2889245308" sldId="356"/>
        </pc:sldMkLst>
        <pc:spChg chg="mod">
          <ac:chgData name="" userId="" providerId="" clId="Web-{C91BE559-C703-4EDE-B1AF-2EB80AF240E2}" dt="2018-12-26T20:28:48.029" v="462" actId="20577"/>
          <ac:spMkLst>
            <pc:docMk/>
            <pc:sldMk cId="2889245308" sldId="356"/>
            <ac:spMk id="3" creationId="{00000000-0000-0000-0000-000000000000}"/>
          </ac:spMkLst>
        </pc:spChg>
      </pc:sldChg>
      <pc:sldChg chg="modSp">
        <pc:chgData name="" userId="" providerId="" clId="Web-{C91BE559-C703-4EDE-B1AF-2EB80AF240E2}" dt="2018-12-26T20:27:52.037" v="451" actId="20577"/>
        <pc:sldMkLst>
          <pc:docMk/>
          <pc:sldMk cId="1925697623" sldId="358"/>
        </pc:sldMkLst>
        <pc:spChg chg="mod">
          <ac:chgData name="" userId="" providerId="" clId="Web-{C91BE559-C703-4EDE-B1AF-2EB80AF240E2}" dt="2018-12-26T20:27:52.037" v="451" actId="20577"/>
          <ac:spMkLst>
            <pc:docMk/>
            <pc:sldMk cId="1925697623" sldId="358"/>
            <ac:spMk id="73733" creationId="{00000000-0000-0000-0000-000000000000}"/>
          </ac:spMkLst>
        </pc:spChg>
      </pc:sldChg>
      <pc:sldChg chg="modSp">
        <pc:chgData name="" userId="" providerId="" clId="Web-{C91BE559-C703-4EDE-B1AF-2EB80AF240E2}" dt="2018-12-26T20:31:04.359" v="509"/>
        <pc:sldMkLst>
          <pc:docMk/>
          <pc:sldMk cId="2918657059" sldId="361"/>
        </pc:sldMkLst>
        <pc:spChg chg="mod">
          <ac:chgData name="" userId="" providerId="" clId="Web-{C91BE559-C703-4EDE-B1AF-2EB80AF240E2}" dt="2018-12-26T20:30:06.952" v="465" actId="1076"/>
          <ac:spMkLst>
            <pc:docMk/>
            <pc:sldMk cId="2918657059" sldId="361"/>
            <ac:spMk id="94210" creationId="{00000000-0000-0000-0000-000000000000}"/>
          </ac:spMkLst>
        </pc:spChg>
        <pc:graphicFrameChg chg="mod modGraphic">
          <ac:chgData name="" userId="" providerId="" clId="Web-{C91BE559-C703-4EDE-B1AF-2EB80AF240E2}" dt="2018-12-26T20:31:04.359" v="509"/>
          <ac:graphicFrameMkLst>
            <pc:docMk/>
            <pc:sldMk cId="2918657059" sldId="361"/>
            <ac:graphicFrameMk id="198806" creationId="{00000000-0000-0000-0000-000000000000}"/>
          </ac:graphicFrameMkLst>
        </pc:graphicFrameChg>
      </pc:sldChg>
      <pc:sldChg chg="modNotes">
        <pc:chgData name="" userId="" providerId="" clId="Web-{C91BE559-C703-4EDE-B1AF-2EB80AF240E2}" dt="2018-12-26T20:26:34.160" v="442"/>
        <pc:sldMkLst>
          <pc:docMk/>
          <pc:sldMk cId="3246852249" sldId="362"/>
        </pc:sldMkLst>
      </pc:sldChg>
      <pc:sldChg chg="modNotes">
        <pc:chgData name="" userId="" providerId="" clId="Web-{C91BE559-C703-4EDE-B1AF-2EB80AF240E2}" dt="2018-12-26T20:27:08.083" v="448"/>
        <pc:sldMkLst>
          <pc:docMk/>
          <pc:sldMk cId="1687008650" sldId="364"/>
        </pc:sldMkLst>
      </pc:sldChg>
      <pc:sldChg chg="modNotes">
        <pc:chgData name="" userId="" providerId="" clId="Web-{C91BE559-C703-4EDE-B1AF-2EB80AF240E2}" dt="2018-12-26T20:25:11.581" v="439"/>
        <pc:sldMkLst>
          <pc:docMk/>
          <pc:sldMk cId="3556561211" sldId="372"/>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62706146106737"/>
          <c:y val="3.3742331288343599E-2"/>
          <c:w val="0.79909940944881896"/>
          <c:h val="0.69693251533742295"/>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C4C2-489B-BAE9-48ADCDE971F7}"/>
            </c:ext>
          </c:extLst>
        </c:ser>
        <c:dLbls>
          <c:showLegendKey val="0"/>
          <c:showVal val="0"/>
          <c:showCatName val="0"/>
          <c:showSerName val="0"/>
          <c:showPercent val="0"/>
          <c:showBubbleSize val="0"/>
        </c:dLbls>
        <c:gapWidth val="150"/>
        <c:axId val="1781924152"/>
        <c:axId val="-1997818264"/>
      </c:barChart>
      <c:catAx>
        <c:axId val="1781924152"/>
        <c:scaling>
          <c:orientation val="minMax"/>
        </c:scaling>
        <c:delete val="0"/>
        <c:axPos val="b"/>
        <c:numFmt formatCode="General" sourceLinked="1"/>
        <c:majorTickMark val="out"/>
        <c:minorTickMark val="none"/>
        <c:tickLblPos val="nextTo"/>
        <c:crossAx val="-1997818264"/>
        <c:crossesAt val="0"/>
        <c:auto val="1"/>
        <c:lblAlgn val="ctr"/>
        <c:lblOffset val="100"/>
        <c:noMultiLvlLbl val="0"/>
      </c:catAx>
      <c:valAx>
        <c:axId val="-1997818264"/>
        <c:scaling>
          <c:orientation val="minMax"/>
          <c:max val="1"/>
          <c:min val="0"/>
        </c:scaling>
        <c:delete val="1"/>
        <c:axPos val="l"/>
        <c:numFmt formatCode="General" sourceLinked="1"/>
        <c:majorTickMark val="none"/>
        <c:minorTickMark val="none"/>
        <c:tickLblPos val="nextTo"/>
        <c:crossAx val="1781924152"/>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pieChart>
        <c:varyColors val="1"/>
        <c:ser>
          <c:idx val="0"/>
          <c:order val="0"/>
          <c:tx>
            <c:strRef>
              <c:f>Sheet1!$A$2</c:f>
              <c:strCache>
                <c:ptCount val="1"/>
              </c:strCache>
            </c:strRef>
          </c:tx>
          <c:spPr>
            <a:solidFill>
              <a:srgbClr val="9999FF"/>
            </a:solidFill>
            <a:ln w="15776">
              <a:solidFill>
                <a:srgbClr val="000000"/>
              </a:solidFill>
              <a:prstDash val="solid"/>
            </a:ln>
          </c:spPr>
          <c:dPt>
            <c:idx val="0"/>
            <c:bubble3D val="0"/>
            <c:extLst>
              <c:ext xmlns:c16="http://schemas.microsoft.com/office/drawing/2014/chart" uri="{C3380CC4-5D6E-409C-BE32-E72D297353CC}">
                <c16:uniqueId val="{00000000-F074-4A5D-B2FD-59C3ABD540F9}"/>
              </c:ext>
            </c:extLst>
          </c:dPt>
          <c:dPt>
            <c:idx val="1"/>
            <c:bubble3D val="0"/>
            <c:spPr>
              <a:solidFill>
                <a:srgbClr val="993366"/>
              </a:solidFill>
              <a:ln w="15776">
                <a:solidFill>
                  <a:srgbClr val="000000"/>
                </a:solidFill>
                <a:prstDash val="solid"/>
              </a:ln>
            </c:spPr>
            <c:extLst>
              <c:ext xmlns:c16="http://schemas.microsoft.com/office/drawing/2014/chart" uri="{C3380CC4-5D6E-409C-BE32-E72D297353CC}">
                <c16:uniqueId val="{00000001-F074-4A5D-B2FD-59C3ABD540F9}"/>
              </c:ext>
            </c:extLst>
          </c:dPt>
          <c:dPt>
            <c:idx val="2"/>
            <c:bubble3D val="0"/>
            <c:spPr>
              <a:solidFill>
                <a:srgbClr val="FFFFCC"/>
              </a:solidFill>
              <a:ln w="15776">
                <a:solidFill>
                  <a:srgbClr val="000000"/>
                </a:solidFill>
                <a:prstDash val="solid"/>
              </a:ln>
            </c:spPr>
            <c:extLst>
              <c:ext xmlns:c16="http://schemas.microsoft.com/office/drawing/2014/chart" uri="{C3380CC4-5D6E-409C-BE32-E72D297353CC}">
                <c16:uniqueId val="{00000002-F074-4A5D-B2FD-59C3ABD540F9}"/>
              </c:ext>
            </c:extLst>
          </c:dPt>
          <c:dPt>
            <c:idx val="3"/>
            <c:bubble3D val="0"/>
            <c:spPr>
              <a:solidFill>
                <a:srgbClr val="CCFFFF"/>
              </a:solidFill>
              <a:ln w="15776">
                <a:solidFill>
                  <a:srgbClr val="000000"/>
                </a:solidFill>
                <a:prstDash val="solid"/>
              </a:ln>
            </c:spPr>
            <c:extLst>
              <c:ext xmlns:c16="http://schemas.microsoft.com/office/drawing/2014/chart" uri="{C3380CC4-5D6E-409C-BE32-E72D297353CC}">
                <c16:uniqueId val="{00000003-F074-4A5D-B2FD-59C3ABD540F9}"/>
              </c:ext>
            </c:extLst>
          </c:dPt>
          <c:dPt>
            <c:idx val="4"/>
            <c:bubble3D val="0"/>
            <c:spPr>
              <a:solidFill>
                <a:srgbClr val="660066"/>
              </a:solidFill>
              <a:ln w="15776">
                <a:solidFill>
                  <a:srgbClr val="000000"/>
                </a:solidFill>
                <a:prstDash val="solid"/>
              </a:ln>
            </c:spPr>
            <c:extLst>
              <c:ext xmlns:c16="http://schemas.microsoft.com/office/drawing/2014/chart" uri="{C3380CC4-5D6E-409C-BE32-E72D297353CC}">
                <c16:uniqueId val="{00000004-F074-4A5D-B2FD-59C3ABD540F9}"/>
              </c:ext>
            </c:extLst>
          </c:dPt>
          <c:dPt>
            <c:idx val="5"/>
            <c:bubble3D val="0"/>
            <c:spPr>
              <a:solidFill>
                <a:srgbClr val="FF8080"/>
              </a:solidFill>
              <a:ln w="15776">
                <a:solidFill>
                  <a:srgbClr val="000000"/>
                </a:solidFill>
                <a:prstDash val="solid"/>
              </a:ln>
            </c:spPr>
            <c:extLst>
              <c:ext xmlns:c16="http://schemas.microsoft.com/office/drawing/2014/chart" uri="{C3380CC4-5D6E-409C-BE32-E72D297353CC}">
                <c16:uniqueId val="{00000005-F074-4A5D-B2FD-59C3ABD540F9}"/>
              </c:ext>
            </c:extLst>
          </c:dPt>
          <c:dLbls>
            <c:dLbl>
              <c:idx val="0"/>
              <c:layout>
                <c:manualLayout>
                  <c:x val="-5.0515151515151499E-2"/>
                  <c:y val="-4.5611857341361799E-2"/>
                </c:manualLayout>
              </c:layout>
              <c:spPr/>
              <c:txPr>
                <a:bodyPr/>
                <a:lstStyle/>
                <a:p>
                  <a:pPr>
                    <a:defRPr baseline="0">
                      <a:solidFill>
                        <a:schemeClr val="tx1"/>
                      </a:solidFill>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F074-4A5D-B2FD-59C3ABD540F9}"/>
                </c:ext>
              </c:extLst>
            </c:dLbl>
            <c:dLbl>
              <c:idx val="1"/>
              <c:layout>
                <c:manualLayout>
                  <c:x val="-2.7246003340491501E-2"/>
                  <c:y val="-3.9425660027790702E-3"/>
                </c:manualLayout>
              </c:layout>
              <c:tx>
                <c:rich>
                  <a:bodyPr/>
                  <a:lstStyle/>
                  <a:p>
                    <a:pPr>
                      <a:defRPr/>
                    </a:pPr>
                    <a:r>
                      <a:rPr lang="en-US" dirty="0">
                        <a:solidFill>
                          <a:schemeClr val="tx1"/>
                        </a:solidFill>
                      </a:rPr>
                      <a:t>11%</a:t>
                    </a:r>
                  </a:p>
                </c:rich>
              </c:tx>
              <c:spPr/>
              <c:dLblPos val="bestFit"/>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74-4A5D-B2FD-59C3ABD540F9}"/>
                </c:ext>
              </c:extLst>
            </c:dLbl>
            <c:dLbl>
              <c:idx val="2"/>
              <c:layout>
                <c:manualLayout>
                  <c:x val="-1.5219995227869199E-2"/>
                  <c:y val="-8.6759302146055799E-3"/>
                </c:manualLayout>
              </c:layout>
              <c:spPr/>
              <c:txPr>
                <a:bodyPr/>
                <a:lstStyle/>
                <a:p>
                  <a:pPr>
                    <a:defRPr baseline="0">
                      <a:solidFill>
                        <a:schemeClr val="tx1"/>
                      </a:solidFill>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F074-4A5D-B2FD-59C3ABD540F9}"/>
                </c:ext>
              </c:extLst>
            </c:dLbl>
            <c:dLbl>
              <c:idx val="3"/>
              <c:layout>
                <c:manualLayout>
                  <c:x val="2.6308756859937998E-2"/>
                  <c:y val="-4.8065462405434602E-3"/>
                </c:manualLayout>
              </c:layout>
              <c:spPr/>
              <c:txPr>
                <a:bodyPr/>
                <a:lstStyle/>
                <a:p>
                  <a:pPr>
                    <a:defRPr baseline="0">
                      <a:solidFill>
                        <a:schemeClr val="tx1"/>
                      </a:solidFill>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074-4A5D-B2FD-59C3ABD540F9}"/>
                </c:ext>
              </c:extLst>
            </c:dLbl>
            <c:dLbl>
              <c:idx val="4"/>
              <c:spPr/>
              <c:txPr>
                <a:bodyPr/>
                <a:lstStyle/>
                <a:p>
                  <a:pPr>
                    <a:defRPr baseline="0">
                      <a:solidFill>
                        <a:schemeClr val="tx1"/>
                      </a:solidFill>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F074-4A5D-B2FD-59C3ABD540F9}"/>
                </c:ext>
              </c:extLst>
            </c:dLbl>
            <c:dLbl>
              <c:idx val="5"/>
              <c:layout>
                <c:manualLayout>
                  <c:x val="3.7257575757575899E-2"/>
                  <c:y val="-7.1144048170449304E-3"/>
                </c:manualLayout>
              </c:layout>
              <c:spPr/>
              <c:txPr>
                <a:bodyPr/>
                <a:lstStyle/>
                <a:p>
                  <a:pPr>
                    <a:defRPr baseline="0">
                      <a:solidFill>
                        <a:schemeClr val="tx1"/>
                      </a:solidFill>
                    </a:defRPr>
                  </a:pPr>
                  <a:endParaRPr lang="en-US"/>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074-4A5D-B2FD-59C3ABD540F9}"/>
                </c:ext>
              </c:extLst>
            </c:dLbl>
            <c:spPr>
              <a:noFill/>
              <a:ln w="25368">
                <a:noFill/>
              </a:ln>
            </c:spPr>
            <c:showLegendKey val="0"/>
            <c:showVal val="0"/>
            <c:showCatName val="0"/>
            <c:showSerName val="0"/>
            <c:showPercent val="1"/>
            <c:showBubbleSize val="0"/>
            <c:showLeaderLines val="1"/>
            <c:extLst>
              <c:ext xmlns:c15="http://schemas.microsoft.com/office/drawing/2012/chart" uri="{CE6537A1-D6FC-4f65-9D91-7224C49458BB}"/>
            </c:extLst>
          </c:dLbls>
          <c:cat>
            <c:strRef>
              <c:f>Sheet1!$B$1:$G$1</c:f>
              <c:strCache>
                <c:ptCount val="6"/>
                <c:pt idx="0">
                  <c:v>Mexico</c:v>
                </c:pt>
                <c:pt idx="1">
                  <c:v>Philippines</c:v>
                </c:pt>
                <c:pt idx="2">
                  <c:v>Vietnam</c:v>
                </c:pt>
                <c:pt idx="3">
                  <c:v>India</c:v>
                </c:pt>
                <c:pt idx="4">
                  <c:v>China</c:v>
                </c:pt>
                <c:pt idx="5">
                  <c:v>Other</c:v>
                </c:pt>
              </c:strCache>
            </c:strRef>
          </c:cat>
          <c:val>
            <c:numRef>
              <c:f>Sheet1!$B$2:$G$2</c:f>
              <c:numCache>
                <c:formatCode>General</c:formatCode>
                <c:ptCount val="6"/>
                <c:pt idx="0">
                  <c:v>1979</c:v>
                </c:pt>
                <c:pt idx="1">
                  <c:v>829</c:v>
                </c:pt>
                <c:pt idx="2">
                  <c:v>619</c:v>
                </c:pt>
                <c:pt idx="3">
                  <c:v>557</c:v>
                </c:pt>
                <c:pt idx="4">
                  <c:v>352</c:v>
                </c:pt>
                <c:pt idx="5">
                  <c:v>3470</c:v>
                </c:pt>
              </c:numCache>
            </c:numRef>
          </c:val>
          <c:extLst>
            <c:ext xmlns:c16="http://schemas.microsoft.com/office/drawing/2014/chart" uri="{C3380CC4-5D6E-409C-BE32-E72D297353CC}">
              <c16:uniqueId val="{00000006-F074-4A5D-B2FD-59C3ABD540F9}"/>
            </c:ext>
          </c:extLst>
        </c:ser>
        <c:dLbls>
          <c:showLegendKey val="0"/>
          <c:showVal val="0"/>
          <c:showCatName val="0"/>
          <c:showSerName val="0"/>
          <c:showPercent val="0"/>
          <c:showBubbleSize val="0"/>
          <c:showLeaderLines val="1"/>
        </c:dLbls>
        <c:firstSliceAng val="20"/>
      </c:pieChart>
      <c:spPr>
        <a:noFill/>
        <a:ln w="25368">
          <a:noFill/>
        </a:ln>
      </c:spPr>
    </c:plotArea>
    <c:plotVisOnly val="1"/>
    <c:dispBlanksAs val="zero"/>
    <c:showDLblsOverMax val="0"/>
  </c:chart>
  <c:spPr>
    <a:noFill/>
    <a:ln>
      <a:noFill/>
    </a:ln>
  </c:spPr>
  <c:txPr>
    <a:bodyPr/>
    <a:lstStyle/>
    <a:p>
      <a:pPr>
        <a:defRPr sz="1893" b="1" i="0" u="none" strike="noStrike" baseline="0">
          <a:solidFill>
            <a:srgbClr val="000000"/>
          </a:solidFill>
          <a:latin typeface="Arial"/>
          <a:ea typeface="Arial"/>
          <a:cs typeface="Arial"/>
        </a:defRPr>
      </a:pPr>
      <a:endParaRPr lang="en-US"/>
    </a:p>
  </c:txPr>
  <c:externalData r:id="rId1">
    <c:autoUpdate val="0"/>
  </c:externalData>
</c:chartSpace>
</file>

<file path=ppt/drawings/_rels/drawing1.x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emf"/></Relationships>
</file>

<file path=ppt/drawings/drawing1.xml><?xml version="1.0" encoding="utf-8"?>
<c:userShapes xmlns:c="http://schemas.openxmlformats.org/drawingml/2006/chart">
  <cdr:relSizeAnchor xmlns:cdr="http://schemas.openxmlformats.org/drawingml/2006/chartDrawing">
    <cdr:from>
      <cdr:x>0.18777</cdr:x>
      <cdr:y>0.35496</cdr:y>
    </cdr:from>
    <cdr:to>
      <cdr:x>0.93398</cdr:x>
      <cdr:y>0.72247</cdr:y>
    </cdr:to>
    <cdr:pic>
      <cdr:nvPicPr>
        <cdr:cNvPr id="2" name="Picture 1" descr="bellcurve7.wmf">
          <a:extLst xmlns:a="http://schemas.openxmlformats.org/drawingml/2006/main">
            <a:ext uri="{FF2B5EF4-FFF2-40B4-BE49-F238E27FC236}">
              <a16:creationId xmlns:a16="http://schemas.microsoft.com/office/drawing/2014/main" id="{DF83EEFF-3402-4B36-970E-4789AC04D8E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787355" y="1756201"/>
          <a:ext cx="3128988" cy="1818310"/>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1BBEFA84-38F6-40FC-A1D5-4F8DD50F4E86}" type="datetimeFigureOut">
              <a:rPr lang="en-US" smtClean="0"/>
              <a:t>1/17/2019</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99BA0237-9942-448E-AF6F-CB768EBAEBE4}" type="slidenum">
              <a:rPr lang="en-US" smtClean="0"/>
              <a:t>‹#›</a:t>
            </a:fld>
            <a:endParaRPr lang="en-US"/>
          </a:p>
        </p:txBody>
      </p:sp>
    </p:spTree>
    <p:extLst>
      <p:ext uri="{BB962C8B-B14F-4D97-AF65-F5344CB8AC3E}">
        <p14:creationId xmlns:p14="http://schemas.microsoft.com/office/powerpoint/2010/main" val="28103859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n.wikipedia.org/wiki/Diagram" TargetMode="External"/><Relationship Id="rId7" Type="http://schemas.openxmlformats.org/officeDocument/2006/relationships/hyperlink" Target="https://en.wikipedia.org/wiki/Flowchart#cite_note-SSEV-1"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en.wikipedia.org/wiki/Problem_solving" TargetMode="External"/><Relationship Id="rId5" Type="http://schemas.openxmlformats.org/officeDocument/2006/relationships/hyperlink" Target="https://en.wikipedia.org/wiki/Workflow" TargetMode="External"/><Relationship Id="rId4" Type="http://schemas.openxmlformats.org/officeDocument/2006/relationships/hyperlink" Target="https://en.wikipedia.org/wiki/Algorithm"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datavizcatalogue.com/methods/histogram.html"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datavizcatalogue.com/methods/density_plot.html"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W2L7 Basic Tables</a:t>
            </a:r>
            <a:r>
              <a:rPr lang="en-US" b="1" baseline="0" dirty="0">
                <a:latin typeface="+mn-lt"/>
                <a:cs typeface="Calibri"/>
              </a:rPr>
              <a:t> &amp; Figures</a:t>
            </a:r>
            <a:endParaRPr lang="en-US" b="1" dirty="0">
              <a:latin typeface="+mn-lt"/>
              <a:cs typeface="Calibri"/>
            </a:endParaRPr>
          </a:p>
          <a:p>
            <a:r>
              <a:rPr lang="en-US" b="1" dirty="0">
                <a:latin typeface="+mn-lt"/>
                <a:cs typeface="Calibri"/>
              </a:rPr>
              <a:t>Time: 60 minutes (55 slides)</a:t>
            </a:r>
          </a:p>
          <a:p>
            <a:r>
              <a:rPr lang="en-US" b="1" dirty="0">
                <a:latin typeface="+mn-lt"/>
                <a:cs typeface="Calibri"/>
              </a:rPr>
              <a:t>Reading: None</a:t>
            </a:r>
          </a:p>
          <a:p>
            <a:endParaRPr lang="en-US" b="1" dirty="0">
              <a:latin typeface="+mn-lt"/>
              <a:cs typeface="Calibri"/>
            </a:endParaRPr>
          </a:p>
          <a:p>
            <a:pPr marL="171450" indent="-171450">
              <a:buFont typeface="Arial"/>
              <a:buChar char="•"/>
            </a:pPr>
            <a:r>
              <a:rPr lang="en-US" b="0" baseline="0" dirty="0">
                <a:latin typeface="+mn-lt"/>
                <a:cs typeface="Calibri"/>
              </a:rPr>
              <a:t>After you’ve collected the data, you’ll have to decide how you wish to present it. Today, I will go over a part of analysis plan that addresses how you can use basic tables and figures to convey information to support your findings.  We will talk about some of the options you have to organize and display your data.  And in the second half, we’ll do an exercise with a mock dataset that will walk you through the process of creating your own graphics using some of the principles we’ll discuss in this lecture.      </a:t>
            </a:r>
          </a:p>
          <a:p>
            <a:pPr marL="171450" indent="-171450">
              <a:buFont typeface="Arial"/>
              <a:buChar char="•"/>
            </a:pPr>
            <a:r>
              <a:rPr lang="en-US" b="0" baseline="0" dirty="0">
                <a:latin typeface="+mn-lt"/>
                <a:cs typeface="Calibri"/>
              </a:rPr>
              <a:t>Today, the software we use allows you to create complex, sophisticated graphics, such as 3D-area graphs and 3D pie charts, AND add multiple colors. In many ways this</a:t>
            </a:r>
            <a:r>
              <a:rPr lang="en-US" b="0" dirty="0">
                <a:latin typeface="+mn-lt"/>
                <a:cs typeface="Calibri"/>
              </a:rPr>
              <a:t> is</a:t>
            </a:r>
            <a:r>
              <a:rPr lang="en-US" b="0" baseline="0" dirty="0">
                <a:latin typeface="+mn-lt"/>
                <a:cs typeface="Calibri"/>
              </a:rPr>
              <a:t> a mixed blessing because more complex graphic designs are not necessarily the best designs to use.  In many cases, a simple design may be more effective and efficient in conveying the message of your data.</a:t>
            </a:r>
            <a:endParaRPr lang="en-US" b="1" dirty="0">
              <a:latin typeface="+mn-lt"/>
              <a:cs typeface="Calibri"/>
            </a:endParaRPr>
          </a:p>
          <a:p>
            <a:pPr marL="171450" indent="-171450">
              <a:buFont typeface="Arial"/>
              <a:buChar char="•"/>
            </a:pPr>
            <a:r>
              <a:rPr lang="en-US" b="0" i="1" dirty="0">
                <a:latin typeface="+mn-lt"/>
                <a:cs typeface="Calibri"/>
              </a:rPr>
              <a:t>Source: </a:t>
            </a:r>
            <a:r>
              <a:rPr lang="en-US" b="0" dirty="0">
                <a:latin typeface="+mn-lt"/>
                <a:cs typeface="Calibri"/>
              </a:rPr>
              <a:t>Chapters 6-7 from </a:t>
            </a:r>
            <a:r>
              <a:rPr lang="en-US" b="0" i="1" dirty="0">
                <a:latin typeface="+mn-lt"/>
                <a:cs typeface="Calibri"/>
              </a:rPr>
              <a:t>“Publishing</a:t>
            </a:r>
            <a:r>
              <a:rPr lang="en-US" b="0" i="1" baseline="0" dirty="0">
                <a:latin typeface="+mn-lt"/>
                <a:cs typeface="Calibri"/>
              </a:rPr>
              <a:t> &amp; presenting clinical research”</a:t>
            </a:r>
            <a:r>
              <a:rPr lang="en-US" b="0" baseline="0" dirty="0">
                <a:latin typeface="+mn-lt"/>
                <a:cs typeface="Calibri"/>
              </a:rPr>
              <a:t>; Warner S. Browner, </a:t>
            </a:r>
            <a:r>
              <a:rPr lang="en-US" b="0" baseline="0" dirty="0" err="1">
                <a:latin typeface="+mn-lt"/>
                <a:cs typeface="Calibri"/>
              </a:rPr>
              <a:t>Lippincot</a:t>
            </a:r>
            <a:r>
              <a:rPr lang="en-US" dirty="0">
                <a:cs typeface="Calibri"/>
              </a:rPr>
              <a:t>,</a:t>
            </a:r>
            <a:r>
              <a:rPr lang="en-US" b="0" baseline="0" dirty="0">
                <a:latin typeface="+mn-lt"/>
                <a:cs typeface="Calibri"/>
              </a:rPr>
              <a:t> Williams &amp; Wilkins, 2006.</a:t>
            </a:r>
            <a:endParaRPr lang="en-US" b="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are the guidelines for creating a good 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considering its features, first and foremost, it should be </a:t>
            </a:r>
            <a:r>
              <a:rPr lang="en-US" sz="1200" b="1" kern="1200" dirty="0">
                <a:solidFill>
                  <a:schemeClr val="tx1"/>
                </a:solidFill>
                <a:effectLst/>
                <a:latin typeface="+mn-lt"/>
                <a:ea typeface="+mn-ea"/>
                <a:cs typeface="+mn-cs"/>
              </a:rPr>
              <a:t>self-explanatory</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separated from the manuscript, the reader would be able to make sense of it.  The data should be able to speak for itself.</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title should give a clear and concise description of the table’s contents.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Row and column headings should be short, clearly labeled, and include the units of measurement for the variables.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Footnotes should be used to explain any important data sources, symbols, or abbreviations.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And if numerical values are provided in the rows and columns, their totals and percentages should be included.</a:t>
            </a:r>
          </a:p>
          <a:p>
            <a:pPr marL="171450" indent="-171450">
              <a:buFont typeface="Arial" panose="020B0604020202020204" pitchFamily="34" charset="0"/>
              <a:buChar char="•"/>
            </a:pPr>
            <a:r>
              <a:rPr lang="en-US" sz="1200" i="1" kern="1200" dirty="0">
                <a:solidFill>
                  <a:schemeClr val="tx1"/>
                </a:solidFill>
                <a:effectLst/>
                <a:latin typeface="+mn-lt"/>
                <a:ea typeface="+mn-ea"/>
                <a:cs typeface="+mn-cs"/>
              </a:rPr>
              <a:t>[Source: </a:t>
            </a:r>
            <a:r>
              <a:rPr lang="en-US" sz="1200" kern="1200" dirty="0">
                <a:solidFill>
                  <a:schemeClr val="tx1"/>
                </a:solidFill>
                <a:effectLst/>
                <a:latin typeface="+mn-lt"/>
                <a:ea typeface="+mn-ea"/>
                <a:cs typeface="+mn-cs"/>
              </a:rPr>
              <a:t>CDC</a:t>
            </a:r>
            <a:r>
              <a:rPr lang="en-US" sz="1200" i="1" kern="1200" dirty="0">
                <a:solidFill>
                  <a:schemeClr val="tx1"/>
                </a:solidFill>
                <a:effectLst/>
                <a:latin typeface="+mn-lt"/>
                <a:ea typeface="+mn-ea"/>
                <a:cs typeface="+mn-cs"/>
              </a:rPr>
              <a:t>.  Principles of Epidemiology, 2</a:t>
            </a:r>
            <a:r>
              <a:rPr lang="en-US" sz="1200" i="1" kern="1200" baseline="30000" dirty="0">
                <a:solidFill>
                  <a:schemeClr val="tx1"/>
                </a:solidFill>
                <a:effectLst/>
                <a:latin typeface="+mn-lt"/>
                <a:ea typeface="+mn-ea"/>
                <a:cs typeface="+mn-cs"/>
              </a:rPr>
              <a:t>nd</a:t>
            </a:r>
            <a:r>
              <a:rPr lang="en-US" sz="1200" i="1" kern="1200" dirty="0">
                <a:solidFill>
                  <a:schemeClr val="tx1"/>
                </a:solidFill>
                <a:effectLst/>
                <a:latin typeface="+mn-lt"/>
                <a:ea typeface="+mn-ea"/>
                <a:cs typeface="+mn-cs"/>
              </a:rPr>
              <a:t> ed</a:t>
            </a:r>
            <a:r>
              <a:rPr lang="en-US" sz="1200" kern="1200" dirty="0">
                <a:solidFill>
                  <a:schemeClr val="tx1"/>
                </a:solidFill>
                <a:effectLst/>
                <a:latin typeface="+mn-lt"/>
                <a:ea typeface="+mn-ea"/>
                <a:cs typeface="+mn-cs"/>
              </a:rPr>
              <a:t>. 1992; Epidemiology Program Office Atlanta, GA</a:t>
            </a:r>
            <a:r>
              <a:rPr lang="en-US" sz="1200" i="1" kern="1200" dirty="0">
                <a:solidFill>
                  <a:schemeClr val="tx1"/>
                </a:solidFill>
                <a:effectLst/>
                <a:latin typeface="+mn-lt"/>
                <a:ea typeface="+mn-ea"/>
                <a:cs typeface="+mn-cs"/>
              </a:rPr>
              <a:t>]</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1756212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465887">
              <a:buFont typeface="Arial" panose="020B0604020202020204" pitchFamily="34" charset="0"/>
              <a:buChar char="•"/>
              <a:defRPr/>
            </a:pPr>
            <a:r>
              <a:rPr lang="en-US" i="0" dirty="0">
                <a:latin typeface="Calibri"/>
                <a:cs typeface="Calibri"/>
              </a:rPr>
              <a:t>The story you wish to tell with your data will determine how you set it up and present</a:t>
            </a:r>
            <a:r>
              <a:rPr lang="en-US" i="0" baseline="0" dirty="0">
                <a:latin typeface="Calibri"/>
                <a:cs typeface="Calibri"/>
              </a:rPr>
              <a:t> the findings</a:t>
            </a:r>
            <a:r>
              <a:rPr lang="en-US" i="0" dirty="0">
                <a:latin typeface="Calibri"/>
                <a:cs typeface="Calibri"/>
              </a:rPr>
              <a:t>.</a:t>
            </a:r>
            <a:r>
              <a:rPr lang="en-US" dirty="0">
                <a:latin typeface="Calibri"/>
                <a:cs typeface="Calibri"/>
              </a:rPr>
              <a:t> </a:t>
            </a:r>
            <a:r>
              <a:rPr lang="en-US" i="0" dirty="0">
                <a:latin typeface="Calibri"/>
                <a:cs typeface="Calibri"/>
              </a:rPr>
              <a:t> Your data should be organized functionally,</a:t>
            </a:r>
            <a:r>
              <a:rPr lang="en-US" i="0" baseline="0" dirty="0">
                <a:latin typeface="Calibri"/>
                <a:cs typeface="Calibri"/>
              </a:rPr>
              <a:t> meaning there should be order in the values to help the reader see patterns in the data.</a:t>
            </a:r>
            <a:r>
              <a:rPr lang="en-US" dirty="0">
                <a:latin typeface="Calibri"/>
                <a:cs typeface="Calibri"/>
              </a:rPr>
              <a:t> </a:t>
            </a:r>
            <a:r>
              <a:rPr lang="en-US" i="0" baseline="0" dirty="0">
                <a:latin typeface="Calibri"/>
                <a:cs typeface="Calibri"/>
              </a:rPr>
              <a:t> For example, if you are comparing groups, it is easier to compare two numbers that are side by side than to compare numbers that are above and below each other.</a:t>
            </a:r>
            <a:r>
              <a:rPr lang="en-US" dirty="0">
                <a:latin typeface="Calibri"/>
                <a:cs typeface="Calibri"/>
              </a:rPr>
              <a:t> </a:t>
            </a:r>
            <a:r>
              <a:rPr lang="en-US" i="0" baseline="0" dirty="0">
                <a:latin typeface="Calibri"/>
                <a:cs typeface="Calibri"/>
              </a:rPr>
              <a:t> So set up your columns accordingly.</a:t>
            </a:r>
            <a:r>
              <a:rPr lang="en-US" dirty="0">
                <a:latin typeface="Calibri"/>
                <a:cs typeface="Calibri"/>
              </a:rPr>
              <a:t>  </a:t>
            </a:r>
            <a:endParaRPr lang="en-US" i="1" dirty="0">
              <a:latin typeface="Calibri"/>
              <a:cs typeface="Calibri"/>
            </a:endParaRPr>
          </a:p>
          <a:p>
            <a:pPr marL="171450" indent="-171450" defTabSz="465887">
              <a:buFont typeface="Arial" panose="020B0604020202020204" pitchFamily="34" charset="0"/>
              <a:buChar char="•"/>
              <a:defRPr/>
            </a:pPr>
            <a:r>
              <a:rPr lang="en-US" i="0" baseline="0" dirty="0">
                <a:latin typeface="Calibri"/>
                <a:cs typeface="Calibri"/>
              </a:rPr>
              <a:t>And when presenting your data, be sure to present findings that are relevant to the message of the table.</a:t>
            </a:r>
            <a:endParaRPr lang="en-US" i="1"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1756212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465887">
              <a:buFont typeface="Arial" panose="020B0604020202020204" pitchFamily="34" charset="0"/>
              <a:buChar char="•"/>
              <a:defRPr/>
            </a:pPr>
            <a:r>
              <a:rPr lang="en-US" i="0" dirty="0">
                <a:latin typeface="Calibri"/>
                <a:cs typeface="Calibri"/>
              </a:rPr>
              <a:t>Typically, the first</a:t>
            </a:r>
            <a:r>
              <a:rPr lang="en-US" i="0" baseline="0" dirty="0">
                <a:latin typeface="Calibri"/>
                <a:cs typeface="Calibri"/>
              </a:rPr>
              <a:t> table in a manuscript is descriptive and orients the reader to the study population. It answers the question, “who’s in your study?”</a:t>
            </a:r>
          </a:p>
          <a:p>
            <a:pPr marL="171450" indent="-171450" defTabSz="465887">
              <a:buFont typeface="Arial" panose="020B0604020202020204" pitchFamily="34" charset="0"/>
              <a:buChar char="•"/>
              <a:defRPr/>
            </a:pPr>
            <a:r>
              <a:rPr lang="en-US" i="0" baseline="0" dirty="0">
                <a:latin typeface="Calibri"/>
                <a:cs typeface="Calibri"/>
              </a:rPr>
              <a:t>The first table most often describes the baseline characteristics of the population.</a:t>
            </a:r>
          </a:p>
          <a:p>
            <a:pPr marL="171450" indent="-171450" defTabSz="465887">
              <a:buFont typeface="Arial" panose="020B0604020202020204" pitchFamily="34" charset="0"/>
              <a:buChar char="•"/>
              <a:defRPr/>
            </a:pPr>
            <a:r>
              <a:rPr lang="en-US" i="0" baseline="0" dirty="0">
                <a:latin typeface="Calibri"/>
                <a:cs typeface="Calibri"/>
              </a:rPr>
              <a:t>Any additional items you choose to include will depend on the specifics of your study.  To help guide you in this decision, ask yourself, what information might the readers want to know about your study sample?</a:t>
            </a:r>
            <a:endParaRPr lang="en-US" i="0"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3484754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On this slide is an example of a first 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shows the demographic characteristics of a sample of TB patient household contacts.  It also includes information beyond demographics, like symptoms, smoking status, alcohol use, and other information on co-morbidities/clinical characteristics not shown.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question is: </a:t>
            </a:r>
            <a:r>
              <a:rPr lang="en-US" sz="1200" i="1" kern="1200" dirty="0">
                <a:solidFill>
                  <a:schemeClr val="tx1"/>
                </a:solidFill>
                <a:effectLst/>
                <a:latin typeface="+mn-lt"/>
                <a:ea typeface="+mn-ea"/>
                <a:cs typeface="+mn-cs"/>
              </a:rPr>
              <a:t>What do you want the reader to know about your study population?</a:t>
            </a:r>
            <a:r>
              <a:rPr lang="en-US" sz="1200" kern="1200" dirty="0">
                <a:solidFill>
                  <a:schemeClr val="tx1"/>
                </a:solidFill>
                <a:effectLst/>
                <a:latin typeface="+mn-lt"/>
                <a:ea typeface="+mn-ea"/>
                <a:cs typeface="+mn-cs"/>
              </a:rPr>
              <a:t> This will guide your decision around what to include in your 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Let’s review some of the table’s features to decide if it meets the criteria of a good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table:</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a:t>
            </a: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First, will this table be able to stand on its own?  Does it provide a complete picture without reference to the text?</a:t>
            </a: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Is the data logically, functionally arranged?  Does it flow well and lend for comparison between the groups?  </a:t>
            </a:r>
            <a:r>
              <a:rPr lang="en-US" sz="1200" i="1" kern="1200" dirty="0">
                <a:solidFill>
                  <a:schemeClr val="tx1"/>
                </a:solidFill>
                <a:effectLst/>
                <a:latin typeface="+mn-lt"/>
                <a:ea typeface="+mn-ea"/>
                <a:cs typeface="+mn-cs"/>
              </a:rPr>
              <a:t>(Yes, columns are set up to compare data.)</a:t>
            </a:r>
            <a:endParaRPr lang="en-US" sz="1200" kern="1200" dirty="0">
              <a:solidFill>
                <a:schemeClr val="tx1"/>
              </a:solidFill>
              <a:effectLst/>
              <a:latin typeface="+mn-lt"/>
              <a:ea typeface="+mn-ea"/>
              <a:cs typeface="+mn-cs"/>
            </a:endParaRP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Are similar types of data grouped together?  </a:t>
            </a:r>
            <a:r>
              <a:rPr lang="en-US" sz="1200" i="1" kern="1200" dirty="0">
                <a:solidFill>
                  <a:schemeClr val="tx1"/>
                </a:solidFill>
                <a:effectLst/>
                <a:latin typeface="+mn-lt"/>
                <a:ea typeface="+mn-ea"/>
                <a:cs typeface="+mn-cs"/>
              </a:rPr>
              <a:t>Yes, occupation, ethnic groups, symptoms.  P-values are also included in the 4</a:t>
            </a:r>
            <a:r>
              <a:rPr lang="en-US" sz="1200" i="1" kern="1200" baseline="30000" dirty="0">
                <a:solidFill>
                  <a:schemeClr val="tx1"/>
                </a:solidFill>
                <a:effectLst/>
                <a:latin typeface="+mn-lt"/>
                <a:ea typeface="+mn-ea"/>
                <a:cs typeface="+mn-cs"/>
              </a:rPr>
              <a:t>th</a:t>
            </a:r>
            <a:r>
              <a:rPr lang="en-US" sz="1200" i="1" kern="1200" dirty="0">
                <a:solidFill>
                  <a:schemeClr val="tx1"/>
                </a:solidFill>
                <a:effectLst/>
                <a:latin typeface="+mn-lt"/>
                <a:ea typeface="+mn-ea"/>
                <a:cs typeface="+mn-cs"/>
              </a:rPr>
              <a:t> column.</a:t>
            </a:r>
            <a:endParaRPr lang="en-US" sz="1200" kern="1200" dirty="0">
              <a:solidFill>
                <a:schemeClr val="tx1"/>
              </a:solidFill>
              <a:effectLst/>
              <a:latin typeface="+mn-lt"/>
              <a:ea typeface="+mn-ea"/>
              <a:cs typeface="+mn-cs"/>
            </a:endParaRP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Is the title concise?  Does it give a clear description of the table’s contents?</a:t>
            </a: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Are the column and row headings short, simple, and clearly labeled?</a:t>
            </a: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Are the columns and rows totaled?  </a:t>
            </a:r>
            <a:r>
              <a:rPr lang="en-US" sz="1200" i="1" kern="1200" dirty="0">
                <a:solidFill>
                  <a:schemeClr val="tx1"/>
                </a:solidFill>
                <a:effectLst/>
                <a:latin typeface="+mn-lt"/>
                <a:ea typeface="+mn-ea"/>
                <a:cs typeface="+mn-cs"/>
              </a:rPr>
              <a:t>Columns, yes; rows, no.</a:t>
            </a:r>
            <a:endParaRPr lang="en-US" sz="1200" kern="1200" dirty="0">
              <a:solidFill>
                <a:schemeClr val="tx1"/>
              </a:solidFill>
              <a:effectLst/>
              <a:latin typeface="+mn-lt"/>
              <a:ea typeface="+mn-ea"/>
              <a:cs typeface="+mn-cs"/>
            </a:endParaRPr>
          </a:p>
          <a:p>
            <a:pPr marL="457200" marR="0" lvl="0"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Did we properly reference the table?</a:t>
            </a:r>
          </a:p>
          <a:p>
            <a:pPr marL="457200" marR="0" lvl="0" indent="-171450" algn="l" defTabSz="457200" rtl="0" eaLnBrk="1" fontAlgn="auto" latinLnBrk="0" hangingPunct="1">
              <a:lnSpc>
                <a:spcPct val="100000"/>
              </a:lnSpc>
              <a:spcBef>
                <a:spcPts val="0"/>
              </a:spcBef>
              <a:spcAft>
                <a:spcPts val="300"/>
              </a:spcAft>
              <a:buClrTx/>
              <a:buSzTx/>
              <a:buFont typeface="Calibri" panose="020F0502020204030204" pitchFamily="34" charset="0"/>
              <a:buChar char="–"/>
              <a:tabLst/>
              <a:defRPr/>
            </a:pPr>
            <a:r>
              <a:rPr lang="en-US" sz="1200" kern="1200" dirty="0">
                <a:solidFill>
                  <a:schemeClr val="tx1"/>
                </a:solidFill>
                <a:effectLst/>
                <a:latin typeface="+mn-lt"/>
                <a:ea typeface="+mn-ea"/>
                <a:cs typeface="+mn-cs"/>
              </a:rPr>
              <a:t>Overall, is the table overwhelming?  Is too much information included?  Is it cluttered?  Should it be split into two?  If so, how?  </a:t>
            </a:r>
            <a:r>
              <a:rPr lang="en-US" sz="1200" i="1" kern="1200" dirty="0">
                <a:solidFill>
                  <a:schemeClr val="tx1"/>
                </a:solidFill>
                <a:effectLst/>
                <a:latin typeface="+mn-lt"/>
                <a:ea typeface="+mn-ea"/>
                <a:cs typeface="+mn-cs"/>
              </a:rPr>
              <a:t>Co-morbidities and clinical characteristics could be listed on another table.</a:t>
            </a:r>
          </a:p>
          <a:p>
            <a:pPr marL="0" marR="0" lvl="0" indent="0" algn="l" defTabSz="457200" rtl="0" eaLnBrk="1" fontAlgn="auto" latinLnBrk="0" hangingPunct="1">
              <a:lnSpc>
                <a:spcPct val="100000"/>
              </a:lnSpc>
              <a:spcBef>
                <a:spcPts val="0"/>
              </a:spcBef>
              <a:spcAft>
                <a:spcPts val="300"/>
              </a:spcAft>
              <a:buClrTx/>
              <a:buSzTx/>
              <a:buFont typeface="Calibri" panose="020F0502020204030204" pitchFamily="34" charset="0"/>
              <a:buNone/>
              <a:tabLst/>
              <a:defRPr/>
            </a:pPr>
            <a:r>
              <a:rPr lang="en-US" sz="1200" i="1" kern="1200" dirty="0">
                <a:solidFill>
                  <a:schemeClr val="tx1"/>
                </a:solidFill>
                <a:effectLst/>
                <a:latin typeface="+mn-lt"/>
                <a:ea typeface="+mn-ea"/>
                <a:cs typeface="+mn-cs"/>
              </a:rPr>
              <a:t>Additional observations: columns numbers and percentages are aligned; medians and their ranges are provided for two characteristics; there are some missing p-values; p-values placed out to 3 decimals.</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200" i="1" kern="1200" dirty="0">
                <a:solidFill>
                  <a:schemeClr val="tx1"/>
                </a:solidFill>
                <a:effectLst/>
                <a:latin typeface="+mn-lt"/>
                <a:ea typeface="+mn-ea"/>
                <a:cs typeface="+mn-cs"/>
              </a:rPr>
              <a:t>[Source: </a:t>
            </a:r>
            <a:r>
              <a:rPr lang="en-US" sz="1200" kern="1200" dirty="0">
                <a:solidFill>
                  <a:schemeClr val="tx1"/>
                </a:solidFill>
                <a:effectLst/>
                <a:latin typeface="+mn-lt"/>
                <a:ea typeface="+mn-ea"/>
                <a:cs typeface="+mn-cs"/>
              </a:rPr>
              <a:t>Fox GJ et al, Latent tuberculous infection in household contacts of multidrug-resistant and newly diagnosed tuberculosis</a:t>
            </a:r>
            <a:r>
              <a:rPr lang="en-US" sz="1200" i="1" kern="1200" dirty="0">
                <a:solidFill>
                  <a:schemeClr val="tx1"/>
                </a:solidFill>
                <a:effectLst/>
                <a:latin typeface="+mn-lt"/>
                <a:ea typeface="+mn-ea"/>
                <a:cs typeface="+mn-cs"/>
              </a:rPr>
              <a:t>, IJTLD </a:t>
            </a:r>
            <a:r>
              <a:rPr lang="en-US" sz="1200" kern="1200" dirty="0">
                <a:solidFill>
                  <a:schemeClr val="tx1"/>
                </a:solidFill>
                <a:effectLst/>
                <a:latin typeface="+mn-lt"/>
                <a:ea typeface="+mn-ea"/>
                <a:cs typeface="+mn-cs"/>
              </a:rPr>
              <a:t>21(3):297-302, 2017</a:t>
            </a:r>
            <a:r>
              <a:rPr lang="en-US" sz="1200" i="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457200" lvl="0" indent="-171450">
              <a:buFont typeface="Calibri" panose="020F0502020204030204" pitchFamily="34" charset="0"/>
              <a:buChar cha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dirty="0"/>
          </a:p>
        </p:txBody>
      </p:sp>
    </p:spTree>
    <p:extLst>
      <p:ext uri="{BB962C8B-B14F-4D97-AF65-F5344CB8AC3E}">
        <p14:creationId xmlns:p14="http://schemas.microsoft.com/office/powerpoint/2010/main" val="1812065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If additional tables are</a:t>
            </a:r>
            <a:r>
              <a:rPr lang="en-US" baseline="0" dirty="0"/>
              <a:t> </a:t>
            </a:r>
            <a:r>
              <a:rPr lang="en-US" dirty="0"/>
              <a:t>included, they will usually show the results of your study.  They </a:t>
            </a:r>
            <a:r>
              <a:rPr lang="en-US" baseline="0" dirty="0"/>
              <a:t>tell what happened after the analysis of the data.</a:t>
            </a:r>
            <a:r>
              <a:rPr lang="en-US" dirty="0"/>
              <a:t> </a:t>
            </a:r>
            <a:r>
              <a:rPr lang="en-US" baseline="0" dirty="0"/>
              <a:t> They will often show the primary outcomes of interest, which may include estimates of effect size and measures of statistical significance.</a:t>
            </a:r>
            <a:r>
              <a:rPr lang="en-US" dirty="0"/>
              <a:t> </a:t>
            </a:r>
            <a:r>
              <a:rPr lang="en-US" baseline="0" dirty="0"/>
              <a:t> As a general rule, </a:t>
            </a:r>
            <a:r>
              <a:rPr lang="en-US" dirty="0"/>
              <a:t>use</a:t>
            </a:r>
            <a:r>
              <a:rPr lang="en-US" baseline="0" dirty="0"/>
              <a:t> the fewest tables necessary to tell the story of your data.</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3801097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cs typeface="Calibri"/>
              </a:rPr>
              <a:t>This</a:t>
            </a:r>
            <a:r>
              <a:rPr lang="en-US" baseline="0" dirty="0">
                <a:latin typeface="Calibri"/>
                <a:cs typeface="Calibri"/>
              </a:rPr>
              <a:t> slide shows an example of a RESULTS TABLE from the same study as our </a:t>
            </a:r>
            <a:r>
              <a:rPr lang="en-US" dirty="0">
                <a:latin typeface="Calibri"/>
                <a:cs typeface="Calibri"/>
              </a:rPr>
              <a:t>first table.</a:t>
            </a:r>
            <a:endParaRPr lang="en-US" baseline="0" dirty="0">
              <a:latin typeface="Calibri"/>
              <a:cs typeface="Calibri"/>
            </a:endParaRPr>
          </a:p>
          <a:p>
            <a:pPr marL="174708" indent="-174708">
              <a:buFont typeface="Arial"/>
              <a:buChar char="•"/>
            </a:pPr>
            <a:r>
              <a:rPr lang="en-US" baseline="0" dirty="0">
                <a:latin typeface="Calibri"/>
                <a:cs typeface="Calibri"/>
              </a:rPr>
              <a:t>Compares data from 2 different groups of contacts of TB patients and provides TST results from an analysis.</a:t>
            </a:r>
          </a:p>
          <a:p>
            <a:pPr marL="174708" indent="-174708">
              <a:buFont typeface="Arial"/>
              <a:buChar char="•"/>
            </a:pPr>
            <a:r>
              <a:rPr lang="en-US" baseline="0" dirty="0">
                <a:latin typeface="Calibri"/>
                <a:cs typeface="Calibri"/>
              </a:rPr>
              <a:t>It includes odds ratios and confidence intervals.</a:t>
            </a:r>
          </a:p>
          <a:p>
            <a:pPr marL="174708" indent="-174708">
              <a:buFont typeface="Arial"/>
              <a:buChar char="•"/>
            </a:pPr>
            <a:r>
              <a:rPr lang="en-US" baseline="0" dirty="0">
                <a:latin typeface="Calibri"/>
                <a:cs typeface="Calibri"/>
              </a:rPr>
              <a:t>Do the features of this table make it a good table?</a:t>
            </a:r>
          </a:p>
          <a:p>
            <a:pPr marL="457200" lvl="1" indent="-174625">
              <a:buFont typeface="Lucida Grande"/>
              <a:buChar char="-"/>
            </a:pPr>
            <a:r>
              <a:rPr lang="en-US" baseline="0" dirty="0">
                <a:latin typeface="Calibri"/>
                <a:cs typeface="Calibri"/>
              </a:rPr>
              <a:t>Can it stand-alone, and does it make sense to you?</a:t>
            </a:r>
          </a:p>
          <a:p>
            <a:pPr marL="457200" lvl="1" indent="-174625">
              <a:buFont typeface="Lucida Grande"/>
              <a:buChar char="-"/>
            </a:pPr>
            <a:r>
              <a:rPr lang="en-US" baseline="0" dirty="0">
                <a:latin typeface="Calibri"/>
                <a:cs typeface="Calibri"/>
              </a:rPr>
              <a:t>Are the title, rows, and columns clearly labeled?</a:t>
            </a:r>
            <a:endParaRPr lang="en-US" dirty="0">
              <a:latin typeface="Calibri"/>
              <a:cs typeface="Calibri"/>
            </a:endParaRPr>
          </a:p>
          <a:p>
            <a:pPr marL="457200" lvl="1" indent="-174625">
              <a:buFont typeface="Lucida Grande"/>
              <a:buChar char="-"/>
            </a:pPr>
            <a:r>
              <a:rPr lang="en-US" dirty="0">
                <a:latin typeface="Calibri"/>
                <a:cs typeface="Calibri"/>
              </a:rPr>
              <a:t>Are the </a:t>
            </a:r>
            <a:r>
              <a:rPr lang="en-US" baseline="0" dirty="0">
                <a:latin typeface="Calibri"/>
                <a:cs typeface="Calibri"/>
              </a:rPr>
              <a:t>rows and columns appropriately aligned to allow for the comparison of TST results in contacts between the reference group and study group of interest?</a:t>
            </a:r>
          </a:p>
          <a:p>
            <a:pPr marL="457200" lvl="1" indent="-174625">
              <a:buFont typeface="Lucida Grande"/>
              <a:buChar char="-"/>
            </a:pPr>
            <a:r>
              <a:rPr lang="en-US" baseline="0" dirty="0">
                <a:latin typeface="Calibri"/>
                <a:cs typeface="Calibri"/>
              </a:rPr>
              <a:t>Is the data logically or functionally arranged?</a:t>
            </a:r>
          </a:p>
          <a:p>
            <a:pPr marL="457200" lvl="1" indent="-174625">
              <a:buFont typeface="Lucida Grande"/>
              <a:buChar char="-"/>
            </a:pPr>
            <a:r>
              <a:rPr lang="en-US" baseline="0" dirty="0">
                <a:latin typeface="Calibri"/>
                <a:cs typeface="Calibri"/>
              </a:rPr>
              <a:t>Are abbreviations provided in the tables’ captions or explainer box?</a:t>
            </a:r>
          </a:p>
          <a:p>
            <a:pPr marL="457200" lvl="1" indent="-174625">
              <a:buFont typeface="Lucida Grande"/>
              <a:buChar char="-"/>
            </a:pPr>
            <a:r>
              <a:rPr lang="en-US" baseline="0" dirty="0">
                <a:latin typeface="Calibri"/>
                <a:cs typeface="Calibri"/>
              </a:rPr>
              <a:t>Is the source of the data indicated?</a:t>
            </a:r>
          </a:p>
          <a:p>
            <a:pPr marL="457200" lvl="1" indent="-174625">
              <a:spcAft>
                <a:spcPts val="300"/>
              </a:spcAft>
              <a:buFont typeface="Lucida Grande"/>
              <a:buChar char="-"/>
            </a:pPr>
            <a:r>
              <a:rPr lang="en-US" baseline="0" dirty="0">
                <a:latin typeface="Calibri"/>
                <a:cs typeface="Calibri"/>
              </a:rPr>
              <a:t>Is there an explanation of what a statistically significant result is?  </a:t>
            </a:r>
            <a:r>
              <a:rPr lang="en-US" i="1" baseline="0" dirty="0">
                <a:latin typeface="Calibri"/>
                <a:cs typeface="Calibri"/>
              </a:rPr>
              <a:t>Yes, see caption. Note use</a:t>
            </a:r>
            <a:r>
              <a:rPr lang="en-US" i="1" dirty="0">
                <a:latin typeface="Calibri"/>
                <a:cs typeface="Calibri"/>
              </a:rPr>
              <a:t> of footnote</a:t>
            </a:r>
            <a:r>
              <a:rPr lang="en-US" i="1" baseline="0" dirty="0">
                <a:latin typeface="Calibri"/>
                <a:cs typeface="Calibri"/>
              </a:rPr>
              <a:t>*.</a:t>
            </a:r>
          </a:p>
          <a:p>
            <a:pPr marL="0" indent="0" defTabSz="465887">
              <a:buFont typeface="Arial"/>
              <a:buNone/>
              <a:defRPr/>
            </a:pPr>
            <a:r>
              <a:rPr lang="en-US" i="1" dirty="0">
                <a:latin typeface="Calibri"/>
                <a:cs typeface="Calibri"/>
              </a:rPr>
              <a:t>[Source:</a:t>
            </a:r>
            <a:r>
              <a:rPr lang="en-US" i="1" baseline="0" dirty="0">
                <a:latin typeface="Calibri"/>
                <a:cs typeface="Calibri"/>
              </a:rPr>
              <a:t> </a:t>
            </a:r>
            <a:r>
              <a:rPr lang="en-US" dirty="0">
                <a:latin typeface="Calibri"/>
                <a:cs typeface="Calibri"/>
              </a:rPr>
              <a:t>Fox GJ et al</a:t>
            </a:r>
            <a:r>
              <a:rPr lang="en-US" baseline="0" dirty="0">
                <a:latin typeface="Calibri"/>
                <a:cs typeface="Calibri"/>
              </a:rPr>
              <a:t>, Latent tuberculous infection in household contacts of multidrug-resistant and newly diagnosed tuberculosis</a:t>
            </a:r>
            <a:r>
              <a:rPr lang="en-US" i="1" baseline="0" dirty="0">
                <a:latin typeface="Calibri"/>
                <a:cs typeface="Calibri"/>
              </a:rPr>
              <a:t>, IJTLD </a:t>
            </a:r>
            <a:r>
              <a:rPr lang="en-US" baseline="0" dirty="0">
                <a:latin typeface="Calibri"/>
                <a:cs typeface="Calibri"/>
              </a:rPr>
              <a:t>21(3):297-302, 2017</a:t>
            </a:r>
            <a:r>
              <a:rPr lang="en-US" i="1" baseline="0" dirty="0">
                <a:latin typeface="Calibri"/>
                <a:cs typeface="Calibri"/>
              </a:rPr>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3714449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a:buChar char="•"/>
            </a:pPr>
            <a:r>
              <a:rPr lang="en-US" dirty="0">
                <a:latin typeface="Calibri"/>
                <a:cs typeface="Calibri"/>
              </a:rPr>
              <a:t>This is another example of a RESULTS</a:t>
            </a:r>
            <a:r>
              <a:rPr lang="en-US" baseline="0" dirty="0">
                <a:latin typeface="Calibri"/>
                <a:cs typeface="Calibri"/>
              </a:rPr>
              <a:t> TABLE, comparing the HIV status and the amount of bacilli found in a sputum sample.  It includes columns with measures of association and adjusted p-values resulting from a binomial regression model.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main point here is: you want to order your tables by arranging the rows so that the values are in descending order, from the most important column (% with high density) to the least, and by progressing from the more basic descriptive table to the more complex analytic ones when considering them for publication.</a:t>
            </a:r>
          </a:p>
          <a:p>
            <a:pPr marL="0" indent="0">
              <a:buFont typeface="Arial"/>
              <a:buNone/>
            </a:pPr>
            <a:r>
              <a:rPr lang="en-US" i="1" dirty="0">
                <a:latin typeface="Calibri"/>
                <a:cs typeface="Calibri"/>
              </a:rPr>
              <a:t>[Source:</a:t>
            </a:r>
            <a:r>
              <a:rPr lang="en-US" i="1" baseline="0" dirty="0">
                <a:latin typeface="Calibri"/>
                <a:cs typeface="Calibri"/>
              </a:rPr>
              <a:t> </a:t>
            </a:r>
            <a:r>
              <a:rPr lang="en-US" dirty="0" err="1">
                <a:latin typeface="Calibri"/>
                <a:cs typeface="Calibri"/>
              </a:rPr>
              <a:t>Mugusi</a:t>
            </a:r>
            <a:r>
              <a:rPr lang="en-US" dirty="0">
                <a:latin typeface="Calibri"/>
                <a:cs typeface="Calibri"/>
              </a:rPr>
              <a:t> F et al</a:t>
            </a:r>
            <a:r>
              <a:rPr lang="en-US" baseline="0" dirty="0">
                <a:latin typeface="Calibri"/>
                <a:cs typeface="Calibri"/>
              </a:rPr>
              <a:t>, </a:t>
            </a:r>
            <a:r>
              <a:rPr lang="en-US" dirty="0">
                <a:latin typeface="Calibri"/>
                <a:cs typeface="Calibri"/>
              </a:rPr>
              <a:t>HIV co-infection, CD4 cell counts and clinical correlates of bacillary density in pulmonary tuberculosis</a:t>
            </a:r>
            <a:r>
              <a:rPr lang="en-US" i="1" dirty="0">
                <a:latin typeface="Calibri"/>
                <a:cs typeface="Calibri"/>
              </a:rPr>
              <a:t>, Int J Tuber Lung Dis </a:t>
            </a:r>
            <a:r>
              <a:rPr lang="en-US" dirty="0">
                <a:latin typeface="Calibri"/>
                <a:cs typeface="Calibri"/>
              </a:rPr>
              <a:t>10(6):663–669</a:t>
            </a:r>
            <a:r>
              <a:rPr lang="en-US" i="1" dirty="0">
                <a:latin typeface="Calibri"/>
                <a:cs typeface="Calibri"/>
              </a:rPr>
              <a:t>]</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3714449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4625" indent="-174625">
              <a:buFont typeface="Arial"/>
              <a:buChar char="•"/>
            </a:pPr>
            <a:r>
              <a:rPr lang="en-US" dirty="0"/>
              <a:t>What</a:t>
            </a:r>
            <a:r>
              <a:rPr lang="en-US" baseline="0" dirty="0"/>
              <a:t> </a:t>
            </a:r>
            <a:r>
              <a:rPr lang="en-US" dirty="0"/>
              <a:t>is a</a:t>
            </a:r>
            <a:r>
              <a:rPr lang="en-US" baseline="0" dirty="0"/>
              <a:t> table shell and why </a:t>
            </a:r>
            <a:r>
              <a:rPr lang="en-US" dirty="0"/>
              <a:t>can</a:t>
            </a:r>
            <a:r>
              <a:rPr lang="en-US" baseline="0" dirty="0"/>
              <a:t> </a:t>
            </a:r>
            <a:r>
              <a:rPr lang="en-US" dirty="0"/>
              <a:t>it </a:t>
            </a:r>
            <a:r>
              <a:rPr lang="en-US" baseline="0" dirty="0"/>
              <a:t>be useful?</a:t>
            </a:r>
            <a:endParaRPr lang="en-US" dirty="0"/>
          </a:p>
          <a:p>
            <a:pPr marL="174625" indent="-174625">
              <a:buFont typeface="Arial"/>
              <a:buChar char="•"/>
            </a:pPr>
            <a:r>
              <a:rPr lang="en-US" i="0" baseline="0" dirty="0"/>
              <a:t>Table shells are templates used to organize data. They </a:t>
            </a:r>
            <a:r>
              <a:rPr lang="en-US" dirty="0"/>
              <a:t>may </a:t>
            </a:r>
            <a:r>
              <a:rPr lang="en-US" i="0" baseline="0" dirty="0"/>
              <a:t>contain titles, headings, and categories but have no data.</a:t>
            </a:r>
            <a:r>
              <a:rPr lang="en-US" dirty="0"/>
              <a:t> </a:t>
            </a:r>
            <a:r>
              <a:rPr lang="en-US" i="0" baseline="0" dirty="0"/>
              <a:t> You should create them as a part of your analysis plan to show how you will organize and summarize your data. They require you to anticipate and design your analysis before you’ve collected any data so that you can consider the story you want to tell.</a:t>
            </a:r>
            <a:endParaRPr lang="en-US" i="0" baseline="0" dirty="0">
              <a:cs typeface="Calibri"/>
            </a:endParaRPr>
          </a:p>
          <a:p>
            <a:pPr marL="174708" indent="-174708">
              <a:buFont typeface="Arial"/>
              <a:buChar char="•"/>
            </a:pPr>
            <a:r>
              <a:rPr lang="en-US" i="0" baseline="0" dirty="0"/>
              <a:t>In general, the guidelines for creating tables shells require you to:</a:t>
            </a:r>
          </a:p>
          <a:p>
            <a:pPr marL="457200" lvl="1" indent="-174625">
              <a:buFont typeface="Lucida Grande"/>
              <a:buChar char="-"/>
            </a:pPr>
            <a:r>
              <a:rPr lang="en-US" i="0" baseline="0" dirty="0"/>
              <a:t>Review your study objectives, </a:t>
            </a:r>
            <a:r>
              <a:rPr lang="en-US" i="0" baseline="0" dirty="0" err="1"/>
              <a:t>hypothesess</a:t>
            </a:r>
            <a:r>
              <a:rPr lang="en-US" i="0" baseline="0" dirty="0"/>
              <a:t> and the list of independent and dependent variables, AND</a:t>
            </a:r>
          </a:p>
          <a:p>
            <a:pPr marL="457200" lvl="1" indent="-174625">
              <a:buFont typeface="Lucida Grande"/>
              <a:buChar char="-"/>
            </a:pPr>
            <a:r>
              <a:rPr lang="en-US" i="0" baseline="0" dirty="0"/>
              <a:t>Consider how you may want to code or group your variables into categories.  In the beginning, the categories may be more expansive than you’ll later use to present your data because you may decide to pare down or collapse the categories to look for stronger associations and get a better understanding of your data. </a:t>
            </a:r>
            <a:r>
              <a:rPr lang="en-US" sz="1200" kern="1200" dirty="0">
                <a:solidFill>
                  <a:schemeClr val="tx1"/>
                </a:solidFill>
                <a:effectLst/>
                <a:latin typeface="+mn-lt"/>
                <a:ea typeface="+mn-ea"/>
                <a:cs typeface="+mn-cs"/>
              </a:rPr>
              <a:t>B</a:t>
            </a:r>
            <a:r>
              <a:rPr lang="en-US" sz="1200" i="1" kern="1200" dirty="0">
                <a:solidFill>
                  <a:schemeClr val="tx1"/>
                </a:solidFill>
                <a:effectLst/>
                <a:latin typeface="+mn-lt"/>
                <a:ea typeface="+mn-ea"/>
                <a:cs typeface="+mn-cs"/>
              </a:rPr>
              <a:t>e aware that the aggregation of data leads to the loss of information, so you as the researcher must be aware of the pros and cons of the decision.</a:t>
            </a:r>
          </a:p>
          <a:p>
            <a:pPr marL="173736" lvl="1" indent="-171450">
              <a:buFont typeface="Arial" panose="020B0604020202020204" pitchFamily="34" charset="0"/>
              <a:buChar char="•"/>
            </a:pPr>
            <a:r>
              <a:rPr lang="en-US" i="1" dirty="0"/>
              <a:t>Note:  </a:t>
            </a:r>
            <a:r>
              <a:rPr lang="en-US" dirty="0"/>
              <a:t>During our group</a:t>
            </a:r>
            <a:r>
              <a:rPr lang="en-US" baseline="0" dirty="0"/>
              <a:t> exercise later, we will create a sample table shell together.</a:t>
            </a:r>
            <a:endParaRPr lang="en-US" dirty="0">
              <a:cs typeface="Calibri"/>
            </a:endParaRPr>
          </a:p>
        </p:txBody>
      </p:sp>
      <p:sp>
        <p:nvSpPr>
          <p:cNvPr id="95236" name="Slide Number Placeholder 3"/>
          <p:cNvSpPr>
            <a:spLocks noGrp="1"/>
          </p:cNvSpPr>
          <p:nvPr>
            <p:ph type="sldNum" sz="quarter" idx="5"/>
          </p:nvPr>
        </p:nvSpPr>
        <p:spPr/>
        <p:txBody>
          <a:bodyPr/>
          <a:lstStyle>
            <a:lvl1pPr eaLnBrk="0" hangingPunct="0">
              <a:defRPr i="1">
                <a:solidFill>
                  <a:schemeClr val="tx1"/>
                </a:solidFill>
                <a:latin typeface="Arial" charset="0"/>
                <a:ea typeface="ＭＳ Ｐゴシック" charset="0"/>
                <a:cs typeface="Arial" charset="0"/>
              </a:defRPr>
            </a:lvl1pPr>
            <a:lvl2pPr marL="757066" indent="-291179" eaLnBrk="0" hangingPunct="0">
              <a:defRPr i="1">
                <a:solidFill>
                  <a:schemeClr val="tx1"/>
                </a:solidFill>
                <a:latin typeface="Arial" charset="0"/>
                <a:ea typeface="Arial" charset="0"/>
                <a:cs typeface="Arial" charset="0"/>
              </a:defRPr>
            </a:lvl2pPr>
            <a:lvl3pPr marL="1164717" indent="-232943" eaLnBrk="0" hangingPunct="0">
              <a:defRPr i="1">
                <a:solidFill>
                  <a:schemeClr val="tx1"/>
                </a:solidFill>
                <a:latin typeface="Arial" charset="0"/>
                <a:ea typeface="Arial" charset="0"/>
                <a:cs typeface="Arial" charset="0"/>
              </a:defRPr>
            </a:lvl3pPr>
            <a:lvl4pPr marL="1630604" indent="-232943" eaLnBrk="0" hangingPunct="0">
              <a:defRPr i="1">
                <a:solidFill>
                  <a:schemeClr val="tx1"/>
                </a:solidFill>
                <a:latin typeface="Arial" charset="0"/>
                <a:ea typeface="Arial" charset="0"/>
                <a:cs typeface="Arial" charset="0"/>
              </a:defRPr>
            </a:lvl4pPr>
            <a:lvl5pPr marL="2096491" indent="-232943" eaLnBrk="0" hangingPunct="0">
              <a:defRPr i="1">
                <a:solidFill>
                  <a:schemeClr val="tx1"/>
                </a:solidFill>
                <a:latin typeface="Arial" charset="0"/>
                <a:ea typeface="Arial" charset="0"/>
                <a:cs typeface="Arial" charset="0"/>
              </a:defRPr>
            </a:lvl5pPr>
            <a:lvl6pPr marL="2562377" indent="-232943" eaLnBrk="0" fontAlgn="base" hangingPunct="0">
              <a:spcBef>
                <a:spcPct val="0"/>
              </a:spcBef>
              <a:spcAft>
                <a:spcPct val="0"/>
              </a:spcAft>
              <a:defRPr i="1">
                <a:solidFill>
                  <a:schemeClr val="tx1"/>
                </a:solidFill>
                <a:latin typeface="Arial" charset="0"/>
                <a:ea typeface="Arial" charset="0"/>
                <a:cs typeface="Arial" charset="0"/>
              </a:defRPr>
            </a:lvl6pPr>
            <a:lvl7pPr marL="3028264" indent="-232943" eaLnBrk="0" fontAlgn="base" hangingPunct="0">
              <a:spcBef>
                <a:spcPct val="0"/>
              </a:spcBef>
              <a:spcAft>
                <a:spcPct val="0"/>
              </a:spcAft>
              <a:defRPr i="1">
                <a:solidFill>
                  <a:schemeClr val="tx1"/>
                </a:solidFill>
                <a:latin typeface="Arial" charset="0"/>
                <a:ea typeface="Arial" charset="0"/>
                <a:cs typeface="Arial" charset="0"/>
              </a:defRPr>
            </a:lvl7pPr>
            <a:lvl8pPr marL="3494151" indent="-232943" eaLnBrk="0" fontAlgn="base" hangingPunct="0">
              <a:spcBef>
                <a:spcPct val="0"/>
              </a:spcBef>
              <a:spcAft>
                <a:spcPct val="0"/>
              </a:spcAft>
              <a:defRPr i="1">
                <a:solidFill>
                  <a:schemeClr val="tx1"/>
                </a:solidFill>
                <a:latin typeface="Arial" charset="0"/>
                <a:ea typeface="Arial" charset="0"/>
                <a:cs typeface="Arial" charset="0"/>
              </a:defRPr>
            </a:lvl8pPr>
            <a:lvl9pPr marL="3960038" indent="-232943" eaLnBrk="0" fontAlgn="base" hangingPunct="0">
              <a:spcBef>
                <a:spcPct val="0"/>
              </a:spcBef>
              <a:spcAft>
                <a:spcPct val="0"/>
              </a:spcAft>
              <a:defRPr i="1">
                <a:solidFill>
                  <a:schemeClr val="tx1"/>
                </a:solidFill>
                <a:latin typeface="Arial" charset="0"/>
                <a:ea typeface="Arial" charset="0"/>
                <a:cs typeface="Arial" charset="0"/>
              </a:defRPr>
            </a:lvl9pPr>
          </a:lstStyle>
          <a:p>
            <a:pPr eaLnBrk="1" hangingPunct="1"/>
            <a:fld id="{03E964B3-72EC-6B45-92A1-020228705B21}" type="slidenum">
              <a:rPr lang="en-US" i="0"/>
              <a:pPr eaLnBrk="1" hangingPunct="1"/>
              <a:t>17</a:t>
            </a:fld>
            <a:endParaRPr lang="en-US" i="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4708" indent="-174708">
              <a:buFont typeface="Arial"/>
              <a:buChar char="•"/>
            </a:pPr>
            <a:r>
              <a:rPr lang="en-US" dirty="0">
                <a:latin typeface="+mn-lt"/>
                <a:cs typeface="Calibri"/>
              </a:rPr>
              <a:t>This</a:t>
            </a:r>
            <a:r>
              <a:rPr lang="en-US" baseline="0" dirty="0">
                <a:latin typeface="+mn-lt"/>
                <a:cs typeface="Calibri"/>
              </a:rPr>
              <a:t> slide shows how a basic table shell might appear if you wanted to do a simple comparison and frequency distribution of the demographic characteristics of persons with TB by their country of birth.</a:t>
            </a:r>
          </a:p>
          <a:p>
            <a:pPr marL="174625" indent="-174625">
              <a:buFont typeface="Arial"/>
              <a:buChar char="•"/>
            </a:pPr>
            <a:r>
              <a:rPr lang="en-US" baseline="0" dirty="0">
                <a:latin typeface="+mn-lt"/>
                <a:cs typeface="Calibri"/>
              </a:rPr>
              <a:t>What are the independent and dependent variables the investigator will study?</a:t>
            </a:r>
          </a:p>
          <a:p>
            <a:pPr marL="174625" indent="-174625">
              <a:buFont typeface="Arial"/>
              <a:buChar char="•"/>
            </a:pPr>
            <a:r>
              <a:rPr lang="en-US" baseline="0" dirty="0">
                <a:latin typeface="+mn-lt"/>
                <a:cs typeface="Calibri"/>
              </a:rPr>
              <a:t>What variables are collapsed in the example?</a:t>
            </a:r>
          </a:p>
          <a:p>
            <a:pPr marL="174625" indent="-174625">
              <a:buFont typeface="Arial"/>
              <a:buChar char="•"/>
            </a:pPr>
            <a:r>
              <a:rPr lang="en-US" baseline="0" dirty="0">
                <a:latin typeface="+mn-lt"/>
                <a:cs typeface="Calibri"/>
              </a:rPr>
              <a:t>Why was education at 8 years used as a line to segregate the sample?</a:t>
            </a:r>
            <a:r>
              <a:rPr lang="en-US" dirty="0">
                <a:cs typeface="Calibri"/>
              </a:rPr>
              <a:t> </a:t>
            </a:r>
            <a:r>
              <a:rPr lang="en-US" baseline="0" dirty="0">
                <a:latin typeface="+mn-lt"/>
                <a:cs typeface="Calibri"/>
              </a:rPr>
              <a:t> </a:t>
            </a:r>
            <a:r>
              <a:rPr lang="en-US" i="1" dirty="0">
                <a:cs typeface="Calibri"/>
              </a:rPr>
              <a:t>[Primary</a:t>
            </a:r>
            <a:r>
              <a:rPr lang="en-US" i="1" baseline="0" dirty="0">
                <a:latin typeface="+mn-lt"/>
                <a:cs typeface="Calibri"/>
              </a:rPr>
              <a:t> education considered to be 8 years (Note: 1</a:t>
            </a:r>
            <a:r>
              <a:rPr lang="en-US" i="1" baseline="30000" dirty="0">
                <a:latin typeface="+mn-lt"/>
                <a:cs typeface="Calibri"/>
              </a:rPr>
              <a:t>st</a:t>
            </a:r>
            <a:r>
              <a:rPr lang="en-US" i="1" baseline="0" dirty="0">
                <a:latin typeface="+mn-lt"/>
                <a:cs typeface="Calibri"/>
              </a:rPr>
              <a:t> 8 years of a child’s formal education</a:t>
            </a:r>
            <a:r>
              <a:rPr lang="en-US" i="1" dirty="0">
                <a:cs typeface="Calibri"/>
              </a:rPr>
              <a:t>)]</a:t>
            </a:r>
            <a:endParaRPr lang="en-US" i="1" baseline="0" dirty="0">
              <a:latin typeface="+mn-lt"/>
              <a:cs typeface="Calibri"/>
            </a:endParaRPr>
          </a:p>
          <a:p>
            <a:pPr marL="174708" indent="-174708">
              <a:buFont typeface="Arial"/>
              <a:buChar char="•"/>
            </a:pPr>
            <a:r>
              <a:rPr lang="en-US" baseline="0" dirty="0">
                <a:latin typeface="+mn-lt"/>
                <a:cs typeface="Calibri"/>
              </a:rPr>
              <a:t>Independent variable:  Age, sex, education, country of birth.</a:t>
            </a:r>
          </a:p>
          <a:p>
            <a:pPr marL="174625" indent="-174625">
              <a:spcAft>
                <a:spcPts val="600"/>
              </a:spcAft>
              <a:buFont typeface="Arial"/>
              <a:buChar char="•"/>
            </a:pPr>
            <a:r>
              <a:rPr lang="en-US" baseline="0" dirty="0">
                <a:latin typeface="+mn-lt"/>
                <a:cs typeface="Calibri"/>
              </a:rPr>
              <a:t>Dependent variable:  TB status.</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n-US" i="1" dirty="0">
                <a:latin typeface="+mn-lt"/>
                <a:cs typeface="Calibri"/>
              </a:rPr>
              <a:t>Example basic table:  S</a:t>
            </a:r>
            <a:r>
              <a:rPr lang="en-US" dirty="0">
                <a:latin typeface="+mn-lt"/>
                <a:cs typeface="Calibri"/>
              </a:rPr>
              <a:t>imple frequency distribution that shows number and perhaps percentage for each category.</a:t>
            </a:r>
          </a:p>
        </p:txBody>
      </p:sp>
      <p:sp>
        <p:nvSpPr>
          <p:cNvPr id="94212" name="Slide Number Placeholder 3"/>
          <p:cNvSpPr>
            <a:spLocks noGrp="1"/>
          </p:cNvSpPr>
          <p:nvPr>
            <p:ph type="sldNum" sz="quarter" idx="5"/>
          </p:nvPr>
        </p:nvSpPr>
        <p:spPr/>
        <p:txBody>
          <a:bodyPr/>
          <a:lstStyle>
            <a:lvl1pPr eaLnBrk="0" hangingPunct="0">
              <a:defRPr i="1">
                <a:solidFill>
                  <a:schemeClr val="tx1"/>
                </a:solidFill>
                <a:latin typeface="Arial" charset="0"/>
                <a:ea typeface="ＭＳ Ｐゴシック" charset="0"/>
                <a:cs typeface="Arial" charset="0"/>
              </a:defRPr>
            </a:lvl1pPr>
            <a:lvl2pPr marL="757066" indent="-291179" eaLnBrk="0" hangingPunct="0">
              <a:defRPr i="1">
                <a:solidFill>
                  <a:schemeClr val="tx1"/>
                </a:solidFill>
                <a:latin typeface="Arial" charset="0"/>
                <a:ea typeface="Arial" charset="0"/>
                <a:cs typeface="Arial" charset="0"/>
              </a:defRPr>
            </a:lvl2pPr>
            <a:lvl3pPr marL="1164717" indent="-232943" eaLnBrk="0" hangingPunct="0">
              <a:defRPr i="1">
                <a:solidFill>
                  <a:schemeClr val="tx1"/>
                </a:solidFill>
                <a:latin typeface="Arial" charset="0"/>
                <a:ea typeface="Arial" charset="0"/>
                <a:cs typeface="Arial" charset="0"/>
              </a:defRPr>
            </a:lvl3pPr>
            <a:lvl4pPr marL="1630604" indent="-232943" eaLnBrk="0" hangingPunct="0">
              <a:defRPr i="1">
                <a:solidFill>
                  <a:schemeClr val="tx1"/>
                </a:solidFill>
                <a:latin typeface="Arial" charset="0"/>
                <a:ea typeface="Arial" charset="0"/>
                <a:cs typeface="Arial" charset="0"/>
              </a:defRPr>
            </a:lvl4pPr>
            <a:lvl5pPr marL="2096491" indent="-232943" eaLnBrk="0" hangingPunct="0">
              <a:defRPr i="1">
                <a:solidFill>
                  <a:schemeClr val="tx1"/>
                </a:solidFill>
                <a:latin typeface="Arial" charset="0"/>
                <a:ea typeface="Arial" charset="0"/>
                <a:cs typeface="Arial" charset="0"/>
              </a:defRPr>
            </a:lvl5pPr>
            <a:lvl6pPr marL="2562377" indent="-232943" eaLnBrk="0" fontAlgn="base" hangingPunct="0">
              <a:spcBef>
                <a:spcPct val="0"/>
              </a:spcBef>
              <a:spcAft>
                <a:spcPct val="0"/>
              </a:spcAft>
              <a:defRPr i="1">
                <a:solidFill>
                  <a:schemeClr val="tx1"/>
                </a:solidFill>
                <a:latin typeface="Arial" charset="0"/>
                <a:ea typeface="Arial" charset="0"/>
                <a:cs typeface="Arial" charset="0"/>
              </a:defRPr>
            </a:lvl6pPr>
            <a:lvl7pPr marL="3028264" indent="-232943" eaLnBrk="0" fontAlgn="base" hangingPunct="0">
              <a:spcBef>
                <a:spcPct val="0"/>
              </a:spcBef>
              <a:spcAft>
                <a:spcPct val="0"/>
              </a:spcAft>
              <a:defRPr i="1">
                <a:solidFill>
                  <a:schemeClr val="tx1"/>
                </a:solidFill>
                <a:latin typeface="Arial" charset="0"/>
                <a:ea typeface="Arial" charset="0"/>
                <a:cs typeface="Arial" charset="0"/>
              </a:defRPr>
            </a:lvl7pPr>
            <a:lvl8pPr marL="3494151" indent="-232943" eaLnBrk="0" fontAlgn="base" hangingPunct="0">
              <a:spcBef>
                <a:spcPct val="0"/>
              </a:spcBef>
              <a:spcAft>
                <a:spcPct val="0"/>
              </a:spcAft>
              <a:defRPr i="1">
                <a:solidFill>
                  <a:schemeClr val="tx1"/>
                </a:solidFill>
                <a:latin typeface="Arial" charset="0"/>
                <a:ea typeface="Arial" charset="0"/>
                <a:cs typeface="Arial" charset="0"/>
              </a:defRPr>
            </a:lvl8pPr>
            <a:lvl9pPr marL="3960038" indent="-232943" eaLnBrk="0" fontAlgn="base" hangingPunct="0">
              <a:spcBef>
                <a:spcPct val="0"/>
              </a:spcBef>
              <a:spcAft>
                <a:spcPct val="0"/>
              </a:spcAft>
              <a:defRPr i="1">
                <a:solidFill>
                  <a:schemeClr val="tx1"/>
                </a:solidFill>
                <a:latin typeface="Arial" charset="0"/>
                <a:ea typeface="Arial" charset="0"/>
                <a:cs typeface="Arial" charset="0"/>
              </a:defRPr>
            </a:lvl9pPr>
          </a:lstStyle>
          <a:p>
            <a:pPr eaLnBrk="1" hangingPunct="1"/>
            <a:fld id="{3D7E352E-9247-BE48-90C6-DA5F1F0A594A}" type="slidenum">
              <a:rPr lang="en-US" i="0"/>
              <a:pPr eaLnBrk="1" hangingPunct="1"/>
              <a:t>18</a:t>
            </a:fld>
            <a:endParaRPr lang="en-US" i="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465887">
              <a:buFont typeface="Arial"/>
              <a:buChar char="•"/>
              <a:defRPr/>
            </a:pPr>
            <a:r>
              <a:rPr lang="en-US" i="1" dirty="0">
                <a:latin typeface="+mn-lt"/>
                <a:cs typeface="Calibri"/>
              </a:rPr>
              <a:t>[Review slide content]</a:t>
            </a:r>
          </a:p>
          <a:p>
            <a:pPr marL="174708" indent="-174708">
              <a:buFont typeface="Arial"/>
              <a:buChar char="•"/>
            </a:pPr>
            <a:r>
              <a:rPr lang="en-US" dirty="0">
                <a:latin typeface="+mn-lt"/>
              </a:rPr>
              <a:t>We are all familiar with the saying, “A picture</a:t>
            </a:r>
            <a:r>
              <a:rPr lang="en-US" baseline="0" dirty="0">
                <a:latin typeface="+mn-lt"/>
              </a:rPr>
              <a:t> is worth 1000 words.”  Figures are another type of visual tool epidemiologists use to clarify, highlight, or illustrate the important points you’ve found in your data.</a:t>
            </a:r>
          </a:p>
          <a:p>
            <a:pPr marL="174708" indent="-174708">
              <a:buFont typeface="Arial"/>
              <a:buChar char="•"/>
            </a:pPr>
            <a:r>
              <a:rPr lang="en-US" baseline="0" dirty="0">
                <a:latin typeface="+mn-lt"/>
              </a:rPr>
              <a:t>They are best at showing an overall effect, but poor at displaying precision.  For example, the number 13.57 plotted on a line graph or bar graph would not provide the same level of detail or precision as that number written on a table.</a:t>
            </a:r>
          </a:p>
          <a:p>
            <a:pPr marL="174708" indent="-174708">
              <a:buFont typeface="Arial"/>
              <a:buChar char="•"/>
            </a:pPr>
            <a:r>
              <a:rPr lang="en-US" baseline="0" dirty="0">
                <a:latin typeface="+mn-lt"/>
              </a:rPr>
              <a:t>However, figures may be better than tables at indicating trends, making broad comparisons, or showing relationships within the data.</a:t>
            </a:r>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4060230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main objectives</a:t>
            </a:r>
            <a:r>
              <a:rPr lang="en-US" baseline="0" dirty="0"/>
              <a:t> of this lecture are to help you understand:</a:t>
            </a:r>
          </a:p>
          <a:p>
            <a:pPr marL="457200" indent="-228600">
              <a:buFont typeface="+mj-lt"/>
              <a:buAutoNum type="alphaLcParenR"/>
            </a:pPr>
            <a:r>
              <a:rPr lang="en-US" baseline="0" dirty="0"/>
              <a:t>When visual displays like tables and figures should be used.</a:t>
            </a:r>
          </a:p>
          <a:p>
            <a:pPr marL="457200" indent="-228600">
              <a:buFont typeface="+mj-lt"/>
              <a:buAutoNum type="alphaLcParenR"/>
            </a:pPr>
            <a:r>
              <a:rPr lang="en-US" baseline="0" dirty="0"/>
              <a:t>How to go about selecting a type of display to use.</a:t>
            </a:r>
          </a:p>
          <a:p>
            <a:pPr marL="457200" indent="-228600">
              <a:buFont typeface="+mj-lt"/>
              <a:buAutoNum type="alphaLcParenR"/>
            </a:pPr>
            <a:r>
              <a:rPr lang="en-US" baseline="0" dirty="0"/>
              <a:t>What the best practices are for using them.</a:t>
            </a:r>
          </a:p>
          <a:p>
            <a:pPr marL="171450" indent="-171450">
              <a:buFont typeface="Arial" panose="020B0604020202020204" pitchFamily="34" charset="0"/>
              <a:buChar char="•"/>
            </a:pPr>
            <a:r>
              <a:rPr lang="en-US" baseline="0" dirty="0"/>
              <a:t>We’ll also have the chance to go over some examples of the tools so that you’ll have a better understanding of the features that make up a higher quality graphic.</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989485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1450" defTabSz="465887">
              <a:buFont typeface="Arial" panose="020B0604020202020204" pitchFamily="34" charset="0"/>
              <a:buChar char="•"/>
              <a:defRPr/>
            </a:pPr>
            <a:r>
              <a:rPr lang="en-US" baseline="0" dirty="0">
                <a:latin typeface="Calibri"/>
                <a:cs typeface="Calibri"/>
              </a:rPr>
              <a:t>Some general rules for making a good figure are listed here.</a:t>
            </a:r>
          </a:p>
          <a:p>
            <a:pPr marL="173736" indent="-171450" defTabSz="465887">
              <a:buFont typeface="Arial" panose="020B0604020202020204" pitchFamily="34" charset="0"/>
              <a:buChar char="•"/>
              <a:defRPr/>
            </a:pPr>
            <a:r>
              <a:rPr lang="en-US" i="1" baseline="0" dirty="0">
                <a:latin typeface="Calibri"/>
                <a:cs typeface="Calibri"/>
              </a:rPr>
              <a:t>[</a:t>
            </a:r>
            <a:r>
              <a:rPr lang="en-US" i="1" dirty="0">
                <a:latin typeface="Calibri"/>
                <a:cs typeface="Calibri"/>
              </a:rPr>
              <a:t>Review slide content</a:t>
            </a:r>
            <a:r>
              <a:rPr lang="en-US" i="1" baseline="0" dirty="0">
                <a:latin typeface="Calibri"/>
                <a:cs typeface="Calibri"/>
              </a:rPr>
              <a:t>]</a:t>
            </a:r>
          </a:p>
          <a:p>
            <a:pPr marL="173736" lvl="1" indent="-171450" defTabSz="465887">
              <a:buFont typeface="Arial"/>
              <a:buChar char="•"/>
              <a:defRPr/>
            </a:pPr>
            <a:r>
              <a:rPr lang="en-US" baseline="0" dirty="0">
                <a:latin typeface="Calibri"/>
                <a:cs typeface="Calibri"/>
              </a:rPr>
              <a:t>Don’t forget the message you wish to convey.</a:t>
            </a:r>
          </a:p>
          <a:p>
            <a:pPr marL="173736" lvl="1" indent="-171450" defTabSz="465887">
              <a:buFont typeface="Arial"/>
              <a:buChar char="•"/>
              <a:defRPr/>
            </a:pPr>
            <a:r>
              <a:rPr lang="en-US" baseline="0" dirty="0">
                <a:latin typeface="Calibri"/>
                <a:cs typeface="Calibri"/>
              </a:rPr>
              <a:t>Title should be informative and the axes of the graphs should be clearly labeled.</a:t>
            </a:r>
          </a:p>
          <a:p>
            <a:pPr marL="173736" lvl="1" indent="-171450" defTabSz="465887">
              <a:buFont typeface="Arial"/>
              <a:buChar char="•"/>
              <a:defRPr/>
            </a:pPr>
            <a:r>
              <a:rPr lang="en-US" baseline="0" dirty="0">
                <a:latin typeface="Calibri"/>
                <a:cs typeface="Calibri"/>
              </a:rPr>
              <a:t>Remember, </a:t>
            </a:r>
            <a:r>
              <a:rPr lang="en-US" dirty="0">
                <a:latin typeface="Calibri"/>
                <a:cs typeface="Calibri"/>
              </a:rPr>
              <a:t>like a</a:t>
            </a:r>
            <a:r>
              <a:rPr lang="en-US" baseline="0" dirty="0">
                <a:latin typeface="Calibri"/>
                <a:cs typeface="Calibri"/>
              </a:rPr>
              <a:t> good</a:t>
            </a:r>
            <a:r>
              <a:rPr lang="en-US" dirty="0">
                <a:latin typeface="Calibri"/>
                <a:cs typeface="Calibri"/>
              </a:rPr>
              <a:t> table, a good</a:t>
            </a:r>
            <a:r>
              <a:rPr lang="en-US" baseline="0" dirty="0">
                <a:latin typeface="Calibri"/>
                <a:cs typeface="Calibri"/>
              </a:rPr>
              <a:t> figure will be self-explanatory.</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2305522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465887">
              <a:buFont typeface="Arial"/>
              <a:buChar char="•"/>
              <a:defRPr/>
            </a:pPr>
            <a:r>
              <a:rPr lang="en-US" i="0" dirty="0">
                <a:latin typeface="Calibri"/>
                <a:cs typeface="Calibri"/>
              </a:rPr>
              <a:t>The</a:t>
            </a:r>
            <a:r>
              <a:rPr lang="en-US" i="0" baseline="0" dirty="0">
                <a:latin typeface="Calibri"/>
                <a:cs typeface="Calibri"/>
              </a:rPr>
              <a:t> first figure in a manuscript often describes how you arrived at your study sample.  They could include subjects enrolled in a clinical study or papers reviewed in a meta-analysis.</a:t>
            </a:r>
          </a:p>
          <a:p>
            <a:pPr marL="174708" indent="-174708" defTabSz="465887">
              <a:buFont typeface="Arial"/>
              <a:buChar char="•"/>
              <a:defRPr/>
            </a:pPr>
            <a:r>
              <a:rPr lang="en-US" i="0" baseline="0" dirty="0">
                <a:latin typeface="Calibri"/>
                <a:cs typeface="Calibri"/>
              </a:rPr>
              <a:t>Schematic designs are usually oriented to descend vertically because your eyes track the information with greater ease.  An example of a first figure is shown in the next slide.</a:t>
            </a:r>
            <a:endParaRPr lang="en-US" i="0" dirty="0">
              <a:latin typeface="Calibri"/>
              <a:cs typeface="Calibri"/>
            </a:endParaRPr>
          </a:p>
          <a:p>
            <a:pPr marL="174708" indent="-174708" defTabSz="465887">
              <a:buFont typeface="Arial"/>
              <a:buChar char="•"/>
              <a:defRPr/>
            </a:pPr>
            <a:r>
              <a:rPr lang="en-US" i="1" dirty="0">
                <a:latin typeface="Calibri"/>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1335662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a:buChar char="•"/>
              <a:defRPr/>
            </a:pPr>
            <a:r>
              <a:rPr lang="en-US" i="0" baseline="0" dirty="0">
                <a:latin typeface="+mn-lt"/>
                <a:cs typeface="Calibri"/>
              </a:rPr>
              <a:t>This slide is an example of a type of diagram called a flow chart. It features work by Peter</a:t>
            </a:r>
            <a:r>
              <a:rPr lang="en-US" dirty="0">
                <a:cs typeface="Calibri"/>
              </a:rPr>
              <a:t> Cegielski</a:t>
            </a:r>
            <a:r>
              <a:rPr lang="en-US" i="0" baseline="0" dirty="0">
                <a:latin typeface="+mn-lt"/>
                <a:cs typeface="Calibri"/>
              </a:rPr>
              <a:t> and shows the criteria and steps used to </a:t>
            </a:r>
            <a:r>
              <a:rPr lang="en-US" dirty="0">
                <a:cs typeface="Calibri"/>
              </a:rPr>
              <a:t>arrive at </a:t>
            </a:r>
            <a:r>
              <a:rPr lang="en-US" i="0" baseline="0" dirty="0">
                <a:latin typeface="+mn-lt"/>
                <a:cs typeface="Calibri"/>
              </a:rPr>
              <a:t>the cohort enrolled in the study.</a:t>
            </a:r>
            <a:r>
              <a:rPr lang="en-US" dirty="0">
                <a:cs typeface="Calibri"/>
              </a:rPr>
              <a:t>     </a:t>
            </a:r>
            <a:endParaRPr lang="en-US" dirty="0"/>
          </a:p>
          <a:p>
            <a:pPr marL="174708" indent="-174708">
              <a:buFont typeface="Arial"/>
              <a:buChar char="•"/>
            </a:pPr>
            <a:r>
              <a:rPr lang="en-US" dirty="0">
                <a:latin typeface="+mn-lt"/>
                <a:cs typeface="Calibri"/>
              </a:rPr>
              <a:t>It’s set up s</a:t>
            </a:r>
            <a:r>
              <a:rPr lang="en-US" baseline="0" dirty="0">
                <a:latin typeface="+mn-lt"/>
                <a:cs typeface="Calibri"/>
              </a:rPr>
              <a:t>o that your eyes will track the information mainly downward and across.</a:t>
            </a:r>
          </a:p>
          <a:p>
            <a:pPr marL="174708" indent="-174708">
              <a:buFont typeface="Arial"/>
              <a:buChar char="•"/>
            </a:pPr>
            <a:r>
              <a:rPr lang="en-US" baseline="0" dirty="0">
                <a:latin typeface="+mn-lt"/>
                <a:cs typeface="Calibri"/>
              </a:rPr>
              <a:t>It has a good, logical flow and lists those subjects excluded from the study on the right where they are aligned and can be viewed easily.</a:t>
            </a:r>
          </a:p>
          <a:p>
            <a:pPr marL="0" indent="0">
              <a:buFont typeface="Arial"/>
              <a:buNone/>
            </a:pPr>
            <a:r>
              <a:rPr lang="en-US" i="1" dirty="0">
                <a:latin typeface="+mn-lt"/>
                <a:cs typeface="Calibri"/>
              </a:rPr>
              <a:t>Source: </a:t>
            </a:r>
            <a:r>
              <a:rPr lang="en-US" baseline="0" dirty="0">
                <a:latin typeface="+mn-lt"/>
                <a:cs typeface="Calibri"/>
              </a:rPr>
              <a:t>Cegielski et al, Multidrug-resistant tuberculosis treatment outcomes in relation to treatment and initial versus acquired second-line drug resistance, </a:t>
            </a:r>
            <a:r>
              <a:rPr lang="en-US" i="1" baseline="0" dirty="0">
                <a:latin typeface="+mn-lt"/>
                <a:cs typeface="Calibri"/>
              </a:rPr>
              <a:t>CID </a:t>
            </a:r>
            <a:r>
              <a:rPr lang="en-US" baseline="0" dirty="0">
                <a:latin typeface="+mn-lt"/>
                <a:cs typeface="Calibri"/>
              </a:rPr>
              <a:t>62,</a:t>
            </a:r>
            <a:r>
              <a:rPr lang="en-US" dirty="0">
                <a:latin typeface="+mn-lt"/>
                <a:cs typeface="Calibri"/>
              </a:rPr>
              <a:t> </a:t>
            </a:r>
            <a:r>
              <a:rPr lang="en-US" baseline="0" dirty="0">
                <a:latin typeface="+mn-lt"/>
                <a:cs typeface="Calibri"/>
              </a:rPr>
              <a:t>15 February</a:t>
            </a:r>
            <a:r>
              <a:rPr lang="en-US" dirty="0">
                <a:latin typeface="+mn-lt"/>
                <a:cs typeface="Calibri"/>
              </a:rPr>
              <a:t>, 2016.</a:t>
            </a:r>
          </a:p>
          <a:p>
            <a:pPr marL="0" indent="0">
              <a:buFont typeface="Arial"/>
              <a:buNone/>
            </a:pPr>
            <a:endParaRPr lang="en-US" dirty="0">
              <a:latin typeface="+mn-lt"/>
              <a:cs typeface="Calibri"/>
            </a:endParaRPr>
          </a:p>
          <a:p>
            <a:pPr marL="0" indent="0">
              <a:buFont typeface="Arial"/>
              <a:buNone/>
            </a:pPr>
            <a:r>
              <a:rPr lang="en-US" dirty="0">
                <a:solidFill>
                  <a:schemeClr val="tx1"/>
                </a:solidFill>
                <a:latin typeface="+mn-lt"/>
              </a:rPr>
              <a:t>A </a:t>
            </a:r>
            <a:r>
              <a:rPr lang="en-US" b="1" dirty="0">
                <a:solidFill>
                  <a:schemeClr val="tx1"/>
                </a:solidFill>
                <a:latin typeface="+mn-lt"/>
              </a:rPr>
              <a:t>flowchart</a:t>
            </a:r>
            <a:r>
              <a:rPr lang="en-US" dirty="0">
                <a:solidFill>
                  <a:schemeClr val="tx1"/>
                </a:solidFill>
                <a:latin typeface="+mn-lt"/>
              </a:rPr>
              <a:t> is a type of </a:t>
            </a:r>
            <a:r>
              <a:rPr lang="en-US" dirty="0">
                <a:solidFill>
                  <a:schemeClr val="tx1"/>
                </a:solidFill>
                <a:latin typeface="+mn-lt"/>
                <a:hlinkClick r:id="rId3" tooltip="Diagram"/>
              </a:rPr>
              <a:t>diagram</a:t>
            </a:r>
            <a:r>
              <a:rPr lang="en-US" dirty="0">
                <a:solidFill>
                  <a:schemeClr val="tx1"/>
                </a:solidFill>
                <a:latin typeface="+mn-lt"/>
              </a:rPr>
              <a:t> that represents an </a:t>
            </a:r>
            <a:r>
              <a:rPr lang="en-US" dirty="0">
                <a:solidFill>
                  <a:schemeClr val="tx1"/>
                </a:solidFill>
                <a:latin typeface="+mn-lt"/>
                <a:hlinkClick r:id="rId4" tooltip="Algorithm"/>
              </a:rPr>
              <a:t>algorithm</a:t>
            </a:r>
            <a:r>
              <a:rPr lang="en-US" dirty="0">
                <a:solidFill>
                  <a:schemeClr val="tx1"/>
                </a:solidFill>
                <a:latin typeface="+mn-lt"/>
              </a:rPr>
              <a:t>, </a:t>
            </a:r>
            <a:r>
              <a:rPr lang="en-US" dirty="0">
                <a:solidFill>
                  <a:schemeClr val="tx1"/>
                </a:solidFill>
                <a:latin typeface="+mn-lt"/>
                <a:hlinkClick r:id="rId5" tooltip="Workflow"/>
              </a:rPr>
              <a:t>workflow</a:t>
            </a:r>
            <a:r>
              <a:rPr lang="en-US" dirty="0">
                <a:solidFill>
                  <a:schemeClr val="tx1"/>
                </a:solidFill>
                <a:latin typeface="+mn-lt"/>
              </a:rPr>
              <a:t> or process. The flowchart shows the steps as boxes of various kinds, and their order by connecting the boxes with arrows. This diagrammatic representation illustrates a solution model to a given </a:t>
            </a:r>
            <a:r>
              <a:rPr lang="en-US" dirty="0">
                <a:solidFill>
                  <a:schemeClr val="tx1"/>
                </a:solidFill>
                <a:latin typeface="+mn-lt"/>
                <a:hlinkClick r:id="rId6" tooltip="Problem solving"/>
              </a:rPr>
              <a:t>problem</a:t>
            </a:r>
            <a:r>
              <a:rPr lang="en-US" dirty="0">
                <a:solidFill>
                  <a:schemeClr val="tx1"/>
                </a:solidFill>
                <a:latin typeface="+mn-lt"/>
              </a:rPr>
              <a:t>. Flowcharts are used in </a:t>
            </a:r>
            <a:r>
              <a:rPr lang="en-US" dirty="0">
                <a:latin typeface="+mn-lt"/>
              </a:rPr>
              <a:t>analyzing, designing, documenting, or managing a process or program in various fields.</a:t>
            </a:r>
            <a:r>
              <a:rPr lang="en-US" baseline="30000" dirty="0">
                <a:latin typeface="+mn-lt"/>
                <a:hlinkClick r:id="rId7"/>
              </a:rPr>
              <a:t>[</a:t>
            </a:r>
            <a:endParaRPr lang="en-US"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4209509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Clinical images and photographs are types of figures that DON’T USE quantitative data.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may include ultrasonograms, CT scans, MRIs, images of patients, tissue samples, and a host of other images.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have eye appeal and are useful for SHOWING clinical findings that can be more impactful than images and less adequately explained by text.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are also particularly good at showing “before and after” results.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 a rule, one should label all significant features of the images or photo and not assume readers will recognize anything within it.  Use arrows to highlight features you want to draw the reader’s attention to, and be sure to define any abbreviations in the figure’s legend.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Since photographs are relatively expensive to publish, they should be used sparingly to make essential points.  And finally, if it’s not feasible for you to use a photo because of cost or convenience, consider using a SCHEMATIC cartoon instead.</a:t>
            </a:r>
            <a:endParaRPr lang="en-US" baseline="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3445025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is an example of a schematic</a:t>
            </a:r>
            <a:r>
              <a:rPr lang="en-US" baseline="0" dirty="0"/>
              <a:t> cartoon </a:t>
            </a:r>
            <a:r>
              <a:rPr lang="en-US" dirty="0"/>
              <a:t>that </a:t>
            </a:r>
            <a:r>
              <a:rPr lang="en-US" baseline="0" dirty="0"/>
              <a:t>describes the epidemiology of TB.</a:t>
            </a:r>
            <a:endParaRPr lang="en-US" dirty="0"/>
          </a:p>
          <a:p>
            <a:pPr marL="171450" indent="-171450">
              <a:buFont typeface="Arial" panose="020B0604020202020204" pitchFamily="34" charset="0"/>
              <a:buChar char="•"/>
            </a:pPr>
            <a:r>
              <a:rPr lang="en-US" baseline="0" dirty="0"/>
              <a:t>Saves space and words. Conveys a lot of information.</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3398181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List</a:t>
            </a:r>
            <a:r>
              <a:rPr lang="en-US" baseline="0" dirty="0"/>
              <a:t>ed on this slide are some of the guidelines for using photos or images.</a:t>
            </a:r>
          </a:p>
          <a:p>
            <a:pPr marL="171450" indent="-171450">
              <a:buFont typeface="Arial" panose="020B0604020202020204" pitchFamily="34" charset="0"/>
              <a:buChar char="•"/>
            </a:pPr>
            <a:r>
              <a:rPr lang="en-US" dirty="0"/>
              <a:t>Use only high-quality images</a:t>
            </a:r>
            <a:r>
              <a:rPr lang="en-US" baseline="0" dirty="0"/>
              <a:t> with sufficient resolution since d</a:t>
            </a:r>
            <a:r>
              <a:rPr lang="en-US" dirty="0"/>
              <a:t>etails and contrast may be lost when printed. </a:t>
            </a:r>
            <a:r>
              <a:rPr lang="en-US" baseline="0" dirty="0"/>
              <a:t> Today most journals will require GIF, JPG, or PNG images so this is much less of an issue.  Nonetheless, check the journal’s format requirement for images.</a:t>
            </a:r>
          </a:p>
          <a:p>
            <a:pPr marL="171450" indent="-171450">
              <a:buFont typeface="Arial" panose="020B0604020202020204" pitchFamily="34" charset="0"/>
              <a:buChar char="•"/>
            </a:pPr>
            <a:r>
              <a:rPr lang="en-US" dirty="0"/>
              <a:t>Authors must also ensure that clinical images submitted for publication </a:t>
            </a:r>
            <a:r>
              <a:rPr lang="en-US" b="1" dirty="0"/>
              <a:t>DO NOT contain</a:t>
            </a:r>
            <a:r>
              <a:rPr lang="en-US" b="1" baseline="0" dirty="0"/>
              <a:t> patient information or identifiers</a:t>
            </a:r>
            <a:r>
              <a:rPr lang="en-US" baseline="0" dirty="0"/>
              <a:t>.  Crop out any unnecessary parts of photos or clinical images, and only show what is important.</a:t>
            </a:r>
          </a:p>
          <a:p>
            <a:pPr marL="171450" indent="-171450">
              <a:buFont typeface="Arial" panose="020B0604020202020204" pitchFamily="34" charset="0"/>
              <a:buChar char="•"/>
            </a:pPr>
            <a:r>
              <a:rPr lang="en-US" baseline="0" dirty="0"/>
              <a:t>And if you choose to use a radiograph, be certain to describe the view.</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2673390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figure shows a PET scan of reactivation TB in macaques [Ma KAK] monkeys. </a:t>
            </a:r>
            <a:r>
              <a:rPr lang="en-US" sz="1200" i="1" kern="1200" dirty="0">
                <a:solidFill>
                  <a:schemeClr val="tx1"/>
                </a:solidFill>
                <a:effectLst/>
                <a:latin typeface="+mn-lt"/>
                <a:ea typeface="+mn-ea"/>
                <a:cs typeface="+mn-cs"/>
              </a:rPr>
              <a:t>[Prediction of reactivation risk of LTBI due to TNF neutralization]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Does it conform to the guidelines we just discussed?</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Does photograph have eye appeal?</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Is it a good example of an illustration?  </a:t>
            </a:r>
            <a:r>
              <a:rPr lang="en-US" sz="1200" i="1" kern="1200" dirty="0">
                <a:solidFill>
                  <a:schemeClr val="tx1"/>
                </a:solidFill>
                <a:effectLst/>
                <a:latin typeface="+mn-lt"/>
                <a:ea typeface="+mn-ea"/>
                <a:cs typeface="+mn-cs"/>
              </a:rPr>
              <a:t>Yes, this is a “before and after” comparing treatment with TNF antibody.</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Are the images appropriately labeled?</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How many monkeys are imaged?</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Does the figure’s caption help the reader to understand what is shown or does it make it more confusing?</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Is the source of the images provided?</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Is the site and orientation of the radiograph provided?</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Are all abbreviations defined?  </a:t>
            </a:r>
            <a:r>
              <a:rPr lang="en-US" sz="1200" i="1" kern="1200" dirty="0">
                <a:solidFill>
                  <a:schemeClr val="tx1"/>
                </a:solidFill>
                <a:effectLst/>
                <a:latin typeface="+mn-lt"/>
                <a:ea typeface="+mn-ea"/>
                <a:cs typeface="+mn-cs"/>
              </a:rPr>
              <a:t>FDG (fluorodeoxyglucose = IV administered radiopharmaceutical agent used in PET imaging), TNF (tumor necrosis factor).</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Are indicators used to highlight features?  </a:t>
            </a:r>
            <a:r>
              <a:rPr lang="en-US" sz="1200" i="1" kern="1200" dirty="0">
                <a:solidFill>
                  <a:schemeClr val="tx1"/>
                </a:solidFill>
                <a:effectLst/>
                <a:latin typeface="+mn-lt"/>
                <a:ea typeface="+mn-ea"/>
                <a:cs typeface="+mn-cs"/>
              </a:rPr>
              <a:t>Yes, green and red arrows show existing and new lesions.</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May re-consider the use of green/red colors in arrow since 10% of men are color-blind and would not be able to distinguish between them.  May consider the use of blue/yellow arrows instead.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Risk of reactivation can be triggered by Immune suppression due to SIV infection, TNF neutralization, and CD4 depletion.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Example of PET CT images (in macaque monkeys) with latent TB after TNF antibody treatment.  Ability to see lesions grow along timeline gives visual support to narrative of study.</a:t>
            </a:r>
          </a:p>
          <a:p>
            <a:r>
              <a:rPr lang="en-US" sz="1200" i="1" kern="1200" dirty="0">
                <a:solidFill>
                  <a:schemeClr val="tx1"/>
                </a:solidFill>
                <a:effectLst/>
                <a:latin typeface="+mn-lt"/>
                <a:ea typeface="+mn-ea"/>
                <a:cs typeface="+mn-cs"/>
              </a:rPr>
              <a:t>Source: </a:t>
            </a:r>
            <a:r>
              <a:rPr lang="en-US" sz="1200" kern="1200" dirty="0">
                <a:solidFill>
                  <a:schemeClr val="tx1"/>
                </a:solidFill>
                <a:effectLst/>
                <a:latin typeface="+mn-lt"/>
                <a:ea typeface="+mn-ea"/>
                <a:cs typeface="+mn-cs"/>
              </a:rPr>
              <a:t>Lin PL et al, PET CT Identifies Reactivation Risk in Cynomolgus Macaques with Latent M. tuberculosis. </a:t>
            </a:r>
            <a:r>
              <a:rPr lang="en-US" sz="1200" i="1" kern="1200" dirty="0" err="1">
                <a:solidFill>
                  <a:schemeClr val="tx1"/>
                </a:solidFill>
                <a:effectLst/>
                <a:latin typeface="+mn-lt"/>
                <a:ea typeface="+mn-ea"/>
                <a:cs typeface="+mn-cs"/>
              </a:rPr>
              <a:t>PLoS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Pathog</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12(7): e1005739, 2016.</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TNF = tumor necrosis factor</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PET = positron emission tomography (type of imaging test)</a:t>
            </a:r>
            <a:endParaRPr lang="en-US" baseline="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23048900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marR="0" lvl="0" indent="-174625" algn="l" defTabSz="457200" rtl="0" eaLnBrk="1" fontAlgn="auto" latinLnBrk="0" hangingPunct="1">
              <a:lnSpc>
                <a:spcPct val="100000"/>
              </a:lnSpc>
              <a:spcBef>
                <a:spcPts val="0"/>
              </a:spcBef>
              <a:spcAft>
                <a:spcPts val="0"/>
              </a:spcAft>
              <a:buClrTx/>
              <a:buSzTx/>
              <a:buFont typeface="Arial"/>
              <a:buChar char="•"/>
              <a:tabLst/>
              <a:defRPr/>
            </a:pPr>
            <a:r>
              <a:rPr lang="en-US" baseline="0" dirty="0">
                <a:latin typeface="+mn-lt"/>
                <a:cs typeface="Calibri"/>
              </a:rPr>
              <a:t>Diagrams are another </a:t>
            </a:r>
            <a:r>
              <a:rPr lang="en-US" dirty="0">
                <a:cs typeface="Calibri"/>
              </a:rPr>
              <a:t>type</a:t>
            </a:r>
            <a:r>
              <a:rPr lang="en-US" baseline="0" dirty="0">
                <a:latin typeface="+mn-lt"/>
                <a:cs typeface="Calibri"/>
              </a:rPr>
              <a:t> of figure that </a:t>
            </a:r>
            <a:r>
              <a:rPr lang="en-US" dirty="0">
                <a:cs typeface="Calibri"/>
              </a:rPr>
              <a:t>are</a:t>
            </a:r>
            <a:r>
              <a:rPr lang="en-US" baseline="0" dirty="0">
                <a:latin typeface="+mn-lt"/>
                <a:cs typeface="Calibri"/>
              </a:rPr>
              <a:t> a visual representation of a structure or process.</a:t>
            </a:r>
            <a:endParaRPr lang="en-US" dirty="0"/>
          </a:p>
          <a:p>
            <a:pPr marL="174708" marR="0" lvl="0" indent="-174708" algn="l" defTabSz="457200" rtl="0" eaLnBrk="1" fontAlgn="auto" latinLnBrk="0" hangingPunct="1">
              <a:lnSpc>
                <a:spcPct val="100000"/>
              </a:lnSpc>
              <a:spcBef>
                <a:spcPts val="0"/>
              </a:spcBef>
              <a:spcAft>
                <a:spcPts val="0"/>
              </a:spcAft>
              <a:buClrTx/>
              <a:buSzTx/>
              <a:buFont typeface="Arial"/>
              <a:buChar char="•"/>
              <a:tabLst/>
              <a:defRPr/>
            </a:pPr>
            <a:r>
              <a:rPr lang="en-US" baseline="0" dirty="0">
                <a:latin typeface="+mn-lt"/>
                <a:cs typeface="Calibri"/>
              </a:rPr>
              <a:t>They include: schematics, flow charts, algorithm or decision trees, genetic pedigrees, and time lines.</a:t>
            </a:r>
          </a:p>
          <a:p>
            <a:pPr marL="174625" indent="-174625">
              <a:buFont typeface="Arial"/>
              <a:buChar char="•"/>
              <a:defRPr/>
            </a:pPr>
            <a:r>
              <a:rPr lang="en-US" baseline="0" dirty="0">
                <a:latin typeface="+mn-lt"/>
                <a:cs typeface="Calibri"/>
              </a:rPr>
              <a:t>They can be a plan, drawing, sketch, or outline to show how something works, or show the flow of a process</a:t>
            </a:r>
            <a:endParaRPr lang="en-US" dirty="0">
              <a:cs typeface="Calibri"/>
            </a:endParaRPr>
          </a:p>
          <a:p>
            <a:pPr marL="174625" indent="-174625">
              <a:buFont typeface="Arial"/>
              <a:buChar char="•"/>
              <a:defRPr/>
            </a:pPr>
            <a:r>
              <a:rPr lang="en-US" dirty="0">
                <a:cs typeface="Calibri"/>
              </a:rPr>
              <a:t>Diagrams </a:t>
            </a:r>
            <a:r>
              <a:rPr lang="en-US" dirty="0">
                <a:latin typeface="+mn-lt"/>
                <a:cs typeface="Calibri"/>
              </a:rPr>
              <a:t>are most useful when presenting evidence</a:t>
            </a:r>
            <a:r>
              <a:rPr lang="en-US" baseline="0" dirty="0">
                <a:latin typeface="+mn-lt"/>
                <a:cs typeface="Calibri"/>
              </a:rPr>
              <a:t> or explaining </a:t>
            </a:r>
            <a:r>
              <a:rPr lang="en-US" dirty="0">
                <a:latin typeface="+mn-lt"/>
                <a:cs typeface="Calibri"/>
              </a:rPr>
              <a:t>concepts or theories.</a:t>
            </a:r>
            <a:endParaRPr lang="en-US" dirty="0"/>
          </a:p>
          <a:p>
            <a:pPr marL="174625" indent="-174625">
              <a:buFont typeface="Arial"/>
              <a:buChar char="•"/>
            </a:pPr>
            <a:r>
              <a:rPr lang="en-US" baseline="0" dirty="0">
                <a:latin typeface="+mn-lt"/>
                <a:cs typeface="Calibri"/>
              </a:rPr>
              <a:t>If</a:t>
            </a:r>
            <a:r>
              <a:rPr lang="en-US" dirty="0">
                <a:cs typeface="Calibri"/>
              </a:rPr>
              <a:t> </a:t>
            </a:r>
            <a:r>
              <a:rPr lang="en-US" baseline="0" dirty="0">
                <a:latin typeface="+mn-lt"/>
                <a:cs typeface="Calibri"/>
              </a:rPr>
              <a:t>you decide to use this type of figure, </a:t>
            </a:r>
            <a:r>
              <a:rPr lang="en-US" dirty="0">
                <a:cs typeface="Calibri"/>
              </a:rPr>
              <a:t>consider</a:t>
            </a:r>
            <a:r>
              <a:rPr lang="en-US" baseline="0" dirty="0">
                <a:latin typeface="+mn-lt"/>
                <a:cs typeface="Calibri"/>
              </a:rPr>
              <a:t> getting a professional illustrator to help you to create it.</a:t>
            </a:r>
          </a:p>
          <a:p>
            <a:pPr marL="174708" indent="-174708">
              <a:buFont typeface="Arial"/>
              <a:buChar char="•"/>
            </a:pPr>
            <a:r>
              <a:rPr lang="en-US" baseline="0" dirty="0">
                <a:latin typeface="+mn-lt"/>
                <a:cs typeface="Calibri"/>
              </a:rPr>
              <a:t>This drawing shows the relation between two numbers and depicts a 10:1 ratio.</a:t>
            </a:r>
          </a:p>
          <a:p>
            <a:pPr marL="0" indent="0">
              <a:buFont typeface="Arial"/>
              <a:buNone/>
            </a:pPr>
            <a:r>
              <a:rPr lang="en-US" i="1" baseline="0" dirty="0">
                <a:latin typeface="+mn-lt"/>
                <a:cs typeface="Calibri"/>
              </a:rPr>
              <a:t>[Cartoon depicting 10:1 ration; study examples to follow on next slides]</a:t>
            </a:r>
            <a:endParaRPr lang="en-US" i="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2447625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When creating diagrams,</a:t>
            </a:r>
            <a:r>
              <a:rPr lang="en-US" baseline="0" dirty="0"/>
              <a:t> a</a:t>
            </a:r>
            <a:r>
              <a:rPr lang="en-US" dirty="0"/>
              <a:t>uthors</a:t>
            </a:r>
            <a:r>
              <a:rPr lang="en-US" baseline="0" dirty="0"/>
              <a:t> should follow the guidelines listed on this slide.  These same rules apply to other types of figures.</a:t>
            </a:r>
          </a:p>
          <a:p>
            <a:pPr marL="171450" indent="-171450">
              <a:buFont typeface="Arial" panose="020B0604020202020204" pitchFamily="34" charset="0"/>
              <a:buChar char="•"/>
            </a:pPr>
            <a:r>
              <a:rPr lang="en-US" baseline="0" dirty="0"/>
              <a:t>Any descriptors used should be kept as simple as possible, while having enough detail to be useful and informative.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431452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a:buChar char="•"/>
            </a:pPr>
            <a:r>
              <a:rPr lang="en-US" dirty="0">
                <a:latin typeface="Calibri"/>
                <a:cs typeface="Calibri"/>
              </a:rPr>
              <a:t>Example</a:t>
            </a:r>
            <a:r>
              <a:rPr lang="en-US" baseline="0" dirty="0">
                <a:latin typeface="Calibri"/>
                <a:cs typeface="Calibri"/>
              </a:rPr>
              <a:t> diagram</a:t>
            </a:r>
            <a:r>
              <a:rPr lang="en-US" dirty="0">
                <a:latin typeface="Calibri"/>
                <a:cs typeface="Calibri"/>
              </a:rPr>
              <a:t> used to compare two different approaches to microscopic</a:t>
            </a:r>
            <a:r>
              <a:rPr lang="en-US" baseline="0" dirty="0">
                <a:latin typeface="Calibri"/>
                <a:cs typeface="Calibri"/>
              </a:rPr>
              <a:t> examination of sputum specimens; outcome: sensitivity of method to </a:t>
            </a:r>
            <a:r>
              <a:rPr lang="en-US" dirty="0">
                <a:latin typeface="Calibri"/>
                <a:cs typeface="Calibri"/>
              </a:rPr>
              <a:t>identify</a:t>
            </a:r>
            <a:r>
              <a:rPr lang="en-US" baseline="0" dirty="0">
                <a:latin typeface="Calibri"/>
                <a:cs typeface="Calibri"/>
              </a:rPr>
              <a:t> AFB.</a:t>
            </a:r>
            <a:endParaRPr lang="en-US" dirty="0"/>
          </a:p>
          <a:p>
            <a:pPr marL="457200" lvl="1" indent="-174625">
              <a:buFont typeface="Lucida Grande"/>
              <a:buChar char="-"/>
            </a:pPr>
            <a:r>
              <a:rPr lang="en-US" baseline="0" dirty="0">
                <a:latin typeface="Calibri"/>
                <a:cs typeface="Calibri"/>
              </a:rPr>
              <a:t>Study done in Kampala</a:t>
            </a:r>
          </a:p>
          <a:p>
            <a:pPr marL="457200" lvl="1" indent="-174625">
              <a:buFont typeface="Lucida Grande"/>
              <a:buChar char="-"/>
            </a:pPr>
            <a:r>
              <a:rPr lang="en-US" baseline="0" dirty="0">
                <a:latin typeface="Calibri"/>
                <a:cs typeface="Calibri"/>
              </a:rPr>
              <a:t>Standard two-specimen microscopy vs. single-specimen microscopy</a:t>
            </a:r>
          </a:p>
          <a:p>
            <a:pPr marL="457200" lvl="1" indent="-174625">
              <a:buFont typeface="Lucida Grande"/>
              <a:buChar char="-"/>
            </a:pPr>
            <a:r>
              <a:rPr lang="en-US" baseline="0" dirty="0">
                <a:latin typeface="Calibri"/>
                <a:cs typeface="Calibri"/>
              </a:rPr>
              <a:t>Reduces collection time from two days to one day (reduces failure to comply and complete 2-day collection)</a:t>
            </a:r>
          </a:p>
          <a:p>
            <a:pPr marL="457200" lvl="1" indent="-174625">
              <a:buFont typeface="Lucida Grande"/>
              <a:buChar char="-"/>
            </a:pPr>
            <a:r>
              <a:rPr lang="en-US" baseline="0" dirty="0">
                <a:latin typeface="Calibri"/>
                <a:cs typeface="Calibri"/>
              </a:rPr>
              <a:t>Compared conventional light microscopy to fluorescent microscopy</a:t>
            </a:r>
          </a:p>
          <a:p>
            <a:pPr marL="457200" lvl="1" indent="-174625">
              <a:buFont typeface="Lucida Grande"/>
              <a:buChar char="-"/>
            </a:pPr>
            <a:r>
              <a:rPr lang="en-US" b="1" baseline="0" dirty="0">
                <a:latin typeface="Calibri"/>
                <a:cs typeface="Calibri"/>
              </a:rPr>
              <a:t>Findings:</a:t>
            </a:r>
          </a:p>
          <a:p>
            <a:pPr marL="685800" lvl="1" indent="-228600">
              <a:buFont typeface="+mj-lt"/>
              <a:buAutoNum type="arabicParenR"/>
            </a:pPr>
            <a:r>
              <a:rPr lang="en-US" baseline="0" dirty="0">
                <a:latin typeface="Calibri"/>
                <a:cs typeface="Calibri"/>
              </a:rPr>
              <a:t>Two smears from single specimen microscopy as sensitive as standard two-specimen approach in detecting AFB, and</a:t>
            </a:r>
          </a:p>
          <a:p>
            <a:pPr marL="685800" lvl="1" indent="-228600">
              <a:buFont typeface="+mj-lt"/>
              <a:buAutoNum type="arabicParenR"/>
            </a:pPr>
            <a:r>
              <a:rPr lang="en-US" baseline="0" dirty="0">
                <a:latin typeface="Calibri"/>
                <a:cs typeface="Calibri"/>
              </a:rPr>
              <a:t>Fluorescent microscopy more sensitive than convention light microscopy in detecting AFB</a:t>
            </a:r>
          </a:p>
          <a:p>
            <a:pPr marL="457200" lvl="1" indent="-174625">
              <a:buFont typeface="Lucida Grande"/>
              <a:buChar char="-"/>
            </a:pPr>
            <a:r>
              <a:rPr lang="en-US" b="1" baseline="0" dirty="0">
                <a:latin typeface="Calibri"/>
                <a:cs typeface="Calibri"/>
              </a:rPr>
              <a:t>Implications:</a:t>
            </a:r>
            <a:r>
              <a:rPr lang="en-US" baseline="0" dirty="0">
                <a:latin typeface="Calibri"/>
                <a:cs typeface="Calibri"/>
              </a:rPr>
              <a:t>  In combination</a:t>
            </a:r>
            <a:r>
              <a:rPr lang="en-US" dirty="0">
                <a:latin typeface="Calibri"/>
                <a:cs typeface="Calibri"/>
              </a:rPr>
              <a:t>,</a:t>
            </a:r>
            <a:r>
              <a:rPr lang="en-US" baseline="0" dirty="0">
                <a:latin typeface="Calibri"/>
                <a:cs typeface="Calibri"/>
              </a:rPr>
              <a:t> implementation of both strategies could increase TB case detection rates and decrease burden on patients and providers in this type of setting.</a:t>
            </a:r>
          </a:p>
          <a:p>
            <a:pPr marL="174708" indent="-174708">
              <a:buFont typeface="Arial"/>
              <a:buChar char="•"/>
            </a:pPr>
            <a:r>
              <a:rPr lang="en-US" baseline="0" dirty="0">
                <a:latin typeface="Calibri"/>
                <a:cs typeface="Calibri"/>
              </a:rPr>
              <a:t>Text gives clear explanation of what is included in figure.</a:t>
            </a:r>
          </a:p>
          <a:p>
            <a:pPr marL="0" indent="0">
              <a:buFont typeface="Arial"/>
              <a:buNone/>
            </a:pPr>
            <a:r>
              <a:rPr lang="en-US" i="1" dirty="0">
                <a:latin typeface="Calibri"/>
                <a:cs typeface="Calibri"/>
              </a:rPr>
              <a:t>Source: </a:t>
            </a:r>
            <a:r>
              <a:rPr lang="en-US" dirty="0" err="1">
                <a:latin typeface="Calibri"/>
                <a:cs typeface="Calibri"/>
              </a:rPr>
              <a:t>Cattamanchi</a:t>
            </a:r>
            <a:r>
              <a:rPr lang="en-US" dirty="0">
                <a:latin typeface="Calibri"/>
                <a:cs typeface="Calibri"/>
              </a:rPr>
              <a:t> A et al, Integrated </a:t>
            </a:r>
            <a:r>
              <a:rPr lang="en-US" baseline="0" dirty="0">
                <a:latin typeface="Calibri"/>
                <a:cs typeface="Calibri"/>
              </a:rPr>
              <a:t>strategies to optimize sputum smear microscopy: a prospective observational study</a:t>
            </a:r>
            <a:r>
              <a:rPr lang="en-US" i="1" baseline="0" dirty="0">
                <a:latin typeface="Calibri"/>
                <a:cs typeface="Calibri"/>
              </a:rPr>
              <a:t>, Am J Respir </a:t>
            </a:r>
            <a:r>
              <a:rPr lang="en-US" i="1" baseline="0" dirty="0" err="1">
                <a:latin typeface="Calibri"/>
                <a:cs typeface="Calibri"/>
              </a:rPr>
              <a:t>Crit</a:t>
            </a:r>
            <a:r>
              <a:rPr lang="en-US" i="1" baseline="0" dirty="0">
                <a:latin typeface="Calibri"/>
                <a:cs typeface="Calibri"/>
              </a:rPr>
              <a:t> Care Med. </a:t>
            </a:r>
            <a:r>
              <a:rPr lang="en-US" baseline="0" dirty="0">
                <a:latin typeface="Calibri"/>
                <a:cs typeface="Calibri"/>
              </a:rPr>
              <a:t>Feb 15;183(4):547-51</a:t>
            </a:r>
            <a:r>
              <a:rPr lang="en-US" dirty="0">
                <a:latin typeface="Calibri"/>
                <a:cs typeface="Calibri"/>
              </a:rPr>
              <a:t>], 2011.</a:t>
            </a:r>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2207821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Tables and figures are powerful tools through which to communicate your research results.</a:t>
            </a:r>
            <a:r>
              <a:rPr lang="en-US" baseline="0" dirty="0"/>
              <a:t> Both formats have been around for some time.</a:t>
            </a:r>
          </a:p>
          <a:p>
            <a:pPr marL="171450" indent="-171450">
              <a:buFont typeface="Arial" panose="020B0604020202020204" pitchFamily="34" charset="0"/>
              <a:buChar char="•"/>
            </a:pPr>
            <a:r>
              <a:rPr lang="en-US" baseline="0" dirty="0"/>
              <a:t>Their main purpose is to support the ideas and opinions YOU, the writer, place in the text.</a:t>
            </a:r>
          </a:p>
          <a:p>
            <a:pPr marL="171450" indent="-171450">
              <a:buFont typeface="Arial" panose="020B0604020202020204" pitchFamily="34" charset="0"/>
              <a:buChar char="•"/>
            </a:pPr>
            <a:r>
              <a:rPr lang="en-US" baseline="0" dirty="0"/>
              <a:t>They are also used to inform the reader by telling the story of your data!  We use them to organize and summarize the data so that the reader can better absorb it.</a:t>
            </a:r>
          </a:p>
          <a:p>
            <a:pPr marL="171450" indent="-171450">
              <a:buFont typeface="Arial" panose="020B0604020202020204" pitchFamily="34" charset="0"/>
              <a:buChar char="•"/>
            </a:pPr>
            <a:r>
              <a:rPr lang="en-US" baseline="0" dirty="0"/>
              <a:t>They are used to show patterns, trends, and relationships in the data that are not apparent from looking at individual records.</a:t>
            </a:r>
          </a:p>
          <a:p>
            <a:pPr marL="171450" indent="-171450">
              <a:buFont typeface="Arial" panose="020B0604020202020204" pitchFamily="34" charset="0"/>
              <a:buChar char="•"/>
            </a:pPr>
            <a:r>
              <a:rPr lang="en-US" baseline="0" dirty="0"/>
              <a:t>They can also be used to simplify data by reducing its complexities into something more easily understandable.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31000680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a:buChar char="•"/>
            </a:pPr>
            <a:r>
              <a:rPr lang="en-US" b="1" i="1" dirty="0">
                <a:latin typeface="Calibri"/>
                <a:cs typeface="Calibri"/>
              </a:rPr>
              <a:t>ASK:  </a:t>
            </a:r>
            <a:r>
              <a:rPr lang="en-US" dirty="0">
                <a:latin typeface="Calibri"/>
                <a:cs typeface="Calibri"/>
              </a:rPr>
              <a:t>What type of diagram is this an example of? </a:t>
            </a:r>
            <a:r>
              <a:rPr lang="en-US" i="1" dirty="0">
                <a:latin typeface="Calibri"/>
                <a:cs typeface="Calibri"/>
              </a:rPr>
              <a:t> [A timeline]</a:t>
            </a:r>
            <a:endParaRPr lang="en-US" i="1" dirty="0"/>
          </a:p>
          <a:p>
            <a:pPr marL="174625" indent="-174625">
              <a:buFont typeface="Arial"/>
              <a:buChar char="•"/>
            </a:pPr>
            <a:r>
              <a:rPr lang="en-US" b="1" i="1" dirty="0">
                <a:latin typeface="Calibri"/>
                <a:cs typeface="Calibri"/>
              </a:rPr>
              <a:t>ASK:  </a:t>
            </a:r>
            <a:r>
              <a:rPr lang="en-US" dirty="0">
                <a:latin typeface="Calibri"/>
                <a:cs typeface="Calibri"/>
              </a:rPr>
              <a:t>What does it show?</a:t>
            </a:r>
            <a:r>
              <a:rPr lang="en-US" i="1" dirty="0">
                <a:latin typeface="Calibri"/>
                <a:cs typeface="Calibri"/>
              </a:rPr>
              <a:t>  [Shows</a:t>
            </a:r>
            <a:r>
              <a:rPr lang="en-US" i="1" baseline="0" dirty="0">
                <a:latin typeface="Calibri"/>
                <a:cs typeface="Calibri"/>
              </a:rPr>
              <a:t> that there a</a:t>
            </a:r>
            <a:r>
              <a:rPr lang="en-US" i="1" dirty="0">
                <a:latin typeface="Calibri"/>
                <a:cs typeface="Calibri"/>
              </a:rPr>
              <a:t>re multiple groups in study.  Groups</a:t>
            </a:r>
            <a:r>
              <a:rPr lang="en-US" i="1" baseline="0" dirty="0">
                <a:latin typeface="Calibri"/>
                <a:cs typeface="Calibri"/>
              </a:rPr>
              <a:t> are </a:t>
            </a:r>
            <a:r>
              <a:rPr lang="en-US" i="1" dirty="0">
                <a:latin typeface="Calibri"/>
                <a:cs typeface="Calibri"/>
              </a:rPr>
              <a:t>based on anti-TB</a:t>
            </a:r>
            <a:r>
              <a:rPr lang="en-US" i="1" baseline="0" dirty="0">
                <a:latin typeface="Calibri"/>
                <a:cs typeface="Calibri"/>
              </a:rPr>
              <a:t> drug regimens for MDR-TB with the corresponding treatment phases</a:t>
            </a:r>
            <a:r>
              <a:rPr lang="en-US" i="1" dirty="0">
                <a:latin typeface="Calibri"/>
                <a:cs typeface="Calibri"/>
              </a:rPr>
              <a:t>]</a:t>
            </a:r>
            <a:endParaRPr lang="en-US" i="1" baseline="0" dirty="0">
              <a:latin typeface="Calibri"/>
              <a:cs typeface="Calibri"/>
            </a:endParaRPr>
          </a:p>
          <a:p>
            <a:pPr marL="174708" indent="-174708">
              <a:buFont typeface="Arial"/>
              <a:buChar char="•"/>
            </a:pPr>
            <a:r>
              <a:rPr lang="en-US" sz="1200" b="1" i="1" kern="1200" dirty="0">
                <a:solidFill>
                  <a:schemeClr val="tx1"/>
                </a:solidFill>
                <a:effectLst/>
                <a:latin typeface="+mn-lt"/>
                <a:ea typeface="+mn-ea"/>
                <a:cs typeface="+mn-cs"/>
              </a:rPr>
              <a:t>ASK: </a:t>
            </a:r>
            <a:r>
              <a:rPr lang="en-US" i="0" baseline="0" dirty="0">
                <a:latin typeface="Calibri"/>
                <a:cs typeface="Calibri"/>
              </a:rPr>
              <a:t>Is the data easy to understand?</a:t>
            </a:r>
          </a:p>
          <a:p>
            <a:pPr marL="174708" indent="-174708">
              <a:buFont typeface="Arial"/>
              <a:buChar char="•"/>
            </a:pPr>
            <a:r>
              <a:rPr lang="en-US" sz="1200" b="1" i="1" kern="1200" dirty="0">
                <a:solidFill>
                  <a:schemeClr val="tx1"/>
                </a:solidFill>
                <a:effectLst/>
                <a:latin typeface="+mn-lt"/>
                <a:ea typeface="+mn-ea"/>
                <a:cs typeface="+mn-cs"/>
              </a:rPr>
              <a:t>ASK: </a:t>
            </a:r>
            <a:r>
              <a:rPr lang="en-US" i="0" baseline="0" dirty="0">
                <a:latin typeface="Calibri"/>
                <a:cs typeface="Calibri"/>
              </a:rPr>
              <a:t>Does it conform to the guidelines?</a:t>
            </a:r>
          </a:p>
          <a:p>
            <a:pPr marL="457200" lvl="1" indent="-173736">
              <a:buFont typeface="Courier New" panose="02070309020205020404" pitchFamily="49" charset="0"/>
              <a:buChar char="o"/>
            </a:pPr>
            <a:r>
              <a:rPr lang="en-US" i="0" baseline="0" dirty="0">
                <a:latin typeface="Calibri"/>
                <a:cs typeface="Calibri"/>
              </a:rPr>
              <a:t>Does it have eye appeal?</a:t>
            </a:r>
          </a:p>
          <a:p>
            <a:pPr marL="457200" lvl="1" indent="-173736">
              <a:buFont typeface="Courier New" panose="02070309020205020404" pitchFamily="49" charset="0"/>
              <a:buChar char="o"/>
            </a:pPr>
            <a:r>
              <a:rPr lang="en-US" i="0" baseline="0" dirty="0">
                <a:latin typeface="Calibri"/>
                <a:cs typeface="Calibri"/>
              </a:rPr>
              <a:t>What two measurements do the diagram address?  </a:t>
            </a:r>
            <a:r>
              <a:rPr lang="en-US" i="1" baseline="0" dirty="0">
                <a:latin typeface="Calibri"/>
                <a:cs typeface="Calibri"/>
              </a:rPr>
              <a:t>(drug treatment regimen and time length of treatment)</a:t>
            </a:r>
          </a:p>
          <a:p>
            <a:pPr marL="457200" lvl="1" indent="-173736">
              <a:buFont typeface="Courier New" panose="02070309020205020404" pitchFamily="49" charset="0"/>
              <a:buChar char="o"/>
            </a:pPr>
            <a:r>
              <a:rPr lang="en-US" i="0" baseline="0" dirty="0">
                <a:latin typeface="Calibri"/>
                <a:cs typeface="Calibri"/>
              </a:rPr>
              <a:t>Is the timeline unit of measurement clearly stated?</a:t>
            </a:r>
          </a:p>
          <a:p>
            <a:pPr marL="457200" lvl="1" indent="-173736">
              <a:buFont typeface="Courier New" panose="02070309020205020404" pitchFamily="49" charset="0"/>
              <a:buChar char="o"/>
            </a:pPr>
            <a:r>
              <a:rPr lang="en-US" i="0" baseline="0" dirty="0">
                <a:latin typeface="Calibri"/>
                <a:cs typeface="Calibri"/>
              </a:rPr>
              <a:t>Is this the best use of the design?</a:t>
            </a:r>
          </a:p>
          <a:p>
            <a:pPr marL="457200" lvl="1" indent="-173736">
              <a:buFont typeface="Courier New" panose="02070309020205020404" pitchFamily="49" charset="0"/>
              <a:buChar char="o"/>
            </a:pPr>
            <a:r>
              <a:rPr lang="en-US" i="0" baseline="0" dirty="0">
                <a:latin typeface="Calibri"/>
                <a:cs typeface="Calibri"/>
              </a:rPr>
              <a:t>Are the distinctions between the multiple arms of the study clear?</a:t>
            </a:r>
          </a:p>
          <a:p>
            <a:pPr marL="457200" lvl="1" indent="-173736">
              <a:buFont typeface="Courier New" panose="02070309020205020404" pitchFamily="49" charset="0"/>
              <a:buChar char="o"/>
            </a:pPr>
            <a:r>
              <a:rPr lang="en-US" i="0" baseline="0" dirty="0">
                <a:latin typeface="Calibri"/>
                <a:cs typeface="Calibri"/>
              </a:rPr>
              <a:t>Are abbreviations defined?</a:t>
            </a:r>
          </a:p>
          <a:p>
            <a:pPr marL="457200" lvl="1" indent="-173736">
              <a:buFont typeface="Courier New" panose="02070309020205020404" pitchFamily="49" charset="0"/>
              <a:buChar char="o"/>
            </a:pPr>
            <a:r>
              <a:rPr lang="en-US" i="0" baseline="0" dirty="0">
                <a:latin typeface="Calibri"/>
                <a:cs typeface="Calibri"/>
              </a:rPr>
              <a:t>Are labels provided? Is detailed explanation of diagrams provided in the figure caption?</a:t>
            </a:r>
          </a:p>
          <a:p>
            <a:pPr marL="0" indent="0">
              <a:buFont typeface="Arial"/>
              <a:buNone/>
            </a:pPr>
            <a:r>
              <a:rPr lang="en-US" i="1" dirty="0">
                <a:latin typeface="Calibri"/>
                <a:cs typeface="Calibri"/>
              </a:rPr>
              <a:t>Source: </a:t>
            </a:r>
            <a:r>
              <a:rPr lang="en-US" baseline="0" dirty="0">
                <a:latin typeface="Calibri"/>
                <a:cs typeface="Calibri"/>
              </a:rPr>
              <a:t>Moodley et al, Short-course treatment for multidrug-resistant tuberculosis: the STREAM trials</a:t>
            </a:r>
            <a:r>
              <a:rPr lang="en-US" i="1" baseline="0" dirty="0">
                <a:latin typeface="Calibri"/>
                <a:cs typeface="Calibri"/>
              </a:rPr>
              <a:t>, </a:t>
            </a:r>
            <a:r>
              <a:rPr lang="nb-NO" dirty="0">
                <a:latin typeface="Calibri"/>
                <a:cs typeface="Calibri"/>
              </a:rPr>
              <a:t>Eur Respir Rev 2016; 25: 29–35</a:t>
            </a:r>
            <a:r>
              <a:rPr lang="en-US" dirty="0">
                <a:latin typeface="Calibri"/>
                <a:cs typeface="Calibri"/>
              </a:rPr>
              <a:t>, .2016</a:t>
            </a:r>
          </a:p>
        </p:txBody>
      </p:sp>
      <p:sp>
        <p:nvSpPr>
          <p:cNvPr id="4" name="Slide Number Placeholder 3"/>
          <p:cNvSpPr>
            <a:spLocks noGrp="1"/>
          </p:cNvSpPr>
          <p:nvPr>
            <p:ph type="sldNum" sz="quarter" idx="10"/>
          </p:nvPr>
        </p:nvSpPr>
        <p:spPr/>
        <p:txBody>
          <a:bodyPr/>
          <a:lstStyle/>
          <a:p>
            <a:fld id="{1AD3D35E-2143-4448-BE2B-2320F89EEC49}" type="slidenum">
              <a:rPr lang="en-US" smtClean="0"/>
              <a:t>30</a:t>
            </a:fld>
            <a:endParaRPr lang="en-US"/>
          </a:p>
        </p:txBody>
      </p:sp>
    </p:spTree>
    <p:extLst>
      <p:ext uri="{BB962C8B-B14F-4D97-AF65-F5344CB8AC3E}">
        <p14:creationId xmlns:p14="http://schemas.microsoft.com/office/powerpoint/2010/main" val="2207821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a:buChar char="•"/>
            </a:pPr>
            <a:r>
              <a:rPr lang="en-US" dirty="0">
                <a:latin typeface="Calibri"/>
                <a:cs typeface="Calibri"/>
              </a:rPr>
              <a:t>Diagrams can be a useful</a:t>
            </a:r>
            <a:r>
              <a:rPr lang="en-US" baseline="0" dirty="0">
                <a:latin typeface="Calibri"/>
                <a:cs typeface="Calibri"/>
              </a:rPr>
              <a:t> way</a:t>
            </a:r>
            <a:r>
              <a:rPr lang="en-US" dirty="0">
                <a:latin typeface="Calibri"/>
                <a:cs typeface="Calibri"/>
              </a:rPr>
              <a:t> to simplify and convey</a:t>
            </a:r>
            <a:r>
              <a:rPr lang="en-US" baseline="0" dirty="0">
                <a:latin typeface="Calibri"/>
                <a:cs typeface="Calibri"/>
              </a:rPr>
              <a:t> more complex concepts/processes</a:t>
            </a:r>
            <a:r>
              <a:rPr lang="en-US" dirty="0">
                <a:latin typeface="Calibri"/>
                <a:cs typeface="Calibri"/>
              </a:rPr>
              <a:t>.</a:t>
            </a:r>
          </a:p>
          <a:p>
            <a:pPr marL="174625" indent="-174625">
              <a:buFont typeface="Arial"/>
              <a:buChar char="•"/>
            </a:pPr>
            <a:r>
              <a:rPr lang="en-US" i="1" dirty="0">
                <a:latin typeface="Calibri"/>
                <a:cs typeface="Calibri"/>
              </a:rPr>
              <a:t>Note: </a:t>
            </a:r>
            <a:r>
              <a:rPr lang="en-US" dirty="0">
                <a:latin typeface="Calibri"/>
                <a:cs typeface="Calibri"/>
              </a:rPr>
              <a:t> Figure</a:t>
            </a:r>
            <a:r>
              <a:rPr lang="en-US" baseline="0" dirty="0">
                <a:latin typeface="Calibri"/>
                <a:cs typeface="Calibri"/>
              </a:rPr>
              <a:t> narrative should also include clear description of what is depicted.</a:t>
            </a:r>
          </a:p>
          <a:p>
            <a:pPr marL="0" indent="0">
              <a:buFont typeface="Arial"/>
              <a:buNone/>
            </a:pPr>
            <a:r>
              <a:rPr lang="en-US" i="1" dirty="0">
                <a:latin typeface="Calibri"/>
                <a:cs typeface="Calibri"/>
              </a:rPr>
              <a:t>Source: </a:t>
            </a:r>
            <a:r>
              <a:rPr lang="en-US" baseline="0" dirty="0" err="1">
                <a:latin typeface="Calibri"/>
                <a:cs typeface="Calibri"/>
              </a:rPr>
              <a:t>Arinaminpathy</a:t>
            </a:r>
            <a:r>
              <a:rPr lang="en-US" baseline="0" dirty="0">
                <a:latin typeface="Calibri"/>
                <a:cs typeface="Calibri"/>
              </a:rPr>
              <a:t> N &amp; Dowdy D, Understanding the incremental value of novel diagnostic tests for tuberculosis, </a:t>
            </a:r>
            <a:r>
              <a:rPr lang="en-US" i="1" baseline="0" dirty="0">
                <a:latin typeface="Calibri"/>
                <a:cs typeface="Calibri"/>
              </a:rPr>
              <a:t>Nature </a:t>
            </a:r>
            <a:r>
              <a:rPr lang="en-US" baseline="0" dirty="0">
                <a:latin typeface="Calibri"/>
                <a:cs typeface="Calibri"/>
              </a:rPr>
              <a:t>528, S60-S67, 3 December 2015</a:t>
            </a:r>
            <a:endParaRPr lang="en-US"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2207821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Since we spent some time during Week 1 of the course reviewing the use of graphs and charts, we’re now going to review only their most salient points, and we’ll also look at some examples.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Graphs provide a visual means to show numeric data.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Although there are many types, the two most often used in research are line graphs and bar charts.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help show patterns and trends in the data AND are useful for showing effects among subgroups.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 a general rule, you should create a graph only if you have a minimum number of 4 data points to plot.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maximum number will depend on the type of figure you use.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important thing to remember is that too much in the graph will take away from its message.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next two slides will show examples of how the choice of graph can make a difference in its clarity.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They allow complex data to be represented in a way that is easier to spot trends by eye.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Additional rule of thumb – don’t use a pie chart; the data can be better presented in text or a table.</a:t>
            </a:r>
          </a:p>
          <a:p>
            <a:pPr marL="171450" indent="-171450">
              <a:buFont typeface="Arial" panose="020B0604020202020204" pitchFamily="34" charset="0"/>
              <a:buChar char="•"/>
            </a:pPr>
            <a:r>
              <a:rPr lang="en-US" sz="1200" i="1" kern="1200" dirty="0">
                <a:solidFill>
                  <a:schemeClr val="tx1"/>
                </a:solidFill>
                <a:effectLst/>
                <a:latin typeface="+mn-lt"/>
                <a:ea typeface="+mn-ea"/>
                <a:cs typeface="+mn-cs"/>
              </a:rPr>
              <a:t>Examples of using graphs and charts to visualize data covered in </a:t>
            </a:r>
            <a:r>
              <a:rPr lang="en-US" sz="1200" kern="1200" dirty="0">
                <a:solidFill>
                  <a:schemeClr val="tx1"/>
                </a:solidFill>
                <a:effectLst/>
                <a:latin typeface="+mn-lt"/>
                <a:ea typeface="+mn-ea"/>
                <a:cs typeface="+mn-cs"/>
              </a:rPr>
              <a:t>Week 1 Lecture 9 Biostatistics: Basic Concepts and Tools</a:t>
            </a:r>
            <a:r>
              <a:rPr lang="en-US" sz="1200" i="1" kern="1200" dirty="0">
                <a:solidFill>
                  <a:schemeClr val="tx1"/>
                </a:solidFill>
                <a:effectLst/>
                <a:latin typeface="+mn-lt"/>
                <a:ea typeface="+mn-ea"/>
                <a:cs typeface="+mn-cs"/>
              </a:rPr>
              <a:t> (refer to slide-set if review needed)</a:t>
            </a:r>
            <a:endParaRPr lang="en-US" i="0" baseline="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39910828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Compare this format to the next slide.</a:t>
            </a:r>
          </a:p>
          <a:p>
            <a:pPr marL="171450" lvl="0" indent="-171450">
              <a:buFont typeface="Arial" panose="020B0604020202020204" pitchFamily="34" charset="0"/>
              <a:buChar char="•"/>
            </a:pPr>
            <a:r>
              <a:rPr lang="en-US" sz="1200" i="1" kern="1200" dirty="0">
                <a:solidFill>
                  <a:schemeClr val="tx1"/>
                </a:solidFill>
                <a:effectLst/>
                <a:latin typeface="+mn-lt"/>
                <a:ea typeface="+mn-ea"/>
                <a:cs typeface="+mn-cs"/>
              </a:rPr>
              <a:t>[Example from: Uganda 2012-13 curriculum: http://junkcharts.typepad.com/]</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First, what type of figure is this?  </a:t>
            </a:r>
            <a:r>
              <a:rPr lang="en-US" sz="1200" i="1" kern="1200" dirty="0">
                <a:solidFill>
                  <a:schemeClr val="tx1"/>
                </a:solidFill>
                <a:effectLst/>
                <a:latin typeface="+mn-lt"/>
                <a:ea typeface="+mn-ea"/>
                <a:cs typeface="+mn-cs"/>
              </a:rPr>
              <a:t>[Bar graph]</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What does it show?  </a:t>
            </a:r>
            <a:r>
              <a:rPr lang="en-US" sz="1200" i="1" kern="1200" dirty="0">
                <a:solidFill>
                  <a:schemeClr val="tx1"/>
                </a:solidFill>
                <a:effectLst/>
                <a:latin typeface="+mn-lt"/>
                <a:ea typeface="+mn-ea"/>
                <a:cs typeface="+mn-cs"/>
              </a:rPr>
              <a:t>[The number of days per week that one is exposed to tobacco in household with smokers and those in the total sample]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is missing?  </a:t>
            </a:r>
            <a:r>
              <a:rPr lang="en-US" sz="1200" i="1" kern="1200" dirty="0">
                <a:solidFill>
                  <a:schemeClr val="tx1"/>
                </a:solidFill>
                <a:effectLst/>
                <a:latin typeface="+mn-lt"/>
                <a:ea typeface="+mn-ea"/>
                <a:cs typeface="+mn-cs"/>
              </a:rPr>
              <a:t>[The number of days per week that one is exposed to tobacco in a household without smokers]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Does it show the best use of the bar graph?  </a:t>
            </a:r>
            <a:r>
              <a:rPr lang="en-US" sz="1200" i="1" kern="1200" dirty="0">
                <a:solidFill>
                  <a:schemeClr val="tx1"/>
                </a:solidFill>
                <a:effectLst/>
                <a:latin typeface="+mn-lt"/>
                <a:ea typeface="+mn-ea"/>
                <a:cs typeface="+mn-cs"/>
              </a:rPr>
              <a:t>[To show magnitudes (of difference) or to compare numbers between different categories?]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Why not?  What are some of the problems with this presentation?</a:t>
            </a: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Can’t fully appreciate the data for days 1-6 because bars are too small</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Too many categories re: days of tobacco exposure; solution: collapse into fewer categories</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Can’t appreciate data in household without smokers</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The redundant vertical scale, as all the data are included on the chart</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Comparison of smokers to “total sample” instead of non-smokers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may we fix it?</a:t>
            </a:r>
            <a:r>
              <a:rPr lang="en-US" sz="1200" i="1" kern="1200" dirty="0">
                <a:solidFill>
                  <a:schemeClr val="tx1"/>
                </a:solidFill>
                <a:effectLst/>
                <a:latin typeface="+mn-lt"/>
                <a:ea typeface="+mn-ea"/>
                <a:cs typeface="+mn-cs"/>
              </a:rPr>
              <a:t>  [Change the orientation of the bar graph; reduce categories by aggregating days 1-6; compare household with smokers to household without smokers. See next graph</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Behind the smokescreen lies the informative conclusion:  among households with smokers, about 40% smoke in residence all the time while about half never smoke in residence.</a:t>
            </a:r>
          </a:p>
          <a:p>
            <a:pPr marL="0" indent="0">
              <a:buFont typeface="Arial" panose="020B0604020202020204" pitchFamily="34" charset="0"/>
              <a:buNone/>
            </a:pP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graphic, unfortunately chosen, contains many distractions from the main message, including:</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The liberal sprinkling of colors</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The inclusion of data for 1, 2, 3, 4, 5, 6 days, almost all of which were effectively zero</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The redundant vertical scale, as all the data already appeared on the chart itself</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The comparison of smokers to "total sample" instead of non-smokers)</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The last point merits special attention.  The total sample contains households with smokers as well as households without smokers. Any data from the total sample is a weighted average of these two types of households.  It is better to directly compare the two household types than to indirectly compare one type to the overall.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Furthermore, households without smokers should be extremely likely to have no smoking in residence all week.  And if most households have no smokers (76% of this sample), then the statistics of the total sample will mimic those of no-smoker households.  That is to say, the total sample statistics do not add much to the analysis.  Our </a:t>
            </a:r>
            <a:r>
              <a:rPr lang="en-US" sz="1200" i="1" kern="1200" dirty="0" err="1">
                <a:solidFill>
                  <a:schemeClr val="tx1"/>
                </a:solidFill>
                <a:effectLst/>
                <a:latin typeface="+mn-lt"/>
                <a:ea typeface="+mn-ea"/>
                <a:cs typeface="+mn-cs"/>
              </a:rPr>
              <a:t>junkart</a:t>
            </a:r>
            <a:r>
              <a:rPr lang="en-US" sz="1200" kern="1200" dirty="0">
                <a:solidFill>
                  <a:schemeClr val="tx1"/>
                </a:solidFill>
                <a:effectLst/>
                <a:latin typeface="+mn-lt"/>
                <a:ea typeface="+mn-ea"/>
                <a:cs typeface="+mn-cs"/>
              </a:rPr>
              <a:t> version below corrects for this as well as other things.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One of the key functions of a graph is data reduction, i.e. to aggregate data in such a way as to expose the information contained within.  Typically, a graph that uses aggregated data is clearer and stronger than one that plots every piece of data.  In this example, by combining 1-6 days into a single category ("smokes in residence part of the week"), we have a graph that is much more readable.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Thanks Dr. Mike </a:t>
            </a:r>
            <a:r>
              <a:rPr lang="en-US" sz="1200" kern="1200" dirty="0" err="1">
                <a:solidFill>
                  <a:schemeClr val="tx1"/>
                </a:solidFill>
                <a:effectLst/>
                <a:latin typeface="+mn-lt"/>
                <a:ea typeface="+mn-ea"/>
                <a:cs typeface="+mn-cs"/>
              </a:rPr>
              <a:t>Rabinoff</a:t>
            </a:r>
            <a:r>
              <a:rPr lang="en-US" sz="1200" kern="1200" dirty="0">
                <a:solidFill>
                  <a:schemeClr val="tx1"/>
                </a:solidFill>
                <a:effectLst/>
                <a:latin typeface="+mn-lt"/>
                <a:ea typeface="+mn-ea"/>
                <a:cs typeface="+mn-cs"/>
              </a:rPr>
              <a:t> for inspiring me to look up these second-hand smoking statistics.  Mike recently published a book called "Ending the Tobacco Holocaust", which tells you more than you want to know about the tobacco industry.</a:t>
            </a:r>
          </a:p>
          <a:p>
            <a:pPr marL="0" indent="0">
              <a:buFont typeface="Arial" panose="020B0604020202020204" pitchFamily="34" charset="0"/>
              <a:buNone/>
            </a:pPr>
            <a:r>
              <a:rPr lang="en-US" sz="1200" i="1" kern="1200" dirty="0">
                <a:solidFill>
                  <a:schemeClr val="tx1"/>
                </a:solidFill>
                <a:effectLst/>
                <a:latin typeface="+mn-lt"/>
                <a:ea typeface="+mn-ea"/>
                <a:cs typeface="+mn-cs"/>
              </a:rPr>
              <a:t>Reference:</a:t>
            </a:r>
            <a:r>
              <a:rPr lang="en-US" sz="1200" kern="1200" dirty="0">
                <a:solidFill>
                  <a:schemeClr val="tx1"/>
                </a:solidFill>
                <a:effectLst/>
                <a:latin typeface="+mn-lt"/>
                <a:ea typeface="+mn-ea"/>
                <a:cs typeface="+mn-cs"/>
              </a:rPr>
              <a:t> "Second Hand Smoke Survey: Final Report", </a:t>
            </a:r>
            <a:r>
              <a:rPr lang="en-US" sz="1200" u="sng" kern="1200" dirty="0">
                <a:solidFill>
                  <a:schemeClr val="tx1"/>
                </a:solidFill>
                <a:effectLst/>
                <a:latin typeface="+mn-lt"/>
                <a:ea typeface="+mn-ea"/>
                <a:cs typeface="+mn-cs"/>
              </a:rPr>
              <a:t>Madison Department of Public Health</a:t>
            </a:r>
            <a:r>
              <a:rPr lang="en-US" sz="1200" kern="1200" dirty="0">
                <a:solidFill>
                  <a:schemeClr val="tx1"/>
                </a:solidFill>
                <a:effectLst/>
                <a:latin typeface="+mn-lt"/>
                <a:ea typeface="+mn-ea"/>
                <a:cs typeface="+mn-cs"/>
              </a:rPr>
              <a:t>, Dec 2003.</a:t>
            </a:r>
            <a:endParaRPr lang="en-US" sz="1200" i="0" baseline="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4211957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a:buChar char="•"/>
            </a:pPr>
            <a:r>
              <a:rPr lang="en-US" sz="1200" i="0" dirty="0">
                <a:latin typeface="+mj-lt"/>
                <a:cs typeface="Calibri"/>
              </a:rPr>
              <a:t>Creating a good, effective graph often requires as much critical thinking as the art behind</a:t>
            </a:r>
            <a:r>
              <a:rPr lang="en-US" sz="1200" i="0" baseline="0" dirty="0">
                <a:latin typeface="+mj-lt"/>
                <a:cs typeface="Calibri"/>
              </a:rPr>
              <a:t> it.  In this slide, a horizontal stacked bar chart is used to convey the same information about the degree of tobacco exposure in a sample.</a:t>
            </a:r>
            <a:endParaRPr lang="en-US" sz="1200" i="0" dirty="0">
              <a:latin typeface="+mj-lt"/>
              <a:cs typeface="Calibri"/>
            </a:endParaRPr>
          </a:p>
          <a:p>
            <a:pPr marL="174625" indent="-174625">
              <a:buFont typeface="Arial"/>
              <a:buChar char="•"/>
            </a:pPr>
            <a:r>
              <a:rPr lang="en-US" sz="1200" i="0" dirty="0">
                <a:latin typeface="+mj-lt"/>
                <a:cs typeface="Calibri"/>
              </a:rPr>
              <a:t>The result is… </a:t>
            </a:r>
            <a:r>
              <a:rPr lang="en-US" sz="1200" i="0" baseline="0" dirty="0">
                <a:latin typeface="+mj-lt"/>
                <a:cs typeface="Calibri"/>
              </a:rPr>
              <a:t>a</a:t>
            </a:r>
            <a:r>
              <a:rPr lang="en-US" sz="1200" i="0" dirty="0">
                <a:latin typeface="+mj-lt"/>
                <a:cs typeface="Calibri"/>
              </a:rPr>
              <a:t> graph that shows</a:t>
            </a:r>
            <a:r>
              <a:rPr lang="en-US" sz="1200" i="0" baseline="0" dirty="0">
                <a:latin typeface="+mj-lt"/>
                <a:cs typeface="Calibri"/>
              </a:rPr>
              <a:t> a more effective way to visually show the data.</a:t>
            </a:r>
          </a:p>
          <a:p>
            <a:pPr marL="174708" indent="-174708">
              <a:buFont typeface="Arial"/>
              <a:buChar char="•"/>
            </a:pPr>
            <a:r>
              <a:rPr lang="en-US" sz="1200" i="0" baseline="0" dirty="0">
                <a:latin typeface="+mj-lt"/>
                <a:cs typeface="Calibri"/>
              </a:rPr>
              <a:t>Why is it more effective?</a:t>
            </a:r>
          </a:p>
          <a:p>
            <a:pPr marL="457200" lvl="1" indent="-174625">
              <a:buFont typeface="Lucida Grande"/>
              <a:buChar char="-"/>
            </a:pPr>
            <a:r>
              <a:rPr lang="en-US" sz="1200" i="0" baseline="0" dirty="0">
                <a:latin typeface="+mj-lt"/>
                <a:cs typeface="Calibri"/>
              </a:rPr>
              <a:t>Allows you to add an additional bar that includes data on tobacco exposure in households without smokers. </a:t>
            </a:r>
          </a:p>
          <a:p>
            <a:pPr marL="457200" lvl="1" indent="-174625">
              <a:buFont typeface="Lucida Grande"/>
              <a:buChar char="-"/>
            </a:pPr>
            <a:r>
              <a:rPr lang="en-US" sz="1200" i="0" baseline="0" dirty="0">
                <a:latin typeface="+mj-lt"/>
                <a:cs typeface="Calibri"/>
              </a:rPr>
              <a:t>Collapses the 8 categories related to tobacco exposure into 3.  Streamlines the data, and helps produce a clearer, stronger graph.  </a:t>
            </a:r>
          </a:p>
          <a:p>
            <a:pPr marL="457200" lvl="1" indent="-174625">
              <a:buFont typeface="Lucida Grande"/>
              <a:buChar char="-"/>
            </a:pPr>
            <a:r>
              <a:rPr lang="en-US" sz="1200" b="1" i="0" baseline="0" dirty="0">
                <a:latin typeface="+mj-lt"/>
                <a:cs typeface="Calibri"/>
              </a:rPr>
              <a:t>Note:</a:t>
            </a:r>
            <a:r>
              <a:rPr lang="en-US" sz="1200" i="0" baseline="0" dirty="0">
                <a:latin typeface="+mj-lt"/>
                <a:cs typeface="Calibri"/>
              </a:rPr>
              <a:t>  In previous slide, vertical bars were too small for some of the categories to appreciate their magnitude of difference.</a:t>
            </a:r>
          </a:p>
          <a:p>
            <a:pPr marL="0" indent="0" defTabSz="465887">
              <a:buFont typeface="Arial"/>
              <a:buNone/>
              <a:defRPr/>
            </a:pPr>
            <a:r>
              <a:rPr lang="en-US" sz="1200" i="1" dirty="0">
                <a:latin typeface="+mj-lt"/>
                <a:cs typeface="Calibri"/>
              </a:rPr>
              <a:t>[Example from Uganda 2012-13 curriculum:</a:t>
            </a:r>
            <a:r>
              <a:rPr lang="en-US" sz="1200" i="1" baseline="0" dirty="0">
                <a:latin typeface="+mj-lt"/>
                <a:cs typeface="Calibri"/>
              </a:rPr>
              <a:t> http://junkcharts.typepad.com/</a:t>
            </a:r>
            <a:r>
              <a:rPr lang="en-US" sz="1200" i="1" dirty="0">
                <a:latin typeface="+mj-lt"/>
                <a:cs typeface="Calibri"/>
              </a:rPr>
              <a:t>]</a:t>
            </a:r>
          </a:p>
        </p:txBody>
      </p:sp>
      <p:sp>
        <p:nvSpPr>
          <p:cNvPr id="4" name="Slide Number Placeholder 3"/>
          <p:cNvSpPr>
            <a:spLocks noGrp="1"/>
          </p:cNvSpPr>
          <p:nvPr>
            <p:ph type="sldNum" sz="quarter" idx="10"/>
          </p:nvPr>
        </p:nvSpPr>
        <p:spPr/>
        <p:txBody>
          <a:bodyPr/>
          <a:lstStyle/>
          <a:p>
            <a:fld id="{1AD3D35E-2143-4448-BE2B-2320F89EEC49}" type="slidenum">
              <a:rPr lang="en-US" smtClean="0"/>
              <a:t>34</a:t>
            </a:fld>
            <a:endParaRPr lang="en-US"/>
          </a:p>
        </p:txBody>
      </p:sp>
    </p:spTree>
    <p:extLst>
      <p:ext uri="{BB962C8B-B14F-4D97-AF65-F5344CB8AC3E}">
        <p14:creationId xmlns:p14="http://schemas.microsoft.com/office/powerpoint/2010/main" val="4211957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6838" y="976313"/>
            <a:ext cx="4276725" cy="3206750"/>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bar graph depicts the cost burden of drug-resistant TB in the U.S.  The data compares the costs of treating TB, MDR-TB, and extensively resistant TB in terms of direct treatment costs and the loss of human productivity.</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Does this graph serve its purpose?  What is it trying to say?  </a:t>
            </a:r>
            <a:r>
              <a:rPr lang="en-US" sz="1200" i="1" kern="1200" dirty="0">
                <a:solidFill>
                  <a:schemeClr val="tx1"/>
                </a:solidFill>
                <a:effectLst/>
                <a:latin typeface="+mn-lt"/>
                <a:ea typeface="+mn-ea"/>
                <a:cs typeface="+mn-cs"/>
              </a:rPr>
              <a:t>[The main point = cost of treatment rises with greater resistance, and with longer treatment regimens]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Type of chart? </a:t>
            </a:r>
            <a:r>
              <a:rPr lang="en-US" sz="1200" i="1" kern="1200" dirty="0">
                <a:solidFill>
                  <a:schemeClr val="tx1"/>
                </a:solidFill>
                <a:effectLst/>
                <a:latin typeface="+mn-lt"/>
                <a:ea typeface="+mn-ea"/>
                <a:cs typeface="+mn-cs"/>
              </a:rPr>
              <a:t> [Stacked bar graph]</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Advantage:</a:t>
            </a:r>
            <a:r>
              <a:rPr lang="en-US" sz="1200" kern="1200" dirty="0">
                <a:solidFill>
                  <a:schemeClr val="tx1"/>
                </a:solidFill>
                <a:effectLst/>
                <a:latin typeface="+mn-lt"/>
                <a:ea typeface="+mn-ea"/>
                <a:cs typeface="+mn-cs"/>
              </a:rPr>
              <a:t> numbers representing the loss of productivity included on graph; not typical (of graph type)</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What if I were interested in looking at the contribution of drugs and diagnostics to direct treatment costs? Could I get this info from the bar graph?</a:t>
            </a: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No, not able to tease out or interpolate specific contribution of subcategories (i.e., drugs &amp; diagnostics, case management &amp; social work, etc.) to direct costs.</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i="1" kern="1200" dirty="0">
                <a:solidFill>
                  <a:schemeClr val="tx1"/>
                </a:solidFill>
                <a:effectLst/>
                <a:latin typeface="+mn-lt"/>
                <a:ea typeface="+mn-ea"/>
                <a:cs typeface="+mn-cs"/>
              </a:rPr>
              <a:t>But, the general concepts are clear in this example.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Make sure the figures you choose to use serve the purpose of the data.</a:t>
            </a:r>
            <a:endParaRPr lang="en-US" sz="1200" baseline="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35</a:t>
            </a:fld>
            <a:endParaRPr lang="en-US"/>
          </a:p>
        </p:txBody>
      </p:sp>
    </p:spTree>
    <p:extLst>
      <p:ext uri="{BB962C8B-B14F-4D97-AF65-F5344CB8AC3E}">
        <p14:creationId xmlns:p14="http://schemas.microsoft.com/office/powerpoint/2010/main" val="22078219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dirty="0">
                <a:latin typeface="+mn-lt"/>
              </a:rPr>
              <a:t>Will run through a few more examples of types of graphs, such as line graphs.</a:t>
            </a:r>
          </a:p>
          <a:p>
            <a:pPr marL="171450" indent="-171450">
              <a:buFont typeface="Arial"/>
              <a:buChar char="•"/>
            </a:pPr>
            <a:r>
              <a:rPr lang="en-US" altLang="en-US" dirty="0">
                <a:latin typeface="+mn-lt"/>
              </a:rPr>
              <a:t>Here,</a:t>
            </a:r>
            <a:r>
              <a:rPr lang="en-US" altLang="en-US" baseline="0" dirty="0">
                <a:latin typeface="+mn-lt"/>
              </a:rPr>
              <a:t> </a:t>
            </a:r>
            <a:r>
              <a:rPr lang="en-US" altLang="en-US" dirty="0"/>
              <a:t>age-adjusted</a:t>
            </a:r>
            <a:r>
              <a:rPr lang="en-US" altLang="en-US" baseline="0" dirty="0">
                <a:latin typeface="+mn-lt"/>
              </a:rPr>
              <a:t> cancer death rates among men </a:t>
            </a:r>
            <a:r>
              <a:rPr lang="mr-IN" altLang="en-US" baseline="0" dirty="0">
                <a:latin typeface="+mn-lt"/>
              </a:rPr>
              <a:t>–</a:t>
            </a:r>
            <a:r>
              <a:rPr lang="en-US" altLang="en-US" baseline="0" dirty="0">
                <a:latin typeface="+mn-lt"/>
              </a:rPr>
              <a:t> this type of graph is useful to compare trends over time.</a:t>
            </a:r>
            <a:endParaRPr lang="en-US" altLang="en-US" dirty="0">
              <a:latin typeface="+mn-lt"/>
              <a:cs typeface="Calibri"/>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8AAB116C-55DB-475D-BA83-AA900018D4FA}" type="slidenum">
              <a:rPr lang="en-US" altLang="en-US" i="0">
                <a:latin typeface="Arial" panose="020B0604020202020204" pitchFamily="34" charset="0"/>
              </a:rPr>
              <a:pPr algn="r"/>
              <a:t>36</a:t>
            </a:fld>
            <a:endParaRPr lang="en-US" altLang="en-US" i="0">
              <a:latin typeface="Arial" panose="020B0604020202020204" pitchFamily="34" charset="0"/>
            </a:endParaRPr>
          </a:p>
        </p:txBody>
      </p:sp>
    </p:spTree>
    <p:extLst>
      <p:ext uri="{BB962C8B-B14F-4D97-AF65-F5344CB8AC3E}">
        <p14:creationId xmlns:p14="http://schemas.microsoft.com/office/powerpoint/2010/main" val="27814663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i="1" dirty="0"/>
              <a:t>[Review</a:t>
            </a:r>
            <a:r>
              <a:rPr lang="en-US" altLang="en-US" i="1" dirty="0">
                <a:latin typeface="+mn-lt"/>
              </a:rPr>
              <a:t> slide content]</a:t>
            </a:r>
            <a:endParaRPr lang="en-US" altLang="en-US" dirty="0">
              <a:latin typeface="+mn-lt"/>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55C23F3B-733C-437E-83D2-940F2C4A4FB3}" type="slidenum">
              <a:rPr lang="en-US" altLang="en-US" i="0">
                <a:latin typeface="Arial" panose="020B0604020202020204" pitchFamily="34" charset="0"/>
              </a:rPr>
              <a:pPr algn="r"/>
              <a:t>37</a:t>
            </a:fld>
            <a:endParaRPr lang="en-US" altLang="en-US" i="0">
              <a:latin typeface="Arial" panose="020B0604020202020204" pitchFamily="34" charset="0"/>
            </a:endParaRPr>
          </a:p>
        </p:txBody>
      </p:sp>
    </p:spTree>
    <p:extLst>
      <p:ext uri="{BB962C8B-B14F-4D97-AF65-F5344CB8AC3E}">
        <p14:creationId xmlns:p14="http://schemas.microsoft.com/office/powerpoint/2010/main" val="14471257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dirty="0">
                <a:latin typeface="+mn-lt"/>
              </a:rPr>
              <a:t>A </a:t>
            </a:r>
            <a:r>
              <a:rPr lang="en-US" altLang="en-US" b="1" dirty="0">
                <a:latin typeface="+mn-lt"/>
              </a:rPr>
              <a:t>histogram</a:t>
            </a:r>
            <a:r>
              <a:rPr lang="en-US" altLang="en-US" dirty="0">
                <a:latin typeface="+mn-lt"/>
              </a:rPr>
              <a:t> is a way of summarizing data that are measured on an interval scale (either discrete or continuous).  It is often used in exploratory data analysis to illustrate the major features of the distribution of the data in a convenient form.</a:t>
            </a:r>
            <a:endParaRPr lang="en-US" altLang="en-US" dirty="0"/>
          </a:p>
          <a:p>
            <a:pPr marL="171450" indent="-171450">
              <a:buFont typeface="Arial"/>
              <a:buChar char="•"/>
            </a:pPr>
            <a:r>
              <a:rPr lang="en-US" altLang="en-US" dirty="0"/>
              <a:t>Histograms divide</a:t>
            </a:r>
            <a:r>
              <a:rPr lang="en-US" altLang="en-US" dirty="0">
                <a:latin typeface="+mn-lt"/>
              </a:rPr>
              <a:t> up the range of possible values in a data set into classes or groups.  For each group, a rectangle is constructed with a base length equal to the range of values in that specific group, and an area proportional to the number of observations falling into that group.  This means that the rectangles might be drawn of non-uniform height.</a:t>
            </a:r>
            <a:endParaRPr lang="en-US" altLang="en-US" dirty="0">
              <a:latin typeface="+mn-lt"/>
              <a:cs typeface="Calibri"/>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4A29F1A0-C81A-474B-A62E-771770C2C1AD}" type="slidenum">
              <a:rPr lang="en-US" altLang="en-US" i="0">
                <a:latin typeface="Arial" panose="020B0604020202020204" pitchFamily="34" charset="0"/>
              </a:rPr>
              <a:pPr algn="r"/>
              <a:t>38</a:t>
            </a:fld>
            <a:endParaRPr lang="en-US" altLang="en-US" i="0">
              <a:latin typeface="Arial" panose="020B0604020202020204" pitchFamily="34" charset="0"/>
            </a:endParaRPr>
          </a:p>
        </p:txBody>
      </p:sp>
    </p:spTree>
    <p:extLst>
      <p:ext uri="{BB962C8B-B14F-4D97-AF65-F5344CB8AC3E}">
        <p14:creationId xmlns:p14="http://schemas.microsoft.com/office/powerpoint/2010/main" val="17046375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b="1" dirty="0">
                <a:effectLst/>
              </a:rPr>
              <a:t>Purpose of a Scatter Plot</a:t>
            </a:r>
            <a:r>
              <a:rPr lang="en-US" sz="1200" dirty="0">
                <a:effectLst/>
              </a:rPr>
              <a:t>: To identify the type of relationship (if any) between two quantitative variables.</a:t>
            </a:r>
            <a:endParaRPr lang="en-US" sz="1200" dirty="0"/>
          </a:p>
          <a:p>
            <a:pPr marL="171450" indent="-171450">
              <a:buFont typeface="Arial"/>
              <a:buChar char="•"/>
            </a:pPr>
            <a:r>
              <a:rPr lang="en-US" sz="1200" b="1" dirty="0"/>
              <a:t>What Is It? </a:t>
            </a:r>
            <a:r>
              <a:rPr lang="en-US" sz="1200" b="0" dirty="0"/>
              <a:t>A scatter plot is a two-dimensional data visualization that uses dots to represent the values obtained for two different variables </a:t>
            </a:r>
            <a:r>
              <a:rPr lang="en-US" sz="1200" kern="1200" dirty="0">
                <a:solidFill>
                  <a:schemeClr val="tx1"/>
                </a:solidFill>
                <a:effectLst/>
                <a:latin typeface="+mn-lt"/>
                <a:ea typeface="+mn-ea"/>
                <a:cs typeface="+mn-cs"/>
              </a:rPr>
              <a:t>–</a:t>
            </a:r>
            <a:r>
              <a:rPr lang="en-US" sz="1200" b="0" dirty="0"/>
              <a:t> one plotted along the x-axis and the other plotted along the y-axis.  For example, this scatter plot shows the height and weight of a fictitious set of children.  Each dot represents one child with his or her height measured along the x-axis and weight measured along the y-axis.</a:t>
            </a:r>
            <a:endParaRPr lang="en-US" sz="1200" dirty="0"/>
          </a:p>
          <a:p>
            <a:pPr marL="171450" indent="-171450">
              <a:buFont typeface="Arial"/>
              <a:buChar char="•"/>
            </a:pPr>
            <a:r>
              <a:rPr lang="en-US" sz="1200" b="1" dirty="0"/>
              <a:t>Best Use</a:t>
            </a:r>
            <a:r>
              <a:rPr lang="en-US" sz="1200" dirty="0"/>
              <a:t>: Scatter plots are very useful tools for conveying the relationship between two variables.</a:t>
            </a:r>
            <a:endParaRPr lang="en-US" sz="1200" b="1" dirty="0"/>
          </a:p>
          <a:p>
            <a:pPr marL="171450" indent="-171450">
              <a:buFont typeface="Arial"/>
              <a:buChar char="•"/>
            </a:pPr>
            <a:r>
              <a:rPr lang="en-US" sz="1200" b="1" dirty="0"/>
              <a:t>When to Use Scatter Plots</a:t>
            </a:r>
            <a:r>
              <a:rPr lang="en-US" sz="1200" b="0" dirty="0"/>
              <a:t>:</a:t>
            </a:r>
            <a:r>
              <a:rPr lang="en-US" sz="1200" b="1" dirty="0"/>
              <a:t> </a:t>
            </a:r>
            <a:r>
              <a:rPr lang="en-US" sz="1200" dirty="0"/>
              <a:t>Scatter plots are used when you want to show the relationship between two variables. Scatter plots are sometimes called correlation plots because they show how two variables are correlated. In the height and weight example, the chart wasn’t just a simple log of the height and weight of a set of children, but it also visualized the relationship between height and weight </a:t>
            </a:r>
            <a:r>
              <a:rPr lang="en-US" sz="1200" kern="1200" dirty="0">
                <a:solidFill>
                  <a:schemeClr val="tx1"/>
                </a:solidFill>
                <a:effectLst/>
                <a:latin typeface="+mn-lt"/>
                <a:ea typeface="+mn-ea"/>
                <a:cs typeface="+mn-cs"/>
              </a:rPr>
              <a:t>–</a:t>
            </a:r>
            <a:r>
              <a:rPr lang="en-US" sz="1200" dirty="0"/>
              <a:t> namely that weight increases as height increases. Notice that the relationship isn’t perfect, some taller children </a:t>
            </a:r>
            <a:r>
              <a:rPr lang="en-US" dirty="0"/>
              <a:t>weigh</a:t>
            </a:r>
            <a:r>
              <a:rPr lang="en-US" sz="1200" dirty="0"/>
              <a:t> less than some shorter children, but the general trend is pretty strong, and we can see that weight is correlated with height.</a:t>
            </a:r>
            <a:endParaRPr lang="en-US" sz="1200" dirty="0">
              <a:cs typeface="Calibri"/>
            </a:endParaRPr>
          </a:p>
          <a:p>
            <a:pPr marL="171450" indent="-171450">
              <a:buFont typeface="Arial"/>
              <a:buChar char="•"/>
            </a:pPr>
            <a:r>
              <a:rPr lang="en-US" sz="1200" dirty="0"/>
              <a:t>Often scatter plots will include a </a:t>
            </a:r>
            <a:r>
              <a:rPr lang="en-US" sz="1200" b="1" dirty="0"/>
              <a:t>trendline</a:t>
            </a:r>
            <a:r>
              <a:rPr lang="en-US" sz="1200" dirty="0"/>
              <a:t> or line of best fit to help make the relationship clearer, as we do in the following graph.</a:t>
            </a: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2749012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Before you</a:t>
            </a:r>
            <a:r>
              <a:rPr lang="en-US" baseline="0" dirty="0"/>
              <a:t> decide which type of graphic to use, you will FIRST have to determine if you need one.  If you CAN make your point or present data with words alone, then it is probably not necessary to use a graphic.</a:t>
            </a:r>
          </a:p>
          <a:p>
            <a:pPr marL="171450" indent="-171450">
              <a:buFont typeface="Arial"/>
              <a:buChar char="•"/>
            </a:pPr>
            <a:r>
              <a:rPr lang="en-US" baseline="0" dirty="0"/>
              <a:t>However, if you’re using a lot of words to explain something OR have a lot of numeric data, or if you want to show trends OR wish to compare data across several categories, then you MAY find using graphics helpful.</a:t>
            </a:r>
          </a:p>
          <a:p>
            <a:pPr marL="171450" indent="-171450">
              <a:buFont typeface="Arial"/>
              <a:buChar char="•"/>
            </a:pPr>
            <a:r>
              <a:rPr lang="en-US" baseline="0" dirty="0"/>
              <a:t>When used effectively, tables and figures can make a manuscript easier to understand by presenting data in a way that’s more accessible.  In doing so, you are more likely to maintain the reader’s interest.</a:t>
            </a:r>
            <a:endParaRPr lang="en-US" dirty="0"/>
          </a:p>
          <a:p>
            <a:endParaRPr lang="en-US" baseline="0" dirty="0"/>
          </a:p>
          <a:p>
            <a:r>
              <a:rPr lang="en-US" baseline="0" dirty="0"/>
              <a:t>If you cannot express the information contained in graphic with words, then ask yourself:</a:t>
            </a:r>
          </a:p>
          <a:p>
            <a:pPr marL="457200" indent="-171450">
              <a:buFont typeface="Courier New" panose="02070309020205020404" pitchFamily="49" charset="0"/>
              <a:buChar char="o"/>
            </a:pPr>
            <a:r>
              <a:rPr lang="en-US" baseline="0" dirty="0"/>
              <a:t>Does it augment the text and add to the paper?</a:t>
            </a:r>
          </a:p>
          <a:p>
            <a:pPr marL="457200" indent="-171450">
              <a:buFont typeface="Courier New" panose="02070309020205020404" pitchFamily="49" charset="0"/>
              <a:buChar char="o"/>
            </a:pPr>
            <a:r>
              <a:rPr lang="en-US" baseline="0" dirty="0"/>
              <a:t>Is it directly related to my paper?</a:t>
            </a:r>
          </a:p>
          <a:p>
            <a:pPr marL="457200" indent="-171450">
              <a:buFont typeface="Courier New" panose="02070309020205020404" pitchFamily="49" charset="0"/>
              <a:buChar char="o"/>
            </a:pPr>
            <a:r>
              <a:rPr lang="en-US" baseline="0" dirty="0"/>
              <a:t>Is it essential for my argument?</a:t>
            </a:r>
          </a:p>
          <a:p>
            <a:pPr marL="457200" indent="-171450">
              <a:buFont typeface="Courier New" panose="02070309020205020404" pitchFamily="49" charset="0"/>
              <a:buChar char="o"/>
            </a:pPr>
            <a:r>
              <a:rPr lang="en-US" baseline="0" dirty="0"/>
              <a:t>Is it appropriate for my audience?</a:t>
            </a:r>
          </a:p>
          <a:p>
            <a:pPr marL="457200" indent="-171450">
              <a:buFont typeface="Courier New" panose="02070309020205020404" pitchFamily="49" charset="0"/>
              <a:buChar char="o"/>
            </a:pPr>
            <a:r>
              <a:rPr lang="en-US" baseline="0" dirty="0"/>
              <a:t>Is it comprehensible?</a:t>
            </a:r>
          </a:p>
          <a:p>
            <a:pPr marL="0" indent="0">
              <a:buFont typeface="Arial"/>
              <a:buNone/>
            </a:pPr>
            <a:r>
              <a:rPr lang="en-US" baseline="0" dirty="0"/>
              <a:t>If you answered yes to these questions, then you should include the graphic.</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353329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An example forest plot of five odds ratios (squares, proportional to weights used in meta-analysis), with the summary measure (center line of diamond) and associated confidence intervals (lateral tips of diamond), and solid vertical line of no effect. Names of (fictional) studies are shown on the left, odds ratios and confidence intervals on the right.</a:t>
            </a:r>
          </a:p>
          <a:p>
            <a:pPr marL="171450" indent="-171450">
              <a:buFont typeface="Arial" panose="020B0604020202020204" pitchFamily="34" charset="0"/>
              <a:buChar char="•"/>
              <a:defRPr/>
            </a:pPr>
            <a:r>
              <a:rPr lang="en-US" sz="1200" b="1" kern="1200" dirty="0">
                <a:solidFill>
                  <a:schemeClr val="tx1"/>
                </a:solidFill>
                <a:effectLst/>
                <a:latin typeface="+mn-lt"/>
                <a:ea typeface="+mn-ea"/>
                <a:cs typeface="+mn-cs"/>
              </a:rPr>
              <a:t>When to Use Forrest Plots</a:t>
            </a:r>
            <a:r>
              <a:rPr lang="en-US" sz="1200" kern="1200" dirty="0">
                <a:solidFill>
                  <a:schemeClr val="tx1"/>
                </a:solidFill>
                <a:effectLst/>
                <a:latin typeface="+mn-lt"/>
                <a:ea typeface="+mn-ea"/>
                <a:cs typeface="+mn-cs"/>
              </a:rPr>
              <a:t>: </a:t>
            </a:r>
            <a:r>
              <a:rPr lang="en-US" sz="1200" kern="1200" dirty="0">
                <a:effectLst/>
                <a:latin typeface="+mn-lt"/>
                <a:ea typeface="+mn-ea"/>
                <a:cs typeface="+mn-cs"/>
              </a:rPr>
              <a:t>A generic forest plot such </a:t>
            </a:r>
            <a:r>
              <a:rPr lang="en-US" dirty="0"/>
              <a:t>as this would</a:t>
            </a:r>
            <a:r>
              <a:rPr lang="en-US" sz="1200" kern="1200" dirty="0">
                <a:effectLst/>
                <a:latin typeface="+mn-lt"/>
                <a:ea typeface="+mn-ea"/>
                <a:cs typeface="+mn-cs"/>
              </a:rPr>
              <a:t> commonly be used in epidemiological studies, showing odds ratios of various studies, their confidence intervals, and the summary measure arrived at through meta-analysis.</a:t>
            </a:r>
            <a:endParaRPr lang="en-US" sz="1200" kern="1200" dirty="0">
              <a:latin typeface="+mn-lt"/>
              <a:cs typeface="Calibri"/>
            </a:endParaRPr>
          </a:p>
          <a:p>
            <a:pPr marL="171450" indent="-171450">
              <a:buFont typeface="Arial" panose="020B0604020202020204" pitchFamily="34" charset="0"/>
              <a:buChar char="•"/>
            </a:pPr>
            <a:r>
              <a:rPr lang="en-US" b="1" dirty="0"/>
              <a:t>Notes</a:t>
            </a:r>
            <a:r>
              <a:rPr lang="en-US" dirty="0"/>
              <a:t>: A forest plot is a graphical display of estimated results from a number of scientific studies addressing the same question, along with the overall results. It was developed for use in medical research as a means of graphically representing a meta-analysis of the results of randomized controlled trials.</a:t>
            </a:r>
          </a:p>
          <a:p>
            <a:pPr marL="171450" indent="-171450">
              <a:buFont typeface="Arial" panose="020B0604020202020204" pitchFamily="34" charset="0"/>
              <a:buChar char="•"/>
            </a:pPr>
            <a:r>
              <a:rPr lang="en-US" dirty="0"/>
              <a:t>Although forest plots can take several forms, </a:t>
            </a:r>
            <a:r>
              <a:rPr lang="en-US" b="1" dirty="0"/>
              <a:t>they are commonly presented with two columns</a:t>
            </a:r>
            <a:r>
              <a:rPr lang="en-US" dirty="0"/>
              <a:t>. The left-hand column lists the names of the studies (frequently randomized controlled trials or epidemiological studies), commonly in chronological order from the top downwards. The right-hand column is a plot of the measure of effect (e.g. an odds ratio) for each of these studies (often represented by a square) incorporating confidence intervals represented by horizontal lines. The graph may be plotted on a natural logarithmic scale when using odds ratios or other ratio-based effect measures, so that the confidence intervals are symmetrical about the means from each study and to ensure undue emphasis is not given to odds ratios greater than 1 when compared to those less than 1. The area of each square is proportional to the study's weight in the meta-analysis. The overall meta-analyzed measure of effect is often represented on the plot as a dashed vertical line. This meta-analyses measure of effect is commonly plotted as a diamond, the lateral points of which indicate confidence intervals for this estimate.</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20075970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 </a:t>
            </a:r>
            <a:r>
              <a:rPr lang="en-US" b="1" dirty="0"/>
              <a:t>box plot </a:t>
            </a:r>
            <a:r>
              <a:rPr lang="en-US" dirty="0"/>
              <a:t>is a way of summarizing a set of data measured on an interval scale. It is often used in exploratory data analysis. It is a type of graph used to show the shape of the distribution, its central value, and variability. The picture produced consists of the most extreme values in the data set (maximum and minimum values), the lower and upper quartiles, and the median.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A box and whisker plot </a:t>
            </a:r>
            <a:r>
              <a:rPr lang="en-US" sz="1200" kern="1200" dirty="0">
                <a:solidFill>
                  <a:schemeClr val="tx1"/>
                </a:solidFill>
                <a:effectLst/>
                <a:latin typeface="+mn-lt"/>
                <a:ea typeface="+mn-ea"/>
                <a:cs typeface="+mn-cs"/>
              </a:rPr>
              <a:t>– </a:t>
            </a:r>
            <a:r>
              <a:rPr lang="en-US" dirty="0">
                <a:effectLst/>
              </a:rPr>
              <a:t>also called a box plot </a:t>
            </a:r>
            <a:r>
              <a:rPr lang="en-US" sz="1200" kern="1200" dirty="0">
                <a:solidFill>
                  <a:schemeClr val="tx1"/>
                </a:solidFill>
                <a:effectLst/>
                <a:latin typeface="+mn-lt"/>
                <a:ea typeface="+mn-ea"/>
                <a:cs typeface="+mn-cs"/>
              </a:rPr>
              <a:t>– </a:t>
            </a:r>
            <a:r>
              <a:rPr lang="en-US" dirty="0">
                <a:effectLst/>
              </a:rPr>
              <a:t>displays the five-number summary of a set of data. The five-number summary is the minimum, first quartile, median, third quartile, and maximum.</a:t>
            </a:r>
          </a:p>
          <a:p>
            <a:pPr marL="171450" indent="-171450">
              <a:buFont typeface="Arial" panose="020B0604020202020204" pitchFamily="34" charset="0"/>
              <a:buChar char="•"/>
            </a:pPr>
            <a:r>
              <a:rPr lang="en-US" dirty="0"/>
              <a:t>The box plot is a standardized way of displaying the distribution of data based on the five number summary: minimum, first quartile, median, third quartile, and maximum.</a:t>
            </a:r>
          </a:p>
          <a:p>
            <a:pPr marL="171450" indent="-171450">
              <a:buFont typeface="Arial" panose="020B0604020202020204" pitchFamily="34" charset="0"/>
              <a:buChar char="•"/>
            </a:pPr>
            <a:r>
              <a:rPr lang="en-US" dirty="0"/>
              <a:t>In the simplest box plot the central rectangle spans the first quartile to the third quartile (the </a:t>
            </a:r>
            <a:r>
              <a:rPr lang="en-US" i="1" dirty="0"/>
              <a:t>interquartile range</a:t>
            </a:r>
            <a:r>
              <a:rPr lang="en-US" dirty="0"/>
              <a:t> or </a:t>
            </a:r>
            <a:r>
              <a:rPr lang="en-US" i="1" dirty="0"/>
              <a:t>IQR</a:t>
            </a:r>
            <a:r>
              <a:rPr lang="en-US" dirty="0"/>
              <a:t>). A segment inside the rectangle shows the median and "whiskers" above and below the box show the locations of the minimum and maximum.</a:t>
            </a:r>
          </a:p>
          <a:p>
            <a:pPr marL="171450" indent="-171450">
              <a:buFont typeface="Arial" panose="020B0604020202020204" pitchFamily="34" charset="0"/>
              <a:buChar char="•"/>
            </a:pPr>
            <a:r>
              <a:rPr lang="en-US" dirty="0"/>
              <a:t>Although box plots may seem primitive in comparison to a </a:t>
            </a:r>
            <a:r>
              <a:rPr lang="en-US" dirty="0">
                <a:hlinkClick r:id="rId3"/>
              </a:rPr>
              <a:t>Histogram</a:t>
            </a:r>
            <a:r>
              <a:rPr lang="en-US" dirty="0"/>
              <a:t> or </a:t>
            </a:r>
            <a:r>
              <a:rPr lang="en-US" dirty="0">
                <a:hlinkClick r:id="rId4"/>
              </a:rPr>
              <a:t>Density Plot</a:t>
            </a:r>
            <a:r>
              <a:rPr lang="en-US" dirty="0"/>
              <a:t>, they have the advantage of taking up less space, which is useful when comparing distributions between many groups or datasets.</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781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i="1" dirty="0">
                <a:latin typeface="+mn-lt"/>
              </a:rPr>
              <a:t>[Review</a:t>
            </a:r>
            <a:r>
              <a:rPr lang="en-US" altLang="en-US" i="1" baseline="0" dirty="0">
                <a:latin typeface="+mn-lt"/>
              </a:rPr>
              <a:t> slide content]</a:t>
            </a:r>
            <a:endParaRPr lang="en-US" altLang="en-US" i="1" dirty="0">
              <a:latin typeface="+mn-lt"/>
            </a:endParaRP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5EE3E585-3B5F-46FB-947D-37D91F746C87}" type="slidenum">
              <a:rPr lang="en-US" altLang="en-US" i="0">
                <a:latin typeface="Arial" panose="020B0604020202020204" pitchFamily="34" charset="0"/>
              </a:rPr>
              <a:pPr algn="r"/>
              <a:t>42</a:t>
            </a:fld>
            <a:endParaRPr lang="en-US" altLang="en-US" i="0">
              <a:latin typeface="Arial" panose="020B0604020202020204" pitchFamily="34" charset="0"/>
            </a:endParaRPr>
          </a:p>
        </p:txBody>
      </p:sp>
    </p:spTree>
    <p:extLst>
      <p:ext uri="{BB962C8B-B14F-4D97-AF65-F5344CB8AC3E}">
        <p14:creationId xmlns:p14="http://schemas.microsoft.com/office/powerpoint/2010/main" val="2884847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i="1" dirty="0">
                <a:latin typeface="+mn-lt"/>
              </a:rPr>
              <a:t>[Review</a:t>
            </a:r>
            <a:r>
              <a:rPr lang="en-US" altLang="en-US" i="1" baseline="0" dirty="0">
                <a:latin typeface="+mn-lt"/>
              </a:rPr>
              <a:t> slide content]</a:t>
            </a: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EC35BE7F-C2EC-4EA2-9B33-D896EBD18CAE}" type="slidenum">
              <a:rPr lang="en-US" altLang="en-US" i="0">
                <a:latin typeface="Arial" panose="020B0604020202020204" pitchFamily="34" charset="0"/>
              </a:rPr>
              <a:pPr algn="r"/>
              <a:t>43</a:t>
            </a:fld>
            <a:endParaRPr lang="en-US" altLang="en-US" i="0">
              <a:latin typeface="Arial" panose="020B0604020202020204" pitchFamily="34" charset="0"/>
            </a:endParaRPr>
          </a:p>
        </p:txBody>
      </p:sp>
    </p:spTree>
    <p:extLst>
      <p:ext uri="{BB962C8B-B14F-4D97-AF65-F5344CB8AC3E}">
        <p14:creationId xmlns:p14="http://schemas.microsoft.com/office/powerpoint/2010/main" val="38580888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i="1" dirty="0">
                <a:latin typeface="+mn-lt"/>
              </a:rPr>
              <a:t>[Review</a:t>
            </a:r>
            <a:r>
              <a:rPr lang="en-US" altLang="en-US" i="1" baseline="0" dirty="0">
                <a:latin typeface="+mn-lt"/>
              </a:rPr>
              <a:t> slide content]</a:t>
            </a:r>
            <a:endParaRPr lang="en-US" altLang="en-US" i="1" dirty="0">
              <a:latin typeface="+mn-lt"/>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EA972556-155E-41CB-BA00-ED93293DB6F1}" type="slidenum">
              <a:rPr lang="en-US" altLang="en-US" i="0">
                <a:latin typeface="Arial" panose="020B0604020202020204" pitchFamily="34" charset="0"/>
              </a:rPr>
              <a:pPr algn="r"/>
              <a:t>44</a:t>
            </a:fld>
            <a:endParaRPr lang="en-US" altLang="en-US" i="0">
              <a:latin typeface="Arial" panose="020B0604020202020204" pitchFamily="34" charset="0"/>
            </a:endParaRPr>
          </a:p>
        </p:txBody>
      </p:sp>
    </p:spTree>
    <p:extLst>
      <p:ext uri="{BB962C8B-B14F-4D97-AF65-F5344CB8AC3E}">
        <p14:creationId xmlns:p14="http://schemas.microsoft.com/office/powerpoint/2010/main" val="9743700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Pie chart should add up to 100%.  This one does not.</a:t>
            </a:r>
          </a:p>
        </p:txBody>
      </p:sp>
      <p:sp>
        <p:nvSpPr>
          <p:cNvPr id="4" name="Slide Number Placeholder 3"/>
          <p:cNvSpPr>
            <a:spLocks noGrp="1"/>
          </p:cNvSpPr>
          <p:nvPr>
            <p:ph type="sldNum" sz="quarter" idx="10"/>
          </p:nvPr>
        </p:nvSpPr>
        <p:spPr/>
        <p:txBody>
          <a:bodyPr/>
          <a:lstStyle/>
          <a:p>
            <a:fld id="{1AD3D35E-2143-4448-BE2B-2320F89EEC49}" type="slidenum">
              <a:rPr lang="en-US" smtClean="0"/>
              <a:t>45</a:t>
            </a:fld>
            <a:endParaRPr lang="en-US"/>
          </a:p>
        </p:txBody>
      </p:sp>
    </p:spTree>
    <p:extLst>
      <p:ext uri="{BB962C8B-B14F-4D97-AF65-F5344CB8AC3E}">
        <p14:creationId xmlns:p14="http://schemas.microsoft.com/office/powerpoint/2010/main" val="33466065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Looks as though the </a:t>
            </a:r>
            <a:r>
              <a:rPr lang="en-US" i="1" dirty="0"/>
              <a:t>Times</a:t>
            </a:r>
            <a:r>
              <a:rPr lang="en-US" baseline="0" dirty="0"/>
              <a:t> makes double the sales of the </a:t>
            </a:r>
            <a:r>
              <a:rPr lang="en-US" i="1" baseline="0" dirty="0"/>
              <a:t>Daily Telegraph</a:t>
            </a:r>
            <a:r>
              <a:rPr lang="en-US" baseline="0" dirty="0"/>
              <a:t>.</a:t>
            </a:r>
            <a:r>
              <a:rPr lang="en-US" dirty="0"/>
              <a:t> </a:t>
            </a:r>
            <a:r>
              <a:rPr lang="en-US" baseline="0" dirty="0"/>
              <a:t> </a:t>
            </a:r>
            <a:r>
              <a:rPr lang="en-US" dirty="0"/>
              <a:t>See scale.  The </a:t>
            </a:r>
            <a:r>
              <a:rPr lang="en-US" i="1" dirty="0"/>
              <a:t>Times</a:t>
            </a:r>
            <a:r>
              <a:rPr lang="en-US" dirty="0"/>
              <a:t> does make more sales, however, it’s only beating the Daily Telegraph by about 10%.</a:t>
            </a:r>
          </a:p>
        </p:txBody>
      </p:sp>
      <p:sp>
        <p:nvSpPr>
          <p:cNvPr id="4" name="Slide Number Placeholder 3"/>
          <p:cNvSpPr>
            <a:spLocks noGrp="1"/>
          </p:cNvSpPr>
          <p:nvPr>
            <p:ph type="sldNum" sz="quarter" idx="10"/>
          </p:nvPr>
        </p:nvSpPr>
        <p:spPr/>
        <p:txBody>
          <a:bodyPr/>
          <a:lstStyle/>
          <a:p>
            <a:fld id="{1AD3D35E-2143-4448-BE2B-2320F89EEC49}" type="slidenum">
              <a:rPr lang="en-US" smtClean="0"/>
              <a:t>46</a:t>
            </a:fld>
            <a:endParaRPr lang="en-US"/>
          </a:p>
        </p:txBody>
      </p:sp>
    </p:spTree>
    <p:extLst>
      <p:ext uri="{BB962C8B-B14F-4D97-AF65-F5344CB8AC3E}">
        <p14:creationId xmlns:p14="http://schemas.microsoft.com/office/powerpoint/2010/main" val="42262566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What is the flaw</a:t>
            </a:r>
            <a:r>
              <a:rPr lang="en-US" baseline="0" dirty="0"/>
              <a:t> in </a:t>
            </a:r>
            <a:r>
              <a:rPr lang="en-US" dirty="0"/>
              <a:t>this</a:t>
            </a:r>
            <a:r>
              <a:rPr lang="en-US" baseline="0" dirty="0"/>
              <a:t> chart </a:t>
            </a:r>
            <a:r>
              <a:rPr lang="en-US" dirty="0"/>
              <a:t>? (</a:t>
            </a:r>
            <a:r>
              <a:rPr lang="en-US" i="1" baseline="0" dirty="0"/>
              <a:t>Hint: bars do not reflect data accurately).</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47</a:t>
            </a:fld>
            <a:endParaRPr lang="en-US"/>
          </a:p>
        </p:txBody>
      </p:sp>
    </p:spTree>
    <p:extLst>
      <p:ext uri="{BB962C8B-B14F-4D97-AF65-F5344CB8AC3E}">
        <p14:creationId xmlns:p14="http://schemas.microsoft.com/office/powerpoint/2010/main" val="7210745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dirty="0">
                <a:latin typeface="+mn-lt"/>
              </a:rPr>
              <a:t>3D may be interesting, but not as easy to visualize</a:t>
            </a:r>
            <a:r>
              <a:rPr lang="en-US" altLang="en-US" baseline="0" dirty="0">
                <a:latin typeface="+mn-lt"/>
              </a:rPr>
              <a:t> accurate comparisons.</a:t>
            </a:r>
            <a:endParaRPr lang="en-US" altLang="en-US" dirty="0">
              <a:latin typeface="+mn-lt"/>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93413FC3-E4AF-4CE2-809B-33C9F228CB7A}" type="slidenum">
              <a:rPr lang="en-US" altLang="en-US" i="0">
                <a:latin typeface="Arial" panose="020B0604020202020204" pitchFamily="34" charset="0"/>
              </a:rPr>
              <a:pPr algn="r"/>
              <a:t>48</a:t>
            </a:fld>
            <a:endParaRPr lang="en-US" altLang="en-US" i="0">
              <a:latin typeface="Arial" panose="020B0604020202020204" pitchFamily="34" charset="0"/>
            </a:endParaRPr>
          </a:p>
        </p:txBody>
      </p:sp>
    </p:spTree>
    <p:extLst>
      <p:ext uri="{BB962C8B-B14F-4D97-AF65-F5344CB8AC3E}">
        <p14:creationId xmlns:p14="http://schemas.microsoft.com/office/powerpoint/2010/main" val="9909039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3831E4D4-0C25-4F0C-AC82-9C7D109BC2A2}" type="slidenum">
              <a:rPr lang="en-US" altLang="en-US" i="0">
                <a:latin typeface="Arial" panose="020B0604020202020204" pitchFamily="34" charset="0"/>
              </a:rPr>
              <a:pPr algn="r"/>
              <a:t>49</a:t>
            </a:fld>
            <a:endParaRPr lang="en-US" altLang="en-US" i="0">
              <a:latin typeface="Arial" panose="020B0604020202020204"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685800" y="4268788"/>
            <a:ext cx="5486400" cy="48752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latin typeface="+mn-lt"/>
              </a:rPr>
              <a:t>This graph shows the decline in TB cases over the past 13 years. As you can see, the decline in cases has occurred entirely within the U.S.-born population (blue), whereas the number of cases reported annually among foreign-born persons is remaining stable (pink).</a:t>
            </a:r>
          </a:p>
          <a:p>
            <a:pPr marL="171450" indent="-171450">
              <a:buFont typeface="Arial" panose="020B0604020202020204" pitchFamily="34" charset="0"/>
              <a:buChar char="•"/>
            </a:pPr>
            <a:r>
              <a:rPr lang="en-US" altLang="en-US" dirty="0">
                <a:latin typeface="+mn-lt"/>
              </a:rPr>
              <a:t>Compare this graphic to the 2D (next).</a:t>
            </a:r>
          </a:p>
        </p:txBody>
      </p:sp>
    </p:spTree>
    <p:extLst>
      <p:ext uri="{BB962C8B-B14F-4D97-AF65-F5344CB8AC3E}">
        <p14:creationId xmlns:p14="http://schemas.microsoft.com/office/powerpoint/2010/main" val="3064926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graphic you choose to use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depend on the type of data you decide to present.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To help you guide your decision, ask yourself: “</a:t>
            </a:r>
            <a:r>
              <a:rPr lang="en-US" sz="1200" b="1" i="1" kern="1200" dirty="0">
                <a:solidFill>
                  <a:schemeClr val="tx1"/>
                </a:solidFill>
                <a:effectLst/>
                <a:latin typeface="+mn-lt"/>
                <a:ea typeface="+mn-ea"/>
                <a:cs typeface="+mn-cs"/>
              </a:rPr>
              <a:t>Do I want to…”</a:t>
            </a:r>
            <a:endParaRPr lang="en-US" sz="1200" kern="1200" dirty="0">
              <a:solidFill>
                <a:schemeClr val="tx1"/>
              </a:solidFill>
              <a:effectLst/>
              <a:latin typeface="+mn-lt"/>
              <a:ea typeface="+mn-ea"/>
              <a:cs typeface="+mn-cs"/>
            </a:endParaRP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compare one or more variables?</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look for patterns or trends in the data over time?</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determine the composition of something or describe how parts RELATE TO THE WHOLE?</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describe the distribution of the data?</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explore the relationship between different variables?</a:t>
            </a:r>
          </a:p>
          <a:p>
            <a:pPr marL="0" indent="0">
              <a:buFont typeface="Arial" panose="020B0604020202020204" pitchFamily="34" charset="0"/>
              <a:buNone/>
            </a:pPr>
            <a:r>
              <a:rPr lang="en-US" sz="1200" b="1" i="1" kern="1200" dirty="0">
                <a:solidFill>
                  <a:schemeClr val="tx1"/>
                </a:solidFill>
                <a:effectLst/>
                <a:latin typeface="+mn-lt"/>
                <a:ea typeface="+mn-ea"/>
                <a:cs typeface="+mn-cs"/>
              </a:rPr>
              <a:t>Your answers to these questions will help guide your selection!</a:t>
            </a:r>
            <a:endParaRPr lang="en-US" b="1"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5743505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32E9B475-2041-482E-9413-603C5D395C57}" type="slidenum">
              <a:rPr lang="en-US" altLang="en-US" i="0">
                <a:latin typeface="Arial" panose="020B0604020202020204" pitchFamily="34" charset="0"/>
              </a:rPr>
              <a:pPr algn="r"/>
              <a:t>50</a:t>
            </a:fld>
            <a:endParaRPr lang="en-US" altLang="en-US" i="0">
              <a:latin typeface="Arial" panose="020B0604020202020204"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685800" y="4268788"/>
            <a:ext cx="5486400" cy="48752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latin typeface="+mn-lt"/>
              </a:rPr>
              <a:t>A simplified (2D) graph may be easier</a:t>
            </a:r>
            <a:r>
              <a:rPr lang="en-US" altLang="en-US" baseline="0" dirty="0">
                <a:latin typeface="+mn-lt"/>
              </a:rPr>
              <a:t> to see actual trends and comparison.</a:t>
            </a:r>
            <a:endParaRPr lang="en-US" altLang="en-US" dirty="0">
              <a:latin typeface="+mn-lt"/>
            </a:endParaRPr>
          </a:p>
        </p:txBody>
      </p:sp>
    </p:spTree>
    <p:extLst>
      <p:ext uri="{BB962C8B-B14F-4D97-AF65-F5344CB8AC3E}">
        <p14:creationId xmlns:p14="http://schemas.microsoft.com/office/powerpoint/2010/main" val="36042118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i="1" dirty="0">
                <a:latin typeface="+mn-lt"/>
              </a:rPr>
              <a:t>[Review slide content]</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6854B0D4-143F-47A5-9B5D-EA295C434235}" type="slidenum">
              <a:rPr lang="en-US" altLang="en-US" i="0">
                <a:latin typeface="Arial" panose="020B0604020202020204" pitchFamily="34" charset="0"/>
              </a:rPr>
              <a:pPr algn="r"/>
              <a:t>51</a:t>
            </a:fld>
            <a:endParaRPr lang="en-US" altLang="en-US" i="0">
              <a:latin typeface="Arial" panose="020B0604020202020204" pitchFamily="34" charset="0"/>
            </a:endParaRPr>
          </a:p>
        </p:txBody>
      </p:sp>
    </p:spTree>
    <p:extLst>
      <p:ext uri="{BB962C8B-B14F-4D97-AF65-F5344CB8AC3E}">
        <p14:creationId xmlns:p14="http://schemas.microsoft.com/office/powerpoint/2010/main" val="36924960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latin typeface="+mn-lt"/>
              </a:rPr>
              <a:t>[Review slide content]</a:t>
            </a: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953CBA27-788B-461A-B204-A45E0D870696}" type="slidenum">
              <a:rPr lang="en-US" altLang="en-US" i="0">
                <a:latin typeface="Arial" panose="020B0604020202020204" pitchFamily="34" charset="0"/>
              </a:rPr>
              <a:pPr algn="r"/>
              <a:t>52</a:t>
            </a:fld>
            <a:endParaRPr lang="en-US" altLang="en-US" i="0">
              <a:latin typeface="Arial" panose="020B0604020202020204" pitchFamily="34" charset="0"/>
            </a:endParaRPr>
          </a:p>
        </p:txBody>
      </p:sp>
    </p:spTree>
    <p:extLst>
      <p:ext uri="{BB962C8B-B14F-4D97-AF65-F5344CB8AC3E}">
        <p14:creationId xmlns:p14="http://schemas.microsoft.com/office/powerpoint/2010/main" val="13637515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53</a:t>
            </a:fld>
            <a:endParaRPr lang="en-US"/>
          </a:p>
        </p:txBody>
      </p:sp>
    </p:spTree>
    <p:extLst>
      <p:ext uri="{BB962C8B-B14F-4D97-AF65-F5344CB8AC3E}">
        <p14:creationId xmlns:p14="http://schemas.microsoft.com/office/powerpoint/2010/main" val="24090088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altLang="en-US" i="1" dirty="0">
                <a:latin typeface="+mn-lt"/>
              </a:rPr>
              <a:t>[Review</a:t>
            </a:r>
            <a:r>
              <a:rPr lang="en-US" altLang="en-US" i="1" baseline="0" dirty="0">
                <a:latin typeface="+mn-lt"/>
              </a:rPr>
              <a:t> slide content]</a:t>
            </a:r>
            <a:endParaRPr lang="en-US" altLang="en-US" i="1" dirty="0">
              <a:latin typeface="+mn-lt"/>
            </a:endParaRPr>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gn="ctr">
              <a:defRPr i="1">
                <a:solidFill>
                  <a:schemeClr val="tx1"/>
                </a:solidFill>
                <a:latin typeface="Bookman Old Style" panose="02050604050505020204" pitchFamily="18" charset="0"/>
              </a:defRPr>
            </a:lvl1pPr>
            <a:lvl2pPr marL="742950" indent="-285750" algn="ctr">
              <a:defRPr i="1">
                <a:solidFill>
                  <a:schemeClr val="tx1"/>
                </a:solidFill>
                <a:latin typeface="Bookman Old Style" panose="02050604050505020204" pitchFamily="18" charset="0"/>
              </a:defRPr>
            </a:lvl2pPr>
            <a:lvl3pPr marL="1143000" indent="-228600" algn="ctr">
              <a:defRPr i="1">
                <a:solidFill>
                  <a:schemeClr val="tx1"/>
                </a:solidFill>
                <a:latin typeface="Bookman Old Style" panose="02050604050505020204" pitchFamily="18" charset="0"/>
              </a:defRPr>
            </a:lvl3pPr>
            <a:lvl4pPr marL="1600200" indent="-228600" algn="ctr">
              <a:defRPr i="1">
                <a:solidFill>
                  <a:schemeClr val="tx1"/>
                </a:solidFill>
                <a:latin typeface="Bookman Old Style" panose="02050604050505020204" pitchFamily="18" charset="0"/>
              </a:defRPr>
            </a:lvl4pPr>
            <a:lvl5pPr marL="2057400" indent="-228600" algn="ctr">
              <a:defRPr i="1">
                <a:solidFill>
                  <a:schemeClr val="tx1"/>
                </a:solidFill>
                <a:latin typeface="Bookman Old Style" panose="02050604050505020204" pitchFamily="18" charset="0"/>
              </a:defRPr>
            </a:lvl5pPr>
            <a:lvl6pPr marL="2514600" indent="-228600" algn="ctr" eaLnBrk="0" fontAlgn="base" hangingPunct="0">
              <a:spcBef>
                <a:spcPct val="0"/>
              </a:spcBef>
              <a:spcAft>
                <a:spcPct val="0"/>
              </a:spcAft>
              <a:defRPr i="1">
                <a:solidFill>
                  <a:schemeClr val="tx1"/>
                </a:solidFill>
                <a:latin typeface="Bookman Old Style" panose="02050604050505020204" pitchFamily="18" charset="0"/>
              </a:defRPr>
            </a:lvl6pPr>
            <a:lvl7pPr marL="2971800" indent="-228600" algn="ctr" eaLnBrk="0" fontAlgn="base" hangingPunct="0">
              <a:spcBef>
                <a:spcPct val="0"/>
              </a:spcBef>
              <a:spcAft>
                <a:spcPct val="0"/>
              </a:spcAft>
              <a:defRPr i="1">
                <a:solidFill>
                  <a:schemeClr val="tx1"/>
                </a:solidFill>
                <a:latin typeface="Bookman Old Style" panose="02050604050505020204" pitchFamily="18" charset="0"/>
              </a:defRPr>
            </a:lvl7pPr>
            <a:lvl8pPr marL="3429000" indent="-228600" algn="ctr" eaLnBrk="0" fontAlgn="base" hangingPunct="0">
              <a:spcBef>
                <a:spcPct val="0"/>
              </a:spcBef>
              <a:spcAft>
                <a:spcPct val="0"/>
              </a:spcAft>
              <a:defRPr i="1">
                <a:solidFill>
                  <a:schemeClr val="tx1"/>
                </a:solidFill>
                <a:latin typeface="Bookman Old Style" panose="02050604050505020204" pitchFamily="18" charset="0"/>
              </a:defRPr>
            </a:lvl8pPr>
            <a:lvl9pPr marL="3886200" indent="-228600" algn="ctr" eaLnBrk="0" fontAlgn="base" hangingPunct="0">
              <a:spcBef>
                <a:spcPct val="0"/>
              </a:spcBef>
              <a:spcAft>
                <a:spcPct val="0"/>
              </a:spcAft>
              <a:defRPr i="1">
                <a:solidFill>
                  <a:schemeClr val="tx1"/>
                </a:solidFill>
                <a:latin typeface="Bookman Old Style" panose="02050604050505020204" pitchFamily="18" charset="0"/>
              </a:defRPr>
            </a:lvl9pPr>
          </a:lstStyle>
          <a:p>
            <a:pPr algn="r"/>
            <a:fld id="{FE72DE44-9759-4548-AE69-38216F8FFF3A}" type="slidenum">
              <a:rPr lang="en-US" altLang="en-US" i="0">
                <a:latin typeface="Arial" panose="020B0604020202020204" pitchFamily="34" charset="0"/>
              </a:rPr>
              <a:pPr algn="r"/>
              <a:t>54</a:t>
            </a:fld>
            <a:endParaRPr lang="en-US" altLang="en-US" i="0">
              <a:latin typeface="Arial" panose="020B0604020202020204" pitchFamily="34" charset="0"/>
            </a:endParaRPr>
          </a:p>
        </p:txBody>
      </p:sp>
    </p:spTree>
    <p:extLst>
      <p:ext uri="{BB962C8B-B14F-4D97-AF65-F5344CB8AC3E}">
        <p14:creationId xmlns:p14="http://schemas.microsoft.com/office/powerpoint/2010/main" val="15404620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a:buChar char="•"/>
            </a:pPr>
            <a:r>
              <a:rPr lang="en-US" i="0" dirty="0">
                <a:latin typeface="Calibri" panose="020F0502020204030204" pitchFamily="34" charset="0"/>
                <a:cs typeface="Calibri" panose="020F0502020204030204" pitchFamily="34" charset="0"/>
              </a:rPr>
              <a:t>Tables and figures</a:t>
            </a:r>
            <a:r>
              <a:rPr lang="en-US" i="0" baseline="0" dirty="0">
                <a:latin typeface="Calibri" panose="020F0502020204030204" pitchFamily="34" charset="0"/>
                <a:cs typeface="Calibri" panose="020F0502020204030204" pitchFamily="34" charset="0"/>
              </a:rPr>
              <a:t> are meant to visually convey information to support the text’s ideas and opinions.  If done well, they can help make the information easier to find and understand.  You are quite aware of the consequences if they are not done well.</a:t>
            </a:r>
          </a:p>
          <a:p>
            <a:pPr marL="174625" indent="-174625">
              <a:buFont typeface="Arial"/>
              <a:buChar char="•"/>
            </a:pPr>
            <a:r>
              <a:rPr lang="en-US" i="0" baseline="0">
                <a:latin typeface="Calibri"/>
                <a:cs typeface="Calibri"/>
              </a:rPr>
              <a:t>Before </a:t>
            </a:r>
            <a:r>
              <a:rPr lang="en-US" i="0" baseline="0" dirty="0">
                <a:latin typeface="Calibri"/>
                <a:cs typeface="Calibri"/>
              </a:rPr>
              <a:t>you begin to develop your visual displays, if you’ve targeted a journal you want to submit your manuscript to, review their guidelines and criteria.</a:t>
            </a:r>
            <a:r>
              <a:rPr lang="en-US" dirty="0">
                <a:latin typeface="Calibri"/>
                <a:cs typeface="Calibri"/>
              </a:rPr>
              <a:t> </a:t>
            </a:r>
            <a:r>
              <a:rPr lang="en-US" i="0" baseline="0" dirty="0">
                <a:latin typeface="Calibri"/>
                <a:cs typeface="Calibri"/>
              </a:rPr>
              <a:t> Decide which graphics help to best tell the story of your data.</a:t>
            </a:r>
            <a:r>
              <a:rPr lang="en-US" dirty="0">
                <a:latin typeface="Calibri"/>
                <a:cs typeface="Calibri"/>
              </a:rPr>
              <a:t> </a:t>
            </a:r>
            <a:r>
              <a:rPr lang="en-US" i="0" baseline="0" dirty="0">
                <a:latin typeface="Calibri"/>
                <a:cs typeface="Calibri"/>
              </a:rPr>
              <a:t> And be careful not to repeat information contained on your graphic in the text.</a:t>
            </a:r>
            <a:r>
              <a:rPr lang="en-US" dirty="0">
                <a:latin typeface="Calibri"/>
                <a:cs typeface="Calibri"/>
              </a:rPr>
              <a:t> </a:t>
            </a:r>
            <a:r>
              <a:rPr lang="en-US" i="0" baseline="0" dirty="0">
                <a:latin typeface="Calibri"/>
                <a:cs typeface="Calibri"/>
              </a:rPr>
              <a:t> It should only refer to it.</a:t>
            </a:r>
            <a:r>
              <a:rPr lang="en-US" dirty="0">
                <a:latin typeface="Calibri"/>
                <a:cs typeface="Calibri"/>
              </a:rPr>
              <a:t> </a:t>
            </a:r>
            <a:r>
              <a:rPr lang="en-US" i="0" baseline="0" dirty="0">
                <a:latin typeface="Calibri"/>
                <a:cs typeface="Calibri"/>
              </a:rPr>
              <a:t> Now… go forth and create!</a:t>
            </a:r>
            <a:endParaRPr lang="en-US" baseline="0" dirty="0">
              <a:latin typeface="Calibri"/>
              <a:cs typeface="Calibri"/>
            </a:endParaRPr>
          </a:p>
          <a:p>
            <a:pPr marL="174708" indent="-174708">
              <a:buFont typeface="Arial"/>
              <a:buChar char="•"/>
            </a:pPr>
            <a:r>
              <a:rPr lang="en-US" i="1" baseline="0" dirty="0">
                <a:latin typeface="Calibri" panose="020F0502020204030204" pitchFamily="34" charset="0"/>
                <a:cs typeface="Calibri" panose="020F0502020204030204" pitchFamily="34" charset="0"/>
              </a:rPr>
              <a:t>[END]</a:t>
            </a:r>
            <a:endParaRPr lang="en-US" baseline="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55</a:t>
            </a:fld>
            <a:endParaRPr lang="en-US"/>
          </a:p>
        </p:txBody>
      </p:sp>
    </p:spTree>
    <p:extLst>
      <p:ext uri="{BB962C8B-B14F-4D97-AF65-F5344CB8AC3E}">
        <p14:creationId xmlns:p14="http://schemas.microsoft.com/office/powerpoint/2010/main" val="1614403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 general, your MAIN OBJECTIVE</a:t>
            </a:r>
            <a:r>
              <a:rPr lang="en-US" baseline="0" dirty="0"/>
              <a:t> </a:t>
            </a:r>
            <a:r>
              <a:rPr lang="en-US" dirty="0"/>
              <a:t>is to convey information to</a:t>
            </a:r>
            <a:r>
              <a:rPr lang="en-US" baseline="0" dirty="0"/>
              <a:t> the reader, to tell the story of your data.</a:t>
            </a:r>
          </a:p>
          <a:p>
            <a:pPr marL="171450" indent="-171450">
              <a:buFont typeface="Arial" panose="020B0604020202020204" pitchFamily="34" charset="0"/>
              <a:buChar char="•"/>
            </a:pPr>
            <a:r>
              <a:rPr lang="en-US" baseline="0" dirty="0"/>
              <a:t>Do not try to put too much data in a graphic because it can muddle </a:t>
            </a:r>
            <a:r>
              <a:rPr lang="en-US" dirty="0"/>
              <a:t>your</a:t>
            </a:r>
            <a:r>
              <a:rPr lang="en-US" baseline="0" dirty="0"/>
              <a:t> message...keep it simple!</a:t>
            </a:r>
            <a:endParaRPr lang="en-US" baseline="0" dirty="0">
              <a:cs typeface="Calibri"/>
            </a:endParaRPr>
          </a:p>
          <a:p>
            <a:pPr marL="171450" indent="-171450">
              <a:buFont typeface="Arial" panose="020B0604020202020204" pitchFamily="34" charset="0"/>
              <a:buChar char="•"/>
            </a:pPr>
            <a:r>
              <a:rPr lang="en-US" baseline="0" dirty="0"/>
              <a:t>You want to ensure that your graphic contains the data needed only to answer a specific question.</a:t>
            </a:r>
          </a:p>
          <a:p>
            <a:pPr marL="171450" indent="-171450">
              <a:buFont typeface="Arial" panose="020B0604020202020204" pitchFamily="34" charset="0"/>
              <a:buChar char="•"/>
            </a:pPr>
            <a:r>
              <a:rPr lang="en-US" baseline="0" dirty="0"/>
              <a:t>Choose a graphic or format that fits the data and </a:t>
            </a:r>
            <a:r>
              <a:rPr lang="en-US" dirty="0"/>
              <a:t>is</a:t>
            </a:r>
            <a:r>
              <a:rPr lang="en-US" baseline="0" dirty="0"/>
              <a:t> easy to interpret.</a:t>
            </a:r>
            <a:endParaRPr lang="en-US" baseline="0" dirty="0">
              <a:cs typeface="Calibri"/>
            </a:endParaRPr>
          </a:p>
          <a:p>
            <a:pPr marL="171450" indent="-171450">
              <a:buFont typeface="Arial" panose="020B0604020202020204" pitchFamily="34" charset="0"/>
              <a:buChar char="•"/>
            </a:pPr>
            <a:r>
              <a:rPr lang="en-US" baseline="0" dirty="0"/>
              <a:t>Clearly label the titles, legends, data fields, and footnotes.  They should be easy for the reader to see and follow.</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2152486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main categories of graphics include: tables and figures.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Figures can be further subdivided into statistical and non-statistical illustrations.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Statistical illustrations are figures that CONTAIN DATA, for example bar charts and line graphs.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Non-statistical illustrations are figures that DO NOT CONTAIN data, for example photographs, diagrams, and algorithms.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We will discuss these specific types of graphics in more detail later.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3447327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a:buChar char="•"/>
            </a:pPr>
            <a:r>
              <a:rPr lang="en-US" i="0" dirty="0">
                <a:latin typeface="Calibri"/>
                <a:cs typeface="Calibri"/>
              </a:rPr>
              <a:t>Tables are an</a:t>
            </a:r>
            <a:r>
              <a:rPr lang="en-US" i="0" baseline="0" dirty="0">
                <a:latin typeface="Calibri"/>
                <a:cs typeface="Calibri"/>
              </a:rPr>
              <a:t> efficient way to present data.</a:t>
            </a:r>
            <a:r>
              <a:rPr lang="en-US" dirty="0">
                <a:latin typeface="Calibri"/>
                <a:cs typeface="Calibri"/>
              </a:rPr>
              <a:t> </a:t>
            </a:r>
            <a:r>
              <a:rPr lang="en-US" i="0" baseline="0" dirty="0">
                <a:latin typeface="Calibri"/>
                <a:cs typeface="Calibri"/>
              </a:rPr>
              <a:t> They allow </a:t>
            </a:r>
            <a:r>
              <a:rPr lang="en-US" dirty="0">
                <a:latin typeface="Calibri"/>
                <a:cs typeface="Calibri"/>
              </a:rPr>
              <a:t>us </a:t>
            </a:r>
            <a:r>
              <a:rPr lang="en-US" i="0" baseline="0" dirty="0">
                <a:latin typeface="Calibri"/>
                <a:cs typeface="Calibri"/>
              </a:rPr>
              <a:t>to show large amounts of data in a small space.</a:t>
            </a:r>
            <a:r>
              <a:rPr lang="en-US" dirty="0">
                <a:latin typeface="Calibri"/>
                <a:cs typeface="Calibri"/>
              </a:rPr>
              <a:t> </a:t>
            </a:r>
            <a:r>
              <a:rPr lang="en-US" i="0" baseline="0" dirty="0">
                <a:latin typeface="Calibri"/>
                <a:cs typeface="Calibri"/>
              </a:rPr>
              <a:t> A well-constructed table organizes the data in a compact way that makes the information easier to access and understand.</a:t>
            </a:r>
          </a:p>
          <a:p>
            <a:pPr marL="174625" indent="-174625">
              <a:buFont typeface="Arial"/>
              <a:buChar char="•"/>
            </a:pPr>
            <a:r>
              <a:rPr lang="en-US" i="0" baseline="0" dirty="0">
                <a:latin typeface="Calibri"/>
                <a:cs typeface="Calibri"/>
              </a:rPr>
              <a:t>The arrangement of tables in rows and columns allows one to make side-by-side comparisons of the data, and find the information </a:t>
            </a:r>
            <a:r>
              <a:rPr lang="en-US" dirty="0">
                <a:latin typeface="Calibri"/>
                <a:cs typeface="Calibri"/>
              </a:rPr>
              <a:t>more</a:t>
            </a:r>
            <a:r>
              <a:rPr lang="en-US" i="0" baseline="0" dirty="0">
                <a:latin typeface="Calibri"/>
                <a:cs typeface="Calibri"/>
              </a:rPr>
              <a:t> quickly.</a:t>
            </a:r>
            <a:endParaRPr lang="en-US" dirty="0"/>
          </a:p>
          <a:p>
            <a:pPr marL="174625" indent="-174625">
              <a:buFont typeface="Arial"/>
              <a:buChar char="•"/>
            </a:pPr>
            <a:r>
              <a:rPr lang="en-US" i="1" baseline="0" dirty="0">
                <a:latin typeface="Calibri"/>
                <a:cs typeface="Calibri"/>
              </a:rPr>
              <a:t>Note:</a:t>
            </a:r>
            <a:r>
              <a:rPr lang="en-US" i="0" baseline="0" dirty="0">
                <a:latin typeface="Calibri"/>
                <a:cs typeface="Calibri"/>
              </a:rPr>
              <a:t>  Another advantage</a:t>
            </a:r>
            <a:r>
              <a:rPr lang="en-US" dirty="0">
                <a:latin typeface="Calibri"/>
                <a:cs typeface="Calibri"/>
              </a:rPr>
              <a:t> of tables</a:t>
            </a:r>
            <a:r>
              <a:rPr lang="en-US" i="0" baseline="0" dirty="0">
                <a:latin typeface="Calibri"/>
                <a:cs typeface="Calibri"/>
              </a:rPr>
              <a:t> is their versatility.</a:t>
            </a:r>
            <a:r>
              <a:rPr lang="en-US" dirty="0">
                <a:latin typeface="Calibri"/>
                <a:cs typeface="Calibri"/>
              </a:rPr>
              <a:t> </a:t>
            </a:r>
            <a:r>
              <a:rPr lang="en-US" i="0" baseline="0" dirty="0">
                <a:latin typeface="Calibri"/>
                <a:cs typeface="Calibri"/>
              </a:rPr>
              <a:t> Tables can be used to report/encapsulate either quantitative or qualitative data, or even a combination of the two.</a:t>
            </a:r>
            <a:endParaRPr lang="en-US" i="0" dirty="0">
              <a:latin typeface="Calibri"/>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3831390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handful of conditions should direct you to select a table instead of a figure.  Tables are an effective way to communicate information to show simple relationships between numbers and their corresponding categories.  They are ideal for QUICKLY looking up and comparing individual values.  And they are best used to present large datasets or amounts of information because… </a:t>
            </a:r>
            <a:r>
              <a:rPr lang="en-US" sz="1200" i="1" kern="1200" dirty="0">
                <a:solidFill>
                  <a:schemeClr val="tx1"/>
                </a:solidFill>
                <a:effectLst/>
                <a:latin typeface="+mn-lt"/>
                <a:ea typeface="+mn-ea"/>
                <a:cs typeface="+mn-cs"/>
              </a:rPr>
              <a:t>after the data have been organized and summarized</a:t>
            </a:r>
            <a:r>
              <a:rPr lang="en-US" sz="1200" kern="1200" dirty="0">
                <a:solidFill>
                  <a:schemeClr val="tx1"/>
                </a:solidFill>
                <a:effectLst/>
                <a:latin typeface="+mn-lt"/>
                <a:ea typeface="+mn-ea"/>
                <a:cs typeface="+mn-cs"/>
              </a:rPr>
              <a:t>, the table is easier to read and space taken up by text is reduced</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However, BE CAREFUL when developing your tables and present ONLY the most important variables and data.  DO NOT attempt to present it all, because it will clutter your table and detract from your message.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32501418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Content Placeholder 2"/>
          <p:cNvSpPr>
            <a:spLocks noGrp="1"/>
          </p:cNvSpPr>
          <p:nvPr>
            <p:ph idx="1"/>
          </p:nvPr>
        </p:nvSpPr>
        <p:spPr>
          <a:xfrm>
            <a:off x="457200" y="1600200"/>
            <a:ext cx="8229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4"/>
          <p:cNvSpPr>
            <a:spLocks noGrp="1" noChangeArrowheads="1"/>
          </p:cNvSpPr>
          <p:nvPr>
            <p:ph type="dt" sz="quarter" idx="10"/>
          </p:nvPr>
        </p:nvSpPr>
        <p:spPr/>
        <p:txBody>
          <a:bodyPr/>
          <a:lstStyle>
            <a:lvl1pPr>
              <a:defRPr/>
            </a:lvl1pPr>
          </a:lstStyle>
          <a:p>
            <a:pPr>
              <a:defRPr/>
            </a:pPr>
            <a:endParaRPr lang="en-US"/>
          </a:p>
        </p:txBody>
      </p:sp>
      <p:sp>
        <p:nvSpPr>
          <p:cNvPr id="5" name="Rectangle 45"/>
          <p:cNvSpPr>
            <a:spLocks noGrp="1" noChangeArrowheads="1"/>
          </p:cNvSpPr>
          <p:nvPr>
            <p:ph type="ftr" sz="quarter" idx="11"/>
          </p:nvPr>
        </p:nvSpPr>
        <p:spPr/>
        <p:txBody>
          <a:bodyPr/>
          <a:lstStyle>
            <a:lvl1pPr>
              <a:defRPr/>
            </a:lvl1pPr>
          </a:lstStyle>
          <a:p>
            <a:pPr>
              <a:defRPr/>
            </a:pPr>
            <a:endParaRPr lang="en-US"/>
          </a:p>
        </p:txBody>
      </p:sp>
      <p:sp>
        <p:nvSpPr>
          <p:cNvPr id="6" name="Rectangle 46"/>
          <p:cNvSpPr>
            <a:spLocks noGrp="1" noChangeArrowheads="1"/>
          </p:cNvSpPr>
          <p:nvPr>
            <p:ph type="sldNum" sz="quarter" idx="12"/>
          </p:nvPr>
        </p:nvSpPr>
        <p:spPr/>
        <p:txBody>
          <a:bodyPr/>
          <a:lstStyle>
            <a:lvl1pPr>
              <a:defRPr smtClean="0"/>
            </a:lvl1pPr>
          </a:lstStyle>
          <a:p>
            <a:pPr>
              <a:defRPr/>
            </a:pPr>
            <a:fld id="{7384724F-E7FB-44BC-B99F-1795B48906B3}" type="slidenum">
              <a:rPr lang="en-US" altLang="en-US"/>
              <a:pPr>
                <a:defRPr/>
              </a:pPr>
              <a:t>‹#›</a:t>
            </a:fld>
            <a:endParaRPr lang="en-US" altLang="en-US"/>
          </a:p>
        </p:txBody>
      </p:sp>
    </p:spTree>
    <p:extLst>
      <p:ext uri="{BB962C8B-B14F-4D97-AF65-F5344CB8AC3E}">
        <p14:creationId xmlns:p14="http://schemas.microsoft.com/office/powerpoint/2010/main" val="3447915584"/>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22.pn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chart" Target="../charts/chart2.xml"/><Relationship Id="rId5" Type="http://schemas.openxmlformats.org/officeDocument/2006/relationships/image" Target="../media/image32.png"/><Relationship Id="rId4" Type="http://schemas.openxmlformats.org/officeDocument/2006/relationships/oleObject" Target="../embeddings/oleObject1.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22.png"/><Relationship Id="rId5" Type="http://schemas.openxmlformats.org/officeDocument/2006/relationships/image" Target="../media/image33.png"/><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image" Target="../media/image22.png"/><Relationship Id="rId5" Type="http://schemas.openxmlformats.org/officeDocument/2006/relationships/image" Target="../media/image34.emf"/><Relationship Id="rId4" Type="http://schemas.openxmlformats.org/officeDocument/2006/relationships/oleObject" Target="../embeddings/oleObject3.bin"/></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6600" dirty="0"/>
              <a:t>Basic Tables &amp; Figures</a:t>
            </a:r>
            <a:endParaRPr lang="en-US" sz="4400" dirty="0"/>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construct a good table</a:t>
            </a:r>
          </a:p>
        </p:txBody>
      </p:sp>
      <p:sp>
        <p:nvSpPr>
          <p:cNvPr id="4" name="Content Placeholder 2"/>
          <p:cNvSpPr txBox="1">
            <a:spLocks/>
          </p:cNvSpPr>
          <p:nvPr/>
        </p:nvSpPr>
        <p:spPr bwMode="auto">
          <a:xfrm>
            <a:off x="457200" y="1828800"/>
            <a:ext cx="8193313" cy="41665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spcBef>
                <a:spcPts val="0"/>
              </a:spcBef>
              <a:spcAft>
                <a:spcPts val="600"/>
              </a:spcAft>
            </a:pPr>
            <a:r>
              <a:rPr lang="en-US" dirty="0"/>
              <a:t>Should be </a:t>
            </a:r>
            <a:r>
              <a:rPr lang="en-US" dirty="0">
                <a:solidFill>
                  <a:schemeClr val="accent6">
                    <a:lumMod val="75000"/>
                  </a:schemeClr>
                </a:solidFill>
              </a:rPr>
              <a:t>self-explanatory</a:t>
            </a:r>
          </a:p>
          <a:p>
            <a:pPr>
              <a:spcBef>
                <a:spcPts val="0"/>
              </a:spcBef>
              <a:spcAft>
                <a:spcPts val="600"/>
              </a:spcAft>
            </a:pPr>
            <a:r>
              <a:rPr lang="en-US" dirty="0">
                <a:solidFill>
                  <a:schemeClr val="tx1">
                    <a:lumMod val="65000"/>
                    <a:lumOff val="35000"/>
                  </a:schemeClr>
                </a:solidFill>
              </a:rPr>
              <a:t>Use clear and concise titles</a:t>
            </a:r>
          </a:p>
          <a:p>
            <a:pPr>
              <a:spcBef>
                <a:spcPts val="0"/>
              </a:spcBef>
              <a:spcAft>
                <a:spcPts val="600"/>
              </a:spcAft>
            </a:pPr>
            <a:r>
              <a:rPr lang="en-US" dirty="0">
                <a:solidFill>
                  <a:schemeClr val="tx1">
                    <a:lumMod val="65000"/>
                    <a:lumOff val="35000"/>
                  </a:schemeClr>
                </a:solidFill>
              </a:rPr>
              <a:t>Label each row and column, including units of measure (e.g., years, mm, kg)</a:t>
            </a:r>
          </a:p>
          <a:p>
            <a:pPr>
              <a:spcBef>
                <a:spcPts val="0"/>
              </a:spcBef>
              <a:spcAft>
                <a:spcPts val="600"/>
              </a:spcAft>
            </a:pPr>
            <a:r>
              <a:rPr lang="en-US" dirty="0">
                <a:solidFill>
                  <a:schemeClr val="tx1">
                    <a:lumMod val="65000"/>
                    <a:lumOff val="35000"/>
                  </a:schemeClr>
                </a:solidFill>
              </a:rPr>
              <a:t>Use footnotes</a:t>
            </a:r>
          </a:p>
          <a:p>
            <a:pPr>
              <a:spcBef>
                <a:spcPts val="0"/>
              </a:spcBef>
              <a:spcAft>
                <a:spcPts val="600"/>
              </a:spcAft>
            </a:pPr>
            <a:r>
              <a:rPr lang="en-US" dirty="0">
                <a:solidFill>
                  <a:schemeClr val="tx1">
                    <a:lumMod val="65000"/>
                    <a:lumOff val="35000"/>
                  </a:schemeClr>
                </a:solidFill>
              </a:rPr>
              <a:t>Show totals for rows and columns</a:t>
            </a:r>
          </a:p>
        </p:txBody>
      </p:sp>
      <p:sp>
        <p:nvSpPr>
          <p:cNvPr id="7" name="TextBox 3"/>
          <p:cNvSpPr txBox="1">
            <a:spLocks noChangeArrowheads="1"/>
          </p:cNvSpPr>
          <p:nvPr/>
        </p:nvSpPr>
        <p:spPr bwMode="auto">
          <a:xfrm>
            <a:off x="885577" y="6396037"/>
            <a:ext cx="802027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ＭＳ Ｐゴシック" charset="0"/>
                <a:cs typeface="Arial" charset="0"/>
              </a:defRPr>
            </a:lvl1pPr>
            <a:lvl2pPr marL="742950" indent="-285750" eaLnBrk="0" hangingPunct="0">
              <a:defRPr i="1">
                <a:solidFill>
                  <a:schemeClr val="tx1"/>
                </a:solidFill>
                <a:latin typeface="Arial" charset="0"/>
                <a:ea typeface="Arial" charset="0"/>
                <a:cs typeface="Arial" charset="0"/>
              </a:defRPr>
            </a:lvl2pPr>
            <a:lvl3pPr marL="1143000" indent="-228600" eaLnBrk="0" hangingPunct="0">
              <a:defRPr i="1">
                <a:solidFill>
                  <a:schemeClr val="tx1"/>
                </a:solidFill>
                <a:latin typeface="Arial" charset="0"/>
                <a:ea typeface="Arial" charset="0"/>
                <a:cs typeface="Arial" charset="0"/>
              </a:defRPr>
            </a:lvl3pPr>
            <a:lvl4pPr marL="1600200" indent="-228600" eaLnBrk="0" hangingPunct="0">
              <a:defRPr i="1">
                <a:solidFill>
                  <a:schemeClr val="tx1"/>
                </a:solidFill>
                <a:latin typeface="Arial" charset="0"/>
                <a:ea typeface="Arial" charset="0"/>
                <a:cs typeface="Arial" charset="0"/>
              </a:defRPr>
            </a:lvl4pPr>
            <a:lvl5pPr marL="2057400" indent="-228600" eaLnBrk="0" hangingPunct="0">
              <a:defRPr i="1">
                <a:solidFill>
                  <a:schemeClr val="tx1"/>
                </a:solidFill>
                <a:latin typeface="Arial" charset="0"/>
                <a:ea typeface="Arial" charset="0"/>
                <a:cs typeface="Arial" charset="0"/>
              </a:defRPr>
            </a:lvl5pPr>
            <a:lvl6pPr marL="2514600" indent="-228600" eaLnBrk="0" fontAlgn="base" hangingPunct="0">
              <a:spcBef>
                <a:spcPct val="0"/>
              </a:spcBef>
              <a:spcAft>
                <a:spcPct val="0"/>
              </a:spcAft>
              <a:defRPr i="1">
                <a:solidFill>
                  <a:schemeClr val="tx1"/>
                </a:solidFill>
                <a:latin typeface="Arial" charset="0"/>
                <a:ea typeface="Arial" charset="0"/>
                <a:cs typeface="Arial" charset="0"/>
              </a:defRPr>
            </a:lvl6pPr>
            <a:lvl7pPr marL="2971800" indent="-228600" eaLnBrk="0" fontAlgn="base" hangingPunct="0">
              <a:spcBef>
                <a:spcPct val="0"/>
              </a:spcBef>
              <a:spcAft>
                <a:spcPct val="0"/>
              </a:spcAft>
              <a:defRPr i="1">
                <a:solidFill>
                  <a:schemeClr val="tx1"/>
                </a:solidFill>
                <a:latin typeface="Arial" charset="0"/>
                <a:ea typeface="Arial" charset="0"/>
                <a:cs typeface="Arial" charset="0"/>
              </a:defRPr>
            </a:lvl7pPr>
            <a:lvl8pPr marL="3429000" indent="-228600" eaLnBrk="0" fontAlgn="base" hangingPunct="0">
              <a:spcBef>
                <a:spcPct val="0"/>
              </a:spcBef>
              <a:spcAft>
                <a:spcPct val="0"/>
              </a:spcAft>
              <a:defRPr i="1">
                <a:solidFill>
                  <a:schemeClr val="tx1"/>
                </a:solidFill>
                <a:latin typeface="Arial" charset="0"/>
                <a:ea typeface="Arial" charset="0"/>
                <a:cs typeface="Arial" charset="0"/>
              </a:defRPr>
            </a:lvl8pPr>
            <a:lvl9pPr marL="3886200" indent="-228600" eaLnBrk="0" fontAlgn="base" hangingPunct="0">
              <a:spcBef>
                <a:spcPct val="0"/>
              </a:spcBef>
              <a:spcAft>
                <a:spcPct val="0"/>
              </a:spcAft>
              <a:defRPr i="1">
                <a:solidFill>
                  <a:schemeClr val="tx1"/>
                </a:solidFill>
                <a:latin typeface="Arial" charset="0"/>
                <a:ea typeface="Arial" charset="0"/>
                <a:cs typeface="Arial" charset="0"/>
              </a:defRPr>
            </a:lvl9pPr>
          </a:lstStyle>
          <a:p>
            <a:pPr algn="r"/>
            <a:r>
              <a:rPr lang="en-US" sz="1400" dirty="0"/>
              <a:t>CDC.  Principles of Epidemiology, 2</a:t>
            </a:r>
            <a:r>
              <a:rPr lang="en-US" sz="1400" baseline="30000" dirty="0"/>
              <a:t>nd</a:t>
            </a:r>
            <a:r>
              <a:rPr lang="en-US" sz="1400" dirty="0"/>
              <a:t> ed. 1992; Epidemiology Program Office Atlanta, GA</a:t>
            </a:r>
          </a:p>
        </p:txBody>
      </p:sp>
    </p:spTree>
    <p:extLst>
      <p:ext uri="{BB962C8B-B14F-4D97-AF65-F5344CB8AC3E}">
        <p14:creationId xmlns:p14="http://schemas.microsoft.com/office/powerpoint/2010/main" val="581635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How to construct a good table</a:t>
            </a:r>
            <a:r>
              <a:rPr lang="en-US" sz="3600" dirty="0"/>
              <a:t> </a:t>
            </a:r>
            <a:r>
              <a:rPr lang="en-US" sz="3000" dirty="0"/>
              <a:t>(2)</a:t>
            </a:r>
          </a:p>
        </p:txBody>
      </p:sp>
      <p:sp>
        <p:nvSpPr>
          <p:cNvPr id="3" name="Content Placeholder 2"/>
          <p:cNvSpPr>
            <a:spLocks noGrp="1"/>
          </p:cNvSpPr>
          <p:nvPr>
            <p:ph idx="1"/>
          </p:nvPr>
        </p:nvSpPr>
        <p:spPr>
          <a:xfrm>
            <a:off x="548640" y="1600200"/>
            <a:ext cx="8229600" cy="914400"/>
          </a:xfrm>
          <a:solidFill>
            <a:srgbClr val="F1CD29">
              <a:alpha val="70000"/>
            </a:srgbClr>
          </a:solidFill>
        </p:spPr>
        <p:txBody>
          <a:bodyPr anchor="ctr"/>
          <a:lstStyle/>
          <a:p>
            <a:pPr marL="0" indent="0">
              <a:lnSpc>
                <a:spcPct val="90000"/>
              </a:lnSpc>
              <a:spcBef>
                <a:spcPts val="0"/>
              </a:spcBef>
              <a:buNone/>
            </a:pPr>
            <a:r>
              <a:rPr lang="en-US" sz="2800" i="1" dirty="0"/>
              <a:t>Form follows function – set up the table to make the point you are trying to make!</a:t>
            </a:r>
          </a:p>
        </p:txBody>
      </p:sp>
      <p:sp>
        <p:nvSpPr>
          <p:cNvPr id="4" name="Content Placeholder 2"/>
          <p:cNvSpPr txBox="1">
            <a:spLocks/>
          </p:cNvSpPr>
          <p:nvPr/>
        </p:nvSpPr>
        <p:spPr bwMode="auto">
          <a:xfrm>
            <a:off x="457199" y="2926080"/>
            <a:ext cx="8448655" cy="3558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nSpc>
                <a:spcPct val="90000"/>
              </a:lnSpc>
            </a:pPr>
            <a:r>
              <a:rPr lang="en-US" dirty="0"/>
              <a:t>Compare things side-by-side</a:t>
            </a:r>
          </a:p>
          <a:p>
            <a:pPr lvl="1">
              <a:lnSpc>
                <a:spcPct val="90000"/>
              </a:lnSpc>
            </a:pPr>
            <a:r>
              <a:rPr lang="en-US" dirty="0"/>
              <a:t>To show change over time, columns should display measures at different time points</a:t>
            </a:r>
          </a:p>
          <a:p>
            <a:pPr lvl="1">
              <a:lnSpc>
                <a:spcPct val="90000"/>
              </a:lnSpc>
            </a:pPr>
            <a:r>
              <a:rPr lang="en-US" dirty="0"/>
              <a:t>To show differences between sub-groups, columns  should display sub-groups</a:t>
            </a:r>
          </a:p>
          <a:p>
            <a:pPr>
              <a:lnSpc>
                <a:spcPct val="90000"/>
              </a:lnSpc>
            </a:pPr>
            <a:r>
              <a:rPr lang="en-US" dirty="0"/>
              <a:t>Present information relevant to message</a:t>
            </a:r>
          </a:p>
        </p:txBody>
      </p:sp>
    </p:spTree>
    <p:extLst>
      <p:ext uri="{BB962C8B-B14F-4D97-AF65-F5344CB8AC3E}">
        <p14:creationId xmlns:p14="http://schemas.microsoft.com/office/powerpoint/2010/main" val="2592852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6">
                    <a:lumMod val="50000"/>
                  </a:schemeClr>
                </a:solidFill>
              </a:rPr>
              <a:t>Table 1 </a:t>
            </a:r>
            <a:r>
              <a:rPr lang="en-US" dirty="0"/>
              <a:t>– Who is in your study?</a:t>
            </a:r>
          </a:p>
        </p:txBody>
      </p:sp>
      <p:sp>
        <p:nvSpPr>
          <p:cNvPr id="3" name="Content Placeholder 2"/>
          <p:cNvSpPr>
            <a:spLocks noGrp="1"/>
          </p:cNvSpPr>
          <p:nvPr>
            <p:ph idx="1"/>
          </p:nvPr>
        </p:nvSpPr>
        <p:spPr>
          <a:xfrm>
            <a:off x="457200" y="1828800"/>
            <a:ext cx="8229599" cy="4530725"/>
          </a:xfrm>
        </p:spPr>
        <p:txBody>
          <a:bodyPr/>
          <a:lstStyle/>
          <a:p>
            <a:r>
              <a:rPr lang="en-US" dirty="0">
                <a:solidFill>
                  <a:schemeClr val="tx1">
                    <a:lumMod val="65000"/>
                    <a:lumOff val="35000"/>
                  </a:schemeClr>
                </a:solidFill>
              </a:rPr>
              <a:t>Describes the study sample</a:t>
            </a:r>
          </a:p>
          <a:p>
            <a:r>
              <a:rPr lang="en-US" dirty="0">
                <a:solidFill>
                  <a:schemeClr val="tx1">
                    <a:lumMod val="65000"/>
                    <a:lumOff val="35000"/>
                  </a:schemeClr>
                </a:solidFill>
              </a:rPr>
              <a:t>Will include essential characteristics of participants</a:t>
            </a:r>
          </a:p>
          <a:p>
            <a:pPr lvl="1"/>
            <a:r>
              <a:rPr lang="en-US" dirty="0">
                <a:solidFill>
                  <a:schemeClr val="tx1">
                    <a:lumMod val="65000"/>
                    <a:lumOff val="35000"/>
                  </a:schemeClr>
                </a:solidFill>
              </a:rPr>
              <a:t>e.g., age, sex, sample size </a:t>
            </a:r>
          </a:p>
          <a:p>
            <a:pPr lvl="1"/>
            <a:r>
              <a:rPr lang="en-US" dirty="0">
                <a:solidFill>
                  <a:schemeClr val="tx1">
                    <a:lumMod val="65000"/>
                    <a:lumOff val="35000"/>
                  </a:schemeClr>
                </a:solidFill>
              </a:rPr>
              <a:t>Other covariates will depend on study: race, BMI, diagnosis, etc.</a:t>
            </a:r>
          </a:p>
        </p:txBody>
      </p:sp>
    </p:spTree>
    <p:extLst>
      <p:ext uri="{BB962C8B-B14F-4D97-AF65-F5344CB8AC3E}">
        <p14:creationId xmlns:p14="http://schemas.microsoft.com/office/powerpoint/2010/main" val="4083516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1224" y="6412457"/>
            <a:ext cx="8842775" cy="338554"/>
          </a:xfrm>
          <a:prstGeom prst="rect">
            <a:avLst/>
          </a:prstGeom>
          <a:solidFill>
            <a:schemeClr val="bg1">
              <a:lumMod val="85000"/>
            </a:schemeClr>
          </a:solidFill>
        </p:spPr>
        <p:txBody>
          <a:bodyPr wrap="square" rtlCol="0">
            <a:spAutoFit/>
          </a:bodyPr>
          <a:lstStyle/>
          <a:p>
            <a:r>
              <a:rPr lang="en-US" sz="1600" dirty="0"/>
              <a:t>(table continues with co-morbidities &amp; clinical characteristics)    </a:t>
            </a:r>
            <a:r>
              <a:rPr lang="en-US" sz="1200" dirty="0"/>
              <a:t>Fox</a:t>
            </a:r>
            <a:r>
              <a:rPr lang="en-US" sz="1200" i="1" dirty="0"/>
              <a:t> GJ et al, IJTLD 2017</a:t>
            </a:r>
          </a:p>
        </p:txBody>
      </p:sp>
      <p:pic>
        <p:nvPicPr>
          <p:cNvPr id="8" name="Picture 7" descr="Screen Shot 2018-06-29 at 11.09.31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378906"/>
            <a:ext cx="7999259" cy="6023892"/>
          </a:xfrm>
          <a:prstGeom prst="rect">
            <a:avLst/>
          </a:prstGeom>
        </p:spPr>
      </p:pic>
      <p:sp>
        <p:nvSpPr>
          <p:cNvPr id="2" name="Title 1"/>
          <p:cNvSpPr>
            <a:spLocks noGrp="1"/>
          </p:cNvSpPr>
          <p:nvPr>
            <p:ph type="title"/>
          </p:nvPr>
        </p:nvSpPr>
        <p:spPr>
          <a:xfrm>
            <a:off x="5280848" y="0"/>
            <a:ext cx="3863152" cy="557108"/>
          </a:xfrm>
          <a:solidFill>
            <a:srgbClr val="CDB515">
              <a:alpha val="48000"/>
            </a:srgbClr>
          </a:solidFill>
        </p:spPr>
        <p:txBody>
          <a:bodyPr/>
          <a:lstStyle/>
          <a:p>
            <a:r>
              <a:rPr lang="en-US" sz="3400" dirty="0"/>
              <a:t>Example </a:t>
            </a:r>
            <a:r>
              <a:rPr lang="mr-IN" sz="3400" dirty="0"/>
              <a:t>–</a:t>
            </a:r>
            <a:r>
              <a:rPr lang="en-US" sz="3400" dirty="0"/>
              <a:t> Table 1</a:t>
            </a:r>
          </a:p>
        </p:txBody>
      </p:sp>
    </p:spTree>
    <p:extLst>
      <p:ext uri="{BB962C8B-B14F-4D97-AF65-F5344CB8AC3E}">
        <p14:creationId xmlns:p14="http://schemas.microsoft.com/office/powerpoint/2010/main" val="1446341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7813"/>
            <a:ext cx="8229600" cy="1139825"/>
          </a:xfrm>
        </p:spPr>
        <p:txBody>
          <a:bodyPr/>
          <a:lstStyle/>
          <a:p>
            <a:r>
              <a:rPr lang="en-US" dirty="0"/>
              <a:t>Tables 2, 3... What happened?</a:t>
            </a:r>
          </a:p>
        </p:txBody>
      </p:sp>
      <p:sp>
        <p:nvSpPr>
          <p:cNvPr id="3" name="Content Placeholder 2"/>
          <p:cNvSpPr>
            <a:spLocks noGrp="1"/>
          </p:cNvSpPr>
          <p:nvPr>
            <p:ph idx="1"/>
          </p:nvPr>
        </p:nvSpPr>
        <p:spPr>
          <a:xfrm>
            <a:off x="611123" y="1828800"/>
            <a:ext cx="7719970" cy="2731974"/>
          </a:xfrm>
          <a:solidFill>
            <a:schemeClr val="bg1">
              <a:lumMod val="85000"/>
            </a:schemeClr>
          </a:solidFill>
        </p:spPr>
        <p:txBody>
          <a:bodyPr/>
          <a:lstStyle/>
          <a:p>
            <a:r>
              <a:rPr lang="en-US" dirty="0"/>
              <a:t>Subsequent tables present your results:</a:t>
            </a:r>
          </a:p>
          <a:p>
            <a:pPr lvl="1"/>
            <a:r>
              <a:rPr lang="en-US" dirty="0"/>
              <a:t>Primary outcomes of interest</a:t>
            </a:r>
          </a:p>
          <a:p>
            <a:pPr lvl="1"/>
            <a:r>
              <a:rPr lang="en-US" dirty="0"/>
              <a:t>Estimates of effect sizes</a:t>
            </a:r>
          </a:p>
          <a:p>
            <a:pPr lvl="1"/>
            <a:r>
              <a:rPr lang="en-US" dirty="0"/>
              <a:t>Statistical significance of your findings</a:t>
            </a:r>
          </a:p>
        </p:txBody>
      </p:sp>
    </p:spTree>
    <p:extLst>
      <p:ext uri="{BB962C8B-B14F-4D97-AF65-F5344CB8AC3E}">
        <p14:creationId xmlns:p14="http://schemas.microsoft.com/office/powerpoint/2010/main" val="2995755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Example 1: Results table</a:t>
            </a:r>
          </a:p>
        </p:txBody>
      </p:sp>
      <p:pic>
        <p:nvPicPr>
          <p:cNvPr id="4" name="Picture 3" descr="Screen Shot 2018-06-29 at 11.24.41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4977" y="1831286"/>
            <a:ext cx="8686799" cy="1961464"/>
          </a:xfrm>
          <a:prstGeom prst="rect">
            <a:avLst/>
          </a:prstGeom>
          <a:ln>
            <a:solidFill>
              <a:schemeClr val="tx1">
                <a:lumMod val="50000"/>
                <a:lumOff val="50000"/>
              </a:schemeClr>
            </a:solidFill>
          </a:ln>
        </p:spPr>
      </p:pic>
      <p:sp>
        <p:nvSpPr>
          <p:cNvPr id="5" name="TextBox 4"/>
          <p:cNvSpPr txBox="1"/>
          <p:nvPr/>
        </p:nvSpPr>
        <p:spPr>
          <a:xfrm>
            <a:off x="6283541" y="3901244"/>
            <a:ext cx="2860458" cy="276999"/>
          </a:xfrm>
          <a:prstGeom prst="rect">
            <a:avLst/>
          </a:prstGeom>
          <a:noFill/>
        </p:spPr>
        <p:txBody>
          <a:bodyPr wrap="square" rtlCol="0">
            <a:spAutoFit/>
          </a:bodyPr>
          <a:lstStyle/>
          <a:p>
            <a:r>
              <a:rPr lang="en-US" sz="1200" dirty="0"/>
              <a:t>Fox GJ et al, IJTLD 2017</a:t>
            </a:r>
          </a:p>
        </p:txBody>
      </p:sp>
    </p:spTree>
    <p:extLst>
      <p:ext uri="{BB962C8B-B14F-4D97-AF65-F5344CB8AC3E}">
        <p14:creationId xmlns:p14="http://schemas.microsoft.com/office/powerpoint/2010/main" val="1261447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Example 2: Results table</a:t>
            </a:r>
          </a:p>
        </p:txBody>
      </p:sp>
      <p:sp>
        <p:nvSpPr>
          <p:cNvPr id="5" name="TextBox 4"/>
          <p:cNvSpPr txBox="1"/>
          <p:nvPr/>
        </p:nvSpPr>
        <p:spPr>
          <a:xfrm>
            <a:off x="7230349" y="6511016"/>
            <a:ext cx="2015251" cy="253916"/>
          </a:xfrm>
          <a:prstGeom prst="rect">
            <a:avLst/>
          </a:prstGeom>
          <a:noFill/>
        </p:spPr>
        <p:txBody>
          <a:bodyPr wrap="square" rtlCol="0">
            <a:spAutoFit/>
          </a:bodyPr>
          <a:lstStyle/>
          <a:p>
            <a:r>
              <a:rPr lang="en-US" sz="1050" dirty="0" err="1"/>
              <a:t>Mugusi</a:t>
            </a:r>
            <a:r>
              <a:rPr lang="en-US" sz="1050" dirty="0"/>
              <a:t> F et al, IJTLD 2006</a:t>
            </a:r>
          </a:p>
        </p:txBody>
      </p:sp>
      <p:pic>
        <p:nvPicPr>
          <p:cNvPr id="3" name="Picture 2" descr="Screen Shot 2018-06-29 at 3.21.04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46384" y="1550671"/>
            <a:ext cx="5451231" cy="5176524"/>
          </a:xfrm>
          <a:prstGeom prst="rect">
            <a:avLst/>
          </a:prstGeom>
          <a:ln>
            <a:solidFill>
              <a:srgbClr val="595959"/>
            </a:solidFill>
          </a:ln>
        </p:spPr>
      </p:pic>
    </p:spTree>
    <p:extLst>
      <p:ext uri="{BB962C8B-B14F-4D97-AF65-F5344CB8AC3E}">
        <p14:creationId xmlns:p14="http://schemas.microsoft.com/office/powerpoint/2010/main" val="2959293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r>
              <a:rPr lang="en-US" dirty="0"/>
              <a:t>Creating a table shell</a:t>
            </a:r>
          </a:p>
        </p:txBody>
      </p:sp>
      <p:sp>
        <p:nvSpPr>
          <p:cNvPr id="24579" name="Rectangle 3"/>
          <p:cNvSpPr>
            <a:spLocks noGrp="1" noChangeArrowheads="1"/>
          </p:cNvSpPr>
          <p:nvPr>
            <p:ph type="body" idx="4294967295"/>
          </p:nvPr>
        </p:nvSpPr>
        <p:spPr>
          <a:xfrm>
            <a:off x="457200" y="1828800"/>
            <a:ext cx="8229600" cy="45307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solidFill>
                  <a:schemeClr val="tx1">
                    <a:lumMod val="65000"/>
                    <a:lumOff val="35000"/>
                  </a:schemeClr>
                </a:solidFill>
              </a:rPr>
              <a:t>Create table shells of how you will organize and summarize your data</a:t>
            </a:r>
          </a:p>
          <a:p>
            <a:r>
              <a:rPr lang="en-US" dirty="0">
                <a:solidFill>
                  <a:schemeClr val="tx1">
                    <a:lumMod val="65000"/>
                    <a:lumOff val="35000"/>
                  </a:schemeClr>
                </a:solidFill>
                <a:effectLst/>
              </a:rPr>
              <a:t>Review your study objectives and hypotheses as well as your list of independent and dependent variables</a:t>
            </a:r>
          </a:p>
          <a:p>
            <a:r>
              <a:rPr lang="en-US" dirty="0">
                <a:solidFill>
                  <a:schemeClr val="tx1">
                    <a:lumMod val="65000"/>
                    <a:lumOff val="35000"/>
                  </a:schemeClr>
                </a:solidFill>
                <a:effectLst/>
              </a:rPr>
              <a:t>Consider your variables and how you may want to code or collapse categories</a:t>
            </a:r>
          </a:p>
        </p:txBody>
      </p:sp>
    </p:spTree>
    <p:extLst>
      <p:ext uri="{BB962C8B-B14F-4D97-AF65-F5344CB8AC3E}">
        <p14:creationId xmlns:p14="http://schemas.microsoft.com/office/powerpoint/2010/main" val="29522740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4320"/>
            <a:ext cx="8229600" cy="1143000"/>
          </a:xfrm>
        </p:spPr>
        <p:txBody>
          <a:bodyPr/>
          <a:lstStyle/>
          <a:p>
            <a:r>
              <a:rPr lang="en-US" dirty="0"/>
              <a:t>Example: Table shell </a:t>
            </a:r>
          </a:p>
        </p:txBody>
      </p:sp>
      <p:graphicFrame>
        <p:nvGraphicFramePr>
          <p:cNvPr id="3" name="Table 2"/>
          <p:cNvGraphicFramePr>
            <a:graphicFrameLocks noGrp="1"/>
          </p:cNvGraphicFramePr>
          <p:nvPr>
            <p:extLst>
              <p:ext uri="{D42A27DB-BD31-4B8C-83A1-F6EECF244321}">
                <p14:modId xmlns:p14="http://schemas.microsoft.com/office/powerpoint/2010/main" val="1082304955"/>
              </p:ext>
            </p:extLst>
          </p:nvPr>
        </p:nvGraphicFramePr>
        <p:xfrm>
          <a:off x="1190171" y="2175173"/>
          <a:ext cx="6763658" cy="4541408"/>
        </p:xfrm>
        <a:graphic>
          <a:graphicData uri="http://schemas.openxmlformats.org/drawingml/2006/table">
            <a:tbl>
              <a:tblPr firstRow="1" bandRow="1">
                <a:tableStyleId>{2D5ABB26-0587-4C30-8999-92F81FD0307C}</a:tableStyleId>
              </a:tblPr>
              <a:tblGrid>
                <a:gridCol w="2070508">
                  <a:extLst>
                    <a:ext uri="{9D8B030D-6E8A-4147-A177-3AD203B41FA5}">
                      <a16:colId xmlns:a16="http://schemas.microsoft.com/office/drawing/2014/main" val="20000"/>
                    </a:ext>
                  </a:extLst>
                </a:gridCol>
                <a:gridCol w="2438597">
                  <a:extLst>
                    <a:ext uri="{9D8B030D-6E8A-4147-A177-3AD203B41FA5}">
                      <a16:colId xmlns:a16="http://schemas.microsoft.com/office/drawing/2014/main" val="20001"/>
                    </a:ext>
                  </a:extLst>
                </a:gridCol>
                <a:gridCol w="2254553">
                  <a:extLst>
                    <a:ext uri="{9D8B030D-6E8A-4147-A177-3AD203B41FA5}">
                      <a16:colId xmlns:a16="http://schemas.microsoft.com/office/drawing/2014/main" val="20002"/>
                    </a:ext>
                  </a:extLst>
                </a:gridCol>
              </a:tblGrid>
              <a:tr h="5590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t>Characteristic</a:t>
                      </a:r>
                    </a:p>
                  </a:txBody>
                  <a:tcPr marT="45716" marB="4571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US-born</a:t>
                      </a:r>
                    </a:p>
                    <a:p>
                      <a:pPr algn="ctr"/>
                      <a:r>
                        <a:rPr lang="en-US" sz="1600" b="1" dirty="0"/>
                        <a:t>No.</a:t>
                      </a:r>
                      <a:r>
                        <a:rPr lang="en-US" sz="1600" b="1" baseline="0" dirty="0"/>
                        <a:t> (%)</a:t>
                      </a:r>
                      <a:endParaRPr lang="en-US" sz="1600" b="1" dirty="0"/>
                    </a:p>
                  </a:txBody>
                  <a:tcPr marT="45716" marB="4571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Foreign-born</a:t>
                      </a:r>
                    </a:p>
                    <a:p>
                      <a:pPr algn="ctr"/>
                      <a:r>
                        <a:rPr lang="en-US" sz="1600" b="1" dirty="0"/>
                        <a:t>No. (%)</a:t>
                      </a:r>
                    </a:p>
                  </a:txBody>
                  <a:tcPr marT="45716" marB="45716"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4234">
                <a:tc>
                  <a:txBody>
                    <a:bodyPr/>
                    <a:lstStyle/>
                    <a:p>
                      <a:r>
                        <a:rPr lang="en-US" sz="1400" b="1" dirty="0"/>
                        <a:t>Age, years</a:t>
                      </a:r>
                    </a:p>
                  </a:txBody>
                  <a:tcPr marT="45716" marB="45716">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400" dirty="0"/>
                    </a:p>
                  </a:txBody>
                  <a:tcPr marT="45716" marB="45716">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400" dirty="0"/>
                    </a:p>
                  </a:txBody>
                  <a:tcPr marT="45716" marB="45716">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0001"/>
                  </a:ext>
                </a:extLst>
              </a:tr>
              <a:tr h="294234">
                <a:tc>
                  <a:txBody>
                    <a:bodyPr/>
                    <a:lstStyle/>
                    <a:p>
                      <a:r>
                        <a:rPr lang="en-US" sz="1400" dirty="0"/>
                        <a:t>     &lt; 5</a:t>
                      </a:r>
                    </a:p>
                  </a:txBody>
                  <a:tcPr marT="45716" marB="45716">
                    <a:lnT w="12700" cap="flat" cmpd="sng" algn="ctr">
                      <a:noFill/>
                      <a:prstDash val="solid"/>
                      <a:round/>
                      <a:headEnd type="none" w="med" len="med"/>
                      <a:tailEnd type="none" w="med" len="med"/>
                    </a:lnT>
                  </a:tcPr>
                </a:tc>
                <a:tc>
                  <a:txBody>
                    <a:bodyPr/>
                    <a:lstStyle/>
                    <a:p>
                      <a:pPr algn="ctr"/>
                      <a:endParaRPr lang="en-US" sz="1400" dirty="0"/>
                    </a:p>
                  </a:txBody>
                  <a:tcPr marT="45716" marB="45716">
                    <a:lnT w="12700" cap="flat" cmpd="sng" algn="ctr">
                      <a:noFill/>
                      <a:prstDash val="solid"/>
                      <a:round/>
                      <a:headEnd type="none" w="med" len="med"/>
                      <a:tailEnd type="none" w="med" len="med"/>
                    </a:lnT>
                  </a:tcPr>
                </a:tc>
                <a:tc>
                  <a:txBody>
                    <a:bodyPr/>
                    <a:lstStyle/>
                    <a:p>
                      <a:pPr algn="ctr"/>
                      <a:endParaRPr lang="en-US" sz="1400" dirty="0"/>
                    </a:p>
                  </a:txBody>
                  <a:tcPr marT="45716" marB="45716">
                    <a:lnT w="12700" cap="flat" cmpd="sng" algn="ctr">
                      <a:noFill/>
                      <a:prstDash val="solid"/>
                      <a:round/>
                      <a:headEnd type="none" w="med" len="med"/>
                      <a:tailEnd type="none" w="med" len="med"/>
                    </a:lnT>
                  </a:tcPr>
                </a:tc>
                <a:extLst>
                  <a:ext uri="{0D108BD9-81ED-4DB2-BD59-A6C34878D82A}">
                    <a16:rowId xmlns:a16="http://schemas.microsoft.com/office/drawing/2014/main" val="10002"/>
                  </a:ext>
                </a:extLst>
              </a:tr>
              <a:tr h="294234">
                <a:tc>
                  <a:txBody>
                    <a:bodyPr/>
                    <a:lstStyle/>
                    <a:p>
                      <a:r>
                        <a:rPr lang="en-US" sz="1400" dirty="0"/>
                        <a:t>     5-14</a:t>
                      </a:r>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3"/>
                  </a:ext>
                </a:extLst>
              </a:tr>
              <a:tr h="294234">
                <a:tc>
                  <a:txBody>
                    <a:bodyPr/>
                    <a:lstStyle/>
                    <a:p>
                      <a:r>
                        <a:rPr lang="en-US" sz="1400" dirty="0"/>
                        <a:t>    15-24</a:t>
                      </a:r>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4"/>
                  </a:ext>
                </a:extLst>
              </a:tr>
              <a:tr h="294234">
                <a:tc>
                  <a:txBody>
                    <a:bodyPr/>
                    <a:lstStyle/>
                    <a:p>
                      <a:r>
                        <a:rPr lang="en-US" sz="1400" dirty="0"/>
                        <a:t>    25-44</a:t>
                      </a:r>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5"/>
                  </a:ext>
                </a:extLst>
              </a:tr>
              <a:tr h="294234">
                <a:tc>
                  <a:txBody>
                    <a:bodyPr/>
                    <a:lstStyle/>
                    <a:p>
                      <a:r>
                        <a:rPr lang="en-US" sz="1400" dirty="0"/>
                        <a:t>    45-64</a:t>
                      </a:r>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6"/>
                  </a:ext>
                </a:extLst>
              </a:tr>
              <a:tr h="294234">
                <a:tc>
                  <a:txBody>
                    <a:bodyPr/>
                    <a:lstStyle/>
                    <a:p>
                      <a:r>
                        <a:rPr lang="en-US" sz="1400" u="none"/>
                        <a:t>    </a:t>
                      </a:r>
                      <a:r>
                        <a:rPr lang="en-US" sz="1400" u="sng"/>
                        <a:t>&gt;</a:t>
                      </a:r>
                      <a:r>
                        <a:rPr lang="en-US" sz="1400" u="none" baseline="0"/>
                        <a:t> </a:t>
                      </a:r>
                      <a:r>
                        <a:rPr lang="en-US" sz="1400" u="none" baseline="0" dirty="0"/>
                        <a:t>65</a:t>
                      </a:r>
                      <a:endParaRPr lang="en-US" sz="1400" u="none" dirty="0"/>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7"/>
                  </a:ext>
                </a:extLst>
              </a:tr>
              <a:tr h="294234">
                <a:tc>
                  <a:txBody>
                    <a:bodyPr/>
                    <a:lstStyle/>
                    <a:p>
                      <a:r>
                        <a:rPr lang="en-US" sz="1400" b="1" dirty="0"/>
                        <a:t>Sex</a:t>
                      </a:r>
                    </a:p>
                  </a:txBody>
                  <a:tcPr marT="45716" marB="45716"/>
                </a:tc>
                <a:tc>
                  <a:txBody>
                    <a:bodyPr/>
                    <a:lstStyle/>
                    <a:p>
                      <a:pPr algn="ctr"/>
                      <a:endParaRPr lang="en-US" sz="1400" dirty="0"/>
                    </a:p>
                  </a:txBody>
                  <a:tcPr marT="45716" marB="45716"/>
                </a:tc>
                <a:tc>
                  <a:txBody>
                    <a:bodyPr/>
                    <a:lstStyle/>
                    <a:p>
                      <a:pPr algn="ctr"/>
                      <a:endParaRPr lang="en-US" sz="1400" dirty="0"/>
                    </a:p>
                  </a:txBody>
                  <a:tcPr marT="45716" marB="45716"/>
                </a:tc>
                <a:extLst>
                  <a:ext uri="{0D108BD9-81ED-4DB2-BD59-A6C34878D82A}">
                    <a16:rowId xmlns:a16="http://schemas.microsoft.com/office/drawing/2014/main" val="10008"/>
                  </a:ext>
                </a:extLst>
              </a:tr>
              <a:tr h="294234">
                <a:tc>
                  <a:txBody>
                    <a:bodyPr/>
                    <a:lstStyle/>
                    <a:p>
                      <a:r>
                        <a:rPr lang="en-US" sz="1400" b="0" dirty="0"/>
                        <a:t>    </a:t>
                      </a:r>
                      <a:r>
                        <a:rPr lang="en-US" sz="1400" b="0" baseline="0" dirty="0"/>
                        <a:t> Male</a:t>
                      </a:r>
                      <a:endParaRPr lang="en-US" sz="1400" b="0" dirty="0"/>
                    </a:p>
                  </a:txBody>
                  <a:tcPr marT="45716" marB="45716"/>
                </a:tc>
                <a:tc>
                  <a:txBody>
                    <a:bodyPr/>
                    <a:lstStyle/>
                    <a:p>
                      <a:pPr algn="ctr"/>
                      <a:endParaRPr lang="en-US" sz="1400" b="1" dirty="0"/>
                    </a:p>
                  </a:txBody>
                  <a:tcPr marT="45716" marB="45716"/>
                </a:tc>
                <a:tc>
                  <a:txBody>
                    <a:bodyPr/>
                    <a:lstStyle/>
                    <a:p>
                      <a:pPr algn="ctr"/>
                      <a:endParaRPr lang="en-US" sz="1400" b="1" dirty="0"/>
                    </a:p>
                  </a:txBody>
                  <a:tcPr marT="45716" marB="45716"/>
                </a:tc>
                <a:extLst>
                  <a:ext uri="{0D108BD9-81ED-4DB2-BD59-A6C34878D82A}">
                    <a16:rowId xmlns:a16="http://schemas.microsoft.com/office/drawing/2014/main" val="10009"/>
                  </a:ext>
                </a:extLst>
              </a:tr>
              <a:tr h="294234">
                <a:tc>
                  <a:txBody>
                    <a:bodyPr/>
                    <a:lstStyle/>
                    <a:p>
                      <a:r>
                        <a:rPr lang="en-US" sz="1400" b="0" dirty="0"/>
                        <a:t>    </a:t>
                      </a:r>
                      <a:r>
                        <a:rPr lang="en-US" sz="1400" b="0" baseline="0" dirty="0"/>
                        <a:t> Female</a:t>
                      </a:r>
                      <a:endParaRPr lang="en-US" sz="1400" b="0" dirty="0"/>
                    </a:p>
                  </a:txBody>
                  <a:tcPr marT="45716" marB="45716"/>
                </a:tc>
                <a:tc>
                  <a:txBody>
                    <a:bodyPr/>
                    <a:lstStyle/>
                    <a:p>
                      <a:pPr algn="ctr"/>
                      <a:endParaRPr lang="en-US" sz="1400" b="1" dirty="0"/>
                    </a:p>
                  </a:txBody>
                  <a:tcPr marT="45716" marB="45716"/>
                </a:tc>
                <a:tc>
                  <a:txBody>
                    <a:bodyPr/>
                    <a:lstStyle/>
                    <a:p>
                      <a:pPr algn="ctr"/>
                      <a:endParaRPr lang="en-US" sz="1400" b="1" dirty="0"/>
                    </a:p>
                  </a:txBody>
                  <a:tcPr marT="45716" marB="45716"/>
                </a:tc>
                <a:extLst>
                  <a:ext uri="{0D108BD9-81ED-4DB2-BD59-A6C34878D82A}">
                    <a16:rowId xmlns:a16="http://schemas.microsoft.com/office/drawing/2014/main" val="10010"/>
                  </a:ext>
                </a:extLst>
              </a:tr>
              <a:tr h="304439">
                <a:tc>
                  <a:txBody>
                    <a:bodyPr/>
                    <a:lstStyle/>
                    <a:p>
                      <a:r>
                        <a:rPr lang="en-US" sz="1400" b="1" dirty="0"/>
                        <a:t>Education, years</a:t>
                      </a:r>
                    </a:p>
                  </a:txBody>
                  <a:tcPr marT="45716" marB="45716"/>
                </a:tc>
                <a:tc>
                  <a:txBody>
                    <a:bodyPr/>
                    <a:lstStyle/>
                    <a:p>
                      <a:endParaRPr lang="en-US" sz="1400" b="1" dirty="0"/>
                    </a:p>
                  </a:txBody>
                  <a:tcPr marT="45716" marB="45716"/>
                </a:tc>
                <a:tc>
                  <a:txBody>
                    <a:bodyPr/>
                    <a:lstStyle/>
                    <a:p>
                      <a:pPr algn="ctr"/>
                      <a:endParaRPr lang="en-US" sz="1400" b="1" dirty="0"/>
                    </a:p>
                  </a:txBody>
                  <a:tcPr marT="45716" marB="45716"/>
                </a:tc>
                <a:extLst>
                  <a:ext uri="{0D108BD9-81ED-4DB2-BD59-A6C34878D82A}">
                    <a16:rowId xmlns:a16="http://schemas.microsoft.com/office/drawing/2014/main" val="10011"/>
                  </a:ext>
                </a:extLst>
              </a:tr>
              <a:tr h="294234">
                <a:tc>
                  <a:txBody>
                    <a:bodyPr/>
                    <a:lstStyle/>
                    <a:p>
                      <a:pPr algn="l"/>
                      <a:r>
                        <a:rPr lang="en-US" sz="1400" b="0" dirty="0"/>
                        <a:t>     </a:t>
                      </a:r>
                      <a:r>
                        <a:rPr lang="en-US" sz="1400" b="0" u="sng" dirty="0"/>
                        <a:t>&lt;</a:t>
                      </a:r>
                      <a:r>
                        <a:rPr lang="en-US" sz="1400" b="0" dirty="0"/>
                        <a:t>8 </a:t>
                      </a:r>
                    </a:p>
                  </a:txBody>
                  <a:tcPr marT="45716" marB="45716"/>
                </a:tc>
                <a:tc>
                  <a:txBody>
                    <a:bodyPr/>
                    <a:lstStyle/>
                    <a:p>
                      <a:pPr algn="ctr"/>
                      <a:endParaRPr lang="en-US" sz="1400" b="1" dirty="0"/>
                    </a:p>
                  </a:txBody>
                  <a:tcPr marT="45716" marB="45716"/>
                </a:tc>
                <a:tc>
                  <a:txBody>
                    <a:bodyPr/>
                    <a:lstStyle/>
                    <a:p>
                      <a:pPr algn="ctr"/>
                      <a:endParaRPr lang="en-US" sz="1400" b="1" dirty="0"/>
                    </a:p>
                  </a:txBody>
                  <a:tcPr marT="45716" marB="45716"/>
                </a:tc>
                <a:extLst>
                  <a:ext uri="{0D108BD9-81ED-4DB2-BD59-A6C34878D82A}">
                    <a16:rowId xmlns:a16="http://schemas.microsoft.com/office/drawing/2014/main" val="10012"/>
                  </a:ext>
                </a:extLst>
              </a:tr>
              <a:tr h="294234">
                <a:tc>
                  <a:txBody>
                    <a:bodyPr/>
                    <a:lstStyle/>
                    <a:p>
                      <a:r>
                        <a:rPr lang="en-US" sz="1400" b="0" dirty="0"/>
                        <a:t>     &gt;8</a:t>
                      </a:r>
                    </a:p>
                  </a:txBody>
                  <a:tcPr marT="45716" marB="45716">
                    <a:lnB w="12700" cap="flat" cmpd="sng" algn="ctr">
                      <a:solidFill>
                        <a:schemeClr val="tx1"/>
                      </a:solidFill>
                      <a:prstDash val="solid"/>
                      <a:round/>
                      <a:headEnd type="none" w="med" len="med"/>
                      <a:tailEnd type="none" w="med" len="med"/>
                    </a:lnB>
                  </a:tcPr>
                </a:tc>
                <a:tc>
                  <a:txBody>
                    <a:bodyPr/>
                    <a:lstStyle/>
                    <a:p>
                      <a:pPr algn="ctr"/>
                      <a:endParaRPr lang="en-US" sz="1400" b="1" dirty="0"/>
                    </a:p>
                  </a:txBody>
                  <a:tcPr marT="45716" marB="45716">
                    <a:lnB w="12700" cap="flat" cmpd="sng" algn="ctr">
                      <a:solidFill>
                        <a:schemeClr val="tx1"/>
                      </a:solidFill>
                      <a:prstDash val="solid"/>
                      <a:round/>
                      <a:headEnd type="none" w="med" len="med"/>
                      <a:tailEnd type="none" w="med" len="med"/>
                    </a:lnB>
                  </a:tcPr>
                </a:tc>
                <a:tc>
                  <a:txBody>
                    <a:bodyPr/>
                    <a:lstStyle/>
                    <a:p>
                      <a:pPr algn="ctr"/>
                      <a:endParaRPr lang="en-US" sz="1400" b="1" dirty="0"/>
                    </a:p>
                  </a:txBody>
                  <a:tcPr marT="45716" marB="45716">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
        <p:nvSpPr>
          <p:cNvPr id="23601" name="TextBox 3"/>
          <p:cNvSpPr txBox="1">
            <a:spLocks noChangeArrowheads="1"/>
          </p:cNvSpPr>
          <p:nvPr/>
        </p:nvSpPr>
        <p:spPr bwMode="auto">
          <a:xfrm>
            <a:off x="800100" y="1367524"/>
            <a:ext cx="754380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ＭＳ Ｐゴシック" charset="0"/>
                <a:cs typeface="Arial" charset="0"/>
              </a:defRPr>
            </a:lvl1pPr>
            <a:lvl2pPr marL="742950" indent="-285750" eaLnBrk="0" hangingPunct="0">
              <a:defRPr i="1">
                <a:solidFill>
                  <a:schemeClr val="tx1"/>
                </a:solidFill>
                <a:latin typeface="Arial" charset="0"/>
                <a:ea typeface="Arial" charset="0"/>
                <a:cs typeface="Arial" charset="0"/>
              </a:defRPr>
            </a:lvl2pPr>
            <a:lvl3pPr marL="1143000" indent="-228600" eaLnBrk="0" hangingPunct="0">
              <a:defRPr i="1">
                <a:solidFill>
                  <a:schemeClr val="tx1"/>
                </a:solidFill>
                <a:latin typeface="Arial" charset="0"/>
                <a:ea typeface="Arial" charset="0"/>
                <a:cs typeface="Arial" charset="0"/>
              </a:defRPr>
            </a:lvl3pPr>
            <a:lvl4pPr marL="1600200" indent="-228600" eaLnBrk="0" hangingPunct="0">
              <a:defRPr i="1">
                <a:solidFill>
                  <a:schemeClr val="tx1"/>
                </a:solidFill>
                <a:latin typeface="Arial" charset="0"/>
                <a:ea typeface="Arial" charset="0"/>
                <a:cs typeface="Arial" charset="0"/>
              </a:defRPr>
            </a:lvl4pPr>
            <a:lvl5pPr marL="2057400" indent="-228600" eaLnBrk="0" hangingPunct="0">
              <a:defRPr i="1">
                <a:solidFill>
                  <a:schemeClr val="tx1"/>
                </a:solidFill>
                <a:latin typeface="Arial" charset="0"/>
                <a:ea typeface="Arial" charset="0"/>
                <a:cs typeface="Arial" charset="0"/>
              </a:defRPr>
            </a:lvl5pPr>
            <a:lvl6pPr marL="2514600" indent="-228600" eaLnBrk="0" fontAlgn="base" hangingPunct="0">
              <a:spcBef>
                <a:spcPct val="0"/>
              </a:spcBef>
              <a:spcAft>
                <a:spcPct val="0"/>
              </a:spcAft>
              <a:defRPr i="1">
                <a:solidFill>
                  <a:schemeClr val="tx1"/>
                </a:solidFill>
                <a:latin typeface="Arial" charset="0"/>
                <a:ea typeface="Arial" charset="0"/>
                <a:cs typeface="Arial" charset="0"/>
              </a:defRPr>
            </a:lvl6pPr>
            <a:lvl7pPr marL="2971800" indent="-228600" eaLnBrk="0" fontAlgn="base" hangingPunct="0">
              <a:spcBef>
                <a:spcPct val="0"/>
              </a:spcBef>
              <a:spcAft>
                <a:spcPct val="0"/>
              </a:spcAft>
              <a:defRPr i="1">
                <a:solidFill>
                  <a:schemeClr val="tx1"/>
                </a:solidFill>
                <a:latin typeface="Arial" charset="0"/>
                <a:ea typeface="Arial" charset="0"/>
                <a:cs typeface="Arial" charset="0"/>
              </a:defRPr>
            </a:lvl7pPr>
            <a:lvl8pPr marL="3429000" indent="-228600" eaLnBrk="0" fontAlgn="base" hangingPunct="0">
              <a:spcBef>
                <a:spcPct val="0"/>
              </a:spcBef>
              <a:spcAft>
                <a:spcPct val="0"/>
              </a:spcAft>
              <a:defRPr i="1">
                <a:solidFill>
                  <a:schemeClr val="tx1"/>
                </a:solidFill>
                <a:latin typeface="Arial" charset="0"/>
                <a:ea typeface="Arial" charset="0"/>
                <a:cs typeface="Arial" charset="0"/>
              </a:defRPr>
            </a:lvl8pPr>
            <a:lvl9pPr marL="3886200" indent="-228600" eaLnBrk="0" fontAlgn="base" hangingPunct="0">
              <a:spcBef>
                <a:spcPct val="0"/>
              </a:spcBef>
              <a:spcAft>
                <a:spcPct val="0"/>
              </a:spcAft>
              <a:defRPr i="1">
                <a:solidFill>
                  <a:schemeClr val="tx1"/>
                </a:solidFill>
                <a:latin typeface="Arial" charset="0"/>
                <a:ea typeface="Arial" charset="0"/>
                <a:cs typeface="Arial" charset="0"/>
              </a:defRPr>
            </a:lvl9pPr>
          </a:lstStyle>
          <a:p>
            <a:pPr algn="ctr"/>
            <a:r>
              <a:rPr lang="en-US" sz="2200" i="0" dirty="0">
                <a:solidFill>
                  <a:schemeClr val="tx2"/>
                </a:solidFill>
                <a:latin typeface="Calibri"/>
                <a:cs typeface="Calibri"/>
              </a:rPr>
              <a:t>Table 2.  Demographic Characteristics of Tuberculosis Cases by Country of Birth, United States, 2007</a:t>
            </a:r>
          </a:p>
        </p:txBody>
      </p:sp>
    </p:spTree>
    <p:extLst>
      <p:ext uri="{BB962C8B-B14F-4D97-AF65-F5344CB8AC3E}">
        <p14:creationId xmlns:p14="http://schemas.microsoft.com/office/powerpoint/2010/main" val="32311058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Next: Why use a figure?</a:t>
            </a:r>
          </a:p>
        </p:txBody>
      </p:sp>
      <p:sp>
        <p:nvSpPr>
          <p:cNvPr id="3" name="Content Placeholder 2"/>
          <p:cNvSpPr>
            <a:spLocks noGrp="1"/>
          </p:cNvSpPr>
          <p:nvPr>
            <p:ph idx="1"/>
          </p:nvPr>
        </p:nvSpPr>
        <p:spPr>
          <a:xfrm>
            <a:off x="666094" y="1828800"/>
            <a:ext cx="8020706" cy="932350"/>
          </a:xfrm>
          <a:solidFill>
            <a:schemeClr val="accent2">
              <a:lumMod val="50000"/>
            </a:schemeClr>
          </a:solidFill>
        </p:spPr>
        <p:txBody>
          <a:bodyPr/>
          <a:lstStyle/>
          <a:p>
            <a:pPr marL="4763" indent="0" algn="ctr">
              <a:buNone/>
            </a:pPr>
            <a:r>
              <a:rPr lang="en-US" sz="3600" i="1" dirty="0">
                <a:solidFill>
                  <a:schemeClr val="bg1"/>
                </a:solidFill>
              </a:rPr>
              <a:t>“A picture is worth a thousand words”</a:t>
            </a:r>
          </a:p>
        </p:txBody>
      </p:sp>
      <p:sp>
        <p:nvSpPr>
          <p:cNvPr id="4" name="Content Placeholder 2"/>
          <p:cNvSpPr txBox="1">
            <a:spLocks/>
          </p:cNvSpPr>
          <p:nvPr/>
        </p:nvSpPr>
        <p:spPr bwMode="auto">
          <a:xfrm>
            <a:off x="457200" y="3052384"/>
            <a:ext cx="8229600" cy="31871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r>
              <a:rPr lang="en-US" dirty="0">
                <a:solidFill>
                  <a:schemeClr val="tx1">
                    <a:lumMod val="65000"/>
                    <a:lumOff val="35000"/>
                  </a:schemeClr>
                </a:solidFill>
              </a:rPr>
              <a:t>Figures are great at conveying an overall effect, but not good at conveying specific measurements</a:t>
            </a:r>
          </a:p>
          <a:p>
            <a:r>
              <a:rPr lang="en-US" dirty="0">
                <a:solidFill>
                  <a:schemeClr val="tx1">
                    <a:lumMod val="65000"/>
                    <a:lumOff val="35000"/>
                  </a:schemeClr>
                </a:solidFill>
              </a:rPr>
              <a:t>Figures are good at showing trends and relationships within data</a:t>
            </a:r>
          </a:p>
          <a:p>
            <a:pPr marL="0" indent="0">
              <a:buFont typeface="Wingdings" charset="2"/>
              <a:buNone/>
            </a:pPr>
            <a:endParaRPr lang="en-US" dirty="0"/>
          </a:p>
        </p:txBody>
      </p:sp>
    </p:spTree>
    <p:extLst>
      <p:ext uri="{BB962C8B-B14F-4D97-AF65-F5344CB8AC3E}">
        <p14:creationId xmlns:p14="http://schemas.microsoft.com/office/powerpoint/2010/main" val="475863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8-12-16 at 10.30.36 PM.png"/>
          <p:cNvPicPr>
            <a:picLocks noChangeAspect="1"/>
          </p:cNvPicPr>
          <p:nvPr/>
        </p:nvPicPr>
        <p:blipFill rotWithShape="1">
          <a:blip r:embed="rId3">
            <a:alphaModFix amt="74000"/>
            <a:extLst>
              <a:ext uri="{28A0092B-C50C-407E-A947-70E740481C1C}">
                <a14:useLocalDpi xmlns:a14="http://schemas.microsoft.com/office/drawing/2010/main" val="0"/>
              </a:ext>
            </a:extLst>
          </a:blip>
          <a:srcRect r="21324"/>
          <a:stretch/>
        </p:blipFill>
        <p:spPr>
          <a:xfrm>
            <a:off x="5469137" y="1027716"/>
            <a:ext cx="3660486" cy="4610710"/>
          </a:xfrm>
          <a:prstGeom prst="rect">
            <a:avLst/>
          </a:prstGeom>
        </p:spPr>
      </p:pic>
      <p:sp>
        <p:nvSpPr>
          <p:cNvPr id="3" name="Subtitle 2"/>
          <p:cNvSpPr>
            <a:spLocks noGrp="1"/>
          </p:cNvSpPr>
          <p:nvPr>
            <p:ph idx="1"/>
          </p:nvPr>
        </p:nvSpPr>
        <p:spPr>
          <a:xfrm>
            <a:off x="457200" y="1828800"/>
            <a:ext cx="5026314" cy="4277243"/>
          </a:xfrm>
        </p:spPr>
        <p:txBody>
          <a:bodyPr/>
          <a:lstStyle/>
          <a:p>
            <a:pPr algn="l"/>
            <a:r>
              <a:rPr lang="en-US" dirty="0"/>
              <a:t>To understand:</a:t>
            </a:r>
          </a:p>
          <a:p>
            <a:pPr marL="857250" lvl="1" indent="-457200">
              <a:buFont typeface="Arial" panose="020B0604020202020204" pitchFamily="34" charset="0"/>
              <a:buChar char="•"/>
            </a:pPr>
            <a:r>
              <a:rPr lang="en-US" dirty="0"/>
              <a:t>When to use tables and figures  </a:t>
            </a:r>
          </a:p>
          <a:p>
            <a:pPr marL="857250" lvl="1" indent="-457200">
              <a:buFont typeface="Arial" panose="020B0604020202020204" pitchFamily="34" charset="0"/>
              <a:buChar char="•"/>
            </a:pPr>
            <a:r>
              <a:rPr lang="en-US" dirty="0"/>
              <a:t>Factors influencing choice of visual display </a:t>
            </a:r>
          </a:p>
          <a:p>
            <a:pPr marL="857250" lvl="1" indent="-457200">
              <a:buFont typeface="Arial" panose="020B0604020202020204" pitchFamily="34" charset="0"/>
              <a:buChar char="•"/>
            </a:pPr>
            <a:r>
              <a:rPr lang="en-US" dirty="0"/>
              <a:t>Best practices for use</a:t>
            </a:r>
          </a:p>
        </p:txBody>
      </p:sp>
      <p:sp>
        <p:nvSpPr>
          <p:cNvPr id="2" name="Title 1"/>
          <p:cNvSpPr>
            <a:spLocks noGrp="1"/>
          </p:cNvSpPr>
          <p:nvPr>
            <p:ph type="title"/>
          </p:nvPr>
        </p:nvSpPr>
        <p:spPr>
          <a:xfrm>
            <a:off x="457200" y="277813"/>
            <a:ext cx="8229600" cy="1143000"/>
          </a:xfrm>
        </p:spPr>
        <p:txBody>
          <a:bodyPr/>
          <a:lstStyle/>
          <a:p>
            <a:r>
              <a:rPr lang="en-US" dirty="0"/>
              <a:t>Learning objectives</a:t>
            </a:r>
          </a:p>
        </p:txBody>
      </p:sp>
    </p:spTree>
    <p:extLst>
      <p:ext uri="{BB962C8B-B14F-4D97-AF65-F5344CB8AC3E}">
        <p14:creationId xmlns:p14="http://schemas.microsoft.com/office/powerpoint/2010/main" val="745979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make a good figure</a:t>
            </a:r>
          </a:p>
        </p:txBody>
      </p:sp>
      <p:sp>
        <p:nvSpPr>
          <p:cNvPr id="3" name="Content Placeholder 2"/>
          <p:cNvSpPr>
            <a:spLocks noGrp="1"/>
          </p:cNvSpPr>
          <p:nvPr>
            <p:ph idx="1"/>
          </p:nvPr>
        </p:nvSpPr>
        <p:spPr/>
        <p:txBody>
          <a:bodyPr/>
          <a:lstStyle/>
          <a:p>
            <a:r>
              <a:rPr lang="en-US" sz="3000" dirty="0"/>
              <a:t>As with tables, remember the purpose of the figure – what is the message you are trying to communicate?</a:t>
            </a:r>
          </a:p>
          <a:p>
            <a:r>
              <a:rPr lang="en-US" sz="3000" dirty="0"/>
              <a:t>Pay attention to the scale of your axes and label them accordingly</a:t>
            </a:r>
          </a:p>
          <a:p>
            <a:r>
              <a:rPr lang="en-US" sz="3000" dirty="0"/>
              <a:t>Create a legend to go with the figure that objectively describes the purpose and content (don’t dictate the reader’s interpretation)</a:t>
            </a:r>
            <a:endParaRPr lang="en-US" dirty="0"/>
          </a:p>
        </p:txBody>
      </p:sp>
    </p:spTree>
    <p:extLst>
      <p:ext uri="{BB962C8B-B14F-4D97-AF65-F5344CB8AC3E}">
        <p14:creationId xmlns:p14="http://schemas.microsoft.com/office/powerpoint/2010/main" val="290487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a:t>
            </a:r>
          </a:p>
        </p:txBody>
      </p:sp>
      <p:sp>
        <p:nvSpPr>
          <p:cNvPr id="3" name="Content Placeholder 2"/>
          <p:cNvSpPr>
            <a:spLocks noGrp="1"/>
          </p:cNvSpPr>
          <p:nvPr>
            <p:ph idx="1"/>
          </p:nvPr>
        </p:nvSpPr>
        <p:spPr>
          <a:xfrm>
            <a:off x="457200" y="1600200"/>
            <a:ext cx="8229600" cy="4530725"/>
          </a:xfrm>
        </p:spPr>
        <p:txBody>
          <a:bodyPr/>
          <a:lstStyle/>
          <a:p>
            <a:r>
              <a:rPr lang="en-US" sz="3000" dirty="0"/>
              <a:t>Often shows how you arrived at your study population:</a:t>
            </a:r>
          </a:p>
          <a:p>
            <a:pPr lvl="1"/>
            <a:r>
              <a:rPr lang="en-US" dirty="0"/>
              <a:t>Enrollment of subjects for a clinical study</a:t>
            </a:r>
          </a:p>
          <a:p>
            <a:pPr lvl="1"/>
            <a:r>
              <a:rPr lang="en-US" dirty="0"/>
              <a:t>Selection of papers for a systematic review</a:t>
            </a:r>
          </a:p>
          <a:p>
            <a:r>
              <a:rPr lang="en-US" sz="3000" dirty="0"/>
              <a:t>Is usually set up to descend vertically</a:t>
            </a:r>
          </a:p>
        </p:txBody>
      </p:sp>
    </p:spTree>
    <p:extLst>
      <p:ext uri="{BB962C8B-B14F-4D97-AF65-F5344CB8AC3E}">
        <p14:creationId xmlns:p14="http://schemas.microsoft.com/office/powerpoint/2010/main" val="309863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464" y="590621"/>
            <a:ext cx="8229600" cy="1143000"/>
          </a:xfrm>
        </p:spPr>
        <p:txBody>
          <a:bodyPr/>
          <a:lstStyle/>
          <a:p>
            <a:r>
              <a:rPr lang="en-US" dirty="0"/>
              <a:t>Example: Figure 1 </a:t>
            </a:r>
            <a:br>
              <a:rPr lang="en-US" dirty="0"/>
            </a:br>
            <a:r>
              <a:rPr lang="en-US" dirty="0"/>
              <a:t>Study enrollment</a:t>
            </a:r>
          </a:p>
        </p:txBody>
      </p:sp>
      <p:pic>
        <p:nvPicPr>
          <p:cNvPr id="4" name="Picture 3" descr="Screen Shot 2018-06-29 at 2.47.09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7224" y="2096459"/>
            <a:ext cx="8276492" cy="3799587"/>
          </a:xfrm>
          <a:prstGeom prst="rect">
            <a:avLst/>
          </a:prstGeom>
        </p:spPr>
      </p:pic>
      <p:sp>
        <p:nvSpPr>
          <p:cNvPr id="7" name="Rectangle 6"/>
          <p:cNvSpPr/>
          <p:nvPr/>
        </p:nvSpPr>
        <p:spPr>
          <a:xfrm>
            <a:off x="6895403" y="6556476"/>
            <a:ext cx="2248597" cy="276999"/>
          </a:xfrm>
          <a:prstGeom prst="rect">
            <a:avLst/>
          </a:prstGeom>
        </p:spPr>
        <p:txBody>
          <a:bodyPr wrap="square">
            <a:spAutoFit/>
          </a:bodyPr>
          <a:lstStyle/>
          <a:p>
            <a:r>
              <a:rPr lang="is-IS" sz="1200" dirty="0"/>
              <a:t>Cegielski et al, CID 2016</a:t>
            </a:r>
            <a:endParaRPr lang="en-US" sz="1200" dirty="0"/>
          </a:p>
        </p:txBody>
      </p:sp>
    </p:spTree>
    <p:extLst>
      <p:ext uri="{BB962C8B-B14F-4D97-AF65-F5344CB8AC3E}">
        <p14:creationId xmlns:p14="http://schemas.microsoft.com/office/powerpoint/2010/main" val="15617805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3853"/>
            <a:ext cx="8229600" cy="1143000"/>
          </a:xfrm>
        </p:spPr>
        <p:txBody>
          <a:bodyPr/>
          <a:lstStyle/>
          <a:p>
            <a:r>
              <a:rPr lang="en-US" dirty="0"/>
              <a:t>Types of figures: </a:t>
            </a:r>
            <a:br>
              <a:rPr lang="en-US" dirty="0"/>
            </a:br>
            <a:r>
              <a:rPr lang="en-US" sz="3600" dirty="0"/>
              <a:t>Clinical images and photos</a:t>
            </a:r>
          </a:p>
        </p:txBody>
      </p:sp>
      <p:sp>
        <p:nvSpPr>
          <p:cNvPr id="3" name="Content Placeholder 2"/>
          <p:cNvSpPr>
            <a:spLocks noGrp="1"/>
          </p:cNvSpPr>
          <p:nvPr>
            <p:ph idx="1"/>
          </p:nvPr>
        </p:nvSpPr>
        <p:spPr>
          <a:xfrm>
            <a:off x="500331" y="2273060"/>
            <a:ext cx="8138160" cy="4530725"/>
          </a:xfrm>
        </p:spPr>
        <p:txBody>
          <a:bodyPr/>
          <a:lstStyle/>
          <a:p>
            <a:r>
              <a:rPr lang="en-US" dirty="0"/>
              <a:t>Assays, radiographs, patient images, etc.</a:t>
            </a:r>
          </a:p>
          <a:p>
            <a:r>
              <a:rPr lang="en-US" dirty="0"/>
              <a:t>Useful for clinical descriptions</a:t>
            </a:r>
          </a:p>
          <a:p>
            <a:r>
              <a:rPr lang="en-US" dirty="0"/>
              <a:t>Remember to label everything significant, and include a ruler for scale</a:t>
            </a:r>
          </a:p>
          <a:p>
            <a:r>
              <a:rPr lang="en-US" dirty="0"/>
              <a:t>Can be expensive to publish – </a:t>
            </a:r>
            <a:r>
              <a:rPr lang="en-US" i="1" dirty="0"/>
              <a:t>use sparingly</a:t>
            </a:r>
          </a:p>
          <a:p>
            <a:pPr lvl="1"/>
            <a:r>
              <a:rPr lang="en-US" dirty="0"/>
              <a:t>If not feasible, consider using a schematic cartoon instead</a:t>
            </a:r>
          </a:p>
        </p:txBody>
      </p:sp>
      <p:pic>
        <p:nvPicPr>
          <p:cNvPr id="4" name="Picture 3" descr="Screen Shot 2018-12-16 at 11.09.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0658" y="345057"/>
            <a:ext cx="2813908" cy="1930472"/>
          </a:xfrm>
          <a:prstGeom prst="rect">
            <a:avLst/>
          </a:prstGeom>
        </p:spPr>
      </p:pic>
    </p:spTree>
    <p:extLst>
      <p:ext uri="{BB962C8B-B14F-4D97-AF65-F5344CB8AC3E}">
        <p14:creationId xmlns:p14="http://schemas.microsoft.com/office/powerpoint/2010/main" val="1511370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Schematic cartoon</a:t>
            </a: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stretch>
            <a:fillRect/>
          </a:stretch>
        </p:blipFill>
        <p:spPr>
          <a:xfrm>
            <a:off x="1042416" y="1600200"/>
            <a:ext cx="7077456" cy="4837176"/>
          </a:xfrm>
          <a:prstGeom prst="rect">
            <a:avLst/>
          </a:prstGeom>
        </p:spPr>
      </p:pic>
    </p:spTree>
    <p:extLst>
      <p:ext uri="{BB962C8B-B14F-4D97-AF65-F5344CB8AC3E}">
        <p14:creationId xmlns:p14="http://schemas.microsoft.com/office/powerpoint/2010/main" val="2622488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Guidelines for photos and clinical images</a:t>
            </a:r>
          </a:p>
        </p:txBody>
      </p:sp>
      <p:sp>
        <p:nvSpPr>
          <p:cNvPr id="3" name="Content Placeholder 2"/>
          <p:cNvSpPr>
            <a:spLocks noGrp="1"/>
          </p:cNvSpPr>
          <p:nvPr>
            <p:ph idx="1"/>
          </p:nvPr>
        </p:nvSpPr>
        <p:spPr>
          <a:xfrm>
            <a:off x="600974" y="2130725"/>
            <a:ext cx="8229600" cy="4530725"/>
          </a:xfrm>
        </p:spPr>
        <p:txBody>
          <a:bodyPr/>
          <a:lstStyle/>
          <a:p>
            <a:r>
              <a:rPr lang="en-US" dirty="0">
                <a:solidFill>
                  <a:schemeClr val="tx1">
                    <a:lumMod val="65000"/>
                    <a:lumOff val="35000"/>
                  </a:schemeClr>
                </a:solidFill>
              </a:rPr>
              <a:t>Only use high-quality images</a:t>
            </a:r>
          </a:p>
          <a:p>
            <a:r>
              <a:rPr lang="en-US" dirty="0">
                <a:solidFill>
                  <a:schemeClr val="tx1">
                    <a:lumMod val="65000"/>
                    <a:lumOff val="35000"/>
                  </a:schemeClr>
                </a:solidFill>
              </a:rPr>
              <a:t>For clinical images, ensure figures do not contain patient info or identifiers</a:t>
            </a:r>
          </a:p>
          <a:p>
            <a:r>
              <a:rPr lang="en-US" dirty="0">
                <a:solidFill>
                  <a:schemeClr val="tx1">
                    <a:lumMod val="65000"/>
                    <a:lumOff val="35000"/>
                  </a:schemeClr>
                </a:solidFill>
              </a:rPr>
              <a:t>When preparing for submission to journal, include only what is necessary</a:t>
            </a:r>
          </a:p>
          <a:p>
            <a:r>
              <a:rPr lang="en-US" dirty="0">
                <a:solidFill>
                  <a:schemeClr val="tx1">
                    <a:lumMod val="65000"/>
                    <a:lumOff val="35000"/>
                  </a:schemeClr>
                </a:solidFill>
              </a:rPr>
              <a:t>For radiographs, describe view (e.g., axial, coronal</a:t>
            </a:r>
          </a:p>
        </p:txBody>
      </p:sp>
    </p:spTree>
    <p:extLst>
      <p:ext uri="{BB962C8B-B14F-4D97-AF65-F5344CB8AC3E}">
        <p14:creationId xmlns:p14="http://schemas.microsoft.com/office/powerpoint/2010/main" val="1122503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Example: Clinical imaging</a:t>
            </a:r>
          </a:p>
        </p:txBody>
      </p:sp>
      <p:sp>
        <p:nvSpPr>
          <p:cNvPr id="3" name="Content Placeholder 2"/>
          <p:cNvSpPr>
            <a:spLocks noGrp="1"/>
          </p:cNvSpPr>
          <p:nvPr>
            <p:ph idx="1"/>
          </p:nvPr>
        </p:nvSpPr>
        <p:spPr>
          <a:xfrm>
            <a:off x="457200" y="4441371"/>
            <a:ext cx="8455624" cy="2416629"/>
          </a:xfrm>
        </p:spPr>
        <p:txBody>
          <a:bodyPr/>
          <a:lstStyle/>
          <a:p>
            <a:pPr marL="0" indent="0">
              <a:buNone/>
            </a:pPr>
            <a:r>
              <a:rPr lang="en-US" sz="1800" b="1" dirty="0"/>
              <a:t>Fig 1. PET CT features of reactivation tuberculosis during TNF neutralization.</a:t>
            </a:r>
            <a:endParaRPr lang="en-US" sz="1800" dirty="0"/>
          </a:p>
          <a:p>
            <a:pPr marL="0" indent="0">
              <a:buNone/>
            </a:pPr>
            <a:r>
              <a:rPr lang="en-US" sz="1800" dirty="0"/>
              <a:t>Axial views of the lung are shown from two representative latently infected macaques with granulomas seen before (left panels, top and bottom) and during the course of TNF antibody treatment (middle and right panels, top and bottom). Pre-existing lesions (green arrows) within the same lung lobe can increase in size and FDG avidity or remain the same during the TNF neutralization. New lesions (red arrows) can arise in the lungs in an already involved lobe (top row) and/or in a new lobe or </a:t>
            </a:r>
            <a:r>
              <a:rPr lang="en-US" sz="1800" dirty="0" err="1"/>
              <a:t>extrapulmonary</a:t>
            </a:r>
            <a:r>
              <a:rPr lang="en-US" sz="1800" dirty="0"/>
              <a:t> sites such as the liver (red arrows, bottom row).                              </a:t>
            </a:r>
            <a:r>
              <a:rPr lang="en-US" sz="1800" i="1" dirty="0"/>
              <a:t>Lin PL et al, PLOS pathogens 2016</a:t>
            </a:r>
            <a:endParaRPr lang="en-US" sz="1800" dirty="0"/>
          </a:p>
        </p:txBody>
      </p:sp>
      <p:pic>
        <p:nvPicPr>
          <p:cNvPr id="6" name="Picture 5" descr="journal.ppat.1005739.g001.tif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89754" y="1210419"/>
            <a:ext cx="6390516" cy="3163532"/>
          </a:xfrm>
          <a:prstGeom prst="rect">
            <a:avLst/>
          </a:prstGeom>
        </p:spPr>
      </p:pic>
    </p:spTree>
    <p:extLst>
      <p:ext uri="{BB962C8B-B14F-4D97-AF65-F5344CB8AC3E}">
        <p14:creationId xmlns:p14="http://schemas.microsoft.com/office/powerpoint/2010/main" val="2031051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figures: Diagrams</a:t>
            </a:r>
          </a:p>
        </p:txBody>
      </p:sp>
      <p:sp>
        <p:nvSpPr>
          <p:cNvPr id="3" name="Content Placeholder 2"/>
          <p:cNvSpPr>
            <a:spLocks noGrp="1"/>
          </p:cNvSpPr>
          <p:nvPr>
            <p:ph idx="1"/>
          </p:nvPr>
        </p:nvSpPr>
        <p:spPr>
          <a:xfrm>
            <a:off x="457200" y="1600200"/>
            <a:ext cx="8229600" cy="4530725"/>
          </a:xfrm>
        </p:spPr>
        <p:txBody>
          <a:bodyPr/>
          <a:lstStyle/>
          <a:p>
            <a:r>
              <a:rPr lang="en-US" dirty="0"/>
              <a:t>Diagrams</a:t>
            </a:r>
          </a:p>
          <a:p>
            <a:pPr lvl="1"/>
            <a:r>
              <a:rPr lang="en-US" dirty="0"/>
              <a:t>Schematic figures/cartoons, subject enrollment/retention, timing of study measurements, etc.</a:t>
            </a:r>
          </a:p>
          <a:p>
            <a:endParaRPr lang="en-US" dirty="0"/>
          </a:p>
        </p:txBody>
      </p:sp>
      <p:pic>
        <p:nvPicPr>
          <p:cNvPr id="5" name="Picture 4" descr="icon-facts-ratio3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95605" y="3565394"/>
            <a:ext cx="5147895" cy="2327131"/>
          </a:xfrm>
          <a:prstGeom prst="rect">
            <a:avLst/>
          </a:prstGeom>
        </p:spPr>
      </p:pic>
    </p:spTree>
    <p:extLst>
      <p:ext uri="{BB962C8B-B14F-4D97-AF65-F5344CB8AC3E}">
        <p14:creationId xmlns:p14="http://schemas.microsoft.com/office/powerpoint/2010/main" val="2435106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Guidelines for diagrams	</a:t>
            </a:r>
          </a:p>
        </p:txBody>
      </p:sp>
      <p:sp>
        <p:nvSpPr>
          <p:cNvPr id="3" name="Content Placeholder 2"/>
          <p:cNvSpPr>
            <a:spLocks noGrp="1"/>
          </p:cNvSpPr>
          <p:nvPr>
            <p:ph idx="1"/>
          </p:nvPr>
        </p:nvSpPr>
        <p:spPr>
          <a:xfrm>
            <a:off x="457200" y="1600201"/>
            <a:ext cx="8229600" cy="2999062"/>
          </a:xfrm>
          <a:solidFill>
            <a:srgbClr val="CDB515">
              <a:alpha val="59000"/>
            </a:srgbClr>
          </a:solidFill>
        </p:spPr>
        <p:txBody>
          <a:bodyPr/>
          <a:lstStyle/>
          <a:p>
            <a:r>
              <a:rPr lang="en-US" dirty="0">
                <a:solidFill>
                  <a:schemeClr val="tx1">
                    <a:lumMod val="65000"/>
                    <a:lumOff val="35000"/>
                  </a:schemeClr>
                </a:solidFill>
              </a:rPr>
              <a:t>Ensure clarity by defining all abbreviations, providing labels, using standard symbols and shape boxes</a:t>
            </a:r>
          </a:p>
          <a:p>
            <a:r>
              <a:rPr lang="en-US" dirty="0">
                <a:solidFill>
                  <a:schemeClr val="tx1">
                    <a:lumMod val="65000"/>
                    <a:lumOff val="35000"/>
                  </a:schemeClr>
                </a:solidFill>
              </a:rPr>
              <a:t>Include detailed explanations in figure captions</a:t>
            </a:r>
          </a:p>
        </p:txBody>
      </p:sp>
    </p:spTree>
    <p:extLst>
      <p:ext uri="{BB962C8B-B14F-4D97-AF65-F5344CB8AC3E}">
        <p14:creationId xmlns:p14="http://schemas.microsoft.com/office/powerpoint/2010/main" val="1711302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8-06-28 at 6.10.54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9952" y="293392"/>
            <a:ext cx="8130040" cy="4809689"/>
          </a:xfrm>
          <a:prstGeom prst="rect">
            <a:avLst/>
          </a:prstGeom>
        </p:spPr>
      </p:pic>
      <p:sp>
        <p:nvSpPr>
          <p:cNvPr id="2" name="Title 1"/>
          <p:cNvSpPr>
            <a:spLocks noGrp="1"/>
          </p:cNvSpPr>
          <p:nvPr>
            <p:ph type="title"/>
          </p:nvPr>
        </p:nvSpPr>
        <p:spPr>
          <a:xfrm>
            <a:off x="4572000" y="62044"/>
            <a:ext cx="4572000" cy="606469"/>
          </a:xfrm>
          <a:solidFill>
            <a:srgbClr val="CDB515">
              <a:alpha val="46000"/>
            </a:srgbClr>
          </a:solidFill>
        </p:spPr>
        <p:txBody>
          <a:bodyPr/>
          <a:lstStyle/>
          <a:p>
            <a:r>
              <a:rPr lang="en-US" sz="4000" dirty="0"/>
              <a:t>Example: Diagram</a:t>
            </a:r>
            <a:endParaRPr lang="en-US" sz="4000"/>
          </a:p>
        </p:txBody>
      </p:sp>
      <p:sp>
        <p:nvSpPr>
          <p:cNvPr id="7" name="TextBox 6"/>
          <p:cNvSpPr txBox="1"/>
          <p:nvPr/>
        </p:nvSpPr>
        <p:spPr>
          <a:xfrm>
            <a:off x="399952" y="5020574"/>
            <a:ext cx="8585278" cy="1837426"/>
          </a:xfrm>
          <a:prstGeom prst="rect">
            <a:avLst/>
          </a:prstGeom>
          <a:noFill/>
        </p:spPr>
        <p:txBody>
          <a:bodyPr wrap="square" rtlCol="0">
            <a:spAutoFit/>
          </a:bodyPr>
          <a:lstStyle/>
          <a:p>
            <a:pPr algn="just">
              <a:lnSpc>
                <a:spcPct val="90000"/>
              </a:lnSpc>
            </a:pPr>
            <a:r>
              <a:rPr lang="en-US" dirty="0">
                <a:solidFill>
                  <a:schemeClr val="tx1">
                    <a:lumMod val="85000"/>
                    <a:lumOff val="15000"/>
                  </a:schemeClr>
                </a:solidFill>
                <a:latin typeface="Calibri"/>
                <a:cs typeface="Calibri"/>
              </a:rPr>
              <a:t>Figure 1. Smear microscopy strategies. The standard approach to smear microscopy involves collection of sputum specimens over 2 days and examination of one direct smear prepared from each specimen (top panel). Single-specimen microscopy refers to a same-day microscopy strategy that involves collection of only one sputum specimen and examination of two smears prepared from this single specimen (bottom panel). With both strategies smears can be examined either using conventional light microscopy of LED fluorescence microscopy.                          </a:t>
            </a:r>
            <a:r>
              <a:rPr lang="en-US" i="1" dirty="0" err="1">
                <a:solidFill>
                  <a:schemeClr val="tx1">
                    <a:lumMod val="85000"/>
                    <a:lumOff val="15000"/>
                  </a:schemeClr>
                </a:solidFill>
                <a:latin typeface="Calibri"/>
                <a:cs typeface="Calibri"/>
              </a:rPr>
              <a:t>Cattamanchi</a:t>
            </a:r>
            <a:r>
              <a:rPr lang="en-US" i="1" dirty="0">
                <a:solidFill>
                  <a:schemeClr val="tx1">
                    <a:lumMod val="85000"/>
                    <a:lumOff val="15000"/>
                  </a:schemeClr>
                </a:solidFill>
                <a:latin typeface="Calibri"/>
                <a:cs typeface="Calibri"/>
              </a:rPr>
              <a:t> et al, Am J Respir </a:t>
            </a:r>
            <a:r>
              <a:rPr lang="en-US" i="1" dirty="0" err="1">
                <a:solidFill>
                  <a:schemeClr val="tx1">
                    <a:lumMod val="85000"/>
                    <a:lumOff val="15000"/>
                  </a:schemeClr>
                </a:solidFill>
                <a:latin typeface="Calibri"/>
                <a:cs typeface="Calibri"/>
              </a:rPr>
              <a:t>Crit</a:t>
            </a:r>
            <a:r>
              <a:rPr lang="en-US" i="1" dirty="0">
                <a:solidFill>
                  <a:schemeClr val="tx1">
                    <a:lumMod val="85000"/>
                    <a:lumOff val="15000"/>
                  </a:schemeClr>
                </a:solidFill>
                <a:latin typeface="Calibri"/>
                <a:cs typeface="Calibri"/>
              </a:rPr>
              <a:t> Care Med 2011 </a:t>
            </a:r>
            <a:endParaRPr lang="en-US" dirty="0">
              <a:solidFill>
                <a:schemeClr val="tx1">
                  <a:lumMod val="85000"/>
                  <a:lumOff val="15000"/>
                </a:schemeClr>
              </a:solidFill>
              <a:latin typeface="Calibri"/>
              <a:cs typeface="Calibri"/>
            </a:endParaRPr>
          </a:p>
        </p:txBody>
      </p:sp>
    </p:spTree>
    <p:extLst>
      <p:ext uri="{BB962C8B-B14F-4D97-AF65-F5344CB8AC3E}">
        <p14:creationId xmlns:p14="http://schemas.microsoft.com/office/powerpoint/2010/main" val="211472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21"/>
          <p:cNvGraphicFramePr>
            <a:graphicFrameLocks/>
          </p:cNvGraphicFramePr>
          <p:nvPr>
            <p:extLst>
              <p:ext uri="{D42A27DB-BD31-4B8C-83A1-F6EECF244321}">
                <p14:modId xmlns:p14="http://schemas.microsoft.com/office/powerpoint/2010/main" val="2945915502"/>
              </p:ext>
            </p:extLst>
          </p:nvPr>
        </p:nvGraphicFramePr>
        <p:xfrm>
          <a:off x="3913065" y="2336243"/>
          <a:ext cx="5230935" cy="566980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442822" y="550983"/>
            <a:ext cx="8229600" cy="1143000"/>
          </a:xfrm>
        </p:spPr>
        <p:txBody>
          <a:bodyPr/>
          <a:lstStyle/>
          <a:p>
            <a:r>
              <a:rPr lang="en-US" dirty="0"/>
              <a:t>What is the purpose of visual displays?</a:t>
            </a:r>
          </a:p>
        </p:txBody>
      </p:sp>
      <p:sp>
        <p:nvSpPr>
          <p:cNvPr id="3" name="Content Placeholder 2"/>
          <p:cNvSpPr>
            <a:spLocks noGrp="1"/>
          </p:cNvSpPr>
          <p:nvPr>
            <p:ph idx="1"/>
          </p:nvPr>
        </p:nvSpPr>
        <p:spPr>
          <a:xfrm>
            <a:off x="745936" y="1943819"/>
            <a:ext cx="7840222" cy="4530725"/>
          </a:xfrm>
        </p:spPr>
        <p:txBody>
          <a:bodyPr/>
          <a:lstStyle/>
          <a:p>
            <a:pPr marL="0" indent="0">
              <a:buNone/>
            </a:pPr>
            <a:r>
              <a:rPr lang="en-US" dirty="0">
                <a:solidFill>
                  <a:schemeClr val="tx1">
                    <a:lumMod val="65000"/>
                    <a:lumOff val="35000"/>
                  </a:schemeClr>
                </a:solidFill>
              </a:rPr>
              <a:t>Visual displays:</a:t>
            </a:r>
          </a:p>
          <a:p>
            <a:r>
              <a:rPr lang="en-US" sz="3000" dirty="0">
                <a:solidFill>
                  <a:schemeClr val="tx1">
                    <a:lumMod val="65000"/>
                    <a:lumOff val="35000"/>
                  </a:schemeClr>
                </a:solidFill>
              </a:rPr>
              <a:t>Communicate results</a:t>
            </a:r>
          </a:p>
          <a:p>
            <a:r>
              <a:rPr lang="en-US" sz="3000" dirty="0">
                <a:solidFill>
                  <a:schemeClr val="tx1">
                    <a:lumMod val="65000"/>
                    <a:lumOff val="35000"/>
                  </a:schemeClr>
                </a:solidFill>
              </a:rPr>
              <a:t>Support the text</a:t>
            </a:r>
          </a:p>
          <a:p>
            <a:r>
              <a:rPr lang="en-US" sz="3000" dirty="0">
                <a:solidFill>
                  <a:schemeClr val="tx1">
                    <a:lumMod val="65000"/>
                    <a:lumOff val="35000"/>
                  </a:schemeClr>
                </a:solidFill>
              </a:rPr>
              <a:t>Inform</a:t>
            </a:r>
          </a:p>
          <a:p>
            <a:r>
              <a:rPr lang="en-US" sz="3000" dirty="0">
                <a:solidFill>
                  <a:schemeClr val="tx1">
                    <a:lumMod val="65000"/>
                    <a:lumOff val="35000"/>
                  </a:schemeClr>
                </a:solidFill>
              </a:rPr>
              <a:t>Organize and summarize data</a:t>
            </a:r>
          </a:p>
          <a:p>
            <a:r>
              <a:rPr lang="en-US" sz="3000" dirty="0">
                <a:solidFill>
                  <a:schemeClr val="tx1">
                    <a:lumMod val="65000"/>
                    <a:lumOff val="35000"/>
                  </a:schemeClr>
                </a:solidFill>
              </a:rPr>
              <a:t>Show patterns and trends </a:t>
            </a:r>
          </a:p>
          <a:p>
            <a:r>
              <a:rPr lang="en-US" sz="3000" dirty="0">
                <a:solidFill>
                  <a:schemeClr val="tx1">
                    <a:lumMod val="65000"/>
                    <a:lumOff val="35000"/>
                  </a:schemeClr>
                </a:solidFill>
              </a:rPr>
              <a:t>Simplify data</a:t>
            </a:r>
          </a:p>
        </p:txBody>
      </p:sp>
    </p:spTree>
    <p:extLst>
      <p:ext uri="{BB962C8B-B14F-4D97-AF65-F5344CB8AC3E}">
        <p14:creationId xmlns:p14="http://schemas.microsoft.com/office/powerpoint/2010/main" val="2973717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5094" y="186906"/>
            <a:ext cx="4572000" cy="606469"/>
          </a:xfrm>
          <a:solidFill>
            <a:srgbClr val="CDB515">
              <a:alpha val="46000"/>
            </a:srgbClr>
          </a:solidFill>
        </p:spPr>
        <p:txBody>
          <a:bodyPr/>
          <a:lstStyle/>
          <a:p>
            <a:r>
              <a:rPr lang="en-US" sz="4000" dirty="0"/>
              <a:t>Example: Diagram</a:t>
            </a:r>
            <a:r>
              <a:rPr lang="en-US" sz="3000" dirty="0"/>
              <a:t> (2)</a:t>
            </a:r>
          </a:p>
        </p:txBody>
      </p:sp>
      <p:pic>
        <p:nvPicPr>
          <p:cNvPr id="3" name="Picture 2" descr="Screen Shot 2018-06-29 at 1.41.37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3288" y="1009252"/>
            <a:ext cx="8575554" cy="4282786"/>
          </a:xfrm>
          <a:prstGeom prst="rect">
            <a:avLst/>
          </a:prstGeom>
          <a:ln>
            <a:solidFill>
              <a:schemeClr val="tx1">
                <a:lumMod val="65000"/>
                <a:lumOff val="35000"/>
              </a:schemeClr>
            </a:solidFill>
          </a:ln>
        </p:spPr>
      </p:pic>
      <p:sp>
        <p:nvSpPr>
          <p:cNvPr id="4" name="TextBox 3"/>
          <p:cNvSpPr txBox="1"/>
          <p:nvPr/>
        </p:nvSpPr>
        <p:spPr>
          <a:xfrm>
            <a:off x="5115786" y="5322295"/>
            <a:ext cx="3883056" cy="338554"/>
          </a:xfrm>
          <a:prstGeom prst="rect">
            <a:avLst/>
          </a:prstGeom>
          <a:noFill/>
        </p:spPr>
        <p:txBody>
          <a:bodyPr wrap="none" rtlCol="0">
            <a:spAutoFit/>
          </a:bodyPr>
          <a:lstStyle/>
          <a:p>
            <a:r>
              <a:rPr lang="en-US" sz="1600" i="1" dirty="0" err="1"/>
              <a:t>Moodley</a:t>
            </a:r>
            <a:r>
              <a:rPr lang="en-US" sz="1600" i="1" dirty="0"/>
              <a:t> et al, </a:t>
            </a:r>
            <a:r>
              <a:rPr lang="en-US" sz="1600" i="1" dirty="0" err="1"/>
              <a:t>Eur</a:t>
            </a:r>
            <a:r>
              <a:rPr lang="en-US" sz="1600" i="1" dirty="0"/>
              <a:t> </a:t>
            </a:r>
            <a:r>
              <a:rPr lang="en-US" sz="1600" i="1" dirty="0" err="1"/>
              <a:t>Respir</a:t>
            </a:r>
            <a:r>
              <a:rPr lang="en-US" sz="1600" i="1" dirty="0"/>
              <a:t> Rev 2016</a:t>
            </a:r>
          </a:p>
        </p:txBody>
      </p:sp>
    </p:spTree>
    <p:extLst>
      <p:ext uri="{BB962C8B-B14F-4D97-AF65-F5344CB8AC3E}">
        <p14:creationId xmlns:p14="http://schemas.microsoft.com/office/powerpoint/2010/main" val="3205624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110" y="192755"/>
            <a:ext cx="4572000" cy="603504"/>
          </a:xfrm>
          <a:solidFill>
            <a:srgbClr val="CDB515">
              <a:alpha val="46000"/>
            </a:srgbClr>
          </a:solidFill>
        </p:spPr>
        <p:txBody>
          <a:bodyPr/>
          <a:lstStyle/>
          <a:p>
            <a:r>
              <a:rPr lang="en-US" sz="4000" dirty="0"/>
              <a:t>Example: Diagram</a:t>
            </a:r>
            <a:r>
              <a:rPr lang="en-US" sz="3600" dirty="0"/>
              <a:t> </a:t>
            </a:r>
            <a:r>
              <a:rPr lang="en-US" sz="2800" dirty="0"/>
              <a:t>(3)</a:t>
            </a:r>
          </a:p>
        </p:txBody>
      </p:sp>
      <p:sp>
        <p:nvSpPr>
          <p:cNvPr id="4" name="TextBox 3"/>
          <p:cNvSpPr txBox="1"/>
          <p:nvPr/>
        </p:nvSpPr>
        <p:spPr>
          <a:xfrm>
            <a:off x="332153" y="1020180"/>
            <a:ext cx="3849077" cy="5632310"/>
          </a:xfrm>
          <a:prstGeom prst="rect">
            <a:avLst/>
          </a:prstGeom>
          <a:noFill/>
        </p:spPr>
        <p:txBody>
          <a:bodyPr wrap="square" rtlCol="0">
            <a:spAutoFit/>
          </a:bodyPr>
          <a:lstStyle/>
          <a:p>
            <a:r>
              <a:rPr lang="en-US" sz="1600" b="1" dirty="0"/>
              <a:t>Figure 1 | Conceptual diagrams of different tuberculosis (TB) diagnostic models</a:t>
            </a:r>
            <a:r>
              <a:rPr lang="en-US" sz="1600" dirty="0"/>
              <a:t>. </a:t>
            </a:r>
            <a:r>
              <a:rPr lang="en-US" sz="1200" dirty="0"/>
              <a:t>a, The ‘standard’ model. So far, most models of TB diagnosis have assumed that, on becoming infectious, individuals with active TB transmit their disease at a constant rate, seek care at a constant rate and maintain a constant probability of diagnosis and treatment with each care-seeking attempt. In reality, the rate at which individuals with active TB transmit disease and seek care, as well as the probability of successful diagnosis and treatment, change over time with the disease course. This process can be more accurately represented by assuming three different stages in the TB diagnostic pathway, as represented at the bottom of b. This framework accommodates different types of variation that can be crucial in the potential impact of a test. For example, patients might transmit their disease at an increasing rate over time as bacillary burden increases, seek care more frequently as symptoms progress, and be more likely to receive ancillary diagnostic tests (or empiric treatment) as symptoms persist and other diagnoses become less likely.</a:t>
            </a:r>
          </a:p>
          <a:p>
            <a:endParaRPr lang="en-US" sz="1200" dirty="0"/>
          </a:p>
          <a:p>
            <a:r>
              <a:rPr lang="en-US" sz="1200" i="1" dirty="0" err="1"/>
              <a:t>Arinaminpathy</a:t>
            </a:r>
            <a:r>
              <a:rPr lang="en-US" sz="1200" i="1" dirty="0"/>
              <a:t> N &amp; Dowdy D, Nature 2015</a:t>
            </a:r>
          </a:p>
        </p:txBody>
      </p:sp>
      <p:pic>
        <p:nvPicPr>
          <p:cNvPr id="5" name="Picture 4" descr="Screen Shot 2018-06-29 at 1.30.40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81230" y="1020180"/>
            <a:ext cx="4897180" cy="5521960"/>
          </a:xfrm>
          <a:prstGeom prst="rect">
            <a:avLst/>
          </a:prstGeom>
          <a:ln>
            <a:solidFill>
              <a:srgbClr val="595959"/>
            </a:solidFill>
          </a:ln>
        </p:spPr>
      </p:pic>
    </p:spTree>
    <p:extLst>
      <p:ext uri="{BB962C8B-B14F-4D97-AF65-F5344CB8AC3E}">
        <p14:creationId xmlns:p14="http://schemas.microsoft.com/office/powerpoint/2010/main" val="534035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figures: Graphs</a:t>
            </a:r>
          </a:p>
        </p:txBody>
      </p:sp>
      <p:sp>
        <p:nvSpPr>
          <p:cNvPr id="3" name="Content Placeholder 2"/>
          <p:cNvSpPr>
            <a:spLocks noGrp="1"/>
          </p:cNvSpPr>
          <p:nvPr>
            <p:ph idx="1"/>
          </p:nvPr>
        </p:nvSpPr>
        <p:spPr>
          <a:xfrm>
            <a:off x="457200" y="1600200"/>
            <a:ext cx="8451716" cy="4530725"/>
          </a:xfrm>
        </p:spPr>
        <p:txBody>
          <a:bodyPr/>
          <a:lstStyle/>
          <a:p>
            <a:r>
              <a:rPr lang="en-US" dirty="0"/>
              <a:t>Graphs (covered during Week 1 lectures)</a:t>
            </a:r>
          </a:p>
          <a:p>
            <a:pPr lvl="1"/>
            <a:r>
              <a:rPr lang="en-US" dirty="0"/>
              <a:t>Bar charts, line graphs, scatterplots, etc. </a:t>
            </a:r>
          </a:p>
          <a:p>
            <a:pPr lvl="1"/>
            <a:r>
              <a:rPr lang="en-US" dirty="0"/>
              <a:t>Useful for showing effects in different subgroups</a:t>
            </a:r>
          </a:p>
          <a:p>
            <a:pPr lvl="1"/>
            <a:r>
              <a:rPr lang="en-US" dirty="0"/>
              <a:t>Rules of thumb for figures:</a:t>
            </a:r>
          </a:p>
          <a:p>
            <a:pPr lvl="2">
              <a:buFont typeface="Arial" charset="0"/>
              <a:buChar char="•"/>
            </a:pPr>
            <a:r>
              <a:rPr lang="en-US" sz="2600" dirty="0"/>
              <a:t>Should have a minimum of 4 data points, otherwise better to just use text</a:t>
            </a:r>
          </a:p>
          <a:p>
            <a:pPr lvl="2">
              <a:buFont typeface="Arial" charset="0"/>
              <a:buChar char="•"/>
            </a:pPr>
            <a:r>
              <a:rPr lang="en-US" sz="2600" dirty="0"/>
              <a:t>Maximum number of data points depends on figure – too many elements will obscure the message</a:t>
            </a:r>
            <a:endParaRPr lang="en-US" i="1" dirty="0"/>
          </a:p>
        </p:txBody>
      </p:sp>
    </p:spTree>
    <p:extLst>
      <p:ext uri="{BB962C8B-B14F-4D97-AF65-F5344CB8AC3E}">
        <p14:creationId xmlns:p14="http://schemas.microsoft.com/office/powerpoint/2010/main" val="1364416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Graph choice matters</a:t>
            </a:r>
          </a:p>
        </p:txBody>
      </p:sp>
      <p:sp>
        <p:nvSpPr>
          <p:cNvPr id="3" name="Content Placeholder 2"/>
          <p:cNvSpPr>
            <a:spLocks noGrp="1"/>
          </p:cNvSpPr>
          <p:nvPr>
            <p:ph idx="1"/>
          </p:nvPr>
        </p:nvSpPr>
        <p:spPr>
          <a:xfrm>
            <a:off x="1254389" y="5784788"/>
            <a:ext cx="6635221" cy="690024"/>
          </a:xfrm>
          <a:solidFill>
            <a:srgbClr val="F1CD29">
              <a:alpha val="79000"/>
            </a:srgbClr>
          </a:solidFill>
        </p:spPr>
        <p:txBody>
          <a:bodyPr/>
          <a:lstStyle/>
          <a:p>
            <a:pPr marL="0" indent="0" algn="r">
              <a:buNone/>
            </a:pPr>
            <a:r>
              <a:rPr lang="en-US" sz="2800" i="1" dirty="0"/>
              <a:t>Not best way to view data</a:t>
            </a:r>
            <a:r>
              <a:rPr lang="mr-IN" sz="2800" i="1" dirty="0"/>
              <a:t>…</a:t>
            </a:r>
            <a:endParaRPr lang="en-US" sz="2800" i="1" dirty="0"/>
          </a:p>
        </p:txBody>
      </p:sp>
      <p:pic>
        <p:nvPicPr>
          <p:cNvPr id="4" name="Picture 3" descr="chart_junk_smoking.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197803" y="1207870"/>
            <a:ext cx="6748392" cy="4603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6485067" y="6577584"/>
            <a:ext cx="2658933" cy="276999"/>
          </a:xfrm>
          <a:prstGeom prst="rect">
            <a:avLst/>
          </a:prstGeom>
          <a:noFill/>
        </p:spPr>
        <p:txBody>
          <a:bodyPr wrap="square" rtlCol="0">
            <a:spAutoFit/>
          </a:bodyPr>
          <a:lstStyle/>
          <a:p>
            <a:r>
              <a:rPr lang="en-US" sz="1200" dirty="0"/>
              <a:t>http://junkcharts.typepad.com</a:t>
            </a:r>
          </a:p>
        </p:txBody>
      </p:sp>
    </p:spTree>
    <p:extLst>
      <p:ext uri="{BB962C8B-B14F-4D97-AF65-F5344CB8AC3E}">
        <p14:creationId xmlns:p14="http://schemas.microsoft.com/office/powerpoint/2010/main" val="15617609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1143000"/>
          </a:xfrm>
        </p:spPr>
        <p:txBody>
          <a:bodyPr/>
          <a:lstStyle/>
          <a:p>
            <a:r>
              <a:rPr lang="en-US" dirty="0"/>
              <a:t>Graph choice matters: Better!</a:t>
            </a:r>
          </a:p>
        </p:txBody>
      </p:sp>
      <p:sp>
        <p:nvSpPr>
          <p:cNvPr id="3" name="Content Placeholder 2"/>
          <p:cNvSpPr>
            <a:spLocks noGrp="1"/>
          </p:cNvSpPr>
          <p:nvPr>
            <p:ph idx="1"/>
          </p:nvPr>
        </p:nvSpPr>
        <p:spPr>
          <a:xfrm>
            <a:off x="807720" y="5718390"/>
            <a:ext cx="7879079" cy="560711"/>
          </a:xfrm>
          <a:solidFill>
            <a:srgbClr val="F1CD29">
              <a:alpha val="79000"/>
            </a:srgbClr>
          </a:solidFill>
        </p:spPr>
        <p:txBody>
          <a:bodyPr/>
          <a:lstStyle/>
          <a:p>
            <a:pPr marL="0" indent="0" algn="r">
              <a:buNone/>
            </a:pPr>
            <a:r>
              <a:rPr lang="en-US" sz="2800" i="1" dirty="0"/>
              <a:t>Same data, more effective format</a:t>
            </a:r>
          </a:p>
        </p:txBody>
      </p:sp>
      <p:pic>
        <p:nvPicPr>
          <p:cNvPr id="5" name="Picture 2" descr="Phot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7720" y="1303427"/>
            <a:ext cx="8021954" cy="4380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Box 5"/>
          <p:cNvSpPr txBox="1"/>
          <p:nvPr/>
        </p:nvSpPr>
        <p:spPr>
          <a:xfrm>
            <a:off x="6531429" y="6581001"/>
            <a:ext cx="2612571" cy="276999"/>
          </a:xfrm>
          <a:prstGeom prst="rect">
            <a:avLst/>
          </a:prstGeom>
          <a:noFill/>
        </p:spPr>
        <p:txBody>
          <a:bodyPr wrap="square" rtlCol="0">
            <a:spAutoFit/>
          </a:bodyPr>
          <a:lstStyle/>
          <a:p>
            <a:r>
              <a:rPr lang="en-US" sz="1200" dirty="0"/>
              <a:t>http://junkcharts.typepad.com</a:t>
            </a:r>
          </a:p>
        </p:txBody>
      </p:sp>
    </p:spTree>
    <p:extLst>
      <p:ext uri="{BB962C8B-B14F-4D97-AF65-F5344CB8AC3E}">
        <p14:creationId xmlns:p14="http://schemas.microsoft.com/office/powerpoint/2010/main" val="1581908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a:noFill/>
        </p:spPr>
        <p:txBody>
          <a:bodyPr/>
          <a:lstStyle/>
          <a:p>
            <a:r>
              <a:rPr lang="en-US" dirty="0"/>
              <a:t>Example: Creative graphics </a:t>
            </a:r>
          </a:p>
        </p:txBody>
      </p:sp>
      <p:sp>
        <p:nvSpPr>
          <p:cNvPr id="4" name="TextBox 3"/>
          <p:cNvSpPr txBox="1"/>
          <p:nvPr/>
        </p:nvSpPr>
        <p:spPr>
          <a:xfrm>
            <a:off x="6967974" y="6581001"/>
            <a:ext cx="2176026" cy="276999"/>
          </a:xfrm>
          <a:prstGeom prst="rect">
            <a:avLst/>
          </a:prstGeom>
          <a:noFill/>
        </p:spPr>
        <p:txBody>
          <a:bodyPr wrap="square" rtlCol="0">
            <a:spAutoFit/>
          </a:bodyPr>
          <a:lstStyle/>
          <a:p>
            <a:r>
              <a:rPr lang="en-US" sz="1200" dirty="0"/>
              <a:t>Marks S et al, CDC 2014</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923370" y="1270089"/>
            <a:ext cx="5044604" cy="516149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534035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1143000"/>
          </a:xfrm>
        </p:spPr>
        <p:txBody>
          <a:bodyPr/>
          <a:lstStyle/>
          <a:p>
            <a:r>
              <a:rPr lang="en-US" altLang="en-US" dirty="0"/>
              <a:t>Example: Line graphs</a:t>
            </a:r>
          </a:p>
        </p:txBody>
      </p:sp>
      <p:pic>
        <p:nvPicPr>
          <p:cNvPr id="225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hidden">
          <a:xfrm>
            <a:off x="1467757" y="1143362"/>
            <a:ext cx="6208486" cy="5349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
        <p:nvSpPr>
          <p:cNvPr id="22532" name="TextBox 6"/>
          <p:cNvSpPr txBox="1">
            <a:spLocks noChangeArrowheads="1"/>
          </p:cNvSpPr>
          <p:nvPr/>
        </p:nvSpPr>
        <p:spPr bwMode="auto">
          <a:xfrm>
            <a:off x="1792513" y="6595697"/>
            <a:ext cx="735148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pt-BR" altLang="en-US" sz="1200" i="0" dirty="0">
                <a:latin typeface="+mn-lt"/>
              </a:rPr>
              <a:t>Thun MJ, Jemal A, Murray T, et al.  Cancer Statistics, 2003.  CA Cancer J Clin 2003;53:5-26.</a:t>
            </a:r>
          </a:p>
        </p:txBody>
      </p:sp>
    </p:spTree>
    <p:extLst>
      <p:ext uri="{BB962C8B-B14F-4D97-AF65-F5344CB8AC3E}">
        <p14:creationId xmlns:p14="http://schemas.microsoft.com/office/powerpoint/2010/main" val="25155955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74320"/>
            <a:ext cx="8229600" cy="1139825"/>
          </a:xfrm>
        </p:spPr>
        <p:txBody>
          <a:bodyPr/>
          <a:lstStyle/>
          <a:p>
            <a:r>
              <a:rPr lang="en-US" altLang="en-US" dirty="0"/>
              <a:t>Histogram</a:t>
            </a:r>
          </a:p>
        </p:txBody>
      </p:sp>
      <p:sp>
        <p:nvSpPr>
          <p:cNvPr id="3" name="Content Placeholder 2"/>
          <p:cNvSpPr>
            <a:spLocks noGrp="1"/>
          </p:cNvSpPr>
          <p:nvPr>
            <p:ph idx="1"/>
          </p:nvPr>
        </p:nvSpPr>
        <p:spPr>
          <a:xfrm>
            <a:off x="457200" y="1600200"/>
            <a:ext cx="8229600" cy="4530725"/>
          </a:xfrm>
        </p:spPr>
        <p:txBody>
          <a:bodyPr/>
          <a:lstStyle/>
          <a:p>
            <a:pPr>
              <a:defRPr/>
            </a:pPr>
            <a:r>
              <a:rPr lang="en-US" dirty="0">
                <a:effectLst/>
              </a:rPr>
              <a:t>Frequency distribution of a continuous variable</a:t>
            </a:r>
          </a:p>
          <a:p>
            <a:pPr>
              <a:defRPr/>
            </a:pPr>
            <a:r>
              <a:rPr lang="en-US" dirty="0">
                <a:effectLst/>
              </a:rPr>
              <a:t>Number of cases over a period of time</a:t>
            </a:r>
          </a:p>
          <a:p>
            <a:pPr lvl="1">
              <a:defRPr/>
            </a:pPr>
            <a:r>
              <a:rPr lang="en-US" dirty="0">
                <a:effectLst/>
              </a:rPr>
              <a:t>If during an epidemic or outbreak, called an “epidemic curve”</a:t>
            </a:r>
            <a:endParaRPr lang="en-US" dirty="0"/>
          </a:p>
          <a:p>
            <a:pPr>
              <a:defRPr/>
            </a:pPr>
            <a:r>
              <a:rPr lang="en-US" dirty="0">
                <a:effectLst/>
              </a:rPr>
              <a:t>No gaps between columns</a:t>
            </a:r>
          </a:p>
        </p:txBody>
      </p:sp>
      <p:sp>
        <p:nvSpPr>
          <p:cNvPr id="26628" name="TextBox 3"/>
          <p:cNvSpPr txBox="1">
            <a:spLocks noChangeArrowheads="1"/>
          </p:cNvSpPr>
          <p:nvPr/>
        </p:nvSpPr>
        <p:spPr bwMode="auto">
          <a:xfrm>
            <a:off x="2064657" y="6581001"/>
            <a:ext cx="707934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a:latin typeface="+mn-lt"/>
              </a:rPr>
              <a:t>CDC.  Principles of Epidemiology, 2</a:t>
            </a:r>
            <a:r>
              <a:rPr lang="en-US" altLang="en-US" sz="1200" baseline="30000" dirty="0">
                <a:latin typeface="+mn-lt"/>
              </a:rPr>
              <a:t>nd</a:t>
            </a:r>
            <a:r>
              <a:rPr lang="en-US" altLang="en-US" sz="1200" dirty="0">
                <a:latin typeface="+mn-lt"/>
              </a:rPr>
              <a:t> ed. 1992; Epidemiology Program Office Atlanta, GA</a:t>
            </a:r>
          </a:p>
        </p:txBody>
      </p:sp>
    </p:spTree>
    <p:extLst>
      <p:ext uri="{BB962C8B-B14F-4D97-AF65-F5344CB8AC3E}">
        <p14:creationId xmlns:p14="http://schemas.microsoft.com/office/powerpoint/2010/main" val="19227036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320"/>
            <a:ext cx="8229600" cy="1143000"/>
          </a:xfrm>
        </p:spPr>
        <p:txBody>
          <a:bodyPr/>
          <a:lstStyle/>
          <a:p>
            <a:r>
              <a:rPr lang="en-US" altLang="en-US" dirty="0"/>
              <a:t>Example histogram: </a:t>
            </a:r>
            <a:r>
              <a:rPr lang="en-US" altLang="en-US" sz="4000" dirty="0"/>
              <a:t>Epidemic curve</a:t>
            </a:r>
            <a:endParaRPr lang="en-US" altLang="en-US" dirty="0"/>
          </a:p>
        </p:txBody>
      </p:sp>
      <p:pic>
        <p:nvPicPr>
          <p:cNvPr id="327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hidden">
          <a:xfrm>
            <a:off x="1280886" y="1505585"/>
            <a:ext cx="6582228" cy="4943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pic>
      <p:sp>
        <p:nvSpPr>
          <p:cNvPr id="32772" name="TextBox 6"/>
          <p:cNvSpPr txBox="1">
            <a:spLocks noChangeArrowheads="1"/>
          </p:cNvSpPr>
          <p:nvPr/>
        </p:nvSpPr>
        <p:spPr bwMode="auto">
          <a:xfrm>
            <a:off x="1030514" y="6581001"/>
            <a:ext cx="82296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err="1">
                <a:latin typeface="+mn-lt"/>
              </a:rPr>
              <a:t>Labus</a:t>
            </a:r>
            <a:r>
              <a:rPr lang="en-US" altLang="en-US" sz="1200" dirty="0">
                <a:latin typeface="+mn-lt"/>
              </a:rPr>
              <a:t> B.  Clark County Health Department, Las Vegas, Nevada.  Personal Communication.  June 2004.  </a:t>
            </a:r>
          </a:p>
        </p:txBody>
      </p:sp>
    </p:spTree>
    <p:extLst>
      <p:ext uri="{BB962C8B-B14F-4D97-AF65-F5344CB8AC3E}">
        <p14:creationId xmlns:p14="http://schemas.microsoft.com/office/powerpoint/2010/main" val="18638215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 plot </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4866" y="1620187"/>
            <a:ext cx="6974267" cy="4374212"/>
          </a:xfrm>
        </p:spPr>
      </p:pic>
    </p:spTree>
    <p:extLst>
      <p:ext uri="{BB962C8B-B14F-4D97-AF65-F5344CB8AC3E}">
        <p14:creationId xmlns:p14="http://schemas.microsoft.com/office/powerpoint/2010/main" val="3120265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to use graphics?	</a:t>
            </a:r>
          </a:p>
        </p:txBody>
      </p:sp>
      <p:sp>
        <p:nvSpPr>
          <p:cNvPr id="3" name="Content Placeholder 2"/>
          <p:cNvSpPr>
            <a:spLocks noGrp="1"/>
          </p:cNvSpPr>
          <p:nvPr>
            <p:ph idx="1"/>
          </p:nvPr>
        </p:nvSpPr>
        <p:spPr>
          <a:xfrm>
            <a:off x="457200" y="1828800"/>
            <a:ext cx="8229600" cy="4530725"/>
          </a:xfrm>
        </p:spPr>
        <p:txBody>
          <a:bodyPr/>
          <a:lstStyle/>
          <a:p>
            <a:r>
              <a:rPr lang="en-US" dirty="0">
                <a:solidFill>
                  <a:schemeClr val="tx1">
                    <a:lumMod val="65000"/>
                    <a:lumOff val="35000"/>
                  </a:schemeClr>
                </a:solidFill>
              </a:rPr>
              <a:t>Using too many words to explain something</a:t>
            </a:r>
          </a:p>
          <a:p>
            <a:r>
              <a:rPr lang="en-US" dirty="0">
                <a:solidFill>
                  <a:schemeClr val="tx1">
                    <a:lumMod val="65000"/>
                    <a:lumOff val="35000"/>
                  </a:schemeClr>
                </a:solidFill>
              </a:rPr>
              <a:t>Presenting trends or numerical data</a:t>
            </a:r>
          </a:p>
          <a:p>
            <a:r>
              <a:rPr lang="en-US" dirty="0">
                <a:solidFill>
                  <a:schemeClr val="tx1">
                    <a:lumMod val="65000"/>
                    <a:lumOff val="35000"/>
                  </a:schemeClr>
                </a:solidFill>
              </a:rPr>
              <a:t>Comparing data of many categories</a:t>
            </a:r>
          </a:p>
        </p:txBody>
      </p:sp>
      <p:pic>
        <p:nvPicPr>
          <p:cNvPr id="4" name="Picture 3" descr="general_research_group_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794" y="4216058"/>
            <a:ext cx="5816817" cy="1499342"/>
          </a:xfrm>
          <a:prstGeom prst="rect">
            <a:avLst/>
          </a:prstGeom>
        </p:spPr>
      </p:pic>
    </p:spTree>
    <p:extLst>
      <p:ext uri="{BB962C8B-B14F-4D97-AF65-F5344CB8AC3E}">
        <p14:creationId xmlns:p14="http://schemas.microsoft.com/office/powerpoint/2010/main" val="29852234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Forest plot</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28" y="1727200"/>
            <a:ext cx="6749143" cy="4656328"/>
          </a:xfrm>
          <a:prstGeom prst="rect">
            <a:avLst/>
          </a:prstGeom>
        </p:spPr>
      </p:pic>
    </p:spTree>
    <p:extLst>
      <p:ext uri="{BB962C8B-B14F-4D97-AF65-F5344CB8AC3E}">
        <p14:creationId xmlns:p14="http://schemas.microsoft.com/office/powerpoint/2010/main" val="622972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Box plot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332" y="1666875"/>
            <a:ext cx="5649336" cy="4574268"/>
          </a:xfrm>
          <a:prstGeom prst="rect">
            <a:avLst/>
          </a:prstGeom>
        </p:spPr>
      </p:pic>
    </p:spTree>
    <p:extLst>
      <p:ext uri="{BB962C8B-B14F-4D97-AF65-F5344CB8AC3E}">
        <p14:creationId xmlns:p14="http://schemas.microsoft.com/office/powerpoint/2010/main" val="35565612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dirty="0"/>
              <a:t>Maps</a:t>
            </a:r>
          </a:p>
        </p:txBody>
      </p:sp>
      <p:sp>
        <p:nvSpPr>
          <p:cNvPr id="61443" name="Content Placeholder 2"/>
          <p:cNvSpPr>
            <a:spLocks noGrp="1"/>
          </p:cNvSpPr>
          <p:nvPr>
            <p:ph idx="1"/>
          </p:nvPr>
        </p:nvSpPr>
        <p:spPr>
          <a:xfrm>
            <a:off x="457200" y="1600200"/>
            <a:ext cx="8229600" cy="4530725"/>
          </a:xfrm>
        </p:spPr>
        <p:txBody>
          <a:bodyPr/>
          <a:lstStyle/>
          <a:p>
            <a:r>
              <a:rPr lang="en-US" altLang="en-US" dirty="0">
                <a:effectLst/>
                <a:latin typeface="Calibri (Body)"/>
              </a:rPr>
              <a:t>Used to show location of events or attributes</a:t>
            </a:r>
          </a:p>
          <a:p>
            <a:r>
              <a:rPr lang="en-US" altLang="en-US" dirty="0">
                <a:effectLst/>
                <a:latin typeface="Calibri (Body)"/>
              </a:rPr>
              <a:t>Spot map – uses dots or other symbols to show where an event took place</a:t>
            </a:r>
          </a:p>
          <a:p>
            <a:r>
              <a:rPr lang="en-US" altLang="en-US" dirty="0">
                <a:effectLst/>
                <a:latin typeface="Calibri (Body)"/>
              </a:rPr>
              <a:t>Area map – uses shaded or coded areas to show distribution of a condition over a geographic area</a:t>
            </a:r>
          </a:p>
        </p:txBody>
      </p:sp>
      <p:sp>
        <p:nvSpPr>
          <p:cNvPr id="61444" name="TextBox 3"/>
          <p:cNvSpPr txBox="1">
            <a:spLocks noChangeArrowheads="1"/>
          </p:cNvSpPr>
          <p:nvPr/>
        </p:nvSpPr>
        <p:spPr bwMode="auto">
          <a:xfrm>
            <a:off x="2122714" y="6580187"/>
            <a:ext cx="7021286"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a:latin typeface="+mn-lt"/>
              </a:rPr>
              <a:t>CDC.  Principles of Epidemiology, 2</a:t>
            </a:r>
            <a:r>
              <a:rPr lang="en-US" altLang="en-US" sz="1200" baseline="30000" dirty="0">
                <a:latin typeface="+mn-lt"/>
              </a:rPr>
              <a:t>nd</a:t>
            </a:r>
            <a:r>
              <a:rPr lang="en-US" altLang="en-US" sz="1200" dirty="0">
                <a:latin typeface="+mn-lt"/>
              </a:rPr>
              <a:t> ed. 1992; Epidemiology Program Office Atlanta, GA</a:t>
            </a:r>
          </a:p>
        </p:txBody>
      </p:sp>
    </p:spTree>
    <p:extLst>
      <p:ext uri="{BB962C8B-B14F-4D97-AF65-F5344CB8AC3E}">
        <p14:creationId xmlns:p14="http://schemas.microsoft.com/office/powerpoint/2010/main" val="14381304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p:txBody>
          <a:bodyPr/>
          <a:lstStyle/>
          <a:p>
            <a:r>
              <a:rPr lang="en-US" altLang="en-US" dirty="0"/>
              <a:t>Spot map example</a:t>
            </a:r>
          </a:p>
        </p:txBody>
      </p:sp>
      <p:pic>
        <p:nvPicPr>
          <p:cNvPr id="63491" name="Picture 5" descr="Snow-cholera-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5705" y="2373085"/>
            <a:ext cx="4452589" cy="4169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2" name="Text Box 6"/>
          <p:cNvSpPr txBox="1">
            <a:spLocks noChangeArrowheads="1"/>
          </p:cNvSpPr>
          <p:nvPr/>
        </p:nvSpPr>
        <p:spPr bwMode="hidden">
          <a:xfrm>
            <a:off x="0" y="6542314"/>
            <a:ext cx="693782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a:latin typeface="+mn-lt"/>
              </a:rPr>
              <a:t>Snow, J. Snow on cholera.  London: Humphrey Milford: Oxford University Press, 1936.  </a:t>
            </a:r>
          </a:p>
        </p:txBody>
      </p:sp>
      <p:sp>
        <p:nvSpPr>
          <p:cNvPr id="63493" name="Text Box 7"/>
          <p:cNvSpPr txBox="1">
            <a:spLocks noChangeArrowheads="1"/>
          </p:cNvSpPr>
          <p:nvPr/>
        </p:nvSpPr>
        <p:spPr bwMode="hidden">
          <a:xfrm>
            <a:off x="457200" y="1371600"/>
            <a:ext cx="82296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50000"/>
              </a:spcBef>
              <a:buClrTx/>
              <a:buSzTx/>
              <a:buFontTx/>
              <a:buNone/>
            </a:pPr>
            <a:r>
              <a:rPr lang="en-US" altLang="en-US" sz="2400" i="0" dirty="0">
                <a:solidFill>
                  <a:schemeClr val="tx1">
                    <a:lumMod val="65000"/>
                    <a:lumOff val="35000"/>
                  </a:schemeClr>
                </a:solidFill>
                <a:latin typeface="Calibri (Body)"/>
              </a:rPr>
              <a:t>Figure 1.  Distribution of cholera cases in the Golden Square of London, August-September 1854</a:t>
            </a:r>
          </a:p>
        </p:txBody>
      </p:sp>
    </p:spTree>
    <p:extLst>
      <p:ext uri="{BB962C8B-B14F-4D97-AF65-F5344CB8AC3E}">
        <p14:creationId xmlns:p14="http://schemas.microsoft.com/office/powerpoint/2010/main" val="561545828"/>
      </p:ext>
    </p:extLst>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en-US" dirty="0"/>
              <a:t>Area graph example</a:t>
            </a:r>
          </a:p>
        </p:txBody>
      </p:sp>
      <p:pic>
        <p:nvPicPr>
          <p:cNvPr id="65539" name="Picture 5" descr="FIGURE 1. Number of laboratory-confirmed cases (N = 529)* of Salmonella Typhimurium infection with the outbreak strain associated with peanut butter and peanut butter–containing products — United States, 2008–2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9471" y="1420813"/>
            <a:ext cx="5265057" cy="4888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40" name="Text Box 6"/>
          <p:cNvSpPr txBox="1">
            <a:spLocks noChangeArrowheads="1"/>
          </p:cNvSpPr>
          <p:nvPr/>
        </p:nvSpPr>
        <p:spPr bwMode="hidden">
          <a:xfrm>
            <a:off x="0" y="6629400"/>
            <a:ext cx="91440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lgn="ctr">
              <a:spcBef>
                <a:spcPct val="50000"/>
              </a:spcBef>
              <a:buClrTx/>
              <a:buSzTx/>
              <a:buFontTx/>
              <a:buNone/>
            </a:pPr>
            <a:endParaRPr lang="en-US" altLang="en-US" sz="1800"/>
          </a:p>
        </p:txBody>
      </p:sp>
      <p:sp>
        <p:nvSpPr>
          <p:cNvPr id="65541" name="Text Box 7"/>
          <p:cNvSpPr txBox="1">
            <a:spLocks noChangeArrowheads="1"/>
          </p:cNvSpPr>
          <p:nvPr/>
        </p:nvSpPr>
        <p:spPr bwMode="hidden">
          <a:xfrm>
            <a:off x="457200" y="6356780"/>
            <a:ext cx="8048171"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a:spcBef>
                <a:spcPct val="50000"/>
              </a:spcBef>
              <a:buClrTx/>
              <a:buSzTx/>
              <a:buFontTx/>
              <a:buNone/>
            </a:pPr>
            <a:r>
              <a:rPr lang="en-US" altLang="en-US" sz="1200" i="0" dirty="0">
                <a:latin typeface="+mn-lt"/>
              </a:rPr>
              <a:t>CDC. Multistate Outbreak of Salmonella Infections Associated with Peanut Butter and Peanut Butter--Containing Products, United States, 2008-2009.  MMWR 2009; 58(4):85-90. </a:t>
            </a:r>
          </a:p>
          <a:p>
            <a:pPr algn="ctr">
              <a:spcBef>
                <a:spcPct val="50000"/>
              </a:spcBef>
              <a:buClrTx/>
              <a:buSzTx/>
              <a:buFontTx/>
              <a:buNone/>
            </a:pPr>
            <a:endParaRPr lang="en-US" altLang="en-US" sz="1200" i="0" dirty="0">
              <a:latin typeface="+mn-lt"/>
            </a:endParaRPr>
          </a:p>
        </p:txBody>
      </p:sp>
    </p:spTree>
    <p:extLst>
      <p:ext uri="{BB962C8B-B14F-4D97-AF65-F5344CB8AC3E}">
        <p14:creationId xmlns:p14="http://schemas.microsoft.com/office/powerpoint/2010/main" val="3853623740"/>
      </p:ext>
    </p:extLst>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Misleading pie chart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6160" y="1732869"/>
            <a:ext cx="5991679" cy="4493759"/>
          </a:xfrm>
          <a:prstGeom prst="rect">
            <a:avLst/>
          </a:prstGeom>
        </p:spPr>
      </p:pic>
    </p:spTree>
    <p:extLst>
      <p:ext uri="{BB962C8B-B14F-4D97-AF65-F5344CB8AC3E}">
        <p14:creationId xmlns:p14="http://schemas.microsoft.com/office/powerpoint/2010/main" val="25497239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Misleading graph</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657" y="1417638"/>
            <a:ext cx="8019143" cy="4663847"/>
          </a:xfrm>
          <a:prstGeom prst="rect">
            <a:avLst/>
          </a:prstGeom>
        </p:spPr>
      </p:pic>
    </p:spTree>
    <p:extLst>
      <p:ext uri="{BB962C8B-B14F-4D97-AF65-F5344CB8AC3E}">
        <p14:creationId xmlns:p14="http://schemas.microsoft.com/office/powerpoint/2010/main" val="32468522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wrong with this chart?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057" y="1587272"/>
            <a:ext cx="7503886" cy="4992915"/>
          </a:xfrm>
          <a:prstGeom prst="rect">
            <a:avLst/>
          </a:prstGeom>
        </p:spPr>
      </p:pic>
    </p:spTree>
    <p:extLst>
      <p:ext uri="{BB962C8B-B14F-4D97-AF65-F5344CB8AC3E}">
        <p14:creationId xmlns:p14="http://schemas.microsoft.com/office/powerpoint/2010/main" val="16870086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ChangeArrowheads="1"/>
          </p:cNvSpPr>
          <p:nvPr/>
        </p:nvSpPr>
        <p:spPr bwMode="auto">
          <a:xfrm>
            <a:off x="457200" y="1481138"/>
            <a:ext cx="8458200" cy="1262062"/>
          </a:xfrm>
          <a:prstGeom prst="rect">
            <a:avLst/>
          </a:prstGeom>
          <a:noFill/>
          <a:ln w="9525">
            <a:noFill/>
            <a:miter lim="800000"/>
            <a:headEnd/>
            <a:tailEnd/>
          </a:ln>
          <a:effectLst/>
        </p:spPr>
        <p:txBody>
          <a:bodyPr anchor="ctr">
            <a:spAutoFit/>
          </a:bodyPr>
          <a:lstStyle/>
          <a:p>
            <a:pPr algn="ctr">
              <a:defRPr/>
            </a:pPr>
            <a:r>
              <a:rPr lang="en-US" sz="2800" dirty="0">
                <a:solidFill>
                  <a:schemeClr val="tx2"/>
                </a:solidFill>
                <a:latin typeface="+mj-lt"/>
                <a:cs typeface="Times New Roman" pitchFamily="18" charset="0"/>
              </a:rPr>
              <a:t>Country of Origin for Foreign-Born Persons </a:t>
            </a:r>
            <a:br>
              <a:rPr lang="en-US" sz="2800" dirty="0">
                <a:solidFill>
                  <a:schemeClr val="tx2"/>
                </a:solidFill>
                <a:latin typeface="+mj-lt"/>
                <a:cs typeface="Times New Roman" pitchFamily="18" charset="0"/>
              </a:rPr>
            </a:br>
            <a:r>
              <a:rPr lang="en-US" sz="2800" dirty="0">
                <a:solidFill>
                  <a:schemeClr val="tx2"/>
                </a:solidFill>
                <a:latin typeface="+mj-lt"/>
                <a:cs typeface="Times New Roman" pitchFamily="18" charset="0"/>
              </a:rPr>
              <a:t>with TB Disease in 2004</a:t>
            </a:r>
            <a:endParaRPr lang="en-US" sz="2800" dirty="0">
              <a:solidFill>
                <a:schemeClr val="tx2"/>
              </a:solidFill>
              <a:latin typeface="+mj-lt"/>
            </a:endParaRPr>
          </a:p>
          <a:p>
            <a:pPr algn="ctr">
              <a:defRPr/>
            </a:pPr>
            <a:endParaRPr lang="en-US" sz="2000" dirty="0">
              <a:latin typeface="Times New Roman" pitchFamily="18" charset="0"/>
            </a:endParaRPr>
          </a:p>
        </p:txBody>
      </p:sp>
      <p:graphicFrame>
        <p:nvGraphicFramePr>
          <p:cNvPr id="77827" name="Object 2"/>
          <p:cNvGraphicFramePr>
            <a:graphicFrameLocks noChangeAspect="1"/>
          </p:cNvGraphicFramePr>
          <p:nvPr>
            <p:extLst>
              <p:ext uri="{D42A27DB-BD31-4B8C-83A1-F6EECF244321}">
                <p14:modId xmlns:p14="http://schemas.microsoft.com/office/powerpoint/2010/main" val="1472468117"/>
              </p:ext>
            </p:extLst>
          </p:nvPr>
        </p:nvGraphicFramePr>
        <p:xfrm>
          <a:off x="457200" y="145303"/>
          <a:ext cx="4191000" cy="6477000"/>
        </p:xfrm>
        <a:graphic>
          <a:graphicData uri="http://schemas.openxmlformats.org/presentationml/2006/ole">
            <mc:AlternateContent xmlns:mc="http://schemas.openxmlformats.org/markup-compatibility/2006">
              <mc:Choice xmlns:v="urn:schemas-microsoft-com:vml" Requires="v">
                <p:oleObj spid="_x0000_s5383" r:id="rId4" imgW="4194412" imgH="6480610" progId="Excel.Chart.8">
                  <p:embed/>
                </p:oleObj>
              </mc:Choice>
              <mc:Fallback>
                <p:oleObj r:id="rId4" imgW="4194412" imgH="6480610" progId="Excel.Chart.8">
                  <p:embed/>
                  <p:pic>
                    <p:nvPicPr>
                      <p:cNvPr id="77827"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45303"/>
                        <a:ext cx="4191000" cy="647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77828" name="Title 4"/>
          <p:cNvSpPr>
            <a:spLocks noGrp="1"/>
          </p:cNvSpPr>
          <p:nvPr>
            <p:ph type="title"/>
          </p:nvPr>
        </p:nvSpPr>
        <p:spPr/>
        <p:txBody>
          <a:bodyPr/>
          <a:lstStyle/>
          <a:p>
            <a:r>
              <a:rPr lang="en-US" altLang="en-US" dirty="0"/>
              <a:t>3-D = Data distortion</a:t>
            </a:r>
          </a:p>
        </p:txBody>
      </p:sp>
      <p:graphicFrame>
        <p:nvGraphicFramePr>
          <p:cNvPr id="6" name="Object 2"/>
          <p:cNvGraphicFramePr>
            <a:graphicFrameLocks noChangeAspect="1"/>
          </p:cNvGraphicFramePr>
          <p:nvPr>
            <p:extLst>
              <p:ext uri="{D42A27DB-BD31-4B8C-83A1-F6EECF244321}">
                <p14:modId xmlns:p14="http://schemas.microsoft.com/office/powerpoint/2010/main" val="2143701181"/>
              </p:ext>
            </p:extLst>
          </p:nvPr>
        </p:nvGraphicFramePr>
        <p:xfrm>
          <a:off x="4927600" y="847725"/>
          <a:ext cx="4292600" cy="6578600"/>
        </p:xfrm>
        <a:graphic>
          <a:graphicData uri="http://schemas.openxmlformats.org/drawingml/2006/chart">
            <c:chart xmlns:c="http://schemas.openxmlformats.org/drawingml/2006/chart" xmlns:r="http://schemas.openxmlformats.org/officeDocument/2006/relationships" r:id="rId6"/>
          </a:graphicData>
        </a:graphic>
      </p:graphicFrame>
      <p:sp>
        <p:nvSpPr>
          <p:cNvPr id="77830" name="Text Box 7"/>
          <p:cNvSpPr txBox="1">
            <a:spLocks noChangeArrowheads="1"/>
          </p:cNvSpPr>
          <p:nvPr/>
        </p:nvSpPr>
        <p:spPr bwMode="hidden">
          <a:xfrm>
            <a:off x="711200" y="6556375"/>
            <a:ext cx="8432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9pPr>
          </a:lstStyle>
          <a:p>
            <a:pPr>
              <a:spcBef>
                <a:spcPct val="50000"/>
              </a:spcBef>
              <a:buClrTx/>
              <a:buSzTx/>
              <a:buFontTx/>
              <a:buNone/>
            </a:pPr>
            <a:r>
              <a:rPr lang="en-US" altLang="en-US" sz="1200" i="0" dirty="0">
                <a:latin typeface="+mn-lt"/>
              </a:rPr>
              <a:t>Cain K, et al.  Tuberculosis among foreign-born persons in the United States.</a:t>
            </a:r>
            <a:r>
              <a:rPr lang="en-US" altLang="en-US" sz="1200" dirty="0">
                <a:latin typeface="+mn-lt"/>
              </a:rPr>
              <a:t>  JAMA </a:t>
            </a:r>
            <a:r>
              <a:rPr lang="en-US" altLang="en-US" sz="1200" i="0" dirty="0">
                <a:latin typeface="+mn-lt"/>
              </a:rPr>
              <a:t>2008; 300(4):405-12.</a:t>
            </a:r>
          </a:p>
        </p:txBody>
      </p:sp>
    </p:spTree>
    <p:extLst>
      <p:ext uri="{BB962C8B-B14F-4D97-AF65-F5344CB8AC3E}">
        <p14:creationId xmlns:p14="http://schemas.microsoft.com/office/powerpoint/2010/main" val="11203519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0" name="Object 2"/>
          <p:cNvGraphicFramePr>
            <a:graphicFrameLocks noChangeAspect="1"/>
          </p:cNvGraphicFramePr>
          <p:nvPr/>
        </p:nvGraphicFramePr>
        <p:xfrm>
          <a:off x="846138" y="1981200"/>
          <a:ext cx="7840662" cy="4724400"/>
        </p:xfrm>
        <a:graphic>
          <a:graphicData uri="http://schemas.openxmlformats.org/presentationml/2006/ole">
            <mc:AlternateContent xmlns:mc="http://schemas.openxmlformats.org/markup-compatibility/2006">
              <mc:Choice xmlns:v="urn:schemas-microsoft-com:vml" Requires="v">
                <p:oleObj spid="_x0000_s6407" r:id="rId4" imgW="7840135" imgH="4724809" progId="Excel.Chart.8">
                  <p:embed/>
                </p:oleObj>
              </mc:Choice>
              <mc:Fallback>
                <p:oleObj r:id="rId4" imgW="7840135" imgH="4724809" progId="Excel.Chart.8">
                  <p:embed/>
                  <p:pic>
                    <p:nvPicPr>
                      <p:cNvPr id="7373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38" y="1981200"/>
                        <a:ext cx="7840662" cy="472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73731" name="Text Box 4"/>
          <p:cNvSpPr txBox="1">
            <a:spLocks noChangeArrowheads="1"/>
          </p:cNvSpPr>
          <p:nvPr/>
        </p:nvSpPr>
        <p:spPr bwMode="auto">
          <a:xfrm rot="-5452303">
            <a:off x="-405606" y="3477419"/>
            <a:ext cx="2030412"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0"/>
              </a:spcBef>
              <a:buClrTx/>
              <a:buSzTx/>
              <a:buFontTx/>
              <a:buNone/>
            </a:pPr>
            <a:r>
              <a:rPr lang="en-US" altLang="en-US" sz="2400"/>
              <a:t>No. of Cases</a:t>
            </a:r>
            <a:endParaRPr lang="en-US" altLang="en-US"/>
          </a:p>
        </p:txBody>
      </p:sp>
      <p:sp>
        <p:nvSpPr>
          <p:cNvPr id="73732" name="Rectangle 5"/>
          <p:cNvSpPr>
            <a:spLocks noChangeArrowheads="1"/>
          </p:cNvSpPr>
          <p:nvPr/>
        </p:nvSpPr>
        <p:spPr bwMode="auto">
          <a:xfrm>
            <a:off x="1354138" y="6019800"/>
            <a:ext cx="5961062"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50000"/>
              </a:spcBef>
              <a:buClrTx/>
              <a:buSzTx/>
              <a:buFontTx/>
              <a:buNone/>
            </a:pPr>
            <a:endParaRPr lang="en-US" altLang="en-US" sz="1600">
              <a:solidFill>
                <a:schemeClr val="tx2"/>
              </a:solidFill>
            </a:endParaRPr>
          </a:p>
        </p:txBody>
      </p:sp>
      <p:sp>
        <p:nvSpPr>
          <p:cNvPr id="73733" name="Title 5"/>
          <p:cNvSpPr>
            <a:spLocks noGrp="1"/>
          </p:cNvSpPr>
          <p:nvPr>
            <p:ph type="title"/>
          </p:nvPr>
        </p:nvSpPr>
        <p:spPr/>
        <p:txBody>
          <a:bodyPr/>
          <a:lstStyle/>
          <a:p>
            <a:r>
              <a:rPr lang="en-US" altLang="en-US" dirty="0"/>
              <a:t>3-D = Data distortion </a:t>
            </a:r>
            <a:r>
              <a:rPr lang="en-US" altLang="en-US" sz="3000" dirty="0"/>
              <a:t>(2)</a:t>
            </a:r>
          </a:p>
        </p:txBody>
      </p:sp>
      <p:sp>
        <p:nvSpPr>
          <p:cNvPr id="8" name="Rectangle 2"/>
          <p:cNvSpPr txBox="1">
            <a:spLocks noChangeArrowheads="1"/>
          </p:cNvSpPr>
          <p:nvPr/>
        </p:nvSpPr>
        <p:spPr bwMode="auto">
          <a:xfrm>
            <a:off x="1371600" y="1417638"/>
            <a:ext cx="6400800" cy="914400"/>
          </a:xfrm>
          <a:prstGeom prst="rect">
            <a:avLst/>
          </a:prstGeom>
          <a:noFill/>
          <a:ln w="9525">
            <a:noFill/>
            <a:miter lim="800000"/>
            <a:headEnd/>
            <a:tailEnd/>
          </a:ln>
        </p:spPr>
        <p:txBody>
          <a:bodyPr anchor="ctr"/>
          <a:lstStyle/>
          <a:p>
            <a:pPr algn="ctr">
              <a:lnSpc>
                <a:spcPct val="90000"/>
              </a:lnSpc>
              <a:defRPr/>
            </a:pPr>
            <a:r>
              <a:rPr lang="en-US" sz="2400" i="0" kern="0" dirty="0">
                <a:solidFill>
                  <a:schemeClr val="tx1">
                    <a:lumMod val="65000"/>
                    <a:lumOff val="35000"/>
                  </a:schemeClr>
                </a:solidFill>
                <a:latin typeface="Calibri (Body)"/>
                <a:ea typeface="+mj-ea"/>
                <a:cs typeface="+mj-cs"/>
              </a:rPr>
              <a:t>Number of TB Cases, U.S.-Born vs. Foreign-Born Persons, United States, 1993</a:t>
            </a:r>
            <a:r>
              <a:rPr lang="en-US" sz="2400" i="0" kern="0" dirty="0">
                <a:solidFill>
                  <a:schemeClr val="tx1">
                    <a:lumMod val="65000"/>
                    <a:lumOff val="35000"/>
                  </a:schemeClr>
                </a:solidFill>
                <a:latin typeface="Calibri (Body)"/>
                <a:ea typeface="+mj-ea"/>
                <a:cs typeface="Arial" charset="0"/>
              </a:rPr>
              <a:t>–</a:t>
            </a:r>
            <a:r>
              <a:rPr lang="en-US" sz="2400" i="0" kern="0" dirty="0">
                <a:solidFill>
                  <a:schemeClr val="tx1">
                    <a:lumMod val="65000"/>
                    <a:lumOff val="35000"/>
                  </a:schemeClr>
                </a:solidFill>
                <a:latin typeface="Calibri (Body)"/>
                <a:ea typeface="+mj-ea"/>
                <a:cs typeface="+mj-cs"/>
              </a:rPr>
              <a:t>2006</a:t>
            </a:r>
          </a:p>
        </p:txBody>
      </p:sp>
      <p:sp>
        <p:nvSpPr>
          <p:cNvPr id="73735" name="Text Box 8"/>
          <p:cNvSpPr txBox="1">
            <a:spLocks noChangeArrowheads="1"/>
          </p:cNvSpPr>
          <p:nvPr/>
        </p:nvSpPr>
        <p:spPr bwMode="hidden">
          <a:xfrm>
            <a:off x="711200" y="6569850"/>
            <a:ext cx="85344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50000"/>
              </a:spcBef>
              <a:buClrTx/>
              <a:buSzTx/>
              <a:buFontTx/>
              <a:buNone/>
            </a:pPr>
            <a:r>
              <a:rPr lang="en-US" altLang="en-US" sz="1200" i="0" dirty="0">
                <a:latin typeface="+mn-lt"/>
              </a:rPr>
              <a:t>Cain K, et al.  Tuberculosis among foreign-born persons in the United States.</a:t>
            </a:r>
            <a:r>
              <a:rPr lang="en-US" altLang="en-US" sz="1200" dirty="0">
                <a:latin typeface="+mn-lt"/>
              </a:rPr>
              <a:t>  JAMA </a:t>
            </a:r>
            <a:r>
              <a:rPr lang="en-US" altLang="en-US" sz="1200" i="0" dirty="0">
                <a:latin typeface="+mn-lt"/>
              </a:rPr>
              <a:t>2008; 300(4):405-12.</a:t>
            </a:r>
          </a:p>
        </p:txBody>
      </p:sp>
    </p:spTree>
    <p:extLst>
      <p:ext uri="{BB962C8B-B14F-4D97-AF65-F5344CB8AC3E}">
        <p14:creationId xmlns:p14="http://schemas.microsoft.com/office/powerpoint/2010/main" val="1925697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influencing selection	</a:t>
            </a:r>
          </a:p>
        </p:txBody>
      </p:sp>
      <p:sp>
        <p:nvSpPr>
          <p:cNvPr id="5" name="Content Placeholder 4"/>
          <p:cNvSpPr>
            <a:spLocks noGrp="1"/>
          </p:cNvSpPr>
          <p:nvPr>
            <p:ph idx="1"/>
          </p:nvPr>
        </p:nvSpPr>
        <p:spPr>
          <a:xfrm>
            <a:off x="957451" y="1828800"/>
            <a:ext cx="5276439" cy="4530725"/>
          </a:xfrm>
        </p:spPr>
        <p:txBody>
          <a:bodyPr/>
          <a:lstStyle/>
          <a:p>
            <a:pPr marL="0" indent="0">
              <a:buNone/>
            </a:pPr>
            <a:r>
              <a:rPr lang="en-US" b="1" dirty="0">
                <a:solidFill>
                  <a:schemeClr val="accent6">
                    <a:lumMod val="75000"/>
                  </a:schemeClr>
                </a:solidFill>
              </a:rPr>
              <a:t>Questions to ask:</a:t>
            </a:r>
          </a:p>
          <a:p>
            <a:r>
              <a:rPr lang="en-US" dirty="0"/>
              <a:t>Do you want to…</a:t>
            </a:r>
          </a:p>
          <a:p>
            <a:pPr lvl="1"/>
            <a:r>
              <a:rPr lang="en-US" sz="3200" dirty="0"/>
              <a:t>Compare values</a:t>
            </a:r>
          </a:p>
          <a:p>
            <a:pPr lvl="1"/>
            <a:r>
              <a:rPr lang="en-US" sz="3200" dirty="0"/>
              <a:t>Examine trends</a:t>
            </a:r>
          </a:p>
          <a:p>
            <a:pPr lvl="1"/>
            <a:r>
              <a:rPr lang="en-US" sz="3200" dirty="0"/>
              <a:t>Determine composition</a:t>
            </a:r>
          </a:p>
          <a:p>
            <a:pPr lvl="1"/>
            <a:r>
              <a:rPr lang="en-US" sz="3200" dirty="0"/>
              <a:t>Describe distribution</a:t>
            </a:r>
          </a:p>
          <a:p>
            <a:pPr lvl="1"/>
            <a:r>
              <a:rPr lang="en-US" sz="3200" dirty="0"/>
              <a:t>Understand relationship</a:t>
            </a:r>
          </a:p>
        </p:txBody>
      </p:sp>
      <p:sp>
        <p:nvSpPr>
          <p:cNvPr id="3" name="TextBox 2"/>
          <p:cNvSpPr txBox="1"/>
          <p:nvPr/>
        </p:nvSpPr>
        <p:spPr>
          <a:xfrm>
            <a:off x="6250839" y="1399036"/>
            <a:ext cx="1583536" cy="3170099"/>
          </a:xfrm>
          <a:prstGeom prst="rect">
            <a:avLst/>
          </a:prstGeom>
          <a:noFill/>
        </p:spPr>
        <p:txBody>
          <a:bodyPr wrap="none" rtlCol="0">
            <a:spAutoFit/>
          </a:bodyPr>
          <a:lstStyle/>
          <a:p>
            <a:r>
              <a:rPr lang="en-US" sz="20000" dirty="0">
                <a:solidFill>
                  <a:srgbClr val="FF6600"/>
                </a:solidFill>
                <a:effectLst>
                  <a:outerShdw blurRad="60007" dir="2000400" sy="-30000" kx="-800400" algn="bl" rotWithShape="0">
                    <a:prstClr val="black">
                      <a:alpha val="20000"/>
                    </a:prstClr>
                  </a:outerShdw>
                </a:effectLst>
              </a:rPr>
              <a:t>?</a:t>
            </a:r>
          </a:p>
        </p:txBody>
      </p:sp>
    </p:spTree>
    <p:extLst>
      <p:ext uri="{BB962C8B-B14F-4D97-AF65-F5344CB8AC3E}">
        <p14:creationId xmlns:p14="http://schemas.microsoft.com/office/powerpoint/2010/main" val="12203061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8" name="Object 2"/>
          <p:cNvGraphicFramePr>
            <a:graphicFrameLocks noChangeAspect="1"/>
          </p:cNvGraphicFramePr>
          <p:nvPr>
            <p:extLst>
              <p:ext uri="{D42A27DB-BD31-4B8C-83A1-F6EECF244321}">
                <p14:modId xmlns:p14="http://schemas.microsoft.com/office/powerpoint/2010/main" val="873862875"/>
              </p:ext>
            </p:extLst>
          </p:nvPr>
        </p:nvGraphicFramePr>
        <p:xfrm>
          <a:off x="1014526" y="2560619"/>
          <a:ext cx="7840662" cy="3733800"/>
        </p:xfrm>
        <a:graphic>
          <a:graphicData uri="http://schemas.openxmlformats.org/presentationml/2006/ole">
            <mc:AlternateContent xmlns:mc="http://schemas.openxmlformats.org/markup-compatibility/2006">
              <mc:Choice xmlns:v="urn:schemas-microsoft-com:vml" Requires="v">
                <p:oleObj spid="_x0000_s7431" name="Chart" r:id="rId4" imgW="8762871" imgH="3771949" progId="MSGraph.Chart.8">
                  <p:embed followColorScheme="full"/>
                </p:oleObj>
              </mc:Choice>
              <mc:Fallback>
                <p:oleObj name="Chart" r:id="rId4" imgW="8762871" imgH="3771949" progId="MSGraph.Chart.8">
                  <p:embed followColorScheme="full"/>
                  <p:pic>
                    <p:nvPicPr>
                      <p:cNvPr id="75778" name="Object 2"/>
                      <p:cNvPicPr>
                        <a:picLocks noChangeAspect="1" noChangeArrowheads="1"/>
                      </p:cNvPicPr>
                      <p:nvPr/>
                    </p:nvPicPr>
                    <p:blipFill>
                      <a:blip r:embed="rId5"/>
                      <a:srcRect/>
                      <a:stretch>
                        <a:fillRect/>
                      </a:stretch>
                    </p:blipFill>
                    <p:spPr bwMode="auto">
                      <a:xfrm>
                        <a:off x="1014526" y="2560619"/>
                        <a:ext cx="7840662" cy="3733800"/>
                      </a:xfrm>
                      <a:prstGeom prst="rect">
                        <a:avLst/>
                      </a:prstGeom>
                      <a:noFill/>
                      <a:ln>
                        <a:noFill/>
                      </a:ln>
                      <a:effectLst/>
                      <a:extLst/>
                    </p:spPr>
                  </p:pic>
                </p:oleObj>
              </mc:Fallback>
            </mc:AlternateContent>
          </a:graphicData>
        </a:graphic>
      </p:graphicFrame>
      <p:sp>
        <p:nvSpPr>
          <p:cNvPr id="75779" name="Text Box 4"/>
          <p:cNvSpPr txBox="1">
            <a:spLocks noChangeArrowheads="1"/>
          </p:cNvSpPr>
          <p:nvPr/>
        </p:nvSpPr>
        <p:spPr bwMode="auto">
          <a:xfrm rot="16147697">
            <a:off x="-339385" y="3790544"/>
            <a:ext cx="2030412"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0"/>
              </a:spcBef>
              <a:buClrTx/>
              <a:buSzTx/>
              <a:buFontTx/>
              <a:buNone/>
            </a:pPr>
            <a:r>
              <a:rPr lang="en-US" altLang="en-US" sz="2400" dirty="0"/>
              <a:t>No. of Cases</a:t>
            </a:r>
            <a:endParaRPr lang="en-US" altLang="en-US" dirty="0"/>
          </a:p>
        </p:txBody>
      </p:sp>
      <p:sp>
        <p:nvSpPr>
          <p:cNvPr id="75780" name="Rectangle 5"/>
          <p:cNvSpPr>
            <a:spLocks noChangeArrowheads="1"/>
          </p:cNvSpPr>
          <p:nvPr/>
        </p:nvSpPr>
        <p:spPr bwMode="auto">
          <a:xfrm>
            <a:off x="1354138" y="6019800"/>
            <a:ext cx="5961062"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50000"/>
              </a:spcBef>
              <a:buClrTx/>
              <a:buSzTx/>
              <a:buFontTx/>
              <a:buNone/>
            </a:pPr>
            <a:endParaRPr lang="en-US" altLang="en-US" sz="1600">
              <a:solidFill>
                <a:schemeClr val="tx2"/>
              </a:solidFill>
            </a:endParaRPr>
          </a:p>
        </p:txBody>
      </p:sp>
      <p:sp>
        <p:nvSpPr>
          <p:cNvPr id="75781" name="Title 5"/>
          <p:cNvSpPr>
            <a:spLocks noGrp="1"/>
          </p:cNvSpPr>
          <p:nvPr>
            <p:ph type="title"/>
          </p:nvPr>
        </p:nvSpPr>
        <p:spPr/>
        <p:txBody>
          <a:bodyPr/>
          <a:lstStyle/>
          <a:p>
            <a:r>
              <a:rPr lang="en-US" altLang="en-US" dirty="0"/>
              <a:t>Same data: Simplified</a:t>
            </a:r>
          </a:p>
        </p:txBody>
      </p:sp>
      <p:sp>
        <p:nvSpPr>
          <p:cNvPr id="8" name="Rectangle 2"/>
          <p:cNvSpPr txBox="1">
            <a:spLocks noChangeArrowheads="1"/>
          </p:cNvSpPr>
          <p:nvPr/>
        </p:nvSpPr>
        <p:spPr bwMode="auto">
          <a:xfrm>
            <a:off x="1371600" y="1432719"/>
            <a:ext cx="6400800" cy="914400"/>
          </a:xfrm>
          <a:prstGeom prst="rect">
            <a:avLst/>
          </a:prstGeom>
          <a:noFill/>
          <a:ln w="9525">
            <a:noFill/>
            <a:miter lim="800000"/>
            <a:headEnd/>
            <a:tailEnd/>
          </a:ln>
        </p:spPr>
        <p:txBody>
          <a:bodyPr anchor="ctr"/>
          <a:lstStyle/>
          <a:p>
            <a:pPr algn="ctr">
              <a:lnSpc>
                <a:spcPct val="90000"/>
              </a:lnSpc>
              <a:defRPr/>
            </a:pPr>
            <a:r>
              <a:rPr lang="en-US" sz="2400" i="0" kern="0" dirty="0">
                <a:solidFill>
                  <a:schemeClr val="tx1">
                    <a:lumMod val="65000"/>
                    <a:lumOff val="35000"/>
                  </a:schemeClr>
                </a:solidFill>
                <a:latin typeface="Calibri (Body)"/>
                <a:ea typeface="+mj-ea"/>
                <a:cs typeface="+mj-cs"/>
              </a:rPr>
              <a:t>Number of TB Cases, U.S.-Born vs. Foreign-Born Persons, United States, 1993</a:t>
            </a:r>
            <a:r>
              <a:rPr lang="en-US" sz="2400" i="0" kern="0" dirty="0">
                <a:solidFill>
                  <a:schemeClr val="tx1">
                    <a:lumMod val="65000"/>
                    <a:lumOff val="35000"/>
                  </a:schemeClr>
                </a:solidFill>
                <a:latin typeface="Calibri (Body)"/>
                <a:ea typeface="+mj-ea"/>
                <a:cs typeface="Arial" charset="0"/>
              </a:rPr>
              <a:t>–</a:t>
            </a:r>
            <a:r>
              <a:rPr lang="en-US" sz="2400" i="0" kern="0" dirty="0">
                <a:solidFill>
                  <a:schemeClr val="tx1">
                    <a:lumMod val="65000"/>
                    <a:lumOff val="35000"/>
                  </a:schemeClr>
                </a:solidFill>
                <a:latin typeface="Calibri (Body)"/>
                <a:ea typeface="+mj-ea"/>
                <a:cs typeface="+mj-cs"/>
              </a:rPr>
              <a:t>2006</a:t>
            </a:r>
          </a:p>
        </p:txBody>
      </p:sp>
      <p:sp>
        <p:nvSpPr>
          <p:cNvPr id="75783" name="Text Box 8"/>
          <p:cNvSpPr txBox="1">
            <a:spLocks noChangeArrowheads="1"/>
          </p:cNvSpPr>
          <p:nvPr/>
        </p:nvSpPr>
        <p:spPr bwMode="hidden">
          <a:xfrm>
            <a:off x="725714" y="6569850"/>
            <a:ext cx="8418286"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50000"/>
              </a:spcBef>
              <a:buClrTx/>
              <a:buSzTx/>
              <a:buFontTx/>
              <a:buNone/>
            </a:pPr>
            <a:r>
              <a:rPr lang="en-US" altLang="en-US" sz="1200" i="0" dirty="0">
                <a:latin typeface="+mn-lt"/>
              </a:rPr>
              <a:t>Cain K, et al.  Tuberculosis among foreign-born persons in the United States.</a:t>
            </a:r>
            <a:r>
              <a:rPr lang="en-US" altLang="en-US" sz="1200" dirty="0">
                <a:latin typeface="+mn-lt"/>
              </a:rPr>
              <a:t>  JAMA </a:t>
            </a:r>
            <a:r>
              <a:rPr lang="en-US" altLang="en-US" sz="1200" i="0" dirty="0">
                <a:latin typeface="+mn-lt"/>
              </a:rPr>
              <a:t>2008; 300(4):405-12.</a:t>
            </a:r>
          </a:p>
        </p:txBody>
      </p:sp>
    </p:spTree>
    <p:extLst>
      <p:ext uri="{BB962C8B-B14F-4D97-AF65-F5344CB8AC3E}">
        <p14:creationId xmlns:p14="http://schemas.microsoft.com/office/powerpoint/2010/main" val="4916075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Charts to avoid</a:t>
            </a:r>
          </a:p>
        </p:txBody>
      </p:sp>
      <p:sp>
        <p:nvSpPr>
          <p:cNvPr id="3" name="Content Placeholder 2"/>
          <p:cNvSpPr>
            <a:spLocks noGrp="1"/>
          </p:cNvSpPr>
          <p:nvPr>
            <p:ph idx="1"/>
          </p:nvPr>
        </p:nvSpPr>
        <p:spPr>
          <a:xfrm>
            <a:off x="457200" y="1600200"/>
            <a:ext cx="8207829" cy="4530725"/>
          </a:xfrm>
        </p:spPr>
        <p:txBody>
          <a:bodyPr/>
          <a:lstStyle/>
          <a:p>
            <a:pPr>
              <a:defRPr/>
            </a:pPr>
            <a:r>
              <a:rPr lang="en-US" dirty="0">
                <a:solidFill>
                  <a:schemeClr val="tx1">
                    <a:lumMod val="65000"/>
                    <a:lumOff val="35000"/>
                  </a:schemeClr>
                </a:solidFill>
                <a:effectLst/>
                <a:latin typeface="Calibri (Body)"/>
              </a:rPr>
              <a:t>Stacked </a:t>
            </a:r>
            <a:r>
              <a:rPr lang="en-US" dirty="0">
                <a:solidFill>
                  <a:schemeClr val="tx1">
                    <a:lumMod val="65000"/>
                    <a:lumOff val="35000"/>
                  </a:schemeClr>
                </a:solidFill>
                <a:latin typeface="Calibri (Body)"/>
              </a:rPr>
              <a:t>bar</a:t>
            </a:r>
            <a:r>
              <a:rPr lang="en-US" dirty="0">
                <a:solidFill>
                  <a:schemeClr val="tx1">
                    <a:lumMod val="65000"/>
                    <a:lumOff val="35000"/>
                  </a:schemeClr>
                </a:solidFill>
                <a:effectLst/>
                <a:latin typeface="Calibri (Body)"/>
              </a:rPr>
              <a:t> </a:t>
            </a:r>
            <a:r>
              <a:rPr lang="en-US" dirty="0">
                <a:solidFill>
                  <a:schemeClr val="tx1">
                    <a:lumMod val="65000"/>
                    <a:lumOff val="35000"/>
                  </a:schemeClr>
                </a:solidFill>
                <a:latin typeface="Calibri (Body)"/>
              </a:rPr>
              <a:t>charts</a:t>
            </a:r>
            <a:endParaRPr lang="en-US" dirty="0">
              <a:solidFill>
                <a:schemeClr val="tx1">
                  <a:lumMod val="65000"/>
                  <a:lumOff val="35000"/>
                </a:schemeClr>
              </a:solidFill>
              <a:effectLst/>
              <a:latin typeface="Calibri (Body)"/>
            </a:endParaRPr>
          </a:p>
          <a:p>
            <a:pPr lvl="1">
              <a:defRPr/>
            </a:pPr>
            <a:r>
              <a:rPr lang="en-US" dirty="0">
                <a:solidFill>
                  <a:schemeClr val="tx1">
                    <a:lumMod val="65000"/>
                    <a:lumOff val="35000"/>
                  </a:schemeClr>
                </a:solidFill>
                <a:effectLst/>
                <a:latin typeface="Calibri (Body)"/>
              </a:rPr>
              <a:t>Can only interpret the bottom portion of the column, since others do not rest on a flat baseline</a:t>
            </a:r>
          </a:p>
          <a:p>
            <a:pPr>
              <a:defRPr/>
            </a:pPr>
            <a:r>
              <a:rPr lang="en-US" dirty="0">
                <a:solidFill>
                  <a:schemeClr val="tx1">
                    <a:lumMod val="65000"/>
                    <a:lumOff val="35000"/>
                  </a:schemeClr>
                </a:solidFill>
                <a:effectLst/>
                <a:latin typeface="Calibri (Body)"/>
              </a:rPr>
              <a:t>100% </a:t>
            </a:r>
            <a:r>
              <a:rPr lang="en-US" dirty="0">
                <a:solidFill>
                  <a:schemeClr val="tx1">
                    <a:lumMod val="65000"/>
                    <a:lumOff val="35000"/>
                  </a:schemeClr>
                </a:solidFill>
                <a:latin typeface="Calibri (Body)"/>
              </a:rPr>
              <a:t>component</a:t>
            </a:r>
            <a:r>
              <a:rPr lang="en-US" dirty="0">
                <a:solidFill>
                  <a:schemeClr val="tx1">
                    <a:lumMod val="65000"/>
                    <a:lumOff val="35000"/>
                  </a:schemeClr>
                </a:solidFill>
                <a:effectLst/>
                <a:latin typeface="Calibri (Body)"/>
              </a:rPr>
              <a:t> </a:t>
            </a:r>
            <a:r>
              <a:rPr lang="en-US" dirty="0">
                <a:solidFill>
                  <a:schemeClr val="tx1">
                    <a:lumMod val="65000"/>
                    <a:lumOff val="35000"/>
                  </a:schemeClr>
                </a:solidFill>
                <a:latin typeface="Calibri (Body)"/>
              </a:rPr>
              <a:t>bar</a:t>
            </a:r>
            <a:r>
              <a:rPr lang="en-US" dirty="0">
                <a:solidFill>
                  <a:schemeClr val="tx1">
                    <a:lumMod val="65000"/>
                    <a:lumOff val="35000"/>
                  </a:schemeClr>
                </a:solidFill>
                <a:effectLst/>
                <a:latin typeface="Calibri (Body)"/>
              </a:rPr>
              <a:t> </a:t>
            </a:r>
            <a:r>
              <a:rPr lang="en-US" dirty="0">
                <a:solidFill>
                  <a:schemeClr val="tx1">
                    <a:lumMod val="65000"/>
                    <a:lumOff val="35000"/>
                  </a:schemeClr>
                </a:solidFill>
                <a:latin typeface="Calibri (Body)"/>
              </a:rPr>
              <a:t>charts</a:t>
            </a:r>
          </a:p>
          <a:p>
            <a:pPr lvl="1">
              <a:defRPr/>
            </a:pPr>
            <a:r>
              <a:rPr lang="en-US" dirty="0">
                <a:solidFill>
                  <a:schemeClr val="tx1">
                    <a:lumMod val="65000"/>
                    <a:lumOff val="35000"/>
                  </a:schemeClr>
                </a:solidFill>
                <a:effectLst/>
                <a:latin typeface="Calibri (Body)"/>
              </a:rPr>
              <a:t>Not useful for comparing relative size of the various categories, because the total number for each category is not given</a:t>
            </a:r>
          </a:p>
          <a:p>
            <a:pPr>
              <a:defRPr/>
            </a:pPr>
            <a:r>
              <a:rPr lang="en-US" dirty="0">
                <a:solidFill>
                  <a:schemeClr val="tx1">
                    <a:lumMod val="65000"/>
                    <a:lumOff val="35000"/>
                  </a:schemeClr>
                </a:solidFill>
                <a:effectLst/>
                <a:latin typeface="Calibri (Body)"/>
              </a:rPr>
              <a:t>Any </a:t>
            </a:r>
            <a:r>
              <a:rPr lang="en-US" dirty="0">
                <a:solidFill>
                  <a:schemeClr val="tx1">
                    <a:lumMod val="65000"/>
                    <a:lumOff val="35000"/>
                  </a:schemeClr>
                </a:solidFill>
                <a:latin typeface="Calibri (Body)"/>
              </a:rPr>
              <a:t>chart</a:t>
            </a:r>
            <a:r>
              <a:rPr lang="en-US" dirty="0">
                <a:solidFill>
                  <a:schemeClr val="tx1">
                    <a:lumMod val="65000"/>
                    <a:lumOff val="35000"/>
                  </a:schemeClr>
                </a:solidFill>
                <a:effectLst/>
                <a:latin typeface="Calibri (Body)"/>
              </a:rPr>
              <a:t> with 3-D</a:t>
            </a:r>
            <a:endParaRPr lang="en-US" dirty="0">
              <a:solidFill>
                <a:schemeClr val="tx1">
                  <a:lumMod val="65000"/>
                  <a:lumOff val="35000"/>
                </a:schemeClr>
              </a:solidFill>
              <a:latin typeface="Calibri (Body)"/>
            </a:endParaRPr>
          </a:p>
        </p:txBody>
      </p:sp>
      <p:sp>
        <p:nvSpPr>
          <p:cNvPr id="51204" name="TextBox 3"/>
          <p:cNvSpPr txBox="1">
            <a:spLocks noChangeArrowheads="1"/>
          </p:cNvSpPr>
          <p:nvPr/>
        </p:nvSpPr>
        <p:spPr bwMode="auto">
          <a:xfrm>
            <a:off x="2075542" y="6583136"/>
            <a:ext cx="706845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a:latin typeface="+mn-lt"/>
              </a:rPr>
              <a:t>CDC.  Principles of Epidemiology, 2</a:t>
            </a:r>
            <a:r>
              <a:rPr lang="en-US" altLang="en-US" sz="1200" baseline="30000" dirty="0">
                <a:latin typeface="+mn-lt"/>
              </a:rPr>
              <a:t>nd</a:t>
            </a:r>
            <a:r>
              <a:rPr lang="en-US" altLang="en-US" sz="1200" dirty="0">
                <a:latin typeface="+mn-lt"/>
              </a:rPr>
              <a:t> ed. 1992; Epidemiology Program Office Atlanta, GA</a:t>
            </a:r>
          </a:p>
        </p:txBody>
      </p:sp>
    </p:spTree>
    <p:extLst>
      <p:ext uri="{BB962C8B-B14F-4D97-AF65-F5344CB8AC3E}">
        <p14:creationId xmlns:p14="http://schemas.microsoft.com/office/powerpoint/2010/main" val="2889245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3"/>
          <p:cNvSpPr>
            <a:spLocks noGrp="1"/>
          </p:cNvSpPr>
          <p:nvPr>
            <p:ph type="title"/>
          </p:nvPr>
        </p:nvSpPr>
        <p:spPr>
          <a:xfrm>
            <a:off x="457200" y="162794"/>
            <a:ext cx="8229600" cy="1139825"/>
          </a:xfrm>
        </p:spPr>
        <p:txBody>
          <a:bodyPr/>
          <a:lstStyle/>
          <a:p>
            <a:r>
              <a:rPr lang="en-US" altLang="en-US" dirty="0"/>
              <a:t>Other items to avoid</a:t>
            </a:r>
          </a:p>
        </p:txBody>
      </p:sp>
      <p:sp>
        <p:nvSpPr>
          <p:cNvPr id="69635" name="Rectangle 3"/>
          <p:cNvSpPr>
            <a:spLocks noGrp="1" noChangeArrowheads="1"/>
          </p:cNvSpPr>
          <p:nvPr>
            <p:ph idx="1"/>
          </p:nvPr>
        </p:nvSpPr>
        <p:spPr>
          <a:xfrm>
            <a:off x="457200" y="1470804"/>
            <a:ext cx="8229600" cy="4940300"/>
          </a:xfrm>
        </p:spPr>
        <p:txBody>
          <a:bodyPr lIns="0" tIns="0" rIns="0" bIns="0"/>
          <a:lstStyle/>
          <a:p>
            <a:pPr marL="347472" indent="-347472" defTabSz="382588">
              <a:lnSpc>
                <a:spcPct val="90000"/>
              </a:lnSpc>
              <a:spcBef>
                <a:spcPct val="0"/>
              </a:spcBef>
              <a:spcAft>
                <a:spcPts val="600"/>
              </a:spcAft>
            </a:pPr>
            <a:r>
              <a:rPr lang="en-US" altLang="en-US" sz="3000" dirty="0">
                <a:effectLst/>
                <a:latin typeface="Calibri (Body)"/>
              </a:rPr>
              <a:t>Technology-enhanced data distortion</a:t>
            </a:r>
          </a:p>
          <a:p>
            <a:pPr marL="747522" lvl="1" indent="-347472" defTabSz="382588">
              <a:lnSpc>
                <a:spcPct val="90000"/>
              </a:lnSpc>
              <a:spcBef>
                <a:spcPct val="0"/>
              </a:spcBef>
              <a:spcAft>
                <a:spcPts val="600"/>
              </a:spcAft>
            </a:pPr>
            <a:r>
              <a:rPr lang="en-US" altLang="en-US" dirty="0">
                <a:latin typeface="Calibri (Body)"/>
              </a:rPr>
              <a:t>Broken lines, markers, hatching fill patterns are distracting</a:t>
            </a:r>
          </a:p>
          <a:p>
            <a:pPr marL="747522" lvl="1" indent="-347472" defTabSz="382588">
              <a:lnSpc>
                <a:spcPct val="90000"/>
              </a:lnSpc>
              <a:spcBef>
                <a:spcPct val="0"/>
              </a:spcBef>
              <a:spcAft>
                <a:spcPts val="1200"/>
              </a:spcAft>
            </a:pPr>
            <a:r>
              <a:rPr lang="en-US" altLang="en-US" dirty="0">
                <a:latin typeface="Calibri (Body)"/>
              </a:rPr>
              <a:t>Broken 3-D can change perspective and inhibit interpretation</a:t>
            </a:r>
          </a:p>
          <a:p>
            <a:pPr marL="347472" indent="-347472" defTabSz="382588">
              <a:lnSpc>
                <a:spcPct val="90000"/>
              </a:lnSpc>
              <a:spcBef>
                <a:spcPct val="0"/>
              </a:spcBef>
              <a:spcAft>
                <a:spcPts val="600"/>
              </a:spcAft>
            </a:pPr>
            <a:r>
              <a:rPr lang="en-US" altLang="en-US" sz="3000" dirty="0">
                <a:latin typeface="Calibri (Body)"/>
              </a:rPr>
              <a:t>Unnecessary visual aids on the chart or graph that do not relay additional information or help with understanding</a:t>
            </a:r>
          </a:p>
          <a:p>
            <a:pPr marL="747522" lvl="1" indent="-347472" defTabSz="382588">
              <a:lnSpc>
                <a:spcPct val="90000"/>
              </a:lnSpc>
              <a:spcBef>
                <a:spcPct val="0"/>
              </a:spcBef>
              <a:spcAft>
                <a:spcPts val="600"/>
              </a:spcAft>
            </a:pPr>
            <a:r>
              <a:rPr lang="en-US" altLang="en-US" dirty="0">
                <a:latin typeface="Calibri (Body)"/>
              </a:rPr>
              <a:t>Disproportionate graphing</a:t>
            </a:r>
          </a:p>
          <a:p>
            <a:pPr marL="747522" lvl="1" indent="-347472" defTabSz="382588">
              <a:lnSpc>
                <a:spcPct val="90000"/>
              </a:lnSpc>
              <a:spcBef>
                <a:spcPct val="0"/>
              </a:spcBef>
              <a:spcAft>
                <a:spcPts val="600"/>
              </a:spcAft>
            </a:pPr>
            <a:r>
              <a:rPr lang="en-US" altLang="en-US" dirty="0">
                <a:effectLst/>
                <a:latin typeface="Calibri (Body)"/>
              </a:rPr>
              <a:t>May be distracting and distort the key information</a:t>
            </a:r>
          </a:p>
        </p:txBody>
      </p:sp>
      <p:sp>
        <p:nvSpPr>
          <p:cNvPr id="69637" name="Text Box 6"/>
          <p:cNvSpPr txBox="1">
            <a:spLocks noChangeArrowheads="1"/>
          </p:cNvSpPr>
          <p:nvPr/>
        </p:nvSpPr>
        <p:spPr bwMode="hidden">
          <a:xfrm>
            <a:off x="1168400" y="6575746"/>
            <a:ext cx="79756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err="1">
                <a:latin typeface="+mn-lt"/>
              </a:rPr>
              <a:t>Tufte</a:t>
            </a:r>
            <a:r>
              <a:rPr lang="en-US" altLang="en-US" sz="1200" dirty="0">
                <a:latin typeface="+mn-lt"/>
              </a:rPr>
              <a:t> ER.  The Visual Display of Quantitative Information, 2nd ed. Graphics Press; Connecticut 2001.</a:t>
            </a:r>
          </a:p>
        </p:txBody>
      </p:sp>
    </p:spTree>
    <p:extLst>
      <p:ext uri="{BB962C8B-B14F-4D97-AF65-F5344CB8AC3E}">
        <p14:creationId xmlns:p14="http://schemas.microsoft.com/office/powerpoint/2010/main" val="1458043305"/>
      </p:ext>
    </p:ext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Keys to graphical excellence	</a:t>
            </a:r>
          </a:p>
        </p:txBody>
      </p:sp>
      <p:sp>
        <p:nvSpPr>
          <p:cNvPr id="3" name="Content Placeholder 2"/>
          <p:cNvSpPr>
            <a:spLocks noGrp="1"/>
          </p:cNvSpPr>
          <p:nvPr>
            <p:ph idx="1"/>
          </p:nvPr>
        </p:nvSpPr>
        <p:spPr/>
        <p:txBody>
          <a:bodyPr/>
          <a:lstStyle/>
          <a:p>
            <a:r>
              <a:rPr lang="en-US" dirty="0"/>
              <a:t>Show the data</a:t>
            </a:r>
          </a:p>
          <a:p>
            <a:r>
              <a:rPr lang="en-US" dirty="0"/>
              <a:t>Prompt viewer to think about its main point</a:t>
            </a:r>
          </a:p>
          <a:p>
            <a:r>
              <a:rPr lang="en-US" dirty="0"/>
              <a:t>Graph should serve clear purpose</a:t>
            </a:r>
          </a:p>
          <a:p>
            <a:r>
              <a:rPr lang="en-US" dirty="0"/>
              <a:t>Avoid distorting data</a:t>
            </a:r>
          </a:p>
          <a:p>
            <a:r>
              <a:rPr lang="en-US" dirty="0"/>
              <a:t>Present many numbers in small space</a:t>
            </a:r>
          </a:p>
          <a:p>
            <a:r>
              <a:rPr lang="en-US" dirty="0"/>
              <a:t>Make large data sets understandable</a:t>
            </a:r>
          </a:p>
          <a:p>
            <a:r>
              <a:rPr lang="en-US" dirty="0"/>
              <a:t>Encourage eye to compare data</a:t>
            </a:r>
          </a:p>
          <a:p>
            <a:r>
              <a:rPr lang="en-US" dirty="0"/>
              <a:t>Closely align graphic with text descriptions</a:t>
            </a:r>
          </a:p>
          <a:p>
            <a:endParaRPr lang="en-US" dirty="0"/>
          </a:p>
        </p:txBody>
      </p:sp>
    </p:spTree>
    <p:extLst>
      <p:ext uri="{BB962C8B-B14F-4D97-AF65-F5344CB8AC3E}">
        <p14:creationId xmlns:p14="http://schemas.microsoft.com/office/powerpoint/2010/main" val="1894260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a:xfrm>
            <a:off x="356558" y="105285"/>
            <a:ext cx="8229600" cy="1139825"/>
          </a:xfrm>
        </p:spPr>
        <p:txBody>
          <a:bodyPr/>
          <a:lstStyle/>
          <a:p>
            <a:r>
              <a:rPr lang="en-US" altLang="en-US" dirty="0"/>
              <a:t>Selecting graphs and charts</a:t>
            </a:r>
          </a:p>
        </p:txBody>
      </p:sp>
      <p:sp>
        <p:nvSpPr>
          <p:cNvPr id="94211" name="TextBox 3"/>
          <p:cNvSpPr txBox="1">
            <a:spLocks noChangeArrowheads="1"/>
          </p:cNvSpPr>
          <p:nvPr/>
        </p:nvSpPr>
        <p:spPr bwMode="auto">
          <a:xfrm>
            <a:off x="2104571" y="6581001"/>
            <a:ext cx="703942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Font typeface="Times New Roman" panose="02020603050405020304" pitchFamily="18" charset="0"/>
              <a:buChar char="•"/>
              <a:defRPr sz="2800">
                <a:solidFill>
                  <a:schemeClr val="tx1"/>
                </a:solidFill>
                <a:latin typeface="Arial" panose="020B0604020202020204" pitchFamily="34" charset="0"/>
              </a:defRPr>
            </a:lvl2pPr>
            <a:lvl3pPr marL="1143000" indent="-228600">
              <a:spcBef>
                <a:spcPct val="20000"/>
              </a:spcBef>
              <a:buClr>
                <a:schemeClr val="folHlink"/>
              </a:buClr>
              <a:buSzPct val="90000"/>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3"/>
              </a:buBlip>
              <a:defRPr sz="2000">
                <a:solidFill>
                  <a:schemeClr val="tx1"/>
                </a:solidFill>
                <a:latin typeface="Arial" panose="020B0604020202020204" pitchFamily="34" charset="0"/>
              </a:defRPr>
            </a:lvl9pPr>
          </a:lstStyle>
          <a:p>
            <a:pPr>
              <a:spcBef>
                <a:spcPct val="0"/>
              </a:spcBef>
              <a:buClrTx/>
              <a:buSzTx/>
              <a:buFontTx/>
              <a:buNone/>
            </a:pPr>
            <a:r>
              <a:rPr lang="en-US" altLang="en-US" sz="1200" dirty="0">
                <a:latin typeface="+mn-lt"/>
              </a:rPr>
              <a:t>CDC.  Principles of Epidemiology, 2</a:t>
            </a:r>
            <a:r>
              <a:rPr lang="en-US" altLang="en-US" sz="1200" baseline="30000" dirty="0">
                <a:latin typeface="+mn-lt"/>
              </a:rPr>
              <a:t>nd</a:t>
            </a:r>
            <a:r>
              <a:rPr lang="en-US" altLang="en-US" sz="1200" dirty="0">
                <a:latin typeface="+mn-lt"/>
              </a:rPr>
              <a:t> ed. 1992; Epidemiology Program Office Atlanta, GA</a:t>
            </a:r>
          </a:p>
        </p:txBody>
      </p:sp>
      <p:graphicFrame>
        <p:nvGraphicFramePr>
          <p:cNvPr id="198806" name="Group 150"/>
          <p:cNvGraphicFramePr>
            <a:graphicFrameLocks noGrp="1"/>
          </p:cNvGraphicFramePr>
          <p:nvPr>
            <p:ph type="tbl" idx="4294967295"/>
            <p:extLst>
              <p:ext uri="{D42A27DB-BD31-4B8C-83A1-F6EECF244321}">
                <p14:modId xmlns:p14="http://schemas.microsoft.com/office/powerpoint/2010/main" val="4241225538"/>
              </p:ext>
            </p:extLst>
          </p:nvPr>
        </p:nvGraphicFramePr>
        <p:xfrm>
          <a:off x="228600" y="1603827"/>
          <a:ext cx="8686800" cy="4568371"/>
        </p:xfrm>
        <a:graphic>
          <a:graphicData uri="http://schemas.openxmlformats.org/drawingml/2006/table">
            <a:tbl>
              <a:tblPr/>
              <a:tblGrid>
                <a:gridCol w="2763981">
                  <a:extLst>
                    <a:ext uri="{9D8B030D-6E8A-4147-A177-3AD203B41FA5}">
                      <a16:colId xmlns:a16="http://schemas.microsoft.com/office/drawing/2014/main" val="20000"/>
                    </a:ext>
                  </a:extLst>
                </a:gridCol>
                <a:gridCol w="189202">
                  <a:extLst>
                    <a:ext uri="{9D8B030D-6E8A-4147-A177-3AD203B41FA5}">
                      <a16:colId xmlns:a16="http://schemas.microsoft.com/office/drawing/2014/main" val="20001"/>
                    </a:ext>
                  </a:extLst>
                </a:gridCol>
                <a:gridCol w="5733617">
                  <a:extLst>
                    <a:ext uri="{9D8B030D-6E8A-4147-A177-3AD203B41FA5}">
                      <a16:colId xmlns:a16="http://schemas.microsoft.com/office/drawing/2014/main" val="20002"/>
                    </a:ext>
                  </a:extLst>
                </a:gridCol>
              </a:tblGrid>
              <a:tr h="506807">
                <a:tc gridSpan="2">
                  <a:txBody>
                    <a:bodyPr/>
                    <a:lstStyle/>
                    <a:p>
                      <a:pPr marL="0" marR="0" lvl="0" indent="0" algn="l" rtl="0">
                        <a:lnSpc>
                          <a:spcPct val="100000"/>
                        </a:lnSpc>
                        <a:spcBef>
                          <a:spcPct val="20000"/>
                        </a:spcBef>
                        <a:spcAft>
                          <a:spcPct val="0"/>
                        </a:spcAft>
                        <a:buClr>
                          <a:schemeClr val="tx2"/>
                        </a:buClr>
                        <a:buSzPct val="150000"/>
                        <a:buFontTx/>
                        <a:buNone/>
                      </a:pPr>
                      <a:r>
                        <a:rPr lang="en-US" sz="1800" b="1" i="0" u="none" strike="noStrike" cap="none" baseline="0" dirty="0">
                          <a:solidFill>
                            <a:schemeClr val="tx2"/>
                          </a:solidFill>
                          <a:latin typeface="Arial"/>
                        </a:rPr>
                        <a:t>   </a:t>
                      </a:r>
                      <a:r>
                        <a:rPr kumimoji="0" lang="en-US" sz="1800" b="1" i="0" u="none" strike="noStrike" cap="none" normalizeH="0" baseline="0" dirty="0">
                          <a:ln>
                            <a:noFill/>
                          </a:ln>
                          <a:solidFill>
                            <a:schemeClr val="tx2"/>
                          </a:solidFill>
                          <a:effectLst/>
                          <a:latin typeface="Arial"/>
                        </a:rPr>
                        <a:t>Type of graph or chart</a:t>
                      </a:r>
                    </a:p>
                  </a:txBody>
                  <a:tcPr horzOverflow="overflow">
                    <a:lnL cap="flat">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a:txBody>
                    <a:bodyPr/>
                    <a:lstStyle/>
                    <a:p>
                      <a:pPr marL="0" marR="0" lvl="0" indent="0" algn="l" rtl="0">
                        <a:lnSpc>
                          <a:spcPct val="100000"/>
                        </a:lnSpc>
                        <a:spcBef>
                          <a:spcPct val="20000"/>
                        </a:spcBef>
                        <a:spcAft>
                          <a:spcPct val="0"/>
                        </a:spcAft>
                        <a:buClr>
                          <a:schemeClr val="tx2"/>
                        </a:buClr>
                        <a:buSzPct val="150000"/>
                        <a:buFontTx/>
                        <a:buNone/>
                      </a:pPr>
                      <a:r>
                        <a:rPr lang="en-US" sz="1800" b="1" i="0" u="none" strike="noStrike" cap="none" baseline="0" dirty="0">
                          <a:solidFill>
                            <a:schemeClr val="tx2"/>
                          </a:solidFill>
                          <a:latin typeface="Arial"/>
                        </a:rPr>
                        <a:t>                   </a:t>
                      </a:r>
                      <a:r>
                        <a:rPr kumimoji="0" lang="en-US" sz="1800" b="1" i="0" u="none" strike="noStrike" cap="none" normalizeH="0" baseline="0" dirty="0">
                          <a:ln>
                            <a:noFill/>
                          </a:ln>
                          <a:solidFill>
                            <a:schemeClr val="tx2"/>
                          </a:solidFill>
                          <a:effectLst/>
                          <a:latin typeface="Arial"/>
                        </a:rPr>
                        <a:t>When to use</a:t>
                      </a: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8584">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Line </a:t>
                      </a:r>
                      <a:r>
                        <a:rPr lang="en-US" sz="1800" b="1" i="0" u="none" strike="noStrike" cap="none" baseline="0" dirty="0">
                          <a:solidFill>
                            <a:schemeClr val="tx1"/>
                          </a:solidFill>
                          <a:latin typeface="Arial"/>
                        </a:rPr>
                        <a:t>graph</a:t>
                      </a:r>
                      <a:endParaRPr kumimoji="0" lang="en-US" normalizeH="0" dirty="0">
                        <a:ln>
                          <a:noFill/>
                        </a:ln>
                        <a:effectLst/>
                      </a:endParaRP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Trends in numbers or rates over time</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1"/>
                  </a:ext>
                </a:extLst>
              </a:tr>
              <a:tr h="506807">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Histogram</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Frequency distribution of continuous variable</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2"/>
                  </a:ext>
                </a:extLst>
              </a:tr>
              <a:tr h="508584">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Histogram</a:t>
                      </a: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charset="0"/>
                        </a:rPr>
                        <a:t>Number of cases during epidemic or over time</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3"/>
                  </a:ext>
                </a:extLst>
              </a:tr>
              <a:tr h="506807">
                <a:tc>
                  <a:txBody>
                    <a:bodyPr/>
                    <a:lstStyle/>
                    <a:p>
                      <a:pPr marL="0" marR="0" lvl="0" indent="0" algn="ctr" rtl="0">
                        <a:lnSpc>
                          <a:spcPct val="100000"/>
                        </a:lnSpc>
                        <a:spcBef>
                          <a:spcPct val="20000"/>
                        </a:spcBef>
                        <a:spcAft>
                          <a:spcPct val="0"/>
                        </a:spcAft>
                        <a:buClr>
                          <a:schemeClr val="tx2"/>
                        </a:buClr>
                        <a:buSzPct val="150000"/>
                        <a:buFontTx/>
                        <a:buNone/>
                      </a:pPr>
                      <a:r>
                        <a:rPr lang="en-US" sz="1800" b="1" i="0" u="none" strike="noStrike" cap="none" baseline="0" dirty="0">
                          <a:solidFill>
                            <a:schemeClr val="tx1"/>
                          </a:solidFill>
                          <a:latin typeface="Arial"/>
                        </a:rPr>
                        <a:t>Scatter plot</a:t>
                      </a:r>
                      <a:endParaRPr kumimoji="0" lang="en-US" sz="1800" b="1" i="0" u="none" strike="noStrike" cap="none" normalizeH="0" baseline="0" dirty="0">
                        <a:ln>
                          <a:noFill/>
                        </a:ln>
                        <a:solidFill>
                          <a:schemeClr val="tx1"/>
                        </a:solidFill>
                        <a:effectLst/>
                        <a:latin typeface="Arial"/>
                      </a:endParaRP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Plot association between 2 variables</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4"/>
                  </a:ext>
                </a:extLst>
              </a:tr>
              <a:tr h="506807">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Bar </a:t>
                      </a:r>
                      <a:r>
                        <a:rPr lang="en-US" sz="1800" b="1" i="0" u="none" strike="noStrike" cap="none" baseline="0" dirty="0">
                          <a:solidFill>
                            <a:schemeClr val="tx1"/>
                          </a:solidFill>
                          <a:latin typeface="Arial"/>
                        </a:rPr>
                        <a:t>chart</a:t>
                      </a:r>
                      <a:endParaRPr kumimoji="0" lang="en-US" sz="1800" b="1" i="0" u="none" strike="noStrike" cap="none" normalizeH="0" baseline="0" dirty="0">
                        <a:ln>
                          <a:noFill/>
                        </a:ln>
                        <a:solidFill>
                          <a:schemeClr val="tx1"/>
                        </a:solidFill>
                        <a:effectLst/>
                        <a:latin typeface="Arial"/>
                      </a:endParaRP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Compare size or frequency of different categories</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5"/>
                  </a:ext>
                </a:extLst>
              </a:tr>
              <a:tr h="508584">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Pie </a:t>
                      </a:r>
                      <a:r>
                        <a:rPr lang="en-US" sz="1800" b="1" i="0" u="none" strike="noStrike" cap="none" baseline="0" dirty="0">
                          <a:solidFill>
                            <a:schemeClr val="tx1"/>
                          </a:solidFill>
                          <a:latin typeface="Arial"/>
                        </a:rPr>
                        <a:t>chart</a:t>
                      </a:r>
                      <a:endParaRPr kumimoji="0" lang="en-US" sz="1800" b="1" i="0" u="none" strike="noStrike" cap="none" normalizeH="0" baseline="0" dirty="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charset="0"/>
                        </a:rPr>
                        <a:t>Show components of a whole</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6"/>
                  </a:ext>
                </a:extLst>
              </a:tr>
              <a:tr h="506807">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Spot </a:t>
                      </a:r>
                      <a:r>
                        <a:rPr lang="en-US" sz="1800" b="1" i="0" u="none" strike="noStrike" cap="none" baseline="0" dirty="0">
                          <a:solidFill>
                            <a:schemeClr val="tx1"/>
                          </a:solidFill>
                          <a:latin typeface="Arial"/>
                        </a:rPr>
                        <a:t>map</a:t>
                      </a:r>
                      <a:endParaRPr kumimoji="0" lang="en-US" sz="1800" b="1" i="0" u="none" strike="noStrike" cap="none" normalizeH="0" baseline="0" dirty="0">
                        <a:ln>
                          <a:noFill/>
                        </a:ln>
                        <a:solidFill>
                          <a:schemeClr val="tx1"/>
                        </a:solidFill>
                        <a:effectLst/>
                        <a:latin typeface="Arial"/>
                      </a:endParaRPr>
                    </a:p>
                  </a:txBody>
                  <a:tcPr horzOverflow="overflow">
                    <a:lnL cap="flat">
                      <a:noFill/>
                    </a:lnL>
                    <a:lnR>
                      <a:noFill/>
                    </a:lnR>
                    <a:lnT>
                      <a:noFill/>
                    </a:lnT>
                    <a:lnB>
                      <a:noFill/>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Show location of cases or events</a:t>
                      </a:r>
                    </a:p>
                  </a:txBody>
                  <a:tcPr horzOverflow="overflow">
                    <a:lnL>
                      <a:noFill/>
                    </a:lnL>
                    <a:lnR cap="flat">
                      <a:noFill/>
                    </a:lnR>
                    <a:lnT>
                      <a:noFill/>
                    </a:lnT>
                    <a:lnB>
                      <a:noFill/>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7"/>
                  </a:ext>
                </a:extLst>
              </a:tr>
              <a:tr h="508584">
                <a:tc>
                  <a:txBody>
                    <a:body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a:rPr>
                        <a:t>Area </a:t>
                      </a:r>
                      <a:r>
                        <a:rPr lang="en-US" sz="1800" b="1" i="0" u="none" strike="noStrike" cap="none" baseline="0" dirty="0">
                          <a:solidFill>
                            <a:schemeClr val="tx1"/>
                          </a:solidFill>
                          <a:latin typeface="Arial"/>
                        </a:rPr>
                        <a:t>map</a:t>
                      </a:r>
                      <a:endParaRPr kumimoji="0" lang="en-US" sz="1800" b="1" i="0" u="none" strike="noStrike" cap="none" normalizeH="0" baseline="0" dirty="0">
                        <a:ln>
                          <a:noFill/>
                        </a:ln>
                        <a:solidFill>
                          <a:schemeClr val="tx1"/>
                        </a:solidFill>
                        <a:effectLst/>
                        <a:latin typeface="Arial"/>
                      </a:endParaRPr>
                    </a:p>
                  </a:txBody>
                  <a:tcP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sz="1800" b="1" i="0" u="none" strike="noStrike" cap="none" normalizeH="0" baseline="0" dirty="0">
                          <a:ln>
                            <a:noFill/>
                          </a:ln>
                          <a:solidFill>
                            <a:schemeClr val="tx1"/>
                          </a:solidFill>
                          <a:effectLst/>
                          <a:latin typeface="Arial" charset="0"/>
                        </a:rPr>
                        <a:t>Display events or rates geographically</a:t>
                      </a:r>
                    </a:p>
                  </a:txBody>
                  <a:tcP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918657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pPr>
              <a:lnSpc>
                <a:spcPct val="90000"/>
              </a:lnSpc>
            </a:pPr>
            <a:r>
              <a:rPr lang="en-US" dirty="0"/>
              <a:t>How to use tables &amp; figures effectively</a:t>
            </a:r>
          </a:p>
        </p:txBody>
      </p:sp>
      <p:sp>
        <p:nvSpPr>
          <p:cNvPr id="3" name="Content Placeholder 2"/>
          <p:cNvSpPr>
            <a:spLocks noGrp="1"/>
          </p:cNvSpPr>
          <p:nvPr>
            <p:ph idx="1"/>
          </p:nvPr>
        </p:nvSpPr>
        <p:spPr>
          <a:xfrm>
            <a:off x="457200" y="1828800"/>
            <a:ext cx="8229600" cy="4530725"/>
          </a:xfrm>
        </p:spPr>
        <p:txBody>
          <a:bodyPr/>
          <a:lstStyle/>
          <a:p>
            <a:r>
              <a:rPr lang="en-US" sz="3000" dirty="0"/>
              <a:t>If used well, they enhance and accelerate the reader’s comprehension of your findings</a:t>
            </a:r>
          </a:p>
          <a:p>
            <a:r>
              <a:rPr lang="en-US" sz="3000" dirty="0"/>
              <a:t>If poorly made, they only create confusion</a:t>
            </a:r>
          </a:p>
          <a:p>
            <a:r>
              <a:rPr lang="en-US" sz="3000" dirty="0"/>
              <a:t>Before you start creating:</a:t>
            </a:r>
          </a:p>
          <a:p>
            <a:pPr lvl="1">
              <a:lnSpc>
                <a:spcPct val="90000"/>
              </a:lnSpc>
            </a:pPr>
            <a:r>
              <a:rPr lang="en-US" sz="2600" dirty="0"/>
              <a:t>Check the journal’s allowed number</a:t>
            </a:r>
          </a:p>
          <a:p>
            <a:pPr lvl="1">
              <a:lnSpc>
                <a:spcPct val="90000"/>
              </a:lnSpc>
            </a:pPr>
            <a:r>
              <a:rPr lang="en-US" sz="2600" dirty="0"/>
              <a:t>Decide which pieces of information are best suited to visual display, and about how to best display that information visually</a:t>
            </a:r>
          </a:p>
          <a:p>
            <a:pPr lvl="1">
              <a:lnSpc>
                <a:spcPct val="90000"/>
              </a:lnSpc>
            </a:pPr>
            <a:r>
              <a:rPr lang="en-US" sz="2600" dirty="0"/>
              <a:t>Refer to, but don’t repeat, information in text</a:t>
            </a:r>
          </a:p>
        </p:txBody>
      </p:sp>
      <p:sp>
        <p:nvSpPr>
          <p:cNvPr id="4" name="TextBox 3"/>
          <p:cNvSpPr txBox="1"/>
          <p:nvPr/>
        </p:nvSpPr>
        <p:spPr>
          <a:xfrm>
            <a:off x="3294819" y="6085254"/>
            <a:ext cx="5381601" cy="646331"/>
          </a:xfrm>
          <a:prstGeom prst="rect">
            <a:avLst/>
          </a:prstGeom>
          <a:solidFill>
            <a:srgbClr val="F1CD29"/>
          </a:solidFill>
        </p:spPr>
        <p:txBody>
          <a:bodyPr wrap="none" rtlCol="0" anchor="t">
            <a:spAutoFit/>
          </a:bodyPr>
          <a:lstStyle/>
          <a:p>
            <a:r>
              <a:rPr lang="mr-IN" sz="3600" i="1" dirty="0">
                <a:solidFill>
                  <a:srgbClr val="660066"/>
                </a:solidFill>
              </a:rPr>
              <a:t>…</a:t>
            </a:r>
            <a:r>
              <a:rPr lang="en-US" sz="3600" i="1" dirty="0">
                <a:solidFill>
                  <a:srgbClr val="660066"/>
                </a:solidFill>
              </a:rPr>
              <a:t>go forth, and create!</a:t>
            </a:r>
          </a:p>
        </p:txBody>
      </p:sp>
    </p:spTree>
    <p:extLst>
      <p:ext uri="{BB962C8B-B14F-4D97-AF65-F5344CB8AC3E}">
        <p14:creationId xmlns:p14="http://schemas.microsoft.com/office/powerpoint/2010/main" val="224970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00" fill="hold"/>
                                        <p:tgtEl>
                                          <p:spTgt spid="4"/>
                                        </p:tgtEl>
                                        <p:attrNameLst>
                                          <p:attrName>ppt_x</p:attrName>
                                        </p:attrNameLst>
                                      </p:cBhvr>
                                      <p:tavLst>
                                        <p:tav tm="0">
                                          <p:val>
                                            <p:strVal val="0-#ppt_w/2"/>
                                          </p:val>
                                        </p:tav>
                                        <p:tav tm="100000">
                                          <p:val>
                                            <p:strVal val="#ppt_x"/>
                                          </p:val>
                                        </p:tav>
                                      </p:tavLst>
                                    </p:anim>
                                    <p:anim calcmode="lin" valueType="num">
                                      <p:cBhvr additive="base">
                                        <p:cTn id="8" dur="7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guidelines 	</a:t>
            </a:r>
          </a:p>
        </p:txBody>
      </p:sp>
      <p:sp>
        <p:nvSpPr>
          <p:cNvPr id="3" name="Content Placeholder 2"/>
          <p:cNvSpPr>
            <a:spLocks noGrp="1"/>
          </p:cNvSpPr>
          <p:nvPr>
            <p:ph idx="1"/>
          </p:nvPr>
        </p:nvSpPr>
        <p:spPr>
          <a:xfrm>
            <a:off x="457200" y="1828800"/>
            <a:ext cx="8229600" cy="4530725"/>
          </a:xfrm>
        </p:spPr>
        <p:txBody>
          <a:bodyPr/>
          <a:lstStyle/>
          <a:p>
            <a:r>
              <a:rPr lang="en-US" dirty="0">
                <a:solidFill>
                  <a:schemeClr val="tx1">
                    <a:lumMod val="65000"/>
                    <a:lumOff val="35000"/>
                  </a:schemeClr>
                </a:solidFill>
              </a:rPr>
              <a:t>Tell story with data</a:t>
            </a:r>
          </a:p>
          <a:p>
            <a:r>
              <a:rPr lang="en-US" dirty="0">
                <a:solidFill>
                  <a:schemeClr val="accent6">
                    <a:lumMod val="75000"/>
                  </a:schemeClr>
                </a:solidFill>
              </a:rPr>
              <a:t>Keep it simple</a:t>
            </a:r>
          </a:p>
          <a:p>
            <a:r>
              <a:rPr lang="en-US" dirty="0">
                <a:solidFill>
                  <a:schemeClr val="tx1">
                    <a:lumMod val="65000"/>
                    <a:lumOff val="35000"/>
                  </a:schemeClr>
                </a:solidFill>
              </a:rPr>
              <a:t>Ensure the graphic accurately reflects findings</a:t>
            </a:r>
          </a:p>
          <a:p>
            <a:r>
              <a:rPr lang="en-US" dirty="0">
                <a:solidFill>
                  <a:schemeClr val="tx1">
                    <a:lumMod val="65000"/>
                    <a:lumOff val="35000"/>
                  </a:schemeClr>
                </a:solidFill>
              </a:rPr>
              <a:t>Choose formats that are easy to interpret</a:t>
            </a:r>
          </a:p>
          <a:p>
            <a:r>
              <a:rPr lang="en-US" dirty="0">
                <a:solidFill>
                  <a:schemeClr val="tx1">
                    <a:lumMod val="65000"/>
                    <a:lumOff val="35000"/>
                  </a:schemeClr>
                </a:solidFill>
              </a:rPr>
              <a:t>Clearly label title, headings, data field and footnotes</a:t>
            </a:r>
          </a:p>
        </p:txBody>
      </p:sp>
    </p:spTree>
    <p:extLst>
      <p:ext uri="{BB962C8B-B14F-4D97-AF65-F5344CB8AC3E}">
        <p14:creationId xmlns:p14="http://schemas.microsoft.com/office/powerpoint/2010/main" val="137717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Main categories of graphics	</a:t>
            </a:r>
          </a:p>
        </p:txBody>
      </p:sp>
      <p:sp>
        <p:nvSpPr>
          <p:cNvPr id="5" name="Content Placeholder 4"/>
          <p:cNvSpPr>
            <a:spLocks noGrp="1"/>
          </p:cNvSpPr>
          <p:nvPr>
            <p:ph idx="1"/>
          </p:nvPr>
        </p:nvSpPr>
        <p:spPr>
          <a:xfrm>
            <a:off x="634933" y="1828801"/>
            <a:ext cx="7609338" cy="2789706"/>
          </a:xfrm>
          <a:solidFill>
            <a:srgbClr val="EECC0D">
              <a:alpha val="75000"/>
            </a:srgbClr>
          </a:solidFill>
        </p:spPr>
        <p:txBody>
          <a:bodyPr/>
          <a:lstStyle/>
          <a:p>
            <a:r>
              <a:rPr lang="en-US" dirty="0"/>
              <a:t>Tables</a:t>
            </a:r>
          </a:p>
          <a:p>
            <a:r>
              <a:rPr lang="en-US" dirty="0"/>
              <a:t>Figures</a:t>
            </a:r>
          </a:p>
          <a:p>
            <a:pPr lvl="1"/>
            <a:r>
              <a:rPr lang="en-US" dirty="0"/>
              <a:t>Statistical illustrations</a:t>
            </a:r>
          </a:p>
          <a:p>
            <a:pPr lvl="1"/>
            <a:r>
              <a:rPr lang="en-US" dirty="0"/>
              <a:t>Non-statistical illustrations</a:t>
            </a:r>
          </a:p>
        </p:txBody>
      </p:sp>
    </p:spTree>
    <p:extLst>
      <p:ext uri="{BB962C8B-B14F-4D97-AF65-F5344CB8AC3E}">
        <p14:creationId xmlns:p14="http://schemas.microsoft.com/office/powerpoint/2010/main" val="3101495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265849" y="0"/>
            <a:ext cx="6878151" cy="6858000"/>
          </a:xfrm>
          <a:prstGeom prst="rect">
            <a:avLst/>
          </a:prstGeom>
          <a:solidFill>
            <a:schemeClr val="bg1"/>
          </a:solidFill>
        </p:spPr>
      </p:pic>
      <p:sp>
        <p:nvSpPr>
          <p:cNvPr id="3" name="Content Placeholder 2"/>
          <p:cNvSpPr>
            <a:spLocks noGrp="1"/>
          </p:cNvSpPr>
          <p:nvPr>
            <p:ph idx="1"/>
          </p:nvPr>
        </p:nvSpPr>
        <p:spPr>
          <a:xfrm>
            <a:off x="457200" y="1828800"/>
            <a:ext cx="8418415" cy="2394553"/>
          </a:xfrm>
          <a:solidFill>
            <a:srgbClr val="CDB515">
              <a:alpha val="80000"/>
            </a:srgbClr>
          </a:solidFill>
        </p:spPr>
        <p:txBody>
          <a:bodyPr/>
          <a:lstStyle/>
          <a:p>
            <a:r>
              <a:rPr lang="en-US" dirty="0">
                <a:solidFill>
                  <a:schemeClr val="tx1">
                    <a:lumMod val="85000"/>
                    <a:lumOff val="15000"/>
                  </a:schemeClr>
                </a:solidFill>
              </a:rPr>
              <a:t>Presents data in a compact, easy-to-digest way</a:t>
            </a:r>
          </a:p>
          <a:p>
            <a:r>
              <a:rPr lang="en-US" dirty="0">
                <a:solidFill>
                  <a:schemeClr val="tx1">
                    <a:lumMod val="85000"/>
                    <a:lumOff val="15000"/>
                  </a:schemeClr>
                </a:solidFill>
              </a:rPr>
              <a:t>Allows for easy (side-by-side) comparison</a:t>
            </a:r>
          </a:p>
          <a:p>
            <a:r>
              <a:rPr lang="en-US" dirty="0">
                <a:solidFill>
                  <a:schemeClr val="tx1">
                    <a:lumMod val="85000"/>
                    <a:lumOff val="15000"/>
                  </a:schemeClr>
                </a:solidFill>
              </a:rPr>
              <a:t>Helps readers locate data in tables</a:t>
            </a:r>
          </a:p>
        </p:txBody>
      </p:sp>
      <p:sp>
        <p:nvSpPr>
          <p:cNvPr id="2" name="Title 1"/>
          <p:cNvSpPr>
            <a:spLocks noGrp="1"/>
          </p:cNvSpPr>
          <p:nvPr>
            <p:ph type="title"/>
          </p:nvPr>
        </p:nvSpPr>
        <p:spPr>
          <a:xfrm>
            <a:off x="457200" y="274320"/>
            <a:ext cx="8229600" cy="1143000"/>
          </a:xfrm>
          <a:solidFill>
            <a:srgbClr val="FFFFFF"/>
          </a:solidFill>
          <a:ln>
            <a:solidFill>
              <a:srgbClr val="0F6FC6"/>
            </a:solidFill>
          </a:ln>
        </p:spPr>
        <p:txBody>
          <a:bodyPr/>
          <a:lstStyle/>
          <a:p>
            <a:r>
              <a:rPr lang="en-US" dirty="0"/>
              <a:t>Why use a table?</a:t>
            </a:r>
          </a:p>
        </p:txBody>
      </p:sp>
    </p:spTree>
    <p:extLst>
      <p:ext uri="{BB962C8B-B14F-4D97-AF65-F5344CB8AC3E}">
        <p14:creationId xmlns:p14="http://schemas.microsoft.com/office/powerpoint/2010/main" val="1765344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Tables: Guidelines for use	</a:t>
            </a:r>
          </a:p>
        </p:txBody>
      </p:sp>
      <p:sp>
        <p:nvSpPr>
          <p:cNvPr id="3" name="Content Placeholder 2"/>
          <p:cNvSpPr>
            <a:spLocks noGrp="1"/>
          </p:cNvSpPr>
          <p:nvPr>
            <p:ph idx="1"/>
          </p:nvPr>
        </p:nvSpPr>
        <p:spPr>
          <a:xfrm>
            <a:off x="457200" y="1597875"/>
            <a:ext cx="8229600" cy="3213069"/>
          </a:xfrm>
        </p:spPr>
        <p:txBody>
          <a:bodyPr/>
          <a:lstStyle/>
          <a:p>
            <a:r>
              <a:rPr lang="en-US" b="1" dirty="0">
                <a:solidFill>
                  <a:schemeClr val="accent6">
                    <a:lumMod val="50000"/>
                  </a:schemeClr>
                </a:solidFill>
              </a:rPr>
              <a:t>Best uses</a:t>
            </a:r>
          </a:p>
          <a:p>
            <a:pPr lvl="1"/>
            <a:r>
              <a:rPr lang="en-US" sz="3000" dirty="0">
                <a:solidFill>
                  <a:schemeClr val="tx1">
                    <a:lumMod val="65000"/>
                    <a:lumOff val="35000"/>
                  </a:schemeClr>
                </a:solidFill>
              </a:rPr>
              <a:t>To display simple relationships</a:t>
            </a:r>
          </a:p>
          <a:p>
            <a:pPr lvl="1"/>
            <a:r>
              <a:rPr lang="en-US" sz="3000" dirty="0">
                <a:solidFill>
                  <a:schemeClr val="tx1">
                    <a:lumMod val="65000"/>
                    <a:lumOff val="35000"/>
                  </a:schemeClr>
                </a:solidFill>
              </a:rPr>
              <a:t>To look up and compare individual values</a:t>
            </a:r>
          </a:p>
          <a:p>
            <a:pPr lvl="1"/>
            <a:r>
              <a:rPr lang="en-US" sz="3000" dirty="0">
                <a:solidFill>
                  <a:schemeClr val="tx1">
                    <a:lumMod val="65000"/>
                    <a:lumOff val="35000"/>
                  </a:schemeClr>
                </a:solidFill>
              </a:rPr>
              <a:t>To condense or summarize large amounts of data</a:t>
            </a:r>
          </a:p>
          <a:p>
            <a:r>
              <a:rPr lang="en-US" dirty="0">
                <a:solidFill>
                  <a:srgbClr val="660066"/>
                </a:solidFill>
              </a:rPr>
              <a:t>Note: Do not present every variable</a:t>
            </a:r>
          </a:p>
        </p:txBody>
      </p:sp>
    </p:spTree>
    <p:extLst>
      <p:ext uri="{BB962C8B-B14F-4D97-AF65-F5344CB8AC3E}">
        <p14:creationId xmlns:p14="http://schemas.microsoft.com/office/powerpoint/2010/main" val="2053103198"/>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CDC OR Style options 1 and 2.thmx</Template>
  <TotalTime>17404</TotalTime>
  <Words>6492</Words>
  <Application>Microsoft Office PowerPoint</Application>
  <PresentationFormat>On-screen Show (4:3)</PresentationFormat>
  <Paragraphs>590</Paragraphs>
  <Slides>55</Slides>
  <Notes>55</Notes>
  <HiddenSlides>0</HiddenSlides>
  <MMClips>0</MMClips>
  <ScaleCrop>false</ScaleCrop>
  <HeadingPairs>
    <vt:vector size="8" baseType="variant">
      <vt:variant>
        <vt:lpstr>Fonts Used</vt:lpstr>
      </vt:variant>
      <vt:variant>
        <vt:i4>13</vt:i4>
      </vt:variant>
      <vt:variant>
        <vt:lpstr>Theme</vt:lpstr>
      </vt:variant>
      <vt:variant>
        <vt:i4>2</vt:i4>
      </vt:variant>
      <vt:variant>
        <vt:lpstr>Embedded OLE Servers</vt:lpstr>
      </vt:variant>
      <vt:variant>
        <vt:i4>2</vt:i4>
      </vt:variant>
      <vt:variant>
        <vt:lpstr>Slide Titles</vt:lpstr>
      </vt:variant>
      <vt:variant>
        <vt:i4>55</vt:i4>
      </vt:variant>
    </vt:vector>
  </HeadingPairs>
  <TitlesOfParts>
    <vt:vector size="72" baseType="lpstr">
      <vt:lpstr>ＭＳ Ｐゴシック</vt:lpstr>
      <vt:lpstr>ＭＳ Ｐゴシック</vt:lpstr>
      <vt:lpstr>Arial</vt:lpstr>
      <vt:lpstr>Avenir Book</vt:lpstr>
      <vt:lpstr>Calibri</vt:lpstr>
      <vt:lpstr>Calibri (Body)</vt:lpstr>
      <vt:lpstr>Courier New</vt:lpstr>
      <vt:lpstr>Garamond</vt:lpstr>
      <vt:lpstr>Lucida Grande</vt:lpstr>
      <vt:lpstr>Mangal</vt:lpstr>
      <vt:lpstr>Times New Roman</vt:lpstr>
      <vt:lpstr>Verdana</vt:lpstr>
      <vt:lpstr>Wingdings</vt:lpstr>
      <vt:lpstr>CDC OR Style options 1 and 2</vt:lpstr>
      <vt:lpstr>Custom Design</vt:lpstr>
      <vt:lpstr>Microsoft Excel Chart</vt:lpstr>
      <vt:lpstr>Chart</vt:lpstr>
      <vt:lpstr>Basic Tables &amp; Figures</vt:lpstr>
      <vt:lpstr>Learning objectives</vt:lpstr>
      <vt:lpstr>What is the purpose of visual displays?</vt:lpstr>
      <vt:lpstr>When to use graphics? </vt:lpstr>
      <vt:lpstr>Factors influencing selection </vt:lpstr>
      <vt:lpstr>General guidelines  </vt:lpstr>
      <vt:lpstr>Main categories of graphics </vt:lpstr>
      <vt:lpstr>Why use a table?</vt:lpstr>
      <vt:lpstr>Tables: Guidelines for use </vt:lpstr>
      <vt:lpstr>How to construct a good table</vt:lpstr>
      <vt:lpstr>How to construct a good table (2)</vt:lpstr>
      <vt:lpstr>Table 1 – Who is in your study?</vt:lpstr>
      <vt:lpstr>Example – Table 1</vt:lpstr>
      <vt:lpstr>Tables 2, 3... What happened?</vt:lpstr>
      <vt:lpstr>Example 1: Results table</vt:lpstr>
      <vt:lpstr>Example 2: Results table</vt:lpstr>
      <vt:lpstr>Creating a table shell</vt:lpstr>
      <vt:lpstr>Example: Table shell </vt:lpstr>
      <vt:lpstr>Next: Why use a figure?</vt:lpstr>
      <vt:lpstr>How to make a good figure</vt:lpstr>
      <vt:lpstr>Figure 1</vt:lpstr>
      <vt:lpstr>Example: Figure 1  Study enrollment</vt:lpstr>
      <vt:lpstr>Types of figures:  Clinical images and photos</vt:lpstr>
      <vt:lpstr>Example: Schematic cartoon</vt:lpstr>
      <vt:lpstr>Guidelines for photos and clinical images</vt:lpstr>
      <vt:lpstr>Example: Clinical imaging</vt:lpstr>
      <vt:lpstr>Types of figures: Diagrams</vt:lpstr>
      <vt:lpstr>Guidelines for diagrams </vt:lpstr>
      <vt:lpstr>Example: Diagram</vt:lpstr>
      <vt:lpstr>Example: Diagram (2)</vt:lpstr>
      <vt:lpstr>Example: Diagram (3)</vt:lpstr>
      <vt:lpstr>Types of figures: Graphs</vt:lpstr>
      <vt:lpstr>Graph choice matters</vt:lpstr>
      <vt:lpstr>Graph choice matters: Better!</vt:lpstr>
      <vt:lpstr>Example: Creative graphics </vt:lpstr>
      <vt:lpstr>Example: Line graphs</vt:lpstr>
      <vt:lpstr>Histogram</vt:lpstr>
      <vt:lpstr>Example histogram: Epidemic curve</vt:lpstr>
      <vt:lpstr>Scatter plot </vt:lpstr>
      <vt:lpstr>Forest plot</vt:lpstr>
      <vt:lpstr>Example: Box plot</vt:lpstr>
      <vt:lpstr>Maps</vt:lpstr>
      <vt:lpstr>Spot map example</vt:lpstr>
      <vt:lpstr>Area graph example</vt:lpstr>
      <vt:lpstr>Misleading pie chart</vt:lpstr>
      <vt:lpstr>Misleading graph</vt:lpstr>
      <vt:lpstr>What is wrong with this chart?</vt:lpstr>
      <vt:lpstr>3-D = Data distortion</vt:lpstr>
      <vt:lpstr>3-D = Data distortion (2)</vt:lpstr>
      <vt:lpstr>Same data: Simplified</vt:lpstr>
      <vt:lpstr>Charts to avoid</vt:lpstr>
      <vt:lpstr>Other items to avoid</vt:lpstr>
      <vt:lpstr>Keys to graphical excellence </vt:lpstr>
      <vt:lpstr>Selecting graphs and charts</vt:lpstr>
      <vt:lpstr>How to use tables &amp; figures effectively</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639</cp:revision>
  <cp:lastPrinted>2018-08-08T21:06:52Z</cp:lastPrinted>
  <dcterms:created xsi:type="dcterms:W3CDTF">2016-12-10T01:14:11Z</dcterms:created>
  <dcterms:modified xsi:type="dcterms:W3CDTF">2019-01-18T00:41:52Z</dcterms:modified>
</cp:coreProperties>
</file>