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9.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drawings/drawing3.xml" ContentType="application/vnd.openxmlformats-officedocument.drawingml.chartshapes+xml"/>
  <Override PartName="/ppt/charts/chart5.xml" ContentType="application/vnd.openxmlformats-officedocument.drawingml.chart+xml"/>
  <Override PartName="/ppt/drawings/drawing4.xml" ContentType="application/vnd.openxmlformats-officedocument.drawingml.chartshapes+xml"/>
  <Override PartName="/ppt/notesSlides/notesSlide12.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drawings/drawing5.xml" ContentType="application/vnd.openxmlformats-officedocument.drawingml.chartshapes+xml"/>
  <Override PartName="/ppt/charts/chart8.xml" ContentType="application/vnd.openxmlformats-officedocument.drawingml.chart+xml"/>
  <Override PartName="/ppt/drawings/drawing6.xml" ContentType="application/vnd.openxmlformats-officedocument.drawingml.chartshapes+xml"/>
  <Override PartName="/ppt/notesSlides/notesSlide14.xml" ContentType="application/vnd.openxmlformats-officedocument.presentationml.notesSlid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10.xml" ContentType="application/vnd.openxmlformats-officedocument.drawingml.chart+xml"/>
  <Override PartName="/ppt/drawings/drawing7.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ppt/charts/chart11.xml" ContentType="application/vnd.openxmlformats-officedocument.drawingml.chart+xml"/>
  <Override PartName="/ppt/drawings/drawing8.xml" ContentType="application/vnd.openxmlformats-officedocument.drawingml.chartshape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2.xml" ContentType="application/vnd.openxmlformats-officedocument.drawingml.chart+xml"/>
  <Override PartName="/ppt/drawings/drawing9.xml" ContentType="application/vnd.openxmlformats-officedocument.drawingml.chartshape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3"/>
  </p:notesMasterIdLst>
  <p:handoutMasterIdLst>
    <p:handoutMasterId r:id="rId54"/>
  </p:handoutMasterIdLst>
  <p:sldIdLst>
    <p:sldId id="276" r:id="rId3"/>
    <p:sldId id="278" r:id="rId4"/>
    <p:sldId id="309" r:id="rId5"/>
    <p:sldId id="311" r:id="rId6"/>
    <p:sldId id="312" r:id="rId7"/>
    <p:sldId id="364" r:id="rId8"/>
    <p:sldId id="319" r:id="rId9"/>
    <p:sldId id="413" r:id="rId10"/>
    <p:sldId id="417" r:id="rId11"/>
    <p:sldId id="332" r:id="rId12"/>
    <p:sldId id="418" r:id="rId13"/>
    <p:sldId id="422" r:id="rId14"/>
    <p:sldId id="330" r:id="rId15"/>
    <p:sldId id="423" r:id="rId16"/>
    <p:sldId id="334" r:id="rId17"/>
    <p:sldId id="317" r:id="rId18"/>
    <p:sldId id="354" r:id="rId19"/>
    <p:sldId id="325" r:id="rId20"/>
    <p:sldId id="326" r:id="rId21"/>
    <p:sldId id="411" r:id="rId22"/>
    <p:sldId id="337" r:id="rId23"/>
    <p:sldId id="310" r:id="rId24"/>
    <p:sldId id="355" r:id="rId25"/>
    <p:sldId id="339" r:id="rId26"/>
    <p:sldId id="336" r:id="rId27"/>
    <p:sldId id="340" r:id="rId28"/>
    <p:sldId id="341" r:id="rId29"/>
    <p:sldId id="342" r:id="rId30"/>
    <p:sldId id="343" r:id="rId31"/>
    <p:sldId id="357" r:id="rId32"/>
    <p:sldId id="318" r:id="rId33"/>
    <p:sldId id="313" r:id="rId34"/>
    <p:sldId id="344" r:id="rId35"/>
    <p:sldId id="358" r:id="rId36"/>
    <p:sldId id="365" r:id="rId37"/>
    <p:sldId id="314" r:id="rId38"/>
    <p:sldId id="359" r:id="rId39"/>
    <p:sldId id="362" r:id="rId40"/>
    <p:sldId id="360" r:id="rId41"/>
    <p:sldId id="363" r:id="rId42"/>
    <p:sldId id="425" r:id="rId43"/>
    <p:sldId id="414" r:id="rId44"/>
    <p:sldId id="416" r:id="rId45"/>
    <p:sldId id="388" r:id="rId46"/>
    <p:sldId id="376" r:id="rId47"/>
    <p:sldId id="389" r:id="rId48"/>
    <p:sldId id="366" r:id="rId49"/>
    <p:sldId id="385" r:id="rId50"/>
    <p:sldId id="315" r:id="rId51"/>
    <p:sldId id="424"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onan, Patrick (CDC/CGH/DGHT)" initials="MP(" lastIdx="8" clrIdx="0">
    <p:extLst/>
  </p:cmAuthor>
  <p:cmAuthor id="2" name="Lisa Che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CA0D"/>
    <a:srgbClr val="E7EBF5"/>
    <a:srgbClr val="CCD5EA"/>
    <a:srgbClr val="B2B2B2"/>
    <a:srgbClr val="660066"/>
    <a:srgbClr val="6600CC"/>
    <a:srgbClr val="FF33CC"/>
    <a:srgbClr val="585C56"/>
    <a:srgbClr val="A23D07"/>
    <a:srgbClr val="FF8B1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83" autoAdjust="0"/>
    <p:restoredTop sz="50909" autoAdjust="0"/>
  </p:normalViewPr>
  <p:slideViewPr>
    <p:cSldViewPr snapToGrid="0" snapToObjects="1">
      <p:cViewPr varScale="1">
        <p:scale>
          <a:sx n="46" d="100"/>
          <a:sy n="46" d="100"/>
        </p:scale>
        <p:origin x="6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30" d="100"/>
          <a:sy n="130" d="100"/>
        </p:scale>
        <p:origin x="-1544" y="126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613DF9F-AD2D-4309-91A1-2D38A1B073E3}"/>
    <pc:docChg chg="modSld">
      <pc:chgData name="" userId="" providerId="" clId="Web-{B613DF9F-AD2D-4309-91A1-2D38A1B073E3}" dt="2019-01-02T20:36:19.326" v="5" actId="20577"/>
      <pc:docMkLst>
        <pc:docMk/>
      </pc:docMkLst>
      <pc:sldChg chg="modSp">
        <pc:chgData name="" userId="" providerId="" clId="Web-{B613DF9F-AD2D-4309-91A1-2D38A1B073E3}" dt="2019-01-02T20:36:19.326" v="4" actId="20577"/>
        <pc:sldMkLst>
          <pc:docMk/>
          <pc:sldMk cId="1795690992" sldId="276"/>
        </pc:sldMkLst>
        <pc:spChg chg="mod">
          <ac:chgData name="" userId="" providerId="" clId="Web-{B613DF9F-AD2D-4309-91A1-2D38A1B073E3}" dt="2019-01-02T20:36:19.326" v="4" actId="20577"/>
          <ac:spMkLst>
            <pc:docMk/>
            <pc:sldMk cId="1795690992" sldId="276"/>
            <ac:spMk id="3" creationId="{00000000-0000-0000-0000-000000000000}"/>
          </ac:spMkLst>
        </pc:spChg>
      </pc:sldChg>
    </pc:docChg>
  </pc:docChgLst>
  <pc:docChgLst>
    <pc:chgData clId="Web-{8CF691F8-C474-4E32-8172-FCEDBBC8611F}"/>
    <pc:docChg chg="modSld">
      <pc:chgData name="" userId="" providerId="" clId="Web-{8CF691F8-C474-4E32-8172-FCEDBBC8611F}" dt="2019-01-02T21:21:14.965" v="159" actId="20577"/>
      <pc:docMkLst>
        <pc:docMk/>
      </pc:docMkLst>
      <pc:sldChg chg="modSp">
        <pc:chgData name="" userId="" providerId="" clId="Web-{8CF691F8-C474-4E32-8172-FCEDBBC8611F}" dt="2019-01-02T20:50:54.996" v="8" actId="20577"/>
        <pc:sldMkLst>
          <pc:docMk/>
          <pc:sldMk cId="2052595352" sldId="312"/>
        </pc:sldMkLst>
        <pc:spChg chg="mod">
          <ac:chgData name="" userId="" providerId="" clId="Web-{8CF691F8-C474-4E32-8172-FCEDBBC8611F}" dt="2019-01-02T20:50:54.996" v="8" actId="20577"/>
          <ac:spMkLst>
            <pc:docMk/>
            <pc:sldMk cId="2052595352" sldId="312"/>
            <ac:spMk id="3" creationId="{00000000-0000-0000-0000-000000000000}"/>
          </ac:spMkLst>
        </pc:spChg>
      </pc:sldChg>
      <pc:sldChg chg="modNotes">
        <pc:chgData name="" userId="" providerId="" clId="Web-{8CF691F8-C474-4E32-8172-FCEDBBC8611F}" dt="2019-01-02T21:09:24.395" v="66" actId="20577"/>
        <pc:sldMkLst>
          <pc:docMk/>
          <pc:sldMk cId="1424206082" sldId="313"/>
        </pc:sldMkLst>
      </pc:sldChg>
      <pc:sldChg chg="modNotes">
        <pc:chgData name="" userId="" providerId="" clId="Web-{8CF691F8-C474-4E32-8172-FCEDBBC8611F}" dt="2019-01-02T20:53:09.297" v="15" actId="20577"/>
        <pc:sldMkLst>
          <pc:docMk/>
          <pc:sldMk cId="430772832" sldId="319"/>
        </pc:sldMkLst>
      </pc:sldChg>
      <pc:sldChg chg="modSp modNotes">
        <pc:chgData name="" userId="" providerId="" clId="Web-{8CF691F8-C474-4E32-8172-FCEDBBC8611F}" dt="2019-01-02T21:00:28.299" v="39" actId="20577"/>
        <pc:sldMkLst>
          <pc:docMk/>
          <pc:sldMk cId="1605889103" sldId="325"/>
        </pc:sldMkLst>
        <pc:spChg chg="mod">
          <ac:chgData name="" userId="" providerId="" clId="Web-{8CF691F8-C474-4E32-8172-FCEDBBC8611F}" dt="2019-01-02T20:59:56.064" v="33" actId="20577"/>
          <ac:spMkLst>
            <pc:docMk/>
            <pc:sldMk cId="1605889103" sldId="325"/>
            <ac:spMk id="2" creationId="{00000000-0000-0000-0000-000000000000}"/>
          </ac:spMkLst>
        </pc:spChg>
      </pc:sldChg>
      <pc:sldChg chg="modNotes">
        <pc:chgData name="" userId="" providerId="" clId="Web-{8CF691F8-C474-4E32-8172-FCEDBBC8611F}" dt="2019-01-02T20:57:33.704" v="23" actId="20577"/>
        <pc:sldMkLst>
          <pc:docMk/>
          <pc:sldMk cId="3252121338" sldId="334"/>
        </pc:sldMkLst>
      </pc:sldChg>
      <pc:sldChg chg="modSp modNotes">
        <pc:chgData name="" userId="" providerId="" clId="Web-{8CF691F8-C474-4E32-8172-FCEDBBC8611F}" dt="2019-01-02T21:06:18.848" v="57" actId="20577"/>
        <pc:sldMkLst>
          <pc:docMk/>
          <pc:sldMk cId="2246549639" sldId="336"/>
        </pc:sldMkLst>
        <pc:spChg chg="mod">
          <ac:chgData name="" userId="" providerId="" clId="Web-{8CF691F8-C474-4E32-8172-FCEDBBC8611F}" dt="2019-01-02T21:05:40.597" v="52" actId="20577"/>
          <ac:spMkLst>
            <pc:docMk/>
            <pc:sldMk cId="2246549639" sldId="336"/>
            <ac:spMk id="3" creationId="{00000000-0000-0000-0000-000000000000}"/>
          </ac:spMkLst>
        </pc:spChg>
      </pc:sldChg>
      <pc:sldChg chg="modSp">
        <pc:chgData name="" userId="" providerId="" clId="Web-{8CF691F8-C474-4E32-8172-FCEDBBC8611F}" dt="2019-01-02T21:03:04.065" v="43" actId="20577"/>
        <pc:sldMkLst>
          <pc:docMk/>
          <pc:sldMk cId="4167917847" sldId="337"/>
        </pc:sldMkLst>
        <pc:spChg chg="mod">
          <ac:chgData name="" userId="" providerId="" clId="Web-{8CF691F8-C474-4E32-8172-FCEDBBC8611F}" dt="2019-01-02T21:03:04.065" v="43" actId="20577"/>
          <ac:spMkLst>
            <pc:docMk/>
            <pc:sldMk cId="4167917847" sldId="337"/>
            <ac:spMk id="2" creationId="{00000000-0000-0000-0000-000000000000}"/>
          </ac:spMkLst>
        </pc:spChg>
      </pc:sldChg>
      <pc:sldChg chg="modNotes">
        <pc:chgData name="" userId="" providerId="" clId="Web-{8CF691F8-C474-4E32-8172-FCEDBBC8611F}" dt="2019-01-02T21:05:31.019" v="51" actId="20577"/>
        <pc:sldMkLst>
          <pc:docMk/>
          <pc:sldMk cId="3729951357" sldId="339"/>
        </pc:sldMkLst>
      </pc:sldChg>
      <pc:sldChg chg="modNotes">
        <pc:chgData name="" userId="" providerId="" clId="Web-{8CF691F8-C474-4E32-8172-FCEDBBC8611F}" dt="2019-01-02T21:07:15.145" v="59" actId="20577"/>
        <pc:sldMkLst>
          <pc:docMk/>
          <pc:sldMk cId="3858422317" sldId="341"/>
        </pc:sldMkLst>
      </pc:sldChg>
      <pc:sldChg chg="modSp modNotes">
        <pc:chgData name="" userId="" providerId="" clId="Web-{8CF691F8-C474-4E32-8172-FCEDBBC8611F}" dt="2019-01-02T20:59:41.190" v="31" actId="20577"/>
        <pc:sldMkLst>
          <pc:docMk/>
          <pc:sldMk cId="1071915720" sldId="354"/>
        </pc:sldMkLst>
        <pc:spChg chg="mod">
          <ac:chgData name="" userId="" providerId="" clId="Web-{8CF691F8-C474-4E32-8172-FCEDBBC8611F}" dt="2019-01-02T20:59:41.190" v="31" actId="20577"/>
          <ac:spMkLst>
            <pc:docMk/>
            <pc:sldMk cId="1071915720" sldId="354"/>
            <ac:spMk id="38915" creationId="{00000000-0000-0000-0000-000000000000}"/>
          </ac:spMkLst>
        </pc:spChg>
      </pc:sldChg>
      <pc:sldChg chg="modSp">
        <pc:chgData name="" userId="" providerId="" clId="Web-{8CF691F8-C474-4E32-8172-FCEDBBC8611F}" dt="2019-01-02T21:04:27.082" v="46" actId="20577"/>
        <pc:sldMkLst>
          <pc:docMk/>
          <pc:sldMk cId="563631128" sldId="355"/>
        </pc:sldMkLst>
        <pc:spChg chg="mod">
          <ac:chgData name="" userId="" providerId="" clId="Web-{8CF691F8-C474-4E32-8172-FCEDBBC8611F}" dt="2019-01-02T21:04:27.082" v="46" actId="20577"/>
          <ac:spMkLst>
            <pc:docMk/>
            <pc:sldMk cId="563631128" sldId="355"/>
            <ac:spMk id="3" creationId="{00000000-0000-0000-0000-000000000000}"/>
          </ac:spMkLst>
        </pc:spChg>
      </pc:sldChg>
      <pc:sldChg chg="modSp modNotes">
        <pc:chgData name="" userId="" providerId="" clId="Web-{8CF691F8-C474-4E32-8172-FCEDBBC8611F}" dt="2019-01-02T21:08:42.551" v="63" actId="20577"/>
        <pc:sldMkLst>
          <pc:docMk/>
          <pc:sldMk cId="4258837149" sldId="357"/>
        </pc:sldMkLst>
        <pc:spChg chg="mod">
          <ac:chgData name="" userId="" providerId="" clId="Web-{8CF691F8-C474-4E32-8172-FCEDBBC8611F}" dt="2019-01-02T21:08:18.989" v="61" actId="20577"/>
          <ac:spMkLst>
            <pc:docMk/>
            <pc:sldMk cId="4258837149" sldId="357"/>
            <ac:spMk id="2" creationId="{00000000-0000-0000-0000-000000000000}"/>
          </ac:spMkLst>
        </pc:spChg>
      </pc:sldChg>
      <pc:sldChg chg="modSp modNotes">
        <pc:chgData name="" userId="" providerId="" clId="Web-{8CF691F8-C474-4E32-8172-FCEDBBC8611F}" dt="2019-01-02T21:12:33.838" v="81" actId="20577"/>
        <pc:sldMkLst>
          <pc:docMk/>
          <pc:sldMk cId="3936048673" sldId="359"/>
        </pc:sldMkLst>
        <pc:spChg chg="mod">
          <ac:chgData name="" userId="" providerId="" clId="Web-{8CF691F8-C474-4E32-8172-FCEDBBC8611F}" dt="2019-01-02T21:11:37.412" v="73" actId="1076"/>
          <ac:spMkLst>
            <pc:docMk/>
            <pc:sldMk cId="3936048673" sldId="359"/>
            <ac:spMk id="2" creationId="{00000000-0000-0000-0000-000000000000}"/>
          </ac:spMkLst>
        </pc:spChg>
        <pc:spChg chg="mod">
          <ac:chgData name="" userId="" providerId="" clId="Web-{8CF691F8-C474-4E32-8172-FCEDBBC8611F}" dt="2019-01-02T21:11:33.256" v="72" actId="1076"/>
          <ac:spMkLst>
            <pc:docMk/>
            <pc:sldMk cId="3936048673" sldId="359"/>
            <ac:spMk id="3" creationId="{00000000-0000-0000-0000-000000000000}"/>
          </ac:spMkLst>
        </pc:spChg>
      </pc:sldChg>
      <pc:sldChg chg="modSp modNotes">
        <pc:chgData name="" userId="" providerId="" clId="Web-{8CF691F8-C474-4E32-8172-FCEDBBC8611F}" dt="2019-01-02T21:13:06.947" v="85" actId="20577"/>
        <pc:sldMkLst>
          <pc:docMk/>
          <pc:sldMk cId="1421204310" sldId="360"/>
        </pc:sldMkLst>
        <pc:spChg chg="mod">
          <ac:chgData name="" userId="" providerId="" clId="Web-{8CF691F8-C474-4E32-8172-FCEDBBC8611F}" dt="2019-01-02T21:13:06.947" v="85" actId="20577"/>
          <ac:spMkLst>
            <pc:docMk/>
            <pc:sldMk cId="1421204310" sldId="360"/>
            <ac:spMk id="3" creationId="{00000000-0000-0000-0000-000000000000}"/>
          </ac:spMkLst>
        </pc:spChg>
      </pc:sldChg>
      <pc:sldChg chg="modSp">
        <pc:chgData name="" userId="" providerId="" clId="Web-{8CF691F8-C474-4E32-8172-FCEDBBC8611F}" dt="2019-01-02T21:13:48.338" v="90" actId="20577"/>
        <pc:sldMkLst>
          <pc:docMk/>
          <pc:sldMk cId="1602592954" sldId="363"/>
        </pc:sldMkLst>
        <pc:spChg chg="mod">
          <ac:chgData name="" userId="" providerId="" clId="Web-{8CF691F8-C474-4E32-8172-FCEDBBC8611F}" dt="2019-01-02T21:13:48.338" v="90" actId="20577"/>
          <ac:spMkLst>
            <pc:docMk/>
            <pc:sldMk cId="1602592954" sldId="363"/>
            <ac:spMk id="3" creationId="{00000000-0000-0000-0000-000000000000}"/>
          </ac:spMkLst>
        </pc:spChg>
      </pc:sldChg>
      <pc:sldChg chg="modSp modNotes">
        <pc:chgData name="" userId="" providerId="" clId="Web-{8CF691F8-C474-4E32-8172-FCEDBBC8611F}" dt="2019-01-02T21:18:51.948" v="137" actId="20577"/>
        <pc:sldMkLst>
          <pc:docMk/>
          <pc:sldMk cId="4105331776" sldId="376"/>
        </pc:sldMkLst>
        <pc:spChg chg="mod">
          <ac:chgData name="" userId="" providerId="" clId="Web-{8CF691F8-C474-4E32-8172-FCEDBBC8611F}" dt="2019-01-02T21:18:51.948" v="137" actId="20577"/>
          <ac:spMkLst>
            <pc:docMk/>
            <pc:sldMk cId="4105331776" sldId="376"/>
            <ac:spMk id="3" creationId="{00000000-0000-0000-0000-000000000000}"/>
          </ac:spMkLst>
        </pc:spChg>
      </pc:sldChg>
      <pc:sldChg chg="modSp modNotes">
        <pc:chgData name="" userId="" providerId="" clId="Web-{8CF691F8-C474-4E32-8172-FCEDBBC8611F}" dt="2019-01-02T21:20:20.074" v="143" actId="20577"/>
        <pc:sldMkLst>
          <pc:docMk/>
          <pc:sldMk cId="1539420243" sldId="385"/>
        </pc:sldMkLst>
        <pc:spChg chg="mod">
          <ac:chgData name="" userId="" providerId="" clId="Web-{8CF691F8-C474-4E32-8172-FCEDBBC8611F}" dt="2019-01-02T21:20:19.589" v="142" actId="20577"/>
          <ac:spMkLst>
            <pc:docMk/>
            <pc:sldMk cId="1539420243" sldId="385"/>
            <ac:spMk id="2" creationId="{00000000-0000-0000-0000-000000000000}"/>
          </ac:spMkLst>
        </pc:spChg>
      </pc:sldChg>
      <pc:sldChg chg="modSp modNotes">
        <pc:chgData name="" userId="" providerId="" clId="Web-{8CF691F8-C474-4E32-8172-FCEDBBC8611F}" dt="2019-01-02T21:02:48.893" v="42" actId="20577"/>
        <pc:sldMkLst>
          <pc:docMk/>
          <pc:sldMk cId="501983017" sldId="411"/>
        </pc:sldMkLst>
        <pc:spChg chg="mod">
          <ac:chgData name="" userId="" providerId="" clId="Web-{8CF691F8-C474-4E32-8172-FCEDBBC8611F}" dt="2019-01-02T21:01:46.159" v="40" actId="20577"/>
          <ac:spMkLst>
            <pc:docMk/>
            <pc:sldMk cId="501983017" sldId="411"/>
            <ac:spMk id="2" creationId="{00000000-0000-0000-0000-000000000000}"/>
          </ac:spMkLst>
        </pc:spChg>
      </pc:sldChg>
      <pc:sldChg chg="modNotes">
        <pc:chgData name="" userId="" providerId="" clId="Web-{8CF691F8-C474-4E32-8172-FCEDBBC8611F}" dt="2019-01-02T20:53:48.391" v="17" actId="20577"/>
        <pc:sldMkLst>
          <pc:docMk/>
          <pc:sldMk cId="3126462508" sldId="413"/>
        </pc:sldMkLst>
      </pc:sldChg>
      <pc:sldChg chg="modSp modNotes">
        <pc:chgData name="" userId="" providerId="" clId="Web-{8CF691F8-C474-4E32-8172-FCEDBBC8611F}" dt="2019-01-02T21:16:39.292" v="121" actId="20577"/>
        <pc:sldMkLst>
          <pc:docMk/>
          <pc:sldMk cId="1470870718" sldId="414"/>
        </pc:sldMkLst>
        <pc:spChg chg="mod">
          <ac:chgData name="" userId="" providerId="" clId="Web-{8CF691F8-C474-4E32-8172-FCEDBBC8611F}" dt="2019-01-02T21:15:36.448" v="113" actId="20577"/>
          <ac:spMkLst>
            <pc:docMk/>
            <pc:sldMk cId="1470870718" sldId="414"/>
            <ac:spMk id="2" creationId="{00000000-0000-0000-0000-000000000000}"/>
          </ac:spMkLst>
        </pc:spChg>
        <pc:spChg chg="mod">
          <ac:chgData name="" userId="" providerId="" clId="Web-{8CF691F8-C474-4E32-8172-FCEDBBC8611F}" dt="2019-01-02T21:16:02.823" v="117" actId="20577"/>
          <ac:spMkLst>
            <pc:docMk/>
            <pc:sldMk cId="1470870718" sldId="414"/>
            <ac:spMk id="3" creationId="{00000000-0000-0000-0000-000000000000}"/>
          </ac:spMkLst>
        </pc:spChg>
      </pc:sldChg>
      <pc:sldChg chg="modSp">
        <pc:chgData name="" userId="" providerId="" clId="Web-{8CF691F8-C474-4E32-8172-FCEDBBC8611F}" dt="2019-01-02T21:17:44.307" v="134" actId="1076"/>
        <pc:sldMkLst>
          <pc:docMk/>
          <pc:sldMk cId="1342544996" sldId="416"/>
        </pc:sldMkLst>
        <pc:spChg chg="mod">
          <ac:chgData name="" userId="" providerId="" clId="Web-{8CF691F8-C474-4E32-8172-FCEDBBC8611F}" dt="2019-01-02T21:16:45.292" v="122" actId="20577"/>
          <ac:spMkLst>
            <pc:docMk/>
            <pc:sldMk cId="1342544996" sldId="416"/>
            <ac:spMk id="2" creationId="{00000000-0000-0000-0000-000000000000}"/>
          </ac:spMkLst>
        </pc:spChg>
        <pc:spChg chg="mod">
          <ac:chgData name="" userId="" providerId="" clId="Web-{8CF691F8-C474-4E32-8172-FCEDBBC8611F}" dt="2019-01-02T21:17:44.307" v="134" actId="1076"/>
          <ac:spMkLst>
            <pc:docMk/>
            <pc:sldMk cId="1342544996" sldId="416"/>
            <ac:spMk id="4" creationId="{00000000-0000-0000-0000-000000000000}"/>
          </ac:spMkLst>
        </pc:spChg>
      </pc:sldChg>
      <pc:sldChg chg="modSp">
        <pc:chgData name="" userId="" providerId="" clId="Web-{8CF691F8-C474-4E32-8172-FCEDBBC8611F}" dt="2019-01-02T20:53:57.204" v="18" actId="20577"/>
        <pc:sldMkLst>
          <pc:docMk/>
          <pc:sldMk cId="212243568" sldId="417"/>
        </pc:sldMkLst>
        <pc:spChg chg="mod">
          <ac:chgData name="" userId="" providerId="" clId="Web-{8CF691F8-C474-4E32-8172-FCEDBBC8611F}" dt="2019-01-02T20:53:57.204" v="18" actId="20577"/>
          <ac:spMkLst>
            <pc:docMk/>
            <pc:sldMk cId="212243568" sldId="417"/>
            <ac:spMk id="38915" creationId="{00000000-0000-0000-0000-000000000000}"/>
          </ac:spMkLst>
        </pc:spChg>
      </pc:sldChg>
      <pc:sldChg chg="modSp">
        <pc:chgData name="" userId="" providerId="" clId="Web-{8CF691F8-C474-4E32-8172-FCEDBBC8611F}" dt="2019-01-02T20:55:18.001" v="19" actId="20577"/>
        <pc:sldMkLst>
          <pc:docMk/>
          <pc:sldMk cId="1596293616" sldId="418"/>
        </pc:sldMkLst>
        <pc:spChg chg="mod">
          <ac:chgData name="" userId="" providerId="" clId="Web-{8CF691F8-C474-4E32-8172-FCEDBBC8611F}" dt="2019-01-02T20:55:18.001" v="19" actId="20577"/>
          <ac:spMkLst>
            <pc:docMk/>
            <pc:sldMk cId="1596293616" sldId="418"/>
            <ac:spMk id="38915" creationId="{00000000-0000-0000-0000-000000000000}"/>
          </ac:spMkLst>
        </pc:spChg>
      </pc:sldChg>
      <pc:sldChg chg="modSp">
        <pc:chgData name="" userId="" providerId="" clId="Web-{8CF691F8-C474-4E32-8172-FCEDBBC8611F}" dt="2019-01-02T20:57:03.376" v="21" actId="20577"/>
        <pc:sldMkLst>
          <pc:docMk/>
          <pc:sldMk cId="1922193556" sldId="423"/>
        </pc:sldMkLst>
        <pc:spChg chg="mod">
          <ac:chgData name="" userId="" providerId="" clId="Web-{8CF691F8-C474-4E32-8172-FCEDBBC8611F}" dt="2019-01-02T20:57:03.376" v="21" actId="20577"/>
          <ac:spMkLst>
            <pc:docMk/>
            <pc:sldMk cId="1922193556" sldId="423"/>
            <ac:spMk id="38915" creationId="{00000000-0000-0000-0000-000000000000}"/>
          </ac:spMkLst>
        </pc:spChg>
      </pc:sldChg>
      <pc:sldChg chg="modSp modNotes">
        <pc:chgData name="" userId="" providerId="" clId="Web-{8CF691F8-C474-4E32-8172-FCEDBBC8611F}" dt="2019-01-02T21:21:14.965" v="159" actId="20577"/>
        <pc:sldMkLst>
          <pc:docMk/>
          <pc:sldMk cId="625181334" sldId="424"/>
        </pc:sldMkLst>
        <pc:spChg chg="mod">
          <ac:chgData name="" userId="" providerId="" clId="Web-{8CF691F8-C474-4E32-8172-FCEDBBC8611F}" dt="2019-01-02T21:21:14.965" v="159" actId="20577"/>
          <ac:spMkLst>
            <pc:docMk/>
            <pc:sldMk cId="625181334" sldId="424"/>
            <ac:spMk id="5" creationId="{00000000-0000-0000-0000-000000000000}"/>
          </ac:spMkLst>
        </pc:spChg>
      </pc:sldChg>
      <pc:sldChg chg="modSp modNotes">
        <pc:chgData name="" userId="" providerId="" clId="Web-{8CF691F8-C474-4E32-8172-FCEDBBC8611F}" dt="2019-01-02T21:15:23.651" v="108" actId="20577"/>
        <pc:sldMkLst>
          <pc:docMk/>
          <pc:sldMk cId="1784775389" sldId="425"/>
        </pc:sldMkLst>
        <pc:spChg chg="mod">
          <ac:chgData name="" userId="" providerId="" clId="Web-{8CF691F8-C474-4E32-8172-FCEDBBC8611F}" dt="2019-01-02T21:15:23.651" v="108" actId="20577"/>
          <ac:spMkLst>
            <pc:docMk/>
            <pc:sldMk cId="1784775389" sldId="425"/>
            <ac:spMk id="4" creationId="{00000000-0000-0000-0000-000000000000}"/>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6362831641007197E-2"/>
          <c:y val="1.7656998273670201E-3"/>
          <c:w val="0.83729386988325405"/>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2043-4E39-8792-A6A1F3056420}"/>
            </c:ext>
          </c:extLst>
        </c:ser>
        <c:dLbls>
          <c:showLegendKey val="0"/>
          <c:showVal val="0"/>
          <c:showCatName val="0"/>
          <c:showSerName val="0"/>
          <c:showPercent val="0"/>
          <c:showBubbleSize val="0"/>
        </c:dLbls>
        <c:gapWidth val="150"/>
        <c:axId val="-2063538872"/>
        <c:axId val="-2142870200"/>
      </c:barChart>
      <c:catAx>
        <c:axId val="-2063538872"/>
        <c:scaling>
          <c:orientation val="minMax"/>
        </c:scaling>
        <c:delete val="0"/>
        <c:axPos val="b"/>
        <c:numFmt formatCode="General" sourceLinked="1"/>
        <c:majorTickMark val="out"/>
        <c:minorTickMark val="none"/>
        <c:tickLblPos val="nextTo"/>
        <c:crossAx val="-2142870200"/>
        <c:crossesAt val="0"/>
        <c:auto val="1"/>
        <c:lblAlgn val="ctr"/>
        <c:lblOffset val="100"/>
        <c:noMultiLvlLbl val="0"/>
      </c:catAx>
      <c:valAx>
        <c:axId val="-2142870200"/>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063538872"/>
        <c:crosses val="autoZero"/>
        <c:crossBetween val="between"/>
        <c:majorUnit val="0.2"/>
        <c:minorUnit val="0.04"/>
      </c:valAx>
      <c:spPr>
        <a:solidFill>
          <a:schemeClr val="bg1"/>
        </a:solidFill>
        <a:ln>
          <a:noFill/>
          <a:prstDash val="sysDot"/>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4.5541450436040798E-2"/>
          <c:y val="6.0197262558834098E-2"/>
          <c:w val="0.91206847510358902"/>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06A1-4524-BF65-9B7A77586D35}"/>
            </c:ext>
          </c:extLst>
        </c:ser>
        <c:dLbls>
          <c:showLegendKey val="0"/>
          <c:showVal val="0"/>
          <c:showCatName val="0"/>
          <c:showSerName val="0"/>
          <c:showPercent val="0"/>
          <c:showBubbleSize val="0"/>
        </c:dLbls>
        <c:gapWidth val="150"/>
        <c:axId val="-2142575640"/>
        <c:axId val="-2114069368"/>
      </c:barChart>
      <c:catAx>
        <c:axId val="-2142575640"/>
        <c:scaling>
          <c:orientation val="minMax"/>
        </c:scaling>
        <c:delete val="1"/>
        <c:axPos val="b"/>
        <c:numFmt formatCode="General" sourceLinked="1"/>
        <c:majorTickMark val="out"/>
        <c:minorTickMark val="none"/>
        <c:tickLblPos val="nextTo"/>
        <c:crossAx val="-2114069368"/>
        <c:crossesAt val="0"/>
        <c:auto val="1"/>
        <c:lblAlgn val="ctr"/>
        <c:lblOffset val="100"/>
        <c:noMultiLvlLbl val="0"/>
      </c:catAx>
      <c:valAx>
        <c:axId val="-2114069368"/>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142575640"/>
        <c:crosses val="autoZero"/>
        <c:crossBetween val="between"/>
        <c:majorUnit val="0.2"/>
        <c:minorUnit val="0.04"/>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62706146106737"/>
          <c:y val="3.3742331288343599E-2"/>
          <c:w val="0.79909940944881896"/>
          <c:h val="0.69693251533742295"/>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C4C2-489B-BAE9-48ADCDE971F7}"/>
            </c:ext>
          </c:extLst>
        </c:ser>
        <c:dLbls>
          <c:showLegendKey val="0"/>
          <c:showVal val="0"/>
          <c:showCatName val="0"/>
          <c:showSerName val="0"/>
          <c:showPercent val="0"/>
          <c:showBubbleSize val="0"/>
        </c:dLbls>
        <c:gapWidth val="150"/>
        <c:axId val="-2062620264"/>
        <c:axId val="-2013184664"/>
      </c:barChart>
      <c:catAx>
        <c:axId val="-2062620264"/>
        <c:scaling>
          <c:orientation val="minMax"/>
        </c:scaling>
        <c:delete val="0"/>
        <c:axPos val="b"/>
        <c:title>
          <c:tx>
            <c:rich>
              <a:bodyPr/>
              <a:lstStyle/>
              <a:p>
                <a:pPr>
                  <a:defRPr sz="2400"/>
                </a:pPr>
                <a:r>
                  <a:rPr lang="en-US" sz="3200" b="0" dirty="0">
                    <a:latin typeface="Calibri" charset="0"/>
                    <a:ea typeface="Calibri" charset="0"/>
                    <a:cs typeface="Calibri" charset="0"/>
                  </a:rPr>
                  <a:t>Birth weight</a:t>
                </a:r>
              </a:p>
            </c:rich>
          </c:tx>
          <c:layout>
            <c:manualLayout>
              <c:xMode val="edge"/>
              <c:yMode val="edge"/>
              <c:x val="0.39392224409448801"/>
              <c:y val="0.77055214723926402"/>
            </c:manualLayout>
          </c:layout>
          <c:overlay val="0"/>
        </c:title>
        <c:numFmt formatCode="General" sourceLinked="1"/>
        <c:majorTickMark val="out"/>
        <c:minorTickMark val="none"/>
        <c:tickLblPos val="nextTo"/>
        <c:crossAx val="-2013184664"/>
        <c:crossesAt val="0"/>
        <c:auto val="1"/>
        <c:lblAlgn val="ctr"/>
        <c:lblOffset val="100"/>
        <c:noMultiLvlLbl val="0"/>
      </c:catAx>
      <c:valAx>
        <c:axId val="-2013184664"/>
        <c:scaling>
          <c:orientation val="minMax"/>
          <c:max val="1"/>
          <c:min val="0"/>
        </c:scaling>
        <c:delete val="1"/>
        <c:axPos val="l"/>
        <c:title>
          <c:tx>
            <c:rich>
              <a:bodyPr rot="0"/>
              <a:lstStyle/>
              <a:p>
                <a:pPr>
                  <a:defRPr sz="2800"/>
                </a:pPr>
                <a:r>
                  <a:rPr lang="en-US" sz="3200" b="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062620264"/>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62706146106737"/>
          <c:y val="3.3742331288343599E-2"/>
          <c:w val="0.83729386988325405"/>
          <c:h val="0.69693251533742295"/>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6075-4BCC-AA0B-E5876D02B46F}"/>
            </c:ext>
          </c:extLst>
        </c:ser>
        <c:dLbls>
          <c:showLegendKey val="0"/>
          <c:showVal val="0"/>
          <c:showCatName val="0"/>
          <c:showSerName val="0"/>
          <c:showPercent val="0"/>
          <c:showBubbleSize val="0"/>
        </c:dLbls>
        <c:gapWidth val="150"/>
        <c:axId val="-2142718024"/>
        <c:axId val="-2106894136"/>
      </c:barChart>
      <c:catAx>
        <c:axId val="-2142718024"/>
        <c:scaling>
          <c:orientation val="minMax"/>
        </c:scaling>
        <c:delete val="0"/>
        <c:axPos val="b"/>
        <c:title>
          <c:tx>
            <c:rich>
              <a:bodyPr/>
              <a:lstStyle/>
              <a:p>
                <a:pPr>
                  <a:defRPr sz="2800"/>
                </a:pPr>
                <a:r>
                  <a:rPr lang="en-US" sz="3200" dirty="0">
                    <a:latin typeface="Calibri" charset="0"/>
                    <a:ea typeface="Calibri" charset="0"/>
                    <a:cs typeface="Calibri" charset="0"/>
                  </a:rPr>
                  <a:t>Age</a:t>
                </a:r>
              </a:p>
            </c:rich>
          </c:tx>
          <c:layout>
            <c:manualLayout>
              <c:xMode val="edge"/>
              <c:yMode val="edge"/>
              <c:x val="0.54347149479572399"/>
              <c:y val="0.77055218290764105"/>
            </c:manualLayout>
          </c:layout>
          <c:overlay val="0"/>
        </c:title>
        <c:numFmt formatCode="General" sourceLinked="1"/>
        <c:majorTickMark val="out"/>
        <c:minorTickMark val="none"/>
        <c:tickLblPos val="nextTo"/>
        <c:crossAx val="-2106894136"/>
        <c:crossesAt val="0"/>
        <c:auto val="1"/>
        <c:lblAlgn val="ctr"/>
        <c:lblOffset val="100"/>
        <c:noMultiLvlLbl val="0"/>
      </c:catAx>
      <c:valAx>
        <c:axId val="-2106894136"/>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142718024"/>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6362831641007183E-2"/>
          <c:y val="4.672672579189829E-3"/>
          <c:w val="0.83729386988325405"/>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06A1-4524-BF65-9B7A77586D35}"/>
            </c:ext>
          </c:extLst>
        </c:ser>
        <c:dLbls>
          <c:showLegendKey val="0"/>
          <c:showVal val="0"/>
          <c:showCatName val="0"/>
          <c:showSerName val="0"/>
          <c:showPercent val="0"/>
          <c:showBubbleSize val="0"/>
        </c:dLbls>
        <c:gapWidth val="150"/>
        <c:axId val="2120071080"/>
        <c:axId val="-2061389144"/>
      </c:barChart>
      <c:catAx>
        <c:axId val="2120071080"/>
        <c:scaling>
          <c:orientation val="minMax"/>
        </c:scaling>
        <c:delete val="0"/>
        <c:axPos val="b"/>
        <c:numFmt formatCode="General" sourceLinked="1"/>
        <c:majorTickMark val="out"/>
        <c:minorTickMark val="none"/>
        <c:tickLblPos val="nextTo"/>
        <c:crossAx val="-2061389144"/>
        <c:crossesAt val="0"/>
        <c:auto val="1"/>
        <c:lblAlgn val="ctr"/>
        <c:lblOffset val="100"/>
        <c:noMultiLvlLbl val="0"/>
      </c:catAx>
      <c:valAx>
        <c:axId val="-2061389144"/>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120071080"/>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Sheet1!$A$2:$A$3</c:f>
              <c:strCache>
                <c:ptCount val="2"/>
                <c:pt idx="0">
                  <c:v>How big is</c:v>
                </c:pt>
                <c:pt idx="1">
                  <c:v>the Difference?</c:v>
                </c:pt>
              </c:strCache>
            </c:strRef>
          </c:cat>
          <c:val>
            <c:numRef>
              <c:f>Sheet1!$B$2:$B$3</c:f>
              <c:numCache>
                <c:formatCode>General</c:formatCode>
                <c:ptCount val="2"/>
                <c:pt idx="0">
                  <c:v>4.3</c:v>
                </c:pt>
                <c:pt idx="1">
                  <c:v>4.5</c:v>
                </c:pt>
              </c:numCache>
            </c:numRef>
          </c:val>
          <c:extLst>
            <c:ext xmlns:c16="http://schemas.microsoft.com/office/drawing/2014/chart" uri="{C3380CC4-5D6E-409C-BE32-E72D297353CC}">
              <c16:uniqueId val="{00000000-625F-4AE3-8B34-1117BEFB233D}"/>
            </c:ext>
          </c:extLst>
        </c:ser>
        <c:ser>
          <c:idx val="1"/>
          <c:order val="1"/>
          <c:tx>
            <c:strRef>
              <c:f>Sheet1!$C$1</c:f>
              <c:strCache>
                <c:ptCount val="1"/>
                <c:pt idx="0">
                  <c:v>Series 2</c:v>
                </c:pt>
              </c:strCache>
            </c:strRef>
          </c:tx>
          <c:spPr>
            <a:solidFill>
              <a:schemeClr val="accent2"/>
            </a:solidFill>
            <a:ln>
              <a:noFill/>
            </a:ln>
            <a:effectLst/>
          </c:spPr>
          <c:invertIfNegative val="0"/>
          <c:cat>
            <c:strRef>
              <c:f>Sheet1!$A$2:$A$3</c:f>
              <c:strCache>
                <c:ptCount val="2"/>
                <c:pt idx="0">
                  <c:v>How big is</c:v>
                </c:pt>
                <c:pt idx="1">
                  <c:v>the Difference?</c:v>
                </c:pt>
              </c:strCache>
            </c:strRef>
          </c:cat>
          <c:val>
            <c:numRef>
              <c:f>Sheet1!$C$2:$C$3</c:f>
              <c:numCache>
                <c:formatCode>General</c:formatCode>
                <c:ptCount val="2"/>
                <c:pt idx="0">
                  <c:v>4.0999999999999996</c:v>
                </c:pt>
                <c:pt idx="1">
                  <c:v>1.8</c:v>
                </c:pt>
              </c:numCache>
            </c:numRef>
          </c:val>
          <c:extLst>
            <c:ext xmlns:c16="http://schemas.microsoft.com/office/drawing/2014/chart" uri="{C3380CC4-5D6E-409C-BE32-E72D297353CC}">
              <c16:uniqueId val="{00000001-625F-4AE3-8B34-1117BEFB233D}"/>
            </c:ext>
          </c:extLst>
        </c:ser>
        <c:dLbls>
          <c:showLegendKey val="0"/>
          <c:showVal val="0"/>
          <c:showCatName val="0"/>
          <c:showSerName val="0"/>
          <c:showPercent val="0"/>
          <c:showBubbleSize val="0"/>
        </c:dLbls>
        <c:gapWidth val="219"/>
        <c:overlap val="-27"/>
        <c:axId val="2104584264"/>
        <c:axId val="-2146644616"/>
      </c:barChart>
      <c:catAx>
        <c:axId val="2104584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2146644616"/>
        <c:crosses val="autoZero"/>
        <c:auto val="1"/>
        <c:lblAlgn val="ctr"/>
        <c:lblOffset val="100"/>
        <c:noMultiLvlLbl val="0"/>
      </c:catAx>
      <c:valAx>
        <c:axId val="-2146644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45842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3784396978237E-2"/>
          <c:y val="1.7656998273670201E-3"/>
          <c:w val="0.83729386988325405"/>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2043-4E39-8792-A6A1F3056420}"/>
            </c:ext>
          </c:extLst>
        </c:ser>
        <c:dLbls>
          <c:showLegendKey val="0"/>
          <c:showVal val="0"/>
          <c:showCatName val="0"/>
          <c:showSerName val="0"/>
          <c:showPercent val="0"/>
          <c:showBubbleSize val="0"/>
        </c:dLbls>
        <c:gapWidth val="150"/>
        <c:axId val="-2111785704"/>
        <c:axId val="-2057592232"/>
      </c:barChart>
      <c:catAx>
        <c:axId val="-2111785704"/>
        <c:scaling>
          <c:orientation val="minMax"/>
        </c:scaling>
        <c:delete val="0"/>
        <c:axPos val="b"/>
        <c:title>
          <c:tx>
            <c:rich>
              <a:bodyPr/>
              <a:lstStyle/>
              <a:p>
                <a:pPr>
                  <a:defRPr sz="2800"/>
                </a:pPr>
                <a:r>
                  <a:rPr lang="en-US" sz="3200" dirty="0">
                    <a:latin typeface="Calibri" charset="0"/>
                    <a:ea typeface="Calibri" charset="0"/>
                    <a:cs typeface="Calibri" charset="0"/>
                  </a:rPr>
                  <a:t>Radar</a:t>
                </a:r>
              </a:p>
            </c:rich>
          </c:tx>
          <c:layout>
            <c:manualLayout>
              <c:xMode val="edge"/>
              <c:yMode val="edge"/>
              <c:x val="0.36791457285844398"/>
              <c:y val="0.83450551156439801"/>
            </c:manualLayout>
          </c:layout>
          <c:overlay val="0"/>
        </c:title>
        <c:numFmt formatCode="General" sourceLinked="1"/>
        <c:majorTickMark val="out"/>
        <c:minorTickMark val="none"/>
        <c:tickLblPos val="nextTo"/>
        <c:crossAx val="-2057592232"/>
        <c:crossesAt val="0"/>
        <c:auto val="1"/>
        <c:lblAlgn val="ctr"/>
        <c:lblOffset val="100"/>
        <c:noMultiLvlLbl val="0"/>
      </c:catAx>
      <c:valAx>
        <c:axId val="-2057592232"/>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111785704"/>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71478091948758E-2"/>
          <c:y val="2.4156342207854498E-2"/>
          <c:w val="0.91206847510358902"/>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06A1-4524-BF65-9B7A77586D35}"/>
            </c:ext>
          </c:extLst>
        </c:ser>
        <c:dLbls>
          <c:showLegendKey val="0"/>
          <c:showVal val="0"/>
          <c:showCatName val="0"/>
          <c:showSerName val="0"/>
          <c:showPercent val="0"/>
          <c:showBubbleSize val="0"/>
        </c:dLbls>
        <c:gapWidth val="150"/>
        <c:axId val="-2114632408"/>
        <c:axId val="-2107313528"/>
      </c:barChart>
      <c:catAx>
        <c:axId val="-2114632408"/>
        <c:scaling>
          <c:orientation val="minMax"/>
        </c:scaling>
        <c:delete val="0"/>
        <c:axPos val="b"/>
        <c:numFmt formatCode="General" sourceLinked="1"/>
        <c:majorTickMark val="out"/>
        <c:minorTickMark val="none"/>
        <c:tickLblPos val="nextTo"/>
        <c:crossAx val="-2107313528"/>
        <c:crossesAt val="0"/>
        <c:auto val="1"/>
        <c:lblAlgn val="ctr"/>
        <c:lblOffset val="100"/>
        <c:noMultiLvlLbl val="0"/>
      </c:catAx>
      <c:valAx>
        <c:axId val="-2107313528"/>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6.7400988531107504E-3"/>
              <c:y val="0.32148763875984598"/>
            </c:manualLayout>
          </c:layout>
          <c:overlay val="0"/>
        </c:title>
        <c:numFmt formatCode="General" sourceLinked="1"/>
        <c:majorTickMark val="none"/>
        <c:minorTickMark val="none"/>
        <c:tickLblPos val="nextTo"/>
        <c:crossAx val="-2114632408"/>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Sheet1!$A$2:$A$3</c:f>
              <c:strCache>
                <c:ptCount val="2"/>
                <c:pt idx="0">
                  <c:v>How big is the</c:v>
                </c:pt>
                <c:pt idx="1">
                  <c:v>Variation</c:v>
                </c:pt>
              </c:strCache>
            </c:strRef>
          </c:cat>
          <c:val>
            <c:numRef>
              <c:f>Sheet1!$B$2:$B$3</c:f>
              <c:numCache>
                <c:formatCode>General</c:formatCode>
                <c:ptCount val="2"/>
                <c:pt idx="0">
                  <c:v>4.5999999999999996</c:v>
                </c:pt>
                <c:pt idx="1">
                  <c:v>3.9</c:v>
                </c:pt>
              </c:numCache>
            </c:numRef>
          </c:val>
          <c:extLst>
            <c:ext xmlns:c16="http://schemas.microsoft.com/office/drawing/2014/chart" uri="{C3380CC4-5D6E-409C-BE32-E72D297353CC}">
              <c16:uniqueId val="{00000000-625F-4AE3-8B34-1117BEFB233D}"/>
            </c:ext>
          </c:extLst>
        </c:ser>
        <c:ser>
          <c:idx val="1"/>
          <c:order val="1"/>
          <c:tx>
            <c:strRef>
              <c:f>Sheet1!$C$1</c:f>
              <c:strCache>
                <c:ptCount val="1"/>
                <c:pt idx="0">
                  <c:v>Series 2</c:v>
                </c:pt>
              </c:strCache>
            </c:strRef>
          </c:tx>
          <c:spPr>
            <a:solidFill>
              <a:schemeClr val="accent2"/>
            </a:solidFill>
            <a:ln>
              <a:noFill/>
            </a:ln>
            <a:effectLst/>
          </c:spPr>
          <c:invertIfNegative val="0"/>
          <c:cat>
            <c:strRef>
              <c:f>Sheet1!$A$2:$A$3</c:f>
              <c:strCache>
                <c:ptCount val="2"/>
                <c:pt idx="0">
                  <c:v>How big is the</c:v>
                </c:pt>
                <c:pt idx="1">
                  <c:v>Variation</c:v>
                </c:pt>
              </c:strCache>
            </c:strRef>
          </c:cat>
          <c:val>
            <c:numRef>
              <c:f>Sheet1!$C$2:$C$3</c:f>
              <c:numCache>
                <c:formatCode>General</c:formatCode>
                <c:ptCount val="2"/>
                <c:pt idx="0">
                  <c:v>3.3</c:v>
                </c:pt>
                <c:pt idx="1">
                  <c:v>2.5</c:v>
                </c:pt>
              </c:numCache>
            </c:numRef>
          </c:val>
          <c:extLst>
            <c:ext xmlns:c16="http://schemas.microsoft.com/office/drawing/2014/chart" uri="{C3380CC4-5D6E-409C-BE32-E72D297353CC}">
              <c16:uniqueId val="{00000001-625F-4AE3-8B34-1117BEFB233D}"/>
            </c:ext>
          </c:extLst>
        </c:ser>
        <c:dLbls>
          <c:showLegendKey val="0"/>
          <c:showVal val="0"/>
          <c:showCatName val="0"/>
          <c:showSerName val="0"/>
          <c:showPercent val="0"/>
          <c:showBubbleSize val="0"/>
        </c:dLbls>
        <c:gapWidth val="219"/>
        <c:overlap val="-27"/>
        <c:axId val="-2059306984"/>
        <c:axId val="-2109135032"/>
      </c:barChart>
      <c:catAx>
        <c:axId val="-2059306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2109135032"/>
        <c:crosses val="autoZero"/>
        <c:auto val="1"/>
        <c:lblAlgn val="ctr"/>
        <c:lblOffset val="100"/>
        <c:noMultiLvlLbl val="0"/>
      </c:catAx>
      <c:valAx>
        <c:axId val="-2109135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593069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3.3784396978237E-2"/>
          <c:y val="1.7656998273670201E-3"/>
          <c:w val="0.83729386988325405"/>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2043-4E39-8792-A6A1F3056420}"/>
            </c:ext>
          </c:extLst>
        </c:ser>
        <c:dLbls>
          <c:showLegendKey val="0"/>
          <c:showVal val="0"/>
          <c:showCatName val="0"/>
          <c:showSerName val="0"/>
          <c:showPercent val="0"/>
          <c:showBubbleSize val="0"/>
        </c:dLbls>
        <c:gapWidth val="150"/>
        <c:axId val="-2076428712"/>
        <c:axId val="-2108944072"/>
      </c:barChart>
      <c:catAx>
        <c:axId val="-2076428712"/>
        <c:scaling>
          <c:orientation val="minMax"/>
        </c:scaling>
        <c:delete val="0"/>
        <c:axPos val="b"/>
        <c:numFmt formatCode="General" sourceLinked="1"/>
        <c:majorTickMark val="out"/>
        <c:minorTickMark val="none"/>
        <c:tickLblPos val="nextTo"/>
        <c:crossAx val="-2108944072"/>
        <c:crossesAt val="0"/>
        <c:auto val="1"/>
        <c:lblAlgn val="ctr"/>
        <c:lblOffset val="100"/>
        <c:noMultiLvlLbl val="0"/>
      </c:catAx>
      <c:valAx>
        <c:axId val="-2108944072"/>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076428712"/>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2.6049092989926501E-2"/>
          <c:y val="1.7656998273670201E-3"/>
          <c:w val="0.83729386988325405"/>
          <c:h val="0.79576959929097302"/>
        </c:manualLayout>
      </c:layout>
      <c:barChart>
        <c:barDir val="col"/>
        <c:grouping val="clustered"/>
        <c:varyColors val="0"/>
        <c:ser>
          <c:idx val="0"/>
          <c:order val="0"/>
          <c:tx>
            <c:strRef>
              <c:f>Sheet1!$B$1</c:f>
              <c:strCache>
                <c:ptCount val="1"/>
                <c:pt idx="0">
                  <c:v>Column1</c:v>
                </c:pt>
              </c:strCache>
            </c:strRef>
          </c:tx>
          <c:invertIfNegative val="0"/>
          <c:cat>
            <c:numRef>
              <c:f>Sheet1!$A$2</c:f>
              <c:numCache>
                <c:formatCode>General</c:formatCode>
                <c:ptCount val="1"/>
              </c:numCache>
            </c:numRef>
          </c:cat>
          <c:val>
            <c:numRef>
              <c:f>Sheet1!$B$2</c:f>
              <c:numCache>
                <c:formatCode>General</c:formatCode>
                <c:ptCount val="1"/>
              </c:numCache>
            </c:numRef>
          </c:val>
          <c:extLst>
            <c:ext xmlns:c16="http://schemas.microsoft.com/office/drawing/2014/chart" uri="{C3380CC4-5D6E-409C-BE32-E72D297353CC}">
              <c16:uniqueId val="{00000000-06A1-4524-BF65-9B7A77586D35}"/>
            </c:ext>
          </c:extLst>
        </c:ser>
        <c:dLbls>
          <c:showLegendKey val="0"/>
          <c:showVal val="0"/>
          <c:showCatName val="0"/>
          <c:showSerName val="0"/>
          <c:showPercent val="0"/>
          <c:showBubbleSize val="0"/>
        </c:dLbls>
        <c:gapWidth val="150"/>
        <c:axId val="-2058289368"/>
        <c:axId val="-2063102232"/>
      </c:barChart>
      <c:catAx>
        <c:axId val="-2058289368"/>
        <c:scaling>
          <c:orientation val="minMax"/>
        </c:scaling>
        <c:delete val="0"/>
        <c:axPos val="b"/>
        <c:numFmt formatCode="General" sourceLinked="1"/>
        <c:majorTickMark val="out"/>
        <c:minorTickMark val="none"/>
        <c:tickLblPos val="nextTo"/>
        <c:crossAx val="-2063102232"/>
        <c:crossesAt val="0"/>
        <c:auto val="1"/>
        <c:lblAlgn val="ctr"/>
        <c:lblOffset val="100"/>
        <c:noMultiLvlLbl val="0"/>
      </c:catAx>
      <c:valAx>
        <c:axId val="-2063102232"/>
        <c:scaling>
          <c:orientation val="minMax"/>
          <c:max val="1"/>
          <c:min val="0"/>
        </c:scaling>
        <c:delete val="1"/>
        <c:axPos val="l"/>
        <c:title>
          <c:tx>
            <c:rich>
              <a:bodyPr rot="0"/>
              <a:lstStyle/>
              <a:p>
                <a:pPr>
                  <a:defRPr sz="2800"/>
                </a:pPr>
                <a:r>
                  <a:rPr lang="en-US" sz="3200" dirty="0">
                    <a:latin typeface="Calibri" charset="0"/>
                    <a:ea typeface="Calibri" charset="0"/>
                    <a:cs typeface="Calibri" charset="0"/>
                  </a:rPr>
                  <a:t>[N]</a:t>
                </a:r>
              </a:p>
            </c:rich>
          </c:tx>
          <c:layout>
            <c:manualLayout>
              <c:xMode val="edge"/>
              <c:yMode val="edge"/>
              <c:x val="4.1254954604322901E-2"/>
              <c:y val="0.33343558282208602"/>
            </c:manualLayout>
          </c:layout>
          <c:overlay val="0"/>
        </c:title>
        <c:numFmt formatCode="General" sourceLinked="1"/>
        <c:majorTickMark val="none"/>
        <c:minorTickMark val="none"/>
        <c:tickLblPos val="nextTo"/>
        <c:crossAx val="-2058289368"/>
        <c:crosses val="autoZero"/>
        <c:crossBetween val="between"/>
        <c:majorUnit val="0.2"/>
        <c:minorUnit val="0.04"/>
      </c:valAx>
      <c:spPr>
        <a:solidFill>
          <a:schemeClr val="bg1"/>
        </a:solidFill>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A:B</a:t>
            </a:r>
            <a:r>
              <a:rPr lang="en-US" baseline="0" dirty="0"/>
              <a:t> = 5:4</a:t>
            </a:r>
            <a:endParaRPr lang="en-US" dirty="0"/>
          </a:p>
        </c:rich>
      </c:tx>
      <c:layout>
        <c:manualLayout>
          <c:xMode val="edge"/>
          <c:yMode val="edge"/>
          <c:x val="0.43795129775444702"/>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A</c:v>
                </c:pt>
              </c:strCache>
            </c:strRef>
          </c:tx>
          <c:spPr>
            <a:solidFill>
              <a:schemeClr val="accent1"/>
            </a:solidFill>
            <a:ln>
              <a:noFill/>
            </a:ln>
            <a:effectLst/>
          </c:spPr>
          <c:invertIfNegative val="0"/>
          <c:cat>
            <c:strRef>
              <c:f>Sheet1!$A$2:$A$3</c:f>
              <c:strCache>
                <c:ptCount val="2"/>
                <c:pt idx="0">
                  <c:v>How big is</c:v>
                </c:pt>
                <c:pt idx="1">
                  <c:v>the Difference?</c:v>
                </c:pt>
              </c:strCache>
            </c:strRef>
          </c:cat>
          <c:val>
            <c:numRef>
              <c:f>Sheet1!$B$2:$B$3</c:f>
              <c:numCache>
                <c:formatCode>General</c:formatCode>
                <c:ptCount val="2"/>
                <c:pt idx="0">
                  <c:v>1000</c:v>
                </c:pt>
                <c:pt idx="1">
                  <c:v>100</c:v>
                </c:pt>
              </c:numCache>
            </c:numRef>
          </c:val>
          <c:extLst>
            <c:ext xmlns:c16="http://schemas.microsoft.com/office/drawing/2014/chart" uri="{C3380CC4-5D6E-409C-BE32-E72D297353CC}">
              <c16:uniqueId val="{00000000-625F-4AE3-8B34-1117BEFB233D}"/>
            </c:ext>
          </c:extLst>
        </c:ser>
        <c:ser>
          <c:idx val="1"/>
          <c:order val="1"/>
          <c:tx>
            <c:strRef>
              <c:f>Sheet1!$C$1</c:f>
              <c:strCache>
                <c:ptCount val="1"/>
                <c:pt idx="0">
                  <c:v>B</c:v>
                </c:pt>
              </c:strCache>
            </c:strRef>
          </c:tx>
          <c:spPr>
            <a:solidFill>
              <a:schemeClr val="accent2"/>
            </a:solidFill>
            <a:ln>
              <a:noFill/>
            </a:ln>
            <a:effectLst/>
          </c:spPr>
          <c:invertIfNegative val="0"/>
          <c:cat>
            <c:strRef>
              <c:f>Sheet1!$A$2:$A$3</c:f>
              <c:strCache>
                <c:ptCount val="2"/>
                <c:pt idx="0">
                  <c:v>How big is</c:v>
                </c:pt>
                <c:pt idx="1">
                  <c:v>the Difference?</c:v>
                </c:pt>
              </c:strCache>
            </c:strRef>
          </c:cat>
          <c:val>
            <c:numRef>
              <c:f>Sheet1!$C$2:$C$3</c:f>
              <c:numCache>
                <c:formatCode>General</c:formatCode>
                <c:ptCount val="2"/>
                <c:pt idx="0">
                  <c:v>800</c:v>
                </c:pt>
                <c:pt idx="1">
                  <c:v>80</c:v>
                </c:pt>
              </c:numCache>
            </c:numRef>
          </c:val>
          <c:extLst>
            <c:ext xmlns:c16="http://schemas.microsoft.com/office/drawing/2014/chart" uri="{C3380CC4-5D6E-409C-BE32-E72D297353CC}">
              <c16:uniqueId val="{00000001-625F-4AE3-8B34-1117BEFB233D}"/>
            </c:ext>
          </c:extLst>
        </c:ser>
        <c:dLbls>
          <c:showLegendKey val="0"/>
          <c:showVal val="0"/>
          <c:showCatName val="0"/>
          <c:showSerName val="0"/>
          <c:showPercent val="0"/>
          <c:showBubbleSize val="0"/>
        </c:dLbls>
        <c:gapWidth val="219"/>
        <c:overlap val="-27"/>
        <c:axId val="-2011279848"/>
        <c:axId val="-2077312264"/>
      </c:barChart>
      <c:catAx>
        <c:axId val="-2011279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77312264"/>
        <c:crosses val="autoZero"/>
        <c:auto val="1"/>
        <c:lblAlgn val="ctr"/>
        <c:lblOffset val="100"/>
        <c:noMultiLvlLbl val="0"/>
      </c:catAx>
      <c:valAx>
        <c:axId val="-20773122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1279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CFB7CC-2F8A-4174-9A94-3F979E6D593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2A34804-11BC-44F4-9760-16BE93AEE8D1}">
      <dgm:prSet phldrT="[Text]" custT="1"/>
      <dgm:spPr/>
      <dgm:t>
        <a:bodyPr/>
        <a:lstStyle/>
        <a:p>
          <a:r>
            <a:rPr lang="en-US" sz="3200" b="1" dirty="0"/>
            <a:t>N ≥ 30</a:t>
          </a:r>
        </a:p>
      </dgm:t>
    </dgm:pt>
    <dgm:pt modelId="{82FD4AD3-812A-4DA7-A161-50641D1FD1FC}" type="parTrans" cxnId="{92D00190-8767-42F1-88D6-9FFD157D31A7}">
      <dgm:prSet/>
      <dgm:spPr/>
      <dgm:t>
        <a:bodyPr/>
        <a:lstStyle/>
        <a:p>
          <a:endParaRPr lang="en-US" b="1"/>
        </a:p>
      </dgm:t>
    </dgm:pt>
    <dgm:pt modelId="{E8463CF8-E652-4B62-9839-0299DFF56940}" type="sibTrans" cxnId="{92D00190-8767-42F1-88D6-9FFD157D31A7}">
      <dgm:prSet/>
      <dgm:spPr/>
      <dgm:t>
        <a:bodyPr/>
        <a:lstStyle/>
        <a:p>
          <a:endParaRPr lang="en-US" b="1"/>
        </a:p>
      </dgm:t>
    </dgm:pt>
    <dgm:pt modelId="{C9DB55E3-1156-4B20-B465-CBFD2D7F3C6B}">
      <dgm:prSet phldrT="[Text]"/>
      <dgm:spPr/>
      <dgm:t>
        <a:bodyPr/>
        <a:lstStyle/>
        <a:p>
          <a:r>
            <a:rPr lang="en-US" b="1" dirty="0"/>
            <a:t>Normal distribution</a:t>
          </a:r>
        </a:p>
      </dgm:t>
    </dgm:pt>
    <dgm:pt modelId="{E7833EBF-A078-4DD4-A416-6A7BF4E84443}" type="parTrans" cxnId="{6CBA64F9-8B07-4705-958B-14F95A259266}">
      <dgm:prSet/>
      <dgm:spPr/>
      <dgm:t>
        <a:bodyPr/>
        <a:lstStyle/>
        <a:p>
          <a:endParaRPr lang="en-US" b="1"/>
        </a:p>
      </dgm:t>
    </dgm:pt>
    <dgm:pt modelId="{BBF894FA-29DD-4582-9C55-0CECA254B5A0}" type="sibTrans" cxnId="{6CBA64F9-8B07-4705-958B-14F95A259266}">
      <dgm:prSet/>
      <dgm:spPr/>
      <dgm:t>
        <a:bodyPr/>
        <a:lstStyle/>
        <a:p>
          <a:endParaRPr lang="en-US" b="1"/>
        </a:p>
      </dgm:t>
    </dgm:pt>
    <dgm:pt modelId="{3B12568B-B8DF-4EF8-A4BC-FF8AC173EC1C}">
      <dgm:prSet phldrT="[Text]"/>
      <dgm:spPr/>
      <dgm:t>
        <a:bodyPr/>
        <a:lstStyle/>
        <a:p>
          <a:pPr>
            <a:spcAft>
              <a:spcPts val="0"/>
            </a:spcAft>
          </a:pPr>
          <a:r>
            <a:rPr lang="en-US" b="1" dirty="0"/>
            <a:t>Transform for </a:t>
          </a:r>
        </a:p>
        <a:p>
          <a:pPr>
            <a:spcAft>
              <a:spcPts val="0"/>
            </a:spcAft>
          </a:pPr>
          <a:r>
            <a:rPr lang="en-US" b="1" dirty="0"/>
            <a:t>t test or</a:t>
          </a:r>
        </a:p>
        <a:p>
          <a:pPr>
            <a:spcAft>
              <a:spcPts val="0"/>
            </a:spcAft>
          </a:pPr>
          <a:r>
            <a:rPr lang="en-US" b="1" dirty="0"/>
            <a:t>Wilcoxon test</a:t>
          </a:r>
        </a:p>
      </dgm:t>
    </dgm:pt>
    <dgm:pt modelId="{A16DF179-4DB7-426E-84BC-48964F72DC3F}" type="parTrans" cxnId="{3BEA8305-95D7-47B6-86EE-4973D0AFDACA}">
      <dgm:prSet/>
      <dgm:spPr/>
      <dgm:t>
        <a:bodyPr/>
        <a:lstStyle/>
        <a:p>
          <a:endParaRPr lang="en-US" b="1"/>
        </a:p>
      </dgm:t>
    </dgm:pt>
    <dgm:pt modelId="{96C49D52-1953-49DC-9113-BD015543FAC5}" type="sibTrans" cxnId="{3BEA8305-95D7-47B6-86EE-4973D0AFDACA}">
      <dgm:prSet/>
      <dgm:spPr/>
      <dgm:t>
        <a:bodyPr/>
        <a:lstStyle/>
        <a:p>
          <a:endParaRPr lang="en-US" b="1"/>
        </a:p>
      </dgm:t>
    </dgm:pt>
    <dgm:pt modelId="{9ADFB26B-4444-47F1-9E76-AF2E0FBF4C58}">
      <dgm:prSet phldrT="[Text]"/>
      <dgm:spPr/>
      <dgm:t>
        <a:bodyPr/>
        <a:lstStyle/>
        <a:p>
          <a:r>
            <a:rPr lang="en-US" b="1" dirty="0"/>
            <a:t>t test</a:t>
          </a:r>
        </a:p>
      </dgm:t>
    </dgm:pt>
    <dgm:pt modelId="{B3368AE1-D9BF-477E-AB61-3D04FAC20E18}" type="parTrans" cxnId="{63142D15-7D58-4D57-8A88-76F5CF4AF4AE}">
      <dgm:prSet/>
      <dgm:spPr/>
      <dgm:t>
        <a:bodyPr/>
        <a:lstStyle/>
        <a:p>
          <a:endParaRPr lang="en-US" b="1"/>
        </a:p>
      </dgm:t>
    </dgm:pt>
    <dgm:pt modelId="{D81736A1-4866-4AC5-BACC-EE850333E61C}" type="sibTrans" cxnId="{63142D15-7D58-4D57-8A88-76F5CF4AF4AE}">
      <dgm:prSet/>
      <dgm:spPr/>
      <dgm:t>
        <a:bodyPr/>
        <a:lstStyle/>
        <a:p>
          <a:endParaRPr lang="en-US" b="1"/>
        </a:p>
      </dgm:t>
    </dgm:pt>
    <dgm:pt modelId="{B9865DCA-C92E-4A9F-9E70-6A8C09FAFBAF}">
      <dgm:prSet phldrT="[Text]"/>
      <dgm:spPr/>
      <dgm:t>
        <a:bodyPr/>
        <a:lstStyle/>
        <a:p>
          <a:pPr algn="ctr"/>
          <a:r>
            <a:rPr lang="en-US" b="1" dirty="0"/>
            <a:t>t test</a:t>
          </a:r>
        </a:p>
      </dgm:t>
    </dgm:pt>
    <dgm:pt modelId="{2DD10B71-9A60-474B-8F8C-45060D72D057}" type="sibTrans" cxnId="{43313C2C-3A73-4555-8235-C573A171B2CC}">
      <dgm:prSet/>
      <dgm:spPr/>
      <dgm:t>
        <a:bodyPr/>
        <a:lstStyle/>
        <a:p>
          <a:endParaRPr lang="en-US" b="1"/>
        </a:p>
      </dgm:t>
    </dgm:pt>
    <dgm:pt modelId="{514C4F8D-833D-4B99-9A9F-20AA4507CE22}" type="parTrans" cxnId="{43313C2C-3A73-4555-8235-C573A171B2CC}">
      <dgm:prSet/>
      <dgm:spPr/>
      <dgm:t>
        <a:bodyPr/>
        <a:lstStyle/>
        <a:p>
          <a:endParaRPr lang="en-US" b="1"/>
        </a:p>
      </dgm:t>
    </dgm:pt>
    <dgm:pt modelId="{C1ACB5AD-A032-4960-93CD-7278DE15AC5D}" type="pres">
      <dgm:prSet presAssocID="{74CFB7CC-2F8A-4174-9A94-3F979E6D5936}" presName="diagram" presStyleCnt="0">
        <dgm:presLayoutVars>
          <dgm:chPref val="1"/>
          <dgm:dir/>
          <dgm:animOne val="branch"/>
          <dgm:animLvl val="lvl"/>
          <dgm:resizeHandles val="exact"/>
        </dgm:presLayoutVars>
      </dgm:prSet>
      <dgm:spPr/>
    </dgm:pt>
    <dgm:pt modelId="{6D7FFDA3-56BE-44BB-A548-D3DC1131B12A}" type="pres">
      <dgm:prSet presAssocID="{42A34804-11BC-44F4-9760-16BE93AEE8D1}" presName="root1" presStyleCnt="0"/>
      <dgm:spPr/>
    </dgm:pt>
    <dgm:pt modelId="{C1081B48-BB2D-4601-B044-A5D469D11C90}" type="pres">
      <dgm:prSet presAssocID="{42A34804-11BC-44F4-9760-16BE93AEE8D1}" presName="LevelOneTextNode" presStyleLbl="node0" presStyleIdx="0" presStyleCnt="1">
        <dgm:presLayoutVars>
          <dgm:chPref val="3"/>
        </dgm:presLayoutVars>
      </dgm:prSet>
      <dgm:spPr/>
    </dgm:pt>
    <dgm:pt modelId="{A1B472BB-699D-41DD-81A7-8D2E18D22547}" type="pres">
      <dgm:prSet presAssocID="{42A34804-11BC-44F4-9760-16BE93AEE8D1}" presName="level2hierChild" presStyleCnt="0"/>
      <dgm:spPr/>
    </dgm:pt>
    <dgm:pt modelId="{A55D96D3-95A5-4E24-8B42-29B7F23190C2}" type="pres">
      <dgm:prSet presAssocID="{E7833EBF-A078-4DD4-A416-6A7BF4E84443}" presName="conn2-1" presStyleLbl="parChTrans1D2" presStyleIdx="0" presStyleCnt="2"/>
      <dgm:spPr/>
    </dgm:pt>
    <dgm:pt modelId="{74411475-94ED-44D7-9F7A-B6326330C1BD}" type="pres">
      <dgm:prSet presAssocID="{E7833EBF-A078-4DD4-A416-6A7BF4E84443}" presName="connTx" presStyleLbl="parChTrans1D2" presStyleIdx="0" presStyleCnt="2"/>
      <dgm:spPr/>
    </dgm:pt>
    <dgm:pt modelId="{011F1ED5-4A6A-43CD-A041-808A26543F87}" type="pres">
      <dgm:prSet presAssocID="{C9DB55E3-1156-4B20-B465-CBFD2D7F3C6B}" presName="root2" presStyleCnt="0"/>
      <dgm:spPr/>
    </dgm:pt>
    <dgm:pt modelId="{D1981231-8D70-4422-BB9D-029B2CAA737A}" type="pres">
      <dgm:prSet presAssocID="{C9DB55E3-1156-4B20-B465-CBFD2D7F3C6B}" presName="LevelTwoTextNode" presStyleLbl="node2" presStyleIdx="0" presStyleCnt="2">
        <dgm:presLayoutVars>
          <dgm:chPref val="3"/>
        </dgm:presLayoutVars>
      </dgm:prSet>
      <dgm:spPr/>
    </dgm:pt>
    <dgm:pt modelId="{9524D0C2-B0F7-44C1-BF5B-4F2E7362B1B3}" type="pres">
      <dgm:prSet presAssocID="{C9DB55E3-1156-4B20-B465-CBFD2D7F3C6B}" presName="level3hierChild" presStyleCnt="0"/>
      <dgm:spPr/>
    </dgm:pt>
    <dgm:pt modelId="{ABB78B1D-2864-4D4E-80F8-CEF5BB950AEA}" type="pres">
      <dgm:prSet presAssocID="{A16DF179-4DB7-426E-84BC-48964F72DC3F}" presName="conn2-1" presStyleLbl="parChTrans1D3" presStyleIdx="0" presStyleCnt="2"/>
      <dgm:spPr/>
    </dgm:pt>
    <dgm:pt modelId="{7903F40A-0175-43FC-B4BD-4C34C5697D72}" type="pres">
      <dgm:prSet presAssocID="{A16DF179-4DB7-426E-84BC-48964F72DC3F}" presName="connTx" presStyleLbl="parChTrans1D3" presStyleIdx="0" presStyleCnt="2"/>
      <dgm:spPr/>
    </dgm:pt>
    <dgm:pt modelId="{7B89D6BE-DCE2-45A7-AF73-7231786F04DC}" type="pres">
      <dgm:prSet presAssocID="{3B12568B-B8DF-4EF8-A4BC-FF8AC173EC1C}" presName="root2" presStyleCnt="0"/>
      <dgm:spPr/>
    </dgm:pt>
    <dgm:pt modelId="{2072AF83-0746-4B8F-B9F8-579FBC4E2455}" type="pres">
      <dgm:prSet presAssocID="{3B12568B-B8DF-4EF8-A4BC-FF8AC173EC1C}" presName="LevelTwoTextNode" presStyleLbl="node3" presStyleIdx="0" presStyleCnt="2">
        <dgm:presLayoutVars>
          <dgm:chPref val="3"/>
        </dgm:presLayoutVars>
      </dgm:prSet>
      <dgm:spPr/>
    </dgm:pt>
    <dgm:pt modelId="{3E978B43-344F-4F3E-BEAE-71A1F94D7989}" type="pres">
      <dgm:prSet presAssocID="{3B12568B-B8DF-4EF8-A4BC-FF8AC173EC1C}" presName="level3hierChild" presStyleCnt="0"/>
      <dgm:spPr/>
    </dgm:pt>
    <dgm:pt modelId="{C81CED8E-FC35-4274-BE52-1C19A4722801}" type="pres">
      <dgm:prSet presAssocID="{B3368AE1-D9BF-477E-AB61-3D04FAC20E18}" presName="conn2-1" presStyleLbl="parChTrans1D3" presStyleIdx="1" presStyleCnt="2"/>
      <dgm:spPr/>
    </dgm:pt>
    <dgm:pt modelId="{93FF05B9-2605-4807-BBD9-D52FD29C52AC}" type="pres">
      <dgm:prSet presAssocID="{B3368AE1-D9BF-477E-AB61-3D04FAC20E18}" presName="connTx" presStyleLbl="parChTrans1D3" presStyleIdx="1" presStyleCnt="2"/>
      <dgm:spPr/>
    </dgm:pt>
    <dgm:pt modelId="{3C1009E1-D60B-4197-ACDB-4276336F4909}" type="pres">
      <dgm:prSet presAssocID="{9ADFB26B-4444-47F1-9E76-AF2E0FBF4C58}" presName="root2" presStyleCnt="0"/>
      <dgm:spPr/>
    </dgm:pt>
    <dgm:pt modelId="{F0D60391-CF2D-4482-8008-61892E9F9C75}" type="pres">
      <dgm:prSet presAssocID="{9ADFB26B-4444-47F1-9E76-AF2E0FBF4C58}" presName="LevelTwoTextNode" presStyleLbl="node3" presStyleIdx="1" presStyleCnt="2">
        <dgm:presLayoutVars>
          <dgm:chPref val="3"/>
        </dgm:presLayoutVars>
      </dgm:prSet>
      <dgm:spPr/>
    </dgm:pt>
    <dgm:pt modelId="{852A3212-9230-462B-9190-5E3267FB56DD}" type="pres">
      <dgm:prSet presAssocID="{9ADFB26B-4444-47F1-9E76-AF2E0FBF4C58}" presName="level3hierChild" presStyleCnt="0"/>
      <dgm:spPr/>
    </dgm:pt>
    <dgm:pt modelId="{4E777F99-8A6F-403C-8DDB-28AF480FEAF2}" type="pres">
      <dgm:prSet presAssocID="{514C4F8D-833D-4B99-9A9F-20AA4507CE22}" presName="conn2-1" presStyleLbl="parChTrans1D2" presStyleIdx="1" presStyleCnt="2"/>
      <dgm:spPr/>
    </dgm:pt>
    <dgm:pt modelId="{84E7B196-2927-4CDF-B267-42F3173D75B0}" type="pres">
      <dgm:prSet presAssocID="{514C4F8D-833D-4B99-9A9F-20AA4507CE22}" presName="connTx" presStyleLbl="parChTrans1D2" presStyleIdx="1" presStyleCnt="2"/>
      <dgm:spPr/>
    </dgm:pt>
    <dgm:pt modelId="{0D36852A-F83A-4FF8-9382-0F3FDFFC3AED}" type="pres">
      <dgm:prSet presAssocID="{B9865DCA-C92E-4A9F-9E70-6A8C09FAFBAF}" presName="root2" presStyleCnt="0"/>
      <dgm:spPr/>
    </dgm:pt>
    <dgm:pt modelId="{8B8A0896-0760-4F58-8341-D278BD8BC9FA}" type="pres">
      <dgm:prSet presAssocID="{B9865DCA-C92E-4A9F-9E70-6A8C09FAFBAF}" presName="LevelTwoTextNode" presStyleLbl="node2" presStyleIdx="1" presStyleCnt="2" custScaleX="93923">
        <dgm:presLayoutVars>
          <dgm:chPref val="3"/>
        </dgm:presLayoutVars>
      </dgm:prSet>
      <dgm:spPr/>
    </dgm:pt>
    <dgm:pt modelId="{38FD7D78-CB0E-4F0C-A247-48F263C878E5}" type="pres">
      <dgm:prSet presAssocID="{B9865DCA-C92E-4A9F-9E70-6A8C09FAFBAF}" presName="level3hierChild" presStyleCnt="0"/>
      <dgm:spPr/>
    </dgm:pt>
  </dgm:ptLst>
  <dgm:cxnLst>
    <dgm:cxn modelId="{3BEA8305-95D7-47B6-86EE-4973D0AFDACA}" srcId="{C9DB55E3-1156-4B20-B465-CBFD2D7F3C6B}" destId="{3B12568B-B8DF-4EF8-A4BC-FF8AC173EC1C}" srcOrd="0" destOrd="0" parTransId="{A16DF179-4DB7-426E-84BC-48964F72DC3F}" sibTransId="{96C49D52-1953-49DC-9113-BD015543FAC5}"/>
    <dgm:cxn modelId="{2A32CD12-0434-436C-95E7-1175679E34A9}" type="presOf" srcId="{3B12568B-B8DF-4EF8-A4BC-FF8AC173EC1C}" destId="{2072AF83-0746-4B8F-B9F8-579FBC4E2455}" srcOrd="0" destOrd="0" presId="urn:microsoft.com/office/officeart/2005/8/layout/hierarchy2"/>
    <dgm:cxn modelId="{63142D15-7D58-4D57-8A88-76F5CF4AF4AE}" srcId="{C9DB55E3-1156-4B20-B465-CBFD2D7F3C6B}" destId="{9ADFB26B-4444-47F1-9E76-AF2E0FBF4C58}" srcOrd="1" destOrd="0" parTransId="{B3368AE1-D9BF-477E-AB61-3D04FAC20E18}" sibTransId="{D81736A1-4866-4AC5-BACC-EE850333E61C}"/>
    <dgm:cxn modelId="{BB2E7615-7C4D-42DF-8DD1-5D8A2D26113C}" type="presOf" srcId="{E7833EBF-A078-4DD4-A416-6A7BF4E84443}" destId="{74411475-94ED-44D7-9F7A-B6326330C1BD}" srcOrd="1" destOrd="0" presId="urn:microsoft.com/office/officeart/2005/8/layout/hierarchy2"/>
    <dgm:cxn modelId="{43313C2C-3A73-4555-8235-C573A171B2CC}" srcId="{42A34804-11BC-44F4-9760-16BE93AEE8D1}" destId="{B9865DCA-C92E-4A9F-9E70-6A8C09FAFBAF}" srcOrd="1" destOrd="0" parTransId="{514C4F8D-833D-4B99-9A9F-20AA4507CE22}" sibTransId="{2DD10B71-9A60-474B-8F8C-45060D72D057}"/>
    <dgm:cxn modelId="{397E3D33-AC34-48BB-802E-E77DEEE37989}" type="presOf" srcId="{9ADFB26B-4444-47F1-9E76-AF2E0FBF4C58}" destId="{F0D60391-CF2D-4482-8008-61892E9F9C75}" srcOrd="0" destOrd="0" presId="urn:microsoft.com/office/officeart/2005/8/layout/hierarchy2"/>
    <dgm:cxn modelId="{2B95EC63-AAD3-4B13-A709-55BD2951CDFF}" type="presOf" srcId="{C9DB55E3-1156-4B20-B465-CBFD2D7F3C6B}" destId="{D1981231-8D70-4422-BB9D-029B2CAA737A}" srcOrd="0" destOrd="0" presId="urn:microsoft.com/office/officeart/2005/8/layout/hierarchy2"/>
    <dgm:cxn modelId="{5F63D455-1390-46B4-A8F0-94C077498B57}" type="presOf" srcId="{B3368AE1-D9BF-477E-AB61-3D04FAC20E18}" destId="{C81CED8E-FC35-4274-BE52-1C19A4722801}" srcOrd="0" destOrd="0" presId="urn:microsoft.com/office/officeart/2005/8/layout/hierarchy2"/>
    <dgm:cxn modelId="{1FB97386-5294-4F2A-A4DF-72A16A0C8372}" type="presOf" srcId="{514C4F8D-833D-4B99-9A9F-20AA4507CE22}" destId="{84E7B196-2927-4CDF-B267-42F3173D75B0}" srcOrd="1" destOrd="0" presId="urn:microsoft.com/office/officeart/2005/8/layout/hierarchy2"/>
    <dgm:cxn modelId="{92D00190-8767-42F1-88D6-9FFD157D31A7}" srcId="{74CFB7CC-2F8A-4174-9A94-3F979E6D5936}" destId="{42A34804-11BC-44F4-9760-16BE93AEE8D1}" srcOrd="0" destOrd="0" parTransId="{82FD4AD3-812A-4DA7-A161-50641D1FD1FC}" sibTransId="{E8463CF8-E652-4B62-9839-0299DFF56940}"/>
    <dgm:cxn modelId="{46A47793-894B-4254-BC66-8CCF81E6C01B}" type="presOf" srcId="{A16DF179-4DB7-426E-84BC-48964F72DC3F}" destId="{ABB78B1D-2864-4D4E-80F8-CEF5BB950AEA}" srcOrd="0" destOrd="0" presId="urn:microsoft.com/office/officeart/2005/8/layout/hierarchy2"/>
    <dgm:cxn modelId="{3B40E297-F1D3-4E87-9319-90AFF7F5C9A9}" type="presOf" srcId="{42A34804-11BC-44F4-9760-16BE93AEE8D1}" destId="{C1081B48-BB2D-4601-B044-A5D469D11C90}" srcOrd="0" destOrd="0" presId="urn:microsoft.com/office/officeart/2005/8/layout/hierarchy2"/>
    <dgm:cxn modelId="{68B102A5-1C5A-48EB-A59C-29548265818C}" type="presOf" srcId="{B3368AE1-D9BF-477E-AB61-3D04FAC20E18}" destId="{93FF05B9-2605-4807-BBD9-D52FD29C52AC}" srcOrd="1" destOrd="0" presId="urn:microsoft.com/office/officeart/2005/8/layout/hierarchy2"/>
    <dgm:cxn modelId="{B3D550A5-490A-4F9E-AF75-0021F60575DF}" type="presOf" srcId="{A16DF179-4DB7-426E-84BC-48964F72DC3F}" destId="{7903F40A-0175-43FC-B4BD-4C34C5697D72}" srcOrd="1" destOrd="0" presId="urn:microsoft.com/office/officeart/2005/8/layout/hierarchy2"/>
    <dgm:cxn modelId="{8B8E27BD-1AB5-412D-B020-67882BAEE627}" type="presOf" srcId="{74CFB7CC-2F8A-4174-9A94-3F979E6D5936}" destId="{C1ACB5AD-A032-4960-93CD-7278DE15AC5D}" srcOrd="0" destOrd="0" presId="urn:microsoft.com/office/officeart/2005/8/layout/hierarchy2"/>
    <dgm:cxn modelId="{97B95DC5-1F7B-4547-9BD1-656D92961BF3}" type="presOf" srcId="{B9865DCA-C92E-4A9F-9E70-6A8C09FAFBAF}" destId="{8B8A0896-0760-4F58-8341-D278BD8BC9FA}" srcOrd="0" destOrd="0" presId="urn:microsoft.com/office/officeart/2005/8/layout/hierarchy2"/>
    <dgm:cxn modelId="{C51032F0-2EAC-4252-BBAA-BCC2768C2DCC}" type="presOf" srcId="{514C4F8D-833D-4B99-9A9F-20AA4507CE22}" destId="{4E777F99-8A6F-403C-8DDB-28AF480FEAF2}" srcOrd="0" destOrd="0" presId="urn:microsoft.com/office/officeart/2005/8/layout/hierarchy2"/>
    <dgm:cxn modelId="{3B6F76F0-E54B-4418-9865-85FB67031121}" type="presOf" srcId="{E7833EBF-A078-4DD4-A416-6A7BF4E84443}" destId="{A55D96D3-95A5-4E24-8B42-29B7F23190C2}" srcOrd="0" destOrd="0" presId="urn:microsoft.com/office/officeart/2005/8/layout/hierarchy2"/>
    <dgm:cxn modelId="{6CBA64F9-8B07-4705-958B-14F95A259266}" srcId="{42A34804-11BC-44F4-9760-16BE93AEE8D1}" destId="{C9DB55E3-1156-4B20-B465-CBFD2D7F3C6B}" srcOrd="0" destOrd="0" parTransId="{E7833EBF-A078-4DD4-A416-6A7BF4E84443}" sibTransId="{BBF894FA-29DD-4582-9C55-0CECA254B5A0}"/>
    <dgm:cxn modelId="{80146E40-CDD3-4016-BC8E-1C1A08D5FBDF}" type="presParOf" srcId="{C1ACB5AD-A032-4960-93CD-7278DE15AC5D}" destId="{6D7FFDA3-56BE-44BB-A548-D3DC1131B12A}" srcOrd="0" destOrd="0" presId="urn:microsoft.com/office/officeart/2005/8/layout/hierarchy2"/>
    <dgm:cxn modelId="{ADF5E1E8-49F5-4A4D-ACDE-1E71709158AA}" type="presParOf" srcId="{6D7FFDA3-56BE-44BB-A548-D3DC1131B12A}" destId="{C1081B48-BB2D-4601-B044-A5D469D11C90}" srcOrd="0" destOrd="0" presId="urn:microsoft.com/office/officeart/2005/8/layout/hierarchy2"/>
    <dgm:cxn modelId="{241EDCA9-D376-440C-84FC-DBACBEC219F2}" type="presParOf" srcId="{6D7FFDA3-56BE-44BB-A548-D3DC1131B12A}" destId="{A1B472BB-699D-41DD-81A7-8D2E18D22547}" srcOrd="1" destOrd="0" presId="urn:microsoft.com/office/officeart/2005/8/layout/hierarchy2"/>
    <dgm:cxn modelId="{05A1C0C7-7D71-45A1-B581-BDD4CA0F0B6B}" type="presParOf" srcId="{A1B472BB-699D-41DD-81A7-8D2E18D22547}" destId="{A55D96D3-95A5-4E24-8B42-29B7F23190C2}" srcOrd="0" destOrd="0" presId="urn:microsoft.com/office/officeart/2005/8/layout/hierarchy2"/>
    <dgm:cxn modelId="{71DFBC8A-B603-4A9F-8CF5-CDB29DF2ABCB}" type="presParOf" srcId="{A55D96D3-95A5-4E24-8B42-29B7F23190C2}" destId="{74411475-94ED-44D7-9F7A-B6326330C1BD}" srcOrd="0" destOrd="0" presId="urn:microsoft.com/office/officeart/2005/8/layout/hierarchy2"/>
    <dgm:cxn modelId="{02353525-B940-4D45-9E7C-D1536CE955DE}" type="presParOf" srcId="{A1B472BB-699D-41DD-81A7-8D2E18D22547}" destId="{011F1ED5-4A6A-43CD-A041-808A26543F87}" srcOrd="1" destOrd="0" presId="urn:microsoft.com/office/officeart/2005/8/layout/hierarchy2"/>
    <dgm:cxn modelId="{C001979A-2F72-4A92-804C-E31E8D29867A}" type="presParOf" srcId="{011F1ED5-4A6A-43CD-A041-808A26543F87}" destId="{D1981231-8D70-4422-BB9D-029B2CAA737A}" srcOrd="0" destOrd="0" presId="urn:microsoft.com/office/officeart/2005/8/layout/hierarchy2"/>
    <dgm:cxn modelId="{1844D57C-0B04-4025-8939-9BF5E8B17874}" type="presParOf" srcId="{011F1ED5-4A6A-43CD-A041-808A26543F87}" destId="{9524D0C2-B0F7-44C1-BF5B-4F2E7362B1B3}" srcOrd="1" destOrd="0" presId="urn:microsoft.com/office/officeart/2005/8/layout/hierarchy2"/>
    <dgm:cxn modelId="{2D56CEF7-626C-49C2-9F60-90DC0DC81C43}" type="presParOf" srcId="{9524D0C2-B0F7-44C1-BF5B-4F2E7362B1B3}" destId="{ABB78B1D-2864-4D4E-80F8-CEF5BB950AEA}" srcOrd="0" destOrd="0" presId="urn:microsoft.com/office/officeart/2005/8/layout/hierarchy2"/>
    <dgm:cxn modelId="{073E8411-A562-419C-9171-9BD2F3C0D9D4}" type="presParOf" srcId="{ABB78B1D-2864-4D4E-80F8-CEF5BB950AEA}" destId="{7903F40A-0175-43FC-B4BD-4C34C5697D72}" srcOrd="0" destOrd="0" presId="urn:microsoft.com/office/officeart/2005/8/layout/hierarchy2"/>
    <dgm:cxn modelId="{1DDFB531-EE26-405D-B21A-8245F9D8EB85}" type="presParOf" srcId="{9524D0C2-B0F7-44C1-BF5B-4F2E7362B1B3}" destId="{7B89D6BE-DCE2-45A7-AF73-7231786F04DC}" srcOrd="1" destOrd="0" presId="urn:microsoft.com/office/officeart/2005/8/layout/hierarchy2"/>
    <dgm:cxn modelId="{A6E1438B-F95B-45FC-8D75-5929E198A9F0}" type="presParOf" srcId="{7B89D6BE-DCE2-45A7-AF73-7231786F04DC}" destId="{2072AF83-0746-4B8F-B9F8-579FBC4E2455}" srcOrd="0" destOrd="0" presId="urn:microsoft.com/office/officeart/2005/8/layout/hierarchy2"/>
    <dgm:cxn modelId="{3BCEE6A3-B7EF-475E-B1A8-52210870466C}" type="presParOf" srcId="{7B89D6BE-DCE2-45A7-AF73-7231786F04DC}" destId="{3E978B43-344F-4F3E-BEAE-71A1F94D7989}" srcOrd="1" destOrd="0" presId="urn:microsoft.com/office/officeart/2005/8/layout/hierarchy2"/>
    <dgm:cxn modelId="{6D6E869E-B365-421E-AF49-8F2BC0C09CB5}" type="presParOf" srcId="{9524D0C2-B0F7-44C1-BF5B-4F2E7362B1B3}" destId="{C81CED8E-FC35-4274-BE52-1C19A4722801}" srcOrd="2" destOrd="0" presId="urn:microsoft.com/office/officeart/2005/8/layout/hierarchy2"/>
    <dgm:cxn modelId="{7BEDDDA6-A0EC-4B3F-A4BD-2CA8818B9B69}" type="presParOf" srcId="{C81CED8E-FC35-4274-BE52-1C19A4722801}" destId="{93FF05B9-2605-4807-BBD9-D52FD29C52AC}" srcOrd="0" destOrd="0" presId="urn:microsoft.com/office/officeart/2005/8/layout/hierarchy2"/>
    <dgm:cxn modelId="{991BF678-F243-49E2-9BE3-4DAF322DAB88}" type="presParOf" srcId="{9524D0C2-B0F7-44C1-BF5B-4F2E7362B1B3}" destId="{3C1009E1-D60B-4197-ACDB-4276336F4909}" srcOrd="3" destOrd="0" presId="urn:microsoft.com/office/officeart/2005/8/layout/hierarchy2"/>
    <dgm:cxn modelId="{618EE7E1-BB0D-4E73-BA42-D1BBD6AE3AF4}" type="presParOf" srcId="{3C1009E1-D60B-4197-ACDB-4276336F4909}" destId="{F0D60391-CF2D-4482-8008-61892E9F9C75}" srcOrd="0" destOrd="0" presId="urn:microsoft.com/office/officeart/2005/8/layout/hierarchy2"/>
    <dgm:cxn modelId="{305C248D-336F-469E-ADB5-9D0850BF0494}" type="presParOf" srcId="{3C1009E1-D60B-4197-ACDB-4276336F4909}" destId="{852A3212-9230-462B-9190-5E3267FB56DD}" srcOrd="1" destOrd="0" presId="urn:microsoft.com/office/officeart/2005/8/layout/hierarchy2"/>
    <dgm:cxn modelId="{E604FE55-764C-40FC-87D0-CF695A1658AB}" type="presParOf" srcId="{A1B472BB-699D-41DD-81A7-8D2E18D22547}" destId="{4E777F99-8A6F-403C-8DDB-28AF480FEAF2}" srcOrd="2" destOrd="0" presId="urn:microsoft.com/office/officeart/2005/8/layout/hierarchy2"/>
    <dgm:cxn modelId="{B98959B0-86E6-49FF-91B1-31DFAC3D5BB7}" type="presParOf" srcId="{4E777F99-8A6F-403C-8DDB-28AF480FEAF2}" destId="{84E7B196-2927-4CDF-B267-42F3173D75B0}" srcOrd="0" destOrd="0" presId="urn:microsoft.com/office/officeart/2005/8/layout/hierarchy2"/>
    <dgm:cxn modelId="{339FB8C7-179A-466E-9372-DF2A68A4FE16}" type="presParOf" srcId="{A1B472BB-699D-41DD-81A7-8D2E18D22547}" destId="{0D36852A-F83A-4FF8-9382-0F3FDFFC3AED}" srcOrd="3" destOrd="0" presId="urn:microsoft.com/office/officeart/2005/8/layout/hierarchy2"/>
    <dgm:cxn modelId="{F14F389B-ACC6-4FFB-B61B-54356D15A357}" type="presParOf" srcId="{0D36852A-F83A-4FF8-9382-0F3FDFFC3AED}" destId="{8B8A0896-0760-4F58-8341-D278BD8BC9FA}" srcOrd="0" destOrd="0" presId="urn:microsoft.com/office/officeart/2005/8/layout/hierarchy2"/>
    <dgm:cxn modelId="{36997748-E280-440E-A9FC-10DC7E4862CA}" type="presParOf" srcId="{0D36852A-F83A-4FF8-9382-0F3FDFFC3AED}" destId="{38FD7D78-CB0E-4F0C-A247-48F263C878E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CFB7CC-2F8A-4174-9A94-3F979E6D593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2A34804-11BC-44F4-9760-16BE93AEE8D1}">
      <dgm:prSet phldrT="[Text]" custT="1"/>
      <dgm:spPr/>
      <dgm:t>
        <a:bodyPr/>
        <a:lstStyle/>
        <a:p>
          <a:r>
            <a:rPr lang="en-US" sz="3200" b="1" dirty="0"/>
            <a:t>N ≥ 30</a:t>
          </a:r>
        </a:p>
      </dgm:t>
    </dgm:pt>
    <dgm:pt modelId="{82FD4AD3-812A-4DA7-A161-50641D1FD1FC}" type="parTrans" cxnId="{92D00190-8767-42F1-88D6-9FFD157D31A7}">
      <dgm:prSet/>
      <dgm:spPr/>
      <dgm:t>
        <a:bodyPr/>
        <a:lstStyle/>
        <a:p>
          <a:endParaRPr lang="en-US" b="1"/>
        </a:p>
      </dgm:t>
    </dgm:pt>
    <dgm:pt modelId="{E8463CF8-E652-4B62-9839-0299DFF56940}" type="sibTrans" cxnId="{92D00190-8767-42F1-88D6-9FFD157D31A7}">
      <dgm:prSet/>
      <dgm:spPr/>
      <dgm:t>
        <a:bodyPr/>
        <a:lstStyle/>
        <a:p>
          <a:endParaRPr lang="en-US" b="1"/>
        </a:p>
      </dgm:t>
    </dgm:pt>
    <dgm:pt modelId="{C9DB55E3-1156-4B20-B465-CBFD2D7F3C6B}">
      <dgm:prSet phldrT="[Text]"/>
      <dgm:spPr/>
      <dgm:t>
        <a:bodyPr/>
        <a:lstStyle/>
        <a:p>
          <a:r>
            <a:rPr lang="en-US" b="1" dirty="0"/>
            <a:t>Normal distribution</a:t>
          </a:r>
        </a:p>
      </dgm:t>
    </dgm:pt>
    <dgm:pt modelId="{E7833EBF-A078-4DD4-A416-6A7BF4E84443}" type="parTrans" cxnId="{6CBA64F9-8B07-4705-958B-14F95A259266}">
      <dgm:prSet/>
      <dgm:spPr/>
      <dgm:t>
        <a:bodyPr/>
        <a:lstStyle/>
        <a:p>
          <a:endParaRPr lang="en-US" b="1"/>
        </a:p>
      </dgm:t>
    </dgm:pt>
    <dgm:pt modelId="{BBF894FA-29DD-4582-9C55-0CECA254B5A0}" type="sibTrans" cxnId="{6CBA64F9-8B07-4705-958B-14F95A259266}">
      <dgm:prSet/>
      <dgm:spPr/>
      <dgm:t>
        <a:bodyPr/>
        <a:lstStyle/>
        <a:p>
          <a:endParaRPr lang="en-US" b="1"/>
        </a:p>
      </dgm:t>
    </dgm:pt>
    <dgm:pt modelId="{3B12568B-B8DF-4EF8-A4BC-FF8AC173EC1C}">
      <dgm:prSet phldrT="[Text]"/>
      <dgm:spPr/>
      <dgm:t>
        <a:bodyPr/>
        <a:lstStyle/>
        <a:p>
          <a:pPr>
            <a:spcAft>
              <a:spcPts val="0"/>
            </a:spcAft>
          </a:pPr>
          <a:r>
            <a:rPr lang="en-US" b="1" dirty="0"/>
            <a:t>Transform for </a:t>
          </a:r>
        </a:p>
        <a:p>
          <a:pPr>
            <a:spcAft>
              <a:spcPts val="0"/>
            </a:spcAft>
          </a:pPr>
          <a:r>
            <a:rPr lang="en-US" b="1" dirty="0"/>
            <a:t>t test  or</a:t>
          </a:r>
        </a:p>
        <a:p>
          <a:pPr>
            <a:spcAft>
              <a:spcPts val="0"/>
            </a:spcAft>
          </a:pPr>
          <a:r>
            <a:rPr lang="en-US" b="1" dirty="0"/>
            <a:t>Wilcoxon test</a:t>
          </a:r>
        </a:p>
      </dgm:t>
    </dgm:pt>
    <dgm:pt modelId="{A16DF179-4DB7-426E-84BC-48964F72DC3F}" type="parTrans" cxnId="{3BEA8305-95D7-47B6-86EE-4973D0AFDACA}">
      <dgm:prSet/>
      <dgm:spPr/>
      <dgm:t>
        <a:bodyPr/>
        <a:lstStyle/>
        <a:p>
          <a:endParaRPr lang="en-US" b="1"/>
        </a:p>
      </dgm:t>
    </dgm:pt>
    <dgm:pt modelId="{96C49D52-1953-49DC-9113-BD015543FAC5}" type="sibTrans" cxnId="{3BEA8305-95D7-47B6-86EE-4973D0AFDACA}">
      <dgm:prSet/>
      <dgm:spPr/>
      <dgm:t>
        <a:bodyPr/>
        <a:lstStyle/>
        <a:p>
          <a:endParaRPr lang="en-US" b="1"/>
        </a:p>
      </dgm:t>
    </dgm:pt>
    <dgm:pt modelId="{9ADFB26B-4444-47F1-9E76-AF2E0FBF4C58}">
      <dgm:prSet phldrT="[Text]"/>
      <dgm:spPr/>
      <dgm:t>
        <a:bodyPr/>
        <a:lstStyle/>
        <a:p>
          <a:r>
            <a:rPr lang="en-US" b="1" dirty="0"/>
            <a:t>Paired</a:t>
          </a:r>
        </a:p>
        <a:p>
          <a:r>
            <a:rPr lang="en-US" b="1" dirty="0"/>
            <a:t>t test</a:t>
          </a:r>
        </a:p>
      </dgm:t>
    </dgm:pt>
    <dgm:pt modelId="{B3368AE1-D9BF-477E-AB61-3D04FAC20E18}" type="parTrans" cxnId="{63142D15-7D58-4D57-8A88-76F5CF4AF4AE}">
      <dgm:prSet/>
      <dgm:spPr/>
      <dgm:t>
        <a:bodyPr/>
        <a:lstStyle/>
        <a:p>
          <a:endParaRPr lang="en-US" b="1"/>
        </a:p>
      </dgm:t>
    </dgm:pt>
    <dgm:pt modelId="{D81736A1-4866-4AC5-BACC-EE850333E61C}" type="sibTrans" cxnId="{63142D15-7D58-4D57-8A88-76F5CF4AF4AE}">
      <dgm:prSet/>
      <dgm:spPr/>
      <dgm:t>
        <a:bodyPr/>
        <a:lstStyle/>
        <a:p>
          <a:endParaRPr lang="en-US" b="1"/>
        </a:p>
      </dgm:t>
    </dgm:pt>
    <dgm:pt modelId="{B9865DCA-C92E-4A9F-9E70-6A8C09FAFBAF}">
      <dgm:prSet phldrT="[Text]"/>
      <dgm:spPr/>
      <dgm:t>
        <a:bodyPr/>
        <a:lstStyle/>
        <a:p>
          <a:pPr algn="ctr"/>
          <a:r>
            <a:rPr lang="en-US" b="1" dirty="0"/>
            <a:t>Paired </a:t>
          </a:r>
        </a:p>
        <a:p>
          <a:pPr algn="ctr"/>
          <a:r>
            <a:rPr lang="en-US" b="1" dirty="0"/>
            <a:t>t test</a:t>
          </a:r>
        </a:p>
      </dgm:t>
    </dgm:pt>
    <dgm:pt modelId="{2DD10B71-9A60-474B-8F8C-45060D72D057}" type="sibTrans" cxnId="{43313C2C-3A73-4555-8235-C573A171B2CC}">
      <dgm:prSet/>
      <dgm:spPr/>
      <dgm:t>
        <a:bodyPr/>
        <a:lstStyle/>
        <a:p>
          <a:endParaRPr lang="en-US" b="1"/>
        </a:p>
      </dgm:t>
    </dgm:pt>
    <dgm:pt modelId="{514C4F8D-833D-4B99-9A9F-20AA4507CE22}" type="parTrans" cxnId="{43313C2C-3A73-4555-8235-C573A171B2CC}">
      <dgm:prSet/>
      <dgm:spPr/>
      <dgm:t>
        <a:bodyPr/>
        <a:lstStyle/>
        <a:p>
          <a:endParaRPr lang="en-US" b="1"/>
        </a:p>
      </dgm:t>
    </dgm:pt>
    <dgm:pt modelId="{C1ACB5AD-A032-4960-93CD-7278DE15AC5D}" type="pres">
      <dgm:prSet presAssocID="{74CFB7CC-2F8A-4174-9A94-3F979E6D5936}" presName="diagram" presStyleCnt="0">
        <dgm:presLayoutVars>
          <dgm:chPref val="1"/>
          <dgm:dir/>
          <dgm:animOne val="branch"/>
          <dgm:animLvl val="lvl"/>
          <dgm:resizeHandles val="exact"/>
        </dgm:presLayoutVars>
      </dgm:prSet>
      <dgm:spPr/>
    </dgm:pt>
    <dgm:pt modelId="{6D7FFDA3-56BE-44BB-A548-D3DC1131B12A}" type="pres">
      <dgm:prSet presAssocID="{42A34804-11BC-44F4-9760-16BE93AEE8D1}" presName="root1" presStyleCnt="0"/>
      <dgm:spPr/>
    </dgm:pt>
    <dgm:pt modelId="{C1081B48-BB2D-4601-B044-A5D469D11C90}" type="pres">
      <dgm:prSet presAssocID="{42A34804-11BC-44F4-9760-16BE93AEE8D1}" presName="LevelOneTextNode" presStyleLbl="node0" presStyleIdx="0" presStyleCnt="1">
        <dgm:presLayoutVars>
          <dgm:chPref val="3"/>
        </dgm:presLayoutVars>
      </dgm:prSet>
      <dgm:spPr/>
    </dgm:pt>
    <dgm:pt modelId="{A1B472BB-699D-41DD-81A7-8D2E18D22547}" type="pres">
      <dgm:prSet presAssocID="{42A34804-11BC-44F4-9760-16BE93AEE8D1}" presName="level2hierChild" presStyleCnt="0"/>
      <dgm:spPr/>
    </dgm:pt>
    <dgm:pt modelId="{A55D96D3-95A5-4E24-8B42-29B7F23190C2}" type="pres">
      <dgm:prSet presAssocID="{E7833EBF-A078-4DD4-A416-6A7BF4E84443}" presName="conn2-1" presStyleLbl="parChTrans1D2" presStyleIdx="0" presStyleCnt="2"/>
      <dgm:spPr/>
    </dgm:pt>
    <dgm:pt modelId="{74411475-94ED-44D7-9F7A-B6326330C1BD}" type="pres">
      <dgm:prSet presAssocID="{E7833EBF-A078-4DD4-A416-6A7BF4E84443}" presName="connTx" presStyleLbl="parChTrans1D2" presStyleIdx="0" presStyleCnt="2"/>
      <dgm:spPr/>
    </dgm:pt>
    <dgm:pt modelId="{011F1ED5-4A6A-43CD-A041-808A26543F87}" type="pres">
      <dgm:prSet presAssocID="{C9DB55E3-1156-4B20-B465-CBFD2D7F3C6B}" presName="root2" presStyleCnt="0"/>
      <dgm:spPr/>
    </dgm:pt>
    <dgm:pt modelId="{D1981231-8D70-4422-BB9D-029B2CAA737A}" type="pres">
      <dgm:prSet presAssocID="{C9DB55E3-1156-4B20-B465-CBFD2D7F3C6B}" presName="LevelTwoTextNode" presStyleLbl="node2" presStyleIdx="0" presStyleCnt="2">
        <dgm:presLayoutVars>
          <dgm:chPref val="3"/>
        </dgm:presLayoutVars>
      </dgm:prSet>
      <dgm:spPr/>
    </dgm:pt>
    <dgm:pt modelId="{9524D0C2-B0F7-44C1-BF5B-4F2E7362B1B3}" type="pres">
      <dgm:prSet presAssocID="{C9DB55E3-1156-4B20-B465-CBFD2D7F3C6B}" presName="level3hierChild" presStyleCnt="0"/>
      <dgm:spPr/>
    </dgm:pt>
    <dgm:pt modelId="{ABB78B1D-2864-4D4E-80F8-CEF5BB950AEA}" type="pres">
      <dgm:prSet presAssocID="{A16DF179-4DB7-426E-84BC-48964F72DC3F}" presName="conn2-1" presStyleLbl="parChTrans1D3" presStyleIdx="0" presStyleCnt="2"/>
      <dgm:spPr/>
    </dgm:pt>
    <dgm:pt modelId="{7903F40A-0175-43FC-B4BD-4C34C5697D72}" type="pres">
      <dgm:prSet presAssocID="{A16DF179-4DB7-426E-84BC-48964F72DC3F}" presName="connTx" presStyleLbl="parChTrans1D3" presStyleIdx="0" presStyleCnt="2"/>
      <dgm:spPr/>
    </dgm:pt>
    <dgm:pt modelId="{7B89D6BE-DCE2-45A7-AF73-7231786F04DC}" type="pres">
      <dgm:prSet presAssocID="{3B12568B-B8DF-4EF8-A4BC-FF8AC173EC1C}" presName="root2" presStyleCnt="0"/>
      <dgm:spPr/>
    </dgm:pt>
    <dgm:pt modelId="{2072AF83-0746-4B8F-B9F8-579FBC4E2455}" type="pres">
      <dgm:prSet presAssocID="{3B12568B-B8DF-4EF8-A4BC-FF8AC173EC1C}" presName="LevelTwoTextNode" presStyleLbl="node3" presStyleIdx="0" presStyleCnt="2">
        <dgm:presLayoutVars>
          <dgm:chPref val="3"/>
        </dgm:presLayoutVars>
      </dgm:prSet>
      <dgm:spPr/>
    </dgm:pt>
    <dgm:pt modelId="{3E978B43-344F-4F3E-BEAE-71A1F94D7989}" type="pres">
      <dgm:prSet presAssocID="{3B12568B-B8DF-4EF8-A4BC-FF8AC173EC1C}" presName="level3hierChild" presStyleCnt="0"/>
      <dgm:spPr/>
    </dgm:pt>
    <dgm:pt modelId="{C81CED8E-FC35-4274-BE52-1C19A4722801}" type="pres">
      <dgm:prSet presAssocID="{B3368AE1-D9BF-477E-AB61-3D04FAC20E18}" presName="conn2-1" presStyleLbl="parChTrans1D3" presStyleIdx="1" presStyleCnt="2"/>
      <dgm:spPr/>
    </dgm:pt>
    <dgm:pt modelId="{93FF05B9-2605-4807-BBD9-D52FD29C52AC}" type="pres">
      <dgm:prSet presAssocID="{B3368AE1-D9BF-477E-AB61-3D04FAC20E18}" presName="connTx" presStyleLbl="parChTrans1D3" presStyleIdx="1" presStyleCnt="2"/>
      <dgm:spPr/>
    </dgm:pt>
    <dgm:pt modelId="{3C1009E1-D60B-4197-ACDB-4276336F4909}" type="pres">
      <dgm:prSet presAssocID="{9ADFB26B-4444-47F1-9E76-AF2E0FBF4C58}" presName="root2" presStyleCnt="0"/>
      <dgm:spPr/>
    </dgm:pt>
    <dgm:pt modelId="{F0D60391-CF2D-4482-8008-61892E9F9C75}" type="pres">
      <dgm:prSet presAssocID="{9ADFB26B-4444-47F1-9E76-AF2E0FBF4C58}" presName="LevelTwoTextNode" presStyleLbl="node3" presStyleIdx="1" presStyleCnt="2">
        <dgm:presLayoutVars>
          <dgm:chPref val="3"/>
        </dgm:presLayoutVars>
      </dgm:prSet>
      <dgm:spPr/>
    </dgm:pt>
    <dgm:pt modelId="{852A3212-9230-462B-9190-5E3267FB56DD}" type="pres">
      <dgm:prSet presAssocID="{9ADFB26B-4444-47F1-9E76-AF2E0FBF4C58}" presName="level3hierChild" presStyleCnt="0"/>
      <dgm:spPr/>
    </dgm:pt>
    <dgm:pt modelId="{4E777F99-8A6F-403C-8DDB-28AF480FEAF2}" type="pres">
      <dgm:prSet presAssocID="{514C4F8D-833D-4B99-9A9F-20AA4507CE22}" presName="conn2-1" presStyleLbl="parChTrans1D2" presStyleIdx="1" presStyleCnt="2"/>
      <dgm:spPr/>
    </dgm:pt>
    <dgm:pt modelId="{84E7B196-2927-4CDF-B267-42F3173D75B0}" type="pres">
      <dgm:prSet presAssocID="{514C4F8D-833D-4B99-9A9F-20AA4507CE22}" presName="connTx" presStyleLbl="parChTrans1D2" presStyleIdx="1" presStyleCnt="2"/>
      <dgm:spPr/>
    </dgm:pt>
    <dgm:pt modelId="{0D36852A-F83A-4FF8-9382-0F3FDFFC3AED}" type="pres">
      <dgm:prSet presAssocID="{B9865DCA-C92E-4A9F-9E70-6A8C09FAFBAF}" presName="root2" presStyleCnt="0"/>
      <dgm:spPr/>
    </dgm:pt>
    <dgm:pt modelId="{8B8A0896-0760-4F58-8341-D278BD8BC9FA}" type="pres">
      <dgm:prSet presAssocID="{B9865DCA-C92E-4A9F-9E70-6A8C09FAFBAF}" presName="LevelTwoTextNode" presStyleLbl="node2" presStyleIdx="1" presStyleCnt="2" custScaleX="93923">
        <dgm:presLayoutVars>
          <dgm:chPref val="3"/>
        </dgm:presLayoutVars>
      </dgm:prSet>
      <dgm:spPr/>
    </dgm:pt>
    <dgm:pt modelId="{38FD7D78-CB0E-4F0C-A247-48F263C878E5}" type="pres">
      <dgm:prSet presAssocID="{B9865DCA-C92E-4A9F-9E70-6A8C09FAFBAF}" presName="level3hierChild" presStyleCnt="0"/>
      <dgm:spPr/>
    </dgm:pt>
  </dgm:ptLst>
  <dgm:cxnLst>
    <dgm:cxn modelId="{3BEA8305-95D7-47B6-86EE-4973D0AFDACA}" srcId="{C9DB55E3-1156-4B20-B465-CBFD2D7F3C6B}" destId="{3B12568B-B8DF-4EF8-A4BC-FF8AC173EC1C}" srcOrd="0" destOrd="0" parTransId="{A16DF179-4DB7-426E-84BC-48964F72DC3F}" sibTransId="{96C49D52-1953-49DC-9113-BD015543FAC5}"/>
    <dgm:cxn modelId="{2A32CD12-0434-436C-95E7-1175679E34A9}" type="presOf" srcId="{3B12568B-B8DF-4EF8-A4BC-FF8AC173EC1C}" destId="{2072AF83-0746-4B8F-B9F8-579FBC4E2455}" srcOrd="0" destOrd="0" presId="urn:microsoft.com/office/officeart/2005/8/layout/hierarchy2"/>
    <dgm:cxn modelId="{63142D15-7D58-4D57-8A88-76F5CF4AF4AE}" srcId="{C9DB55E3-1156-4B20-B465-CBFD2D7F3C6B}" destId="{9ADFB26B-4444-47F1-9E76-AF2E0FBF4C58}" srcOrd="1" destOrd="0" parTransId="{B3368AE1-D9BF-477E-AB61-3D04FAC20E18}" sibTransId="{D81736A1-4866-4AC5-BACC-EE850333E61C}"/>
    <dgm:cxn modelId="{BB2E7615-7C4D-42DF-8DD1-5D8A2D26113C}" type="presOf" srcId="{E7833EBF-A078-4DD4-A416-6A7BF4E84443}" destId="{74411475-94ED-44D7-9F7A-B6326330C1BD}" srcOrd="1" destOrd="0" presId="urn:microsoft.com/office/officeart/2005/8/layout/hierarchy2"/>
    <dgm:cxn modelId="{43313C2C-3A73-4555-8235-C573A171B2CC}" srcId="{42A34804-11BC-44F4-9760-16BE93AEE8D1}" destId="{B9865DCA-C92E-4A9F-9E70-6A8C09FAFBAF}" srcOrd="1" destOrd="0" parTransId="{514C4F8D-833D-4B99-9A9F-20AA4507CE22}" sibTransId="{2DD10B71-9A60-474B-8F8C-45060D72D057}"/>
    <dgm:cxn modelId="{397E3D33-AC34-48BB-802E-E77DEEE37989}" type="presOf" srcId="{9ADFB26B-4444-47F1-9E76-AF2E0FBF4C58}" destId="{F0D60391-CF2D-4482-8008-61892E9F9C75}" srcOrd="0" destOrd="0" presId="urn:microsoft.com/office/officeart/2005/8/layout/hierarchy2"/>
    <dgm:cxn modelId="{2B95EC63-AAD3-4B13-A709-55BD2951CDFF}" type="presOf" srcId="{C9DB55E3-1156-4B20-B465-CBFD2D7F3C6B}" destId="{D1981231-8D70-4422-BB9D-029B2CAA737A}" srcOrd="0" destOrd="0" presId="urn:microsoft.com/office/officeart/2005/8/layout/hierarchy2"/>
    <dgm:cxn modelId="{5F63D455-1390-46B4-A8F0-94C077498B57}" type="presOf" srcId="{B3368AE1-D9BF-477E-AB61-3D04FAC20E18}" destId="{C81CED8E-FC35-4274-BE52-1C19A4722801}" srcOrd="0" destOrd="0" presId="urn:microsoft.com/office/officeart/2005/8/layout/hierarchy2"/>
    <dgm:cxn modelId="{1FB97386-5294-4F2A-A4DF-72A16A0C8372}" type="presOf" srcId="{514C4F8D-833D-4B99-9A9F-20AA4507CE22}" destId="{84E7B196-2927-4CDF-B267-42F3173D75B0}" srcOrd="1" destOrd="0" presId="urn:microsoft.com/office/officeart/2005/8/layout/hierarchy2"/>
    <dgm:cxn modelId="{92D00190-8767-42F1-88D6-9FFD157D31A7}" srcId="{74CFB7CC-2F8A-4174-9A94-3F979E6D5936}" destId="{42A34804-11BC-44F4-9760-16BE93AEE8D1}" srcOrd="0" destOrd="0" parTransId="{82FD4AD3-812A-4DA7-A161-50641D1FD1FC}" sibTransId="{E8463CF8-E652-4B62-9839-0299DFF56940}"/>
    <dgm:cxn modelId="{46A47793-894B-4254-BC66-8CCF81E6C01B}" type="presOf" srcId="{A16DF179-4DB7-426E-84BC-48964F72DC3F}" destId="{ABB78B1D-2864-4D4E-80F8-CEF5BB950AEA}" srcOrd="0" destOrd="0" presId="urn:microsoft.com/office/officeart/2005/8/layout/hierarchy2"/>
    <dgm:cxn modelId="{3B40E297-F1D3-4E87-9319-90AFF7F5C9A9}" type="presOf" srcId="{42A34804-11BC-44F4-9760-16BE93AEE8D1}" destId="{C1081B48-BB2D-4601-B044-A5D469D11C90}" srcOrd="0" destOrd="0" presId="urn:microsoft.com/office/officeart/2005/8/layout/hierarchy2"/>
    <dgm:cxn modelId="{68B102A5-1C5A-48EB-A59C-29548265818C}" type="presOf" srcId="{B3368AE1-D9BF-477E-AB61-3D04FAC20E18}" destId="{93FF05B9-2605-4807-BBD9-D52FD29C52AC}" srcOrd="1" destOrd="0" presId="urn:microsoft.com/office/officeart/2005/8/layout/hierarchy2"/>
    <dgm:cxn modelId="{B3D550A5-490A-4F9E-AF75-0021F60575DF}" type="presOf" srcId="{A16DF179-4DB7-426E-84BC-48964F72DC3F}" destId="{7903F40A-0175-43FC-B4BD-4C34C5697D72}" srcOrd="1" destOrd="0" presId="urn:microsoft.com/office/officeart/2005/8/layout/hierarchy2"/>
    <dgm:cxn modelId="{8B8E27BD-1AB5-412D-B020-67882BAEE627}" type="presOf" srcId="{74CFB7CC-2F8A-4174-9A94-3F979E6D5936}" destId="{C1ACB5AD-A032-4960-93CD-7278DE15AC5D}" srcOrd="0" destOrd="0" presId="urn:microsoft.com/office/officeart/2005/8/layout/hierarchy2"/>
    <dgm:cxn modelId="{97B95DC5-1F7B-4547-9BD1-656D92961BF3}" type="presOf" srcId="{B9865DCA-C92E-4A9F-9E70-6A8C09FAFBAF}" destId="{8B8A0896-0760-4F58-8341-D278BD8BC9FA}" srcOrd="0" destOrd="0" presId="urn:microsoft.com/office/officeart/2005/8/layout/hierarchy2"/>
    <dgm:cxn modelId="{C51032F0-2EAC-4252-BBAA-BCC2768C2DCC}" type="presOf" srcId="{514C4F8D-833D-4B99-9A9F-20AA4507CE22}" destId="{4E777F99-8A6F-403C-8DDB-28AF480FEAF2}" srcOrd="0" destOrd="0" presId="urn:microsoft.com/office/officeart/2005/8/layout/hierarchy2"/>
    <dgm:cxn modelId="{3B6F76F0-E54B-4418-9865-85FB67031121}" type="presOf" srcId="{E7833EBF-A078-4DD4-A416-6A7BF4E84443}" destId="{A55D96D3-95A5-4E24-8B42-29B7F23190C2}" srcOrd="0" destOrd="0" presId="urn:microsoft.com/office/officeart/2005/8/layout/hierarchy2"/>
    <dgm:cxn modelId="{6CBA64F9-8B07-4705-958B-14F95A259266}" srcId="{42A34804-11BC-44F4-9760-16BE93AEE8D1}" destId="{C9DB55E3-1156-4B20-B465-CBFD2D7F3C6B}" srcOrd="0" destOrd="0" parTransId="{E7833EBF-A078-4DD4-A416-6A7BF4E84443}" sibTransId="{BBF894FA-29DD-4582-9C55-0CECA254B5A0}"/>
    <dgm:cxn modelId="{80146E40-CDD3-4016-BC8E-1C1A08D5FBDF}" type="presParOf" srcId="{C1ACB5AD-A032-4960-93CD-7278DE15AC5D}" destId="{6D7FFDA3-56BE-44BB-A548-D3DC1131B12A}" srcOrd="0" destOrd="0" presId="urn:microsoft.com/office/officeart/2005/8/layout/hierarchy2"/>
    <dgm:cxn modelId="{ADF5E1E8-49F5-4A4D-ACDE-1E71709158AA}" type="presParOf" srcId="{6D7FFDA3-56BE-44BB-A548-D3DC1131B12A}" destId="{C1081B48-BB2D-4601-B044-A5D469D11C90}" srcOrd="0" destOrd="0" presId="urn:microsoft.com/office/officeart/2005/8/layout/hierarchy2"/>
    <dgm:cxn modelId="{241EDCA9-D376-440C-84FC-DBACBEC219F2}" type="presParOf" srcId="{6D7FFDA3-56BE-44BB-A548-D3DC1131B12A}" destId="{A1B472BB-699D-41DD-81A7-8D2E18D22547}" srcOrd="1" destOrd="0" presId="urn:microsoft.com/office/officeart/2005/8/layout/hierarchy2"/>
    <dgm:cxn modelId="{05A1C0C7-7D71-45A1-B581-BDD4CA0F0B6B}" type="presParOf" srcId="{A1B472BB-699D-41DD-81A7-8D2E18D22547}" destId="{A55D96D3-95A5-4E24-8B42-29B7F23190C2}" srcOrd="0" destOrd="0" presId="urn:microsoft.com/office/officeart/2005/8/layout/hierarchy2"/>
    <dgm:cxn modelId="{71DFBC8A-B603-4A9F-8CF5-CDB29DF2ABCB}" type="presParOf" srcId="{A55D96D3-95A5-4E24-8B42-29B7F23190C2}" destId="{74411475-94ED-44D7-9F7A-B6326330C1BD}" srcOrd="0" destOrd="0" presId="urn:microsoft.com/office/officeart/2005/8/layout/hierarchy2"/>
    <dgm:cxn modelId="{02353525-B940-4D45-9E7C-D1536CE955DE}" type="presParOf" srcId="{A1B472BB-699D-41DD-81A7-8D2E18D22547}" destId="{011F1ED5-4A6A-43CD-A041-808A26543F87}" srcOrd="1" destOrd="0" presId="urn:microsoft.com/office/officeart/2005/8/layout/hierarchy2"/>
    <dgm:cxn modelId="{C001979A-2F72-4A92-804C-E31E8D29867A}" type="presParOf" srcId="{011F1ED5-4A6A-43CD-A041-808A26543F87}" destId="{D1981231-8D70-4422-BB9D-029B2CAA737A}" srcOrd="0" destOrd="0" presId="urn:microsoft.com/office/officeart/2005/8/layout/hierarchy2"/>
    <dgm:cxn modelId="{1844D57C-0B04-4025-8939-9BF5E8B17874}" type="presParOf" srcId="{011F1ED5-4A6A-43CD-A041-808A26543F87}" destId="{9524D0C2-B0F7-44C1-BF5B-4F2E7362B1B3}" srcOrd="1" destOrd="0" presId="urn:microsoft.com/office/officeart/2005/8/layout/hierarchy2"/>
    <dgm:cxn modelId="{2D56CEF7-626C-49C2-9F60-90DC0DC81C43}" type="presParOf" srcId="{9524D0C2-B0F7-44C1-BF5B-4F2E7362B1B3}" destId="{ABB78B1D-2864-4D4E-80F8-CEF5BB950AEA}" srcOrd="0" destOrd="0" presId="urn:microsoft.com/office/officeart/2005/8/layout/hierarchy2"/>
    <dgm:cxn modelId="{073E8411-A562-419C-9171-9BD2F3C0D9D4}" type="presParOf" srcId="{ABB78B1D-2864-4D4E-80F8-CEF5BB950AEA}" destId="{7903F40A-0175-43FC-B4BD-4C34C5697D72}" srcOrd="0" destOrd="0" presId="urn:microsoft.com/office/officeart/2005/8/layout/hierarchy2"/>
    <dgm:cxn modelId="{1DDFB531-EE26-405D-B21A-8245F9D8EB85}" type="presParOf" srcId="{9524D0C2-B0F7-44C1-BF5B-4F2E7362B1B3}" destId="{7B89D6BE-DCE2-45A7-AF73-7231786F04DC}" srcOrd="1" destOrd="0" presId="urn:microsoft.com/office/officeart/2005/8/layout/hierarchy2"/>
    <dgm:cxn modelId="{A6E1438B-F95B-45FC-8D75-5929E198A9F0}" type="presParOf" srcId="{7B89D6BE-DCE2-45A7-AF73-7231786F04DC}" destId="{2072AF83-0746-4B8F-B9F8-579FBC4E2455}" srcOrd="0" destOrd="0" presId="urn:microsoft.com/office/officeart/2005/8/layout/hierarchy2"/>
    <dgm:cxn modelId="{3BCEE6A3-B7EF-475E-B1A8-52210870466C}" type="presParOf" srcId="{7B89D6BE-DCE2-45A7-AF73-7231786F04DC}" destId="{3E978B43-344F-4F3E-BEAE-71A1F94D7989}" srcOrd="1" destOrd="0" presId="urn:microsoft.com/office/officeart/2005/8/layout/hierarchy2"/>
    <dgm:cxn modelId="{6D6E869E-B365-421E-AF49-8F2BC0C09CB5}" type="presParOf" srcId="{9524D0C2-B0F7-44C1-BF5B-4F2E7362B1B3}" destId="{C81CED8E-FC35-4274-BE52-1C19A4722801}" srcOrd="2" destOrd="0" presId="urn:microsoft.com/office/officeart/2005/8/layout/hierarchy2"/>
    <dgm:cxn modelId="{7BEDDDA6-A0EC-4B3F-A4BD-2CA8818B9B69}" type="presParOf" srcId="{C81CED8E-FC35-4274-BE52-1C19A4722801}" destId="{93FF05B9-2605-4807-BBD9-D52FD29C52AC}" srcOrd="0" destOrd="0" presId="urn:microsoft.com/office/officeart/2005/8/layout/hierarchy2"/>
    <dgm:cxn modelId="{991BF678-F243-49E2-9BE3-4DAF322DAB88}" type="presParOf" srcId="{9524D0C2-B0F7-44C1-BF5B-4F2E7362B1B3}" destId="{3C1009E1-D60B-4197-ACDB-4276336F4909}" srcOrd="3" destOrd="0" presId="urn:microsoft.com/office/officeart/2005/8/layout/hierarchy2"/>
    <dgm:cxn modelId="{618EE7E1-BB0D-4E73-BA42-D1BBD6AE3AF4}" type="presParOf" srcId="{3C1009E1-D60B-4197-ACDB-4276336F4909}" destId="{F0D60391-CF2D-4482-8008-61892E9F9C75}" srcOrd="0" destOrd="0" presId="urn:microsoft.com/office/officeart/2005/8/layout/hierarchy2"/>
    <dgm:cxn modelId="{305C248D-336F-469E-ADB5-9D0850BF0494}" type="presParOf" srcId="{3C1009E1-D60B-4197-ACDB-4276336F4909}" destId="{852A3212-9230-462B-9190-5E3267FB56DD}" srcOrd="1" destOrd="0" presId="urn:microsoft.com/office/officeart/2005/8/layout/hierarchy2"/>
    <dgm:cxn modelId="{E604FE55-764C-40FC-87D0-CF695A1658AB}" type="presParOf" srcId="{A1B472BB-699D-41DD-81A7-8D2E18D22547}" destId="{4E777F99-8A6F-403C-8DDB-28AF480FEAF2}" srcOrd="2" destOrd="0" presId="urn:microsoft.com/office/officeart/2005/8/layout/hierarchy2"/>
    <dgm:cxn modelId="{B98959B0-86E6-49FF-91B1-31DFAC3D5BB7}" type="presParOf" srcId="{4E777F99-8A6F-403C-8DDB-28AF480FEAF2}" destId="{84E7B196-2927-4CDF-B267-42F3173D75B0}" srcOrd="0" destOrd="0" presId="urn:microsoft.com/office/officeart/2005/8/layout/hierarchy2"/>
    <dgm:cxn modelId="{339FB8C7-179A-466E-9372-DF2A68A4FE16}" type="presParOf" srcId="{A1B472BB-699D-41DD-81A7-8D2E18D22547}" destId="{0D36852A-F83A-4FF8-9382-0F3FDFFC3AED}" srcOrd="3" destOrd="0" presId="urn:microsoft.com/office/officeart/2005/8/layout/hierarchy2"/>
    <dgm:cxn modelId="{F14F389B-ACC6-4FFB-B61B-54356D15A357}" type="presParOf" srcId="{0D36852A-F83A-4FF8-9382-0F3FDFFC3AED}" destId="{8B8A0896-0760-4F58-8341-D278BD8BC9FA}" srcOrd="0" destOrd="0" presId="urn:microsoft.com/office/officeart/2005/8/layout/hierarchy2"/>
    <dgm:cxn modelId="{36997748-E280-440E-A9FC-10DC7E4862CA}" type="presParOf" srcId="{0D36852A-F83A-4FF8-9382-0F3FDFFC3AED}" destId="{38FD7D78-CB0E-4F0C-A247-48F263C878E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CFB7CC-2F8A-4174-9A94-3F979E6D5936}"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2A34804-11BC-44F4-9760-16BE93AEE8D1}">
      <dgm:prSet phldrT="[Text]" custT="1"/>
      <dgm:spPr/>
      <dgm:t>
        <a:bodyPr/>
        <a:lstStyle/>
        <a:p>
          <a:r>
            <a:rPr lang="en-US" sz="1600" b="1" dirty="0"/>
            <a:t>N ≥ 30</a:t>
          </a:r>
        </a:p>
      </dgm:t>
    </dgm:pt>
    <dgm:pt modelId="{82FD4AD3-812A-4DA7-A161-50641D1FD1FC}" type="parTrans" cxnId="{92D00190-8767-42F1-88D6-9FFD157D31A7}">
      <dgm:prSet/>
      <dgm:spPr/>
      <dgm:t>
        <a:bodyPr/>
        <a:lstStyle/>
        <a:p>
          <a:endParaRPr lang="en-US" sz="1600" b="1"/>
        </a:p>
      </dgm:t>
    </dgm:pt>
    <dgm:pt modelId="{E8463CF8-E652-4B62-9839-0299DFF56940}" type="sibTrans" cxnId="{92D00190-8767-42F1-88D6-9FFD157D31A7}">
      <dgm:prSet/>
      <dgm:spPr/>
      <dgm:t>
        <a:bodyPr/>
        <a:lstStyle/>
        <a:p>
          <a:endParaRPr lang="en-US" sz="1600" b="1"/>
        </a:p>
      </dgm:t>
    </dgm:pt>
    <dgm:pt modelId="{C9DB55E3-1156-4B20-B465-CBFD2D7F3C6B}">
      <dgm:prSet phldrT="[Text]" custT="1"/>
      <dgm:spPr/>
      <dgm:t>
        <a:bodyPr/>
        <a:lstStyle/>
        <a:p>
          <a:r>
            <a:rPr lang="en-US" sz="1600" b="1" dirty="0"/>
            <a:t>Normal distribution</a:t>
          </a:r>
        </a:p>
      </dgm:t>
    </dgm:pt>
    <dgm:pt modelId="{E7833EBF-A078-4DD4-A416-6A7BF4E84443}" type="parTrans" cxnId="{6CBA64F9-8B07-4705-958B-14F95A259266}">
      <dgm:prSet custT="1"/>
      <dgm:spPr/>
      <dgm:t>
        <a:bodyPr/>
        <a:lstStyle/>
        <a:p>
          <a:endParaRPr lang="en-US" sz="1600" b="1"/>
        </a:p>
      </dgm:t>
    </dgm:pt>
    <dgm:pt modelId="{BBF894FA-29DD-4582-9C55-0CECA254B5A0}" type="sibTrans" cxnId="{6CBA64F9-8B07-4705-958B-14F95A259266}">
      <dgm:prSet/>
      <dgm:spPr/>
      <dgm:t>
        <a:bodyPr/>
        <a:lstStyle/>
        <a:p>
          <a:endParaRPr lang="en-US" sz="1600" b="1"/>
        </a:p>
      </dgm:t>
    </dgm:pt>
    <dgm:pt modelId="{3B12568B-B8DF-4EF8-A4BC-FF8AC173EC1C}">
      <dgm:prSet phldrT="[Text]" custT="1"/>
      <dgm:spPr/>
      <dgm:t>
        <a:bodyPr/>
        <a:lstStyle/>
        <a:p>
          <a:pPr>
            <a:spcAft>
              <a:spcPts val="0"/>
            </a:spcAft>
          </a:pPr>
          <a:r>
            <a:rPr lang="en-US" sz="1600" b="1" dirty="0"/>
            <a:t>Transform for </a:t>
          </a:r>
        </a:p>
        <a:p>
          <a:pPr>
            <a:spcAft>
              <a:spcPts val="0"/>
            </a:spcAft>
          </a:pPr>
          <a:r>
            <a:rPr lang="en-US" sz="1600" b="1" dirty="0"/>
            <a:t>t test or</a:t>
          </a:r>
        </a:p>
        <a:p>
          <a:pPr>
            <a:spcAft>
              <a:spcPts val="0"/>
            </a:spcAft>
          </a:pPr>
          <a:r>
            <a:rPr lang="en-US" sz="1600" b="1" dirty="0"/>
            <a:t>Wilcoxon test</a:t>
          </a:r>
        </a:p>
      </dgm:t>
    </dgm:pt>
    <dgm:pt modelId="{A16DF179-4DB7-426E-84BC-48964F72DC3F}" type="parTrans" cxnId="{3BEA8305-95D7-47B6-86EE-4973D0AFDACA}">
      <dgm:prSet custT="1"/>
      <dgm:spPr/>
      <dgm:t>
        <a:bodyPr/>
        <a:lstStyle/>
        <a:p>
          <a:endParaRPr lang="en-US" sz="1600" b="1"/>
        </a:p>
      </dgm:t>
    </dgm:pt>
    <dgm:pt modelId="{96C49D52-1953-49DC-9113-BD015543FAC5}" type="sibTrans" cxnId="{3BEA8305-95D7-47B6-86EE-4973D0AFDACA}">
      <dgm:prSet/>
      <dgm:spPr/>
      <dgm:t>
        <a:bodyPr/>
        <a:lstStyle/>
        <a:p>
          <a:endParaRPr lang="en-US" sz="1600" b="1"/>
        </a:p>
      </dgm:t>
    </dgm:pt>
    <dgm:pt modelId="{9ADFB26B-4444-47F1-9E76-AF2E0FBF4C58}">
      <dgm:prSet phldrT="[Text]" custT="1"/>
      <dgm:spPr/>
      <dgm:t>
        <a:bodyPr/>
        <a:lstStyle/>
        <a:p>
          <a:r>
            <a:rPr lang="en-US" sz="1600" b="1" dirty="0"/>
            <a:t>F test: Equal variances?</a:t>
          </a:r>
        </a:p>
      </dgm:t>
    </dgm:pt>
    <dgm:pt modelId="{B3368AE1-D9BF-477E-AB61-3D04FAC20E18}" type="parTrans" cxnId="{63142D15-7D58-4D57-8A88-76F5CF4AF4AE}">
      <dgm:prSet custT="1"/>
      <dgm:spPr/>
      <dgm:t>
        <a:bodyPr/>
        <a:lstStyle/>
        <a:p>
          <a:endParaRPr lang="en-US" sz="1600" b="1"/>
        </a:p>
      </dgm:t>
    </dgm:pt>
    <dgm:pt modelId="{D81736A1-4866-4AC5-BACC-EE850333E61C}" type="sibTrans" cxnId="{63142D15-7D58-4D57-8A88-76F5CF4AF4AE}">
      <dgm:prSet/>
      <dgm:spPr/>
      <dgm:t>
        <a:bodyPr/>
        <a:lstStyle/>
        <a:p>
          <a:endParaRPr lang="en-US" sz="1600" b="1"/>
        </a:p>
      </dgm:t>
    </dgm:pt>
    <dgm:pt modelId="{B9865DCA-C92E-4A9F-9E70-6A8C09FAFBAF}">
      <dgm:prSet phldrT="[Text]" custT="1"/>
      <dgm:spPr/>
      <dgm:t>
        <a:bodyPr/>
        <a:lstStyle/>
        <a:p>
          <a:pPr algn="ctr"/>
          <a:r>
            <a:rPr lang="en-US" sz="1800" b="1" dirty="0"/>
            <a:t>t test</a:t>
          </a:r>
        </a:p>
      </dgm:t>
    </dgm:pt>
    <dgm:pt modelId="{2DD10B71-9A60-474B-8F8C-45060D72D057}" type="sibTrans" cxnId="{43313C2C-3A73-4555-8235-C573A171B2CC}">
      <dgm:prSet/>
      <dgm:spPr/>
      <dgm:t>
        <a:bodyPr/>
        <a:lstStyle/>
        <a:p>
          <a:endParaRPr lang="en-US" sz="1600" b="1"/>
        </a:p>
      </dgm:t>
    </dgm:pt>
    <dgm:pt modelId="{514C4F8D-833D-4B99-9A9F-20AA4507CE22}" type="parTrans" cxnId="{43313C2C-3A73-4555-8235-C573A171B2CC}">
      <dgm:prSet custT="1"/>
      <dgm:spPr/>
      <dgm:t>
        <a:bodyPr/>
        <a:lstStyle/>
        <a:p>
          <a:endParaRPr lang="en-US" sz="1600" b="1"/>
        </a:p>
      </dgm:t>
    </dgm:pt>
    <dgm:pt modelId="{F90234CF-8678-42E2-B1AB-2AA3CC281C51}">
      <dgm:prSet custT="1"/>
      <dgm:spPr/>
      <dgm:t>
        <a:bodyPr/>
        <a:lstStyle/>
        <a:p>
          <a:pPr>
            <a:lnSpc>
              <a:spcPct val="100000"/>
            </a:lnSpc>
            <a:spcAft>
              <a:spcPts val="0"/>
            </a:spcAft>
          </a:pPr>
          <a:r>
            <a:rPr lang="en-US" sz="1600" b="1" dirty="0"/>
            <a:t>t test with</a:t>
          </a:r>
        </a:p>
        <a:p>
          <a:pPr>
            <a:lnSpc>
              <a:spcPct val="100000"/>
            </a:lnSpc>
            <a:spcAft>
              <a:spcPts val="0"/>
            </a:spcAft>
          </a:pPr>
          <a:r>
            <a:rPr lang="en-US" sz="1600" b="1" dirty="0"/>
            <a:t>adjusted </a:t>
          </a:r>
          <a:r>
            <a:rPr lang="en-US" sz="1600" b="1" dirty="0" err="1"/>
            <a:t>d.f.</a:t>
          </a:r>
          <a:endParaRPr lang="en-US" sz="1600" b="1" dirty="0"/>
        </a:p>
      </dgm:t>
    </dgm:pt>
    <dgm:pt modelId="{208C4974-4A74-47E2-BB7F-FA774245DB83}" type="parTrans" cxnId="{E343798A-5988-435D-BADF-36604106F0EA}">
      <dgm:prSet custT="1"/>
      <dgm:spPr/>
      <dgm:t>
        <a:bodyPr/>
        <a:lstStyle/>
        <a:p>
          <a:endParaRPr lang="en-US" sz="1600" b="1"/>
        </a:p>
      </dgm:t>
    </dgm:pt>
    <dgm:pt modelId="{1384CE65-9E28-4662-A3A9-0A67ADA59762}" type="sibTrans" cxnId="{E343798A-5988-435D-BADF-36604106F0EA}">
      <dgm:prSet/>
      <dgm:spPr/>
      <dgm:t>
        <a:bodyPr/>
        <a:lstStyle/>
        <a:p>
          <a:endParaRPr lang="en-US" sz="1600" b="1"/>
        </a:p>
      </dgm:t>
    </dgm:pt>
    <dgm:pt modelId="{816F2F10-B3BA-44CC-A34D-01B7A4FEF6A2}">
      <dgm:prSet custT="1"/>
      <dgm:spPr/>
      <dgm:t>
        <a:bodyPr/>
        <a:lstStyle/>
        <a:p>
          <a:r>
            <a:rPr lang="en-US" sz="1800" b="1" dirty="0"/>
            <a:t>t test</a:t>
          </a:r>
        </a:p>
      </dgm:t>
    </dgm:pt>
    <dgm:pt modelId="{A58F0E07-4E7D-4209-AC65-5D77316B9A0B}" type="parTrans" cxnId="{F37B6AFC-85E6-4BEF-AE6E-DFC4493F6C0A}">
      <dgm:prSet custT="1"/>
      <dgm:spPr/>
      <dgm:t>
        <a:bodyPr/>
        <a:lstStyle/>
        <a:p>
          <a:endParaRPr lang="en-US" sz="1600" b="1"/>
        </a:p>
      </dgm:t>
    </dgm:pt>
    <dgm:pt modelId="{F2CC4BB6-936A-4BB4-8B47-3B246E0719D9}" type="sibTrans" cxnId="{F37B6AFC-85E6-4BEF-AE6E-DFC4493F6C0A}">
      <dgm:prSet/>
      <dgm:spPr/>
      <dgm:t>
        <a:bodyPr/>
        <a:lstStyle/>
        <a:p>
          <a:endParaRPr lang="en-US" sz="1600" b="1"/>
        </a:p>
      </dgm:t>
    </dgm:pt>
    <dgm:pt modelId="{C1ACB5AD-A032-4960-93CD-7278DE15AC5D}" type="pres">
      <dgm:prSet presAssocID="{74CFB7CC-2F8A-4174-9A94-3F979E6D5936}" presName="diagram" presStyleCnt="0">
        <dgm:presLayoutVars>
          <dgm:chPref val="1"/>
          <dgm:dir/>
          <dgm:animOne val="branch"/>
          <dgm:animLvl val="lvl"/>
          <dgm:resizeHandles val="exact"/>
        </dgm:presLayoutVars>
      </dgm:prSet>
      <dgm:spPr/>
    </dgm:pt>
    <dgm:pt modelId="{6D7FFDA3-56BE-44BB-A548-D3DC1131B12A}" type="pres">
      <dgm:prSet presAssocID="{42A34804-11BC-44F4-9760-16BE93AEE8D1}" presName="root1" presStyleCnt="0"/>
      <dgm:spPr/>
    </dgm:pt>
    <dgm:pt modelId="{C1081B48-BB2D-4601-B044-A5D469D11C90}" type="pres">
      <dgm:prSet presAssocID="{42A34804-11BC-44F4-9760-16BE93AEE8D1}" presName="LevelOneTextNode" presStyleLbl="node0" presStyleIdx="0" presStyleCnt="1">
        <dgm:presLayoutVars>
          <dgm:chPref val="3"/>
        </dgm:presLayoutVars>
      </dgm:prSet>
      <dgm:spPr/>
    </dgm:pt>
    <dgm:pt modelId="{A1B472BB-699D-41DD-81A7-8D2E18D22547}" type="pres">
      <dgm:prSet presAssocID="{42A34804-11BC-44F4-9760-16BE93AEE8D1}" presName="level2hierChild" presStyleCnt="0"/>
      <dgm:spPr/>
    </dgm:pt>
    <dgm:pt modelId="{A55D96D3-95A5-4E24-8B42-29B7F23190C2}" type="pres">
      <dgm:prSet presAssocID="{E7833EBF-A078-4DD4-A416-6A7BF4E84443}" presName="conn2-1" presStyleLbl="parChTrans1D2" presStyleIdx="0" presStyleCnt="2"/>
      <dgm:spPr/>
    </dgm:pt>
    <dgm:pt modelId="{74411475-94ED-44D7-9F7A-B6326330C1BD}" type="pres">
      <dgm:prSet presAssocID="{E7833EBF-A078-4DD4-A416-6A7BF4E84443}" presName="connTx" presStyleLbl="parChTrans1D2" presStyleIdx="0" presStyleCnt="2"/>
      <dgm:spPr/>
    </dgm:pt>
    <dgm:pt modelId="{011F1ED5-4A6A-43CD-A041-808A26543F87}" type="pres">
      <dgm:prSet presAssocID="{C9DB55E3-1156-4B20-B465-CBFD2D7F3C6B}" presName="root2" presStyleCnt="0"/>
      <dgm:spPr/>
    </dgm:pt>
    <dgm:pt modelId="{D1981231-8D70-4422-BB9D-029B2CAA737A}" type="pres">
      <dgm:prSet presAssocID="{C9DB55E3-1156-4B20-B465-CBFD2D7F3C6B}" presName="LevelTwoTextNode" presStyleLbl="node2" presStyleIdx="0" presStyleCnt="2" custLinFactNeighborX="-2134" custLinFactNeighborY="-24982">
        <dgm:presLayoutVars>
          <dgm:chPref val="3"/>
        </dgm:presLayoutVars>
      </dgm:prSet>
      <dgm:spPr/>
    </dgm:pt>
    <dgm:pt modelId="{9524D0C2-B0F7-44C1-BF5B-4F2E7362B1B3}" type="pres">
      <dgm:prSet presAssocID="{C9DB55E3-1156-4B20-B465-CBFD2D7F3C6B}" presName="level3hierChild" presStyleCnt="0"/>
      <dgm:spPr/>
    </dgm:pt>
    <dgm:pt modelId="{ABB78B1D-2864-4D4E-80F8-CEF5BB950AEA}" type="pres">
      <dgm:prSet presAssocID="{A16DF179-4DB7-426E-84BC-48964F72DC3F}" presName="conn2-1" presStyleLbl="parChTrans1D3" presStyleIdx="0" presStyleCnt="2"/>
      <dgm:spPr/>
    </dgm:pt>
    <dgm:pt modelId="{7903F40A-0175-43FC-B4BD-4C34C5697D72}" type="pres">
      <dgm:prSet presAssocID="{A16DF179-4DB7-426E-84BC-48964F72DC3F}" presName="connTx" presStyleLbl="parChTrans1D3" presStyleIdx="0" presStyleCnt="2"/>
      <dgm:spPr/>
    </dgm:pt>
    <dgm:pt modelId="{7B89D6BE-DCE2-45A7-AF73-7231786F04DC}" type="pres">
      <dgm:prSet presAssocID="{3B12568B-B8DF-4EF8-A4BC-FF8AC173EC1C}" presName="root2" presStyleCnt="0"/>
      <dgm:spPr/>
    </dgm:pt>
    <dgm:pt modelId="{2072AF83-0746-4B8F-B9F8-579FBC4E2455}" type="pres">
      <dgm:prSet presAssocID="{3B12568B-B8DF-4EF8-A4BC-FF8AC173EC1C}" presName="LevelTwoTextNode" presStyleLbl="node3" presStyleIdx="0" presStyleCnt="2" custScaleX="131803" custLinFactNeighborX="-5271" custLinFactNeighborY="-50656">
        <dgm:presLayoutVars>
          <dgm:chPref val="3"/>
        </dgm:presLayoutVars>
      </dgm:prSet>
      <dgm:spPr/>
    </dgm:pt>
    <dgm:pt modelId="{3E978B43-344F-4F3E-BEAE-71A1F94D7989}" type="pres">
      <dgm:prSet presAssocID="{3B12568B-B8DF-4EF8-A4BC-FF8AC173EC1C}" presName="level3hierChild" presStyleCnt="0"/>
      <dgm:spPr/>
    </dgm:pt>
    <dgm:pt modelId="{C81CED8E-FC35-4274-BE52-1C19A4722801}" type="pres">
      <dgm:prSet presAssocID="{B3368AE1-D9BF-477E-AB61-3D04FAC20E18}" presName="conn2-1" presStyleLbl="parChTrans1D3" presStyleIdx="1" presStyleCnt="2"/>
      <dgm:spPr/>
    </dgm:pt>
    <dgm:pt modelId="{93FF05B9-2605-4807-BBD9-D52FD29C52AC}" type="pres">
      <dgm:prSet presAssocID="{B3368AE1-D9BF-477E-AB61-3D04FAC20E18}" presName="connTx" presStyleLbl="parChTrans1D3" presStyleIdx="1" presStyleCnt="2"/>
      <dgm:spPr/>
    </dgm:pt>
    <dgm:pt modelId="{3C1009E1-D60B-4197-ACDB-4276336F4909}" type="pres">
      <dgm:prSet presAssocID="{9ADFB26B-4444-47F1-9E76-AF2E0FBF4C58}" presName="root2" presStyleCnt="0"/>
      <dgm:spPr/>
    </dgm:pt>
    <dgm:pt modelId="{F0D60391-CF2D-4482-8008-61892E9F9C75}" type="pres">
      <dgm:prSet presAssocID="{9ADFB26B-4444-47F1-9E76-AF2E0FBF4C58}" presName="LevelTwoTextNode" presStyleLbl="node3" presStyleIdx="1" presStyleCnt="2" custScaleX="113161" custLinFactNeighborX="-2860">
        <dgm:presLayoutVars>
          <dgm:chPref val="3"/>
        </dgm:presLayoutVars>
      </dgm:prSet>
      <dgm:spPr/>
    </dgm:pt>
    <dgm:pt modelId="{852A3212-9230-462B-9190-5E3267FB56DD}" type="pres">
      <dgm:prSet presAssocID="{9ADFB26B-4444-47F1-9E76-AF2E0FBF4C58}" presName="level3hierChild" presStyleCnt="0"/>
      <dgm:spPr/>
    </dgm:pt>
    <dgm:pt modelId="{5FB479BE-46B3-46D2-89C3-A0E8858A9B11}" type="pres">
      <dgm:prSet presAssocID="{208C4974-4A74-47E2-BB7F-FA774245DB83}" presName="conn2-1" presStyleLbl="parChTrans1D4" presStyleIdx="0" presStyleCnt="2"/>
      <dgm:spPr/>
    </dgm:pt>
    <dgm:pt modelId="{B2BB1324-AD71-4C05-9B00-BC2BB8D973DD}" type="pres">
      <dgm:prSet presAssocID="{208C4974-4A74-47E2-BB7F-FA774245DB83}" presName="connTx" presStyleLbl="parChTrans1D4" presStyleIdx="0" presStyleCnt="2"/>
      <dgm:spPr/>
    </dgm:pt>
    <dgm:pt modelId="{580DB09B-6D01-44F7-A5B4-72733B8CE9D3}" type="pres">
      <dgm:prSet presAssocID="{F90234CF-8678-42E2-B1AB-2AA3CC281C51}" presName="root2" presStyleCnt="0"/>
      <dgm:spPr/>
    </dgm:pt>
    <dgm:pt modelId="{876DA9ED-35E9-4E45-AEA9-F3EFEE58686E}" type="pres">
      <dgm:prSet presAssocID="{F90234CF-8678-42E2-B1AB-2AA3CC281C51}" presName="LevelTwoTextNode" presStyleLbl="node4" presStyleIdx="0" presStyleCnt="2" custScaleX="106836" custScaleY="119747" custLinFactNeighborX="316" custLinFactNeighborY="-9133">
        <dgm:presLayoutVars>
          <dgm:chPref val="3"/>
        </dgm:presLayoutVars>
      </dgm:prSet>
      <dgm:spPr/>
    </dgm:pt>
    <dgm:pt modelId="{892C02D5-FF57-4937-B173-E95DE03DBE94}" type="pres">
      <dgm:prSet presAssocID="{F90234CF-8678-42E2-B1AB-2AA3CC281C51}" presName="level3hierChild" presStyleCnt="0"/>
      <dgm:spPr/>
    </dgm:pt>
    <dgm:pt modelId="{8CF29B5A-B45D-4FB2-8889-5443F43768AF}" type="pres">
      <dgm:prSet presAssocID="{A58F0E07-4E7D-4209-AC65-5D77316B9A0B}" presName="conn2-1" presStyleLbl="parChTrans1D4" presStyleIdx="1" presStyleCnt="2"/>
      <dgm:spPr/>
    </dgm:pt>
    <dgm:pt modelId="{DC4D3151-66D0-4AC1-8427-BA60F3E64942}" type="pres">
      <dgm:prSet presAssocID="{A58F0E07-4E7D-4209-AC65-5D77316B9A0B}" presName="connTx" presStyleLbl="parChTrans1D4" presStyleIdx="1" presStyleCnt="2"/>
      <dgm:spPr/>
    </dgm:pt>
    <dgm:pt modelId="{2CD99C5D-3B6E-47AF-827F-AB6B2E9172A1}" type="pres">
      <dgm:prSet presAssocID="{816F2F10-B3BA-44CC-A34D-01B7A4FEF6A2}" presName="root2" presStyleCnt="0"/>
      <dgm:spPr/>
    </dgm:pt>
    <dgm:pt modelId="{7DAA14DC-2E95-4080-809F-EF8DF6630846}" type="pres">
      <dgm:prSet presAssocID="{816F2F10-B3BA-44CC-A34D-01B7A4FEF6A2}" presName="LevelTwoTextNode" presStyleLbl="node4" presStyleIdx="1" presStyleCnt="2" custLinFactNeighborX="-886" custLinFactNeighborY="14779">
        <dgm:presLayoutVars>
          <dgm:chPref val="3"/>
        </dgm:presLayoutVars>
      </dgm:prSet>
      <dgm:spPr/>
    </dgm:pt>
    <dgm:pt modelId="{507F8631-DCE5-4B28-8AB1-92B553DEF2BE}" type="pres">
      <dgm:prSet presAssocID="{816F2F10-B3BA-44CC-A34D-01B7A4FEF6A2}" presName="level3hierChild" presStyleCnt="0"/>
      <dgm:spPr/>
    </dgm:pt>
    <dgm:pt modelId="{4E777F99-8A6F-403C-8DDB-28AF480FEAF2}" type="pres">
      <dgm:prSet presAssocID="{514C4F8D-833D-4B99-9A9F-20AA4507CE22}" presName="conn2-1" presStyleLbl="parChTrans1D2" presStyleIdx="1" presStyleCnt="2"/>
      <dgm:spPr/>
    </dgm:pt>
    <dgm:pt modelId="{84E7B196-2927-4CDF-B267-42F3173D75B0}" type="pres">
      <dgm:prSet presAssocID="{514C4F8D-833D-4B99-9A9F-20AA4507CE22}" presName="connTx" presStyleLbl="parChTrans1D2" presStyleIdx="1" presStyleCnt="2"/>
      <dgm:spPr/>
    </dgm:pt>
    <dgm:pt modelId="{0D36852A-F83A-4FF8-9382-0F3FDFFC3AED}" type="pres">
      <dgm:prSet presAssocID="{B9865DCA-C92E-4A9F-9E70-6A8C09FAFBAF}" presName="root2" presStyleCnt="0"/>
      <dgm:spPr/>
    </dgm:pt>
    <dgm:pt modelId="{8B8A0896-0760-4F58-8341-D278BD8BC9FA}" type="pres">
      <dgm:prSet presAssocID="{B9865DCA-C92E-4A9F-9E70-6A8C09FAFBAF}" presName="LevelTwoTextNode" presStyleLbl="node2" presStyleIdx="1" presStyleCnt="2" custScaleX="93923" custLinFactNeighborX="4356" custLinFactNeighborY="38875">
        <dgm:presLayoutVars>
          <dgm:chPref val="3"/>
        </dgm:presLayoutVars>
      </dgm:prSet>
      <dgm:spPr/>
    </dgm:pt>
    <dgm:pt modelId="{38FD7D78-CB0E-4F0C-A247-48F263C878E5}" type="pres">
      <dgm:prSet presAssocID="{B9865DCA-C92E-4A9F-9E70-6A8C09FAFBAF}" presName="level3hierChild" presStyleCnt="0"/>
      <dgm:spPr/>
    </dgm:pt>
  </dgm:ptLst>
  <dgm:cxnLst>
    <dgm:cxn modelId="{3BEA8305-95D7-47B6-86EE-4973D0AFDACA}" srcId="{C9DB55E3-1156-4B20-B465-CBFD2D7F3C6B}" destId="{3B12568B-B8DF-4EF8-A4BC-FF8AC173EC1C}" srcOrd="0" destOrd="0" parTransId="{A16DF179-4DB7-426E-84BC-48964F72DC3F}" sibTransId="{96C49D52-1953-49DC-9113-BD015543FAC5}"/>
    <dgm:cxn modelId="{2A32CD12-0434-436C-95E7-1175679E34A9}" type="presOf" srcId="{3B12568B-B8DF-4EF8-A4BC-FF8AC173EC1C}" destId="{2072AF83-0746-4B8F-B9F8-579FBC4E2455}" srcOrd="0" destOrd="0" presId="urn:microsoft.com/office/officeart/2005/8/layout/hierarchy2"/>
    <dgm:cxn modelId="{63142D15-7D58-4D57-8A88-76F5CF4AF4AE}" srcId="{C9DB55E3-1156-4B20-B465-CBFD2D7F3C6B}" destId="{9ADFB26B-4444-47F1-9E76-AF2E0FBF4C58}" srcOrd="1" destOrd="0" parTransId="{B3368AE1-D9BF-477E-AB61-3D04FAC20E18}" sibTransId="{D81736A1-4866-4AC5-BACC-EE850333E61C}"/>
    <dgm:cxn modelId="{BB2E7615-7C4D-42DF-8DD1-5D8A2D26113C}" type="presOf" srcId="{E7833EBF-A078-4DD4-A416-6A7BF4E84443}" destId="{74411475-94ED-44D7-9F7A-B6326330C1BD}" srcOrd="1" destOrd="0" presId="urn:microsoft.com/office/officeart/2005/8/layout/hierarchy2"/>
    <dgm:cxn modelId="{43313C2C-3A73-4555-8235-C573A171B2CC}" srcId="{42A34804-11BC-44F4-9760-16BE93AEE8D1}" destId="{B9865DCA-C92E-4A9F-9E70-6A8C09FAFBAF}" srcOrd="1" destOrd="0" parTransId="{514C4F8D-833D-4B99-9A9F-20AA4507CE22}" sibTransId="{2DD10B71-9A60-474B-8F8C-45060D72D057}"/>
    <dgm:cxn modelId="{4EB70132-5BF7-447A-8163-3BE6EE223052}" type="presOf" srcId="{A58F0E07-4E7D-4209-AC65-5D77316B9A0B}" destId="{DC4D3151-66D0-4AC1-8427-BA60F3E64942}" srcOrd="1" destOrd="0" presId="urn:microsoft.com/office/officeart/2005/8/layout/hierarchy2"/>
    <dgm:cxn modelId="{397E3D33-AC34-48BB-802E-E77DEEE37989}" type="presOf" srcId="{9ADFB26B-4444-47F1-9E76-AF2E0FBF4C58}" destId="{F0D60391-CF2D-4482-8008-61892E9F9C75}" srcOrd="0" destOrd="0" presId="urn:microsoft.com/office/officeart/2005/8/layout/hierarchy2"/>
    <dgm:cxn modelId="{B6626363-9FE1-4178-9D48-E506E4E2A6A9}" type="presOf" srcId="{A58F0E07-4E7D-4209-AC65-5D77316B9A0B}" destId="{8CF29B5A-B45D-4FB2-8889-5443F43768AF}" srcOrd="0" destOrd="0" presId="urn:microsoft.com/office/officeart/2005/8/layout/hierarchy2"/>
    <dgm:cxn modelId="{2B95EC63-AAD3-4B13-A709-55BD2951CDFF}" type="presOf" srcId="{C9DB55E3-1156-4B20-B465-CBFD2D7F3C6B}" destId="{D1981231-8D70-4422-BB9D-029B2CAA737A}" srcOrd="0" destOrd="0" presId="urn:microsoft.com/office/officeart/2005/8/layout/hierarchy2"/>
    <dgm:cxn modelId="{17BB9D48-CA49-45C8-B3B1-CDC8B107CF3E}" type="presOf" srcId="{816F2F10-B3BA-44CC-A34D-01B7A4FEF6A2}" destId="{7DAA14DC-2E95-4080-809F-EF8DF6630846}" srcOrd="0" destOrd="0" presId="urn:microsoft.com/office/officeart/2005/8/layout/hierarchy2"/>
    <dgm:cxn modelId="{5F63D455-1390-46B4-A8F0-94C077498B57}" type="presOf" srcId="{B3368AE1-D9BF-477E-AB61-3D04FAC20E18}" destId="{C81CED8E-FC35-4274-BE52-1C19A4722801}" srcOrd="0" destOrd="0" presId="urn:microsoft.com/office/officeart/2005/8/layout/hierarchy2"/>
    <dgm:cxn modelId="{1FB97386-5294-4F2A-A4DF-72A16A0C8372}" type="presOf" srcId="{514C4F8D-833D-4B99-9A9F-20AA4507CE22}" destId="{84E7B196-2927-4CDF-B267-42F3173D75B0}" srcOrd="1" destOrd="0" presId="urn:microsoft.com/office/officeart/2005/8/layout/hierarchy2"/>
    <dgm:cxn modelId="{E343798A-5988-435D-BADF-36604106F0EA}" srcId="{9ADFB26B-4444-47F1-9E76-AF2E0FBF4C58}" destId="{F90234CF-8678-42E2-B1AB-2AA3CC281C51}" srcOrd="0" destOrd="0" parTransId="{208C4974-4A74-47E2-BB7F-FA774245DB83}" sibTransId="{1384CE65-9E28-4662-A3A9-0A67ADA59762}"/>
    <dgm:cxn modelId="{92D00190-8767-42F1-88D6-9FFD157D31A7}" srcId="{74CFB7CC-2F8A-4174-9A94-3F979E6D5936}" destId="{42A34804-11BC-44F4-9760-16BE93AEE8D1}" srcOrd="0" destOrd="0" parTransId="{82FD4AD3-812A-4DA7-A161-50641D1FD1FC}" sibTransId="{E8463CF8-E652-4B62-9839-0299DFF56940}"/>
    <dgm:cxn modelId="{46A47793-894B-4254-BC66-8CCF81E6C01B}" type="presOf" srcId="{A16DF179-4DB7-426E-84BC-48964F72DC3F}" destId="{ABB78B1D-2864-4D4E-80F8-CEF5BB950AEA}" srcOrd="0" destOrd="0" presId="urn:microsoft.com/office/officeart/2005/8/layout/hierarchy2"/>
    <dgm:cxn modelId="{58C75E94-D8F4-4025-AADE-22F4D3511BE7}" type="presOf" srcId="{F90234CF-8678-42E2-B1AB-2AA3CC281C51}" destId="{876DA9ED-35E9-4E45-AEA9-F3EFEE58686E}" srcOrd="0" destOrd="0" presId="urn:microsoft.com/office/officeart/2005/8/layout/hierarchy2"/>
    <dgm:cxn modelId="{18B6C496-CC4C-455D-B57A-A11D28CB0671}" type="presOf" srcId="{208C4974-4A74-47E2-BB7F-FA774245DB83}" destId="{5FB479BE-46B3-46D2-89C3-A0E8858A9B11}" srcOrd="0" destOrd="0" presId="urn:microsoft.com/office/officeart/2005/8/layout/hierarchy2"/>
    <dgm:cxn modelId="{3B40E297-F1D3-4E87-9319-90AFF7F5C9A9}" type="presOf" srcId="{42A34804-11BC-44F4-9760-16BE93AEE8D1}" destId="{C1081B48-BB2D-4601-B044-A5D469D11C90}" srcOrd="0" destOrd="0" presId="urn:microsoft.com/office/officeart/2005/8/layout/hierarchy2"/>
    <dgm:cxn modelId="{68B102A5-1C5A-48EB-A59C-29548265818C}" type="presOf" srcId="{B3368AE1-D9BF-477E-AB61-3D04FAC20E18}" destId="{93FF05B9-2605-4807-BBD9-D52FD29C52AC}" srcOrd="1" destOrd="0" presId="urn:microsoft.com/office/officeart/2005/8/layout/hierarchy2"/>
    <dgm:cxn modelId="{B3D550A5-490A-4F9E-AF75-0021F60575DF}" type="presOf" srcId="{A16DF179-4DB7-426E-84BC-48964F72DC3F}" destId="{7903F40A-0175-43FC-B4BD-4C34C5697D72}" srcOrd="1" destOrd="0" presId="urn:microsoft.com/office/officeart/2005/8/layout/hierarchy2"/>
    <dgm:cxn modelId="{8B8E27BD-1AB5-412D-B020-67882BAEE627}" type="presOf" srcId="{74CFB7CC-2F8A-4174-9A94-3F979E6D5936}" destId="{C1ACB5AD-A032-4960-93CD-7278DE15AC5D}" srcOrd="0" destOrd="0" presId="urn:microsoft.com/office/officeart/2005/8/layout/hierarchy2"/>
    <dgm:cxn modelId="{97B95DC5-1F7B-4547-9BD1-656D92961BF3}" type="presOf" srcId="{B9865DCA-C92E-4A9F-9E70-6A8C09FAFBAF}" destId="{8B8A0896-0760-4F58-8341-D278BD8BC9FA}" srcOrd="0" destOrd="0" presId="urn:microsoft.com/office/officeart/2005/8/layout/hierarchy2"/>
    <dgm:cxn modelId="{7FC998DF-B17B-405F-A4EF-92D81D23378C}" type="presOf" srcId="{208C4974-4A74-47E2-BB7F-FA774245DB83}" destId="{B2BB1324-AD71-4C05-9B00-BC2BB8D973DD}" srcOrd="1" destOrd="0" presId="urn:microsoft.com/office/officeart/2005/8/layout/hierarchy2"/>
    <dgm:cxn modelId="{C51032F0-2EAC-4252-BBAA-BCC2768C2DCC}" type="presOf" srcId="{514C4F8D-833D-4B99-9A9F-20AA4507CE22}" destId="{4E777F99-8A6F-403C-8DDB-28AF480FEAF2}" srcOrd="0" destOrd="0" presId="urn:microsoft.com/office/officeart/2005/8/layout/hierarchy2"/>
    <dgm:cxn modelId="{3B6F76F0-E54B-4418-9865-85FB67031121}" type="presOf" srcId="{E7833EBF-A078-4DD4-A416-6A7BF4E84443}" destId="{A55D96D3-95A5-4E24-8B42-29B7F23190C2}" srcOrd="0" destOrd="0" presId="urn:microsoft.com/office/officeart/2005/8/layout/hierarchy2"/>
    <dgm:cxn modelId="{6CBA64F9-8B07-4705-958B-14F95A259266}" srcId="{42A34804-11BC-44F4-9760-16BE93AEE8D1}" destId="{C9DB55E3-1156-4B20-B465-CBFD2D7F3C6B}" srcOrd="0" destOrd="0" parTransId="{E7833EBF-A078-4DD4-A416-6A7BF4E84443}" sibTransId="{BBF894FA-29DD-4582-9C55-0CECA254B5A0}"/>
    <dgm:cxn modelId="{F37B6AFC-85E6-4BEF-AE6E-DFC4493F6C0A}" srcId="{9ADFB26B-4444-47F1-9E76-AF2E0FBF4C58}" destId="{816F2F10-B3BA-44CC-A34D-01B7A4FEF6A2}" srcOrd="1" destOrd="0" parTransId="{A58F0E07-4E7D-4209-AC65-5D77316B9A0B}" sibTransId="{F2CC4BB6-936A-4BB4-8B47-3B246E0719D9}"/>
    <dgm:cxn modelId="{80146E40-CDD3-4016-BC8E-1C1A08D5FBDF}" type="presParOf" srcId="{C1ACB5AD-A032-4960-93CD-7278DE15AC5D}" destId="{6D7FFDA3-56BE-44BB-A548-D3DC1131B12A}" srcOrd="0" destOrd="0" presId="urn:microsoft.com/office/officeart/2005/8/layout/hierarchy2"/>
    <dgm:cxn modelId="{ADF5E1E8-49F5-4A4D-ACDE-1E71709158AA}" type="presParOf" srcId="{6D7FFDA3-56BE-44BB-A548-D3DC1131B12A}" destId="{C1081B48-BB2D-4601-B044-A5D469D11C90}" srcOrd="0" destOrd="0" presId="urn:microsoft.com/office/officeart/2005/8/layout/hierarchy2"/>
    <dgm:cxn modelId="{241EDCA9-D376-440C-84FC-DBACBEC219F2}" type="presParOf" srcId="{6D7FFDA3-56BE-44BB-A548-D3DC1131B12A}" destId="{A1B472BB-699D-41DD-81A7-8D2E18D22547}" srcOrd="1" destOrd="0" presId="urn:microsoft.com/office/officeart/2005/8/layout/hierarchy2"/>
    <dgm:cxn modelId="{05A1C0C7-7D71-45A1-B581-BDD4CA0F0B6B}" type="presParOf" srcId="{A1B472BB-699D-41DD-81A7-8D2E18D22547}" destId="{A55D96D3-95A5-4E24-8B42-29B7F23190C2}" srcOrd="0" destOrd="0" presId="urn:microsoft.com/office/officeart/2005/8/layout/hierarchy2"/>
    <dgm:cxn modelId="{71DFBC8A-B603-4A9F-8CF5-CDB29DF2ABCB}" type="presParOf" srcId="{A55D96D3-95A5-4E24-8B42-29B7F23190C2}" destId="{74411475-94ED-44D7-9F7A-B6326330C1BD}" srcOrd="0" destOrd="0" presId="urn:microsoft.com/office/officeart/2005/8/layout/hierarchy2"/>
    <dgm:cxn modelId="{02353525-B940-4D45-9E7C-D1536CE955DE}" type="presParOf" srcId="{A1B472BB-699D-41DD-81A7-8D2E18D22547}" destId="{011F1ED5-4A6A-43CD-A041-808A26543F87}" srcOrd="1" destOrd="0" presId="urn:microsoft.com/office/officeart/2005/8/layout/hierarchy2"/>
    <dgm:cxn modelId="{C001979A-2F72-4A92-804C-E31E8D29867A}" type="presParOf" srcId="{011F1ED5-4A6A-43CD-A041-808A26543F87}" destId="{D1981231-8D70-4422-BB9D-029B2CAA737A}" srcOrd="0" destOrd="0" presId="urn:microsoft.com/office/officeart/2005/8/layout/hierarchy2"/>
    <dgm:cxn modelId="{1844D57C-0B04-4025-8939-9BF5E8B17874}" type="presParOf" srcId="{011F1ED5-4A6A-43CD-A041-808A26543F87}" destId="{9524D0C2-B0F7-44C1-BF5B-4F2E7362B1B3}" srcOrd="1" destOrd="0" presId="urn:microsoft.com/office/officeart/2005/8/layout/hierarchy2"/>
    <dgm:cxn modelId="{2D56CEF7-626C-49C2-9F60-90DC0DC81C43}" type="presParOf" srcId="{9524D0C2-B0F7-44C1-BF5B-4F2E7362B1B3}" destId="{ABB78B1D-2864-4D4E-80F8-CEF5BB950AEA}" srcOrd="0" destOrd="0" presId="urn:microsoft.com/office/officeart/2005/8/layout/hierarchy2"/>
    <dgm:cxn modelId="{073E8411-A562-419C-9171-9BD2F3C0D9D4}" type="presParOf" srcId="{ABB78B1D-2864-4D4E-80F8-CEF5BB950AEA}" destId="{7903F40A-0175-43FC-B4BD-4C34C5697D72}" srcOrd="0" destOrd="0" presId="urn:microsoft.com/office/officeart/2005/8/layout/hierarchy2"/>
    <dgm:cxn modelId="{1DDFB531-EE26-405D-B21A-8245F9D8EB85}" type="presParOf" srcId="{9524D0C2-B0F7-44C1-BF5B-4F2E7362B1B3}" destId="{7B89D6BE-DCE2-45A7-AF73-7231786F04DC}" srcOrd="1" destOrd="0" presId="urn:microsoft.com/office/officeart/2005/8/layout/hierarchy2"/>
    <dgm:cxn modelId="{A6E1438B-F95B-45FC-8D75-5929E198A9F0}" type="presParOf" srcId="{7B89D6BE-DCE2-45A7-AF73-7231786F04DC}" destId="{2072AF83-0746-4B8F-B9F8-579FBC4E2455}" srcOrd="0" destOrd="0" presId="urn:microsoft.com/office/officeart/2005/8/layout/hierarchy2"/>
    <dgm:cxn modelId="{3BCEE6A3-B7EF-475E-B1A8-52210870466C}" type="presParOf" srcId="{7B89D6BE-DCE2-45A7-AF73-7231786F04DC}" destId="{3E978B43-344F-4F3E-BEAE-71A1F94D7989}" srcOrd="1" destOrd="0" presId="urn:microsoft.com/office/officeart/2005/8/layout/hierarchy2"/>
    <dgm:cxn modelId="{6D6E869E-B365-421E-AF49-8F2BC0C09CB5}" type="presParOf" srcId="{9524D0C2-B0F7-44C1-BF5B-4F2E7362B1B3}" destId="{C81CED8E-FC35-4274-BE52-1C19A4722801}" srcOrd="2" destOrd="0" presId="urn:microsoft.com/office/officeart/2005/8/layout/hierarchy2"/>
    <dgm:cxn modelId="{7BEDDDA6-A0EC-4B3F-A4BD-2CA8818B9B69}" type="presParOf" srcId="{C81CED8E-FC35-4274-BE52-1C19A4722801}" destId="{93FF05B9-2605-4807-BBD9-D52FD29C52AC}" srcOrd="0" destOrd="0" presId="urn:microsoft.com/office/officeart/2005/8/layout/hierarchy2"/>
    <dgm:cxn modelId="{991BF678-F243-49E2-9BE3-4DAF322DAB88}" type="presParOf" srcId="{9524D0C2-B0F7-44C1-BF5B-4F2E7362B1B3}" destId="{3C1009E1-D60B-4197-ACDB-4276336F4909}" srcOrd="3" destOrd="0" presId="urn:microsoft.com/office/officeart/2005/8/layout/hierarchy2"/>
    <dgm:cxn modelId="{618EE7E1-BB0D-4E73-BA42-D1BBD6AE3AF4}" type="presParOf" srcId="{3C1009E1-D60B-4197-ACDB-4276336F4909}" destId="{F0D60391-CF2D-4482-8008-61892E9F9C75}" srcOrd="0" destOrd="0" presId="urn:microsoft.com/office/officeart/2005/8/layout/hierarchy2"/>
    <dgm:cxn modelId="{305C248D-336F-469E-ADB5-9D0850BF0494}" type="presParOf" srcId="{3C1009E1-D60B-4197-ACDB-4276336F4909}" destId="{852A3212-9230-462B-9190-5E3267FB56DD}" srcOrd="1" destOrd="0" presId="urn:microsoft.com/office/officeart/2005/8/layout/hierarchy2"/>
    <dgm:cxn modelId="{AF85CB9F-5B63-4F1B-94F4-B3594024C7EB}" type="presParOf" srcId="{852A3212-9230-462B-9190-5E3267FB56DD}" destId="{5FB479BE-46B3-46D2-89C3-A0E8858A9B11}" srcOrd="0" destOrd="0" presId="urn:microsoft.com/office/officeart/2005/8/layout/hierarchy2"/>
    <dgm:cxn modelId="{37C8A60D-71E4-47B2-B247-4AC7941235DD}" type="presParOf" srcId="{5FB479BE-46B3-46D2-89C3-A0E8858A9B11}" destId="{B2BB1324-AD71-4C05-9B00-BC2BB8D973DD}" srcOrd="0" destOrd="0" presId="urn:microsoft.com/office/officeart/2005/8/layout/hierarchy2"/>
    <dgm:cxn modelId="{84FDF4C1-6C11-4B16-85BA-48DC93E47109}" type="presParOf" srcId="{852A3212-9230-462B-9190-5E3267FB56DD}" destId="{580DB09B-6D01-44F7-A5B4-72733B8CE9D3}" srcOrd="1" destOrd="0" presId="urn:microsoft.com/office/officeart/2005/8/layout/hierarchy2"/>
    <dgm:cxn modelId="{E8CA0796-12C2-4CED-907B-9E0E7C1AE173}" type="presParOf" srcId="{580DB09B-6D01-44F7-A5B4-72733B8CE9D3}" destId="{876DA9ED-35E9-4E45-AEA9-F3EFEE58686E}" srcOrd="0" destOrd="0" presId="urn:microsoft.com/office/officeart/2005/8/layout/hierarchy2"/>
    <dgm:cxn modelId="{27749923-FAFF-486A-8A7C-40C68832AA6D}" type="presParOf" srcId="{580DB09B-6D01-44F7-A5B4-72733B8CE9D3}" destId="{892C02D5-FF57-4937-B173-E95DE03DBE94}" srcOrd="1" destOrd="0" presId="urn:microsoft.com/office/officeart/2005/8/layout/hierarchy2"/>
    <dgm:cxn modelId="{ECC421D6-B191-4402-90C1-A82A8D361BF5}" type="presParOf" srcId="{852A3212-9230-462B-9190-5E3267FB56DD}" destId="{8CF29B5A-B45D-4FB2-8889-5443F43768AF}" srcOrd="2" destOrd="0" presId="urn:microsoft.com/office/officeart/2005/8/layout/hierarchy2"/>
    <dgm:cxn modelId="{4F276A08-068F-46A2-8FFC-08C569A520F9}" type="presParOf" srcId="{8CF29B5A-B45D-4FB2-8889-5443F43768AF}" destId="{DC4D3151-66D0-4AC1-8427-BA60F3E64942}" srcOrd="0" destOrd="0" presId="urn:microsoft.com/office/officeart/2005/8/layout/hierarchy2"/>
    <dgm:cxn modelId="{5AA4E074-4F96-408A-A5F0-E4A793629445}" type="presParOf" srcId="{852A3212-9230-462B-9190-5E3267FB56DD}" destId="{2CD99C5D-3B6E-47AF-827F-AB6B2E9172A1}" srcOrd="3" destOrd="0" presId="urn:microsoft.com/office/officeart/2005/8/layout/hierarchy2"/>
    <dgm:cxn modelId="{2C403007-CCB9-4B2D-AB44-97EE5BBA4E69}" type="presParOf" srcId="{2CD99C5D-3B6E-47AF-827F-AB6B2E9172A1}" destId="{7DAA14DC-2E95-4080-809F-EF8DF6630846}" srcOrd="0" destOrd="0" presId="urn:microsoft.com/office/officeart/2005/8/layout/hierarchy2"/>
    <dgm:cxn modelId="{45F5CC25-93B6-42F6-8D14-6DA5E7B09E1B}" type="presParOf" srcId="{2CD99C5D-3B6E-47AF-827F-AB6B2E9172A1}" destId="{507F8631-DCE5-4B28-8AB1-92B553DEF2BE}" srcOrd="1" destOrd="0" presId="urn:microsoft.com/office/officeart/2005/8/layout/hierarchy2"/>
    <dgm:cxn modelId="{E604FE55-764C-40FC-87D0-CF695A1658AB}" type="presParOf" srcId="{A1B472BB-699D-41DD-81A7-8D2E18D22547}" destId="{4E777F99-8A6F-403C-8DDB-28AF480FEAF2}" srcOrd="2" destOrd="0" presId="urn:microsoft.com/office/officeart/2005/8/layout/hierarchy2"/>
    <dgm:cxn modelId="{B98959B0-86E6-49FF-91B1-31DFAC3D5BB7}" type="presParOf" srcId="{4E777F99-8A6F-403C-8DDB-28AF480FEAF2}" destId="{84E7B196-2927-4CDF-B267-42F3173D75B0}" srcOrd="0" destOrd="0" presId="urn:microsoft.com/office/officeart/2005/8/layout/hierarchy2"/>
    <dgm:cxn modelId="{339FB8C7-179A-466E-9372-DF2A68A4FE16}" type="presParOf" srcId="{A1B472BB-699D-41DD-81A7-8D2E18D22547}" destId="{0D36852A-F83A-4FF8-9382-0F3FDFFC3AED}" srcOrd="3" destOrd="0" presId="urn:microsoft.com/office/officeart/2005/8/layout/hierarchy2"/>
    <dgm:cxn modelId="{F14F389B-ACC6-4FFB-B61B-54356D15A357}" type="presParOf" srcId="{0D36852A-F83A-4FF8-9382-0F3FDFFC3AED}" destId="{8B8A0896-0760-4F58-8341-D278BD8BC9FA}" srcOrd="0" destOrd="0" presId="urn:microsoft.com/office/officeart/2005/8/layout/hierarchy2"/>
    <dgm:cxn modelId="{36997748-E280-440E-A9FC-10DC7E4862CA}" type="presParOf" srcId="{0D36852A-F83A-4FF8-9382-0F3FDFFC3AED}" destId="{38FD7D78-CB0E-4F0C-A247-48F263C878E5}"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81B48-BB2D-4601-B044-A5D469D11C90}">
      <dsp:nvSpPr>
        <dsp:cNvPr id="0" name=""/>
        <dsp:cNvSpPr/>
      </dsp:nvSpPr>
      <dsp:spPr>
        <a:xfrm>
          <a:off x="5882" y="1847890"/>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1" kern="1200" dirty="0"/>
            <a:t>N ≥ 30</a:t>
          </a:r>
        </a:p>
      </dsp:txBody>
      <dsp:txXfrm>
        <a:off x="38697" y="1880705"/>
        <a:ext cx="2175162" cy="1054766"/>
      </dsp:txXfrm>
    </dsp:sp>
    <dsp:sp modelId="{A55D96D3-95A5-4E24-8B42-29B7F23190C2}">
      <dsp:nvSpPr>
        <dsp:cNvPr id="0" name=""/>
        <dsp:cNvSpPr/>
      </dsp:nvSpPr>
      <dsp:spPr>
        <a:xfrm rot="19457599">
          <a:off x="2142925" y="2061804"/>
          <a:ext cx="1103817" cy="48339"/>
        </a:xfrm>
        <a:custGeom>
          <a:avLst/>
          <a:gdLst/>
          <a:ahLst/>
          <a:cxnLst/>
          <a:rect l="0" t="0" r="0" b="0"/>
          <a:pathLst>
            <a:path>
              <a:moveTo>
                <a:pt x="0" y="24169"/>
              </a:moveTo>
              <a:lnTo>
                <a:pt x="1103817" y="241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2667239" y="2058379"/>
        <a:ext cx="55190" cy="55190"/>
      </dsp:txXfrm>
    </dsp:sp>
    <dsp:sp modelId="{D1981231-8D70-4422-BB9D-029B2CAA737A}">
      <dsp:nvSpPr>
        <dsp:cNvPr id="0" name=""/>
        <dsp:cNvSpPr/>
      </dsp:nvSpPr>
      <dsp:spPr>
        <a:xfrm>
          <a:off x="3142993" y="1203662"/>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Normal distribution</a:t>
          </a:r>
        </a:p>
      </dsp:txBody>
      <dsp:txXfrm>
        <a:off x="3175808" y="1236477"/>
        <a:ext cx="2175162" cy="1054766"/>
      </dsp:txXfrm>
    </dsp:sp>
    <dsp:sp modelId="{ABB78B1D-2864-4D4E-80F8-CEF5BB950AEA}">
      <dsp:nvSpPr>
        <dsp:cNvPr id="0" name=""/>
        <dsp:cNvSpPr/>
      </dsp:nvSpPr>
      <dsp:spPr>
        <a:xfrm rot="19457599">
          <a:off x="5280035" y="1417576"/>
          <a:ext cx="1103817" cy="48339"/>
        </a:xfrm>
        <a:custGeom>
          <a:avLst/>
          <a:gdLst/>
          <a:ahLst/>
          <a:cxnLst/>
          <a:rect l="0" t="0" r="0" b="0"/>
          <a:pathLst>
            <a:path>
              <a:moveTo>
                <a:pt x="0" y="24169"/>
              </a:moveTo>
              <a:lnTo>
                <a:pt x="1103817" y="241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5804349" y="1414151"/>
        <a:ext cx="55190" cy="55190"/>
      </dsp:txXfrm>
    </dsp:sp>
    <dsp:sp modelId="{2072AF83-0746-4B8F-B9F8-579FBC4E2455}">
      <dsp:nvSpPr>
        <dsp:cNvPr id="0" name=""/>
        <dsp:cNvSpPr/>
      </dsp:nvSpPr>
      <dsp:spPr>
        <a:xfrm>
          <a:off x="6280103" y="559434"/>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ts val="0"/>
            </a:spcAft>
            <a:buNone/>
          </a:pPr>
          <a:r>
            <a:rPr lang="en-US" sz="2100" b="1" kern="1200" dirty="0"/>
            <a:t>Transform for </a:t>
          </a:r>
        </a:p>
        <a:p>
          <a:pPr marL="0" lvl="0" indent="0" algn="ctr" defTabSz="933450">
            <a:lnSpc>
              <a:spcPct val="90000"/>
            </a:lnSpc>
            <a:spcBef>
              <a:spcPct val="0"/>
            </a:spcBef>
            <a:spcAft>
              <a:spcPts val="0"/>
            </a:spcAft>
            <a:buNone/>
          </a:pPr>
          <a:r>
            <a:rPr lang="en-US" sz="2100" b="1" kern="1200" dirty="0"/>
            <a:t>t test or</a:t>
          </a:r>
        </a:p>
        <a:p>
          <a:pPr marL="0" lvl="0" indent="0" algn="ctr" defTabSz="933450">
            <a:lnSpc>
              <a:spcPct val="90000"/>
            </a:lnSpc>
            <a:spcBef>
              <a:spcPct val="0"/>
            </a:spcBef>
            <a:spcAft>
              <a:spcPts val="0"/>
            </a:spcAft>
            <a:buNone/>
          </a:pPr>
          <a:r>
            <a:rPr lang="en-US" sz="2100" b="1" kern="1200" dirty="0"/>
            <a:t>Wilcoxon test</a:t>
          </a:r>
        </a:p>
      </dsp:txBody>
      <dsp:txXfrm>
        <a:off x="6312918" y="592249"/>
        <a:ext cx="2175162" cy="1054766"/>
      </dsp:txXfrm>
    </dsp:sp>
    <dsp:sp modelId="{C81CED8E-FC35-4274-BE52-1C19A4722801}">
      <dsp:nvSpPr>
        <dsp:cNvPr id="0" name=""/>
        <dsp:cNvSpPr/>
      </dsp:nvSpPr>
      <dsp:spPr>
        <a:xfrm rot="2142401">
          <a:off x="5280035" y="2061804"/>
          <a:ext cx="1103817" cy="48339"/>
        </a:xfrm>
        <a:custGeom>
          <a:avLst/>
          <a:gdLst/>
          <a:ahLst/>
          <a:cxnLst/>
          <a:rect l="0" t="0" r="0" b="0"/>
          <a:pathLst>
            <a:path>
              <a:moveTo>
                <a:pt x="0" y="24169"/>
              </a:moveTo>
              <a:lnTo>
                <a:pt x="1103817" y="241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5804349" y="2058379"/>
        <a:ext cx="55190" cy="55190"/>
      </dsp:txXfrm>
    </dsp:sp>
    <dsp:sp modelId="{F0D60391-CF2D-4482-8008-61892E9F9C75}">
      <dsp:nvSpPr>
        <dsp:cNvPr id="0" name=""/>
        <dsp:cNvSpPr/>
      </dsp:nvSpPr>
      <dsp:spPr>
        <a:xfrm>
          <a:off x="6280103" y="1847890"/>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t test</a:t>
          </a:r>
        </a:p>
      </dsp:txBody>
      <dsp:txXfrm>
        <a:off x="6312918" y="1880705"/>
        <a:ext cx="2175162" cy="1054766"/>
      </dsp:txXfrm>
    </dsp:sp>
    <dsp:sp modelId="{4E777F99-8A6F-403C-8DDB-28AF480FEAF2}">
      <dsp:nvSpPr>
        <dsp:cNvPr id="0" name=""/>
        <dsp:cNvSpPr/>
      </dsp:nvSpPr>
      <dsp:spPr>
        <a:xfrm rot="2142401">
          <a:off x="2142925" y="2706032"/>
          <a:ext cx="1103817" cy="48339"/>
        </a:xfrm>
        <a:custGeom>
          <a:avLst/>
          <a:gdLst/>
          <a:ahLst/>
          <a:cxnLst/>
          <a:rect l="0" t="0" r="0" b="0"/>
          <a:pathLst>
            <a:path>
              <a:moveTo>
                <a:pt x="0" y="24169"/>
              </a:moveTo>
              <a:lnTo>
                <a:pt x="1103817" y="241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2667239" y="2702607"/>
        <a:ext cx="55190" cy="55190"/>
      </dsp:txXfrm>
    </dsp:sp>
    <dsp:sp modelId="{8B8A0896-0760-4F58-8341-D278BD8BC9FA}">
      <dsp:nvSpPr>
        <dsp:cNvPr id="0" name=""/>
        <dsp:cNvSpPr/>
      </dsp:nvSpPr>
      <dsp:spPr>
        <a:xfrm>
          <a:off x="3142993" y="2492118"/>
          <a:ext cx="2104619"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t test</a:t>
          </a:r>
        </a:p>
      </dsp:txBody>
      <dsp:txXfrm>
        <a:off x="3175808" y="2524933"/>
        <a:ext cx="2038989" cy="10547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81B48-BB2D-4601-B044-A5D469D11C90}">
      <dsp:nvSpPr>
        <dsp:cNvPr id="0" name=""/>
        <dsp:cNvSpPr/>
      </dsp:nvSpPr>
      <dsp:spPr>
        <a:xfrm>
          <a:off x="5882" y="1847890"/>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1" kern="1200" dirty="0"/>
            <a:t>N ≥ 30</a:t>
          </a:r>
        </a:p>
      </dsp:txBody>
      <dsp:txXfrm>
        <a:off x="38697" y="1880705"/>
        <a:ext cx="2175162" cy="1054766"/>
      </dsp:txXfrm>
    </dsp:sp>
    <dsp:sp modelId="{A55D96D3-95A5-4E24-8B42-29B7F23190C2}">
      <dsp:nvSpPr>
        <dsp:cNvPr id="0" name=""/>
        <dsp:cNvSpPr/>
      </dsp:nvSpPr>
      <dsp:spPr>
        <a:xfrm rot="19457599">
          <a:off x="2142925" y="2061804"/>
          <a:ext cx="1103817" cy="48339"/>
        </a:xfrm>
        <a:custGeom>
          <a:avLst/>
          <a:gdLst/>
          <a:ahLst/>
          <a:cxnLst/>
          <a:rect l="0" t="0" r="0" b="0"/>
          <a:pathLst>
            <a:path>
              <a:moveTo>
                <a:pt x="0" y="24169"/>
              </a:moveTo>
              <a:lnTo>
                <a:pt x="1103817" y="241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2667239" y="2058379"/>
        <a:ext cx="55190" cy="55190"/>
      </dsp:txXfrm>
    </dsp:sp>
    <dsp:sp modelId="{D1981231-8D70-4422-BB9D-029B2CAA737A}">
      <dsp:nvSpPr>
        <dsp:cNvPr id="0" name=""/>
        <dsp:cNvSpPr/>
      </dsp:nvSpPr>
      <dsp:spPr>
        <a:xfrm>
          <a:off x="3142993" y="1203662"/>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Normal distribution</a:t>
          </a:r>
        </a:p>
      </dsp:txBody>
      <dsp:txXfrm>
        <a:off x="3175808" y="1236477"/>
        <a:ext cx="2175162" cy="1054766"/>
      </dsp:txXfrm>
    </dsp:sp>
    <dsp:sp modelId="{ABB78B1D-2864-4D4E-80F8-CEF5BB950AEA}">
      <dsp:nvSpPr>
        <dsp:cNvPr id="0" name=""/>
        <dsp:cNvSpPr/>
      </dsp:nvSpPr>
      <dsp:spPr>
        <a:xfrm rot="19457599">
          <a:off x="5280035" y="1417576"/>
          <a:ext cx="1103817" cy="48339"/>
        </a:xfrm>
        <a:custGeom>
          <a:avLst/>
          <a:gdLst/>
          <a:ahLst/>
          <a:cxnLst/>
          <a:rect l="0" t="0" r="0" b="0"/>
          <a:pathLst>
            <a:path>
              <a:moveTo>
                <a:pt x="0" y="24169"/>
              </a:moveTo>
              <a:lnTo>
                <a:pt x="1103817" y="241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5804349" y="1414151"/>
        <a:ext cx="55190" cy="55190"/>
      </dsp:txXfrm>
    </dsp:sp>
    <dsp:sp modelId="{2072AF83-0746-4B8F-B9F8-579FBC4E2455}">
      <dsp:nvSpPr>
        <dsp:cNvPr id="0" name=""/>
        <dsp:cNvSpPr/>
      </dsp:nvSpPr>
      <dsp:spPr>
        <a:xfrm>
          <a:off x="6280103" y="559434"/>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ts val="0"/>
            </a:spcAft>
            <a:buNone/>
          </a:pPr>
          <a:r>
            <a:rPr lang="en-US" sz="2100" b="1" kern="1200" dirty="0"/>
            <a:t>Transform for </a:t>
          </a:r>
        </a:p>
        <a:p>
          <a:pPr marL="0" lvl="0" indent="0" algn="ctr" defTabSz="933450">
            <a:lnSpc>
              <a:spcPct val="90000"/>
            </a:lnSpc>
            <a:spcBef>
              <a:spcPct val="0"/>
            </a:spcBef>
            <a:spcAft>
              <a:spcPts val="0"/>
            </a:spcAft>
            <a:buNone/>
          </a:pPr>
          <a:r>
            <a:rPr lang="en-US" sz="2100" b="1" kern="1200" dirty="0"/>
            <a:t>t test  or</a:t>
          </a:r>
        </a:p>
        <a:p>
          <a:pPr marL="0" lvl="0" indent="0" algn="ctr" defTabSz="933450">
            <a:lnSpc>
              <a:spcPct val="90000"/>
            </a:lnSpc>
            <a:spcBef>
              <a:spcPct val="0"/>
            </a:spcBef>
            <a:spcAft>
              <a:spcPts val="0"/>
            </a:spcAft>
            <a:buNone/>
          </a:pPr>
          <a:r>
            <a:rPr lang="en-US" sz="2100" b="1" kern="1200" dirty="0"/>
            <a:t>Wilcoxon test</a:t>
          </a:r>
        </a:p>
      </dsp:txBody>
      <dsp:txXfrm>
        <a:off x="6312918" y="592249"/>
        <a:ext cx="2175162" cy="1054766"/>
      </dsp:txXfrm>
    </dsp:sp>
    <dsp:sp modelId="{C81CED8E-FC35-4274-BE52-1C19A4722801}">
      <dsp:nvSpPr>
        <dsp:cNvPr id="0" name=""/>
        <dsp:cNvSpPr/>
      </dsp:nvSpPr>
      <dsp:spPr>
        <a:xfrm rot="2142401">
          <a:off x="5280035" y="2061804"/>
          <a:ext cx="1103817" cy="48339"/>
        </a:xfrm>
        <a:custGeom>
          <a:avLst/>
          <a:gdLst/>
          <a:ahLst/>
          <a:cxnLst/>
          <a:rect l="0" t="0" r="0" b="0"/>
          <a:pathLst>
            <a:path>
              <a:moveTo>
                <a:pt x="0" y="24169"/>
              </a:moveTo>
              <a:lnTo>
                <a:pt x="1103817" y="241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5804349" y="2058379"/>
        <a:ext cx="55190" cy="55190"/>
      </dsp:txXfrm>
    </dsp:sp>
    <dsp:sp modelId="{F0D60391-CF2D-4482-8008-61892E9F9C75}">
      <dsp:nvSpPr>
        <dsp:cNvPr id="0" name=""/>
        <dsp:cNvSpPr/>
      </dsp:nvSpPr>
      <dsp:spPr>
        <a:xfrm>
          <a:off x="6280103" y="1847890"/>
          <a:ext cx="2240792"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Paired</a:t>
          </a:r>
        </a:p>
        <a:p>
          <a:pPr marL="0" lvl="0" indent="0" algn="ctr" defTabSz="933450">
            <a:lnSpc>
              <a:spcPct val="90000"/>
            </a:lnSpc>
            <a:spcBef>
              <a:spcPct val="0"/>
            </a:spcBef>
            <a:spcAft>
              <a:spcPct val="35000"/>
            </a:spcAft>
            <a:buNone/>
          </a:pPr>
          <a:r>
            <a:rPr lang="en-US" sz="2100" b="1" kern="1200" dirty="0"/>
            <a:t>t test</a:t>
          </a:r>
        </a:p>
      </dsp:txBody>
      <dsp:txXfrm>
        <a:off x="6312918" y="1880705"/>
        <a:ext cx="2175162" cy="1054766"/>
      </dsp:txXfrm>
    </dsp:sp>
    <dsp:sp modelId="{4E777F99-8A6F-403C-8DDB-28AF480FEAF2}">
      <dsp:nvSpPr>
        <dsp:cNvPr id="0" name=""/>
        <dsp:cNvSpPr/>
      </dsp:nvSpPr>
      <dsp:spPr>
        <a:xfrm rot="2142401">
          <a:off x="2142925" y="2706032"/>
          <a:ext cx="1103817" cy="48339"/>
        </a:xfrm>
        <a:custGeom>
          <a:avLst/>
          <a:gdLst/>
          <a:ahLst/>
          <a:cxnLst/>
          <a:rect l="0" t="0" r="0" b="0"/>
          <a:pathLst>
            <a:path>
              <a:moveTo>
                <a:pt x="0" y="24169"/>
              </a:moveTo>
              <a:lnTo>
                <a:pt x="1103817" y="241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2667239" y="2702607"/>
        <a:ext cx="55190" cy="55190"/>
      </dsp:txXfrm>
    </dsp:sp>
    <dsp:sp modelId="{8B8A0896-0760-4F58-8341-D278BD8BC9FA}">
      <dsp:nvSpPr>
        <dsp:cNvPr id="0" name=""/>
        <dsp:cNvSpPr/>
      </dsp:nvSpPr>
      <dsp:spPr>
        <a:xfrm>
          <a:off x="3142993" y="2492118"/>
          <a:ext cx="2104619" cy="1120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t>Paired </a:t>
          </a:r>
        </a:p>
        <a:p>
          <a:pPr marL="0" lvl="0" indent="0" algn="ctr" defTabSz="933450">
            <a:lnSpc>
              <a:spcPct val="90000"/>
            </a:lnSpc>
            <a:spcBef>
              <a:spcPct val="0"/>
            </a:spcBef>
            <a:spcAft>
              <a:spcPct val="35000"/>
            </a:spcAft>
            <a:buNone/>
          </a:pPr>
          <a:r>
            <a:rPr lang="en-US" sz="2100" b="1" kern="1200" dirty="0"/>
            <a:t>t test</a:t>
          </a:r>
        </a:p>
      </dsp:txBody>
      <dsp:txXfrm>
        <a:off x="3175808" y="2524933"/>
        <a:ext cx="2038989" cy="10547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81B48-BB2D-4601-B044-A5D469D11C90}">
      <dsp:nvSpPr>
        <dsp:cNvPr id="0" name=""/>
        <dsp:cNvSpPr/>
      </dsp:nvSpPr>
      <dsp:spPr>
        <a:xfrm>
          <a:off x="4976" y="1879465"/>
          <a:ext cx="1577198"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N ≥ 30</a:t>
          </a:r>
        </a:p>
      </dsp:txBody>
      <dsp:txXfrm>
        <a:off x="28073" y="1902562"/>
        <a:ext cx="1531004" cy="742405"/>
      </dsp:txXfrm>
    </dsp:sp>
    <dsp:sp modelId="{A55D96D3-95A5-4E24-8B42-29B7F23190C2}">
      <dsp:nvSpPr>
        <dsp:cNvPr id="0" name=""/>
        <dsp:cNvSpPr/>
      </dsp:nvSpPr>
      <dsp:spPr>
        <a:xfrm rot="18753422">
          <a:off x="1439265" y="1931527"/>
          <a:ext cx="883041" cy="34024"/>
        </a:xfrm>
        <a:custGeom>
          <a:avLst/>
          <a:gdLst/>
          <a:ahLst/>
          <a:cxnLst/>
          <a:rect l="0" t="0" r="0" b="0"/>
          <a:pathLst>
            <a:path>
              <a:moveTo>
                <a:pt x="0" y="17012"/>
              </a:moveTo>
              <a:lnTo>
                <a:pt x="883041" y="1701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1858710" y="1926463"/>
        <a:ext cx="44152" cy="44152"/>
      </dsp:txXfrm>
    </dsp:sp>
    <dsp:sp modelId="{D1981231-8D70-4422-BB9D-029B2CAA737A}">
      <dsp:nvSpPr>
        <dsp:cNvPr id="0" name=""/>
        <dsp:cNvSpPr/>
      </dsp:nvSpPr>
      <dsp:spPr>
        <a:xfrm>
          <a:off x="2179397" y="1229013"/>
          <a:ext cx="1577198"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Normal distribution</a:t>
          </a:r>
        </a:p>
      </dsp:txBody>
      <dsp:txXfrm>
        <a:off x="2202494" y="1252110"/>
        <a:ext cx="1531004" cy="742405"/>
      </dsp:txXfrm>
    </dsp:sp>
    <dsp:sp modelId="{ABB78B1D-2864-4D4E-80F8-CEF5BB950AEA}">
      <dsp:nvSpPr>
        <dsp:cNvPr id="0" name=""/>
        <dsp:cNvSpPr/>
      </dsp:nvSpPr>
      <dsp:spPr>
        <a:xfrm rot="18693240">
          <a:off x="3609049" y="1278346"/>
          <a:ext cx="876496" cy="34024"/>
        </a:xfrm>
        <a:custGeom>
          <a:avLst/>
          <a:gdLst/>
          <a:ahLst/>
          <a:cxnLst/>
          <a:rect l="0" t="0" r="0" b="0"/>
          <a:pathLst>
            <a:path>
              <a:moveTo>
                <a:pt x="0" y="17012"/>
              </a:moveTo>
              <a:lnTo>
                <a:pt x="876496" y="1701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4025385" y="1273445"/>
        <a:ext cx="43824" cy="43824"/>
      </dsp:txXfrm>
    </dsp:sp>
    <dsp:sp modelId="{2072AF83-0746-4B8F-B9F8-579FBC4E2455}">
      <dsp:nvSpPr>
        <dsp:cNvPr id="0" name=""/>
        <dsp:cNvSpPr/>
      </dsp:nvSpPr>
      <dsp:spPr>
        <a:xfrm>
          <a:off x="4337998" y="573103"/>
          <a:ext cx="2078795"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b="1" kern="1200" dirty="0"/>
            <a:t>Transform for </a:t>
          </a:r>
        </a:p>
        <a:p>
          <a:pPr marL="0" lvl="0" indent="0" algn="ctr" defTabSz="711200">
            <a:lnSpc>
              <a:spcPct val="90000"/>
            </a:lnSpc>
            <a:spcBef>
              <a:spcPct val="0"/>
            </a:spcBef>
            <a:spcAft>
              <a:spcPts val="0"/>
            </a:spcAft>
            <a:buNone/>
          </a:pPr>
          <a:r>
            <a:rPr lang="en-US" sz="1600" b="1" kern="1200" dirty="0"/>
            <a:t>t test or</a:t>
          </a:r>
        </a:p>
        <a:p>
          <a:pPr marL="0" lvl="0" indent="0" algn="ctr" defTabSz="711200">
            <a:lnSpc>
              <a:spcPct val="90000"/>
            </a:lnSpc>
            <a:spcBef>
              <a:spcPct val="0"/>
            </a:spcBef>
            <a:spcAft>
              <a:spcPts val="0"/>
            </a:spcAft>
            <a:buNone/>
          </a:pPr>
          <a:r>
            <a:rPr lang="en-US" sz="1600" b="1" kern="1200" dirty="0"/>
            <a:t>Wilcoxon test</a:t>
          </a:r>
        </a:p>
      </dsp:txBody>
      <dsp:txXfrm>
        <a:off x="4361095" y="596200"/>
        <a:ext cx="2032601" cy="742405"/>
      </dsp:txXfrm>
    </dsp:sp>
    <dsp:sp modelId="{C81CED8E-FC35-4274-BE52-1C19A4722801}">
      <dsp:nvSpPr>
        <dsp:cNvPr id="0" name=""/>
        <dsp:cNvSpPr/>
      </dsp:nvSpPr>
      <dsp:spPr>
        <a:xfrm rot="2783968">
          <a:off x="3617205" y="1931527"/>
          <a:ext cx="898209" cy="34024"/>
        </a:xfrm>
        <a:custGeom>
          <a:avLst/>
          <a:gdLst/>
          <a:ahLst/>
          <a:cxnLst/>
          <a:rect l="0" t="0" r="0" b="0"/>
          <a:pathLst>
            <a:path>
              <a:moveTo>
                <a:pt x="0" y="17012"/>
              </a:moveTo>
              <a:lnTo>
                <a:pt x="898209" y="1701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4043855" y="1926084"/>
        <a:ext cx="44910" cy="44910"/>
      </dsp:txXfrm>
    </dsp:sp>
    <dsp:sp modelId="{F0D60391-CF2D-4482-8008-61892E9F9C75}">
      <dsp:nvSpPr>
        <dsp:cNvPr id="0" name=""/>
        <dsp:cNvSpPr/>
      </dsp:nvSpPr>
      <dsp:spPr>
        <a:xfrm>
          <a:off x="4376025" y="1879465"/>
          <a:ext cx="1784773"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F test: Equal variances?</a:t>
          </a:r>
        </a:p>
      </dsp:txBody>
      <dsp:txXfrm>
        <a:off x="4399122" y="1902562"/>
        <a:ext cx="1738579" cy="742405"/>
      </dsp:txXfrm>
    </dsp:sp>
    <dsp:sp modelId="{5FB479BE-46B3-46D2-89C3-A0E8858A9B11}">
      <dsp:nvSpPr>
        <dsp:cNvPr id="0" name=""/>
        <dsp:cNvSpPr/>
      </dsp:nvSpPr>
      <dsp:spPr>
        <a:xfrm rot="19340661">
          <a:off x="6071214" y="1994019"/>
          <a:ext cx="860132" cy="34024"/>
        </a:xfrm>
        <a:custGeom>
          <a:avLst/>
          <a:gdLst/>
          <a:ahLst/>
          <a:cxnLst/>
          <a:rect l="0" t="0" r="0" b="0"/>
          <a:pathLst>
            <a:path>
              <a:moveTo>
                <a:pt x="0" y="17012"/>
              </a:moveTo>
              <a:lnTo>
                <a:pt x="860132" y="1701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6479777" y="1989528"/>
        <a:ext cx="43006" cy="43006"/>
      </dsp:txXfrm>
    </dsp:sp>
    <dsp:sp modelId="{876DA9ED-35E9-4E45-AEA9-F3EFEE58686E}">
      <dsp:nvSpPr>
        <dsp:cNvPr id="0" name=""/>
        <dsp:cNvSpPr/>
      </dsp:nvSpPr>
      <dsp:spPr>
        <a:xfrm>
          <a:off x="6841762" y="1276136"/>
          <a:ext cx="1685016" cy="94432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en-US" sz="1600" b="1" kern="1200" dirty="0"/>
            <a:t>t test with</a:t>
          </a:r>
        </a:p>
        <a:p>
          <a:pPr marL="0" lvl="0" indent="0" algn="ctr" defTabSz="711200">
            <a:lnSpc>
              <a:spcPct val="100000"/>
            </a:lnSpc>
            <a:spcBef>
              <a:spcPct val="0"/>
            </a:spcBef>
            <a:spcAft>
              <a:spcPts val="0"/>
            </a:spcAft>
            <a:buNone/>
          </a:pPr>
          <a:r>
            <a:rPr lang="en-US" sz="1600" b="1" kern="1200" dirty="0"/>
            <a:t>adjusted </a:t>
          </a:r>
          <a:r>
            <a:rPr lang="en-US" sz="1600" b="1" kern="1200" dirty="0" err="1"/>
            <a:t>d.f.</a:t>
          </a:r>
          <a:endParaRPr lang="en-US" sz="1600" b="1" kern="1200" dirty="0"/>
        </a:p>
      </dsp:txBody>
      <dsp:txXfrm>
        <a:off x="6869420" y="1303794"/>
        <a:ext cx="1629700" cy="889008"/>
      </dsp:txXfrm>
    </dsp:sp>
    <dsp:sp modelId="{8CF29B5A-B45D-4FB2-8889-5443F43768AF}">
      <dsp:nvSpPr>
        <dsp:cNvPr id="0" name=""/>
        <dsp:cNvSpPr/>
      </dsp:nvSpPr>
      <dsp:spPr>
        <a:xfrm rot="2662840">
          <a:off x="6028670" y="2580680"/>
          <a:ext cx="926270" cy="34024"/>
        </a:xfrm>
        <a:custGeom>
          <a:avLst/>
          <a:gdLst/>
          <a:ahLst/>
          <a:cxnLst/>
          <a:rect l="0" t="0" r="0" b="0"/>
          <a:pathLst>
            <a:path>
              <a:moveTo>
                <a:pt x="0" y="17012"/>
              </a:moveTo>
              <a:lnTo>
                <a:pt x="926270" y="1701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6468648" y="2574535"/>
        <a:ext cx="46313" cy="46313"/>
      </dsp:txXfrm>
    </dsp:sp>
    <dsp:sp modelId="{7DAA14DC-2E95-4080-809F-EF8DF6630846}">
      <dsp:nvSpPr>
        <dsp:cNvPr id="0" name=""/>
        <dsp:cNvSpPr/>
      </dsp:nvSpPr>
      <dsp:spPr>
        <a:xfrm>
          <a:off x="6822812" y="2527320"/>
          <a:ext cx="1577198"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t test</a:t>
          </a:r>
        </a:p>
      </dsp:txBody>
      <dsp:txXfrm>
        <a:off x="6845909" y="2550417"/>
        <a:ext cx="1531004" cy="742405"/>
      </dsp:txXfrm>
    </dsp:sp>
    <dsp:sp modelId="{4E777F99-8A6F-403C-8DDB-28AF480FEAF2}">
      <dsp:nvSpPr>
        <dsp:cNvPr id="0" name=""/>
        <dsp:cNvSpPr/>
      </dsp:nvSpPr>
      <dsp:spPr>
        <a:xfrm rot="2842249">
          <a:off x="1415479" y="2636759"/>
          <a:ext cx="1032973" cy="34024"/>
        </a:xfrm>
        <a:custGeom>
          <a:avLst/>
          <a:gdLst/>
          <a:ahLst/>
          <a:cxnLst/>
          <a:rect l="0" t="0" r="0" b="0"/>
          <a:pathLst>
            <a:path>
              <a:moveTo>
                <a:pt x="0" y="17012"/>
              </a:moveTo>
              <a:lnTo>
                <a:pt x="1032973" y="1701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711200">
            <a:lnSpc>
              <a:spcPct val="90000"/>
            </a:lnSpc>
            <a:spcBef>
              <a:spcPct val="0"/>
            </a:spcBef>
            <a:spcAft>
              <a:spcPct val="35000"/>
            </a:spcAft>
            <a:buNone/>
          </a:pPr>
          <a:endParaRPr lang="en-US" sz="1600" b="1" kern="1200"/>
        </a:p>
      </dsp:txBody>
      <dsp:txXfrm>
        <a:off x="1906142" y="2627947"/>
        <a:ext cx="51648" cy="51648"/>
      </dsp:txXfrm>
    </dsp:sp>
    <dsp:sp modelId="{8B8A0896-0760-4F58-8341-D278BD8BC9FA}">
      <dsp:nvSpPr>
        <dsp:cNvPr id="0" name=""/>
        <dsp:cNvSpPr/>
      </dsp:nvSpPr>
      <dsp:spPr>
        <a:xfrm>
          <a:off x="2281757" y="2639478"/>
          <a:ext cx="1481352" cy="78859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t test</a:t>
          </a:r>
        </a:p>
      </dsp:txBody>
      <dsp:txXfrm>
        <a:off x="2304854" y="2662575"/>
        <a:ext cx="1435158" cy="7424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7.xml.rels><?xml version="1.0" encoding="UTF-8" standalone="yes"?>
<Relationships xmlns="http://schemas.openxmlformats.org/package/2006/relationships"><Relationship Id="rId1" Type="http://schemas.openxmlformats.org/officeDocument/2006/relationships/image" Target="../media/image7.jpg"/></Relationships>
</file>

<file path=ppt/drawings/_rels/drawing8.xml.rels><?xml version="1.0" encoding="UTF-8" standalone="yes"?>
<Relationships xmlns="http://schemas.openxmlformats.org/package/2006/relationships"><Relationship Id="rId1" Type="http://schemas.openxmlformats.org/officeDocument/2006/relationships/image" Target="../media/image23.wmf"/></Relationships>
</file>

<file path=ppt/drawings/_rels/drawing9.xml.rels><?xml version="1.0" encoding="UTF-8" standalone="yes"?>
<Relationships xmlns="http://schemas.openxmlformats.org/package/2006/relationships"><Relationship Id="rId1" Type="http://schemas.openxmlformats.org/officeDocument/2006/relationships/image" Target="../media/image25.wmf"/></Relationships>
</file>

<file path=ppt/drawings/drawing1.xml><?xml version="1.0" encoding="utf-8"?>
<c:userShapes xmlns:c="http://schemas.openxmlformats.org/drawingml/2006/chart">
  <cdr:relSizeAnchor xmlns:cdr="http://schemas.openxmlformats.org/drawingml/2006/chartDrawing">
    <cdr:from>
      <cdr:x>0.16803</cdr:x>
      <cdr:y>0.06042</cdr:y>
    </cdr:from>
    <cdr:to>
      <cdr:x>0.16803</cdr:x>
      <cdr:y>0.80849</cdr:y>
    </cdr:to>
    <cdr:sp macro="" textlink="">
      <cdr:nvSpPr>
        <cdr:cNvPr id="2" name="Line 12"/>
        <cdr:cNvSpPr>
          <a:spLocks xmlns:a="http://schemas.openxmlformats.org/drawingml/2006/main" noChangeShapeType="1"/>
        </cdr:cNvSpPr>
      </cdr:nvSpPr>
      <cdr:spPr bwMode="auto">
        <a:xfrm xmlns:a="http://schemas.openxmlformats.org/drawingml/2006/main">
          <a:off x="827624" y="263979"/>
          <a:ext cx="0" cy="3268172"/>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0.16682</cdr:x>
      <cdr:y>0.08047</cdr:y>
    </cdr:from>
    <cdr:to>
      <cdr:x>0.16803</cdr:x>
      <cdr:y>0.80849</cdr:y>
    </cdr:to>
    <cdr:sp macro="" textlink="">
      <cdr:nvSpPr>
        <cdr:cNvPr id="2" name="Line 12"/>
        <cdr:cNvSpPr>
          <a:spLocks xmlns:a="http://schemas.openxmlformats.org/drawingml/2006/main" noChangeShapeType="1"/>
        </cdr:cNvSpPr>
      </cdr:nvSpPr>
      <cdr:spPr bwMode="auto">
        <a:xfrm xmlns:a="http://schemas.openxmlformats.org/drawingml/2006/main">
          <a:off x="821681" y="351539"/>
          <a:ext cx="5945" cy="3180597"/>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0</cdr:x>
      <cdr:y>0</cdr:y>
    </cdr:to>
    <cdr:sp macro="" textlink="">
      <cdr:nvSpPr>
        <cdr:cNvPr id="2" name="Line 12"/>
        <cdr:cNvSpPr>
          <a:spLocks xmlns:a="http://schemas.openxmlformats.org/drawingml/2006/main" noChangeShapeType="1"/>
        </cdr:cNvSpPr>
      </cdr:nvSpPr>
      <cdr:spPr bwMode="auto">
        <a:xfrm xmlns:a="http://schemas.openxmlformats.org/drawingml/2006/main">
          <a:off x="-73052" y="-2576945"/>
          <a:ext cx="0" cy="0"/>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drawings/drawing4.xml><?xml version="1.0" encoding="utf-8"?>
<c:userShapes xmlns:c="http://schemas.openxmlformats.org/drawingml/2006/chart">
  <cdr:relSizeAnchor xmlns:cdr="http://schemas.openxmlformats.org/drawingml/2006/chartDrawing">
    <cdr:from>
      <cdr:x>0.16656</cdr:x>
      <cdr:y>0.05733</cdr:y>
    </cdr:from>
    <cdr:to>
      <cdr:x>0.16656</cdr:x>
      <cdr:y>0.8054</cdr:y>
    </cdr:to>
    <cdr:sp macro="" textlink="">
      <cdr:nvSpPr>
        <cdr:cNvPr id="2" name="Line 12"/>
        <cdr:cNvSpPr>
          <a:spLocks xmlns:a="http://schemas.openxmlformats.org/drawingml/2006/main" noChangeShapeType="1"/>
        </cdr:cNvSpPr>
      </cdr:nvSpPr>
      <cdr:spPr bwMode="auto">
        <a:xfrm xmlns:a="http://schemas.openxmlformats.org/drawingml/2006/main">
          <a:off x="712000" y="263776"/>
          <a:ext cx="0" cy="3441945"/>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drawings/drawing5.xml><?xml version="1.0" encoding="utf-8"?>
<c:userShapes xmlns:c="http://schemas.openxmlformats.org/drawingml/2006/chart">
  <cdr:relSizeAnchor xmlns:cdr="http://schemas.openxmlformats.org/drawingml/2006/chartDrawing">
    <cdr:from>
      <cdr:x>0.16803</cdr:x>
      <cdr:y>0.06042</cdr:y>
    </cdr:from>
    <cdr:to>
      <cdr:x>0.16803</cdr:x>
      <cdr:y>0.80849</cdr:y>
    </cdr:to>
    <cdr:sp macro="" textlink="">
      <cdr:nvSpPr>
        <cdr:cNvPr id="2" name="Line 12"/>
        <cdr:cNvSpPr>
          <a:spLocks xmlns:a="http://schemas.openxmlformats.org/drawingml/2006/main" noChangeShapeType="1"/>
        </cdr:cNvSpPr>
      </cdr:nvSpPr>
      <cdr:spPr bwMode="auto">
        <a:xfrm xmlns:a="http://schemas.openxmlformats.org/drawingml/2006/main">
          <a:off x="827624" y="263979"/>
          <a:ext cx="0" cy="3268172"/>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0.37367</cdr:x>
      <cdr:y>0.83901</cdr:y>
    </cdr:from>
    <cdr:to>
      <cdr:x>0.74269</cdr:x>
      <cdr:y>0.92355</cdr:y>
    </cdr:to>
    <cdr:sp macro="" textlink="">
      <cdr:nvSpPr>
        <cdr:cNvPr id="3" name="TextBox 19"/>
        <cdr:cNvSpPr txBox="1"/>
      </cdr:nvSpPr>
      <cdr:spPr>
        <a:xfrm xmlns:a="http://schemas.openxmlformats.org/drawingml/2006/main">
          <a:off x="1840506" y="3665482"/>
          <a:ext cx="1817590" cy="369332"/>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Calibri" charset="0"/>
              <a:ea typeface="Calibri" charset="0"/>
              <a:cs typeface="Calibri" charset="0"/>
            </a:rPr>
            <a:t>Population</a:t>
          </a:r>
          <a:endPar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0.16682</cdr:x>
      <cdr:y>0.08047</cdr:y>
    </cdr:from>
    <cdr:to>
      <cdr:x>0.16803</cdr:x>
      <cdr:y>0.80849</cdr:y>
    </cdr:to>
    <cdr:sp macro="" textlink="">
      <cdr:nvSpPr>
        <cdr:cNvPr id="2" name="Line 12"/>
        <cdr:cNvSpPr>
          <a:spLocks xmlns:a="http://schemas.openxmlformats.org/drawingml/2006/main" noChangeShapeType="1"/>
        </cdr:cNvSpPr>
      </cdr:nvSpPr>
      <cdr:spPr bwMode="auto">
        <a:xfrm xmlns:a="http://schemas.openxmlformats.org/drawingml/2006/main">
          <a:off x="821681" y="351539"/>
          <a:ext cx="5945" cy="3180597"/>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0.37743</cdr:x>
      <cdr:y>0.54661</cdr:y>
    </cdr:from>
    <cdr:to>
      <cdr:x>0.37743</cdr:x>
      <cdr:y>0.78582</cdr:y>
    </cdr:to>
    <cdr:cxnSp macro="">
      <cdr:nvCxnSpPr>
        <cdr:cNvPr id="3" name="Straight Connector 2">
          <a:extLst xmlns:a="http://schemas.openxmlformats.org/drawingml/2006/main">
            <a:ext uri="{FF2B5EF4-FFF2-40B4-BE49-F238E27FC236}">
              <a16:creationId xmlns:a16="http://schemas.microsoft.com/office/drawing/2014/main" id="{4A6CA260-79D3-458F-AA76-2732AC9928A7}"/>
            </a:ext>
          </a:extLst>
        </cdr:cNvPr>
        <cdr:cNvCxnSpPr/>
      </cdr:nvCxnSpPr>
      <cdr:spPr bwMode="auto">
        <a:xfrm xmlns:a="http://schemas.openxmlformats.org/drawingml/2006/main">
          <a:off x="1859009" y="2388046"/>
          <a:ext cx="0" cy="1045029"/>
        </a:xfrm>
        <a:prstGeom xmlns:a="http://schemas.openxmlformats.org/drawingml/2006/main" prst="line">
          <a:avLst/>
        </a:prstGeom>
        <a:solidFill xmlns:a="http://schemas.openxmlformats.org/drawingml/2006/main">
          <a:schemeClr val="accent1"/>
        </a:solidFill>
        <a:ln xmlns:a="http://schemas.openxmlformats.org/drawingml/2006/main" w="38100" cap="flat" cmpd="sng" algn="ctr">
          <a:solidFill>
            <a:schemeClr val="tx1"/>
          </a:solidFill>
          <a:prstDash val="sysDash"/>
          <a:round/>
          <a:headEnd type="none" w="med" len="med"/>
          <a:tailEnd type="none" w="med" len="med"/>
        </a:ln>
        <a:effectLst xmlns:a="http://schemas.openxmlformats.org/drawingml/2006/main"/>
      </cdr:spPr>
    </cdr:cxnSp>
  </cdr:relSizeAnchor>
  <cdr:relSizeAnchor xmlns:cdr="http://schemas.openxmlformats.org/drawingml/2006/chartDrawing">
    <cdr:from>
      <cdr:x>0.60736</cdr:x>
      <cdr:y>0.54898</cdr:y>
    </cdr:from>
    <cdr:to>
      <cdr:x>0.60736</cdr:x>
      <cdr:y>0.78818</cdr:y>
    </cdr:to>
    <cdr:cxnSp macro="">
      <cdr:nvCxnSpPr>
        <cdr:cNvPr id="4" name="Straight Connector 3">
          <a:extLst xmlns:a="http://schemas.openxmlformats.org/drawingml/2006/main">
            <a:ext uri="{FF2B5EF4-FFF2-40B4-BE49-F238E27FC236}">
              <a16:creationId xmlns:a16="http://schemas.microsoft.com/office/drawing/2014/main" id="{8E6694F3-137A-4A31-9D92-6A23F047BF76}"/>
            </a:ext>
          </a:extLst>
        </cdr:cNvPr>
        <cdr:cNvCxnSpPr/>
      </cdr:nvCxnSpPr>
      <cdr:spPr bwMode="auto">
        <a:xfrm xmlns:a="http://schemas.openxmlformats.org/drawingml/2006/main">
          <a:off x="2991545" y="2398378"/>
          <a:ext cx="0" cy="1045029"/>
        </a:xfrm>
        <a:prstGeom xmlns:a="http://schemas.openxmlformats.org/drawingml/2006/main" prst="line">
          <a:avLst/>
        </a:prstGeom>
        <a:solidFill xmlns:a="http://schemas.openxmlformats.org/drawingml/2006/main">
          <a:schemeClr val="accent1"/>
        </a:solidFill>
        <a:ln xmlns:a="http://schemas.openxmlformats.org/drawingml/2006/main" w="38100" cap="flat" cmpd="sng" algn="ctr">
          <a:solidFill>
            <a:schemeClr val="tx1"/>
          </a:solidFill>
          <a:prstDash val="sysDash"/>
          <a:round/>
          <a:headEnd type="none" w="med" len="med"/>
          <a:tailEnd type="none" w="med" len="med"/>
        </a:ln>
        <a:effectLst xmlns:a="http://schemas.openxmlformats.org/drawingml/2006/main"/>
      </cdr:spPr>
    </cdr:cxnSp>
  </cdr:relSizeAnchor>
  <cdr:relSizeAnchor xmlns:cdr="http://schemas.openxmlformats.org/drawingml/2006/chartDrawing">
    <cdr:from>
      <cdr:x>0.37743</cdr:x>
      <cdr:y>0.58937</cdr:y>
    </cdr:from>
    <cdr:to>
      <cdr:x>0.59951</cdr:x>
      <cdr:y>0.62559</cdr:y>
    </cdr:to>
    <cdr:sp macro="" textlink="">
      <cdr:nvSpPr>
        <cdr:cNvPr id="5" name="Left-Right Arrow 4"/>
        <cdr:cNvSpPr/>
      </cdr:nvSpPr>
      <cdr:spPr bwMode="auto">
        <a:xfrm xmlns:a="http://schemas.openxmlformats.org/drawingml/2006/main">
          <a:off x="1859010" y="2574834"/>
          <a:ext cx="1093864" cy="158231"/>
        </a:xfrm>
        <a:prstGeom xmlns:a="http://schemas.openxmlformats.org/drawingml/2006/main" prst="leftRightArrow">
          <a:avLst/>
        </a:prstGeom>
        <a:solidFill xmlns:a="http://schemas.openxmlformats.org/drawingml/2006/main">
          <a:schemeClr val="tx1"/>
        </a:solidFill>
        <a:ln xmlns:a="http://schemas.openxmlformats.org/drawingml/2006/main" w="12700"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horz" wrap="square" lIns="91440" tIns="45720" rIns="91440" bIns="45720" numCol="1" rtlCol="0" anchor="t" anchorCtr="0" compatLnSpc="1">
          <a:prstTxWarp prst="textNoShape">
            <a:avLst/>
          </a:prstTxWarp>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cdr:x>
      <cdr:y>0</cdr:y>
    </cdr:from>
    <cdr:to>
      <cdr:x>1</cdr:x>
      <cdr:y>1</cdr:y>
    </cdr:to>
    <cdr:pic>
      <cdr:nvPicPr>
        <cdr:cNvPr id="3" name="Picture 2">
          <a:extLst xmlns:a="http://schemas.openxmlformats.org/drawingml/2006/main">
            <a:ext uri="{FF2B5EF4-FFF2-40B4-BE49-F238E27FC236}">
              <a16:creationId xmlns:a16="http://schemas.microsoft.com/office/drawing/2014/main" id="{DDA3BBE6-3DEA-4F77-A9EA-E9961C689C20}"/>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28A0092B-C50C-407E-A947-70E740481C1C}">
              <a14:useLocalDpi xmlns:a14="http://schemas.microsoft.com/office/drawing/2010/main" val="0"/>
            </a:ext>
          </a:extLst>
        </a:blip>
        <a:stretch xmlns:a="http://schemas.openxmlformats.org/drawingml/2006/main">
          <a:fillRect/>
        </a:stretch>
      </cdr:blipFill>
      <cdr:spPr>
        <a:xfrm xmlns:a="http://schemas.openxmlformats.org/drawingml/2006/main">
          <a:off x="-2125980" y="0"/>
          <a:ext cx="5326380" cy="3863340"/>
        </a:xfrm>
        <a:prstGeom xmlns:a="http://schemas.openxmlformats.org/drawingml/2006/main" prst="rect">
          <a:avLst/>
        </a:prstGeom>
      </cdr:spPr>
    </cdr:pic>
  </cdr:relSizeAnchor>
</c:userShapes>
</file>

<file path=ppt/drawings/drawing8.xml><?xml version="1.0" encoding="utf-8"?>
<c:userShapes xmlns:c="http://schemas.openxmlformats.org/drawingml/2006/chart">
  <cdr:relSizeAnchor xmlns:cdr="http://schemas.openxmlformats.org/drawingml/2006/chartDrawing">
    <cdr:from>
      <cdr:x>0.20686</cdr:x>
      <cdr:y>0.36436</cdr:y>
    </cdr:from>
    <cdr:to>
      <cdr:x>0.93398</cdr:x>
      <cdr:y>0.72247</cdr:y>
    </cdr:to>
    <cdr:pic>
      <cdr:nvPicPr>
        <cdr:cNvPr id="2" name="Picture 1" descr="bellcurve7.wmf">
          <a:extLst xmlns:a="http://schemas.openxmlformats.org/drawingml/2006/main">
            <a:ext uri="{FF2B5EF4-FFF2-40B4-BE49-F238E27FC236}">
              <a16:creationId xmlns:a16="http://schemas.microsoft.com/office/drawing/2014/main" id="{DF83EEFF-3402-4B36-970E-4789AC04D8ED}"/>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867413" y="1802713"/>
          <a:ext cx="3048943" cy="1771794"/>
        </a:xfrm>
        <a:prstGeom xmlns:a="http://schemas.openxmlformats.org/drawingml/2006/main" prst="rect">
          <a:avLst/>
        </a:prstGeom>
      </cdr:spPr>
    </cdr:pic>
  </cdr:relSizeAnchor>
  <cdr:relSizeAnchor xmlns:cdr="http://schemas.openxmlformats.org/drawingml/2006/chartDrawing">
    <cdr:from>
      <cdr:x>0.19845</cdr:x>
      <cdr:y>0.06062</cdr:y>
    </cdr:from>
    <cdr:to>
      <cdr:x>0.19845</cdr:x>
      <cdr:y>0.73142</cdr:y>
    </cdr:to>
    <cdr:sp macro="" textlink="">
      <cdr:nvSpPr>
        <cdr:cNvPr id="3" name="Line 12"/>
        <cdr:cNvSpPr>
          <a:spLocks xmlns:a="http://schemas.openxmlformats.org/drawingml/2006/main" noChangeShapeType="1"/>
        </cdr:cNvSpPr>
      </cdr:nvSpPr>
      <cdr:spPr bwMode="auto">
        <a:xfrm xmlns:a="http://schemas.openxmlformats.org/drawingml/2006/main">
          <a:off x="759551" y="282027"/>
          <a:ext cx="0" cy="3120819"/>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endParaRPr lang="en-US"/>
        </a:p>
      </cdr:txBody>
    </cdr:sp>
  </cdr:relSizeAnchor>
</c:userShapes>
</file>

<file path=ppt/drawings/drawing9.xml><?xml version="1.0" encoding="utf-8"?>
<c:userShapes xmlns:c="http://schemas.openxmlformats.org/drawingml/2006/chart">
  <cdr:relSizeAnchor xmlns:cdr="http://schemas.openxmlformats.org/drawingml/2006/chartDrawing">
    <cdr:from>
      <cdr:x>0.20284</cdr:x>
      <cdr:y>0.28152</cdr:y>
    </cdr:from>
    <cdr:to>
      <cdr:x>0.95193</cdr:x>
      <cdr:y>0.7237</cdr:y>
    </cdr:to>
    <cdr:pic>
      <cdr:nvPicPr>
        <cdr:cNvPr id="4" name="Picture 3" descr="bellcurve8.wmf">
          <a:extLst xmlns:a="http://schemas.openxmlformats.org/drawingml/2006/main">
            <a:ext uri="{FF2B5EF4-FFF2-40B4-BE49-F238E27FC236}">
              <a16:creationId xmlns:a16="http://schemas.microsoft.com/office/drawing/2014/main" id="{866106E9-B8E3-4E21-AEB3-1E8938C690D2}"/>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999082" y="1229917"/>
          <a:ext cx="3689620" cy="1931783"/>
        </a:xfrm>
        <a:prstGeom xmlns:a="http://schemas.openxmlformats.org/drawingml/2006/main" prst="rect">
          <a:avLst/>
        </a:prstGeom>
      </cdr:spPr>
    </cdr:pic>
  </cdr:relSizeAnchor>
  <cdr:relSizeAnchor xmlns:cdr="http://schemas.openxmlformats.org/drawingml/2006/chartDrawing">
    <cdr:from>
      <cdr:x>0.16395</cdr:x>
      <cdr:y>0</cdr:y>
    </cdr:from>
    <cdr:to>
      <cdr:x>0.16395</cdr:x>
      <cdr:y>0.74807</cdr:y>
    </cdr:to>
    <cdr:sp macro="" textlink="">
      <cdr:nvSpPr>
        <cdr:cNvPr id="3" name="Line 12"/>
        <cdr:cNvSpPr>
          <a:spLocks xmlns:a="http://schemas.openxmlformats.org/drawingml/2006/main" noChangeShapeType="1"/>
        </cdr:cNvSpPr>
      </cdr:nvSpPr>
      <cdr:spPr bwMode="auto">
        <a:xfrm xmlns:a="http://schemas.openxmlformats.org/drawingml/2006/main">
          <a:off x="807542" y="-1998128"/>
          <a:ext cx="0" cy="3268162"/>
        </a:xfrm>
        <a:prstGeom xmlns:a="http://schemas.openxmlformats.org/drawingml/2006/main" prst="line">
          <a:avLst/>
        </a:prstGeom>
        <a:noFill xmlns:a="http://schemas.openxmlformats.org/drawingml/2006/main"/>
        <a:ln xmlns:a="http://schemas.openxmlformats.org/drawingml/2006/main" w="25400">
          <a:solidFill>
            <a:schemeClr val="tx1"/>
          </a:solidFill>
          <a:round/>
          <a:headEnd/>
          <a:tailEnd/>
        </a:ln>
      </cdr:spPr>
      <cdr:txBody>
        <a:bodyPr xmlns:a="http://schemas.openxmlformats.org/drawingml/2006/main">
          <a:prstTxWarp prst="textNoShape">
            <a:avLst/>
          </a:prstTxWarp>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9181B3-CD4B-C84E-832F-1C3AF143122B}" type="datetimeFigureOut">
              <a:rPr lang="en-US" smtClean="0"/>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9CDF5E-F94C-DA49-BF07-0945A6FA59B0}" type="slidenum">
              <a:rPr lang="en-US" smtClean="0"/>
              <a:t>‹#›</a:t>
            </a:fld>
            <a:endParaRPr lang="en-US"/>
          </a:p>
        </p:txBody>
      </p:sp>
    </p:spTree>
    <p:extLst>
      <p:ext uri="{BB962C8B-B14F-4D97-AF65-F5344CB8AC3E}">
        <p14:creationId xmlns:p14="http://schemas.microsoft.com/office/powerpoint/2010/main" val="7852015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W2L5 </a:t>
            </a:r>
            <a:r>
              <a:rPr lang="en-US" b="1" baseline="0" dirty="0">
                <a:latin typeface="+mn-lt"/>
                <a:cs typeface="Calibri"/>
              </a:rPr>
              <a:t>Basic Tools in Biostatistics part </a:t>
            </a:r>
            <a:r>
              <a:rPr lang="en-US" b="1" baseline="0" dirty="0" err="1">
                <a:latin typeface="+mn-lt"/>
                <a:cs typeface="Calibri"/>
              </a:rPr>
              <a:t>IIa</a:t>
            </a:r>
            <a:endParaRPr lang="en-US" b="1" dirty="0">
              <a:latin typeface="+mn-lt"/>
              <a:cs typeface="Calibri"/>
            </a:endParaRPr>
          </a:p>
          <a:p>
            <a:r>
              <a:rPr lang="en-US" b="1" dirty="0">
                <a:latin typeface="+mn-lt"/>
                <a:cs typeface="Calibri"/>
              </a:rPr>
              <a:t>Time</a:t>
            </a:r>
            <a:r>
              <a:rPr lang="en-US" b="1">
                <a:latin typeface="+mn-lt"/>
                <a:cs typeface="Calibri"/>
              </a:rPr>
              <a:t>: 60 </a:t>
            </a:r>
            <a:r>
              <a:rPr lang="en-US" b="1" dirty="0">
                <a:latin typeface="+mn-lt"/>
                <a:cs typeface="Calibri"/>
              </a:rPr>
              <a:t>minutes (50 slides)</a:t>
            </a:r>
          </a:p>
          <a:p>
            <a:r>
              <a:rPr lang="en-US" b="1" dirty="0">
                <a:latin typeface="+mn-lt"/>
                <a:cs typeface="Calibri"/>
              </a:rPr>
              <a:t>Reading:</a:t>
            </a:r>
            <a:r>
              <a:rPr lang="en-US" b="1" baseline="0" dirty="0">
                <a:latin typeface="+mn-lt"/>
                <a:cs typeface="Calibri"/>
              </a:rPr>
              <a:t> None</a:t>
            </a:r>
          </a:p>
          <a:p>
            <a:endParaRPr lang="en-US" b="0" baseline="0" dirty="0">
              <a:latin typeface="+mn-lt"/>
              <a:cs typeface="Calibri"/>
            </a:endParaRPr>
          </a:p>
          <a:p>
            <a:pPr marL="171450" indent="-171450">
              <a:buFont typeface="Arial"/>
              <a:buChar char="•"/>
            </a:pPr>
            <a:r>
              <a:rPr lang="en-US" b="0" dirty="0">
                <a:latin typeface="Calibri"/>
                <a:cs typeface="Calibri"/>
              </a:rPr>
              <a:t>This</a:t>
            </a:r>
            <a:r>
              <a:rPr lang="en-US" b="0" baseline="0" dirty="0">
                <a:latin typeface="Calibri"/>
                <a:cs typeface="Calibri"/>
              </a:rPr>
              <a:t> will be a very practical talk on which statistical tests to use in which situations and how to interpret the results.  It won’t go into a lot of mathematics or statistical theory, but of course statistics is a branch of mathematics, so there will be a few equations and a little algebra.</a:t>
            </a: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1590811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The normal curve we always see is simply 1 example of a family of normal curves that differ</a:t>
            </a:r>
            <a:r>
              <a:rPr lang="en-US" baseline="0" dirty="0">
                <a:latin typeface="+mn-lt"/>
                <a:ea typeface="ＭＳ Ｐゴシック" charset="-128"/>
                <a:cs typeface="ＭＳ Ｐゴシック" charset="-128"/>
              </a:rPr>
              <a:t> depending on the spread, or standard deviation, as well as on the number of observations.</a:t>
            </a:r>
          </a:p>
          <a:p>
            <a:pPr marL="171450" indent="-171450" eaLnBrk="1" hangingPunct="1">
              <a:buFont typeface="Arial" panose="020B0604020202020204" pitchFamily="34" charset="0"/>
              <a:buChar char="•"/>
            </a:pPr>
            <a:r>
              <a:rPr lang="en-US" baseline="0" dirty="0">
                <a:latin typeface="+mn-lt"/>
                <a:ea typeface="ＭＳ Ｐゴシック" charset="-128"/>
                <a:cs typeface="ＭＳ Ｐゴシック" charset="-128"/>
              </a:rPr>
              <a:t>Here you see 3 normal curves, each one with the same sample size, differing only in the standard deviation or sigma.  When </a:t>
            </a:r>
            <a:r>
              <a:rPr lang="en-US" baseline="0" dirty="0" err="1">
                <a:latin typeface="+mn-lt"/>
                <a:ea typeface="ＭＳ Ｐゴシック" charset="-128"/>
                <a:cs typeface="ＭＳ Ｐゴシック" charset="-128"/>
              </a:rPr>
              <a:t>std</a:t>
            </a:r>
            <a:r>
              <a:rPr lang="en-US" baseline="0" dirty="0">
                <a:latin typeface="+mn-lt"/>
                <a:ea typeface="ＭＳ Ｐゴシック" charset="-128"/>
                <a:cs typeface="ＭＳ Ｐゴシック" charset="-128"/>
              </a:rPr>
              <a:t> dev = 0.5, the whole curve is very narrow, while when </a:t>
            </a:r>
            <a:r>
              <a:rPr lang="en-US" baseline="0" dirty="0" err="1">
                <a:latin typeface="+mn-lt"/>
                <a:ea typeface="ＭＳ Ｐゴシック" charset="-128"/>
                <a:cs typeface="ＭＳ Ｐゴシック" charset="-128"/>
              </a:rPr>
              <a:t>std</a:t>
            </a:r>
            <a:r>
              <a:rPr lang="en-US" baseline="0" dirty="0">
                <a:latin typeface="+mn-lt"/>
                <a:ea typeface="ＭＳ Ｐゴシック" charset="-128"/>
                <a:cs typeface="ＭＳ Ｐゴシック" charset="-128"/>
              </a:rPr>
              <a:t> dev = 2, the curve is very broad.</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1292330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So it would be easier to see a difference when</a:t>
            </a:r>
            <a:r>
              <a:rPr lang="en-US" baseline="0" dirty="0">
                <a:latin typeface="+mn-lt"/>
                <a:ea typeface="ＭＳ Ｐゴシック" charset="-128"/>
                <a:cs typeface="ＭＳ Ｐゴシック" charset="-128"/>
              </a:rPr>
              <a:t> the measurements are very precise, with little intrinsic spread, rather than when they are very broad.</a:t>
            </a:r>
          </a:p>
          <a:p>
            <a:pPr marL="171450" indent="-171450" eaLnBrk="1" hangingPunct="1">
              <a:buFont typeface="Arial" panose="020B0604020202020204" pitchFamily="34" charset="0"/>
              <a:buChar char="•"/>
            </a:pPr>
            <a:r>
              <a:rPr lang="en-US" baseline="0" dirty="0">
                <a:latin typeface="+mn-lt"/>
                <a:ea typeface="ＭＳ Ｐゴシック" charset="-128"/>
                <a:cs typeface="ＭＳ Ｐゴシック" charset="-128"/>
              </a:rPr>
              <a:t>In this example, we compare the speed of the soccer ball when Lionel Messi vs. Cristiano Ronaldo take shots from outside the penalty area, measured with a radar gun, like police use to catch drivers driving too fast, versus a stop watch, which is less precise.</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564089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Again,</a:t>
            </a:r>
            <a:r>
              <a:rPr lang="en-US" baseline="0" dirty="0">
                <a:latin typeface="+mn-lt"/>
                <a:ea typeface="ＭＳ Ｐゴシック" charset="-128"/>
                <a:cs typeface="ＭＳ Ｐゴシック" charset="-128"/>
              </a:rPr>
              <a:t> the same is true for categorical variables as well as continuous variables.</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2202124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Finally, as</a:t>
            </a:r>
            <a:r>
              <a:rPr lang="en-US" baseline="0" dirty="0">
                <a:latin typeface="+mn-lt"/>
                <a:ea typeface="ＭＳ Ｐゴシック" charset="-128"/>
                <a:cs typeface="ＭＳ Ｐゴシック" charset="-128"/>
              </a:rPr>
              <a:t> you all know, it is much easier to see differences as the sample size gets larger.  The distance between the peaks is the same, but the proportion of overlap is much greater with the smaller sample size.</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1962694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As</a:t>
            </a:r>
            <a:r>
              <a:rPr lang="en-US" baseline="0" dirty="0">
                <a:latin typeface="+mn-lt"/>
                <a:ea typeface="ＭＳ Ｐゴシック" charset="-128"/>
                <a:cs typeface="ＭＳ Ｐゴシック" charset="-128"/>
              </a:rPr>
              <a:t> you all know, sample size is important.  It’s much easier to find differences with a large number of observations than with a small number.  T</a:t>
            </a:r>
            <a:r>
              <a:rPr lang="en-US" dirty="0">
                <a:latin typeface="+mn-lt"/>
                <a:ea typeface="ＭＳ Ｐゴシック" charset="-128"/>
                <a:cs typeface="ＭＳ Ｐゴシック" charset="-128"/>
              </a:rPr>
              <a:t>he difference in proportions is much more obvious with the large sample of 1800 individuals than with the small</a:t>
            </a:r>
            <a:r>
              <a:rPr lang="en-US" baseline="0" dirty="0">
                <a:latin typeface="+mn-lt"/>
                <a:ea typeface="ＭＳ Ｐゴシック" charset="-128"/>
                <a:cs typeface="ＭＳ Ｐゴシック" charset="-128"/>
              </a:rPr>
              <a:t> sample of 180 individuals, even through the ratio is 5:4 in both cases.</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682945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r>
              <a:rPr lang="en-US" dirty="0">
                <a:latin typeface="+mn-lt"/>
                <a:ea typeface="ＭＳ Ｐゴシック" charset="-128"/>
                <a:cs typeface="ＭＳ Ｐゴシック" charset="-128"/>
              </a:rPr>
              <a:t>So</a:t>
            </a:r>
            <a:r>
              <a:rPr lang="en-US" baseline="0" dirty="0">
                <a:latin typeface="+mn-lt"/>
                <a:ea typeface="ＭＳ Ｐゴシック" charset="-128"/>
                <a:cs typeface="ＭＳ Ｐゴシック" charset="-128"/>
              </a:rPr>
              <a:t> far, I’ve shown you several distributions where the sample sizes between the groups being compared are more or less the same, mainly to help me illustrate the points I’m making</a:t>
            </a:r>
            <a:r>
              <a:rPr lang="en-US" dirty="0">
                <a:ea typeface="ＭＳ Ｐゴシック" charset="-128"/>
                <a:cs typeface="ＭＳ Ｐゴシック" charset="-128"/>
              </a:rPr>
              <a:t>,</a:t>
            </a:r>
            <a:r>
              <a:rPr lang="en-US" baseline="0" dirty="0">
                <a:latin typeface="+mn-lt"/>
                <a:ea typeface="ＭＳ Ｐゴシック" charset="-128"/>
                <a:cs typeface="ＭＳ Ｐゴシック" charset="-128"/>
              </a:rPr>
              <a:t> but of course there are many situations where they are not even close to the same.</a:t>
            </a:r>
          </a:p>
          <a:p>
            <a:pPr marL="171450" indent="-171450">
              <a:buFont typeface="Arial" panose="020B0604020202020204" pitchFamily="34" charset="0"/>
              <a:buChar char="•"/>
            </a:pPr>
            <a:r>
              <a:rPr lang="en-US" baseline="0" dirty="0">
                <a:latin typeface="+mn-lt"/>
                <a:ea typeface="ＭＳ Ｐゴシック" charset="-128"/>
                <a:cs typeface="ＭＳ Ｐゴシック" charset="-128"/>
              </a:rPr>
              <a:t>In this example, the smaller distribution to the right gets buried in the right-hand tail of the larger distribution.</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3041020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Now let’s move on to what to use for continuous variables.</a:t>
            </a:r>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1406119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r>
              <a:rPr lang="en-US" dirty="0">
                <a:latin typeface="+mn-lt"/>
                <a:ea typeface="ＭＳ Ｐゴシック" charset="-128"/>
                <a:cs typeface="ＭＳ Ｐゴシック" charset="-128"/>
              </a:rPr>
              <a:t>For continuous variables, we rely on the t-distribution</a:t>
            </a:r>
            <a:r>
              <a:rPr lang="en-US" baseline="0" dirty="0">
                <a:latin typeface="+mn-lt"/>
                <a:ea typeface="ＭＳ Ｐゴシック" charset="-128"/>
                <a:cs typeface="ＭＳ Ｐゴシック" charset="-128"/>
              </a:rPr>
              <a:t> for statistical tests.</a:t>
            </a:r>
            <a:r>
              <a:rPr lang="en-US" dirty="0">
                <a:ea typeface="ＭＳ Ｐゴシック" charset="-128"/>
                <a:cs typeface="ＭＳ Ｐゴシック" charset="-128"/>
              </a:rPr>
              <a:t> </a:t>
            </a:r>
            <a:r>
              <a:rPr lang="en-US" baseline="0" dirty="0">
                <a:latin typeface="+mn-lt"/>
                <a:ea typeface="ＭＳ Ｐゴシック" charset="-128"/>
                <a:cs typeface="ＭＳ Ｐゴシック" charset="-128"/>
              </a:rPr>
              <a:t> The </a:t>
            </a:r>
            <a:r>
              <a:rPr lang="en-US" dirty="0">
                <a:ea typeface="ＭＳ Ｐゴシック" charset="-128"/>
                <a:cs typeface="ＭＳ Ｐゴシック" charset="-128"/>
              </a:rPr>
              <a:t>t-distribution </a:t>
            </a:r>
            <a:r>
              <a:rPr lang="en-US" baseline="0" dirty="0">
                <a:latin typeface="+mn-lt"/>
                <a:ea typeface="ＭＳ Ｐゴシック" charset="-128"/>
                <a:cs typeface="ＭＳ Ｐゴシック" charset="-128"/>
              </a:rPr>
              <a:t>is similar to the normal distribution, but it’s wider and shorter.</a:t>
            </a:r>
            <a:r>
              <a:rPr lang="en-US" dirty="0">
                <a:ea typeface="ＭＳ Ｐゴシック" charset="-128"/>
                <a:cs typeface="ＭＳ Ｐゴシック" charset="-128"/>
              </a:rPr>
              <a:t> </a:t>
            </a:r>
            <a:r>
              <a:rPr lang="en-US" baseline="0" dirty="0">
                <a:latin typeface="+mn-lt"/>
                <a:ea typeface="ＭＳ Ｐゴシック" charset="-128"/>
                <a:cs typeface="ＭＳ Ｐゴシック" charset="-128"/>
              </a:rPr>
              <a:t> Just like the normal distribution depends on the sample size, the t-distribution depends on a quantity called degrees of freedom.</a:t>
            </a:r>
          </a:p>
          <a:p>
            <a:pPr marL="171450" indent="-171450">
              <a:buFont typeface="Arial" panose="020B0604020202020204" pitchFamily="34" charset="0"/>
              <a:buChar char="•"/>
            </a:pPr>
            <a:r>
              <a:rPr lang="en-US" baseline="0" dirty="0">
                <a:latin typeface="+mn-lt"/>
                <a:ea typeface="ＭＳ Ｐゴシック" charset="-128"/>
                <a:cs typeface="ＭＳ Ｐゴシック" charset="-128"/>
              </a:rPr>
              <a:t>In this example, there are 16 observations and 15 degrees of freedom.</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2114964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important point is that as the degrees of freedom gets bigger, the t-distribution gets closer and closer to the normal distribution.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this display, the normal distribution is the solid line.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t-distribution with 1 degree of freedom (line with alternating short and long dashes) has the lowest peak, but it also has the widest tails.  You see where the distributions cross.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For the t-distribution with 5 degrees of freedom (line with short dashes), the peak gets taller and the tails start to narrow</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the t-distribution with 25 degrees of freedom (line with long dashes), the shape is very close to the normal distribution.  When the degree of freedom is 30 or greater, the t-distribution is essentially identical with a normal distribution.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18</a:t>
            </a:fld>
            <a:endParaRPr lang="en-US"/>
          </a:p>
        </p:txBody>
      </p:sp>
    </p:spTree>
    <p:extLst>
      <p:ext uri="{BB962C8B-B14F-4D97-AF65-F5344CB8AC3E}">
        <p14:creationId xmlns:p14="http://schemas.microsoft.com/office/powerpoint/2010/main" val="19147333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 me digress for a moment to explain</a:t>
            </a:r>
            <a:r>
              <a:rPr lang="en-US" baseline="0" dirty="0"/>
              <a:t> degrees of freedom.</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Even though we’re focusing on continuous data right now, I’m explaining this with categorical data because the concept is easier to get across this way.  You will see in a moment how it generalizes to continuous data.</a:t>
            </a:r>
            <a:endParaRPr lang="en-US" dirty="0"/>
          </a:p>
          <a:p>
            <a:pPr marL="171450" indent="-171450">
              <a:buFont typeface="Arial" panose="020B0604020202020204" pitchFamily="34" charset="0"/>
              <a:buChar char="•"/>
            </a:pPr>
            <a:r>
              <a:rPr lang="en-US" b="1" i="1" baseline="0" dirty="0"/>
              <a:t>ASK:  </a:t>
            </a:r>
            <a:r>
              <a:rPr lang="en-US" baseline="0" dirty="0"/>
              <a:t>In this table, how many cells do you need before you can deduce the rest of the cells by subtraction? </a:t>
            </a:r>
            <a:r>
              <a:rPr lang="en-US" i="1" baseline="0" dirty="0"/>
              <a:t>[Wait for answer]</a:t>
            </a:r>
          </a:p>
          <a:p>
            <a:pPr marL="171450" indent="-171450">
              <a:buFont typeface="Arial" panose="020B0604020202020204" pitchFamily="34" charset="0"/>
              <a:buChar char="•"/>
            </a:pPr>
            <a:r>
              <a:rPr lang="en-US" baseline="0" dirty="0"/>
              <a:t>Yes, that’s right, you only need 1 cell.  After you have 1, you can figure out the rest by subtraction.  This is 1 degree of freedom.  The first cell can be anything (within the bounds of the sample size).  In other words, the first cell is “free” to take any value.</a:t>
            </a:r>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118641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901398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Now let me start to generalize that concept.  Instead of a 2 x 2 table, we now have a 3 x 6 table.</a:t>
            </a: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  </a:t>
            </a:r>
            <a:r>
              <a:rPr lang="en-US" sz="1200" kern="1200" dirty="0">
                <a:solidFill>
                  <a:schemeClr val="tx1"/>
                </a:solidFill>
                <a:effectLst/>
                <a:latin typeface="+mn-lt"/>
                <a:ea typeface="+mn-ea"/>
                <a:cs typeface="+mn-cs"/>
              </a:rPr>
              <a:t>How many cells will you need before you can deduce all of the values in the table by subtraction?  </a:t>
            </a:r>
            <a:r>
              <a:rPr lang="en-US" sz="1200" i="1" kern="1200" dirty="0">
                <a:solidFill>
                  <a:schemeClr val="tx1"/>
                </a:solidFill>
                <a:effectLst/>
                <a:latin typeface="+mn-lt"/>
                <a:ea typeface="+mn-ea"/>
                <a:cs typeface="+mn-cs"/>
              </a:rPr>
              <a:t>[Audience will need prompting]</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i="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What about if I give you the first cell?  AX, does that help you?</a:t>
            </a: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What if I give you AX and AY? Then you can get AZ?  Yes?</a:t>
            </a: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What if I give you AX and BX?  Can you get the rest of the row?  No.  But if I give you A through E, you can subtract to get F, right?</a:t>
            </a: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In fact, if I give you any 5 cells in one row you can subtract to get the 6</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one.</a:t>
            </a:r>
          </a:p>
          <a:p>
            <a:pPr marL="457200" lvl="0" indent="-171450">
              <a:buFont typeface="Calibri" panose="020F0502020204030204" pitchFamily="34" charset="0"/>
              <a:buChar char="–"/>
            </a:pPr>
            <a:r>
              <a:rPr lang="en-US" sz="1200" kern="1200" dirty="0">
                <a:solidFill>
                  <a:schemeClr val="tx1"/>
                </a:solidFill>
                <a:effectLst/>
                <a:latin typeface="+mn-lt"/>
                <a:ea typeface="+mn-ea"/>
                <a:cs typeface="+mn-cs"/>
              </a:rPr>
              <a:t>So how many cells do you need?</a:t>
            </a:r>
          </a:p>
          <a:p>
            <a:pPr marL="171450" indent="-171450">
              <a:buFont typeface="Arial" panose="020B0604020202020204" pitchFamily="34" charset="0"/>
              <a:buChar char="•"/>
            </a:pPr>
            <a:r>
              <a:rPr lang="en-US" sz="1200" i="1" kern="1200" dirty="0">
                <a:solidFill>
                  <a:schemeClr val="tx1"/>
                </a:solidFill>
                <a:effectLst/>
                <a:latin typeface="+mn-lt"/>
                <a:ea typeface="+mn-ea"/>
                <a:cs typeface="+mn-cs"/>
              </a:rPr>
              <a:t>[They may say 12  That is incorrect because </a:t>
            </a:r>
            <a:r>
              <a:rPr lang="en-US" sz="1200" kern="1200" dirty="0">
                <a:solidFill>
                  <a:schemeClr val="tx1"/>
                </a:solidFill>
                <a:effectLst/>
                <a:latin typeface="+mn-lt"/>
                <a:ea typeface="+mn-ea"/>
                <a:cs typeface="+mn-cs"/>
              </a:rPr>
              <a:t>(see next slide)</a:t>
            </a:r>
            <a:r>
              <a:rPr lang="en-US" sz="1200" i="1" kern="1200" dirty="0">
                <a:solidFill>
                  <a:schemeClr val="tx1"/>
                </a:solidFill>
                <a:effectLst/>
                <a:latin typeface="+mn-lt"/>
                <a:ea typeface="+mn-ea"/>
                <a:cs typeface="+mn-cs"/>
              </a:rPr>
              <a:t> the correct answer is 10.]</a:t>
            </a:r>
            <a:endParaRPr lang="en-US" i="1"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28168688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If I were to give you 2 cells in each column you could figure</a:t>
            </a:r>
            <a:r>
              <a:rPr lang="en-US" baseline="0" dirty="0"/>
              <a:t> out the 3</a:t>
            </a:r>
            <a:r>
              <a:rPr lang="en-US" baseline="30000" dirty="0"/>
              <a:t>rd</a:t>
            </a:r>
            <a:r>
              <a:rPr lang="en-US" baseline="0" dirty="0"/>
              <a:t> cell.  But when you get to the last column (F) you can calculate the values in column F by knowing all of the other cells in columns A-E, so you only need 10 cells, not 12, to deduce the entire table.  This table has 10 degrees of freedom.</a:t>
            </a:r>
          </a:p>
          <a:p>
            <a:pPr marL="171450" indent="-171450">
              <a:buFont typeface="Arial" panose="020B0604020202020204" pitchFamily="34" charset="0"/>
              <a:buChar char="•"/>
            </a:pPr>
            <a:r>
              <a:rPr lang="en-US" baseline="0" dirty="0"/>
              <a:t>So now you can see how this generalizes to continuous variables.  You can increase the number of columns until the number of columns equals the number of observations in the dataset, at which point it becomes equivalent to a continuous variable.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21</a:t>
            </a:fld>
            <a:endParaRPr lang="en-US"/>
          </a:p>
        </p:txBody>
      </p:sp>
    </p:spTree>
    <p:extLst>
      <p:ext uri="{BB962C8B-B14F-4D97-AF65-F5344CB8AC3E}">
        <p14:creationId xmlns:p14="http://schemas.microsoft.com/office/powerpoint/2010/main" val="2714651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Alright, now let’s get back to statistical testing.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There are 2 types of statistics we want:</a:t>
            </a:r>
          </a:p>
          <a:p>
            <a:pPr marL="457200" lvl="0" indent="-228600">
              <a:buFont typeface="+mj-lt"/>
              <a:buAutoNum type="arabicPeriod"/>
            </a:pPr>
            <a:r>
              <a:rPr lang="en-US" sz="1200" kern="1200" dirty="0">
                <a:solidFill>
                  <a:schemeClr val="tx1"/>
                </a:solidFill>
                <a:effectLst/>
                <a:latin typeface="+mn-lt"/>
                <a:ea typeface="+mn-ea"/>
                <a:cs typeface="+mn-cs"/>
              </a:rPr>
              <a:t>Confidence intervals</a:t>
            </a:r>
          </a:p>
          <a:p>
            <a:pPr marL="457200" lvl="0" indent="-228600">
              <a:buFont typeface="+mj-lt"/>
              <a:buAutoNum type="arabicPeriod"/>
            </a:pPr>
            <a:r>
              <a:rPr lang="en-US" sz="1200" kern="1200" dirty="0">
                <a:solidFill>
                  <a:schemeClr val="tx1"/>
                </a:solidFill>
                <a:effectLst/>
                <a:latin typeface="+mn-lt"/>
                <a:ea typeface="+mn-ea"/>
                <a:cs typeface="+mn-cs"/>
              </a:rPr>
              <a:t>P values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For each segment of this talk, we will go into both,</a:t>
            </a:r>
            <a:r>
              <a:rPr lang="en-US" sz="1200" b="1" kern="1200" dirty="0">
                <a:solidFill>
                  <a:schemeClr val="tx1"/>
                </a:solidFill>
                <a:effectLst/>
                <a:latin typeface="+mn-lt"/>
                <a:ea typeface="+mn-ea"/>
                <a:cs typeface="+mn-cs"/>
              </a:rPr>
              <a:t> confidence intervals first</a:t>
            </a:r>
            <a:r>
              <a:rPr lang="en-US" sz="12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 the first, and simplest, case let’s say we want to compare our observed data with some fixed reference.  For example, if we measure hemoglobin levels in a population of Ebola survivors, we would compare with the mean hemoglobin in the population.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22</a:t>
            </a:fld>
            <a:endParaRPr lang="en-US"/>
          </a:p>
        </p:txBody>
      </p:sp>
    </p:spTree>
    <p:extLst>
      <p:ext uri="{BB962C8B-B14F-4D97-AF65-F5344CB8AC3E}">
        <p14:creationId xmlns:p14="http://schemas.microsoft.com/office/powerpoint/2010/main" val="4161364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1B20F37-3547-F942-BC0C-178807AFAE9D}"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xfrm>
            <a:off x="685800" y="4343399"/>
            <a:ext cx="5486400" cy="4341813"/>
          </a:xfrm>
          <a:noFill/>
          <a:ln/>
        </p:spPr>
        <p:txBody>
          <a:bodyPr/>
          <a:lstStyle/>
          <a:p>
            <a:r>
              <a:rPr lang="en-US" sz="1200" kern="1200" dirty="0">
                <a:solidFill>
                  <a:schemeClr val="tx1"/>
                </a:solidFill>
                <a:effectLst/>
                <a:latin typeface="+mn-lt"/>
                <a:ea typeface="+mn-ea"/>
                <a:cs typeface="+mn-cs"/>
              </a:rPr>
              <a:t>Confidence intervals always have this general form: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the left is some estimator of the parameter of interest, in this case the sample mean…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From that sample mean we add and subtract the value on the right to get the upper and lower confidence limits.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 the right is some critical value, in this case the critical value of t that depends on degrees of freedom and whatever confidence level you want, usually 95%.</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That critical value is multiplied by some measure of the spread of the distribution, in this case the standard deviation divided by the square root of the sample size, which is just the standard error of the mean.</a:t>
            </a:r>
            <a:endParaRPr lang="en-US" baseline="0" dirty="0">
              <a:solidFill>
                <a:schemeClr val="tx1"/>
              </a:solidFill>
              <a:latin typeface="Calibri"/>
              <a:ea typeface="ＭＳ Ｐゴシック" charset="-128"/>
              <a:cs typeface="Calibri"/>
            </a:endParaRPr>
          </a:p>
        </p:txBody>
      </p:sp>
    </p:spTree>
    <p:extLst>
      <p:ext uri="{BB962C8B-B14F-4D97-AF65-F5344CB8AC3E}">
        <p14:creationId xmlns:p14="http://schemas.microsoft.com/office/powerpoint/2010/main" val="4204061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Once you calculate the confidence intervals,</a:t>
            </a:r>
            <a:r>
              <a:rPr lang="en-US" baseline="0" dirty="0"/>
              <a:t> you simply plot them to see if the confidence interval overlaps the null value.</a:t>
            </a:r>
          </a:p>
          <a:p>
            <a:pPr marL="171450" indent="-171450">
              <a:buFont typeface="Arial" panose="020B0604020202020204" pitchFamily="34" charset="0"/>
              <a:buChar char="•"/>
            </a:pPr>
            <a:r>
              <a:rPr lang="en-US" baseline="0" dirty="0"/>
              <a:t>In this case, in panel A on the</a:t>
            </a:r>
            <a:r>
              <a:rPr lang="en-US" dirty="0"/>
              <a:t> </a:t>
            </a:r>
            <a:r>
              <a:rPr lang="en-US" baseline="0" dirty="0"/>
              <a:t>left, the 95% </a:t>
            </a:r>
            <a:r>
              <a:rPr lang="en-US" dirty="0"/>
              <a:t>CI does</a:t>
            </a:r>
            <a:r>
              <a:rPr lang="en-US" baseline="0" dirty="0"/>
              <a:t> not overlap with 0, so we say the mean is significantly different from 0.</a:t>
            </a:r>
          </a:p>
          <a:p>
            <a:pPr marL="171450" indent="-171450">
              <a:buFont typeface="Arial" panose="020B0604020202020204" pitchFamily="34" charset="0"/>
              <a:buChar char="•"/>
            </a:pPr>
            <a:r>
              <a:rPr lang="en-US" baseline="0" dirty="0"/>
              <a:t>On the right, the </a:t>
            </a:r>
            <a:r>
              <a:rPr lang="en-US" dirty="0"/>
              <a:t>CI</a:t>
            </a:r>
            <a:r>
              <a:rPr lang="en-US" baseline="0" dirty="0"/>
              <a:t> overlaps 0, so we cannot say the sample mean differs from 0.</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33960704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Hypothesis</a:t>
            </a:r>
            <a:r>
              <a:rPr lang="en-US" baseline="0" dirty="0"/>
              <a:t> testing is the term for calculating P values.</a:t>
            </a:r>
          </a:p>
          <a:p>
            <a:pPr marL="171450" indent="-171450">
              <a:buFont typeface="Arial" panose="020B0604020202020204" pitchFamily="34" charset="0"/>
              <a:buChar char="•"/>
            </a:pPr>
            <a:r>
              <a:rPr lang="en-US" baseline="0" dirty="0"/>
              <a:t>You all know that the critical value cuts off a certain percentage of the distribution, typically 2.5% in each tail, although it doesn’t have to be that.</a:t>
            </a:r>
          </a:p>
          <a:p>
            <a:pPr marL="171450" indent="-171450">
              <a:buFont typeface="Arial" panose="020B0604020202020204" pitchFamily="34" charset="0"/>
              <a:buChar char="•"/>
            </a:pPr>
            <a:r>
              <a:rPr lang="en-US" baseline="0" dirty="0"/>
              <a:t>Based on the observed mean and the reference standard, the standard deviation in the sample, and the sample size, we calculate the observed value for t, and we compare it with a specific critical value for t for the specified degrees of freedom, typically corresponding to 5% of the area under the curve.</a:t>
            </a:r>
          </a:p>
          <a:p>
            <a:pPr marL="171450" indent="-171450">
              <a:buFont typeface="Arial" panose="020B0604020202020204" pitchFamily="34" charset="0"/>
              <a:buChar char="•"/>
            </a:pPr>
            <a:r>
              <a:rPr lang="en-US" baseline="0" dirty="0"/>
              <a:t>If our observed value of t is bigger than critical value</a:t>
            </a:r>
            <a:r>
              <a:rPr lang="en-US" dirty="0"/>
              <a:t>,</a:t>
            </a:r>
            <a:r>
              <a:rPr lang="en-US" baseline="0" dirty="0"/>
              <a:t> we say P&lt;0.05.</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361375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 we all know that real data do not fit perfect smooth</a:t>
            </a:r>
            <a:r>
              <a:rPr lang="en-US" baseline="0" dirty="0"/>
              <a:t> curves, so always keep in mind that these are approximations based on mathematical models.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9372211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What about small or skewed distributions?  You cannot use a t-test.</a:t>
            </a:r>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14277696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There are 2 approaches.</a:t>
            </a:r>
          </a:p>
          <a:p>
            <a:pPr marL="171450" indent="-171450">
              <a:buFont typeface="Arial" panose="020B0604020202020204" pitchFamily="34" charset="0"/>
              <a:buChar char="•"/>
            </a:pPr>
            <a:r>
              <a:rPr lang="en-US" dirty="0"/>
              <a:t>The</a:t>
            </a:r>
            <a:r>
              <a:rPr lang="en-US" baseline="0" dirty="0"/>
              <a:t> first is to transform the data to make the transformed values look symmetrical, like in this case the survival of patients with metastatic prostate cancer.</a:t>
            </a:r>
          </a:p>
          <a:p>
            <a:pPr marL="171450" indent="-171450">
              <a:buFont typeface="Arial" panose="020B0604020202020204" pitchFamily="34" charset="0"/>
              <a:buChar char="•"/>
            </a:pPr>
            <a:r>
              <a:rPr lang="en-US" baseline="0" dirty="0"/>
              <a:t>The native data are strongly skewed to the right, with the mode equal to the minimum.</a:t>
            </a:r>
          </a:p>
          <a:p>
            <a:pPr marL="171450" indent="-171450">
              <a:buFont typeface="Arial" panose="020B0604020202020204" pitchFamily="34" charset="0"/>
              <a:buChar char="•"/>
            </a:pPr>
            <a:r>
              <a:rPr lang="en-US" baseline="0" dirty="0"/>
              <a:t>But if you take the log of the survival time, it becomes symmetrical, almost like a normal distribution.</a:t>
            </a:r>
          </a:p>
          <a:p>
            <a:pPr marL="171450" indent="-171450">
              <a:buFont typeface="Arial" panose="020B0604020202020204" pitchFamily="34" charset="0"/>
              <a:buChar char="•"/>
            </a:pPr>
            <a:r>
              <a:rPr lang="en-US" baseline="0" dirty="0"/>
              <a:t>Look at the horizontal axis:</a:t>
            </a:r>
          </a:p>
          <a:p>
            <a:pPr marL="457200" indent="-171450">
              <a:buFont typeface="Calibri" panose="020F0502020204030204" pitchFamily="34" charset="0"/>
              <a:buChar char="–"/>
            </a:pPr>
            <a:r>
              <a:rPr lang="en-US" baseline="0" dirty="0"/>
              <a:t>On the left, the axis is marked in intervals of 1 year each.</a:t>
            </a:r>
          </a:p>
          <a:p>
            <a:pPr marL="457200" indent="-171450">
              <a:buFont typeface="Calibri" panose="020F0502020204030204" pitchFamily="34" charset="0"/>
              <a:buChar char="–"/>
            </a:pPr>
            <a:r>
              <a:rPr lang="en-US" baseline="0" dirty="0"/>
              <a:t>On the right, each increment is double the previous one, so it increases by powers of 2.</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3560584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 terms of statistical</a:t>
            </a:r>
            <a:r>
              <a:rPr lang="en-US" baseline="0" dirty="0"/>
              <a:t> tests, you use a Wilcoxon signed rank test.</a:t>
            </a:r>
          </a:p>
          <a:p>
            <a:pPr marL="171450" indent="-171450">
              <a:buFont typeface="Arial" panose="020B0604020202020204" pitchFamily="34" charset="0"/>
              <a:buChar char="•"/>
            </a:pPr>
            <a:r>
              <a:rPr lang="en-US" baseline="0" dirty="0"/>
              <a:t>How it works is displayed in this table:  </a:t>
            </a:r>
            <a:r>
              <a:rPr lang="en-US" i="1" baseline="0" dirty="0"/>
              <a:t>[Explain the table, column by column]</a:t>
            </a:r>
            <a:endParaRPr lang="en-US" baseline="0" dirty="0"/>
          </a:p>
          <a:p>
            <a:pPr marL="171450" indent="-171450">
              <a:buFont typeface="Arial" panose="020B0604020202020204" pitchFamily="34" charset="0"/>
              <a:buChar char="•"/>
            </a:pPr>
            <a:r>
              <a:rPr lang="en-US" baseline="0" dirty="0"/>
              <a:t>At the end you do not come up with the native value, but </a:t>
            </a:r>
            <a:r>
              <a:rPr lang="en-US" u="sng" baseline="0" dirty="0"/>
              <a:t>its rank</a:t>
            </a:r>
            <a:r>
              <a:rPr lang="en-US" baseline="0" dirty="0"/>
              <a:t>, including the sign, positive or negative.</a:t>
            </a:r>
          </a:p>
          <a:p>
            <a:pPr marL="171450" indent="-171450">
              <a:buFont typeface="Arial" panose="020B0604020202020204" pitchFamily="34" charset="0"/>
              <a:buChar char="•"/>
            </a:pPr>
            <a:r>
              <a:rPr lang="en-US" baseline="0" dirty="0"/>
              <a:t>In this example they all happen to be positive.</a:t>
            </a:r>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381113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770354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Then you simply do your statistics on the ranks,</a:t>
            </a:r>
            <a:r>
              <a:rPr lang="en-US" baseline="0" dirty="0"/>
              <a:t> not on the native values:  For example, t = the mean of the ranks divided by the standard error of the ranks.</a:t>
            </a:r>
          </a:p>
          <a:p>
            <a:pPr marL="171450" indent="-171450">
              <a:buFont typeface="Arial" panose="020B0604020202020204" pitchFamily="34" charset="0"/>
              <a:buChar char="•"/>
            </a:pPr>
            <a:r>
              <a:rPr lang="en-US" baseline="0" dirty="0"/>
              <a:t>You get a t statistic, and you compare </a:t>
            </a:r>
            <a:r>
              <a:rPr lang="en-US" dirty="0"/>
              <a:t>its</a:t>
            </a:r>
            <a:r>
              <a:rPr lang="en-US" baseline="0" dirty="0"/>
              <a:t> value with the critical value for t with the corresponding degrees of freedom.</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30</a:t>
            </a:fld>
            <a:endParaRPr lang="en-US"/>
          </a:p>
        </p:txBody>
      </p:sp>
    </p:spTree>
    <p:extLst>
      <p:ext uri="{BB962C8B-B14F-4D97-AF65-F5344CB8AC3E}">
        <p14:creationId xmlns:p14="http://schemas.microsoft.com/office/powerpoint/2010/main" val="1388584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let me summarize...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[Talk</a:t>
            </a:r>
            <a:r>
              <a:rPr lang="en-US" i="1" baseline="0" dirty="0"/>
              <a:t> through the slide, every branch, every box]</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90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t>Ok,</a:t>
            </a:r>
            <a:r>
              <a:rPr lang="en-US" baseline="0" dirty="0"/>
              <a:t> now we are going to move </a:t>
            </a:r>
            <a:r>
              <a:rPr lang="en-US" dirty="0"/>
              <a:t>to</a:t>
            </a:r>
            <a:r>
              <a:rPr lang="en-US" baseline="0" dirty="0"/>
              <a:t> the next situation:</a:t>
            </a:r>
          </a:p>
          <a:p>
            <a:pPr marL="171450" indent="-171450">
              <a:buFont typeface="Arial"/>
              <a:buChar char="•"/>
            </a:pPr>
            <a:r>
              <a:rPr lang="en-US" baseline="0" dirty="0"/>
              <a:t>In this situation we have paired observations, in other words, 2 observations on the same individual – either different circumstances (e.g., BP in left arm vs. right arm) or different points in time (e.g., before/after or baseline/follow-up) or different observers.</a:t>
            </a:r>
          </a:p>
          <a:p>
            <a:pPr marL="171450" indent="-171450">
              <a:buFont typeface="Arial"/>
              <a:buChar char="•"/>
            </a:pPr>
            <a:r>
              <a:rPr lang="en-US" baseline="0" dirty="0"/>
              <a:t>These are just examples, but there are many others.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39592867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Paired</a:t>
            </a:r>
            <a:r>
              <a:rPr lang="en-US" baseline="0" dirty="0"/>
              <a:t> observations are relatively easy.</a:t>
            </a:r>
          </a:p>
          <a:p>
            <a:pPr marL="171450" indent="-171450">
              <a:buFont typeface="Arial"/>
              <a:buChar char="•"/>
            </a:pPr>
            <a:r>
              <a:rPr lang="en-US" baseline="0" dirty="0"/>
              <a:t>All you do is subtract the paired observations to calculate the difference.</a:t>
            </a:r>
          </a:p>
          <a:p>
            <a:pPr marL="171450" indent="-171450">
              <a:buFont typeface="Arial"/>
              <a:buChar char="•"/>
            </a:pPr>
            <a:r>
              <a:rPr lang="en-US" baseline="0" dirty="0"/>
              <a:t>Then you have a single observation – the difference – rather than 2 paired observations.</a:t>
            </a:r>
          </a:p>
          <a:p>
            <a:pPr marL="171450" indent="-171450">
              <a:buFont typeface="Arial"/>
              <a:buChar char="•"/>
            </a:pPr>
            <a:r>
              <a:rPr lang="en-US" baseline="0" dirty="0"/>
              <a:t>Treat that difference as though it were a single measure using the methods just covered:</a:t>
            </a:r>
          </a:p>
          <a:p>
            <a:pPr marL="520700" indent="-228600">
              <a:buAutoNum type="arabicPeriod"/>
            </a:pPr>
            <a:r>
              <a:rPr lang="en-US" baseline="0" dirty="0"/>
              <a:t>Calculate the standard deviation</a:t>
            </a:r>
          </a:p>
          <a:p>
            <a:pPr marL="520700" indent="-228600">
              <a:buAutoNum type="arabicPeriod"/>
            </a:pPr>
            <a:r>
              <a:rPr lang="en-US" baseline="0" dirty="0"/>
              <a:t>Use the standard deviation to determine the corresponding t statistic</a:t>
            </a:r>
          </a:p>
          <a:p>
            <a:pPr marL="520700" indent="-228600">
              <a:spcAft>
                <a:spcPts val="600"/>
              </a:spcAft>
              <a:buAutoNum type="arabicPeriod"/>
            </a:pPr>
            <a:r>
              <a:rPr lang="en-US" baseline="0" dirty="0"/>
              <a:t>Compare that with the critical value of t depending on degrees of freedom</a:t>
            </a:r>
          </a:p>
          <a:p>
            <a:pPr marL="171450" indent="-171450">
              <a:buFont typeface="Arial"/>
              <a:buChar char="•"/>
            </a:pPr>
            <a:r>
              <a:rPr lang="en-US" baseline="0" dirty="0"/>
              <a:t>Naturally, there are restrictions and assumptions as with all statistical testing.  In this case, the assumption is that those differences are normally distributed.</a:t>
            </a:r>
          </a:p>
          <a:p>
            <a:pPr marL="171450" indent="-171450">
              <a:buFont typeface="Arial"/>
              <a:buChar char="•"/>
            </a:pPr>
            <a:r>
              <a:rPr lang="en-US" baseline="0" dirty="0"/>
              <a:t>If not, use the Wilcoxon test.</a:t>
            </a:r>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2924468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a:t>
            </a:r>
            <a:r>
              <a:rPr lang="en-US" baseline="0" dirty="0"/>
              <a:t> are the formulas for confidence intervals and P values:</a:t>
            </a:r>
          </a:p>
          <a:p>
            <a:pPr marL="171450" indent="-171450">
              <a:buFont typeface="Arial" panose="020B0604020202020204" pitchFamily="34" charset="0"/>
              <a:buChar char="•"/>
            </a:pPr>
            <a:r>
              <a:rPr lang="en-US" i="1" baseline="0" dirty="0"/>
              <a:t>[Explain each term in the formulas]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34</a:t>
            </a:fld>
            <a:endParaRPr lang="en-US"/>
          </a:p>
        </p:txBody>
      </p:sp>
    </p:spTree>
    <p:extLst>
      <p:ext uri="{BB962C8B-B14F-4D97-AF65-F5344CB8AC3E}">
        <p14:creationId xmlns:p14="http://schemas.microsoft.com/office/powerpoint/2010/main" val="4014803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let me summarize statistical testing for paired observations with continuous values...</a:t>
            </a:r>
          </a:p>
          <a:p>
            <a:pPr marL="171450" indent="-171450">
              <a:buFont typeface="Arial" panose="020B0604020202020204" pitchFamily="34" charset="0"/>
              <a:buChar char="•"/>
            </a:pPr>
            <a:r>
              <a:rPr lang="en-US" i="1" dirty="0"/>
              <a:t>[Talk</a:t>
            </a:r>
            <a:r>
              <a:rPr lang="en-US" i="1" baseline="0" dirty="0"/>
              <a:t> through the slide, every branch, every box.]</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35</a:t>
            </a:fld>
            <a:endParaRPr lang="en-US"/>
          </a:p>
        </p:txBody>
      </p:sp>
    </p:spTree>
    <p:extLst>
      <p:ext uri="{BB962C8B-B14F-4D97-AF65-F5344CB8AC3E}">
        <p14:creationId xmlns:p14="http://schemas.microsoft.com/office/powerpoint/2010/main" val="1184116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Now</a:t>
            </a:r>
            <a:r>
              <a:rPr lang="en-US" baseline="0" dirty="0"/>
              <a:t> we move to the 3</a:t>
            </a:r>
            <a:r>
              <a:rPr lang="en-US" baseline="30000" dirty="0"/>
              <a:t>rd</a:t>
            </a:r>
            <a:r>
              <a:rPr lang="en-US" baseline="0" dirty="0"/>
              <a:t> situation, one step more complex, which you will encounter or use more commonly than the other 2 situations.</a:t>
            </a:r>
          </a:p>
          <a:p>
            <a:pPr marL="171450" indent="-171450">
              <a:buFont typeface="Arial" panose="020B0604020202020204" pitchFamily="34" charset="0"/>
              <a:buChar char="•"/>
            </a:pPr>
            <a:r>
              <a:rPr lang="en-US" baseline="0" dirty="0"/>
              <a:t>In this case, we have 2 INDEPENDENT groups.</a:t>
            </a:r>
          </a:p>
          <a:p>
            <a:pPr marL="171450" indent="-171450">
              <a:buFont typeface="Arial" panose="020B0604020202020204" pitchFamily="34" charset="0"/>
              <a:buChar char="•"/>
            </a:pPr>
            <a:r>
              <a:rPr lang="en-US" baseline="0" dirty="0"/>
              <a:t>We’ll talk about the 2-sample t-test, confidence intervals, a graphic test, and hypothesis testing.</a:t>
            </a:r>
          </a:p>
          <a:p>
            <a:pPr marL="171450" indent="-171450">
              <a:buFont typeface="Arial" panose="020B0604020202020204" pitchFamily="34" charset="0"/>
              <a:buChar char="•"/>
            </a:pPr>
            <a:r>
              <a:rPr lang="en-US" baseline="0" dirty="0"/>
              <a:t>With 2 independent samples, there is one wrinkle that we need to examine, not only whether the means are the same, but also whether the variances are the same.</a:t>
            </a:r>
          </a:p>
          <a:p>
            <a:pPr marL="171450" indent="-171450">
              <a:buFont typeface="Arial" panose="020B0604020202020204" pitchFamily="34" charset="0"/>
              <a:buChar char="•"/>
            </a:pPr>
            <a:r>
              <a:rPr lang="en-US" baseline="0" dirty="0"/>
              <a:t>And last, we’ll look at what you do with asymmetric distributions.</a:t>
            </a:r>
          </a:p>
        </p:txBody>
      </p:sp>
      <p:sp>
        <p:nvSpPr>
          <p:cNvPr id="4" name="Slide Number Placeholder 3"/>
          <p:cNvSpPr>
            <a:spLocks noGrp="1"/>
          </p:cNvSpPr>
          <p:nvPr>
            <p:ph type="sldNum" sz="quarter" idx="10"/>
          </p:nvPr>
        </p:nvSpPr>
        <p:spPr/>
        <p:txBody>
          <a:bodyPr/>
          <a:lstStyle/>
          <a:p>
            <a:fld id="{1AD3D35E-2143-4448-BE2B-2320F89EEC49}" type="slidenum">
              <a:rPr lang="en-US" smtClean="0"/>
              <a:t>36</a:t>
            </a:fld>
            <a:endParaRPr lang="en-US"/>
          </a:p>
        </p:txBody>
      </p:sp>
    </p:spTree>
    <p:extLst>
      <p:ext uri="{BB962C8B-B14F-4D97-AF65-F5344CB8AC3E}">
        <p14:creationId xmlns:p14="http://schemas.microsoft.com/office/powerpoint/2010/main" val="10681758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t–test: 3 major</a:t>
            </a:r>
            <a:r>
              <a:rPr lang="en-US" baseline="0" dirty="0"/>
              <a:t> assumptions</a:t>
            </a:r>
            <a:endParaRPr lang="en-US" dirty="0"/>
          </a:p>
          <a:p>
            <a:pPr marL="171450" indent="-171450">
              <a:buFont typeface="Arial" panose="020B0604020202020204" pitchFamily="34" charset="0"/>
              <a:buChar char="•"/>
            </a:pPr>
            <a:r>
              <a:rPr lang="en-US" i="1" dirty="0"/>
              <a:t>[Review slide content]</a:t>
            </a:r>
            <a:endParaRPr lang="en-US" dirty="0"/>
          </a:p>
          <a:p>
            <a:pPr marL="171450" indent="-171450">
              <a:buFont typeface="Arial" panose="020B0604020202020204" pitchFamily="34" charset="0"/>
              <a:buChar char="•"/>
            </a:pPr>
            <a:r>
              <a:rPr lang="en-US" baseline="0" dirty="0"/>
              <a:t>What to do when assumptions violated</a:t>
            </a:r>
            <a:r>
              <a:rPr lang="en-US" dirty="0"/>
              <a:t>?</a:t>
            </a:r>
            <a:endParaRPr lang="en-US"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37</a:t>
            </a:fld>
            <a:endParaRPr lang="en-US"/>
          </a:p>
        </p:txBody>
      </p:sp>
    </p:spTree>
    <p:extLst>
      <p:ext uri="{BB962C8B-B14F-4D97-AF65-F5344CB8AC3E}">
        <p14:creationId xmlns:p14="http://schemas.microsoft.com/office/powerpoint/2010/main" val="6504414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1</a:t>
            </a:r>
            <a:r>
              <a:rPr lang="en-US" baseline="30000" dirty="0"/>
              <a:t>st</a:t>
            </a:r>
            <a:r>
              <a:rPr lang="en-US" dirty="0"/>
              <a:t> method = graphic test,</a:t>
            </a:r>
            <a:r>
              <a:rPr lang="en-US" baseline="0" dirty="0"/>
              <a:t> </a:t>
            </a:r>
            <a:r>
              <a:rPr lang="en-US" dirty="0"/>
              <a:t>simplest,</a:t>
            </a:r>
            <a:r>
              <a:rPr lang="en-US" baseline="0" dirty="0"/>
              <a:t> visually obvious</a:t>
            </a:r>
          </a:p>
          <a:p>
            <a:pPr marL="171450" indent="-171450">
              <a:buFont typeface="Arial"/>
              <a:buChar char="•"/>
            </a:pPr>
            <a:r>
              <a:rPr lang="en-US" baseline="0" dirty="0"/>
              <a:t>3 possible situations A, B, C:  </a:t>
            </a:r>
            <a:r>
              <a:rPr lang="en-US" i="1" baseline="0" dirty="0"/>
              <a:t>[Explain each one in turn.]</a:t>
            </a:r>
          </a:p>
        </p:txBody>
      </p:sp>
      <p:sp>
        <p:nvSpPr>
          <p:cNvPr id="4" name="Slide Number Placeholder 3"/>
          <p:cNvSpPr>
            <a:spLocks noGrp="1"/>
          </p:cNvSpPr>
          <p:nvPr>
            <p:ph type="sldNum" sz="quarter" idx="10"/>
          </p:nvPr>
        </p:nvSpPr>
        <p:spPr/>
        <p:txBody>
          <a:bodyPr/>
          <a:lstStyle/>
          <a:p>
            <a:fld id="{1AD3D35E-2143-4448-BE2B-2320F89EEC49}" type="slidenum">
              <a:rPr lang="en-US" smtClean="0"/>
              <a:t>38</a:t>
            </a:fld>
            <a:endParaRPr lang="en-US"/>
          </a:p>
        </p:txBody>
      </p:sp>
    </p:spTree>
    <p:extLst>
      <p:ext uri="{BB962C8B-B14F-4D97-AF65-F5344CB8AC3E}">
        <p14:creationId xmlns:p14="http://schemas.microsoft.com/office/powerpoint/2010/main" val="18934762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2</a:t>
            </a:r>
            <a:r>
              <a:rPr lang="en-US" baseline="30000" dirty="0"/>
              <a:t>nd</a:t>
            </a:r>
            <a:r>
              <a:rPr lang="en-US" dirty="0"/>
              <a:t> = calculate</a:t>
            </a:r>
            <a:r>
              <a:rPr lang="en-US" baseline="0" dirty="0"/>
              <a:t> confidence intervals for difference between means (not the same as confidence intervals for each mean separately).</a:t>
            </a:r>
          </a:p>
          <a:p>
            <a:pPr marL="171450" indent="-171450">
              <a:buFont typeface="Arial"/>
              <a:buChar char="•"/>
            </a:pPr>
            <a:r>
              <a:rPr lang="en-US" i="1" baseline="0" dirty="0"/>
              <a:t>[Same general form – talk through it one term at a time]</a:t>
            </a:r>
            <a:endParaRPr lang="en-US" i="1" baseline="0" dirty="0">
              <a:cs typeface="Calibri"/>
            </a:endParaRPr>
          </a:p>
          <a:p>
            <a:pPr marL="517525" indent="-234950">
              <a:buFont typeface="Lucida Grande"/>
              <a:buChar char="-"/>
            </a:pPr>
            <a:r>
              <a:rPr lang="en-US" baseline="0" dirty="0"/>
              <a:t>In this case, the estimator is simply the difference between the means.</a:t>
            </a:r>
          </a:p>
          <a:p>
            <a:pPr marL="517525" indent="-234950">
              <a:buFont typeface="Lucida Grande"/>
              <a:buChar char="-"/>
            </a:pPr>
            <a:r>
              <a:rPr lang="en-US" baseline="0" dirty="0"/>
              <a:t>Critical value from 2 distributions, with specified degrees of freedom.</a:t>
            </a:r>
          </a:p>
          <a:p>
            <a:pPr marL="517525" indent="-234950">
              <a:buFont typeface="Lucida Grande"/>
              <a:buChar char="-"/>
            </a:pPr>
            <a:r>
              <a:rPr lang="en-US" baseline="0" dirty="0"/>
              <a:t>SE – here is where it gets complicated because we have 2 independent distributions, each with its own variance.</a:t>
            </a: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2799734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899725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Ok, so we’ve done</a:t>
            </a:r>
            <a:r>
              <a:rPr lang="en-US" baseline="0" dirty="0"/>
              <a:t> the graphic test, we looked at the confidence interval for the difference between the means.</a:t>
            </a:r>
          </a:p>
          <a:p>
            <a:pPr marL="171450" indent="-171450">
              <a:buFont typeface="Arial" panose="020B0604020202020204" pitchFamily="34" charset="0"/>
              <a:buChar char="•"/>
            </a:pPr>
            <a:r>
              <a:rPr lang="en-US" baseline="0" dirty="0"/>
              <a:t>Now we learn about t-test for 2 groups... </a:t>
            </a:r>
            <a:r>
              <a:rPr lang="en-US" i="1" baseline="0"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7739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Ok,</a:t>
            </a:r>
            <a:r>
              <a:rPr lang="en-US" baseline="0" dirty="0"/>
              <a:t> take a deep breath, this will take only 1 slide.</a:t>
            </a:r>
          </a:p>
          <a:p>
            <a:pPr marL="171450" indent="-171450">
              <a:buFont typeface="Arial" panose="020B0604020202020204" pitchFamily="34" charset="0"/>
              <a:buChar char="•"/>
            </a:pPr>
            <a:r>
              <a:rPr lang="en-US" baseline="0" dirty="0"/>
              <a:t>The null hypothesis, as always, is that there is no difference between the groups; both groups are sampled from the same population, i.e., the difference between the means is zero.</a:t>
            </a:r>
          </a:p>
          <a:p>
            <a:pPr marL="171450" indent="-171450">
              <a:buFont typeface="Arial" panose="020B0604020202020204" pitchFamily="34" charset="0"/>
              <a:buChar char="•"/>
            </a:pPr>
            <a:r>
              <a:rPr lang="en-US" baseline="0" dirty="0"/>
              <a:t>If there is no difference between the groups, if both groups are samples from the same population, then there is no difference between the variances either.</a:t>
            </a:r>
          </a:p>
          <a:p>
            <a:pPr marL="171450" indent="-171450">
              <a:buFont typeface="Arial" panose="020B0604020202020204" pitchFamily="34" charset="0"/>
              <a:buChar char="•"/>
            </a:pPr>
            <a:r>
              <a:rPr lang="en-US" baseline="0" dirty="0"/>
              <a:t>Because there is no difference between their variances, statisticians pool the variances to double the sample size and get a better estimate of the population variance.</a:t>
            </a:r>
          </a:p>
          <a:p>
            <a:pPr marL="171450" indent="-171450">
              <a:buFont typeface="Arial" panose="020B0604020202020204" pitchFamily="34" charset="0"/>
              <a:buChar char="•"/>
            </a:pPr>
            <a:r>
              <a:rPr lang="en-US" baseline="0" dirty="0"/>
              <a:t>How do you know if the variances are equal?</a:t>
            </a:r>
          </a:p>
          <a:p>
            <a:pPr marL="171450" indent="-171450">
              <a:buFont typeface="Arial" panose="020B0604020202020204" pitchFamily="34" charset="0"/>
              <a:buChar char="•"/>
            </a:pPr>
            <a:r>
              <a:rPr lang="en-US" baseline="0" dirty="0"/>
              <a:t>Just like a </a:t>
            </a:r>
            <a:r>
              <a:rPr lang="en-US" dirty="0"/>
              <a:t>t-test</a:t>
            </a:r>
            <a:r>
              <a:rPr lang="en-US" baseline="0" dirty="0"/>
              <a:t> is how you test for equality of means, the “F” test is how you test for equality of variances.</a:t>
            </a:r>
            <a:endParaRPr lang="en-US" baseline="0" dirty="0">
              <a:cs typeface="Calibri"/>
            </a:endParaRPr>
          </a:p>
          <a:p>
            <a:pPr marL="171450" indent="-171450">
              <a:buFont typeface="Arial" panose="020B0604020202020204" pitchFamily="34" charset="0"/>
              <a:buChar char="•"/>
            </a:pPr>
            <a:r>
              <a:rPr lang="en-US" baseline="0" dirty="0"/>
              <a:t>So, 1</a:t>
            </a:r>
            <a:r>
              <a:rPr lang="en-US" baseline="30000" dirty="0"/>
              <a:t>st</a:t>
            </a:r>
            <a:r>
              <a:rPr lang="en-US" baseline="0" dirty="0"/>
              <a:t> you do the </a:t>
            </a:r>
            <a:r>
              <a:rPr lang="en-US" dirty="0"/>
              <a:t>F-test</a:t>
            </a:r>
            <a:r>
              <a:rPr lang="en-US" baseline="0" dirty="0"/>
              <a:t>:</a:t>
            </a:r>
            <a:r>
              <a:rPr lang="en-US" dirty="0"/>
              <a:t> </a:t>
            </a:r>
            <a:r>
              <a:rPr lang="en-US" baseline="0" dirty="0"/>
              <a:t> Are the variances equal?</a:t>
            </a:r>
            <a:endParaRPr lang="en-US" baseline="0" dirty="0">
              <a:cs typeface="Calibri"/>
            </a:endParaRPr>
          </a:p>
          <a:p>
            <a:pPr marL="457200" indent="-171450">
              <a:buFont typeface="Calibri" panose="020F0502020204030204" pitchFamily="34" charset="0"/>
              <a:buChar char="–"/>
            </a:pPr>
            <a:r>
              <a:rPr lang="en-US" i="1" baseline="0" dirty="0"/>
              <a:t>If Yes</a:t>
            </a:r>
            <a:r>
              <a:rPr lang="en-US" baseline="0" dirty="0"/>
              <a:t>, then you use the t-test for equal variances</a:t>
            </a:r>
          </a:p>
          <a:p>
            <a:pPr marL="457200" indent="-171450">
              <a:buFont typeface="Calibri" panose="020F0502020204030204" pitchFamily="34" charset="0"/>
              <a:buChar char="–"/>
            </a:pPr>
            <a:r>
              <a:rPr lang="en-US" i="1" baseline="0" dirty="0"/>
              <a:t>If No</a:t>
            </a:r>
            <a:r>
              <a:rPr lang="en-US" baseline="0" dirty="0"/>
              <a:t>, then you use the t-test corrected for unequal variances, called “Satterthwaite correction” (named after the guy who figured this out).</a:t>
            </a:r>
            <a:endParaRPr lang="en-US" baseline="0" dirty="0">
              <a:cs typeface="Calibri"/>
            </a:endParaRPr>
          </a:p>
          <a:p>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41</a:t>
            </a:fld>
            <a:endParaRPr lang="en-US"/>
          </a:p>
        </p:txBody>
      </p:sp>
    </p:spTree>
    <p:extLst>
      <p:ext uri="{BB962C8B-B14F-4D97-AF65-F5344CB8AC3E}">
        <p14:creationId xmlns:p14="http://schemas.microsoft.com/office/powerpoint/2010/main" val="41238336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Example:</a:t>
            </a:r>
            <a:r>
              <a:rPr lang="en-US" sz="1200" kern="1200" dirty="0">
                <a:solidFill>
                  <a:schemeClr val="tx1"/>
                </a:solidFill>
                <a:effectLst/>
                <a:latin typeface="+mn-lt"/>
                <a:ea typeface="+mn-ea"/>
                <a:cs typeface="+mn-cs"/>
              </a:rPr>
              <a:t>  This is from a cohort study of MDR TB carried out in 9 countries, with 1761 patients.  It compares 2 types of programs: programs that were approved by the Green Light Committee (GLC) and programs that did not participate in the GLC initiative.</a:t>
            </a:r>
          </a:p>
          <a:p>
            <a:pPr marL="171450" indent="-171450">
              <a:buFont typeface="Arial" panose="020B0604020202020204" pitchFamily="34" charset="0"/>
              <a:buChar char="•"/>
            </a:pPr>
            <a:r>
              <a:rPr lang="en-US" baseline="0" dirty="0"/>
              <a:t>You see the sample size, mean, and standard deviation in the first group of lines.</a:t>
            </a:r>
          </a:p>
          <a:p>
            <a:pPr marL="171450" indent="-171450">
              <a:buFont typeface="Arial" panose="020B0604020202020204" pitchFamily="34" charset="0"/>
              <a:buChar char="•"/>
            </a:pPr>
            <a:r>
              <a:rPr lang="en-US" baseline="0" dirty="0"/>
              <a:t>Next, below that, you see the </a:t>
            </a:r>
            <a:r>
              <a:rPr lang="en-US" dirty="0"/>
              <a:t>F-test</a:t>
            </a:r>
            <a:r>
              <a:rPr lang="en-US" baseline="0" dirty="0"/>
              <a:t> for equality of variances.</a:t>
            </a:r>
            <a:r>
              <a:rPr lang="en-US" dirty="0"/>
              <a:t> </a:t>
            </a:r>
            <a:r>
              <a:rPr lang="en-US" baseline="0" dirty="0"/>
              <a:t> All the way to the right you see the P&gt;0.3, which means we do not reject the null hypothesis of equal variances.</a:t>
            </a:r>
            <a:r>
              <a:rPr lang="en-US" dirty="0"/>
              <a:t> </a:t>
            </a:r>
            <a:r>
              <a:rPr lang="en-US" baseline="0" dirty="0"/>
              <a:t> In other words, we take this as evidence that the variances are similar, so we use the t-test for equal variances, in red, where P=0.0171.</a:t>
            </a:r>
            <a:r>
              <a:rPr lang="en-US" dirty="0"/>
              <a:t>  </a:t>
            </a:r>
            <a:endParaRPr lang="en-US" baseline="0" dirty="0">
              <a:cs typeface="Calibri"/>
            </a:endParaRPr>
          </a:p>
          <a:p>
            <a:pPr marL="171450" indent="-171450">
              <a:buFont typeface="Arial" panose="020B0604020202020204" pitchFamily="34" charset="0"/>
              <a:buChar char="•"/>
            </a:pPr>
            <a:r>
              <a:rPr lang="en-US" baseline="0" dirty="0"/>
              <a:t>Below that is the t-test for unequal variances.  We are not going to use that one here, but notice the P values differ.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42</a:t>
            </a:fld>
            <a:endParaRPr lang="en-US"/>
          </a:p>
        </p:txBody>
      </p:sp>
    </p:spTree>
    <p:extLst>
      <p:ext uri="{BB962C8B-B14F-4D97-AF65-F5344CB8AC3E}">
        <p14:creationId xmlns:p14="http://schemas.microsoft.com/office/powerpoint/2010/main" val="39377224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Here is the complementary example, same study, comparing BMI for 2 different countries.</a:t>
            </a:r>
          </a:p>
          <a:p>
            <a:pPr marL="171450" indent="-171450">
              <a:buFont typeface="Arial"/>
              <a:buChar char="•"/>
            </a:pPr>
            <a:r>
              <a:rPr lang="en-US" dirty="0"/>
              <a:t>In this case, as you can see the F-test has a P value &lt; 0.05,</a:t>
            </a:r>
            <a:r>
              <a:rPr lang="en-US" baseline="0" dirty="0"/>
              <a:t> in this case, 0.0461, so we reject the hypothesis the variances are equal.</a:t>
            </a:r>
          </a:p>
          <a:p>
            <a:pPr marL="171450" indent="-171450">
              <a:buFont typeface="Arial"/>
              <a:buChar char="•"/>
            </a:pPr>
            <a:r>
              <a:rPr lang="en-US" baseline="0" dirty="0"/>
              <a:t>As a result, we use the t-test of unequal variances, with Satterthwaite correction.</a:t>
            </a:r>
          </a:p>
          <a:p>
            <a:pPr marL="171450" indent="-171450">
              <a:buFont typeface="Arial"/>
              <a:buChar char="•"/>
            </a:pPr>
            <a:r>
              <a:rPr lang="en-US" baseline="0" dirty="0"/>
              <a:t>Again, notice the P values differ.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43</a:t>
            </a:fld>
            <a:endParaRPr lang="en-US"/>
          </a:p>
        </p:txBody>
      </p:sp>
    </p:spTree>
    <p:extLst>
      <p:ext uri="{BB962C8B-B14F-4D97-AF65-F5344CB8AC3E}">
        <p14:creationId xmlns:p14="http://schemas.microsoft.com/office/powerpoint/2010/main" val="10539051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F126AE-D976-6A4A-A7E9-5393D221E1B7}"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Calibri"/>
                <a:ea typeface="ＭＳ Ｐゴシック" charset="-128"/>
                <a:cs typeface="Calibri"/>
              </a:rPr>
              <a:t>What about skewed</a:t>
            </a:r>
            <a:r>
              <a:rPr lang="en-US" baseline="0" dirty="0">
                <a:latin typeface="Calibri"/>
                <a:ea typeface="ＭＳ Ｐゴシック" charset="-128"/>
                <a:cs typeface="Calibri"/>
              </a:rPr>
              <a:t> distributions and small sample sizes?</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Can’t use a t-test  </a:t>
            </a:r>
            <a:r>
              <a:rPr lang="en-US" baseline="0" dirty="0">
                <a:latin typeface="Calibri"/>
                <a:ea typeface="ＭＳ Ｐゴシック" charset="-128"/>
                <a:cs typeface="Calibri"/>
                <a:sym typeface="Wingdings" panose="05000000000000000000" pitchFamily="2" charset="2"/>
              </a:rPr>
              <a:t>  Wilcoxon to the rescue</a:t>
            </a:r>
            <a:endParaRPr lang="en-US" dirty="0">
              <a:latin typeface="Calibri"/>
              <a:ea typeface="ＭＳ Ｐゴシック" charset="-128"/>
              <a:cs typeface="Calibri"/>
            </a:endParaRPr>
          </a:p>
        </p:txBody>
      </p:sp>
    </p:spTree>
    <p:extLst>
      <p:ext uri="{BB962C8B-B14F-4D97-AF65-F5344CB8AC3E}">
        <p14:creationId xmlns:p14="http://schemas.microsoft.com/office/powerpoint/2010/main" val="39375578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F126AE-D976-6A4A-A7E9-5393D221E1B7}"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ea typeface="ＭＳ Ｐゴシック" charset="-128"/>
                <a:cs typeface="Calibri"/>
              </a:rPr>
              <a:t>This is another Wilcoxon</a:t>
            </a:r>
            <a:r>
              <a:rPr lang="en-US" baseline="0" dirty="0">
                <a:latin typeface="+mn-lt"/>
                <a:ea typeface="ＭＳ Ｐゴシック" charset="-128"/>
                <a:cs typeface="Calibri"/>
              </a:rPr>
              <a:t> test, this one is the rank-sum test.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ea typeface="ＭＳ Ｐゴシック" charset="-128"/>
                <a:cs typeface="Calibri"/>
              </a:rPr>
              <a:t>This is not the same as the signed rank test we used for paired observations.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baseline="0" dirty="0">
                <a:latin typeface="+mn-lt"/>
                <a:ea typeface="ＭＳ Ｐゴシック" charset="-128"/>
                <a:cs typeface="Calibri"/>
              </a:rPr>
              <a:t>[Talk through each step of the procedure and rationale.]</a:t>
            </a:r>
          </a:p>
        </p:txBody>
      </p:sp>
    </p:spTree>
    <p:extLst>
      <p:ext uri="{BB962C8B-B14F-4D97-AF65-F5344CB8AC3E}">
        <p14:creationId xmlns:p14="http://schemas.microsoft.com/office/powerpoint/2010/main" val="2529102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8F126AE-D976-6A4A-A7E9-5393D221E1B7}"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marL="0" indent="0" eaLnBrk="1" hangingPunct="1">
              <a:buFont typeface="Arial" panose="020B0604020202020204" pitchFamily="34" charset="0"/>
              <a:buNone/>
            </a:pPr>
            <a:r>
              <a:rPr lang="en-US" dirty="0">
                <a:latin typeface="Calibri"/>
                <a:ea typeface="ＭＳ Ｐゴシック" charset="-128"/>
                <a:cs typeface="Calibri"/>
              </a:rPr>
              <a:t>So here’s an</a:t>
            </a:r>
            <a:r>
              <a:rPr lang="en-US" baseline="0" dirty="0">
                <a:latin typeface="Calibri"/>
                <a:ea typeface="ＭＳ Ｐゴシック" charset="-128"/>
                <a:cs typeface="Calibri"/>
              </a:rPr>
              <a:t> example: 2 independent groups.</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These are AST values from 2 groups exposed to aflatoxin from moldy grain.</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Taking all observations together, you rank them in ascending order of the values.</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You can see the 1</a:t>
            </a:r>
            <a:r>
              <a:rPr lang="en-US" baseline="30000" dirty="0">
                <a:latin typeface="Calibri"/>
                <a:ea typeface="ＭＳ Ｐゴシック" charset="-128"/>
                <a:cs typeface="Calibri"/>
              </a:rPr>
              <a:t>st</a:t>
            </a:r>
            <a:r>
              <a:rPr lang="en-US" baseline="0" dirty="0">
                <a:latin typeface="Calibri"/>
                <a:ea typeface="ＭＳ Ｐゴシック" charset="-128"/>
                <a:cs typeface="Calibri"/>
              </a:rPr>
              <a:t> person in Group B has the smallest value (60), so that person gets a rank of 1.</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The 6</a:t>
            </a:r>
            <a:r>
              <a:rPr lang="en-US" baseline="30000" dirty="0">
                <a:latin typeface="Calibri"/>
                <a:ea typeface="ＭＳ Ｐゴシック" charset="-128"/>
                <a:cs typeface="Calibri"/>
              </a:rPr>
              <a:t>th</a:t>
            </a:r>
            <a:r>
              <a:rPr lang="en-US" baseline="0" dirty="0">
                <a:latin typeface="Calibri"/>
                <a:ea typeface="ＭＳ Ｐゴシック" charset="-128"/>
                <a:cs typeface="Calibri"/>
              </a:rPr>
              <a:t> person in Group A has the biggest number (1270), so that person gets a rank of 24.</a:t>
            </a:r>
          </a:p>
          <a:p>
            <a:pPr marL="171450" indent="-171450" eaLnBrk="1" hangingPunct="1">
              <a:buFont typeface="Arial" panose="020B0604020202020204" pitchFamily="34" charset="0"/>
              <a:buChar char="•"/>
            </a:pPr>
            <a:r>
              <a:rPr lang="en-US" baseline="0" dirty="0">
                <a:latin typeface="Calibri"/>
                <a:ea typeface="ＭＳ Ｐゴシック" charset="-128"/>
                <a:cs typeface="Calibri"/>
              </a:rPr>
              <a:t>Then you do your statistics on the ranks instead of the native values.</a:t>
            </a:r>
          </a:p>
        </p:txBody>
      </p:sp>
    </p:spTree>
    <p:extLst>
      <p:ext uri="{BB962C8B-B14F-4D97-AF65-F5344CB8AC3E}">
        <p14:creationId xmlns:p14="http://schemas.microsoft.com/office/powerpoint/2010/main" val="32692183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 now let’s summarize statistical tests for 2 independent</a:t>
            </a:r>
            <a:r>
              <a:rPr lang="en-US" baseline="0" dirty="0"/>
              <a:t> groups where the variables are continuous, in other words, comparing means or medians.</a:t>
            </a:r>
          </a:p>
          <a:p>
            <a:pPr marL="171450" indent="-171450">
              <a:buFont typeface="Arial" panose="020B0604020202020204" pitchFamily="34" charset="0"/>
              <a:buChar char="•"/>
            </a:pPr>
            <a:r>
              <a:rPr lang="en-US" i="1" baseline="0" dirty="0"/>
              <a:t>[Talk through each box, each decision point, each fork.]</a:t>
            </a:r>
          </a:p>
        </p:txBody>
      </p:sp>
      <p:sp>
        <p:nvSpPr>
          <p:cNvPr id="4" name="Slide Number Placeholder 3"/>
          <p:cNvSpPr>
            <a:spLocks noGrp="1"/>
          </p:cNvSpPr>
          <p:nvPr>
            <p:ph type="sldNum" sz="quarter" idx="10"/>
          </p:nvPr>
        </p:nvSpPr>
        <p:spPr/>
        <p:txBody>
          <a:bodyPr/>
          <a:lstStyle/>
          <a:p>
            <a:fld id="{1AD3D35E-2143-4448-BE2B-2320F89EEC49}" type="slidenum">
              <a:rPr lang="en-US" smtClean="0"/>
              <a:t>47</a:t>
            </a:fld>
            <a:endParaRPr lang="en-US"/>
          </a:p>
        </p:txBody>
      </p:sp>
    </p:spTree>
    <p:extLst>
      <p:ext uri="{BB962C8B-B14F-4D97-AF65-F5344CB8AC3E}">
        <p14:creationId xmlns:p14="http://schemas.microsoft.com/office/powerpoint/2010/main" val="42816454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don’t have time to go</a:t>
            </a:r>
            <a:r>
              <a:rPr lang="en-US" baseline="0" dirty="0"/>
              <a:t> into the details for how you compare 3 independent groups, but there are 2 more statistical methods you need to know for comparing means and medians of 3 or more groups:  </a:t>
            </a:r>
            <a:r>
              <a:rPr lang="en-US" i="1" baseline="0" dirty="0"/>
              <a:t>[Mention each one and </a:t>
            </a:r>
            <a:r>
              <a:rPr lang="en-US" i="1" dirty="0"/>
              <a:t>its</a:t>
            </a:r>
            <a:r>
              <a:rPr lang="en-US" i="1" baseline="0" dirty="0"/>
              <a:t> appropriate use.]</a:t>
            </a:r>
            <a:endParaRPr lang="en-US" i="1"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48</a:t>
            </a:fld>
            <a:endParaRPr lang="en-US"/>
          </a:p>
        </p:txBody>
      </p:sp>
    </p:spTree>
    <p:extLst>
      <p:ext uri="{BB962C8B-B14F-4D97-AF65-F5344CB8AC3E}">
        <p14:creationId xmlns:p14="http://schemas.microsoft.com/office/powerpoint/2010/main" val="3587464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49</a:t>
            </a:fld>
            <a:endParaRPr lang="en-US"/>
          </a:p>
        </p:txBody>
      </p:sp>
    </p:spTree>
    <p:extLst>
      <p:ext uri="{BB962C8B-B14F-4D97-AF65-F5344CB8AC3E}">
        <p14:creationId xmlns:p14="http://schemas.microsoft.com/office/powerpoint/2010/main" val="335925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4831101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[END of Part </a:t>
            </a:r>
            <a:r>
              <a:rPr lang="en-US" i="1" dirty="0" err="1"/>
              <a:t>IIa</a:t>
            </a:r>
            <a:r>
              <a:rPr lang="en-US" i="1" baseline="0" dirty="0"/>
              <a:t> </a:t>
            </a:r>
            <a:r>
              <a:rPr lang="mr-IN" i="1" baseline="0" dirty="0"/>
              <a:t>–</a:t>
            </a:r>
            <a:r>
              <a:rPr lang="en-US" i="1" baseline="0" dirty="0"/>
              <a:t> continue next </a:t>
            </a:r>
            <a:r>
              <a:rPr lang="en-US" i="1"/>
              <a:t>to </a:t>
            </a:r>
            <a:r>
              <a:rPr lang="en-US" i="1" baseline="0" dirty="0"/>
              <a:t>P</a:t>
            </a:r>
            <a:r>
              <a:rPr lang="en-US" i="1" baseline="0"/>
              <a:t>art </a:t>
            </a:r>
            <a:r>
              <a:rPr lang="en-US" i="1" baseline="0" dirty="0"/>
              <a:t>IIb after break]</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50</a:t>
            </a:fld>
            <a:endParaRPr lang="en-US"/>
          </a:p>
        </p:txBody>
      </p:sp>
    </p:spTree>
    <p:extLst>
      <p:ext uri="{BB962C8B-B14F-4D97-AF65-F5344CB8AC3E}">
        <p14:creationId xmlns:p14="http://schemas.microsoft.com/office/powerpoint/2010/main" val="2268526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400987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Without statistics,</a:t>
            </a:r>
            <a:r>
              <a:rPr lang="en-US" baseline="0" dirty="0"/>
              <a:t> how would you know if 2 groups are different?  If we look at our own thought process, we might articulate 3 criteria.</a:t>
            </a:r>
          </a:p>
          <a:p>
            <a:pPr marL="171450" indent="-171450">
              <a:buFont typeface="Arial" panose="020B0604020202020204" pitchFamily="34" charset="0"/>
              <a:buChar char="•"/>
            </a:pPr>
            <a:r>
              <a:rPr lang="en-US" i="1" dirty="0">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1008068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r>
              <a:rPr lang="en-US" dirty="0">
                <a:latin typeface="+mn-lt"/>
                <a:ea typeface="ＭＳ Ｐゴシック" charset="-128"/>
                <a:cs typeface="ＭＳ Ｐゴシック" charset="-128"/>
              </a:rPr>
              <a:t>Are</a:t>
            </a:r>
            <a:r>
              <a:rPr lang="en-US" baseline="0" dirty="0">
                <a:latin typeface="+mn-lt"/>
                <a:ea typeface="ＭＳ Ｐゴシック" charset="-128"/>
                <a:cs typeface="ＭＳ Ｐゴシック" charset="-128"/>
              </a:rPr>
              <a:t> the groups different?</a:t>
            </a:r>
            <a:r>
              <a:rPr lang="en-US" dirty="0">
                <a:ea typeface="ＭＳ Ｐゴシック" charset="-128"/>
                <a:cs typeface="ＭＳ Ｐゴシック" charset="-128"/>
              </a:rPr>
              <a:t> </a:t>
            </a:r>
            <a:r>
              <a:rPr lang="en-US" baseline="0" dirty="0">
                <a:latin typeface="+mn-lt"/>
                <a:ea typeface="ＭＳ Ｐゴシック" charset="-128"/>
                <a:cs typeface="ＭＳ Ｐゴシック" charset="-128"/>
              </a:rPr>
              <a:t> Large differences are more convincing than smaller differences.</a:t>
            </a:r>
            <a:r>
              <a:rPr lang="en-US" dirty="0">
                <a:ea typeface="ＭＳ Ｐゴシック" charset="-128"/>
                <a:cs typeface="ＭＳ Ｐゴシック" charset="-128"/>
              </a:rPr>
              <a:t>  </a:t>
            </a:r>
            <a:r>
              <a:rPr lang="en-US" baseline="0" dirty="0">
                <a:latin typeface="+mn-lt"/>
                <a:ea typeface="ＭＳ Ｐゴシック" charset="-128"/>
                <a:cs typeface="ＭＳ Ｐゴシック" charset="-128"/>
              </a:rPr>
              <a:t> In this example, refugee children might be acutely undernourished, as reflected in their weight-for-height Z scores , but their height-for-age may not be affected.</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207460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E714C5-001E-5145-9DC6-A1EF39B9F745}" type="slidenum">
              <a:rPr kumimoji="0" lang="en-US" sz="1200" b="0" i="0" u="none" strike="noStrike" kern="1200" cap="none" spc="0" normalizeH="0" baseline="0" noProof="0">
                <a:ln>
                  <a:noFill/>
                </a:ln>
                <a:solidFill>
                  <a:prstClr val="black"/>
                </a:solidFill>
                <a:effectLst/>
                <a:uLnTx/>
                <a:uFillTx/>
                <a:latin typeface="Arial"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marL="171450" indent="-171450" eaLnBrk="1" hangingPunct="1">
              <a:buFont typeface="Arial" panose="020B0604020202020204" pitchFamily="34" charset="0"/>
              <a:buChar char="•"/>
            </a:pPr>
            <a:r>
              <a:rPr lang="en-US" dirty="0">
                <a:latin typeface="+mn-lt"/>
                <a:ea typeface="ＭＳ Ｐゴシック" charset="-128"/>
                <a:cs typeface="ＭＳ Ｐゴシック" charset="-128"/>
              </a:rPr>
              <a:t>The same thing would be true if we looked</a:t>
            </a:r>
            <a:r>
              <a:rPr lang="en-US" baseline="0" dirty="0">
                <a:latin typeface="+mn-lt"/>
                <a:ea typeface="ＭＳ Ｐゴシック" charset="-128"/>
                <a:cs typeface="ＭＳ Ｐゴシック" charset="-128"/>
              </a:rPr>
              <a:t> at proportions, not only means.</a:t>
            </a:r>
            <a:endParaRPr lang="en-US" dirty="0">
              <a:latin typeface="+mn-lt"/>
              <a:ea typeface="ＭＳ Ｐゴシック" charset="-128"/>
              <a:cs typeface="ＭＳ Ｐゴシック" charset="-128"/>
            </a:endParaRPr>
          </a:p>
        </p:txBody>
      </p:sp>
    </p:spTree>
    <p:extLst>
      <p:ext uri="{BB962C8B-B14F-4D97-AF65-F5344CB8AC3E}">
        <p14:creationId xmlns:p14="http://schemas.microsoft.com/office/powerpoint/2010/main" val="2289708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chart" Target="../charts/chart5.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7"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741" y="685798"/>
            <a:ext cx="8686800" cy="2130552"/>
          </a:xfrm>
        </p:spPr>
        <p:txBody>
          <a:bodyPr>
            <a:normAutofit/>
          </a:bodyPr>
          <a:lstStyle/>
          <a:p>
            <a:r>
              <a:rPr lang="en-US" sz="5400" dirty="0"/>
              <a:t>Basic Tools in Biostatistics:</a:t>
            </a:r>
            <a:br>
              <a:rPr lang="en-US" sz="5400" dirty="0"/>
            </a:br>
            <a:r>
              <a:rPr lang="en-US" sz="5400" dirty="0"/>
              <a:t>Part </a:t>
            </a:r>
            <a:r>
              <a:rPr lang="en-US" sz="5400" dirty="0" err="1"/>
              <a:t>IIa</a:t>
            </a:r>
            <a:endParaRPr lang="en-US" sz="5400" dirty="0"/>
          </a:p>
        </p:txBody>
      </p:sp>
      <p:sp>
        <p:nvSpPr>
          <p:cNvPr id="3" name="Subtitle 2"/>
          <p:cNvSpPr>
            <a:spLocks noGrp="1"/>
          </p:cNvSpPr>
          <p:nvPr>
            <p:ph type="subTitle" idx="1"/>
          </p:nvPr>
        </p:nvSpPr>
        <p:spPr>
          <a:xfrm>
            <a:off x="1371600" y="3657600"/>
            <a:ext cx="6400800" cy="1828800"/>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95690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03280" y="2994551"/>
            <a:ext cx="5607588" cy="3435278"/>
          </a:xfrm>
          <a:prstGeom prst="rect">
            <a:avLst/>
          </a:prstGeom>
        </p:spPr>
      </p:pic>
      <p:sp>
        <p:nvSpPr>
          <p:cNvPr id="38915" name="Rectangle 2"/>
          <p:cNvSpPr>
            <a:spLocks noGrp="1" noChangeArrowheads="1"/>
          </p:cNvSpPr>
          <p:nvPr>
            <p:ph type="title"/>
          </p:nvPr>
        </p:nvSpPr>
        <p:spPr>
          <a:xfrm>
            <a:off x="457200" y="640080"/>
            <a:ext cx="8229600" cy="1143000"/>
          </a:xfrm>
        </p:spPr>
        <p:txBody>
          <a:bodyPr/>
          <a:lstStyle/>
          <a:p>
            <a:pPr marL="635000" indent="-635000"/>
            <a:r>
              <a:rPr lang="en-US" dirty="0"/>
              <a:t>2. How precise or how variable are the observations?</a:t>
            </a:r>
          </a:p>
        </p:txBody>
      </p:sp>
      <p:sp>
        <p:nvSpPr>
          <p:cNvPr id="3" name="TextBox 2"/>
          <p:cNvSpPr txBox="1"/>
          <p:nvPr/>
        </p:nvSpPr>
        <p:spPr>
          <a:xfrm>
            <a:off x="1881596" y="2231843"/>
            <a:ext cx="5380808" cy="400110"/>
          </a:xfrm>
          <a:prstGeom prst="rect">
            <a:avLst/>
          </a:prstGeom>
          <a:noFill/>
          <a:ln w="12700">
            <a:solidFill>
              <a:schemeClr val="tx1"/>
            </a:solidFill>
          </a:ln>
        </p:spPr>
        <p:txBody>
          <a:bodyPr wrap="square" rtlCol="0">
            <a:spAutoFit/>
          </a:bodyPr>
          <a:lstStyle/>
          <a:p>
            <a:r>
              <a:rPr lang="en-US" sz="2000" b="1" dirty="0"/>
              <a:t>3 normal curves with SD = 0.5, 1, 2</a:t>
            </a:r>
          </a:p>
        </p:txBody>
      </p:sp>
    </p:spTree>
    <p:extLst>
      <p:ext uri="{BB962C8B-B14F-4D97-AF65-F5344CB8AC3E}">
        <p14:creationId xmlns:p14="http://schemas.microsoft.com/office/powerpoint/2010/main" val="1006385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200" y="640080"/>
            <a:ext cx="8229600" cy="1143000"/>
          </a:xfrm>
        </p:spPr>
        <p:txBody>
          <a:bodyPr/>
          <a:lstStyle/>
          <a:p>
            <a:pPr marL="635000" indent="-635000"/>
            <a:r>
              <a:rPr lang="en-US" dirty="0"/>
              <a:t>2. How precise or how variable are the observations? </a:t>
            </a:r>
            <a:r>
              <a:rPr lang="en-US" sz="3000" dirty="0"/>
              <a:t>(2)</a:t>
            </a:r>
          </a:p>
        </p:txBody>
      </p:sp>
      <p:grpSp>
        <p:nvGrpSpPr>
          <p:cNvPr id="2" name="Group 1"/>
          <p:cNvGrpSpPr/>
          <p:nvPr/>
        </p:nvGrpSpPr>
        <p:grpSpPr>
          <a:xfrm>
            <a:off x="629520" y="2435923"/>
            <a:ext cx="8101130" cy="3646061"/>
            <a:chOff x="629520" y="3007720"/>
            <a:chExt cx="8101130" cy="3646061"/>
          </a:xfrm>
        </p:grpSpPr>
        <p:graphicFrame>
          <p:nvGraphicFramePr>
            <p:cNvPr id="19" name="Content Placeholder 21"/>
            <p:cNvGraphicFramePr>
              <a:graphicFrameLocks/>
            </p:cNvGraphicFramePr>
            <p:nvPr>
              <p:extLst>
                <p:ext uri="{D42A27DB-BD31-4B8C-83A1-F6EECF244321}">
                  <p14:modId xmlns:p14="http://schemas.microsoft.com/office/powerpoint/2010/main" val="3717439878"/>
                </p:ext>
              </p:extLst>
            </p:nvPr>
          </p:nvGraphicFramePr>
          <p:xfrm>
            <a:off x="629520" y="3007720"/>
            <a:ext cx="4274707" cy="3646061"/>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Group 4"/>
            <p:cNvGrpSpPr>
              <a:grpSpLocks noChangeAspect="1"/>
            </p:cNvGrpSpPr>
            <p:nvPr/>
          </p:nvGrpSpPr>
          <p:grpSpPr bwMode="auto">
            <a:xfrm>
              <a:off x="1652267" y="4412322"/>
              <a:ext cx="3042853" cy="1454713"/>
              <a:chOff x="919" y="2325"/>
              <a:chExt cx="2430" cy="1098"/>
            </a:xfrm>
          </p:grpSpPr>
          <p:sp>
            <p:nvSpPr>
              <p:cNvPr id="18"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5" name="Freeform 5"/>
              <p:cNvSpPr>
                <a:spLocks/>
              </p:cNvSpPr>
              <p:nvPr/>
            </p:nvSpPr>
            <p:spPr bwMode="auto">
              <a:xfrm>
                <a:off x="1057" y="2351"/>
                <a:ext cx="851" cy="1062"/>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6" name="Freeform 7"/>
              <p:cNvSpPr>
                <a:spLocks/>
              </p:cNvSpPr>
              <p:nvPr/>
            </p:nvSpPr>
            <p:spPr bwMode="auto">
              <a:xfrm>
                <a:off x="1692" y="2343"/>
                <a:ext cx="841" cy="1062"/>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graphicFrame>
          <p:nvGraphicFramePr>
            <p:cNvPr id="27" name="Content Placeholder 21"/>
            <p:cNvGraphicFramePr>
              <a:graphicFrameLocks/>
            </p:cNvGraphicFramePr>
            <p:nvPr>
              <p:extLst>
                <p:ext uri="{D42A27DB-BD31-4B8C-83A1-F6EECF244321}">
                  <p14:modId xmlns:p14="http://schemas.microsoft.com/office/powerpoint/2010/main" val="3305350306"/>
                </p:ext>
              </p:extLst>
            </p:nvPr>
          </p:nvGraphicFramePr>
          <p:xfrm>
            <a:off x="4314429" y="3625039"/>
            <a:ext cx="4274707" cy="2835984"/>
          </p:xfrm>
          <a:graphic>
            <a:graphicData uri="http://schemas.openxmlformats.org/drawingml/2006/chart">
              <c:chart xmlns:c="http://schemas.openxmlformats.org/drawingml/2006/chart" xmlns:r="http://schemas.openxmlformats.org/officeDocument/2006/relationships" r:id="rId4"/>
            </a:graphicData>
          </a:graphic>
        </p:graphicFrame>
        <p:grpSp>
          <p:nvGrpSpPr>
            <p:cNvPr id="28" name="Group 27"/>
            <p:cNvGrpSpPr/>
            <p:nvPr/>
          </p:nvGrpSpPr>
          <p:grpSpPr>
            <a:xfrm>
              <a:off x="3003976" y="3178079"/>
              <a:ext cx="1567831" cy="738664"/>
              <a:chOff x="5008397" y="2526716"/>
              <a:chExt cx="1545870" cy="885088"/>
            </a:xfrm>
          </p:grpSpPr>
          <p:sp>
            <p:nvSpPr>
              <p:cNvPr id="29" name="TextBox 28"/>
              <p:cNvSpPr txBox="1"/>
              <p:nvPr/>
            </p:nvSpPr>
            <p:spPr>
              <a:xfrm>
                <a:off x="5513254" y="2526716"/>
                <a:ext cx="1041013" cy="88508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rPr>
                  <a:t>Messi</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Calibri" charset="0"/>
                    <a:ea typeface="Calibri" charset="0"/>
                    <a:cs typeface="Calibri" charset="0"/>
                  </a:rPr>
                  <a:t>Ronaldo</a:t>
                </a:r>
                <a:endPar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endParaRPr>
              </a:p>
            </p:txBody>
          </p:sp>
          <p:cxnSp>
            <p:nvCxnSpPr>
              <p:cNvPr id="30" name="Straight Connector 29"/>
              <p:cNvCxnSpPr/>
              <p:nvPr/>
            </p:nvCxnSpPr>
            <p:spPr>
              <a:xfrm>
                <a:off x="5008397" y="2696268"/>
                <a:ext cx="397068" cy="1588"/>
              </a:xfrm>
              <a:prstGeom prst="line">
                <a:avLst/>
              </a:prstGeom>
              <a:ln w="63500" cap="flat" cmpd="sng" algn="ctr">
                <a:solidFill>
                  <a:srgbClr val="8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024468" y="3172999"/>
                <a:ext cx="397068" cy="1588"/>
              </a:xfrm>
              <a:prstGeom prst="line">
                <a:avLst/>
              </a:prstGeom>
              <a:ln w="63500" cap="flat" cmpd="sng" algn="ctr">
                <a:solidFill>
                  <a:srgbClr val="2D3368"/>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2" name="Group 4"/>
            <p:cNvGrpSpPr>
              <a:grpSpLocks noChangeAspect="1"/>
            </p:cNvGrpSpPr>
            <p:nvPr/>
          </p:nvGrpSpPr>
          <p:grpSpPr bwMode="auto">
            <a:xfrm>
              <a:off x="5058922" y="5205046"/>
              <a:ext cx="3671728" cy="678860"/>
              <a:chOff x="684" y="2325"/>
              <a:chExt cx="2665" cy="1107"/>
            </a:xfrm>
          </p:grpSpPr>
          <p:sp>
            <p:nvSpPr>
              <p:cNvPr id="33"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34" name="Freeform 5"/>
              <p:cNvSpPr>
                <a:spLocks/>
              </p:cNvSpPr>
              <p:nvPr/>
            </p:nvSpPr>
            <p:spPr bwMode="auto">
              <a:xfrm>
                <a:off x="684" y="2657"/>
                <a:ext cx="1645" cy="748"/>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35" name="Freeform 7"/>
              <p:cNvSpPr>
                <a:spLocks/>
              </p:cNvSpPr>
              <p:nvPr/>
            </p:nvSpPr>
            <p:spPr bwMode="auto">
              <a:xfrm>
                <a:off x="1226" y="2657"/>
                <a:ext cx="1743" cy="775"/>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sp>
          <p:nvSpPr>
            <p:cNvPr id="20" name="TextBox 19"/>
            <p:cNvSpPr txBox="1"/>
            <p:nvPr/>
          </p:nvSpPr>
          <p:spPr>
            <a:xfrm>
              <a:off x="5843557" y="6081984"/>
              <a:ext cx="1894749" cy="492443"/>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charset="0"/>
                  <a:ea typeface="Calibri" charset="0"/>
                  <a:cs typeface="Calibri" charset="0"/>
                </a:rPr>
                <a:t>Stop watch</a:t>
              </a:r>
            </a:p>
          </p:txBody>
        </p:sp>
        <p:pic>
          <p:nvPicPr>
            <p:cNvPr id="7" name="Picture 6"/>
            <p:cNvPicPr>
              <a:picLocks noChangeAspect="1"/>
            </p:cNvPicPr>
            <p:nvPr/>
          </p:nvPicPr>
          <p:blipFill>
            <a:blip r:embed="rId5"/>
            <a:stretch>
              <a:fillRect/>
            </a:stretch>
          </p:blipFill>
          <p:spPr>
            <a:xfrm>
              <a:off x="1441421" y="3833209"/>
              <a:ext cx="24386" cy="2133785"/>
            </a:xfrm>
            <a:prstGeom prst="rect">
              <a:avLst/>
            </a:prstGeom>
          </p:spPr>
        </p:pic>
      </p:grpSp>
    </p:spTree>
    <p:extLst>
      <p:ext uri="{BB962C8B-B14F-4D97-AF65-F5344CB8AC3E}">
        <p14:creationId xmlns:p14="http://schemas.microsoft.com/office/powerpoint/2010/main" val="1596293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200" y="277814"/>
            <a:ext cx="8229600" cy="1143000"/>
          </a:xfrm>
        </p:spPr>
        <p:txBody>
          <a:bodyPr/>
          <a:lstStyle/>
          <a:p>
            <a:r>
              <a:rPr lang="en-US" dirty="0"/>
              <a:t>2. How big is the variation?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70329034"/>
              </p:ext>
            </p:extLst>
          </p:nvPr>
        </p:nvGraphicFramePr>
        <p:xfrm>
          <a:off x="457200" y="1600200"/>
          <a:ext cx="8229600" cy="4530725"/>
        </p:xfrm>
        <a:graphic>
          <a:graphicData uri="http://schemas.openxmlformats.org/drawingml/2006/chart">
            <c:chart xmlns:c="http://schemas.openxmlformats.org/drawingml/2006/chart" xmlns:r="http://schemas.openxmlformats.org/officeDocument/2006/relationships" r:id="rId3"/>
          </a:graphicData>
        </a:graphic>
      </p:graphicFrame>
      <p:cxnSp>
        <p:nvCxnSpPr>
          <p:cNvPr id="3" name="Straight Arrow Connector 2"/>
          <p:cNvCxnSpPr/>
          <p:nvPr/>
        </p:nvCxnSpPr>
        <p:spPr bwMode="auto">
          <a:xfrm>
            <a:off x="2250831" y="1748413"/>
            <a:ext cx="10048" cy="723481"/>
          </a:xfrm>
          <a:prstGeom prst="straightConnector1">
            <a:avLst/>
          </a:prstGeom>
          <a:solidFill>
            <a:schemeClr val="accent1"/>
          </a:solidFill>
          <a:ln w="31750" cap="flat" cmpd="sng" algn="ctr">
            <a:solidFill>
              <a:schemeClr val="tx1"/>
            </a:solidFill>
            <a:prstDash val="solid"/>
            <a:round/>
            <a:headEnd type="oval" w="med" len="med"/>
            <a:tailEnd type="oval"/>
          </a:ln>
          <a:effectLst/>
        </p:spPr>
      </p:cxnSp>
      <p:cxnSp>
        <p:nvCxnSpPr>
          <p:cNvPr id="6" name="Straight Arrow Connector 5"/>
          <p:cNvCxnSpPr/>
          <p:nvPr/>
        </p:nvCxnSpPr>
        <p:spPr bwMode="auto">
          <a:xfrm>
            <a:off x="3357825" y="2704682"/>
            <a:ext cx="10048" cy="643095"/>
          </a:xfrm>
          <a:prstGeom prst="straightConnector1">
            <a:avLst/>
          </a:prstGeom>
          <a:solidFill>
            <a:schemeClr val="accent1"/>
          </a:solidFill>
          <a:ln w="31750" cap="flat" cmpd="sng" algn="ctr">
            <a:solidFill>
              <a:schemeClr val="tx1"/>
            </a:solidFill>
            <a:prstDash val="solid"/>
            <a:round/>
            <a:headEnd type="oval" w="med" len="med"/>
            <a:tailEnd type="oval"/>
          </a:ln>
          <a:effectLst/>
        </p:spPr>
      </p:cxnSp>
      <p:cxnSp>
        <p:nvCxnSpPr>
          <p:cNvPr id="7" name="Straight Arrow Connector 6"/>
          <p:cNvCxnSpPr/>
          <p:nvPr/>
        </p:nvCxnSpPr>
        <p:spPr bwMode="auto">
          <a:xfrm>
            <a:off x="6116096" y="1600200"/>
            <a:ext cx="0" cy="1959429"/>
          </a:xfrm>
          <a:prstGeom prst="straightConnector1">
            <a:avLst/>
          </a:prstGeom>
          <a:solidFill>
            <a:schemeClr val="accent1"/>
          </a:solidFill>
          <a:ln w="31750" cap="flat" cmpd="sng" algn="ctr">
            <a:solidFill>
              <a:schemeClr val="tx1"/>
            </a:solidFill>
            <a:prstDash val="solid"/>
            <a:round/>
            <a:headEnd type="oval" w="med" len="med"/>
            <a:tailEnd type="oval"/>
          </a:ln>
          <a:effectLst/>
        </p:spPr>
      </p:cxnSp>
      <p:cxnSp>
        <p:nvCxnSpPr>
          <p:cNvPr id="11" name="Straight Arrow Connector 10"/>
          <p:cNvCxnSpPr/>
          <p:nvPr/>
        </p:nvCxnSpPr>
        <p:spPr bwMode="auto">
          <a:xfrm>
            <a:off x="7182896" y="2579914"/>
            <a:ext cx="0" cy="1959429"/>
          </a:xfrm>
          <a:prstGeom prst="straightConnector1">
            <a:avLst/>
          </a:prstGeom>
          <a:solidFill>
            <a:schemeClr val="accent1"/>
          </a:solidFill>
          <a:ln w="31750" cap="flat" cmpd="sng" algn="ctr">
            <a:solidFill>
              <a:schemeClr val="tx1"/>
            </a:solidFill>
            <a:prstDash val="solid"/>
            <a:round/>
            <a:headEnd type="oval" w="med" len="med"/>
            <a:tailEnd type="oval"/>
          </a:ln>
          <a:effectLst/>
        </p:spPr>
      </p:cxnSp>
    </p:spTree>
    <p:extLst>
      <p:ext uri="{BB962C8B-B14F-4D97-AF65-F5344CB8AC3E}">
        <p14:creationId xmlns:p14="http://schemas.microsoft.com/office/powerpoint/2010/main" val="3055774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21"/>
          <p:cNvGraphicFramePr>
            <a:graphicFrameLocks/>
          </p:cNvGraphicFramePr>
          <p:nvPr>
            <p:extLst>
              <p:ext uri="{D42A27DB-BD31-4B8C-83A1-F6EECF244321}">
                <p14:modId xmlns:p14="http://schemas.microsoft.com/office/powerpoint/2010/main" val="1447438410"/>
              </p:ext>
            </p:extLst>
          </p:nvPr>
        </p:nvGraphicFramePr>
        <p:xfrm>
          <a:off x="78729" y="2311240"/>
          <a:ext cx="4925469" cy="4368806"/>
        </p:xfrm>
        <a:graphic>
          <a:graphicData uri="http://schemas.openxmlformats.org/drawingml/2006/chart">
            <c:chart xmlns:c="http://schemas.openxmlformats.org/drawingml/2006/chart" xmlns:r="http://schemas.openxmlformats.org/officeDocument/2006/relationships" r:id="rId3"/>
          </a:graphicData>
        </a:graphic>
      </p:graphicFrame>
      <p:sp>
        <p:nvSpPr>
          <p:cNvPr id="38915" name="Rectangle 2"/>
          <p:cNvSpPr>
            <a:spLocks noGrp="1" noChangeArrowheads="1"/>
          </p:cNvSpPr>
          <p:nvPr>
            <p:ph type="title"/>
          </p:nvPr>
        </p:nvSpPr>
        <p:spPr>
          <a:xfrm>
            <a:off x="457200" y="640080"/>
            <a:ext cx="8229600" cy="1143000"/>
          </a:xfrm>
        </p:spPr>
        <p:txBody>
          <a:bodyPr/>
          <a:lstStyle/>
          <a:p>
            <a:pPr marL="635000" indent="-635000"/>
            <a:r>
              <a:rPr lang="en-US" dirty="0"/>
              <a:t>3. How many observations? </a:t>
            </a:r>
            <a:br>
              <a:rPr lang="en-US" dirty="0"/>
            </a:br>
            <a:r>
              <a:rPr lang="en-US" i="1" dirty="0"/>
              <a:t>(sample size)</a:t>
            </a:r>
          </a:p>
        </p:txBody>
      </p:sp>
      <p:grpSp>
        <p:nvGrpSpPr>
          <p:cNvPr id="16" name="Group 4"/>
          <p:cNvGrpSpPr>
            <a:grpSpLocks noChangeAspect="1"/>
          </p:cNvGrpSpPr>
          <p:nvPr/>
        </p:nvGrpSpPr>
        <p:grpSpPr bwMode="auto">
          <a:xfrm>
            <a:off x="1043057" y="2927116"/>
            <a:ext cx="3506083" cy="2518010"/>
            <a:chOff x="919" y="2325"/>
            <a:chExt cx="2430" cy="1098"/>
          </a:xfrm>
        </p:grpSpPr>
        <p:sp>
          <p:nvSpPr>
            <p:cNvPr id="18"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5" name="Freeform 5"/>
            <p:cNvSpPr>
              <a:spLocks/>
            </p:cNvSpPr>
            <p:nvPr/>
          </p:nvSpPr>
          <p:spPr bwMode="auto">
            <a:xfrm>
              <a:off x="924" y="2343"/>
              <a:ext cx="1028" cy="1062"/>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6" name="Freeform 7"/>
            <p:cNvSpPr>
              <a:spLocks/>
            </p:cNvSpPr>
            <p:nvPr/>
          </p:nvSpPr>
          <p:spPr bwMode="auto">
            <a:xfrm>
              <a:off x="1758" y="2350"/>
              <a:ext cx="1028" cy="1062"/>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graphicFrame>
        <p:nvGraphicFramePr>
          <p:cNvPr id="27" name="Content Placeholder 21"/>
          <p:cNvGraphicFramePr>
            <a:graphicFrameLocks/>
          </p:cNvGraphicFramePr>
          <p:nvPr>
            <p:extLst>
              <p:ext uri="{D42A27DB-BD31-4B8C-83A1-F6EECF244321}">
                <p14:modId xmlns:p14="http://schemas.microsoft.com/office/powerpoint/2010/main" val="1829800338"/>
              </p:ext>
            </p:extLst>
          </p:nvPr>
        </p:nvGraphicFramePr>
        <p:xfrm>
          <a:off x="4549140" y="2288412"/>
          <a:ext cx="4925469" cy="4368806"/>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4"/>
          <p:cNvGrpSpPr>
            <a:grpSpLocks noChangeAspect="1"/>
          </p:cNvGrpSpPr>
          <p:nvPr/>
        </p:nvGrpSpPr>
        <p:grpSpPr bwMode="auto">
          <a:xfrm>
            <a:off x="5445241" y="5019942"/>
            <a:ext cx="3594096" cy="421593"/>
            <a:chOff x="858" y="2251"/>
            <a:chExt cx="2491" cy="1172"/>
          </a:xfrm>
        </p:grpSpPr>
        <p:sp>
          <p:nvSpPr>
            <p:cNvPr id="22"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3" name="Freeform 5"/>
            <p:cNvSpPr>
              <a:spLocks/>
            </p:cNvSpPr>
            <p:nvPr/>
          </p:nvSpPr>
          <p:spPr bwMode="auto">
            <a:xfrm>
              <a:off x="858" y="2290"/>
              <a:ext cx="1319" cy="1062"/>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4" name="Freeform 7"/>
            <p:cNvSpPr>
              <a:spLocks/>
            </p:cNvSpPr>
            <p:nvPr/>
          </p:nvSpPr>
          <p:spPr bwMode="auto">
            <a:xfrm>
              <a:off x="1632" y="2251"/>
              <a:ext cx="1293" cy="1062"/>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sp>
        <p:nvSpPr>
          <p:cNvPr id="14" name="TextBox 19"/>
          <p:cNvSpPr txBox="1"/>
          <p:nvPr/>
        </p:nvSpPr>
        <p:spPr>
          <a:xfrm>
            <a:off x="5637917" y="5985108"/>
            <a:ext cx="3200637" cy="369332"/>
          </a:xfrm>
          <a:prstGeom prst="rect">
            <a:avLst/>
          </a:prstGeom>
          <a:noFill/>
        </p:spPr>
        <p:txBody>
          <a:bodyPr wrap="square" lIns="0" tIns="0" rIns="0" bIns="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Calibri" charset="0"/>
                <a:ea typeface="Calibri" charset="0"/>
                <a:cs typeface="Calibri" charset="0"/>
              </a:rPr>
              <a:t>Simple random sample</a:t>
            </a:r>
            <a:endPar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endParaRPr>
          </a:p>
        </p:txBody>
      </p:sp>
      <p:cxnSp>
        <p:nvCxnSpPr>
          <p:cNvPr id="15" name="Straight Connector 14"/>
          <p:cNvCxnSpPr/>
          <p:nvPr/>
        </p:nvCxnSpPr>
        <p:spPr bwMode="auto">
          <a:xfrm>
            <a:off x="1811983" y="2477955"/>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cxnSp>
        <p:nvCxnSpPr>
          <p:cNvPr id="17" name="Straight Connector 16"/>
          <p:cNvCxnSpPr/>
          <p:nvPr/>
        </p:nvCxnSpPr>
        <p:spPr bwMode="auto">
          <a:xfrm>
            <a:off x="3003513" y="2477954"/>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sp>
        <p:nvSpPr>
          <p:cNvPr id="20" name="Left-Right Arrow 19"/>
          <p:cNvSpPr/>
          <p:nvPr/>
        </p:nvSpPr>
        <p:spPr bwMode="auto">
          <a:xfrm>
            <a:off x="1811983" y="2664743"/>
            <a:ext cx="1191530" cy="170822"/>
          </a:xfrm>
          <a:prstGeom prst="lef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656056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200" y="640080"/>
            <a:ext cx="8229600" cy="1143000"/>
          </a:xfrm>
        </p:spPr>
        <p:txBody>
          <a:bodyPr/>
          <a:lstStyle/>
          <a:p>
            <a:pPr marL="635000" indent="-635000"/>
            <a:r>
              <a:rPr lang="en-US" dirty="0"/>
              <a:t>3. How many observations? </a:t>
            </a:r>
            <a:br>
              <a:rPr lang="en-US" dirty="0"/>
            </a:br>
            <a:r>
              <a:rPr lang="en-US" i="1" dirty="0"/>
              <a:t>(sample size) </a:t>
            </a:r>
            <a:r>
              <a:rPr lang="en-US" sz="3000" dirty="0"/>
              <a:t>(2)</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58529560"/>
              </p:ext>
            </p:extLst>
          </p:nvPr>
        </p:nvGraphicFramePr>
        <p:xfrm>
          <a:off x="457200" y="2096347"/>
          <a:ext cx="8229600" cy="45307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2193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199" y="274320"/>
            <a:ext cx="8466667" cy="1143000"/>
          </a:xfrm>
        </p:spPr>
        <p:txBody>
          <a:bodyPr/>
          <a:lstStyle/>
          <a:p>
            <a:pPr marL="635000" indent="-635000"/>
            <a:r>
              <a:rPr lang="en-US" sz="4200" dirty="0"/>
              <a:t>3. Sample sizes may not be equal</a:t>
            </a:r>
          </a:p>
        </p:txBody>
      </p:sp>
      <p:graphicFrame>
        <p:nvGraphicFramePr>
          <p:cNvPr id="27" name="Content Placeholder 21"/>
          <p:cNvGraphicFramePr>
            <a:graphicFrameLocks/>
          </p:cNvGraphicFramePr>
          <p:nvPr>
            <p:extLst>
              <p:ext uri="{D42A27DB-BD31-4B8C-83A1-F6EECF244321}">
                <p14:modId xmlns:p14="http://schemas.microsoft.com/office/powerpoint/2010/main" val="4142404845"/>
              </p:ext>
            </p:extLst>
          </p:nvPr>
        </p:nvGraphicFramePr>
        <p:xfrm>
          <a:off x="1480457" y="1908809"/>
          <a:ext cx="5971903" cy="42162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2121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116.jpg"/>
          <p:cNvPicPr>
            <a:picLocks noChangeAspect="1"/>
          </p:cNvPicPr>
          <p:nvPr/>
        </p:nvPicPr>
        <p:blipFill rotWithShape="1">
          <a:blip r:embed="rId3" cstate="print">
            <a:alphaModFix amt="66000"/>
            <a:extLst>
              <a:ext uri="{28A0092B-C50C-407E-A947-70E740481C1C}">
                <a14:useLocalDpi xmlns:a14="http://schemas.microsoft.com/office/drawing/2010/main"/>
              </a:ext>
            </a:extLst>
          </a:blip>
          <a:srcRect l="-590"/>
          <a:stretch/>
        </p:blipFill>
        <p:spPr>
          <a:xfrm>
            <a:off x="4239342" y="0"/>
            <a:ext cx="3847157" cy="6858000"/>
          </a:xfrm>
          <a:prstGeom prst="rect">
            <a:avLst/>
          </a:prstGeom>
        </p:spPr>
      </p:pic>
      <p:sp>
        <p:nvSpPr>
          <p:cNvPr id="2" name="Title 1"/>
          <p:cNvSpPr>
            <a:spLocks noGrp="1"/>
          </p:cNvSpPr>
          <p:nvPr>
            <p:ph type="title"/>
          </p:nvPr>
        </p:nvSpPr>
        <p:spPr>
          <a:xfrm>
            <a:off x="614516" y="2427611"/>
            <a:ext cx="8229600" cy="1736675"/>
          </a:xfrm>
          <a:solidFill>
            <a:schemeClr val="accent6">
              <a:lumMod val="50000"/>
              <a:alpha val="72000"/>
            </a:schemeClr>
          </a:solidFill>
        </p:spPr>
        <p:txBody>
          <a:bodyPr anchor="ctr"/>
          <a:lstStyle/>
          <a:p>
            <a:r>
              <a:rPr lang="en-US" sz="4800" dirty="0">
                <a:solidFill>
                  <a:srgbClr val="EDCA0D"/>
                </a:solidFill>
              </a:rPr>
              <a:t>What to use when outcome measures are  continuous</a:t>
            </a:r>
          </a:p>
        </p:txBody>
      </p:sp>
    </p:spTree>
    <p:extLst>
      <p:ext uri="{BB962C8B-B14F-4D97-AF65-F5344CB8AC3E}">
        <p14:creationId xmlns:p14="http://schemas.microsoft.com/office/powerpoint/2010/main" val="3651167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457200" y="640080"/>
            <a:ext cx="8229600" cy="1143000"/>
          </a:xfrm>
        </p:spPr>
        <p:txBody>
          <a:bodyPr/>
          <a:lstStyle/>
          <a:p>
            <a:r>
              <a:rPr lang="en-US" sz="4000" dirty="0"/>
              <a:t>For continuous outcome variable:</a:t>
            </a:r>
            <a:br>
              <a:rPr lang="en-US" sz="4000" dirty="0"/>
            </a:br>
            <a:r>
              <a:rPr lang="en-US" dirty="0"/>
              <a:t>Use t-distribution and t-tests</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32501" y="1827513"/>
            <a:ext cx="7331250" cy="4765964"/>
          </a:xfrm>
          <a:prstGeom prst="rect">
            <a:avLst/>
          </a:prstGeom>
        </p:spPr>
      </p:pic>
    </p:spTree>
    <p:extLst>
      <p:ext uri="{BB962C8B-B14F-4D97-AF65-F5344CB8AC3E}">
        <p14:creationId xmlns:p14="http://schemas.microsoft.com/office/powerpoint/2010/main" val="1071915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sz="4000" dirty="0"/>
              <a:t>Degrees of freedom: </a:t>
            </a:r>
            <a:br>
              <a:rPr lang="en-US" sz="4000" dirty="0"/>
            </a:br>
            <a:r>
              <a:rPr lang="en-US" dirty="0"/>
              <a:t>Normal and t-distributions</a:t>
            </a:r>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4135" y="1990724"/>
            <a:ext cx="7459320" cy="4562476"/>
          </a:xfrm>
          <a:prstGeom prst="rect">
            <a:avLst/>
          </a:prstGeom>
        </p:spPr>
      </p:pic>
    </p:spTree>
    <p:extLst>
      <p:ext uri="{BB962C8B-B14F-4D97-AF65-F5344CB8AC3E}">
        <p14:creationId xmlns:p14="http://schemas.microsoft.com/office/powerpoint/2010/main" val="1605889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Degrees of freedom</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705464938"/>
              </p:ext>
            </p:extLst>
          </p:nvPr>
        </p:nvGraphicFramePr>
        <p:xfrm>
          <a:off x="1828800" y="2900708"/>
          <a:ext cx="5486400" cy="3248296"/>
        </p:xfrm>
        <a:graphic>
          <a:graphicData uri="http://schemas.openxmlformats.org/drawingml/2006/table">
            <a:tbl>
              <a:tblPr firstRow="1" bandRow="1">
                <a:tableStyleId>{69CF1AB2-1976-4502-BF36-3FF5EA218861}</a:tableStyleId>
              </a:tblPr>
              <a:tblGrid>
                <a:gridCol w="1371600">
                  <a:extLst>
                    <a:ext uri="{9D8B030D-6E8A-4147-A177-3AD203B41FA5}">
                      <a16:colId xmlns:a16="http://schemas.microsoft.com/office/drawing/2014/main" val="1524186694"/>
                    </a:ext>
                  </a:extLst>
                </a:gridCol>
                <a:gridCol w="1371600">
                  <a:extLst>
                    <a:ext uri="{9D8B030D-6E8A-4147-A177-3AD203B41FA5}">
                      <a16:colId xmlns:a16="http://schemas.microsoft.com/office/drawing/2014/main" val="3771256916"/>
                    </a:ext>
                  </a:extLst>
                </a:gridCol>
                <a:gridCol w="1371600">
                  <a:extLst>
                    <a:ext uri="{9D8B030D-6E8A-4147-A177-3AD203B41FA5}">
                      <a16:colId xmlns:a16="http://schemas.microsoft.com/office/drawing/2014/main" val="1910654099"/>
                    </a:ext>
                  </a:extLst>
                </a:gridCol>
                <a:gridCol w="1371600">
                  <a:extLst>
                    <a:ext uri="{9D8B030D-6E8A-4147-A177-3AD203B41FA5}">
                      <a16:colId xmlns:a16="http://schemas.microsoft.com/office/drawing/2014/main" val="2076775963"/>
                    </a:ext>
                  </a:extLst>
                </a:gridCol>
              </a:tblGrid>
              <a:tr h="812074">
                <a:tc>
                  <a:txBody>
                    <a:bodyPr/>
                    <a:lstStyle/>
                    <a:p>
                      <a:pPr algn="ctr"/>
                      <a:endParaRPr lang="en-US" sz="2000" b="0" dirty="0"/>
                    </a:p>
                  </a:txBody>
                  <a:tcPr anchor="ctr"/>
                </a:tc>
                <a:tc>
                  <a:txBody>
                    <a:bodyPr/>
                    <a:lstStyle/>
                    <a:p>
                      <a:pPr algn="ctr"/>
                      <a:r>
                        <a:rPr lang="en-US" sz="2000" b="0" dirty="0"/>
                        <a:t>A</a:t>
                      </a:r>
                    </a:p>
                  </a:txBody>
                  <a:tcPr anchor="ctr"/>
                </a:tc>
                <a:tc>
                  <a:txBody>
                    <a:bodyPr/>
                    <a:lstStyle/>
                    <a:p>
                      <a:pPr algn="ctr"/>
                      <a:r>
                        <a:rPr lang="en-US" sz="2000" b="0" dirty="0"/>
                        <a:t>B</a:t>
                      </a:r>
                    </a:p>
                  </a:txBody>
                  <a:tcPr anchor="ctr"/>
                </a:tc>
                <a:tc>
                  <a:txBody>
                    <a:bodyPr/>
                    <a:lstStyle/>
                    <a:p>
                      <a:pPr algn="ctr"/>
                      <a:r>
                        <a:rPr lang="en-US" sz="2000" b="0" dirty="0"/>
                        <a:t>Total</a:t>
                      </a:r>
                    </a:p>
                  </a:txBody>
                  <a:tcPr anchor="ctr"/>
                </a:tc>
                <a:extLst>
                  <a:ext uri="{0D108BD9-81ED-4DB2-BD59-A6C34878D82A}">
                    <a16:rowId xmlns:a16="http://schemas.microsoft.com/office/drawing/2014/main" val="2403178496"/>
                  </a:ext>
                </a:extLst>
              </a:tr>
              <a:tr h="812074">
                <a:tc>
                  <a:txBody>
                    <a:bodyPr/>
                    <a:lstStyle/>
                    <a:p>
                      <a:pPr algn="ctr"/>
                      <a:r>
                        <a:rPr lang="en-US" sz="2000" b="0" dirty="0"/>
                        <a:t>X</a:t>
                      </a:r>
                    </a:p>
                  </a:txBody>
                  <a:tcPr anchor="ctr"/>
                </a:tc>
                <a:tc>
                  <a:txBody>
                    <a:bodyPr/>
                    <a:lstStyle/>
                    <a:p>
                      <a:pPr algn="ctr"/>
                      <a:endParaRPr lang="en-US" sz="2000" b="0" dirty="0"/>
                    </a:p>
                  </a:txBody>
                  <a:tcPr anchor="ctr"/>
                </a:tc>
                <a:tc>
                  <a:txBody>
                    <a:bodyPr/>
                    <a:lstStyle/>
                    <a:p>
                      <a:pPr algn="ctr"/>
                      <a:endParaRPr lang="en-US" sz="2000" b="0" dirty="0"/>
                    </a:p>
                  </a:txBody>
                  <a:tcPr anchor="ctr"/>
                </a:tc>
                <a:tc>
                  <a:txBody>
                    <a:bodyPr/>
                    <a:lstStyle/>
                    <a:p>
                      <a:pPr algn="ctr"/>
                      <a:r>
                        <a:rPr lang="en-US" sz="2000" b="0" dirty="0"/>
                        <a:t>100</a:t>
                      </a:r>
                    </a:p>
                  </a:txBody>
                  <a:tcPr anchor="ctr"/>
                </a:tc>
                <a:extLst>
                  <a:ext uri="{0D108BD9-81ED-4DB2-BD59-A6C34878D82A}">
                    <a16:rowId xmlns:a16="http://schemas.microsoft.com/office/drawing/2014/main" val="2050429201"/>
                  </a:ext>
                </a:extLst>
              </a:tr>
              <a:tr h="812074">
                <a:tc>
                  <a:txBody>
                    <a:bodyPr/>
                    <a:lstStyle/>
                    <a:p>
                      <a:pPr algn="ctr"/>
                      <a:r>
                        <a:rPr lang="en-US" sz="2000" b="0" dirty="0"/>
                        <a:t>Y</a:t>
                      </a:r>
                    </a:p>
                  </a:txBody>
                  <a:tcPr anchor="ctr"/>
                </a:tc>
                <a:tc>
                  <a:txBody>
                    <a:bodyPr/>
                    <a:lstStyle/>
                    <a:p>
                      <a:pPr algn="ctr"/>
                      <a:endParaRPr lang="en-US" sz="2000" b="0" dirty="0"/>
                    </a:p>
                  </a:txBody>
                  <a:tcPr anchor="ctr"/>
                </a:tc>
                <a:tc>
                  <a:txBody>
                    <a:bodyPr/>
                    <a:lstStyle/>
                    <a:p>
                      <a:pPr algn="ctr"/>
                      <a:endParaRPr lang="en-US" sz="2000" b="0" dirty="0"/>
                    </a:p>
                  </a:txBody>
                  <a:tcPr anchor="ctr"/>
                </a:tc>
                <a:tc>
                  <a:txBody>
                    <a:bodyPr/>
                    <a:lstStyle/>
                    <a:p>
                      <a:pPr algn="ctr"/>
                      <a:r>
                        <a:rPr lang="en-US" sz="2000" b="0" dirty="0"/>
                        <a:t>100</a:t>
                      </a:r>
                    </a:p>
                  </a:txBody>
                  <a:tcPr anchor="ctr"/>
                </a:tc>
                <a:extLst>
                  <a:ext uri="{0D108BD9-81ED-4DB2-BD59-A6C34878D82A}">
                    <a16:rowId xmlns:a16="http://schemas.microsoft.com/office/drawing/2014/main" val="2188628006"/>
                  </a:ext>
                </a:extLst>
              </a:tr>
              <a:tr h="812074">
                <a:tc>
                  <a:txBody>
                    <a:bodyPr/>
                    <a:lstStyle/>
                    <a:p>
                      <a:pPr algn="ctr"/>
                      <a:r>
                        <a:rPr lang="en-US" sz="2000" b="0" dirty="0"/>
                        <a:t>Total</a:t>
                      </a:r>
                    </a:p>
                  </a:txBody>
                  <a:tcPr anchor="ctr"/>
                </a:tc>
                <a:tc>
                  <a:txBody>
                    <a:bodyPr/>
                    <a:lstStyle/>
                    <a:p>
                      <a:pPr algn="ctr"/>
                      <a:r>
                        <a:rPr lang="en-US" sz="2000" b="0" dirty="0"/>
                        <a:t>70</a:t>
                      </a:r>
                    </a:p>
                  </a:txBody>
                  <a:tcPr anchor="ctr"/>
                </a:tc>
                <a:tc>
                  <a:txBody>
                    <a:bodyPr/>
                    <a:lstStyle/>
                    <a:p>
                      <a:pPr algn="ctr"/>
                      <a:r>
                        <a:rPr lang="en-US" sz="2000" b="0" dirty="0"/>
                        <a:t>130</a:t>
                      </a:r>
                    </a:p>
                  </a:txBody>
                  <a:tcPr anchor="ctr"/>
                </a:tc>
                <a:tc>
                  <a:txBody>
                    <a:bodyPr/>
                    <a:lstStyle/>
                    <a:p>
                      <a:pPr algn="ctr"/>
                      <a:r>
                        <a:rPr lang="en-US" sz="2000" b="0" dirty="0"/>
                        <a:t>200</a:t>
                      </a:r>
                    </a:p>
                  </a:txBody>
                  <a:tcPr anchor="ctr"/>
                </a:tc>
                <a:extLst>
                  <a:ext uri="{0D108BD9-81ED-4DB2-BD59-A6C34878D82A}">
                    <a16:rowId xmlns:a16="http://schemas.microsoft.com/office/drawing/2014/main" val="2805477972"/>
                  </a:ext>
                </a:extLst>
              </a:tr>
            </a:tbl>
          </a:graphicData>
        </a:graphic>
      </p:graphicFrame>
      <p:sp>
        <p:nvSpPr>
          <p:cNvPr id="6" name="TextBox 5"/>
          <p:cNvSpPr txBox="1"/>
          <p:nvPr/>
        </p:nvSpPr>
        <p:spPr>
          <a:xfrm>
            <a:off x="457200" y="1600200"/>
            <a:ext cx="8321040" cy="1015663"/>
          </a:xfrm>
          <a:prstGeom prst="rect">
            <a:avLst/>
          </a:prstGeom>
          <a:noFill/>
        </p:spPr>
        <p:txBody>
          <a:bodyPr wrap="square" rtlCol="0">
            <a:spAutoFit/>
          </a:bodyPr>
          <a:lstStyle/>
          <a:p>
            <a:r>
              <a:rPr lang="en-US" sz="3000" dirty="0">
                <a:solidFill>
                  <a:schemeClr val="tx1">
                    <a:lumMod val="75000"/>
                    <a:lumOff val="25000"/>
                  </a:schemeClr>
                </a:solidFill>
                <a:latin typeface="Calibri" panose="020F0502020204030204" pitchFamily="34" charset="0"/>
                <a:cs typeface="Calibri" panose="020F0502020204030204" pitchFamily="34" charset="0"/>
              </a:rPr>
              <a:t>Knowing the row and column totals, how many cells </a:t>
            </a:r>
          </a:p>
          <a:p>
            <a:r>
              <a:rPr lang="en-US" sz="3000" dirty="0">
                <a:solidFill>
                  <a:schemeClr val="tx1">
                    <a:lumMod val="75000"/>
                    <a:lumOff val="25000"/>
                  </a:schemeClr>
                </a:solidFill>
                <a:latin typeface="Calibri" panose="020F0502020204030204" pitchFamily="34" charset="0"/>
                <a:cs typeface="Calibri" panose="020F0502020204030204" pitchFamily="34" charset="0"/>
              </a:rPr>
              <a:t>do you need to be able to fill in the rest of the table?</a:t>
            </a:r>
          </a:p>
        </p:txBody>
      </p:sp>
    </p:spTree>
    <p:extLst>
      <p:ext uri="{BB962C8B-B14F-4D97-AF65-F5344CB8AC3E}">
        <p14:creationId xmlns:p14="http://schemas.microsoft.com/office/powerpoint/2010/main" val="3382058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900853"/>
          </a:xfrm>
        </p:spPr>
        <p:txBody>
          <a:bodyPr/>
          <a:lstStyle/>
          <a:p>
            <a:r>
              <a:rPr lang="en-US" sz="4200" dirty="0"/>
              <a:t>Create summary value for variables</a:t>
            </a:r>
          </a:p>
        </p:txBody>
      </p:sp>
      <p:sp>
        <p:nvSpPr>
          <p:cNvPr id="3" name="Content Placeholder 2"/>
          <p:cNvSpPr>
            <a:spLocks noGrp="1"/>
          </p:cNvSpPr>
          <p:nvPr>
            <p:ph idx="1"/>
          </p:nvPr>
        </p:nvSpPr>
        <p:spPr>
          <a:xfrm>
            <a:off x="457200" y="1143000"/>
            <a:ext cx="8229600" cy="5394960"/>
          </a:xfrm>
        </p:spPr>
        <p:txBody>
          <a:bodyPr/>
          <a:lstStyle/>
          <a:p>
            <a:pPr marL="57150" indent="0">
              <a:lnSpc>
                <a:spcPct val="90000"/>
              </a:lnSpc>
              <a:spcBef>
                <a:spcPts val="0"/>
              </a:spcBef>
              <a:spcAft>
                <a:spcPts val="600"/>
              </a:spcAft>
              <a:buNone/>
            </a:pPr>
            <a:r>
              <a:rPr lang="en-US" sz="3000" dirty="0"/>
              <a:t>1</a:t>
            </a:r>
            <a:r>
              <a:rPr lang="en-US" sz="3000" baseline="30000" dirty="0"/>
              <a:t>st</a:t>
            </a:r>
            <a:r>
              <a:rPr lang="en-US" sz="3000" dirty="0"/>
              <a:t> step is reducing individual data values for each observation into one summary value best representing all observations, by variable</a:t>
            </a:r>
            <a:endParaRPr lang="en-US" sz="3000" dirty="0">
              <a:solidFill>
                <a:schemeClr val="tx1">
                  <a:lumMod val="65000"/>
                  <a:lumOff val="35000"/>
                </a:schemeClr>
              </a:solidFill>
            </a:endParaRPr>
          </a:p>
          <a:p>
            <a:pPr marL="571500" indent="-514350">
              <a:lnSpc>
                <a:spcPct val="90000"/>
              </a:lnSpc>
              <a:spcBef>
                <a:spcPts val="0"/>
              </a:spcBef>
              <a:spcAft>
                <a:spcPts val="600"/>
              </a:spcAft>
              <a:buFont typeface="+mj-lt"/>
              <a:buAutoNum type="alphaUcPeriod"/>
            </a:pPr>
            <a:r>
              <a:rPr lang="en-US" sz="2600" dirty="0">
                <a:solidFill>
                  <a:schemeClr val="tx1">
                    <a:lumMod val="65000"/>
                    <a:lumOff val="35000"/>
                  </a:schemeClr>
                </a:solidFill>
              </a:rPr>
              <a:t>Numerical data</a:t>
            </a:r>
          </a:p>
          <a:p>
            <a:pPr marL="971550" lvl="1" indent="-392113">
              <a:lnSpc>
                <a:spcPct val="90000"/>
              </a:lnSpc>
              <a:spcBef>
                <a:spcPts val="0"/>
              </a:spcBef>
              <a:buClr>
                <a:schemeClr val="tx1">
                  <a:lumMod val="65000"/>
                  <a:lumOff val="35000"/>
                </a:schemeClr>
              </a:buClr>
              <a:buSzPct val="100000"/>
              <a:buFont typeface="+mj-lt"/>
              <a:buAutoNum type="arabicPeriod"/>
            </a:pPr>
            <a:r>
              <a:rPr lang="en-US" sz="2400" dirty="0">
                <a:solidFill>
                  <a:schemeClr val="tx1">
                    <a:lumMod val="65000"/>
                    <a:lumOff val="35000"/>
                  </a:schemeClr>
                </a:solidFill>
              </a:rPr>
              <a:t>Middle / best single number</a:t>
            </a:r>
          </a:p>
          <a:p>
            <a:pPr marL="1250950" lvl="2" indent="-336550">
              <a:lnSpc>
                <a:spcPct val="90000"/>
              </a:lnSpc>
              <a:spcBef>
                <a:spcPts val="0"/>
              </a:spcBef>
            </a:pPr>
            <a:r>
              <a:rPr lang="en-US" dirty="0">
                <a:solidFill>
                  <a:schemeClr val="tx1">
                    <a:lumMod val="65000"/>
                    <a:lumOff val="35000"/>
                  </a:schemeClr>
                </a:solidFill>
              </a:rPr>
              <a:t>Mean for normal distributions (=median=mode)</a:t>
            </a:r>
          </a:p>
          <a:p>
            <a:pPr marL="1250950" lvl="2" indent="-336550">
              <a:lnSpc>
                <a:spcPct val="90000"/>
              </a:lnSpc>
              <a:spcBef>
                <a:spcPts val="0"/>
              </a:spcBef>
              <a:spcAft>
                <a:spcPts val="600"/>
              </a:spcAft>
            </a:pPr>
            <a:r>
              <a:rPr lang="en-US" dirty="0">
                <a:solidFill>
                  <a:schemeClr val="tx1">
                    <a:lumMod val="65000"/>
                    <a:lumOff val="35000"/>
                  </a:schemeClr>
                </a:solidFill>
              </a:rPr>
              <a:t>Median for non-normal distributions</a:t>
            </a:r>
          </a:p>
          <a:p>
            <a:pPr marL="971550" lvl="1" indent="-392113">
              <a:lnSpc>
                <a:spcPct val="90000"/>
              </a:lnSpc>
              <a:spcBef>
                <a:spcPts val="0"/>
              </a:spcBef>
              <a:buClr>
                <a:schemeClr val="tx1">
                  <a:lumMod val="65000"/>
                  <a:lumOff val="35000"/>
                </a:schemeClr>
              </a:buClr>
              <a:buSzPct val="100000"/>
              <a:buFont typeface="+mj-lt"/>
              <a:buAutoNum type="arabicPeriod"/>
            </a:pPr>
            <a:r>
              <a:rPr lang="en-US" sz="2400" dirty="0">
                <a:solidFill>
                  <a:schemeClr val="tx1">
                    <a:lumMod val="65000"/>
                    <a:lumOff val="35000"/>
                  </a:schemeClr>
                </a:solidFill>
              </a:rPr>
              <a:t>Spread</a:t>
            </a:r>
          </a:p>
          <a:p>
            <a:pPr marL="1250950" lvl="2" indent="-336550">
              <a:lnSpc>
                <a:spcPct val="90000"/>
              </a:lnSpc>
              <a:spcBef>
                <a:spcPts val="0"/>
              </a:spcBef>
            </a:pPr>
            <a:r>
              <a:rPr lang="en-US" dirty="0">
                <a:solidFill>
                  <a:schemeClr val="tx1">
                    <a:lumMod val="65000"/>
                    <a:lumOff val="35000"/>
                  </a:schemeClr>
                </a:solidFill>
              </a:rPr>
              <a:t>Standard deviation for normal distributions</a:t>
            </a:r>
          </a:p>
          <a:p>
            <a:pPr marL="1250950" lvl="2" indent="-336550">
              <a:lnSpc>
                <a:spcPct val="90000"/>
              </a:lnSpc>
              <a:spcBef>
                <a:spcPts val="0"/>
              </a:spcBef>
              <a:spcAft>
                <a:spcPts val="600"/>
              </a:spcAft>
              <a:buClr>
                <a:schemeClr val="tx1">
                  <a:lumMod val="65000"/>
                  <a:lumOff val="35000"/>
                </a:schemeClr>
              </a:buClr>
            </a:pPr>
            <a:r>
              <a:rPr lang="en-US" dirty="0">
                <a:solidFill>
                  <a:schemeClr val="tx1">
                    <a:lumMod val="65000"/>
                    <a:lumOff val="35000"/>
                  </a:schemeClr>
                </a:solidFill>
              </a:rPr>
              <a:t>Specified quantiles (min/max, deciles, quartiles) for non-normal distributions</a:t>
            </a:r>
          </a:p>
          <a:p>
            <a:pPr marL="514350" indent="-514350">
              <a:lnSpc>
                <a:spcPct val="90000"/>
              </a:lnSpc>
              <a:spcBef>
                <a:spcPts val="0"/>
              </a:spcBef>
              <a:spcAft>
                <a:spcPts val="600"/>
              </a:spcAft>
              <a:buFont typeface="+mj-lt"/>
              <a:buAutoNum type="alphaUcPeriod"/>
            </a:pPr>
            <a:r>
              <a:rPr lang="en-US" sz="2600" dirty="0">
                <a:solidFill>
                  <a:schemeClr val="tx1">
                    <a:lumMod val="65000"/>
                    <a:lumOff val="35000"/>
                  </a:schemeClr>
                </a:solidFill>
              </a:rPr>
              <a:t>Categorical data</a:t>
            </a:r>
          </a:p>
          <a:p>
            <a:pPr marL="971550" lvl="1" indent="-392113">
              <a:lnSpc>
                <a:spcPct val="90000"/>
              </a:lnSpc>
              <a:spcBef>
                <a:spcPts val="24"/>
              </a:spcBef>
              <a:buClr>
                <a:schemeClr val="tx1">
                  <a:lumMod val="65000"/>
                  <a:lumOff val="35000"/>
                </a:schemeClr>
              </a:buClr>
              <a:buSzPct val="100000"/>
              <a:buFont typeface="+mj-lt"/>
              <a:buAutoNum type="arabicPeriod"/>
            </a:pPr>
            <a:r>
              <a:rPr lang="en-US" sz="2400" dirty="0">
                <a:solidFill>
                  <a:schemeClr val="tx1">
                    <a:lumMod val="65000"/>
                    <a:lumOff val="35000"/>
                  </a:schemeClr>
                </a:solidFill>
              </a:rPr>
              <a:t>Proportion</a:t>
            </a:r>
          </a:p>
          <a:p>
            <a:pPr marL="971550" lvl="1" indent="-392113">
              <a:lnSpc>
                <a:spcPct val="90000"/>
              </a:lnSpc>
              <a:spcBef>
                <a:spcPts val="24"/>
              </a:spcBef>
              <a:buClr>
                <a:schemeClr val="tx1">
                  <a:lumMod val="65000"/>
                  <a:lumOff val="35000"/>
                </a:schemeClr>
              </a:buClr>
              <a:buSzPct val="100000"/>
              <a:buFont typeface="+mj-lt"/>
              <a:buAutoNum type="arabicPeriod"/>
            </a:pPr>
            <a:r>
              <a:rPr lang="en-US" sz="2400" dirty="0">
                <a:solidFill>
                  <a:schemeClr val="tx1">
                    <a:lumMod val="65000"/>
                    <a:lumOff val="35000"/>
                  </a:schemeClr>
                </a:solidFill>
              </a:rPr>
              <a:t>Variability in proportion</a:t>
            </a:r>
          </a:p>
        </p:txBody>
      </p:sp>
    </p:spTree>
    <p:extLst>
      <p:ext uri="{BB962C8B-B14F-4D97-AF65-F5344CB8AC3E}">
        <p14:creationId xmlns:p14="http://schemas.microsoft.com/office/powerpoint/2010/main" val="206550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Degrees of freedom</a:t>
            </a:r>
            <a:r>
              <a:rPr lang="en-US" sz="3600" dirty="0"/>
              <a:t> </a:t>
            </a:r>
            <a:r>
              <a:rPr lang="en-US" sz="3000" dirty="0"/>
              <a:t>(2)</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57477949"/>
              </p:ext>
            </p:extLst>
          </p:nvPr>
        </p:nvGraphicFramePr>
        <p:xfrm>
          <a:off x="892096" y="2903100"/>
          <a:ext cx="7359808" cy="2801277"/>
        </p:xfrm>
        <a:graphic>
          <a:graphicData uri="http://schemas.openxmlformats.org/drawingml/2006/table">
            <a:tbl>
              <a:tblPr firstRow="1" bandRow="1">
                <a:tableStyleId>{69CF1AB2-1976-4502-BF36-3FF5EA218861}</a:tableStyleId>
              </a:tblPr>
              <a:tblGrid>
                <a:gridCol w="919976">
                  <a:extLst>
                    <a:ext uri="{9D8B030D-6E8A-4147-A177-3AD203B41FA5}">
                      <a16:colId xmlns:a16="http://schemas.microsoft.com/office/drawing/2014/main" val="1524186694"/>
                    </a:ext>
                  </a:extLst>
                </a:gridCol>
                <a:gridCol w="919976">
                  <a:extLst>
                    <a:ext uri="{9D8B030D-6E8A-4147-A177-3AD203B41FA5}">
                      <a16:colId xmlns:a16="http://schemas.microsoft.com/office/drawing/2014/main" val="3771256916"/>
                    </a:ext>
                  </a:extLst>
                </a:gridCol>
                <a:gridCol w="919976">
                  <a:extLst>
                    <a:ext uri="{9D8B030D-6E8A-4147-A177-3AD203B41FA5}">
                      <a16:colId xmlns:a16="http://schemas.microsoft.com/office/drawing/2014/main" val="1910654099"/>
                    </a:ext>
                  </a:extLst>
                </a:gridCol>
                <a:gridCol w="919976">
                  <a:extLst>
                    <a:ext uri="{9D8B030D-6E8A-4147-A177-3AD203B41FA5}">
                      <a16:colId xmlns:a16="http://schemas.microsoft.com/office/drawing/2014/main" val="3021965564"/>
                    </a:ext>
                  </a:extLst>
                </a:gridCol>
                <a:gridCol w="919976">
                  <a:extLst>
                    <a:ext uri="{9D8B030D-6E8A-4147-A177-3AD203B41FA5}">
                      <a16:colId xmlns:a16="http://schemas.microsoft.com/office/drawing/2014/main" val="3765077276"/>
                    </a:ext>
                  </a:extLst>
                </a:gridCol>
                <a:gridCol w="919976">
                  <a:extLst>
                    <a:ext uri="{9D8B030D-6E8A-4147-A177-3AD203B41FA5}">
                      <a16:colId xmlns:a16="http://schemas.microsoft.com/office/drawing/2014/main" val="4070612364"/>
                    </a:ext>
                  </a:extLst>
                </a:gridCol>
                <a:gridCol w="919976">
                  <a:extLst>
                    <a:ext uri="{9D8B030D-6E8A-4147-A177-3AD203B41FA5}">
                      <a16:colId xmlns:a16="http://schemas.microsoft.com/office/drawing/2014/main" val="763214401"/>
                    </a:ext>
                  </a:extLst>
                </a:gridCol>
                <a:gridCol w="919976">
                  <a:extLst>
                    <a:ext uri="{9D8B030D-6E8A-4147-A177-3AD203B41FA5}">
                      <a16:colId xmlns:a16="http://schemas.microsoft.com/office/drawing/2014/main" val="2076775963"/>
                    </a:ext>
                  </a:extLst>
                </a:gridCol>
              </a:tblGrid>
              <a:tr h="560340">
                <a:tc>
                  <a:txBody>
                    <a:bodyPr/>
                    <a:lstStyle/>
                    <a:p>
                      <a:pPr algn="ctr"/>
                      <a:endParaRPr lang="en-US" sz="2000" b="0" dirty="0"/>
                    </a:p>
                  </a:txBody>
                  <a:tcPr anchor="ctr"/>
                </a:tc>
                <a:tc>
                  <a:txBody>
                    <a:bodyPr/>
                    <a:lstStyle/>
                    <a:p>
                      <a:pPr algn="ctr"/>
                      <a:r>
                        <a:rPr lang="en-US" sz="2000" b="0" dirty="0"/>
                        <a:t>A</a:t>
                      </a:r>
                    </a:p>
                  </a:txBody>
                  <a:tcPr anchor="ctr"/>
                </a:tc>
                <a:tc>
                  <a:txBody>
                    <a:bodyPr/>
                    <a:lstStyle/>
                    <a:p>
                      <a:pPr algn="ctr"/>
                      <a:r>
                        <a:rPr lang="en-US" sz="2000" b="0" dirty="0"/>
                        <a:t>B</a:t>
                      </a:r>
                    </a:p>
                  </a:txBody>
                  <a:tcPr anchor="ctr"/>
                </a:tc>
                <a:tc>
                  <a:txBody>
                    <a:bodyPr/>
                    <a:lstStyle/>
                    <a:p>
                      <a:pPr algn="ctr"/>
                      <a:r>
                        <a:rPr lang="en-US" sz="2000" b="0" dirty="0"/>
                        <a:t>C</a:t>
                      </a:r>
                    </a:p>
                  </a:txBody>
                  <a:tcPr anchor="ctr"/>
                </a:tc>
                <a:tc>
                  <a:txBody>
                    <a:bodyPr/>
                    <a:lstStyle/>
                    <a:p>
                      <a:pPr algn="ctr"/>
                      <a:r>
                        <a:rPr lang="en-US" sz="2000" b="0" dirty="0"/>
                        <a:t>D</a:t>
                      </a:r>
                    </a:p>
                  </a:txBody>
                  <a:tcPr anchor="ctr"/>
                </a:tc>
                <a:tc>
                  <a:txBody>
                    <a:bodyPr/>
                    <a:lstStyle/>
                    <a:p>
                      <a:pPr algn="ctr"/>
                      <a:r>
                        <a:rPr lang="en-US" sz="2000" b="0" dirty="0"/>
                        <a:t>E</a:t>
                      </a:r>
                    </a:p>
                  </a:txBody>
                  <a:tcPr anchor="ctr"/>
                </a:tc>
                <a:tc>
                  <a:txBody>
                    <a:bodyPr/>
                    <a:lstStyle/>
                    <a:p>
                      <a:pPr algn="ctr"/>
                      <a:r>
                        <a:rPr lang="en-US" sz="2000" b="0" dirty="0"/>
                        <a:t>F</a:t>
                      </a:r>
                    </a:p>
                  </a:txBody>
                  <a:tcPr anchor="ctr"/>
                </a:tc>
                <a:tc>
                  <a:txBody>
                    <a:bodyPr/>
                    <a:lstStyle/>
                    <a:p>
                      <a:pPr algn="ctr"/>
                      <a:r>
                        <a:rPr lang="en-US" sz="2000" b="0" dirty="0"/>
                        <a:t>Total</a:t>
                      </a:r>
                    </a:p>
                  </a:txBody>
                  <a:tcPr anchor="ctr"/>
                </a:tc>
                <a:extLst>
                  <a:ext uri="{0D108BD9-81ED-4DB2-BD59-A6C34878D82A}">
                    <a16:rowId xmlns:a16="http://schemas.microsoft.com/office/drawing/2014/main" val="2403178496"/>
                  </a:ext>
                </a:extLst>
              </a:tr>
              <a:tr h="560199">
                <a:tc>
                  <a:txBody>
                    <a:bodyPr/>
                    <a:lstStyle/>
                    <a:p>
                      <a:pPr algn="ctr"/>
                      <a:r>
                        <a:rPr lang="en-US" sz="2000" b="0" dirty="0"/>
                        <a:t>X</a:t>
                      </a:r>
                    </a:p>
                  </a:txBody>
                  <a:tcPr anchor="ctr">
                    <a:solidFill>
                      <a:srgbClr val="CCD5EA"/>
                    </a:solidFill>
                  </a:tcPr>
                </a:tc>
                <a:tc>
                  <a:txBody>
                    <a:bodyPr/>
                    <a:lstStyle/>
                    <a:p>
                      <a:pPr algn="ctr"/>
                      <a:endParaRPr lang="en-US" sz="2000" b="0" dirty="0"/>
                    </a:p>
                  </a:txBody>
                  <a:tcPr anchor="ctr">
                    <a:solidFill>
                      <a:srgbClr val="CCD5EA"/>
                    </a:solidFill>
                  </a:tcPr>
                </a:tc>
                <a:tc>
                  <a:txBody>
                    <a:bodyPr/>
                    <a:lstStyle/>
                    <a:p>
                      <a:pPr algn="ctr"/>
                      <a:endParaRPr lang="en-US" sz="2000" b="0"/>
                    </a:p>
                  </a:txBody>
                  <a:tcPr anchor="ctr">
                    <a:solidFill>
                      <a:srgbClr val="CCD5EA"/>
                    </a:solidFill>
                  </a:tcPr>
                </a:tc>
                <a:tc>
                  <a:txBody>
                    <a:bodyPr/>
                    <a:lstStyle/>
                    <a:p>
                      <a:pPr algn="ctr"/>
                      <a:endParaRPr lang="en-US" sz="2000" b="0" dirty="0"/>
                    </a:p>
                  </a:txBody>
                  <a:tcPr anchor="ctr">
                    <a:solidFill>
                      <a:srgbClr val="CCD5EA"/>
                    </a:solidFill>
                  </a:tcPr>
                </a:tc>
                <a:tc>
                  <a:txBody>
                    <a:bodyPr/>
                    <a:lstStyle/>
                    <a:p>
                      <a:pPr algn="ctr"/>
                      <a:endParaRPr lang="en-US" sz="2000" b="0"/>
                    </a:p>
                  </a:txBody>
                  <a:tcPr anchor="ctr">
                    <a:solidFill>
                      <a:srgbClr val="CCD5EA"/>
                    </a:solidFill>
                  </a:tcPr>
                </a:tc>
                <a:tc>
                  <a:txBody>
                    <a:bodyPr/>
                    <a:lstStyle/>
                    <a:p>
                      <a:pPr algn="ctr"/>
                      <a:endParaRPr lang="en-US" sz="2000" b="0"/>
                    </a:p>
                  </a:txBody>
                  <a:tcPr anchor="ctr">
                    <a:solidFill>
                      <a:srgbClr val="CCD5EA"/>
                    </a:solidFill>
                  </a:tcPr>
                </a:tc>
                <a:tc>
                  <a:txBody>
                    <a:bodyPr/>
                    <a:lstStyle/>
                    <a:p>
                      <a:pPr algn="ctr"/>
                      <a:endParaRPr lang="en-US" sz="2000" b="0" dirty="0"/>
                    </a:p>
                  </a:txBody>
                  <a:tcPr anchor="ctr">
                    <a:solidFill>
                      <a:srgbClr val="CCD5EA"/>
                    </a:solidFill>
                  </a:tcPr>
                </a:tc>
                <a:tc>
                  <a:txBody>
                    <a:bodyPr/>
                    <a:lstStyle/>
                    <a:p>
                      <a:pPr algn="ctr"/>
                      <a:r>
                        <a:rPr lang="en-US" sz="2000" b="0" dirty="0"/>
                        <a:t>200</a:t>
                      </a:r>
                    </a:p>
                  </a:txBody>
                  <a:tcPr anchor="ctr">
                    <a:solidFill>
                      <a:srgbClr val="CCD5EA"/>
                    </a:solidFill>
                  </a:tcPr>
                </a:tc>
                <a:extLst>
                  <a:ext uri="{0D108BD9-81ED-4DB2-BD59-A6C34878D82A}">
                    <a16:rowId xmlns:a16="http://schemas.microsoft.com/office/drawing/2014/main" val="2050429201"/>
                  </a:ext>
                </a:extLst>
              </a:tr>
              <a:tr h="560199">
                <a:tc>
                  <a:txBody>
                    <a:bodyPr/>
                    <a:lstStyle/>
                    <a:p>
                      <a:pPr algn="ctr"/>
                      <a:r>
                        <a:rPr lang="en-US" sz="2000" b="0" dirty="0"/>
                        <a:t>Y</a:t>
                      </a:r>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endParaRPr lang="en-US" sz="2000" b="0" dirty="0"/>
                    </a:p>
                  </a:txBody>
                  <a:tcPr anchor="ctr">
                    <a:solidFill>
                      <a:srgbClr val="E7EBF5"/>
                    </a:solidFill>
                  </a:tcPr>
                </a:tc>
                <a:tc>
                  <a:txBody>
                    <a:bodyPr/>
                    <a:lstStyle/>
                    <a:p>
                      <a:pPr algn="ctr"/>
                      <a:r>
                        <a:rPr lang="en-US" sz="2000" b="0" dirty="0"/>
                        <a:t>200</a:t>
                      </a:r>
                    </a:p>
                  </a:txBody>
                  <a:tcPr anchor="ctr">
                    <a:solidFill>
                      <a:srgbClr val="E7EBF5"/>
                    </a:solidFill>
                  </a:tcPr>
                </a:tc>
                <a:extLst>
                  <a:ext uri="{0D108BD9-81ED-4DB2-BD59-A6C34878D82A}">
                    <a16:rowId xmlns:a16="http://schemas.microsoft.com/office/drawing/2014/main" val="2188628006"/>
                  </a:ext>
                </a:extLst>
              </a:tr>
              <a:tr h="560199">
                <a:tc>
                  <a:txBody>
                    <a:bodyPr/>
                    <a:lstStyle/>
                    <a:p>
                      <a:pPr algn="ctr"/>
                      <a:r>
                        <a:rPr lang="en-US" sz="2000" b="0" dirty="0"/>
                        <a:t>Z</a:t>
                      </a:r>
                    </a:p>
                  </a:txBody>
                  <a:tcPr anchor="ctr"/>
                </a:tc>
                <a:tc>
                  <a:txBody>
                    <a:bodyPr/>
                    <a:lstStyle/>
                    <a:p>
                      <a:pPr algn="ctr"/>
                      <a:endParaRPr lang="en-US" sz="2000" b="0"/>
                    </a:p>
                  </a:txBody>
                  <a:tcPr anchor="ctr"/>
                </a:tc>
                <a:tc>
                  <a:txBody>
                    <a:bodyPr/>
                    <a:lstStyle/>
                    <a:p>
                      <a:pPr algn="ctr"/>
                      <a:endParaRPr lang="en-US" sz="2000" b="0"/>
                    </a:p>
                  </a:txBody>
                  <a:tcPr anchor="ctr"/>
                </a:tc>
                <a:tc>
                  <a:txBody>
                    <a:bodyPr/>
                    <a:lstStyle/>
                    <a:p>
                      <a:pPr algn="ctr"/>
                      <a:endParaRPr lang="en-US" sz="2000" b="0" dirty="0"/>
                    </a:p>
                  </a:txBody>
                  <a:tcPr anchor="ctr"/>
                </a:tc>
                <a:tc>
                  <a:txBody>
                    <a:bodyPr/>
                    <a:lstStyle/>
                    <a:p>
                      <a:pPr algn="ctr"/>
                      <a:endParaRPr lang="en-US" sz="2000" b="0"/>
                    </a:p>
                  </a:txBody>
                  <a:tcPr anchor="ctr"/>
                </a:tc>
                <a:tc>
                  <a:txBody>
                    <a:bodyPr/>
                    <a:lstStyle/>
                    <a:p>
                      <a:pPr algn="ctr"/>
                      <a:endParaRPr lang="en-US" sz="2000" b="0"/>
                    </a:p>
                  </a:txBody>
                  <a:tcPr anchor="ctr"/>
                </a:tc>
                <a:tc>
                  <a:txBody>
                    <a:bodyPr/>
                    <a:lstStyle/>
                    <a:p>
                      <a:pPr algn="ctr"/>
                      <a:endParaRPr lang="en-US" sz="2000" b="0"/>
                    </a:p>
                  </a:txBody>
                  <a:tcPr anchor="ctr"/>
                </a:tc>
                <a:tc>
                  <a:txBody>
                    <a:bodyPr/>
                    <a:lstStyle/>
                    <a:p>
                      <a:pPr algn="ctr"/>
                      <a:r>
                        <a:rPr lang="en-US" sz="2000" b="0" dirty="0"/>
                        <a:t>200</a:t>
                      </a:r>
                    </a:p>
                  </a:txBody>
                  <a:tcPr anchor="ctr"/>
                </a:tc>
                <a:extLst>
                  <a:ext uri="{0D108BD9-81ED-4DB2-BD59-A6C34878D82A}">
                    <a16:rowId xmlns:a16="http://schemas.microsoft.com/office/drawing/2014/main" val="3524621993"/>
                  </a:ext>
                </a:extLst>
              </a:tr>
              <a:tr h="560340">
                <a:tc>
                  <a:txBody>
                    <a:bodyPr/>
                    <a:lstStyle/>
                    <a:p>
                      <a:pPr algn="ctr"/>
                      <a:r>
                        <a:rPr lang="en-US" sz="2000" b="0" dirty="0"/>
                        <a:t>Total</a:t>
                      </a:r>
                    </a:p>
                  </a:txBody>
                  <a:tcPr anchor="ctr"/>
                </a:tc>
                <a:tc>
                  <a:txBody>
                    <a:bodyPr/>
                    <a:lstStyle/>
                    <a:p>
                      <a:pPr algn="ctr"/>
                      <a:r>
                        <a:rPr lang="en-US" sz="2000" b="0" dirty="0"/>
                        <a:t>80</a:t>
                      </a:r>
                    </a:p>
                  </a:txBody>
                  <a:tcPr anchor="ctr"/>
                </a:tc>
                <a:tc>
                  <a:txBody>
                    <a:bodyPr/>
                    <a:lstStyle/>
                    <a:p>
                      <a:pPr algn="ctr"/>
                      <a:r>
                        <a:rPr lang="en-US" sz="2000" b="0" dirty="0"/>
                        <a:t>120</a:t>
                      </a:r>
                    </a:p>
                  </a:txBody>
                  <a:tcPr anchor="ctr"/>
                </a:tc>
                <a:tc>
                  <a:txBody>
                    <a:bodyPr/>
                    <a:lstStyle/>
                    <a:p>
                      <a:pPr algn="ctr"/>
                      <a:r>
                        <a:rPr lang="en-US" sz="2000" b="0" dirty="0"/>
                        <a:t>100</a:t>
                      </a:r>
                    </a:p>
                  </a:txBody>
                  <a:tcPr anchor="ctr"/>
                </a:tc>
                <a:tc>
                  <a:txBody>
                    <a:bodyPr/>
                    <a:lstStyle/>
                    <a:p>
                      <a:pPr algn="ctr"/>
                      <a:r>
                        <a:rPr lang="en-US" sz="2000" b="0" dirty="0"/>
                        <a:t>75</a:t>
                      </a:r>
                    </a:p>
                  </a:txBody>
                  <a:tcPr anchor="ctr"/>
                </a:tc>
                <a:tc>
                  <a:txBody>
                    <a:bodyPr/>
                    <a:lstStyle/>
                    <a:p>
                      <a:pPr algn="ctr"/>
                      <a:r>
                        <a:rPr lang="en-US" sz="2000" b="0" dirty="0"/>
                        <a:t>110</a:t>
                      </a:r>
                    </a:p>
                  </a:txBody>
                  <a:tcPr anchor="ctr"/>
                </a:tc>
                <a:tc>
                  <a:txBody>
                    <a:bodyPr/>
                    <a:lstStyle/>
                    <a:p>
                      <a:pPr algn="ctr"/>
                      <a:r>
                        <a:rPr lang="en-US" sz="2000" b="0" dirty="0"/>
                        <a:t>115</a:t>
                      </a:r>
                    </a:p>
                  </a:txBody>
                  <a:tcPr anchor="ctr"/>
                </a:tc>
                <a:tc>
                  <a:txBody>
                    <a:bodyPr/>
                    <a:lstStyle/>
                    <a:p>
                      <a:pPr algn="ctr"/>
                      <a:r>
                        <a:rPr lang="en-US" sz="2000" b="0" dirty="0"/>
                        <a:t>600</a:t>
                      </a:r>
                    </a:p>
                  </a:txBody>
                  <a:tcPr anchor="ctr"/>
                </a:tc>
                <a:extLst>
                  <a:ext uri="{0D108BD9-81ED-4DB2-BD59-A6C34878D82A}">
                    <a16:rowId xmlns:a16="http://schemas.microsoft.com/office/drawing/2014/main" val="2805477972"/>
                  </a:ext>
                </a:extLst>
              </a:tr>
            </a:tbl>
          </a:graphicData>
        </a:graphic>
      </p:graphicFrame>
      <p:sp>
        <p:nvSpPr>
          <p:cNvPr id="4" name="TextBox 3"/>
          <p:cNvSpPr txBox="1"/>
          <p:nvPr/>
        </p:nvSpPr>
        <p:spPr>
          <a:xfrm>
            <a:off x="457199" y="1600200"/>
            <a:ext cx="8229600" cy="1015663"/>
          </a:xfrm>
          <a:prstGeom prst="rect">
            <a:avLst/>
          </a:prstGeom>
          <a:noFill/>
        </p:spPr>
        <p:txBody>
          <a:bodyPr wrap="square" rtlCol="0">
            <a:spAutoFit/>
          </a:bodyPr>
          <a:lstStyle/>
          <a:p>
            <a:r>
              <a:rPr lang="en-US" sz="3000" dirty="0">
                <a:solidFill>
                  <a:schemeClr val="tx1">
                    <a:lumMod val="75000"/>
                    <a:lumOff val="25000"/>
                  </a:schemeClr>
                </a:solidFill>
                <a:latin typeface="Calibri" panose="020F0502020204030204" pitchFamily="34" charset="0"/>
                <a:cs typeface="Calibri" panose="020F0502020204030204" pitchFamily="34" charset="0"/>
              </a:rPr>
              <a:t>Knowing the marginal totals, how many cells do you need to be able to fill in the rest of the table?</a:t>
            </a:r>
          </a:p>
        </p:txBody>
      </p:sp>
    </p:spTree>
    <p:extLst>
      <p:ext uri="{BB962C8B-B14F-4D97-AF65-F5344CB8AC3E}">
        <p14:creationId xmlns:p14="http://schemas.microsoft.com/office/powerpoint/2010/main" val="501983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Degrees of freedom</a:t>
            </a:r>
            <a:r>
              <a:rPr lang="en-US" sz="3600" dirty="0"/>
              <a:t> </a:t>
            </a:r>
            <a:r>
              <a:rPr lang="en-US" sz="3000" dirty="0"/>
              <a:t>(3)</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78179197"/>
              </p:ext>
            </p:extLst>
          </p:nvPr>
        </p:nvGraphicFramePr>
        <p:xfrm>
          <a:off x="892096" y="2907792"/>
          <a:ext cx="7359808" cy="2801277"/>
        </p:xfrm>
        <a:graphic>
          <a:graphicData uri="http://schemas.openxmlformats.org/drawingml/2006/table">
            <a:tbl>
              <a:tblPr firstRow="1" bandRow="1">
                <a:tableStyleId>{69CF1AB2-1976-4502-BF36-3FF5EA218861}</a:tableStyleId>
              </a:tblPr>
              <a:tblGrid>
                <a:gridCol w="919976">
                  <a:extLst>
                    <a:ext uri="{9D8B030D-6E8A-4147-A177-3AD203B41FA5}">
                      <a16:colId xmlns:a16="http://schemas.microsoft.com/office/drawing/2014/main" val="1524186694"/>
                    </a:ext>
                  </a:extLst>
                </a:gridCol>
                <a:gridCol w="919976">
                  <a:extLst>
                    <a:ext uri="{9D8B030D-6E8A-4147-A177-3AD203B41FA5}">
                      <a16:colId xmlns:a16="http://schemas.microsoft.com/office/drawing/2014/main" val="3771256916"/>
                    </a:ext>
                  </a:extLst>
                </a:gridCol>
                <a:gridCol w="919976">
                  <a:extLst>
                    <a:ext uri="{9D8B030D-6E8A-4147-A177-3AD203B41FA5}">
                      <a16:colId xmlns:a16="http://schemas.microsoft.com/office/drawing/2014/main" val="1910654099"/>
                    </a:ext>
                  </a:extLst>
                </a:gridCol>
                <a:gridCol w="919976">
                  <a:extLst>
                    <a:ext uri="{9D8B030D-6E8A-4147-A177-3AD203B41FA5}">
                      <a16:colId xmlns:a16="http://schemas.microsoft.com/office/drawing/2014/main" val="3021965564"/>
                    </a:ext>
                  </a:extLst>
                </a:gridCol>
                <a:gridCol w="919976">
                  <a:extLst>
                    <a:ext uri="{9D8B030D-6E8A-4147-A177-3AD203B41FA5}">
                      <a16:colId xmlns:a16="http://schemas.microsoft.com/office/drawing/2014/main" val="3765077276"/>
                    </a:ext>
                  </a:extLst>
                </a:gridCol>
                <a:gridCol w="919976">
                  <a:extLst>
                    <a:ext uri="{9D8B030D-6E8A-4147-A177-3AD203B41FA5}">
                      <a16:colId xmlns:a16="http://schemas.microsoft.com/office/drawing/2014/main" val="4070612364"/>
                    </a:ext>
                  </a:extLst>
                </a:gridCol>
                <a:gridCol w="919976">
                  <a:extLst>
                    <a:ext uri="{9D8B030D-6E8A-4147-A177-3AD203B41FA5}">
                      <a16:colId xmlns:a16="http://schemas.microsoft.com/office/drawing/2014/main" val="763214401"/>
                    </a:ext>
                  </a:extLst>
                </a:gridCol>
                <a:gridCol w="919976">
                  <a:extLst>
                    <a:ext uri="{9D8B030D-6E8A-4147-A177-3AD203B41FA5}">
                      <a16:colId xmlns:a16="http://schemas.microsoft.com/office/drawing/2014/main" val="2076775963"/>
                    </a:ext>
                  </a:extLst>
                </a:gridCol>
              </a:tblGrid>
              <a:tr h="560340">
                <a:tc>
                  <a:txBody>
                    <a:bodyPr/>
                    <a:lstStyle/>
                    <a:p>
                      <a:pPr algn="ctr"/>
                      <a:endParaRPr lang="en-US" sz="2000" b="0" dirty="0"/>
                    </a:p>
                  </a:txBody>
                  <a:tcPr anchor="ctr"/>
                </a:tc>
                <a:tc>
                  <a:txBody>
                    <a:bodyPr/>
                    <a:lstStyle/>
                    <a:p>
                      <a:pPr algn="ctr"/>
                      <a:r>
                        <a:rPr lang="en-US" sz="2000" b="0" dirty="0"/>
                        <a:t>A</a:t>
                      </a:r>
                    </a:p>
                  </a:txBody>
                  <a:tcPr anchor="ctr"/>
                </a:tc>
                <a:tc>
                  <a:txBody>
                    <a:bodyPr/>
                    <a:lstStyle/>
                    <a:p>
                      <a:pPr algn="ctr"/>
                      <a:r>
                        <a:rPr lang="en-US" sz="2000" b="0" dirty="0"/>
                        <a:t>B</a:t>
                      </a:r>
                    </a:p>
                  </a:txBody>
                  <a:tcPr anchor="ctr"/>
                </a:tc>
                <a:tc>
                  <a:txBody>
                    <a:bodyPr/>
                    <a:lstStyle/>
                    <a:p>
                      <a:pPr algn="ctr"/>
                      <a:r>
                        <a:rPr lang="en-US" sz="2000" b="0" dirty="0"/>
                        <a:t>C</a:t>
                      </a:r>
                    </a:p>
                  </a:txBody>
                  <a:tcPr anchor="ctr"/>
                </a:tc>
                <a:tc>
                  <a:txBody>
                    <a:bodyPr/>
                    <a:lstStyle/>
                    <a:p>
                      <a:pPr algn="ctr"/>
                      <a:r>
                        <a:rPr lang="en-US" sz="2000" b="0" dirty="0"/>
                        <a:t>D</a:t>
                      </a:r>
                    </a:p>
                  </a:txBody>
                  <a:tcPr anchor="ctr"/>
                </a:tc>
                <a:tc>
                  <a:txBody>
                    <a:bodyPr/>
                    <a:lstStyle/>
                    <a:p>
                      <a:pPr algn="ctr"/>
                      <a:r>
                        <a:rPr lang="en-US" sz="2000" b="0" dirty="0"/>
                        <a:t>E</a:t>
                      </a:r>
                    </a:p>
                  </a:txBody>
                  <a:tcPr anchor="ctr"/>
                </a:tc>
                <a:tc>
                  <a:txBody>
                    <a:bodyPr/>
                    <a:lstStyle/>
                    <a:p>
                      <a:pPr algn="ctr"/>
                      <a:r>
                        <a:rPr lang="en-US" sz="2000" b="0" dirty="0"/>
                        <a:t>F</a:t>
                      </a:r>
                    </a:p>
                  </a:txBody>
                  <a:tcPr anchor="ctr"/>
                </a:tc>
                <a:tc>
                  <a:txBody>
                    <a:bodyPr/>
                    <a:lstStyle/>
                    <a:p>
                      <a:pPr algn="ctr"/>
                      <a:r>
                        <a:rPr lang="en-US" sz="2000" b="0" dirty="0"/>
                        <a:t>Total</a:t>
                      </a:r>
                    </a:p>
                  </a:txBody>
                  <a:tcPr anchor="ctr"/>
                </a:tc>
                <a:extLst>
                  <a:ext uri="{0D108BD9-81ED-4DB2-BD59-A6C34878D82A}">
                    <a16:rowId xmlns:a16="http://schemas.microsoft.com/office/drawing/2014/main" val="2403178496"/>
                  </a:ext>
                </a:extLst>
              </a:tr>
              <a:tr h="560199">
                <a:tc>
                  <a:txBody>
                    <a:bodyPr/>
                    <a:lstStyle/>
                    <a:p>
                      <a:pPr algn="ctr"/>
                      <a:r>
                        <a:rPr lang="en-US" sz="2000" b="0" dirty="0"/>
                        <a:t>X</a:t>
                      </a:r>
                    </a:p>
                  </a:txBody>
                  <a:tcPr anchor="ct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solidFill>
                      <a:schemeClr val="bg2">
                        <a:lumMod val="75000"/>
                      </a:schemeClr>
                    </a:solidFill>
                  </a:tcPr>
                </a:tc>
                <a:tc>
                  <a:txBody>
                    <a:bodyPr/>
                    <a:lstStyle/>
                    <a:p>
                      <a:pPr algn="ctr"/>
                      <a:endParaRPr lang="en-US" sz="2000" b="0"/>
                    </a:p>
                  </a:txBody>
                  <a:tcPr anchor="ctr">
                    <a:solidFill>
                      <a:schemeClr val="bg2">
                        <a:lumMod val="75000"/>
                      </a:schemeClr>
                    </a:solidFill>
                  </a:tcPr>
                </a:tc>
                <a:tc>
                  <a:txBody>
                    <a:bodyPr/>
                    <a:lstStyle/>
                    <a:p>
                      <a:pPr algn="ctr"/>
                      <a:endParaRPr lang="en-US" sz="2000" b="0"/>
                    </a:p>
                  </a:txBody>
                  <a:tcPr anchor="ctr">
                    <a:solidFill>
                      <a:schemeClr val="bg2">
                        <a:lumMod val="75000"/>
                      </a:schemeClr>
                    </a:solidFill>
                  </a:tcPr>
                </a:tc>
                <a:tc>
                  <a:txBody>
                    <a:bodyPr/>
                    <a:lstStyle/>
                    <a:p>
                      <a:pPr algn="ctr"/>
                      <a:endParaRPr lang="en-US" sz="2000" b="0"/>
                    </a:p>
                  </a:txBody>
                  <a:tcPr anchor="ctr">
                    <a:solidFill>
                      <a:schemeClr val="bg2">
                        <a:lumMod val="75000"/>
                      </a:schemeClr>
                    </a:solidFill>
                  </a:tcPr>
                </a:tc>
                <a:tc>
                  <a:txBody>
                    <a:bodyPr/>
                    <a:lstStyle/>
                    <a:p>
                      <a:pPr algn="ctr"/>
                      <a:endParaRPr lang="en-US" sz="2000" b="0"/>
                    </a:p>
                  </a:txBody>
                  <a:tcPr anchor="ctr"/>
                </a:tc>
                <a:tc>
                  <a:txBody>
                    <a:bodyPr/>
                    <a:lstStyle/>
                    <a:p>
                      <a:pPr algn="ctr"/>
                      <a:r>
                        <a:rPr lang="en-US" sz="2000" b="0" dirty="0"/>
                        <a:t>200</a:t>
                      </a:r>
                    </a:p>
                  </a:txBody>
                  <a:tcPr anchor="ctr"/>
                </a:tc>
                <a:extLst>
                  <a:ext uri="{0D108BD9-81ED-4DB2-BD59-A6C34878D82A}">
                    <a16:rowId xmlns:a16="http://schemas.microsoft.com/office/drawing/2014/main" val="2050429201"/>
                  </a:ext>
                </a:extLst>
              </a:tr>
              <a:tr h="560199">
                <a:tc>
                  <a:txBody>
                    <a:bodyPr/>
                    <a:lstStyle/>
                    <a:p>
                      <a:pPr algn="ctr"/>
                      <a:r>
                        <a:rPr lang="en-US" sz="2000" b="0" dirty="0"/>
                        <a:t>Y</a:t>
                      </a:r>
                    </a:p>
                  </a:txBody>
                  <a:tcPr anchor="ct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solidFill>
                      <a:schemeClr val="bg2">
                        <a:lumMod val="75000"/>
                      </a:schemeClr>
                    </a:solidFill>
                  </a:tcPr>
                </a:tc>
                <a:tc>
                  <a:txBody>
                    <a:bodyPr/>
                    <a:lstStyle/>
                    <a:p>
                      <a:pPr algn="ctr"/>
                      <a:endParaRPr lang="en-US" sz="2000" b="0" dirty="0"/>
                    </a:p>
                  </a:txBody>
                  <a:tcPr anchor="ctr"/>
                </a:tc>
                <a:tc>
                  <a:txBody>
                    <a:bodyPr/>
                    <a:lstStyle/>
                    <a:p>
                      <a:pPr algn="ctr"/>
                      <a:r>
                        <a:rPr lang="en-US" sz="2000" b="0" dirty="0"/>
                        <a:t>200</a:t>
                      </a:r>
                    </a:p>
                  </a:txBody>
                  <a:tcPr anchor="ctr"/>
                </a:tc>
                <a:extLst>
                  <a:ext uri="{0D108BD9-81ED-4DB2-BD59-A6C34878D82A}">
                    <a16:rowId xmlns:a16="http://schemas.microsoft.com/office/drawing/2014/main" val="2188628006"/>
                  </a:ext>
                </a:extLst>
              </a:tr>
              <a:tr h="560199">
                <a:tc>
                  <a:txBody>
                    <a:bodyPr/>
                    <a:lstStyle/>
                    <a:p>
                      <a:pPr algn="ctr"/>
                      <a:r>
                        <a:rPr lang="en-US" sz="2000" b="0" dirty="0"/>
                        <a:t>Z</a:t>
                      </a:r>
                    </a:p>
                  </a:txBody>
                  <a:tcPr anchor="ctr"/>
                </a:tc>
                <a:tc>
                  <a:txBody>
                    <a:bodyPr/>
                    <a:lstStyle/>
                    <a:p>
                      <a:pPr algn="ctr"/>
                      <a:endParaRPr lang="en-US" sz="2000" b="0"/>
                    </a:p>
                  </a:txBody>
                  <a:tcPr anchor="ctr"/>
                </a:tc>
                <a:tc>
                  <a:txBody>
                    <a:bodyPr/>
                    <a:lstStyle/>
                    <a:p>
                      <a:pPr algn="ctr"/>
                      <a:endParaRPr lang="en-US" sz="2000" b="0"/>
                    </a:p>
                  </a:txBody>
                  <a:tcPr anchor="ctr"/>
                </a:tc>
                <a:tc>
                  <a:txBody>
                    <a:bodyPr/>
                    <a:lstStyle/>
                    <a:p>
                      <a:pPr algn="ctr"/>
                      <a:endParaRPr lang="en-US" sz="2000" b="0"/>
                    </a:p>
                  </a:txBody>
                  <a:tcPr anchor="ctr"/>
                </a:tc>
                <a:tc>
                  <a:txBody>
                    <a:bodyPr/>
                    <a:lstStyle/>
                    <a:p>
                      <a:pPr algn="ctr"/>
                      <a:endParaRPr lang="en-US" sz="2000" b="0" dirty="0"/>
                    </a:p>
                  </a:txBody>
                  <a:tcPr anchor="ctr"/>
                </a:tc>
                <a:tc>
                  <a:txBody>
                    <a:bodyPr/>
                    <a:lstStyle/>
                    <a:p>
                      <a:pPr algn="ctr"/>
                      <a:endParaRPr lang="en-US" sz="2000" b="0" dirty="0"/>
                    </a:p>
                  </a:txBody>
                  <a:tcPr anchor="ctr"/>
                </a:tc>
                <a:tc>
                  <a:txBody>
                    <a:bodyPr/>
                    <a:lstStyle/>
                    <a:p>
                      <a:pPr algn="ctr"/>
                      <a:endParaRPr lang="en-US" sz="2000" b="0"/>
                    </a:p>
                  </a:txBody>
                  <a:tcPr anchor="ctr"/>
                </a:tc>
                <a:tc>
                  <a:txBody>
                    <a:bodyPr/>
                    <a:lstStyle/>
                    <a:p>
                      <a:pPr algn="ctr"/>
                      <a:r>
                        <a:rPr lang="en-US" sz="2000" b="0" dirty="0"/>
                        <a:t>200</a:t>
                      </a:r>
                    </a:p>
                  </a:txBody>
                  <a:tcPr anchor="ctr"/>
                </a:tc>
                <a:extLst>
                  <a:ext uri="{0D108BD9-81ED-4DB2-BD59-A6C34878D82A}">
                    <a16:rowId xmlns:a16="http://schemas.microsoft.com/office/drawing/2014/main" val="3524621993"/>
                  </a:ext>
                </a:extLst>
              </a:tr>
              <a:tr h="560340">
                <a:tc>
                  <a:txBody>
                    <a:bodyPr/>
                    <a:lstStyle/>
                    <a:p>
                      <a:pPr algn="ctr"/>
                      <a:r>
                        <a:rPr lang="en-US" sz="2000" b="0" dirty="0"/>
                        <a:t>Total</a:t>
                      </a:r>
                    </a:p>
                  </a:txBody>
                  <a:tcPr anchor="ctr"/>
                </a:tc>
                <a:tc>
                  <a:txBody>
                    <a:bodyPr/>
                    <a:lstStyle/>
                    <a:p>
                      <a:pPr algn="ctr"/>
                      <a:r>
                        <a:rPr lang="en-US" sz="2000" b="0" dirty="0"/>
                        <a:t>80</a:t>
                      </a:r>
                    </a:p>
                  </a:txBody>
                  <a:tcPr anchor="ctr"/>
                </a:tc>
                <a:tc>
                  <a:txBody>
                    <a:bodyPr/>
                    <a:lstStyle/>
                    <a:p>
                      <a:pPr algn="ctr"/>
                      <a:r>
                        <a:rPr lang="en-US" sz="2000" b="0" dirty="0"/>
                        <a:t>120</a:t>
                      </a:r>
                    </a:p>
                  </a:txBody>
                  <a:tcPr anchor="ctr"/>
                </a:tc>
                <a:tc>
                  <a:txBody>
                    <a:bodyPr/>
                    <a:lstStyle/>
                    <a:p>
                      <a:pPr algn="ctr"/>
                      <a:r>
                        <a:rPr lang="en-US" sz="2000" b="0" dirty="0"/>
                        <a:t>100</a:t>
                      </a:r>
                    </a:p>
                  </a:txBody>
                  <a:tcPr anchor="ctr"/>
                </a:tc>
                <a:tc>
                  <a:txBody>
                    <a:bodyPr/>
                    <a:lstStyle/>
                    <a:p>
                      <a:pPr algn="ctr"/>
                      <a:r>
                        <a:rPr lang="en-US" sz="2000" b="0" dirty="0"/>
                        <a:t>75</a:t>
                      </a:r>
                    </a:p>
                  </a:txBody>
                  <a:tcPr anchor="ctr"/>
                </a:tc>
                <a:tc>
                  <a:txBody>
                    <a:bodyPr/>
                    <a:lstStyle/>
                    <a:p>
                      <a:pPr algn="ctr"/>
                      <a:r>
                        <a:rPr lang="en-US" sz="2000" b="0" dirty="0"/>
                        <a:t>110</a:t>
                      </a:r>
                    </a:p>
                  </a:txBody>
                  <a:tcPr anchor="ctr"/>
                </a:tc>
                <a:tc>
                  <a:txBody>
                    <a:bodyPr/>
                    <a:lstStyle/>
                    <a:p>
                      <a:pPr algn="ctr"/>
                      <a:r>
                        <a:rPr lang="en-US" sz="2000" b="0" dirty="0"/>
                        <a:t>115</a:t>
                      </a:r>
                    </a:p>
                  </a:txBody>
                  <a:tcPr anchor="ctr"/>
                </a:tc>
                <a:tc>
                  <a:txBody>
                    <a:bodyPr/>
                    <a:lstStyle/>
                    <a:p>
                      <a:pPr algn="ctr"/>
                      <a:r>
                        <a:rPr lang="en-US" sz="2000" b="0" dirty="0"/>
                        <a:t>600</a:t>
                      </a:r>
                    </a:p>
                  </a:txBody>
                  <a:tcPr anchor="ctr"/>
                </a:tc>
                <a:extLst>
                  <a:ext uri="{0D108BD9-81ED-4DB2-BD59-A6C34878D82A}">
                    <a16:rowId xmlns:a16="http://schemas.microsoft.com/office/drawing/2014/main" val="2805477972"/>
                  </a:ext>
                </a:extLst>
              </a:tr>
            </a:tbl>
          </a:graphicData>
        </a:graphic>
      </p:graphicFrame>
      <p:sp>
        <p:nvSpPr>
          <p:cNvPr id="4" name="TextBox 3"/>
          <p:cNvSpPr txBox="1"/>
          <p:nvPr/>
        </p:nvSpPr>
        <p:spPr>
          <a:xfrm>
            <a:off x="457202" y="1600200"/>
            <a:ext cx="8229600" cy="1015663"/>
          </a:xfrm>
          <a:prstGeom prst="rect">
            <a:avLst/>
          </a:prstGeom>
          <a:noFill/>
        </p:spPr>
        <p:txBody>
          <a:bodyPr wrap="square" rtlCol="0">
            <a:spAutoFit/>
          </a:bodyPr>
          <a:lstStyle/>
          <a:p>
            <a:r>
              <a:rPr lang="en-US" sz="3000" dirty="0">
                <a:solidFill>
                  <a:schemeClr val="tx1">
                    <a:lumMod val="75000"/>
                    <a:lumOff val="25000"/>
                  </a:schemeClr>
                </a:solidFill>
                <a:latin typeface="Calibri" panose="020F0502020204030204" pitchFamily="34" charset="0"/>
                <a:cs typeface="Calibri" panose="020F0502020204030204" pitchFamily="34" charset="0"/>
              </a:rPr>
              <a:t>Knowing the marginal totals, how many cells do you need to be able to fill in the rest of the table?</a:t>
            </a:r>
          </a:p>
        </p:txBody>
      </p:sp>
      <p:sp>
        <p:nvSpPr>
          <p:cNvPr id="6" name="TextBox 5"/>
          <p:cNvSpPr txBox="1"/>
          <p:nvPr/>
        </p:nvSpPr>
        <p:spPr>
          <a:xfrm>
            <a:off x="457202" y="5845245"/>
            <a:ext cx="8317646" cy="707886"/>
          </a:xfrm>
          <a:prstGeom prst="rect">
            <a:avLst/>
          </a:prstGeom>
          <a:noFill/>
        </p:spPr>
        <p:txBody>
          <a:bodyPr wrap="square" rtlCol="0">
            <a:spAutoFit/>
          </a:bodyPr>
          <a:lstStyle/>
          <a:p>
            <a:r>
              <a:rPr lang="en-US" sz="2000" b="1" i="1" dirty="0">
                <a:latin typeface="Calibri" panose="020F0502020204030204" pitchFamily="34" charset="0"/>
                <a:cs typeface="Calibri" panose="020F0502020204030204" pitchFamily="34" charset="0"/>
              </a:rPr>
              <a:t>The concept extends to wider and wider tables until the number of columns = number of observations, at which point it is equivalent to continuous data.</a:t>
            </a:r>
          </a:p>
        </p:txBody>
      </p:sp>
    </p:spTree>
    <p:extLst>
      <p:ext uri="{BB962C8B-B14F-4D97-AF65-F5344CB8AC3E}">
        <p14:creationId xmlns:p14="http://schemas.microsoft.com/office/powerpoint/2010/main" val="4167917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115.jpg"/>
          <p:cNvPicPr>
            <a:picLocks noChangeAspect="1"/>
          </p:cNvPicPr>
          <p:nvPr/>
        </p:nvPicPr>
        <p:blipFill>
          <a:blip r:embed="rId3" cstate="print">
            <a:alphaModFix amt="62000"/>
            <a:extLst>
              <a:ext uri="{28A0092B-C50C-407E-A947-70E740481C1C}">
                <a14:useLocalDpi xmlns:a14="http://schemas.microsoft.com/office/drawing/2010/main"/>
              </a:ext>
            </a:extLst>
          </a:blip>
          <a:stretch>
            <a:fillRect/>
          </a:stretch>
        </p:blipFill>
        <p:spPr>
          <a:xfrm>
            <a:off x="1069976" y="0"/>
            <a:ext cx="5143500" cy="6858000"/>
          </a:xfrm>
          <a:prstGeom prst="rect">
            <a:avLst/>
          </a:prstGeom>
        </p:spPr>
      </p:pic>
      <p:sp>
        <p:nvSpPr>
          <p:cNvPr id="5" name="Title 4"/>
          <p:cNvSpPr>
            <a:spLocks noGrp="1"/>
          </p:cNvSpPr>
          <p:nvPr>
            <p:ph type="title"/>
          </p:nvPr>
        </p:nvSpPr>
        <p:spPr>
          <a:xfrm>
            <a:off x="535858" y="2296893"/>
            <a:ext cx="8229600" cy="2184849"/>
          </a:xfrm>
          <a:solidFill>
            <a:srgbClr val="EDCA0D">
              <a:alpha val="71000"/>
            </a:srgbClr>
          </a:solidFill>
        </p:spPr>
        <p:txBody>
          <a:bodyPr/>
          <a:lstStyle/>
          <a:p>
            <a:pPr algn="r">
              <a:lnSpc>
                <a:spcPct val="90000"/>
              </a:lnSpc>
            </a:pPr>
            <a:r>
              <a:rPr lang="en-US" sz="4800" dirty="0"/>
              <a:t>Does the observed mean differ from a reference or fixed value? (1 group)</a:t>
            </a:r>
          </a:p>
        </p:txBody>
      </p:sp>
    </p:spTree>
    <p:extLst>
      <p:ext uri="{BB962C8B-B14F-4D97-AF65-F5344CB8AC3E}">
        <p14:creationId xmlns:p14="http://schemas.microsoft.com/office/powerpoint/2010/main" val="1969259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a:latin typeface="Avenir Book" charset="0"/>
                <a:ea typeface="Avenir Book" charset="0"/>
                <a:cs typeface="Avenir Book" charset="0"/>
              </a:rPr>
              <a:t>1. Confidence interval </a:t>
            </a:r>
            <a:r>
              <a:rPr lang="en-US" i="1" dirty="0">
                <a:latin typeface="Avenir Book" charset="0"/>
                <a:ea typeface="Avenir Book" charset="0"/>
                <a:cs typeface="Avenir Book" charset="0"/>
              </a:rPr>
              <a:t>(general)</a:t>
            </a:r>
          </a:p>
        </p:txBody>
      </p:sp>
      <p:sp>
        <p:nvSpPr>
          <p:cNvPr id="3" name="Content Placeholder 2"/>
          <p:cNvSpPr>
            <a:spLocks noGrp="1"/>
          </p:cNvSpPr>
          <p:nvPr>
            <p:ph idx="1"/>
          </p:nvPr>
        </p:nvSpPr>
        <p:spPr/>
        <p:txBody>
          <a:bodyPr/>
          <a:lstStyle/>
          <a:p>
            <a:pPr marL="514350" indent="-514350">
              <a:buFont typeface="+mj-lt"/>
              <a:buAutoNum type="arabicPeriod"/>
            </a:pPr>
            <a:r>
              <a:rPr lang="en-US" sz="3000" dirty="0">
                <a:ea typeface="Avenir Book" charset="0"/>
              </a:rPr>
              <a:t>Confidence interval based on t-distribution, degrees of freedom &amp; specified confidence level </a:t>
            </a:r>
            <a:endParaRPr lang="en-US" sz="3000" dirty="0"/>
          </a:p>
        </p:txBody>
      </p:sp>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27851" y="4004251"/>
            <a:ext cx="2780236" cy="1864933"/>
          </a:xfrm>
          <a:prstGeom prst="rect">
            <a:avLst/>
          </a:prstGeom>
        </p:spPr>
      </p:pic>
      <p:sp>
        <p:nvSpPr>
          <p:cNvPr id="2" name="Rectangle 1"/>
          <p:cNvSpPr/>
          <p:nvPr/>
        </p:nvSpPr>
        <p:spPr>
          <a:xfrm>
            <a:off x="1083180" y="2995770"/>
            <a:ext cx="7584419" cy="1008481"/>
          </a:xfrm>
          <a:prstGeom prst="rect">
            <a:avLst/>
          </a:prstGeom>
          <a:solidFill>
            <a:schemeClr val="accent6"/>
          </a:solidFill>
        </p:spPr>
        <p:txBody>
          <a:bodyPr wrap="square">
            <a:spAutoFit/>
          </a:bodyPr>
          <a:lstStyle/>
          <a:p>
            <a:pPr>
              <a:spcBef>
                <a:spcPts val="1200"/>
              </a:spcBef>
            </a:pPr>
            <a:r>
              <a:rPr lang="en-US" sz="2400" b="1" dirty="0"/>
              <a:t>General form: Mean +/-</a:t>
            </a:r>
          </a:p>
          <a:p>
            <a:pPr>
              <a:spcBef>
                <a:spcPts val="1200"/>
              </a:spcBef>
            </a:pPr>
            <a:r>
              <a:rPr lang="en-US" sz="2400" b="1" dirty="0"/>
              <a:t>estimator critical value x SE(estimator)</a:t>
            </a:r>
          </a:p>
        </p:txBody>
      </p:sp>
    </p:spTree>
    <p:extLst>
      <p:ext uri="{BB962C8B-B14F-4D97-AF65-F5344CB8AC3E}">
        <p14:creationId xmlns:p14="http://schemas.microsoft.com/office/powerpoint/2010/main" val="563631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Visual test</a:t>
            </a:r>
          </a:p>
        </p:txBody>
      </p:sp>
      <p:sp>
        <p:nvSpPr>
          <p:cNvPr id="3" name="Content Placeholder 2"/>
          <p:cNvSpPr>
            <a:spLocks noGrp="1"/>
          </p:cNvSpPr>
          <p:nvPr>
            <p:ph idx="1"/>
          </p:nvPr>
        </p:nvSpPr>
        <p:spPr>
          <a:xfrm>
            <a:off x="653642" y="1600200"/>
            <a:ext cx="8310605" cy="696693"/>
          </a:xfrm>
          <a:solidFill>
            <a:srgbClr val="A5C249"/>
          </a:solidFill>
        </p:spPr>
        <p:txBody>
          <a:bodyPr/>
          <a:lstStyle/>
          <a:p>
            <a:pPr marL="0" indent="0">
              <a:buNone/>
            </a:pPr>
            <a:r>
              <a:rPr lang="en-US" dirty="0">
                <a:solidFill>
                  <a:schemeClr val="tx1">
                    <a:lumMod val="75000"/>
                    <a:lumOff val="25000"/>
                  </a:schemeClr>
                </a:solidFill>
              </a:rPr>
              <a:t>Plot mean &amp; CI compared with reference value</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77635" y="2439929"/>
            <a:ext cx="2594820" cy="3922307"/>
          </a:xfrm>
          <a:prstGeom prst="rect">
            <a:avLst/>
          </a:prstGeom>
        </p:spPr>
      </p:pic>
      <p:grpSp>
        <p:nvGrpSpPr>
          <p:cNvPr id="10" name="Group 9"/>
          <p:cNvGrpSpPr/>
          <p:nvPr/>
        </p:nvGrpSpPr>
        <p:grpSpPr>
          <a:xfrm>
            <a:off x="5306294" y="2577002"/>
            <a:ext cx="2938210" cy="3808064"/>
            <a:chOff x="5112327" y="2005804"/>
            <a:chExt cx="2938210" cy="4240718"/>
          </a:xfrm>
        </p:grpSpPr>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705600" y="2005804"/>
              <a:ext cx="1344937" cy="4240718"/>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12327" y="2005804"/>
              <a:ext cx="1593273" cy="4240718"/>
            </a:xfrm>
            <a:prstGeom prst="rect">
              <a:avLst/>
            </a:prstGeom>
          </p:spPr>
        </p:pic>
      </p:grpSp>
    </p:spTree>
    <p:extLst>
      <p:ext uri="{BB962C8B-B14F-4D97-AF65-F5344CB8AC3E}">
        <p14:creationId xmlns:p14="http://schemas.microsoft.com/office/powerpoint/2010/main" val="3729951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3. Hypothesis test: One sample</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5855" y="3445245"/>
            <a:ext cx="2147454" cy="1268328"/>
          </a:xfrm>
          <a:prstGeom prst="rect">
            <a:avLst/>
          </a:prstGeom>
          <a:solidFill>
            <a:schemeClr val="accent1">
              <a:lumMod val="20000"/>
              <a:lumOff val="80000"/>
            </a:schemeClr>
          </a:solidFill>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b="29234"/>
          <a:stretch/>
        </p:blipFill>
        <p:spPr>
          <a:xfrm>
            <a:off x="2702825" y="3076539"/>
            <a:ext cx="5721538" cy="1853367"/>
          </a:xfrm>
          <a:prstGeom prst="rect">
            <a:avLst/>
          </a:prstGeom>
        </p:spPr>
      </p:pic>
      <p:sp>
        <p:nvSpPr>
          <p:cNvPr id="3" name="TextBox 2"/>
          <p:cNvSpPr txBox="1"/>
          <p:nvPr/>
        </p:nvSpPr>
        <p:spPr>
          <a:xfrm>
            <a:off x="457199" y="1600200"/>
            <a:ext cx="8229600" cy="1292662"/>
          </a:xfrm>
          <a:prstGeom prst="rect">
            <a:avLst/>
          </a:prstGeom>
          <a:noFill/>
        </p:spPr>
        <p:txBody>
          <a:bodyPr wrap="square" rtlCol="0" anchor="t">
            <a:spAutoFit/>
          </a:bodyPr>
          <a:lstStyle/>
          <a:p>
            <a:r>
              <a:rPr lang="en-US" sz="2600" dirty="0">
                <a:solidFill>
                  <a:schemeClr val="tx1">
                    <a:lumMod val="75000"/>
                    <a:lumOff val="25000"/>
                  </a:schemeClr>
                </a:solidFill>
                <a:latin typeface="Calibri"/>
                <a:cs typeface="Calibri"/>
              </a:rPr>
              <a:t>A critical value is the number on the borderline separating sample statistics that are likely to occur from those that are unlikely to occur</a:t>
            </a:r>
          </a:p>
        </p:txBody>
      </p:sp>
      <p:sp>
        <p:nvSpPr>
          <p:cNvPr id="4" name="TextBox 3"/>
          <p:cNvSpPr txBox="1"/>
          <p:nvPr/>
        </p:nvSpPr>
        <p:spPr>
          <a:xfrm>
            <a:off x="2923309" y="4795818"/>
            <a:ext cx="5257599" cy="954107"/>
          </a:xfrm>
          <a:prstGeom prst="rect">
            <a:avLst/>
          </a:prstGeom>
          <a:solidFill>
            <a:schemeClr val="bg1">
              <a:lumMod val="85000"/>
            </a:schemeClr>
          </a:solidFill>
        </p:spPr>
        <p:txBody>
          <a:bodyPr wrap="square" rtlCol="0">
            <a:spAutoFit/>
          </a:bodyPr>
          <a:lstStyle/>
          <a:p>
            <a:r>
              <a:rPr lang="en-US" sz="2800" dirty="0">
                <a:solidFill>
                  <a:srgbClr val="404040"/>
                </a:solidFill>
                <a:latin typeface="Calibri"/>
                <a:cs typeface="Calibri"/>
              </a:rPr>
              <a:t>The critical value is the thin line between rejection and acceptance</a:t>
            </a:r>
          </a:p>
        </p:txBody>
      </p:sp>
      <p:sp>
        <p:nvSpPr>
          <p:cNvPr id="7" name="TextBox 6"/>
          <p:cNvSpPr txBox="1"/>
          <p:nvPr/>
        </p:nvSpPr>
        <p:spPr>
          <a:xfrm>
            <a:off x="6056652" y="3092416"/>
            <a:ext cx="976881" cy="523220"/>
          </a:xfrm>
          <a:prstGeom prst="rect">
            <a:avLst/>
          </a:prstGeom>
          <a:solidFill>
            <a:srgbClr val="EDCA0D"/>
          </a:solidFill>
        </p:spPr>
        <p:txBody>
          <a:bodyPr wrap="square" rtlCol="0">
            <a:spAutoFit/>
          </a:bodyPr>
          <a:lstStyle/>
          <a:p>
            <a:pPr algn="ctr"/>
            <a:r>
              <a:rPr lang="en-US" sz="1400" dirty="0"/>
              <a:t>Critical value</a:t>
            </a:r>
          </a:p>
        </p:txBody>
      </p:sp>
      <p:sp>
        <p:nvSpPr>
          <p:cNvPr id="8" name="TextBox 7"/>
          <p:cNvSpPr txBox="1"/>
          <p:nvPr/>
        </p:nvSpPr>
        <p:spPr>
          <a:xfrm>
            <a:off x="4108760" y="3097488"/>
            <a:ext cx="976881" cy="523220"/>
          </a:xfrm>
          <a:prstGeom prst="rect">
            <a:avLst/>
          </a:prstGeom>
          <a:solidFill>
            <a:srgbClr val="EDCA0D"/>
          </a:solidFill>
        </p:spPr>
        <p:txBody>
          <a:bodyPr wrap="square" rtlCol="0">
            <a:spAutoFit/>
          </a:bodyPr>
          <a:lstStyle/>
          <a:p>
            <a:pPr algn="ctr"/>
            <a:r>
              <a:rPr lang="en-US" sz="1400" dirty="0"/>
              <a:t>Critical value</a:t>
            </a:r>
          </a:p>
        </p:txBody>
      </p:sp>
      <p:sp>
        <p:nvSpPr>
          <p:cNvPr id="9" name="TextBox 8"/>
          <p:cNvSpPr txBox="1"/>
          <p:nvPr/>
        </p:nvSpPr>
        <p:spPr>
          <a:xfrm>
            <a:off x="6491055" y="3971219"/>
            <a:ext cx="1084956" cy="523220"/>
          </a:xfrm>
          <a:prstGeom prst="rect">
            <a:avLst/>
          </a:prstGeom>
          <a:solidFill>
            <a:schemeClr val="bg1"/>
          </a:solidFill>
        </p:spPr>
        <p:txBody>
          <a:bodyPr wrap="square" rtlCol="0">
            <a:spAutoFit/>
          </a:bodyPr>
          <a:lstStyle/>
          <a:p>
            <a:pPr algn="ctr"/>
            <a:r>
              <a:rPr lang="en-US" sz="1400" dirty="0"/>
              <a:t>Rejection region</a:t>
            </a:r>
          </a:p>
        </p:txBody>
      </p:sp>
      <p:sp>
        <p:nvSpPr>
          <p:cNvPr id="10" name="TextBox 9"/>
          <p:cNvSpPr txBox="1"/>
          <p:nvPr/>
        </p:nvSpPr>
        <p:spPr>
          <a:xfrm>
            <a:off x="5014648" y="4037506"/>
            <a:ext cx="1042004" cy="692497"/>
          </a:xfrm>
          <a:prstGeom prst="rect">
            <a:avLst/>
          </a:prstGeom>
          <a:solidFill>
            <a:schemeClr val="bg1"/>
          </a:solidFill>
        </p:spPr>
        <p:txBody>
          <a:bodyPr wrap="square" rtlCol="0">
            <a:spAutoFit/>
          </a:bodyPr>
          <a:lstStyle/>
          <a:p>
            <a:pPr algn="ctr"/>
            <a:r>
              <a:rPr lang="en-US" sz="1300" dirty="0"/>
              <a:t>Non-rejection region</a:t>
            </a:r>
          </a:p>
        </p:txBody>
      </p:sp>
      <p:sp>
        <p:nvSpPr>
          <p:cNvPr id="11" name="TextBox 10"/>
          <p:cNvSpPr txBox="1"/>
          <p:nvPr/>
        </p:nvSpPr>
        <p:spPr>
          <a:xfrm>
            <a:off x="3453633" y="3968959"/>
            <a:ext cx="1084956" cy="523220"/>
          </a:xfrm>
          <a:prstGeom prst="rect">
            <a:avLst/>
          </a:prstGeom>
          <a:solidFill>
            <a:schemeClr val="bg1"/>
          </a:solidFill>
        </p:spPr>
        <p:txBody>
          <a:bodyPr wrap="square" rtlCol="0">
            <a:spAutoFit/>
          </a:bodyPr>
          <a:lstStyle/>
          <a:p>
            <a:pPr algn="ctr"/>
            <a:r>
              <a:rPr lang="en-US" sz="1400" dirty="0"/>
              <a:t>Rejection region</a:t>
            </a:r>
          </a:p>
        </p:txBody>
      </p:sp>
      <p:cxnSp>
        <p:nvCxnSpPr>
          <p:cNvPr id="13" name="Straight Arrow Connector 12"/>
          <p:cNvCxnSpPr/>
          <p:nvPr/>
        </p:nvCxnSpPr>
        <p:spPr bwMode="auto">
          <a:xfrm flipH="1">
            <a:off x="6578893" y="4427426"/>
            <a:ext cx="277589" cy="208187"/>
          </a:xfrm>
          <a:prstGeom prst="straightConnector1">
            <a:avLst/>
          </a:prstGeom>
          <a:solidFill>
            <a:schemeClr val="accent1"/>
          </a:solidFill>
          <a:ln w="28575" cap="flat" cmpd="sng" algn="ctr">
            <a:solidFill>
              <a:schemeClr val="tx1">
                <a:lumMod val="65000"/>
                <a:lumOff val="35000"/>
              </a:schemeClr>
            </a:solidFill>
            <a:prstDash val="solid"/>
            <a:round/>
            <a:headEnd type="none" w="med" len="med"/>
            <a:tailEnd type="arrow"/>
          </a:ln>
          <a:effectLst/>
        </p:spPr>
      </p:cxnSp>
      <p:cxnSp>
        <p:nvCxnSpPr>
          <p:cNvPr id="21" name="Straight Arrow Connector 20"/>
          <p:cNvCxnSpPr/>
          <p:nvPr/>
        </p:nvCxnSpPr>
        <p:spPr bwMode="auto">
          <a:xfrm>
            <a:off x="4219373" y="4427426"/>
            <a:ext cx="235952" cy="286147"/>
          </a:xfrm>
          <a:prstGeom prst="straightConnector1">
            <a:avLst/>
          </a:prstGeom>
          <a:solidFill>
            <a:schemeClr val="accent1"/>
          </a:solidFill>
          <a:ln w="28575" cap="flat" cmpd="sng" algn="ctr">
            <a:solidFill>
              <a:schemeClr val="tx1">
                <a:lumMod val="65000"/>
                <a:lumOff val="35000"/>
              </a:schemeClr>
            </a:solidFill>
            <a:prstDash val="solid"/>
            <a:round/>
            <a:headEnd type="none" w="med" len="med"/>
            <a:tailEnd type="arrow"/>
          </a:ln>
          <a:effectLst/>
        </p:spPr>
      </p:cxnSp>
      <p:cxnSp>
        <p:nvCxnSpPr>
          <p:cNvPr id="27" name="Straight Arrow Connector 26"/>
          <p:cNvCxnSpPr/>
          <p:nvPr/>
        </p:nvCxnSpPr>
        <p:spPr bwMode="auto">
          <a:xfrm>
            <a:off x="6368521" y="3631611"/>
            <a:ext cx="1" cy="811790"/>
          </a:xfrm>
          <a:prstGeom prst="straightConnector1">
            <a:avLst/>
          </a:prstGeom>
          <a:solidFill>
            <a:schemeClr val="accent1"/>
          </a:solidFill>
          <a:ln w="28575" cap="flat" cmpd="sng" algn="ctr">
            <a:solidFill>
              <a:schemeClr val="tx1">
                <a:lumMod val="65000"/>
                <a:lumOff val="35000"/>
              </a:schemeClr>
            </a:solidFill>
            <a:prstDash val="solid"/>
            <a:round/>
            <a:headEnd type="none" w="med" len="med"/>
            <a:tailEnd type="arrow"/>
          </a:ln>
          <a:effectLst/>
        </p:spPr>
      </p:cxnSp>
      <p:cxnSp>
        <p:nvCxnSpPr>
          <p:cNvPr id="29" name="Straight Arrow Connector 28"/>
          <p:cNvCxnSpPr/>
          <p:nvPr/>
        </p:nvCxnSpPr>
        <p:spPr bwMode="auto">
          <a:xfrm>
            <a:off x="4751282" y="3631611"/>
            <a:ext cx="1" cy="811790"/>
          </a:xfrm>
          <a:prstGeom prst="straightConnector1">
            <a:avLst/>
          </a:prstGeom>
          <a:solidFill>
            <a:schemeClr val="accent1"/>
          </a:solidFill>
          <a:ln w="28575" cap="flat" cmpd="sng" algn="ctr">
            <a:solidFill>
              <a:schemeClr val="tx1">
                <a:lumMod val="65000"/>
                <a:lumOff val="35000"/>
              </a:schemeClr>
            </a:solidFill>
            <a:prstDash val="solid"/>
            <a:round/>
            <a:headEnd type="none" w="med" len="med"/>
            <a:tailEnd type="arrow"/>
          </a:ln>
          <a:effectLst/>
        </p:spPr>
      </p:cxnSp>
    </p:spTree>
    <p:extLst>
      <p:ext uri="{BB962C8B-B14F-4D97-AF65-F5344CB8AC3E}">
        <p14:creationId xmlns:p14="http://schemas.microsoft.com/office/powerpoint/2010/main" val="2246549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334348"/>
          </a:xfrm>
        </p:spPr>
        <p:txBody>
          <a:bodyPr/>
          <a:lstStyle/>
          <a:p>
            <a:r>
              <a:rPr lang="en-US" sz="4200" dirty="0"/>
              <a:t>Real data differ from the equation</a:t>
            </a:r>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3704" y="1728825"/>
            <a:ext cx="6876761" cy="4003964"/>
          </a:xfrm>
          <a:prstGeom prst="rect">
            <a:avLst/>
          </a:prstGeom>
        </p:spPr>
      </p:pic>
      <p:sp>
        <p:nvSpPr>
          <p:cNvPr id="3" name="TextBox 2"/>
          <p:cNvSpPr txBox="1"/>
          <p:nvPr/>
        </p:nvSpPr>
        <p:spPr>
          <a:xfrm>
            <a:off x="2288939" y="1913491"/>
            <a:ext cx="5113749" cy="461665"/>
          </a:xfrm>
          <a:prstGeom prst="rect">
            <a:avLst/>
          </a:prstGeom>
          <a:solidFill>
            <a:srgbClr val="FFFFFF"/>
          </a:solidFill>
        </p:spPr>
        <p:txBody>
          <a:bodyPr wrap="none" rtlCol="0">
            <a:spAutoFit/>
          </a:bodyPr>
          <a:lstStyle/>
          <a:p>
            <a:r>
              <a:rPr lang="en-US" sz="2400" dirty="0"/>
              <a:t>Histogram </a:t>
            </a:r>
            <a:r>
              <a:rPr lang="mr-IN" sz="2400" dirty="0"/>
              <a:t>–</a:t>
            </a:r>
            <a:r>
              <a:rPr lang="en-US" sz="2400" dirty="0"/>
              <a:t> Normal distribution</a:t>
            </a:r>
          </a:p>
        </p:txBody>
      </p:sp>
    </p:spTree>
    <p:extLst>
      <p:ext uri="{BB962C8B-B14F-4D97-AF65-F5344CB8AC3E}">
        <p14:creationId xmlns:p14="http://schemas.microsoft.com/office/powerpoint/2010/main" val="2274707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dirty="0"/>
              <a:t>Skewed distributions and small samples </a:t>
            </a:r>
            <a:r>
              <a:rPr lang="mr-IN" dirty="0"/>
              <a:t>–</a:t>
            </a:r>
            <a:r>
              <a:rPr lang="en-US" dirty="0"/>
              <a:t> </a:t>
            </a:r>
            <a:r>
              <a:rPr lang="en-US" i="1" dirty="0">
                <a:solidFill>
                  <a:schemeClr val="accent6">
                    <a:lumMod val="50000"/>
                  </a:schemeClr>
                </a:solidFill>
              </a:rPr>
              <a:t>which test?</a:t>
            </a: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236" y="3009418"/>
            <a:ext cx="4877022" cy="3599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60774" y="2013995"/>
            <a:ext cx="5079046" cy="3147577"/>
          </a:xfrm>
          <a:prstGeom prst="rect">
            <a:avLst/>
          </a:prstGeom>
        </p:spPr>
      </p:pic>
      <p:sp>
        <p:nvSpPr>
          <p:cNvPr id="8" name="TextBox 7"/>
          <p:cNvSpPr txBox="1"/>
          <p:nvPr/>
        </p:nvSpPr>
        <p:spPr>
          <a:xfrm>
            <a:off x="1258262" y="3823855"/>
            <a:ext cx="2463967" cy="646331"/>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CFU/ml x days</a:t>
            </a:r>
          </a:p>
          <a:p>
            <a:r>
              <a:rPr lang="en-US" b="1" dirty="0">
                <a:latin typeface="Calibri" panose="020F0502020204030204" pitchFamily="34" charset="0"/>
                <a:cs typeface="Calibri" panose="020F0502020204030204" pitchFamily="34" charset="0"/>
              </a:rPr>
              <a:t>after starting treatment</a:t>
            </a:r>
          </a:p>
        </p:txBody>
      </p:sp>
    </p:spTree>
    <p:extLst>
      <p:ext uri="{BB962C8B-B14F-4D97-AF65-F5344CB8AC3E}">
        <p14:creationId xmlns:p14="http://schemas.microsoft.com/office/powerpoint/2010/main" val="3858422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6400800" cy="1143000"/>
          </a:xfrm>
        </p:spPr>
        <p:txBody>
          <a:bodyPr/>
          <a:lstStyle/>
          <a:p>
            <a:r>
              <a:rPr lang="en-US" dirty="0"/>
              <a:t>Skewed distributions: </a:t>
            </a:r>
            <a:br>
              <a:rPr lang="en-US" dirty="0"/>
            </a:br>
            <a:r>
              <a:rPr lang="en-US" dirty="0"/>
              <a:t>1. Transform</a:t>
            </a:r>
          </a:p>
        </p:txBody>
      </p:sp>
      <p:pic>
        <p:nvPicPr>
          <p:cNvPr id="6" name="Picture 5" descr="Screen Shot 2018-12-27 at 7.48.0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399" y="2024961"/>
            <a:ext cx="8161867" cy="4404933"/>
          </a:xfrm>
          <a:prstGeom prst="rect">
            <a:avLst/>
          </a:prstGeom>
        </p:spPr>
      </p:pic>
    </p:spTree>
    <p:extLst>
      <p:ext uri="{BB962C8B-B14F-4D97-AF65-F5344CB8AC3E}">
        <p14:creationId xmlns:p14="http://schemas.microsoft.com/office/powerpoint/2010/main" val="4065624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2960"/>
            <a:ext cx="8229600" cy="1143000"/>
          </a:xfrm>
        </p:spPr>
        <p:txBody>
          <a:bodyPr/>
          <a:lstStyle/>
          <a:p>
            <a:pPr>
              <a:lnSpc>
                <a:spcPct val="90000"/>
              </a:lnSpc>
            </a:pPr>
            <a:r>
              <a:rPr lang="en-US" sz="4000" dirty="0"/>
              <a:t>Asymmetrical distributions: </a:t>
            </a:r>
            <a:br>
              <a:rPr lang="en-US" sz="4000" dirty="0"/>
            </a:br>
            <a:r>
              <a:rPr lang="en-US" sz="4000" dirty="0"/>
              <a:t>2. </a:t>
            </a:r>
            <a:r>
              <a:rPr lang="en-US" dirty="0"/>
              <a:t>Wilcoxon signed rank test</a:t>
            </a:r>
            <a:br>
              <a:rPr lang="en-US" sz="4000" dirty="0"/>
            </a:br>
            <a:r>
              <a:rPr lang="en-US" sz="3200" i="1" dirty="0"/>
              <a:t>(non-parametric)</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14727601"/>
              </p:ext>
            </p:extLst>
          </p:nvPr>
        </p:nvGraphicFramePr>
        <p:xfrm>
          <a:off x="609602" y="2226546"/>
          <a:ext cx="8138158" cy="3994939"/>
        </p:xfrm>
        <a:graphic>
          <a:graphicData uri="http://schemas.openxmlformats.org/drawingml/2006/table">
            <a:tbl>
              <a:tblPr firstRow="1" bandRow="1">
                <a:tableStyleId>{5C22544A-7EE6-4342-B048-85BDC9FD1C3A}</a:tableStyleId>
              </a:tblPr>
              <a:tblGrid>
                <a:gridCol w="1246909">
                  <a:extLst>
                    <a:ext uri="{9D8B030D-6E8A-4147-A177-3AD203B41FA5}">
                      <a16:colId xmlns:a16="http://schemas.microsoft.com/office/drawing/2014/main" val="2594254197"/>
                    </a:ext>
                  </a:extLst>
                </a:gridCol>
                <a:gridCol w="1634836">
                  <a:extLst>
                    <a:ext uri="{9D8B030D-6E8A-4147-A177-3AD203B41FA5}">
                      <a16:colId xmlns:a16="http://schemas.microsoft.com/office/drawing/2014/main" val="3281442393"/>
                    </a:ext>
                  </a:extLst>
                </a:gridCol>
                <a:gridCol w="1787237">
                  <a:extLst>
                    <a:ext uri="{9D8B030D-6E8A-4147-A177-3AD203B41FA5}">
                      <a16:colId xmlns:a16="http://schemas.microsoft.com/office/drawing/2014/main" val="127969586"/>
                    </a:ext>
                  </a:extLst>
                </a:gridCol>
                <a:gridCol w="1690254">
                  <a:extLst>
                    <a:ext uri="{9D8B030D-6E8A-4147-A177-3AD203B41FA5}">
                      <a16:colId xmlns:a16="http://schemas.microsoft.com/office/drawing/2014/main" val="341640708"/>
                    </a:ext>
                  </a:extLst>
                </a:gridCol>
                <a:gridCol w="1778922">
                  <a:extLst>
                    <a:ext uri="{9D8B030D-6E8A-4147-A177-3AD203B41FA5}">
                      <a16:colId xmlns:a16="http://schemas.microsoft.com/office/drawing/2014/main" val="3363425977"/>
                    </a:ext>
                  </a:extLst>
                </a:gridCol>
              </a:tblGrid>
              <a:tr h="486078">
                <a:tc gridSpan="5">
                  <a:txBody>
                    <a:bodyPr/>
                    <a:lstStyle/>
                    <a:p>
                      <a:pPr algn="ctr"/>
                      <a:r>
                        <a:rPr lang="en-US" b="1" dirty="0"/>
                        <a:t>Increase in weight</a:t>
                      </a:r>
                      <a:r>
                        <a:rPr lang="en-US" b="1" baseline="0" dirty="0"/>
                        <a:t> during TB treatment</a:t>
                      </a:r>
                      <a:endParaRPr lang="en-US" b="1" dirty="0"/>
                    </a:p>
                  </a:txBody>
                  <a:tcPr anchor="ct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259016392"/>
                  </a:ext>
                </a:extLst>
              </a:tr>
              <a:tr h="769378">
                <a:tc>
                  <a:txBody>
                    <a:bodyPr/>
                    <a:lstStyle/>
                    <a:p>
                      <a:pPr algn="ctr"/>
                      <a:r>
                        <a:rPr lang="en-US" b="1" dirty="0"/>
                        <a:t>Patient</a:t>
                      </a:r>
                    </a:p>
                  </a:txBody>
                  <a:tcPr anchor="ctr"/>
                </a:tc>
                <a:tc>
                  <a:txBody>
                    <a:bodyPr/>
                    <a:lstStyle/>
                    <a:p>
                      <a:pPr algn="ctr"/>
                      <a:r>
                        <a:rPr lang="en-US" sz="2000" dirty="0">
                          <a:latin typeface="Calibri"/>
                          <a:cs typeface="Calibri"/>
                        </a:rPr>
                        <a:t>Difference</a:t>
                      </a:r>
                    </a:p>
                    <a:p>
                      <a:pPr algn="ctr"/>
                      <a:r>
                        <a:rPr lang="en-US" sz="2000" dirty="0">
                          <a:latin typeface="Calibri"/>
                          <a:cs typeface="Calibri"/>
                        </a:rPr>
                        <a:t>X2-X1</a:t>
                      </a:r>
                    </a:p>
                  </a:txBody>
                  <a:tcPr anchor="ctr"/>
                </a:tc>
                <a:tc>
                  <a:txBody>
                    <a:bodyPr/>
                    <a:lstStyle/>
                    <a:p>
                      <a:pPr algn="ctr"/>
                      <a:r>
                        <a:rPr lang="en-US" sz="2000" dirty="0">
                          <a:latin typeface="Calibri"/>
                          <a:cs typeface="Calibri"/>
                        </a:rPr>
                        <a:t>Abs|X2-X1|</a:t>
                      </a:r>
                    </a:p>
                  </a:txBody>
                  <a:tcPr anchor="ctr"/>
                </a:tc>
                <a:tc>
                  <a:txBody>
                    <a:bodyPr/>
                    <a:lstStyle/>
                    <a:p>
                      <a:pPr algn="ctr"/>
                      <a:r>
                        <a:rPr lang="en-US" sz="2000" dirty="0">
                          <a:latin typeface="Calibri"/>
                          <a:cs typeface="Calibri"/>
                        </a:rPr>
                        <a:t>Rank (R)</a:t>
                      </a:r>
                    </a:p>
                  </a:txBody>
                  <a:tcPr anchor="ctr"/>
                </a:tc>
                <a:tc>
                  <a:txBody>
                    <a:bodyPr/>
                    <a:lstStyle/>
                    <a:p>
                      <a:pPr algn="ctr"/>
                      <a:r>
                        <a:rPr lang="en-US" sz="2000" dirty="0">
                          <a:latin typeface="Calibri"/>
                          <a:cs typeface="Calibri"/>
                        </a:rPr>
                        <a:t>Signed Rank</a:t>
                      </a:r>
                    </a:p>
                  </a:txBody>
                  <a:tcPr anchor="ctr"/>
                </a:tc>
                <a:extLst>
                  <a:ext uri="{0D108BD9-81ED-4DB2-BD59-A6C34878D82A}">
                    <a16:rowId xmlns:a16="http://schemas.microsoft.com/office/drawing/2014/main" val="1326380694"/>
                  </a:ext>
                </a:extLst>
              </a:tr>
              <a:tr h="1283596">
                <a:tc>
                  <a:txBody>
                    <a:bodyPr/>
                    <a:lstStyle/>
                    <a:p>
                      <a:pPr algn="ctr"/>
                      <a:r>
                        <a:rPr lang="en-US" b="1" dirty="0"/>
                        <a:t>1</a:t>
                      </a:r>
                    </a:p>
                    <a:p>
                      <a:pPr algn="ctr"/>
                      <a:r>
                        <a:rPr lang="en-US" b="1" dirty="0"/>
                        <a:t>2</a:t>
                      </a:r>
                    </a:p>
                    <a:p>
                      <a:pPr algn="ctr"/>
                      <a:r>
                        <a:rPr lang="en-US" b="1" dirty="0"/>
                        <a:t>3</a:t>
                      </a:r>
                    </a:p>
                    <a:p>
                      <a:pPr algn="ctr"/>
                      <a:r>
                        <a:rPr lang="en-US" b="1" dirty="0"/>
                        <a:t>4</a:t>
                      </a:r>
                    </a:p>
                  </a:txBody>
                  <a:tcPr anchor="ctr"/>
                </a:tc>
                <a:tc>
                  <a:txBody>
                    <a:bodyPr/>
                    <a:lstStyle/>
                    <a:p>
                      <a:pPr algn="ctr"/>
                      <a:r>
                        <a:rPr lang="en-US" sz="2000" dirty="0">
                          <a:latin typeface="Calibri"/>
                          <a:cs typeface="Calibri"/>
                        </a:rPr>
                        <a:t>+12</a:t>
                      </a:r>
                    </a:p>
                    <a:p>
                      <a:pPr algn="ctr"/>
                      <a:r>
                        <a:rPr lang="en-US" sz="2000" dirty="0">
                          <a:latin typeface="Calibri"/>
                          <a:cs typeface="Calibri"/>
                        </a:rPr>
                        <a:t>+7</a:t>
                      </a:r>
                    </a:p>
                    <a:p>
                      <a:pPr algn="ctr"/>
                      <a:r>
                        <a:rPr lang="en-US" sz="2000" dirty="0">
                          <a:latin typeface="Calibri"/>
                          <a:cs typeface="Calibri"/>
                        </a:rPr>
                        <a:t>+12</a:t>
                      </a:r>
                    </a:p>
                    <a:p>
                      <a:pPr algn="ctr"/>
                      <a:r>
                        <a:rPr lang="en-US" sz="2000" dirty="0">
                          <a:latin typeface="Calibri"/>
                          <a:cs typeface="Calibri"/>
                        </a:rPr>
                        <a:t>+8</a:t>
                      </a:r>
                    </a:p>
                  </a:txBody>
                  <a:tcPr anchor="ctr"/>
                </a:tc>
                <a:tc>
                  <a:txBody>
                    <a:bodyPr/>
                    <a:lstStyle/>
                    <a:p>
                      <a:pPr algn="ctr"/>
                      <a:r>
                        <a:rPr lang="en-US" sz="2000" dirty="0">
                          <a:latin typeface="Calibri"/>
                          <a:cs typeface="Calibri"/>
                        </a:rPr>
                        <a:t>12</a:t>
                      </a:r>
                    </a:p>
                    <a:p>
                      <a:pPr algn="ctr"/>
                      <a:r>
                        <a:rPr lang="en-US" sz="2000" dirty="0">
                          <a:latin typeface="Calibri"/>
                          <a:cs typeface="Calibri"/>
                        </a:rPr>
                        <a:t>7</a:t>
                      </a:r>
                    </a:p>
                    <a:p>
                      <a:pPr algn="ctr"/>
                      <a:r>
                        <a:rPr lang="en-US" sz="2000" dirty="0">
                          <a:latin typeface="Calibri"/>
                          <a:cs typeface="Calibri"/>
                        </a:rPr>
                        <a:t>12</a:t>
                      </a:r>
                    </a:p>
                    <a:p>
                      <a:pPr algn="ctr"/>
                      <a:r>
                        <a:rPr lang="en-US" sz="2000" dirty="0">
                          <a:latin typeface="Calibri"/>
                          <a:cs typeface="Calibri"/>
                        </a:rPr>
                        <a:t>8</a:t>
                      </a:r>
                    </a:p>
                  </a:txBody>
                  <a:tcPr anchor="ctr"/>
                </a:tc>
                <a:tc>
                  <a:txBody>
                    <a:bodyPr/>
                    <a:lstStyle/>
                    <a:p>
                      <a:pPr algn="ctr"/>
                      <a:r>
                        <a:rPr lang="en-US" sz="2000" dirty="0">
                          <a:latin typeface="Calibri"/>
                          <a:cs typeface="Calibri"/>
                        </a:rPr>
                        <a:t>4.5</a:t>
                      </a:r>
                    </a:p>
                    <a:p>
                      <a:pPr algn="ctr"/>
                      <a:r>
                        <a:rPr lang="en-US" sz="2000" dirty="0">
                          <a:latin typeface="Calibri"/>
                          <a:cs typeface="Calibri"/>
                        </a:rPr>
                        <a:t>2</a:t>
                      </a:r>
                    </a:p>
                    <a:p>
                      <a:pPr algn="ctr"/>
                      <a:r>
                        <a:rPr lang="en-US" sz="2000" dirty="0">
                          <a:latin typeface="Calibri"/>
                          <a:cs typeface="Calibri"/>
                        </a:rPr>
                        <a:t>4.5</a:t>
                      </a:r>
                    </a:p>
                    <a:p>
                      <a:pPr algn="ctr"/>
                      <a:r>
                        <a:rPr lang="en-US" sz="2000" dirty="0">
                          <a:latin typeface="Calibri"/>
                          <a:cs typeface="Calibri"/>
                        </a:rPr>
                        <a:t>3</a:t>
                      </a:r>
                    </a:p>
                  </a:txBody>
                  <a:tcPr anchor="ctr"/>
                </a:tc>
                <a:tc>
                  <a:txBody>
                    <a:bodyPr/>
                    <a:lstStyle/>
                    <a:p>
                      <a:pPr algn="ctr"/>
                      <a:r>
                        <a:rPr lang="en-US" sz="2000" dirty="0">
                          <a:latin typeface="Calibri"/>
                          <a:cs typeface="Calibri"/>
                        </a:rPr>
                        <a:t>+4.5</a:t>
                      </a:r>
                    </a:p>
                    <a:p>
                      <a:pPr algn="ctr"/>
                      <a:r>
                        <a:rPr lang="en-US" sz="2000" dirty="0">
                          <a:latin typeface="Calibri"/>
                          <a:cs typeface="Calibri"/>
                        </a:rPr>
                        <a:t>+2</a:t>
                      </a:r>
                    </a:p>
                    <a:p>
                      <a:pPr algn="ctr"/>
                      <a:r>
                        <a:rPr lang="en-US" sz="2000" dirty="0">
                          <a:latin typeface="Calibri"/>
                          <a:cs typeface="Calibri"/>
                        </a:rPr>
                        <a:t>+4.5</a:t>
                      </a:r>
                    </a:p>
                    <a:p>
                      <a:pPr algn="ctr"/>
                      <a:r>
                        <a:rPr lang="en-US" sz="2000" dirty="0">
                          <a:latin typeface="Calibri"/>
                          <a:cs typeface="Calibri"/>
                        </a:rPr>
                        <a:t>+3</a:t>
                      </a:r>
                    </a:p>
                  </a:txBody>
                  <a:tcPr anchor="ctr"/>
                </a:tc>
                <a:extLst>
                  <a:ext uri="{0D108BD9-81ED-4DB2-BD59-A6C34878D82A}">
                    <a16:rowId xmlns:a16="http://schemas.microsoft.com/office/drawing/2014/main" val="3506819894"/>
                  </a:ext>
                </a:extLst>
              </a:tr>
              <a:tr h="1428843">
                <a:tc>
                  <a:txBody>
                    <a:bodyPr/>
                    <a:lstStyle/>
                    <a:p>
                      <a:pPr algn="ctr"/>
                      <a:r>
                        <a:rPr lang="en-US" b="1" dirty="0"/>
                        <a:t>5</a:t>
                      </a:r>
                    </a:p>
                    <a:p>
                      <a:pPr algn="ctr"/>
                      <a:r>
                        <a:rPr lang="en-US" b="1" dirty="0"/>
                        <a:t>6</a:t>
                      </a:r>
                    </a:p>
                    <a:p>
                      <a:pPr algn="ctr"/>
                      <a:r>
                        <a:rPr lang="en-US" b="1" dirty="0"/>
                        <a:t>7</a:t>
                      </a:r>
                    </a:p>
                    <a:p>
                      <a:pPr algn="ctr"/>
                      <a:r>
                        <a:rPr lang="en-US" b="1" dirty="0"/>
                        <a:t>8</a:t>
                      </a:r>
                    </a:p>
                  </a:txBody>
                  <a:tcPr anchor="ctr"/>
                </a:tc>
                <a:tc>
                  <a:txBody>
                    <a:bodyPr/>
                    <a:lstStyle/>
                    <a:p>
                      <a:pPr algn="ctr"/>
                      <a:r>
                        <a:rPr lang="en-US" sz="2000" dirty="0">
                          <a:latin typeface="Calibri"/>
                          <a:cs typeface="Calibri"/>
                        </a:rPr>
                        <a:t>+30</a:t>
                      </a:r>
                    </a:p>
                    <a:p>
                      <a:pPr algn="ctr"/>
                      <a:r>
                        <a:rPr lang="en-US" sz="2000" dirty="0">
                          <a:latin typeface="Calibri"/>
                          <a:cs typeface="Calibri"/>
                        </a:rPr>
                        <a:t>+19</a:t>
                      </a:r>
                    </a:p>
                    <a:p>
                      <a:pPr algn="ctr"/>
                      <a:r>
                        <a:rPr lang="en-US" sz="2000" dirty="0">
                          <a:latin typeface="Calibri"/>
                          <a:cs typeface="Calibri"/>
                        </a:rPr>
                        <a:t>+4</a:t>
                      </a:r>
                    </a:p>
                    <a:p>
                      <a:pPr algn="ctr"/>
                      <a:r>
                        <a:rPr lang="en-US" sz="2000" dirty="0">
                          <a:latin typeface="Calibri"/>
                          <a:cs typeface="Calibri"/>
                        </a:rPr>
                        <a:t>+16</a:t>
                      </a:r>
                    </a:p>
                  </a:txBody>
                  <a:tcPr anchor="ctr"/>
                </a:tc>
                <a:tc>
                  <a:txBody>
                    <a:bodyPr/>
                    <a:lstStyle/>
                    <a:p>
                      <a:pPr algn="ctr"/>
                      <a:r>
                        <a:rPr lang="en-US" sz="2000" dirty="0">
                          <a:latin typeface="Calibri"/>
                          <a:cs typeface="Calibri"/>
                        </a:rPr>
                        <a:t>30</a:t>
                      </a:r>
                    </a:p>
                    <a:p>
                      <a:pPr algn="ctr"/>
                      <a:r>
                        <a:rPr lang="en-US" sz="2000" dirty="0">
                          <a:latin typeface="Calibri"/>
                          <a:cs typeface="Calibri"/>
                        </a:rPr>
                        <a:t>19</a:t>
                      </a:r>
                    </a:p>
                    <a:p>
                      <a:pPr algn="ctr"/>
                      <a:r>
                        <a:rPr lang="en-US" sz="2000" dirty="0">
                          <a:latin typeface="Calibri"/>
                          <a:cs typeface="Calibri"/>
                        </a:rPr>
                        <a:t>4</a:t>
                      </a:r>
                    </a:p>
                    <a:p>
                      <a:pPr algn="ctr"/>
                      <a:r>
                        <a:rPr lang="en-US" sz="2000" dirty="0">
                          <a:latin typeface="Calibri"/>
                          <a:cs typeface="Calibri"/>
                        </a:rPr>
                        <a:t>16</a:t>
                      </a:r>
                    </a:p>
                  </a:txBody>
                  <a:tcPr anchor="ctr"/>
                </a:tc>
                <a:tc>
                  <a:txBody>
                    <a:bodyPr/>
                    <a:lstStyle/>
                    <a:p>
                      <a:pPr algn="ctr"/>
                      <a:r>
                        <a:rPr lang="en-US" sz="2000" dirty="0">
                          <a:latin typeface="Calibri"/>
                          <a:cs typeface="Calibri"/>
                        </a:rPr>
                        <a:t>8</a:t>
                      </a:r>
                    </a:p>
                    <a:p>
                      <a:pPr algn="ctr"/>
                      <a:r>
                        <a:rPr lang="en-US" sz="2000" dirty="0">
                          <a:latin typeface="Calibri"/>
                          <a:cs typeface="Calibri"/>
                        </a:rPr>
                        <a:t>7</a:t>
                      </a:r>
                    </a:p>
                    <a:p>
                      <a:pPr algn="ctr"/>
                      <a:r>
                        <a:rPr lang="en-US" sz="2000" dirty="0">
                          <a:latin typeface="Calibri"/>
                          <a:cs typeface="Calibri"/>
                        </a:rPr>
                        <a:t>1</a:t>
                      </a:r>
                    </a:p>
                    <a:p>
                      <a:pPr algn="ctr"/>
                      <a:r>
                        <a:rPr lang="en-US" sz="2000" dirty="0">
                          <a:latin typeface="Calibri"/>
                          <a:cs typeface="Calibri"/>
                        </a:rPr>
                        <a:t>6</a:t>
                      </a:r>
                    </a:p>
                  </a:txBody>
                  <a:tcPr anchor="ctr"/>
                </a:tc>
                <a:tc>
                  <a:txBody>
                    <a:bodyPr/>
                    <a:lstStyle/>
                    <a:p>
                      <a:pPr algn="ctr"/>
                      <a:r>
                        <a:rPr lang="en-US" sz="2000" dirty="0">
                          <a:latin typeface="Calibri"/>
                          <a:cs typeface="Calibri"/>
                        </a:rPr>
                        <a:t>+8</a:t>
                      </a:r>
                    </a:p>
                    <a:p>
                      <a:pPr algn="ctr"/>
                      <a:r>
                        <a:rPr lang="en-US" sz="2000" dirty="0">
                          <a:latin typeface="Calibri"/>
                          <a:cs typeface="Calibri"/>
                        </a:rPr>
                        <a:t>+7</a:t>
                      </a:r>
                    </a:p>
                    <a:p>
                      <a:pPr algn="ctr"/>
                      <a:r>
                        <a:rPr lang="en-US" sz="2000" dirty="0">
                          <a:latin typeface="Calibri"/>
                          <a:cs typeface="Calibri"/>
                        </a:rPr>
                        <a:t>+1</a:t>
                      </a:r>
                    </a:p>
                    <a:p>
                      <a:pPr algn="ctr"/>
                      <a:r>
                        <a:rPr lang="en-US" sz="2000" dirty="0">
                          <a:latin typeface="Calibri"/>
                          <a:cs typeface="Calibri"/>
                        </a:rPr>
                        <a:t>+6</a:t>
                      </a:r>
                    </a:p>
                  </a:txBody>
                  <a:tcPr anchor="ctr"/>
                </a:tc>
                <a:extLst>
                  <a:ext uri="{0D108BD9-81ED-4DB2-BD59-A6C34878D82A}">
                    <a16:rowId xmlns:a16="http://schemas.microsoft.com/office/drawing/2014/main" val="2377909940"/>
                  </a:ext>
                </a:extLst>
              </a:tr>
            </a:tbl>
          </a:graphicData>
        </a:graphic>
      </p:graphicFrame>
    </p:spTree>
    <p:extLst>
      <p:ext uri="{BB962C8B-B14F-4D97-AF65-F5344CB8AC3E}">
        <p14:creationId xmlns:p14="http://schemas.microsoft.com/office/powerpoint/2010/main" val="2332717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39825"/>
          </a:xfrm>
        </p:spPr>
        <p:txBody>
          <a:bodyPr/>
          <a:lstStyle/>
          <a:p>
            <a:br>
              <a:rPr lang="en-US" dirty="0">
                <a:solidFill>
                  <a:schemeClr val="tx1">
                    <a:lumMod val="65000"/>
                    <a:lumOff val="35000"/>
                  </a:schemeClr>
                </a:solidFill>
              </a:rPr>
            </a:br>
            <a:br>
              <a:rPr lang="en-US" dirty="0">
                <a:solidFill>
                  <a:schemeClr val="tx1">
                    <a:lumMod val="65000"/>
                    <a:lumOff val="35000"/>
                  </a:schemeClr>
                </a:solidFill>
              </a:rPr>
            </a:br>
            <a:r>
              <a:rPr lang="en-US" dirty="0"/>
              <a:t>Which statistical tests to use depends on:</a:t>
            </a:r>
            <a:endParaRPr lang="en-US" dirty="0">
              <a:solidFill>
                <a:schemeClr val="tx1">
                  <a:lumMod val="65000"/>
                  <a:lumOff val="35000"/>
                </a:schemeClr>
              </a:solidFill>
            </a:endParaRPr>
          </a:p>
        </p:txBody>
      </p:sp>
      <p:sp>
        <p:nvSpPr>
          <p:cNvPr id="2" name="Content Placeholder 1"/>
          <p:cNvSpPr>
            <a:spLocks noGrp="1"/>
          </p:cNvSpPr>
          <p:nvPr>
            <p:ph idx="1"/>
          </p:nvPr>
        </p:nvSpPr>
        <p:spPr>
          <a:xfrm>
            <a:off x="711883" y="2056897"/>
            <a:ext cx="7038617" cy="3377216"/>
          </a:xfrm>
        </p:spPr>
        <p:txBody>
          <a:bodyPr/>
          <a:lstStyle/>
          <a:p>
            <a:pPr marL="0" indent="0">
              <a:buNone/>
            </a:pPr>
            <a:r>
              <a:rPr lang="en-US" dirty="0">
                <a:solidFill>
                  <a:schemeClr val="tx1">
                    <a:lumMod val="65000"/>
                    <a:lumOff val="35000"/>
                  </a:schemeClr>
                </a:solidFill>
              </a:rPr>
              <a:t>#1:  What is the study question?</a:t>
            </a:r>
            <a:br>
              <a:rPr lang="en-US" dirty="0">
                <a:solidFill>
                  <a:schemeClr val="tx1">
                    <a:lumMod val="65000"/>
                    <a:lumOff val="35000"/>
                  </a:schemeClr>
                </a:solidFill>
              </a:rPr>
            </a:br>
            <a:br>
              <a:rPr lang="en-US" sz="1800" dirty="0">
                <a:solidFill>
                  <a:schemeClr val="tx1">
                    <a:lumMod val="65000"/>
                    <a:lumOff val="35000"/>
                  </a:schemeClr>
                </a:solidFill>
              </a:rPr>
            </a:br>
            <a:r>
              <a:rPr lang="en-US" dirty="0">
                <a:solidFill>
                  <a:schemeClr val="tx1">
                    <a:lumMod val="65000"/>
                    <a:lumOff val="35000"/>
                  </a:schemeClr>
                </a:solidFill>
              </a:rPr>
              <a:t>#2:  How was it operationalized?</a:t>
            </a:r>
            <a:br>
              <a:rPr lang="en-US" dirty="0">
                <a:solidFill>
                  <a:schemeClr val="tx1">
                    <a:lumMod val="65000"/>
                    <a:lumOff val="35000"/>
                  </a:schemeClr>
                </a:solidFill>
              </a:rPr>
            </a:br>
            <a:r>
              <a:rPr lang="en-US" dirty="0">
                <a:solidFill>
                  <a:schemeClr val="tx1">
                    <a:lumMod val="65000"/>
                    <a:lumOff val="35000"/>
                  </a:schemeClr>
                </a:solidFill>
              </a:rPr>
              <a:t>	a)  How many groups</a:t>
            </a:r>
            <a:br>
              <a:rPr lang="en-US" dirty="0">
                <a:solidFill>
                  <a:schemeClr val="tx1">
                    <a:lumMod val="65000"/>
                    <a:lumOff val="35000"/>
                  </a:schemeClr>
                </a:solidFill>
              </a:rPr>
            </a:br>
            <a:r>
              <a:rPr lang="en-US" dirty="0">
                <a:solidFill>
                  <a:schemeClr val="tx1">
                    <a:lumMod val="65000"/>
                    <a:lumOff val="35000"/>
                  </a:schemeClr>
                </a:solidFill>
              </a:rPr>
              <a:t>	b)  Types of data</a:t>
            </a:r>
            <a:br>
              <a:rPr lang="en-US" dirty="0">
                <a:solidFill>
                  <a:schemeClr val="tx1">
                    <a:lumMod val="65000"/>
                    <a:lumOff val="35000"/>
                  </a:schemeClr>
                </a:solidFill>
              </a:rPr>
            </a:br>
            <a:r>
              <a:rPr lang="en-US" dirty="0">
                <a:solidFill>
                  <a:schemeClr val="tx1">
                    <a:lumMod val="65000"/>
                    <a:lumOff val="35000"/>
                  </a:schemeClr>
                </a:solidFill>
              </a:rPr>
              <a:t>	c)   Sample size</a:t>
            </a:r>
          </a:p>
        </p:txBody>
      </p:sp>
    </p:spTree>
    <p:extLst>
      <p:ext uri="{BB962C8B-B14F-4D97-AF65-F5344CB8AC3E}">
        <p14:creationId xmlns:p14="http://schemas.microsoft.com/office/powerpoint/2010/main" val="4272868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2960"/>
            <a:ext cx="8229600" cy="1143000"/>
          </a:xfrm>
        </p:spPr>
        <p:txBody>
          <a:bodyPr/>
          <a:lstStyle/>
          <a:p>
            <a:pPr>
              <a:lnSpc>
                <a:spcPct val="90000"/>
              </a:lnSpc>
            </a:pPr>
            <a:r>
              <a:rPr lang="en-US" sz="4000" dirty="0"/>
              <a:t>Asymmetrical distributions:</a:t>
            </a:r>
            <a:br>
              <a:rPr lang="en-US" sz="4000" dirty="0"/>
            </a:br>
            <a:r>
              <a:rPr lang="en-US" sz="4000" dirty="0"/>
              <a:t>2. </a:t>
            </a:r>
            <a:r>
              <a:rPr lang="en-US" dirty="0"/>
              <a:t>Wilcoxon signed rank test</a:t>
            </a:r>
            <a:br>
              <a:rPr lang="en-US" dirty="0"/>
            </a:br>
            <a:r>
              <a:rPr lang="en-US" sz="3200" i="1" dirty="0"/>
              <a:t>(non-parametric) </a:t>
            </a:r>
            <a:r>
              <a:rPr lang="en-US" sz="3000" dirty="0"/>
              <a:t>(2)</a:t>
            </a:r>
          </a:p>
        </p:txBody>
      </p:sp>
      <p:sp>
        <p:nvSpPr>
          <p:cNvPr id="8" name="TextBox 7"/>
          <p:cNvSpPr txBox="1"/>
          <p:nvPr/>
        </p:nvSpPr>
        <p:spPr>
          <a:xfrm>
            <a:off x="665019" y="4892166"/>
            <a:ext cx="8154890" cy="1046440"/>
          </a:xfrm>
          <a:prstGeom prst="rect">
            <a:avLst/>
          </a:prstGeom>
          <a:solidFill>
            <a:schemeClr val="accent6">
              <a:lumMod val="60000"/>
              <a:lumOff val="40000"/>
            </a:schemeClr>
          </a:solidFill>
        </p:spPr>
        <p:txBody>
          <a:bodyPr wrap="square" rtlCol="0">
            <a:spAutoFit/>
          </a:bodyPr>
          <a:lstStyle/>
          <a:p>
            <a:pPr>
              <a:spcAft>
                <a:spcPts val="1200"/>
              </a:spcAft>
            </a:pPr>
            <a:r>
              <a:rPr lang="en-US" sz="2600" b="1" dirty="0">
                <a:solidFill>
                  <a:schemeClr val="tx1">
                    <a:lumMod val="95000"/>
                    <a:lumOff val="5000"/>
                  </a:schemeClr>
                </a:solidFill>
                <a:latin typeface="Avenir Book"/>
                <a:cs typeface="Calibri" panose="020F0502020204030204" pitchFamily="34" charset="0"/>
              </a:rPr>
              <a:t>Critical value for t with 7 (n-1) </a:t>
            </a:r>
            <a:r>
              <a:rPr lang="en-US" sz="2600" b="1" dirty="0" err="1">
                <a:solidFill>
                  <a:schemeClr val="tx1">
                    <a:lumMod val="95000"/>
                    <a:lumOff val="5000"/>
                  </a:schemeClr>
                </a:solidFill>
                <a:latin typeface="Avenir Book"/>
                <a:cs typeface="Calibri" panose="020F0502020204030204" pitchFamily="34" charset="0"/>
              </a:rPr>
              <a:t>d.f.</a:t>
            </a:r>
            <a:r>
              <a:rPr lang="en-US" sz="2600" b="1" dirty="0">
                <a:solidFill>
                  <a:schemeClr val="tx1">
                    <a:lumMod val="95000"/>
                    <a:lumOff val="5000"/>
                  </a:schemeClr>
                </a:solidFill>
                <a:latin typeface="Avenir Book"/>
                <a:cs typeface="Calibri" panose="020F0502020204030204" pitchFamily="34" charset="0"/>
              </a:rPr>
              <a:t> at </a:t>
            </a:r>
            <a:r>
              <a:rPr lang="el-GR" sz="2600" b="1" dirty="0">
                <a:solidFill>
                  <a:schemeClr val="tx1">
                    <a:lumMod val="95000"/>
                    <a:lumOff val="5000"/>
                  </a:schemeClr>
                </a:solidFill>
                <a:latin typeface="Calibri" panose="020F0502020204030204" pitchFamily="34" charset="0"/>
                <a:cs typeface="Calibri" panose="020F0502020204030204" pitchFamily="34" charset="0"/>
              </a:rPr>
              <a:t>α</a:t>
            </a:r>
            <a:r>
              <a:rPr lang="en-US" sz="2600" b="1" dirty="0">
                <a:solidFill>
                  <a:schemeClr val="tx1">
                    <a:lumMod val="95000"/>
                    <a:lumOff val="5000"/>
                  </a:schemeClr>
                </a:solidFill>
                <a:latin typeface="Calibri" panose="020F0502020204030204" pitchFamily="34" charset="0"/>
                <a:cs typeface="Calibri" panose="020F0502020204030204" pitchFamily="34" charset="0"/>
              </a:rPr>
              <a:t> </a:t>
            </a:r>
            <a:r>
              <a:rPr lang="en-US" sz="2600" b="1" dirty="0">
                <a:solidFill>
                  <a:schemeClr val="tx1">
                    <a:lumMod val="95000"/>
                    <a:lumOff val="5000"/>
                  </a:schemeClr>
                </a:solidFill>
                <a:latin typeface="Avenir Book"/>
                <a:cs typeface="Calibri" panose="020F0502020204030204" pitchFamily="34" charset="0"/>
              </a:rPr>
              <a:t>= 0.05:  2.36</a:t>
            </a:r>
          </a:p>
          <a:p>
            <a:pPr>
              <a:spcAft>
                <a:spcPts val="1200"/>
              </a:spcAft>
            </a:pPr>
            <a:r>
              <a:rPr lang="en-US" sz="2600" b="1" dirty="0">
                <a:solidFill>
                  <a:schemeClr val="tx1">
                    <a:lumMod val="95000"/>
                    <a:lumOff val="5000"/>
                  </a:schemeClr>
                </a:solidFill>
                <a:latin typeface="Avenir Book"/>
                <a:cs typeface="Calibri" panose="020F0502020204030204" pitchFamily="34" charset="0"/>
              </a:rPr>
              <a:t>Compare with observed value = 5.23:  P&lt;0.05</a:t>
            </a:r>
          </a:p>
        </p:txBody>
      </p:sp>
      <p:grpSp>
        <p:nvGrpSpPr>
          <p:cNvPr id="9" name="Group 8"/>
          <p:cNvGrpSpPr/>
          <p:nvPr/>
        </p:nvGrpSpPr>
        <p:grpSpPr>
          <a:xfrm>
            <a:off x="2058737" y="2495650"/>
            <a:ext cx="5298267" cy="1724527"/>
            <a:chOff x="2058737" y="2834105"/>
            <a:chExt cx="5298267" cy="1724527"/>
          </a:xfrm>
        </p:grpSpPr>
        <p:sp>
          <p:nvSpPr>
            <p:cNvPr id="10" name="Rectangle 9"/>
            <p:cNvSpPr/>
            <p:nvPr/>
          </p:nvSpPr>
          <p:spPr bwMode="auto">
            <a:xfrm>
              <a:off x="2058737" y="2834105"/>
              <a:ext cx="5298267" cy="1724527"/>
            </a:xfrm>
            <a:prstGeom prst="rect">
              <a:avLst/>
            </a:prstGeom>
            <a:solidFill>
              <a:srgbClr val="D9D9D9"/>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1" name="TextBox 10"/>
            <p:cNvSpPr txBox="1"/>
            <p:nvPr/>
          </p:nvSpPr>
          <p:spPr>
            <a:xfrm>
              <a:off x="2278949" y="3171939"/>
              <a:ext cx="5078055" cy="646331"/>
            </a:xfrm>
            <a:prstGeom prst="rect">
              <a:avLst/>
            </a:prstGeom>
            <a:noFill/>
          </p:spPr>
          <p:txBody>
            <a:bodyPr wrap="square" rtlCol="0">
              <a:spAutoFit/>
            </a:bodyPr>
            <a:lstStyle/>
            <a:p>
              <a:pPr algn="ctr">
                <a:spcAft>
                  <a:spcPts val="1200"/>
                </a:spcAft>
              </a:pPr>
              <a:r>
                <a:rPr lang="en-US" sz="3600" dirty="0">
                  <a:latin typeface="Calibri"/>
                  <a:cs typeface="Calibri"/>
                </a:rPr>
                <a:t>t =           =             =  5.23        </a:t>
              </a:r>
            </a:p>
          </p:txBody>
        </p:sp>
        <p:sp>
          <p:nvSpPr>
            <p:cNvPr id="12" name="TextBox 11"/>
            <p:cNvSpPr txBox="1"/>
            <p:nvPr/>
          </p:nvSpPr>
          <p:spPr>
            <a:xfrm>
              <a:off x="3181684" y="3019848"/>
              <a:ext cx="949158" cy="1200329"/>
            </a:xfrm>
            <a:prstGeom prst="rect">
              <a:avLst/>
            </a:prstGeom>
            <a:noFill/>
          </p:spPr>
          <p:txBody>
            <a:bodyPr wrap="square" rtlCol="0">
              <a:spAutoFit/>
            </a:bodyPr>
            <a:lstStyle/>
            <a:p>
              <a:pPr algn="ctr"/>
              <a:r>
                <a:rPr lang="en-US" sz="3600" dirty="0">
                  <a:latin typeface="Calibri"/>
                  <a:cs typeface="Calibri"/>
                </a:rPr>
                <a:t>R </a:t>
              </a:r>
            </a:p>
            <a:p>
              <a:pPr algn="ctr"/>
              <a:r>
                <a:rPr lang="en-US" sz="3600" dirty="0">
                  <a:latin typeface="Calibri"/>
                  <a:cs typeface="Calibri"/>
                </a:rPr>
                <a:t>SE </a:t>
              </a:r>
              <a:r>
                <a:rPr lang="en-US" sz="3600" baseline="-25000" dirty="0">
                  <a:latin typeface="Calibri"/>
                  <a:cs typeface="Calibri"/>
                </a:rPr>
                <a:t>R</a:t>
              </a:r>
            </a:p>
          </p:txBody>
        </p:sp>
        <p:sp>
          <p:nvSpPr>
            <p:cNvPr id="13" name="TextBox 12"/>
            <p:cNvSpPr txBox="1"/>
            <p:nvPr/>
          </p:nvSpPr>
          <p:spPr>
            <a:xfrm>
              <a:off x="4684293" y="3019848"/>
              <a:ext cx="1130969" cy="1200329"/>
            </a:xfrm>
            <a:prstGeom prst="rect">
              <a:avLst/>
            </a:prstGeom>
            <a:noFill/>
          </p:spPr>
          <p:txBody>
            <a:bodyPr wrap="square" rtlCol="0">
              <a:spAutoFit/>
            </a:bodyPr>
            <a:lstStyle/>
            <a:p>
              <a:pPr algn="ctr"/>
              <a:r>
                <a:rPr lang="en-US" sz="3600" dirty="0">
                  <a:latin typeface="Calibri"/>
                  <a:cs typeface="Calibri"/>
                </a:rPr>
                <a:t>4.5 </a:t>
              </a:r>
            </a:p>
            <a:p>
              <a:pPr algn="ctr"/>
              <a:r>
                <a:rPr lang="en-US" sz="3600" dirty="0">
                  <a:latin typeface="Calibri"/>
                  <a:cs typeface="Calibri"/>
                </a:rPr>
                <a:t>0.86</a:t>
              </a:r>
            </a:p>
          </p:txBody>
        </p:sp>
        <p:cxnSp>
          <p:nvCxnSpPr>
            <p:cNvPr id="14" name="Straight Connector 13"/>
            <p:cNvCxnSpPr>
              <a:stCxn id="12" idx="1"/>
              <a:endCxn id="12" idx="3"/>
            </p:cNvCxnSpPr>
            <p:nvPr/>
          </p:nvCxnSpPr>
          <p:spPr bwMode="auto">
            <a:xfrm>
              <a:off x="3181684" y="3620013"/>
              <a:ext cx="94915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4684293" y="3622531"/>
              <a:ext cx="94915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3515895" y="3171939"/>
              <a:ext cx="26736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a:off x="3783263" y="3952654"/>
              <a:ext cx="26736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42588371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36495"/>
            <a:ext cx="8229600" cy="1143000"/>
          </a:xfrm>
        </p:spPr>
        <p:txBody>
          <a:bodyPr/>
          <a:lstStyle/>
          <a:p>
            <a:r>
              <a:rPr lang="en-US" sz="3800" dirty="0"/>
              <a:t>Does the observed mean or median differ from a fixed standard? </a:t>
            </a:r>
            <a:br>
              <a:rPr lang="en-US" sz="3800" dirty="0"/>
            </a:br>
            <a:r>
              <a:rPr lang="en-US" sz="3200" i="1" dirty="0"/>
              <a:t>(One group)</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998976074"/>
              </p:ext>
            </p:extLst>
          </p:nvPr>
        </p:nvGraphicFramePr>
        <p:xfrm>
          <a:off x="411480" y="1991348"/>
          <a:ext cx="8526779" cy="4171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p:cNvSpPr txBox="1"/>
          <p:nvPr/>
        </p:nvSpPr>
        <p:spPr>
          <a:xfrm>
            <a:off x="5992124" y="4468390"/>
            <a:ext cx="462116" cy="523220"/>
          </a:xfrm>
          <a:prstGeom prst="rect">
            <a:avLst/>
          </a:prstGeom>
          <a:noFill/>
        </p:spPr>
        <p:txBody>
          <a:bodyPr wrap="square" rtlCol="0">
            <a:spAutoFit/>
          </a:bodyPr>
          <a:lstStyle/>
          <a:p>
            <a:r>
              <a:rPr lang="en-US" sz="2800" b="1" dirty="0">
                <a:solidFill>
                  <a:schemeClr val="accent1">
                    <a:lumMod val="75000"/>
                  </a:schemeClr>
                </a:solidFill>
              </a:rPr>
              <a:t>Y</a:t>
            </a:r>
          </a:p>
        </p:txBody>
      </p:sp>
      <p:sp>
        <p:nvSpPr>
          <p:cNvPr id="15" name="TextBox 14"/>
          <p:cNvSpPr txBox="1"/>
          <p:nvPr/>
        </p:nvSpPr>
        <p:spPr>
          <a:xfrm>
            <a:off x="2812888" y="3309381"/>
            <a:ext cx="409624" cy="523220"/>
          </a:xfrm>
          <a:prstGeom prst="rect">
            <a:avLst/>
          </a:prstGeom>
          <a:noFill/>
        </p:spPr>
        <p:txBody>
          <a:bodyPr wrap="square" rtlCol="0">
            <a:spAutoFit/>
          </a:bodyPr>
          <a:lstStyle/>
          <a:p>
            <a:r>
              <a:rPr lang="en-US" sz="2800" b="1" dirty="0">
                <a:solidFill>
                  <a:schemeClr val="accent1">
                    <a:lumMod val="75000"/>
                  </a:schemeClr>
                </a:solidFill>
              </a:rPr>
              <a:t>N</a:t>
            </a:r>
          </a:p>
        </p:txBody>
      </p:sp>
      <p:sp>
        <p:nvSpPr>
          <p:cNvPr id="17" name="TextBox 16"/>
          <p:cNvSpPr txBox="1"/>
          <p:nvPr/>
        </p:nvSpPr>
        <p:spPr>
          <a:xfrm>
            <a:off x="5992124" y="2515457"/>
            <a:ext cx="452742" cy="523220"/>
          </a:xfrm>
          <a:prstGeom prst="rect">
            <a:avLst/>
          </a:prstGeom>
          <a:noFill/>
        </p:spPr>
        <p:txBody>
          <a:bodyPr wrap="square" rtlCol="0">
            <a:spAutoFit/>
          </a:bodyPr>
          <a:lstStyle/>
          <a:p>
            <a:r>
              <a:rPr lang="en-US" sz="2800" b="1" dirty="0">
                <a:solidFill>
                  <a:schemeClr val="accent1">
                    <a:lumMod val="75000"/>
                  </a:schemeClr>
                </a:solidFill>
              </a:rPr>
              <a:t>N</a:t>
            </a:r>
          </a:p>
        </p:txBody>
      </p:sp>
      <p:sp>
        <p:nvSpPr>
          <p:cNvPr id="18" name="TextBox 17"/>
          <p:cNvSpPr txBox="1"/>
          <p:nvPr/>
        </p:nvSpPr>
        <p:spPr>
          <a:xfrm>
            <a:off x="2812888" y="4997180"/>
            <a:ext cx="462116" cy="523220"/>
          </a:xfrm>
          <a:prstGeom prst="rect">
            <a:avLst/>
          </a:prstGeom>
          <a:noFill/>
        </p:spPr>
        <p:txBody>
          <a:bodyPr wrap="square" rtlCol="0">
            <a:spAutoFit/>
          </a:bodyPr>
          <a:lstStyle/>
          <a:p>
            <a:r>
              <a:rPr lang="en-US" sz="2800" b="1" dirty="0">
                <a:solidFill>
                  <a:schemeClr val="accent1">
                    <a:lumMod val="75000"/>
                  </a:schemeClr>
                </a:solidFill>
              </a:rPr>
              <a:t>Y</a:t>
            </a:r>
          </a:p>
        </p:txBody>
      </p:sp>
    </p:spTree>
    <p:extLst>
      <p:ext uri="{BB962C8B-B14F-4D97-AF65-F5344CB8AC3E}">
        <p14:creationId xmlns:p14="http://schemas.microsoft.com/office/powerpoint/2010/main" val="3066233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43000"/>
          </a:xfrm>
        </p:spPr>
        <p:txBody>
          <a:bodyPr/>
          <a:lstStyle/>
          <a:p>
            <a:r>
              <a:rPr lang="en-US" dirty="0"/>
              <a:t>Do two observations on the same subject differ?</a:t>
            </a:r>
            <a:endParaRPr lang="en-US" sz="3200" dirty="0"/>
          </a:p>
        </p:txBody>
      </p:sp>
      <p:sp>
        <p:nvSpPr>
          <p:cNvPr id="2" name="TextBox 1"/>
          <p:cNvSpPr txBox="1"/>
          <p:nvPr/>
        </p:nvSpPr>
        <p:spPr>
          <a:xfrm>
            <a:off x="457200" y="2057400"/>
            <a:ext cx="8229600" cy="3170099"/>
          </a:xfrm>
          <a:prstGeom prst="rect">
            <a:avLst/>
          </a:prstGeom>
          <a:noFill/>
        </p:spPr>
        <p:txBody>
          <a:bodyPr wrap="square" rtlCol="0">
            <a:spAutoFit/>
          </a:bodyPr>
          <a:lstStyle/>
          <a:p>
            <a:pPr indent="-457200">
              <a:spcBef>
                <a:spcPts val="1200"/>
              </a:spcBef>
              <a:buFont typeface="+mj-lt"/>
              <a:buAutoNum type="arabicPeriod"/>
            </a:pPr>
            <a:r>
              <a:rPr lang="en-US" sz="3200" dirty="0">
                <a:solidFill>
                  <a:schemeClr val="tx1">
                    <a:lumMod val="65000"/>
                    <a:lumOff val="35000"/>
                  </a:schemeClr>
                </a:solidFill>
                <a:latin typeface="Calibri" panose="020F0502020204030204" pitchFamily="34" charset="0"/>
                <a:cs typeface="Calibri" panose="020F0502020204030204" pitchFamily="34" charset="0"/>
              </a:rPr>
              <a:t>One person, 2 different circumstances</a:t>
            </a:r>
          </a:p>
          <a:p>
            <a:pPr indent="-457200">
              <a:spcBef>
                <a:spcPts val="1200"/>
              </a:spcBef>
              <a:buFont typeface="+mj-lt"/>
              <a:buAutoNum type="arabicPeriod"/>
            </a:pPr>
            <a:r>
              <a:rPr lang="en-US" sz="3200" dirty="0">
                <a:solidFill>
                  <a:schemeClr val="tx1">
                    <a:lumMod val="65000"/>
                    <a:lumOff val="35000"/>
                  </a:schemeClr>
                </a:solidFill>
                <a:latin typeface="Calibri" panose="020F0502020204030204" pitchFamily="34" charset="0"/>
                <a:cs typeface="Calibri" panose="020F0502020204030204" pitchFamily="34" charset="0"/>
              </a:rPr>
              <a:t>One person, 2 points in time (before/after)</a:t>
            </a:r>
          </a:p>
          <a:p>
            <a:pPr indent="-457200">
              <a:spcBef>
                <a:spcPts val="1200"/>
              </a:spcBef>
              <a:buFont typeface="+mj-lt"/>
              <a:buAutoNum type="arabicPeriod"/>
            </a:pPr>
            <a:r>
              <a:rPr lang="en-US" sz="3200" dirty="0">
                <a:solidFill>
                  <a:schemeClr val="tx1">
                    <a:lumMod val="65000"/>
                    <a:lumOff val="35000"/>
                  </a:schemeClr>
                </a:solidFill>
                <a:latin typeface="Calibri" panose="020F0502020204030204" pitchFamily="34" charset="0"/>
                <a:cs typeface="Calibri" panose="020F0502020204030204" pitchFamily="34" charset="0"/>
              </a:rPr>
              <a:t>Two radiologists reading same x-ray</a:t>
            </a:r>
          </a:p>
          <a:p>
            <a:pPr indent="-457200">
              <a:spcBef>
                <a:spcPts val="1200"/>
              </a:spcBef>
              <a:buFont typeface="+mj-lt"/>
              <a:buAutoNum type="arabicPeriod"/>
            </a:pPr>
            <a:r>
              <a:rPr lang="en-US" sz="3200" dirty="0">
                <a:solidFill>
                  <a:schemeClr val="tx1">
                    <a:lumMod val="65000"/>
                    <a:lumOff val="35000"/>
                  </a:schemeClr>
                </a:solidFill>
                <a:latin typeface="Calibri" panose="020F0502020204030204" pitchFamily="34" charset="0"/>
                <a:cs typeface="Calibri" panose="020F0502020204030204" pitchFamily="34" charset="0"/>
              </a:rPr>
              <a:t>Observations on twins</a:t>
            </a:r>
          </a:p>
          <a:p>
            <a:pPr indent="-457200">
              <a:spcBef>
                <a:spcPts val="1200"/>
              </a:spcBef>
              <a:buFont typeface="+mj-lt"/>
              <a:buAutoNum type="arabicPeriod"/>
            </a:pPr>
            <a:r>
              <a:rPr lang="en-US" sz="3200" dirty="0">
                <a:solidFill>
                  <a:schemeClr val="tx1">
                    <a:lumMod val="65000"/>
                    <a:lumOff val="35000"/>
                  </a:schemeClr>
                </a:solidFill>
                <a:latin typeface="Calibri" panose="020F0502020204030204" pitchFamily="34" charset="0"/>
                <a:cs typeface="Calibri" panose="020F0502020204030204" pitchFamily="34" charset="0"/>
              </a:rPr>
              <a:t>Sputum culture comparing 2 different media</a:t>
            </a:r>
          </a:p>
        </p:txBody>
      </p:sp>
    </p:spTree>
    <p:extLst>
      <p:ext uri="{BB962C8B-B14F-4D97-AF65-F5344CB8AC3E}">
        <p14:creationId xmlns:p14="http://schemas.microsoft.com/office/powerpoint/2010/main" val="1424206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43000"/>
          </a:xfrm>
        </p:spPr>
        <p:txBody>
          <a:bodyPr/>
          <a:lstStyle/>
          <a:p>
            <a:r>
              <a:rPr lang="en-US" dirty="0"/>
              <a:t>Do two observations on the same subject differ? </a:t>
            </a:r>
            <a:r>
              <a:rPr lang="en-US" sz="3600" i="1" dirty="0"/>
              <a:t>(paired observations)</a:t>
            </a:r>
          </a:p>
        </p:txBody>
      </p:sp>
      <p:sp>
        <p:nvSpPr>
          <p:cNvPr id="9" name="Title 4"/>
          <p:cNvSpPr txBox="1">
            <a:spLocks/>
          </p:cNvSpPr>
          <p:nvPr/>
        </p:nvSpPr>
        <p:spPr bwMode="auto">
          <a:xfrm>
            <a:off x="457200" y="2057400"/>
            <a:ext cx="8229599" cy="4045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Subtract values of paired observations</a:t>
            </a:r>
          </a:p>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Treat each difference as a single measure</a:t>
            </a:r>
          </a:p>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Use procedure for single measure</a:t>
            </a:r>
          </a:p>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Calculate std. dev. of differences</a:t>
            </a:r>
          </a:p>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Use </a:t>
            </a:r>
            <a:r>
              <a:rPr lang="en-US" sz="3200" kern="0" dirty="0" err="1">
                <a:solidFill>
                  <a:schemeClr val="tx1">
                    <a:lumMod val="65000"/>
                    <a:lumOff val="35000"/>
                  </a:schemeClr>
                </a:solidFill>
                <a:latin typeface="Calibri"/>
                <a:cs typeface="Calibri"/>
              </a:rPr>
              <a:t>t</a:t>
            </a:r>
            <a:r>
              <a:rPr lang="en-US" sz="3200" kern="0" baseline="-25000" dirty="0" err="1">
                <a:solidFill>
                  <a:schemeClr val="tx1">
                    <a:lumMod val="65000"/>
                    <a:lumOff val="35000"/>
                  </a:schemeClr>
                </a:solidFill>
                <a:latin typeface="Calibri"/>
                <a:cs typeface="Calibri"/>
              </a:rPr>
              <a:t>df</a:t>
            </a:r>
            <a:r>
              <a:rPr lang="en-US" sz="3200" kern="0" dirty="0">
                <a:solidFill>
                  <a:schemeClr val="tx1">
                    <a:lumMod val="65000"/>
                    <a:lumOff val="35000"/>
                  </a:schemeClr>
                </a:solidFill>
                <a:latin typeface="Calibri"/>
                <a:cs typeface="Calibri"/>
              </a:rPr>
              <a:t>-distribution to calc. 95% CL, P-value </a:t>
            </a:r>
          </a:p>
          <a:p>
            <a:pPr marL="457200" indent="-457200" defTabSz="914400">
              <a:spcBef>
                <a:spcPts val="600"/>
              </a:spcBef>
              <a:buFont typeface="Wingdings" panose="05000000000000000000" pitchFamily="2" charset="2"/>
              <a:buChar char="§"/>
            </a:pPr>
            <a:r>
              <a:rPr lang="en-US" sz="3200" i="1" kern="0" dirty="0">
                <a:solidFill>
                  <a:schemeClr val="tx1">
                    <a:lumMod val="65000"/>
                    <a:lumOff val="35000"/>
                  </a:schemeClr>
                </a:solidFill>
                <a:latin typeface="Calibri"/>
                <a:cs typeface="Calibri"/>
              </a:rPr>
              <a:t>Differences must be normally distributed</a:t>
            </a:r>
          </a:p>
          <a:p>
            <a:pPr marL="457200" indent="-457200" defTabSz="914400">
              <a:spcBef>
                <a:spcPts val="600"/>
              </a:spcBef>
              <a:buFont typeface="Wingdings" panose="05000000000000000000" pitchFamily="2" charset="2"/>
              <a:buChar char="§"/>
            </a:pPr>
            <a:r>
              <a:rPr lang="en-US" sz="3200" kern="0" dirty="0">
                <a:solidFill>
                  <a:schemeClr val="tx1">
                    <a:lumMod val="65000"/>
                    <a:lumOff val="35000"/>
                  </a:schemeClr>
                </a:solidFill>
                <a:latin typeface="Calibri"/>
                <a:cs typeface="Calibri"/>
              </a:rPr>
              <a:t>If not, Wilcoxon signed rank test</a:t>
            </a:r>
          </a:p>
        </p:txBody>
      </p:sp>
    </p:spTree>
    <p:extLst>
      <p:ext uri="{BB962C8B-B14F-4D97-AF65-F5344CB8AC3E}">
        <p14:creationId xmlns:p14="http://schemas.microsoft.com/office/powerpoint/2010/main" val="1321865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55413"/>
            <a:ext cx="8229600" cy="1143000"/>
          </a:xfrm>
          <a:solidFill>
            <a:srgbClr val="FFFFFF"/>
          </a:solidFill>
        </p:spPr>
        <p:txBody>
          <a:bodyPr/>
          <a:lstStyle/>
          <a:p>
            <a:r>
              <a:rPr lang="en-US" dirty="0"/>
              <a:t>Statistics for mean difference between paired observations</a:t>
            </a:r>
          </a:p>
        </p:txBody>
      </p:sp>
      <mc:AlternateContent xmlns:mc="http://schemas.openxmlformats.org/markup-compatibility/2006" xmlns:a14="http://schemas.microsoft.com/office/drawing/2010/main">
        <mc:Choice Requires="a14">
          <p:sp>
            <p:nvSpPr>
              <p:cNvPr id="10" name="TextBox 9"/>
              <p:cNvSpPr txBox="1"/>
              <p:nvPr/>
            </p:nvSpPr>
            <p:spPr>
              <a:xfrm>
                <a:off x="457200" y="4809138"/>
                <a:ext cx="4007129" cy="369332"/>
              </a:xfrm>
              <a:prstGeom prst="rect">
                <a:avLst/>
              </a:prstGeom>
              <a:noFill/>
            </p:spPr>
            <p:txBody>
              <a:bodyPr wrap="square" lIns="0" tIns="0" rIns="0" bIns="0" rtlCol="0">
                <a:spAutoFit/>
              </a:bodyPr>
              <a:lstStyle/>
              <a:p>
                <a:endParaRPr lang="en-US" sz="2400" b="1" dirty="0"/>
              </a:p>
            </p:txBody>
          </p:sp>
        </mc:Choice>
        <mc:Fallback xmlns="">
          <p:sp>
            <p:nvSpPr>
              <p:cNvPr id="10" name="TextBox 9"/>
              <p:cNvSpPr txBox="1">
                <a:spLocks noRot="1" noChangeAspect="1" noMove="1" noResize="1" noEditPoints="1" noAdjustHandles="1" noChangeArrowheads="1" noChangeShapeType="1" noTextEdit="1"/>
              </p:cNvSpPr>
              <p:nvPr/>
            </p:nvSpPr>
            <p:spPr>
              <a:xfrm>
                <a:off x="457200" y="4809138"/>
                <a:ext cx="4007129" cy="369332"/>
              </a:xfrm>
              <a:prstGeom prst="rect">
                <a:avLst/>
              </a:prstGeom>
              <a:blipFill rotWithShape="1">
                <a:blip r:embed="rId5"/>
                <a:stretch>
                  <a:fillRect l="-1064" t="-6452"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6523965" y="3168982"/>
                <a:ext cx="1652546" cy="369332"/>
              </a:xfrm>
              <a:prstGeom prst="rect">
                <a:avLst/>
              </a:prstGeom>
              <a:noFill/>
            </p:spPr>
            <p:txBody>
              <a:bodyPr wrap="none" lIns="0" tIns="0" rIns="0" bIns="0" rtlCol="0">
                <a:spAutoFit/>
              </a:bodyPr>
              <a:lstStyle/>
              <a:p>
                <a:endParaRPr lang="en-US" sz="2400"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6523965" y="3168982"/>
                <a:ext cx="1652546" cy="369332"/>
              </a:xfrm>
              <a:prstGeom prst="rect">
                <a:avLst/>
              </a:prstGeom>
              <a:blipFill rotWithShape="1">
                <a:blip r:embed="rId6"/>
                <a:stretch>
                  <a:fillRect l="-2574" t="-6452" b="-6452"/>
                </a:stretch>
              </a:blipFill>
            </p:spPr>
            <p:txBody>
              <a:bodyPr/>
              <a:lstStyle/>
              <a:p>
                <a:r>
                  <a:rPr lang="en-US">
                    <a:noFill/>
                  </a:rPr>
                  <a:t> </a:t>
                </a:r>
              </a:p>
            </p:txBody>
          </p:sp>
        </mc:Fallback>
      </mc:AlternateContent>
      <p:pic>
        <p:nvPicPr>
          <p:cNvPr id="3" name="Picture 2" descr="Screen Shot 2018-12-27 at 7.49.51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1978890"/>
            <a:ext cx="8449733" cy="4395944"/>
          </a:xfrm>
          <a:prstGeom prst="rect">
            <a:avLst/>
          </a:prstGeom>
        </p:spPr>
      </p:pic>
    </p:spTree>
    <p:extLst>
      <p:ext uri="{BB962C8B-B14F-4D97-AF65-F5344CB8AC3E}">
        <p14:creationId xmlns:p14="http://schemas.microsoft.com/office/powerpoint/2010/main" val="9954466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43000"/>
          </a:xfrm>
        </p:spPr>
        <p:txBody>
          <a:bodyPr/>
          <a:lstStyle/>
          <a:p>
            <a:r>
              <a:rPr lang="en-US" dirty="0"/>
              <a:t>Do paired observations differ?</a:t>
            </a:r>
            <a:br>
              <a:rPr lang="en-US" dirty="0"/>
            </a:br>
            <a:r>
              <a:rPr lang="en-US" sz="4000" i="1" dirty="0"/>
              <a:t>(matched pairs)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69801196"/>
              </p:ext>
            </p:extLst>
          </p:nvPr>
        </p:nvGraphicFramePr>
        <p:xfrm>
          <a:off x="457200" y="2005083"/>
          <a:ext cx="8526779" cy="4171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p:cNvSpPr txBox="1"/>
          <p:nvPr/>
        </p:nvSpPr>
        <p:spPr>
          <a:xfrm>
            <a:off x="5992124" y="4468390"/>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15" name="TextBox 14"/>
          <p:cNvSpPr txBox="1"/>
          <p:nvPr/>
        </p:nvSpPr>
        <p:spPr>
          <a:xfrm>
            <a:off x="2758441" y="3461273"/>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7" name="TextBox 16"/>
          <p:cNvSpPr txBox="1"/>
          <p:nvPr/>
        </p:nvSpPr>
        <p:spPr>
          <a:xfrm>
            <a:off x="5982750" y="2524551"/>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8" name="TextBox 17"/>
          <p:cNvSpPr txBox="1"/>
          <p:nvPr/>
        </p:nvSpPr>
        <p:spPr>
          <a:xfrm>
            <a:off x="2812888" y="4997180"/>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Tree>
    <p:extLst>
      <p:ext uri="{BB962C8B-B14F-4D97-AF65-F5344CB8AC3E}">
        <p14:creationId xmlns:p14="http://schemas.microsoft.com/office/powerpoint/2010/main" val="2610103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39825"/>
          </a:xfrm>
        </p:spPr>
        <p:txBody>
          <a:bodyPr/>
          <a:lstStyle/>
          <a:p>
            <a:r>
              <a:rPr lang="en-US" dirty="0"/>
              <a:t>Do the means of 2 independent groups differ?</a:t>
            </a:r>
          </a:p>
        </p:txBody>
      </p:sp>
      <p:sp>
        <p:nvSpPr>
          <p:cNvPr id="3" name="Content Placeholder 2"/>
          <p:cNvSpPr>
            <a:spLocks noGrp="1"/>
          </p:cNvSpPr>
          <p:nvPr>
            <p:ph idx="1"/>
          </p:nvPr>
        </p:nvSpPr>
        <p:spPr>
          <a:xfrm>
            <a:off x="457202" y="2224552"/>
            <a:ext cx="4206238" cy="4027805"/>
          </a:xfrm>
        </p:spPr>
        <p:txBody>
          <a:bodyPr/>
          <a:lstStyle/>
          <a:p>
            <a:r>
              <a:rPr lang="en-US" sz="2800" dirty="0">
                <a:solidFill>
                  <a:schemeClr val="tx1">
                    <a:lumMod val="65000"/>
                    <a:lumOff val="35000"/>
                  </a:schemeClr>
                </a:solidFill>
              </a:rPr>
              <a:t>2-sample t-test assumptions</a:t>
            </a:r>
          </a:p>
          <a:p>
            <a:r>
              <a:rPr lang="en-US" sz="2800" dirty="0">
                <a:solidFill>
                  <a:schemeClr val="tx1">
                    <a:lumMod val="65000"/>
                    <a:lumOff val="35000"/>
                  </a:schemeClr>
                </a:solidFill>
              </a:rPr>
              <a:t>Confidence intervals</a:t>
            </a:r>
          </a:p>
          <a:p>
            <a:r>
              <a:rPr lang="en-US" sz="2800" dirty="0">
                <a:solidFill>
                  <a:schemeClr val="tx1">
                    <a:lumMod val="65000"/>
                    <a:lumOff val="35000"/>
                  </a:schemeClr>
                </a:solidFill>
              </a:rPr>
              <a:t>Graphic test</a:t>
            </a:r>
          </a:p>
          <a:p>
            <a:r>
              <a:rPr lang="en-US" sz="2800" dirty="0">
                <a:solidFill>
                  <a:schemeClr val="tx1">
                    <a:lumMod val="65000"/>
                    <a:lumOff val="35000"/>
                  </a:schemeClr>
                </a:solidFill>
              </a:rPr>
              <a:t>Hypothesis test: P-values</a:t>
            </a:r>
          </a:p>
          <a:p>
            <a:r>
              <a:rPr lang="en-US" sz="2800" dirty="0">
                <a:solidFill>
                  <a:schemeClr val="tx1">
                    <a:lumMod val="65000"/>
                    <a:lumOff val="35000"/>
                  </a:schemeClr>
                </a:solidFill>
              </a:rPr>
              <a:t>Equality of variances and F-test</a:t>
            </a:r>
          </a:p>
          <a:p>
            <a:r>
              <a:rPr lang="en-US" sz="2800" dirty="0">
                <a:solidFill>
                  <a:schemeClr val="tx1">
                    <a:lumMod val="65000"/>
                    <a:lumOff val="35000"/>
                  </a:schemeClr>
                </a:solidFill>
              </a:rPr>
              <a:t>Asymmetric distributions</a:t>
            </a:r>
          </a:p>
        </p:txBody>
      </p:sp>
      <p:graphicFrame>
        <p:nvGraphicFramePr>
          <p:cNvPr id="4" name="Content Placeholder 21"/>
          <p:cNvGraphicFramePr>
            <a:graphicFrameLocks/>
          </p:cNvGraphicFramePr>
          <p:nvPr>
            <p:extLst>
              <p:ext uri="{D42A27DB-BD31-4B8C-83A1-F6EECF244321}">
                <p14:modId xmlns:p14="http://schemas.microsoft.com/office/powerpoint/2010/main" val="2964563358"/>
              </p:ext>
            </p:extLst>
          </p:nvPr>
        </p:nvGraphicFramePr>
        <p:xfrm>
          <a:off x="4663440" y="2054066"/>
          <a:ext cx="4193177" cy="4947625"/>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p:cNvPicPr>
            <a:picLocks noChangeAspect="1"/>
          </p:cNvPicPr>
          <p:nvPr/>
        </p:nvPicPr>
        <p:blipFill>
          <a:blip r:embed="rId4"/>
          <a:stretch>
            <a:fillRect/>
          </a:stretch>
        </p:blipFill>
        <p:spPr>
          <a:xfrm>
            <a:off x="7217537" y="2222665"/>
            <a:ext cx="1469263" cy="1012024"/>
          </a:xfrm>
          <a:prstGeom prst="rect">
            <a:avLst/>
          </a:prstGeom>
        </p:spPr>
      </p:pic>
    </p:spTree>
    <p:extLst>
      <p:ext uri="{BB962C8B-B14F-4D97-AF65-F5344CB8AC3E}">
        <p14:creationId xmlns:p14="http://schemas.microsoft.com/office/powerpoint/2010/main" val="33977538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462" y="711967"/>
            <a:ext cx="8229600" cy="1139825"/>
          </a:xfrm>
        </p:spPr>
        <p:txBody>
          <a:bodyPr/>
          <a:lstStyle/>
          <a:p>
            <a:pPr>
              <a:tabLst>
                <a:tab pos="3883025" algn="l"/>
              </a:tabLst>
            </a:pPr>
            <a:r>
              <a:rPr lang="en-US" sz="5400" dirty="0">
                <a:solidFill>
                  <a:schemeClr val="accent6">
                    <a:lumMod val="75000"/>
                  </a:schemeClr>
                </a:solidFill>
              </a:rPr>
              <a:t>t-test</a:t>
            </a:r>
            <a:r>
              <a:rPr lang="en-US" dirty="0">
                <a:solidFill>
                  <a:schemeClr val="accent6">
                    <a:lumMod val="75000"/>
                  </a:schemeClr>
                </a:solidFill>
              </a:rPr>
              <a:t> </a:t>
            </a:r>
            <a:r>
              <a:rPr lang="en-US" dirty="0"/>
              <a:t>for independent groups: </a:t>
            </a:r>
            <a:br>
              <a:rPr lang="en-US" dirty="0"/>
            </a:br>
            <a:r>
              <a:rPr lang="en-US" dirty="0"/>
              <a:t>3 assumptions</a:t>
            </a:r>
          </a:p>
        </p:txBody>
      </p:sp>
      <p:sp>
        <p:nvSpPr>
          <p:cNvPr id="3" name="Content Placeholder 2"/>
          <p:cNvSpPr>
            <a:spLocks noGrp="1"/>
          </p:cNvSpPr>
          <p:nvPr>
            <p:ph idx="1"/>
          </p:nvPr>
        </p:nvSpPr>
        <p:spPr>
          <a:xfrm>
            <a:off x="457197" y="2186796"/>
            <a:ext cx="8229600" cy="4386630"/>
          </a:xfrm>
        </p:spPr>
        <p:txBody>
          <a:bodyPr/>
          <a:lstStyle/>
          <a:p>
            <a:r>
              <a:rPr lang="en-US" dirty="0">
                <a:solidFill>
                  <a:schemeClr val="tx1">
                    <a:lumMod val="65000"/>
                    <a:lumOff val="35000"/>
                  </a:schemeClr>
                </a:solidFill>
              </a:rPr>
              <a:t>Observations in both groups normally distributed</a:t>
            </a:r>
          </a:p>
          <a:p>
            <a:pPr lvl="1"/>
            <a:r>
              <a:rPr lang="en-US" dirty="0">
                <a:solidFill>
                  <a:schemeClr val="tx1">
                    <a:lumMod val="65000"/>
                    <a:lumOff val="35000"/>
                  </a:schemeClr>
                </a:solidFill>
              </a:rPr>
              <a:t>Skewed distributions</a:t>
            </a:r>
          </a:p>
          <a:p>
            <a:pPr lvl="1">
              <a:spcBef>
                <a:spcPts val="0"/>
              </a:spcBef>
            </a:pPr>
            <a:r>
              <a:rPr lang="en-US" dirty="0">
                <a:solidFill>
                  <a:schemeClr val="tx1">
                    <a:lumMod val="65000"/>
                    <a:lumOff val="35000"/>
                  </a:schemeClr>
                </a:solidFill>
              </a:rPr>
              <a:t>Small samples (n&lt;30)</a:t>
            </a:r>
          </a:p>
          <a:p>
            <a:r>
              <a:rPr lang="en-US" dirty="0">
                <a:solidFill>
                  <a:schemeClr val="tx1">
                    <a:lumMod val="65000"/>
                    <a:lumOff val="35000"/>
                  </a:schemeClr>
                </a:solidFill>
              </a:rPr>
              <a:t>Variances of both groups equal</a:t>
            </a:r>
          </a:p>
          <a:p>
            <a:pPr lvl="1">
              <a:spcBef>
                <a:spcPts val="0"/>
              </a:spcBef>
            </a:pPr>
            <a:r>
              <a:rPr lang="en-US" dirty="0">
                <a:solidFill>
                  <a:schemeClr val="tx1">
                    <a:lumMod val="65000"/>
                    <a:lumOff val="35000"/>
                  </a:schemeClr>
                </a:solidFill>
              </a:rPr>
              <a:t>Unequal variances</a:t>
            </a:r>
          </a:p>
          <a:p>
            <a:pPr lvl="1">
              <a:spcBef>
                <a:spcPts val="0"/>
              </a:spcBef>
            </a:pPr>
            <a:r>
              <a:rPr lang="en-US" dirty="0">
                <a:solidFill>
                  <a:schemeClr val="tx1">
                    <a:lumMod val="65000"/>
                    <a:lumOff val="35000"/>
                  </a:schemeClr>
                </a:solidFill>
              </a:rPr>
              <a:t>Unequal sample sizes</a:t>
            </a:r>
          </a:p>
          <a:p>
            <a:r>
              <a:rPr lang="en-US" dirty="0">
                <a:solidFill>
                  <a:schemeClr val="tx1">
                    <a:lumMod val="65000"/>
                    <a:lumOff val="35000"/>
                  </a:schemeClr>
                </a:solidFill>
              </a:rPr>
              <a:t>Observations independent</a:t>
            </a:r>
          </a:p>
        </p:txBody>
      </p:sp>
    </p:spTree>
    <p:extLst>
      <p:ext uri="{BB962C8B-B14F-4D97-AF65-F5344CB8AC3E}">
        <p14:creationId xmlns:p14="http://schemas.microsoft.com/office/powerpoint/2010/main" val="3936048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732599" y="2696944"/>
            <a:ext cx="3547404" cy="3794538"/>
            <a:chOff x="609596" y="1540279"/>
            <a:chExt cx="4151298" cy="4182886"/>
          </a:xfrm>
        </p:grpSpPr>
        <p:grpSp>
          <p:nvGrpSpPr>
            <p:cNvPr id="16" name="Group 15"/>
            <p:cNvGrpSpPr/>
            <p:nvPr/>
          </p:nvGrpSpPr>
          <p:grpSpPr>
            <a:xfrm>
              <a:off x="882048" y="1831400"/>
              <a:ext cx="304131" cy="1431550"/>
              <a:chOff x="2105890" y="2535382"/>
              <a:chExt cx="332510" cy="1593273"/>
            </a:xfrm>
          </p:grpSpPr>
          <p:cxnSp>
            <p:nvCxnSpPr>
              <p:cNvPr id="7" name="Straight Connector 6"/>
              <p:cNvCxnSpPr/>
              <p:nvPr/>
            </p:nvCxnSpPr>
            <p:spPr bwMode="auto">
              <a:xfrm>
                <a:off x="2272145" y="2535382"/>
                <a:ext cx="0" cy="1593273"/>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flipH="1">
                <a:off x="2105890" y="2535382"/>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flipH="1">
                <a:off x="2105890" y="4128655"/>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sp>
            <p:nvSpPr>
              <p:cNvPr id="15" name="Diamond 14"/>
              <p:cNvSpPr/>
              <p:nvPr/>
            </p:nvSpPr>
            <p:spPr bwMode="auto">
              <a:xfrm>
                <a:off x="2105892" y="3297382"/>
                <a:ext cx="304800" cy="138545"/>
              </a:xfrm>
              <a:prstGeom prst="diamond">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17" name="Group 16"/>
            <p:cNvGrpSpPr/>
            <p:nvPr/>
          </p:nvGrpSpPr>
          <p:grpSpPr>
            <a:xfrm>
              <a:off x="1252705" y="3475588"/>
              <a:ext cx="316803" cy="1300843"/>
              <a:chOff x="2092036" y="2535382"/>
              <a:chExt cx="346364" cy="1593273"/>
            </a:xfrm>
          </p:grpSpPr>
          <p:cxnSp>
            <p:nvCxnSpPr>
              <p:cNvPr id="18" name="Straight Connector 17"/>
              <p:cNvCxnSpPr/>
              <p:nvPr/>
            </p:nvCxnSpPr>
            <p:spPr bwMode="auto">
              <a:xfrm>
                <a:off x="2272145" y="2535382"/>
                <a:ext cx="0" cy="1593273"/>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H="1">
                <a:off x="2105890" y="2535382"/>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flipH="1">
                <a:off x="2105890" y="4128655"/>
                <a:ext cx="332510" cy="0"/>
              </a:xfrm>
              <a:prstGeom prst="line">
                <a:avLst/>
              </a:prstGeom>
              <a:solidFill>
                <a:schemeClr val="accent1"/>
              </a:solidFill>
              <a:ln w="50800" cap="flat" cmpd="sng" algn="ctr">
                <a:solidFill>
                  <a:schemeClr val="tx1"/>
                </a:solidFill>
                <a:prstDash val="solid"/>
                <a:round/>
                <a:headEnd type="none" w="med" len="med"/>
                <a:tailEnd type="none" w="med" len="med"/>
              </a:ln>
              <a:effectLst/>
            </p:spPr>
          </p:cxnSp>
          <p:sp>
            <p:nvSpPr>
              <p:cNvPr id="21" name="Diamond 20"/>
              <p:cNvSpPr/>
              <p:nvPr/>
            </p:nvSpPr>
            <p:spPr bwMode="auto">
              <a:xfrm>
                <a:off x="2092036" y="3264329"/>
                <a:ext cx="346364" cy="129943"/>
              </a:xfrm>
              <a:prstGeom prst="diamond">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cxnSp>
          <p:nvCxnSpPr>
            <p:cNvPr id="43" name="Straight Connector 42"/>
            <p:cNvCxnSpPr/>
            <p:nvPr/>
          </p:nvCxnSpPr>
          <p:spPr bwMode="auto">
            <a:xfrm>
              <a:off x="609596" y="1540279"/>
              <a:ext cx="12677" cy="3502776"/>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flipH="1">
              <a:off x="609596" y="5043051"/>
              <a:ext cx="3962404"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nvGrpSpPr>
            <p:cNvPr id="59" name="Group 58"/>
            <p:cNvGrpSpPr/>
            <p:nvPr/>
          </p:nvGrpSpPr>
          <p:grpSpPr>
            <a:xfrm>
              <a:off x="2165094" y="1856294"/>
              <a:ext cx="685877" cy="2527891"/>
              <a:chOff x="2165094" y="1856294"/>
              <a:chExt cx="685877" cy="2527891"/>
            </a:xfrm>
          </p:grpSpPr>
          <p:grpSp>
            <p:nvGrpSpPr>
              <p:cNvPr id="32" name="Group 31"/>
              <p:cNvGrpSpPr/>
              <p:nvPr/>
            </p:nvGrpSpPr>
            <p:grpSpPr>
              <a:xfrm>
                <a:off x="2165094" y="1856294"/>
                <a:ext cx="304131" cy="1294618"/>
                <a:chOff x="2105890" y="2535382"/>
                <a:chExt cx="332510" cy="1593273"/>
              </a:xfrm>
            </p:grpSpPr>
            <p:cxnSp>
              <p:nvCxnSpPr>
                <p:cNvPr id="33" name="Straight Connector 32"/>
                <p:cNvCxnSpPr/>
                <p:nvPr/>
              </p:nvCxnSpPr>
              <p:spPr bwMode="auto">
                <a:xfrm>
                  <a:off x="2272145" y="2535382"/>
                  <a:ext cx="0" cy="1593273"/>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34" name="Straight Connector 33"/>
                <p:cNvCxnSpPr/>
                <p:nvPr/>
              </p:nvCxnSpPr>
              <p:spPr bwMode="auto">
                <a:xfrm flipH="1">
                  <a:off x="2105890" y="2535382"/>
                  <a:ext cx="332510"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35" name="Straight Connector 34"/>
                <p:cNvCxnSpPr/>
                <p:nvPr/>
              </p:nvCxnSpPr>
              <p:spPr bwMode="auto">
                <a:xfrm flipH="1">
                  <a:off x="2105890" y="4128655"/>
                  <a:ext cx="332510"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sp>
              <p:nvSpPr>
                <p:cNvPr id="36" name="Diamond 35"/>
                <p:cNvSpPr/>
                <p:nvPr/>
              </p:nvSpPr>
              <p:spPr bwMode="auto">
                <a:xfrm>
                  <a:off x="2105892" y="3297382"/>
                  <a:ext cx="304800" cy="138545"/>
                </a:xfrm>
                <a:prstGeom prst="diamond">
                  <a:avLst/>
                </a:prstGeom>
                <a:solidFill>
                  <a:srgbClr val="7030A0"/>
                </a:solidFill>
                <a:ln w="127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47" name="Group 46"/>
              <p:cNvGrpSpPr/>
              <p:nvPr/>
            </p:nvGrpSpPr>
            <p:grpSpPr>
              <a:xfrm>
                <a:off x="2534168" y="2198584"/>
                <a:ext cx="316803" cy="2185601"/>
                <a:chOff x="2092036" y="2420632"/>
                <a:chExt cx="346364" cy="1790326"/>
              </a:xfrm>
            </p:grpSpPr>
            <p:cxnSp>
              <p:nvCxnSpPr>
                <p:cNvPr id="48" name="Straight Connector 47"/>
                <p:cNvCxnSpPr/>
                <p:nvPr/>
              </p:nvCxnSpPr>
              <p:spPr bwMode="auto">
                <a:xfrm>
                  <a:off x="2272145" y="2420632"/>
                  <a:ext cx="0" cy="1777911"/>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49" name="Straight Connector 48"/>
                <p:cNvCxnSpPr/>
                <p:nvPr/>
              </p:nvCxnSpPr>
              <p:spPr bwMode="auto">
                <a:xfrm flipH="1">
                  <a:off x="2105891" y="2436614"/>
                  <a:ext cx="332509"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cxnSp>
              <p:nvCxnSpPr>
                <p:cNvPr id="50" name="Straight Connector 49"/>
                <p:cNvCxnSpPr/>
                <p:nvPr/>
              </p:nvCxnSpPr>
              <p:spPr bwMode="auto">
                <a:xfrm flipH="1">
                  <a:off x="2105891" y="4210958"/>
                  <a:ext cx="332509" cy="0"/>
                </a:xfrm>
                <a:prstGeom prst="line">
                  <a:avLst/>
                </a:prstGeom>
                <a:solidFill>
                  <a:schemeClr val="accent1"/>
                </a:solidFill>
                <a:ln w="50800" cap="flat" cmpd="sng" algn="ctr">
                  <a:solidFill>
                    <a:srgbClr val="7030A0"/>
                  </a:solidFill>
                  <a:prstDash val="solid"/>
                  <a:round/>
                  <a:headEnd type="none" w="med" len="med"/>
                  <a:tailEnd type="none" w="med" len="med"/>
                </a:ln>
                <a:effectLst/>
              </p:spPr>
            </p:cxnSp>
            <p:sp>
              <p:nvSpPr>
                <p:cNvPr id="51" name="Diamond 50"/>
                <p:cNvSpPr/>
                <p:nvPr/>
              </p:nvSpPr>
              <p:spPr bwMode="auto">
                <a:xfrm>
                  <a:off x="2092036" y="3264329"/>
                  <a:ext cx="332509" cy="129943"/>
                </a:xfrm>
                <a:prstGeom prst="diamond">
                  <a:avLst/>
                </a:prstGeom>
                <a:solidFill>
                  <a:srgbClr val="7030A0"/>
                </a:solidFill>
                <a:ln w="127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grpSp>
          <p:nvGrpSpPr>
            <p:cNvPr id="60" name="Group 59"/>
            <p:cNvGrpSpPr/>
            <p:nvPr/>
          </p:nvGrpSpPr>
          <p:grpSpPr>
            <a:xfrm>
              <a:off x="3449724" y="1862520"/>
              <a:ext cx="673202" cy="2788409"/>
              <a:chOff x="3449724" y="1862520"/>
              <a:chExt cx="673202" cy="2788409"/>
            </a:xfrm>
            <a:solidFill>
              <a:srgbClr val="A23D07"/>
            </a:solidFill>
          </p:grpSpPr>
          <p:grpSp>
            <p:nvGrpSpPr>
              <p:cNvPr id="22" name="Group 21"/>
              <p:cNvGrpSpPr/>
              <p:nvPr/>
            </p:nvGrpSpPr>
            <p:grpSpPr>
              <a:xfrm>
                <a:off x="3449724" y="1862520"/>
                <a:ext cx="304131" cy="1431550"/>
                <a:chOff x="2105890" y="2535382"/>
                <a:chExt cx="332510" cy="1593273"/>
              </a:xfrm>
              <a:grpFill/>
            </p:grpSpPr>
            <p:cxnSp>
              <p:nvCxnSpPr>
                <p:cNvPr id="23" name="Straight Connector 22"/>
                <p:cNvCxnSpPr/>
                <p:nvPr/>
              </p:nvCxnSpPr>
              <p:spPr bwMode="auto">
                <a:xfrm>
                  <a:off x="2272145" y="2535382"/>
                  <a:ext cx="0" cy="1593273"/>
                </a:xfrm>
                <a:prstGeom prst="line">
                  <a:avLst/>
                </a:prstGeom>
                <a:grpFill/>
                <a:ln w="50800" cap="flat" cmpd="sng" algn="ctr">
                  <a:solidFill>
                    <a:srgbClr val="A23D07"/>
                  </a:solidFill>
                  <a:prstDash val="solid"/>
                  <a:round/>
                  <a:headEnd type="none" w="med" len="med"/>
                  <a:tailEnd type="none" w="med" len="med"/>
                </a:ln>
                <a:effectLst/>
              </p:spPr>
            </p:cxnSp>
            <p:cxnSp>
              <p:nvCxnSpPr>
                <p:cNvPr id="24" name="Straight Connector 23"/>
                <p:cNvCxnSpPr/>
                <p:nvPr/>
              </p:nvCxnSpPr>
              <p:spPr bwMode="auto">
                <a:xfrm flipH="1">
                  <a:off x="2105890" y="2535382"/>
                  <a:ext cx="332510" cy="0"/>
                </a:xfrm>
                <a:prstGeom prst="line">
                  <a:avLst/>
                </a:prstGeom>
                <a:grpFill/>
                <a:ln w="50800" cap="flat" cmpd="sng" algn="ctr">
                  <a:solidFill>
                    <a:srgbClr val="A23D07"/>
                  </a:solidFill>
                  <a:prstDash val="solid"/>
                  <a:round/>
                  <a:headEnd type="none" w="med" len="med"/>
                  <a:tailEnd type="none" w="med" len="med"/>
                </a:ln>
                <a:effectLst/>
              </p:spPr>
            </p:cxnSp>
            <p:cxnSp>
              <p:nvCxnSpPr>
                <p:cNvPr id="25" name="Straight Connector 24"/>
                <p:cNvCxnSpPr/>
                <p:nvPr/>
              </p:nvCxnSpPr>
              <p:spPr bwMode="auto">
                <a:xfrm flipH="1">
                  <a:off x="2105890" y="4128655"/>
                  <a:ext cx="332510" cy="0"/>
                </a:xfrm>
                <a:prstGeom prst="line">
                  <a:avLst/>
                </a:prstGeom>
                <a:grpFill/>
                <a:ln w="50800" cap="flat" cmpd="sng" algn="ctr">
                  <a:solidFill>
                    <a:srgbClr val="A23D07"/>
                  </a:solidFill>
                  <a:prstDash val="solid"/>
                  <a:round/>
                  <a:headEnd type="none" w="med" len="med"/>
                  <a:tailEnd type="none" w="med" len="med"/>
                </a:ln>
                <a:effectLst/>
              </p:spPr>
            </p:cxnSp>
            <p:sp>
              <p:nvSpPr>
                <p:cNvPr id="26" name="Diamond 25"/>
                <p:cNvSpPr/>
                <p:nvPr/>
              </p:nvSpPr>
              <p:spPr bwMode="auto">
                <a:xfrm>
                  <a:off x="2105892" y="3297382"/>
                  <a:ext cx="304800" cy="138545"/>
                </a:xfrm>
                <a:prstGeom prst="diamond">
                  <a:avLst/>
                </a:prstGeom>
                <a:grpFill/>
                <a:ln w="12700" cap="flat" cmpd="sng" algn="ctr">
                  <a:solidFill>
                    <a:srgbClr val="A23D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53" name="Group 52"/>
              <p:cNvGrpSpPr/>
              <p:nvPr/>
            </p:nvGrpSpPr>
            <p:grpSpPr>
              <a:xfrm>
                <a:off x="3806123" y="2902199"/>
                <a:ext cx="316803" cy="1748730"/>
                <a:chOff x="2092036" y="2535382"/>
                <a:chExt cx="346364" cy="1593273"/>
              </a:xfrm>
              <a:grpFill/>
            </p:grpSpPr>
            <p:cxnSp>
              <p:nvCxnSpPr>
                <p:cNvPr id="54" name="Straight Connector 53"/>
                <p:cNvCxnSpPr/>
                <p:nvPr/>
              </p:nvCxnSpPr>
              <p:spPr bwMode="auto">
                <a:xfrm>
                  <a:off x="2272145" y="2535382"/>
                  <a:ext cx="0" cy="1593273"/>
                </a:xfrm>
                <a:prstGeom prst="line">
                  <a:avLst/>
                </a:prstGeom>
                <a:grpFill/>
                <a:ln w="50800" cap="flat" cmpd="sng" algn="ctr">
                  <a:solidFill>
                    <a:srgbClr val="A23D07"/>
                  </a:solidFill>
                  <a:prstDash val="solid"/>
                  <a:round/>
                  <a:headEnd type="none" w="med" len="med"/>
                  <a:tailEnd type="none" w="med" len="med"/>
                </a:ln>
                <a:effectLst/>
              </p:spPr>
            </p:cxnSp>
            <p:cxnSp>
              <p:nvCxnSpPr>
                <p:cNvPr id="55" name="Straight Connector 54"/>
                <p:cNvCxnSpPr/>
                <p:nvPr/>
              </p:nvCxnSpPr>
              <p:spPr bwMode="auto">
                <a:xfrm flipH="1">
                  <a:off x="2105890" y="2535382"/>
                  <a:ext cx="332510" cy="0"/>
                </a:xfrm>
                <a:prstGeom prst="line">
                  <a:avLst/>
                </a:prstGeom>
                <a:grpFill/>
                <a:ln w="50800" cap="flat" cmpd="sng" algn="ctr">
                  <a:solidFill>
                    <a:srgbClr val="A23D07"/>
                  </a:solidFill>
                  <a:prstDash val="solid"/>
                  <a:round/>
                  <a:headEnd type="none" w="med" len="med"/>
                  <a:tailEnd type="none" w="med" len="med"/>
                </a:ln>
                <a:effectLst/>
              </p:spPr>
            </p:cxnSp>
            <p:cxnSp>
              <p:nvCxnSpPr>
                <p:cNvPr id="56" name="Straight Connector 55"/>
                <p:cNvCxnSpPr/>
                <p:nvPr/>
              </p:nvCxnSpPr>
              <p:spPr bwMode="auto">
                <a:xfrm flipH="1">
                  <a:off x="2105890" y="4128655"/>
                  <a:ext cx="332510" cy="0"/>
                </a:xfrm>
                <a:prstGeom prst="line">
                  <a:avLst/>
                </a:prstGeom>
                <a:grpFill/>
                <a:ln w="50800" cap="flat" cmpd="sng" algn="ctr">
                  <a:solidFill>
                    <a:srgbClr val="A23D07"/>
                  </a:solidFill>
                  <a:prstDash val="solid"/>
                  <a:round/>
                  <a:headEnd type="none" w="med" len="med"/>
                  <a:tailEnd type="none" w="med" len="med"/>
                </a:ln>
                <a:effectLst/>
              </p:spPr>
            </p:cxnSp>
            <p:sp>
              <p:nvSpPr>
                <p:cNvPr id="57" name="Diamond 56"/>
                <p:cNvSpPr/>
                <p:nvPr/>
              </p:nvSpPr>
              <p:spPr bwMode="auto">
                <a:xfrm>
                  <a:off x="2092036" y="3264329"/>
                  <a:ext cx="332509" cy="129943"/>
                </a:xfrm>
                <a:prstGeom prst="diamond">
                  <a:avLst/>
                </a:prstGeom>
                <a:grpFill/>
                <a:ln w="12700" cap="flat" cmpd="sng" algn="ctr">
                  <a:solidFill>
                    <a:srgbClr val="A23D0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sp>
          <p:nvSpPr>
            <p:cNvPr id="62" name="TextBox 61"/>
            <p:cNvSpPr txBox="1"/>
            <p:nvPr/>
          </p:nvSpPr>
          <p:spPr>
            <a:xfrm>
              <a:off x="844390" y="5076834"/>
              <a:ext cx="3916504" cy="646331"/>
            </a:xfrm>
            <a:prstGeom prst="rect">
              <a:avLst/>
            </a:prstGeom>
            <a:noFill/>
          </p:spPr>
          <p:txBody>
            <a:bodyPr wrap="square" rtlCol="0">
              <a:spAutoFit/>
            </a:bodyPr>
            <a:lstStyle/>
            <a:p>
              <a:r>
                <a:rPr lang="en-US" sz="3600" b="1" dirty="0"/>
                <a:t> A     </a:t>
              </a:r>
              <a:r>
                <a:rPr lang="en-US" sz="3600" b="1" dirty="0">
                  <a:solidFill>
                    <a:srgbClr val="7030A0"/>
                  </a:solidFill>
                </a:rPr>
                <a:t>B</a:t>
              </a:r>
              <a:r>
                <a:rPr lang="en-US" sz="3600" b="1" dirty="0"/>
                <a:t>      </a:t>
              </a:r>
              <a:r>
                <a:rPr lang="en-US" sz="3600" b="1" dirty="0">
                  <a:solidFill>
                    <a:srgbClr val="A23D07"/>
                  </a:solidFill>
                </a:rPr>
                <a:t>C</a:t>
              </a:r>
            </a:p>
          </p:txBody>
        </p:sp>
      </p:grpSp>
      <p:sp>
        <p:nvSpPr>
          <p:cNvPr id="65" name="Content Placeholder 4"/>
          <p:cNvSpPr>
            <a:spLocks noGrp="1"/>
          </p:cNvSpPr>
          <p:nvPr>
            <p:ph sz="half" idx="4294967295"/>
          </p:nvPr>
        </p:nvSpPr>
        <p:spPr>
          <a:xfrm>
            <a:off x="4488873" y="2712624"/>
            <a:ext cx="4008423" cy="3543660"/>
          </a:xfrm>
          <a:prstGeom prst="rect">
            <a:avLst/>
          </a:prstGeom>
        </p:spPr>
        <p:txBody>
          <a:bodyPr/>
          <a:lstStyle/>
          <a:p>
            <a:pPr marL="514350" indent="-514350">
              <a:lnSpc>
                <a:spcPct val="90000"/>
              </a:lnSpc>
              <a:spcBef>
                <a:spcPts val="0"/>
              </a:spcBef>
              <a:spcAft>
                <a:spcPts val="1200"/>
              </a:spcAft>
              <a:buClrTx/>
              <a:buAutoNum type="alphaUcPeriod"/>
            </a:pPr>
            <a:r>
              <a:rPr lang="en-US" sz="2800" dirty="0">
                <a:solidFill>
                  <a:schemeClr val="tx1"/>
                </a:solidFill>
              </a:rPr>
              <a:t>CI do not overlap</a:t>
            </a:r>
          </a:p>
          <a:p>
            <a:pPr marL="514350" indent="-514350">
              <a:lnSpc>
                <a:spcPct val="90000"/>
              </a:lnSpc>
              <a:spcBef>
                <a:spcPts val="0"/>
              </a:spcBef>
              <a:spcAft>
                <a:spcPts val="1200"/>
              </a:spcAft>
              <a:buClr>
                <a:srgbClr val="7030A0"/>
              </a:buClr>
              <a:buAutoNum type="alphaUcPeriod"/>
            </a:pPr>
            <a:r>
              <a:rPr lang="en-US" sz="2800" dirty="0">
                <a:solidFill>
                  <a:srgbClr val="7030A0"/>
                </a:solidFill>
              </a:rPr>
              <a:t>CI overlaps so mean of one group inside CI of second group</a:t>
            </a:r>
          </a:p>
          <a:p>
            <a:pPr marL="514350" indent="-514350">
              <a:lnSpc>
                <a:spcPct val="90000"/>
              </a:lnSpc>
              <a:spcBef>
                <a:spcPts val="0"/>
              </a:spcBef>
              <a:spcAft>
                <a:spcPts val="1200"/>
              </a:spcAft>
              <a:buClr>
                <a:srgbClr val="A23D07"/>
              </a:buClr>
              <a:buAutoNum type="alphaUcPeriod"/>
            </a:pPr>
            <a:r>
              <a:rPr lang="en-US" sz="2800" dirty="0">
                <a:solidFill>
                  <a:srgbClr val="A23D07"/>
                </a:solidFill>
              </a:rPr>
              <a:t>CI overlap but mean of one group not inside CI of other </a:t>
            </a:r>
            <a:r>
              <a:rPr lang="en-US" sz="2800" dirty="0">
                <a:solidFill>
                  <a:srgbClr val="A23D07"/>
                </a:solidFill>
                <a:sym typeface="Wingdings" panose="05000000000000000000" pitchFamily="2" charset="2"/>
              </a:rPr>
              <a:t> Hypothesis test</a:t>
            </a:r>
            <a:endParaRPr lang="en-US" sz="2800" dirty="0">
              <a:solidFill>
                <a:srgbClr val="A23D07"/>
              </a:solidFill>
            </a:endParaRPr>
          </a:p>
        </p:txBody>
      </p:sp>
      <p:sp>
        <p:nvSpPr>
          <p:cNvPr id="66" name="Title 1"/>
          <p:cNvSpPr txBox="1">
            <a:spLocks/>
          </p:cNvSpPr>
          <p:nvPr/>
        </p:nvSpPr>
        <p:spPr bwMode="auto">
          <a:xfrm>
            <a:off x="457200" y="18288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kern="0" dirty="0"/>
              <a:t>1. Graphic test</a:t>
            </a:r>
          </a:p>
        </p:txBody>
      </p:sp>
      <p:sp>
        <p:nvSpPr>
          <p:cNvPr id="3" name="TextBox 2"/>
          <p:cNvSpPr txBox="1"/>
          <p:nvPr/>
        </p:nvSpPr>
        <p:spPr>
          <a:xfrm>
            <a:off x="727960" y="1463762"/>
            <a:ext cx="8070066" cy="1077218"/>
          </a:xfrm>
          <a:prstGeom prst="rect">
            <a:avLst/>
          </a:prstGeom>
          <a:solidFill>
            <a:srgbClr val="C9DA92"/>
          </a:solidFill>
        </p:spPr>
        <p:txBody>
          <a:bodyPr wrap="square" rtlCol="0">
            <a:spAutoFit/>
          </a:bodyPr>
          <a:lstStyle/>
          <a:p>
            <a:r>
              <a:rPr lang="en-US" sz="3200" kern="0" dirty="0">
                <a:solidFill>
                  <a:schemeClr val="tx1">
                    <a:lumMod val="75000"/>
                    <a:lumOff val="25000"/>
                  </a:schemeClr>
                </a:solidFill>
                <a:latin typeface="Calibri"/>
                <a:cs typeface="Calibri"/>
              </a:rPr>
              <a:t>Compare confidence intervals for 2 independent means </a:t>
            </a:r>
            <a:endParaRPr lang="en-US" sz="3200" dirty="0">
              <a:solidFill>
                <a:schemeClr val="tx1">
                  <a:lumMod val="75000"/>
                  <a:lumOff val="25000"/>
                </a:schemeClr>
              </a:solidFill>
              <a:latin typeface="Calibri"/>
              <a:cs typeface="Calibri"/>
            </a:endParaRPr>
          </a:p>
        </p:txBody>
      </p:sp>
    </p:spTree>
    <p:extLst>
      <p:ext uri="{BB962C8B-B14F-4D97-AF65-F5344CB8AC3E}">
        <p14:creationId xmlns:p14="http://schemas.microsoft.com/office/powerpoint/2010/main" val="2537795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40080"/>
            <a:ext cx="8229600" cy="1143000"/>
          </a:xfrm>
        </p:spPr>
        <p:txBody>
          <a:bodyPr/>
          <a:lstStyle/>
          <a:p>
            <a:pPr marL="565150" indent="-565150"/>
            <a:r>
              <a:rPr lang="en-US" dirty="0"/>
              <a:t>2. Confidence interval for difference between means </a:t>
            </a:r>
            <a:endParaRPr lang="en-US" sz="3200" dirty="0"/>
          </a:p>
        </p:txBody>
      </p:sp>
      <p:sp>
        <p:nvSpPr>
          <p:cNvPr id="3" name="Content Placeholder 2"/>
          <p:cNvSpPr>
            <a:spLocks noGrp="1"/>
          </p:cNvSpPr>
          <p:nvPr>
            <p:ph idx="1"/>
          </p:nvPr>
        </p:nvSpPr>
        <p:spPr>
          <a:xfrm>
            <a:off x="457200" y="1828800"/>
            <a:ext cx="7957595" cy="4792744"/>
          </a:xfrm>
        </p:spPr>
        <p:txBody>
          <a:bodyPr/>
          <a:lstStyle/>
          <a:p>
            <a:pPr marL="0" indent="0">
              <a:buNone/>
            </a:pPr>
            <a:r>
              <a:rPr lang="en-US" sz="3000" u="sng" dirty="0">
                <a:solidFill>
                  <a:schemeClr val="tx1">
                    <a:lumMod val="65000"/>
                    <a:lumOff val="35000"/>
                  </a:schemeClr>
                </a:solidFill>
              </a:rPr>
              <a:t>General form:</a:t>
            </a:r>
            <a:endParaRPr lang="en-US" sz="3000" dirty="0">
              <a:solidFill>
                <a:schemeClr val="tx1">
                  <a:lumMod val="65000"/>
                  <a:lumOff val="35000"/>
                </a:schemeClr>
              </a:solidFill>
            </a:endParaRPr>
          </a:p>
          <a:p>
            <a:pPr marL="0" indent="0">
              <a:spcBef>
                <a:spcPts val="0"/>
              </a:spcBef>
              <a:buNone/>
            </a:pPr>
            <a:r>
              <a:rPr lang="en-US" sz="3000" dirty="0">
                <a:solidFill>
                  <a:schemeClr val="tx1">
                    <a:lumMod val="65000"/>
                    <a:lumOff val="35000"/>
                  </a:schemeClr>
                </a:solidFill>
              </a:rPr>
              <a:t>estimator +/- critical value x SE(estimator)*</a:t>
            </a:r>
          </a:p>
          <a:p>
            <a:pPr marL="0" indent="0">
              <a:spcBef>
                <a:spcPts val="1800"/>
              </a:spcBef>
              <a:buNone/>
            </a:pPr>
            <a:r>
              <a:rPr lang="en-US" sz="2800" u="sng" dirty="0">
                <a:solidFill>
                  <a:schemeClr val="tx1">
                    <a:lumMod val="65000"/>
                    <a:lumOff val="35000"/>
                  </a:schemeClr>
                </a:solidFill>
              </a:rPr>
              <a:t>Estimator</a:t>
            </a:r>
            <a:r>
              <a:rPr lang="en-US" sz="2800" dirty="0">
                <a:solidFill>
                  <a:schemeClr val="tx1">
                    <a:lumMod val="65000"/>
                    <a:lumOff val="35000"/>
                  </a:schemeClr>
                </a:solidFill>
              </a:rPr>
              <a:t>:  mean(X1) – mean(X2)</a:t>
            </a:r>
            <a:endParaRPr lang="en-US" sz="2800" b="1" dirty="0">
              <a:solidFill>
                <a:schemeClr val="tx1">
                  <a:lumMod val="65000"/>
                  <a:lumOff val="35000"/>
                </a:schemeClr>
              </a:solidFill>
            </a:endParaRPr>
          </a:p>
          <a:p>
            <a:pPr marL="0" indent="0">
              <a:spcBef>
                <a:spcPts val="1800"/>
              </a:spcBef>
              <a:buNone/>
            </a:pPr>
            <a:r>
              <a:rPr lang="en-US" sz="2800" u="sng" dirty="0">
                <a:solidFill>
                  <a:schemeClr val="tx1">
                    <a:lumMod val="65000"/>
                    <a:lumOff val="35000"/>
                  </a:schemeClr>
                </a:solidFill>
              </a:rPr>
              <a:t>Critical value</a:t>
            </a:r>
            <a:r>
              <a:rPr lang="en-US" sz="2800" dirty="0">
                <a:solidFill>
                  <a:schemeClr val="tx1">
                    <a:lumMod val="65000"/>
                    <a:lumOff val="35000"/>
                  </a:schemeClr>
                </a:solidFill>
              </a:rPr>
              <a:t>: t-distribution, specify confidence level, df = (n</a:t>
            </a:r>
            <a:r>
              <a:rPr lang="en-US" sz="2800" baseline="-25000" dirty="0">
                <a:solidFill>
                  <a:schemeClr val="tx1">
                    <a:lumMod val="65000"/>
                    <a:lumOff val="35000"/>
                  </a:schemeClr>
                </a:solidFill>
              </a:rPr>
              <a:t>1</a:t>
            </a:r>
            <a:r>
              <a:rPr lang="en-US" sz="2800" dirty="0">
                <a:solidFill>
                  <a:schemeClr val="tx1">
                    <a:lumMod val="65000"/>
                    <a:lumOff val="35000"/>
                  </a:schemeClr>
                </a:solidFill>
              </a:rPr>
              <a:t>-1) + (n</a:t>
            </a:r>
            <a:r>
              <a:rPr lang="en-US" sz="2800" baseline="-25000" dirty="0">
                <a:solidFill>
                  <a:schemeClr val="tx1">
                    <a:lumMod val="65000"/>
                    <a:lumOff val="35000"/>
                  </a:schemeClr>
                </a:solidFill>
              </a:rPr>
              <a:t>2</a:t>
            </a:r>
            <a:r>
              <a:rPr lang="en-US" sz="2800" dirty="0">
                <a:solidFill>
                  <a:schemeClr val="tx1">
                    <a:lumMod val="65000"/>
                    <a:lumOff val="35000"/>
                  </a:schemeClr>
                </a:solidFill>
              </a:rPr>
              <a:t>-1)  = n</a:t>
            </a:r>
            <a:r>
              <a:rPr lang="en-US" sz="2800" baseline="-25000" dirty="0">
                <a:solidFill>
                  <a:schemeClr val="tx1">
                    <a:lumMod val="65000"/>
                    <a:lumOff val="35000"/>
                  </a:schemeClr>
                </a:solidFill>
              </a:rPr>
              <a:t>1</a:t>
            </a:r>
            <a:r>
              <a:rPr lang="en-US" sz="2800" dirty="0">
                <a:solidFill>
                  <a:schemeClr val="tx1">
                    <a:lumMod val="65000"/>
                    <a:lumOff val="35000"/>
                  </a:schemeClr>
                </a:solidFill>
              </a:rPr>
              <a:t> + n</a:t>
            </a:r>
            <a:r>
              <a:rPr lang="en-US" sz="2800" baseline="-25000" dirty="0">
                <a:solidFill>
                  <a:schemeClr val="tx1">
                    <a:lumMod val="65000"/>
                    <a:lumOff val="35000"/>
                  </a:schemeClr>
                </a:solidFill>
              </a:rPr>
              <a:t>2  </a:t>
            </a:r>
            <a:r>
              <a:rPr lang="en-US" sz="2800" dirty="0">
                <a:solidFill>
                  <a:schemeClr val="tx1">
                    <a:lumMod val="65000"/>
                    <a:lumOff val="35000"/>
                  </a:schemeClr>
                </a:solidFill>
              </a:rPr>
              <a:t>̶  2</a:t>
            </a:r>
          </a:p>
          <a:p>
            <a:pPr marL="0" indent="0">
              <a:spcBef>
                <a:spcPts val="1800"/>
              </a:spcBef>
              <a:buNone/>
            </a:pPr>
            <a:r>
              <a:rPr lang="en-US" sz="2800" u="sng" dirty="0">
                <a:solidFill>
                  <a:schemeClr val="tx1">
                    <a:lumMod val="65000"/>
                    <a:lumOff val="35000"/>
                  </a:schemeClr>
                </a:solidFill>
              </a:rPr>
              <a:t>SE(estimator)</a:t>
            </a:r>
            <a:r>
              <a:rPr lang="en-US" sz="2800" dirty="0">
                <a:solidFill>
                  <a:schemeClr val="tx1">
                    <a:lumMod val="65000"/>
                    <a:lumOff val="35000"/>
                  </a:schemeClr>
                </a:solidFill>
              </a:rPr>
              <a:t>:  complicated by having 2 distributions each with its own variance</a:t>
            </a:r>
            <a:endParaRPr lang="en-US" sz="1800" dirty="0">
              <a:solidFill>
                <a:schemeClr val="tx1">
                  <a:lumMod val="65000"/>
                  <a:lumOff val="35000"/>
                </a:schemeClr>
              </a:solidFill>
            </a:endParaRPr>
          </a:p>
          <a:p>
            <a:pPr marL="0" indent="0">
              <a:buNone/>
            </a:pPr>
            <a:endParaRPr lang="en-US" sz="1800" dirty="0">
              <a:solidFill>
                <a:schemeClr val="tx1">
                  <a:lumMod val="65000"/>
                  <a:lumOff val="35000"/>
                </a:schemeClr>
              </a:solidFill>
            </a:endParaRPr>
          </a:p>
          <a:p>
            <a:pPr marL="0" indent="0">
              <a:buNone/>
            </a:pPr>
            <a:r>
              <a:rPr lang="en-US" sz="1800" dirty="0">
                <a:solidFill>
                  <a:schemeClr val="tx1">
                    <a:lumMod val="65000"/>
                    <a:lumOff val="35000"/>
                  </a:schemeClr>
                </a:solidFill>
              </a:rPr>
              <a:t>*Estimator of your target value of interest – difference, mean, median or proportion</a:t>
            </a:r>
          </a:p>
        </p:txBody>
      </p:sp>
    </p:spTree>
    <p:extLst>
      <p:ext uri="{BB962C8B-B14F-4D97-AF65-F5344CB8AC3E}">
        <p14:creationId xmlns:p14="http://schemas.microsoft.com/office/powerpoint/2010/main" val="1421204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r>
              <a:rPr lang="en-US" dirty="0"/>
              <a:t>What is the study question?</a:t>
            </a:r>
          </a:p>
        </p:txBody>
      </p:sp>
      <p:sp>
        <p:nvSpPr>
          <p:cNvPr id="3" name="Content Placeholder 2"/>
          <p:cNvSpPr>
            <a:spLocks noGrp="1"/>
          </p:cNvSpPr>
          <p:nvPr>
            <p:ph idx="1"/>
          </p:nvPr>
        </p:nvSpPr>
        <p:spPr>
          <a:xfrm>
            <a:off x="457200" y="1727200"/>
            <a:ext cx="8229599" cy="4025900"/>
          </a:xfrm>
        </p:spPr>
        <p:txBody>
          <a:bodyPr/>
          <a:lstStyle/>
          <a:p>
            <a:pPr>
              <a:lnSpc>
                <a:spcPct val="90000"/>
              </a:lnSpc>
            </a:pPr>
            <a:r>
              <a:rPr lang="en-US" dirty="0">
                <a:solidFill>
                  <a:schemeClr val="tx1">
                    <a:lumMod val="65000"/>
                    <a:lumOff val="35000"/>
                  </a:schemeClr>
                </a:solidFill>
              </a:rPr>
              <a:t>Are you looking for a difference in means or in medians?</a:t>
            </a:r>
          </a:p>
          <a:p>
            <a:pPr>
              <a:lnSpc>
                <a:spcPct val="90000"/>
              </a:lnSpc>
            </a:pPr>
            <a:r>
              <a:rPr lang="en-US" dirty="0">
                <a:solidFill>
                  <a:schemeClr val="tx1">
                    <a:lumMod val="65000"/>
                    <a:lumOff val="35000"/>
                  </a:schemeClr>
                </a:solidFill>
              </a:rPr>
              <a:t>Are you looking for a difference in proportions?</a:t>
            </a:r>
          </a:p>
          <a:p>
            <a:pPr>
              <a:lnSpc>
                <a:spcPct val="90000"/>
              </a:lnSpc>
            </a:pPr>
            <a:r>
              <a:rPr lang="en-US" dirty="0">
                <a:solidFill>
                  <a:schemeClr val="tx1">
                    <a:lumMod val="65000"/>
                    <a:lumOff val="35000"/>
                  </a:schemeClr>
                </a:solidFill>
              </a:rPr>
              <a:t>Are you looking for associations and the strength of association?</a:t>
            </a:r>
          </a:p>
          <a:p>
            <a:pPr>
              <a:lnSpc>
                <a:spcPct val="90000"/>
              </a:lnSpc>
            </a:pPr>
            <a:r>
              <a:rPr lang="en-US" dirty="0">
                <a:solidFill>
                  <a:schemeClr val="tx1">
                    <a:lumMod val="65000"/>
                    <a:lumOff val="35000"/>
                  </a:schemeClr>
                </a:solidFill>
              </a:rPr>
              <a:t>Do you want to predict risk or probability? </a:t>
            </a:r>
          </a:p>
        </p:txBody>
      </p:sp>
    </p:spTree>
    <p:extLst>
      <p:ext uri="{BB962C8B-B14F-4D97-AF65-F5344CB8AC3E}">
        <p14:creationId xmlns:p14="http://schemas.microsoft.com/office/powerpoint/2010/main" val="26256843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1" y="2303362"/>
            <a:ext cx="8229600" cy="4221733"/>
          </a:xfrm>
        </p:spPr>
        <p:txBody>
          <a:bodyPr/>
          <a:lstStyle/>
          <a:p>
            <a:r>
              <a:rPr lang="en-US" dirty="0">
                <a:solidFill>
                  <a:schemeClr val="tx1">
                    <a:lumMod val="65000"/>
                    <a:lumOff val="35000"/>
                  </a:schemeClr>
                </a:solidFill>
              </a:rPr>
              <a:t>2 sample t-test</a:t>
            </a:r>
          </a:p>
          <a:p>
            <a:r>
              <a:rPr lang="en-US" dirty="0">
                <a:solidFill>
                  <a:schemeClr val="tx1">
                    <a:lumMod val="65000"/>
                    <a:lumOff val="35000"/>
                  </a:schemeClr>
                </a:solidFill>
              </a:rPr>
              <a:t>Software calculates t-statistic from data</a:t>
            </a:r>
          </a:p>
          <a:p>
            <a:pPr>
              <a:spcBef>
                <a:spcPts val="1368"/>
              </a:spcBef>
            </a:pPr>
            <a:r>
              <a:rPr lang="en-US" dirty="0">
                <a:solidFill>
                  <a:schemeClr val="tx1">
                    <a:lumMod val="65000"/>
                    <a:lumOff val="35000"/>
                  </a:schemeClr>
                </a:solidFill>
              </a:rPr>
              <a:t>Compare with critical value of t for specified CL with df = n</a:t>
            </a:r>
            <a:r>
              <a:rPr lang="en-US" baseline="-25000" dirty="0">
                <a:solidFill>
                  <a:schemeClr val="tx1">
                    <a:lumMod val="65000"/>
                    <a:lumOff val="35000"/>
                  </a:schemeClr>
                </a:solidFill>
              </a:rPr>
              <a:t>1</a:t>
            </a:r>
            <a:r>
              <a:rPr lang="en-US" dirty="0">
                <a:solidFill>
                  <a:schemeClr val="tx1">
                    <a:lumMod val="65000"/>
                    <a:lumOff val="35000"/>
                  </a:schemeClr>
                </a:solidFill>
              </a:rPr>
              <a:t> + n</a:t>
            </a:r>
            <a:r>
              <a:rPr lang="en-US" baseline="-25000" dirty="0">
                <a:solidFill>
                  <a:schemeClr val="tx1">
                    <a:lumMod val="65000"/>
                    <a:lumOff val="35000"/>
                  </a:schemeClr>
                </a:solidFill>
              </a:rPr>
              <a:t>2  </a:t>
            </a:r>
            <a:r>
              <a:rPr lang="en-US" dirty="0">
                <a:solidFill>
                  <a:schemeClr val="tx1">
                    <a:lumMod val="65000"/>
                    <a:lumOff val="35000"/>
                  </a:schemeClr>
                </a:solidFill>
              </a:rPr>
              <a:t>̶  2</a:t>
            </a:r>
          </a:p>
          <a:p>
            <a:r>
              <a:rPr lang="en-US" dirty="0">
                <a:solidFill>
                  <a:schemeClr val="tx1">
                    <a:lumMod val="65000"/>
                    <a:lumOff val="35000"/>
                  </a:schemeClr>
                </a:solidFill>
              </a:rPr>
              <a:t>If observed t &gt; critical value, then P&lt;0.05</a:t>
            </a:r>
          </a:p>
        </p:txBody>
      </p:sp>
      <p:sp>
        <p:nvSpPr>
          <p:cNvPr id="4" name="Title 3"/>
          <p:cNvSpPr>
            <a:spLocks noGrp="1"/>
          </p:cNvSpPr>
          <p:nvPr>
            <p:ph type="title"/>
          </p:nvPr>
        </p:nvSpPr>
        <p:spPr>
          <a:xfrm>
            <a:off x="457201" y="640080"/>
            <a:ext cx="8229600" cy="1143000"/>
          </a:xfrm>
        </p:spPr>
        <p:txBody>
          <a:bodyPr/>
          <a:lstStyle/>
          <a:p>
            <a:pPr marL="565150" indent="-565150"/>
            <a:r>
              <a:rPr lang="en-US" dirty="0"/>
              <a:t>3. Hypothesis test for H</a:t>
            </a:r>
            <a:r>
              <a:rPr lang="en-US" baseline="-25000" dirty="0"/>
              <a:t>o</a:t>
            </a:r>
            <a:r>
              <a:rPr lang="en-US" dirty="0"/>
              <a:t>:</a:t>
            </a:r>
            <a:br>
              <a:rPr lang="en-US" dirty="0"/>
            </a:br>
            <a:r>
              <a:rPr lang="en-US" dirty="0"/>
              <a:t>No difference in means</a:t>
            </a:r>
          </a:p>
        </p:txBody>
      </p:sp>
    </p:spTree>
    <p:extLst>
      <p:ext uri="{BB962C8B-B14F-4D97-AF65-F5344CB8AC3E}">
        <p14:creationId xmlns:p14="http://schemas.microsoft.com/office/powerpoint/2010/main" val="1602592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 (X</a:t>
            </a:r>
            <a:r>
              <a:rPr lang="en-US" baseline="-25000" dirty="0"/>
              <a:t>2 </a:t>
            </a:r>
            <a:r>
              <a:rPr lang="mr-IN" dirty="0"/>
              <a:t>–</a:t>
            </a:r>
            <a:r>
              <a:rPr lang="en-US" dirty="0"/>
              <a:t> X</a:t>
            </a:r>
            <a:r>
              <a:rPr lang="en-US" baseline="-25000" dirty="0"/>
              <a:t>1</a:t>
            </a:r>
            <a:r>
              <a:rPr lang="en-US" dirty="0"/>
              <a:t>)</a:t>
            </a:r>
          </a:p>
        </p:txBody>
      </p:sp>
      <p:sp>
        <p:nvSpPr>
          <p:cNvPr id="4" name="Content Placeholder 1"/>
          <p:cNvSpPr>
            <a:spLocks noGrp="1"/>
          </p:cNvSpPr>
          <p:nvPr>
            <p:ph idx="1"/>
          </p:nvPr>
        </p:nvSpPr>
        <p:spPr>
          <a:xfrm>
            <a:off x="457200" y="1600199"/>
            <a:ext cx="8229600" cy="4754880"/>
          </a:xfrm>
        </p:spPr>
        <p:txBody>
          <a:bodyPr/>
          <a:lstStyle/>
          <a:p>
            <a:pPr>
              <a:lnSpc>
                <a:spcPct val="90000"/>
              </a:lnSpc>
              <a:spcAft>
                <a:spcPts val="600"/>
              </a:spcAft>
            </a:pPr>
            <a:r>
              <a:rPr lang="en-US" dirty="0">
                <a:solidFill>
                  <a:schemeClr val="tx1">
                    <a:lumMod val="65000"/>
                    <a:lumOff val="35000"/>
                  </a:schemeClr>
                </a:solidFill>
              </a:rPr>
              <a:t>Pooled variances</a:t>
            </a:r>
          </a:p>
          <a:p>
            <a:pPr lvl="1">
              <a:lnSpc>
                <a:spcPct val="90000"/>
              </a:lnSpc>
              <a:spcBef>
                <a:spcPts val="0"/>
              </a:spcBef>
            </a:pPr>
            <a:r>
              <a:rPr lang="en-US" dirty="0">
                <a:solidFill>
                  <a:schemeClr val="tx1">
                    <a:lumMod val="65000"/>
                    <a:lumOff val="35000"/>
                  </a:schemeClr>
                </a:solidFill>
              </a:rPr>
              <a:t>Sample </a:t>
            </a:r>
            <a:r>
              <a:rPr lang="en-US" dirty="0" err="1">
                <a:solidFill>
                  <a:schemeClr val="tx1">
                    <a:lumMod val="65000"/>
                    <a:lumOff val="35000"/>
                  </a:schemeClr>
                </a:solidFill>
              </a:rPr>
              <a:t>sd</a:t>
            </a:r>
            <a:r>
              <a:rPr lang="en-US" dirty="0">
                <a:solidFill>
                  <a:schemeClr val="tx1">
                    <a:lumMod val="65000"/>
                    <a:lumOff val="35000"/>
                  </a:schemeClr>
                </a:solidFill>
              </a:rPr>
              <a:t> used to estimate population </a:t>
            </a:r>
            <a:r>
              <a:rPr lang="en-US" dirty="0" err="1">
                <a:solidFill>
                  <a:schemeClr val="tx1">
                    <a:lumMod val="65000"/>
                    <a:lumOff val="35000"/>
                  </a:schemeClr>
                </a:solidFill>
              </a:rPr>
              <a:t>sd</a:t>
            </a:r>
            <a:endParaRPr lang="en-US" dirty="0">
              <a:solidFill>
                <a:schemeClr val="tx1">
                  <a:lumMod val="65000"/>
                  <a:lumOff val="35000"/>
                </a:schemeClr>
              </a:solidFill>
            </a:endParaRPr>
          </a:p>
          <a:p>
            <a:pPr lvl="1">
              <a:lnSpc>
                <a:spcPct val="90000"/>
              </a:lnSpc>
              <a:spcBef>
                <a:spcPts val="0"/>
              </a:spcBef>
            </a:pPr>
            <a:r>
              <a:rPr lang="en-US" dirty="0">
                <a:solidFill>
                  <a:schemeClr val="tx1">
                    <a:lumMod val="65000"/>
                    <a:lumOff val="35000"/>
                  </a:schemeClr>
                </a:solidFill>
              </a:rPr>
              <a:t>Combine variances for better estimate of pop. </a:t>
            </a:r>
            <a:r>
              <a:rPr lang="en-US" dirty="0" err="1">
                <a:solidFill>
                  <a:schemeClr val="tx1">
                    <a:lumMod val="65000"/>
                    <a:lumOff val="35000"/>
                  </a:schemeClr>
                </a:solidFill>
              </a:rPr>
              <a:t>sd</a:t>
            </a:r>
            <a:endParaRPr lang="en-US" dirty="0">
              <a:solidFill>
                <a:schemeClr val="tx1">
                  <a:lumMod val="65000"/>
                  <a:lumOff val="35000"/>
                </a:schemeClr>
              </a:solidFill>
            </a:endParaRPr>
          </a:p>
          <a:p>
            <a:pPr lvl="1">
              <a:lnSpc>
                <a:spcPct val="90000"/>
              </a:lnSpc>
              <a:spcBef>
                <a:spcPts val="0"/>
              </a:spcBef>
            </a:pPr>
            <a:r>
              <a:rPr lang="en-US" dirty="0">
                <a:solidFill>
                  <a:schemeClr val="tx1">
                    <a:lumMod val="65000"/>
                    <a:lumOff val="35000"/>
                  </a:schemeClr>
                </a:solidFill>
              </a:rPr>
              <a:t>Sample variances must be equal</a:t>
            </a:r>
          </a:p>
          <a:p>
            <a:pPr>
              <a:lnSpc>
                <a:spcPct val="90000"/>
              </a:lnSpc>
              <a:spcAft>
                <a:spcPts val="600"/>
              </a:spcAft>
            </a:pPr>
            <a:r>
              <a:rPr lang="en-US" dirty="0">
                <a:solidFill>
                  <a:schemeClr val="tx1">
                    <a:lumMod val="65000"/>
                    <a:lumOff val="35000"/>
                  </a:schemeClr>
                </a:solidFill>
              </a:rPr>
              <a:t>“F-test” compares variances</a:t>
            </a:r>
          </a:p>
          <a:p>
            <a:pPr lvl="1">
              <a:lnSpc>
                <a:spcPct val="90000"/>
              </a:lnSpc>
              <a:spcBef>
                <a:spcPts val="0"/>
              </a:spcBef>
            </a:pPr>
            <a:r>
              <a:rPr lang="en-US" dirty="0">
                <a:solidFill>
                  <a:schemeClr val="tx1">
                    <a:lumMod val="65000"/>
                    <a:lumOff val="35000"/>
                  </a:schemeClr>
                </a:solidFill>
              </a:rPr>
              <a:t>Do F-test for equality of sample variances</a:t>
            </a:r>
          </a:p>
          <a:p>
            <a:pPr lvl="1">
              <a:lnSpc>
                <a:spcPct val="90000"/>
              </a:lnSpc>
              <a:spcBef>
                <a:spcPts val="0"/>
              </a:spcBef>
            </a:pPr>
            <a:r>
              <a:rPr lang="en-US" dirty="0">
                <a:solidFill>
                  <a:schemeClr val="tx1">
                    <a:lumMod val="65000"/>
                    <a:lumOff val="35000"/>
                  </a:schemeClr>
                </a:solidFill>
              </a:rPr>
              <a:t>F-test (df) P&gt;0.05:  no sig. dif. variances</a:t>
            </a:r>
          </a:p>
          <a:p>
            <a:pPr lvl="1">
              <a:lnSpc>
                <a:spcPct val="90000"/>
              </a:lnSpc>
              <a:spcBef>
                <a:spcPts val="0"/>
              </a:spcBef>
            </a:pPr>
            <a:r>
              <a:rPr lang="en-US" dirty="0">
                <a:solidFill>
                  <a:schemeClr val="tx1">
                    <a:lumMod val="65000"/>
                    <a:lumOff val="35000"/>
                  </a:schemeClr>
                </a:solidFill>
              </a:rPr>
              <a:t>Use t-test for equal variances</a:t>
            </a:r>
          </a:p>
          <a:p>
            <a:pPr>
              <a:lnSpc>
                <a:spcPct val="90000"/>
              </a:lnSpc>
            </a:pPr>
            <a:r>
              <a:rPr lang="en-US" dirty="0">
                <a:solidFill>
                  <a:schemeClr val="tx1">
                    <a:lumMod val="65000"/>
                    <a:lumOff val="35000"/>
                  </a:schemeClr>
                </a:solidFill>
              </a:rPr>
              <a:t>Separate variances</a:t>
            </a:r>
          </a:p>
          <a:p>
            <a:pPr lvl="1">
              <a:lnSpc>
                <a:spcPct val="90000"/>
              </a:lnSpc>
              <a:spcBef>
                <a:spcPts val="0"/>
              </a:spcBef>
            </a:pPr>
            <a:r>
              <a:rPr lang="en-US" dirty="0">
                <a:solidFill>
                  <a:schemeClr val="tx1">
                    <a:lumMod val="65000"/>
                    <a:lumOff val="35000"/>
                  </a:schemeClr>
                </a:solidFill>
              </a:rPr>
              <a:t>F-test (df) P&lt;0.05: variances differ </a:t>
            </a:r>
            <a:r>
              <a:rPr lang="en-US" dirty="0">
                <a:solidFill>
                  <a:schemeClr val="tx1">
                    <a:lumMod val="65000"/>
                    <a:lumOff val="35000"/>
                  </a:schemeClr>
                </a:solidFill>
                <a:sym typeface="Wingdings" panose="05000000000000000000" pitchFamily="2" charset="2"/>
              </a:rPr>
              <a:t> cannot pool</a:t>
            </a:r>
            <a:endParaRPr lang="en-US" dirty="0">
              <a:solidFill>
                <a:schemeClr val="tx1">
                  <a:lumMod val="65000"/>
                  <a:lumOff val="35000"/>
                </a:schemeClr>
              </a:solidFill>
            </a:endParaRPr>
          </a:p>
          <a:p>
            <a:pPr lvl="1">
              <a:lnSpc>
                <a:spcPct val="90000"/>
              </a:lnSpc>
              <a:spcBef>
                <a:spcPts val="0"/>
              </a:spcBef>
            </a:pPr>
            <a:r>
              <a:rPr lang="en-US" dirty="0">
                <a:solidFill>
                  <a:schemeClr val="tx1">
                    <a:lumMod val="65000"/>
                    <a:lumOff val="35000"/>
                  </a:schemeClr>
                </a:solidFill>
              </a:rPr>
              <a:t>Use t-test with “Satterthwaite correction”</a:t>
            </a:r>
          </a:p>
        </p:txBody>
      </p:sp>
    </p:spTree>
    <p:extLst>
      <p:ext uri="{BB962C8B-B14F-4D97-AF65-F5344CB8AC3E}">
        <p14:creationId xmlns:p14="http://schemas.microsoft.com/office/powerpoint/2010/main" val="1784775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sz="5400" dirty="0">
                <a:solidFill>
                  <a:srgbClr val="7E9632"/>
                </a:solidFill>
              </a:rPr>
              <a:t>t-test</a:t>
            </a:r>
            <a:r>
              <a:rPr lang="en-US" dirty="0">
                <a:solidFill>
                  <a:srgbClr val="7E9632"/>
                </a:solidFill>
              </a:rPr>
              <a:t> </a:t>
            </a:r>
            <a:r>
              <a:rPr lang="en-US" dirty="0"/>
              <a:t>for BMI by program type*</a:t>
            </a:r>
          </a:p>
        </p:txBody>
      </p:sp>
      <p:sp>
        <p:nvSpPr>
          <p:cNvPr id="3" name="Content Placeholder 2"/>
          <p:cNvSpPr>
            <a:spLocks noGrp="1"/>
          </p:cNvSpPr>
          <p:nvPr>
            <p:ph idx="1"/>
          </p:nvPr>
        </p:nvSpPr>
        <p:spPr>
          <a:xfrm>
            <a:off x="457200" y="1627632"/>
            <a:ext cx="8551147" cy="4645846"/>
          </a:xfrm>
        </p:spPr>
        <p:txBody>
          <a:bodyPr/>
          <a:lstStyle/>
          <a:p>
            <a:pPr marL="0" indent="0">
              <a:buNone/>
            </a:pPr>
            <a:r>
              <a:rPr lang="en-US" sz="2000" b="1" u="sng" dirty="0">
                <a:solidFill>
                  <a:schemeClr val="tx1"/>
                </a:solidFill>
                <a:latin typeface="Courier"/>
              </a:rPr>
              <a:t>Program           N        Mean     Std Dev</a:t>
            </a:r>
          </a:p>
          <a:p>
            <a:pPr marL="0" indent="0">
              <a:buNone/>
            </a:pPr>
            <a:r>
              <a:rPr lang="en-US" sz="2000" b="1" dirty="0">
                <a:solidFill>
                  <a:schemeClr val="tx1"/>
                </a:solidFill>
                <a:latin typeface="Courier" pitchFamily="49" charset="0"/>
              </a:rPr>
              <a:t>GLC             755     19.6107      3.8360</a:t>
            </a:r>
          </a:p>
          <a:p>
            <a:pPr marL="0" indent="0">
              <a:buNone/>
            </a:pPr>
            <a:r>
              <a:rPr lang="en-US" sz="2000" b="1" dirty="0">
                <a:solidFill>
                  <a:schemeClr val="tx1"/>
                </a:solidFill>
                <a:latin typeface="Courier" pitchFamily="49" charset="0"/>
              </a:rPr>
              <a:t>non-GLC        1006     20.0358      3.7100</a:t>
            </a:r>
          </a:p>
          <a:p>
            <a:pPr marL="0" indent="0">
              <a:buNone/>
            </a:pPr>
            <a:r>
              <a:rPr lang="en-US" sz="2000" b="1" dirty="0">
                <a:solidFill>
                  <a:schemeClr val="tx1"/>
                </a:solidFill>
                <a:latin typeface="Courier" pitchFamily="49" charset="0"/>
              </a:rPr>
              <a:t>Diff (1-2)              -0.4251      3.7645</a:t>
            </a:r>
          </a:p>
          <a:p>
            <a:pPr marL="0" indent="0">
              <a:buNone/>
            </a:pPr>
            <a:endParaRPr lang="en-US" sz="2000" b="1" dirty="0">
              <a:solidFill>
                <a:schemeClr val="tx1"/>
              </a:solidFill>
              <a:latin typeface="Courier" pitchFamily="49" charset="0"/>
            </a:endParaRPr>
          </a:p>
          <a:p>
            <a:pPr marL="0" indent="0">
              <a:buNone/>
            </a:pPr>
            <a:r>
              <a:rPr lang="en-US" sz="2000" b="1" dirty="0">
                <a:solidFill>
                  <a:schemeClr val="tx1"/>
                </a:solidFill>
                <a:latin typeface="Courier" pitchFamily="49" charset="0"/>
              </a:rPr>
              <a:t>EQUALITY OF VARIANCES</a:t>
            </a:r>
          </a:p>
          <a:p>
            <a:pPr marL="0" indent="0">
              <a:buNone/>
            </a:pPr>
            <a:r>
              <a:rPr lang="da-DK" sz="2000" b="1" u="sng" dirty="0">
                <a:solidFill>
                  <a:schemeClr val="tx1"/>
                </a:solidFill>
                <a:latin typeface="Courier" pitchFamily="49" charset="0"/>
              </a:rPr>
              <a:t>Method      Num DF    Den DF    F Value    </a:t>
            </a:r>
            <a:r>
              <a:rPr lang="da-DK" sz="2000" b="1" u="sng" dirty="0">
                <a:solidFill>
                  <a:srgbClr val="C00000"/>
                </a:solidFill>
                <a:latin typeface="Courier" pitchFamily="49" charset="0"/>
              </a:rPr>
              <a:t>Pr &gt; F</a:t>
            </a:r>
          </a:p>
          <a:p>
            <a:pPr marL="0" indent="0">
              <a:buNone/>
            </a:pPr>
            <a:r>
              <a:rPr lang="da-DK" sz="2000" b="1" dirty="0">
                <a:solidFill>
                  <a:schemeClr val="tx1"/>
                </a:solidFill>
                <a:latin typeface="Courier" pitchFamily="49" charset="0"/>
              </a:rPr>
              <a:t>Folded F       754      1005       1.07    </a:t>
            </a:r>
            <a:r>
              <a:rPr lang="da-DK" sz="2000" b="1" dirty="0">
                <a:solidFill>
                  <a:srgbClr val="C00000"/>
                </a:solidFill>
                <a:latin typeface="Courier" pitchFamily="49" charset="0"/>
              </a:rPr>
              <a:t>0.3250</a:t>
            </a:r>
          </a:p>
          <a:p>
            <a:pPr marL="0" indent="0">
              <a:buNone/>
            </a:pPr>
            <a:endParaRPr lang="en-US" sz="2000" b="1" dirty="0">
              <a:solidFill>
                <a:schemeClr val="tx1"/>
              </a:solidFill>
              <a:latin typeface="Courier" pitchFamily="49" charset="0"/>
            </a:endParaRPr>
          </a:p>
          <a:p>
            <a:pPr marL="0" indent="0">
              <a:buNone/>
            </a:pPr>
            <a:r>
              <a:rPr lang="en-US" sz="2000" b="1" u="sng" dirty="0">
                <a:solidFill>
                  <a:schemeClr val="tx1"/>
                </a:solidFill>
                <a:latin typeface="Courier" pitchFamily="49" charset="0"/>
              </a:rPr>
              <a:t>Method         Variances    DF     t Value   </a:t>
            </a:r>
            <a:r>
              <a:rPr lang="en-US" sz="2000" b="1" u="sng" dirty="0" err="1">
                <a:solidFill>
                  <a:schemeClr val="tx1"/>
                </a:solidFill>
                <a:latin typeface="Courier" pitchFamily="49" charset="0"/>
              </a:rPr>
              <a:t>Pr</a:t>
            </a:r>
            <a:r>
              <a:rPr lang="en-US" sz="2000" b="1" u="sng" dirty="0">
                <a:solidFill>
                  <a:schemeClr val="tx1"/>
                </a:solidFill>
                <a:latin typeface="Courier" pitchFamily="49" charset="0"/>
              </a:rPr>
              <a:t> &gt; |t|</a:t>
            </a:r>
          </a:p>
          <a:p>
            <a:pPr marL="0" indent="0">
              <a:buNone/>
            </a:pPr>
            <a:r>
              <a:rPr lang="en-US" sz="2000" b="1" dirty="0">
                <a:solidFill>
                  <a:srgbClr val="C00000"/>
                </a:solidFill>
                <a:latin typeface="Courier" pitchFamily="49" charset="0"/>
              </a:rPr>
              <a:t>Pooled          Equal       1759    -2.54     0.0171</a:t>
            </a:r>
          </a:p>
          <a:p>
            <a:pPr marL="0" indent="0">
              <a:buNone/>
            </a:pPr>
            <a:r>
              <a:rPr lang="en-US" sz="2000" b="1" dirty="0">
                <a:solidFill>
                  <a:schemeClr val="tx1"/>
                </a:solidFill>
                <a:latin typeface="Courier" pitchFamily="49" charset="0"/>
              </a:rPr>
              <a:t>Satterthwaite   Unequal     1594    -2.23     0.0231</a:t>
            </a:r>
          </a:p>
          <a:p>
            <a:pPr marL="0" indent="0">
              <a:buNone/>
            </a:pPr>
            <a:endParaRPr lang="en-US" sz="2000" b="1" dirty="0">
              <a:solidFill>
                <a:schemeClr val="tx1"/>
              </a:solidFill>
              <a:latin typeface="Courier" pitchFamily="49" charset="0"/>
            </a:endParaRPr>
          </a:p>
          <a:p>
            <a:pPr marL="0" indent="0">
              <a:buNone/>
            </a:pPr>
            <a:r>
              <a:rPr lang="en-US" sz="1200" dirty="0">
                <a:solidFill>
                  <a:schemeClr val="tx1"/>
                </a:solidFill>
                <a:latin typeface="Verdana"/>
                <a:ea typeface="Verdana"/>
                <a:cs typeface="Verdana"/>
              </a:rPr>
              <a:t>* Cegielski JP, et al. </a:t>
            </a:r>
            <a:r>
              <a:rPr lang="en-US" sz="1200" i="1" dirty="0">
                <a:solidFill>
                  <a:schemeClr val="tx1"/>
                </a:solidFill>
                <a:latin typeface="Verdana"/>
                <a:ea typeface="Verdana"/>
                <a:cs typeface="Verdana"/>
              </a:rPr>
              <a:t>Clin Infect Dis</a:t>
            </a:r>
            <a:r>
              <a:rPr lang="en-US" sz="1200" dirty="0">
                <a:solidFill>
                  <a:schemeClr val="tx1"/>
                </a:solidFill>
                <a:latin typeface="Verdana"/>
                <a:ea typeface="Verdana"/>
                <a:cs typeface="Verdana"/>
              </a:rPr>
              <a:t> 2014</a:t>
            </a:r>
          </a:p>
        </p:txBody>
      </p:sp>
    </p:spTree>
    <p:extLst>
      <p:ext uri="{BB962C8B-B14F-4D97-AF65-F5344CB8AC3E}">
        <p14:creationId xmlns:p14="http://schemas.microsoft.com/office/powerpoint/2010/main" val="1470870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2"/>
            <a:ext cx="8229600" cy="1143000"/>
          </a:xfrm>
        </p:spPr>
        <p:txBody>
          <a:bodyPr/>
          <a:lstStyle/>
          <a:p>
            <a:r>
              <a:rPr lang="en-US" sz="5400" dirty="0">
                <a:solidFill>
                  <a:srgbClr val="7E9632"/>
                </a:solidFill>
              </a:rPr>
              <a:t>t test </a:t>
            </a:r>
            <a:r>
              <a:rPr lang="en-US" dirty="0"/>
              <a:t>for BMI by country*</a:t>
            </a:r>
          </a:p>
        </p:txBody>
      </p:sp>
      <p:sp>
        <p:nvSpPr>
          <p:cNvPr id="3" name="Content Placeholder 2"/>
          <p:cNvSpPr>
            <a:spLocks noGrp="1"/>
          </p:cNvSpPr>
          <p:nvPr>
            <p:ph idx="1"/>
          </p:nvPr>
        </p:nvSpPr>
        <p:spPr>
          <a:xfrm>
            <a:off x="595750" y="1628829"/>
            <a:ext cx="8337233" cy="4563627"/>
          </a:xfrm>
          <a:noFill/>
        </p:spPr>
        <p:txBody>
          <a:bodyPr/>
          <a:lstStyle/>
          <a:p>
            <a:pPr marL="0" indent="0">
              <a:buNone/>
            </a:pPr>
            <a:r>
              <a:rPr lang="en-US" sz="2000" b="1" u="sng" dirty="0">
                <a:solidFill>
                  <a:schemeClr val="tx1"/>
                </a:solidFill>
                <a:latin typeface="Courier" pitchFamily="49" charset="0"/>
              </a:rPr>
              <a:t>Country         N        Mean     </a:t>
            </a:r>
            <a:r>
              <a:rPr lang="en-US" sz="2000" b="1" u="sng" dirty="0" err="1">
                <a:solidFill>
                  <a:schemeClr val="tx1"/>
                </a:solidFill>
                <a:latin typeface="Courier" pitchFamily="49" charset="0"/>
              </a:rPr>
              <a:t>Std</a:t>
            </a:r>
            <a:r>
              <a:rPr lang="en-US" sz="2000" b="1" u="sng" dirty="0">
                <a:solidFill>
                  <a:schemeClr val="tx1"/>
                </a:solidFill>
                <a:latin typeface="Courier" pitchFamily="49" charset="0"/>
              </a:rPr>
              <a:t> Dev</a:t>
            </a:r>
          </a:p>
          <a:p>
            <a:pPr marL="0" indent="0">
              <a:buNone/>
            </a:pPr>
            <a:r>
              <a:rPr lang="en-US" sz="2000" b="1" dirty="0">
                <a:solidFill>
                  <a:schemeClr val="tx1"/>
                </a:solidFill>
                <a:latin typeface="Courier" pitchFamily="49" charset="0"/>
              </a:rPr>
              <a:t>A              54     20.0696      2.8673</a:t>
            </a:r>
          </a:p>
          <a:p>
            <a:pPr marL="0" indent="0">
              <a:buNone/>
            </a:pPr>
            <a:r>
              <a:rPr lang="en-US" sz="2000" b="1" dirty="0">
                <a:solidFill>
                  <a:schemeClr val="tx1"/>
                </a:solidFill>
                <a:latin typeface="Courier" pitchFamily="49" charset="0"/>
              </a:rPr>
              <a:t>B             211     21.3547      3.6190</a:t>
            </a:r>
          </a:p>
          <a:p>
            <a:pPr marL="0" indent="0">
              <a:buNone/>
            </a:pPr>
            <a:r>
              <a:rPr lang="en-US" sz="2000" b="1" dirty="0">
                <a:solidFill>
                  <a:schemeClr val="tx1"/>
                </a:solidFill>
                <a:latin typeface="Courier" pitchFamily="49" charset="0"/>
              </a:rPr>
              <a:t>Diff (1-2)            -1.2851      3.4806</a:t>
            </a:r>
          </a:p>
          <a:p>
            <a:pPr marL="0" indent="0">
              <a:buNone/>
            </a:pPr>
            <a:endParaRPr lang="en-US" sz="2000" b="1" dirty="0">
              <a:solidFill>
                <a:schemeClr val="tx1"/>
              </a:solidFill>
              <a:latin typeface="Courier" pitchFamily="49" charset="0"/>
            </a:endParaRPr>
          </a:p>
          <a:p>
            <a:pPr marL="0" indent="0">
              <a:buNone/>
            </a:pPr>
            <a:r>
              <a:rPr lang="en-US" sz="2000" b="1" dirty="0">
                <a:solidFill>
                  <a:schemeClr val="tx1"/>
                </a:solidFill>
                <a:latin typeface="Courier" pitchFamily="49" charset="0"/>
              </a:rPr>
              <a:t>EQUALITY OF VARIANCES</a:t>
            </a:r>
          </a:p>
          <a:p>
            <a:pPr marL="0" indent="0">
              <a:buNone/>
            </a:pPr>
            <a:r>
              <a:rPr lang="da-DK" sz="2000" b="1" u="sng" dirty="0">
                <a:solidFill>
                  <a:schemeClr val="tx1"/>
                </a:solidFill>
                <a:latin typeface="Courier" pitchFamily="49" charset="0"/>
              </a:rPr>
              <a:t>Method      Num DF    Den DF    F Value    </a:t>
            </a:r>
            <a:r>
              <a:rPr lang="da-DK" sz="2000" b="1" u="sng" dirty="0">
                <a:solidFill>
                  <a:srgbClr val="C00000"/>
                </a:solidFill>
                <a:latin typeface="Courier" pitchFamily="49" charset="0"/>
              </a:rPr>
              <a:t>Pr &gt; F</a:t>
            </a:r>
          </a:p>
          <a:p>
            <a:pPr marL="0" indent="0">
              <a:buNone/>
            </a:pPr>
            <a:r>
              <a:rPr lang="da-DK" sz="2000" b="1" dirty="0">
                <a:solidFill>
                  <a:schemeClr val="tx1"/>
                </a:solidFill>
                <a:latin typeface="Courier" pitchFamily="49" charset="0"/>
              </a:rPr>
              <a:t>Folded F       210        53       1.59    </a:t>
            </a:r>
            <a:r>
              <a:rPr lang="da-DK" sz="2000" b="1" dirty="0">
                <a:solidFill>
                  <a:srgbClr val="C00000"/>
                </a:solidFill>
                <a:latin typeface="Courier" pitchFamily="49" charset="0"/>
              </a:rPr>
              <a:t>0.0461</a:t>
            </a:r>
          </a:p>
          <a:p>
            <a:pPr marL="0" indent="0">
              <a:buNone/>
            </a:pPr>
            <a:endParaRPr lang="en-US" sz="2000" b="1" dirty="0">
              <a:solidFill>
                <a:schemeClr val="tx1"/>
              </a:solidFill>
              <a:latin typeface="Courier" pitchFamily="49" charset="0"/>
            </a:endParaRPr>
          </a:p>
          <a:p>
            <a:pPr marL="0" indent="0">
              <a:buNone/>
            </a:pPr>
            <a:r>
              <a:rPr lang="en-US" sz="2000" b="1" u="sng" dirty="0">
                <a:solidFill>
                  <a:schemeClr val="tx1"/>
                </a:solidFill>
                <a:latin typeface="Courier" pitchFamily="49" charset="0"/>
              </a:rPr>
              <a:t>Method        Variances     DF   t Value    </a:t>
            </a:r>
            <a:r>
              <a:rPr lang="en-US" sz="2000" b="1" u="sng" dirty="0" err="1">
                <a:solidFill>
                  <a:schemeClr val="tx1"/>
                </a:solidFill>
                <a:latin typeface="Courier" pitchFamily="49" charset="0"/>
              </a:rPr>
              <a:t>Pr</a:t>
            </a:r>
            <a:r>
              <a:rPr lang="en-US" sz="2000" b="1" u="sng" dirty="0">
                <a:solidFill>
                  <a:schemeClr val="tx1"/>
                </a:solidFill>
                <a:latin typeface="Courier" pitchFamily="49" charset="0"/>
              </a:rPr>
              <a:t> &gt; |t|</a:t>
            </a:r>
          </a:p>
          <a:p>
            <a:pPr marL="0" indent="0">
              <a:buNone/>
            </a:pPr>
            <a:r>
              <a:rPr lang="en-US" sz="2000" b="1" dirty="0">
                <a:solidFill>
                  <a:schemeClr val="tx1"/>
                </a:solidFill>
                <a:latin typeface="Courier" pitchFamily="49" charset="0"/>
              </a:rPr>
              <a:t>Pooled         Equal       263     -2.42    0.0162</a:t>
            </a:r>
          </a:p>
          <a:p>
            <a:pPr marL="0" indent="0">
              <a:buNone/>
            </a:pPr>
            <a:r>
              <a:rPr lang="en-US" sz="2000" b="1" dirty="0">
                <a:solidFill>
                  <a:srgbClr val="C00000"/>
                </a:solidFill>
                <a:latin typeface="Courier" pitchFamily="49" charset="0"/>
              </a:rPr>
              <a:t>Satterthwaite  Unequal   100.8     -2.78    0.0066</a:t>
            </a:r>
          </a:p>
          <a:p>
            <a:pPr marL="0" indent="0">
              <a:buNone/>
            </a:pPr>
            <a:endParaRPr lang="en-US" sz="2000" b="1" dirty="0">
              <a:solidFill>
                <a:schemeClr val="tx1"/>
              </a:solidFill>
              <a:latin typeface="Courier" pitchFamily="49" charset="0"/>
            </a:endParaRPr>
          </a:p>
          <a:p>
            <a:pPr marL="0" indent="0">
              <a:buNone/>
            </a:pPr>
            <a:endParaRPr lang="en-US" sz="2000" b="1" dirty="0">
              <a:solidFill>
                <a:schemeClr val="tx1"/>
              </a:solidFill>
              <a:latin typeface="Courier" pitchFamily="49" charset="0"/>
            </a:endParaRPr>
          </a:p>
        </p:txBody>
      </p:sp>
      <p:sp>
        <p:nvSpPr>
          <p:cNvPr id="4" name="TextBox 3"/>
          <p:cNvSpPr txBox="1"/>
          <p:nvPr/>
        </p:nvSpPr>
        <p:spPr>
          <a:xfrm>
            <a:off x="667637" y="6299067"/>
            <a:ext cx="5757703" cy="276999"/>
          </a:xfrm>
          <a:prstGeom prst="rect">
            <a:avLst/>
          </a:prstGeom>
          <a:noFill/>
        </p:spPr>
        <p:txBody>
          <a:bodyPr wrap="square" rtlCol="0" anchor="t">
            <a:spAutoFit/>
          </a:bodyPr>
          <a:lstStyle/>
          <a:p>
            <a:r>
              <a:rPr lang="en-US" sz="1200" dirty="0">
                <a:latin typeface="Avenir Book"/>
              </a:rPr>
              <a:t>* fictitious data based on Cegielski JP, et al. </a:t>
            </a:r>
            <a:r>
              <a:rPr lang="en-US" sz="1200" i="1" dirty="0">
                <a:latin typeface="Avenir Book"/>
              </a:rPr>
              <a:t>Clin Infect Dis</a:t>
            </a:r>
            <a:r>
              <a:rPr lang="en-US" sz="1200" dirty="0">
                <a:latin typeface="Avenir Book"/>
              </a:rPr>
              <a:t> 2014</a:t>
            </a:r>
          </a:p>
        </p:txBody>
      </p:sp>
    </p:spTree>
    <p:extLst>
      <p:ext uri="{BB962C8B-B14F-4D97-AF65-F5344CB8AC3E}">
        <p14:creationId xmlns:p14="http://schemas.microsoft.com/office/powerpoint/2010/main" val="13425449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ontent Placeholder 21"/>
          <p:cNvGraphicFramePr>
            <a:graphicFrameLocks/>
          </p:cNvGraphicFramePr>
          <p:nvPr>
            <p:extLst>
              <p:ext uri="{D42A27DB-BD31-4B8C-83A1-F6EECF244321}">
                <p14:modId xmlns:p14="http://schemas.microsoft.com/office/powerpoint/2010/main" val="4199376691"/>
              </p:ext>
            </p:extLst>
          </p:nvPr>
        </p:nvGraphicFramePr>
        <p:xfrm>
          <a:off x="1872754" y="2390014"/>
          <a:ext cx="4925469" cy="4368806"/>
        </p:xfrm>
        <a:graphic>
          <a:graphicData uri="http://schemas.openxmlformats.org/drawingml/2006/chart">
            <c:chart xmlns:c="http://schemas.openxmlformats.org/drawingml/2006/chart" xmlns:r="http://schemas.openxmlformats.org/officeDocument/2006/relationships" r:id="rId3"/>
          </a:graphicData>
        </a:graphic>
      </p:graphicFrame>
      <p:sp>
        <p:nvSpPr>
          <p:cNvPr id="36867" name="Rectangle 2"/>
          <p:cNvSpPr>
            <a:spLocks noGrp="1" noChangeArrowheads="1"/>
          </p:cNvSpPr>
          <p:nvPr>
            <p:ph type="title"/>
          </p:nvPr>
        </p:nvSpPr>
        <p:spPr>
          <a:xfrm>
            <a:off x="457200" y="640080"/>
            <a:ext cx="8229600" cy="1143000"/>
          </a:xfrm>
        </p:spPr>
        <p:txBody>
          <a:bodyPr/>
          <a:lstStyle/>
          <a:p>
            <a:r>
              <a:rPr lang="en-US" dirty="0">
                <a:latin typeface="Avenir Book" charset="0"/>
                <a:ea typeface="Avenir Book" charset="0"/>
                <a:cs typeface="Avenir Book" charset="0"/>
              </a:rPr>
              <a:t>Asymmetric distributions or small samples</a:t>
            </a:r>
            <a:endParaRPr lang="en-US" dirty="0"/>
          </a:p>
        </p:txBody>
      </p:sp>
      <p:grpSp>
        <p:nvGrpSpPr>
          <p:cNvPr id="18" name="Group 17"/>
          <p:cNvGrpSpPr/>
          <p:nvPr/>
        </p:nvGrpSpPr>
        <p:grpSpPr>
          <a:xfrm>
            <a:off x="4748960" y="2493478"/>
            <a:ext cx="2049263" cy="738664"/>
            <a:chOff x="7134032" y="2454430"/>
            <a:chExt cx="2049263" cy="738664"/>
          </a:xfrm>
        </p:grpSpPr>
        <p:sp>
          <p:nvSpPr>
            <p:cNvPr id="19" name="TextBox 18"/>
            <p:cNvSpPr txBox="1"/>
            <p:nvPr/>
          </p:nvSpPr>
          <p:spPr>
            <a:xfrm>
              <a:off x="7662622" y="2454430"/>
              <a:ext cx="1520673" cy="738664"/>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charset="0"/>
                  <a:ea typeface="Calibri" charset="0"/>
                  <a:cs typeface="Calibri" charset="0"/>
                </a:rPr>
                <a:t>Utah, USA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charset="0"/>
                  <a:ea typeface="Calibri" charset="0"/>
                  <a:cs typeface="Calibri" charset="0"/>
                </a:rPr>
                <a:t>Florida, USA</a:t>
              </a:r>
            </a:p>
          </p:txBody>
        </p:sp>
        <p:cxnSp>
          <p:nvCxnSpPr>
            <p:cNvPr id="20" name="Straight Connector 19"/>
            <p:cNvCxnSpPr/>
            <p:nvPr/>
          </p:nvCxnSpPr>
          <p:spPr>
            <a:xfrm>
              <a:off x="7134032" y="2678112"/>
              <a:ext cx="397068" cy="1588"/>
            </a:xfrm>
            <a:prstGeom prst="line">
              <a:avLst/>
            </a:prstGeom>
            <a:ln w="63500" cap="flat" cmpd="sng" algn="ctr">
              <a:solidFill>
                <a:srgbClr val="FF66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134032" y="3035300"/>
              <a:ext cx="397068" cy="1588"/>
            </a:xfrm>
            <a:prstGeom prst="line">
              <a:avLst/>
            </a:prstGeom>
            <a:ln w="6350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745036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457200" y="640080"/>
            <a:ext cx="8229600" cy="1139825"/>
          </a:xfrm>
        </p:spPr>
        <p:txBody>
          <a:bodyPr/>
          <a:lstStyle/>
          <a:p>
            <a:r>
              <a:rPr lang="en-US" dirty="0">
                <a:latin typeface="Avenir Book" charset="0"/>
                <a:ea typeface="Avenir Book" charset="0"/>
                <a:cs typeface="Avenir Book" charset="0"/>
              </a:rPr>
              <a:t>Wilcoxon rank-sum test for equality of medians</a:t>
            </a:r>
            <a:endParaRPr lang="en-US" dirty="0"/>
          </a:p>
        </p:txBody>
      </p:sp>
      <p:sp>
        <p:nvSpPr>
          <p:cNvPr id="3" name="Content Placeholder 2"/>
          <p:cNvSpPr>
            <a:spLocks noGrp="1"/>
          </p:cNvSpPr>
          <p:nvPr>
            <p:ph sz="half" idx="1"/>
          </p:nvPr>
        </p:nvSpPr>
        <p:spPr>
          <a:xfrm>
            <a:off x="613955" y="2057396"/>
            <a:ext cx="4010957" cy="4481126"/>
          </a:xfrm>
          <a:solidFill>
            <a:schemeClr val="bg1">
              <a:lumMod val="85000"/>
            </a:schemeClr>
          </a:solidFill>
        </p:spPr>
        <p:txBody>
          <a:bodyPr/>
          <a:lstStyle/>
          <a:p>
            <a:pPr marL="0" indent="0">
              <a:lnSpc>
                <a:spcPts val="2800"/>
              </a:lnSpc>
              <a:spcBef>
                <a:spcPts val="1800"/>
              </a:spcBef>
              <a:buNone/>
            </a:pPr>
            <a:r>
              <a:rPr lang="en-US" u="sng" dirty="0">
                <a:solidFill>
                  <a:srgbClr val="7E9632"/>
                </a:solidFill>
              </a:rPr>
              <a:t>PROCEDURE</a:t>
            </a:r>
          </a:p>
          <a:p>
            <a:pPr>
              <a:lnSpc>
                <a:spcPts val="2800"/>
              </a:lnSpc>
              <a:spcBef>
                <a:spcPts val="1800"/>
              </a:spcBef>
            </a:pPr>
            <a:r>
              <a:rPr lang="en-US" dirty="0">
                <a:solidFill>
                  <a:schemeClr val="tx1">
                    <a:lumMod val="75000"/>
                    <a:lumOff val="25000"/>
                  </a:schemeClr>
                </a:solidFill>
              </a:rPr>
              <a:t>Rank the values</a:t>
            </a:r>
          </a:p>
          <a:p>
            <a:pPr>
              <a:lnSpc>
                <a:spcPts val="2800"/>
              </a:lnSpc>
              <a:spcBef>
                <a:spcPts val="1800"/>
              </a:spcBef>
            </a:pPr>
            <a:r>
              <a:rPr lang="en-US" dirty="0">
                <a:solidFill>
                  <a:schemeClr val="tx1">
                    <a:lumMod val="75000"/>
                    <a:lumOff val="25000"/>
                  </a:schemeClr>
                </a:solidFill>
              </a:rPr>
              <a:t>Use mean rank for ties</a:t>
            </a:r>
          </a:p>
          <a:p>
            <a:pPr>
              <a:lnSpc>
                <a:spcPts val="2800"/>
              </a:lnSpc>
              <a:spcBef>
                <a:spcPts val="1800"/>
              </a:spcBef>
            </a:pPr>
            <a:r>
              <a:rPr lang="en-US" dirty="0">
                <a:solidFill>
                  <a:schemeClr val="tx1">
                    <a:lumMod val="75000"/>
                    <a:lumOff val="25000"/>
                  </a:schemeClr>
                </a:solidFill>
              </a:rPr>
              <a:t>Calculate mean (</a:t>
            </a:r>
            <a:r>
              <a:rPr lang="en-US" dirty="0" err="1">
                <a:solidFill>
                  <a:schemeClr val="tx1">
                    <a:lumMod val="75000"/>
                    <a:lumOff val="25000"/>
                  </a:schemeClr>
                </a:solidFill>
              </a:rPr>
              <a:t>sd</a:t>
            </a:r>
            <a:r>
              <a:rPr lang="en-US" dirty="0">
                <a:solidFill>
                  <a:schemeClr val="tx1">
                    <a:lumMod val="75000"/>
                    <a:lumOff val="25000"/>
                  </a:schemeClr>
                </a:solidFill>
              </a:rPr>
              <a:t>) of ranks for each group</a:t>
            </a:r>
          </a:p>
          <a:p>
            <a:pPr>
              <a:lnSpc>
                <a:spcPts val="2800"/>
              </a:lnSpc>
              <a:spcBef>
                <a:spcPts val="1800"/>
              </a:spcBef>
            </a:pPr>
            <a:r>
              <a:rPr lang="en-US" dirty="0">
                <a:solidFill>
                  <a:schemeClr val="tx1">
                    <a:lumMod val="75000"/>
                    <a:lumOff val="25000"/>
                  </a:schemeClr>
                </a:solidFill>
              </a:rPr>
              <a:t>Calculate pooled </a:t>
            </a:r>
            <a:r>
              <a:rPr lang="en-US" dirty="0" err="1">
                <a:solidFill>
                  <a:schemeClr val="tx1">
                    <a:lumMod val="75000"/>
                    <a:lumOff val="25000"/>
                  </a:schemeClr>
                </a:solidFill>
              </a:rPr>
              <a:t>sd</a:t>
            </a:r>
            <a:endParaRPr lang="en-US" dirty="0">
              <a:solidFill>
                <a:schemeClr val="tx1">
                  <a:lumMod val="75000"/>
                  <a:lumOff val="25000"/>
                </a:schemeClr>
              </a:solidFill>
            </a:endParaRPr>
          </a:p>
          <a:p>
            <a:pPr>
              <a:lnSpc>
                <a:spcPts val="2800"/>
              </a:lnSpc>
              <a:spcBef>
                <a:spcPts val="1800"/>
              </a:spcBef>
            </a:pPr>
            <a:r>
              <a:rPr lang="en-US" dirty="0">
                <a:solidFill>
                  <a:schemeClr val="tx1">
                    <a:lumMod val="75000"/>
                    <a:lumOff val="25000"/>
                  </a:schemeClr>
                </a:solidFill>
              </a:rPr>
              <a:t>Use t-test for 2 groups using calculations based on ranks</a:t>
            </a:r>
          </a:p>
        </p:txBody>
      </p:sp>
      <p:sp>
        <p:nvSpPr>
          <p:cNvPr id="6" name="Content Placeholder 5"/>
          <p:cNvSpPr>
            <a:spLocks noGrp="1"/>
          </p:cNvSpPr>
          <p:nvPr>
            <p:ph sz="half" idx="2"/>
          </p:nvPr>
        </p:nvSpPr>
        <p:spPr>
          <a:xfrm>
            <a:off x="4815841" y="2057396"/>
            <a:ext cx="4136108" cy="4481126"/>
          </a:xfrm>
          <a:solidFill>
            <a:srgbClr val="EDCA0D">
              <a:alpha val="57000"/>
            </a:srgbClr>
          </a:solidFill>
        </p:spPr>
        <p:txBody>
          <a:bodyPr/>
          <a:lstStyle/>
          <a:p>
            <a:pPr marL="0" indent="0">
              <a:lnSpc>
                <a:spcPts val="2800"/>
              </a:lnSpc>
              <a:spcBef>
                <a:spcPts val="1800"/>
              </a:spcBef>
              <a:buNone/>
            </a:pPr>
            <a:r>
              <a:rPr lang="en-US" u="sng" dirty="0">
                <a:solidFill>
                  <a:srgbClr val="7E9632"/>
                </a:solidFill>
              </a:rPr>
              <a:t>RATIONALE</a:t>
            </a:r>
          </a:p>
          <a:p>
            <a:pPr>
              <a:lnSpc>
                <a:spcPts val="2800"/>
              </a:lnSpc>
              <a:spcBef>
                <a:spcPts val="1800"/>
              </a:spcBef>
            </a:pPr>
            <a:r>
              <a:rPr lang="en-US" dirty="0">
                <a:solidFill>
                  <a:srgbClr val="404040"/>
                </a:solidFill>
              </a:rPr>
              <a:t>If distributions similar, each will have high, middle, and low ranks</a:t>
            </a:r>
          </a:p>
          <a:p>
            <a:pPr>
              <a:lnSpc>
                <a:spcPts val="2800"/>
              </a:lnSpc>
              <a:spcBef>
                <a:spcPts val="1800"/>
              </a:spcBef>
            </a:pPr>
            <a:r>
              <a:rPr lang="en-US" dirty="0">
                <a:solidFill>
                  <a:srgbClr val="404040"/>
                </a:solidFill>
              </a:rPr>
              <a:t>Ranks will be distributed +/- evenly across groups (sampling variability)</a:t>
            </a:r>
          </a:p>
          <a:p>
            <a:pPr>
              <a:lnSpc>
                <a:spcPts val="2800"/>
              </a:lnSpc>
              <a:spcBef>
                <a:spcPts val="1800"/>
              </a:spcBef>
            </a:pPr>
            <a:r>
              <a:rPr lang="en-US" dirty="0">
                <a:solidFill>
                  <a:srgbClr val="404040"/>
                </a:solidFill>
              </a:rPr>
              <a:t>If mean ranks equal, groups similar</a:t>
            </a:r>
          </a:p>
        </p:txBody>
      </p:sp>
    </p:spTree>
    <p:extLst>
      <p:ext uri="{BB962C8B-B14F-4D97-AF65-F5344CB8AC3E}">
        <p14:creationId xmlns:p14="http://schemas.microsoft.com/office/powerpoint/2010/main" val="41053317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457200" y="640080"/>
            <a:ext cx="8229600" cy="1143000"/>
          </a:xfrm>
        </p:spPr>
        <p:txBody>
          <a:bodyPr/>
          <a:lstStyle/>
          <a:p>
            <a:r>
              <a:rPr lang="en-US" dirty="0">
                <a:latin typeface="Avenir Book" charset="0"/>
                <a:ea typeface="Avenir Book" charset="0"/>
                <a:cs typeface="Avenir Book" charset="0"/>
              </a:rPr>
              <a:t>Wilcoxon rank-sum test for equality of medians</a:t>
            </a:r>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3364963716"/>
              </p:ext>
            </p:extLst>
          </p:nvPr>
        </p:nvGraphicFramePr>
        <p:xfrm>
          <a:off x="851597" y="1861457"/>
          <a:ext cx="7440805" cy="4678680"/>
        </p:xfrm>
        <a:graphic>
          <a:graphicData uri="http://schemas.openxmlformats.org/drawingml/2006/table">
            <a:tbl>
              <a:tblPr firstRow="1" bandRow="1">
                <a:tableStyleId>{5C22544A-7EE6-4342-B048-85BDC9FD1C3A}</a:tableStyleId>
              </a:tblPr>
              <a:tblGrid>
                <a:gridCol w="802973">
                  <a:extLst>
                    <a:ext uri="{9D8B030D-6E8A-4147-A177-3AD203B41FA5}">
                      <a16:colId xmlns:a16="http://schemas.microsoft.com/office/drawing/2014/main" val="661007377"/>
                    </a:ext>
                  </a:extLst>
                </a:gridCol>
                <a:gridCol w="1472979">
                  <a:extLst>
                    <a:ext uri="{9D8B030D-6E8A-4147-A177-3AD203B41FA5}">
                      <a16:colId xmlns:a16="http://schemas.microsoft.com/office/drawing/2014/main" val="1390497866"/>
                    </a:ext>
                  </a:extLst>
                </a:gridCol>
                <a:gridCol w="1326383">
                  <a:extLst>
                    <a:ext uri="{9D8B030D-6E8A-4147-A177-3AD203B41FA5}">
                      <a16:colId xmlns:a16="http://schemas.microsoft.com/office/drawing/2014/main" val="1348696784"/>
                    </a:ext>
                  </a:extLst>
                </a:gridCol>
                <a:gridCol w="874206">
                  <a:extLst>
                    <a:ext uri="{9D8B030D-6E8A-4147-A177-3AD203B41FA5}">
                      <a16:colId xmlns:a16="http://schemas.microsoft.com/office/drawing/2014/main" val="3131378085"/>
                    </a:ext>
                  </a:extLst>
                </a:gridCol>
                <a:gridCol w="1597688">
                  <a:extLst>
                    <a:ext uri="{9D8B030D-6E8A-4147-A177-3AD203B41FA5}">
                      <a16:colId xmlns:a16="http://schemas.microsoft.com/office/drawing/2014/main" val="4260669177"/>
                    </a:ext>
                  </a:extLst>
                </a:gridCol>
                <a:gridCol w="1366576">
                  <a:extLst>
                    <a:ext uri="{9D8B030D-6E8A-4147-A177-3AD203B41FA5}">
                      <a16:colId xmlns:a16="http://schemas.microsoft.com/office/drawing/2014/main" val="1192211199"/>
                    </a:ext>
                  </a:extLst>
                </a:gridCol>
              </a:tblGrid>
              <a:tr h="370840">
                <a:tc>
                  <a:txBody>
                    <a:bodyPr/>
                    <a:lstStyle/>
                    <a:p>
                      <a:pPr algn="ctr"/>
                      <a:r>
                        <a:rPr lang="en-US" sz="1800" dirty="0"/>
                        <a:t>ID</a:t>
                      </a:r>
                    </a:p>
                  </a:txBody>
                  <a:tcPr/>
                </a:tc>
                <a:tc>
                  <a:txBody>
                    <a:bodyPr/>
                    <a:lstStyle/>
                    <a:p>
                      <a:pPr algn="ctr"/>
                      <a:r>
                        <a:rPr lang="en-US" sz="1800" dirty="0"/>
                        <a:t>Group</a:t>
                      </a:r>
                      <a:r>
                        <a:rPr lang="en-US" sz="1800" baseline="0" dirty="0"/>
                        <a:t> A</a:t>
                      </a:r>
                      <a:endParaRPr lang="en-US" sz="1800" dirty="0"/>
                    </a:p>
                  </a:txBody>
                  <a:tcPr/>
                </a:tc>
                <a:tc>
                  <a:txBody>
                    <a:bodyPr/>
                    <a:lstStyle/>
                    <a:p>
                      <a:pPr algn="ctr"/>
                      <a:r>
                        <a:rPr lang="en-US" sz="1800" dirty="0"/>
                        <a:t>Rank</a:t>
                      </a:r>
                    </a:p>
                  </a:txBody>
                  <a:tcPr/>
                </a:tc>
                <a:tc>
                  <a:txBody>
                    <a:bodyPr/>
                    <a:lstStyle/>
                    <a:p>
                      <a:pPr algn="ctr"/>
                      <a:r>
                        <a:rPr lang="en-US" sz="1800" dirty="0"/>
                        <a:t>ID</a:t>
                      </a:r>
                    </a:p>
                  </a:txBody>
                  <a:tcPr/>
                </a:tc>
                <a:tc>
                  <a:txBody>
                    <a:bodyPr/>
                    <a:lstStyle/>
                    <a:p>
                      <a:pPr algn="ctr"/>
                      <a:r>
                        <a:rPr lang="en-US" sz="1800" dirty="0"/>
                        <a:t>Group</a:t>
                      </a:r>
                      <a:r>
                        <a:rPr lang="en-US" sz="1800" baseline="0" dirty="0"/>
                        <a:t> B</a:t>
                      </a:r>
                      <a:endParaRPr lang="en-US" sz="1800" dirty="0"/>
                    </a:p>
                  </a:txBody>
                  <a:tcPr/>
                </a:tc>
                <a:tc>
                  <a:txBody>
                    <a:bodyPr/>
                    <a:lstStyle/>
                    <a:p>
                      <a:pPr algn="ctr"/>
                      <a:r>
                        <a:rPr lang="en-US" sz="1800" dirty="0"/>
                        <a:t>Rank</a:t>
                      </a:r>
                    </a:p>
                  </a:txBody>
                  <a:tcPr/>
                </a:tc>
                <a:extLst>
                  <a:ext uri="{0D108BD9-81ED-4DB2-BD59-A6C34878D82A}">
                    <a16:rowId xmlns:a16="http://schemas.microsoft.com/office/drawing/2014/main" val="1619031922"/>
                  </a:ext>
                </a:extLst>
              </a:tr>
              <a:tr h="370840">
                <a:tc>
                  <a:txBody>
                    <a:bodyPr/>
                    <a:lstStyle/>
                    <a:p>
                      <a:pPr algn="ctr"/>
                      <a:r>
                        <a:rPr lang="en-US" sz="1800" dirty="0"/>
                        <a:t>1</a:t>
                      </a:r>
                    </a:p>
                    <a:p>
                      <a:pPr algn="ctr"/>
                      <a:r>
                        <a:rPr lang="en-US" sz="1800" dirty="0"/>
                        <a:t>2</a:t>
                      </a:r>
                    </a:p>
                    <a:p>
                      <a:pPr algn="ctr"/>
                      <a:r>
                        <a:rPr lang="en-US" sz="1800" dirty="0"/>
                        <a:t>3</a:t>
                      </a:r>
                    </a:p>
                    <a:p>
                      <a:pPr algn="ctr"/>
                      <a:r>
                        <a:rPr lang="en-US" sz="1800" dirty="0"/>
                        <a:t>4</a:t>
                      </a:r>
                    </a:p>
                  </a:txBody>
                  <a:tcPr/>
                </a:tc>
                <a:tc>
                  <a:txBody>
                    <a:bodyPr/>
                    <a:lstStyle/>
                    <a:p>
                      <a:pPr algn="ctr"/>
                      <a:r>
                        <a:rPr lang="en-US" sz="1800" dirty="0"/>
                        <a:t>263</a:t>
                      </a:r>
                    </a:p>
                    <a:p>
                      <a:pPr algn="ctr"/>
                      <a:r>
                        <a:rPr lang="en-US" sz="1800" dirty="0"/>
                        <a:t>288</a:t>
                      </a:r>
                    </a:p>
                    <a:p>
                      <a:pPr algn="ctr"/>
                      <a:r>
                        <a:rPr lang="en-US" sz="1800" dirty="0"/>
                        <a:t>432</a:t>
                      </a:r>
                    </a:p>
                    <a:p>
                      <a:pPr algn="ctr"/>
                      <a:r>
                        <a:rPr lang="en-US" sz="1800" dirty="0"/>
                        <a:t>890</a:t>
                      </a:r>
                    </a:p>
                  </a:txBody>
                  <a:tcPr/>
                </a:tc>
                <a:tc>
                  <a:txBody>
                    <a:bodyPr/>
                    <a:lstStyle/>
                    <a:p>
                      <a:pPr algn="ctr"/>
                      <a:r>
                        <a:rPr lang="en-US" sz="1800" dirty="0"/>
                        <a:t>13</a:t>
                      </a:r>
                    </a:p>
                    <a:p>
                      <a:pPr algn="ctr"/>
                      <a:r>
                        <a:rPr lang="en-US" sz="1800" dirty="0"/>
                        <a:t>14</a:t>
                      </a:r>
                    </a:p>
                    <a:p>
                      <a:pPr algn="ctr"/>
                      <a:r>
                        <a:rPr lang="en-US" sz="1800" dirty="0"/>
                        <a:t>17</a:t>
                      </a:r>
                    </a:p>
                    <a:p>
                      <a:pPr algn="ctr"/>
                      <a:r>
                        <a:rPr lang="en-US" sz="1800" dirty="0"/>
                        <a:t>23</a:t>
                      </a:r>
                    </a:p>
                  </a:txBody>
                  <a:tcPr/>
                </a:tc>
                <a:tc>
                  <a:txBody>
                    <a:bodyPr/>
                    <a:lstStyle/>
                    <a:p>
                      <a:pPr algn="ctr"/>
                      <a:r>
                        <a:rPr lang="en-US" sz="1800" dirty="0"/>
                        <a:t>1</a:t>
                      </a:r>
                    </a:p>
                    <a:p>
                      <a:pPr algn="ctr"/>
                      <a:r>
                        <a:rPr lang="en-US" sz="1800" dirty="0"/>
                        <a:t>2</a:t>
                      </a:r>
                    </a:p>
                    <a:p>
                      <a:pPr algn="ctr"/>
                      <a:r>
                        <a:rPr lang="en-US" sz="1800" dirty="0"/>
                        <a:t>3</a:t>
                      </a:r>
                    </a:p>
                    <a:p>
                      <a:pPr algn="ctr"/>
                      <a:r>
                        <a:rPr lang="en-US" sz="1800" dirty="0"/>
                        <a:t>4</a:t>
                      </a:r>
                    </a:p>
                  </a:txBody>
                  <a:tcPr/>
                </a:tc>
                <a:tc>
                  <a:txBody>
                    <a:bodyPr/>
                    <a:lstStyle/>
                    <a:p>
                      <a:pPr algn="ctr"/>
                      <a:r>
                        <a:rPr lang="en-US" sz="1800" dirty="0">
                          <a:solidFill>
                            <a:srgbClr val="FF0000"/>
                          </a:solidFill>
                        </a:rPr>
                        <a:t>60</a:t>
                      </a:r>
                    </a:p>
                    <a:p>
                      <a:pPr algn="ctr"/>
                      <a:r>
                        <a:rPr lang="en-US" sz="1800" dirty="0"/>
                        <a:t>119</a:t>
                      </a:r>
                    </a:p>
                    <a:p>
                      <a:pPr algn="ctr"/>
                      <a:r>
                        <a:rPr lang="en-US" sz="1800" dirty="0"/>
                        <a:t>153</a:t>
                      </a:r>
                    </a:p>
                    <a:p>
                      <a:pPr algn="ctr"/>
                      <a:r>
                        <a:rPr lang="en-US" sz="1800" dirty="0"/>
                        <a:t>588</a:t>
                      </a:r>
                    </a:p>
                  </a:txBody>
                  <a:tcPr/>
                </a:tc>
                <a:tc>
                  <a:txBody>
                    <a:bodyPr/>
                    <a:lstStyle/>
                    <a:p>
                      <a:pPr algn="ctr"/>
                      <a:r>
                        <a:rPr lang="en-US" sz="1800" dirty="0">
                          <a:solidFill>
                            <a:srgbClr val="FF0000"/>
                          </a:solidFill>
                        </a:rPr>
                        <a:t>1</a:t>
                      </a:r>
                    </a:p>
                    <a:p>
                      <a:pPr algn="ctr"/>
                      <a:r>
                        <a:rPr lang="en-US" sz="1800" dirty="0"/>
                        <a:t>4</a:t>
                      </a:r>
                    </a:p>
                    <a:p>
                      <a:pPr algn="ctr"/>
                      <a:r>
                        <a:rPr lang="en-US" sz="1800" dirty="0"/>
                        <a:t>10</a:t>
                      </a:r>
                    </a:p>
                    <a:p>
                      <a:pPr algn="ctr"/>
                      <a:r>
                        <a:rPr lang="en-US" sz="1800" dirty="0"/>
                        <a:t>21</a:t>
                      </a:r>
                    </a:p>
                  </a:txBody>
                  <a:tcPr/>
                </a:tc>
                <a:extLst>
                  <a:ext uri="{0D108BD9-81ED-4DB2-BD59-A6C34878D82A}">
                    <a16:rowId xmlns:a16="http://schemas.microsoft.com/office/drawing/2014/main" val="1250892681"/>
                  </a:ext>
                </a:extLst>
              </a:tr>
              <a:tr h="370840">
                <a:tc>
                  <a:txBody>
                    <a:bodyPr/>
                    <a:lstStyle/>
                    <a:p>
                      <a:pPr algn="ctr"/>
                      <a:r>
                        <a:rPr lang="en-US" sz="1800" dirty="0"/>
                        <a:t>5</a:t>
                      </a:r>
                    </a:p>
                    <a:p>
                      <a:pPr algn="ctr"/>
                      <a:r>
                        <a:rPr lang="en-US" sz="1800" dirty="0"/>
                        <a:t>6</a:t>
                      </a:r>
                    </a:p>
                    <a:p>
                      <a:pPr algn="ctr"/>
                      <a:r>
                        <a:rPr lang="en-US" sz="1800" dirty="0"/>
                        <a:t>7</a:t>
                      </a:r>
                    </a:p>
                    <a:p>
                      <a:pPr algn="ctr"/>
                      <a:r>
                        <a:rPr lang="en-US" sz="1800" dirty="0"/>
                        <a:t>8</a:t>
                      </a:r>
                    </a:p>
                  </a:txBody>
                  <a:tcPr/>
                </a:tc>
                <a:tc>
                  <a:txBody>
                    <a:bodyPr/>
                    <a:lstStyle/>
                    <a:p>
                      <a:pPr algn="ctr"/>
                      <a:r>
                        <a:rPr lang="en-US" sz="1800" dirty="0"/>
                        <a:t>450</a:t>
                      </a:r>
                    </a:p>
                    <a:p>
                      <a:pPr algn="ctr"/>
                      <a:r>
                        <a:rPr lang="en-US" sz="1800" dirty="0">
                          <a:solidFill>
                            <a:srgbClr val="FF0000"/>
                          </a:solidFill>
                        </a:rPr>
                        <a:t>1270</a:t>
                      </a:r>
                    </a:p>
                    <a:p>
                      <a:pPr algn="ctr"/>
                      <a:r>
                        <a:rPr lang="en-US" sz="1800" dirty="0"/>
                        <a:t>220</a:t>
                      </a:r>
                    </a:p>
                    <a:p>
                      <a:pPr algn="ctr"/>
                      <a:r>
                        <a:rPr lang="en-US" sz="1800" dirty="0"/>
                        <a:t>350</a:t>
                      </a:r>
                    </a:p>
                  </a:txBody>
                  <a:tcPr/>
                </a:tc>
                <a:tc>
                  <a:txBody>
                    <a:bodyPr/>
                    <a:lstStyle/>
                    <a:p>
                      <a:pPr algn="ctr"/>
                      <a:r>
                        <a:rPr lang="en-US" sz="1800" dirty="0"/>
                        <a:t>18</a:t>
                      </a:r>
                    </a:p>
                    <a:p>
                      <a:pPr algn="ctr"/>
                      <a:r>
                        <a:rPr lang="en-US" sz="1800" dirty="0">
                          <a:solidFill>
                            <a:srgbClr val="FF0000"/>
                          </a:solidFill>
                        </a:rPr>
                        <a:t>24</a:t>
                      </a:r>
                    </a:p>
                    <a:p>
                      <a:pPr algn="ctr"/>
                      <a:r>
                        <a:rPr lang="en-US" sz="1800" dirty="0"/>
                        <a:t>12</a:t>
                      </a:r>
                    </a:p>
                    <a:p>
                      <a:pPr algn="ctr"/>
                      <a:r>
                        <a:rPr lang="en-US" sz="1800" dirty="0"/>
                        <a:t>15</a:t>
                      </a:r>
                    </a:p>
                  </a:txBody>
                  <a:tcPr/>
                </a:tc>
                <a:tc>
                  <a:txBody>
                    <a:bodyPr/>
                    <a:lstStyle/>
                    <a:p>
                      <a:pPr algn="ctr"/>
                      <a:r>
                        <a:rPr lang="en-US" sz="1800" dirty="0"/>
                        <a:t>5</a:t>
                      </a:r>
                    </a:p>
                    <a:p>
                      <a:pPr algn="ctr"/>
                      <a:r>
                        <a:rPr lang="en-US" sz="1800" dirty="0"/>
                        <a:t>6</a:t>
                      </a:r>
                    </a:p>
                    <a:p>
                      <a:pPr algn="ctr"/>
                      <a:r>
                        <a:rPr lang="en-US" sz="1800" dirty="0"/>
                        <a:t>7</a:t>
                      </a:r>
                    </a:p>
                    <a:p>
                      <a:pPr algn="ctr"/>
                      <a:r>
                        <a:rPr lang="en-US" sz="1800" dirty="0"/>
                        <a:t>8</a:t>
                      </a:r>
                    </a:p>
                  </a:txBody>
                  <a:tcPr/>
                </a:tc>
                <a:tc>
                  <a:txBody>
                    <a:bodyPr/>
                    <a:lstStyle/>
                    <a:p>
                      <a:pPr algn="ctr"/>
                      <a:r>
                        <a:rPr lang="en-US" sz="1800" dirty="0"/>
                        <a:t>124</a:t>
                      </a:r>
                    </a:p>
                    <a:p>
                      <a:pPr algn="ctr"/>
                      <a:r>
                        <a:rPr lang="en-US" sz="1800" dirty="0"/>
                        <a:t>96</a:t>
                      </a:r>
                    </a:p>
                    <a:p>
                      <a:pPr algn="ctr"/>
                      <a:r>
                        <a:rPr lang="en-US" sz="1800" dirty="0"/>
                        <a:t>114</a:t>
                      </a:r>
                    </a:p>
                    <a:p>
                      <a:pPr algn="ctr"/>
                      <a:r>
                        <a:rPr lang="en-US" sz="1800" dirty="0"/>
                        <a:t>123</a:t>
                      </a:r>
                    </a:p>
                  </a:txBody>
                  <a:tcPr/>
                </a:tc>
                <a:tc>
                  <a:txBody>
                    <a:bodyPr/>
                    <a:lstStyle/>
                    <a:p>
                      <a:pPr algn="ctr"/>
                      <a:r>
                        <a:rPr lang="en-US" sz="1800" dirty="0"/>
                        <a:t>7</a:t>
                      </a:r>
                    </a:p>
                    <a:p>
                      <a:pPr algn="ctr"/>
                      <a:r>
                        <a:rPr lang="en-US" sz="1800" dirty="0"/>
                        <a:t>2</a:t>
                      </a:r>
                    </a:p>
                    <a:p>
                      <a:pPr algn="ctr"/>
                      <a:r>
                        <a:rPr lang="en-US" sz="1800" dirty="0"/>
                        <a:t>3</a:t>
                      </a:r>
                    </a:p>
                    <a:p>
                      <a:pPr algn="ctr"/>
                      <a:r>
                        <a:rPr lang="en-US" sz="1800" dirty="0"/>
                        <a:t>6</a:t>
                      </a:r>
                    </a:p>
                  </a:txBody>
                  <a:tcPr/>
                </a:tc>
                <a:extLst>
                  <a:ext uri="{0D108BD9-81ED-4DB2-BD59-A6C34878D82A}">
                    <a16:rowId xmlns:a16="http://schemas.microsoft.com/office/drawing/2014/main" val="2625393902"/>
                  </a:ext>
                </a:extLst>
              </a:tr>
              <a:tr h="370840">
                <a:tc>
                  <a:txBody>
                    <a:bodyPr/>
                    <a:lstStyle/>
                    <a:p>
                      <a:pPr algn="ctr"/>
                      <a:r>
                        <a:rPr lang="en-US" sz="1800" dirty="0"/>
                        <a:t>9</a:t>
                      </a:r>
                    </a:p>
                    <a:p>
                      <a:pPr algn="ctr"/>
                      <a:r>
                        <a:rPr lang="en-US" sz="1800" dirty="0"/>
                        <a:t>10</a:t>
                      </a:r>
                    </a:p>
                    <a:p>
                      <a:pPr algn="ctr"/>
                      <a:r>
                        <a:rPr lang="en-US" sz="1800" dirty="0"/>
                        <a:t>11</a:t>
                      </a:r>
                    </a:p>
                    <a:p>
                      <a:pPr algn="ctr"/>
                      <a:r>
                        <a:rPr lang="en-US" sz="1800" dirty="0"/>
                        <a:t>12</a:t>
                      </a:r>
                    </a:p>
                  </a:txBody>
                  <a:tcPr/>
                </a:tc>
                <a:tc>
                  <a:txBody>
                    <a:bodyPr/>
                    <a:lstStyle/>
                    <a:p>
                      <a:pPr algn="ctr"/>
                      <a:r>
                        <a:rPr lang="en-US" sz="1800" dirty="0"/>
                        <a:t>524</a:t>
                      </a:r>
                    </a:p>
                    <a:p>
                      <a:pPr algn="ctr"/>
                      <a:r>
                        <a:rPr lang="en-US" sz="1800" dirty="0"/>
                        <a:t>135</a:t>
                      </a:r>
                    </a:p>
                    <a:p>
                      <a:pPr algn="ctr"/>
                      <a:r>
                        <a:rPr lang="en-US" sz="1800" dirty="0"/>
                        <a:t>580</a:t>
                      </a:r>
                    </a:p>
                    <a:p>
                      <a:pPr algn="ctr"/>
                      <a:r>
                        <a:rPr lang="en-US" sz="1800" dirty="0"/>
                        <a:t>120</a:t>
                      </a:r>
                    </a:p>
                  </a:txBody>
                  <a:tcPr/>
                </a:tc>
                <a:tc>
                  <a:txBody>
                    <a:bodyPr/>
                    <a:lstStyle/>
                    <a:p>
                      <a:pPr algn="ctr"/>
                      <a:r>
                        <a:rPr lang="en-US" sz="1800" dirty="0"/>
                        <a:t>19</a:t>
                      </a:r>
                    </a:p>
                    <a:p>
                      <a:pPr algn="ctr"/>
                      <a:r>
                        <a:rPr lang="en-US" sz="1800" dirty="0"/>
                        <a:t>8</a:t>
                      </a:r>
                    </a:p>
                    <a:p>
                      <a:pPr algn="ctr"/>
                      <a:r>
                        <a:rPr lang="en-US" sz="1800" dirty="0"/>
                        <a:t>20</a:t>
                      </a:r>
                    </a:p>
                    <a:p>
                      <a:pPr algn="ctr"/>
                      <a:r>
                        <a:rPr lang="en-US" sz="1800" dirty="0"/>
                        <a:t>5</a:t>
                      </a:r>
                    </a:p>
                  </a:txBody>
                  <a:tcPr/>
                </a:tc>
                <a:tc>
                  <a:txBody>
                    <a:bodyPr/>
                    <a:lstStyle/>
                    <a:p>
                      <a:pPr algn="ctr"/>
                      <a:r>
                        <a:rPr lang="en-US" sz="1800" dirty="0"/>
                        <a:t>9</a:t>
                      </a:r>
                    </a:p>
                    <a:p>
                      <a:pPr algn="ctr"/>
                      <a:r>
                        <a:rPr lang="en-US" sz="1800" dirty="0"/>
                        <a:t>10</a:t>
                      </a:r>
                    </a:p>
                    <a:p>
                      <a:pPr algn="ctr"/>
                      <a:r>
                        <a:rPr lang="en-US" sz="1800" dirty="0"/>
                        <a:t>11</a:t>
                      </a:r>
                    </a:p>
                    <a:p>
                      <a:pPr algn="ctr"/>
                      <a:r>
                        <a:rPr lang="en-US" sz="1800" dirty="0"/>
                        <a:t>12</a:t>
                      </a:r>
                    </a:p>
                  </a:txBody>
                  <a:tcPr/>
                </a:tc>
                <a:tc>
                  <a:txBody>
                    <a:bodyPr/>
                    <a:lstStyle/>
                    <a:p>
                      <a:pPr algn="ctr"/>
                      <a:r>
                        <a:rPr lang="en-US" sz="1800" dirty="0"/>
                        <a:t>143</a:t>
                      </a:r>
                    </a:p>
                    <a:p>
                      <a:pPr algn="ctr"/>
                      <a:r>
                        <a:rPr lang="en-US" sz="1800" dirty="0"/>
                        <a:t>854</a:t>
                      </a:r>
                    </a:p>
                    <a:p>
                      <a:pPr algn="ctr"/>
                      <a:r>
                        <a:rPr lang="en-US" sz="1800" dirty="0"/>
                        <a:t>400</a:t>
                      </a:r>
                    </a:p>
                    <a:p>
                      <a:pPr algn="ctr"/>
                      <a:r>
                        <a:rPr lang="en-US" sz="1800" dirty="0"/>
                        <a:t>173</a:t>
                      </a:r>
                    </a:p>
                  </a:txBody>
                  <a:tcPr/>
                </a:tc>
                <a:tc>
                  <a:txBody>
                    <a:bodyPr/>
                    <a:lstStyle/>
                    <a:p>
                      <a:pPr algn="ctr"/>
                      <a:r>
                        <a:rPr lang="en-US" sz="1800" dirty="0"/>
                        <a:t>9</a:t>
                      </a:r>
                    </a:p>
                    <a:p>
                      <a:pPr algn="ctr"/>
                      <a:r>
                        <a:rPr lang="en-US" sz="1800" dirty="0"/>
                        <a:t>22</a:t>
                      </a:r>
                    </a:p>
                    <a:p>
                      <a:pPr algn="ctr"/>
                      <a:r>
                        <a:rPr lang="en-US" sz="1800" dirty="0"/>
                        <a:t>16</a:t>
                      </a:r>
                    </a:p>
                    <a:p>
                      <a:pPr algn="ctr"/>
                      <a:r>
                        <a:rPr lang="en-US" sz="1800" dirty="0"/>
                        <a:t>11</a:t>
                      </a:r>
                    </a:p>
                  </a:txBody>
                  <a:tcPr/>
                </a:tc>
                <a:extLst>
                  <a:ext uri="{0D108BD9-81ED-4DB2-BD59-A6C34878D82A}">
                    <a16:rowId xmlns:a16="http://schemas.microsoft.com/office/drawing/2014/main" val="1307664644"/>
                  </a:ext>
                </a:extLst>
              </a:tr>
              <a:tr h="370840">
                <a:tc>
                  <a:txBody>
                    <a:bodyPr/>
                    <a:lstStyle/>
                    <a:p>
                      <a:pPr algn="ctr"/>
                      <a:endParaRPr lang="en-US" sz="1800" b="1" dirty="0"/>
                    </a:p>
                  </a:txBody>
                  <a:tcPr/>
                </a:tc>
                <a:tc>
                  <a:txBody>
                    <a:bodyPr/>
                    <a:lstStyle/>
                    <a:p>
                      <a:pPr algn="ctr"/>
                      <a:r>
                        <a:rPr lang="en-US" sz="1800" b="1" dirty="0"/>
                        <a:t>MEAN</a:t>
                      </a:r>
                    </a:p>
                  </a:txBody>
                  <a:tcPr/>
                </a:tc>
                <a:tc>
                  <a:txBody>
                    <a:bodyPr/>
                    <a:lstStyle/>
                    <a:p>
                      <a:pPr algn="ctr"/>
                      <a:endParaRPr lang="en-US" sz="1800" b="1" dirty="0"/>
                    </a:p>
                  </a:txBody>
                  <a:tcPr/>
                </a:tc>
                <a:tc>
                  <a:txBody>
                    <a:bodyPr/>
                    <a:lstStyle/>
                    <a:p>
                      <a:pPr algn="ctr"/>
                      <a:endParaRPr lang="en-US" sz="1800" b="1" dirty="0"/>
                    </a:p>
                  </a:txBody>
                  <a:tcPr/>
                </a:tc>
                <a:tc>
                  <a:txBody>
                    <a:bodyPr/>
                    <a:lstStyle/>
                    <a:p>
                      <a:pPr algn="ctr"/>
                      <a:endParaRPr lang="en-US" sz="1800" b="1"/>
                    </a:p>
                  </a:txBody>
                  <a:tcPr/>
                </a:tc>
                <a:tc>
                  <a:txBody>
                    <a:bodyPr/>
                    <a:lstStyle/>
                    <a:p>
                      <a:pPr algn="ctr"/>
                      <a:endParaRPr lang="en-US" sz="1800" b="1" dirty="0"/>
                    </a:p>
                  </a:txBody>
                  <a:tcPr/>
                </a:tc>
                <a:extLst>
                  <a:ext uri="{0D108BD9-81ED-4DB2-BD59-A6C34878D82A}">
                    <a16:rowId xmlns:a16="http://schemas.microsoft.com/office/drawing/2014/main" val="3624947362"/>
                  </a:ext>
                </a:extLst>
              </a:tr>
              <a:tr h="370840">
                <a:tc>
                  <a:txBody>
                    <a:bodyPr/>
                    <a:lstStyle/>
                    <a:p>
                      <a:pPr algn="ctr"/>
                      <a:endParaRPr lang="en-US" sz="1800" b="1" dirty="0"/>
                    </a:p>
                  </a:txBody>
                  <a:tcPr/>
                </a:tc>
                <a:tc>
                  <a:txBody>
                    <a:bodyPr/>
                    <a:lstStyle/>
                    <a:p>
                      <a:pPr algn="ctr"/>
                      <a:r>
                        <a:rPr lang="en-US" sz="1800" b="1" dirty="0" err="1"/>
                        <a:t>Std.Dev</a:t>
                      </a:r>
                      <a:endParaRPr lang="en-US" sz="1800" b="1" dirty="0"/>
                    </a:p>
                  </a:txBody>
                  <a:tcPr/>
                </a:tc>
                <a:tc>
                  <a:txBody>
                    <a:bodyPr/>
                    <a:lstStyle/>
                    <a:p>
                      <a:pPr algn="ctr"/>
                      <a:endParaRPr lang="en-US" sz="1800" b="1" dirty="0"/>
                    </a:p>
                  </a:txBody>
                  <a:tcPr/>
                </a:tc>
                <a:tc>
                  <a:txBody>
                    <a:bodyPr/>
                    <a:lstStyle/>
                    <a:p>
                      <a:pPr algn="ctr"/>
                      <a:endParaRPr lang="en-US" sz="1800" b="1" dirty="0"/>
                    </a:p>
                  </a:txBody>
                  <a:tcPr/>
                </a:tc>
                <a:tc>
                  <a:txBody>
                    <a:bodyPr/>
                    <a:lstStyle/>
                    <a:p>
                      <a:pPr algn="ctr"/>
                      <a:endParaRPr lang="en-US" sz="1800" b="1"/>
                    </a:p>
                  </a:txBody>
                  <a:tcPr/>
                </a:tc>
                <a:tc>
                  <a:txBody>
                    <a:bodyPr/>
                    <a:lstStyle/>
                    <a:p>
                      <a:pPr algn="ctr"/>
                      <a:endParaRPr lang="en-US" sz="1800" b="1" dirty="0"/>
                    </a:p>
                  </a:txBody>
                  <a:tcPr/>
                </a:tc>
                <a:extLst>
                  <a:ext uri="{0D108BD9-81ED-4DB2-BD59-A6C34878D82A}">
                    <a16:rowId xmlns:a16="http://schemas.microsoft.com/office/drawing/2014/main" val="1626476625"/>
                  </a:ext>
                </a:extLst>
              </a:tr>
            </a:tbl>
          </a:graphicData>
        </a:graphic>
      </p:graphicFrame>
    </p:spTree>
    <p:extLst>
      <p:ext uri="{BB962C8B-B14F-4D97-AF65-F5344CB8AC3E}">
        <p14:creationId xmlns:p14="http://schemas.microsoft.com/office/powerpoint/2010/main" val="7222723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43000"/>
          </a:xfrm>
        </p:spPr>
        <p:txBody>
          <a:bodyPr/>
          <a:lstStyle/>
          <a:p>
            <a:r>
              <a:rPr lang="en-US" dirty="0"/>
              <a:t>Do the means or medians of 2 independent groups differ?</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17261543"/>
              </p:ext>
            </p:extLst>
          </p:nvPr>
        </p:nvGraphicFramePr>
        <p:xfrm>
          <a:off x="411480" y="2050709"/>
          <a:ext cx="8526779" cy="4171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p:cNvSpPr txBox="1"/>
          <p:nvPr/>
        </p:nvSpPr>
        <p:spPr>
          <a:xfrm>
            <a:off x="4287358" y="4263705"/>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15" name="TextBox 14"/>
          <p:cNvSpPr txBox="1"/>
          <p:nvPr/>
        </p:nvSpPr>
        <p:spPr>
          <a:xfrm>
            <a:off x="2011837" y="3351854"/>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8" name="TextBox 17"/>
          <p:cNvSpPr txBox="1"/>
          <p:nvPr/>
        </p:nvSpPr>
        <p:spPr>
          <a:xfrm>
            <a:off x="2042162" y="4842281"/>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8" name="TextBox 7"/>
          <p:cNvSpPr txBox="1"/>
          <p:nvPr/>
        </p:nvSpPr>
        <p:spPr>
          <a:xfrm>
            <a:off x="6612808" y="4767603"/>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Y</a:t>
            </a:r>
          </a:p>
        </p:txBody>
      </p:sp>
      <p:sp>
        <p:nvSpPr>
          <p:cNvPr id="10" name="TextBox 9"/>
          <p:cNvSpPr txBox="1"/>
          <p:nvPr/>
        </p:nvSpPr>
        <p:spPr>
          <a:xfrm>
            <a:off x="4212753" y="2618376"/>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
        <p:nvSpPr>
          <p:cNvPr id="11" name="TextBox 10"/>
          <p:cNvSpPr txBox="1"/>
          <p:nvPr/>
        </p:nvSpPr>
        <p:spPr>
          <a:xfrm>
            <a:off x="6612808" y="3478875"/>
            <a:ext cx="462116"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F6FC6">
                    <a:lumMod val="75000"/>
                  </a:srgbClr>
                </a:solidFill>
                <a:effectLst/>
                <a:uLnTx/>
                <a:uFillTx/>
                <a:latin typeface="Verdana"/>
                <a:ea typeface="+mn-ea"/>
                <a:cs typeface="+mn-cs"/>
              </a:rPr>
              <a:t>N</a:t>
            </a:r>
          </a:p>
        </p:txBody>
      </p:sp>
    </p:spTree>
    <p:extLst>
      <p:ext uri="{BB962C8B-B14F-4D97-AF65-F5344CB8AC3E}">
        <p14:creationId xmlns:p14="http://schemas.microsoft.com/office/powerpoint/2010/main" val="1554388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43000"/>
          </a:xfrm>
        </p:spPr>
        <p:txBody>
          <a:bodyPr/>
          <a:lstStyle/>
          <a:p>
            <a:r>
              <a:rPr lang="en-US" dirty="0"/>
              <a:t>Do means or medians differ among 3 or more groups?</a:t>
            </a:r>
          </a:p>
        </p:txBody>
      </p:sp>
      <p:sp>
        <p:nvSpPr>
          <p:cNvPr id="2" name="Content Placeholder 1"/>
          <p:cNvSpPr>
            <a:spLocks noGrp="1"/>
          </p:cNvSpPr>
          <p:nvPr>
            <p:ph idx="1"/>
          </p:nvPr>
        </p:nvSpPr>
        <p:spPr>
          <a:xfrm>
            <a:off x="457200" y="2057400"/>
            <a:ext cx="8229600" cy="2836433"/>
          </a:xfrm>
        </p:spPr>
        <p:txBody>
          <a:bodyPr anchor="t"/>
          <a:lstStyle/>
          <a:p>
            <a:pPr>
              <a:lnSpc>
                <a:spcPct val="90000"/>
              </a:lnSpc>
              <a:spcBef>
                <a:spcPts val="0"/>
              </a:spcBef>
              <a:spcAft>
                <a:spcPts val="1800"/>
              </a:spcAft>
            </a:pPr>
            <a:r>
              <a:rPr lang="en-US" dirty="0">
                <a:solidFill>
                  <a:schemeClr val="tx1">
                    <a:lumMod val="65000"/>
                    <a:lumOff val="35000"/>
                  </a:schemeClr>
                </a:solidFill>
              </a:rPr>
              <a:t>Compare means, normal distributions:  Analysis of Variance (ANOVA)</a:t>
            </a:r>
          </a:p>
          <a:p>
            <a:pPr>
              <a:lnSpc>
                <a:spcPct val="90000"/>
              </a:lnSpc>
              <a:spcBef>
                <a:spcPts val="0"/>
              </a:spcBef>
              <a:spcAft>
                <a:spcPts val="1800"/>
              </a:spcAft>
            </a:pPr>
            <a:r>
              <a:rPr lang="en-US" dirty="0">
                <a:solidFill>
                  <a:schemeClr val="tx1">
                    <a:lumMod val="65000"/>
                    <a:lumOff val="35000"/>
                  </a:schemeClr>
                </a:solidFill>
              </a:rPr>
              <a:t>Compare medians, small samples, or skewed distributions:  Kruskal-Wallis test</a:t>
            </a:r>
          </a:p>
        </p:txBody>
      </p:sp>
    </p:spTree>
    <p:extLst>
      <p:ext uri="{BB962C8B-B14F-4D97-AF65-F5344CB8AC3E}">
        <p14:creationId xmlns:p14="http://schemas.microsoft.com/office/powerpoint/2010/main" val="15394202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40080"/>
            <a:ext cx="8229600" cy="1139825"/>
          </a:xfrm>
        </p:spPr>
        <p:txBody>
          <a:bodyPr/>
          <a:lstStyle/>
          <a:p>
            <a:r>
              <a:rPr lang="en-US" dirty="0"/>
              <a:t>Continuous outcome variable with 3 or more groups</a:t>
            </a:r>
          </a:p>
        </p:txBody>
      </p:sp>
      <p:pic>
        <p:nvPicPr>
          <p:cNvPr id="11" name="Picture 10"/>
          <p:cNvPicPr>
            <a:picLocks noChangeAspect="1"/>
          </p:cNvPicPr>
          <p:nvPr/>
        </p:nvPicPr>
        <p:blipFill>
          <a:blip r:embed="rId3"/>
          <a:stretch>
            <a:fillRect/>
          </a:stretch>
        </p:blipFill>
        <p:spPr>
          <a:xfrm>
            <a:off x="13502" y="2449166"/>
            <a:ext cx="4268511" cy="3787775"/>
          </a:xfrm>
          <a:prstGeom prst="rect">
            <a:avLst/>
          </a:prstGeom>
        </p:spPr>
      </p:pic>
      <p:pic>
        <p:nvPicPr>
          <p:cNvPr id="12" name="Picture 11"/>
          <p:cNvPicPr>
            <a:picLocks noChangeAspect="1"/>
          </p:cNvPicPr>
          <p:nvPr/>
        </p:nvPicPr>
        <p:blipFill>
          <a:blip r:embed="rId4"/>
          <a:stretch>
            <a:fillRect/>
          </a:stretch>
        </p:blipFill>
        <p:spPr>
          <a:xfrm>
            <a:off x="4475932" y="2449166"/>
            <a:ext cx="4668068" cy="3943350"/>
          </a:xfrm>
          <a:prstGeom prst="rect">
            <a:avLst/>
          </a:prstGeom>
        </p:spPr>
      </p:pic>
      <p:sp>
        <p:nvSpPr>
          <p:cNvPr id="13" name="Rectangle 12"/>
          <p:cNvSpPr/>
          <p:nvPr/>
        </p:nvSpPr>
        <p:spPr>
          <a:xfrm>
            <a:off x="965018" y="2079834"/>
            <a:ext cx="3510914" cy="400110"/>
          </a:xfrm>
          <a:prstGeom prst="rect">
            <a:avLst/>
          </a:prstGeom>
        </p:spPr>
        <p:txBody>
          <a:bodyPr wrap="square">
            <a:spAutoFit/>
          </a:bodyPr>
          <a:lstStyle/>
          <a:p>
            <a:r>
              <a:rPr lang="en-US" sz="2000" b="1" dirty="0">
                <a:latin typeface="Calibri" charset="0"/>
                <a:ea typeface="Calibri" charset="0"/>
                <a:cs typeface="Calibri" charset="0"/>
                <a:sym typeface="Wingdings 3" charset="2"/>
              </a:rPr>
              <a:t>ANOVA” </a:t>
            </a:r>
            <a:r>
              <a:rPr lang="en-US" sz="2000" dirty="0">
                <a:latin typeface="Calibri" charset="0"/>
                <a:ea typeface="Calibri" charset="0"/>
                <a:cs typeface="Calibri" charset="0"/>
                <a:sym typeface="Wingdings 3" charset="2"/>
              </a:rPr>
              <a:t>(</a:t>
            </a:r>
            <a:r>
              <a:rPr lang="en-US" sz="2000" b="1" u="sng" dirty="0" err="1">
                <a:latin typeface="Calibri" charset="0"/>
                <a:ea typeface="Calibri" charset="0"/>
                <a:cs typeface="Calibri" charset="0"/>
                <a:sym typeface="Wingdings 3" charset="2"/>
              </a:rPr>
              <a:t>AN</a:t>
            </a:r>
            <a:r>
              <a:rPr lang="en-US" sz="2000" dirty="0" err="1">
                <a:latin typeface="Calibri" charset="0"/>
                <a:ea typeface="Calibri" charset="0"/>
                <a:cs typeface="Calibri" charset="0"/>
                <a:sym typeface="Wingdings 3" charset="2"/>
              </a:rPr>
              <a:t>alysis</a:t>
            </a:r>
            <a:r>
              <a:rPr lang="en-US" sz="2000" dirty="0">
                <a:latin typeface="Calibri" charset="0"/>
                <a:ea typeface="Calibri" charset="0"/>
                <a:cs typeface="Calibri" charset="0"/>
                <a:sym typeface="Wingdings 3" charset="2"/>
              </a:rPr>
              <a:t> </a:t>
            </a:r>
            <a:r>
              <a:rPr lang="en-US" sz="2000" b="1" u="sng" dirty="0">
                <a:latin typeface="Calibri" charset="0"/>
                <a:ea typeface="Calibri" charset="0"/>
                <a:cs typeface="Calibri" charset="0"/>
                <a:sym typeface="Wingdings 3" charset="2"/>
              </a:rPr>
              <a:t>O</a:t>
            </a:r>
            <a:r>
              <a:rPr lang="en-US" sz="2000" dirty="0">
                <a:latin typeface="Calibri" charset="0"/>
                <a:ea typeface="Calibri" charset="0"/>
                <a:cs typeface="Calibri" charset="0"/>
                <a:sym typeface="Wingdings 3" charset="2"/>
              </a:rPr>
              <a:t>f </a:t>
            </a:r>
            <a:r>
              <a:rPr lang="en-US" sz="2000" b="1" u="sng" dirty="0">
                <a:latin typeface="Calibri" charset="0"/>
                <a:ea typeface="Calibri" charset="0"/>
                <a:cs typeface="Calibri" charset="0"/>
                <a:sym typeface="Wingdings 3" charset="2"/>
              </a:rPr>
              <a:t>Va</a:t>
            </a:r>
            <a:r>
              <a:rPr lang="en-US" sz="2000" dirty="0">
                <a:latin typeface="Calibri" charset="0"/>
                <a:ea typeface="Calibri" charset="0"/>
                <a:cs typeface="Calibri" charset="0"/>
                <a:sym typeface="Wingdings 3" charset="2"/>
              </a:rPr>
              <a:t>riance)</a:t>
            </a:r>
            <a:endParaRPr lang="en-US" sz="2000" dirty="0"/>
          </a:p>
        </p:txBody>
      </p:sp>
      <p:sp>
        <p:nvSpPr>
          <p:cNvPr id="14" name="Rectangle 13"/>
          <p:cNvSpPr/>
          <p:nvPr/>
        </p:nvSpPr>
        <p:spPr>
          <a:xfrm>
            <a:off x="5212470" y="2047568"/>
            <a:ext cx="3510914" cy="400110"/>
          </a:xfrm>
          <a:prstGeom prst="rect">
            <a:avLst/>
          </a:prstGeom>
        </p:spPr>
        <p:txBody>
          <a:bodyPr wrap="square">
            <a:spAutoFit/>
          </a:bodyPr>
          <a:lstStyle/>
          <a:p>
            <a:r>
              <a:rPr lang="en-US" sz="2000" b="1" dirty="0" err="1">
                <a:latin typeface="Calibri" charset="0"/>
                <a:ea typeface="Calibri" charset="0"/>
                <a:cs typeface="Calibri" charset="0"/>
                <a:sym typeface="Wingdings 3" charset="2"/>
              </a:rPr>
              <a:t>Kruskal</a:t>
            </a:r>
            <a:r>
              <a:rPr lang="en-US" sz="2000" b="1" dirty="0">
                <a:latin typeface="Calibri" charset="0"/>
                <a:ea typeface="Calibri" charset="0"/>
                <a:cs typeface="Calibri" charset="0"/>
                <a:sym typeface="Wingdings 3" charset="2"/>
              </a:rPr>
              <a:t>-Wallis test</a:t>
            </a:r>
            <a:endParaRPr lang="en-US" sz="2000" dirty="0"/>
          </a:p>
        </p:txBody>
      </p:sp>
    </p:spTree>
    <p:extLst>
      <p:ext uri="{BB962C8B-B14F-4D97-AF65-F5344CB8AC3E}">
        <p14:creationId xmlns:p14="http://schemas.microsoft.com/office/powerpoint/2010/main" val="155112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199" y="640080"/>
            <a:ext cx="8229600" cy="1143000"/>
          </a:xfrm>
        </p:spPr>
        <p:txBody>
          <a:bodyPr/>
          <a:lstStyle/>
          <a:p>
            <a:r>
              <a:rPr lang="en-US" dirty="0"/>
              <a:t>How was the research question operationalized?</a:t>
            </a:r>
          </a:p>
        </p:txBody>
      </p:sp>
      <p:sp>
        <p:nvSpPr>
          <p:cNvPr id="3" name="Content Placeholder 2"/>
          <p:cNvSpPr>
            <a:spLocks noGrp="1"/>
          </p:cNvSpPr>
          <p:nvPr>
            <p:ph idx="1"/>
          </p:nvPr>
        </p:nvSpPr>
        <p:spPr>
          <a:xfrm>
            <a:off x="457199" y="2057400"/>
            <a:ext cx="8229600" cy="4275886"/>
          </a:xfrm>
        </p:spPr>
        <p:txBody>
          <a:bodyPr/>
          <a:lstStyle/>
          <a:p>
            <a:pPr>
              <a:lnSpc>
                <a:spcPct val="90000"/>
              </a:lnSpc>
              <a:spcBef>
                <a:spcPts val="0"/>
              </a:spcBef>
              <a:spcAft>
                <a:spcPts val="1200"/>
              </a:spcAft>
            </a:pPr>
            <a:r>
              <a:rPr lang="en-US" dirty="0">
                <a:solidFill>
                  <a:schemeClr val="tx1">
                    <a:lumMod val="65000"/>
                    <a:lumOff val="35000"/>
                  </a:schemeClr>
                </a:solidFill>
              </a:rPr>
              <a:t>How many groups are being compared:</a:t>
            </a:r>
          </a:p>
          <a:p>
            <a:pPr lvl="1">
              <a:lnSpc>
                <a:spcPct val="90000"/>
              </a:lnSpc>
              <a:spcBef>
                <a:spcPts val="0"/>
              </a:spcBef>
              <a:spcAft>
                <a:spcPts val="1200"/>
              </a:spcAft>
            </a:pPr>
            <a:r>
              <a:rPr lang="en-US" sz="3000" dirty="0">
                <a:solidFill>
                  <a:schemeClr val="tx1">
                    <a:lumMod val="65000"/>
                    <a:lumOff val="35000"/>
                  </a:schemeClr>
                </a:solidFill>
              </a:rPr>
              <a:t>1, 2, or 3+ ?</a:t>
            </a:r>
          </a:p>
          <a:p>
            <a:pPr>
              <a:lnSpc>
                <a:spcPct val="90000"/>
              </a:lnSpc>
              <a:spcBef>
                <a:spcPts val="0"/>
              </a:spcBef>
              <a:spcAft>
                <a:spcPts val="1200"/>
              </a:spcAft>
            </a:pPr>
            <a:r>
              <a:rPr lang="en-US" dirty="0">
                <a:solidFill>
                  <a:schemeClr val="tx1">
                    <a:lumMod val="65000"/>
                    <a:lumOff val="35000"/>
                  </a:schemeClr>
                </a:solidFill>
              </a:rPr>
              <a:t>Are the groups independent?</a:t>
            </a:r>
          </a:p>
          <a:p>
            <a:pPr>
              <a:lnSpc>
                <a:spcPct val="90000"/>
              </a:lnSpc>
              <a:spcBef>
                <a:spcPts val="0"/>
              </a:spcBef>
              <a:spcAft>
                <a:spcPts val="1200"/>
              </a:spcAft>
            </a:pPr>
            <a:r>
              <a:rPr lang="en-US" dirty="0">
                <a:solidFill>
                  <a:schemeClr val="tx1">
                    <a:lumMod val="65000"/>
                    <a:lumOff val="35000"/>
                  </a:schemeClr>
                </a:solidFill>
              </a:rPr>
              <a:t>Scale of measurement for dependent (outcome) variable: Numerical or categorical?</a:t>
            </a:r>
          </a:p>
          <a:p>
            <a:pPr lvl="1">
              <a:lnSpc>
                <a:spcPct val="90000"/>
              </a:lnSpc>
              <a:spcBef>
                <a:spcPts val="0"/>
              </a:spcBef>
              <a:spcAft>
                <a:spcPts val="1200"/>
              </a:spcAft>
            </a:pPr>
            <a:r>
              <a:rPr lang="en-US" sz="3000" dirty="0">
                <a:solidFill>
                  <a:schemeClr val="tx1">
                    <a:lumMod val="65000"/>
                    <a:lumOff val="35000"/>
                  </a:schemeClr>
                </a:solidFill>
              </a:rPr>
              <a:t>If categorical:  Binary, nominal, ordinal</a:t>
            </a:r>
          </a:p>
          <a:p>
            <a:pPr>
              <a:lnSpc>
                <a:spcPct val="90000"/>
              </a:lnSpc>
              <a:spcBef>
                <a:spcPts val="0"/>
              </a:spcBef>
              <a:spcAft>
                <a:spcPts val="1200"/>
              </a:spcAft>
            </a:pPr>
            <a:r>
              <a:rPr lang="en-US" dirty="0">
                <a:solidFill>
                  <a:schemeClr val="tx1">
                    <a:lumMod val="65000"/>
                    <a:lumOff val="35000"/>
                  </a:schemeClr>
                </a:solidFill>
              </a:rPr>
              <a:t>How many observations are there? (N)</a:t>
            </a:r>
          </a:p>
        </p:txBody>
      </p:sp>
    </p:spTree>
    <p:extLst>
      <p:ext uri="{BB962C8B-B14F-4D97-AF65-F5344CB8AC3E}">
        <p14:creationId xmlns:p14="http://schemas.microsoft.com/office/powerpoint/2010/main" val="20525953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G_0124.jpg"/>
          <p:cNvPicPr>
            <a:picLocks noChangeAspect="1"/>
          </p:cNvPicPr>
          <p:nvPr/>
        </p:nvPicPr>
        <p:blipFill>
          <a:blip r:embed="rId3">
            <a:alphaModFix amt="60000"/>
            <a:extLst>
              <a:ext uri="{28A0092B-C50C-407E-A947-70E740481C1C}">
                <a14:useLocalDpi xmlns:a14="http://schemas.microsoft.com/office/drawing/2010/main" val="0"/>
              </a:ext>
            </a:extLst>
          </a:blip>
          <a:stretch>
            <a:fillRect/>
          </a:stretch>
        </p:blipFill>
        <p:spPr>
          <a:xfrm>
            <a:off x="2147228" y="0"/>
            <a:ext cx="5143500" cy="6858000"/>
          </a:xfrm>
          <a:prstGeom prst="rect">
            <a:avLst/>
          </a:prstGeom>
        </p:spPr>
      </p:pic>
      <p:sp>
        <p:nvSpPr>
          <p:cNvPr id="5" name="Title 4"/>
          <p:cNvSpPr>
            <a:spLocks noGrp="1"/>
          </p:cNvSpPr>
          <p:nvPr>
            <p:ph type="title"/>
          </p:nvPr>
        </p:nvSpPr>
        <p:spPr>
          <a:xfrm>
            <a:off x="629655" y="2645479"/>
            <a:ext cx="8229600" cy="1139825"/>
          </a:xfrm>
          <a:solidFill>
            <a:schemeClr val="tx2">
              <a:lumMod val="75000"/>
              <a:alpha val="86000"/>
            </a:schemeClr>
          </a:solidFill>
        </p:spPr>
        <p:txBody>
          <a:bodyPr anchor="ctr"/>
          <a:lstStyle/>
          <a:p>
            <a:r>
              <a:rPr lang="en-US" i="1" dirty="0">
                <a:solidFill>
                  <a:schemeClr val="bg1"/>
                </a:solidFill>
              </a:rPr>
              <a:t>Basic Biostats II to continue...</a:t>
            </a:r>
          </a:p>
        </p:txBody>
      </p:sp>
    </p:spTree>
    <p:extLst>
      <p:ext uri="{BB962C8B-B14F-4D97-AF65-F5344CB8AC3E}">
        <p14:creationId xmlns:p14="http://schemas.microsoft.com/office/powerpoint/2010/main" val="625181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r>
              <a:rPr lang="en-US" dirty="0"/>
              <a:t>Research questions for continuous outcomes</a:t>
            </a:r>
          </a:p>
        </p:txBody>
      </p:sp>
      <p:sp>
        <p:nvSpPr>
          <p:cNvPr id="3" name="Content Placeholder 2"/>
          <p:cNvSpPr>
            <a:spLocks noGrp="1"/>
          </p:cNvSpPr>
          <p:nvPr>
            <p:ph idx="1"/>
          </p:nvPr>
        </p:nvSpPr>
        <p:spPr>
          <a:xfrm>
            <a:off x="457200" y="2057400"/>
            <a:ext cx="8229599" cy="4083761"/>
          </a:xfrm>
        </p:spPr>
        <p:txBody>
          <a:bodyPr/>
          <a:lstStyle/>
          <a:p>
            <a:pPr marL="514350" indent="-514350">
              <a:lnSpc>
                <a:spcPct val="90000"/>
              </a:lnSpc>
              <a:buSzPct val="90000"/>
              <a:buFont typeface="+mj-lt"/>
              <a:buAutoNum type="arabicPeriod"/>
            </a:pPr>
            <a:r>
              <a:rPr lang="en-US" dirty="0">
                <a:solidFill>
                  <a:schemeClr val="tx1">
                    <a:lumMod val="65000"/>
                    <a:lumOff val="35000"/>
                  </a:schemeClr>
                </a:solidFill>
              </a:rPr>
              <a:t>Does the mean (median) differ from a reference value?</a:t>
            </a:r>
          </a:p>
          <a:p>
            <a:pPr marL="514350" indent="-514350">
              <a:lnSpc>
                <a:spcPct val="90000"/>
              </a:lnSpc>
              <a:buSzPct val="90000"/>
              <a:buFont typeface="+mj-lt"/>
              <a:buAutoNum type="arabicPeriod"/>
            </a:pPr>
            <a:r>
              <a:rPr lang="en-US" dirty="0">
                <a:solidFill>
                  <a:schemeClr val="tx1">
                    <a:lumMod val="65000"/>
                    <a:lumOff val="35000"/>
                  </a:schemeClr>
                </a:solidFill>
              </a:rPr>
              <a:t>Do two observations on the same individual differ?</a:t>
            </a:r>
          </a:p>
          <a:p>
            <a:pPr marL="514350" indent="-514350">
              <a:lnSpc>
                <a:spcPct val="90000"/>
              </a:lnSpc>
              <a:buSzPct val="90000"/>
              <a:buFont typeface="+mj-lt"/>
              <a:buAutoNum type="arabicPeriod"/>
            </a:pPr>
            <a:r>
              <a:rPr lang="en-US" dirty="0">
                <a:solidFill>
                  <a:schemeClr val="tx1">
                    <a:lumMod val="65000"/>
                    <a:lumOff val="35000"/>
                  </a:schemeClr>
                </a:solidFill>
              </a:rPr>
              <a:t>Does the mean (median) of 2 independent groups differ?</a:t>
            </a:r>
          </a:p>
          <a:p>
            <a:pPr marL="514350" indent="-514350">
              <a:lnSpc>
                <a:spcPct val="90000"/>
              </a:lnSpc>
              <a:buSzPct val="90000"/>
              <a:buFont typeface="+mj-lt"/>
              <a:buAutoNum type="arabicPeriod"/>
            </a:pPr>
            <a:r>
              <a:rPr lang="en-US" dirty="0">
                <a:solidFill>
                  <a:schemeClr val="tx1">
                    <a:lumMod val="65000"/>
                    <a:lumOff val="35000"/>
                  </a:schemeClr>
                </a:solidFill>
              </a:rPr>
              <a:t>Do the means (medians) of 3+ independent groups differ?</a:t>
            </a:r>
          </a:p>
        </p:txBody>
      </p:sp>
    </p:spTree>
    <p:extLst>
      <p:ext uri="{BB962C8B-B14F-4D97-AF65-F5344CB8AC3E}">
        <p14:creationId xmlns:p14="http://schemas.microsoft.com/office/powerpoint/2010/main" val="2118883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320"/>
            <a:ext cx="8229600" cy="1143000"/>
          </a:xfrm>
        </p:spPr>
        <p:txBody>
          <a:bodyPr/>
          <a:lstStyle/>
          <a:p>
            <a:pPr>
              <a:spcBef>
                <a:spcPts val="1200"/>
              </a:spcBef>
            </a:pPr>
            <a:r>
              <a:rPr lang="en-US" dirty="0"/>
              <a:t>How would we know? </a:t>
            </a:r>
          </a:p>
        </p:txBody>
      </p:sp>
      <p:sp>
        <p:nvSpPr>
          <p:cNvPr id="3" name="Content Placeholder 2"/>
          <p:cNvSpPr>
            <a:spLocks noGrp="1"/>
          </p:cNvSpPr>
          <p:nvPr>
            <p:ph idx="1"/>
          </p:nvPr>
        </p:nvSpPr>
        <p:spPr>
          <a:xfrm>
            <a:off x="457201" y="2065684"/>
            <a:ext cx="7868264" cy="3384743"/>
          </a:xfrm>
        </p:spPr>
        <p:txBody>
          <a:bodyPr/>
          <a:lstStyle/>
          <a:p>
            <a:pPr marL="57150" indent="0">
              <a:spcBef>
                <a:spcPts val="1800"/>
              </a:spcBef>
              <a:buNone/>
            </a:pPr>
            <a:r>
              <a:rPr lang="en-US" dirty="0">
                <a:solidFill>
                  <a:schemeClr val="tx1">
                    <a:lumMod val="65000"/>
                    <a:lumOff val="35000"/>
                  </a:schemeClr>
                </a:solidFill>
              </a:rPr>
              <a:t>Intuitively, 3 criteria:</a:t>
            </a:r>
          </a:p>
          <a:p>
            <a:pPr marL="971550" lvl="1" indent="-514350">
              <a:spcBef>
                <a:spcPts val="1800"/>
              </a:spcBef>
              <a:buClr>
                <a:schemeClr val="tx1">
                  <a:lumMod val="65000"/>
                  <a:lumOff val="35000"/>
                </a:schemeClr>
              </a:buClr>
              <a:buSzPct val="100000"/>
              <a:buFont typeface="+mj-lt"/>
              <a:buAutoNum type="arabicPeriod"/>
            </a:pPr>
            <a:r>
              <a:rPr lang="en-US" sz="3200" dirty="0">
                <a:solidFill>
                  <a:schemeClr val="tx1">
                    <a:lumMod val="65000"/>
                    <a:lumOff val="35000"/>
                  </a:schemeClr>
                </a:solidFill>
              </a:rPr>
              <a:t>How big is the difference?</a:t>
            </a:r>
          </a:p>
          <a:p>
            <a:pPr marL="971550" lvl="1" indent="-514350">
              <a:spcBef>
                <a:spcPts val="1800"/>
              </a:spcBef>
              <a:buClr>
                <a:schemeClr val="tx1">
                  <a:lumMod val="65000"/>
                  <a:lumOff val="35000"/>
                </a:schemeClr>
              </a:buClr>
              <a:buSzPct val="100000"/>
              <a:buFont typeface="+mj-lt"/>
              <a:buAutoNum type="arabicPeriod"/>
            </a:pPr>
            <a:r>
              <a:rPr lang="en-US" sz="3200" dirty="0">
                <a:solidFill>
                  <a:schemeClr val="tx1">
                    <a:lumMod val="65000"/>
                    <a:lumOff val="35000"/>
                  </a:schemeClr>
                </a:solidFill>
              </a:rPr>
              <a:t>How variable are the observations?</a:t>
            </a:r>
          </a:p>
          <a:p>
            <a:pPr marL="971550" lvl="1" indent="-514350">
              <a:spcBef>
                <a:spcPts val="1800"/>
              </a:spcBef>
              <a:buClr>
                <a:schemeClr val="tx1">
                  <a:lumMod val="65000"/>
                  <a:lumOff val="35000"/>
                </a:schemeClr>
              </a:buClr>
              <a:buSzPct val="100000"/>
              <a:buFont typeface="+mj-lt"/>
              <a:buAutoNum type="arabicPeriod"/>
            </a:pPr>
            <a:r>
              <a:rPr lang="en-US" sz="3200" dirty="0">
                <a:solidFill>
                  <a:schemeClr val="tx1">
                    <a:lumMod val="65000"/>
                    <a:lumOff val="35000"/>
                  </a:schemeClr>
                </a:solidFill>
              </a:rPr>
              <a:t>Sample size</a:t>
            </a:r>
          </a:p>
        </p:txBody>
      </p:sp>
    </p:spTree>
    <p:extLst>
      <p:ext uri="{BB962C8B-B14F-4D97-AF65-F5344CB8AC3E}">
        <p14:creationId xmlns:p14="http://schemas.microsoft.com/office/powerpoint/2010/main" val="430772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21"/>
          <p:cNvGraphicFramePr>
            <a:graphicFrameLocks/>
          </p:cNvGraphicFramePr>
          <p:nvPr>
            <p:extLst>
              <p:ext uri="{D42A27DB-BD31-4B8C-83A1-F6EECF244321}">
                <p14:modId xmlns:p14="http://schemas.microsoft.com/office/powerpoint/2010/main" val="934892371"/>
              </p:ext>
            </p:extLst>
          </p:nvPr>
        </p:nvGraphicFramePr>
        <p:xfrm>
          <a:off x="78729" y="2214528"/>
          <a:ext cx="4925469" cy="4368806"/>
        </p:xfrm>
        <a:graphic>
          <a:graphicData uri="http://schemas.openxmlformats.org/drawingml/2006/chart">
            <c:chart xmlns:c="http://schemas.openxmlformats.org/drawingml/2006/chart" xmlns:r="http://schemas.openxmlformats.org/officeDocument/2006/relationships" r:id="rId3"/>
          </a:graphicData>
        </a:graphic>
      </p:graphicFrame>
      <p:sp>
        <p:nvSpPr>
          <p:cNvPr id="38915" name="Rectangle 2"/>
          <p:cNvSpPr>
            <a:spLocks noGrp="1" noChangeArrowheads="1"/>
          </p:cNvSpPr>
          <p:nvPr>
            <p:ph type="title"/>
          </p:nvPr>
        </p:nvSpPr>
        <p:spPr>
          <a:xfrm>
            <a:off x="457200" y="274320"/>
            <a:ext cx="8229600" cy="1143000"/>
          </a:xfrm>
        </p:spPr>
        <p:txBody>
          <a:bodyPr/>
          <a:lstStyle/>
          <a:p>
            <a:r>
              <a:rPr lang="en-US" dirty="0"/>
              <a:t>1. How big is the difference?</a:t>
            </a:r>
          </a:p>
        </p:txBody>
      </p:sp>
      <p:graphicFrame>
        <p:nvGraphicFramePr>
          <p:cNvPr id="27" name="Content Placeholder 21"/>
          <p:cNvGraphicFramePr>
            <a:graphicFrameLocks/>
          </p:cNvGraphicFramePr>
          <p:nvPr>
            <p:extLst>
              <p:ext uri="{D42A27DB-BD31-4B8C-83A1-F6EECF244321}">
                <p14:modId xmlns:p14="http://schemas.microsoft.com/office/powerpoint/2010/main" val="1526502198"/>
              </p:ext>
            </p:extLst>
          </p:nvPr>
        </p:nvGraphicFramePr>
        <p:xfrm>
          <a:off x="4528032" y="2214528"/>
          <a:ext cx="4925469" cy="4368806"/>
        </p:xfrm>
        <a:graphic>
          <a:graphicData uri="http://schemas.openxmlformats.org/drawingml/2006/chart">
            <c:chart xmlns:c="http://schemas.openxmlformats.org/drawingml/2006/chart" xmlns:r="http://schemas.openxmlformats.org/officeDocument/2006/relationships" r:id="rId4"/>
          </a:graphicData>
        </a:graphic>
      </p:graphicFrame>
      <p:grpSp>
        <p:nvGrpSpPr>
          <p:cNvPr id="13" name="Group 4"/>
          <p:cNvGrpSpPr>
            <a:grpSpLocks noChangeAspect="1"/>
          </p:cNvGrpSpPr>
          <p:nvPr/>
        </p:nvGrpSpPr>
        <p:grpSpPr bwMode="auto">
          <a:xfrm>
            <a:off x="5553867" y="3255118"/>
            <a:ext cx="3506083" cy="2518010"/>
            <a:chOff x="919" y="2325"/>
            <a:chExt cx="2430" cy="1098"/>
          </a:xfrm>
        </p:grpSpPr>
        <p:sp>
          <p:nvSpPr>
            <p:cNvPr id="14"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15" name="Freeform 5"/>
            <p:cNvSpPr>
              <a:spLocks/>
            </p:cNvSpPr>
            <p:nvPr/>
          </p:nvSpPr>
          <p:spPr bwMode="auto">
            <a:xfrm>
              <a:off x="1173" y="2339"/>
              <a:ext cx="1028" cy="1062"/>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17" name="Freeform 7"/>
            <p:cNvSpPr>
              <a:spLocks/>
            </p:cNvSpPr>
            <p:nvPr/>
          </p:nvSpPr>
          <p:spPr bwMode="auto">
            <a:xfrm>
              <a:off x="1407" y="2339"/>
              <a:ext cx="1028" cy="1062"/>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grpSp>
        <p:nvGrpSpPr>
          <p:cNvPr id="2" name="Group 1"/>
          <p:cNvGrpSpPr/>
          <p:nvPr/>
        </p:nvGrpSpPr>
        <p:grpSpPr>
          <a:xfrm>
            <a:off x="1043057" y="1648987"/>
            <a:ext cx="7099174" cy="4519806"/>
            <a:chOff x="1043057" y="2030724"/>
            <a:chExt cx="7099174" cy="4519806"/>
          </a:xfrm>
        </p:grpSpPr>
        <p:grpSp>
          <p:nvGrpSpPr>
            <p:cNvPr id="16" name="Group 4"/>
            <p:cNvGrpSpPr>
              <a:grpSpLocks noChangeAspect="1"/>
            </p:cNvGrpSpPr>
            <p:nvPr/>
          </p:nvGrpSpPr>
          <p:grpSpPr bwMode="auto">
            <a:xfrm>
              <a:off x="1043057" y="3329044"/>
              <a:ext cx="3506083" cy="2518010"/>
              <a:chOff x="919" y="2325"/>
              <a:chExt cx="2430" cy="1098"/>
            </a:xfrm>
          </p:grpSpPr>
          <p:sp>
            <p:nvSpPr>
              <p:cNvPr id="18" name="AutoShape 3"/>
              <p:cNvSpPr>
                <a:spLocks noChangeAspect="1" noChangeArrowheads="1" noTextEdit="1"/>
              </p:cNvSpPr>
              <p:nvPr/>
            </p:nvSpPr>
            <p:spPr bwMode="auto">
              <a:xfrm>
                <a:off x="919" y="2325"/>
                <a:ext cx="2430" cy="1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5" name="Freeform 5"/>
              <p:cNvSpPr>
                <a:spLocks/>
              </p:cNvSpPr>
              <p:nvPr/>
            </p:nvSpPr>
            <p:spPr bwMode="auto">
              <a:xfrm>
                <a:off x="924" y="2343"/>
                <a:ext cx="1028" cy="1062"/>
              </a:xfrm>
              <a:custGeom>
                <a:avLst/>
                <a:gdLst>
                  <a:gd name="T0" fmla="*/ 0 w 1028"/>
                  <a:gd name="T1" fmla="*/ 1062 h 1062"/>
                  <a:gd name="T2" fmla="*/ 0 w 1028"/>
                  <a:gd name="T3" fmla="*/ 1062 h 1062"/>
                  <a:gd name="T4" fmla="*/ 9 w 1028"/>
                  <a:gd name="T5" fmla="*/ 1062 h 1062"/>
                  <a:gd name="T6" fmla="*/ 21 w 1028"/>
                  <a:gd name="T7" fmla="*/ 1060 h 1062"/>
                  <a:gd name="T8" fmla="*/ 30 w 1028"/>
                  <a:gd name="T9" fmla="*/ 1055 h 1062"/>
                  <a:gd name="T10" fmla="*/ 39 w 1028"/>
                  <a:gd name="T11" fmla="*/ 1051 h 1062"/>
                  <a:gd name="T12" fmla="*/ 57 w 1028"/>
                  <a:gd name="T13" fmla="*/ 1035 h 1062"/>
                  <a:gd name="T14" fmla="*/ 73 w 1028"/>
                  <a:gd name="T15" fmla="*/ 1016 h 1062"/>
                  <a:gd name="T16" fmla="*/ 91 w 1028"/>
                  <a:gd name="T17" fmla="*/ 992 h 1062"/>
                  <a:gd name="T18" fmla="*/ 107 w 1028"/>
                  <a:gd name="T19" fmla="*/ 964 h 1062"/>
                  <a:gd name="T20" fmla="*/ 123 w 1028"/>
                  <a:gd name="T21" fmla="*/ 933 h 1062"/>
                  <a:gd name="T22" fmla="*/ 137 w 1028"/>
                  <a:gd name="T23" fmla="*/ 896 h 1062"/>
                  <a:gd name="T24" fmla="*/ 166 w 1028"/>
                  <a:gd name="T25" fmla="*/ 815 h 1062"/>
                  <a:gd name="T26" fmla="*/ 193 w 1028"/>
                  <a:gd name="T27" fmla="*/ 726 h 1062"/>
                  <a:gd name="T28" fmla="*/ 248 w 1028"/>
                  <a:gd name="T29" fmla="*/ 531 h 1062"/>
                  <a:gd name="T30" fmla="*/ 275 w 1028"/>
                  <a:gd name="T31" fmla="*/ 431 h 1062"/>
                  <a:gd name="T32" fmla="*/ 305 w 1028"/>
                  <a:gd name="T33" fmla="*/ 336 h 1062"/>
                  <a:gd name="T34" fmla="*/ 334 w 1028"/>
                  <a:gd name="T35" fmla="*/ 247 h 1062"/>
                  <a:gd name="T36" fmla="*/ 350 w 1028"/>
                  <a:gd name="T37" fmla="*/ 204 h 1062"/>
                  <a:gd name="T38" fmla="*/ 366 w 1028"/>
                  <a:gd name="T39" fmla="*/ 166 h 1062"/>
                  <a:gd name="T40" fmla="*/ 382 w 1028"/>
                  <a:gd name="T41" fmla="*/ 129 h 1062"/>
                  <a:gd name="T42" fmla="*/ 400 w 1028"/>
                  <a:gd name="T43" fmla="*/ 98 h 1062"/>
                  <a:gd name="T44" fmla="*/ 418 w 1028"/>
                  <a:gd name="T45" fmla="*/ 70 h 1062"/>
                  <a:gd name="T46" fmla="*/ 437 w 1028"/>
                  <a:gd name="T47" fmla="*/ 46 h 1062"/>
                  <a:gd name="T48" fmla="*/ 457 w 1028"/>
                  <a:gd name="T49" fmla="*/ 27 h 1062"/>
                  <a:gd name="T50" fmla="*/ 478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4 w 1028"/>
                  <a:gd name="T63" fmla="*/ 0 h 1062"/>
                  <a:gd name="T64" fmla="*/ 546 w 1028"/>
                  <a:gd name="T65" fmla="*/ 2 h 1062"/>
                  <a:gd name="T66" fmla="*/ 557 w 1028"/>
                  <a:gd name="T67" fmla="*/ 7 h 1062"/>
                  <a:gd name="T68" fmla="*/ 568 w 1028"/>
                  <a:gd name="T69" fmla="*/ 11 h 1062"/>
                  <a:gd name="T70" fmla="*/ 589 w 1028"/>
                  <a:gd name="T71" fmla="*/ 27 h 1062"/>
                  <a:gd name="T72" fmla="*/ 609 w 1028"/>
                  <a:gd name="T73" fmla="*/ 46 h 1062"/>
                  <a:gd name="T74" fmla="*/ 630 w 1028"/>
                  <a:gd name="T75" fmla="*/ 70 h 1062"/>
                  <a:gd name="T76" fmla="*/ 650 w 1028"/>
                  <a:gd name="T77" fmla="*/ 98 h 1062"/>
                  <a:gd name="T78" fmla="*/ 668 w 1028"/>
                  <a:gd name="T79" fmla="*/ 129 h 1062"/>
                  <a:gd name="T80" fmla="*/ 687 w 1028"/>
                  <a:gd name="T81" fmla="*/ 166 h 1062"/>
                  <a:gd name="T82" fmla="*/ 705 w 1028"/>
                  <a:gd name="T83" fmla="*/ 204 h 1062"/>
                  <a:gd name="T84" fmla="*/ 721 w 1028"/>
                  <a:gd name="T85" fmla="*/ 247 h 1062"/>
                  <a:gd name="T86" fmla="*/ 755 w 1028"/>
                  <a:gd name="T87" fmla="*/ 336 h 1062"/>
                  <a:gd name="T88" fmla="*/ 784 w 1028"/>
                  <a:gd name="T89" fmla="*/ 431 h 1062"/>
                  <a:gd name="T90" fmla="*/ 814 w 1028"/>
                  <a:gd name="T91" fmla="*/ 531 h 1062"/>
                  <a:gd name="T92" fmla="*/ 871 w 1028"/>
                  <a:gd name="T93" fmla="*/ 726 h 1062"/>
                  <a:gd name="T94" fmla="*/ 896 w 1028"/>
                  <a:gd name="T95" fmla="*/ 815 h 1062"/>
                  <a:gd name="T96" fmla="*/ 923 w 1028"/>
                  <a:gd name="T97" fmla="*/ 896 h 1062"/>
                  <a:gd name="T98" fmla="*/ 948 w 1028"/>
                  <a:gd name="T99" fmla="*/ 964 h 1062"/>
                  <a:gd name="T100" fmla="*/ 962 w 1028"/>
                  <a:gd name="T101" fmla="*/ 992 h 1062"/>
                  <a:gd name="T102" fmla="*/ 975 w 1028"/>
                  <a:gd name="T103" fmla="*/ 1016 h 1062"/>
                  <a:gd name="T104" fmla="*/ 987 w 1028"/>
                  <a:gd name="T105" fmla="*/ 1035 h 1062"/>
                  <a:gd name="T106" fmla="*/ 1000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9" y="1062"/>
                    </a:lnTo>
                    <a:lnTo>
                      <a:pt x="21" y="1060"/>
                    </a:lnTo>
                    <a:lnTo>
                      <a:pt x="30" y="1055"/>
                    </a:lnTo>
                    <a:lnTo>
                      <a:pt x="39" y="1051"/>
                    </a:lnTo>
                    <a:lnTo>
                      <a:pt x="57" y="1035"/>
                    </a:lnTo>
                    <a:lnTo>
                      <a:pt x="73" y="1016"/>
                    </a:lnTo>
                    <a:lnTo>
                      <a:pt x="91" y="992"/>
                    </a:lnTo>
                    <a:lnTo>
                      <a:pt x="107" y="964"/>
                    </a:lnTo>
                    <a:lnTo>
                      <a:pt x="123" y="933"/>
                    </a:lnTo>
                    <a:lnTo>
                      <a:pt x="137" y="896"/>
                    </a:lnTo>
                    <a:lnTo>
                      <a:pt x="166" y="815"/>
                    </a:lnTo>
                    <a:lnTo>
                      <a:pt x="193" y="726"/>
                    </a:lnTo>
                    <a:lnTo>
                      <a:pt x="248" y="531"/>
                    </a:lnTo>
                    <a:lnTo>
                      <a:pt x="275" y="431"/>
                    </a:lnTo>
                    <a:lnTo>
                      <a:pt x="305" y="336"/>
                    </a:lnTo>
                    <a:lnTo>
                      <a:pt x="334" y="247"/>
                    </a:lnTo>
                    <a:lnTo>
                      <a:pt x="350" y="204"/>
                    </a:lnTo>
                    <a:lnTo>
                      <a:pt x="366" y="166"/>
                    </a:lnTo>
                    <a:lnTo>
                      <a:pt x="382" y="129"/>
                    </a:lnTo>
                    <a:lnTo>
                      <a:pt x="400" y="98"/>
                    </a:lnTo>
                    <a:lnTo>
                      <a:pt x="418" y="70"/>
                    </a:lnTo>
                    <a:lnTo>
                      <a:pt x="437" y="46"/>
                    </a:lnTo>
                    <a:lnTo>
                      <a:pt x="457" y="27"/>
                    </a:lnTo>
                    <a:lnTo>
                      <a:pt x="478" y="11"/>
                    </a:lnTo>
                    <a:lnTo>
                      <a:pt x="489" y="7"/>
                    </a:lnTo>
                    <a:lnTo>
                      <a:pt x="500" y="2"/>
                    </a:lnTo>
                    <a:lnTo>
                      <a:pt x="512" y="0"/>
                    </a:lnTo>
                    <a:lnTo>
                      <a:pt x="523" y="0"/>
                    </a:lnTo>
                    <a:lnTo>
                      <a:pt x="523" y="0"/>
                    </a:lnTo>
                    <a:lnTo>
                      <a:pt x="534" y="0"/>
                    </a:lnTo>
                    <a:lnTo>
                      <a:pt x="546" y="2"/>
                    </a:lnTo>
                    <a:lnTo>
                      <a:pt x="557" y="7"/>
                    </a:lnTo>
                    <a:lnTo>
                      <a:pt x="568" y="11"/>
                    </a:lnTo>
                    <a:lnTo>
                      <a:pt x="589" y="27"/>
                    </a:lnTo>
                    <a:lnTo>
                      <a:pt x="609" y="46"/>
                    </a:lnTo>
                    <a:lnTo>
                      <a:pt x="630" y="70"/>
                    </a:lnTo>
                    <a:lnTo>
                      <a:pt x="650" y="98"/>
                    </a:lnTo>
                    <a:lnTo>
                      <a:pt x="668" y="129"/>
                    </a:lnTo>
                    <a:lnTo>
                      <a:pt x="687" y="166"/>
                    </a:lnTo>
                    <a:lnTo>
                      <a:pt x="705" y="204"/>
                    </a:lnTo>
                    <a:lnTo>
                      <a:pt x="721" y="247"/>
                    </a:lnTo>
                    <a:lnTo>
                      <a:pt x="755" y="336"/>
                    </a:lnTo>
                    <a:lnTo>
                      <a:pt x="784" y="431"/>
                    </a:lnTo>
                    <a:lnTo>
                      <a:pt x="814" y="531"/>
                    </a:lnTo>
                    <a:lnTo>
                      <a:pt x="871" y="726"/>
                    </a:lnTo>
                    <a:lnTo>
                      <a:pt x="896" y="815"/>
                    </a:lnTo>
                    <a:lnTo>
                      <a:pt x="923" y="896"/>
                    </a:lnTo>
                    <a:lnTo>
                      <a:pt x="948" y="964"/>
                    </a:lnTo>
                    <a:lnTo>
                      <a:pt x="962" y="992"/>
                    </a:lnTo>
                    <a:lnTo>
                      <a:pt x="975" y="1016"/>
                    </a:lnTo>
                    <a:lnTo>
                      <a:pt x="987" y="1035"/>
                    </a:lnTo>
                    <a:lnTo>
                      <a:pt x="1000" y="1051"/>
                    </a:lnTo>
                    <a:lnTo>
                      <a:pt x="1014" y="1060"/>
                    </a:lnTo>
                    <a:lnTo>
                      <a:pt x="1021" y="1062"/>
                    </a:lnTo>
                    <a:lnTo>
                      <a:pt x="1028" y="1062"/>
                    </a:lnTo>
                  </a:path>
                </a:pathLst>
              </a:custGeom>
              <a:noFill/>
              <a:ln w="57150">
                <a:solidFill>
                  <a:srgbClr val="7A0708"/>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sp>
            <p:nvSpPr>
              <p:cNvPr id="26" name="Freeform 7"/>
              <p:cNvSpPr>
                <a:spLocks/>
              </p:cNvSpPr>
              <p:nvPr/>
            </p:nvSpPr>
            <p:spPr bwMode="auto">
              <a:xfrm>
                <a:off x="1758" y="2350"/>
                <a:ext cx="1028" cy="1062"/>
              </a:xfrm>
              <a:custGeom>
                <a:avLst/>
                <a:gdLst>
                  <a:gd name="T0" fmla="*/ 0 w 1028"/>
                  <a:gd name="T1" fmla="*/ 1062 h 1062"/>
                  <a:gd name="T2" fmla="*/ 0 w 1028"/>
                  <a:gd name="T3" fmla="*/ 1062 h 1062"/>
                  <a:gd name="T4" fmla="*/ 12 w 1028"/>
                  <a:gd name="T5" fmla="*/ 1062 h 1062"/>
                  <a:gd name="T6" fmla="*/ 21 w 1028"/>
                  <a:gd name="T7" fmla="*/ 1060 h 1062"/>
                  <a:gd name="T8" fmla="*/ 30 w 1028"/>
                  <a:gd name="T9" fmla="*/ 1055 h 1062"/>
                  <a:gd name="T10" fmla="*/ 39 w 1028"/>
                  <a:gd name="T11" fmla="*/ 1051 h 1062"/>
                  <a:gd name="T12" fmla="*/ 57 w 1028"/>
                  <a:gd name="T13" fmla="*/ 1035 h 1062"/>
                  <a:gd name="T14" fmla="*/ 75 w 1028"/>
                  <a:gd name="T15" fmla="*/ 1016 h 1062"/>
                  <a:gd name="T16" fmla="*/ 91 w 1028"/>
                  <a:gd name="T17" fmla="*/ 992 h 1062"/>
                  <a:gd name="T18" fmla="*/ 107 w 1028"/>
                  <a:gd name="T19" fmla="*/ 964 h 1062"/>
                  <a:gd name="T20" fmla="*/ 123 w 1028"/>
                  <a:gd name="T21" fmla="*/ 933 h 1062"/>
                  <a:gd name="T22" fmla="*/ 139 w 1028"/>
                  <a:gd name="T23" fmla="*/ 896 h 1062"/>
                  <a:gd name="T24" fmla="*/ 166 w 1028"/>
                  <a:gd name="T25" fmla="*/ 815 h 1062"/>
                  <a:gd name="T26" fmla="*/ 194 w 1028"/>
                  <a:gd name="T27" fmla="*/ 726 h 1062"/>
                  <a:gd name="T28" fmla="*/ 248 w 1028"/>
                  <a:gd name="T29" fmla="*/ 531 h 1062"/>
                  <a:gd name="T30" fmla="*/ 278 w 1028"/>
                  <a:gd name="T31" fmla="*/ 431 h 1062"/>
                  <a:gd name="T32" fmla="*/ 305 w 1028"/>
                  <a:gd name="T33" fmla="*/ 336 h 1062"/>
                  <a:gd name="T34" fmla="*/ 335 w 1028"/>
                  <a:gd name="T35" fmla="*/ 247 h 1062"/>
                  <a:gd name="T36" fmla="*/ 350 w 1028"/>
                  <a:gd name="T37" fmla="*/ 204 h 1062"/>
                  <a:gd name="T38" fmla="*/ 366 w 1028"/>
                  <a:gd name="T39" fmla="*/ 166 h 1062"/>
                  <a:gd name="T40" fmla="*/ 385 w 1028"/>
                  <a:gd name="T41" fmla="*/ 129 h 1062"/>
                  <a:gd name="T42" fmla="*/ 400 w 1028"/>
                  <a:gd name="T43" fmla="*/ 98 h 1062"/>
                  <a:gd name="T44" fmla="*/ 419 w 1028"/>
                  <a:gd name="T45" fmla="*/ 70 h 1062"/>
                  <a:gd name="T46" fmla="*/ 439 w 1028"/>
                  <a:gd name="T47" fmla="*/ 46 h 1062"/>
                  <a:gd name="T48" fmla="*/ 460 w 1028"/>
                  <a:gd name="T49" fmla="*/ 27 h 1062"/>
                  <a:gd name="T50" fmla="*/ 480 w 1028"/>
                  <a:gd name="T51" fmla="*/ 11 h 1062"/>
                  <a:gd name="T52" fmla="*/ 489 w 1028"/>
                  <a:gd name="T53" fmla="*/ 7 h 1062"/>
                  <a:gd name="T54" fmla="*/ 500 w 1028"/>
                  <a:gd name="T55" fmla="*/ 2 h 1062"/>
                  <a:gd name="T56" fmla="*/ 512 w 1028"/>
                  <a:gd name="T57" fmla="*/ 0 h 1062"/>
                  <a:gd name="T58" fmla="*/ 523 w 1028"/>
                  <a:gd name="T59" fmla="*/ 0 h 1062"/>
                  <a:gd name="T60" fmla="*/ 523 w 1028"/>
                  <a:gd name="T61" fmla="*/ 0 h 1062"/>
                  <a:gd name="T62" fmla="*/ 537 w 1028"/>
                  <a:gd name="T63" fmla="*/ 0 h 1062"/>
                  <a:gd name="T64" fmla="*/ 548 w 1028"/>
                  <a:gd name="T65" fmla="*/ 2 h 1062"/>
                  <a:gd name="T66" fmla="*/ 557 w 1028"/>
                  <a:gd name="T67" fmla="*/ 7 h 1062"/>
                  <a:gd name="T68" fmla="*/ 569 w 1028"/>
                  <a:gd name="T69" fmla="*/ 11 h 1062"/>
                  <a:gd name="T70" fmla="*/ 591 w 1028"/>
                  <a:gd name="T71" fmla="*/ 27 h 1062"/>
                  <a:gd name="T72" fmla="*/ 612 w 1028"/>
                  <a:gd name="T73" fmla="*/ 46 h 1062"/>
                  <a:gd name="T74" fmla="*/ 632 w 1028"/>
                  <a:gd name="T75" fmla="*/ 70 h 1062"/>
                  <a:gd name="T76" fmla="*/ 650 w 1028"/>
                  <a:gd name="T77" fmla="*/ 98 h 1062"/>
                  <a:gd name="T78" fmla="*/ 671 w 1028"/>
                  <a:gd name="T79" fmla="*/ 129 h 1062"/>
                  <a:gd name="T80" fmla="*/ 689 w 1028"/>
                  <a:gd name="T81" fmla="*/ 166 h 1062"/>
                  <a:gd name="T82" fmla="*/ 705 w 1028"/>
                  <a:gd name="T83" fmla="*/ 204 h 1062"/>
                  <a:gd name="T84" fmla="*/ 723 w 1028"/>
                  <a:gd name="T85" fmla="*/ 247 h 1062"/>
                  <a:gd name="T86" fmla="*/ 755 w 1028"/>
                  <a:gd name="T87" fmla="*/ 336 h 1062"/>
                  <a:gd name="T88" fmla="*/ 787 w 1028"/>
                  <a:gd name="T89" fmla="*/ 431 h 1062"/>
                  <a:gd name="T90" fmla="*/ 816 w 1028"/>
                  <a:gd name="T91" fmla="*/ 531 h 1062"/>
                  <a:gd name="T92" fmla="*/ 871 w 1028"/>
                  <a:gd name="T93" fmla="*/ 726 h 1062"/>
                  <a:gd name="T94" fmla="*/ 898 w 1028"/>
                  <a:gd name="T95" fmla="*/ 815 h 1062"/>
                  <a:gd name="T96" fmla="*/ 923 w 1028"/>
                  <a:gd name="T97" fmla="*/ 896 h 1062"/>
                  <a:gd name="T98" fmla="*/ 951 w 1028"/>
                  <a:gd name="T99" fmla="*/ 964 h 1062"/>
                  <a:gd name="T100" fmla="*/ 962 w 1028"/>
                  <a:gd name="T101" fmla="*/ 992 h 1062"/>
                  <a:gd name="T102" fmla="*/ 976 w 1028"/>
                  <a:gd name="T103" fmla="*/ 1016 h 1062"/>
                  <a:gd name="T104" fmla="*/ 989 w 1028"/>
                  <a:gd name="T105" fmla="*/ 1035 h 1062"/>
                  <a:gd name="T106" fmla="*/ 1003 w 1028"/>
                  <a:gd name="T107" fmla="*/ 1051 h 1062"/>
                  <a:gd name="T108" fmla="*/ 1014 w 1028"/>
                  <a:gd name="T109" fmla="*/ 1060 h 1062"/>
                  <a:gd name="T110" fmla="*/ 1021 w 1028"/>
                  <a:gd name="T111" fmla="*/ 1062 h 1062"/>
                  <a:gd name="T112" fmla="*/ 1028 w 1028"/>
                  <a:gd name="T113" fmla="*/ 1062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28" h="1062">
                    <a:moveTo>
                      <a:pt x="0" y="1062"/>
                    </a:moveTo>
                    <a:lnTo>
                      <a:pt x="0" y="1062"/>
                    </a:lnTo>
                    <a:lnTo>
                      <a:pt x="12" y="1062"/>
                    </a:lnTo>
                    <a:lnTo>
                      <a:pt x="21" y="1060"/>
                    </a:lnTo>
                    <a:lnTo>
                      <a:pt x="30" y="1055"/>
                    </a:lnTo>
                    <a:lnTo>
                      <a:pt x="39" y="1051"/>
                    </a:lnTo>
                    <a:lnTo>
                      <a:pt x="57" y="1035"/>
                    </a:lnTo>
                    <a:lnTo>
                      <a:pt x="75" y="1016"/>
                    </a:lnTo>
                    <a:lnTo>
                      <a:pt x="91" y="992"/>
                    </a:lnTo>
                    <a:lnTo>
                      <a:pt x="107" y="964"/>
                    </a:lnTo>
                    <a:lnTo>
                      <a:pt x="123" y="933"/>
                    </a:lnTo>
                    <a:lnTo>
                      <a:pt x="139" y="896"/>
                    </a:lnTo>
                    <a:lnTo>
                      <a:pt x="166" y="815"/>
                    </a:lnTo>
                    <a:lnTo>
                      <a:pt x="194" y="726"/>
                    </a:lnTo>
                    <a:lnTo>
                      <a:pt x="248" y="531"/>
                    </a:lnTo>
                    <a:lnTo>
                      <a:pt x="278" y="431"/>
                    </a:lnTo>
                    <a:lnTo>
                      <a:pt x="305" y="336"/>
                    </a:lnTo>
                    <a:lnTo>
                      <a:pt x="335" y="247"/>
                    </a:lnTo>
                    <a:lnTo>
                      <a:pt x="350" y="204"/>
                    </a:lnTo>
                    <a:lnTo>
                      <a:pt x="366" y="166"/>
                    </a:lnTo>
                    <a:lnTo>
                      <a:pt x="385" y="129"/>
                    </a:lnTo>
                    <a:lnTo>
                      <a:pt x="400" y="98"/>
                    </a:lnTo>
                    <a:lnTo>
                      <a:pt x="419" y="70"/>
                    </a:lnTo>
                    <a:lnTo>
                      <a:pt x="439" y="46"/>
                    </a:lnTo>
                    <a:lnTo>
                      <a:pt x="460" y="27"/>
                    </a:lnTo>
                    <a:lnTo>
                      <a:pt x="480" y="11"/>
                    </a:lnTo>
                    <a:lnTo>
                      <a:pt x="489" y="7"/>
                    </a:lnTo>
                    <a:lnTo>
                      <a:pt x="500" y="2"/>
                    </a:lnTo>
                    <a:lnTo>
                      <a:pt x="512" y="0"/>
                    </a:lnTo>
                    <a:lnTo>
                      <a:pt x="523" y="0"/>
                    </a:lnTo>
                    <a:lnTo>
                      <a:pt x="523" y="0"/>
                    </a:lnTo>
                    <a:lnTo>
                      <a:pt x="537" y="0"/>
                    </a:lnTo>
                    <a:lnTo>
                      <a:pt x="548" y="2"/>
                    </a:lnTo>
                    <a:lnTo>
                      <a:pt x="557" y="7"/>
                    </a:lnTo>
                    <a:lnTo>
                      <a:pt x="569" y="11"/>
                    </a:lnTo>
                    <a:lnTo>
                      <a:pt x="591" y="27"/>
                    </a:lnTo>
                    <a:lnTo>
                      <a:pt x="612" y="46"/>
                    </a:lnTo>
                    <a:lnTo>
                      <a:pt x="632" y="70"/>
                    </a:lnTo>
                    <a:lnTo>
                      <a:pt x="650" y="98"/>
                    </a:lnTo>
                    <a:lnTo>
                      <a:pt x="671" y="129"/>
                    </a:lnTo>
                    <a:lnTo>
                      <a:pt x="689" y="166"/>
                    </a:lnTo>
                    <a:lnTo>
                      <a:pt x="705" y="204"/>
                    </a:lnTo>
                    <a:lnTo>
                      <a:pt x="723" y="247"/>
                    </a:lnTo>
                    <a:lnTo>
                      <a:pt x="755" y="336"/>
                    </a:lnTo>
                    <a:lnTo>
                      <a:pt x="787" y="431"/>
                    </a:lnTo>
                    <a:lnTo>
                      <a:pt x="816" y="531"/>
                    </a:lnTo>
                    <a:lnTo>
                      <a:pt x="871" y="726"/>
                    </a:lnTo>
                    <a:lnTo>
                      <a:pt x="898" y="815"/>
                    </a:lnTo>
                    <a:lnTo>
                      <a:pt x="923" y="896"/>
                    </a:lnTo>
                    <a:lnTo>
                      <a:pt x="951" y="964"/>
                    </a:lnTo>
                    <a:lnTo>
                      <a:pt x="962" y="992"/>
                    </a:lnTo>
                    <a:lnTo>
                      <a:pt x="976" y="1016"/>
                    </a:lnTo>
                    <a:lnTo>
                      <a:pt x="989" y="1035"/>
                    </a:lnTo>
                    <a:lnTo>
                      <a:pt x="1003" y="1051"/>
                    </a:lnTo>
                    <a:lnTo>
                      <a:pt x="1014" y="1060"/>
                    </a:lnTo>
                    <a:lnTo>
                      <a:pt x="1021" y="1062"/>
                    </a:lnTo>
                    <a:lnTo>
                      <a:pt x="1028" y="1062"/>
                    </a:lnTo>
                  </a:path>
                </a:pathLst>
              </a:custGeom>
              <a:noFill/>
              <a:ln w="57150">
                <a:solidFill>
                  <a:srgbClr val="1B449C"/>
                </a:solidFill>
                <a:prstDash val="solid"/>
                <a:round/>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Verdana"/>
                  <a:ea typeface="+mn-ea"/>
                  <a:cs typeface="+mn-cs"/>
                </a:endParaRPr>
              </a:p>
            </p:txBody>
          </p:sp>
        </p:grpSp>
        <p:cxnSp>
          <p:nvCxnSpPr>
            <p:cNvPr id="4" name="Straight Connector 3"/>
            <p:cNvCxnSpPr/>
            <p:nvPr/>
          </p:nvCxnSpPr>
          <p:spPr bwMode="auto">
            <a:xfrm>
              <a:off x="1811983" y="2847808"/>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cxnSp>
          <p:nvCxnSpPr>
            <p:cNvPr id="32" name="Straight Connector 31"/>
            <p:cNvCxnSpPr/>
            <p:nvPr/>
          </p:nvCxnSpPr>
          <p:spPr bwMode="auto">
            <a:xfrm>
              <a:off x="7016829" y="2863861"/>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cxnSp>
          <p:nvCxnSpPr>
            <p:cNvPr id="33" name="Straight Connector 32"/>
            <p:cNvCxnSpPr/>
            <p:nvPr/>
          </p:nvCxnSpPr>
          <p:spPr bwMode="auto">
            <a:xfrm>
              <a:off x="6662562" y="2863861"/>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cxnSp>
          <p:nvCxnSpPr>
            <p:cNvPr id="34" name="Straight Connector 33"/>
            <p:cNvCxnSpPr/>
            <p:nvPr/>
          </p:nvCxnSpPr>
          <p:spPr bwMode="auto">
            <a:xfrm>
              <a:off x="3003513" y="2847807"/>
              <a:ext cx="0" cy="1045029"/>
            </a:xfrm>
            <a:prstGeom prst="line">
              <a:avLst/>
            </a:prstGeom>
            <a:solidFill>
              <a:schemeClr val="accent1"/>
            </a:solidFill>
            <a:ln w="38100" cap="flat" cmpd="sng" algn="ctr">
              <a:solidFill>
                <a:schemeClr val="tx1"/>
              </a:solidFill>
              <a:prstDash val="sysDash"/>
              <a:round/>
              <a:headEnd type="none" w="med" len="med"/>
              <a:tailEnd type="none" w="med" len="med"/>
            </a:ln>
            <a:effectLst/>
          </p:spPr>
        </p:cxnSp>
        <p:sp>
          <p:nvSpPr>
            <p:cNvPr id="6" name="Left-Right Arrow 5"/>
            <p:cNvSpPr/>
            <p:nvPr/>
          </p:nvSpPr>
          <p:spPr bwMode="auto">
            <a:xfrm>
              <a:off x="1811983" y="3034596"/>
              <a:ext cx="1191530" cy="170822"/>
            </a:xfrm>
            <a:prstGeom prst="lef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5" name="Left-Right Arrow 34"/>
            <p:cNvSpPr/>
            <p:nvPr/>
          </p:nvSpPr>
          <p:spPr bwMode="auto">
            <a:xfrm>
              <a:off x="6662562" y="3065473"/>
              <a:ext cx="354267" cy="139945"/>
            </a:xfrm>
            <a:prstGeom prst="leftRightArrow">
              <a:avLst/>
            </a:prstGeom>
            <a:solidFill>
              <a:schemeClr val="tx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7" name="TextBox 6"/>
            <p:cNvSpPr txBox="1"/>
            <p:nvPr/>
          </p:nvSpPr>
          <p:spPr>
            <a:xfrm>
              <a:off x="1329756" y="6027310"/>
              <a:ext cx="2407069" cy="523220"/>
            </a:xfrm>
            <a:prstGeom prst="rect">
              <a:avLst/>
            </a:prstGeom>
            <a:noFill/>
          </p:spPr>
          <p:txBody>
            <a:bodyPr wrap="none" rtlCol="0">
              <a:spAutoFit/>
            </a:bodyPr>
            <a:lstStyle/>
            <a:p>
              <a:r>
                <a:rPr lang="en-US" sz="2800" b="1" dirty="0" err="1">
                  <a:latin typeface="Calibri" panose="020F0502020204030204" pitchFamily="34" charset="0"/>
                  <a:cs typeface="Calibri" panose="020F0502020204030204" pitchFamily="34" charset="0"/>
                </a:rPr>
                <a:t>Wt</a:t>
              </a:r>
              <a:r>
                <a:rPr lang="en-US" sz="2800" b="1" dirty="0">
                  <a:latin typeface="Calibri" panose="020F0502020204030204" pitchFamily="34" charset="0"/>
                  <a:cs typeface="Calibri" panose="020F0502020204030204" pitchFamily="34" charset="0"/>
                </a:rPr>
                <a:t>/</a:t>
              </a:r>
              <a:r>
                <a:rPr lang="en-US" sz="2800" b="1" dirty="0" err="1">
                  <a:latin typeface="Calibri" panose="020F0502020204030204" pitchFamily="34" charset="0"/>
                  <a:cs typeface="Calibri" panose="020F0502020204030204" pitchFamily="34" charset="0"/>
                </a:rPr>
                <a:t>Ht</a:t>
              </a:r>
              <a:r>
                <a:rPr lang="en-US" sz="2800" b="1" dirty="0">
                  <a:latin typeface="Calibri" panose="020F0502020204030204" pitchFamily="34" charset="0"/>
                  <a:cs typeface="Calibri" panose="020F0502020204030204" pitchFamily="34" charset="0"/>
                </a:rPr>
                <a:t> Z scores</a:t>
              </a:r>
            </a:p>
          </p:txBody>
        </p:sp>
        <p:sp>
          <p:nvSpPr>
            <p:cNvPr id="40" name="TextBox 39"/>
            <p:cNvSpPr txBox="1"/>
            <p:nvPr/>
          </p:nvSpPr>
          <p:spPr>
            <a:xfrm>
              <a:off x="5636160" y="5979215"/>
              <a:ext cx="2506071" cy="523220"/>
            </a:xfrm>
            <a:prstGeom prst="rect">
              <a:avLst/>
            </a:prstGeom>
            <a:noFill/>
          </p:spPr>
          <p:txBody>
            <a:bodyPr wrap="none" rtlCol="0">
              <a:spAutoFit/>
            </a:bodyPr>
            <a:lstStyle/>
            <a:p>
              <a:r>
                <a:rPr lang="en-US" sz="2800" b="1" dirty="0" err="1">
                  <a:latin typeface="Calibri" panose="020F0502020204030204" pitchFamily="34" charset="0"/>
                  <a:cs typeface="Calibri" panose="020F0502020204030204" pitchFamily="34" charset="0"/>
                </a:rPr>
                <a:t>Ht</a:t>
              </a:r>
              <a:r>
                <a:rPr lang="en-US" sz="2800" b="1" dirty="0">
                  <a:latin typeface="Calibri" panose="020F0502020204030204" pitchFamily="34" charset="0"/>
                  <a:cs typeface="Calibri" panose="020F0502020204030204" pitchFamily="34" charset="0"/>
                </a:rPr>
                <a:t>/Age Z scores</a:t>
              </a:r>
            </a:p>
          </p:txBody>
        </p:sp>
        <p:grpSp>
          <p:nvGrpSpPr>
            <p:cNvPr id="36" name="Group 35"/>
            <p:cNvGrpSpPr/>
            <p:nvPr/>
          </p:nvGrpSpPr>
          <p:grpSpPr>
            <a:xfrm>
              <a:off x="3681794" y="2030724"/>
              <a:ext cx="1462506" cy="738664"/>
              <a:chOff x="5024467" y="2526716"/>
              <a:chExt cx="1685152" cy="885086"/>
            </a:xfrm>
          </p:grpSpPr>
          <p:sp>
            <p:nvSpPr>
              <p:cNvPr id="37" name="TextBox 36"/>
              <p:cNvSpPr txBox="1"/>
              <p:nvPr/>
            </p:nvSpPr>
            <p:spPr>
              <a:xfrm>
                <a:off x="5513255" y="2526716"/>
                <a:ext cx="1196364" cy="885086"/>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rPr>
                  <a:t>Refugee</a:t>
                </a:r>
                <a:endParaRPr lang="en-US" sz="2400" b="1" dirty="0">
                  <a:solidFill>
                    <a:prstClr val="black"/>
                  </a:solidFill>
                  <a:latin typeface="Calibri" charset="0"/>
                  <a:ea typeface="Calibri" charset="0"/>
                  <a:cs typeface="Calibri"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charset="0"/>
                    <a:ea typeface="Calibri" charset="0"/>
                    <a:cs typeface="Calibri" charset="0"/>
                  </a:rPr>
                  <a:t>Native</a:t>
                </a:r>
              </a:p>
            </p:txBody>
          </p:sp>
          <p:cxnSp>
            <p:nvCxnSpPr>
              <p:cNvPr id="38" name="Straight Connector 37"/>
              <p:cNvCxnSpPr/>
              <p:nvPr/>
            </p:nvCxnSpPr>
            <p:spPr>
              <a:xfrm>
                <a:off x="5024467" y="2774459"/>
                <a:ext cx="397069" cy="1588"/>
              </a:xfrm>
              <a:prstGeom prst="line">
                <a:avLst/>
              </a:prstGeom>
              <a:ln w="63500" cap="flat" cmpd="sng" algn="ctr">
                <a:solidFill>
                  <a:srgbClr val="80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5024468" y="3168197"/>
                <a:ext cx="397069" cy="1588"/>
              </a:xfrm>
              <a:prstGeom prst="line">
                <a:avLst/>
              </a:prstGeom>
              <a:ln w="63500" cap="flat" cmpd="sng" algn="ctr">
                <a:solidFill>
                  <a:srgbClr val="2D3368"/>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126462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r>
              <a:rPr lang="en-US" dirty="0"/>
              <a:t>1. How big is the difference?</a:t>
            </a:r>
            <a:r>
              <a:rPr lang="en-US" sz="3600" dirty="0"/>
              <a:t> </a:t>
            </a:r>
            <a:r>
              <a:rPr lang="en-US" sz="3000" dirty="0"/>
              <a:t>(2)</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9557261"/>
              </p:ext>
            </p:extLst>
          </p:nvPr>
        </p:nvGraphicFramePr>
        <p:xfrm>
          <a:off x="457200" y="1600200"/>
          <a:ext cx="8229600" cy="45307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243568"/>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12601</TotalTime>
  <Words>4431</Words>
  <Application>Microsoft Office PowerPoint</Application>
  <PresentationFormat>On-screen Show (4:3)</PresentationFormat>
  <Paragraphs>644</Paragraphs>
  <Slides>50</Slides>
  <Notes>50</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50</vt:i4>
      </vt:variant>
    </vt:vector>
  </HeadingPairs>
  <TitlesOfParts>
    <vt:vector size="66" baseType="lpstr">
      <vt:lpstr>ＭＳ Ｐゴシック</vt:lpstr>
      <vt:lpstr>ＭＳ Ｐゴシック</vt:lpstr>
      <vt:lpstr>Arial</vt:lpstr>
      <vt:lpstr>Avenir Book</vt:lpstr>
      <vt:lpstr>Calibri</vt:lpstr>
      <vt:lpstr>Courier</vt:lpstr>
      <vt:lpstr>Courier New</vt:lpstr>
      <vt:lpstr>Garamond</vt:lpstr>
      <vt:lpstr>Lucida Grande</vt:lpstr>
      <vt:lpstr>Mangal</vt:lpstr>
      <vt:lpstr>Times New Roman</vt:lpstr>
      <vt:lpstr>Verdana</vt:lpstr>
      <vt:lpstr>Wingdings</vt:lpstr>
      <vt:lpstr>Wingdings 3</vt:lpstr>
      <vt:lpstr>CDC OR Style options 1 and 2</vt:lpstr>
      <vt:lpstr>Custom Design</vt:lpstr>
      <vt:lpstr>Basic Tools in Biostatistics: Part IIa</vt:lpstr>
      <vt:lpstr>Create summary value for variables</vt:lpstr>
      <vt:lpstr>  Which statistical tests to use depends on:</vt:lpstr>
      <vt:lpstr>What is the study question?</vt:lpstr>
      <vt:lpstr>How was the research question operationalized?</vt:lpstr>
      <vt:lpstr>Research questions for continuous outcomes</vt:lpstr>
      <vt:lpstr>How would we know? </vt:lpstr>
      <vt:lpstr>1. How big is the difference?</vt:lpstr>
      <vt:lpstr>1. How big is the difference? (2)</vt:lpstr>
      <vt:lpstr>2. How precise or how variable are the observations?</vt:lpstr>
      <vt:lpstr>2. How precise or how variable are the observations? (2)</vt:lpstr>
      <vt:lpstr>2. How big is the variation?</vt:lpstr>
      <vt:lpstr>3. How many observations?  (sample size)</vt:lpstr>
      <vt:lpstr>3. How many observations?  (sample size) (2)</vt:lpstr>
      <vt:lpstr>3. Sample sizes may not be equal</vt:lpstr>
      <vt:lpstr>What to use when outcome measures are  continuous</vt:lpstr>
      <vt:lpstr>For continuous outcome variable: Use t-distribution and t-tests</vt:lpstr>
      <vt:lpstr>Degrees of freedom:  Normal and t-distributions</vt:lpstr>
      <vt:lpstr>Degrees of freedom</vt:lpstr>
      <vt:lpstr>Degrees of freedom (2)</vt:lpstr>
      <vt:lpstr>Degrees of freedom (3)</vt:lpstr>
      <vt:lpstr>Does the observed mean differ from a reference or fixed value? (1 group)</vt:lpstr>
      <vt:lpstr>1. Confidence interval (general)</vt:lpstr>
      <vt:lpstr>2. Visual test</vt:lpstr>
      <vt:lpstr>3. Hypothesis test: One sample</vt:lpstr>
      <vt:lpstr>Real data differ from the equation</vt:lpstr>
      <vt:lpstr>Skewed distributions and small samples – which test?</vt:lpstr>
      <vt:lpstr>Skewed distributions:  1. Transform</vt:lpstr>
      <vt:lpstr>Asymmetrical distributions:  2. Wilcoxon signed rank test (non-parametric)</vt:lpstr>
      <vt:lpstr>Asymmetrical distributions: 2. Wilcoxon signed rank test (non-parametric) (2)</vt:lpstr>
      <vt:lpstr>Does the observed mean or median differ from a fixed standard?  (One group)</vt:lpstr>
      <vt:lpstr>Do two observations on the same subject differ?</vt:lpstr>
      <vt:lpstr>Do two observations on the same subject differ? (paired observations)</vt:lpstr>
      <vt:lpstr>Statistics for mean difference between paired observations</vt:lpstr>
      <vt:lpstr>Do paired observations differ? (matched pairs)</vt:lpstr>
      <vt:lpstr>Do the means of 2 independent groups differ?</vt:lpstr>
      <vt:lpstr>t-test for independent groups:  3 assumptions</vt:lpstr>
      <vt:lpstr>PowerPoint Presentation</vt:lpstr>
      <vt:lpstr>2. Confidence interval for difference between means </vt:lpstr>
      <vt:lpstr>3. Hypothesis test for Ho: No difference in means</vt:lpstr>
      <vt:lpstr>SE (X2 – X1)</vt:lpstr>
      <vt:lpstr>t-test for BMI by program type*</vt:lpstr>
      <vt:lpstr>t test for BMI by country*</vt:lpstr>
      <vt:lpstr>Asymmetric distributions or small samples</vt:lpstr>
      <vt:lpstr>Wilcoxon rank-sum test for equality of medians</vt:lpstr>
      <vt:lpstr>Wilcoxon rank-sum test for equality of medians</vt:lpstr>
      <vt:lpstr>Do the means or medians of 2 independent groups differ?</vt:lpstr>
      <vt:lpstr>Do means or medians differ among 3 or more groups?</vt:lpstr>
      <vt:lpstr>Continuous outcome variable with 3 or more groups</vt:lpstr>
      <vt:lpstr>Basic Biostats II to continue...</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792</cp:revision>
  <cp:lastPrinted>2018-06-28T16:52:15Z</cp:lastPrinted>
  <dcterms:created xsi:type="dcterms:W3CDTF">2016-12-10T01:14:11Z</dcterms:created>
  <dcterms:modified xsi:type="dcterms:W3CDTF">2019-01-17T21:37:10Z</dcterms:modified>
</cp:coreProperties>
</file>