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5" r:id="rId2"/>
  </p:sldMasterIdLst>
  <p:notesMasterIdLst>
    <p:notesMasterId r:id="rId29"/>
  </p:notesMasterIdLst>
  <p:sldIdLst>
    <p:sldId id="256" r:id="rId3"/>
    <p:sldId id="286" r:id="rId4"/>
    <p:sldId id="287" r:id="rId5"/>
    <p:sldId id="288" r:id="rId6"/>
    <p:sldId id="284" r:id="rId7"/>
    <p:sldId id="264" r:id="rId8"/>
    <p:sldId id="260" r:id="rId9"/>
    <p:sldId id="294" r:id="rId10"/>
    <p:sldId id="274" r:id="rId11"/>
    <p:sldId id="290" r:id="rId12"/>
    <p:sldId id="291" r:id="rId13"/>
    <p:sldId id="293" r:id="rId14"/>
    <p:sldId id="283" r:id="rId15"/>
    <p:sldId id="263" r:id="rId16"/>
    <p:sldId id="265" r:id="rId17"/>
    <p:sldId id="261" r:id="rId18"/>
    <p:sldId id="268" r:id="rId19"/>
    <p:sldId id="285" r:id="rId20"/>
    <p:sldId id="262" r:id="rId21"/>
    <p:sldId id="289" r:id="rId22"/>
    <p:sldId id="269" r:id="rId23"/>
    <p:sldId id="270" r:id="rId24"/>
    <p:sldId id="271" r:id="rId25"/>
    <p:sldId id="296" r:id="rId26"/>
    <p:sldId id="272" r:id="rId27"/>
    <p:sldId id="267" r:id="rId2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opewell MD, Philip" initials="PH"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3E83"/>
    <a:srgbClr val="A23D07"/>
    <a:srgbClr val="2FBFA6"/>
    <a:srgbClr val="FF8B16"/>
    <a:srgbClr val="A3CD08"/>
    <a:srgbClr val="AECD0B"/>
    <a:srgbClr val="F1CD29"/>
    <a:srgbClr val="CDC3B4"/>
    <a:srgbClr val="CDB515"/>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749" autoAdjust="0"/>
    <p:restoredTop sz="79714" autoAdjust="0"/>
  </p:normalViewPr>
  <p:slideViewPr>
    <p:cSldViewPr snapToGrid="0" snapToObjects="1">
      <p:cViewPr varScale="1">
        <p:scale>
          <a:sx n="47" d="100"/>
          <a:sy n="47" d="100"/>
        </p:scale>
        <p:origin x="54" y="522"/>
      </p:cViewPr>
      <p:guideLst>
        <p:guide orient="horz" pos="2160"/>
        <p:guide pos="2880"/>
      </p:guideLst>
    </p:cSldViewPr>
  </p:slideViewPr>
  <p:notesTextViewPr>
    <p:cViewPr>
      <p:scale>
        <a:sx n="100" d="100"/>
        <a:sy n="100" d="100"/>
      </p:scale>
      <p:origin x="0" y="0"/>
    </p:cViewPr>
  </p:notesTextViewPr>
  <p:sorterViewPr>
    <p:cViewPr>
      <p:scale>
        <a:sx n="102" d="100"/>
        <a:sy n="102" d="100"/>
      </p:scale>
      <p:origin x="0" y="0"/>
    </p:cViewPr>
  </p:sorterViewPr>
  <p:notesViewPr>
    <p:cSldViewPr snapToGrid="0" snapToObjects="1">
      <p:cViewPr varScale="1">
        <p:scale>
          <a:sx n="57" d="100"/>
          <a:sy n="57" d="100"/>
        </p:scale>
        <p:origin x="-3056" y="-10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commentAuthors" Target="commentAuthors.xml"/><Relationship Id="rId35" Type="http://schemas.microsoft.com/office/2016/11/relationships/changesInfo" Target="changesInfos/changesInfo1.xml"/><Relationship Id="rId8" Type="http://schemas.openxmlformats.org/officeDocument/2006/relationships/slide" Target="slides/slide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2C98836D-8F8A-422F-A222-0EF81FB4B60D}"/>
    <pc:docChg chg="modSld">
      <pc:chgData name="" userId="" providerId="" clId="Web-{2C98836D-8F8A-422F-A222-0EF81FB4B60D}" dt="2018-12-26T19:16:56.645" v="124" actId="1076"/>
      <pc:docMkLst>
        <pc:docMk/>
      </pc:docMkLst>
      <pc:sldChg chg="modSp modNotes">
        <pc:chgData name="" userId="" providerId="" clId="Web-{2C98836D-8F8A-422F-A222-0EF81FB4B60D}" dt="2018-12-26T19:01:16.678" v="53" actId="1076"/>
        <pc:sldMkLst>
          <pc:docMk/>
          <pc:sldMk cId="1496638541" sldId="260"/>
        </pc:sldMkLst>
        <pc:spChg chg="mod">
          <ac:chgData name="" userId="" providerId="" clId="Web-{2C98836D-8F8A-422F-A222-0EF81FB4B60D}" dt="2018-12-26T18:57:43.161" v="34" actId="20577"/>
          <ac:spMkLst>
            <pc:docMk/>
            <pc:sldMk cId="1496638541" sldId="260"/>
            <ac:spMk id="3" creationId="{00000000-0000-0000-0000-000000000000}"/>
          </ac:spMkLst>
        </pc:spChg>
      </pc:sldChg>
      <pc:sldChg chg="modSp">
        <pc:chgData name="" userId="" providerId="" clId="Web-{2C98836D-8F8A-422F-A222-0EF81FB4B60D}" dt="2018-12-26T19:09:15.419" v="79" actId="20577"/>
        <pc:sldMkLst>
          <pc:docMk/>
          <pc:sldMk cId="1461628021" sldId="262"/>
        </pc:sldMkLst>
        <pc:spChg chg="mod">
          <ac:chgData name="" userId="" providerId="" clId="Web-{2C98836D-8F8A-422F-A222-0EF81FB4B60D}" dt="2018-12-26T19:09:15.419" v="79" actId="20577"/>
          <ac:spMkLst>
            <pc:docMk/>
            <pc:sldMk cId="1461628021" sldId="262"/>
            <ac:spMk id="3" creationId="{00000000-0000-0000-0000-000000000000}"/>
          </ac:spMkLst>
        </pc:spChg>
      </pc:sldChg>
      <pc:sldChg chg="modSp">
        <pc:chgData name="" userId="" providerId="" clId="Web-{2C98836D-8F8A-422F-A222-0EF81FB4B60D}" dt="2018-12-26T19:12:57.953" v="110" actId="20577"/>
        <pc:sldMkLst>
          <pc:docMk/>
          <pc:sldMk cId="4233587469" sldId="270"/>
        </pc:sldMkLst>
        <pc:spChg chg="mod">
          <ac:chgData name="" userId="" providerId="" clId="Web-{2C98836D-8F8A-422F-A222-0EF81FB4B60D}" dt="2018-12-26T19:12:57.953" v="110" actId="20577"/>
          <ac:spMkLst>
            <pc:docMk/>
            <pc:sldMk cId="4233587469" sldId="270"/>
            <ac:spMk id="2" creationId="{00000000-0000-0000-0000-000000000000}"/>
          </ac:spMkLst>
        </pc:spChg>
      </pc:sldChg>
      <pc:sldChg chg="modNotes">
        <pc:chgData name="" userId="" providerId="" clId="Web-{2C98836D-8F8A-422F-A222-0EF81FB4B60D}" dt="2018-12-26T19:14:24.282" v="118" actId="1076"/>
        <pc:sldMkLst>
          <pc:docMk/>
          <pc:sldMk cId="2156943612" sldId="271"/>
        </pc:sldMkLst>
      </pc:sldChg>
      <pc:sldChg chg="modSp">
        <pc:chgData name="" userId="" providerId="" clId="Web-{2C98836D-8F8A-422F-A222-0EF81FB4B60D}" dt="2018-12-26T19:16:56.645" v="124" actId="1076"/>
        <pc:sldMkLst>
          <pc:docMk/>
          <pc:sldMk cId="1517918578" sldId="272"/>
        </pc:sldMkLst>
        <pc:spChg chg="mod">
          <ac:chgData name="" userId="" providerId="" clId="Web-{2C98836D-8F8A-422F-A222-0EF81FB4B60D}" dt="2018-12-26T19:15:55.080" v="119" actId="1076"/>
          <ac:spMkLst>
            <pc:docMk/>
            <pc:sldMk cId="1517918578" sldId="272"/>
            <ac:spMk id="2" creationId="{00000000-0000-0000-0000-000000000000}"/>
          </ac:spMkLst>
        </pc:spChg>
        <pc:spChg chg="mod">
          <ac:chgData name="" userId="" providerId="" clId="Web-{2C98836D-8F8A-422F-A222-0EF81FB4B60D}" dt="2018-12-26T19:16:31.783" v="122" actId="1076"/>
          <ac:spMkLst>
            <pc:docMk/>
            <pc:sldMk cId="1517918578" sldId="272"/>
            <ac:spMk id="3" creationId="{00000000-0000-0000-0000-000000000000}"/>
          </ac:spMkLst>
        </pc:spChg>
        <pc:picChg chg="mod">
          <ac:chgData name="" userId="" providerId="" clId="Web-{2C98836D-8F8A-422F-A222-0EF81FB4B60D}" dt="2018-12-26T19:16:56.645" v="124" actId="1076"/>
          <ac:picMkLst>
            <pc:docMk/>
            <pc:sldMk cId="1517918578" sldId="272"/>
            <ac:picMk id="4" creationId="{00000000-0000-0000-0000-000000000000}"/>
          </ac:picMkLst>
        </pc:picChg>
      </pc:sldChg>
      <pc:sldChg chg="modSp modNotes">
        <pc:chgData name="" userId="" providerId="" clId="Web-{2C98836D-8F8A-422F-A222-0EF81FB4B60D}" dt="2018-12-26T19:02:02.225" v="64" actId="1076"/>
        <pc:sldMkLst>
          <pc:docMk/>
          <pc:sldMk cId="805516394" sldId="274"/>
        </pc:sldMkLst>
        <pc:spChg chg="mod">
          <ac:chgData name="" userId="" providerId="" clId="Web-{2C98836D-8F8A-422F-A222-0EF81FB4B60D}" dt="2018-12-26T18:58:15.458" v="36" actId="20577"/>
          <ac:spMkLst>
            <pc:docMk/>
            <pc:sldMk cId="805516394" sldId="274"/>
            <ac:spMk id="2" creationId="{00000000-0000-0000-0000-000000000000}"/>
          </ac:spMkLst>
        </pc:spChg>
        <pc:spChg chg="mod">
          <ac:chgData name="" userId="" providerId="" clId="Web-{2C98836D-8F8A-422F-A222-0EF81FB4B60D}" dt="2018-12-26T19:00:41.334" v="38" actId="20577"/>
          <ac:spMkLst>
            <pc:docMk/>
            <pc:sldMk cId="805516394" sldId="274"/>
            <ac:spMk id="3" creationId="{00000000-0000-0000-0000-000000000000}"/>
          </ac:spMkLst>
        </pc:spChg>
      </pc:sldChg>
      <pc:sldChg chg="modSp">
        <pc:chgData name="" userId="" providerId="" clId="Web-{2C98836D-8F8A-422F-A222-0EF81FB4B60D}" dt="2018-12-26T18:56:20.535" v="29" actId="20577"/>
        <pc:sldMkLst>
          <pc:docMk/>
          <pc:sldMk cId="3136289728" sldId="284"/>
        </pc:sldMkLst>
        <pc:spChg chg="mod">
          <ac:chgData name="" userId="" providerId="" clId="Web-{2C98836D-8F8A-422F-A222-0EF81FB4B60D}" dt="2018-12-26T18:56:02.925" v="21" actId="20577"/>
          <ac:spMkLst>
            <pc:docMk/>
            <pc:sldMk cId="3136289728" sldId="284"/>
            <ac:spMk id="2" creationId="{00000000-0000-0000-0000-000000000000}"/>
          </ac:spMkLst>
        </pc:spChg>
        <pc:spChg chg="mod">
          <ac:chgData name="" userId="" providerId="" clId="Web-{2C98836D-8F8A-422F-A222-0EF81FB4B60D}" dt="2018-12-26T18:56:20.535" v="29" actId="20577"/>
          <ac:spMkLst>
            <pc:docMk/>
            <pc:sldMk cId="3136289728" sldId="284"/>
            <ac:spMk id="3" creationId="{00000000-0000-0000-0000-000000000000}"/>
          </ac:spMkLst>
        </pc:spChg>
      </pc:sldChg>
      <pc:sldChg chg="modSp">
        <pc:chgData name="" userId="" providerId="" clId="Web-{2C98836D-8F8A-422F-A222-0EF81FB4B60D}" dt="2018-12-26T18:55:14.425" v="18" actId="20577"/>
        <pc:sldMkLst>
          <pc:docMk/>
          <pc:sldMk cId="1777393931" sldId="288"/>
        </pc:sldMkLst>
        <pc:spChg chg="mod">
          <ac:chgData name="" userId="" providerId="" clId="Web-{2C98836D-8F8A-422F-A222-0EF81FB4B60D}" dt="2018-12-26T18:55:14.425" v="18" actId="20577"/>
          <ac:spMkLst>
            <pc:docMk/>
            <pc:sldMk cId="1777393931" sldId="288"/>
            <ac:spMk id="3" creationId="{00000000-0000-0000-0000-000000000000}"/>
          </ac:spMkLst>
        </pc:spChg>
      </pc:sldChg>
      <pc:sldChg chg="modSp modNotes">
        <pc:chgData name="" userId="" providerId="" clId="Web-{2C98836D-8F8A-422F-A222-0EF81FB4B60D}" dt="2018-12-26T19:12:13.218" v="108" actId="20577"/>
        <pc:sldMkLst>
          <pc:docMk/>
          <pc:sldMk cId="3704033036" sldId="289"/>
        </pc:sldMkLst>
        <pc:spChg chg="mod">
          <ac:chgData name="" userId="" providerId="" clId="Web-{2C98836D-8F8A-422F-A222-0EF81FB4B60D}" dt="2018-12-26T19:09:37.185" v="82" actId="20577"/>
          <ac:spMkLst>
            <pc:docMk/>
            <pc:sldMk cId="3704033036" sldId="289"/>
            <ac:spMk id="2" creationId="{00000000-0000-0000-0000-000000000000}"/>
          </ac:spMkLst>
        </pc:spChg>
        <pc:spChg chg="mod">
          <ac:chgData name="" userId="" providerId="" clId="Web-{2C98836D-8F8A-422F-A222-0EF81FB4B60D}" dt="2018-12-26T19:12:13.218" v="108" actId="20577"/>
          <ac:spMkLst>
            <pc:docMk/>
            <pc:sldMk cId="3704033036" sldId="289"/>
            <ac:spMk id="3" creationId="{00000000-0000-0000-0000-000000000000}"/>
          </ac:spMkLst>
        </pc:spChg>
      </pc:sldChg>
      <pc:sldChg chg="modSp">
        <pc:chgData name="" userId="" providerId="" clId="Web-{2C98836D-8F8A-422F-A222-0EF81FB4B60D}" dt="2018-12-26T19:02:32.601" v="65" actId="20577"/>
        <pc:sldMkLst>
          <pc:docMk/>
          <pc:sldMk cId="1150413076" sldId="290"/>
        </pc:sldMkLst>
        <pc:spChg chg="mod">
          <ac:chgData name="" userId="" providerId="" clId="Web-{2C98836D-8F8A-422F-A222-0EF81FB4B60D}" dt="2018-12-26T19:02:32.601" v="65" actId="20577"/>
          <ac:spMkLst>
            <pc:docMk/>
            <pc:sldMk cId="1150413076" sldId="290"/>
            <ac:spMk id="3" creationId="{00000000-0000-0000-0000-000000000000}"/>
          </ac:spMkLst>
        </pc:spChg>
      </pc:sldChg>
      <pc:sldChg chg="modSp">
        <pc:chgData name="" userId="" providerId="" clId="Web-{2C98836D-8F8A-422F-A222-0EF81FB4B60D}" dt="2018-12-26T19:04:56.899" v="77" actId="1076"/>
        <pc:sldMkLst>
          <pc:docMk/>
          <pc:sldMk cId="4093733033" sldId="291"/>
        </pc:sldMkLst>
        <pc:graphicFrameChg chg="mod modGraphic">
          <ac:chgData name="" userId="" providerId="" clId="Web-{2C98836D-8F8A-422F-A222-0EF81FB4B60D}" dt="2018-12-26T19:04:56.899" v="77" actId="1076"/>
          <ac:graphicFrameMkLst>
            <pc:docMk/>
            <pc:sldMk cId="4093733033" sldId="291"/>
            <ac:graphicFrameMk id="2" creationId="{00000000-0000-0000-0000-000000000000}"/>
          </ac:graphicFrameMkLst>
        </pc:graphicFrameChg>
      </pc:sldChg>
    </pc:docChg>
  </pc:docChgLst>
  <pc:docChgLst>
    <pc:chgData clId="Web-{C2C6B1EF-CA99-4F19-8CCA-3AA6B69A41DB}"/>
    <pc:docChg chg="modSld">
      <pc:chgData name="" userId="" providerId="" clId="Web-{C2C6B1EF-CA99-4F19-8CCA-3AA6B69A41DB}" dt="2018-12-26T18:40:13.203" v="9" actId="20577"/>
      <pc:docMkLst>
        <pc:docMk/>
      </pc:docMkLst>
      <pc:sldChg chg="modSp">
        <pc:chgData name="" userId="" providerId="" clId="Web-{C2C6B1EF-CA99-4F19-8CCA-3AA6B69A41DB}" dt="2018-12-26T18:40:13.188" v="8" actId="20577"/>
        <pc:sldMkLst>
          <pc:docMk/>
          <pc:sldMk cId="1746828133" sldId="256"/>
        </pc:sldMkLst>
        <pc:spChg chg="mod">
          <ac:chgData name="" userId="" providerId="" clId="Web-{C2C6B1EF-CA99-4F19-8CCA-3AA6B69A41DB}" dt="2018-12-26T18:40:13.188" v="8" actId="20577"/>
          <ac:spMkLst>
            <pc:docMk/>
            <pc:sldMk cId="1746828133" sldId="256"/>
            <ac:spMk id="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0EDAEF-72DB-C744-B5A5-593299A77FD0}" type="datetimeFigureOut">
              <a:rPr lang="en-US" smtClean="0"/>
              <a:t>1/16/2019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AD3D35E-2143-4448-BE2B-2320F89EEC49}" type="slidenum">
              <a:rPr lang="en-US" smtClean="0"/>
              <a:t>‹#›</a:t>
            </a:fld>
            <a:endParaRPr lang="en-US"/>
          </a:p>
        </p:txBody>
      </p:sp>
    </p:spTree>
    <p:extLst>
      <p:ext uri="{BB962C8B-B14F-4D97-AF65-F5344CB8AC3E}">
        <p14:creationId xmlns:p14="http://schemas.microsoft.com/office/powerpoint/2010/main" val="55207572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Calibri"/>
                <a:cs typeface="Calibri"/>
              </a:rPr>
              <a:t>Title: W2L2 Intro:</a:t>
            </a:r>
            <a:r>
              <a:rPr lang="en-US" b="1" baseline="0" dirty="0">
                <a:latin typeface="Calibri"/>
                <a:cs typeface="Calibri"/>
              </a:rPr>
              <a:t> D</a:t>
            </a:r>
            <a:r>
              <a:rPr lang="en-US" b="1" dirty="0">
                <a:latin typeface="Calibri"/>
                <a:cs typeface="Calibri"/>
              </a:rPr>
              <a:t>ata Cleaning, Preparation, and Analysis Plan</a:t>
            </a:r>
          </a:p>
          <a:p>
            <a:r>
              <a:rPr lang="en-US" b="1" dirty="0">
                <a:latin typeface="Calibri"/>
                <a:cs typeface="Calibri"/>
              </a:rPr>
              <a:t>Time: 45 minutes (26 slides)</a:t>
            </a:r>
          </a:p>
          <a:p>
            <a:r>
              <a:rPr lang="en-US" b="1" dirty="0">
                <a:latin typeface="Calibri"/>
                <a:cs typeface="Calibri"/>
              </a:rPr>
              <a:t>Reading:</a:t>
            </a:r>
            <a:r>
              <a:rPr lang="en-US" b="1" baseline="0" dirty="0">
                <a:latin typeface="Calibri"/>
                <a:cs typeface="Calibri"/>
              </a:rPr>
              <a:t> None</a:t>
            </a:r>
          </a:p>
        </p:txBody>
      </p:sp>
      <p:sp>
        <p:nvSpPr>
          <p:cNvPr id="4" name="Slide Number Placeholder 3"/>
          <p:cNvSpPr>
            <a:spLocks noGrp="1"/>
          </p:cNvSpPr>
          <p:nvPr>
            <p:ph type="sldNum" sz="quarter" idx="10"/>
          </p:nvPr>
        </p:nvSpPr>
        <p:spPr/>
        <p:txBody>
          <a:bodyPr/>
          <a:lstStyle/>
          <a:p>
            <a:fld id="{1AD3D35E-2143-4448-BE2B-2320F89EEC49}" type="slidenum">
              <a:rPr lang="en-US" smtClean="0"/>
              <a:t>1</a:t>
            </a:fld>
            <a:endParaRPr lang="en-US"/>
          </a:p>
        </p:txBody>
      </p:sp>
    </p:spTree>
    <p:extLst>
      <p:ext uri="{BB962C8B-B14F-4D97-AF65-F5344CB8AC3E}">
        <p14:creationId xmlns:p14="http://schemas.microsoft.com/office/powerpoint/2010/main" val="42581950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10</a:t>
            </a:fld>
            <a:endParaRPr lang="en-US"/>
          </a:p>
        </p:txBody>
      </p:sp>
    </p:spTree>
    <p:extLst>
      <p:ext uri="{BB962C8B-B14F-4D97-AF65-F5344CB8AC3E}">
        <p14:creationId xmlns:p14="http://schemas.microsoft.com/office/powerpoint/2010/main" val="1216973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t>Example of data dictionary with data</a:t>
            </a:r>
            <a:r>
              <a:rPr lang="en-US" baseline="0" dirty="0"/>
              <a:t> validation rules.</a:t>
            </a:r>
          </a:p>
          <a:p>
            <a:pPr marL="171450" indent="-171450">
              <a:buFont typeface="Arial"/>
              <a:buChar char="•"/>
            </a:pPr>
            <a:r>
              <a:rPr lang="en-US" i="1" baseline="0" dirty="0"/>
              <a:t>[Walk through example </a:t>
            </a:r>
            <a:r>
              <a:rPr lang="mr-IN" i="1" baseline="0" dirty="0"/>
              <a:t>–</a:t>
            </a:r>
            <a:r>
              <a:rPr lang="en-US" i="1" baseline="0" dirty="0"/>
              <a:t> first noting column headings, then choose one of the rows to walk through as an example of expected content].</a:t>
            </a:r>
            <a:endParaRPr lang="en-US" baseline="0" dirty="0"/>
          </a:p>
          <a:p>
            <a:pPr marL="171450" indent="-171450">
              <a:buFont typeface="Arial"/>
              <a:buChar char="•"/>
            </a:pP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11</a:t>
            </a:fld>
            <a:endParaRPr lang="en-US"/>
          </a:p>
        </p:txBody>
      </p:sp>
    </p:spTree>
    <p:extLst>
      <p:ext uri="{BB962C8B-B14F-4D97-AF65-F5344CB8AC3E}">
        <p14:creationId xmlns:p14="http://schemas.microsoft.com/office/powerpoint/2010/main" val="23927726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t>Example </a:t>
            </a:r>
            <a:r>
              <a:rPr lang="en-US"/>
              <a:t>continued </a:t>
            </a:r>
            <a:r>
              <a:rPr lang="en-US" i="1" dirty="0"/>
              <a:t>[</a:t>
            </a:r>
            <a:r>
              <a:rPr lang="en-US" i="1"/>
              <a:t>note </a:t>
            </a:r>
            <a:r>
              <a:rPr lang="en-US" i="1" dirty="0"/>
              <a:t>conventions used for ID and date </a:t>
            </a:r>
            <a:r>
              <a:rPr lang="en-US" i="1"/>
              <a:t>of birth].</a:t>
            </a:r>
            <a:endParaRPr lang="en-US" i="1" dirty="0"/>
          </a:p>
        </p:txBody>
      </p:sp>
      <p:sp>
        <p:nvSpPr>
          <p:cNvPr id="4" name="Slide Number Placeholder 3"/>
          <p:cNvSpPr>
            <a:spLocks noGrp="1"/>
          </p:cNvSpPr>
          <p:nvPr>
            <p:ph type="sldNum" sz="quarter" idx="10"/>
          </p:nvPr>
        </p:nvSpPr>
        <p:spPr/>
        <p:txBody>
          <a:bodyPr/>
          <a:lstStyle/>
          <a:p>
            <a:fld id="{1AD3D35E-2143-4448-BE2B-2320F89EEC49}" type="slidenum">
              <a:rPr lang="en-US" smtClean="0"/>
              <a:t>12</a:t>
            </a:fld>
            <a:endParaRPr lang="en-US"/>
          </a:p>
        </p:txBody>
      </p:sp>
    </p:spTree>
    <p:extLst>
      <p:ext uri="{BB962C8B-B14F-4D97-AF65-F5344CB8AC3E}">
        <p14:creationId xmlns:p14="http://schemas.microsoft.com/office/powerpoint/2010/main" val="12672720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13</a:t>
            </a:fld>
            <a:endParaRPr lang="en-US"/>
          </a:p>
        </p:txBody>
      </p:sp>
    </p:spTree>
    <p:extLst>
      <p:ext uri="{BB962C8B-B14F-4D97-AF65-F5344CB8AC3E}">
        <p14:creationId xmlns:p14="http://schemas.microsoft.com/office/powerpoint/2010/main" val="25021059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latin typeface="Calibri"/>
                <a:cs typeface="Calibri"/>
              </a:rPr>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14</a:t>
            </a:fld>
            <a:endParaRPr lang="en-US"/>
          </a:p>
        </p:txBody>
      </p:sp>
    </p:spTree>
    <p:extLst>
      <p:ext uri="{BB962C8B-B14F-4D97-AF65-F5344CB8AC3E}">
        <p14:creationId xmlns:p14="http://schemas.microsoft.com/office/powerpoint/2010/main" val="17562581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Calibri"/>
                <a:cs typeface="Calibri"/>
              </a:rPr>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15</a:t>
            </a:fld>
            <a:endParaRPr lang="en-US"/>
          </a:p>
        </p:txBody>
      </p:sp>
    </p:spTree>
    <p:extLst>
      <p:ext uri="{BB962C8B-B14F-4D97-AF65-F5344CB8AC3E}">
        <p14:creationId xmlns:p14="http://schemas.microsoft.com/office/powerpoint/2010/main" val="10419033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latin typeface="Calibri"/>
                <a:cs typeface="Calibri"/>
              </a:rPr>
              <a:t>[Review slide content]</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latin typeface="Calibri"/>
                <a:cs typeface="Calibri"/>
              </a:rPr>
              <a:t>[Ask participants to offer ideas/examples from their experience]</a:t>
            </a:r>
          </a:p>
        </p:txBody>
      </p:sp>
      <p:sp>
        <p:nvSpPr>
          <p:cNvPr id="4" name="Slide Number Placeholder 3"/>
          <p:cNvSpPr>
            <a:spLocks noGrp="1"/>
          </p:cNvSpPr>
          <p:nvPr>
            <p:ph type="sldNum" sz="quarter" idx="10"/>
          </p:nvPr>
        </p:nvSpPr>
        <p:spPr/>
        <p:txBody>
          <a:bodyPr/>
          <a:lstStyle/>
          <a:p>
            <a:fld id="{1AD3D35E-2143-4448-BE2B-2320F89EEC49}" type="slidenum">
              <a:rPr lang="en-US" smtClean="0"/>
              <a:t>16</a:t>
            </a:fld>
            <a:endParaRPr lang="en-US"/>
          </a:p>
        </p:txBody>
      </p:sp>
    </p:spTree>
    <p:extLst>
      <p:ext uri="{BB962C8B-B14F-4D97-AF65-F5344CB8AC3E}">
        <p14:creationId xmlns:p14="http://schemas.microsoft.com/office/powerpoint/2010/main" val="6886517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Calibri"/>
                <a:cs typeface="Calibri"/>
              </a:rPr>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17</a:t>
            </a:fld>
            <a:endParaRPr lang="en-US"/>
          </a:p>
        </p:txBody>
      </p:sp>
    </p:spTree>
    <p:extLst>
      <p:ext uri="{BB962C8B-B14F-4D97-AF65-F5344CB8AC3E}">
        <p14:creationId xmlns:p14="http://schemas.microsoft.com/office/powerpoint/2010/main" val="12600041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t>So after collecting</a:t>
            </a:r>
            <a:r>
              <a:rPr lang="en-US" baseline="0" dirty="0"/>
              <a:t> and cleaning your data </a:t>
            </a:r>
            <a:r>
              <a:rPr lang="mr-IN" baseline="0" dirty="0"/>
              <a:t>–</a:t>
            </a:r>
            <a:r>
              <a:rPr lang="en-US" baseline="0" dirty="0"/>
              <a:t> we move on to the first steps to bridge the gap from your research methodology to analysis.</a:t>
            </a:r>
            <a:endParaRPr lang="en-US" dirty="0"/>
          </a:p>
        </p:txBody>
      </p:sp>
      <p:sp>
        <p:nvSpPr>
          <p:cNvPr id="4" name="Slide Number Placeholder 3"/>
          <p:cNvSpPr>
            <a:spLocks noGrp="1"/>
          </p:cNvSpPr>
          <p:nvPr>
            <p:ph type="sldNum" sz="quarter" idx="10"/>
          </p:nvPr>
        </p:nvSpPr>
        <p:spPr/>
        <p:txBody>
          <a:bodyPr/>
          <a:lstStyle/>
          <a:p>
            <a:fld id="{BF54A8A8-D071-4724-B0E5-5F54AAF946AE}" type="slidenum">
              <a:rPr lang="en-US" smtClean="0"/>
              <a:t>18</a:t>
            </a:fld>
            <a:endParaRPr lang="en-US"/>
          </a:p>
        </p:txBody>
      </p:sp>
    </p:spTree>
    <p:extLst>
      <p:ext uri="{BB962C8B-B14F-4D97-AF65-F5344CB8AC3E}">
        <p14:creationId xmlns:p14="http://schemas.microsoft.com/office/powerpoint/2010/main" val="31575198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latin typeface="Calibri"/>
                <a:cs typeface="Calibri"/>
              </a:rPr>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19</a:t>
            </a:fld>
            <a:endParaRPr lang="en-US"/>
          </a:p>
        </p:txBody>
      </p:sp>
    </p:spTree>
    <p:extLst>
      <p:ext uri="{BB962C8B-B14F-4D97-AF65-F5344CB8AC3E}">
        <p14:creationId xmlns:p14="http://schemas.microsoft.com/office/powerpoint/2010/main" val="5536236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sz="1200" i="0" kern="1200" dirty="0">
                <a:solidFill>
                  <a:schemeClr val="tx1"/>
                </a:solidFill>
                <a:effectLst/>
                <a:latin typeface="+mn-lt"/>
                <a:ea typeface="+mn-ea"/>
                <a:cs typeface="+mn-cs"/>
              </a:rPr>
              <a:t>Before we can dive into data analysis,</a:t>
            </a:r>
            <a:r>
              <a:rPr lang="en-US" sz="1200" i="0" kern="1200" baseline="0" dirty="0">
                <a:solidFill>
                  <a:schemeClr val="tx1"/>
                </a:solidFill>
                <a:effectLst/>
                <a:latin typeface="+mn-lt"/>
                <a:ea typeface="+mn-ea"/>
                <a:cs typeface="+mn-cs"/>
              </a:rPr>
              <a:t> an important first step is to talk about data cleaning.</a:t>
            </a:r>
            <a:endParaRPr lang="en-US" sz="1200" i="0" kern="1200" dirty="0">
              <a:solidFill>
                <a:schemeClr val="tx1"/>
              </a:solidFill>
              <a:effectLst/>
              <a:latin typeface="+mn-lt"/>
              <a:ea typeface="+mn-ea"/>
              <a:cs typeface="+mn-cs"/>
            </a:endParaRP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sz="1200" i="1" kern="1200" dirty="0">
                <a:solidFill>
                  <a:schemeClr val="tx1"/>
                </a:solidFill>
                <a:effectLst/>
                <a:latin typeface="+mn-lt"/>
                <a:ea typeface="+mn-ea"/>
                <a:cs typeface="+mn-cs"/>
              </a:rPr>
              <a:t>Note: this is a brief introductory overview. Participants will go into more detail on subject and put concepts into practice through the Epi Info sessions</a:t>
            </a:r>
            <a:r>
              <a:rPr lang="en-US" sz="1200" i="0" kern="1200" dirty="0">
                <a:solidFill>
                  <a:schemeClr val="tx1"/>
                </a:solidFill>
                <a:effectLst/>
                <a:latin typeface="+mn-lt"/>
                <a:ea typeface="+mn-ea"/>
                <a:cs typeface="+mn-cs"/>
              </a:rPr>
              <a:t>.</a:t>
            </a:r>
            <a:endParaRPr lang="en-US" b="1" i="1" dirty="0">
              <a:latin typeface="+mn-lt"/>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2</a:t>
            </a:fld>
            <a:endParaRPr lang="en-US"/>
          </a:p>
        </p:txBody>
      </p:sp>
    </p:spTree>
    <p:extLst>
      <p:ext uri="{BB962C8B-B14F-4D97-AF65-F5344CB8AC3E}">
        <p14:creationId xmlns:p14="http://schemas.microsoft.com/office/powerpoint/2010/main" val="14830210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latin typeface="Calibri"/>
                <a:cs typeface="Calibri"/>
              </a:rPr>
              <a:t>Now</a:t>
            </a:r>
            <a:r>
              <a:rPr lang="en-US" baseline="0" dirty="0">
                <a:latin typeface="Calibri"/>
                <a:cs typeface="Calibri"/>
              </a:rPr>
              <a:t> that you have data, you are undoubtedly anxious to start analyzing it and see what your results are.</a:t>
            </a:r>
          </a:p>
          <a:p>
            <a:pPr marL="171450" indent="-171450">
              <a:buFont typeface="Arial"/>
              <a:buChar char="•"/>
            </a:pPr>
            <a:r>
              <a:rPr lang="en-US" baseline="0" dirty="0">
                <a:latin typeface="Calibri"/>
                <a:cs typeface="Calibri"/>
              </a:rPr>
              <a:t>However, before you dive in to analysis, you must first do a few things to make sure your data analysis </a:t>
            </a:r>
            <a:r>
              <a:rPr lang="en-US" b="1" baseline="0" dirty="0">
                <a:latin typeface="Calibri"/>
                <a:cs typeface="Calibri"/>
              </a:rPr>
              <a:t>provides an accurate preliminary assessment of your results.</a:t>
            </a:r>
          </a:p>
          <a:p>
            <a:pPr marL="171450" indent="-171450">
              <a:buFont typeface="Arial" panose="020B0604020202020204" pitchFamily="34" charset="0"/>
              <a:buChar char="•"/>
            </a:pPr>
            <a:r>
              <a:rPr lang="en-US" i="1" baseline="0" dirty="0">
                <a:latin typeface="Calibri"/>
                <a:cs typeface="Calibri"/>
              </a:rPr>
              <a:t>[Review slide content]</a:t>
            </a:r>
            <a:endParaRPr lang="en-US" i="1" dirty="0">
              <a:latin typeface="Calibri"/>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20</a:t>
            </a:fld>
            <a:endParaRPr lang="en-US"/>
          </a:p>
        </p:txBody>
      </p:sp>
    </p:spTree>
    <p:extLst>
      <p:ext uri="{BB962C8B-B14F-4D97-AF65-F5344CB8AC3E}">
        <p14:creationId xmlns:p14="http://schemas.microsoft.com/office/powerpoint/2010/main" val="17256669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latin typeface="Calibri"/>
                <a:cs typeface="Calibri"/>
              </a:rPr>
              <a:t>Start</a:t>
            </a:r>
            <a:r>
              <a:rPr lang="en-US" baseline="0" dirty="0">
                <a:latin typeface="Calibri"/>
                <a:cs typeface="Calibri"/>
              </a:rPr>
              <a:t> your data analysis by looking at variable distributions (one-way analysis). </a:t>
            </a:r>
          </a:p>
          <a:p>
            <a:pPr marL="171450" indent="-171450">
              <a:buFont typeface="Arial" panose="020B0604020202020204" pitchFamily="34" charset="0"/>
              <a:buChar char="•"/>
            </a:pPr>
            <a:r>
              <a:rPr lang="en-US" baseline="0" dirty="0">
                <a:latin typeface="Calibri"/>
                <a:cs typeface="Calibri"/>
              </a:rPr>
              <a:t>Realistically you will have done quite a bit of this during your data cleaning and prepping.</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Calibri"/>
                <a:cs typeface="Calibri"/>
              </a:rPr>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21</a:t>
            </a:fld>
            <a:endParaRPr lang="en-US"/>
          </a:p>
        </p:txBody>
      </p:sp>
    </p:spTree>
    <p:extLst>
      <p:ext uri="{BB962C8B-B14F-4D97-AF65-F5344CB8AC3E}">
        <p14:creationId xmlns:p14="http://schemas.microsoft.com/office/powerpoint/2010/main" val="491448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Calibri"/>
                <a:cs typeface="Calibri"/>
              </a:rPr>
              <a:t>Once you have</a:t>
            </a:r>
            <a:r>
              <a:rPr lang="en-US" baseline="0" dirty="0">
                <a:latin typeface="Calibri"/>
                <a:cs typeface="Calibri"/>
              </a:rPr>
              <a:t> a good understanding of the variables, the next step is to look at the relationships between variables of interest.</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latin typeface="Calibri"/>
                <a:cs typeface="Calibri"/>
              </a:rPr>
              <a:t>This includes both looking at the distribution of certain variables across subgroups identified by other variables (that is, how do your predictor variables vary by patient age? By sex?) and looking at your predictor-outcome relationships of interest (how do your outcomes vary across different values of your predictor variable?) </a:t>
            </a:r>
            <a:endParaRPr lang="en-US" dirty="0">
              <a:latin typeface="Calibri"/>
              <a:cs typeface="Calibri"/>
            </a:endParaRP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Calibri"/>
                <a:cs typeface="Calibri"/>
              </a:rPr>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22</a:t>
            </a:fld>
            <a:endParaRPr lang="en-US"/>
          </a:p>
        </p:txBody>
      </p:sp>
    </p:spTree>
    <p:extLst>
      <p:ext uri="{BB962C8B-B14F-4D97-AF65-F5344CB8AC3E}">
        <p14:creationId xmlns:p14="http://schemas.microsoft.com/office/powerpoint/2010/main" val="5626027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Calibri"/>
                <a:cs typeface="Calibri"/>
              </a:rPr>
              <a:t>[Review slide content]</a:t>
            </a:r>
          </a:p>
          <a:p>
            <a:pPr marL="171450" indent="-171450">
              <a:buFont typeface="Arial" panose="020B0604020202020204" pitchFamily="34" charset="0"/>
              <a:buChar char="•"/>
            </a:pPr>
            <a:r>
              <a:rPr lang="en-US" dirty="0">
                <a:latin typeface="Calibri"/>
                <a:cs typeface="Calibri"/>
              </a:rPr>
              <a:t>Once</a:t>
            </a:r>
            <a:r>
              <a:rPr lang="en-US" baseline="0" dirty="0">
                <a:latin typeface="Calibri"/>
                <a:cs typeface="Calibri"/>
              </a:rPr>
              <a:t> you get into complex regression statistics (</a:t>
            </a:r>
            <a:r>
              <a:rPr lang="en-US" dirty="0">
                <a:latin typeface="Calibri"/>
                <a:cs typeface="Calibri"/>
              </a:rPr>
              <a:t>to be covered later</a:t>
            </a:r>
            <a:r>
              <a:rPr lang="en-US" baseline="0" dirty="0">
                <a:latin typeface="Calibri"/>
                <a:cs typeface="Calibri"/>
              </a:rPr>
              <a:t> this week) it is important to make sure you have good mentorship from someone with a good understanding of biostatistics.</a:t>
            </a:r>
            <a:endParaRPr lang="en-US" dirty="0">
              <a:latin typeface="Calibri"/>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23</a:t>
            </a:fld>
            <a:endParaRPr lang="en-US"/>
          </a:p>
        </p:txBody>
      </p:sp>
    </p:spTree>
    <p:extLst>
      <p:ext uri="{BB962C8B-B14F-4D97-AF65-F5344CB8AC3E}">
        <p14:creationId xmlns:p14="http://schemas.microsoft.com/office/powerpoint/2010/main" val="2937534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a:t>[Review example]</a:t>
            </a:r>
            <a:endParaRPr lang="en-US" i="1" dirty="0"/>
          </a:p>
        </p:txBody>
      </p:sp>
      <p:sp>
        <p:nvSpPr>
          <p:cNvPr id="4" name="Slide Number Placeholder 3"/>
          <p:cNvSpPr>
            <a:spLocks noGrp="1"/>
          </p:cNvSpPr>
          <p:nvPr>
            <p:ph type="sldNum" sz="quarter" idx="10"/>
          </p:nvPr>
        </p:nvSpPr>
        <p:spPr/>
        <p:txBody>
          <a:bodyPr/>
          <a:lstStyle/>
          <a:p>
            <a:fld id="{1AD3D35E-2143-4448-BE2B-2320F89EEC49}" type="slidenum">
              <a:rPr lang="en-US" smtClean="0"/>
              <a:t>24</a:t>
            </a:fld>
            <a:endParaRPr lang="en-US"/>
          </a:p>
        </p:txBody>
      </p:sp>
    </p:spTree>
    <p:extLst>
      <p:ext uri="{BB962C8B-B14F-4D97-AF65-F5344CB8AC3E}">
        <p14:creationId xmlns:p14="http://schemas.microsoft.com/office/powerpoint/2010/main" val="14603655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Calibri"/>
                <a:cs typeface="Calibri"/>
              </a:rPr>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25</a:t>
            </a:fld>
            <a:endParaRPr lang="en-US"/>
          </a:p>
        </p:txBody>
      </p:sp>
    </p:spTree>
    <p:extLst>
      <p:ext uri="{BB962C8B-B14F-4D97-AF65-F5344CB8AC3E}">
        <p14:creationId xmlns:p14="http://schemas.microsoft.com/office/powerpoint/2010/main" val="20988541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latin typeface="Calibri"/>
                <a:cs typeface="Calibri"/>
              </a:rPr>
              <a:t>[END]</a:t>
            </a:r>
          </a:p>
        </p:txBody>
      </p:sp>
      <p:sp>
        <p:nvSpPr>
          <p:cNvPr id="4" name="Slide Number Placeholder 3"/>
          <p:cNvSpPr>
            <a:spLocks noGrp="1"/>
          </p:cNvSpPr>
          <p:nvPr>
            <p:ph type="sldNum" sz="quarter" idx="10"/>
          </p:nvPr>
        </p:nvSpPr>
        <p:spPr/>
        <p:txBody>
          <a:bodyPr/>
          <a:lstStyle/>
          <a:p>
            <a:fld id="{1AD3D35E-2143-4448-BE2B-2320F89EEC49}" type="slidenum">
              <a:rPr lang="en-US" smtClean="0"/>
              <a:t>26</a:t>
            </a:fld>
            <a:endParaRPr lang="en-US"/>
          </a:p>
        </p:txBody>
      </p:sp>
    </p:spTree>
    <p:extLst>
      <p:ext uri="{BB962C8B-B14F-4D97-AF65-F5344CB8AC3E}">
        <p14:creationId xmlns:p14="http://schemas.microsoft.com/office/powerpoint/2010/main" val="7464039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3</a:t>
            </a:fld>
            <a:endParaRPr lang="en-US"/>
          </a:p>
        </p:txBody>
      </p:sp>
    </p:spTree>
    <p:extLst>
      <p:ext uri="{BB962C8B-B14F-4D97-AF65-F5344CB8AC3E}">
        <p14:creationId xmlns:p14="http://schemas.microsoft.com/office/powerpoint/2010/main" val="36860551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4</a:t>
            </a:fld>
            <a:endParaRPr lang="en-US"/>
          </a:p>
        </p:txBody>
      </p:sp>
    </p:spTree>
    <p:extLst>
      <p:ext uri="{BB962C8B-B14F-4D97-AF65-F5344CB8AC3E}">
        <p14:creationId xmlns:p14="http://schemas.microsoft.com/office/powerpoint/2010/main" val="25375036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latin typeface="+mn-lt"/>
                <a:cs typeface="Calibri"/>
              </a:rPr>
              <a:t>When cleaning data, you are primarily looking for obvious problems in the data that you can correct before analyzing the data.</a:t>
            </a:r>
          </a:p>
          <a:p>
            <a:pPr marL="171450" indent="-171450">
              <a:buFont typeface="Arial" panose="020B0604020202020204" pitchFamily="34" charset="0"/>
              <a:buChar char="•"/>
            </a:pPr>
            <a:r>
              <a:rPr lang="en-US" i="1" dirty="0">
                <a:latin typeface="+mn-lt"/>
                <a:cs typeface="Calibri"/>
              </a:rPr>
              <a:t>[Review</a:t>
            </a:r>
            <a:r>
              <a:rPr lang="en-US" i="1" baseline="0" dirty="0">
                <a:latin typeface="+mn-lt"/>
                <a:cs typeface="Calibri"/>
              </a:rPr>
              <a:t> slide content]</a:t>
            </a:r>
          </a:p>
          <a:p>
            <a:pPr marL="171450" indent="-171450">
              <a:buFont typeface="Arial" panose="020B0604020202020204" pitchFamily="34" charset="0"/>
              <a:buChar char="•"/>
            </a:pPr>
            <a:r>
              <a:rPr lang="en-US" b="1" i="1" baseline="0" dirty="0">
                <a:latin typeface="+mn-lt"/>
                <a:cs typeface="Calibri"/>
              </a:rPr>
              <a:t>ASK: </a:t>
            </a:r>
            <a:r>
              <a:rPr lang="en-US" baseline="0" dirty="0">
                <a:latin typeface="+mn-lt"/>
                <a:cs typeface="Calibri"/>
              </a:rPr>
              <a:t>Can you think of any other examples that you have encountered?</a:t>
            </a:r>
          </a:p>
        </p:txBody>
      </p:sp>
      <p:sp>
        <p:nvSpPr>
          <p:cNvPr id="4" name="Slide Number Placeholder 3"/>
          <p:cNvSpPr>
            <a:spLocks noGrp="1"/>
          </p:cNvSpPr>
          <p:nvPr>
            <p:ph type="sldNum" sz="quarter" idx="10"/>
          </p:nvPr>
        </p:nvSpPr>
        <p:spPr/>
        <p:txBody>
          <a:bodyPr/>
          <a:lstStyle/>
          <a:p>
            <a:fld id="{1AD3D35E-2143-4448-BE2B-2320F89EEC49}" type="slidenum">
              <a:rPr lang="en-US" smtClean="0"/>
              <a:t>5</a:t>
            </a:fld>
            <a:endParaRPr lang="en-US"/>
          </a:p>
        </p:txBody>
      </p:sp>
    </p:spTree>
    <p:extLst>
      <p:ext uri="{BB962C8B-B14F-4D97-AF65-F5344CB8AC3E}">
        <p14:creationId xmlns:p14="http://schemas.microsoft.com/office/powerpoint/2010/main" val="6263471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latin typeface="Calibri"/>
                <a:cs typeface="Calibri"/>
              </a:rPr>
              <a:t>What</a:t>
            </a:r>
            <a:r>
              <a:rPr lang="en-US" baseline="0" dirty="0">
                <a:latin typeface="Calibri"/>
                <a:cs typeface="Calibri"/>
              </a:rPr>
              <a:t> do you do if and when you find the inevitable data problems?</a:t>
            </a:r>
          </a:p>
          <a:p>
            <a:pPr marL="171450" indent="-171450">
              <a:buFont typeface="Arial" panose="020B0604020202020204" pitchFamily="34" charset="0"/>
              <a:buChar char="•"/>
            </a:pPr>
            <a:r>
              <a:rPr lang="en-US" i="1" baseline="0" dirty="0">
                <a:latin typeface="Calibri"/>
                <a:cs typeface="Calibri"/>
              </a:rPr>
              <a:t>[Review slide content]</a:t>
            </a:r>
            <a:endParaRPr lang="en-US" i="1" dirty="0">
              <a:latin typeface="Calibri"/>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6</a:t>
            </a:fld>
            <a:endParaRPr lang="en-US"/>
          </a:p>
        </p:txBody>
      </p:sp>
    </p:spTree>
    <p:extLst>
      <p:ext uri="{BB962C8B-B14F-4D97-AF65-F5344CB8AC3E}">
        <p14:creationId xmlns:p14="http://schemas.microsoft.com/office/powerpoint/2010/main" val="9371572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latin typeface="Calibri"/>
                <a:cs typeface="Calibri"/>
              </a:rPr>
              <a:t>There are four main steps in</a:t>
            </a:r>
            <a:r>
              <a:rPr lang="en-US" baseline="0" dirty="0">
                <a:latin typeface="Calibri"/>
                <a:cs typeface="Calibri"/>
              </a:rPr>
              <a:t> the data cleaning </a:t>
            </a:r>
            <a:r>
              <a:rPr lang="en-US" dirty="0">
                <a:latin typeface="Calibri"/>
                <a:cs typeface="Calibri"/>
              </a:rPr>
              <a:t>process. The first two steps are...</a:t>
            </a:r>
            <a:endParaRPr lang="mr-IN" baseline="0" dirty="0">
              <a:latin typeface="Calibri"/>
              <a:cs typeface="Calibri"/>
            </a:endParaRPr>
          </a:p>
          <a:p>
            <a:pPr marL="171450" indent="-171450">
              <a:buFont typeface="Arial" panose="020B0604020202020204" pitchFamily="34" charset="0"/>
              <a:buChar char="•"/>
            </a:pPr>
            <a:r>
              <a:rPr lang="en-US" i="1" baseline="0" dirty="0">
                <a:latin typeface="Calibri"/>
                <a:cs typeface="Calibri"/>
              </a:rPr>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7</a:t>
            </a:fld>
            <a:endParaRPr lang="en-US"/>
          </a:p>
        </p:txBody>
      </p:sp>
    </p:spTree>
    <p:extLst>
      <p:ext uri="{BB962C8B-B14F-4D97-AF65-F5344CB8AC3E}">
        <p14:creationId xmlns:p14="http://schemas.microsoft.com/office/powerpoint/2010/main" val="42264180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t>Example: Looking</a:t>
            </a:r>
            <a:r>
              <a:rPr lang="en-US" baseline="0" dirty="0"/>
              <a:t> at the control data, an outlier is obvious </a:t>
            </a:r>
            <a:r>
              <a:rPr lang="mr-IN" baseline="0" dirty="0"/>
              <a:t>–</a:t>
            </a:r>
            <a:r>
              <a:rPr lang="en-US" baseline="0" dirty="0"/>
              <a:t> this would trigger checking of the data for outlier.</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8</a:t>
            </a:fld>
            <a:endParaRPr lang="en-US"/>
          </a:p>
        </p:txBody>
      </p:sp>
    </p:spTree>
    <p:extLst>
      <p:ext uri="{BB962C8B-B14F-4D97-AF65-F5344CB8AC3E}">
        <p14:creationId xmlns:p14="http://schemas.microsoft.com/office/powerpoint/2010/main" val="4736004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latin typeface="Calibri"/>
                <a:cs typeface="Calibri"/>
              </a:rPr>
              <a:t>The third and fourth steps in</a:t>
            </a:r>
            <a:r>
              <a:rPr lang="en-US" baseline="0" dirty="0">
                <a:latin typeface="Calibri"/>
                <a:cs typeface="Calibri"/>
              </a:rPr>
              <a:t> the data cleaning process</a:t>
            </a:r>
            <a:r>
              <a:rPr lang="en-US" dirty="0">
                <a:latin typeface="Calibri"/>
                <a:cs typeface="Calibri"/>
              </a:rPr>
              <a:t> are</a:t>
            </a:r>
            <a:r>
              <a:rPr lang="mr-IN" baseline="0" dirty="0">
                <a:latin typeface="Calibri"/>
                <a:cs typeface="Calibri"/>
              </a:rPr>
              <a:t>…</a:t>
            </a:r>
            <a:endParaRPr lang="en-US" baseline="0" dirty="0">
              <a:latin typeface="Calibri"/>
              <a:cs typeface="Calibri"/>
            </a:endParaRPr>
          </a:p>
          <a:p>
            <a:pPr marL="171450" indent="-171450">
              <a:buFont typeface="Arial" panose="020B0604020202020204" pitchFamily="34" charset="0"/>
              <a:buChar char="•"/>
            </a:pPr>
            <a:r>
              <a:rPr lang="en-US" i="1" baseline="0" dirty="0">
                <a:latin typeface="Calibri"/>
                <a:cs typeface="Calibri"/>
              </a:rPr>
              <a:t>[Review slide content]</a:t>
            </a:r>
          </a:p>
          <a:p>
            <a:pPr marL="171450" indent="-171450">
              <a:buFont typeface="Arial" panose="020B0604020202020204" pitchFamily="34" charset="0"/>
              <a:buChar char="•"/>
            </a:pPr>
            <a:r>
              <a:rPr lang="en-US" baseline="0" dirty="0">
                <a:latin typeface="Calibri"/>
                <a:cs typeface="Calibri"/>
              </a:rPr>
              <a:t>The data should be frozen (no additional changes allowed without specific approval), once you have a relatively clean dataset. Freezing provides a standard dataset to ensure that all future analyses are performed using the same data and, thus, are consistent.</a:t>
            </a:r>
          </a:p>
          <a:p>
            <a:pPr marL="171450" indent="-171450">
              <a:buFont typeface="Arial" panose="020B0604020202020204" pitchFamily="34" charset="0"/>
              <a:buChar char="•"/>
            </a:pPr>
            <a:r>
              <a:rPr lang="en-US" baseline="0" dirty="0">
                <a:latin typeface="Calibri"/>
                <a:cs typeface="Calibri"/>
              </a:rPr>
              <a:t>This doesn’t mean you can’t change the data if necessary, but any changes should be documented and dated.</a:t>
            </a:r>
          </a:p>
        </p:txBody>
      </p:sp>
      <p:sp>
        <p:nvSpPr>
          <p:cNvPr id="4" name="Slide Number Placeholder 3"/>
          <p:cNvSpPr>
            <a:spLocks noGrp="1"/>
          </p:cNvSpPr>
          <p:nvPr>
            <p:ph type="sldNum" sz="quarter" idx="10"/>
          </p:nvPr>
        </p:nvSpPr>
        <p:spPr/>
        <p:txBody>
          <a:bodyPr/>
          <a:lstStyle/>
          <a:p>
            <a:fld id="{1AD3D35E-2143-4448-BE2B-2320F89EEC49}" type="slidenum">
              <a:rPr lang="en-US" smtClean="0"/>
              <a:t>9</a:t>
            </a:fld>
            <a:endParaRPr lang="en-US"/>
          </a:p>
        </p:txBody>
      </p:sp>
    </p:spTree>
    <p:extLst>
      <p:ext uri="{BB962C8B-B14F-4D97-AF65-F5344CB8AC3E}">
        <p14:creationId xmlns:p14="http://schemas.microsoft.com/office/powerpoint/2010/main" val="21792890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7"/>
          <p:cNvGrpSpPr>
            <a:grpSpLocks/>
          </p:cNvGrpSpPr>
          <p:nvPr/>
        </p:nvGrpSpPr>
        <p:grpSpPr bwMode="auto">
          <a:xfrm>
            <a:off x="228600" y="2889250"/>
            <a:ext cx="8610600" cy="201613"/>
            <a:chOff x="144" y="1680"/>
            <a:chExt cx="5424" cy="144"/>
          </a:xfrm>
        </p:grpSpPr>
        <p:sp>
          <p:nvSpPr>
            <p:cNvPr id="5" name="Rectangle 8"/>
            <p:cNvSpPr>
              <a:spLocks noChangeArrowheads="1"/>
            </p:cNvSpPr>
            <p:nvPr userDrawn="1"/>
          </p:nvSpPr>
          <p:spPr bwMode="auto">
            <a:xfrm>
              <a:off x="144" y="1680"/>
              <a:ext cx="1808" cy="144"/>
            </a:xfrm>
            <a:prstGeom prst="rect">
              <a:avLst/>
            </a:prstGeom>
            <a:solidFill>
              <a:srgbClr val="FF0000"/>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6" name="Rectangle 9"/>
            <p:cNvSpPr>
              <a:spLocks noChangeArrowheads="1"/>
            </p:cNvSpPr>
            <p:nvPr userDrawn="1"/>
          </p:nvSpPr>
          <p:spPr bwMode="auto">
            <a:xfrm>
              <a:off x="1952" y="1680"/>
              <a:ext cx="1808" cy="144"/>
            </a:xfrm>
            <a:prstGeom prst="rect">
              <a:avLst/>
            </a:prstGeom>
            <a:solidFill>
              <a:srgbClr val="009DD9"/>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7" name="Rectangle 10"/>
            <p:cNvSpPr>
              <a:spLocks noChangeArrowheads="1"/>
            </p:cNvSpPr>
            <p:nvPr userDrawn="1"/>
          </p:nvSpPr>
          <p:spPr bwMode="auto">
            <a:xfrm>
              <a:off x="3760" y="1680"/>
              <a:ext cx="1808" cy="144"/>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grpSp>
      <p:sp>
        <p:nvSpPr>
          <p:cNvPr id="232450" name="Rectangle 2"/>
          <p:cNvSpPr>
            <a:spLocks noGrp="1" noChangeArrowheads="1"/>
          </p:cNvSpPr>
          <p:nvPr>
            <p:ph type="ctrTitle"/>
          </p:nvPr>
        </p:nvSpPr>
        <p:spPr>
          <a:xfrm>
            <a:off x="685800" y="685800"/>
            <a:ext cx="7772400" cy="2127250"/>
          </a:xfrm>
        </p:spPr>
        <p:txBody>
          <a:bodyPr/>
          <a:lstStyle>
            <a:lvl1pPr algn="ctr">
              <a:defRPr sz="5800">
                <a:solidFill>
                  <a:schemeClr val="accent1">
                    <a:lumMod val="75000"/>
                  </a:schemeClr>
                </a:solidFill>
                <a:latin typeface="+mj-lt"/>
              </a:defRPr>
            </a:lvl1pPr>
          </a:lstStyle>
          <a:p>
            <a:r>
              <a:rPr lang="en-US" dirty="0"/>
              <a:t>Click to edit Master title style</a:t>
            </a:r>
          </a:p>
        </p:txBody>
      </p:sp>
      <p:sp>
        <p:nvSpPr>
          <p:cNvPr id="232451" name="Rectangle 3"/>
          <p:cNvSpPr>
            <a:spLocks noGrp="1" noChangeArrowheads="1"/>
          </p:cNvSpPr>
          <p:nvPr>
            <p:ph type="subTitle" idx="1"/>
          </p:nvPr>
        </p:nvSpPr>
        <p:spPr>
          <a:xfrm>
            <a:off x="1371600" y="3270250"/>
            <a:ext cx="6400800" cy="2209800"/>
          </a:xfrm>
        </p:spPr>
        <p:txBody>
          <a:bodyPr/>
          <a:lstStyle>
            <a:lvl1pPr marL="0" indent="0" algn="ctr">
              <a:buFont typeface="Wingdings" pitchFamily="2" charset="2"/>
              <a:buNone/>
              <a:defRPr sz="3000"/>
            </a:lvl1pPr>
          </a:lstStyle>
          <a:p>
            <a:r>
              <a:rPr lang="en-US"/>
              <a:t>Click to edit Master subtitle style</a:t>
            </a:r>
            <a:endParaRPr lang="en-US" dirty="0"/>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t>1/16/2019</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602295" y="5753300"/>
            <a:ext cx="1236905" cy="990200"/>
          </a:xfrm>
          <a:prstGeom prst="rect">
            <a:avLst/>
          </a:prstGeom>
        </p:spPr>
      </p:pic>
    </p:spTree>
    <p:extLst>
      <p:ext uri="{BB962C8B-B14F-4D97-AF65-F5344CB8AC3E}">
        <p14:creationId xmlns:p14="http://schemas.microsoft.com/office/powerpoint/2010/main" val="3565285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t>1/16/2019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980340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t>1/16/2019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1682219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t>1/16/2019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061667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t>1/16/2019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1932301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Date Placeholder 3"/>
          <p:cNvSpPr>
            <a:spLocks noGrp="1"/>
          </p:cNvSpPr>
          <p:nvPr>
            <p:ph type="dt" sz="half" idx="10"/>
          </p:nvPr>
        </p:nvSpPr>
        <p:spPr/>
        <p:txBody>
          <a:bodyPr/>
          <a:lstStyle>
            <a:lvl1pPr>
              <a:defRPr/>
            </a:lvl1pPr>
          </a:lstStyle>
          <a:p>
            <a:pPr>
              <a:defRPr/>
            </a:pPr>
            <a:fld id="{95BD76F7-B0DE-8C48-9AB5-4FAEE43C43CB}" type="datetimeFigureOut">
              <a:rPr lang="en-US"/>
              <a:pPr>
                <a:defRPr/>
              </a:pPr>
              <a:t>1/16/2019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37FB53B-BF9D-174B-B310-31F1ADA7A19B}" type="slidenum">
              <a:rPr lang="en-US"/>
              <a:pPr>
                <a:defRPr/>
              </a:pPr>
              <a:t>‹#›</a:t>
            </a:fld>
            <a:endParaRPr lang="en-US"/>
          </a:p>
        </p:txBody>
      </p:sp>
    </p:spTree>
    <p:extLst>
      <p:ext uri="{BB962C8B-B14F-4D97-AF65-F5344CB8AC3E}">
        <p14:creationId xmlns:p14="http://schemas.microsoft.com/office/powerpoint/2010/main" val="1357656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A7172813-939F-004E-9BDD-034604A11110}" type="datetimeFigureOut">
              <a:rPr lang="en-US"/>
              <a:pPr>
                <a:defRPr/>
              </a:pPr>
              <a:t>1/16/2019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AC6E7D3-0185-1645-A396-4B7D82F668EC}" type="slidenum">
              <a:rPr lang="en-US"/>
              <a:pPr>
                <a:defRPr/>
              </a:pPr>
              <a:t>‹#›</a:t>
            </a:fld>
            <a:endParaRPr lang="en-US"/>
          </a:p>
        </p:txBody>
      </p:sp>
    </p:spTree>
    <p:extLst>
      <p:ext uri="{BB962C8B-B14F-4D97-AF65-F5344CB8AC3E}">
        <p14:creationId xmlns:p14="http://schemas.microsoft.com/office/powerpoint/2010/main" val="495232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0C2550BA-C8E3-4B40-AF76-075C86712E99}" type="datetimeFigureOut">
              <a:rPr lang="en-US"/>
              <a:pPr>
                <a:defRPr/>
              </a:pPr>
              <a:t>1/16/2019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8117A1F-C497-E04B-A08A-462DDD99ADF5}" type="slidenum">
              <a:rPr lang="en-US"/>
              <a:pPr>
                <a:defRPr/>
              </a:pPr>
              <a:t>‹#›</a:t>
            </a:fld>
            <a:endParaRPr lang="en-US"/>
          </a:p>
        </p:txBody>
      </p:sp>
    </p:spTree>
    <p:extLst>
      <p:ext uri="{BB962C8B-B14F-4D97-AF65-F5344CB8AC3E}">
        <p14:creationId xmlns:p14="http://schemas.microsoft.com/office/powerpoint/2010/main" val="34159189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3"/>
          <p:cNvSpPr>
            <a:spLocks noGrp="1"/>
          </p:cNvSpPr>
          <p:nvPr>
            <p:ph type="dt" sz="half" idx="10"/>
          </p:nvPr>
        </p:nvSpPr>
        <p:spPr/>
        <p:txBody>
          <a:bodyPr/>
          <a:lstStyle>
            <a:lvl1pPr>
              <a:defRPr/>
            </a:lvl1pPr>
          </a:lstStyle>
          <a:p>
            <a:pPr>
              <a:defRPr/>
            </a:pPr>
            <a:fld id="{91A7B449-4CCB-5847-8183-34A38CF095DC}" type="datetimeFigureOut">
              <a:rPr lang="en-US"/>
              <a:pPr>
                <a:defRPr/>
              </a:pPr>
              <a:t>1/16/2019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75FFA504-80AA-9F40-BAE5-FCA96A6D70D5}" type="slidenum">
              <a:rPr lang="en-US"/>
              <a:pPr>
                <a:defRPr/>
              </a:pPr>
              <a:t>‹#›</a:t>
            </a:fld>
            <a:endParaRPr lang="en-US"/>
          </a:p>
        </p:txBody>
      </p:sp>
    </p:spTree>
    <p:extLst>
      <p:ext uri="{BB962C8B-B14F-4D97-AF65-F5344CB8AC3E}">
        <p14:creationId xmlns:p14="http://schemas.microsoft.com/office/powerpoint/2010/main" val="41929820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3"/>
          <p:cNvSpPr>
            <a:spLocks noGrp="1"/>
          </p:cNvSpPr>
          <p:nvPr>
            <p:ph type="dt" sz="half" idx="10"/>
          </p:nvPr>
        </p:nvSpPr>
        <p:spPr/>
        <p:txBody>
          <a:bodyPr/>
          <a:lstStyle>
            <a:lvl1pPr>
              <a:defRPr/>
            </a:lvl1pPr>
          </a:lstStyle>
          <a:p>
            <a:pPr>
              <a:defRPr/>
            </a:pPr>
            <a:fld id="{B0DD3D93-0872-4B49-B149-C10A337C1B8A}" type="datetimeFigureOut">
              <a:rPr lang="en-US"/>
              <a:pPr>
                <a:defRPr/>
              </a:pPr>
              <a:t>1/16/2019</a:t>
            </a:fld>
            <a:endParaRPr lang="en-US"/>
          </a:p>
        </p:txBody>
      </p:sp>
      <p:sp>
        <p:nvSpPr>
          <p:cNvPr id="9" name="Footer Placeholder 4"/>
          <p:cNvSpPr>
            <a:spLocks noGrp="1"/>
          </p:cNvSpPr>
          <p:nvPr>
            <p:ph type="ftr" sz="quarter" idx="11"/>
          </p:nvPr>
        </p:nvSpPr>
        <p:spPr/>
        <p:txBody>
          <a:bodyPr/>
          <a:lstStyle>
            <a:lvl1pPr>
              <a:defRPr/>
            </a:lvl1pPr>
          </a:lstStyle>
          <a:p>
            <a:pPr>
              <a:defRPr/>
            </a:pPr>
            <a:endParaRPr lang="en-US"/>
          </a:p>
        </p:txBody>
      </p:sp>
      <p:sp>
        <p:nvSpPr>
          <p:cNvPr id="10" name="Slide Number Placeholder 5"/>
          <p:cNvSpPr>
            <a:spLocks noGrp="1"/>
          </p:cNvSpPr>
          <p:nvPr>
            <p:ph type="sldNum" sz="quarter" idx="12"/>
          </p:nvPr>
        </p:nvSpPr>
        <p:spPr/>
        <p:txBody>
          <a:bodyPr/>
          <a:lstStyle>
            <a:lvl1pPr>
              <a:defRPr/>
            </a:lvl1pPr>
          </a:lstStyle>
          <a:p>
            <a:pPr>
              <a:defRPr/>
            </a:pPr>
            <a:fld id="{25DA60D9-0C4A-AB4A-BFC6-8EA771F4A3C9}" type="slidenum">
              <a:rPr lang="en-US"/>
              <a:pPr>
                <a:defRPr/>
              </a:pPr>
              <a:t>‹#›</a:t>
            </a:fld>
            <a:endParaRPr lang="en-US"/>
          </a:p>
        </p:txBody>
      </p:sp>
    </p:spTree>
    <p:extLst>
      <p:ext uri="{BB962C8B-B14F-4D97-AF65-F5344CB8AC3E}">
        <p14:creationId xmlns:p14="http://schemas.microsoft.com/office/powerpoint/2010/main" val="20958193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2BC16DF7-06BE-A94C-832E-1DF11E380545}" type="datetimeFigureOut">
              <a:rPr lang="en-US"/>
              <a:pPr>
                <a:defRPr/>
              </a:pPr>
              <a:t>1/16/2019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39FF234-1D05-4247-B552-DC1EFDB41419}" type="slidenum">
              <a:rPr lang="en-US"/>
              <a:pPr>
                <a:defRPr/>
              </a:pPr>
              <a:t>‹#›</a:t>
            </a:fld>
            <a:endParaRPr lang="en-US"/>
          </a:p>
        </p:txBody>
      </p:sp>
    </p:spTree>
    <p:extLst>
      <p:ext uri="{BB962C8B-B14F-4D97-AF65-F5344CB8AC3E}">
        <p14:creationId xmlns:p14="http://schemas.microsoft.com/office/powerpoint/2010/main" val="27215944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Date Placeholder 2"/>
          <p:cNvSpPr>
            <a:spLocks noGrp="1"/>
          </p:cNvSpPr>
          <p:nvPr>
            <p:ph type="dt" sz="half" idx="10"/>
          </p:nvPr>
        </p:nvSpPr>
        <p:spPr/>
        <p:txBody>
          <a:bodyPr/>
          <a:lstStyle>
            <a:lvl1pPr>
              <a:defRPr/>
            </a:lvl1pPr>
          </a:lstStyle>
          <a:p>
            <a:fld id="{E7775EEB-55FE-2246-A534-988E126E9557}" type="datetimeFigureOut">
              <a:rPr lang="en-US" smtClean="0"/>
              <a:t>1/16/2019</a:t>
            </a:fld>
            <a:endParaRPr lang="en-US"/>
          </a:p>
        </p:txBody>
      </p:sp>
      <p:sp>
        <p:nvSpPr>
          <p:cNvPr id="5" name="Footer Placeholder 3"/>
          <p:cNvSpPr>
            <a:spLocks noGrp="1"/>
          </p:cNvSpPr>
          <p:nvPr>
            <p:ph type="ftr" sz="quarter" idx="11"/>
          </p:nvPr>
        </p:nvSpPr>
        <p:spPr/>
        <p:txBody>
          <a:bodyPr/>
          <a:lstStyle>
            <a:lvl1pPr>
              <a:defRPr/>
            </a:lvl1pPr>
          </a:lstStyle>
          <a:p>
            <a:endParaRPr lang="en-US"/>
          </a:p>
        </p:txBody>
      </p:sp>
      <p:sp>
        <p:nvSpPr>
          <p:cNvPr id="6" name="Slide Number Placeholder 4"/>
          <p:cNvSpPr>
            <a:spLocks noGrp="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713762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Date Placeholder 3"/>
          <p:cNvSpPr>
            <a:spLocks noGrp="1"/>
          </p:cNvSpPr>
          <p:nvPr>
            <p:ph type="dt" sz="half" idx="10"/>
          </p:nvPr>
        </p:nvSpPr>
        <p:spPr/>
        <p:txBody>
          <a:bodyPr/>
          <a:lstStyle>
            <a:lvl1pPr>
              <a:defRPr/>
            </a:lvl1pPr>
          </a:lstStyle>
          <a:p>
            <a:pPr>
              <a:defRPr/>
            </a:pPr>
            <a:fld id="{18243F69-0D54-034B-B052-690CEA2FA318}" type="datetimeFigureOut">
              <a:rPr lang="en-US"/>
              <a:pPr>
                <a:defRPr/>
              </a:pPr>
              <a:t>1/16/2019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BA47EA12-8778-4542-B5EE-975C3CD69A25}" type="slidenum">
              <a:rPr lang="en-US"/>
              <a:pPr>
                <a:defRPr/>
              </a:pPr>
              <a:t>‹#›</a:t>
            </a:fld>
            <a:endParaRPr lang="en-US"/>
          </a:p>
        </p:txBody>
      </p:sp>
    </p:spTree>
    <p:extLst>
      <p:ext uri="{BB962C8B-B14F-4D97-AF65-F5344CB8AC3E}">
        <p14:creationId xmlns:p14="http://schemas.microsoft.com/office/powerpoint/2010/main" val="20339062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3"/>
          <p:cNvSpPr>
            <a:spLocks noGrp="1"/>
          </p:cNvSpPr>
          <p:nvPr>
            <p:ph type="dt" sz="half" idx="10"/>
          </p:nvPr>
        </p:nvSpPr>
        <p:spPr/>
        <p:txBody>
          <a:bodyPr/>
          <a:lstStyle>
            <a:lvl1pPr>
              <a:defRPr/>
            </a:lvl1pPr>
          </a:lstStyle>
          <a:p>
            <a:pPr>
              <a:defRPr/>
            </a:pPr>
            <a:fld id="{940C05B1-9509-8F47-9163-3776BD0CE122}" type="datetimeFigureOut">
              <a:rPr lang="en-US"/>
              <a:pPr>
                <a:defRPr/>
              </a:pPr>
              <a:t>1/16/2019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A50CA7E8-E584-8445-9A1B-3CFEC352857E}" type="slidenum">
              <a:rPr lang="en-US"/>
              <a:pPr>
                <a:defRPr/>
              </a:pPr>
              <a:t>‹#›</a:t>
            </a:fld>
            <a:endParaRPr lang="en-US"/>
          </a:p>
        </p:txBody>
      </p:sp>
    </p:spTree>
    <p:extLst>
      <p:ext uri="{BB962C8B-B14F-4D97-AF65-F5344CB8AC3E}">
        <p14:creationId xmlns:p14="http://schemas.microsoft.com/office/powerpoint/2010/main" val="14522265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3"/>
          <p:cNvSpPr>
            <a:spLocks noGrp="1"/>
          </p:cNvSpPr>
          <p:nvPr>
            <p:ph type="dt" sz="half" idx="10"/>
          </p:nvPr>
        </p:nvSpPr>
        <p:spPr/>
        <p:txBody>
          <a:bodyPr/>
          <a:lstStyle>
            <a:lvl1pPr>
              <a:defRPr/>
            </a:lvl1pPr>
          </a:lstStyle>
          <a:p>
            <a:pPr>
              <a:defRPr/>
            </a:pPr>
            <a:fld id="{9456AE72-3E91-DA4F-9E24-78F4B7928589}" type="datetimeFigureOut">
              <a:rPr lang="en-US"/>
              <a:pPr>
                <a:defRPr/>
              </a:pPr>
              <a:t>1/16/2019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6B2C34F6-5283-354F-B60D-7910E5EF4FD7}" type="slidenum">
              <a:rPr lang="en-US"/>
              <a:pPr>
                <a:defRPr/>
              </a:pPr>
              <a:t>‹#›</a:t>
            </a:fld>
            <a:endParaRPr lang="en-US"/>
          </a:p>
        </p:txBody>
      </p:sp>
    </p:spTree>
    <p:extLst>
      <p:ext uri="{BB962C8B-B14F-4D97-AF65-F5344CB8AC3E}">
        <p14:creationId xmlns:p14="http://schemas.microsoft.com/office/powerpoint/2010/main" val="33724685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81EBD12-AD3D-FF46-A8B7-910E6153C6B8}" type="datetimeFigureOut">
              <a:rPr lang="en-US"/>
              <a:pPr>
                <a:defRPr/>
              </a:pPr>
              <a:t>1/16/2019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FC5A1D6-5677-424D-91F5-2341B2A0F8C5}" type="slidenum">
              <a:rPr lang="en-US"/>
              <a:pPr>
                <a:defRPr/>
              </a:pPr>
              <a:t>‹#›</a:t>
            </a:fld>
            <a:endParaRPr lang="en-US"/>
          </a:p>
        </p:txBody>
      </p:sp>
    </p:spTree>
    <p:extLst>
      <p:ext uri="{BB962C8B-B14F-4D97-AF65-F5344CB8AC3E}">
        <p14:creationId xmlns:p14="http://schemas.microsoft.com/office/powerpoint/2010/main" val="15098033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5A942FB-F36C-BF4E-BDB6-2724EA38A16B}" type="datetimeFigureOut">
              <a:rPr lang="en-US"/>
              <a:pPr>
                <a:defRPr/>
              </a:pPr>
              <a:t>1/16/2019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CEEEEBF-D8CA-A24F-A338-55402DCCB039}" type="slidenum">
              <a:rPr lang="en-US"/>
              <a:pPr>
                <a:defRPr/>
              </a:pPr>
              <a:t>‹#›</a:t>
            </a:fld>
            <a:endParaRPr lang="en-US"/>
          </a:p>
        </p:txBody>
      </p:sp>
    </p:spTree>
    <p:extLst>
      <p:ext uri="{BB962C8B-B14F-4D97-AF65-F5344CB8AC3E}">
        <p14:creationId xmlns:p14="http://schemas.microsoft.com/office/powerpoint/2010/main" val="960098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036638"/>
          </a:xfrm>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t>1/16/2019</a:t>
            </a:fld>
            <a:endParaRPr lang="en-US"/>
          </a:p>
        </p:txBody>
      </p:sp>
      <p:sp>
        <p:nvSpPr>
          <p:cNvPr id="5" name="Rectangle 5"/>
          <p:cNvSpPr>
            <a:spLocks noGrp="1" noChangeArrowheads="1"/>
          </p:cNvSpPr>
          <p:nvPr>
            <p:ph type="ftr" sz="quarter" idx="11"/>
          </p:nvPr>
        </p:nvSpPr>
        <p:spPr/>
        <p:txBody>
          <a:bodyPr/>
          <a:lstStyle>
            <a:lvl1pPr>
              <a:defRPr/>
            </a:lvl1pPr>
          </a:lstStyle>
          <a:p>
            <a:endParaRPr lang="en-US"/>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5208382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t>1/16/2019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7154191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E7775EEB-55FE-2246-A534-988E126E9557}" type="datetimeFigureOut">
              <a:rPr lang="en-US" smtClean="0"/>
              <a:t>1/16/2019</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40753935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t>1/16/2019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5860662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t>1/16/2019</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14747149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t>1/16/2019</a:t>
            </a:fld>
            <a:endParaRPr lang="en-US"/>
          </a:p>
        </p:txBody>
      </p:sp>
      <p:sp>
        <p:nvSpPr>
          <p:cNvPr id="5" name="Rectangle 5"/>
          <p:cNvSpPr>
            <a:spLocks noGrp="1" noChangeArrowheads="1"/>
          </p:cNvSpPr>
          <p:nvPr>
            <p:ph type="ftr" sz="quarter" idx="11"/>
          </p:nvPr>
        </p:nvSpPr>
        <p:spPr/>
        <p:txBody>
          <a:bodyPr/>
          <a:lstStyle>
            <a:lvl1pPr>
              <a:defRPr/>
            </a:lvl1pPr>
          </a:lstStyle>
          <a:p>
            <a:endParaRPr lang="en-US"/>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28404950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4"/>
          <p:cNvSpPr>
            <a:spLocks noGrp="1" noChangeArrowheads="1"/>
          </p:cNvSpPr>
          <p:nvPr>
            <p:ph type="dt" sz="half" idx="10"/>
          </p:nvPr>
        </p:nvSpPr>
        <p:spPr/>
        <p:txBody>
          <a:bodyPr/>
          <a:lstStyle>
            <a:lvl1pPr>
              <a:defRPr/>
            </a:lvl1pPr>
          </a:lstStyle>
          <a:p>
            <a:fld id="{E7775EEB-55FE-2246-A534-988E126E9557}" type="datetimeFigureOut">
              <a:rPr lang="en-US" smtClean="0"/>
              <a:t>1/16/2019</a:t>
            </a:fld>
            <a:endParaRPr lang="en-US"/>
          </a:p>
        </p:txBody>
      </p:sp>
      <p:sp>
        <p:nvSpPr>
          <p:cNvPr id="4" name="Rectangle 5"/>
          <p:cNvSpPr>
            <a:spLocks noGrp="1" noChangeArrowheads="1"/>
          </p:cNvSpPr>
          <p:nvPr>
            <p:ph type="ftr" sz="quarter" idx="11"/>
          </p:nvPr>
        </p:nvSpPr>
        <p:spPr/>
        <p:txBody>
          <a:bodyPr/>
          <a:lstStyle>
            <a:lvl1pPr>
              <a:defRPr/>
            </a:lvl1pPr>
          </a:lstStyle>
          <a:p>
            <a:endParaRPr lang="en-US"/>
          </a:p>
        </p:txBody>
      </p:sp>
      <p:sp>
        <p:nvSpPr>
          <p:cNvPr id="5"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40618860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2.jpe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7813"/>
            <a:ext cx="8229600" cy="11398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457200" y="1600200"/>
            <a:ext cx="8229600" cy="4530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31428" name="Rectangle 4"/>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Verdana" pitchFamily="34" charset="0"/>
                <a:ea typeface="+mn-ea"/>
                <a:cs typeface="+mn-cs"/>
              </a:defRPr>
            </a:lvl1pPr>
          </a:lstStyle>
          <a:p>
            <a:fld id="{E7775EEB-55FE-2246-A534-988E126E9557}" type="datetimeFigureOut">
              <a:rPr lang="en-US" smtClean="0"/>
              <a:t>1/16/2019</a:t>
            </a:fld>
            <a:endParaRPr lang="en-US"/>
          </a:p>
        </p:txBody>
      </p:sp>
      <p:sp>
        <p:nvSpPr>
          <p:cNvPr id="2314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Verdana" pitchFamily="34" charset="0"/>
                <a:ea typeface="+mn-ea"/>
                <a:cs typeface="+mn-cs"/>
              </a:defRPr>
            </a:lvl1pPr>
          </a:lstStyle>
          <a:p>
            <a:endParaRPr lang="en-US"/>
          </a:p>
        </p:txBody>
      </p:sp>
      <p:sp>
        <p:nvSpPr>
          <p:cNvPr id="231430" name="Rectangle 6"/>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5CDE4999-8175-CB4A-B813-24FF5168A6B1}" type="slidenum">
              <a:rPr lang="en-US" smtClean="0"/>
              <a:t>‹#›</a:t>
            </a:fld>
            <a:endParaRPr lang="en-US"/>
          </a:p>
        </p:txBody>
      </p:sp>
      <p:sp>
        <p:nvSpPr>
          <p:cNvPr id="1031" name="Rectangle 7"/>
          <p:cNvSpPr>
            <a:spLocks noChangeArrowheads="1"/>
          </p:cNvSpPr>
          <p:nvPr/>
        </p:nvSpPr>
        <p:spPr bwMode="auto">
          <a:xfrm>
            <a:off x="0" y="0"/>
            <a:ext cx="228600" cy="2286000"/>
          </a:xfrm>
          <a:prstGeom prst="rect">
            <a:avLst/>
          </a:prstGeom>
          <a:solidFill>
            <a:srgbClr val="B01D11"/>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3" name="Rectangle 9"/>
          <p:cNvSpPr>
            <a:spLocks noChangeArrowheads="1"/>
          </p:cNvSpPr>
          <p:nvPr/>
        </p:nvSpPr>
        <p:spPr bwMode="auto">
          <a:xfrm>
            <a:off x="0" y="2286000"/>
            <a:ext cx="228600" cy="2286000"/>
          </a:xfrm>
          <a:prstGeom prst="rect">
            <a:avLst/>
          </a:prstGeom>
          <a:solidFill>
            <a:schemeClr val="accent2"/>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4" name="Rectangle 10"/>
          <p:cNvSpPr>
            <a:spLocks noChangeArrowheads="1"/>
          </p:cNvSpPr>
          <p:nvPr/>
        </p:nvSpPr>
        <p:spPr bwMode="auto">
          <a:xfrm>
            <a:off x="0" y="4572000"/>
            <a:ext cx="228600" cy="2286000"/>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solidFill>
                <a:srgbClr val="0000FF"/>
              </a:solidFill>
              <a:latin typeface="Times New Roman" pitchFamily="18" charset="0"/>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l" rtl="0" eaLnBrk="1" fontAlgn="base" hangingPunct="1">
        <a:spcBef>
          <a:spcPct val="0"/>
        </a:spcBef>
        <a:spcAft>
          <a:spcPct val="0"/>
        </a:spcAft>
        <a:defRPr sz="4400">
          <a:solidFill>
            <a:schemeClr val="accent1">
              <a:lumMod val="75000"/>
            </a:schemeClr>
          </a:solidFill>
          <a:latin typeface="Avenir Book"/>
          <a:ea typeface="MS PGothic" pitchFamily="34" charset="-128"/>
          <a:cs typeface="Avenir Book"/>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p:titleStyle>
    <p:bodyStyle>
      <a:lvl1pPr marL="342900" indent="-342900" algn="l" rtl="0" eaLnBrk="1" fontAlgn="base" hangingPunct="1">
        <a:spcBef>
          <a:spcPct val="20000"/>
        </a:spcBef>
        <a:spcAft>
          <a:spcPct val="0"/>
        </a:spcAft>
        <a:buClr>
          <a:schemeClr val="tx1">
            <a:lumMod val="65000"/>
            <a:lumOff val="35000"/>
          </a:schemeClr>
        </a:buClr>
        <a:buSzPct val="100000"/>
        <a:buFont typeface="Wingdings" charset="2"/>
        <a:buChar char="§"/>
        <a:defRPr sz="32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accent2">
            <a:lumMod val="75000"/>
          </a:schemeClr>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Tx/>
        <a:buSzPct val="120000"/>
        <a:buFont typeface="Courier New" charset="0"/>
        <a:buChar char="­"/>
        <a:defRPr sz="2400">
          <a:solidFill>
            <a:srgbClr val="585C56"/>
          </a:solidFill>
          <a:latin typeface="Calibri"/>
          <a:ea typeface="MS PGothic" pitchFamily="34" charset="-128"/>
          <a:cs typeface="Calibri"/>
        </a:defRPr>
      </a:lvl3pPr>
      <a:lvl4pPr marL="1657350" indent="-285750" algn="l" rtl="0" eaLnBrk="1" fontAlgn="base" hangingPunct="1">
        <a:spcBef>
          <a:spcPct val="20000"/>
        </a:spcBef>
        <a:spcAft>
          <a:spcPct val="0"/>
        </a:spcAft>
        <a:buClrTx/>
        <a:buFont typeface="Arial"/>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638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638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a:defRPr/>
            </a:pPr>
            <a:fld id="{E9FE9ED3-31C6-1247-88DB-78C128AFB6D2}" type="datetimeFigureOut">
              <a:rPr lang="en-US"/>
              <a:pPr>
                <a:defRPr/>
              </a:pPr>
              <a:t>1/16/2019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Verdana" pitchFamily="34" charset="0"/>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E7DFC60D-88C1-7F4E-9E49-97E9C7C7DBC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ctr" rtl="0" eaLnBrk="1" fontAlgn="base" hangingPunct="1">
        <a:spcBef>
          <a:spcPct val="0"/>
        </a:spcBef>
        <a:spcAft>
          <a:spcPct val="0"/>
        </a:spcAft>
        <a:defRPr sz="4400" kern="1200">
          <a:solidFill>
            <a:schemeClr val="tx1"/>
          </a:solidFill>
          <a:latin typeface="+mj-lt"/>
          <a:ea typeface="MS PGothic" pitchFamily="34" charset="-128"/>
          <a:cs typeface="MS PGothic" charset="0"/>
        </a:defRPr>
      </a:lvl1pPr>
      <a:lvl2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2pPr>
      <a:lvl3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3pPr>
      <a:lvl4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4pPr>
      <a:lvl5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S PGothic" pitchFamily="34" charset="-128"/>
          <a:cs typeface="MS PGothic" charset="0"/>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S PGothic" pitchFamily="34" charset="-128"/>
          <a:cs typeface="MS PGothic" charset="0"/>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S PGothic" pitchFamily="34" charset="-128"/>
          <a:cs typeface="MS PGothic" charset="0"/>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85798"/>
            <a:ext cx="7772400" cy="2130552"/>
          </a:xfrm>
        </p:spPr>
        <p:txBody>
          <a:bodyPr>
            <a:normAutofit/>
          </a:bodyPr>
          <a:lstStyle/>
          <a:p>
            <a:r>
              <a:rPr lang="en-US" sz="4400" dirty="0"/>
              <a:t>Intro: Data Cleaning, Preparation, </a:t>
            </a:r>
            <a:br>
              <a:rPr lang="en-US" sz="4400" dirty="0"/>
            </a:br>
            <a:r>
              <a:rPr lang="en-US" sz="4400" dirty="0"/>
              <a:t>and Analysis Plan</a:t>
            </a:r>
          </a:p>
        </p:txBody>
      </p:sp>
      <p:sp>
        <p:nvSpPr>
          <p:cNvPr id="3" name="Subtitle 2"/>
          <p:cNvSpPr>
            <a:spLocks noGrp="1"/>
          </p:cNvSpPr>
          <p:nvPr>
            <p:ph type="subTitle" idx="1"/>
          </p:nvPr>
        </p:nvSpPr>
        <p:spPr>
          <a:xfrm>
            <a:off x="1371600" y="3653692"/>
            <a:ext cx="6400800" cy="1826357"/>
          </a:xfrm>
        </p:spPr>
        <p:txBody>
          <a:bodyPr>
            <a:normAutofit/>
          </a:bodyPr>
          <a:lstStyle/>
          <a:p>
            <a:r>
              <a:rPr lang="en-US" dirty="0"/>
              <a:t>CDC Operations Research Course</a:t>
            </a:r>
          </a:p>
          <a:p>
            <a:r>
              <a:rPr lang="en-US" dirty="0"/>
              <a:t>Add place and dates</a:t>
            </a:r>
          </a:p>
          <a:p>
            <a:r>
              <a:rPr lang="en-US" dirty="0"/>
              <a:t>Add presenter name &amp; affiliation</a:t>
            </a:r>
          </a:p>
        </p:txBody>
      </p:sp>
    </p:spTree>
    <p:extLst>
      <p:ext uri="{BB962C8B-B14F-4D97-AF65-F5344CB8AC3E}">
        <p14:creationId xmlns:p14="http://schemas.microsoft.com/office/powerpoint/2010/main" val="17468281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Specify data validation rules </a:t>
            </a:r>
          </a:p>
        </p:txBody>
      </p:sp>
      <p:sp>
        <p:nvSpPr>
          <p:cNvPr id="3" name="Content Placeholder 2"/>
          <p:cNvSpPr>
            <a:spLocks noGrp="1"/>
          </p:cNvSpPr>
          <p:nvPr>
            <p:ph idx="1"/>
          </p:nvPr>
        </p:nvSpPr>
        <p:spPr>
          <a:xfrm>
            <a:off x="457200" y="1600199"/>
            <a:ext cx="8229600" cy="4979987"/>
          </a:xfrm>
        </p:spPr>
        <p:txBody>
          <a:bodyPr/>
          <a:lstStyle/>
          <a:p>
            <a:pPr>
              <a:lnSpc>
                <a:spcPct val="90000"/>
              </a:lnSpc>
              <a:spcBef>
                <a:spcPts val="768"/>
              </a:spcBef>
            </a:pPr>
            <a:r>
              <a:rPr lang="en-US" sz="2800" dirty="0"/>
              <a:t>A range check is a rule stating that a data value must fall within a given range. </a:t>
            </a:r>
          </a:p>
          <a:p>
            <a:pPr lvl="1">
              <a:lnSpc>
                <a:spcPct val="90000"/>
              </a:lnSpc>
              <a:spcBef>
                <a:spcPts val="768"/>
              </a:spcBef>
            </a:pPr>
            <a:r>
              <a:rPr lang="en-US" sz="2600" dirty="0"/>
              <a:t>WEIGHT must be between 100 and 200 pounds.</a:t>
            </a:r>
          </a:p>
          <a:p>
            <a:pPr lvl="1">
              <a:lnSpc>
                <a:spcPct val="90000"/>
              </a:lnSpc>
              <a:spcBef>
                <a:spcPts val="768"/>
              </a:spcBef>
              <a:spcAft>
                <a:spcPts val="600"/>
              </a:spcAft>
            </a:pPr>
            <a:r>
              <a:rPr lang="en-US" sz="2600" dirty="0"/>
              <a:t>BIRTH DATE between 01JAN1965 &amp; 31DEC1990 </a:t>
            </a:r>
          </a:p>
          <a:p>
            <a:pPr>
              <a:lnSpc>
                <a:spcPct val="90000"/>
              </a:lnSpc>
              <a:spcBef>
                <a:spcPts val="768"/>
              </a:spcBef>
            </a:pPr>
            <a:r>
              <a:rPr lang="en-US" sz="2800" dirty="0"/>
              <a:t>A valid-value check states that data value must equal one of a set of specified values</a:t>
            </a:r>
          </a:p>
          <a:p>
            <a:pPr lvl="1">
              <a:lnSpc>
                <a:spcPct val="90000"/>
              </a:lnSpc>
              <a:spcBef>
                <a:spcPts val="768"/>
              </a:spcBef>
            </a:pPr>
            <a:r>
              <a:rPr lang="en-US" sz="2600" dirty="0"/>
              <a:t>SEX must equal “M” or “F”</a:t>
            </a:r>
          </a:p>
          <a:p>
            <a:pPr lvl="1">
              <a:lnSpc>
                <a:spcPct val="90000"/>
              </a:lnSpc>
              <a:spcBef>
                <a:spcPts val="768"/>
              </a:spcBef>
              <a:spcAft>
                <a:spcPts val="600"/>
              </a:spcAft>
            </a:pPr>
            <a:r>
              <a:rPr lang="en-US" sz="2600" dirty="0"/>
              <a:t>STATE must equal “NC” or “SC” or “GA” or “FL”</a:t>
            </a:r>
          </a:p>
          <a:p>
            <a:pPr>
              <a:lnSpc>
                <a:spcPct val="90000"/>
              </a:lnSpc>
              <a:spcBef>
                <a:spcPts val="768"/>
              </a:spcBef>
            </a:pPr>
            <a:r>
              <a:rPr lang="en-US" sz="2800" dirty="0"/>
              <a:t>A missing-value check rule states that a value is required (i.e., cannot be missing)</a:t>
            </a:r>
          </a:p>
        </p:txBody>
      </p:sp>
    </p:spTree>
    <p:extLst>
      <p:ext uri="{BB962C8B-B14F-4D97-AF65-F5344CB8AC3E}">
        <p14:creationId xmlns:p14="http://schemas.microsoft.com/office/powerpoint/2010/main" val="11504130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525472964"/>
              </p:ext>
            </p:extLst>
          </p:nvPr>
        </p:nvGraphicFramePr>
        <p:xfrm>
          <a:off x="304800" y="490779"/>
          <a:ext cx="8747760" cy="6102982"/>
        </p:xfrm>
        <a:graphic>
          <a:graphicData uri="http://schemas.openxmlformats.org/drawingml/2006/table">
            <a:tbl>
              <a:tblPr/>
              <a:tblGrid>
                <a:gridCol w="1056634">
                  <a:extLst>
                    <a:ext uri="{9D8B030D-6E8A-4147-A177-3AD203B41FA5}">
                      <a16:colId xmlns:a16="http://schemas.microsoft.com/office/drawing/2014/main" val="3322169150"/>
                    </a:ext>
                  </a:extLst>
                </a:gridCol>
                <a:gridCol w="982282">
                  <a:extLst>
                    <a:ext uri="{9D8B030D-6E8A-4147-A177-3AD203B41FA5}">
                      <a16:colId xmlns:a16="http://schemas.microsoft.com/office/drawing/2014/main" val="2173057666"/>
                    </a:ext>
                  </a:extLst>
                </a:gridCol>
                <a:gridCol w="3639214">
                  <a:extLst>
                    <a:ext uri="{9D8B030D-6E8A-4147-A177-3AD203B41FA5}">
                      <a16:colId xmlns:a16="http://schemas.microsoft.com/office/drawing/2014/main" val="1315571120"/>
                    </a:ext>
                  </a:extLst>
                </a:gridCol>
                <a:gridCol w="736711">
                  <a:extLst>
                    <a:ext uri="{9D8B030D-6E8A-4147-A177-3AD203B41FA5}">
                      <a16:colId xmlns:a16="http://schemas.microsoft.com/office/drawing/2014/main" val="229529508"/>
                    </a:ext>
                  </a:extLst>
                </a:gridCol>
                <a:gridCol w="982282">
                  <a:extLst>
                    <a:ext uri="{9D8B030D-6E8A-4147-A177-3AD203B41FA5}">
                      <a16:colId xmlns:a16="http://schemas.microsoft.com/office/drawing/2014/main" val="4286371155"/>
                    </a:ext>
                  </a:extLst>
                </a:gridCol>
                <a:gridCol w="1350637">
                  <a:extLst>
                    <a:ext uri="{9D8B030D-6E8A-4147-A177-3AD203B41FA5}">
                      <a16:colId xmlns:a16="http://schemas.microsoft.com/office/drawing/2014/main" val="1814478654"/>
                    </a:ext>
                  </a:extLst>
                </a:gridCol>
              </a:tblGrid>
              <a:tr h="364067">
                <a:tc>
                  <a:txBody>
                    <a:bodyPr/>
                    <a:lstStyle/>
                    <a:p>
                      <a:pPr marL="0" marR="0" algn="ctr">
                        <a:spcBef>
                          <a:spcPts val="0"/>
                        </a:spcBef>
                        <a:spcAft>
                          <a:spcPts val="0"/>
                        </a:spcAft>
                      </a:pPr>
                      <a:r>
                        <a:rPr lang="en-US" sz="1400" b="1" dirty="0">
                          <a:solidFill>
                            <a:srgbClr val="FFFFFF"/>
                          </a:solidFill>
                          <a:effectLst/>
                          <a:latin typeface="Calibri"/>
                          <a:ea typeface="Times New Roman" panose="02020603050405020304" pitchFamily="18" charset="0"/>
                          <a:cs typeface="Calibri"/>
                        </a:rPr>
                        <a:t>Variable Name</a:t>
                      </a:r>
                      <a:endParaRPr lang="en-US" sz="1400" b="1" dirty="0">
                        <a:effectLst/>
                        <a:latin typeface="Calibri"/>
                        <a:ea typeface="Times New Roman" panose="02020603050405020304" pitchFamily="18" charset="0"/>
                        <a:cs typeface="Calibri"/>
                      </a:endParaRPr>
                    </a:p>
                  </a:txBody>
                  <a:tcPr marL="59965" marR="5996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333399"/>
                    </a:solidFill>
                  </a:tcPr>
                </a:tc>
                <a:tc>
                  <a:txBody>
                    <a:bodyPr/>
                    <a:lstStyle/>
                    <a:p>
                      <a:pPr marL="0" marR="0" algn="ctr">
                        <a:spcBef>
                          <a:spcPts val="0"/>
                        </a:spcBef>
                        <a:spcAft>
                          <a:spcPts val="0"/>
                        </a:spcAft>
                      </a:pPr>
                      <a:r>
                        <a:rPr lang="en-US" sz="1400" b="1" dirty="0">
                          <a:solidFill>
                            <a:srgbClr val="FFFFFF"/>
                          </a:solidFill>
                          <a:effectLst/>
                          <a:latin typeface="Calibri"/>
                          <a:ea typeface="Times New Roman" panose="02020603050405020304" pitchFamily="18" charset="0"/>
                          <a:cs typeface="Calibri"/>
                        </a:rPr>
                        <a:t>Variable Label</a:t>
                      </a:r>
                      <a:endParaRPr lang="en-US" sz="1400" b="1" dirty="0">
                        <a:effectLst/>
                        <a:latin typeface="Calibri"/>
                        <a:ea typeface="Times New Roman" panose="02020603050405020304" pitchFamily="18" charset="0"/>
                        <a:cs typeface="Calibri"/>
                      </a:endParaRPr>
                    </a:p>
                  </a:txBody>
                  <a:tcPr marL="59965" marR="599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333399"/>
                    </a:solidFill>
                  </a:tcPr>
                </a:tc>
                <a:tc>
                  <a:txBody>
                    <a:bodyPr/>
                    <a:lstStyle/>
                    <a:p>
                      <a:pPr marL="0" marR="0" algn="ctr">
                        <a:spcBef>
                          <a:spcPts val="300"/>
                        </a:spcBef>
                        <a:spcAft>
                          <a:spcPts val="1200"/>
                        </a:spcAft>
                        <a:tabLst>
                          <a:tab pos="3481070" algn="ctr"/>
                        </a:tabLst>
                      </a:pPr>
                      <a:r>
                        <a:rPr lang="en-US" sz="1400" b="1" dirty="0">
                          <a:solidFill>
                            <a:srgbClr val="FFFFFF"/>
                          </a:solidFill>
                          <a:effectLst/>
                          <a:latin typeface="Calibri"/>
                          <a:ea typeface="Times New Roman" panose="02020603050405020304" pitchFamily="18" charset="0"/>
                          <a:cs typeface="Calibri"/>
                        </a:rPr>
                        <a:t>Definition</a:t>
                      </a:r>
                      <a:endParaRPr lang="en-US" sz="1400" b="1" dirty="0">
                        <a:effectLst/>
                        <a:latin typeface="Calibri"/>
                        <a:ea typeface="Times New Roman" panose="02020603050405020304" pitchFamily="18" charset="0"/>
                        <a:cs typeface="Calibri"/>
                      </a:endParaRPr>
                    </a:p>
                  </a:txBody>
                  <a:tcPr marL="59965" marR="599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333399"/>
                    </a:solidFill>
                  </a:tcPr>
                </a:tc>
                <a:tc>
                  <a:txBody>
                    <a:bodyPr/>
                    <a:lstStyle/>
                    <a:p>
                      <a:pPr marL="0" marR="0" algn="ctr">
                        <a:spcBef>
                          <a:spcPts val="0"/>
                        </a:spcBef>
                        <a:spcAft>
                          <a:spcPts val="0"/>
                        </a:spcAft>
                      </a:pPr>
                      <a:r>
                        <a:rPr lang="en-US" sz="1400" b="1" dirty="0">
                          <a:solidFill>
                            <a:srgbClr val="FFFFFF"/>
                          </a:solidFill>
                          <a:effectLst/>
                          <a:latin typeface="Calibri"/>
                          <a:ea typeface="Times New Roman" panose="02020603050405020304" pitchFamily="18" charset="0"/>
                          <a:cs typeface="Calibri"/>
                        </a:rPr>
                        <a:t>Format/</a:t>
                      </a:r>
                      <a:endParaRPr lang="en-US" sz="1400" b="1" dirty="0">
                        <a:effectLst/>
                        <a:latin typeface="Calibri"/>
                        <a:ea typeface="Times New Roman" panose="02020603050405020304" pitchFamily="18" charset="0"/>
                        <a:cs typeface="Calibri"/>
                      </a:endParaRPr>
                    </a:p>
                    <a:p>
                      <a:pPr marL="0" marR="0" algn="ctr">
                        <a:spcBef>
                          <a:spcPts val="0"/>
                        </a:spcBef>
                        <a:spcAft>
                          <a:spcPts val="0"/>
                        </a:spcAft>
                      </a:pPr>
                      <a:r>
                        <a:rPr lang="en-US" sz="1400" b="1" dirty="0">
                          <a:solidFill>
                            <a:srgbClr val="FFFFFF"/>
                          </a:solidFill>
                          <a:effectLst/>
                          <a:latin typeface="Calibri"/>
                          <a:ea typeface="Times New Roman" panose="02020603050405020304" pitchFamily="18" charset="0"/>
                          <a:cs typeface="Calibri"/>
                        </a:rPr>
                        <a:t>Length</a:t>
                      </a:r>
                      <a:endParaRPr lang="en-US" sz="1400" b="1" dirty="0">
                        <a:effectLst/>
                        <a:latin typeface="Calibri"/>
                        <a:ea typeface="Times New Roman" panose="02020603050405020304" pitchFamily="18" charset="0"/>
                        <a:cs typeface="Calibri"/>
                      </a:endParaRPr>
                    </a:p>
                  </a:txBody>
                  <a:tcPr marL="59965" marR="599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333399"/>
                    </a:solidFill>
                  </a:tcPr>
                </a:tc>
                <a:tc>
                  <a:txBody>
                    <a:bodyPr/>
                    <a:lstStyle/>
                    <a:p>
                      <a:pPr marL="0" marR="0" algn="ctr">
                        <a:spcBef>
                          <a:spcPts val="0"/>
                        </a:spcBef>
                        <a:spcAft>
                          <a:spcPts val="0"/>
                        </a:spcAft>
                      </a:pPr>
                      <a:r>
                        <a:rPr lang="en-US" sz="1400" b="1" dirty="0">
                          <a:solidFill>
                            <a:srgbClr val="FFFFFF"/>
                          </a:solidFill>
                          <a:effectLst/>
                          <a:latin typeface="Calibri"/>
                          <a:ea typeface="Times New Roman" panose="02020603050405020304" pitchFamily="18" charset="0"/>
                          <a:cs typeface="Calibri"/>
                        </a:rPr>
                        <a:t>Require-</a:t>
                      </a:r>
                      <a:r>
                        <a:rPr lang="en-US" sz="1400" b="1" dirty="0" err="1">
                          <a:solidFill>
                            <a:srgbClr val="FFFFFF"/>
                          </a:solidFill>
                          <a:effectLst/>
                          <a:latin typeface="Calibri"/>
                          <a:ea typeface="Times New Roman" panose="02020603050405020304" pitchFamily="18" charset="0"/>
                          <a:cs typeface="Calibri"/>
                        </a:rPr>
                        <a:t>ment</a:t>
                      </a:r>
                      <a:endParaRPr lang="en-US" sz="1400" b="1" dirty="0">
                        <a:effectLst/>
                        <a:latin typeface="Calibri"/>
                        <a:ea typeface="Times New Roman" panose="02020603050405020304" pitchFamily="18" charset="0"/>
                        <a:cs typeface="Calibri"/>
                      </a:endParaRPr>
                    </a:p>
                  </a:txBody>
                  <a:tcPr marL="59965" marR="599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333399"/>
                    </a:solidFill>
                  </a:tcPr>
                </a:tc>
                <a:tc>
                  <a:txBody>
                    <a:bodyPr/>
                    <a:lstStyle/>
                    <a:p>
                      <a:pPr marL="0" marR="0" algn="ctr">
                        <a:spcBef>
                          <a:spcPts val="0"/>
                        </a:spcBef>
                        <a:spcAft>
                          <a:spcPts val="0"/>
                        </a:spcAft>
                      </a:pPr>
                      <a:r>
                        <a:rPr lang="en-US" sz="1400" b="1" dirty="0">
                          <a:solidFill>
                            <a:srgbClr val="FFFFFF"/>
                          </a:solidFill>
                          <a:effectLst/>
                          <a:latin typeface="Calibri"/>
                          <a:ea typeface="Times New Roman" panose="02020603050405020304" pitchFamily="18" charset="0"/>
                          <a:cs typeface="Calibri"/>
                        </a:rPr>
                        <a:t>Business Rule(s)</a:t>
                      </a:r>
                      <a:endParaRPr lang="en-US" sz="1400" b="1" dirty="0">
                        <a:effectLst/>
                        <a:latin typeface="Calibri"/>
                        <a:ea typeface="Times New Roman" panose="02020603050405020304" pitchFamily="18" charset="0"/>
                        <a:cs typeface="Calibri"/>
                      </a:endParaRPr>
                    </a:p>
                  </a:txBody>
                  <a:tcPr marL="59965" marR="59965"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333399"/>
                    </a:solidFill>
                  </a:tcPr>
                </a:tc>
                <a:extLst>
                  <a:ext uri="{0D108BD9-81ED-4DB2-BD59-A6C34878D82A}">
                    <a16:rowId xmlns:a16="http://schemas.microsoft.com/office/drawing/2014/main" val="1309322296"/>
                  </a:ext>
                </a:extLst>
              </a:tr>
              <a:tr h="1880824">
                <a:tc>
                  <a:txBody>
                    <a:bodyPr/>
                    <a:lstStyle/>
                    <a:p>
                      <a:pPr marL="0" marR="0">
                        <a:spcBef>
                          <a:spcPts val="0"/>
                        </a:spcBef>
                        <a:spcAft>
                          <a:spcPts val="0"/>
                        </a:spcAft>
                      </a:pPr>
                      <a:r>
                        <a:rPr lang="en-US" sz="1200" dirty="0" err="1">
                          <a:effectLst/>
                          <a:latin typeface="Calibri"/>
                          <a:ea typeface="Times New Roman" panose="02020603050405020304" pitchFamily="18" charset="0"/>
                          <a:cs typeface="Calibri"/>
                        </a:rPr>
                        <a:t>populatedAreaValueCode</a:t>
                      </a:r>
                    </a:p>
                  </a:txBody>
                  <a:tcPr marL="59965" marR="59965"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effectLst/>
                          <a:latin typeface="Calibri"/>
                          <a:ea typeface="Times New Roman" panose="02020603050405020304" pitchFamily="18" charset="0"/>
                          <a:cs typeface="Calibri"/>
                        </a:rPr>
                        <a:t>Community Plan Jurisdiction</a:t>
                      </a:r>
                      <a:r>
                        <a:rPr lang="en-US" sz="1200" dirty="0">
                          <a:latin typeface="Calibri"/>
                          <a:ea typeface="Times New Roman" panose="02020603050405020304" pitchFamily="18" charset="0"/>
                          <a:cs typeface="Calibri"/>
                        </a:rPr>
                        <a:t>  </a:t>
                      </a:r>
                      <a:endParaRPr lang="en-US" sz="1200">
                        <a:effectLst/>
                        <a:latin typeface="Calibri"/>
                        <a:ea typeface="Times New Roman" panose="02020603050405020304" pitchFamily="18" charset="0"/>
                        <a:cs typeface="Calibri"/>
                      </a:endParaRPr>
                    </a:p>
                  </a:txBody>
                  <a:tcPr marL="59965" marR="599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90000"/>
                        </a:lnSpc>
                        <a:spcBef>
                          <a:spcPts val="0"/>
                        </a:spcBef>
                        <a:spcAft>
                          <a:spcPts val="600"/>
                        </a:spcAft>
                      </a:pPr>
                      <a:r>
                        <a:rPr lang="en-US" sz="1200" dirty="0">
                          <a:effectLst/>
                          <a:latin typeface="Calibri"/>
                          <a:ea typeface="Times New Roman" panose="02020603050405020304" pitchFamily="18" charset="0"/>
                          <a:cs typeface="Calibri"/>
                        </a:rPr>
                        <a:t>The CDC-directly funded state, territory, city area, or region for which a state or local health department receives funding for HIV prevention.</a:t>
                      </a:r>
                    </a:p>
                    <a:p>
                      <a:pPr marL="0" marR="0">
                        <a:lnSpc>
                          <a:spcPct val="90000"/>
                        </a:lnSpc>
                        <a:spcBef>
                          <a:spcPts val="0"/>
                        </a:spcBef>
                        <a:spcAft>
                          <a:spcPts val="600"/>
                        </a:spcAft>
                      </a:pPr>
                      <a:r>
                        <a:rPr lang="en-US" sz="1200" i="1" dirty="0">
                          <a:effectLst/>
                          <a:latin typeface="Calibri"/>
                          <a:ea typeface="Times New Roman" panose="02020603050405020304" pitchFamily="18" charset="0"/>
                          <a:cs typeface="Calibri"/>
                        </a:rPr>
                        <a:t>Comments: This variable is not captured on the HIV Test Form, but is required for XPEMS jurisdictions to identify HIV test records.  For CPEMS and CT scanning the “community plan jurisdiction” is a system-generated variable.</a:t>
                      </a:r>
                      <a:endParaRPr lang="en-US" sz="1200" dirty="0">
                        <a:effectLst/>
                        <a:latin typeface="Calibri"/>
                        <a:ea typeface="Times New Roman" panose="02020603050405020304" pitchFamily="18" charset="0"/>
                        <a:cs typeface="Calibri"/>
                      </a:endParaRPr>
                    </a:p>
                    <a:p>
                      <a:pPr marL="0" marR="0">
                        <a:lnSpc>
                          <a:spcPct val="90000"/>
                        </a:lnSpc>
                        <a:spcBef>
                          <a:spcPts val="0"/>
                        </a:spcBef>
                        <a:spcAft>
                          <a:spcPts val="0"/>
                        </a:spcAft>
                      </a:pPr>
                      <a:r>
                        <a:rPr lang="en-US" sz="1200" b="1" i="1" dirty="0">
                          <a:effectLst/>
                          <a:latin typeface="Calibri"/>
                          <a:ea typeface="Times New Roman" panose="02020603050405020304" pitchFamily="18" charset="0"/>
                          <a:cs typeface="Calibri"/>
                        </a:rPr>
                        <a:t>Note: See Appendix A of the Data Dictionary for the list of valid FIPS codes.</a:t>
                      </a:r>
                      <a:endParaRPr lang="en-US" sz="1200" dirty="0">
                        <a:effectLst/>
                        <a:latin typeface="Calibri"/>
                        <a:ea typeface="Times New Roman" panose="02020603050405020304" pitchFamily="18" charset="0"/>
                        <a:cs typeface="Calibri"/>
                      </a:endParaRPr>
                    </a:p>
                  </a:txBody>
                  <a:tcPr marL="59965" marR="599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effectLst/>
                          <a:latin typeface="Calibri"/>
                          <a:ea typeface="Times New Roman" panose="02020603050405020304" pitchFamily="18" charset="0"/>
                          <a:cs typeface="Calibri"/>
                        </a:rPr>
                        <a:t>Numeric</a:t>
                      </a:r>
                    </a:p>
                    <a:p>
                      <a:pPr marL="0" marR="0" algn="ctr">
                        <a:spcBef>
                          <a:spcPts val="0"/>
                        </a:spcBef>
                        <a:spcAft>
                          <a:spcPts val="0"/>
                        </a:spcAft>
                      </a:pPr>
                      <a:r>
                        <a:rPr lang="en-US" sz="1200" dirty="0">
                          <a:effectLst/>
                          <a:latin typeface="Calibri"/>
                          <a:ea typeface="Times New Roman" panose="02020603050405020304" pitchFamily="18" charset="0"/>
                          <a:cs typeface="Calibri"/>
                        </a:rPr>
                        <a:t>2</a:t>
                      </a:r>
                    </a:p>
                    <a:p>
                      <a:pPr marL="0" marR="0" algn="ctr">
                        <a:spcBef>
                          <a:spcPts val="0"/>
                        </a:spcBef>
                        <a:spcAft>
                          <a:spcPts val="0"/>
                        </a:spcAft>
                      </a:pPr>
                      <a:endParaRPr lang="en-US" sz="1200" dirty="0">
                        <a:effectLst/>
                        <a:latin typeface="Calibri"/>
                        <a:ea typeface="Times New Roman" panose="02020603050405020304" pitchFamily="18" charset="0"/>
                        <a:cs typeface="Calibri"/>
                      </a:endParaRPr>
                    </a:p>
                  </a:txBody>
                  <a:tcPr marL="59965" marR="599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90000"/>
                        </a:lnSpc>
                        <a:spcBef>
                          <a:spcPts val="0"/>
                        </a:spcBef>
                        <a:spcAft>
                          <a:spcPts val="0"/>
                        </a:spcAft>
                      </a:pPr>
                      <a:r>
                        <a:rPr lang="en-US" sz="1200" dirty="0">
                          <a:effectLst/>
                          <a:latin typeface="Calibri"/>
                          <a:ea typeface="Times New Roman" panose="02020603050405020304" pitchFamily="18" charset="0"/>
                          <a:cs typeface="Calibri"/>
                        </a:rPr>
                        <a:t>Program required</a:t>
                      </a:r>
                    </a:p>
                    <a:p>
                      <a:pPr marL="0" marR="0" algn="ctr">
                        <a:lnSpc>
                          <a:spcPct val="90000"/>
                        </a:lnSpc>
                        <a:spcBef>
                          <a:spcPts val="0"/>
                        </a:spcBef>
                        <a:spcAft>
                          <a:spcPts val="0"/>
                        </a:spcAft>
                      </a:pPr>
                      <a:r>
                        <a:rPr lang="en-US" sz="1200" dirty="0">
                          <a:effectLst/>
                          <a:latin typeface="Calibri"/>
                          <a:ea typeface="Times New Roman" panose="02020603050405020304" pitchFamily="18" charset="0"/>
                          <a:cs typeface="Calibri"/>
                        </a:rPr>
                        <a:t>(reported)</a:t>
                      </a:r>
                    </a:p>
                  </a:txBody>
                  <a:tcPr marL="59965" marR="599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90000"/>
                        </a:lnSpc>
                        <a:spcBef>
                          <a:spcPts val="0"/>
                        </a:spcBef>
                        <a:spcAft>
                          <a:spcPts val="0"/>
                        </a:spcAft>
                      </a:pPr>
                      <a:r>
                        <a:rPr lang="en-US" sz="1200" dirty="0">
                          <a:effectLst/>
                          <a:latin typeface="Calibri"/>
                          <a:ea typeface="Times New Roman" panose="02020603050405020304" pitchFamily="18" charset="0"/>
                          <a:cs typeface="Calibri"/>
                        </a:rPr>
                        <a:t>Must select the corresponding 2-digit FIPS code from the values provided (</a:t>
                      </a:r>
                      <a:r>
                        <a:rPr lang="en-US" sz="1200" b="1" dirty="0">
                          <a:effectLst/>
                          <a:latin typeface="Calibri"/>
                          <a:ea typeface="Times New Roman" panose="02020603050405020304" pitchFamily="18" charset="0"/>
                          <a:cs typeface="Calibri"/>
                        </a:rPr>
                        <a:t>see Appendix A)</a:t>
                      </a:r>
                      <a:r>
                        <a:rPr lang="en-US" sz="1200" dirty="0">
                          <a:effectLst/>
                          <a:latin typeface="Calibri"/>
                          <a:ea typeface="Times New Roman" panose="02020603050405020304" pitchFamily="18" charset="0"/>
                          <a:cs typeface="Calibri"/>
                        </a:rPr>
                        <a:t>.</a:t>
                      </a:r>
                    </a:p>
                  </a:txBody>
                  <a:tcPr marL="59965" marR="5996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13936828"/>
                  </a:ext>
                </a:extLst>
              </a:tr>
              <a:tr h="728133">
                <a:tc>
                  <a:txBody>
                    <a:bodyPr/>
                    <a:lstStyle/>
                    <a:p>
                      <a:pPr marL="0" marR="0">
                        <a:spcBef>
                          <a:spcPts val="0"/>
                        </a:spcBef>
                        <a:spcAft>
                          <a:spcPts val="0"/>
                        </a:spcAft>
                      </a:pPr>
                      <a:r>
                        <a:rPr lang="en-US" sz="1200" dirty="0" err="1">
                          <a:effectLst/>
                          <a:latin typeface="Calibri"/>
                          <a:ea typeface="Times New Roman" panose="02020603050405020304" pitchFamily="18" charset="0"/>
                          <a:cs typeface="Calibri"/>
                        </a:rPr>
                        <a:t>formId</a:t>
                      </a:r>
                    </a:p>
                  </a:txBody>
                  <a:tcPr marL="59965" marR="59965"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effectLst/>
                          <a:latin typeface="Calibri"/>
                          <a:ea typeface="Times New Roman" panose="02020603050405020304" pitchFamily="18" charset="0"/>
                          <a:cs typeface="Calibri"/>
                        </a:rPr>
                        <a:t>Form ID</a:t>
                      </a:r>
                    </a:p>
                  </a:txBody>
                  <a:tcPr marL="59965" marR="599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90000"/>
                        </a:lnSpc>
                        <a:spcBef>
                          <a:spcPts val="0"/>
                        </a:spcBef>
                        <a:spcAft>
                          <a:spcPts val="0"/>
                        </a:spcAft>
                      </a:pPr>
                      <a:r>
                        <a:rPr lang="en-US" sz="1200" dirty="0">
                          <a:effectLst/>
                          <a:latin typeface="Calibri"/>
                          <a:ea typeface="Times New Roman" panose="02020603050405020304" pitchFamily="18" charset="0"/>
                          <a:cs typeface="Calibri"/>
                        </a:rPr>
                        <a:t>A code or identification number used to uniquely identify and connect data collected on a standardized form for a given intervention.</a:t>
                      </a:r>
                    </a:p>
                    <a:p>
                      <a:pPr marL="0" marR="0">
                        <a:spcBef>
                          <a:spcPts val="0"/>
                        </a:spcBef>
                        <a:spcAft>
                          <a:spcPts val="0"/>
                        </a:spcAft>
                      </a:pPr>
                      <a:r>
                        <a:rPr lang="en-US" sz="1200" dirty="0">
                          <a:effectLst/>
                          <a:latin typeface="Calibri"/>
                          <a:ea typeface="Times New Roman" panose="02020603050405020304" pitchFamily="18" charset="0"/>
                          <a:cs typeface="Calibri"/>
                        </a:rPr>
                        <a:t> </a:t>
                      </a:r>
                    </a:p>
                  </a:txBody>
                  <a:tcPr marL="59965" marR="599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effectLst/>
                          <a:latin typeface="Calibri"/>
                          <a:ea typeface="Times New Roman" panose="02020603050405020304" pitchFamily="18" charset="0"/>
                          <a:cs typeface="Calibri"/>
                        </a:rPr>
                        <a:t>Numeric</a:t>
                      </a:r>
                    </a:p>
                    <a:p>
                      <a:pPr marL="0" marR="0" algn="ctr">
                        <a:spcBef>
                          <a:spcPts val="0"/>
                        </a:spcBef>
                        <a:spcAft>
                          <a:spcPts val="0"/>
                        </a:spcAft>
                      </a:pPr>
                      <a:r>
                        <a:rPr lang="en-US" sz="1200" dirty="0">
                          <a:effectLst/>
                          <a:latin typeface="Calibri"/>
                          <a:ea typeface="Times New Roman" panose="02020603050405020304" pitchFamily="18" charset="0"/>
                          <a:cs typeface="Calibri"/>
                        </a:rPr>
                        <a:t>10</a:t>
                      </a:r>
                    </a:p>
                  </a:txBody>
                  <a:tcPr marL="59965" marR="599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effectLst/>
                          <a:latin typeface="Calibri"/>
                          <a:ea typeface="Times New Roman" panose="02020603050405020304" pitchFamily="18" charset="0"/>
                          <a:cs typeface="Calibri"/>
                        </a:rPr>
                        <a:t>System required</a:t>
                      </a:r>
                    </a:p>
                    <a:p>
                      <a:pPr marL="0" marR="0" algn="ctr">
                        <a:spcBef>
                          <a:spcPts val="0"/>
                        </a:spcBef>
                        <a:spcAft>
                          <a:spcPts val="0"/>
                        </a:spcAft>
                      </a:pPr>
                      <a:r>
                        <a:rPr lang="en-US" sz="1200" dirty="0">
                          <a:effectLst/>
                          <a:latin typeface="Calibri"/>
                          <a:ea typeface="Times New Roman" panose="02020603050405020304" pitchFamily="18" charset="0"/>
                          <a:cs typeface="Calibri"/>
                        </a:rPr>
                        <a:t>(reported)</a:t>
                      </a:r>
                    </a:p>
                  </a:txBody>
                  <a:tcPr marL="59965" marR="599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effectLst/>
                          <a:latin typeface="Calibri"/>
                          <a:ea typeface="Times New Roman" panose="02020603050405020304" pitchFamily="18" charset="0"/>
                          <a:cs typeface="Calibri"/>
                        </a:rPr>
                        <a:t>Must be 10 digits.</a:t>
                      </a:r>
                    </a:p>
                    <a:p>
                      <a:pPr marL="0" marR="0">
                        <a:spcBef>
                          <a:spcPts val="0"/>
                        </a:spcBef>
                        <a:spcAft>
                          <a:spcPts val="0"/>
                        </a:spcAft>
                      </a:pPr>
                      <a:endParaRPr lang="en-US" sz="1200" dirty="0">
                        <a:effectLst/>
                        <a:latin typeface="Calibri"/>
                        <a:ea typeface="Times New Roman" panose="02020603050405020304" pitchFamily="18" charset="0"/>
                        <a:cs typeface="Calibri"/>
                      </a:endParaRPr>
                    </a:p>
                  </a:txBody>
                  <a:tcPr marL="59965" marR="5996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36333646"/>
                  </a:ext>
                </a:extLst>
              </a:tr>
              <a:tr h="865737">
                <a:tc>
                  <a:txBody>
                    <a:bodyPr/>
                    <a:lstStyle/>
                    <a:p>
                      <a:pPr marL="0" marR="0">
                        <a:spcBef>
                          <a:spcPts val="0"/>
                        </a:spcBef>
                        <a:spcAft>
                          <a:spcPts val="0"/>
                        </a:spcAft>
                      </a:pPr>
                      <a:r>
                        <a:rPr lang="en-US" sz="1200" dirty="0" err="1">
                          <a:effectLst/>
                          <a:latin typeface="Calibri"/>
                          <a:ea typeface="Times New Roman" panose="02020603050405020304" pitchFamily="18" charset="0"/>
                          <a:cs typeface="Calibri"/>
                        </a:rPr>
                        <a:t>sessionDate</a:t>
                      </a:r>
                    </a:p>
                  </a:txBody>
                  <a:tcPr marL="59965" marR="59965"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effectLst/>
                          <a:latin typeface="Calibri"/>
                          <a:ea typeface="Times New Roman" panose="02020603050405020304" pitchFamily="18" charset="0"/>
                          <a:cs typeface="Calibri"/>
                        </a:rPr>
                        <a:t>Session Date – Month/</a:t>
                      </a:r>
                      <a:r>
                        <a:rPr lang="en-US" sz="1200" dirty="0">
                          <a:latin typeface="Calibri"/>
                          <a:ea typeface="Times New Roman" panose="02020603050405020304" pitchFamily="18" charset="0"/>
                          <a:cs typeface="Calibri"/>
                        </a:rPr>
                        <a:t>Day/</a:t>
                      </a:r>
                    </a:p>
                    <a:p>
                      <a:pPr marL="0" marR="0" lvl="0">
                        <a:spcBef>
                          <a:spcPts val="0"/>
                        </a:spcBef>
                        <a:spcAft>
                          <a:spcPts val="0"/>
                        </a:spcAft>
                        <a:buNone/>
                      </a:pPr>
                      <a:r>
                        <a:rPr lang="en-US" sz="1200" dirty="0">
                          <a:latin typeface="Calibri"/>
                          <a:ea typeface="Times New Roman" panose="02020603050405020304" pitchFamily="18" charset="0"/>
                          <a:cs typeface="Calibri"/>
                        </a:rPr>
                        <a:t>Year</a:t>
                      </a:r>
                      <a:endParaRPr lang="en-US" sz="1200" dirty="0">
                        <a:effectLst/>
                        <a:latin typeface="Calibri"/>
                        <a:ea typeface="Times New Roman" panose="02020603050405020304" pitchFamily="18" charset="0"/>
                        <a:cs typeface="Calibri"/>
                      </a:endParaRPr>
                    </a:p>
                    <a:p>
                      <a:pPr marL="0" marR="0">
                        <a:spcBef>
                          <a:spcPts val="0"/>
                        </a:spcBef>
                        <a:spcAft>
                          <a:spcPts val="0"/>
                        </a:spcAft>
                      </a:pPr>
                      <a:endParaRPr lang="en-US" sz="1200">
                        <a:effectLst/>
                        <a:latin typeface="Calibri"/>
                        <a:ea typeface="Times New Roman" panose="02020603050405020304" pitchFamily="18" charset="0"/>
                        <a:cs typeface="Calibri"/>
                      </a:endParaRPr>
                    </a:p>
                    <a:p>
                      <a:pPr marL="0" marR="0">
                        <a:spcBef>
                          <a:spcPts val="0"/>
                        </a:spcBef>
                        <a:spcAft>
                          <a:spcPts val="0"/>
                        </a:spcAft>
                      </a:pPr>
                      <a:endParaRPr lang="en-US" sz="1200">
                        <a:effectLst/>
                        <a:latin typeface="Calibri"/>
                        <a:ea typeface="Times New Roman" panose="02020603050405020304" pitchFamily="18" charset="0"/>
                        <a:cs typeface="Calibri"/>
                      </a:endParaRPr>
                    </a:p>
                  </a:txBody>
                  <a:tcPr marL="59965" marR="599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effectLst/>
                          <a:latin typeface="Calibri"/>
                          <a:ea typeface="Times New Roman" panose="02020603050405020304" pitchFamily="18" charset="0"/>
                          <a:cs typeface="Calibri"/>
                        </a:rPr>
                        <a:t>The calendar month, day and year in which the session was delivered to the client.</a:t>
                      </a:r>
                    </a:p>
                    <a:p>
                      <a:pPr marL="0" marR="0">
                        <a:spcBef>
                          <a:spcPts val="0"/>
                        </a:spcBef>
                        <a:spcAft>
                          <a:spcPts val="0"/>
                        </a:spcAft>
                        <a:tabLst>
                          <a:tab pos="876300" algn="r"/>
                          <a:tab pos="933450" algn="l"/>
                        </a:tabLst>
                      </a:pPr>
                      <a:r>
                        <a:rPr lang="en-US" sz="1200" dirty="0">
                          <a:effectLst/>
                          <a:latin typeface="Calibri"/>
                          <a:ea typeface="Times New Roman" panose="02020603050405020304" pitchFamily="18" charset="0"/>
                          <a:cs typeface="Calibri"/>
                        </a:rPr>
                        <a:t> </a:t>
                      </a:r>
                    </a:p>
                    <a:p>
                      <a:pPr marL="0" marR="0">
                        <a:spcBef>
                          <a:spcPts val="0"/>
                        </a:spcBef>
                        <a:spcAft>
                          <a:spcPts val="0"/>
                        </a:spcAft>
                        <a:tabLst>
                          <a:tab pos="1323975" algn="l"/>
                        </a:tabLst>
                      </a:pPr>
                      <a:r>
                        <a:rPr lang="en-US" sz="1200" dirty="0">
                          <a:effectLst/>
                          <a:latin typeface="Calibri"/>
                          <a:ea typeface="Times New Roman" panose="02020603050405020304" pitchFamily="18" charset="0"/>
                          <a:cs typeface="Calibri"/>
                        </a:rPr>
                        <a:t>	</a:t>
                      </a:r>
                    </a:p>
                  </a:txBody>
                  <a:tcPr marL="59965" marR="599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effectLst/>
                          <a:latin typeface="Calibri"/>
                          <a:ea typeface="Times New Roman" panose="02020603050405020304" pitchFamily="18" charset="0"/>
                          <a:cs typeface="Calibri"/>
                        </a:rPr>
                        <a:t>Date</a:t>
                      </a:r>
                    </a:p>
                    <a:p>
                      <a:pPr marL="0" marR="0" algn="ctr">
                        <a:spcBef>
                          <a:spcPts val="0"/>
                        </a:spcBef>
                        <a:spcAft>
                          <a:spcPts val="0"/>
                        </a:spcAft>
                      </a:pPr>
                      <a:r>
                        <a:rPr lang="en-US" sz="1200" dirty="0">
                          <a:effectLst/>
                          <a:latin typeface="Calibri"/>
                          <a:ea typeface="Times New Roman" panose="02020603050405020304" pitchFamily="18" charset="0"/>
                          <a:cs typeface="Calibri"/>
                        </a:rPr>
                        <a:t>MM/DD/YYYY</a:t>
                      </a:r>
                      <a:r>
                        <a:rPr lang="en-US" sz="1200" dirty="0">
                          <a:latin typeface="Calibri"/>
                          <a:ea typeface="Times New Roman" panose="02020603050405020304" pitchFamily="18" charset="0"/>
                          <a:cs typeface="Calibri"/>
                        </a:rPr>
                        <a:t> </a:t>
                      </a:r>
                      <a:endParaRPr lang="en-US" sz="1200" dirty="0">
                        <a:effectLst/>
                        <a:latin typeface="Calibri"/>
                        <a:ea typeface="Times New Roman" panose="02020603050405020304" pitchFamily="18" charset="0"/>
                        <a:cs typeface="Calibri"/>
                      </a:endParaRPr>
                    </a:p>
                    <a:p>
                      <a:pPr marL="0" marR="0" algn="ctr">
                        <a:spcBef>
                          <a:spcPts val="0"/>
                        </a:spcBef>
                        <a:spcAft>
                          <a:spcPts val="0"/>
                        </a:spcAft>
                      </a:pPr>
                      <a:r>
                        <a:rPr lang="en-US" sz="1200" dirty="0">
                          <a:effectLst/>
                          <a:latin typeface="Calibri"/>
                          <a:ea typeface="Times New Roman" panose="02020603050405020304" pitchFamily="18" charset="0"/>
                          <a:cs typeface="Calibri"/>
                        </a:rPr>
                        <a:t>10</a:t>
                      </a:r>
                    </a:p>
                    <a:p>
                      <a:pPr marL="0" marR="0" algn="ctr">
                        <a:spcBef>
                          <a:spcPts val="0"/>
                        </a:spcBef>
                        <a:spcAft>
                          <a:spcPts val="0"/>
                        </a:spcAft>
                      </a:pPr>
                      <a:endParaRPr lang="en-US" sz="1200" dirty="0">
                        <a:effectLst/>
                        <a:latin typeface="Calibri"/>
                        <a:ea typeface="Times New Roman" panose="02020603050405020304" pitchFamily="18" charset="0"/>
                        <a:cs typeface="Calibri"/>
                      </a:endParaRPr>
                    </a:p>
                  </a:txBody>
                  <a:tcPr marL="59965" marR="599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90000"/>
                        </a:lnSpc>
                        <a:spcBef>
                          <a:spcPts val="0"/>
                        </a:spcBef>
                        <a:spcAft>
                          <a:spcPts val="0"/>
                        </a:spcAft>
                      </a:pPr>
                      <a:r>
                        <a:rPr lang="en-US" sz="1200" dirty="0">
                          <a:effectLst/>
                          <a:latin typeface="Calibri"/>
                          <a:ea typeface="Times New Roman" panose="02020603050405020304" pitchFamily="18" charset="0"/>
                          <a:cs typeface="Calibri"/>
                        </a:rPr>
                        <a:t>System required</a:t>
                      </a:r>
                    </a:p>
                    <a:p>
                      <a:pPr marL="0" marR="0" algn="ctr">
                        <a:lnSpc>
                          <a:spcPct val="90000"/>
                        </a:lnSpc>
                        <a:spcBef>
                          <a:spcPts val="0"/>
                        </a:spcBef>
                        <a:spcAft>
                          <a:spcPts val="0"/>
                        </a:spcAft>
                      </a:pPr>
                      <a:r>
                        <a:rPr lang="en-US" sz="1200" dirty="0">
                          <a:effectLst/>
                          <a:latin typeface="Calibri"/>
                          <a:ea typeface="Times New Roman" panose="02020603050405020304" pitchFamily="18" charset="0"/>
                          <a:cs typeface="Calibri"/>
                        </a:rPr>
                        <a:t>(reported)</a:t>
                      </a:r>
                    </a:p>
                    <a:p>
                      <a:pPr marL="0" marR="0" algn="ctr">
                        <a:lnSpc>
                          <a:spcPct val="90000"/>
                        </a:lnSpc>
                        <a:spcBef>
                          <a:spcPts val="0"/>
                        </a:spcBef>
                        <a:spcAft>
                          <a:spcPts val="0"/>
                        </a:spcAft>
                      </a:pPr>
                      <a:endParaRPr lang="en-US" sz="1200" dirty="0">
                        <a:effectLst/>
                        <a:latin typeface="Calibri"/>
                        <a:ea typeface="Times New Roman" panose="02020603050405020304" pitchFamily="18" charset="0"/>
                        <a:cs typeface="Calibri"/>
                      </a:endParaRPr>
                    </a:p>
                    <a:p>
                      <a:pPr marL="0" marR="0" algn="ctr">
                        <a:lnSpc>
                          <a:spcPct val="90000"/>
                        </a:lnSpc>
                        <a:spcBef>
                          <a:spcPts val="0"/>
                        </a:spcBef>
                        <a:spcAft>
                          <a:spcPts val="0"/>
                        </a:spcAft>
                      </a:pPr>
                      <a:endParaRPr lang="en-US" sz="1200" dirty="0">
                        <a:effectLst/>
                        <a:latin typeface="Calibri"/>
                        <a:ea typeface="Times New Roman" panose="02020603050405020304" pitchFamily="18" charset="0"/>
                        <a:cs typeface="Calibri"/>
                      </a:endParaRPr>
                    </a:p>
                  </a:txBody>
                  <a:tcPr marL="59965" marR="599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90000"/>
                        </a:lnSpc>
                        <a:spcBef>
                          <a:spcPts val="0"/>
                        </a:spcBef>
                        <a:spcAft>
                          <a:spcPts val="0"/>
                        </a:spcAft>
                      </a:pPr>
                      <a:r>
                        <a:rPr lang="en-US" sz="1200" dirty="0">
                          <a:effectLst/>
                          <a:latin typeface="Calibri"/>
                          <a:ea typeface="Times New Roman" panose="02020603050405020304" pitchFamily="18" charset="0"/>
                          <a:cs typeface="Calibri"/>
                        </a:rPr>
                        <a:t>Month must be 2 digits. Value must be ≥ 01 ≤12.</a:t>
                      </a:r>
                    </a:p>
                    <a:p>
                      <a:pPr marL="0" marR="0">
                        <a:lnSpc>
                          <a:spcPct val="90000"/>
                        </a:lnSpc>
                        <a:spcBef>
                          <a:spcPts val="0"/>
                        </a:spcBef>
                        <a:spcAft>
                          <a:spcPts val="0"/>
                        </a:spcAft>
                      </a:pPr>
                      <a:r>
                        <a:rPr lang="en-US" sz="1200" dirty="0">
                          <a:effectLst/>
                          <a:latin typeface="Calibri"/>
                          <a:ea typeface="Times New Roman" panose="02020603050405020304" pitchFamily="18" charset="0"/>
                          <a:cs typeface="Calibri"/>
                        </a:rPr>
                        <a:t>Day must be 2 digits. </a:t>
                      </a:r>
                    </a:p>
                    <a:p>
                      <a:pPr marL="0" marR="0">
                        <a:lnSpc>
                          <a:spcPct val="90000"/>
                        </a:lnSpc>
                        <a:spcBef>
                          <a:spcPts val="0"/>
                        </a:spcBef>
                        <a:spcAft>
                          <a:spcPts val="0"/>
                        </a:spcAft>
                      </a:pPr>
                      <a:r>
                        <a:rPr lang="en-US" sz="1200" dirty="0">
                          <a:effectLst/>
                          <a:latin typeface="Calibri"/>
                          <a:ea typeface="Times New Roman" panose="02020603050405020304" pitchFamily="18" charset="0"/>
                          <a:cs typeface="Calibri"/>
                        </a:rPr>
                        <a:t>Value must be ≥ 01 ≤ 31.</a:t>
                      </a:r>
                    </a:p>
                    <a:p>
                      <a:pPr marL="0" marR="0">
                        <a:lnSpc>
                          <a:spcPct val="90000"/>
                        </a:lnSpc>
                        <a:spcBef>
                          <a:spcPts val="0"/>
                        </a:spcBef>
                        <a:spcAft>
                          <a:spcPts val="0"/>
                        </a:spcAft>
                      </a:pPr>
                      <a:r>
                        <a:rPr lang="en-US" sz="1200" dirty="0">
                          <a:effectLst/>
                          <a:latin typeface="Calibri"/>
                          <a:ea typeface="Times New Roman" panose="02020603050405020304" pitchFamily="18" charset="0"/>
                          <a:cs typeface="Calibri"/>
                        </a:rPr>
                        <a:t>Year must be 4 digits. </a:t>
                      </a:r>
                    </a:p>
                    <a:p>
                      <a:pPr marL="0" marR="0">
                        <a:lnSpc>
                          <a:spcPct val="90000"/>
                        </a:lnSpc>
                        <a:spcBef>
                          <a:spcPts val="0"/>
                        </a:spcBef>
                        <a:spcAft>
                          <a:spcPts val="0"/>
                        </a:spcAft>
                      </a:pPr>
                      <a:r>
                        <a:rPr lang="en-US" sz="1200" dirty="0">
                          <a:effectLst/>
                          <a:latin typeface="Calibri"/>
                          <a:ea typeface="Times New Roman" panose="02020603050405020304" pitchFamily="18" charset="0"/>
                          <a:cs typeface="Calibri"/>
                        </a:rPr>
                        <a:t>Value must be ≥ 2008.</a:t>
                      </a:r>
                    </a:p>
                    <a:p>
                      <a:pPr marL="0" marR="0">
                        <a:lnSpc>
                          <a:spcPct val="90000"/>
                        </a:lnSpc>
                        <a:spcBef>
                          <a:spcPts val="0"/>
                        </a:spcBef>
                        <a:spcAft>
                          <a:spcPts val="0"/>
                        </a:spcAft>
                      </a:pPr>
                      <a:r>
                        <a:rPr lang="en-US" sz="1200" dirty="0">
                          <a:effectLst/>
                          <a:latin typeface="Calibri"/>
                          <a:ea typeface="Times New Roman" panose="02020603050405020304" pitchFamily="18" charset="0"/>
                          <a:cs typeface="Calibri"/>
                        </a:rPr>
                        <a:t> </a:t>
                      </a:r>
                    </a:p>
                  </a:txBody>
                  <a:tcPr marL="59965" marR="5996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36535244"/>
                  </a:ext>
                </a:extLst>
              </a:tr>
              <a:tr h="1092201">
                <a:tc>
                  <a:txBody>
                    <a:bodyPr/>
                    <a:lstStyle/>
                    <a:p>
                      <a:pPr marL="0" marR="0">
                        <a:spcBef>
                          <a:spcPts val="0"/>
                        </a:spcBef>
                        <a:spcAft>
                          <a:spcPts val="0"/>
                        </a:spcAft>
                      </a:pPr>
                      <a:r>
                        <a:rPr lang="en-US" sz="1200" dirty="0" err="1">
                          <a:effectLst/>
                          <a:latin typeface="Calibri"/>
                          <a:ea typeface="Times New Roman" panose="02020603050405020304" pitchFamily="18" charset="0"/>
                          <a:cs typeface="Calibri"/>
                        </a:rPr>
                        <a:t>agencyId</a:t>
                      </a:r>
                    </a:p>
                  </a:txBody>
                  <a:tcPr marL="59965" marR="59965"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effectLst/>
                          <a:latin typeface="Calibri"/>
                          <a:ea typeface="Times New Roman" panose="02020603050405020304" pitchFamily="18" charset="0"/>
                          <a:cs typeface="Calibri"/>
                        </a:rPr>
                        <a:t>Unique Agency ID Number</a:t>
                      </a:r>
                    </a:p>
                    <a:p>
                      <a:pPr marL="0" marR="0">
                        <a:spcBef>
                          <a:spcPts val="0"/>
                        </a:spcBef>
                        <a:spcAft>
                          <a:spcPts val="0"/>
                        </a:spcAft>
                      </a:pPr>
                      <a:endParaRPr lang="en-US" sz="1200" dirty="0">
                        <a:effectLst/>
                        <a:latin typeface="Calibri"/>
                        <a:ea typeface="Times New Roman" panose="02020603050405020304" pitchFamily="18" charset="0"/>
                        <a:cs typeface="Calibri"/>
                      </a:endParaRPr>
                    </a:p>
                  </a:txBody>
                  <a:tcPr marL="59965" marR="599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nSpc>
                          <a:spcPct val="90000"/>
                        </a:lnSpc>
                        <a:spcBef>
                          <a:spcPts val="0"/>
                        </a:spcBef>
                        <a:spcAft>
                          <a:spcPts val="0"/>
                        </a:spcAft>
                      </a:pPr>
                      <a:r>
                        <a:rPr lang="en-US" sz="1200" dirty="0">
                          <a:effectLst/>
                          <a:latin typeface="Calibri"/>
                          <a:ea typeface="Times New Roman" panose="02020603050405020304" pitchFamily="18" charset="0"/>
                          <a:cs typeface="Calibri"/>
                        </a:rPr>
                        <a:t>An identification used to uniquely identify an agency.</a:t>
                      </a:r>
                      <a:r>
                        <a:rPr lang="en-US" sz="1200" dirty="0">
                          <a:latin typeface="Calibri"/>
                          <a:ea typeface="Times New Roman" panose="02020603050405020304" pitchFamily="18" charset="0"/>
                          <a:cs typeface="Calibri"/>
                        </a:rPr>
                        <a:t> </a:t>
                      </a:r>
                      <a:endParaRPr lang="en-US" sz="1200" dirty="0">
                        <a:effectLst/>
                        <a:latin typeface="Calibri"/>
                        <a:ea typeface="Times New Roman" panose="02020603050405020304" pitchFamily="18" charset="0"/>
                        <a:cs typeface="Calibri"/>
                      </a:endParaRPr>
                    </a:p>
                    <a:p>
                      <a:pPr marL="0" marR="0">
                        <a:lnSpc>
                          <a:spcPct val="90000"/>
                        </a:lnSpc>
                        <a:spcBef>
                          <a:spcPts val="0"/>
                        </a:spcBef>
                        <a:spcAft>
                          <a:spcPts val="0"/>
                        </a:spcAft>
                        <a:tabLst>
                          <a:tab pos="876300" algn="r"/>
                          <a:tab pos="933450" algn="l"/>
                        </a:tabLst>
                      </a:pPr>
                      <a:endParaRPr lang="en-US" sz="1200">
                        <a:effectLst/>
                        <a:latin typeface="Calibri"/>
                        <a:ea typeface="Times New Roman" panose="02020603050405020304" pitchFamily="18" charset="0"/>
                        <a:cs typeface="Calibri"/>
                      </a:endParaRPr>
                    </a:p>
                    <a:p>
                      <a:pPr marL="0" marR="0">
                        <a:lnSpc>
                          <a:spcPct val="90000"/>
                        </a:lnSpc>
                        <a:spcBef>
                          <a:spcPts val="0"/>
                        </a:spcBef>
                        <a:spcAft>
                          <a:spcPts val="0"/>
                        </a:spcAft>
                      </a:pPr>
                      <a:r>
                        <a:rPr lang="en-US" sz="1200" i="1" dirty="0">
                          <a:effectLst/>
                          <a:latin typeface="Calibri"/>
                          <a:ea typeface="Times New Roman" panose="02020603050405020304" pitchFamily="18" charset="0"/>
                          <a:cs typeface="Calibri"/>
                        </a:rPr>
                        <a:t>*Note: CPEMS and CPEMS hybrid agencies should use PEMS generated IDs. XPEMS jurisdictions will need to develop local unique IDs.</a:t>
                      </a:r>
                      <a:r>
                        <a:rPr lang="en-US" sz="1200" i="1" dirty="0">
                          <a:latin typeface="Calibri"/>
                          <a:ea typeface="Times New Roman" panose="02020603050405020304" pitchFamily="18" charset="0"/>
                          <a:cs typeface="Calibri"/>
                        </a:rPr>
                        <a:t> </a:t>
                      </a:r>
                      <a:endParaRPr lang="en-US" sz="1200">
                        <a:effectLst/>
                        <a:latin typeface="Calibri"/>
                        <a:ea typeface="Times New Roman" panose="02020603050405020304" pitchFamily="18" charset="0"/>
                        <a:cs typeface="Calibri"/>
                      </a:endParaRPr>
                    </a:p>
                    <a:p>
                      <a:pPr marL="0" marR="0">
                        <a:lnSpc>
                          <a:spcPct val="90000"/>
                        </a:lnSpc>
                        <a:spcBef>
                          <a:spcPts val="0"/>
                        </a:spcBef>
                        <a:spcAft>
                          <a:spcPts val="0"/>
                        </a:spcAft>
                      </a:pPr>
                      <a:endParaRPr lang="en-US" sz="1200">
                        <a:effectLst/>
                        <a:latin typeface="Calibri"/>
                        <a:ea typeface="Times New Roman" panose="02020603050405020304" pitchFamily="18" charset="0"/>
                        <a:cs typeface="Calibri"/>
                      </a:endParaRPr>
                    </a:p>
                  </a:txBody>
                  <a:tcPr marL="59965" marR="599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90000"/>
                        </a:lnSpc>
                        <a:spcBef>
                          <a:spcPts val="0"/>
                        </a:spcBef>
                        <a:spcAft>
                          <a:spcPts val="0"/>
                        </a:spcAft>
                      </a:pPr>
                      <a:r>
                        <a:rPr lang="en-US" sz="1200" dirty="0">
                          <a:effectLst/>
                          <a:latin typeface="Calibri"/>
                          <a:ea typeface="Times New Roman" panose="02020603050405020304" pitchFamily="18" charset="0"/>
                          <a:cs typeface="Calibri"/>
                        </a:rPr>
                        <a:t>Numeric</a:t>
                      </a:r>
                    </a:p>
                    <a:p>
                      <a:pPr marL="0" marR="0" algn="ctr">
                        <a:lnSpc>
                          <a:spcPct val="90000"/>
                        </a:lnSpc>
                        <a:spcBef>
                          <a:spcPts val="0"/>
                        </a:spcBef>
                        <a:spcAft>
                          <a:spcPts val="0"/>
                        </a:spcAft>
                      </a:pPr>
                      <a:r>
                        <a:rPr lang="en-US" sz="1200" dirty="0">
                          <a:effectLst/>
                          <a:latin typeface="Calibri"/>
                          <a:ea typeface="Times New Roman" panose="02020603050405020304" pitchFamily="18" charset="0"/>
                          <a:cs typeface="Calibri"/>
                        </a:rPr>
                        <a:t>1-10</a:t>
                      </a:r>
                    </a:p>
                  </a:txBody>
                  <a:tcPr marL="59965" marR="599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90000"/>
                        </a:lnSpc>
                        <a:spcBef>
                          <a:spcPts val="0"/>
                        </a:spcBef>
                        <a:spcAft>
                          <a:spcPts val="0"/>
                        </a:spcAft>
                      </a:pPr>
                      <a:r>
                        <a:rPr lang="en-US" sz="1200" dirty="0">
                          <a:effectLst/>
                          <a:latin typeface="Calibri"/>
                          <a:ea typeface="Times New Roman" panose="02020603050405020304" pitchFamily="18" charset="0"/>
                          <a:cs typeface="Calibri"/>
                        </a:rPr>
                        <a:t>System required</a:t>
                      </a:r>
                    </a:p>
                    <a:p>
                      <a:pPr marL="0" marR="0" algn="ctr">
                        <a:lnSpc>
                          <a:spcPct val="90000"/>
                        </a:lnSpc>
                        <a:spcBef>
                          <a:spcPts val="0"/>
                        </a:spcBef>
                        <a:spcAft>
                          <a:spcPts val="0"/>
                        </a:spcAft>
                      </a:pPr>
                      <a:r>
                        <a:rPr lang="en-US" sz="1200" dirty="0">
                          <a:effectLst/>
                          <a:latin typeface="Calibri"/>
                          <a:ea typeface="Times New Roman" panose="02020603050405020304" pitchFamily="18" charset="0"/>
                          <a:cs typeface="Calibri"/>
                        </a:rPr>
                        <a:t>(reported)</a:t>
                      </a:r>
                    </a:p>
                  </a:txBody>
                  <a:tcPr marL="59965" marR="599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nSpc>
                          <a:spcPct val="90000"/>
                        </a:lnSpc>
                        <a:spcBef>
                          <a:spcPts val="0"/>
                        </a:spcBef>
                        <a:spcAft>
                          <a:spcPts val="0"/>
                        </a:spcAft>
                      </a:pPr>
                      <a:r>
                        <a:rPr lang="en-US" sz="1200" dirty="0">
                          <a:effectLst/>
                          <a:latin typeface="Calibri"/>
                          <a:ea typeface="Times New Roman" panose="02020603050405020304" pitchFamily="18" charset="0"/>
                          <a:cs typeface="Calibri"/>
                        </a:rPr>
                        <a:t>The minimum length of this variable is 1 and the maximum length is 10 digits.</a:t>
                      </a:r>
                    </a:p>
                    <a:p>
                      <a:pPr marL="0" marR="0">
                        <a:lnSpc>
                          <a:spcPct val="90000"/>
                        </a:lnSpc>
                        <a:spcBef>
                          <a:spcPts val="0"/>
                        </a:spcBef>
                        <a:spcAft>
                          <a:spcPts val="0"/>
                        </a:spcAft>
                      </a:pPr>
                      <a:r>
                        <a:rPr lang="en-US" sz="1200" dirty="0">
                          <a:effectLst/>
                          <a:latin typeface="Calibri"/>
                          <a:ea typeface="Times New Roman" panose="02020603050405020304" pitchFamily="18" charset="0"/>
                          <a:cs typeface="Calibri"/>
                        </a:rPr>
                        <a:t> </a:t>
                      </a:r>
                    </a:p>
                  </a:txBody>
                  <a:tcPr marL="59965" marR="5996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94743345"/>
                  </a:ext>
                </a:extLst>
              </a:tr>
            </a:tbl>
          </a:graphicData>
        </a:graphic>
      </p:graphicFrame>
    </p:spTree>
    <p:extLst>
      <p:ext uri="{BB962C8B-B14F-4D97-AF65-F5344CB8AC3E}">
        <p14:creationId xmlns:p14="http://schemas.microsoft.com/office/powerpoint/2010/main" val="40937330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414682176"/>
              </p:ext>
            </p:extLst>
          </p:nvPr>
        </p:nvGraphicFramePr>
        <p:xfrm>
          <a:off x="426721" y="375917"/>
          <a:ext cx="8554719" cy="6122090"/>
        </p:xfrm>
        <a:graphic>
          <a:graphicData uri="http://schemas.openxmlformats.org/drawingml/2006/table">
            <a:tbl>
              <a:tblPr firstRow="1" firstCol="1" lastRow="1" lastCol="1" bandRow="1" bandCol="1"/>
              <a:tblGrid>
                <a:gridCol w="982691">
                  <a:extLst>
                    <a:ext uri="{9D8B030D-6E8A-4147-A177-3AD203B41FA5}">
                      <a16:colId xmlns:a16="http://schemas.microsoft.com/office/drawing/2014/main" val="4220960307"/>
                    </a:ext>
                  </a:extLst>
                </a:gridCol>
                <a:gridCol w="831560">
                  <a:extLst>
                    <a:ext uri="{9D8B030D-6E8A-4147-A177-3AD203B41FA5}">
                      <a16:colId xmlns:a16="http://schemas.microsoft.com/office/drawing/2014/main" val="3329816046"/>
                    </a:ext>
                  </a:extLst>
                </a:gridCol>
                <a:gridCol w="3234216">
                  <a:extLst>
                    <a:ext uri="{9D8B030D-6E8A-4147-A177-3AD203B41FA5}">
                      <a16:colId xmlns:a16="http://schemas.microsoft.com/office/drawing/2014/main" val="2249550911"/>
                    </a:ext>
                  </a:extLst>
                </a:gridCol>
                <a:gridCol w="967242">
                  <a:extLst>
                    <a:ext uri="{9D8B030D-6E8A-4147-A177-3AD203B41FA5}">
                      <a16:colId xmlns:a16="http://schemas.microsoft.com/office/drawing/2014/main" val="2300337132"/>
                    </a:ext>
                  </a:extLst>
                </a:gridCol>
                <a:gridCol w="1088147">
                  <a:extLst>
                    <a:ext uri="{9D8B030D-6E8A-4147-A177-3AD203B41FA5}">
                      <a16:colId xmlns:a16="http://schemas.microsoft.com/office/drawing/2014/main" val="3985517921"/>
                    </a:ext>
                  </a:extLst>
                </a:gridCol>
                <a:gridCol w="1450863">
                  <a:extLst>
                    <a:ext uri="{9D8B030D-6E8A-4147-A177-3AD203B41FA5}">
                      <a16:colId xmlns:a16="http://schemas.microsoft.com/office/drawing/2014/main" val="4168538821"/>
                    </a:ext>
                  </a:extLst>
                </a:gridCol>
              </a:tblGrid>
              <a:tr h="739554">
                <a:tc>
                  <a:txBody>
                    <a:bodyPr/>
                    <a:lstStyle/>
                    <a:p>
                      <a:pPr marL="0" marR="0" algn="ctr">
                        <a:spcBef>
                          <a:spcPts val="0"/>
                        </a:spcBef>
                        <a:spcAft>
                          <a:spcPts val="0"/>
                        </a:spcAft>
                      </a:pPr>
                      <a:r>
                        <a:rPr lang="en-US" sz="1400" b="1">
                          <a:solidFill>
                            <a:srgbClr val="FFFFFF"/>
                          </a:solidFill>
                          <a:effectLst/>
                          <a:latin typeface="Calibri"/>
                          <a:ea typeface="Times New Roman" panose="02020603050405020304" pitchFamily="18" charset="0"/>
                          <a:cs typeface="Calibri"/>
                        </a:rPr>
                        <a:t>Variable Name</a:t>
                      </a:r>
                      <a:endParaRPr lang="en-US" sz="1400">
                        <a:effectLst/>
                        <a:latin typeface="Calibri"/>
                        <a:ea typeface="Times New Roman" panose="02020603050405020304" pitchFamily="18" charset="0"/>
                        <a:cs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3399"/>
                    </a:solidFill>
                  </a:tcPr>
                </a:tc>
                <a:tc>
                  <a:txBody>
                    <a:bodyPr/>
                    <a:lstStyle/>
                    <a:p>
                      <a:pPr marL="0" marR="0" algn="ctr">
                        <a:spcBef>
                          <a:spcPts val="0"/>
                        </a:spcBef>
                        <a:spcAft>
                          <a:spcPts val="0"/>
                        </a:spcAft>
                      </a:pPr>
                      <a:r>
                        <a:rPr lang="en-US" sz="1400" b="1">
                          <a:solidFill>
                            <a:srgbClr val="FFFFFF"/>
                          </a:solidFill>
                          <a:effectLst/>
                          <a:latin typeface="Calibri"/>
                          <a:ea typeface="Times New Roman" panose="02020603050405020304" pitchFamily="18" charset="0"/>
                          <a:cs typeface="Calibri"/>
                        </a:rPr>
                        <a:t>Variable Label</a:t>
                      </a:r>
                      <a:endParaRPr lang="en-US" sz="1400">
                        <a:effectLst/>
                        <a:latin typeface="Calibri"/>
                        <a:ea typeface="Times New Roman" panose="02020603050405020304" pitchFamily="18" charset="0"/>
                        <a:cs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3399"/>
                    </a:solidFill>
                  </a:tcPr>
                </a:tc>
                <a:tc>
                  <a:txBody>
                    <a:bodyPr/>
                    <a:lstStyle/>
                    <a:p>
                      <a:pPr marL="0" marR="0" algn="ctr">
                        <a:spcBef>
                          <a:spcPts val="1500"/>
                        </a:spcBef>
                        <a:spcAft>
                          <a:spcPts val="0"/>
                        </a:spcAft>
                        <a:tabLst>
                          <a:tab pos="3481070" algn="ctr"/>
                        </a:tabLst>
                      </a:pPr>
                      <a:r>
                        <a:rPr lang="en-US" sz="1400" b="1">
                          <a:solidFill>
                            <a:srgbClr val="FFFFFF"/>
                          </a:solidFill>
                          <a:effectLst/>
                          <a:latin typeface="Calibri"/>
                          <a:ea typeface="Times New Roman" panose="02020603050405020304" pitchFamily="18" charset="0"/>
                          <a:cs typeface="Calibri"/>
                        </a:rPr>
                        <a:t>Definition</a:t>
                      </a:r>
                      <a:endParaRPr lang="en-US" sz="1400">
                        <a:effectLst/>
                        <a:latin typeface="Calibri"/>
                        <a:ea typeface="Times New Roman" panose="02020603050405020304" pitchFamily="18" charset="0"/>
                        <a:cs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3399"/>
                    </a:solidFill>
                  </a:tcPr>
                </a:tc>
                <a:tc>
                  <a:txBody>
                    <a:bodyPr/>
                    <a:lstStyle/>
                    <a:p>
                      <a:pPr marL="0" marR="0" algn="ctr">
                        <a:spcBef>
                          <a:spcPts val="0"/>
                        </a:spcBef>
                        <a:spcAft>
                          <a:spcPts val="0"/>
                        </a:spcAft>
                      </a:pPr>
                      <a:r>
                        <a:rPr lang="en-US" sz="1400" b="1">
                          <a:solidFill>
                            <a:srgbClr val="FFFFFF"/>
                          </a:solidFill>
                          <a:effectLst/>
                          <a:latin typeface="Calibri"/>
                          <a:ea typeface="Times New Roman" panose="02020603050405020304" pitchFamily="18" charset="0"/>
                          <a:cs typeface="Calibri"/>
                        </a:rPr>
                        <a:t>Format/</a:t>
                      </a:r>
                      <a:endParaRPr lang="en-US" sz="1400">
                        <a:effectLst/>
                        <a:latin typeface="Calibri"/>
                        <a:ea typeface="Times New Roman" panose="02020603050405020304" pitchFamily="18" charset="0"/>
                        <a:cs typeface="Calibri"/>
                      </a:endParaRPr>
                    </a:p>
                    <a:p>
                      <a:pPr marL="0" marR="0" algn="ctr">
                        <a:spcBef>
                          <a:spcPts val="0"/>
                        </a:spcBef>
                        <a:spcAft>
                          <a:spcPts val="0"/>
                        </a:spcAft>
                      </a:pPr>
                      <a:r>
                        <a:rPr lang="en-US" sz="1400" b="1">
                          <a:solidFill>
                            <a:srgbClr val="FFFFFF"/>
                          </a:solidFill>
                          <a:effectLst/>
                          <a:latin typeface="Calibri"/>
                          <a:ea typeface="Times New Roman" panose="02020603050405020304" pitchFamily="18" charset="0"/>
                          <a:cs typeface="Calibri"/>
                        </a:rPr>
                        <a:t>Length</a:t>
                      </a:r>
                      <a:endParaRPr lang="en-US" sz="1400">
                        <a:effectLst/>
                        <a:latin typeface="Calibri"/>
                        <a:ea typeface="Times New Roman" panose="02020603050405020304" pitchFamily="18" charset="0"/>
                        <a:cs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3399"/>
                    </a:solidFill>
                  </a:tcPr>
                </a:tc>
                <a:tc>
                  <a:txBody>
                    <a:bodyPr/>
                    <a:lstStyle/>
                    <a:p>
                      <a:pPr marL="0" marR="0" algn="ctr">
                        <a:spcBef>
                          <a:spcPts val="0"/>
                        </a:spcBef>
                        <a:spcAft>
                          <a:spcPts val="0"/>
                        </a:spcAft>
                      </a:pPr>
                      <a:r>
                        <a:rPr lang="en-US" sz="1400" b="1" dirty="0">
                          <a:solidFill>
                            <a:srgbClr val="FFFFFF"/>
                          </a:solidFill>
                          <a:effectLst/>
                          <a:latin typeface="Calibri"/>
                          <a:ea typeface="Times New Roman" panose="02020603050405020304" pitchFamily="18" charset="0"/>
                          <a:cs typeface="Calibri"/>
                        </a:rPr>
                        <a:t>Require-</a:t>
                      </a:r>
                      <a:r>
                        <a:rPr lang="en-US" sz="1400" b="1" dirty="0" err="1">
                          <a:solidFill>
                            <a:srgbClr val="FFFFFF"/>
                          </a:solidFill>
                          <a:effectLst/>
                          <a:latin typeface="Calibri"/>
                          <a:ea typeface="Times New Roman" panose="02020603050405020304" pitchFamily="18" charset="0"/>
                          <a:cs typeface="Calibri"/>
                        </a:rPr>
                        <a:t>ment</a:t>
                      </a:r>
                      <a:endParaRPr lang="en-US" sz="1400" dirty="0">
                        <a:effectLst/>
                        <a:latin typeface="Calibri"/>
                        <a:ea typeface="Times New Roman" panose="02020603050405020304" pitchFamily="18" charset="0"/>
                        <a:cs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3399"/>
                    </a:solidFill>
                  </a:tcPr>
                </a:tc>
                <a:tc>
                  <a:txBody>
                    <a:bodyPr/>
                    <a:lstStyle/>
                    <a:p>
                      <a:pPr marL="0" marR="0" algn="ctr">
                        <a:spcBef>
                          <a:spcPts val="0"/>
                        </a:spcBef>
                        <a:spcAft>
                          <a:spcPts val="0"/>
                        </a:spcAft>
                      </a:pPr>
                      <a:r>
                        <a:rPr lang="en-US" sz="1400" b="1" dirty="0">
                          <a:solidFill>
                            <a:srgbClr val="FFFFFF"/>
                          </a:solidFill>
                          <a:effectLst/>
                          <a:latin typeface="Calibri"/>
                          <a:ea typeface="Times New Roman" panose="02020603050405020304" pitchFamily="18" charset="0"/>
                          <a:cs typeface="Calibri"/>
                        </a:rPr>
                        <a:t>Business Rule(s)</a:t>
                      </a:r>
                      <a:endParaRPr lang="en-US" sz="1400" dirty="0">
                        <a:effectLst/>
                        <a:latin typeface="Calibri"/>
                        <a:ea typeface="Times New Roman" panose="02020603050405020304" pitchFamily="18" charset="0"/>
                        <a:cs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3399"/>
                    </a:solidFill>
                  </a:tcPr>
                </a:tc>
                <a:extLst>
                  <a:ext uri="{0D108BD9-81ED-4DB2-BD59-A6C34878D82A}">
                    <a16:rowId xmlns:a16="http://schemas.microsoft.com/office/drawing/2014/main" val="1708869755"/>
                  </a:ext>
                </a:extLst>
              </a:tr>
              <a:tr h="1096071">
                <a:tc>
                  <a:txBody>
                    <a:bodyPr/>
                    <a:lstStyle/>
                    <a:p>
                      <a:pPr marL="0" marR="0">
                        <a:spcBef>
                          <a:spcPts val="0"/>
                        </a:spcBef>
                        <a:spcAft>
                          <a:spcPts val="0"/>
                        </a:spcAft>
                      </a:pPr>
                      <a:r>
                        <a:rPr lang="en-US" sz="1400">
                          <a:effectLst/>
                          <a:latin typeface="Calibri"/>
                          <a:ea typeface="Times New Roman" panose="02020603050405020304" pitchFamily="18" charset="0"/>
                          <a:cs typeface="Calibri"/>
                        </a:rPr>
                        <a:t>personId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Times New Roman" panose="02020603050405020304" pitchFamily="18" charset="0"/>
                          <a:cs typeface="Calibri"/>
                        </a:rPr>
                        <a:t>Client ID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solidFill>
                            <a:srgbClr val="000000"/>
                          </a:solidFill>
                          <a:effectLst/>
                          <a:latin typeface="Calibri"/>
                          <a:ea typeface="Times New Roman" panose="02020603050405020304" pitchFamily="18" charset="0"/>
                          <a:cs typeface="Calibri"/>
                        </a:rPr>
                        <a:t> A PEMS-generated or locally generated client unique key used to distinguish an individual client receiving HIV prevention services within an agency.</a:t>
                      </a:r>
                      <a:endParaRPr lang="en-US" sz="1400">
                        <a:effectLst/>
                        <a:latin typeface="Calibri"/>
                        <a:ea typeface="Times New Roman" panose="02020603050405020304" pitchFamily="18" charset="0"/>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400">
                          <a:effectLst/>
                          <a:latin typeface="Calibri"/>
                          <a:ea typeface="Times New Roman" panose="02020603050405020304" pitchFamily="18" charset="0"/>
                          <a:cs typeface="Calibri"/>
                        </a:rPr>
                        <a:t>Alpha numeric</a:t>
                      </a:r>
                    </a:p>
                    <a:p>
                      <a:pPr marL="0" marR="0" algn="ctr">
                        <a:spcBef>
                          <a:spcPts val="0"/>
                        </a:spcBef>
                        <a:spcAft>
                          <a:spcPts val="0"/>
                        </a:spcAft>
                      </a:pPr>
                      <a:r>
                        <a:rPr lang="en-US" sz="1400">
                          <a:effectLst/>
                          <a:latin typeface="Calibri"/>
                          <a:ea typeface="Times New Roman" panose="02020603050405020304" pitchFamily="18" charset="0"/>
                          <a:cs typeface="Calibri"/>
                        </a:rPr>
                        <a:t>1-12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400">
                          <a:effectLst/>
                          <a:latin typeface="Calibri"/>
                          <a:ea typeface="Times New Roman" panose="02020603050405020304" pitchFamily="18" charset="0"/>
                          <a:cs typeface="Calibri"/>
                        </a:rPr>
                        <a:t>System required</a:t>
                      </a:r>
                    </a:p>
                    <a:p>
                      <a:pPr marL="0" marR="0" algn="ctr">
                        <a:spcBef>
                          <a:spcPts val="0"/>
                        </a:spcBef>
                        <a:spcAft>
                          <a:spcPts val="0"/>
                        </a:spcAft>
                      </a:pPr>
                      <a:r>
                        <a:rPr lang="en-US" sz="1400">
                          <a:effectLst/>
                          <a:latin typeface="Calibri"/>
                          <a:ea typeface="Times New Roman" panose="02020603050405020304" pitchFamily="18" charset="0"/>
                          <a:cs typeface="Calibri"/>
                        </a:rPr>
                        <a:t>(reported)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Times New Roman" panose="02020603050405020304" pitchFamily="18" charset="0"/>
                          <a:cs typeface="Calibri"/>
                        </a:rPr>
                        <a:t>The minimum length is 1 and the maximum length is 12 characters.</a:t>
                      </a:r>
                    </a:p>
                    <a:p>
                      <a:pPr marL="0" marR="0">
                        <a:spcBef>
                          <a:spcPts val="0"/>
                        </a:spcBef>
                        <a:spcAft>
                          <a:spcPts val="0"/>
                        </a:spcAft>
                      </a:pPr>
                      <a:r>
                        <a:rPr lang="en-US" sz="1400">
                          <a:effectLst/>
                          <a:latin typeface="Calibri"/>
                          <a:ea typeface="Times New Roman" panose="02020603050405020304" pitchFamily="18" charset="0"/>
                          <a:cs typeface="Calibri"/>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38523060"/>
                  </a:ext>
                </a:extLst>
              </a:tr>
              <a:tr h="1396970">
                <a:tc>
                  <a:txBody>
                    <a:bodyPr/>
                    <a:lstStyle/>
                    <a:p>
                      <a:pPr marL="0" marR="0">
                        <a:spcBef>
                          <a:spcPts val="0"/>
                        </a:spcBef>
                        <a:spcAft>
                          <a:spcPts val="0"/>
                        </a:spcAft>
                      </a:pPr>
                      <a:r>
                        <a:rPr lang="en-US" sz="1400">
                          <a:effectLst/>
                          <a:latin typeface="Calibri"/>
                          <a:ea typeface="Times New Roman" panose="02020603050405020304" pitchFamily="18" charset="0"/>
                          <a:cs typeface="Calibri"/>
                        </a:rPr>
                        <a:t>N/A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Times New Roman" panose="02020603050405020304" pitchFamily="18" charset="0"/>
                          <a:cs typeface="Calibri"/>
                        </a:rPr>
                        <a:t>Date of Birth - Month</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dirty="0">
                          <a:effectLst/>
                          <a:latin typeface="Calibri"/>
                          <a:ea typeface="Times New Roman" panose="02020603050405020304" pitchFamily="18" charset="0"/>
                          <a:cs typeface="Calibri"/>
                        </a:rPr>
                        <a:t>The calendar month in which the client was born. Agencies may input this information into their instances of CPEMS, CPEMS scanning databases, or other databases for local use, but it will not be reported to CDC.</a:t>
                      </a:r>
                    </a:p>
                    <a:p>
                      <a:pPr marL="0" marR="0">
                        <a:spcBef>
                          <a:spcPts val="0"/>
                        </a:spcBef>
                        <a:spcAft>
                          <a:spcPts val="0"/>
                        </a:spcAft>
                      </a:pPr>
                      <a:r>
                        <a:rPr lang="en-US" sz="1400" dirty="0">
                          <a:effectLst/>
                          <a:latin typeface="Calibri"/>
                          <a:ea typeface="Times New Roman" panose="02020603050405020304" pitchFamily="18" charset="0"/>
                          <a:cs typeface="Calibri"/>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400">
                          <a:effectLst/>
                          <a:latin typeface="Calibri"/>
                          <a:ea typeface="Times New Roman" panose="02020603050405020304" pitchFamily="18" charset="0"/>
                          <a:cs typeface="Calibri"/>
                        </a:rPr>
                        <a:t>Date (MM)</a:t>
                      </a:r>
                    </a:p>
                    <a:p>
                      <a:pPr marL="0" marR="0" algn="ctr">
                        <a:spcBef>
                          <a:spcPts val="0"/>
                        </a:spcBef>
                        <a:spcAft>
                          <a:spcPts val="0"/>
                        </a:spcAft>
                      </a:pPr>
                      <a:r>
                        <a:rPr lang="en-US" sz="1400">
                          <a:effectLst/>
                          <a:latin typeface="Calibri"/>
                          <a:ea typeface="Times New Roman" panose="02020603050405020304" pitchFamily="18" charset="0"/>
                          <a:cs typeface="Calibri"/>
                        </a:rPr>
                        <a:t>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400">
                          <a:effectLst/>
                          <a:latin typeface="Calibri"/>
                          <a:ea typeface="Times New Roman" panose="02020603050405020304" pitchFamily="18" charset="0"/>
                          <a:cs typeface="Calibri"/>
                        </a:rPr>
                        <a:t>Not reported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Times New Roman" panose="02020603050405020304" pitchFamily="18" charset="0"/>
                          <a:cs typeface="Calibri"/>
                        </a:rPr>
                        <a:t>Must be 2 digits. </a:t>
                      </a:r>
                    </a:p>
                    <a:p>
                      <a:pPr marL="0" marR="0">
                        <a:spcBef>
                          <a:spcPts val="0"/>
                        </a:spcBef>
                        <a:spcAft>
                          <a:spcPts val="0"/>
                        </a:spcAft>
                      </a:pPr>
                      <a:r>
                        <a:rPr lang="en-US" sz="1400">
                          <a:effectLst/>
                          <a:latin typeface="Calibri"/>
                          <a:ea typeface="Times New Roman" panose="02020603050405020304" pitchFamily="18" charset="0"/>
                          <a:cs typeface="Calibri"/>
                        </a:rPr>
                        <a:t>Value must be ≥ 01 ≤ 12.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27394785"/>
                  </a:ext>
                </a:extLst>
              </a:tr>
              <a:tr h="1644107">
                <a:tc>
                  <a:txBody>
                    <a:bodyPr/>
                    <a:lstStyle/>
                    <a:p>
                      <a:pPr marL="0" marR="0">
                        <a:spcBef>
                          <a:spcPts val="0"/>
                        </a:spcBef>
                        <a:spcAft>
                          <a:spcPts val="0"/>
                        </a:spcAft>
                      </a:pPr>
                      <a:r>
                        <a:rPr lang="en-US" sz="1400">
                          <a:effectLst/>
                          <a:latin typeface="Calibri"/>
                          <a:ea typeface="Times New Roman" panose="02020603050405020304" pitchFamily="18" charset="0"/>
                          <a:cs typeface="Calibri"/>
                        </a:rPr>
                        <a:t>N/A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Times New Roman" panose="02020603050405020304" pitchFamily="18" charset="0"/>
                          <a:cs typeface="Calibri"/>
                        </a:rPr>
                        <a:t>Date of Birth – Day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Times New Roman" panose="02020603050405020304" pitchFamily="18" charset="0"/>
                          <a:cs typeface="Calibri"/>
                        </a:rPr>
                        <a:t>The calendar day on which the client was born. Agencies may input this information into their instances of CPEMS, CPEMS scanning databases, or other databases for local use, but it will not be reported to CDC.</a:t>
                      </a:r>
                    </a:p>
                    <a:p>
                      <a:pPr marL="0" marR="0">
                        <a:spcBef>
                          <a:spcPts val="0"/>
                        </a:spcBef>
                        <a:spcAft>
                          <a:spcPts val="0"/>
                        </a:spcAft>
                      </a:pPr>
                      <a:r>
                        <a:rPr lang="en-US" sz="1400">
                          <a:effectLst/>
                          <a:latin typeface="Calibri"/>
                          <a:ea typeface="Times New Roman" panose="02020603050405020304" pitchFamily="18" charset="0"/>
                          <a:cs typeface="Calibri"/>
                        </a:rPr>
                        <a:t> </a:t>
                      </a:r>
                    </a:p>
                    <a:p>
                      <a:pPr marL="0" marR="0">
                        <a:spcBef>
                          <a:spcPts val="0"/>
                        </a:spcBef>
                        <a:spcAft>
                          <a:spcPts val="0"/>
                        </a:spcAft>
                      </a:pPr>
                      <a:r>
                        <a:rPr lang="en-US" sz="1400">
                          <a:effectLst/>
                          <a:latin typeface="Calibri"/>
                          <a:ea typeface="Times New Roman" panose="02020603050405020304" pitchFamily="18" charset="0"/>
                          <a:cs typeface="Calibri"/>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400">
                          <a:effectLst/>
                          <a:latin typeface="Calibri"/>
                          <a:ea typeface="Times New Roman" panose="02020603050405020304" pitchFamily="18" charset="0"/>
                          <a:cs typeface="Calibri"/>
                        </a:rPr>
                        <a:t>Date</a:t>
                      </a:r>
                    </a:p>
                    <a:p>
                      <a:pPr marL="0" marR="0" algn="ctr">
                        <a:spcBef>
                          <a:spcPts val="0"/>
                        </a:spcBef>
                        <a:spcAft>
                          <a:spcPts val="0"/>
                        </a:spcAft>
                      </a:pPr>
                      <a:r>
                        <a:rPr lang="en-US" sz="1400">
                          <a:effectLst/>
                          <a:latin typeface="Calibri"/>
                          <a:ea typeface="Times New Roman" panose="02020603050405020304" pitchFamily="18" charset="0"/>
                          <a:cs typeface="Calibri"/>
                        </a:rPr>
                        <a:t> (DD)</a:t>
                      </a:r>
                    </a:p>
                    <a:p>
                      <a:pPr marL="0" marR="0" algn="ctr">
                        <a:spcBef>
                          <a:spcPts val="0"/>
                        </a:spcBef>
                        <a:spcAft>
                          <a:spcPts val="0"/>
                        </a:spcAft>
                      </a:pPr>
                      <a:r>
                        <a:rPr lang="en-US" sz="1400">
                          <a:effectLst/>
                          <a:latin typeface="Calibri"/>
                          <a:ea typeface="Times New Roman" panose="02020603050405020304" pitchFamily="18" charset="0"/>
                          <a:cs typeface="Calibri"/>
                        </a:rPr>
                        <a:t>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400">
                          <a:effectLst/>
                          <a:latin typeface="Calibri"/>
                          <a:ea typeface="Times New Roman" panose="02020603050405020304" pitchFamily="18" charset="0"/>
                          <a:cs typeface="Calibri"/>
                        </a:rPr>
                        <a:t>Not reported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Times New Roman" panose="02020603050405020304" pitchFamily="18" charset="0"/>
                          <a:cs typeface="Calibri"/>
                        </a:rPr>
                        <a:t>Must be 2 digits. </a:t>
                      </a:r>
                    </a:p>
                    <a:p>
                      <a:pPr marL="0" marR="0">
                        <a:spcBef>
                          <a:spcPts val="0"/>
                        </a:spcBef>
                        <a:spcAft>
                          <a:spcPts val="0"/>
                        </a:spcAft>
                      </a:pPr>
                      <a:r>
                        <a:rPr lang="en-US" sz="1400">
                          <a:effectLst/>
                          <a:latin typeface="Calibri"/>
                          <a:ea typeface="Times New Roman" panose="02020603050405020304" pitchFamily="18" charset="0"/>
                          <a:cs typeface="Calibri"/>
                        </a:rPr>
                        <a:t>Value must be ≥ 01 ≤ 31.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21207126"/>
                  </a:ext>
                </a:extLst>
              </a:tr>
              <a:tr h="901976">
                <a:tc>
                  <a:txBody>
                    <a:bodyPr/>
                    <a:lstStyle/>
                    <a:p>
                      <a:pPr marL="0" marR="0">
                        <a:spcBef>
                          <a:spcPts val="0"/>
                        </a:spcBef>
                        <a:spcAft>
                          <a:spcPts val="0"/>
                        </a:spcAft>
                      </a:pPr>
                      <a:r>
                        <a:rPr lang="en-US" sz="1400">
                          <a:effectLst/>
                          <a:latin typeface="Calibri"/>
                          <a:ea typeface="Times New Roman" panose="02020603050405020304" pitchFamily="18" charset="0"/>
                          <a:cs typeface="Calibri"/>
                        </a:rPr>
                        <a:t>birthYear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Times New Roman" panose="02020603050405020304" pitchFamily="18" charset="0"/>
                          <a:cs typeface="Calibri"/>
                        </a:rPr>
                        <a:t>Date of Birth - Year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a:effectLst/>
                          <a:latin typeface="Calibri"/>
                          <a:ea typeface="Times New Roman" panose="02020603050405020304" pitchFamily="18" charset="0"/>
                          <a:cs typeface="Calibri"/>
                        </a:rPr>
                        <a:t>The calendar year in which the client was born.</a:t>
                      </a:r>
                    </a:p>
                    <a:p>
                      <a:pPr marL="0" marR="0">
                        <a:spcBef>
                          <a:spcPts val="0"/>
                        </a:spcBef>
                        <a:spcAft>
                          <a:spcPts val="0"/>
                        </a:spcAft>
                      </a:pPr>
                      <a:r>
                        <a:rPr lang="en-US" sz="1400">
                          <a:effectLst/>
                          <a:latin typeface="Calibri"/>
                          <a:ea typeface="Times New Roman" panose="02020603050405020304" pitchFamily="18" charset="0"/>
                          <a:cs typeface="Calibri"/>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400">
                          <a:effectLst/>
                          <a:latin typeface="Calibri"/>
                          <a:ea typeface="Times New Roman" panose="02020603050405020304" pitchFamily="18" charset="0"/>
                          <a:cs typeface="Calibri"/>
                        </a:rPr>
                        <a:t>Date (YYYY)</a:t>
                      </a:r>
                    </a:p>
                    <a:p>
                      <a:pPr marL="0" marR="0" algn="ctr">
                        <a:spcBef>
                          <a:spcPts val="0"/>
                        </a:spcBef>
                        <a:spcAft>
                          <a:spcPts val="0"/>
                        </a:spcAft>
                      </a:pPr>
                      <a:r>
                        <a:rPr lang="en-US" sz="1400">
                          <a:effectLst/>
                          <a:latin typeface="Calibri"/>
                          <a:ea typeface="Times New Roman" panose="02020603050405020304" pitchFamily="18" charset="0"/>
                          <a:cs typeface="Calibri"/>
                        </a:rPr>
                        <a:t>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400">
                          <a:effectLst/>
                          <a:latin typeface="Calibri"/>
                          <a:ea typeface="Times New Roman" panose="02020603050405020304" pitchFamily="18" charset="0"/>
                          <a:cs typeface="Calibri"/>
                        </a:rPr>
                        <a:t>Program and System required</a:t>
                      </a:r>
                    </a:p>
                    <a:p>
                      <a:pPr marL="0" marR="0" algn="ctr">
                        <a:spcBef>
                          <a:spcPts val="0"/>
                        </a:spcBef>
                        <a:spcAft>
                          <a:spcPts val="0"/>
                        </a:spcAft>
                      </a:pPr>
                      <a:r>
                        <a:rPr lang="en-US" sz="1400">
                          <a:effectLst/>
                          <a:latin typeface="Calibri"/>
                          <a:ea typeface="Times New Roman" panose="02020603050405020304" pitchFamily="18" charset="0"/>
                          <a:cs typeface="Calibri"/>
                        </a:rPr>
                        <a:t>(reported)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400" dirty="0">
                          <a:effectLst/>
                          <a:latin typeface="Calibri"/>
                          <a:ea typeface="Times New Roman" panose="02020603050405020304" pitchFamily="18" charset="0"/>
                          <a:cs typeface="Calibri"/>
                        </a:rPr>
                        <a:t>Must be 4 digits. </a:t>
                      </a:r>
                    </a:p>
                    <a:p>
                      <a:pPr marL="0" marR="0">
                        <a:spcBef>
                          <a:spcPts val="0"/>
                        </a:spcBef>
                        <a:spcAft>
                          <a:spcPts val="0"/>
                        </a:spcAft>
                      </a:pPr>
                      <a:r>
                        <a:rPr lang="en-US" sz="1400" dirty="0">
                          <a:effectLst/>
                          <a:latin typeface="Calibri"/>
                          <a:ea typeface="Times New Roman" panose="02020603050405020304" pitchFamily="18" charset="0"/>
                          <a:cs typeface="Calibri"/>
                        </a:rPr>
                        <a:t>Value must be ≥ 1900. </a:t>
                      </a:r>
                    </a:p>
                    <a:p>
                      <a:pPr marL="0" marR="0">
                        <a:spcBef>
                          <a:spcPts val="0"/>
                        </a:spcBef>
                        <a:spcAft>
                          <a:spcPts val="0"/>
                        </a:spcAft>
                      </a:pPr>
                      <a:r>
                        <a:rPr lang="en-US" sz="1400" dirty="0">
                          <a:effectLst/>
                          <a:latin typeface="Calibri"/>
                          <a:ea typeface="Times New Roman" panose="02020603050405020304" pitchFamily="18" charset="0"/>
                          <a:cs typeface="Calibri"/>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96511221"/>
                  </a:ext>
                </a:extLst>
              </a:tr>
            </a:tbl>
          </a:graphicData>
        </a:graphic>
      </p:graphicFrame>
    </p:spTree>
    <p:extLst>
      <p:ext uri="{BB962C8B-B14F-4D97-AF65-F5344CB8AC3E}">
        <p14:creationId xmlns:p14="http://schemas.microsoft.com/office/powerpoint/2010/main" val="16618148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altLang="en-US" dirty="0"/>
              <a:t>Variable names</a:t>
            </a:r>
          </a:p>
        </p:txBody>
      </p:sp>
      <p:sp>
        <p:nvSpPr>
          <p:cNvPr id="13315" name="Rectangle 3"/>
          <p:cNvSpPr>
            <a:spLocks noGrp="1" noChangeArrowheads="1"/>
          </p:cNvSpPr>
          <p:nvPr>
            <p:ph type="body" idx="1"/>
          </p:nvPr>
        </p:nvSpPr>
        <p:spPr/>
        <p:txBody>
          <a:bodyPr/>
          <a:lstStyle/>
          <a:p>
            <a:pPr eaLnBrk="1" hangingPunct="1"/>
            <a:r>
              <a:rPr lang="en-US" altLang="en-US" dirty="0"/>
              <a:t>Keep them short, but not too short</a:t>
            </a:r>
          </a:p>
          <a:p>
            <a:pPr lvl="1" eaLnBrk="1" hangingPunct="1"/>
            <a:r>
              <a:rPr lang="en-US" altLang="en-US" dirty="0"/>
              <a:t>Don’t use the name as the only source of documentation</a:t>
            </a:r>
          </a:p>
          <a:p>
            <a:pPr lvl="1" eaLnBrk="1" hangingPunct="1"/>
            <a:r>
              <a:rPr lang="en-US" altLang="en-US" dirty="0"/>
              <a:t>Long names will need to be typed and retyped during your data analysis</a:t>
            </a:r>
          </a:p>
          <a:p>
            <a:pPr lvl="1" eaLnBrk="1" hangingPunct="1"/>
            <a:r>
              <a:rPr lang="en-US" altLang="en-US" dirty="0"/>
              <a:t>Think about the number of keystrokes needed</a:t>
            </a:r>
          </a:p>
          <a:p>
            <a:pPr lvl="1" eaLnBrk="1" hangingPunct="1"/>
            <a:r>
              <a:rPr lang="en-US" altLang="en-US" dirty="0"/>
              <a:t>You will be doing the typing</a:t>
            </a:r>
          </a:p>
          <a:p>
            <a:pPr lvl="1" eaLnBrk="1" hangingPunct="1"/>
            <a:r>
              <a:rPr lang="en-US" altLang="en-US" dirty="0"/>
              <a:t>“Old days” limited variable name size to 8 characters</a:t>
            </a:r>
          </a:p>
        </p:txBody>
      </p:sp>
    </p:spTree>
    <p:extLst>
      <p:ext uri="{BB962C8B-B14F-4D97-AF65-F5344CB8AC3E}">
        <p14:creationId xmlns:p14="http://schemas.microsoft.com/office/powerpoint/2010/main" val="12406056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2"/>
            <a:ext cx="8229600" cy="1143000"/>
          </a:xfrm>
        </p:spPr>
        <p:txBody>
          <a:bodyPr/>
          <a:lstStyle/>
          <a:p>
            <a:r>
              <a:rPr lang="en-US" dirty="0"/>
              <a:t>Basic rules for data cleaning</a:t>
            </a:r>
          </a:p>
        </p:txBody>
      </p:sp>
      <p:sp>
        <p:nvSpPr>
          <p:cNvPr id="3" name="Content Placeholder 2"/>
          <p:cNvSpPr>
            <a:spLocks noGrp="1"/>
          </p:cNvSpPr>
          <p:nvPr>
            <p:ph idx="1"/>
          </p:nvPr>
        </p:nvSpPr>
        <p:spPr>
          <a:xfrm>
            <a:off x="457199" y="1508760"/>
            <a:ext cx="8229600" cy="5120640"/>
          </a:xfrm>
        </p:spPr>
        <p:txBody>
          <a:bodyPr/>
          <a:lstStyle/>
          <a:p>
            <a:pPr>
              <a:lnSpc>
                <a:spcPct val="90000"/>
              </a:lnSpc>
              <a:spcBef>
                <a:spcPts val="600"/>
              </a:spcBef>
            </a:pPr>
            <a:r>
              <a:rPr lang="en-US" sz="2600" dirty="0"/>
              <a:t>Do not edit one record at a time – make a decision rule &amp; apply it to all data via code, write down decision rules.</a:t>
            </a:r>
          </a:p>
          <a:p>
            <a:pPr lvl="1">
              <a:lnSpc>
                <a:spcPct val="90000"/>
              </a:lnSpc>
              <a:spcBef>
                <a:spcPts val="600"/>
              </a:spcBef>
            </a:pPr>
            <a:r>
              <a:rPr lang="en-US" sz="2400" dirty="0"/>
              <a:t>Example: Create code to reset all ages over 100 to missing</a:t>
            </a:r>
          </a:p>
          <a:p>
            <a:pPr>
              <a:lnSpc>
                <a:spcPct val="90000"/>
              </a:lnSpc>
              <a:spcBef>
                <a:spcPts val="600"/>
              </a:spcBef>
            </a:pPr>
            <a:r>
              <a:rPr lang="en-US" sz="2600" dirty="0"/>
              <a:t>Do not edit your original data! </a:t>
            </a:r>
          </a:p>
          <a:p>
            <a:pPr lvl="1">
              <a:lnSpc>
                <a:spcPct val="90000"/>
              </a:lnSpc>
              <a:spcBef>
                <a:spcPts val="600"/>
              </a:spcBef>
            </a:pPr>
            <a:r>
              <a:rPr lang="en-US" sz="2400" dirty="0"/>
              <a:t>Make a copy (with date!) and edit that</a:t>
            </a:r>
          </a:p>
          <a:p>
            <a:pPr lvl="1">
              <a:lnSpc>
                <a:spcPct val="90000"/>
              </a:lnSpc>
              <a:spcBef>
                <a:spcPts val="600"/>
              </a:spcBef>
            </a:pPr>
            <a:r>
              <a:rPr lang="en-US" sz="2400" dirty="0"/>
              <a:t>Resave and rename your database each time you modify it</a:t>
            </a:r>
          </a:p>
          <a:p>
            <a:pPr lvl="1">
              <a:lnSpc>
                <a:spcPct val="90000"/>
              </a:lnSpc>
              <a:spcBef>
                <a:spcPts val="600"/>
              </a:spcBef>
            </a:pPr>
            <a:r>
              <a:rPr lang="en-US" sz="2400" dirty="0"/>
              <a:t>Keep the original “raw” database (so you can always go back to it!)</a:t>
            </a:r>
          </a:p>
          <a:p>
            <a:pPr lvl="1">
              <a:lnSpc>
                <a:spcPct val="90000"/>
              </a:lnSpc>
              <a:spcBef>
                <a:spcPts val="600"/>
              </a:spcBef>
            </a:pPr>
            <a:r>
              <a:rPr lang="en-US" sz="2400" dirty="0"/>
              <a:t>Use a renaming convention that is logical to you </a:t>
            </a:r>
          </a:p>
          <a:p>
            <a:pPr>
              <a:lnSpc>
                <a:spcPct val="90000"/>
              </a:lnSpc>
              <a:spcBef>
                <a:spcPts val="600"/>
              </a:spcBef>
            </a:pPr>
            <a:r>
              <a:rPr lang="en-US" sz="2600" dirty="0"/>
              <a:t>Document everything!!</a:t>
            </a:r>
          </a:p>
          <a:p>
            <a:pPr lvl="1">
              <a:lnSpc>
                <a:spcPct val="90000"/>
              </a:lnSpc>
              <a:spcBef>
                <a:spcPts val="600"/>
              </a:spcBef>
            </a:pPr>
            <a:r>
              <a:rPr lang="en-US" sz="2400" dirty="0"/>
              <a:t>Keep a research notebook or a study log where you write down all decisions you make (with date!)</a:t>
            </a:r>
          </a:p>
          <a:p>
            <a:pPr>
              <a:lnSpc>
                <a:spcPct val="90000"/>
              </a:lnSpc>
              <a:spcBef>
                <a:spcPts val="600"/>
              </a:spcBef>
            </a:pPr>
            <a:r>
              <a:rPr lang="en-US" sz="2600" dirty="0"/>
              <a:t>Keep back-up copies of everything!!!</a:t>
            </a:r>
          </a:p>
        </p:txBody>
      </p:sp>
    </p:spTree>
    <p:extLst>
      <p:ext uri="{BB962C8B-B14F-4D97-AF65-F5344CB8AC3E}">
        <p14:creationId xmlns:p14="http://schemas.microsoft.com/office/powerpoint/2010/main" val="27257083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ages-2.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450533" y="2055888"/>
            <a:ext cx="2456694" cy="2456694"/>
          </a:xfrm>
          <a:prstGeom prst="rect">
            <a:avLst/>
          </a:prstGeom>
        </p:spPr>
      </p:pic>
      <p:sp>
        <p:nvSpPr>
          <p:cNvPr id="2" name="Title 1"/>
          <p:cNvSpPr>
            <a:spLocks noGrp="1"/>
          </p:cNvSpPr>
          <p:nvPr>
            <p:ph type="title"/>
          </p:nvPr>
        </p:nvSpPr>
        <p:spPr/>
        <p:txBody>
          <a:bodyPr/>
          <a:lstStyle/>
          <a:p>
            <a:r>
              <a:rPr lang="en-US" dirty="0"/>
              <a:t>Things to keep in mind</a:t>
            </a:r>
          </a:p>
        </p:txBody>
      </p:sp>
      <p:sp>
        <p:nvSpPr>
          <p:cNvPr id="3" name="Content Placeholder 2"/>
          <p:cNvSpPr>
            <a:spLocks noGrp="1"/>
          </p:cNvSpPr>
          <p:nvPr>
            <p:ph idx="1"/>
          </p:nvPr>
        </p:nvSpPr>
        <p:spPr/>
        <p:txBody>
          <a:bodyPr/>
          <a:lstStyle/>
          <a:p>
            <a:r>
              <a:rPr lang="en-US" dirty="0"/>
              <a:t>Cleaning data often brings to light issues with the original survey/database design</a:t>
            </a:r>
          </a:p>
          <a:p>
            <a:pPr lvl="1"/>
            <a:r>
              <a:rPr lang="en-US" sz="3000" i="1" dirty="0"/>
              <a:t>“Why didn’t I think of that?”</a:t>
            </a:r>
          </a:p>
          <a:p>
            <a:r>
              <a:rPr lang="en-US" dirty="0"/>
              <a:t>There </a:t>
            </a:r>
            <a:r>
              <a:rPr lang="en-US" b="1" dirty="0"/>
              <a:t>will</a:t>
            </a:r>
            <a:r>
              <a:rPr lang="en-US" dirty="0"/>
              <a:t> be errors</a:t>
            </a:r>
          </a:p>
          <a:p>
            <a:r>
              <a:rPr lang="en-US" dirty="0"/>
              <a:t>There </a:t>
            </a:r>
            <a:r>
              <a:rPr lang="en-US" b="1" dirty="0"/>
              <a:t>will</a:t>
            </a:r>
            <a:r>
              <a:rPr lang="en-US" dirty="0"/>
              <a:t> be missing values</a:t>
            </a:r>
          </a:p>
          <a:p>
            <a:r>
              <a:rPr lang="en-US" dirty="0"/>
              <a:t>Each experience is a lesson to be learned – we improve as we go, nothing is ever perfect</a:t>
            </a:r>
          </a:p>
        </p:txBody>
      </p:sp>
    </p:spTree>
    <p:extLst>
      <p:ext uri="{BB962C8B-B14F-4D97-AF65-F5344CB8AC3E}">
        <p14:creationId xmlns:p14="http://schemas.microsoft.com/office/powerpoint/2010/main" val="9015713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Prepping data</a:t>
            </a:r>
          </a:p>
        </p:txBody>
      </p:sp>
      <p:sp>
        <p:nvSpPr>
          <p:cNvPr id="3" name="Content Placeholder 2"/>
          <p:cNvSpPr>
            <a:spLocks noGrp="1"/>
          </p:cNvSpPr>
          <p:nvPr>
            <p:ph idx="1"/>
          </p:nvPr>
        </p:nvSpPr>
        <p:spPr/>
        <p:txBody>
          <a:bodyPr/>
          <a:lstStyle/>
          <a:p>
            <a:pPr>
              <a:spcBef>
                <a:spcPts val="768"/>
              </a:spcBef>
            </a:pPr>
            <a:r>
              <a:rPr lang="en-US" sz="2800" dirty="0"/>
              <a:t>Sometimes you need to modify variables before performing your data analysis</a:t>
            </a:r>
          </a:p>
          <a:p>
            <a:pPr>
              <a:spcBef>
                <a:spcPts val="768"/>
              </a:spcBef>
            </a:pPr>
            <a:r>
              <a:rPr lang="en-US" sz="2800" dirty="0"/>
              <a:t>This is not the same as cleaning – this refers to changing the structure or format of the variable</a:t>
            </a:r>
          </a:p>
          <a:p>
            <a:pPr>
              <a:spcBef>
                <a:spcPts val="768"/>
              </a:spcBef>
            </a:pPr>
            <a:r>
              <a:rPr lang="en-US" sz="2800" dirty="0"/>
              <a:t>Usually this is something you realize you have to do once you are in the midst of analysis </a:t>
            </a:r>
          </a:p>
        </p:txBody>
      </p:sp>
      <p:sp>
        <p:nvSpPr>
          <p:cNvPr id="4" name="TextBox 3"/>
          <p:cNvSpPr txBox="1"/>
          <p:nvPr/>
        </p:nvSpPr>
        <p:spPr>
          <a:xfrm>
            <a:off x="1427624" y="4958061"/>
            <a:ext cx="7716376" cy="584776"/>
          </a:xfrm>
          <a:prstGeom prst="rect">
            <a:avLst/>
          </a:prstGeom>
          <a:solidFill>
            <a:srgbClr val="FF8B16">
              <a:alpha val="73000"/>
            </a:srgbClr>
          </a:solidFill>
        </p:spPr>
        <p:txBody>
          <a:bodyPr wrap="none" rtlCol="0">
            <a:spAutoFit/>
          </a:bodyPr>
          <a:lstStyle/>
          <a:p>
            <a:r>
              <a:rPr lang="en-US" sz="3200" i="1" dirty="0"/>
              <a:t>      </a:t>
            </a:r>
            <a:r>
              <a:rPr lang="en-US" sz="3200" i="1" dirty="0">
                <a:solidFill>
                  <a:srgbClr val="660066"/>
                </a:solidFill>
              </a:rPr>
              <a:t>Can you share some examples?</a:t>
            </a:r>
          </a:p>
        </p:txBody>
      </p:sp>
    </p:spTree>
    <p:extLst>
      <p:ext uri="{BB962C8B-B14F-4D97-AF65-F5344CB8AC3E}">
        <p14:creationId xmlns:p14="http://schemas.microsoft.com/office/powerpoint/2010/main" val="23451382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Prepping data: Examples</a:t>
            </a:r>
          </a:p>
        </p:txBody>
      </p:sp>
      <p:sp>
        <p:nvSpPr>
          <p:cNvPr id="3" name="Content Placeholder 2"/>
          <p:cNvSpPr>
            <a:spLocks noGrp="1"/>
          </p:cNvSpPr>
          <p:nvPr>
            <p:ph idx="1"/>
          </p:nvPr>
        </p:nvSpPr>
        <p:spPr/>
        <p:txBody>
          <a:bodyPr/>
          <a:lstStyle/>
          <a:p>
            <a:r>
              <a:rPr lang="en-US" dirty="0"/>
              <a:t>For example:</a:t>
            </a:r>
          </a:p>
          <a:p>
            <a:pPr lvl="1"/>
            <a:r>
              <a:rPr lang="en-US" sz="2600" dirty="0"/>
              <a:t>Transforming a variable from one format to another (i.e., make age a categorical or binary variable instead of continuous)</a:t>
            </a:r>
          </a:p>
          <a:p>
            <a:pPr lvl="1"/>
            <a:r>
              <a:rPr lang="en-US" sz="2600" dirty="0"/>
              <a:t>Creating a new variable combining other variables (i.e., combine income, education, employment to create a variable for socioeconomic status)</a:t>
            </a:r>
          </a:p>
          <a:p>
            <a:pPr lvl="1"/>
            <a:r>
              <a:rPr lang="en-US" sz="2600" dirty="0"/>
              <a:t>Creating a categorical variable from an open-text question or response box (i.e., reasons for delay in seeking care)</a:t>
            </a:r>
          </a:p>
          <a:p>
            <a:pPr marL="0" indent="0">
              <a:buNone/>
            </a:pPr>
            <a:endParaRPr lang="en-US" dirty="0"/>
          </a:p>
        </p:txBody>
      </p:sp>
    </p:spTree>
    <p:extLst>
      <p:ext uri="{BB962C8B-B14F-4D97-AF65-F5344CB8AC3E}">
        <p14:creationId xmlns:p14="http://schemas.microsoft.com/office/powerpoint/2010/main" val="14419036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286845"/>
            <a:ext cx="7888224" cy="758825"/>
          </a:xfrm>
        </p:spPr>
        <p:txBody>
          <a:bodyPr/>
          <a:lstStyle/>
          <a:p>
            <a:r>
              <a:rPr lang="en-US" dirty="0"/>
              <a:t>Bridging the gap</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2879" y="1127570"/>
            <a:ext cx="8415594" cy="5550995"/>
          </a:xfrm>
          <a:prstGeom prst="rect">
            <a:avLst/>
          </a:prstGeom>
        </p:spPr>
      </p:pic>
      <p:sp>
        <p:nvSpPr>
          <p:cNvPr id="4" name="TextBox 3"/>
          <p:cNvSpPr txBox="1"/>
          <p:nvPr/>
        </p:nvSpPr>
        <p:spPr>
          <a:xfrm>
            <a:off x="364724" y="5181600"/>
            <a:ext cx="2514600" cy="1077218"/>
          </a:xfrm>
          <a:prstGeom prst="rect">
            <a:avLst/>
          </a:prstGeom>
          <a:noFill/>
        </p:spPr>
        <p:txBody>
          <a:bodyPr wrap="square" rtlCol="0">
            <a:spAutoFit/>
          </a:bodyPr>
          <a:lstStyle/>
          <a:p>
            <a:pPr algn="r"/>
            <a:r>
              <a:rPr lang="en-US" sz="3200" dirty="0">
                <a:solidFill>
                  <a:schemeClr val="accent3">
                    <a:lumMod val="40000"/>
                    <a:lumOff val="60000"/>
                  </a:schemeClr>
                </a:solidFill>
                <a:latin typeface="Iskoola Pota" pitchFamily="34" charset="0"/>
                <a:cs typeface="Iskoola Pota" pitchFamily="34" charset="0"/>
              </a:rPr>
              <a:t>Research </a:t>
            </a:r>
          </a:p>
          <a:p>
            <a:pPr algn="r"/>
            <a:r>
              <a:rPr lang="en-US" sz="3200" dirty="0">
                <a:solidFill>
                  <a:schemeClr val="accent3">
                    <a:lumMod val="40000"/>
                    <a:lumOff val="60000"/>
                  </a:schemeClr>
                </a:solidFill>
                <a:latin typeface="Iskoola Pota" pitchFamily="34" charset="0"/>
                <a:cs typeface="Iskoola Pota" pitchFamily="34" charset="0"/>
              </a:rPr>
              <a:t>Methodology</a:t>
            </a:r>
          </a:p>
        </p:txBody>
      </p:sp>
      <p:sp>
        <p:nvSpPr>
          <p:cNvPr id="6" name="TextBox 5"/>
          <p:cNvSpPr txBox="1"/>
          <p:nvPr/>
        </p:nvSpPr>
        <p:spPr>
          <a:xfrm>
            <a:off x="6400800" y="4755471"/>
            <a:ext cx="1752600" cy="584775"/>
          </a:xfrm>
          <a:prstGeom prst="rect">
            <a:avLst/>
          </a:prstGeom>
          <a:noFill/>
        </p:spPr>
        <p:txBody>
          <a:bodyPr wrap="square" rtlCol="0">
            <a:spAutoFit/>
          </a:bodyPr>
          <a:lstStyle/>
          <a:p>
            <a:pPr algn="r"/>
            <a:r>
              <a:rPr lang="en-US" sz="3200" dirty="0">
                <a:solidFill>
                  <a:schemeClr val="accent2">
                    <a:lumMod val="20000"/>
                    <a:lumOff val="80000"/>
                  </a:schemeClr>
                </a:solidFill>
                <a:latin typeface="Iskoola Pota" pitchFamily="34" charset="0"/>
                <a:cs typeface="Iskoola Pota" pitchFamily="34" charset="0"/>
              </a:rPr>
              <a:t>Analysis</a:t>
            </a:r>
          </a:p>
        </p:txBody>
      </p:sp>
    </p:spTree>
    <p:extLst>
      <p:ext uri="{BB962C8B-B14F-4D97-AF65-F5344CB8AC3E}">
        <p14:creationId xmlns:p14="http://schemas.microsoft.com/office/powerpoint/2010/main" val="5384934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Analysis plan</a:t>
            </a:r>
          </a:p>
        </p:txBody>
      </p:sp>
      <p:sp>
        <p:nvSpPr>
          <p:cNvPr id="3" name="Content Placeholder 2"/>
          <p:cNvSpPr>
            <a:spLocks noGrp="1"/>
          </p:cNvSpPr>
          <p:nvPr>
            <p:ph idx="1"/>
          </p:nvPr>
        </p:nvSpPr>
        <p:spPr>
          <a:xfrm>
            <a:off x="457200" y="3931920"/>
            <a:ext cx="8229600" cy="2459004"/>
          </a:xfrm>
        </p:spPr>
        <p:txBody>
          <a:bodyPr/>
          <a:lstStyle/>
          <a:p>
            <a:pPr lvl="1"/>
            <a:r>
              <a:rPr lang="en-US" dirty="0"/>
              <a:t>What variables you want to explore: Main outcomes, main predictors, covariates</a:t>
            </a:r>
          </a:p>
          <a:p>
            <a:pPr lvl="1"/>
            <a:r>
              <a:rPr lang="en-US" dirty="0"/>
              <a:t>What associations you want to test</a:t>
            </a:r>
          </a:p>
          <a:p>
            <a:pPr lvl="1"/>
            <a:r>
              <a:rPr lang="en-US" dirty="0"/>
              <a:t>What variables you want to control for/stratify by while looking at associations </a:t>
            </a:r>
          </a:p>
          <a:p>
            <a:endParaRPr lang="en-US" dirty="0"/>
          </a:p>
          <a:p>
            <a:endParaRPr lang="en-US" dirty="0"/>
          </a:p>
        </p:txBody>
      </p:sp>
      <p:pic>
        <p:nvPicPr>
          <p:cNvPr id="4" name="Picture 3" descr="180553-004-3B0AAC2B.jp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368673" y="418903"/>
            <a:ext cx="2775327" cy="3331649"/>
          </a:xfrm>
          <a:prstGeom prst="rect">
            <a:avLst/>
          </a:prstGeom>
          <a:ln>
            <a:solidFill>
              <a:schemeClr val="tx1">
                <a:lumMod val="50000"/>
                <a:lumOff val="50000"/>
              </a:schemeClr>
            </a:solidFill>
          </a:ln>
        </p:spPr>
      </p:pic>
      <p:sp>
        <p:nvSpPr>
          <p:cNvPr id="5" name="Content Placeholder 2"/>
          <p:cNvSpPr txBox="1">
            <a:spLocks/>
          </p:cNvSpPr>
          <p:nvPr/>
        </p:nvSpPr>
        <p:spPr bwMode="auto">
          <a:xfrm>
            <a:off x="457199" y="1600200"/>
            <a:ext cx="5911474" cy="282617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lumMod val="65000"/>
                  <a:lumOff val="35000"/>
                </a:schemeClr>
              </a:buClr>
              <a:buSzPct val="100000"/>
              <a:buFont typeface="Wingdings" charset="2"/>
              <a:buChar char="§"/>
              <a:defRPr sz="32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accent2">
                  <a:lumMod val="75000"/>
                </a:schemeClr>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Tx/>
              <a:buSzPct val="120000"/>
              <a:buFont typeface="Courier New" charset="0"/>
              <a:buChar char="­"/>
              <a:defRPr sz="2400">
                <a:solidFill>
                  <a:srgbClr val="585C56"/>
                </a:solidFill>
                <a:latin typeface="Calibri"/>
                <a:ea typeface="MS PGothic" pitchFamily="34" charset="-128"/>
                <a:cs typeface="Calibri"/>
              </a:defRPr>
            </a:lvl3pPr>
            <a:lvl4pPr marL="1657350" indent="-285750" algn="l" rtl="0" eaLnBrk="1" fontAlgn="base" hangingPunct="1">
              <a:spcBef>
                <a:spcPct val="20000"/>
              </a:spcBef>
              <a:spcAft>
                <a:spcPct val="0"/>
              </a:spcAft>
              <a:buClrTx/>
              <a:buFont typeface="Arial"/>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a:lstStyle>
          <a:p>
            <a:pPr>
              <a:lnSpc>
                <a:spcPct val="90000"/>
              </a:lnSpc>
            </a:pPr>
            <a:r>
              <a:rPr lang="en-US" dirty="0"/>
              <a:t>Once you have cleaned and prepped data – time to analyze!</a:t>
            </a:r>
          </a:p>
          <a:p>
            <a:pPr>
              <a:lnSpc>
                <a:spcPct val="90000"/>
              </a:lnSpc>
            </a:pPr>
            <a:r>
              <a:rPr lang="en-US" dirty="0"/>
              <a:t>Look back at your original data analysis plan </a:t>
            </a:r>
          </a:p>
          <a:p>
            <a:pPr>
              <a:lnSpc>
                <a:spcPct val="90000"/>
              </a:lnSpc>
            </a:pPr>
            <a:r>
              <a:rPr lang="en-US" dirty="0"/>
              <a:t>Identify:</a:t>
            </a:r>
          </a:p>
        </p:txBody>
      </p:sp>
    </p:spTree>
    <p:extLst>
      <p:ext uri="{BB962C8B-B14F-4D97-AF65-F5344CB8AC3E}">
        <p14:creationId xmlns:p14="http://schemas.microsoft.com/office/powerpoint/2010/main" val="14616280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Related 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3059" y="234778"/>
            <a:ext cx="8674445" cy="6204122"/>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41150257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Now that you have data...</a:t>
            </a:r>
            <a:endParaRPr lang="is-IS" dirty="0"/>
          </a:p>
        </p:txBody>
      </p:sp>
      <p:sp>
        <p:nvSpPr>
          <p:cNvPr id="3" name="Content Placeholder 2"/>
          <p:cNvSpPr>
            <a:spLocks noGrp="1"/>
          </p:cNvSpPr>
          <p:nvPr>
            <p:ph idx="1"/>
          </p:nvPr>
        </p:nvSpPr>
        <p:spPr/>
        <p:txBody>
          <a:bodyPr/>
          <a:lstStyle/>
          <a:p>
            <a:pPr marL="0" indent="0">
              <a:buNone/>
            </a:pPr>
            <a:r>
              <a:rPr lang="is-IS" sz="4400" dirty="0" err="1">
                <a:solidFill>
                  <a:schemeClr val="accent6">
                    <a:lumMod val="75000"/>
                  </a:schemeClr>
                </a:solidFill>
              </a:rPr>
              <a:t>You</a:t>
            </a:r>
            <a:r>
              <a:rPr lang="is-IS" sz="4400" dirty="0">
                <a:solidFill>
                  <a:schemeClr val="accent6">
                    <a:lumMod val="75000"/>
                  </a:schemeClr>
                </a:solidFill>
              </a:rPr>
              <a:t> are </a:t>
            </a:r>
            <a:r>
              <a:rPr lang="is-IS" sz="4400" dirty="0" err="1">
                <a:solidFill>
                  <a:schemeClr val="accent6">
                    <a:lumMod val="75000"/>
                  </a:schemeClr>
                </a:solidFill>
              </a:rPr>
              <a:t>ready</a:t>
            </a:r>
            <a:r>
              <a:rPr lang="is-IS" sz="4400" dirty="0">
                <a:solidFill>
                  <a:schemeClr val="accent6">
                    <a:lumMod val="75000"/>
                  </a:schemeClr>
                </a:solidFill>
              </a:rPr>
              <a:t> </a:t>
            </a:r>
            <a:r>
              <a:rPr lang="is-IS" sz="4400" dirty="0" err="1">
                <a:solidFill>
                  <a:schemeClr val="accent6">
                    <a:lumMod val="75000"/>
                  </a:schemeClr>
                </a:solidFill>
              </a:rPr>
              <a:t>to</a:t>
            </a:r>
            <a:r>
              <a:rPr lang="is-IS" sz="4400" dirty="0">
                <a:solidFill>
                  <a:schemeClr val="accent6">
                    <a:lumMod val="75000"/>
                  </a:schemeClr>
                </a:solidFill>
              </a:rPr>
              <a:t> start </a:t>
            </a:r>
            <a:r>
              <a:rPr lang="is-IS" sz="4400" dirty="0" err="1">
                <a:solidFill>
                  <a:schemeClr val="accent6">
                    <a:lumMod val="75000"/>
                  </a:schemeClr>
                </a:solidFill>
              </a:rPr>
              <a:t>analyzing</a:t>
            </a:r>
            <a:r>
              <a:rPr lang="is-IS" sz="4400" dirty="0">
                <a:solidFill>
                  <a:schemeClr val="accent6">
                    <a:lumMod val="75000"/>
                  </a:schemeClr>
                </a:solidFill>
              </a:rPr>
              <a:t>!</a:t>
            </a:r>
            <a:endParaRPr lang="en-US" sz="4400" dirty="0">
              <a:solidFill>
                <a:schemeClr val="accent6">
                  <a:lumMod val="75000"/>
                </a:schemeClr>
              </a:solidFill>
            </a:endParaRPr>
          </a:p>
          <a:p>
            <a:pPr marL="0" indent="0">
              <a:buNone/>
            </a:pPr>
            <a:r>
              <a:rPr lang="en-US" dirty="0"/>
              <a:t>Steps in the data analysis process:</a:t>
            </a:r>
          </a:p>
          <a:p>
            <a:pPr lvl="1"/>
            <a:r>
              <a:rPr lang="en-US" dirty="0"/>
              <a:t>Clean and freeze data</a:t>
            </a:r>
          </a:p>
          <a:p>
            <a:pPr lvl="1"/>
            <a:r>
              <a:rPr lang="en-US" dirty="0"/>
              <a:t>Prepare data</a:t>
            </a:r>
          </a:p>
          <a:p>
            <a:pPr lvl="1"/>
            <a:r>
              <a:rPr lang="en-US" dirty="0"/>
              <a:t>Explore and analyze data:</a:t>
            </a:r>
          </a:p>
          <a:p>
            <a:pPr lvl="3">
              <a:buFont typeface="Wingdings" charset="0"/>
              <a:buChar char="§"/>
            </a:pPr>
            <a:r>
              <a:rPr lang="en-US" sz="2400" dirty="0"/>
              <a:t>One-way analysis</a:t>
            </a:r>
          </a:p>
          <a:p>
            <a:pPr lvl="3">
              <a:buFont typeface="Wingdings" charset="0"/>
              <a:buChar char="§"/>
            </a:pPr>
            <a:r>
              <a:rPr lang="en-US" sz="2400" dirty="0"/>
              <a:t>Two-way analysis</a:t>
            </a:r>
          </a:p>
          <a:p>
            <a:pPr lvl="3">
              <a:buFont typeface="Wingdings" charset="0"/>
              <a:buChar char="§"/>
            </a:pPr>
            <a:r>
              <a:rPr lang="en-US" sz="2400" dirty="0"/>
              <a:t>Three-way analysis</a:t>
            </a:r>
          </a:p>
          <a:p>
            <a:pPr lvl="3">
              <a:buFont typeface="Wingdings" charset="0"/>
              <a:buChar char="§"/>
            </a:pPr>
            <a:r>
              <a:rPr lang="en-US" sz="2400" dirty="0"/>
              <a:t>Multivariable analysis</a:t>
            </a:r>
          </a:p>
          <a:p>
            <a:pPr lvl="1"/>
            <a:endParaRPr lang="en-US" dirty="0"/>
          </a:p>
        </p:txBody>
      </p:sp>
    </p:spTree>
    <p:extLst>
      <p:ext uri="{BB962C8B-B14F-4D97-AF65-F5344CB8AC3E}">
        <p14:creationId xmlns:p14="http://schemas.microsoft.com/office/powerpoint/2010/main" val="37040330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analysis: One-way</a:t>
            </a:r>
          </a:p>
        </p:txBody>
      </p:sp>
      <p:sp>
        <p:nvSpPr>
          <p:cNvPr id="3" name="Content Placeholder 2"/>
          <p:cNvSpPr>
            <a:spLocks noGrp="1"/>
          </p:cNvSpPr>
          <p:nvPr>
            <p:ph idx="1"/>
          </p:nvPr>
        </p:nvSpPr>
        <p:spPr/>
        <p:txBody>
          <a:bodyPr/>
          <a:lstStyle/>
          <a:p>
            <a:r>
              <a:rPr lang="en-US" dirty="0"/>
              <a:t>Start with one-way analysis</a:t>
            </a:r>
          </a:p>
          <a:p>
            <a:pPr lvl="1"/>
            <a:r>
              <a:rPr lang="en-US" dirty="0"/>
              <a:t>For continuous variables: Histograms </a:t>
            </a:r>
          </a:p>
          <a:p>
            <a:pPr lvl="1"/>
            <a:r>
              <a:rPr lang="en-US" dirty="0"/>
              <a:t>For categorical variables: Tables with numbers/percentages</a:t>
            </a:r>
          </a:p>
          <a:p>
            <a:r>
              <a:rPr lang="en-US" dirty="0"/>
              <a:t>Look at the distributions and patterns of data in individual variables</a:t>
            </a:r>
          </a:p>
          <a:p>
            <a:r>
              <a:rPr lang="en-US" dirty="0"/>
              <a:t>Identify outliers, errors, missing data</a:t>
            </a:r>
          </a:p>
        </p:txBody>
      </p:sp>
    </p:spTree>
    <p:extLst>
      <p:ext uri="{BB962C8B-B14F-4D97-AF65-F5344CB8AC3E}">
        <p14:creationId xmlns:p14="http://schemas.microsoft.com/office/powerpoint/2010/main" val="36483804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analysis: Two-way</a:t>
            </a:r>
          </a:p>
        </p:txBody>
      </p:sp>
      <p:sp>
        <p:nvSpPr>
          <p:cNvPr id="3" name="Content Placeholder 2"/>
          <p:cNvSpPr>
            <a:spLocks noGrp="1"/>
          </p:cNvSpPr>
          <p:nvPr>
            <p:ph idx="1"/>
          </p:nvPr>
        </p:nvSpPr>
        <p:spPr/>
        <p:txBody>
          <a:bodyPr/>
          <a:lstStyle/>
          <a:p>
            <a:r>
              <a:rPr lang="en-US" dirty="0"/>
              <a:t>Two-way analysis</a:t>
            </a:r>
          </a:p>
          <a:p>
            <a:pPr lvl="1"/>
            <a:r>
              <a:rPr lang="en-US" dirty="0"/>
              <a:t>Look at the distribution of your variables of interest across sub-groups of patients</a:t>
            </a:r>
          </a:p>
          <a:p>
            <a:pPr lvl="1"/>
            <a:r>
              <a:rPr lang="en-US" dirty="0"/>
              <a:t>Look at </a:t>
            </a:r>
            <a:r>
              <a:rPr lang="en-US" b="1" dirty="0"/>
              <a:t>outcomes</a:t>
            </a:r>
            <a:r>
              <a:rPr lang="en-US" dirty="0"/>
              <a:t> of interest by each of your </a:t>
            </a:r>
            <a:r>
              <a:rPr lang="en-US" b="1" dirty="0"/>
              <a:t>predictor variables </a:t>
            </a:r>
            <a:r>
              <a:rPr lang="en-US" dirty="0"/>
              <a:t>of interest</a:t>
            </a:r>
          </a:p>
          <a:p>
            <a:r>
              <a:rPr lang="en-US" dirty="0"/>
              <a:t>Identify which statistical tests to use to assess associations for statistical significance</a:t>
            </a:r>
          </a:p>
        </p:txBody>
      </p:sp>
    </p:spTree>
    <p:extLst>
      <p:ext uri="{BB962C8B-B14F-4D97-AF65-F5344CB8AC3E}">
        <p14:creationId xmlns:p14="http://schemas.microsoft.com/office/powerpoint/2010/main" val="42335874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analysis: Next steps</a:t>
            </a:r>
          </a:p>
        </p:txBody>
      </p:sp>
      <p:sp>
        <p:nvSpPr>
          <p:cNvPr id="3" name="Content Placeholder 2"/>
          <p:cNvSpPr>
            <a:spLocks noGrp="1"/>
          </p:cNvSpPr>
          <p:nvPr>
            <p:ph idx="1"/>
          </p:nvPr>
        </p:nvSpPr>
        <p:spPr>
          <a:xfrm>
            <a:off x="457200" y="1600200"/>
            <a:ext cx="8229600" cy="4925291"/>
          </a:xfrm>
        </p:spPr>
        <p:txBody>
          <a:bodyPr/>
          <a:lstStyle/>
          <a:p>
            <a:r>
              <a:rPr lang="en-US" b="1" dirty="0"/>
              <a:t>Three-way analysis</a:t>
            </a:r>
            <a:r>
              <a:rPr lang="en-US" dirty="0"/>
              <a:t>: Look at important two-way associations, stratified by a third variable, to see if the relationship holds strong or it is explained by other factors</a:t>
            </a:r>
          </a:p>
          <a:p>
            <a:r>
              <a:rPr lang="en-US" b="1" dirty="0"/>
              <a:t>Multivariable regression</a:t>
            </a:r>
            <a:r>
              <a:rPr lang="en-US" dirty="0"/>
              <a:t>: Allows you to assess the independent effects of all important predictor variables</a:t>
            </a:r>
          </a:p>
          <a:p>
            <a:pPr marL="57150" indent="0" algn="ctr">
              <a:buNone/>
            </a:pPr>
            <a:r>
              <a:rPr lang="en-US" b="1" i="1" dirty="0">
                <a:solidFill>
                  <a:srgbClr val="660066"/>
                </a:solidFill>
                <a:latin typeface="Calibri" panose="020F0502020204030204" pitchFamily="34" charset="0"/>
                <a:ea typeface="Times New Roman" charset="0"/>
                <a:cs typeface="Times New Roman" charset="0"/>
              </a:rPr>
              <a:t>Take care to make sure you are using these appropriately!  Work with a biostatistician!</a:t>
            </a:r>
          </a:p>
          <a:p>
            <a:endParaRPr lang="en-US" dirty="0"/>
          </a:p>
          <a:p>
            <a:endParaRPr lang="en-US" dirty="0"/>
          </a:p>
          <a:p>
            <a:endParaRPr lang="en-US" dirty="0"/>
          </a:p>
        </p:txBody>
      </p:sp>
    </p:spTree>
    <p:extLst>
      <p:ext uri="{BB962C8B-B14F-4D97-AF65-F5344CB8AC3E}">
        <p14:creationId xmlns:p14="http://schemas.microsoft.com/office/powerpoint/2010/main" val="21569436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197825751"/>
              </p:ext>
            </p:extLst>
          </p:nvPr>
        </p:nvGraphicFramePr>
        <p:xfrm>
          <a:off x="471488" y="1263129"/>
          <a:ext cx="8429625" cy="5012490"/>
        </p:xfrm>
        <a:graphic>
          <a:graphicData uri="http://schemas.openxmlformats.org/drawingml/2006/table">
            <a:tbl>
              <a:tblPr firstRow="1" firstCol="1" bandRow="1" bandCol="1"/>
              <a:tblGrid>
                <a:gridCol w="2284163">
                  <a:extLst>
                    <a:ext uri="{9D8B030D-6E8A-4147-A177-3AD203B41FA5}">
                      <a16:colId xmlns:a16="http://schemas.microsoft.com/office/drawing/2014/main" val="3192302658"/>
                    </a:ext>
                  </a:extLst>
                </a:gridCol>
                <a:gridCol w="1150603">
                  <a:extLst>
                    <a:ext uri="{9D8B030D-6E8A-4147-A177-3AD203B41FA5}">
                      <a16:colId xmlns:a16="http://schemas.microsoft.com/office/drawing/2014/main" val="848900349"/>
                    </a:ext>
                  </a:extLst>
                </a:gridCol>
                <a:gridCol w="834752">
                  <a:extLst>
                    <a:ext uri="{9D8B030D-6E8A-4147-A177-3AD203B41FA5}">
                      <a16:colId xmlns:a16="http://schemas.microsoft.com/office/drawing/2014/main" val="3954390421"/>
                    </a:ext>
                  </a:extLst>
                </a:gridCol>
                <a:gridCol w="992676">
                  <a:extLst>
                    <a:ext uri="{9D8B030D-6E8A-4147-A177-3AD203B41FA5}">
                      <a16:colId xmlns:a16="http://schemas.microsoft.com/office/drawing/2014/main" val="1538220340"/>
                    </a:ext>
                  </a:extLst>
                </a:gridCol>
                <a:gridCol w="721947">
                  <a:extLst>
                    <a:ext uri="{9D8B030D-6E8A-4147-A177-3AD203B41FA5}">
                      <a16:colId xmlns:a16="http://schemas.microsoft.com/office/drawing/2014/main" val="458180176"/>
                    </a:ext>
                  </a:extLst>
                </a:gridCol>
                <a:gridCol w="979462">
                  <a:extLst>
                    <a:ext uri="{9D8B030D-6E8A-4147-A177-3AD203B41FA5}">
                      <a16:colId xmlns:a16="http://schemas.microsoft.com/office/drawing/2014/main" val="2509237543"/>
                    </a:ext>
                  </a:extLst>
                </a:gridCol>
                <a:gridCol w="733011">
                  <a:extLst>
                    <a:ext uri="{9D8B030D-6E8A-4147-A177-3AD203B41FA5}">
                      <a16:colId xmlns:a16="http://schemas.microsoft.com/office/drawing/2014/main" val="879489107"/>
                    </a:ext>
                  </a:extLst>
                </a:gridCol>
                <a:gridCol w="733011">
                  <a:extLst>
                    <a:ext uri="{9D8B030D-6E8A-4147-A177-3AD203B41FA5}">
                      <a16:colId xmlns:a16="http://schemas.microsoft.com/office/drawing/2014/main" val="24141896"/>
                    </a:ext>
                  </a:extLst>
                </a:gridCol>
              </a:tblGrid>
              <a:tr h="455093">
                <a:tc>
                  <a:txBody>
                    <a:bodyPr/>
                    <a:lstStyle/>
                    <a:p>
                      <a:pPr marL="0" marR="0" algn="ctr">
                        <a:spcBef>
                          <a:spcPts val="0"/>
                        </a:spcBef>
                        <a:spcAft>
                          <a:spcPts val="0"/>
                        </a:spcAft>
                      </a:pPr>
                      <a:r>
                        <a:rPr lang="en-US" sz="2000" dirty="0">
                          <a:effectLst/>
                          <a:latin typeface="Calibri"/>
                          <a:ea typeface="Times New Roman" panose="02020603050405020304" pitchFamily="18" charset="0"/>
                          <a:cs typeface="Calibri"/>
                        </a:rPr>
                        <a:t> </a:t>
                      </a:r>
                    </a:p>
                  </a:txBody>
                  <a:tcPr marL="68580" marR="68580" marT="0" marB="0" anchor="ctr">
                    <a:lnL>
                      <a:noFill/>
                    </a:lnL>
                    <a:lnR>
                      <a:noFill/>
                    </a:lnR>
                    <a:lnT w="1905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solidFill>
                      <a:schemeClr val="bg1">
                        <a:lumMod val="85000"/>
                      </a:schemeClr>
                    </a:solidFill>
                  </a:tcPr>
                </a:tc>
                <a:tc gridSpan="2">
                  <a:txBody>
                    <a:bodyPr/>
                    <a:lstStyle/>
                    <a:p>
                      <a:pPr marL="0" marR="0" algn="ctr">
                        <a:spcBef>
                          <a:spcPts val="0"/>
                        </a:spcBef>
                        <a:spcAft>
                          <a:spcPts val="0"/>
                        </a:spcAft>
                      </a:pPr>
                      <a:r>
                        <a:rPr lang="en-US" sz="2000" b="1" dirty="0">
                          <a:effectLst/>
                          <a:latin typeface="Calibri"/>
                          <a:ea typeface="Times New Roman" panose="02020603050405020304" pitchFamily="18" charset="0"/>
                          <a:cs typeface="Calibri"/>
                        </a:rPr>
                        <a:t>Prevalent TB [1]</a:t>
                      </a:r>
                      <a:endParaRPr lang="en-US" sz="2000" dirty="0">
                        <a:effectLst/>
                        <a:latin typeface="Calibri"/>
                        <a:ea typeface="Times New Roman" panose="02020603050405020304" pitchFamily="18" charset="0"/>
                        <a:cs typeface="Calibri"/>
                      </a:endParaRPr>
                    </a:p>
                  </a:txBody>
                  <a:tcPr marL="68580" marR="68580" marT="0" marB="0" anchor="ctr">
                    <a:lnL>
                      <a:noFill/>
                    </a:lnL>
                    <a:lnR>
                      <a:noFill/>
                    </a:lnR>
                    <a:lnT w="1905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solidFill>
                      <a:schemeClr val="bg1">
                        <a:lumMod val="85000"/>
                      </a:schemeClr>
                    </a:solidFill>
                  </a:tcPr>
                </a:tc>
                <a:tc hMerge="1">
                  <a:txBody>
                    <a:bodyPr/>
                    <a:lstStyle/>
                    <a:p>
                      <a:endParaRPr lang="en-US"/>
                    </a:p>
                  </a:txBody>
                  <a:tcPr/>
                </a:tc>
                <a:tc gridSpan="2">
                  <a:txBody>
                    <a:bodyPr/>
                    <a:lstStyle/>
                    <a:p>
                      <a:pPr marL="0" marR="0" algn="ctr">
                        <a:spcBef>
                          <a:spcPts val="0"/>
                        </a:spcBef>
                        <a:spcAft>
                          <a:spcPts val="0"/>
                        </a:spcAft>
                      </a:pPr>
                      <a:r>
                        <a:rPr lang="en-US" sz="2000" b="1" dirty="0">
                          <a:effectLst/>
                          <a:latin typeface="Calibri"/>
                          <a:ea typeface="Times New Roman" panose="02020603050405020304" pitchFamily="18" charset="0"/>
                          <a:cs typeface="Calibri"/>
                        </a:rPr>
                        <a:t>No TB [2]</a:t>
                      </a:r>
                      <a:endParaRPr lang="en-US" sz="2000" dirty="0">
                        <a:effectLst/>
                        <a:latin typeface="Calibri"/>
                        <a:ea typeface="Times New Roman" panose="02020603050405020304" pitchFamily="18" charset="0"/>
                        <a:cs typeface="Calibri"/>
                      </a:endParaRPr>
                    </a:p>
                  </a:txBody>
                  <a:tcPr marL="68580" marR="68580" marT="0" marB="0" anchor="ctr">
                    <a:lnL>
                      <a:noFill/>
                    </a:lnL>
                    <a:lnR>
                      <a:noFill/>
                    </a:lnR>
                    <a:lnT w="1905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solidFill>
                      <a:schemeClr val="bg1">
                        <a:lumMod val="85000"/>
                      </a:schemeClr>
                    </a:solidFill>
                  </a:tcPr>
                </a:tc>
                <a:tc hMerge="1">
                  <a:txBody>
                    <a:bodyPr/>
                    <a:lstStyle/>
                    <a:p>
                      <a:endParaRPr lang="en-US"/>
                    </a:p>
                  </a:txBody>
                  <a:tcPr/>
                </a:tc>
                <a:tc gridSpan="2">
                  <a:txBody>
                    <a:bodyPr/>
                    <a:lstStyle/>
                    <a:p>
                      <a:pPr marL="0" marR="0" algn="ctr">
                        <a:spcBef>
                          <a:spcPts val="0"/>
                        </a:spcBef>
                        <a:spcAft>
                          <a:spcPts val="0"/>
                        </a:spcAft>
                      </a:pPr>
                      <a:r>
                        <a:rPr lang="en-US" sz="2000" b="1" dirty="0">
                          <a:effectLst/>
                          <a:latin typeface="Calibri"/>
                          <a:ea typeface="Times New Roman" panose="02020603050405020304" pitchFamily="18" charset="0"/>
                          <a:cs typeface="Calibri"/>
                        </a:rPr>
                        <a:t>Incident TB [3]</a:t>
                      </a:r>
                      <a:endParaRPr lang="en-US" sz="2000" dirty="0">
                        <a:effectLst/>
                        <a:latin typeface="Calibri"/>
                        <a:ea typeface="Times New Roman" panose="02020603050405020304" pitchFamily="18" charset="0"/>
                        <a:cs typeface="Calibri"/>
                      </a:endParaRPr>
                    </a:p>
                  </a:txBody>
                  <a:tcPr marL="68580" marR="68580" marT="0" marB="0" anchor="ctr">
                    <a:lnL>
                      <a:noFill/>
                    </a:lnL>
                    <a:lnR>
                      <a:noFill/>
                    </a:lnR>
                    <a:lnT w="1905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solidFill>
                      <a:schemeClr val="bg1">
                        <a:lumMod val="85000"/>
                      </a:schemeClr>
                    </a:solidFill>
                  </a:tcPr>
                </a:tc>
                <a:tc hMerge="1">
                  <a:txBody>
                    <a:bodyPr/>
                    <a:lstStyle/>
                    <a:p>
                      <a:endParaRPr lang="en-US"/>
                    </a:p>
                  </a:txBody>
                  <a:tcPr/>
                </a:tc>
                <a:tc>
                  <a:txBody>
                    <a:bodyPr/>
                    <a:lstStyle/>
                    <a:p>
                      <a:pPr marL="0" marR="0" algn="ctr">
                        <a:spcBef>
                          <a:spcPts val="0"/>
                        </a:spcBef>
                        <a:spcAft>
                          <a:spcPts val="0"/>
                        </a:spcAft>
                      </a:pPr>
                      <a:r>
                        <a:rPr lang="en-US" sz="2000" b="1" dirty="0">
                          <a:effectLst/>
                          <a:latin typeface="Calibri"/>
                          <a:ea typeface="Times New Roman" panose="02020603050405020304" pitchFamily="18" charset="0"/>
                          <a:cs typeface="Calibri"/>
                        </a:rPr>
                        <a:t>Sig.</a:t>
                      </a:r>
                      <a:endParaRPr lang="en-US" sz="2000" dirty="0">
                        <a:effectLst/>
                        <a:latin typeface="Calibri"/>
                        <a:ea typeface="Times New Roman" panose="02020603050405020304" pitchFamily="18" charset="0"/>
                        <a:cs typeface="Calibri"/>
                      </a:endParaRPr>
                    </a:p>
                  </a:txBody>
                  <a:tcPr marL="68580" marR="68580" marT="0" marB="0" anchor="ctr">
                    <a:lnL>
                      <a:noFill/>
                    </a:lnL>
                    <a:lnR>
                      <a:noFill/>
                    </a:lnR>
                    <a:lnT w="1905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877293313"/>
                  </a:ext>
                </a:extLst>
              </a:tr>
              <a:tr h="621152">
                <a:tc>
                  <a:txBody>
                    <a:bodyPr/>
                    <a:lstStyle/>
                    <a:p>
                      <a:pPr marL="0" marR="0" algn="ctr">
                        <a:spcBef>
                          <a:spcPts val="0"/>
                        </a:spcBef>
                        <a:spcAft>
                          <a:spcPts val="0"/>
                        </a:spcAft>
                      </a:pPr>
                      <a:r>
                        <a:rPr lang="en-US" sz="1800" dirty="0">
                          <a:effectLst/>
                          <a:latin typeface="Calibri"/>
                          <a:ea typeface="Times New Roman" panose="02020603050405020304" pitchFamily="18" charset="0"/>
                          <a:cs typeface="Calibri"/>
                        </a:rPr>
                        <a:t> </a:t>
                      </a:r>
                    </a:p>
                  </a:txBody>
                  <a:tcPr marL="68580" marR="68580" marT="0" marB="0" anchor="ctr">
                    <a:lnL>
                      <a:noFill/>
                    </a:lnL>
                    <a:lnR>
                      <a:noFill/>
                    </a:lnR>
                    <a:lnT w="12700" cap="flat" cmpd="sng" algn="ctr">
                      <a:solidFill>
                        <a:srgbClr val="008000"/>
                      </a:solidFill>
                      <a:prstDash val="solid"/>
                      <a:round/>
                      <a:headEnd type="none" w="med" len="med"/>
                      <a:tailEnd type="none" w="med" len="med"/>
                    </a:lnT>
                    <a:lnB>
                      <a:noFill/>
                    </a:lnB>
                  </a:tcPr>
                </a:tc>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n=1828</a:t>
                      </a:r>
                    </a:p>
                  </a:txBody>
                  <a:tcPr marL="68580" marR="68580" marT="0" marB="0" anchor="ctr">
                    <a:lnL>
                      <a:noFill/>
                    </a:lnL>
                    <a:lnR>
                      <a:noFill/>
                    </a:lnR>
                    <a:lnT w="12700" cap="flat" cmpd="sng" algn="ctr">
                      <a:solidFill>
                        <a:srgbClr val="008000"/>
                      </a:solidFill>
                      <a:prstDash val="solid"/>
                      <a:round/>
                      <a:headEnd type="none" w="med" len="med"/>
                      <a:tailEnd type="none" w="med" len="med"/>
                    </a:lnT>
                    <a:lnB>
                      <a:noFill/>
                    </a:lnB>
                  </a:tcPr>
                </a:tc>
                <a:tc>
                  <a:txBody>
                    <a:bodyPr/>
                    <a:lstStyle/>
                    <a:p>
                      <a:pPr marL="0" marR="0" algn="ctr">
                        <a:spcBef>
                          <a:spcPts val="0"/>
                        </a:spcBef>
                        <a:spcAft>
                          <a:spcPts val="0"/>
                        </a:spcAft>
                      </a:pPr>
                      <a:r>
                        <a:rPr lang="en-US" sz="1800" dirty="0">
                          <a:effectLst/>
                          <a:latin typeface="Calibri"/>
                          <a:ea typeface="Times New Roman" panose="02020603050405020304" pitchFamily="18" charset="0"/>
                          <a:cs typeface="Calibri"/>
                        </a:rPr>
                        <a:t>%</a:t>
                      </a:r>
                    </a:p>
                  </a:txBody>
                  <a:tcPr marL="68580" marR="68580" marT="0" marB="0" anchor="ctr">
                    <a:lnL>
                      <a:noFill/>
                    </a:lnL>
                    <a:lnR>
                      <a:noFill/>
                    </a:lnR>
                    <a:lnT w="12700" cap="flat" cmpd="sng" algn="ctr">
                      <a:solidFill>
                        <a:srgbClr val="008000"/>
                      </a:solidFill>
                      <a:prstDash val="solid"/>
                      <a:round/>
                      <a:headEnd type="none" w="med" len="med"/>
                      <a:tailEnd type="none" w="med" len="med"/>
                    </a:lnT>
                    <a:lnB>
                      <a:noFill/>
                    </a:lnB>
                  </a:tcPr>
                </a:tc>
                <a:tc>
                  <a:txBody>
                    <a:bodyPr/>
                    <a:lstStyle/>
                    <a:p>
                      <a:pPr marL="0" marR="0" algn="ctr">
                        <a:spcBef>
                          <a:spcPts val="0"/>
                        </a:spcBef>
                        <a:spcAft>
                          <a:spcPts val="0"/>
                        </a:spcAft>
                      </a:pPr>
                      <a:r>
                        <a:rPr lang="en-US" sz="1800" dirty="0">
                          <a:effectLst/>
                          <a:latin typeface="Calibri"/>
                          <a:ea typeface="Times New Roman" panose="02020603050405020304" pitchFamily="18" charset="0"/>
                          <a:cs typeface="Calibri"/>
                        </a:rPr>
                        <a:t>n=8808</a:t>
                      </a:r>
                    </a:p>
                  </a:txBody>
                  <a:tcPr marL="68580" marR="68580" marT="0" marB="0" anchor="ctr">
                    <a:lnL>
                      <a:noFill/>
                    </a:lnL>
                    <a:lnR>
                      <a:noFill/>
                    </a:lnR>
                    <a:lnT w="12700" cap="flat" cmpd="sng" algn="ctr">
                      <a:solidFill>
                        <a:srgbClr val="008000"/>
                      </a:solidFill>
                      <a:prstDash val="solid"/>
                      <a:round/>
                      <a:headEnd type="none" w="med" len="med"/>
                      <a:tailEnd type="none" w="med" len="med"/>
                    </a:lnT>
                    <a:lnB>
                      <a:noFill/>
                    </a:lnB>
                  </a:tcPr>
                </a:tc>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a:t>
                      </a:r>
                    </a:p>
                  </a:txBody>
                  <a:tcPr marL="68580" marR="68580" marT="0" marB="0" anchor="ctr">
                    <a:lnL>
                      <a:noFill/>
                    </a:lnL>
                    <a:lnR>
                      <a:noFill/>
                    </a:lnR>
                    <a:lnT w="12700" cap="flat" cmpd="sng" algn="ctr">
                      <a:solidFill>
                        <a:srgbClr val="008000"/>
                      </a:solidFill>
                      <a:prstDash val="solid"/>
                      <a:round/>
                      <a:headEnd type="none" w="med" len="med"/>
                      <a:tailEnd type="none" w="med" len="med"/>
                    </a:lnT>
                    <a:lnB>
                      <a:noFill/>
                    </a:lnB>
                  </a:tcPr>
                </a:tc>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n=390</a:t>
                      </a:r>
                    </a:p>
                  </a:txBody>
                  <a:tcPr marL="68580" marR="68580" marT="0" marB="0" anchor="ctr">
                    <a:lnL>
                      <a:noFill/>
                    </a:lnL>
                    <a:lnR>
                      <a:noFill/>
                    </a:lnR>
                    <a:lnT w="12700" cap="flat" cmpd="sng" algn="ctr">
                      <a:solidFill>
                        <a:srgbClr val="008000"/>
                      </a:solidFill>
                      <a:prstDash val="solid"/>
                      <a:round/>
                      <a:headEnd type="none" w="med" len="med"/>
                      <a:tailEnd type="none" w="med" len="med"/>
                    </a:lnT>
                    <a:lnB>
                      <a:noFill/>
                    </a:lnB>
                  </a:tcPr>
                </a:tc>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a:t>
                      </a:r>
                    </a:p>
                  </a:txBody>
                  <a:tcPr marL="68580" marR="68580" marT="0" marB="0" anchor="ctr">
                    <a:lnL>
                      <a:noFill/>
                    </a:lnL>
                    <a:lnR>
                      <a:noFill/>
                    </a:lnR>
                    <a:lnT w="12700" cap="flat" cmpd="sng" algn="ctr">
                      <a:solidFill>
                        <a:srgbClr val="008000"/>
                      </a:solidFill>
                      <a:prstDash val="solid"/>
                      <a:round/>
                      <a:headEnd type="none" w="med" len="med"/>
                      <a:tailEnd type="none" w="med" len="med"/>
                    </a:lnT>
                    <a:lnB>
                      <a:noFill/>
                    </a:lnB>
                  </a:tcPr>
                </a:tc>
                <a:tc>
                  <a:txBody>
                    <a:bodyPr/>
                    <a:lstStyle/>
                    <a:p>
                      <a:pPr marL="0" marR="0" algn="ctr">
                        <a:spcBef>
                          <a:spcPts val="0"/>
                        </a:spcBef>
                        <a:spcAft>
                          <a:spcPts val="0"/>
                        </a:spcAft>
                      </a:pPr>
                      <a:r>
                        <a:rPr lang="en-US" sz="1800" dirty="0">
                          <a:effectLst/>
                          <a:latin typeface="Calibri"/>
                          <a:ea typeface="Times New Roman" panose="02020603050405020304" pitchFamily="18" charset="0"/>
                          <a:cs typeface="Calibri"/>
                        </a:rPr>
                        <a:t> </a:t>
                      </a:r>
                    </a:p>
                  </a:txBody>
                  <a:tcPr marL="68580" marR="68580" marT="0" marB="0" anchor="ctr">
                    <a:lnL>
                      <a:noFill/>
                    </a:lnL>
                    <a:lnR>
                      <a:noFill/>
                    </a:lnR>
                    <a:lnT w="12700" cap="flat" cmpd="sng" algn="ctr">
                      <a:solidFill>
                        <a:srgbClr val="008000"/>
                      </a:solidFill>
                      <a:prstDash val="solid"/>
                      <a:round/>
                      <a:headEnd type="none" w="med" len="med"/>
                      <a:tailEnd type="none" w="med" len="med"/>
                    </a:lnT>
                    <a:lnB>
                      <a:noFill/>
                    </a:lnB>
                  </a:tcPr>
                </a:tc>
                <a:extLst>
                  <a:ext uri="{0D108BD9-81ED-4DB2-BD59-A6C34878D82A}">
                    <a16:rowId xmlns:a16="http://schemas.microsoft.com/office/drawing/2014/main" val="1662953101"/>
                  </a:ext>
                </a:extLst>
              </a:tr>
              <a:tr h="331655">
                <a:tc>
                  <a:txBody>
                    <a:bodyPr/>
                    <a:lstStyle/>
                    <a:p>
                      <a:pPr marL="0" marR="0" algn="l">
                        <a:spcBef>
                          <a:spcPts val="0"/>
                        </a:spcBef>
                        <a:spcAft>
                          <a:spcPts val="0"/>
                        </a:spcAft>
                      </a:pPr>
                      <a:r>
                        <a:rPr lang="en-US" sz="2000" b="1" dirty="0">
                          <a:effectLst/>
                          <a:latin typeface="Calibri"/>
                          <a:ea typeface="Times New Roman" panose="02020603050405020304" pitchFamily="18" charset="0"/>
                          <a:cs typeface="Calibri"/>
                        </a:rPr>
                        <a:t>Sex</a:t>
                      </a:r>
                      <a:endParaRPr lang="en-US" sz="2000" dirty="0">
                        <a:effectLst/>
                        <a:latin typeface="Calibri"/>
                        <a:ea typeface="Times New Roman" panose="02020603050405020304" pitchFamily="18" charset="0"/>
                        <a:cs typeface="Calibri"/>
                      </a:endParaRP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 </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 </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 </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 </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 </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 </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 </a:t>
                      </a:r>
                    </a:p>
                  </a:txBody>
                  <a:tcPr marL="68580" marR="68580" marT="0" marB="0" anchor="ctr">
                    <a:lnL>
                      <a:noFill/>
                    </a:lnL>
                    <a:lnR>
                      <a:noFill/>
                    </a:lnR>
                    <a:lnT>
                      <a:noFill/>
                    </a:lnT>
                    <a:lnB>
                      <a:noFill/>
                    </a:lnB>
                  </a:tcPr>
                </a:tc>
                <a:extLst>
                  <a:ext uri="{0D108BD9-81ED-4DB2-BD59-A6C34878D82A}">
                    <a16:rowId xmlns:a16="http://schemas.microsoft.com/office/drawing/2014/main" val="1458295131"/>
                  </a:ext>
                </a:extLst>
              </a:tr>
              <a:tr h="423708">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       Male</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1,298</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71.0</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800" dirty="0">
                          <a:effectLst/>
                          <a:latin typeface="Calibri"/>
                          <a:ea typeface="Times New Roman" panose="02020603050405020304" pitchFamily="18" charset="0"/>
                          <a:cs typeface="Calibri"/>
                        </a:rPr>
                        <a:t>5,278</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59.9</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254</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65.1</a:t>
                      </a:r>
                    </a:p>
                  </a:txBody>
                  <a:tcPr marL="68580" marR="68580" marT="0" marB="0" anchor="ctr">
                    <a:lnL>
                      <a:noFill/>
                    </a:lnL>
                    <a:lnR>
                      <a:noFill/>
                    </a:lnR>
                    <a:lnT>
                      <a:noFill/>
                    </a:lnT>
                    <a:lnB>
                      <a:noFill/>
                    </a:lnB>
                  </a:tcPr>
                </a:tc>
                <a:tc rowSpan="2">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0.11</a:t>
                      </a:r>
                    </a:p>
                  </a:txBody>
                  <a:tcPr marL="68580" marR="68580" marT="0" marB="0" anchor="ctr">
                    <a:lnL>
                      <a:noFill/>
                    </a:lnL>
                    <a:lnR>
                      <a:noFill/>
                    </a:lnR>
                    <a:lnT>
                      <a:noFill/>
                    </a:lnT>
                    <a:lnB>
                      <a:noFill/>
                    </a:lnB>
                  </a:tcPr>
                </a:tc>
                <a:extLst>
                  <a:ext uri="{0D108BD9-81ED-4DB2-BD59-A6C34878D82A}">
                    <a16:rowId xmlns:a16="http://schemas.microsoft.com/office/drawing/2014/main" val="3845151068"/>
                  </a:ext>
                </a:extLst>
              </a:tr>
              <a:tr h="520796">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       Female</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530</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800" dirty="0">
                          <a:effectLst/>
                          <a:latin typeface="Calibri"/>
                          <a:ea typeface="Times New Roman" panose="02020603050405020304" pitchFamily="18" charset="0"/>
                          <a:cs typeface="Calibri"/>
                        </a:rPr>
                        <a:t>30.0</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3,526</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40.0</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136</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34.9</a:t>
                      </a:r>
                    </a:p>
                  </a:txBody>
                  <a:tcPr marL="68580" marR="68580" marT="0" marB="0" anchor="ctr">
                    <a:lnL>
                      <a:noFill/>
                    </a:lnL>
                    <a:lnR>
                      <a:noFill/>
                    </a:lnR>
                    <a:lnT>
                      <a:noFill/>
                    </a:lnT>
                    <a:lnB>
                      <a:noFill/>
                    </a:lnB>
                  </a:tcPr>
                </a:tc>
                <a:tc vMerge="1">
                  <a:txBody>
                    <a:bodyPr/>
                    <a:lstStyle/>
                    <a:p>
                      <a:endParaRPr lang="en-US"/>
                    </a:p>
                  </a:txBody>
                  <a:tcPr/>
                </a:tc>
                <a:extLst>
                  <a:ext uri="{0D108BD9-81ED-4DB2-BD59-A6C34878D82A}">
                    <a16:rowId xmlns:a16="http://schemas.microsoft.com/office/drawing/2014/main" val="4112223955"/>
                  </a:ext>
                </a:extLst>
              </a:tr>
              <a:tr h="541546">
                <a:tc>
                  <a:txBody>
                    <a:bodyPr/>
                    <a:lstStyle/>
                    <a:p>
                      <a:pPr marL="0" marR="0" algn="l">
                        <a:lnSpc>
                          <a:spcPct val="90000"/>
                        </a:lnSpc>
                        <a:spcBef>
                          <a:spcPts val="0"/>
                        </a:spcBef>
                        <a:spcAft>
                          <a:spcPts val="0"/>
                        </a:spcAft>
                        <a:tabLst>
                          <a:tab pos="1135380" algn="l"/>
                        </a:tabLst>
                      </a:pPr>
                      <a:r>
                        <a:rPr lang="en-US" sz="2000" b="1" dirty="0">
                          <a:effectLst/>
                          <a:latin typeface="Calibri"/>
                          <a:ea typeface="Times New Roman" panose="02020603050405020304" pitchFamily="18" charset="0"/>
                          <a:cs typeface="Calibri"/>
                        </a:rPr>
                        <a:t>Age at enrollment</a:t>
                      </a:r>
                      <a:endParaRPr lang="en-US" sz="1800" dirty="0">
                        <a:effectLst/>
                        <a:latin typeface="Calibri"/>
                        <a:ea typeface="Times New Roman" panose="02020603050405020304" pitchFamily="18" charset="0"/>
                        <a:cs typeface="Calibri"/>
                      </a:endParaRP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 </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800" dirty="0">
                          <a:effectLst/>
                          <a:latin typeface="Calibri"/>
                          <a:ea typeface="Times New Roman" panose="02020603050405020304" pitchFamily="18" charset="0"/>
                          <a:cs typeface="Calibri"/>
                        </a:rPr>
                        <a:t> </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800" dirty="0">
                          <a:effectLst/>
                          <a:latin typeface="Calibri"/>
                          <a:ea typeface="Times New Roman" panose="02020603050405020304" pitchFamily="18" charset="0"/>
                          <a:cs typeface="Calibri"/>
                        </a:rPr>
                        <a:t> </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 </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 </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 </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 </a:t>
                      </a:r>
                    </a:p>
                  </a:txBody>
                  <a:tcPr marL="68580" marR="68580" marT="0" marB="0" anchor="ctr">
                    <a:lnL>
                      <a:noFill/>
                    </a:lnL>
                    <a:lnR>
                      <a:noFill/>
                    </a:lnR>
                    <a:lnT>
                      <a:noFill/>
                    </a:lnT>
                    <a:lnB>
                      <a:noFill/>
                    </a:lnB>
                  </a:tcPr>
                </a:tc>
                <a:extLst>
                  <a:ext uri="{0D108BD9-81ED-4DB2-BD59-A6C34878D82A}">
                    <a16:rowId xmlns:a16="http://schemas.microsoft.com/office/drawing/2014/main" val="951383734"/>
                  </a:ext>
                </a:extLst>
              </a:tr>
              <a:tr h="423708">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       &lt;20</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7</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800" dirty="0">
                          <a:effectLst/>
                          <a:latin typeface="Calibri"/>
                          <a:ea typeface="Times New Roman" panose="02020603050405020304" pitchFamily="18" charset="0"/>
                          <a:cs typeface="Calibri"/>
                        </a:rPr>
                        <a:t>0.4</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800" dirty="0">
                          <a:effectLst/>
                          <a:latin typeface="Calibri"/>
                          <a:ea typeface="Times New Roman" panose="02020603050405020304" pitchFamily="18" charset="0"/>
                          <a:cs typeface="Calibri"/>
                        </a:rPr>
                        <a:t>149</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1.7</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800" dirty="0">
                          <a:effectLst/>
                          <a:latin typeface="Calibri"/>
                          <a:ea typeface="Times New Roman" panose="02020603050405020304" pitchFamily="18" charset="0"/>
                          <a:cs typeface="Calibri"/>
                        </a:rPr>
                        <a:t>6</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1.5</a:t>
                      </a:r>
                    </a:p>
                  </a:txBody>
                  <a:tcPr marL="68580" marR="68580" marT="0" marB="0" anchor="ctr">
                    <a:lnL>
                      <a:noFill/>
                    </a:lnL>
                    <a:lnR>
                      <a:noFill/>
                    </a:lnR>
                    <a:lnT>
                      <a:noFill/>
                    </a:lnT>
                    <a:lnB>
                      <a:noFill/>
                    </a:lnB>
                  </a:tcPr>
                </a:tc>
                <a:tc rowSpan="5">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0.01</a:t>
                      </a:r>
                    </a:p>
                  </a:txBody>
                  <a:tcPr marL="68580" marR="68580" marT="0" marB="0" anchor="ctr">
                    <a:lnL>
                      <a:noFill/>
                    </a:lnL>
                    <a:lnR>
                      <a:noFill/>
                    </a:lnR>
                    <a:lnT>
                      <a:noFill/>
                    </a:lnT>
                    <a:lnB w="1905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3916847662"/>
                  </a:ext>
                </a:extLst>
              </a:tr>
              <a:tr h="423708">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       20 - 29</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182</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10.0</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1,945</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22.1</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800" dirty="0">
                          <a:effectLst/>
                          <a:latin typeface="Calibri"/>
                          <a:ea typeface="Times New Roman" panose="02020603050405020304" pitchFamily="18" charset="0"/>
                          <a:cs typeface="Calibri"/>
                        </a:rPr>
                        <a:t>97</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24.9</a:t>
                      </a:r>
                    </a:p>
                  </a:txBody>
                  <a:tcPr marL="68580" marR="68580" marT="0" marB="0" anchor="ctr">
                    <a:lnL>
                      <a:noFill/>
                    </a:lnL>
                    <a:lnR>
                      <a:noFill/>
                    </a:lnR>
                    <a:lnT>
                      <a:noFill/>
                    </a:lnT>
                    <a:lnB>
                      <a:noFill/>
                    </a:lnB>
                  </a:tcPr>
                </a:tc>
                <a:tc vMerge="1">
                  <a:txBody>
                    <a:bodyPr/>
                    <a:lstStyle/>
                    <a:p>
                      <a:endParaRPr lang="en-US"/>
                    </a:p>
                  </a:txBody>
                  <a:tcPr/>
                </a:tc>
                <a:extLst>
                  <a:ext uri="{0D108BD9-81ED-4DB2-BD59-A6C34878D82A}">
                    <a16:rowId xmlns:a16="http://schemas.microsoft.com/office/drawing/2014/main" val="1138591719"/>
                  </a:ext>
                </a:extLst>
              </a:tr>
              <a:tr h="423708">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       30 - 39</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729</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39.9</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3,198</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36.3</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165</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800" dirty="0">
                          <a:effectLst/>
                          <a:latin typeface="Calibri"/>
                          <a:ea typeface="Times New Roman" panose="02020603050405020304" pitchFamily="18" charset="0"/>
                          <a:cs typeface="Calibri"/>
                        </a:rPr>
                        <a:t>42.3</a:t>
                      </a:r>
                    </a:p>
                  </a:txBody>
                  <a:tcPr marL="68580" marR="68580" marT="0" marB="0" anchor="ctr">
                    <a:lnL>
                      <a:noFill/>
                    </a:lnL>
                    <a:lnR>
                      <a:noFill/>
                    </a:lnR>
                    <a:lnT>
                      <a:noFill/>
                    </a:lnT>
                    <a:lnB>
                      <a:noFill/>
                    </a:lnB>
                  </a:tcPr>
                </a:tc>
                <a:tc vMerge="1">
                  <a:txBody>
                    <a:bodyPr/>
                    <a:lstStyle/>
                    <a:p>
                      <a:endParaRPr lang="en-US"/>
                    </a:p>
                  </a:txBody>
                  <a:tcPr/>
                </a:tc>
                <a:extLst>
                  <a:ext uri="{0D108BD9-81ED-4DB2-BD59-A6C34878D82A}">
                    <a16:rowId xmlns:a16="http://schemas.microsoft.com/office/drawing/2014/main" val="2785445969"/>
                  </a:ext>
                </a:extLst>
              </a:tr>
              <a:tr h="423708">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       40 - 49</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615</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33.7</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2,264</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25.7</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89</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800" dirty="0">
                          <a:effectLst/>
                          <a:latin typeface="Calibri"/>
                          <a:ea typeface="Times New Roman" panose="02020603050405020304" pitchFamily="18" charset="0"/>
                          <a:cs typeface="Calibri"/>
                        </a:rPr>
                        <a:t>22.8</a:t>
                      </a:r>
                    </a:p>
                  </a:txBody>
                  <a:tcPr marL="68580" marR="68580" marT="0" marB="0" anchor="ctr">
                    <a:lnL>
                      <a:noFill/>
                    </a:lnL>
                    <a:lnR>
                      <a:noFill/>
                    </a:lnR>
                    <a:lnT>
                      <a:noFill/>
                    </a:lnT>
                    <a:lnB>
                      <a:noFill/>
                    </a:lnB>
                  </a:tcPr>
                </a:tc>
                <a:tc vMerge="1">
                  <a:txBody>
                    <a:bodyPr/>
                    <a:lstStyle/>
                    <a:p>
                      <a:endParaRPr lang="en-US"/>
                    </a:p>
                  </a:txBody>
                  <a:tcPr/>
                </a:tc>
                <a:extLst>
                  <a:ext uri="{0D108BD9-81ED-4DB2-BD59-A6C34878D82A}">
                    <a16:rowId xmlns:a16="http://schemas.microsoft.com/office/drawing/2014/main" val="3526141339"/>
                  </a:ext>
                </a:extLst>
              </a:tr>
              <a:tr h="423708">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       &gt;=50</a:t>
                      </a:r>
                    </a:p>
                  </a:txBody>
                  <a:tcPr marL="68580" marR="68580" marT="0" marB="0" anchor="ctr">
                    <a:lnL>
                      <a:noFill/>
                    </a:lnL>
                    <a:lnR>
                      <a:noFill/>
                    </a:lnR>
                    <a:lnT>
                      <a:noFill/>
                    </a:lnT>
                    <a:lnB w="19050" cap="flat" cmpd="sng" algn="ctr">
                      <a:solidFill>
                        <a:srgbClr val="008000"/>
                      </a:solidFill>
                      <a:prstDash val="solid"/>
                      <a:round/>
                      <a:headEnd type="none" w="med" len="med"/>
                      <a:tailEnd type="none" w="med" len="med"/>
                    </a:lnB>
                  </a:tcPr>
                </a:tc>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294</a:t>
                      </a:r>
                    </a:p>
                  </a:txBody>
                  <a:tcPr marL="68580" marR="68580" marT="0" marB="0" anchor="ctr">
                    <a:lnL>
                      <a:noFill/>
                    </a:lnL>
                    <a:lnR>
                      <a:noFill/>
                    </a:lnR>
                    <a:lnT>
                      <a:noFill/>
                    </a:lnT>
                    <a:lnB w="19050" cap="flat" cmpd="sng" algn="ctr">
                      <a:solidFill>
                        <a:srgbClr val="008000"/>
                      </a:solidFill>
                      <a:prstDash val="solid"/>
                      <a:round/>
                      <a:headEnd type="none" w="med" len="med"/>
                      <a:tailEnd type="none" w="med" len="med"/>
                    </a:lnB>
                  </a:tcPr>
                </a:tc>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16.1</a:t>
                      </a:r>
                    </a:p>
                  </a:txBody>
                  <a:tcPr marL="68580" marR="68580" marT="0" marB="0" anchor="ctr">
                    <a:lnL>
                      <a:noFill/>
                    </a:lnL>
                    <a:lnR>
                      <a:noFill/>
                    </a:lnR>
                    <a:lnT>
                      <a:noFill/>
                    </a:lnT>
                    <a:lnB w="19050" cap="flat" cmpd="sng" algn="ctr">
                      <a:solidFill>
                        <a:srgbClr val="008000"/>
                      </a:solidFill>
                      <a:prstDash val="solid"/>
                      <a:round/>
                      <a:headEnd type="none" w="med" len="med"/>
                      <a:tailEnd type="none" w="med" len="med"/>
                    </a:lnB>
                  </a:tcPr>
                </a:tc>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1,252</a:t>
                      </a:r>
                    </a:p>
                  </a:txBody>
                  <a:tcPr marL="68580" marR="68580" marT="0" marB="0" anchor="ctr">
                    <a:lnL>
                      <a:noFill/>
                    </a:lnL>
                    <a:lnR>
                      <a:noFill/>
                    </a:lnR>
                    <a:lnT>
                      <a:noFill/>
                    </a:lnT>
                    <a:lnB w="19050" cap="flat" cmpd="sng" algn="ctr">
                      <a:solidFill>
                        <a:srgbClr val="008000"/>
                      </a:solidFill>
                      <a:prstDash val="solid"/>
                      <a:round/>
                      <a:headEnd type="none" w="med" len="med"/>
                      <a:tailEnd type="none" w="med" len="med"/>
                    </a:lnB>
                  </a:tcPr>
                </a:tc>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14.2</a:t>
                      </a:r>
                    </a:p>
                  </a:txBody>
                  <a:tcPr marL="68580" marR="68580" marT="0" marB="0" anchor="ctr">
                    <a:lnL>
                      <a:noFill/>
                    </a:lnL>
                    <a:lnR>
                      <a:noFill/>
                    </a:lnR>
                    <a:lnT>
                      <a:noFill/>
                    </a:lnT>
                    <a:lnB w="19050" cap="flat" cmpd="sng" algn="ctr">
                      <a:solidFill>
                        <a:srgbClr val="008000"/>
                      </a:solidFill>
                      <a:prstDash val="solid"/>
                      <a:round/>
                      <a:headEnd type="none" w="med" len="med"/>
                      <a:tailEnd type="none" w="med" len="med"/>
                    </a:lnB>
                  </a:tcPr>
                </a:tc>
                <a:tc>
                  <a:txBody>
                    <a:bodyPr/>
                    <a:lstStyle/>
                    <a:p>
                      <a:pPr marL="0" marR="0" algn="ctr">
                        <a:spcBef>
                          <a:spcPts val="0"/>
                        </a:spcBef>
                        <a:spcAft>
                          <a:spcPts val="0"/>
                        </a:spcAft>
                      </a:pPr>
                      <a:r>
                        <a:rPr lang="en-US" sz="1800">
                          <a:effectLst/>
                          <a:latin typeface="Calibri"/>
                          <a:ea typeface="Times New Roman" panose="02020603050405020304" pitchFamily="18" charset="0"/>
                          <a:cs typeface="Calibri"/>
                        </a:rPr>
                        <a:t>33</a:t>
                      </a:r>
                    </a:p>
                  </a:txBody>
                  <a:tcPr marL="68580" marR="68580" marT="0" marB="0" anchor="ctr">
                    <a:lnL>
                      <a:noFill/>
                    </a:lnL>
                    <a:lnR>
                      <a:noFill/>
                    </a:lnR>
                    <a:lnT>
                      <a:noFill/>
                    </a:lnT>
                    <a:lnB w="19050" cap="flat" cmpd="sng" algn="ctr">
                      <a:solidFill>
                        <a:srgbClr val="008000"/>
                      </a:solidFill>
                      <a:prstDash val="solid"/>
                      <a:round/>
                      <a:headEnd type="none" w="med" len="med"/>
                      <a:tailEnd type="none" w="med" len="med"/>
                    </a:lnB>
                  </a:tcPr>
                </a:tc>
                <a:tc>
                  <a:txBody>
                    <a:bodyPr/>
                    <a:lstStyle/>
                    <a:p>
                      <a:pPr marL="0" marR="0" algn="ctr">
                        <a:spcBef>
                          <a:spcPts val="0"/>
                        </a:spcBef>
                        <a:spcAft>
                          <a:spcPts val="0"/>
                        </a:spcAft>
                      </a:pPr>
                      <a:r>
                        <a:rPr lang="en-US" sz="1800" dirty="0">
                          <a:effectLst/>
                          <a:latin typeface="Calibri"/>
                          <a:ea typeface="Times New Roman" panose="02020603050405020304" pitchFamily="18" charset="0"/>
                          <a:cs typeface="Calibri"/>
                        </a:rPr>
                        <a:t>8.5</a:t>
                      </a:r>
                    </a:p>
                  </a:txBody>
                  <a:tcPr marL="68580" marR="68580" marT="0" marB="0" anchor="ctr">
                    <a:lnL>
                      <a:noFill/>
                    </a:lnL>
                    <a:lnR>
                      <a:noFill/>
                    </a:lnR>
                    <a:lnT>
                      <a:noFill/>
                    </a:lnT>
                    <a:lnB w="19050" cap="flat" cmpd="sng" algn="ctr">
                      <a:solidFill>
                        <a:srgbClr val="008000"/>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2289688501"/>
                  </a:ext>
                </a:extLst>
              </a:tr>
            </a:tbl>
          </a:graphicData>
        </a:graphic>
      </p:graphicFrame>
      <p:sp>
        <p:nvSpPr>
          <p:cNvPr id="6" name="Rectangle 2"/>
          <p:cNvSpPr>
            <a:spLocks noChangeArrowheads="1"/>
          </p:cNvSpPr>
          <p:nvPr/>
        </p:nvSpPr>
        <p:spPr bwMode="auto">
          <a:xfrm>
            <a:off x="1087120" y="3036888"/>
            <a:ext cx="7813993"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7" name="TextBox 6"/>
          <p:cNvSpPr txBox="1"/>
          <p:nvPr/>
        </p:nvSpPr>
        <p:spPr>
          <a:xfrm>
            <a:off x="457200" y="505747"/>
            <a:ext cx="8429625" cy="707886"/>
          </a:xfrm>
          <a:prstGeom prst="rect">
            <a:avLst/>
          </a:prstGeom>
          <a:noFill/>
        </p:spPr>
        <p:txBody>
          <a:bodyPr wrap="square" rtlCol="0">
            <a:spAutoFit/>
          </a:bodyPr>
          <a:lstStyle/>
          <a:p>
            <a:r>
              <a:rPr lang="en-US" sz="4000" dirty="0">
                <a:solidFill>
                  <a:schemeClr val="accent1">
                    <a:lumMod val="75000"/>
                  </a:schemeClr>
                </a:solidFill>
                <a:latin typeface="Avenir Book"/>
              </a:rPr>
              <a:t>Baseline characteristics of TB patients </a:t>
            </a:r>
          </a:p>
        </p:txBody>
      </p:sp>
    </p:spTree>
    <p:extLst>
      <p:ext uri="{BB962C8B-B14F-4D97-AF65-F5344CB8AC3E}">
        <p14:creationId xmlns:p14="http://schemas.microsoft.com/office/powerpoint/2010/main" val="6794076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running-pain-inline.jpg"/>
          <p:cNvPicPr>
            <a:picLocks noChangeAspect="1"/>
          </p:cNvPicPr>
          <p:nvPr/>
        </p:nvPicPr>
        <p:blipFill rotWithShape="1">
          <a:blip r:embed="rId3" cstate="print">
            <a:alphaModFix amt="30000"/>
            <a:extLst>
              <a:ext uri="{28A0092B-C50C-407E-A947-70E740481C1C}">
                <a14:useLocalDpi xmlns:a14="http://schemas.microsoft.com/office/drawing/2010/main"/>
              </a:ext>
            </a:extLst>
          </a:blip>
          <a:srcRect/>
          <a:stretch/>
        </p:blipFill>
        <p:spPr>
          <a:xfrm>
            <a:off x="2157158" y="4155877"/>
            <a:ext cx="6844898" cy="2371444"/>
          </a:xfrm>
          <a:prstGeom prst="rect">
            <a:avLst/>
          </a:prstGeom>
        </p:spPr>
      </p:pic>
      <p:sp>
        <p:nvSpPr>
          <p:cNvPr id="2" name="Title 1"/>
          <p:cNvSpPr>
            <a:spLocks noGrp="1"/>
          </p:cNvSpPr>
          <p:nvPr>
            <p:ph type="title"/>
          </p:nvPr>
        </p:nvSpPr>
        <p:spPr>
          <a:xfrm>
            <a:off x="457200" y="148417"/>
            <a:ext cx="8229600" cy="1139825"/>
          </a:xfrm>
        </p:spPr>
        <p:txBody>
          <a:bodyPr/>
          <a:lstStyle/>
          <a:p>
            <a:r>
              <a:rPr lang="en-US" dirty="0"/>
              <a:t>This week</a:t>
            </a:r>
          </a:p>
        </p:txBody>
      </p:sp>
      <p:sp>
        <p:nvSpPr>
          <p:cNvPr id="3" name="Content Placeholder 2"/>
          <p:cNvSpPr>
            <a:spLocks noGrp="1"/>
          </p:cNvSpPr>
          <p:nvPr>
            <p:ph idx="1"/>
          </p:nvPr>
        </p:nvSpPr>
        <p:spPr>
          <a:xfrm>
            <a:off x="457200" y="1442049"/>
            <a:ext cx="8229600" cy="4530725"/>
          </a:xfrm>
        </p:spPr>
        <p:txBody>
          <a:bodyPr/>
          <a:lstStyle/>
          <a:p>
            <a:r>
              <a:rPr lang="en-US" dirty="0"/>
              <a:t>You will begin working in Epi Info™ today:</a:t>
            </a:r>
          </a:p>
          <a:p>
            <a:pPr lvl="1"/>
            <a:r>
              <a:rPr lang="en-US" dirty="0"/>
              <a:t>Learning about how to do data analysis</a:t>
            </a:r>
          </a:p>
          <a:p>
            <a:pPr lvl="1"/>
            <a:r>
              <a:rPr lang="en-US" dirty="0"/>
              <a:t>Importing and cleaning your data</a:t>
            </a:r>
          </a:p>
          <a:p>
            <a:r>
              <a:rPr lang="en-US" dirty="0"/>
              <a:t>Throughout this week, you will continue to work on cleaning and analyzing your data</a:t>
            </a:r>
          </a:p>
          <a:p>
            <a:pPr marL="0" indent="0">
              <a:buNone/>
            </a:pPr>
            <a:endParaRPr lang="en-US" dirty="0"/>
          </a:p>
          <a:p>
            <a:pPr marL="0" indent="0">
              <a:buNone/>
            </a:pPr>
            <a:endParaRPr lang="en-US" dirty="0"/>
          </a:p>
          <a:p>
            <a:pPr marL="0" indent="0">
              <a:buNone/>
            </a:pPr>
            <a:endParaRPr lang="en-US" dirty="0"/>
          </a:p>
          <a:p>
            <a:pPr marL="0" indent="0" algn="ctr">
              <a:lnSpc>
                <a:spcPct val="120000"/>
              </a:lnSpc>
              <a:buNone/>
            </a:pPr>
            <a:r>
              <a:rPr lang="is-IS" b="1" dirty="0">
                <a:solidFill>
                  <a:srgbClr val="FF6600"/>
                </a:solidFill>
              </a:rPr>
              <a:t>                              </a:t>
            </a:r>
            <a:r>
              <a:rPr lang="is-IS" sz="3600" b="1" i="1" dirty="0">
                <a:solidFill>
                  <a:srgbClr val="FF6600"/>
                </a:solidFill>
                <a:effectLst>
                  <a:innerShdw blurRad="63500" dist="50800" dir="10800000">
                    <a:prstClr val="black">
                      <a:alpha val="50000"/>
                    </a:prstClr>
                  </a:innerShdw>
                </a:effectLst>
              </a:rPr>
              <a:t> ...</a:t>
            </a:r>
            <a:r>
              <a:rPr lang="en-US" sz="3600" b="1" i="1" dirty="0">
                <a:solidFill>
                  <a:srgbClr val="FF6600"/>
                </a:solidFill>
                <a:effectLst>
                  <a:innerShdw blurRad="63500" dist="50800" dir="10800000">
                    <a:prstClr val="black">
                      <a:alpha val="50000"/>
                    </a:prstClr>
                  </a:innerShdw>
                </a:effectLst>
              </a:rPr>
              <a:t>S</a:t>
            </a:r>
            <a:r>
              <a:rPr lang="is-IS" sz="3600" b="1" i="1" dirty="0">
                <a:solidFill>
                  <a:srgbClr val="FF6600"/>
                </a:solidFill>
                <a:effectLst>
                  <a:innerShdw blurRad="63500" dist="50800" dir="10800000">
                    <a:prstClr val="black">
                      <a:alpha val="50000"/>
                    </a:prstClr>
                  </a:innerShdw>
                </a:effectLst>
              </a:rPr>
              <a:t>o let’s get started!</a:t>
            </a:r>
            <a:endParaRPr lang="en-US" sz="3600" b="1" i="1" dirty="0">
              <a:solidFill>
                <a:srgbClr val="FF6600"/>
              </a:solidFill>
              <a:effectLst>
                <a:innerShdw blurRad="63500" dist="50800" dir="10800000">
                  <a:prstClr val="black">
                    <a:alpha val="50000"/>
                  </a:prstClr>
                </a:innerShdw>
              </a:effectLst>
            </a:endParaRPr>
          </a:p>
        </p:txBody>
      </p:sp>
    </p:spTree>
    <p:extLst>
      <p:ext uri="{BB962C8B-B14F-4D97-AF65-F5344CB8AC3E}">
        <p14:creationId xmlns:p14="http://schemas.microsoft.com/office/powerpoint/2010/main" val="15179185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delete"/>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295400" y="381000"/>
            <a:ext cx="6553200" cy="6227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536203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Definition </a:t>
            </a:r>
          </a:p>
        </p:txBody>
      </p:sp>
      <p:sp>
        <p:nvSpPr>
          <p:cNvPr id="3" name="Content Placeholder 2"/>
          <p:cNvSpPr>
            <a:spLocks noGrp="1"/>
          </p:cNvSpPr>
          <p:nvPr>
            <p:ph idx="1"/>
          </p:nvPr>
        </p:nvSpPr>
        <p:spPr/>
        <p:txBody>
          <a:bodyPr/>
          <a:lstStyle/>
          <a:p>
            <a:pPr>
              <a:lnSpc>
                <a:spcPct val="90000"/>
              </a:lnSpc>
              <a:spcBef>
                <a:spcPts val="768"/>
              </a:spcBef>
            </a:pPr>
            <a:r>
              <a:rPr lang="en-US" sz="3000" dirty="0"/>
              <a:t>Data cleaning is the process of detecting and correcting (or removing) corrupt or inaccurate records from a record set, table, or database</a:t>
            </a:r>
          </a:p>
          <a:p>
            <a:pPr>
              <a:lnSpc>
                <a:spcPct val="90000"/>
              </a:lnSpc>
              <a:spcBef>
                <a:spcPts val="768"/>
              </a:spcBef>
            </a:pPr>
            <a:r>
              <a:rPr lang="en-US" sz="3000" dirty="0"/>
              <a:t>Refers to identifying incomplete, incorrect, inaccurate or irrelevant data </a:t>
            </a:r>
          </a:p>
          <a:p>
            <a:pPr>
              <a:lnSpc>
                <a:spcPct val="90000"/>
              </a:lnSpc>
              <a:spcBef>
                <a:spcPts val="768"/>
              </a:spcBef>
            </a:pPr>
            <a:r>
              <a:rPr lang="en-US" sz="3000" dirty="0"/>
              <a:t>And then replacing, modifying, or deleting the dirty or coarse data</a:t>
            </a:r>
          </a:p>
          <a:p>
            <a:pPr>
              <a:lnSpc>
                <a:spcPct val="90000"/>
              </a:lnSpc>
              <a:spcBef>
                <a:spcPts val="768"/>
              </a:spcBef>
            </a:pPr>
            <a:r>
              <a:rPr lang="en-US" sz="3000" dirty="0"/>
              <a:t>After cleansing, a data set should be consistent with other similar data sets in the system</a:t>
            </a:r>
          </a:p>
        </p:txBody>
      </p:sp>
    </p:spTree>
    <p:extLst>
      <p:ext uri="{BB962C8B-B14F-4D97-AF65-F5344CB8AC3E}">
        <p14:creationId xmlns:p14="http://schemas.microsoft.com/office/powerpoint/2010/main" val="9203931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8229600" cy="1143000"/>
          </a:xfrm>
        </p:spPr>
        <p:txBody>
          <a:bodyPr/>
          <a:lstStyle/>
          <a:p>
            <a:r>
              <a:rPr lang="en-US" dirty="0"/>
              <a:t>Data quality issues</a:t>
            </a:r>
          </a:p>
        </p:txBody>
      </p:sp>
      <p:sp>
        <p:nvSpPr>
          <p:cNvPr id="3" name="Content Placeholder 2"/>
          <p:cNvSpPr>
            <a:spLocks noGrp="1"/>
          </p:cNvSpPr>
          <p:nvPr>
            <p:ph idx="1"/>
          </p:nvPr>
        </p:nvSpPr>
        <p:spPr>
          <a:xfrm>
            <a:off x="457200" y="1600200"/>
            <a:ext cx="8229600" cy="4931496"/>
          </a:xfrm>
        </p:spPr>
        <p:txBody>
          <a:bodyPr/>
          <a:lstStyle/>
          <a:p>
            <a:pPr>
              <a:lnSpc>
                <a:spcPct val="90000"/>
              </a:lnSpc>
              <a:spcBef>
                <a:spcPts val="768"/>
              </a:spcBef>
            </a:pPr>
            <a:r>
              <a:rPr lang="en-US" sz="3000" dirty="0"/>
              <a:t>Validity: The degree to which the measures conform to defined business rules or constraints </a:t>
            </a:r>
          </a:p>
          <a:p>
            <a:pPr>
              <a:lnSpc>
                <a:spcPct val="90000"/>
              </a:lnSpc>
              <a:spcBef>
                <a:spcPts val="768"/>
              </a:spcBef>
            </a:pPr>
            <a:r>
              <a:rPr lang="en-US" sz="3000" dirty="0"/>
              <a:t>Data-type constraints: Values in a particular column must be of a particular datatype, e.g., character, numeric, date, etc.</a:t>
            </a:r>
          </a:p>
          <a:p>
            <a:pPr>
              <a:lnSpc>
                <a:spcPct val="90000"/>
              </a:lnSpc>
              <a:spcBef>
                <a:spcPts val="768"/>
              </a:spcBef>
            </a:pPr>
            <a:r>
              <a:rPr lang="en-US" sz="3000" dirty="0"/>
              <a:t>Range constraints: Typically, numbers or dates should fall within a certain range. That is, they have minimum and/or maximum permissible values</a:t>
            </a:r>
          </a:p>
          <a:p>
            <a:pPr>
              <a:lnSpc>
                <a:spcPct val="90000"/>
              </a:lnSpc>
              <a:spcBef>
                <a:spcPts val="768"/>
              </a:spcBef>
            </a:pPr>
            <a:r>
              <a:rPr lang="en-US" sz="3000" dirty="0"/>
              <a:t>Mandatory constraints: Certain columns cannot be empty</a:t>
            </a:r>
          </a:p>
        </p:txBody>
      </p:sp>
    </p:spTree>
    <p:extLst>
      <p:ext uri="{BB962C8B-B14F-4D97-AF65-F5344CB8AC3E}">
        <p14:creationId xmlns:p14="http://schemas.microsoft.com/office/powerpoint/2010/main" val="17773939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ultiply 3"/>
          <p:cNvSpPr/>
          <p:nvPr/>
        </p:nvSpPr>
        <p:spPr bwMode="auto">
          <a:xfrm>
            <a:off x="7330592" y="0"/>
            <a:ext cx="1813408" cy="2030828"/>
          </a:xfrm>
          <a:prstGeom prst="mathMultiply">
            <a:avLst/>
          </a:prstGeom>
          <a:solidFill>
            <a:srgbClr val="FF0000">
              <a:alpha val="70000"/>
            </a:srgbClr>
          </a:solidFill>
          <a:ln w="12700" cap="flat" cmpd="sng" algn="ctr">
            <a:noFill/>
            <a:prstDash val="solid"/>
            <a:round/>
            <a:headEnd type="none" w="med" len="med"/>
            <a:tailEnd type="none" w="med" len="med"/>
          </a:ln>
          <a:effectLst>
            <a:outerShdw blurRad="50800" dist="38100" dir="2700000" algn="tl" rotWithShape="0">
              <a:srgbClr val="000000">
                <a:alpha val="43000"/>
              </a:srgb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
        <p:nvSpPr>
          <p:cNvPr id="2" name="Title 1"/>
          <p:cNvSpPr>
            <a:spLocks noGrp="1"/>
          </p:cNvSpPr>
          <p:nvPr>
            <p:ph type="title"/>
          </p:nvPr>
        </p:nvSpPr>
        <p:spPr>
          <a:xfrm>
            <a:off x="457200" y="274320"/>
            <a:ext cx="8229600" cy="1143000"/>
          </a:xfrm>
        </p:spPr>
        <p:txBody>
          <a:bodyPr>
            <a:normAutofit/>
          </a:bodyPr>
          <a:lstStyle/>
          <a:p>
            <a:r>
              <a:rPr lang="en-US" dirty="0"/>
              <a:t>Examples of data problems</a:t>
            </a:r>
          </a:p>
        </p:txBody>
      </p:sp>
      <p:sp>
        <p:nvSpPr>
          <p:cNvPr id="3" name="Content Placeholder 2"/>
          <p:cNvSpPr>
            <a:spLocks noGrp="1"/>
          </p:cNvSpPr>
          <p:nvPr>
            <p:ph idx="1"/>
          </p:nvPr>
        </p:nvSpPr>
        <p:spPr>
          <a:xfrm>
            <a:off x="457200" y="1600200"/>
            <a:ext cx="8229600" cy="4905287"/>
          </a:xfrm>
        </p:spPr>
        <p:txBody>
          <a:bodyPr>
            <a:normAutofit fontScale="85000" lnSpcReduction="20000"/>
          </a:bodyPr>
          <a:lstStyle/>
          <a:p>
            <a:pPr marL="457200" lvl="1" indent="-581025">
              <a:lnSpc>
                <a:spcPct val="120000"/>
              </a:lnSpc>
              <a:spcBef>
                <a:spcPts val="768"/>
              </a:spcBef>
              <a:buSzPct val="90000"/>
              <a:buAutoNum type="arabicParenR"/>
            </a:pPr>
            <a:r>
              <a:rPr lang="en-US" sz="3400" dirty="0"/>
              <a:t>Incorrect observations</a:t>
            </a:r>
          </a:p>
          <a:p>
            <a:pPr marL="457200" lvl="1" indent="-581025">
              <a:lnSpc>
                <a:spcPct val="120000"/>
              </a:lnSpc>
              <a:spcBef>
                <a:spcPts val="768"/>
              </a:spcBef>
              <a:buSzPct val="90000"/>
              <a:buAutoNum type="arabicParenR"/>
            </a:pPr>
            <a:r>
              <a:rPr lang="en-US" sz="3400" dirty="0"/>
              <a:t>Parsing text into fields (separator issues)</a:t>
            </a:r>
          </a:p>
          <a:p>
            <a:pPr marL="581025" lvl="1" indent="-581025">
              <a:lnSpc>
                <a:spcPct val="120000"/>
              </a:lnSpc>
              <a:spcBef>
                <a:spcPts val="768"/>
              </a:spcBef>
              <a:buSzPct val="90000"/>
              <a:buAutoNum type="arabicParenR"/>
            </a:pPr>
            <a:r>
              <a:rPr lang="en-US" sz="3400" dirty="0"/>
              <a:t>Naming conventions: NYC vs New York</a:t>
            </a:r>
          </a:p>
          <a:p>
            <a:pPr marL="457200" lvl="1" indent="-581025">
              <a:lnSpc>
                <a:spcPct val="120000"/>
              </a:lnSpc>
              <a:spcBef>
                <a:spcPts val="768"/>
              </a:spcBef>
              <a:buSzPct val="90000"/>
              <a:buAutoNum type="arabicParenR"/>
            </a:pPr>
            <a:r>
              <a:rPr lang="en-US" sz="3400" dirty="0"/>
              <a:t>Missing required field (e.g., key field)</a:t>
            </a:r>
          </a:p>
          <a:p>
            <a:pPr marL="457200" lvl="1" indent="-581025">
              <a:lnSpc>
                <a:spcPct val="120000"/>
              </a:lnSpc>
              <a:spcBef>
                <a:spcPts val="768"/>
              </a:spcBef>
              <a:buSzPct val="90000"/>
              <a:buAutoNum type="arabicParenR"/>
            </a:pPr>
            <a:r>
              <a:rPr lang="en-US" sz="3400" dirty="0"/>
              <a:t>Different representations (2 vs two)</a:t>
            </a:r>
          </a:p>
          <a:p>
            <a:pPr marL="457200" lvl="1" indent="-581025">
              <a:lnSpc>
                <a:spcPct val="120000"/>
              </a:lnSpc>
              <a:spcBef>
                <a:spcPts val="768"/>
              </a:spcBef>
              <a:buSzPct val="90000"/>
              <a:buAutoNum type="arabicParenR"/>
            </a:pPr>
            <a:r>
              <a:rPr lang="en-US" sz="3400" dirty="0"/>
              <a:t>Fields too long (get truncated)</a:t>
            </a:r>
          </a:p>
          <a:p>
            <a:pPr marL="457200" lvl="1" indent="-581025">
              <a:lnSpc>
                <a:spcPct val="120000"/>
              </a:lnSpc>
              <a:spcBef>
                <a:spcPts val="768"/>
              </a:spcBef>
              <a:buSzPct val="90000"/>
              <a:buAutoNum type="arabicParenR"/>
            </a:pPr>
            <a:r>
              <a:rPr lang="en-US" sz="3400" dirty="0"/>
              <a:t>Primary key violation</a:t>
            </a:r>
          </a:p>
          <a:p>
            <a:pPr marL="457200" lvl="1" indent="-581025">
              <a:lnSpc>
                <a:spcPct val="120000"/>
              </a:lnSpc>
              <a:spcBef>
                <a:spcPts val="768"/>
              </a:spcBef>
              <a:buSzPct val="90000"/>
              <a:buAutoNum type="arabicParenR"/>
            </a:pPr>
            <a:r>
              <a:rPr lang="en-US" sz="3400" dirty="0"/>
              <a:t>Redundant records (exact match or other)</a:t>
            </a:r>
          </a:p>
          <a:p>
            <a:pPr marL="457200" lvl="1" indent="-581025">
              <a:lnSpc>
                <a:spcPct val="120000"/>
              </a:lnSpc>
              <a:spcBef>
                <a:spcPts val="768"/>
              </a:spcBef>
              <a:buSzPct val="90000"/>
              <a:buAutoNum type="arabicParenR"/>
            </a:pPr>
            <a:r>
              <a:rPr lang="en-US" sz="3400" dirty="0"/>
              <a:t>Formatting issues – especially dates</a:t>
            </a:r>
            <a:endParaRPr lang="en-US" dirty="0"/>
          </a:p>
        </p:txBody>
      </p:sp>
    </p:spTree>
    <p:extLst>
      <p:ext uri="{BB962C8B-B14F-4D97-AF65-F5344CB8AC3E}">
        <p14:creationId xmlns:p14="http://schemas.microsoft.com/office/powerpoint/2010/main" val="31362897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Addressing data problems</a:t>
            </a:r>
          </a:p>
        </p:txBody>
      </p:sp>
      <p:sp>
        <p:nvSpPr>
          <p:cNvPr id="3" name="Content Placeholder 2"/>
          <p:cNvSpPr>
            <a:spLocks noGrp="1"/>
          </p:cNvSpPr>
          <p:nvPr>
            <p:ph idx="1"/>
          </p:nvPr>
        </p:nvSpPr>
        <p:spPr>
          <a:xfrm>
            <a:off x="457200" y="1600200"/>
            <a:ext cx="8229600" cy="4973782"/>
          </a:xfrm>
        </p:spPr>
        <p:txBody>
          <a:bodyPr/>
          <a:lstStyle/>
          <a:p>
            <a:pPr>
              <a:spcBef>
                <a:spcPts val="768"/>
              </a:spcBef>
            </a:pPr>
            <a:r>
              <a:rPr lang="en-US" sz="2800" dirty="0"/>
              <a:t>If you find an error (i.e., age is entered as 150) – what can you do? Options:</a:t>
            </a:r>
          </a:p>
          <a:p>
            <a:pPr lvl="1">
              <a:spcBef>
                <a:spcPts val="768"/>
              </a:spcBef>
            </a:pPr>
            <a:r>
              <a:rPr lang="en-US" sz="2600" dirty="0"/>
              <a:t>Try to verify/correct it based on the paper version (see if it is a data recording or entry problem)</a:t>
            </a:r>
          </a:p>
          <a:p>
            <a:pPr lvl="1">
              <a:spcBef>
                <a:spcPts val="768"/>
              </a:spcBef>
            </a:pPr>
            <a:r>
              <a:rPr lang="en-US" sz="2600" dirty="0"/>
              <a:t>Try to verify/correct it based on the original source (if it was recorded or entered wrong) – can you still contact the patient or review the original record?</a:t>
            </a:r>
          </a:p>
          <a:p>
            <a:pPr lvl="1">
              <a:spcBef>
                <a:spcPts val="768"/>
              </a:spcBef>
            </a:pPr>
            <a:r>
              <a:rPr lang="en-US" sz="2600" dirty="0"/>
              <a:t>If you cannot access/recover the correct value – recode it as “missing” – meaning you do not have this piece of information</a:t>
            </a:r>
          </a:p>
        </p:txBody>
      </p:sp>
    </p:spTree>
    <p:extLst>
      <p:ext uri="{BB962C8B-B14F-4D97-AF65-F5344CB8AC3E}">
        <p14:creationId xmlns:p14="http://schemas.microsoft.com/office/powerpoint/2010/main" val="26105142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mages.jp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rot="10800000">
            <a:off x="5690482" y="0"/>
            <a:ext cx="2160746" cy="1858105"/>
          </a:xfrm>
          <a:prstGeom prst="rect">
            <a:avLst/>
          </a:prstGeom>
        </p:spPr>
      </p:pic>
      <p:sp>
        <p:nvSpPr>
          <p:cNvPr id="2" name="Title 1"/>
          <p:cNvSpPr>
            <a:spLocks noGrp="1"/>
          </p:cNvSpPr>
          <p:nvPr>
            <p:ph type="title"/>
          </p:nvPr>
        </p:nvSpPr>
        <p:spPr>
          <a:xfrm>
            <a:off x="457200" y="277813"/>
            <a:ext cx="8229600" cy="1139825"/>
          </a:xfrm>
        </p:spPr>
        <p:txBody>
          <a:bodyPr/>
          <a:lstStyle/>
          <a:p>
            <a:r>
              <a:rPr lang="en-US" dirty="0"/>
              <a:t>Cleaning data</a:t>
            </a:r>
          </a:p>
        </p:txBody>
      </p:sp>
      <p:sp>
        <p:nvSpPr>
          <p:cNvPr id="3" name="Content Placeholder 2"/>
          <p:cNvSpPr>
            <a:spLocks noGrp="1"/>
          </p:cNvSpPr>
          <p:nvPr>
            <p:ph idx="1"/>
          </p:nvPr>
        </p:nvSpPr>
        <p:spPr>
          <a:xfrm>
            <a:off x="457200" y="1787106"/>
            <a:ext cx="8229600" cy="4572000"/>
          </a:xfrm>
        </p:spPr>
        <p:txBody>
          <a:bodyPr/>
          <a:lstStyle/>
          <a:p>
            <a:pPr marL="460375" indent="-460375">
              <a:buClr>
                <a:schemeClr val="accent2">
                  <a:lumMod val="75000"/>
                </a:schemeClr>
              </a:buClr>
              <a:buSzPct val="90000"/>
              <a:buFont typeface="+mj-lt"/>
              <a:buAutoNum type="arabicPeriod"/>
            </a:pPr>
            <a:r>
              <a:rPr lang="en-US" sz="2800" dirty="0"/>
              <a:t>Cross-check your paper forms with the database</a:t>
            </a:r>
          </a:p>
          <a:p>
            <a:pPr lvl="1">
              <a:buClr>
                <a:schemeClr val="tx1">
                  <a:lumMod val="65000"/>
                  <a:lumOff val="35000"/>
                </a:schemeClr>
              </a:buClr>
              <a:buSzPct val="100000"/>
              <a:buFont typeface="Wingdings" panose="05000000000000000000" pitchFamily="2" charset="2"/>
              <a:buChar char="§"/>
            </a:pPr>
            <a:r>
              <a:rPr lang="en-US" sz="2600" dirty="0"/>
              <a:t>Ensure you have the right number of records</a:t>
            </a:r>
          </a:p>
          <a:p>
            <a:pPr lvl="1">
              <a:buClr>
                <a:schemeClr val="tx1">
                  <a:lumMod val="65000"/>
                  <a:lumOff val="35000"/>
                </a:schemeClr>
              </a:buClr>
              <a:buSzPct val="100000"/>
              <a:buFont typeface="Wingdings" panose="05000000000000000000" pitchFamily="2" charset="2"/>
              <a:buChar char="§"/>
            </a:pPr>
            <a:r>
              <a:rPr lang="en-US" sz="2600" dirty="0"/>
              <a:t>Check for duplicate entries</a:t>
            </a:r>
          </a:p>
          <a:p>
            <a:pPr marL="457200" indent="-457200">
              <a:buClr>
                <a:schemeClr val="accent2">
                  <a:lumMod val="75000"/>
                </a:schemeClr>
              </a:buClr>
              <a:buSzPct val="90000"/>
              <a:buFont typeface="+mj-lt"/>
              <a:buAutoNum type="arabicPeriod"/>
            </a:pPr>
            <a:r>
              <a:rPr lang="en-US" sz="2800" dirty="0"/>
              <a:t>Perform quality control checks on each variable</a:t>
            </a:r>
          </a:p>
          <a:p>
            <a:pPr lvl="1">
              <a:buClr>
                <a:schemeClr val="tx1">
                  <a:lumMod val="65000"/>
                  <a:lumOff val="35000"/>
                </a:schemeClr>
              </a:buClr>
              <a:buSzPct val="100000"/>
              <a:buFont typeface="Wingdings" panose="05000000000000000000" pitchFamily="2" charset="2"/>
              <a:buChar char="§"/>
            </a:pPr>
            <a:r>
              <a:rPr lang="en-US" sz="2600" dirty="0"/>
              <a:t>Look at frequency distribution, range of values, outliers</a:t>
            </a:r>
          </a:p>
          <a:p>
            <a:pPr lvl="1">
              <a:buClr>
                <a:schemeClr val="tx1">
                  <a:lumMod val="65000"/>
                  <a:lumOff val="35000"/>
                </a:schemeClr>
              </a:buClr>
              <a:buSzPct val="100000"/>
              <a:buFont typeface="Wingdings" panose="05000000000000000000" pitchFamily="2" charset="2"/>
              <a:buChar char="§"/>
            </a:pPr>
            <a:r>
              <a:rPr lang="en-US" sz="2600" dirty="0"/>
              <a:t>Determine number of missing values for each variable</a:t>
            </a:r>
          </a:p>
          <a:p>
            <a:pPr lvl="1">
              <a:buClr>
                <a:schemeClr val="tx1">
                  <a:lumMod val="65000"/>
                  <a:lumOff val="35000"/>
                </a:schemeClr>
              </a:buClr>
              <a:buSzPct val="100000"/>
              <a:buFont typeface="Wingdings" panose="05000000000000000000" pitchFamily="2" charset="2"/>
              <a:buChar char="§"/>
            </a:pPr>
            <a:r>
              <a:rPr lang="en-US" sz="2600" dirty="0"/>
              <a:t>Check for logic and consistency</a:t>
            </a:r>
          </a:p>
        </p:txBody>
      </p:sp>
    </p:spTree>
    <p:extLst>
      <p:ext uri="{BB962C8B-B14F-4D97-AF65-F5344CB8AC3E}">
        <p14:creationId xmlns:p14="http://schemas.microsoft.com/office/powerpoint/2010/main" val="14966385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33680" y="172720"/>
            <a:ext cx="8524315" cy="6563360"/>
          </a:xfrm>
          <a:prstGeom prst="rect">
            <a:avLst/>
          </a:prstGeom>
        </p:spPr>
      </p:pic>
    </p:spTree>
    <p:extLst>
      <p:ext uri="{BB962C8B-B14F-4D97-AF65-F5344CB8AC3E}">
        <p14:creationId xmlns:p14="http://schemas.microsoft.com/office/powerpoint/2010/main" val="22340244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ages-1.jpg"/>
          <p:cNvPicPr>
            <a:picLocks noChangeAspect="1"/>
          </p:cNvPicPr>
          <p:nvPr/>
        </p:nvPicPr>
        <p:blipFill rotWithShape="1">
          <a:blip r:embed="rId3" cstate="print">
            <a:alphaModFix amt="77000"/>
            <a:extLst>
              <a:ext uri="{28A0092B-C50C-407E-A947-70E740481C1C}">
                <a14:useLocalDpi xmlns:a14="http://schemas.microsoft.com/office/drawing/2010/main"/>
              </a:ext>
            </a:extLst>
          </a:blip>
          <a:srcRect/>
          <a:stretch/>
        </p:blipFill>
        <p:spPr>
          <a:xfrm>
            <a:off x="4618535" y="-1"/>
            <a:ext cx="4525465" cy="5448507"/>
          </a:xfrm>
          <a:prstGeom prst="rect">
            <a:avLst/>
          </a:prstGeom>
        </p:spPr>
      </p:pic>
      <p:sp>
        <p:nvSpPr>
          <p:cNvPr id="2" name="Title 1"/>
          <p:cNvSpPr>
            <a:spLocks noGrp="1"/>
          </p:cNvSpPr>
          <p:nvPr>
            <p:ph type="title"/>
          </p:nvPr>
        </p:nvSpPr>
        <p:spPr/>
        <p:txBody>
          <a:bodyPr/>
          <a:lstStyle/>
          <a:p>
            <a:r>
              <a:rPr lang="en-US" dirty="0"/>
              <a:t>Cleaning data </a:t>
            </a:r>
            <a:r>
              <a:rPr lang="en-US" sz="3000" dirty="0"/>
              <a:t>(2)</a:t>
            </a:r>
          </a:p>
        </p:txBody>
      </p:sp>
      <p:sp>
        <p:nvSpPr>
          <p:cNvPr id="3" name="Content Placeholder 2"/>
          <p:cNvSpPr>
            <a:spLocks noGrp="1"/>
          </p:cNvSpPr>
          <p:nvPr>
            <p:ph idx="1"/>
          </p:nvPr>
        </p:nvSpPr>
        <p:spPr>
          <a:xfrm>
            <a:off x="457199" y="1600200"/>
            <a:ext cx="7863840" cy="5024003"/>
          </a:xfrm>
        </p:spPr>
        <p:txBody>
          <a:bodyPr/>
          <a:lstStyle/>
          <a:p>
            <a:pPr marL="457200" indent="-457200">
              <a:buClr>
                <a:schemeClr val="accent2">
                  <a:lumMod val="75000"/>
                </a:schemeClr>
              </a:buClr>
              <a:buSzPct val="90000"/>
              <a:buFont typeface="+mj-lt"/>
              <a:buAutoNum type="arabicPeriod" startAt="3"/>
            </a:pPr>
            <a:r>
              <a:rPr lang="en-US" sz="2800" dirty="0"/>
              <a:t>Address data problems</a:t>
            </a:r>
          </a:p>
          <a:p>
            <a:pPr lvl="1">
              <a:lnSpc>
                <a:spcPct val="90000"/>
              </a:lnSpc>
              <a:buClr>
                <a:schemeClr val="tx1">
                  <a:lumMod val="65000"/>
                  <a:lumOff val="35000"/>
                </a:schemeClr>
              </a:buClr>
              <a:buSzPct val="90000"/>
              <a:buFont typeface="Wingdings" panose="05000000000000000000" pitchFamily="2" charset="2"/>
              <a:buChar char="§"/>
            </a:pPr>
            <a:r>
              <a:rPr lang="en-US" sz="2600" dirty="0"/>
              <a:t>Correct obviously incorrect entries</a:t>
            </a:r>
          </a:p>
          <a:p>
            <a:pPr lvl="1">
              <a:lnSpc>
                <a:spcPct val="90000"/>
              </a:lnSpc>
              <a:buClr>
                <a:schemeClr val="tx1">
                  <a:lumMod val="65000"/>
                  <a:lumOff val="35000"/>
                </a:schemeClr>
              </a:buClr>
              <a:buSzPct val="90000"/>
              <a:buFont typeface="Wingdings" panose="05000000000000000000" pitchFamily="2" charset="2"/>
              <a:buChar char="§"/>
            </a:pPr>
            <a:r>
              <a:rPr lang="en-US" sz="2600" dirty="0"/>
              <a:t>Fill in missing data if you can determine the correct value</a:t>
            </a:r>
          </a:p>
          <a:p>
            <a:pPr lvl="1">
              <a:lnSpc>
                <a:spcPct val="90000"/>
              </a:lnSpc>
              <a:buClr>
                <a:schemeClr val="tx1">
                  <a:lumMod val="65000"/>
                  <a:lumOff val="35000"/>
                </a:schemeClr>
              </a:buClr>
              <a:buSzPct val="90000"/>
              <a:buFont typeface="Wingdings" panose="05000000000000000000" pitchFamily="2" charset="2"/>
              <a:buChar char="§"/>
            </a:pPr>
            <a:r>
              <a:rPr lang="en-US" sz="2600" dirty="0"/>
              <a:t>If they cannot be corrected, recode incorrect entries as “missing”</a:t>
            </a:r>
          </a:p>
          <a:p>
            <a:pPr marL="460375" indent="-460375">
              <a:buClr>
                <a:schemeClr val="accent2">
                  <a:lumMod val="75000"/>
                </a:schemeClr>
              </a:buClr>
              <a:buSzPct val="90000"/>
              <a:buFont typeface="+mj-lt"/>
              <a:buAutoNum type="arabicPeriod" startAt="3"/>
            </a:pPr>
            <a:r>
              <a:rPr lang="en-US" sz="2800" dirty="0"/>
              <a:t>Freeze data</a:t>
            </a:r>
          </a:p>
          <a:p>
            <a:pPr lvl="1">
              <a:lnSpc>
                <a:spcPct val="90000"/>
              </a:lnSpc>
              <a:buClr>
                <a:schemeClr val="tx1">
                  <a:lumMod val="65000"/>
                  <a:lumOff val="35000"/>
                </a:schemeClr>
              </a:buClr>
              <a:buSzPct val="90000"/>
              <a:buFont typeface="Wingdings" panose="05000000000000000000" pitchFamily="2" charset="2"/>
              <a:buChar char="§"/>
            </a:pPr>
            <a:r>
              <a:rPr lang="en-US" sz="2600" dirty="0"/>
              <a:t>Once cleaning is complete, “freeze” data for all future analyses</a:t>
            </a:r>
          </a:p>
          <a:p>
            <a:pPr lvl="1">
              <a:lnSpc>
                <a:spcPct val="90000"/>
              </a:lnSpc>
              <a:buClr>
                <a:schemeClr val="tx1">
                  <a:lumMod val="65000"/>
                  <a:lumOff val="35000"/>
                </a:schemeClr>
              </a:buClr>
              <a:buSzPct val="90000"/>
              <a:buFont typeface="Wingdings" panose="05000000000000000000" pitchFamily="2" charset="2"/>
              <a:buChar char="§"/>
            </a:pPr>
            <a:r>
              <a:rPr lang="en-US" sz="2600" dirty="0"/>
              <a:t>“Freezing” ensures consistency for all subsequent analyses performed on the data</a:t>
            </a:r>
          </a:p>
        </p:txBody>
      </p:sp>
    </p:spTree>
    <p:extLst>
      <p:ext uri="{BB962C8B-B14F-4D97-AF65-F5344CB8AC3E}">
        <p14:creationId xmlns:p14="http://schemas.microsoft.com/office/powerpoint/2010/main" val="805516394"/>
      </p:ext>
    </p:extLst>
  </p:cSld>
  <p:clrMapOvr>
    <a:masterClrMapping/>
  </p:clrMapOvr>
</p:sld>
</file>

<file path=ppt/theme/theme1.xml><?xml version="1.0" encoding="utf-8"?>
<a:theme xmlns:a="http://schemas.openxmlformats.org/drawingml/2006/main" name="CDC OR Style options 1 and 2">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1_Level">
      <a:majorFont>
        <a:latin typeface="Garamond"/>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1_Le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1_Le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1_Le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1_Le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1_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1_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CDC OR Style options 1 and 2.thmx</Template>
  <TotalTime>19343</TotalTime>
  <Words>2417</Words>
  <Application>Microsoft Office PowerPoint</Application>
  <PresentationFormat>On-screen Show (4:3)</PresentationFormat>
  <Paragraphs>386</Paragraphs>
  <Slides>26</Slides>
  <Notes>26</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26</vt:i4>
      </vt:variant>
    </vt:vector>
  </HeadingPairs>
  <TitlesOfParts>
    <vt:vector size="39" baseType="lpstr">
      <vt:lpstr>MS PGothic</vt:lpstr>
      <vt:lpstr>Arial</vt:lpstr>
      <vt:lpstr>Avenir Book</vt:lpstr>
      <vt:lpstr>Calibri</vt:lpstr>
      <vt:lpstr>Courier New</vt:lpstr>
      <vt:lpstr>Garamond</vt:lpstr>
      <vt:lpstr>Iskoola Pota</vt:lpstr>
      <vt:lpstr>Mangal</vt:lpstr>
      <vt:lpstr>Times New Roman</vt:lpstr>
      <vt:lpstr>Verdana</vt:lpstr>
      <vt:lpstr>Wingdings</vt:lpstr>
      <vt:lpstr>CDC OR Style options 1 and 2</vt:lpstr>
      <vt:lpstr>Custom Design</vt:lpstr>
      <vt:lpstr>Intro: Data Cleaning, Preparation,  and Analysis Plan</vt:lpstr>
      <vt:lpstr>PowerPoint Presentation</vt:lpstr>
      <vt:lpstr>Definition </vt:lpstr>
      <vt:lpstr>Data quality issues</vt:lpstr>
      <vt:lpstr>Examples of data problems</vt:lpstr>
      <vt:lpstr>Addressing data problems</vt:lpstr>
      <vt:lpstr>Cleaning data</vt:lpstr>
      <vt:lpstr>PowerPoint Presentation</vt:lpstr>
      <vt:lpstr>Cleaning data (2)</vt:lpstr>
      <vt:lpstr>Specify data validation rules </vt:lpstr>
      <vt:lpstr>PowerPoint Presentation</vt:lpstr>
      <vt:lpstr>PowerPoint Presentation</vt:lpstr>
      <vt:lpstr>Variable names</vt:lpstr>
      <vt:lpstr>Basic rules for data cleaning</vt:lpstr>
      <vt:lpstr>Things to keep in mind</vt:lpstr>
      <vt:lpstr>Prepping data</vt:lpstr>
      <vt:lpstr>Prepping data: Examples</vt:lpstr>
      <vt:lpstr>Bridging the gap</vt:lpstr>
      <vt:lpstr>Analysis plan</vt:lpstr>
      <vt:lpstr>Now that you have data...</vt:lpstr>
      <vt:lpstr>Data analysis: One-way</vt:lpstr>
      <vt:lpstr>Data analysis: Two-way</vt:lpstr>
      <vt:lpstr>Data analysis: Next steps</vt:lpstr>
      <vt:lpstr>PowerPoint Presentation</vt:lpstr>
      <vt:lpstr>This week</vt:lpstr>
      <vt:lpstr>PowerPoint Presentation</vt:lpstr>
    </vt:vector>
  </TitlesOfParts>
  <Company>UCSF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Lisa Chen</dc:creator>
  <cp:lastModifiedBy>Amelia Alonis</cp:lastModifiedBy>
  <cp:revision>258</cp:revision>
  <dcterms:created xsi:type="dcterms:W3CDTF">2016-12-10T01:14:11Z</dcterms:created>
  <dcterms:modified xsi:type="dcterms:W3CDTF">2019-01-17T01:57:56Z</dcterms:modified>
</cp:coreProperties>
</file>