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68"/>
  </p:notesMasterIdLst>
  <p:sldIdLst>
    <p:sldId id="256" r:id="rId2"/>
    <p:sldId id="369" r:id="rId3"/>
    <p:sldId id="370" r:id="rId4"/>
    <p:sldId id="371" r:id="rId5"/>
    <p:sldId id="372" r:id="rId6"/>
    <p:sldId id="373" r:id="rId7"/>
    <p:sldId id="374" r:id="rId8"/>
    <p:sldId id="375" r:id="rId9"/>
    <p:sldId id="376" r:id="rId10"/>
    <p:sldId id="377" r:id="rId11"/>
    <p:sldId id="378" r:id="rId12"/>
    <p:sldId id="379" r:id="rId13"/>
    <p:sldId id="380" r:id="rId14"/>
    <p:sldId id="383" r:id="rId15"/>
    <p:sldId id="384" r:id="rId16"/>
    <p:sldId id="385" r:id="rId17"/>
    <p:sldId id="386" r:id="rId18"/>
    <p:sldId id="387" r:id="rId19"/>
    <p:sldId id="388" r:id="rId20"/>
    <p:sldId id="389" r:id="rId21"/>
    <p:sldId id="390" r:id="rId22"/>
    <p:sldId id="391" r:id="rId23"/>
    <p:sldId id="392" r:id="rId24"/>
    <p:sldId id="393" r:id="rId25"/>
    <p:sldId id="394" r:id="rId26"/>
    <p:sldId id="395" r:id="rId27"/>
    <p:sldId id="396" r:id="rId28"/>
    <p:sldId id="397" r:id="rId29"/>
    <p:sldId id="398" r:id="rId30"/>
    <p:sldId id="399" r:id="rId31"/>
    <p:sldId id="400" r:id="rId32"/>
    <p:sldId id="403" r:id="rId33"/>
    <p:sldId id="405" r:id="rId34"/>
    <p:sldId id="401" r:id="rId35"/>
    <p:sldId id="279" r:id="rId36"/>
    <p:sldId id="283" r:id="rId37"/>
    <p:sldId id="284" r:id="rId38"/>
    <p:sldId id="285" r:id="rId39"/>
    <p:sldId id="286" r:id="rId40"/>
    <p:sldId id="287" r:id="rId41"/>
    <p:sldId id="309" r:id="rId42"/>
    <p:sldId id="310" r:id="rId43"/>
    <p:sldId id="291" r:id="rId44"/>
    <p:sldId id="295" r:id="rId45"/>
    <p:sldId id="296" r:id="rId46"/>
    <p:sldId id="297" r:id="rId47"/>
    <p:sldId id="298" r:id="rId48"/>
    <p:sldId id="300" r:id="rId49"/>
    <p:sldId id="317" r:id="rId50"/>
    <p:sldId id="318" r:id="rId51"/>
    <p:sldId id="319" r:id="rId52"/>
    <p:sldId id="320" r:id="rId53"/>
    <p:sldId id="316" r:id="rId54"/>
    <p:sldId id="303" r:id="rId55"/>
    <p:sldId id="321" r:id="rId56"/>
    <p:sldId id="322" r:id="rId57"/>
    <p:sldId id="323" r:id="rId58"/>
    <p:sldId id="324" r:id="rId59"/>
    <p:sldId id="325" r:id="rId60"/>
    <p:sldId id="326" r:id="rId61"/>
    <p:sldId id="327" r:id="rId62"/>
    <p:sldId id="328" r:id="rId63"/>
    <p:sldId id="329" r:id="rId64"/>
    <p:sldId id="330" r:id="rId65"/>
    <p:sldId id="331" r:id="rId66"/>
    <p:sldId id="275" r:id="rId6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23D07"/>
    <a:srgbClr val="0000CC"/>
    <a:srgbClr val="2FBFA6"/>
    <a:srgbClr val="FF8B16"/>
    <a:srgbClr val="A3CD08"/>
    <a:srgbClr val="AECD0B"/>
    <a:srgbClr val="F1CD29"/>
    <a:srgbClr val="CDC3B4"/>
    <a:srgbClr val="CDB515"/>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77" autoAdjust="0"/>
    <p:restoredTop sz="71089" autoAdjust="0"/>
  </p:normalViewPr>
  <p:slideViewPr>
    <p:cSldViewPr snapToGrid="0" snapToObjects="1">
      <p:cViewPr varScale="1">
        <p:scale>
          <a:sx n="80" d="100"/>
          <a:sy n="80" d="100"/>
        </p:scale>
        <p:origin x="486"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snapToObjects="1">
      <p:cViewPr varScale="1">
        <p:scale>
          <a:sx n="75" d="100"/>
          <a:sy n="75" d="100"/>
        </p:scale>
        <p:origin x="-1912" y="-10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353A5CB6-B757-437C-A0F1-3444B6E6AB16}"/>
    <pc:docChg chg="modSld">
      <pc:chgData name="" userId="" providerId="" clId="Web-{353A5CB6-B757-437C-A0F1-3444B6E6AB16}" dt="2019-01-02T22:10:49.689" v="14" actId="20577"/>
      <pc:docMkLst>
        <pc:docMk/>
      </pc:docMkLst>
      <pc:sldChg chg="modSp">
        <pc:chgData name="" userId="" providerId="" clId="Web-{353A5CB6-B757-437C-A0F1-3444B6E6AB16}" dt="2019-01-02T22:10:27.751" v="9" actId="20577"/>
        <pc:sldMkLst>
          <pc:docMk/>
          <pc:sldMk cId="3484304366" sldId="369"/>
        </pc:sldMkLst>
        <pc:spChg chg="mod">
          <ac:chgData name="" userId="" providerId="" clId="Web-{353A5CB6-B757-437C-A0F1-3444B6E6AB16}" dt="2019-01-02T22:10:27.751" v="9" actId="20577"/>
          <ac:spMkLst>
            <pc:docMk/>
            <pc:sldMk cId="3484304366" sldId="369"/>
            <ac:spMk id="2" creationId="{00000000-0000-0000-0000-000000000000}"/>
          </ac:spMkLst>
        </pc:spChg>
      </pc:sldChg>
      <pc:sldChg chg="modSp">
        <pc:chgData name="" userId="" providerId="" clId="Web-{353A5CB6-B757-437C-A0F1-3444B6E6AB16}" dt="2019-01-02T22:10:49.689" v="14" actId="20577"/>
        <pc:sldMkLst>
          <pc:docMk/>
          <pc:sldMk cId="3007573983" sldId="370"/>
        </pc:sldMkLst>
        <pc:spChg chg="mod">
          <ac:chgData name="" userId="" providerId="" clId="Web-{353A5CB6-B757-437C-A0F1-3444B6E6AB16}" dt="2019-01-02T22:10:49.689" v="14" actId="20577"/>
          <ac:spMkLst>
            <pc:docMk/>
            <pc:sldMk cId="3007573983" sldId="370"/>
            <ac:spMk id="87042" creationId="{00000000-0000-0000-0000-000000000000}"/>
          </ac:spMkLst>
        </pc:spChg>
      </pc:sldChg>
    </pc:docChg>
  </pc:docChgLst>
  <pc:docChgLst>
    <pc:chgData clId="Web-{023634D0-5579-481E-8B5C-467948231D0F}"/>
    <pc:docChg chg="modSld">
      <pc:chgData name="" userId="" providerId="" clId="Web-{023634D0-5579-481E-8B5C-467948231D0F}" dt="2019-01-02T22:57:41.740" v="267" actId="20577"/>
      <pc:docMkLst>
        <pc:docMk/>
      </pc:docMkLst>
      <pc:sldChg chg="modSp">
        <pc:chgData name="" userId="" providerId="" clId="Web-{023634D0-5579-481E-8B5C-467948231D0F}" dt="2019-01-02T22:39:55.241" v="166" actId="20577"/>
        <pc:sldMkLst>
          <pc:docMk/>
          <pc:sldMk cId="702943096" sldId="279"/>
        </pc:sldMkLst>
        <pc:spChg chg="mod">
          <ac:chgData name="" userId="" providerId="" clId="Web-{023634D0-5579-481E-8B5C-467948231D0F}" dt="2019-01-02T22:39:37.803" v="164" actId="1076"/>
          <ac:spMkLst>
            <pc:docMk/>
            <pc:sldMk cId="702943096" sldId="279"/>
            <ac:spMk id="4103" creationId="{00000000-0000-0000-0000-000000000000}"/>
          </ac:spMkLst>
        </pc:spChg>
        <pc:spChg chg="mod">
          <ac:chgData name="" userId="" providerId="" clId="Web-{023634D0-5579-481E-8B5C-467948231D0F}" dt="2019-01-02T22:39:55.241" v="166" actId="20577"/>
          <ac:spMkLst>
            <pc:docMk/>
            <pc:sldMk cId="702943096" sldId="279"/>
            <ac:spMk id="4104" creationId="{00000000-0000-0000-0000-000000000000}"/>
          </ac:spMkLst>
        </pc:spChg>
      </pc:sldChg>
      <pc:sldChg chg="modNotes">
        <pc:chgData name="" userId="" providerId="" clId="Web-{023634D0-5579-481E-8B5C-467948231D0F}" dt="2019-01-02T22:41:04.053" v="178" actId="20577"/>
        <pc:sldMkLst>
          <pc:docMk/>
          <pc:sldMk cId="369244088" sldId="285"/>
        </pc:sldMkLst>
      </pc:sldChg>
      <pc:sldChg chg="modNotes">
        <pc:chgData name="" userId="" providerId="" clId="Web-{023634D0-5579-481E-8B5C-467948231D0F}" dt="2019-01-02T22:41:20.412" v="181" actId="20577"/>
        <pc:sldMkLst>
          <pc:docMk/>
          <pc:sldMk cId="1805130833" sldId="286"/>
        </pc:sldMkLst>
      </pc:sldChg>
      <pc:sldChg chg="modSp modNotes">
        <pc:chgData name="" userId="" providerId="" clId="Web-{023634D0-5579-481E-8B5C-467948231D0F}" dt="2019-01-02T22:41:50.459" v="191" actId="20577"/>
        <pc:sldMkLst>
          <pc:docMk/>
          <pc:sldMk cId="1332429062" sldId="287"/>
        </pc:sldMkLst>
        <pc:spChg chg="mod">
          <ac:chgData name="" userId="" providerId="" clId="Web-{023634D0-5579-481E-8B5C-467948231D0F}" dt="2019-01-02T22:41:29.991" v="183" actId="20577"/>
          <ac:spMkLst>
            <pc:docMk/>
            <pc:sldMk cId="1332429062" sldId="287"/>
            <ac:spMk id="41986" creationId="{00000000-0000-0000-0000-000000000000}"/>
          </ac:spMkLst>
        </pc:spChg>
        <pc:spChg chg="mod">
          <ac:chgData name="" userId="" providerId="" clId="Web-{023634D0-5579-481E-8B5C-467948231D0F}" dt="2019-01-02T22:41:42.584" v="189" actId="1076"/>
          <ac:spMkLst>
            <pc:docMk/>
            <pc:sldMk cId="1332429062" sldId="287"/>
            <ac:spMk id="47120" creationId="{00000000-0000-0000-0000-000000000000}"/>
          </ac:spMkLst>
        </pc:spChg>
      </pc:sldChg>
      <pc:sldChg chg="modSp">
        <pc:chgData name="" userId="" providerId="" clId="Web-{023634D0-5579-481E-8B5C-467948231D0F}" dt="2019-01-02T22:45:45.053" v="205" actId="20577"/>
        <pc:sldMkLst>
          <pc:docMk/>
          <pc:sldMk cId="139452841" sldId="291"/>
        </pc:sldMkLst>
        <pc:spChg chg="mod">
          <ac:chgData name="" userId="" providerId="" clId="Web-{023634D0-5579-481E-8B5C-467948231D0F}" dt="2019-01-02T22:45:39.381" v="203" actId="20577"/>
          <ac:spMkLst>
            <pc:docMk/>
            <pc:sldMk cId="139452841" sldId="291"/>
            <ac:spMk id="24578" creationId="{00000000-0000-0000-0000-000000000000}"/>
          </ac:spMkLst>
        </pc:spChg>
        <pc:spChg chg="mod">
          <ac:chgData name="" userId="" providerId="" clId="Web-{023634D0-5579-481E-8B5C-467948231D0F}" dt="2019-01-02T22:45:45.053" v="205" actId="20577"/>
          <ac:spMkLst>
            <pc:docMk/>
            <pc:sldMk cId="139452841" sldId="291"/>
            <ac:spMk id="24579" creationId="{00000000-0000-0000-0000-000000000000}"/>
          </ac:spMkLst>
        </pc:spChg>
      </pc:sldChg>
      <pc:sldChg chg="modSp">
        <pc:chgData name="" userId="" providerId="" clId="Web-{023634D0-5579-481E-8B5C-467948231D0F}" dt="2019-01-02T22:46:06.912" v="206" actId="20577"/>
        <pc:sldMkLst>
          <pc:docMk/>
          <pc:sldMk cId="906125787" sldId="296"/>
        </pc:sldMkLst>
        <pc:spChg chg="mod">
          <ac:chgData name="" userId="" providerId="" clId="Web-{023634D0-5579-481E-8B5C-467948231D0F}" dt="2019-01-02T22:46:06.912" v="206" actId="20577"/>
          <ac:spMkLst>
            <pc:docMk/>
            <pc:sldMk cId="906125787" sldId="296"/>
            <ac:spMk id="26626" creationId="{00000000-0000-0000-0000-000000000000}"/>
          </ac:spMkLst>
        </pc:spChg>
      </pc:sldChg>
      <pc:sldChg chg="modSp">
        <pc:chgData name="" userId="" providerId="" clId="Web-{023634D0-5579-481E-8B5C-467948231D0F}" dt="2019-01-02T22:46:28.584" v="208" actId="20577"/>
        <pc:sldMkLst>
          <pc:docMk/>
          <pc:sldMk cId="1449561232" sldId="297"/>
        </pc:sldMkLst>
        <pc:spChg chg="mod">
          <ac:chgData name="" userId="" providerId="" clId="Web-{023634D0-5579-481E-8B5C-467948231D0F}" dt="2019-01-02T22:46:28.584" v="208" actId="20577"/>
          <ac:spMkLst>
            <pc:docMk/>
            <pc:sldMk cId="1449561232" sldId="297"/>
            <ac:spMk id="27650" creationId="{00000000-0000-0000-0000-000000000000}"/>
          </ac:spMkLst>
        </pc:spChg>
      </pc:sldChg>
      <pc:sldChg chg="modSp">
        <pc:chgData name="" userId="" providerId="" clId="Web-{023634D0-5579-481E-8B5C-467948231D0F}" dt="2019-01-02T22:46:57.975" v="210" actId="20577"/>
        <pc:sldMkLst>
          <pc:docMk/>
          <pc:sldMk cId="1721134656" sldId="298"/>
        </pc:sldMkLst>
        <pc:spChg chg="mod">
          <ac:chgData name="" userId="" providerId="" clId="Web-{023634D0-5579-481E-8B5C-467948231D0F}" dt="2019-01-02T22:46:57.975" v="210" actId="20577"/>
          <ac:spMkLst>
            <pc:docMk/>
            <pc:sldMk cId="1721134656" sldId="298"/>
            <ac:spMk id="28674" creationId="{00000000-0000-0000-0000-000000000000}"/>
          </ac:spMkLst>
        </pc:spChg>
      </pc:sldChg>
      <pc:sldChg chg="modSp">
        <pc:chgData name="" userId="" providerId="" clId="Web-{023634D0-5579-481E-8B5C-467948231D0F}" dt="2019-01-02T22:47:09.365" v="212" actId="20577"/>
        <pc:sldMkLst>
          <pc:docMk/>
          <pc:sldMk cId="1603717829" sldId="300"/>
        </pc:sldMkLst>
        <pc:spChg chg="mod">
          <ac:chgData name="" userId="" providerId="" clId="Web-{023634D0-5579-481E-8B5C-467948231D0F}" dt="2019-01-02T22:47:09.365" v="212" actId="20577"/>
          <ac:spMkLst>
            <pc:docMk/>
            <pc:sldMk cId="1603717829" sldId="300"/>
            <ac:spMk id="29698" creationId="{00000000-0000-0000-0000-000000000000}"/>
          </ac:spMkLst>
        </pc:spChg>
      </pc:sldChg>
      <pc:sldChg chg="modSp">
        <pc:chgData name="" userId="" providerId="" clId="Web-{023634D0-5579-481E-8B5C-467948231D0F}" dt="2019-01-02T22:48:56.600" v="224" actId="20577"/>
        <pc:sldMkLst>
          <pc:docMk/>
          <pc:sldMk cId="1801390211" sldId="303"/>
        </pc:sldMkLst>
        <pc:spChg chg="mod">
          <ac:chgData name="" userId="" providerId="" clId="Web-{023634D0-5579-481E-8B5C-467948231D0F}" dt="2019-01-02T22:48:56.600" v="224" actId="20577"/>
          <ac:spMkLst>
            <pc:docMk/>
            <pc:sldMk cId="1801390211" sldId="303"/>
            <ac:spMk id="35842" creationId="{00000000-0000-0000-0000-000000000000}"/>
          </ac:spMkLst>
        </pc:spChg>
      </pc:sldChg>
      <pc:sldChg chg="modSp">
        <pc:chgData name="" userId="" providerId="" clId="Web-{023634D0-5579-481E-8B5C-467948231D0F}" dt="2019-01-02T22:41:55.553" v="192" actId="20577"/>
        <pc:sldMkLst>
          <pc:docMk/>
          <pc:sldMk cId="463358374" sldId="309"/>
        </pc:sldMkLst>
        <pc:spChg chg="mod">
          <ac:chgData name="" userId="" providerId="" clId="Web-{023634D0-5579-481E-8B5C-467948231D0F}" dt="2019-01-02T22:41:55.553" v="192" actId="20577"/>
          <ac:spMkLst>
            <pc:docMk/>
            <pc:sldMk cId="463358374" sldId="309"/>
            <ac:spMk id="40962" creationId="{00000000-0000-0000-0000-000000000000}"/>
          </ac:spMkLst>
        </pc:spChg>
      </pc:sldChg>
      <pc:sldChg chg="modSp">
        <pc:chgData name="" userId="" providerId="" clId="Web-{023634D0-5579-481E-8B5C-467948231D0F}" dt="2019-01-02T22:42:22.334" v="200" actId="20577"/>
        <pc:sldMkLst>
          <pc:docMk/>
          <pc:sldMk cId="1911837355" sldId="310"/>
        </pc:sldMkLst>
        <pc:graphicFrameChg chg="mod modGraphic">
          <ac:chgData name="" userId="" providerId="" clId="Web-{023634D0-5579-481E-8B5C-467948231D0F}" dt="2019-01-02T22:42:22.334" v="200" actId="20577"/>
          <ac:graphicFrameMkLst>
            <pc:docMk/>
            <pc:sldMk cId="1911837355" sldId="310"/>
            <ac:graphicFrameMk id="2" creationId="{00000000-0000-0000-0000-000000000000}"/>
          </ac:graphicFrameMkLst>
        </pc:graphicFrameChg>
      </pc:sldChg>
      <pc:sldChg chg="modSp">
        <pc:chgData name="" userId="" providerId="" clId="Web-{023634D0-5579-481E-8B5C-467948231D0F}" dt="2019-01-02T22:48:49.193" v="222" actId="20577"/>
        <pc:sldMkLst>
          <pc:docMk/>
          <pc:sldMk cId="1831577576" sldId="316"/>
        </pc:sldMkLst>
        <pc:spChg chg="mod">
          <ac:chgData name="" userId="" providerId="" clId="Web-{023634D0-5579-481E-8B5C-467948231D0F}" dt="2019-01-02T22:48:49.193" v="222" actId="20577"/>
          <ac:spMkLst>
            <pc:docMk/>
            <pc:sldMk cId="1831577576" sldId="316"/>
            <ac:spMk id="25" creationId="{00000000-0000-0000-0000-000000000000}"/>
          </ac:spMkLst>
        </pc:spChg>
      </pc:sldChg>
      <pc:sldChg chg="modSp">
        <pc:chgData name="" userId="" providerId="" clId="Web-{023634D0-5579-481E-8B5C-467948231D0F}" dt="2019-01-02T22:47:29.412" v="214" actId="20577"/>
        <pc:sldMkLst>
          <pc:docMk/>
          <pc:sldMk cId="932657560" sldId="317"/>
        </pc:sldMkLst>
        <pc:spChg chg="mod">
          <ac:chgData name="" userId="" providerId="" clId="Web-{023634D0-5579-481E-8B5C-467948231D0F}" dt="2019-01-02T22:47:29.412" v="214" actId="20577"/>
          <ac:spMkLst>
            <pc:docMk/>
            <pc:sldMk cId="932657560" sldId="317"/>
            <ac:spMk id="29698" creationId="{00000000-0000-0000-0000-000000000000}"/>
          </ac:spMkLst>
        </pc:spChg>
      </pc:sldChg>
      <pc:sldChg chg="modSp">
        <pc:chgData name="" userId="" providerId="" clId="Web-{023634D0-5579-481E-8B5C-467948231D0F}" dt="2019-01-02T22:47:36.990" v="216" actId="20577"/>
        <pc:sldMkLst>
          <pc:docMk/>
          <pc:sldMk cId="403699821" sldId="318"/>
        </pc:sldMkLst>
        <pc:spChg chg="mod">
          <ac:chgData name="" userId="" providerId="" clId="Web-{023634D0-5579-481E-8B5C-467948231D0F}" dt="2019-01-02T22:47:36.990" v="216" actId="20577"/>
          <ac:spMkLst>
            <pc:docMk/>
            <pc:sldMk cId="403699821" sldId="318"/>
            <ac:spMk id="29698" creationId="{00000000-0000-0000-0000-000000000000}"/>
          </ac:spMkLst>
        </pc:spChg>
      </pc:sldChg>
      <pc:sldChg chg="modSp">
        <pc:chgData name="" userId="" providerId="" clId="Web-{023634D0-5579-481E-8B5C-467948231D0F}" dt="2019-01-02T22:48:14.084" v="219" actId="20577"/>
        <pc:sldMkLst>
          <pc:docMk/>
          <pc:sldMk cId="1805770384" sldId="319"/>
        </pc:sldMkLst>
        <pc:spChg chg="mod">
          <ac:chgData name="" userId="" providerId="" clId="Web-{023634D0-5579-481E-8B5C-467948231D0F}" dt="2019-01-02T22:48:14.084" v="219" actId="20577"/>
          <ac:spMkLst>
            <pc:docMk/>
            <pc:sldMk cId="1805770384" sldId="319"/>
            <ac:spMk id="29698" creationId="{00000000-0000-0000-0000-000000000000}"/>
          </ac:spMkLst>
        </pc:spChg>
      </pc:sldChg>
      <pc:sldChg chg="modSp">
        <pc:chgData name="" userId="" providerId="" clId="Web-{023634D0-5579-481E-8B5C-467948231D0F}" dt="2019-01-02T22:48:20.618" v="220" actId="20577"/>
        <pc:sldMkLst>
          <pc:docMk/>
          <pc:sldMk cId="1664511853" sldId="320"/>
        </pc:sldMkLst>
        <pc:spChg chg="mod">
          <ac:chgData name="" userId="" providerId="" clId="Web-{023634D0-5579-481E-8B5C-467948231D0F}" dt="2019-01-02T22:48:20.618" v="220" actId="20577"/>
          <ac:spMkLst>
            <pc:docMk/>
            <pc:sldMk cId="1664511853" sldId="320"/>
            <ac:spMk id="29698" creationId="{00000000-0000-0000-0000-000000000000}"/>
          </ac:spMkLst>
        </pc:spChg>
      </pc:sldChg>
      <pc:sldChg chg="modSp">
        <pc:chgData name="" userId="" providerId="" clId="Web-{023634D0-5579-481E-8B5C-467948231D0F}" dt="2019-01-02T22:50:11.943" v="226" actId="20577"/>
        <pc:sldMkLst>
          <pc:docMk/>
          <pc:sldMk cId="551459531" sldId="321"/>
        </pc:sldMkLst>
        <pc:spChg chg="mod">
          <ac:chgData name="" userId="" providerId="" clId="Web-{023634D0-5579-481E-8B5C-467948231D0F}" dt="2019-01-02T22:50:11.943" v="226" actId="20577"/>
          <ac:spMkLst>
            <pc:docMk/>
            <pc:sldMk cId="551459531" sldId="321"/>
            <ac:spMk id="36866" creationId="{00000000-0000-0000-0000-000000000000}"/>
          </ac:spMkLst>
        </pc:spChg>
      </pc:sldChg>
      <pc:sldChg chg="modSp">
        <pc:chgData name="" userId="" providerId="" clId="Web-{023634D0-5579-481E-8B5C-467948231D0F}" dt="2019-01-02T22:52:45.803" v="230" actId="20577"/>
        <pc:sldMkLst>
          <pc:docMk/>
          <pc:sldMk cId="757151277" sldId="322"/>
        </pc:sldMkLst>
        <pc:spChg chg="mod">
          <ac:chgData name="" userId="" providerId="" clId="Web-{023634D0-5579-481E-8B5C-467948231D0F}" dt="2019-01-02T22:50:18.678" v="228" actId="20577"/>
          <ac:spMkLst>
            <pc:docMk/>
            <pc:sldMk cId="757151277" sldId="322"/>
            <ac:spMk id="36866" creationId="{00000000-0000-0000-0000-000000000000}"/>
          </ac:spMkLst>
        </pc:spChg>
        <pc:spChg chg="mod">
          <ac:chgData name="" userId="" providerId="" clId="Web-{023634D0-5579-481E-8B5C-467948231D0F}" dt="2019-01-02T22:52:45.803" v="230" actId="20577"/>
          <ac:spMkLst>
            <pc:docMk/>
            <pc:sldMk cId="757151277" sldId="322"/>
            <ac:spMk id="36867" creationId="{00000000-0000-0000-0000-000000000000}"/>
          </ac:spMkLst>
        </pc:spChg>
      </pc:sldChg>
      <pc:sldChg chg="modSp">
        <pc:chgData name="" userId="" providerId="" clId="Web-{023634D0-5579-481E-8B5C-467948231D0F}" dt="2019-01-02T22:52:54.349" v="232" actId="20577"/>
        <pc:sldMkLst>
          <pc:docMk/>
          <pc:sldMk cId="1978059077" sldId="323"/>
        </pc:sldMkLst>
        <pc:spChg chg="mod">
          <ac:chgData name="" userId="" providerId="" clId="Web-{023634D0-5579-481E-8B5C-467948231D0F}" dt="2019-01-02T22:52:54.349" v="232" actId="20577"/>
          <ac:spMkLst>
            <pc:docMk/>
            <pc:sldMk cId="1978059077" sldId="323"/>
            <ac:spMk id="29698" creationId="{00000000-0000-0000-0000-000000000000}"/>
          </ac:spMkLst>
        </pc:spChg>
      </pc:sldChg>
      <pc:sldChg chg="modSp">
        <pc:chgData name="" userId="" providerId="" clId="Web-{023634D0-5579-481E-8B5C-467948231D0F}" dt="2019-01-02T22:53:02.756" v="234" actId="20577"/>
        <pc:sldMkLst>
          <pc:docMk/>
          <pc:sldMk cId="44567932" sldId="324"/>
        </pc:sldMkLst>
        <pc:spChg chg="mod">
          <ac:chgData name="" userId="" providerId="" clId="Web-{023634D0-5579-481E-8B5C-467948231D0F}" dt="2019-01-02T22:53:02.756" v="234" actId="20577"/>
          <ac:spMkLst>
            <pc:docMk/>
            <pc:sldMk cId="44567932" sldId="324"/>
            <ac:spMk id="29698" creationId="{00000000-0000-0000-0000-000000000000}"/>
          </ac:spMkLst>
        </pc:spChg>
      </pc:sldChg>
      <pc:sldChg chg="modSp">
        <pc:chgData name="" userId="" providerId="" clId="Web-{023634D0-5579-481E-8B5C-467948231D0F}" dt="2019-01-02T22:53:17.646" v="238" actId="20577"/>
        <pc:sldMkLst>
          <pc:docMk/>
          <pc:sldMk cId="1728923968" sldId="325"/>
        </pc:sldMkLst>
        <pc:spChg chg="mod">
          <ac:chgData name="" userId="" providerId="" clId="Web-{023634D0-5579-481E-8B5C-467948231D0F}" dt="2019-01-02T22:53:17.646" v="238" actId="20577"/>
          <ac:spMkLst>
            <pc:docMk/>
            <pc:sldMk cId="1728923968" sldId="325"/>
            <ac:spMk id="29698" creationId="{00000000-0000-0000-0000-000000000000}"/>
          </ac:spMkLst>
        </pc:spChg>
      </pc:sldChg>
      <pc:sldChg chg="modSp">
        <pc:chgData name="" userId="" providerId="" clId="Web-{023634D0-5579-481E-8B5C-467948231D0F}" dt="2019-01-02T22:53:35.740" v="240" actId="20577"/>
        <pc:sldMkLst>
          <pc:docMk/>
          <pc:sldMk cId="423902619" sldId="326"/>
        </pc:sldMkLst>
        <pc:spChg chg="mod">
          <ac:chgData name="" userId="" providerId="" clId="Web-{023634D0-5579-481E-8B5C-467948231D0F}" dt="2019-01-02T22:53:35.740" v="240" actId="20577"/>
          <ac:spMkLst>
            <pc:docMk/>
            <pc:sldMk cId="423902619" sldId="326"/>
            <ac:spMk id="29698" creationId="{00000000-0000-0000-0000-000000000000}"/>
          </ac:spMkLst>
        </pc:spChg>
      </pc:sldChg>
      <pc:sldChg chg="modSp">
        <pc:chgData name="" userId="" providerId="" clId="Web-{023634D0-5579-481E-8B5C-467948231D0F}" dt="2019-01-02T22:54:59.099" v="242" actId="20577"/>
        <pc:sldMkLst>
          <pc:docMk/>
          <pc:sldMk cId="1328060434" sldId="327"/>
        </pc:sldMkLst>
        <pc:spChg chg="mod">
          <ac:chgData name="" userId="" providerId="" clId="Web-{023634D0-5579-481E-8B5C-467948231D0F}" dt="2019-01-02T22:54:59.099" v="242" actId="20577"/>
          <ac:spMkLst>
            <pc:docMk/>
            <pc:sldMk cId="1328060434" sldId="327"/>
            <ac:spMk id="25" creationId="{00000000-0000-0000-0000-000000000000}"/>
          </ac:spMkLst>
        </pc:spChg>
      </pc:sldChg>
      <pc:sldChg chg="modSp">
        <pc:chgData name="" userId="" providerId="" clId="Web-{023634D0-5579-481E-8B5C-467948231D0F}" dt="2019-01-02T22:55:06.662" v="244" actId="20577"/>
        <pc:sldMkLst>
          <pc:docMk/>
          <pc:sldMk cId="2041003141" sldId="328"/>
        </pc:sldMkLst>
        <pc:spChg chg="mod">
          <ac:chgData name="" userId="" providerId="" clId="Web-{023634D0-5579-481E-8B5C-467948231D0F}" dt="2019-01-02T22:55:06.662" v="244" actId="20577"/>
          <ac:spMkLst>
            <pc:docMk/>
            <pc:sldMk cId="2041003141" sldId="328"/>
            <ac:spMk id="29698" creationId="{00000000-0000-0000-0000-000000000000}"/>
          </ac:spMkLst>
        </pc:spChg>
      </pc:sldChg>
      <pc:sldChg chg="modSp modNotes">
        <pc:chgData name="" userId="" providerId="" clId="Web-{023634D0-5579-481E-8B5C-467948231D0F}" dt="2019-01-02T22:56:24.256" v="262" actId="20577"/>
        <pc:sldMkLst>
          <pc:docMk/>
          <pc:sldMk cId="1985444457" sldId="329"/>
        </pc:sldMkLst>
        <pc:spChg chg="mod">
          <ac:chgData name="" userId="" providerId="" clId="Web-{023634D0-5579-481E-8B5C-467948231D0F}" dt="2019-01-02T22:56:19.740" v="260" actId="20577"/>
          <ac:spMkLst>
            <pc:docMk/>
            <pc:sldMk cId="1985444457" sldId="329"/>
            <ac:spMk id="2" creationId="{00000000-0000-0000-0000-000000000000}"/>
          </ac:spMkLst>
        </pc:spChg>
        <pc:spChg chg="mod">
          <ac:chgData name="" userId="" providerId="" clId="Web-{023634D0-5579-481E-8B5C-467948231D0F}" dt="2019-01-02T22:55:35.599" v="247" actId="1076"/>
          <ac:spMkLst>
            <pc:docMk/>
            <pc:sldMk cId="1985444457" sldId="329"/>
            <ac:spMk id="29698" creationId="{00000000-0000-0000-0000-000000000000}"/>
          </ac:spMkLst>
        </pc:spChg>
      </pc:sldChg>
      <pc:sldChg chg="modNotes">
        <pc:chgData name="" userId="" providerId="" clId="Web-{023634D0-5579-481E-8B5C-467948231D0F}" dt="2019-01-02T22:57:34.630" v="266" actId="20577"/>
        <pc:sldMkLst>
          <pc:docMk/>
          <pc:sldMk cId="373147859" sldId="330"/>
        </pc:sldMkLst>
      </pc:sldChg>
      <pc:sldChg chg="modSp">
        <pc:chgData name="" userId="" providerId="" clId="Web-{023634D0-5579-481E-8B5C-467948231D0F}" dt="2019-01-02T22:57:41.740" v="267" actId="20577"/>
        <pc:sldMkLst>
          <pc:docMk/>
          <pc:sldMk cId="312551787" sldId="331"/>
        </pc:sldMkLst>
        <pc:spChg chg="mod">
          <ac:chgData name="" userId="" providerId="" clId="Web-{023634D0-5579-481E-8B5C-467948231D0F}" dt="2019-01-02T22:57:41.740" v="267" actId="20577"/>
          <ac:spMkLst>
            <pc:docMk/>
            <pc:sldMk cId="312551787" sldId="331"/>
            <ac:spMk id="29698" creationId="{00000000-0000-0000-0000-000000000000}"/>
          </ac:spMkLst>
        </pc:spChg>
      </pc:sldChg>
      <pc:sldChg chg="modSp">
        <pc:chgData name="" userId="" providerId="" clId="Web-{023634D0-5579-481E-8B5C-467948231D0F}" dt="2019-01-02T22:27:14.632" v="0" actId="20577"/>
        <pc:sldMkLst>
          <pc:docMk/>
          <pc:sldMk cId="3007573983" sldId="370"/>
        </pc:sldMkLst>
        <pc:spChg chg="mod">
          <ac:chgData name="" userId="" providerId="" clId="Web-{023634D0-5579-481E-8B5C-467948231D0F}" dt="2019-01-02T22:27:14.632" v="0" actId="20577"/>
          <ac:spMkLst>
            <pc:docMk/>
            <pc:sldMk cId="3007573983" sldId="370"/>
            <ac:spMk id="87042" creationId="{00000000-0000-0000-0000-000000000000}"/>
          </ac:spMkLst>
        </pc:spChg>
      </pc:sldChg>
      <pc:sldChg chg="modSp">
        <pc:chgData name="" userId="" providerId="" clId="Web-{023634D0-5579-481E-8B5C-467948231D0F}" dt="2019-01-02T22:27:53.210" v="4" actId="20577"/>
        <pc:sldMkLst>
          <pc:docMk/>
          <pc:sldMk cId="3432335030" sldId="371"/>
        </pc:sldMkLst>
        <pc:spChg chg="mod">
          <ac:chgData name="" userId="" providerId="" clId="Web-{023634D0-5579-481E-8B5C-467948231D0F}" dt="2019-01-02T22:27:53.210" v="4" actId="20577"/>
          <ac:spMkLst>
            <pc:docMk/>
            <pc:sldMk cId="3432335030" sldId="371"/>
            <ac:spMk id="71682" creationId="{00000000-0000-0000-0000-000000000000}"/>
          </ac:spMkLst>
        </pc:spChg>
      </pc:sldChg>
      <pc:sldChg chg="modSp">
        <pc:chgData name="" userId="" providerId="" clId="Web-{023634D0-5579-481E-8B5C-467948231D0F}" dt="2019-01-02T22:28:07.991" v="6" actId="20577"/>
        <pc:sldMkLst>
          <pc:docMk/>
          <pc:sldMk cId="716870651" sldId="372"/>
        </pc:sldMkLst>
        <pc:spChg chg="mod">
          <ac:chgData name="" userId="" providerId="" clId="Web-{023634D0-5579-481E-8B5C-467948231D0F}" dt="2019-01-02T22:28:07.991" v="6" actId="20577"/>
          <ac:spMkLst>
            <pc:docMk/>
            <pc:sldMk cId="716870651" sldId="372"/>
            <ac:spMk id="96258" creationId="{00000000-0000-0000-0000-000000000000}"/>
          </ac:spMkLst>
        </pc:spChg>
      </pc:sldChg>
      <pc:sldChg chg="modSp">
        <pc:chgData name="" userId="" providerId="" clId="Web-{023634D0-5579-481E-8B5C-467948231D0F}" dt="2019-01-02T22:28:22.132" v="9" actId="20577"/>
        <pc:sldMkLst>
          <pc:docMk/>
          <pc:sldMk cId="70837979" sldId="373"/>
        </pc:sldMkLst>
        <pc:spChg chg="mod">
          <ac:chgData name="" userId="" providerId="" clId="Web-{023634D0-5579-481E-8B5C-467948231D0F}" dt="2019-01-02T22:28:22.132" v="9" actId="20577"/>
          <ac:spMkLst>
            <pc:docMk/>
            <pc:sldMk cId="70837979" sldId="373"/>
            <ac:spMk id="73731" creationId="{00000000-0000-0000-0000-000000000000}"/>
          </ac:spMkLst>
        </pc:spChg>
      </pc:sldChg>
      <pc:sldChg chg="modSp">
        <pc:chgData name="" userId="" providerId="" clId="Web-{023634D0-5579-481E-8B5C-467948231D0F}" dt="2019-01-02T22:29:09.354" v="24" actId="20577"/>
        <pc:sldMkLst>
          <pc:docMk/>
          <pc:sldMk cId="4258246706" sldId="375"/>
        </pc:sldMkLst>
        <pc:spChg chg="mod">
          <ac:chgData name="" userId="" providerId="" clId="Web-{023634D0-5579-481E-8B5C-467948231D0F}" dt="2019-01-02T22:28:50.225" v="11" actId="20577"/>
          <ac:spMkLst>
            <pc:docMk/>
            <pc:sldMk cId="4258246706" sldId="375"/>
            <ac:spMk id="75778" creationId="{00000000-0000-0000-0000-000000000000}"/>
          </ac:spMkLst>
        </pc:spChg>
        <pc:spChg chg="mod">
          <ac:chgData name="" userId="" providerId="" clId="Web-{023634D0-5579-481E-8B5C-467948231D0F}" dt="2019-01-02T22:29:09.354" v="24" actId="20577"/>
          <ac:spMkLst>
            <pc:docMk/>
            <pc:sldMk cId="4258246706" sldId="375"/>
            <ac:spMk id="75779" creationId="{00000000-0000-0000-0000-000000000000}"/>
          </ac:spMkLst>
        </pc:spChg>
      </pc:sldChg>
      <pc:sldChg chg="modSp">
        <pc:chgData name="" userId="" providerId="" clId="Web-{023634D0-5579-481E-8B5C-467948231D0F}" dt="2019-01-02T22:30:03.069" v="49" actId="20577"/>
        <pc:sldMkLst>
          <pc:docMk/>
          <pc:sldMk cId="4062329155" sldId="376"/>
        </pc:sldMkLst>
        <pc:spChg chg="mod">
          <ac:chgData name="" userId="" providerId="" clId="Web-{023634D0-5579-481E-8B5C-467948231D0F}" dt="2019-01-02T22:30:03.069" v="49" actId="20577"/>
          <ac:spMkLst>
            <pc:docMk/>
            <pc:sldMk cId="4062329155" sldId="376"/>
            <ac:spMk id="76816" creationId="{00000000-0000-0000-0000-000000000000}"/>
          </ac:spMkLst>
        </pc:spChg>
      </pc:sldChg>
      <pc:sldChg chg="modSp">
        <pc:chgData name="" userId="" providerId="" clId="Web-{023634D0-5579-481E-8B5C-467948231D0F}" dt="2019-01-02T22:30:09.054" v="52" actId="20577"/>
        <pc:sldMkLst>
          <pc:docMk/>
          <pc:sldMk cId="2003010733" sldId="377"/>
        </pc:sldMkLst>
        <pc:spChg chg="mod">
          <ac:chgData name="" userId="" providerId="" clId="Web-{023634D0-5579-481E-8B5C-467948231D0F}" dt="2019-01-02T22:30:09.054" v="52" actId="20577"/>
          <ac:spMkLst>
            <pc:docMk/>
            <pc:sldMk cId="2003010733" sldId="377"/>
            <ac:spMk id="77826" creationId="{00000000-0000-0000-0000-000000000000}"/>
          </ac:spMkLst>
        </pc:spChg>
      </pc:sldChg>
      <pc:sldChg chg="modSp">
        <pc:chgData name="" userId="" providerId="" clId="Web-{023634D0-5579-481E-8B5C-467948231D0F}" dt="2019-01-02T22:30:57.647" v="56" actId="20577"/>
        <pc:sldMkLst>
          <pc:docMk/>
          <pc:sldMk cId="1114528531" sldId="379"/>
        </pc:sldMkLst>
        <pc:spChg chg="mod">
          <ac:chgData name="" userId="" providerId="" clId="Web-{023634D0-5579-481E-8B5C-467948231D0F}" dt="2019-01-02T22:30:40.304" v="53" actId="20577"/>
          <ac:spMkLst>
            <pc:docMk/>
            <pc:sldMk cId="1114528531" sldId="379"/>
            <ac:spMk id="72706" creationId="{00000000-0000-0000-0000-000000000000}"/>
          </ac:spMkLst>
        </pc:spChg>
        <pc:spChg chg="mod">
          <ac:chgData name="" userId="" providerId="" clId="Web-{023634D0-5579-481E-8B5C-467948231D0F}" dt="2019-01-02T22:30:57.647" v="56" actId="20577"/>
          <ac:spMkLst>
            <pc:docMk/>
            <pc:sldMk cId="1114528531" sldId="379"/>
            <ac:spMk id="72707" creationId="{00000000-0000-0000-0000-000000000000}"/>
          </ac:spMkLst>
        </pc:spChg>
      </pc:sldChg>
      <pc:sldChg chg="modSp">
        <pc:chgData name="" userId="" providerId="" clId="Web-{023634D0-5579-481E-8B5C-467948231D0F}" dt="2019-01-02T22:31:24.210" v="63" actId="20577"/>
        <pc:sldMkLst>
          <pc:docMk/>
          <pc:sldMk cId="3020744677" sldId="380"/>
        </pc:sldMkLst>
        <pc:spChg chg="mod">
          <ac:chgData name="" userId="" providerId="" clId="Web-{023634D0-5579-481E-8B5C-467948231D0F}" dt="2019-01-02T22:31:16.944" v="61" actId="20577"/>
          <ac:spMkLst>
            <pc:docMk/>
            <pc:sldMk cId="3020744677" sldId="380"/>
            <ac:spMk id="78850" creationId="{00000000-0000-0000-0000-000000000000}"/>
          </ac:spMkLst>
        </pc:spChg>
        <pc:spChg chg="mod">
          <ac:chgData name="" userId="" providerId="" clId="Web-{023634D0-5579-481E-8B5C-467948231D0F}" dt="2019-01-02T22:31:24.210" v="63" actId="20577"/>
          <ac:spMkLst>
            <pc:docMk/>
            <pc:sldMk cId="3020744677" sldId="380"/>
            <ac:spMk id="78851" creationId="{00000000-0000-0000-0000-000000000000}"/>
          </ac:spMkLst>
        </pc:spChg>
      </pc:sldChg>
      <pc:sldChg chg="modSp">
        <pc:chgData name="" userId="" providerId="" clId="Web-{023634D0-5579-481E-8B5C-467948231D0F}" dt="2019-01-02T22:32:29.741" v="67" actId="20577"/>
        <pc:sldMkLst>
          <pc:docMk/>
          <pc:sldMk cId="2761253440" sldId="384"/>
        </pc:sldMkLst>
        <pc:spChg chg="mod">
          <ac:chgData name="" userId="" providerId="" clId="Web-{023634D0-5579-481E-8B5C-467948231D0F}" dt="2019-01-02T22:32:29.741" v="67" actId="20577"/>
          <ac:spMkLst>
            <pc:docMk/>
            <pc:sldMk cId="2761253440" sldId="384"/>
            <ac:spMk id="4" creationId="{00000000-0000-0000-0000-000000000000}"/>
          </ac:spMkLst>
        </pc:spChg>
        <pc:spChg chg="mod">
          <ac:chgData name="" userId="" providerId="" clId="Web-{023634D0-5579-481E-8B5C-467948231D0F}" dt="2019-01-02T22:32:24.960" v="65" actId="20577"/>
          <ac:spMkLst>
            <pc:docMk/>
            <pc:sldMk cId="2761253440" sldId="384"/>
            <ac:spMk id="24578" creationId="{00000000-0000-0000-0000-000000000000}"/>
          </ac:spMkLst>
        </pc:spChg>
      </pc:sldChg>
      <pc:sldChg chg="modSp">
        <pc:chgData name="" userId="" providerId="" clId="Web-{023634D0-5579-481E-8B5C-467948231D0F}" dt="2019-01-02T22:33:18.678" v="69" actId="20577"/>
        <pc:sldMkLst>
          <pc:docMk/>
          <pc:sldMk cId="1072550570" sldId="386"/>
        </pc:sldMkLst>
        <pc:spChg chg="mod">
          <ac:chgData name="" userId="" providerId="" clId="Web-{023634D0-5579-481E-8B5C-467948231D0F}" dt="2019-01-02T22:33:18.678" v="69" actId="20577"/>
          <ac:spMkLst>
            <pc:docMk/>
            <pc:sldMk cId="1072550570" sldId="386"/>
            <ac:spMk id="26626" creationId="{00000000-0000-0000-0000-000000000000}"/>
          </ac:spMkLst>
        </pc:spChg>
      </pc:sldChg>
      <pc:sldChg chg="modSp">
        <pc:chgData name="" userId="" providerId="" clId="Web-{023634D0-5579-481E-8B5C-467948231D0F}" dt="2019-01-02T22:33:26.491" v="71" actId="20577"/>
        <pc:sldMkLst>
          <pc:docMk/>
          <pc:sldMk cId="4260215720" sldId="387"/>
        </pc:sldMkLst>
        <pc:spChg chg="mod">
          <ac:chgData name="" userId="" providerId="" clId="Web-{023634D0-5579-481E-8B5C-467948231D0F}" dt="2019-01-02T22:33:26.491" v="71" actId="20577"/>
          <ac:spMkLst>
            <pc:docMk/>
            <pc:sldMk cId="4260215720" sldId="387"/>
            <ac:spMk id="27650" creationId="{00000000-0000-0000-0000-000000000000}"/>
          </ac:spMkLst>
        </pc:spChg>
      </pc:sldChg>
      <pc:sldChg chg="modSp">
        <pc:chgData name="" userId="" providerId="" clId="Web-{023634D0-5579-481E-8B5C-467948231D0F}" dt="2019-01-02T22:34:06.085" v="81" actId="20577"/>
        <pc:sldMkLst>
          <pc:docMk/>
          <pc:sldMk cId="2406751493" sldId="389"/>
        </pc:sldMkLst>
        <pc:spChg chg="mod">
          <ac:chgData name="" userId="" providerId="" clId="Web-{023634D0-5579-481E-8B5C-467948231D0F}" dt="2019-01-02T22:33:49.882" v="74" actId="20577"/>
          <ac:spMkLst>
            <pc:docMk/>
            <pc:sldMk cId="2406751493" sldId="389"/>
            <ac:spMk id="31746" creationId="{00000000-0000-0000-0000-000000000000}"/>
          </ac:spMkLst>
        </pc:spChg>
        <pc:spChg chg="mod">
          <ac:chgData name="" userId="" providerId="" clId="Web-{023634D0-5579-481E-8B5C-467948231D0F}" dt="2019-01-02T22:34:06.085" v="81" actId="20577"/>
          <ac:spMkLst>
            <pc:docMk/>
            <pc:sldMk cId="2406751493" sldId="389"/>
            <ac:spMk id="31747" creationId="{00000000-0000-0000-0000-000000000000}"/>
          </ac:spMkLst>
        </pc:spChg>
      </pc:sldChg>
      <pc:sldChg chg="modSp">
        <pc:chgData name="" userId="" providerId="" clId="Web-{023634D0-5579-481E-8B5C-467948231D0F}" dt="2019-01-02T22:34:32.897" v="83" actId="20577"/>
        <pc:sldMkLst>
          <pc:docMk/>
          <pc:sldMk cId="2824213911" sldId="391"/>
        </pc:sldMkLst>
        <pc:spChg chg="mod">
          <ac:chgData name="" userId="" providerId="" clId="Web-{023634D0-5579-481E-8B5C-467948231D0F}" dt="2019-01-02T22:34:32.897" v="83" actId="20577"/>
          <ac:spMkLst>
            <pc:docMk/>
            <pc:sldMk cId="2824213911" sldId="391"/>
            <ac:spMk id="33794" creationId="{00000000-0000-0000-0000-000000000000}"/>
          </ac:spMkLst>
        </pc:spChg>
      </pc:sldChg>
      <pc:sldChg chg="modSp">
        <pc:chgData name="" userId="" providerId="" clId="Web-{023634D0-5579-481E-8B5C-467948231D0F}" dt="2019-01-02T22:34:47.663" v="86" actId="20577"/>
        <pc:sldMkLst>
          <pc:docMk/>
          <pc:sldMk cId="786316478" sldId="392"/>
        </pc:sldMkLst>
        <pc:spChg chg="mod">
          <ac:chgData name="" userId="" providerId="" clId="Web-{023634D0-5579-481E-8B5C-467948231D0F}" dt="2019-01-02T22:34:47.663" v="86" actId="20577"/>
          <ac:spMkLst>
            <pc:docMk/>
            <pc:sldMk cId="786316478" sldId="392"/>
            <ac:spMk id="34819" creationId="{00000000-0000-0000-0000-000000000000}"/>
          </ac:spMkLst>
        </pc:spChg>
      </pc:sldChg>
      <pc:sldChg chg="modSp">
        <pc:chgData name="" userId="" providerId="" clId="Web-{023634D0-5579-481E-8B5C-467948231D0F}" dt="2019-01-02T22:35:01.288" v="89" actId="20577"/>
        <pc:sldMkLst>
          <pc:docMk/>
          <pc:sldMk cId="4072576045" sldId="393"/>
        </pc:sldMkLst>
        <pc:spChg chg="mod">
          <ac:chgData name="" userId="" providerId="" clId="Web-{023634D0-5579-481E-8B5C-467948231D0F}" dt="2019-01-02T22:35:01.288" v="89" actId="20577"/>
          <ac:spMkLst>
            <pc:docMk/>
            <pc:sldMk cId="4072576045" sldId="393"/>
            <ac:spMk id="35842" creationId="{00000000-0000-0000-0000-000000000000}"/>
          </ac:spMkLst>
        </pc:spChg>
      </pc:sldChg>
      <pc:sldChg chg="modSp">
        <pc:chgData name="" userId="" providerId="" clId="Web-{023634D0-5579-481E-8B5C-467948231D0F}" dt="2019-01-02T22:35:04.600" v="90" actId="20577"/>
        <pc:sldMkLst>
          <pc:docMk/>
          <pc:sldMk cId="3877626561" sldId="394"/>
        </pc:sldMkLst>
        <pc:spChg chg="mod">
          <ac:chgData name="" userId="" providerId="" clId="Web-{023634D0-5579-481E-8B5C-467948231D0F}" dt="2019-01-02T22:35:04.600" v="90" actId="20577"/>
          <ac:spMkLst>
            <pc:docMk/>
            <pc:sldMk cId="3877626561" sldId="394"/>
            <ac:spMk id="36866" creationId="{00000000-0000-0000-0000-000000000000}"/>
          </ac:spMkLst>
        </pc:spChg>
      </pc:sldChg>
      <pc:sldChg chg="modSp">
        <pc:chgData name="" userId="" providerId="" clId="Web-{023634D0-5579-481E-8B5C-467948231D0F}" dt="2019-01-02T22:35:21.163" v="92" actId="20577"/>
        <pc:sldMkLst>
          <pc:docMk/>
          <pc:sldMk cId="484949403" sldId="395"/>
        </pc:sldMkLst>
        <pc:spChg chg="mod">
          <ac:chgData name="" userId="" providerId="" clId="Web-{023634D0-5579-481E-8B5C-467948231D0F}" dt="2019-01-02T22:35:21.163" v="92" actId="20577"/>
          <ac:spMkLst>
            <pc:docMk/>
            <pc:sldMk cId="484949403" sldId="395"/>
            <ac:spMk id="39938" creationId="{00000000-0000-0000-0000-000000000000}"/>
          </ac:spMkLst>
        </pc:spChg>
      </pc:sldChg>
      <pc:sldChg chg="modSp">
        <pc:chgData name="" userId="" providerId="" clId="Web-{023634D0-5579-481E-8B5C-467948231D0F}" dt="2019-01-02T22:35:53.553" v="94" actId="20577"/>
        <pc:sldMkLst>
          <pc:docMk/>
          <pc:sldMk cId="119075085" sldId="396"/>
        </pc:sldMkLst>
        <pc:spChg chg="mod">
          <ac:chgData name="" userId="" providerId="" clId="Web-{023634D0-5579-481E-8B5C-467948231D0F}" dt="2019-01-02T22:35:53.553" v="94" actId="20577"/>
          <ac:spMkLst>
            <pc:docMk/>
            <pc:sldMk cId="119075085" sldId="396"/>
            <ac:spMk id="37890" creationId="{00000000-0000-0000-0000-000000000000}"/>
          </ac:spMkLst>
        </pc:spChg>
      </pc:sldChg>
      <pc:sldChg chg="modSp">
        <pc:chgData name="" userId="" providerId="" clId="Web-{023634D0-5579-481E-8B5C-467948231D0F}" dt="2019-01-02T22:36:29.272" v="99" actId="20577"/>
        <pc:sldMkLst>
          <pc:docMk/>
          <pc:sldMk cId="836879472" sldId="397"/>
        </pc:sldMkLst>
        <pc:spChg chg="mod">
          <ac:chgData name="" userId="" providerId="" clId="Web-{023634D0-5579-481E-8B5C-467948231D0F}" dt="2019-01-02T22:36:13.085" v="97" actId="20577"/>
          <ac:spMkLst>
            <pc:docMk/>
            <pc:sldMk cId="836879472" sldId="397"/>
            <ac:spMk id="38914" creationId="{00000000-0000-0000-0000-000000000000}"/>
          </ac:spMkLst>
        </pc:spChg>
        <pc:spChg chg="mod">
          <ac:chgData name="" userId="" providerId="" clId="Web-{023634D0-5579-481E-8B5C-467948231D0F}" dt="2019-01-02T22:36:29.272" v="99" actId="20577"/>
          <ac:spMkLst>
            <pc:docMk/>
            <pc:sldMk cId="836879472" sldId="397"/>
            <ac:spMk id="38915" creationId="{00000000-0000-0000-0000-000000000000}"/>
          </ac:spMkLst>
        </pc:spChg>
      </pc:sldChg>
      <pc:sldChg chg="modSp">
        <pc:chgData name="" userId="" providerId="" clId="Web-{023634D0-5579-481E-8B5C-467948231D0F}" dt="2019-01-02T22:36:40.772" v="100" actId="1076"/>
        <pc:sldMkLst>
          <pc:docMk/>
          <pc:sldMk cId="402646586" sldId="398"/>
        </pc:sldMkLst>
        <pc:spChg chg="mod">
          <ac:chgData name="" userId="" providerId="" clId="Web-{023634D0-5579-481E-8B5C-467948231D0F}" dt="2019-01-02T22:36:40.772" v="100" actId="1076"/>
          <ac:spMkLst>
            <pc:docMk/>
            <pc:sldMk cId="402646586" sldId="398"/>
            <ac:spMk id="40962" creationId="{00000000-0000-0000-0000-000000000000}"/>
          </ac:spMkLst>
        </pc:spChg>
      </pc:sldChg>
      <pc:sldChg chg="modSp">
        <pc:chgData name="" userId="" providerId="" clId="Web-{023634D0-5579-481E-8B5C-467948231D0F}" dt="2019-01-02T22:36:59.319" v="103" actId="14100"/>
        <pc:sldMkLst>
          <pc:docMk/>
          <pc:sldMk cId="2675586459" sldId="399"/>
        </pc:sldMkLst>
        <pc:spChg chg="mod">
          <ac:chgData name="" userId="" providerId="" clId="Web-{023634D0-5579-481E-8B5C-467948231D0F}" dt="2019-01-02T22:36:59.319" v="103" actId="14100"/>
          <ac:spMkLst>
            <pc:docMk/>
            <pc:sldMk cId="2675586459" sldId="399"/>
            <ac:spMk id="46082" creationId="{00000000-0000-0000-0000-000000000000}"/>
          </ac:spMkLst>
        </pc:spChg>
      </pc:sldChg>
      <pc:sldChg chg="modSp">
        <pc:chgData name="" userId="" providerId="" clId="Web-{023634D0-5579-481E-8B5C-467948231D0F}" dt="2019-01-02T22:38:46.209" v="151" actId="20577"/>
        <pc:sldMkLst>
          <pc:docMk/>
          <pc:sldMk cId="4072290305" sldId="400"/>
        </pc:sldMkLst>
        <pc:spChg chg="mod">
          <ac:chgData name="" userId="" providerId="" clId="Web-{023634D0-5579-481E-8B5C-467948231D0F}" dt="2019-01-02T22:38:46.209" v="151" actId="20577"/>
          <ac:spMkLst>
            <pc:docMk/>
            <pc:sldMk cId="4072290305" sldId="400"/>
            <ac:spMk id="41987" creationId="{00000000-0000-0000-0000-000000000000}"/>
          </ac:spMkLst>
        </pc:spChg>
        <pc:spChg chg="mod">
          <ac:chgData name="" userId="" providerId="" clId="Web-{023634D0-5579-481E-8B5C-467948231D0F}" dt="2019-01-02T22:38:31.023" v="149" actId="20577"/>
          <ac:spMkLst>
            <pc:docMk/>
            <pc:sldMk cId="4072290305" sldId="400"/>
            <ac:spMk id="41988" creationId="{00000000-0000-0000-0000-000000000000}"/>
          </ac:spMkLst>
        </pc:spChg>
      </pc:sldChg>
      <pc:sldChg chg="modSp">
        <pc:chgData name="" userId="" providerId="" clId="Web-{023634D0-5579-481E-8B5C-467948231D0F}" dt="2019-01-02T22:39:26.678" v="162" actId="20577"/>
        <pc:sldMkLst>
          <pc:docMk/>
          <pc:sldMk cId="1113692414" sldId="401"/>
        </pc:sldMkLst>
        <pc:spChg chg="mod">
          <ac:chgData name="" userId="" providerId="" clId="Web-{023634D0-5579-481E-8B5C-467948231D0F}" dt="2019-01-02T22:39:11.631" v="160" actId="20577"/>
          <ac:spMkLst>
            <pc:docMk/>
            <pc:sldMk cId="1113692414" sldId="401"/>
            <ac:spMk id="44034" creationId="{00000000-0000-0000-0000-000000000000}"/>
          </ac:spMkLst>
        </pc:spChg>
        <pc:spChg chg="mod">
          <ac:chgData name="" userId="" providerId="" clId="Web-{023634D0-5579-481E-8B5C-467948231D0F}" dt="2019-01-02T22:39:26.678" v="162" actId="20577"/>
          <ac:spMkLst>
            <pc:docMk/>
            <pc:sldMk cId="1113692414" sldId="401"/>
            <ac:spMk id="44035" creationId="{00000000-0000-0000-0000-000000000000}"/>
          </ac:spMkLst>
        </pc:spChg>
      </pc:sldChg>
      <pc:sldChg chg="modSp">
        <pc:chgData name="" userId="" providerId="" clId="Web-{023634D0-5579-481E-8B5C-467948231D0F}" dt="2019-01-02T22:38:55.772" v="155" actId="20577"/>
        <pc:sldMkLst>
          <pc:docMk/>
          <pc:sldMk cId="2947456042" sldId="403"/>
        </pc:sldMkLst>
        <pc:spChg chg="mod">
          <ac:chgData name="" userId="" providerId="" clId="Web-{023634D0-5579-481E-8B5C-467948231D0F}" dt="2019-01-02T22:38:55.772" v="155" actId="20577"/>
          <ac:spMkLst>
            <pc:docMk/>
            <pc:sldMk cId="2947456042" sldId="403"/>
            <ac:spMk id="84994"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0EDAEF-72DB-C744-B5A5-593299A77FD0}" type="datetimeFigureOut">
              <a:rPr lang="en-US" smtClean="0"/>
              <a:t>1/7/2019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AD3D35E-2143-4448-BE2B-2320F89EEC49}" type="slidenum">
              <a:rPr lang="en-US" smtClean="0"/>
              <a:t>‹#›</a:t>
            </a:fld>
            <a:endParaRPr lang="en-US"/>
          </a:p>
        </p:txBody>
      </p:sp>
    </p:spTree>
    <p:extLst>
      <p:ext uri="{BB962C8B-B14F-4D97-AF65-F5344CB8AC3E}">
        <p14:creationId xmlns:p14="http://schemas.microsoft.com/office/powerpoint/2010/main" val="55207572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Title: W2L8 Stratified Analysis: Confounding and Effect Modification</a:t>
            </a:r>
          </a:p>
          <a:p>
            <a:r>
              <a:rPr lang="en-US" b="1" dirty="0"/>
              <a:t>Time: 90 minutes (66 slides)</a:t>
            </a:r>
          </a:p>
          <a:p>
            <a:r>
              <a:rPr lang="en-US" b="1" dirty="0"/>
              <a:t>Reading:</a:t>
            </a:r>
            <a:r>
              <a:rPr lang="en-US" b="1" baseline="0" dirty="0"/>
              <a:t> None</a:t>
            </a:r>
            <a:endParaRPr lang="en-US" b="1" dirty="0"/>
          </a:p>
        </p:txBody>
      </p:sp>
      <p:sp>
        <p:nvSpPr>
          <p:cNvPr id="4" name="Slide Number Placeholder 3"/>
          <p:cNvSpPr>
            <a:spLocks noGrp="1"/>
          </p:cNvSpPr>
          <p:nvPr>
            <p:ph type="sldNum" sz="quarter" idx="10"/>
          </p:nvPr>
        </p:nvSpPr>
        <p:spPr/>
        <p:txBody>
          <a:bodyPr/>
          <a:lstStyle/>
          <a:p>
            <a:fld id="{1AD3D35E-2143-4448-BE2B-2320F89EEC49}" type="slidenum">
              <a:rPr lang="en-US" smtClean="0"/>
              <a:t>1</a:t>
            </a:fld>
            <a:endParaRPr lang="en-US"/>
          </a:p>
        </p:txBody>
      </p:sp>
    </p:spTree>
    <p:extLst>
      <p:ext uri="{BB962C8B-B14F-4D97-AF65-F5344CB8AC3E}">
        <p14:creationId xmlns:p14="http://schemas.microsoft.com/office/powerpoint/2010/main" val="42581950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10</a:t>
            </a:fld>
            <a:endParaRPr lang="en-US"/>
          </a:p>
        </p:txBody>
      </p:sp>
    </p:spTree>
    <p:extLst>
      <p:ext uri="{BB962C8B-B14F-4D97-AF65-F5344CB8AC3E}">
        <p14:creationId xmlns:p14="http://schemas.microsoft.com/office/powerpoint/2010/main" val="11538889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 slide content]</a:t>
            </a:r>
          </a:p>
          <a:p>
            <a:pPr marL="171450" indent="-171450">
              <a:buFont typeface="Arial"/>
              <a:buChar char="•"/>
            </a:pP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11</a:t>
            </a:fld>
            <a:endParaRPr lang="en-US"/>
          </a:p>
        </p:txBody>
      </p:sp>
    </p:spTree>
    <p:extLst>
      <p:ext uri="{BB962C8B-B14F-4D97-AF65-F5344CB8AC3E}">
        <p14:creationId xmlns:p14="http://schemas.microsoft.com/office/powerpoint/2010/main" val="42247344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12</a:t>
            </a:fld>
            <a:endParaRPr lang="en-US"/>
          </a:p>
        </p:txBody>
      </p:sp>
    </p:spTree>
    <p:extLst>
      <p:ext uri="{BB962C8B-B14F-4D97-AF65-F5344CB8AC3E}">
        <p14:creationId xmlns:p14="http://schemas.microsoft.com/office/powerpoint/2010/main" val="2209080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13</a:t>
            </a:fld>
            <a:endParaRPr lang="en-US"/>
          </a:p>
        </p:txBody>
      </p:sp>
    </p:spTree>
    <p:extLst>
      <p:ext uri="{BB962C8B-B14F-4D97-AF65-F5344CB8AC3E}">
        <p14:creationId xmlns:p14="http://schemas.microsoft.com/office/powerpoint/2010/main" val="7310165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14</a:t>
            </a:fld>
            <a:endParaRPr lang="en-US"/>
          </a:p>
        </p:txBody>
      </p:sp>
    </p:spTree>
    <p:extLst>
      <p:ext uri="{BB962C8B-B14F-4D97-AF65-F5344CB8AC3E}">
        <p14:creationId xmlns:p14="http://schemas.microsoft.com/office/powerpoint/2010/main" val="29586279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884238" rtl="0" eaLnBrk="0" fontAlgn="base" latinLnBrk="0" hangingPunct="0">
              <a:lnSpc>
                <a:spcPct val="100000"/>
              </a:lnSpc>
              <a:spcBef>
                <a:spcPct val="0"/>
              </a:spcBef>
              <a:spcAft>
                <a:spcPct val="0"/>
              </a:spcAft>
              <a:buClrTx/>
              <a:buSzTx/>
              <a:buFontTx/>
              <a:buNone/>
              <a:tabLst/>
              <a:defRPr/>
            </a:pPr>
            <a:fld id="{700AAA1B-67A0-449B-BF3F-1F0E5C1D0094}" type="slidenum">
              <a:rPr kumimoji="0" lang="en-US"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884238" rtl="0" eaLnBrk="0" fontAlgn="base" latinLnBrk="0" hangingPunct="0">
                <a:lnSpc>
                  <a:spcPct val="100000"/>
                </a:lnSpc>
                <a:spcBef>
                  <a:spcPct val="0"/>
                </a:spcBef>
                <a:spcAft>
                  <a:spcPct val="0"/>
                </a:spcAft>
                <a:buClrTx/>
                <a:buSzTx/>
                <a:buFontTx/>
                <a:buNone/>
                <a:tabLst/>
                <a:defRPr/>
              </a:pPr>
              <a:t>15</a:t>
            </a:fld>
            <a:endPar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92162" name="Rectangle 2"/>
          <p:cNvSpPr>
            <a:spLocks noGrp="1" noRot="1" noChangeAspect="1" noChangeArrowheads="1" noTextEdit="1"/>
          </p:cNvSpPr>
          <p:nvPr>
            <p:ph type="sldImg"/>
          </p:nvPr>
        </p:nvSpPr>
        <p:spPr>
          <a:ln/>
        </p:spPr>
      </p:sp>
      <p:sp>
        <p:nvSpPr>
          <p:cNvPr id="92163" name="Rectangle 3"/>
          <p:cNvSpPr>
            <a:spLocks noGrp="1" noChangeArrowheads="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 slide content]</a:t>
            </a:r>
          </a:p>
        </p:txBody>
      </p:sp>
    </p:spTree>
    <p:extLst>
      <p:ext uri="{BB962C8B-B14F-4D97-AF65-F5344CB8AC3E}">
        <p14:creationId xmlns:p14="http://schemas.microsoft.com/office/powerpoint/2010/main" val="5274418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16</a:t>
            </a:fld>
            <a:endParaRPr lang="en-US"/>
          </a:p>
        </p:txBody>
      </p:sp>
    </p:spTree>
    <p:extLst>
      <p:ext uri="{BB962C8B-B14F-4D97-AF65-F5344CB8AC3E}">
        <p14:creationId xmlns:p14="http://schemas.microsoft.com/office/powerpoint/2010/main" val="31040002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17</a:t>
            </a:fld>
            <a:endParaRPr lang="en-US"/>
          </a:p>
        </p:txBody>
      </p:sp>
    </p:spTree>
    <p:extLst>
      <p:ext uri="{BB962C8B-B14F-4D97-AF65-F5344CB8AC3E}">
        <p14:creationId xmlns:p14="http://schemas.microsoft.com/office/powerpoint/2010/main" val="2535083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18</a:t>
            </a:fld>
            <a:endParaRPr lang="en-US"/>
          </a:p>
        </p:txBody>
      </p:sp>
    </p:spTree>
    <p:extLst>
      <p:ext uri="{BB962C8B-B14F-4D97-AF65-F5344CB8AC3E}">
        <p14:creationId xmlns:p14="http://schemas.microsoft.com/office/powerpoint/2010/main" val="9264099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19</a:t>
            </a:fld>
            <a:endParaRPr lang="en-US"/>
          </a:p>
        </p:txBody>
      </p:sp>
    </p:spTree>
    <p:extLst>
      <p:ext uri="{BB962C8B-B14F-4D97-AF65-F5344CB8AC3E}">
        <p14:creationId xmlns:p14="http://schemas.microsoft.com/office/powerpoint/2010/main" val="19027601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2</a:t>
            </a:fld>
            <a:endParaRPr lang="en-US"/>
          </a:p>
        </p:txBody>
      </p:sp>
    </p:spTree>
    <p:extLst>
      <p:ext uri="{BB962C8B-B14F-4D97-AF65-F5344CB8AC3E}">
        <p14:creationId xmlns:p14="http://schemas.microsoft.com/office/powerpoint/2010/main" val="32824257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20</a:t>
            </a:fld>
            <a:endParaRPr lang="en-US"/>
          </a:p>
        </p:txBody>
      </p:sp>
    </p:spTree>
    <p:extLst>
      <p:ext uri="{BB962C8B-B14F-4D97-AF65-F5344CB8AC3E}">
        <p14:creationId xmlns:p14="http://schemas.microsoft.com/office/powerpoint/2010/main" val="465180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21</a:t>
            </a:fld>
            <a:endParaRPr lang="en-US"/>
          </a:p>
        </p:txBody>
      </p:sp>
    </p:spTree>
    <p:extLst>
      <p:ext uri="{BB962C8B-B14F-4D97-AF65-F5344CB8AC3E}">
        <p14:creationId xmlns:p14="http://schemas.microsoft.com/office/powerpoint/2010/main" val="26970089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22</a:t>
            </a:fld>
            <a:endParaRPr lang="en-US"/>
          </a:p>
        </p:txBody>
      </p:sp>
    </p:spTree>
    <p:extLst>
      <p:ext uri="{BB962C8B-B14F-4D97-AF65-F5344CB8AC3E}">
        <p14:creationId xmlns:p14="http://schemas.microsoft.com/office/powerpoint/2010/main" val="4070048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23</a:t>
            </a:fld>
            <a:endParaRPr lang="en-US"/>
          </a:p>
        </p:txBody>
      </p:sp>
    </p:spTree>
    <p:extLst>
      <p:ext uri="{BB962C8B-B14F-4D97-AF65-F5344CB8AC3E}">
        <p14:creationId xmlns:p14="http://schemas.microsoft.com/office/powerpoint/2010/main" val="7431793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24</a:t>
            </a:fld>
            <a:endParaRPr lang="en-US"/>
          </a:p>
        </p:txBody>
      </p:sp>
    </p:spTree>
    <p:extLst>
      <p:ext uri="{BB962C8B-B14F-4D97-AF65-F5344CB8AC3E}">
        <p14:creationId xmlns:p14="http://schemas.microsoft.com/office/powerpoint/2010/main" val="19976514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25</a:t>
            </a:fld>
            <a:endParaRPr lang="en-US"/>
          </a:p>
        </p:txBody>
      </p:sp>
    </p:spTree>
    <p:extLst>
      <p:ext uri="{BB962C8B-B14F-4D97-AF65-F5344CB8AC3E}">
        <p14:creationId xmlns:p14="http://schemas.microsoft.com/office/powerpoint/2010/main" val="19519673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26</a:t>
            </a:fld>
            <a:endParaRPr lang="en-US"/>
          </a:p>
        </p:txBody>
      </p:sp>
    </p:spTree>
    <p:extLst>
      <p:ext uri="{BB962C8B-B14F-4D97-AF65-F5344CB8AC3E}">
        <p14:creationId xmlns:p14="http://schemas.microsoft.com/office/powerpoint/2010/main" val="11133227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27</a:t>
            </a:fld>
            <a:endParaRPr lang="en-US"/>
          </a:p>
        </p:txBody>
      </p:sp>
    </p:spTree>
    <p:extLst>
      <p:ext uri="{BB962C8B-B14F-4D97-AF65-F5344CB8AC3E}">
        <p14:creationId xmlns:p14="http://schemas.microsoft.com/office/powerpoint/2010/main" val="102027564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884238" rtl="0" eaLnBrk="0" fontAlgn="base" latinLnBrk="0" hangingPunct="0">
              <a:lnSpc>
                <a:spcPct val="100000"/>
              </a:lnSpc>
              <a:spcBef>
                <a:spcPct val="0"/>
              </a:spcBef>
              <a:spcAft>
                <a:spcPct val="0"/>
              </a:spcAft>
              <a:buClrTx/>
              <a:buSzTx/>
              <a:buFontTx/>
              <a:buNone/>
              <a:tabLst/>
              <a:defRPr/>
            </a:pPr>
            <a:fld id="{457963A3-C84D-4344-8143-D7E792513E87}" type="slidenum">
              <a:rPr kumimoji="0" lang="en-US"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884238" rtl="0" eaLnBrk="0" fontAlgn="base" latinLnBrk="0" hangingPunct="0">
                <a:lnSpc>
                  <a:spcPct val="100000"/>
                </a:lnSpc>
                <a:spcBef>
                  <a:spcPct val="0"/>
                </a:spcBef>
                <a:spcAft>
                  <a:spcPct val="0"/>
                </a:spcAft>
                <a:buClrTx/>
                <a:buSzTx/>
                <a:buFontTx/>
                <a:buNone/>
                <a:tabLst/>
                <a:defRPr/>
              </a:pPr>
              <a:t>28</a:t>
            </a:fld>
            <a:endPar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91138" name="Rectangle 2"/>
          <p:cNvSpPr>
            <a:spLocks noGrp="1" noRot="1" noChangeAspect="1" noChangeArrowheads="1" noTextEdit="1"/>
          </p:cNvSpPr>
          <p:nvPr>
            <p:ph type="sldImg"/>
          </p:nvPr>
        </p:nvSpPr>
        <p:spPr>
          <a:ln/>
        </p:spPr>
      </p:sp>
      <p:sp>
        <p:nvSpPr>
          <p:cNvPr id="91139" name="Rectangle 3"/>
          <p:cNvSpPr>
            <a:spLocks noGrp="1" noChangeArrowheads="1"/>
          </p:cNvSpPr>
          <p:nvPr>
            <p:ph type="body" idx="1"/>
          </p:nvPr>
        </p:nvSpPr>
        <p:spPr/>
        <p:txBody>
          <a:bodyPr/>
          <a:lstStyle/>
          <a:p>
            <a:pPr marL="171450" indent="-171450">
              <a:buFont typeface="Arial"/>
              <a:buChar char="•"/>
            </a:pPr>
            <a:r>
              <a:rPr lang="en-US" altLang="en-US" i="1" dirty="0"/>
              <a:t>[Get formula and examples for Mantel-</a:t>
            </a:r>
            <a:r>
              <a:rPr lang="en-US" altLang="en-US" i="1" dirty="0" err="1"/>
              <a:t>Haeszel</a:t>
            </a:r>
            <a:r>
              <a:rPr lang="en-US" altLang="en-US" i="1" dirty="0"/>
              <a:t>]</a:t>
            </a:r>
          </a:p>
        </p:txBody>
      </p:sp>
    </p:spTree>
    <p:extLst>
      <p:ext uri="{BB962C8B-B14F-4D97-AF65-F5344CB8AC3E}">
        <p14:creationId xmlns:p14="http://schemas.microsoft.com/office/powerpoint/2010/main" val="327907414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29</a:t>
            </a:fld>
            <a:endParaRPr lang="en-US"/>
          </a:p>
        </p:txBody>
      </p:sp>
    </p:spTree>
    <p:extLst>
      <p:ext uri="{BB962C8B-B14F-4D97-AF65-F5344CB8AC3E}">
        <p14:creationId xmlns:p14="http://schemas.microsoft.com/office/powerpoint/2010/main" val="23388847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3</a:t>
            </a:fld>
            <a:endParaRPr lang="en-US"/>
          </a:p>
        </p:txBody>
      </p:sp>
    </p:spTree>
    <p:extLst>
      <p:ext uri="{BB962C8B-B14F-4D97-AF65-F5344CB8AC3E}">
        <p14:creationId xmlns:p14="http://schemas.microsoft.com/office/powerpoint/2010/main" val="32871978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30</a:t>
            </a:fld>
            <a:endParaRPr lang="en-US"/>
          </a:p>
        </p:txBody>
      </p:sp>
    </p:spTree>
    <p:extLst>
      <p:ext uri="{BB962C8B-B14F-4D97-AF65-F5344CB8AC3E}">
        <p14:creationId xmlns:p14="http://schemas.microsoft.com/office/powerpoint/2010/main" val="10987166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31</a:t>
            </a:fld>
            <a:endParaRPr lang="en-US"/>
          </a:p>
        </p:txBody>
      </p:sp>
    </p:spTree>
    <p:extLst>
      <p:ext uri="{BB962C8B-B14F-4D97-AF65-F5344CB8AC3E}">
        <p14:creationId xmlns:p14="http://schemas.microsoft.com/office/powerpoint/2010/main" val="27575611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32</a:t>
            </a:fld>
            <a:endParaRPr lang="en-US"/>
          </a:p>
        </p:txBody>
      </p:sp>
    </p:spTree>
    <p:extLst>
      <p:ext uri="{BB962C8B-B14F-4D97-AF65-F5344CB8AC3E}">
        <p14:creationId xmlns:p14="http://schemas.microsoft.com/office/powerpoint/2010/main" val="4768775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33</a:t>
            </a:fld>
            <a:endParaRPr lang="en-US"/>
          </a:p>
        </p:txBody>
      </p:sp>
    </p:spTree>
    <p:extLst>
      <p:ext uri="{BB962C8B-B14F-4D97-AF65-F5344CB8AC3E}">
        <p14:creationId xmlns:p14="http://schemas.microsoft.com/office/powerpoint/2010/main" val="41388972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1" dirty="0"/>
              <a:t>[Review</a:t>
            </a:r>
            <a:r>
              <a:rPr lang="en-US" i="1" baseline="0" dirty="0"/>
              <a:t> slide content]</a:t>
            </a:r>
            <a:endParaRPr lang="en-US" i="1" dirty="0"/>
          </a:p>
        </p:txBody>
      </p:sp>
      <p:sp>
        <p:nvSpPr>
          <p:cNvPr id="4" name="Slide Number Placeholder 3"/>
          <p:cNvSpPr>
            <a:spLocks noGrp="1"/>
          </p:cNvSpPr>
          <p:nvPr>
            <p:ph type="sldNum" sz="quarter" idx="10"/>
          </p:nvPr>
        </p:nvSpPr>
        <p:spPr/>
        <p:txBody>
          <a:bodyPr/>
          <a:lstStyle/>
          <a:p>
            <a:fld id="{1AD3D35E-2143-4448-BE2B-2320F89EEC49}" type="slidenum">
              <a:rPr lang="en-US" smtClean="0"/>
              <a:t>34</a:t>
            </a:fld>
            <a:endParaRPr lang="en-US"/>
          </a:p>
        </p:txBody>
      </p:sp>
    </p:spTree>
    <p:extLst>
      <p:ext uri="{BB962C8B-B14F-4D97-AF65-F5344CB8AC3E}">
        <p14:creationId xmlns:p14="http://schemas.microsoft.com/office/powerpoint/2010/main" val="99384348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35</a:t>
            </a:fld>
            <a:endParaRPr lang="en-US"/>
          </a:p>
        </p:txBody>
      </p:sp>
    </p:spTree>
    <p:extLst>
      <p:ext uri="{BB962C8B-B14F-4D97-AF65-F5344CB8AC3E}">
        <p14:creationId xmlns:p14="http://schemas.microsoft.com/office/powerpoint/2010/main" val="50034402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t> </a:t>
            </a:r>
            <a:r>
              <a:rPr lang="en-US" i="1" dirty="0"/>
              <a:t> [Review slide content]</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36</a:t>
            </a:fld>
            <a:endParaRPr lang="en-US"/>
          </a:p>
        </p:txBody>
      </p:sp>
    </p:spTree>
    <p:extLst>
      <p:ext uri="{BB962C8B-B14F-4D97-AF65-F5344CB8AC3E}">
        <p14:creationId xmlns:p14="http://schemas.microsoft.com/office/powerpoint/2010/main" val="177586182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1" dirty="0"/>
              <a:t>[Review slide content]</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37</a:t>
            </a:fld>
            <a:endParaRPr lang="en-US"/>
          </a:p>
        </p:txBody>
      </p:sp>
    </p:spTree>
    <p:extLst>
      <p:ext uri="{BB962C8B-B14F-4D97-AF65-F5344CB8AC3E}">
        <p14:creationId xmlns:p14="http://schemas.microsoft.com/office/powerpoint/2010/main" val="196613041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1" dirty="0"/>
              <a:t>[Review slide content]</a:t>
            </a:r>
            <a:endParaRPr lang="en-US" dirty="0">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38</a:t>
            </a:fld>
            <a:endParaRPr lang="en-US"/>
          </a:p>
        </p:txBody>
      </p:sp>
    </p:spTree>
    <p:extLst>
      <p:ext uri="{BB962C8B-B14F-4D97-AF65-F5344CB8AC3E}">
        <p14:creationId xmlns:p14="http://schemas.microsoft.com/office/powerpoint/2010/main" val="44794368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1" dirty="0"/>
              <a:t>[Review slide content]</a:t>
            </a:r>
            <a:endParaRPr lang="en-US" dirty="0">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39</a:t>
            </a:fld>
            <a:endParaRPr lang="en-US"/>
          </a:p>
        </p:txBody>
      </p:sp>
    </p:spTree>
    <p:extLst>
      <p:ext uri="{BB962C8B-B14F-4D97-AF65-F5344CB8AC3E}">
        <p14:creationId xmlns:p14="http://schemas.microsoft.com/office/powerpoint/2010/main" val="1369028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884238" rtl="0" eaLnBrk="0" fontAlgn="base" latinLnBrk="0" hangingPunct="0">
              <a:lnSpc>
                <a:spcPct val="100000"/>
              </a:lnSpc>
              <a:spcBef>
                <a:spcPct val="0"/>
              </a:spcBef>
              <a:spcAft>
                <a:spcPct val="0"/>
              </a:spcAft>
              <a:buClrTx/>
              <a:buSzTx/>
              <a:buFontTx/>
              <a:buNone/>
              <a:tabLst/>
              <a:defRPr/>
            </a:pPr>
            <a:fld id="{F69AE509-FC80-4A51-993A-29E12DBD4834}" type="slidenum">
              <a:rPr kumimoji="0" lang="en-US"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884238" rtl="0" eaLnBrk="0" fontAlgn="base" latinLnBrk="0" hangingPunct="0">
                <a:lnSpc>
                  <a:spcPct val="100000"/>
                </a:lnSpc>
                <a:spcBef>
                  <a:spcPct val="0"/>
                </a:spcBef>
                <a:spcAft>
                  <a:spcPct val="0"/>
                </a:spcAft>
                <a:buClrTx/>
                <a:buSzTx/>
                <a:buFontTx/>
                <a:buNone/>
                <a:tabLst/>
                <a:defRPr/>
              </a:pPr>
              <a:t>4</a:t>
            </a:fld>
            <a:endPar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89090" name="Rectangle 2"/>
          <p:cNvSpPr>
            <a:spLocks noGrp="1" noRot="1" noChangeAspect="1" noChangeArrowheads="1" noTextEdit="1"/>
          </p:cNvSpPr>
          <p:nvPr>
            <p:ph type="sldImg"/>
          </p:nvPr>
        </p:nvSpPr>
        <p:spPr>
          <a:ln/>
        </p:spPr>
      </p:sp>
      <p:sp>
        <p:nvSpPr>
          <p:cNvPr id="89091" name="Rectangle 3"/>
          <p:cNvSpPr>
            <a:spLocks noGrp="1" noChangeArrowheads="1"/>
          </p:cNvSpPr>
          <p:nvPr>
            <p:ph type="body" idx="1"/>
          </p:nvPr>
        </p:nvSpPr>
        <p:spPr/>
        <p:txBody>
          <a:bodyPr/>
          <a:lstStyle/>
          <a:p>
            <a:pPr marL="171450" indent="-171450">
              <a:buFont typeface="Arial"/>
              <a:buChar char="•"/>
            </a:pPr>
            <a:r>
              <a:rPr lang="en-US" altLang="en-US" i="1" dirty="0"/>
              <a:t>[Consider</a:t>
            </a:r>
            <a:r>
              <a:rPr lang="en-US" altLang="en-US" i="1" baseline="0" dirty="0"/>
              <a:t> using examples of E, D, and third variable taken from a participant research project </a:t>
            </a:r>
            <a:r>
              <a:rPr lang="mr-IN" altLang="en-US" i="1" baseline="0" dirty="0"/>
              <a:t>–</a:t>
            </a:r>
            <a:r>
              <a:rPr lang="en-US" altLang="en-US" i="1" baseline="0" dirty="0"/>
              <a:t> or good local example to make point from slide]</a:t>
            </a:r>
            <a:endParaRPr lang="en-US" altLang="en-US" i="1" dirty="0"/>
          </a:p>
        </p:txBody>
      </p:sp>
    </p:spTree>
    <p:extLst>
      <p:ext uri="{BB962C8B-B14F-4D97-AF65-F5344CB8AC3E}">
        <p14:creationId xmlns:p14="http://schemas.microsoft.com/office/powerpoint/2010/main" val="369381135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1" dirty="0"/>
              <a:t>[Review slide content]</a:t>
            </a:r>
            <a:endParaRPr lang="en-US" i="1" dirty="0">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40</a:t>
            </a:fld>
            <a:endParaRPr lang="en-US"/>
          </a:p>
        </p:txBody>
      </p:sp>
    </p:spTree>
    <p:extLst>
      <p:ext uri="{BB962C8B-B14F-4D97-AF65-F5344CB8AC3E}">
        <p14:creationId xmlns:p14="http://schemas.microsoft.com/office/powerpoint/2010/main" val="11623585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41</a:t>
            </a:fld>
            <a:endParaRPr lang="en-US"/>
          </a:p>
        </p:txBody>
      </p:sp>
    </p:spTree>
    <p:extLst>
      <p:ext uri="{BB962C8B-B14F-4D97-AF65-F5344CB8AC3E}">
        <p14:creationId xmlns:p14="http://schemas.microsoft.com/office/powerpoint/2010/main" val="88848779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42</a:t>
            </a:fld>
            <a:endParaRPr lang="en-US"/>
          </a:p>
        </p:txBody>
      </p:sp>
    </p:spTree>
    <p:extLst>
      <p:ext uri="{BB962C8B-B14F-4D97-AF65-F5344CB8AC3E}">
        <p14:creationId xmlns:p14="http://schemas.microsoft.com/office/powerpoint/2010/main" val="200726613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43</a:t>
            </a:fld>
            <a:endParaRPr lang="en-US"/>
          </a:p>
        </p:txBody>
      </p:sp>
    </p:spTree>
    <p:extLst>
      <p:ext uri="{BB962C8B-B14F-4D97-AF65-F5344CB8AC3E}">
        <p14:creationId xmlns:p14="http://schemas.microsoft.com/office/powerpoint/2010/main" val="1409568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44</a:t>
            </a:fld>
            <a:endParaRPr lang="en-US"/>
          </a:p>
        </p:txBody>
      </p:sp>
    </p:spTree>
    <p:extLst>
      <p:ext uri="{BB962C8B-B14F-4D97-AF65-F5344CB8AC3E}">
        <p14:creationId xmlns:p14="http://schemas.microsoft.com/office/powerpoint/2010/main" val="191088990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 slide content]</a:t>
            </a:r>
          </a:p>
          <a:p>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45</a:t>
            </a:fld>
            <a:endParaRPr lang="en-US"/>
          </a:p>
        </p:txBody>
      </p:sp>
    </p:spTree>
    <p:extLst>
      <p:ext uri="{BB962C8B-B14F-4D97-AF65-F5344CB8AC3E}">
        <p14:creationId xmlns:p14="http://schemas.microsoft.com/office/powerpoint/2010/main" val="178480829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46</a:t>
            </a:fld>
            <a:endParaRPr lang="en-US"/>
          </a:p>
        </p:txBody>
      </p:sp>
    </p:spTree>
    <p:extLst>
      <p:ext uri="{BB962C8B-B14F-4D97-AF65-F5344CB8AC3E}">
        <p14:creationId xmlns:p14="http://schemas.microsoft.com/office/powerpoint/2010/main" val="155947431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Note that with matching,</a:t>
            </a:r>
            <a:r>
              <a:rPr lang="en-US" baseline="0" dirty="0"/>
              <a:t> you are forcing the levels of smoking (the matched variable in this example) to be the same in both outcome groups.  Therefore, smoking will not be associated with the outcome (i.e., not disproportionately distributed)  and consequently cannot confound.  </a:t>
            </a:r>
          </a:p>
          <a:p>
            <a:pPr marL="171450" indent="-171450">
              <a:buFont typeface="Arial" panose="020B0604020202020204" pitchFamily="34" charset="0"/>
              <a:buChar char="•"/>
            </a:pPr>
            <a:r>
              <a:rPr lang="en-US" baseline="0" dirty="0"/>
              <a:t>The downside is that you won’t be able to assess for the effect of smoking as an independent variable.  Multivariable regression analysis solves this conundrum: If we model MI = coffee in this example, we will see an association between coffee and MI.  If we then model MI = Coffee + Smoking, the independent effects of smoking and coffee will become evident.</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47</a:t>
            </a:fld>
            <a:endParaRPr lang="en-US"/>
          </a:p>
        </p:txBody>
      </p:sp>
    </p:spTree>
    <p:extLst>
      <p:ext uri="{BB962C8B-B14F-4D97-AF65-F5344CB8AC3E}">
        <p14:creationId xmlns:p14="http://schemas.microsoft.com/office/powerpoint/2010/main" val="6706654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48</a:t>
            </a:fld>
            <a:endParaRPr lang="en-US"/>
          </a:p>
        </p:txBody>
      </p:sp>
    </p:spTree>
    <p:extLst>
      <p:ext uri="{BB962C8B-B14F-4D97-AF65-F5344CB8AC3E}">
        <p14:creationId xmlns:p14="http://schemas.microsoft.com/office/powerpoint/2010/main" val="209087119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49</a:t>
            </a:fld>
            <a:endParaRPr lang="en-US"/>
          </a:p>
        </p:txBody>
      </p:sp>
    </p:spTree>
    <p:extLst>
      <p:ext uri="{BB962C8B-B14F-4D97-AF65-F5344CB8AC3E}">
        <p14:creationId xmlns:p14="http://schemas.microsoft.com/office/powerpoint/2010/main" val="418399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5BC43E1B-2877-4973-BA04-658304D12D59}" type="slidenum">
              <a:rPr kumimoji="0" lang="en-US"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5</a:t>
            </a:fld>
            <a:endPar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97282" name="Rectangle 2"/>
          <p:cNvSpPr>
            <a:spLocks noGrp="1" noRot="1" noChangeAspect="1" noChangeArrowheads="1" noTextEdit="1"/>
          </p:cNvSpPr>
          <p:nvPr>
            <p:ph type="sldImg"/>
          </p:nvPr>
        </p:nvSpPr>
        <p:spPr>
          <a:ln/>
        </p:spPr>
      </p:sp>
      <p:sp>
        <p:nvSpPr>
          <p:cNvPr id="97283" name="Rectangle 3"/>
          <p:cNvSpPr>
            <a:spLocks noGrp="1" noChangeArrowheads="1"/>
          </p:cNvSpPr>
          <p:nvPr>
            <p:ph type="body" idx="1"/>
          </p:nvPr>
        </p:nvSpPr>
        <p:spPr/>
        <p:txBody>
          <a:bodyPr/>
          <a:lstStyle/>
          <a:p>
            <a:pPr marL="171450" indent="-171450">
              <a:buFont typeface="Arial"/>
              <a:buChar char="•"/>
            </a:pPr>
            <a:r>
              <a:rPr lang="en-US" altLang="en-US" i="1" dirty="0"/>
              <a:t>[Review slide</a:t>
            </a:r>
            <a:r>
              <a:rPr lang="en-US" altLang="en-US" i="1" baseline="0" dirty="0"/>
              <a:t> content]</a:t>
            </a:r>
            <a:endParaRPr lang="en-US" altLang="en-US" i="1" dirty="0"/>
          </a:p>
        </p:txBody>
      </p:sp>
    </p:spTree>
    <p:extLst>
      <p:ext uri="{BB962C8B-B14F-4D97-AF65-F5344CB8AC3E}">
        <p14:creationId xmlns:p14="http://schemas.microsoft.com/office/powerpoint/2010/main" val="242265900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50</a:t>
            </a:fld>
            <a:endParaRPr lang="en-US"/>
          </a:p>
        </p:txBody>
      </p:sp>
    </p:spTree>
    <p:extLst>
      <p:ext uri="{BB962C8B-B14F-4D97-AF65-F5344CB8AC3E}">
        <p14:creationId xmlns:p14="http://schemas.microsoft.com/office/powerpoint/2010/main" val="108316883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51</a:t>
            </a:fld>
            <a:endParaRPr lang="en-US"/>
          </a:p>
        </p:txBody>
      </p:sp>
    </p:spTree>
    <p:extLst>
      <p:ext uri="{BB962C8B-B14F-4D97-AF65-F5344CB8AC3E}">
        <p14:creationId xmlns:p14="http://schemas.microsoft.com/office/powerpoint/2010/main" val="29232311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52</a:t>
            </a:fld>
            <a:endParaRPr lang="en-US"/>
          </a:p>
        </p:txBody>
      </p:sp>
    </p:spTree>
    <p:extLst>
      <p:ext uri="{BB962C8B-B14F-4D97-AF65-F5344CB8AC3E}">
        <p14:creationId xmlns:p14="http://schemas.microsoft.com/office/powerpoint/2010/main" val="95363149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53</a:t>
            </a:fld>
            <a:endParaRPr lang="en-US"/>
          </a:p>
        </p:txBody>
      </p:sp>
    </p:spTree>
    <p:extLst>
      <p:ext uri="{BB962C8B-B14F-4D97-AF65-F5344CB8AC3E}">
        <p14:creationId xmlns:p14="http://schemas.microsoft.com/office/powerpoint/2010/main" val="61600601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eaLnBrk="1" hangingPunct="1">
              <a:buFont typeface="Arial" panose="020B0604020202020204" pitchFamily="34" charset="0"/>
              <a:buChar char="•"/>
              <a:defRPr/>
            </a:pPr>
            <a:r>
              <a:rPr lang="en-US" dirty="0">
                <a:latin typeface="Calibri" charset="0"/>
                <a:ea typeface="Calibri" charset="0"/>
                <a:cs typeface="Calibri" charset="0"/>
              </a:rPr>
              <a:t>Initial two-way analysis showing MI associated with coffee deceived us; the stratified analysis showed no such association  (OR=1.0 in both strata)</a:t>
            </a:r>
          </a:p>
          <a:p>
            <a:pPr marL="171450" indent="-171450" eaLnBrk="1" hangingPunct="1">
              <a:buFont typeface="Arial" panose="020B0604020202020204" pitchFamily="34" charset="0"/>
              <a:buChar char="•"/>
              <a:defRPr/>
            </a:pPr>
            <a:r>
              <a:rPr lang="en-US" dirty="0">
                <a:latin typeface="Calibri" charset="0"/>
                <a:ea typeface="Calibri" charset="0"/>
                <a:cs typeface="Calibri" charset="0"/>
              </a:rPr>
              <a:t>The apparent increased MI risk among coffee drinkers was due to confounding by smoking because… </a:t>
            </a:r>
            <a:r>
              <a:rPr lang="en-US" i="1" dirty="0">
                <a:latin typeface="Calibri" charset="0"/>
                <a:ea typeface="Calibri" charset="0"/>
                <a:cs typeface="Calibri" charset="0"/>
              </a:rPr>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54</a:t>
            </a:fld>
            <a:endParaRPr lang="en-US"/>
          </a:p>
        </p:txBody>
      </p:sp>
    </p:spTree>
    <p:extLst>
      <p:ext uri="{BB962C8B-B14F-4D97-AF65-F5344CB8AC3E}">
        <p14:creationId xmlns:p14="http://schemas.microsoft.com/office/powerpoint/2010/main" val="59957935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eaLnBrk="1" hangingPunct="1">
              <a:buFont typeface="Arial"/>
              <a:buChar char="•"/>
              <a:defRPr/>
            </a:pPr>
            <a:r>
              <a:rPr lang="en-US" dirty="0">
                <a:latin typeface="Calibri" charset="0"/>
                <a:ea typeface="Calibri" charset="0"/>
                <a:cs typeface="Calibri" charset="0"/>
              </a:rPr>
              <a:t>The previous example showed that the observed association between coffee consumption and MI was </a:t>
            </a:r>
            <a:r>
              <a:rPr lang="en-US" i="1" dirty="0">
                <a:latin typeface="Calibri" charset="0"/>
                <a:ea typeface="Calibri" charset="0"/>
                <a:cs typeface="Calibri" charset="0"/>
              </a:rPr>
              <a:t>entirely</a:t>
            </a:r>
            <a:r>
              <a:rPr lang="en-US" dirty="0">
                <a:latin typeface="Calibri" charset="0"/>
                <a:ea typeface="Calibri" charset="0"/>
                <a:cs typeface="Calibri" charset="0"/>
              </a:rPr>
              <a:t> due to confounding.</a:t>
            </a:r>
          </a:p>
          <a:p>
            <a:pPr marL="171450" indent="-171450" eaLnBrk="1" hangingPunct="1">
              <a:buFont typeface="Arial"/>
              <a:buChar char="•"/>
              <a:defRPr/>
            </a:pPr>
            <a:r>
              <a:rPr lang="en-US" i="1" dirty="0">
                <a:latin typeface="Calibri" charset="0"/>
                <a:ea typeface="Calibri" charset="0"/>
                <a:cs typeface="Calibri" charset="0"/>
              </a:rPr>
              <a:t>Entirely</a:t>
            </a:r>
            <a:r>
              <a:rPr lang="en-US" dirty="0">
                <a:latin typeface="Calibri" charset="0"/>
                <a:ea typeface="Calibri" charset="0"/>
                <a:cs typeface="Calibri" charset="0"/>
              </a:rPr>
              <a:t>, because when we stratified on smoking, the OR for coffee with MI became 1.0.  If the OR had only dropped to 1.5, we would say that there is an association between coffee and MI after accounting for confounding by smoking, but that it is weaker than suggested by the unstratified analysis.</a:t>
            </a:r>
          </a:p>
        </p:txBody>
      </p:sp>
      <p:sp>
        <p:nvSpPr>
          <p:cNvPr id="4" name="Slide Number Placeholder 3"/>
          <p:cNvSpPr>
            <a:spLocks noGrp="1"/>
          </p:cNvSpPr>
          <p:nvPr>
            <p:ph type="sldNum" sz="quarter" idx="10"/>
          </p:nvPr>
        </p:nvSpPr>
        <p:spPr/>
        <p:txBody>
          <a:bodyPr/>
          <a:lstStyle/>
          <a:p>
            <a:fld id="{1AD3D35E-2143-4448-BE2B-2320F89EEC49}" type="slidenum">
              <a:rPr lang="en-US" smtClean="0"/>
              <a:t>55</a:t>
            </a:fld>
            <a:endParaRPr lang="en-US"/>
          </a:p>
        </p:txBody>
      </p:sp>
    </p:spTree>
    <p:extLst>
      <p:ext uri="{BB962C8B-B14F-4D97-AF65-F5344CB8AC3E}">
        <p14:creationId xmlns:p14="http://schemas.microsoft.com/office/powerpoint/2010/main" val="138572186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56</a:t>
            </a:fld>
            <a:endParaRPr lang="en-US"/>
          </a:p>
        </p:txBody>
      </p:sp>
    </p:spTree>
    <p:extLst>
      <p:ext uri="{BB962C8B-B14F-4D97-AF65-F5344CB8AC3E}">
        <p14:creationId xmlns:p14="http://schemas.microsoft.com/office/powerpoint/2010/main" val="78769440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57</a:t>
            </a:fld>
            <a:endParaRPr lang="en-US"/>
          </a:p>
        </p:txBody>
      </p:sp>
    </p:spTree>
    <p:extLst>
      <p:ext uri="{BB962C8B-B14F-4D97-AF65-F5344CB8AC3E}">
        <p14:creationId xmlns:p14="http://schemas.microsoft.com/office/powerpoint/2010/main" val="23355698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58</a:t>
            </a:fld>
            <a:endParaRPr lang="en-US"/>
          </a:p>
        </p:txBody>
      </p:sp>
    </p:spTree>
    <p:extLst>
      <p:ext uri="{BB962C8B-B14F-4D97-AF65-F5344CB8AC3E}">
        <p14:creationId xmlns:p14="http://schemas.microsoft.com/office/powerpoint/2010/main" val="102083262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59</a:t>
            </a:fld>
            <a:endParaRPr lang="en-US"/>
          </a:p>
        </p:txBody>
      </p:sp>
    </p:spTree>
    <p:extLst>
      <p:ext uri="{BB962C8B-B14F-4D97-AF65-F5344CB8AC3E}">
        <p14:creationId xmlns:p14="http://schemas.microsoft.com/office/powerpoint/2010/main" val="19310029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6</a:t>
            </a:fld>
            <a:endParaRPr lang="en-US"/>
          </a:p>
        </p:txBody>
      </p:sp>
    </p:spTree>
    <p:extLst>
      <p:ext uri="{BB962C8B-B14F-4D97-AF65-F5344CB8AC3E}">
        <p14:creationId xmlns:p14="http://schemas.microsoft.com/office/powerpoint/2010/main" val="154302937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60</a:t>
            </a:fld>
            <a:endParaRPr lang="en-US"/>
          </a:p>
        </p:txBody>
      </p:sp>
    </p:spTree>
    <p:extLst>
      <p:ext uri="{BB962C8B-B14F-4D97-AF65-F5344CB8AC3E}">
        <p14:creationId xmlns:p14="http://schemas.microsoft.com/office/powerpoint/2010/main" val="179263425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61</a:t>
            </a:fld>
            <a:endParaRPr lang="en-US"/>
          </a:p>
        </p:txBody>
      </p:sp>
    </p:spTree>
    <p:extLst>
      <p:ext uri="{BB962C8B-B14F-4D97-AF65-F5344CB8AC3E}">
        <p14:creationId xmlns:p14="http://schemas.microsoft.com/office/powerpoint/2010/main" val="191417096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62</a:t>
            </a:fld>
            <a:endParaRPr lang="en-US"/>
          </a:p>
        </p:txBody>
      </p:sp>
    </p:spTree>
    <p:extLst>
      <p:ext uri="{BB962C8B-B14F-4D97-AF65-F5344CB8AC3E}">
        <p14:creationId xmlns:p14="http://schemas.microsoft.com/office/powerpoint/2010/main" val="177624461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z="1200" dirty="0">
                <a:latin typeface="Calibri" charset="0"/>
                <a:ea typeface="Calibri" charset="0"/>
                <a:cs typeface="Calibri" charset="0"/>
              </a:rPr>
              <a:t>This situation is called </a:t>
            </a:r>
            <a:r>
              <a:rPr lang="en-US" sz="1200" b="1" dirty="0">
                <a:latin typeface="Calibri" charset="0"/>
                <a:ea typeface="Calibri" charset="0"/>
                <a:cs typeface="Calibri" charset="0"/>
              </a:rPr>
              <a:t>effect modification</a:t>
            </a:r>
            <a:r>
              <a:rPr lang="en-US" sz="1200" dirty="0">
                <a:latin typeface="Calibri" charset="0"/>
                <a:ea typeface="Calibri" charset="0"/>
                <a:cs typeface="Calibri" charset="0"/>
              </a:rPr>
              <a:t>, because the effect of the exposure (coffee consumption) on the outcome (MI) is modified by the level of a third variable (smoking).</a:t>
            </a:r>
          </a:p>
          <a:p>
            <a:pPr marL="171450" indent="-171450">
              <a:buFont typeface="Arial"/>
              <a:buChar char="•"/>
            </a:pPr>
            <a:r>
              <a:rPr lang="en-US" sz="1200" dirty="0">
                <a:latin typeface="Calibri"/>
                <a:ea typeface="Calibri" charset="0"/>
                <a:cs typeface="Calibri"/>
              </a:rPr>
              <a:t>It is also called </a:t>
            </a:r>
            <a:r>
              <a:rPr lang="en-US" sz="1200" b="1" dirty="0">
                <a:latin typeface="Calibri"/>
                <a:ea typeface="Calibri" charset="0"/>
                <a:cs typeface="Calibri"/>
              </a:rPr>
              <a:t>interaction</a:t>
            </a:r>
            <a:r>
              <a:rPr lang="en-US" sz="1200" dirty="0">
                <a:latin typeface="Calibri"/>
                <a:ea typeface="Calibri" charset="0"/>
                <a:cs typeface="Calibri"/>
              </a:rPr>
              <a:t>, because the risk of MI depends on the interaction between two variables, coffee consumption and smoking</a:t>
            </a:r>
            <a:r>
              <a:rPr lang="en-US" sz="1200" i="1" dirty="0">
                <a:latin typeface="Calibri"/>
                <a:ea typeface="Calibri" charset="0"/>
                <a:cs typeface="Calibri"/>
              </a:rPr>
              <a:t>.</a:t>
            </a:r>
            <a:r>
              <a:rPr lang="en-US" i="1" dirty="0">
                <a:latin typeface="Calibri"/>
                <a:ea typeface="Calibri" charset="0"/>
                <a:cs typeface="Calibri"/>
              </a:rPr>
              <a:t> </a:t>
            </a:r>
            <a:r>
              <a:rPr lang="en-US" sz="1200" i="1" dirty="0">
                <a:latin typeface="Calibri"/>
                <a:ea typeface="Calibri" charset="0"/>
                <a:cs typeface="Calibri"/>
              </a:rPr>
              <a:t> </a:t>
            </a:r>
            <a:r>
              <a:rPr lang="en-US" sz="1200" dirty="0">
                <a:latin typeface="Calibri"/>
                <a:ea typeface="Calibri" charset="0"/>
                <a:cs typeface="Calibri"/>
              </a:rPr>
              <a:t>We can’t determine the effect of either of these two variables without knowing both of them.</a:t>
            </a:r>
          </a:p>
          <a:p>
            <a:pPr marL="171450" indent="-171450">
              <a:buFont typeface="Arial"/>
              <a:buChar char="•"/>
            </a:pPr>
            <a:r>
              <a:rPr lang="en-US" sz="1200" dirty="0">
                <a:latin typeface="Calibri" charset="0"/>
                <a:ea typeface="Calibri" charset="0"/>
                <a:cs typeface="Calibri" charset="0"/>
              </a:rPr>
              <a:t>Interaction leads to </a:t>
            </a:r>
            <a:r>
              <a:rPr lang="en-US" sz="1200" b="1" dirty="0">
                <a:latin typeface="Calibri" charset="0"/>
                <a:ea typeface="Calibri" charset="0"/>
                <a:cs typeface="Calibri" charset="0"/>
              </a:rPr>
              <a:t>subgroup effects</a:t>
            </a:r>
            <a:r>
              <a:rPr lang="en-US" sz="1200" dirty="0">
                <a:latin typeface="Calibri" charset="0"/>
                <a:ea typeface="Calibri" charset="0"/>
                <a:cs typeface="Calibri" charset="0"/>
              </a:rPr>
              <a:t>, because coffee is associated with MI only in the smoking subgroup.</a:t>
            </a:r>
          </a:p>
        </p:txBody>
      </p:sp>
      <p:sp>
        <p:nvSpPr>
          <p:cNvPr id="4" name="Slide Number Placeholder 3"/>
          <p:cNvSpPr>
            <a:spLocks noGrp="1"/>
          </p:cNvSpPr>
          <p:nvPr>
            <p:ph type="sldNum" sz="quarter" idx="10"/>
          </p:nvPr>
        </p:nvSpPr>
        <p:spPr/>
        <p:txBody>
          <a:bodyPr/>
          <a:lstStyle/>
          <a:p>
            <a:fld id="{1AD3D35E-2143-4448-BE2B-2320F89EEC49}" type="slidenum">
              <a:rPr lang="en-US" smtClean="0"/>
              <a:t>63</a:t>
            </a:fld>
            <a:endParaRPr lang="en-US"/>
          </a:p>
        </p:txBody>
      </p:sp>
    </p:spTree>
    <p:extLst>
      <p:ext uri="{BB962C8B-B14F-4D97-AF65-F5344CB8AC3E}">
        <p14:creationId xmlns:p14="http://schemas.microsoft.com/office/powerpoint/2010/main" val="156073119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1" dirty="0"/>
              <a:t>[Review slide content]</a:t>
            </a:r>
          </a:p>
          <a:p>
            <a:pPr marL="171450" indent="-171450">
              <a:buFont typeface="Arial"/>
              <a:buChar char="•"/>
            </a:pPr>
            <a:r>
              <a:rPr lang="en-US" i="1" dirty="0"/>
              <a:t>Discuss that the importance</a:t>
            </a:r>
            <a:r>
              <a:rPr lang="en-US" i="1" baseline="0" dirty="0"/>
              <a:t> of confounding will depend on the specific study and questions it addresses.</a:t>
            </a:r>
            <a:r>
              <a:rPr lang="en-US" i="1" dirty="0"/>
              <a:t>  </a:t>
            </a:r>
            <a:endParaRPr lang="en-US" dirty="0"/>
          </a:p>
          <a:p>
            <a:pPr marL="171450" indent="-171450">
              <a:buFont typeface="Arial"/>
              <a:buChar char="•"/>
            </a:pPr>
            <a:r>
              <a:rPr lang="en-US" baseline="0" dirty="0"/>
              <a:t>The 10% threshold is an arbitrary rule of thumb (just like p&lt;0.05 for clinical significance).</a:t>
            </a:r>
            <a:endParaRPr lang="en-US" dirty="0">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64</a:t>
            </a:fld>
            <a:endParaRPr lang="en-US"/>
          </a:p>
        </p:txBody>
      </p:sp>
    </p:spTree>
    <p:extLst>
      <p:ext uri="{BB962C8B-B14F-4D97-AF65-F5344CB8AC3E}">
        <p14:creationId xmlns:p14="http://schemas.microsoft.com/office/powerpoint/2010/main" val="115838759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65</a:t>
            </a:fld>
            <a:endParaRPr lang="en-US"/>
          </a:p>
        </p:txBody>
      </p:sp>
    </p:spTree>
    <p:extLst>
      <p:ext uri="{BB962C8B-B14F-4D97-AF65-F5344CB8AC3E}">
        <p14:creationId xmlns:p14="http://schemas.microsoft.com/office/powerpoint/2010/main" val="86134048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1" dirty="0"/>
              <a:t>[END]</a:t>
            </a:r>
          </a:p>
        </p:txBody>
      </p:sp>
      <p:sp>
        <p:nvSpPr>
          <p:cNvPr id="4" name="Slide Number Placeholder 3"/>
          <p:cNvSpPr>
            <a:spLocks noGrp="1"/>
          </p:cNvSpPr>
          <p:nvPr>
            <p:ph type="sldNum" sz="quarter" idx="10"/>
          </p:nvPr>
        </p:nvSpPr>
        <p:spPr/>
        <p:txBody>
          <a:bodyPr/>
          <a:lstStyle/>
          <a:p>
            <a:fld id="{1AD3D35E-2143-4448-BE2B-2320F89EEC49}" type="slidenum">
              <a:rPr lang="en-US" smtClean="0"/>
              <a:t>66</a:t>
            </a:fld>
            <a:endParaRPr lang="en-US"/>
          </a:p>
        </p:txBody>
      </p:sp>
    </p:spTree>
    <p:extLst>
      <p:ext uri="{BB962C8B-B14F-4D97-AF65-F5344CB8AC3E}">
        <p14:creationId xmlns:p14="http://schemas.microsoft.com/office/powerpoint/2010/main" val="41958581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 slide content]</a:t>
            </a:r>
          </a:p>
          <a:p>
            <a:endParaRPr lang="en-US" i="1" dirty="0">
              <a:latin typeface="Calibri"/>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7</a:t>
            </a:fld>
            <a:endParaRPr lang="en-US"/>
          </a:p>
        </p:txBody>
      </p:sp>
    </p:spTree>
    <p:extLst>
      <p:ext uri="{BB962C8B-B14F-4D97-AF65-F5344CB8AC3E}">
        <p14:creationId xmlns:p14="http://schemas.microsoft.com/office/powerpoint/2010/main" val="32966485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 slide content]</a:t>
            </a:r>
          </a:p>
          <a:p>
            <a:pPr marL="171450" indent="-171450">
              <a:buFont typeface="Arial"/>
              <a:buChar char="•"/>
            </a:pP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8</a:t>
            </a:fld>
            <a:endParaRPr lang="en-US"/>
          </a:p>
        </p:txBody>
      </p:sp>
    </p:spTree>
    <p:extLst>
      <p:ext uri="{BB962C8B-B14F-4D97-AF65-F5344CB8AC3E}">
        <p14:creationId xmlns:p14="http://schemas.microsoft.com/office/powerpoint/2010/main" val="21144932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9</a:t>
            </a:fld>
            <a:endParaRPr lang="en-US"/>
          </a:p>
        </p:txBody>
      </p:sp>
    </p:spTree>
    <p:extLst>
      <p:ext uri="{BB962C8B-B14F-4D97-AF65-F5344CB8AC3E}">
        <p14:creationId xmlns:p14="http://schemas.microsoft.com/office/powerpoint/2010/main" val="25625026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7"/>
          <p:cNvGrpSpPr>
            <a:grpSpLocks/>
          </p:cNvGrpSpPr>
          <p:nvPr/>
        </p:nvGrpSpPr>
        <p:grpSpPr bwMode="auto">
          <a:xfrm>
            <a:off x="228600" y="2889250"/>
            <a:ext cx="8610600" cy="201613"/>
            <a:chOff x="144" y="1680"/>
            <a:chExt cx="5424" cy="144"/>
          </a:xfrm>
        </p:grpSpPr>
        <p:sp>
          <p:nvSpPr>
            <p:cNvPr id="5" name="Rectangle 8"/>
            <p:cNvSpPr>
              <a:spLocks noChangeArrowheads="1"/>
            </p:cNvSpPr>
            <p:nvPr userDrawn="1"/>
          </p:nvSpPr>
          <p:spPr bwMode="auto">
            <a:xfrm>
              <a:off x="144" y="1680"/>
              <a:ext cx="1808" cy="144"/>
            </a:xfrm>
            <a:prstGeom prst="rect">
              <a:avLst/>
            </a:prstGeom>
            <a:solidFill>
              <a:srgbClr val="FF0000"/>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sp>
          <p:nvSpPr>
            <p:cNvPr id="6" name="Rectangle 9"/>
            <p:cNvSpPr>
              <a:spLocks noChangeArrowheads="1"/>
            </p:cNvSpPr>
            <p:nvPr userDrawn="1"/>
          </p:nvSpPr>
          <p:spPr bwMode="auto">
            <a:xfrm>
              <a:off x="1952" y="1680"/>
              <a:ext cx="1808" cy="144"/>
            </a:xfrm>
            <a:prstGeom prst="rect">
              <a:avLst/>
            </a:prstGeom>
            <a:solidFill>
              <a:srgbClr val="009DD9"/>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sp>
          <p:nvSpPr>
            <p:cNvPr id="7" name="Rectangle 10"/>
            <p:cNvSpPr>
              <a:spLocks noChangeArrowheads="1"/>
            </p:cNvSpPr>
            <p:nvPr userDrawn="1"/>
          </p:nvSpPr>
          <p:spPr bwMode="auto">
            <a:xfrm>
              <a:off x="3760" y="1680"/>
              <a:ext cx="1808" cy="144"/>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grpSp>
      <p:sp>
        <p:nvSpPr>
          <p:cNvPr id="232450" name="Rectangle 2"/>
          <p:cNvSpPr>
            <a:spLocks noGrp="1" noChangeArrowheads="1"/>
          </p:cNvSpPr>
          <p:nvPr>
            <p:ph type="ctrTitle"/>
          </p:nvPr>
        </p:nvSpPr>
        <p:spPr>
          <a:xfrm>
            <a:off x="685800" y="685800"/>
            <a:ext cx="7772400" cy="2127250"/>
          </a:xfrm>
        </p:spPr>
        <p:txBody>
          <a:bodyPr/>
          <a:lstStyle>
            <a:lvl1pPr algn="ctr">
              <a:defRPr sz="5800">
                <a:solidFill>
                  <a:schemeClr val="accent1">
                    <a:lumMod val="75000"/>
                  </a:schemeClr>
                </a:solidFill>
                <a:latin typeface="+mj-lt"/>
              </a:defRPr>
            </a:lvl1pPr>
          </a:lstStyle>
          <a:p>
            <a:r>
              <a:rPr lang="en-US" dirty="0"/>
              <a:t>Click to edit Master title style</a:t>
            </a:r>
          </a:p>
        </p:txBody>
      </p:sp>
      <p:sp>
        <p:nvSpPr>
          <p:cNvPr id="232451" name="Rectangle 3"/>
          <p:cNvSpPr>
            <a:spLocks noGrp="1" noChangeArrowheads="1"/>
          </p:cNvSpPr>
          <p:nvPr>
            <p:ph type="subTitle" idx="1"/>
          </p:nvPr>
        </p:nvSpPr>
        <p:spPr>
          <a:xfrm>
            <a:off x="1371600" y="3270250"/>
            <a:ext cx="6400800" cy="2209800"/>
          </a:xfrm>
        </p:spPr>
        <p:txBody>
          <a:bodyPr/>
          <a:lstStyle>
            <a:lvl1pPr marL="0" indent="0" algn="ctr">
              <a:buFont typeface="Wingdings" pitchFamily="2" charset="2"/>
              <a:buNone/>
              <a:defRPr sz="3000"/>
            </a:lvl1pPr>
          </a:lstStyle>
          <a:p>
            <a:r>
              <a:rPr lang="en-US"/>
              <a:t>Click to edit Master subtitle style</a:t>
            </a:r>
            <a:endParaRPr lang="en-US" dirty="0"/>
          </a:p>
        </p:txBody>
      </p:sp>
      <p:sp>
        <p:nvSpPr>
          <p:cNvPr id="8" name="Rectangle 4"/>
          <p:cNvSpPr>
            <a:spLocks noGrp="1" noChangeArrowheads="1"/>
          </p:cNvSpPr>
          <p:nvPr>
            <p:ph type="dt" sz="half" idx="10"/>
          </p:nvPr>
        </p:nvSpPr>
        <p:spPr/>
        <p:txBody>
          <a:bodyPr/>
          <a:lstStyle>
            <a:lvl1pPr>
              <a:defRPr/>
            </a:lvl1pPr>
          </a:lstStyle>
          <a:p>
            <a:fld id="{E7775EEB-55FE-2246-A534-988E126E9557}" type="datetimeFigureOut">
              <a:rPr lang="en-US" smtClean="0"/>
              <a:t>1/7/2019</a:t>
            </a:fld>
            <a:endParaRPr lang="en-US"/>
          </a:p>
        </p:txBody>
      </p:sp>
      <p:sp>
        <p:nvSpPr>
          <p:cNvPr id="9" name="Rectangle 5"/>
          <p:cNvSpPr>
            <a:spLocks noGrp="1" noChangeArrowheads="1"/>
          </p:cNvSpPr>
          <p:nvPr>
            <p:ph type="ftr" sz="quarter" idx="11"/>
          </p:nvPr>
        </p:nvSpPr>
        <p:spPr/>
        <p:txBody>
          <a:bodyPr/>
          <a:lstStyle>
            <a:lvl1pPr>
              <a:defRPr/>
            </a:lvl1pPr>
          </a:lstStyle>
          <a:p>
            <a:endParaRPr lang="en-US"/>
          </a:p>
        </p:txBody>
      </p:sp>
      <p:sp>
        <p:nvSpPr>
          <p:cNvPr id="10"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602295" y="5753300"/>
            <a:ext cx="1236905" cy="990200"/>
          </a:xfrm>
          <a:prstGeom prst="rect">
            <a:avLst/>
          </a:prstGeom>
        </p:spPr>
      </p:pic>
    </p:spTree>
    <p:extLst>
      <p:ext uri="{BB962C8B-B14F-4D97-AF65-F5344CB8AC3E}">
        <p14:creationId xmlns:p14="http://schemas.microsoft.com/office/powerpoint/2010/main" val="3565285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t>1/7/2019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3980340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t>1/7/2019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16822198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Date Placeholder 2"/>
          <p:cNvSpPr>
            <a:spLocks noGrp="1"/>
          </p:cNvSpPr>
          <p:nvPr>
            <p:ph type="dt" sz="half" idx="10"/>
          </p:nvPr>
        </p:nvSpPr>
        <p:spPr/>
        <p:txBody>
          <a:bodyPr/>
          <a:lstStyle>
            <a:lvl1pPr>
              <a:defRPr/>
            </a:lvl1pPr>
          </a:lstStyle>
          <a:p>
            <a:fld id="{E7775EEB-55FE-2246-A534-988E126E9557}" type="datetimeFigureOut">
              <a:rPr lang="en-US" smtClean="0"/>
              <a:t>1/7/2019</a:t>
            </a:fld>
            <a:endParaRPr lang="en-US"/>
          </a:p>
        </p:txBody>
      </p:sp>
      <p:sp>
        <p:nvSpPr>
          <p:cNvPr id="5" name="Footer Placeholder 3"/>
          <p:cNvSpPr>
            <a:spLocks noGrp="1"/>
          </p:cNvSpPr>
          <p:nvPr>
            <p:ph type="ftr" sz="quarter" idx="11"/>
          </p:nvPr>
        </p:nvSpPr>
        <p:spPr/>
        <p:txBody>
          <a:bodyPr/>
          <a:lstStyle>
            <a:lvl1pPr>
              <a:defRPr/>
            </a:lvl1pPr>
          </a:lstStyle>
          <a:p>
            <a:endParaRPr lang="en-US"/>
          </a:p>
        </p:txBody>
      </p:sp>
      <p:sp>
        <p:nvSpPr>
          <p:cNvPr id="6" name="Slide Number Placeholder 4"/>
          <p:cNvSpPr>
            <a:spLocks noGrp="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3713762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036638"/>
          </a:xfrm>
        </p:spPr>
        <p:txBody>
          <a:bodyPr/>
          <a:lstStyle/>
          <a:p>
            <a:r>
              <a:rPr lang="en-US"/>
              <a:t>Click to edit Master title style</a:t>
            </a:r>
          </a:p>
        </p:txBody>
      </p:sp>
      <p:sp>
        <p:nvSpPr>
          <p:cNvPr id="4" name="Rectangle 4"/>
          <p:cNvSpPr>
            <a:spLocks noGrp="1" noChangeArrowheads="1"/>
          </p:cNvSpPr>
          <p:nvPr>
            <p:ph type="dt" sz="half" idx="10"/>
          </p:nvPr>
        </p:nvSpPr>
        <p:spPr/>
        <p:txBody>
          <a:bodyPr/>
          <a:lstStyle>
            <a:lvl1pPr>
              <a:defRPr/>
            </a:lvl1pPr>
          </a:lstStyle>
          <a:p>
            <a:fld id="{E7775EEB-55FE-2246-A534-988E126E9557}" type="datetimeFigureOut">
              <a:rPr lang="en-US" smtClean="0"/>
              <a:t>1/7/2019</a:t>
            </a:fld>
            <a:endParaRPr lang="en-US"/>
          </a:p>
        </p:txBody>
      </p:sp>
      <p:sp>
        <p:nvSpPr>
          <p:cNvPr id="5" name="Rectangle 5"/>
          <p:cNvSpPr>
            <a:spLocks noGrp="1" noChangeArrowheads="1"/>
          </p:cNvSpPr>
          <p:nvPr>
            <p:ph type="ftr" sz="quarter" idx="11"/>
          </p:nvPr>
        </p:nvSpPr>
        <p:spPr/>
        <p:txBody>
          <a:bodyPr/>
          <a:lstStyle>
            <a:lvl1pPr>
              <a:defRPr/>
            </a:lvl1pPr>
          </a:lstStyle>
          <a:p>
            <a:endParaRPr lang="en-US"/>
          </a:p>
        </p:txBody>
      </p:sp>
      <p:sp>
        <p:nvSpPr>
          <p:cNvPr id="6"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35208382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t>1/7/2019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7154191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0" cap="all"/>
            </a:lvl1pPr>
          </a:lstStyle>
          <a:p>
            <a:r>
              <a:rPr lang="en-US"/>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E7775EEB-55FE-2246-A534-988E126E9557}" type="datetimeFigureOut">
              <a:rPr lang="en-US" smtClean="0"/>
              <a:t>1/7/2019</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40753935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t>1/7/2019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5860662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4"/>
          <p:cNvSpPr>
            <a:spLocks noGrp="1" noChangeArrowheads="1"/>
          </p:cNvSpPr>
          <p:nvPr>
            <p:ph type="dt" sz="half" idx="10"/>
          </p:nvPr>
        </p:nvSpPr>
        <p:spPr/>
        <p:txBody>
          <a:bodyPr/>
          <a:lstStyle>
            <a:lvl1pPr>
              <a:defRPr/>
            </a:lvl1pPr>
          </a:lstStyle>
          <a:p>
            <a:fld id="{E7775EEB-55FE-2246-A534-988E126E9557}" type="datetimeFigureOut">
              <a:rPr lang="en-US" smtClean="0"/>
              <a:t>1/7/2019</a:t>
            </a:fld>
            <a:endParaRPr lang="en-US"/>
          </a:p>
        </p:txBody>
      </p:sp>
      <p:sp>
        <p:nvSpPr>
          <p:cNvPr id="9" name="Rectangle 5"/>
          <p:cNvSpPr>
            <a:spLocks noGrp="1" noChangeArrowheads="1"/>
          </p:cNvSpPr>
          <p:nvPr>
            <p:ph type="ftr" sz="quarter" idx="11"/>
          </p:nvPr>
        </p:nvSpPr>
        <p:spPr/>
        <p:txBody>
          <a:bodyPr/>
          <a:lstStyle>
            <a:lvl1pPr>
              <a:defRPr/>
            </a:lvl1pPr>
          </a:lstStyle>
          <a:p>
            <a:endParaRPr lang="en-US"/>
          </a:p>
        </p:txBody>
      </p:sp>
      <p:sp>
        <p:nvSpPr>
          <p:cNvPr id="10"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14747149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Rectangle 4"/>
          <p:cNvSpPr>
            <a:spLocks noGrp="1" noChangeArrowheads="1"/>
          </p:cNvSpPr>
          <p:nvPr>
            <p:ph type="dt" sz="half" idx="10"/>
          </p:nvPr>
        </p:nvSpPr>
        <p:spPr/>
        <p:txBody>
          <a:bodyPr/>
          <a:lstStyle>
            <a:lvl1pPr>
              <a:defRPr/>
            </a:lvl1pPr>
          </a:lstStyle>
          <a:p>
            <a:fld id="{E7775EEB-55FE-2246-A534-988E126E9557}" type="datetimeFigureOut">
              <a:rPr lang="en-US" smtClean="0"/>
              <a:t>1/7/2019</a:t>
            </a:fld>
            <a:endParaRPr lang="en-US"/>
          </a:p>
        </p:txBody>
      </p:sp>
      <p:sp>
        <p:nvSpPr>
          <p:cNvPr id="5" name="Rectangle 5"/>
          <p:cNvSpPr>
            <a:spLocks noGrp="1" noChangeArrowheads="1"/>
          </p:cNvSpPr>
          <p:nvPr>
            <p:ph type="ftr" sz="quarter" idx="11"/>
          </p:nvPr>
        </p:nvSpPr>
        <p:spPr/>
        <p:txBody>
          <a:bodyPr/>
          <a:lstStyle>
            <a:lvl1pPr>
              <a:defRPr/>
            </a:lvl1pPr>
          </a:lstStyle>
          <a:p>
            <a:endParaRPr lang="en-US"/>
          </a:p>
        </p:txBody>
      </p:sp>
      <p:sp>
        <p:nvSpPr>
          <p:cNvPr id="6"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28404950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Rectangle 4"/>
          <p:cNvSpPr>
            <a:spLocks noGrp="1" noChangeArrowheads="1"/>
          </p:cNvSpPr>
          <p:nvPr>
            <p:ph type="dt" sz="half" idx="10"/>
          </p:nvPr>
        </p:nvSpPr>
        <p:spPr/>
        <p:txBody>
          <a:bodyPr/>
          <a:lstStyle>
            <a:lvl1pPr>
              <a:defRPr/>
            </a:lvl1pPr>
          </a:lstStyle>
          <a:p>
            <a:fld id="{E7775EEB-55FE-2246-A534-988E126E9557}" type="datetimeFigureOut">
              <a:rPr lang="en-US" smtClean="0"/>
              <a:t>1/7/2019</a:t>
            </a:fld>
            <a:endParaRPr lang="en-US"/>
          </a:p>
        </p:txBody>
      </p:sp>
      <p:sp>
        <p:nvSpPr>
          <p:cNvPr id="4" name="Rectangle 5"/>
          <p:cNvSpPr>
            <a:spLocks noGrp="1" noChangeArrowheads="1"/>
          </p:cNvSpPr>
          <p:nvPr>
            <p:ph type="ftr" sz="quarter" idx="11"/>
          </p:nvPr>
        </p:nvSpPr>
        <p:spPr/>
        <p:txBody>
          <a:bodyPr/>
          <a:lstStyle>
            <a:lvl1pPr>
              <a:defRPr/>
            </a:lvl1pPr>
          </a:lstStyle>
          <a:p>
            <a:endParaRPr lang="en-US"/>
          </a:p>
        </p:txBody>
      </p:sp>
      <p:sp>
        <p:nvSpPr>
          <p:cNvPr id="5"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40618860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7813"/>
            <a:ext cx="8229600" cy="11398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b" anchorCtr="0" compatLnSpc="1">
            <a:prstTxWarp prst="textNoShape">
              <a:avLst/>
            </a:prstTxWarp>
          </a:bodyPr>
          <a:lstStyle/>
          <a:p>
            <a:pPr lvl="0"/>
            <a:r>
              <a:rPr lang="en-US" dirty="0"/>
              <a:t>Click to edit Master title style</a:t>
            </a:r>
          </a:p>
        </p:txBody>
      </p:sp>
      <p:sp>
        <p:nvSpPr>
          <p:cNvPr id="1027" name="Rectangle 3"/>
          <p:cNvSpPr>
            <a:spLocks noGrp="1" noChangeArrowheads="1"/>
          </p:cNvSpPr>
          <p:nvPr>
            <p:ph type="body" idx="1"/>
          </p:nvPr>
        </p:nvSpPr>
        <p:spPr bwMode="auto">
          <a:xfrm>
            <a:off x="457200" y="1600200"/>
            <a:ext cx="8229600" cy="4530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31428" name="Rectangle 4"/>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Verdana" pitchFamily="34" charset="0"/>
                <a:ea typeface="+mn-ea"/>
                <a:cs typeface="+mn-cs"/>
              </a:defRPr>
            </a:lvl1pPr>
          </a:lstStyle>
          <a:p>
            <a:fld id="{E7775EEB-55FE-2246-A534-988E126E9557}" type="datetimeFigureOut">
              <a:rPr lang="en-US" smtClean="0"/>
              <a:t>1/7/2019</a:t>
            </a:fld>
            <a:endParaRPr lang="en-US"/>
          </a:p>
        </p:txBody>
      </p:sp>
      <p:sp>
        <p:nvSpPr>
          <p:cNvPr id="2314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Verdana" pitchFamily="34" charset="0"/>
                <a:ea typeface="+mn-ea"/>
                <a:cs typeface="+mn-cs"/>
              </a:defRPr>
            </a:lvl1pPr>
          </a:lstStyle>
          <a:p>
            <a:endParaRPr lang="en-US"/>
          </a:p>
        </p:txBody>
      </p:sp>
      <p:sp>
        <p:nvSpPr>
          <p:cNvPr id="231430" name="Rectangle 6"/>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5CDE4999-8175-CB4A-B813-24FF5168A6B1}" type="slidenum">
              <a:rPr lang="en-US" smtClean="0"/>
              <a:t>‹#›</a:t>
            </a:fld>
            <a:endParaRPr lang="en-US"/>
          </a:p>
        </p:txBody>
      </p:sp>
      <p:sp>
        <p:nvSpPr>
          <p:cNvPr id="1031" name="Rectangle 7"/>
          <p:cNvSpPr>
            <a:spLocks noChangeArrowheads="1"/>
          </p:cNvSpPr>
          <p:nvPr/>
        </p:nvSpPr>
        <p:spPr bwMode="auto">
          <a:xfrm>
            <a:off x="0" y="0"/>
            <a:ext cx="228600" cy="2286000"/>
          </a:xfrm>
          <a:prstGeom prst="rect">
            <a:avLst/>
          </a:prstGeom>
          <a:solidFill>
            <a:srgbClr val="B01D11"/>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latin typeface="Times New Roman" pitchFamily="18" charset="0"/>
              <a:cs typeface="+mn-cs"/>
            </a:endParaRPr>
          </a:p>
        </p:txBody>
      </p:sp>
      <p:sp>
        <p:nvSpPr>
          <p:cNvPr id="1033" name="Rectangle 9"/>
          <p:cNvSpPr>
            <a:spLocks noChangeArrowheads="1"/>
          </p:cNvSpPr>
          <p:nvPr/>
        </p:nvSpPr>
        <p:spPr bwMode="auto">
          <a:xfrm>
            <a:off x="0" y="2286000"/>
            <a:ext cx="228600" cy="2286000"/>
          </a:xfrm>
          <a:prstGeom prst="rect">
            <a:avLst/>
          </a:prstGeom>
          <a:solidFill>
            <a:schemeClr val="accent2"/>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latin typeface="Times New Roman" pitchFamily="18" charset="0"/>
              <a:cs typeface="+mn-cs"/>
            </a:endParaRPr>
          </a:p>
        </p:txBody>
      </p:sp>
      <p:sp>
        <p:nvSpPr>
          <p:cNvPr id="1034" name="Rectangle 10"/>
          <p:cNvSpPr>
            <a:spLocks noChangeArrowheads="1"/>
          </p:cNvSpPr>
          <p:nvPr/>
        </p:nvSpPr>
        <p:spPr bwMode="auto">
          <a:xfrm>
            <a:off x="0" y="4572000"/>
            <a:ext cx="228600" cy="2286000"/>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solidFill>
                <a:srgbClr val="0000FF"/>
              </a:solidFill>
              <a:latin typeface="Times New Roman" pitchFamily="18" charset="0"/>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rtl="0" eaLnBrk="1" fontAlgn="base" hangingPunct="1">
        <a:spcBef>
          <a:spcPct val="0"/>
        </a:spcBef>
        <a:spcAft>
          <a:spcPct val="0"/>
        </a:spcAft>
        <a:defRPr sz="4400">
          <a:solidFill>
            <a:schemeClr val="accent1">
              <a:lumMod val="75000"/>
            </a:schemeClr>
          </a:solidFill>
          <a:latin typeface="Avenir Book"/>
          <a:ea typeface="MS PGothic" pitchFamily="34" charset="-128"/>
          <a:cs typeface="Avenir Book"/>
        </a:defRPr>
      </a:lvl1pPr>
      <a:lvl2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2pPr>
      <a:lvl3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3pPr>
      <a:lvl4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4pPr>
      <a:lvl5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p:titleStyle>
    <p:bodyStyle>
      <a:lvl1pPr marL="342900" indent="-342900" algn="l" rtl="0" eaLnBrk="1" fontAlgn="base" hangingPunct="1">
        <a:spcBef>
          <a:spcPct val="20000"/>
        </a:spcBef>
        <a:spcAft>
          <a:spcPct val="0"/>
        </a:spcAft>
        <a:buClr>
          <a:schemeClr val="tx1">
            <a:lumMod val="65000"/>
            <a:lumOff val="35000"/>
          </a:schemeClr>
        </a:buClr>
        <a:buSzPct val="100000"/>
        <a:buFont typeface="Wingdings" charset="2"/>
        <a:buChar char="§"/>
        <a:defRPr sz="3200">
          <a:solidFill>
            <a:srgbClr val="585C56"/>
          </a:solidFill>
          <a:latin typeface="Calibri"/>
          <a:ea typeface="MS PGothic" pitchFamily="34" charset="-128"/>
          <a:cs typeface="Calibri"/>
        </a:defRPr>
      </a:lvl1pPr>
      <a:lvl2pPr marL="742950" indent="-285750" algn="l" rtl="0" eaLnBrk="1" fontAlgn="base" hangingPunct="1">
        <a:spcBef>
          <a:spcPct val="20000"/>
        </a:spcBef>
        <a:spcAft>
          <a:spcPct val="0"/>
        </a:spcAft>
        <a:buClr>
          <a:schemeClr val="accent2">
            <a:lumMod val="75000"/>
          </a:schemeClr>
        </a:buClr>
        <a:buSzPct val="120000"/>
        <a:buFont typeface="Arial" charset="0"/>
        <a:buChar char="•"/>
        <a:defRPr sz="2800">
          <a:solidFill>
            <a:srgbClr val="585C56"/>
          </a:solidFill>
          <a:latin typeface="Calibri"/>
          <a:ea typeface="MS PGothic" pitchFamily="34" charset="-128"/>
          <a:cs typeface="Calibri"/>
        </a:defRPr>
      </a:lvl2pPr>
      <a:lvl3pPr marL="1143000" indent="-228600" algn="l" rtl="0" eaLnBrk="1" fontAlgn="base" hangingPunct="1">
        <a:spcBef>
          <a:spcPct val="20000"/>
        </a:spcBef>
        <a:spcAft>
          <a:spcPct val="0"/>
        </a:spcAft>
        <a:buClrTx/>
        <a:buSzPct val="120000"/>
        <a:buFont typeface="Courier New" charset="0"/>
        <a:buChar char="­"/>
        <a:defRPr sz="2400">
          <a:solidFill>
            <a:srgbClr val="585C56"/>
          </a:solidFill>
          <a:latin typeface="Calibri"/>
          <a:ea typeface="MS PGothic" pitchFamily="34" charset="-128"/>
          <a:cs typeface="Calibri"/>
        </a:defRPr>
      </a:lvl3pPr>
      <a:lvl4pPr marL="1657350" indent="-285750" algn="l" rtl="0" eaLnBrk="1" fontAlgn="base" hangingPunct="1">
        <a:spcBef>
          <a:spcPct val="20000"/>
        </a:spcBef>
        <a:spcAft>
          <a:spcPct val="0"/>
        </a:spcAft>
        <a:buClrTx/>
        <a:buFont typeface="Arial"/>
        <a:buChar char="•"/>
        <a:defRPr>
          <a:solidFill>
            <a:srgbClr val="585C56"/>
          </a:solidFill>
          <a:latin typeface="Calibri"/>
          <a:ea typeface="MS PGothic" pitchFamily="34" charset="-128"/>
          <a:cs typeface="Calibri"/>
        </a:defRPr>
      </a:lvl4pPr>
      <a:lvl5pPr marL="2057400" indent="-228600" algn="l" rtl="0" eaLnBrk="1" fontAlgn="base" hangingPunct="1">
        <a:spcBef>
          <a:spcPct val="20000"/>
        </a:spcBef>
        <a:spcAft>
          <a:spcPct val="0"/>
        </a:spcAft>
        <a:buClr>
          <a:srgbClr val="FF0000"/>
        </a:buClr>
        <a:buSzPct val="80000"/>
        <a:buFont typeface="Arial" charset="0"/>
        <a:buChar char="•"/>
        <a:defRPr>
          <a:solidFill>
            <a:srgbClr val="585C56"/>
          </a:solidFill>
          <a:latin typeface="Calibri"/>
          <a:ea typeface="MS PGothic" pitchFamily="34" charset="-128"/>
          <a:cs typeface="Calibri"/>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1.xml"/><Relationship Id="rId1" Type="http://schemas.openxmlformats.org/officeDocument/2006/relationships/slideLayout" Target="../slideLayouts/slideLayout4.xml"/><Relationship Id="rId4" Type="http://schemas.openxmlformats.org/officeDocument/2006/relationships/image" Target="../media/image8.sv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9.xml"/><Relationship Id="rId1" Type="http://schemas.openxmlformats.org/officeDocument/2006/relationships/slideLayout" Target="../slideLayouts/slideLayout4.xml"/><Relationship Id="rId5" Type="http://schemas.openxmlformats.org/officeDocument/2006/relationships/image" Target="../media/image11.jpg"/><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7.xml"/><Relationship Id="rId1" Type="http://schemas.openxmlformats.org/officeDocument/2006/relationships/slideLayout" Target="../slideLayouts/slideLayout4.xml"/><Relationship Id="rId5" Type="http://schemas.openxmlformats.org/officeDocument/2006/relationships/image" Target="../media/image11.jpg"/><Relationship Id="rId4" Type="http://schemas.openxmlformats.org/officeDocument/2006/relationships/image" Target="../media/image10.jpe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6740" y="685798"/>
            <a:ext cx="8778240" cy="2130552"/>
          </a:xfrm>
        </p:spPr>
        <p:txBody>
          <a:bodyPr>
            <a:normAutofit fontScale="90000"/>
          </a:bodyPr>
          <a:lstStyle/>
          <a:p>
            <a:r>
              <a:rPr lang="en-US" sz="6600" dirty="0"/>
              <a:t>Stratified Analysis: </a:t>
            </a:r>
            <a:br>
              <a:rPr lang="en-US" sz="6600" dirty="0"/>
            </a:br>
            <a:r>
              <a:rPr lang="en-US" sz="4900" dirty="0"/>
              <a:t>Confounding and Effect Modification</a:t>
            </a:r>
          </a:p>
        </p:txBody>
      </p:sp>
      <p:sp>
        <p:nvSpPr>
          <p:cNvPr id="3" name="Subtitle 2"/>
          <p:cNvSpPr>
            <a:spLocks noGrp="1"/>
          </p:cNvSpPr>
          <p:nvPr>
            <p:ph type="subTitle" idx="1"/>
          </p:nvPr>
        </p:nvSpPr>
        <p:spPr>
          <a:xfrm>
            <a:off x="1371600" y="3653692"/>
            <a:ext cx="6400800" cy="1828800"/>
          </a:xfrm>
        </p:spPr>
        <p:txBody>
          <a:bodyPr>
            <a:normAutofit/>
          </a:bodyPr>
          <a:lstStyle/>
          <a:p>
            <a:r>
              <a:rPr lang="en-US" dirty="0"/>
              <a:t>CDC Operations Research Course</a:t>
            </a:r>
          </a:p>
          <a:p>
            <a:r>
              <a:rPr lang="en-US" dirty="0"/>
              <a:t>Add place and dates</a:t>
            </a:r>
          </a:p>
          <a:p>
            <a:r>
              <a:rPr lang="en-US" dirty="0"/>
              <a:t>Add presenter name &amp; affiliation</a:t>
            </a:r>
          </a:p>
        </p:txBody>
      </p:sp>
    </p:spTree>
    <p:extLst>
      <p:ext uri="{BB962C8B-B14F-4D97-AF65-F5344CB8AC3E}">
        <p14:creationId xmlns:p14="http://schemas.microsoft.com/office/powerpoint/2010/main" val="17468281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a:xfrm>
            <a:off x="457200" y="457200"/>
            <a:ext cx="8229600" cy="1143000"/>
          </a:xfrm>
        </p:spPr>
        <p:txBody>
          <a:bodyPr/>
          <a:lstStyle/>
          <a:p>
            <a:r>
              <a:rPr lang="en-US" altLang="en-US" dirty="0"/>
              <a:t>Effect modification</a:t>
            </a:r>
          </a:p>
        </p:txBody>
      </p:sp>
      <p:grpSp>
        <p:nvGrpSpPr>
          <p:cNvPr id="2" name="Group 1"/>
          <p:cNvGrpSpPr/>
          <p:nvPr/>
        </p:nvGrpSpPr>
        <p:grpSpPr>
          <a:xfrm>
            <a:off x="1065900" y="2118229"/>
            <a:ext cx="6914508" cy="3681578"/>
            <a:chOff x="1180538" y="2446160"/>
            <a:chExt cx="6914508" cy="3681578"/>
          </a:xfrm>
        </p:grpSpPr>
        <p:sp>
          <p:nvSpPr>
            <p:cNvPr id="77838" name="Text Box 14"/>
            <p:cNvSpPr txBox="1">
              <a:spLocks noChangeArrowheads="1"/>
            </p:cNvSpPr>
            <p:nvPr/>
          </p:nvSpPr>
          <p:spPr bwMode="auto">
            <a:xfrm>
              <a:off x="3082064" y="5652351"/>
              <a:ext cx="3430747" cy="4753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489" b="1" dirty="0">
                  <a:latin typeface="Arial" panose="020B0604020202020204" pitchFamily="34" charset="0"/>
                </a:rPr>
                <a:t>Stratum-specific ORs</a:t>
              </a:r>
            </a:p>
          </p:txBody>
        </p:sp>
        <p:sp>
          <p:nvSpPr>
            <p:cNvPr id="77827" name="Text Box 3"/>
            <p:cNvSpPr txBox="1">
              <a:spLocks noChangeArrowheads="1"/>
            </p:cNvSpPr>
            <p:nvPr/>
          </p:nvSpPr>
          <p:spPr bwMode="auto">
            <a:xfrm>
              <a:off x="5992535" y="2555613"/>
              <a:ext cx="1040551" cy="74879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lgn="ctr" defTabSz="812810" eaLnBrk="0" fontAlgn="base" hangingPunct="0">
                <a:spcBef>
                  <a:spcPct val="0"/>
                </a:spcBef>
                <a:spcAft>
                  <a:spcPct val="0"/>
                </a:spcAft>
              </a:pPr>
              <a:r>
                <a:rPr lang="en-US" altLang="en-US" sz="2133" b="1" dirty="0">
                  <a:latin typeface="Arial" panose="020B0604020202020204" pitchFamily="34" charset="0"/>
                </a:rPr>
                <a:t> OR</a:t>
              </a:r>
            </a:p>
            <a:p>
              <a:pPr algn="ctr" defTabSz="812810" eaLnBrk="0" fontAlgn="base" hangingPunct="0">
                <a:spcBef>
                  <a:spcPct val="0"/>
                </a:spcBef>
                <a:spcAft>
                  <a:spcPct val="0"/>
                </a:spcAft>
              </a:pPr>
              <a:r>
                <a:rPr lang="en-US" altLang="en-US" sz="2133" b="1" dirty="0">
                  <a:latin typeface="Arial" panose="020B0604020202020204" pitchFamily="34" charset="0"/>
                </a:rPr>
                <a:t> Old</a:t>
              </a:r>
            </a:p>
          </p:txBody>
        </p:sp>
        <p:sp>
          <p:nvSpPr>
            <p:cNvPr id="77828" name="Text Box 4"/>
            <p:cNvSpPr txBox="1">
              <a:spLocks noChangeArrowheads="1"/>
            </p:cNvSpPr>
            <p:nvPr/>
          </p:nvSpPr>
          <p:spPr bwMode="auto">
            <a:xfrm>
              <a:off x="3331542" y="2446160"/>
              <a:ext cx="2495503" cy="85824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ctr" defTabSz="812810" eaLnBrk="0" fontAlgn="base" hangingPunct="0">
                <a:spcBef>
                  <a:spcPct val="0"/>
                </a:spcBef>
                <a:spcAft>
                  <a:spcPct val="0"/>
                </a:spcAft>
              </a:pPr>
              <a:r>
                <a:rPr lang="en-US" altLang="en-US" sz="2844" b="1" dirty="0">
                  <a:latin typeface="Arial" panose="020B0604020202020204" pitchFamily="34" charset="0"/>
                </a:rPr>
                <a:t> </a:t>
              </a:r>
              <a:r>
                <a:rPr lang="en-US" altLang="en-US" sz="2133" b="1" dirty="0">
                  <a:latin typeface="Arial" panose="020B0604020202020204" pitchFamily="34" charset="0"/>
                </a:rPr>
                <a:t>Crude</a:t>
              </a:r>
            </a:p>
            <a:p>
              <a:pPr algn="ctr" defTabSz="812810" eaLnBrk="0" fontAlgn="base" hangingPunct="0">
                <a:spcBef>
                  <a:spcPct val="0"/>
                </a:spcBef>
                <a:spcAft>
                  <a:spcPct val="0"/>
                </a:spcAft>
              </a:pPr>
              <a:r>
                <a:rPr lang="en-US" altLang="en-US" sz="2133" b="1" dirty="0">
                  <a:latin typeface="Arial" panose="020B0604020202020204" pitchFamily="34" charset="0"/>
                </a:rPr>
                <a:t>OR</a:t>
              </a:r>
            </a:p>
          </p:txBody>
        </p:sp>
        <p:sp>
          <p:nvSpPr>
            <p:cNvPr id="77829" name="Line 5"/>
            <p:cNvSpPr>
              <a:spLocks noChangeShapeType="1"/>
            </p:cNvSpPr>
            <p:nvPr/>
          </p:nvSpPr>
          <p:spPr bwMode="auto">
            <a:xfrm flipV="1">
              <a:off x="1180538" y="4241797"/>
              <a:ext cx="6914508" cy="44037"/>
            </a:xfrm>
            <a:prstGeom prst="line">
              <a:avLst/>
            </a:prstGeom>
            <a:noFill/>
            <a:ln w="76200">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77830" name="Line 6"/>
            <p:cNvSpPr>
              <a:spLocks noChangeShapeType="1"/>
            </p:cNvSpPr>
            <p:nvPr/>
          </p:nvSpPr>
          <p:spPr bwMode="auto">
            <a:xfrm>
              <a:off x="4005038" y="4106334"/>
              <a:ext cx="0" cy="270933"/>
            </a:xfrm>
            <a:prstGeom prst="line">
              <a:avLst/>
            </a:prstGeom>
            <a:noFill/>
            <a:ln w="38100">
              <a:solidFill>
                <a:schemeClr val="folHlink"/>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77831" name="Text Box 7"/>
            <p:cNvSpPr txBox="1">
              <a:spLocks noChangeArrowheads="1"/>
            </p:cNvSpPr>
            <p:nvPr/>
          </p:nvSpPr>
          <p:spPr bwMode="auto">
            <a:xfrm>
              <a:off x="3672303" y="4445001"/>
              <a:ext cx="850851" cy="53001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844" b="1">
                  <a:latin typeface="Arial" panose="020B0604020202020204" pitchFamily="34" charset="0"/>
                </a:rPr>
                <a:t>1.0</a:t>
              </a:r>
            </a:p>
          </p:txBody>
        </p:sp>
        <p:sp>
          <p:nvSpPr>
            <p:cNvPr id="77832" name="Line 8"/>
            <p:cNvSpPr>
              <a:spLocks noChangeShapeType="1"/>
            </p:cNvSpPr>
            <p:nvPr/>
          </p:nvSpPr>
          <p:spPr bwMode="auto">
            <a:xfrm>
              <a:off x="4670504" y="4106334"/>
              <a:ext cx="0" cy="270933"/>
            </a:xfrm>
            <a:prstGeom prst="line">
              <a:avLst/>
            </a:prstGeom>
            <a:noFill/>
            <a:ln w="38100">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77833" name="Line 9"/>
            <p:cNvSpPr>
              <a:spLocks noChangeShapeType="1"/>
            </p:cNvSpPr>
            <p:nvPr/>
          </p:nvSpPr>
          <p:spPr bwMode="auto">
            <a:xfrm>
              <a:off x="3256387" y="4106334"/>
              <a:ext cx="0" cy="270933"/>
            </a:xfrm>
            <a:prstGeom prst="line">
              <a:avLst/>
            </a:prstGeom>
            <a:noFill/>
            <a:ln w="38100">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77834" name="Line 10"/>
            <p:cNvSpPr>
              <a:spLocks noChangeShapeType="1"/>
            </p:cNvSpPr>
            <p:nvPr/>
          </p:nvSpPr>
          <p:spPr bwMode="auto">
            <a:xfrm>
              <a:off x="6666907" y="4106334"/>
              <a:ext cx="0" cy="270933"/>
            </a:xfrm>
            <a:prstGeom prst="line">
              <a:avLst/>
            </a:prstGeom>
            <a:noFill/>
            <a:ln w="38100">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77835" name="Text Box 11"/>
            <p:cNvSpPr txBox="1">
              <a:spLocks noChangeArrowheads="1"/>
            </p:cNvSpPr>
            <p:nvPr/>
          </p:nvSpPr>
          <p:spPr bwMode="auto">
            <a:xfrm>
              <a:off x="6167806" y="3429001"/>
              <a:ext cx="850851" cy="53001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844" b="1">
                  <a:latin typeface="Arial" panose="020B0604020202020204" pitchFamily="34" charset="0"/>
                </a:rPr>
                <a:t>2.5</a:t>
              </a:r>
            </a:p>
          </p:txBody>
        </p:sp>
        <p:sp>
          <p:nvSpPr>
            <p:cNvPr id="77836" name="Text Box 12"/>
            <p:cNvSpPr txBox="1">
              <a:spLocks noChangeArrowheads="1"/>
            </p:cNvSpPr>
            <p:nvPr/>
          </p:nvSpPr>
          <p:spPr bwMode="auto">
            <a:xfrm>
              <a:off x="2590920" y="3429001"/>
              <a:ext cx="1100869" cy="53001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844" b="1">
                  <a:latin typeface="Arial" panose="020B0604020202020204" pitchFamily="34" charset="0"/>
                </a:rPr>
                <a:t>0.78</a:t>
              </a:r>
            </a:p>
          </p:txBody>
        </p:sp>
        <p:sp>
          <p:nvSpPr>
            <p:cNvPr id="77837" name="Text Box 13"/>
            <p:cNvSpPr txBox="1">
              <a:spLocks noChangeArrowheads="1"/>
            </p:cNvSpPr>
            <p:nvPr/>
          </p:nvSpPr>
          <p:spPr bwMode="auto">
            <a:xfrm>
              <a:off x="4171404" y="3429001"/>
              <a:ext cx="850851" cy="53001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844" b="1">
                  <a:latin typeface="Arial" panose="020B0604020202020204" pitchFamily="34" charset="0"/>
                </a:rPr>
                <a:t>1.4</a:t>
              </a:r>
            </a:p>
          </p:txBody>
        </p:sp>
        <p:sp>
          <p:nvSpPr>
            <p:cNvPr id="77839" name="Rectangle 15"/>
            <p:cNvSpPr>
              <a:spLocks noChangeArrowheads="1"/>
            </p:cNvSpPr>
            <p:nvPr/>
          </p:nvSpPr>
          <p:spPr bwMode="auto">
            <a:xfrm>
              <a:off x="2366904" y="2531732"/>
              <a:ext cx="1414119" cy="74879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ctr" defTabSz="812810" eaLnBrk="0" fontAlgn="base" hangingPunct="0">
                <a:spcBef>
                  <a:spcPct val="0"/>
                </a:spcBef>
                <a:spcAft>
                  <a:spcPct val="0"/>
                </a:spcAft>
              </a:pPr>
              <a:r>
                <a:rPr lang="en-US" altLang="en-US" sz="2133" b="1" dirty="0">
                  <a:latin typeface="Arial" panose="020B0604020202020204" pitchFamily="34" charset="0"/>
                </a:rPr>
                <a:t>OR</a:t>
              </a:r>
            </a:p>
            <a:p>
              <a:pPr algn="ctr" defTabSz="812810" eaLnBrk="0" fontAlgn="base" hangingPunct="0">
                <a:spcBef>
                  <a:spcPct val="0"/>
                </a:spcBef>
                <a:spcAft>
                  <a:spcPct val="0"/>
                </a:spcAft>
              </a:pPr>
              <a:r>
                <a:rPr lang="en-US" altLang="en-US" sz="2133" b="1" dirty="0">
                  <a:latin typeface="Arial" panose="020B0604020202020204" pitchFamily="34" charset="0"/>
                </a:rPr>
                <a:t>Young</a:t>
              </a:r>
            </a:p>
          </p:txBody>
        </p:sp>
        <p:sp>
          <p:nvSpPr>
            <p:cNvPr id="77840" name="Line 16"/>
            <p:cNvSpPr>
              <a:spLocks noChangeShapeType="1"/>
            </p:cNvSpPr>
            <p:nvPr/>
          </p:nvSpPr>
          <p:spPr bwMode="auto">
            <a:xfrm flipH="1" flipV="1">
              <a:off x="4864181" y="5331786"/>
              <a:ext cx="0" cy="282781"/>
            </a:xfrm>
            <a:prstGeom prst="line">
              <a:avLst/>
            </a:prstGeom>
            <a:noFill/>
            <a:ln w="38100">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77841" name="Line 17"/>
            <p:cNvSpPr>
              <a:spLocks noChangeShapeType="1"/>
            </p:cNvSpPr>
            <p:nvPr/>
          </p:nvSpPr>
          <p:spPr bwMode="auto">
            <a:xfrm>
              <a:off x="3256387" y="5325533"/>
              <a:ext cx="3410522" cy="0"/>
            </a:xfrm>
            <a:prstGeom prst="line">
              <a:avLst/>
            </a:prstGeom>
            <a:noFill/>
            <a:ln w="38100">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77842" name="Line 18"/>
            <p:cNvSpPr>
              <a:spLocks noChangeShapeType="1"/>
            </p:cNvSpPr>
            <p:nvPr/>
          </p:nvSpPr>
          <p:spPr bwMode="auto">
            <a:xfrm flipV="1">
              <a:off x="3256387" y="4986867"/>
              <a:ext cx="0" cy="338667"/>
            </a:xfrm>
            <a:prstGeom prst="line">
              <a:avLst/>
            </a:prstGeom>
            <a:noFill/>
            <a:ln w="38100">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77843" name="Line 19"/>
            <p:cNvSpPr>
              <a:spLocks noChangeShapeType="1"/>
            </p:cNvSpPr>
            <p:nvPr/>
          </p:nvSpPr>
          <p:spPr bwMode="auto">
            <a:xfrm flipV="1">
              <a:off x="6666907" y="5054600"/>
              <a:ext cx="0" cy="270933"/>
            </a:xfrm>
            <a:prstGeom prst="line">
              <a:avLst/>
            </a:prstGeom>
            <a:noFill/>
            <a:ln w="38100">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defTabSz="812810" eaLnBrk="0" fontAlgn="base" hangingPunct="0">
                <a:spcBef>
                  <a:spcPct val="0"/>
                </a:spcBef>
                <a:spcAft>
                  <a:spcPct val="0"/>
                </a:spcAft>
              </a:pPr>
              <a:endParaRPr lang="en-US" sz="2844">
                <a:latin typeface="Arial" panose="020B0604020202020204" pitchFamily="34" charset="0"/>
              </a:endParaRPr>
            </a:p>
          </p:txBody>
        </p:sp>
      </p:grpSp>
    </p:spTree>
    <p:extLst>
      <p:ext uri="{BB962C8B-B14F-4D97-AF65-F5344CB8AC3E}">
        <p14:creationId xmlns:p14="http://schemas.microsoft.com/office/powerpoint/2010/main" val="20030107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457200" y="274320"/>
            <a:ext cx="8229600" cy="1143000"/>
          </a:xfrm>
        </p:spPr>
        <p:txBody>
          <a:bodyPr/>
          <a:lstStyle/>
          <a:p>
            <a:r>
              <a:rPr lang="en-US" altLang="en-US" dirty="0"/>
              <a:t>Why?</a:t>
            </a:r>
          </a:p>
        </p:txBody>
      </p:sp>
      <p:sp>
        <p:nvSpPr>
          <p:cNvPr id="81923" name="Rectangle 3"/>
          <p:cNvSpPr>
            <a:spLocks noGrp="1" noChangeArrowheads="1"/>
          </p:cNvSpPr>
          <p:nvPr>
            <p:ph type="body" idx="1"/>
          </p:nvPr>
        </p:nvSpPr>
        <p:spPr>
          <a:xfrm>
            <a:off x="685800" y="2013724"/>
            <a:ext cx="7984067" cy="2542916"/>
          </a:xfrm>
          <a:solidFill>
            <a:srgbClr val="C9DA92"/>
          </a:solidFill>
        </p:spPr>
        <p:txBody>
          <a:bodyPr/>
          <a:lstStyle/>
          <a:p>
            <a:pPr>
              <a:buFontTx/>
              <a:buNone/>
            </a:pPr>
            <a:endParaRPr lang="en-US" altLang="en-US" sz="1800" b="1" dirty="0">
              <a:solidFill>
                <a:schemeClr val="tx1"/>
              </a:solidFill>
            </a:endParaRPr>
          </a:p>
          <a:p>
            <a:pPr>
              <a:buFontTx/>
              <a:buNone/>
            </a:pPr>
            <a:r>
              <a:rPr lang="en-US" altLang="en-US" b="1" dirty="0">
                <a:solidFill>
                  <a:schemeClr val="tx1"/>
                </a:solidFill>
              </a:rPr>
              <a:t>    </a:t>
            </a:r>
            <a:r>
              <a:rPr lang="en-US" altLang="en-US" dirty="0">
                <a:solidFill>
                  <a:schemeClr val="tx1"/>
                </a:solidFill>
              </a:rPr>
              <a:t>Prevalence of osteoporosis in older women </a:t>
            </a:r>
          </a:p>
          <a:p>
            <a:endParaRPr lang="en-US" altLang="en-US" b="1" dirty="0">
              <a:solidFill>
                <a:schemeClr val="tx1"/>
              </a:solidFill>
            </a:endParaRPr>
          </a:p>
          <a:p>
            <a:pPr>
              <a:buFontTx/>
              <a:buNone/>
            </a:pPr>
            <a:r>
              <a:rPr lang="en-US" altLang="en-US" b="1" dirty="0">
                <a:solidFill>
                  <a:schemeClr val="tx1"/>
                </a:solidFill>
              </a:rPr>
              <a:t>    </a:t>
            </a:r>
            <a:r>
              <a:rPr lang="en-US" altLang="en-US" dirty="0">
                <a:solidFill>
                  <a:schemeClr val="tx1"/>
                </a:solidFill>
              </a:rPr>
              <a:t>Incidence of severe trauma in young males</a:t>
            </a:r>
          </a:p>
        </p:txBody>
      </p:sp>
      <p:sp>
        <p:nvSpPr>
          <p:cNvPr id="81924" name="Line 4"/>
          <p:cNvSpPr>
            <a:spLocks noChangeShapeType="1"/>
          </p:cNvSpPr>
          <p:nvPr/>
        </p:nvSpPr>
        <p:spPr bwMode="auto">
          <a:xfrm flipV="1">
            <a:off x="962826" y="3556232"/>
            <a:ext cx="0" cy="541867"/>
          </a:xfrm>
          <a:prstGeom prst="line">
            <a:avLst/>
          </a:prstGeom>
          <a:noFill/>
          <a:ln w="76200">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defTabSz="812810" eaLnBrk="0" fontAlgn="base" hangingPunct="0">
              <a:spcBef>
                <a:spcPct val="0"/>
              </a:spcBef>
              <a:spcAft>
                <a:spcPct val="0"/>
              </a:spcAft>
            </a:pPr>
            <a:endParaRPr lang="en-US" sz="2844">
              <a:solidFill>
                <a:srgbClr val="FFFFFF"/>
              </a:solidFill>
              <a:latin typeface="Arial" panose="020B0604020202020204" pitchFamily="34" charset="0"/>
            </a:endParaRPr>
          </a:p>
        </p:txBody>
      </p:sp>
      <p:sp>
        <p:nvSpPr>
          <p:cNvPr id="81926" name="Line 6"/>
          <p:cNvSpPr>
            <a:spLocks noChangeShapeType="1"/>
          </p:cNvSpPr>
          <p:nvPr/>
        </p:nvSpPr>
        <p:spPr bwMode="auto">
          <a:xfrm>
            <a:off x="1117600" y="2480733"/>
            <a:ext cx="0" cy="0"/>
          </a:xfrm>
          <a:prstGeom prst="line">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defTabSz="812810" eaLnBrk="0" fontAlgn="base" hangingPunct="0">
              <a:spcBef>
                <a:spcPct val="0"/>
              </a:spcBef>
              <a:spcAft>
                <a:spcPct val="0"/>
              </a:spcAft>
            </a:pPr>
            <a:endParaRPr lang="en-US" sz="2844">
              <a:solidFill>
                <a:srgbClr val="FFFFFF"/>
              </a:solidFill>
              <a:latin typeface="Arial" panose="020B0604020202020204" pitchFamily="34" charset="0"/>
            </a:endParaRPr>
          </a:p>
        </p:txBody>
      </p:sp>
      <p:sp>
        <p:nvSpPr>
          <p:cNvPr id="81927" name="Line 7"/>
          <p:cNvSpPr>
            <a:spLocks noChangeShapeType="1"/>
          </p:cNvSpPr>
          <p:nvPr/>
        </p:nvSpPr>
        <p:spPr bwMode="auto">
          <a:xfrm flipV="1">
            <a:off x="947885" y="2376144"/>
            <a:ext cx="0" cy="541867"/>
          </a:xfrm>
          <a:prstGeom prst="line">
            <a:avLst/>
          </a:prstGeom>
          <a:noFill/>
          <a:ln w="76200">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defTabSz="812810" eaLnBrk="0" fontAlgn="base" hangingPunct="0">
              <a:spcBef>
                <a:spcPct val="0"/>
              </a:spcBef>
              <a:spcAft>
                <a:spcPct val="0"/>
              </a:spcAft>
            </a:pPr>
            <a:endParaRPr lang="en-US" sz="2844">
              <a:solidFill>
                <a:srgbClr val="FFFFFF"/>
              </a:solidFill>
              <a:latin typeface="Arial" panose="020B0604020202020204" pitchFamily="34" charset="0"/>
            </a:endParaRPr>
          </a:p>
        </p:txBody>
      </p:sp>
      <p:pic>
        <p:nvPicPr>
          <p:cNvPr id="7" name="Picture 6" descr="IMG_7434.jpg"/>
          <p:cNvPicPr>
            <a:picLocks noChangeAspect="1"/>
          </p:cNvPicPr>
          <p:nvPr/>
        </p:nvPicPr>
        <p:blipFill rotWithShape="1">
          <a:blip r:embed="rId3" cstate="print">
            <a:alphaModFix amt="68000"/>
            <a:extLst>
              <a:ext uri="{28A0092B-C50C-407E-A947-70E740481C1C}">
                <a14:useLocalDpi xmlns:a14="http://schemas.microsoft.com/office/drawing/2010/main"/>
              </a:ext>
            </a:extLst>
          </a:blip>
          <a:srcRect/>
          <a:stretch/>
        </p:blipFill>
        <p:spPr>
          <a:xfrm>
            <a:off x="224422" y="5401236"/>
            <a:ext cx="8919578" cy="978647"/>
          </a:xfrm>
          <a:prstGeom prst="rect">
            <a:avLst/>
          </a:prstGeom>
        </p:spPr>
      </p:pic>
    </p:spTree>
    <p:extLst>
      <p:ext uri="{BB962C8B-B14F-4D97-AF65-F5344CB8AC3E}">
        <p14:creationId xmlns:p14="http://schemas.microsoft.com/office/powerpoint/2010/main" val="2887096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a:xfrm>
            <a:off x="457200" y="277813"/>
            <a:ext cx="8229600" cy="1143000"/>
          </a:xfrm>
        </p:spPr>
        <p:txBody>
          <a:bodyPr/>
          <a:lstStyle/>
          <a:p>
            <a:r>
              <a:rPr lang="en-US" altLang="en-US" dirty="0"/>
              <a:t>Effect modification</a:t>
            </a:r>
          </a:p>
        </p:txBody>
      </p:sp>
      <p:sp>
        <p:nvSpPr>
          <p:cNvPr id="72707" name="Rectangle 3"/>
          <p:cNvSpPr>
            <a:spLocks noGrp="1" noChangeArrowheads="1"/>
          </p:cNvSpPr>
          <p:nvPr>
            <p:ph type="body" idx="1"/>
          </p:nvPr>
        </p:nvSpPr>
        <p:spPr>
          <a:xfrm>
            <a:off x="548640" y="1828800"/>
            <a:ext cx="7984067" cy="3548529"/>
          </a:xfrm>
        </p:spPr>
        <p:txBody>
          <a:bodyPr/>
          <a:lstStyle/>
          <a:p>
            <a:pPr>
              <a:lnSpc>
                <a:spcPct val="90000"/>
              </a:lnSpc>
              <a:spcAft>
                <a:spcPts val="1200"/>
              </a:spcAft>
            </a:pPr>
            <a:r>
              <a:rPr lang="en-US" altLang="en-US" sz="3000" dirty="0">
                <a:solidFill>
                  <a:schemeClr val="tx1">
                    <a:lumMod val="65000"/>
                    <a:lumOff val="35000"/>
                  </a:schemeClr>
                </a:solidFill>
              </a:rPr>
              <a:t>The effect should be reported: Present stratum specific OR/RRs rather than crude OR/RR </a:t>
            </a:r>
          </a:p>
          <a:p>
            <a:pPr>
              <a:lnSpc>
                <a:spcPct val="90000"/>
              </a:lnSpc>
              <a:spcAft>
                <a:spcPts val="1200"/>
              </a:spcAft>
            </a:pPr>
            <a:r>
              <a:rPr lang="en-US" altLang="en-US" sz="3000" dirty="0">
                <a:solidFill>
                  <a:schemeClr val="tx1">
                    <a:lumMod val="65000"/>
                    <a:lumOff val="35000"/>
                  </a:schemeClr>
                </a:solidFill>
              </a:rPr>
              <a:t>Crude OR (1.4) does </a:t>
            </a:r>
            <a:r>
              <a:rPr lang="en-US" altLang="en-US" sz="3000" u="sng" dirty="0">
                <a:solidFill>
                  <a:schemeClr val="tx1">
                    <a:lumMod val="65000"/>
                    <a:lumOff val="35000"/>
                  </a:schemeClr>
                </a:solidFill>
              </a:rPr>
              <a:t>not</a:t>
            </a:r>
            <a:r>
              <a:rPr lang="en-US" altLang="en-US" sz="3000" dirty="0">
                <a:solidFill>
                  <a:schemeClr val="tx1">
                    <a:lumMod val="65000"/>
                    <a:lumOff val="35000"/>
                  </a:schemeClr>
                </a:solidFill>
              </a:rPr>
              <a:t> accurately describe the relation between sex and HF</a:t>
            </a:r>
          </a:p>
          <a:p>
            <a:pPr>
              <a:lnSpc>
                <a:spcPct val="90000"/>
              </a:lnSpc>
              <a:spcAft>
                <a:spcPts val="1200"/>
              </a:spcAft>
            </a:pPr>
            <a:r>
              <a:rPr lang="en-US" altLang="en-US" sz="3000" dirty="0">
                <a:solidFill>
                  <a:schemeClr val="tx1">
                    <a:lumMod val="65000"/>
                    <a:lumOff val="35000"/>
                  </a:schemeClr>
                </a:solidFill>
              </a:rPr>
              <a:t>Stratum specific ORs (0.78 and 2.4) better describe the true relation between sex and HF</a:t>
            </a:r>
          </a:p>
        </p:txBody>
      </p:sp>
    </p:spTree>
    <p:extLst>
      <p:ext uri="{BB962C8B-B14F-4D97-AF65-F5344CB8AC3E}">
        <p14:creationId xmlns:p14="http://schemas.microsoft.com/office/powerpoint/2010/main" val="11145285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xfrm>
            <a:off x="457200" y="274320"/>
            <a:ext cx="8229600" cy="1143000"/>
          </a:xfrm>
        </p:spPr>
        <p:txBody>
          <a:bodyPr/>
          <a:lstStyle/>
          <a:p>
            <a:r>
              <a:rPr lang="en-US" altLang="en-US" dirty="0"/>
              <a:t>Assessment of effect modification</a:t>
            </a:r>
          </a:p>
        </p:txBody>
      </p:sp>
      <p:sp>
        <p:nvSpPr>
          <p:cNvPr id="78851" name="Rectangle 3"/>
          <p:cNvSpPr>
            <a:spLocks noGrp="1" noChangeArrowheads="1"/>
          </p:cNvSpPr>
          <p:nvPr>
            <p:ph type="body" idx="1"/>
          </p:nvPr>
        </p:nvSpPr>
        <p:spPr>
          <a:xfrm>
            <a:off x="548640" y="1828800"/>
            <a:ext cx="7999506" cy="3657600"/>
          </a:xfrm>
        </p:spPr>
        <p:txBody>
          <a:bodyPr/>
          <a:lstStyle/>
          <a:p>
            <a:pPr>
              <a:lnSpc>
                <a:spcPct val="90000"/>
              </a:lnSpc>
            </a:pPr>
            <a:r>
              <a:rPr lang="en-US" altLang="en-US" dirty="0">
                <a:solidFill>
                  <a:schemeClr val="tx1">
                    <a:lumMod val="65000"/>
                    <a:lumOff val="35000"/>
                  </a:schemeClr>
                </a:solidFill>
              </a:rPr>
              <a:t>Does the exposure-outcome association (ORs) differ across strata of a third variable?</a:t>
            </a:r>
          </a:p>
          <a:p>
            <a:pPr lvl="1">
              <a:lnSpc>
                <a:spcPct val="90000"/>
              </a:lnSpc>
            </a:pPr>
            <a:r>
              <a:rPr lang="en-US" altLang="en-US" dirty="0">
                <a:solidFill>
                  <a:schemeClr val="tx1">
                    <a:lumMod val="65000"/>
                    <a:lumOff val="35000"/>
                  </a:schemeClr>
                </a:solidFill>
              </a:rPr>
              <a:t>Breslow-Day test for homogeneity (tests similarity across strata) </a:t>
            </a:r>
          </a:p>
          <a:p>
            <a:pPr lvl="1">
              <a:lnSpc>
                <a:spcPct val="90000"/>
              </a:lnSpc>
              <a:spcAft>
                <a:spcPts val="1200"/>
              </a:spcAft>
            </a:pPr>
            <a:r>
              <a:rPr lang="en-US" altLang="en-US" dirty="0">
                <a:solidFill>
                  <a:schemeClr val="tx1">
                    <a:lumMod val="65000"/>
                    <a:lumOff val="35000"/>
                  </a:schemeClr>
                </a:solidFill>
              </a:rPr>
              <a:t>Confidence intervals that do not overlap</a:t>
            </a:r>
          </a:p>
          <a:p>
            <a:pPr>
              <a:lnSpc>
                <a:spcPct val="90000"/>
              </a:lnSpc>
            </a:pPr>
            <a:r>
              <a:rPr lang="en-US" altLang="en-US" dirty="0">
                <a:solidFill>
                  <a:schemeClr val="tx1">
                    <a:lumMod val="65000"/>
                    <a:lumOff val="35000"/>
                  </a:schemeClr>
                </a:solidFill>
              </a:rPr>
              <a:t>If yes, report stratum specific measures of association (OR, RR)</a:t>
            </a:r>
          </a:p>
        </p:txBody>
      </p:sp>
    </p:spTree>
    <p:extLst>
      <p:ext uri="{BB962C8B-B14F-4D97-AF65-F5344CB8AC3E}">
        <p14:creationId xmlns:p14="http://schemas.microsoft.com/office/powerpoint/2010/main" val="30207446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457200" y="277813"/>
            <a:ext cx="8229600" cy="1143000"/>
          </a:xfrm>
        </p:spPr>
        <p:txBody>
          <a:bodyPr/>
          <a:lstStyle/>
          <a:p>
            <a:r>
              <a:rPr lang="en-US" altLang="en-US" dirty="0"/>
              <a:t>Confounding</a:t>
            </a:r>
          </a:p>
        </p:txBody>
      </p:sp>
      <p:sp>
        <p:nvSpPr>
          <p:cNvPr id="23555" name="Rectangle 3"/>
          <p:cNvSpPr>
            <a:spLocks noGrp="1" noChangeArrowheads="1"/>
          </p:cNvSpPr>
          <p:nvPr>
            <p:ph type="body" idx="1"/>
          </p:nvPr>
        </p:nvSpPr>
        <p:spPr>
          <a:xfrm>
            <a:off x="548640" y="1828800"/>
            <a:ext cx="8046720" cy="2743200"/>
          </a:xfrm>
        </p:spPr>
        <p:txBody>
          <a:bodyPr/>
          <a:lstStyle/>
          <a:p>
            <a:pPr>
              <a:lnSpc>
                <a:spcPct val="90000"/>
              </a:lnSpc>
              <a:spcAft>
                <a:spcPts val="1800"/>
              </a:spcAft>
            </a:pPr>
            <a:r>
              <a:rPr lang="en-US" altLang="en-US" dirty="0">
                <a:solidFill>
                  <a:schemeClr val="tx1">
                    <a:lumMod val="65000"/>
                    <a:lumOff val="35000"/>
                  </a:schemeClr>
                </a:solidFill>
              </a:rPr>
              <a:t>General:  A problem with some third factor</a:t>
            </a:r>
          </a:p>
          <a:p>
            <a:pPr>
              <a:lnSpc>
                <a:spcPct val="90000"/>
              </a:lnSpc>
              <a:spcAft>
                <a:spcPts val="1800"/>
              </a:spcAft>
            </a:pPr>
            <a:r>
              <a:rPr lang="en-US" altLang="en-US" dirty="0">
                <a:solidFill>
                  <a:schemeClr val="tx1">
                    <a:lumMod val="65000"/>
                    <a:lumOff val="35000"/>
                  </a:schemeClr>
                </a:solidFill>
              </a:rPr>
              <a:t>Specific:  Distortion of “exposure-disease” association by the effect of some other factor</a:t>
            </a:r>
          </a:p>
        </p:txBody>
      </p:sp>
      <p:pic>
        <p:nvPicPr>
          <p:cNvPr id="4" name="Picture 3" descr="IMG_7434.jpg"/>
          <p:cNvPicPr>
            <a:picLocks noChangeAspect="1"/>
          </p:cNvPicPr>
          <p:nvPr/>
        </p:nvPicPr>
        <p:blipFill rotWithShape="1">
          <a:blip r:embed="rId3" cstate="print">
            <a:alphaModFix amt="68000"/>
            <a:extLst>
              <a:ext uri="{28A0092B-C50C-407E-A947-70E740481C1C}">
                <a14:useLocalDpi xmlns:a14="http://schemas.microsoft.com/office/drawing/2010/main"/>
              </a:ext>
            </a:extLst>
          </a:blip>
          <a:srcRect/>
          <a:stretch/>
        </p:blipFill>
        <p:spPr>
          <a:xfrm>
            <a:off x="224422" y="5147236"/>
            <a:ext cx="8919578" cy="762000"/>
          </a:xfrm>
          <a:prstGeom prst="rect">
            <a:avLst/>
          </a:prstGeom>
        </p:spPr>
      </p:pic>
    </p:spTree>
    <p:extLst>
      <p:ext uri="{BB962C8B-B14F-4D97-AF65-F5344CB8AC3E}">
        <p14:creationId xmlns:p14="http://schemas.microsoft.com/office/powerpoint/2010/main" val="3716150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457200" y="274320"/>
            <a:ext cx="8229600" cy="1143000"/>
          </a:xfrm>
        </p:spPr>
        <p:txBody>
          <a:bodyPr/>
          <a:lstStyle/>
          <a:p>
            <a:r>
              <a:rPr lang="en-US" altLang="en-US" dirty="0"/>
              <a:t>Typical examples</a:t>
            </a:r>
          </a:p>
        </p:txBody>
      </p:sp>
      <p:sp>
        <p:nvSpPr>
          <p:cNvPr id="24579" name="Rectangle 3"/>
          <p:cNvSpPr>
            <a:spLocks noGrp="1" noChangeArrowheads="1"/>
          </p:cNvSpPr>
          <p:nvPr>
            <p:ph type="body" idx="1"/>
          </p:nvPr>
        </p:nvSpPr>
        <p:spPr>
          <a:xfrm>
            <a:off x="821765" y="1828800"/>
            <a:ext cx="7709647" cy="1488639"/>
          </a:xfrm>
          <a:solidFill>
            <a:schemeClr val="bg1">
              <a:lumMod val="85000"/>
            </a:schemeClr>
          </a:solidFill>
        </p:spPr>
        <p:txBody>
          <a:bodyPr/>
          <a:lstStyle/>
          <a:p>
            <a:r>
              <a:rPr lang="en-US" altLang="en-US" sz="2489" b="1" dirty="0">
                <a:solidFill>
                  <a:schemeClr val="tx1"/>
                </a:solidFill>
              </a:rPr>
              <a:t>D = Disease</a:t>
            </a:r>
          </a:p>
          <a:p>
            <a:r>
              <a:rPr lang="en-US" altLang="en-US" sz="2489" b="1" dirty="0">
                <a:solidFill>
                  <a:schemeClr val="tx1"/>
                </a:solidFill>
              </a:rPr>
              <a:t>E = Exposure</a:t>
            </a:r>
          </a:p>
          <a:p>
            <a:r>
              <a:rPr lang="en-US" altLang="en-US" sz="2489" b="1" dirty="0">
                <a:solidFill>
                  <a:schemeClr val="tx1"/>
                </a:solidFill>
              </a:rPr>
              <a:t>C = Confounding variable</a:t>
            </a:r>
          </a:p>
          <a:p>
            <a:endParaRPr lang="en-US" altLang="en-US" sz="800" dirty="0">
              <a:solidFill>
                <a:schemeClr val="tx1"/>
              </a:solidFill>
            </a:endParaRPr>
          </a:p>
        </p:txBody>
      </p:sp>
      <p:sp>
        <p:nvSpPr>
          <p:cNvPr id="4" name="Rectangle 3"/>
          <p:cNvSpPr txBox="1">
            <a:spLocks noChangeArrowheads="1"/>
          </p:cNvSpPr>
          <p:nvPr/>
        </p:nvSpPr>
        <p:spPr bwMode="auto">
          <a:xfrm>
            <a:off x="821765" y="3840480"/>
            <a:ext cx="6932706" cy="1432113"/>
          </a:xfrm>
          <a:prstGeom prst="rect">
            <a:avLst/>
          </a:prstGeom>
          <a:solidFill>
            <a:srgbClr val="C9DA92"/>
          </a:solidFill>
          <a:ln>
            <a:noFill/>
          </a:ln>
          <a:extLs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tx1">
                  <a:lumMod val="65000"/>
                  <a:lumOff val="35000"/>
                </a:schemeClr>
              </a:buClr>
              <a:buSzPct val="100000"/>
              <a:buFont typeface="Wingdings" charset="2"/>
              <a:buChar char="§"/>
              <a:defRPr sz="3200">
                <a:solidFill>
                  <a:srgbClr val="585C56"/>
                </a:solidFill>
                <a:latin typeface="Calibri"/>
                <a:ea typeface="MS PGothic" pitchFamily="34" charset="-128"/>
                <a:cs typeface="Calibri"/>
              </a:defRPr>
            </a:lvl1pPr>
            <a:lvl2pPr marL="742950" indent="-285750" algn="l" rtl="0" eaLnBrk="1" fontAlgn="base" hangingPunct="1">
              <a:spcBef>
                <a:spcPct val="20000"/>
              </a:spcBef>
              <a:spcAft>
                <a:spcPct val="0"/>
              </a:spcAft>
              <a:buClr>
                <a:schemeClr val="accent2">
                  <a:lumMod val="75000"/>
                </a:schemeClr>
              </a:buClr>
              <a:buSzPct val="120000"/>
              <a:buFont typeface="Arial" charset="0"/>
              <a:buChar char="•"/>
              <a:defRPr sz="2800">
                <a:solidFill>
                  <a:srgbClr val="585C56"/>
                </a:solidFill>
                <a:latin typeface="Calibri"/>
                <a:ea typeface="MS PGothic" pitchFamily="34" charset="-128"/>
                <a:cs typeface="Calibri"/>
              </a:defRPr>
            </a:lvl2pPr>
            <a:lvl3pPr marL="1143000" indent="-228600" algn="l" rtl="0" eaLnBrk="1" fontAlgn="base" hangingPunct="1">
              <a:spcBef>
                <a:spcPct val="20000"/>
              </a:spcBef>
              <a:spcAft>
                <a:spcPct val="0"/>
              </a:spcAft>
              <a:buClrTx/>
              <a:buSzPct val="120000"/>
              <a:buFont typeface="Courier New" charset="0"/>
              <a:buChar char="­"/>
              <a:defRPr sz="2400">
                <a:solidFill>
                  <a:srgbClr val="585C56"/>
                </a:solidFill>
                <a:latin typeface="Calibri"/>
                <a:ea typeface="MS PGothic" pitchFamily="34" charset="-128"/>
                <a:cs typeface="Calibri"/>
              </a:defRPr>
            </a:lvl3pPr>
            <a:lvl4pPr marL="1657350" indent="-285750" algn="l" rtl="0" eaLnBrk="1" fontAlgn="base" hangingPunct="1">
              <a:spcBef>
                <a:spcPct val="20000"/>
              </a:spcBef>
              <a:spcAft>
                <a:spcPct val="0"/>
              </a:spcAft>
              <a:buClrTx/>
              <a:buFont typeface="Arial"/>
              <a:buChar char="•"/>
              <a:defRPr>
                <a:solidFill>
                  <a:srgbClr val="585C56"/>
                </a:solidFill>
                <a:latin typeface="Calibri"/>
                <a:ea typeface="MS PGothic" pitchFamily="34" charset="-128"/>
                <a:cs typeface="Calibri"/>
              </a:defRPr>
            </a:lvl4pPr>
            <a:lvl5pPr marL="2057400" indent="-228600" algn="l" rtl="0" eaLnBrk="1" fontAlgn="base" hangingPunct="1">
              <a:spcBef>
                <a:spcPct val="20000"/>
              </a:spcBef>
              <a:spcAft>
                <a:spcPct val="0"/>
              </a:spcAft>
              <a:buClr>
                <a:srgbClr val="FF0000"/>
              </a:buClr>
              <a:buSzPct val="80000"/>
              <a:buFont typeface="Arial" charset="0"/>
              <a:buChar char="•"/>
              <a:defRPr>
                <a:solidFill>
                  <a:srgbClr val="585C56"/>
                </a:solidFill>
                <a:latin typeface="Calibri"/>
                <a:ea typeface="MS PGothic" pitchFamily="34" charset="-128"/>
                <a:cs typeface="Calibri"/>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9pPr>
          </a:lstStyle>
          <a:p>
            <a:pPr marL="336550" lvl="1" indent="0" defTabSz="-576263">
              <a:buFont typeface="Arial" charset="0"/>
              <a:buNone/>
              <a:tabLst>
                <a:tab pos="5080000" algn="l"/>
              </a:tabLst>
            </a:pPr>
            <a:r>
              <a:rPr lang="en-US" altLang="en-US" sz="2489" dirty="0">
                <a:solidFill>
                  <a:schemeClr val="tx1"/>
                </a:solidFill>
              </a:rPr>
              <a:t>D: Heart disease      E: Exercise	C: Gender</a:t>
            </a:r>
          </a:p>
          <a:p>
            <a:pPr marL="336550" lvl="1" indent="0" defTabSz="-576263">
              <a:buFont typeface="Arial" charset="0"/>
              <a:buNone/>
              <a:tabLst>
                <a:tab pos="5080000" algn="l"/>
              </a:tabLst>
            </a:pPr>
            <a:r>
              <a:rPr lang="en-US" altLang="en-US" sz="2489" dirty="0">
                <a:solidFill>
                  <a:schemeClr val="tx1"/>
                </a:solidFill>
              </a:rPr>
              <a:t>D: Cirrhosis               E: Alcohol     	C: Smoking</a:t>
            </a:r>
          </a:p>
          <a:p>
            <a:pPr marL="336550" lvl="1" indent="0" defTabSz="-576263">
              <a:buNone/>
              <a:tabLst>
                <a:tab pos="5080000" algn="l"/>
              </a:tabLst>
            </a:pPr>
            <a:r>
              <a:rPr lang="en-US" altLang="en-US" sz="2450" dirty="0">
                <a:solidFill>
                  <a:schemeClr val="tx1"/>
                </a:solidFill>
              </a:rPr>
              <a:t>D: Malaria                 E: Gender   	C: Work site </a:t>
            </a:r>
          </a:p>
        </p:txBody>
      </p:sp>
    </p:spTree>
    <p:extLst>
      <p:ext uri="{BB962C8B-B14F-4D97-AF65-F5344CB8AC3E}">
        <p14:creationId xmlns:p14="http://schemas.microsoft.com/office/powerpoint/2010/main" val="27612534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457200" y="640080"/>
            <a:ext cx="8229600" cy="1139825"/>
          </a:xfrm>
        </p:spPr>
        <p:txBody>
          <a:bodyPr/>
          <a:lstStyle/>
          <a:p>
            <a:pPr>
              <a:lnSpc>
                <a:spcPct val="90000"/>
              </a:lnSpc>
            </a:pPr>
            <a:r>
              <a:rPr lang="en-US" altLang="en-US" dirty="0"/>
              <a:t>To confound the association, the 3</a:t>
            </a:r>
            <a:r>
              <a:rPr lang="en-US" altLang="en-US" baseline="30000" dirty="0"/>
              <a:t>rd</a:t>
            </a:r>
            <a:r>
              <a:rPr lang="en-US" altLang="en-US" dirty="0"/>
              <a:t> factor must be:</a:t>
            </a:r>
          </a:p>
        </p:txBody>
      </p:sp>
      <p:sp>
        <p:nvSpPr>
          <p:cNvPr id="25603" name="Rectangle 3"/>
          <p:cNvSpPr>
            <a:spLocks noGrp="1" noChangeArrowheads="1"/>
          </p:cNvSpPr>
          <p:nvPr>
            <p:ph type="body" idx="1"/>
          </p:nvPr>
        </p:nvSpPr>
        <p:spPr>
          <a:xfrm>
            <a:off x="685800" y="2057400"/>
            <a:ext cx="8119533" cy="2382084"/>
          </a:xfrm>
        </p:spPr>
        <p:txBody>
          <a:bodyPr/>
          <a:lstStyle/>
          <a:p>
            <a:pPr>
              <a:lnSpc>
                <a:spcPct val="90000"/>
              </a:lnSpc>
              <a:spcBef>
                <a:spcPts val="0"/>
              </a:spcBef>
              <a:spcAft>
                <a:spcPts val="1800"/>
              </a:spcAft>
            </a:pPr>
            <a:r>
              <a:rPr lang="en-US" altLang="en-US" dirty="0">
                <a:solidFill>
                  <a:schemeClr val="tx1">
                    <a:lumMod val="65000"/>
                    <a:lumOff val="35000"/>
                  </a:schemeClr>
                </a:solidFill>
              </a:rPr>
              <a:t>Associated with outcome (a risk factor)</a:t>
            </a:r>
          </a:p>
          <a:p>
            <a:pPr>
              <a:lnSpc>
                <a:spcPct val="90000"/>
              </a:lnSpc>
              <a:spcBef>
                <a:spcPts val="0"/>
              </a:spcBef>
              <a:spcAft>
                <a:spcPts val="1800"/>
              </a:spcAft>
            </a:pPr>
            <a:r>
              <a:rPr lang="en-US" altLang="en-US" dirty="0">
                <a:solidFill>
                  <a:schemeClr val="tx1">
                    <a:lumMod val="65000"/>
                    <a:lumOff val="35000"/>
                  </a:schemeClr>
                </a:solidFill>
              </a:rPr>
              <a:t>Associated with exposure (not evenly balanced in groups being compared)</a:t>
            </a:r>
          </a:p>
          <a:p>
            <a:pPr>
              <a:lnSpc>
                <a:spcPct val="90000"/>
              </a:lnSpc>
              <a:spcBef>
                <a:spcPts val="0"/>
              </a:spcBef>
              <a:spcAft>
                <a:spcPts val="1800"/>
              </a:spcAft>
            </a:pPr>
            <a:r>
              <a:rPr lang="en-US" altLang="en-US" dirty="0">
                <a:solidFill>
                  <a:schemeClr val="tx1">
                    <a:lumMod val="65000"/>
                    <a:lumOff val="35000"/>
                  </a:schemeClr>
                </a:solidFill>
              </a:rPr>
              <a:t>Not in the causal pathway</a:t>
            </a:r>
          </a:p>
        </p:txBody>
      </p:sp>
      <p:sp>
        <p:nvSpPr>
          <p:cNvPr id="25604" name="Text Box 4"/>
          <p:cNvSpPr txBox="1">
            <a:spLocks noChangeArrowheads="1"/>
          </p:cNvSpPr>
          <p:nvPr/>
        </p:nvSpPr>
        <p:spPr bwMode="auto">
          <a:xfrm>
            <a:off x="3273831" y="4747516"/>
            <a:ext cx="518091" cy="6463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3600" b="1" dirty="0">
                <a:latin typeface="Arial" panose="020B0604020202020204" pitchFamily="34" charset="0"/>
              </a:rPr>
              <a:t>D</a:t>
            </a:r>
          </a:p>
        </p:txBody>
      </p:sp>
      <p:sp>
        <p:nvSpPr>
          <p:cNvPr id="25605" name="Text Box 5"/>
          <p:cNvSpPr txBox="1">
            <a:spLocks noChangeArrowheads="1"/>
          </p:cNvSpPr>
          <p:nvPr/>
        </p:nvSpPr>
        <p:spPr bwMode="auto">
          <a:xfrm>
            <a:off x="4987743" y="4747517"/>
            <a:ext cx="492443" cy="6463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3600" b="1">
                <a:latin typeface="Arial" panose="020B0604020202020204" pitchFamily="34" charset="0"/>
              </a:rPr>
              <a:t>E</a:t>
            </a:r>
          </a:p>
        </p:txBody>
      </p:sp>
      <p:sp>
        <p:nvSpPr>
          <p:cNvPr id="25606" name="Text Box 6"/>
          <p:cNvSpPr txBox="1">
            <a:spLocks noChangeArrowheads="1"/>
          </p:cNvSpPr>
          <p:nvPr/>
        </p:nvSpPr>
        <p:spPr bwMode="auto">
          <a:xfrm>
            <a:off x="4140150" y="5940550"/>
            <a:ext cx="518091" cy="6463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3600" b="1" dirty="0">
                <a:latin typeface="Arial" panose="020B0604020202020204" pitchFamily="34" charset="0"/>
              </a:rPr>
              <a:t>C</a:t>
            </a:r>
          </a:p>
        </p:txBody>
      </p:sp>
      <p:sp>
        <p:nvSpPr>
          <p:cNvPr id="25607" name="Line 7"/>
          <p:cNvSpPr>
            <a:spLocks noChangeShapeType="1"/>
          </p:cNvSpPr>
          <p:nvPr/>
        </p:nvSpPr>
        <p:spPr bwMode="auto">
          <a:xfrm>
            <a:off x="3635600" y="5304134"/>
            <a:ext cx="504942" cy="768767"/>
          </a:xfrm>
          <a:prstGeom prst="line">
            <a:avLst/>
          </a:prstGeom>
          <a:noFill/>
          <a:ln w="57150">
            <a:solidFill>
              <a:schemeClr val="tx2"/>
            </a:solidFill>
            <a:round/>
            <a:headEnd type="triangle" w="med" len="me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812810" eaLnBrk="0" fontAlgn="base" hangingPunct="0">
              <a:spcBef>
                <a:spcPct val="0"/>
              </a:spcBef>
              <a:spcAft>
                <a:spcPct val="0"/>
              </a:spcAft>
            </a:pPr>
            <a:endParaRPr lang="en-US" sz="3600" b="1">
              <a:latin typeface="Arial" panose="020B0604020202020204" pitchFamily="34" charset="0"/>
            </a:endParaRPr>
          </a:p>
        </p:txBody>
      </p:sp>
      <p:sp>
        <p:nvSpPr>
          <p:cNvPr id="25608" name="Line 8"/>
          <p:cNvSpPr>
            <a:spLocks noChangeShapeType="1"/>
          </p:cNvSpPr>
          <p:nvPr/>
        </p:nvSpPr>
        <p:spPr bwMode="auto">
          <a:xfrm flipV="1">
            <a:off x="4639123" y="5282117"/>
            <a:ext cx="462708" cy="812800"/>
          </a:xfrm>
          <a:prstGeom prst="line">
            <a:avLst/>
          </a:prstGeom>
          <a:noFill/>
          <a:ln w="57150">
            <a:solidFill>
              <a:schemeClr val="tx2"/>
            </a:solidFill>
            <a:round/>
            <a:headEnd type="triangle" w="med" len="me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812810" eaLnBrk="0" fontAlgn="base" hangingPunct="0">
              <a:spcBef>
                <a:spcPct val="0"/>
              </a:spcBef>
              <a:spcAft>
                <a:spcPct val="0"/>
              </a:spcAft>
            </a:pPr>
            <a:endParaRPr lang="en-US" sz="3600" b="1">
              <a:latin typeface="Arial" panose="020B0604020202020204" pitchFamily="34" charset="0"/>
            </a:endParaRPr>
          </a:p>
        </p:txBody>
      </p:sp>
      <p:sp>
        <p:nvSpPr>
          <p:cNvPr id="25609" name="Line 9"/>
          <p:cNvSpPr>
            <a:spLocks noChangeShapeType="1"/>
          </p:cNvSpPr>
          <p:nvPr/>
        </p:nvSpPr>
        <p:spPr bwMode="auto">
          <a:xfrm flipV="1">
            <a:off x="3752959" y="5070681"/>
            <a:ext cx="1266354" cy="0"/>
          </a:xfrm>
          <a:prstGeom prst="line">
            <a:avLst/>
          </a:prstGeom>
          <a:noFill/>
          <a:ln w="57150">
            <a:solidFill>
              <a:schemeClr val="tx2"/>
            </a:solidFill>
            <a:round/>
            <a:headEnd type="none" w="med" len="me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812810" eaLnBrk="0" fontAlgn="base" hangingPunct="0">
              <a:spcBef>
                <a:spcPct val="0"/>
              </a:spcBef>
              <a:spcAft>
                <a:spcPct val="0"/>
              </a:spcAft>
            </a:pPr>
            <a:endParaRPr lang="en-US" sz="3600" b="1">
              <a:latin typeface="Arial" panose="020B0604020202020204" pitchFamily="34" charset="0"/>
            </a:endParaRPr>
          </a:p>
        </p:txBody>
      </p:sp>
    </p:spTree>
    <p:extLst>
      <p:ext uri="{BB962C8B-B14F-4D97-AF65-F5344CB8AC3E}">
        <p14:creationId xmlns:p14="http://schemas.microsoft.com/office/powerpoint/2010/main" val="16999134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457200" y="640080"/>
            <a:ext cx="8229600" cy="1143000"/>
          </a:xfrm>
        </p:spPr>
        <p:txBody>
          <a:bodyPr/>
          <a:lstStyle/>
          <a:p>
            <a:r>
              <a:rPr lang="en-US" altLang="en-US" dirty="0"/>
              <a:t>What happens when there is confounding?</a:t>
            </a:r>
          </a:p>
        </p:txBody>
      </p:sp>
      <p:sp>
        <p:nvSpPr>
          <p:cNvPr id="26627" name="Rectangle 3"/>
          <p:cNvSpPr>
            <a:spLocks noGrp="1" noChangeArrowheads="1"/>
          </p:cNvSpPr>
          <p:nvPr>
            <p:ph type="body" idx="1"/>
          </p:nvPr>
        </p:nvSpPr>
        <p:spPr>
          <a:xfrm>
            <a:off x="685800" y="2057400"/>
            <a:ext cx="8051800" cy="3657600"/>
          </a:xfrm>
        </p:spPr>
        <p:txBody>
          <a:bodyPr/>
          <a:lstStyle/>
          <a:p>
            <a:pPr>
              <a:lnSpc>
                <a:spcPct val="90000"/>
              </a:lnSpc>
              <a:spcAft>
                <a:spcPts val="1200"/>
              </a:spcAft>
            </a:pPr>
            <a:r>
              <a:rPr lang="en-US" altLang="en-US" dirty="0">
                <a:solidFill>
                  <a:schemeClr val="tx1">
                    <a:lumMod val="65000"/>
                    <a:lumOff val="35000"/>
                  </a:schemeClr>
                </a:solidFill>
              </a:rPr>
              <a:t>We estimate an association between an exposure (E) and disease (D) that is wrong because the effect of a confounding variable is not included in the analysis</a:t>
            </a:r>
          </a:p>
          <a:p>
            <a:pPr>
              <a:lnSpc>
                <a:spcPct val="90000"/>
              </a:lnSpc>
            </a:pPr>
            <a:r>
              <a:rPr lang="en-US" altLang="en-US" dirty="0">
                <a:solidFill>
                  <a:schemeClr val="tx1">
                    <a:lumMod val="65000"/>
                    <a:lumOff val="35000"/>
                  </a:schemeClr>
                </a:solidFill>
              </a:rPr>
              <a:t>If we take into account the confounding variable during analysis, the distortion is eliminated</a:t>
            </a:r>
          </a:p>
        </p:txBody>
      </p:sp>
    </p:spTree>
    <p:extLst>
      <p:ext uri="{BB962C8B-B14F-4D97-AF65-F5344CB8AC3E}">
        <p14:creationId xmlns:p14="http://schemas.microsoft.com/office/powerpoint/2010/main" val="10725505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457200" y="277813"/>
            <a:ext cx="8229600" cy="1139825"/>
          </a:xfrm>
        </p:spPr>
        <p:txBody>
          <a:bodyPr/>
          <a:lstStyle/>
          <a:p>
            <a:r>
              <a:rPr lang="en-US" altLang="en-US" dirty="0"/>
              <a:t>Epidemiologic approach</a:t>
            </a:r>
          </a:p>
        </p:txBody>
      </p:sp>
      <p:sp>
        <p:nvSpPr>
          <p:cNvPr id="27651" name="Rectangle 3"/>
          <p:cNvSpPr>
            <a:spLocks noGrp="1" noChangeArrowheads="1"/>
          </p:cNvSpPr>
          <p:nvPr>
            <p:ph type="body" idx="1"/>
          </p:nvPr>
        </p:nvSpPr>
        <p:spPr>
          <a:xfrm>
            <a:off x="731520" y="1828800"/>
            <a:ext cx="7698141" cy="2764118"/>
          </a:xfrm>
          <a:solidFill>
            <a:srgbClr val="CDB515">
              <a:alpha val="42000"/>
            </a:srgbClr>
          </a:solidFill>
        </p:spPr>
        <p:txBody>
          <a:bodyPr/>
          <a:lstStyle/>
          <a:p>
            <a:pPr>
              <a:lnSpc>
                <a:spcPct val="90000"/>
              </a:lnSpc>
              <a:spcBef>
                <a:spcPts val="0"/>
              </a:spcBef>
              <a:spcAft>
                <a:spcPts val="1800"/>
              </a:spcAft>
            </a:pPr>
            <a:r>
              <a:rPr lang="en-US" altLang="en-US" dirty="0">
                <a:solidFill>
                  <a:schemeClr val="tx1"/>
                </a:solidFill>
              </a:rPr>
              <a:t>We try to eliminate the effects of confounding to understand the true relationship between E and D</a:t>
            </a:r>
          </a:p>
          <a:p>
            <a:pPr>
              <a:lnSpc>
                <a:spcPct val="90000"/>
              </a:lnSpc>
              <a:spcBef>
                <a:spcPts val="0"/>
              </a:spcBef>
              <a:spcAft>
                <a:spcPts val="1800"/>
              </a:spcAft>
            </a:pPr>
            <a:r>
              <a:rPr lang="en-US" altLang="en-US" dirty="0">
                <a:solidFill>
                  <a:schemeClr val="tx1"/>
                </a:solidFill>
              </a:rPr>
              <a:t>We think of confounding as a problem to be controlled</a:t>
            </a:r>
          </a:p>
        </p:txBody>
      </p:sp>
    </p:spTree>
    <p:extLst>
      <p:ext uri="{BB962C8B-B14F-4D97-AF65-F5344CB8AC3E}">
        <p14:creationId xmlns:p14="http://schemas.microsoft.com/office/powerpoint/2010/main" val="42602157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457200" y="91440"/>
            <a:ext cx="8229600" cy="1143000"/>
          </a:xfrm>
        </p:spPr>
        <p:txBody>
          <a:bodyPr/>
          <a:lstStyle/>
          <a:p>
            <a:r>
              <a:rPr lang="en-US" altLang="en-US" dirty="0"/>
              <a:t>Example B</a:t>
            </a:r>
          </a:p>
        </p:txBody>
      </p:sp>
      <p:sp>
        <p:nvSpPr>
          <p:cNvPr id="30724" name="Rectangle 4"/>
          <p:cNvSpPr>
            <a:spLocks noChangeArrowheads="1"/>
          </p:cNvSpPr>
          <p:nvPr/>
        </p:nvSpPr>
        <p:spPr bwMode="auto">
          <a:xfrm>
            <a:off x="2980267" y="3022600"/>
            <a:ext cx="2912533" cy="1693333"/>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30726" name="Line 6"/>
          <p:cNvSpPr>
            <a:spLocks noChangeShapeType="1"/>
          </p:cNvSpPr>
          <p:nvPr/>
        </p:nvSpPr>
        <p:spPr bwMode="auto">
          <a:xfrm>
            <a:off x="4402667" y="3022600"/>
            <a:ext cx="0" cy="1693333"/>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30727" name="Line 7"/>
          <p:cNvSpPr>
            <a:spLocks noChangeShapeType="1"/>
          </p:cNvSpPr>
          <p:nvPr/>
        </p:nvSpPr>
        <p:spPr bwMode="auto">
          <a:xfrm>
            <a:off x="2980267" y="3903133"/>
            <a:ext cx="2912533" cy="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30728" name="Text Box 8"/>
          <p:cNvSpPr txBox="1">
            <a:spLocks noChangeArrowheads="1"/>
          </p:cNvSpPr>
          <p:nvPr/>
        </p:nvSpPr>
        <p:spPr bwMode="auto">
          <a:xfrm>
            <a:off x="3033889" y="2566526"/>
            <a:ext cx="1338828"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dirty="0">
                <a:latin typeface="Arial" panose="020B0604020202020204" pitchFamily="34" charset="0"/>
              </a:rPr>
              <a:t>Survived</a:t>
            </a:r>
          </a:p>
        </p:txBody>
      </p:sp>
      <p:sp>
        <p:nvSpPr>
          <p:cNvPr id="30729" name="Text Box 9"/>
          <p:cNvSpPr txBox="1">
            <a:spLocks noChangeArrowheads="1"/>
          </p:cNvSpPr>
          <p:nvPr/>
        </p:nvSpPr>
        <p:spPr bwMode="auto">
          <a:xfrm>
            <a:off x="4741334" y="2548467"/>
            <a:ext cx="776175"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a:latin typeface="Arial" panose="020B0604020202020204" pitchFamily="34" charset="0"/>
              </a:rPr>
              <a:t>Died</a:t>
            </a:r>
          </a:p>
        </p:txBody>
      </p:sp>
      <p:sp>
        <p:nvSpPr>
          <p:cNvPr id="30730" name="Text Box 10"/>
          <p:cNvSpPr txBox="1">
            <a:spLocks noChangeArrowheads="1"/>
          </p:cNvSpPr>
          <p:nvPr/>
        </p:nvSpPr>
        <p:spPr bwMode="auto">
          <a:xfrm>
            <a:off x="1016000" y="3225800"/>
            <a:ext cx="1754455"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a:latin typeface="Arial" panose="020B0604020202020204" pitchFamily="34" charset="0"/>
              </a:rPr>
              <a:t>Treatment A</a:t>
            </a:r>
          </a:p>
        </p:txBody>
      </p:sp>
      <p:sp>
        <p:nvSpPr>
          <p:cNvPr id="30731" name="Text Box 11"/>
          <p:cNvSpPr txBox="1">
            <a:spLocks noChangeArrowheads="1"/>
          </p:cNvSpPr>
          <p:nvPr/>
        </p:nvSpPr>
        <p:spPr bwMode="auto">
          <a:xfrm>
            <a:off x="1083733" y="4038600"/>
            <a:ext cx="1233030"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a:latin typeface="Arial" panose="020B0604020202020204" pitchFamily="34" charset="0"/>
              </a:rPr>
              <a:t>Placebo</a:t>
            </a:r>
          </a:p>
        </p:txBody>
      </p:sp>
      <p:sp>
        <p:nvSpPr>
          <p:cNvPr id="30732" name="Text Box 12"/>
          <p:cNvSpPr txBox="1">
            <a:spLocks noChangeArrowheads="1"/>
          </p:cNvSpPr>
          <p:nvPr/>
        </p:nvSpPr>
        <p:spPr bwMode="auto">
          <a:xfrm>
            <a:off x="677334" y="1371600"/>
            <a:ext cx="7789333" cy="132343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marL="457200" indent="-457200" defTabSz="812810" eaLnBrk="0" fontAlgn="base" hangingPunct="0">
              <a:spcBef>
                <a:spcPct val="0"/>
              </a:spcBef>
              <a:spcAft>
                <a:spcPct val="0"/>
              </a:spcAft>
              <a:buFont typeface="Arial"/>
              <a:buChar char="•"/>
            </a:pPr>
            <a:r>
              <a:rPr lang="en-US" altLang="en-US" sz="2800" dirty="0">
                <a:latin typeface="Calibri"/>
                <a:cs typeface="Calibri"/>
              </a:rPr>
              <a:t>Question:  “Does treatment A improve survival?”</a:t>
            </a:r>
          </a:p>
          <a:p>
            <a:pPr marL="461963" defTabSz="812810" eaLnBrk="0" fontAlgn="base" hangingPunct="0">
              <a:spcBef>
                <a:spcPct val="0"/>
              </a:spcBef>
              <a:spcAft>
                <a:spcPct val="0"/>
              </a:spcAft>
            </a:pPr>
            <a:r>
              <a:rPr lang="en-US" altLang="en-US" sz="2600" dirty="0">
                <a:latin typeface="Calibri"/>
                <a:cs typeface="Calibri"/>
              </a:rPr>
              <a:t>E = Treatment</a:t>
            </a:r>
          </a:p>
          <a:p>
            <a:pPr marL="461963" defTabSz="812810" eaLnBrk="0" fontAlgn="base" hangingPunct="0">
              <a:spcBef>
                <a:spcPct val="0"/>
              </a:spcBef>
              <a:spcAft>
                <a:spcPct val="0"/>
              </a:spcAft>
            </a:pPr>
            <a:r>
              <a:rPr lang="en-US" altLang="en-US" sz="2600" dirty="0">
                <a:latin typeface="Calibri"/>
                <a:cs typeface="Calibri"/>
              </a:rPr>
              <a:t>D = Survival</a:t>
            </a:r>
          </a:p>
        </p:txBody>
      </p:sp>
      <p:sp>
        <p:nvSpPr>
          <p:cNvPr id="30733" name="Text Box 13"/>
          <p:cNvSpPr txBox="1">
            <a:spLocks noChangeArrowheads="1"/>
          </p:cNvSpPr>
          <p:nvPr/>
        </p:nvSpPr>
        <p:spPr bwMode="auto">
          <a:xfrm>
            <a:off x="3454400" y="3246967"/>
            <a:ext cx="489236"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a:latin typeface="Arial" panose="020B0604020202020204" pitchFamily="34" charset="0"/>
              </a:rPr>
              <a:t>18</a:t>
            </a:r>
          </a:p>
        </p:txBody>
      </p:sp>
      <p:sp>
        <p:nvSpPr>
          <p:cNvPr id="30734" name="Text Box 14"/>
          <p:cNvSpPr txBox="1">
            <a:spLocks noChangeArrowheads="1"/>
          </p:cNvSpPr>
          <p:nvPr/>
        </p:nvSpPr>
        <p:spPr bwMode="auto">
          <a:xfrm>
            <a:off x="4944534" y="4038600"/>
            <a:ext cx="489236"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a:latin typeface="Arial" panose="020B0604020202020204" pitchFamily="34" charset="0"/>
              </a:rPr>
              <a:t>18</a:t>
            </a:r>
          </a:p>
        </p:txBody>
      </p:sp>
      <p:sp>
        <p:nvSpPr>
          <p:cNvPr id="30735" name="Text Box 15"/>
          <p:cNvSpPr txBox="1">
            <a:spLocks noChangeArrowheads="1"/>
          </p:cNvSpPr>
          <p:nvPr/>
        </p:nvSpPr>
        <p:spPr bwMode="auto">
          <a:xfrm>
            <a:off x="4876800" y="3293533"/>
            <a:ext cx="474169"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a:latin typeface="Arial" panose="020B0604020202020204" pitchFamily="34" charset="0"/>
              </a:rPr>
              <a:t>11</a:t>
            </a:r>
          </a:p>
        </p:txBody>
      </p:sp>
      <p:sp>
        <p:nvSpPr>
          <p:cNvPr id="30736" name="Text Box 16"/>
          <p:cNvSpPr txBox="1">
            <a:spLocks noChangeArrowheads="1"/>
          </p:cNvSpPr>
          <p:nvPr/>
        </p:nvSpPr>
        <p:spPr bwMode="auto">
          <a:xfrm>
            <a:off x="3454400" y="4038600"/>
            <a:ext cx="474169"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a:latin typeface="Arial" panose="020B0604020202020204" pitchFamily="34" charset="0"/>
              </a:rPr>
              <a:t>11</a:t>
            </a:r>
          </a:p>
        </p:txBody>
      </p:sp>
      <p:sp>
        <p:nvSpPr>
          <p:cNvPr id="30737" name="Text Box 17"/>
          <p:cNvSpPr txBox="1">
            <a:spLocks noChangeArrowheads="1"/>
          </p:cNvSpPr>
          <p:nvPr/>
        </p:nvSpPr>
        <p:spPr bwMode="auto">
          <a:xfrm>
            <a:off x="6096000" y="3293533"/>
            <a:ext cx="489236"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a:latin typeface="Arial" panose="020B0604020202020204" pitchFamily="34" charset="0"/>
              </a:rPr>
              <a:t>30</a:t>
            </a:r>
          </a:p>
        </p:txBody>
      </p:sp>
      <p:sp>
        <p:nvSpPr>
          <p:cNvPr id="30738" name="Text Box 18"/>
          <p:cNvSpPr txBox="1">
            <a:spLocks noChangeArrowheads="1"/>
          </p:cNvSpPr>
          <p:nvPr/>
        </p:nvSpPr>
        <p:spPr bwMode="auto">
          <a:xfrm>
            <a:off x="6096000" y="4106333"/>
            <a:ext cx="489236"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a:latin typeface="Arial" panose="020B0604020202020204" pitchFamily="34" charset="0"/>
              </a:rPr>
              <a:t>30</a:t>
            </a:r>
          </a:p>
        </p:txBody>
      </p:sp>
      <p:grpSp>
        <p:nvGrpSpPr>
          <p:cNvPr id="3" name="Group 2"/>
          <p:cNvGrpSpPr/>
          <p:nvPr/>
        </p:nvGrpSpPr>
        <p:grpSpPr>
          <a:xfrm>
            <a:off x="7150848" y="2649350"/>
            <a:ext cx="1627369" cy="1910697"/>
            <a:chOff x="7315201" y="2616200"/>
            <a:chExt cx="1627369" cy="1910697"/>
          </a:xfrm>
        </p:grpSpPr>
        <p:sp>
          <p:nvSpPr>
            <p:cNvPr id="2" name="Rectangle 1"/>
            <p:cNvSpPr/>
            <p:nvPr/>
          </p:nvSpPr>
          <p:spPr bwMode="auto">
            <a:xfrm>
              <a:off x="7315201" y="2652706"/>
              <a:ext cx="1627369" cy="1874191"/>
            </a:xfrm>
            <a:prstGeom prst="rect">
              <a:avLst/>
            </a:prstGeom>
            <a:solidFill>
              <a:schemeClr val="bg1">
                <a:lumMod val="85000"/>
              </a:schemeClr>
            </a:solidFill>
            <a:ln w="12700"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sp>
          <p:nvSpPr>
            <p:cNvPr id="30740" name="Text Box 20"/>
            <p:cNvSpPr txBox="1">
              <a:spLocks noChangeArrowheads="1"/>
            </p:cNvSpPr>
            <p:nvPr/>
          </p:nvSpPr>
          <p:spPr bwMode="auto">
            <a:xfrm>
              <a:off x="7315201" y="2616200"/>
              <a:ext cx="1627369"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a:latin typeface="Arial" panose="020B0604020202020204" pitchFamily="34" charset="0"/>
                </a:rPr>
                <a:t>% survived</a:t>
              </a:r>
            </a:p>
          </p:txBody>
        </p:sp>
        <p:sp>
          <p:nvSpPr>
            <p:cNvPr id="30741" name="Text Box 21"/>
            <p:cNvSpPr txBox="1">
              <a:spLocks noChangeArrowheads="1"/>
            </p:cNvSpPr>
            <p:nvPr/>
          </p:nvSpPr>
          <p:spPr bwMode="auto">
            <a:xfrm>
              <a:off x="7721601" y="3225800"/>
              <a:ext cx="732893"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a:latin typeface="Arial" panose="020B0604020202020204" pitchFamily="34" charset="0"/>
                </a:rPr>
                <a:t>60%</a:t>
              </a:r>
            </a:p>
          </p:txBody>
        </p:sp>
        <p:sp>
          <p:nvSpPr>
            <p:cNvPr id="30742" name="Text Box 22"/>
            <p:cNvSpPr txBox="1">
              <a:spLocks noChangeArrowheads="1"/>
            </p:cNvSpPr>
            <p:nvPr/>
          </p:nvSpPr>
          <p:spPr bwMode="auto">
            <a:xfrm>
              <a:off x="7721601" y="4106333"/>
              <a:ext cx="732893"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a:latin typeface="Arial" panose="020B0604020202020204" pitchFamily="34" charset="0"/>
                </a:rPr>
                <a:t>37%</a:t>
              </a:r>
            </a:p>
          </p:txBody>
        </p:sp>
      </p:grpSp>
      <p:sp>
        <p:nvSpPr>
          <p:cNvPr id="30743" name="Text Box 23"/>
          <p:cNvSpPr txBox="1">
            <a:spLocks noChangeArrowheads="1"/>
          </p:cNvSpPr>
          <p:nvPr/>
        </p:nvSpPr>
        <p:spPr bwMode="auto">
          <a:xfrm>
            <a:off x="3589867" y="4783667"/>
            <a:ext cx="1633781" cy="53001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800" b="1" dirty="0">
                <a:latin typeface="Arial" panose="020B0604020202020204" pitchFamily="34" charset="0"/>
              </a:rPr>
              <a:t>RR = 1.6</a:t>
            </a:r>
          </a:p>
        </p:txBody>
      </p:sp>
      <p:sp>
        <p:nvSpPr>
          <p:cNvPr id="30744" name="Text Box 24"/>
          <p:cNvSpPr txBox="1">
            <a:spLocks noChangeArrowheads="1"/>
          </p:cNvSpPr>
          <p:nvPr/>
        </p:nvSpPr>
        <p:spPr bwMode="auto">
          <a:xfrm>
            <a:off x="1272720" y="5325534"/>
            <a:ext cx="7181774" cy="748795"/>
          </a:xfrm>
          <a:prstGeom prst="rect">
            <a:avLst/>
          </a:prstGeom>
          <a:solidFill>
            <a:srgbClr val="C9DA92"/>
          </a:solidFill>
          <a:ln>
            <a:noFill/>
          </a:ln>
          <a:effectLst/>
          <a:extLst/>
        </p:spPr>
        <p:txBody>
          <a:bodyPr wrap="none">
            <a:spAutoFit/>
          </a:bodyPr>
          <a:lstStyle/>
          <a:p>
            <a:pPr defTabSz="812810" eaLnBrk="0" fontAlgn="base" hangingPunct="0">
              <a:spcBef>
                <a:spcPct val="0"/>
              </a:spcBef>
              <a:spcAft>
                <a:spcPct val="0"/>
              </a:spcAft>
            </a:pPr>
            <a:r>
              <a:rPr lang="en-US" altLang="en-US" sz="2133" b="1" dirty="0">
                <a:latin typeface="Comic Sans MS" panose="030F0702030302020204" pitchFamily="66" charset="0"/>
              </a:rPr>
              <a:t>“Patients getting treatment A were 1.6 times more </a:t>
            </a:r>
          </a:p>
          <a:p>
            <a:pPr defTabSz="812810" eaLnBrk="0" fontAlgn="base" hangingPunct="0">
              <a:spcBef>
                <a:spcPct val="0"/>
              </a:spcBef>
              <a:spcAft>
                <a:spcPct val="0"/>
              </a:spcAft>
            </a:pPr>
            <a:r>
              <a:rPr lang="en-US" altLang="en-US" sz="2133" b="1" dirty="0">
                <a:latin typeface="Comic Sans MS" panose="030F0702030302020204" pitchFamily="66" charset="0"/>
              </a:rPr>
              <a:t>likely to survive than patients receiving placebo”</a:t>
            </a:r>
          </a:p>
        </p:txBody>
      </p:sp>
    </p:spTree>
    <p:extLst>
      <p:ext uri="{BB962C8B-B14F-4D97-AF65-F5344CB8AC3E}">
        <p14:creationId xmlns:p14="http://schemas.microsoft.com/office/powerpoint/2010/main" val="10728743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MG_7434.jpg"/>
          <p:cNvPicPr>
            <a:picLocks noChangeAspect="1"/>
          </p:cNvPicPr>
          <p:nvPr/>
        </p:nvPicPr>
        <p:blipFill rotWithShape="1">
          <a:blip r:embed="rId3" cstate="print">
            <a:alphaModFix amt="33000"/>
            <a:extLst>
              <a:ext uri="{28A0092B-C50C-407E-A947-70E740481C1C}">
                <a14:useLocalDpi xmlns:a14="http://schemas.microsoft.com/office/drawing/2010/main"/>
              </a:ext>
            </a:extLst>
          </a:blip>
          <a:srcRect/>
          <a:stretch/>
        </p:blipFill>
        <p:spPr>
          <a:xfrm>
            <a:off x="5617882" y="530394"/>
            <a:ext cx="3331883" cy="4298690"/>
          </a:xfrm>
          <a:prstGeom prst="rect">
            <a:avLst/>
          </a:prstGeom>
        </p:spPr>
      </p:pic>
      <p:graphicFrame>
        <p:nvGraphicFramePr>
          <p:cNvPr id="187394" name="Group 2"/>
          <p:cNvGraphicFramePr>
            <a:graphicFrameLocks noGrp="1"/>
          </p:cNvGraphicFramePr>
          <p:nvPr>
            <p:extLst>
              <p:ext uri="{D42A27DB-BD31-4B8C-83A1-F6EECF244321}">
                <p14:modId xmlns:p14="http://schemas.microsoft.com/office/powerpoint/2010/main" val="4243770323"/>
              </p:ext>
            </p:extLst>
          </p:nvPr>
        </p:nvGraphicFramePr>
        <p:xfrm>
          <a:off x="990599" y="1732180"/>
          <a:ext cx="7053805" cy="1778996"/>
        </p:xfrm>
        <a:graphic>
          <a:graphicData uri="http://schemas.openxmlformats.org/drawingml/2006/table">
            <a:tbl>
              <a:tblPr/>
              <a:tblGrid>
                <a:gridCol w="7053805">
                  <a:extLst>
                    <a:ext uri="{9D8B030D-6E8A-4147-A177-3AD203B41FA5}">
                      <a16:colId xmlns:a16="http://schemas.microsoft.com/office/drawing/2014/main" val="3856371633"/>
                    </a:ext>
                  </a:extLst>
                </a:gridCol>
              </a:tblGrid>
              <a:tr h="1778996">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3200" b="0" i="0" u="none" strike="noStrike" cap="none" normalizeH="0" baseline="0" dirty="0">
                          <a:ln>
                            <a:noFill/>
                          </a:ln>
                          <a:solidFill>
                            <a:schemeClr val="tx1">
                              <a:lumMod val="65000"/>
                              <a:lumOff val="35000"/>
                            </a:schemeClr>
                          </a:solidFill>
                          <a:effectLst/>
                          <a:latin typeface="Arial" panose="020B0604020202020204" pitchFamily="34" charset="0"/>
                        </a:rPr>
                        <a:t>“The art of epidemiologic reasoning is to draw sensible conclusions from imperfect data…”</a:t>
                      </a:r>
                    </a:p>
                  </a:txBody>
                  <a:tcPr horzOverflow="overflow">
                    <a:lnL cap="flat">
                      <a:noFill/>
                    </a:lnL>
                    <a:lnR cap="flat">
                      <a:noFill/>
                    </a:lnR>
                    <a:lnT cap="flat">
                      <a:noFill/>
                    </a:lnT>
                    <a:lnB>
                      <a:noFill/>
                    </a:lnB>
                    <a:lnTlToBr>
                      <a:noFill/>
                    </a:lnTlToBr>
                    <a:lnBlToTr>
                      <a:noFill/>
                    </a:lnBlToTr>
                    <a:solidFill>
                      <a:schemeClr val="accent6">
                        <a:lumMod val="60000"/>
                        <a:lumOff val="40000"/>
                      </a:schemeClr>
                    </a:solidFill>
                  </a:tcPr>
                </a:tc>
                <a:extLst>
                  <a:ext uri="{0D108BD9-81ED-4DB2-BD59-A6C34878D82A}">
                    <a16:rowId xmlns:a16="http://schemas.microsoft.com/office/drawing/2014/main" val="482071292"/>
                  </a:ext>
                </a:extLst>
              </a:tr>
            </a:tbl>
          </a:graphicData>
        </a:graphic>
      </p:graphicFrame>
      <p:sp>
        <p:nvSpPr>
          <p:cNvPr id="2" name="TextBox 1"/>
          <p:cNvSpPr txBox="1"/>
          <p:nvPr/>
        </p:nvSpPr>
        <p:spPr>
          <a:xfrm>
            <a:off x="2517943" y="3511176"/>
            <a:ext cx="3099939" cy="978730"/>
          </a:xfrm>
          <a:prstGeom prst="rect">
            <a:avLst/>
          </a:prstGeom>
          <a:noFill/>
        </p:spPr>
        <p:txBody>
          <a:bodyPr wrap="none" rtlCol="0" anchor="t">
            <a:spAutoFit/>
          </a:bodyPr>
          <a:lstStyle/>
          <a:p>
            <a:pPr algn="r" defTabSz="914400" fontAlgn="base">
              <a:spcBef>
                <a:spcPct val="20000"/>
              </a:spcBef>
              <a:spcAft>
                <a:spcPct val="0"/>
              </a:spcAft>
            </a:pPr>
            <a:r>
              <a:rPr lang="en-US" altLang="en-US" dirty="0">
                <a:solidFill>
                  <a:schemeClr val="tx1">
                    <a:lumMod val="65000"/>
                    <a:lumOff val="35000"/>
                  </a:schemeClr>
                </a:solidFill>
                <a:latin typeface="Calibri"/>
                <a:cs typeface="Calibri"/>
              </a:rPr>
              <a:t>Comstock GW.</a:t>
            </a:r>
            <a:r>
              <a:rPr lang="en-US" altLang="en-US" i="1" dirty="0">
                <a:solidFill>
                  <a:schemeClr val="tx1">
                    <a:lumMod val="65000"/>
                    <a:lumOff val="35000"/>
                  </a:schemeClr>
                </a:solidFill>
                <a:latin typeface="Calibri"/>
                <a:cs typeface="Calibri"/>
              </a:rPr>
              <a:t>  </a:t>
            </a:r>
          </a:p>
          <a:p>
            <a:pPr lvl="0" algn="r" defTabSz="914400" fontAlgn="base">
              <a:spcBef>
                <a:spcPct val="20000"/>
              </a:spcBef>
              <a:spcAft>
                <a:spcPct val="0"/>
              </a:spcAft>
            </a:pPr>
            <a:r>
              <a:rPr lang="en-US" altLang="en-US" i="1" dirty="0">
                <a:solidFill>
                  <a:schemeClr val="tx1">
                    <a:lumMod val="65000"/>
                    <a:lumOff val="35000"/>
                  </a:schemeClr>
                </a:solidFill>
                <a:latin typeface="Calibri"/>
                <a:cs typeface="Calibri"/>
              </a:rPr>
              <a:t>Am J Epidemiol </a:t>
            </a:r>
            <a:r>
              <a:rPr lang="en-US" altLang="en-US" dirty="0">
                <a:solidFill>
                  <a:schemeClr val="tx1">
                    <a:lumMod val="65000"/>
                    <a:lumOff val="35000"/>
                  </a:schemeClr>
                </a:solidFill>
                <a:latin typeface="Calibri"/>
                <a:cs typeface="Calibri"/>
              </a:rPr>
              <a:t>1990;131:206</a:t>
            </a:r>
          </a:p>
          <a:p>
            <a:endParaRPr lang="en-US" dirty="0"/>
          </a:p>
        </p:txBody>
      </p:sp>
    </p:spTree>
    <p:extLst>
      <p:ext uri="{BB962C8B-B14F-4D97-AF65-F5344CB8AC3E}">
        <p14:creationId xmlns:p14="http://schemas.microsoft.com/office/powerpoint/2010/main" val="34843043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457200" y="274320"/>
            <a:ext cx="8229600" cy="1143000"/>
          </a:xfrm>
        </p:spPr>
        <p:txBody>
          <a:bodyPr/>
          <a:lstStyle/>
          <a:p>
            <a:r>
              <a:rPr lang="en-US" altLang="en-US" dirty="0"/>
              <a:t>Example B: Crude analysis </a:t>
            </a:r>
          </a:p>
        </p:txBody>
      </p:sp>
      <p:sp>
        <p:nvSpPr>
          <p:cNvPr id="31747" name="Rectangle 3"/>
          <p:cNvSpPr>
            <a:spLocks noGrp="1" noChangeArrowheads="1"/>
          </p:cNvSpPr>
          <p:nvPr>
            <p:ph type="body" idx="1"/>
          </p:nvPr>
        </p:nvSpPr>
        <p:spPr>
          <a:xfrm>
            <a:off x="548640" y="1828800"/>
            <a:ext cx="8229600" cy="3116062"/>
          </a:xfrm>
        </p:spPr>
        <p:txBody>
          <a:bodyPr/>
          <a:lstStyle/>
          <a:p>
            <a:pPr>
              <a:lnSpc>
                <a:spcPct val="90000"/>
              </a:lnSpc>
              <a:spcBef>
                <a:spcPts val="0"/>
              </a:spcBef>
              <a:spcAft>
                <a:spcPts val="1800"/>
              </a:spcAft>
            </a:pPr>
            <a:r>
              <a:rPr lang="en-US" altLang="en-US" dirty="0">
                <a:solidFill>
                  <a:schemeClr val="tx1">
                    <a:lumMod val="65000"/>
                    <a:lumOff val="35000"/>
                  </a:schemeClr>
                </a:solidFill>
              </a:rPr>
              <a:t>Again, this analysis </a:t>
            </a:r>
            <a:r>
              <a:rPr lang="en-US" altLang="en-US" u="sng" dirty="0">
                <a:solidFill>
                  <a:schemeClr val="tx1">
                    <a:lumMod val="65000"/>
                    <a:lumOff val="35000"/>
                  </a:schemeClr>
                </a:solidFill>
              </a:rPr>
              <a:t>only</a:t>
            </a:r>
            <a:r>
              <a:rPr lang="en-US" altLang="en-US" dirty="0">
                <a:solidFill>
                  <a:schemeClr val="tx1">
                    <a:lumMod val="65000"/>
                    <a:lumOff val="35000"/>
                  </a:schemeClr>
                </a:solidFill>
              </a:rPr>
              <a:t> examined the exposure and disease</a:t>
            </a:r>
          </a:p>
          <a:p>
            <a:pPr>
              <a:lnSpc>
                <a:spcPct val="90000"/>
              </a:lnSpc>
              <a:spcBef>
                <a:spcPts val="0"/>
              </a:spcBef>
              <a:spcAft>
                <a:spcPts val="1800"/>
              </a:spcAft>
            </a:pPr>
            <a:r>
              <a:rPr lang="en-US" altLang="en-US" dirty="0">
                <a:solidFill>
                  <a:schemeClr val="tx1">
                    <a:lumMod val="65000"/>
                    <a:lumOff val="35000"/>
                  </a:schemeClr>
                </a:solidFill>
              </a:rPr>
              <a:t>Thus, another “crude analysis”</a:t>
            </a:r>
          </a:p>
          <a:p>
            <a:pPr>
              <a:lnSpc>
                <a:spcPct val="90000"/>
              </a:lnSpc>
              <a:spcBef>
                <a:spcPts val="0"/>
              </a:spcBef>
              <a:spcAft>
                <a:spcPts val="1800"/>
              </a:spcAft>
            </a:pPr>
            <a:r>
              <a:rPr lang="en-US" altLang="en-US" dirty="0">
                <a:solidFill>
                  <a:schemeClr val="tx1">
                    <a:lumMod val="65000"/>
                    <a:lumOff val="35000"/>
                  </a:schemeClr>
                </a:solidFill>
              </a:rPr>
              <a:t>Is there some other variable that distorts the real association?</a:t>
            </a:r>
          </a:p>
        </p:txBody>
      </p:sp>
    </p:spTree>
    <p:extLst>
      <p:ext uri="{BB962C8B-B14F-4D97-AF65-F5344CB8AC3E}">
        <p14:creationId xmlns:p14="http://schemas.microsoft.com/office/powerpoint/2010/main" val="24067514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7315201" y="1464733"/>
            <a:ext cx="1627369" cy="4370212"/>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sp>
        <p:nvSpPr>
          <p:cNvPr id="32770" name="Rectangle 2"/>
          <p:cNvSpPr>
            <a:spLocks noGrp="1" noChangeArrowheads="1"/>
          </p:cNvSpPr>
          <p:nvPr>
            <p:ph type="title"/>
          </p:nvPr>
        </p:nvSpPr>
        <p:spPr>
          <a:xfrm>
            <a:off x="457200" y="182880"/>
            <a:ext cx="8229600" cy="1143000"/>
          </a:xfrm>
        </p:spPr>
        <p:txBody>
          <a:bodyPr/>
          <a:lstStyle/>
          <a:p>
            <a:r>
              <a:rPr lang="en-US" altLang="en-US" dirty="0"/>
              <a:t>Example B: % Survival</a:t>
            </a:r>
          </a:p>
        </p:txBody>
      </p:sp>
      <p:sp>
        <p:nvSpPr>
          <p:cNvPr id="32774" name="Text Box 6"/>
          <p:cNvSpPr txBox="1">
            <a:spLocks noChangeArrowheads="1"/>
          </p:cNvSpPr>
          <p:nvPr/>
        </p:nvSpPr>
        <p:spPr bwMode="auto">
          <a:xfrm>
            <a:off x="3226934" y="1364545"/>
            <a:ext cx="1338828"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dirty="0">
                <a:latin typeface="Arial" panose="020B0604020202020204" pitchFamily="34" charset="0"/>
              </a:rPr>
              <a:t>Survived</a:t>
            </a:r>
          </a:p>
        </p:txBody>
      </p:sp>
      <p:sp>
        <p:nvSpPr>
          <p:cNvPr id="32785" name="Text Box 17"/>
          <p:cNvSpPr txBox="1">
            <a:spLocks noChangeArrowheads="1"/>
          </p:cNvSpPr>
          <p:nvPr/>
        </p:nvSpPr>
        <p:spPr bwMode="auto">
          <a:xfrm>
            <a:off x="7315201" y="1464733"/>
            <a:ext cx="1627369"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a:latin typeface="Arial" panose="020B0604020202020204" pitchFamily="34" charset="0"/>
              </a:rPr>
              <a:t>% survived</a:t>
            </a:r>
          </a:p>
        </p:txBody>
      </p:sp>
      <p:sp>
        <p:nvSpPr>
          <p:cNvPr id="32786" name="Text Box 18"/>
          <p:cNvSpPr txBox="1">
            <a:spLocks noChangeArrowheads="1"/>
          </p:cNvSpPr>
          <p:nvPr/>
        </p:nvSpPr>
        <p:spPr bwMode="auto">
          <a:xfrm>
            <a:off x="7721601" y="2074333"/>
            <a:ext cx="732893"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a:latin typeface="Arial" panose="020B0604020202020204" pitchFamily="34" charset="0"/>
              </a:rPr>
              <a:t>85%</a:t>
            </a:r>
          </a:p>
        </p:txBody>
      </p:sp>
      <p:sp>
        <p:nvSpPr>
          <p:cNvPr id="32787" name="Text Box 19"/>
          <p:cNvSpPr txBox="1">
            <a:spLocks noChangeArrowheads="1"/>
          </p:cNvSpPr>
          <p:nvPr/>
        </p:nvSpPr>
        <p:spPr bwMode="auto">
          <a:xfrm>
            <a:off x="7721601" y="2954867"/>
            <a:ext cx="732893"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a:latin typeface="Arial" panose="020B0604020202020204" pitchFamily="34" charset="0"/>
              </a:rPr>
              <a:t>90%</a:t>
            </a:r>
          </a:p>
        </p:txBody>
      </p:sp>
      <p:sp>
        <p:nvSpPr>
          <p:cNvPr id="32803" name="Text Box 35"/>
          <p:cNvSpPr txBox="1">
            <a:spLocks noChangeArrowheads="1"/>
          </p:cNvSpPr>
          <p:nvPr/>
        </p:nvSpPr>
        <p:spPr bwMode="auto">
          <a:xfrm>
            <a:off x="7315201" y="3767667"/>
            <a:ext cx="1627369"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a:latin typeface="Arial" panose="020B0604020202020204" pitchFamily="34" charset="0"/>
              </a:rPr>
              <a:t>% survived</a:t>
            </a:r>
          </a:p>
        </p:txBody>
      </p:sp>
      <p:sp>
        <p:nvSpPr>
          <p:cNvPr id="32804" name="Text Box 36"/>
          <p:cNvSpPr txBox="1">
            <a:spLocks noChangeArrowheads="1"/>
          </p:cNvSpPr>
          <p:nvPr/>
        </p:nvSpPr>
        <p:spPr bwMode="auto">
          <a:xfrm>
            <a:off x="7721601" y="4377267"/>
            <a:ext cx="732893"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a:latin typeface="Arial" panose="020B0604020202020204" pitchFamily="34" charset="0"/>
              </a:rPr>
              <a:t>10%</a:t>
            </a:r>
          </a:p>
        </p:txBody>
      </p:sp>
      <p:sp>
        <p:nvSpPr>
          <p:cNvPr id="32805" name="Text Box 37"/>
          <p:cNvSpPr txBox="1">
            <a:spLocks noChangeArrowheads="1"/>
          </p:cNvSpPr>
          <p:nvPr/>
        </p:nvSpPr>
        <p:spPr bwMode="auto">
          <a:xfrm>
            <a:off x="7721601" y="5257800"/>
            <a:ext cx="732893"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a:latin typeface="Arial" panose="020B0604020202020204" pitchFamily="34" charset="0"/>
              </a:rPr>
              <a:t>15%</a:t>
            </a:r>
          </a:p>
        </p:txBody>
      </p:sp>
      <p:sp>
        <p:nvSpPr>
          <p:cNvPr id="32806" name="Text Box 38"/>
          <p:cNvSpPr txBox="1">
            <a:spLocks noChangeArrowheads="1"/>
          </p:cNvSpPr>
          <p:nvPr/>
        </p:nvSpPr>
        <p:spPr bwMode="auto">
          <a:xfrm>
            <a:off x="328242" y="1691344"/>
            <a:ext cx="2722220"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u="sng" dirty="0">
                <a:latin typeface="Arial" panose="020B0604020202020204" pitchFamily="34" charset="0"/>
              </a:rPr>
              <a:t>Early stage disease</a:t>
            </a:r>
          </a:p>
        </p:txBody>
      </p:sp>
      <p:grpSp>
        <p:nvGrpSpPr>
          <p:cNvPr id="2" name="Group 1"/>
          <p:cNvGrpSpPr/>
          <p:nvPr/>
        </p:nvGrpSpPr>
        <p:grpSpPr>
          <a:xfrm>
            <a:off x="419669" y="1364545"/>
            <a:ext cx="6382036" cy="4470400"/>
            <a:chOff x="203200" y="1397000"/>
            <a:chExt cx="6382036" cy="4470400"/>
          </a:xfrm>
        </p:grpSpPr>
        <p:sp>
          <p:nvSpPr>
            <p:cNvPr id="32771" name="Rectangle 3"/>
            <p:cNvSpPr>
              <a:spLocks noChangeArrowheads="1"/>
            </p:cNvSpPr>
            <p:nvPr/>
          </p:nvSpPr>
          <p:spPr bwMode="auto">
            <a:xfrm>
              <a:off x="2980267" y="1871134"/>
              <a:ext cx="2912533" cy="1693333"/>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32772" name="Line 4"/>
            <p:cNvSpPr>
              <a:spLocks noChangeShapeType="1"/>
            </p:cNvSpPr>
            <p:nvPr/>
          </p:nvSpPr>
          <p:spPr bwMode="auto">
            <a:xfrm>
              <a:off x="4402667" y="1871134"/>
              <a:ext cx="0" cy="1693333"/>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32773" name="Line 5"/>
            <p:cNvSpPr>
              <a:spLocks noChangeShapeType="1"/>
            </p:cNvSpPr>
            <p:nvPr/>
          </p:nvSpPr>
          <p:spPr bwMode="auto">
            <a:xfrm>
              <a:off x="2980267" y="2751667"/>
              <a:ext cx="2912533" cy="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32775" name="Text Box 7"/>
            <p:cNvSpPr txBox="1">
              <a:spLocks noChangeArrowheads="1"/>
            </p:cNvSpPr>
            <p:nvPr/>
          </p:nvSpPr>
          <p:spPr bwMode="auto">
            <a:xfrm>
              <a:off x="4741334" y="1397000"/>
              <a:ext cx="776175"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a:latin typeface="Arial" panose="020B0604020202020204" pitchFamily="34" charset="0"/>
                </a:rPr>
                <a:t>Died</a:t>
              </a:r>
            </a:p>
          </p:txBody>
        </p:sp>
        <p:sp>
          <p:nvSpPr>
            <p:cNvPr id="32776" name="Text Box 8"/>
            <p:cNvSpPr txBox="1">
              <a:spLocks noChangeArrowheads="1"/>
            </p:cNvSpPr>
            <p:nvPr/>
          </p:nvSpPr>
          <p:spPr bwMode="auto">
            <a:xfrm>
              <a:off x="1016000" y="2144363"/>
              <a:ext cx="1754455"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dirty="0">
                  <a:latin typeface="Arial" panose="020B0604020202020204" pitchFamily="34" charset="0"/>
                </a:rPr>
                <a:t>Treatment A</a:t>
              </a:r>
            </a:p>
          </p:txBody>
        </p:sp>
        <p:sp>
          <p:nvSpPr>
            <p:cNvPr id="32777" name="Text Box 9"/>
            <p:cNvSpPr txBox="1">
              <a:spLocks noChangeArrowheads="1"/>
            </p:cNvSpPr>
            <p:nvPr/>
          </p:nvSpPr>
          <p:spPr bwMode="auto">
            <a:xfrm>
              <a:off x="1083733" y="2887133"/>
              <a:ext cx="1233030"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a:latin typeface="Arial" panose="020B0604020202020204" pitchFamily="34" charset="0"/>
                </a:rPr>
                <a:t>Placebo</a:t>
              </a:r>
            </a:p>
          </p:txBody>
        </p:sp>
        <p:sp>
          <p:nvSpPr>
            <p:cNvPr id="32779" name="Text Box 11"/>
            <p:cNvSpPr txBox="1">
              <a:spLocks noChangeArrowheads="1"/>
            </p:cNvSpPr>
            <p:nvPr/>
          </p:nvSpPr>
          <p:spPr bwMode="auto">
            <a:xfrm>
              <a:off x="3454400" y="2144363"/>
              <a:ext cx="489236"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dirty="0">
                  <a:latin typeface="Arial" panose="020B0604020202020204" pitchFamily="34" charset="0"/>
                </a:rPr>
                <a:t>17</a:t>
              </a:r>
            </a:p>
          </p:txBody>
        </p:sp>
        <p:sp>
          <p:nvSpPr>
            <p:cNvPr id="32780" name="Text Box 12"/>
            <p:cNvSpPr txBox="1">
              <a:spLocks noChangeArrowheads="1"/>
            </p:cNvSpPr>
            <p:nvPr/>
          </p:nvSpPr>
          <p:spPr bwMode="auto">
            <a:xfrm>
              <a:off x="4944533" y="2887133"/>
              <a:ext cx="336952"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a:latin typeface="Arial" panose="020B0604020202020204" pitchFamily="34" charset="0"/>
                </a:rPr>
                <a:t>1</a:t>
              </a:r>
            </a:p>
          </p:txBody>
        </p:sp>
        <p:sp>
          <p:nvSpPr>
            <p:cNvPr id="32781" name="Text Box 13"/>
            <p:cNvSpPr txBox="1">
              <a:spLocks noChangeArrowheads="1"/>
            </p:cNvSpPr>
            <p:nvPr/>
          </p:nvSpPr>
          <p:spPr bwMode="auto">
            <a:xfrm>
              <a:off x="4944533" y="2142067"/>
              <a:ext cx="336952"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dirty="0">
                  <a:latin typeface="Arial" panose="020B0604020202020204" pitchFamily="34" charset="0"/>
                </a:rPr>
                <a:t>3</a:t>
              </a:r>
            </a:p>
          </p:txBody>
        </p:sp>
        <p:sp>
          <p:nvSpPr>
            <p:cNvPr id="32782" name="Text Box 14"/>
            <p:cNvSpPr txBox="1">
              <a:spLocks noChangeArrowheads="1"/>
            </p:cNvSpPr>
            <p:nvPr/>
          </p:nvSpPr>
          <p:spPr bwMode="auto">
            <a:xfrm>
              <a:off x="3454400" y="2887133"/>
              <a:ext cx="487634"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a:latin typeface="Arial" panose="020B0604020202020204" pitchFamily="34" charset="0"/>
                </a:rPr>
                <a:t>  9</a:t>
              </a:r>
            </a:p>
          </p:txBody>
        </p:sp>
        <p:sp>
          <p:nvSpPr>
            <p:cNvPr id="32783" name="Text Box 15"/>
            <p:cNvSpPr txBox="1">
              <a:spLocks noChangeArrowheads="1"/>
            </p:cNvSpPr>
            <p:nvPr/>
          </p:nvSpPr>
          <p:spPr bwMode="auto">
            <a:xfrm>
              <a:off x="6096000" y="2142067"/>
              <a:ext cx="489236"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a:latin typeface="Arial" panose="020B0604020202020204" pitchFamily="34" charset="0"/>
                </a:rPr>
                <a:t>20</a:t>
              </a:r>
            </a:p>
          </p:txBody>
        </p:sp>
        <p:sp>
          <p:nvSpPr>
            <p:cNvPr id="32784" name="Text Box 16"/>
            <p:cNvSpPr txBox="1">
              <a:spLocks noChangeArrowheads="1"/>
            </p:cNvSpPr>
            <p:nvPr/>
          </p:nvSpPr>
          <p:spPr bwMode="auto">
            <a:xfrm>
              <a:off x="6096000" y="2954867"/>
              <a:ext cx="489236"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a:latin typeface="Arial" panose="020B0604020202020204" pitchFamily="34" charset="0"/>
                </a:rPr>
                <a:t>10</a:t>
              </a:r>
            </a:p>
          </p:txBody>
        </p:sp>
        <p:sp>
          <p:nvSpPr>
            <p:cNvPr id="32790" name="Rectangle 22"/>
            <p:cNvSpPr>
              <a:spLocks noChangeArrowheads="1"/>
            </p:cNvSpPr>
            <p:nvPr/>
          </p:nvSpPr>
          <p:spPr bwMode="auto">
            <a:xfrm>
              <a:off x="2980267" y="4174067"/>
              <a:ext cx="2912533" cy="1693333"/>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32791" name="Line 23"/>
            <p:cNvSpPr>
              <a:spLocks noChangeShapeType="1"/>
            </p:cNvSpPr>
            <p:nvPr/>
          </p:nvSpPr>
          <p:spPr bwMode="auto">
            <a:xfrm>
              <a:off x="4402667" y="4174067"/>
              <a:ext cx="0" cy="1693333"/>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32792" name="Line 24"/>
            <p:cNvSpPr>
              <a:spLocks noChangeShapeType="1"/>
            </p:cNvSpPr>
            <p:nvPr/>
          </p:nvSpPr>
          <p:spPr bwMode="auto">
            <a:xfrm>
              <a:off x="2980267" y="5054600"/>
              <a:ext cx="2912533" cy="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32793" name="Text Box 25"/>
            <p:cNvSpPr txBox="1">
              <a:spLocks noChangeArrowheads="1"/>
            </p:cNvSpPr>
            <p:nvPr/>
          </p:nvSpPr>
          <p:spPr bwMode="auto">
            <a:xfrm>
              <a:off x="3033889" y="3718848"/>
              <a:ext cx="1338828"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dirty="0">
                  <a:latin typeface="Arial" panose="020B0604020202020204" pitchFamily="34" charset="0"/>
                </a:rPr>
                <a:t>Survived</a:t>
              </a:r>
            </a:p>
          </p:txBody>
        </p:sp>
        <p:sp>
          <p:nvSpPr>
            <p:cNvPr id="32794" name="Text Box 26"/>
            <p:cNvSpPr txBox="1">
              <a:spLocks noChangeArrowheads="1"/>
            </p:cNvSpPr>
            <p:nvPr/>
          </p:nvSpPr>
          <p:spPr bwMode="auto">
            <a:xfrm>
              <a:off x="4741334" y="3699933"/>
              <a:ext cx="776175"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a:latin typeface="Arial" panose="020B0604020202020204" pitchFamily="34" charset="0"/>
                </a:rPr>
                <a:t>Died</a:t>
              </a:r>
            </a:p>
          </p:txBody>
        </p:sp>
        <p:sp>
          <p:nvSpPr>
            <p:cNvPr id="32795" name="Text Box 27"/>
            <p:cNvSpPr txBox="1">
              <a:spLocks noChangeArrowheads="1"/>
            </p:cNvSpPr>
            <p:nvPr/>
          </p:nvSpPr>
          <p:spPr bwMode="auto">
            <a:xfrm>
              <a:off x="1016000" y="4445000"/>
              <a:ext cx="1754455"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dirty="0">
                  <a:latin typeface="Arial" panose="020B0604020202020204" pitchFamily="34" charset="0"/>
                </a:rPr>
                <a:t>Treatment A</a:t>
              </a:r>
            </a:p>
          </p:txBody>
        </p:sp>
        <p:sp>
          <p:nvSpPr>
            <p:cNvPr id="32796" name="Text Box 28"/>
            <p:cNvSpPr txBox="1">
              <a:spLocks noChangeArrowheads="1"/>
            </p:cNvSpPr>
            <p:nvPr/>
          </p:nvSpPr>
          <p:spPr bwMode="auto">
            <a:xfrm>
              <a:off x="1083733" y="5190067"/>
              <a:ext cx="1233030"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a:latin typeface="Arial" panose="020B0604020202020204" pitchFamily="34" charset="0"/>
                </a:rPr>
                <a:t>Placebo</a:t>
              </a:r>
            </a:p>
          </p:txBody>
        </p:sp>
        <p:sp>
          <p:nvSpPr>
            <p:cNvPr id="32797" name="Text Box 29"/>
            <p:cNvSpPr txBox="1">
              <a:spLocks noChangeArrowheads="1"/>
            </p:cNvSpPr>
            <p:nvPr/>
          </p:nvSpPr>
          <p:spPr bwMode="auto">
            <a:xfrm>
              <a:off x="3605082" y="4410747"/>
              <a:ext cx="336952"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dirty="0">
                  <a:latin typeface="Arial" panose="020B0604020202020204" pitchFamily="34" charset="0"/>
                </a:rPr>
                <a:t>1</a:t>
              </a:r>
            </a:p>
          </p:txBody>
        </p:sp>
        <p:sp>
          <p:nvSpPr>
            <p:cNvPr id="32798" name="Text Box 30"/>
            <p:cNvSpPr txBox="1">
              <a:spLocks noChangeArrowheads="1"/>
            </p:cNvSpPr>
            <p:nvPr/>
          </p:nvSpPr>
          <p:spPr bwMode="auto">
            <a:xfrm>
              <a:off x="4944534" y="5190067"/>
              <a:ext cx="489236"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a:latin typeface="Arial" panose="020B0604020202020204" pitchFamily="34" charset="0"/>
                </a:rPr>
                <a:t>17</a:t>
              </a:r>
            </a:p>
          </p:txBody>
        </p:sp>
        <p:sp>
          <p:nvSpPr>
            <p:cNvPr id="32799" name="Text Box 31"/>
            <p:cNvSpPr txBox="1">
              <a:spLocks noChangeArrowheads="1"/>
            </p:cNvSpPr>
            <p:nvPr/>
          </p:nvSpPr>
          <p:spPr bwMode="auto">
            <a:xfrm>
              <a:off x="4876800" y="4445000"/>
              <a:ext cx="487634"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a:latin typeface="Arial" panose="020B0604020202020204" pitchFamily="34" charset="0"/>
                </a:rPr>
                <a:t>  9</a:t>
              </a:r>
            </a:p>
          </p:txBody>
        </p:sp>
        <p:sp>
          <p:nvSpPr>
            <p:cNvPr id="32800" name="Text Box 32"/>
            <p:cNvSpPr txBox="1">
              <a:spLocks noChangeArrowheads="1"/>
            </p:cNvSpPr>
            <p:nvPr/>
          </p:nvSpPr>
          <p:spPr bwMode="auto">
            <a:xfrm>
              <a:off x="3605082" y="5190067"/>
              <a:ext cx="336952"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dirty="0">
                  <a:latin typeface="Arial" panose="020B0604020202020204" pitchFamily="34" charset="0"/>
                </a:rPr>
                <a:t>3</a:t>
              </a:r>
            </a:p>
          </p:txBody>
        </p:sp>
        <p:sp>
          <p:nvSpPr>
            <p:cNvPr id="32801" name="Text Box 33"/>
            <p:cNvSpPr txBox="1">
              <a:spLocks noChangeArrowheads="1"/>
            </p:cNvSpPr>
            <p:nvPr/>
          </p:nvSpPr>
          <p:spPr bwMode="auto">
            <a:xfrm>
              <a:off x="6096000" y="4445000"/>
              <a:ext cx="489236"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a:latin typeface="Arial" panose="020B0604020202020204" pitchFamily="34" charset="0"/>
                </a:rPr>
                <a:t>10</a:t>
              </a:r>
            </a:p>
          </p:txBody>
        </p:sp>
        <p:sp>
          <p:nvSpPr>
            <p:cNvPr id="32802" name="Text Box 34"/>
            <p:cNvSpPr txBox="1">
              <a:spLocks noChangeArrowheads="1"/>
            </p:cNvSpPr>
            <p:nvPr/>
          </p:nvSpPr>
          <p:spPr bwMode="auto">
            <a:xfrm>
              <a:off x="6096000" y="5257800"/>
              <a:ext cx="489236"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a:latin typeface="Arial" panose="020B0604020202020204" pitchFamily="34" charset="0"/>
                </a:rPr>
                <a:t>20</a:t>
              </a:r>
            </a:p>
          </p:txBody>
        </p:sp>
        <p:sp>
          <p:nvSpPr>
            <p:cNvPr id="32807" name="Text Box 39"/>
            <p:cNvSpPr txBox="1">
              <a:spLocks noChangeArrowheads="1"/>
            </p:cNvSpPr>
            <p:nvPr/>
          </p:nvSpPr>
          <p:spPr bwMode="auto">
            <a:xfrm>
              <a:off x="203200" y="3970867"/>
              <a:ext cx="2616422"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u="sng" dirty="0">
                  <a:latin typeface="Arial" panose="020B0604020202020204" pitchFamily="34" charset="0"/>
                </a:rPr>
                <a:t>Late stage disease</a:t>
              </a:r>
            </a:p>
          </p:txBody>
        </p:sp>
      </p:grpSp>
    </p:spTree>
    <p:extLst>
      <p:ext uri="{BB962C8B-B14F-4D97-AF65-F5344CB8AC3E}">
        <p14:creationId xmlns:p14="http://schemas.microsoft.com/office/powerpoint/2010/main" val="19654638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457200" y="182880"/>
            <a:ext cx="8229600" cy="1143000"/>
          </a:xfrm>
        </p:spPr>
        <p:txBody>
          <a:bodyPr/>
          <a:lstStyle/>
          <a:p>
            <a:r>
              <a:rPr lang="en-US" altLang="en-US" dirty="0"/>
              <a:t>Example B: Relative risk</a:t>
            </a:r>
          </a:p>
        </p:txBody>
      </p:sp>
      <p:sp>
        <p:nvSpPr>
          <p:cNvPr id="33827" name="Text Box 35"/>
          <p:cNvSpPr txBox="1">
            <a:spLocks noChangeArrowheads="1"/>
          </p:cNvSpPr>
          <p:nvPr/>
        </p:nvSpPr>
        <p:spPr bwMode="auto">
          <a:xfrm>
            <a:off x="328302" y="1756008"/>
            <a:ext cx="2722220"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u="sng" dirty="0">
                <a:latin typeface="Arial" panose="020B0604020202020204" pitchFamily="34" charset="0"/>
              </a:rPr>
              <a:t>Early stage disease</a:t>
            </a:r>
          </a:p>
        </p:txBody>
      </p:sp>
      <p:grpSp>
        <p:nvGrpSpPr>
          <p:cNvPr id="4" name="Group 3"/>
          <p:cNvGrpSpPr/>
          <p:nvPr/>
        </p:nvGrpSpPr>
        <p:grpSpPr>
          <a:xfrm>
            <a:off x="434100" y="1429455"/>
            <a:ext cx="6382036" cy="4470400"/>
            <a:chOff x="203200" y="1397000"/>
            <a:chExt cx="6382036" cy="4470400"/>
          </a:xfrm>
        </p:grpSpPr>
        <p:grpSp>
          <p:nvGrpSpPr>
            <p:cNvPr id="3" name="Group 2"/>
            <p:cNvGrpSpPr/>
            <p:nvPr/>
          </p:nvGrpSpPr>
          <p:grpSpPr>
            <a:xfrm>
              <a:off x="3033889" y="1397000"/>
              <a:ext cx="2483620" cy="445176"/>
              <a:chOff x="3033889" y="1397000"/>
              <a:chExt cx="2483620" cy="445176"/>
            </a:xfrm>
          </p:grpSpPr>
          <p:sp>
            <p:nvSpPr>
              <p:cNvPr id="33798" name="Text Box 6"/>
              <p:cNvSpPr txBox="1">
                <a:spLocks noChangeArrowheads="1"/>
              </p:cNvSpPr>
              <p:nvPr/>
            </p:nvSpPr>
            <p:spPr bwMode="auto">
              <a:xfrm>
                <a:off x="3033889" y="1421612"/>
                <a:ext cx="1338828"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dirty="0">
                    <a:latin typeface="Arial" panose="020B0604020202020204" pitchFamily="34" charset="0"/>
                  </a:rPr>
                  <a:t>Survived</a:t>
                </a:r>
              </a:p>
            </p:txBody>
          </p:sp>
          <p:sp>
            <p:nvSpPr>
              <p:cNvPr id="33799" name="Text Box 7"/>
              <p:cNvSpPr txBox="1">
                <a:spLocks noChangeArrowheads="1"/>
              </p:cNvSpPr>
              <p:nvPr/>
            </p:nvSpPr>
            <p:spPr bwMode="auto">
              <a:xfrm>
                <a:off x="4741334" y="1397000"/>
                <a:ext cx="776175"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a:latin typeface="Arial" panose="020B0604020202020204" pitchFamily="34" charset="0"/>
                  </a:rPr>
                  <a:t>Died</a:t>
                </a:r>
              </a:p>
            </p:txBody>
          </p:sp>
        </p:grpSp>
        <p:grpSp>
          <p:nvGrpSpPr>
            <p:cNvPr id="2" name="Group 1"/>
            <p:cNvGrpSpPr/>
            <p:nvPr/>
          </p:nvGrpSpPr>
          <p:grpSpPr>
            <a:xfrm>
              <a:off x="203200" y="1871134"/>
              <a:ext cx="6382036" cy="3996266"/>
              <a:chOff x="203200" y="1871134"/>
              <a:chExt cx="6382036" cy="3996266"/>
            </a:xfrm>
          </p:grpSpPr>
          <p:sp>
            <p:nvSpPr>
              <p:cNvPr id="33795" name="Rectangle 3"/>
              <p:cNvSpPr>
                <a:spLocks noChangeArrowheads="1"/>
              </p:cNvSpPr>
              <p:nvPr/>
            </p:nvSpPr>
            <p:spPr bwMode="auto">
              <a:xfrm>
                <a:off x="2980267" y="1871134"/>
                <a:ext cx="2912533" cy="1693333"/>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33796" name="Line 4"/>
              <p:cNvSpPr>
                <a:spLocks noChangeShapeType="1"/>
              </p:cNvSpPr>
              <p:nvPr/>
            </p:nvSpPr>
            <p:spPr bwMode="auto">
              <a:xfrm>
                <a:off x="4402667" y="1871134"/>
                <a:ext cx="0" cy="1693333"/>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33797" name="Line 5"/>
              <p:cNvSpPr>
                <a:spLocks noChangeShapeType="1"/>
              </p:cNvSpPr>
              <p:nvPr/>
            </p:nvSpPr>
            <p:spPr bwMode="auto">
              <a:xfrm>
                <a:off x="2980267" y="2751667"/>
                <a:ext cx="2912533" cy="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33800" name="Text Box 8"/>
              <p:cNvSpPr txBox="1">
                <a:spLocks noChangeArrowheads="1"/>
              </p:cNvSpPr>
              <p:nvPr/>
            </p:nvSpPr>
            <p:spPr bwMode="auto">
              <a:xfrm>
                <a:off x="1016000" y="2144117"/>
                <a:ext cx="1754455"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dirty="0">
                    <a:latin typeface="Arial" panose="020B0604020202020204" pitchFamily="34" charset="0"/>
                  </a:rPr>
                  <a:t>Treatment A</a:t>
                </a:r>
              </a:p>
            </p:txBody>
          </p:sp>
          <p:sp>
            <p:nvSpPr>
              <p:cNvPr id="33801" name="Text Box 9"/>
              <p:cNvSpPr txBox="1">
                <a:spLocks noChangeArrowheads="1"/>
              </p:cNvSpPr>
              <p:nvPr/>
            </p:nvSpPr>
            <p:spPr bwMode="auto">
              <a:xfrm>
                <a:off x="1083733" y="2887133"/>
                <a:ext cx="1233030"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a:latin typeface="Arial" panose="020B0604020202020204" pitchFamily="34" charset="0"/>
                  </a:rPr>
                  <a:t>Placebo</a:t>
                </a:r>
              </a:p>
            </p:txBody>
          </p:sp>
          <p:sp>
            <p:nvSpPr>
              <p:cNvPr id="33802" name="Text Box 10"/>
              <p:cNvSpPr txBox="1">
                <a:spLocks noChangeArrowheads="1"/>
              </p:cNvSpPr>
              <p:nvPr/>
            </p:nvSpPr>
            <p:spPr bwMode="auto">
              <a:xfrm>
                <a:off x="3454400" y="2142067"/>
                <a:ext cx="489236"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dirty="0">
                    <a:latin typeface="Arial" panose="020B0604020202020204" pitchFamily="34" charset="0"/>
                  </a:rPr>
                  <a:t>17</a:t>
                </a:r>
              </a:p>
            </p:txBody>
          </p:sp>
          <p:sp>
            <p:nvSpPr>
              <p:cNvPr id="33803" name="Text Box 11"/>
              <p:cNvSpPr txBox="1">
                <a:spLocks noChangeArrowheads="1"/>
              </p:cNvSpPr>
              <p:nvPr/>
            </p:nvSpPr>
            <p:spPr bwMode="auto">
              <a:xfrm>
                <a:off x="4944533" y="2887133"/>
                <a:ext cx="336952"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a:latin typeface="Arial" panose="020B0604020202020204" pitchFamily="34" charset="0"/>
                  </a:rPr>
                  <a:t>1</a:t>
                </a:r>
              </a:p>
            </p:txBody>
          </p:sp>
          <p:sp>
            <p:nvSpPr>
              <p:cNvPr id="33804" name="Text Box 12"/>
              <p:cNvSpPr txBox="1">
                <a:spLocks noChangeArrowheads="1"/>
              </p:cNvSpPr>
              <p:nvPr/>
            </p:nvSpPr>
            <p:spPr bwMode="auto">
              <a:xfrm>
                <a:off x="4944534" y="2142067"/>
                <a:ext cx="336952"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dirty="0">
                    <a:latin typeface="Arial" panose="020B0604020202020204" pitchFamily="34" charset="0"/>
                  </a:rPr>
                  <a:t>3</a:t>
                </a:r>
              </a:p>
            </p:txBody>
          </p:sp>
          <p:sp>
            <p:nvSpPr>
              <p:cNvPr id="33805" name="Text Box 13"/>
              <p:cNvSpPr txBox="1">
                <a:spLocks noChangeArrowheads="1"/>
              </p:cNvSpPr>
              <p:nvPr/>
            </p:nvSpPr>
            <p:spPr bwMode="auto">
              <a:xfrm>
                <a:off x="3454400" y="2887133"/>
                <a:ext cx="487634"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a:latin typeface="Arial" panose="020B0604020202020204" pitchFamily="34" charset="0"/>
                  </a:rPr>
                  <a:t>  9</a:t>
                </a:r>
              </a:p>
            </p:txBody>
          </p:sp>
          <p:sp>
            <p:nvSpPr>
              <p:cNvPr id="33806" name="Text Box 14"/>
              <p:cNvSpPr txBox="1">
                <a:spLocks noChangeArrowheads="1"/>
              </p:cNvSpPr>
              <p:nvPr/>
            </p:nvSpPr>
            <p:spPr bwMode="auto">
              <a:xfrm>
                <a:off x="6096000" y="2142067"/>
                <a:ext cx="489236"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dirty="0">
                    <a:latin typeface="Arial" panose="020B0604020202020204" pitchFamily="34" charset="0"/>
                  </a:rPr>
                  <a:t>20</a:t>
                </a:r>
              </a:p>
            </p:txBody>
          </p:sp>
          <p:sp>
            <p:nvSpPr>
              <p:cNvPr id="33807" name="Text Box 15"/>
              <p:cNvSpPr txBox="1">
                <a:spLocks noChangeArrowheads="1"/>
              </p:cNvSpPr>
              <p:nvPr/>
            </p:nvSpPr>
            <p:spPr bwMode="auto">
              <a:xfrm>
                <a:off x="6096000" y="2930674"/>
                <a:ext cx="489236"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dirty="0">
                    <a:latin typeface="Arial" panose="020B0604020202020204" pitchFamily="34" charset="0"/>
                  </a:rPr>
                  <a:t>10</a:t>
                </a:r>
              </a:p>
            </p:txBody>
          </p:sp>
          <p:sp>
            <p:nvSpPr>
              <p:cNvPr id="33811" name="Rectangle 19"/>
              <p:cNvSpPr>
                <a:spLocks noChangeArrowheads="1"/>
              </p:cNvSpPr>
              <p:nvPr/>
            </p:nvSpPr>
            <p:spPr bwMode="auto">
              <a:xfrm>
                <a:off x="2980267" y="4174067"/>
                <a:ext cx="2912533" cy="1693333"/>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33812" name="Line 20"/>
              <p:cNvSpPr>
                <a:spLocks noChangeShapeType="1"/>
              </p:cNvSpPr>
              <p:nvPr/>
            </p:nvSpPr>
            <p:spPr bwMode="auto">
              <a:xfrm>
                <a:off x="4402667" y="4174067"/>
                <a:ext cx="0" cy="1693333"/>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33813" name="Line 21"/>
              <p:cNvSpPr>
                <a:spLocks noChangeShapeType="1"/>
              </p:cNvSpPr>
              <p:nvPr/>
            </p:nvSpPr>
            <p:spPr bwMode="auto">
              <a:xfrm>
                <a:off x="2980267" y="5054600"/>
                <a:ext cx="2912533" cy="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33814" name="Text Box 22"/>
              <p:cNvSpPr txBox="1">
                <a:spLocks noChangeArrowheads="1"/>
              </p:cNvSpPr>
              <p:nvPr/>
            </p:nvSpPr>
            <p:spPr bwMode="auto">
              <a:xfrm>
                <a:off x="3033889" y="3698300"/>
                <a:ext cx="1338828"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dirty="0">
                    <a:latin typeface="Arial" panose="020B0604020202020204" pitchFamily="34" charset="0"/>
                  </a:rPr>
                  <a:t>Survived</a:t>
                </a:r>
              </a:p>
            </p:txBody>
          </p:sp>
          <p:sp>
            <p:nvSpPr>
              <p:cNvPr id="33815" name="Text Box 23"/>
              <p:cNvSpPr txBox="1">
                <a:spLocks noChangeArrowheads="1"/>
              </p:cNvSpPr>
              <p:nvPr/>
            </p:nvSpPr>
            <p:spPr bwMode="auto">
              <a:xfrm>
                <a:off x="4741334" y="3699933"/>
                <a:ext cx="776175"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a:latin typeface="Arial" panose="020B0604020202020204" pitchFamily="34" charset="0"/>
                  </a:rPr>
                  <a:t>Died</a:t>
                </a:r>
              </a:p>
            </p:txBody>
          </p:sp>
          <p:sp>
            <p:nvSpPr>
              <p:cNvPr id="33816" name="Text Box 24"/>
              <p:cNvSpPr txBox="1">
                <a:spLocks noChangeArrowheads="1"/>
              </p:cNvSpPr>
              <p:nvPr/>
            </p:nvSpPr>
            <p:spPr bwMode="auto">
              <a:xfrm>
                <a:off x="1016000" y="4437860"/>
                <a:ext cx="1754455"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dirty="0">
                    <a:latin typeface="Arial" panose="020B0604020202020204" pitchFamily="34" charset="0"/>
                  </a:rPr>
                  <a:t>Treatment A</a:t>
                </a:r>
              </a:p>
            </p:txBody>
          </p:sp>
          <p:sp>
            <p:nvSpPr>
              <p:cNvPr id="33817" name="Text Box 25"/>
              <p:cNvSpPr txBox="1">
                <a:spLocks noChangeArrowheads="1"/>
              </p:cNvSpPr>
              <p:nvPr/>
            </p:nvSpPr>
            <p:spPr bwMode="auto">
              <a:xfrm>
                <a:off x="1083733" y="5190067"/>
                <a:ext cx="1233030"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a:latin typeface="Arial" panose="020B0604020202020204" pitchFamily="34" charset="0"/>
                  </a:rPr>
                  <a:t>Placebo</a:t>
                </a:r>
              </a:p>
            </p:txBody>
          </p:sp>
          <p:sp>
            <p:nvSpPr>
              <p:cNvPr id="33818" name="Text Box 26"/>
              <p:cNvSpPr txBox="1">
                <a:spLocks noChangeArrowheads="1"/>
              </p:cNvSpPr>
              <p:nvPr/>
            </p:nvSpPr>
            <p:spPr bwMode="auto">
              <a:xfrm>
                <a:off x="3606684" y="4388353"/>
                <a:ext cx="336952"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dirty="0">
                    <a:latin typeface="Arial" panose="020B0604020202020204" pitchFamily="34" charset="0"/>
                  </a:rPr>
                  <a:t>1</a:t>
                </a:r>
              </a:p>
            </p:txBody>
          </p:sp>
          <p:sp>
            <p:nvSpPr>
              <p:cNvPr id="33819" name="Text Box 27"/>
              <p:cNvSpPr txBox="1">
                <a:spLocks noChangeArrowheads="1"/>
              </p:cNvSpPr>
              <p:nvPr/>
            </p:nvSpPr>
            <p:spPr bwMode="auto">
              <a:xfrm>
                <a:off x="4944534" y="5190067"/>
                <a:ext cx="489236"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a:latin typeface="Arial" panose="020B0604020202020204" pitchFamily="34" charset="0"/>
                  </a:rPr>
                  <a:t>17</a:t>
                </a:r>
              </a:p>
            </p:txBody>
          </p:sp>
          <p:sp>
            <p:nvSpPr>
              <p:cNvPr id="33820" name="Text Box 28"/>
              <p:cNvSpPr txBox="1">
                <a:spLocks noChangeArrowheads="1"/>
              </p:cNvSpPr>
              <p:nvPr/>
            </p:nvSpPr>
            <p:spPr bwMode="auto">
              <a:xfrm>
                <a:off x="4876800" y="4388353"/>
                <a:ext cx="487634"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dirty="0">
                    <a:latin typeface="Arial" panose="020B0604020202020204" pitchFamily="34" charset="0"/>
                  </a:rPr>
                  <a:t>  9</a:t>
                </a:r>
              </a:p>
            </p:txBody>
          </p:sp>
          <p:sp>
            <p:nvSpPr>
              <p:cNvPr id="33821" name="Text Box 29"/>
              <p:cNvSpPr txBox="1">
                <a:spLocks noChangeArrowheads="1"/>
              </p:cNvSpPr>
              <p:nvPr/>
            </p:nvSpPr>
            <p:spPr bwMode="auto">
              <a:xfrm>
                <a:off x="3587921" y="5190067"/>
                <a:ext cx="336952"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dirty="0">
                    <a:latin typeface="Arial" panose="020B0604020202020204" pitchFamily="34" charset="0"/>
                  </a:rPr>
                  <a:t>3</a:t>
                </a:r>
              </a:p>
            </p:txBody>
          </p:sp>
          <p:sp>
            <p:nvSpPr>
              <p:cNvPr id="33822" name="Text Box 30"/>
              <p:cNvSpPr txBox="1">
                <a:spLocks noChangeArrowheads="1"/>
              </p:cNvSpPr>
              <p:nvPr/>
            </p:nvSpPr>
            <p:spPr bwMode="auto">
              <a:xfrm>
                <a:off x="6096000" y="4388353"/>
                <a:ext cx="489236"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dirty="0">
                    <a:latin typeface="Arial" panose="020B0604020202020204" pitchFamily="34" charset="0"/>
                  </a:rPr>
                  <a:t>10</a:t>
                </a:r>
              </a:p>
            </p:txBody>
          </p:sp>
          <p:sp>
            <p:nvSpPr>
              <p:cNvPr id="33823" name="Text Box 31"/>
              <p:cNvSpPr txBox="1">
                <a:spLocks noChangeArrowheads="1"/>
              </p:cNvSpPr>
              <p:nvPr/>
            </p:nvSpPr>
            <p:spPr bwMode="auto">
              <a:xfrm>
                <a:off x="6096000" y="5182062"/>
                <a:ext cx="489236"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dirty="0">
                    <a:latin typeface="Arial" panose="020B0604020202020204" pitchFamily="34" charset="0"/>
                  </a:rPr>
                  <a:t>20</a:t>
                </a:r>
              </a:p>
            </p:txBody>
          </p:sp>
          <p:sp>
            <p:nvSpPr>
              <p:cNvPr id="33828" name="Text Box 36"/>
              <p:cNvSpPr txBox="1">
                <a:spLocks noChangeArrowheads="1"/>
              </p:cNvSpPr>
              <p:nvPr/>
            </p:nvSpPr>
            <p:spPr bwMode="auto">
              <a:xfrm>
                <a:off x="203200" y="3970867"/>
                <a:ext cx="2616422"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u="sng" dirty="0">
                    <a:latin typeface="Arial" panose="020B0604020202020204" pitchFamily="34" charset="0"/>
                  </a:rPr>
                  <a:t>Late stage disease</a:t>
                </a:r>
              </a:p>
            </p:txBody>
          </p:sp>
        </p:grpSp>
      </p:grpSp>
      <p:sp>
        <p:nvSpPr>
          <p:cNvPr id="33829" name="Text Box 37"/>
          <p:cNvSpPr txBox="1">
            <a:spLocks noChangeArrowheads="1"/>
          </p:cNvSpPr>
          <p:nvPr/>
        </p:nvSpPr>
        <p:spPr bwMode="auto">
          <a:xfrm>
            <a:off x="7092304" y="2438864"/>
            <a:ext cx="1630575" cy="475387"/>
          </a:xfrm>
          <a:prstGeom prst="rect">
            <a:avLst/>
          </a:prstGeom>
          <a:solidFill>
            <a:srgbClr val="D9D9D9"/>
          </a:solidFill>
          <a:ln>
            <a:noFill/>
          </a:ln>
          <a:effectLst/>
          <a:extLst/>
        </p:spPr>
        <p:txBody>
          <a:bodyPr wrap="none">
            <a:spAutoFit/>
          </a:bodyPr>
          <a:lstStyle/>
          <a:p>
            <a:pPr defTabSz="812810" eaLnBrk="0" fontAlgn="base" hangingPunct="0">
              <a:spcBef>
                <a:spcPct val="0"/>
              </a:spcBef>
              <a:spcAft>
                <a:spcPct val="0"/>
              </a:spcAft>
            </a:pPr>
            <a:r>
              <a:rPr lang="en-US" altLang="en-US" sz="2489" b="1">
                <a:latin typeface="Arial" panose="020B0604020202020204" pitchFamily="34" charset="0"/>
              </a:rPr>
              <a:t>RR = 0.94</a:t>
            </a:r>
          </a:p>
        </p:txBody>
      </p:sp>
      <p:sp>
        <p:nvSpPr>
          <p:cNvPr id="33830" name="Text Box 38"/>
          <p:cNvSpPr txBox="1">
            <a:spLocks noChangeArrowheads="1"/>
          </p:cNvSpPr>
          <p:nvPr/>
        </p:nvSpPr>
        <p:spPr bwMode="auto">
          <a:xfrm>
            <a:off x="7092304" y="4715934"/>
            <a:ext cx="1630575" cy="475387"/>
          </a:xfrm>
          <a:prstGeom prst="rect">
            <a:avLst/>
          </a:prstGeom>
          <a:solidFill>
            <a:srgbClr val="D9D9D9"/>
          </a:solidFill>
          <a:ln>
            <a:noFill/>
          </a:ln>
          <a:effectLst/>
          <a:extLst/>
        </p:spPr>
        <p:txBody>
          <a:bodyPr wrap="none">
            <a:spAutoFit/>
          </a:bodyPr>
          <a:lstStyle/>
          <a:p>
            <a:pPr defTabSz="812810" eaLnBrk="0" fontAlgn="base" hangingPunct="0">
              <a:spcBef>
                <a:spcPct val="0"/>
              </a:spcBef>
              <a:spcAft>
                <a:spcPct val="0"/>
              </a:spcAft>
            </a:pPr>
            <a:r>
              <a:rPr lang="en-US" altLang="en-US" sz="2489" b="1" dirty="0">
                <a:latin typeface="Arial" panose="020B0604020202020204" pitchFamily="34" charset="0"/>
              </a:rPr>
              <a:t>RR = 0.67</a:t>
            </a:r>
          </a:p>
        </p:txBody>
      </p:sp>
    </p:spTree>
    <p:extLst>
      <p:ext uri="{BB962C8B-B14F-4D97-AF65-F5344CB8AC3E}">
        <p14:creationId xmlns:p14="http://schemas.microsoft.com/office/powerpoint/2010/main" val="28242139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457199" y="274319"/>
            <a:ext cx="8229600" cy="1143000"/>
          </a:xfrm>
        </p:spPr>
        <p:txBody>
          <a:bodyPr/>
          <a:lstStyle/>
          <a:p>
            <a:r>
              <a:rPr lang="en-US" altLang="en-US" dirty="0"/>
              <a:t>Example B: Confounder</a:t>
            </a:r>
          </a:p>
        </p:txBody>
      </p:sp>
      <p:sp>
        <p:nvSpPr>
          <p:cNvPr id="34819" name="Rectangle 3"/>
          <p:cNvSpPr>
            <a:spLocks noGrp="1" noChangeArrowheads="1"/>
          </p:cNvSpPr>
          <p:nvPr>
            <p:ph type="body" idx="1"/>
          </p:nvPr>
        </p:nvSpPr>
        <p:spPr>
          <a:xfrm>
            <a:off x="677333" y="1553882"/>
            <a:ext cx="8049309" cy="4795450"/>
          </a:xfrm>
        </p:spPr>
        <p:txBody>
          <a:bodyPr/>
          <a:lstStyle/>
          <a:p>
            <a:pPr>
              <a:lnSpc>
                <a:spcPct val="90000"/>
              </a:lnSpc>
              <a:spcBef>
                <a:spcPts val="0"/>
              </a:spcBef>
              <a:spcAft>
                <a:spcPts val="1200"/>
              </a:spcAft>
            </a:pPr>
            <a:r>
              <a:rPr lang="en-US" altLang="en-US" sz="3000" dirty="0">
                <a:solidFill>
                  <a:schemeClr val="tx1">
                    <a:lumMod val="65000"/>
                    <a:lumOff val="35000"/>
                  </a:schemeClr>
                </a:solidFill>
              </a:rPr>
              <a:t>The potential confounder is: Stage of disease at the time of therapy</a:t>
            </a:r>
          </a:p>
          <a:p>
            <a:pPr>
              <a:lnSpc>
                <a:spcPct val="90000"/>
              </a:lnSpc>
            </a:pPr>
            <a:r>
              <a:rPr lang="en-US" altLang="en-US" sz="3000" dirty="0">
                <a:solidFill>
                  <a:schemeClr val="tx1">
                    <a:lumMod val="65000"/>
                    <a:lumOff val="35000"/>
                  </a:schemeClr>
                </a:solidFill>
              </a:rPr>
              <a:t>Early stage is associated with better survival  </a:t>
            </a:r>
          </a:p>
          <a:p>
            <a:pPr marL="346075" indent="0">
              <a:lnSpc>
                <a:spcPct val="90000"/>
              </a:lnSpc>
              <a:spcBef>
                <a:spcPts val="0"/>
              </a:spcBef>
              <a:spcAft>
                <a:spcPts val="1800"/>
              </a:spcAft>
              <a:buNone/>
            </a:pPr>
            <a:r>
              <a:rPr lang="en-US" altLang="en-US" sz="3000" dirty="0">
                <a:solidFill>
                  <a:schemeClr val="tx1">
                    <a:lumMod val="65000"/>
                    <a:lumOff val="35000"/>
                  </a:schemeClr>
                </a:solidFill>
              </a:rPr>
              <a:t>(C           D)</a:t>
            </a:r>
          </a:p>
          <a:p>
            <a:pPr>
              <a:lnSpc>
                <a:spcPct val="90000"/>
              </a:lnSpc>
              <a:spcBef>
                <a:spcPts val="0"/>
              </a:spcBef>
            </a:pPr>
            <a:r>
              <a:rPr lang="en-US" altLang="en-US" sz="3000" dirty="0">
                <a:solidFill>
                  <a:schemeClr val="tx1">
                    <a:lumMod val="65000"/>
                    <a:lumOff val="35000"/>
                  </a:schemeClr>
                </a:solidFill>
              </a:rPr>
              <a:t>Coincidentally, more persons in early stage received treatment A than those in late stage</a:t>
            </a:r>
          </a:p>
          <a:p>
            <a:pPr>
              <a:lnSpc>
                <a:spcPct val="90000"/>
              </a:lnSpc>
              <a:spcBef>
                <a:spcPts val="0"/>
              </a:spcBef>
              <a:spcAft>
                <a:spcPts val="1800"/>
              </a:spcAft>
              <a:buFontTx/>
              <a:buNone/>
            </a:pPr>
            <a:r>
              <a:rPr lang="en-US" altLang="en-US" sz="3000" dirty="0">
                <a:solidFill>
                  <a:schemeClr val="tx1">
                    <a:lumMod val="65000"/>
                    <a:lumOff val="35000"/>
                  </a:schemeClr>
                </a:solidFill>
              </a:rPr>
              <a:t>    (C           E)</a:t>
            </a:r>
          </a:p>
          <a:p>
            <a:pPr>
              <a:lnSpc>
                <a:spcPct val="90000"/>
              </a:lnSpc>
              <a:spcBef>
                <a:spcPts val="0"/>
              </a:spcBef>
            </a:pPr>
            <a:r>
              <a:rPr lang="en-US" altLang="en-US" sz="3000" dirty="0">
                <a:solidFill>
                  <a:schemeClr val="tx1">
                    <a:lumMod val="65000"/>
                    <a:lumOff val="35000"/>
                  </a:schemeClr>
                </a:solidFill>
              </a:rPr>
              <a:t>In both cases, treatment A is </a:t>
            </a:r>
            <a:r>
              <a:rPr lang="en-US" altLang="en-US" sz="3000" u="sng" dirty="0">
                <a:solidFill>
                  <a:schemeClr val="tx1">
                    <a:lumMod val="65000"/>
                    <a:lumOff val="35000"/>
                  </a:schemeClr>
                </a:solidFill>
              </a:rPr>
              <a:t>not</a:t>
            </a:r>
            <a:r>
              <a:rPr lang="en-US" altLang="en-US" sz="3000" dirty="0">
                <a:solidFill>
                  <a:schemeClr val="tx1">
                    <a:lumMod val="65000"/>
                    <a:lumOff val="35000"/>
                  </a:schemeClr>
                </a:solidFill>
              </a:rPr>
              <a:t> associated with better survival</a:t>
            </a:r>
          </a:p>
        </p:txBody>
      </p:sp>
      <p:sp>
        <p:nvSpPr>
          <p:cNvPr id="34820" name="Line 4"/>
          <p:cNvSpPr>
            <a:spLocks noChangeShapeType="1"/>
          </p:cNvSpPr>
          <p:nvPr/>
        </p:nvSpPr>
        <p:spPr bwMode="auto">
          <a:xfrm>
            <a:off x="1489415" y="3296646"/>
            <a:ext cx="880533" cy="0"/>
          </a:xfrm>
          <a:prstGeom prst="line">
            <a:avLst/>
          </a:prstGeom>
          <a:noFill/>
          <a:ln w="38100">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34821" name="Line 5"/>
          <p:cNvSpPr>
            <a:spLocks noChangeShapeType="1"/>
          </p:cNvSpPr>
          <p:nvPr/>
        </p:nvSpPr>
        <p:spPr bwMode="auto">
          <a:xfrm>
            <a:off x="1489415" y="4774931"/>
            <a:ext cx="880533" cy="0"/>
          </a:xfrm>
          <a:prstGeom prst="line">
            <a:avLst/>
          </a:prstGeom>
          <a:noFill/>
          <a:ln w="38100">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812810" eaLnBrk="0" fontAlgn="base" hangingPunct="0">
              <a:spcBef>
                <a:spcPct val="0"/>
              </a:spcBef>
              <a:spcAft>
                <a:spcPct val="0"/>
              </a:spcAft>
            </a:pPr>
            <a:endParaRPr lang="en-US" sz="2844">
              <a:latin typeface="Arial" panose="020B0604020202020204" pitchFamily="34" charset="0"/>
            </a:endParaRPr>
          </a:p>
        </p:txBody>
      </p:sp>
    </p:spTree>
    <p:extLst>
      <p:ext uri="{BB962C8B-B14F-4D97-AF65-F5344CB8AC3E}">
        <p14:creationId xmlns:p14="http://schemas.microsoft.com/office/powerpoint/2010/main" val="7863164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457200" y="274320"/>
            <a:ext cx="8229600" cy="1143000"/>
          </a:xfrm>
        </p:spPr>
        <p:txBody>
          <a:bodyPr/>
          <a:lstStyle/>
          <a:p>
            <a:r>
              <a:rPr lang="en-US" altLang="en-US" dirty="0"/>
              <a:t>How to identify confounding</a:t>
            </a:r>
          </a:p>
        </p:txBody>
      </p:sp>
      <p:sp>
        <p:nvSpPr>
          <p:cNvPr id="35843" name="Rectangle 3"/>
          <p:cNvSpPr>
            <a:spLocks noGrp="1" noChangeArrowheads="1"/>
          </p:cNvSpPr>
          <p:nvPr>
            <p:ph type="body" idx="1"/>
          </p:nvPr>
        </p:nvSpPr>
        <p:spPr>
          <a:xfrm>
            <a:off x="548640" y="1828800"/>
            <a:ext cx="8192746" cy="4721411"/>
          </a:xfrm>
        </p:spPr>
        <p:txBody>
          <a:bodyPr/>
          <a:lstStyle/>
          <a:p>
            <a:pPr>
              <a:lnSpc>
                <a:spcPct val="90000"/>
              </a:lnSpc>
              <a:spcBef>
                <a:spcPts val="0"/>
              </a:spcBef>
              <a:spcAft>
                <a:spcPts val="1200"/>
              </a:spcAft>
            </a:pPr>
            <a:r>
              <a:rPr lang="en-US" altLang="en-US" sz="3000" dirty="0">
                <a:solidFill>
                  <a:schemeClr val="tx1">
                    <a:lumMod val="65000"/>
                    <a:lumOff val="35000"/>
                  </a:schemeClr>
                </a:solidFill>
              </a:rPr>
              <a:t>Examine 2 x 2 table and E-D association (RR or OR) for each value of confounding variable</a:t>
            </a:r>
          </a:p>
          <a:p>
            <a:pPr>
              <a:spcBef>
                <a:spcPts val="0"/>
              </a:spcBef>
              <a:spcAft>
                <a:spcPts val="0"/>
              </a:spcAft>
            </a:pPr>
            <a:r>
              <a:rPr lang="en-US" altLang="en-US" sz="3000" dirty="0">
                <a:solidFill>
                  <a:schemeClr val="tx1">
                    <a:lumMod val="65000"/>
                    <a:lumOff val="35000"/>
                  </a:schemeClr>
                </a:solidFill>
              </a:rPr>
              <a:t>This is called “stratum-specific analysis” or “stratified analysis”</a:t>
            </a:r>
          </a:p>
          <a:p>
            <a:pPr lvl="1">
              <a:spcBef>
                <a:spcPts val="0"/>
              </a:spcBef>
              <a:spcAft>
                <a:spcPts val="0"/>
              </a:spcAft>
            </a:pPr>
            <a:r>
              <a:rPr lang="en-US" altLang="en-US" dirty="0">
                <a:solidFill>
                  <a:schemeClr val="tx1">
                    <a:lumMod val="65000"/>
                    <a:lumOff val="35000"/>
                  </a:schemeClr>
                </a:solidFill>
              </a:rPr>
              <a:t>Stratum 1 = Early stage</a:t>
            </a:r>
          </a:p>
          <a:p>
            <a:pPr lvl="1">
              <a:lnSpc>
                <a:spcPct val="110000"/>
              </a:lnSpc>
              <a:spcBef>
                <a:spcPts val="0"/>
              </a:spcBef>
              <a:spcAft>
                <a:spcPts val="1200"/>
              </a:spcAft>
            </a:pPr>
            <a:r>
              <a:rPr lang="en-US" altLang="en-US" dirty="0">
                <a:solidFill>
                  <a:schemeClr val="tx1">
                    <a:lumMod val="65000"/>
                    <a:lumOff val="35000"/>
                  </a:schemeClr>
                </a:solidFill>
              </a:rPr>
              <a:t>Stratum 2 = Late stage</a:t>
            </a:r>
          </a:p>
          <a:p>
            <a:pPr>
              <a:lnSpc>
                <a:spcPct val="90000"/>
              </a:lnSpc>
              <a:spcBef>
                <a:spcPts val="0"/>
              </a:spcBef>
              <a:spcAft>
                <a:spcPts val="1200"/>
              </a:spcAft>
            </a:pPr>
            <a:r>
              <a:rPr lang="en-US" altLang="en-US" sz="3000" dirty="0">
                <a:solidFill>
                  <a:schemeClr val="tx1">
                    <a:lumMod val="65000"/>
                    <a:lumOff val="35000"/>
                  </a:schemeClr>
                </a:solidFill>
              </a:rPr>
              <a:t>If crude RR is not inside the range of stratum-specific RR, then confounding is occurring</a:t>
            </a:r>
          </a:p>
        </p:txBody>
      </p:sp>
    </p:spTree>
    <p:extLst>
      <p:ext uri="{BB962C8B-B14F-4D97-AF65-F5344CB8AC3E}">
        <p14:creationId xmlns:p14="http://schemas.microsoft.com/office/powerpoint/2010/main" val="40725760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457200" y="277813"/>
            <a:ext cx="8229600" cy="1143000"/>
          </a:xfrm>
        </p:spPr>
        <p:txBody>
          <a:bodyPr/>
          <a:lstStyle/>
          <a:p>
            <a:r>
              <a:rPr lang="en-US" altLang="en-US" dirty="0"/>
              <a:t>Clear example of confounding</a:t>
            </a:r>
          </a:p>
        </p:txBody>
      </p:sp>
      <p:grpSp>
        <p:nvGrpSpPr>
          <p:cNvPr id="2" name="Group 1"/>
          <p:cNvGrpSpPr/>
          <p:nvPr/>
        </p:nvGrpSpPr>
        <p:grpSpPr>
          <a:xfrm>
            <a:off x="738217" y="2208547"/>
            <a:ext cx="7488084" cy="3207502"/>
            <a:chOff x="812800" y="2683934"/>
            <a:chExt cx="7488084" cy="3207502"/>
          </a:xfrm>
        </p:grpSpPr>
        <p:sp>
          <p:nvSpPr>
            <p:cNvPr id="36867" name="Text Box 3"/>
            <p:cNvSpPr txBox="1">
              <a:spLocks noChangeArrowheads="1"/>
            </p:cNvSpPr>
            <p:nvPr/>
          </p:nvSpPr>
          <p:spPr bwMode="auto">
            <a:xfrm>
              <a:off x="6434667" y="2683934"/>
              <a:ext cx="1866217" cy="53001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844" b="1">
                  <a:latin typeface="Arial" panose="020B0604020202020204" pitchFamily="34" charset="0"/>
                </a:rPr>
                <a:t>Crude RR</a:t>
              </a:r>
            </a:p>
          </p:txBody>
        </p:sp>
        <p:sp>
          <p:nvSpPr>
            <p:cNvPr id="36868" name="Text Box 4"/>
            <p:cNvSpPr txBox="1">
              <a:spLocks noChangeArrowheads="1"/>
            </p:cNvSpPr>
            <p:nvPr/>
          </p:nvSpPr>
          <p:spPr bwMode="auto">
            <a:xfrm>
              <a:off x="4589818" y="2683934"/>
              <a:ext cx="1079142" cy="53001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lgn="ctr" defTabSz="812810" eaLnBrk="0" fontAlgn="base" hangingPunct="0">
                <a:spcBef>
                  <a:spcPct val="0"/>
                </a:spcBef>
                <a:spcAft>
                  <a:spcPct val="0"/>
                </a:spcAft>
              </a:pPr>
              <a:r>
                <a:rPr lang="en-US" altLang="en-US" sz="2844" b="1">
                  <a:latin typeface="Arial" panose="020B0604020202020204" pitchFamily="34" charset="0"/>
                </a:rPr>
                <a:t>Early</a:t>
              </a:r>
            </a:p>
          </p:txBody>
        </p:sp>
        <p:sp>
          <p:nvSpPr>
            <p:cNvPr id="36869" name="Text Box 5"/>
            <p:cNvSpPr txBox="1">
              <a:spLocks noChangeArrowheads="1"/>
            </p:cNvSpPr>
            <p:nvPr/>
          </p:nvSpPr>
          <p:spPr bwMode="auto">
            <a:xfrm>
              <a:off x="2828824" y="2683934"/>
              <a:ext cx="936475" cy="53001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lgn="ctr" defTabSz="812810" eaLnBrk="0" fontAlgn="base" hangingPunct="0">
                <a:spcBef>
                  <a:spcPct val="0"/>
                </a:spcBef>
                <a:spcAft>
                  <a:spcPct val="0"/>
                </a:spcAft>
              </a:pPr>
              <a:r>
                <a:rPr lang="en-US" altLang="en-US" sz="2844" b="1">
                  <a:latin typeface="Arial" panose="020B0604020202020204" pitchFamily="34" charset="0"/>
                </a:rPr>
                <a:t>Late</a:t>
              </a:r>
            </a:p>
          </p:txBody>
        </p:sp>
        <p:sp>
          <p:nvSpPr>
            <p:cNvPr id="36870" name="Line 6"/>
            <p:cNvSpPr>
              <a:spLocks noChangeShapeType="1"/>
            </p:cNvSpPr>
            <p:nvPr/>
          </p:nvSpPr>
          <p:spPr bwMode="auto">
            <a:xfrm>
              <a:off x="812800" y="4241800"/>
              <a:ext cx="7382933" cy="0"/>
            </a:xfrm>
            <a:prstGeom prst="line">
              <a:avLst/>
            </a:prstGeom>
            <a:noFill/>
            <a:ln w="76200">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36871" name="Line 7"/>
            <p:cNvSpPr>
              <a:spLocks noChangeShapeType="1"/>
            </p:cNvSpPr>
            <p:nvPr/>
          </p:nvSpPr>
          <p:spPr bwMode="auto">
            <a:xfrm>
              <a:off x="5825067" y="4106334"/>
              <a:ext cx="0" cy="270933"/>
            </a:xfrm>
            <a:prstGeom prst="line">
              <a:avLst/>
            </a:prstGeom>
            <a:noFill/>
            <a:ln w="38100">
              <a:solidFill>
                <a:schemeClr val="folHlink"/>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36872" name="Text Box 8"/>
            <p:cNvSpPr txBox="1">
              <a:spLocks noChangeArrowheads="1"/>
            </p:cNvSpPr>
            <p:nvPr/>
          </p:nvSpPr>
          <p:spPr bwMode="auto">
            <a:xfrm>
              <a:off x="5486400" y="4377267"/>
              <a:ext cx="692818" cy="53001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844" b="1">
                  <a:latin typeface="Arial" panose="020B0604020202020204" pitchFamily="34" charset="0"/>
                </a:rPr>
                <a:t>1.0</a:t>
              </a:r>
            </a:p>
          </p:txBody>
        </p:sp>
        <p:sp>
          <p:nvSpPr>
            <p:cNvPr id="36873" name="Line 9"/>
            <p:cNvSpPr>
              <a:spLocks noChangeShapeType="1"/>
            </p:cNvSpPr>
            <p:nvPr/>
          </p:nvSpPr>
          <p:spPr bwMode="auto">
            <a:xfrm>
              <a:off x="3183467" y="4106334"/>
              <a:ext cx="0" cy="270933"/>
            </a:xfrm>
            <a:prstGeom prst="line">
              <a:avLst/>
            </a:prstGeom>
            <a:noFill/>
            <a:ln w="38100">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36874" name="Line 10"/>
            <p:cNvSpPr>
              <a:spLocks noChangeShapeType="1"/>
            </p:cNvSpPr>
            <p:nvPr/>
          </p:nvSpPr>
          <p:spPr bwMode="auto">
            <a:xfrm>
              <a:off x="5080000" y="4106334"/>
              <a:ext cx="0" cy="270933"/>
            </a:xfrm>
            <a:prstGeom prst="line">
              <a:avLst/>
            </a:prstGeom>
            <a:noFill/>
            <a:ln w="38100">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36875" name="Line 11"/>
            <p:cNvSpPr>
              <a:spLocks noChangeShapeType="1"/>
            </p:cNvSpPr>
            <p:nvPr/>
          </p:nvSpPr>
          <p:spPr bwMode="auto">
            <a:xfrm>
              <a:off x="7247467" y="4106334"/>
              <a:ext cx="0" cy="270933"/>
            </a:xfrm>
            <a:prstGeom prst="line">
              <a:avLst/>
            </a:prstGeom>
            <a:noFill/>
            <a:ln w="38100">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36876" name="Text Box 12"/>
            <p:cNvSpPr txBox="1">
              <a:spLocks noChangeArrowheads="1"/>
            </p:cNvSpPr>
            <p:nvPr/>
          </p:nvSpPr>
          <p:spPr bwMode="auto">
            <a:xfrm>
              <a:off x="6908801" y="3429001"/>
              <a:ext cx="896399" cy="53001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844" b="1">
                  <a:latin typeface="Arial" panose="020B0604020202020204" pitchFamily="34" charset="0"/>
                </a:rPr>
                <a:t>1.62</a:t>
              </a:r>
            </a:p>
          </p:txBody>
        </p:sp>
        <p:sp>
          <p:nvSpPr>
            <p:cNvPr id="36877" name="Text Box 13"/>
            <p:cNvSpPr txBox="1">
              <a:spLocks noChangeArrowheads="1"/>
            </p:cNvSpPr>
            <p:nvPr/>
          </p:nvSpPr>
          <p:spPr bwMode="auto">
            <a:xfrm>
              <a:off x="4673601" y="3429001"/>
              <a:ext cx="896399" cy="53001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844" b="1">
                  <a:latin typeface="Arial" panose="020B0604020202020204" pitchFamily="34" charset="0"/>
                </a:rPr>
                <a:t>0.94</a:t>
              </a:r>
            </a:p>
          </p:txBody>
        </p:sp>
        <p:sp>
          <p:nvSpPr>
            <p:cNvPr id="36878" name="Text Box 14"/>
            <p:cNvSpPr txBox="1">
              <a:spLocks noChangeArrowheads="1"/>
            </p:cNvSpPr>
            <p:nvPr/>
          </p:nvSpPr>
          <p:spPr bwMode="auto">
            <a:xfrm>
              <a:off x="2844801" y="3429001"/>
              <a:ext cx="896399" cy="53001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844" b="1">
                  <a:latin typeface="Arial" panose="020B0604020202020204" pitchFamily="34" charset="0"/>
                </a:rPr>
                <a:t>0.67</a:t>
              </a:r>
            </a:p>
          </p:txBody>
        </p:sp>
        <p:sp>
          <p:nvSpPr>
            <p:cNvPr id="22" name="Text Box 14"/>
            <p:cNvSpPr txBox="1">
              <a:spLocks noChangeArrowheads="1"/>
            </p:cNvSpPr>
            <p:nvPr/>
          </p:nvSpPr>
          <p:spPr bwMode="auto">
            <a:xfrm>
              <a:off x="3082064" y="5416049"/>
              <a:ext cx="3430747" cy="4753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489" b="1" dirty="0">
                  <a:latin typeface="Arial" panose="020B0604020202020204" pitchFamily="34" charset="0"/>
                </a:rPr>
                <a:t>Stratum-specific ORs</a:t>
              </a:r>
            </a:p>
          </p:txBody>
        </p:sp>
        <p:sp>
          <p:nvSpPr>
            <p:cNvPr id="23" name="Line 16"/>
            <p:cNvSpPr>
              <a:spLocks noChangeShapeType="1"/>
            </p:cNvSpPr>
            <p:nvPr/>
          </p:nvSpPr>
          <p:spPr bwMode="auto">
            <a:xfrm flipH="1" flipV="1">
              <a:off x="4206635" y="5095484"/>
              <a:ext cx="0" cy="282781"/>
            </a:xfrm>
            <a:prstGeom prst="line">
              <a:avLst/>
            </a:prstGeom>
            <a:noFill/>
            <a:ln w="38100">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24" name="Line 17"/>
            <p:cNvSpPr>
              <a:spLocks noChangeShapeType="1"/>
            </p:cNvSpPr>
            <p:nvPr/>
          </p:nvSpPr>
          <p:spPr bwMode="auto">
            <a:xfrm>
              <a:off x="3256387" y="5089230"/>
              <a:ext cx="1832865" cy="6253"/>
            </a:xfrm>
            <a:prstGeom prst="line">
              <a:avLst/>
            </a:prstGeom>
            <a:noFill/>
            <a:ln w="38100">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25" name="Line 18"/>
            <p:cNvSpPr>
              <a:spLocks noChangeShapeType="1"/>
            </p:cNvSpPr>
            <p:nvPr/>
          </p:nvSpPr>
          <p:spPr bwMode="auto">
            <a:xfrm flipV="1">
              <a:off x="3256387" y="4750565"/>
              <a:ext cx="0" cy="338667"/>
            </a:xfrm>
            <a:prstGeom prst="line">
              <a:avLst/>
            </a:prstGeom>
            <a:noFill/>
            <a:ln w="38100">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26" name="Line 19"/>
            <p:cNvSpPr>
              <a:spLocks noChangeShapeType="1"/>
            </p:cNvSpPr>
            <p:nvPr/>
          </p:nvSpPr>
          <p:spPr bwMode="auto">
            <a:xfrm flipH="1" flipV="1">
              <a:off x="5089252" y="4818297"/>
              <a:ext cx="6729" cy="267413"/>
            </a:xfrm>
            <a:prstGeom prst="line">
              <a:avLst/>
            </a:prstGeom>
            <a:noFill/>
            <a:ln w="38100">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defTabSz="812810" eaLnBrk="0" fontAlgn="base" hangingPunct="0">
                <a:spcBef>
                  <a:spcPct val="0"/>
                </a:spcBef>
                <a:spcAft>
                  <a:spcPct val="0"/>
                </a:spcAft>
              </a:pPr>
              <a:endParaRPr lang="en-US" sz="2844">
                <a:latin typeface="Arial" panose="020B0604020202020204" pitchFamily="34" charset="0"/>
              </a:endParaRPr>
            </a:p>
          </p:txBody>
        </p:sp>
      </p:grpSp>
    </p:spTree>
    <p:extLst>
      <p:ext uri="{BB962C8B-B14F-4D97-AF65-F5344CB8AC3E}">
        <p14:creationId xmlns:p14="http://schemas.microsoft.com/office/powerpoint/2010/main" val="38776265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457200" y="274320"/>
            <a:ext cx="8229600" cy="1143000"/>
          </a:xfrm>
        </p:spPr>
        <p:txBody>
          <a:bodyPr/>
          <a:lstStyle/>
          <a:p>
            <a:r>
              <a:rPr lang="en-US" altLang="en-US" dirty="0"/>
              <a:t>Effects of confounding</a:t>
            </a:r>
          </a:p>
        </p:txBody>
      </p:sp>
      <p:sp>
        <p:nvSpPr>
          <p:cNvPr id="39939" name="Rectangle 3"/>
          <p:cNvSpPr>
            <a:spLocks noGrp="1" noChangeArrowheads="1"/>
          </p:cNvSpPr>
          <p:nvPr>
            <p:ph type="body" idx="1"/>
          </p:nvPr>
        </p:nvSpPr>
        <p:spPr>
          <a:xfrm>
            <a:off x="685800" y="1828800"/>
            <a:ext cx="7772400" cy="3318933"/>
          </a:xfrm>
        </p:spPr>
        <p:txBody>
          <a:bodyPr/>
          <a:lstStyle/>
          <a:p>
            <a:pPr>
              <a:lnSpc>
                <a:spcPct val="90000"/>
              </a:lnSpc>
              <a:spcBef>
                <a:spcPts val="0"/>
              </a:spcBef>
              <a:spcAft>
                <a:spcPts val="1800"/>
              </a:spcAft>
            </a:pPr>
            <a:r>
              <a:rPr lang="en-US" altLang="en-US" dirty="0">
                <a:solidFill>
                  <a:schemeClr val="tx1">
                    <a:lumMod val="65000"/>
                    <a:lumOff val="35000"/>
                  </a:schemeClr>
                </a:solidFill>
              </a:rPr>
              <a:t>Confounding can result in either overestimation or underestimation of the “true” association between E and D</a:t>
            </a:r>
            <a:endParaRPr lang="en-US" altLang="en-US" sz="889" dirty="0">
              <a:solidFill>
                <a:schemeClr val="tx1">
                  <a:lumMod val="65000"/>
                  <a:lumOff val="35000"/>
                </a:schemeClr>
              </a:solidFill>
            </a:endParaRPr>
          </a:p>
          <a:p>
            <a:pPr>
              <a:lnSpc>
                <a:spcPct val="90000"/>
              </a:lnSpc>
              <a:spcBef>
                <a:spcPts val="0"/>
              </a:spcBef>
              <a:spcAft>
                <a:spcPts val="1800"/>
              </a:spcAft>
            </a:pPr>
            <a:r>
              <a:rPr lang="en-US" altLang="en-US" dirty="0">
                <a:solidFill>
                  <a:schemeClr val="tx1">
                    <a:lumMod val="65000"/>
                    <a:lumOff val="35000"/>
                  </a:schemeClr>
                </a:solidFill>
              </a:rPr>
              <a:t>In this example, confounding led to an overestimation of the association</a:t>
            </a:r>
          </a:p>
        </p:txBody>
      </p:sp>
      <p:pic>
        <p:nvPicPr>
          <p:cNvPr id="4" name="Picture 3" descr="IMG_7434.jpg"/>
          <p:cNvPicPr>
            <a:picLocks noChangeAspect="1"/>
          </p:cNvPicPr>
          <p:nvPr/>
        </p:nvPicPr>
        <p:blipFill rotWithShape="1">
          <a:blip r:embed="rId3" cstate="print">
            <a:alphaModFix amt="68000"/>
            <a:extLst>
              <a:ext uri="{28A0092B-C50C-407E-A947-70E740481C1C}">
                <a14:useLocalDpi xmlns:a14="http://schemas.microsoft.com/office/drawing/2010/main"/>
              </a:ext>
            </a:extLst>
          </a:blip>
          <a:srcRect/>
          <a:stretch/>
        </p:blipFill>
        <p:spPr>
          <a:xfrm>
            <a:off x="224422" y="4945529"/>
            <a:ext cx="8919578" cy="1389530"/>
          </a:xfrm>
          <a:prstGeom prst="rect">
            <a:avLst/>
          </a:prstGeom>
        </p:spPr>
      </p:pic>
    </p:spTree>
    <p:extLst>
      <p:ext uri="{BB962C8B-B14F-4D97-AF65-F5344CB8AC3E}">
        <p14:creationId xmlns:p14="http://schemas.microsoft.com/office/powerpoint/2010/main" val="4849494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457200" y="274320"/>
            <a:ext cx="8229600" cy="1143000"/>
          </a:xfrm>
        </p:spPr>
        <p:txBody>
          <a:bodyPr/>
          <a:lstStyle/>
          <a:p>
            <a:r>
              <a:rPr lang="en-US" altLang="en-US" dirty="0"/>
              <a:t>Controlling for confounding</a:t>
            </a:r>
          </a:p>
        </p:txBody>
      </p:sp>
      <p:sp>
        <p:nvSpPr>
          <p:cNvPr id="37891" name="Rectangle 3"/>
          <p:cNvSpPr>
            <a:spLocks noGrp="1" noChangeArrowheads="1"/>
          </p:cNvSpPr>
          <p:nvPr>
            <p:ph type="body" idx="1"/>
          </p:nvPr>
        </p:nvSpPr>
        <p:spPr>
          <a:xfrm>
            <a:off x="685800" y="1828800"/>
            <a:ext cx="8008472" cy="3318933"/>
          </a:xfrm>
        </p:spPr>
        <p:txBody>
          <a:bodyPr/>
          <a:lstStyle/>
          <a:p>
            <a:pPr>
              <a:lnSpc>
                <a:spcPct val="90000"/>
              </a:lnSpc>
              <a:spcBef>
                <a:spcPts val="0"/>
              </a:spcBef>
              <a:spcAft>
                <a:spcPts val="1800"/>
              </a:spcAft>
            </a:pPr>
            <a:r>
              <a:rPr lang="en-US" altLang="en-US" dirty="0">
                <a:solidFill>
                  <a:schemeClr val="tx1">
                    <a:lumMod val="65000"/>
                    <a:lumOff val="35000"/>
                  </a:schemeClr>
                </a:solidFill>
              </a:rPr>
              <a:t>We want to know the true relationship between treatment A and survival, controlling for stage of therapy</a:t>
            </a:r>
          </a:p>
          <a:p>
            <a:pPr>
              <a:lnSpc>
                <a:spcPct val="90000"/>
              </a:lnSpc>
              <a:spcBef>
                <a:spcPts val="0"/>
              </a:spcBef>
              <a:spcAft>
                <a:spcPts val="1800"/>
              </a:spcAft>
            </a:pPr>
            <a:r>
              <a:rPr lang="en-US" altLang="en-US" dirty="0">
                <a:solidFill>
                  <a:schemeClr val="tx1">
                    <a:lumMod val="65000"/>
                    <a:lumOff val="35000"/>
                  </a:schemeClr>
                </a:solidFill>
              </a:rPr>
              <a:t>We must calculate an “adjusted RR” that removes the effect of the confounder</a:t>
            </a:r>
          </a:p>
          <a:p>
            <a:pPr>
              <a:lnSpc>
                <a:spcPct val="90000"/>
              </a:lnSpc>
              <a:spcBef>
                <a:spcPts val="0"/>
              </a:spcBef>
              <a:spcAft>
                <a:spcPts val="1800"/>
              </a:spcAft>
            </a:pPr>
            <a:r>
              <a:rPr lang="en-US" altLang="en-US" dirty="0">
                <a:solidFill>
                  <a:schemeClr val="tx1">
                    <a:lumMod val="65000"/>
                    <a:lumOff val="35000"/>
                  </a:schemeClr>
                </a:solidFill>
              </a:rPr>
              <a:t>Most computer programs will do this for you</a:t>
            </a:r>
          </a:p>
        </p:txBody>
      </p:sp>
    </p:spTree>
    <p:extLst>
      <p:ext uri="{BB962C8B-B14F-4D97-AF65-F5344CB8AC3E}">
        <p14:creationId xmlns:p14="http://schemas.microsoft.com/office/powerpoint/2010/main" val="11907508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457200" y="274320"/>
            <a:ext cx="8229600" cy="1143000"/>
          </a:xfrm>
        </p:spPr>
        <p:txBody>
          <a:bodyPr/>
          <a:lstStyle/>
          <a:p>
            <a:pPr>
              <a:lnSpc>
                <a:spcPct val="90000"/>
              </a:lnSpc>
            </a:pPr>
            <a:r>
              <a:rPr lang="en-US" altLang="en-US" dirty="0"/>
              <a:t>Mantel-</a:t>
            </a:r>
            <a:r>
              <a:rPr lang="en-US" altLang="en-US" dirty="0" err="1"/>
              <a:t>Haenszel</a:t>
            </a:r>
            <a:r>
              <a:rPr lang="en-US" altLang="en-US" dirty="0"/>
              <a:t> adjusted RR or </a:t>
            </a:r>
            <a:r>
              <a:rPr lang="en-US" altLang="en-US" dirty="0" err="1"/>
              <a:t>OR</a:t>
            </a:r>
          </a:p>
        </p:txBody>
      </p:sp>
      <p:sp>
        <p:nvSpPr>
          <p:cNvPr id="38915" name="Rectangle 3"/>
          <p:cNvSpPr>
            <a:spLocks noGrp="1" noChangeArrowheads="1"/>
          </p:cNvSpPr>
          <p:nvPr>
            <p:ph type="body" idx="1"/>
          </p:nvPr>
        </p:nvSpPr>
        <p:spPr>
          <a:xfrm>
            <a:off x="685800" y="1828799"/>
            <a:ext cx="8229600" cy="3657600"/>
          </a:xfrm>
        </p:spPr>
        <p:txBody>
          <a:bodyPr/>
          <a:lstStyle/>
          <a:p>
            <a:pPr>
              <a:lnSpc>
                <a:spcPct val="90000"/>
              </a:lnSpc>
              <a:spcBef>
                <a:spcPts val="0"/>
              </a:spcBef>
              <a:spcAft>
                <a:spcPts val="1200"/>
              </a:spcAft>
            </a:pPr>
            <a:r>
              <a:rPr lang="en-US" altLang="en-US" dirty="0">
                <a:solidFill>
                  <a:schemeClr val="tx1">
                    <a:lumMod val="65000"/>
                    <a:lumOff val="35000"/>
                  </a:schemeClr>
                </a:solidFill>
              </a:rPr>
              <a:t>Calculates a weighted average of each of the 2 x 2 tables (the different strata)</a:t>
            </a:r>
          </a:p>
          <a:p>
            <a:pPr>
              <a:lnSpc>
                <a:spcPct val="90000"/>
              </a:lnSpc>
              <a:spcBef>
                <a:spcPts val="0"/>
              </a:spcBef>
              <a:spcAft>
                <a:spcPts val="1200"/>
              </a:spcAft>
            </a:pPr>
            <a:r>
              <a:rPr lang="en-US" altLang="en-US" dirty="0">
                <a:solidFill>
                  <a:schemeClr val="tx1">
                    <a:lumMod val="65000"/>
                    <a:lumOff val="35000"/>
                  </a:schemeClr>
                </a:solidFill>
              </a:rPr>
              <a:t>Takes out influence of third variable (e.g., stage of disease) by making the result “as if” there were equal numbers of subjects in each group</a:t>
            </a:r>
          </a:p>
          <a:p>
            <a:pPr>
              <a:lnSpc>
                <a:spcPct val="90000"/>
              </a:lnSpc>
              <a:spcBef>
                <a:spcPts val="0"/>
              </a:spcBef>
              <a:spcAft>
                <a:spcPts val="1200"/>
              </a:spcAft>
            </a:pPr>
            <a:r>
              <a:rPr lang="en-US" altLang="en-US" dirty="0">
                <a:solidFill>
                  <a:schemeClr val="tx1">
                    <a:lumMod val="65000"/>
                    <a:lumOff val="35000"/>
                  </a:schemeClr>
                </a:solidFill>
              </a:rPr>
              <a:t>Computers can do this</a:t>
            </a:r>
          </a:p>
        </p:txBody>
      </p:sp>
    </p:spTree>
    <p:extLst>
      <p:ext uri="{BB962C8B-B14F-4D97-AF65-F5344CB8AC3E}">
        <p14:creationId xmlns:p14="http://schemas.microsoft.com/office/powerpoint/2010/main" val="8368794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457200" y="0"/>
            <a:ext cx="8229600" cy="1143000"/>
          </a:xfrm>
        </p:spPr>
        <p:txBody>
          <a:bodyPr/>
          <a:lstStyle/>
          <a:p>
            <a:r>
              <a:rPr lang="en-US" altLang="en-US" dirty="0"/>
              <a:t>Adjusted RR</a:t>
            </a:r>
          </a:p>
        </p:txBody>
      </p:sp>
      <p:sp>
        <p:nvSpPr>
          <p:cNvPr id="40963" name="Rectangle 3"/>
          <p:cNvSpPr>
            <a:spLocks noChangeArrowheads="1"/>
          </p:cNvSpPr>
          <p:nvPr/>
        </p:nvSpPr>
        <p:spPr bwMode="auto">
          <a:xfrm>
            <a:off x="2384778" y="1903590"/>
            <a:ext cx="2912533" cy="1693333"/>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40964" name="Line 4"/>
          <p:cNvSpPr>
            <a:spLocks noChangeShapeType="1"/>
          </p:cNvSpPr>
          <p:nvPr/>
        </p:nvSpPr>
        <p:spPr bwMode="auto">
          <a:xfrm>
            <a:off x="3860800" y="1938867"/>
            <a:ext cx="0" cy="1693333"/>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40965" name="Line 5"/>
          <p:cNvSpPr>
            <a:spLocks noChangeShapeType="1"/>
          </p:cNvSpPr>
          <p:nvPr/>
        </p:nvSpPr>
        <p:spPr bwMode="auto">
          <a:xfrm>
            <a:off x="2384778" y="2784123"/>
            <a:ext cx="2912533" cy="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40966" name="Text Box 6"/>
          <p:cNvSpPr txBox="1">
            <a:spLocks noChangeArrowheads="1"/>
          </p:cNvSpPr>
          <p:nvPr/>
        </p:nvSpPr>
        <p:spPr bwMode="auto">
          <a:xfrm>
            <a:off x="2438400" y="1446156"/>
            <a:ext cx="1248892" cy="42057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dirty="0">
                <a:latin typeface="Arial" panose="020B0604020202020204" pitchFamily="34" charset="0"/>
              </a:rPr>
              <a:t>Survived</a:t>
            </a:r>
          </a:p>
        </p:txBody>
      </p:sp>
      <p:sp>
        <p:nvSpPr>
          <p:cNvPr id="40967" name="Text Box 7"/>
          <p:cNvSpPr txBox="1">
            <a:spLocks noChangeArrowheads="1"/>
          </p:cNvSpPr>
          <p:nvPr/>
        </p:nvSpPr>
        <p:spPr bwMode="auto">
          <a:xfrm>
            <a:off x="4145845" y="1429456"/>
            <a:ext cx="776175"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a:latin typeface="Arial" panose="020B0604020202020204" pitchFamily="34" charset="0"/>
              </a:rPr>
              <a:t>Died</a:t>
            </a:r>
          </a:p>
        </p:txBody>
      </p:sp>
      <p:sp>
        <p:nvSpPr>
          <p:cNvPr id="40968" name="Text Box 8"/>
          <p:cNvSpPr txBox="1">
            <a:spLocks noChangeArrowheads="1"/>
          </p:cNvSpPr>
          <p:nvPr/>
        </p:nvSpPr>
        <p:spPr bwMode="auto">
          <a:xfrm>
            <a:off x="420511" y="2106789"/>
            <a:ext cx="1659429" cy="42057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a:latin typeface="Arial" panose="020B0604020202020204" pitchFamily="34" charset="0"/>
              </a:rPr>
              <a:t>Treatment A</a:t>
            </a:r>
          </a:p>
        </p:txBody>
      </p:sp>
      <p:sp>
        <p:nvSpPr>
          <p:cNvPr id="40969" name="Text Box 9"/>
          <p:cNvSpPr txBox="1">
            <a:spLocks noChangeArrowheads="1"/>
          </p:cNvSpPr>
          <p:nvPr/>
        </p:nvSpPr>
        <p:spPr bwMode="auto">
          <a:xfrm>
            <a:off x="488244" y="2919589"/>
            <a:ext cx="1173162" cy="42057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a:latin typeface="Arial" panose="020B0604020202020204" pitchFamily="34" charset="0"/>
              </a:rPr>
              <a:t>Placebo</a:t>
            </a:r>
          </a:p>
        </p:txBody>
      </p:sp>
      <p:sp>
        <p:nvSpPr>
          <p:cNvPr id="40970" name="Text Box 10"/>
          <p:cNvSpPr txBox="1">
            <a:spLocks noChangeArrowheads="1"/>
          </p:cNvSpPr>
          <p:nvPr/>
        </p:nvSpPr>
        <p:spPr bwMode="auto">
          <a:xfrm>
            <a:off x="2858911" y="2128038"/>
            <a:ext cx="487634"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defTabSz="812810" eaLnBrk="0" fontAlgn="base" hangingPunct="0">
              <a:spcBef>
                <a:spcPct val="0"/>
              </a:spcBef>
              <a:spcAft>
                <a:spcPct val="0"/>
              </a:spcAft>
            </a:pPr>
            <a:r>
              <a:rPr lang="en-US" altLang="en-US" sz="2133" dirty="0">
                <a:latin typeface="Arial" panose="020B0604020202020204" pitchFamily="34" charset="0"/>
              </a:rPr>
              <a:t>17</a:t>
            </a:r>
          </a:p>
        </p:txBody>
      </p:sp>
      <p:sp>
        <p:nvSpPr>
          <p:cNvPr id="40971" name="Text Box 11"/>
          <p:cNvSpPr txBox="1">
            <a:spLocks noChangeArrowheads="1"/>
          </p:cNvSpPr>
          <p:nvPr/>
        </p:nvSpPr>
        <p:spPr bwMode="auto">
          <a:xfrm>
            <a:off x="4349045" y="2919589"/>
            <a:ext cx="336952"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dirty="0">
                <a:latin typeface="Arial" panose="020B0604020202020204" pitchFamily="34" charset="0"/>
              </a:rPr>
              <a:t>1</a:t>
            </a:r>
          </a:p>
        </p:txBody>
      </p:sp>
      <p:sp>
        <p:nvSpPr>
          <p:cNvPr id="40972" name="Text Box 12"/>
          <p:cNvSpPr txBox="1">
            <a:spLocks noChangeArrowheads="1"/>
          </p:cNvSpPr>
          <p:nvPr/>
        </p:nvSpPr>
        <p:spPr bwMode="auto">
          <a:xfrm>
            <a:off x="4349045" y="2114841"/>
            <a:ext cx="336952"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dirty="0">
                <a:latin typeface="Arial" panose="020B0604020202020204" pitchFamily="34" charset="0"/>
              </a:rPr>
              <a:t>3</a:t>
            </a:r>
          </a:p>
        </p:txBody>
      </p:sp>
      <p:sp>
        <p:nvSpPr>
          <p:cNvPr id="40973" name="Text Box 13"/>
          <p:cNvSpPr txBox="1">
            <a:spLocks noChangeArrowheads="1"/>
          </p:cNvSpPr>
          <p:nvPr/>
        </p:nvSpPr>
        <p:spPr bwMode="auto">
          <a:xfrm>
            <a:off x="2858911" y="2919589"/>
            <a:ext cx="487634"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a:latin typeface="Arial" panose="020B0604020202020204" pitchFamily="34" charset="0"/>
              </a:rPr>
              <a:t>  9</a:t>
            </a:r>
          </a:p>
        </p:txBody>
      </p:sp>
      <p:sp>
        <p:nvSpPr>
          <p:cNvPr id="40974" name="Text Box 14"/>
          <p:cNvSpPr txBox="1">
            <a:spLocks noChangeArrowheads="1"/>
          </p:cNvSpPr>
          <p:nvPr/>
        </p:nvSpPr>
        <p:spPr bwMode="auto">
          <a:xfrm>
            <a:off x="5500511" y="2128038"/>
            <a:ext cx="489236"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dirty="0">
                <a:latin typeface="Arial" panose="020B0604020202020204" pitchFamily="34" charset="0"/>
              </a:rPr>
              <a:t>20</a:t>
            </a:r>
          </a:p>
        </p:txBody>
      </p:sp>
      <p:sp>
        <p:nvSpPr>
          <p:cNvPr id="40975" name="Text Box 15"/>
          <p:cNvSpPr txBox="1">
            <a:spLocks noChangeArrowheads="1"/>
          </p:cNvSpPr>
          <p:nvPr/>
        </p:nvSpPr>
        <p:spPr bwMode="auto">
          <a:xfrm>
            <a:off x="5500511" y="2919589"/>
            <a:ext cx="489236"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dirty="0">
                <a:latin typeface="Arial" panose="020B0604020202020204" pitchFamily="34" charset="0"/>
              </a:rPr>
              <a:t>10</a:t>
            </a:r>
          </a:p>
        </p:txBody>
      </p:sp>
      <p:sp>
        <p:nvSpPr>
          <p:cNvPr id="40976" name="Rectangle 16"/>
          <p:cNvSpPr>
            <a:spLocks noChangeArrowheads="1"/>
          </p:cNvSpPr>
          <p:nvPr/>
        </p:nvSpPr>
        <p:spPr bwMode="auto">
          <a:xfrm>
            <a:off x="2384778" y="4206523"/>
            <a:ext cx="2912533" cy="1693333"/>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40977" name="Line 17"/>
          <p:cNvSpPr>
            <a:spLocks noChangeShapeType="1"/>
          </p:cNvSpPr>
          <p:nvPr/>
        </p:nvSpPr>
        <p:spPr bwMode="auto">
          <a:xfrm>
            <a:off x="3807178" y="4206523"/>
            <a:ext cx="0" cy="1693333"/>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40978" name="Line 18"/>
          <p:cNvSpPr>
            <a:spLocks noChangeShapeType="1"/>
          </p:cNvSpPr>
          <p:nvPr/>
        </p:nvSpPr>
        <p:spPr bwMode="auto">
          <a:xfrm>
            <a:off x="2384778" y="5087056"/>
            <a:ext cx="2912533" cy="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40979" name="Text Box 19"/>
          <p:cNvSpPr txBox="1">
            <a:spLocks noChangeArrowheads="1"/>
          </p:cNvSpPr>
          <p:nvPr/>
        </p:nvSpPr>
        <p:spPr bwMode="auto">
          <a:xfrm>
            <a:off x="2454732" y="3732389"/>
            <a:ext cx="1248892" cy="42057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dirty="0">
                <a:latin typeface="Arial" panose="020B0604020202020204" pitchFamily="34" charset="0"/>
              </a:rPr>
              <a:t>Survived</a:t>
            </a:r>
          </a:p>
        </p:txBody>
      </p:sp>
      <p:sp>
        <p:nvSpPr>
          <p:cNvPr id="40980" name="Text Box 20"/>
          <p:cNvSpPr txBox="1">
            <a:spLocks noChangeArrowheads="1"/>
          </p:cNvSpPr>
          <p:nvPr/>
        </p:nvSpPr>
        <p:spPr bwMode="auto">
          <a:xfrm>
            <a:off x="4145845" y="3732389"/>
            <a:ext cx="776175"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a:latin typeface="Arial" panose="020B0604020202020204" pitchFamily="34" charset="0"/>
              </a:rPr>
              <a:t>Died</a:t>
            </a:r>
          </a:p>
        </p:txBody>
      </p:sp>
      <p:sp>
        <p:nvSpPr>
          <p:cNvPr id="40981" name="Text Box 21"/>
          <p:cNvSpPr txBox="1">
            <a:spLocks noChangeArrowheads="1"/>
          </p:cNvSpPr>
          <p:nvPr/>
        </p:nvSpPr>
        <p:spPr bwMode="auto">
          <a:xfrm>
            <a:off x="420511" y="4409723"/>
            <a:ext cx="1659429" cy="42057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a:latin typeface="Arial" panose="020B0604020202020204" pitchFamily="34" charset="0"/>
              </a:rPr>
              <a:t>Treatment A</a:t>
            </a:r>
          </a:p>
        </p:txBody>
      </p:sp>
      <p:sp>
        <p:nvSpPr>
          <p:cNvPr id="40982" name="Text Box 22"/>
          <p:cNvSpPr txBox="1">
            <a:spLocks noChangeArrowheads="1"/>
          </p:cNvSpPr>
          <p:nvPr/>
        </p:nvSpPr>
        <p:spPr bwMode="auto">
          <a:xfrm>
            <a:off x="488244" y="5222523"/>
            <a:ext cx="1173162" cy="42057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a:latin typeface="Arial" panose="020B0604020202020204" pitchFamily="34" charset="0"/>
              </a:rPr>
              <a:t>Placebo</a:t>
            </a:r>
          </a:p>
        </p:txBody>
      </p:sp>
      <p:sp>
        <p:nvSpPr>
          <p:cNvPr id="40983" name="Text Box 23"/>
          <p:cNvSpPr txBox="1">
            <a:spLocks noChangeArrowheads="1"/>
          </p:cNvSpPr>
          <p:nvPr/>
        </p:nvSpPr>
        <p:spPr bwMode="auto">
          <a:xfrm>
            <a:off x="3009593" y="4409723"/>
            <a:ext cx="336952"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dirty="0">
                <a:latin typeface="Arial" panose="020B0604020202020204" pitchFamily="34" charset="0"/>
              </a:rPr>
              <a:t>1</a:t>
            </a:r>
          </a:p>
        </p:txBody>
      </p:sp>
      <p:sp>
        <p:nvSpPr>
          <p:cNvPr id="40984" name="Text Box 24"/>
          <p:cNvSpPr txBox="1">
            <a:spLocks noChangeArrowheads="1"/>
          </p:cNvSpPr>
          <p:nvPr/>
        </p:nvSpPr>
        <p:spPr bwMode="auto">
          <a:xfrm>
            <a:off x="4273206" y="5222523"/>
            <a:ext cx="489236"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dirty="0">
                <a:latin typeface="Arial" panose="020B0604020202020204" pitchFamily="34" charset="0"/>
              </a:rPr>
              <a:t>17</a:t>
            </a:r>
          </a:p>
        </p:txBody>
      </p:sp>
      <p:sp>
        <p:nvSpPr>
          <p:cNvPr id="40985" name="Text Box 25"/>
          <p:cNvSpPr txBox="1">
            <a:spLocks noChangeArrowheads="1"/>
          </p:cNvSpPr>
          <p:nvPr/>
        </p:nvSpPr>
        <p:spPr bwMode="auto">
          <a:xfrm>
            <a:off x="4273206" y="4419767"/>
            <a:ext cx="412791" cy="42057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dirty="0">
                <a:latin typeface="Arial" panose="020B0604020202020204" pitchFamily="34" charset="0"/>
              </a:rPr>
              <a:t> 9</a:t>
            </a:r>
          </a:p>
        </p:txBody>
      </p:sp>
      <p:sp>
        <p:nvSpPr>
          <p:cNvPr id="40986" name="Text Box 26"/>
          <p:cNvSpPr txBox="1">
            <a:spLocks noChangeArrowheads="1"/>
          </p:cNvSpPr>
          <p:nvPr/>
        </p:nvSpPr>
        <p:spPr bwMode="auto">
          <a:xfrm>
            <a:off x="3009593" y="5222523"/>
            <a:ext cx="336952"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dirty="0">
                <a:latin typeface="Arial" panose="020B0604020202020204" pitchFamily="34" charset="0"/>
              </a:rPr>
              <a:t>3</a:t>
            </a:r>
          </a:p>
        </p:txBody>
      </p:sp>
      <p:sp>
        <p:nvSpPr>
          <p:cNvPr id="40987" name="Text Box 27"/>
          <p:cNvSpPr txBox="1">
            <a:spLocks noChangeArrowheads="1"/>
          </p:cNvSpPr>
          <p:nvPr/>
        </p:nvSpPr>
        <p:spPr bwMode="auto">
          <a:xfrm>
            <a:off x="5500511" y="4419767"/>
            <a:ext cx="489236"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dirty="0">
                <a:latin typeface="Arial" panose="020B0604020202020204" pitchFamily="34" charset="0"/>
              </a:rPr>
              <a:t>10</a:t>
            </a:r>
          </a:p>
        </p:txBody>
      </p:sp>
      <p:sp>
        <p:nvSpPr>
          <p:cNvPr id="40988" name="Text Box 28"/>
          <p:cNvSpPr txBox="1">
            <a:spLocks noChangeArrowheads="1"/>
          </p:cNvSpPr>
          <p:nvPr/>
        </p:nvSpPr>
        <p:spPr bwMode="auto">
          <a:xfrm>
            <a:off x="5500511" y="5222523"/>
            <a:ext cx="489236"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dirty="0">
                <a:latin typeface="Arial" panose="020B0604020202020204" pitchFamily="34" charset="0"/>
              </a:rPr>
              <a:t>20</a:t>
            </a:r>
          </a:p>
        </p:txBody>
      </p:sp>
      <p:sp>
        <p:nvSpPr>
          <p:cNvPr id="40989" name="Text Box 29"/>
          <p:cNvSpPr txBox="1">
            <a:spLocks noChangeArrowheads="1"/>
          </p:cNvSpPr>
          <p:nvPr/>
        </p:nvSpPr>
        <p:spPr bwMode="auto">
          <a:xfrm>
            <a:off x="476038" y="1446156"/>
            <a:ext cx="1553014" cy="42057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u="sng" dirty="0">
                <a:latin typeface="Arial" panose="020B0604020202020204" pitchFamily="34" charset="0"/>
              </a:rPr>
              <a:t>Early stage</a:t>
            </a:r>
          </a:p>
        </p:txBody>
      </p:sp>
      <p:sp>
        <p:nvSpPr>
          <p:cNvPr id="40990" name="Text Box 30"/>
          <p:cNvSpPr txBox="1">
            <a:spLocks noChangeArrowheads="1"/>
          </p:cNvSpPr>
          <p:nvPr/>
        </p:nvSpPr>
        <p:spPr bwMode="auto">
          <a:xfrm>
            <a:off x="478561" y="3785959"/>
            <a:ext cx="1462192" cy="42057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u="sng" dirty="0">
                <a:latin typeface="Arial" panose="020B0604020202020204" pitchFamily="34" charset="0"/>
              </a:rPr>
              <a:t>Late stage</a:t>
            </a:r>
          </a:p>
        </p:txBody>
      </p:sp>
      <p:sp>
        <p:nvSpPr>
          <p:cNvPr id="40995" name="Text Box 35"/>
          <p:cNvSpPr txBox="1">
            <a:spLocks noChangeArrowheads="1"/>
          </p:cNvSpPr>
          <p:nvPr/>
        </p:nvSpPr>
        <p:spPr bwMode="auto">
          <a:xfrm>
            <a:off x="6773333" y="3596923"/>
            <a:ext cx="1962397" cy="4753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489" dirty="0">
                <a:solidFill>
                  <a:schemeClr val="accent1">
                    <a:lumMod val="75000"/>
                  </a:schemeClr>
                </a:solidFill>
                <a:latin typeface="Arial" panose="020B0604020202020204" pitchFamily="34" charset="0"/>
              </a:rPr>
              <a:t>RR</a:t>
            </a:r>
            <a:r>
              <a:rPr lang="en-US" altLang="en-US" sz="2489" baseline="-25000" dirty="0">
                <a:solidFill>
                  <a:schemeClr val="accent1">
                    <a:lumMod val="75000"/>
                  </a:schemeClr>
                </a:solidFill>
                <a:latin typeface="Arial" panose="020B0604020202020204" pitchFamily="34" charset="0"/>
              </a:rPr>
              <a:t>MH</a:t>
            </a:r>
            <a:r>
              <a:rPr lang="en-US" altLang="en-US" sz="2489" dirty="0">
                <a:solidFill>
                  <a:schemeClr val="accent1">
                    <a:lumMod val="75000"/>
                  </a:schemeClr>
                </a:solidFill>
                <a:latin typeface="Arial" panose="020B0604020202020204" pitchFamily="34" charset="0"/>
              </a:rPr>
              <a:t> = 0.90</a:t>
            </a:r>
          </a:p>
        </p:txBody>
      </p:sp>
      <p:sp>
        <p:nvSpPr>
          <p:cNvPr id="40998" name="Text Box 38"/>
          <p:cNvSpPr txBox="1">
            <a:spLocks noChangeArrowheads="1"/>
          </p:cNvSpPr>
          <p:nvPr/>
        </p:nvSpPr>
        <p:spPr bwMode="auto">
          <a:xfrm>
            <a:off x="6138242" y="2491388"/>
            <a:ext cx="1749028" cy="47536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489" dirty="0" err="1">
                <a:latin typeface="Arial" panose="020B0604020202020204" pitchFamily="34" charset="0"/>
              </a:rPr>
              <a:t>RR</a:t>
            </a:r>
            <a:r>
              <a:rPr lang="en-US" altLang="en-US" sz="2489" baseline="-25000" dirty="0" err="1">
                <a:latin typeface="Arial" panose="020B0604020202020204" pitchFamily="34" charset="0"/>
              </a:rPr>
              <a:t>p</a:t>
            </a:r>
            <a:r>
              <a:rPr lang="en-US" altLang="en-US" sz="2489" dirty="0">
                <a:latin typeface="Arial" panose="020B0604020202020204" pitchFamily="34" charset="0"/>
              </a:rPr>
              <a:t> = 0.94</a:t>
            </a:r>
          </a:p>
        </p:txBody>
      </p:sp>
      <p:sp>
        <p:nvSpPr>
          <p:cNvPr id="40999" name="Text Box 39"/>
          <p:cNvSpPr txBox="1">
            <a:spLocks noChangeArrowheads="1"/>
          </p:cNvSpPr>
          <p:nvPr/>
        </p:nvSpPr>
        <p:spPr bwMode="auto">
          <a:xfrm>
            <a:off x="6138242" y="4765929"/>
            <a:ext cx="1736373" cy="4753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489" dirty="0" err="1">
                <a:latin typeface="Arial" panose="020B0604020202020204" pitchFamily="34" charset="0"/>
              </a:rPr>
              <a:t>RR</a:t>
            </a:r>
            <a:r>
              <a:rPr lang="en-US" altLang="en-US" sz="2489" baseline="-25000" dirty="0" err="1">
                <a:latin typeface="Arial" panose="020B0604020202020204" pitchFamily="34" charset="0"/>
              </a:rPr>
              <a:t>t</a:t>
            </a:r>
            <a:r>
              <a:rPr lang="en-US" altLang="en-US" sz="2489" dirty="0">
                <a:latin typeface="Arial" panose="020B0604020202020204" pitchFamily="34" charset="0"/>
              </a:rPr>
              <a:t> = 0.67</a:t>
            </a:r>
          </a:p>
        </p:txBody>
      </p:sp>
      <p:sp>
        <p:nvSpPr>
          <p:cNvPr id="34" name="Line 4"/>
          <p:cNvSpPr>
            <a:spLocks noChangeShapeType="1"/>
          </p:cNvSpPr>
          <p:nvPr/>
        </p:nvSpPr>
        <p:spPr bwMode="auto">
          <a:xfrm>
            <a:off x="6355745" y="3051053"/>
            <a:ext cx="632432" cy="461592"/>
          </a:xfrm>
          <a:prstGeom prst="line">
            <a:avLst/>
          </a:prstGeom>
          <a:noFill/>
          <a:ln w="38100">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35" name="Line 4"/>
          <p:cNvSpPr>
            <a:spLocks noChangeShapeType="1"/>
          </p:cNvSpPr>
          <p:nvPr/>
        </p:nvSpPr>
        <p:spPr bwMode="auto">
          <a:xfrm flipV="1">
            <a:off x="6405367" y="4124401"/>
            <a:ext cx="582810" cy="612976"/>
          </a:xfrm>
          <a:prstGeom prst="line">
            <a:avLst/>
          </a:prstGeom>
          <a:noFill/>
          <a:ln w="38100">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812810" eaLnBrk="0" fontAlgn="base" hangingPunct="0">
              <a:spcBef>
                <a:spcPct val="0"/>
              </a:spcBef>
              <a:spcAft>
                <a:spcPct val="0"/>
              </a:spcAft>
            </a:pPr>
            <a:endParaRPr lang="en-US" sz="2844">
              <a:latin typeface="Arial" panose="020B0604020202020204" pitchFamily="34" charset="0"/>
            </a:endParaRPr>
          </a:p>
        </p:txBody>
      </p:sp>
    </p:spTree>
    <p:extLst>
      <p:ext uri="{BB962C8B-B14F-4D97-AF65-F5344CB8AC3E}">
        <p14:creationId xmlns:p14="http://schemas.microsoft.com/office/powerpoint/2010/main" val="4026465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a:xfrm>
            <a:off x="457200" y="274320"/>
            <a:ext cx="8229600" cy="1143000"/>
          </a:xfrm>
        </p:spPr>
        <p:txBody>
          <a:bodyPr/>
          <a:lstStyle/>
          <a:p>
            <a:r>
              <a:rPr lang="en-US" altLang="en-US" dirty="0"/>
              <a:t>Goal of analytic epidemiology</a:t>
            </a:r>
            <a:endParaRPr lang="en-US" dirty="0"/>
          </a:p>
        </p:txBody>
      </p:sp>
      <p:sp>
        <p:nvSpPr>
          <p:cNvPr id="87043" name="Rectangle 3"/>
          <p:cNvSpPr>
            <a:spLocks noGrp="1" noChangeArrowheads="1"/>
          </p:cNvSpPr>
          <p:nvPr>
            <p:ph type="body" idx="1"/>
          </p:nvPr>
        </p:nvSpPr>
        <p:spPr>
          <a:xfrm>
            <a:off x="841686" y="2068015"/>
            <a:ext cx="7525373" cy="1693333"/>
          </a:xfrm>
          <a:solidFill>
            <a:schemeClr val="accent6">
              <a:lumMod val="60000"/>
              <a:lumOff val="40000"/>
            </a:schemeClr>
          </a:solidFill>
        </p:spPr>
        <p:txBody>
          <a:bodyPr/>
          <a:lstStyle/>
          <a:p>
            <a:pPr marL="165100" indent="0">
              <a:buNone/>
            </a:pPr>
            <a:r>
              <a:rPr lang="en-US" altLang="en-US" dirty="0">
                <a:solidFill>
                  <a:schemeClr val="tx1">
                    <a:lumMod val="65000"/>
                    <a:lumOff val="35000"/>
                  </a:schemeClr>
                </a:solidFill>
              </a:rPr>
              <a:t>To understand the relationship between a risk factor, or exposure, and some disease    or outcome</a:t>
            </a:r>
          </a:p>
        </p:txBody>
      </p:sp>
      <p:sp>
        <p:nvSpPr>
          <p:cNvPr id="87044" name="Text Box 4"/>
          <p:cNvSpPr txBox="1">
            <a:spLocks noChangeArrowheads="1"/>
          </p:cNvSpPr>
          <p:nvPr/>
        </p:nvSpPr>
        <p:spPr bwMode="auto">
          <a:xfrm>
            <a:off x="2065867" y="4512733"/>
            <a:ext cx="489236" cy="63953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3556" b="1">
                <a:latin typeface="Arial" panose="020B0604020202020204" pitchFamily="34" charset="0"/>
              </a:rPr>
              <a:t>E</a:t>
            </a:r>
          </a:p>
        </p:txBody>
      </p:sp>
      <p:sp>
        <p:nvSpPr>
          <p:cNvPr id="87045" name="Line 5"/>
          <p:cNvSpPr>
            <a:spLocks noChangeShapeType="1"/>
          </p:cNvSpPr>
          <p:nvPr/>
        </p:nvSpPr>
        <p:spPr bwMode="auto">
          <a:xfrm>
            <a:off x="3081867" y="4851400"/>
            <a:ext cx="2573867" cy="0"/>
          </a:xfrm>
          <a:prstGeom prst="line">
            <a:avLst/>
          </a:prstGeom>
          <a:noFill/>
          <a:ln w="76200">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87046" name="Text Box 6"/>
          <p:cNvSpPr txBox="1">
            <a:spLocks noChangeArrowheads="1"/>
          </p:cNvSpPr>
          <p:nvPr/>
        </p:nvSpPr>
        <p:spPr bwMode="auto">
          <a:xfrm>
            <a:off x="6129867" y="4512733"/>
            <a:ext cx="513282" cy="63953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3556" b="1">
                <a:latin typeface="Arial" panose="020B0604020202020204" pitchFamily="34" charset="0"/>
              </a:rPr>
              <a:t>D</a:t>
            </a:r>
          </a:p>
        </p:txBody>
      </p:sp>
      <p:sp>
        <p:nvSpPr>
          <p:cNvPr id="87047" name="Text Box 7"/>
          <p:cNvSpPr txBox="1">
            <a:spLocks noChangeArrowheads="1"/>
          </p:cNvSpPr>
          <p:nvPr/>
        </p:nvSpPr>
        <p:spPr bwMode="auto">
          <a:xfrm>
            <a:off x="3711222" y="4188178"/>
            <a:ext cx="1348446" cy="53001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844" b="1" dirty="0">
                <a:latin typeface="Arial" panose="020B0604020202020204" pitchFamily="34" charset="0"/>
              </a:rPr>
              <a:t>RR = ?</a:t>
            </a:r>
          </a:p>
        </p:txBody>
      </p:sp>
      <p:sp>
        <p:nvSpPr>
          <p:cNvPr id="87048" name="Text Box 8"/>
          <p:cNvSpPr txBox="1">
            <a:spLocks noChangeArrowheads="1"/>
          </p:cNvSpPr>
          <p:nvPr/>
        </p:nvSpPr>
        <p:spPr bwMode="auto">
          <a:xfrm>
            <a:off x="3623733" y="5054601"/>
            <a:ext cx="1369286" cy="53001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844" b="1">
                <a:latin typeface="Arial" panose="020B0604020202020204" pitchFamily="34" charset="0"/>
              </a:rPr>
              <a:t>OR = ?</a:t>
            </a:r>
          </a:p>
        </p:txBody>
      </p:sp>
    </p:spTree>
    <p:extLst>
      <p:ext uri="{BB962C8B-B14F-4D97-AF65-F5344CB8AC3E}">
        <p14:creationId xmlns:p14="http://schemas.microsoft.com/office/powerpoint/2010/main" val="300757398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457200" y="457200"/>
            <a:ext cx="8229600" cy="1143000"/>
          </a:xfrm>
        </p:spPr>
        <p:txBody>
          <a:bodyPr/>
          <a:lstStyle/>
          <a:p>
            <a:pPr>
              <a:lnSpc>
                <a:spcPct val="90000"/>
              </a:lnSpc>
            </a:pPr>
            <a:r>
              <a:rPr lang="en-US" altLang="en-US" dirty="0"/>
              <a:t>Example of adjusting for confounding</a:t>
            </a:r>
          </a:p>
        </p:txBody>
      </p:sp>
      <p:grpSp>
        <p:nvGrpSpPr>
          <p:cNvPr id="2" name="Group 1"/>
          <p:cNvGrpSpPr/>
          <p:nvPr/>
        </p:nvGrpSpPr>
        <p:grpSpPr>
          <a:xfrm>
            <a:off x="947271" y="1953004"/>
            <a:ext cx="7488084" cy="3900622"/>
            <a:chOff x="812800" y="1953004"/>
            <a:chExt cx="7488084" cy="3900622"/>
          </a:xfrm>
        </p:grpSpPr>
        <p:sp>
          <p:nvSpPr>
            <p:cNvPr id="46083" name="Text Box 3"/>
            <p:cNvSpPr txBox="1">
              <a:spLocks noChangeArrowheads="1"/>
            </p:cNvSpPr>
            <p:nvPr/>
          </p:nvSpPr>
          <p:spPr bwMode="auto">
            <a:xfrm>
              <a:off x="6434667" y="2683934"/>
              <a:ext cx="1866217" cy="53001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844">
                  <a:latin typeface="Arial" panose="020B0604020202020204" pitchFamily="34" charset="0"/>
                </a:rPr>
                <a:t>Crude RR</a:t>
              </a:r>
            </a:p>
          </p:txBody>
        </p:sp>
        <p:sp>
          <p:nvSpPr>
            <p:cNvPr id="46084" name="Text Box 4"/>
            <p:cNvSpPr txBox="1">
              <a:spLocks noChangeArrowheads="1"/>
            </p:cNvSpPr>
            <p:nvPr/>
          </p:nvSpPr>
          <p:spPr bwMode="auto">
            <a:xfrm>
              <a:off x="4892520" y="2683934"/>
              <a:ext cx="1015603" cy="52999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lgn="ctr" defTabSz="812810" eaLnBrk="0" fontAlgn="base" hangingPunct="0">
                <a:spcBef>
                  <a:spcPct val="0"/>
                </a:spcBef>
                <a:spcAft>
                  <a:spcPct val="0"/>
                </a:spcAft>
              </a:pPr>
              <a:r>
                <a:rPr lang="en-US" altLang="en-US" sz="2844">
                  <a:latin typeface="Arial" panose="020B0604020202020204" pitchFamily="34" charset="0"/>
                </a:rPr>
                <a:t>Early</a:t>
              </a:r>
            </a:p>
          </p:txBody>
        </p:sp>
        <p:sp>
          <p:nvSpPr>
            <p:cNvPr id="46085" name="Text Box 5"/>
            <p:cNvSpPr txBox="1">
              <a:spLocks noChangeArrowheads="1"/>
            </p:cNvSpPr>
            <p:nvPr/>
          </p:nvSpPr>
          <p:spPr bwMode="auto">
            <a:xfrm>
              <a:off x="2849808" y="2683934"/>
              <a:ext cx="894506" cy="52999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lgn="ctr" defTabSz="812810" eaLnBrk="0" fontAlgn="base" hangingPunct="0">
                <a:spcBef>
                  <a:spcPct val="0"/>
                </a:spcBef>
                <a:spcAft>
                  <a:spcPct val="0"/>
                </a:spcAft>
              </a:pPr>
              <a:r>
                <a:rPr lang="en-US" altLang="en-US" sz="2844">
                  <a:latin typeface="Arial" panose="020B0604020202020204" pitchFamily="34" charset="0"/>
                </a:rPr>
                <a:t>Late</a:t>
              </a:r>
            </a:p>
          </p:txBody>
        </p:sp>
        <p:sp>
          <p:nvSpPr>
            <p:cNvPr id="46086" name="Line 6"/>
            <p:cNvSpPr>
              <a:spLocks noChangeShapeType="1"/>
            </p:cNvSpPr>
            <p:nvPr/>
          </p:nvSpPr>
          <p:spPr bwMode="auto">
            <a:xfrm>
              <a:off x="812800" y="4241800"/>
              <a:ext cx="7382933" cy="0"/>
            </a:xfrm>
            <a:prstGeom prst="line">
              <a:avLst/>
            </a:prstGeom>
            <a:noFill/>
            <a:ln w="76200">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46087" name="Line 7"/>
            <p:cNvSpPr>
              <a:spLocks noChangeShapeType="1"/>
            </p:cNvSpPr>
            <p:nvPr/>
          </p:nvSpPr>
          <p:spPr bwMode="auto">
            <a:xfrm>
              <a:off x="5825067" y="4106334"/>
              <a:ext cx="0" cy="270933"/>
            </a:xfrm>
            <a:prstGeom prst="line">
              <a:avLst/>
            </a:prstGeom>
            <a:noFill/>
            <a:ln w="38100">
              <a:solidFill>
                <a:schemeClr val="folHlink"/>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46088" name="Text Box 8"/>
            <p:cNvSpPr txBox="1">
              <a:spLocks noChangeArrowheads="1"/>
            </p:cNvSpPr>
            <p:nvPr/>
          </p:nvSpPr>
          <p:spPr bwMode="auto">
            <a:xfrm>
              <a:off x="5486400" y="4377267"/>
              <a:ext cx="692818" cy="53001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844">
                  <a:latin typeface="Arial" panose="020B0604020202020204" pitchFamily="34" charset="0"/>
                </a:rPr>
                <a:t>1.0</a:t>
              </a:r>
            </a:p>
          </p:txBody>
        </p:sp>
        <p:sp>
          <p:nvSpPr>
            <p:cNvPr id="46089" name="Line 9"/>
            <p:cNvSpPr>
              <a:spLocks noChangeShapeType="1"/>
            </p:cNvSpPr>
            <p:nvPr/>
          </p:nvSpPr>
          <p:spPr bwMode="auto">
            <a:xfrm>
              <a:off x="3183467" y="4106334"/>
              <a:ext cx="0" cy="270933"/>
            </a:xfrm>
            <a:prstGeom prst="line">
              <a:avLst/>
            </a:prstGeom>
            <a:noFill/>
            <a:ln w="38100">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46090" name="Line 10"/>
            <p:cNvSpPr>
              <a:spLocks noChangeShapeType="1"/>
            </p:cNvSpPr>
            <p:nvPr/>
          </p:nvSpPr>
          <p:spPr bwMode="auto">
            <a:xfrm>
              <a:off x="5080000" y="4106334"/>
              <a:ext cx="0" cy="270933"/>
            </a:xfrm>
            <a:prstGeom prst="line">
              <a:avLst/>
            </a:prstGeom>
            <a:noFill/>
            <a:ln w="38100">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46091" name="Line 11"/>
            <p:cNvSpPr>
              <a:spLocks noChangeShapeType="1"/>
            </p:cNvSpPr>
            <p:nvPr/>
          </p:nvSpPr>
          <p:spPr bwMode="auto">
            <a:xfrm>
              <a:off x="7247467" y="4106334"/>
              <a:ext cx="0" cy="270933"/>
            </a:xfrm>
            <a:prstGeom prst="line">
              <a:avLst/>
            </a:prstGeom>
            <a:noFill/>
            <a:ln w="38100">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46092" name="Text Box 12"/>
            <p:cNvSpPr txBox="1">
              <a:spLocks noChangeArrowheads="1"/>
            </p:cNvSpPr>
            <p:nvPr/>
          </p:nvSpPr>
          <p:spPr bwMode="auto">
            <a:xfrm>
              <a:off x="6908801" y="3429001"/>
              <a:ext cx="896399" cy="53001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844">
                  <a:latin typeface="Arial" panose="020B0604020202020204" pitchFamily="34" charset="0"/>
                </a:rPr>
                <a:t>1.62</a:t>
              </a:r>
            </a:p>
          </p:txBody>
        </p:sp>
        <p:sp>
          <p:nvSpPr>
            <p:cNvPr id="46093" name="Text Box 13"/>
            <p:cNvSpPr txBox="1">
              <a:spLocks noChangeArrowheads="1"/>
            </p:cNvSpPr>
            <p:nvPr/>
          </p:nvSpPr>
          <p:spPr bwMode="auto">
            <a:xfrm>
              <a:off x="4876801" y="3429001"/>
              <a:ext cx="896399" cy="53001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844">
                  <a:latin typeface="Arial" panose="020B0604020202020204" pitchFamily="34" charset="0"/>
                </a:rPr>
                <a:t>0.94</a:t>
              </a:r>
            </a:p>
          </p:txBody>
        </p:sp>
        <p:sp>
          <p:nvSpPr>
            <p:cNvPr id="46094" name="Text Box 14"/>
            <p:cNvSpPr txBox="1">
              <a:spLocks noChangeArrowheads="1"/>
            </p:cNvSpPr>
            <p:nvPr/>
          </p:nvSpPr>
          <p:spPr bwMode="auto">
            <a:xfrm>
              <a:off x="2844801" y="3429001"/>
              <a:ext cx="896399" cy="53001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844">
                  <a:latin typeface="Arial" panose="020B0604020202020204" pitchFamily="34" charset="0"/>
                </a:rPr>
                <a:t>0.67</a:t>
              </a:r>
            </a:p>
          </p:txBody>
        </p:sp>
        <p:sp>
          <p:nvSpPr>
            <p:cNvPr id="46097" name="Text Box 17"/>
            <p:cNvSpPr txBox="1">
              <a:spLocks noChangeArrowheads="1"/>
            </p:cNvSpPr>
            <p:nvPr/>
          </p:nvSpPr>
          <p:spPr bwMode="auto">
            <a:xfrm>
              <a:off x="3354354" y="1953004"/>
              <a:ext cx="2232091" cy="52999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844" dirty="0">
                  <a:solidFill>
                    <a:schemeClr val="accent6">
                      <a:lumMod val="75000"/>
                    </a:schemeClr>
                  </a:solidFill>
                  <a:latin typeface="Arial" panose="020B0604020202020204" pitchFamily="34" charset="0"/>
                </a:rPr>
                <a:t>Adjusted RR</a:t>
              </a:r>
            </a:p>
          </p:txBody>
        </p:sp>
        <p:sp>
          <p:nvSpPr>
            <p:cNvPr id="46098" name="Line 18"/>
            <p:cNvSpPr>
              <a:spLocks noChangeShapeType="1"/>
            </p:cNvSpPr>
            <p:nvPr/>
          </p:nvSpPr>
          <p:spPr bwMode="auto">
            <a:xfrm>
              <a:off x="4402667" y="2482995"/>
              <a:ext cx="0" cy="1016000"/>
            </a:xfrm>
            <a:prstGeom prst="line">
              <a:avLst/>
            </a:prstGeom>
            <a:noFill/>
            <a:ln w="38100">
              <a:solidFill>
                <a:schemeClr val="accent1">
                  <a:lumMod val="75000"/>
                </a:schemeClr>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46099" name="Line 19"/>
            <p:cNvSpPr>
              <a:spLocks noChangeShapeType="1"/>
            </p:cNvSpPr>
            <p:nvPr/>
          </p:nvSpPr>
          <p:spPr bwMode="auto">
            <a:xfrm>
              <a:off x="4470400" y="4106334"/>
              <a:ext cx="0" cy="270933"/>
            </a:xfrm>
            <a:prstGeom prst="line">
              <a:avLst/>
            </a:prstGeom>
            <a:noFill/>
            <a:ln w="38100">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46100" name="Text Box 20"/>
            <p:cNvSpPr txBox="1">
              <a:spLocks noChangeArrowheads="1"/>
            </p:cNvSpPr>
            <p:nvPr/>
          </p:nvSpPr>
          <p:spPr bwMode="auto">
            <a:xfrm>
              <a:off x="3954467" y="3429001"/>
              <a:ext cx="896399" cy="53001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844" dirty="0">
                  <a:solidFill>
                    <a:srgbClr val="7E9632"/>
                  </a:solidFill>
                  <a:latin typeface="Arial" panose="020B0604020202020204" pitchFamily="34" charset="0"/>
                </a:rPr>
                <a:t>0.90</a:t>
              </a:r>
            </a:p>
          </p:txBody>
        </p:sp>
        <p:sp>
          <p:nvSpPr>
            <p:cNvPr id="21" name="Text Box 14"/>
            <p:cNvSpPr txBox="1">
              <a:spLocks noChangeArrowheads="1"/>
            </p:cNvSpPr>
            <p:nvPr/>
          </p:nvSpPr>
          <p:spPr bwMode="auto">
            <a:xfrm>
              <a:off x="2796826" y="5378265"/>
              <a:ext cx="3199824" cy="47536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489" dirty="0">
                  <a:latin typeface="Arial" panose="020B0604020202020204" pitchFamily="34" charset="0"/>
                </a:rPr>
                <a:t>Stratum-specific ORs</a:t>
              </a:r>
            </a:p>
          </p:txBody>
        </p:sp>
        <p:sp>
          <p:nvSpPr>
            <p:cNvPr id="22" name="Line 16"/>
            <p:cNvSpPr>
              <a:spLocks noChangeShapeType="1"/>
            </p:cNvSpPr>
            <p:nvPr/>
          </p:nvSpPr>
          <p:spPr bwMode="auto">
            <a:xfrm flipH="1" flipV="1">
              <a:off x="4206635" y="5095484"/>
              <a:ext cx="0" cy="282781"/>
            </a:xfrm>
            <a:prstGeom prst="line">
              <a:avLst/>
            </a:prstGeom>
            <a:noFill/>
            <a:ln w="38100">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23" name="Line 17"/>
            <p:cNvSpPr>
              <a:spLocks noChangeShapeType="1"/>
            </p:cNvSpPr>
            <p:nvPr/>
          </p:nvSpPr>
          <p:spPr bwMode="auto">
            <a:xfrm>
              <a:off x="3256387" y="5089230"/>
              <a:ext cx="1832865" cy="6253"/>
            </a:xfrm>
            <a:prstGeom prst="line">
              <a:avLst/>
            </a:prstGeom>
            <a:noFill/>
            <a:ln w="38100">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24" name="Line 18"/>
            <p:cNvSpPr>
              <a:spLocks noChangeShapeType="1"/>
            </p:cNvSpPr>
            <p:nvPr/>
          </p:nvSpPr>
          <p:spPr bwMode="auto">
            <a:xfrm flipV="1">
              <a:off x="3256387" y="4750565"/>
              <a:ext cx="0" cy="338667"/>
            </a:xfrm>
            <a:prstGeom prst="line">
              <a:avLst/>
            </a:prstGeom>
            <a:noFill/>
            <a:ln w="38100">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25" name="Line 19"/>
            <p:cNvSpPr>
              <a:spLocks noChangeShapeType="1"/>
            </p:cNvSpPr>
            <p:nvPr/>
          </p:nvSpPr>
          <p:spPr bwMode="auto">
            <a:xfrm flipH="1" flipV="1">
              <a:off x="5089252" y="4818297"/>
              <a:ext cx="6729" cy="267413"/>
            </a:xfrm>
            <a:prstGeom prst="line">
              <a:avLst/>
            </a:prstGeom>
            <a:noFill/>
            <a:ln w="38100">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defTabSz="812810" eaLnBrk="0" fontAlgn="base" hangingPunct="0">
                <a:spcBef>
                  <a:spcPct val="0"/>
                </a:spcBef>
                <a:spcAft>
                  <a:spcPct val="0"/>
                </a:spcAft>
              </a:pPr>
              <a:endParaRPr lang="en-US" sz="2844">
                <a:latin typeface="Arial" panose="020B0604020202020204" pitchFamily="34" charset="0"/>
              </a:endParaRPr>
            </a:p>
          </p:txBody>
        </p:sp>
      </p:grpSp>
    </p:spTree>
    <p:extLst>
      <p:ext uri="{BB962C8B-B14F-4D97-AF65-F5344CB8AC3E}">
        <p14:creationId xmlns:p14="http://schemas.microsoft.com/office/powerpoint/2010/main" val="26755864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3"/>
          <p:cNvSpPr>
            <a:spLocks noGrp="1" noChangeArrowheads="1"/>
          </p:cNvSpPr>
          <p:nvPr>
            <p:ph type="body" idx="1"/>
          </p:nvPr>
        </p:nvSpPr>
        <p:spPr>
          <a:xfrm>
            <a:off x="685800" y="1828800"/>
            <a:ext cx="8229600" cy="4114800"/>
          </a:xfrm>
        </p:spPr>
        <p:txBody>
          <a:bodyPr/>
          <a:lstStyle/>
          <a:p>
            <a:pPr>
              <a:lnSpc>
                <a:spcPct val="90000"/>
              </a:lnSpc>
              <a:spcBef>
                <a:spcPts val="0"/>
              </a:spcBef>
              <a:spcAft>
                <a:spcPts val="1800"/>
              </a:spcAft>
            </a:pPr>
            <a:r>
              <a:rPr lang="en-US" altLang="en-US" dirty="0">
                <a:solidFill>
                  <a:schemeClr val="tx1">
                    <a:lumMod val="65000"/>
                    <a:lumOff val="35000"/>
                  </a:schemeClr>
                </a:solidFill>
              </a:rPr>
              <a:t>The crude RR is </a:t>
            </a:r>
            <a:r>
              <a:rPr lang="en-US" altLang="en-US" u="sng" dirty="0">
                <a:solidFill>
                  <a:schemeClr val="tx1">
                    <a:lumMod val="65000"/>
                    <a:lumOff val="35000"/>
                  </a:schemeClr>
                </a:solidFill>
              </a:rPr>
              <a:t>not</a:t>
            </a:r>
            <a:r>
              <a:rPr lang="en-US" altLang="en-US" dirty="0">
                <a:solidFill>
                  <a:schemeClr val="tx1">
                    <a:lumMod val="65000"/>
                    <a:lumOff val="35000"/>
                  </a:schemeClr>
                </a:solidFill>
              </a:rPr>
              <a:t> outside the range of stratum-specific RR</a:t>
            </a:r>
          </a:p>
          <a:p>
            <a:pPr>
              <a:lnSpc>
                <a:spcPct val="90000"/>
              </a:lnSpc>
              <a:spcBef>
                <a:spcPts val="0"/>
              </a:spcBef>
              <a:spcAft>
                <a:spcPts val="1800"/>
              </a:spcAft>
            </a:pPr>
            <a:r>
              <a:rPr lang="en-US" altLang="en-US" dirty="0">
                <a:solidFill>
                  <a:schemeClr val="tx1">
                    <a:lumMod val="65000"/>
                    <a:lumOff val="35000"/>
                  </a:schemeClr>
                </a:solidFill>
              </a:rPr>
              <a:t>Compare the adjusted RR to the crude RR</a:t>
            </a:r>
          </a:p>
          <a:p>
            <a:pPr>
              <a:lnSpc>
                <a:spcPct val="90000"/>
              </a:lnSpc>
              <a:spcBef>
                <a:spcPts val="0"/>
              </a:spcBef>
              <a:spcAft>
                <a:spcPts val="1800"/>
              </a:spcAft>
            </a:pPr>
            <a:r>
              <a:rPr lang="en-US" altLang="en-US" dirty="0">
                <a:solidFill>
                  <a:schemeClr val="tx1">
                    <a:lumMod val="65000"/>
                    <a:lumOff val="35000"/>
                  </a:schemeClr>
                </a:solidFill>
              </a:rPr>
              <a:t>If they differ sufficiently, then use the adjusted RR</a:t>
            </a:r>
          </a:p>
          <a:p>
            <a:pPr>
              <a:lnSpc>
                <a:spcPct val="90000"/>
              </a:lnSpc>
              <a:spcBef>
                <a:spcPts val="0"/>
              </a:spcBef>
              <a:spcAft>
                <a:spcPts val="1800"/>
              </a:spcAft>
            </a:pPr>
            <a:r>
              <a:rPr lang="en-US" altLang="en-US" dirty="0">
                <a:solidFill>
                  <a:schemeClr val="tx1">
                    <a:lumMod val="65000"/>
                    <a:lumOff val="35000"/>
                  </a:schemeClr>
                </a:solidFill>
              </a:rPr>
              <a:t>“Sufficiently different” is subjective (some use 10% as a general guideline)</a:t>
            </a:r>
          </a:p>
        </p:txBody>
      </p:sp>
      <p:sp>
        <p:nvSpPr>
          <p:cNvPr id="41988" name="Rectangle 4"/>
          <p:cNvSpPr>
            <a:spLocks noGrp="1" noChangeArrowheads="1"/>
          </p:cNvSpPr>
          <p:nvPr>
            <p:ph type="title"/>
          </p:nvPr>
        </p:nvSpPr>
        <p:spPr>
          <a:xfrm>
            <a:off x="457200" y="457200"/>
            <a:ext cx="8229600" cy="1143000"/>
          </a:xfrm>
        </p:spPr>
        <p:txBody>
          <a:bodyPr/>
          <a:lstStyle/>
          <a:p>
            <a:pPr>
              <a:lnSpc>
                <a:spcPct val="90000"/>
              </a:lnSpc>
            </a:pPr>
            <a:r>
              <a:rPr lang="en-US" altLang="en-US" dirty="0"/>
              <a:t>How to identify </a:t>
            </a:r>
            <a:br>
              <a:rPr lang="en-US" altLang="en-US" dirty="0"/>
            </a:br>
            <a:r>
              <a:rPr lang="en-US" altLang="en-US" dirty="0">
                <a:solidFill>
                  <a:srgbClr val="7E9632"/>
                </a:solidFill>
              </a:rPr>
              <a:t>moderate</a:t>
            </a:r>
            <a:r>
              <a:rPr lang="en-US" altLang="en-US" dirty="0"/>
              <a:t> confounding</a:t>
            </a:r>
          </a:p>
        </p:txBody>
      </p:sp>
    </p:spTree>
    <p:extLst>
      <p:ext uri="{BB962C8B-B14F-4D97-AF65-F5344CB8AC3E}">
        <p14:creationId xmlns:p14="http://schemas.microsoft.com/office/powerpoint/2010/main" val="407229030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ctrTitle" idx="4294967295"/>
          </p:nvPr>
        </p:nvSpPr>
        <p:spPr>
          <a:xfrm>
            <a:off x="627529" y="1393070"/>
            <a:ext cx="3740878" cy="1718608"/>
          </a:xfrm>
          <a:solidFill>
            <a:srgbClr val="AECD0B">
              <a:alpha val="54000"/>
            </a:srgbClr>
          </a:solidFill>
        </p:spPr>
        <p:txBody>
          <a:bodyPr anchor="ctr"/>
          <a:lstStyle/>
          <a:p>
            <a:pPr algn="ctr"/>
            <a:r>
              <a:rPr lang="en-US" altLang="en-US" sz="4800" dirty="0">
                <a:solidFill>
                  <a:srgbClr val="FF6600"/>
                </a:solidFill>
                <a:latin typeface="Calibri"/>
                <a:cs typeface="Calibri"/>
              </a:rPr>
              <a:t>Effect </a:t>
            </a:r>
            <a:br>
              <a:rPr lang="en-US" altLang="en-US" sz="4800" dirty="0">
                <a:solidFill>
                  <a:srgbClr val="FF6600"/>
                </a:solidFill>
                <a:latin typeface="Calibri" panose="020F0502020204030204" pitchFamily="34" charset="0"/>
                <a:cs typeface="Calibri" panose="020F0502020204030204" pitchFamily="34" charset="0"/>
              </a:rPr>
            </a:br>
            <a:r>
              <a:rPr lang="en-US" altLang="en-US" sz="4800" dirty="0">
                <a:solidFill>
                  <a:srgbClr val="FF6600"/>
                </a:solidFill>
                <a:latin typeface="Calibri"/>
                <a:cs typeface="Calibri"/>
              </a:rPr>
              <a:t>modification</a:t>
            </a:r>
            <a:endParaRPr lang="en-US" altLang="en-US" sz="3600" b="1" dirty="0">
              <a:solidFill>
                <a:schemeClr val="tx1"/>
              </a:solidFill>
              <a:latin typeface="Calibri" panose="020F0502020204030204" pitchFamily="34" charset="0"/>
              <a:cs typeface="Calibri" panose="020F0502020204030204" pitchFamily="34" charset="0"/>
            </a:endParaRPr>
          </a:p>
        </p:txBody>
      </p:sp>
      <p:sp>
        <p:nvSpPr>
          <p:cNvPr id="84997" name="Rectangle 5"/>
          <p:cNvSpPr>
            <a:spLocks noChangeArrowheads="1"/>
          </p:cNvSpPr>
          <p:nvPr/>
        </p:nvSpPr>
        <p:spPr bwMode="auto">
          <a:xfrm>
            <a:off x="4963409" y="1393070"/>
            <a:ext cx="3574416" cy="1718608"/>
          </a:xfrm>
          <a:prstGeom prst="rect">
            <a:avLst/>
          </a:prstGeom>
          <a:solidFill>
            <a:srgbClr val="CDB515">
              <a:alpha val="60000"/>
            </a:srgbClr>
          </a:solidFill>
          <a:ln>
            <a:noFill/>
          </a:ln>
          <a:effectLst/>
          <a:extLst/>
        </p:spPr>
        <p:txBody>
          <a:bodyPr anchor="ctr"/>
          <a:lstStyle>
            <a:lvl1pPr algn="ctr">
              <a:defRPr sz="4400" b="1">
                <a:solidFill>
                  <a:schemeClr val="tx2"/>
                </a:solidFill>
                <a:latin typeface="Arial" panose="020B0604020202020204" pitchFamily="34" charset="0"/>
              </a:defRPr>
            </a:lvl1pPr>
            <a:lvl2pPr algn="ctr">
              <a:defRPr sz="4400" b="1">
                <a:solidFill>
                  <a:schemeClr val="tx2"/>
                </a:solidFill>
                <a:latin typeface="Arial" panose="020B0604020202020204" pitchFamily="34" charset="0"/>
              </a:defRPr>
            </a:lvl2pPr>
            <a:lvl3pPr algn="ctr">
              <a:defRPr sz="4400" b="1">
                <a:solidFill>
                  <a:schemeClr val="tx2"/>
                </a:solidFill>
                <a:latin typeface="Arial" panose="020B0604020202020204" pitchFamily="34" charset="0"/>
              </a:defRPr>
            </a:lvl3pPr>
            <a:lvl4pPr algn="ctr">
              <a:defRPr sz="4400" b="1">
                <a:solidFill>
                  <a:schemeClr val="tx2"/>
                </a:solidFill>
                <a:latin typeface="Arial" panose="020B0604020202020204" pitchFamily="34" charset="0"/>
              </a:defRPr>
            </a:lvl4pPr>
            <a:lvl5pPr algn="ctr">
              <a:defRPr sz="4400" b="1">
                <a:solidFill>
                  <a:schemeClr val="tx2"/>
                </a:solidFill>
                <a:latin typeface="Arial" panose="020B0604020202020204" pitchFamily="34" charset="0"/>
              </a:defRPr>
            </a:lvl5pPr>
            <a:lvl6pPr marL="457200" algn="ctr" eaLnBrk="0" fontAlgn="base" hangingPunct="0">
              <a:spcBef>
                <a:spcPct val="0"/>
              </a:spcBef>
              <a:spcAft>
                <a:spcPct val="0"/>
              </a:spcAft>
              <a:defRPr sz="4400" b="1">
                <a:solidFill>
                  <a:schemeClr val="tx2"/>
                </a:solidFill>
                <a:latin typeface="Arial" panose="020B0604020202020204" pitchFamily="34" charset="0"/>
              </a:defRPr>
            </a:lvl6pPr>
            <a:lvl7pPr marL="914400" algn="ctr" eaLnBrk="0" fontAlgn="base" hangingPunct="0">
              <a:spcBef>
                <a:spcPct val="0"/>
              </a:spcBef>
              <a:spcAft>
                <a:spcPct val="0"/>
              </a:spcAft>
              <a:defRPr sz="4400" b="1">
                <a:solidFill>
                  <a:schemeClr val="tx2"/>
                </a:solidFill>
                <a:latin typeface="Arial" panose="020B0604020202020204" pitchFamily="34" charset="0"/>
              </a:defRPr>
            </a:lvl7pPr>
            <a:lvl8pPr marL="1371600" algn="ctr" eaLnBrk="0" fontAlgn="base" hangingPunct="0">
              <a:spcBef>
                <a:spcPct val="0"/>
              </a:spcBef>
              <a:spcAft>
                <a:spcPct val="0"/>
              </a:spcAft>
              <a:defRPr sz="4400" b="1">
                <a:solidFill>
                  <a:schemeClr val="tx2"/>
                </a:solidFill>
                <a:latin typeface="Arial" panose="020B0604020202020204" pitchFamily="34" charset="0"/>
              </a:defRPr>
            </a:lvl8pPr>
            <a:lvl9pPr marL="1828800" algn="ctr" eaLnBrk="0" fontAlgn="base" hangingPunct="0">
              <a:spcBef>
                <a:spcPct val="0"/>
              </a:spcBef>
              <a:spcAft>
                <a:spcPct val="0"/>
              </a:spcAft>
              <a:defRPr sz="4400" b="1">
                <a:solidFill>
                  <a:schemeClr val="tx2"/>
                </a:solidFill>
                <a:latin typeface="Arial" panose="020B0604020202020204" pitchFamily="34" charset="0"/>
              </a:defRPr>
            </a:lvl9pPr>
          </a:lstStyle>
          <a:p>
            <a:pPr defTabSz="812810" eaLnBrk="0" fontAlgn="base" hangingPunct="0">
              <a:spcBef>
                <a:spcPct val="0"/>
              </a:spcBef>
              <a:spcAft>
                <a:spcPct val="0"/>
              </a:spcAft>
            </a:pPr>
            <a:r>
              <a:rPr lang="en-US" altLang="en-US" sz="4800" b="0" dirty="0">
                <a:solidFill>
                  <a:schemeClr val="accent6">
                    <a:lumMod val="75000"/>
                  </a:schemeClr>
                </a:solidFill>
                <a:latin typeface="Calibri" panose="020F0502020204030204" pitchFamily="34" charset="0"/>
                <a:cs typeface="Calibri" panose="020F0502020204030204" pitchFamily="34" charset="0"/>
              </a:rPr>
              <a:t>Confounding</a:t>
            </a:r>
            <a:endParaRPr lang="en-US" altLang="en-US" sz="3600" dirty="0">
              <a:solidFill>
                <a:schemeClr val="tx1"/>
              </a:solidFill>
              <a:latin typeface="Calibri" panose="020F0502020204030204" pitchFamily="34" charset="0"/>
              <a:cs typeface="Calibri" panose="020F0502020204030204" pitchFamily="34" charset="0"/>
            </a:endParaRPr>
          </a:p>
        </p:txBody>
      </p:sp>
      <p:sp>
        <p:nvSpPr>
          <p:cNvPr id="84998" name="Rectangle 6"/>
          <p:cNvSpPr>
            <a:spLocks noChangeArrowheads="1"/>
          </p:cNvSpPr>
          <p:nvPr/>
        </p:nvSpPr>
        <p:spPr bwMode="auto">
          <a:xfrm>
            <a:off x="4368407" y="1729601"/>
            <a:ext cx="633218" cy="101566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defTabSz="812810" eaLnBrk="0" fontAlgn="base" hangingPunct="0">
              <a:spcBef>
                <a:spcPct val="0"/>
              </a:spcBef>
              <a:spcAft>
                <a:spcPct val="0"/>
              </a:spcAft>
            </a:pPr>
            <a:r>
              <a:rPr lang="en-US" altLang="en-US" sz="6000" b="1" dirty="0">
                <a:latin typeface="Calibri" panose="020F0502020204030204" pitchFamily="34" charset="0"/>
                <a:cs typeface="Calibri" panose="020F0502020204030204" pitchFamily="34" charset="0"/>
              </a:rPr>
              <a:t>≠</a:t>
            </a:r>
          </a:p>
        </p:txBody>
      </p:sp>
      <p:sp>
        <p:nvSpPr>
          <p:cNvPr id="5" name="Rectangle 2"/>
          <p:cNvSpPr txBox="1">
            <a:spLocks noChangeArrowheads="1"/>
          </p:cNvSpPr>
          <p:nvPr/>
        </p:nvSpPr>
        <p:spPr bwMode="auto">
          <a:xfrm>
            <a:off x="1718236" y="3884706"/>
            <a:ext cx="5812118" cy="1163802"/>
          </a:xfrm>
          <a:prstGeom prst="rect">
            <a:avLst/>
          </a:prstGeom>
          <a:solidFill>
            <a:srgbClr val="660066">
              <a:alpha val="9000"/>
            </a:srgbClr>
          </a:solidFill>
          <a:ln>
            <a:noFill/>
          </a:ln>
          <a:extLs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5800">
                <a:solidFill>
                  <a:schemeClr val="accent1">
                    <a:lumMod val="75000"/>
                  </a:schemeClr>
                </a:solidFill>
                <a:latin typeface="+mj-lt"/>
                <a:ea typeface="MS PGothic" pitchFamily="34" charset="-128"/>
                <a:cs typeface="Avenir Book"/>
              </a:defRPr>
            </a:lvl1pPr>
            <a:lvl2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2pPr>
            <a:lvl3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3pPr>
            <a:lvl4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4pPr>
            <a:lvl5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a:lstStyle>
          <a:p>
            <a:pPr defTabSz="914400"/>
            <a:r>
              <a:rPr lang="en-US" altLang="en-US" sz="3600" kern="0" dirty="0">
                <a:solidFill>
                  <a:schemeClr val="tx1"/>
                </a:solidFill>
                <a:latin typeface="+mn-lt"/>
                <a:cs typeface="Calibri" panose="020F0502020204030204" pitchFamily="34" charset="0"/>
              </a:rPr>
              <a:t>...don’t confuse them</a:t>
            </a:r>
          </a:p>
        </p:txBody>
      </p:sp>
    </p:spTree>
    <p:extLst>
      <p:ext uri="{BB962C8B-B14F-4D97-AF65-F5344CB8AC3E}">
        <p14:creationId xmlns:p14="http://schemas.microsoft.com/office/powerpoint/2010/main" val="294745604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457200" y="274320"/>
            <a:ext cx="8229600" cy="1143000"/>
          </a:xfrm>
        </p:spPr>
        <p:txBody>
          <a:bodyPr/>
          <a:lstStyle/>
          <a:p>
            <a:pPr>
              <a:lnSpc>
                <a:spcPct val="90000"/>
              </a:lnSpc>
            </a:pPr>
            <a:r>
              <a:rPr lang="en-US" altLang="en-US" dirty="0"/>
              <a:t>Mediation</a:t>
            </a:r>
          </a:p>
        </p:txBody>
      </p:sp>
      <p:sp>
        <p:nvSpPr>
          <p:cNvPr id="25603" name="Rectangle 3"/>
          <p:cNvSpPr>
            <a:spLocks noGrp="1" noChangeArrowheads="1"/>
          </p:cNvSpPr>
          <p:nvPr>
            <p:ph type="body" idx="1"/>
          </p:nvPr>
        </p:nvSpPr>
        <p:spPr>
          <a:xfrm>
            <a:off x="617426" y="1854981"/>
            <a:ext cx="8119533" cy="1936038"/>
          </a:xfrm>
        </p:spPr>
        <p:txBody>
          <a:bodyPr/>
          <a:lstStyle/>
          <a:p>
            <a:pPr>
              <a:lnSpc>
                <a:spcPct val="90000"/>
              </a:lnSpc>
              <a:spcBef>
                <a:spcPts val="0"/>
              </a:spcBef>
              <a:spcAft>
                <a:spcPts val="1800"/>
              </a:spcAft>
            </a:pPr>
            <a:r>
              <a:rPr lang="en-US" altLang="en-US" dirty="0">
                <a:solidFill>
                  <a:schemeClr val="tx1">
                    <a:lumMod val="65000"/>
                    <a:lumOff val="35000"/>
                  </a:schemeClr>
                </a:solidFill>
              </a:rPr>
              <a:t>Associated with outcome</a:t>
            </a:r>
          </a:p>
          <a:p>
            <a:pPr>
              <a:lnSpc>
                <a:spcPct val="90000"/>
              </a:lnSpc>
              <a:spcBef>
                <a:spcPts val="0"/>
              </a:spcBef>
              <a:spcAft>
                <a:spcPts val="1800"/>
              </a:spcAft>
            </a:pPr>
            <a:r>
              <a:rPr lang="en-US" altLang="en-US" dirty="0">
                <a:solidFill>
                  <a:schemeClr val="tx1">
                    <a:lumMod val="65000"/>
                    <a:lumOff val="35000"/>
                  </a:schemeClr>
                </a:solidFill>
              </a:rPr>
              <a:t>Associated with exposure</a:t>
            </a:r>
          </a:p>
          <a:p>
            <a:pPr>
              <a:lnSpc>
                <a:spcPct val="90000"/>
              </a:lnSpc>
              <a:spcBef>
                <a:spcPts val="0"/>
              </a:spcBef>
              <a:spcAft>
                <a:spcPts val="1800"/>
              </a:spcAft>
            </a:pPr>
            <a:r>
              <a:rPr lang="en-US" altLang="en-US" dirty="0">
                <a:solidFill>
                  <a:schemeClr val="tx1">
                    <a:lumMod val="65000"/>
                    <a:lumOff val="35000"/>
                  </a:schemeClr>
                </a:solidFill>
              </a:rPr>
              <a:t>In the causal pathway  </a:t>
            </a:r>
          </a:p>
          <a:p>
            <a:pPr>
              <a:lnSpc>
                <a:spcPct val="90000"/>
              </a:lnSpc>
              <a:spcBef>
                <a:spcPts val="0"/>
              </a:spcBef>
              <a:spcAft>
                <a:spcPts val="1800"/>
              </a:spcAft>
            </a:pPr>
            <a:endParaRPr lang="en-US" altLang="en-US" dirty="0">
              <a:solidFill>
                <a:schemeClr val="tx1">
                  <a:lumMod val="65000"/>
                  <a:lumOff val="35000"/>
                </a:schemeClr>
              </a:solidFill>
            </a:endParaRPr>
          </a:p>
          <a:p>
            <a:pPr>
              <a:lnSpc>
                <a:spcPct val="90000"/>
              </a:lnSpc>
              <a:spcBef>
                <a:spcPts val="0"/>
              </a:spcBef>
              <a:spcAft>
                <a:spcPts val="1800"/>
              </a:spcAft>
            </a:pPr>
            <a:endParaRPr lang="en-US" altLang="en-US" dirty="0">
              <a:solidFill>
                <a:schemeClr val="tx1">
                  <a:lumMod val="65000"/>
                  <a:lumOff val="35000"/>
                </a:schemeClr>
              </a:solidFill>
            </a:endParaRPr>
          </a:p>
          <a:p>
            <a:pPr>
              <a:lnSpc>
                <a:spcPct val="90000"/>
              </a:lnSpc>
              <a:spcBef>
                <a:spcPts val="0"/>
              </a:spcBef>
              <a:spcAft>
                <a:spcPts val="1800"/>
              </a:spcAft>
            </a:pPr>
            <a:r>
              <a:rPr lang="en-US" altLang="en-US" dirty="0">
                <a:solidFill>
                  <a:schemeClr val="tx1">
                    <a:lumMod val="65000"/>
                    <a:lumOff val="35000"/>
                  </a:schemeClr>
                </a:solidFill>
              </a:rPr>
              <a:t>Mathematically similar to confounding</a:t>
            </a:r>
          </a:p>
        </p:txBody>
      </p:sp>
      <p:grpSp>
        <p:nvGrpSpPr>
          <p:cNvPr id="2" name="Group 1"/>
          <p:cNvGrpSpPr/>
          <p:nvPr/>
        </p:nvGrpSpPr>
        <p:grpSpPr>
          <a:xfrm>
            <a:off x="2384143" y="3941421"/>
            <a:ext cx="4233351" cy="646333"/>
            <a:chOff x="2495354" y="4500560"/>
            <a:chExt cx="4233351" cy="646333"/>
          </a:xfrm>
        </p:grpSpPr>
        <p:sp>
          <p:nvSpPr>
            <p:cNvPr id="25604" name="Text Box 4"/>
            <p:cNvSpPr txBox="1">
              <a:spLocks noChangeArrowheads="1"/>
            </p:cNvSpPr>
            <p:nvPr/>
          </p:nvSpPr>
          <p:spPr bwMode="auto">
            <a:xfrm>
              <a:off x="2495354" y="4500561"/>
              <a:ext cx="492443" cy="6463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3600" b="1" dirty="0">
                  <a:latin typeface="Arial" panose="020B0604020202020204" pitchFamily="34" charset="0"/>
                </a:rPr>
                <a:t>E</a:t>
              </a:r>
            </a:p>
          </p:txBody>
        </p:sp>
        <p:sp>
          <p:nvSpPr>
            <p:cNvPr id="25605" name="Text Box 5"/>
            <p:cNvSpPr txBox="1">
              <a:spLocks noChangeArrowheads="1"/>
            </p:cNvSpPr>
            <p:nvPr/>
          </p:nvSpPr>
          <p:spPr bwMode="auto">
            <a:xfrm>
              <a:off x="6184966" y="4500560"/>
              <a:ext cx="543739" cy="6463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3600" b="1" dirty="0">
                  <a:latin typeface="Arial" panose="020B0604020202020204" pitchFamily="34" charset="0"/>
                </a:rPr>
                <a:t>O</a:t>
              </a:r>
            </a:p>
          </p:txBody>
        </p:sp>
        <p:sp>
          <p:nvSpPr>
            <p:cNvPr id="25609" name="Line 9"/>
            <p:cNvSpPr>
              <a:spLocks noChangeShapeType="1"/>
            </p:cNvSpPr>
            <p:nvPr/>
          </p:nvSpPr>
          <p:spPr bwMode="auto">
            <a:xfrm flipV="1">
              <a:off x="2974482" y="4823726"/>
              <a:ext cx="1266354" cy="0"/>
            </a:xfrm>
            <a:prstGeom prst="line">
              <a:avLst/>
            </a:prstGeom>
            <a:noFill/>
            <a:ln w="57150">
              <a:solidFill>
                <a:schemeClr val="tx2"/>
              </a:solidFill>
              <a:round/>
              <a:headEnd type="none" w="med" len="me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812810" eaLnBrk="0" fontAlgn="base" hangingPunct="0">
                <a:spcBef>
                  <a:spcPct val="0"/>
                </a:spcBef>
                <a:spcAft>
                  <a:spcPct val="0"/>
                </a:spcAft>
              </a:pPr>
              <a:endParaRPr lang="en-US" sz="3600" b="1">
                <a:latin typeface="Arial" panose="020B0604020202020204" pitchFamily="34" charset="0"/>
              </a:endParaRPr>
            </a:p>
          </p:txBody>
        </p:sp>
        <p:sp>
          <p:nvSpPr>
            <p:cNvPr id="10" name="Text Box 5"/>
            <p:cNvSpPr txBox="1">
              <a:spLocks noChangeArrowheads="1"/>
            </p:cNvSpPr>
            <p:nvPr/>
          </p:nvSpPr>
          <p:spPr bwMode="auto">
            <a:xfrm>
              <a:off x="4286750" y="4500562"/>
              <a:ext cx="569387" cy="6463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3600" b="1" dirty="0">
                  <a:latin typeface="Arial" panose="020B0604020202020204" pitchFamily="34" charset="0"/>
                </a:rPr>
                <a:t>M</a:t>
              </a:r>
            </a:p>
          </p:txBody>
        </p:sp>
        <p:sp>
          <p:nvSpPr>
            <p:cNvPr id="11" name="Line 9"/>
            <p:cNvSpPr>
              <a:spLocks noChangeShapeType="1"/>
            </p:cNvSpPr>
            <p:nvPr/>
          </p:nvSpPr>
          <p:spPr bwMode="auto">
            <a:xfrm flipV="1">
              <a:off x="4918612" y="4823726"/>
              <a:ext cx="1266354" cy="0"/>
            </a:xfrm>
            <a:prstGeom prst="line">
              <a:avLst/>
            </a:prstGeom>
            <a:noFill/>
            <a:ln w="57150">
              <a:solidFill>
                <a:schemeClr val="tx2"/>
              </a:solidFill>
              <a:round/>
              <a:headEnd type="none" w="med" len="me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812810" eaLnBrk="0" fontAlgn="base" hangingPunct="0">
                <a:spcBef>
                  <a:spcPct val="0"/>
                </a:spcBef>
                <a:spcAft>
                  <a:spcPct val="0"/>
                </a:spcAft>
              </a:pPr>
              <a:endParaRPr lang="en-US" sz="3600" b="1">
                <a:latin typeface="Arial" panose="020B0604020202020204" pitchFamily="34" charset="0"/>
              </a:endParaRPr>
            </a:p>
          </p:txBody>
        </p:sp>
      </p:grpSp>
    </p:spTree>
    <p:extLst>
      <p:ext uri="{BB962C8B-B14F-4D97-AF65-F5344CB8AC3E}">
        <p14:creationId xmlns:p14="http://schemas.microsoft.com/office/powerpoint/2010/main" val="1035116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457200" y="274320"/>
            <a:ext cx="8229600" cy="1143000"/>
          </a:xfrm>
        </p:spPr>
        <p:txBody>
          <a:bodyPr/>
          <a:lstStyle/>
          <a:p>
            <a:r>
              <a:rPr lang="en-US" altLang="en-US" dirty="0"/>
              <a:t>Stratified vs. multivariable analysis</a:t>
            </a:r>
          </a:p>
        </p:txBody>
      </p:sp>
      <p:sp>
        <p:nvSpPr>
          <p:cNvPr id="44035" name="Rectangle 3"/>
          <p:cNvSpPr>
            <a:spLocks noGrp="1" noChangeArrowheads="1"/>
          </p:cNvSpPr>
          <p:nvPr>
            <p:ph type="body" idx="1"/>
          </p:nvPr>
        </p:nvSpPr>
        <p:spPr>
          <a:xfrm>
            <a:off x="685800" y="1828800"/>
            <a:ext cx="8229600" cy="4389120"/>
          </a:xfrm>
        </p:spPr>
        <p:txBody>
          <a:bodyPr/>
          <a:lstStyle/>
          <a:p>
            <a:pPr>
              <a:lnSpc>
                <a:spcPct val="90000"/>
              </a:lnSpc>
              <a:spcBef>
                <a:spcPts val="0"/>
              </a:spcBef>
              <a:spcAft>
                <a:spcPts val="1200"/>
              </a:spcAft>
            </a:pPr>
            <a:r>
              <a:rPr lang="en-US" altLang="en-US" sz="3000" dirty="0">
                <a:solidFill>
                  <a:schemeClr val="tx1">
                    <a:lumMod val="65000"/>
                    <a:lumOff val="35000"/>
                  </a:schemeClr>
                </a:solidFill>
              </a:rPr>
              <a:t>Stratified analysis is clear:  We see what is happening</a:t>
            </a:r>
          </a:p>
          <a:p>
            <a:pPr>
              <a:lnSpc>
                <a:spcPct val="90000"/>
              </a:lnSpc>
              <a:spcBef>
                <a:spcPts val="0"/>
              </a:spcBef>
              <a:spcAft>
                <a:spcPts val="1200"/>
              </a:spcAft>
            </a:pPr>
            <a:r>
              <a:rPr lang="en-US" altLang="en-US" sz="3000" dirty="0">
                <a:solidFill>
                  <a:schemeClr val="tx1">
                    <a:lumMod val="65000"/>
                    <a:lumOff val="35000"/>
                  </a:schemeClr>
                </a:solidFill>
              </a:rPr>
              <a:t>Stratified analysis can </a:t>
            </a:r>
            <a:r>
              <a:rPr lang="en-US" altLang="en-US" sz="3000" u="sng" dirty="0">
                <a:solidFill>
                  <a:schemeClr val="tx1">
                    <a:lumMod val="65000"/>
                    <a:lumOff val="35000"/>
                  </a:schemeClr>
                </a:solidFill>
              </a:rPr>
              <a:t>only</a:t>
            </a:r>
            <a:r>
              <a:rPr lang="en-US" altLang="en-US" sz="3000" dirty="0">
                <a:solidFill>
                  <a:schemeClr val="tx1">
                    <a:lumMod val="65000"/>
                    <a:lumOff val="35000"/>
                  </a:schemeClr>
                </a:solidFill>
              </a:rPr>
              <a:t> control for a small number of confounding variables</a:t>
            </a:r>
          </a:p>
          <a:p>
            <a:pPr>
              <a:lnSpc>
                <a:spcPct val="90000"/>
              </a:lnSpc>
              <a:spcBef>
                <a:spcPts val="0"/>
              </a:spcBef>
              <a:spcAft>
                <a:spcPts val="1200"/>
              </a:spcAft>
            </a:pPr>
            <a:r>
              <a:rPr lang="en-US" altLang="en-US" sz="3000" dirty="0">
                <a:solidFill>
                  <a:schemeClr val="tx1">
                    <a:lumMod val="65000"/>
                    <a:lumOff val="35000"/>
                  </a:schemeClr>
                </a:solidFill>
              </a:rPr>
              <a:t>Multivariable regression analysis can control for </a:t>
            </a:r>
            <a:r>
              <a:rPr lang="en-US" altLang="en-US" sz="3000" u="sng" dirty="0">
                <a:solidFill>
                  <a:schemeClr val="tx1">
                    <a:lumMod val="65000"/>
                    <a:lumOff val="35000"/>
                  </a:schemeClr>
                </a:solidFill>
              </a:rPr>
              <a:t>many</a:t>
            </a:r>
            <a:r>
              <a:rPr lang="en-US" altLang="en-US" sz="3000" dirty="0">
                <a:solidFill>
                  <a:schemeClr val="tx1">
                    <a:lumMod val="65000"/>
                    <a:lumOff val="35000"/>
                  </a:schemeClr>
                </a:solidFill>
              </a:rPr>
              <a:t> confounding variables</a:t>
            </a:r>
          </a:p>
          <a:p>
            <a:pPr>
              <a:lnSpc>
                <a:spcPct val="90000"/>
              </a:lnSpc>
              <a:spcBef>
                <a:spcPts val="0"/>
              </a:spcBef>
              <a:spcAft>
                <a:spcPts val="1200"/>
              </a:spcAft>
            </a:pPr>
            <a:r>
              <a:rPr lang="en-US" altLang="en-US" sz="3000" dirty="0">
                <a:solidFill>
                  <a:schemeClr val="tx1">
                    <a:lumMod val="65000"/>
                    <a:lumOff val="35000"/>
                  </a:schemeClr>
                </a:solidFill>
              </a:rPr>
              <a:t>In multivariable analysis, it is difficult to understand how different variables relate to each other</a:t>
            </a:r>
          </a:p>
        </p:txBody>
      </p:sp>
    </p:spTree>
    <p:extLst>
      <p:ext uri="{BB962C8B-B14F-4D97-AF65-F5344CB8AC3E}">
        <p14:creationId xmlns:p14="http://schemas.microsoft.com/office/powerpoint/2010/main" val="111369241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3" name="Rectangle 7"/>
          <p:cNvSpPr>
            <a:spLocks noGrp="1" noChangeArrowheads="1"/>
          </p:cNvSpPr>
          <p:nvPr>
            <p:ph type="title"/>
          </p:nvPr>
        </p:nvSpPr>
        <p:spPr>
          <a:xfrm>
            <a:off x="457200" y="274320"/>
            <a:ext cx="8229600" cy="1143000"/>
          </a:xfrm>
        </p:spPr>
        <p:txBody>
          <a:bodyPr/>
          <a:lstStyle/>
          <a:p>
            <a:pPr eaLnBrk="1" hangingPunct="1">
              <a:defRPr/>
            </a:pPr>
            <a:r>
              <a:rPr lang="en-US" dirty="0">
                <a:latin typeface="Avenir Book" charset="0"/>
                <a:ea typeface="Avenir Book" charset="0"/>
                <a:cs typeface="Avenir Book" charset="0"/>
              </a:rPr>
              <a:t>Example D</a:t>
            </a:r>
            <a:endParaRPr lang="en-US" sz="3600" dirty="0">
              <a:latin typeface="Avenir Book" charset="0"/>
              <a:ea typeface="Avenir Book" charset="0"/>
              <a:cs typeface="Avenir Book" charset="0"/>
            </a:endParaRPr>
          </a:p>
        </p:txBody>
      </p:sp>
      <p:sp>
        <p:nvSpPr>
          <p:cNvPr id="4104" name="Rectangle 8"/>
          <p:cNvSpPr>
            <a:spLocks noGrp="1" noChangeArrowheads="1"/>
          </p:cNvSpPr>
          <p:nvPr>
            <p:ph type="body" idx="1"/>
          </p:nvPr>
        </p:nvSpPr>
        <p:spPr>
          <a:xfrm>
            <a:off x="3784600" y="1490789"/>
            <a:ext cx="5359400" cy="1662913"/>
          </a:xfrm>
        </p:spPr>
        <p:txBody>
          <a:bodyPr/>
          <a:lstStyle/>
          <a:p>
            <a:pPr marL="0" indent="0" eaLnBrk="1" hangingPunct="1">
              <a:buNone/>
              <a:defRPr/>
            </a:pPr>
            <a:r>
              <a:rPr lang="en-US" dirty="0">
                <a:solidFill>
                  <a:srgbClr val="404040"/>
                </a:solidFill>
                <a:ea typeface="Calibri" charset="0"/>
              </a:rPr>
              <a:t>Researchers report findings! Coffee drinking causes myocardial infarction (MI)!</a:t>
            </a:r>
          </a:p>
        </p:txBody>
      </p:sp>
      <p:sp>
        <p:nvSpPr>
          <p:cNvPr id="4105" name="AutoShape 9"/>
          <p:cNvSpPr>
            <a:spLocks noChangeArrowheads="1"/>
          </p:cNvSpPr>
          <p:nvPr/>
        </p:nvSpPr>
        <p:spPr bwMode="auto">
          <a:xfrm rot="-767368">
            <a:off x="381000" y="1633538"/>
            <a:ext cx="3103563" cy="1949450"/>
          </a:xfrm>
          <a:prstGeom prst="irregularSeal1">
            <a:avLst/>
          </a:prstGeom>
          <a:solidFill>
            <a:srgbClr val="FFFF00"/>
          </a:solidFill>
          <a:ln w="25400">
            <a:solidFill>
              <a:srgbClr val="FF0000"/>
            </a:solidFill>
            <a:miter lim="800000"/>
            <a:headEnd/>
            <a:tailEnd/>
          </a:ln>
        </p:spPr>
        <p:txBody>
          <a:bodyPr wrap="none" anchor="ctr"/>
          <a:lstStyle/>
          <a:p>
            <a:pPr algn="ctr"/>
            <a:r>
              <a:rPr lang="en-US" sz="2800" dirty="0">
                <a:latin typeface="Calibri" charset="0"/>
                <a:ea typeface="Calibri" charset="0"/>
                <a:cs typeface="Calibri" charset="0"/>
              </a:rPr>
              <a:t>NEWS FLASH!!</a:t>
            </a:r>
          </a:p>
        </p:txBody>
      </p:sp>
      <p:sp>
        <p:nvSpPr>
          <p:cNvPr id="37892" name="Text Box 10"/>
          <p:cNvSpPr txBox="1">
            <a:spLocks noChangeArrowheads="1"/>
          </p:cNvSpPr>
          <p:nvPr/>
        </p:nvSpPr>
        <p:spPr bwMode="auto">
          <a:xfrm>
            <a:off x="3215146" y="4666591"/>
            <a:ext cx="18415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charset="0"/>
                <a:ea typeface="ＭＳ Ｐゴシック" charset="0"/>
                <a:cs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endParaRPr lang="en-US"/>
          </a:p>
        </p:txBody>
      </p:sp>
      <p:graphicFrame>
        <p:nvGraphicFramePr>
          <p:cNvPr id="4181" name="Group 85"/>
          <p:cNvGraphicFramePr>
            <a:graphicFrameLocks noGrp="1"/>
          </p:cNvGraphicFramePr>
          <p:nvPr>
            <p:extLst>
              <p:ext uri="{D42A27DB-BD31-4B8C-83A1-F6EECF244321}">
                <p14:modId xmlns:p14="http://schemas.microsoft.com/office/powerpoint/2010/main" val="342969464"/>
              </p:ext>
            </p:extLst>
          </p:nvPr>
        </p:nvGraphicFramePr>
        <p:xfrm>
          <a:off x="3609942" y="3676060"/>
          <a:ext cx="2580888" cy="2144713"/>
        </p:xfrm>
        <a:graphic>
          <a:graphicData uri="http://schemas.openxmlformats.org/drawingml/2006/table">
            <a:tbl>
              <a:tblPr/>
              <a:tblGrid>
                <a:gridCol w="1326742">
                  <a:extLst>
                    <a:ext uri="{9D8B030D-6E8A-4147-A177-3AD203B41FA5}">
                      <a16:colId xmlns:a16="http://schemas.microsoft.com/office/drawing/2014/main" val="20000"/>
                    </a:ext>
                  </a:extLst>
                </a:gridCol>
                <a:gridCol w="1254146">
                  <a:extLst>
                    <a:ext uri="{9D8B030D-6E8A-4147-A177-3AD203B41FA5}">
                      <a16:colId xmlns:a16="http://schemas.microsoft.com/office/drawing/2014/main" val="20001"/>
                    </a:ext>
                  </a:extLst>
                </a:gridCol>
              </a:tblGrid>
              <a:tr h="10620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a:ln>
                            <a:noFill/>
                          </a:ln>
                          <a:solidFill>
                            <a:schemeClr val="tx1"/>
                          </a:solidFill>
                          <a:effectLst>
                            <a:outerShdw blurRad="38100" dist="38100" dir="2700000" algn="tl">
                              <a:srgbClr val="FFFFFF"/>
                            </a:outerShdw>
                          </a:effectLst>
                          <a:latin typeface="Calibri" charset="0"/>
                          <a:ea typeface="Calibri" charset="0"/>
                          <a:cs typeface="Calibri" charset="0"/>
                        </a:rPr>
                        <a:t>68</a:t>
                      </a:r>
                    </a:p>
                  </a:txBody>
                  <a:tcPr anchor="ct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a:ln>
                            <a:noFill/>
                          </a:ln>
                          <a:solidFill>
                            <a:schemeClr val="tx1"/>
                          </a:solidFill>
                          <a:effectLst>
                            <a:outerShdw blurRad="38100" dist="38100" dir="2700000" algn="tl">
                              <a:srgbClr val="FFFFFF"/>
                            </a:outerShdw>
                          </a:effectLst>
                          <a:latin typeface="Calibri" charset="0"/>
                          <a:ea typeface="Calibri" charset="0"/>
                          <a:cs typeface="Calibri" charset="0"/>
                        </a:rPr>
                        <a:t>44</a:t>
                      </a:r>
                    </a:p>
                  </a:txBody>
                  <a:tcPr anchor="ct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826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a:ln>
                            <a:noFill/>
                          </a:ln>
                          <a:solidFill>
                            <a:schemeClr val="tx1"/>
                          </a:solidFill>
                          <a:effectLst>
                            <a:outerShdw blurRad="38100" dist="38100" dir="2700000" algn="tl">
                              <a:srgbClr val="FFFFFF"/>
                            </a:outerShdw>
                          </a:effectLst>
                          <a:latin typeface="Calibri" charset="0"/>
                          <a:ea typeface="Calibri" charset="0"/>
                          <a:cs typeface="Calibri" charset="0"/>
                        </a:rPr>
                        <a:t> 32</a:t>
                      </a:r>
                    </a:p>
                  </a:txBody>
                  <a:tcPr anchor="ct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a:ln>
                            <a:noFill/>
                          </a:ln>
                          <a:solidFill>
                            <a:schemeClr val="tx1"/>
                          </a:solidFill>
                          <a:effectLst>
                            <a:outerShdw blurRad="38100" dist="38100" dir="2700000" algn="tl">
                              <a:srgbClr val="FFFFFF"/>
                            </a:outerShdw>
                          </a:effectLst>
                          <a:latin typeface="Calibri" charset="0"/>
                          <a:ea typeface="Calibri" charset="0"/>
                          <a:cs typeface="Calibri" charset="0"/>
                        </a:rPr>
                        <a:t>56</a:t>
                      </a:r>
                    </a:p>
                  </a:txBody>
                  <a:tcPr anchor="ct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
        <p:nvSpPr>
          <p:cNvPr id="4182" name="Text Box 86"/>
          <p:cNvSpPr txBox="1">
            <a:spLocks noChangeArrowheads="1"/>
          </p:cNvSpPr>
          <p:nvPr/>
        </p:nvSpPr>
        <p:spPr bwMode="auto">
          <a:xfrm>
            <a:off x="1924508" y="3962645"/>
            <a:ext cx="1616075" cy="1443472"/>
          </a:xfrm>
          <a:prstGeom prst="rect">
            <a:avLst/>
          </a:prstGeom>
          <a:noFill/>
          <a:ln w="9525">
            <a:noFill/>
            <a:miter lim="800000"/>
            <a:headEnd/>
            <a:tailEnd/>
          </a:ln>
          <a:effec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37931725" indent="-37474525"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lnSpc>
                <a:spcPct val="110000"/>
              </a:lnSpc>
              <a:spcBef>
                <a:spcPct val="50000"/>
              </a:spcBef>
              <a:spcAft>
                <a:spcPts val="1800"/>
              </a:spcAft>
              <a:defRPr/>
            </a:pPr>
            <a:r>
              <a:rPr lang="en-US" sz="2800" dirty="0">
                <a:effectLst>
                  <a:outerShdw blurRad="38100" dist="38100" dir="2700000" algn="tl">
                    <a:srgbClr val="FFFFFF"/>
                  </a:outerShdw>
                </a:effectLst>
                <a:latin typeface="Calibri" charset="0"/>
                <a:ea typeface="Calibri" charset="0"/>
                <a:cs typeface="Calibri" charset="0"/>
              </a:rPr>
              <a:t>+ Coffee</a:t>
            </a:r>
          </a:p>
          <a:p>
            <a:pPr eaLnBrk="1" hangingPunct="1">
              <a:spcBef>
                <a:spcPct val="50000"/>
              </a:spcBef>
              <a:defRPr/>
            </a:pPr>
            <a:r>
              <a:rPr lang="en-US" sz="2800" dirty="0">
                <a:effectLst>
                  <a:outerShdw blurRad="38100" dist="38100" dir="2700000" algn="tl">
                    <a:srgbClr val="FFFFFF"/>
                  </a:outerShdw>
                </a:effectLst>
                <a:latin typeface="Calibri" charset="0"/>
                <a:ea typeface="Calibri" charset="0"/>
                <a:cs typeface="Calibri" charset="0"/>
              </a:rPr>
              <a:t>- Coffee</a:t>
            </a:r>
          </a:p>
        </p:txBody>
      </p:sp>
      <p:sp>
        <p:nvSpPr>
          <p:cNvPr id="37905" name="Text Box 87"/>
          <p:cNvSpPr txBox="1">
            <a:spLocks noChangeArrowheads="1"/>
          </p:cNvSpPr>
          <p:nvPr/>
        </p:nvSpPr>
        <p:spPr bwMode="auto">
          <a:xfrm>
            <a:off x="3685499" y="3153703"/>
            <a:ext cx="2336409"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charset="0"/>
                <a:ea typeface="ＭＳ Ｐゴシック" charset="0"/>
                <a:cs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spcBef>
                <a:spcPct val="50000"/>
              </a:spcBef>
            </a:pPr>
            <a:r>
              <a:rPr lang="en-US" sz="2800" dirty="0">
                <a:latin typeface="Calibri" charset="0"/>
                <a:ea typeface="Calibri" charset="0"/>
                <a:cs typeface="Calibri" charset="0"/>
              </a:rPr>
              <a:t> + MI         ̶  MI</a:t>
            </a:r>
          </a:p>
        </p:txBody>
      </p:sp>
      <p:sp>
        <p:nvSpPr>
          <p:cNvPr id="37906" name="Text Box 89"/>
          <p:cNvSpPr txBox="1">
            <a:spLocks noChangeArrowheads="1"/>
          </p:cNvSpPr>
          <p:nvPr/>
        </p:nvSpPr>
        <p:spPr bwMode="auto">
          <a:xfrm>
            <a:off x="3215146" y="5820773"/>
            <a:ext cx="3673475"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spcBef>
                <a:spcPct val="50000"/>
              </a:spcBef>
            </a:pPr>
            <a:r>
              <a:rPr lang="en-US" sz="3200" dirty="0">
                <a:latin typeface="Arial" charset="0"/>
              </a:rPr>
              <a:t>      </a:t>
            </a:r>
            <a:r>
              <a:rPr lang="en-US" sz="3200" dirty="0">
                <a:latin typeface="Calibri" charset="0"/>
                <a:ea typeface="Calibri" charset="0"/>
                <a:cs typeface="Calibri" charset="0"/>
              </a:rPr>
              <a:t>100      100</a:t>
            </a:r>
          </a:p>
        </p:txBody>
      </p:sp>
    </p:spTree>
    <p:extLst>
      <p:ext uri="{BB962C8B-B14F-4D97-AF65-F5344CB8AC3E}">
        <p14:creationId xmlns:p14="http://schemas.microsoft.com/office/powerpoint/2010/main" val="70294309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10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4" grpId="0" build="p"/>
      <p:bldP spid="4105" grpId="0" animBg="1"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D: True association?</a:t>
            </a:r>
          </a:p>
        </p:txBody>
      </p:sp>
      <p:sp>
        <p:nvSpPr>
          <p:cNvPr id="15363" name="Rectangle 3"/>
          <p:cNvSpPr>
            <a:spLocks noGrp="1" noChangeArrowheads="1"/>
          </p:cNvSpPr>
          <p:nvPr>
            <p:ph type="body" idx="4294967295"/>
          </p:nvPr>
        </p:nvSpPr>
        <p:spPr>
          <a:xfrm>
            <a:off x="747058" y="1685645"/>
            <a:ext cx="6858000" cy="4530725"/>
          </a:xfrm>
        </p:spPr>
        <p:txBody>
          <a:bodyPr/>
          <a:lstStyle/>
          <a:p>
            <a:pPr eaLnBrk="1" hangingPunct="1">
              <a:defRPr/>
            </a:pPr>
            <a:r>
              <a:rPr lang="en-US" dirty="0">
                <a:latin typeface="Calibri" charset="0"/>
                <a:ea typeface="Calibri" charset="0"/>
                <a:cs typeface="Calibri" charset="0"/>
              </a:rPr>
              <a:t>Odds of coffee drinking for</a:t>
            </a:r>
          </a:p>
          <a:p>
            <a:pPr lvl="1">
              <a:lnSpc>
                <a:spcPct val="90000"/>
              </a:lnSpc>
              <a:defRPr/>
            </a:pPr>
            <a:r>
              <a:rPr lang="en-US" dirty="0">
                <a:latin typeface="Calibri" charset="0"/>
                <a:ea typeface="Calibri" charset="0"/>
                <a:cs typeface="Calibri" charset="0"/>
              </a:rPr>
              <a:t>MI cases	= 68:32 = 2.12</a:t>
            </a:r>
          </a:p>
          <a:p>
            <a:pPr lvl="1">
              <a:lnSpc>
                <a:spcPct val="90000"/>
              </a:lnSpc>
              <a:defRPr/>
            </a:pPr>
            <a:r>
              <a:rPr lang="en-US" dirty="0">
                <a:latin typeface="Calibri" charset="0"/>
                <a:ea typeface="Calibri" charset="0"/>
                <a:cs typeface="Calibri" charset="0"/>
              </a:rPr>
              <a:t>Controls	= 44:56 = 0.79	</a:t>
            </a:r>
          </a:p>
          <a:p>
            <a:pPr lvl="1">
              <a:lnSpc>
                <a:spcPct val="90000"/>
              </a:lnSpc>
              <a:spcBef>
                <a:spcPts val="600"/>
              </a:spcBef>
              <a:spcAft>
                <a:spcPts val="1800"/>
              </a:spcAft>
              <a:defRPr/>
            </a:pPr>
            <a:r>
              <a:rPr lang="en-US" dirty="0">
                <a:latin typeface="Calibri" charset="0"/>
                <a:ea typeface="Calibri" charset="0"/>
                <a:cs typeface="Calibri" charset="0"/>
              </a:rPr>
              <a:t>Odds ratio	= 2.12/0.79 = 2.69</a:t>
            </a:r>
          </a:p>
          <a:p>
            <a:pPr marL="514350" indent="-457200">
              <a:lnSpc>
                <a:spcPct val="90000"/>
              </a:lnSpc>
              <a:spcBef>
                <a:spcPts val="600"/>
              </a:spcBef>
              <a:spcAft>
                <a:spcPts val="1800"/>
              </a:spcAft>
              <a:defRPr/>
            </a:pPr>
            <a:r>
              <a:rPr lang="en-US" dirty="0">
                <a:latin typeface="Calibri" charset="0"/>
                <a:ea typeface="Calibri" charset="0"/>
                <a:cs typeface="Calibri" charset="0"/>
              </a:rPr>
              <a:t>An odds ratio (OR) &gt;1 indicates an association</a:t>
            </a:r>
          </a:p>
          <a:p>
            <a:pPr>
              <a:lnSpc>
                <a:spcPct val="90000"/>
              </a:lnSpc>
              <a:spcBef>
                <a:spcPts val="600"/>
              </a:spcBef>
              <a:spcAft>
                <a:spcPts val="1800"/>
              </a:spcAft>
              <a:defRPr/>
            </a:pPr>
            <a:r>
              <a:rPr lang="en-US" dirty="0">
                <a:latin typeface="Calibri" charset="0"/>
                <a:ea typeface="Calibri" charset="0"/>
                <a:cs typeface="Calibri" charset="0"/>
              </a:rPr>
              <a:t>Q: </a:t>
            </a:r>
            <a:r>
              <a:rPr lang="en-US" dirty="0">
                <a:solidFill>
                  <a:schemeClr val="accent6">
                    <a:lumMod val="75000"/>
                  </a:schemeClr>
                </a:solidFill>
                <a:latin typeface="Calibri" charset="0"/>
                <a:ea typeface="Calibri" charset="0"/>
                <a:cs typeface="Calibri" charset="0"/>
              </a:rPr>
              <a:t>Is this a </a:t>
            </a:r>
            <a:r>
              <a:rPr lang="en-US" i="1" dirty="0">
                <a:solidFill>
                  <a:schemeClr val="accent6">
                    <a:lumMod val="75000"/>
                  </a:schemeClr>
                </a:solidFill>
                <a:latin typeface="Calibri" charset="0"/>
                <a:ea typeface="Calibri" charset="0"/>
                <a:cs typeface="Calibri" charset="0"/>
              </a:rPr>
              <a:t>true </a:t>
            </a:r>
            <a:r>
              <a:rPr lang="en-US" dirty="0">
                <a:solidFill>
                  <a:schemeClr val="accent6">
                    <a:lumMod val="75000"/>
                  </a:schemeClr>
                </a:solidFill>
                <a:latin typeface="Calibri" charset="0"/>
                <a:ea typeface="Calibri" charset="0"/>
                <a:cs typeface="Calibri" charset="0"/>
              </a:rPr>
              <a:t>association?</a:t>
            </a:r>
          </a:p>
        </p:txBody>
      </p:sp>
    </p:spTree>
    <p:extLst>
      <p:ext uri="{BB962C8B-B14F-4D97-AF65-F5344CB8AC3E}">
        <p14:creationId xmlns:p14="http://schemas.microsoft.com/office/powerpoint/2010/main" val="674046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36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36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457200" y="277813"/>
            <a:ext cx="8229600" cy="1139825"/>
          </a:xfrm>
        </p:spPr>
        <p:txBody>
          <a:bodyPr/>
          <a:lstStyle/>
          <a:p>
            <a:pPr>
              <a:defRPr/>
            </a:pPr>
            <a:r>
              <a:rPr lang="en-US" dirty="0">
                <a:ea typeface="Calibri" charset="0"/>
                <a:cs typeface="Calibri" charset="0"/>
              </a:rPr>
              <a:t>Evaluating associations</a:t>
            </a:r>
          </a:p>
        </p:txBody>
      </p:sp>
      <p:sp>
        <p:nvSpPr>
          <p:cNvPr id="19459" name="Rectangle 3"/>
          <p:cNvSpPr>
            <a:spLocks noGrp="1" noChangeArrowheads="1"/>
          </p:cNvSpPr>
          <p:nvPr>
            <p:ph type="body" idx="1"/>
          </p:nvPr>
        </p:nvSpPr>
        <p:spPr>
          <a:xfrm>
            <a:off x="2046941" y="1766049"/>
            <a:ext cx="6490447" cy="3433480"/>
          </a:xfrm>
          <a:solidFill>
            <a:schemeClr val="accent6">
              <a:lumMod val="60000"/>
              <a:lumOff val="40000"/>
            </a:schemeClr>
          </a:solidFill>
        </p:spPr>
        <p:txBody>
          <a:bodyPr/>
          <a:lstStyle/>
          <a:p>
            <a:pPr marL="119063" indent="0" eaLnBrk="1" hangingPunct="1">
              <a:buNone/>
              <a:defRPr/>
            </a:pPr>
            <a:r>
              <a:rPr lang="en-US" dirty="0">
                <a:latin typeface="Calibri" charset="0"/>
                <a:ea typeface="Calibri" charset="0"/>
                <a:cs typeface="Calibri" charset="0"/>
              </a:rPr>
              <a:t>1. Chance (random error)</a:t>
            </a:r>
          </a:p>
          <a:p>
            <a:pPr marL="119063" indent="0" eaLnBrk="1" hangingPunct="1">
              <a:buNone/>
              <a:defRPr/>
            </a:pPr>
            <a:r>
              <a:rPr lang="en-US" dirty="0">
                <a:latin typeface="Calibri" charset="0"/>
                <a:ea typeface="Calibri" charset="0"/>
                <a:cs typeface="Calibri" charset="0"/>
              </a:rPr>
              <a:t>2. Bias</a:t>
            </a:r>
          </a:p>
          <a:p>
            <a:pPr marL="508000" lvl="1" indent="0">
              <a:buFont typeface="Wingdings" charset="0"/>
              <a:buChar char="§"/>
              <a:defRPr/>
            </a:pPr>
            <a:r>
              <a:rPr lang="en-US" dirty="0">
                <a:latin typeface="Calibri" charset="0"/>
                <a:ea typeface="Calibri" charset="0"/>
                <a:cs typeface="Calibri" charset="0"/>
              </a:rPr>
              <a:t> Selection</a:t>
            </a:r>
          </a:p>
          <a:p>
            <a:pPr marL="508000" lvl="1" indent="0" eaLnBrk="1" hangingPunct="1">
              <a:buFont typeface="Wingdings" charset="0"/>
              <a:buChar char="§"/>
              <a:defRPr/>
            </a:pPr>
            <a:r>
              <a:rPr lang="en-US" dirty="0">
                <a:latin typeface="Calibri" charset="0"/>
                <a:ea typeface="Calibri" charset="0"/>
                <a:cs typeface="Calibri" charset="0"/>
              </a:rPr>
              <a:t> Information</a:t>
            </a:r>
          </a:p>
          <a:p>
            <a:pPr marL="119063" indent="0" eaLnBrk="1" hangingPunct="1">
              <a:buNone/>
              <a:defRPr/>
            </a:pPr>
            <a:r>
              <a:rPr lang="en-US" dirty="0">
                <a:latin typeface="Calibri" charset="0"/>
                <a:ea typeface="Calibri" charset="0"/>
                <a:cs typeface="Calibri" charset="0"/>
              </a:rPr>
              <a:t>3. Confounding</a:t>
            </a:r>
          </a:p>
          <a:p>
            <a:pPr marL="119063" indent="0" eaLnBrk="1" hangingPunct="1">
              <a:buNone/>
              <a:defRPr/>
            </a:pPr>
            <a:r>
              <a:rPr lang="en-US" dirty="0">
                <a:solidFill>
                  <a:schemeClr val="tx1">
                    <a:lumMod val="75000"/>
                    <a:lumOff val="25000"/>
                  </a:schemeClr>
                </a:solidFill>
                <a:latin typeface="Calibri" charset="0"/>
                <a:ea typeface="Calibri" charset="0"/>
                <a:cs typeface="Calibri" charset="0"/>
              </a:rPr>
              <a:t>4. Truth (a “diagnosis of exclusion”)</a:t>
            </a:r>
          </a:p>
        </p:txBody>
      </p:sp>
      <p:pic>
        <p:nvPicPr>
          <p:cNvPr id="4" name="Picture 3" descr="IMG_7434.jpg"/>
          <p:cNvPicPr>
            <a:picLocks noChangeAspect="1"/>
          </p:cNvPicPr>
          <p:nvPr/>
        </p:nvPicPr>
        <p:blipFill rotWithShape="1">
          <a:blip r:embed="rId3" cstate="print">
            <a:alphaModFix amt="68000"/>
            <a:extLst>
              <a:ext uri="{28A0092B-C50C-407E-A947-70E740481C1C}">
                <a14:useLocalDpi xmlns:a14="http://schemas.microsoft.com/office/drawing/2010/main"/>
              </a:ext>
            </a:extLst>
          </a:blip>
          <a:srcRect t="-3786"/>
          <a:stretch/>
        </p:blipFill>
        <p:spPr>
          <a:xfrm>
            <a:off x="776941" y="1636041"/>
            <a:ext cx="1135530" cy="3563488"/>
          </a:xfrm>
          <a:prstGeom prst="rect">
            <a:avLst/>
          </a:prstGeom>
        </p:spPr>
      </p:pic>
    </p:spTree>
    <p:extLst>
      <p:ext uri="{BB962C8B-B14F-4D97-AF65-F5344CB8AC3E}">
        <p14:creationId xmlns:p14="http://schemas.microsoft.com/office/powerpoint/2010/main" val="71964045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defRPr/>
            </a:pPr>
            <a:r>
              <a:rPr lang="en-US" dirty="0">
                <a:latin typeface="Avenir Book" charset="0"/>
                <a:ea typeface="Avenir Book" charset="0"/>
                <a:cs typeface="Avenir Book" charset="0"/>
              </a:rPr>
              <a:t>Random chance?</a:t>
            </a:r>
            <a:endParaRPr lang="en-US" sz="3200" dirty="0">
              <a:latin typeface="Avenir Book" charset="0"/>
              <a:ea typeface="Avenir Book" charset="0"/>
              <a:cs typeface="Avenir Book" charset="0"/>
            </a:endParaRPr>
          </a:p>
        </p:txBody>
      </p:sp>
      <p:sp>
        <p:nvSpPr>
          <p:cNvPr id="20483" name="Rectangle 3"/>
          <p:cNvSpPr>
            <a:spLocks noGrp="1" noChangeArrowheads="1"/>
          </p:cNvSpPr>
          <p:nvPr>
            <p:ph type="body" idx="1"/>
          </p:nvPr>
        </p:nvSpPr>
        <p:spPr>
          <a:xfrm>
            <a:off x="457200" y="1828800"/>
            <a:ext cx="8229600" cy="3657600"/>
          </a:xfrm>
        </p:spPr>
        <p:txBody>
          <a:bodyPr/>
          <a:lstStyle/>
          <a:p>
            <a:pPr>
              <a:defRPr/>
            </a:pPr>
            <a:r>
              <a:rPr lang="en-US" dirty="0">
                <a:latin typeface="Calibri" charset="0"/>
                <a:ea typeface="Calibri" charset="0"/>
                <a:cs typeface="Calibri" charset="0"/>
                <a:sym typeface="Wingdings 2" charset="0"/>
              </a:rPr>
              <a:t>To assess likelihood the finding is due to random chance:</a:t>
            </a:r>
            <a:endParaRPr lang="en-US" dirty="0">
              <a:latin typeface="Calibri" charset="0"/>
              <a:ea typeface="Calibri" charset="0"/>
              <a:cs typeface="Calibri" charset="0"/>
            </a:endParaRPr>
          </a:p>
          <a:p>
            <a:pPr lvl="1">
              <a:spcAft>
                <a:spcPts val="1200"/>
              </a:spcAft>
              <a:defRPr/>
            </a:pPr>
            <a:r>
              <a:rPr lang="en-US" dirty="0">
                <a:latin typeface="Calibri" charset="0"/>
                <a:ea typeface="Calibri" charset="0"/>
                <a:cs typeface="Calibri" charset="0"/>
                <a:sym typeface="Wingdings 2" charset="0"/>
              </a:rPr>
              <a:t> </a:t>
            </a:r>
            <a:r>
              <a:rPr lang="en-US" dirty="0">
                <a:latin typeface="Calibri" charset="0"/>
                <a:ea typeface="Calibri" charset="0"/>
                <a:cs typeface="Calibri" charset="0"/>
              </a:rPr>
              <a:t>P value or confidence intervals</a:t>
            </a:r>
          </a:p>
          <a:p>
            <a:pPr>
              <a:defRPr/>
            </a:pPr>
            <a:r>
              <a:rPr lang="en-US" dirty="0">
                <a:latin typeface="Calibri" charset="0"/>
                <a:ea typeface="Calibri" charset="0"/>
                <a:cs typeface="Calibri" charset="0"/>
              </a:rPr>
              <a:t>To reduce errors from random chance:</a:t>
            </a:r>
          </a:p>
          <a:p>
            <a:pPr lvl="1">
              <a:defRPr/>
            </a:pPr>
            <a:r>
              <a:rPr lang="en-US" dirty="0">
                <a:latin typeface="Calibri" charset="0"/>
                <a:ea typeface="Calibri" charset="0"/>
                <a:cs typeface="Calibri" charset="0"/>
              </a:rPr>
              <a:t>Increase sample size</a:t>
            </a:r>
          </a:p>
          <a:p>
            <a:pPr lvl="1">
              <a:defRPr/>
            </a:pPr>
            <a:r>
              <a:rPr lang="en-US" dirty="0">
                <a:latin typeface="Calibri" charset="0"/>
                <a:ea typeface="Calibri" charset="0"/>
                <a:cs typeface="Calibri" charset="0"/>
              </a:rPr>
              <a:t>Improve measurement technique</a:t>
            </a:r>
          </a:p>
        </p:txBody>
      </p:sp>
    </p:spTree>
    <p:extLst>
      <p:ext uri="{BB962C8B-B14F-4D97-AF65-F5344CB8AC3E}">
        <p14:creationId xmlns:p14="http://schemas.microsoft.com/office/powerpoint/2010/main" val="36924408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defRPr/>
            </a:pPr>
            <a:r>
              <a:rPr lang="en-US" dirty="0">
                <a:latin typeface="Avenir Book" charset="0"/>
                <a:ea typeface="Avenir Book" charset="0"/>
                <a:cs typeface="Avenir Book" charset="0"/>
              </a:rPr>
              <a:t>Bias</a:t>
            </a:r>
          </a:p>
        </p:txBody>
      </p:sp>
      <p:sp>
        <p:nvSpPr>
          <p:cNvPr id="21507" name="Rectangle 3"/>
          <p:cNvSpPr>
            <a:spLocks noGrp="1" noChangeArrowheads="1"/>
          </p:cNvSpPr>
          <p:nvPr>
            <p:ph type="body" idx="1"/>
          </p:nvPr>
        </p:nvSpPr>
        <p:spPr>
          <a:xfrm>
            <a:off x="457200" y="1809376"/>
            <a:ext cx="8229600" cy="3553915"/>
          </a:xfrm>
          <a:solidFill>
            <a:srgbClr val="CDB515">
              <a:alpha val="61000"/>
            </a:srgbClr>
          </a:solidFill>
        </p:spPr>
        <p:txBody>
          <a:bodyPr/>
          <a:lstStyle/>
          <a:p>
            <a:pPr marL="0" indent="0">
              <a:lnSpc>
                <a:spcPct val="90000"/>
              </a:lnSpc>
              <a:buNone/>
              <a:defRPr/>
            </a:pPr>
            <a:endParaRPr lang="en-US" sz="3600" dirty="0">
              <a:latin typeface="Calibri" charset="0"/>
              <a:ea typeface="Calibri" charset="0"/>
              <a:cs typeface="Calibri" charset="0"/>
            </a:endParaRPr>
          </a:p>
          <a:p>
            <a:pPr marL="280988" indent="0">
              <a:lnSpc>
                <a:spcPct val="90000"/>
              </a:lnSpc>
              <a:buNone/>
              <a:defRPr/>
            </a:pPr>
            <a:r>
              <a:rPr lang="en-US" sz="3600" dirty="0">
                <a:latin typeface="Calibri" charset="0"/>
                <a:ea typeface="Calibri" charset="0"/>
                <a:cs typeface="Calibri" charset="0"/>
              </a:rPr>
              <a:t>Bias is a process that tends to produce results </a:t>
            </a:r>
            <a:r>
              <a:rPr lang="ja-JP" altLang="en-US" sz="3600" dirty="0">
                <a:latin typeface="Calibri" charset="0"/>
                <a:ea typeface="Calibri" charset="0"/>
                <a:cs typeface="Calibri" charset="0"/>
              </a:rPr>
              <a:t>“</a:t>
            </a:r>
            <a:r>
              <a:rPr lang="en-US" sz="3600" dirty="0">
                <a:latin typeface="Calibri" charset="0"/>
                <a:ea typeface="Calibri" charset="0"/>
                <a:cs typeface="Calibri" charset="0"/>
              </a:rPr>
              <a:t>that depart </a:t>
            </a:r>
            <a:r>
              <a:rPr lang="en-US" sz="3600" i="1" dirty="0">
                <a:solidFill>
                  <a:schemeClr val="accent3">
                    <a:lumMod val="75000"/>
                  </a:schemeClr>
                </a:solidFill>
                <a:latin typeface="Calibri" charset="0"/>
                <a:ea typeface="Calibri" charset="0"/>
                <a:cs typeface="Calibri" charset="0"/>
              </a:rPr>
              <a:t>systematically</a:t>
            </a:r>
            <a:r>
              <a:rPr lang="en-US" sz="3600" dirty="0">
                <a:latin typeface="Calibri" charset="0"/>
                <a:ea typeface="Calibri" charset="0"/>
                <a:cs typeface="Calibri" charset="0"/>
              </a:rPr>
              <a:t> from true  values.</a:t>
            </a:r>
            <a:r>
              <a:rPr lang="ja-JP" altLang="en-US" sz="3600" dirty="0">
                <a:latin typeface="Calibri" charset="0"/>
                <a:ea typeface="Calibri" charset="0"/>
                <a:cs typeface="Calibri" charset="0"/>
              </a:rPr>
              <a:t>”</a:t>
            </a:r>
            <a:r>
              <a:rPr lang="en-US" altLang="ja-JP" sz="3600" dirty="0">
                <a:latin typeface="Calibri" charset="0"/>
                <a:ea typeface="Calibri" charset="0"/>
                <a:cs typeface="Calibri" charset="0"/>
              </a:rPr>
              <a:t>                          </a:t>
            </a:r>
            <a:endParaRPr lang="en-US" dirty="0">
              <a:solidFill>
                <a:schemeClr val="tx1"/>
              </a:solidFill>
            </a:endParaRPr>
          </a:p>
          <a:p>
            <a:pPr marL="0" indent="0" eaLnBrk="1" hangingPunct="1">
              <a:lnSpc>
                <a:spcPct val="90000"/>
              </a:lnSpc>
              <a:buNone/>
              <a:defRPr/>
            </a:pPr>
            <a:endParaRPr lang="en-US" dirty="0">
              <a:latin typeface="Calibri" charset="0"/>
              <a:ea typeface="Calibri" charset="0"/>
              <a:cs typeface="Calibri" charset="0"/>
            </a:endParaRPr>
          </a:p>
          <a:p>
            <a:pPr marL="0" indent="0" eaLnBrk="1" hangingPunct="1">
              <a:lnSpc>
                <a:spcPct val="90000"/>
              </a:lnSpc>
              <a:buNone/>
              <a:defRPr/>
            </a:pPr>
            <a:r>
              <a:rPr lang="en-US" dirty="0">
                <a:latin typeface="Calibri" charset="0"/>
                <a:ea typeface="Calibri" charset="0"/>
                <a:cs typeface="Calibri" charset="0"/>
              </a:rPr>
              <a:t>                                                   Murphy, 1976</a:t>
            </a:r>
          </a:p>
          <a:p>
            <a:pPr eaLnBrk="1" hangingPunct="1">
              <a:lnSpc>
                <a:spcPct val="90000"/>
              </a:lnSpc>
              <a:defRPr/>
            </a:pPr>
            <a:endParaRPr lang="en-US" dirty="0">
              <a:latin typeface="Calibri" charset="0"/>
              <a:ea typeface="Calibri" charset="0"/>
              <a:cs typeface="Calibri" charset="0"/>
            </a:endParaRPr>
          </a:p>
        </p:txBody>
      </p:sp>
    </p:spTree>
    <p:extLst>
      <p:ext uri="{BB962C8B-B14F-4D97-AF65-F5344CB8AC3E}">
        <p14:creationId xmlns:p14="http://schemas.microsoft.com/office/powerpoint/2010/main" val="18051308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a:xfrm>
            <a:off x="457200" y="274320"/>
            <a:ext cx="8229600" cy="1143000"/>
          </a:xfrm>
        </p:spPr>
        <p:txBody>
          <a:bodyPr/>
          <a:lstStyle/>
          <a:p>
            <a:r>
              <a:rPr lang="en-US" altLang="en-US" dirty="0"/>
              <a:t>Effect modification (Interaction)</a:t>
            </a:r>
            <a:endParaRPr lang="en-US" dirty="0"/>
          </a:p>
        </p:txBody>
      </p:sp>
      <p:sp>
        <p:nvSpPr>
          <p:cNvPr id="71683" name="Rectangle 3"/>
          <p:cNvSpPr>
            <a:spLocks noGrp="1" noChangeArrowheads="1"/>
          </p:cNvSpPr>
          <p:nvPr>
            <p:ph type="body" idx="1"/>
          </p:nvPr>
        </p:nvSpPr>
        <p:spPr>
          <a:xfrm>
            <a:off x="677333" y="1828800"/>
            <a:ext cx="7772400" cy="1693333"/>
          </a:xfrm>
        </p:spPr>
        <p:txBody>
          <a:bodyPr/>
          <a:lstStyle/>
          <a:p>
            <a:r>
              <a:rPr lang="en-US" altLang="en-US" dirty="0">
                <a:solidFill>
                  <a:schemeClr val="tx1">
                    <a:lumMod val="65000"/>
                    <a:lumOff val="35000"/>
                  </a:schemeClr>
                </a:solidFill>
              </a:rPr>
              <a:t>The relation between an exposure and an outcome/disease differs depending on a third factor (e.g., presence/absence)</a:t>
            </a:r>
          </a:p>
        </p:txBody>
      </p:sp>
      <p:sp>
        <p:nvSpPr>
          <p:cNvPr id="71684" name="Text Box 4"/>
          <p:cNvSpPr txBox="1">
            <a:spLocks noChangeArrowheads="1"/>
          </p:cNvSpPr>
          <p:nvPr/>
        </p:nvSpPr>
        <p:spPr bwMode="auto">
          <a:xfrm>
            <a:off x="2065867" y="4211789"/>
            <a:ext cx="489236" cy="63953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3556" b="1">
                <a:latin typeface="Arial" panose="020B0604020202020204" pitchFamily="34" charset="0"/>
              </a:rPr>
              <a:t>E</a:t>
            </a:r>
          </a:p>
        </p:txBody>
      </p:sp>
      <p:sp>
        <p:nvSpPr>
          <p:cNvPr id="71685" name="Line 5"/>
          <p:cNvSpPr>
            <a:spLocks noChangeShapeType="1"/>
          </p:cNvSpPr>
          <p:nvPr/>
        </p:nvSpPr>
        <p:spPr bwMode="auto">
          <a:xfrm>
            <a:off x="3081867" y="4550456"/>
            <a:ext cx="2573867" cy="0"/>
          </a:xfrm>
          <a:prstGeom prst="line">
            <a:avLst/>
          </a:prstGeom>
          <a:noFill/>
          <a:ln w="76200">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71686" name="Text Box 6"/>
          <p:cNvSpPr txBox="1">
            <a:spLocks noChangeArrowheads="1"/>
          </p:cNvSpPr>
          <p:nvPr/>
        </p:nvSpPr>
        <p:spPr bwMode="auto">
          <a:xfrm>
            <a:off x="6129867" y="4211789"/>
            <a:ext cx="513282" cy="63953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3556" b="1">
                <a:latin typeface="Arial" panose="020B0604020202020204" pitchFamily="34" charset="0"/>
              </a:rPr>
              <a:t>D</a:t>
            </a:r>
          </a:p>
        </p:txBody>
      </p:sp>
      <p:sp>
        <p:nvSpPr>
          <p:cNvPr id="71687" name="Text Box 7"/>
          <p:cNvSpPr txBox="1">
            <a:spLocks noChangeArrowheads="1"/>
          </p:cNvSpPr>
          <p:nvPr/>
        </p:nvSpPr>
        <p:spPr bwMode="auto">
          <a:xfrm>
            <a:off x="3711222" y="3887234"/>
            <a:ext cx="1348446" cy="53001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844" b="1">
                <a:latin typeface="Arial" panose="020B0604020202020204" pitchFamily="34" charset="0"/>
              </a:rPr>
              <a:t>RR = ?</a:t>
            </a:r>
          </a:p>
        </p:txBody>
      </p:sp>
      <p:sp>
        <p:nvSpPr>
          <p:cNvPr id="71688" name="Text Box 8"/>
          <p:cNvSpPr txBox="1">
            <a:spLocks noChangeArrowheads="1"/>
          </p:cNvSpPr>
          <p:nvPr/>
        </p:nvSpPr>
        <p:spPr bwMode="auto">
          <a:xfrm>
            <a:off x="3623733" y="4753657"/>
            <a:ext cx="1369286" cy="53001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844" b="1">
                <a:latin typeface="Arial" panose="020B0604020202020204" pitchFamily="34" charset="0"/>
              </a:rPr>
              <a:t>OR = ?</a:t>
            </a:r>
          </a:p>
        </p:txBody>
      </p:sp>
      <p:sp>
        <p:nvSpPr>
          <p:cNvPr id="71689" name="Oval 9"/>
          <p:cNvSpPr>
            <a:spLocks noChangeArrowheads="1"/>
          </p:cNvSpPr>
          <p:nvPr/>
        </p:nvSpPr>
        <p:spPr bwMode="auto">
          <a:xfrm>
            <a:off x="3352800" y="3669923"/>
            <a:ext cx="1964267" cy="1828800"/>
          </a:xfrm>
          <a:prstGeom prst="ellipse">
            <a:avLst/>
          </a:prstGeom>
          <a:noFill/>
          <a:ln w="38100">
            <a:solidFill>
              <a:schemeClr val="tx1"/>
            </a:solidFill>
            <a:prstDash val="sysDot"/>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71690" name="Line 10"/>
          <p:cNvSpPr>
            <a:spLocks noChangeShapeType="1"/>
          </p:cNvSpPr>
          <p:nvPr/>
        </p:nvSpPr>
        <p:spPr bwMode="auto">
          <a:xfrm flipV="1">
            <a:off x="2404534" y="4279523"/>
            <a:ext cx="1286933" cy="745067"/>
          </a:xfrm>
          <a:prstGeom prst="line">
            <a:avLst/>
          </a:prstGeom>
          <a:noFill/>
          <a:ln w="38100">
            <a:solidFill>
              <a:schemeClr val="tx1"/>
            </a:solidFill>
            <a:prstDash val="sysDot"/>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71691" name="Text Box 11"/>
          <p:cNvSpPr txBox="1">
            <a:spLocks noChangeArrowheads="1"/>
          </p:cNvSpPr>
          <p:nvPr/>
        </p:nvSpPr>
        <p:spPr bwMode="auto">
          <a:xfrm>
            <a:off x="440267" y="4889123"/>
            <a:ext cx="2032000" cy="107702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defTabSz="812810" eaLnBrk="0" fontAlgn="base" hangingPunct="0">
              <a:spcBef>
                <a:spcPct val="50000"/>
              </a:spcBef>
              <a:spcAft>
                <a:spcPct val="0"/>
              </a:spcAft>
            </a:pPr>
            <a:r>
              <a:rPr lang="en-US" altLang="en-US" sz="2133" b="1">
                <a:latin typeface="Arial" panose="020B0604020202020204" pitchFamily="34" charset="0"/>
              </a:rPr>
              <a:t>Third variable modifies association</a:t>
            </a:r>
          </a:p>
        </p:txBody>
      </p:sp>
      <p:sp>
        <p:nvSpPr>
          <p:cNvPr id="71692" name="Line 12"/>
          <p:cNvSpPr>
            <a:spLocks noChangeShapeType="1"/>
          </p:cNvSpPr>
          <p:nvPr/>
        </p:nvSpPr>
        <p:spPr bwMode="auto">
          <a:xfrm flipV="1">
            <a:off x="2336800" y="4889123"/>
            <a:ext cx="1151467" cy="203200"/>
          </a:xfrm>
          <a:prstGeom prst="line">
            <a:avLst/>
          </a:prstGeom>
          <a:noFill/>
          <a:ln w="38100">
            <a:solidFill>
              <a:schemeClr val="tx1"/>
            </a:solidFill>
            <a:prstDash val="sysDot"/>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defTabSz="812810" eaLnBrk="0" fontAlgn="base" hangingPunct="0">
              <a:spcBef>
                <a:spcPct val="0"/>
              </a:spcBef>
              <a:spcAft>
                <a:spcPct val="0"/>
              </a:spcAft>
            </a:pPr>
            <a:endParaRPr lang="en-US" sz="2844">
              <a:latin typeface="Arial" panose="020B0604020202020204" pitchFamily="34" charset="0"/>
            </a:endParaRPr>
          </a:p>
        </p:txBody>
      </p:sp>
    </p:spTree>
    <p:extLst>
      <p:ext uri="{BB962C8B-B14F-4D97-AF65-F5344CB8AC3E}">
        <p14:creationId xmlns:p14="http://schemas.microsoft.com/office/powerpoint/2010/main" val="343233503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1026"/>
          <p:cNvSpPr>
            <a:spLocks noGrp="1" noChangeArrowheads="1"/>
          </p:cNvSpPr>
          <p:nvPr>
            <p:ph type="title"/>
          </p:nvPr>
        </p:nvSpPr>
        <p:spPr/>
        <p:txBody>
          <a:bodyPr/>
          <a:lstStyle/>
          <a:p>
            <a:pPr>
              <a:defRPr/>
            </a:pPr>
            <a:r>
              <a:rPr lang="en-US" dirty="0">
                <a:ea typeface="Avenir Book" charset="0"/>
                <a:cs typeface="Avenir Book" charset="0"/>
              </a:rPr>
              <a:t>Bias: Blood pressure</a:t>
            </a:r>
            <a:endParaRPr lang="en-US" sz="3200" dirty="0">
              <a:ea typeface="Avenir Book" charset="0"/>
              <a:cs typeface="Avenir Book" charset="0"/>
            </a:endParaRPr>
          </a:p>
        </p:txBody>
      </p:sp>
      <p:sp>
        <p:nvSpPr>
          <p:cNvPr id="47106" name="Line 1027"/>
          <p:cNvSpPr>
            <a:spLocks noChangeShapeType="1"/>
          </p:cNvSpPr>
          <p:nvPr/>
        </p:nvSpPr>
        <p:spPr bwMode="auto">
          <a:xfrm>
            <a:off x="1404938" y="2162175"/>
            <a:ext cx="0" cy="3579813"/>
          </a:xfrm>
          <a:prstGeom prst="line">
            <a:avLst/>
          </a:prstGeom>
          <a:noFill/>
          <a:ln w="28575">
            <a:solidFill>
              <a:schemeClr val="tx1"/>
            </a:solidFill>
            <a:round/>
            <a:headEnd/>
            <a:tailEnd/>
          </a:ln>
          <a:extLst>
            <a:ext uri="{909E8E84-426E-40dd-AFC4-6F175D3DCCD1}">
              <a14:hiddenFill xmlns="" xmlns:a14="http://schemas.microsoft.com/office/drawing/2010/main">
                <a:noFill/>
              </a14:hiddenFill>
            </a:ext>
          </a:extLst>
        </p:spPr>
        <p:txBody>
          <a:bodyPr wrap="none" anchor="ctr"/>
          <a:lstStyle/>
          <a:p>
            <a:endParaRPr lang="en-US"/>
          </a:p>
        </p:txBody>
      </p:sp>
      <p:sp>
        <p:nvSpPr>
          <p:cNvPr id="47107" name="Line 1028"/>
          <p:cNvSpPr>
            <a:spLocks noChangeShapeType="1"/>
          </p:cNvSpPr>
          <p:nvPr/>
        </p:nvSpPr>
        <p:spPr bwMode="auto">
          <a:xfrm>
            <a:off x="1392238" y="5727700"/>
            <a:ext cx="6389687" cy="0"/>
          </a:xfrm>
          <a:prstGeom prst="line">
            <a:avLst/>
          </a:prstGeom>
          <a:noFill/>
          <a:ln w="28575">
            <a:solidFill>
              <a:schemeClr val="tx1"/>
            </a:solidFill>
            <a:round/>
            <a:headEnd/>
            <a:tailEnd/>
          </a:ln>
          <a:extLst>
            <a:ext uri="{909E8E84-426E-40dd-AFC4-6F175D3DCCD1}">
              <a14:hiddenFill xmlns="" xmlns:a14="http://schemas.microsoft.com/office/drawing/2010/main">
                <a:noFill/>
              </a14:hiddenFill>
            </a:ext>
          </a:extLst>
        </p:spPr>
        <p:txBody>
          <a:bodyPr wrap="none" anchor="ctr"/>
          <a:lstStyle/>
          <a:p>
            <a:endParaRPr lang="en-US"/>
          </a:p>
        </p:txBody>
      </p:sp>
      <p:sp>
        <p:nvSpPr>
          <p:cNvPr id="47108" name="Text Box 1029"/>
          <p:cNvSpPr txBox="1">
            <a:spLocks noChangeArrowheads="1"/>
          </p:cNvSpPr>
          <p:nvPr/>
        </p:nvSpPr>
        <p:spPr bwMode="auto">
          <a:xfrm>
            <a:off x="1901826" y="5730876"/>
            <a:ext cx="5999162" cy="93871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spcBef>
                <a:spcPct val="50000"/>
              </a:spcBef>
            </a:pPr>
            <a:r>
              <a:rPr lang="en-US" dirty="0">
                <a:latin typeface="Calibri" charset="0"/>
                <a:ea typeface="Calibri" charset="0"/>
                <a:cs typeface="Calibri" charset="0"/>
              </a:rPr>
              <a:t>           </a:t>
            </a:r>
            <a:r>
              <a:rPr lang="en-US" b="1" dirty="0">
                <a:latin typeface="Calibri" charset="0"/>
                <a:ea typeface="Calibri" charset="0"/>
                <a:cs typeface="Calibri" charset="0"/>
              </a:rPr>
              <a:t>80                                          90</a:t>
            </a:r>
          </a:p>
          <a:p>
            <a:pPr eaLnBrk="1" hangingPunct="1">
              <a:spcBef>
                <a:spcPts val="600"/>
              </a:spcBef>
            </a:pPr>
            <a:r>
              <a:rPr lang="en-US" b="1" dirty="0">
                <a:latin typeface="Calibri" charset="0"/>
                <a:ea typeface="Calibri" charset="0"/>
                <a:cs typeface="Calibri" charset="0"/>
              </a:rPr>
              <a:t>               Diastolic blood pressure</a:t>
            </a:r>
          </a:p>
        </p:txBody>
      </p:sp>
      <p:sp>
        <p:nvSpPr>
          <p:cNvPr id="47109" name="Text Box 1030"/>
          <p:cNvSpPr txBox="1">
            <a:spLocks noChangeArrowheads="1"/>
          </p:cNvSpPr>
          <p:nvPr/>
        </p:nvSpPr>
        <p:spPr bwMode="auto">
          <a:xfrm>
            <a:off x="581026" y="3483943"/>
            <a:ext cx="622300"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spcBef>
                <a:spcPct val="50000"/>
              </a:spcBef>
            </a:pPr>
            <a:r>
              <a:rPr lang="en-US" sz="3600" b="1">
                <a:latin typeface="Calibri" panose="020F0502020204030204" pitchFamily="34" charset="0"/>
                <a:cs typeface="Calibri" panose="020F0502020204030204" pitchFamily="34" charset="0"/>
              </a:rPr>
              <a:t>N</a:t>
            </a:r>
          </a:p>
        </p:txBody>
      </p:sp>
      <p:sp>
        <p:nvSpPr>
          <p:cNvPr id="47110" name="Line 1031"/>
          <p:cNvSpPr>
            <a:spLocks noChangeShapeType="1"/>
          </p:cNvSpPr>
          <p:nvPr/>
        </p:nvSpPr>
        <p:spPr bwMode="auto">
          <a:xfrm flipV="1">
            <a:off x="2878138" y="3106738"/>
            <a:ext cx="0" cy="2635250"/>
          </a:xfrm>
          <a:prstGeom prst="line">
            <a:avLst/>
          </a:prstGeom>
          <a:noFill/>
          <a:ln w="38100">
            <a:solidFill>
              <a:schemeClr val="accent1">
                <a:lumMod val="75000"/>
              </a:schemeClr>
            </a:solidFill>
            <a:round/>
            <a:headEnd/>
            <a:tailEnd/>
          </a:ln>
          <a:extLst>
            <a:ext uri="{909E8E84-426E-40dd-AFC4-6F175D3DCCD1}">
              <a14:hiddenFill xmlns="" xmlns:a14="http://schemas.microsoft.com/office/drawing/2010/main">
                <a:noFill/>
              </a14:hiddenFill>
            </a:ext>
          </a:extLst>
        </p:spPr>
        <p:txBody>
          <a:bodyPr wrap="none" anchor="ctr"/>
          <a:lstStyle/>
          <a:p>
            <a:endParaRPr lang="en-US"/>
          </a:p>
        </p:txBody>
      </p:sp>
      <p:sp>
        <p:nvSpPr>
          <p:cNvPr id="47111" name="Line 1032"/>
          <p:cNvSpPr>
            <a:spLocks noChangeShapeType="1"/>
          </p:cNvSpPr>
          <p:nvPr/>
        </p:nvSpPr>
        <p:spPr bwMode="auto">
          <a:xfrm flipH="1" flipV="1">
            <a:off x="6080125" y="3187700"/>
            <a:ext cx="0" cy="2540000"/>
          </a:xfrm>
          <a:prstGeom prst="line">
            <a:avLst/>
          </a:prstGeom>
          <a:noFill/>
          <a:ln w="38100">
            <a:solidFill>
              <a:schemeClr val="accent1">
                <a:lumMod val="75000"/>
              </a:schemeClr>
            </a:solidFill>
            <a:round/>
            <a:headEnd/>
            <a:tailEnd/>
          </a:ln>
          <a:extLst>
            <a:ext uri="{909E8E84-426E-40dd-AFC4-6F175D3DCCD1}">
              <a14:hiddenFill xmlns="" xmlns:a14="http://schemas.microsoft.com/office/drawing/2010/main">
                <a:noFill/>
              </a14:hiddenFill>
            </a:ext>
          </a:extLst>
        </p:spPr>
        <p:txBody>
          <a:bodyPr wrap="none" anchor="ctr"/>
          <a:lstStyle/>
          <a:p>
            <a:endParaRPr lang="en-US"/>
          </a:p>
        </p:txBody>
      </p:sp>
      <p:sp>
        <p:nvSpPr>
          <p:cNvPr id="47112" name="Text Box 1033"/>
          <p:cNvSpPr txBox="1">
            <a:spLocks noChangeArrowheads="1"/>
          </p:cNvSpPr>
          <p:nvPr/>
        </p:nvSpPr>
        <p:spPr bwMode="auto">
          <a:xfrm>
            <a:off x="2297113" y="1971675"/>
            <a:ext cx="1623958" cy="10156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charset="0"/>
                <a:ea typeface="ＭＳ Ｐゴシック" charset="0"/>
                <a:cs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spcBef>
                <a:spcPct val="50000"/>
              </a:spcBef>
            </a:pPr>
            <a:r>
              <a:rPr lang="en-US" b="1" dirty="0">
                <a:latin typeface="Avenir Book" charset="0"/>
                <a:ea typeface="Avenir Book" charset="0"/>
                <a:cs typeface="Avenir Book" charset="0"/>
              </a:rPr>
              <a:t>True BP</a:t>
            </a:r>
          </a:p>
          <a:p>
            <a:pPr eaLnBrk="1" hangingPunct="1">
              <a:spcBef>
                <a:spcPct val="50000"/>
              </a:spcBef>
            </a:pPr>
            <a:r>
              <a:rPr lang="en-US" b="1" dirty="0">
                <a:latin typeface="Avenir Book" charset="0"/>
                <a:ea typeface="Avenir Book" charset="0"/>
                <a:cs typeface="Avenir Book" charset="0"/>
              </a:rPr>
              <a:t>(cannula)</a:t>
            </a:r>
          </a:p>
        </p:txBody>
      </p:sp>
      <p:sp>
        <p:nvSpPr>
          <p:cNvPr id="47113" name="Text Box 1034"/>
          <p:cNvSpPr txBox="1">
            <a:spLocks noChangeArrowheads="1"/>
          </p:cNvSpPr>
          <p:nvPr/>
        </p:nvSpPr>
        <p:spPr bwMode="auto">
          <a:xfrm>
            <a:off x="5216525" y="1971675"/>
            <a:ext cx="1997075" cy="8309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spcBef>
                <a:spcPct val="50000"/>
              </a:spcBef>
            </a:pPr>
            <a:r>
              <a:rPr lang="en-US" b="1" dirty="0">
                <a:latin typeface="Avenir Book" charset="0"/>
                <a:ea typeface="Avenir Book" charset="0"/>
                <a:cs typeface="Avenir Book" charset="0"/>
              </a:rPr>
              <a:t>Observed BP (cuff)</a:t>
            </a:r>
          </a:p>
        </p:txBody>
      </p:sp>
      <p:sp>
        <p:nvSpPr>
          <p:cNvPr id="47114" name="Text Box 1035"/>
          <p:cNvSpPr txBox="1">
            <a:spLocks noChangeArrowheads="1"/>
          </p:cNvSpPr>
          <p:nvPr/>
        </p:nvSpPr>
        <p:spPr bwMode="auto">
          <a:xfrm>
            <a:off x="4797425" y="3486150"/>
            <a:ext cx="2214563" cy="49244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spcBef>
                <a:spcPct val="50000"/>
              </a:spcBef>
            </a:pPr>
            <a:endParaRPr lang="en-US" sz="2600">
              <a:latin typeface="Calibri" panose="020F0502020204030204" pitchFamily="34" charset="0"/>
              <a:cs typeface="Calibri" panose="020F0502020204030204" pitchFamily="34" charset="0"/>
            </a:endParaRPr>
          </a:p>
        </p:txBody>
      </p:sp>
      <p:sp>
        <p:nvSpPr>
          <p:cNvPr id="47115" name="Text Box 1037"/>
          <p:cNvSpPr txBox="1">
            <a:spLocks noChangeArrowheads="1"/>
          </p:cNvSpPr>
          <p:nvPr/>
        </p:nvSpPr>
        <p:spPr bwMode="auto">
          <a:xfrm>
            <a:off x="5148263" y="3702050"/>
            <a:ext cx="1998662" cy="49244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spcBef>
                <a:spcPct val="50000"/>
              </a:spcBef>
            </a:pPr>
            <a:r>
              <a:rPr lang="en-US" sz="2600" dirty="0" err="1">
                <a:latin typeface="Calibri" panose="020F0502020204030204" pitchFamily="34" charset="0"/>
                <a:ea typeface="Avenir Book" charset="0"/>
                <a:cs typeface="Calibri" panose="020F0502020204030204" pitchFamily="34" charset="0"/>
              </a:rPr>
              <a:t>xxxxxxxxxxx</a:t>
            </a:r>
            <a:r>
              <a:rPr lang="en-US" sz="2600" dirty="0">
                <a:latin typeface="Calibri" panose="020F0502020204030204" pitchFamily="34" charset="0"/>
                <a:ea typeface="Avenir Book" charset="0"/>
                <a:cs typeface="Calibri" panose="020F0502020204030204" pitchFamily="34" charset="0"/>
              </a:rPr>
              <a:t>        </a:t>
            </a:r>
          </a:p>
        </p:txBody>
      </p:sp>
      <p:sp>
        <p:nvSpPr>
          <p:cNvPr id="47116" name="Text Box 1040"/>
          <p:cNvSpPr txBox="1">
            <a:spLocks noChangeArrowheads="1"/>
          </p:cNvSpPr>
          <p:nvPr/>
        </p:nvSpPr>
        <p:spPr bwMode="auto">
          <a:xfrm>
            <a:off x="5781675" y="3525838"/>
            <a:ext cx="1365250" cy="49244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spcBef>
                <a:spcPct val="50000"/>
              </a:spcBef>
            </a:pPr>
            <a:r>
              <a:rPr lang="en-US" sz="2600">
                <a:latin typeface="Calibri" panose="020F0502020204030204" pitchFamily="34" charset="0"/>
                <a:cs typeface="Calibri" panose="020F0502020204030204" pitchFamily="34" charset="0"/>
              </a:rPr>
              <a:t>xxx</a:t>
            </a:r>
          </a:p>
        </p:txBody>
      </p:sp>
      <p:sp>
        <p:nvSpPr>
          <p:cNvPr id="47117" name="Text Box 1041"/>
          <p:cNvSpPr txBox="1">
            <a:spLocks noChangeArrowheads="1"/>
          </p:cNvSpPr>
          <p:nvPr/>
        </p:nvSpPr>
        <p:spPr bwMode="auto">
          <a:xfrm>
            <a:off x="5903913" y="3349625"/>
            <a:ext cx="661987" cy="49244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spcBef>
                <a:spcPct val="50000"/>
              </a:spcBef>
            </a:pPr>
            <a:r>
              <a:rPr lang="en-US" sz="2600">
                <a:latin typeface="Calibri" panose="020F0502020204030204" pitchFamily="34" charset="0"/>
                <a:cs typeface="Calibri" panose="020F0502020204030204" pitchFamily="34" charset="0"/>
              </a:rPr>
              <a:t>x</a:t>
            </a:r>
          </a:p>
        </p:txBody>
      </p:sp>
      <p:grpSp>
        <p:nvGrpSpPr>
          <p:cNvPr id="2" name="Group 1050"/>
          <p:cNvGrpSpPr>
            <a:grpSpLocks/>
          </p:cNvGrpSpPr>
          <p:nvPr/>
        </p:nvGrpSpPr>
        <p:grpSpPr bwMode="auto">
          <a:xfrm>
            <a:off x="5200650" y="3552824"/>
            <a:ext cx="1703388" cy="1539875"/>
            <a:chOff x="3276" y="2238"/>
            <a:chExt cx="1073" cy="970"/>
          </a:xfrm>
        </p:grpSpPr>
        <p:sp>
          <p:nvSpPr>
            <p:cNvPr id="47124" name="Line 1042"/>
            <p:cNvSpPr>
              <a:spLocks noChangeShapeType="1"/>
            </p:cNvSpPr>
            <p:nvPr/>
          </p:nvSpPr>
          <p:spPr bwMode="auto">
            <a:xfrm>
              <a:off x="3276" y="2256"/>
              <a:ext cx="9" cy="918"/>
            </a:xfrm>
            <a:prstGeom prst="line">
              <a:avLst/>
            </a:prstGeom>
            <a:noFill/>
            <a:ln w="38100">
              <a:solidFill>
                <a:srgbClr val="7030A0"/>
              </a:solidFill>
              <a:round/>
              <a:headEnd/>
              <a:tailEnd/>
            </a:ln>
            <a:extLst>
              <a:ext uri="{909E8E84-426E-40dd-AFC4-6F175D3DCCD1}">
                <a14:hiddenFill xmlns="" xmlns:a14="http://schemas.microsoft.com/office/drawing/2010/main">
                  <a:noFill/>
                </a14:hiddenFill>
              </a:ext>
            </a:extLst>
          </p:spPr>
          <p:txBody>
            <a:bodyPr wrap="none" anchor="ctr"/>
            <a:lstStyle/>
            <a:p>
              <a:endParaRPr lang="en-US" b="1">
                <a:solidFill>
                  <a:srgbClr val="7030A0"/>
                </a:solidFill>
              </a:endParaRPr>
            </a:p>
          </p:txBody>
        </p:sp>
        <p:sp>
          <p:nvSpPr>
            <p:cNvPr id="47125" name="Line 1043"/>
            <p:cNvSpPr>
              <a:spLocks noChangeShapeType="1"/>
            </p:cNvSpPr>
            <p:nvPr/>
          </p:nvSpPr>
          <p:spPr bwMode="auto">
            <a:xfrm flipH="1">
              <a:off x="4341" y="2238"/>
              <a:ext cx="0" cy="945"/>
            </a:xfrm>
            <a:prstGeom prst="line">
              <a:avLst/>
            </a:prstGeom>
            <a:noFill/>
            <a:ln w="38100">
              <a:solidFill>
                <a:srgbClr val="7030A0"/>
              </a:solidFill>
              <a:round/>
              <a:headEnd/>
              <a:tailEnd/>
            </a:ln>
            <a:extLst>
              <a:ext uri="{909E8E84-426E-40dd-AFC4-6F175D3DCCD1}">
                <a14:hiddenFill xmlns="" xmlns:a14="http://schemas.microsoft.com/office/drawing/2010/main">
                  <a:noFill/>
                </a14:hiddenFill>
              </a:ext>
            </a:extLst>
          </p:spPr>
          <p:txBody>
            <a:bodyPr wrap="none" anchor="ctr"/>
            <a:lstStyle/>
            <a:p>
              <a:endParaRPr lang="en-US" b="1">
                <a:solidFill>
                  <a:srgbClr val="7030A0"/>
                </a:solidFill>
              </a:endParaRPr>
            </a:p>
          </p:txBody>
        </p:sp>
        <p:sp>
          <p:nvSpPr>
            <p:cNvPr id="47126" name="Text Box 1044"/>
            <p:cNvSpPr txBox="1">
              <a:spLocks noChangeArrowheads="1"/>
            </p:cNvSpPr>
            <p:nvPr/>
          </p:nvSpPr>
          <p:spPr bwMode="auto">
            <a:xfrm>
              <a:off x="3293" y="2920"/>
              <a:ext cx="996" cy="2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spcBef>
                  <a:spcPct val="50000"/>
                </a:spcBef>
              </a:pPr>
              <a:r>
                <a:rPr lang="en-US" b="1" dirty="0">
                  <a:solidFill>
                    <a:srgbClr val="7030A0"/>
                  </a:solidFill>
                  <a:latin typeface="Avenir Book" charset="0"/>
                  <a:ea typeface="Avenir Book" charset="0"/>
                  <a:cs typeface="Avenir Book" charset="0"/>
                </a:rPr>
                <a:t>   Chance</a:t>
              </a:r>
            </a:p>
          </p:txBody>
        </p:sp>
        <p:sp>
          <p:nvSpPr>
            <p:cNvPr id="47127" name="Line 1045"/>
            <p:cNvSpPr>
              <a:spLocks noChangeShapeType="1"/>
            </p:cNvSpPr>
            <p:nvPr/>
          </p:nvSpPr>
          <p:spPr bwMode="auto">
            <a:xfrm flipH="1">
              <a:off x="3281" y="3078"/>
              <a:ext cx="230" cy="0"/>
            </a:xfrm>
            <a:prstGeom prst="line">
              <a:avLst/>
            </a:prstGeom>
            <a:noFill/>
            <a:ln w="9525">
              <a:solidFill>
                <a:srgbClr val="7030A0"/>
              </a:solidFill>
              <a:round/>
              <a:headEnd/>
              <a:tailEnd type="triangle" w="med" len="med"/>
            </a:ln>
            <a:extLst>
              <a:ext uri="{909E8E84-426E-40dd-AFC4-6F175D3DCCD1}">
                <a14:hiddenFill xmlns="" xmlns:a14="http://schemas.microsoft.com/office/drawing/2010/main">
                  <a:noFill/>
                </a14:hiddenFill>
              </a:ext>
            </a:extLst>
          </p:spPr>
          <p:txBody>
            <a:bodyPr wrap="none" anchor="ctr"/>
            <a:lstStyle/>
            <a:p>
              <a:endParaRPr lang="en-US" b="1">
                <a:solidFill>
                  <a:srgbClr val="7030A0"/>
                </a:solidFill>
              </a:endParaRPr>
            </a:p>
          </p:txBody>
        </p:sp>
        <p:sp>
          <p:nvSpPr>
            <p:cNvPr id="47128" name="Line 1046"/>
            <p:cNvSpPr>
              <a:spLocks noChangeShapeType="1"/>
            </p:cNvSpPr>
            <p:nvPr/>
          </p:nvSpPr>
          <p:spPr bwMode="auto">
            <a:xfrm>
              <a:off x="4246" y="3086"/>
              <a:ext cx="103" cy="0"/>
            </a:xfrm>
            <a:prstGeom prst="line">
              <a:avLst/>
            </a:prstGeom>
            <a:noFill/>
            <a:ln w="9525">
              <a:solidFill>
                <a:srgbClr val="7030A0"/>
              </a:solidFill>
              <a:round/>
              <a:headEnd/>
              <a:tailEnd type="triangle" w="med" len="med"/>
            </a:ln>
            <a:extLst>
              <a:ext uri="{909E8E84-426E-40dd-AFC4-6F175D3DCCD1}">
                <a14:hiddenFill xmlns="" xmlns:a14="http://schemas.microsoft.com/office/drawing/2010/main">
                  <a:noFill/>
                </a14:hiddenFill>
              </a:ext>
            </a:extLst>
          </p:spPr>
          <p:txBody>
            <a:bodyPr wrap="none" anchor="ctr"/>
            <a:lstStyle/>
            <a:p>
              <a:endParaRPr lang="en-US" b="1">
                <a:solidFill>
                  <a:srgbClr val="7030A0"/>
                </a:solidFill>
              </a:endParaRPr>
            </a:p>
          </p:txBody>
        </p:sp>
      </p:grpSp>
      <p:grpSp>
        <p:nvGrpSpPr>
          <p:cNvPr id="3" name="Group 1051"/>
          <p:cNvGrpSpPr>
            <a:grpSpLocks/>
          </p:cNvGrpSpPr>
          <p:nvPr/>
        </p:nvGrpSpPr>
        <p:grpSpPr bwMode="auto">
          <a:xfrm>
            <a:off x="2883507" y="5284789"/>
            <a:ext cx="3201987" cy="457200"/>
            <a:chOff x="1813" y="3259"/>
            <a:chExt cx="2017" cy="288"/>
          </a:xfrm>
        </p:grpSpPr>
        <p:sp>
          <p:nvSpPr>
            <p:cNvPr id="47121" name="Text Box 1047"/>
            <p:cNvSpPr txBox="1">
              <a:spLocks noChangeArrowheads="1"/>
            </p:cNvSpPr>
            <p:nvPr/>
          </p:nvSpPr>
          <p:spPr bwMode="auto">
            <a:xfrm>
              <a:off x="2621" y="3259"/>
              <a:ext cx="1115" cy="2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spcBef>
                  <a:spcPct val="50000"/>
                </a:spcBef>
              </a:pPr>
              <a:r>
                <a:rPr lang="en-US" b="1" dirty="0">
                  <a:solidFill>
                    <a:schemeClr val="accent1">
                      <a:lumMod val="75000"/>
                    </a:schemeClr>
                  </a:solidFill>
                  <a:latin typeface="Avenir Book" charset="0"/>
                  <a:ea typeface="Avenir Book" charset="0"/>
                  <a:cs typeface="Avenir Book" charset="0"/>
                </a:rPr>
                <a:t>Bias</a:t>
              </a:r>
            </a:p>
          </p:txBody>
        </p:sp>
        <p:sp>
          <p:nvSpPr>
            <p:cNvPr id="47122" name="Line 1048"/>
            <p:cNvSpPr>
              <a:spLocks noChangeShapeType="1"/>
            </p:cNvSpPr>
            <p:nvPr/>
          </p:nvSpPr>
          <p:spPr bwMode="auto">
            <a:xfrm flipH="1">
              <a:off x="1813" y="3413"/>
              <a:ext cx="877" cy="0"/>
            </a:xfrm>
            <a:prstGeom prst="line">
              <a:avLst/>
            </a:prstGeom>
            <a:noFill/>
            <a:ln w="9525">
              <a:solidFill>
                <a:schemeClr val="accent1">
                  <a:lumMod val="75000"/>
                </a:schemeClr>
              </a:solidFill>
              <a:round/>
              <a:headEnd/>
              <a:tailEnd type="triangle" w="med" len="med"/>
            </a:ln>
            <a:extLst>
              <a:ext uri="{909E8E84-426E-40dd-AFC4-6F175D3DCCD1}">
                <a14:hiddenFill xmlns="" xmlns:a14="http://schemas.microsoft.com/office/drawing/2010/main">
                  <a:noFill/>
                </a14:hiddenFill>
              </a:ext>
            </a:extLst>
          </p:spPr>
          <p:txBody>
            <a:bodyPr wrap="none" anchor="ctr"/>
            <a:lstStyle/>
            <a:p>
              <a:endParaRPr lang="en-US"/>
            </a:p>
          </p:txBody>
        </p:sp>
        <p:sp>
          <p:nvSpPr>
            <p:cNvPr id="47123" name="Line 1049"/>
            <p:cNvSpPr>
              <a:spLocks noChangeShapeType="1"/>
            </p:cNvSpPr>
            <p:nvPr/>
          </p:nvSpPr>
          <p:spPr bwMode="auto">
            <a:xfrm>
              <a:off x="3047" y="3421"/>
              <a:ext cx="783" cy="0"/>
            </a:xfrm>
            <a:prstGeom prst="line">
              <a:avLst/>
            </a:prstGeom>
            <a:noFill/>
            <a:ln w="9525">
              <a:solidFill>
                <a:schemeClr val="accent1">
                  <a:lumMod val="75000"/>
                </a:schemeClr>
              </a:solidFill>
              <a:round/>
              <a:headEnd/>
              <a:tailEnd type="triangle" w="med" len="med"/>
            </a:ln>
            <a:extLst>
              <a:ext uri="{909E8E84-426E-40dd-AFC4-6F175D3DCCD1}">
                <a14:hiddenFill xmlns="" xmlns:a14="http://schemas.microsoft.com/office/drawing/2010/main">
                  <a:noFill/>
                </a14:hiddenFill>
              </a:ext>
            </a:extLst>
          </p:spPr>
          <p:txBody>
            <a:bodyPr wrap="none" anchor="ctr"/>
            <a:lstStyle/>
            <a:p>
              <a:endParaRPr lang="en-US"/>
            </a:p>
          </p:txBody>
        </p:sp>
      </p:grpSp>
      <p:sp>
        <p:nvSpPr>
          <p:cNvPr id="47120" name="Text Box 1052"/>
          <p:cNvSpPr txBox="1">
            <a:spLocks noChangeArrowheads="1"/>
          </p:cNvSpPr>
          <p:nvPr/>
        </p:nvSpPr>
        <p:spPr bwMode="auto">
          <a:xfrm>
            <a:off x="6469063" y="6126792"/>
            <a:ext cx="2863850"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t">
            <a:spAutoFit/>
          </a:bodyPr>
          <a:lstStyle>
            <a:lvl1pPr eaLnBrk="0" hangingPunct="0">
              <a:defRPr sz="2400">
                <a:solidFill>
                  <a:schemeClr val="tx1"/>
                </a:solidFill>
                <a:latin typeface="Times New Roman" charset="0"/>
                <a:ea typeface="ＭＳ Ｐゴシック" charset="0"/>
                <a:cs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spcBef>
                <a:spcPct val="50000"/>
              </a:spcBef>
            </a:pPr>
            <a:r>
              <a:rPr lang="en-US" sz="1400" dirty="0">
                <a:latin typeface="Calibri"/>
                <a:ea typeface="Calibri" charset="0"/>
                <a:cs typeface="Calibri"/>
              </a:rPr>
              <a:t>Adapted from Fletcher, Fletcher &amp; Wagner, 1988</a:t>
            </a:r>
          </a:p>
        </p:txBody>
      </p:sp>
    </p:spTree>
    <p:extLst>
      <p:ext uri="{BB962C8B-B14F-4D97-AF65-F5344CB8AC3E}">
        <p14:creationId xmlns:p14="http://schemas.microsoft.com/office/powerpoint/2010/main" val="133242906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499"/>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1026"/>
          <p:cNvSpPr>
            <a:spLocks noGrp="1" noChangeArrowheads="1"/>
          </p:cNvSpPr>
          <p:nvPr>
            <p:ph type="title"/>
          </p:nvPr>
        </p:nvSpPr>
        <p:spPr>
          <a:xfrm>
            <a:off x="457200" y="277814"/>
            <a:ext cx="8229600" cy="1141598"/>
          </a:xfrm>
        </p:spPr>
        <p:txBody>
          <a:bodyPr/>
          <a:lstStyle/>
          <a:p>
            <a:pPr eaLnBrk="1" hangingPunct="1">
              <a:defRPr/>
            </a:pPr>
            <a:r>
              <a:rPr lang="en-US" dirty="0">
                <a:ea typeface="Avenir Book" charset="0"/>
                <a:cs typeface="Avenir Book" charset="0"/>
              </a:rPr>
              <a:t>Two sources of bias</a:t>
            </a:r>
            <a:endParaRPr lang="en-US" dirty="0">
              <a:latin typeface="Avenir Book" charset="0"/>
              <a:ea typeface="Avenir Book" charset="0"/>
              <a:cs typeface="Avenir Book" charset="0"/>
            </a:endParaRPr>
          </a:p>
        </p:txBody>
      </p:sp>
      <p:sp>
        <p:nvSpPr>
          <p:cNvPr id="40963" name="Rectangle 1027"/>
          <p:cNvSpPr>
            <a:spLocks noGrp="1" noChangeArrowheads="1"/>
          </p:cNvSpPr>
          <p:nvPr>
            <p:ph type="body" idx="1"/>
          </p:nvPr>
        </p:nvSpPr>
        <p:spPr>
          <a:xfrm>
            <a:off x="457200" y="1718234"/>
            <a:ext cx="8553796" cy="4644987"/>
          </a:xfrm>
        </p:spPr>
        <p:txBody>
          <a:bodyPr/>
          <a:lstStyle/>
          <a:p>
            <a:pPr marL="0" indent="0">
              <a:lnSpc>
                <a:spcPct val="90000"/>
              </a:lnSpc>
              <a:buNone/>
              <a:defRPr/>
            </a:pPr>
            <a:r>
              <a:rPr lang="en-US" dirty="0">
                <a:solidFill>
                  <a:srgbClr val="404040"/>
                </a:solidFill>
                <a:latin typeface="Calibri" charset="0"/>
                <a:ea typeface="Calibri" charset="0"/>
                <a:cs typeface="Calibri" charset="0"/>
              </a:rPr>
              <a:t>There are two major sources of bias:</a:t>
            </a:r>
          </a:p>
          <a:p>
            <a:pPr marL="0" indent="0">
              <a:lnSpc>
                <a:spcPct val="90000"/>
              </a:lnSpc>
              <a:buNone/>
              <a:defRPr/>
            </a:pPr>
            <a:endParaRPr lang="en-US" sz="1200" dirty="0">
              <a:solidFill>
                <a:srgbClr val="404040"/>
              </a:solidFill>
              <a:latin typeface="Calibri" charset="0"/>
              <a:ea typeface="Calibri" charset="0"/>
              <a:cs typeface="Calibri" charset="0"/>
            </a:endParaRPr>
          </a:p>
          <a:p>
            <a:pPr>
              <a:lnSpc>
                <a:spcPct val="90000"/>
              </a:lnSpc>
              <a:defRPr/>
            </a:pPr>
            <a:r>
              <a:rPr lang="en-US" dirty="0">
                <a:solidFill>
                  <a:schemeClr val="accent6">
                    <a:lumMod val="50000"/>
                  </a:schemeClr>
                </a:solidFill>
                <a:latin typeface="Calibri" charset="0"/>
                <a:ea typeface="Calibri" charset="0"/>
                <a:cs typeface="Calibri" charset="0"/>
              </a:rPr>
              <a:t>Selection bias</a:t>
            </a:r>
            <a:r>
              <a:rPr lang="en-US" dirty="0">
                <a:solidFill>
                  <a:srgbClr val="404040"/>
                </a:solidFill>
                <a:latin typeface="Calibri" charset="0"/>
                <a:ea typeface="Calibri" charset="0"/>
                <a:cs typeface="Calibri" charset="0"/>
              </a:rPr>
              <a:t>		 Study participants </a:t>
            </a:r>
          </a:p>
          <a:p>
            <a:pPr>
              <a:lnSpc>
                <a:spcPct val="90000"/>
              </a:lnSpc>
              <a:defRPr/>
            </a:pPr>
            <a:endParaRPr lang="en-US" dirty="0">
              <a:solidFill>
                <a:schemeClr val="tx1"/>
              </a:solidFill>
              <a:latin typeface="Calibri" charset="0"/>
              <a:ea typeface="Calibri" charset="0"/>
              <a:cs typeface="Calibri" charset="0"/>
            </a:endParaRPr>
          </a:p>
          <a:p>
            <a:pPr>
              <a:lnSpc>
                <a:spcPct val="90000"/>
              </a:lnSpc>
              <a:defRPr/>
            </a:pPr>
            <a:endParaRPr lang="en-US" sz="2800" dirty="0">
              <a:latin typeface="Calibri" charset="0"/>
              <a:ea typeface="Calibri" charset="0"/>
              <a:cs typeface="Calibri" charset="0"/>
            </a:endParaRPr>
          </a:p>
          <a:p>
            <a:pPr marL="0" indent="0" eaLnBrk="1" hangingPunct="1">
              <a:lnSpc>
                <a:spcPct val="90000"/>
              </a:lnSpc>
              <a:buNone/>
              <a:defRPr/>
            </a:pPr>
            <a:endParaRPr lang="en-US" sz="2800" dirty="0">
              <a:latin typeface="Calibri" charset="0"/>
              <a:ea typeface="Calibri" charset="0"/>
              <a:cs typeface="Calibri" charset="0"/>
            </a:endParaRPr>
          </a:p>
          <a:p>
            <a:pPr eaLnBrk="1" hangingPunct="1">
              <a:lnSpc>
                <a:spcPct val="90000"/>
              </a:lnSpc>
              <a:defRPr/>
            </a:pPr>
            <a:endParaRPr lang="en-US" sz="2800" dirty="0">
              <a:solidFill>
                <a:srgbClr val="404040"/>
              </a:solidFill>
              <a:latin typeface="Calibri" charset="0"/>
              <a:ea typeface="Calibri" charset="0"/>
              <a:cs typeface="Calibri" charset="0"/>
            </a:endParaRPr>
          </a:p>
          <a:p>
            <a:pPr eaLnBrk="1" hangingPunct="1">
              <a:lnSpc>
                <a:spcPct val="90000"/>
              </a:lnSpc>
              <a:spcBef>
                <a:spcPts val="0"/>
              </a:spcBef>
              <a:defRPr/>
            </a:pPr>
            <a:r>
              <a:rPr lang="en-US" dirty="0">
                <a:solidFill>
                  <a:srgbClr val="546422"/>
                </a:solidFill>
                <a:latin typeface="Calibri" charset="0"/>
                <a:ea typeface="Calibri" charset="0"/>
                <a:cs typeface="Calibri" charset="0"/>
              </a:rPr>
              <a:t>Information bias</a:t>
            </a:r>
            <a:r>
              <a:rPr lang="en-US" dirty="0">
                <a:solidFill>
                  <a:srgbClr val="404040"/>
                </a:solidFill>
                <a:latin typeface="Calibri" charset="0"/>
                <a:ea typeface="Calibri" charset="0"/>
                <a:cs typeface="Calibri" charset="0"/>
              </a:rPr>
              <a:t>	    Measurements of</a:t>
            </a:r>
          </a:p>
          <a:p>
            <a:pPr marL="0" indent="0" eaLnBrk="1" hangingPunct="1">
              <a:lnSpc>
                <a:spcPct val="80000"/>
              </a:lnSpc>
              <a:spcBef>
                <a:spcPts val="0"/>
              </a:spcBef>
              <a:buNone/>
              <a:defRPr/>
            </a:pPr>
            <a:r>
              <a:rPr lang="en-US" dirty="0">
                <a:solidFill>
                  <a:srgbClr val="404040"/>
                </a:solidFill>
                <a:latin typeface="Calibri" charset="0"/>
                <a:ea typeface="Calibri" charset="0"/>
                <a:cs typeface="Calibri" charset="0"/>
              </a:rPr>
              <a:t>				    variables </a:t>
            </a:r>
          </a:p>
        </p:txBody>
      </p:sp>
      <p:sp>
        <p:nvSpPr>
          <p:cNvPr id="2" name="TextBox 1"/>
          <p:cNvSpPr txBox="1"/>
          <p:nvPr/>
        </p:nvSpPr>
        <p:spPr>
          <a:xfrm>
            <a:off x="4198733" y="2829512"/>
            <a:ext cx="4534190" cy="1430135"/>
          </a:xfrm>
          <a:prstGeom prst="rect">
            <a:avLst/>
          </a:prstGeom>
          <a:noFill/>
        </p:spPr>
        <p:txBody>
          <a:bodyPr wrap="square" rtlCol="0">
            <a:spAutoFit/>
          </a:bodyPr>
          <a:lstStyle/>
          <a:p>
            <a:pPr>
              <a:lnSpc>
                <a:spcPct val="90000"/>
              </a:lnSpc>
            </a:pPr>
            <a:r>
              <a:rPr lang="en-US" sz="3200" dirty="0">
                <a:solidFill>
                  <a:srgbClr val="404040"/>
                </a:solidFill>
                <a:latin typeface="Calibri" charset="0"/>
                <a:ea typeface="Calibri" charset="0"/>
                <a:cs typeface="Calibri" charset="0"/>
              </a:rPr>
              <a:t>may not accurately represent the underlying population of interest</a:t>
            </a:r>
          </a:p>
        </p:txBody>
      </p:sp>
      <p:sp>
        <p:nvSpPr>
          <p:cNvPr id="4" name="TextBox 3"/>
          <p:cNvSpPr txBox="1"/>
          <p:nvPr/>
        </p:nvSpPr>
        <p:spPr>
          <a:xfrm>
            <a:off x="4198733" y="5620097"/>
            <a:ext cx="4662634" cy="584775"/>
          </a:xfrm>
          <a:prstGeom prst="rect">
            <a:avLst/>
          </a:prstGeom>
          <a:noFill/>
        </p:spPr>
        <p:txBody>
          <a:bodyPr wrap="square" rtlCol="0">
            <a:spAutoFit/>
          </a:bodyPr>
          <a:lstStyle/>
          <a:p>
            <a:r>
              <a:rPr lang="en-US" sz="3200" dirty="0">
                <a:latin typeface="Calibri" charset="0"/>
                <a:ea typeface="Calibri" charset="0"/>
                <a:cs typeface="Calibri" charset="0"/>
              </a:rPr>
              <a:t>   </a:t>
            </a:r>
            <a:r>
              <a:rPr lang="en-US" sz="3200" dirty="0">
                <a:solidFill>
                  <a:srgbClr val="404040"/>
                </a:solidFill>
                <a:latin typeface="Calibri" charset="0"/>
                <a:ea typeface="Calibri" charset="0"/>
                <a:cs typeface="Calibri" charset="0"/>
              </a:rPr>
              <a:t>may be inaccurate</a:t>
            </a:r>
          </a:p>
        </p:txBody>
      </p:sp>
      <p:pic>
        <p:nvPicPr>
          <p:cNvPr id="11" name="Graphic 10" descr="Arrow: Slight curve">
            <a:extLst>
              <a:ext uri="{FF2B5EF4-FFF2-40B4-BE49-F238E27FC236}">
                <a16:creationId xmlns:a16="http://schemas.microsoft.com/office/drawing/2014/main" id="{4FEA7EB5-06A1-4166-BAFF-91B745F2EC80}"/>
              </a:ext>
            </a:extLst>
          </p:cNvPr>
          <p:cNvPicPr>
            <a:picLocks noChangeAspect="1"/>
          </p:cNvPicPr>
          <p:nvPr/>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316330" y="2376726"/>
            <a:ext cx="732773" cy="732773"/>
          </a:xfrm>
          <a:prstGeom prst="rect">
            <a:avLst/>
          </a:prstGeom>
        </p:spPr>
      </p:pic>
      <p:pic>
        <p:nvPicPr>
          <p:cNvPr id="16" name="Graphic 15" descr="Arrow: Slight curve">
            <a:extLst>
              <a:ext uri="{FF2B5EF4-FFF2-40B4-BE49-F238E27FC236}">
                <a16:creationId xmlns:a16="http://schemas.microsoft.com/office/drawing/2014/main" id="{47A14DC0-4197-48B8-BD94-F78863569FB5}"/>
              </a:ext>
            </a:extLst>
          </p:cNvPr>
          <p:cNvPicPr>
            <a:picLocks noChangeAspect="1"/>
          </p:cNvPicPr>
          <p:nvPr/>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682717" y="4831349"/>
            <a:ext cx="732773" cy="732773"/>
          </a:xfrm>
          <a:prstGeom prst="rect">
            <a:avLst/>
          </a:prstGeom>
        </p:spPr>
      </p:pic>
    </p:spTree>
    <p:extLst>
      <p:ext uri="{BB962C8B-B14F-4D97-AF65-F5344CB8AC3E}">
        <p14:creationId xmlns:p14="http://schemas.microsoft.com/office/powerpoint/2010/main" val="46335837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457200" y="277813"/>
            <a:ext cx="8229600" cy="1143000"/>
          </a:xfrm>
        </p:spPr>
        <p:txBody>
          <a:bodyPr/>
          <a:lstStyle/>
          <a:p>
            <a:pPr eaLnBrk="1" hangingPunct="1">
              <a:defRPr/>
            </a:pPr>
            <a:r>
              <a:rPr lang="en-US" dirty="0">
                <a:latin typeface="Avenir Book" charset="0"/>
                <a:ea typeface="Avenir Book" charset="0"/>
                <a:cs typeface="Avenir Book" charset="0"/>
              </a:rPr>
              <a:t>Bias: Coffee and MI?</a:t>
            </a:r>
          </a:p>
        </p:txBody>
      </p:sp>
      <p:graphicFrame>
        <p:nvGraphicFramePr>
          <p:cNvPr id="2" name="Table 1"/>
          <p:cNvGraphicFramePr>
            <a:graphicFrameLocks noGrp="1"/>
          </p:cNvGraphicFramePr>
          <p:nvPr>
            <p:extLst>
              <p:ext uri="{D42A27DB-BD31-4B8C-83A1-F6EECF244321}">
                <p14:modId xmlns:p14="http://schemas.microsoft.com/office/powerpoint/2010/main" val="3895883303"/>
              </p:ext>
            </p:extLst>
          </p:nvPr>
        </p:nvGraphicFramePr>
        <p:xfrm>
          <a:off x="617911" y="2518384"/>
          <a:ext cx="7661565" cy="3291840"/>
        </p:xfrm>
        <a:graphic>
          <a:graphicData uri="http://schemas.openxmlformats.org/drawingml/2006/table">
            <a:tbl>
              <a:tblPr firstRow="1" bandRow="1">
                <a:tableStyleId>{5940675A-B579-460E-94D1-54222C63F5DA}</a:tableStyleId>
              </a:tblPr>
              <a:tblGrid>
                <a:gridCol w="2553855">
                  <a:extLst>
                    <a:ext uri="{9D8B030D-6E8A-4147-A177-3AD203B41FA5}">
                      <a16:colId xmlns:a16="http://schemas.microsoft.com/office/drawing/2014/main" val="20000"/>
                    </a:ext>
                  </a:extLst>
                </a:gridCol>
                <a:gridCol w="2239818">
                  <a:extLst>
                    <a:ext uri="{9D8B030D-6E8A-4147-A177-3AD203B41FA5}">
                      <a16:colId xmlns:a16="http://schemas.microsoft.com/office/drawing/2014/main" val="20001"/>
                    </a:ext>
                  </a:extLst>
                </a:gridCol>
                <a:gridCol w="2867892">
                  <a:extLst>
                    <a:ext uri="{9D8B030D-6E8A-4147-A177-3AD203B41FA5}">
                      <a16:colId xmlns:a16="http://schemas.microsoft.com/office/drawing/2014/main" val="20002"/>
                    </a:ext>
                  </a:extLst>
                </a:gridCol>
              </a:tblGrid>
              <a:tr h="0">
                <a:tc>
                  <a:txBody>
                    <a:bodyPr/>
                    <a:lstStyle/>
                    <a:p>
                      <a:r>
                        <a:rPr lang="en-US" sz="2400" b="1" dirty="0">
                          <a:solidFill>
                            <a:schemeClr val="tx1">
                              <a:lumMod val="75000"/>
                              <a:lumOff val="25000"/>
                            </a:schemeClr>
                          </a:solidFill>
                          <a:latin typeface="Calibri"/>
                          <a:ea typeface="Calibri" charset="0"/>
                          <a:cs typeface="Calibri"/>
                        </a:rPr>
                        <a:t>Truth in universe</a:t>
                      </a:r>
                      <a:endParaRPr lang="en-US" sz="2400" b="1" dirty="0">
                        <a:solidFill>
                          <a:schemeClr val="tx1">
                            <a:lumMod val="75000"/>
                            <a:lumOff val="25000"/>
                          </a:schemeClr>
                        </a:solidFill>
                        <a:latin typeface="Calibri"/>
                        <a:ea typeface="Calibri" charset="0"/>
                        <a:cs typeface="Calibri" charset="0"/>
                      </a:endParaRPr>
                    </a:p>
                  </a:txBody>
                  <a:tcPr anchor="ctr"/>
                </a:tc>
                <a:tc>
                  <a:txBody>
                    <a:bodyPr/>
                    <a:lstStyle/>
                    <a:p>
                      <a:pPr>
                        <a:lnSpc>
                          <a:spcPct val="100000"/>
                        </a:lnSpc>
                        <a:spcBef>
                          <a:spcPts val="600"/>
                        </a:spcBef>
                        <a:spcAft>
                          <a:spcPts val="600"/>
                        </a:spcAft>
                      </a:pPr>
                      <a:r>
                        <a:rPr lang="en-US" sz="2400" b="1" dirty="0">
                          <a:solidFill>
                            <a:schemeClr val="tx1">
                              <a:lumMod val="75000"/>
                              <a:lumOff val="25000"/>
                            </a:schemeClr>
                          </a:solidFill>
                          <a:latin typeface="Calibri" charset="0"/>
                          <a:ea typeface="Calibri" charset="0"/>
                          <a:cs typeface="Calibri" charset="0"/>
                        </a:rPr>
                        <a:t>Potential source of bias</a:t>
                      </a:r>
                    </a:p>
                  </a:txBody>
                  <a:tcPr/>
                </a:tc>
                <a:tc>
                  <a:txBody>
                    <a:bodyPr/>
                    <a:lstStyle/>
                    <a:p>
                      <a:r>
                        <a:rPr lang="en-US" sz="2400" b="1" dirty="0">
                          <a:solidFill>
                            <a:schemeClr val="tx1">
                              <a:lumMod val="75000"/>
                              <a:lumOff val="25000"/>
                            </a:schemeClr>
                          </a:solidFill>
                          <a:latin typeface="Calibri"/>
                          <a:ea typeface="Calibri" charset="0"/>
                          <a:cs typeface="Calibri"/>
                        </a:rPr>
                        <a:t>Observed in study</a:t>
                      </a:r>
                      <a:endParaRPr lang="en-US" sz="2400" b="1" dirty="0">
                        <a:solidFill>
                          <a:schemeClr val="tx1">
                            <a:lumMod val="75000"/>
                            <a:lumOff val="25000"/>
                          </a:schemeClr>
                        </a:solidFill>
                        <a:latin typeface="Calibri"/>
                        <a:ea typeface="Calibri" charset="0"/>
                        <a:cs typeface="Calibri" charset="0"/>
                      </a:endParaRPr>
                    </a:p>
                  </a:txBody>
                  <a:tcPr anchor="ctr"/>
                </a:tc>
                <a:extLst>
                  <a:ext uri="{0D108BD9-81ED-4DB2-BD59-A6C34878D82A}">
                    <a16:rowId xmlns:a16="http://schemas.microsoft.com/office/drawing/2014/main" val="10000"/>
                  </a:ext>
                </a:extLst>
              </a:tr>
              <a:tr h="370840">
                <a:tc>
                  <a:txBody>
                    <a:bodyPr/>
                    <a:lstStyle/>
                    <a:p>
                      <a:r>
                        <a:rPr lang="en-US" sz="2400" dirty="0">
                          <a:solidFill>
                            <a:schemeClr val="tx1">
                              <a:lumMod val="75000"/>
                              <a:lumOff val="25000"/>
                            </a:schemeClr>
                          </a:solidFill>
                          <a:latin typeface="Calibri" charset="0"/>
                          <a:ea typeface="Calibri" charset="0"/>
                          <a:cs typeface="Calibri" charset="0"/>
                        </a:rPr>
                        <a:t>Population:          All adults</a:t>
                      </a:r>
                    </a:p>
                  </a:txBody>
                  <a:tcPr/>
                </a:tc>
                <a:tc>
                  <a:txBody>
                    <a:bodyPr/>
                    <a:lstStyle/>
                    <a:p>
                      <a:endParaRPr lang="en-US" sz="2400" dirty="0">
                        <a:solidFill>
                          <a:schemeClr val="tx1">
                            <a:lumMod val="75000"/>
                            <a:lumOff val="25000"/>
                          </a:schemeClr>
                        </a:solidFill>
                        <a:latin typeface="Calibri" charset="0"/>
                        <a:ea typeface="Calibri" charset="0"/>
                        <a:cs typeface="Calibri" charset="0"/>
                      </a:endParaRPr>
                    </a:p>
                  </a:txBody>
                  <a:tcPr anchor="ctr"/>
                </a:tc>
                <a:tc>
                  <a:txBody>
                    <a:bodyPr/>
                    <a:lstStyle/>
                    <a:p>
                      <a:endParaRPr lang="en-US" sz="2400" dirty="0">
                        <a:solidFill>
                          <a:schemeClr val="tx1">
                            <a:lumMod val="75000"/>
                            <a:lumOff val="25000"/>
                          </a:schemeClr>
                        </a:solidFill>
                        <a:latin typeface="Calibri" charset="0"/>
                        <a:ea typeface="Calibri" charset="0"/>
                        <a:cs typeface="Calibri" charset="0"/>
                      </a:endParaRPr>
                    </a:p>
                  </a:txBody>
                  <a:tcPr/>
                </a:tc>
                <a:extLst>
                  <a:ext uri="{0D108BD9-81ED-4DB2-BD59-A6C34878D82A}">
                    <a16:rowId xmlns:a16="http://schemas.microsoft.com/office/drawing/2014/main" val="10001"/>
                  </a:ext>
                </a:extLst>
              </a:tr>
              <a:tr h="370840">
                <a:tc>
                  <a:txBody>
                    <a:bodyPr/>
                    <a:lstStyle/>
                    <a:p>
                      <a:r>
                        <a:rPr lang="en-US" sz="2400" dirty="0">
                          <a:solidFill>
                            <a:schemeClr val="tx1">
                              <a:lumMod val="75000"/>
                              <a:lumOff val="25000"/>
                            </a:schemeClr>
                          </a:solidFill>
                          <a:latin typeface="Calibri" charset="0"/>
                          <a:ea typeface="Calibri" charset="0"/>
                          <a:cs typeface="Calibri" charset="0"/>
                        </a:rPr>
                        <a:t>Actual</a:t>
                      </a:r>
                      <a:r>
                        <a:rPr lang="en-US" sz="2400" baseline="0" dirty="0">
                          <a:solidFill>
                            <a:schemeClr val="tx1">
                              <a:lumMod val="75000"/>
                              <a:lumOff val="25000"/>
                            </a:schemeClr>
                          </a:solidFill>
                          <a:latin typeface="Calibri" charset="0"/>
                          <a:ea typeface="Calibri" charset="0"/>
                          <a:cs typeface="Calibri" charset="0"/>
                        </a:rPr>
                        <a:t> coffee intake</a:t>
                      </a:r>
                      <a:endParaRPr lang="en-US" sz="2400" dirty="0">
                        <a:solidFill>
                          <a:schemeClr val="tx1">
                            <a:lumMod val="75000"/>
                            <a:lumOff val="25000"/>
                          </a:schemeClr>
                        </a:solidFill>
                        <a:latin typeface="Calibri" charset="0"/>
                        <a:ea typeface="Calibri" charset="0"/>
                        <a:cs typeface="Calibri" charset="0"/>
                      </a:endParaRPr>
                    </a:p>
                  </a:txBody>
                  <a:tcPr/>
                </a:tc>
                <a:tc>
                  <a:txBody>
                    <a:bodyPr/>
                    <a:lstStyle/>
                    <a:p>
                      <a:endParaRPr lang="en-US" sz="2400" dirty="0">
                        <a:solidFill>
                          <a:schemeClr val="tx1">
                            <a:lumMod val="75000"/>
                            <a:lumOff val="25000"/>
                          </a:schemeClr>
                        </a:solidFill>
                        <a:latin typeface="Calibri" charset="0"/>
                        <a:ea typeface="Calibri" charset="0"/>
                        <a:cs typeface="Calibri" charset="0"/>
                      </a:endParaRPr>
                    </a:p>
                  </a:txBody>
                  <a:tcPr/>
                </a:tc>
                <a:tc>
                  <a:txBody>
                    <a:bodyPr/>
                    <a:lstStyle/>
                    <a:p>
                      <a:endParaRPr lang="en-US" sz="2400" dirty="0">
                        <a:solidFill>
                          <a:schemeClr val="tx1">
                            <a:lumMod val="75000"/>
                            <a:lumOff val="25000"/>
                          </a:schemeClr>
                        </a:solidFill>
                        <a:latin typeface="Calibri" charset="0"/>
                        <a:ea typeface="Calibri" charset="0"/>
                        <a:cs typeface="Calibri" charset="0"/>
                      </a:endParaRPr>
                    </a:p>
                  </a:txBody>
                  <a:tcPr/>
                </a:tc>
                <a:extLst>
                  <a:ext uri="{0D108BD9-81ED-4DB2-BD59-A6C34878D82A}">
                    <a16:rowId xmlns:a16="http://schemas.microsoft.com/office/drawing/2014/main" val="10002"/>
                  </a:ext>
                </a:extLst>
              </a:tr>
              <a:tr h="370840">
                <a:tc>
                  <a:txBody>
                    <a:bodyPr/>
                    <a:lstStyle/>
                    <a:p>
                      <a:r>
                        <a:rPr lang="en-US" sz="2400" dirty="0">
                          <a:solidFill>
                            <a:schemeClr val="tx1">
                              <a:lumMod val="75000"/>
                              <a:lumOff val="25000"/>
                            </a:schemeClr>
                          </a:solidFill>
                          <a:latin typeface="Calibri" charset="0"/>
                          <a:ea typeface="Calibri" charset="0"/>
                          <a:cs typeface="Calibri" charset="0"/>
                        </a:rPr>
                        <a:t>Myocardial</a:t>
                      </a:r>
                      <a:r>
                        <a:rPr lang="en-US" sz="2400" baseline="0" dirty="0">
                          <a:solidFill>
                            <a:schemeClr val="tx1">
                              <a:lumMod val="75000"/>
                              <a:lumOff val="25000"/>
                            </a:schemeClr>
                          </a:solidFill>
                          <a:latin typeface="Calibri" charset="0"/>
                          <a:ea typeface="Calibri" charset="0"/>
                          <a:cs typeface="Calibri" charset="0"/>
                        </a:rPr>
                        <a:t> infarction</a:t>
                      </a:r>
                      <a:endParaRPr lang="en-US" sz="2400" dirty="0">
                        <a:solidFill>
                          <a:schemeClr val="tx1">
                            <a:lumMod val="75000"/>
                            <a:lumOff val="25000"/>
                          </a:schemeClr>
                        </a:solidFill>
                        <a:latin typeface="Calibri" charset="0"/>
                        <a:ea typeface="Calibri" charset="0"/>
                        <a:cs typeface="Calibri" charset="0"/>
                      </a:endParaRPr>
                    </a:p>
                  </a:txBody>
                  <a:tcPr/>
                </a:tc>
                <a:tc>
                  <a:txBody>
                    <a:bodyPr/>
                    <a:lstStyle/>
                    <a:p>
                      <a:endParaRPr lang="en-US" sz="2400" dirty="0">
                        <a:solidFill>
                          <a:schemeClr val="tx1">
                            <a:lumMod val="75000"/>
                            <a:lumOff val="25000"/>
                          </a:schemeClr>
                        </a:solidFill>
                        <a:latin typeface="Calibri" charset="0"/>
                        <a:ea typeface="Calibri" charset="0"/>
                        <a:cs typeface="Calibri" charset="0"/>
                      </a:endParaRPr>
                    </a:p>
                  </a:txBody>
                  <a:tcPr/>
                </a:tc>
                <a:tc>
                  <a:txBody>
                    <a:bodyPr/>
                    <a:lstStyle/>
                    <a:p>
                      <a:endParaRPr lang="en-US" sz="2400" dirty="0">
                        <a:solidFill>
                          <a:schemeClr val="tx1">
                            <a:lumMod val="75000"/>
                            <a:lumOff val="25000"/>
                          </a:schemeClr>
                        </a:solidFill>
                        <a:latin typeface="Calibri" charset="0"/>
                        <a:ea typeface="Calibri" charset="0"/>
                        <a:cs typeface="Calibri" charset="0"/>
                      </a:endParaRPr>
                    </a:p>
                  </a:txBody>
                  <a:tcPr/>
                </a:tc>
                <a:extLst>
                  <a:ext uri="{0D108BD9-81ED-4DB2-BD59-A6C34878D82A}">
                    <a16:rowId xmlns:a16="http://schemas.microsoft.com/office/drawing/2014/main" val="10003"/>
                  </a:ext>
                </a:extLst>
              </a:tr>
            </a:tbl>
          </a:graphicData>
        </a:graphic>
      </p:graphicFrame>
      <p:sp>
        <p:nvSpPr>
          <p:cNvPr id="3" name="Content Placeholder 2"/>
          <p:cNvSpPr>
            <a:spLocks noGrp="1"/>
          </p:cNvSpPr>
          <p:nvPr>
            <p:ph idx="1"/>
          </p:nvPr>
        </p:nvSpPr>
        <p:spPr>
          <a:xfrm>
            <a:off x="548640" y="1645920"/>
            <a:ext cx="7661565" cy="694113"/>
          </a:xfrm>
          <a:solidFill>
            <a:srgbClr val="DBE7B6"/>
          </a:solidFill>
        </p:spPr>
        <p:txBody>
          <a:bodyPr/>
          <a:lstStyle/>
          <a:p>
            <a:pPr marL="0" indent="0">
              <a:buNone/>
            </a:pPr>
            <a:r>
              <a:rPr lang="en-US" dirty="0"/>
              <a:t>Does coffee cause myocardial infarction?</a:t>
            </a:r>
          </a:p>
        </p:txBody>
      </p:sp>
      <p:sp>
        <p:nvSpPr>
          <p:cNvPr id="4" name="TextBox 3"/>
          <p:cNvSpPr txBox="1"/>
          <p:nvPr/>
        </p:nvSpPr>
        <p:spPr>
          <a:xfrm>
            <a:off x="3350028" y="3466886"/>
            <a:ext cx="1961804" cy="461665"/>
          </a:xfrm>
          <a:prstGeom prst="rect">
            <a:avLst/>
          </a:prstGeom>
          <a:noFill/>
        </p:spPr>
        <p:txBody>
          <a:bodyPr wrap="square" rtlCol="0">
            <a:spAutoFit/>
          </a:bodyPr>
          <a:lstStyle/>
          <a:p>
            <a:r>
              <a:rPr lang="en-US" sz="2400" dirty="0">
                <a:latin typeface="Calibri" charset="0"/>
                <a:ea typeface="Calibri" charset="0"/>
                <a:cs typeface="Calibri" charset="0"/>
              </a:rPr>
              <a:t>Selection bias</a:t>
            </a:r>
          </a:p>
        </p:txBody>
      </p:sp>
      <p:sp>
        <p:nvSpPr>
          <p:cNvPr id="5" name="TextBox 4"/>
          <p:cNvSpPr txBox="1"/>
          <p:nvPr/>
        </p:nvSpPr>
        <p:spPr>
          <a:xfrm>
            <a:off x="3350028" y="4133234"/>
            <a:ext cx="1961804" cy="1200329"/>
          </a:xfrm>
          <a:prstGeom prst="rect">
            <a:avLst/>
          </a:prstGeom>
          <a:noFill/>
        </p:spPr>
        <p:txBody>
          <a:bodyPr wrap="square" rtlCol="0">
            <a:spAutoFit/>
          </a:bodyPr>
          <a:lstStyle/>
          <a:p>
            <a:r>
              <a:rPr lang="en-US" sz="2400" dirty="0">
                <a:latin typeface="Calibri" charset="0"/>
                <a:ea typeface="Calibri" charset="0"/>
                <a:cs typeface="Calibri" charset="0"/>
              </a:rPr>
              <a:t>Information bias</a:t>
            </a:r>
          </a:p>
          <a:p>
            <a:endParaRPr lang="en-US" sz="2400" dirty="0"/>
          </a:p>
        </p:txBody>
      </p:sp>
      <p:sp>
        <p:nvSpPr>
          <p:cNvPr id="11" name="TextBox 10"/>
          <p:cNvSpPr txBox="1"/>
          <p:nvPr/>
        </p:nvSpPr>
        <p:spPr>
          <a:xfrm>
            <a:off x="3329246" y="5009908"/>
            <a:ext cx="2069870" cy="830997"/>
          </a:xfrm>
          <a:prstGeom prst="rect">
            <a:avLst/>
          </a:prstGeom>
          <a:noFill/>
        </p:spPr>
        <p:txBody>
          <a:bodyPr wrap="square" rtlCol="0">
            <a:spAutoFit/>
          </a:bodyPr>
          <a:lstStyle/>
          <a:p>
            <a:r>
              <a:rPr lang="en-US" sz="2400" dirty="0">
                <a:latin typeface="Calibri" charset="0"/>
                <a:ea typeface="Calibri" charset="0"/>
                <a:cs typeface="Calibri" charset="0"/>
              </a:rPr>
              <a:t>Information bias</a:t>
            </a:r>
          </a:p>
        </p:txBody>
      </p:sp>
      <p:sp>
        <p:nvSpPr>
          <p:cNvPr id="6" name="TextBox 5"/>
          <p:cNvSpPr txBox="1"/>
          <p:nvPr/>
        </p:nvSpPr>
        <p:spPr>
          <a:xfrm>
            <a:off x="5399116" y="3345789"/>
            <a:ext cx="2793076" cy="1200329"/>
          </a:xfrm>
          <a:prstGeom prst="rect">
            <a:avLst/>
          </a:prstGeom>
          <a:noFill/>
        </p:spPr>
        <p:txBody>
          <a:bodyPr wrap="square" rtlCol="0">
            <a:spAutoFit/>
          </a:bodyPr>
          <a:lstStyle/>
          <a:p>
            <a:r>
              <a:rPr lang="en-US" sz="2400" dirty="0">
                <a:latin typeface="Calibri" charset="0"/>
                <a:ea typeface="Calibri" charset="0"/>
                <a:cs typeface="Calibri" charset="0"/>
              </a:rPr>
              <a:t>Sample: Consenting adult clinic patients</a:t>
            </a:r>
          </a:p>
          <a:p>
            <a:endParaRPr lang="en-US" sz="2400" dirty="0"/>
          </a:p>
        </p:txBody>
      </p:sp>
      <p:sp>
        <p:nvSpPr>
          <p:cNvPr id="7" name="TextBox 6"/>
          <p:cNvSpPr txBox="1"/>
          <p:nvPr/>
        </p:nvSpPr>
        <p:spPr>
          <a:xfrm>
            <a:off x="5424054" y="4167164"/>
            <a:ext cx="2714106" cy="1200329"/>
          </a:xfrm>
          <a:prstGeom prst="rect">
            <a:avLst/>
          </a:prstGeom>
          <a:noFill/>
        </p:spPr>
        <p:txBody>
          <a:bodyPr wrap="square" rtlCol="0">
            <a:spAutoFit/>
          </a:bodyPr>
          <a:lstStyle/>
          <a:p>
            <a:r>
              <a:rPr lang="en-US" sz="2400" dirty="0">
                <a:latin typeface="Calibri" charset="0"/>
                <a:ea typeface="Calibri" charset="0"/>
                <a:cs typeface="Calibri" charset="0"/>
              </a:rPr>
              <a:t>Reported coffee intake</a:t>
            </a:r>
          </a:p>
          <a:p>
            <a:endParaRPr lang="en-US" sz="2400" dirty="0"/>
          </a:p>
        </p:txBody>
      </p:sp>
      <p:sp>
        <p:nvSpPr>
          <p:cNvPr id="8" name="TextBox 7"/>
          <p:cNvSpPr txBox="1"/>
          <p:nvPr/>
        </p:nvSpPr>
        <p:spPr>
          <a:xfrm>
            <a:off x="5463540" y="4974416"/>
            <a:ext cx="2859578" cy="830997"/>
          </a:xfrm>
          <a:prstGeom prst="rect">
            <a:avLst/>
          </a:prstGeom>
          <a:noFill/>
        </p:spPr>
        <p:txBody>
          <a:bodyPr wrap="square" rtlCol="0">
            <a:spAutoFit/>
          </a:bodyPr>
          <a:lstStyle/>
          <a:p>
            <a:r>
              <a:rPr lang="en-US" sz="2400" dirty="0">
                <a:latin typeface="Calibri" charset="0"/>
                <a:ea typeface="Calibri" charset="0"/>
                <a:cs typeface="Calibri" charset="0"/>
              </a:rPr>
              <a:t>Reported myocardial infarction</a:t>
            </a:r>
          </a:p>
        </p:txBody>
      </p:sp>
    </p:spTree>
    <p:extLst>
      <p:ext uri="{BB962C8B-B14F-4D97-AF65-F5344CB8AC3E}">
        <p14:creationId xmlns:p14="http://schemas.microsoft.com/office/powerpoint/2010/main" val="1911837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1" grpId="0"/>
      <p:bldP spid="6" grpId="0"/>
      <p:bldP spid="7" grpId="0"/>
      <p:bldP spid="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457199" y="277812"/>
            <a:ext cx="8229600" cy="1143000"/>
          </a:xfrm>
        </p:spPr>
        <p:txBody>
          <a:bodyPr/>
          <a:lstStyle/>
          <a:p>
            <a:pPr eaLnBrk="1" hangingPunct="1">
              <a:lnSpc>
                <a:spcPct val="90000"/>
              </a:lnSpc>
              <a:defRPr/>
            </a:pPr>
            <a:r>
              <a:rPr lang="en-US" dirty="0">
                <a:ea typeface="Avenir Book" charset="0"/>
                <a:cs typeface="Avenir Book" charset="0"/>
              </a:rPr>
              <a:t>Sources of bias</a:t>
            </a:r>
            <a:endParaRPr lang="en-US" dirty="0">
              <a:latin typeface="Avenir Book" charset="0"/>
              <a:ea typeface="Avenir Book" charset="0"/>
              <a:cs typeface="Avenir Book" charset="0"/>
            </a:endParaRPr>
          </a:p>
        </p:txBody>
      </p:sp>
      <p:sp>
        <p:nvSpPr>
          <p:cNvPr id="24579" name="Rectangle 3"/>
          <p:cNvSpPr>
            <a:spLocks noGrp="1" noChangeArrowheads="1"/>
          </p:cNvSpPr>
          <p:nvPr>
            <p:ph type="body" idx="1"/>
          </p:nvPr>
        </p:nvSpPr>
        <p:spPr>
          <a:xfrm>
            <a:off x="548640" y="1600200"/>
            <a:ext cx="8046720" cy="4572000"/>
          </a:xfrm>
        </p:spPr>
        <p:txBody>
          <a:bodyPr/>
          <a:lstStyle/>
          <a:p>
            <a:pPr marL="0" indent="0" eaLnBrk="1" hangingPunct="1">
              <a:buNone/>
              <a:defRPr/>
            </a:pPr>
            <a:r>
              <a:rPr lang="en-US" dirty="0">
                <a:latin typeface="Calibri" charset="0"/>
                <a:ea typeface="Calibri" charset="0"/>
                <a:cs typeface="Calibri" charset="0"/>
              </a:rPr>
              <a:t>Possible sources of </a:t>
            </a:r>
            <a:r>
              <a:rPr lang="en-US" dirty="0">
                <a:solidFill>
                  <a:schemeClr val="accent6">
                    <a:lumMod val="75000"/>
                  </a:schemeClr>
                </a:solidFill>
                <a:latin typeface="Calibri" charset="0"/>
                <a:ea typeface="Calibri" charset="0"/>
                <a:cs typeface="Calibri" charset="0"/>
              </a:rPr>
              <a:t>selection bias</a:t>
            </a:r>
          </a:p>
          <a:p>
            <a:pPr eaLnBrk="1" hangingPunct="1">
              <a:lnSpc>
                <a:spcPct val="90000"/>
              </a:lnSpc>
              <a:defRPr/>
            </a:pPr>
            <a:r>
              <a:rPr lang="en-US" sz="2600" dirty="0">
                <a:latin typeface="Calibri" charset="0"/>
                <a:ea typeface="Calibri" charset="0"/>
                <a:cs typeface="Calibri" charset="0"/>
              </a:rPr>
              <a:t>Controls are clinic patients who may have reduced coffee intake due to illness (e.g., arrhythmias, high blood pressure, peptic ulcer disease patients)</a:t>
            </a:r>
          </a:p>
          <a:p>
            <a:pPr eaLnBrk="1" hangingPunct="1">
              <a:lnSpc>
                <a:spcPct val="90000"/>
              </a:lnSpc>
              <a:spcAft>
                <a:spcPts val="600"/>
              </a:spcAft>
              <a:defRPr/>
            </a:pPr>
            <a:r>
              <a:rPr lang="en-US" sz="2600" dirty="0">
                <a:latin typeface="Calibri" charset="0"/>
                <a:ea typeface="Calibri" charset="0"/>
                <a:cs typeface="Calibri" charset="0"/>
              </a:rPr>
              <a:t>Low participation may lead to non-representative sample</a:t>
            </a:r>
          </a:p>
          <a:p>
            <a:pPr marL="0" indent="0" eaLnBrk="1" hangingPunct="1">
              <a:lnSpc>
                <a:spcPct val="90000"/>
              </a:lnSpc>
              <a:buNone/>
              <a:defRPr/>
            </a:pPr>
            <a:r>
              <a:rPr lang="en-US" dirty="0">
                <a:latin typeface="Calibri" charset="0"/>
                <a:ea typeface="Calibri" charset="0"/>
                <a:cs typeface="Calibri" charset="0"/>
              </a:rPr>
              <a:t>Possible sources of </a:t>
            </a:r>
            <a:r>
              <a:rPr lang="en-US" dirty="0">
                <a:solidFill>
                  <a:srgbClr val="A23D07"/>
                </a:solidFill>
                <a:latin typeface="Calibri" charset="0"/>
                <a:ea typeface="Calibri" charset="0"/>
                <a:cs typeface="Calibri" charset="0"/>
              </a:rPr>
              <a:t>information bias</a:t>
            </a:r>
          </a:p>
          <a:p>
            <a:pPr eaLnBrk="1" hangingPunct="1">
              <a:lnSpc>
                <a:spcPct val="90000"/>
              </a:lnSpc>
              <a:defRPr/>
            </a:pPr>
            <a:r>
              <a:rPr lang="en-US" sz="2600" dirty="0">
                <a:latin typeface="Calibri" charset="0"/>
                <a:ea typeface="Calibri" charset="0"/>
                <a:cs typeface="Calibri" charset="0"/>
              </a:rPr>
              <a:t>MI patients may overstate coffee use</a:t>
            </a:r>
          </a:p>
          <a:p>
            <a:pPr eaLnBrk="1" hangingPunct="1">
              <a:lnSpc>
                <a:spcPct val="90000"/>
              </a:lnSpc>
              <a:defRPr/>
            </a:pPr>
            <a:r>
              <a:rPr lang="en-US" sz="2600" dirty="0">
                <a:ea typeface="Calibri" charset="0"/>
              </a:rPr>
              <a:t>Heartburn or esophageal spasm, caused by coffee, may be misdiagnosed as MI</a:t>
            </a:r>
          </a:p>
        </p:txBody>
      </p:sp>
    </p:spTree>
    <p:extLst>
      <p:ext uri="{BB962C8B-B14F-4D97-AF65-F5344CB8AC3E}">
        <p14:creationId xmlns:p14="http://schemas.microsoft.com/office/powerpoint/2010/main" val="13945284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a:defRPr/>
            </a:pPr>
            <a:r>
              <a:rPr lang="en-US" dirty="0">
                <a:latin typeface="Avenir Book" charset="0"/>
                <a:ea typeface="Avenir Book" charset="0"/>
                <a:cs typeface="Avenir Book" charset="0"/>
              </a:rPr>
              <a:t>Confounding</a:t>
            </a:r>
          </a:p>
        </p:txBody>
      </p:sp>
      <p:sp>
        <p:nvSpPr>
          <p:cNvPr id="25603" name="Rectangle 3"/>
          <p:cNvSpPr>
            <a:spLocks noGrp="1" noChangeArrowheads="1"/>
          </p:cNvSpPr>
          <p:nvPr>
            <p:ph type="body" idx="1"/>
          </p:nvPr>
        </p:nvSpPr>
        <p:spPr/>
        <p:txBody>
          <a:bodyPr/>
          <a:lstStyle/>
          <a:p>
            <a:pPr eaLnBrk="1" hangingPunct="1">
              <a:defRPr/>
            </a:pPr>
            <a:endParaRPr lang="en-US" dirty="0">
              <a:latin typeface="Calibri" charset="0"/>
              <a:ea typeface="Calibri" charset="0"/>
              <a:cs typeface="Calibri" charset="0"/>
            </a:endParaRPr>
          </a:p>
          <a:p>
            <a:pPr marL="0" indent="0" eaLnBrk="1" hangingPunct="1">
              <a:buNone/>
              <a:defRPr/>
            </a:pPr>
            <a:r>
              <a:rPr lang="en-US" dirty="0">
                <a:latin typeface="Calibri" charset="0"/>
                <a:ea typeface="Calibri" charset="0"/>
                <a:cs typeface="Calibri" charset="0"/>
              </a:rPr>
              <a:t>      </a:t>
            </a:r>
            <a:r>
              <a:rPr lang="en-US" dirty="0">
                <a:solidFill>
                  <a:srgbClr val="089CA3"/>
                </a:solidFill>
                <a:latin typeface="Calibri" charset="0"/>
                <a:ea typeface="Calibri" charset="0"/>
                <a:cs typeface="Calibri" charset="0"/>
              </a:rPr>
              <a:t>Coffee</a:t>
            </a:r>
            <a:r>
              <a:rPr lang="en-US" dirty="0">
                <a:latin typeface="Calibri" charset="0"/>
                <a:ea typeface="Calibri" charset="0"/>
                <a:cs typeface="Calibri" charset="0"/>
              </a:rPr>
              <a:t>			                               </a:t>
            </a:r>
            <a:r>
              <a:rPr lang="en-US" dirty="0">
                <a:solidFill>
                  <a:srgbClr val="A3CD08"/>
                </a:solidFill>
                <a:latin typeface="Calibri" charset="0"/>
                <a:ea typeface="Calibri" charset="0"/>
                <a:cs typeface="Calibri" charset="0"/>
              </a:rPr>
              <a:t>MI</a:t>
            </a:r>
          </a:p>
          <a:p>
            <a:pPr marL="0" indent="0" eaLnBrk="1" hangingPunct="1">
              <a:buNone/>
              <a:defRPr/>
            </a:pPr>
            <a:r>
              <a:rPr lang="en-US" dirty="0">
                <a:latin typeface="Calibri" charset="0"/>
                <a:ea typeface="Calibri" charset="0"/>
                <a:cs typeface="Calibri" charset="0"/>
              </a:rPr>
              <a:t>		           </a:t>
            </a:r>
          </a:p>
          <a:p>
            <a:pPr marL="0" indent="0" eaLnBrk="1" hangingPunct="1">
              <a:buNone/>
              <a:defRPr/>
            </a:pPr>
            <a:r>
              <a:rPr lang="en-US" dirty="0">
                <a:latin typeface="Calibri" charset="0"/>
                <a:ea typeface="Calibri" charset="0"/>
                <a:cs typeface="Calibri" charset="0"/>
              </a:rPr>
              <a:t>			     </a:t>
            </a:r>
            <a:r>
              <a:rPr lang="en-US" dirty="0">
                <a:solidFill>
                  <a:srgbClr val="A23D07"/>
                </a:solidFill>
                <a:latin typeface="Calibri" charset="0"/>
                <a:ea typeface="Calibri" charset="0"/>
                <a:cs typeface="Calibri" charset="0"/>
              </a:rPr>
              <a:t>Smoking</a:t>
            </a:r>
          </a:p>
          <a:p>
            <a:pPr eaLnBrk="1" hangingPunct="1">
              <a:defRPr/>
            </a:pPr>
            <a:endParaRPr lang="en-US" dirty="0">
              <a:latin typeface="Calibri" charset="0"/>
              <a:ea typeface="Calibri" charset="0"/>
              <a:cs typeface="Calibri" charset="0"/>
            </a:endParaRPr>
          </a:p>
          <a:p>
            <a:pPr eaLnBrk="1" hangingPunct="1">
              <a:defRPr/>
            </a:pPr>
            <a:r>
              <a:rPr lang="en-US" sz="3000" dirty="0">
                <a:latin typeface="Calibri" charset="0"/>
                <a:ea typeface="Calibri" charset="0"/>
                <a:cs typeface="Calibri" charset="0"/>
              </a:rPr>
              <a:t>A confounder must be associated with both the exposure (coffee) and the outcome (MI) (and not be in the causal pathway)</a:t>
            </a:r>
          </a:p>
        </p:txBody>
      </p:sp>
      <p:sp>
        <p:nvSpPr>
          <p:cNvPr id="58371" name="Line 4"/>
          <p:cNvSpPr>
            <a:spLocks noChangeShapeType="1"/>
          </p:cNvSpPr>
          <p:nvPr/>
        </p:nvSpPr>
        <p:spPr bwMode="auto">
          <a:xfrm>
            <a:off x="2363042" y="2499647"/>
            <a:ext cx="4474816" cy="1"/>
          </a:xfrm>
          <a:prstGeom prst="line">
            <a:avLst/>
          </a:prstGeom>
          <a:noFill/>
          <a:ln w="28575">
            <a:solidFill>
              <a:schemeClr val="tx1"/>
            </a:solidFill>
            <a:round/>
            <a:headEnd/>
            <a:tailEnd type="triangle" w="med" len="med"/>
          </a:ln>
          <a:extLst>
            <a:ext uri="{909E8E84-426E-40dd-AFC4-6F175D3DCCD1}">
              <a14:hiddenFill xmlns="" xmlns:a14="http://schemas.microsoft.com/office/drawing/2010/main">
                <a:noFill/>
              </a14:hiddenFill>
            </a:ext>
          </a:extLst>
        </p:spPr>
        <p:txBody>
          <a:bodyPr wrap="none" anchor="ctr"/>
          <a:lstStyle/>
          <a:p>
            <a:endParaRPr lang="en-US"/>
          </a:p>
        </p:txBody>
      </p:sp>
      <p:sp>
        <p:nvSpPr>
          <p:cNvPr id="58372" name="Line 5"/>
          <p:cNvSpPr>
            <a:spLocks noChangeShapeType="1"/>
          </p:cNvSpPr>
          <p:nvPr/>
        </p:nvSpPr>
        <p:spPr bwMode="auto">
          <a:xfrm flipV="1">
            <a:off x="5529677" y="2740023"/>
            <a:ext cx="1558579" cy="1000703"/>
          </a:xfrm>
          <a:prstGeom prst="line">
            <a:avLst/>
          </a:prstGeom>
          <a:noFill/>
          <a:ln w="28575">
            <a:solidFill>
              <a:schemeClr val="tx1"/>
            </a:solidFill>
            <a:round/>
            <a:headEnd/>
            <a:tailEnd type="triangle" w="med" len="med"/>
          </a:ln>
          <a:extLst>
            <a:ext uri="{909E8E84-426E-40dd-AFC4-6F175D3DCCD1}">
              <a14:hiddenFill xmlns="" xmlns:a14="http://schemas.microsoft.com/office/drawing/2010/main">
                <a:noFill/>
              </a14:hiddenFill>
            </a:ext>
          </a:extLst>
        </p:spPr>
        <p:txBody>
          <a:bodyPr wrap="none" anchor="ctr"/>
          <a:lstStyle/>
          <a:p>
            <a:endParaRPr lang="en-US"/>
          </a:p>
        </p:txBody>
      </p:sp>
      <p:sp>
        <p:nvSpPr>
          <p:cNvPr id="58373" name="Line 6"/>
          <p:cNvSpPr>
            <a:spLocks noChangeShapeType="1"/>
          </p:cNvSpPr>
          <p:nvPr/>
        </p:nvSpPr>
        <p:spPr bwMode="auto">
          <a:xfrm flipH="1" flipV="1">
            <a:off x="2058987" y="2798590"/>
            <a:ext cx="1133100" cy="942136"/>
          </a:xfrm>
          <a:prstGeom prst="line">
            <a:avLst/>
          </a:prstGeom>
          <a:noFill/>
          <a:ln w="28575">
            <a:solidFill>
              <a:schemeClr val="tx1"/>
            </a:solidFill>
            <a:round/>
            <a:headEnd/>
            <a:tailEnd type="triangle" w="med" len="med"/>
          </a:ln>
          <a:extLst>
            <a:ext uri="{909E8E84-426E-40dd-AFC4-6F175D3DCCD1}">
              <a14:hiddenFill xmlns="" xmlns:a14="http://schemas.microsoft.com/office/drawing/2010/main">
                <a:noFill/>
              </a14:hiddenFill>
            </a:ext>
          </a:extLst>
        </p:spPr>
        <p:txBody>
          <a:bodyPr wrap="none" anchor="ctr"/>
          <a:lstStyle/>
          <a:p>
            <a:endParaRPr lang="en-US"/>
          </a:p>
        </p:txBody>
      </p:sp>
      <p:sp>
        <p:nvSpPr>
          <p:cNvPr id="58374" name="Text Box 7"/>
          <p:cNvSpPr txBox="1">
            <a:spLocks noChangeArrowheads="1"/>
          </p:cNvSpPr>
          <p:nvPr/>
        </p:nvSpPr>
        <p:spPr bwMode="auto">
          <a:xfrm>
            <a:off x="4218005" y="2682212"/>
            <a:ext cx="554038" cy="70788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spcBef>
                <a:spcPct val="50000"/>
              </a:spcBef>
            </a:pPr>
            <a:r>
              <a:rPr lang="en-US" sz="4000" b="1" dirty="0">
                <a:solidFill>
                  <a:srgbClr val="A23D07"/>
                </a:solidFill>
                <a:latin typeface="Arial" charset="0"/>
              </a:rPr>
              <a:t>?</a:t>
            </a:r>
          </a:p>
        </p:txBody>
      </p:sp>
    </p:spTree>
    <p:extLst>
      <p:ext uri="{BB962C8B-B14F-4D97-AF65-F5344CB8AC3E}">
        <p14:creationId xmlns:p14="http://schemas.microsoft.com/office/powerpoint/2010/main" val="82649076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457199" y="274319"/>
            <a:ext cx="8229600" cy="1143000"/>
          </a:xfrm>
        </p:spPr>
        <p:txBody>
          <a:bodyPr/>
          <a:lstStyle/>
          <a:p>
            <a:pPr>
              <a:defRPr/>
            </a:pPr>
            <a:r>
              <a:rPr lang="en-US" dirty="0">
                <a:ea typeface="Avenir Book" charset="0"/>
                <a:cs typeface="Avenir Book" charset="0"/>
              </a:rPr>
              <a:t>Confounding </a:t>
            </a:r>
            <a:r>
              <a:rPr lang="en-US" sz="3000" dirty="0">
                <a:ea typeface="Avenir Book" charset="0"/>
                <a:cs typeface="Avenir Book" charset="0"/>
              </a:rPr>
              <a:t>(2)</a:t>
            </a:r>
          </a:p>
        </p:txBody>
      </p:sp>
      <p:sp>
        <p:nvSpPr>
          <p:cNvPr id="26627" name="Rectangle 3"/>
          <p:cNvSpPr>
            <a:spLocks noGrp="1" noChangeArrowheads="1"/>
          </p:cNvSpPr>
          <p:nvPr>
            <p:ph type="body" idx="1"/>
          </p:nvPr>
        </p:nvSpPr>
        <p:spPr>
          <a:xfrm>
            <a:off x="548640" y="1600200"/>
            <a:ext cx="8229600" cy="4389120"/>
          </a:xfrm>
        </p:spPr>
        <p:txBody>
          <a:bodyPr/>
          <a:lstStyle/>
          <a:p>
            <a:pPr eaLnBrk="1" hangingPunct="1">
              <a:defRPr/>
            </a:pPr>
            <a:r>
              <a:rPr lang="en-US" dirty="0">
                <a:latin typeface="Calibri" charset="0"/>
                <a:ea typeface="Calibri" charset="0"/>
                <a:cs typeface="Calibri" charset="0"/>
              </a:rPr>
              <a:t>A confounder is associated both with the exposure (coffee) and the outcome (MI)</a:t>
            </a:r>
          </a:p>
          <a:p>
            <a:pPr eaLnBrk="1" hangingPunct="1">
              <a:defRPr/>
            </a:pPr>
            <a:endParaRPr lang="en-US" dirty="0">
              <a:latin typeface="Calibri" charset="0"/>
              <a:ea typeface="Calibri" charset="0"/>
              <a:cs typeface="Calibri" charset="0"/>
            </a:endParaRPr>
          </a:p>
          <a:p>
            <a:pPr eaLnBrk="1" hangingPunct="1">
              <a:defRPr/>
            </a:pPr>
            <a:r>
              <a:rPr lang="en-US" b="1" dirty="0">
                <a:latin typeface="Calibri" charset="0"/>
                <a:ea typeface="Calibri" charset="0"/>
                <a:cs typeface="Calibri" charset="0"/>
                <a:sym typeface="Wingdings 3" charset="0"/>
              </a:rPr>
              <a:t>Q:</a:t>
            </a:r>
            <a:r>
              <a:rPr lang="en-US" dirty="0">
                <a:latin typeface="Calibri" charset="0"/>
                <a:ea typeface="Calibri" charset="0"/>
                <a:cs typeface="Calibri" charset="0"/>
                <a:sym typeface="Wingdings 3" charset="0"/>
              </a:rPr>
              <a:t> </a:t>
            </a:r>
            <a:r>
              <a:rPr lang="en-US" dirty="0">
                <a:latin typeface="Calibri" charset="0"/>
                <a:ea typeface="Calibri" charset="0"/>
                <a:cs typeface="Calibri" charset="0"/>
              </a:rPr>
              <a:t>Was the association between coffee and MI due to confounding?  </a:t>
            </a:r>
          </a:p>
          <a:p>
            <a:pPr lvl="1">
              <a:defRPr/>
            </a:pPr>
            <a:r>
              <a:rPr lang="en-US" i="1" dirty="0">
                <a:latin typeface="Calibri" charset="0"/>
                <a:ea typeface="Calibri" charset="0"/>
                <a:cs typeface="Calibri" charset="0"/>
              </a:rPr>
              <a:t>Could it be that smoking was more common among coffee drinkers, and it was smoking (not coffee), that explains increased risk for MI?</a:t>
            </a:r>
          </a:p>
        </p:txBody>
      </p:sp>
    </p:spTree>
    <p:extLst>
      <p:ext uri="{BB962C8B-B14F-4D97-AF65-F5344CB8AC3E}">
        <p14:creationId xmlns:p14="http://schemas.microsoft.com/office/powerpoint/2010/main" val="90612578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a:defRPr/>
            </a:pPr>
            <a:r>
              <a:rPr lang="en-US" dirty="0">
                <a:ea typeface="Avenir Book" charset="0"/>
                <a:cs typeface="Avenir Book" charset="0"/>
              </a:rPr>
              <a:t>How to address confounding</a:t>
            </a:r>
            <a:endParaRPr lang="en-US" dirty="0">
              <a:latin typeface="Avenir Book" charset="0"/>
              <a:ea typeface="Avenir Book" charset="0"/>
              <a:cs typeface="Avenir Book" charset="0"/>
            </a:endParaRPr>
          </a:p>
        </p:txBody>
      </p:sp>
      <p:sp>
        <p:nvSpPr>
          <p:cNvPr id="27651" name="Rectangle 3"/>
          <p:cNvSpPr>
            <a:spLocks noGrp="1" noChangeArrowheads="1"/>
          </p:cNvSpPr>
          <p:nvPr>
            <p:ph type="body" idx="1"/>
          </p:nvPr>
        </p:nvSpPr>
        <p:spPr>
          <a:xfrm>
            <a:off x="548640" y="1600200"/>
            <a:ext cx="8229600" cy="4530725"/>
          </a:xfrm>
        </p:spPr>
        <p:txBody>
          <a:bodyPr/>
          <a:lstStyle/>
          <a:p>
            <a:pPr marL="0" indent="0" eaLnBrk="1" hangingPunct="1">
              <a:buNone/>
              <a:defRPr/>
            </a:pPr>
            <a:r>
              <a:rPr lang="en-US" dirty="0">
                <a:latin typeface="Calibri" charset="0"/>
                <a:ea typeface="Calibri" charset="0"/>
                <a:cs typeface="Calibri" charset="0"/>
              </a:rPr>
              <a:t>Confounding can be addressed in</a:t>
            </a:r>
          </a:p>
          <a:p>
            <a:pPr eaLnBrk="1" hangingPunct="1">
              <a:defRPr/>
            </a:pPr>
            <a:r>
              <a:rPr lang="en-US" dirty="0">
                <a:solidFill>
                  <a:schemeClr val="accent6">
                    <a:lumMod val="75000"/>
                  </a:schemeClr>
                </a:solidFill>
                <a:latin typeface="Calibri" charset="0"/>
                <a:ea typeface="Calibri" charset="0"/>
                <a:cs typeface="Calibri" charset="0"/>
              </a:rPr>
              <a:t>Design</a:t>
            </a:r>
            <a:r>
              <a:rPr lang="en-US" dirty="0">
                <a:latin typeface="Calibri" charset="0"/>
                <a:ea typeface="Calibri" charset="0"/>
                <a:cs typeface="Calibri" charset="0"/>
              </a:rPr>
              <a:t> (prevention of confounding)</a:t>
            </a:r>
          </a:p>
          <a:p>
            <a:pPr lvl="1">
              <a:defRPr/>
            </a:pPr>
            <a:r>
              <a:rPr lang="en-US" dirty="0">
                <a:latin typeface="Calibri" charset="0"/>
                <a:ea typeface="Calibri" charset="0"/>
                <a:cs typeface="Calibri" charset="0"/>
              </a:rPr>
              <a:t>Specification</a:t>
            </a:r>
          </a:p>
          <a:p>
            <a:pPr lvl="1">
              <a:defRPr/>
            </a:pPr>
            <a:r>
              <a:rPr lang="en-US" dirty="0">
                <a:latin typeface="Calibri" charset="0"/>
                <a:ea typeface="Calibri" charset="0"/>
                <a:cs typeface="Calibri" charset="0"/>
              </a:rPr>
              <a:t>Matching</a:t>
            </a:r>
          </a:p>
          <a:p>
            <a:pPr eaLnBrk="1" hangingPunct="1">
              <a:defRPr/>
            </a:pPr>
            <a:r>
              <a:rPr lang="en-US" dirty="0">
                <a:solidFill>
                  <a:srgbClr val="A23D07"/>
                </a:solidFill>
                <a:latin typeface="Calibri" charset="0"/>
                <a:ea typeface="Calibri" charset="0"/>
                <a:cs typeface="Calibri" charset="0"/>
              </a:rPr>
              <a:t>Analysis</a:t>
            </a:r>
            <a:r>
              <a:rPr lang="en-US" dirty="0">
                <a:latin typeface="Calibri" charset="0"/>
                <a:ea typeface="Calibri" charset="0"/>
                <a:cs typeface="Calibri" charset="0"/>
              </a:rPr>
              <a:t> (assessing effect of confounding)</a:t>
            </a:r>
          </a:p>
          <a:p>
            <a:pPr lvl="1">
              <a:defRPr/>
            </a:pPr>
            <a:r>
              <a:rPr lang="en-US" dirty="0">
                <a:latin typeface="Calibri" charset="0"/>
                <a:ea typeface="Calibri" charset="0"/>
                <a:cs typeface="Calibri" charset="0"/>
              </a:rPr>
              <a:t>Stratification</a:t>
            </a:r>
          </a:p>
          <a:p>
            <a:pPr lvl="1">
              <a:defRPr/>
            </a:pPr>
            <a:r>
              <a:rPr lang="en-US" dirty="0">
                <a:latin typeface="Calibri" charset="0"/>
                <a:ea typeface="Calibri" charset="0"/>
                <a:cs typeface="Calibri" charset="0"/>
              </a:rPr>
              <a:t>Regression analysis</a:t>
            </a:r>
          </a:p>
        </p:txBody>
      </p:sp>
    </p:spTree>
    <p:extLst>
      <p:ext uri="{BB962C8B-B14F-4D97-AF65-F5344CB8AC3E}">
        <p14:creationId xmlns:p14="http://schemas.microsoft.com/office/powerpoint/2010/main" val="144956123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defRPr/>
            </a:pPr>
            <a:r>
              <a:rPr lang="en-US" dirty="0">
                <a:ea typeface="Avenir Book" charset="0"/>
                <a:cs typeface="Avenir Book" charset="0"/>
              </a:rPr>
              <a:t>Preventing confounding</a:t>
            </a:r>
            <a:endParaRPr lang="en-US" dirty="0">
              <a:latin typeface="Avenir Book" charset="0"/>
              <a:ea typeface="Avenir Book" charset="0"/>
              <a:cs typeface="Avenir Book" charset="0"/>
            </a:endParaRPr>
          </a:p>
        </p:txBody>
      </p:sp>
      <p:sp>
        <p:nvSpPr>
          <p:cNvPr id="28675" name="Rectangle 3"/>
          <p:cNvSpPr>
            <a:spLocks noGrp="1" noChangeArrowheads="1"/>
          </p:cNvSpPr>
          <p:nvPr>
            <p:ph type="body" idx="1"/>
          </p:nvPr>
        </p:nvSpPr>
        <p:spPr>
          <a:xfrm>
            <a:off x="548640" y="1600200"/>
            <a:ext cx="8229600" cy="4530725"/>
          </a:xfrm>
        </p:spPr>
        <p:txBody>
          <a:bodyPr/>
          <a:lstStyle/>
          <a:p>
            <a:pPr>
              <a:defRPr/>
            </a:pPr>
            <a:r>
              <a:rPr lang="en-US" dirty="0">
                <a:latin typeface="Calibri" panose="020F0502020204030204" pitchFamily="34" charset="0"/>
                <a:ea typeface="ＭＳ Ｐゴシック" charset="0"/>
                <a:cs typeface="ＭＳ Ｐゴシック" charset="0"/>
              </a:rPr>
              <a:t>Specification</a:t>
            </a:r>
          </a:p>
          <a:p>
            <a:pPr lvl="1">
              <a:defRPr/>
            </a:pPr>
            <a:r>
              <a:rPr lang="en-US" dirty="0">
                <a:latin typeface="Calibri" panose="020F0502020204030204" pitchFamily="34" charset="0"/>
                <a:ea typeface="ＭＳ Ｐゴシック" charset="0"/>
                <a:cs typeface="ＭＳ Ｐゴシック" charset="0"/>
              </a:rPr>
              <a:t>Limit participation to one stratum (non-smokers or smokers)</a:t>
            </a:r>
          </a:p>
          <a:p>
            <a:pPr lvl="1">
              <a:defRPr/>
            </a:pPr>
            <a:r>
              <a:rPr lang="en-US" i="1" dirty="0">
                <a:latin typeface="Calibri" panose="020F0502020204030204" pitchFamily="34" charset="0"/>
                <a:ea typeface="ＭＳ Ｐゴシック" charset="0"/>
                <a:cs typeface="ＭＳ Ｐゴシック" charset="0"/>
              </a:rPr>
              <a:t>Problem: Limitations on participants will limit generalizability</a:t>
            </a:r>
          </a:p>
          <a:p>
            <a:pPr>
              <a:defRPr/>
            </a:pPr>
            <a:r>
              <a:rPr lang="en-US" dirty="0">
                <a:latin typeface="Calibri" panose="020F0502020204030204" pitchFamily="34" charset="0"/>
                <a:ea typeface="ＭＳ Ｐゴシック" charset="0"/>
                <a:cs typeface="ＭＳ Ｐゴシック" charset="0"/>
              </a:rPr>
              <a:t>Matching</a:t>
            </a:r>
          </a:p>
          <a:p>
            <a:pPr lvl="1">
              <a:defRPr/>
            </a:pPr>
            <a:r>
              <a:rPr lang="en-US" dirty="0">
                <a:latin typeface="Calibri" panose="020F0502020204030204" pitchFamily="34" charset="0"/>
                <a:ea typeface="ＭＳ Ｐゴシック" charset="0"/>
                <a:cs typeface="ＭＳ Ｐゴシック" charset="0"/>
              </a:rPr>
              <a:t>Pair cases and controls to match on smoking</a:t>
            </a:r>
          </a:p>
          <a:p>
            <a:pPr lvl="1">
              <a:defRPr/>
            </a:pPr>
            <a:r>
              <a:rPr lang="en-US" i="1" dirty="0">
                <a:latin typeface="Calibri" panose="020F0502020204030204" pitchFamily="34" charset="0"/>
                <a:ea typeface="ＭＳ Ｐゴシック" charset="0"/>
                <a:cs typeface="ＭＳ Ｐゴシック" charset="0"/>
              </a:rPr>
              <a:t>Problem: Use sparingly, as matching interferes with ability to analyze effect of matched variable</a:t>
            </a:r>
          </a:p>
          <a:p>
            <a:pPr lvl="1">
              <a:defRPr/>
            </a:pPr>
            <a:endParaRPr lang="en-US" dirty="0">
              <a:latin typeface="Arial" charset="0"/>
              <a:ea typeface="ＭＳ Ｐゴシック" charset="0"/>
              <a:cs typeface="ＭＳ Ｐゴシック" charset="0"/>
            </a:endParaRPr>
          </a:p>
          <a:p>
            <a:pPr eaLnBrk="1" hangingPunct="1">
              <a:defRPr/>
            </a:pPr>
            <a:endParaRPr lang="en-US" dirty="0">
              <a:latin typeface="Arial" charset="0"/>
              <a:ea typeface="ＭＳ Ｐゴシック" charset="0"/>
              <a:cs typeface="ＭＳ Ｐゴシック" charset="0"/>
            </a:endParaRPr>
          </a:p>
        </p:txBody>
      </p:sp>
    </p:spTree>
    <p:extLst>
      <p:ext uri="{BB962C8B-B14F-4D97-AF65-F5344CB8AC3E}">
        <p14:creationId xmlns:p14="http://schemas.microsoft.com/office/powerpoint/2010/main" val="172113465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457199" y="277813"/>
            <a:ext cx="8229600" cy="1139825"/>
          </a:xfrm>
        </p:spPr>
        <p:txBody>
          <a:bodyPr/>
          <a:lstStyle/>
          <a:p>
            <a:pPr eaLnBrk="1" hangingPunct="1">
              <a:defRPr/>
            </a:pPr>
            <a:r>
              <a:rPr lang="en-US" dirty="0">
                <a:ea typeface="Avenir Book" charset="0"/>
                <a:cs typeface="Avenir Book" charset="0"/>
              </a:rPr>
              <a:t>Assessing effect of confounding</a:t>
            </a:r>
            <a:endParaRPr lang="en-US" dirty="0">
              <a:latin typeface="Avenir Book" charset="0"/>
              <a:ea typeface="Avenir Book" charset="0"/>
              <a:cs typeface="Avenir Book" charset="0"/>
            </a:endParaRPr>
          </a:p>
        </p:txBody>
      </p:sp>
      <p:sp>
        <p:nvSpPr>
          <p:cNvPr id="29699" name="Rectangle 3"/>
          <p:cNvSpPr>
            <a:spLocks noGrp="1" noChangeArrowheads="1"/>
          </p:cNvSpPr>
          <p:nvPr>
            <p:ph type="body" idx="1"/>
          </p:nvPr>
        </p:nvSpPr>
        <p:spPr>
          <a:xfrm>
            <a:off x="548640" y="1600200"/>
            <a:ext cx="8229600" cy="4530725"/>
          </a:xfrm>
        </p:spPr>
        <p:txBody>
          <a:bodyPr/>
          <a:lstStyle/>
          <a:p>
            <a:pPr eaLnBrk="1" hangingPunct="1">
              <a:defRPr/>
            </a:pPr>
            <a:r>
              <a:rPr lang="en-US" dirty="0">
                <a:latin typeface="Calibri" panose="020F0502020204030204" pitchFamily="34" charset="0"/>
                <a:ea typeface="ＭＳ Ｐゴシック" charset="0"/>
                <a:cs typeface="ＭＳ Ｐゴシック" charset="0"/>
              </a:rPr>
              <a:t>Stratification</a:t>
            </a:r>
          </a:p>
          <a:p>
            <a:pPr marL="457200" lvl="1" indent="0">
              <a:buNone/>
              <a:defRPr/>
            </a:pPr>
            <a:endParaRPr lang="en-US" sz="1200" dirty="0">
              <a:latin typeface="Calibri" panose="020F0502020204030204" pitchFamily="34" charset="0"/>
              <a:ea typeface="ＭＳ Ｐゴシック" charset="0"/>
              <a:cs typeface="ＭＳ Ｐゴシック" charset="0"/>
            </a:endParaRPr>
          </a:p>
          <a:p>
            <a:pPr lvl="1">
              <a:defRPr/>
            </a:pPr>
            <a:r>
              <a:rPr lang="en-US" dirty="0">
                <a:latin typeface="Calibri" panose="020F0502020204030204" pitchFamily="34" charset="0"/>
                <a:ea typeface="ＭＳ Ｐゴシック" charset="0"/>
                <a:cs typeface="ＭＳ Ｐゴシック" charset="0"/>
              </a:rPr>
              <a:t>If you see an association between coffee and MI, but worry it may be due to confounding from smoking… </a:t>
            </a:r>
          </a:p>
          <a:p>
            <a:pPr marL="457200" lvl="1" indent="0">
              <a:buNone/>
              <a:defRPr/>
            </a:pPr>
            <a:endParaRPr lang="en-US" sz="1200" dirty="0">
              <a:latin typeface="Calibri" panose="020F0502020204030204" pitchFamily="34" charset="0"/>
              <a:ea typeface="ＭＳ Ｐゴシック" charset="0"/>
              <a:cs typeface="ＭＳ Ｐゴシック" charset="0"/>
            </a:endParaRPr>
          </a:p>
          <a:p>
            <a:pPr lvl="1">
              <a:defRPr/>
            </a:pPr>
            <a:r>
              <a:rPr lang="en-US" dirty="0">
                <a:latin typeface="Calibri" panose="020F0502020204030204" pitchFamily="34" charset="0"/>
                <a:ea typeface="ＭＳ Ｐゴシック" charset="0"/>
                <a:cs typeface="ＭＳ Ｐゴシック" charset="0"/>
              </a:rPr>
              <a:t>Check to see if the coffee – MI association holds for all levels (strata) of smoking</a:t>
            </a:r>
          </a:p>
        </p:txBody>
      </p:sp>
    </p:spTree>
    <p:extLst>
      <p:ext uri="{BB962C8B-B14F-4D97-AF65-F5344CB8AC3E}">
        <p14:creationId xmlns:p14="http://schemas.microsoft.com/office/powerpoint/2010/main" val="160371782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457199" y="277813"/>
            <a:ext cx="8229600" cy="1139825"/>
          </a:xfrm>
        </p:spPr>
        <p:txBody>
          <a:bodyPr/>
          <a:lstStyle/>
          <a:p>
            <a:pPr eaLnBrk="1" hangingPunct="1">
              <a:defRPr/>
            </a:pPr>
            <a:r>
              <a:rPr lang="en-US" dirty="0">
                <a:ea typeface="Avenir Book" charset="0"/>
                <a:cs typeface="Avenir Book" charset="0"/>
              </a:rPr>
              <a:t>Two-way analysis</a:t>
            </a:r>
            <a:endParaRPr lang="en-US" dirty="0">
              <a:latin typeface="Avenir Book" charset="0"/>
              <a:ea typeface="Avenir Book" charset="0"/>
              <a:cs typeface="Avenir Book" charset="0"/>
            </a:endParaRPr>
          </a:p>
        </p:txBody>
      </p:sp>
      <p:sp>
        <p:nvSpPr>
          <p:cNvPr id="29699" name="Rectangle 3"/>
          <p:cNvSpPr>
            <a:spLocks noGrp="1" noChangeArrowheads="1"/>
          </p:cNvSpPr>
          <p:nvPr>
            <p:ph type="body" idx="1"/>
          </p:nvPr>
        </p:nvSpPr>
        <p:spPr>
          <a:xfrm>
            <a:off x="548640" y="1600200"/>
            <a:ext cx="8229600" cy="4800321"/>
          </a:xfrm>
        </p:spPr>
        <p:txBody>
          <a:bodyPr/>
          <a:lstStyle/>
          <a:p>
            <a:pPr eaLnBrk="1" hangingPunct="1">
              <a:lnSpc>
                <a:spcPct val="90000"/>
              </a:lnSpc>
              <a:defRPr/>
            </a:pPr>
            <a:r>
              <a:rPr lang="en-US" dirty="0">
                <a:solidFill>
                  <a:schemeClr val="accent6">
                    <a:lumMod val="75000"/>
                  </a:schemeClr>
                </a:solidFill>
                <a:latin typeface="Calibri" panose="020F0502020204030204" pitchFamily="34" charset="0"/>
                <a:ea typeface="ＭＳ Ｐゴシック" charset="0"/>
                <a:cs typeface="ＭＳ Ｐゴシック" charset="0"/>
              </a:rPr>
              <a:t>Outcome</a:t>
            </a:r>
          </a:p>
          <a:p>
            <a:pPr lvl="1">
              <a:lnSpc>
                <a:spcPct val="90000"/>
              </a:lnSpc>
              <a:defRPr/>
            </a:pPr>
            <a:r>
              <a:rPr lang="en-US" dirty="0">
                <a:latin typeface="Calibri" panose="020F0502020204030204" pitchFamily="34" charset="0"/>
                <a:ea typeface="ＭＳ Ｐゴシック" charset="0"/>
                <a:cs typeface="ＭＳ Ｐゴシック" charset="0"/>
              </a:rPr>
              <a:t>Case (MI): 100 (50%)</a:t>
            </a:r>
          </a:p>
          <a:p>
            <a:pPr lvl="1">
              <a:lnSpc>
                <a:spcPct val="90000"/>
              </a:lnSpc>
              <a:defRPr/>
            </a:pPr>
            <a:r>
              <a:rPr lang="en-US" dirty="0">
                <a:latin typeface="Calibri" panose="020F0502020204030204" pitchFamily="34" charset="0"/>
                <a:ea typeface="ＭＳ Ｐゴシック" charset="0"/>
                <a:cs typeface="ＭＳ Ｐゴシック" charset="0"/>
              </a:rPr>
              <a:t>Control: 100 (50%)</a:t>
            </a:r>
          </a:p>
          <a:p>
            <a:pPr>
              <a:lnSpc>
                <a:spcPct val="90000"/>
              </a:lnSpc>
              <a:defRPr/>
            </a:pPr>
            <a:r>
              <a:rPr lang="en-US" dirty="0">
                <a:solidFill>
                  <a:schemeClr val="accent2">
                    <a:lumMod val="75000"/>
                  </a:schemeClr>
                </a:solidFill>
                <a:latin typeface="Calibri" panose="020F0502020204030204" pitchFamily="34" charset="0"/>
                <a:ea typeface="ＭＳ Ｐゴシック" charset="0"/>
                <a:cs typeface="ＭＳ Ｐゴシック" charset="0"/>
              </a:rPr>
              <a:t>Exposure</a:t>
            </a:r>
          </a:p>
          <a:p>
            <a:pPr lvl="1">
              <a:lnSpc>
                <a:spcPct val="90000"/>
              </a:lnSpc>
              <a:defRPr/>
            </a:pPr>
            <a:r>
              <a:rPr lang="en-US" dirty="0">
                <a:latin typeface="Calibri" panose="020F0502020204030204" pitchFamily="34" charset="0"/>
                <a:ea typeface="ＭＳ Ｐゴシック" charset="0"/>
                <a:cs typeface="ＭＳ Ｐゴシック" charset="0"/>
              </a:rPr>
              <a:t>Coffee: 112 (66%)</a:t>
            </a:r>
          </a:p>
          <a:p>
            <a:pPr lvl="1">
              <a:lnSpc>
                <a:spcPct val="90000"/>
              </a:lnSpc>
              <a:defRPr/>
            </a:pPr>
            <a:r>
              <a:rPr lang="en-US" dirty="0">
                <a:latin typeface="Calibri" panose="020F0502020204030204" pitchFamily="34" charset="0"/>
                <a:ea typeface="ＭＳ Ｐゴシック" charset="0"/>
                <a:cs typeface="ＭＳ Ｐゴシック" charset="0"/>
              </a:rPr>
              <a:t>No coffee: 88 (44%)</a:t>
            </a:r>
          </a:p>
          <a:p>
            <a:pPr>
              <a:lnSpc>
                <a:spcPct val="90000"/>
              </a:lnSpc>
              <a:defRPr/>
            </a:pPr>
            <a:r>
              <a:rPr lang="en-US" dirty="0">
                <a:solidFill>
                  <a:srgbClr val="A23D07"/>
                </a:solidFill>
                <a:latin typeface="Calibri" panose="020F0502020204030204" pitchFamily="34" charset="0"/>
                <a:ea typeface="ＭＳ Ｐゴシック" charset="0"/>
                <a:cs typeface="ＭＳ Ｐゴシック" charset="0"/>
              </a:rPr>
              <a:t>Potential confounder</a:t>
            </a:r>
          </a:p>
          <a:p>
            <a:pPr lvl="1">
              <a:lnSpc>
                <a:spcPct val="90000"/>
              </a:lnSpc>
              <a:defRPr/>
            </a:pPr>
            <a:r>
              <a:rPr lang="en-US" dirty="0">
                <a:latin typeface="Calibri" panose="020F0502020204030204" pitchFamily="34" charset="0"/>
                <a:ea typeface="ＭＳ Ｐゴシック" charset="0"/>
                <a:cs typeface="ＭＳ Ｐゴシック" charset="0"/>
              </a:rPr>
              <a:t>Smoker: 120 (60%)</a:t>
            </a:r>
          </a:p>
          <a:p>
            <a:pPr lvl="1">
              <a:lnSpc>
                <a:spcPct val="90000"/>
              </a:lnSpc>
              <a:defRPr/>
            </a:pPr>
            <a:r>
              <a:rPr lang="en-US" dirty="0">
                <a:latin typeface="Calibri" panose="020F0502020204030204" pitchFamily="34" charset="0"/>
                <a:ea typeface="ＭＳ Ｐゴシック" charset="0"/>
                <a:cs typeface="ＭＳ Ｐゴシック" charset="0"/>
              </a:rPr>
              <a:t>Non-smoker: 80 (40%)</a:t>
            </a:r>
          </a:p>
          <a:p>
            <a:pPr>
              <a:defRPr/>
            </a:pPr>
            <a:endParaRPr lang="en-US" dirty="0">
              <a:latin typeface="Arial" charset="0"/>
              <a:ea typeface="ＭＳ Ｐゴシック" charset="0"/>
              <a:cs typeface="ＭＳ Ｐゴシック" charset="0"/>
            </a:endParaRPr>
          </a:p>
        </p:txBody>
      </p:sp>
      <p:pic>
        <p:nvPicPr>
          <p:cNvPr id="5" name="Picture 4" descr="heart-attack-blood-test425x282.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932715" y="1600200"/>
            <a:ext cx="2358570" cy="1564981"/>
          </a:xfrm>
          <a:prstGeom prst="rect">
            <a:avLst/>
          </a:prstGeom>
        </p:spPr>
      </p:pic>
      <p:pic>
        <p:nvPicPr>
          <p:cNvPr id="6" name="Picture 5" descr="images.jp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932715" y="3204200"/>
            <a:ext cx="2358571" cy="1578428"/>
          </a:xfrm>
          <a:prstGeom prst="rect">
            <a:avLst/>
          </a:prstGeom>
        </p:spPr>
      </p:pic>
      <p:pic>
        <p:nvPicPr>
          <p:cNvPr id="7" name="Picture 6" descr="images-1.jpg"/>
          <p:cNvPicPr>
            <a:picLocks noChangeAspect="1"/>
          </p:cNvPicPr>
          <p:nvPr/>
        </p:nvPicPr>
        <p:blipFill>
          <a:blip r:embed="rId5">
            <a:extLst>
              <a:ext uri="{28A0092B-C50C-407E-A947-70E740481C1C}">
                <a14:useLocalDpi xmlns:a14="http://schemas.microsoft.com/office/drawing/2010/main"/>
              </a:ext>
            </a:extLst>
          </a:blip>
          <a:stretch>
            <a:fillRect/>
          </a:stretch>
        </p:blipFill>
        <p:spPr>
          <a:xfrm flipH="1">
            <a:off x="6495142" y="4782628"/>
            <a:ext cx="1555750" cy="1555750"/>
          </a:xfrm>
          <a:prstGeom prst="rect">
            <a:avLst/>
          </a:prstGeom>
        </p:spPr>
      </p:pic>
      <p:sp>
        <p:nvSpPr>
          <p:cNvPr id="4" name="Rectangle 3"/>
          <p:cNvSpPr/>
          <p:nvPr/>
        </p:nvSpPr>
        <p:spPr bwMode="auto">
          <a:xfrm>
            <a:off x="5932714" y="1600200"/>
            <a:ext cx="2358571" cy="4738178"/>
          </a:xfrm>
          <a:prstGeom prst="rect">
            <a:avLst/>
          </a:prstGeom>
          <a:solidFill>
            <a:srgbClr val="FF8B16">
              <a:alpha val="30000"/>
            </a:srgbClr>
          </a:solidFill>
          <a:ln w="12700"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spTree>
    <p:extLst>
      <p:ext uri="{BB962C8B-B14F-4D97-AF65-F5344CB8AC3E}">
        <p14:creationId xmlns:p14="http://schemas.microsoft.com/office/powerpoint/2010/main" val="9326575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a:xfrm>
            <a:off x="457200" y="274320"/>
            <a:ext cx="8229600" cy="1143000"/>
          </a:xfrm>
        </p:spPr>
        <p:txBody>
          <a:bodyPr/>
          <a:lstStyle/>
          <a:p>
            <a:r>
              <a:rPr lang="en-US" altLang="en-US" dirty="0"/>
              <a:t>Effect modification</a:t>
            </a:r>
          </a:p>
        </p:txBody>
      </p:sp>
      <p:sp>
        <p:nvSpPr>
          <p:cNvPr id="96259" name="Rectangle 3"/>
          <p:cNvSpPr>
            <a:spLocks noGrp="1" noChangeArrowheads="1"/>
          </p:cNvSpPr>
          <p:nvPr>
            <p:ph type="body" idx="1"/>
          </p:nvPr>
        </p:nvSpPr>
        <p:spPr>
          <a:xfrm>
            <a:off x="685800" y="1828800"/>
            <a:ext cx="7772400" cy="1693333"/>
          </a:xfrm>
        </p:spPr>
        <p:txBody>
          <a:bodyPr/>
          <a:lstStyle/>
          <a:p>
            <a:r>
              <a:rPr lang="en-US" altLang="en-US" dirty="0">
                <a:solidFill>
                  <a:schemeClr val="tx1">
                    <a:lumMod val="65000"/>
                    <a:lumOff val="35000"/>
                  </a:schemeClr>
                </a:solidFill>
              </a:rPr>
              <a:t>The relation between an exposure and an outcome/disease is modified by the presence or absence of a third factor</a:t>
            </a:r>
          </a:p>
        </p:txBody>
      </p:sp>
      <p:sp>
        <p:nvSpPr>
          <p:cNvPr id="96266" name="Text Box 10"/>
          <p:cNvSpPr txBox="1">
            <a:spLocks noChangeArrowheads="1"/>
          </p:cNvSpPr>
          <p:nvPr/>
        </p:nvSpPr>
        <p:spPr bwMode="auto">
          <a:xfrm>
            <a:off x="486354" y="3758963"/>
            <a:ext cx="3704885" cy="40011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000" b="1" dirty="0">
                <a:solidFill>
                  <a:srgbClr val="FF6600"/>
                </a:solidFill>
                <a:latin typeface="Arial" panose="020B0604020202020204" pitchFamily="34" charset="0"/>
              </a:rPr>
              <a:t>third variable not considered</a:t>
            </a:r>
          </a:p>
        </p:txBody>
      </p:sp>
      <p:sp>
        <p:nvSpPr>
          <p:cNvPr id="96268" name="Text Box 12"/>
          <p:cNvSpPr txBox="1">
            <a:spLocks noChangeArrowheads="1"/>
          </p:cNvSpPr>
          <p:nvPr/>
        </p:nvSpPr>
        <p:spPr bwMode="auto">
          <a:xfrm>
            <a:off x="486354" y="5060891"/>
            <a:ext cx="2032000" cy="40011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defTabSz="812810" eaLnBrk="0" fontAlgn="base" hangingPunct="0">
              <a:spcBef>
                <a:spcPct val="0"/>
              </a:spcBef>
              <a:spcAft>
                <a:spcPct val="0"/>
              </a:spcAft>
            </a:pPr>
            <a:r>
              <a:rPr lang="en-US" altLang="en-US" sz="2000" b="1" dirty="0">
                <a:solidFill>
                  <a:srgbClr val="FF6600"/>
                </a:solidFill>
                <a:latin typeface="Arial" panose="020B0604020202020204" pitchFamily="34" charset="0"/>
              </a:rPr>
              <a:t>third variable                              </a:t>
            </a:r>
          </a:p>
        </p:txBody>
      </p:sp>
      <p:grpSp>
        <p:nvGrpSpPr>
          <p:cNvPr id="2" name="Group 1"/>
          <p:cNvGrpSpPr/>
          <p:nvPr/>
        </p:nvGrpSpPr>
        <p:grpSpPr>
          <a:xfrm>
            <a:off x="2179114" y="3429001"/>
            <a:ext cx="5932522" cy="2562017"/>
            <a:chOff x="1929827" y="3429001"/>
            <a:chExt cx="5932522" cy="2562017"/>
          </a:xfrm>
        </p:grpSpPr>
        <p:sp>
          <p:nvSpPr>
            <p:cNvPr id="96260" name="Text Box 4"/>
            <p:cNvSpPr txBox="1">
              <a:spLocks noChangeArrowheads="1"/>
            </p:cNvSpPr>
            <p:nvPr/>
          </p:nvSpPr>
          <p:spPr bwMode="auto">
            <a:xfrm>
              <a:off x="4003818" y="3639251"/>
              <a:ext cx="489236" cy="63953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3556" b="1" dirty="0">
                  <a:latin typeface="Arial" panose="020B0604020202020204" pitchFamily="34" charset="0"/>
                </a:rPr>
                <a:t>E</a:t>
              </a:r>
            </a:p>
          </p:txBody>
        </p:sp>
        <p:sp>
          <p:nvSpPr>
            <p:cNvPr id="96261" name="Line 5"/>
            <p:cNvSpPr>
              <a:spLocks noChangeShapeType="1"/>
            </p:cNvSpPr>
            <p:nvPr/>
          </p:nvSpPr>
          <p:spPr bwMode="auto">
            <a:xfrm>
              <a:off x="4572000" y="4038600"/>
              <a:ext cx="2573867" cy="0"/>
            </a:xfrm>
            <a:prstGeom prst="line">
              <a:avLst/>
            </a:prstGeom>
            <a:noFill/>
            <a:ln w="76200">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96262" name="Text Box 6"/>
            <p:cNvSpPr txBox="1">
              <a:spLocks noChangeArrowheads="1"/>
            </p:cNvSpPr>
            <p:nvPr/>
          </p:nvSpPr>
          <p:spPr bwMode="auto">
            <a:xfrm>
              <a:off x="7349067" y="3699933"/>
              <a:ext cx="513282" cy="63953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3556" b="1">
                  <a:latin typeface="Arial" panose="020B0604020202020204" pitchFamily="34" charset="0"/>
                </a:rPr>
                <a:t>D</a:t>
              </a:r>
            </a:p>
          </p:txBody>
        </p:sp>
        <p:sp>
          <p:nvSpPr>
            <p:cNvPr id="96263" name="Text Box 7"/>
            <p:cNvSpPr txBox="1">
              <a:spLocks noChangeArrowheads="1"/>
            </p:cNvSpPr>
            <p:nvPr/>
          </p:nvSpPr>
          <p:spPr bwMode="auto">
            <a:xfrm>
              <a:off x="4978400" y="3429001"/>
              <a:ext cx="1654620" cy="53001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844" b="1">
                  <a:latin typeface="Arial" panose="020B0604020202020204" pitchFamily="34" charset="0"/>
                </a:rPr>
                <a:t>OR = 1.4</a:t>
              </a:r>
            </a:p>
          </p:txBody>
        </p:sp>
        <p:sp>
          <p:nvSpPr>
            <p:cNvPr id="96264" name="Text Box 8"/>
            <p:cNvSpPr txBox="1">
              <a:spLocks noChangeArrowheads="1"/>
            </p:cNvSpPr>
            <p:nvPr/>
          </p:nvSpPr>
          <p:spPr bwMode="auto">
            <a:xfrm>
              <a:off x="4047247" y="4975601"/>
              <a:ext cx="489236" cy="63953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defTabSz="812810" eaLnBrk="0" fontAlgn="base" hangingPunct="0">
                <a:spcBef>
                  <a:spcPct val="0"/>
                </a:spcBef>
                <a:spcAft>
                  <a:spcPct val="0"/>
                </a:spcAft>
              </a:pPr>
              <a:r>
                <a:rPr lang="en-US" altLang="en-US" sz="3556" b="1" dirty="0">
                  <a:latin typeface="Arial" panose="020B0604020202020204" pitchFamily="34" charset="0"/>
                </a:rPr>
                <a:t>E</a:t>
              </a:r>
            </a:p>
          </p:txBody>
        </p:sp>
        <p:sp>
          <p:nvSpPr>
            <p:cNvPr id="96265" name="Text Box 9"/>
            <p:cNvSpPr txBox="1">
              <a:spLocks noChangeArrowheads="1"/>
            </p:cNvSpPr>
            <p:nvPr/>
          </p:nvSpPr>
          <p:spPr bwMode="auto">
            <a:xfrm>
              <a:off x="7349067" y="4919133"/>
              <a:ext cx="513282" cy="63953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3556" b="1" dirty="0">
                  <a:latin typeface="Arial" panose="020B0604020202020204" pitchFamily="34" charset="0"/>
                </a:rPr>
                <a:t>D</a:t>
              </a:r>
            </a:p>
          </p:txBody>
        </p:sp>
        <p:sp>
          <p:nvSpPr>
            <p:cNvPr id="96267" name="Line 11"/>
            <p:cNvSpPr>
              <a:spLocks noChangeShapeType="1"/>
            </p:cNvSpPr>
            <p:nvPr/>
          </p:nvSpPr>
          <p:spPr bwMode="auto">
            <a:xfrm>
              <a:off x="4639733" y="5257800"/>
              <a:ext cx="2573867" cy="0"/>
            </a:xfrm>
            <a:prstGeom prst="line">
              <a:avLst/>
            </a:prstGeom>
            <a:noFill/>
            <a:ln w="76200">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96269" name="Text Box 13"/>
            <p:cNvSpPr txBox="1">
              <a:spLocks noChangeArrowheads="1"/>
            </p:cNvSpPr>
            <p:nvPr/>
          </p:nvSpPr>
          <p:spPr bwMode="auto">
            <a:xfrm>
              <a:off x="4978401" y="4580467"/>
              <a:ext cx="1858201" cy="53001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844" b="1">
                  <a:latin typeface="Arial" panose="020B0604020202020204" pitchFamily="34" charset="0"/>
                </a:rPr>
                <a:t>OR = 0.78</a:t>
              </a:r>
            </a:p>
          </p:txBody>
        </p:sp>
        <p:sp>
          <p:nvSpPr>
            <p:cNvPr id="96270" name="Text Box 14"/>
            <p:cNvSpPr txBox="1">
              <a:spLocks noChangeArrowheads="1"/>
            </p:cNvSpPr>
            <p:nvPr/>
          </p:nvSpPr>
          <p:spPr bwMode="auto">
            <a:xfrm>
              <a:off x="4978400" y="5461001"/>
              <a:ext cx="1654620" cy="53001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844" b="1">
                  <a:latin typeface="Arial" panose="020B0604020202020204" pitchFamily="34" charset="0"/>
                </a:rPr>
                <a:t>OR = 2.6</a:t>
              </a:r>
            </a:p>
          </p:txBody>
        </p:sp>
        <p:sp>
          <p:nvSpPr>
            <p:cNvPr id="96271" name="Text Box 15"/>
            <p:cNvSpPr txBox="1">
              <a:spLocks noChangeArrowheads="1"/>
            </p:cNvSpPr>
            <p:nvPr/>
          </p:nvSpPr>
          <p:spPr bwMode="auto">
            <a:xfrm>
              <a:off x="2269067" y="4648200"/>
              <a:ext cx="1016000" cy="40011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defTabSz="812810" eaLnBrk="0" fontAlgn="base" hangingPunct="0">
                <a:spcBef>
                  <a:spcPct val="0"/>
                </a:spcBef>
                <a:spcAft>
                  <a:spcPct val="0"/>
                </a:spcAft>
              </a:pPr>
              <a:r>
                <a:rPr lang="en-US" altLang="en-US" sz="2000" b="1" dirty="0">
                  <a:solidFill>
                    <a:srgbClr val="FF6600"/>
                  </a:solidFill>
                  <a:latin typeface="Arial" panose="020B0604020202020204" pitchFamily="34" charset="0"/>
                </a:rPr>
                <a:t>absent</a:t>
              </a:r>
            </a:p>
          </p:txBody>
        </p:sp>
        <p:sp>
          <p:nvSpPr>
            <p:cNvPr id="96272" name="Text Box 16"/>
            <p:cNvSpPr txBox="1">
              <a:spLocks noChangeArrowheads="1"/>
            </p:cNvSpPr>
            <p:nvPr/>
          </p:nvSpPr>
          <p:spPr bwMode="auto">
            <a:xfrm>
              <a:off x="2201333" y="5574849"/>
              <a:ext cx="1286933" cy="40011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defTabSz="812810" eaLnBrk="0" fontAlgn="base" hangingPunct="0">
                <a:spcBef>
                  <a:spcPct val="0"/>
                </a:spcBef>
                <a:spcAft>
                  <a:spcPct val="0"/>
                </a:spcAft>
              </a:pPr>
              <a:r>
                <a:rPr lang="en-US" altLang="en-US" sz="2000" b="1" dirty="0">
                  <a:solidFill>
                    <a:srgbClr val="FF6600"/>
                  </a:solidFill>
                  <a:latin typeface="Arial" panose="020B0604020202020204" pitchFamily="34" charset="0"/>
                </a:rPr>
                <a:t> present                             </a:t>
              </a:r>
            </a:p>
          </p:txBody>
        </p:sp>
        <p:sp>
          <p:nvSpPr>
            <p:cNvPr id="96273" name="Line 17"/>
            <p:cNvSpPr>
              <a:spLocks noChangeShapeType="1"/>
            </p:cNvSpPr>
            <p:nvPr/>
          </p:nvSpPr>
          <p:spPr bwMode="auto">
            <a:xfrm>
              <a:off x="3420533" y="4851400"/>
              <a:ext cx="1354667" cy="0"/>
            </a:xfrm>
            <a:prstGeom prst="line">
              <a:avLst/>
            </a:prstGeom>
            <a:noFill/>
            <a:ln w="9525">
              <a:solidFill>
                <a:schemeClr val="tx1"/>
              </a:solidFill>
              <a:prstDash val="dash"/>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96274" name="Line 18"/>
            <p:cNvSpPr>
              <a:spLocks noChangeShapeType="1"/>
            </p:cNvSpPr>
            <p:nvPr/>
          </p:nvSpPr>
          <p:spPr bwMode="auto">
            <a:xfrm>
              <a:off x="3420533" y="5799667"/>
              <a:ext cx="1354667" cy="0"/>
            </a:xfrm>
            <a:prstGeom prst="line">
              <a:avLst/>
            </a:prstGeom>
            <a:noFill/>
            <a:ln w="9525">
              <a:solidFill>
                <a:schemeClr val="tx1"/>
              </a:solidFill>
              <a:prstDash val="dash"/>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96275" name="Line 19"/>
            <p:cNvSpPr>
              <a:spLocks noChangeShapeType="1"/>
            </p:cNvSpPr>
            <p:nvPr/>
          </p:nvSpPr>
          <p:spPr bwMode="auto">
            <a:xfrm flipV="1">
              <a:off x="1929827" y="4919132"/>
              <a:ext cx="339240" cy="270933"/>
            </a:xfrm>
            <a:prstGeom prst="line">
              <a:avLst/>
            </a:prstGeom>
            <a:noFill/>
            <a:ln w="9525">
              <a:solidFill>
                <a:schemeClr val="tx1"/>
              </a:solidFill>
              <a:prstDash val="dash"/>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96276" name="Line 20"/>
            <p:cNvSpPr>
              <a:spLocks noChangeShapeType="1"/>
            </p:cNvSpPr>
            <p:nvPr/>
          </p:nvSpPr>
          <p:spPr bwMode="auto">
            <a:xfrm>
              <a:off x="1929827" y="5454710"/>
              <a:ext cx="271506" cy="277223"/>
            </a:xfrm>
            <a:prstGeom prst="line">
              <a:avLst/>
            </a:prstGeom>
            <a:noFill/>
            <a:ln w="9525">
              <a:solidFill>
                <a:schemeClr val="tx1"/>
              </a:solidFill>
              <a:prstDash val="dash"/>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defTabSz="812810" eaLnBrk="0" fontAlgn="base" hangingPunct="0">
                <a:spcBef>
                  <a:spcPct val="0"/>
                </a:spcBef>
                <a:spcAft>
                  <a:spcPct val="0"/>
                </a:spcAft>
              </a:pPr>
              <a:endParaRPr lang="en-US" sz="2844">
                <a:latin typeface="Arial" panose="020B0604020202020204" pitchFamily="34" charset="0"/>
              </a:endParaRPr>
            </a:p>
          </p:txBody>
        </p:sp>
      </p:grpSp>
    </p:spTree>
    <p:extLst>
      <p:ext uri="{BB962C8B-B14F-4D97-AF65-F5344CB8AC3E}">
        <p14:creationId xmlns:p14="http://schemas.microsoft.com/office/powerpoint/2010/main" val="71687065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457199" y="277813"/>
            <a:ext cx="8229600" cy="1139825"/>
          </a:xfrm>
        </p:spPr>
        <p:txBody>
          <a:bodyPr/>
          <a:lstStyle/>
          <a:p>
            <a:pPr>
              <a:defRPr/>
            </a:pPr>
            <a:r>
              <a:rPr lang="en-US" dirty="0">
                <a:ea typeface="Avenir Book" charset="0"/>
                <a:cs typeface="Avenir Book" charset="0"/>
              </a:rPr>
              <a:t>Two-way analysis</a:t>
            </a:r>
            <a:r>
              <a:rPr lang="en-US" sz="3600" dirty="0">
                <a:ea typeface="Avenir Book" charset="0"/>
                <a:cs typeface="Avenir Book" charset="0"/>
              </a:rPr>
              <a:t> </a:t>
            </a:r>
            <a:r>
              <a:rPr lang="en-US" sz="3000" dirty="0">
                <a:ea typeface="Avenir Book" charset="0"/>
                <a:cs typeface="Avenir Book" charset="0"/>
              </a:rPr>
              <a:t>(2)</a:t>
            </a:r>
          </a:p>
        </p:txBody>
      </p:sp>
      <p:sp>
        <p:nvSpPr>
          <p:cNvPr id="29699" name="Rectangle 3"/>
          <p:cNvSpPr>
            <a:spLocks noGrp="1" noChangeArrowheads="1"/>
          </p:cNvSpPr>
          <p:nvPr>
            <p:ph type="body" idx="1"/>
          </p:nvPr>
        </p:nvSpPr>
        <p:spPr/>
        <p:txBody>
          <a:bodyPr/>
          <a:lstStyle/>
          <a:p>
            <a:pPr eaLnBrk="1" hangingPunct="1">
              <a:defRPr/>
            </a:pPr>
            <a:endParaRPr lang="en-US" dirty="0">
              <a:latin typeface="Arial" charset="0"/>
              <a:ea typeface="ＭＳ Ｐゴシック" charset="0"/>
              <a:cs typeface="ＭＳ Ｐゴシック" charset="0"/>
            </a:endParaRPr>
          </a:p>
          <a:p>
            <a:pPr>
              <a:defRPr/>
            </a:pPr>
            <a:endParaRPr lang="en-US" dirty="0">
              <a:latin typeface="Arial" charset="0"/>
              <a:ea typeface="ＭＳ Ｐゴシック" charset="0"/>
              <a:cs typeface="ＭＳ Ｐゴシック" charset="0"/>
            </a:endParaRPr>
          </a:p>
        </p:txBody>
      </p:sp>
      <p:graphicFrame>
        <p:nvGraphicFramePr>
          <p:cNvPr id="4" name="Group 87"/>
          <p:cNvGraphicFramePr>
            <a:graphicFrameLocks noGrp="1"/>
          </p:cNvGraphicFramePr>
          <p:nvPr>
            <p:extLst>
              <p:ext uri="{D42A27DB-BD31-4B8C-83A1-F6EECF244321}">
                <p14:modId xmlns:p14="http://schemas.microsoft.com/office/powerpoint/2010/main" val="331606427"/>
              </p:ext>
            </p:extLst>
          </p:nvPr>
        </p:nvGraphicFramePr>
        <p:xfrm>
          <a:off x="3516313" y="2001838"/>
          <a:ext cx="2141537" cy="1408112"/>
        </p:xfrm>
        <a:graphic>
          <a:graphicData uri="http://schemas.openxmlformats.org/drawingml/2006/table">
            <a:tbl>
              <a:tblPr/>
              <a:tblGrid>
                <a:gridCol w="1046942">
                  <a:extLst>
                    <a:ext uri="{9D8B030D-6E8A-4147-A177-3AD203B41FA5}">
                      <a16:colId xmlns:a16="http://schemas.microsoft.com/office/drawing/2014/main" val="20000"/>
                    </a:ext>
                  </a:extLst>
                </a:gridCol>
                <a:gridCol w="1094595">
                  <a:extLst>
                    <a:ext uri="{9D8B030D-6E8A-4147-A177-3AD203B41FA5}">
                      <a16:colId xmlns:a16="http://schemas.microsoft.com/office/drawing/2014/main" val="20001"/>
                    </a:ext>
                  </a:extLst>
                </a:gridCol>
              </a:tblGrid>
              <a:tr h="70697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4000" b="0" i="0" u="none" strike="noStrike" cap="none" normalizeH="0" baseline="0" dirty="0">
                          <a:ln>
                            <a:noFill/>
                          </a:ln>
                          <a:solidFill>
                            <a:schemeClr val="tx1"/>
                          </a:solidFill>
                          <a:effectLst>
                            <a:outerShdw blurRad="38100" dist="38100" dir="2700000" algn="tl">
                              <a:srgbClr val="FFFFFF"/>
                            </a:outerShdw>
                          </a:effectLst>
                          <a:latin typeface="Calibri" charset="0"/>
                          <a:ea typeface="Calibri" charset="0"/>
                          <a:cs typeface="Calibri" charset="0"/>
                        </a:rPr>
                        <a:t>68</a:t>
                      </a: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4000" b="0" i="0" u="none" strike="noStrike" cap="none" normalizeH="0" baseline="0" dirty="0">
                          <a:ln>
                            <a:noFill/>
                          </a:ln>
                          <a:solidFill>
                            <a:schemeClr val="tx1"/>
                          </a:solidFill>
                          <a:effectLst>
                            <a:outerShdw blurRad="38100" dist="38100" dir="2700000" algn="tl">
                              <a:srgbClr val="FFFFFF"/>
                            </a:outerShdw>
                          </a:effectLst>
                          <a:latin typeface="Calibri" charset="0"/>
                          <a:ea typeface="Calibri" charset="0"/>
                          <a:cs typeface="Calibri" charset="0"/>
                        </a:rPr>
                        <a:t>44</a:t>
                      </a:r>
                      <a:endParaRPr kumimoji="0" lang="en-US" sz="2400" b="0" i="0" u="none" strike="noStrike" cap="none" normalizeH="0" baseline="0" dirty="0">
                        <a:ln>
                          <a:noFill/>
                        </a:ln>
                        <a:solidFill>
                          <a:schemeClr val="tx1"/>
                        </a:solidFill>
                        <a:effectLst>
                          <a:outerShdw blurRad="38100" dist="38100" dir="2700000" algn="tl">
                            <a:srgbClr val="FFFFFF"/>
                          </a:outerShdw>
                        </a:effectLst>
                        <a:latin typeface="Calibri" charset="0"/>
                        <a:ea typeface="Calibri" charset="0"/>
                        <a:cs typeface="Calibri" charset="0"/>
                      </a:endParaRP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0113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4000" b="0" i="0" u="none" strike="noStrike" cap="none" normalizeH="0" baseline="0" dirty="0">
                          <a:ln>
                            <a:noFill/>
                          </a:ln>
                          <a:solidFill>
                            <a:schemeClr val="tx1"/>
                          </a:solidFill>
                          <a:effectLst>
                            <a:outerShdw blurRad="38100" dist="38100" dir="2700000" algn="tl">
                              <a:srgbClr val="FFFFFF"/>
                            </a:outerShdw>
                          </a:effectLst>
                          <a:latin typeface="Calibri" charset="0"/>
                          <a:ea typeface="Calibri" charset="0"/>
                          <a:cs typeface="Calibri" charset="0"/>
                        </a:rPr>
                        <a:t>32</a:t>
                      </a: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4000" b="0" i="0" u="none" strike="noStrike" cap="none" normalizeH="0" baseline="0" dirty="0">
                          <a:ln>
                            <a:noFill/>
                          </a:ln>
                          <a:solidFill>
                            <a:schemeClr val="tx1"/>
                          </a:solidFill>
                          <a:effectLst>
                            <a:outerShdw blurRad="38100" dist="38100" dir="2700000" algn="tl">
                              <a:srgbClr val="FFFFFF"/>
                            </a:outerShdw>
                          </a:effectLst>
                          <a:latin typeface="Calibri" charset="0"/>
                          <a:ea typeface="Calibri" charset="0"/>
                          <a:cs typeface="Calibri" charset="0"/>
                        </a:rPr>
                        <a:t>56</a:t>
                      </a: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
        <p:nvSpPr>
          <p:cNvPr id="5" name="Text Box 32"/>
          <p:cNvSpPr txBox="1">
            <a:spLocks noChangeArrowheads="1"/>
          </p:cNvSpPr>
          <p:nvPr/>
        </p:nvSpPr>
        <p:spPr bwMode="auto">
          <a:xfrm>
            <a:off x="1882775" y="2001838"/>
            <a:ext cx="1616075" cy="1169551"/>
          </a:xfrm>
          <a:prstGeom prst="rect">
            <a:avLst/>
          </a:prstGeom>
          <a:noFill/>
          <a:ln w="9525">
            <a:noFill/>
            <a:miter lim="800000"/>
            <a:headEnd/>
            <a:tailEnd/>
          </a:ln>
          <a:effec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37931725" indent="-37474525"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spcBef>
                <a:spcPct val="50000"/>
              </a:spcBef>
              <a:defRPr/>
            </a:pPr>
            <a:r>
              <a:rPr lang="en-US" sz="2800" dirty="0">
                <a:effectLst>
                  <a:outerShdw blurRad="38100" dist="38100" dir="2700000" algn="tl">
                    <a:srgbClr val="FFFFFF"/>
                  </a:outerShdw>
                </a:effectLst>
                <a:latin typeface="Calibri" charset="0"/>
                <a:ea typeface="Calibri" charset="0"/>
                <a:cs typeface="Calibri" charset="0"/>
              </a:rPr>
              <a:t>Coffee + </a:t>
            </a:r>
          </a:p>
          <a:p>
            <a:pPr eaLnBrk="1" hangingPunct="1">
              <a:spcBef>
                <a:spcPct val="50000"/>
              </a:spcBef>
              <a:defRPr/>
            </a:pPr>
            <a:r>
              <a:rPr lang="en-US" sz="2800" dirty="0">
                <a:effectLst>
                  <a:outerShdw blurRad="38100" dist="38100" dir="2700000" algn="tl">
                    <a:srgbClr val="FFFFFF"/>
                  </a:outerShdw>
                </a:effectLst>
                <a:latin typeface="Calibri" charset="0"/>
                <a:ea typeface="Calibri" charset="0"/>
                <a:cs typeface="Calibri" charset="0"/>
              </a:rPr>
              <a:t>Coffee -</a:t>
            </a:r>
          </a:p>
        </p:txBody>
      </p:sp>
      <p:sp>
        <p:nvSpPr>
          <p:cNvPr id="11" name="Text Box 109"/>
          <p:cNvSpPr txBox="1">
            <a:spLocks noChangeArrowheads="1"/>
          </p:cNvSpPr>
          <p:nvPr/>
        </p:nvSpPr>
        <p:spPr bwMode="auto">
          <a:xfrm>
            <a:off x="3657600" y="3409950"/>
            <a:ext cx="2454275" cy="461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spcBef>
                <a:spcPct val="50000"/>
              </a:spcBef>
            </a:pPr>
            <a:r>
              <a:rPr lang="en-US" b="1">
                <a:latin typeface="Lucida Sans" charset="0"/>
                <a:cs typeface="Lucida Sans" charset="0"/>
              </a:rPr>
              <a:t>100     100	</a:t>
            </a:r>
          </a:p>
        </p:txBody>
      </p:sp>
      <p:sp>
        <p:nvSpPr>
          <p:cNvPr id="12" name="Text Box 110"/>
          <p:cNvSpPr txBox="1">
            <a:spLocks noChangeArrowheads="1"/>
          </p:cNvSpPr>
          <p:nvPr/>
        </p:nvSpPr>
        <p:spPr bwMode="auto">
          <a:xfrm>
            <a:off x="6370638" y="2360613"/>
            <a:ext cx="1706562"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spcBef>
                <a:spcPct val="50000"/>
              </a:spcBef>
            </a:pPr>
            <a:r>
              <a:rPr lang="en-US" sz="3200" b="1" dirty="0">
                <a:solidFill>
                  <a:srgbClr val="FF6600"/>
                </a:solidFill>
                <a:latin typeface="Arial" charset="0"/>
              </a:rPr>
              <a:t>OR=2.7</a:t>
            </a:r>
            <a:endParaRPr lang="en-US" sz="3200" dirty="0">
              <a:solidFill>
                <a:srgbClr val="FF6600"/>
              </a:solidFill>
              <a:latin typeface="Times" charset="0"/>
            </a:endParaRPr>
          </a:p>
        </p:txBody>
      </p:sp>
      <p:sp>
        <p:nvSpPr>
          <p:cNvPr id="20" name="TextBox 4"/>
          <p:cNvSpPr txBox="1">
            <a:spLocks noChangeArrowheads="1"/>
          </p:cNvSpPr>
          <p:nvPr/>
        </p:nvSpPr>
        <p:spPr bwMode="auto">
          <a:xfrm>
            <a:off x="3721100" y="1577975"/>
            <a:ext cx="1936750" cy="461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r>
              <a:rPr lang="en-US" dirty="0">
                <a:latin typeface="Calibri" panose="020F0502020204030204" pitchFamily="34" charset="0"/>
              </a:rPr>
              <a:t>MI +     MI -</a:t>
            </a:r>
          </a:p>
        </p:txBody>
      </p:sp>
      <p:graphicFrame>
        <p:nvGraphicFramePr>
          <p:cNvPr id="23" name="Group 87"/>
          <p:cNvGraphicFramePr>
            <a:graphicFrameLocks noGrp="1"/>
          </p:cNvGraphicFramePr>
          <p:nvPr>
            <p:extLst>
              <p:ext uri="{D42A27DB-BD31-4B8C-83A1-F6EECF244321}">
                <p14:modId xmlns:p14="http://schemas.microsoft.com/office/powerpoint/2010/main" val="3866230873"/>
              </p:ext>
            </p:extLst>
          </p:nvPr>
        </p:nvGraphicFramePr>
        <p:xfrm>
          <a:off x="3498850" y="4297363"/>
          <a:ext cx="2141537" cy="1408112"/>
        </p:xfrm>
        <a:graphic>
          <a:graphicData uri="http://schemas.openxmlformats.org/drawingml/2006/table">
            <a:tbl>
              <a:tblPr/>
              <a:tblGrid>
                <a:gridCol w="1046942">
                  <a:extLst>
                    <a:ext uri="{9D8B030D-6E8A-4147-A177-3AD203B41FA5}">
                      <a16:colId xmlns:a16="http://schemas.microsoft.com/office/drawing/2014/main" val="20000"/>
                    </a:ext>
                  </a:extLst>
                </a:gridCol>
                <a:gridCol w="1094595">
                  <a:extLst>
                    <a:ext uri="{9D8B030D-6E8A-4147-A177-3AD203B41FA5}">
                      <a16:colId xmlns:a16="http://schemas.microsoft.com/office/drawing/2014/main" val="20001"/>
                    </a:ext>
                  </a:extLst>
                </a:gridCol>
              </a:tblGrid>
              <a:tr h="70697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4000" b="0" i="0" u="none" strike="noStrike" cap="none" normalizeH="0" baseline="0" dirty="0">
                          <a:ln>
                            <a:noFill/>
                          </a:ln>
                          <a:solidFill>
                            <a:schemeClr val="tx1"/>
                          </a:solidFill>
                          <a:effectLst>
                            <a:outerShdw blurRad="38100" dist="38100" dir="2700000" algn="tl">
                              <a:srgbClr val="FFFFFF"/>
                            </a:outerShdw>
                          </a:effectLst>
                          <a:latin typeface="Calibri" panose="020F0502020204030204" pitchFamily="34" charset="0"/>
                          <a:ea typeface="ＭＳ Ｐゴシック" charset="0"/>
                          <a:cs typeface="ＭＳ Ｐゴシック" charset="0"/>
                        </a:rPr>
                        <a:t>80</a:t>
                      </a: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4000" b="0" i="0" u="none" strike="noStrike" cap="none" normalizeH="0" baseline="0" dirty="0">
                          <a:ln>
                            <a:noFill/>
                          </a:ln>
                          <a:solidFill>
                            <a:schemeClr val="tx1"/>
                          </a:solidFill>
                          <a:effectLst>
                            <a:outerShdw blurRad="38100" dist="38100" dir="2700000" algn="tl">
                              <a:srgbClr val="FFFFFF"/>
                            </a:outerShdw>
                          </a:effectLst>
                          <a:latin typeface="Calibri" panose="020F0502020204030204" pitchFamily="34" charset="0"/>
                          <a:ea typeface="ＭＳ Ｐゴシック" charset="0"/>
                          <a:cs typeface="ＭＳ Ｐゴシック" charset="0"/>
                        </a:rPr>
                        <a:t>40</a:t>
                      </a: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0113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4000" b="0" i="0" u="none" strike="noStrike" cap="none" normalizeH="0" baseline="0" dirty="0">
                          <a:ln>
                            <a:noFill/>
                          </a:ln>
                          <a:solidFill>
                            <a:schemeClr val="tx1"/>
                          </a:solidFill>
                          <a:effectLst>
                            <a:outerShdw blurRad="38100" dist="38100" dir="2700000" algn="tl">
                              <a:srgbClr val="FFFFFF"/>
                            </a:outerShdw>
                          </a:effectLst>
                          <a:latin typeface="Calibri" panose="020F0502020204030204" pitchFamily="34" charset="0"/>
                          <a:ea typeface="ＭＳ Ｐゴシック" charset="0"/>
                          <a:cs typeface="ＭＳ Ｐゴシック" charset="0"/>
                        </a:rPr>
                        <a:t>20</a:t>
                      </a: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4000" b="0" i="0" u="none" strike="noStrike" cap="none" normalizeH="0" baseline="0" dirty="0">
                          <a:ln>
                            <a:noFill/>
                          </a:ln>
                          <a:solidFill>
                            <a:schemeClr val="tx1"/>
                          </a:solidFill>
                          <a:effectLst>
                            <a:outerShdw blurRad="38100" dist="38100" dir="2700000" algn="tl">
                              <a:srgbClr val="FFFFFF"/>
                            </a:outerShdw>
                          </a:effectLst>
                          <a:latin typeface="Calibri" panose="020F0502020204030204" pitchFamily="34" charset="0"/>
                          <a:ea typeface="ＭＳ Ｐゴシック" charset="0"/>
                          <a:cs typeface="ＭＳ Ｐゴシック" charset="0"/>
                        </a:rPr>
                        <a:t>60</a:t>
                      </a: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Text Box 32"/>
          <p:cNvSpPr txBox="1">
            <a:spLocks noChangeArrowheads="1"/>
          </p:cNvSpPr>
          <p:nvPr/>
        </p:nvSpPr>
        <p:spPr bwMode="auto">
          <a:xfrm>
            <a:off x="1529542" y="4326659"/>
            <a:ext cx="1789199" cy="1169551"/>
          </a:xfrm>
          <a:prstGeom prst="rect">
            <a:avLst/>
          </a:prstGeom>
          <a:noFill/>
          <a:ln w="9525">
            <a:noFill/>
            <a:miter lim="800000"/>
            <a:headEnd/>
            <a:tailEnd/>
          </a:ln>
          <a:effectLst/>
        </p:spPr>
        <p:txBody>
          <a:bodyPr wrap="square">
            <a:spAutoFit/>
          </a:bodyPr>
          <a:lstStyle>
            <a:lvl1pPr eaLnBrk="0" hangingPunct="0">
              <a:defRPr sz="2400">
                <a:solidFill>
                  <a:schemeClr val="tx1"/>
                </a:solidFill>
                <a:latin typeface="Times New Roman" charset="0"/>
                <a:ea typeface="ＭＳ Ｐゴシック" charset="0"/>
                <a:cs typeface="ＭＳ Ｐゴシック" charset="0"/>
              </a:defRPr>
            </a:lvl1pPr>
            <a:lvl2pPr marL="37931725" indent="-37474525"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spcBef>
                <a:spcPct val="50000"/>
              </a:spcBef>
              <a:defRPr/>
            </a:pPr>
            <a:r>
              <a:rPr lang="en-US" sz="2800" dirty="0">
                <a:effectLst>
                  <a:outerShdw blurRad="38100" dist="38100" dir="2700000" algn="tl">
                    <a:srgbClr val="FFFFFF"/>
                  </a:outerShdw>
                </a:effectLst>
                <a:latin typeface="Calibri" panose="020F0502020204030204" pitchFamily="34" charset="0"/>
              </a:rPr>
              <a:t>   Smoke + </a:t>
            </a:r>
          </a:p>
          <a:p>
            <a:pPr eaLnBrk="1" hangingPunct="1">
              <a:spcBef>
                <a:spcPct val="50000"/>
              </a:spcBef>
              <a:defRPr/>
            </a:pPr>
            <a:r>
              <a:rPr lang="en-US" sz="2800" dirty="0">
                <a:effectLst>
                  <a:outerShdw blurRad="38100" dist="38100" dir="2700000" algn="tl">
                    <a:srgbClr val="FFFFFF"/>
                  </a:outerShdw>
                </a:effectLst>
                <a:latin typeface="Calibri" panose="020F0502020204030204" pitchFamily="34" charset="0"/>
              </a:rPr>
              <a:t>   Smoke -</a:t>
            </a:r>
          </a:p>
        </p:txBody>
      </p:sp>
      <p:sp>
        <p:nvSpPr>
          <p:cNvPr id="13" name="Text Box 109"/>
          <p:cNvSpPr txBox="1">
            <a:spLocks noChangeArrowheads="1"/>
          </p:cNvSpPr>
          <p:nvPr/>
        </p:nvSpPr>
        <p:spPr bwMode="auto">
          <a:xfrm>
            <a:off x="3602142" y="5851524"/>
            <a:ext cx="2454275" cy="461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spcBef>
                <a:spcPct val="50000"/>
              </a:spcBef>
            </a:pPr>
            <a:r>
              <a:rPr lang="en-US" b="1">
                <a:latin typeface="Lucida Sans" charset="0"/>
                <a:cs typeface="Lucida Sans" charset="0"/>
              </a:rPr>
              <a:t>100     100	</a:t>
            </a:r>
          </a:p>
        </p:txBody>
      </p:sp>
      <p:sp>
        <p:nvSpPr>
          <p:cNvPr id="14" name="Text Box 110"/>
          <p:cNvSpPr txBox="1">
            <a:spLocks noChangeArrowheads="1"/>
          </p:cNvSpPr>
          <p:nvPr/>
        </p:nvSpPr>
        <p:spPr bwMode="auto">
          <a:xfrm>
            <a:off x="6370638" y="4577908"/>
            <a:ext cx="1706562"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spcBef>
                <a:spcPct val="50000"/>
              </a:spcBef>
            </a:pPr>
            <a:r>
              <a:rPr lang="en-US" sz="3200" b="1" dirty="0">
                <a:solidFill>
                  <a:srgbClr val="FF6600"/>
                </a:solidFill>
                <a:latin typeface="Arial" charset="0"/>
              </a:rPr>
              <a:t>OR=6.0</a:t>
            </a:r>
            <a:endParaRPr lang="en-US" sz="3200" dirty="0">
              <a:solidFill>
                <a:srgbClr val="FF6600"/>
              </a:solidFill>
              <a:latin typeface="Times" charset="0"/>
            </a:endParaRPr>
          </a:p>
        </p:txBody>
      </p:sp>
    </p:spTree>
    <p:extLst>
      <p:ext uri="{BB962C8B-B14F-4D97-AF65-F5344CB8AC3E}">
        <p14:creationId xmlns:p14="http://schemas.microsoft.com/office/powerpoint/2010/main" val="40369982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457199" y="277813"/>
            <a:ext cx="8229600" cy="1139825"/>
          </a:xfrm>
        </p:spPr>
        <p:txBody>
          <a:bodyPr/>
          <a:lstStyle/>
          <a:p>
            <a:pPr eaLnBrk="1" hangingPunct="1">
              <a:defRPr/>
            </a:pPr>
            <a:r>
              <a:rPr lang="en-US" dirty="0">
                <a:ea typeface="Avenir Book" charset="0"/>
                <a:cs typeface="Avenir Book" charset="0"/>
              </a:rPr>
              <a:t>Two-way analysis </a:t>
            </a:r>
            <a:r>
              <a:rPr lang="en-US" sz="3000" dirty="0">
                <a:ea typeface="Avenir Book" charset="0"/>
                <a:cs typeface="Avenir Book" charset="0"/>
              </a:rPr>
              <a:t>(3)</a:t>
            </a:r>
          </a:p>
        </p:txBody>
      </p:sp>
      <p:sp>
        <p:nvSpPr>
          <p:cNvPr id="29699" name="Rectangle 3"/>
          <p:cNvSpPr>
            <a:spLocks noGrp="1" noChangeArrowheads="1"/>
          </p:cNvSpPr>
          <p:nvPr>
            <p:ph type="body" idx="1"/>
          </p:nvPr>
        </p:nvSpPr>
        <p:spPr>
          <a:xfrm>
            <a:off x="457200" y="1615190"/>
            <a:ext cx="8229600" cy="4530725"/>
          </a:xfrm>
        </p:spPr>
        <p:txBody>
          <a:bodyPr/>
          <a:lstStyle/>
          <a:p>
            <a:pPr eaLnBrk="1" hangingPunct="1">
              <a:defRPr/>
            </a:pPr>
            <a:endParaRPr lang="en-US" dirty="0">
              <a:latin typeface="Arial" charset="0"/>
              <a:ea typeface="ＭＳ Ｐゴシック" charset="0"/>
              <a:cs typeface="ＭＳ Ｐゴシック" charset="0"/>
            </a:endParaRPr>
          </a:p>
          <a:p>
            <a:pPr>
              <a:defRPr/>
            </a:pPr>
            <a:endParaRPr lang="en-US" dirty="0">
              <a:latin typeface="Arial" charset="0"/>
              <a:ea typeface="ＭＳ Ｐゴシック" charset="0"/>
              <a:cs typeface="ＭＳ Ｐゴシック" charset="0"/>
            </a:endParaRPr>
          </a:p>
        </p:txBody>
      </p:sp>
      <p:sp>
        <p:nvSpPr>
          <p:cNvPr id="20" name="TextBox 4"/>
          <p:cNvSpPr txBox="1">
            <a:spLocks noChangeArrowheads="1"/>
          </p:cNvSpPr>
          <p:nvPr/>
        </p:nvSpPr>
        <p:spPr bwMode="auto">
          <a:xfrm>
            <a:off x="3601243" y="3375085"/>
            <a:ext cx="1936750" cy="10156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r>
              <a:rPr lang="en-US" dirty="0"/>
              <a:t>    </a:t>
            </a:r>
            <a:r>
              <a:rPr lang="en-US" sz="3200" dirty="0">
                <a:latin typeface="Calibri" panose="020F0502020204030204" pitchFamily="34" charset="0"/>
              </a:rPr>
              <a:t>Coffee</a:t>
            </a:r>
          </a:p>
          <a:p>
            <a:pPr eaLnBrk="1" hangingPunct="1"/>
            <a:r>
              <a:rPr lang="en-US" sz="2800" dirty="0">
                <a:latin typeface="Calibri" panose="020F0502020204030204" pitchFamily="34" charset="0"/>
              </a:rPr>
              <a:t>+  </a:t>
            </a:r>
            <a:r>
              <a:rPr lang="en-US" dirty="0">
                <a:latin typeface="Calibri" panose="020F0502020204030204" pitchFamily="34" charset="0"/>
              </a:rPr>
              <a:t>  </a:t>
            </a:r>
            <a:r>
              <a:rPr lang="en-US" dirty="0"/>
              <a:t>            </a:t>
            </a:r>
            <a:r>
              <a:rPr lang="en-US" sz="2800" dirty="0">
                <a:latin typeface="Calibri" panose="020F0502020204030204" pitchFamily="34" charset="0"/>
              </a:rPr>
              <a:t>-</a:t>
            </a:r>
          </a:p>
        </p:txBody>
      </p:sp>
      <p:graphicFrame>
        <p:nvGraphicFramePr>
          <p:cNvPr id="23" name="Group 87"/>
          <p:cNvGraphicFramePr>
            <a:graphicFrameLocks noGrp="1"/>
          </p:cNvGraphicFramePr>
          <p:nvPr>
            <p:extLst>
              <p:ext uri="{D42A27DB-BD31-4B8C-83A1-F6EECF244321}">
                <p14:modId xmlns:p14="http://schemas.microsoft.com/office/powerpoint/2010/main" val="1585916538"/>
              </p:ext>
            </p:extLst>
          </p:nvPr>
        </p:nvGraphicFramePr>
        <p:xfrm>
          <a:off x="3498850" y="4297363"/>
          <a:ext cx="2141537" cy="1408112"/>
        </p:xfrm>
        <a:graphic>
          <a:graphicData uri="http://schemas.openxmlformats.org/drawingml/2006/table">
            <a:tbl>
              <a:tblPr/>
              <a:tblGrid>
                <a:gridCol w="1046942">
                  <a:extLst>
                    <a:ext uri="{9D8B030D-6E8A-4147-A177-3AD203B41FA5}">
                      <a16:colId xmlns:a16="http://schemas.microsoft.com/office/drawing/2014/main" val="20000"/>
                    </a:ext>
                  </a:extLst>
                </a:gridCol>
                <a:gridCol w="1094595">
                  <a:extLst>
                    <a:ext uri="{9D8B030D-6E8A-4147-A177-3AD203B41FA5}">
                      <a16:colId xmlns:a16="http://schemas.microsoft.com/office/drawing/2014/main" val="20001"/>
                    </a:ext>
                  </a:extLst>
                </a:gridCol>
              </a:tblGrid>
              <a:tr h="70697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4000" b="0" i="0" u="none" strike="noStrike" cap="none" normalizeH="0" baseline="0" dirty="0">
                          <a:ln>
                            <a:noFill/>
                          </a:ln>
                          <a:solidFill>
                            <a:schemeClr val="tx1"/>
                          </a:solidFill>
                          <a:effectLst>
                            <a:outerShdw blurRad="38100" dist="38100" dir="2700000" algn="tl">
                              <a:srgbClr val="FFFFFF"/>
                            </a:outerShdw>
                          </a:effectLst>
                          <a:latin typeface="Calibri" panose="020F0502020204030204" pitchFamily="34" charset="0"/>
                          <a:ea typeface="ＭＳ Ｐゴシック" charset="0"/>
                          <a:cs typeface="ＭＳ Ｐゴシック" charset="0"/>
                        </a:rPr>
                        <a:t>96</a:t>
                      </a: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4000" b="0" i="0" u="none" strike="noStrike" cap="none" normalizeH="0" baseline="0" dirty="0">
                          <a:ln>
                            <a:noFill/>
                          </a:ln>
                          <a:solidFill>
                            <a:schemeClr val="tx1"/>
                          </a:solidFill>
                          <a:effectLst>
                            <a:outerShdw blurRad="38100" dist="38100" dir="2700000" algn="tl">
                              <a:srgbClr val="FFFFFF"/>
                            </a:outerShdw>
                          </a:effectLst>
                          <a:latin typeface="Calibri" panose="020F0502020204030204" pitchFamily="34" charset="0"/>
                          <a:ea typeface="ＭＳ Ｐゴシック" charset="0"/>
                          <a:cs typeface="ＭＳ Ｐゴシック" charset="0"/>
                        </a:rPr>
                        <a:t>24</a:t>
                      </a:r>
                      <a:endParaRPr kumimoji="0" lang="en-US" sz="2400" b="0" i="0" u="none" strike="noStrike" cap="none" normalizeH="0" baseline="0" dirty="0">
                        <a:ln>
                          <a:noFill/>
                        </a:ln>
                        <a:solidFill>
                          <a:schemeClr val="tx1"/>
                        </a:solidFill>
                        <a:effectLst>
                          <a:outerShdw blurRad="38100" dist="38100" dir="2700000" algn="tl">
                            <a:srgbClr val="FFFFFF"/>
                          </a:outerShdw>
                        </a:effectLst>
                        <a:latin typeface="Calibri" panose="020F0502020204030204" pitchFamily="34" charset="0"/>
                        <a:ea typeface="ＭＳ Ｐゴシック" charset="0"/>
                        <a:cs typeface="ＭＳ Ｐゴシック" charset="0"/>
                      </a:endParaRP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0113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4000" b="0" i="0" u="none" strike="noStrike" cap="none" normalizeH="0" baseline="0" dirty="0">
                          <a:ln>
                            <a:noFill/>
                          </a:ln>
                          <a:solidFill>
                            <a:schemeClr val="tx1"/>
                          </a:solidFill>
                          <a:effectLst>
                            <a:outerShdw blurRad="38100" dist="38100" dir="2700000" algn="tl">
                              <a:srgbClr val="FFFFFF"/>
                            </a:outerShdw>
                          </a:effectLst>
                          <a:latin typeface="Calibri" panose="020F0502020204030204" pitchFamily="34" charset="0"/>
                          <a:ea typeface="ＭＳ Ｐゴシック" charset="0"/>
                          <a:cs typeface="ＭＳ Ｐゴシック" charset="0"/>
                        </a:rPr>
                        <a:t>16</a:t>
                      </a: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4000" b="0" i="0" u="none" strike="noStrike" cap="none" normalizeH="0" baseline="0" dirty="0">
                          <a:ln>
                            <a:noFill/>
                          </a:ln>
                          <a:solidFill>
                            <a:schemeClr val="tx1"/>
                          </a:solidFill>
                          <a:effectLst>
                            <a:outerShdw blurRad="38100" dist="38100" dir="2700000" algn="tl">
                              <a:srgbClr val="FFFFFF"/>
                            </a:outerShdw>
                          </a:effectLst>
                          <a:latin typeface="Calibri" panose="020F0502020204030204" pitchFamily="34" charset="0"/>
                          <a:ea typeface="ＭＳ Ｐゴシック" charset="0"/>
                          <a:cs typeface="ＭＳ Ｐゴシック" charset="0"/>
                        </a:rPr>
                        <a:t>64</a:t>
                      </a: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Text Box 32"/>
          <p:cNvSpPr txBox="1">
            <a:spLocks noChangeArrowheads="1"/>
          </p:cNvSpPr>
          <p:nvPr/>
        </p:nvSpPr>
        <p:spPr bwMode="auto">
          <a:xfrm>
            <a:off x="1658454" y="4326659"/>
            <a:ext cx="1789199" cy="1169551"/>
          </a:xfrm>
          <a:prstGeom prst="rect">
            <a:avLst/>
          </a:prstGeom>
          <a:noFill/>
          <a:ln w="9525">
            <a:noFill/>
            <a:miter lim="800000"/>
            <a:headEnd/>
            <a:tailEnd/>
          </a:ln>
          <a:effectLst/>
        </p:spPr>
        <p:txBody>
          <a:bodyPr wrap="square">
            <a:spAutoFit/>
          </a:bodyPr>
          <a:lstStyle>
            <a:lvl1pPr eaLnBrk="0" hangingPunct="0">
              <a:defRPr sz="2400">
                <a:solidFill>
                  <a:schemeClr val="tx1"/>
                </a:solidFill>
                <a:latin typeface="Times New Roman" charset="0"/>
                <a:ea typeface="ＭＳ Ｐゴシック" charset="0"/>
                <a:cs typeface="ＭＳ Ｐゴシック" charset="0"/>
              </a:defRPr>
            </a:lvl1pPr>
            <a:lvl2pPr marL="37931725" indent="-37474525"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spcBef>
                <a:spcPct val="50000"/>
              </a:spcBef>
              <a:defRPr/>
            </a:pPr>
            <a:r>
              <a:rPr lang="en-US" sz="2800" dirty="0">
                <a:effectLst>
                  <a:outerShdw blurRad="38100" dist="38100" dir="2700000" algn="tl">
                    <a:srgbClr val="FFFFFF"/>
                  </a:outerShdw>
                </a:effectLst>
                <a:latin typeface="Calibri" panose="020F0502020204030204" pitchFamily="34" charset="0"/>
              </a:rPr>
              <a:t>Smoke + </a:t>
            </a:r>
          </a:p>
          <a:p>
            <a:pPr eaLnBrk="1" hangingPunct="1">
              <a:spcBef>
                <a:spcPct val="50000"/>
              </a:spcBef>
              <a:defRPr/>
            </a:pPr>
            <a:r>
              <a:rPr lang="en-US" sz="2800" dirty="0">
                <a:effectLst>
                  <a:outerShdw blurRad="38100" dist="38100" dir="2700000" algn="tl">
                    <a:srgbClr val="FFFFFF"/>
                  </a:outerShdw>
                </a:effectLst>
                <a:latin typeface="Calibri" panose="020F0502020204030204" pitchFamily="34" charset="0"/>
              </a:rPr>
              <a:t>Smoke -</a:t>
            </a:r>
          </a:p>
        </p:txBody>
      </p:sp>
      <p:sp>
        <p:nvSpPr>
          <p:cNvPr id="25" name="Text Box 110"/>
          <p:cNvSpPr txBox="1">
            <a:spLocks noChangeArrowheads="1"/>
          </p:cNvSpPr>
          <p:nvPr/>
        </p:nvSpPr>
        <p:spPr bwMode="auto">
          <a:xfrm>
            <a:off x="6370638" y="4619552"/>
            <a:ext cx="1858962"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charset="0"/>
                <a:ea typeface="ＭＳ Ｐゴシック" charset="0"/>
                <a:cs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spcBef>
                <a:spcPct val="50000"/>
              </a:spcBef>
            </a:pPr>
            <a:r>
              <a:rPr lang="en-US" sz="3200" b="1" dirty="0">
                <a:solidFill>
                  <a:srgbClr val="FF6600"/>
                </a:solidFill>
                <a:latin typeface="Arial" charset="0"/>
              </a:rPr>
              <a:t>OR=16.0</a:t>
            </a:r>
            <a:endParaRPr lang="en-US" sz="3200" dirty="0">
              <a:solidFill>
                <a:srgbClr val="FF6600"/>
              </a:solidFill>
              <a:latin typeface="Times" charset="0"/>
            </a:endParaRPr>
          </a:p>
        </p:txBody>
      </p:sp>
      <p:sp>
        <p:nvSpPr>
          <p:cNvPr id="2" name="TextBox 1"/>
          <p:cNvSpPr txBox="1"/>
          <p:nvPr/>
        </p:nvSpPr>
        <p:spPr>
          <a:xfrm>
            <a:off x="640080" y="1645920"/>
            <a:ext cx="7971905" cy="1477328"/>
          </a:xfrm>
          <a:prstGeom prst="rect">
            <a:avLst/>
          </a:prstGeom>
          <a:noFill/>
        </p:spPr>
        <p:txBody>
          <a:bodyPr wrap="square" rtlCol="0">
            <a:spAutoFit/>
          </a:bodyPr>
          <a:lstStyle/>
          <a:p>
            <a:r>
              <a:rPr lang="en-US" sz="3000" dirty="0">
                <a:solidFill>
                  <a:schemeClr val="tx1">
                    <a:lumMod val="65000"/>
                    <a:lumOff val="35000"/>
                  </a:schemeClr>
                </a:solidFill>
                <a:latin typeface="Calibri" charset="0"/>
                <a:ea typeface="Calibri" charset="0"/>
                <a:cs typeface="Calibri" charset="0"/>
              </a:rPr>
              <a:t>We see that both coffee and smoking are associated with the MI outcome.  Let’s see if they are associated with each other:</a:t>
            </a:r>
          </a:p>
        </p:txBody>
      </p:sp>
    </p:spTree>
    <p:extLst>
      <p:ext uri="{BB962C8B-B14F-4D97-AF65-F5344CB8AC3E}">
        <p14:creationId xmlns:p14="http://schemas.microsoft.com/office/powerpoint/2010/main" val="180577038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457199" y="277813"/>
            <a:ext cx="8229600" cy="1139825"/>
          </a:xfrm>
        </p:spPr>
        <p:txBody>
          <a:bodyPr/>
          <a:lstStyle/>
          <a:p>
            <a:pPr eaLnBrk="1" hangingPunct="1">
              <a:defRPr/>
            </a:pPr>
            <a:r>
              <a:rPr lang="en-US" dirty="0">
                <a:ea typeface="Avenir Book" charset="0"/>
                <a:cs typeface="Avenir Book" charset="0"/>
              </a:rPr>
              <a:t>Two-way Analysis </a:t>
            </a:r>
            <a:r>
              <a:rPr lang="en-US" sz="3000" dirty="0">
                <a:ea typeface="Avenir Book" charset="0"/>
                <a:cs typeface="Avenir Book" charset="0"/>
              </a:rPr>
              <a:t>(4)</a:t>
            </a:r>
          </a:p>
        </p:txBody>
      </p:sp>
      <p:sp>
        <p:nvSpPr>
          <p:cNvPr id="29699" name="Rectangle 3"/>
          <p:cNvSpPr>
            <a:spLocks noGrp="1" noChangeArrowheads="1"/>
          </p:cNvSpPr>
          <p:nvPr>
            <p:ph type="body" idx="1"/>
          </p:nvPr>
        </p:nvSpPr>
        <p:spPr/>
        <p:txBody>
          <a:bodyPr/>
          <a:lstStyle/>
          <a:p>
            <a:pPr eaLnBrk="1" hangingPunct="1">
              <a:defRPr/>
            </a:pPr>
            <a:endParaRPr lang="en-US" dirty="0">
              <a:latin typeface="Arial" charset="0"/>
              <a:ea typeface="ＭＳ Ｐゴシック" charset="0"/>
              <a:cs typeface="ＭＳ Ｐゴシック" charset="0"/>
            </a:endParaRPr>
          </a:p>
          <a:p>
            <a:pPr>
              <a:defRPr/>
            </a:pPr>
            <a:endParaRPr lang="en-US" dirty="0">
              <a:latin typeface="Arial" charset="0"/>
              <a:ea typeface="ＭＳ Ｐゴシック" charset="0"/>
              <a:cs typeface="ＭＳ Ｐゴシック" charset="0"/>
            </a:endParaRPr>
          </a:p>
        </p:txBody>
      </p:sp>
      <p:sp>
        <p:nvSpPr>
          <p:cNvPr id="2" name="TextBox 1"/>
          <p:cNvSpPr txBox="1"/>
          <p:nvPr/>
        </p:nvSpPr>
        <p:spPr>
          <a:xfrm>
            <a:off x="548640" y="1600200"/>
            <a:ext cx="7971905" cy="3693319"/>
          </a:xfrm>
          <a:prstGeom prst="rect">
            <a:avLst/>
          </a:prstGeom>
          <a:noFill/>
        </p:spPr>
        <p:txBody>
          <a:bodyPr wrap="square" rtlCol="0">
            <a:spAutoFit/>
          </a:bodyPr>
          <a:lstStyle/>
          <a:p>
            <a:pPr marL="457200" indent="-457200">
              <a:spcAft>
                <a:spcPts val="1200"/>
              </a:spcAft>
              <a:buFont typeface="Wingdings" panose="05000000000000000000" pitchFamily="2" charset="2"/>
              <a:buChar char="§"/>
            </a:pPr>
            <a:r>
              <a:rPr lang="en-US" sz="3200" dirty="0">
                <a:solidFill>
                  <a:schemeClr val="tx1">
                    <a:lumMod val="65000"/>
                    <a:lumOff val="35000"/>
                  </a:schemeClr>
                </a:solidFill>
                <a:latin typeface="Calibri" charset="0"/>
                <a:ea typeface="Calibri" charset="0"/>
                <a:cs typeface="Calibri" charset="0"/>
              </a:rPr>
              <a:t>Indeed—coffee and smoking are strongly associated!</a:t>
            </a:r>
          </a:p>
          <a:p>
            <a:pPr marL="457200" indent="-457200">
              <a:buFont typeface="Wingdings" panose="05000000000000000000" pitchFamily="2" charset="2"/>
              <a:buChar char="§"/>
            </a:pPr>
            <a:r>
              <a:rPr lang="en-US" sz="3200" dirty="0">
                <a:solidFill>
                  <a:schemeClr val="tx1">
                    <a:lumMod val="65000"/>
                    <a:lumOff val="35000"/>
                  </a:schemeClr>
                </a:solidFill>
                <a:latin typeface="Calibri" charset="0"/>
                <a:ea typeface="Calibri" charset="0"/>
                <a:cs typeface="Calibri" charset="0"/>
              </a:rPr>
              <a:t>Next </a:t>
            </a:r>
            <a:r>
              <a:rPr lang="en-US" sz="2400" dirty="0">
                <a:solidFill>
                  <a:schemeClr val="tx1">
                    <a:lumMod val="65000"/>
                    <a:lumOff val="35000"/>
                  </a:schemeClr>
                </a:solidFill>
                <a:latin typeface="Wingdings"/>
                <a:ea typeface="Wingdings"/>
                <a:cs typeface="Wingdings"/>
                <a:sym typeface="Wingdings"/>
              </a:rPr>
              <a:t></a:t>
            </a:r>
            <a:r>
              <a:rPr lang="en-US" sz="3200" dirty="0">
                <a:solidFill>
                  <a:schemeClr val="tx1">
                    <a:lumMod val="65000"/>
                    <a:lumOff val="35000"/>
                  </a:schemeClr>
                </a:solidFill>
                <a:latin typeface="Calibri" charset="0"/>
                <a:ea typeface="Calibri" charset="0"/>
                <a:cs typeface="Calibri" charset="0"/>
                <a:sym typeface="Wingdings"/>
              </a:rPr>
              <a:t> </a:t>
            </a:r>
            <a:r>
              <a:rPr lang="en-US" sz="3200" dirty="0">
                <a:solidFill>
                  <a:schemeClr val="tx1">
                    <a:lumMod val="65000"/>
                    <a:lumOff val="35000"/>
                  </a:schemeClr>
                </a:solidFill>
                <a:latin typeface="Calibri" charset="0"/>
                <a:ea typeface="Calibri" charset="0"/>
                <a:cs typeface="Calibri" charset="0"/>
              </a:rPr>
              <a:t>conduct a</a:t>
            </a:r>
            <a:r>
              <a:rPr lang="en-US" sz="3200" dirty="0">
                <a:solidFill>
                  <a:srgbClr val="404040"/>
                </a:solidFill>
                <a:latin typeface="Calibri" charset="0"/>
                <a:ea typeface="Calibri" charset="0"/>
                <a:cs typeface="Calibri" charset="0"/>
              </a:rPr>
              <a:t> </a:t>
            </a:r>
            <a:r>
              <a:rPr lang="en-US" sz="3200" dirty="0">
                <a:solidFill>
                  <a:schemeClr val="accent6">
                    <a:lumMod val="75000"/>
                  </a:schemeClr>
                </a:solidFill>
                <a:latin typeface="Calibri" charset="0"/>
                <a:ea typeface="Calibri" charset="0"/>
                <a:cs typeface="Calibri" charset="0"/>
              </a:rPr>
              <a:t>three-way (stratified) analysis</a:t>
            </a:r>
            <a:r>
              <a:rPr lang="en-US" sz="3200" dirty="0">
                <a:latin typeface="Calibri" charset="0"/>
                <a:ea typeface="Calibri" charset="0"/>
                <a:cs typeface="Calibri" charset="0"/>
              </a:rPr>
              <a:t> </a:t>
            </a:r>
            <a:r>
              <a:rPr lang="en-US" sz="3200" dirty="0">
                <a:solidFill>
                  <a:schemeClr val="tx1">
                    <a:lumMod val="65000"/>
                    <a:lumOff val="35000"/>
                  </a:schemeClr>
                </a:solidFill>
                <a:latin typeface="Calibri" charset="0"/>
                <a:ea typeface="Calibri" charset="0"/>
                <a:cs typeface="Calibri" charset="0"/>
              </a:rPr>
              <a:t>to see if the crude association between MI and coffee holds for each of the two smoking strata (smokers and nonsmokers) looked at separately</a:t>
            </a:r>
          </a:p>
        </p:txBody>
      </p:sp>
    </p:spTree>
    <p:extLst>
      <p:ext uri="{BB962C8B-B14F-4D97-AF65-F5344CB8AC3E}">
        <p14:creationId xmlns:p14="http://schemas.microsoft.com/office/powerpoint/2010/main" val="166451185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Group 87"/>
          <p:cNvGraphicFramePr>
            <a:graphicFrameLocks noGrp="1"/>
          </p:cNvGraphicFramePr>
          <p:nvPr>
            <p:extLst>
              <p:ext uri="{D42A27DB-BD31-4B8C-83A1-F6EECF244321}">
                <p14:modId xmlns:p14="http://schemas.microsoft.com/office/powerpoint/2010/main" val="3440509622"/>
              </p:ext>
            </p:extLst>
          </p:nvPr>
        </p:nvGraphicFramePr>
        <p:xfrm>
          <a:off x="3516313" y="2001838"/>
          <a:ext cx="2141537" cy="1408112"/>
        </p:xfrm>
        <a:graphic>
          <a:graphicData uri="http://schemas.openxmlformats.org/drawingml/2006/table">
            <a:tbl>
              <a:tblPr/>
              <a:tblGrid>
                <a:gridCol w="1046942">
                  <a:extLst>
                    <a:ext uri="{9D8B030D-6E8A-4147-A177-3AD203B41FA5}">
                      <a16:colId xmlns:a16="http://schemas.microsoft.com/office/drawing/2014/main" val="20000"/>
                    </a:ext>
                  </a:extLst>
                </a:gridCol>
                <a:gridCol w="1094595">
                  <a:extLst>
                    <a:ext uri="{9D8B030D-6E8A-4147-A177-3AD203B41FA5}">
                      <a16:colId xmlns:a16="http://schemas.microsoft.com/office/drawing/2014/main" val="20001"/>
                    </a:ext>
                  </a:extLst>
                </a:gridCol>
              </a:tblGrid>
              <a:tr h="70697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4000" b="0" i="0" u="none" strike="noStrike" cap="none" normalizeH="0" baseline="0" dirty="0">
                          <a:ln>
                            <a:noFill/>
                          </a:ln>
                          <a:solidFill>
                            <a:schemeClr val="tx1"/>
                          </a:solidFill>
                          <a:effectLst>
                            <a:outerShdw blurRad="38100" dist="38100" dir="2700000" algn="tl">
                              <a:srgbClr val="FFFFFF"/>
                            </a:outerShdw>
                          </a:effectLst>
                          <a:latin typeface="Calibri" panose="020F0502020204030204" pitchFamily="34" charset="0"/>
                          <a:ea typeface="ＭＳ Ｐゴシック" charset="0"/>
                          <a:cs typeface="ＭＳ Ｐゴシック" charset="0"/>
                        </a:rPr>
                        <a:t>68</a:t>
                      </a: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4000" b="0" i="0" u="none" strike="noStrike" cap="none" normalizeH="0" baseline="0" dirty="0">
                          <a:ln>
                            <a:noFill/>
                          </a:ln>
                          <a:solidFill>
                            <a:schemeClr val="tx1"/>
                          </a:solidFill>
                          <a:effectLst>
                            <a:outerShdw blurRad="38100" dist="38100" dir="2700000" algn="tl">
                              <a:srgbClr val="FFFFFF"/>
                            </a:outerShdw>
                          </a:effectLst>
                          <a:latin typeface="Calibri" panose="020F0502020204030204" pitchFamily="34" charset="0"/>
                          <a:ea typeface="ＭＳ Ｐゴシック" charset="0"/>
                          <a:cs typeface="ＭＳ Ｐゴシック" charset="0"/>
                        </a:rPr>
                        <a:t>44</a:t>
                      </a:r>
                      <a:endParaRPr kumimoji="0" lang="en-US" sz="2400" b="0" i="0" u="none" strike="noStrike" cap="none" normalizeH="0" baseline="0" dirty="0">
                        <a:ln>
                          <a:noFill/>
                        </a:ln>
                        <a:solidFill>
                          <a:schemeClr val="tx1"/>
                        </a:solidFill>
                        <a:effectLst>
                          <a:outerShdw blurRad="38100" dist="38100" dir="2700000" algn="tl">
                            <a:srgbClr val="FFFFFF"/>
                          </a:outerShdw>
                        </a:effectLst>
                        <a:latin typeface="Calibri" panose="020F0502020204030204" pitchFamily="34" charset="0"/>
                        <a:ea typeface="ＭＳ Ｐゴシック" charset="0"/>
                        <a:cs typeface="ＭＳ Ｐゴシック" charset="0"/>
                      </a:endParaRP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0113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4000" b="0" i="0" u="none" strike="noStrike" cap="none" normalizeH="0" baseline="0" dirty="0">
                          <a:ln>
                            <a:noFill/>
                          </a:ln>
                          <a:solidFill>
                            <a:schemeClr val="tx1"/>
                          </a:solidFill>
                          <a:effectLst>
                            <a:outerShdw blurRad="38100" dist="38100" dir="2700000" algn="tl">
                              <a:srgbClr val="FFFFFF"/>
                            </a:outerShdw>
                          </a:effectLst>
                          <a:latin typeface="Calibri" panose="020F0502020204030204" pitchFamily="34" charset="0"/>
                          <a:ea typeface="ＭＳ Ｐゴシック" charset="0"/>
                          <a:cs typeface="ＭＳ Ｐゴシック" charset="0"/>
                        </a:rPr>
                        <a:t>32</a:t>
                      </a: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4000" b="0" i="0" u="none" strike="noStrike" cap="none" normalizeH="0" baseline="0" dirty="0">
                          <a:ln>
                            <a:noFill/>
                          </a:ln>
                          <a:solidFill>
                            <a:schemeClr val="tx1"/>
                          </a:solidFill>
                          <a:effectLst>
                            <a:outerShdw blurRad="38100" dist="38100" dir="2700000" algn="tl">
                              <a:srgbClr val="FFFFFF"/>
                            </a:outerShdw>
                          </a:effectLst>
                          <a:latin typeface="Calibri" panose="020F0502020204030204" pitchFamily="34" charset="0"/>
                          <a:ea typeface="ＭＳ Ｐゴシック" charset="0"/>
                          <a:cs typeface="ＭＳ Ｐゴシック" charset="0"/>
                        </a:rPr>
                        <a:t>56</a:t>
                      </a: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
        <p:nvSpPr>
          <p:cNvPr id="7" name="Text Box 32"/>
          <p:cNvSpPr txBox="1">
            <a:spLocks noChangeArrowheads="1"/>
          </p:cNvSpPr>
          <p:nvPr/>
        </p:nvSpPr>
        <p:spPr bwMode="auto">
          <a:xfrm>
            <a:off x="1882775" y="2001838"/>
            <a:ext cx="1616075" cy="1169987"/>
          </a:xfrm>
          <a:prstGeom prst="rect">
            <a:avLst/>
          </a:prstGeom>
          <a:noFill/>
          <a:ln w="9525">
            <a:noFill/>
            <a:miter lim="800000"/>
            <a:headEnd/>
            <a:tailEnd/>
          </a:ln>
          <a:effec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37931725" indent="-37474525"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spcBef>
                <a:spcPct val="50000"/>
              </a:spcBef>
              <a:defRPr/>
            </a:pPr>
            <a:r>
              <a:rPr lang="en-US" sz="2800" dirty="0">
                <a:effectLst>
                  <a:outerShdw blurRad="38100" dist="38100" dir="2700000" algn="tl">
                    <a:srgbClr val="FFFFFF"/>
                  </a:outerShdw>
                </a:effectLst>
                <a:latin typeface="Arial" charset="0"/>
              </a:rPr>
              <a:t>Coffee + </a:t>
            </a:r>
          </a:p>
          <a:p>
            <a:pPr eaLnBrk="1" hangingPunct="1">
              <a:spcBef>
                <a:spcPct val="50000"/>
              </a:spcBef>
              <a:defRPr/>
            </a:pPr>
            <a:r>
              <a:rPr lang="en-US" sz="2800" dirty="0">
                <a:effectLst>
                  <a:outerShdw blurRad="38100" dist="38100" dir="2700000" algn="tl">
                    <a:srgbClr val="FFFFFF"/>
                  </a:outerShdw>
                </a:effectLst>
                <a:latin typeface="Arial" charset="0"/>
              </a:rPr>
              <a:t>Coffee -</a:t>
            </a:r>
          </a:p>
        </p:txBody>
      </p:sp>
      <p:sp>
        <p:nvSpPr>
          <p:cNvPr id="8" name="Text Box 105"/>
          <p:cNvSpPr txBox="1">
            <a:spLocks noChangeArrowheads="1"/>
          </p:cNvSpPr>
          <p:nvPr/>
        </p:nvSpPr>
        <p:spPr bwMode="auto">
          <a:xfrm>
            <a:off x="3754022" y="4533861"/>
            <a:ext cx="1172055"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charset="0"/>
                <a:ea typeface="ＭＳ Ｐゴシック" charset="0"/>
                <a:cs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spcBef>
                <a:spcPct val="50000"/>
              </a:spcBef>
            </a:pPr>
            <a:r>
              <a:rPr lang="en-US" sz="2800" dirty="0">
                <a:solidFill>
                  <a:srgbClr val="FF6600"/>
                </a:solidFill>
                <a:latin typeface="Calibri" panose="020F0502020204030204" pitchFamily="34" charset="0"/>
              </a:rPr>
              <a:t>OR=1</a:t>
            </a:r>
          </a:p>
        </p:txBody>
      </p:sp>
      <p:grpSp>
        <p:nvGrpSpPr>
          <p:cNvPr id="9" name="Group 8"/>
          <p:cNvGrpSpPr>
            <a:grpSpLocks/>
          </p:cNvGrpSpPr>
          <p:nvPr/>
        </p:nvGrpSpPr>
        <p:grpSpPr bwMode="auto">
          <a:xfrm>
            <a:off x="4736259" y="3897182"/>
            <a:ext cx="3624263" cy="2615917"/>
            <a:chOff x="4772414" y="3861888"/>
            <a:chExt cx="3624529" cy="2615642"/>
          </a:xfrm>
        </p:grpSpPr>
        <p:sp>
          <p:nvSpPr>
            <p:cNvPr id="10" name="Text Box 78"/>
            <p:cNvSpPr txBox="1">
              <a:spLocks noChangeArrowheads="1"/>
            </p:cNvSpPr>
            <p:nvPr/>
          </p:nvSpPr>
          <p:spPr bwMode="auto">
            <a:xfrm>
              <a:off x="5207238" y="3861888"/>
              <a:ext cx="2057400" cy="519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spcBef>
                  <a:spcPct val="50000"/>
                </a:spcBef>
              </a:pPr>
              <a:r>
                <a:rPr lang="en-US" sz="2800" dirty="0">
                  <a:latin typeface="Calibri" panose="020F0502020204030204" pitchFamily="34" charset="0"/>
                </a:rPr>
                <a:t>+ MI       - MI</a:t>
              </a:r>
            </a:p>
          </p:txBody>
        </p:sp>
        <p:sp>
          <p:nvSpPr>
            <p:cNvPr id="11" name="Text Box 107"/>
            <p:cNvSpPr txBox="1">
              <a:spLocks noChangeArrowheads="1"/>
            </p:cNvSpPr>
            <p:nvPr/>
          </p:nvSpPr>
          <p:spPr bwMode="auto">
            <a:xfrm>
              <a:off x="4772414" y="6015865"/>
              <a:ext cx="3624529"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spcBef>
                  <a:spcPct val="50000"/>
                </a:spcBef>
              </a:pPr>
              <a:r>
                <a:rPr lang="en-US" dirty="0">
                  <a:latin typeface="Lucida Sans" charset="0"/>
                  <a:cs typeface="Lucida Sans" charset="0"/>
                </a:rPr>
                <a:t>Non-smokers (n=80)</a:t>
              </a:r>
            </a:p>
          </p:txBody>
        </p:sp>
      </p:grpSp>
      <p:sp>
        <p:nvSpPr>
          <p:cNvPr id="12" name="Text Box 108"/>
          <p:cNvSpPr txBox="1">
            <a:spLocks noChangeArrowheads="1"/>
          </p:cNvSpPr>
          <p:nvPr/>
        </p:nvSpPr>
        <p:spPr bwMode="auto">
          <a:xfrm>
            <a:off x="7742739" y="4533861"/>
            <a:ext cx="1296966"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charset="0"/>
                <a:ea typeface="ＭＳ Ｐゴシック" charset="0"/>
                <a:cs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spcBef>
                <a:spcPct val="50000"/>
              </a:spcBef>
            </a:pPr>
            <a:r>
              <a:rPr lang="en-US" sz="2800" dirty="0">
                <a:solidFill>
                  <a:srgbClr val="FF6600"/>
                </a:solidFill>
                <a:latin typeface="Calibri" panose="020F0502020204030204" pitchFamily="34" charset="0"/>
              </a:rPr>
              <a:t>OR=1</a:t>
            </a:r>
          </a:p>
        </p:txBody>
      </p:sp>
      <p:sp>
        <p:nvSpPr>
          <p:cNvPr id="13" name="Text Box 109"/>
          <p:cNvSpPr txBox="1">
            <a:spLocks noChangeArrowheads="1"/>
          </p:cNvSpPr>
          <p:nvPr/>
        </p:nvSpPr>
        <p:spPr bwMode="auto">
          <a:xfrm>
            <a:off x="3657600" y="3409950"/>
            <a:ext cx="2454275" cy="461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spcBef>
                <a:spcPct val="50000"/>
              </a:spcBef>
            </a:pPr>
            <a:r>
              <a:rPr lang="en-US" b="1">
                <a:latin typeface="Lucida Sans" charset="0"/>
                <a:cs typeface="Lucida Sans" charset="0"/>
              </a:rPr>
              <a:t>100     100	</a:t>
            </a:r>
          </a:p>
        </p:txBody>
      </p:sp>
      <p:sp>
        <p:nvSpPr>
          <p:cNvPr id="14" name="Text Box 110"/>
          <p:cNvSpPr txBox="1">
            <a:spLocks noChangeArrowheads="1"/>
          </p:cNvSpPr>
          <p:nvPr/>
        </p:nvSpPr>
        <p:spPr bwMode="auto">
          <a:xfrm>
            <a:off x="6111875" y="2102637"/>
            <a:ext cx="1706562"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spcBef>
                <a:spcPct val="50000"/>
              </a:spcBef>
            </a:pPr>
            <a:r>
              <a:rPr lang="en-US" sz="2800" dirty="0">
                <a:solidFill>
                  <a:srgbClr val="FF6600"/>
                </a:solidFill>
                <a:latin typeface="Arial" charset="0"/>
              </a:rPr>
              <a:t>OR=2.7</a:t>
            </a:r>
            <a:endParaRPr lang="en-US" sz="2800" dirty="0">
              <a:solidFill>
                <a:srgbClr val="FF6600"/>
              </a:solidFill>
              <a:latin typeface="Times" charset="0"/>
            </a:endParaRPr>
          </a:p>
        </p:txBody>
      </p:sp>
      <p:graphicFrame>
        <p:nvGraphicFramePr>
          <p:cNvPr id="15" name="Group 104"/>
          <p:cNvGraphicFramePr>
            <a:graphicFrameLocks noGrp="1"/>
          </p:cNvGraphicFramePr>
          <p:nvPr>
            <p:extLst>
              <p:ext uri="{D42A27DB-BD31-4B8C-83A1-F6EECF244321}">
                <p14:modId xmlns:p14="http://schemas.microsoft.com/office/powerpoint/2010/main" val="1027296802"/>
              </p:ext>
            </p:extLst>
          </p:nvPr>
        </p:nvGraphicFramePr>
        <p:xfrm>
          <a:off x="4884737" y="4416349"/>
          <a:ext cx="2760662" cy="1619886"/>
        </p:xfrm>
        <a:graphic>
          <a:graphicData uri="http://schemas.openxmlformats.org/drawingml/2006/table">
            <a:tbl>
              <a:tblPr/>
              <a:tblGrid>
                <a:gridCol w="1349375">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tblGrid>
              <a:tr h="805401">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4000" b="0" i="0" u="none" strike="noStrike" cap="none" normalizeH="0" baseline="0" dirty="0">
                          <a:ln>
                            <a:noFill/>
                          </a:ln>
                          <a:solidFill>
                            <a:schemeClr val="tx1"/>
                          </a:solidFill>
                          <a:effectLst>
                            <a:outerShdw blurRad="38100" dist="38100" dir="2700000" algn="tl">
                              <a:srgbClr val="FFFFFF"/>
                            </a:outerShdw>
                          </a:effectLst>
                          <a:latin typeface="Calibri" panose="020F0502020204030204" pitchFamily="34" charset="0"/>
                          <a:ea typeface="ＭＳ Ｐゴシック" charset="0"/>
                          <a:cs typeface="ＭＳ Ｐゴシック" charset="0"/>
                        </a:rPr>
                        <a:t>4</a:t>
                      </a:r>
                    </a:p>
                  </a:txBody>
                  <a:tcPr horzOverflow="overflow">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4000" b="0" i="0" u="none" strike="noStrike" cap="none" normalizeH="0" baseline="0" dirty="0">
                          <a:ln>
                            <a:noFill/>
                          </a:ln>
                          <a:solidFill>
                            <a:schemeClr val="tx1"/>
                          </a:solidFill>
                          <a:effectLst>
                            <a:outerShdw blurRad="38100" dist="38100" dir="2700000" algn="tl">
                              <a:srgbClr val="FFFFFF"/>
                            </a:outerShdw>
                          </a:effectLst>
                          <a:latin typeface="Calibri" panose="020F0502020204030204" pitchFamily="34" charset="0"/>
                          <a:ea typeface="ＭＳ Ｐゴシック" charset="0"/>
                          <a:cs typeface="ＭＳ Ｐゴシック" charset="0"/>
                        </a:rPr>
                        <a:t>12</a:t>
                      </a:r>
                    </a:p>
                  </a:txBody>
                  <a:tcPr horzOverflow="overflow">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1448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4000" b="0" i="0" u="none" strike="noStrike" cap="none" normalizeH="0" baseline="0" dirty="0">
                          <a:ln>
                            <a:noFill/>
                          </a:ln>
                          <a:solidFill>
                            <a:schemeClr val="tx1"/>
                          </a:solidFill>
                          <a:effectLst>
                            <a:outerShdw blurRad="38100" dist="38100" dir="2700000" algn="tl">
                              <a:srgbClr val="FFFFFF"/>
                            </a:outerShdw>
                          </a:effectLst>
                          <a:latin typeface="Calibri" panose="020F0502020204030204" pitchFamily="34" charset="0"/>
                          <a:ea typeface="ＭＳ Ｐゴシック" charset="0"/>
                          <a:cs typeface="ＭＳ Ｐゴシック" charset="0"/>
                        </a:rPr>
                        <a:t>16</a:t>
                      </a:r>
                    </a:p>
                  </a:txBody>
                  <a:tcPr horzOverflow="overflow">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rgbClr r="0" g="0" b="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4000" b="0" i="0" u="none" strike="noStrike" cap="none" normalizeH="0" baseline="0" dirty="0">
                          <a:ln>
                            <a:noFill/>
                          </a:ln>
                          <a:solidFill>
                            <a:schemeClr val="tx1"/>
                          </a:solidFill>
                          <a:effectLst>
                            <a:outerShdw blurRad="38100" dist="38100" dir="2700000" algn="tl">
                              <a:srgbClr val="FFFFFF"/>
                            </a:outerShdw>
                          </a:effectLst>
                          <a:latin typeface="Calibri" panose="020F0502020204030204" pitchFamily="34" charset="0"/>
                          <a:ea typeface="ＭＳ Ｐゴシック" charset="0"/>
                          <a:cs typeface="ＭＳ Ｐゴシック" charset="0"/>
                        </a:rPr>
                        <a:t>48</a:t>
                      </a:r>
                    </a:p>
                  </a:txBody>
                  <a:tcPr horzOverflow="overflow">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crgbClr r="0" g="0" b="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6" name="Group 96"/>
          <p:cNvGraphicFramePr>
            <a:graphicFrameLocks noGrp="1"/>
          </p:cNvGraphicFramePr>
          <p:nvPr>
            <p:extLst>
              <p:ext uri="{D42A27DB-BD31-4B8C-83A1-F6EECF244321}">
                <p14:modId xmlns:p14="http://schemas.microsoft.com/office/powerpoint/2010/main" val="2919819333"/>
              </p:ext>
            </p:extLst>
          </p:nvPr>
        </p:nvGraphicFramePr>
        <p:xfrm>
          <a:off x="1219200" y="4437529"/>
          <a:ext cx="2501900" cy="1613647"/>
        </p:xfrm>
        <a:graphic>
          <a:graphicData uri="http://schemas.openxmlformats.org/drawingml/2006/table">
            <a:tbl>
              <a:tblPr/>
              <a:tblGrid>
                <a:gridCol w="1222375">
                  <a:extLst>
                    <a:ext uri="{9D8B030D-6E8A-4147-A177-3AD203B41FA5}">
                      <a16:colId xmlns:a16="http://schemas.microsoft.com/office/drawing/2014/main" val="20000"/>
                    </a:ext>
                  </a:extLst>
                </a:gridCol>
                <a:gridCol w="1279525">
                  <a:extLst>
                    <a:ext uri="{9D8B030D-6E8A-4147-A177-3AD203B41FA5}">
                      <a16:colId xmlns:a16="http://schemas.microsoft.com/office/drawing/2014/main" val="20001"/>
                    </a:ext>
                  </a:extLst>
                </a:gridCol>
              </a:tblGrid>
              <a:tr h="809896">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4000" b="0" i="0" u="none" strike="noStrike" cap="none" normalizeH="0" baseline="0" dirty="0">
                          <a:ln>
                            <a:noFill/>
                          </a:ln>
                          <a:solidFill>
                            <a:schemeClr val="tx1"/>
                          </a:solidFill>
                          <a:effectLst>
                            <a:outerShdw blurRad="38100" dist="38100" dir="2700000" algn="tl">
                              <a:srgbClr val="FFFFFF"/>
                            </a:outerShdw>
                          </a:effectLst>
                          <a:latin typeface="Calibri" panose="020F0502020204030204" pitchFamily="34" charset="0"/>
                          <a:ea typeface="ＭＳ Ｐゴシック" charset="0"/>
                          <a:cs typeface="ＭＳ Ｐゴシック" charset="0"/>
                        </a:rPr>
                        <a:t>64</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4000" b="0" i="0" u="none" strike="noStrike" cap="none" normalizeH="0" baseline="0" dirty="0">
                          <a:ln>
                            <a:noFill/>
                          </a:ln>
                          <a:solidFill>
                            <a:schemeClr val="tx1"/>
                          </a:solidFill>
                          <a:effectLst>
                            <a:outerShdw blurRad="38100" dist="38100" dir="2700000" algn="tl">
                              <a:srgbClr val="FFFFFF"/>
                            </a:outerShdw>
                          </a:effectLst>
                          <a:latin typeface="Calibri" panose="020F0502020204030204" pitchFamily="34" charset="0"/>
                          <a:ea typeface="ＭＳ Ｐゴシック" charset="0"/>
                          <a:cs typeface="ＭＳ Ｐゴシック" charset="0"/>
                        </a:rPr>
                        <a:t>32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03751">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4000" b="0" i="0" u="none" strike="noStrike" cap="none" normalizeH="0" baseline="0" dirty="0">
                          <a:ln>
                            <a:noFill/>
                          </a:ln>
                          <a:solidFill>
                            <a:schemeClr val="tx1"/>
                          </a:solidFill>
                          <a:effectLst>
                            <a:outerShdw blurRad="38100" dist="38100" dir="2700000" algn="tl">
                              <a:srgbClr val="FFFFFF"/>
                            </a:outerShdw>
                          </a:effectLst>
                          <a:latin typeface="Calibri" panose="020F0502020204030204" pitchFamily="34" charset="0"/>
                          <a:ea typeface="ＭＳ Ｐゴシック" charset="0"/>
                          <a:cs typeface="ＭＳ Ｐゴシック" charset="0"/>
                        </a:rPr>
                        <a:t>16</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4000" b="0" i="0" u="none" strike="noStrike" cap="none" normalizeH="0" baseline="0" dirty="0">
                          <a:ln>
                            <a:noFill/>
                          </a:ln>
                          <a:solidFill>
                            <a:schemeClr val="tx1"/>
                          </a:solidFill>
                          <a:effectLst>
                            <a:outerShdw blurRad="38100" dist="38100" dir="2700000" algn="tl">
                              <a:srgbClr val="FFFFFF"/>
                            </a:outerShdw>
                          </a:effectLst>
                          <a:latin typeface="Calibri" panose="020F0502020204030204" pitchFamily="34" charset="0"/>
                          <a:ea typeface="ＭＳ Ｐゴシック" charset="0"/>
                          <a:cs typeface="ＭＳ Ｐゴシック" charset="0"/>
                        </a:rPr>
                        <a:t>8</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grpSp>
        <p:nvGrpSpPr>
          <p:cNvPr id="17" name="Group 16"/>
          <p:cNvGrpSpPr>
            <a:grpSpLocks/>
          </p:cNvGrpSpPr>
          <p:nvPr/>
        </p:nvGrpSpPr>
        <p:grpSpPr bwMode="auto">
          <a:xfrm>
            <a:off x="310532" y="3897181"/>
            <a:ext cx="3945510" cy="2637644"/>
            <a:chOff x="310537" y="3897170"/>
            <a:chExt cx="3945716" cy="2637372"/>
          </a:xfrm>
        </p:grpSpPr>
        <p:sp>
          <p:nvSpPr>
            <p:cNvPr id="18" name="Text Box 48"/>
            <p:cNvSpPr txBox="1">
              <a:spLocks noChangeArrowheads="1"/>
            </p:cNvSpPr>
            <p:nvPr/>
          </p:nvSpPr>
          <p:spPr bwMode="auto">
            <a:xfrm>
              <a:off x="1458913" y="3897170"/>
              <a:ext cx="2057400" cy="519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spcBef>
                  <a:spcPct val="50000"/>
                </a:spcBef>
              </a:pPr>
              <a:r>
                <a:rPr lang="en-US" sz="2800" dirty="0">
                  <a:latin typeface="Calibri" panose="020F0502020204030204" pitchFamily="34" charset="0"/>
                </a:rPr>
                <a:t>+ MI     - MI</a:t>
              </a:r>
            </a:p>
          </p:txBody>
        </p:sp>
        <p:sp>
          <p:nvSpPr>
            <p:cNvPr id="19" name="Text Box 106"/>
            <p:cNvSpPr txBox="1">
              <a:spLocks noChangeArrowheads="1"/>
            </p:cNvSpPr>
            <p:nvPr/>
          </p:nvSpPr>
          <p:spPr bwMode="auto">
            <a:xfrm>
              <a:off x="1134395" y="6072877"/>
              <a:ext cx="312185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spcBef>
                  <a:spcPct val="50000"/>
                </a:spcBef>
              </a:pPr>
              <a:r>
                <a:rPr lang="en-US" dirty="0">
                  <a:latin typeface="Lucida Sans" charset="0"/>
                  <a:cs typeface="Lucida Sans" charset="0"/>
                </a:rPr>
                <a:t>Smokers (n=120)</a:t>
              </a:r>
            </a:p>
          </p:txBody>
        </p:sp>
        <p:sp>
          <p:nvSpPr>
            <p:cNvPr id="20" name="TextBox 3"/>
            <p:cNvSpPr txBox="1">
              <a:spLocks noChangeArrowheads="1"/>
            </p:cNvSpPr>
            <p:nvPr/>
          </p:nvSpPr>
          <p:spPr bwMode="auto">
            <a:xfrm>
              <a:off x="310537" y="4555269"/>
              <a:ext cx="1003300" cy="52316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r>
                <a:rPr lang="en-US" sz="2800" dirty="0" err="1">
                  <a:latin typeface="Calibri" panose="020F0502020204030204" pitchFamily="34" charset="0"/>
                </a:rPr>
                <a:t>Cof</a:t>
              </a:r>
              <a:r>
                <a:rPr lang="en-US" sz="2800" dirty="0">
                  <a:latin typeface="Calibri" panose="020F0502020204030204" pitchFamily="34" charset="0"/>
                </a:rPr>
                <a:t> +</a:t>
              </a:r>
            </a:p>
          </p:txBody>
        </p:sp>
        <p:sp>
          <p:nvSpPr>
            <p:cNvPr id="21" name="TextBox 17"/>
            <p:cNvSpPr txBox="1">
              <a:spLocks noChangeArrowheads="1"/>
            </p:cNvSpPr>
            <p:nvPr/>
          </p:nvSpPr>
          <p:spPr bwMode="auto">
            <a:xfrm>
              <a:off x="336608" y="5449827"/>
              <a:ext cx="1003300" cy="52316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r>
                <a:rPr lang="en-US" sz="2800" dirty="0" err="1">
                  <a:latin typeface="Calibri" panose="020F0502020204030204" pitchFamily="34" charset="0"/>
                </a:rPr>
                <a:t>Cof</a:t>
              </a:r>
              <a:r>
                <a:rPr lang="en-US" sz="2800" dirty="0">
                  <a:latin typeface="Calibri" panose="020F0502020204030204" pitchFamily="34" charset="0"/>
                </a:rPr>
                <a:t> </a:t>
              </a:r>
              <a:r>
                <a:rPr lang="en-US" dirty="0"/>
                <a:t>-</a:t>
              </a:r>
            </a:p>
          </p:txBody>
        </p:sp>
      </p:grpSp>
      <p:sp>
        <p:nvSpPr>
          <p:cNvPr id="22" name="TextBox 4"/>
          <p:cNvSpPr txBox="1">
            <a:spLocks noChangeArrowheads="1"/>
          </p:cNvSpPr>
          <p:nvPr/>
        </p:nvSpPr>
        <p:spPr bwMode="auto">
          <a:xfrm>
            <a:off x="3721100" y="1478618"/>
            <a:ext cx="1936750"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r>
              <a:rPr lang="en-US" sz="2800" dirty="0">
                <a:latin typeface="Calibri" panose="020F0502020204030204" pitchFamily="34" charset="0"/>
              </a:rPr>
              <a:t>MI +     MI -</a:t>
            </a:r>
          </a:p>
        </p:txBody>
      </p:sp>
      <p:cxnSp>
        <p:nvCxnSpPr>
          <p:cNvPr id="23" name="Straight Arrow Connector 22"/>
          <p:cNvCxnSpPr/>
          <p:nvPr/>
        </p:nvCxnSpPr>
        <p:spPr>
          <a:xfrm flipH="1">
            <a:off x="2629647" y="3409950"/>
            <a:ext cx="581867" cy="388938"/>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p:nvPr/>
        </p:nvCxnSpPr>
        <p:spPr>
          <a:xfrm>
            <a:off x="5868988" y="3409950"/>
            <a:ext cx="501650" cy="388938"/>
          </a:xfrm>
          <a:prstGeom prst="straightConnector1">
            <a:avLst/>
          </a:prstGeom>
          <a:ln>
            <a:solidFill>
              <a:srgbClr val="000000"/>
            </a:solidFill>
            <a:tailEnd type="arrow"/>
          </a:ln>
        </p:spPr>
        <p:style>
          <a:lnRef idx="2">
            <a:schemeClr val="accent1"/>
          </a:lnRef>
          <a:fillRef idx="0">
            <a:schemeClr val="accent1"/>
          </a:fillRef>
          <a:effectRef idx="1">
            <a:schemeClr val="accent1"/>
          </a:effectRef>
          <a:fontRef idx="minor">
            <a:schemeClr val="tx1"/>
          </a:fontRef>
        </p:style>
      </p:cxnSp>
      <p:sp>
        <p:nvSpPr>
          <p:cNvPr id="25" name="Rectangle 2"/>
          <p:cNvSpPr>
            <a:spLocks noGrp="1" noChangeArrowheads="1"/>
          </p:cNvSpPr>
          <p:nvPr>
            <p:ph type="title"/>
          </p:nvPr>
        </p:nvSpPr>
        <p:spPr>
          <a:xfrm>
            <a:off x="457199" y="274320"/>
            <a:ext cx="8229600" cy="1139825"/>
          </a:xfrm>
        </p:spPr>
        <p:txBody>
          <a:bodyPr/>
          <a:lstStyle/>
          <a:p>
            <a:pPr eaLnBrk="1" hangingPunct="1">
              <a:defRPr/>
            </a:pPr>
            <a:r>
              <a:rPr lang="en-US" dirty="0">
                <a:ea typeface="Avenir Book" charset="0"/>
                <a:cs typeface="Avenir Book" charset="0"/>
              </a:rPr>
              <a:t>Three-way (stratified) analysis</a:t>
            </a:r>
            <a:endParaRPr lang="en-US" dirty="0">
              <a:latin typeface="Avenir Book" charset="0"/>
              <a:ea typeface="Avenir Book" charset="0"/>
              <a:cs typeface="Avenir Book" charset="0"/>
            </a:endParaRPr>
          </a:p>
        </p:txBody>
      </p:sp>
    </p:spTree>
    <p:extLst>
      <p:ext uri="{BB962C8B-B14F-4D97-AF65-F5344CB8AC3E}">
        <p14:creationId xmlns:p14="http://schemas.microsoft.com/office/powerpoint/2010/main" val="183157757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457200" y="274320"/>
            <a:ext cx="8229600" cy="1139825"/>
          </a:xfrm>
        </p:spPr>
        <p:txBody>
          <a:bodyPr/>
          <a:lstStyle/>
          <a:p>
            <a:pPr eaLnBrk="1" hangingPunct="1">
              <a:lnSpc>
                <a:spcPct val="90000"/>
              </a:lnSpc>
              <a:defRPr/>
            </a:pPr>
            <a:r>
              <a:rPr lang="en-US" dirty="0">
                <a:ea typeface="Avenir Book" charset="0"/>
                <a:cs typeface="Avenir Book" charset="0"/>
              </a:rPr>
              <a:t>Three-way (stratified) analysis </a:t>
            </a:r>
            <a:r>
              <a:rPr lang="en-US" sz="3000" dirty="0">
                <a:ea typeface="Avenir Book" charset="0"/>
                <a:cs typeface="Avenir Book" charset="0"/>
              </a:rPr>
              <a:t>(2)</a:t>
            </a:r>
          </a:p>
        </p:txBody>
      </p:sp>
      <p:sp>
        <p:nvSpPr>
          <p:cNvPr id="35843" name="Rectangle 3"/>
          <p:cNvSpPr>
            <a:spLocks noGrp="1" noChangeArrowheads="1"/>
          </p:cNvSpPr>
          <p:nvPr>
            <p:ph type="body" idx="1"/>
          </p:nvPr>
        </p:nvSpPr>
        <p:spPr>
          <a:xfrm>
            <a:off x="548640" y="1601694"/>
            <a:ext cx="8229600" cy="4846320"/>
          </a:xfrm>
        </p:spPr>
        <p:txBody>
          <a:bodyPr/>
          <a:lstStyle/>
          <a:p>
            <a:pPr marL="0" indent="0" eaLnBrk="1" hangingPunct="1">
              <a:lnSpc>
                <a:spcPct val="90000"/>
              </a:lnSpc>
              <a:buNone/>
              <a:defRPr/>
            </a:pPr>
            <a:r>
              <a:rPr lang="en-US" dirty="0">
                <a:latin typeface="Calibri" charset="0"/>
                <a:ea typeface="Calibri" charset="0"/>
                <a:cs typeface="Calibri" charset="0"/>
              </a:rPr>
              <a:t>Stratified analysis showed no such association  </a:t>
            </a:r>
          </a:p>
          <a:p>
            <a:pPr marL="0" indent="0" eaLnBrk="1" hangingPunct="1">
              <a:lnSpc>
                <a:spcPct val="90000"/>
              </a:lnSpc>
              <a:buNone/>
              <a:defRPr/>
            </a:pPr>
            <a:r>
              <a:rPr lang="en-US" sz="3000" dirty="0">
                <a:latin typeface="Calibri" charset="0"/>
                <a:ea typeface="Calibri" charset="0"/>
                <a:cs typeface="Calibri" charset="0"/>
              </a:rPr>
              <a:t>(OR=1.0 in both strata)</a:t>
            </a:r>
          </a:p>
          <a:p>
            <a:pPr eaLnBrk="1" hangingPunct="1">
              <a:defRPr/>
            </a:pPr>
            <a:r>
              <a:rPr lang="en-US" sz="2800" dirty="0">
                <a:latin typeface="Calibri" charset="0"/>
                <a:ea typeface="Calibri" charset="0"/>
                <a:cs typeface="Calibri" charset="0"/>
              </a:rPr>
              <a:t>Apparent increased MI risk among coffee drinkers was due to confounding by smoking because…</a:t>
            </a:r>
          </a:p>
          <a:p>
            <a:pPr lvl="1">
              <a:defRPr/>
            </a:pPr>
            <a:r>
              <a:rPr lang="en-US" dirty="0">
                <a:latin typeface="Calibri" charset="0"/>
                <a:ea typeface="Calibri" charset="0"/>
                <a:cs typeface="Calibri" charset="0"/>
              </a:rPr>
              <a:t>Smoking was associated with the outcome (MI)</a:t>
            </a:r>
          </a:p>
          <a:p>
            <a:pPr lvl="1">
              <a:defRPr/>
            </a:pPr>
            <a:r>
              <a:rPr lang="en-US" dirty="0">
                <a:latin typeface="Calibri" charset="0"/>
                <a:ea typeface="Calibri" charset="0"/>
                <a:cs typeface="Calibri" charset="0"/>
              </a:rPr>
              <a:t>Smoking was strongly associated with the exposure (coffee consumption)</a:t>
            </a:r>
          </a:p>
          <a:p>
            <a:pPr>
              <a:defRPr/>
            </a:pPr>
            <a:r>
              <a:rPr lang="en-US" sz="2800" dirty="0">
                <a:latin typeface="Calibri" charset="0"/>
                <a:ea typeface="Calibri" charset="0"/>
                <a:cs typeface="Calibri" charset="0"/>
              </a:rPr>
              <a:t>In other words, smoking was concentrated in the coffee drinkers, and it was the smoking – not the coffee – that led to the increase in MI risk</a:t>
            </a:r>
          </a:p>
        </p:txBody>
      </p:sp>
    </p:spTree>
    <p:extLst>
      <p:ext uri="{BB962C8B-B14F-4D97-AF65-F5344CB8AC3E}">
        <p14:creationId xmlns:p14="http://schemas.microsoft.com/office/powerpoint/2010/main" val="180139021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defRPr/>
            </a:pPr>
            <a:r>
              <a:rPr lang="en-US" dirty="0">
                <a:ea typeface="Avenir Book" charset="0"/>
                <a:cs typeface="Avenir Book" charset="0"/>
              </a:rPr>
              <a:t>Confounding vs. interaction</a:t>
            </a:r>
            <a:endParaRPr lang="en-US" dirty="0">
              <a:latin typeface="Avenir Book" charset="0"/>
              <a:ea typeface="Avenir Book" charset="0"/>
              <a:cs typeface="Avenir Book" charset="0"/>
            </a:endParaRPr>
          </a:p>
        </p:txBody>
      </p:sp>
      <p:sp>
        <p:nvSpPr>
          <p:cNvPr id="36867" name="Rectangle 3"/>
          <p:cNvSpPr>
            <a:spLocks noGrp="1" noChangeArrowheads="1"/>
          </p:cNvSpPr>
          <p:nvPr>
            <p:ph type="body" idx="1"/>
          </p:nvPr>
        </p:nvSpPr>
        <p:spPr>
          <a:xfrm>
            <a:off x="548640" y="1600200"/>
            <a:ext cx="8229600" cy="4572000"/>
          </a:xfrm>
        </p:spPr>
        <p:txBody>
          <a:bodyPr/>
          <a:lstStyle/>
          <a:p>
            <a:pPr eaLnBrk="1" hangingPunct="1">
              <a:defRPr/>
            </a:pPr>
            <a:r>
              <a:rPr lang="en-US" dirty="0">
                <a:latin typeface="Calibri" charset="0"/>
                <a:ea typeface="Calibri" charset="0"/>
                <a:cs typeface="Calibri" charset="0"/>
              </a:rPr>
              <a:t>Example showed that the observed association between coffee consumption and MI was </a:t>
            </a:r>
            <a:r>
              <a:rPr lang="en-US" i="1" dirty="0">
                <a:latin typeface="Calibri" charset="0"/>
                <a:ea typeface="Calibri" charset="0"/>
                <a:cs typeface="Calibri" charset="0"/>
              </a:rPr>
              <a:t>entirely</a:t>
            </a:r>
            <a:r>
              <a:rPr lang="en-US" dirty="0">
                <a:latin typeface="Calibri" charset="0"/>
                <a:ea typeface="Calibri" charset="0"/>
                <a:cs typeface="Calibri" charset="0"/>
              </a:rPr>
              <a:t> due to confounding</a:t>
            </a:r>
          </a:p>
          <a:p>
            <a:pPr lvl="1">
              <a:defRPr/>
            </a:pPr>
            <a:r>
              <a:rPr lang="en-US" dirty="0">
                <a:latin typeface="Calibri" charset="0"/>
                <a:ea typeface="Calibri" charset="0"/>
                <a:cs typeface="Calibri" charset="0"/>
              </a:rPr>
              <a:t>When</a:t>
            </a:r>
            <a:r>
              <a:rPr lang="en-US" i="1" dirty="0">
                <a:latin typeface="Calibri" charset="0"/>
                <a:ea typeface="Calibri" charset="0"/>
                <a:cs typeface="Calibri" charset="0"/>
              </a:rPr>
              <a:t> </a:t>
            </a:r>
            <a:r>
              <a:rPr lang="en-US" dirty="0">
                <a:latin typeface="Calibri" charset="0"/>
                <a:ea typeface="Calibri" charset="0"/>
                <a:cs typeface="Calibri" charset="0"/>
              </a:rPr>
              <a:t>stratified on smoking, the OR for coffee with MI became 1.0</a:t>
            </a:r>
          </a:p>
          <a:p>
            <a:pPr lvl="1">
              <a:defRPr/>
            </a:pPr>
            <a:r>
              <a:rPr lang="en-US" dirty="0">
                <a:latin typeface="Calibri" charset="0"/>
                <a:ea typeface="Calibri" charset="0"/>
                <a:cs typeface="Calibri" charset="0"/>
              </a:rPr>
              <a:t>Had the OR dropped to 1.5, this would suggest an association between coffee and MI remains even after accounting for confounding by smoking, </a:t>
            </a:r>
            <a:r>
              <a:rPr lang="en-US" i="1" dirty="0">
                <a:latin typeface="Calibri" charset="0"/>
                <a:ea typeface="Calibri" charset="0"/>
                <a:cs typeface="Calibri" charset="0"/>
              </a:rPr>
              <a:t>but it is weaker than suggested by the crude analysis</a:t>
            </a:r>
          </a:p>
          <a:p>
            <a:pPr lvl="1">
              <a:defRPr/>
            </a:pPr>
            <a:endParaRPr lang="en-US" dirty="0">
              <a:latin typeface="Calibri" charset="0"/>
              <a:ea typeface="Calibri" charset="0"/>
              <a:cs typeface="Calibri" charset="0"/>
            </a:endParaRPr>
          </a:p>
        </p:txBody>
      </p:sp>
    </p:spTree>
    <p:extLst>
      <p:ext uri="{BB962C8B-B14F-4D97-AF65-F5344CB8AC3E}">
        <p14:creationId xmlns:p14="http://schemas.microsoft.com/office/powerpoint/2010/main" val="55145953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457200" y="274319"/>
            <a:ext cx="8229600" cy="1143000"/>
          </a:xfrm>
        </p:spPr>
        <p:txBody>
          <a:bodyPr/>
          <a:lstStyle/>
          <a:p>
            <a:pPr eaLnBrk="1" hangingPunct="1">
              <a:defRPr/>
            </a:pPr>
            <a:r>
              <a:rPr lang="en-US" dirty="0">
                <a:ea typeface="Avenir Book" charset="0"/>
                <a:cs typeface="Avenir Book" charset="0"/>
              </a:rPr>
              <a:t>Confounding vs. interaction </a:t>
            </a:r>
            <a:r>
              <a:rPr lang="en-US" sz="3000" dirty="0">
                <a:ea typeface="Avenir Book" charset="0"/>
                <a:cs typeface="Avenir Book" charset="0"/>
              </a:rPr>
              <a:t>(2)</a:t>
            </a:r>
          </a:p>
        </p:txBody>
      </p:sp>
      <p:sp>
        <p:nvSpPr>
          <p:cNvPr id="36867" name="Rectangle 3"/>
          <p:cNvSpPr>
            <a:spLocks noGrp="1" noChangeArrowheads="1"/>
          </p:cNvSpPr>
          <p:nvPr>
            <p:ph type="body" idx="1"/>
          </p:nvPr>
        </p:nvSpPr>
        <p:spPr>
          <a:xfrm>
            <a:off x="548640" y="1600200"/>
            <a:ext cx="8229600" cy="3466353"/>
          </a:xfrm>
        </p:spPr>
        <p:txBody>
          <a:bodyPr/>
          <a:lstStyle/>
          <a:p>
            <a:pPr>
              <a:lnSpc>
                <a:spcPct val="90000"/>
              </a:lnSpc>
              <a:spcAft>
                <a:spcPts val="1200"/>
              </a:spcAft>
              <a:defRPr/>
            </a:pPr>
            <a:r>
              <a:rPr lang="en-US" dirty="0">
                <a:solidFill>
                  <a:schemeClr val="tx1">
                    <a:lumMod val="65000"/>
                    <a:lumOff val="35000"/>
                  </a:schemeClr>
                </a:solidFill>
                <a:ea typeface="Calibri" charset="0"/>
              </a:rPr>
              <a:t>In the example, the ORs were identical in both strata. In some cases we may find that the ORs between coffee and MI differ between the stratified groups.</a:t>
            </a:r>
            <a:endParaRPr lang="en-US" dirty="0">
              <a:solidFill>
                <a:schemeClr val="tx1">
                  <a:lumMod val="65000"/>
                  <a:lumOff val="35000"/>
                </a:schemeClr>
              </a:solidFill>
              <a:latin typeface="Calibri" charset="0"/>
              <a:ea typeface="Calibri" charset="0"/>
              <a:cs typeface="Calibri" charset="0"/>
            </a:endParaRPr>
          </a:p>
          <a:p>
            <a:pPr eaLnBrk="1" hangingPunct="1">
              <a:lnSpc>
                <a:spcPct val="90000"/>
              </a:lnSpc>
              <a:spcAft>
                <a:spcPts val="1200"/>
              </a:spcAft>
              <a:defRPr/>
            </a:pPr>
            <a:r>
              <a:rPr lang="en-US" i="1" dirty="0">
                <a:solidFill>
                  <a:schemeClr val="tx1">
                    <a:lumMod val="65000"/>
                    <a:lumOff val="35000"/>
                  </a:schemeClr>
                </a:solidFill>
                <a:latin typeface="Calibri" charset="0"/>
                <a:ea typeface="Calibri" charset="0"/>
                <a:cs typeface="Calibri" charset="0"/>
              </a:rPr>
              <a:t>Let’s change the numbers from our last example to illustrate</a:t>
            </a:r>
            <a:endParaRPr lang="en-US" dirty="0">
              <a:solidFill>
                <a:schemeClr val="tx1">
                  <a:lumMod val="65000"/>
                  <a:lumOff val="35000"/>
                </a:schemeClr>
              </a:solidFill>
              <a:latin typeface="Calibri" charset="0"/>
              <a:ea typeface="Calibri" charset="0"/>
              <a:cs typeface="Calibri" charset="0"/>
            </a:endParaRPr>
          </a:p>
        </p:txBody>
      </p:sp>
    </p:spTree>
    <p:extLst>
      <p:ext uri="{BB962C8B-B14F-4D97-AF65-F5344CB8AC3E}">
        <p14:creationId xmlns:p14="http://schemas.microsoft.com/office/powerpoint/2010/main" val="75715127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type="body" idx="1"/>
          </p:nvPr>
        </p:nvSpPr>
        <p:spPr>
          <a:xfrm>
            <a:off x="548640" y="1600200"/>
            <a:ext cx="8229600" cy="4867168"/>
          </a:xfrm>
        </p:spPr>
        <p:txBody>
          <a:bodyPr/>
          <a:lstStyle/>
          <a:p>
            <a:pPr eaLnBrk="1" hangingPunct="1">
              <a:lnSpc>
                <a:spcPct val="90000"/>
              </a:lnSpc>
              <a:defRPr/>
            </a:pPr>
            <a:r>
              <a:rPr lang="en-US" b="1" dirty="0">
                <a:solidFill>
                  <a:srgbClr val="7E9632"/>
                </a:solidFill>
                <a:latin typeface="Calibri" panose="020F0502020204030204" pitchFamily="34" charset="0"/>
                <a:ea typeface="ＭＳ Ｐゴシック" charset="0"/>
                <a:cs typeface="ＭＳ Ｐゴシック" charset="0"/>
              </a:rPr>
              <a:t>Outcome</a:t>
            </a:r>
          </a:p>
          <a:p>
            <a:pPr lvl="1">
              <a:lnSpc>
                <a:spcPct val="90000"/>
              </a:lnSpc>
              <a:defRPr/>
            </a:pPr>
            <a:r>
              <a:rPr lang="en-US" dirty="0">
                <a:latin typeface="Calibri" panose="020F0502020204030204" pitchFamily="34" charset="0"/>
                <a:ea typeface="ＭＳ Ｐゴシック" charset="0"/>
                <a:cs typeface="ＭＳ Ｐゴシック" charset="0"/>
              </a:rPr>
              <a:t>Case (MI): 100 (50%)</a:t>
            </a:r>
          </a:p>
          <a:p>
            <a:pPr lvl="1">
              <a:lnSpc>
                <a:spcPct val="90000"/>
              </a:lnSpc>
              <a:defRPr/>
            </a:pPr>
            <a:r>
              <a:rPr lang="en-US" dirty="0">
                <a:latin typeface="Calibri" panose="020F0502020204030204" pitchFamily="34" charset="0"/>
                <a:ea typeface="ＭＳ Ｐゴシック" charset="0"/>
                <a:cs typeface="ＭＳ Ｐゴシック" charset="0"/>
              </a:rPr>
              <a:t>Control: 100 (50%)</a:t>
            </a:r>
          </a:p>
          <a:p>
            <a:pPr>
              <a:lnSpc>
                <a:spcPct val="90000"/>
              </a:lnSpc>
              <a:defRPr/>
            </a:pPr>
            <a:r>
              <a:rPr lang="en-US" b="1" dirty="0">
                <a:solidFill>
                  <a:srgbClr val="660066"/>
                </a:solidFill>
                <a:latin typeface="Calibri" panose="020F0502020204030204" pitchFamily="34" charset="0"/>
                <a:ea typeface="ＭＳ Ｐゴシック" charset="0"/>
                <a:cs typeface="ＭＳ Ｐゴシック" charset="0"/>
              </a:rPr>
              <a:t>Exposure</a:t>
            </a:r>
          </a:p>
          <a:p>
            <a:pPr lvl="1">
              <a:lnSpc>
                <a:spcPct val="90000"/>
              </a:lnSpc>
              <a:defRPr/>
            </a:pPr>
            <a:r>
              <a:rPr lang="en-US" dirty="0">
                <a:latin typeface="Calibri" panose="020F0502020204030204" pitchFamily="34" charset="0"/>
                <a:ea typeface="ＭＳ Ｐゴシック" charset="0"/>
                <a:cs typeface="ＭＳ Ｐゴシック" charset="0"/>
              </a:rPr>
              <a:t>Coffee: 120 (60%)</a:t>
            </a:r>
          </a:p>
          <a:p>
            <a:pPr lvl="1">
              <a:lnSpc>
                <a:spcPct val="90000"/>
              </a:lnSpc>
              <a:defRPr/>
            </a:pPr>
            <a:r>
              <a:rPr lang="en-US" dirty="0">
                <a:latin typeface="Calibri" panose="020F0502020204030204" pitchFamily="34" charset="0"/>
                <a:ea typeface="ＭＳ Ｐゴシック" charset="0"/>
                <a:cs typeface="ＭＳ Ｐゴシック" charset="0"/>
              </a:rPr>
              <a:t>No coffee: 80 (40%)</a:t>
            </a:r>
          </a:p>
          <a:p>
            <a:pPr>
              <a:lnSpc>
                <a:spcPct val="90000"/>
              </a:lnSpc>
              <a:defRPr/>
            </a:pPr>
            <a:r>
              <a:rPr lang="en-US" b="1" dirty="0">
                <a:solidFill>
                  <a:srgbClr val="A23D07"/>
                </a:solidFill>
                <a:latin typeface="Calibri" panose="020F0502020204030204" pitchFamily="34" charset="0"/>
                <a:ea typeface="ＭＳ Ｐゴシック" charset="0"/>
                <a:cs typeface="ＭＳ Ｐゴシック" charset="0"/>
              </a:rPr>
              <a:t>Potential confounder</a:t>
            </a:r>
          </a:p>
          <a:p>
            <a:pPr lvl="1">
              <a:lnSpc>
                <a:spcPct val="90000"/>
              </a:lnSpc>
              <a:defRPr/>
            </a:pPr>
            <a:r>
              <a:rPr lang="en-US" dirty="0">
                <a:latin typeface="Calibri" panose="020F0502020204030204" pitchFamily="34" charset="0"/>
                <a:ea typeface="ＭＳ Ｐゴシック" charset="0"/>
                <a:cs typeface="ＭＳ Ｐゴシック" charset="0"/>
              </a:rPr>
              <a:t>Smoker: 120 (60%)</a:t>
            </a:r>
          </a:p>
          <a:p>
            <a:pPr lvl="1">
              <a:lnSpc>
                <a:spcPct val="90000"/>
              </a:lnSpc>
              <a:defRPr/>
            </a:pPr>
            <a:r>
              <a:rPr lang="en-US" dirty="0">
                <a:latin typeface="Calibri" panose="020F0502020204030204" pitchFamily="34" charset="0"/>
                <a:ea typeface="ＭＳ Ｐゴシック" charset="0"/>
                <a:cs typeface="ＭＳ Ｐゴシック" charset="0"/>
              </a:rPr>
              <a:t>Non-smoker: 80 (40%)</a:t>
            </a:r>
          </a:p>
          <a:p>
            <a:pPr>
              <a:defRPr/>
            </a:pPr>
            <a:endParaRPr lang="en-US" dirty="0">
              <a:latin typeface="Arial" charset="0"/>
              <a:ea typeface="ＭＳ Ｐゴシック" charset="0"/>
              <a:cs typeface="ＭＳ Ｐゴシック" charset="0"/>
            </a:endParaRPr>
          </a:p>
        </p:txBody>
      </p:sp>
      <p:sp>
        <p:nvSpPr>
          <p:cNvPr id="29698" name="Rectangle 2"/>
          <p:cNvSpPr>
            <a:spLocks noGrp="1" noChangeArrowheads="1"/>
          </p:cNvSpPr>
          <p:nvPr>
            <p:ph type="title"/>
          </p:nvPr>
        </p:nvSpPr>
        <p:spPr>
          <a:xfrm>
            <a:off x="457199" y="277813"/>
            <a:ext cx="8229600" cy="1143000"/>
          </a:xfrm>
        </p:spPr>
        <p:txBody>
          <a:bodyPr/>
          <a:lstStyle/>
          <a:p>
            <a:pPr eaLnBrk="1" hangingPunct="1">
              <a:defRPr/>
            </a:pPr>
            <a:r>
              <a:rPr lang="en-US" dirty="0">
                <a:ea typeface="Avenir Book" charset="0"/>
                <a:cs typeface="Avenir Book" charset="0"/>
              </a:rPr>
              <a:t>Two-way analysis</a:t>
            </a:r>
            <a:endParaRPr lang="en-US" dirty="0">
              <a:latin typeface="Avenir Book" charset="0"/>
              <a:ea typeface="Avenir Book" charset="0"/>
              <a:cs typeface="Avenir Book" charset="0"/>
            </a:endParaRPr>
          </a:p>
        </p:txBody>
      </p:sp>
      <p:pic>
        <p:nvPicPr>
          <p:cNvPr id="2" name="Picture 1" descr="heart-attack-blood-test425x282.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932715" y="1600200"/>
            <a:ext cx="2358570" cy="1564981"/>
          </a:xfrm>
          <a:prstGeom prst="rect">
            <a:avLst/>
          </a:prstGeom>
        </p:spPr>
      </p:pic>
      <p:pic>
        <p:nvPicPr>
          <p:cNvPr id="3" name="Picture 2" descr="images.jp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932715" y="3204200"/>
            <a:ext cx="2358571" cy="1578428"/>
          </a:xfrm>
          <a:prstGeom prst="rect">
            <a:avLst/>
          </a:prstGeom>
        </p:spPr>
      </p:pic>
      <p:pic>
        <p:nvPicPr>
          <p:cNvPr id="4" name="Picture 3" descr="images-1.jpg"/>
          <p:cNvPicPr>
            <a:picLocks noChangeAspect="1"/>
          </p:cNvPicPr>
          <p:nvPr/>
        </p:nvPicPr>
        <p:blipFill>
          <a:blip r:embed="rId5">
            <a:extLst>
              <a:ext uri="{28A0092B-C50C-407E-A947-70E740481C1C}">
                <a14:useLocalDpi xmlns:a14="http://schemas.microsoft.com/office/drawing/2010/main"/>
              </a:ext>
            </a:extLst>
          </a:blip>
          <a:stretch>
            <a:fillRect/>
          </a:stretch>
        </p:blipFill>
        <p:spPr>
          <a:xfrm flipH="1">
            <a:off x="6495142" y="4782628"/>
            <a:ext cx="1555750" cy="1555750"/>
          </a:xfrm>
          <a:prstGeom prst="rect">
            <a:avLst/>
          </a:prstGeom>
        </p:spPr>
      </p:pic>
      <p:sp>
        <p:nvSpPr>
          <p:cNvPr id="5" name="Rectangle 4"/>
          <p:cNvSpPr/>
          <p:nvPr/>
        </p:nvSpPr>
        <p:spPr bwMode="auto">
          <a:xfrm>
            <a:off x="5932714" y="1600200"/>
            <a:ext cx="2358571" cy="4738178"/>
          </a:xfrm>
          <a:prstGeom prst="rect">
            <a:avLst/>
          </a:prstGeom>
          <a:solidFill>
            <a:schemeClr val="accent6">
              <a:lumMod val="75000"/>
              <a:alpha val="30000"/>
            </a:schemeClr>
          </a:solidFill>
          <a:ln w="12700"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spTree>
    <p:extLst>
      <p:ext uri="{BB962C8B-B14F-4D97-AF65-F5344CB8AC3E}">
        <p14:creationId xmlns:p14="http://schemas.microsoft.com/office/powerpoint/2010/main" val="197805907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457199" y="277813"/>
            <a:ext cx="8229600" cy="1139825"/>
          </a:xfrm>
        </p:spPr>
        <p:txBody>
          <a:bodyPr/>
          <a:lstStyle/>
          <a:p>
            <a:pPr eaLnBrk="1" hangingPunct="1">
              <a:defRPr/>
            </a:pPr>
            <a:r>
              <a:rPr lang="en-US" dirty="0">
                <a:ea typeface="Avenir Book" charset="0"/>
                <a:cs typeface="Avenir Book" charset="0"/>
              </a:rPr>
              <a:t>Two-way analysis </a:t>
            </a:r>
            <a:r>
              <a:rPr lang="en-US" sz="3000" dirty="0">
                <a:ea typeface="Avenir Book" charset="0"/>
                <a:cs typeface="Avenir Book" charset="0"/>
              </a:rPr>
              <a:t>(2)</a:t>
            </a:r>
          </a:p>
        </p:txBody>
      </p:sp>
      <p:graphicFrame>
        <p:nvGraphicFramePr>
          <p:cNvPr id="4" name="Group 87"/>
          <p:cNvGraphicFramePr>
            <a:graphicFrameLocks noGrp="1"/>
          </p:cNvGraphicFramePr>
          <p:nvPr>
            <p:extLst>
              <p:ext uri="{D42A27DB-BD31-4B8C-83A1-F6EECF244321}">
                <p14:modId xmlns:p14="http://schemas.microsoft.com/office/powerpoint/2010/main" val="3081297240"/>
              </p:ext>
            </p:extLst>
          </p:nvPr>
        </p:nvGraphicFramePr>
        <p:xfrm>
          <a:off x="3516313" y="2132538"/>
          <a:ext cx="2141537" cy="1408112"/>
        </p:xfrm>
        <a:graphic>
          <a:graphicData uri="http://schemas.openxmlformats.org/drawingml/2006/table">
            <a:tbl>
              <a:tblPr/>
              <a:tblGrid>
                <a:gridCol w="1046942">
                  <a:extLst>
                    <a:ext uri="{9D8B030D-6E8A-4147-A177-3AD203B41FA5}">
                      <a16:colId xmlns:a16="http://schemas.microsoft.com/office/drawing/2014/main" val="20000"/>
                    </a:ext>
                  </a:extLst>
                </a:gridCol>
                <a:gridCol w="1094595">
                  <a:extLst>
                    <a:ext uri="{9D8B030D-6E8A-4147-A177-3AD203B41FA5}">
                      <a16:colId xmlns:a16="http://schemas.microsoft.com/office/drawing/2014/main" val="20001"/>
                    </a:ext>
                  </a:extLst>
                </a:gridCol>
              </a:tblGrid>
              <a:tr h="70697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4000" b="0" i="0" u="none" strike="noStrike" cap="none" normalizeH="0" baseline="0" dirty="0">
                          <a:ln>
                            <a:noFill/>
                          </a:ln>
                          <a:solidFill>
                            <a:schemeClr val="tx1"/>
                          </a:solidFill>
                          <a:effectLst>
                            <a:outerShdw blurRad="38100" dist="38100" dir="2700000" algn="tl">
                              <a:srgbClr val="FFFFFF"/>
                            </a:outerShdw>
                          </a:effectLst>
                          <a:latin typeface="Calibri" panose="020F0502020204030204" pitchFamily="34" charset="0"/>
                          <a:ea typeface="ＭＳ Ｐゴシック" charset="0"/>
                          <a:cs typeface="ＭＳ Ｐゴシック" charset="0"/>
                        </a:rPr>
                        <a:t>76</a:t>
                      </a: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4000" b="0" i="0" u="none" strike="noStrike" cap="none" normalizeH="0" baseline="0" dirty="0">
                          <a:ln>
                            <a:noFill/>
                          </a:ln>
                          <a:solidFill>
                            <a:schemeClr val="tx1"/>
                          </a:solidFill>
                          <a:effectLst>
                            <a:outerShdw blurRad="38100" dist="38100" dir="2700000" algn="tl">
                              <a:srgbClr val="FFFFFF"/>
                            </a:outerShdw>
                          </a:effectLst>
                          <a:latin typeface="Calibri" panose="020F0502020204030204" pitchFamily="34" charset="0"/>
                          <a:ea typeface="ＭＳ Ｐゴシック" charset="0"/>
                          <a:cs typeface="ＭＳ Ｐゴシック" charset="0"/>
                        </a:rPr>
                        <a:t>44</a:t>
                      </a:r>
                      <a:endParaRPr kumimoji="0" lang="en-US" sz="2400" b="0" i="0" u="none" strike="noStrike" cap="none" normalizeH="0" baseline="0" dirty="0">
                        <a:ln>
                          <a:noFill/>
                        </a:ln>
                        <a:solidFill>
                          <a:schemeClr val="tx1"/>
                        </a:solidFill>
                        <a:effectLst>
                          <a:outerShdw blurRad="38100" dist="38100" dir="2700000" algn="tl">
                            <a:srgbClr val="FFFFFF"/>
                          </a:outerShdw>
                        </a:effectLst>
                        <a:latin typeface="Calibri" panose="020F0502020204030204" pitchFamily="34" charset="0"/>
                        <a:ea typeface="ＭＳ Ｐゴシック" charset="0"/>
                        <a:cs typeface="ＭＳ Ｐゴシック" charset="0"/>
                      </a:endParaRP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0113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4000" b="0" i="0" u="none" strike="noStrike" cap="none" normalizeH="0" baseline="0" dirty="0">
                          <a:ln>
                            <a:noFill/>
                          </a:ln>
                          <a:solidFill>
                            <a:schemeClr val="tx1"/>
                          </a:solidFill>
                          <a:effectLst>
                            <a:outerShdw blurRad="38100" dist="38100" dir="2700000" algn="tl">
                              <a:srgbClr val="FFFFFF"/>
                            </a:outerShdw>
                          </a:effectLst>
                          <a:latin typeface="Calibri" panose="020F0502020204030204" pitchFamily="34" charset="0"/>
                          <a:ea typeface="ＭＳ Ｐゴシック" charset="0"/>
                          <a:cs typeface="ＭＳ Ｐゴシック" charset="0"/>
                        </a:rPr>
                        <a:t>24</a:t>
                      </a: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4000" b="0" i="0" u="none" strike="noStrike" cap="none" normalizeH="0" baseline="0" dirty="0">
                          <a:ln>
                            <a:noFill/>
                          </a:ln>
                          <a:solidFill>
                            <a:schemeClr val="tx1"/>
                          </a:solidFill>
                          <a:effectLst>
                            <a:outerShdw blurRad="38100" dist="38100" dir="2700000" algn="tl">
                              <a:srgbClr val="FFFFFF"/>
                            </a:outerShdw>
                          </a:effectLst>
                          <a:latin typeface="Calibri" panose="020F0502020204030204" pitchFamily="34" charset="0"/>
                          <a:ea typeface="ＭＳ Ｐゴシック" charset="0"/>
                          <a:cs typeface="ＭＳ Ｐゴシック" charset="0"/>
                        </a:rPr>
                        <a:t>56</a:t>
                      </a: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
        <p:nvSpPr>
          <p:cNvPr id="5" name="Text Box 32"/>
          <p:cNvSpPr txBox="1">
            <a:spLocks noChangeArrowheads="1"/>
          </p:cNvSpPr>
          <p:nvPr/>
        </p:nvSpPr>
        <p:spPr bwMode="auto">
          <a:xfrm>
            <a:off x="1770147" y="2217211"/>
            <a:ext cx="1616075" cy="1323439"/>
          </a:xfrm>
          <a:prstGeom prst="rect">
            <a:avLst/>
          </a:prstGeom>
          <a:noFill/>
          <a:ln w="9525">
            <a:noFill/>
            <a:miter lim="800000"/>
            <a:headEnd/>
            <a:tailEnd/>
          </a:ln>
          <a:effec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37931725" indent="-37474525"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spcBef>
                <a:spcPct val="50000"/>
              </a:spcBef>
              <a:defRPr/>
            </a:pPr>
            <a:r>
              <a:rPr lang="en-US" sz="3200" dirty="0">
                <a:effectLst>
                  <a:outerShdw blurRad="38100" dist="38100" dir="2700000" algn="tl">
                    <a:srgbClr val="FFFFFF"/>
                  </a:outerShdw>
                </a:effectLst>
                <a:latin typeface="Calibri" panose="020F0502020204030204" pitchFamily="34" charset="0"/>
              </a:rPr>
              <a:t>Coffee + </a:t>
            </a:r>
          </a:p>
          <a:p>
            <a:pPr eaLnBrk="1" hangingPunct="1">
              <a:spcBef>
                <a:spcPct val="50000"/>
              </a:spcBef>
              <a:defRPr/>
            </a:pPr>
            <a:r>
              <a:rPr lang="en-US" sz="3200" dirty="0">
                <a:effectLst>
                  <a:outerShdw blurRad="38100" dist="38100" dir="2700000" algn="tl">
                    <a:srgbClr val="FFFFFF"/>
                  </a:outerShdw>
                </a:effectLst>
                <a:latin typeface="Calibri" panose="020F0502020204030204" pitchFamily="34" charset="0"/>
              </a:rPr>
              <a:t>Coffee -</a:t>
            </a:r>
          </a:p>
        </p:txBody>
      </p:sp>
      <p:sp>
        <p:nvSpPr>
          <p:cNvPr id="11" name="Text Box 109"/>
          <p:cNvSpPr txBox="1">
            <a:spLocks noChangeArrowheads="1"/>
          </p:cNvSpPr>
          <p:nvPr/>
        </p:nvSpPr>
        <p:spPr bwMode="auto">
          <a:xfrm>
            <a:off x="3657600" y="3540650"/>
            <a:ext cx="2454275" cy="461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spcBef>
                <a:spcPct val="50000"/>
              </a:spcBef>
            </a:pPr>
            <a:r>
              <a:rPr lang="en-US" dirty="0">
                <a:latin typeface="Lucida Sans" charset="0"/>
                <a:cs typeface="Lucida Sans" charset="0"/>
              </a:rPr>
              <a:t>100     100	</a:t>
            </a:r>
          </a:p>
        </p:txBody>
      </p:sp>
      <p:sp>
        <p:nvSpPr>
          <p:cNvPr id="12" name="Text Box 110"/>
          <p:cNvSpPr txBox="1">
            <a:spLocks noChangeArrowheads="1"/>
          </p:cNvSpPr>
          <p:nvPr/>
        </p:nvSpPr>
        <p:spPr bwMode="auto">
          <a:xfrm>
            <a:off x="5952285" y="2586831"/>
            <a:ext cx="1706562"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spcBef>
                <a:spcPct val="50000"/>
              </a:spcBef>
            </a:pPr>
            <a:r>
              <a:rPr lang="en-US" sz="3200" dirty="0">
                <a:solidFill>
                  <a:srgbClr val="FF6600"/>
                </a:solidFill>
                <a:latin typeface="Calibri" panose="020F0502020204030204" pitchFamily="34" charset="0"/>
              </a:rPr>
              <a:t>OR=4.0</a:t>
            </a:r>
          </a:p>
        </p:txBody>
      </p:sp>
      <p:sp>
        <p:nvSpPr>
          <p:cNvPr id="20" name="TextBox 4"/>
          <p:cNvSpPr txBox="1">
            <a:spLocks noChangeArrowheads="1"/>
          </p:cNvSpPr>
          <p:nvPr/>
        </p:nvSpPr>
        <p:spPr bwMode="auto">
          <a:xfrm>
            <a:off x="3703637" y="1654655"/>
            <a:ext cx="1936750"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r>
              <a:rPr lang="en-US" sz="2800" dirty="0">
                <a:latin typeface="Calibri" panose="020F0502020204030204" pitchFamily="34" charset="0"/>
              </a:rPr>
              <a:t>MI +     MI -</a:t>
            </a:r>
          </a:p>
        </p:txBody>
      </p:sp>
      <p:graphicFrame>
        <p:nvGraphicFramePr>
          <p:cNvPr id="23" name="Group 87"/>
          <p:cNvGraphicFramePr>
            <a:graphicFrameLocks noGrp="1"/>
          </p:cNvGraphicFramePr>
          <p:nvPr>
            <p:extLst>
              <p:ext uri="{D42A27DB-BD31-4B8C-83A1-F6EECF244321}">
                <p14:modId xmlns:p14="http://schemas.microsoft.com/office/powerpoint/2010/main" val="130445266"/>
              </p:ext>
            </p:extLst>
          </p:nvPr>
        </p:nvGraphicFramePr>
        <p:xfrm>
          <a:off x="3559346" y="4297363"/>
          <a:ext cx="2098504" cy="1408112"/>
        </p:xfrm>
        <a:graphic>
          <a:graphicData uri="http://schemas.openxmlformats.org/drawingml/2006/table">
            <a:tbl>
              <a:tblPr/>
              <a:tblGrid>
                <a:gridCol w="1025904">
                  <a:extLst>
                    <a:ext uri="{9D8B030D-6E8A-4147-A177-3AD203B41FA5}">
                      <a16:colId xmlns:a16="http://schemas.microsoft.com/office/drawing/2014/main" val="20000"/>
                    </a:ext>
                  </a:extLst>
                </a:gridCol>
                <a:gridCol w="1072600">
                  <a:extLst>
                    <a:ext uri="{9D8B030D-6E8A-4147-A177-3AD203B41FA5}">
                      <a16:colId xmlns:a16="http://schemas.microsoft.com/office/drawing/2014/main" val="20001"/>
                    </a:ext>
                  </a:extLst>
                </a:gridCol>
              </a:tblGrid>
              <a:tr h="70697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4000" b="0" i="0" u="none" strike="noStrike" cap="none" normalizeH="0" baseline="0" dirty="0">
                          <a:ln>
                            <a:noFill/>
                          </a:ln>
                          <a:solidFill>
                            <a:schemeClr val="tx1"/>
                          </a:solidFill>
                          <a:effectLst>
                            <a:outerShdw blurRad="38100" dist="38100" dir="2700000" algn="tl">
                              <a:srgbClr val="FFFFFF"/>
                            </a:outerShdw>
                          </a:effectLst>
                          <a:latin typeface="Calibri" panose="020F0502020204030204" pitchFamily="34" charset="0"/>
                          <a:ea typeface="ＭＳ Ｐゴシック" charset="0"/>
                          <a:cs typeface="ＭＳ Ｐゴシック" charset="0"/>
                        </a:rPr>
                        <a:t>80</a:t>
                      </a: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4000" b="0" i="0" u="none" strike="noStrike" cap="none" normalizeH="0" baseline="0" dirty="0">
                          <a:ln>
                            <a:noFill/>
                          </a:ln>
                          <a:solidFill>
                            <a:schemeClr val="tx1"/>
                          </a:solidFill>
                          <a:effectLst>
                            <a:outerShdw blurRad="38100" dist="38100" dir="2700000" algn="tl">
                              <a:srgbClr val="FFFFFF"/>
                            </a:outerShdw>
                          </a:effectLst>
                          <a:latin typeface="Calibri" panose="020F0502020204030204" pitchFamily="34" charset="0"/>
                          <a:ea typeface="ＭＳ Ｐゴシック" charset="0"/>
                          <a:cs typeface="ＭＳ Ｐゴシック" charset="0"/>
                        </a:rPr>
                        <a:t>44</a:t>
                      </a:r>
                      <a:endParaRPr kumimoji="0" lang="en-US" sz="2400" b="0" i="0" u="none" strike="noStrike" cap="none" normalizeH="0" baseline="0" dirty="0">
                        <a:ln>
                          <a:noFill/>
                        </a:ln>
                        <a:solidFill>
                          <a:schemeClr val="tx1"/>
                        </a:solidFill>
                        <a:effectLst>
                          <a:outerShdw blurRad="38100" dist="38100" dir="2700000" algn="tl">
                            <a:srgbClr val="FFFFFF"/>
                          </a:outerShdw>
                        </a:effectLst>
                        <a:latin typeface="Calibri" panose="020F0502020204030204" pitchFamily="34" charset="0"/>
                        <a:ea typeface="ＭＳ Ｐゴシック" charset="0"/>
                        <a:cs typeface="ＭＳ Ｐゴシック" charset="0"/>
                      </a:endParaRP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0113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4000" b="0" i="0" u="none" strike="noStrike" cap="none" normalizeH="0" baseline="0" dirty="0">
                          <a:ln>
                            <a:noFill/>
                          </a:ln>
                          <a:solidFill>
                            <a:schemeClr val="tx1"/>
                          </a:solidFill>
                          <a:effectLst>
                            <a:outerShdw blurRad="38100" dist="38100" dir="2700000" algn="tl">
                              <a:srgbClr val="FFFFFF"/>
                            </a:outerShdw>
                          </a:effectLst>
                          <a:latin typeface="Calibri" panose="020F0502020204030204" pitchFamily="34" charset="0"/>
                          <a:ea typeface="ＭＳ Ｐゴシック" charset="0"/>
                          <a:cs typeface="ＭＳ Ｐゴシック" charset="0"/>
                        </a:rPr>
                        <a:t>20</a:t>
                      </a: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4000" b="0" i="0" u="none" strike="noStrike" cap="none" normalizeH="0" baseline="0" dirty="0">
                          <a:ln>
                            <a:noFill/>
                          </a:ln>
                          <a:solidFill>
                            <a:schemeClr val="tx1"/>
                          </a:solidFill>
                          <a:effectLst>
                            <a:outerShdw blurRad="38100" dist="38100" dir="2700000" algn="tl">
                              <a:srgbClr val="FFFFFF"/>
                            </a:outerShdw>
                          </a:effectLst>
                          <a:latin typeface="Calibri" panose="020F0502020204030204" pitchFamily="34" charset="0"/>
                          <a:ea typeface="ＭＳ Ｐゴシック" charset="0"/>
                          <a:cs typeface="ＭＳ Ｐゴシック" charset="0"/>
                        </a:rPr>
                        <a:t>56</a:t>
                      </a: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Text Box 32"/>
          <p:cNvSpPr txBox="1">
            <a:spLocks noChangeArrowheads="1"/>
          </p:cNvSpPr>
          <p:nvPr/>
        </p:nvSpPr>
        <p:spPr bwMode="auto">
          <a:xfrm>
            <a:off x="1770147" y="4382036"/>
            <a:ext cx="1789199" cy="1323439"/>
          </a:xfrm>
          <a:prstGeom prst="rect">
            <a:avLst/>
          </a:prstGeom>
          <a:noFill/>
          <a:ln w="9525">
            <a:noFill/>
            <a:miter lim="800000"/>
            <a:headEnd/>
            <a:tailEnd/>
          </a:ln>
          <a:effectLst/>
        </p:spPr>
        <p:txBody>
          <a:bodyPr wrap="square">
            <a:spAutoFit/>
          </a:bodyPr>
          <a:lstStyle>
            <a:lvl1pPr eaLnBrk="0" hangingPunct="0">
              <a:defRPr sz="2400">
                <a:solidFill>
                  <a:schemeClr val="tx1"/>
                </a:solidFill>
                <a:latin typeface="Times New Roman" charset="0"/>
                <a:ea typeface="ＭＳ Ｐゴシック" charset="0"/>
                <a:cs typeface="ＭＳ Ｐゴシック" charset="0"/>
              </a:defRPr>
            </a:lvl1pPr>
            <a:lvl2pPr marL="37931725" indent="-37474525"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spcBef>
                <a:spcPct val="50000"/>
              </a:spcBef>
              <a:defRPr/>
            </a:pPr>
            <a:r>
              <a:rPr lang="en-US" sz="3200" dirty="0">
                <a:effectLst>
                  <a:outerShdw blurRad="38100" dist="38100" dir="2700000" algn="tl">
                    <a:srgbClr val="FFFFFF"/>
                  </a:outerShdw>
                </a:effectLst>
                <a:latin typeface="Calibri" panose="020F0502020204030204" pitchFamily="34" charset="0"/>
              </a:rPr>
              <a:t>Smoke + </a:t>
            </a:r>
          </a:p>
          <a:p>
            <a:pPr eaLnBrk="1" hangingPunct="1">
              <a:spcBef>
                <a:spcPct val="50000"/>
              </a:spcBef>
              <a:defRPr/>
            </a:pPr>
            <a:r>
              <a:rPr lang="en-US" sz="3200" dirty="0">
                <a:effectLst>
                  <a:outerShdw blurRad="38100" dist="38100" dir="2700000" algn="tl">
                    <a:srgbClr val="FFFFFF"/>
                  </a:outerShdw>
                </a:effectLst>
                <a:latin typeface="Calibri" panose="020F0502020204030204" pitchFamily="34" charset="0"/>
              </a:rPr>
              <a:t>Smoke -</a:t>
            </a:r>
          </a:p>
        </p:txBody>
      </p:sp>
      <p:sp>
        <p:nvSpPr>
          <p:cNvPr id="25" name="Text Box 110"/>
          <p:cNvSpPr txBox="1">
            <a:spLocks noChangeArrowheads="1"/>
          </p:cNvSpPr>
          <p:nvPr/>
        </p:nvSpPr>
        <p:spPr bwMode="auto">
          <a:xfrm>
            <a:off x="5952285" y="4627526"/>
            <a:ext cx="1706562"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spcBef>
                <a:spcPct val="50000"/>
              </a:spcBef>
            </a:pPr>
            <a:r>
              <a:rPr lang="en-US" sz="3200" dirty="0">
                <a:solidFill>
                  <a:srgbClr val="FF6600"/>
                </a:solidFill>
                <a:latin typeface="Calibri" panose="020F0502020204030204" pitchFamily="34" charset="0"/>
              </a:rPr>
              <a:t>OR=5.1</a:t>
            </a:r>
          </a:p>
        </p:txBody>
      </p:sp>
    </p:spTree>
    <p:extLst>
      <p:ext uri="{BB962C8B-B14F-4D97-AF65-F5344CB8AC3E}">
        <p14:creationId xmlns:p14="http://schemas.microsoft.com/office/powerpoint/2010/main" val="4456793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457199" y="277813"/>
            <a:ext cx="8229600" cy="1139825"/>
          </a:xfrm>
        </p:spPr>
        <p:txBody>
          <a:bodyPr/>
          <a:lstStyle/>
          <a:p>
            <a:pPr eaLnBrk="1" hangingPunct="1">
              <a:defRPr/>
            </a:pPr>
            <a:r>
              <a:rPr lang="en-US" dirty="0">
                <a:ea typeface="Avenir Book" charset="0"/>
                <a:cs typeface="Avenir Book" charset="0"/>
              </a:rPr>
              <a:t>Two-way analysis </a:t>
            </a:r>
            <a:r>
              <a:rPr lang="en-US" sz="3000" dirty="0">
                <a:ea typeface="Avenir Book" charset="0"/>
                <a:cs typeface="Avenir Book" charset="0"/>
              </a:rPr>
              <a:t>(3)</a:t>
            </a:r>
          </a:p>
        </p:txBody>
      </p:sp>
      <p:sp>
        <p:nvSpPr>
          <p:cNvPr id="20" name="TextBox 4"/>
          <p:cNvSpPr txBox="1">
            <a:spLocks noChangeArrowheads="1"/>
          </p:cNvSpPr>
          <p:nvPr/>
        </p:nvSpPr>
        <p:spPr bwMode="auto">
          <a:xfrm>
            <a:off x="3601243" y="3433229"/>
            <a:ext cx="1936750" cy="107721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r>
              <a:rPr lang="en-US" sz="3200" dirty="0">
                <a:latin typeface="Calibri" panose="020F0502020204030204" pitchFamily="34" charset="0"/>
              </a:rPr>
              <a:t>   Coffee</a:t>
            </a:r>
          </a:p>
          <a:p>
            <a:pPr eaLnBrk="1" hangingPunct="1">
              <a:lnSpc>
                <a:spcPct val="90000"/>
              </a:lnSpc>
            </a:pPr>
            <a:r>
              <a:rPr lang="en-US" sz="3200" dirty="0">
                <a:latin typeface="Calibri" panose="020F0502020204030204" pitchFamily="34" charset="0"/>
              </a:rPr>
              <a:t>   +          -</a:t>
            </a:r>
          </a:p>
        </p:txBody>
      </p:sp>
      <p:graphicFrame>
        <p:nvGraphicFramePr>
          <p:cNvPr id="23" name="Group 87"/>
          <p:cNvGraphicFramePr>
            <a:graphicFrameLocks noGrp="1"/>
          </p:cNvGraphicFramePr>
          <p:nvPr>
            <p:extLst>
              <p:ext uri="{D42A27DB-BD31-4B8C-83A1-F6EECF244321}">
                <p14:modId xmlns:p14="http://schemas.microsoft.com/office/powerpoint/2010/main" val="1947093557"/>
              </p:ext>
            </p:extLst>
          </p:nvPr>
        </p:nvGraphicFramePr>
        <p:xfrm>
          <a:off x="3498850" y="4352647"/>
          <a:ext cx="2141537" cy="1408031"/>
        </p:xfrm>
        <a:graphic>
          <a:graphicData uri="http://schemas.openxmlformats.org/drawingml/2006/table">
            <a:tbl>
              <a:tblPr/>
              <a:tblGrid>
                <a:gridCol w="1046942">
                  <a:extLst>
                    <a:ext uri="{9D8B030D-6E8A-4147-A177-3AD203B41FA5}">
                      <a16:colId xmlns:a16="http://schemas.microsoft.com/office/drawing/2014/main" val="20000"/>
                    </a:ext>
                  </a:extLst>
                </a:gridCol>
                <a:gridCol w="1094595">
                  <a:extLst>
                    <a:ext uri="{9D8B030D-6E8A-4147-A177-3AD203B41FA5}">
                      <a16:colId xmlns:a16="http://schemas.microsoft.com/office/drawing/2014/main" val="20001"/>
                    </a:ext>
                  </a:extLst>
                </a:gridCol>
              </a:tblGrid>
              <a:tr h="70697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4000" b="0" i="0" u="none" strike="noStrike" cap="none" normalizeH="0" baseline="0" dirty="0">
                          <a:ln>
                            <a:noFill/>
                          </a:ln>
                          <a:solidFill>
                            <a:schemeClr val="tx1"/>
                          </a:solidFill>
                          <a:effectLst>
                            <a:outerShdw blurRad="38100" dist="38100" dir="2700000" algn="tl">
                              <a:srgbClr val="FFFFFF"/>
                            </a:outerShdw>
                          </a:effectLst>
                          <a:latin typeface="Calibri" panose="020F0502020204030204" pitchFamily="34" charset="0"/>
                          <a:ea typeface="ＭＳ Ｐゴシック" charset="0"/>
                          <a:cs typeface="ＭＳ Ｐゴシック" charset="0"/>
                        </a:rPr>
                        <a:t>104</a:t>
                      </a: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4000" b="0" i="0" u="none" strike="noStrike" cap="none" normalizeH="0" baseline="0" dirty="0">
                          <a:ln>
                            <a:noFill/>
                          </a:ln>
                          <a:solidFill>
                            <a:schemeClr val="tx1"/>
                          </a:solidFill>
                          <a:effectLst>
                            <a:outerShdw blurRad="38100" dist="38100" dir="2700000" algn="tl">
                              <a:srgbClr val="FFFFFF"/>
                            </a:outerShdw>
                          </a:effectLst>
                          <a:latin typeface="Calibri" panose="020F0502020204030204" pitchFamily="34" charset="0"/>
                          <a:ea typeface="ＭＳ Ｐゴシック" charset="0"/>
                          <a:cs typeface="ＭＳ Ｐゴシック" charset="0"/>
                        </a:rPr>
                        <a:t>16</a:t>
                      </a:r>
                      <a:endParaRPr kumimoji="0" lang="en-US" sz="2400" b="0" i="0" u="none" strike="noStrike" cap="none" normalizeH="0" baseline="0" dirty="0">
                        <a:ln>
                          <a:noFill/>
                        </a:ln>
                        <a:solidFill>
                          <a:schemeClr val="tx1"/>
                        </a:solidFill>
                        <a:effectLst>
                          <a:outerShdw blurRad="38100" dist="38100" dir="2700000" algn="tl">
                            <a:srgbClr val="FFFFFF"/>
                          </a:outerShdw>
                        </a:effectLst>
                        <a:latin typeface="Calibri" panose="020F0502020204030204" pitchFamily="34" charset="0"/>
                        <a:ea typeface="ＭＳ Ｐゴシック" charset="0"/>
                        <a:cs typeface="ＭＳ Ｐゴシック" charset="0"/>
                      </a:endParaRP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4000" b="0" i="0" u="none" strike="noStrike" cap="none" normalizeH="0" baseline="0" dirty="0">
                          <a:ln>
                            <a:noFill/>
                          </a:ln>
                          <a:solidFill>
                            <a:schemeClr val="tx1"/>
                          </a:solidFill>
                          <a:effectLst>
                            <a:outerShdw blurRad="38100" dist="38100" dir="2700000" algn="tl">
                              <a:srgbClr val="FFFFFF"/>
                            </a:outerShdw>
                          </a:effectLst>
                          <a:latin typeface="Calibri" panose="020F0502020204030204" pitchFamily="34" charset="0"/>
                          <a:ea typeface="ＭＳ Ｐゴシック" charset="0"/>
                          <a:cs typeface="ＭＳ Ｐゴシック" charset="0"/>
                        </a:rPr>
                        <a:t>16</a:t>
                      </a: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4000" b="0" i="0" u="none" strike="noStrike" cap="none" normalizeH="0" baseline="0" dirty="0">
                          <a:ln>
                            <a:noFill/>
                          </a:ln>
                          <a:solidFill>
                            <a:schemeClr val="tx1"/>
                          </a:solidFill>
                          <a:effectLst>
                            <a:outerShdw blurRad="38100" dist="38100" dir="2700000" algn="tl">
                              <a:srgbClr val="FFFFFF"/>
                            </a:outerShdw>
                          </a:effectLst>
                          <a:latin typeface="Calibri" panose="020F0502020204030204" pitchFamily="34" charset="0"/>
                          <a:ea typeface="ＭＳ Ｐゴシック" charset="0"/>
                          <a:cs typeface="ＭＳ Ｐゴシック" charset="0"/>
                        </a:rPr>
                        <a:t>64</a:t>
                      </a: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Text Box 32"/>
          <p:cNvSpPr txBox="1">
            <a:spLocks noChangeArrowheads="1"/>
          </p:cNvSpPr>
          <p:nvPr/>
        </p:nvSpPr>
        <p:spPr bwMode="auto">
          <a:xfrm>
            <a:off x="1529542" y="4326659"/>
            <a:ext cx="1789199" cy="1323439"/>
          </a:xfrm>
          <a:prstGeom prst="rect">
            <a:avLst/>
          </a:prstGeom>
          <a:noFill/>
          <a:ln w="9525">
            <a:noFill/>
            <a:miter lim="800000"/>
            <a:headEnd/>
            <a:tailEnd/>
          </a:ln>
          <a:effectLst/>
        </p:spPr>
        <p:txBody>
          <a:bodyPr wrap="square">
            <a:spAutoFit/>
          </a:bodyPr>
          <a:lstStyle>
            <a:lvl1pPr eaLnBrk="0" hangingPunct="0">
              <a:defRPr sz="2400">
                <a:solidFill>
                  <a:schemeClr val="tx1"/>
                </a:solidFill>
                <a:latin typeface="Times New Roman" charset="0"/>
                <a:ea typeface="ＭＳ Ｐゴシック" charset="0"/>
                <a:cs typeface="ＭＳ Ｐゴシック" charset="0"/>
              </a:defRPr>
            </a:lvl1pPr>
            <a:lvl2pPr marL="37931725" indent="-37474525"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spcBef>
                <a:spcPct val="50000"/>
              </a:spcBef>
              <a:defRPr/>
            </a:pPr>
            <a:r>
              <a:rPr lang="en-US" sz="3200" dirty="0">
                <a:effectLst>
                  <a:outerShdw blurRad="38100" dist="38100" dir="2700000" algn="tl">
                    <a:srgbClr val="FFFFFF"/>
                  </a:outerShdw>
                </a:effectLst>
                <a:latin typeface="Calibri" panose="020F0502020204030204" pitchFamily="34" charset="0"/>
              </a:rPr>
              <a:t>Smoke + </a:t>
            </a:r>
          </a:p>
          <a:p>
            <a:pPr eaLnBrk="1" hangingPunct="1">
              <a:spcBef>
                <a:spcPct val="50000"/>
              </a:spcBef>
              <a:defRPr/>
            </a:pPr>
            <a:r>
              <a:rPr lang="en-US" sz="3200" dirty="0">
                <a:effectLst>
                  <a:outerShdw blurRad="38100" dist="38100" dir="2700000" algn="tl">
                    <a:srgbClr val="FFFFFF"/>
                  </a:outerShdw>
                </a:effectLst>
                <a:latin typeface="Calibri" panose="020F0502020204030204" pitchFamily="34" charset="0"/>
              </a:rPr>
              <a:t>Smoke -</a:t>
            </a:r>
          </a:p>
        </p:txBody>
      </p:sp>
      <p:sp>
        <p:nvSpPr>
          <p:cNvPr id="25" name="Text Box 110"/>
          <p:cNvSpPr txBox="1">
            <a:spLocks noChangeArrowheads="1"/>
          </p:cNvSpPr>
          <p:nvPr/>
        </p:nvSpPr>
        <p:spPr bwMode="auto">
          <a:xfrm>
            <a:off x="6116637" y="4652163"/>
            <a:ext cx="1963893"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charset="0"/>
                <a:ea typeface="ＭＳ Ｐゴシック" charset="0"/>
                <a:cs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spcBef>
                <a:spcPct val="50000"/>
              </a:spcBef>
            </a:pPr>
            <a:r>
              <a:rPr lang="en-US" sz="3200" dirty="0">
                <a:solidFill>
                  <a:srgbClr val="FF6600"/>
                </a:solidFill>
                <a:latin typeface="Calibri" panose="020F0502020204030204" pitchFamily="34" charset="0"/>
              </a:rPr>
              <a:t>OR=26.0</a:t>
            </a:r>
          </a:p>
        </p:txBody>
      </p:sp>
      <p:sp>
        <p:nvSpPr>
          <p:cNvPr id="2" name="TextBox 1"/>
          <p:cNvSpPr txBox="1"/>
          <p:nvPr/>
        </p:nvSpPr>
        <p:spPr>
          <a:xfrm>
            <a:off x="700373" y="1704788"/>
            <a:ext cx="7971905" cy="1477328"/>
          </a:xfrm>
          <a:prstGeom prst="rect">
            <a:avLst/>
          </a:prstGeom>
          <a:noFill/>
        </p:spPr>
        <p:txBody>
          <a:bodyPr wrap="square" rtlCol="0">
            <a:spAutoFit/>
          </a:bodyPr>
          <a:lstStyle/>
          <a:p>
            <a:r>
              <a:rPr lang="en-US" sz="3000" dirty="0">
                <a:solidFill>
                  <a:schemeClr val="tx1">
                    <a:lumMod val="75000"/>
                    <a:lumOff val="25000"/>
                  </a:schemeClr>
                </a:solidFill>
                <a:latin typeface="Calibri" charset="0"/>
                <a:ea typeface="Calibri" charset="0"/>
                <a:cs typeface="Calibri" charset="0"/>
              </a:rPr>
              <a:t>As in the previous example, both coffee and smoking are associated with the MI outcome.</a:t>
            </a:r>
          </a:p>
          <a:p>
            <a:r>
              <a:rPr lang="en-US" sz="2400" i="1" dirty="0">
                <a:solidFill>
                  <a:srgbClr val="CDB515"/>
                </a:solidFill>
                <a:latin typeface="Wingdings"/>
                <a:ea typeface="Wingdings"/>
                <a:cs typeface="Wingdings"/>
                <a:sym typeface="Wingdings"/>
              </a:rPr>
              <a:t></a:t>
            </a:r>
            <a:r>
              <a:rPr lang="en-US" sz="3000" i="1" dirty="0">
                <a:latin typeface="Calibri" charset="0"/>
                <a:ea typeface="Calibri" charset="0"/>
                <a:cs typeface="Calibri" charset="0"/>
                <a:sym typeface="Wingdings"/>
              </a:rPr>
              <a:t> </a:t>
            </a:r>
            <a:r>
              <a:rPr lang="en-US" sz="3000" i="1" dirty="0">
                <a:solidFill>
                  <a:srgbClr val="404040"/>
                </a:solidFill>
                <a:latin typeface="Calibri" charset="0"/>
                <a:ea typeface="Calibri" charset="0"/>
                <a:cs typeface="Calibri" charset="0"/>
              </a:rPr>
              <a:t>Let’s see if they are associated with each other:</a:t>
            </a:r>
          </a:p>
        </p:txBody>
      </p:sp>
    </p:spTree>
    <p:extLst>
      <p:ext uri="{BB962C8B-B14F-4D97-AF65-F5344CB8AC3E}">
        <p14:creationId xmlns:p14="http://schemas.microsoft.com/office/powerpoint/2010/main" val="17289239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a:xfrm>
            <a:off x="457200" y="277813"/>
            <a:ext cx="8229600" cy="1139825"/>
          </a:xfrm>
        </p:spPr>
        <p:txBody>
          <a:bodyPr/>
          <a:lstStyle/>
          <a:p>
            <a:r>
              <a:rPr lang="en-US" altLang="en-US" dirty="0"/>
              <a:t>Example A:</a:t>
            </a:r>
          </a:p>
        </p:txBody>
      </p:sp>
      <p:sp>
        <p:nvSpPr>
          <p:cNvPr id="73731" name="Rectangle 3"/>
          <p:cNvSpPr>
            <a:spLocks noGrp="1" noChangeArrowheads="1"/>
          </p:cNvSpPr>
          <p:nvPr>
            <p:ph type="body" idx="1"/>
          </p:nvPr>
        </p:nvSpPr>
        <p:spPr>
          <a:xfrm>
            <a:off x="1516798" y="3158343"/>
            <a:ext cx="6542457" cy="2474578"/>
          </a:xfrm>
          <a:solidFill>
            <a:schemeClr val="bg1">
              <a:lumMod val="85000"/>
            </a:schemeClr>
          </a:solidFill>
          <a:ln/>
          <a:extLst/>
        </p:spPr>
        <p:txBody>
          <a:bodyPr/>
          <a:lstStyle/>
          <a:p>
            <a:pPr>
              <a:lnSpc>
                <a:spcPct val="90000"/>
              </a:lnSpc>
              <a:spcAft>
                <a:spcPts val="1800"/>
              </a:spcAft>
              <a:buFontTx/>
              <a:buNone/>
            </a:pPr>
            <a:r>
              <a:rPr lang="en-US" altLang="en-US" sz="2800" b="1" dirty="0">
                <a:solidFill>
                  <a:schemeClr val="tx1"/>
                </a:solidFill>
              </a:rPr>
              <a:t>Study design: </a:t>
            </a:r>
            <a:r>
              <a:rPr lang="en-US" altLang="en-US" sz="2800" dirty="0">
                <a:solidFill>
                  <a:schemeClr val="tx1"/>
                </a:solidFill>
              </a:rPr>
              <a:t>Case control study (n=387)</a:t>
            </a:r>
            <a:endParaRPr lang="en-US" altLang="en-US" sz="2800" b="1" dirty="0">
              <a:solidFill>
                <a:schemeClr val="tx1"/>
              </a:solidFill>
            </a:endParaRPr>
          </a:p>
          <a:p>
            <a:pPr>
              <a:lnSpc>
                <a:spcPct val="90000"/>
              </a:lnSpc>
              <a:buFontTx/>
              <a:buNone/>
            </a:pPr>
            <a:r>
              <a:rPr lang="en-US" altLang="en-US" sz="2800" b="1" dirty="0">
                <a:solidFill>
                  <a:schemeClr val="tx1"/>
                </a:solidFill>
              </a:rPr>
              <a:t>      </a:t>
            </a:r>
            <a:r>
              <a:rPr lang="en-US" altLang="en-US" sz="2800" dirty="0">
                <a:solidFill>
                  <a:schemeClr val="tx1"/>
                </a:solidFill>
              </a:rPr>
              <a:t>E   	= exposure           	= female</a:t>
            </a:r>
          </a:p>
          <a:p>
            <a:pPr>
              <a:lnSpc>
                <a:spcPct val="90000"/>
              </a:lnSpc>
              <a:buFontTx/>
              <a:buNone/>
            </a:pPr>
            <a:r>
              <a:rPr lang="en-US" altLang="en-US" sz="2800" dirty="0">
                <a:solidFill>
                  <a:schemeClr val="tx1"/>
                </a:solidFill>
              </a:rPr>
              <a:t>      D  	= disease              	= hip fracture</a:t>
            </a:r>
          </a:p>
          <a:p>
            <a:pPr>
              <a:lnSpc>
                <a:spcPct val="90000"/>
              </a:lnSpc>
              <a:buFontTx/>
              <a:buNone/>
            </a:pPr>
            <a:r>
              <a:rPr lang="en-US" altLang="en-US" sz="2800" dirty="0">
                <a:solidFill>
                  <a:schemeClr val="tx1"/>
                </a:solidFill>
              </a:rPr>
              <a:t>   EM	= effect modifier	= age</a:t>
            </a:r>
          </a:p>
        </p:txBody>
      </p:sp>
      <p:sp>
        <p:nvSpPr>
          <p:cNvPr id="4" name="Rectangle 3"/>
          <p:cNvSpPr txBox="1">
            <a:spLocks noChangeArrowheads="1"/>
          </p:cNvSpPr>
          <p:nvPr/>
        </p:nvSpPr>
        <p:spPr bwMode="auto">
          <a:xfrm>
            <a:off x="747059" y="1800006"/>
            <a:ext cx="7939740" cy="1066563"/>
          </a:xfrm>
          <a:prstGeom prst="rect">
            <a:avLst/>
          </a:prstGeom>
          <a:solidFill>
            <a:schemeClr val="accent6">
              <a:lumMod val="40000"/>
              <a:lumOff val="60000"/>
            </a:schemeClr>
          </a:solidFill>
          <a:ln>
            <a:noFill/>
          </a:ln>
          <a:extLs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tx1">
                  <a:lumMod val="65000"/>
                  <a:lumOff val="35000"/>
                </a:schemeClr>
              </a:buClr>
              <a:buSzPct val="100000"/>
              <a:buFont typeface="Wingdings" charset="2"/>
              <a:buChar char="§"/>
              <a:defRPr sz="3200">
                <a:solidFill>
                  <a:srgbClr val="585C56"/>
                </a:solidFill>
                <a:latin typeface="Calibri"/>
                <a:ea typeface="MS PGothic" pitchFamily="34" charset="-128"/>
                <a:cs typeface="Calibri"/>
              </a:defRPr>
            </a:lvl1pPr>
            <a:lvl2pPr marL="742950" indent="-285750" algn="l" rtl="0" eaLnBrk="1" fontAlgn="base" hangingPunct="1">
              <a:spcBef>
                <a:spcPct val="20000"/>
              </a:spcBef>
              <a:spcAft>
                <a:spcPct val="0"/>
              </a:spcAft>
              <a:buClr>
                <a:schemeClr val="accent2">
                  <a:lumMod val="75000"/>
                </a:schemeClr>
              </a:buClr>
              <a:buSzPct val="120000"/>
              <a:buFont typeface="Arial" charset="0"/>
              <a:buChar char="•"/>
              <a:defRPr sz="2800">
                <a:solidFill>
                  <a:srgbClr val="585C56"/>
                </a:solidFill>
                <a:latin typeface="Calibri"/>
                <a:ea typeface="MS PGothic" pitchFamily="34" charset="-128"/>
                <a:cs typeface="Calibri"/>
              </a:defRPr>
            </a:lvl2pPr>
            <a:lvl3pPr marL="1143000" indent="-228600" algn="l" rtl="0" eaLnBrk="1" fontAlgn="base" hangingPunct="1">
              <a:spcBef>
                <a:spcPct val="20000"/>
              </a:spcBef>
              <a:spcAft>
                <a:spcPct val="0"/>
              </a:spcAft>
              <a:buClrTx/>
              <a:buSzPct val="120000"/>
              <a:buFont typeface="Courier New" charset="0"/>
              <a:buChar char="­"/>
              <a:defRPr sz="2400">
                <a:solidFill>
                  <a:srgbClr val="585C56"/>
                </a:solidFill>
                <a:latin typeface="Calibri"/>
                <a:ea typeface="MS PGothic" pitchFamily="34" charset="-128"/>
                <a:cs typeface="Calibri"/>
              </a:defRPr>
            </a:lvl3pPr>
            <a:lvl4pPr marL="1657350" indent="-285750" algn="l" rtl="0" eaLnBrk="1" fontAlgn="base" hangingPunct="1">
              <a:spcBef>
                <a:spcPct val="20000"/>
              </a:spcBef>
              <a:spcAft>
                <a:spcPct val="0"/>
              </a:spcAft>
              <a:buClrTx/>
              <a:buFont typeface="Arial"/>
              <a:buChar char="•"/>
              <a:defRPr>
                <a:solidFill>
                  <a:srgbClr val="585C56"/>
                </a:solidFill>
                <a:latin typeface="Calibri"/>
                <a:ea typeface="MS PGothic" pitchFamily="34" charset="-128"/>
                <a:cs typeface="Calibri"/>
              </a:defRPr>
            </a:lvl4pPr>
            <a:lvl5pPr marL="2057400" indent="-228600" algn="l" rtl="0" eaLnBrk="1" fontAlgn="base" hangingPunct="1">
              <a:spcBef>
                <a:spcPct val="20000"/>
              </a:spcBef>
              <a:spcAft>
                <a:spcPct val="0"/>
              </a:spcAft>
              <a:buClr>
                <a:srgbClr val="FF0000"/>
              </a:buClr>
              <a:buSzPct val="80000"/>
              <a:buFont typeface="Arial" charset="0"/>
              <a:buChar char="•"/>
              <a:defRPr>
                <a:solidFill>
                  <a:srgbClr val="585C56"/>
                </a:solidFill>
                <a:latin typeface="Calibri"/>
                <a:ea typeface="MS PGothic" pitchFamily="34" charset="-128"/>
                <a:cs typeface="Calibri"/>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9pPr>
          </a:lstStyle>
          <a:p>
            <a:pPr marL="0" indent="0">
              <a:lnSpc>
                <a:spcPct val="90000"/>
              </a:lnSpc>
              <a:spcBef>
                <a:spcPct val="0"/>
              </a:spcBef>
              <a:buClrTx/>
              <a:buSzTx/>
              <a:buNone/>
              <a:tabLst>
                <a:tab pos="1938338" algn="l"/>
              </a:tabLst>
            </a:pPr>
            <a:r>
              <a:rPr lang="en-US" altLang="en-US" dirty="0">
                <a:solidFill>
                  <a:schemeClr val="tx1">
                    <a:lumMod val="65000"/>
                    <a:lumOff val="35000"/>
                  </a:schemeClr>
                </a:solidFill>
              </a:rPr>
              <a:t>Question:  “Are women at greater risk of hip 	fracture than men?”</a:t>
            </a:r>
            <a:endParaRPr lang="en-US" altLang="en-US" sz="2800" b="1" dirty="0">
              <a:solidFill>
                <a:schemeClr val="tx1">
                  <a:lumMod val="65000"/>
                  <a:lumOff val="35000"/>
                </a:schemeClr>
              </a:solidFill>
            </a:endParaRPr>
          </a:p>
        </p:txBody>
      </p:sp>
    </p:spTree>
    <p:extLst>
      <p:ext uri="{BB962C8B-B14F-4D97-AF65-F5344CB8AC3E}">
        <p14:creationId xmlns:p14="http://schemas.microsoft.com/office/powerpoint/2010/main" val="7083797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457199" y="277813"/>
            <a:ext cx="8229600" cy="1139825"/>
          </a:xfrm>
        </p:spPr>
        <p:txBody>
          <a:bodyPr/>
          <a:lstStyle/>
          <a:p>
            <a:pPr eaLnBrk="1" hangingPunct="1">
              <a:defRPr/>
            </a:pPr>
            <a:r>
              <a:rPr lang="en-US" dirty="0">
                <a:ea typeface="Avenir Book" charset="0"/>
                <a:cs typeface="Avenir Book" charset="0"/>
              </a:rPr>
              <a:t>Two-way analysis </a:t>
            </a:r>
            <a:r>
              <a:rPr lang="en-US" sz="3000" dirty="0">
                <a:ea typeface="Avenir Book" charset="0"/>
                <a:cs typeface="Avenir Book" charset="0"/>
              </a:rPr>
              <a:t>(4)</a:t>
            </a:r>
          </a:p>
        </p:txBody>
      </p:sp>
      <p:sp>
        <p:nvSpPr>
          <p:cNvPr id="29699" name="Rectangle 3"/>
          <p:cNvSpPr>
            <a:spLocks noGrp="1" noChangeArrowheads="1"/>
          </p:cNvSpPr>
          <p:nvPr>
            <p:ph type="body" idx="1"/>
          </p:nvPr>
        </p:nvSpPr>
        <p:spPr/>
        <p:txBody>
          <a:bodyPr/>
          <a:lstStyle/>
          <a:p>
            <a:pPr eaLnBrk="1" hangingPunct="1">
              <a:defRPr/>
            </a:pPr>
            <a:endParaRPr lang="en-US" dirty="0">
              <a:latin typeface="Arial" charset="0"/>
              <a:ea typeface="ＭＳ Ｐゴシック" charset="0"/>
              <a:cs typeface="ＭＳ Ｐゴシック" charset="0"/>
            </a:endParaRPr>
          </a:p>
          <a:p>
            <a:pPr>
              <a:defRPr/>
            </a:pPr>
            <a:endParaRPr lang="en-US" dirty="0">
              <a:latin typeface="Arial" charset="0"/>
              <a:ea typeface="ＭＳ Ｐゴシック" charset="0"/>
              <a:cs typeface="ＭＳ Ｐゴシック" charset="0"/>
            </a:endParaRPr>
          </a:p>
        </p:txBody>
      </p:sp>
      <p:sp>
        <p:nvSpPr>
          <p:cNvPr id="2" name="TextBox 1"/>
          <p:cNvSpPr txBox="1"/>
          <p:nvPr/>
        </p:nvSpPr>
        <p:spPr>
          <a:xfrm>
            <a:off x="548640" y="1600200"/>
            <a:ext cx="7971905" cy="3291840"/>
          </a:xfrm>
          <a:prstGeom prst="rect">
            <a:avLst/>
          </a:prstGeom>
          <a:noFill/>
        </p:spPr>
        <p:txBody>
          <a:bodyPr wrap="square" rtlCol="0">
            <a:spAutoFit/>
          </a:bodyPr>
          <a:lstStyle/>
          <a:p>
            <a:pPr marL="457200" indent="-457200">
              <a:spcAft>
                <a:spcPts val="1200"/>
              </a:spcAft>
              <a:buFont typeface="Wingdings" panose="05000000000000000000" pitchFamily="2" charset="2"/>
              <a:buChar char="§"/>
            </a:pPr>
            <a:r>
              <a:rPr lang="en-US" sz="3000" dirty="0">
                <a:solidFill>
                  <a:srgbClr val="404040"/>
                </a:solidFill>
                <a:latin typeface="Calibri" charset="0"/>
                <a:ea typeface="Calibri" charset="0"/>
                <a:cs typeface="Calibri" charset="0"/>
              </a:rPr>
              <a:t>Indeed—coffee and smoking are associated!</a:t>
            </a:r>
          </a:p>
          <a:p>
            <a:pPr marL="457200" indent="-457200">
              <a:spcAft>
                <a:spcPts val="1200"/>
              </a:spcAft>
              <a:buFont typeface="Wingdings" panose="05000000000000000000" pitchFamily="2" charset="2"/>
              <a:buChar char="§"/>
            </a:pPr>
            <a:r>
              <a:rPr lang="en-US" sz="3000" dirty="0">
                <a:solidFill>
                  <a:srgbClr val="404040"/>
                </a:solidFill>
                <a:latin typeface="Calibri" charset="0"/>
                <a:ea typeface="Calibri" charset="0"/>
                <a:cs typeface="Calibri" charset="0"/>
              </a:rPr>
              <a:t>Next </a:t>
            </a:r>
            <a:r>
              <a:rPr lang="en-US" sz="2400" dirty="0">
                <a:solidFill>
                  <a:srgbClr val="404040"/>
                </a:solidFill>
                <a:latin typeface="Wingdings"/>
                <a:ea typeface="Wingdings"/>
                <a:cs typeface="Wingdings"/>
                <a:sym typeface="Wingdings"/>
              </a:rPr>
              <a:t></a:t>
            </a:r>
            <a:r>
              <a:rPr lang="en-US" sz="3000" dirty="0">
                <a:solidFill>
                  <a:srgbClr val="404040"/>
                </a:solidFill>
                <a:latin typeface="Calibri" charset="0"/>
                <a:ea typeface="Calibri" charset="0"/>
                <a:cs typeface="Calibri" charset="0"/>
                <a:sym typeface="Wingdings"/>
              </a:rPr>
              <a:t> </a:t>
            </a:r>
            <a:r>
              <a:rPr lang="en-US" sz="3000" dirty="0">
                <a:solidFill>
                  <a:srgbClr val="404040"/>
                </a:solidFill>
                <a:latin typeface="Calibri" charset="0"/>
                <a:ea typeface="Calibri" charset="0"/>
                <a:cs typeface="Calibri" charset="0"/>
              </a:rPr>
              <a:t>conduct a </a:t>
            </a:r>
            <a:r>
              <a:rPr lang="en-US" sz="3000" dirty="0">
                <a:solidFill>
                  <a:schemeClr val="accent6">
                    <a:lumMod val="75000"/>
                  </a:schemeClr>
                </a:solidFill>
                <a:latin typeface="Calibri" charset="0"/>
                <a:ea typeface="Calibri" charset="0"/>
                <a:cs typeface="Calibri" charset="0"/>
              </a:rPr>
              <a:t>three-way (stratified) analysis </a:t>
            </a:r>
            <a:r>
              <a:rPr lang="en-US" sz="3000" dirty="0">
                <a:solidFill>
                  <a:srgbClr val="404040"/>
                </a:solidFill>
                <a:latin typeface="Calibri" charset="0"/>
                <a:ea typeface="Calibri" charset="0"/>
                <a:cs typeface="Calibri" charset="0"/>
              </a:rPr>
              <a:t>to see if the crude association between MI and coffee holds for each of the two smoking strata (smokers and nonsmokers) looked at separately</a:t>
            </a:r>
          </a:p>
          <a:p>
            <a:pPr marL="457200" indent="-457200">
              <a:buFont typeface="Arial" charset="0"/>
              <a:buChar char="•"/>
            </a:pPr>
            <a:endParaRPr lang="en-US" sz="3200" dirty="0">
              <a:latin typeface="Calibri" charset="0"/>
              <a:ea typeface="Calibri" charset="0"/>
              <a:cs typeface="Calibri" charset="0"/>
            </a:endParaRPr>
          </a:p>
        </p:txBody>
      </p:sp>
      <p:pic>
        <p:nvPicPr>
          <p:cNvPr id="5" name="Picture 4" descr="IMG_7434.jpg"/>
          <p:cNvPicPr>
            <a:picLocks noChangeAspect="1"/>
          </p:cNvPicPr>
          <p:nvPr/>
        </p:nvPicPr>
        <p:blipFill rotWithShape="1">
          <a:blip r:embed="rId3" cstate="print">
            <a:alphaModFix amt="68000"/>
            <a:extLst>
              <a:ext uri="{28A0092B-C50C-407E-A947-70E740481C1C}">
                <a14:useLocalDpi xmlns:a14="http://schemas.microsoft.com/office/drawing/2010/main"/>
              </a:ext>
            </a:extLst>
          </a:blip>
          <a:srcRect/>
          <a:stretch/>
        </p:blipFill>
        <p:spPr>
          <a:xfrm>
            <a:off x="224422" y="5465133"/>
            <a:ext cx="8919578" cy="717177"/>
          </a:xfrm>
          <a:prstGeom prst="rect">
            <a:avLst/>
          </a:prstGeom>
        </p:spPr>
      </p:pic>
    </p:spTree>
    <p:extLst>
      <p:ext uri="{BB962C8B-B14F-4D97-AF65-F5344CB8AC3E}">
        <p14:creationId xmlns:p14="http://schemas.microsoft.com/office/powerpoint/2010/main" val="42390261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Group 87"/>
          <p:cNvGraphicFramePr>
            <a:graphicFrameLocks noGrp="1"/>
          </p:cNvGraphicFramePr>
          <p:nvPr>
            <p:extLst>
              <p:ext uri="{D42A27DB-BD31-4B8C-83A1-F6EECF244321}">
                <p14:modId xmlns:p14="http://schemas.microsoft.com/office/powerpoint/2010/main" val="3504023150"/>
              </p:ext>
            </p:extLst>
          </p:nvPr>
        </p:nvGraphicFramePr>
        <p:xfrm>
          <a:off x="3516313" y="2001838"/>
          <a:ext cx="2141537" cy="1408112"/>
        </p:xfrm>
        <a:graphic>
          <a:graphicData uri="http://schemas.openxmlformats.org/drawingml/2006/table">
            <a:tbl>
              <a:tblPr/>
              <a:tblGrid>
                <a:gridCol w="1046942">
                  <a:extLst>
                    <a:ext uri="{9D8B030D-6E8A-4147-A177-3AD203B41FA5}">
                      <a16:colId xmlns:a16="http://schemas.microsoft.com/office/drawing/2014/main" val="20000"/>
                    </a:ext>
                  </a:extLst>
                </a:gridCol>
                <a:gridCol w="1094595">
                  <a:extLst>
                    <a:ext uri="{9D8B030D-6E8A-4147-A177-3AD203B41FA5}">
                      <a16:colId xmlns:a16="http://schemas.microsoft.com/office/drawing/2014/main" val="20001"/>
                    </a:ext>
                  </a:extLst>
                </a:gridCol>
              </a:tblGrid>
              <a:tr h="70697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4000" b="0" i="0" u="none" strike="noStrike" cap="none" normalizeH="0" baseline="0" dirty="0">
                          <a:ln>
                            <a:noFill/>
                          </a:ln>
                          <a:solidFill>
                            <a:schemeClr val="tx1"/>
                          </a:solidFill>
                          <a:effectLst>
                            <a:outerShdw blurRad="38100" dist="38100" dir="2700000" algn="tl">
                              <a:srgbClr val="FFFFFF"/>
                            </a:outerShdw>
                          </a:effectLst>
                          <a:latin typeface="Calibri" panose="020F0502020204030204" pitchFamily="34" charset="0"/>
                          <a:ea typeface="ＭＳ Ｐゴシック" charset="0"/>
                          <a:cs typeface="ＭＳ Ｐゴシック" charset="0"/>
                        </a:rPr>
                        <a:t>76</a:t>
                      </a: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4000" b="0" i="0" u="none" strike="noStrike" cap="none" normalizeH="0" baseline="0" dirty="0">
                          <a:ln>
                            <a:noFill/>
                          </a:ln>
                          <a:solidFill>
                            <a:schemeClr val="tx1"/>
                          </a:solidFill>
                          <a:effectLst>
                            <a:outerShdw blurRad="38100" dist="38100" dir="2700000" algn="tl">
                              <a:srgbClr val="FFFFFF"/>
                            </a:outerShdw>
                          </a:effectLst>
                          <a:latin typeface="Calibri" panose="020F0502020204030204" pitchFamily="34" charset="0"/>
                          <a:ea typeface="ＭＳ Ｐゴシック" charset="0"/>
                          <a:cs typeface="ＭＳ Ｐゴシック" charset="0"/>
                        </a:rPr>
                        <a:t>44</a:t>
                      </a:r>
                      <a:endParaRPr kumimoji="0" lang="en-US" sz="2400" b="0" i="0" u="none" strike="noStrike" cap="none" normalizeH="0" baseline="0" dirty="0">
                        <a:ln>
                          <a:noFill/>
                        </a:ln>
                        <a:solidFill>
                          <a:schemeClr val="tx1"/>
                        </a:solidFill>
                        <a:effectLst>
                          <a:outerShdw blurRad="38100" dist="38100" dir="2700000" algn="tl">
                            <a:srgbClr val="FFFFFF"/>
                          </a:outerShdw>
                        </a:effectLst>
                        <a:latin typeface="Calibri" panose="020F0502020204030204" pitchFamily="34" charset="0"/>
                        <a:ea typeface="ＭＳ Ｐゴシック" charset="0"/>
                        <a:cs typeface="ＭＳ Ｐゴシック" charset="0"/>
                      </a:endParaRP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0113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4000" b="0" i="0" u="none" strike="noStrike" cap="none" normalizeH="0" baseline="0" dirty="0">
                          <a:ln>
                            <a:noFill/>
                          </a:ln>
                          <a:solidFill>
                            <a:schemeClr val="tx1"/>
                          </a:solidFill>
                          <a:effectLst>
                            <a:outerShdw blurRad="38100" dist="38100" dir="2700000" algn="tl">
                              <a:srgbClr val="FFFFFF"/>
                            </a:outerShdw>
                          </a:effectLst>
                          <a:latin typeface="Calibri" panose="020F0502020204030204" pitchFamily="34" charset="0"/>
                          <a:ea typeface="ＭＳ Ｐゴシック" charset="0"/>
                          <a:cs typeface="ＭＳ Ｐゴシック" charset="0"/>
                        </a:rPr>
                        <a:t>24</a:t>
                      </a: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4000" b="0" i="0" u="none" strike="noStrike" cap="none" normalizeH="0" baseline="0" dirty="0">
                          <a:ln>
                            <a:noFill/>
                          </a:ln>
                          <a:solidFill>
                            <a:schemeClr val="tx1"/>
                          </a:solidFill>
                          <a:effectLst>
                            <a:outerShdw blurRad="38100" dist="38100" dir="2700000" algn="tl">
                              <a:srgbClr val="FFFFFF"/>
                            </a:outerShdw>
                          </a:effectLst>
                          <a:latin typeface="Calibri" panose="020F0502020204030204" pitchFamily="34" charset="0"/>
                          <a:ea typeface="ＭＳ Ｐゴシック" charset="0"/>
                          <a:cs typeface="ＭＳ Ｐゴシック" charset="0"/>
                        </a:rPr>
                        <a:t>56</a:t>
                      </a: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
        <p:nvSpPr>
          <p:cNvPr id="7" name="Text Box 32"/>
          <p:cNvSpPr txBox="1">
            <a:spLocks noChangeArrowheads="1"/>
          </p:cNvSpPr>
          <p:nvPr/>
        </p:nvSpPr>
        <p:spPr bwMode="auto">
          <a:xfrm>
            <a:off x="1882775" y="2001838"/>
            <a:ext cx="1616075" cy="1169987"/>
          </a:xfrm>
          <a:prstGeom prst="rect">
            <a:avLst/>
          </a:prstGeom>
          <a:noFill/>
          <a:ln w="9525">
            <a:noFill/>
            <a:miter lim="800000"/>
            <a:headEnd/>
            <a:tailEnd/>
          </a:ln>
          <a:effec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37931725" indent="-37474525" eaLnBrk="0" hangingPunct="0">
              <a:defRPr sz="2400">
                <a:solidFill>
                  <a:schemeClr val="tx1"/>
                </a:solidFill>
                <a:latin typeface="Times New Roman" charset="0"/>
                <a:ea typeface="ＭＳ Ｐゴシック" charset="0"/>
              </a:defRPr>
            </a:lvl2pPr>
            <a:lvl3pPr eaLnBrk="0" hangingPunct="0">
              <a:defRPr sz="2400">
                <a:solidFill>
                  <a:schemeClr val="tx1"/>
                </a:solidFill>
                <a:latin typeface="Times New Roman" charset="0"/>
                <a:ea typeface="ＭＳ Ｐゴシック" charset="0"/>
              </a:defRPr>
            </a:lvl3pPr>
            <a:lvl4pPr eaLnBrk="0" hangingPunct="0">
              <a:defRPr sz="2400">
                <a:solidFill>
                  <a:schemeClr val="tx1"/>
                </a:solidFill>
                <a:latin typeface="Times New Roman" charset="0"/>
                <a:ea typeface="ＭＳ Ｐゴシック" charset="0"/>
              </a:defRPr>
            </a:lvl4pPr>
            <a:lvl5pPr eaLnBrk="0" hangingPunct="0">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spcBef>
                <a:spcPct val="50000"/>
              </a:spcBef>
              <a:defRPr/>
            </a:pPr>
            <a:r>
              <a:rPr lang="en-US" sz="2800" dirty="0">
                <a:effectLst>
                  <a:outerShdw blurRad="38100" dist="38100" dir="2700000" algn="tl">
                    <a:srgbClr val="FFFFFF"/>
                  </a:outerShdw>
                </a:effectLst>
                <a:latin typeface="Arial" charset="0"/>
              </a:rPr>
              <a:t>Coffee + </a:t>
            </a:r>
          </a:p>
          <a:p>
            <a:pPr eaLnBrk="1" hangingPunct="1">
              <a:spcBef>
                <a:spcPct val="50000"/>
              </a:spcBef>
              <a:defRPr/>
            </a:pPr>
            <a:r>
              <a:rPr lang="en-US" sz="2800" dirty="0">
                <a:effectLst>
                  <a:outerShdw blurRad="38100" dist="38100" dir="2700000" algn="tl">
                    <a:srgbClr val="FFFFFF"/>
                  </a:outerShdw>
                </a:effectLst>
                <a:latin typeface="Arial" charset="0"/>
              </a:rPr>
              <a:t>Coffee -</a:t>
            </a:r>
          </a:p>
        </p:txBody>
      </p:sp>
      <p:sp>
        <p:nvSpPr>
          <p:cNvPr id="8" name="Text Box 105"/>
          <p:cNvSpPr txBox="1">
            <a:spLocks noChangeArrowheads="1"/>
          </p:cNvSpPr>
          <p:nvPr/>
        </p:nvSpPr>
        <p:spPr bwMode="auto">
          <a:xfrm>
            <a:off x="3303235" y="4799002"/>
            <a:ext cx="1538639"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charset="0"/>
                <a:ea typeface="ＭＳ Ｐゴシック" charset="0"/>
                <a:cs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spcBef>
                <a:spcPct val="50000"/>
              </a:spcBef>
            </a:pPr>
            <a:r>
              <a:rPr lang="en-US" sz="2800" dirty="0">
                <a:solidFill>
                  <a:srgbClr val="FF6600"/>
                </a:solidFill>
                <a:latin typeface="Calibri" panose="020F0502020204030204" pitchFamily="34" charset="0"/>
              </a:rPr>
              <a:t>OR=2.25</a:t>
            </a:r>
          </a:p>
        </p:txBody>
      </p:sp>
      <p:grpSp>
        <p:nvGrpSpPr>
          <p:cNvPr id="9" name="Group 8"/>
          <p:cNvGrpSpPr>
            <a:grpSpLocks/>
          </p:cNvGrpSpPr>
          <p:nvPr/>
        </p:nvGrpSpPr>
        <p:grpSpPr bwMode="auto">
          <a:xfrm>
            <a:off x="5228512" y="3874062"/>
            <a:ext cx="3624263" cy="2576871"/>
            <a:chOff x="4871106" y="3874061"/>
            <a:chExt cx="3624529" cy="2576600"/>
          </a:xfrm>
        </p:grpSpPr>
        <p:sp>
          <p:nvSpPr>
            <p:cNvPr id="10" name="Text Box 78"/>
            <p:cNvSpPr txBox="1">
              <a:spLocks noChangeArrowheads="1"/>
            </p:cNvSpPr>
            <p:nvPr/>
          </p:nvSpPr>
          <p:spPr bwMode="auto">
            <a:xfrm>
              <a:off x="5431623" y="3874061"/>
              <a:ext cx="2057400" cy="519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spcBef>
                  <a:spcPct val="50000"/>
                </a:spcBef>
              </a:pPr>
              <a:r>
                <a:rPr lang="en-US" sz="2800" dirty="0">
                  <a:latin typeface="Calibri" panose="020F0502020204030204" pitchFamily="34" charset="0"/>
                </a:rPr>
                <a:t>+ MI    - MI</a:t>
              </a:r>
            </a:p>
          </p:txBody>
        </p:sp>
        <p:sp>
          <p:nvSpPr>
            <p:cNvPr id="11" name="Text Box 107"/>
            <p:cNvSpPr txBox="1">
              <a:spLocks noChangeArrowheads="1"/>
            </p:cNvSpPr>
            <p:nvPr/>
          </p:nvSpPr>
          <p:spPr bwMode="auto">
            <a:xfrm>
              <a:off x="4871106" y="5988996"/>
              <a:ext cx="3624529"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spcBef>
                  <a:spcPct val="50000"/>
                </a:spcBef>
              </a:pPr>
              <a:r>
                <a:rPr lang="en-US" dirty="0">
                  <a:latin typeface="Lucida Sans" charset="0"/>
                  <a:cs typeface="Lucida Sans" charset="0"/>
                </a:rPr>
                <a:t>Non-smokers (n=80)</a:t>
              </a:r>
            </a:p>
          </p:txBody>
        </p:sp>
      </p:grpSp>
      <p:sp>
        <p:nvSpPr>
          <p:cNvPr id="12" name="Text Box 108"/>
          <p:cNvSpPr txBox="1">
            <a:spLocks noChangeArrowheads="1"/>
          </p:cNvSpPr>
          <p:nvPr/>
        </p:nvSpPr>
        <p:spPr bwMode="auto">
          <a:xfrm>
            <a:off x="7745330" y="4806134"/>
            <a:ext cx="1398670"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charset="0"/>
                <a:ea typeface="ＭＳ Ｐゴシック" charset="0"/>
                <a:cs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spcBef>
                <a:spcPct val="50000"/>
              </a:spcBef>
            </a:pPr>
            <a:r>
              <a:rPr lang="en-US" sz="2800" dirty="0">
                <a:solidFill>
                  <a:srgbClr val="FF6600"/>
                </a:solidFill>
                <a:latin typeface="Calibri" panose="020F0502020204030204" pitchFamily="34" charset="0"/>
              </a:rPr>
              <a:t>OR=1.0</a:t>
            </a:r>
          </a:p>
        </p:txBody>
      </p:sp>
      <p:sp>
        <p:nvSpPr>
          <p:cNvPr id="13" name="Text Box 109"/>
          <p:cNvSpPr txBox="1">
            <a:spLocks noChangeArrowheads="1"/>
          </p:cNvSpPr>
          <p:nvPr/>
        </p:nvSpPr>
        <p:spPr bwMode="auto">
          <a:xfrm>
            <a:off x="3657600" y="3409950"/>
            <a:ext cx="2454275" cy="461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spcBef>
                <a:spcPct val="50000"/>
              </a:spcBef>
            </a:pPr>
            <a:r>
              <a:rPr lang="en-US">
                <a:latin typeface="Lucida Sans" charset="0"/>
                <a:cs typeface="Lucida Sans" charset="0"/>
              </a:rPr>
              <a:t>100     100	</a:t>
            </a:r>
          </a:p>
        </p:txBody>
      </p:sp>
      <p:sp>
        <p:nvSpPr>
          <p:cNvPr id="14" name="Text Box 110"/>
          <p:cNvSpPr txBox="1">
            <a:spLocks noChangeArrowheads="1"/>
          </p:cNvSpPr>
          <p:nvPr/>
        </p:nvSpPr>
        <p:spPr bwMode="auto">
          <a:xfrm>
            <a:off x="5868988" y="2357813"/>
            <a:ext cx="1706562"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spcBef>
                <a:spcPct val="50000"/>
              </a:spcBef>
            </a:pPr>
            <a:r>
              <a:rPr lang="en-US" sz="2800" dirty="0">
                <a:solidFill>
                  <a:srgbClr val="FF6600"/>
                </a:solidFill>
                <a:latin typeface="Calibri" panose="020F0502020204030204" pitchFamily="34" charset="0"/>
              </a:rPr>
              <a:t>OR=4.0</a:t>
            </a:r>
          </a:p>
        </p:txBody>
      </p:sp>
      <p:graphicFrame>
        <p:nvGraphicFramePr>
          <p:cNvPr id="15" name="Group 104"/>
          <p:cNvGraphicFramePr>
            <a:graphicFrameLocks noGrp="1"/>
          </p:cNvGraphicFramePr>
          <p:nvPr>
            <p:extLst>
              <p:ext uri="{D42A27DB-BD31-4B8C-83A1-F6EECF244321}">
                <p14:modId xmlns:p14="http://schemas.microsoft.com/office/powerpoint/2010/main" val="3189301753"/>
              </p:ext>
            </p:extLst>
          </p:nvPr>
        </p:nvGraphicFramePr>
        <p:xfrm>
          <a:off x="5810168" y="4391080"/>
          <a:ext cx="1935162" cy="1540567"/>
        </p:xfrm>
        <a:graphic>
          <a:graphicData uri="http://schemas.openxmlformats.org/drawingml/2006/table">
            <a:tbl>
              <a:tblPr/>
              <a:tblGrid>
                <a:gridCol w="945881">
                  <a:extLst>
                    <a:ext uri="{9D8B030D-6E8A-4147-A177-3AD203B41FA5}">
                      <a16:colId xmlns:a16="http://schemas.microsoft.com/office/drawing/2014/main" val="20000"/>
                    </a:ext>
                  </a:extLst>
                </a:gridCol>
                <a:gridCol w="989281">
                  <a:extLst>
                    <a:ext uri="{9D8B030D-6E8A-4147-A177-3AD203B41FA5}">
                      <a16:colId xmlns:a16="http://schemas.microsoft.com/office/drawing/2014/main" val="20001"/>
                    </a:ext>
                  </a:extLst>
                </a:gridCol>
              </a:tblGrid>
              <a:tr h="779852">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4000" b="0" i="0" u="none" strike="noStrike" cap="none" normalizeH="0" baseline="0" dirty="0">
                          <a:ln>
                            <a:noFill/>
                          </a:ln>
                          <a:solidFill>
                            <a:schemeClr val="tx1"/>
                          </a:solidFill>
                          <a:effectLst>
                            <a:outerShdw blurRad="38100" dist="38100" dir="2700000" algn="tl">
                              <a:srgbClr val="FFFFFF"/>
                            </a:outerShdw>
                          </a:effectLst>
                          <a:latin typeface="Calibri" panose="020F0502020204030204" pitchFamily="34" charset="0"/>
                          <a:ea typeface="ＭＳ Ｐゴシック" charset="0"/>
                          <a:cs typeface="ＭＳ Ｐゴシック" charset="0"/>
                        </a:rPr>
                        <a:t>4</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4000" b="0" i="0" u="none" strike="noStrike" cap="none" normalizeH="0" baseline="0" dirty="0">
                          <a:ln>
                            <a:noFill/>
                          </a:ln>
                          <a:solidFill>
                            <a:schemeClr val="tx1"/>
                          </a:solidFill>
                          <a:effectLst>
                            <a:outerShdw blurRad="38100" dist="38100" dir="2700000" algn="tl">
                              <a:srgbClr val="FFFFFF"/>
                            </a:outerShdw>
                          </a:effectLst>
                          <a:latin typeface="Calibri" panose="020F0502020204030204" pitchFamily="34" charset="0"/>
                          <a:ea typeface="ＭＳ Ｐゴシック" charset="0"/>
                          <a:cs typeface="ＭＳ Ｐゴシック" charset="0"/>
                        </a:rPr>
                        <a:t>12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6071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4000" b="0" i="0" u="none" strike="noStrike" cap="none" normalizeH="0" baseline="0" dirty="0">
                          <a:ln>
                            <a:noFill/>
                          </a:ln>
                          <a:solidFill>
                            <a:schemeClr val="tx1"/>
                          </a:solidFill>
                          <a:effectLst>
                            <a:outerShdw blurRad="38100" dist="38100" dir="2700000" algn="tl">
                              <a:srgbClr val="FFFFFF"/>
                            </a:outerShdw>
                          </a:effectLst>
                          <a:latin typeface="Calibri" panose="020F0502020204030204" pitchFamily="34" charset="0"/>
                          <a:ea typeface="ＭＳ Ｐゴシック" charset="0"/>
                          <a:cs typeface="ＭＳ Ｐゴシック" charset="0"/>
                        </a:rPr>
                        <a:t>16</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4000" b="0" i="0" u="none" strike="noStrike" cap="none" normalizeH="0" baseline="0" dirty="0">
                          <a:ln>
                            <a:noFill/>
                          </a:ln>
                          <a:solidFill>
                            <a:schemeClr val="tx1"/>
                          </a:solidFill>
                          <a:effectLst>
                            <a:outerShdw blurRad="38100" dist="38100" dir="2700000" algn="tl">
                              <a:srgbClr val="FFFFFF"/>
                            </a:outerShdw>
                          </a:effectLst>
                          <a:latin typeface="Calibri" panose="020F0502020204030204" pitchFamily="34" charset="0"/>
                          <a:ea typeface="ＭＳ Ｐゴシック" charset="0"/>
                          <a:cs typeface="ＭＳ Ｐゴシック" charset="0"/>
                        </a:rPr>
                        <a:t>48</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6" name="Group 96"/>
          <p:cNvGraphicFramePr>
            <a:graphicFrameLocks noGrp="1"/>
          </p:cNvGraphicFramePr>
          <p:nvPr>
            <p:extLst>
              <p:ext uri="{D42A27DB-BD31-4B8C-83A1-F6EECF244321}">
                <p14:modId xmlns:p14="http://schemas.microsoft.com/office/powerpoint/2010/main" val="3302558579"/>
              </p:ext>
            </p:extLst>
          </p:nvPr>
        </p:nvGraphicFramePr>
        <p:xfrm>
          <a:off x="1219200" y="4340225"/>
          <a:ext cx="1992313" cy="1606363"/>
        </p:xfrm>
        <a:graphic>
          <a:graphicData uri="http://schemas.openxmlformats.org/drawingml/2006/table">
            <a:tbl>
              <a:tblPr/>
              <a:tblGrid>
                <a:gridCol w="973401">
                  <a:extLst>
                    <a:ext uri="{9D8B030D-6E8A-4147-A177-3AD203B41FA5}">
                      <a16:colId xmlns:a16="http://schemas.microsoft.com/office/drawing/2014/main" val="20000"/>
                    </a:ext>
                  </a:extLst>
                </a:gridCol>
                <a:gridCol w="1018912">
                  <a:extLst>
                    <a:ext uri="{9D8B030D-6E8A-4147-A177-3AD203B41FA5}">
                      <a16:colId xmlns:a16="http://schemas.microsoft.com/office/drawing/2014/main" val="20001"/>
                    </a:ext>
                  </a:extLst>
                </a:gridCol>
              </a:tblGrid>
              <a:tr h="823642">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4000" b="0" i="0" u="none" strike="noStrike" cap="none" normalizeH="0" baseline="0" dirty="0">
                          <a:ln>
                            <a:noFill/>
                          </a:ln>
                          <a:solidFill>
                            <a:schemeClr val="tx1"/>
                          </a:solidFill>
                          <a:effectLst>
                            <a:outerShdw blurRad="38100" dist="38100" dir="2700000" algn="tl">
                              <a:srgbClr val="FFFFFF"/>
                            </a:outerShdw>
                          </a:effectLst>
                          <a:latin typeface="Calibri" panose="020F0502020204030204" pitchFamily="34" charset="0"/>
                          <a:ea typeface="ＭＳ Ｐゴシック" charset="0"/>
                          <a:cs typeface="ＭＳ Ｐゴシック" charset="0"/>
                        </a:rPr>
                        <a:t>72</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4000" b="0" i="0" u="none" strike="noStrike" cap="none" normalizeH="0" baseline="0" dirty="0">
                          <a:ln>
                            <a:noFill/>
                          </a:ln>
                          <a:solidFill>
                            <a:schemeClr val="tx1"/>
                          </a:solidFill>
                          <a:effectLst>
                            <a:outerShdw blurRad="38100" dist="38100" dir="2700000" algn="tl">
                              <a:srgbClr val="FFFFFF"/>
                            </a:outerShdw>
                          </a:effectLst>
                          <a:latin typeface="Calibri" panose="020F0502020204030204" pitchFamily="34" charset="0"/>
                          <a:ea typeface="ＭＳ Ｐゴシック" charset="0"/>
                          <a:cs typeface="ＭＳ Ｐゴシック" charset="0"/>
                        </a:rPr>
                        <a:t>32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82721">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4000" b="0" i="0" u="none" strike="noStrike" cap="none" normalizeH="0" baseline="0" dirty="0">
                          <a:ln>
                            <a:noFill/>
                          </a:ln>
                          <a:solidFill>
                            <a:schemeClr val="tx1"/>
                          </a:solidFill>
                          <a:effectLst>
                            <a:outerShdw blurRad="38100" dist="38100" dir="2700000" algn="tl">
                              <a:srgbClr val="FFFFFF"/>
                            </a:outerShdw>
                          </a:effectLst>
                          <a:latin typeface="Calibri" panose="020F0502020204030204" pitchFamily="34" charset="0"/>
                          <a:ea typeface="ＭＳ Ｐゴシック" charset="0"/>
                          <a:cs typeface="ＭＳ Ｐゴシック" charset="0"/>
                        </a:rPr>
                        <a:t>8</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4000" b="0" i="0" u="none" strike="noStrike" cap="none" normalizeH="0" baseline="0" dirty="0">
                          <a:ln>
                            <a:noFill/>
                          </a:ln>
                          <a:solidFill>
                            <a:schemeClr val="tx1"/>
                          </a:solidFill>
                          <a:effectLst>
                            <a:outerShdw blurRad="38100" dist="38100" dir="2700000" algn="tl">
                              <a:srgbClr val="FFFFFF"/>
                            </a:outerShdw>
                          </a:effectLst>
                          <a:latin typeface="Calibri" panose="020F0502020204030204" pitchFamily="34" charset="0"/>
                          <a:ea typeface="ＭＳ Ｐゴシック" charset="0"/>
                          <a:cs typeface="ＭＳ Ｐゴシック" charset="0"/>
                        </a:rPr>
                        <a:t>8</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grpSp>
        <p:nvGrpSpPr>
          <p:cNvPr id="17" name="Group 16"/>
          <p:cNvGrpSpPr>
            <a:grpSpLocks/>
          </p:cNvGrpSpPr>
          <p:nvPr/>
        </p:nvGrpSpPr>
        <p:grpSpPr bwMode="auto">
          <a:xfrm>
            <a:off x="308534" y="3848254"/>
            <a:ext cx="3735163" cy="2602678"/>
            <a:chOff x="308539" y="3848246"/>
            <a:chExt cx="3735358" cy="2602409"/>
          </a:xfrm>
        </p:grpSpPr>
        <p:sp>
          <p:nvSpPr>
            <p:cNvPr id="18" name="Text Box 48"/>
            <p:cNvSpPr txBox="1">
              <a:spLocks noChangeArrowheads="1"/>
            </p:cNvSpPr>
            <p:nvPr/>
          </p:nvSpPr>
          <p:spPr bwMode="auto">
            <a:xfrm>
              <a:off x="1245996" y="3848246"/>
              <a:ext cx="2057400" cy="519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spcBef>
                  <a:spcPct val="50000"/>
                </a:spcBef>
              </a:pPr>
              <a:r>
                <a:rPr lang="en-US" sz="2800" dirty="0">
                  <a:latin typeface="Calibri" panose="020F0502020204030204" pitchFamily="34" charset="0"/>
                </a:rPr>
                <a:t>+ MI    - MI</a:t>
              </a:r>
            </a:p>
          </p:txBody>
        </p:sp>
        <p:sp>
          <p:nvSpPr>
            <p:cNvPr id="19" name="Text Box 106"/>
            <p:cNvSpPr txBox="1">
              <a:spLocks noChangeArrowheads="1"/>
            </p:cNvSpPr>
            <p:nvPr/>
          </p:nvSpPr>
          <p:spPr bwMode="auto">
            <a:xfrm>
              <a:off x="922039" y="5988990"/>
              <a:ext cx="312185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spcBef>
                  <a:spcPct val="50000"/>
                </a:spcBef>
              </a:pPr>
              <a:r>
                <a:rPr lang="en-US" dirty="0">
                  <a:latin typeface="Lucida Sans" charset="0"/>
                  <a:cs typeface="Lucida Sans" charset="0"/>
                </a:rPr>
                <a:t>Smokers (n=120)</a:t>
              </a:r>
            </a:p>
          </p:txBody>
        </p:sp>
        <p:sp>
          <p:nvSpPr>
            <p:cNvPr id="20" name="TextBox 3"/>
            <p:cNvSpPr txBox="1">
              <a:spLocks noChangeArrowheads="1"/>
            </p:cNvSpPr>
            <p:nvPr/>
          </p:nvSpPr>
          <p:spPr bwMode="auto">
            <a:xfrm>
              <a:off x="313054" y="4537313"/>
              <a:ext cx="1003300" cy="52316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charset="0"/>
                  <a:ea typeface="ＭＳ Ｐゴシック" charset="0"/>
                  <a:cs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r>
                <a:rPr lang="en-US" sz="2800" dirty="0" err="1">
                  <a:latin typeface="Calibri" panose="020F0502020204030204" pitchFamily="34" charset="0"/>
                </a:rPr>
                <a:t>Cof</a:t>
              </a:r>
              <a:r>
                <a:rPr lang="en-US" sz="2800" dirty="0">
                  <a:latin typeface="Calibri" panose="020F0502020204030204" pitchFamily="34" charset="0"/>
                </a:rPr>
                <a:t> +</a:t>
              </a:r>
            </a:p>
          </p:txBody>
        </p:sp>
        <p:sp>
          <p:nvSpPr>
            <p:cNvPr id="21" name="TextBox 17"/>
            <p:cNvSpPr txBox="1">
              <a:spLocks noChangeArrowheads="1"/>
            </p:cNvSpPr>
            <p:nvPr/>
          </p:nvSpPr>
          <p:spPr bwMode="auto">
            <a:xfrm>
              <a:off x="308539" y="5372640"/>
              <a:ext cx="874852" cy="52316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charset="0"/>
                  <a:ea typeface="ＭＳ Ｐゴシック" charset="0"/>
                  <a:cs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r>
                <a:rPr lang="en-US" sz="2800" dirty="0" err="1">
                  <a:latin typeface="Calibri" panose="020F0502020204030204" pitchFamily="34" charset="0"/>
                </a:rPr>
                <a:t>Cof</a:t>
              </a:r>
              <a:r>
                <a:rPr lang="en-US" sz="2800" dirty="0">
                  <a:latin typeface="Calibri" panose="020F0502020204030204" pitchFamily="34" charset="0"/>
                </a:rPr>
                <a:t> -</a:t>
              </a:r>
            </a:p>
          </p:txBody>
        </p:sp>
      </p:grpSp>
      <p:sp>
        <p:nvSpPr>
          <p:cNvPr id="22" name="TextBox 4"/>
          <p:cNvSpPr txBox="1">
            <a:spLocks noChangeArrowheads="1"/>
          </p:cNvSpPr>
          <p:nvPr/>
        </p:nvSpPr>
        <p:spPr bwMode="auto">
          <a:xfrm>
            <a:off x="3657600" y="1478618"/>
            <a:ext cx="1936750"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r>
              <a:rPr lang="en-US" sz="2800" dirty="0">
                <a:latin typeface="Calibri" panose="020F0502020204030204" pitchFamily="34" charset="0"/>
              </a:rPr>
              <a:t>+ MI   - MI </a:t>
            </a:r>
          </a:p>
        </p:txBody>
      </p:sp>
      <p:cxnSp>
        <p:nvCxnSpPr>
          <p:cNvPr id="23" name="Straight Arrow Connector 22"/>
          <p:cNvCxnSpPr/>
          <p:nvPr/>
        </p:nvCxnSpPr>
        <p:spPr>
          <a:xfrm flipH="1">
            <a:off x="2482850" y="3409950"/>
            <a:ext cx="728663" cy="388938"/>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p:nvPr/>
        </p:nvCxnSpPr>
        <p:spPr>
          <a:xfrm>
            <a:off x="5868988" y="3409950"/>
            <a:ext cx="501650" cy="388938"/>
          </a:xfrm>
          <a:prstGeom prst="straightConnector1">
            <a:avLst/>
          </a:prstGeom>
          <a:ln>
            <a:solidFill>
              <a:srgbClr val="000000"/>
            </a:solidFill>
            <a:tailEnd type="arrow"/>
          </a:ln>
        </p:spPr>
        <p:style>
          <a:lnRef idx="2">
            <a:schemeClr val="accent1"/>
          </a:lnRef>
          <a:fillRef idx="0">
            <a:schemeClr val="accent1"/>
          </a:fillRef>
          <a:effectRef idx="1">
            <a:schemeClr val="accent1"/>
          </a:effectRef>
          <a:fontRef idx="minor">
            <a:schemeClr val="tx1"/>
          </a:fontRef>
        </p:style>
      </p:cxnSp>
      <p:sp>
        <p:nvSpPr>
          <p:cNvPr id="25" name="Rectangle 2"/>
          <p:cNvSpPr>
            <a:spLocks noGrp="1" noChangeArrowheads="1"/>
          </p:cNvSpPr>
          <p:nvPr>
            <p:ph type="title"/>
          </p:nvPr>
        </p:nvSpPr>
        <p:spPr>
          <a:xfrm>
            <a:off x="457199" y="277813"/>
            <a:ext cx="8229600" cy="1139825"/>
          </a:xfrm>
        </p:spPr>
        <p:txBody>
          <a:bodyPr/>
          <a:lstStyle/>
          <a:p>
            <a:pPr eaLnBrk="1" hangingPunct="1">
              <a:defRPr/>
            </a:pPr>
            <a:r>
              <a:rPr lang="en-US" dirty="0">
                <a:ea typeface="Avenir Book" charset="0"/>
                <a:cs typeface="Avenir Book" charset="0"/>
              </a:rPr>
              <a:t>Three-way (stratified) analysis</a:t>
            </a:r>
            <a:endParaRPr lang="en-US" dirty="0">
              <a:latin typeface="Avenir Book" charset="0"/>
              <a:ea typeface="Avenir Book" charset="0"/>
              <a:cs typeface="Avenir Book" charset="0"/>
            </a:endParaRPr>
          </a:p>
        </p:txBody>
      </p:sp>
    </p:spTree>
    <p:extLst>
      <p:ext uri="{BB962C8B-B14F-4D97-AF65-F5344CB8AC3E}">
        <p14:creationId xmlns:p14="http://schemas.microsoft.com/office/powerpoint/2010/main" val="1328060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dissolve">
                                      <p:cBhvr>
                                        <p:cTn id="31" dur="5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9" presetClass="entr" presetSubtype="0"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dissolve">
                                      <p:cBhvr>
                                        <p:cTn id="3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457199" y="277813"/>
            <a:ext cx="8229600" cy="1139825"/>
          </a:xfrm>
        </p:spPr>
        <p:txBody>
          <a:bodyPr/>
          <a:lstStyle/>
          <a:p>
            <a:pPr>
              <a:defRPr/>
            </a:pPr>
            <a:r>
              <a:rPr lang="en-US" dirty="0">
                <a:ea typeface="Avenir Book" charset="0"/>
                <a:cs typeface="Avenir Book" charset="0"/>
              </a:rPr>
              <a:t>Three-way (stratified) analysis </a:t>
            </a:r>
            <a:r>
              <a:rPr lang="en-US" sz="3000" dirty="0">
                <a:ea typeface="Avenir Book" charset="0"/>
                <a:cs typeface="Avenir Book" charset="0"/>
              </a:rPr>
              <a:t>(2)</a:t>
            </a:r>
          </a:p>
        </p:txBody>
      </p:sp>
      <p:sp>
        <p:nvSpPr>
          <p:cNvPr id="29699" name="Rectangle 3"/>
          <p:cNvSpPr>
            <a:spLocks noGrp="1" noChangeArrowheads="1"/>
          </p:cNvSpPr>
          <p:nvPr>
            <p:ph type="body" idx="1"/>
          </p:nvPr>
        </p:nvSpPr>
        <p:spPr/>
        <p:txBody>
          <a:bodyPr/>
          <a:lstStyle/>
          <a:p>
            <a:pPr eaLnBrk="1" hangingPunct="1">
              <a:defRPr/>
            </a:pPr>
            <a:endParaRPr lang="en-US" dirty="0">
              <a:latin typeface="Arial" charset="0"/>
              <a:ea typeface="ＭＳ Ｐゴシック" charset="0"/>
              <a:cs typeface="ＭＳ Ｐゴシック" charset="0"/>
            </a:endParaRPr>
          </a:p>
          <a:p>
            <a:pPr>
              <a:defRPr/>
            </a:pPr>
            <a:endParaRPr lang="en-US" dirty="0">
              <a:latin typeface="Arial" charset="0"/>
              <a:ea typeface="ＭＳ Ｐゴシック" charset="0"/>
              <a:cs typeface="ＭＳ Ｐゴシック" charset="0"/>
            </a:endParaRPr>
          </a:p>
        </p:txBody>
      </p:sp>
      <p:sp>
        <p:nvSpPr>
          <p:cNvPr id="2" name="TextBox 1"/>
          <p:cNvSpPr txBox="1"/>
          <p:nvPr/>
        </p:nvSpPr>
        <p:spPr>
          <a:xfrm>
            <a:off x="548640" y="1600200"/>
            <a:ext cx="7971905" cy="3693319"/>
          </a:xfrm>
          <a:prstGeom prst="rect">
            <a:avLst/>
          </a:prstGeom>
          <a:noFill/>
        </p:spPr>
        <p:txBody>
          <a:bodyPr wrap="square" rtlCol="0">
            <a:spAutoFit/>
          </a:bodyPr>
          <a:lstStyle/>
          <a:p>
            <a:pPr marL="457200" indent="-457200">
              <a:spcAft>
                <a:spcPts val="1200"/>
              </a:spcAft>
              <a:buFont typeface="Wingdings" panose="05000000000000000000" pitchFamily="2" charset="2"/>
              <a:buChar char="§"/>
            </a:pPr>
            <a:r>
              <a:rPr lang="en-US" sz="3200" dirty="0">
                <a:solidFill>
                  <a:schemeClr val="tx1">
                    <a:lumMod val="65000"/>
                    <a:lumOff val="35000"/>
                  </a:schemeClr>
                </a:solidFill>
                <a:latin typeface="Calibri" charset="0"/>
                <a:ea typeface="Calibri" charset="0"/>
                <a:cs typeface="Calibri" charset="0"/>
              </a:rPr>
              <a:t>Association between coffee and MI appears strong according to the two-way analysis (OR=4.0)</a:t>
            </a:r>
          </a:p>
          <a:p>
            <a:pPr marL="457200" indent="-457200">
              <a:buFont typeface="Wingdings" panose="05000000000000000000" pitchFamily="2" charset="2"/>
              <a:buChar char="§"/>
            </a:pPr>
            <a:r>
              <a:rPr lang="en-US" sz="3200" dirty="0">
                <a:solidFill>
                  <a:schemeClr val="tx1">
                    <a:lumMod val="65000"/>
                    <a:lumOff val="35000"/>
                  </a:schemeClr>
                </a:solidFill>
                <a:latin typeface="Calibri" charset="0"/>
                <a:ea typeface="Calibri" charset="0"/>
                <a:cs typeface="Calibri" charset="0"/>
              </a:rPr>
              <a:t>When stratified for a three-way analysis, we find that the association between coffee and MI differs for smokers (OR=2.25) and non-smokers (OR=1.0)</a:t>
            </a:r>
          </a:p>
        </p:txBody>
      </p:sp>
    </p:spTree>
    <p:extLst>
      <p:ext uri="{BB962C8B-B14F-4D97-AF65-F5344CB8AC3E}">
        <p14:creationId xmlns:p14="http://schemas.microsoft.com/office/powerpoint/2010/main" val="204100314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457199" y="274320"/>
            <a:ext cx="8229600" cy="1139825"/>
          </a:xfrm>
        </p:spPr>
        <p:txBody>
          <a:bodyPr/>
          <a:lstStyle/>
          <a:p>
            <a:pPr>
              <a:defRPr/>
            </a:pPr>
            <a:r>
              <a:rPr lang="en-US" dirty="0">
                <a:ea typeface="Avenir Book" charset="0"/>
                <a:cs typeface="Avenir Book" charset="0"/>
              </a:rPr>
              <a:t>Three-way (stratified) analysis </a:t>
            </a:r>
            <a:r>
              <a:rPr lang="en-US" sz="3000" dirty="0">
                <a:ea typeface="Avenir Book" charset="0"/>
                <a:cs typeface="Avenir Book" charset="0"/>
              </a:rPr>
              <a:t>(3)</a:t>
            </a:r>
          </a:p>
        </p:txBody>
      </p:sp>
      <p:sp>
        <p:nvSpPr>
          <p:cNvPr id="29699" name="Rectangle 3"/>
          <p:cNvSpPr>
            <a:spLocks noGrp="1" noChangeArrowheads="1"/>
          </p:cNvSpPr>
          <p:nvPr>
            <p:ph type="body" idx="1"/>
          </p:nvPr>
        </p:nvSpPr>
        <p:spPr>
          <a:xfrm>
            <a:off x="457200" y="1615190"/>
            <a:ext cx="8229600" cy="4530725"/>
          </a:xfrm>
        </p:spPr>
        <p:txBody>
          <a:bodyPr/>
          <a:lstStyle/>
          <a:p>
            <a:pPr eaLnBrk="1" hangingPunct="1">
              <a:defRPr/>
            </a:pPr>
            <a:endParaRPr lang="en-US" dirty="0">
              <a:latin typeface="Arial" charset="0"/>
              <a:ea typeface="ＭＳ Ｐゴシック" charset="0"/>
              <a:cs typeface="ＭＳ Ｐゴシック" charset="0"/>
            </a:endParaRPr>
          </a:p>
          <a:p>
            <a:pPr>
              <a:defRPr/>
            </a:pPr>
            <a:endParaRPr lang="en-US" dirty="0">
              <a:latin typeface="Arial" charset="0"/>
              <a:ea typeface="ＭＳ Ｐゴシック" charset="0"/>
              <a:cs typeface="ＭＳ Ｐゴシック" charset="0"/>
            </a:endParaRPr>
          </a:p>
        </p:txBody>
      </p:sp>
      <p:sp>
        <p:nvSpPr>
          <p:cNvPr id="2" name="TextBox 1"/>
          <p:cNvSpPr txBox="1"/>
          <p:nvPr/>
        </p:nvSpPr>
        <p:spPr>
          <a:xfrm>
            <a:off x="548639" y="1600200"/>
            <a:ext cx="8229600" cy="4555093"/>
          </a:xfrm>
          <a:prstGeom prst="rect">
            <a:avLst/>
          </a:prstGeom>
          <a:noFill/>
        </p:spPr>
        <p:txBody>
          <a:bodyPr wrap="square" rtlCol="0" anchor="t">
            <a:spAutoFit/>
          </a:bodyPr>
          <a:lstStyle/>
          <a:p>
            <a:pPr marL="457200" indent="-457200">
              <a:lnSpc>
                <a:spcPct val="90000"/>
              </a:lnSpc>
              <a:spcAft>
                <a:spcPts val="1200"/>
              </a:spcAft>
              <a:buClr>
                <a:schemeClr val="tx1">
                  <a:lumMod val="65000"/>
                  <a:lumOff val="35000"/>
                </a:schemeClr>
              </a:buClr>
              <a:buFont typeface="Wingdings" panose="05000000000000000000" pitchFamily="2" charset="2"/>
              <a:buChar char="§"/>
            </a:pPr>
            <a:r>
              <a:rPr lang="en-US" sz="3000" b="1" dirty="0">
                <a:solidFill>
                  <a:schemeClr val="accent6">
                    <a:lumMod val="75000"/>
                  </a:schemeClr>
                </a:solidFill>
                <a:latin typeface="Calibri"/>
                <a:ea typeface="Calibri" charset="0"/>
                <a:cs typeface="Calibri"/>
              </a:rPr>
              <a:t>Effect modification</a:t>
            </a:r>
            <a:r>
              <a:rPr lang="en-US" sz="3000" dirty="0">
                <a:solidFill>
                  <a:schemeClr val="accent6">
                    <a:lumMod val="75000"/>
                  </a:schemeClr>
                </a:solidFill>
                <a:latin typeface="Calibri"/>
                <a:ea typeface="Calibri" charset="0"/>
                <a:cs typeface="Calibri"/>
              </a:rPr>
              <a:t>: </a:t>
            </a:r>
            <a:r>
              <a:rPr lang="en-US" sz="3000" dirty="0">
                <a:solidFill>
                  <a:schemeClr val="tx1">
                    <a:lumMod val="65000"/>
                    <a:lumOff val="35000"/>
                  </a:schemeClr>
                </a:solidFill>
                <a:latin typeface="Calibri"/>
                <a:ea typeface="Calibri" charset="0"/>
                <a:cs typeface="Calibri"/>
              </a:rPr>
              <a:t>The effect of the exposure (coffee consumption) on the outcome (MI) is modified by the level of a third variable (smoking)</a:t>
            </a:r>
          </a:p>
          <a:p>
            <a:pPr marL="457200" indent="-457200">
              <a:lnSpc>
                <a:spcPct val="90000"/>
              </a:lnSpc>
              <a:spcAft>
                <a:spcPts val="1200"/>
              </a:spcAft>
              <a:buFont typeface="Wingdings" panose="05000000000000000000" pitchFamily="2" charset="2"/>
              <a:buChar char="§"/>
            </a:pPr>
            <a:r>
              <a:rPr lang="en-US" sz="3000" dirty="0">
                <a:solidFill>
                  <a:schemeClr val="tx1">
                    <a:lumMod val="65000"/>
                    <a:lumOff val="35000"/>
                  </a:schemeClr>
                </a:solidFill>
                <a:latin typeface="Calibri"/>
                <a:ea typeface="Calibri" charset="0"/>
                <a:cs typeface="Calibri"/>
              </a:rPr>
              <a:t>Also called </a:t>
            </a:r>
            <a:r>
              <a:rPr lang="en-US" sz="3000" b="1" dirty="0">
                <a:solidFill>
                  <a:schemeClr val="accent2">
                    <a:lumMod val="75000"/>
                  </a:schemeClr>
                </a:solidFill>
                <a:latin typeface="Calibri"/>
                <a:ea typeface="Calibri" charset="0"/>
                <a:cs typeface="Calibri"/>
              </a:rPr>
              <a:t>interaction</a:t>
            </a:r>
            <a:r>
              <a:rPr lang="en-US" sz="3000" dirty="0">
                <a:solidFill>
                  <a:schemeClr val="tx1">
                    <a:lumMod val="65000"/>
                    <a:lumOff val="35000"/>
                  </a:schemeClr>
                </a:solidFill>
                <a:latin typeface="Calibri"/>
                <a:ea typeface="Calibri" charset="0"/>
                <a:cs typeface="Calibri"/>
              </a:rPr>
              <a:t>, because the risk of MI depends on the interaction between two variables: coffee consumption and smoking</a:t>
            </a:r>
            <a:r>
              <a:rPr lang="en-US" sz="3000" dirty="0">
                <a:latin typeface="Calibri"/>
                <a:ea typeface="Calibri" charset="0"/>
                <a:cs typeface="Calibri"/>
              </a:rPr>
              <a:t> </a:t>
            </a:r>
            <a:endParaRPr lang="en-US" sz="3000" dirty="0">
              <a:latin typeface="Calibri" charset="0"/>
              <a:ea typeface="Calibri" charset="0"/>
              <a:cs typeface="Calibri" charset="0"/>
            </a:endParaRPr>
          </a:p>
          <a:p>
            <a:pPr marL="457200" indent="-457200">
              <a:lnSpc>
                <a:spcPct val="90000"/>
              </a:lnSpc>
              <a:spcAft>
                <a:spcPts val="1200"/>
              </a:spcAft>
              <a:buFont typeface="Wingdings" panose="05000000000000000000" pitchFamily="2" charset="2"/>
              <a:buChar char="§"/>
            </a:pPr>
            <a:r>
              <a:rPr lang="en-US" sz="3000" dirty="0">
                <a:solidFill>
                  <a:schemeClr val="tx1">
                    <a:lumMod val="65000"/>
                    <a:lumOff val="35000"/>
                  </a:schemeClr>
                </a:solidFill>
                <a:latin typeface="Calibri" charset="0"/>
                <a:ea typeface="Calibri" charset="0"/>
                <a:cs typeface="Calibri" charset="0"/>
              </a:rPr>
              <a:t>Interaction leads to </a:t>
            </a:r>
            <a:r>
              <a:rPr lang="en-US" sz="3000" b="1" dirty="0">
                <a:solidFill>
                  <a:srgbClr val="A23D07"/>
                </a:solidFill>
                <a:latin typeface="Calibri" charset="0"/>
                <a:ea typeface="Calibri" charset="0"/>
                <a:cs typeface="Calibri" charset="0"/>
              </a:rPr>
              <a:t>subgroup effects</a:t>
            </a:r>
            <a:r>
              <a:rPr lang="en-US" sz="3000" dirty="0">
                <a:solidFill>
                  <a:schemeClr val="tx1">
                    <a:lumMod val="65000"/>
                    <a:lumOff val="35000"/>
                  </a:schemeClr>
                </a:solidFill>
                <a:latin typeface="Calibri" charset="0"/>
                <a:ea typeface="Calibri" charset="0"/>
                <a:cs typeface="Calibri" charset="0"/>
              </a:rPr>
              <a:t>, because coffee is associated with MI only in the smoking subgroup</a:t>
            </a:r>
          </a:p>
        </p:txBody>
      </p:sp>
    </p:spTree>
    <p:extLst>
      <p:ext uri="{BB962C8B-B14F-4D97-AF65-F5344CB8AC3E}">
        <p14:creationId xmlns:p14="http://schemas.microsoft.com/office/powerpoint/2010/main" val="198544445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457199" y="277813"/>
            <a:ext cx="8229600" cy="1139825"/>
          </a:xfrm>
        </p:spPr>
        <p:txBody>
          <a:bodyPr/>
          <a:lstStyle/>
          <a:p>
            <a:pPr eaLnBrk="1" hangingPunct="1">
              <a:defRPr/>
            </a:pPr>
            <a:r>
              <a:rPr lang="en-US" dirty="0">
                <a:latin typeface="Avenir Book" charset="0"/>
                <a:ea typeface="Avenir Book" charset="0"/>
                <a:cs typeface="Avenir Book" charset="0"/>
              </a:rPr>
              <a:t>Summary points</a:t>
            </a:r>
          </a:p>
        </p:txBody>
      </p:sp>
      <p:sp>
        <p:nvSpPr>
          <p:cNvPr id="29699" name="Rectangle 3"/>
          <p:cNvSpPr>
            <a:spLocks noGrp="1" noChangeArrowheads="1"/>
          </p:cNvSpPr>
          <p:nvPr>
            <p:ph type="body" idx="1"/>
          </p:nvPr>
        </p:nvSpPr>
        <p:spPr/>
        <p:txBody>
          <a:bodyPr/>
          <a:lstStyle/>
          <a:p>
            <a:pPr eaLnBrk="1" hangingPunct="1">
              <a:defRPr/>
            </a:pPr>
            <a:endParaRPr lang="en-US" dirty="0">
              <a:latin typeface="Arial" charset="0"/>
              <a:ea typeface="ＭＳ Ｐゴシック" charset="0"/>
              <a:cs typeface="ＭＳ Ｐゴシック" charset="0"/>
            </a:endParaRPr>
          </a:p>
          <a:p>
            <a:pPr>
              <a:defRPr/>
            </a:pPr>
            <a:endParaRPr lang="en-US" dirty="0">
              <a:latin typeface="Arial" charset="0"/>
              <a:ea typeface="ＭＳ Ｐゴシック" charset="0"/>
              <a:cs typeface="ＭＳ Ｐゴシック" charset="0"/>
            </a:endParaRPr>
          </a:p>
        </p:txBody>
      </p:sp>
      <p:sp>
        <p:nvSpPr>
          <p:cNvPr id="2" name="TextBox 1"/>
          <p:cNvSpPr txBox="1"/>
          <p:nvPr/>
        </p:nvSpPr>
        <p:spPr>
          <a:xfrm>
            <a:off x="548640" y="1600199"/>
            <a:ext cx="7971905" cy="4663440"/>
          </a:xfrm>
          <a:prstGeom prst="rect">
            <a:avLst/>
          </a:prstGeom>
          <a:noFill/>
        </p:spPr>
        <p:txBody>
          <a:bodyPr wrap="square" rtlCol="0">
            <a:spAutoFit/>
          </a:bodyPr>
          <a:lstStyle/>
          <a:p>
            <a:pPr marL="457200" indent="-457200">
              <a:lnSpc>
                <a:spcPct val="90000"/>
              </a:lnSpc>
              <a:spcAft>
                <a:spcPts val="1200"/>
              </a:spcAft>
              <a:buFont typeface="Wingdings" panose="05000000000000000000" pitchFamily="2" charset="2"/>
              <a:buChar char="§"/>
            </a:pPr>
            <a:r>
              <a:rPr lang="en-US" sz="3000" dirty="0">
                <a:solidFill>
                  <a:schemeClr val="tx1">
                    <a:lumMod val="65000"/>
                    <a:lumOff val="35000"/>
                  </a:schemeClr>
                </a:solidFill>
                <a:latin typeface="Calibri" charset="0"/>
                <a:ea typeface="Calibri" charset="0"/>
                <a:cs typeface="Calibri" charset="0"/>
              </a:rPr>
              <a:t>Associations seen in two-way analysis may be affected by confounding or interaction</a:t>
            </a:r>
          </a:p>
          <a:p>
            <a:pPr marL="457200" indent="-457200">
              <a:lnSpc>
                <a:spcPct val="90000"/>
              </a:lnSpc>
              <a:spcAft>
                <a:spcPts val="1200"/>
              </a:spcAft>
              <a:buFont typeface="Wingdings" panose="05000000000000000000" pitchFamily="2" charset="2"/>
              <a:buChar char="§"/>
            </a:pPr>
            <a:r>
              <a:rPr lang="en-US" sz="3000" dirty="0">
                <a:solidFill>
                  <a:schemeClr val="tx1">
                    <a:lumMod val="65000"/>
                    <a:lumOff val="35000"/>
                  </a:schemeClr>
                </a:solidFill>
                <a:latin typeface="Calibri" charset="0"/>
                <a:ea typeface="Calibri" charset="0"/>
                <a:cs typeface="Calibri" charset="0"/>
              </a:rPr>
              <a:t>Three-way (stratified) analysis helps to identify these associations by looking at the association separately for each level, or stratum, of a potential confounding variable</a:t>
            </a:r>
          </a:p>
          <a:p>
            <a:pPr marL="457200" indent="-457200">
              <a:lnSpc>
                <a:spcPct val="90000"/>
              </a:lnSpc>
              <a:spcAft>
                <a:spcPts val="1200"/>
              </a:spcAft>
              <a:buFont typeface="Wingdings" panose="05000000000000000000" pitchFamily="2" charset="2"/>
              <a:buChar char="§"/>
            </a:pPr>
            <a:r>
              <a:rPr lang="en-US" sz="3000" dirty="0">
                <a:solidFill>
                  <a:schemeClr val="tx1">
                    <a:lumMod val="65000"/>
                    <a:lumOff val="35000"/>
                  </a:schemeClr>
                </a:solidFill>
                <a:latin typeface="Calibri" charset="0"/>
                <a:ea typeface="Calibri" charset="0"/>
                <a:cs typeface="Calibri" charset="0"/>
              </a:rPr>
              <a:t>If the strength of the association changes by more than 10% and is similar in all strata of the potential confounder, then confounding is present at an important level</a:t>
            </a:r>
          </a:p>
        </p:txBody>
      </p:sp>
    </p:spTree>
    <p:extLst>
      <p:ext uri="{BB962C8B-B14F-4D97-AF65-F5344CB8AC3E}">
        <p14:creationId xmlns:p14="http://schemas.microsoft.com/office/powerpoint/2010/main" val="37314785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457199" y="277813"/>
            <a:ext cx="8229600" cy="1139825"/>
          </a:xfrm>
        </p:spPr>
        <p:txBody>
          <a:bodyPr/>
          <a:lstStyle/>
          <a:p>
            <a:pPr eaLnBrk="1" hangingPunct="1">
              <a:defRPr/>
            </a:pPr>
            <a:r>
              <a:rPr lang="en-US" dirty="0">
                <a:ea typeface="Avenir Book" charset="0"/>
                <a:cs typeface="Avenir Book" charset="0"/>
              </a:rPr>
              <a:t>Summary points </a:t>
            </a:r>
            <a:r>
              <a:rPr lang="en-US" sz="3000" dirty="0">
                <a:ea typeface="Avenir Book" charset="0"/>
                <a:cs typeface="Avenir Book" charset="0"/>
              </a:rPr>
              <a:t>(2)</a:t>
            </a:r>
          </a:p>
        </p:txBody>
      </p:sp>
      <p:sp>
        <p:nvSpPr>
          <p:cNvPr id="29699" name="Rectangle 3"/>
          <p:cNvSpPr>
            <a:spLocks noGrp="1" noChangeArrowheads="1"/>
          </p:cNvSpPr>
          <p:nvPr>
            <p:ph type="body" idx="1"/>
          </p:nvPr>
        </p:nvSpPr>
        <p:spPr/>
        <p:txBody>
          <a:bodyPr/>
          <a:lstStyle/>
          <a:p>
            <a:pPr eaLnBrk="1" hangingPunct="1">
              <a:defRPr/>
            </a:pPr>
            <a:endParaRPr lang="en-US" dirty="0">
              <a:latin typeface="Arial" charset="0"/>
              <a:ea typeface="ＭＳ Ｐゴシック" charset="0"/>
              <a:cs typeface="ＭＳ Ｐゴシック" charset="0"/>
            </a:endParaRPr>
          </a:p>
          <a:p>
            <a:pPr>
              <a:defRPr/>
            </a:pPr>
            <a:endParaRPr lang="en-US" dirty="0">
              <a:latin typeface="Arial" charset="0"/>
              <a:ea typeface="ＭＳ Ｐゴシック" charset="0"/>
              <a:cs typeface="ＭＳ Ｐゴシック" charset="0"/>
            </a:endParaRPr>
          </a:p>
        </p:txBody>
      </p:sp>
      <p:sp>
        <p:nvSpPr>
          <p:cNvPr id="2" name="TextBox 1"/>
          <p:cNvSpPr txBox="1"/>
          <p:nvPr/>
        </p:nvSpPr>
        <p:spPr>
          <a:xfrm>
            <a:off x="548640" y="1600200"/>
            <a:ext cx="7971905" cy="4235006"/>
          </a:xfrm>
          <a:prstGeom prst="rect">
            <a:avLst/>
          </a:prstGeom>
          <a:noFill/>
        </p:spPr>
        <p:txBody>
          <a:bodyPr wrap="square" rtlCol="0">
            <a:spAutoFit/>
          </a:bodyPr>
          <a:lstStyle/>
          <a:p>
            <a:pPr marL="457200" indent="-457200">
              <a:lnSpc>
                <a:spcPct val="90000"/>
              </a:lnSpc>
              <a:spcAft>
                <a:spcPts val="1200"/>
              </a:spcAft>
              <a:buFont typeface="Wingdings" panose="05000000000000000000" pitchFamily="2" charset="2"/>
              <a:buChar char="§"/>
            </a:pPr>
            <a:r>
              <a:rPr lang="en-US" sz="3200" dirty="0">
                <a:solidFill>
                  <a:schemeClr val="tx1">
                    <a:lumMod val="65000"/>
                    <a:lumOff val="35000"/>
                  </a:schemeClr>
                </a:solidFill>
                <a:latin typeface="Calibri" charset="0"/>
                <a:ea typeface="Calibri" charset="0"/>
                <a:cs typeface="Calibri" charset="0"/>
              </a:rPr>
              <a:t>If there is a difference in the strength of the association across the strata of the potential confounder, then interaction or effect modification is present</a:t>
            </a:r>
          </a:p>
          <a:p>
            <a:pPr marL="457200" indent="-457200">
              <a:lnSpc>
                <a:spcPct val="90000"/>
              </a:lnSpc>
              <a:spcAft>
                <a:spcPts val="1200"/>
              </a:spcAft>
              <a:buFont typeface="Wingdings" panose="05000000000000000000" pitchFamily="2" charset="2"/>
              <a:buChar char="§"/>
            </a:pPr>
            <a:r>
              <a:rPr lang="en-US" sz="3200" dirty="0">
                <a:solidFill>
                  <a:schemeClr val="tx1">
                    <a:lumMod val="65000"/>
                    <a:lumOff val="35000"/>
                  </a:schemeClr>
                </a:solidFill>
                <a:latin typeface="Calibri" charset="0"/>
                <a:ea typeface="Calibri" charset="0"/>
                <a:cs typeface="Calibri" charset="0"/>
              </a:rPr>
              <a:t>After we have conducted one-way, two-way, and three-way (stratified) analysis, we understand our data well enough to proceed on to final multivariable regression analysis (</a:t>
            </a:r>
            <a:r>
              <a:rPr lang="en-US" sz="3200" i="1" dirty="0">
                <a:solidFill>
                  <a:schemeClr val="tx1">
                    <a:lumMod val="65000"/>
                    <a:lumOff val="35000"/>
                  </a:schemeClr>
                </a:solidFill>
                <a:latin typeface="Calibri" charset="0"/>
                <a:ea typeface="Calibri" charset="0"/>
                <a:cs typeface="Calibri" charset="0"/>
              </a:rPr>
              <a:t>more on this topic later</a:t>
            </a:r>
            <a:r>
              <a:rPr lang="en-US" sz="3200" dirty="0">
                <a:solidFill>
                  <a:schemeClr val="tx1">
                    <a:lumMod val="65000"/>
                    <a:lumOff val="35000"/>
                  </a:schemeClr>
                </a:solidFill>
                <a:latin typeface="Calibri" charset="0"/>
                <a:ea typeface="Calibri" charset="0"/>
                <a:cs typeface="Calibri" charset="0"/>
              </a:rPr>
              <a:t>)</a:t>
            </a:r>
          </a:p>
        </p:txBody>
      </p:sp>
    </p:spTree>
    <p:extLst>
      <p:ext uri="{BB962C8B-B14F-4D97-AF65-F5344CB8AC3E}">
        <p14:creationId xmlns:p14="http://schemas.microsoft.com/office/powerpoint/2010/main" val="31255178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MG_7434.jpg"/>
          <p:cNvPicPr>
            <a:picLocks noChangeAspect="1"/>
          </p:cNvPicPr>
          <p:nvPr/>
        </p:nvPicPr>
        <p:blipFill rotWithShape="1">
          <a:blip r:embed="rId3" cstate="print">
            <a:alphaModFix amt="68000"/>
            <a:extLst>
              <a:ext uri="{28A0092B-C50C-407E-A947-70E740481C1C}">
                <a14:useLocalDpi xmlns:a14="http://schemas.microsoft.com/office/drawing/2010/main"/>
              </a:ext>
            </a:extLst>
          </a:blip>
          <a:srcRect/>
          <a:stretch/>
        </p:blipFill>
        <p:spPr>
          <a:xfrm>
            <a:off x="224422" y="530394"/>
            <a:ext cx="8919578" cy="4298690"/>
          </a:xfrm>
          <a:prstGeom prst="rect">
            <a:avLst/>
          </a:prstGeom>
        </p:spPr>
      </p:pic>
      <p:sp>
        <p:nvSpPr>
          <p:cNvPr id="32770" name="Title 1"/>
          <p:cNvSpPr>
            <a:spLocks noGrp="1"/>
          </p:cNvSpPr>
          <p:nvPr>
            <p:ph type="title"/>
          </p:nvPr>
        </p:nvSpPr>
        <p:spPr>
          <a:xfrm>
            <a:off x="685520" y="1211892"/>
            <a:ext cx="8128000" cy="1351801"/>
          </a:xfrm>
          <a:solidFill>
            <a:srgbClr val="AECD0B">
              <a:alpha val="51000"/>
            </a:srgbClr>
          </a:solidFill>
        </p:spPr>
        <p:txBody>
          <a:bodyPr anchor="ctr"/>
          <a:lstStyle/>
          <a:p>
            <a:pPr algn="ctr"/>
            <a:r>
              <a:rPr lang="en-US" sz="5400" dirty="0"/>
              <a:t>Questions?</a:t>
            </a:r>
          </a:p>
        </p:txBody>
      </p:sp>
      <p:sp>
        <p:nvSpPr>
          <p:cNvPr id="4" name="Title 1"/>
          <p:cNvSpPr txBox="1">
            <a:spLocks/>
          </p:cNvSpPr>
          <p:nvPr/>
        </p:nvSpPr>
        <p:spPr bwMode="auto">
          <a:xfrm>
            <a:off x="341385" y="4829084"/>
            <a:ext cx="8802615" cy="1351801"/>
          </a:xfrm>
          <a:prstGeom prst="rect">
            <a:avLst/>
          </a:prstGeom>
          <a:noFill/>
          <a:ln>
            <a:noFill/>
          </a:ln>
          <a:extLs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4400">
                <a:solidFill>
                  <a:schemeClr val="accent1">
                    <a:lumMod val="75000"/>
                  </a:schemeClr>
                </a:solidFill>
                <a:latin typeface="Avenir Book"/>
                <a:ea typeface="MS PGothic" pitchFamily="34" charset="-128"/>
                <a:cs typeface="Avenir Book"/>
              </a:defRPr>
            </a:lvl1pPr>
            <a:lvl2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2pPr>
            <a:lvl3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3pPr>
            <a:lvl4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4pPr>
            <a:lvl5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a:lstStyle>
          <a:p>
            <a:pPr algn="r"/>
            <a:endParaRPr lang="en-US" sz="3600" dirty="0">
              <a:solidFill>
                <a:srgbClr val="A3CD08"/>
              </a:solidFill>
            </a:endParaRPr>
          </a:p>
        </p:txBody>
      </p:sp>
    </p:spTree>
    <p:extLst>
      <p:ext uri="{BB962C8B-B14F-4D97-AF65-F5344CB8AC3E}">
        <p14:creationId xmlns:p14="http://schemas.microsoft.com/office/powerpoint/2010/main" val="4117555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xfrm>
            <a:off x="457200" y="274319"/>
            <a:ext cx="8229600" cy="1143000"/>
          </a:xfrm>
        </p:spPr>
        <p:txBody>
          <a:bodyPr/>
          <a:lstStyle/>
          <a:p>
            <a:r>
              <a:rPr lang="en-US" altLang="en-US" dirty="0"/>
              <a:t>Example A: (N=387)</a:t>
            </a:r>
          </a:p>
        </p:txBody>
      </p:sp>
      <p:sp>
        <p:nvSpPr>
          <p:cNvPr id="74758" name="Text Box 6"/>
          <p:cNvSpPr txBox="1">
            <a:spLocks noChangeArrowheads="1"/>
          </p:cNvSpPr>
          <p:nvPr/>
        </p:nvSpPr>
        <p:spPr bwMode="auto">
          <a:xfrm>
            <a:off x="3094863" y="1627465"/>
            <a:ext cx="1354666" cy="74879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defTabSz="812810" eaLnBrk="0" fontAlgn="base" hangingPunct="0">
              <a:spcBef>
                <a:spcPct val="0"/>
              </a:spcBef>
              <a:spcAft>
                <a:spcPct val="0"/>
              </a:spcAft>
            </a:pPr>
            <a:r>
              <a:rPr lang="en-US" altLang="en-US" sz="2133" b="1" dirty="0">
                <a:latin typeface="Arial" panose="020B0604020202020204" pitchFamily="34" charset="0"/>
              </a:rPr>
              <a:t>Hip </a:t>
            </a:r>
          </a:p>
          <a:p>
            <a:pPr defTabSz="812810" eaLnBrk="0" fontAlgn="base" hangingPunct="0">
              <a:spcBef>
                <a:spcPct val="0"/>
              </a:spcBef>
              <a:spcAft>
                <a:spcPct val="0"/>
              </a:spcAft>
            </a:pPr>
            <a:r>
              <a:rPr lang="en-US" altLang="en-US" sz="2133" b="1" dirty="0">
                <a:latin typeface="Arial" panose="020B0604020202020204" pitchFamily="34" charset="0"/>
              </a:rPr>
              <a:t>fracture</a:t>
            </a:r>
          </a:p>
        </p:txBody>
      </p:sp>
      <p:sp>
        <p:nvSpPr>
          <p:cNvPr id="74759" name="Text Box 7"/>
          <p:cNvSpPr txBox="1">
            <a:spLocks noChangeArrowheads="1"/>
          </p:cNvSpPr>
          <p:nvPr/>
        </p:nvSpPr>
        <p:spPr bwMode="auto">
          <a:xfrm>
            <a:off x="4673342" y="1635931"/>
            <a:ext cx="1202573" cy="74879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dirty="0">
                <a:latin typeface="Arial" panose="020B0604020202020204" pitchFamily="34" charset="0"/>
              </a:rPr>
              <a:t>No hip </a:t>
            </a:r>
          </a:p>
          <a:p>
            <a:pPr defTabSz="812810" eaLnBrk="0" fontAlgn="base" hangingPunct="0">
              <a:spcBef>
                <a:spcPct val="0"/>
              </a:spcBef>
              <a:spcAft>
                <a:spcPct val="0"/>
              </a:spcAft>
            </a:pPr>
            <a:r>
              <a:rPr lang="en-US" altLang="en-US" sz="2133" b="1" dirty="0">
                <a:latin typeface="Arial" panose="020B0604020202020204" pitchFamily="34" charset="0"/>
              </a:rPr>
              <a:t>fracture</a:t>
            </a:r>
          </a:p>
        </p:txBody>
      </p:sp>
      <p:grpSp>
        <p:nvGrpSpPr>
          <p:cNvPr id="2" name="Group 1"/>
          <p:cNvGrpSpPr/>
          <p:nvPr/>
        </p:nvGrpSpPr>
        <p:grpSpPr>
          <a:xfrm>
            <a:off x="887588" y="2509673"/>
            <a:ext cx="7097889" cy="3763516"/>
            <a:chOff x="887588" y="2142067"/>
            <a:chExt cx="7097889" cy="3763516"/>
          </a:xfrm>
        </p:grpSpPr>
        <p:sp>
          <p:nvSpPr>
            <p:cNvPr id="74755" name="Rectangle 3"/>
            <p:cNvSpPr>
              <a:spLocks noChangeArrowheads="1"/>
            </p:cNvSpPr>
            <p:nvPr/>
          </p:nvSpPr>
          <p:spPr bwMode="auto">
            <a:xfrm>
              <a:off x="3014134" y="2142067"/>
              <a:ext cx="2912533" cy="1693333"/>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74756" name="Line 4"/>
            <p:cNvSpPr>
              <a:spLocks noChangeShapeType="1"/>
            </p:cNvSpPr>
            <p:nvPr/>
          </p:nvSpPr>
          <p:spPr bwMode="auto">
            <a:xfrm>
              <a:off x="4436533" y="2142067"/>
              <a:ext cx="0" cy="1693333"/>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74757" name="Line 5"/>
            <p:cNvSpPr>
              <a:spLocks noChangeShapeType="1"/>
            </p:cNvSpPr>
            <p:nvPr/>
          </p:nvSpPr>
          <p:spPr bwMode="auto">
            <a:xfrm>
              <a:off x="3014134" y="2954867"/>
              <a:ext cx="2912533" cy="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74760" name="Text Box 8"/>
            <p:cNvSpPr txBox="1">
              <a:spLocks noChangeArrowheads="1"/>
            </p:cNvSpPr>
            <p:nvPr/>
          </p:nvSpPr>
          <p:spPr bwMode="auto">
            <a:xfrm>
              <a:off x="1253067" y="2345267"/>
              <a:ext cx="1167179"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a:latin typeface="Arial" panose="020B0604020202020204" pitchFamily="34" charset="0"/>
                </a:rPr>
                <a:t>Women</a:t>
              </a:r>
            </a:p>
          </p:txBody>
        </p:sp>
        <p:sp>
          <p:nvSpPr>
            <p:cNvPr id="74761" name="Text Box 9"/>
            <p:cNvSpPr txBox="1">
              <a:spLocks noChangeArrowheads="1"/>
            </p:cNvSpPr>
            <p:nvPr/>
          </p:nvSpPr>
          <p:spPr bwMode="auto">
            <a:xfrm>
              <a:off x="1388533" y="3225800"/>
              <a:ext cx="731290"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a:latin typeface="Arial" panose="020B0604020202020204" pitchFamily="34" charset="0"/>
                </a:rPr>
                <a:t>Men</a:t>
              </a:r>
            </a:p>
          </p:txBody>
        </p:sp>
        <p:sp>
          <p:nvSpPr>
            <p:cNvPr id="74762" name="Text Box 10"/>
            <p:cNvSpPr txBox="1">
              <a:spLocks noChangeArrowheads="1"/>
            </p:cNvSpPr>
            <p:nvPr/>
          </p:nvSpPr>
          <p:spPr bwMode="auto">
            <a:xfrm>
              <a:off x="3454399" y="3246967"/>
              <a:ext cx="607655"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defTabSz="812810" eaLnBrk="0" fontAlgn="base" hangingPunct="0">
                <a:spcBef>
                  <a:spcPct val="0"/>
                </a:spcBef>
                <a:spcAft>
                  <a:spcPct val="0"/>
                </a:spcAft>
              </a:pPr>
              <a:r>
                <a:rPr lang="en-US" altLang="en-US" sz="2133" b="1" dirty="0">
                  <a:latin typeface="Arial" panose="020B0604020202020204" pitchFamily="34" charset="0"/>
                </a:rPr>
                <a:t> 66</a:t>
              </a:r>
            </a:p>
          </p:txBody>
        </p:sp>
        <p:sp>
          <p:nvSpPr>
            <p:cNvPr id="74763" name="Text Box 11"/>
            <p:cNvSpPr txBox="1">
              <a:spLocks noChangeArrowheads="1"/>
            </p:cNvSpPr>
            <p:nvPr/>
          </p:nvSpPr>
          <p:spPr bwMode="auto">
            <a:xfrm>
              <a:off x="4910667" y="2345267"/>
              <a:ext cx="611386"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a:latin typeface="Arial" panose="020B0604020202020204" pitchFamily="34" charset="0"/>
                </a:rPr>
                <a:t>111</a:t>
              </a:r>
            </a:p>
          </p:txBody>
        </p:sp>
        <p:sp>
          <p:nvSpPr>
            <p:cNvPr id="74764" name="Text Box 12"/>
            <p:cNvSpPr txBox="1">
              <a:spLocks noChangeArrowheads="1"/>
            </p:cNvSpPr>
            <p:nvPr/>
          </p:nvSpPr>
          <p:spPr bwMode="auto">
            <a:xfrm>
              <a:off x="4876800" y="3293533"/>
              <a:ext cx="639919"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defTabSz="812810" eaLnBrk="0" fontAlgn="base" hangingPunct="0">
                <a:spcBef>
                  <a:spcPct val="0"/>
                </a:spcBef>
                <a:spcAft>
                  <a:spcPct val="0"/>
                </a:spcAft>
              </a:pPr>
              <a:r>
                <a:rPr lang="en-US" altLang="en-US" sz="2133" b="1" dirty="0">
                  <a:latin typeface="Arial" panose="020B0604020202020204" pitchFamily="34" charset="0"/>
                </a:rPr>
                <a:t>  82</a:t>
              </a:r>
            </a:p>
          </p:txBody>
        </p:sp>
        <p:sp>
          <p:nvSpPr>
            <p:cNvPr id="74765" name="Text Box 13"/>
            <p:cNvSpPr txBox="1">
              <a:spLocks noChangeArrowheads="1"/>
            </p:cNvSpPr>
            <p:nvPr/>
          </p:nvSpPr>
          <p:spPr bwMode="auto">
            <a:xfrm>
              <a:off x="3420533" y="2345267"/>
              <a:ext cx="641522"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a:latin typeface="Arial" panose="020B0604020202020204" pitchFamily="34" charset="0"/>
                </a:rPr>
                <a:t>128</a:t>
              </a:r>
            </a:p>
          </p:txBody>
        </p:sp>
        <p:sp>
          <p:nvSpPr>
            <p:cNvPr id="74766" name="Text Box 14"/>
            <p:cNvSpPr txBox="1">
              <a:spLocks noChangeArrowheads="1"/>
            </p:cNvSpPr>
            <p:nvPr/>
          </p:nvSpPr>
          <p:spPr bwMode="auto">
            <a:xfrm>
              <a:off x="4910667" y="3970867"/>
              <a:ext cx="641522"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a:latin typeface="Arial" panose="020B0604020202020204" pitchFamily="34" charset="0"/>
                </a:rPr>
                <a:t>193</a:t>
              </a:r>
            </a:p>
          </p:txBody>
        </p:sp>
        <p:sp>
          <p:nvSpPr>
            <p:cNvPr id="74767" name="Text Box 15"/>
            <p:cNvSpPr txBox="1">
              <a:spLocks noChangeArrowheads="1"/>
            </p:cNvSpPr>
            <p:nvPr/>
          </p:nvSpPr>
          <p:spPr bwMode="auto">
            <a:xfrm>
              <a:off x="3420533" y="3970867"/>
              <a:ext cx="641522"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a:latin typeface="Arial" panose="020B0604020202020204" pitchFamily="34" charset="0"/>
                </a:rPr>
                <a:t>194</a:t>
              </a:r>
            </a:p>
          </p:txBody>
        </p:sp>
        <p:sp>
          <p:nvSpPr>
            <p:cNvPr id="74768" name="Text Box 16"/>
            <p:cNvSpPr txBox="1">
              <a:spLocks noChangeArrowheads="1"/>
            </p:cNvSpPr>
            <p:nvPr/>
          </p:nvSpPr>
          <p:spPr bwMode="auto">
            <a:xfrm>
              <a:off x="887588" y="4512734"/>
              <a:ext cx="7097889" cy="530017"/>
            </a:xfrm>
            <a:prstGeom prst="rect">
              <a:avLst/>
            </a:prstGeom>
            <a:solidFill>
              <a:srgbClr val="D9D9D9"/>
            </a:solidFill>
            <a:ln>
              <a:noFill/>
            </a:ln>
            <a:effectLst/>
            <a:extLst/>
          </p:spPr>
          <p:txBody>
            <a:bodyPr wrap="square">
              <a:spAutoFit/>
            </a:bodyPr>
            <a:lstStyle/>
            <a:p>
              <a:pPr algn="ctr" defTabSz="812810" eaLnBrk="0" fontAlgn="base" hangingPunct="0">
                <a:spcBef>
                  <a:spcPct val="0"/>
                </a:spcBef>
                <a:spcAft>
                  <a:spcPct val="0"/>
                </a:spcAft>
              </a:pPr>
              <a:r>
                <a:rPr lang="en-US" altLang="en-US" sz="2844" b="1" dirty="0">
                  <a:latin typeface="Arial" panose="020B0604020202020204" pitchFamily="34" charset="0"/>
                </a:rPr>
                <a:t>OR =  (128x82)/(66x111) =  1.4</a:t>
              </a:r>
            </a:p>
          </p:txBody>
        </p:sp>
        <p:sp>
          <p:nvSpPr>
            <p:cNvPr id="74769" name="Text Box 17"/>
            <p:cNvSpPr txBox="1">
              <a:spLocks noChangeArrowheads="1"/>
            </p:cNvSpPr>
            <p:nvPr/>
          </p:nvSpPr>
          <p:spPr bwMode="auto">
            <a:xfrm>
              <a:off x="887588" y="5156788"/>
              <a:ext cx="7097889" cy="748795"/>
            </a:xfrm>
            <a:prstGeom prst="rect">
              <a:avLst/>
            </a:prstGeom>
            <a:solidFill>
              <a:schemeClr val="accent6">
                <a:lumMod val="60000"/>
                <a:lumOff val="40000"/>
              </a:schemeClr>
            </a:solidFill>
            <a:ln>
              <a:noFill/>
            </a:ln>
            <a:effectLst/>
            <a:extLst/>
          </p:spPr>
          <p:txBody>
            <a:bodyPr>
              <a:spAutoFit/>
            </a:bodyPr>
            <a:lstStyle/>
            <a:p>
              <a:pPr defTabSz="812810" eaLnBrk="0" fontAlgn="base" hangingPunct="0">
                <a:spcBef>
                  <a:spcPct val="0"/>
                </a:spcBef>
                <a:spcAft>
                  <a:spcPct val="0"/>
                </a:spcAft>
              </a:pPr>
              <a:r>
                <a:rPr lang="en-US" altLang="en-US" sz="2133" b="1" dirty="0">
                  <a:latin typeface="Comic Sans MS" panose="030F0702030302020204" pitchFamily="66" charset="0"/>
                </a:rPr>
                <a:t>“The odds of suffering from a hip fracture are 1.4 times greater for women than men”</a:t>
              </a:r>
            </a:p>
          </p:txBody>
        </p:sp>
        <p:sp>
          <p:nvSpPr>
            <p:cNvPr id="74770" name="Text Box 18"/>
            <p:cNvSpPr txBox="1">
              <a:spLocks noChangeArrowheads="1"/>
            </p:cNvSpPr>
            <p:nvPr/>
          </p:nvSpPr>
          <p:spPr bwMode="auto">
            <a:xfrm>
              <a:off x="6197600" y="2277533"/>
              <a:ext cx="880533"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defTabSz="812810" eaLnBrk="0" fontAlgn="base" hangingPunct="0">
                <a:spcBef>
                  <a:spcPct val="50000"/>
                </a:spcBef>
                <a:spcAft>
                  <a:spcPct val="0"/>
                </a:spcAft>
              </a:pPr>
              <a:r>
                <a:rPr lang="en-US" altLang="en-US" sz="2133" b="1">
                  <a:latin typeface="Arial" panose="020B0604020202020204" pitchFamily="34" charset="0"/>
                </a:rPr>
                <a:t>239</a:t>
              </a:r>
            </a:p>
          </p:txBody>
        </p:sp>
        <p:sp>
          <p:nvSpPr>
            <p:cNvPr id="74771" name="Text Box 19"/>
            <p:cNvSpPr txBox="1">
              <a:spLocks noChangeArrowheads="1"/>
            </p:cNvSpPr>
            <p:nvPr/>
          </p:nvSpPr>
          <p:spPr bwMode="auto">
            <a:xfrm>
              <a:off x="6197600" y="3225800"/>
              <a:ext cx="948267"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defTabSz="812810" eaLnBrk="0" fontAlgn="base" hangingPunct="0">
                <a:spcBef>
                  <a:spcPct val="50000"/>
                </a:spcBef>
                <a:spcAft>
                  <a:spcPct val="0"/>
                </a:spcAft>
              </a:pPr>
              <a:r>
                <a:rPr lang="en-US" altLang="en-US" sz="2133" b="1">
                  <a:latin typeface="Arial" panose="020B0604020202020204" pitchFamily="34" charset="0"/>
                </a:rPr>
                <a:t>148</a:t>
              </a:r>
            </a:p>
          </p:txBody>
        </p:sp>
        <p:sp>
          <p:nvSpPr>
            <p:cNvPr id="74772" name="Text Box 20"/>
            <p:cNvSpPr txBox="1">
              <a:spLocks noChangeArrowheads="1"/>
            </p:cNvSpPr>
            <p:nvPr/>
          </p:nvSpPr>
          <p:spPr bwMode="auto">
            <a:xfrm>
              <a:off x="6265333" y="3970867"/>
              <a:ext cx="948267"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defTabSz="812810" eaLnBrk="0" fontAlgn="base" hangingPunct="0">
                <a:spcBef>
                  <a:spcPct val="50000"/>
                </a:spcBef>
                <a:spcAft>
                  <a:spcPct val="0"/>
                </a:spcAft>
              </a:pPr>
              <a:r>
                <a:rPr lang="en-US" altLang="en-US" sz="2133" b="1">
                  <a:latin typeface="Arial" panose="020B0604020202020204" pitchFamily="34" charset="0"/>
                </a:rPr>
                <a:t>387</a:t>
              </a:r>
            </a:p>
          </p:txBody>
        </p:sp>
      </p:grpSp>
    </p:spTree>
    <p:extLst>
      <p:ext uri="{BB962C8B-B14F-4D97-AF65-F5344CB8AC3E}">
        <p14:creationId xmlns:p14="http://schemas.microsoft.com/office/powerpoint/2010/main" val="8771957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a:xfrm>
            <a:off x="457200" y="274320"/>
            <a:ext cx="8229600" cy="1143000"/>
          </a:xfrm>
        </p:spPr>
        <p:txBody>
          <a:bodyPr/>
          <a:lstStyle/>
          <a:p>
            <a:r>
              <a:rPr lang="en-US" altLang="en-US" dirty="0"/>
              <a:t>Example A: Crude analysis</a:t>
            </a:r>
          </a:p>
        </p:txBody>
      </p:sp>
      <p:sp>
        <p:nvSpPr>
          <p:cNvPr id="75779" name="Rectangle 3"/>
          <p:cNvSpPr>
            <a:spLocks noGrp="1" noChangeArrowheads="1"/>
          </p:cNvSpPr>
          <p:nvPr>
            <p:ph type="body" idx="1"/>
          </p:nvPr>
        </p:nvSpPr>
        <p:spPr>
          <a:xfrm>
            <a:off x="643467" y="1828800"/>
            <a:ext cx="7772400" cy="3929530"/>
          </a:xfrm>
        </p:spPr>
        <p:txBody>
          <a:bodyPr/>
          <a:lstStyle/>
          <a:p>
            <a:pPr>
              <a:spcBef>
                <a:spcPts val="600"/>
              </a:spcBef>
              <a:spcAft>
                <a:spcPts val="600"/>
              </a:spcAft>
            </a:pPr>
            <a:r>
              <a:rPr lang="en-US" altLang="en-US" dirty="0">
                <a:solidFill>
                  <a:schemeClr val="tx1">
                    <a:lumMod val="65000"/>
                    <a:lumOff val="35000"/>
                  </a:schemeClr>
                </a:solidFill>
              </a:rPr>
              <a:t>This analysis </a:t>
            </a:r>
            <a:r>
              <a:rPr lang="en-US" altLang="en-US" u="sng" dirty="0">
                <a:solidFill>
                  <a:schemeClr val="tx1">
                    <a:lumMod val="65000"/>
                    <a:lumOff val="35000"/>
                  </a:schemeClr>
                </a:solidFill>
              </a:rPr>
              <a:t>only</a:t>
            </a:r>
            <a:r>
              <a:rPr lang="en-US" altLang="en-US" dirty="0">
                <a:solidFill>
                  <a:schemeClr val="tx1">
                    <a:lumMod val="65000"/>
                    <a:lumOff val="35000"/>
                  </a:schemeClr>
                </a:solidFill>
              </a:rPr>
              <a:t> examined the exposure and disease</a:t>
            </a:r>
          </a:p>
          <a:p>
            <a:pPr>
              <a:spcBef>
                <a:spcPts val="600"/>
              </a:spcBef>
              <a:spcAft>
                <a:spcPts val="600"/>
              </a:spcAft>
            </a:pPr>
            <a:r>
              <a:rPr lang="en-US" altLang="en-US" dirty="0">
                <a:solidFill>
                  <a:schemeClr val="tx1">
                    <a:lumMod val="65000"/>
                    <a:lumOff val="35000"/>
                  </a:schemeClr>
                </a:solidFill>
              </a:rPr>
              <a:t>This is called “crude analysis” or “crude association”</a:t>
            </a:r>
          </a:p>
          <a:p>
            <a:pPr>
              <a:spcBef>
                <a:spcPts val="600"/>
              </a:spcBef>
              <a:spcAft>
                <a:spcPts val="600"/>
              </a:spcAft>
            </a:pPr>
            <a:r>
              <a:rPr lang="en-US" altLang="en-US" dirty="0">
                <a:solidFill>
                  <a:schemeClr val="tx1">
                    <a:lumMod val="65000"/>
                    <a:lumOff val="35000"/>
                  </a:schemeClr>
                </a:solidFill>
              </a:rPr>
              <a:t>Is there some other variable that modifies exposure-disease association?</a:t>
            </a:r>
          </a:p>
          <a:p>
            <a:pPr>
              <a:spcBef>
                <a:spcPts val="600"/>
              </a:spcBef>
              <a:spcAft>
                <a:spcPts val="600"/>
              </a:spcAft>
            </a:pPr>
            <a:r>
              <a:rPr lang="en-US" altLang="en-US" dirty="0">
                <a:solidFill>
                  <a:schemeClr val="tx1">
                    <a:lumMod val="65000"/>
                    <a:lumOff val="35000"/>
                  </a:schemeClr>
                </a:solidFill>
              </a:rPr>
              <a:t>Age?</a:t>
            </a:r>
          </a:p>
        </p:txBody>
      </p:sp>
    </p:spTree>
    <p:extLst>
      <p:ext uri="{BB962C8B-B14F-4D97-AF65-F5344CB8AC3E}">
        <p14:creationId xmlns:p14="http://schemas.microsoft.com/office/powerpoint/2010/main" val="42582467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a:xfrm>
            <a:off x="185432" y="110066"/>
            <a:ext cx="8229600" cy="914400"/>
          </a:xfrm>
        </p:spPr>
        <p:txBody>
          <a:bodyPr/>
          <a:lstStyle/>
          <a:p>
            <a:pPr algn="ctr"/>
            <a:r>
              <a:rPr lang="en-US" altLang="en-US" dirty="0"/>
              <a:t>N=387 (stratified by age)</a:t>
            </a:r>
          </a:p>
        </p:txBody>
      </p:sp>
      <p:sp>
        <p:nvSpPr>
          <p:cNvPr id="76803" name="Rectangle 3"/>
          <p:cNvSpPr>
            <a:spLocks noChangeArrowheads="1"/>
          </p:cNvSpPr>
          <p:nvPr/>
        </p:nvSpPr>
        <p:spPr bwMode="auto">
          <a:xfrm>
            <a:off x="1998134" y="2616200"/>
            <a:ext cx="1896533" cy="1693333"/>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76804" name="Line 4"/>
          <p:cNvSpPr>
            <a:spLocks noChangeShapeType="1"/>
          </p:cNvSpPr>
          <p:nvPr/>
        </p:nvSpPr>
        <p:spPr bwMode="auto">
          <a:xfrm>
            <a:off x="2946400" y="2616200"/>
            <a:ext cx="0" cy="1693333"/>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76805" name="Line 5"/>
          <p:cNvSpPr>
            <a:spLocks noChangeShapeType="1"/>
          </p:cNvSpPr>
          <p:nvPr/>
        </p:nvSpPr>
        <p:spPr bwMode="auto">
          <a:xfrm>
            <a:off x="1998134" y="3429000"/>
            <a:ext cx="1896533" cy="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76806" name="Text Box 6"/>
          <p:cNvSpPr txBox="1">
            <a:spLocks noChangeArrowheads="1"/>
          </p:cNvSpPr>
          <p:nvPr/>
        </p:nvSpPr>
        <p:spPr bwMode="auto">
          <a:xfrm>
            <a:off x="2201333" y="2074333"/>
            <a:ext cx="708848"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a:latin typeface="Arial" panose="020B0604020202020204" pitchFamily="34" charset="0"/>
              </a:rPr>
              <a:t>HF+</a:t>
            </a:r>
          </a:p>
        </p:txBody>
      </p:sp>
      <p:sp>
        <p:nvSpPr>
          <p:cNvPr id="76807" name="Text Box 7"/>
          <p:cNvSpPr txBox="1">
            <a:spLocks noChangeArrowheads="1"/>
          </p:cNvSpPr>
          <p:nvPr/>
        </p:nvSpPr>
        <p:spPr bwMode="auto">
          <a:xfrm>
            <a:off x="3014133" y="2074333"/>
            <a:ext cx="1016000"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defTabSz="812810" eaLnBrk="0" fontAlgn="base" hangingPunct="0">
              <a:spcBef>
                <a:spcPct val="0"/>
              </a:spcBef>
              <a:spcAft>
                <a:spcPct val="0"/>
              </a:spcAft>
            </a:pPr>
            <a:r>
              <a:rPr lang="en-US" altLang="en-US" sz="2133" b="1">
                <a:latin typeface="Arial" panose="020B0604020202020204" pitchFamily="34" charset="0"/>
              </a:rPr>
              <a:t>HF-</a:t>
            </a:r>
          </a:p>
        </p:txBody>
      </p:sp>
      <p:sp>
        <p:nvSpPr>
          <p:cNvPr id="76808" name="Text Box 8"/>
          <p:cNvSpPr txBox="1">
            <a:spLocks noChangeArrowheads="1"/>
          </p:cNvSpPr>
          <p:nvPr/>
        </p:nvSpPr>
        <p:spPr bwMode="auto">
          <a:xfrm>
            <a:off x="508000" y="2819400"/>
            <a:ext cx="1317861"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a:latin typeface="Arial" panose="020B0604020202020204" pitchFamily="34" charset="0"/>
              </a:rPr>
              <a:t>Women  </a:t>
            </a:r>
          </a:p>
        </p:txBody>
      </p:sp>
      <p:sp>
        <p:nvSpPr>
          <p:cNvPr id="76809" name="Text Box 9"/>
          <p:cNvSpPr txBox="1">
            <a:spLocks noChangeArrowheads="1"/>
          </p:cNvSpPr>
          <p:nvPr/>
        </p:nvSpPr>
        <p:spPr bwMode="auto">
          <a:xfrm>
            <a:off x="711200" y="3632200"/>
            <a:ext cx="914400"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defTabSz="812810" eaLnBrk="0" fontAlgn="base" hangingPunct="0">
              <a:spcBef>
                <a:spcPct val="0"/>
              </a:spcBef>
              <a:spcAft>
                <a:spcPct val="0"/>
              </a:spcAft>
            </a:pPr>
            <a:r>
              <a:rPr lang="en-US" altLang="en-US" sz="2133" b="1">
                <a:latin typeface="Arial" panose="020B0604020202020204" pitchFamily="34" charset="0"/>
              </a:rPr>
              <a:t>Men </a:t>
            </a:r>
          </a:p>
        </p:txBody>
      </p:sp>
      <p:sp>
        <p:nvSpPr>
          <p:cNvPr id="76810" name="Text Box 10"/>
          <p:cNvSpPr txBox="1">
            <a:spLocks noChangeArrowheads="1"/>
          </p:cNvSpPr>
          <p:nvPr/>
        </p:nvSpPr>
        <p:spPr bwMode="auto">
          <a:xfrm>
            <a:off x="2133600" y="3767667"/>
            <a:ext cx="489236"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a:latin typeface="Arial" panose="020B0604020202020204" pitchFamily="34" charset="0"/>
              </a:rPr>
              <a:t>38</a:t>
            </a:r>
          </a:p>
        </p:txBody>
      </p:sp>
      <p:sp>
        <p:nvSpPr>
          <p:cNvPr id="76811" name="Text Box 11"/>
          <p:cNvSpPr txBox="1">
            <a:spLocks noChangeArrowheads="1"/>
          </p:cNvSpPr>
          <p:nvPr/>
        </p:nvSpPr>
        <p:spPr bwMode="auto">
          <a:xfrm>
            <a:off x="3149600" y="2819400"/>
            <a:ext cx="489236"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a:latin typeface="Arial" panose="020B0604020202020204" pitchFamily="34" charset="0"/>
              </a:rPr>
              <a:t>62</a:t>
            </a:r>
          </a:p>
        </p:txBody>
      </p:sp>
      <p:sp>
        <p:nvSpPr>
          <p:cNvPr id="76812" name="Text Box 12"/>
          <p:cNvSpPr txBox="1">
            <a:spLocks noChangeArrowheads="1"/>
          </p:cNvSpPr>
          <p:nvPr/>
        </p:nvSpPr>
        <p:spPr bwMode="auto">
          <a:xfrm>
            <a:off x="3081867" y="3767667"/>
            <a:ext cx="489236"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a:latin typeface="Arial" panose="020B0604020202020204" pitchFamily="34" charset="0"/>
              </a:rPr>
              <a:t>34</a:t>
            </a:r>
          </a:p>
        </p:txBody>
      </p:sp>
      <p:sp>
        <p:nvSpPr>
          <p:cNvPr id="76813" name="Text Box 13"/>
          <p:cNvSpPr txBox="1">
            <a:spLocks noChangeArrowheads="1"/>
          </p:cNvSpPr>
          <p:nvPr/>
        </p:nvSpPr>
        <p:spPr bwMode="auto">
          <a:xfrm>
            <a:off x="2133600" y="2819400"/>
            <a:ext cx="489236"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a:latin typeface="Arial" panose="020B0604020202020204" pitchFamily="34" charset="0"/>
              </a:rPr>
              <a:t>54</a:t>
            </a:r>
          </a:p>
        </p:txBody>
      </p:sp>
      <p:sp>
        <p:nvSpPr>
          <p:cNvPr id="76814" name="Text Box 14"/>
          <p:cNvSpPr txBox="1">
            <a:spLocks noChangeArrowheads="1"/>
          </p:cNvSpPr>
          <p:nvPr/>
        </p:nvSpPr>
        <p:spPr bwMode="auto">
          <a:xfrm>
            <a:off x="3217334" y="4377267"/>
            <a:ext cx="489236"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a:latin typeface="Arial" panose="020B0604020202020204" pitchFamily="34" charset="0"/>
              </a:rPr>
              <a:t>96</a:t>
            </a:r>
          </a:p>
        </p:txBody>
      </p:sp>
      <p:sp>
        <p:nvSpPr>
          <p:cNvPr id="76815" name="Text Box 15"/>
          <p:cNvSpPr txBox="1">
            <a:spLocks noChangeArrowheads="1"/>
          </p:cNvSpPr>
          <p:nvPr/>
        </p:nvSpPr>
        <p:spPr bwMode="auto">
          <a:xfrm>
            <a:off x="1998134" y="4377267"/>
            <a:ext cx="489236"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a:latin typeface="Arial" panose="020B0604020202020204" pitchFamily="34" charset="0"/>
              </a:rPr>
              <a:t>92</a:t>
            </a:r>
          </a:p>
        </p:txBody>
      </p:sp>
      <p:sp>
        <p:nvSpPr>
          <p:cNvPr id="76816" name="Text Box 16"/>
          <p:cNvSpPr txBox="1">
            <a:spLocks noChangeArrowheads="1"/>
          </p:cNvSpPr>
          <p:nvPr/>
        </p:nvSpPr>
        <p:spPr bwMode="auto">
          <a:xfrm>
            <a:off x="711199" y="4865564"/>
            <a:ext cx="7857068" cy="523220"/>
          </a:xfrm>
          <a:prstGeom prst="rect">
            <a:avLst/>
          </a:prstGeom>
          <a:solidFill>
            <a:schemeClr val="bg1">
              <a:lumMod val="85000"/>
            </a:schemeClr>
          </a:solidFill>
          <a:ln>
            <a:noFill/>
          </a:ln>
          <a:effectLst/>
          <a:extLst/>
        </p:spPr>
        <p:txBody>
          <a:bodyPr wrap="square" anchor="t">
            <a:spAutoFit/>
          </a:bodyPr>
          <a:lstStyle/>
          <a:p>
            <a:pPr defTabSz="812810" eaLnBrk="0" fontAlgn="base" hangingPunct="0">
              <a:spcBef>
                <a:spcPct val="0"/>
              </a:spcBef>
              <a:spcAft>
                <a:spcPct val="0"/>
              </a:spcAft>
            </a:pPr>
            <a:r>
              <a:rPr lang="en-US" altLang="en-US" sz="2800" b="1" dirty="0">
                <a:latin typeface="Arial"/>
                <a:cs typeface="Arial"/>
              </a:rPr>
              <a:t>              OR  = 0.78                    OR  = 2.6	 </a:t>
            </a:r>
            <a:endParaRPr lang="en-US" altLang="en-US" sz="2844" b="1" dirty="0">
              <a:latin typeface="Arial" panose="020B0604020202020204" pitchFamily="34" charset="0"/>
            </a:endParaRPr>
          </a:p>
        </p:txBody>
      </p:sp>
      <p:sp>
        <p:nvSpPr>
          <p:cNvPr id="76817" name="Text Box 17"/>
          <p:cNvSpPr txBox="1">
            <a:spLocks noChangeArrowheads="1"/>
          </p:cNvSpPr>
          <p:nvPr/>
        </p:nvSpPr>
        <p:spPr bwMode="auto">
          <a:xfrm>
            <a:off x="643467" y="5461000"/>
            <a:ext cx="7924800" cy="1077063"/>
          </a:xfrm>
          <a:prstGeom prst="rect">
            <a:avLst/>
          </a:prstGeom>
          <a:solidFill>
            <a:srgbClr val="C9DA92"/>
          </a:solidFill>
          <a:ln>
            <a:noFill/>
          </a:ln>
          <a:effectLst/>
          <a:extLst/>
        </p:spPr>
        <p:txBody>
          <a:bodyPr>
            <a:spAutoFit/>
          </a:bodyPr>
          <a:lstStyle/>
          <a:p>
            <a:pPr defTabSz="812810" eaLnBrk="0" fontAlgn="base" hangingPunct="0">
              <a:spcBef>
                <a:spcPct val="0"/>
              </a:spcBef>
              <a:spcAft>
                <a:spcPct val="0"/>
              </a:spcAft>
            </a:pPr>
            <a:r>
              <a:rPr lang="en-US" altLang="en-US" sz="2133" b="1" dirty="0">
                <a:latin typeface="Comic Sans MS" panose="030F0702030302020204" pitchFamily="66" charset="0"/>
              </a:rPr>
              <a:t>“The association between sex and hip fractures differs by age, or the effect of sex on odds or hip fracture is modified by age.”</a:t>
            </a:r>
          </a:p>
        </p:txBody>
      </p:sp>
      <p:sp>
        <p:nvSpPr>
          <p:cNvPr id="76818" name="Text Box 18"/>
          <p:cNvSpPr txBox="1">
            <a:spLocks noChangeArrowheads="1"/>
          </p:cNvSpPr>
          <p:nvPr/>
        </p:nvSpPr>
        <p:spPr bwMode="auto">
          <a:xfrm>
            <a:off x="2161491" y="1142260"/>
            <a:ext cx="2167466" cy="74879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lgn="ctr" defTabSz="812810" eaLnBrk="0" fontAlgn="base" hangingPunct="0">
              <a:spcBef>
                <a:spcPct val="0"/>
              </a:spcBef>
              <a:spcAft>
                <a:spcPct val="0"/>
              </a:spcAft>
            </a:pPr>
            <a:r>
              <a:rPr lang="en-US" altLang="en-US" sz="2133" b="1" dirty="0">
                <a:latin typeface="Arial" panose="020B0604020202020204" pitchFamily="34" charset="0"/>
              </a:rPr>
              <a:t>Young</a:t>
            </a:r>
          </a:p>
          <a:p>
            <a:pPr algn="ctr" defTabSz="812810" eaLnBrk="0" fontAlgn="base" hangingPunct="0">
              <a:spcBef>
                <a:spcPct val="0"/>
              </a:spcBef>
              <a:spcAft>
                <a:spcPct val="0"/>
              </a:spcAft>
            </a:pPr>
            <a:r>
              <a:rPr lang="en-US" altLang="en-US" sz="2133" b="1" dirty="0">
                <a:latin typeface="Arial" panose="020B0604020202020204" pitchFamily="34" charset="0"/>
              </a:rPr>
              <a:t>(n=188) </a:t>
            </a:r>
          </a:p>
        </p:txBody>
      </p:sp>
      <p:sp>
        <p:nvSpPr>
          <p:cNvPr id="76819" name="Text Box 19"/>
          <p:cNvSpPr txBox="1">
            <a:spLocks noChangeArrowheads="1"/>
          </p:cNvSpPr>
          <p:nvPr/>
        </p:nvSpPr>
        <p:spPr bwMode="auto">
          <a:xfrm>
            <a:off x="5249333" y="1126067"/>
            <a:ext cx="2641600" cy="74879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ctr" defTabSz="812810" eaLnBrk="0" fontAlgn="base" hangingPunct="0">
              <a:spcBef>
                <a:spcPct val="0"/>
              </a:spcBef>
              <a:spcAft>
                <a:spcPct val="0"/>
              </a:spcAft>
            </a:pPr>
            <a:r>
              <a:rPr lang="en-US" altLang="en-US" sz="2133" b="1">
                <a:latin typeface="Arial" panose="020B0604020202020204" pitchFamily="34" charset="0"/>
              </a:rPr>
              <a:t>Old </a:t>
            </a:r>
          </a:p>
          <a:p>
            <a:pPr algn="ctr" defTabSz="812810" eaLnBrk="0" fontAlgn="base" hangingPunct="0">
              <a:spcBef>
                <a:spcPct val="0"/>
              </a:spcBef>
              <a:spcAft>
                <a:spcPct val="0"/>
              </a:spcAft>
            </a:pPr>
            <a:r>
              <a:rPr lang="en-US" altLang="en-US" sz="2133" b="1">
                <a:latin typeface="Arial" panose="020B0604020202020204" pitchFamily="34" charset="0"/>
              </a:rPr>
              <a:t>(n=199)</a:t>
            </a:r>
          </a:p>
        </p:txBody>
      </p:sp>
      <p:sp>
        <p:nvSpPr>
          <p:cNvPr id="76820" name="Rectangle 20"/>
          <p:cNvSpPr>
            <a:spLocks noChangeArrowheads="1"/>
          </p:cNvSpPr>
          <p:nvPr/>
        </p:nvSpPr>
        <p:spPr bwMode="auto">
          <a:xfrm>
            <a:off x="5723467" y="2616200"/>
            <a:ext cx="1896533" cy="1693333"/>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76821" name="Line 21"/>
          <p:cNvSpPr>
            <a:spLocks noChangeShapeType="1"/>
          </p:cNvSpPr>
          <p:nvPr/>
        </p:nvSpPr>
        <p:spPr bwMode="auto">
          <a:xfrm>
            <a:off x="6671733" y="2616200"/>
            <a:ext cx="0" cy="1693333"/>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76822" name="Line 22"/>
          <p:cNvSpPr>
            <a:spLocks noChangeShapeType="1"/>
          </p:cNvSpPr>
          <p:nvPr/>
        </p:nvSpPr>
        <p:spPr bwMode="auto">
          <a:xfrm>
            <a:off x="5723467" y="3496733"/>
            <a:ext cx="1896533" cy="0"/>
          </a:xfrm>
          <a:prstGeom prst="line">
            <a:avLst/>
          </a:prstGeom>
          <a:noFill/>
          <a:ln w="9525">
            <a:solidFill>
              <a:schemeClr val="tx1"/>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812810" eaLnBrk="0" fontAlgn="base" hangingPunct="0">
              <a:spcBef>
                <a:spcPct val="0"/>
              </a:spcBef>
              <a:spcAft>
                <a:spcPct val="0"/>
              </a:spcAft>
            </a:pPr>
            <a:endParaRPr lang="en-US" sz="2844">
              <a:latin typeface="Arial" panose="020B0604020202020204" pitchFamily="34" charset="0"/>
            </a:endParaRPr>
          </a:p>
        </p:txBody>
      </p:sp>
      <p:sp>
        <p:nvSpPr>
          <p:cNvPr id="76823" name="Text Box 23"/>
          <p:cNvSpPr txBox="1">
            <a:spLocks noChangeArrowheads="1"/>
          </p:cNvSpPr>
          <p:nvPr/>
        </p:nvSpPr>
        <p:spPr bwMode="auto">
          <a:xfrm>
            <a:off x="5926667" y="3699933"/>
            <a:ext cx="489236"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a:latin typeface="Arial" panose="020B0604020202020204" pitchFamily="34" charset="0"/>
              </a:rPr>
              <a:t>28</a:t>
            </a:r>
          </a:p>
        </p:txBody>
      </p:sp>
      <p:sp>
        <p:nvSpPr>
          <p:cNvPr id="76824" name="Text Box 24"/>
          <p:cNvSpPr txBox="1">
            <a:spLocks noChangeArrowheads="1"/>
          </p:cNvSpPr>
          <p:nvPr/>
        </p:nvSpPr>
        <p:spPr bwMode="auto">
          <a:xfrm>
            <a:off x="6807200" y="3699933"/>
            <a:ext cx="489236"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a:latin typeface="Arial" panose="020B0604020202020204" pitchFamily="34" charset="0"/>
              </a:rPr>
              <a:t>48</a:t>
            </a:r>
          </a:p>
        </p:txBody>
      </p:sp>
      <p:sp>
        <p:nvSpPr>
          <p:cNvPr id="76825" name="Text Box 25"/>
          <p:cNvSpPr txBox="1">
            <a:spLocks noChangeArrowheads="1"/>
          </p:cNvSpPr>
          <p:nvPr/>
        </p:nvSpPr>
        <p:spPr bwMode="auto">
          <a:xfrm>
            <a:off x="6942667" y="2819400"/>
            <a:ext cx="489236"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a:latin typeface="Arial" panose="020B0604020202020204" pitchFamily="34" charset="0"/>
              </a:rPr>
              <a:t>49</a:t>
            </a:r>
          </a:p>
        </p:txBody>
      </p:sp>
      <p:sp>
        <p:nvSpPr>
          <p:cNvPr id="76826" name="Text Box 26"/>
          <p:cNvSpPr txBox="1">
            <a:spLocks noChangeArrowheads="1"/>
          </p:cNvSpPr>
          <p:nvPr/>
        </p:nvSpPr>
        <p:spPr bwMode="auto">
          <a:xfrm>
            <a:off x="5926667" y="2819400"/>
            <a:ext cx="489236"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a:latin typeface="Arial" panose="020B0604020202020204" pitchFamily="34" charset="0"/>
              </a:rPr>
              <a:t>74</a:t>
            </a:r>
          </a:p>
        </p:txBody>
      </p:sp>
      <p:sp>
        <p:nvSpPr>
          <p:cNvPr id="76827" name="Text Box 27"/>
          <p:cNvSpPr txBox="1">
            <a:spLocks noChangeArrowheads="1"/>
          </p:cNvSpPr>
          <p:nvPr/>
        </p:nvSpPr>
        <p:spPr bwMode="auto">
          <a:xfrm>
            <a:off x="6739467" y="2142067"/>
            <a:ext cx="1016000"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defTabSz="812810" eaLnBrk="0" fontAlgn="base" hangingPunct="0">
              <a:spcBef>
                <a:spcPct val="0"/>
              </a:spcBef>
              <a:spcAft>
                <a:spcPct val="0"/>
              </a:spcAft>
            </a:pPr>
            <a:r>
              <a:rPr lang="en-US" altLang="en-US" sz="2133" b="1">
                <a:latin typeface="Arial" panose="020B0604020202020204" pitchFamily="34" charset="0"/>
              </a:rPr>
              <a:t>HF-</a:t>
            </a:r>
          </a:p>
        </p:txBody>
      </p:sp>
      <p:sp>
        <p:nvSpPr>
          <p:cNvPr id="76828" name="Text Box 28"/>
          <p:cNvSpPr txBox="1">
            <a:spLocks noChangeArrowheads="1"/>
          </p:cNvSpPr>
          <p:nvPr/>
        </p:nvSpPr>
        <p:spPr bwMode="auto">
          <a:xfrm>
            <a:off x="5926667" y="2142067"/>
            <a:ext cx="708848"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a:latin typeface="Arial" panose="020B0604020202020204" pitchFamily="34" charset="0"/>
              </a:rPr>
              <a:t>HF+</a:t>
            </a:r>
          </a:p>
        </p:txBody>
      </p:sp>
      <p:sp>
        <p:nvSpPr>
          <p:cNvPr id="76829" name="Text Box 29"/>
          <p:cNvSpPr txBox="1">
            <a:spLocks noChangeArrowheads="1"/>
          </p:cNvSpPr>
          <p:nvPr/>
        </p:nvSpPr>
        <p:spPr bwMode="auto">
          <a:xfrm>
            <a:off x="5858933" y="4445000"/>
            <a:ext cx="641522"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a:latin typeface="Arial" panose="020B0604020202020204" pitchFamily="34" charset="0"/>
              </a:rPr>
              <a:t>102</a:t>
            </a:r>
          </a:p>
        </p:txBody>
      </p:sp>
      <p:sp>
        <p:nvSpPr>
          <p:cNvPr id="76830" name="Text Box 30"/>
          <p:cNvSpPr txBox="1">
            <a:spLocks noChangeArrowheads="1"/>
          </p:cNvSpPr>
          <p:nvPr/>
        </p:nvSpPr>
        <p:spPr bwMode="auto">
          <a:xfrm>
            <a:off x="6942667" y="4445000"/>
            <a:ext cx="489236" cy="4205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defTabSz="812810" eaLnBrk="0" fontAlgn="base" hangingPunct="0">
              <a:spcBef>
                <a:spcPct val="0"/>
              </a:spcBef>
              <a:spcAft>
                <a:spcPct val="0"/>
              </a:spcAft>
            </a:pPr>
            <a:r>
              <a:rPr lang="en-US" altLang="en-US" sz="2133" b="1">
                <a:latin typeface="Arial" panose="020B0604020202020204" pitchFamily="34" charset="0"/>
              </a:rPr>
              <a:t>97</a:t>
            </a:r>
          </a:p>
        </p:txBody>
      </p:sp>
      <p:grpSp>
        <p:nvGrpSpPr>
          <p:cNvPr id="2" name="Group 1"/>
          <p:cNvGrpSpPr/>
          <p:nvPr/>
        </p:nvGrpSpPr>
        <p:grpSpPr>
          <a:xfrm>
            <a:off x="3759200" y="1024466"/>
            <a:ext cx="2302934" cy="338667"/>
            <a:chOff x="3759200" y="855133"/>
            <a:chExt cx="2302934" cy="338667"/>
          </a:xfrm>
        </p:grpSpPr>
        <p:sp>
          <p:nvSpPr>
            <p:cNvPr id="76831" name="Line 31"/>
            <p:cNvSpPr>
              <a:spLocks noChangeShapeType="1"/>
            </p:cNvSpPr>
            <p:nvPr/>
          </p:nvSpPr>
          <p:spPr bwMode="auto">
            <a:xfrm flipH="1">
              <a:off x="3759200" y="855133"/>
              <a:ext cx="1151467" cy="338667"/>
            </a:xfrm>
            <a:prstGeom prst="line">
              <a:avLst/>
            </a:prstGeom>
            <a:noFill/>
            <a:ln w="38100">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defTabSz="812810" eaLnBrk="0" fontAlgn="base" hangingPunct="0">
                <a:spcBef>
                  <a:spcPct val="0"/>
                </a:spcBef>
                <a:spcAft>
                  <a:spcPct val="0"/>
                </a:spcAft>
              </a:pPr>
              <a:endParaRPr lang="en-US" sz="2844">
                <a:solidFill>
                  <a:srgbClr val="FFFFFF"/>
                </a:solidFill>
                <a:latin typeface="Arial" panose="020B0604020202020204" pitchFamily="34" charset="0"/>
              </a:endParaRPr>
            </a:p>
          </p:txBody>
        </p:sp>
        <p:sp>
          <p:nvSpPr>
            <p:cNvPr id="76832" name="Line 32"/>
            <p:cNvSpPr>
              <a:spLocks noChangeShapeType="1"/>
            </p:cNvSpPr>
            <p:nvPr/>
          </p:nvSpPr>
          <p:spPr bwMode="auto">
            <a:xfrm>
              <a:off x="4910667" y="855133"/>
              <a:ext cx="1151467" cy="338667"/>
            </a:xfrm>
            <a:prstGeom prst="line">
              <a:avLst/>
            </a:prstGeom>
            <a:noFill/>
            <a:ln w="38100">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defTabSz="812810" eaLnBrk="0" fontAlgn="base" hangingPunct="0">
                <a:spcBef>
                  <a:spcPct val="0"/>
                </a:spcBef>
                <a:spcAft>
                  <a:spcPct val="0"/>
                </a:spcAft>
              </a:pPr>
              <a:endParaRPr lang="en-US" sz="2844">
                <a:solidFill>
                  <a:srgbClr val="FFFFFF"/>
                </a:solidFill>
                <a:latin typeface="Arial" panose="020B0604020202020204" pitchFamily="34" charset="0"/>
              </a:endParaRPr>
            </a:p>
          </p:txBody>
        </p:sp>
      </p:grpSp>
    </p:spTree>
    <p:extLst>
      <p:ext uri="{BB962C8B-B14F-4D97-AF65-F5344CB8AC3E}">
        <p14:creationId xmlns:p14="http://schemas.microsoft.com/office/powerpoint/2010/main" val="4062329155"/>
      </p:ext>
    </p:extLst>
  </p:cSld>
  <p:clrMapOvr>
    <a:masterClrMapping/>
  </p:clrMapOvr>
</p:sld>
</file>

<file path=ppt/theme/theme1.xml><?xml version="1.0" encoding="utf-8"?>
<a:theme xmlns:a="http://schemas.openxmlformats.org/drawingml/2006/main" name="CDC OR Style options 1 and 2">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1_Level">
      <a:majorFont>
        <a:latin typeface="Garamond"/>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1_Level 1">
        <a:dk1>
          <a:srgbClr val="006699"/>
        </a:dk1>
        <a:lt1>
          <a:srgbClr val="FFFFFF"/>
        </a:lt1>
        <a:dk2>
          <a:srgbClr val="000000"/>
        </a:dk2>
        <a:lt2>
          <a:srgbClr val="99FF99"/>
        </a:lt2>
        <a:accent1>
          <a:srgbClr val="00CC99"/>
        </a:accent1>
        <a:accent2>
          <a:srgbClr val="009999"/>
        </a:accent2>
        <a:accent3>
          <a:srgbClr val="AAAAAA"/>
        </a:accent3>
        <a:accent4>
          <a:srgbClr val="DADADA"/>
        </a:accent4>
        <a:accent5>
          <a:srgbClr val="AAE2CA"/>
        </a:accent5>
        <a:accent6>
          <a:srgbClr val="008A8A"/>
        </a:accent6>
        <a:hlink>
          <a:srgbClr val="0066FF"/>
        </a:hlink>
        <a:folHlink>
          <a:srgbClr val="989CBA"/>
        </a:folHlink>
      </a:clrScheme>
      <a:clrMap bg1="dk2" tx1="lt1" bg2="dk1" tx2="lt2" accent1="accent1" accent2="accent2" accent3="accent3" accent4="accent4" accent5="accent5" accent6="accent6" hlink="hlink" folHlink="folHlink"/>
    </a:extraClrScheme>
    <a:extraClrScheme>
      <a:clrScheme name="1_Level 2">
        <a:dk1>
          <a:srgbClr val="808000"/>
        </a:dk1>
        <a:lt1>
          <a:srgbClr val="FFFFFF"/>
        </a:lt1>
        <a:dk2>
          <a:srgbClr val="5C271E"/>
        </a:dk2>
        <a:lt2>
          <a:srgbClr val="FFDD89"/>
        </a:lt2>
        <a:accent1>
          <a:srgbClr val="CC6600"/>
        </a:accent1>
        <a:accent2>
          <a:srgbClr val="CC9900"/>
        </a:accent2>
        <a:accent3>
          <a:srgbClr val="B5ACAB"/>
        </a:accent3>
        <a:accent4>
          <a:srgbClr val="DADADA"/>
        </a:accent4>
        <a:accent5>
          <a:srgbClr val="E2B8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3">
        <a:dk1>
          <a:srgbClr val="763B00"/>
        </a:dk1>
        <a:lt1>
          <a:srgbClr val="FFFFFF"/>
        </a:lt1>
        <a:dk2>
          <a:srgbClr val="330000"/>
        </a:dk2>
        <a:lt2>
          <a:srgbClr val="CC9900"/>
        </a:lt2>
        <a:accent1>
          <a:srgbClr val="FFCC00"/>
        </a:accent1>
        <a:accent2>
          <a:srgbClr val="CC3300"/>
        </a:accent2>
        <a:accent3>
          <a:srgbClr val="ADAAAA"/>
        </a:accent3>
        <a:accent4>
          <a:srgbClr val="DADADA"/>
        </a:accent4>
        <a:accent5>
          <a:srgbClr val="FFE2AA"/>
        </a:accent5>
        <a:accent6>
          <a:srgbClr val="B92D00"/>
        </a:accent6>
        <a:hlink>
          <a:srgbClr val="666699"/>
        </a:hlink>
        <a:folHlink>
          <a:srgbClr val="999966"/>
        </a:folHlink>
      </a:clrScheme>
      <a:clrMap bg1="dk2" tx1="lt1" bg2="dk1" tx2="lt2" accent1="accent1" accent2="accent2" accent3="accent3" accent4="accent4" accent5="accent5" accent6="accent6" hlink="hlink" folHlink="folHlink"/>
    </a:extraClrScheme>
    <a:extraClrScheme>
      <a:clrScheme name="1_Level 4">
        <a:dk1>
          <a:srgbClr val="6D3696"/>
        </a:dk1>
        <a:lt1>
          <a:srgbClr val="FFFFFF"/>
        </a:lt1>
        <a:dk2>
          <a:srgbClr val="51255D"/>
        </a:dk2>
        <a:lt2>
          <a:srgbClr val="FFFFCC"/>
        </a:lt2>
        <a:accent1>
          <a:srgbClr val="666699"/>
        </a:accent1>
        <a:accent2>
          <a:srgbClr val="800080"/>
        </a:accent2>
        <a:accent3>
          <a:srgbClr val="B3ACB6"/>
        </a:accent3>
        <a:accent4>
          <a:srgbClr val="DADADA"/>
        </a:accent4>
        <a:accent5>
          <a:srgbClr val="B8B8CA"/>
        </a:accent5>
        <a:accent6>
          <a:srgbClr val="730073"/>
        </a:accent6>
        <a:hlink>
          <a:srgbClr val="CCCC00"/>
        </a:hlink>
        <a:folHlink>
          <a:srgbClr val="A3A274"/>
        </a:folHlink>
      </a:clrScheme>
      <a:clrMap bg1="dk2" tx1="lt1" bg2="dk1" tx2="lt2" accent1="accent1" accent2="accent2" accent3="accent3" accent4="accent4" accent5="accent5" accent6="accent6" hlink="hlink" folHlink="folHlink"/>
    </a:extraClrScheme>
    <a:extraClrScheme>
      <a:clrScheme name="1_Level 5">
        <a:dk1>
          <a:srgbClr val="CC6600"/>
        </a:dk1>
        <a:lt1>
          <a:srgbClr val="FFFFFF"/>
        </a:lt1>
        <a:dk2>
          <a:srgbClr val="4A553B"/>
        </a:dk2>
        <a:lt2>
          <a:srgbClr val="FFBF1F"/>
        </a:lt2>
        <a:accent1>
          <a:srgbClr val="FFCC00"/>
        </a:accent1>
        <a:accent2>
          <a:srgbClr val="CC9900"/>
        </a:accent2>
        <a:accent3>
          <a:srgbClr val="B1B4AF"/>
        </a:accent3>
        <a:accent4>
          <a:srgbClr val="DADADA"/>
        </a:accent4>
        <a:accent5>
          <a:srgbClr val="FFE2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6">
        <a:dk1>
          <a:srgbClr val="000000"/>
        </a:dk1>
        <a:lt1>
          <a:srgbClr val="FFFFFF"/>
        </a:lt1>
        <a:dk2>
          <a:srgbClr val="666699"/>
        </a:dk2>
        <a:lt2>
          <a:srgbClr val="FFCC00"/>
        </a:lt2>
        <a:accent1>
          <a:srgbClr val="FF9900"/>
        </a:accent1>
        <a:accent2>
          <a:srgbClr val="FF0000"/>
        </a:accent2>
        <a:accent3>
          <a:srgbClr val="FFFFFF"/>
        </a:accent3>
        <a:accent4>
          <a:srgbClr val="000000"/>
        </a:accent4>
        <a:accent5>
          <a:srgbClr val="FFCAAA"/>
        </a:accent5>
        <a:accent6>
          <a:srgbClr val="E70000"/>
        </a:accent6>
        <a:hlink>
          <a:srgbClr val="666699"/>
        </a:hlink>
        <a:folHlink>
          <a:srgbClr val="999966"/>
        </a:folHlink>
      </a:clrScheme>
      <a:clrMap bg1="lt1" tx1="dk1" bg2="lt2" tx2="dk2" accent1="accent1" accent2="accent2" accent3="accent3" accent4="accent4" accent5="accent5" accent6="accent6" hlink="hlink" folHlink="folHlink"/>
    </a:extraClrScheme>
    <a:extraClrScheme>
      <a:clrScheme name="1_Level 7">
        <a:dk1>
          <a:srgbClr val="000000"/>
        </a:dk1>
        <a:lt1>
          <a:srgbClr val="FFFFFF"/>
        </a:lt1>
        <a:dk2>
          <a:srgbClr val="CC3300"/>
        </a:dk2>
        <a:lt2>
          <a:srgbClr val="663300"/>
        </a:lt2>
        <a:accent1>
          <a:srgbClr val="FFCC00"/>
        </a:accent1>
        <a:accent2>
          <a:srgbClr val="CC6600"/>
        </a:accent2>
        <a:accent3>
          <a:srgbClr val="FFFFFF"/>
        </a:accent3>
        <a:accent4>
          <a:srgbClr val="000000"/>
        </a:accent4>
        <a:accent5>
          <a:srgbClr val="FFE2AA"/>
        </a:accent5>
        <a:accent6>
          <a:srgbClr val="B95C00"/>
        </a:accent6>
        <a:hlink>
          <a:srgbClr val="CC9900"/>
        </a:hlink>
        <a:folHlink>
          <a:srgbClr val="996633"/>
        </a:folHlink>
      </a:clrScheme>
      <a:clrMap bg1="lt1" tx1="dk1" bg2="lt2" tx2="dk2" accent1="accent1" accent2="accent2" accent3="accent3" accent4="accent4" accent5="accent5" accent6="accent6" hlink="hlink" folHlink="folHlink"/>
    </a:extraClrScheme>
    <a:extraClrScheme>
      <a:clrScheme name="1_Le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CDC OR Style options 1 and 2.thmx</Template>
  <TotalTime>6675</TotalTime>
  <Words>3285</Words>
  <Application>Microsoft Office PowerPoint</Application>
  <PresentationFormat>On-screen Show (4:3)</PresentationFormat>
  <Paragraphs>730</Paragraphs>
  <Slides>66</Slides>
  <Notes>66</Notes>
  <HiddenSlides>0</HiddenSlides>
  <MMClips>0</MMClips>
  <ScaleCrop>false</ScaleCrop>
  <HeadingPairs>
    <vt:vector size="6" baseType="variant">
      <vt:variant>
        <vt:lpstr>Fonts Used</vt:lpstr>
      </vt:variant>
      <vt:variant>
        <vt:i4>16</vt:i4>
      </vt:variant>
      <vt:variant>
        <vt:lpstr>Theme</vt:lpstr>
      </vt:variant>
      <vt:variant>
        <vt:i4>1</vt:i4>
      </vt:variant>
      <vt:variant>
        <vt:lpstr>Slide Titles</vt:lpstr>
      </vt:variant>
      <vt:variant>
        <vt:i4>66</vt:i4>
      </vt:variant>
    </vt:vector>
  </HeadingPairs>
  <TitlesOfParts>
    <vt:vector size="83" baseType="lpstr">
      <vt:lpstr>ＭＳ Ｐゴシック</vt:lpstr>
      <vt:lpstr>ＭＳ Ｐゴシック</vt:lpstr>
      <vt:lpstr>Arial</vt:lpstr>
      <vt:lpstr>Avenir Book</vt:lpstr>
      <vt:lpstr>Calibri</vt:lpstr>
      <vt:lpstr>Comic Sans MS</vt:lpstr>
      <vt:lpstr>Courier New</vt:lpstr>
      <vt:lpstr>Garamond</vt:lpstr>
      <vt:lpstr>Lucida Sans</vt:lpstr>
      <vt:lpstr>Mangal</vt:lpstr>
      <vt:lpstr>Times</vt:lpstr>
      <vt:lpstr>Times New Roman</vt:lpstr>
      <vt:lpstr>Verdana</vt:lpstr>
      <vt:lpstr>Wingdings</vt:lpstr>
      <vt:lpstr>Wingdings 2</vt:lpstr>
      <vt:lpstr>Wingdings 3</vt:lpstr>
      <vt:lpstr>CDC OR Style options 1 and 2</vt:lpstr>
      <vt:lpstr>Stratified Analysis:  Confounding and Effect Modification</vt:lpstr>
      <vt:lpstr>PowerPoint Presentation</vt:lpstr>
      <vt:lpstr>Goal of analytic epidemiology</vt:lpstr>
      <vt:lpstr>Effect modification (Interaction)</vt:lpstr>
      <vt:lpstr>Effect modification</vt:lpstr>
      <vt:lpstr>Example A:</vt:lpstr>
      <vt:lpstr>Example A: (N=387)</vt:lpstr>
      <vt:lpstr>Example A: Crude analysis</vt:lpstr>
      <vt:lpstr>N=387 (stratified by age)</vt:lpstr>
      <vt:lpstr>Effect modification</vt:lpstr>
      <vt:lpstr>Why?</vt:lpstr>
      <vt:lpstr>Effect modification</vt:lpstr>
      <vt:lpstr>Assessment of effect modification</vt:lpstr>
      <vt:lpstr>Confounding</vt:lpstr>
      <vt:lpstr>Typical examples</vt:lpstr>
      <vt:lpstr>To confound the association, the 3rd factor must be:</vt:lpstr>
      <vt:lpstr>What happens when there is confounding?</vt:lpstr>
      <vt:lpstr>Epidemiologic approach</vt:lpstr>
      <vt:lpstr>Example B</vt:lpstr>
      <vt:lpstr>Example B: Crude analysis </vt:lpstr>
      <vt:lpstr>Example B: % Survival</vt:lpstr>
      <vt:lpstr>Example B: Relative risk</vt:lpstr>
      <vt:lpstr>Example B: Confounder</vt:lpstr>
      <vt:lpstr>How to identify confounding</vt:lpstr>
      <vt:lpstr>Clear example of confounding</vt:lpstr>
      <vt:lpstr>Effects of confounding</vt:lpstr>
      <vt:lpstr>Controlling for confounding</vt:lpstr>
      <vt:lpstr>Mantel-Haenszel adjusted RR or OR</vt:lpstr>
      <vt:lpstr>Adjusted RR</vt:lpstr>
      <vt:lpstr>Example of adjusting for confounding</vt:lpstr>
      <vt:lpstr>How to identify  moderate confounding</vt:lpstr>
      <vt:lpstr>Effect  modification</vt:lpstr>
      <vt:lpstr>Mediation</vt:lpstr>
      <vt:lpstr>Stratified vs. multivariable analysis</vt:lpstr>
      <vt:lpstr>Example D</vt:lpstr>
      <vt:lpstr>Example D: True association?</vt:lpstr>
      <vt:lpstr>Evaluating associations</vt:lpstr>
      <vt:lpstr>Random chance?</vt:lpstr>
      <vt:lpstr>Bias</vt:lpstr>
      <vt:lpstr>Bias: Blood pressure</vt:lpstr>
      <vt:lpstr>Two sources of bias</vt:lpstr>
      <vt:lpstr>Bias: Coffee and MI?</vt:lpstr>
      <vt:lpstr>Sources of bias</vt:lpstr>
      <vt:lpstr>Confounding</vt:lpstr>
      <vt:lpstr>Confounding (2)</vt:lpstr>
      <vt:lpstr>How to address confounding</vt:lpstr>
      <vt:lpstr>Preventing confounding</vt:lpstr>
      <vt:lpstr>Assessing effect of confounding</vt:lpstr>
      <vt:lpstr>Two-way analysis</vt:lpstr>
      <vt:lpstr>Two-way analysis (2)</vt:lpstr>
      <vt:lpstr>Two-way analysis (3)</vt:lpstr>
      <vt:lpstr>Two-way Analysis (4)</vt:lpstr>
      <vt:lpstr>Three-way (stratified) analysis</vt:lpstr>
      <vt:lpstr>Three-way (stratified) analysis (2)</vt:lpstr>
      <vt:lpstr>Confounding vs. interaction</vt:lpstr>
      <vt:lpstr>Confounding vs. interaction (2)</vt:lpstr>
      <vt:lpstr>Two-way analysis</vt:lpstr>
      <vt:lpstr>Two-way analysis (2)</vt:lpstr>
      <vt:lpstr>Two-way analysis (3)</vt:lpstr>
      <vt:lpstr>Two-way analysis (4)</vt:lpstr>
      <vt:lpstr>Three-way (stratified) analysis</vt:lpstr>
      <vt:lpstr>Three-way (stratified) analysis (2)</vt:lpstr>
      <vt:lpstr>Three-way (stratified) analysis (3)</vt:lpstr>
      <vt:lpstr>Summary points</vt:lpstr>
      <vt:lpstr>Summary points (2)</vt:lpstr>
      <vt:lpstr>Questions?</vt:lpstr>
    </vt:vector>
  </TitlesOfParts>
  <Company>UCSF</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Lisa Chen</dc:creator>
  <cp:lastModifiedBy>Musoke, Kelly</cp:lastModifiedBy>
  <cp:revision>525</cp:revision>
  <dcterms:created xsi:type="dcterms:W3CDTF">2016-12-10T01:14:11Z</dcterms:created>
  <dcterms:modified xsi:type="dcterms:W3CDTF">2019-01-08T00:08:03Z</dcterms:modified>
</cp:coreProperties>
</file>