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5" r:id="rId2"/>
  </p:sldMasterIdLst>
  <p:notesMasterIdLst>
    <p:notesMasterId r:id="rId27"/>
  </p:notesMasterIdLst>
  <p:sldIdLst>
    <p:sldId id="256" r:id="rId3"/>
    <p:sldId id="277" r:id="rId4"/>
    <p:sldId id="281" r:id="rId5"/>
    <p:sldId id="282" r:id="rId6"/>
    <p:sldId id="283" r:id="rId7"/>
    <p:sldId id="284" r:id="rId8"/>
    <p:sldId id="318" r:id="rId9"/>
    <p:sldId id="319" r:id="rId10"/>
    <p:sldId id="286" r:id="rId11"/>
    <p:sldId id="287" r:id="rId12"/>
    <p:sldId id="314" r:id="rId13"/>
    <p:sldId id="292" r:id="rId14"/>
    <p:sldId id="331" r:id="rId15"/>
    <p:sldId id="337" r:id="rId16"/>
    <p:sldId id="290" r:id="rId17"/>
    <p:sldId id="293" r:id="rId18"/>
    <p:sldId id="288" r:id="rId19"/>
    <p:sldId id="333" r:id="rId20"/>
    <p:sldId id="334" r:id="rId21"/>
    <p:sldId id="338" r:id="rId22"/>
    <p:sldId id="339" r:id="rId23"/>
    <p:sldId id="336" r:id="rId24"/>
    <p:sldId id="285" r:id="rId25"/>
    <p:sldId id="332" r:id="rId2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opewell MD, Philip" initials="PH"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CCFE"/>
    <a:srgbClr val="BEF9C3"/>
    <a:srgbClr val="FEE0BE"/>
    <a:srgbClr val="A23D07"/>
    <a:srgbClr val="2FBFA6"/>
    <a:srgbClr val="FF8B16"/>
    <a:srgbClr val="A3CD08"/>
    <a:srgbClr val="AECD0B"/>
    <a:srgbClr val="F1CD29"/>
    <a:srgbClr val="CDC3B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730" autoAdjust="0"/>
    <p:restoredTop sz="47013" autoAdjust="0"/>
  </p:normalViewPr>
  <p:slideViewPr>
    <p:cSldViewPr snapToGrid="0" snapToObjects="1">
      <p:cViewPr varScale="1">
        <p:scale>
          <a:sx n="45" d="100"/>
          <a:sy n="45" d="100"/>
        </p:scale>
        <p:origin x="114" y="36"/>
      </p:cViewPr>
      <p:guideLst>
        <p:guide orient="horz" pos="2160"/>
        <p:guide pos="2880"/>
      </p:guideLst>
    </p:cSldViewPr>
  </p:slideViewPr>
  <p:notesTextViewPr>
    <p:cViewPr>
      <p:scale>
        <a:sx n="100" d="100"/>
        <a:sy n="100" d="100"/>
      </p:scale>
      <p:origin x="0" y="0"/>
    </p:cViewPr>
  </p:notesTextViewPr>
  <p:sorterViewPr>
    <p:cViewPr>
      <p:scale>
        <a:sx n="132" d="100"/>
        <a:sy n="132" d="100"/>
      </p:scale>
      <p:origin x="0" y="350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microsoft.com/office/2016/11/relationships/changesInfo" Target="changesInfos/changesInfo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172922AD-2924-448E-BC8D-360C1687EC50}"/>
    <pc:docChg chg="modSld">
      <pc:chgData name="" userId="" providerId="" clId="Web-{172922AD-2924-448E-BC8D-360C1687EC50}" dt="2018-12-26T23:25:44.858" v="70" actId="20577"/>
      <pc:docMkLst>
        <pc:docMk/>
      </pc:docMkLst>
      <pc:sldChg chg="modSp">
        <pc:chgData name="" userId="" providerId="" clId="Web-{172922AD-2924-448E-BC8D-360C1687EC50}" dt="2018-12-26T23:05:32.562" v="2" actId="20577"/>
        <pc:sldMkLst>
          <pc:docMk/>
          <pc:sldMk cId="1746828133" sldId="256"/>
        </pc:sldMkLst>
        <pc:spChg chg="mod">
          <ac:chgData name="" userId="" providerId="" clId="Web-{172922AD-2924-448E-BC8D-360C1687EC50}" dt="2018-12-26T23:05:32.562" v="2" actId="20577"/>
          <ac:spMkLst>
            <pc:docMk/>
            <pc:sldMk cId="1746828133" sldId="256"/>
            <ac:spMk id="3" creationId="{00000000-0000-0000-0000-000000000000}"/>
          </ac:spMkLst>
        </pc:spChg>
      </pc:sldChg>
      <pc:sldChg chg="modSp">
        <pc:chgData name="" userId="" providerId="" clId="Web-{172922AD-2924-448E-BC8D-360C1687EC50}" dt="2018-12-26T23:05:55.718" v="10" actId="20577"/>
        <pc:sldMkLst>
          <pc:docMk/>
          <pc:sldMk cId="171087632" sldId="277"/>
        </pc:sldMkLst>
        <pc:spChg chg="mod">
          <ac:chgData name="" userId="" providerId="" clId="Web-{172922AD-2924-448E-BC8D-360C1687EC50}" dt="2018-12-26T23:05:46.781" v="7" actId="20577"/>
          <ac:spMkLst>
            <pc:docMk/>
            <pc:sldMk cId="171087632" sldId="277"/>
            <ac:spMk id="2" creationId="{00000000-0000-0000-0000-000000000000}"/>
          </ac:spMkLst>
        </pc:spChg>
        <pc:spChg chg="mod">
          <ac:chgData name="" userId="" providerId="" clId="Web-{172922AD-2924-448E-BC8D-360C1687EC50}" dt="2018-12-26T23:05:55.718" v="10" actId="20577"/>
          <ac:spMkLst>
            <pc:docMk/>
            <pc:sldMk cId="171087632" sldId="277"/>
            <ac:spMk id="3" creationId="{00000000-0000-0000-0000-000000000000}"/>
          </ac:spMkLst>
        </pc:spChg>
      </pc:sldChg>
      <pc:sldChg chg="modSp modNotes">
        <pc:chgData name="" userId="" providerId="" clId="Web-{172922AD-2924-448E-BC8D-360C1687EC50}" dt="2018-12-26T23:07:18.439" v="15" actId="20577"/>
        <pc:sldMkLst>
          <pc:docMk/>
          <pc:sldMk cId="828060840" sldId="281"/>
        </pc:sldMkLst>
        <pc:spChg chg="mod">
          <ac:chgData name="" userId="" providerId="" clId="Web-{172922AD-2924-448E-BC8D-360C1687EC50}" dt="2018-12-26T23:07:15.626" v="13" actId="20577"/>
          <ac:spMkLst>
            <pc:docMk/>
            <pc:sldMk cId="828060840" sldId="281"/>
            <ac:spMk id="3" creationId="{00000000-0000-0000-0000-000000000000}"/>
          </ac:spMkLst>
        </pc:spChg>
      </pc:sldChg>
      <pc:sldChg chg="modSp">
        <pc:chgData name="" userId="" providerId="" clId="Web-{172922AD-2924-448E-BC8D-360C1687EC50}" dt="2018-12-26T23:07:59.220" v="23" actId="20577"/>
        <pc:sldMkLst>
          <pc:docMk/>
          <pc:sldMk cId="1075790754" sldId="282"/>
        </pc:sldMkLst>
        <pc:spChg chg="mod">
          <ac:chgData name="" userId="" providerId="" clId="Web-{172922AD-2924-448E-BC8D-360C1687EC50}" dt="2018-12-26T23:07:48.751" v="20" actId="20577"/>
          <ac:spMkLst>
            <pc:docMk/>
            <pc:sldMk cId="1075790754" sldId="282"/>
            <ac:spMk id="2" creationId="{00000000-0000-0000-0000-000000000000}"/>
          </ac:spMkLst>
        </pc:spChg>
        <pc:spChg chg="mod">
          <ac:chgData name="" userId="" providerId="" clId="Web-{172922AD-2924-448E-BC8D-360C1687EC50}" dt="2018-12-26T23:07:59.220" v="23" actId="20577"/>
          <ac:spMkLst>
            <pc:docMk/>
            <pc:sldMk cId="1075790754" sldId="282"/>
            <ac:spMk id="3" creationId="{00000000-0000-0000-0000-000000000000}"/>
          </ac:spMkLst>
        </pc:spChg>
      </pc:sldChg>
      <pc:sldChg chg="modSp">
        <pc:chgData name="" userId="" providerId="" clId="Web-{172922AD-2924-448E-BC8D-360C1687EC50}" dt="2018-12-26T23:25:44.858" v="70" actId="20577"/>
        <pc:sldMkLst>
          <pc:docMk/>
          <pc:sldMk cId="1650932883" sldId="285"/>
        </pc:sldMkLst>
        <pc:spChg chg="mod">
          <ac:chgData name="" userId="" providerId="" clId="Web-{172922AD-2924-448E-BC8D-360C1687EC50}" dt="2018-12-26T23:25:44.858" v="70" actId="20577"/>
          <ac:spMkLst>
            <pc:docMk/>
            <pc:sldMk cId="1650932883" sldId="285"/>
            <ac:spMk id="3" creationId="{00000000-0000-0000-0000-000000000000}"/>
          </ac:spMkLst>
        </pc:spChg>
      </pc:sldChg>
      <pc:sldChg chg="modSp">
        <pc:chgData name="" userId="" providerId="" clId="Web-{172922AD-2924-448E-BC8D-360C1687EC50}" dt="2018-12-26T23:12:23.694" v="40" actId="20577"/>
        <pc:sldMkLst>
          <pc:docMk/>
          <pc:sldMk cId="100994748" sldId="286"/>
        </pc:sldMkLst>
        <pc:spChg chg="mod">
          <ac:chgData name="" userId="" providerId="" clId="Web-{172922AD-2924-448E-BC8D-360C1687EC50}" dt="2018-12-26T23:11:45.272" v="35" actId="20577"/>
          <ac:spMkLst>
            <pc:docMk/>
            <pc:sldMk cId="100994748" sldId="286"/>
            <ac:spMk id="2" creationId="{00000000-0000-0000-0000-000000000000}"/>
          </ac:spMkLst>
        </pc:spChg>
        <pc:spChg chg="mod">
          <ac:chgData name="" userId="" providerId="" clId="Web-{172922AD-2924-448E-BC8D-360C1687EC50}" dt="2018-12-26T23:12:23.694" v="40" actId="20577"/>
          <ac:spMkLst>
            <pc:docMk/>
            <pc:sldMk cId="100994748" sldId="286"/>
            <ac:spMk id="3" creationId="{00000000-0000-0000-0000-000000000000}"/>
          </ac:spMkLst>
        </pc:spChg>
      </pc:sldChg>
      <pc:sldChg chg="modSp">
        <pc:chgData name="" userId="" providerId="" clId="Web-{172922AD-2924-448E-BC8D-360C1687EC50}" dt="2018-12-26T23:16:36.774" v="50" actId="20577"/>
        <pc:sldMkLst>
          <pc:docMk/>
          <pc:sldMk cId="123965631" sldId="288"/>
        </pc:sldMkLst>
        <pc:spChg chg="mod">
          <ac:chgData name="" userId="" providerId="" clId="Web-{172922AD-2924-448E-BC8D-360C1687EC50}" dt="2018-12-26T23:16:36.774" v="50" actId="20577"/>
          <ac:spMkLst>
            <pc:docMk/>
            <pc:sldMk cId="123965631" sldId="288"/>
            <ac:spMk id="2" creationId="{00000000-0000-0000-0000-000000000000}"/>
          </ac:spMkLst>
        </pc:spChg>
      </pc:sldChg>
      <pc:sldChg chg="modSp">
        <pc:chgData name="" userId="" providerId="" clId="Web-{172922AD-2924-448E-BC8D-360C1687EC50}" dt="2018-12-26T23:13:29.436" v="43" actId="20577"/>
        <pc:sldMkLst>
          <pc:docMk/>
          <pc:sldMk cId="1653135185" sldId="292"/>
        </pc:sldMkLst>
        <pc:spChg chg="mod">
          <ac:chgData name="" userId="" providerId="" clId="Web-{172922AD-2924-448E-BC8D-360C1687EC50}" dt="2018-12-26T23:13:29.436" v="43" actId="20577"/>
          <ac:spMkLst>
            <pc:docMk/>
            <pc:sldMk cId="1653135185" sldId="292"/>
            <ac:spMk id="6" creationId="{A0058DBA-AB62-4024-B5B5-31992DEF85C0}"/>
          </ac:spMkLst>
        </pc:spChg>
      </pc:sldChg>
      <pc:sldChg chg="modSp">
        <pc:chgData name="" userId="" providerId="" clId="Web-{172922AD-2924-448E-BC8D-360C1687EC50}" dt="2018-12-26T23:13:02.342" v="41" actId="20577"/>
        <pc:sldMkLst>
          <pc:docMk/>
          <pc:sldMk cId="1269605762" sldId="314"/>
        </pc:sldMkLst>
        <pc:spChg chg="mod">
          <ac:chgData name="" userId="" providerId="" clId="Web-{172922AD-2924-448E-BC8D-360C1687EC50}" dt="2018-12-26T23:13:02.342" v="41" actId="20577"/>
          <ac:spMkLst>
            <pc:docMk/>
            <pc:sldMk cId="1269605762" sldId="314"/>
            <ac:spMk id="2" creationId="{00000000-0000-0000-0000-000000000000}"/>
          </ac:spMkLst>
        </pc:spChg>
      </pc:sldChg>
      <pc:sldChg chg="modSp modNotes">
        <pc:chgData name="" userId="" providerId="" clId="Web-{172922AD-2924-448E-BC8D-360C1687EC50}" dt="2018-12-26T23:11:25.272" v="34" actId="20577"/>
        <pc:sldMkLst>
          <pc:docMk/>
          <pc:sldMk cId="3216186169" sldId="319"/>
        </pc:sldMkLst>
        <pc:spChg chg="mod">
          <ac:chgData name="" userId="" providerId="" clId="Web-{172922AD-2924-448E-BC8D-360C1687EC50}" dt="2018-12-26T23:11:11.192" v="33" actId="14100"/>
          <ac:spMkLst>
            <pc:docMk/>
            <pc:sldMk cId="3216186169" sldId="319"/>
            <ac:spMk id="3" creationId="{00000000-0000-0000-0000-000000000000}"/>
          </ac:spMkLst>
        </pc:spChg>
      </pc:sldChg>
      <pc:sldChg chg="modSp modNotes">
        <pc:chgData name="" userId="" providerId="" clId="Web-{172922AD-2924-448E-BC8D-360C1687EC50}" dt="2018-12-26T23:15:00.692" v="48" actId="20577"/>
        <pc:sldMkLst>
          <pc:docMk/>
          <pc:sldMk cId="3820536736" sldId="331"/>
        </pc:sldMkLst>
        <pc:spChg chg="mod">
          <ac:chgData name="" userId="" providerId="" clId="Web-{172922AD-2924-448E-BC8D-360C1687EC50}" dt="2018-12-26T23:14:35.536" v="46" actId="20577"/>
          <ac:spMkLst>
            <pc:docMk/>
            <pc:sldMk cId="3820536736" sldId="331"/>
            <ac:spMk id="2" creationId="{00000000-0000-0000-0000-000000000000}"/>
          </ac:spMkLst>
        </pc:spChg>
      </pc:sldChg>
      <pc:sldChg chg="modSp">
        <pc:chgData name="" userId="" providerId="" clId="Web-{172922AD-2924-448E-BC8D-360C1687EC50}" dt="2018-12-26T23:17:11.039" v="52" actId="20577"/>
        <pc:sldMkLst>
          <pc:docMk/>
          <pc:sldMk cId="2668342591" sldId="333"/>
        </pc:sldMkLst>
        <pc:spChg chg="mod">
          <ac:chgData name="" userId="" providerId="" clId="Web-{172922AD-2924-448E-BC8D-360C1687EC50}" dt="2018-12-26T23:17:11.039" v="52" actId="20577"/>
          <ac:spMkLst>
            <pc:docMk/>
            <pc:sldMk cId="2668342591" sldId="333"/>
            <ac:spMk id="2" creationId="{00000000-0000-0000-0000-000000000000}"/>
          </ac:spMkLst>
        </pc:spChg>
      </pc:sldChg>
      <pc:sldChg chg="modSp">
        <pc:chgData name="" userId="" providerId="" clId="Web-{172922AD-2924-448E-BC8D-360C1687EC50}" dt="2018-12-26T23:18:13.352" v="56" actId="20577"/>
        <pc:sldMkLst>
          <pc:docMk/>
          <pc:sldMk cId="72207459" sldId="334"/>
        </pc:sldMkLst>
        <pc:spChg chg="mod">
          <ac:chgData name="" userId="" providerId="" clId="Web-{172922AD-2924-448E-BC8D-360C1687EC50}" dt="2018-12-26T23:17:46.633" v="53" actId="1076"/>
          <ac:spMkLst>
            <pc:docMk/>
            <pc:sldMk cId="72207459" sldId="334"/>
            <ac:spMk id="2" creationId="{00000000-0000-0000-0000-000000000000}"/>
          </ac:spMkLst>
        </pc:spChg>
        <pc:spChg chg="mod">
          <ac:chgData name="" userId="" providerId="" clId="Web-{172922AD-2924-448E-BC8D-360C1687EC50}" dt="2018-12-26T23:18:05.727" v="55" actId="14100"/>
          <ac:spMkLst>
            <pc:docMk/>
            <pc:sldMk cId="72207459" sldId="334"/>
            <ac:spMk id="3" creationId="{00000000-0000-0000-0000-000000000000}"/>
          </ac:spMkLst>
        </pc:spChg>
        <pc:spChg chg="mod">
          <ac:chgData name="" userId="" providerId="" clId="Web-{172922AD-2924-448E-BC8D-360C1687EC50}" dt="2018-12-26T23:18:13.352" v="56" actId="20577"/>
          <ac:spMkLst>
            <pc:docMk/>
            <pc:sldMk cId="72207459" sldId="334"/>
            <ac:spMk id="5" creationId="{00000000-0000-0000-0000-000000000000}"/>
          </ac:spMkLst>
        </pc:spChg>
      </pc:sldChg>
      <pc:sldChg chg="modSp modNotes">
        <pc:chgData name="" userId="" providerId="" clId="Web-{172922AD-2924-448E-BC8D-360C1687EC50}" dt="2018-12-26T23:25:27.624" v="68" actId="20577"/>
        <pc:sldMkLst>
          <pc:docMk/>
          <pc:sldMk cId="2612079602" sldId="336"/>
        </pc:sldMkLst>
        <pc:spChg chg="mod">
          <ac:chgData name="" userId="" providerId="" clId="Web-{172922AD-2924-448E-BC8D-360C1687EC50}" dt="2018-12-26T23:25:02.514" v="63" actId="20577"/>
          <ac:spMkLst>
            <pc:docMk/>
            <pc:sldMk cId="2612079602" sldId="336"/>
            <ac:spMk id="5" creationId="{00000000-0000-0000-0000-000000000000}"/>
          </ac:spMkLst>
        </pc:spChg>
      </pc:sldChg>
      <pc:sldChg chg="modSp">
        <pc:chgData name="" userId="" providerId="" clId="Web-{172922AD-2924-448E-BC8D-360C1687EC50}" dt="2018-12-26T23:18:36.712" v="57" actId="1076"/>
        <pc:sldMkLst>
          <pc:docMk/>
          <pc:sldMk cId="3001211765" sldId="338"/>
        </pc:sldMkLst>
        <pc:spChg chg="mod">
          <ac:chgData name="" userId="" providerId="" clId="Web-{172922AD-2924-448E-BC8D-360C1687EC50}" dt="2018-12-26T23:18:36.712" v="57" actId="1076"/>
          <ac:spMkLst>
            <pc:docMk/>
            <pc:sldMk cId="3001211765" sldId="338"/>
            <ac:spMk id="5" creationId="{00000000-0000-0000-0000-000000000000}"/>
          </ac:spMkLst>
        </pc:spChg>
      </pc:sldChg>
      <pc:sldChg chg="modSp">
        <pc:chgData name="" userId="" providerId="" clId="Web-{172922AD-2924-448E-BC8D-360C1687EC50}" dt="2018-12-26T23:24:34.951" v="62" actId="14100"/>
        <pc:sldMkLst>
          <pc:docMk/>
          <pc:sldMk cId="3466401571" sldId="339"/>
        </pc:sldMkLst>
        <pc:picChg chg="mod">
          <ac:chgData name="" userId="" providerId="" clId="Web-{172922AD-2924-448E-BC8D-360C1687EC50}" dt="2018-12-26T23:24:34.951" v="62" actId="14100"/>
          <ac:picMkLst>
            <pc:docMk/>
            <pc:sldMk cId="3466401571" sldId="339"/>
            <ac:picMk id="6"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0EDAEF-72DB-C744-B5A5-593299A77FD0}" type="datetimeFigureOut">
              <a:rPr lang="en-US" smtClean="0"/>
              <a:t>1/17/2019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AD3D35E-2143-4448-BE2B-2320F89EEC49}" type="slidenum">
              <a:rPr lang="en-US" smtClean="0"/>
              <a:t>‹#›</a:t>
            </a:fld>
            <a:endParaRPr lang="en-US"/>
          </a:p>
        </p:txBody>
      </p:sp>
    </p:spTree>
    <p:extLst>
      <p:ext uri="{BB962C8B-B14F-4D97-AF65-F5344CB8AC3E}">
        <p14:creationId xmlns:p14="http://schemas.microsoft.com/office/powerpoint/2010/main" val="5520757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alibri"/>
                <a:cs typeface="Calibri"/>
              </a:rPr>
              <a:t>Title: W2L9 Linear Regression</a:t>
            </a:r>
          </a:p>
          <a:p>
            <a:r>
              <a:rPr lang="en-US" b="1" dirty="0">
                <a:latin typeface="Calibri"/>
                <a:cs typeface="Calibri"/>
              </a:rPr>
              <a:t>Time: 45 minutes (</a:t>
            </a:r>
            <a:r>
              <a:rPr lang="en-US" b="1">
                <a:latin typeface="Calibri"/>
                <a:cs typeface="Calibri"/>
              </a:rPr>
              <a:t>24 slides)</a:t>
            </a:r>
            <a:endParaRPr lang="en-US" b="1" dirty="0">
              <a:solidFill>
                <a:srgbClr val="FF0000"/>
              </a:solidFill>
              <a:latin typeface="Calibri"/>
              <a:cs typeface="Calibri"/>
            </a:endParaRPr>
          </a:p>
          <a:p>
            <a:r>
              <a:rPr lang="en-US" b="1" dirty="0">
                <a:latin typeface="Calibri"/>
                <a:cs typeface="Calibri"/>
              </a:rPr>
              <a:t>Reading:</a:t>
            </a:r>
            <a:r>
              <a:rPr lang="en-US" b="1" baseline="0" dirty="0">
                <a:latin typeface="Calibri"/>
                <a:cs typeface="Calibri"/>
              </a:rPr>
              <a:t> None</a:t>
            </a:r>
          </a:p>
          <a:p>
            <a:endParaRPr lang="en-US" b="1" i="1" baseline="0" dirty="0">
              <a:latin typeface="Calibri"/>
              <a:cs typeface="Calibri"/>
            </a:endParaRPr>
          </a:p>
          <a:p>
            <a:pPr marL="171450" indent="-171450">
              <a:buFont typeface="Arial"/>
              <a:buChar char="•"/>
            </a:pPr>
            <a:r>
              <a:rPr lang="en-US" b="0" i="1" baseline="0" dirty="0">
                <a:latin typeface="Calibri"/>
                <a:cs typeface="Calibri"/>
              </a:rPr>
              <a:t>[Note: Examples used in this lecture may be most appropriate for learners with medical backgrounds.  Faculty may choose to replace with more public health appropriate examples based on the course attendees.]</a:t>
            </a:r>
            <a:endParaRPr lang="en-US" b="0" i="1" dirty="0">
              <a:latin typeface="Calibri"/>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1</a:t>
            </a:fld>
            <a:endParaRPr lang="en-US"/>
          </a:p>
        </p:txBody>
      </p:sp>
    </p:spTree>
    <p:extLst>
      <p:ext uri="{BB962C8B-B14F-4D97-AF65-F5344CB8AC3E}">
        <p14:creationId xmlns:p14="http://schemas.microsoft.com/office/powerpoint/2010/main" val="42581950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baseline="0" dirty="0">
                <a:latin typeface="+mn-lt"/>
                <a:cs typeface="Calibri"/>
              </a:rPr>
              <a:t>[Review slide content]</a:t>
            </a:r>
          </a:p>
          <a:p>
            <a:pPr marL="171450" indent="-171450">
              <a:buFont typeface="Arial" panose="020B0604020202020204" pitchFamily="34" charset="0"/>
              <a:buChar char="•"/>
            </a:pPr>
            <a:r>
              <a:rPr lang="en-US" i="0" baseline="0" dirty="0">
                <a:latin typeface="+mn-lt"/>
                <a:cs typeface="Calibri"/>
              </a:rPr>
              <a:t>E.g., how do we know it doesn’t plateau above 180 cm?</a:t>
            </a:r>
            <a:endParaRPr lang="en-US" i="0" dirty="0">
              <a:latin typeface="+mn-lt"/>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10</a:t>
            </a:fld>
            <a:endParaRPr lang="en-US"/>
          </a:p>
        </p:txBody>
      </p:sp>
    </p:spTree>
    <p:extLst>
      <p:ext uri="{BB962C8B-B14F-4D97-AF65-F5344CB8AC3E}">
        <p14:creationId xmlns:p14="http://schemas.microsoft.com/office/powerpoint/2010/main" val="12754349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latin typeface="Calibri"/>
                <a:cs typeface="Calibri"/>
              </a:rPr>
              <a:t>[Review slide content]</a:t>
            </a:r>
          </a:p>
          <a:p>
            <a:pPr marL="171450" indent="-171450">
              <a:buFont typeface="Arial"/>
              <a:buChar char="•"/>
            </a:pPr>
            <a:r>
              <a:rPr lang="en-US" i="1" dirty="0">
                <a:latin typeface="Calibri"/>
                <a:cs typeface="Calibri"/>
              </a:rPr>
              <a:t>[Again, faculty should consider replacing with public health example depending on course learners.]</a:t>
            </a:r>
          </a:p>
        </p:txBody>
      </p:sp>
      <p:sp>
        <p:nvSpPr>
          <p:cNvPr id="4" name="Slide Number Placeholder 3"/>
          <p:cNvSpPr>
            <a:spLocks noGrp="1"/>
          </p:cNvSpPr>
          <p:nvPr>
            <p:ph type="sldNum" sz="quarter" idx="10"/>
          </p:nvPr>
        </p:nvSpPr>
        <p:spPr/>
        <p:txBody>
          <a:bodyPr/>
          <a:lstStyle/>
          <a:p>
            <a:fld id="{1AD3D35E-2143-4448-BE2B-2320F89EEC49}" type="slidenum">
              <a:rPr lang="en-US" smtClean="0"/>
              <a:t>11</a:t>
            </a:fld>
            <a:endParaRPr lang="en-US"/>
          </a:p>
        </p:txBody>
      </p:sp>
    </p:spTree>
    <p:extLst>
      <p:ext uri="{BB962C8B-B14F-4D97-AF65-F5344CB8AC3E}">
        <p14:creationId xmlns:p14="http://schemas.microsoft.com/office/powerpoint/2010/main" val="30207830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Calibri"/>
                <a:ea typeface="Calibri" charset="0"/>
                <a:cs typeface="Calibri"/>
              </a:rPr>
              <a:t>Wrong! Do not let the computer draw a single line for ages 5-85 (i.e., through non-linear data).</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Calibri"/>
                <a:ea typeface="Calibri" charset="0"/>
                <a:cs typeface="Calibri"/>
              </a:rPr>
              <a:t>It’s much better to split your data into separate linear groups and model each separately.</a:t>
            </a:r>
          </a:p>
          <a:p>
            <a:pPr marL="0" marR="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kern="1200" baseline="0" dirty="0">
              <a:solidFill>
                <a:schemeClr val="tx1"/>
              </a:solidFill>
              <a:effectLst/>
              <a:latin typeface="Calibri"/>
              <a:ea typeface="+mn-ea"/>
              <a:cs typeface="Calibri"/>
            </a:endParaRPr>
          </a:p>
          <a:p>
            <a:pPr marL="0" marR="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1" kern="1200" baseline="0" dirty="0">
                <a:solidFill>
                  <a:schemeClr val="tx1"/>
                </a:solidFill>
                <a:effectLst/>
                <a:latin typeface="Calibri"/>
                <a:ea typeface="+mn-ea"/>
                <a:cs typeface="Calibri"/>
              </a:rPr>
              <a:t>Source: </a:t>
            </a:r>
            <a:r>
              <a:rPr lang="en-US" sz="1200" b="0" i="0" kern="1200" baseline="0" dirty="0">
                <a:solidFill>
                  <a:schemeClr val="tx1"/>
                </a:solidFill>
                <a:effectLst/>
                <a:latin typeface="Calibri"/>
                <a:ea typeface="+mn-ea"/>
                <a:cs typeface="Calibri"/>
              </a:rPr>
              <a:t>Hankinson JL, </a:t>
            </a:r>
            <a:r>
              <a:rPr lang="en-US" sz="1200" b="0" i="0" kern="1200" baseline="0" dirty="0" err="1">
                <a:solidFill>
                  <a:schemeClr val="tx1"/>
                </a:solidFill>
                <a:effectLst/>
                <a:latin typeface="Calibri"/>
                <a:ea typeface="+mn-ea"/>
                <a:cs typeface="Calibri"/>
              </a:rPr>
              <a:t>Odencrantz</a:t>
            </a:r>
            <a:r>
              <a:rPr lang="en-US" sz="1200" b="0" i="0" kern="1200" baseline="0" dirty="0">
                <a:solidFill>
                  <a:schemeClr val="tx1"/>
                </a:solidFill>
                <a:effectLst/>
                <a:latin typeface="Calibri"/>
                <a:ea typeface="+mn-ea"/>
                <a:cs typeface="Calibri"/>
              </a:rPr>
              <a:t> JR, </a:t>
            </a:r>
            <a:r>
              <a:rPr lang="en-US" sz="1200" b="0" i="0" kern="1200" baseline="0" dirty="0" err="1">
                <a:solidFill>
                  <a:schemeClr val="tx1"/>
                </a:solidFill>
                <a:effectLst/>
                <a:latin typeface="Calibri"/>
                <a:ea typeface="+mn-ea"/>
                <a:cs typeface="Calibri"/>
              </a:rPr>
              <a:t>Fedan</a:t>
            </a:r>
            <a:r>
              <a:rPr lang="en-US" sz="1200" b="0" i="0" kern="1200" baseline="0" dirty="0">
                <a:solidFill>
                  <a:schemeClr val="tx1"/>
                </a:solidFill>
                <a:effectLst/>
                <a:latin typeface="Calibri"/>
                <a:ea typeface="+mn-ea"/>
                <a:cs typeface="Calibri"/>
              </a:rPr>
              <a:t> KB. </a:t>
            </a:r>
            <a:r>
              <a:rPr lang="en-US" sz="1200" b="0" i="0" kern="1200" dirty="0" err="1">
                <a:solidFill>
                  <a:schemeClr val="tx1"/>
                </a:solidFill>
                <a:effectLst/>
                <a:latin typeface="Calibri"/>
                <a:ea typeface="+mn-ea"/>
                <a:cs typeface="Calibri"/>
              </a:rPr>
              <a:t>Spirometric</a:t>
            </a:r>
            <a:r>
              <a:rPr lang="en-US" sz="1200" b="0" i="0" kern="1200" dirty="0">
                <a:solidFill>
                  <a:schemeClr val="tx1"/>
                </a:solidFill>
                <a:effectLst/>
                <a:latin typeface="Calibri"/>
                <a:ea typeface="+mn-ea"/>
                <a:cs typeface="Calibri"/>
              </a:rPr>
              <a:t> reference values from a sample of the general U.S. population.</a:t>
            </a:r>
            <a:r>
              <a:rPr lang="en-US" sz="1200" b="0" i="0" kern="1200" baseline="0" dirty="0">
                <a:solidFill>
                  <a:schemeClr val="tx1"/>
                </a:solidFill>
                <a:effectLst/>
                <a:latin typeface="Calibri"/>
                <a:ea typeface="+mn-ea"/>
                <a:cs typeface="Calibri"/>
              </a:rPr>
              <a:t> </a:t>
            </a:r>
            <a:r>
              <a:rPr lang="en-US" sz="1200" b="0" i="1" kern="1200" dirty="0">
                <a:solidFill>
                  <a:schemeClr val="tx1"/>
                </a:solidFill>
                <a:effectLst/>
                <a:latin typeface="Calibri"/>
                <a:ea typeface="+mn-ea"/>
                <a:cs typeface="Calibri"/>
              </a:rPr>
              <a:t>Am J Respir </a:t>
            </a:r>
            <a:r>
              <a:rPr lang="en-US" sz="1200" b="0" i="1" kern="1200" dirty="0" err="1">
                <a:solidFill>
                  <a:schemeClr val="tx1"/>
                </a:solidFill>
                <a:effectLst/>
                <a:latin typeface="Calibri"/>
                <a:ea typeface="+mn-ea"/>
                <a:cs typeface="Calibri"/>
              </a:rPr>
              <a:t>Crit</a:t>
            </a:r>
            <a:r>
              <a:rPr lang="en-US" sz="1200" b="0" i="1" kern="1200" dirty="0">
                <a:solidFill>
                  <a:schemeClr val="tx1"/>
                </a:solidFill>
                <a:effectLst/>
                <a:latin typeface="Calibri"/>
                <a:ea typeface="+mn-ea"/>
                <a:cs typeface="Calibri"/>
              </a:rPr>
              <a:t> Care Med </a:t>
            </a:r>
            <a:r>
              <a:rPr lang="en-US" sz="1200" b="0" i="0" kern="1200" dirty="0">
                <a:solidFill>
                  <a:schemeClr val="tx1"/>
                </a:solidFill>
                <a:effectLst/>
                <a:latin typeface="Calibri"/>
                <a:ea typeface="+mn-ea"/>
                <a:cs typeface="Calibri"/>
              </a:rPr>
              <a:t>1999;159:179–187.</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12</a:t>
            </a:fld>
            <a:endParaRPr lang="en-US"/>
          </a:p>
        </p:txBody>
      </p:sp>
    </p:spTree>
    <p:extLst>
      <p:ext uri="{BB962C8B-B14F-4D97-AF65-F5344CB8AC3E}">
        <p14:creationId xmlns:p14="http://schemas.microsoft.com/office/powerpoint/2010/main" val="996294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Straight line should</a:t>
            </a:r>
            <a:r>
              <a:rPr lang="en-US" baseline="0" dirty="0"/>
              <a:t> be the best representation of the data.</a:t>
            </a:r>
            <a:r>
              <a:rPr lang="en-US" dirty="0"/>
              <a:t> </a:t>
            </a:r>
            <a:r>
              <a:rPr lang="en-US" baseline="0" dirty="0"/>
              <a:t> If it’s not, don’t use a straight line.</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13</a:t>
            </a:fld>
            <a:endParaRPr lang="en-US"/>
          </a:p>
        </p:txBody>
      </p:sp>
    </p:spTree>
    <p:extLst>
      <p:ext uri="{BB962C8B-B14F-4D97-AF65-F5344CB8AC3E}">
        <p14:creationId xmlns:p14="http://schemas.microsoft.com/office/powerpoint/2010/main" val="37051774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One option is to transform the data, for example, by</a:t>
            </a:r>
            <a:r>
              <a:rPr lang="en-US" baseline="0" dirty="0"/>
              <a:t> taking the log of an exponential curve, it becomes a straight </a:t>
            </a:r>
            <a:r>
              <a:rPr lang="en-US" baseline="0"/>
              <a:t>line. </a:t>
            </a:r>
            <a:endParaRPr lang="en-US" baseline="0" dirty="0"/>
          </a:p>
          <a:p>
            <a:pPr marL="171450" indent="-171450">
              <a:buFont typeface="Arial" panose="020B0604020202020204" pitchFamily="34" charset="0"/>
              <a:buChar char="•"/>
            </a:pPr>
            <a:r>
              <a:rPr lang="en-US" baseline="0" dirty="0"/>
              <a:t>Then you simply work with the logs instead of the native values.</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AD3D35E-2143-4448-BE2B-2320F89EEC4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361109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Calibri"/>
                <a:cs typeface="Calibri"/>
              </a:rPr>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15</a:t>
            </a:fld>
            <a:endParaRPr lang="en-US"/>
          </a:p>
        </p:txBody>
      </p:sp>
    </p:spTree>
    <p:extLst>
      <p:ext uri="{BB962C8B-B14F-4D97-AF65-F5344CB8AC3E}">
        <p14:creationId xmlns:p14="http://schemas.microsoft.com/office/powerpoint/2010/main" val="6635350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Calibri"/>
                <a:cs typeface="Calibri"/>
              </a:rPr>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16</a:t>
            </a:fld>
            <a:endParaRPr lang="en-US"/>
          </a:p>
        </p:txBody>
      </p:sp>
    </p:spTree>
    <p:extLst>
      <p:ext uri="{BB962C8B-B14F-4D97-AF65-F5344CB8AC3E}">
        <p14:creationId xmlns:p14="http://schemas.microsoft.com/office/powerpoint/2010/main" val="10665179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Calibri"/>
                <a:cs typeface="Calibri"/>
              </a:rPr>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17</a:t>
            </a:fld>
            <a:endParaRPr lang="en-US"/>
          </a:p>
        </p:txBody>
      </p:sp>
    </p:spTree>
    <p:extLst>
      <p:ext uri="{BB962C8B-B14F-4D97-AF65-F5344CB8AC3E}">
        <p14:creationId xmlns:p14="http://schemas.microsoft.com/office/powerpoint/2010/main" val="4312226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[Approach</a:t>
            </a:r>
            <a:r>
              <a:rPr lang="en-US" i="1" baseline="0" dirty="0"/>
              <a:t> the slide, using your fingers, trace how B1 is the slope for X1, independent of X2 (i.e., parallel to the X1 axis, so that X2 remains constant), at any value of X2.]</a:t>
            </a:r>
          </a:p>
          <a:p>
            <a:pPr marL="171450" indent="-171450">
              <a:buFont typeface="Arial"/>
              <a:buChar char="•"/>
            </a:pPr>
            <a:r>
              <a:rPr lang="en-US" i="1" baseline="0" dirty="0"/>
              <a:t>[Same for B2 and X2, independent of X1.]</a:t>
            </a:r>
          </a:p>
        </p:txBody>
      </p:sp>
      <p:sp>
        <p:nvSpPr>
          <p:cNvPr id="4" name="Slide Number Placeholder 3"/>
          <p:cNvSpPr>
            <a:spLocks noGrp="1"/>
          </p:cNvSpPr>
          <p:nvPr>
            <p:ph type="sldNum" sz="quarter" idx="10"/>
          </p:nvPr>
        </p:nvSpPr>
        <p:spPr/>
        <p:txBody>
          <a:bodyPr/>
          <a:lstStyle/>
          <a:p>
            <a:fld id="{1AD3D35E-2143-4448-BE2B-2320F89EEC49}" type="slidenum">
              <a:rPr lang="en-US" smtClean="0"/>
              <a:t>18</a:t>
            </a:fld>
            <a:endParaRPr lang="en-US"/>
          </a:p>
        </p:txBody>
      </p:sp>
    </p:spTree>
    <p:extLst>
      <p:ext uri="{BB962C8B-B14F-4D97-AF65-F5344CB8AC3E}">
        <p14:creationId xmlns:p14="http://schemas.microsoft.com/office/powerpoint/2010/main" val="17128726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Being creative with the symbols, you can</a:t>
            </a:r>
            <a:r>
              <a:rPr lang="en-US" baseline="0" dirty="0"/>
              <a:t> represent a 3</a:t>
            </a:r>
            <a:r>
              <a:rPr lang="en-US" baseline="30000" dirty="0"/>
              <a:t>rd</a:t>
            </a:r>
            <a:r>
              <a:rPr lang="en-US" baseline="0" dirty="0"/>
              <a:t> variable, sex, in this case.</a:t>
            </a:r>
          </a:p>
          <a:p>
            <a:pPr marL="171450" indent="-171450">
              <a:buFont typeface="Arial" panose="020B0604020202020204" pitchFamily="34" charset="0"/>
              <a:buChar char="•"/>
            </a:pPr>
            <a:r>
              <a:rPr lang="en-US" baseline="0" dirty="0"/>
              <a:t>Otherwise, it becomes difficult to imagine and to draw 3 variables in 4 dimensions, but mathematically, the concepts generalize.</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19</a:t>
            </a:fld>
            <a:endParaRPr lang="en-US"/>
          </a:p>
        </p:txBody>
      </p:sp>
    </p:spTree>
    <p:extLst>
      <p:ext uri="{BB962C8B-B14F-4D97-AF65-F5344CB8AC3E}">
        <p14:creationId xmlns:p14="http://schemas.microsoft.com/office/powerpoint/2010/main" val="31980484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baseline="0" dirty="0">
                <a:latin typeface="Calibri"/>
                <a:cs typeface="Calibri"/>
              </a:rPr>
              <a:t>[Review slide content]</a:t>
            </a:r>
            <a:endParaRPr lang="en-US" i="1" dirty="0">
              <a:latin typeface="Calibri"/>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2</a:t>
            </a:fld>
            <a:endParaRPr lang="en-US"/>
          </a:p>
        </p:txBody>
      </p:sp>
    </p:spTree>
    <p:extLst>
      <p:ext uri="{BB962C8B-B14F-4D97-AF65-F5344CB8AC3E}">
        <p14:creationId xmlns:p14="http://schemas.microsoft.com/office/powerpoint/2010/main" val="21367113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It’s vital to understand interaction in terms of linear regression.</a:t>
            </a:r>
          </a:p>
          <a:p>
            <a:pPr marL="171450" indent="-171450">
              <a:buFont typeface="Arial"/>
              <a:buChar char="•"/>
            </a:pPr>
            <a:r>
              <a:rPr lang="en-US" i="1" dirty="0"/>
              <a:t>[Review</a:t>
            </a:r>
            <a:r>
              <a:rPr lang="en-US" i="1" baseline="0" dirty="0"/>
              <a:t> slide content]</a:t>
            </a:r>
            <a:endParaRPr lang="en-US" i="1" dirty="0"/>
          </a:p>
        </p:txBody>
      </p:sp>
      <p:sp>
        <p:nvSpPr>
          <p:cNvPr id="4" name="Slide Number Placeholder 3"/>
          <p:cNvSpPr>
            <a:spLocks noGrp="1"/>
          </p:cNvSpPr>
          <p:nvPr>
            <p:ph type="sldNum" sz="quarter" idx="10"/>
          </p:nvPr>
        </p:nvSpPr>
        <p:spPr/>
        <p:txBody>
          <a:bodyPr/>
          <a:lstStyle/>
          <a:p>
            <a:fld id="{1AD3D35E-2143-4448-BE2B-2320F89EEC49}" type="slidenum">
              <a:rPr lang="en-US" smtClean="0"/>
              <a:t>20</a:t>
            </a:fld>
            <a:endParaRPr lang="en-US"/>
          </a:p>
        </p:txBody>
      </p:sp>
    </p:spTree>
    <p:extLst>
      <p:ext uri="{BB962C8B-B14F-4D97-AF65-F5344CB8AC3E}">
        <p14:creationId xmlns:p14="http://schemas.microsoft.com/office/powerpoint/2010/main" val="21309185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Explain</a:t>
            </a:r>
            <a:r>
              <a:rPr lang="en-US" baseline="0" dirty="0"/>
              <a:t> why the slopes are different, talk through each equation, showing how the relationship between X1 and Y differs depending on the value of X2.</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21</a:t>
            </a:fld>
            <a:endParaRPr lang="en-US"/>
          </a:p>
        </p:txBody>
      </p:sp>
    </p:spTree>
    <p:extLst>
      <p:ext uri="{BB962C8B-B14F-4D97-AF65-F5344CB8AC3E}">
        <p14:creationId xmlns:p14="http://schemas.microsoft.com/office/powerpoint/2010/main" val="31730072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Go through it again.  Explain the interaction term as the difference</a:t>
            </a:r>
            <a:r>
              <a:rPr lang="en-US" baseline="0" dirty="0"/>
              <a:t> in slope between </a:t>
            </a:r>
            <a:r>
              <a:rPr lang="en-US" dirty="0"/>
              <a:t>women</a:t>
            </a:r>
            <a:r>
              <a:rPr lang="en-US" baseline="0" dirty="0"/>
              <a:t> and </a:t>
            </a:r>
            <a:r>
              <a:rPr lang="en-US" dirty="0"/>
              <a:t>men</a:t>
            </a:r>
            <a:r>
              <a:rPr lang="en-US" baseline="0" dirty="0"/>
              <a:t>, so the slope for women, depends only on years of experience, but to calculate the slope for men, you add the slope for men plus the difference in slopes (the interaction term).</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22</a:t>
            </a:fld>
            <a:endParaRPr lang="en-US"/>
          </a:p>
        </p:txBody>
      </p:sp>
    </p:spTree>
    <p:extLst>
      <p:ext uri="{BB962C8B-B14F-4D97-AF65-F5344CB8AC3E}">
        <p14:creationId xmlns:p14="http://schemas.microsoft.com/office/powerpoint/2010/main" val="6841111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Calibri"/>
                <a:cs typeface="Calibri"/>
              </a:rPr>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23</a:t>
            </a:fld>
            <a:endParaRPr lang="en-US"/>
          </a:p>
        </p:txBody>
      </p:sp>
    </p:spTree>
    <p:extLst>
      <p:ext uri="{BB962C8B-B14F-4D97-AF65-F5344CB8AC3E}">
        <p14:creationId xmlns:p14="http://schemas.microsoft.com/office/powerpoint/2010/main" val="17402453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lang="en-US" i="1" baseline="0" dirty="0">
                <a:latin typeface="Calibri"/>
                <a:cs typeface="Calibri"/>
              </a:rPr>
              <a:t>[Pause for questions/discussion on linear regression]</a:t>
            </a:r>
          </a:p>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lang="en-US" i="1" baseline="0">
                <a:latin typeface="Calibri"/>
                <a:cs typeface="Calibri"/>
              </a:rPr>
              <a:t>[END]</a:t>
            </a:r>
            <a:endParaRPr lang="en-US" i="1" dirty="0">
              <a:latin typeface="Calibri"/>
              <a:cs typeface="Calibri"/>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AD3D35E-2143-4448-BE2B-2320F89EEC4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464839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latin typeface="Calibri" panose="020F0502020204030204" pitchFamily="34" charset="0"/>
                <a:cs typeface="Calibri" panose="020F0502020204030204" pitchFamily="34" charset="0"/>
              </a:rPr>
              <a:t>[Review</a:t>
            </a:r>
            <a:r>
              <a:rPr lang="en-US" i="1" baseline="0" dirty="0">
                <a:latin typeface="Calibri" panose="020F0502020204030204" pitchFamily="34" charset="0"/>
                <a:cs typeface="Calibri" panose="020F0502020204030204" pitchFamily="34" charset="0"/>
              </a:rPr>
              <a:t> slide content]</a:t>
            </a:r>
          </a:p>
          <a:p>
            <a:endParaRPr lang="en-US"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3</a:t>
            </a:fld>
            <a:endParaRPr lang="en-US"/>
          </a:p>
        </p:txBody>
      </p:sp>
    </p:spTree>
    <p:extLst>
      <p:ext uri="{BB962C8B-B14F-4D97-AF65-F5344CB8AC3E}">
        <p14:creationId xmlns:p14="http://schemas.microsoft.com/office/powerpoint/2010/main" val="15245053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lang="en-US" i="1" baseline="0" dirty="0">
                <a:latin typeface="Calibri"/>
                <a:cs typeface="Calibri"/>
              </a:rPr>
              <a:t>[Review slide content]</a:t>
            </a:r>
            <a:endParaRPr lang="en-US" i="1" dirty="0">
              <a:latin typeface="Calibri"/>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4</a:t>
            </a:fld>
            <a:endParaRPr lang="en-US"/>
          </a:p>
        </p:txBody>
      </p:sp>
    </p:spTree>
    <p:extLst>
      <p:ext uri="{BB962C8B-B14F-4D97-AF65-F5344CB8AC3E}">
        <p14:creationId xmlns:p14="http://schemas.microsoft.com/office/powerpoint/2010/main" val="11503783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lang="en-US" i="0" baseline="0" dirty="0">
                <a:latin typeface="Calibri"/>
                <a:cs typeface="Calibri"/>
              </a:rPr>
              <a:t>A defining characteristic of linear regression is that the outcome is a continuous variable.</a:t>
            </a:r>
            <a:endParaRPr lang="en-US" i="0" dirty="0">
              <a:latin typeface="Calibri"/>
              <a:cs typeface="Calibri"/>
            </a:endParaRP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sz="1200" dirty="0">
                <a:latin typeface="Calibri"/>
                <a:cs typeface="Calibri"/>
              </a:rPr>
              <a:t>Consider the following example from </a:t>
            </a:r>
            <a:r>
              <a:rPr lang="en-US" sz="1200" i="1" dirty="0">
                <a:latin typeface="Calibri"/>
                <a:cs typeface="Calibri"/>
              </a:rPr>
              <a:t>Statistics at Square One</a:t>
            </a:r>
            <a:r>
              <a:rPr lang="en-US" sz="1200" dirty="0">
                <a:latin typeface="Calibri"/>
                <a:cs typeface="Calibri"/>
              </a:rPr>
              <a:t> that shows the relationship of the respiratory “dead space” (upper airways) and height in children</a:t>
            </a:r>
            <a:r>
              <a:rPr lang="en-US" sz="1200" baseline="0" dirty="0">
                <a:latin typeface="Calibri"/>
                <a:cs typeface="Calibri"/>
              </a:rPr>
              <a:t> </a:t>
            </a:r>
            <a:r>
              <a:rPr lang="en-US" sz="1200" i="1" baseline="0" dirty="0">
                <a:latin typeface="Calibri"/>
                <a:cs typeface="Calibri"/>
              </a:rPr>
              <a:t>(next slide</a:t>
            </a:r>
            <a:r>
              <a:rPr lang="en-US" sz="1200" baseline="0" dirty="0">
                <a:latin typeface="Calibri"/>
                <a:cs typeface="Calibri"/>
              </a:rPr>
              <a:t>).</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sz="1200" i="1" baseline="0" dirty="0">
                <a:latin typeface="Calibri"/>
                <a:cs typeface="Calibri"/>
              </a:rPr>
              <a:t>[Note: Faculty may consider replacing this textbook example with a more public-health-oriented example.]</a:t>
            </a:r>
            <a:endParaRPr lang="en-US" sz="1200" i="1" dirty="0">
              <a:latin typeface="Calibri"/>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5</a:t>
            </a:fld>
            <a:endParaRPr lang="en-US"/>
          </a:p>
        </p:txBody>
      </p:sp>
    </p:spTree>
    <p:extLst>
      <p:ext uri="{BB962C8B-B14F-4D97-AF65-F5344CB8AC3E}">
        <p14:creationId xmlns:p14="http://schemas.microsoft.com/office/powerpoint/2010/main" val="1686899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latin typeface="Calibri"/>
                <a:cs typeface="Calibri"/>
              </a:rPr>
              <a:t>We can let the computer calculate a line (regression line) that best fits the data</a:t>
            </a:r>
            <a:r>
              <a:rPr lang="en-US" baseline="0" dirty="0">
                <a:latin typeface="Calibri"/>
                <a:cs typeface="Calibri"/>
              </a:rPr>
              <a:t> showing the relationship of the anatomical dead space on the vertical (Y) axis to height on the horizontal (X) axis</a:t>
            </a:r>
            <a:r>
              <a:rPr lang="en-US" dirty="0">
                <a:latin typeface="Calibri"/>
                <a:cs typeface="Calibri"/>
              </a:rPr>
              <a:t>.</a:t>
            </a:r>
          </a:p>
          <a:p>
            <a:pPr marL="171450" indent="-171450">
              <a:buFont typeface="Arial" panose="020B0604020202020204" pitchFamily="34" charset="0"/>
              <a:buChar char="•"/>
            </a:pPr>
            <a:r>
              <a:rPr lang="en-US" dirty="0">
                <a:latin typeface="Calibri"/>
                <a:cs typeface="Calibri"/>
              </a:rPr>
              <a:t>We can also have the computer</a:t>
            </a:r>
            <a:r>
              <a:rPr lang="en-US" baseline="0" dirty="0">
                <a:latin typeface="Calibri"/>
                <a:cs typeface="Calibri"/>
              </a:rPr>
              <a:t> superimpose the calculated line on the scatter plot of data so that we can intuitively assess its fit. This shows that for every 1 cm increase in height there is a 1.033 ml increase in dead space.</a:t>
            </a:r>
          </a:p>
          <a:p>
            <a:pPr marL="171450" indent="-171450">
              <a:buFont typeface="Arial" panose="020B0604020202020204" pitchFamily="34" charset="0"/>
              <a:buChar char="•"/>
            </a:pPr>
            <a:r>
              <a:rPr lang="en-US" baseline="0" dirty="0">
                <a:latin typeface="Calibri"/>
                <a:cs typeface="Calibri"/>
              </a:rPr>
              <a:t>The formula shows the calculation of the “Y intercept”, the point where the regression line crosses the Y axis.</a:t>
            </a:r>
          </a:p>
          <a:p>
            <a:pPr marL="171450" indent="-171450">
              <a:buFont typeface="Arial" panose="020B0604020202020204" pitchFamily="34" charset="0"/>
              <a:buChar char="•"/>
            </a:pPr>
            <a:r>
              <a:rPr lang="en-US" baseline="0" dirty="0">
                <a:latin typeface="Calibri"/>
                <a:cs typeface="Calibri"/>
              </a:rPr>
              <a:t>The scatterplot shows the data.  The red line is the model, an idealized version of the data showing the underlying trend.</a:t>
            </a:r>
          </a:p>
        </p:txBody>
      </p:sp>
      <p:sp>
        <p:nvSpPr>
          <p:cNvPr id="4" name="Slide Number Placeholder 3"/>
          <p:cNvSpPr>
            <a:spLocks noGrp="1"/>
          </p:cNvSpPr>
          <p:nvPr>
            <p:ph type="sldNum" sz="quarter" idx="10"/>
          </p:nvPr>
        </p:nvSpPr>
        <p:spPr/>
        <p:txBody>
          <a:bodyPr/>
          <a:lstStyle/>
          <a:p>
            <a:fld id="{1AD3D35E-2143-4448-BE2B-2320F89EEC49}" type="slidenum">
              <a:rPr lang="en-US" smtClean="0"/>
              <a:t>6</a:t>
            </a:fld>
            <a:endParaRPr lang="en-US"/>
          </a:p>
        </p:txBody>
      </p:sp>
    </p:spTree>
    <p:extLst>
      <p:ext uri="{BB962C8B-B14F-4D97-AF65-F5344CB8AC3E}">
        <p14:creationId xmlns:p14="http://schemas.microsoft.com/office/powerpoint/2010/main" val="5324265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We can let the computer calculate a line (regression line) that best fits the data</a:t>
            </a:r>
            <a:r>
              <a:rPr lang="en-US" baseline="0" dirty="0"/>
              <a:t> showing the relationship of the anatomical dead space on the vertical (Y) axis to height on the horizontal (X) axis</a:t>
            </a:r>
            <a:r>
              <a:rPr lang="en-US" dirty="0"/>
              <a:t>.</a:t>
            </a:r>
          </a:p>
        </p:txBody>
      </p:sp>
      <p:sp>
        <p:nvSpPr>
          <p:cNvPr id="4" name="Slide Number Placeholder 3"/>
          <p:cNvSpPr>
            <a:spLocks noGrp="1"/>
          </p:cNvSpPr>
          <p:nvPr>
            <p:ph type="sldNum" sz="quarter" idx="10"/>
          </p:nvPr>
        </p:nvSpPr>
        <p:spPr/>
        <p:txBody>
          <a:bodyPr/>
          <a:lstStyle/>
          <a:p>
            <a:fld id="{1AD3D35E-2143-4448-BE2B-2320F89EEC49}" type="slidenum">
              <a:rPr lang="en-US" smtClean="0"/>
              <a:t>7</a:t>
            </a:fld>
            <a:endParaRPr lang="en-US"/>
          </a:p>
        </p:txBody>
      </p:sp>
    </p:spTree>
    <p:extLst>
      <p:ext uri="{BB962C8B-B14F-4D97-AF65-F5344CB8AC3E}">
        <p14:creationId xmlns:p14="http://schemas.microsoft.com/office/powerpoint/2010/main" val="41453749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latin typeface="Calibri"/>
                <a:cs typeface="Calibri"/>
              </a:rPr>
              <a:t>We can also have the computer</a:t>
            </a:r>
            <a:r>
              <a:rPr lang="en-US" baseline="0" dirty="0">
                <a:latin typeface="Calibri"/>
                <a:cs typeface="Calibri"/>
              </a:rPr>
              <a:t> superimpose the calculated line on the scatter plot of data so that we can intuitively assess its fit. This shows that for every 1 cm increase in height there is a 1.033 ml increase in dead space.</a:t>
            </a:r>
          </a:p>
          <a:p>
            <a:pPr marL="171450" indent="-171450">
              <a:buFont typeface="Arial" panose="020B0604020202020204" pitchFamily="34" charset="0"/>
              <a:buChar char="•"/>
            </a:pPr>
            <a:r>
              <a:rPr lang="en-US" baseline="0" dirty="0">
                <a:latin typeface="Calibri"/>
                <a:cs typeface="Calibri"/>
              </a:rPr>
              <a:t>The formula shows the calculation of the “Y intercept”, the point where the regression line crosses the Y axis.</a:t>
            </a:r>
          </a:p>
          <a:p>
            <a:pPr marL="171450" indent="-171450">
              <a:buFont typeface="Arial" panose="020B0604020202020204" pitchFamily="34" charset="0"/>
              <a:buChar char="•"/>
            </a:pPr>
            <a:r>
              <a:rPr lang="en-US" sz="1200" i="1" dirty="0"/>
              <a:t>Explain “slope”, the relationship between slope and beta coefficient, why beta gives change in Y </a:t>
            </a:r>
            <a:r>
              <a:rPr lang="en-US" sz="1200" i="1" u="sng" dirty="0"/>
              <a:t>per unit</a:t>
            </a:r>
            <a:r>
              <a:rPr lang="en-US" sz="1200" i="1" dirty="0"/>
              <a:t> change in X, and how you would get the change in Y for 2, 10, or n units change in X.</a:t>
            </a:r>
            <a:endParaRPr lang="en-US" i="1" baseline="0" dirty="0">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8</a:t>
            </a:fld>
            <a:endParaRPr lang="en-US"/>
          </a:p>
        </p:txBody>
      </p:sp>
    </p:spTree>
    <p:extLst>
      <p:ext uri="{BB962C8B-B14F-4D97-AF65-F5344CB8AC3E}">
        <p14:creationId xmlns:p14="http://schemas.microsoft.com/office/powerpoint/2010/main" val="1694158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baseline="0" dirty="0">
                <a:latin typeface="Calibri"/>
                <a:cs typeface="Calibri"/>
              </a:rPr>
              <a:t>[Review slide content]</a:t>
            </a:r>
            <a:endParaRPr lang="en-US" dirty="0">
              <a:latin typeface="Calibri"/>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9</a:t>
            </a:fld>
            <a:endParaRPr lang="en-US"/>
          </a:p>
        </p:txBody>
      </p:sp>
    </p:spTree>
    <p:extLst>
      <p:ext uri="{BB962C8B-B14F-4D97-AF65-F5344CB8AC3E}">
        <p14:creationId xmlns:p14="http://schemas.microsoft.com/office/powerpoint/2010/main" val="90664850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7"/>
          <p:cNvGrpSpPr>
            <a:grpSpLocks/>
          </p:cNvGrpSpPr>
          <p:nvPr/>
        </p:nvGrpSpPr>
        <p:grpSpPr bwMode="auto">
          <a:xfrm>
            <a:off x="228600" y="2889250"/>
            <a:ext cx="8610600" cy="201613"/>
            <a:chOff x="144" y="1680"/>
            <a:chExt cx="5424" cy="144"/>
          </a:xfrm>
        </p:grpSpPr>
        <p:sp>
          <p:nvSpPr>
            <p:cNvPr id="5" name="Rectangle 8"/>
            <p:cNvSpPr>
              <a:spLocks noChangeArrowheads="1"/>
            </p:cNvSpPr>
            <p:nvPr userDrawn="1"/>
          </p:nvSpPr>
          <p:spPr bwMode="auto">
            <a:xfrm>
              <a:off x="144" y="1680"/>
              <a:ext cx="1808" cy="144"/>
            </a:xfrm>
            <a:prstGeom prst="rect">
              <a:avLst/>
            </a:prstGeom>
            <a:solidFill>
              <a:srgbClr val="FF0000"/>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6" name="Rectangle 9"/>
            <p:cNvSpPr>
              <a:spLocks noChangeArrowheads="1"/>
            </p:cNvSpPr>
            <p:nvPr userDrawn="1"/>
          </p:nvSpPr>
          <p:spPr bwMode="auto">
            <a:xfrm>
              <a:off x="1952" y="1680"/>
              <a:ext cx="1808" cy="144"/>
            </a:xfrm>
            <a:prstGeom prst="rect">
              <a:avLst/>
            </a:prstGeom>
            <a:solidFill>
              <a:srgbClr val="009DD9"/>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7" name="Rectangle 10"/>
            <p:cNvSpPr>
              <a:spLocks noChangeArrowheads="1"/>
            </p:cNvSpPr>
            <p:nvPr userDrawn="1"/>
          </p:nvSpPr>
          <p:spPr bwMode="auto">
            <a:xfrm>
              <a:off x="3760" y="1680"/>
              <a:ext cx="1808" cy="144"/>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grpSp>
      <p:sp>
        <p:nvSpPr>
          <p:cNvPr id="232450" name="Rectangle 2"/>
          <p:cNvSpPr>
            <a:spLocks noGrp="1" noChangeArrowheads="1"/>
          </p:cNvSpPr>
          <p:nvPr>
            <p:ph type="ctrTitle"/>
          </p:nvPr>
        </p:nvSpPr>
        <p:spPr>
          <a:xfrm>
            <a:off x="685800" y="685800"/>
            <a:ext cx="7772400" cy="2127250"/>
          </a:xfrm>
        </p:spPr>
        <p:txBody>
          <a:bodyPr/>
          <a:lstStyle>
            <a:lvl1pPr algn="ctr">
              <a:defRPr sz="5800">
                <a:solidFill>
                  <a:schemeClr val="accent1">
                    <a:lumMod val="75000"/>
                  </a:schemeClr>
                </a:solidFill>
                <a:latin typeface="+mj-lt"/>
              </a:defRPr>
            </a:lvl1pPr>
          </a:lstStyle>
          <a:p>
            <a:r>
              <a:rPr lang="en-US" dirty="0"/>
              <a:t>Click to edit Master title style</a:t>
            </a:r>
          </a:p>
        </p:txBody>
      </p:sp>
      <p:sp>
        <p:nvSpPr>
          <p:cNvPr id="232451" name="Rectangle 3"/>
          <p:cNvSpPr>
            <a:spLocks noGrp="1" noChangeArrowheads="1"/>
          </p:cNvSpPr>
          <p:nvPr>
            <p:ph type="subTitle" idx="1"/>
          </p:nvPr>
        </p:nvSpPr>
        <p:spPr>
          <a:xfrm>
            <a:off x="1371600" y="3270250"/>
            <a:ext cx="6400800" cy="2209800"/>
          </a:xfrm>
        </p:spPr>
        <p:txBody>
          <a:bodyPr/>
          <a:lstStyle>
            <a:lvl1pPr marL="0" indent="0" algn="ctr">
              <a:buFont typeface="Wingdings" pitchFamily="2" charset="2"/>
              <a:buNone/>
              <a:defRPr sz="3000"/>
            </a:lvl1pPr>
          </a:lstStyle>
          <a:p>
            <a:r>
              <a:rPr lang="en-US"/>
              <a:t>Click to edit Master subtitle style</a:t>
            </a:r>
            <a:endParaRPr lang="en-US" dirty="0"/>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602295" y="5753300"/>
            <a:ext cx="1236905" cy="990200"/>
          </a:xfrm>
          <a:prstGeom prst="rect">
            <a:avLst/>
          </a:prstGeom>
        </p:spPr>
      </p:pic>
    </p:spTree>
    <p:extLst>
      <p:ext uri="{BB962C8B-B14F-4D97-AF65-F5344CB8AC3E}">
        <p14:creationId xmlns:p14="http://schemas.microsoft.com/office/powerpoint/2010/main" val="3565285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10"/>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980340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1682219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061667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1932301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6"/>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Date Placeholder 3"/>
          <p:cNvSpPr>
            <a:spLocks noGrp="1"/>
          </p:cNvSpPr>
          <p:nvPr>
            <p:ph type="dt" sz="half" idx="10"/>
          </p:nvPr>
        </p:nvSpPr>
        <p:spPr/>
        <p:txBody>
          <a:bodyPr/>
          <a:lstStyle>
            <a:lvl1pPr>
              <a:defRPr/>
            </a:lvl1pPr>
          </a:lstStyle>
          <a:p>
            <a:pPr>
              <a:defRPr/>
            </a:pPr>
            <a:fld id="{95BD76F7-B0DE-8C48-9AB5-4FAEE43C43CB}"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37FB53B-BF9D-174B-B310-31F1ADA7A19B}" type="slidenum">
              <a:rPr lang="en-US"/>
              <a:pPr>
                <a:defRPr/>
              </a:pPr>
              <a:t>‹#›</a:t>
            </a:fld>
            <a:endParaRPr lang="en-US"/>
          </a:p>
        </p:txBody>
      </p:sp>
    </p:spTree>
    <p:extLst>
      <p:ext uri="{BB962C8B-B14F-4D97-AF65-F5344CB8AC3E}">
        <p14:creationId xmlns:p14="http://schemas.microsoft.com/office/powerpoint/2010/main" val="1357656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6"/>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A7172813-939F-004E-9BDD-034604A11110}"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AC6E7D3-0185-1645-A396-4B7D82F668EC}" type="slidenum">
              <a:rPr lang="en-US"/>
              <a:pPr>
                <a:defRPr/>
              </a:pPr>
              <a:t>‹#›</a:t>
            </a:fld>
            <a:endParaRPr lang="en-US"/>
          </a:p>
        </p:txBody>
      </p:sp>
    </p:spTree>
    <p:extLst>
      <p:ext uri="{BB962C8B-B14F-4D97-AF65-F5344CB8AC3E}">
        <p14:creationId xmlns:p14="http://schemas.microsoft.com/office/powerpoint/2010/main" val="495232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6"/>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0C2550BA-C8E3-4B40-AF76-075C86712E99}"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8117A1F-C497-E04B-A08A-462DDD99ADF5}" type="slidenum">
              <a:rPr lang="en-US"/>
              <a:pPr>
                <a:defRPr/>
              </a:pPr>
              <a:t>‹#›</a:t>
            </a:fld>
            <a:endParaRPr lang="en-US"/>
          </a:p>
        </p:txBody>
      </p:sp>
    </p:spTree>
    <p:extLst>
      <p:ext uri="{BB962C8B-B14F-4D97-AF65-F5344CB8AC3E}">
        <p14:creationId xmlns:p14="http://schemas.microsoft.com/office/powerpoint/2010/main" val="34159189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6"/>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3"/>
          <p:cNvSpPr>
            <a:spLocks noGrp="1"/>
          </p:cNvSpPr>
          <p:nvPr>
            <p:ph type="dt" sz="half" idx="10"/>
          </p:nvPr>
        </p:nvSpPr>
        <p:spPr/>
        <p:txBody>
          <a:bodyPr/>
          <a:lstStyle>
            <a:lvl1pPr>
              <a:defRPr/>
            </a:lvl1pPr>
          </a:lstStyle>
          <a:p>
            <a:pPr>
              <a:defRPr/>
            </a:pPr>
            <a:fld id="{91A7B449-4CCB-5847-8183-34A38CF095DC}" type="datetimeFigureOut">
              <a:rPr lang="en-US"/>
              <a:pPr>
                <a:defRPr/>
              </a:pPr>
              <a:t>1/17/2019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75FFA504-80AA-9F40-BAE5-FCA96A6D70D5}" type="slidenum">
              <a:rPr lang="en-US"/>
              <a:pPr>
                <a:defRPr/>
              </a:pPr>
              <a:t>‹#›</a:t>
            </a:fld>
            <a:endParaRPr lang="en-US"/>
          </a:p>
        </p:txBody>
      </p:sp>
    </p:spTree>
    <p:extLst>
      <p:ext uri="{BB962C8B-B14F-4D97-AF65-F5344CB8AC3E}">
        <p14:creationId xmlns:p14="http://schemas.microsoft.com/office/powerpoint/2010/main" val="41929820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6"/>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3"/>
          <p:cNvSpPr>
            <a:spLocks noGrp="1"/>
          </p:cNvSpPr>
          <p:nvPr>
            <p:ph type="dt" sz="half" idx="10"/>
          </p:nvPr>
        </p:nvSpPr>
        <p:spPr/>
        <p:txBody>
          <a:bodyPr/>
          <a:lstStyle>
            <a:lvl1pPr>
              <a:defRPr/>
            </a:lvl1pPr>
          </a:lstStyle>
          <a:p>
            <a:pPr>
              <a:defRPr/>
            </a:pPr>
            <a:fld id="{B0DD3D93-0872-4B49-B149-C10A337C1B8A}" type="datetimeFigureOut">
              <a:rPr lang="en-US"/>
              <a:pPr>
                <a:defRPr/>
              </a:pPr>
              <a:t>1/17/2019</a:t>
            </a:fld>
            <a:endParaRPr lang="en-US"/>
          </a:p>
        </p:txBody>
      </p:sp>
      <p:sp>
        <p:nvSpPr>
          <p:cNvPr id="9" name="Footer Placeholder 4"/>
          <p:cNvSpPr>
            <a:spLocks noGrp="1"/>
          </p:cNvSpPr>
          <p:nvPr>
            <p:ph type="ftr" sz="quarter" idx="11"/>
          </p:nvPr>
        </p:nvSpPr>
        <p:spPr/>
        <p:txBody>
          <a:bodyPr/>
          <a:lstStyle>
            <a:lvl1pPr>
              <a:defRPr/>
            </a:lvl1pPr>
          </a:lstStyle>
          <a:p>
            <a:pPr>
              <a:defRPr/>
            </a:pPr>
            <a:endParaRPr lang="en-US"/>
          </a:p>
        </p:txBody>
      </p:sp>
      <p:sp>
        <p:nvSpPr>
          <p:cNvPr id="10" name="Slide Number Placeholder 5"/>
          <p:cNvSpPr>
            <a:spLocks noGrp="1"/>
          </p:cNvSpPr>
          <p:nvPr>
            <p:ph type="sldNum" sz="quarter" idx="12"/>
          </p:nvPr>
        </p:nvSpPr>
        <p:spPr/>
        <p:txBody>
          <a:bodyPr/>
          <a:lstStyle>
            <a:lvl1pPr>
              <a:defRPr/>
            </a:lvl1pPr>
          </a:lstStyle>
          <a:p>
            <a:pPr>
              <a:defRPr/>
            </a:pPr>
            <a:fld id="{25DA60D9-0C4A-AB4A-BFC6-8EA771F4A3C9}" type="slidenum">
              <a:rPr lang="en-US"/>
              <a:pPr>
                <a:defRPr/>
              </a:pPr>
              <a:t>‹#›</a:t>
            </a:fld>
            <a:endParaRPr lang="en-US"/>
          </a:p>
        </p:txBody>
      </p:sp>
    </p:spTree>
    <p:extLst>
      <p:ext uri="{BB962C8B-B14F-4D97-AF65-F5344CB8AC3E}">
        <p14:creationId xmlns:p14="http://schemas.microsoft.com/office/powerpoint/2010/main" val="20958193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6"/>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2BC16DF7-06BE-A94C-832E-1DF11E380545}" type="datetimeFigureOut">
              <a:rPr lang="en-US"/>
              <a:pPr>
                <a:defRPr/>
              </a:pPr>
              <a:t>1/17/2019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39FF234-1D05-4247-B552-DC1EFDB41419}" type="slidenum">
              <a:rPr lang="en-US"/>
              <a:pPr>
                <a:defRPr/>
              </a:pPr>
              <a:t>‹#›</a:t>
            </a:fld>
            <a:endParaRPr lang="en-US"/>
          </a:p>
        </p:txBody>
      </p:sp>
    </p:spTree>
    <p:extLst>
      <p:ext uri="{BB962C8B-B14F-4D97-AF65-F5344CB8AC3E}">
        <p14:creationId xmlns:p14="http://schemas.microsoft.com/office/powerpoint/2010/main" val="27215944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2"/>
          <p:cNvSpPr>
            <a:spLocks noGrp="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5" name="Footer Placeholder 3"/>
          <p:cNvSpPr>
            <a:spLocks noGrp="1"/>
          </p:cNvSpPr>
          <p:nvPr>
            <p:ph type="ftr" sz="quarter" idx="11"/>
          </p:nvPr>
        </p:nvSpPr>
        <p:spPr/>
        <p:txBody>
          <a:bodyPr/>
          <a:lstStyle>
            <a:lvl1pPr>
              <a:defRPr/>
            </a:lvl1pPr>
          </a:lstStyle>
          <a:p>
            <a:endParaRPr lang="en-US"/>
          </a:p>
        </p:txBody>
      </p:sp>
      <p:sp>
        <p:nvSpPr>
          <p:cNvPr id="6" name="Slide Number Placeholder 4"/>
          <p:cNvSpPr>
            <a:spLocks noGrp="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713762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Date Placeholder 3"/>
          <p:cNvSpPr>
            <a:spLocks noGrp="1"/>
          </p:cNvSpPr>
          <p:nvPr>
            <p:ph type="dt" sz="half" idx="10"/>
          </p:nvPr>
        </p:nvSpPr>
        <p:spPr/>
        <p:txBody>
          <a:bodyPr/>
          <a:lstStyle>
            <a:lvl1pPr>
              <a:defRPr/>
            </a:lvl1pPr>
          </a:lstStyle>
          <a:p>
            <a:pPr>
              <a:defRPr/>
            </a:pPr>
            <a:fld id="{18243F69-0D54-034B-B052-690CEA2FA318}" type="datetimeFigureOut">
              <a:rPr lang="en-US"/>
              <a:pPr>
                <a:defRPr/>
              </a:pPr>
              <a:t>1/17/2019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BA47EA12-8778-4542-B5EE-975C3CD69A25}" type="slidenum">
              <a:rPr lang="en-US"/>
              <a:pPr>
                <a:defRPr/>
              </a:pPr>
              <a:t>‹#›</a:t>
            </a:fld>
            <a:endParaRPr lang="en-US"/>
          </a:p>
        </p:txBody>
      </p:sp>
    </p:spTree>
    <p:extLst>
      <p:ext uri="{BB962C8B-B14F-4D97-AF65-F5344CB8AC3E}">
        <p14:creationId xmlns:p14="http://schemas.microsoft.com/office/powerpoint/2010/main" val="20339062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3"/>
          <p:cNvSpPr>
            <a:spLocks noGrp="1"/>
          </p:cNvSpPr>
          <p:nvPr>
            <p:ph type="dt" sz="half" idx="10"/>
          </p:nvPr>
        </p:nvSpPr>
        <p:spPr/>
        <p:txBody>
          <a:bodyPr/>
          <a:lstStyle>
            <a:lvl1pPr>
              <a:defRPr/>
            </a:lvl1pPr>
          </a:lstStyle>
          <a:p>
            <a:pPr>
              <a:defRPr/>
            </a:pPr>
            <a:fld id="{940C05B1-9509-8F47-9163-3776BD0CE122}" type="datetimeFigureOut">
              <a:rPr lang="en-US"/>
              <a:pPr>
                <a:defRPr/>
              </a:pPr>
              <a:t>1/17/2019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A50CA7E8-E584-8445-9A1B-3CFEC352857E}" type="slidenum">
              <a:rPr lang="en-US"/>
              <a:pPr>
                <a:defRPr/>
              </a:pPr>
              <a:t>‹#›</a:t>
            </a:fld>
            <a:endParaRPr lang="en-US"/>
          </a:p>
        </p:txBody>
      </p:sp>
    </p:spTree>
    <p:extLst>
      <p:ext uri="{BB962C8B-B14F-4D97-AF65-F5344CB8AC3E}">
        <p14:creationId xmlns:p14="http://schemas.microsoft.com/office/powerpoint/2010/main" val="14522265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3"/>
          <p:cNvSpPr>
            <a:spLocks noGrp="1"/>
          </p:cNvSpPr>
          <p:nvPr>
            <p:ph type="dt" sz="half" idx="10"/>
          </p:nvPr>
        </p:nvSpPr>
        <p:spPr/>
        <p:txBody>
          <a:bodyPr/>
          <a:lstStyle>
            <a:lvl1pPr>
              <a:defRPr/>
            </a:lvl1pPr>
          </a:lstStyle>
          <a:p>
            <a:pPr>
              <a:defRPr/>
            </a:pPr>
            <a:fld id="{9456AE72-3E91-DA4F-9E24-78F4B7928589}" type="datetimeFigureOut">
              <a:rPr lang="en-US"/>
              <a:pPr>
                <a:defRPr/>
              </a:pPr>
              <a:t>1/17/2019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6B2C34F6-5283-354F-B60D-7910E5EF4FD7}" type="slidenum">
              <a:rPr lang="en-US"/>
              <a:pPr>
                <a:defRPr/>
              </a:pPr>
              <a:t>‹#›</a:t>
            </a:fld>
            <a:endParaRPr lang="en-US"/>
          </a:p>
        </p:txBody>
      </p:sp>
    </p:spTree>
    <p:extLst>
      <p:ext uri="{BB962C8B-B14F-4D97-AF65-F5344CB8AC3E}">
        <p14:creationId xmlns:p14="http://schemas.microsoft.com/office/powerpoint/2010/main" val="33724685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81EBD12-AD3D-FF46-A8B7-910E6153C6B8}"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FC5A1D6-5677-424D-91F5-2341B2A0F8C5}" type="slidenum">
              <a:rPr lang="en-US"/>
              <a:pPr>
                <a:defRPr/>
              </a:pPr>
              <a:t>‹#›</a:t>
            </a:fld>
            <a:endParaRPr lang="en-US"/>
          </a:p>
        </p:txBody>
      </p:sp>
    </p:spTree>
    <p:extLst>
      <p:ext uri="{BB962C8B-B14F-4D97-AF65-F5344CB8AC3E}">
        <p14:creationId xmlns:p14="http://schemas.microsoft.com/office/powerpoint/2010/main" val="15098033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5A942FB-F36C-BF4E-BDB6-2724EA38A16B}"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CEEEEBF-D8CA-A24F-A338-55402DCCB039}" type="slidenum">
              <a:rPr lang="en-US"/>
              <a:pPr>
                <a:defRPr/>
              </a:pPr>
              <a:t>‹#›</a:t>
            </a:fld>
            <a:endParaRPr lang="en-US"/>
          </a:p>
        </p:txBody>
      </p:sp>
    </p:spTree>
    <p:extLst>
      <p:ext uri="{BB962C8B-B14F-4D97-AF65-F5344CB8AC3E}">
        <p14:creationId xmlns:p14="http://schemas.microsoft.com/office/powerpoint/2010/main" val="960098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36638"/>
          </a:xfrm>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520838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7154191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E7775EEB-55FE-2246-A534-988E126E9557}" type="datetimeFigureOut">
              <a:rPr lang="en-US" smtClean="0"/>
              <a:t>1/17/2019</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40753935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586066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14747149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28404950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0"/>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4" name="Rectangle 5"/>
          <p:cNvSpPr>
            <a:spLocks noGrp="1" noChangeArrowheads="1"/>
          </p:cNvSpPr>
          <p:nvPr>
            <p:ph type="ftr" sz="quarter" idx="11"/>
          </p:nvPr>
        </p:nvSpPr>
        <p:spPr/>
        <p:txBody>
          <a:bodyPr/>
          <a:lstStyle>
            <a:lvl1pPr>
              <a:defRPr/>
            </a:lvl1pPr>
          </a:lstStyle>
          <a:p>
            <a:endParaRPr lang="en-US"/>
          </a:p>
        </p:txBody>
      </p:sp>
      <p:sp>
        <p:nvSpPr>
          <p:cNvPr id="5"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40618860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4.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457200" y="1600200"/>
            <a:ext cx="8229600" cy="4530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31428" name="Rectangle 4"/>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Verdana" pitchFamily="34" charset="0"/>
                <a:ea typeface="+mn-ea"/>
                <a:cs typeface="+mn-cs"/>
              </a:defRPr>
            </a:lvl1pPr>
          </a:lstStyle>
          <a:p>
            <a:fld id="{E7775EEB-55FE-2246-A534-988E126E9557}" type="datetimeFigureOut">
              <a:rPr lang="en-US" smtClean="0"/>
              <a:t>1/17/2019</a:t>
            </a:fld>
            <a:endParaRPr lang="en-US"/>
          </a:p>
        </p:txBody>
      </p:sp>
      <p:sp>
        <p:nvSpPr>
          <p:cNvPr id="2314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Verdana" pitchFamily="34" charset="0"/>
                <a:ea typeface="+mn-ea"/>
                <a:cs typeface="+mn-cs"/>
              </a:defRPr>
            </a:lvl1pPr>
          </a:lstStyle>
          <a:p>
            <a:endParaRPr lang="en-US"/>
          </a:p>
        </p:txBody>
      </p:sp>
      <p:sp>
        <p:nvSpPr>
          <p:cNvPr id="231430" name="Rectangle 6"/>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5CDE4999-8175-CB4A-B813-24FF5168A6B1}" type="slidenum">
              <a:rPr lang="en-US" smtClean="0"/>
              <a:t>‹#›</a:t>
            </a:fld>
            <a:endParaRPr lang="en-US"/>
          </a:p>
        </p:txBody>
      </p:sp>
      <p:sp>
        <p:nvSpPr>
          <p:cNvPr id="1031" name="Rectangle 7"/>
          <p:cNvSpPr>
            <a:spLocks noChangeArrowheads="1"/>
          </p:cNvSpPr>
          <p:nvPr/>
        </p:nvSpPr>
        <p:spPr bwMode="auto">
          <a:xfrm>
            <a:off x="0" y="0"/>
            <a:ext cx="228600" cy="2286000"/>
          </a:xfrm>
          <a:prstGeom prst="rect">
            <a:avLst/>
          </a:prstGeom>
          <a:solidFill>
            <a:srgbClr val="B01D11"/>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3" name="Rectangle 9"/>
          <p:cNvSpPr>
            <a:spLocks noChangeArrowheads="1"/>
          </p:cNvSpPr>
          <p:nvPr/>
        </p:nvSpPr>
        <p:spPr bwMode="auto">
          <a:xfrm>
            <a:off x="0" y="2286000"/>
            <a:ext cx="228600" cy="2286000"/>
          </a:xfrm>
          <a:prstGeom prst="rect">
            <a:avLst/>
          </a:prstGeom>
          <a:solidFill>
            <a:schemeClr val="accent2"/>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4" name="Rectangle 10"/>
          <p:cNvSpPr>
            <a:spLocks noChangeArrowheads="1"/>
          </p:cNvSpPr>
          <p:nvPr/>
        </p:nvSpPr>
        <p:spPr bwMode="auto">
          <a:xfrm>
            <a:off x="0" y="4572000"/>
            <a:ext cx="228600" cy="2286000"/>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solidFill>
                <a:srgbClr val="0000FF"/>
              </a:solidFill>
              <a:latin typeface="Times New Roman" pitchFamily="18" charset="0"/>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l" rtl="0" eaLnBrk="1" fontAlgn="base" hangingPunct="1">
        <a:spcBef>
          <a:spcPct val="0"/>
        </a:spcBef>
        <a:spcAft>
          <a:spcPct val="0"/>
        </a:spcAft>
        <a:defRPr sz="440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p:titleStyle>
    <p:body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638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638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a:defRPr/>
            </a:pPr>
            <a:fld id="{E9FE9ED3-31C6-1247-88DB-78C128AFB6D2}" type="datetimeFigureOut">
              <a:rPr lang="en-US"/>
              <a:pPr>
                <a:defRPr/>
              </a:pPr>
              <a:t>1/17/2019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Verdana" pitchFamily="34" charset="0"/>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E7DFC60D-88C1-7F4E-9E49-97E9C7C7DBC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ctr" rtl="0" eaLnBrk="1" fontAlgn="base" hangingPunct="1">
        <a:spcBef>
          <a:spcPct val="0"/>
        </a:spcBef>
        <a:spcAft>
          <a:spcPct val="0"/>
        </a:spcAft>
        <a:defRPr sz="4400" kern="1200">
          <a:solidFill>
            <a:schemeClr val="tx1"/>
          </a:solidFill>
          <a:latin typeface="+mj-lt"/>
          <a:ea typeface="MS PGothic" pitchFamily="34" charset="-128"/>
          <a:cs typeface="MS PGothic" charset="0"/>
        </a:defRPr>
      </a:lvl1pPr>
      <a:lvl2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2pPr>
      <a:lvl3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3pPr>
      <a:lvl4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4pPr>
      <a:lvl5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13.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21.jp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85800"/>
            <a:ext cx="7772400" cy="2130552"/>
          </a:xfrm>
        </p:spPr>
        <p:txBody>
          <a:bodyPr>
            <a:normAutofit/>
          </a:bodyPr>
          <a:lstStyle/>
          <a:p>
            <a:r>
              <a:rPr lang="en-US" sz="6600" dirty="0"/>
              <a:t>Linear Regression</a:t>
            </a:r>
          </a:p>
        </p:txBody>
      </p:sp>
      <p:sp>
        <p:nvSpPr>
          <p:cNvPr id="3" name="Subtitle 2"/>
          <p:cNvSpPr>
            <a:spLocks noGrp="1"/>
          </p:cNvSpPr>
          <p:nvPr>
            <p:ph type="subTitle" idx="1"/>
          </p:nvPr>
        </p:nvSpPr>
        <p:spPr>
          <a:xfrm>
            <a:off x="1371600" y="3657600"/>
            <a:ext cx="6400800" cy="1826357"/>
          </a:xfrm>
        </p:spPr>
        <p:txBody>
          <a:bodyPr>
            <a:normAutofit/>
          </a:bodyPr>
          <a:lstStyle/>
          <a:p>
            <a:r>
              <a:rPr lang="en-US" dirty="0"/>
              <a:t>CDC Operations Research Course</a:t>
            </a:r>
          </a:p>
          <a:p>
            <a:r>
              <a:rPr lang="en-US" dirty="0"/>
              <a:t>Add place and dates</a:t>
            </a:r>
          </a:p>
          <a:p>
            <a:r>
              <a:rPr lang="en-US" dirty="0"/>
              <a:t>Add presenter name &amp; affiliation</a:t>
            </a:r>
          </a:p>
        </p:txBody>
      </p:sp>
    </p:spTree>
    <p:extLst>
      <p:ext uri="{BB962C8B-B14F-4D97-AF65-F5344CB8AC3E}">
        <p14:creationId xmlns:p14="http://schemas.microsoft.com/office/powerpoint/2010/main" val="17468281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2"/>
            <a:ext cx="8229600" cy="1143000"/>
          </a:xfrm>
        </p:spPr>
        <p:txBody>
          <a:bodyPr/>
          <a:lstStyle/>
          <a:p>
            <a:r>
              <a:rPr lang="en-US" dirty="0"/>
              <a:t>Pitfalls in linear regression</a:t>
            </a:r>
          </a:p>
        </p:txBody>
      </p:sp>
      <p:sp>
        <p:nvSpPr>
          <p:cNvPr id="3" name="Content Placeholder 2"/>
          <p:cNvSpPr>
            <a:spLocks noGrp="1"/>
          </p:cNvSpPr>
          <p:nvPr>
            <p:ph idx="1"/>
          </p:nvPr>
        </p:nvSpPr>
        <p:spPr>
          <a:xfrm>
            <a:off x="457200" y="1600200"/>
            <a:ext cx="8229600" cy="4862881"/>
          </a:xfrm>
        </p:spPr>
        <p:txBody>
          <a:bodyPr/>
          <a:lstStyle/>
          <a:p>
            <a:r>
              <a:rPr lang="en-US" dirty="0"/>
              <a:t>We </a:t>
            </a:r>
            <a:r>
              <a:rPr lang="en-US" b="1" dirty="0"/>
              <a:t>must not </a:t>
            </a:r>
            <a:r>
              <a:rPr lang="en-US" dirty="0"/>
              <a:t>extrapolate beyond the scope of our data</a:t>
            </a:r>
          </a:p>
          <a:p>
            <a:pPr lvl="1"/>
            <a:r>
              <a:rPr lang="en-US" dirty="0"/>
              <a:t>Example: The linear relationship between dead space and height between 100 and 170 cm may not hold for children shorter than 100 cm or taller than 170 cm</a:t>
            </a:r>
          </a:p>
        </p:txBody>
      </p:sp>
      <p:grpSp>
        <p:nvGrpSpPr>
          <p:cNvPr id="16" name="Group 15"/>
          <p:cNvGrpSpPr/>
          <p:nvPr/>
        </p:nvGrpSpPr>
        <p:grpSpPr>
          <a:xfrm>
            <a:off x="4830417" y="3945835"/>
            <a:ext cx="3856383" cy="2912165"/>
            <a:chOff x="4761781" y="4278702"/>
            <a:chExt cx="3101820" cy="2177408"/>
          </a:xfrm>
        </p:grpSpPr>
        <p:pic>
          <p:nvPicPr>
            <p:cNvPr id="4" name="Content Placeholder 3"/>
            <p:cNvPicPr>
              <a:picLocks noChangeAspect="1"/>
            </p:cNvPicPr>
            <p:nvPr/>
          </p:nvPicPr>
          <p:blipFill>
            <a:blip r:embed="rId3">
              <a:extLst>
                <a:ext uri="{28A0092B-C50C-407E-A947-70E740481C1C}">
                  <a14:useLocalDpi xmlns:a14="http://schemas.microsoft.com/office/drawing/2010/main"/>
                </a:ext>
              </a:extLst>
            </a:blip>
            <a:stretch>
              <a:fillRect/>
            </a:stretch>
          </p:blipFill>
          <p:spPr bwMode="auto">
            <a:xfrm>
              <a:off x="4761781" y="4278702"/>
              <a:ext cx="3101820" cy="217740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pic>
        <p:cxnSp>
          <p:nvCxnSpPr>
            <p:cNvPr id="5" name="Straight Connector 4"/>
            <p:cNvCxnSpPr/>
            <p:nvPr/>
          </p:nvCxnSpPr>
          <p:spPr bwMode="auto">
            <a:xfrm flipV="1">
              <a:off x="5831457" y="4554748"/>
              <a:ext cx="1791584" cy="1052422"/>
            </a:xfrm>
            <a:prstGeom prst="line">
              <a:avLst/>
            </a:prstGeom>
            <a:solidFill>
              <a:schemeClr val="accent1"/>
            </a:solidFill>
            <a:ln w="19050" cap="flat" cmpd="sng" algn="ctr">
              <a:solidFill>
                <a:srgbClr val="FF0000"/>
              </a:solidFill>
              <a:prstDash val="solid"/>
              <a:round/>
              <a:headEnd type="none" w="med" len="med"/>
              <a:tailEnd type="none" w="med" len="med"/>
            </a:ln>
            <a:effectLst/>
          </p:spPr>
        </p:cxnSp>
        <p:cxnSp>
          <p:nvCxnSpPr>
            <p:cNvPr id="10" name="Straight Connector 9"/>
            <p:cNvCxnSpPr/>
            <p:nvPr/>
          </p:nvCxnSpPr>
          <p:spPr bwMode="auto">
            <a:xfrm flipV="1">
              <a:off x="7695928" y="4412974"/>
              <a:ext cx="0" cy="1498996"/>
            </a:xfrm>
            <a:prstGeom prst="line">
              <a:avLst/>
            </a:prstGeom>
            <a:solidFill>
              <a:schemeClr val="accent1"/>
            </a:solidFill>
            <a:ln w="19050" cap="flat" cmpd="sng" algn="ctr">
              <a:solidFill>
                <a:schemeClr val="tx1">
                  <a:lumMod val="65000"/>
                  <a:lumOff val="35000"/>
                </a:schemeClr>
              </a:solidFill>
              <a:prstDash val="sysDash"/>
              <a:round/>
              <a:headEnd type="none" w="med" len="med"/>
              <a:tailEnd type="none" w="med" len="med"/>
            </a:ln>
            <a:effectLst/>
          </p:spPr>
        </p:cxnSp>
        <p:cxnSp>
          <p:nvCxnSpPr>
            <p:cNvPr id="11" name="Straight Connector 10"/>
            <p:cNvCxnSpPr/>
            <p:nvPr/>
          </p:nvCxnSpPr>
          <p:spPr bwMode="auto">
            <a:xfrm flipV="1">
              <a:off x="5805453" y="4412974"/>
              <a:ext cx="0" cy="1498996"/>
            </a:xfrm>
            <a:prstGeom prst="line">
              <a:avLst/>
            </a:prstGeom>
            <a:solidFill>
              <a:schemeClr val="accent1"/>
            </a:solidFill>
            <a:ln w="19050" cap="flat" cmpd="sng" algn="ctr">
              <a:solidFill>
                <a:schemeClr val="tx1">
                  <a:lumMod val="50000"/>
                  <a:lumOff val="50000"/>
                </a:schemeClr>
              </a:solidFill>
              <a:prstDash val="sysDash"/>
              <a:round/>
              <a:headEnd type="none" w="med" len="med"/>
              <a:tailEnd type="none" w="med" len="med"/>
            </a:ln>
            <a:effectLst/>
          </p:spPr>
        </p:cxnSp>
      </p:grpSp>
    </p:spTree>
    <p:extLst>
      <p:ext uri="{BB962C8B-B14F-4D97-AF65-F5344CB8AC3E}">
        <p14:creationId xmlns:p14="http://schemas.microsoft.com/office/powerpoint/2010/main" val="4134220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8229600" cy="1139825"/>
          </a:xfrm>
        </p:spPr>
        <p:txBody>
          <a:bodyPr/>
          <a:lstStyle/>
          <a:p>
            <a:r>
              <a:rPr lang="en-US" dirty="0"/>
              <a:t>Pitfalls in linear regression </a:t>
            </a:r>
            <a:r>
              <a:rPr lang="en-US" sz="3000" dirty="0"/>
              <a:t>(2)</a:t>
            </a:r>
          </a:p>
        </p:txBody>
      </p:sp>
      <p:sp>
        <p:nvSpPr>
          <p:cNvPr id="3" name="Content Placeholder 2"/>
          <p:cNvSpPr>
            <a:spLocks noGrp="1"/>
          </p:cNvSpPr>
          <p:nvPr>
            <p:ph idx="1"/>
          </p:nvPr>
        </p:nvSpPr>
        <p:spPr>
          <a:xfrm>
            <a:off x="457200" y="1600671"/>
            <a:ext cx="8229600" cy="5148471"/>
          </a:xfrm>
        </p:spPr>
        <p:txBody>
          <a:bodyPr/>
          <a:lstStyle/>
          <a:p>
            <a:r>
              <a:rPr lang="en-US" dirty="0">
                <a:solidFill>
                  <a:schemeClr val="tx1">
                    <a:lumMod val="65000"/>
                    <a:lumOff val="35000"/>
                  </a:schemeClr>
                </a:solidFill>
              </a:rPr>
              <a:t>Make sure a straight line is appropriate for the data, representing underlying relationship</a:t>
            </a:r>
          </a:p>
          <a:p>
            <a:r>
              <a:rPr lang="en-US" dirty="0">
                <a:solidFill>
                  <a:schemeClr val="tx1">
                    <a:lumMod val="65000"/>
                    <a:lumOff val="35000"/>
                  </a:schemeClr>
                </a:solidFill>
              </a:rPr>
              <a:t>Don’t force your statistical package to calculate 1 straight line when 2 lines fit better</a:t>
            </a:r>
          </a:p>
          <a:p>
            <a:r>
              <a:rPr lang="en-US" dirty="0">
                <a:solidFill>
                  <a:schemeClr val="tx1">
                    <a:lumMod val="65000"/>
                    <a:lumOff val="35000"/>
                  </a:schemeClr>
                </a:solidFill>
              </a:rPr>
              <a:t>Don’t force your statistical package to calculate a straight line for non-linear data</a:t>
            </a:r>
          </a:p>
          <a:p>
            <a:pPr lvl="1"/>
            <a:r>
              <a:rPr lang="en-US" dirty="0">
                <a:solidFill>
                  <a:schemeClr val="tx1">
                    <a:lumMod val="65000"/>
                    <a:lumOff val="35000"/>
                  </a:schemeClr>
                </a:solidFill>
              </a:rPr>
              <a:t>Example: Calculate forced expiratory volume in 1 second with change with age in males as separate linear regression lines for men ages 5-18 (sharp upslope) and 18-85 (gradual downslope)</a:t>
            </a:r>
          </a:p>
        </p:txBody>
      </p:sp>
    </p:spTree>
    <p:extLst>
      <p:ext uri="{BB962C8B-B14F-4D97-AF65-F5344CB8AC3E}">
        <p14:creationId xmlns:p14="http://schemas.microsoft.com/office/powerpoint/2010/main" val="12696057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050" y="532945"/>
            <a:ext cx="8229600" cy="1139825"/>
          </a:xfrm>
        </p:spPr>
        <p:txBody>
          <a:bodyPr/>
          <a:lstStyle/>
          <a:p>
            <a:r>
              <a:rPr lang="en-US" dirty="0"/>
              <a:t>Linear regression (cont.)</a:t>
            </a:r>
          </a:p>
        </p:txBody>
      </p:sp>
      <p:sp>
        <p:nvSpPr>
          <p:cNvPr id="3" name="Content Placeholder 2"/>
          <p:cNvSpPr>
            <a:spLocks noGrp="1"/>
          </p:cNvSpPr>
          <p:nvPr>
            <p:ph idx="1"/>
          </p:nvPr>
        </p:nvSpPr>
        <p:spPr>
          <a:xfrm>
            <a:off x="399144" y="1855332"/>
            <a:ext cx="8731624" cy="5015753"/>
          </a:xfrm>
        </p:spPr>
        <p:txBody>
          <a:bodyPr/>
          <a:lstStyle/>
          <a:p>
            <a:endParaRPr lang="en-US" dirty="0"/>
          </a:p>
          <a:p>
            <a:endParaRPr lang="en-US" dirty="0"/>
          </a:p>
        </p:txBody>
      </p:sp>
      <p:pic>
        <p:nvPicPr>
          <p:cNvPr id="4" name="Picture 3"/>
          <p:cNvPicPr>
            <a:picLocks noChangeAspect="1"/>
          </p:cNvPicPr>
          <p:nvPr/>
        </p:nvPicPr>
        <p:blipFill rotWithShape="1">
          <a:blip r:embed="rId3">
            <a:extLst>
              <a:ext uri="{28A0092B-C50C-407E-A947-70E740481C1C}">
                <a14:useLocalDpi xmlns:a14="http://schemas.microsoft.com/office/drawing/2010/main"/>
              </a:ext>
            </a:extLst>
          </a:blip>
          <a:srcRect b="3618"/>
          <a:stretch/>
        </p:blipFill>
        <p:spPr>
          <a:xfrm>
            <a:off x="623262" y="1032354"/>
            <a:ext cx="7823200" cy="5838731"/>
          </a:xfrm>
          <a:prstGeom prst="rect">
            <a:avLst/>
          </a:prstGeom>
        </p:spPr>
      </p:pic>
      <p:sp>
        <p:nvSpPr>
          <p:cNvPr id="5" name="TextBox 4"/>
          <p:cNvSpPr txBox="1"/>
          <p:nvPr/>
        </p:nvSpPr>
        <p:spPr>
          <a:xfrm>
            <a:off x="5024932" y="5580168"/>
            <a:ext cx="4105836" cy="461665"/>
          </a:xfrm>
          <a:prstGeom prst="rect">
            <a:avLst/>
          </a:prstGeom>
          <a:noFill/>
        </p:spPr>
        <p:txBody>
          <a:bodyPr wrap="square" rtlCol="0">
            <a:spAutoFit/>
          </a:bodyPr>
          <a:lstStyle/>
          <a:p>
            <a:r>
              <a:rPr lang="en-US" sz="2400" dirty="0">
                <a:latin typeface="Calibri" charset="0"/>
                <a:ea typeface="Calibri" charset="0"/>
                <a:cs typeface="Calibri" charset="0"/>
              </a:rPr>
              <a:t>Hankinson, et al. AJRCCM 1999</a:t>
            </a:r>
          </a:p>
        </p:txBody>
      </p:sp>
      <p:cxnSp>
        <p:nvCxnSpPr>
          <p:cNvPr id="7" name="Straight Connector 6"/>
          <p:cNvCxnSpPr>
            <a:cxnSpLocks/>
          </p:cNvCxnSpPr>
          <p:nvPr/>
        </p:nvCxnSpPr>
        <p:spPr bwMode="auto">
          <a:xfrm flipV="1">
            <a:off x="1761780" y="2980404"/>
            <a:ext cx="6060141" cy="663387"/>
          </a:xfrm>
          <a:prstGeom prst="line">
            <a:avLst/>
          </a:prstGeom>
          <a:solidFill>
            <a:schemeClr val="accent1"/>
          </a:solidFill>
          <a:ln w="38100" cap="flat" cmpd="sng" algn="ctr">
            <a:solidFill>
              <a:srgbClr val="FF0000"/>
            </a:solidFill>
            <a:prstDash val="dash"/>
            <a:round/>
            <a:headEnd type="none" w="med" len="med"/>
            <a:tailEnd type="none" w="med" len="med"/>
          </a:ln>
          <a:effectLst/>
        </p:spPr>
      </p:cxnSp>
      <p:cxnSp>
        <p:nvCxnSpPr>
          <p:cNvPr id="10" name="Straight Connector 9"/>
          <p:cNvCxnSpPr>
            <a:cxnSpLocks/>
          </p:cNvCxnSpPr>
          <p:nvPr/>
        </p:nvCxnSpPr>
        <p:spPr bwMode="auto">
          <a:xfrm flipV="1">
            <a:off x="1761780" y="1384685"/>
            <a:ext cx="1201270" cy="4069976"/>
          </a:xfrm>
          <a:prstGeom prst="line">
            <a:avLst/>
          </a:prstGeom>
          <a:solidFill>
            <a:schemeClr val="accent1"/>
          </a:solidFill>
          <a:ln w="38100" cap="flat" cmpd="sng" algn="ctr">
            <a:solidFill>
              <a:srgbClr val="0076A3"/>
            </a:solidFill>
            <a:prstDash val="solid"/>
            <a:round/>
            <a:headEnd type="none" w="med" len="med"/>
            <a:tailEnd type="none" w="med" len="med"/>
          </a:ln>
          <a:effectLst/>
        </p:spPr>
      </p:cxnSp>
      <p:cxnSp>
        <p:nvCxnSpPr>
          <p:cNvPr id="12" name="Straight Connector 11"/>
          <p:cNvCxnSpPr>
            <a:cxnSpLocks/>
          </p:cNvCxnSpPr>
          <p:nvPr/>
        </p:nvCxnSpPr>
        <p:spPr bwMode="auto">
          <a:xfrm>
            <a:off x="2927191" y="2191508"/>
            <a:ext cx="4894730" cy="1954306"/>
          </a:xfrm>
          <a:prstGeom prst="line">
            <a:avLst/>
          </a:prstGeom>
          <a:solidFill>
            <a:schemeClr val="accent1"/>
          </a:solidFill>
          <a:ln w="38100" cap="flat" cmpd="sng" algn="ctr">
            <a:solidFill>
              <a:schemeClr val="accent2">
                <a:lumMod val="75000"/>
              </a:schemeClr>
            </a:solidFill>
            <a:prstDash val="solid"/>
            <a:round/>
            <a:headEnd type="none" w="med" len="med"/>
            <a:tailEnd type="none" w="med" len="med"/>
          </a:ln>
          <a:effectLst/>
        </p:spPr>
      </p:cxnSp>
      <p:sp>
        <p:nvSpPr>
          <p:cNvPr id="11" name="TextBox 10"/>
          <p:cNvSpPr txBox="1"/>
          <p:nvPr/>
        </p:nvSpPr>
        <p:spPr>
          <a:xfrm>
            <a:off x="5078721" y="2876291"/>
            <a:ext cx="4231341" cy="461665"/>
          </a:xfrm>
          <a:prstGeom prst="rect">
            <a:avLst/>
          </a:prstGeom>
          <a:noFill/>
        </p:spPr>
        <p:txBody>
          <a:bodyPr wrap="square" rtlCol="0">
            <a:spAutoFit/>
          </a:bodyPr>
          <a:lstStyle/>
          <a:p>
            <a:r>
              <a:rPr lang="en-US" sz="2400" dirty="0">
                <a:latin typeface="Calibri" charset="0"/>
                <a:ea typeface="Calibri" charset="0"/>
                <a:cs typeface="Calibri" charset="0"/>
              </a:rPr>
              <a:t>.</a:t>
            </a:r>
          </a:p>
        </p:txBody>
      </p:sp>
      <p:sp>
        <p:nvSpPr>
          <p:cNvPr id="9" name="Rectangle 8"/>
          <p:cNvSpPr/>
          <p:nvPr/>
        </p:nvSpPr>
        <p:spPr bwMode="auto">
          <a:xfrm>
            <a:off x="7001650" y="2444761"/>
            <a:ext cx="2305050" cy="762000"/>
          </a:xfrm>
          <a:prstGeom prst="rect">
            <a:avLst/>
          </a:prstGeom>
          <a:no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a:ln>
                  <a:noFill/>
                </a:ln>
                <a:solidFill>
                  <a:srgbClr val="FF0000"/>
                </a:solidFill>
                <a:effectLst/>
                <a:latin typeface="Verdana" pitchFamily="34" charset="0"/>
              </a:rPr>
              <a:t>Wrong!</a:t>
            </a:r>
          </a:p>
        </p:txBody>
      </p:sp>
      <p:sp>
        <p:nvSpPr>
          <p:cNvPr id="15" name="Rectangle 14"/>
          <p:cNvSpPr/>
          <p:nvPr/>
        </p:nvSpPr>
        <p:spPr bwMode="auto">
          <a:xfrm>
            <a:off x="3162515" y="1032354"/>
            <a:ext cx="1600200" cy="476250"/>
          </a:xfrm>
          <a:prstGeom prst="rect">
            <a:avLst/>
          </a:prstGeom>
          <a:no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a:ln>
                  <a:noFill/>
                </a:ln>
                <a:solidFill>
                  <a:srgbClr val="0076A3"/>
                </a:solidFill>
                <a:effectLst/>
                <a:latin typeface="Verdana" pitchFamily="34" charset="0"/>
              </a:rPr>
              <a:t>Correct!</a:t>
            </a:r>
          </a:p>
        </p:txBody>
      </p:sp>
      <p:sp>
        <p:nvSpPr>
          <p:cNvPr id="16" name="Rectangle 15"/>
          <p:cNvSpPr/>
          <p:nvPr/>
        </p:nvSpPr>
        <p:spPr bwMode="auto">
          <a:xfrm>
            <a:off x="7530568" y="4503282"/>
            <a:ext cx="1600200" cy="476250"/>
          </a:xfrm>
          <a:prstGeom prst="rect">
            <a:avLst/>
          </a:prstGeom>
          <a:no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a:ln>
                  <a:noFill/>
                </a:ln>
                <a:solidFill>
                  <a:schemeClr val="accent2">
                    <a:lumMod val="75000"/>
                  </a:schemeClr>
                </a:solidFill>
                <a:effectLst/>
                <a:latin typeface="Verdana" pitchFamily="34" charset="0"/>
              </a:rPr>
              <a:t>Correct!</a:t>
            </a:r>
          </a:p>
        </p:txBody>
      </p:sp>
      <p:sp>
        <p:nvSpPr>
          <p:cNvPr id="6" name="TextBox 5">
            <a:extLst>
              <a:ext uri="{FF2B5EF4-FFF2-40B4-BE49-F238E27FC236}">
                <a16:creationId xmlns:a16="http://schemas.microsoft.com/office/drawing/2014/main" id="{A0058DBA-AB62-4024-B5B5-31992DEF85C0}"/>
              </a:ext>
            </a:extLst>
          </p:cNvPr>
          <p:cNvSpPr txBox="1"/>
          <p:nvPr/>
        </p:nvSpPr>
        <p:spPr>
          <a:xfrm>
            <a:off x="457200" y="373559"/>
            <a:ext cx="8229600" cy="769441"/>
          </a:xfrm>
          <a:prstGeom prst="rect">
            <a:avLst/>
          </a:prstGeom>
          <a:noFill/>
        </p:spPr>
        <p:txBody>
          <a:bodyPr wrap="square" rtlCol="0" anchor="b">
            <a:spAutoFit/>
          </a:bodyPr>
          <a:lstStyle/>
          <a:p>
            <a:r>
              <a:rPr lang="en-US" sz="4400" dirty="0">
                <a:solidFill>
                  <a:schemeClr val="accent1">
                    <a:lumMod val="75000"/>
                  </a:schemeClr>
                </a:solidFill>
                <a:latin typeface="Avenir Book"/>
              </a:rPr>
              <a:t>Linear regression </a:t>
            </a:r>
            <a:r>
              <a:rPr lang="en-US" sz="3000" dirty="0">
                <a:solidFill>
                  <a:schemeClr val="accent1">
                    <a:lumMod val="75000"/>
                  </a:schemeClr>
                </a:solidFill>
                <a:latin typeface="Avenir Book"/>
              </a:rPr>
              <a:t>(3)</a:t>
            </a:r>
          </a:p>
        </p:txBody>
      </p:sp>
    </p:spTree>
    <p:extLst>
      <p:ext uri="{BB962C8B-B14F-4D97-AF65-F5344CB8AC3E}">
        <p14:creationId xmlns:p14="http://schemas.microsoft.com/office/powerpoint/2010/main" val="1653135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a:t>Linear regression caveats</a:t>
            </a:r>
            <a:endParaRPr lang="en-US" sz="3000" dirty="0"/>
          </a:p>
        </p:txBody>
      </p:sp>
      <p:sp>
        <p:nvSpPr>
          <p:cNvPr id="3" name="Content Placeholder 2"/>
          <p:cNvSpPr>
            <a:spLocks noGrp="1"/>
          </p:cNvSpPr>
          <p:nvPr>
            <p:ph idx="1"/>
          </p:nvPr>
        </p:nvSpPr>
        <p:spPr>
          <a:xfrm>
            <a:off x="233082" y="1600200"/>
            <a:ext cx="8731624" cy="5015753"/>
          </a:xfrm>
        </p:spPr>
        <p:txBody>
          <a:bodyPr/>
          <a:lstStyle/>
          <a:p>
            <a:endParaRPr lang="en-US" dirty="0"/>
          </a:p>
          <a:p>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7830" y="1880558"/>
            <a:ext cx="4376571" cy="3224842"/>
          </a:xfrm>
          <a:prstGeom prst="rect">
            <a:avLst/>
          </a:prstGeom>
        </p:spPr>
      </p:pic>
      <p:pic>
        <p:nvPicPr>
          <p:cNvPr id="21" name="Picture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79900" y="3594101"/>
            <a:ext cx="4684806" cy="3179358"/>
          </a:xfrm>
          <a:prstGeom prst="rect">
            <a:avLst/>
          </a:prstGeom>
          <a:ln w="9525">
            <a:solidFill>
              <a:schemeClr val="tx1"/>
            </a:solidFill>
          </a:ln>
        </p:spPr>
      </p:pic>
      <p:cxnSp>
        <p:nvCxnSpPr>
          <p:cNvPr id="5" name="Straight Connector 4"/>
          <p:cNvCxnSpPr/>
          <p:nvPr/>
        </p:nvCxnSpPr>
        <p:spPr bwMode="auto">
          <a:xfrm>
            <a:off x="1208741" y="3028951"/>
            <a:ext cx="2194859" cy="1386852"/>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4" name="TextBox 3"/>
          <p:cNvSpPr txBox="1"/>
          <p:nvPr/>
        </p:nvSpPr>
        <p:spPr>
          <a:xfrm>
            <a:off x="4973643" y="1457194"/>
            <a:ext cx="3713157" cy="1477328"/>
          </a:xfrm>
          <a:prstGeom prst="rect">
            <a:avLst/>
          </a:prstGeom>
          <a:solidFill>
            <a:schemeClr val="accent6">
              <a:lumMod val="60000"/>
              <a:lumOff val="40000"/>
            </a:schemeClr>
          </a:solidFill>
        </p:spPr>
        <p:txBody>
          <a:bodyPr wrap="square" rtlCol="0">
            <a:spAutoFit/>
          </a:bodyPr>
          <a:lstStyle/>
          <a:p>
            <a:r>
              <a:rPr lang="en-US" sz="3000" dirty="0">
                <a:latin typeface="Calibri"/>
                <a:cs typeface="Calibri"/>
              </a:rPr>
              <a:t>Straight line should be best representation of the data</a:t>
            </a:r>
          </a:p>
        </p:txBody>
      </p:sp>
    </p:spTree>
    <p:extLst>
      <p:ext uri="{BB962C8B-B14F-4D97-AF65-F5344CB8AC3E}">
        <p14:creationId xmlns:p14="http://schemas.microsoft.com/office/powerpoint/2010/main" val="38205367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lstStyle/>
          <a:p>
            <a:r>
              <a:rPr lang="en-US" dirty="0"/>
              <a:t>Skewed distributions:</a:t>
            </a:r>
            <a:br>
              <a:rPr lang="en-US" sz="4000" dirty="0"/>
            </a:br>
            <a:r>
              <a:rPr lang="en-US" sz="3600" dirty="0"/>
              <a:t>Log transformation</a:t>
            </a:r>
            <a:endParaRPr lang="en-US" sz="4000" dirty="0"/>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t="49501" b="1080"/>
          <a:stretch/>
        </p:blipFill>
        <p:spPr>
          <a:xfrm>
            <a:off x="234271" y="1764904"/>
            <a:ext cx="7097227" cy="2192136"/>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50491" y="4386690"/>
            <a:ext cx="4544869" cy="2282545"/>
          </a:xfrm>
          <a:prstGeom prst="rect">
            <a:avLst/>
          </a:prstGeom>
        </p:spPr>
      </p:pic>
      <p:sp>
        <p:nvSpPr>
          <p:cNvPr id="7" name="TextBox 6"/>
          <p:cNvSpPr txBox="1"/>
          <p:nvPr/>
        </p:nvSpPr>
        <p:spPr>
          <a:xfrm>
            <a:off x="3182607" y="3756985"/>
            <a:ext cx="2839239" cy="40011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F6FC6">
                    <a:lumMod val="75000"/>
                  </a:srgbClr>
                </a:solidFill>
                <a:effectLst/>
                <a:uLnTx/>
                <a:uFillTx/>
                <a:latin typeface="Calibri" panose="020F0502020204030204" pitchFamily="34" charset="0"/>
                <a:ea typeface="+mn-ea"/>
                <a:cs typeface="Calibri" panose="020F0502020204030204" pitchFamily="34" charset="0"/>
              </a:rPr>
              <a:t>Exponent becomes slope</a:t>
            </a:r>
          </a:p>
        </p:txBody>
      </p:sp>
      <p:cxnSp>
        <p:nvCxnSpPr>
          <p:cNvPr id="12" name="Straight Arrow Connector 11"/>
          <p:cNvCxnSpPr/>
          <p:nvPr/>
        </p:nvCxnSpPr>
        <p:spPr bwMode="auto">
          <a:xfrm flipV="1">
            <a:off x="5730840" y="3372883"/>
            <a:ext cx="557252" cy="429650"/>
          </a:xfrm>
          <a:prstGeom prst="straightConnector1">
            <a:avLst/>
          </a:prstGeom>
          <a:ln w="19050">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bwMode="auto">
          <a:xfrm flipH="1" flipV="1">
            <a:off x="2825523" y="3282277"/>
            <a:ext cx="660627" cy="540334"/>
          </a:xfrm>
          <a:prstGeom prst="straightConnector1">
            <a:avLst/>
          </a:prstGeom>
          <a:ln w="19050">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981261" y="4971334"/>
            <a:ext cx="2627998" cy="120032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Population growth</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NB: vertical axis</a:t>
            </a:r>
          </a:p>
        </p:txBody>
      </p:sp>
    </p:spTree>
    <p:extLst>
      <p:ext uri="{BB962C8B-B14F-4D97-AF65-F5344CB8AC3E}">
        <p14:creationId xmlns:p14="http://schemas.microsoft.com/office/powerpoint/2010/main" val="42702634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Multiple linear regression</a:t>
            </a:r>
          </a:p>
        </p:txBody>
      </p:sp>
      <p:sp>
        <p:nvSpPr>
          <p:cNvPr id="3" name="Content Placeholder 2"/>
          <p:cNvSpPr>
            <a:spLocks noGrp="1"/>
          </p:cNvSpPr>
          <p:nvPr>
            <p:ph idx="1"/>
          </p:nvPr>
        </p:nvSpPr>
        <p:spPr>
          <a:xfrm>
            <a:off x="457200" y="1600200"/>
            <a:ext cx="8229600" cy="5015753"/>
          </a:xfrm>
        </p:spPr>
        <p:txBody>
          <a:bodyPr/>
          <a:lstStyle/>
          <a:p>
            <a:r>
              <a:rPr lang="en-US" dirty="0"/>
              <a:t>More than 1 independent variable</a:t>
            </a:r>
          </a:p>
          <a:p>
            <a:r>
              <a:rPr lang="en-US" dirty="0"/>
              <a:t>Continuous or categorical (with restrictions)</a:t>
            </a:r>
          </a:p>
          <a:p>
            <a:r>
              <a:rPr lang="en-US" dirty="0"/>
              <a:t>Assess independent effects on anatomic dead space, e.g., effects of sex, age, height, etc.</a:t>
            </a:r>
          </a:p>
          <a:p>
            <a:pPr lvl="1"/>
            <a:r>
              <a:rPr lang="en-US" i="1" dirty="0"/>
              <a:t>The following example shows a scatter plot for lung function (forced expiratory volume in 1 second, FEV</a:t>
            </a:r>
            <a:r>
              <a:rPr lang="en-US" i="1" baseline="-25000" dirty="0"/>
              <a:t>1</a:t>
            </a:r>
            <a:r>
              <a:rPr lang="en-US" i="1" dirty="0"/>
              <a:t>) with height for males in 3 demographic and 2 age groups</a:t>
            </a:r>
            <a:endParaRPr lang="en-US" dirty="0"/>
          </a:p>
        </p:txBody>
      </p:sp>
    </p:spTree>
    <p:extLst>
      <p:ext uri="{BB962C8B-B14F-4D97-AF65-F5344CB8AC3E}">
        <p14:creationId xmlns:p14="http://schemas.microsoft.com/office/powerpoint/2010/main" val="17456765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56815" y="344498"/>
            <a:ext cx="8558650" cy="6359551"/>
          </a:xfrm>
          <a:prstGeom prst="rect">
            <a:avLst/>
          </a:prstGeom>
          <a:ln>
            <a:solidFill>
              <a:schemeClr val="tx1"/>
            </a:solidFill>
          </a:ln>
        </p:spPr>
      </p:pic>
      <p:sp>
        <p:nvSpPr>
          <p:cNvPr id="5" name="TextBox 4"/>
          <p:cNvSpPr txBox="1"/>
          <p:nvPr/>
        </p:nvSpPr>
        <p:spPr>
          <a:xfrm>
            <a:off x="4536140" y="4919383"/>
            <a:ext cx="4105836" cy="461665"/>
          </a:xfrm>
          <a:prstGeom prst="rect">
            <a:avLst/>
          </a:prstGeom>
          <a:noFill/>
        </p:spPr>
        <p:txBody>
          <a:bodyPr wrap="square" rtlCol="0">
            <a:spAutoFit/>
          </a:bodyPr>
          <a:lstStyle/>
          <a:p>
            <a:r>
              <a:rPr lang="en-US" sz="2400" dirty="0">
                <a:latin typeface="Calibri" charset="0"/>
                <a:ea typeface="Calibri" charset="0"/>
                <a:cs typeface="Calibri" charset="0"/>
              </a:rPr>
              <a:t>Hankinson, et al. AJRCCM 1999</a:t>
            </a:r>
          </a:p>
        </p:txBody>
      </p:sp>
    </p:spTree>
    <p:extLst>
      <p:ext uri="{BB962C8B-B14F-4D97-AF65-F5344CB8AC3E}">
        <p14:creationId xmlns:p14="http://schemas.microsoft.com/office/powerpoint/2010/main" val="13434123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lstStyle/>
          <a:p>
            <a:r>
              <a:rPr lang="en-US" dirty="0"/>
              <a:t>Multiple linear regression</a:t>
            </a:r>
            <a:br>
              <a:rPr lang="en-US" dirty="0"/>
            </a:br>
            <a:r>
              <a:rPr lang="en-US" sz="3600" dirty="0"/>
              <a:t>FEV</a:t>
            </a:r>
            <a:r>
              <a:rPr lang="en-US" sz="3600" baseline="-25000" dirty="0"/>
              <a:t>1</a:t>
            </a:r>
            <a:r>
              <a:rPr lang="en-US" sz="3600" dirty="0"/>
              <a:t> is predicted by age and height</a:t>
            </a:r>
            <a:endParaRPr lang="en-US" sz="2800"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828800"/>
                <a:ext cx="8229600" cy="4450914"/>
              </a:xfrm>
            </p:spPr>
            <p:txBody>
              <a:bodyPr/>
              <a:lstStyle/>
              <a:p>
                <a:pPr marL="0" indent="0">
                  <a:buNone/>
                </a:pPr>
                <a:r>
                  <a:rPr lang="en-US" dirty="0">
                    <a:solidFill>
                      <a:schemeClr val="tx1">
                        <a:lumMod val="65000"/>
                        <a:lumOff val="35000"/>
                      </a:schemeClr>
                    </a:solidFill>
                  </a:rPr>
                  <a:t>The actual equation is:</a:t>
                </a:r>
              </a:p>
              <a:p>
                <a:pPr marL="0" indent="0">
                  <a:buNone/>
                </a:pPr>
                <a:r>
                  <a:rPr lang="en-US" dirty="0">
                    <a:solidFill>
                      <a:schemeClr val="tx1">
                        <a:lumMod val="65000"/>
                        <a:lumOff val="35000"/>
                      </a:schemeClr>
                    </a:solidFill>
                  </a:rPr>
                  <a:t>	Y = FEV</a:t>
                </a:r>
                <a:r>
                  <a:rPr lang="en-US" baseline="-25000" dirty="0">
                    <a:solidFill>
                      <a:schemeClr val="tx1">
                        <a:lumMod val="65000"/>
                        <a:lumOff val="35000"/>
                      </a:schemeClr>
                    </a:solidFill>
                  </a:rPr>
                  <a:t>1 </a:t>
                </a:r>
                <a:r>
                  <a:rPr lang="en-US" sz="2600" i="1" dirty="0">
                    <a:solidFill>
                      <a:schemeClr val="tx1">
                        <a:lumMod val="65000"/>
                        <a:lumOff val="35000"/>
                      </a:schemeClr>
                    </a:solidFill>
                  </a:rPr>
                  <a:t>(liters)</a:t>
                </a:r>
                <a:endParaRPr lang="en-US" sz="2600" i="1" baseline="-25000" dirty="0">
                  <a:solidFill>
                    <a:schemeClr val="tx1">
                      <a:lumMod val="65000"/>
                      <a:lumOff val="35000"/>
                    </a:schemeClr>
                  </a:solidFill>
                </a:endParaRPr>
              </a:p>
              <a:p>
                <a:pPr marL="0" indent="0">
                  <a:buNone/>
                </a:pPr>
                <a:r>
                  <a:rPr lang="en-US" dirty="0">
                    <a:solidFill>
                      <a:schemeClr val="tx1">
                        <a:lumMod val="65000"/>
                        <a:lumOff val="35000"/>
                      </a:schemeClr>
                    </a:solidFill>
                  </a:rPr>
                  <a:t>	   =  0.341 </a:t>
                </a:r>
                <a:r>
                  <a:rPr lang="en-US" sz="2600" i="1" dirty="0">
                    <a:solidFill>
                      <a:schemeClr val="tx1">
                        <a:lumMod val="65000"/>
                        <a:lumOff val="35000"/>
                      </a:schemeClr>
                    </a:solidFill>
                  </a:rPr>
                  <a:t>(the y intercept constant)</a:t>
                </a:r>
              </a:p>
              <a:p>
                <a:pPr marL="0" indent="0">
                  <a:buNone/>
                </a:pPr>
                <a:r>
                  <a:rPr lang="en-US" dirty="0">
                    <a:solidFill>
                      <a:schemeClr val="tx1">
                        <a:lumMod val="65000"/>
                        <a:lumOff val="35000"/>
                      </a:schemeClr>
                    </a:solidFill>
                  </a:rPr>
                  <a:t>	   +  (– 0.0231 x age) </a:t>
                </a:r>
                <a:r>
                  <a:rPr lang="en-US" sz="2600" i="1" dirty="0">
                    <a:solidFill>
                      <a:schemeClr val="tx1">
                        <a:lumMod val="65000"/>
                        <a:lumOff val="35000"/>
                      </a:schemeClr>
                    </a:solidFill>
                  </a:rPr>
                  <a:t>(years) </a:t>
                </a:r>
              </a:p>
              <a:p>
                <a:pPr marL="0" indent="0">
                  <a:buNone/>
                </a:pPr>
                <a:r>
                  <a:rPr lang="en-US" dirty="0">
                    <a:solidFill>
                      <a:schemeClr val="tx1">
                        <a:lumMod val="65000"/>
                        <a:lumOff val="35000"/>
                      </a:schemeClr>
                    </a:solidFill>
                  </a:rPr>
                  <a:t>	   +  (0.000132 x height</a:t>
                </a:r>
                <a:r>
                  <a:rPr lang="en-US" baseline="30000" dirty="0">
                    <a:solidFill>
                      <a:schemeClr val="tx1">
                        <a:lumMod val="65000"/>
                        <a:lumOff val="35000"/>
                      </a:schemeClr>
                    </a:solidFill>
                  </a:rPr>
                  <a:t>2</a:t>
                </a:r>
                <a:r>
                  <a:rPr lang="en-US" dirty="0">
                    <a:solidFill>
                      <a:schemeClr val="tx1">
                        <a:lumMod val="65000"/>
                        <a:lumOff val="35000"/>
                      </a:schemeClr>
                    </a:solidFill>
                  </a:rPr>
                  <a:t>) </a:t>
                </a:r>
                <a:r>
                  <a:rPr lang="en-US" sz="2600" i="1" dirty="0">
                    <a:solidFill>
                      <a:schemeClr val="tx1">
                        <a:lumMod val="65000"/>
                        <a:lumOff val="35000"/>
                      </a:schemeClr>
                    </a:solidFill>
                  </a:rPr>
                  <a:t>(cm</a:t>
                </a:r>
                <a:r>
                  <a:rPr lang="en-US" sz="2600" i="1" baseline="30000" dirty="0">
                    <a:solidFill>
                      <a:schemeClr val="tx1">
                        <a:lumMod val="65000"/>
                        <a:lumOff val="35000"/>
                      </a:schemeClr>
                    </a:solidFill>
                  </a:rPr>
                  <a:t>2</a:t>
                </a:r>
                <a:r>
                  <a:rPr lang="en-US" sz="2600" i="1" dirty="0">
                    <a:solidFill>
                      <a:schemeClr val="tx1">
                        <a:lumMod val="65000"/>
                        <a:lumOff val="35000"/>
                      </a:schemeClr>
                    </a:solidFill>
                  </a:rPr>
                  <a:t>)</a:t>
                </a:r>
              </a:p>
              <a:p>
                <a:pPr marL="0" indent="0">
                  <a:buNone/>
                </a:pPr>
                <a:endParaRPr lang="en-US" sz="1200" b="1" dirty="0">
                  <a:solidFill>
                    <a:schemeClr val="tx1">
                      <a:lumMod val="65000"/>
                      <a:lumOff val="35000"/>
                    </a:schemeClr>
                  </a:solidFill>
                </a:endParaRPr>
              </a:p>
              <a:p>
                <a:pPr marL="0" indent="0">
                  <a:buNone/>
                </a:pPr>
                <a14:m>
                  <m:oMath xmlns:m="http://schemas.openxmlformats.org/officeDocument/2006/math">
                    <m:r>
                      <a:rPr lang="en-US" b="1" i="1" smtClean="0">
                        <a:solidFill>
                          <a:schemeClr val="tx1">
                            <a:lumMod val="65000"/>
                            <a:lumOff val="35000"/>
                          </a:schemeClr>
                        </a:solidFill>
                        <a:latin typeface="Cambria Math" panose="02040503050406030204" pitchFamily="18" charset="0"/>
                        <a:ea typeface="Cambria Math" panose="02040503050406030204" pitchFamily="18" charset="0"/>
                      </a:rPr>
                      <m:t>∴</m:t>
                    </m:r>
                  </m:oMath>
                </a14:m>
                <a:r>
                  <a:rPr lang="en-US" b="1" dirty="0">
                    <a:solidFill>
                      <a:schemeClr val="tx1">
                        <a:lumMod val="65000"/>
                        <a:lumOff val="35000"/>
                      </a:schemeClr>
                    </a:solidFill>
                  </a:rPr>
                  <a:t>  </a:t>
                </a:r>
                <a:r>
                  <a:rPr lang="en-US" dirty="0">
                    <a:solidFill>
                      <a:schemeClr val="tx1">
                        <a:lumMod val="65000"/>
                        <a:lumOff val="35000"/>
                      </a:schemeClr>
                    </a:solidFill>
                  </a:rPr>
                  <a:t>A 25 </a:t>
                </a:r>
                <a:r>
                  <a:rPr lang="en-US" dirty="0" err="1">
                    <a:solidFill>
                      <a:schemeClr val="tx1">
                        <a:lumMod val="65000"/>
                        <a:lumOff val="35000"/>
                      </a:schemeClr>
                    </a:solidFill>
                  </a:rPr>
                  <a:t>y.o</a:t>
                </a:r>
                <a:r>
                  <a:rPr lang="en-US" dirty="0">
                    <a:solidFill>
                      <a:schemeClr val="tx1">
                        <a:lumMod val="65000"/>
                        <a:lumOff val="35000"/>
                      </a:schemeClr>
                    </a:solidFill>
                  </a:rPr>
                  <a:t>. 170 cm African-American man has a predicted FEV</a:t>
                </a:r>
                <a:r>
                  <a:rPr lang="en-US" baseline="-25000" dirty="0">
                    <a:solidFill>
                      <a:schemeClr val="tx1">
                        <a:lumMod val="65000"/>
                        <a:lumOff val="35000"/>
                      </a:schemeClr>
                    </a:solidFill>
                  </a:rPr>
                  <a:t>1</a:t>
                </a:r>
                <a:r>
                  <a:rPr lang="en-US" dirty="0">
                    <a:solidFill>
                      <a:schemeClr val="tx1">
                        <a:lumMod val="65000"/>
                        <a:lumOff val="35000"/>
                      </a:schemeClr>
                    </a:solidFill>
                  </a:rPr>
                  <a:t> = 0.341 – 0.577 + 3.813 = </a:t>
                </a:r>
                <a:r>
                  <a:rPr lang="en-US" b="1" dirty="0">
                    <a:solidFill>
                      <a:schemeClr val="tx1">
                        <a:lumMod val="65000"/>
                        <a:lumOff val="35000"/>
                      </a:schemeClr>
                    </a:solidFill>
                  </a:rPr>
                  <a:t>3.58 L</a:t>
                </a:r>
                <a:endParaRPr lang="en-US" dirty="0">
                  <a:solidFill>
                    <a:schemeClr val="tx1">
                      <a:lumMod val="65000"/>
                      <a:lumOff val="35000"/>
                    </a:schemeClr>
                  </a:solidFill>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828800"/>
                <a:ext cx="8229600" cy="4450914"/>
              </a:xfrm>
              <a:blipFill>
                <a:blip r:embed="rId3"/>
                <a:stretch>
                  <a:fillRect l="-1852" t="-1781" r="-1111"/>
                </a:stretch>
              </a:blipFill>
            </p:spPr>
            <p:txBody>
              <a:bodyPr/>
              <a:lstStyle/>
              <a:p>
                <a:r>
                  <a:rPr lang="en-US">
                    <a:noFill/>
                  </a:rPr>
                  <a:t> </a:t>
                </a:r>
              </a:p>
            </p:txBody>
          </p:sp>
        </mc:Fallback>
      </mc:AlternateContent>
    </p:spTree>
    <p:extLst>
      <p:ext uri="{BB962C8B-B14F-4D97-AF65-F5344CB8AC3E}">
        <p14:creationId xmlns:p14="http://schemas.microsoft.com/office/powerpoint/2010/main" val="1239656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22960"/>
            <a:ext cx="8229600" cy="1143000"/>
          </a:xfrm>
        </p:spPr>
        <p:txBody>
          <a:bodyPr/>
          <a:lstStyle/>
          <a:p>
            <a:r>
              <a:rPr lang="en-US" sz="4000" dirty="0"/>
              <a:t>Graphic representation of multiple regression with 2 independent variables as a surface in 3 dimensions</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27327" r="9140"/>
          <a:stretch/>
        </p:blipFill>
        <p:spPr>
          <a:xfrm>
            <a:off x="872966" y="2241773"/>
            <a:ext cx="7398068" cy="4442604"/>
          </a:xfrm>
          <a:prstGeom prst="rect">
            <a:avLst/>
          </a:prstGeom>
        </p:spPr>
      </p:pic>
    </p:spTree>
    <p:extLst>
      <p:ext uri="{BB962C8B-B14F-4D97-AF65-F5344CB8AC3E}">
        <p14:creationId xmlns:p14="http://schemas.microsoft.com/office/powerpoint/2010/main" val="26683425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820173" y="2490458"/>
            <a:ext cx="5318015" cy="3988511"/>
          </a:xfrm>
        </p:spPr>
      </p:pic>
      <p:sp>
        <p:nvSpPr>
          <p:cNvPr id="5" name="Title 1"/>
          <p:cNvSpPr>
            <a:spLocks noGrp="1"/>
          </p:cNvSpPr>
          <p:nvPr>
            <p:ph type="title"/>
          </p:nvPr>
        </p:nvSpPr>
        <p:spPr>
          <a:xfrm>
            <a:off x="457199" y="457200"/>
            <a:ext cx="8229600" cy="1143000"/>
          </a:xfrm>
        </p:spPr>
        <p:txBody>
          <a:bodyPr/>
          <a:lstStyle/>
          <a:p>
            <a:r>
              <a:rPr lang="en-US" dirty="0"/>
              <a:t>Multiple linear regression with 3 independent variables</a:t>
            </a:r>
            <a:endParaRPr lang="en-US" sz="4000" dirty="0"/>
          </a:p>
        </p:txBody>
      </p:sp>
      <p:sp>
        <p:nvSpPr>
          <p:cNvPr id="2" name="Rectangle 1"/>
          <p:cNvSpPr/>
          <p:nvPr/>
        </p:nvSpPr>
        <p:spPr>
          <a:xfrm>
            <a:off x="3653090" y="2820065"/>
            <a:ext cx="2001328" cy="338554"/>
          </a:xfrm>
          <a:prstGeom prst="rect">
            <a:avLst/>
          </a:prstGeom>
        </p:spPr>
        <p:txBody>
          <a:bodyPr wrap="square">
            <a:spAutoFit/>
          </a:bodyPr>
          <a:lstStyle/>
          <a:p>
            <a:r>
              <a:rPr lang="en-US" sz="1600" b="1" dirty="0">
                <a:latin typeface="Calibri" panose="020F0502020204030204" pitchFamily="34" charset="0"/>
                <a:cs typeface="Calibri" panose="020F0502020204030204" pitchFamily="34" charset="0"/>
              </a:rPr>
              <a:t>Color represents sex</a:t>
            </a:r>
          </a:p>
        </p:txBody>
      </p:sp>
      <p:sp>
        <p:nvSpPr>
          <p:cNvPr id="3" name="TextBox 2"/>
          <p:cNvSpPr txBox="1"/>
          <p:nvPr/>
        </p:nvSpPr>
        <p:spPr>
          <a:xfrm>
            <a:off x="1820173" y="1674208"/>
            <a:ext cx="3837461" cy="584776"/>
          </a:xfrm>
          <a:prstGeom prst="rect">
            <a:avLst/>
          </a:prstGeom>
          <a:solidFill>
            <a:srgbClr val="C9DA92"/>
          </a:solidFill>
        </p:spPr>
        <p:txBody>
          <a:bodyPr wrap="square" rtlCol="0">
            <a:spAutoFit/>
          </a:bodyPr>
          <a:lstStyle/>
          <a:p>
            <a:r>
              <a:rPr lang="en-US" sz="3200" dirty="0" err="1">
                <a:latin typeface="Calibri"/>
                <a:cs typeface="Calibri"/>
              </a:rPr>
              <a:t>Wt</a:t>
            </a:r>
            <a:r>
              <a:rPr lang="en-US" sz="3200" dirty="0">
                <a:latin typeface="Calibri"/>
                <a:cs typeface="Calibri"/>
              </a:rPr>
              <a:t> = X</a:t>
            </a:r>
            <a:r>
              <a:rPr lang="en-US" sz="3200" baseline="-25000" dirty="0">
                <a:latin typeface="Calibri"/>
                <a:cs typeface="Calibri"/>
              </a:rPr>
              <a:t>1</a:t>
            </a:r>
            <a:r>
              <a:rPr lang="en-US" sz="3200" dirty="0">
                <a:latin typeface="Calibri"/>
                <a:cs typeface="Calibri"/>
              </a:rPr>
              <a:t>Ht + X</a:t>
            </a:r>
            <a:r>
              <a:rPr lang="en-US" sz="3200" baseline="-25000" dirty="0">
                <a:latin typeface="Calibri"/>
                <a:cs typeface="Calibri"/>
              </a:rPr>
              <a:t>2</a:t>
            </a:r>
            <a:r>
              <a:rPr lang="en-US" sz="3200" dirty="0">
                <a:latin typeface="Calibri"/>
                <a:cs typeface="Calibri"/>
              </a:rPr>
              <a:t>Age + </a:t>
            </a:r>
            <a:r>
              <a:rPr lang="el-GR" sz="3200" dirty="0">
                <a:latin typeface="Calibri"/>
                <a:cs typeface="Calibri"/>
              </a:rPr>
              <a:t>ϵ</a:t>
            </a:r>
            <a:endParaRPr lang="en-US" sz="3200" dirty="0">
              <a:latin typeface="Calibri"/>
              <a:cs typeface="Calibri"/>
            </a:endParaRPr>
          </a:p>
        </p:txBody>
      </p:sp>
    </p:spTree>
    <p:extLst>
      <p:ext uri="{BB962C8B-B14F-4D97-AF65-F5344CB8AC3E}">
        <p14:creationId xmlns:p14="http://schemas.microsoft.com/office/powerpoint/2010/main" val="722074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exels-photo-87836.jpg"/>
          <p:cNvPicPr>
            <a:picLocks noChangeAspect="1"/>
          </p:cNvPicPr>
          <p:nvPr/>
        </p:nvPicPr>
        <p:blipFill rotWithShape="1">
          <a:blip r:embed="rId3" cstate="print">
            <a:alphaModFix amt="33000"/>
            <a:extLst>
              <a:ext uri="{BEBA8EAE-BF5A-486C-A8C5-ECC9F3942E4B}">
                <a14:imgProps xmlns:a14="http://schemas.microsoft.com/office/drawing/2010/main">
                  <a14:imgLayer r:embed="rId4">
                    <a14:imgEffect>
                      <a14:colorTemperature colorTemp="6585"/>
                    </a14:imgEffect>
                    <a14:imgEffect>
                      <a14:saturation sat="216000"/>
                    </a14:imgEffect>
                  </a14:imgLayer>
                </a14:imgProps>
              </a:ext>
              <a:ext uri="{28A0092B-C50C-407E-A947-70E740481C1C}">
                <a14:useLocalDpi xmlns:a14="http://schemas.microsoft.com/office/drawing/2010/main"/>
              </a:ext>
            </a:extLst>
          </a:blip>
          <a:srcRect/>
          <a:stretch/>
        </p:blipFill>
        <p:spPr>
          <a:xfrm>
            <a:off x="5643463" y="1712985"/>
            <a:ext cx="2950702" cy="4754417"/>
          </a:xfrm>
          <a:prstGeom prst="rect">
            <a:avLst/>
          </a:prstGeom>
        </p:spPr>
      </p:pic>
      <p:sp>
        <p:nvSpPr>
          <p:cNvPr id="2" name="Title 1"/>
          <p:cNvSpPr>
            <a:spLocks noGrp="1"/>
          </p:cNvSpPr>
          <p:nvPr>
            <p:ph type="title"/>
          </p:nvPr>
        </p:nvSpPr>
        <p:spPr>
          <a:xfrm>
            <a:off x="457200" y="277812"/>
            <a:ext cx="8229600" cy="1143000"/>
          </a:xfrm>
        </p:spPr>
        <p:txBody>
          <a:bodyPr/>
          <a:lstStyle/>
          <a:p>
            <a:r>
              <a:rPr lang="en-US" dirty="0"/>
              <a:t>Multiple linear regression</a:t>
            </a:r>
          </a:p>
        </p:txBody>
      </p:sp>
      <p:sp>
        <p:nvSpPr>
          <p:cNvPr id="3" name="Content Placeholder 2"/>
          <p:cNvSpPr>
            <a:spLocks noGrp="1"/>
          </p:cNvSpPr>
          <p:nvPr>
            <p:ph idx="1"/>
          </p:nvPr>
        </p:nvSpPr>
        <p:spPr>
          <a:xfrm>
            <a:off x="457200" y="1600200"/>
            <a:ext cx="8229600" cy="4979988"/>
          </a:xfrm>
        </p:spPr>
        <p:txBody>
          <a:bodyPr/>
          <a:lstStyle/>
          <a:p>
            <a:pPr>
              <a:lnSpc>
                <a:spcPct val="90000"/>
              </a:lnSpc>
            </a:pPr>
            <a:r>
              <a:rPr lang="en-US" dirty="0"/>
              <a:t>Multivariable analysis </a:t>
            </a:r>
          </a:p>
          <a:p>
            <a:pPr lvl="1">
              <a:lnSpc>
                <a:spcPct val="90000"/>
              </a:lnSpc>
            </a:pPr>
            <a:r>
              <a:rPr lang="en-US" dirty="0">
                <a:solidFill>
                  <a:schemeClr val="tx1">
                    <a:lumMod val="50000"/>
                    <a:lumOff val="50000"/>
                  </a:schemeClr>
                </a:solidFill>
              </a:rPr>
              <a:t>Stratification</a:t>
            </a:r>
          </a:p>
          <a:p>
            <a:pPr lvl="1">
              <a:lnSpc>
                <a:spcPct val="90000"/>
              </a:lnSpc>
            </a:pPr>
            <a:r>
              <a:rPr lang="en-US" dirty="0">
                <a:solidFill>
                  <a:schemeClr val="tx1">
                    <a:lumMod val="50000"/>
                    <a:lumOff val="50000"/>
                  </a:schemeClr>
                </a:solidFill>
              </a:rPr>
              <a:t>Multiple linear regression</a:t>
            </a:r>
          </a:p>
          <a:p>
            <a:pPr lvl="1">
              <a:lnSpc>
                <a:spcPct val="90000"/>
              </a:lnSpc>
            </a:pPr>
            <a:r>
              <a:rPr lang="en-US" dirty="0">
                <a:solidFill>
                  <a:schemeClr val="tx1">
                    <a:lumMod val="50000"/>
                    <a:lumOff val="50000"/>
                  </a:schemeClr>
                </a:solidFill>
              </a:rPr>
              <a:t>Multiple logistic regression</a:t>
            </a:r>
          </a:p>
          <a:p>
            <a:pPr lvl="1">
              <a:lnSpc>
                <a:spcPct val="90000"/>
              </a:lnSpc>
              <a:spcAft>
                <a:spcPts val="1200"/>
              </a:spcAft>
            </a:pPr>
            <a:r>
              <a:rPr lang="en-US" dirty="0">
                <a:solidFill>
                  <a:schemeClr val="tx1">
                    <a:lumMod val="50000"/>
                    <a:lumOff val="50000"/>
                  </a:schemeClr>
                </a:solidFill>
              </a:rPr>
              <a:t>Survival analysis</a:t>
            </a:r>
            <a:endParaRPr lang="en-US" sz="2600" dirty="0"/>
          </a:p>
          <a:p>
            <a:pPr>
              <a:lnSpc>
                <a:spcPct val="90000"/>
              </a:lnSpc>
            </a:pPr>
            <a:r>
              <a:rPr lang="en-US" dirty="0"/>
              <a:t>Beware of</a:t>
            </a:r>
          </a:p>
          <a:p>
            <a:pPr lvl="1">
              <a:lnSpc>
                <a:spcPct val="90000"/>
              </a:lnSpc>
            </a:pPr>
            <a:r>
              <a:rPr lang="en-US" dirty="0">
                <a:solidFill>
                  <a:schemeClr val="tx1">
                    <a:lumMod val="50000"/>
                    <a:lumOff val="50000"/>
                  </a:schemeClr>
                </a:solidFill>
              </a:rPr>
              <a:t>Model assumptions</a:t>
            </a:r>
          </a:p>
          <a:p>
            <a:pPr lvl="1">
              <a:lnSpc>
                <a:spcPct val="90000"/>
              </a:lnSpc>
            </a:pPr>
            <a:r>
              <a:rPr lang="en-US" dirty="0">
                <a:solidFill>
                  <a:schemeClr val="tx1">
                    <a:lumMod val="50000"/>
                    <a:lumOff val="50000"/>
                  </a:schemeClr>
                </a:solidFill>
              </a:rPr>
              <a:t>Model specification</a:t>
            </a:r>
          </a:p>
          <a:p>
            <a:pPr lvl="1">
              <a:lnSpc>
                <a:spcPct val="90000"/>
              </a:lnSpc>
            </a:pPr>
            <a:r>
              <a:rPr lang="en-US" dirty="0">
                <a:solidFill>
                  <a:schemeClr val="tx1">
                    <a:lumMod val="50000"/>
                    <a:lumOff val="50000"/>
                  </a:schemeClr>
                </a:solidFill>
              </a:rPr>
              <a:t>Model limitations</a:t>
            </a:r>
          </a:p>
        </p:txBody>
      </p:sp>
    </p:spTree>
    <p:extLst>
      <p:ext uri="{BB962C8B-B14F-4D97-AF65-F5344CB8AC3E}">
        <p14:creationId xmlns:p14="http://schemas.microsoft.com/office/powerpoint/2010/main" val="1710876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572219"/>
            <a:ext cx="8229600" cy="1139825"/>
          </a:xfrm>
        </p:spPr>
        <p:txBody>
          <a:bodyPr/>
          <a:lstStyle/>
          <a:p>
            <a:r>
              <a:rPr lang="en-US" dirty="0"/>
              <a:t>Multiple linear regression with interaction term</a:t>
            </a:r>
          </a:p>
        </p:txBody>
      </p:sp>
      <p:sp>
        <p:nvSpPr>
          <p:cNvPr id="2" name="Rectangle 1"/>
          <p:cNvSpPr/>
          <p:nvPr/>
        </p:nvSpPr>
        <p:spPr bwMode="auto">
          <a:xfrm>
            <a:off x="6718300" y="1993901"/>
            <a:ext cx="863600" cy="558799"/>
          </a:xfrm>
          <a:prstGeom prst="rect">
            <a:avLst/>
          </a:prstGeom>
          <a:solidFill>
            <a:schemeClr val="bg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pic>
        <p:nvPicPr>
          <p:cNvPr id="8" name="Content Placeholder 7"/>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98272" y="2387600"/>
            <a:ext cx="8347456" cy="4013200"/>
          </a:xfrm>
        </p:spPr>
      </p:pic>
    </p:spTree>
    <p:extLst>
      <p:ext uri="{BB962C8B-B14F-4D97-AF65-F5344CB8AC3E}">
        <p14:creationId xmlns:p14="http://schemas.microsoft.com/office/powerpoint/2010/main" val="30012117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6A5498A3-E9FF-4D17-BF81-6C2588A7930E}"/>
              </a:ext>
            </a:extLst>
          </p:cNvPr>
          <p:cNvSpPr/>
          <p:nvPr/>
        </p:nvSpPr>
        <p:spPr bwMode="auto">
          <a:xfrm>
            <a:off x="685800" y="6311650"/>
            <a:ext cx="8001000" cy="400111"/>
          </a:xfrm>
          <a:prstGeom prst="rect">
            <a:avLst/>
          </a:prstGeom>
          <a:solidFill>
            <a:srgbClr val="FEE0BE"/>
          </a:solidFill>
          <a:ln w="12700" cap="flat" cmpd="sng" algn="ctr">
            <a:solidFill>
              <a:srgbClr val="FEE0B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5" name="Title 1"/>
          <p:cNvSpPr>
            <a:spLocks noGrp="1"/>
          </p:cNvSpPr>
          <p:nvPr>
            <p:ph type="title"/>
          </p:nvPr>
        </p:nvSpPr>
        <p:spPr>
          <a:xfrm>
            <a:off x="457200" y="457199"/>
            <a:ext cx="8229600" cy="1143000"/>
          </a:xfrm>
        </p:spPr>
        <p:txBody>
          <a:bodyPr/>
          <a:lstStyle/>
          <a:p>
            <a:r>
              <a:rPr lang="en-US" dirty="0"/>
              <a:t>Multiple linear regression with interaction term: X</a:t>
            </a:r>
            <a:r>
              <a:rPr lang="en-US" baseline="-25000" dirty="0"/>
              <a:t>1</a:t>
            </a:r>
            <a:r>
              <a:rPr lang="en-US" dirty="0"/>
              <a:t>*X</a:t>
            </a:r>
            <a:r>
              <a:rPr lang="en-US" baseline="-25000" dirty="0"/>
              <a:t>2</a:t>
            </a:r>
          </a:p>
        </p:txBody>
      </p:sp>
      <p:sp>
        <p:nvSpPr>
          <p:cNvPr id="2" name="Rectangle 1"/>
          <p:cNvSpPr/>
          <p:nvPr/>
        </p:nvSpPr>
        <p:spPr bwMode="auto">
          <a:xfrm>
            <a:off x="6718300" y="1993901"/>
            <a:ext cx="863600" cy="558799"/>
          </a:xfrm>
          <a:prstGeom prst="rect">
            <a:avLst/>
          </a:prstGeom>
          <a:solidFill>
            <a:schemeClr val="bg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pic>
        <p:nvPicPr>
          <p:cNvPr id="6" name="Content Placeholder 5"/>
          <p:cNvPicPr>
            <a:picLocks noGrp="1" noChangeAspect="1"/>
          </p:cNvPicPr>
          <p:nvPr>
            <p:ph idx="1"/>
          </p:nvPr>
        </p:nvPicPr>
        <p:blipFill rotWithShape="1">
          <a:blip r:embed="rId3">
            <a:extLst>
              <a:ext uri="{28A0092B-C50C-407E-A947-70E740481C1C}">
                <a14:useLocalDpi xmlns:a14="http://schemas.microsoft.com/office/drawing/2010/main" val="0"/>
              </a:ext>
            </a:extLst>
          </a:blip>
          <a:srcRect t="7323" b="15632"/>
          <a:stretch/>
        </p:blipFill>
        <p:spPr>
          <a:xfrm>
            <a:off x="900202" y="1664887"/>
            <a:ext cx="7889934" cy="4420227"/>
          </a:xfrm>
        </p:spPr>
      </p:pic>
      <p:pic>
        <p:nvPicPr>
          <p:cNvPr id="7" name="Content Placeholder 5">
            <a:extLst>
              <a:ext uri="{FF2B5EF4-FFF2-40B4-BE49-F238E27FC236}">
                <a16:creationId xmlns:a16="http://schemas.microsoft.com/office/drawing/2014/main" id="{96E25887-EE33-4240-B6EB-41E74EECD919}"/>
              </a:ext>
            </a:extLst>
          </p:cNvPr>
          <p:cNvPicPr>
            <a:picLocks noChangeAspect="1"/>
          </p:cNvPicPr>
          <p:nvPr/>
        </p:nvPicPr>
        <p:blipFill rotWithShape="1">
          <a:blip r:embed="rId3">
            <a:extLst>
              <a:ext uri="{28A0092B-C50C-407E-A947-70E740481C1C}">
                <a14:useLocalDpi xmlns:a14="http://schemas.microsoft.com/office/drawing/2010/main" val="0"/>
              </a:ext>
            </a:extLst>
          </a:blip>
          <a:srcRect l="7555" t="89079" r="7452" b="6513"/>
          <a:stretch/>
        </p:blipFill>
        <p:spPr bwMode="auto">
          <a:xfrm>
            <a:off x="794657" y="6400801"/>
            <a:ext cx="7892143" cy="2976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pic>
      <p:sp>
        <p:nvSpPr>
          <p:cNvPr id="3" name="Rectangle 2">
            <a:extLst>
              <a:ext uri="{FF2B5EF4-FFF2-40B4-BE49-F238E27FC236}">
                <a16:creationId xmlns:a16="http://schemas.microsoft.com/office/drawing/2014/main" id="{0E690B6E-8DC7-4410-89F6-10C1D3141AB5}"/>
              </a:ext>
            </a:extLst>
          </p:cNvPr>
          <p:cNvSpPr/>
          <p:nvPr/>
        </p:nvSpPr>
        <p:spPr bwMode="auto">
          <a:xfrm>
            <a:off x="1763486" y="5943600"/>
            <a:ext cx="4027714" cy="283029"/>
          </a:xfrm>
          <a:prstGeom prst="rect">
            <a:avLst/>
          </a:prstGeom>
          <a:solidFill>
            <a:schemeClr val="bg1"/>
          </a:solidFill>
          <a:ln w="127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4" name="TextBox 3">
            <a:extLst>
              <a:ext uri="{FF2B5EF4-FFF2-40B4-BE49-F238E27FC236}">
                <a16:creationId xmlns:a16="http://schemas.microsoft.com/office/drawing/2014/main" id="{0733F177-12A5-4514-B53C-DE87A25B70A8}"/>
              </a:ext>
            </a:extLst>
          </p:cNvPr>
          <p:cNvSpPr txBox="1"/>
          <p:nvPr/>
        </p:nvSpPr>
        <p:spPr>
          <a:xfrm>
            <a:off x="1763486" y="5918109"/>
            <a:ext cx="348172" cy="400110"/>
          </a:xfrm>
          <a:prstGeom prst="rect">
            <a:avLst/>
          </a:prstGeom>
          <a:noFill/>
        </p:spPr>
        <p:txBody>
          <a:bodyPr wrap="none" rtlCol="0">
            <a:spAutoFit/>
          </a:bodyPr>
          <a:lstStyle/>
          <a:p>
            <a:r>
              <a:rPr lang="en-US" sz="2000" dirty="0"/>
              <a:t>0</a:t>
            </a:r>
            <a:endParaRPr lang="en-US" dirty="0"/>
          </a:p>
        </p:txBody>
      </p:sp>
      <p:sp>
        <p:nvSpPr>
          <p:cNvPr id="8" name="TextBox 7">
            <a:extLst>
              <a:ext uri="{FF2B5EF4-FFF2-40B4-BE49-F238E27FC236}">
                <a16:creationId xmlns:a16="http://schemas.microsoft.com/office/drawing/2014/main" id="{35F4FF88-C17B-480D-978F-E5B42D015A5F}"/>
              </a:ext>
            </a:extLst>
          </p:cNvPr>
          <p:cNvSpPr txBox="1"/>
          <p:nvPr/>
        </p:nvSpPr>
        <p:spPr>
          <a:xfrm>
            <a:off x="4118606" y="5918109"/>
            <a:ext cx="348172" cy="400110"/>
          </a:xfrm>
          <a:prstGeom prst="rect">
            <a:avLst/>
          </a:prstGeom>
          <a:noFill/>
        </p:spPr>
        <p:txBody>
          <a:bodyPr wrap="square" rtlCol="0">
            <a:spAutoFit/>
          </a:bodyPr>
          <a:lstStyle/>
          <a:p>
            <a:r>
              <a:rPr lang="en-US" sz="2000" dirty="0"/>
              <a:t>1</a:t>
            </a:r>
          </a:p>
        </p:txBody>
      </p:sp>
      <p:sp>
        <p:nvSpPr>
          <p:cNvPr id="9" name="TextBox 8">
            <a:extLst>
              <a:ext uri="{FF2B5EF4-FFF2-40B4-BE49-F238E27FC236}">
                <a16:creationId xmlns:a16="http://schemas.microsoft.com/office/drawing/2014/main" id="{CF6527D1-6DD6-435E-B161-40DB9F5579A3}"/>
              </a:ext>
            </a:extLst>
          </p:cNvPr>
          <p:cNvSpPr txBox="1"/>
          <p:nvPr/>
        </p:nvSpPr>
        <p:spPr>
          <a:xfrm>
            <a:off x="2748817" y="5918109"/>
            <a:ext cx="604653" cy="400110"/>
          </a:xfrm>
          <a:prstGeom prst="rect">
            <a:avLst/>
          </a:prstGeom>
          <a:noFill/>
        </p:spPr>
        <p:txBody>
          <a:bodyPr wrap="none" rtlCol="0">
            <a:spAutoFit/>
          </a:bodyPr>
          <a:lstStyle/>
          <a:p>
            <a:r>
              <a:rPr lang="en-US" sz="2000" dirty="0"/>
              <a:t>0.5</a:t>
            </a:r>
          </a:p>
        </p:txBody>
      </p:sp>
      <p:sp>
        <p:nvSpPr>
          <p:cNvPr id="10" name="TextBox 9">
            <a:extLst>
              <a:ext uri="{FF2B5EF4-FFF2-40B4-BE49-F238E27FC236}">
                <a16:creationId xmlns:a16="http://schemas.microsoft.com/office/drawing/2014/main" id="{7BAAA5C8-46A8-441A-8D1F-0B768B830EE0}"/>
              </a:ext>
            </a:extLst>
          </p:cNvPr>
          <p:cNvSpPr txBox="1"/>
          <p:nvPr/>
        </p:nvSpPr>
        <p:spPr>
          <a:xfrm>
            <a:off x="5113696" y="5918109"/>
            <a:ext cx="604653" cy="400110"/>
          </a:xfrm>
          <a:prstGeom prst="rect">
            <a:avLst/>
          </a:prstGeom>
          <a:noFill/>
        </p:spPr>
        <p:txBody>
          <a:bodyPr wrap="none" rtlCol="0">
            <a:spAutoFit/>
          </a:bodyPr>
          <a:lstStyle/>
          <a:p>
            <a:r>
              <a:rPr lang="en-US" sz="2000" dirty="0"/>
              <a:t>1.5</a:t>
            </a:r>
          </a:p>
        </p:txBody>
      </p:sp>
      <p:sp>
        <p:nvSpPr>
          <p:cNvPr id="12" name="Rectangle 11">
            <a:extLst>
              <a:ext uri="{FF2B5EF4-FFF2-40B4-BE49-F238E27FC236}">
                <a16:creationId xmlns:a16="http://schemas.microsoft.com/office/drawing/2014/main" id="{234A527E-486D-4898-AA08-F0D40470875B}"/>
              </a:ext>
            </a:extLst>
          </p:cNvPr>
          <p:cNvSpPr/>
          <p:nvPr/>
        </p:nvSpPr>
        <p:spPr bwMode="auto">
          <a:xfrm>
            <a:off x="4572000" y="3429000"/>
            <a:ext cx="1146349" cy="571500"/>
          </a:xfrm>
          <a:prstGeom prst="rect">
            <a:avLst/>
          </a:prstGeom>
          <a:solidFill>
            <a:schemeClr val="bg1"/>
          </a:solidFill>
          <a:ln w="127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13" name="Rectangle 12">
            <a:extLst>
              <a:ext uri="{FF2B5EF4-FFF2-40B4-BE49-F238E27FC236}">
                <a16:creationId xmlns:a16="http://schemas.microsoft.com/office/drawing/2014/main" id="{10138A4A-B548-404E-A39C-56FD9AC969A1}"/>
              </a:ext>
            </a:extLst>
          </p:cNvPr>
          <p:cNvSpPr/>
          <p:nvPr/>
        </p:nvSpPr>
        <p:spPr bwMode="auto">
          <a:xfrm>
            <a:off x="4899330" y="4691042"/>
            <a:ext cx="852115" cy="400111"/>
          </a:xfrm>
          <a:prstGeom prst="rect">
            <a:avLst/>
          </a:prstGeom>
          <a:solidFill>
            <a:schemeClr val="bg1"/>
          </a:solidFill>
          <a:ln w="127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14" name="Rectangle 13">
            <a:extLst>
              <a:ext uri="{FF2B5EF4-FFF2-40B4-BE49-F238E27FC236}">
                <a16:creationId xmlns:a16="http://schemas.microsoft.com/office/drawing/2014/main" id="{947174AB-5242-432E-B2F0-528A586D962B}"/>
              </a:ext>
            </a:extLst>
          </p:cNvPr>
          <p:cNvSpPr/>
          <p:nvPr/>
        </p:nvSpPr>
        <p:spPr bwMode="auto">
          <a:xfrm>
            <a:off x="4643561" y="4005769"/>
            <a:ext cx="135172" cy="89151"/>
          </a:xfrm>
          <a:prstGeom prst="rect">
            <a:avLst/>
          </a:prstGeom>
          <a:solidFill>
            <a:srgbClr val="BEF9C3"/>
          </a:solidFill>
          <a:ln w="12700" cap="flat" cmpd="sng" algn="ctr">
            <a:solidFill>
              <a:srgbClr val="BEF9C3"/>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16" name="Rectangle 15">
            <a:extLst>
              <a:ext uri="{FF2B5EF4-FFF2-40B4-BE49-F238E27FC236}">
                <a16:creationId xmlns:a16="http://schemas.microsoft.com/office/drawing/2014/main" id="{D8F6B2AE-269B-465F-849E-91E6444B7DA5}"/>
              </a:ext>
            </a:extLst>
          </p:cNvPr>
          <p:cNvSpPr/>
          <p:nvPr/>
        </p:nvSpPr>
        <p:spPr bwMode="auto">
          <a:xfrm>
            <a:off x="4915232" y="5107055"/>
            <a:ext cx="308774" cy="148757"/>
          </a:xfrm>
          <a:prstGeom prst="rect">
            <a:avLst/>
          </a:prstGeom>
          <a:solidFill>
            <a:srgbClr val="CCCCFE"/>
          </a:solidFill>
          <a:ln w="12700" cap="flat" cmpd="sng" algn="ctr">
            <a:solidFill>
              <a:srgbClr val="CCCCF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Tree>
    <p:extLst>
      <p:ext uri="{BB962C8B-B14F-4D97-AF65-F5344CB8AC3E}">
        <p14:creationId xmlns:p14="http://schemas.microsoft.com/office/powerpoint/2010/main" val="34664015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457200"/>
            <a:ext cx="8229600" cy="1143000"/>
          </a:xfrm>
        </p:spPr>
        <p:txBody>
          <a:bodyPr/>
          <a:lstStyle/>
          <a:p>
            <a:r>
              <a:rPr lang="en-US" dirty="0"/>
              <a:t>Multiple linear regression with interaction term</a:t>
            </a:r>
            <a:r>
              <a:rPr lang="en-US" sz="3600" dirty="0"/>
              <a:t> </a:t>
            </a:r>
            <a:r>
              <a:rPr lang="en-US" sz="3000" dirty="0"/>
              <a:t>(2)</a:t>
            </a:r>
          </a:p>
        </p:txBody>
      </p:sp>
      <p:pic>
        <p:nvPicPr>
          <p:cNvPr id="3" name="Content Placeholder 2"/>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15173" y="1993901"/>
            <a:ext cx="7751231" cy="4566556"/>
          </a:xfrm>
        </p:spPr>
      </p:pic>
      <p:sp>
        <p:nvSpPr>
          <p:cNvPr id="2" name="Rectangle 1"/>
          <p:cNvSpPr/>
          <p:nvPr/>
        </p:nvSpPr>
        <p:spPr bwMode="auto">
          <a:xfrm>
            <a:off x="6718300" y="1993901"/>
            <a:ext cx="863600" cy="558799"/>
          </a:xfrm>
          <a:prstGeom prst="rect">
            <a:avLst/>
          </a:prstGeom>
          <a:solidFill>
            <a:schemeClr val="bg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4" name="Rectangle 3"/>
          <p:cNvSpPr/>
          <p:nvPr/>
        </p:nvSpPr>
        <p:spPr bwMode="auto">
          <a:xfrm>
            <a:off x="4296427" y="2417523"/>
            <a:ext cx="588724" cy="135177"/>
          </a:xfrm>
          <a:prstGeom prst="rect">
            <a:avLst/>
          </a:prstGeom>
          <a:solidFill>
            <a:schemeClr val="bg1"/>
          </a:solidFill>
          <a:ln w="127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6" name="TextBox 5"/>
          <p:cNvSpPr txBox="1"/>
          <p:nvPr/>
        </p:nvSpPr>
        <p:spPr>
          <a:xfrm>
            <a:off x="6412767" y="2046700"/>
            <a:ext cx="611065" cy="400110"/>
          </a:xfrm>
          <a:prstGeom prst="rect">
            <a:avLst/>
          </a:prstGeom>
          <a:noFill/>
        </p:spPr>
        <p:txBody>
          <a:bodyPr wrap="none" rtlCol="0">
            <a:spAutoFit/>
          </a:bodyPr>
          <a:lstStyle/>
          <a:p>
            <a:r>
              <a:rPr lang="en-US" sz="2000" dirty="0">
                <a:latin typeface="Arial Black" panose="020B0A04020102020204" pitchFamily="34" charset="0"/>
              </a:rPr>
              <a:t>+ e</a:t>
            </a:r>
          </a:p>
        </p:txBody>
      </p:sp>
      <p:sp>
        <p:nvSpPr>
          <p:cNvPr id="7" name="TextBox 6"/>
          <p:cNvSpPr txBox="1"/>
          <p:nvPr/>
        </p:nvSpPr>
        <p:spPr>
          <a:xfrm>
            <a:off x="2434727" y="4131325"/>
            <a:ext cx="1057620" cy="369332"/>
          </a:xfrm>
          <a:prstGeom prst="rect">
            <a:avLst/>
          </a:prstGeom>
          <a:noFill/>
        </p:spPr>
        <p:txBody>
          <a:bodyPr wrap="square" rtlCol="0">
            <a:spAutoFit/>
          </a:bodyPr>
          <a:lstStyle/>
          <a:p>
            <a:r>
              <a:rPr lang="en-US" dirty="0">
                <a:solidFill>
                  <a:srgbClr val="7030A0"/>
                </a:solidFill>
              </a:rPr>
              <a:t>Slopes</a:t>
            </a:r>
          </a:p>
        </p:txBody>
      </p:sp>
      <p:cxnSp>
        <p:nvCxnSpPr>
          <p:cNvPr id="9" name="Straight Arrow Connector 8"/>
          <p:cNvCxnSpPr/>
          <p:nvPr/>
        </p:nvCxnSpPr>
        <p:spPr bwMode="auto">
          <a:xfrm flipV="1">
            <a:off x="3294043" y="4131325"/>
            <a:ext cx="638979" cy="198304"/>
          </a:xfrm>
          <a:prstGeom prst="straightConnector1">
            <a:avLst/>
          </a:prstGeom>
          <a:solidFill>
            <a:schemeClr val="accent1"/>
          </a:solidFill>
          <a:ln w="19050" cap="flat" cmpd="sng" algn="ctr">
            <a:solidFill>
              <a:srgbClr val="FF0000"/>
            </a:solidFill>
            <a:prstDash val="solid"/>
            <a:round/>
            <a:headEnd type="none" w="med" len="med"/>
            <a:tailEnd type="triangle"/>
          </a:ln>
          <a:effectLst/>
        </p:spPr>
      </p:cxnSp>
      <p:cxnSp>
        <p:nvCxnSpPr>
          <p:cNvPr id="10" name="Straight Arrow Connector 9"/>
          <p:cNvCxnSpPr/>
          <p:nvPr/>
        </p:nvCxnSpPr>
        <p:spPr bwMode="auto">
          <a:xfrm>
            <a:off x="3294043" y="4329629"/>
            <a:ext cx="1222873" cy="308472"/>
          </a:xfrm>
          <a:prstGeom prst="straightConnector1">
            <a:avLst/>
          </a:prstGeom>
          <a:solidFill>
            <a:schemeClr val="accent1"/>
          </a:solidFill>
          <a:ln w="19050" cap="flat" cmpd="sng" algn="ctr">
            <a:solidFill>
              <a:schemeClr val="accent1">
                <a:lumMod val="75000"/>
              </a:schemeClr>
            </a:solidFill>
            <a:prstDash val="solid"/>
            <a:round/>
            <a:headEnd type="none" w="med" len="med"/>
            <a:tailEnd type="triangle"/>
          </a:ln>
          <a:effectLst/>
        </p:spPr>
      </p:cxnSp>
      <p:sp>
        <p:nvSpPr>
          <p:cNvPr id="8" name="Rectangle 7">
            <a:extLst>
              <a:ext uri="{FF2B5EF4-FFF2-40B4-BE49-F238E27FC236}">
                <a16:creationId xmlns:a16="http://schemas.microsoft.com/office/drawing/2014/main" id="{4F7C38D7-C322-49F2-9887-428264DE9A0C}"/>
              </a:ext>
            </a:extLst>
          </p:cNvPr>
          <p:cNvSpPr/>
          <p:nvPr/>
        </p:nvSpPr>
        <p:spPr bwMode="auto">
          <a:xfrm>
            <a:off x="4296427" y="2485111"/>
            <a:ext cx="733646" cy="95693"/>
          </a:xfrm>
          <a:prstGeom prst="rect">
            <a:avLst/>
          </a:prstGeom>
          <a:solidFill>
            <a:schemeClr val="bg1"/>
          </a:solidFill>
          <a:ln w="127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11" name="Rectangle 10">
            <a:extLst>
              <a:ext uri="{FF2B5EF4-FFF2-40B4-BE49-F238E27FC236}">
                <a16:creationId xmlns:a16="http://schemas.microsoft.com/office/drawing/2014/main" id="{C052DFF2-7ACE-40C2-85A3-B05AEAB2EE82}"/>
              </a:ext>
            </a:extLst>
          </p:cNvPr>
          <p:cNvSpPr/>
          <p:nvPr/>
        </p:nvSpPr>
        <p:spPr bwMode="auto">
          <a:xfrm>
            <a:off x="4395662" y="2626878"/>
            <a:ext cx="733646" cy="45719"/>
          </a:xfrm>
          <a:prstGeom prst="rect">
            <a:avLst/>
          </a:prstGeom>
          <a:solidFill>
            <a:schemeClr val="bg1"/>
          </a:solidFill>
          <a:ln w="127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Tree>
    <p:extLst>
      <p:ext uri="{BB962C8B-B14F-4D97-AF65-F5344CB8AC3E}">
        <p14:creationId xmlns:p14="http://schemas.microsoft.com/office/powerpoint/2010/main" val="26120796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multiple linear regression</a:t>
            </a:r>
            <a:endParaRPr lang="en-US" sz="3200" dirty="0"/>
          </a:p>
        </p:txBody>
      </p:sp>
      <p:sp>
        <p:nvSpPr>
          <p:cNvPr id="3" name="Content Placeholder 2"/>
          <p:cNvSpPr>
            <a:spLocks noGrp="1"/>
          </p:cNvSpPr>
          <p:nvPr>
            <p:ph idx="1"/>
          </p:nvPr>
        </p:nvSpPr>
        <p:spPr>
          <a:xfrm>
            <a:off x="457200" y="1600200"/>
            <a:ext cx="8229600" cy="5015753"/>
          </a:xfrm>
        </p:spPr>
        <p:txBody>
          <a:bodyPr/>
          <a:lstStyle/>
          <a:p>
            <a:pPr>
              <a:lnSpc>
                <a:spcPct val="90000"/>
              </a:lnSpc>
            </a:pPr>
            <a:r>
              <a:rPr lang="en-US" dirty="0"/>
              <a:t>Work with biostatistician; determine if underlying assumptions for linear regression are met:</a:t>
            </a:r>
          </a:p>
          <a:p>
            <a:pPr lvl="1">
              <a:lnSpc>
                <a:spcPct val="90000"/>
              </a:lnSpc>
            </a:pPr>
            <a:r>
              <a:rPr lang="en-US" dirty="0"/>
              <a:t>Linear association between X and Y variables</a:t>
            </a:r>
          </a:p>
          <a:p>
            <a:pPr lvl="1">
              <a:lnSpc>
                <a:spcPct val="90000"/>
              </a:lnSpc>
            </a:pPr>
            <a:r>
              <a:rPr lang="en-US" dirty="0"/>
              <a:t>Independence of the measurements (observations)</a:t>
            </a:r>
          </a:p>
          <a:p>
            <a:pPr lvl="1">
              <a:lnSpc>
                <a:spcPct val="90000"/>
              </a:lnSpc>
            </a:pPr>
            <a:r>
              <a:rPr lang="en-US" b="1" i="1" dirty="0"/>
              <a:t>Normal distribution for the residuals </a:t>
            </a:r>
            <a:r>
              <a:rPr lang="en-US" dirty="0"/>
              <a:t>(difference between actual data point and that predicted by the regression equation)</a:t>
            </a:r>
          </a:p>
          <a:p>
            <a:pPr lvl="1">
              <a:lnSpc>
                <a:spcPct val="90000"/>
              </a:lnSpc>
            </a:pPr>
            <a:r>
              <a:rPr lang="en-US" b="1" i="1" dirty="0"/>
              <a:t>Equal variance of residuals along the length of the regression line</a:t>
            </a:r>
          </a:p>
        </p:txBody>
      </p:sp>
    </p:spTree>
    <p:extLst>
      <p:ext uri="{BB962C8B-B14F-4D97-AF65-F5344CB8AC3E}">
        <p14:creationId xmlns:p14="http://schemas.microsoft.com/office/powerpoint/2010/main" val="16509328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594770" y="1090372"/>
            <a:ext cx="2619196" cy="4365327"/>
          </a:xfrm>
        </p:spPr>
      </p:pic>
      <p:pic>
        <p:nvPicPr>
          <p:cNvPr id="2" name="Picture 1" descr="IMG_0600.jpg"/>
          <p:cNvPicPr>
            <a:picLocks noChangeAspect="1"/>
          </p:cNvPicPr>
          <p:nvPr/>
        </p:nvPicPr>
        <p:blipFill rotWithShape="1">
          <a:blip r:embed="rId4">
            <a:alphaModFix amt="89000"/>
            <a:extLst>
              <a:ext uri="{28A0092B-C50C-407E-A947-70E740481C1C}">
                <a14:useLocalDpi xmlns:a14="http://schemas.microsoft.com/office/drawing/2010/main" val="0"/>
              </a:ext>
            </a:extLst>
          </a:blip>
          <a:srcRect l="35411"/>
          <a:stretch/>
        </p:blipFill>
        <p:spPr>
          <a:xfrm>
            <a:off x="1808598" y="0"/>
            <a:ext cx="3322126" cy="6858000"/>
          </a:xfrm>
          <a:prstGeom prst="rect">
            <a:avLst/>
          </a:prstGeom>
        </p:spPr>
      </p:pic>
    </p:spTree>
    <p:extLst>
      <p:ext uri="{BB962C8B-B14F-4D97-AF65-F5344CB8AC3E}">
        <p14:creationId xmlns:p14="http://schemas.microsoft.com/office/powerpoint/2010/main" val="30811799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ownload.jpg"/>
          <p:cNvPicPr>
            <a:picLocks noChangeAspect="1"/>
          </p:cNvPicPr>
          <p:nvPr/>
        </p:nvPicPr>
        <p:blipFill rotWithShape="1">
          <a:blip r:embed="rId3" cstate="print">
            <a:alphaModFix amt="49000"/>
            <a:extLst>
              <a:ext uri="{28A0092B-C50C-407E-A947-70E740481C1C}">
                <a14:useLocalDpi xmlns:a14="http://schemas.microsoft.com/office/drawing/2010/main"/>
              </a:ext>
            </a:extLst>
          </a:blip>
          <a:srcRect/>
          <a:stretch/>
        </p:blipFill>
        <p:spPr>
          <a:xfrm>
            <a:off x="7035374" y="853763"/>
            <a:ext cx="1363313" cy="4666567"/>
          </a:xfrm>
          <a:prstGeom prst="rect">
            <a:avLst/>
          </a:prstGeom>
        </p:spPr>
      </p:pic>
      <p:sp>
        <p:nvSpPr>
          <p:cNvPr id="2" name="Title 1"/>
          <p:cNvSpPr>
            <a:spLocks noGrp="1"/>
          </p:cNvSpPr>
          <p:nvPr>
            <p:ph type="title"/>
          </p:nvPr>
        </p:nvSpPr>
        <p:spPr>
          <a:xfrm>
            <a:off x="457200" y="274320"/>
            <a:ext cx="8229600" cy="1143000"/>
          </a:xfrm>
        </p:spPr>
        <p:txBody>
          <a:bodyPr/>
          <a:lstStyle/>
          <a:p>
            <a:r>
              <a:rPr lang="en-US" dirty="0"/>
              <a:t>A word of caution</a:t>
            </a:r>
          </a:p>
        </p:txBody>
      </p:sp>
      <p:sp>
        <p:nvSpPr>
          <p:cNvPr id="3" name="Content Placeholder 2"/>
          <p:cNvSpPr>
            <a:spLocks noGrp="1"/>
          </p:cNvSpPr>
          <p:nvPr>
            <p:ph idx="1"/>
          </p:nvPr>
        </p:nvSpPr>
        <p:spPr>
          <a:xfrm>
            <a:off x="457199" y="1600201"/>
            <a:ext cx="6858000" cy="4666568"/>
          </a:xfrm>
        </p:spPr>
        <p:txBody>
          <a:bodyPr/>
          <a:lstStyle/>
          <a:p>
            <a:r>
              <a:rPr lang="en-US" dirty="0"/>
              <a:t>Modern statistical programs (e.g., Epi Info, SAS, BMDP, Stata, and others) have greatly facilitated analysis of epidemiologic data</a:t>
            </a:r>
          </a:p>
          <a:p>
            <a:r>
              <a:rPr lang="en-US" dirty="0"/>
              <a:t>This benefit also brings risk! </a:t>
            </a:r>
          </a:p>
          <a:p>
            <a:pPr marL="858838" lvl="1" indent="-401638">
              <a:buSzPct val="100000"/>
              <a:buFont typeface="Wingdings" charset="2"/>
              <a:buChar char="Ø"/>
            </a:pPr>
            <a:r>
              <a:rPr lang="en-US" dirty="0"/>
              <a:t>Must understand program limitations (and our own) because one can arrive at conclusions that are spectacularly wrong</a:t>
            </a:r>
          </a:p>
        </p:txBody>
      </p:sp>
    </p:spTree>
    <p:extLst>
      <p:ext uri="{BB962C8B-B14F-4D97-AF65-F5344CB8AC3E}">
        <p14:creationId xmlns:p14="http://schemas.microsoft.com/office/powerpoint/2010/main" val="8280608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 minimize risk...</a:t>
            </a:r>
            <a:endParaRPr lang="mr-IN" dirty="0"/>
          </a:p>
        </p:txBody>
      </p:sp>
      <p:sp>
        <p:nvSpPr>
          <p:cNvPr id="3" name="Content Placeholder 2"/>
          <p:cNvSpPr>
            <a:spLocks noGrp="1"/>
          </p:cNvSpPr>
          <p:nvPr>
            <p:ph idx="1"/>
          </p:nvPr>
        </p:nvSpPr>
        <p:spPr>
          <a:xfrm>
            <a:off x="457201" y="1600200"/>
            <a:ext cx="8229600" cy="4530725"/>
          </a:xfrm>
        </p:spPr>
        <p:txBody>
          <a:bodyPr/>
          <a:lstStyle/>
          <a:p>
            <a:r>
              <a:rPr lang="en-US" dirty="0"/>
              <a:t>Essential that you:</a:t>
            </a:r>
          </a:p>
          <a:p>
            <a:pPr lvl="1">
              <a:buFont typeface="Arial"/>
              <a:buChar char="•"/>
            </a:pPr>
            <a:r>
              <a:rPr lang="en-US" sz="3000" dirty="0"/>
              <a:t>Work with an experienced statistician from the earliest development stages of your study</a:t>
            </a:r>
          </a:p>
          <a:p>
            <a:pPr marL="752475" lvl="2" indent="0">
              <a:spcAft>
                <a:spcPts val="1200"/>
              </a:spcAft>
              <a:buSzPct val="100000"/>
              <a:buNone/>
            </a:pPr>
            <a:r>
              <a:rPr lang="en-US" sz="2600" i="1" dirty="0"/>
              <a:t>(Better to prevent problems than try to repair later!)</a:t>
            </a:r>
          </a:p>
          <a:p>
            <a:pPr lvl="1"/>
            <a:r>
              <a:rPr lang="en-US" sz="3000" dirty="0"/>
              <a:t>Together, evaluate your data systematically: One-way, two-way, three-way (stratified), and multiple regression analysis, as described in the analysis plan</a:t>
            </a:r>
          </a:p>
        </p:txBody>
      </p:sp>
      <p:pic>
        <p:nvPicPr>
          <p:cNvPr id="4" name="Picture 3" descr="images.jpg"/>
          <p:cNvPicPr>
            <a:picLocks noChangeAspect="1"/>
          </p:cNvPicPr>
          <p:nvPr/>
        </p:nvPicPr>
        <p:blipFill rotWithShape="1">
          <a:blip r:embed="rId3" cstate="print">
            <a:alphaModFix amt="63000"/>
            <a:extLst>
              <a:ext uri="{28A0092B-C50C-407E-A947-70E740481C1C}">
                <a14:useLocalDpi xmlns:a14="http://schemas.microsoft.com/office/drawing/2010/main"/>
              </a:ext>
            </a:extLst>
          </a:blip>
          <a:srcRect/>
          <a:stretch/>
        </p:blipFill>
        <p:spPr>
          <a:xfrm>
            <a:off x="5633615" y="277813"/>
            <a:ext cx="3327400" cy="1725699"/>
          </a:xfrm>
          <a:prstGeom prst="rect">
            <a:avLst/>
          </a:prstGeom>
        </p:spPr>
      </p:pic>
    </p:spTree>
    <p:extLst>
      <p:ext uri="{BB962C8B-B14F-4D97-AF65-F5344CB8AC3E}">
        <p14:creationId xmlns:p14="http://schemas.microsoft.com/office/powerpoint/2010/main" val="10757907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8229600" cy="1143000"/>
          </a:xfrm>
        </p:spPr>
        <p:txBody>
          <a:bodyPr/>
          <a:lstStyle/>
          <a:p>
            <a:r>
              <a:rPr lang="en-US" dirty="0"/>
              <a:t>Regression</a:t>
            </a:r>
          </a:p>
        </p:txBody>
      </p:sp>
      <p:sp>
        <p:nvSpPr>
          <p:cNvPr id="3" name="Content Placeholder 2"/>
          <p:cNvSpPr>
            <a:spLocks noGrp="1"/>
          </p:cNvSpPr>
          <p:nvPr>
            <p:ph idx="1"/>
          </p:nvPr>
        </p:nvSpPr>
        <p:spPr>
          <a:xfrm>
            <a:off x="457199" y="1600201"/>
            <a:ext cx="8229600" cy="4983480"/>
          </a:xfrm>
        </p:spPr>
        <p:txBody>
          <a:bodyPr/>
          <a:lstStyle/>
          <a:p>
            <a:pPr>
              <a:spcBef>
                <a:spcPts val="1800"/>
              </a:spcBef>
            </a:pPr>
            <a:r>
              <a:rPr lang="en-US" dirty="0"/>
              <a:t>Regression is based on the concept that our observed measurements are estimates that differ from the underlying true value on a random basis</a:t>
            </a:r>
          </a:p>
          <a:p>
            <a:pPr>
              <a:spcBef>
                <a:spcPts val="1800"/>
              </a:spcBef>
            </a:pPr>
            <a:r>
              <a:rPr lang="en-US" dirty="0"/>
              <a:t>Where the relationship between an exposure (X) and an outcome (Y) is linear, we can use linear regression to draw the best-fitting line through the scatter of data points</a:t>
            </a:r>
            <a:endParaRPr lang="en-US" sz="3600" dirty="0"/>
          </a:p>
        </p:txBody>
      </p:sp>
    </p:spTree>
    <p:extLst>
      <p:ext uri="{BB962C8B-B14F-4D97-AF65-F5344CB8AC3E}">
        <p14:creationId xmlns:p14="http://schemas.microsoft.com/office/powerpoint/2010/main" val="849701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Linear regression</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500692" y="1600200"/>
            <a:ext cx="7298423" cy="5123329"/>
          </a:xfrm>
        </p:spPr>
      </p:pic>
      <p:cxnSp>
        <p:nvCxnSpPr>
          <p:cNvPr id="6" name="Straight Connector 5"/>
          <p:cNvCxnSpPr/>
          <p:nvPr/>
        </p:nvCxnSpPr>
        <p:spPr bwMode="auto">
          <a:xfrm flipV="1">
            <a:off x="3083859" y="2635624"/>
            <a:ext cx="4141694" cy="2079811"/>
          </a:xfrm>
          <a:prstGeom prst="line">
            <a:avLst/>
          </a:prstGeom>
          <a:solidFill>
            <a:schemeClr val="accent1"/>
          </a:solidFill>
          <a:ln w="38100" cap="flat" cmpd="sng" algn="ctr">
            <a:solidFill>
              <a:srgbClr val="FF0000"/>
            </a:solidFill>
            <a:prstDash val="solid"/>
            <a:round/>
            <a:headEnd type="none" w="med" len="med"/>
            <a:tailEnd type="none" w="med" len="med"/>
          </a:ln>
          <a:effectLst/>
        </p:spPr>
      </p:cxnSp>
      <p:sp>
        <p:nvSpPr>
          <p:cNvPr id="7" name="TextBox 6"/>
          <p:cNvSpPr txBox="1"/>
          <p:nvPr/>
        </p:nvSpPr>
        <p:spPr>
          <a:xfrm>
            <a:off x="2133600" y="2008094"/>
            <a:ext cx="3406588" cy="523220"/>
          </a:xfrm>
          <a:prstGeom prst="rect">
            <a:avLst/>
          </a:prstGeom>
          <a:noFill/>
          <a:ln>
            <a:noFill/>
          </a:ln>
        </p:spPr>
        <p:txBody>
          <a:bodyPr wrap="square" rtlCol="0">
            <a:spAutoFit/>
          </a:bodyPr>
          <a:lstStyle/>
          <a:p>
            <a:r>
              <a:rPr lang="en-US" sz="2800" dirty="0">
                <a:solidFill>
                  <a:srgbClr val="FF0000"/>
                </a:solidFill>
                <a:latin typeface="Calibri" charset="0"/>
                <a:ea typeface="Calibri" charset="0"/>
                <a:cs typeface="Calibri" charset="0"/>
              </a:rPr>
              <a:t>Y=1.033 x (</a:t>
            </a:r>
            <a:r>
              <a:rPr lang="en-US" sz="2800" dirty="0" err="1">
                <a:solidFill>
                  <a:srgbClr val="FF0000"/>
                </a:solidFill>
                <a:latin typeface="Calibri" charset="0"/>
                <a:ea typeface="Calibri" charset="0"/>
                <a:cs typeface="Calibri" charset="0"/>
              </a:rPr>
              <a:t>Ht</a:t>
            </a:r>
            <a:r>
              <a:rPr lang="en-US" sz="2800" dirty="0">
                <a:solidFill>
                  <a:srgbClr val="FF0000"/>
                </a:solidFill>
                <a:latin typeface="Calibri" charset="0"/>
                <a:ea typeface="Calibri" charset="0"/>
                <a:cs typeface="Calibri" charset="0"/>
              </a:rPr>
              <a:t>) - 82.4</a:t>
            </a:r>
          </a:p>
        </p:txBody>
      </p:sp>
      <p:sp>
        <p:nvSpPr>
          <p:cNvPr id="3" name="TextBox 2"/>
          <p:cNvSpPr txBox="1"/>
          <p:nvPr/>
        </p:nvSpPr>
        <p:spPr>
          <a:xfrm>
            <a:off x="6022747" y="4657653"/>
            <a:ext cx="2870530" cy="707886"/>
          </a:xfrm>
          <a:prstGeom prst="rect">
            <a:avLst/>
          </a:prstGeom>
          <a:noFill/>
          <a:ln>
            <a:solidFill>
              <a:schemeClr val="tx1"/>
            </a:solidFill>
          </a:ln>
        </p:spPr>
        <p:txBody>
          <a:bodyPr wrap="square" rtlCol="0">
            <a:spAutoFit/>
          </a:bodyPr>
          <a:lstStyle/>
          <a:p>
            <a:r>
              <a:rPr lang="en-US" sz="2000" i="1" dirty="0">
                <a:latin typeface="Calibri" charset="0"/>
                <a:ea typeface="Calibri" charset="0"/>
                <a:cs typeface="Calibri" charset="0"/>
              </a:rPr>
              <a:t>Statistics at Square One. </a:t>
            </a:r>
            <a:r>
              <a:rPr lang="en-US" sz="2000" dirty="0">
                <a:latin typeface="Calibri" charset="0"/>
                <a:ea typeface="Calibri" charset="0"/>
                <a:cs typeface="Calibri" charset="0"/>
              </a:rPr>
              <a:t>9</a:t>
            </a:r>
            <a:r>
              <a:rPr lang="en-US" sz="2000" baseline="30000" dirty="0">
                <a:latin typeface="Calibri" charset="0"/>
                <a:ea typeface="Calibri" charset="0"/>
                <a:cs typeface="Calibri" charset="0"/>
              </a:rPr>
              <a:t>th</a:t>
            </a:r>
            <a:r>
              <a:rPr lang="en-US" sz="2000" dirty="0">
                <a:latin typeface="Calibri" charset="0"/>
                <a:ea typeface="Calibri" charset="0"/>
                <a:cs typeface="Calibri" charset="0"/>
              </a:rPr>
              <a:t> ed., p. 77</a:t>
            </a:r>
          </a:p>
        </p:txBody>
      </p:sp>
    </p:spTree>
    <p:extLst>
      <p:ext uri="{BB962C8B-B14F-4D97-AF65-F5344CB8AC3E}">
        <p14:creationId xmlns:p14="http://schemas.microsoft.com/office/powerpoint/2010/main" val="1276392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500692" y="1600200"/>
            <a:ext cx="7298423" cy="5123329"/>
          </a:xfrm>
        </p:spPr>
      </p:pic>
      <p:cxnSp>
        <p:nvCxnSpPr>
          <p:cNvPr id="6" name="Straight Connector 5"/>
          <p:cNvCxnSpPr/>
          <p:nvPr/>
        </p:nvCxnSpPr>
        <p:spPr bwMode="auto">
          <a:xfrm flipV="1">
            <a:off x="3083859" y="2635624"/>
            <a:ext cx="4141694" cy="2079811"/>
          </a:xfrm>
          <a:prstGeom prst="line">
            <a:avLst/>
          </a:prstGeom>
          <a:solidFill>
            <a:schemeClr val="accent1"/>
          </a:solidFill>
          <a:ln w="38100" cap="flat" cmpd="sng" algn="ctr">
            <a:solidFill>
              <a:srgbClr val="FF0000"/>
            </a:solidFill>
            <a:prstDash val="solid"/>
            <a:round/>
            <a:headEnd type="none" w="med" len="med"/>
            <a:tailEnd type="none" w="med" len="med"/>
          </a:ln>
          <a:effectLst/>
        </p:spPr>
      </p:cxnSp>
      <p:sp>
        <p:nvSpPr>
          <p:cNvPr id="7" name="TextBox 6"/>
          <p:cNvSpPr txBox="1"/>
          <p:nvPr/>
        </p:nvSpPr>
        <p:spPr>
          <a:xfrm>
            <a:off x="2133600" y="2008094"/>
            <a:ext cx="3406588" cy="523220"/>
          </a:xfrm>
          <a:prstGeom prst="rect">
            <a:avLst/>
          </a:prstGeom>
          <a:noFill/>
          <a:ln>
            <a:noFill/>
          </a:ln>
        </p:spPr>
        <p:txBody>
          <a:bodyPr wrap="square" rtlCol="0">
            <a:spAutoFit/>
          </a:bodyPr>
          <a:lstStyle/>
          <a:p>
            <a:r>
              <a:rPr lang="en-US" sz="2800" dirty="0">
                <a:solidFill>
                  <a:srgbClr val="FF0000"/>
                </a:solidFill>
                <a:latin typeface="Calibri" charset="0"/>
                <a:ea typeface="Calibri" charset="0"/>
                <a:cs typeface="Calibri" charset="0"/>
              </a:rPr>
              <a:t>Y=1.033 x (</a:t>
            </a:r>
            <a:r>
              <a:rPr lang="en-US" sz="2800" dirty="0" err="1">
                <a:solidFill>
                  <a:srgbClr val="FF0000"/>
                </a:solidFill>
                <a:latin typeface="Calibri" charset="0"/>
                <a:ea typeface="Calibri" charset="0"/>
                <a:cs typeface="Calibri" charset="0"/>
              </a:rPr>
              <a:t>Ht</a:t>
            </a:r>
            <a:r>
              <a:rPr lang="en-US" sz="2800" dirty="0">
                <a:solidFill>
                  <a:srgbClr val="FF0000"/>
                </a:solidFill>
                <a:latin typeface="Calibri" charset="0"/>
                <a:ea typeface="Calibri" charset="0"/>
                <a:cs typeface="Calibri" charset="0"/>
              </a:rPr>
              <a:t>) - 82.4</a:t>
            </a:r>
          </a:p>
        </p:txBody>
      </p:sp>
      <p:sp>
        <p:nvSpPr>
          <p:cNvPr id="3" name="TextBox 2"/>
          <p:cNvSpPr txBox="1"/>
          <p:nvPr/>
        </p:nvSpPr>
        <p:spPr>
          <a:xfrm>
            <a:off x="6022747" y="4657653"/>
            <a:ext cx="2870530" cy="707886"/>
          </a:xfrm>
          <a:prstGeom prst="rect">
            <a:avLst/>
          </a:prstGeom>
          <a:noFill/>
          <a:ln>
            <a:solidFill>
              <a:schemeClr val="tx1"/>
            </a:solidFill>
          </a:ln>
        </p:spPr>
        <p:txBody>
          <a:bodyPr wrap="square" rtlCol="0">
            <a:spAutoFit/>
          </a:bodyPr>
          <a:lstStyle/>
          <a:p>
            <a:r>
              <a:rPr lang="en-US" sz="2000" i="1" dirty="0">
                <a:latin typeface="Calibri" charset="0"/>
                <a:ea typeface="Calibri" charset="0"/>
                <a:cs typeface="Calibri" charset="0"/>
              </a:rPr>
              <a:t>Statistics at Square One. </a:t>
            </a:r>
            <a:r>
              <a:rPr lang="en-US" sz="2000" dirty="0">
                <a:latin typeface="Calibri" charset="0"/>
                <a:ea typeface="Calibri" charset="0"/>
                <a:cs typeface="Calibri" charset="0"/>
              </a:rPr>
              <a:t>9</a:t>
            </a:r>
            <a:r>
              <a:rPr lang="en-US" sz="2000" baseline="30000" dirty="0">
                <a:latin typeface="Calibri" charset="0"/>
                <a:ea typeface="Calibri" charset="0"/>
                <a:cs typeface="Calibri" charset="0"/>
              </a:rPr>
              <a:t>th</a:t>
            </a:r>
            <a:r>
              <a:rPr lang="en-US" sz="2000" dirty="0">
                <a:latin typeface="Calibri" charset="0"/>
                <a:ea typeface="Calibri" charset="0"/>
                <a:cs typeface="Calibri" charset="0"/>
              </a:rPr>
              <a:t> ed., p. 77</a:t>
            </a:r>
          </a:p>
        </p:txBody>
      </p:sp>
      <p:cxnSp>
        <p:nvCxnSpPr>
          <p:cNvPr id="8" name="Straight Arrow Connector 7"/>
          <p:cNvCxnSpPr/>
          <p:nvPr/>
        </p:nvCxnSpPr>
        <p:spPr bwMode="auto">
          <a:xfrm>
            <a:off x="4800600" y="3298371"/>
            <a:ext cx="0" cy="587829"/>
          </a:xfrm>
          <a:prstGeom prst="straightConnector1">
            <a:avLst/>
          </a:prstGeom>
          <a:solidFill>
            <a:schemeClr val="accent1"/>
          </a:solidFill>
          <a:ln w="25400" cap="flat" cmpd="sng" algn="ctr">
            <a:solidFill>
              <a:schemeClr val="tx1"/>
            </a:solidFill>
            <a:prstDash val="sysDash"/>
            <a:round/>
            <a:headEnd type="triangle"/>
            <a:tailEnd type="triangle"/>
          </a:ln>
          <a:effectLst/>
        </p:spPr>
      </p:cxnSp>
      <p:cxnSp>
        <p:nvCxnSpPr>
          <p:cNvPr id="9" name="Straight Arrow Connector 8"/>
          <p:cNvCxnSpPr/>
          <p:nvPr/>
        </p:nvCxnSpPr>
        <p:spPr bwMode="auto">
          <a:xfrm>
            <a:off x="3062088" y="4386943"/>
            <a:ext cx="0" cy="328492"/>
          </a:xfrm>
          <a:prstGeom prst="straightConnector1">
            <a:avLst/>
          </a:prstGeom>
          <a:solidFill>
            <a:schemeClr val="accent1"/>
          </a:solidFill>
          <a:ln w="25400" cap="flat" cmpd="sng" algn="ctr">
            <a:solidFill>
              <a:schemeClr val="tx1"/>
            </a:solidFill>
            <a:prstDash val="sysDash"/>
            <a:round/>
            <a:headEnd type="triangle"/>
            <a:tailEnd type="triangle"/>
          </a:ln>
          <a:effectLst/>
        </p:spPr>
      </p:cxnSp>
      <p:cxnSp>
        <p:nvCxnSpPr>
          <p:cNvPr id="10" name="Straight Arrow Connector 9"/>
          <p:cNvCxnSpPr/>
          <p:nvPr/>
        </p:nvCxnSpPr>
        <p:spPr bwMode="auto">
          <a:xfrm>
            <a:off x="5802086" y="3385456"/>
            <a:ext cx="0" cy="587829"/>
          </a:xfrm>
          <a:prstGeom prst="straightConnector1">
            <a:avLst/>
          </a:prstGeom>
          <a:solidFill>
            <a:schemeClr val="accent1"/>
          </a:solidFill>
          <a:ln w="25400" cap="flat" cmpd="sng" algn="ctr">
            <a:solidFill>
              <a:schemeClr val="tx1"/>
            </a:solidFill>
            <a:prstDash val="sysDash"/>
            <a:round/>
            <a:headEnd type="triangle"/>
            <a:tailEnd type="triangle"/>
          </a:ln>
          <a:effectLst/>
        </p:spPr>
      </p:cxnSp>
      <p:cxnSp>
        <p:nvCxnSpPr>
          <p:cNvPr id="11" name="Straight Arrow Connector 10"/>
          <p:cNvCxnSpPr/>
          <p:nvPr/>
        </p:nvCxnSpPr>
        <p:spPr bwMode="auto">
          <a:xfrm>
            <a:off x="6781800" y="2237399"/>
            <a:ext cx="0" cy="587829"/>
          </a:xfrm>
          <a:prstGeom prst="straightConnector1">
            <a:avLst/>
          </a:prstGeom>
          <a:solidFill>
            <a:schemeClr val="accent1"/>
          </a:solidFill>
          <a:ln w="25400" cap="flat" cmpd="sng" algn="ctr">
            <a:solidFill>
              <a:schemeClr val="tx1"/>
            </a:solidFill>
            <a:prstDash val="sysDash"/>
            <a:round/>
            <a:headEnd type="triangle"/>
            <a:tailEnd type="triangle"/>
          </a:ln>
          <a:effectLst/>
        </p:spPr>
      </p:cxnSp>
      <p:cxnSp>
        <p:nvCxnSpPr>
          <p:cNvPr id="13" name="Straight Arrow Connector 12"/>
          <p:cNvCxnSpPr/>
          <p:nvPr/>
        </p:nvCxnSpPr>
        <p:spPr bwMode="auto">
          <a:xfrm>
            <a:off x="6175402" y="3211286"/>
            <a:ext cx="0" cy="502662"/>
          </a:xfrm>
          <a:prstGeom prst="straightConnector1">
            <a:avLst/>
          </a:prstGeom>
          <a:solidFill>
            <a:schemeClr val="accent1"/>
          </a:solidFill>
          <a:ln w="25400" cap="flat" cmpd="sng" algn="ctr">
            <a:solidFill>
              <a:schemeClr val="tx1"/>
            </a:solidFill>
            <a:prstDash val="sysDash"/>
            <a:round/>
            <a:headEnd type="triangle"/>
            <a:tailEnd type="triangle"/>
          </a:ln>
          <a:effectLst/>
        </p:spPr>
      </p:cxnSp>
      <p:cxnSp>
        <p:nvCxnSpPr>
          <p:cNvPr id="14" name="Straight Arrow Connector 13"/>
          <p:cNvCxnSpPr/>
          <p:nvPr/>
        </p:nvCxnSpPr>
        <p:spPr bwMode="auto">
          <a:xfrm>
            <a:off x="5586933" y="3494314"/>
            <a:ext cx="0" cy="478971"/>
          </a:xfrm>
          <a:prstGeom prst="straightConnector1">
            <a:avLst/>
          </a:prstGeom>
          <a:solidFill>
            <a:schemeClr val="accent1"/>
          </a:solidFill>
          <a:ln w="25400" cap="flat" cmpd="sng" algn="ctr">
            <a:solidFill>
              <a:schemeClr val="tx1"/>
            </a:solidFill>
            <a:prstDash val="sysDash"/>
            <a:round/>
            <a:headEnd type="triangle"/>
            <a:tailEnd type="triangle"/>
          </a:ln>
          <a:effectLst/>
        </p:spPr>
      </p:cxnSp>
      <p:cxnSp>
        <p:nvCxnSpPr>
          <p:cNvPr id="15" name="Straight Arrow Connector 14"/>
          <p:cNvCxnSpPr/>
          <p:nvPr/>
        </p:nvCxnSpPr>
        <p:spPr bwMode="auto">
          <a:xfrm>
            <a:off x="5935916" y="2825228"/>
            <a:ext cx="0" cy="473143"/>
          </a:xfrm>
          <a:prstGeom prst="straightConnector1">
            <a:avLst/>
          </a:prstGeom>
          <a:solidFill>
            <a:schemeClr val="accent1"/>
          </a:solidFill>
          <a:ln w="25400" cap="flat" cmpd="sng" algn="ctr">
            <a:solidFill>
              <a:schemeClr val="tx1"/>
            </a:solidFill>
            <a:prstDash val="sysDash"/>
            <a:round/>
            <a:headEnd type="triangle"/>
            <a:tailEnd type="triangle"/>
          </a:ln>
          <a:effectLst/>
        </p:spPr>
      </p:cxnSp>
      <p:cxnSp>
        <p:nvCxnSpPr>
          <p:cNvPr id="16" name="Straight Arrow Connector 15"/>
          <p:cNvCxnSpPr/>
          <p:nvPr/>
        </p:nvCxnSpPr>
        <p:spPr bwMode="auto">
          <a:xfrm>
            <a:off x="4259517" y="4136571"/>
            <a:ext cx="0" cy="250372"/>
          </a:xfrm>
          <a:prstGeom prst="straightConnector1">
            <a:avLst/>
          </a:prstGeom>
          <a:solidFill>
            <a:schemeClr val="accent1"/>
          </a:solidFill>
          <a:ln w="25400" cap="flat" cmpd="sng" algn="ctr">
            <a:solidFill>
              <a:schemeClr val="tx1"/>
            </a:solidFill>
            <a:prstDash val="sysDash"/>
            <a:round/>
            <a:headEnd type="triangle"/>
            <a:tailEnd type="triangle"/>
          </a:ln>
          <a:effectLst/>
        </p:spPr>
      </p:cxnSp>
      <p:cxnSp>
        <p:nvCxnSpPr>
          <p:cNvPr id="17" name="Straight Arrow Connector 16"/>
          <p:cNvCxnSpPr/>
          <p:nvPr/>
        </p:nvCxnSpPr>
        <p:spPr bwMode="auto">
          <a:xfrm>
            <a:off x="3391862" y="4493407"/>
            <a:ext cx="0" cy="328492"/>
          </a:xfrm>
          <a:prstGeom prst="straightConnector1">
            <a:avLst/>
          </a:prstGeom>
          <a:solidFill>
            <a:schemeClr val="accent1"/>
          </a:solidFill>
          <a:ln w="25400" cap="flat" cmpd="sng" algn="ctr">
            <a:solidFill>
              <a:schemeClr val="tx1"/>
            </a:solidFill>
            <a:prstDash val="sysDash"/>
            <a:round/>
            <a:headEnd type="triangle"/>
            <a:tailEnd type="triangle"/>
          </a:ln>
          <a:effectLst/>
        </p:spPr>
      </p:cxnSp>
      <p:cxnSp>
        <p:nvCxnSpPr>
          <p:cNvPr id="18" name="Straight Arrow Connector 17"/>
          <p:cNvCxnSpPr/>
          <p:nvPr/>
        </p:nvCxnSpPr>
        <p:spPr bwMode="auto">
          <a:xfrm>
            <a:off x="5086831" y="3713948"/>
            <a:ext cx="0" cy="328492"/>
          </a:xfrm>
          <a:prstGeom prst="straightConnector1">
            <a:avLst/>
          </a:prstGeom>
          <a:solidFill>
            <a:schemeClr val="accent1"/>
          </a:solidFill>
          <a:ln w="25400" cap="flat" cmpd="sng" algn="ctr">
            <a:solidFill>
              <a:schemeClr val="tx1"/>
            </a:solidFill>
            <a:prstDash val="sysDash"/>
            <a:round/>
            <a:headEnd type="triangle"/>
            <a:tailEnd type="triangle"/>
          </a:ln>
          <a:effectLst/>
        </p:spPr>
      </p:cxnSp>
      <p:sp>
        <p:nvSpPr>
          <p:cNvPr id="2" name="Title 1"/>
          <p:cNvSpPr>
            <a:spLocks noGrp="1"/>
          </p:cNvSpPr>
          <p:nvPr>
            <p:ph type="title"/>
          </p:nvPr>
        </p:nvSpPr>
        <p:spPr>
          <a:xfrm>
            <a:off x="457200" y="274320"/>
            <a:ext cx="8229600" cy="1143000"/>
          </a:xfrm>
          <a:solidFill>
            <a:schemeClr val="bg1">
              <a:lumMod val="85000"/>
            </a:schemeClr>
          </a:solidFill>
        </p:spPr>
        <p:txBody>
          <a:bodyPr/>
          <a:lstStyle/>
          <a:p>
            <a:r>
              <a:rPr lang="en-US" sz="2400" dirty="0">
                <a:solidFill>
                  <a:schemeClr val="tx1">
                    <a:lumMod val="75000"/>
                    <a:lumOff val="25000"/>
                  </a:schemeClr>
                </a:solidFill>
              </a:rPr>
              <a:t>Least squares regression uses calculus to find a line that minimizes the differences between actual data points and regression line for all points (i.e., the “best” straight line)</a:t>
            </a:r>
          </a:p>
        </p:txBody>
      </p:sp>
    </p:spTree>
    <p:extLst>
      <p:ext uri="{BB962C8B-B14F-4D97-AF65-F5344CB8AC3E}">
        <p14:creationId xmlns:p14="http://schemas.microsoft.com/office/powerpoint/2010/main" val="1527688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500692" y="1600200"/>
            <a:ext cx="7298423" cy="5123329"/>
          </a:xfrm>
        </p:spPr>
      </p:pic>
      <p:cxnSp>
        <p:nvCxnSpPr>
          <p:cNvPr id="6" name="Straight Connector 5"/>
          <p:cNvCxnSpPr/>
          <p:nvPr/>
        </p:nvCxnSpPr>
        <p:spPr bwMode="auto">
          <a:xfrm flipV="1">
            <a:off x="3083859" y="2635624"/>
            <a:ext cx="4141694" cy="2079811"/>
          </a:xfrm>
          <a:prstGeom prst="line">
            <a:avLst/>
          </a:prstGeom>
          <a:solidFill>
            <a:schemeClr val="accent1"/>
          </a:solidFill>
          <a:ln w="38100" cap="flat" cmpd="sng" algn="ctr">
            <a:solidFill>
              <a:srgbClr val="FF0000"/>
            </a:solidFill>
            <a:prstDash val="solid"/>
            <a:round/>
            <a:headEnd type="none" w="med" len="med"/>
            <a:tailEnd type="none" w="med" len="med"/>
          </a:ln>
          <a:effectLst/>
        </p:spPr>
      </p:cxnSp>
      <p:sp>
        <p:nvSpPr>
          <p:cNvPr id="7" name="TextBox 6"/>
          <p:cNvSpPr txBox="1"/>
          <p:nvPr/>
        </p:nvSpPr>
        <p:spPr>
          <a:xfrm>
            <a:off x="2133600" y="2008094"/>
            <a:ext cx="3406588" cy="523220"/>
          </a:xfrm>
          <a:prstGeom prst="rect">
            <a:avLst/>
          </a:prstGeom>
          <a:noFill/>
          <a:ln>
            <a:noFill/>
          </a:ln>
        </p:spPr>
        <p:txBody>
          <a:bodyPr wrap="square" rtlCol="0">
            <a:spAutoFit/>
          </a:bodyPr>
          <a:lstStyle/>
          <a:p>
            <a:r>
              <a:rPr lang="en-US" sz="2800" dirty="0">
                <a:solidFill>
                  <a:srgbClr val="FF0000"/>
                </a:solidFill>
                <a:latin typeface="Calibri" charset="0"/>
                <a:ea typeface="Calibri" charset="0"/>
                <a:cs typeface="Calibri" charset="0"/>
              </a:rPr>
              <a:t>Y=1.033 x (</a:t>
            </a:r>
            <a:r>
              <a:rPr lang="en-US" sz="2800" dirty="0" err="1">
                <a:solidFill>
                  <a:srgbClr val="FF0000"/>
                </a:solidFill>
                <a:latin typeface="Calibri" charset="0"/>
                <a:ea typeface="Calibri" charset="0"/>
                <a:cs typeface="Calibri" charset="0"/>
              </a:rPr>
              <a:t>Ht</a:t>
            </a:r>
            <a:r>
              <a:rPr lang="en-US" sz="2800" dirty="0">
                <a:solidFill>
                  <a:srgbClr val="FF0000"/>
                </a:solidFill>
                <a:latin typeface="Calibri" charset="0"/>
                <a:ea typeface="Calibri" charset="0"/>
                <a:cs typeface="Calibri" charset="0"/>
              </a:rPr>
              <a:t>) - 82.4</a:t>
            </a:r>
          </a:p>
        </p:txBody>
      </p:sp>
      <p:sp>
        <p:nvSpPr>
          <p:cNvPr id="3" name="TextBox 2"/>
          <p:cNvSpPr txBox="1"/>
          <p:nvPr/>
        </p:nvSpPr>
        <p:spPr>
          <a:xfrm>
            <a:off x="5749578" y="4600144"/>
            <a:ext cx="3014304" cy="707886"/>
          </a:xfrm>
          <a:prstGeom prst="rect">
            <a:avLst/>
          </a:prstGeom>
          <a:noFill/>
          <a:ln>
            <a:solidFill>
              <a:schemeClr val="tx1"/>
            </a:solidFill>
          </a:ln>
        </p:spPr>
        <p:txBody>
          <a:bodyPr wrap="square" rtlCol="0" anchor="t">
            <a:spAutoFit/>
          </a:bodyPr>
          <a:lstStyle/>
          <a:p>
            <a:r>
              <a:rPr lang="en-US" sz="2000" i="1" dirty="0">
                <a:latin typeface="Calibri"/>
                <a:ea typeface="Calibri" charset="0"/>
                <a:cs typeface="Calibri"/>
              </a:rPr>
              <a:t>Statistics at Square One, </a:t>
            </a:r>
            <a:r>
              <a:rPr lang="en-US" sz="2000" dirty="0">
                <a:latin typeface="Calibri"/>
                <a:ea typeface="Calibri" charset="0"/>
                <a:cs typeface="Calibri"/>
              </a:rPr>
              <a:t>9</a:t>
            </a:r>
            <a:r>
              <a:rPr lang="en-US" sz="2000" baseline="30000" dirty="0">
                <a:latin typeface="Calibri"/>
                <a:ea typeface="Calibri" charset="0"/>
                <a:cs typeface="Calibri"/>
              </a:rPr>
              <a:t>th</a:t>
            </a:r>
            <a:r>
              <a:rPr lang="en-US" sz="2000" dirty="0">
                <a:latin typeface="Calibri"/>
                <a:ea typeface="Calibri" charset="0"/>
                <a:cs typeface="Calibri"/>
              </a:rPr>
              <a:t> ed., p. 77</a:t>
            </a:r>
          </a:p>
        </p:txBody>
      </p:sp>
      <p:cxnSp>
        <p:nvCxnSpPr>
          <p:cNvPr id="8" name="Straight Arrow Connector 7"/>
          <p:cNvCxnSpPr/>
          <p:nvPr/>
        </p:nvCxnSpPr>
        <p:spPr bwMode="auto">
          <a:xfrm>
            <a:off x="4909457" y="3810000"/>
            <a:ext cx="0" cy="1937657"/>
          </a:xfrm>
          <a:prstGeom prst="straightConnector1">
            <a:avLst/>
          </a:prstGeom>
          <a:solidFill>
            <a:schemeClr val="accent1"/>
          </a:solidFill>
          <a:ln w="25400" cap="flat" cmpd="sng" algn="ctr">
            <a:solidFill>
              <a:schemeClr val="tx1"/>
            </a:solidFill>
            <a:prstDash val="sysDash"/>
            <a:round/>
            <a:headEnd type="triangle"/>
            <a:tailEnd type="triangle"/>
          </a:ln>
          <a:effectLst/>
        </p:spPr>
      </p:cxnSp>
      <p:cxnSp>
        <p:nvCxnSpPr>
          <p:cNvPr id="9" name="Straight Arrow Connector 8"/>
          <p:cNvCxnSpPr/>
          <p:nvPr/>
        </p:nvCxnSpPr>
        <p:spPr bwMode="auto">
          <a:xfrm>
            <a:off x="5614468" y="3461657"/>
            <a:ext cx="0" cy="2286000"/>
          </a:xfrm>
          <a:prstGeom prst="straightConnector1">
            <a:avLst/>
          </a:prstGeom>
          <a:solidFill>
            <a:schemeClr val="accent1"/>
          </a:solidFill>
          <a:ln w="25400" cap="flat" cmpd="sng" algn="ctr">
            <a:solidFill>
              <a:schemeClr val="tx1"/>
            </a:solidFill>
            <a:prstDash val="sysDash"/>
            <a:round/>
            <a:headEnd type="triangle"/>
            <a:tailEnd type="triangle"/>
          </a:ln>
          <a:effectLst/>
        </p:spPr>
      </p:cxnSp>
      <p:cxnSp>
        <p:nvCxnSpPr>
          <p:cNvPr id="15" name="Straight Arrow Connector 14"/>
          <p:cNvCxnSpPr/>
          <p:nvPr/>
        </p:nvCxnSpPr>
        <p:spPr bwMode="auto">
          <a:xfrm>
            <a:off x="1643743" y="3461657"/>
            <a:ext cx="3960481" cy="0"/>
          </a:xfrm>
          <a:prstGeom prst="straightConnector1">
            <a:avLst/>
          </a:prstGeom>
          <a:solidFill>
            <a:schemeClr val="accent1"/>
          </a:solidFill>
          <a:ln w="25400" cap="flat" cmpd="sng" algn="ctr">
            <a:solidFill>
              <a:schemeClr val="tx1"/>
            </a:solidFill>
            <a:prstDash val="sysDash"/>
            <a:round/>
            <a:headEnd type="triangle"/>
            <a:tailEnd type="triangle"/>
          </a:ln>
          <a:effectLst/>
        </p:spPr>
      </p:cxnSp>
      <p:cxnSp>
        <p:nvCxnSpPr>
          <p:cNvPr id="17" name="Straight Arrow Connector 16"/>
          <p:cNvCxnSpPr/>
          <p:nvPr/>
        </p:nvCxnSpPr>
        <p:spPr bwMode="auto">
          <a:xfrm>
            <a:off x="1643743" y="3810000"/>
            <a:ext cx="3265714" cy="0"/>
          </a:xfrm>
          <a:prstGeom prst="straightConnector1">
            <a:avLst/>
          </a:prstGeom>
          <a:solidFill>
            <a:schemeClr val="accent1"/>
          </a:solidFill>
          <a:ln w="25400" cap="flat" cmpd="sng" algn="ctr">
            <a:solidFill>
              <a:schemeClr val="tx1"/>
            </a:solidFill>
            <a:prstDash val="sysDash"/>
            <a:round/>
            <a:headEnd type="triangle"/>
            <a:tailEnd type="triangle"/>
          </a:ln>
          <a:effectLst/>
        </p:spPr>
      </p:cxnSp>
      <p:sp>
        <p:nvSpPr>
          <p:cNvPr id="2" name="Title 1"/>
          <p:cNvSpPr>
            <a:spLocks noGrp="1"/>
          </p:cNvSpPr>
          <p:nvPr>
            <p:ph type="title"/>
          </p:nvPr>
        </p:nvSpPr>
        <p:spPr>
          <a:xfrm>
            <a:off x="457200" y="500338"/>
            <a:ext cx="8229600" cy="913807"/>
          </a:xfrm>
          <a:solidFill>
            <a:srgbClr val="D9D9D9"/>
          </a:solidFill>
        </p:spPr>
        <p:txBody>
          <a:bodyPr/>
          <a:lstStyle/>
          <a:p>
            <a:r>
              <a:rPr lang="en-US" sz="2400" dirty="0">
                <a:solidFill>
                  <a:srgbClr val="404040"/>
                </a:solidFill>
              </a:rPr>
              <a:t>Regression coefficient is the slope, i.e., increase in anatomic dead space for each unit increase in height</a:t>
            </a:r>
          </a:p>
        </p:txBody>
      </p:sp>
    </p:spTree>
    <p:extLst>
      <p:ext uri="{BB962C8B-B14F-4D97-AF65-F5344CB8AC3E}">
        <p14:creationId xmlns:p14="http://schemas.microsoft.com/office/powerpoint/2010/main" val="3216186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Linear regression </a:t>
            </a:r>
            <a:r>
              <a:rPr lang="en-US" sz="3000" dirty="0"/>
              <a:t>(2)</a:t>
            </a:r>
          </a:p>
        </p:txBody>
      </p:sp>
      <p:sp>
        <p:nvSpPr>
          <p:cNvPr id="3" name="Content Placeholder 2"/>
          <p:cNvSpPr>
            <a:spLocks noGrp="1"/>
          </p:cNvSpPr>
          <p:nvPr>
            <p:ph idx="1"/>
          </p:nvPr>
        </p:nvSpPr>
        <p:spPr>
          <a:xfrm>
            <a:off x="457200" y="1600200"/>
            <a:ext cx="8229600" cy="5015753"/>
          </a:xfrm>
        </p:spPr>
        <p:txBody>
          <a:bodyPr/>
          <a:lstStyle/>
          <a:p>
            <a:r>
              <a:rPr lang="en-US" dirty="0"/>
              <a:t>From this example, we see that…</a:t>
            </a:r>
          </a:p>
          <a:p>
            <a:pPr lvl="1"/>
            <a:r>
              <a:rPr lang="en-US" sz="2600" dirty="0"/>
              <a:t>The scatter plot suggests a linear relationship between X (height) and Y (anatomic lung dead space)</a:t>
            </a:r>
          </a:p>
          <a:p>
            <a:pPr lvl="1"/>
            <a:r>
              <a:rPr lang="en-US" sz="2600" dirty="0"/>
              <a:t>The calculated regression line fits the data well: How well it fits can be quantified</a:t>
            </a:r>
          </a:p>
          <a:p>
            <a:pPr lvl="1"/>
            <a:r>
              <a:rPr lang="en-US" sz="2600" dirty="0"/>
              <a:t>A 1-cm increase in height is associated, on average, with a 1.033 ml increase in anatomic dead space</a:t>
            </a:r>
          </a:p>
          <a:p>
            <a:pPr lvl="1"/>
            <a:r>
              <a:rPr lang="en-US" sz="2600" i="1" dirty="0"/>
              <a:t>The variance of the differences between the actual data points and the regression line (residuals) are normally distributed and approximately equal all along the length of the line</a:t>
            </a:r>
          </a:p>
        </p:txBody>
      </p:sp>
    </p:spTree>
    <p:extLst>
      <p:ext uri="{BB962C8B-B14F-4D97-AF65-F5344CB8AC3E}">
        <p14:creationId xmlns:p14="http://schemas.microsoft.com/office/powerpoint/2010/main" val="100994748"/>
      </p:ext>
    </p:extLst>
  </p:cSld>
  <p:clrMapOvr>
    <a:masterClrMapping/>
  </p:clrMapOvr>
</p:sld>
</file>

<file path=ppt/theme/theme1.xml><?xml version="1.0" encoding="utf-8"?>
<a:theme xmlns:a="http://schemas.openxmlformats.org/drawingml/2006/main" name="CDC OR Style options 1 and 2">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1_Level">
      <a:majorFont>
        <a:latin typeface="Garamond"/>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1_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1_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1_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1_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1_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1_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CDC OR Style options 1 and 2.thmx</Template>
  <TotalTime>13980</TotalTime>
  <Words>1591</Words>
  <Application>Microsoft Office PowerPoint</Application>
  <PresentationFormat>On-screen Show (4:3)</PresentationFormat>
  <Paragraphs>165</Paragraphs>
  <Slides>24</Slides>
  <Notes>24</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24</vt:i4>
      </vt:variant>
    </vt:vector>
  </HeadingPairs>
  <TitlesOfParts>
    <vt:vector size="37" baseType="lpstr">
      <vt:lpstr>MS PGothic</vt:lpstr>
      <vt:lpstr>Arial</vt:lpstr>
      <vt:lpstr>Arial Black</vt:lpstr>
      <vt:lpstr>Avenir Book</vt:lpstr>
      <vt:lpstr>Calibri</vt:lpstr>
      <vt:lpstr>Cambria Math</vt:lpstr>
      <vt:lpstr>Courier New</vt:lpstr>
      <vt:lpstr>Garamond</vt:lpstr>
      <vt:lpstr>Times New Roman</vt:lpstr>
      <vt:lpstr>Verdana</vt:lpstr>
      <vt:lpstr>Wingdings</vt:lpstr>
      <vt:lpstr>CDC OR Style options 1 and 2</vt:lpstr>
      <vt:lpstr>Custom Design</vt:lpstr>
      <vt:lpstr>Linear Regression</vt:lpstr>
      <vt:lpstr>Multiple linear regression</vt:lpstr>
      <vt:lpstr>A word of caution</vt:lpstr>
      <vt:lpstr>To minimize risk...</vt:lpstr>
      <vt:lpstr>Regression</vt:lpstr>
      <vt:lpstr>Linear regression</vt:lpstr>
      <vt:lpstr>Least squares regression uses calculus to find a line that minimizes the differences between actual data points and regression line for all points (i.e., the “best” straight line)</vt:lpstr>
      <vt:lpstr>Regression coefficient is the slope, i.e., increase in anatomic dead space for each unit increase in height</vt:lpstr>
      <vt:lpstr>Linear regression (2)</vt:lpstr>
      <vt:lpstr>Pitfalls in linear regression</vt:lpstr>
      <vt:lpstr>Pitfalls in linear regression (2)</vt:lpstr>
      <vt:lpstr>Linear regression (cont.)</vt:lpstr>
      <vt:lpstr>Linear regression caveats</vt:lpstr>
      <vt:lpstr>Skewed distributions: Log transformation</vt:lpstr>
      <vt:lpstr>Multiple linear regression</vt:lpstr>
      <vt:lpstr>PowerPoint Presentation</vt:lpstr>
      <vt:lpstr>Multiple linear regression FEV1 is predicted by age and height</vt:lpstr>
      <vt:lpstr>Graphic representation of multiple regression with 2 independent variables as a surface in 3 dimensions</vt:lpstr>
      <vt:lpstr>Multiple linear regression with 3 independent variables</vt:lpstr>
      <vt:lpstr>Multiple linear regression with interaction term</vt:lpstr>
      <vt:lpstr>Multiple linear regression with interaction term: X1*X2</vt:lpstr>
      <vt:lpstr>Multiple linear regression with interaction term (2)</vt:lpstr>
      <vt:lpstr>Using multiple linear regression</vt:lpstr>
      <vt:lpstr>PowerPoint Presentation</vt:lpstr>
    </vt:vector>
  </TitlesOfParts>
  <Company>UCSF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Lisa Chen</dc:creator>
  <cp:lastModifiedBy>Amelia Alonis</cp:lastModifiedBy>
  <cp:revision>365</cp:revision>
  <dcterms:created xsi:type="dcterms:W3CDTF">2016-12-10T01:14:11Z</dcterms:created>
  <dcterms:modified xsi:type="dcterms:W3CDTF">2019-01-18T00:49:47Z</dcterms:modified>
</cp:coreProperties>
</file>