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 id="2147483675" r:id="rId2"/>
  </p:sldMasterIdLst>
  <p:notesMasterIdLst>
    <p:notesMasterId r:id="rId38"/>
  </p:notesMasterIdLst>
  <p:handoutMasterIdLst>
    <p:handoutMasterId r:id="rId39"/>
  </p:handoutMasterIdLst>
  <p:sldIdLst>
    <p:sldId id="422" r:id="rId3"/>
    <p:sldId id="423" r:id="rId4"/>
    <p:sldId id="424" r:id="rId5"/>
    <p:sldId id="425" r:id="rId6"/>
    <p:sldId id="426" r:id="rId7"/>
    <p:sldId id="427" r:id="rId8"/>
    <p:sldId id="428" r:id="rId9"/>
    <p:sldId id="429" r:id="rId10"/>
    <p:sldId id="430" r:id="rId11"/>
    <p:sldId id="458" r:id="rId12"/>
    <p:sldId id="432" r:id="rId13"/>
    <p:sldId id="457" r:id="rId14"/>
    <p:sldId id="434" r:id="rId15"/>
    <p:sldId id="435" r:id="rId16"/>
    <p:sldId id="436" r:id="rId17"/>
    <p:sldId id="437" r:id="rId18"/>
    <p:sldId id="438" r:id="rId19"/>
    <p:sldId id="439" r:id="rId20"/>
    <p:sldId id="440" r:id="rId21"/>
    <p:sldId id="441" r:id="rId22"/>
    <p:sldId id="442" r:id="rId23"/>
    <p:sldId id="443" r:id="rId24"/>
    <p:sldId id="444" r:id="rId25"/>
    <p:sldId id="445" r:id="rId26"/>
    <p:sldId id="446" r:id="rId27"/>
    <p:sldId id="447" r:id="rId28"/>
    <p:sldId id="448" r:id="rId29"/>
    <p:sldId id="449" r:id="rId30"/>
    <p:sldId id="450" r:id="rId31"/>
    <p:sldId id="451" r:id="rId32"/>
    <p:sldId id="452" r:id="rId33"/>
    <p:sldId id="454" r:id="rId34"/>
    <p:sldId id="455" r:id="rId35"/>
    <p:sldId id="456" r:id="rId36"/>
    <p:sldId id="408" r:id="rId37"/>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oonan, Patrick (CDC/CGH/DGHT)" initials="MP(" lastIdx="8" clrIdx="0">
    <p:extLst/>
  </p:cmAuthor>
  <p:cmAuthor id="2" name="Lisa Chen" initials="" lastIdx="0" clrIdx="1"/>
</p:cmAuthorLst>
</file>

<file path=ppt/presProps.xml><?xml version="1.0" encoding="utf-8"?>
<p:presentationPr xmlns:a="http://schemas.openxmlformats.org/drawingml/2006/main" xmlns:r="http://schemas.openxmlformats.org/officeDocument/2006/relationships" xmlns:p="http://schemas.openxmlformats.org/presentationml/2006/main">
  <p:prnPr prnWhat="handouts6" frameSlides="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85C56"/>
    <a:srgbClr val="9DAF63"/>
    <a:srgbClr val="EDB10D"/>
    <a:srgbClr val="A23D07"/>
    <a:srgbClr val="FF8B16"/>
    <a:srgbClr val="E7EBF5"/>
    <a:srgbClr val="CCD5EA"/>
    <a:srgbClr val="B2B2B2"/>
    <a:srgbClr val="660066"/>
    <a:srgbClr val="6600CC"/>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347" autoAdjust="0"/>
    <p:restoredTop sz="39740" autoAdjust="0"/>
  </p:normalViewPr>
  <p:slideViewPr>
    <p:cSldViewPr snapToGrid="0" snapToObjects="1">
      <p:cViewPr varScale="1">
        <p:scale>
          <a:sx n="37" d="100"/>
          <a:sy n="37" d="100"/>
        </p:scale>
        <p:origin x="384" y="4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67" d="100"/>
        <a:sy n="167" d="100"/>
      </p:scale>
      <p:origin x="0" y="20288"/>
    </p:cViewPr>
  </p:sorterViewPr>
  <p:notesViewPr>
    <p:cSldViewPr snapToGrid="0" snapToObjects="1">
      <p:cViewPr>
        <p:scale>
          <a:sx n="130" d="100"/>
          <a:sy n="130" d="100"/>
        </p:scale>
        <p:origin x="-1464" y="268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handoutMaster" Target="handoutMasters/handoutMaster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viewProps" Target="viewProp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commentAuthors" Target="commentAuthors.xml"/><Relationship Id="rId45" Type="http://schemas.microsoft.com/office/2016/11/relationships/changesInfo" Target="changesInfos/changesInfo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theme" Target="theme/theme1.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notesMaster" Target="notesMasters/notesMaster1.xml"/><Relationship Id="rId20" Type="http://schemas.openxmlformats.org/officeDocument/2006/relationships/slide" Target="slides/slide18.xml"/><Relationship Id="rId41"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clId="Web-{745163CF-9E8F-49D4-8DC3-0482D75CA4BD}"/>
    <pc:docChg chg="modSld">
      <pc:chgData name="" userId="" providerId="" clId="Web-{745163CF-9E8F-49D4-8DC3-0482D75CA4BD}" dt="2019-01-03T19:16:25.406" v="10"/>
      <pc:docMkLst>
        <pc:docMk/>
      </pc:docMkLst>
      <pc:sldChg chg="modNotes">
        <pc:chgData name="" userId="" providerId="" clId="Web-{745163CF-9E8F-49D4-8DC3-0482D75CA4BD}" dt="2019-01-03T19:16:25.406" v="10"/>
        <pc:sldMkLst>
          <pc:docMk/>
          <pc:sldMk cId="3989626630" sldId="408"/>
        </pc:sldMkLst>
      </pc:sldChg>
      <pc:sldChg chg="modSp">
        <pc:chgData name="" userId="" providerId="" clId="Web-{745163CF-9E8F-49D4-8DC3-0482D75CA4BD}" dt="2019-01-03T19:15:01.812" v="0" actId="20577"/>
        <pc:sldMkLst>
          <pc:docMk/>
          <pc:sldMk cId="3463219703" sldId="450"/>
        </pc:sldMkLst>
        <pc:spChg chg="mod">
          <ac:chgData name="" userId="" providerId="" clId="Web-{745163CF-9E8F-49D4-8DC3-0482D75CA4BD}" dt="2019-01-03T19:15:01.812" v="0" actId="20577"/>
          <ac:spMkLst>
            <pc:docMk/>
            <pc:sldMk cId="3463219703" sldId="450"/>
            <ac:spMk id="10" creationId="{00000000-0000-0000-0000-000000000000}"/>
          </ac:spMkLst>
        </pc:spChg>
      </pc:sldChg>
      <pc:sldChg chg="modSp">
        <pc:chgData name="" userId="" providerId="" clId="Web-{745163CF-9E8F-49D4-8DC3-0482D75CA4BD}" dt="2019-01-03T19:15:18.015" v="1" actId="20577"/>
        <pc:sldMkLst>
          <pc:docMk/>
          <pc:sldMk cId="1968081337" sldId="451"/>
        </pc:sldMkLst>
        <pc:spChg chg="mod">
          <ac:chgData name="" userId="" providerId="" clId="Web-{745163CF-9E8F-49D4-8DC3-0482D75CA4BD}" dt="2019-01-03T19:15:18.015" v="1" actId="20577"/>
          <ac:spMkLst>
            <pc:docMk/>
            <pc:sldMk cId="1968081337" sldId="451"/>
            <ac:spMk id="8" creationId="{00000000-0000-0000-0000-000000000000}"/>
          </ac:spMkLst>
        </pc:spChg>
      </pc:sldChg>
      <pc:sldChg chg="modSp">
        <pc:chgData name="" userId="" providerId="" clId="Web-{745163CF-9E8F-49D4-8DC3-0482D75CA4BD}" dt="2019-01-03T19:15:39.999" v="2" actId="20577"/>
        <pc:sldMkLst>
          <pc:docMk/>
          <pc:sldMk cId="3582763640" sldId="454"/>
        </pc:sldMkLst>
        <pc:spChg chg="mod">
          <ac:chgData name="" userId="" providerId="" clId="Web-{745163CF-9E8F-49D4-8DC3-0482D75CA4BD}" dt="2019-01-03T19:15:39.999" v="2" actId="20577"/>
          <ac:spMkLst>
            <pc:docMk/>
            <pc:sldMk cId="3582763640" sldId="454"/>
            <ac:spMk id="9" creationId="{00000000-0000-0000-0000-000000000000}"/>
          </ac:spMkLst>
        </pc:spChg>
      </pc:sldChg>
    </pc:docChg>
  </pc:docChgLst>
  <pc:docChgLst>
    <pc:chgData clId="Web-{AEB4C65D-D14A-403A-B74D-A79EF887CB00}"/>
    <pc:docChg chg="modSld">
      <pc:chgData name="" userId="" providerId="" clId="Web-{AEB4C65D-D14A-403A-B74D-A79EF887CB00}" dt="2019-01-02T23:21:24.943" v="51"/>
      <pc:docMkLst>
        <pc:docMk/>
      </pc:docMkLst>
      <pc:sldChg chg="modSp">
        <pc:chgData name="" userId="" providerId="" clId="Web-{AEB4C65D-D14A-403A-B74D-A79EF887CB00}" dt="2019-01-02T22:59:31.912" v="1" actId="20577"/>
        <pc:sldMkLst>
          <pc:docMk/>
          <pc:sldMk cId="237017642" sldId="422"/>
        </pc:sldMkLst>
        <pc:spChg chg="mod">
          <ac:chgData name="" userId="" providerId="" clId="Web-{AEB4C65D-D14A-403A-B74D-A79EF887CB00}" dt="2019-01-02T22:59:31.912" v="1" actId="20577"/>
          <ac:spMkLst>
            <pc:docMk/>
            <pc:sldMk cId="237017642" sldId="422"/>
            <ac:spMk id="5" creationId="{17535ABD-13CE-4564-8FF3-98D62DBB5346}"/>
          </ac:spMkLst>
        </pc:spChg>
      </pc:sldChg>
      <pc:sldChg chg="modNotes">
        <pc:chgData name="" userId="" providerId="" clId="Web-{AEB4C65D-D14A-403A-B74D-A79EF887CB00}" dt="2019-01-02T23:01:26.868" v="6"/>
        <pc:sldMkLst>
          <pc:docMk/>
          <pc:sldMk cId="2265158821" sldId="424"/>
        </pc:sldMkLst>
      </pc:sldChg>
      <pc:sldChg chg="modSp">
        <pc:chgData name="" userId="" providerId="" clId="Web-{AEB4C65D-D14A-403A-B74D-A79EF887CB00}" dt="2019-01-02T23:03:35.682" v="9" actId="14100"/>
        <pc:sldMkLst>
          <pc:docMk/>
          <pc:sldMk cId="1169068950" sldId="430"/>
        </pc:sldMkLst>
        <pc:spChg chg="mod">
          <ac:chgData name="" userId="" providerId="" clId="Web-{AEB4C65D-D14A-403A-B74D-A79EF887CB00}" dt="2019-01-02T23:03:35.682" v="9" actId="14100"/>
          <ac:spMkLst>
            <pc:docMk/>
            <pc:sldMk cId="1169068950" sldId="430"/>
            <ac:spMk id="2" creationId="{00000000-0000-0000-0000-000000000000}"/>
          </ac:spMkLst>
        </pc:spChg>
      </pc:sldChg>
      <pc:sldChg chg="modNotes">
        <pc:chgData name="" userId="" providerId="" clId="Web-{AEB4C65D-D14A-403A-B74D-A79EF887CB00}" dt="2019-01-02T23:16:46.391" v="39"/>
        <pc:sldMkLst>
          <pc:docMk/>
          <pc:sldMk cId="1894172827" sldId="437"/>
        </pc:sldMkLst>
      </pc:sldChg>
      <pc:sldChg chg="modNotes">
        <pc:chgData name="" userId="" providerId="" clId="Web-{AEB4C65D-D14A-403A-B74D-A79EF887CB00}" dt="2019-01-02T23:18:47.879" v="41"/>
        <pc:sldMkLst>
          <pc:docMk/>
          <pc:sldMk cId="2978511086" sldId="441"/>
        </pc:sldMkLst>
      </pc:sldChg>
      <pc:sldChg chg="modSp">
        <pc:chgData name="" userId="" providerId="" clId="Web-{AEB4C65D-D14A-403A-B74D-A79EF887CB00}" dt="2019-01-02T23:19:29.392" v="48" actId="20577"/>
        <pc:sldMkLst>
          <pc:docMk/>
          <pc:sldMk cId="1321216638" sldId="442"/>
        </pc:sldMkLst>
        <pc:spChg chg="mod">
          <ac:chgData name="" userId="" providerId="" clId="Web-{AEB4C65D-D14A-403A-B74D-A79EF887CB00}" dt="2019-01-02T23:19:24.282" v="46" actId="20577"/>
          <ac:spMkLst>
            <pc:docMk/>
            <pc:sldMk cId="1321216638" sldId="442"/>
            <ac:spMk id="5" creationId="{00000000-0000-0000-0000-000000000000}"/>
          </ac:spMkLst>
        </pc:spChg>
        <pc:spChg chg="mod">
          <ac:chgData name="" userId="" providerId="" clId="Web-{AEB4C65D-D14A-403A-B74D-A79EF887CB00}" dt="2019-01-02T23:19:29.392" v="48" actId="20577"/>
          <ac:spMkLst>
            <pc:docMk/>
            <pc:sldMk cId="1321216638" sldId="442"/>
            <ac:spMk id="6" creationId="{00000000-0000-0000-0000-000000000000}"/>
          </ac:spMkLst>
        </pc:spChg>
      </pc:sldChg>
      <pc:sldChg chg="modNotes">
        <pc:chgData name="" userId="" providerId="" clId="Web-{AEB4C65D-D14A-403A-B74D-A79EF887CB00}" dt="2019-01-02T23:21:24.943" v="51"/>
        <pc:sldMkLst>
          <pc:docMk/>
          <pc:sldMk cId="762737274" sldId="446"/>
        </pc:sldMkLst>
      </pc:sldChg>
      <pc:sldChg chg="delSp modSp modNotes">
        <pc:chgData name="" userId="" providerId="" clId="Web-{AEB4C65D-D14A-403A-B74D-A79EF887CB00}" dt="2019-01-02T23:15:00.642" v="36" actId="20577"/>
        <pc:sldMkLst>
          <pc:docMk/>
          <pc:sldMk cId="1452403666" sldId="457"/>
        </pc:sldMkLst>
        <pc:spChg chg="del">
          <ac:chgData name="" userId="" providerId="" clId="Web-{AEB4C65D-D14A-403A-B74D-A79EF887CB00}" dt="2019-01-02T23:11:44.849" v="19" actId="20577"/>
          <ac:spMkLst>
            <pc:docMk/>
            <pc:sldMk cId="1452403666" sldId="457"/>
            <ac:spMk id="2" creationId="{00000000-0000-0000-0000-000000000000}"/>
          </ac:spMkLst>
        </pc:spChg>
        <pc:spChg chg="mod">
          <ac:chgData name="" userId="" providerId="" clId="Web-{AEB4C65D-D14A-403A-B74D-A79EF887CB00}" dt="2019-01-02T23:13:30.881" v="24" actId="1076"/>
          <ac:spMkLst>
            <pc:docMk/>
            <pc:sldMk cId="1452403666" sldId="457"/>
            <ac:spMk id="3" creationId="{00000000-0000-0000-0000-000000000000}"/>
          </ac:spMkLst>
        </pc:spChg>
        <pc:spChg chg="mod">
          <ac:chgData name="" userId="" providerId="" clId="Web-{AEB4C65D-D14A-403A-B74D-A79EF887CB00}" dt="2019-01-02T23:15:00.642" v="36" actId="20577"/>
          <ac:spMkLst>
            <pc:docMk/>
            <pc:sldMk cId="1452403666" sldId="457"/>
            <ac:spMk id="11" creationId="{00000000-0000-0000-0000-000000000000}"/>
          </ac:spMkLst>
        </pc:spChg>
        <pc:spChg chg="mod">
          <ac:chgData name="" userId="" providerId="" clId="Web-{AEB4C65D-D14A-403A-B74D-A79EF887CB00}" dt="2019-01-02T23:09:15.644" v="14" actId="1076"/>
          <ac:spMkLst>
            <pc:docMk/>
            <pc:sldMk cId="1452403666" sldId="457"/>
            <ac:spMk id="13314" creationId="{00000000-0000-0000-0000-000000000000}"/>
          </ac:spMkLst>
        </pc:spChg>
        <pc:cxnChg chg="mod">
          <ac:chgData name="" userId="" providerId="" clId="Web-{AEB4C65D-D14A-403A-B74D-A79EF887CB00}" dt="2019-01-02T23:13:28.303" v="23" actId="1076"/>
          <ac:cxnSpMkLst>
            <pc:docMk/>
            <pc:sldMk cId="1452403666" sldId="457"/>
            <ac:cxnSpMk id="14" creationId="{00000000-0000-0000-0000-000000000000}"/>
          </ac:cxnSpMkLst>
        </pc:cxnChg>
      </pc:sldChg>
      <pc:sldChg chg="modSp">
        <pc:chgData name="" userId="" providerId="" clId="Web-{AEB4C65D-D14A-403A-B74D-A79EF887CB00}" dt="2019-01-02T23:07:45.049" v="12" actId="20577"/>
        <pc:sldMkLst>
          <pc:docMk/>
          <pc:sldMk cId="2192294960" sldId="458"/>
        </pc:sldMkLst>
        <pc:spChg chg="mod">
          <ac:chgData name="" userId="" providerId="" clId="Web-{AEB4C65D-D14A-403A-B74D-A79EF887CB00}" dt="2019-01-02T23:07:45.049" v="12" actId="20577"/>
          <ac:spMkLst>
            <pc:docMk/>
            <pc:sldMk cId="2192294960" sldId="458"/>
            <ac:spMk id="11266" creationId="{00000000-0000-0000-0000-000000000000}"/>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689181B3-CD4B-C84E-832F-1C3AF143122B}" type="datetimeFigureOut">
              <a:rPr lang="en-US" smtClean="0"/>
              <a:t>1/17/2019</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629CDF5E-F94C-DA49-BF07-0945A6FA59B0}" type="slidenum">
              <a:rPr lang="en-US" smtClean="0"/>
              <a:t>‹#›</a:t>
            </a:fld>
            <a:endParaRPr lang="en-US"/>
          </a:p>
        </p:txBody>
      </p:sp>
    </p:spTree>
    <p:extLst>
      <p:ext uri="{BB962C8B-B14F-4D97-AF65-F5344CB8AC3E}">
        <p14:creationId xmlns:p14="http://schemas.microsoft.com/office/powerpoint/2010/main" val="78520153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10EDAEF-72DB-C744-B5A5-593299A77FD0}" type="datetimeFigureOut">
              <a:rPr lang="en-US" smtClean="0"/>
              <a:t>1/17/2019</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AD3D35E-2143-4448-BE2B-2320F89EEC49}" type="slidenum">
              <a:rPr lang="en-US" smtClean="0"/>
              <a:t>‹#›</a:t>
            </a:fld>
            <a:endParaRPr lang="en-US"/>
          </a:p>
        </p:txBody>
      </p:sp>
    </p:spTree>
    <p:extLst>
      <p:ext uri="{BB962C8B-B14F-4D97-AF65-F5344CB8AC3E}">
        <p14:creationId xmlns:p14="http://schemas.microsoft.com/office/powerpoint/2010/main" val="552075726"/>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mn-lt"/>
                <a:cs typeface="Calibri"/>
              </a:rPr>
              <a:t>Title: W2L10 Logistic Regression part</a:t>
            </a:r>
            <a:r>
              <a:rPr lang="en-US" b="1" baseline="0" dirty="0">
                <a:latin typeface="+mn-lt"/>
                <a:cs typeface="Calibri"/>
              </a:rPr>
              <a:t> I</a:t>
            </a:r>
          </a:p>
          <a:p>
            <a:r>
              <a:rPr lang="en-US" b="1" dirty="0">
                <a:latin typeface="+mn-lt"/>
                <a:cs typeface="Calibri"/>
              </a:rPr>
              <a:t>Time: 45 minutes (35 slides)</a:t>
            </a:r>
            <a:endParaRPr lang="en-US" b="1" dirty="0">
              <a:solidFill>
                <a:srgbClr val="FF0000"/>
              </a:solidFill>
              <a:latin typeface="+mn-lt"/>
              <a:cs typeface="Calibri"/>
            </a:endParaRPr>
          </a:p>
          <a:p>
            <a:r>
              <a:rPr lang="en-US" b="1" dirty="0">
                <a:latin typeface="+mn-lt"/>
                <a:cs typeface="Calibri"/>
              </a:rPr>
              <a:t>Reading:</a:t>
            </a:r>
            <a:r>
              <a:rPr lang="en-US" b="1" baseline="0" dirty="0">
                <a:latin typeface="+mn-lt"/>
                <a:cs typeface="Calibri"/>
              </a:rPr>
              <a:t> None</a:t>
            </a:r>
          </a:p>
          <a:p>
            <a:endParaRPr lang="en-US" b="1" baseline="0" dirty="0">
              <a:latin typeface="+mn-lt"/>
              <a:cs typeface="Calibri"/>
            </a:endParaRPr>
          </a:p>
          <a:p>
            <a:pPr marL="171450" indent="-171450">
              <a:buFont typeface="Arial"/>
              <a:buChar char="•"/>
            </a:pPr>
            <a:r>
              <a:rPr lang="en-US" altLang="en-US" sz="1200" i="1" dirty="0">
                <a:solidFill>
                  <a:srgbClr val="404040"/>
                </a:solidFill>
                <a:latin typeface="+mn-lt"/>
                <a:cs typeface="Times New Roman" panose="02020603050405020304" pitchFamily="18" charset="0"/>
              </a:rPr>
              <a:t>Acknowledgment: Joanne Garrett, PhD</a:t>
            </a:r>
            <a:br>
              <a:rPr lang="en-US" altLang="en-US" sz="1200" i="1" dirty="0">
                <a:solidFill>
                  <a:srgbClr val="404040"/>
                </a:solidFill>
                <a:latin typeface="+mn-lt"/>
                <a:cs typeface="Times New Roman" panose="02020603050405020304" pitchFamily="18" charset="0"/>
              </a:rPr>
            </a:br>
            <a:r>
              <a:rPr lang="en-US" altLang="en-US" sz="1200" i="1" dirty="0">
                <a:solidFill>
                  <a:srgbClr val="404040"/>
                </a:solidFill>
                <a:latin typeface="+mn-lt"/>
                <a:cs typeface="Times New Roman" panose="02020603050405020304" pitchFamily="18" charset="0"/>
              </a:rPr>
              <a:t>Department of Obstetrics and Gynecology</a:t>
            </a:r>
            <a:br>
              <a:rPr lang="en-US" altLang="en-US" sz="1200" i="1" dirty="0">
                <a:solidFill>
                  <a:srgbClr val="404040"/>
                </a:solidFill>
                <a:latin typeface="+mn-lt"/>
                <a:cs typeface="Times New Roman" panose="02020603050405020304" pitchFamily="18" charset="0"/>
              </a:rPr>
            </a:br>
            <a:r>
              <a:rPr lang="en-US" altLang="en-US" sz="1200" i="1" dirty="0">
                <a:solidFill>
                  <a:srgbClr val="404040"/>
                </a:solidFill>
                <a:latin typeface="+mn-lt"/>
                <a:cs typeface="Times New Roman" panose="02020603050405020304" pitchFamily="18" charset="0"/>
              </a:rPr>
              <a:t>University of North Carolina at Chapel Hill</a:t>
            </a:r>
            <a:endParaRPr lang="en-US" b="1" dirty="0">
              <a:latin typeface="+mn-lt"/>
              <a:cs typeface="Calibri"/>
            </a:endParaRPr>
          </a:p>
        </p:txBody>
      </p:sp>
      <p:sp>
        <p:nvSpPr>
          <p:cNvPr id="4" name="Slide Number Placeholder 3"/>
          <p:cNvSpPr>
            <a:spLocks noGrp="1"/>
          </p:cNvSpPr>
          <p:nvPr>
            <p:ph type="sldNum" sz="quarter" idx="10"/>
          </p:nvPr>
        </p:nvSpPr>
        <p:spPr/>
        <p:txBody>
          <a:bodyPr/>
          <a:lstStyle/>
          <a:p>
            <a:fld id="{1AD3D35E-2143-4448-BE2B-2320F89EEC49}" type="slidenum">
              <a:rPr lang="en-US" smtClean="0"/>
              <a:t>1</a:t>
            </a:fld>
            <a:endParaRPr lang="en-US"/>
          </a:p>
        </p:txBody>
      </p:sp>
    </p:spTree>
    <p:extLst>
      <p:ext uri="{BB962C8B-B14F-4D97-AF65-F5344CB8AC3E}">
        <p14:creationId xmlns:p14="http://schemas.microsoft.com/office/powerpoint/2010/main" val="65263000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7"/>
          <p:cNvSpPr>
            <a:spLocks noGrp="1" noChangeArrowheads="1"/>
          </p:cNvSpPr>
          <p:nvPr>
            <p:ph type="sldNum" sz="quarter" idx="5"/>
          </p:nvPr>
        </p:nvSpPr>
        <p:spPr>
          <a:noFill/>
        </p:spPr>
        <p:txBody>
          <a:bodyP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fld id="{8BA7C74E-5C5E-4445-8882-8AD824F732E6}" type="slidenum">
              <a:rPr lang="en-US" altLang="en-US" sz="1200" smtClean="0"/>
              <a:pPr/>
              <a:t>10</a:t>
            </a:fld>
            <a:endParaRPr lang="en-US" altLang="en-US" sz="1200"/>
          </a:p>
        </p:txBody>
      </p:sp>
      <p:sp>
        <p:nvSpPr>
          <p:cNvPr id="12291" name="Rectangle 2"/>
          <p:cNvSpPr>
            <a:spLocks noGrp="1" noRot="1" noChangeAspect="1" noChangeArrowheads="1" noTextEdit="1"/>
          </p:cNvSpPr>
          <p:nvPr>
            <p:ph type="sldImg"/>
          </p:nvPr>
        </p:nvSpPr>
        <p:spPr>
          <a:ln/>
        </p:spPr>
      </p:sp>
      <p:sp>
        <p:nvSpPr>
          <p:cNvPr id="12292" name="Rectangle 3"/>
          <p:cNvSpPr>
            <a:spLocks noGrp="1" noChangeArrowheads="1"/>
          </p:cNvSpPr>
          <p:nvPr>
            <p:ph type="body" idx="1"/>
          </p:nvPr>
        </p:nvSpPr>
        <p:spPr>
          <a:noFill/>
        </p:spPr>
        <p:txBody>
          <a:bodyPr/>
          <a:lstStyle/>
          <a:p>
            <a:pPr marL="171450" indent="-171450" eaLnBrk="1" hangingPunct="1">
              <a:buFont typeface="Arial" panose="020B0604020202020204" pitchFamily="34" charset="0"/>
              <a:buChar char="•"/>
            </a:pPr>
            <a:r>
              <a:rPr lang="en-US" altLang="en-US" dirty="0"/>
              <a:t>Let’s digress for a moment</a:t>
            </a:r>
            <a:r>
              <a:rPr lang="en-US" altLang="en-US" baseline="0" dirty="0"/>
              <a:t> to remind you about 3 mathematical constructs we will use repeatedly throughout the next few hours.</a:t>
            </a:r>
          </a:p>
          <a:p>
            <a:pPr marL="171450" indent="-171450" eaLnBrk="1" hangingPunct="1">
              <a:buFont typeface="Arial" panose="020B0604020202020204" pitchFamily="34" charset="0"/>
              <a:buChar char="•"/>
            </a:pPr>
            <a:r>
              <a:rPr lang="en-US" altLang="en-US" baseline="0" dirty="0"/>
              <a:t>First, as you see and as you know, odds is P over 1-P, but think of it as the probability for (P) over the probability against (1-P).</a:t>
            </a:r>
          </a:p>
          <a:p>
            <a:pPr marL="171450" indent="-171450" eaLnBrk="1" hangingPunct="1">
              <a:buFont typeface="Arial" panose="020B0604020202020204" pitchFamily="34" charset="0"/>
              <a:buChar char="•"/>
            </a:pPr>
            <a:r>
              <a:rPr lang="en-US" altLang="en-US" baseline="0" dirty="0"/>
              <a:t>For example, a probability of 75% is an odds of 75:25 which simplifies to 3:1 or 3.0.</a:t>
            </a:r>
          </a:p>
          <a:p>
            <a:pPr marL="171450" indent="-171450" eaLnBrk="1" hangingPunct="1">
              <a:buFont typeface="Arial" panose="020B0604020202020204" pitchFamily="34" charset="0"/>
              <a:buChar char="•"/>
            </a:pPr>
            <a:r>
              <a:rPr lang="en-US" altLang="en-US" baseline="0" dirty="0"/>
              <a:t>Next, when you take the natural log of the odds, that is called the logit.  This may be a new term for some of you.</a:t>
            </a:r>
          </a:p>
          <a:p>
            <a:pPr marL="171450" indent="-171450" eaLnBrk="1" hangingPunct="1">
              <a:buFont typeface="Arial" panose="020B0604020202020204" pitchFamily="34" charset="0"/>
              <a:buChar char="•"/>
            </a:pPr>
            <a:r>
              <a:rPr lang="en-US" altLang="en-US" baseline="0" dirty="0"/>
              <a:t>You use it like you use the term probability of odds, so you can say, “the </a:t>
            </a:r>
            <a:r>
              <a:rPr lang="en-US" altLang="en-US" baseline="0" dirty="0" err="1"/>
              <a:t>logit</a:t>
            </a:r>
            <a:r>
              <a:rPr lang="en-US" altLang="en-US" baseline="0" dirty="0"/>
              <a:t> of Y is so and so” or “take the logit of Y”.</a:t>
            </a:r>
          </a:p>
          <a:p>
            <a:pPr marL="171450" indent="-171450" eaLnBrk="1" hangingPunct="1">
              <a:buFont typeface="Arial" panose="020B0604020202020204" pitchFamily="34" charset="0"/>
              <a:buChar char="•"/>
            </a:pPr>
            <a:r>
              <a:rPr lang="en-US" altLang="en-US" baseline="0" dirty="0"/>
              <a:t>Third, just to refresh your memory about algebra, when you divide 2 exponent terms that is the same thing as subtracting the exponents.</a:t>
            </a:r>
          </a:p>
          <a:p>
            <a:pPr marL="171450" indent="-171450" eaLnBrk="1" hangingPunct="1">
              <a:buFont typeface="Arial" panose="020B0604020202020204" pitchFamily="34" charset="0"/>
              <a:buChar char="•"/>
            </a:pPr>
            <a:r>
              <a:rPr lang="en-US" altLang="en-US" baseline="0" dirty="0"/>
              <a:t>In this example... </a:t>
            </a:r>
            <a:r>
              <a:rPr lang="en-US" altLang="en-US" i="1" baseline="0" dirty="0"/>
              <a:t>[review slide content].</a:t>
            </a:r>
          </a:p>
          <a:p>
            <a:pPr marL="171450" indent="-171450" eaLnBrk="1" hangingPunct="1">
              <a:buFont typeface="Arial" panose="020B0604020202020204" pitchFamily="34" charset="0"/>
              <a:buChar char="•"/>
            </a:pPr>
            <a:r>
              <a:rPr lang="en-US" altLang="en-US" baseline="0" dirty="0"/>
              <a:t>The same goes for logarithms as for exponents.</a:t>
            </a:r>
            <a:endParaRPr lang="en-US" altLang="en-US" dirty="0"/>
          </a:p>
        </p:txBody>
      </p:sp>
    </p:spTree>
    <p:extLst>
      <p:ext uri="{BB962C8B-B14F-4D97-AF65-F5344CB8AC3E}">
        <p14:creationId xmlns:p14="http://schemas.microsoft.com/office/powerpoint/2010/main" val="127770656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7"/>
          <p:cNvSpPr>
            <a:spLocks noGrp="1" noChangeArrowheads="1"/>
          </p:cNvSpPr>
          <p:nvPr>
            <p:ph type="sldNum" sz="quarter" idx="5"/>
          </p:nvPr>
        </p:nvSpPr>
        <p:spPr>
          <a:noFill/>
        </p:spPr>
        <p:txBody>
          <a:bodyP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fld id="{8BA7C74E-5C5E-4445-8882-8AD824F732E6}" type="slidenum">
              <a:rPr lang="en-US" altLang="en-US" sz="1200" smtClean="0"/>
              <a:pPr/>
              <a:t>11</a:t>
            </a:fld>
            <a:endParaRPr lang="en-US" altLang="en-US" sz="1200"/>
          </a:p>
        </p:txBody>
      </p:sp>
      <p:sp>
        <p:nvSpPr>
          <p:cNvPr id="12291" name="Rectangle 2"/>
          <p:cNvSpPr>
            <a:spLocks noGrp="1" noRot="1" noChangeAspect="1" noChangeArrowheads="1" noTextEdit="1"/>
          </p:cNvSpPr>
          <p:nvPr>
            <p:ph type="sldImg"/>
          </p:nvPr>
        </p:nvSpPr>
        <p:spPr>
          <a:ln/>
        </p:spPr>
      </p:sp>
      <p:sp>
        <p:nvSpPr>
          <p:cNvPr id="12292" name="Rectangle 3"/>
          <p:cNvSpPr>
            <a:spLocks noGrp="1" noChangeArrowheads="1"/>
          </p:cNvSpPr>
          <p:nvPr>
            <p:ph type="body" idx="1"/>
          </p:nvPr>
        </p:nvSpPr>
        <p:spPr>
          <a:noFill/>
        </p:spPr>
        <p:txBody>
          <a:bodyPr/>
          <a:lstStyle/>
          <a:p>
            <a:pPr marL="0" indent="0" eaLnBrk="1" hangingPunct="1">
              <a:buFont typeface="Arial" panose="020B0604020202020204" pitchFamily="34" charset="0"/>
              <a:buNone/>
            </a:pPr>
            <a:r>
              <a:rPr lang="en-US" altLang="en-US" baseline="0" dirty="0"/>
              <a:t>To get back to the thread of this discussion:</a:t>
            </a:r>
          </a:p>
          <a:p>
            <a:pPr marL="171450" indent="-171450" eaLnBrk="1" hangingPunct="1">
              <a:buFont typeface="Arial" panose="020B0604020202020204" pitchFamily="34" charset="0"/>
              <a:buChar char="•"/>
            </a:pPr>
            <a:r>
              <a:rPr lang="en-US" altLang="en-US" baseline="0" dirty="0"/>
              <a:t>At the top you see the same Probability Form of the logistic equation that I showed you a moment ago.</a:t>
            </a:r>
          </a:p>
          <a:p>
            <a:pPr marL="171450" indent="-171450" eaLnBrk="1" hangingPunct="1">
              <a:buFont typeface="Arial" panose="020B0604020202020204" pitchFamily="34" charset="0"/>
              <a:buChar char="•"/>
            </a:pPr>
            <a:r>
              <a:rPr lang="en-US" altLang="en-US" baseline="0" dirty="0"/>
              <a:t>Next, this is where the magic starts to happen.</a:t>
            </a:r>
          </a:p>
          <a:p>
            <a:pPr marL="171450" indent="-171450" eaLnBrk="1" hangingPunct="1">
              <a:buFont typeface="Arial" panose="020B0604020202020204" pitchFamily="34" charset="0"/>
              <a:buChar char="•"/>
            </a:pPr>
            <a:r>
              <a:rPr lang="en-US" altLang="en-US" baseline="0" dirty="0"/>
              <a:t>That entire equation, 1 over 1+e to the minus </a:t>
            </a:r>
            <a:r>
              <a:rPr lang="en-US" altLang="en-US" baseline="0" dirty="0" err="1"/>
              <a:t>alpha+beta</a:t>
            </a:r>
            <a:r>
              <a:rPr lang="en-US" altLang="en-US" baseline="0" dirty="0"/>
              <a:t> X, gives us P.</a:t>
            </a:r>
          </a:p>
          <a:p>
            <a:pPr marL="171450" indent="-171450" eaLnBrk="1" hangingPunct="1">
              <a:buFont typeface="Arial" panose="020B0604020202020204" pitchFamily="34" charset="0"/>
              <a:buChar char="•"/>
            </a:pPr>
            <a:r>
              <a:rPr lang="en-US" altLang="en-US" baseline="0" dirty="0"/>
              <a:t>We then take that P, convert it to an odds, take the natural log of those odds, and we now know that is called the LOGIT of P.</a:t>
            </a:r>
          </a:p>
          <a:p>
            <a:pPr marL="171450" indent="-171450" eaLnBrk="1" hangingPunct="1">
              <a:buFont typeface="Arial" panose="020B0604020202020204" pitchFamily="34" charset="0"/>
              <a:buChar char="•"/>
            </a:pPr>
            <a:r>
              <a:rPr lang="en-US" altLang="en-US" baseline="0" dirty="0"/>
              <a:t>When you go through all the algebra to simplify that, it comes out simply alpha + beta X.</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tLang="en-US" baseline="0" dirty="0"/>
              <a:t>Logit(P) = alpha + beta X.</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tLang="en-US" baseline="0" dirty="0"/>
              <a:t>On the right hand side, this obviously looks a lot like a linear regression equation, where Y is replaced by Logit(P).</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tLang="en-US" baseline="0" dirty="0"/>
              <a:t>That means all of the concepts that applied to linear regression can be extended to logistic regression, only now the vertical axis is not “Y”, it is “</a:t>
            </a:r>
            <a:r>
              <a:rPr lang="en-US" altLang="en-US" baseline="0" dirty="0" err="1"/>
              <a:t>Logit</a:t>
            </a:r>
            <a:r>
              <a:rPr lang="en-US" altLang="en-US" baseline="0" dirty="0"/>
              <a:t> P”.</a:t>
            </a:r>
          </a:p>
        </p:txBody>
      </p:sp>
    </p:spTree>
    <p:extLst>
      <p:ext uri="{BB962C8B-B14F-4D97-AF65-F5344CB8AC3E}">
        <p14:creationId xmlns:p14="http://schemas.microsoft.com/office/powerpoint/2010/main" val="162160458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7"/>
          <p:cNvSpPr>
            <a:spLocks noGrp="1" noChangeArrowheads="1"/>
          </p:cNvSpPr>
          <p:nvPr>
            <p:ph type="sldNum" sz="quarter" idx="5"/>
          </p:nvPr>
        </p:nvSpPr>
        <p:spPr>
          <a:noFill/>
        </p:spPr>
        <p:txBody>
          <a:bodyP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fld id="{E7EA208F-A94E-47E5-A272-4F142FE3FA98}" type="slidenum">
              <a:rPr lang="en-US" altLang="en-US" sz="1200" smtClean="0"/>
              <a:pPr/>
              <a:t>12</a:t>
            </a:fld>
            <a:endParaRPr lang="en-US" altLang="en-US" sz="1200"/>
          </a:p>
        </p:txBody>
      </p:sp>
      <p:sp>
        <p:nvSpPr>
          <p:cNvPr id="14339" name="Rectangle 2"/>
          <p:cNvSpPr>
            <a:spLocks noGrp="1" noRot="1" noChangeAspect="1" noChangeArrowheads="1" noTextEdit="1"/>
          </p:cNvSpPr>
          <p:nvPr>
            <p:ph type="sldImg"/>
          </p:nvPr>
        </p:nvSpPr>
        <p:spPr>
          <a:ln/>
        </p:spPr>
      </p:sp>
      <p:sp>
        <p:nvSpPr>
          <p:cNvPr id="14340" name="Rectangle 3"/>
          <p:cNvSpPr>
            <a:spLocks noGrp="1" noChangeArrowheads="1"/>
          </p:cNvSpPr>
          <p:nvPr>
            <p:ph type="body" idx="1"/>
          </p:nvPr>
        </p:nvSpPr>
        <p:spPr>
          <a:noFill/>
        </p:spPr>
        <p:txBody>
          <a:bodyPr/>
          <a:lstStyle/>
          <a:p>
            <a:pPr marL="171450" indent="-171450" eaLnBrk="1" hangingPunct="1">
              <a:buFont typeface="Arial" panose="020B0604020202020204" pitchFamily="34" charset="0"/>
              <a:buChar char="•"/>
            </a:pPr>
            <a:r>
              <a:rPr lang="en-US" altLang="en-US" dirty="0"/>
              <a:t>That was “simple” logistic regression meaning</a:t>
            </a:r>
            <a:r>
              <a:rPr lang="en-US" altLang="en-US" baseline="0" dirty="0"/>
              <a:t> a single variable.</a:t>
            </a:r>
          </a:p>
          <a:p>
            <a:pPr marL="171450" indent="-171450" eaLnBrk="1" hangingPunct="1">
              <a:buFont typeface="Arial" panose="020B0604020202020204" pitchFamily="34" charset="0"/>
              <a:buChar char="•"/>
            </a:pPr>
            <a:r>
              <a:rPr lang="en-US" altLang="en-US" baseline="0" dirty="0"/>
              <a:t>This is the </a:t>
            </a:r>
            <a:r>
              <a:rPr lang="en-US" altLang="en-US" dirty="0"/>
              <a:t>general</a:t>
            </a:r>
            <a:r>
              <a:rPr lang="en-US" altLang="en-US" baseline="0" dirty="0"/>
              <a:t> form of the logistic model where you have many independent variables, and you simply add them, i.e., combine them in a linear equation.</a:t>
            </a:r>
            <a:endParaRPr lang="en-US" altLang="en-US" baseline="0" dirty="0">
              <a:cs typeface="Calibri"/>
            </a:endParaRPr>
          </a:p>
          <a:p>
            <a:pPr marL="171450" indent="-171450" eaLnBrk="1" hangingPunct="1">
              <a:buFont typeface="Arial" panose="020B0604020202020204" pitchFamily="34" charset="0"/>
              <a:buChar char="•"/>
            </a:pPr>
            <a:r>
              <a:rPr lang="en-US" altLang="en-US" baseline="0" dirty="0"/>
              <a:t>So that the probability of our outcome of interest, say the probability of disease, or P(D), given this whole string of X variables, is written out this way.</a:t>
            </a:r>
          </a:p>
          <a:p>
            <a:pPr marL="171450" indent="-171450" eaLnBrk="1" hangingPunct="1">
              <a:buFont typeface="Arial" panose="020B0604020202020204" pitchFamily="34" charset="0"/>
              <a:buChar char="•"/>
            </a:pPr>
            <a:r>
              <a:rPr lang="en-US" altLang="en-US" baseline="0" dirty="0"/>
              <a:t>We can save </a:t>
            </a:r>
            <a:r>
              <a:rPr lang="en-US" altLang="en-US" dirty="0"/>
              <a:t>ourselves</a:t>
            </a:r>
            <a:r>
              <a:rPr lang="en-US" altLang="en-US" baseline="0" dirty="0"/>
              <a:t> the trouble of writing out the whole string of X variables, by defining this BOLD, capital X with a squiggly line underneath to represent the whole string, or “vector,” of independent variables.</a:t>
            </a:r>
            <a:endParaRPr lang="en-US" altLang="en-US" baseline="0" dirty="0">
              <a:cs typeface="Calibri"/>
            </a:endParaRPr>
          </a:p>
          <a:p>
            <a:pPr marL="171450" indent="-171450" eaLnBrk="1" hangingPunct="1">
              <a:buFont typeface="Arial" panose="020B0604020202020204" pitchFamily="34" charset="0"/>
              <a:buChar char="•"/>
            </a:pPr>
            <a:r>
              <a:rPr lang="en-US" altLang="en-US" baseline="0" dirty="0"/>
              <a:t>When we write it out in the probability form, then we use the capital Greek sigma, the summation sign, to indicate all of the X variables added together.</a:t>
            </a:r>
            <a:endParaRPr lang="en-US" altLang="en-US" dirty="0"/>
          </a:p>
        </p:txBody>
      </p:sp>
    </p:spTree>
    <p:extLst>
      <p:ext uri="{BB962C8B-B14F-4D97-AF65-F5344CB8AC3E}">
        <p14:creationId xmlns:p14="http://schemas.microsoft.com/office/powerpoint/2010/main" val="146354003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dirty="0"/>
              <a:t>Let’s take a closer</a:t>
            </a:r>
            <a:r>
              <a:rPr lang="en-US" baseline="0" dirty="0"/>
              <a:t> look at this equation:</a:t>
            </a:r>
          </a:p>
          <a:p>
            <a:pPr marL="171450" indent="-171450">
              <a:buFont typeface="Arial" panose="020B0604020202020204" pitchFamily="34" charset="0"/>
              <a:buChar char="•"/>
            </a:pPr>
            <a:r>
              <a:rPr lang="en-US" baseline="0" dirty="0"/>
              <a:t>The vector of X variables includes the main exposure variables, all of the covariates, and their product terms which are interactions between 2 variables.</a:t>
            </a:r>
          </a:p>
          <a:p>
            <a:pPr marL="171450" indent="-171450">
              <a:buFont typeface="Arial" panose="020B0604020202020204" pitchFamily="34" charset="0"/>
              <a:buChar char="•"/>
            </a:pPr>
            <a:r>
              <a:rPr lang="en-US" baseline="0" dirty="0"/>
              <a:t>Binary and nominal variables are allowed, although there are special procedures for modeling nominal variables.</a:t>
            </a:r>
          </a:p>
          <a:p>
            <a:pPr marL="171450" indent="-171450">
              <a:buFont typeface="Arial" panose="020B0604020202020204" pitchFamily="34" charset="0"/>
              <a:buChar char="•"/>
            </a:pPr>
            <a:r>
              <a:rPr lang="en-US" baseline="0" dirty="0"/>
              <a:t>Ordinal and continuous variables are also allowed, but only under specific conditions </a:t>
            </a:r>
            <a:r>
              <a:rPr lang="en-US" sz="1200" kern="1200" dirty="0">
                <a:solidFill>
                  <a:schemeClr val="tx1"/>
                </a:solidFill>
                <a:effectLst/>
                <a:latin typeface="+mn-lt"/>
                <a:ea typeface="+mn-ea"/>
                <a:cs typeface="+mn-cs"/>
              </a:rPr>
              <a:t>–</a:t>
            </a:r>
            <a:r>
              <a:rPr lang="en-US" baseline="0" dirty="0"/>
              <a:t> only when the logistic equation accurately represents the data. In other words, when you plot that variable against the logit of the outcome, that plot must be linear.</a:t>
            </a:r>
          </a:p>
          <a:p>
            <a:pPr marL="171450" indent="-171450">
              <a:buFont typeface="Arial" panose="020B0604020202020204" pitchFamily="34" charset="0"/>
              <a:buChar char="•"/>
            </a:pPr>
            <a:r>
              <a:rPr lang="en-US" baseline="0" dirty="0"/>
              <a:t>I will show you how to do that in the third part of this series on logistic regression.</a:t>
            </a:r>
          </a:p>
        </p:txBody>
      </p:sp>
      <p:sp>
        <p:nvSpPr>
          <p:cNvPr id="4" name="Slide Number Placeholder 3"/>
          <p:cNvSpPr>
            <a:spLocks noGrp="1"/>
          </p:cNvSpPr>
          <p:nvPr>
            <p:ph type="sldNum" sz="quarter" idx="10"/>
          </p:nvPr>
        </p:nvSpPr>
        <p:spPr/>
        <p:txBody>
          <a:bodyPr/>
          <a:lstStyle/>
          <a:p>
            <a:fld id="{1AD3D35E-2143-4448-BE2B-2320F89EEC49}" type="slidenum">
              <a:rPr lang="en-US" smtClean="0"/>
              <a:t>13</a:t>
            </a:fld>
            <a:endParaRPr lang="en-US"/>
          </a:p>
        </p:txBody>
      </p:sp>
    </p:spTree>
    <p:extLst>
      <p:ext uri="{BB962C8B-B14F-4D97-AF65-F5344CB8AC3E}">
        <p14:creationId xmlns:p14="http://schemas.microsoft.com/office/powerpoint/2010/main" val="179524620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Now</a:t>
            </a:r>
            <a:r>
              <a:rPr lang="en-US" baseline="0" dirty="0"/>
              <a:t> let me show you how the probability form of the general logistic equation transforms to the logit form.</a:t>
            </a:r>
          </a:p>
          <a:p>
            <a:pPr marL="171450" indent="-171450">
              <a:buFont typeface="Arial" panose="020B0604020202020204" pitchFamily="34" charset="0"/>
              <a:buChar char="•"/>
            </a:pPr>
            <a:r>
              <a:rPr lang="en-US" baseline="0" dirty="0"/>
              <a:t>Again, the probability of your outcome based on a whole series of independent variables is summarized by P(X).</a:t>
            </a:r>
          </a:p>
          <a:p>
            <a:pPr marL="171450" indent="-171450">
              <a:buFont typeface="Arial" panose="020B0604020202020204" pitchFamily="34" charset="0"/>
              <a:buChar char="•"/>
            </a:pPr>
            <a:r>
              <a:rPr lang="en-US" baseline="0" dirty="0"/>
              <a:t>Convert that to odds, take the natural log, do the algebra, and it comes out in the logit form, shown at the bottom.</a:t>
            </a:r>
          </a:p>
          <a:p>
            <a:pPr marL="171450" indent="-171450">
              <a:buFont typeface="Arial" panose="020B0604020202020204" pitchFamily="34" charset="0"/>
              <a:buChar char="•"/>
            </a:pPr>
            <a:r>
              <a:rPr lang="en-US" baseline="0" dirty="0"/>
              <a:t>The logit of the probability is equal to this much simpler linear combination of terms.</a:t>
            </a:r>
            <a:endParaRPr lang="en-US" dirty="0"/>
          </a:p>
        </p:txBody>
      </p:sp>
      <p:sp>
        <p:nvSpPr>
          <p:cNvPr id="4" name="Slide Number Placeholder 3"/>
          <p:cNvSpPr>
            <a:spLocks noGrp="1"/>
          </p:cNvSpPr>
          <p:nvPr>
            <p:ph type="sldNum" sz="quarter" idx="10"/>
          </p:nvPr>
        </p:nvSpPr>
        <p:spPr/>
        <p:txBody>
          <a:bodyPr/>
          <a:lstStyle/>
          <a:p>
            <a:fld id="{1AD3D35E-2143-4448-BE2B-2320F89EEC49}" type="slidenum">
              <a:rPr lang="en-US" smtClean="0"/>
              <a:t>14</a:t>
            </a:fld>
            <a:endParaRPr lang="en-US"/>
          </a:p>
        </p:txBody>
      </p:sp>
    </p:spTree>
    <p:extLst>
      <p:ext uri="{BB962C8B-B14F-4D97-AF65-F5344CB8AC3E}">
        <p14:creationId xmlns:p14="http://schemas.microsoft.com/office/powerpoint/2010/main" val="138585258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If we pick</a:t>
            </a:r>
            <a:r>
              <a:rPr lang="en-US" baseline="0" dirty="0"/>
              <a:t> that apart a little more, alpha is the same as the intercept in linear regression, the log-odds of the outcome when all X’s are zero.</a:t>
            </a:r>
          </a:p>
          <a:p>
            <a:pPr marL="171450" indent="-171450">
              <a:buFont typeface="Arial" panose="020B0604020202020204" pitchFamily="34" charset="0"/>
              <a:buChar char="•"/>
            </a:pPr>
            <a:r>
              <a:rPr lang="en-US" baseline="0" dirty="0"/>
              <a:t>Beta, the coefficient of X, is the same as the slope in linear regression.  It’s the increase in the log-odds of disease per unit change in the corresponding X value.</a:t>
            </a:r>
          </a:p>
          <a:p>
            <a:pPr marL="171450" indent="-171450">
              <a:buFont typeface="Arial" panose="020B0604020202020204" pitchFamily="34" charset="0"/>
              <a:buChar char="•"/>
            </a:pPr>
            <a:r>
              <a:rPr lang="en-US" baseline="0" dirty="0"/>
              <a:t>Instead of drawing a graph of Y versus X, you would plot Logit(Y) versus X, then you can interpret alpha and beta.</a:t>
            </a:r>
            <a:endParaRPr lang="en-US" dirty="0"/>
          </a:p>
        </p:txBody>
      </p:sp>
      <p:sp>
        <p:nvSpPr>
          <p:cNvPr id="4" name="Slide Number Placeholder 3"/>
          <p:cNvSpPr>
            <a:spLocks noGrp="1"/>
          </p:cNvSpPr>
          <p:nvPr>
            <p:ph type="sldNum" sz="quarter" idx="10"/>
          </p:nvPr>
        </p:nvSpPr>
        <p:spPr/>
        <p:txBody>
          <a:bodyPr/>
          <a:lstStyle/>
          <a:p>
            <a:fld id="{1AD3D35E-2143-4448-BE2B-2320F89EEC49}" type="slidenum">
              <a:rPr lang="en-US" smtClean="0"/>
              <a:t>15</a:t>
            </a:fld>
            <a:endParaRPr lang="en-US"/>
          </a:p>
        </p:txBody>
      </p:sp>
    </p:spTree>
    <p:extLst>
      <p:ext uri="{BB962C8B-B14F-4D97-AF65-F5344CB8AC3E}">
        <p14:creationId xmlns:p14="http://schemas.microsoft.com/office/powerpoint/2010/main" val="260710725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dirty="0"/>
              <a:t>Let’s work through some examples</a:t>
            </a:r>
            <a:r>
              <a:rPr lang="en-US" baseline="0" dirty="0"/>
              <a:t> to see how this works:  </a:t>
            </a:r>
          </a:p>
          <a:p>
            <a:pPr marL="171450" indent="-171450">
              <a:buFont typeface="Arial"/>
              <a:buChar char="•"/>
            </a:pPr>
            <a:r>
              <a:rPr lang="en-US" baseline="0" dirty="0"/>
              <a:t>As usual, we will start with a simple situation, then build up the complexity step by step.</a:t>
            </a:r>
          </a:p>
          <a:p>
            <a:pPr marL="171450" indent="-171450">
              <a:buFont typeface="Arial" panose="020B0604020202020204" pitchFamily="34" charset="0"/>
              <a:buChar char="•"/>
            </a:pPr>
            <a:r>
              <a:rPr lang="en-US" baseline="0" dirty="0"/>
              <a:t>The 2 x 2 table is our typical set up, so a/(</a:t>
            </a:r>
            <a:r>
              <a:rPr lang="en-US" baseline="0" dirty="0" err="1"/>
              <a:t>a+b</a:t>
            </a:r>
            <a:r>
              <a:rPr lang="en-US" baseline="0" dirty="0"/>
              <a:t>) is the risk of disease (a) among all those exposed (</a:t>
            </a:r>
            <a:r>
              <a:rPr lang="en-US" baseline="0" dirty="0" err="1"/>
              <a:t>a+b</a:t>
            </a:r>
            <a:r>
              <a:rPr lang="en-US" baseline="0" dirty="0"/>
              <a:t>).  </a:t>
            </a:r>
          </a:p>
          <a:p>
            <a:pPr marL="171450" indent="-171450">
              <a:buFont typeface="Arial" panose="020B0604020202020204" pitchFamily="34" charset="0"/>
              <a:buChar char="•"/>
            </a:pPr>
            <a:r>
              <a:rPr lang="en-US" baseline="0" dirty="0"/>
              <a:t>We can call this R1, because E=1, the probability of disease in the exposed group.</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aseline="0" dirty="0"/>
              <a:t>Similarly, c/(</a:t>
            </a:r>
            <a:r>
              <a:rPr lang="en-US" baseline="0" dirty="0" err="1"/>
              <a:t>c+d</a:t>
            </a:r>
            <a:r>
              <a:rPr lang="en-US" baseline="0" dirty="0"/>
              <a:t>) is the risk of disease (c) in the unexposed group (</a:t>
            </a:r>
            <a:r>
              <a:rPr lang="en-US" baseline="0" dirty="0" err="1"/>
              <a:t>c+d</a:t>
            </a:r>
            <a:r>
              <a:rPr lang="en-US" baseline="0" dirty="0"/>
              <a:t>).   </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aseline="0" dirty="0"/>
              <a:t>Call this R0, because E=0, the probability of disease in the </a:t>
            </a:r>
            <a:r>
              <a:rPr lang="en-US" b="1" dirty="0"/>
              <a:t>unexposed</a:t>
            </a:r>
            <a:r>
              <a:rPr lang="en-US" baseline="0" dirty="0"/>
              <a:t> group.</a:t>
            </a:r>
            <a:endParaRPr lang="en-US" baseline="0" dirty="0">
              <a:cs typeface="Calibri"/>
            </a:endParaRPr>
          </a:p>
          <a:p>
            <a:pPr marL="171450" indent="-171450">
              <a:buFont typeface="Arial" panose="020B0604020202020204" pitchFamily="34" charset="0"/>
              <a:buChar char="•"/>
            </a:pPr>
            <a:r>
              <a:rPr lang="en-US" dirty="0"/>
              <a:t>We can write out the probability form of the equation.</a:t>
            </a:r>
            <a:r>
              <a:rPr lang="en-US" baseline="0" dirty="0"/>
              <a:t>  This should be familiar now.</a:t>
            </a:r>
            <a:endParaRPr lang="en-US" dirty="0"/>
          </a:p>
        </p:txBody>
      </p:sp>
      <p:sp>
        <p:nvSpPr>
          <p:cNvPr id="4" name="Slide Number Placeholder 3"/>
          <p:cNvSpPr>
            <a:spLocks noGrp="1"/>
          </p:cNvSpPr>
          <p:nvPr>
            <p:ph type="sldNum" sz="quarter" idx="10"/>
          </p:nvPr>
        </p:nvSpPr>
        <p:spPr/>
        <p:txBody>
          <a:bodyPr/>
          <a:lstStyle/>
          <a:p>
            <a:fld id="{1AD3D35E-2143-4448-BE2B-2320F89EEC49}" type="slidenum">
              <a:rPr lang="en-US" smtClean="0"/>
              <a:t>16</a:t>
            </a:fld>
            <a:endParaRPr lang="en-US"/>
          </a:p>
        </p:txBody>
      </p:sp>
    </p:spTree>
    <p:extLst>
      <p:ext uri="{BB962C8B-B14F-4D97-AF65-F5344CB8AC3E}">
        <p14:creationId xmlns:p14="http://schemas.microsoft.com/office/powerpoint/2010/main" val="174977400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Then we plug in 1 for the exposed group and 0 for the</a:t>
            </a:r>
            <a:r>
              <a:rPr lang="en-US" baseline="0" dirty="0"/>
              <a:t> unexposed group and solve the equations.</a:t>
            </a:r>
          </a:p>
          <a:p>
            <a:pPr marL="171450" indent="-171450">
              <a:buFont typeface="Arial" panose="020B0604020202020204" pitchFamily="34" charset="0"/>
              <a:buChar char="•"/>
            </a:pPr>
            <a:r>
              <a:rPr lang="en-US" baseline="0" dirty="0"/>
              <a:t>Convert the risks into odds, do the algebra, and at the end of all the algebra you end up with the very simple term that the Odds Ratio is simply e to the beta.</a:t>
            </a:r>
          </a:p>
          <a:p>
            <a:pPr marL="171450" indent="-171450">
              <a:buFont typeface="Arial" panose="020B0604020202020204" pitchFamily="34" charset="0"/>
              <a:buChar char="•"/>
            </a:pPr>
            <a:r>
              <a:rPr lang="en-US" i="1" baseline="0" dirty="0"/>
              <a:t>Let me repeat that:  </a:t>
            </a:r>
            <a:r>
              <a:rPr lang="en-US" baseline="0" dirty="0"/>
              <a:t>You run your logistic regression model, and it gives you a beta coefficient.</a:t>
            </a:r>
          </a:p>
          <a:p>
            <a:pPr marL="171450" indent="-171450">
              <a:buFont typeface="Arial" panose="020B0604020202020204" pitchFamily="34" charset="0"/>
              <a:buChar char="•"/>
            </a:pPr>
            <a:r>
              <a:rPr lang="en-US" baseline="0" dirty="0"/>
              <a:t>The beta coefficient is just the natural log of the odds ratio, so to get the odds ratio, you simply take e to the beta.</a:t>
            </a:r>
          </a:p>
          <a:p>
            <a:pPr marL="171450" indent="-171450">
              <a:buFont typeface="Arial" panose="020B0604020202020204" pitchFamily="34" charset="0"/>
              <a:buChar char="•"/>
            </a:pPr>
            <a:r>
              <a:rPr lang="en-US" baseline="0" dirty="0"/>
              <a:t>And there it is.</a:t>
            </a:r>
            <a:endParaRPr lang="en-US" dirty="0"/>
          </a:p>
        </p:txBody>
      </p:sp>
      <p:sp>
        <p:nvSpPr>
          <p:cNvPr id="4" name="Slide Number Placeholder 3"/>
          <p:cNvSpPr>
            <a:spLocks noGrp="1"/>
          </p:cNvSpPr>
          <p:nvPr>
            <p:ph type="sldNum" sz="quarter" idx="10"/>
          </p:nvPr>
        </p:nvSpPr>
        <p:spPr/>
        <p:txBody>
          <a:bodyPr/>
          <a:lstStyle/>
          <a:p>
            <a:fld id="{1AD3D35E-2143-4448-BE2B-2320F89EEC49}" type="slidenum">
              <a:rPr lang="en-US" smtClean="0"/>
              <a:t>17</a:t>
            </a:fld>
            <a:endParaRPr lang="en-US"/>
          </a:p>
        </p:txBody>
      </p:sp>
    </p:spTree>
    <p:extLst>
      <p:ext uri="{BB962C8B-B14F-4D97-AF65-F5344CB8AC3E}">
        <p14:creationId xmlns:p14="http://schemas.microsoft.com/office/powerpoint/2010/main" val="114431483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7"/>
          <p:cNvSpPr>
            <a:spLocks noGrp="1" noChangeArrowheads="1"/>
          </p:cNvSpPr>
          <p:nvPr>
            <p:ph type="sldNum" sz="quarter" idx="5"/>
          </p:nvPr>
        </p:nvSpPr>
        <p:spPr>
          <a:noFill/>
        </p:spPr>
        <p:txBody>
          <a:bodyP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fld id="{4386B54D-C141-4B4B-9723-72E87CDD47B7}" type="slidenum">
              <a:rPr lang="en-US" altLang="en-US" sz="1200" smtClean="0"/>
              <a:pPr/>
              <a:t>18</a:t>
            </a:fld>
            <a:endParaRPr lang="en-US" altLang="en-US" sz="1200"/>
          </a:p>
        </p:txBody>
      </p:sp>
      <p:sp>
        <p:nvSpPr>
          <p:cNvPr id="21507" name="Rectangle 2"/>
          <p:cNvSpPr>
            <a:spLocks noGrp="1" noRot="1" noChangeAspect="1" noChangeArrowheads="1" noTextEdit="1"/>
          </p:cNvSpPr>
          <p:nvPr>
            <p:ph type="sldImg"/>
          </p:nvPr>
        </p:nvSpPr>
        <p:spPr>
          <a:ln/>
        </p:spPr>
      </p:sp>
      <p:sp>
        <p:nvSpPr>
          <p:cNvPr id="21508" name="Rectangle 3"/>
          <p:cNvSpPr>
            <a:spLocks noGrp="1" noChangeArrowheads="1"/>
          </p:cNvSpPr>
          <p:nvPr>
            <p:ph type="body" idx="1"/>
          </p:nvPr>
        </p:nvSpPr>
        <p:spPr>
          <a:noFill/>
        </p:spPr>
        <p:txBody>
          <a:bodyPr/>
          <a:lstStyle/>
          <a:p>
            <a:pPr marL="0" indent="0" eaLnBrk="1" hangingPunct="1">
              <a:buFont typeface="Arial"/>
              <a:buNone/>
            </a:pPr>
            <a:r>
              <a:rPr lang="en-US" altLang="en-US" dirty="0"/>
              <a:t>So that was the situation with a single independen</a:t>
            </a:r>
            <a:r>
              <a:rPr lang="en-US" altLang="en-US" baseline="0" dirty="0"/>
              <a:t>t variable.  Now let’s generalize that to multiple independent variables like you see here:</a:t>
            </a:r>
          </a:p>
          <a:p>
            <a:pPr marL="171450" indent="-171450" eaLnBrk="1" hangingPunct="1">
              <a:buFont typeface="Arial"/>
              <a:buChar char="•"/>
            </a:pPr>
            <a:r>
              <a:rPr lang="en-US" altLang="en-US" baseline="0" dirty="0"/>
              <a:t>In this case I am going to use red for the group that is exposed and black for the unexposed group.</a:t>
            </a:r>
          </a:p>
          <a:p>
            <a:pPr marL="171450" indent="-171450" eaLnBrk="1" hangingPunct="1">
              <a:buFont typeface="Arial"/>
              <a:buChar char="•"/>
            </a:pPr>
            <a:r>
              <a:rPr lang="en-US" altLang="en-US" baseline="0" dirty="0"/>
              <a:t>To get the odds ratio we do the algebra and we end up with this analogous formula.</a:t>
            </a:r>
          </a:p>
          <a:p>
            <a:pPr marL="171450" indent="-171450" eaLnBrk="1" hangingPunct="1">
              <a:buFont typeface="Arial"/>
              <a:buChar char="•"/>
            </a:pPr>
            <a:r>
              <a:rPr lang="en-US" altLang="en-US" baseline="0" dirty="0"/>
              <a:t>We subtract the terms in the exponent part of the equation which is the same as dividing the exponents.</a:t>
            </a:r>
          </a:p>
          <a:p>
            <a:pPr marL="171450" indent="-171450" eaLnBrk="1" hangingPunct="1">
              <a:buFont typeface="Arial"/>
              <a:buChar char="•"/>
            </a:pPr>
            <a:r>
              <a:rPr lang="en-US" altLang="en-US" baseline="0" dirty="0"/>
              <a:t>At the bottom, I just wrote it out a little more to make it explicit, then I’m going to repeat that on the next slide so you can see how it works.</a:t>
            </a:r>
            <a:endParaRPr lang="en-US" altLang="en-US" dirty="0"/>
          </a:p>
        </p:txBody>
      </p:sp>
    </p:spTree>
    <p:extLst>
      <p:ext uri="{BB962C8B-B14F-4D97-AF65-F5344CB8AC3E}">
        <p14:creationId xmlns:p14="http://schemas.microsoft.com/office/powerpoint/2010/main" val="6242970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7"/>
          <p:cNvSpPr>
            <a:spLocks noGrp="1" noChangeArrowheads="1"/>
          </p:cNvSpPr>
          <p:nvPr>
            <p:ph type="sldNum" sz="quarter" idx="5"/>
          </p:nvPr>
        </p:nvSpPr>
        <p:spPr>
          <a:noFill/>
        </p:spPr>
        <p:txBody>
          <a:bodyP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fld id="{4386B54D-C141-4B4B-9723-72E87CDD47B7}" type="slidenum">
              <a:rPr lang="en-US" altLang="en-US" sz="1200" smtClean="0"/>
              <a:pPr/>
              <a:t>19</a:t>
            </a:fld>
            <a:endParaRPr lang="en-US" altLang="en-US" sz="1200"/>
          </a:p>
        </p:txBody>
      </p:sp>
      <p:sp>
        <p:nvSpPr>
          <p:cNvPr id="21507" name="Rectangle 2"/>
          <p:cNvSpPr>
            <a:spLocks noGrp="1" noRot="1" noChangeAspect="1" noChangeArrowheads="1" noTextEdit="1"/>
          </p:cNvSpPr>
          <p:nvPr>
            <p:ph type="sldImg"/>
          </p:nvPr>
        </p:nvSpPr>
        <p:spPr>
          <a:ln/>
        </p:spPr>
      </p:sp>
      <p:sp>
        <p:nvSpPr>
          <p:cNvPr id="21508" name="Rectangle 3"/>
          <p:cNvSpPr>
            <a:spLocks noGrp="1" noChangeArrowheads="1"/>
          </p:cNvSpPr>
          <p:nvPr>
            <p:ph type="body" idx="1"/>
          </p:nvPr>
        </p:nvSpPr>
        <p:spPr>
          <a:xfrm>
            <a:off x="685800" y="4343400"/>
            <a:ext cx="5486400" cy="4341814"/>
          </a:xfrm>
          <a:noFill/>
        </p:spPr>
        <p:txBody>
          <a:bodyPr/>
          <a:lstStyle/>
          <a:p>
            <a:pPr marL="171450" indent="-171450" eaLnBrk="1" hangingPunct="1">
              <a:buFont typeface="Arial"/>
              <a:buChar char="•"/>
            </a:pPr>
            <a:r>
              <a:rPr lang="en-US" altLang="en-US" dirty="0"/>
              <a:t>At the top is the same equation</a:t>
            </a:r>
            <a:r>
              <a:rPr lang="en-US" altLang="en-US" baseline="0" dirty="0"/>
              <a:t> as the previous slide.</a:t>
            </a:r>
          </a:p>
          <a:p>
            <a:pPr marL="171450" indent="-171450" eaLnBrk="1" hangingPunct="1">
              <a:buFont typeface="Arial"/>
              <a:buChar char="•"/>
            </a:pPr>
            <a:r>
              <a:rPr lang="en-US" altLang="en-US" baseline="0" dirty="0"/>
              <a:t>Now what would happen if X2 for the exposed individual equaled X2 for the unexposed individual?  What if the X3’s were equal?  What if all the X sub K’s were equal except for the first one?</a:t>
            </a:r>
          </a:p>
          <a:p>
            <a:pPr marL="171450" indent="-171450" eaLnBrk="1" hangingPunct="1">
              <a:buFont typeface="Arial"/>
              <a:buChar char="•"/>
            </a:pPr>
            <a:r>
              <a:rPr lang="en-US" altLang="en-US" baseline="0" dirty="0"/>
              <a:t>Well, they would simply zero-out of the equation, right?  If the X2’s are equal, when you subtract them, you get zero.  The whole beta-2 term drops out, etc.</a:t>
            </a:r>
          </a:p>
          <a:p>
            <a:pPr marL="171450" indent="-171450" eaLnBrk="1" hangingPunct="1">
              <a:buFont typeface="Arial"/>
              <a:buChar char="•"/>
            </a:pPr>
            <a:r>
              <a:rPr lang="en-US" altLang="en-US" baseline="0" dirty="0"/>
              <a:t>You are left with e to the beta-1 times the difference in the two X1’s.</a:t>
            </a:r>
          </a:p>
          <a:p>
            <a:pPr marL="171450" indent="-171450" eaLnBrk="1" hangingPunct="1">
              <a:buFont typeface="Arial"/>
              <a:buChar char="•"/>
            </a:pPr>
            <a:r>
              <a:rPr lang="en-US" altLang="en-US" baseline="0" dirty="0"/>
              <a:t>What that means, is that e to the beta-1 is the odds ratio for exposure X1, “</a:t>
            </a:r>
            <a:r>
              <a:rPr lang="en-US" altLang="en-US" b="1" i="1" baseline="0" dirty="0"/>
              <a:t>ALL OTHER FACTORS BEING EQUAL</a:t>
            </a:r>
            <a:r>
              <a:rPr lang="en-US" altLang="en-US" baseline="0" dirty="0"/>
              <a:t>.”</a:t>
            </a:r>
          </a:p>
          <a:p>
            <a:pPr marL="171450" indent="-171450" eaLnBrk="1" hangingPunct="1">
              <a:buFont typeface="Arial"/>
              <a:buChar char="•"/>
            </a:pPr>
            <a:r>
              <a:rPr lang="en-US" altLang="en-US" baseline="0" dirty="0"/>
              <a:t>All other factors being equal is another way of saying controlling for other factors, or independent of other factors – they are all synonyms.</a:t>
            </a:r>
          </a:p>
          <a:p>
            <a:pPr marL="171450" indent="-171450" eaLnBrk="1" hangingPunct="1">
              <a:buFont typeface="Arial"/>
              <a:buChar char="•"/>
            </a:pPr>
            <a:r>
              <a:rPr lang="en-US" altLang="en-US" baseline="0" dirty="0"/>
              <a:t>Let’s say you are studying tuberculosis as an outcome and HIV infection as the independent variable.</a:t>
            </a:r>
          </a:p>
          <a:p>
            <a:pPr marL="171450" indent="-171450" eaLnBrk="1" hangingPunct="1">
              <a:buFont typeface="Arial"/>
              <a:buChar char="•"/>
            </a:pPr>
            <a:r>
              <a:rPr lang="en-US" altLang="en-US" baseline="0" dirty="0"/>
              <a:t>To control for sex, you calculate the odds ratio comparing groups of the same sex.</a:t>
            </a:r>
          </a:p>
          <a:p>
            <a:pPr marL="171450" indent="-171450" eaLnBrk="1" hangingPunct="1">
              <a:buFont typeface="Arial"/>
              <a:buChar char="•"/>
            </a:pPr>
            <a:r>
              <a:rPr lang="en-US" altLang="en-US" baseline="0" dirty="0"/>
              <a:t>To control for smear status of the source case, you calculate the odds ratio comparing groups with the same smear status</a:t>
            </a:r>
            <a:r>
              <a:rPr lang="en-US" altLang="en-US" dirty="0"/>
              <a:t> (e</a:t>
            </a:r>
            <a:r>
              <a:rPr lang="en-US" altLang="en-US" baseline="0" dirty="0"/>
              <a:t>t</a:t>
            </a:r>
            <a:r>
              <a:rPr lang="en-US" altLang="en-US" dirty="0"/>
              <a:t>c.</a:t>
            </a:r>
            <a:r>
              <a:rPr lang="en-US" altLang="en-US" baseline="0" dirty="0"/>
              <a:t>).</a:t>
            </a:r>
          </a:p>
          <a:p>
            <a:pPr marL="171450" indent="-171450" eaLnBrk="1" hangingPunct="1">
              <a:buFont typeface="Arial"/>
              <a:buChar char="•"/>
            </a:pPr>
            <a:r>
              <a:rPr lang="en-US" altLang="en-US" baseline="0" dirty="0"/>
              <a:t>It’s not that all of a sudden you magically have equal groups in your dataset.</a:t>
            </a:r>
          </a:p>
          <a:p>
            <a:pPr marL="171450" indent="-171450" eaLnBrk="1" hangingPunct="1">
              <a:buFont typeface="Arial"/>
              <a:buChar char="•"/>
            </a:pPr>
            <a:r>
              <a:rPr lang="en-US" altLang="en-US" baseline="0" dirty="0"/>
              <a:t>It’s just that is how to interpret each beta coefficient.  The mathematics does it.</a:t>
            </a:r>
          </a:p>
          <a:p>
            <a:pPr marL="171450" indent="-171450" eaLnBrk="1" hangingPunct="1">
              <a:buFont typeface="Arial"/>
              <a:buChar char="•"/>
            </a:pPr>
            <a:r>
              <a:rPr lang="en-US" altLang="en-US" baseline="0" dirty="0"/>
              <a:t>Obviously you have to have enough observations in your dataset where those factors are in fact equal to support this type of analysis.</a:t>
            </a:r>
          </a:p>
        </p:txBody>
      </p:sp>
    </p:spTree>
    <p:extLst>
      <p:ext uri="{BB962C8B-B14F-4D97-AF65-F5344CB8AC3E}">
        <p14:creationId xmlns:p14="http://schemas.microsoft.com/office/powerpoint/2010/main" val="366480143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sz="1200" dirty="0"/>
              <a:t>Simple logistic regression uses mathematics to estimate the association between a dichotomous outcome (dependent) variable and a single explanatory (independent) variable based on observed data.</a:t>
            </a:r>
          </a:p>
          <a:p>
            <a:pPr marL="171450" indent="-171450">
              <a:buFont typeface="Arial" panose="020B0604020202020204" pitchFamily="34" charset="0"/>
              <a:buChar char="•"/>
            </a:pPr>
            <a:r>
              <a:rPr lang="en-US" sz="1200" dirty="0"/>
              <a:t>Multiple logistic regression extends the mathematics to estimate the effects of an explanatory variable, controlling for</a:t>
            </a:r>
            <a:r>
              <a:rPr lang="en-US" sz="1200" baseline="0" dirty="0"/>
              <a:t> </a:t>
            </a:r>
            <a:r>
              <a:rPr lang="en-US" sz="1200" dirty="0"/>
              <a:t>other factors, </a:t>
            </a:r>
            <a:r>
              <a:rPr lang="en-US" sz="1200" u="none" dirty="0"/>
              <a:t>OR</a:t>
            </a:r>
            <a:r>
              <a:rPr lang="en-US" sz="1200" dirty="0"/>
              <a:t> the effect of many explanatory variables simultaneously.</a:t>
            </a:r>
          </a:p>
          <a:p>
            <a:pPr marL="171450" indent="-171450">
              <a:buFont typeface="Arial" panose="020B0604020202020204" pitchFamily="34" charset="0"/>
              <a:buChar char="•"/>
            </a:pPr>
            <a:r>
              <a:rPr lang="en-US" sz="1200" dirty="0"/>
              <a:t>Regression is called modelling because it is based on the idea that a collection of observations reflect</a:t>
            </a:r>
            <a:r>
              <a:rPr lang="en-US" sz="1200" baseline="0" dirty="0"/>
              <a:t> an </a:t>
            </a:r>
            <a:r>
              <a:rPr lang="en-US" sz="1200" dirty="0"/>
              <a:t>underlying general pattern and that the</a:t>
            </a:r>
            <a:r>
              <a:rPr lang="en-US" sz="1200" baseline="0" dirty="0"/>
              <a:t> observed data differ from that underlying pattern </a:t>
            </a:r>
            <a:r>
              <a:rPr lang="en-US" sz="1200" dirty="0"/>
              <a:t>largely due</a:t>
            </a:r>
            <a:r>
              <a:rPr lang="en-US" sz="1200" baseline="0" dirty="0"/>
              <a:t> to random events, c</a:t>
            </a:r>
            <a:r>
              <a:rPr lang="en-US" sz="1200" dirty="0"/>
              <a:t>hance variability or imperfect methods of observation.</a:t>
            </a:r>
          </a:p>
          <a:p>
            <a:pPr marL="171450" indent="-171450">
              <a:buFont typeface="Arial" panose="020B0604020202020204" pitchFamily="34" charset="0"/>
              <a:buChar char="•"/>
            </a:pPr>
            <a:r>
              <a:rPr lang="en-US" sz="1200" dirty="0"/>
              <a:t>In linear regression, the scatterplot is the actual data, the straight line is the model.  The straight line shows an idealized version of the underlying pattern estimates and what that association would be in a target population, i.e., among people not included in the actual data.  The closer the points are to the line, the better the model.</a:t>
            </a:r>
          </a:p>
          <a:p>
            <a:pPr marL="171450" indent="-171450">
              <a:buFont typeface="Arial" panose="020B0604020202020204" pitchFamily="34" charset="0"/>
              <a:buChar char="•"/>
            </a:pPr>
            <a:r>
              <a:rPr lang="en-US" sz="1200" dirty="0"/>
              <a:t>Logistic regression is analogous, although the equations are more complex.</a:t>
            </a:r>
          </a:p>
        </p:txBody>
      </p:sp>
      <p:sp>
        <p:nvSpPr>
          <p:cNvPr id="4" name="Slide Number Placeholder 3"/>
          <p:cNvSpPr>
            <a:spLocks noGrp="1"/>
          </p:cNvSpPr>
          <p:nvPr>
            <p:ph type="sldNum" sz="quarter" idx="10"/>
          </p:nvPr>
        </p:nvSpPr>
        <p:spPr/>
        <p:txBody>
          <a:bodyPr/>
          <a:lstStyle/>
          <a:p>
            <a:pPr>
              <a:defRPr/>
            </a:pPr>
            <a:fld id="{2CE43064-DE2D-4EDD-A526-858F3FF492D8}" type="slidenum">
              <a:rPr lang="en-US" altLang="en-US" smtClean="0"/>
              <a:pPr>
                <a:defRPr/>
              </a:pPr>
              <a:t>2</a:t>
            </a:fld>
            <a:endParaRPr lang="en-US" altLang="en-US"/>
          </a:p>
        </p:txBody>
      </p:sp>
    </p:spTree>
    <p:extLst>
      <p:ext uri="{BB962C8B-B14F-4D97-AF65-F5344CB8AC3E}">
        <p14:creationId xmlns:p14="http://schemas.microsoft.com/office/powerpoint/2010/main" val="171368120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dirty="0"/>
              <a:t>At this point, some smart participant in the audience, someone who is paying attention usually</a:t>
            </a:r>
            <a:r>
              <a:rPr lang="en-US" baseline="0" dirty="0"/>
              <a:t> asks “what if exposure is not coded as (0,1</a:t>
            </a:r>
            <a:r>
              <a:rPr lang="en-US" dirty="0"/>
              <a:t>)?”</a:t>
            </a:r>
          </a:p>
          <a:p>
            <a:pPr marL="171450" indent="-171450">
              <a:buFont typeface="Arial"/>
              <a:buChar char="•"/>
            </a:pPr>
            <a:r>
              <a:rPr lang="en-US" dirty="0"/>
              <a:t>If</a:t>
            </a:r>
            <a:r>
              <a:rPr lang="en-US" baseline="0" dirty="0"/>
              <a:t> the coding changes, t</a:t>
            </a:r>
            <a:r>
              <a:rPr lang="en-US" dirty="0"/>
              <a:t>he coefficient</a:t>
            </a:r>
            <a:r>
              <a:rPr lang="en-US" baseline="0" dirty="0"/>
              <a:t> itself changes, the numerical value of the coefficient.</a:t>
            </a:r>
          </a:p>
          <a:p>
            <a:pPr marL="171450" indent="-171450">
              <a:buFont typeface="Arial"/>
              <a:buChar char="•"/>
            </a:pPr>
            <a:r>
              <a:rPr lang="en-US" baseline="0" dirty="0"/>
              <a:t>But odds ratio remains the same because of the multiplier in front of the coefficient.</a:t>
            </a:r>
          </a:p>
        </p:txBody>
      </p:sp>
      <p:sp>
        <p:nvSpPr>
          <p:cNvPr id="4" name="Slide Number Placeholder 3"/>
          <p:cNvSpPr>
            <a:spLocks noGrp="1"/>
          </p:cNvSpPr>
          <p:nvPr>
            <p:ph type="sldNum" sz="quarter" idx="10"/>
          </p:nvPr>
        </p:nvSpPr>
        <p:spPr/>
        <p:txBody>
          <a:bodyPr/>
          <a:lstStyle/>
          <a:p>
            <a:fld id="{1AD3D35E-2143-4448-BE2B-2320F89EEC49}" type="slidenum">
              <a:rPr lang="en-US" smtClean="0"/>
              <a:t>20</a:t>
            </a:fld>
            <a:endParaRPr lang="en-US"/>
          </a:p>
        </p:txBody>
      </p:sp>
    </p:spTree>
    <p:extLst>
      <p:ext uri="{BB962C8B-B14F-4D97-AF65-F5344CB8AC3E}">
        <p14:creationId xmlns:p14="http://schemas.microsoft.com/office/powerpoint/2010/main" val="129378636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7"/>
          <p:cNvSpPr>
            <a:spLocks noGrp="1" noChangeArrowheads="1"/>
          </p:cNvSpPr>
          <p:nvPr>
            <p:ph type="sldNum" sz="quarter" idx="5"/>
          </p:nvPr>
        </p:nvSpPr>
        <p:spPr>
          <a:noFill/>
        </p:spPr>
        <p:txBody>
          <a:bodyP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fld id="{279382D6-F1F9-4105-8474-D28B401371FD}" type="slidenum">
              <a:rPr lang="en-US" altLang="en-US" sz="1200" smtClean="0"/>
              <a:pPr/>
              <a:t>21</a:t>
            </a:fld>
            <a:endParaRPr lang="en-US" altLang="en-US" sz="1200"/>
          </a:p>
        </p:txBody>
      </p:sp>
      <p:sp>
        <p:nvSpPr>
          <p:cNvPr id="23555" name="Rectangle 2"/>
          <p:cNvSpPr>
            <a:spLocks noGrp="1" noRot="1" noChangeAspect="1" noChangeArrowheads="1" noTextEdit="1"/>
          </p:cNvSpPr>
          <p:nvPr>
            <p:ph type="sldImg"/>
          </p:nvPr>
        </p:nvSpPr>
        <p:spPr>
          <a:ln/>
        </p:spPr>
      </p:sp>
      <p:sp>
        <p:nvSpPr>
          <p:cNvPr id="23556" name="Rectangle 3"/>
          <p:cNvSpPr>
            <a:spLocks noGrp="1" noChangeArrowheads="1"/>
          </p:cNvSpPr>
          <p:nvPr>
            <p:ph type="body" idx="1"/>
          </p:nvPr>
        </p:nvSpPr>
        <p:spPr>
          <a:noFill/>
        </p:spPr>
        <p:txBody>
          <a:bodyPr/>
          <a:lstStyle/>
          <a:p>
            <a:pPr marL="0" indent="0" eaLnBrk="1" hangingPunct="1">
              <a:buFont typeface="Arial" panose="020B0604020202020204" pitchFamily="34" charset="0"/>
              <a:buNone/>
            </a:pPr>
            <a:r>
              <a:rPr lang="en-US" altLang="en-US" b="1" i="1" baseline="0" dirty="0">
                <a:cs typeface="Arial" panose="020B0604020202020204" pitchFamily="34" charset="0"/>
              </a:rPr>
              <a:t>ASK: </a:t>
            </a:r>
            <a:r>
              <a:rPr lang="en-US" altLang="en-US" b="1" baseline="0" dirty="0">
                <a:cs typeface="Arial" panose="020B0604020202020204" pitchFamily="34" charset="0"/>
              </a:rPr>
              <a:t> </a:t>
            </a:r>
            <a:r>
              <a:rPr lang="en-US" altLang="en-US" baseline="0" dirty="0">
                <a:cs typeface="Arial" panose="020B0604020202020204" pitchFamily="34" charset="0"/>
              </a:rPr>
              <a:t>We’ve covered a lot of algebra, so does anyone have questions at this point?</a:t>
            </a:r>
          </a:p>
          <a:p>
            <a:pPr marL="171450" indent="-171450" eaLnBrk="1" hangingPunct="1">
              <a:buFont typeface="Arial" panose="020B0604020202020204" pitchFamily="34" charset="0"/>
              <a:buChar char="•"/>
            </a:pPr>
            <a:r>
              <a:rPr lang="en-US" altLang="en-US" baseline="0" dirty="0">
                <a:cs typeface="Arial" panose="020B0604020202020204" pitchFamily="34" charset="0"/>
              </a:rPr>
              <a:t>It will become clearer as we work through examples.</a:t>
            </a:r>
          </a:p>
          <a:p>
            <a:pPr marL="171450" indent="-171450" eaLnBrk="1" hangingPunct="1">
              <a:buFont typeface="Arial" panose="020B0604020202020204" pitchFamily="34" charset="0"/>
              <a:buChar char="•"/>
            </a:pPr>
            <a:r>
              <a:rPr lang="en-US" altLang="en-US" baseline="0" dirty="0">
                <a:cs typeface="Arial" panose="020B0604020202020204" pitchFamily="34" charset="0"/>
              </a:rPr>
              <a:t>To illustrate how this works, I’m going to use a published dataset, the same one with which I originally learned logistic regression.</a:t>
            </a:r>
          </a:p>
          <a:p>
            <a:pPr marL="171450" indent="-171450" eaLnBrk="1" hangingPunct="1">
              <a:buFont typeface="Arial" panose="020B0604020202020204" pitchFamily="34" charset="0"/>
              <a:buChar char="•"/>
            </a:pPr>
            <a:r>
              <a:rPr lang="en-US" altLang="en-US" baseline="0" dirty="0">
                <a:cs typeface="Arial" panose="020B0604020202020204" pitchFamily="34" charset="0"/>
              </a:rPr>
              <a:t>This is more like a health services research type study, but the concepts are the same.</a:t>
            </a:r>
          </a:p>
          <a:p>
            <a:pPr marL="171450" indent="-171450" eaLnBrk="1" hangingPunct="1">
              <a:buFont typeface="Arial" panose="020B0604020202020204" pitchFamily="34" charset="0"/>
              <a:buChar char="•"/>
            </a:pPr>
            <a:r>
              <a:rPr lang="en-US" altLang="en-US" baseline="0" dirty="0">
                <a:cs typeface="Arial" panose="020B0604020202020204" pitchFamily="34" charset="0"/>
              </a:rPr>
              <a:t>The overall goal... </a:t>
            </a:r>
            <a:r>
              <a:rPr lang="en-US" altLang="en-US" i="1" baseline="0" dirty="0">
                <a:cs typeface="Arial" panose="020B0604020202020204" pitchFamily="34" charset="0"/>
              </a:rPr>
              <a:t>[review slide content].</a:t>
            </a:r>
            <a:endParaRPr lang="en-US" altLang="en-US" baseline="0" dirty="0">
              <a:cs typeface="Arial" panose="020B0604020202020204" pitchFamily="34" charset="0"/>
            </a:endParaRPr>
          </a:p>
          <a:p>
            <a:pPr marL="171450" marR="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tLang="en-US" baseline="0" dirty="0">
                <a:cs typeface="Arial" panose="020B0604020202020204" pitchFamily="34" charset="0"/>
              </a:rPr>
              <a:t>The purpose of this specific analysis... </a:t>
            </a:r>
            <a:r>
              <a:rPr lang="en-US" altLang="en-US" i="1" baseline="0" dirty="0">
                <a:cs typeface="Arial" panose="020B0604020202020204" pitchFamily="34" charset="0"/>
              </a:rPr>
              <a:t>[review slide content].</a:t>
            </a:r>
            <a:endParaRPr lang="en-US" altLang="en-US" baseline="0" dirty="0">
              <a:cs typeface="Arial" panose="020B0604020202020204" pitchFamily="34" charset="0"/>
            </a:endParaRPr>
          </a:p>
          <a:p>
            <a:pPr marL="171450" marR="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tLang="en-US" baseline="0" dirty="0">
                <a:cs typeface="Arial" panose="020B0604020202020204" pitchFamily="34" charset="0"/>
              </a:rPr>
              <a:t>In total there were... </a:t>
            </a:r>
            <a:r>
              <a:rPr lang="en-US" altLang="en-US" i="1" baseline="0" dirty="0">
                <a:cs typeface="Arial" panose="020B0604020202020204" pitchFamily="34" charset="0"/>
              </a:rPr>
              <a:t>[review slide content].</a:t>
            </a:r>
            <a:endParaRPr lang="en-US" altLang="en-US" baseline="0" dirty="0">
              <a:cs typeface="Arial" panose="020B0604020202020204" pitchFamily="34" charset="0"/>
            </a:endParaRPr>
          </a:p>
        </p:txBody>
      </p:sp>
    </p:spTree>
    <p:extLst>
      <p:ext uri="{BB962C8B-B14F-4D97-AF65-F5344CB8AC3E}">
        <p14:creationId xmlns:p14="http://schemas.microsoft.com/office/powerpoint/2010/main" val="23334619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Talk through the</a:t>
            </a:r>
            <a:r>
              <a:rPr lang="en-US" baseline="0" dirty="0"/>
              <a:t> formula at top and the beta coefficient for each term.</a:t>
            </a:r>
          </a:p>
          <a:p>
            <a:pPr marL="171450" indent="-171450">
              <a:buFont typeface="Arial" panose="020B0604020202020204" pitchFamily="34" charset="0"/>
              <a:buChar char="•"/>
            </a:pPr>
            <a:r>
              <a:rPr lang="en-US" baseline="0" dirty="0"/>
              <a:t>Note the P values: Note which are significant and which not.</a:t>
            </a:r>
          </a:p>
          <a:p>
            <a:pPr marL="171450" indent="-171450">
              <a:buFont typeface="Arial" panose="020B0604020202020204" pitchFamily="34" charset="0"/>
              <a:buChar char="•"/>
            </a:pPr>
            <a:r>
              <a:rPr lang="en-US" baseline="0" dirty="0"/>
              <a:t>Note the ORs: The OR for age is very close to 1.0 but still statistically significant because it refers to a 1-year age difference.</a:t>
            </a:r>
          </a:p>
          <a:p>
            <a:pPr marL="171450" indent="-171450">
              <a:buFont typeface="Arial" panose="020B0604020202020204" pitchFamily="34" charset="0"/>
              <a:buChar char="•"/>
            </a:pPr>
            <a:r>
              <a:rPr lang="en-US" baseline="0" dirty="0"/>
              <a:t>Talk through the calculation of the odds ratio.</a:t>
            </a:r>
          </a:p>
          <a:p>
            <a:pPr marL="171450" indent="-171450">
              <a:buFont typeface="Arial" panose="020B0604020202020204" pitchFamily="34" charset="0"/>
              <a:buChar char="•"/>
            </a:pPr>
            <a:r>
              <a:rPr lang="en-US" baseline="0" dirty="0"/>
              <a:t>What would you conclude?  In plain English?</a:t>
            </a:r>
          </a:p>
          <a:p>
            <a:pPr marL="171450" indent="-171450">
              <a:buFont typeface="Arial" panose="020B0604020202020204" pitchFamily="34" charset="0"/>
              <a:buChar char="•"/>
            </a:pPr>
            <a:r>
              <a:rPr lang="en-US" baseline="0" dirty="0"/>
              <a:t>“The odds of dying on the medical service are 2.4 times higher than the odds of dying on the surgical service controlling for infection, age, and sex.”</a:t>
            </a:r>
            <a:endParaRPr lang="en-US" dirty="0"/>
          </a:p>
        </p:txBody>
      </p:sp>
      <p:sp>
        <p:nvSpPr>
          <p:cNvPr id="4" name="Slide Number Placeholder 3"/>
          <p:cNvSpPr>
            <a:spLocks noGrp="1"/>
          </p:cNvSpPr>
          <p:nvPr>
            <p:ph type="sldNum" sz="quarter" idx="10"/>
          </p:nvPr>
        </p:nvSpPr>
        <p:spPr/>
        <p:txBody>
          <a:bodyPr/>
          <a:lstStyle/>
          <a:p>
            <a:fld id="{1AD3D35E-2143-4448-BE2B-2320F89EEC49}" type="slidenum">
              <a:rPr lang="en-US" smtClean="0"/>
              <a:t>22</a:t>
            </a:fld>
            <a:endParaRPr lang="en-US"/>
          </a:p>
        </p:txBody>
      </p:sp>
    </p:spTree>
    <p:extLst>
      <p:ext uri="{BB962C8B-B14F-4D97-AF65-F5344CB8AC3E}">
        <p14:creationId xmlns:p14="http://schemas.microsoft.com/office/powerpoint/2010/main" val="108699374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The top part of this slide is the same as the previous</a:t>
            </a:r>
            <a:r>
              <a:rPr lang="en-US" baseline="0" dirty="0"/>
              <a:t> one.  I just repeated it as a reminder so you could see the standard errors as we go through the confidence limits.</a:t>
            </a:r>
          </a:p>
          <a:p>
            <a:pPr marL="171450" indent="-171450">
              <a:buFont typeface="Arial" panose="020B0604020202020204" pitchFamily="34" charset="0"/>
              <a:buChar char="•"/>
            </a:pPr>
            <a:r>
              <a:rPr lang="en-US" baseline="0" dirty="0"/>
              <a:t>Calculate the confidence limits by taking e to the beta plus and minus 1.96 times </a:t>
            </a:r>
            <a:r>
              <a:rPr lang="en-US" baseline="0" dirty="0" err="1"/>
              <a:t>std</a:t>
            </a:r>
            <a:r>
              <a:rPr lang="en-US" baseline="0" dirty="0"/>
              <a:t> error of beta.</a:t>
            </a:r>
          </a:p>
          <a:p>
            <a:pPr marL="171450" indent="-171450">
              <a:buFont typeface="Arial" panose="020B0604020202020204" pitchFamily="34" charset="0"/>
              <a:buChar char="•"/>
            </a:pPr>
            <a:r>
              <a:rPr lang="en-US" baseline="0" dirty="0"/>
              <a:t>1.96 is for the 95% confidence limits from the standard normal Z distribution.</a:t>
            </a:r>
          </a:p>
          <a:p>
            <a:pPr marL="171450" indent="-171450">
              <a:buFont typeface="Arial" panose="020B0604020202020204" pitchFamily="34" charset="0"/>
              <a:buChar char="•"/>
            </a:pPr>
            <a:r>
              <a:rPr lang="en-US" baseline="0" dirty="0"/>
              <a:t>The computer output give you the </a:t>
            </a:r>
            <a:r>
              <a:rPr lang="en-US" baseline="0" dirty="0" err="1"/>
              <a:t>s.e.</a:t>
            </a:r>
            <a:r>
              <a:rPr lang="en-US" baseline="0" dirty="0"/>
              <a:t>(beta).</a:t>
            </a:r>
          </a:p>
          <a:p>
            <a:pPr marL="171450" indent="-171450">
              <a:buFont typeface="Arial" panose="020B0604020202020204" pitchFamily="34" charset="0"/>
              <a:buChar char="•"/>
            </a:pPr>
            <a:r>
              <a:rPr lang="en-US" baseline="0" dirty="0"/>
              <a:t>Substitute into the formula, you get e raised to the power of 0.879 + and – 0.762.</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aseline="0" dirty="0"/>
              <a:t>Which is e raised to the power of .117 and 1.641.</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aseline="0" dirty="0"/>
              <a:t>And that gives you 1.12 and 5.16 as the 95% confidence intervals around the Odds Ratio of 2.4.</a:t>
            </a:r>
          </a:p>
        </p:txBody>
      </p:sp>
      <p:sp>
        <p:nvSpPr>
          <p:cNvPr id="4" name="Slide Number Placeholder 3"/>
          <p:cNvSpPr>
            <a:spLocks noGrp="1"/>
          </p:cNvSpPr>
          <p:nvPr>
            <p:ph type="sldNum" sz="quarter" idx="10"/>
          </p:nvPr>
        </p:nvSpPr>
        <p:spPr/>
        <p:txBody>
          <a:bodyPr/>
          <a:lstStyle/>
          <a:p>
            <a:fld id="{1AD3D35E-2143-4448-BE2B-2320F89EEC49}" type="slidenum">
              <a:rPr lang="en-US" smtClean="0"/>
              <a:t>23</a:t>
            </a:fld>
            <a:endParaRPr lang="en-US"/>
          </a:p>
        </p:txBody>
      </p:sp>
    </p:spTree>
    <p:extLst>
      <p:ext uri="{BB962C8B-B14F-4D97-AF65-F5344CB8AC3E}">
        <p14:creationId xmlns:p14="http://schemas.microsoft.com/office/powerpoint/2010/main" val="258004070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To get the P value, we</a:t>
            </a:r>
            <a:r>
              <a:rPr lang="en-US" baseline="0" dirty="0"/>
              <a:t> do it just like we did in the biostatistics lectures.</a:t>
            </a:r>
          </a:p>
          <a:p>
            <a:pPr marL="171450" indent="-171450">
              <a:buFont typeface="Arial" panose="020B0604020202020204" pitchFamily="34" charset="0"/>
              <a:buChar char="•"/>
            </a:pPr>
            <a:r>
              <a:rPr lang="en-US" baseline="0" dirty="0"/>
              <a:t>You calculate a Z statistic from your data, dividing beta by </a:t>
            </a:r>
            <a:r>
              <a:rPr lang="en-US" baseline="0" dirty="0" err="1"/>
              <a:t>std</a:t>
            </a:r>
            <a:r>
              <a:rPr lang="en-US" baseline="0" dirty="0"/>
              <a:t> err beta.</a:t>
            </a:r>
          </a:p>
          <a:p>
            <a:pPr marL="171450" indent="-171450">
              <a:buFont typeface="Arial" panose="020B0604020202020204" pitchFamily="34" charset="0"/>
              <a:buChar char="•"/>
            </a:pPr>
            <a:r>
              <a:rPr lang="en-US" baseline="0" dirty="0"/>
              <a:t>Square it, which has a chi-square distribution, so you can look up the P value by using the chi-square distribution.</a:t>
            </a:r>
          </a:p>
          <a:p>
            <a:pPr marL="171450" indent="-171450">
              <a:buFont typeface="Arial" panose="020B0604020202020204" pitchFamily="34" charset="0"/>
              <a:buChar char="•"/>
            </a:pPr>
            <a:r>
              <a:rPr lang="en-US" baseline="0" dirty="0"/>
              <a:t>Questions to this point?</a:t>
            </a:r>
          </a:p>
        </p:txBody>
      </p:sp>
      <p:sp>
        <p:nvSpPr>
          <p:cNvPr id="4" name="Slide Number Placeholder 3"/>
          <p:cNvSpPr>
            <a:spLocks noGrp="1"/>
          </p:cNvSpPr>
          <p:nvPr>
            <p:ph type="sldNum" sz="quarter" idx="10"/>
          </p:nvPr>
        </p:nvSpPr>
        <p:spPr/>
        <p:txBody>
          <a:bodyPr/>
          <a:lstStyle/>
          <a:p>
            <a:pPr>
              <a:defRPr/>
            </a:pPr>
            <a:fld id="{2CE43064-DE2D-4EDD-A526-858F3FF492D8}" type="slidenum">
              <a:rPr lang="en-US" altLang="en-US" smtClean="0"/>
              <a:pPr>
                <a:defRPr/>
              </a:pPr>
              <a:t>24</a:t>
            </a:fld>
            <a:endParaRPr lang="en-US" altLang="en-US"/>
          </a:p>
        </p:txBody>
      </p:sp>
    </p:spTree>
    <p:extLst>
      <p:ext uri="{BB962C8B-B14F-4D97-AF65-F5344CB8AC3E}">
        <p14:creationId xmlns:p14="http://schemas.microsoft.com/office/powerpoint/2010/main" val="294517898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sz="1200" dirty="0">
                <a:latin typeface="Calibri (Body)"/>
              </a:rPr>
              <a:t>The</a:t>
            </a:r>
            <a:r>
              <a:rPr lang="en-US" sz="1200" baseline="0" dirty="0">
                <a:latin typeface="Calibri (Body)"/>
              </a:rPr>
              <a:t> next step in terms of understanding logistic regression is to add interaction terms, which are product terms on the right side of the equation.</a:t>
            </a:r>
          </a:p>
          <a:p>
            <a:pPr marL="171450" indent="-171450">
              <a:buFont typeface="Arial" panose="020B0604020202020204" pitchFamily="34" charset="0"/>
              <a:buChar char="•"/>
            </a:pPr>
            <a:r>
              <a:rPr lang="en-US" sz="1200" baseline="0" dirty="0">
                <a:latin typeface="Calibri (Body)"/>
              </a:rPr>
              <a:t>Adding interaction terms is the same thing as “STRATIFYING” the equation, just like in the 3-way analysis lecture yesterday.</a:t>
            </a:r>
          </a:p>
          <a:p>
            <a:pPr marL="171450" indent="-171450">
              <a:buFont typeface="Arial" panose="020B0604020202020204" pitchFamily="34" charset="0"/>
              <a:buChar char="•"/>
            </a:pPr>
            <a:r>
              <a:rPr lang="en-US" sz="1200" baseline="0" dirty="0">
                <a:latin typeface="Calibri (Body)"/>
              </a:rPr>
              <a:t>For the main exposure-disease association, </a:t>
            </a:r>
            <a:r>
              <a:rPr lang="en-US" dirty="0">
                <a:latin typeface="Calibri (Body)"/>
              </a:rPr>
              <a:t>you</a:t>
            </a:r>
            <a:r>
              <a:rPr lang="en-US" sz="1200" baseline="0" dirty="0">
                <a:latin typeface="Calibri (Body)"/>
              </a:rPr>
              <a:t> get separate odds ratios for different levels of the covariate.</a:t>
            </a:r>
          </a:p>
          <a:p>
            <a:pPr marL="171450" indent="-171450">
              <a:buFont typeface="Arial" panose="020B0604020202020204" pitchFamily="34" charset="0"/>
              <a:buChar char="•"/>
            </a:pPr>
            <a:r>
              <a:rPr lang="en-US" sz="1200" baseline="0" dirty="0">
                <a:latin typeface="Calibri (Body)"/>
              </a:rPr>
              <a:t>Let me introduce this notation:  D is disease for the outcome, E is exposure for the study factor, and C are all the covariates.</a:t>
            </a:r>
          </a:p>
          <a:p>
            <a:pPr marL="171450" indent="-171450">
              <a:buFont typeface="Arial" panose="020B0604020202020204" pitchFamily="34" charset="0"/>
              <a:buChar char="•"/>
            </a:pPr>
            <a:r>
              <a:rPr lang="en-US" sz="1200" baseline="0" dirty="0">
                <a:latin typeface="Calibri (Body)"/>
              </a:rPr>
              <a:t>Here you see 1</a:t>
            </a:r>
            <a:r>
              <a:rPr lang="en-US" sz="1200" baseline="30000" dirty="0">
                <a:latin typeface="Calibri (Body)"/>
              </a:rPr>
              <a:t>st</a:t>
            </a:r>
            <a:r>
              <a:rPr lang="en-US" sz="1200" baseline="0" dirty="0">
                <a:latin typeface="Calibri (Body)"/>
              </a:rPr>
              <a:t> the probability form of the equation and below that the logit form.</a:t>
            </a:r>
          </a:p>
          <a:p>
            <a:pPr marL="171450" indent="-171450">
              <a:buFont typeface="Arial" panose="020B0604020202020204" pitchFamily="34" charset="0"/>
              <a:buChar char="•"/>
            </a:pPr>
            <a:r>
              <a:rPr lang="en-US" sz="1200" baseline="0" dirty="0">
                <a:latin typeface="Calibri (Body)"/>
              </a:rPr>
              <a:t>You see that beta for the main exposure E has no subscript.</a:t>
            </a:r>
          </a:p>
          <a:p>
            <a:pPr marL="171450" indent="-171450">
              <a:buFont typeface="Arial" panose="020B0604020202020204" pitchFamily="34" charset="0"/>
              <a:buChar char="•"/>
            </a:pPr>
            <a:r>
              <a:rPr lang="en-US" sz="1200" baseline="0" dirty="0">
                <a:latin typeface="Calibri (Body)"/>
              </a:rPr>
              <a:t>The betas for all of the co-variates “C” are subscripted 1 through i.</a:t>
            </a:r>
          </a:p>
          <a:p>
            <a:pPr marL="171450" indent="-171450">
              <a:buFont typeface="Arial" panose="020B0604020202020204" pitchFamily="34" charset="0"/>
              <a:buChar char="•"/>
            </a:pPr>
            <a:r>
              <a:rPr lang="en-US" sz="1200" baseline="0" dirty="0">
                <a:latin typeface="Calibri (Body)"/>
              </a:rPr>
              <a:t>Next are interaction terms between the main exposure E and each of the covariates, subscripted j in this case to make them different from the covariates by themselves.</a:t>
            </a:r>
          </a:p>
        </p:txBody>
      </p:sp>
      <p:sp>
        <p:nvSpPr>
          <p:cNvPr id="4" name="Slide Number Placeholder 3"/>
          <p:cNvSpPr>
            <a:spLocks noGrp="1"/>
          </p:cNvSpPr>
          <p:nvPr>
            <p:ph type="sldNum" sz="quarter" idx="10"/>
          </p:nvPr>
        </p:nvSpPr>
        <p:spPr/>
        <p:txBody>
          <a:bodyPr/>
          <a:lstStyle/>
          <a:p>
            <a:fld id="{1AD3D35E-2143-4448-BE2B-2320F89EEC49}" type="slidenum">
              <a:rPr lang="en-US" smtClean="0"/>
              <a:t>25</a:t>
            </a:fld>
            <a:endParaRPr lang="en-US"/>
          </a:p>
        </p:txBody>
      </p:sp>
    </p:spTree>
    <p:extLst>
      <p:ext uri="{BB962C8B-B14F-4D97-AF65-F5344CB8AC3E}">
        <p14:creationId xmlns:p14="http://schemas.microsoft.com/office/powerpoint/2010/main" val="31460835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7"/>
          <p:cNvSpPr>
            <a:spLocks noGrp="1" noChangeArrowheads="1"/>
          </p:cNvSpPr>
          <p:nvPr>
            <p:ph type="sldNum" sz="quarter" idx="5"/>
          </p:nvPr>
        </p:nvSpPr>
        <p:spPr>
          <a:noFill/>
        </p:spPr>
        <p:txBody>
          <a:bodyP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fld id="{DCF93EAE-90FF-42D9-91B9-437821F7040F}" type="slidenum">
              <a:rPr lang="en-US" altLang="en-US" sz="1200" smtClean="0"/>
              <a:pPr/>
              <a:t>26</a:t>
            </a:fld>
            <a:endParaRPr lang="en-US" altLang="en-US" sz="1200"/>
          </a:p>
        </p:txBody>
      </p:sp>
      <p:sp>
        <p:nvSpPr>
          <p:cNvPr id="27651" name="Rectangle 2"/>
          <p:cNvSpPr>
            <a:spLocks noGrp="1" noRot="1" noChangeAspect="1" noChangeArrowheads="1" noTextEdit="1"/>
          </p:cNvSpPr>
          <p:nvPr>
            <p:ph type="sldImg"/>
          </p:nvPr>
        </p:nvSpPr>
        <p:spPr>
          <a:ln/>
        </p:spPr>
      </p:sp>
      <p:sp>
        <p:nvSpPr>
          <p:cNvPr id="27652" name="Rectangle 3"/>
          <p:cNvSpPr>
            <a:spLocks noGrp="1" noChangeArrowheads="1"/>
          </p:cNvSpPr>
          <p:nvPr>
            <p:ph type="body" idx="1"/>
          </p:nvPr>
        </p:nvSpPr>
        <p:spPr>
          <a:noFill/>
        </p:spPr>
        <p:txBody>
          <a:bodyPr/>
          <a:lstStyle/>
          <a:p>
            <a:pPr marL="171450" indent="-171450" eaLnBrk="1" hangingPunct="1">
              <a:buFont typeface="Arial" panose="020B0604020202020204" pitchFamily="34" charset="0"/>
              <a:buChar char="•"/>
            </a:pPr>
            <a:r>
              <a:rPr lang="en-US" altLang="en-US" dirty="0"/>
              <a:t>As</a:t>
            </a:r>
            <a:r>
              <a:rPr lang="en-US" altLang="en-US" baseline="0" dirty="0"/>
              <a:t> I just said, you get different odds ratios depending on the covariate.</a:t>
            </a:r>
          </a:p>
          <a:p>
            <a:pPr marL="171450" indent="-171450" eaLnBrk="1" hangingPunct="1">
              <a:buFont typeface="Arial" panose="020B0604020202020204" pitchFamily="34" charset="0"/>
              <a:buChar char="•"/>
            </a:pPr>
            <a:r>
              <a:rPr lang="en-US" altLang="en-US" baseline="0" dirty="0"/>
              <a:t>Let’s start with age measured in years, so these are integers.</a:t>
            </a:r>
          </a:p>
          <a:p>
            <a:pPr marL="171450" indent="-171450" eaLnBrk="1" hangingPunct="1">
              <a:buFont typeface="Arial" panose="020B0604020202020204" pitchFamily="34" charset="0"/>
              <a:buChar char="•"/>
            </a:pPr>
            <a:r>
              <a:rPr lang="en-US" altLang="en-US" baseline="0" dirty="0"/>
              <a:t>Talk through the definition of each variable and logit P(X), noting interaction term.</a:t>
            </a:r>
          </a:p>
          <a:p>
            <a:pPr marL="171450" indent="-171450" eaLnBrk="1" hangingPunct="1">
              <a:buFont typeface="Arial" panose="020B0604020202020204" pitchFamily="34" charset="0"/>
              <a:buChar char="•"/>
            </a:pPr>
            <a:r>
              <a:rPr lang="en-US" altLang="en-US" baseline="0" dirty="0"/>
              <a:t>In the middle you see the OR formula, using the convention we used before where red indicates the exposed group.</a:t>
            </a:r>
          </a:p>
          <a:p>
            <a:pPr marL="171450" indent="-171450" eaLnBrk="1" hangingPunct="1">
              <a:buFont typeface="Arial" panose="020B0604020202020204" pitchFamily="34" charset="0"/>
              <a:buChar char="•"/>
            </a:pPr>
            <a:r>
              <a:rPr lang="en-US" altLang="en-US" baseline="0" dirty="0"/>
              <a:t>Only in this case, all of the terms do not zero out.</a:t>
            </a:r>
          </a:p>
          <a:p>
            <a:pPr marL="171450" indent="-171450" eaLnBrk="1" hangingPunct="1">
              <a:buFont typeface="Arial" panose="020B0604020202020204" pitchFamily="34" charset="0"/>
              <a:buChar char="•"/>
            </a:pPr>
            <a:r>
              <a:rPr lang="en-US" altLang="en-US" baseline="0" dirty="0"/>
              <a:t>Let’s start with people aged 50 years.</a:t>
            </a:r>
          </a:p>
          <a:p>
            <a:pPr marL="171450" indent="-171450" eaLnBrk="1" hangingPunct="1">
              <a:buFont typeface="Arial" panose="020B0604020202020204" pitchFamily="34" charset="0"/>
              <a:buChar char="•"/>
            </a:pPr>
            <a:r>
              <a:rPr lang="en-US" altLang="en-US" baseline="0" dirty="0"/>
              <a:t>Beta1 for age zeros out because both groups are 50 years old.</a:t>
            </a:r>
          </a:p>
          <a:p>
            <a:pPr marL="171450" indent="-171450" eaLnBrk="1" hangingPunct="1">
              <a:buFont typeface="Arial" panose="020B0604020202020204" pitchFamily="34" charset="0"/>
              <a:buChar char="•"/>
            </a:pPr>
            <a:r>
              <a:rPr lang="en-US" altLang="en-US" baseline="0" dirty="0"/>
              <a:t>But the interaction term does not.  You end up with 50 x beta2.</a:t>
            </a:r>
          </a:p>
          <a:p>
            <a:pPr marL="171450" indent="-171450" eaLnBrk="1" hangingPunct="1">
              <a:buFont typeface="Arial" panose="020B0604020202020204" pitchFamily="34" charset="0"/>
              <a:buChar char="•"/>
            </a:pPr>
            <a:r>
              <a:rPr lang="en-US" altLang="en-US" baseline="0" dirty="0"/>
              <a:t>So the odds ratio for 50-year olds is e to the beta plus beta2 times 50.</a:t>
            </a:r>
          </a:p>
          <a:p>
            <a:pPr marL="171450" indent="-171450" eaLnBrk="1" hangingPunct="1">
              <a:buFont typeface="Arial" panose="020B0604020202020204" pitchFamily="34" charset="0"/>
              <a:buChar char="•"/>
            </a:pPr>
            <a:r>
              <a:rPr lang="en-US" altLang="en-US" baseline="0" dirty="0"/>
              <a:t>More generally, the odds ratio for any age is beta plus beta 2 time the age.</a:t>
            </a:r>
            <a:endParaRPr lang="en-US" altLang="en-US" dirty="0"/>
          </a:p>
        </p:txBody>
      </p:sp>
    </p:spTree>
    <p:extLst>
      <p:ext uri="{BB962C8B-B14F-4D97-AF65-F5344CB8AC3E}">
        <p14:creationId xmlns:p14="http://schemas.microsoft.com/office/powerpoint/2010/main" val="17054074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7"/>
          <p:cNvSpPr>
            <a:spLocks noGrp="1" noChangeArrowheads="1"/>
          </p:cNvSpPr>
          <p:nvPr>
            <p:ph type="sldNum" sz="quarter" idx="5"/>
          </p:nvPr>
        </p:nvSpPr>
        <p:spPr>
          <a:noFill/>
        </p:spPr>
        <p:txBody>
          <a:bodyP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fld id="{DCF93EAE-90FF-42D9-91B9-437821F7040F}" type="slidenum">
              <a:rPr lang="en-US" altLang="en-US" sz="1200" smtClean="0"/>
              <a:pPr/>
              <a:t>27</a:t>
            </a:fld>
            <a:endParaRPr lang="en-US" altLang="en-US" sz="1200"/>
          </a:p>
        </p:txBody>
      </p:sp>
      <p:sp>
        <p:nvSpPr>
          <p:cNvPr id="27651" name="Rectangle 2"/>
          <p:cNvSpPr>
            <a:spLocks noGrp="1" noRot="1" noChangeAspect="1" noChangeArrowheads="1" noTextEdit="1"/>
          </p:cNvSpPr>
          <p:nvPr>
            <p:ph type="sldImg"/>
          </p:nvPr>
        </p:nvSpPr>
        <p:spPr>
          <a:ln/>
        </p:spPr>
      </p:sp>
      <p:sp>
        <p:nvSpPr>
          <p:cNvPr id="27652" name="Rectangle 3"/>
          <p:cNvSpPr>
            <a:spLocks noGrp="1" noChangeArrowheads="1"/>
          </p:cNvSpPr>
          <p:nvPr>
            <p:ph type="body" idx="1"/>
          </p:nvPr>
        </p:nvSpPr>
        <p:spPr>
          <a:noFill/>
        </p:spPr>
        <p:txBody>
          <a:bodyPr/>
          <a:lstStyle/>
          <a:p>
            <a:pPr marL="0" indent="0" eaLnBrk="1" hangingPunct="1">
              <a:buFont typeface="Arial" panose="020B0604020202020204" pitchFamily="34" charset="0"/>
              <a:buNone/>
            </a:pPr>
            <a:r>
              <a:rPr lang="en-US" altLang="en-US" dirty="0"/>
              <a:t>Here’s an example:</a:t>
            </a:r>
          </a:p>
          <a:p>
            <a:pPr marL="171450" indent="-171450" eaLnBrk="1" hangingPunct="1">
              <a:buFont typeface="Arial"/>
              <a:buChar char="•"/>
            </a:pPr>
            <a:r>
              <a:rPr lang="en-US" altLang="en-US" dirty="0"/>
              <a:t>Notice the</a:t>
            </a:r>
            <a:r>
              <a:rPr lang="en-US" altLang="en-US" baseline="0" dirty="0"/>
              <a:t> last term, beta4, has the interaction between service and age.</a:t>
            </a:r>
          </a:p>
          <a:p>
            <a:pPr marL="171450" indent="-171450" eaLnBrk="1" hangingPunct="1">
              <a:buFont typeface="Arial" panose="020B0604020202020204" pitchFamily="34" charset="0"/>
              <a:buChar char="•"/>
            </a:pPr>
            <a:r>
              <a:rPr lang="en-US" altLang="en-US" baseline="0" dirty="0"/>
              <a:t>I used brown to highlight the 2 terms where service appears.</a:t>
            </a:r>
          </a:p>
          <a:p>
            <a:pPr marL="171450" indent="-171450" eaLnBrk="1" hangingPunct="1">
              <a:buFont typeface="Arial" panose="020B0604020202020204" pitchFamily="34" charset="0"/>
              <a:buChar char="•"/>
            </a:pPr>
            <a:r>
              <a:rPr lang="en-US" altLang="en-US" baseline="0" dirty="0"/>
              <a:t>The beta for service is... </a:t>
            </a:r>
            <a:r>
              <a:rPr lang="en-US" altLang="en-US" i="1" baseline="0" dirty="0"/>
              <a:t>[review slide content].</a:t>
            </a:r>
            <a:endParaRPr lang="en-US" altLang="en-US" baseline="0" dirty="0"/>
          </a:p>
          <a:p>
            <a:pPr marL="171450" indent="-171450" eaLnBrk="1" hangingPunct="1">
              <a:buFont typeface="Arial" panose="020B0604020202020204" pitchFamily="34" charset="0"/>
              <a:buChar char="•"/>
            </a:pPr>
            <a:r>
              <a:rPr lang="en-US" altLang="en-US" baseline="0" dirty="0"/>
              <a:t>The beta for service by age is... </a:t>
            </a:r>
            <a:r>
              <a:rPr lang="en-US" altLang="en-US" i="1" baseline="0" dirty="0"/>
              <a:t>[review slide content].</a:t>
            </a:r>
            <a:endParaRPr lang="en-US" altLang="en-US" baseline="0" dirty="0"/>
          </a:p>
          <a:p>
            <a:pPr marL="171450" indent="-171450" eaLnBrk="1" hangingPunct="1">
              <a:buFont typeface="Arial" panose="020B0604020202020204" pitchFamily="34" charset="0"/>
              <a:buChar char="•"/>
            </a:pPr>
            <a:r>
              <a:rPr lang="en-US" altLang="en-US" baseline="0" dirty="0"/>
              <a:t>Notice the P value for the interaction term is &lt;.05 so the interaction term is statistically significant.</a:t>
            </a:r>
          </a:p>
          <a:p>
            <a:pPr marL="171450" indent="-171450" eaLnBrk="1" hangingPunct="1">
              <a:buFont typeface="Arial" panose="020B0604020202020204" pitchFamily="34" charset="0"/>
              <a:buChar char="•"/>
            </a:pPr>
            <a:r>
              <a:rPr lang="en-US" altLang="en-US" baseline="0" dirty="0"/>
              <a:t>The odds ratio equals e to the... </a:t>
            </a:r>
            <a:r>
              <a:rPr lang="en-US" altLang="en-US" i="1" baseline="0" dirty="0"/>
              <a:t>[review slide content].</a:t>
            </a:r>
            <a:endParaRPr lang="en-US" altLang="en-US" baseline="0" dirty="0"/>
          </a:p>
        </p:txBody>
      </p:sp>
    </p:spTree>
    <p:extLst>
      <p:ext uri="{BB962C8B-B14F-4D97-AF65-F5344CB8AC3E}">
        <p14:creationId xmlns:p14="http://schemas.microsoft.com/office/powerpoint/2010/main" val="87631720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7"/>
          <p:cNvSpPr>
            <a:spLocks noGrp="1" noChangeArrowheads="1"/>
          </p:cNvSpPr>
          <p:nvPr>
            <p:ph type="sldNum" sz="quarter" idx="5"/>
          </p:nvPr>
        </p:nvSpPr>
        <p:spPr>
          <a:noFill/>
        </p:spPr>
        <p:txBody>
          <a:bodyP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fld id="{DCF93EAE-90FF-42D9-91B9-437821F7040F}" type="slidenum">
              <a:rPr lang="en-US" altLang="en-US" sz="1200" smtClean="0"/>
              <a:pPr/>
              <a:t>28</a:t>
            </a:fld>
            <a:endParaRPr lang="en-US" altLang="en-US" sz="1200"/>
          </a:p>
        </p:txBody>
      </p:sp>
      <p:sp>
        <p:nvSpPr>
          <p:cNvPr id="27651" name="Rectangle 2"/>
          <p:cNvSpPr>
            <a:spLocks noGrp="1" noRot="1" noChangeAspect="1" noChangeArrowheads="1" noTextEdit="1"/>
          </p:cNvSpPr>
          <p:nvPr>
            <p:ph type="sldImg"/>
          </p:nvPr>
        </p:nvSpPr>
        <p:spPr>
          <a:ln/>
        </p:spPr>
      </p:sp>
      <p:sp>
        <p:nvSpPr>
          <p:cNvPr id="27652" name="Rectangle 3"/>
          <p:cNvSpPr>
            <a:spLocks noGrp="1" noChangeArrowheads="1"/>
          </p:cNvSpPr>
          <p:nvPr>
            <p:ph type="body" idx="1"/>
          </p:nvPr>
        </p:nvSpPr>
        <p:spPr>
          <a:noFill/>
        </p:spPr>
        <p:txBody>
          <a:bodyPr/>
          <a:lstStyle/>
          <a:p>
            <a:pPr marL="171450" indent="-171450" eaLnBrk="1" hangingPunct="1">
              <a:buFont typeface="Arial"/>
              <a:buChar char="•"/>
            </a:pPr>
            <a:r>
              <a:rPr lang="en-US" altLang="en-US" dirty="0"/>
              <a:t>I’ve repeated the same thing at the top of this slide, beta, beta</a:t>
            </a:r>
            <a:r>
              <a:rPr lang="en-US" altLang="en-US" baseline="0" dirty="0"/>
              <a:t> 4, and the odds ratio formula.</a:t>
            </a:r>
          </a:p>
          <a:p>
            <a:pPr marL="171450" indent="-171450" eaLnBrk="1" hangingPunct="1">
              <a:buFont typeface="Arial"/>
              <a:buChar char="•"/>
            </a:pPr>
            <a:r>
              <a:rPr lang="en-US" altLang="en-US" baseline="0" dirty="0"/>
              <a:t>So lets compare 2 groups, one 50 years old, one 70 years old.</a:t>
            </a:r>
          </a:p>
          <a:p>
            <a:pPr marL="171450" indent="-171450" eaLnBrk="1" hangingPunct="1">
              <a:buFont typeface="Arial"/>
              <a:buChar char="•"/>
            </a:pPr>
            <a:r>
              <a:rPr lang="en-US" altLang="en-US" baseline="0" dirty="0"/>
              <a:t>We plug age into the formula and we get odds ratios of 1.22 for 50 year-olds and 3.39 for 70-year olds.</a:t>
            </a:r>
          </a:p>
          <a:p>
            <a:pPr marL="171450" indent="-171450" eaLnBrk="1" hangingPunct="1">
              <a:buFont typeface="Arial"/>
              <a:buChar char="•"/>
            </a:pPr>
            <a:r>
              <a:rPr lang="en-US" altLang="en-US" baseline="0" dirty="0"/>
              <a:t>Now I want you to say those results in words.  How would you say this in plain English?</a:t>
            </a:r>
          </a:p>
          <a:p>
            <a:pPr marL="171450" indent="-171450" eaLnBrk="1" hangingPunct="1">
              <a:buFont typeface="Arial"/>
              <a:buChar char="•"/>
            </a:pPr>
            <a:r>
              <a:rPr lang="en-US" altLang="en-US" baseline="0" dirty="0"/>
              <a:t>You do all these fancy statistics, but in the end you have to communicate your findings in words.</a:t>
            </a:r>
          </a:p>
          <a:p>
            <a:pPr marL="171450" indent="-171450" eaLnBrk="1" hangingPunct="1">
              <a:buFont typeface="Arial"/>
              <a:buChar char="•"/>
            </a:pPr>
            <a:r>
              <a:rPr lang="en-US" altLang="en-US" b="1" i="1" baseline="0"/>
              <a:t>ASK:  </a:t>
            </a:r>
            <a:r>
              <a:rPr lang="en-US" altLang="en-US" baseline="0"/>
              <a:t>Who </a:t>
            </a:r>
            <a:r>
              <a:rPr lang="en-US" altLang="en-US" baseline="0" dirty="0"/>
              <a:t>wants to say this out loud...?</a:t>
            </a:r>
          </a:p>
          <a:p>
            <a:pPr marL="171450" indent="-171450" eaLnBrk="1" hangingPunct="1">
              <a:buFont typeface="Arial"/>
              <a:buChar char="•"/>
            </a:pPr>
            <a:r>
              <a:rPr lang="en-US" altLang="en-US" i="1" baseline="0" dirty="0"/>
              <a:t>[Wait while they try to formulate in English in their own heads. Someone may volunteer. If not, call on someone.]</a:t>
            </a:r>
            <a:endParaRPr lang="en-US" altLang="en-US" i="1" dirty="0"/>
          </a:p>
        </p:txBody>
      </p:sp>
    </p:spTree>
    <p:extLst>
      <p:ext uri="{BB962C8B-B14F-4D97-AF65-F5344CB8AC3E}">
        <p14:creationId xmlns:p14="http://schemas.microsoft.com/office/powerpoint/2010/main" val="102849671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7"/>
          <p:cNvSpPr>
            <a:spLocks noGrp="1" noChangeArrowheads="1"/>
          </p:cNvSpPr>
          <p:nvPr>
            <p:ph type="sldNum" sz="quarter" idx="5"/>
          </p:nvPr>
        </p:nvSpPr>
        <p:spPr>
          <a:noFill/>
        </p:spPr>
        <p:txBody>
          <a:bodyP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fld id="{DCF93EAE-90FF-42D9-91B9-437821F7040F}" type="slidenum">
              <a:rPr lang="en-US" altLang="en-US" sz="1200" smtClean="0"/>
              <a:pPr/>
              <a:t>29</a:t>
            </a:fld>
            <a:endParaRPr lang="en-US" altLang="en-US" sz="1200"/>
          </a:p>
        </p:txBody>
      </p:sp>
      <p:sp>
        <p:nvSpPr>
          <p:cNvPr id="27651" name="Rectangle 2"/>
          <p:cNvSpPr>
            <a:spLocks noGrp="1" noRot="1" noChangeAspect="1" noChangeArrowheads="1" noTextEdit="1"/>
          </p:cNvSpPr>
          <p:nvPr>
            <p:ph type="sldImg"/>
          </p:nvPr>
        </p:nvSpPr>
        <p:spPr>
          <a:ln/>
        </p:spPr>
      </p:sp>
      <p:sp>
        <p:nvSpPr>
          <p:cNvPr id="27652" name="Rectangle 3"/>
          <p:cNvSpPr>
            <a:spLocks noGrp="1" noChangeArrowheads="1"/>
          </p:cNvSpPr>
          <p:nvPr>
            <p:ph type="body" idx="1"/>
          </p:nvPr>
        </p:nvSpPr>
        <p:spPr>
          <a:noFill/>
        </p:spPr>
        <p:txBody>
          <a:bodyPr/>
          <a:lstStyle/>
          <a:p>
            <a:pPr marL="171450" indent="-171450" eaLnBrk="1" hangingPunct="1">
              <a:buFont typeface="Arial" panose="020B0604020202020204" pitchFamily="34" charset="0"/>
              <a:buChar char="•"/>
            </a:pPr>
            <a:r>
              <a:rPr lang="en-US" altLang="en-US" dirty="0"/>
              <a:t>This is</a:t>
            </a:r>
            <a:r>
              <a:rPr lang="en-US" altLang="en-US" baseline="0" dirty="0"/>
              <a:t> how I would say it...</a:t>
            </a:r>
            <a:r>
              <a:rPr lang="en-US" altLang="en-US" i="1" baseline="0" dirty="0"/>
              <a:t> [review slide content].</a:t>
            </a:r>
            <a:endParaRPr lang="en-US" altLang="en-US" baseline="0" dirty="0"/>
          </a:p>
        </p:txBody>
      </p:sp>
    </p:spTree>
    <p:extLst>
      <p:ext uri="{BB962C8B-B14F-4D97-AF65-F5344CB8AC3E}">
        <p14:creationId xmlns:p14="http://schemas.microsoft.com/office/powerpoint/2010/main" val="53087194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We</a:t>
            </a:r>
            <a:r>
              <a:rPr lang="en-US" baseline="0" dirty="0"/>
              <a:t> are going to start with typical hypothesis-driven epidemiological studies with a specific exposure or risk factor as the focus of the study.</a:t>
            </a:r>
          </a:p>
          <a:p>
            <a:pPr marL="171450" indent="-171450">
              <a:buFont typeface="Arial" panose="020B0604020202020204" pitchFamily="34" charset="0"/>
              <a:buChar char="•"/>
            </a:pPr>
            <a:r>
              <a:rPr lang="en-US" baseline="0" dirty="0"/>
              <a:t>We’ll work through some examples and end </a:t>
            </a:r>
            <a:r>
              <a:rPr lang="en-US" dirty="0"/>
              <a:t>this</a:t>
            </a:r>
            <a:r>
              <a:rPr lang="en-US" baseline="0" dirty="0"/>
              <a:t> section with interaction terms.</a:t>
            </a:r>
            <a:endParaRPr lang="en-US" baseline="0" dirty="0">
              <a:cs typeface="Calibri"/>
            </a:endParaRPr>
          </a:p>
          <a:p>
            <a:pPr marL="171450" indent="-171450">
              <a:buFont typeface="Arial" panose="020B0604020202020204" pitchFamily="34" charset="0"/>
              <a:buChar char="•"/>
            </a:pPr>
            <a:r>
              <a:rPr lang="en-US" baseline="0" dirty="0"/>
              <a:t>We’ll talk about why to use logistic regression, what it is, how to interpret the output, </a:t>
            </a:r>
            <a:r>
              <a:rPr lang="en-US" dirty="0"/>
              <a:t>and </a:t>
            </a:r>
            <a:r>
              <a:rPr lang="en-US" baseline="0" dirty="0"/>
              <a:t>the different forms of the logistic equation.</a:t>
            </a:r>
            <a:endParaRPr lang="en-US" baseline="0" dirty="0">
              <a:cs typeface="Calibri"/>
            </a:endParaRPr>
          </a:p>
        </p:txBody>
      </p:sp>
      <p:sp>
        <p:nvSpPr>
          <p:cNvPr id="4" name="Slide Number Placeholder 3"/>
          <p:cNvSpPr>
            <a:spLocks noGrp="1"/>
          </p:cNvSpPr>
          <p:nvPr>
            <p:ph type="sldNum" sz="quarter" idx="10"/>
          </p:nvPr>
        </p:nvSpPr>
        <p:spPr/>
        <p:txBody>
          <a:bodyPr/>
          <a:lstStyle/>
          <a:p>
            <a:pPr>
              <a:defRPr/>
            </a:pPr>
            <a:fld id="{2CE43064-DE2D-4EDD-A526-858F3FF492D8}" type="slidenum">
              <a:rPr lang="en-US" altLang="en-US" smtClean="0"/>
              <a:pPr>
                <a:defRPr/>
              </a:pPr>
              <a:t>3</a:t>
            </a:fld>
            <a:endParaRPr lang="en-US" altLang="en-US"/>
          </a:p>
        </p:txBody>
      </p:sp>
    </p:spTree>
    <p:extLst>
      <p:ext uri="{BB962C8B-B14F-4D97-AF65-F5344CB8AC3E}">
        <p14:creationId xmlns:p14="http://schemas.microsoft.com/office/powerpoint/2010/main" val="305155326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7"/>
          <p:cNvSpPr>
            <a:spLocks noGrp="1" noChangeArrowheads="1"/>
          </p:cNvSpPr>
          <p:nvPr>
            <p:ph type="sldNum" sz="quarter" idx="5"/>
          </p:nvPr>
        </p:nvSpPr>
        <p:spPr>
          <a:noFill/>
        </p:spPr>
        <p:txBody>
          <a:bodyP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fld id="{DCF93EAE-90FF-42D9-91B9-437821F7040F}" type="slidenum">
              <a:rPr lang="en-US" altLang="en-US" sz="1200" smtClean="0"/>
              <a:pPr/>
              <a:t>30</a:t>
            </a:fld>
            <a:endParaRPr lang="en-US" altLang="en-US" sz="1200"/>
          </a:p>
        </p:txBody>
      </p:sp>
      <p:sp>
        <p:nvSpPr>
          <p:cNvPr id="27651" name="Rectangle 2"/>
          <p:cNvSpPr>
            <a:spLocks noGrp="1" noRot="1" noChangeAspect="1" noChangeArrowheads="1" noTextEdit="1"/>
          </p:cNvSpPr>
          <p:nvPr>
            <p:ph type="sldImg"/>
          </p:nvPr>
        </p:nvSpPr>
        <p:spPr>
          <a:ln/>
        </p:spPr>
      </p:sp>
      <p:sp>
        <p:nvSpPr>
          <p:cNvPr id="27652" name="Rectangle 3"/>
          <p:cNvSpPr>
            <a:spLocks noGrp="1" noChangeArrowheads="1"/>
          </p:cNvSpPr>
          <p:nvPr>
            <p:ph type="body" idx="1"/>
          </p:nvPr>
        </p:nvSpPr>
        <p:spPr>
          <a:noFill/>
        </p:spPr>
        <p:txBody>
          <a:bodyPr/>
          <a:lstStyle/>
          <a:p>
            <a:pPr marL="0" indent="0" eaLnBrk="1" hangingPunct="1">
              <a:buFont typeface="Arial" panose="020B0604020202020204" pitchFamily="34" charset="0"/>
              <a:buNone/>
            </a:pPr>
            <a:r>
              <a:rPr lang="en-US" altLang="en-US" baseline="0" dirty="0"/>
              <a:t>Take note of this important point:</a:t>
            </a:r>
          </a:p>
          <a:p>
            <a:pPr marL="171450" indent="-171450" eaLnBrk="1" hangingPunct="1">
              <a:buFont typeface="Arial" panose="020B0604020202020204" pitchFamily="34" charset="0"/>
              <a:buChar char="•"/>
            </a:pPr>
            <a:r>
              <a:rPr lang="en-US" altLang="en-US" baseline="0" dirty="0"/>
              <a:t>The adjusted odds ratios for the association between the main exposure and main outcome changes depending on the value of a 3</a:t>
            </a:r>
            <a:r>
              <a:rPr lang="en-US" altLang="en-US" baseline="30000" dirty="0"/>
              <a:t>rd</a:t>
            </a:r>
            <a:r>
              <a:rPr lang="en-US" altLang="en-US" baseline="0" dirty="0"/>
              <a:t> variable.</a:t>
            </a:r>
          </a:p>
          <a:p>
            <a:pPr marL="171450" indent="-171450" eaLnBrk="1" hangingPunct="1">
              <a:buFont typeface="Arial" panose="020B0604020202020204" pitchFamily="34" charset="0"/>
              <a:buChar char="•"/>
            </a:pPr>
            <a:r>
              <a:rPr lang="en-US" altLang="en-US" baseline="0" dirty="0"/>
              <a:t>We call that 3</a:t>
            </a:r>
            <a:r>
              <a:rPr lang="en-US" altLang="en-US" baseline="30000" dirty="0"/>
              <a:t>rd</a:t>
            </a:r>
            <a:r>
              <a:rPr lang="en-US" altLang="en-US" baseline="0" dirty="0"/>
              <a:t> variable the stratification variable or interaction term.  The interaction term “MODIFIES THE EFFECT” of service on mortality.</a:t>
            </a:r>
          </a:p>
          <a:p>
            <a:pPr marL="171450" indent="-171450" eaLnBrk="1" hangingPunct="1">
              <a:buFont typeface="Arial" panose="020B0604020202020204" pitchFamily="34" charset="0"/>
              <a:buChar char="•"/>
            </a:pPr>
            <a:r>
              <a:rPr lang="en-US" altLang="en-US" baseline="0" dirty="0"/>
              <a:t>This is where the term effect modifier comes from.</a:t>
            </a:r>
            <a:endParaRPr lang="en-US" altLang="en-US" dirty="0"/>
          </a:p>
        </p:txBody>
      </p:sp>
    </p:spTree>
    <p:extLst>
      <p:ext uri="{BB962C8B-B14F-4D97-AF65-F5344CB8AC3E}">
        <p14:creationId xmlns:p14="http://schemas.microsoft.com/office/powerpoint/2010/main" val="262549171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7"/>
          <p:cNvSpPr>
            <a:spLocks noGrp="1" noChangeArrowheads="1"/>
          </p:cNvSpPr>
          <p:nvPr>
            <p:ph type="sldNum" sz="quarter" idx="5"/>
          </p:nvPr>
        </p:nvSpPr>
        <p:spPr>
          <a:noFill/>
        </p:spPr>
        <p:txBody>
          <a:bodyP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fld id="{DCF93EAE-90FF-42D9-91B9-437821F7040F}" type="slidenum">
              <a:rPr lang="en-US" altLang="en-US" sz="1200" smtClean="0"/>
              <a:pPr/>
              <a:t>31</a:t>
            </a:fld>
            <a:endParaRPr lang="en-US" altLang="en-US" sz="1200"/>
          </a:p>
        </p:txBody>
      </p:sp>
      <p:sp>
        <p:nvSpPr>
          <p:cNvPr id="27651" name="Rectangle 2"/>
          <p:cNvSpPr>
            <a:spLocks noGrp="1" noRot="1" noChangeAspect="1" noChangeArrowheads="1" noTextEdit="1"/>
          </p:cNvSpPr>
          <p:nvPr>
            <p:ph type="sldImg"/>
          </p:nvPr>
        </p:nvSpPr>
        <p:spPr>
          <a:ln/>
        </p:spPr>
      </p:sp>
      <p:sp>
        <p:nvSpPr>
          <p:cNvPr id="27652" name="Rectangle 3"/>
          <p:cNvSpPr>
            <a:spLocks noGrp="1" noChangeArrowheads="1"/>
          </p:cNvSpPr>
          <p:nvPr>
            <p:ph type="body" idx="1"/>
          </p:nvPr>
        </p:nvSpPr>
        <p:spPr>
          <a:noFill/>
        </p:spPr>
        <p:txBody>
          <a:bodyPr/>
          <a:lstStyle/>
          <a:p>
            <a:pPr marL="171450" indent="-171450" eaLnBrk="1" hangingPunct="1">
              <a:buFont typeface="Arial" panose="020B0604020202020204" pitchFamily="34" charset="0"/>
              <a:buChar char="•"/>
            </a:pPr>
            <a:r>
              <a:rPr lang="en-US" altLang="en-US" dirty="0"/>
              <a:t>Ok, now let’s take the case where the interaction</a:t>
            </a:r>
            <a:r>
              <a:rPr lang="en-US" altLang="en-US" baseline="0" dirty="0"/>
              <a:t> term is binary, like sex.</a:t>
            </a:r>
          </a:p>
          <a:p>
            <a:pPr marL="171450" indent="-171450" eaLnBrk="1" hangingPunct="1">
              <a:buFont typeface="Arial" panose="020B0604020202020204" pitchFamily="34" charset="0"/>
              <a:buChar char="•"/>
            </a:pPr>
            <a:r>
              <a:rPr lang="en-US" altLang="en-US" baseline="0" dirty="0"/>
              <a:t>Same equation, the 2 terms with service are brown.</a:t>
            </a:r>
          </a:p>
          <a:p>
            <a:pPr marL="171450" indent="-171450" eaLnBrk="1" hangingPunct="1">
              <a:buFont typeface="Arial" panose="020B0604020202020204" pitchFamily="34" charset="0"/>
              <a:buChar char="•"/>
            </a:pPr>
            <a:r>
              <a:rPr lang="en-US" altLang="en-US" baseline="0" dirty="0"/>
              <a:t>The red boxes show the betas.  In this case the service by sex interaction term is not significant.</a:t>
            </a:r>
          </a:p>
          <a:p>
            <a:pPr marL="171450" indent="-171450" eaLnBrk="1" hangingPunct="1">
              <a:buFont typeface="Arial" panose="020B0604020202020204" pitchFamily="34" charset="0"/>
              <a:buChar char="•"/>
            </a:pPr>
            <a:r>
              <a:rPr lang="en-US" altLang="en-US" baseline="0" dirty="0"/>
              <a:t>You see the odds ratio formula.</a:t>
            </a:r>
            <a:endParaRPr lang="en-US" altLang="en-US" dirty="0"/>
          </a:p>
        </p:txBody>
      </p:sp>
    </p:spTree>
    <p:extLst>
      <p:ext uri="{BB962C8B-B14F-4D97-AF65-F5344CB8AC3E}">
        <p14:creationId xmlns:p14="http://schemas.microsoft.com/office/powerpoint/2010/main" val="16865555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7"/>
          <p:cNvSpPr>
            <a:spLocks noGrp="1" noChangeArrowheads="1"/>
          </p:cNvSpPr>
          <p:nvPr>
            <p:ph type="sldNum" sz="quarter" idx="5"/>
          </p:nvPr>
        </p:nvSpPr>
        <p:spPr>
          <a:noFill/>
        </p:spPr>
        <p:txBody>
          <a:bodyP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fld id="{DCF93EAE-90FF-42D9-91B9-437821F7040F}" type="slidenum">
              <a:rPr lang="en-US" altLang="en-US" sz="1200" smtClean="0"/>
              <a:pPr/>
              <a:t>32</a:t>
            </a:fld>
            <a:endParaRPr lang="en-US" altLang="en-US" sz="1200"/>
          </a:p>
        </p:txBody>
      </p:sp>
      <p:sp>
        <p:nvSpPr>
          <p:cNvPr id="27651" name="Rectangle 2"/>
          <p:cNvSpPr>
            <a:spLocks noGrp="1" noRot="1" noChangeAspect="1" noChangeArrowheads="1" noTextEdit="1"/>
          </p:cNvSpPr>
          <p:nvPr>
            <p:ph type="sldImg"/>
          </p:nvPr>
        </p:nvSpPr>
        <p:spPr>
          <a:ln/>
        </p:spPr>
      </p:sp>
      <p:sp>
        <p:nvSpPr>
          <p:cNvPr id="27652" name="Rectangle 3"/>
          <p:cNvSpPr>
            <a:spLocks noGrp="1" noChangeArrowheads="1"/>
          </p:cNvSpPr>
          <p:nvPr>
            <p:ph type="body" idx="1"/>
          </p:nvPr>
        </p:nvSpPr>
        <p:spPr>
          <a:noFill/>
        </p:spPr>
        <p:txBody>
          <a:bodyPr/>
          <a:lstStyle/>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tLang="en-US" dirty="0"/>
              <a:t>Let’s plug</a:t>
            </a:r>
            <a:r>
              <a:rPr lang="en-US" altLang="en-US" baseline="0" dirty="0"/>
              <a:t> in values where female = 1 and male = 0.</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tLang="en-US" i="1" baseline="0" dirty="0"/>
              <a:t>[Prompt the audience to say the result in plain English.]</a:t>
            </a:r>
          </a:p>
        </p:txBody>
      </p:sp>
    </p:spTree>
    <p:extLst>
      <p:ext uri="{BB962C8B-B14F-4D97-AF65-F5344CB8AC3E}">
        <p14:creationId xmlns:p14="http://schemas.microsoft.com/office/powerpoint/2010/main" val="234136009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dirty="0"/>
              <a:t>Ok, this is the last step:</a:t>
            </a:r>
          </a:p>
          <a:p>
            <a:pPr marL="171450" indent="-171450">
              <a:buFont typeface="Arial"/>
              <a:buChar char="•"/>
            </a:pPr>
            <a:r>
              <a:rPr lang="en-US" dirty="0"/>
              <a:t>Now we</a:t>
            </a:r>
            <a:r>
              <a:rPr lang="en-US" baseline="0" dirty="0"/>
              <a:t> can see how to write this in general terms for multiple covariates including their interactions with the main exposure.</a:t>
            </a:r>
          </a:p>
          <a:p>
            <a:pPr marL="171450" indent="-171450">
              <a:buFont typeface="Arial" panose="020B0604020202020204" pitchFamily="34" charset="0"/>
              <a:buChar char="•"/>
            </a:pPr>
            <a:r>
              <a:rPr lang="en-US" baseline="0" dirty="0"/>
              <a:t>To get the odds ratio comparing 2 groups with different exposures, you take the difference between the 2 groups.</a:t>
            </a:r>
          </a:p>
          <a:p>
            <a:pPr marL="171450" indent="-171450">
              <a:buFont typeface="Arial" panose="020B0604020202020204" pitchFamily="34" charset="0"/>
              <a:buChar char="•"/>
            </a:pPr>
            <a:r>
              <a:rPr lang="en-US" baseline="0" dirty="0"/>
              <a:t>Then you multiply the coefficients for the terms with your main exposure variable by that amount.</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aseline="0" dirty="0"/>
              <a:t>Of course that’s trivial when they are coded 0 – 1 so that makes binary exposures easy.</a:t>
            </a:r>
          </a:p>
        </p:txBody>
      </p:sp>
      <p:sp>
        <p:nvSpPr>
          <p:cNvPr id="4" name="Slide Number Placeholder 3"/>
          <p:cNvSpPr>
            <a:spLocks noGrp="1"/>
          </p:cNvSpPr>
          <p:nvPr>
            <p:ph type="sldNum" sz="quarter" idx="10"/>
          </p:nvPr>
        </p:nvSpPr>
        <p:spPr/>
        <p:txBody>
          <a:bodyPr/>
          <a:lstStyle/>
          <a:p>
            <a:fld id="{1AD3D35E-2143-4448-BE2B-2320F89EEC49}" type="slidenum">
              <a:rPr lang="en-US" smtClean="0"/>
              <a:t>33</a:t>
            </a:fld>
            <a:endParaRPr lang="en-US"/>
          </a:p>
        </p:txBody>
      </p:sp>
    </p:spTree>
    <p:extLst>
      <p:ext uri="{BB962C8B-B14F-4D97-AF65-F5344CB8AC3E}">
        <p14:creationId xmlns:p14="http://schemas.microsoft.com/office/powerpoint/2010/main" val="226651143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i="1" dirty="0"/>
              <a:t>[Review slide content]</a:t>
            </a:r>
          </a:p>
        </p:txBody>
      </p:sp>
      <p:sp>
        <p:nvSpPr>
          <p:cNvPr id="4" name="Slide Number Placeholder 3"/>
          <p:cNvSpPr>
            <a:spLocks noGrp="1"/>
          </p:cNvSpPr>
          <p:nvPr>
            <p:ph type="sldNum" sz="quarter" idx="10"/>
          </p:nvPr>
        </p:nvSpPr>
        <p:spPr/>
        <p:txBody>
          <a:bodyPr/>
          <a:lstStyle/>
          <a:p>
            <a:fld id="{1AD3D35E-2143-4448-BE2B-2320F89EEC49}" type="slidenum">
              <a:rPr lang="en-US" smtClean="0"/>
              <a:t>34</a:t>
            </a:fld>
            <a:endParaRPr lang="en-US"/>
          </a:p>
        </p:txBody>
      </p:sp>
    </p:spTree>
    <p:extLst>
      <p:ext uri="{BB962C8B-B14F-4D97-AF65-F5344CB8AC3E}">
        <p14:creationId xmlns:p14="http://schemas.microsoft.com/office/powerpoint/2010/main" val="335858998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457200" rtl="0" eaLnBrk="1" fontAlgn="auto" latinLnBrk="0" hangingPunct="1">
              <a:lnSpc>
                <a:spcPct val="100000"/>
              </a:lnSpc>
              <a:spcBef>
                <a:spcPts val="0"/>
              </a:spcBef>
              <a:spcAft>
                <a:spcPts val="0"/>
              </a:spcAft>
              <a:buClrTx/>
              <a:buSzTx/>
              <a:buFont typeface="Arial"/>
              <a:buChar char="•"/>
              <a:tabLst/>
              <a:defRPr/>
            </a:pPr>
            <a:r>
              <a:rPr lang="en-US" dirty="0"/>
              <a:t>Questions?</a:t>
            </a:r>
          </a:p>
          <a:p>
            <a:pPr marL="171450" indent="-171450">
              <a:buFont typeface="Arial"/>
              <a:buChar char="•"/>
              <a:defRPr/>
            </a:pPr>
            <a:r>
              <a:rPr lang="en-US" i="1" dirty="0">
                <a:cs typeface="Calibri"/>
              </a:rPr>
              <a:t>[END]</a:t>
            </a:r>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AD3D35E-2143-4448-BE2B-2320F89EEC4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35</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47326702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i="1" baseline="0" dirty="0"/>
              <a:t>[Review slide content]</a:t>
            </a:r>
          </a:p>
        </p:txBody>
      </p:sp>
      <p:sp>
        <p:nvSpPr>
          <p:cNvPr id="4" name="Slide Number Placeholder 3"/>
          <p:cNvSpPr>
            <a:spLocks noGrp="1"/>
          </p:cNvSpPr>
          <p:nvPr>
            <p:ph type="sldNum" sz="quarter" idx="10"/>
          </p:nvPr>
        </p:nvSpPr>
        <p:spPr/>
        <p:txBody>
          <a:bodyPr/>
          <a:lstStyle/>
          <a:p>
            <a:fld id="{1AD3D35E-2143-4448-BE2B-2320F89EEC49}" type="slidenum">
              <a:rPr lang="en-US" smtClean="0"/>
              <a:t>4</a:t>
            </a:fld>
            <a:endParaRPr lang="en-US"/>
          </a:p>
        </p:txBody>
      </p:sp>
    </p:spTree>
    <p:extLst>
      <p:ext uri="{BB962C8B-B14F-4D97-AF65-F5344CB8AC3E}">
        <p14:creationId xmlns:p14="http://schemas.microsoft.com/office/powerpoint/2010/main" val="53288342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7"/>
          <p:cNvSpPr>
            <a:spLocks noGrp="1" noChangeArrowheads="1"/>
          </p:cNvSpPr>
          <p:nvPr>
            <p:ph type="sldNum" sz="quarter" idx="5"/>
          </p:nvPr>
        </p:nvSpPr>
        <p:spPr>
          <a:noFill/>
        </p:spPr>
        <p:txBody>
          <a:bodyP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fld id="{39E4F1CA-7528-4514-B46A-C592B6851911}" type="slidenum">
              <a:rPr lang="en-US" altLang="en-US" sz="1200" smtClean="0"/>
              <a:pPr/>
              <a:t>5</a:t>
            </a:fld>
            <a:endParaRPr lang="en-US" altLang="en-US" sz="1200"/>
          </a:p>
        </p:txBody>
      </p:sp>
      <p:sp>
        <p:nvSpPr>
          <p:cNvPr id="8195" name="Rectangle 2"/>
          <p:cNvSpPr>
            <a:spLocks noGrp="1" noRot="1" noChangeAspect="1" noChangeArrowheads="1" noTextEdit="1"/>
          </p:cNvSpPr>
          <p:nvPr>
            <p:ph type="sldImg"/>
          </p:nvPr>
        </p:nvSpPr>
        <p:spPr>
          <a:ln/>
        </p:spPr>
      </p:sp>
      <p:sp>
        <p:nvSpPr>
          <p:cNvPr id="8196" name="Rectangle 3"/>
          <p:cNvSpPr>
            <a:spLocks noGrp="1" noChangeArrowheads="1"/>
          </p:cNvSpPr>
          <p:nvPr>
            <p:ph type="body" idx="1"/>
          </p:nvPr>
        </p:nvSpPr>
        <p:spPr>
          <a:noFill/>
        </p:spPr>
        <p:txBody>
          <a:bodyPr/>
          <a:lstStyle/>
          <a:p>
            <a:pPr marL="171450" indent="-171450" eaLnBrk="1" hangingPunct="1">
              <a:buFont typeface="Arial"/>
              <a:buChar char="•"/>
            </a:pPr>
            <a:r>
              <a:rPr lang="en-US" altLang="en-US" i="1" dirty="0"/>
              <a:t>[Review slide content]</a:t>
            </a:r>
          </a:p>
        </p:txBody>
      </p:sp>
    </p:spTree>
    <p:extLst>
      <p:ext uri="{BB962C8B-B14F-4D97-AF65-F5344CB8AC3E}">
        <p14:creationId xmlns:p14="http://schemas.microsoft.com/office/powerpoint/2010/main" val="313253807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7"/>
          <p:cNvSpPr>
            <a:spLocks noGrp="1" noChangeArrowheads="1"/>
          </p:cNvSpPr>
          <p:nvPr>
            <p:ph type="sldNum" sz="quarter" idx="5"/>
          </p:nvPr>
        </p:nvSpPr>
        <p:spPr>
          <a:noFill/>
        </p:spPr>
        <p:txBody>
          <a:bodyP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fld id="{5FAB9329-777B-4BDA-B198-78C12C9A7ED4}" type="slidenum">
              <a:rPr lang="en-US" altLang="en-US" sz="1200" smtClean="0"/>
              <a:pPr/>
              <a:t>6</a:t>
            </a:fld>
            <a:endParaRPr lang="en-US" altLang="en-US" sz="1200"/>
          </a:p>
        </p:txBody>
      </p:sp>
      <p:sp>
        <p:nvSpPr>
          <p:cNvPr id="10243" name="Rectangle 2"/>
          <p:cNvSpPr>
            <a:spLocks noGrp="1" noRot="1" noChangeAspect="1" noChangeArrowheads="1" noTextEdit="1"/>
          </p:cNvSpPr>
          <p:nvPr>
            <p:ph type="sldImg"/>
          </p:nvPr>
        </p:nvSpPr>
        <p:spPr>
          <a:ln/>
        </p:spPr>
      </p:sp>
      <p:sp>
        <p:nvSpPr>
          <p:cNvPr id="10244" name="Rectangle 3"/>
          <p:cNvSpPr>
            <a:spLocks noGrp="1" noChangeArrowheads="1"/>
          </p:cNvSpPr>
          <p:nvPr>
            <p:ph type="body" idx="1"/>
          </p:nvPr>
        </p:nvSpPr>
        <p:spPr>
          <a:noFill/>
        </p:spPr>
        <p:txBody>
          <a:bodyPr/>
          <a:lstStyle/>
          <a:p>
            <a:pPr marL="171450" indent="-171450" eaLnBrk="1" hangingPunct="1">
              <a:buFont typeface="Arial" panose="020B0604020202020204" pitchFamily="34" charset="0"/>
              <a:buChar char="•"/>
            </a:pPr>
            <a:r>
              <a:rPr lang="en-US" altLang="en-US" dirty="0"/>
              <a:t>Logistic regression (LR) was</a:t>
            </a:r>
            <a:r>
              <a:rPr lang="en-US" altLang="en-US" baseline="0" dirty="0"/>
              <a:t> developed in the 1970’s (?) and has become popular as a relatively straightforward method to analyze binary outcomes.</a:t>
            </a:r>
          </a:p>
          <a:p>
            <a:pPr marL="171450" indent="-171450" eaLnBrk="1" hangingPunct="1">
              <a:buFont typeface="Arial" panose="020B0604020202020204" pitchFamily="34" charset="0"/>
              <a:buChar char="•"/>
            </a:pPr>
            <a:r>
              <a:rPr lang="en-US" altLang="en-US" baseline="0" dirty="0"/>
              <a:t>LR can be used to isolate the association of a specific exposures(s) with the outcome or to predict an outcome based on a parsimonious set of predictor variables.</a:t>
            </a:r>
          </a:p>
          <a:p>
            <a:pPr marL="171450" indent="-171450" eaLnBrk="1" hangingPunct="1">
              <a:buFont typeface="Arial" panose="020B0604020202020204" pitchFamily="34" charset="0"/>
              <a:buChar char="•"/>
            </a:pPr>
            <a:r>
              <a:rPr lang="en-US" altLang="en-US" baseline="0" dirty="0"/>
              <a:t>As with linear regression, the model has to fit the data; it has to be the right model to use or you’ll get a wrong answer.</a:t>
            </a:r>
            <a:endParaRPr lang="en-US" altLang="en-US" dirty="0"/>
          </a:p>
        </p:txBody>
      </p:sp>
    </p:spTree>
    <p:extLst>
      <p:ext uri="{BB962C8B-B14F-4D97-AF65-F5344CB8AC3E}">
        <p14:creationId xmlns:p14="http://schemas.microsoft.com/office/powerpoint/2010/main" val="252385921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7"/>
          <p:cNvSpPr>
            <a:spLocks noGrp="1" noChangeArrowheads="1"/>
          </p:cNvSpPr>
          <p:nvPr>
            <p:ph type="sldNum" sz="quarter" idx="5"/>
          </p:nvPr>
        </p:nvSpPr>
        <p:spPr>
          <a:noFill/>
        </p:spPr>
        <p:txBody>
          <a:bodyP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fld id="{8BA7C74E-5C5E-4445-8882-8AD824F732E6}" type="slidenum">
              <a:rPr lang="en-US" altLang="en-US" sz="1200" smtClean="0"/>
              <a:pPr/>
              <a:t>7</a:t>
            </a:fld>
            <a:endParaRPr lang="en-US" altLang="en-US" sz="1200"/>
          </a:p>
        </p:txBody>
      </p:sp>
      <p:sp>
        <p:nvSpPr>
          <p:cNvPr id="12291" name="Rectangle 2"/>
          <p:cNvSpPr>
            <a:spLocks noGrp="1" noRot="1" noChangeAspect="1" noChangeArrowheads="1" noTextEdit="1"/>
          </p:cNvSpPr>
          <p:nvPr>
            <p:ph type="sldImg"/>
          </p:nvPr>
        </p:nvSpPr>
        <p:spPr>
          <a:ln/>
        </p:spPr>
      </p:sp>
      <p:sp>
        <p:nvSpPr>
          <p:cNvPr id="12292" name="Rectangle 3"/>
          <p:cNvSpPr>
            <a:spLocks noGrp="1" noChangeArrowheads="1"/>
          </p:cNvSpPr>
          <p:nvPr>
            <p:ph type="body" idx="1"/>
          </p:nvPr>
        </p:nvSpPr>
        <p:spPr>
          <a:noFill/>
        </p:spPr>
        <p:txBody>
          <a:bodyPr/>
          <a:lstStyle/>
          <a:p>
            <a:pPr marL="171450" indent="-171450" eaLnBrk="1" hangingPunct="1">
              <a:buFont typeface="Arial" panose="020B0604020202020204" pitchFamily="34" charset="0"/>
              <a:buChar char="•"/>
            </a:pPr>
            <a:r>
              <a:rPr lang="en-US" altLang="en-US" dirty="0"/>
              <a:t>The logistic</a:t>
            </a:r>
            <a:r>
              <a:rPr lang="en-US" altLang="en-US" baseline="0" dirty="0"/>
              <a:t> equation is...  </a:t>
            </a:r>
            <a:r>
              <a:rPr lang="en-US" altLang="en-US" i="1" baseline="0" dirty="0"/>
              <a:t>[say each term and mathematical operation in the formula].</a:t>
            </a:r>
          </a:p>
          <a:p>
            <a:pPr marL="171450" indent="-171450" eaLnBrk="1" hangingPunct="1">
              <a:buFont typeface="Arial" panose="020B0604020202020204" pitchFamily="34" charset="0"/>
              <a:buChar char="•"/>
            </a:pPr>
            <a:r>
              <a:rPr lang="en-US" altLang="en-US" baseline="0" dirty="0"/>
              <a:t>Notice the term in the exponent is a single overall “X” but that X can represent many different mathematical expressions.</a:t>
            </a:r>
          </a:p>
          <a:p>
            <a:pPr marL="171450" indent="-171450" eaLnBrk="1" hangingPunct="1">
              <a:buFont typeface="Arial" panose="020B0604020202020204" pitchFamily="34" charset="0"/>
              <a:buChar char="•"/>
            </a:pPr>
            <a:r>
              <a:rPr lang="en-US" altLang="en-US" baseline="0" dirty="0"/>
              <a:t>The important point to notice is that the curve asymptotically approaches 1 for positive values of X and 0 for negative values of X.</a:t>
            </a:r>
          </a:p>
          <a:p>
            <a:pPr marL="171450" indent="-171450" eaLnBrk="1" hangingPunct="1">
              <a:buFont typeface="Arial" panose="020B0604020202020204" pitchFamily="34" charset="0"/>
              <a:buChar char="•"/>
            </a:pPr>
            <a:r>
              <a:rPr lang="en-US" altLang="en-US" baseline="0" dirty="0"/>
              <a:t>In other words, for ANY X value, the y value will always be between 0 and 1.</a:t>
            </a:r>
          </a:p>
          <a:p>
            <a:pPr marL="171450" indent="-171450" eaLnBrk="1" hangingPunct="1">
              <a:buFont typeface="Arial" panose="020B0604020202020204" pitchFamily="34" charset="0"/>
              <a:buChar char="•"/>
            </a:pPr>
            <a:r>
              <a:rPr lang="en-US" altLang="en-US" baseline="0" dirty="0"/>
              <a:t>This is exactly what you need to model risks or probabilities which can only be 0 to 1.</a:t>
            </a:r>
          </a:p>
          <a:p>
            <a:pPr marL="171450" indent="-171450" eaLnBrk="1" hangingPunct="1">
              <a:buFont typeface="Arial" panose="020B0604020202020204" pitchFamily="34" charset="0"/>
              <a:buChar char="•"/>
            </a:pPr>
            <a:r>
              <a:rPr lang="en-US" altLang="en-US" baseline="0" dirty="0"/>
              <a:t>For the next couple hours we will talk about how this “S” shaped curve </a:t>
            </a:r>
            <a:r>
              <a:rPr lang="en-US" altLang="en-US" baseline="0"/>
              <a:t>works for </a:t>
            </a:r>
            <a:r>
              <a:rPr lang="en-US" altLang="en-US" baseline="0" dirty="0"/>
              <a:t>this purpose.</a:t>
            </a:r>
            <a:endParaRPr lang="en-US" altLang="en-US" dirty="0"/>
          </a:p>
        </p:txBody>
      </p:sp>
    </p:spTree>
    <p:extLst>
      <p:ext uri="{BB962C8B-B14F-4D97-AF65-F5344CB8AC3E}">
        <p14:creationId xmlns:p14="http://schemas.microsoft.com/office/powerpoint/2010/main" val="145988934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7"/>
          <p:cNvSpPr>
            <a:spLocks noGrp="1" noChangeArrowheads="1"/>
          </p:cNvSpPr>
          <p:nvPr>
            <p:ph type="sldNum" sz="quarter" idx="5"/>
          </p:nvPr>
        </p:nvSpPr>
        <p:spPr>
          <a:noFill/>
        </p:spPr>
        <p:txBody>
          <a:bodyP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fld id="{8BA7C74E-5C5E-4445-8882-8AD824F732E6}" type="slidenum">
              <a:rPr lang="en-US" altLang="en-US" sz="1200" smtClean="0"/>
              <a:pPr/>
              <a:t>8</a:t>
            </a:fld>
            <a:endParaRPr lang="en-US" altLang="en-US" sz="1200"/>
          </a:p>
        </p:txBody>
      </p:sp>
      <p:sp>
        <p:nvSpPr>
          <p:cNvPr id="12291" name="Rectangle 2"/>
          <p:cNvSpPr>
            <a:spLocks noGrp="1" noRot="1" noChangeAspect="1" noChangeArrowheads="1" noTextEdit="1"/>
          </p:cNvSpPr>
          <p:nvPr>
            <p:ph type="sldImg"/>
          </p:nvPr>
        </p:nvSpPr>
        <p:spPr>
          <a:ln/>
        </p:spPr>
      </p:sp>
      <p:sp>
        <p:nvSpPr>
          <p:cNvPr id="12292" name="Rectangle 3"/>
          <p:cNvSpPr>
            <a:spLocks noGrp="1" noChangeArrowheads="1"/>
          </p:cNvSpPr>
          <p:nvPr>
            <p:ph type="body" idx="1"/>
          </p:nvPr>
        </p:nvSpPr>
        <p:spPr>
          <a:noFill/>
        </p:spPr>
        <p:txBody>
          <a:bodyPr/>
          <a:lstStyle/>
          <a:p>
            <a:pPr marL="171450" indent="-171450" eaLnBrk="1" hangingPunct="1">
              <a:buFont typeface="Arial" panose="020B0604020202020204" pitchFamily="34" charset="0"/>
              <a:buChar char="•"/>
            </a:pPr>
            <a:r>
              <a:rPr lang="en-US" altLang="en-US" dirty="0"/>
              <a:t>The first point to keep in mind,</a:t>
            </a:r>
            <a:r>
              <a:rPr lang="en-US" altLang="en-US" baseline="0" dirty="0"/>
              <a:t> is that the curve I just showed you is only 1 representative example for a family of curves where the shape depends on the coefficient of X, so the shape of the curve is not fixed but in fact highly mutable depending on the coefficient.</a:t>
            </a:r>
          </a:p>
          <a:p>
            <a:pPr marL="171450" indent="-171450" eaLnBrk="1" hangingPunct="1">
              <a:buFont typeface="Arial" panose="020B0604020202020204" pitchFamily="34" charset="0"/>
              <a:buChar char="•"/>
            </a:pPr>
            <a:r>
              <a:rPr lang="en-US" altLang="en-US" baseline="0" dirty="0"/>
              <a:t>Second, we can draw this in 2-dimensions because there’s only 1 X variable.  If we were to have 2 or more X variables it would be take 3 or more dimensions to display it, so it becomes impossible to depict in 2-dimensions.</a:t>
            </a:r>
          </a:p>
        </p:txBody>
      </p:sp>
    </p:spTree>
    <p:extLst>
      <p:ext uri="{BB962C8B-B14F-4D97-AF65-F5344CB8AC3E}">
        <p14:creationId xmlns:p14="http://schemas.microsoft.com/office/powerpoint/2010/main" val="226810312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dirty="0"/>
              <a:t>This is how the logistic equation</a:t>
            </a:r>
            <a:r>
              <a:rPr lang="en-US" baseline="0" dirty="0"/>
              <a:t> is formulated for epidemiology and biostatistics.</a:t>
            </a:r>
          </a:p>
          <a:p>
            <a:pPr marL="171450" indent="-171450">
              <a:buFont typeface="Arial"/>
              <a:buChar char="•"/>
            </a:pPr>
            <a:r>
              <a:rPr lang="en-US" baseline="0" dirty="0"/>
              <a:t>P(X) is the probability of your specified outcome given the independent variable X.</a:t>
            </a:r>
          </a:p>
          <a:p>
            <a:pPr marL="171450" indent="-171450">
              <a:buFont typeface="Arial"/>
              <a:buChar char="•"/>
            </a:pPr>
            <a:r>
              <a:rPr lang="en-US" baseline="0" dirty="0"/>
              <a:t>Alpha in the exponent determines the value when X=0, that would be analogous to the intercept in linear regression.</a:t>
            </a:r>
          </a:p>
          <a:p>
            <a:pPr marL="171450" indent="-171450">
              <a:buFont typeface="Arial"/>
              <a:buChar char="•"/>
            </a:pPr>
            <a:r>
              <a:rPr lang="en-US" baseline="0" dirty="0"/>
              <a:t>Beta is the coefficient of X, like in the last slide, that is analogous to the slope coefficient in linear regression.</a:t>
            </a:r>
          </a:p>
          <a:p>
            <a:pPr marL="171450" indent="-171450">
              <a:buFont typeface="Arial"/>
              <a:buChar char="•"/>
            </a:pPr>
            <a:r>
              <a:rPr lang="en-US" baseline="0" dirty="0"/>
              <a:t>And X is our predictor variable of interest.</a:t>
            </a:r>
          </a:p>
        </p:txBody>
      </p:sp>
      <p:sp>
        <p:nvSpPr>
          <p:cNvPr id="4" name="Slide Number Placeholder 3"/>
          <p:cNvSpPr>
            <a:spLocks noGrp="1"/>
          </p:cNvSpPr>
          <p:nvPr>
            <p:ph type="sldNum" sz="quarter" idx="10"/>
          </p:nvPr>
        </p:nvSpPr>
        <p:spPr/>
        <p:txBody>
          <a:bodyPr/>
          <a:lstStyle/>
          <a:p>
            <a:fld id="{1AD3D35E-2143-4448-BE2B-2320F89EEC49}" type="slidenum">
              <a:rPr lang="en-US" smtClean="0"/>
              <a:t>9</a:t>
            </a:fld>
            <a:endParaRPr lang="en-US"/>
          </a:p>
        </p:txBody>
      </p:sp>
    </p:spTree>
    <p:extLst>
      <p:ext uri="{BB962C8B-B14F-4D97-AF65-F5344CB8AC3E}">
        <p14:creationId xmlns:p14="http://schemas.microsoft.com/office/powerpoint/2010/main" val="129254761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 name="Group 7"/>
          <p:cNvGrpSpPr>
            <a:grpSpLocks/>
          </p:cNvGrpSpPr>
          <p:nvPr/>
        </p:nvGrpSpPr>
        <p:grpSpPr bwMode="auto">
          <a:xfrm>
            <a:off x="228600" y="2889250"/>
            <a:ext cx="8610600" cy="201613"/>
            <a:chOff x="144" y="1680"/>
            <a:chExt cx="5424" cy="144"/>
          </a:xfrm>
        </p:grpSpPr>
        <p:sp>
          <p:nvSpPr>
            <p:cNvPr id="5" name="Rectangle 8"/>
            <p:cNvSpPr>
              <a:spLocks noChangeArrowheads="1"/>
            </p:cNvSpPr>
            <p:nvPr userDrawn="1"/>
          </p:nvSpPr>
          <p:spPr bwMode="auto">
            <a:xfrm>
              <a:off x="144" y="1680"/>
              <a:ext cx="1808" cy="144"/>
            </a:xfrm>
            <a:prstGeom prst="rect">
              <a:avLst/>
            </a:prstGeom>
            <a:solidFill>
              <a:srgbClr val="FF0000"/>
            </a:solidFill>
            <a:ln>
              <a:noFill/>
            </a:ln>
            <a:extLst/>
          </p:spPr>
          <p:txBody>
            <a:bodyPr wrap="none" anchor="ctr"/>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Verdana" pitchFamily="34" charset="0"/>
                  <a:ea typeface="MS PGothic" pitchFamily="34" charset="-128"/>
                </a:defRPr>
              </a:lvl9pPr>
            </a:lstStyle>
            <a:p>
              <a:pPr>
                <a:defRPr/>
              </a:pPr>
              <a:endParaRPr lang="en-US" altLang="en-US">
                <a:cs typeface="+mn-cs"/>
              </a:endParaRPr>
            </a:p>
          </p:txBody>
        </p:sp>
        <p:sp>
          <p:nvSpPr>
            <p:cNvPr id="6" name="Rectangle 9"/>
            <p:cNvSpPr>
              <a:spLocks noChangeArrowheads="1"/>
            </p:cNvSpPr>
            <p:nvPr userDrawn="1"/>
          </p:nvSpPr>
          <p:spPr bwMode="auto">
            <a:xfrm>
              <a:off x="1952" y="1680"/>
              <a:ext cx="1808" cy="144"/>
            </a:xfrm>
            <a:prstGeom prst="rect">
              <a:avLst/>
            </a:prstGeom>
            <a:solidFill>
              <a:srgbClr val="009DD9"/>
            </a:solidFill>
            <a:ln>
              <a:noFill/>
            </a:ln>
            <a:extLst/>
          </p:spPr>
          <p:txBody>
            <a:bodyPr wrap="none" anchor="ctr"/>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Verdana" pitchFamily="34" charset="0"/>
                  <a:ea typeface="MS PGothic" pitchFamily="34" charset="-128"/>
                </a:defRPr>
              </a:lvl9pPr>
            </a:lstStyle>
            <a:p>
              <a:pPr>
                <a:defRPr/>
              </a:pPr>
              <a:endParaRPr lang="en-US" altLang="en-US">
                <a:cs typeface="+mn-cs"/>
              </a:endParaRPr>
            </a:p>
          </p:txBody>
        </p:sp>
        <p:sp>
          <p:nvSpPr>
            <p:cNvPr id="7" name="Rectangle 10"/>
            <p:cNvSpPr>
              <a:spLocks noChangeArrowheads="1"/>
            </p:cNvSpPr>
            <p:nvPr userDrawn="1"/>
          </p:nvSpPr>
          <p:spPr bwMode="auto">
            <a:xfrm>
              <a:off x="3760" y="1680"/>
              <a:ext cx="1808" cy="144"/>
            </a:xfrm>
            <a:prstGeom prst="rect">
              <a:avLst/>
            </a:prstGeom>
            <a:solidFill>
              <a:srgbClr val="0000FF"/>
            </a:solidFill>
            <a:ln>
              <a:noFill/>
            </a:ln>
            <a:extLst/>
          </p:spPr>
          <p:txBody>
            <a:bodyPr wrap="none" anchor="ctr"/>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Verdana" pitchFamily="34" charset="0"/>
                  <a:ea typeface="MS PGothic" pitchFamily="34" charset="-128"/>
                </a:defRPr>
              </a:lvl9pPr>
            </a:lstStyle>
            <a:p>
              <a:pPr>
                <a:defRPr/>
              </a:pPr>
              <a:endParaRPr lang="en-US" altLang="en-US">
                <a:cs typeface="+mn-cs"/>
              </a:endParaRPr>
            </a:p>
          </p:txBody>
        </p:sp>
      </p:grpSp>
      <p:sp>
        <p:nvSpPr>
          <p:cNvPr id="232450" name="Rectangle 2"/>
          <p:cNvSpPr>
            <a:spLocks noGrp="1" noChangeArrowheads="1"/>
          </p:cNvSpPr>
          <p:nvPr>
            <p:ph type="ctrTitle"/>
          </p:nvPr>
        </p:nvSpPr>
        <p:spPr>
          <a:xfrm>
            <a:off x="685800" y="685800"/>
            <a:ext cx="7772400" cy="2127250"/>
          </a:xfrm>
        </p:spPr>
        <p:txBody>
          <a:bodyPr/>
          <a:lstStyle>
            <a:lvl1pPr algn="ctr">
              <a:defRPr sz="5800">
                <a:solidFill>
                  <a:schemeClr val="accent1">
                    <a:lumMod val="75000"/>
                  </a:schemeClr>
                </a:solidFill>
                <a:latin typeface="+mj-lt"/>
              </a:defRPr>
            </a:lvl1pPr>
          </a:lstStyle>
          <a:p>
            <a:r>
              <a:rPr lang="en-US" dirty="0"/>
              <a:t>Click to edit Master title style</a:t>
            </a:r>
          </a:p>
        </p:txBody>
      </p:sp>
      <p:sp>
        <p:nvSpPr>
          <p:cNvPr id="232451" name="Rectangle 3"/>
          <p:cNvSpPr>
            <a:spLocks noGrp="1" noChangeArrowheads="1"/>
          </p:cNvSpPr>
          <p:nvPr>
            <p:ph type="subTitle" idx="1"/>
          </p:nvPr>
        </p:nvSpPr>
        <p:spPr>
          <a:xfrm>
            <a:off x="1371600" y="3270250"/>
            <a:ext cx="6400800" cy="2209800"/>
          </a:xfrm>
        </p:spPr>
        <p:txBody>
          <a:bodyPr/>
          <a:lstStyle>
            <a:lvl1pPr marL="0" indent="0" algn="ctr">
              <a:buFont typeface="Wingdings" pitchFamily="2" charset="2"/>
              <a:buNone/>
              <a:defRPr sz="3000"/>
            </a:lvl1pPr>
          </a:lstStyle>
          <a:p>
            <a:r>
              <a:rPr lang="en-US"/>
              <a:t>Click to edit Master subtitle style</a:t>
            </a:r>
            <a:endParaRPr lang="en-US" dirty="0"/>
          </a:p>
        </p:txBody>
      </p:sp>
      <p:sp>
        <p:nvSpPr>
          <p:cNvPr id="8" name="Rectangle 4"/>
          <p:cNvSpPr>
            <a:spLocks noGrp="1" noChangeArrowheads="1"/>
          </p:cNvSpPr>
          <p:nvPr>
            <p:ph type="dt" sz="half" idx="10"/>
          </p:nvPr>
        </p:nvSpPr>
        <p:spPr/>
        <p:txBody>
          <a:bodyPr/>
          <a:lstStyle>
            <a:lvl1pPr>
              <a:defRPr/>
            </a:lvl1pPr>
          </a:lstStyle>
          <a:p>
            <a:fld id="{E7775EEB-55FE-2246-A534-988E126E9557}" type="datetimeFigureOut">
              <a:rPr lang="en-US" smtClean="0"/>
              <a:t>1/17/2019</a:t>
            </a:fld>
            <a:endParaRPr lang="en-US"/>
          </a:p>
        </p:txBody>
      </p:sp>
      <p:sp>
        <p:nvSpPr>
          <p:cNvPr id="9" name="Rectangle 5"/>
          <p:cNvSpPr>
            <a:spLocks noGrp="1" noChangeArrowheads="1"/>
          </p:cNvSpPr>
          <p:nvPr>
            <p:ph type="ftr" sz="quarter" idx="11"/>
          </p:nvPr>
        </p:nvSpPr>
        <p:spPr/>
        <p:txBody>
          <a:bodyPr/>
          <a:lstStyle>
            <a:lvl1pPr>
              <a:defRPr/>
            </a:lvl1pPr>
          </a:lstStyle>
          <a:p>
            <a:endParaRPr lang="en-US"/>
          </a:p>
        </p:txBody>
      </p:sp>
      <p:sp>
        <p:nvSpPr>
          <p:cNvPr id="10" name="Rectangle 6"/>
          <p:cNvSpPr>
            <a:spLocks noGrp="1" noChangeArrowheads="1"/>
          </p:cNvSpPr>
          <p:nvPr>
            <p:ph type="sldNum" sz="quarter" idx="12"/>
          </p:nvPr>
        </p:nvSpPr>
        <p:spPr/>
        <p:txBody>
          <a:bodyPr/>
          <a:lstStyle>
            <a:lvl1pPr>
              <a:defRPr/>
            </a:lvl1pPr>
          </a:lstStyle>
          <a:p>
            <a:fld id="{5CDE4999-8175-CB4A-B813-24FF5168A6B1}" type="slidenum">
              <a:rPr lang="en-US" smtClean="0"/>
              <a:t>‹#›</a:t>
            </a:fld>
            <a:endParaRPr lang="en-US"/>
          </a:p>
        </p:txBody>
      </p:sp>
      <p:pic>
        <p:nvPicPr>
          <p:cNvPr id="12" name="Picture 11"/>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7602295" y="5753300"/>
            <a:ext cx="1236905" cy="990200"/>
          </a:xfrm>
          <a:prstGeom prst="rect">
            <a:avLst/>
          </a:prstGeom>
        </p:spPr>
      </p:pic>
    </p:spTree>
    <p:extLst>
      <p:ext uri="{BB962C8B-B14F-4D97-AF65-F5344CB8AC3E}">
        <p14:creationId xmlns:p14="http://schemas.microsoft.com/office/powerpoint/2010/main" val="35652858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pic>
        <p:nvPicPr>
          <p:cNvPr id="5" name="Picture 10"/>
          <p:cNvPicPr>
            <a:picLocks noChangeAspect="1" noChangeArrowheads="1"/>
          </p:cNvPicPr>
          <p:nvPr/>
        </p:nvPicPr>
        <p:blipFill>
          <a:blip r:embed="rId2" cstate="print">
            <a:extLst>
              <a:ext uri="{28A0092B-C50C-407E-A947-70E740481C1C}">
                <a14:useLocalDpi xmlns:a14="http://schemas.microsoft.com/office/drawing/2010/main"/>
              </a:ext>
            </a:extLst>
          </a:blip>
          <a:srcRect/>
          <a:stretch>
            <a:fillRect/>
          </a:stretch>
        </p:blipFill>
        <p:spPr bwMode="auto">
          <a:xfrm>
            <a:off x="8534400" y="76200"/>
            <a:ext cx="484188" cy="533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457200" y="273050"/>
            <a:ext cx="3008313" cy="1162050"/>
          </a:xfrm>
        </p:spPr>
        <p:txBody>
          <a:bodyPr/>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6" name="Rectangle 5"/>
          <p:cNvSpPr>
            <a:spLocks noGrp="1" noChangeArrowheads="1"/>
          </p:cNvSpPr>
          <p:nvPr>
            <p:ph type="dt" sz="half" idx="10"/>
          </p:nvPr>
        </p:nvSpPr>
        <p:spPr/>
        <p:txBody>
          <a:bodyPr/>
          <a:lstStyle>
            <a:lvl1pPr>
              <a:defRPr/>
            </a:lvl1pPr>
          </a:lstStyle>
          <a:p>
            <a:fld id="{E7775EEB-55FE-2246-A534-988E126E9557}" type="datetimeFigureOut">
              <a:rPr lang="en-US" smtClean="0"/>
              <a:t>1/17/2019</a:t>
            </a:fld>
            <a:endParaRPr lang="en-US"/>
          </a:p>
        </p:txBody>
      </p:sp>
      <p:sp>
        <p:nvSpPr>
          <p:cNvPr id="7" name="Rectangle 6"/>
          <p:cNvSpPr>
            <a:spLocks noGrp="1" noChangeArrowheads="1"/>
          </p:cNvSpPr>
          <p:nvPr>
            <p:ph type="ftr" sz="quarter" idx="11"/>
          </p:nvPr>
        </p:nvSpPr>
        <p:spPr/>
        <p:txBody>
          <a:bodyPr/>
          <a:lstStyle>
            <a:lvl1pPr>
              <a:defRPr/>
            </a:lvl1pPr>
          </a:lstStyle>
          <a:p>
            <a:endParaRPr lang="en-US"/>
          </a:p>
        </p:txBody>
      </p:sp>
      <p:sp>
        <p:nvSpPr>
          <p:cNvPr id="8" name="Rectangle 7"/>
          <p:cNvSpPr>
            <a:spLocks noGrp="1" noChangeArrowheads="1"/>
          </p:cNvSpPr>
          <p:nvPr>
            <p:ph type="sldNum" sz="quarter" idx="12"/>
          </p:nvPr>
        </p:nvSpPr>
        <p:spPr/>
        <p:txBody>
          <a:bodyPr/>
          <a:lstStyle>
            <a:lvl1pPr>
              <a:defRPr/>
            </a:lvl1pPr>
          </a:lstStyle>
          <a:p>
            <a:fld id="{5CDE4999-8175-CB4A-B813-24FF5168A6B1}" type="slidenum">
              <a:rPr lang="en-US" smtClean="0"/>
              <a:t>‹#›</a:t>
            </a:fld>
            <a:endParaRPr lang="en-US"/>
          </a:p>
        </p:txBody>
      </p:sp>
    </p:spTree>
    <p:extLst>
      <p:ext uri="{BB962C8B-B14F-4D97-AF65-F5344CB8AC3E}">
        <p14:creationId xmlns:p14="http://schemas.microsoft.com/office/powerpoint/2010/main" val="39803405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Drag picture to placeholder or click icon to add</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6" name="Rectangle 5"/>
          <p:cNvSpPr>
            <a:spLocks noGrp="1" noChangeArrowheads="1"/>
          </p:cNvSpPr>
          <p:nvPr>
            <p:ph type="dt" sz="half" idx="10"/>
          </p:nvPr>
        </p:nvSpPr>
        <p:spPr/>
        <p:txBody>
          <a:bodyPr/>
          <a:lstStyle>
            <a:lvl1pPr>
              <a:defRPr/>
            </a:lvl1pPr>
          </a:lstStyle>
          <a:p>
            <a:fld id="{E7775EEB-55FE-2246-A534-988E126E9557}" type="datetimeFigureOut">
              <a:rPr lang="en-US" smtClean="0"/>
              <a:t>1/17/2019</a:t>
            </a:fld>
            <a:endParaRPr lang="en-US"/>
          </a:p>
        </p:txBody>
      </p:sp>
      <p:sp>
        <p:nvSpPr>
          <p:cNvPr id="7" name="Rectangle 6"/>
          <p:cNvSpPr>
            <a:spLocks noGrp="1" noChangeArrowheads="1"/>
          </p:cNvSpPr>
          <p:nvPr>
            <p:ph type="ftr" sz="quarter" idx="11"/>
          </p:nvPr>
        </p:nvSpPr>
        <p:spPr/>
        <p:txBody>
          <a:bodyPr/>
          <a:lstStyle>
            <a:lvl1pPr>
              <a:defRPr/>
            </a:lvl1pPr>
          </a:lstStyle>
          <a:p>
            <a:endParaRPr lang="en-US"/>
          </a:p>
        </p:txBody>
      </p:sp>
      <p:sp>
        <p:nvSpPr>
          <p:cNvPr id="8" name="Rectangle 7"/>
          <p:cNvSpPr>
            <a:spLocks noGrp="1" noChangeArrowheads="1"/>
          </p:cNvSpPr>
          <p:nvPr>
            <p:ph type="sldNum" sz="quarter" idx="12"/>
          </p:nvPr>
        </p:nvSpPr>
        <p:spPr/>
        <p:txBody>
          <a:bodyPr/>
          <a:lstStyle>
            <a:lvl1pPr>
              <a:defRPr/>
            </a:lvl1pPr>
          </a:lstStyle>
          <a:p>
            <a:fld id="{5CDE4999-8175-CB4A-B813-24FF5168A6B1}" type="slidenum">
              <a:rPr lang="en-US" smtClean="0"/>
              <a:t>‹#›</a:t>
            </a:fld>
            <a:endParaRPr lang="en-US"/>
          </a:p>
        </p:txBody>
      </p:sp>
    </p:spTree>
    <p:extLst>
      <p:ext uri="{BB962C8B-B14F-4D97-AF65-F5344CB8AC3E}">
        <p14:creationId xmlns:p14="http://schemas.microsoft.com/office/powerpoint/2010/main" val="168221987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p:txBody>
          <a:bodyPr/>
          <a:lstStyle>
            <a:lvl1pPr>
              <a:defRPr/>
            </a:lvl1pPr>
          </a:lstStyle>
          <a:p>
            <a:fld id="{E7775EEB-55FE-2246-A534-988E126E9557}" type="datetimeFigureOut">
              <a:rPr lang="en-US" smtClean="0"/>
              <a:t>1/17/2019</a:t>
            </a:fld>
            <a:endParaRPr lang="en-US"/>
          </a:p>
        </p:txBody>
      </p:sp>
      <p:sp>
        <p:nvSpPr>
          <p:cNvPr id="6" name="Rectangle 5"/>
          <p:cNvSpPr>
            <a:spLocks noGrp="1" noChangeArrowheads="1"/>
          </p:cNvSpPr>
          <p:nvPr>
            <p:ph type="ftr" sz="quarter" idx="11"/>
          </p:nvPr>
        </p:nvSpPr>
        <p:spPr/>
        <p:txBody>
          <a:bodyPr/>
          <a:lstStyle>
            <a:lvl1pPr>
              <a:defRPr/>
            </a:lvl1pPr>
          </a:lstStyle>
          <a:p>
            <a:endParaRPr lang="en-US"/>
          </a:p>
        </p:txBody>
      </p:sp>
      <p:sp>
        <p:nvSpPr>
          <p:cNvPr id="7" name="Rectangle 6"/>
          <p:cNvSpPr>
            <a:spLocks noGrp="1" noChangeArrowheads="1"/>
          </p:cNvSpPr>
          <p:nvPr>
            <p:ph type="sldNum" sz="quarter" idx="12"/>
          </p:nvPr>
        </p:nvSpPr>
        <p:spPr/>
        <p:txBody>
          <a:bodyPr/>
          <a:lstStyle>
            <a:lvl1pPr>
              <a:defRPr/>
            </a:lvl1pPr>
          </a:lstStyle>
          <a:p>
            <a:fld id="{5CDE4999-8175-CB4A-B813-24FF5168A6B1}" type="slidenum">
              <a:rPr lang="en-US" smtClean="0"/>
              <a:t>‹#›</a:t>
            </a:fld>
            <a:endParaRPr lang="en-US"/>
          </a:p>
        </p:txBody>
      </p:sp>
    </p:spTree>
    <p:extLst>
      <p:ext uri="{BB962C8B-B14F-4D97-AF65-F5344CB8AC3E}">
        <p14:creationId xmlns:p14="http://schemas.microsoft.com/office/powerpoint/2010/main" val="30616677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7813"/>
            <a:ext cx="2057400" cy="5853112"/>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7813"/>
            <a:ext cx="6019800" cy="585311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p:txBody>
          <a:bodyPr/>
          <a:lstStyle>
            <a:lvl1pPr>
              <a:defRPr/>
            </a:lvl1pPr>
          </a:lstStyle>
          <a:p>
            <a:fld id="{E7775EEB-55FE-2246-A534-988E126E9557}" type="datetimeFigureOut">
              <a:rPr lang="en-US" smtClean="0"/>
              <a:t>1/17/2019</a:t>
            </a:fld>
            <a:endParaRPr lang="en-US"/>
          </a:p>
        </p:txBody>
      </p:sp>
      <p:sp>
        <p:nvSpPr>
          <p:cNvPr id="6" name="Rectangle 5"/>
          <p:cNvSpPr>
            <a:spLocks noGrp="1" noChangeArrowheads="1"/>
          </p:cNvSpPr>
          <p:nvPr>
            <p:ph type="ftr" sz="quarter" idx="11"/>
          </p:nvPr>
        </p:nvSpPr>
        <p:spPr/>
        <p:txBody>
          <a:bodyPr/>
          <a:lstStyle>
            <a:lvl1pPr>
              <a:defRPr/>
            </a:lvl1pPr>
          </a:lstStyle>
          <a:p>
            <a:endParaRPr lang="en-US"/>
          </a:p>
        </p:txBody>
      </p:sp>
      <p:sp>
        <p:nvSpPr>
          <p:cNvPr id="7" name="Rectangle 6"/>
          <p:cNvSpPr>
            <a:spLocks noGrp="1" noChangeArrowheads="1"/>
          </p:cNvSpPr>
          <p:nvPr>
            <p:ph type="sldNum" sz="quarter" idx="12"/>
          </p:nvPr>
        </p:nvSpPr>
        <p:spPr/>
        <p:txBody>
          <a:bodyPr/>
          <a:lstStyle>
            <a:lvl1pPr>
              <a:defRPr/>
            </a:lvl1pPr>
          </a:lstStyle>
          <a:p>
            <a:fld id="{5CDE4999-8175-CB4A-B813-24FF5168A6B1}" type="slidenum">
              <a:rPr lang="en-US" smtClean="0"/>
              <a:t>‹#›</a:t>
            </a:fld>
            <a:endParaRPr lang="en-US"/>
          </a:p>
        </p:txBody>
      </p:sp>
    </p:spTree>
    <p:extLst>
      <p:ext uri="{BB962C8B-B14F-4D97-AF65-F5344CB8AC3E}">
        <p14:creationId xmlns:p14="http://schemas.microsoft.com/office/powerpoint/2010/main" val="193230132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7772400" cy="1143000"/>
          </a:xfrm>
        </p:spPr>
        <p:txBody>
          <a:bodyPr/>
          <a:lstStyle/>
          <a:p>
            <a:r>
              <a:rPr lang="en-US"/>
              <a:t>Click to edit Master title style</a:t>
            </a:r>
          </a:p>
        </p:txBody>
      </p:sp>
      <p:sp>
        <p:nvSpPr>
          <p:cNvPr id="3" name="Table Placeholder 2"/>
          <p:cNvSpPr>
            <a:spLocks noGrp="1"/>
          </p:cNvSpPr>
          <p:nvPr>
            <p:ph type="tbl" idx="1"/>
          </p:nvPr>
        </p:nvSpPr>
        <p:spPr>
          <a:xfrm>
            <a:off x="685800" y="1981200"/>
            <a:ext cx="7772400" cy="3733800"/>
          </a:xfrm>
        </p:spPr>
        <p:txBody>
          <a:bodyPr/>
          <a:lstStyle/>
          <a:p>
            <a:pPr lvl="0"/>
            <a:endParaRPr lang="en-US" noProof="0"/>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DC8EE563-9EB8-4D3A-A5BF-6C1DB02077C2}" type="slidenum">
              <a:rPr lang="en-US" altLang="en-US"/>
              <a:pPr>
                <a:defRPr/>
              </a:pPr>
              <a:t>‹#›</a:t>
            </a:fld>
            <a:endParaRPr lang="en-US" altLang="en-US"/>
          </a:p>
        </p:txBody>
      </p:sp>
    </p:spTree>
    <p:extLst>
      <p:ext uri="{BB962C8B-B14F-4D97-AF65-F5344CB8AC3E}">
        <p14:creationId xmlns:p14="http://schemas.microsoft.com/office/powerpoint/2010/main" val="312786468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6"/>
          <p:cNvPicPr>
            <a:picLocks noChangeAspect="1" noChangeArrowheads="1"/>
          </p:cNvPicPr>
          <p:nvPr userDrawn="1"/>
        </p:nvPicPr>
        <p:blipFill>
          <a:blip r:embed="rId2">
            <a:extLst>
              <a:ext uri="{28A0092B-C50C-407E-A947-70E740481C1C}">
                <a14:useLocalDpi xmlns:a14="http://schemas.microsoft.com/office/drawing/2010/main"/>
              </a:ext>
            </a:extLst>
          </a:blip>
          <a:srcRect/>
          <a:stretch>
            <a:fillRect/>
          </a:stretch>
        </p:blipFill>
        <p:spPr bwMode="auto">
          <a:xfrm>
            <a:off x="8534400" y="76200"/>
            <a:ext cx="484188" cy="533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5" name="Date Placeholder 3"/>
          <p:cNvSpPr>
            <a:spLocks noGrp="1"/>
          </p:cNvSpPr>
          <p:nvPr>
            <p:ph type="dt" sz="half" idx="10"/>
          </p:nvPr>
        </p:nvSpPr>
        <p:spPr/>
        <p:txBody>
          <a:bodyPr/>
          <a:lstStyle>
            <a:lvl1pPr>
              <a:defRPr/>
            </a:lvl1pPr>
          </a:lstStyle>
          <a:p>
            <a:pPr>
              <a:defRPr/>
            </a:pPr>
            <a:fld id="{95BD76F7-B0DE-8C48-9AB5-4FAEE43C43CB}" type="datetimeFigureOut">
              <a:rPr lang="en-US"/>
              <a:pPr>
                <a:defRPr/>
              </a:pPr>
              <a:t>1/17/2019</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A37FB53B-BF9D-174B-B310-31F1ADA7A19B}" type="slidenum">
              <a:rPr lang="en-US"/>
              <a:pPr>
                <a:defRPr/>
              </a:pPr>
              <a:t>‹#›</a:t>
            </a:fld>
            <a:endParaRPr lang="en-US"/>
          </a:p>
        </p:txBody>
      </p:sp>
    </p:spTree>
    <p:extLst>
      <p:ext uri="{BB962C8B-B14F-4D97-AF65-F5344CB8AC3E}">
        <p14:creationId xmlns:p14="http://schemas.microsoft.com/office/powerpoint/2010/main" val="13576563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4" name="Picture 6"/>
          <p:cNvPicPr>
            <a:picLocks noChangeAspect="1" noChangeArrowheads="1"/>
          </p:cNvPicPr>
          <p:nvPr userDrawn="1"/>
        </p:nvPicPr>
        <p:blipFill>
          <a:blip r:embed="rId2" cstate="print">
            <a:extLst>
              <a:ext uri="{28A0092B-C50C-407E-A947-70E740481C1C}">
                <a14:useLocalDpi xmlns:a14="http://schemas.microsoft.com/office/drawing/2010/main"/>
              </a:ext>
            </a:extLst>
          </a:blip>
          <a:srcRect/>
          <a:stretch>
            <a:fillRect/>
          </a:stretch>
        </p:blipFill>
        <p:spPr bwMode="auto">
          <a:xfrm>
            <a:off x="8534400" y="76200"/>
            <a:ext cx="484188" cy="533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p:txBody>
          <a:bodyPr/>
          <a:lstStyle>
            <a:lvl1pPr>
              <a:defRPr/>
            </a:lvl1pPr>
          </a:lstStyle>
          <a:p>
            <a:pPr>
              <a:defRPr/>
            </a:pPr>
            <a:fld id="{A7172813-939F-004E-9BDD-034604A11110}" type="datetimeFigureOut">
              <a:rPr lang="en-US"/>
              <a:pPr>
                <a:defRPr/>
              </a:pPr>
              <a:t>1/17/2019</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7AC6E7D3-0185-1645-A396-4B7D82F668EC}" type="slidenum">
              <a:rPr lang="en-US"/>
              <a:pPr>
                <a:defRPr/>
              </a:pPr>
              <a:t>‹#›</a:t>
            </a:fld>
            <a:endParaRPr lang="en-US"/>
          </a:p>
        </p:txBody>
      </p:sp>
    </p:spTree>
    <p:extLst>
      <p:ext uri="{BB962C8B-B14F-4D97-AF65-F5344CB8AC3E}">
        <p14:creationId xmlns:p14="http://schemas.microsoft.com/office/powerpoint/2010/main" val="49523226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4" name="Picture 6"/>
          <p:cNvPicPr>
            <a:picLocks noChangeAspect="1" noChangeArrowheads="1"/>
          </p:cNvPicPr>
          <p:nvPr userDrawn="1"/>
        </p:nvPicPr>
        <p:blipFill>
          <a:blip r:embed="rId2" cstate="print">
            <a:extLst>
              <a:ext uri="{28A0092B-C50C-407E-A947-70E740481C1C}">
                <a14:useLocalDpi xmlns:a14="http://schemas.microsoft.com/office/drawing/2010/main"/>
              </a:ext>
            </a:extLst>
          </a:blip>
          <a:srcRect/>
          <a:stretch>
            <a:fillRect/>
          </a:stretch>
        </p:blipFill>
        <p:spPr bwMode="auto">
          <a:xfrm>
            <a:off x="8534400" y="76200"/>
            <a:ext cx="484188" cy="533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0C2550BA-C8E3-4B40-AF76-075C86712E99}" type="datetimeFigureOut">
              <a:rPr lang="en-US"/>
              <a:pPr>
                <a:defRPr/>
              </a:pPr>
              <a:t>1/17/2019</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B8117A1F-C497-E04B-A08A-462DDD99ADF5}" type="slidenum">
              <a:rPr lang="en-US"/>
              <a:pPr>
                <a:defRPr/>
              </a:pPr>
              <a:t>‹#›</a:t>
            </a:fld>
            <a:endParaRPr lang="en-US"/>
          </a:p>
        </p:txBody>
      </p:sp>
    </p:spTree>
    <p:extLst>
      <p:ext uri="{BB962C8B-B14F-4D97-AF65-F5344CB8AC3E}">
        <p14:creationId xmlns:p14="http://schemas.microsoft.com/office/powerpoint/2010/main" val="341591895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pic>
        <p:nvPicPr>
          <p:cNvPr id="5" name="Picture 6"/>
          <p:cNvPicPr>
            <a:picLocks noChangeAspect="1" noChangeArrowheads="1"/>
          </p:cNvPicPr>
          <p:nvPr userDrawn="1"/>
        </p:nvPicPr>
        <p:blipFill>
          <a:blip r:embed="rId2" cstate="print">
            <a:extLst>
              <a:ext uri="{28A0092B-C50C-407E-A947-70E740481C1C}">
                <a14:useLocalDpi xmlns:a14="http://schemas.microsoft.com/office/drawing/2010/main"/>
              </a:ext>
            </a:extLst>
          </a:blip>
          <a:srcRect/>
          <a:stretch>
            <a:fillRect/>
          </a:stretch>
        </p:blipFill>
        <p:spPr bwMode="auto">
          <a:xfrm>
            <a:off x="8534400" y="76200"/>
            <a:ext cx="484188" cy="533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Date Placeholder 3"/>
          <p:cNvSpPr>
            <a:spLocks noGrp="1"/>
          </p:cNvSpPr>
          <p:nvPr>
            <p:ph type="dt" sz="half" idx="10"/>
          </p:nvPr>
        </p:nvSpPr>
        <p:spPr/>
        <p:txBody>
          <a:bodyPr/>
          <a:lstStyle>
            <a:lvl1pPr>
              <a:defRPr/>
            </a:lvl1pPr>
          </a:lstStyle>
          <a:p>
            <a:pPr>
              <a:defRPr/>
            </a:pPr>
            <a:fld id="{91A7B449-4CCB-5847-8183-34A38CF095DC}" type="datetimeFigureOut">
              <a:rPr lang="en-US"/>
              <a:pPr>
                <a:defRPr/>
              </a:pPr>
              <a:t>1/17/2019</a:t>
            </a:fld>
            <a:endParaRPr lang="en-US"/>
          </a:p>
        </p:txBody>
      </p:sp>
      <p:sp>
        <p:nvSpPr>
          <p:cNvPr id="7" name="Footer Placeholder 4"/>
          <p:cNvSpPr>
            <a:spLocks noGrp="1"/>
          </p:cNvSpPr>
          <p:nvPr>
            <p:ph type="ftr" sz="quarter" idx="11"/>
          </p:nvPr>
        </p:nvSpPr>
        <p:spPr/>
        <p:txBody>
          <a:bodyPr/>
          <a:lstStyle>
            <a:lvl1pPr>
              <a:defRPr/>
            </a:lvl1pPr>
          </a:lstStyle>
          <a:p>
            <a:pPr>
              <a:defRPr/>
            </a:pPr>
            <a:endParaRPr lang="en-US"/>
          </a:p>
        </p:txBody>
      </p:sp>
      <p:sp>
        <p:nvSpPr>
          <p:cNvPr id="8" name="Slide Number Placeholder 5"/>
          <p:cNvSpPr>
            <a:spLocks noGrp="1"/>
          </p:cNvSpPr>
          <p:nvPr>
            <p:ph type="sldNum" sz="quarter" idx="12"/>
          </p:nvPr>
        </p:nvSpPr>
        <p:spPr/>
        <p:txBody>
          <a:bodyPr/>
          <a:lstStyle>
            <a:lvl1pPr>
              <a:defRPr/>
            </a:lvl1pPr>
          </a:lstStyle>
          <a:p>
            <a:pPr>
              <a:defRPr/>
            </a:pPr>
            <a:fld id="{75FFA504-80AA-9F40-BAE5-FCA96A6D70D5}" type="slidenum">
              <a:rPr lang="en-US"/>
              <a:pPr>
                <a:defRPr/>
              </a:pPr>
              <a:t>‹#›</a:t>
            </a:fld>
            <a:endParaRPr lang="en-US"/>
          </a:p>
        </p:txBody>
      </p:sp>
    </p:spTree>
    <p:extLst>
      <p:ext uri="{BB962C8B-B14F-4D97-AF65-F5344CB8AC3E}">
        <p14:creationId xmlns:p14="http://schemas.microsoft.com/office/powerpoint/2010/main" val="419298208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pic>
        <p:nvPicPr>
          <p:cNvPr id="7" name="Picture 6"/>
          <p:cNvPicPr>
            <a:picLocks noChangeAspect="1" noChangeArrowheads="1"/>
          </p:cNvPicPr>
          <p:nvPr userDrawn="1"/>
        </p:nvPicPr>
        <p:blipFill>
          <a:blip r:embed="rId2" cstate="print">
            <a:extLst>
              <a:ext uri="{28A0092B-C50C-407E-A947-70E740481C1C}">
                <a14:useLocalDpi xmlns:a14="http://schemas.microsoft.com/office/drawing/2010/main"/>
              </a:ext>
            </a:extLst>
          </a:blip>
          <a:srcRect/>
          <a:stretch>
            <a:fillRect/>
          </a:stretch>
        </p:blipFill>
        <p:spPr bwMode="auto">
          <a:xfrm>
            <a:off x="8534400" y="76200"/>
            <a:ext cx="484188" cy="533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Date Placeholder 3"/>
          <p:cNvSpPr>
            <a:spLocks noGrp="1"/>
          </p:cNvSpPr>
          <p:nvPr>
            <p:ph type="dt" sz="half" idx="10"/>
          </p:nvPr>
        </p:nvSpPr>
        <p:spPr/>
        <p:txBody>
          <a:bodyPr/>
          <a:lstStyle>
            <a:lvl1pPr>
              <a:defRPr/>
            </a:lvl1pPr>
          </a:lstStyle>
          <a:p>
            <a:pPr>
              <a:defRPr/>
            </a:pPr>
            <a:fld id="{B0DD3D93-0872-4B49-B149-C10A337C1B8A}" type="datetimeFigureOut">
              <a:rPr lang="en-US"/>
              <a:pPr>
                <a:defRPr/>
              </a:pPr>
              <a:t>1/17/2019</a:t>
            </a:fld>
            <a:endParaRPr lang="en-US"/>
          </a:p>
        </p:txBody>
      </p:sp>
      <p:sp>
        <p:nvSpPr>
          <p:cNvPr id="9" name="Footer Placeholder 4"/>
          <p:cNvSpPr>
            <a:spLocks noGrp="1"/>
          </p:cNvSpPr>
          <p:nvPr>
            <p:ph type="ftr" sz="quarter" idx="11"/>
          </p:nvPr>
        </p:nvSpPr>
        <p:spPr/>
        <p:txBody>
          <a:bodyPr/>
          <a:lstStyle>
            <a:lvl1pPr>
              <a:defRPr/>
            </a:lvl1pPr>
          </a:lstStyle>
          <a:p>
            <a:pPr>
              <a:defRPr/>
            </a:pPr>
            <a:endParaRPr lang="en-US"/>
          </a:p>
        </p:txBody>
      </p:sp>
      <p:sp>
        <p:nvSpPr>
          <p:cNvPr id="10" name="Slide Number Placeholder 5"/>
          <p:cNvSpPr>
            <a:spLocks noGrp="1"/>
          </p:cNvSpPr>
          <p:nvPr>
            <p:ph type="sldNum" sz="quarter" idx="12"/>
          </p:nvPr>
        </p:nvSpPr>
        <p:spPr/>
        <p:txBody>
          <a:bodyPr/>
          <a:lstStyle>
            <a:lvl1pPr>
              <a:defRPr/>
            </a:lvl1pPr>
          </a:lstStyle>
          <a:p>
            <a:pPr>
              <a:defRPr/>
            </a:pPr>
            <a:fld id="{25DA60D9-0C4A-AB4A-BFC6-8EA771F4A3C9}" type="slidenum">
              <a:rPr lang="en-US"/>
              <a:pPr>
                <a:defRPr/>
              </a:pPr>
              <a:t>‹#›</a:t>
            </a:fld>
            <a:endParaRPr lang="en-US"/>
          </a:p>
        </p:txBody>
      </p:sp>
    </p:spTree>
    <p:extLst>
      <p:ext uri="{BB962C8B-B14F-4D97-AF65-F5344CB8AC3E}">
        <p14:creationId xmlns:p14="http://schemas.microsoft.com/office/powerpoint/2010/main" val="209581936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Date Placeholder 2"/>
          <p:cNvSpPr>
            <a:spLocks noGrp="1"/>
          </p:cNvSpPr>
          <p:nvPr>
            <p:ph type="dt" sz="half" idx="10"/>
          </p:nvPr>
        </p:nvSpPr>
        <p:spPr/>
        <p:txBody>
          <a:bodyPr/>
          <a:lstStyle>
            <a:lvl1pPr>
              <a:defRPr/>
            </a:lvl1pPr>
          </a:lstStyle>
          <a:p>
            <a:fld id="{E7775EEB-55FE-2246-A534-988E126E9557}" type="datetimeFigureOut">
              <a:rPr lang="en-US" smtClean="0"/>
              <a:t>1/17/2019</a:t>
            </a:fld>
            <a:endParaRPr lang="en-US"/>
          </a:p>
        </p:txBody>
      </p:sp>
      <p:sp>
        <p:nvSpPr>
          <p:cNvPr id="5" name="Footer Placeholder 3"/>
          <p:cNvSpPr>
            <a:spLocks noGrp="1"/>
          </p:cNvSpPr>
          <p:nvPr>
            <p:ph type="ftr" sz="quarter" idx="11"/>
          </p:nvPr>
        </p:nvSpPr>
        <p:spPr/>
        <p:txBody>
          <a:bodyPr/>
          <a:lstStyle>
            <a:lvl1pPr>
              <a:defRPr/>
            </a:lvl1pPr>
          </a:lstStyle>
          <a:p>
            <a:endParaRPr lang="en-US"/>
          </a:p>
        </p:txBody>
      </p:sp>
      <p:sp>
        <p:nvSpPr>
          <p:cNvPr id="6" name="Slide Number Placeholder 4"/>
          <p:cNvSpPr>
            <a:spLocks noGrp="1"/>
          </p:cNvSpPr>
          <p:nvPr>
            <p:ph type="sldNum" sz="quarter" idx="12"/>
          </p:nvPr>
        </p:nvSpPr>
        <p:spPr/>
        <p:txBody>
          <a:bodyPr/>
          <a:lstStyle>
            <a:lvl1pPr>
              <a:defRPr/>
            </a:lvl1pPr>
          </a:lstStyle>
          <a:p>
            <a:fld id="{5CDE4999-8175-CB4A-B813-24FF5168A6B1}" type="slidenum">
              <a:rPr lang="en-US" smtClean="0"/>
              <a:t>‹#›</a:t>
            </a:fld>
            <a:endParaRPr lang="en-US"/>
          </a:p>
        </p:txBody>
      </p:sp>
    </p:spTree>
    <p:extLst>
      <p:ext uri="{BB962C8B-B14F-4D97-AF65-F5344CB8AC3E}">
        <p14:creationId xmlns:p14="http://schemas.microsoft.com/office/powerpoint/2010/main" val="37137627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pic>
        <p:nvPicPr>
          <p:cNvPr id="3" name="Picture 6"/>
          <p:cNvPicPr>
            <a:picLocks noChangeAspect="1" noChangeArrowheads="1"/>
          </p:cNvPicPr>
          <p:nvPr userDrawn="1"/>
        </p:nvPicPr>
        <p:blipFill>
          <a:blip r:embed="rId2" cstate="print">
            <a:extLst>
              <a:ext uri="{28A0092B-C50C-407E-A947-70E740481C1C}">
                <a14:useLocalDpi xmlns:a14="http://schemas.microsoft.com/office/drawing/2010/main"/>
              </a:ext>
            </a:extLst>
          </a:blip>
          <a:srcRect/>
          <a:stretch>
            <a:fillRect/>
          </a:stretch>
        </p:blipFill>
        <p:spPr bwMode="auto">
          <a:xfrm>
            <a:off x="8534400" y="76200"/>
            <a:ext cx="484188" cy="533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lstStyle/>
          <a:p>
            <a:r>
              <a:rPr lang="en-US"/>
              <a:t>Click to edit Master title style</a:t>
            </a:r>
          </a:p>
        </p:txBody>
      </p:sp>
      <p:sp>
        <p:nvSpPr>
          <p:cNvPr id="4" name="Date Placeholder 3"/>
          <p:cNvSpPr>
            <a:spLocks noGrp="1"/>
          </p:cNvSpPr>
          <p:nvPr>
            <p:ph type="dt" sz="half" idx="10"/>
          </p:nvPr>
        </p:nvSpPr>
        <p:spPr/>
        <p:txBody>
          <a:bodyPr/>
          <a:lstStyle>
            <a:lvl1pPr>
              <a:defRPr/>
            </a:lvl1pPr>
          </a:lstStyle>
          <a:p>
            <a:pPr>
              <a:defRPr/>
            </a:pPr>
            <a:fld id="{2BC16DF7-06BE-A94C-832E-1DF11E380545}" type="datetimeFigureOut">
              <a:rPr lang="en-US"/>
              <a:pPr>
                <a:defRPr/>
              </a:pPr>
              <a:t>1/17/2019</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739FF234-1D05-4247-B552-DC1EFDB41419}" type="slidenum">
              <a:rPr lang="en-US"/>
              <a:pPr>
                <a:defRPr/>
              </a:pPr>
              <a:t>‹#›</a:t>
            </a:fld>
            <a:endParaRPr lang="en-US"/>
          </a:p>
        </p:txBody>
      </p:sp>
    </p:spTree>
    <p:extLst>
      <p:ext uri="{BB962C8B-B14F-4D97-AF65-F5344CB8AC3E}">
        <p14:creationId xmlns:p14="http://schemas.microsoft.com/office/powerpoint/2010/main" val="272159441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Date Placeholder 3"/>
          <p:cNvSpPr>
            <a:spLocks noGrp="1"/>
          </p:cNvSpPr>
          <p:nvPr>
            <p:ph type="dt" sz="half" idx="10"/>
          </p:nvPr>
        </p:nvSpPr>
        <p:spPr/>
        <p:txBody>
          <a:bodyPr/>
          <a:lstStyle>
            <a:lvl1pPr>
              <a:defRPr/>
            </a:lvl1pPr>
          </a:lstStyle>
          <a:p>
            <a:pPr>
              <a:defRPr/>
            </a:pPr>
            <a:fld id="{18243F69-0D54-034B-B052-690CEA2FA318}" type="datetimeFigureOut">
              <a:rPr lang="en-US"/>
              <a:pPr>
                <a:defRPr/>
              </a:pPr>
              <a:t>1/17/2019</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BA47EA12-8778-4542-B5EE-975C3CD69A25}" type="slidenum">
              <a:rPr lang="en-US"/>
              <a:pPr>
                <a:defRPr/>
              </a:pPr>
              <a:t>‹#›</a:t>
            </a:fld>
            <a:endParaRPr lang="en-US"/>
          </a:p>
        </p:txBody>
      </p:sp>
    </p:spTree>
    <p:extLst>
      <p:ext uri="{BB962C8B-B14F-4D97-AF65-F5344CB8AC3E}">
        <p14:creationId xmlns:p14="http://schemas.microsoft.com/office/powerpoint/2010/main" val="203390627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6" name="Date Placeholder 3"/>
          <p:cNvSpPr>
            <a:spLocks noGrp="1"/>
          </p:cNvSpPr>
          <p:nvPr>
            <p:ph type="dt" sz="half" idx="10"/>
          </p:nvPr>
        </p:nvSpPr>
        <p:spPr/>
        <p:txBody>
          <a:bodyPr/>
          <a:lstStyle>
            <a:lvl1pPr>
              <a:defRPr/>
            </a:lvl1pPr>
          </a:lstStyle>
          <a:p>
            <a:pPr>
              <a:defRPr/>
            </a:pPr>
            <a:fld id="{940C05B1-9509-8F47-9163-3776BD0CE122}" type="datetimeFigureOut">
              <a:rPr lang="en-US"/>
              <a:pPr>
                <a:defRPr/>
              </a:pPr>
              <a:t>1/17/2019</a:t>
            </a:fld>
            <a:endParaRPr lang="en-US"/>
          </a:p>
        </p:txBody>
      </p:sp>
      <p:sp>
        <p:nvSpPr>
          <p:cNvPr id="7" name="Footer Placeholder 4"/>
          <p:cNvSpPr>
            <a:spLocks noGrp="1"/>
          </p:cNvSpPr>
          <p:nvPr>
            <p:ph type="ftr" sz="quarter" idx="11"/>
          </p:nvPr>
        </p:nvSpPr>
        <p:spPr/>
        <p:txBody>
          <a:bodyPr/>
          <a:lstStyle>
            <a:lvl1pPr>
              <a:defRPr/>
            </a:lvl1pPr>
          </a:lstStyle>
          <a:p>
            <a:pPr>
              <a:defRPr/>
            </a:pPr>
            <a:endParaRPr lang="en-US"/>
          </a:p>
        </p:txBody>
      </p:sp>
      <p:sp>
        <p:nvSpPr>
          <p:cNvPr id="8" name="Slide Number Placeholder 5"/>
          <p:cNvSpPr>
            <a:spLocks noGrp="1"/>
          </p:cNvSpPr>
          <p:nvPr>
            <p:ph type="sldNum" sz="quarter" idx="12"/>
          </p:nvPr>
        </p:nvSpPr>
        <p:spPr/>
        <p:txBody>
          <a:bodyPr/>
          <a:lstStyle>
            <a:lvl1pPr>
              <a:defRPr/>
            </a:lvl1pPr>
          </a:lstStyle>
          <a:p>
            <a:pPr>
              <a:defRPr/>
            </a:pPr>
            <a:fld id="{A50CA7E8-E584-8445-9A1B-3CFEC352857E}" type="slidenum">
              <a:rPr lang="en-US"/>
              <a:pPr>
                <a:defRPr/>
              </a:pPr>
              <a:t>‹#›</a:t>
            </a:fld>
            <a:endParaRPr lang="en-US"/>
          </a:p>
        </p:txBody>
      </p:sp>
    </p:spTree>
    <p:extLst>
      <p:ext uri="{BB962C8B-B14F-4D97-AF65-F5344CB8AC3E}">
        <p14:creationId xmlns:p14="http://schemas.microsoft.com/office/powerpoint/2010/main" val="145222652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Drag picture to placeholder or click icon to add</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6" name="Date Placeholder 3"/>
          <p:cNvSpPr>
            <a:spLocks noGrp="1"/>
          </p:cNvSpPr>
          <p:nvPr>
            <p:ph type="dt" sz="half" idx="10"/>
          </p:nvPr>
        </p:nvSpPr>
        <p:spPr/>
        <p:txBody>
          <a:bodyPr/>
          <a:lstStyle>
            <a:lvl1pPr>
              <a:defRPr/>
            </a:lvl1pPr>
          </a:lstStyle>
          <a:p>
            <a:pPr>
              <a:defRPr/>
            </a:pPr>
            <a:fld id="{9456AE72-3E91-DA4F-9E24-78F4B7928589}" type="datetimeFigureOut">
              <a:rPr lang="en-US"/>
              <a:pPr>
                <a:defRPr/>
              </a:pPr>
              <a:t>1/17/2019</a:t>
            </a:fld>
            <a:endParaRPr lang="en-US"/>
          </a:p>
        </p:txBody>
      </p:sp>
      <p:sp>
        <p:nvSpPr>
          <p:cNvPr id="7" name="Footer Placeholder 4"/>
          <p:cNvSpPr>
            <a:spLocks noGrp="1"/>
          </p:cNvSpPr>
          <p:nvPr>
            <p:ph type="ftr" sz="quarter" idx="11"/>
          </p:nvPr>
        </p:nvSpPr>
        <p:spPr/>
        <p:txBody>
          <a:bodyPr/>
          <a:lstStyle>
            <a:lvl1pPr>
              <a:defRPr/>
            </a:lvl1pPr>
          </a:lstStyle>
          <a:p>
            <a:pPr>
              <a:defRPr/>
            </a:pPr>
            <a:endParaRPr lang="en-US"/>
          </a:p>
        </p:txBody>
      </p:sp>
      <p:sp>
        <p:nvSpPr>
          <p:cNvPr id="8" name="Slide Number Placeholder 5"/>
          <p:cNvSpPr>
            <a:spLocks noGrp="1"/>
          </p:cNvSpPr>
          <p:nvPr>
            <p:ph type="sldNum" sz="quarter" idx="12"/>
          </p:nvPr>
        </p:nvSpPr>
        <p:spPr/>
        <p:txBody>
          <a:bodyPr/>
          <a:lstStyle>
            <a:lvl1pPr>
              <a:defRPr/>
            </a:lvl1pPr>
          </a:lstStyle>
          <a:p>
            <a:pPr>
              <a:defRPr/>
            </a:pPr>
            <a:fld id="{6B2C34F6-5283-354F-B60D-7910E5EF4FD7}" type="slidenum">
              <a:rPr lang="en-US"/>
              <a:pPr>
                <a:defRPr/>
              </a:pPr>
              <a:t>‹#›</a:t>
            </a:fld>
            <a:endParaRPr lang="en-US"/>
          </a:p>
        </p:txBody>
      </p:sp>
    </p:spTree>
    <p:extLst>
      <p:ext uri="{BB962C8B-B14F-4D97-AF65-F5344CB8AC3E}">
        <p14:creationId xmlns:p14="http://schemas.microsoft.com/office/powerpoint/2010/main" val="337246855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p:txBody>
          <a:bodyPr/>
          <a:lstStyle>
            <a:lvl1pPr>
              <a:defRPr/>
            </a:lvl1pPr>
          </a:lstStyle>
          <a:p>
            <a:pPr>
              <a:defRPr/>
            </a:pPr>
            <a:fld id="{381EBD12-AD3D-FF46-A8B7-910E6153C6B8}" type="datetimeFigureOut">
              <a:rPr lang="en-US"/>
              <a:pPr>
                <a:defRPr/>
              </a:pPr>
              <a:t>1/17/2019</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CFC5A1D6-5677-424D-91F5-2341B2A0F8C5}" type="slidenum">
              <a:rPr lang="en-US"/>
              <a:pPr>
                <a:defRPr/>
              </a:pPr>
              <a:t>‹#›</a:t>
            </a:fld>
            <a:endParaRPr lang="en-US"/>
          </a:p>
        </p:txBody>
      </p:sp>
    </p:spTree>
    <p:extLst>
      <p:ext uri="{BB962C8B-B14F-4D97-AF65-F5344CB8AC3E}">
        <p14:creationId xmlns:p14="http://schemas.microsoft.com/office/powerpoint/2010/main" val="150980330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p:txBody>
          <a:bodyPr/>
          <a:lstStyle>
            <a:lvl1pPr>
              <a:defRPr/>
            </a:lvl1pPr>
          </a:lstStyle>
          <a:p>
            <a:pPr>
              <a:defRPr/>
            </a:pPr>
            <a:fld id="{35A942FB-F36C-BF4E-BDB6-2724EA38A16B}" type="datetimeFigureOut">
              <a:rPr lang="en-US"/>
              <a:pPr>
                <a:defRPr/>
              </a:pPr>
              <a:t>1/17/2019</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ECEEEEBF-D8CA-A24F-A338-55402DCCB039}" type="slidenum">
              <a:rPr lang="en-US"/>
              <a:pPr>
                <a:defRPr/>
              </a:pPr>
              <a:t>‹#›</a:t>
            </a:fld>
            <a:endParaRPr lang="en-US"/>
          </a:p>
        </p:txBody>
      </p:sp>
    </p:spTree>
    <p:extLst>
      <p:ext uri="{BB962C8B-B14F-4D97-AF65-F5344CB8AC3E}">
        <p14:creationId xmlns:p14="http://schemas.microsoft.com/office/powerpoint/2010/main" val="96009842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1_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1036638"/>
          </a:xfrm>
        </p:spPr>
        <p:txBody>
          <a:bodyPr/>
          <a:lstStyle/>
          <a:p>
            <a:r>
              <a:rPr lang="en-US"/>
              <a:t>Click to edit Master title style</a:t>
            </a:r>
          </a:p>
        </p:txBody>
      </p:sp>
      <p:sp>
        <p:nvSpPr>
          <p:cNvPr id="4" name="Rectangle 4"/>
          <p:cNvSpPr>
            <a:spLocks noGrp="1" noChangeArrowheads="1"/>
          </p:cNvSpPr>
          <p:nvPr>
            <p:ph type="dt" sz="half" idx="10"/>
          </p:nvPr>
        </p:nvSpPr>
        <p:spPr/>
        <p:txBody>
          <a:bodyPr/>
          <a:lstStyle>
            <a:lvl1pPr>
              <a:defRPr/>
            </a:lvl1pPr>
          </a:lstStyle>
          <a:p>
            <a:fld id="{E7775EEB-55FE-2246-A534-988E126E9557}" type="datetimeFigureOut">
              <a:rPr lang="en-US" smtClean="0"/>
              <a:t>1/17/2019</a:t>
            </a:fld>
            <a:endParaRPr lang="en-US"/>
          </a:p>
        </p:txBody>
      </p:sp>
      <p:sp>
        <p:nvSpPr>
          <p:cNvPr id="5" name="Rectangle 5"/>
          <p:cNvSpPr>
            <a:spLocks noGrp="1" noChangeArrowheads="1"/>
          </p:cNvSpPr>
          <p:nvPr>
            <p:ph type="ftr" sz="quarter" idx="11"/>
          </p:nvPr>
        </p:nvSpPr>
        <p:spPr/>
        <p:txBody>
          <a:bodyPr/>
          <a:lstStyle>
            <a:lvl1pPr>
              <a:defRPr/>
            </a:lvl1pPr>
          </a:lstStyle>
          <a:p>
            <a:endParaRPr lang="en-US"/>
          </a:p>
        </p:txBody>
      </p:sp>
      <p:sp>
        <p:nvSpPr>
          <p:cNvPr id="6" name="Rectangle 6"/>
          <p:cNvSpPr>
            <a:spLocks noGrp="1" noChangeArrowheads="1"/>
          </p:cNvSpPr>
          <p:nvPr>
            <p:ph type="sldNum" sz="quarter" idx="12"/>
          </p:nvPr>
        </p:nvSpPr>
        <p:spPr/>
        <p:txBody>
          <a:bodyPr/>
          <a:lstStyle>
            <a:lvl1pPr>
              <a:defRPr/>
            </a:lvl1pPr>
          </a:lstStyle>
          <a:p>
            <a:fld id="{5CDE4999-8175-CB4A-B813-24FF5168A6B1}" type="slidenum">
              <a:rPr lang="en-US" smtClean="0"/>
              <a:t>‹#›</a:t>
            </a:fld>
            <a:endParaRPr lang="en-US"/>
          </a:p>
        </p:txBody>
      </p:sp>
    </p:spTree>
    <p:extLst>
      <p:ext uri="{BB962C8B-B14F-4D97-AF65-F5344CB8AC3E}">
        <p14:creationId xmlns:p14="http://schemas.microsoft.com/office/powerpoint/2010/main" val="35208382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p:txBody>
          <a:bodyPr/>
          <a:lstStyle>
            <a:lvl1pPr>
              <a:defRPr/>
            </a:lvl1pPr>
          </a:lstStyle>
          <a:p>
            <a:fld id="{E7775EEB-55FE-2246-A534-988E126E9557}" type="datetimeFigureOut">
              <a:rPr lang="en-US" smtClean="0"/>
              <a:t>1/17/2019</a:t>
            </a:fld>
            <a:endParaRPr lang="en-US"/>
          </a:p>
        </p:txBody>
      </p:sp>
      <p:sp>
        <p:nvSpPr>
          <p:cNvPr id="6" name="Rectangle 5"/>
          <p:cNvSpPr>
            <a:spLocks noGrp="1" noChangeArrowheads="1"/>
          </p:cNvSpPr>
          <p:nvPr>
            <p:ph type="ftr" sz="quarter" idx="11"/>
          </p:nvPr>
        </p:nvSpPr>
        <p:spPr/>
        <p:txBody>
          <a:bodyPr/>
          <a:lstStyle>
            <a:lvl1pPr>
              <a:defRPr/>
            </a:lvl1pPr>
          </a:lstStyle>
          <a:p>
            <a:endParaRPr lang="en-US"/>
          </a:p>
        </p:txBody>
      </p:sp>
      <p:sp>
        <p:nvSpPr>
          <p:cNvPr id="7" name="Rectangle 6"/>
          <p:cNvSpPr>
            <a:spLocks noGrp="1" noChangeArrowheads="1"/>
          </p:cNvSpPr>
          <p:nvPr>
            <p:ph type="sldNum" sz="quarter" idx="12"/>
          </p:nvPr>
        </p:nvSpPr>
        <p:spPr/>
        <p:txBody>
          <a:bodyPr/>
          <a:lstStyle>
            <a:lvl1pPr>
              <a:defRPr/>
            </a:lvl1pPr>
          </a:lstStyle>
          <a:p>
            <a:fld id="{5CDE4999-8175-CB4A-B813-24FF5168A6B1}" type="slidenum">
              <a:rPr lang="en-US" smtClean="0"/>
              <a:t>‹#›</a:t>
            </a:fld>
            <a:endParaRPr lang="en-US"/>
          </a:p>
        </p:txBody>
      </p:sp>
    </p:spTree>
    <p:extLst>
      <p:ext uri="{BB962C8B-B14F-4D97-AF65-F5344CB8AC3E}">
        <p14:creationId xmlns:p14="http://schemas.microsoft.com/office/powerpoint/2010/main" val="71541910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0" cap="all"/>
            </a:lvl1pPr>
          </a:lstStyle>
          <a:p>
            <a:r>
              <a:rPr lang="en-US"/>
              <a:t>Click to edit Master title style</a:t>
            </a:r>
            <a:endParaRPr lang="en-US" dirty="0"/>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fld id="{E7775EEB-55FE-2246-A534-988E126E9557}" type="datetimeFigureOut">
              <a:rPr lang="en-US" smtClean="0"/>
              <a:t>1/17/2019</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Rectangle 6"/>
          <p:cNvSpPr>
            <a:spLocks noGrp="1" noChangeArrowheads="1"/>
          </p:cNvSpPr>
          <p:nvPr>
            <p:ph type="sldNum" sz="quarter" idx="12"/>
          </p:nvPr>
        </p:nvSpPr>
        <p:spPr>
          <a:ln/>
        </p:spPr>
        <p:txBody>
          <a:bodyPr/>
          <a:lstStyle>
            <a:lvl1pPr>
              <a:defRPr/>
            </a:lvl1pPr>
          </a:lstStyle>
          <a:p>
            <a:fld id="{5CDE4999-8175-CB4A-B813-24FF5168A6B1}" type="slidenum">
              <a:rPr lang="en-US" smtClean="0"/>
              <a:t>‹#›</a:t>
            </a:fld>
            <a:endParaRPr lang="en-US"/>
          </a:p>
        </p:txBody>
      </p:sp>
    </p:spTree>
    <p:extLst>
      <p:ext uri="{BB962C8B-B14F-4D97-AF65-F5344CB8AC3E}">
        <p14:creationId xmlns:p14="http://schemas.microsoft.com/office/powerpoint/2010/main" val="407539350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Rectangle 5"/>
          <p:cNvSpPr>
            <a:spLocks noGrp="1" noChangeArrowheads="1"/>
          </p:cNvSpPr>
          <p:nvPr>
            <p:ph type="dt" sz="half" idx="10"/>
          </p:nvPr>
        </p:nvSpPr>
        <p:spPr/>
        <p:txBody>
          <a:bodyPr/>
          <a:lstStyle>
            <a:lvl1pPr>
              <a:defRPr/>
            </a:lvl1pPr>
          </a:lstStyle>
          <a:p>
            <a:fld id="{E7775EEB-55FE-2246-A534-988E126E9557}" type="datetimeFigureOut">
              <a:rPr lang="en-US" smtClean="0"/>
              <a:t>1/17/2019</a:t>
            </a:fld>
            <a:endParaRPr lang="en-US"/>
          </a:p>
        </p:txBody>
      </p:sp>
      <p:sp>
        <p:nvSpPr>
          <p:cNvPr id="7" name="Rectangle 6"/>
          <p:cNvSpPr>
            <a:spLocks noGrp="1" noChangeArrowheads="1"/>
          </p:cNvSpPr>
          <p:nvPr>
            <p:ph type="ftr" sz="quarter" idx="11"/>
          </p:nvPr>
        </p:nvSpPr>
        <p:spPr/>
        <p:txBody>
          <a:bodyPr/>
          <a:lstStyle>
            <a:lvl1pPr>
              <a:defRPr/>
            </a:lvl1pPr>
          </a:lstStyle>
          <a:p>
            <a:endParaRPr lang="en-US"/>
          </a:p>
        </p:txBody>
      </p:sp>
      <p:sp>
        <p:nvSpPr>
          <p:cNvPr id="8" name="Rectangle 7"/>
          <p:cNvSpPr>
            <a:spLocks noGrp="1" noChangeArrowheads="1"/>
          </p:cNvSpPr>
          <p:nvPr>
            <p:ph type="sldNum" sz="quarter" idx="12"/>
          </p:nvPr>
        </p:nvSpPr>
        <p:spPr/>
        <p:txBody>
          <a:bodyPr/>
          <a:lstStyle>
            <a:lvl1pPr>
              <a:defRPr/>
            </a:lvl1pPr>
          </a:lstStyle>
          <a:p>
            <a:fld id="{5CDE4999-8175-CB4A-B813-24FF5168A6B1}" type="slidenum">
              <a:rPr lang="en-US" smtClean="0"/>
              <a:t>‹#›</a:t>
            </a:fld>
            <a:endParaRPr lang="en-US"/>
          </a:p>
        </p:txBody>
      </p:sp>
    </p:spTree>
    <p:extLst>
      <p:ext uri="{BB962C8B-B14F-4D97-AF65-F5344CB8AC3E}">
        <p14:creationId xmlns:p14="http://schemas.microsoft.com/office/powerpoint/2010/main" val="58606627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Rectangle 4"/>
          <p:cNvSpPr>
            <a:spLocks noGrp="1" noChangeArrowheads="1"/>
          </p:cNvSpPr>
          <p:nvPr>
            <p:ph type="dt" sz="half" idx="10"/>
          </p:nvPr>
        </p:nvSpPr>
        <p:spPr/>
        <p:txBody>
          <a:bodyPr/>
          <a:lstStyle>
            <a:lvl1pPr>
              <a:defRPr/>
            </a:lvl1pPr>
          </a:lstStyle>
          <a:p>
            <a:fld id="{E7775EEB-55FE-2246-A534-988E126E9557}" type="datetimeFigureOut">
              <a:rPr lang="en-US" smtClean="0"/>
              <a:t>1/17/2019</a:t>
            </a:fld>
            <a:endParaRPr lang="en-US"/>
          </a:p>
        </p:txBody>
      </p:sp>
      <p:sp>
        <p:nvSpPr>
          <p:cNvPr id="9" name="Rectangle 5"/>
          <p:cNvSpPr>
            <a:spLocks noGrp="1" noChangeArrowheads="1"/>
          </p:cNvSpPr>
          <p:nvPr>
            <p:ph type="ftr" sz="quarter" idx="11"/>
          </p:nvPr>
        </p:nvSpPr>
        <p:spPr/>
        <p:txBody>
          <a:bodyPr/>
          <a:lstStyle>
            <a:lvl1pPr>
              <a:defRPr/>
            </a:lvl1pPr>
          </a:lstStyle>
          <a:p>
            <a:endParaRPr lang="en-US"/>
          </a:p>
        </p:txBody>
      </p:sp>
      <p:sp>
        <p:nvSpPr>
          <p:cNvPr id="10" name="Rectangle 6"/>
          <p:cNvSpPr>
            <a:spLocks noGrp="1" noChangeArrowheads="1"/>
          </p:cNvSpPr>
          <p:nvPr>
            <p:ph type="sldNum" sz="quarter" idx="12"/>
          </p:nvPr>
        </p:nvSpPr>
        <p:spPr/>
        <p:txBody>
          <a:bodyPr/>
          <a:lstStyle>
            <a:lvl1pPr>
              <a:defRPr/>
            </a:lvl1pPr>
          </a:lstStyle>
          <a:p>
            <a:fld id="{5CDE4999-8175-CB4A-B813-24FF5168A6B1}" type="slidenum">
              <a:rPr lang="en-US" smtClean="0"/>
              <a:t>‹#›</a:t>
            </a:fld>
            <a:endParaRPr lang="en-US"/>
          </a:p>
        </p:txBody>
      </p:sp>
    </p:spTree>
    <p:extLst>
      <p:ext uri="{BB962C8B-B14F-4D97-AF65-F5344CB8AC3E}">
        <p14:creationId xmlns:p14="http://schemas.microsoft.com/office/powerpoint/2010/main" val="147471499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Rectangle 4"/>
          <p:cNvSpPr>
            <a:spLocks noGrp="1" noChangeArrowheads="1"/>
          </p:cNvSpPr>
          <p:nvPr>
            <p:ph type="dt" sz="half" idx="10"/>
          </p:nvPr>
        </p:nvSpPr>
        <p:spPr/>
        <p:txBody>
          <a:bodyPr/>
          <a:lstStyle>
            <a:lvl1pPr>
              <a:defRPr/>
            </a:lvl1pPr>
          </a:lstStyle>
          <a:p>
            <a:fld id="{E7775EEB-55FE-2246-A534-988E126E9557}" type="datetimeFigureOut">
              <a:rPr lang="en-US" smtClean="0"/>
              <a:t>1/17/2019</a:t>
            </a:fld>
            <a:endParaRPr lang="en-US"/>
          </a:p>
        </p:txBody>
      </p:sp>
      <p:sp>
        <p:nvSpPr>
          <p:cNvPr id="5" name="Rectangle 5"/>
          <p:cNvSpPr>
            <a:spLocks noGrp="1" noChangeArrowheads="1"/>
          </p:cNvSpPr>
          <p:nvPr>
            <p:ph type="ftr" sz="quarter" idx="11"/>
          </p:nvPr>
        </p:nvSpPr>
        <p:spPr/>
        <p:txBody>
          <a:bodyPr/>
          <a:lstStyle>
            <a:lvl1pPr>
              <a:defRPr/>
            </a:lvl1pPr>
          </a:lstStyle>
          <a:p>
            <a:endParaRPr lang="en-US"/>
          </a:p>
        </p:txBody>
      </p:sp>
      <p:sp>
        <p:nvSpPr>
          <p:cNvPr id="6" name="Rectangle 6"/>
          <p:cNvSpPr>
            <a:spLocks noGrp="1" noChangeArrowheads="1"/>
          </p:cNvSpPr>
          <p:nvPr>
            <p:ph type="sldNum" sz="quarter" idx="12"/>
          </p:nvPr>
        </p:nvSpPr>
        <p:spPr/>
        <p:txBody>
          <a:bodyPr/>
          <a:lstStyle>
            <a:lvl1pPr>
              <a:defRPr/>
            </a:lvl1pPr>
          </a:lstStyle>
          <a:p>
            <a:fld id="{5CDE4999-8175-CB4A-B813-24FF5168A6B1}" type="slidenum">
              <a:rPr lang="en-US" smtClean="0"/>
              <a:t>‹#›</a:t>
            </a:fld>
            <a:endParaRPr lang="en-US"/>
          </a:p>
        </p:txBody>
      </p:sp>
    </p:spTree>
    <p:extLst>
      <p:ext uri="{BB962C8B-B14F-4D97-AF65-F5344CB8AC3E}">
        <p14:creationId xmlns:p14="http://schemas.microsoft.com/office/powerpoint/2010/main" val="284049505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2" name="Picture 10"/>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8534400" y="76200"/>
            <a:ext cx="484188" cy="533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3" name="Rectangle 4"/>
          <p:cNvSpPr>
            <a:spLocks noGrp="1" noChangeArrowheads="1"/>
          </p:cNvSpPr>
          <p:nvPr>
            <p:ph type="dt" sz="half" idx="10"/>
          </p:nvPr>
        </p:nvSpPr>
        <p:spPr/>
        <p:txBody>
          <a:bodyPr/>
          <a:lstStyle>
            <a:lvl1pPr>
              <a:defRPr/>
            </a:lvl1pPr>
          </a:lstStyle>
          <a:p>
            <a:fld id="{E7775EEB-55FE-2246-A534-988E126E9557}" type="datetimeFigureOut">
              <a:rPr lang="en-US" smtClean="0"/>
              <a:t>1/17/2019</a:t>
            </a:fld>
            <a:endParaRPr lang="en-US"/>
          </a:p>
        </p:txBody>
      </p:sp>
      <p:sp>
        <p:nvSpPr>
          <p:cNvPr id="4" name="Rectangle 5"/>
          <p:cNvSpPr>
            <a:spLocks noGrp="1" noChangeArrowheads="1"/>
          </p:cNvSpPr>
          <p:nvPr>
            <p:ph type="ftr" sz="quarter" idx="11"/>
          </p:nvPr>
        </p:nvSpPr>
        <p:spPr/>
        <p:txBody>
          <a:bodyPr/>
          <a:lstStyle>
            <a:lvl1pPr>
              <a:defRPr/>
            </a:lvl1pPr>
          </a:lstStyle>
          <a:p>
            <a:endParaRPr lang="en-US"/>
          </a:p>
        </p:txBody>
      </p:sp>
      <p:sp>
        <p:nvSpPr>
          <p:cNvPr id="5" name="Rectangle 6"/>
          <p:cNvSpPr>
            <a:spLocks noGrp="1" noChangeArrowheads="1"/>
          </p:cNvSpPr>
          <p:nvPr>
            <p:ph type="sldNum" sz="quarter" idx="12"/>
          </p:nvPr>
        </p:nvSpPr>
        <p:spPr/>
        <p:txBody>
          <a:bodyPr/>
          <a:lstStyle>
            <a:lvl1pPr>
              <a:defRPr/>
            </a:lvl1pPr>
          </a:lstStyle>
          <a:p>
            <a:fld id="{5CDE4999-8175-CB4A-B813-24FF5168A6B1}" type="slidenum">
              <a:rPr lang="en-US" smtClean="0"/>
              <a:t>‹#›</a:t>
            </a:fld>
            <a:endParaRPr lang="en-US"/>
          </a:p>
        </p:txBody>
      </p:sp>
    </p:spTree>
    <p:extLst>
      <p:ext uri="{BB962C8B-B14F-4D97-AF65-F5344CB8AC3E}">
        <p14:creationId xmlns:p14="http://schemas.microsoft.com/office/powerpoint/2010/main" val="406188608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13" Type="http://schemas.openxmlformats.org/officeDocument/2006/relationships/image" Target="../media/image4.jpeg"/><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theme" Target="../theme/theme2.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7813"/>
            <a:ext cx="8229600" cy="11398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b" anchorCtr="0" compatLnSpc="1">
            <a:prstTxWarp prst="textNoShape">
              <a:avLst/>
            </a:prstTxWarp>
          </a:bodyPr>
          <a:lstStyle/>
          <a:p>
            <a:pPr lvl="0"/>
            <a:r>
              <a:rPr lang="en-US" dirty="0"/>
              <a:t>Click to edit Master title style</a:t>
            </a:r>
          </a:p>
        </p:txBody>
      </p:sp>
      <p:sp>
        <p:nvSpPr>
          <p:cNvPr id="1027" name="Rectangle 3"/>
          <p:cNvSpPr>
            <a:spLocks noGrp="1" noChangeArrowheads="1"/>
          </p:cNvSpPr>
          <p:nvPr>
            <p:ph type="body" idx="1"/>
          </p:nvPr>
        </p:nvSpPr>
        <p:spPr bwMode="auto">
          <a:xfrm>
            <a:off x="457200" y="1600200"/>
            <a:ext cx="8229600" cy="45307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231428" name="Rectangle 4"/>
          <p:cNvSpPr>
            <a:spLocks noGrp="1" noChangeArrowheads="1"/>
          </p:cNvSpPr>
          <p:nvPr>
            <p:ph type="dt" sz="half" idx="2"/>
          </p:nvPr>
        </p:nvSpPr>
        <p:spPr bwMode="auto">
          <a:xfrm>
            <a:off x="457200" y="6248400"/>
            <a:ext cx="2133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000">
                <a:latin typeface="Verdana" pitchFamily="34" charset="0"/>
                <a:ea typeface="+mn-ea"/>
                <a:cs typeface="+mn-cs"/>
              </a:defRPr>
            </a:lvl1pPr>
          </a:lstStyle>
          <a:p>
            <a:fld id="{E7775EEB-55FE-2246-A534-988E126E9557}" type="datetimeFigureOut">
              <a:rPr lang="en-US" smtClean="0"/>
              <a:t>1/17/2019</a:t>
            </a:fld>
            <a:endParaRPr lang="en-US"/>
          </a:p>
        </p:txBody>
      </p:sp>
      <p:sp>
        <p:nvSpPr>
          <p:cNvPr id="231429"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000">
                <a:latin typeface="Verdana" pitchFamily="34" charset="0"/>
                <a:ea typeface="+mn-ea"/>
                <a:cs typeface="+mn-cs"/>
              </a:defRPr>
            </a:lvl1pPr>
          </a:lstStyle>
          <a:p>
            <a:endParaRPr lang="en-US"/>
          </a:p>
        </p:txBody>
      </p:sp>
      <p:sp>
        <p:nvSpPr>
          <p:cNvPr id="231430" name="Rectangle 6"/>
          <p:cNvSpPr>
            <a:spLocks noGrp="1" noChangeArrowheads="1"/>
          </p:cNvSpPr>
          <p:nvPr>
            <p:ph type="sldNum" sz="quarter" idx="4"/>
          </p:nvPr>
        </p:nvSpPr>
        <p:spPr bwMode="auto">
          <a:xfrm>
            <a:off x="6553200" y="6248400"/>
            <a:ext cx="2133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000"/>
            </a:lvl1pPr>
          </a:lstStyle>
          <a:p>
            <a:fld id="{5CDE4999-8175-CB4A-B813-24FF5168A6B1}" type="slidenum">
              <a:rPr lang="en-US" smtClean="0"/>
              <a:t>‹#›</a:t>
            </a:fld>
            <a:endParaRPr lang="en-US"/>
          </a:p>
        </p:txBody>
      </p:sp>
      <p:sp>
        <p:nvSpPr>
          <p:cNvPr id="1031" name="Rectangle 7"/>
          <p:cNvSpPr>
            <a:spLocks noChangeArrowheads="1"/>
          </p:cNvSpPr>
          <p:nvPr/>
        </p:nvSpPr>
        <p:spPr bwMode="auto">
          <a:xfrm>
            <a:off x="0" y="0"/>
            <a:ext cx="228600" cy="2286000"/>
          </a:xfrm>
          <a:prstGeom prst="rect">
            <a:avLst/>
          </a:prstGeom>
          <a:solidFill>
            <a:srgbClr val="B01D11"/>
          </a:solidFill>
          <a:ln>
            <a:noFill/>
          </a:ln>
          <a:extLst/>
        </p:spPr>
        <p:txBody>
          <a:bodyPr wrap="none" anchor="ctr"/>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Verdana" pitchFamily="34" charset="0"/>
                <a:ea typeface="MS PGothic" pitchFamily="34" charset="-128"/>
              </a:defRPr>
            </a:lvl9pPr>
          </a:lstStyle>
          <a:p>
            <a:pPr algn="ctr" eaLnBrk="1" hangingPunct="1">
              <a:defRPr/>
            </a:pPr>
            <a:endParaRPr lang="en-US" altLang="en-US" sz="2400">
              <a:latin typeface="Times New Roman" pitchFamily="18" charset="0"/>
              <a:cs typeface="+mn-cs"/>
            </a:endParaRPr>
          </a:p>
        </p:txBody>
      </p:sp>
      <p:sp>
        <p:nvSpPr>
          <p:cNvPr id="1033" name="Rectangle 9"/>
          <p:cNvSpPr>
            <a:spLocks noChangeArrowheads="1"/>
          </p:cNvSpPr>
          <p:nvPr/>
        </p:nvSpPr>
        <p:spPr bwMode="auto">
          <a:xfrm>
            <a:off x="0" y="2286000"/>
            <a:ext cx="228600" cy="2286000"/>
          </a:xfrm>
          <a:prstGeom prst="rect">
            <a:avLst/>
          </a:prstGeom>
          <a:solidFill>
            <a:schemeClr val="accent2"/>
          </a:solidFill>
          <a:ln>
            <a:noFill/>
          </a:ln>
          <a:extLst/>
        </p:spPr>
        <p:txBody>
          <a:bodyPr wrap="none" anchor="ctr"/>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Verdana" pitchFamily="34" charset="0"/>
                <a:ea typeface="MS PGothic" pitchFamily="34" charset="-128"/>
              </a:defRPr>
            </a:lvl9pPr>
          </a:lstStyle>
          <a:p>
            <a:pPr algn="ctr" eaLnBrk="1" hangingPunct="1">
              <a:defRPr/>
            </a:pPr>
            <a:endParaRPr lang="en-US" altLang="en-US" sz="2400">
              <a:latin typeface="Times New Roman" pitchFamily="18" charset="0"/>
              <a:cs typeface="+mn-cs"/>
            </a:endParaRPr>
          </a:p>
        </p:txBody>
      </p:sp>
      <p:sp>
        <p:nvSpPr>
          <p:cNvPr id="1034" name="Rectangle 10"/>
          <p:cNvSpPr>
            <a:spLocks noChangeArrowheads="1"/>
          </p:cNvSpPr>
          <p:nvPr/>
        </p:nvSpPr>
        <p:spPr bwMode="auto">
          <a:xfrm>
            <a:off x="0" y="4572000"/>
            <a:ext cx="228600" cy="2286000"/>
          </a:xfrm>
          <a:prstGeom prst="rect">
            <a:avLst/>
          </a:prstGeom>
          <a:solidFill>
            <a:srgbClr val="0000FF"/>
          </a:solidFill>
          <a:ln>
            <a:noFill/>
          </a:ln>
          <a:extLst/>
        </p:spPr>
        <p:txBody>
          <a:bodyPr wrap="none" anchor="ctr"/>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Verdana" pitchFamily="34" charset="0"/>
                <a:ea typeface="MS PGothic" pitchFamily="34" charset="-128"/>
              </a:defRPr>
            </a:lvl9pPr>
          </a:lstStyle>
          <a:p>
            <a:pPr algn="ctr" eaLnBrk="1" hangingPunct="1">
              <a:defRPr/>
            </a:pPr>
            <a:endParaRPr lang="en-US" altLang="en-US" sz="2400">
              <a:solidFill>
                <a:srgbClr val="0000FF"/>
              </a:solidFill>
              <a:latin typeface="Times New Roman" pitchFamily="18" charset="0"/>
              <a:cs typeface="+mn-cs"/>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 id="2147483674" r:id="rId13"/>
    <p:sldLayoutId id="2147483687" r:id="rId14"/>
  </p:sldLayoutIdLst>
  <p:txStyles>
    <p:titleStyle>
      <a:lvl1pPr algn="l" rtl="0" eaLnBrk="1" fontAlgn="base" hangingPunct="1">
        <a:spcBef>
          <a:spcPct val="0"/>
        </a:spcBef>
        <a:spcAft>
          <a:spcPct val="0"/>
        </a:spcAft>
        <a:defRPr sz="4400">
          <a:solidFill>
            <a:schemeClr val="accent1">
              <a:lumMod val="75000"/>
            </a:schemeClr>
          </a:solidFill>
          <a:latin typeface="Avenir Book"/>
          <a:ea typeface="MS PGothic" pitchFamily="34" charset="-128"/>
          <a:cs typeface="Avenir Book"/>
        </a:defRPr>
      </a:lvl1pPr>
      <a:lvl2pPr algn="l" rtl="0" eaLnBrk="1" fontAlgn="base" hangingPunct="1">
        <a:spcBef>
          <a:spcPct val="0"/>
        </a:spcBef>
        <a:spcAft>
          <a:spcPct val="0"/>
        </a:spcAft>
        <a:defRPr sz="4400">
          <a:solidFill>
            <a:schemeClr val="bg2"/>
          </a:solidFill>
          <a:latin typeface="Garamond" pitchFamily="18" charset="0"/>
          <a:ea typeface="MS PGothic" pitchFamily="34" charset="-128"/>
          <a:cs typeface="MS PGothic" charset="0"/>
        </a:defRPr>
      </a:lvl2pPr>
      <a:lvl3pPr algn="l" rtl="0" eaLnBrk="1" fontAlgn="base" hangingPunct="1">
        <a:spcBef>
          <a:spcPct val="0"/>
        </a:spcBef>
        <a:spcAft>
          <a:spcPct val="0"/>
        </a:spcAft>
        <a:defRPr sz="4400">
          <a:solidFill>
            <a:schemeClr val="bg2"/>
          </a:solidFill>
          <a:latin typeface="Garamond" pitchFamily="18" charset="0"/>
          <a:ea typeface="MS PGothic" pitchFamily="34" charset="-128"/>
          <a:cs typeface="MS PGothic" charset="0"/>
        </a:defRPr>
      </a:lvl3pPr>
      <a:lvl4pPr algn="l" rtl="0" eaLnBrk="1" fontAlgn="base" hangingPunct="1">
        <a:spcBef>
          <a:spcPct val="0"/>
        </a:spcBef>
        <a:spcAft>
          <a:spcPct val="0"/>
        </a:spcAft>
        <a:defRPr sz="4400">
          <a:solidFill>
            <a:schemeClr val="bg2"/>
          </a:solidFill>
          <a:latin typeface="Garamond" pitchFamily="18" charset="0"/>
          <a:ea typeface="MS PGothic" pitchFamily="34" charset="-128"/>
          <a:cs typeface="MS PGothic" charset="0"/>
        </a:defRPr>
      </a:lvl4pPr>
      <a:lvl5pPr algn="l" rtl="0" eaLnBrk="1" fontAlgn="base" hangingPunct="1">
        <a:spcBef>
          <a:spcPct val="0"/>
        </a:spcBef>
        <a:spcAft>
          <a:spcPct val="0"/>
        </a:spcAft>
        <a:defRPr sz="4400">
          <a:solidFill>
            <a:schemeClr val="bg2"/>
          </a:solidFill>
          <a:latin typeface="Garamond" pitchFamily="18" charset="0"/>
          <a:ea typeface="MS PGothic" pitchFamily="34" charset="-128"/>
          <a:cs typeface="MS PGothic" charset="0"/>
        </a:defRPr>
      </a:lvl5pPr>
      <a:lvl6pPr marL="457200" algn="l" rtl="0" eaLnBrk="1" fontAlgn="base" hangingPunct="1">
        <a:spcBef>
          <a:spcPct val="0"/>
        </a:spcBef>
        <a:spcAft>
          <a:spcPct val="0"/>
        </a:spcAft>
        <a:defRPr sz="4400">
          <a:solidFill>
            <a:schemeClr val="tx2"/>
          </a:solidFill>
          <a:latin typeface="Garamond" pitchFamily="18" charset="0"/>
        </a:defRPr>
      </a:lvl6pPr>
      <a:lvl7pPr marL="914400" algn="l" rtl="0" eaLnBrk="1" fontAlgn="base" hangingPunct="1">
        <a:spcBef>
          <a:spcPct val="0"/>
        </a:spcBef>
        <a:spcAft>
          <a:spcPct val="0"/>
        </a:spcAft>
        <a:defRPr sz="4400">
          <a:solidFill>
            <a:schemeClr val="tx2"/>
          </a:solidFill>
          <a:latin typeface="Garamond" pitchFamily="18" charset="0"/>
        </a:defRPr>
      </a:lvl7pPr>
      <a:lvl8pPr marL="1371600" algn="l" rtl="0" eaLnBrk="1" fontAlgn="base" hangingPunct="1">
        <a:spcBef>
          <a:spcPct val="0"/>
        </a:spcBef>
        <a:spcAft>
          <a:spcPct val="0"/>
        </a:spcAft>
        <a:defRPr sz="4400">
          <a:solidFill>
            <a:schemeClr val="tx2"/>
          </a:solidFill>
          <a:latin typeface="Garamond" pitchFamily="18" charset="0"/>
        </a:defRPr>
      </a:lvl8pPr>
      <a:lvl9pPr marL="1828800" algn="l" rtl="0" eaLnBrk="1" fontAlgn="base" hangingPunct="1">
        <a:spcBef>
          <a:spcPct val="0"/>
        </a:spcBef>
        <a:spcAft>
          <a:spcPct val="0"/>
        </a:spcAft>
        <a:defRPr sz="4400">
          <a:solidFill>
            <a:schemeClr val="tx2"/>
          </a:solidFill>
          <a:latin typeface="Garamond" pitchFamily="18" charset="0"/>
        </a:defRPr>
      </a:lvl9pPr>
    </p:titleStyle>
    <p:bodyStyle>
      <a:lvl1pPr marL="342900" indent="-342900" algn="l" rtl="0" eaLnBrk="1" fontAlgn="base" hangingPunct="1">
        <a:spcBef>
          <a:spcPct val="20000"/>
        </a:spcBef>
        <a:spcAft>
          <a:spcPct val="0"/>
        </a:spcAft>
        <a:buClr>
          <a:schemeClr val="tx1">
            <a:lumMod val="65000"/>
            <a:lumOff val="35000"/>
          </a:schemeClr>
        </a:buClr>
        <a:buSzPct val="100000"/>
        <a:buFont typeface="Wingdings" charset="2"/>
        <a:buChar char="§"/>
        <a:defRPr sz="3200">
          <a:solidFill>
            <a:srgbClr val="585C56"/>
          </a:solidFill>
          <a:latin typeface="Calibri"/>
          <a:ea typeface="MS PGothic" pitchFamily="34" charset="-128"/>
          <a:cs typeface="Calibri"/>
        </a:defRPr>
      </a:lvl1pPr>
      <a:lvl2pPr marL="742950" indent="-285750" algn="l" rtl="0" eaLnBrk="1" fontAlgn="base" hangingPunct="1">
        <a:spcBef>
          <a:spcPct val="20000"/>
        </a:spcBef>
        <a:spcAft>
          <a:spcPct val="0"/>
        </a:spcAft>
        <a:buClr>
          <a:schemeClr val="accent2">
            <a:lumMod val="75000"/>
          </a:schemeClr>
        </a:buClr>
        <a:buSzPct val="120000"/>
        <a:buFont typeface="Arial" charset="0"/>
        <a:buChar char="•"/>
        <a:defRPr sz="2800">
          <a:solidFill>
            <a:srgbClr val="585C56"/>
          </a:solidFill>
          <a:latin typeface="Calibri"/>
          <a:ea typeface="MS PGothic" pitchFamily="34" charset="-128"/>
          <a:cs typeface="Calibri"/>
        </a:defRPr>
      </a:lvl2pPr>
      <a:lvl3pPr marL="1143000" indent="-228600" algn="l" rtl="0" eaLnBrk="1" fontAlgn="base" hangingPunct="1">
        <a:spcBef>
          <a:spcPct val="20000"/>
        </a:spcBef>
        <a:spcAft>
          <a:spcPct val="0"/>
        </a:spcAft>
        <a:buClrTx/>
        <a:buSzPct val="120000"/>
        <a:buFont typeface="Courier New" charset="0"/>
        <a:buChar char="­"/>
        <a:defRPr sz="2400">
          <a:solidFill>
            <a:srgbClr val="585C56"/>
          </a:solidFill>
          <a:latin typeface="Calibri"/>
          <a:ea typeface="MS PGothic" pitchFamily="34" charset="-128"/>
          <a:cs typeface="Calibri"/>
        </a:defRPr>
      </a:lvl3pPr>
      <a:lvl4pPr marL="1657350" indent="-285750" algn="l" rtl="0" eaLnBrk="1" fontAlgn="base" hangingPunct="1">
        <a:spcBef>
          <a:spcPct val="20000"/>
        </a:spcBef>
        <a:spcAft>
          <a:spcPct val="0"/>
        </a:spcAft>
        <a:buClrTx/>
        <a:buFont typeface="Arial"/>
        <a:buChar char="•"/>
        <a:defRPr>
          <a:solidFill>
            <a:srgbClr val="585C56"/>
          </a:solidFill>
          <a:latin typeface="Calibri"/>
          <a:ea typeface="MS PGothic" pitchFamily="34" charset="-128"/>
          <a:cs typeface="Calibri"/>
        </a:defRPr>
      </a:lvl4pPr>
      <a:lvl5pPr marL="2057400" indent="-228600" algn="l" rtl="0" eaLnBrk="1" fontAlgn="base" hangingPunct="1">
        <a:spcBef>
          <a:spcPct val="20000"/>
        </a:spcBef>
        <a:spcAft>
          <a:spcPct val="0"/>
        </a:spcAft>
        <a:buClr>
          <a:srgbClr val="FF0000"/>
        </a:buClr>
        <a:buSzPct val="80000"/>
        <a:buFont typeface="Arial" charset="0"/>
        <a:buChar char="•"/>
        <a:defRPr>
          <a:solidFill>
            <a:srgbClr val="585C56"/>
          </a:solidFill>
          <a:latin typeface="Calibri"/>
          <a:ea typeface="MS PGothic" pitchFamily="34" charset="-128"/>
          <a:cs typeface="Calibri"/>
        </a:defRPr>
      </a:lvl5pPr>
      <a:lvl6pPr marL="2514600" indent="-228600" algn="l" rtl="0" eaLnBrk="1" fontAlgn="base" hangingPunct="1">
        <a:spcBef>
          <a:spcPct val="20000"/>
        </a:spcBef>
        <a:spcAft>
          <a:spcPct val="0"/>
        </a:spcAft>
        <a:buClr>
          <a:schemeClr val="tx2"/>
        </a:buClr>
        <a:buSzPct val="80000"/>
        <a:buFont typeface="Wingdings" pitchFamily="2" charset="2"/>
        <a:buChar char="§"/>
        <a:defRPr>
          <a:solidFill>
            <a:schemeClr val="tx1"/>
          </a:solidFill>
          <a:latin typeface="+mn-lt"/>
        </a:defRPr>
      </a:lvl6pPr>
      <a:lvl7pPr marL="2971800" indent="-228600" algn="l" rtl="0" eaLnBrk="1" fontAlgn="base" hangingPunct="1">
        <a:spcBef>
          <a:spcPct val="20000"/>
        </a:spcBef>
        <a:spcAft>
          <a:spcPct val="0"/>
        </a:spcAft>
        <a:buClr>
          <a:schemeClr val="tx2"/>
        </a:buClr>
        <a:buSzPct val="80000"/>
        <a:buFont typeface="Wingdings" pitchFamily="2" charset="2"/>
        <a:buChar char="§"/>
        <a:defRPr>
          <a:solidFill>
            <a:schemeClr val="tx1"/>
          </a:solidFill>
          <a:latin typeface="+mn-lt"/>
        </a:defRPr>
      </a:lvl7pPr>
      <a:lvl8pPr marL="3429000" indent="-228600" algn="l" rtl="0" eaLnBrk="1" fontAlgn="base" hangingPunct="1">
        <a:spcBef>
          <a:spcPct val="20000"/>
        </a:spcBef>
        <a:spcAft>
          <a:spcPct val="0"/>
        </a:spcAft>
        <a:buClr>
          <a:schemeClr val="tx2"/>
        </a:buClr>
        <a:buSzPct val="80000"/>
        <a:buFont typeface="Wingdings" pitchFamily="2" charset="2"/>
        <a:buChar char="§"/>
        <a:defRPr>
          <a:solidFill>
            <a:schemeClr val="tx1"/>
          </a:solidFill>
          <a:latin typeface="+mn-lt"/>
        </a:defRPr>
      </a:lvl8pPr>
      <a:lvl9pPr marL="3886200" indent="-228600" algn="l" rtl="0" eaLnBrk="1" fontAlgn="base" hangingPunct="1">
        <a:spcBef>
          <a:spcPct val="20000"/>
        </a:spcBef>
        <a:spcAft>
          <a:spcPct val="0"/>
        </a:spcAft>
        <a:buClr>
          <a:schemeClr val="tx2"/>
        </a:buClr>
        <a:buSzPct val="80000"/>
        <a:buFont typeface="Wingdings" pitchFamily="2" charset="2"/>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638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6387"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a:defRPr sz="1200">
                <a:solidFill>
                  <a:srgbClr val="898989"/>
                </a:solidFill>
              </a:defRPr>
            </a:lvl1pPr>
          </a:lstStyle>
          <a:p>
            <a:pPr>
              <a:defRPr/>
            </a:pPr>
            <a:fld id="{E9FE9ED3-31C6-1247-88DB-78C128AFB6D2}" type="datetimeFigureOut">
              <a:rPr lang="en-US"/>
              <a:pPr>
                <a:defRPr/>
              </a:pPr>
              <a:t>1/17/2019</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latin typeface="Verdana" pitchFamily="34" charset="0"/>
                <a:ea typeface="+mn-ea"/>
                <a:cs typeface="+mn-cs"/>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defRPr>
            </a:lvl1pPr>
          </a:lstStyle>
          <a:p>
            <a:pPr>
              <a:defRPr/>
            </a:pPr>
            <a:fld id="{E7DFC60D-88C1-7F4E-9E49-97E9C7C7DBCB}"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76" r:id="rId1"/>
    <p:sldLayoutId id="2147483677" r:id="rId2"/>
    <p:sldLayoutId id="2147483678" r:id="rId3"/>
    <p:sldLayoutId id="2147483679" r:id="rId4"/>
    <p:sldLayoutId id="2147483680" r:id="rId5"/>
    <p:sldLayoutId id="2147483681" r:id="rId6"/>
    <p:sldLayoutId id="2147483682" r:id="rId7"/>
    <p:sldLayoutId id="2147483683" r:id="rId8"/>
    <p:sldLayoutId id="2147483684" r:id="rId9"/>
    <p:sldLayoutId id="2147483685" r:id="rId10"/>
    <p:sldLayoutId id="2147483686" r:id="rId11"/>
  </p:sldLayoutIdLst>
  <p:txStyles>
    <p:titleStyle>
      <a:lvl1pPr algn="ctr" rtl="0" eaLnBrk="1" fontAlgn="base" hangingPunct="1">
        <a:spcBef>
          <a:spcPct val="0"/>
        </a:spcBef>
        <a:spcAft>
          <a:spcPct val="0"/>
        </a:spcAft>
        <a:defRPr sz="4400" kern="1200">
          <a:solidFill>
            <a:schemeClr val="tx1"/>
          </a:solidFill>
          <a:latin typeface="+mj-lt"/>
          <a:ea typeface="MS PGothic" pitchFamily="34" charset="-128"/>
          <a:cs typeface="MS PGothic" charset="0"/>
        </a:defRPr>
      </a:lvl1pPr>
      <a:lvl2pPr algn="ctr" rtl="0" eaLnBrk="1" fontAlgn="base" hangingPunct="1">
        <a:spcBef>
          <a:spcPct val="0"/>
        </a:spcBef>
        <a:spcAft>
          <a:spcPct val="0"/>
        </a:spcAft>
        <a:defRPr sz="4400">
          <a:solidFill>
            <a:schemeClr val="tx1"/>
          </a:solidFill>
          <a:latin typeface="Calibri" pitchFamily="34" charset="0"/>
          <a:ea typeface="MS PGothic" pitchFamily="34" charset="-128"/>
          <a:cs typeface="MS PGothic" charset="0"/>
        </a:defRPr>
      </a:lvl2pPr>
      <a:lvl3pPr algn="ctr" rtl="0" eaLnBrk="1" fontAlgn="base" hangingPunct="1">
        <a:spcBef>
          <a:spcPct val="0"/>
        </a:spcBef>
        <a:spcAft>
          <a:spcPct val="0"/>
        </a:spcAft>
        <a:defRPr sz="4400">
          <a:solidFill>
            <a:schemeClr val="tx1"/>
          </a:solidFill>
          <a:latin typeface="Calibri" pitchFamily="34" charset="0"/>
          <a:ea typeface="MS PGothic" pitchFamily="34" charset="-128"/>
          <a:cs typeface="MS PGothic" charset="0"/>
        </a:defRPr>
      </a:lvl3pPr>
      <a:lvl4pPr algn="ctr" rtl="0" eaLnBrk="1" fontAlgn="base" hangingPunct="1">
        <a:spcBef>
          <a:spcPct val="0"/>
        </a:spcBef>
        <a:spcAft>
          <a:spcPct val="0"/>
        </a:spcAft>
        <a:defRPr sz="4400">
          <a:solidFill>
            <a:schemeClr val="tx1"/>
          </a:solidFill>
          <a:latin typeface="Calibri" pitchFamily="34" charset="0"/>
          <a:ea typeface="MS PGothic" pitchFamily="34" charset="-128"/>
          <a:cs typeface="MS PGothic" charset="0"/>
        </a:defRPr>
      </a:lvl4pPr>
      <a:lvl5pPr algn="ctr" rtl="0" eaLnBrk="1" fontAlgn="base" hangingPunct="1">
        <a:spcBef>
          <a:spcPct val="0"/>
        </a:spcBef>
        <a:spcAft>
          <a:spcPct val="0"/>
        </a:spcAft>
        <a:defRPr sz="4400">
          <a:solidFill>
            <a:schemeClr val="tx1"/>
          </a:solidFill>
          <a:latin typeface="Calibri" pitchFamily="34" charset="0"/>
          <a:ea typeface="MS PGothic" pitchFamily="34" charset="-128"/>
          <a:cs typeface="MS PGothic"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p:titleStyle>
    <p:bodyStyle>
      <a:lvl1pPr marL="342900" indent="-342900" algn="l" rtl="0" eaLnBrk="1" fontAlgn="base" hangingPunct="1">
        <a:spcBef>
          <a:spcPct val="20000"/>
        </a:spcBef>
        <a:spcAft>
          <a:spcPct val="0"/>
        </a:spcAft>
        <a:buFont typeface="Arial" charset="0"/>
        <a:buChar char="•"/>
        <a:defRPr sz="3200" kern="1200">
          <a:solidFill>
            <a:schemeClr val="tx1"/>
          </a:solidFill>
          <a:latin typeface="+mn-lt"/>
          <a:ea typeface="MS PGothic" pitchFamily="34" charset="-128"/>
          <a:cs typeface="MS PGothic" charset="0"/>
        </a:defRPr>
      </a:lvl1pPr>
      <a:lvl2pPr marL="742950" indent="-285750" algn="l" rtl="0" eaLnBrk="1" fontAlgn="base" hangingPunct="1">
        <a:spcBef>
          <a:spcPct val="20000"/>
        </a:spcBef>
        <a:spcAft>
          <a:spcPct val="0"/>
        </a:spcAft>
        <a:buFont typeface="Arial" charset="0"/>
        <a:buChar char="–"/>
        <a:defRPr sz="2800" kern="1200">
          <a:solidFill>
            <a:schemeClr val="tx1"/>
          </a:solidFill>
          <a:latin typeface="+mn-lt"/>
          <a:ea typeface="MS PGothic" pitchFamily="34" charset="-128"/>
          <a:cs typeface="MS PGothic" charset="0"/>
        </a:defRPr>
      </a:lvl2pPr>
      <a:lvl3pPr marL="1143000" indent="-228600" algn="l" rtl="0" eaLnBrk="1" fontAlgn="base" hangingPunct="1">
        <a:spcBef>
          <a:spcPct val="20000"/>
        </a:spcBef>
        <a:spcAft>
          <a:spcPct val="0"/>
        </a:spcAft>
        <a:buFont typeface="Arial" charset="0"/>
        <a:buChar char="•"/>
        <a:defRPr sz="2400" kern="1200">
          <a:solidFill>
            <a:schemeClr val="tx1"/>
          </a:solidFill>
          <a:latin typeface="+mn-lt"/>
          <a:ea typeface="MS PGothic" pitchFamily="34" charset="-128"/>
          <a:cs typeface="MS PGothic" charset="0"/>
        </a:defRPr>
      </a:lvl3pPr>
      <a:lvl4pPr marL="1600200" indent="-228600" algn="l" rtl="0" eaLnBrk="1" fontAlgn="base" hangingPunct="1">
        <a:spcBef>
          <a:spcPct val="20000"/>
        </a:spcBef>
        <a:spcAft>
          <a:spcPct val="0"/>
        </a:spcAft>
        <a:buFont typeface="Arial" charset="0"/>
        <a:buChar char="–"/>
        <a:defRPr sz="2000" kern="1200">
          <a:solidFill>
            <a:schemeClr val="tx1"/>
          </a:solidFill>
          <a:latin typeface="+mn-lt"/>
          <a:ea typeface="MS PGothic" pitchFamily="34" charset="-128"/>
          <a:cs typeface="MS PGothic" charset="0"/>
        </a:defRPr>
      </a:lvl4pPr>
      <a:lvl5pPr marL="2057400" indent="-228600" algn="l" rtl="0" eaLnBrk="1" fontAlgn="base" hangingPunct="1">
        <a:spcBef>
          <a:spcPct val="20000"/>
        </a:spcBef>
        <a:spcAft>
          <a:spcPct val="0"/>
        </a:spcAft>
        <a:buFont typeface="Arial" charset="0"/>
        <a:buChar char="»"/>
        <a:defRPr sz="2000" kern="1200">
          <a:solidFill>
            <a:schemeClr val="tx1"/>
          </a:solidFill>
          <a:latin typeface="+mn-lt"/>
          <a:ea typeface="MS PGothic" pitchFamily="34" charset="-128"/>
          <a:cs typeface="MS PGothic"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14.png"/><Relationship Id="rId7" Type="http://schemas.openxmlformats.org/officeDocument/2006/relationships/image" Target="../media/image13.png"/><Relationship Id="rId2" Type="http://schemas.openxmlformats.org/officeDocument/2006/relationships/notesSlide" Target="../notesSlides/notesSlide10.xml"/><Relationship Id="rId1" Type="http://schemas.openxmlformats.org/officeDocument/2006/relationships/slideLayout" Target="../slideLayouts/slideLayout4.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notesSlide" Target="../notesSlides/notesSlide22.xml"/><Relationship Id="rId1" Type="http://schemas.openxmlformats.org/officeDocument/2006/relationships/slideLayout" Target="../slideLayouts/slideLayout4.xml"/><Relationship Id="rId4" Type="http://schemas.openxmlformats.org/officeDocument/2006/relationships/image" Target="../media/image11.emf"/></Relationships>
</file>

<file path=ppt/slides/_rels/slide23.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notesSlide" Target="../notesSlides/notesSlide23.xml"/><Relationship Id="rId1" Type="http://schemas.openxmlformats.org/officeDocument/2006/relationships/slideLayout" Target="../slideLayouts/slideLayout4.xml"/><Relationship Id="rId4" Type="http://schemas.openxmlformats.org/officeDocument/2006/relationships/image" Target="../media/image12.emf"/></Relationships>
</file>

<file path=ppt/slides/_rels/slide24.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notesSlide" Target="../notesSlides/notesSlide24.xml"/><Relationship Id="rId1" Type="http://schemas.openxmlformats.org/officeDocument/2006/relationships/slideLayout" Target="../slideLayouts/slideLayout4.xml"/><Relationship Id="rId4" Type="http://schemas.openxmlformats.org/officeDocument/2006/relationships/image" Target="../media/image10.emf"/></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35.xml"/><Relationship Id="rId1" Type="http://schemas.openxmlformats.org/officeDocument/2006/relationships/slideLayout" Target="../slideLayouts/slideLayout4.xml"/><Relationship Id="rId4" Type="http://schemas.openxmlformats.org/officeDocument/2006/relationships/image" Target="../media/image17.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6.gif"/><Relationship Id="rId2" Type="http://schemas.openxmlformats.org/officeDocument/2006/relationships/notesSlide" Target="../notesSlides/notesSlide7.xml"/><Relationship Id="rId1" Type="http://schemas.openxmlformats.org/officeDocument/2006/relationships/slideLayout" Target="../slideLayouts/slideLayout4.xml"/><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ctrTitle"/>
          </p:nvPr>
        </p:nvSpPr>
        <p:spPr>
          <a:xfrm>
            <a:off x="403578" y="5983109"/>
            <a:ext cx="6256983" cy="759233"/>
          </a:xfrm>
        </p:spPr>
        <p:txBody>
          <a:bodyPr anchor="ctr"/>
          <a:lstStyle/>
          <a:p>
            <a:pPr algn="l"/>
            <a:r>
              <a:rPr lang="en-US" altLang="en-US" sz="2000" i="1" dirty="0">
                <a:solidFill>
                  <a:srgbClr val="404040"/>
                </a:solidFill>
                <a:latin typeface="Times New Roman" panose="02020603050405020304" pitchFamily="18" charset="0"/>
                <a:cs typeface="Times New Roman" panose="02020603050405020304" pitchFamily="18" charset="0"/>
              </a:rPr>
              <a:t>Acknowledgment: Joanne Garrett, PhD, UNC</a:t>
            </a:r>
          </a:p>
        </p:txBody>
      </p:sp>
      <p:sp>
        <p:nvSpPr>
          <p:cNvPr id="5" name="Subtitle 2">
            <a:extLst>
              <a:ext uri="{FF2B5EF4-FFF2-40B4-BE49-F238E27FC236}">
                <a16:creationId xmlns:a16="http://schemas.microsoft.com/office/drawing/2014/main" id="{17535ABD-13CE-4564-8FF3-98D62DBB5346}"/>
              </a:ext>
            </a:extLst>
          </p:cNvPr>
          <p:cNvSpPr>
            <a:spLocks noGrp="1"/>
          </p:cNvSpPr>
          <p:nvPr>
            <p:ph type="subTitle" idx="1"/>
          </p:nvPr>
        </p:nvSpPr>
        <p:spPr>
          <a:xfrm>
            <a:off x="1371600" y="3657600"/>
            <a:ext cx="6400800" cy="1828800"/>
          </a:xfrm>
        </p:spPr>
        <p:txBody>
          <a:bodyPr/>
          <a:lstStyle/>
          <a:p>
            <a:r>
              <a:rPr lang="en-US" dirty="0"/>
              <a:t>CDC Operations Research Course</a:t>
            </a:r>
          </a:p>
          <a:p>
            <a:r>
              <a:rPr lang="en-US" dirty="0"/>
              <a:t>Add place and dates</a:t>
            </a:r>
          </a:p>
          <a:p>
            <a:r>
              <a:rPr lang="en-US" dirty="0"/>
              <a:t>Add presenter name &amp; affiliation</a:t>
            </a:r>
          </a:p>
        </p:txBody>
      </p:sp>
      <p:sp>
        <p:nvSpPr>
          <p:cNvPr id="6" name="Title 1">
            <a:extLst>
              <a:ext uri="{FF2B5EF4-FFF2-40B4-BE49-F238E27FC236}">
                <a16:creationId xmlns:a16="http://schemas.microsoft.com/office/drawing/2014/main" id="{38C69306-3715-42B9-B7BE-EE818C00892E}"/>
              </a:ext>
            </a:extLst>
          </p:cNvPr>
          <p:cNvSpPr txBox="1">
            <a:spLocks/>
          </p:cNvSpPr>
          <p:nvPr/>
        </p:nvSpPr>
        <p:spPr bwMode="auto">
          <a:xfrm>
            <a:off x="685800" y="685800"/>
            <a:ext cx="7772400" cy="21272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b" anchorCtr="0" compatLnSpc="1">
            <a:prstTxWarp prst="textNoShape">
              <a:avLst/>
            </a:prstTxWarp>
          </a:bodyPr>
          <a:lstStyle>
            <a:lvl1pPr algn="ctr" rtl="0" eaLnBrk="1" fontAlgn="base" hangingPunct="1">
              <a:spcBef>
                <a:spcPct val="0"/>
              </a:spcBef>
              <a:spcAft>
                <a:spcPct val="0"/>
              </a:spcAft>
              <a:defRPr sz="5800">
                <a:solidFill>
                  <a:schemeClr val="accent1">
                    <a:lumMod val="75000"/>
                  </a:schemeClr>
                </a:solidFill>
                <a:latin typeface="+mj-lt"/>
                <a:ea typeface="MS PGothic" pitchFamily="34" charset="-128"/>
                <a:cs typeface="Avenir Book"/>
              </a:defRPr>
            </a:lvl1pPr>
            <a:lvl2pPr algn="l" rtl="0" eaLnBrk="1" fontAlgn="base" hangingPunct="1">
              <a:spcBef>
                <a:spcPct val="0"/>
              </a:spcBef>
              <a:spcAft>
                <a:spcPct val="0"/>
              </a:spcAft>
              <a:defRPr sz="4400">
                <a:solidFill>
                  <a:schemeClr val="bg2"/>
                </a:solidFill>
                <a:latin typeface="Garamond" pitchFamily="18" charset="0"/>
                <a:ea typeface="MS PGothic" pitchFamily="34" charset="-128"/>
                <a:cs typeface="MS PGothic" charset="0"/>
              </a:defRPr>
            </a:lvl2pPr>
            <a:lvl3pPr algn="l" rtl="0" eaLnBrk="1" fontAlgn="base" hangingPunct="1">
              <a:spcBef>
                <a:spcPct val="0"/>
              </a:spcBef>
              <a:spcAft>
                <a:spcPct val="0"/>
              </a:spcAft>
              <a:defRPr sz="4400">
                <a:solidFill>
                  <a:schemeClr val="bg2"/>
                </a:solidFill>
                <a:latin typeface="Garamond" pitchFamily="18" charset="0"/>
                <a:ea typeface="MS PGothic" pitchFamily="34" charset="-128"/>
                <a:cs typeface="MS PGothic" charset="0"/>
              </a:defRPr>
            </a:lvl3pPr>
            <a:lvl4pPr algn="l" rtl="0" eaLnBrk="1" fontAlgn="base" hangingPunct="1">
              <a:spcBef>
                <a:spcPct val="0"/>
              </a:spcBef>
              <a:spcAft>
                <a:spcPct val="0"/>
              </a:spcAft>
              <a:defRPr sz="4400">
                <a:solidFill>
                  <a:schemeClr val="bg2"/>
                </a:solidFill>
                <a:latin typeface="Garamond" pitchFamily="18" charset="0"/>
                <a:ea typeface="MS PGothic" pitchFamily="34" charset="-128"/>
                <a:cs typeface="MS PGothic" charset="0"/>
              </a:defRPr>
            </a:lvl4pPr>
            <a:lvl5pPr algn="l" rtl="0" eaLnBrk="1" fontAlgn="base" hangingPunct="1">
              <a:spcBef>
                <a:spcPct val="0"/>
              </a:spcBef>
              <a:spcAft>
                <a:spcPct val="0"/>
              </a:spcAft>
              <a:defRPr sz="4400">
                <a:solidFill>
                  <a:schemeClr val="bg2"/>
                </a:solidFill>
                <a:latin typeface="Garamond" pitchFamily="18" charset="0"/>
                <a:ea typeface="MS PGothic" pitchFamily="34" charset="-128"/>
                <a:cs typeface="MS PGothic" charset="0"/>
              </a:defRPr>
            </a:lvl5pPr>
            <a:lvl6pPr marL="457200" algn="l" rtl="0" eaLnBrk="1" fontAlgn="base" hangingPunct="1">
              <a:spcBef>
                <a:spcPct val="0"/>
              </a:spcBef>
              <a:spcAft>
                <a:spcPct val="0"/>
              </a:spcAft>
              <a:defRPr sz="4400">
                <a:solidFill>
                  <a:schemeClr val="tx2"/>
                </a:solidFill>
                <a:latin typeface="Garamond" pitchFamily="18" charset="0"/>
              </a:defRPr>
            </a:lvl6pPr>
            <a:lvl7pPr marL="914400" algn="l" rtl="0" eaLnBrk="1" fontAlgn="base" hangingPunct="1">
              <a:spcBef>
                <a:spcPct val="0"/>
              </a:spcBef>
              <a:spcAft>
                <a:spcPct val="0"/>
              </a:spcAft>
              <a:defRPr sz="4400">
                <a:solidFill>
                  <a:schemeClr val="tx2"/>
                </a:solidFill>
                <a:latin typeface="Garamond" pitchFamily="18" charset="0"/>
              </a:defRPr>
            </a:lvl7pPr>
            <a:lvl8pPr marL="1371600" algn="l" rtl="0" eaLnBrk="1" fontAlgn="base" hangingPunct="1">
              <a:spcBef>
                <a:spcPct val="0"/>
              </a:spcBef>
              <a:spcAft>
                <a:spcPct val="0"/>
              </a:spcAft>
              <a:defRPr sz="4400">
                <a:solidFill>
                  <a:schemeClr val="tx2"/>
                </a:solidFill>
                <a:latin typeface="Garamond" pitchFamily="18" charset="0"/>
              </a:defRPr>
            </a:lvl8pPr>
            <a:lvl9pPr marL="1828800" algn="l" rtl="0" eaLnBrk="1" fontAlgn="base" hangingPunct="1">
              <a:spcBef>
                <a:spcPct val="0"/>
              </a:spcBef>
              <a:spcAft>
                <a:spcPct val="0"/>
              </a:spcAft>
              <a:defRPr sz="4400">
                <a:solidFill>
                  <a:schemeClr val="tx2"/>
                </a:solidFill>
                <a:latin typeface="Garamond" pitchFamily="18" charset="0"/>
              </a:defRPr>
            </a:lvl9pPr>
          </a:lstStyle>
          <a:p>
            <a:pPr defTabSz="914400"/>
            <a:r>
              <a:rPr lang="en-US" kern="0" dirty="0"/>
              <a:t>Logistic Regression,</a:t>
            </a:r>
          </a:p>
          <a:p>
            <a:pPr defTabSz="914400"/>
            <a:r>
              <a:rPr lang="en-US" kern="0" dirty="0"/>
              <a:t>Part I</a:t>
            </a:r>
          </a:p>
        </p:txBody>
      </p:sp>
    </p:spTree>
    <p:extLst>
      <p:ext uri="{BB962C8B-B14F-4D97-AF65-F5344CB8AC3E}">
        <p14:creationId xmlns:p14="http://schemas.microsoft.com/office/powerpoint/2010/main" val="23701764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auto">
          <a:xfrm>
            <a:off x="985286" y="4577345"/>
            <a:ext cx="5218984" cy="1384995"/>
          </a:xfrm>
          <a:prstGeom prst="rect">
            <a:avLst/>
          </a:prstGeom>
          <a:solidFill>
            <a:schemeClr val="accent6">
              <a:lumMod val="40000"/>
              <a:lumOff val="60000"/>
            </a:schemeClr>
          </a:solidFill>
          <a:ln w="12700" cap="flat" cmpd="sng" algn="ctr">
            <a:solidFill>
              <a:srgbClr val="FFFF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Verdana" pitchFamily="34" charset="0"/>
            </a:endParaRPr>
          </a:p>
        </p:txBody>
      </p:sp>
      <p:sp>
        <p:nvSpPr>
          <p:cNvPr id="4" name="TextBox 3"/>
          <p:cNvSpPr txBox="1"/>
          <p:nvPr/>
        </p:nvSpPr>
        <p:spPr>
          <a:xfrm>
            <a:off x="457200" y="1820985"/>
            <a:ext cx="7850033" cy="2585323"/>
          </a:xfrm>
          <a:prstGeom prst="rect">
            <a:avLst/>
          </a:prstGeom>
          <a:noFill/>
        </p:spPr>
        <p:txBody>
          <a:bodyPr wrap="square" lIns="0" tIns="0" rIns="0" bIns="0" rtlCol="0">
            <a:spAutoFit/>
          </a:bodyPr>
          <a:lstStyle/>
          <a:p>
            <a:pPr marL="457200" indent="-457200">
              <a:spcBef>
                <a:spcPts val="1200"/>
              </a:spcBef>
              <a:spcAft>
                <a:spcPts val="1200"/>
              </a:spcAft>
              <a:buFont typeface="Wingdings" panose="05000000000000000000" pitchFamily="2" charset="2"/>
              <a:buChar char="§"/>
            </a:pPr>
            <a:r>
              <a:rPr lang="en-US" sz="3200" i="1" dirty="0">
                <a:solidFill>
                  <a:schemeClr val="tx1">
                    <a:lumMod val="75000"/>
                    <a:lumOff val="25000"/>
                  </a:schemeClr>
                </a:solidFill>
                <a:latin typeface="Times New Roman"/>
                <a:ea typeface="Cambria Math" panose="02040503050406030204" pitchFamily="18" charset="0"/>
                <a:cs typeface="Times New Roman"/>
              </a:rPr>
              <a:t>odds = P/(1-P)</a:t>
            </a:r>
          </a:p>
          <a:p>
            <a:pPr marL="457200" indent="-457200">
              <a:spcBef>
                <a:spcPts val="1200"/>
              </a:spcBef>
              <a:spcAft>
                <a:spcPts val="1200"/>
              </a:spcAft>
              <a:buFont typeface="Wingdings" panose="05000000000000000000" pitchFamily="2" charset="2"/>
              <a:buChar char="§"/>
            </a:pPr>
            <a:r>
              <a:rPr lang="en-US" sz="3200" dirty="0">
                <a:solidFill>
                  <a:schemeClr val="tx1">
                    <a:lumMod val="75000"/>
                    <a:lumOff val="25000"/>
                  </a:schemeClr>
                </a:solidFill>
                <a:latin typeface="Times New Roman"/>
                <a:ea typeface="Cambria Math" panose="02040503050406030204" pitchFamily="18" charset="0"/>
                <a:cs typeface="Times New Roman"/>
              </a:rPr>
              <a:t>log</a:t>
            </a:r>
            <a:r>
              <a:rPr lang="en-US" sz="3200" i="1" baseline="-25000" dirty="0">
                <a:solidFill>
                  <a:schemeClr val="tx1">
                    <a:lumMod val="75000"/>
                    <a:lumOff val="25000"/>
                  </a:schemeClr>
                </a:solidFill>
                <a:latin typeface="Times New Roman"/>
                <a:ea typeface="Cambria Math" panose="02040503050406030204" pitchFamily="18" charset="0"/>
                <a:cs typeface="Times New Roman"/>
              </a:rPr>
              <a:t>e</a:t>
            </a:r>
            <a:r>
              <a:rPr lang="en-US" sz="3200" i="1" dirty="0">
                <a:solidFill>
                  <a:schemeClr val="tx1">
                    <a:lumMod val="75000"/>
                    <a:lumOff val="25000"/>
                  </a:schemeClr>
                </a:solidFill>
                <a:latin typeface="Times New Roman"/>
                <a:ea typeface="Cambria Math" panose="02040503050406030204" pitchFamily="18" charset="0"/>
                <a:cs typeface="Times New Roman"/>
              </a:rPr>
              <a:t>(odds) = logit  </a:t>
            </a:r>
          </a:p>
          <a:p>
            <a:pPr marL="457200" indent="-457200">
              <a:spcBef>
                <a:spcPts val="1200"/>
              </a:spcBef>
              <a:spcAft>
                <a:spcPts val="1200"/>
              </a:spcAft>
              <a:buFont typeface="Wingdings" panose="05000000000000000000" pitchFamily="2" charset="2"/>
              <a:buChar char="§"/>
            </a:pPr>
            <a:r>
              <a:rPr lang="en-US" sz="3200" dirty="0">
                <a:solidFill>
                  <a:schemeClr val="tx1">
                    <a:lumMod val="75000"/>
                    <a:lumOff val="25000"/>
                  </a:schemeClr>
                </a:solidFill>
                <a:latin typeface="Calibri" panose="020F0502020204030204" pitchFamily="34" charset="0"/>
                <a:ea typeface="Cambria Math" panose="02040503050406030204" pitchFamily="18" charset="0"/>
                <a:cs typeface="Calibri" panose="020F0502020204030204" pitchFamily="34" charset="0"/>
              </a:rPr>
              <a:t>Dividing logarithms or exponents is the same as subtracting their arguments:</a:t>
            </a:r>
          </a:p>
        </p:txBody>
      </p:sp>
      <p:sp>
        <p:nvSpPr>
          <p:cNvPr id="11266" name="Rectangle 2"/>
          <p:cNvSpPr>
            <a:spLocks noGrp="1" noChangeArrowheads="1"/>
          </p:cNvSpPr>
          <p:nvPr>
            <p:ph type="title"/>
          </p:nvPr>
        </p:nvSpPr>
        <p:spPr>
          <a:xfrm>
            <a:off x="457200" y="274320"/>
            <a:ext cx="8229600" cy="1143000"/>
          </a:xfrm>
        </p:spPr>
        <p:txBody>
          <a:bodyPr/>
          <a:lstStyle/>
          <a:p>
            <a:r>
              <a:rPr lang="en-US" altLang="en-US" dirty="0"/>
              <a:t>3 quick reminders</a:t>
            </a:r>
          </a:p>
        </p:txBody>
      </p:sp>
      <p:grpSp>
        <p:nvGrpSpPr>
          <p:cNvPr id="2" name="Group 1"/>
          <p:cNvGrpSpPr/>
          <p:nvPr/>
        </p:nvGrpSpPr>
        <p:grpSpPr>
          <a:xfrm>
            <a:off x="1567165" y="4825131"/>
            <a:ext cx="6028031" cy="1060527"/>
            <a:chOff x="1392540" y="5065656"/>
            <a:chExt cx="6028031" cy="1060527"/>
          </a:xfrm>
        </p:grpSpPr>
        <mc:AlternateContent xmlns:mc="http://schemas.openxmlformats.org/markup-compatibility/2006" xmlns:a14="http://schemas.microsoft.com/office/drawing/2010/main">
          <mc:Choice Requires="a14">
            <p:sp>
              <p:nvSpPr>
                <p:cNvPr id="18" name="Rectangle 17"/>
                <p:cNvSpPr/>
                <p:nvPr/>
              </p:nvSpPr>
              <p:spPr>
                <a:xfrm>
                  <a:off x="3346545" y="5325965"/>
                  <a:ext cx="452918" cy="523220"/>
                </a:xfrm>
                <a:prstGeom prst="rect">
                  <a:avLst/>
                </a:prstGeom>
              </p:spPr>
              <p:txBody>
                <a:bodyPr wrap="none">
                  <a:spAutoFit/>
                </a:bodyPr>
                <a:lstStyle/>
                <a:p>
                  <a:endParaRPr lang="en-US" sz="2800" dirty="0"/>
                </a:p>
              </p:txBody>
            </p:sp>
          </mc:Choice>
          <mc:Fallback xmlns="">
            <p:sp>
              <p:nvSpPr>
                <p:cNvPr id="18" name="Rectangle 17"/>
                <p:cNvSpPr>
                  <a:spLocks noRot="1" noChangeAspect="1" noMove="1" noResize="1" noEditPoints="1" noAdjustHandles="1" noChangeArrowheads="1" noChangeShapeType="1" noTextEdit="1"/>
                </p:cNvSpPr>
                <p:nvPr/>
              </p:nvSpPr>
              <p:spPr>
                <a:xfrm>
                  <a:off x="3346545" y="5325965"/>
                  <a:ext cx="452918" cy="523220"/>
                </a:xfrm>
                <a:prstGeom prst="rect">
                  <a:avLst/>
                </a:prstGeom>
                <a:blipFill rotWithShape="1">
                  <a:blip r:embed="rId4"/>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9" name="Rectangle 18"/>
                <p:cNvSpPr/>
                <p:nvPr/>
              </p:nvSpPr>
              <p:spPr>
                <a:xfrm>
                  <a:off x="6029645" y="5325965"/>
                  <a:ext cx="1390926" cy="523220"/>
                </a:xfrm>
                <a:prstGeom prst="rect">
                  <a:avLst/>
                </a:prstGeom>
              </p:spPr>
              <p:txBody>
                <a:bodyPr wrap="none">
                  <a:spAutoFit/>
                </a:bodyPr>
                <a:lstStyle/>
                <a:p>
                  <a:r>
                    <a:rPr lang="en-US" sz="2800" b="1" dirty="0"/>
                    <a:t> </a:t>
                  </a:r>
                </a:p>
              </p:txBody>
            </p:sp>
          </mc:Choice>
          <mc:Fallback xmlns="">
            <p:sp>
              <p:nvSpPr>
                <p:cNvPr id="19" name="Rectangle 18"/>
                <p:cNvSpPr>
                  <a:spLocks noRot="1" noChangeAspect="1" noMove="1" noResize="1" noEditPoints="1" noAdjustHandles="1" noChangeArrowheads="1" noChangeShapeType="1" noTextEdit="1"/>
                </p:cNvSpPr>
                <p:nvPr/>
              </p:nvSpPr>
              <p:spPr>
                <a:xfrm>
                  <a:off x="6029645" y="5325965"/>
                  <a:ext cx="1390926" cy="523220"/>
                </a:xfrm>
                <a:prstGeom prst="rect">
                  <a:avLst/>
                </a:prstGeom>
                <a:blipFill rotWithShape="1">
                  <a:blip r:embed="rId5"/>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0" name="TextBox 19"/>
                <p:cNvSpPr txBox="1"/>
                <p:nvPr/>
              </p:nvSpPr>
              <p:spPr>
                <a:xfrm>
                  <a:off x="4094820" y="5355395"/>
                  <a:ext cx="1934825" cy="430887"/>
                </a:xfrm>
                <a:prstGeom prst="rect">
                  <a:avLst/>
                </a:prstGeom>
                <a:noFill/>
              </p:spPr>
              <p:txBody>
                <a:bodyPr wrap="none" lIns="0" tIns="0" rIns="0" bIns="0" rtlCol="0">
                  <a:spAutoFit/>
                </a:bodyPr>
                <a:lstStyle/>
                <a:p>
                  <a:endParaRPr lang="en-US" sz="2800" dirty="0"/>
                </a:p>
              </p:txBody>
            </p:sp>
          </mc:Choice>
          <mc:Fallback xmlns="">
            <p:sp>
              <p:nvSpPr>
                <p:cNvPr id="20" name="TextBox 19"/>
                <p:cNvSpPr txBox="1">
                  <a:spLocks noRot="1" noChangeAspect="1" noMove="1" noResize="1" noEditPoints="1" noAdjustHandles="1" noChangeArrowheads="1" noChangeShapeType="1" noTextEdit="1"/>
                </p:cNvSpPr>
                <p:nvPr/>
              </p:nvSpPr>
              <p:spPr>
                <a:xfrm>
                  <a:off x="4094820" y="5355395"/>
                  <a:ext cx="1934825" cy="430887"/>
                </a:xfrm>
                <a:prstGeom prst="rect">
                  <a:avLst/>
                </a:prstGeom>
                <a:blipFill rotWithShape="1">
                  <a:blip r:embed="rId6"/>
                  <a:stretch>
                    <a:fillRect l="-1887" t="-7042" b="-7042"/>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2" name="TextBox 21"/>
                <p:cNvSpPr txBox="1"/>
                <p:nvPr/>
              </p:nvSpPr>
              <p:spPr>
                <a:xfrm>
                  <a:off x="1670836" y="5695296"/>
                  <a:ext cx="667375" cy="430887"/>
                </a:xfrm>
                <a:prstGeom prst="rect">
                  <a:avLst/>
                </a:prstGeom>
                <a:noFill/>
              </p:spPr>
              <p:txBody>
                <a:bodyPr wrap="none" lIns="0" tIns="0" rIns="0" bIns="0" rtlCol="0">
                  <a:spAutoFit/>
                </a:bodyPr>
                <a:lstStyle/>
                <a:p>
                  <a:endParaRPr lang="en-US" sz="2800" dirty="0"/>
                </a:p>
              </p:txBody>
            </p:sp>
          </mc:Choice>
          <mc:Fallback xmlns="">
            <p:sp>
              <p:nvSpPr>
                <p:cNvPr id="22" name="TextBox 21"/>
                <p:cNvSpPr txBox="1">
                  <a:spLocks noRot="1" noChangeAspect="1" noMove="1" noResize="1" noEditPoints="1" noAdjustHandles="1" noChangeArrowheads="1" noChangeShapeType="1" noTextEdit="1"/>
                </p:cNvSpPr>
                <p:nvPr/>
              </p:nvSpPr>
              <p:spPr>
                <a:xfrm>
                  <a:off x="1670836" y="5695296"/>
                  <a:ext cx="667375" cy="430887"/>
                </a:xfrm>
                <a:prstGeom prst="rect">
                  <a:avLst/>
                </a:prstGeom>
                <a:blipFill rotWithShape="1">
                  <a:blip r:embed="rId7"/>
                  <a:stretch>
                    <a:fillRect l="-5405" t="-5556" b="-5556"/>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3" name="TextBox 22"/>
                <p:cNvSpPr txBox="1"/>
                <p:nvPr/>
              </p:nvSpPr>
              <p:spPr>
                <a:xfrm>
                  <a:off x="1392540" y="5065656"/>
                  <a:ext cx="1451269" cy="430887"/>
                </a:xfrm>
                <a:prstGeom prst="rect">
                  <a:avLst/>
                </a:prstGeom>
                <a:noFill/>
              </p:spPr>
              <p:txBody>
                <a:bodyPr wrap="none" lIns="0" tIns="0" rIns="0" bIns="0" rtlCol="0">
                  <a:spAutoFit/>
                </a:bodyPr>
                <a:lstStyle/>
                <a:p>
                  <a:endParaRPr lang="en-US" sz="2800" dirty="0"/>
                </a:p>
              </p:txBody>
            </p:sp>
          </mc:Choice>
          <mc:Fallback xmlns="">
            <p:sp>
              <p:nvSpPr>
                <p:cNvPr id="23" name="TextBox 22"/>
                <p:cNvSpPr txBox="1">
                  <a:spLocks noRot="1" noChangeAspect="1" noMove="1" noResize="1" noEditPoints="1" noAdjustHandles="1" noChangeArrowheads="1" noChangeShapeType="1" noTextEdit="1"/>
                </p:cNvSpPr>
                <p:nvPr/>
              </p:nvSpPr>
              <p:spPr>
                <a:xfrm>
                  <a:off x="1392540" y="5065656"/>
                  <a:ext cx="1451269" cy="430887"/>
                </a:xfrm>
                <a:prstGeom prst="rect">
                  <a:avLst/>
                </a:prstGeom>
                <a:blipFill rotWithShape="1">
                  <a:blip r:embed="rId8"/>
                  <a:stretch>
                    <a:fillRect l="-2929" t="-5556" b="-5556"/>
                  </a:stretch>
                </a:blipFill>
              </p:spPr>
              <p:txBody>
                <a:bodyPr/>
                <a:lstStyle/>
                <a:p>
                  <a:r>
                    <a:rPr lang="en-US">
                      <a:noFill/>
                    </a:rPr>
                    <a:t> </a:t>
                  </a:r>
                </a:p>
              </p:txBody>
            </p:sp>
          </mc:Fallback>
        </mc:AlternateContent>
      </p:grpSp>
      <p:cxnSp>
        <p:nvCxnSpPr>
          <p:cNvPr id="27" name="Straight Connector 26">
            <a:extLst>
              <a:ext uri="{FF2B5EF4-FFF2-40B4-BE49-F238E27FC236}">
                <a16:creationId xmlns:a16="http://schemas.microsoft.com/office/drawing/2014/main" id="{F08378E8-50E1-4983-B7F9-5DB44E4E5C1A}"/>
              </a:ext>
            </a:extLst>
          </p:cNvPr>
          <p:cNvCxnSpPr/>
          <p:nvPr/>
        </p:nvCxnSpPr>
        <p:spPr bwMode="auto">
          <a:xfrm>
            <a:off x="1343112" y="5330959"/>
            <a:ext cx="1534909" cy="0"/>
          </a:xfrm>
          <a:prstGeom prst="line">
            <a:avLst/>
          </a:prstGeom>
          <a:solidFill>
            <a:schemeClr val="accent1"/>
          </a:solidFill>
          <a:ln w="57150" cap="flat" cmpd="sng" algn="ctr">
            <a:solidFill>
              <a:srgbClr val="585C56"/>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cxnSp>
      <p:sp>
        <p:nvSpPr>
          <p:cNvPr id="3" name="TextBox 2"/>
          <p:cNvSpPr txBox="1"/>
          <p:nvPr/>
        </p:nvSpPr>
        <p:spPr>
          <a:xfrm>
            <a:off x="1634788" y="4577345"/>
            <a:ext cx="1119217" cy="1421928"/>
          </a:xfrm>
          <a:prstGeom prst="rect">
            <a:avLst/>
          </a:prstGeom>
          <a:noFill/>
        </p:spPr>
        <p:txBody>
          <a:bodyPr wrap="none" rtlCol="0">
            <a:spAutoFit/>
          </a:bodyPr>
          <a:lstStyle/>
          <a:p>
            <a:pPr algn="ctr"/>
            <a:r>
              <a:rPr lang="en-US" sz="3600" i="1" dirty="0">
                <a:solidFill>
                  <a:schemeClr val="tx1">
                    <a:lumMod val="75000"/>
                    <a:lumOff val="25000"/>
                  </a:schemeClr>
                </a:solidFill>
                <a:latin typeface="Times New Roman" panose="02020603050405020304" pitchFamily="18" charset="0"/>
                <a:cs typeface="Times New Roman" panose="02020603050405020304" pitchFamily="18" charset="0"/>
              </a:rPr>
              <a:t>e</a:t>
            </a:r>
            <a:r>
              <a:rPr lang="en-US" sz="3600" i="1" baseline="30000" dirty="0">
                <a:solidFill>
                  <a:schemeClr val="tx1">
                    <a:lumMod val="75000"/>
                    <a:lumOff val="25000"/>
                  </a:schemeClr>
                </a:solidFill>
                <a:latin typeface="Times New Roman" panose="02020603050405020304" pitchFamily="18" charset="0"/>
                <a:cs typeface="Times New Roman" panose="02020603050405020304" pitchFamily="18" charset="0"/>
              </a:rPr>
              <a:t>(α+β)</a:t>
            </a:r>
          </a:p>
          <a:p>
            <a:pPr algn="ctr">
              <a:lnSpc>
                <a:spcPct val="140000"/>
              </a:lnSpc>
            </a:pPr>
            <a:r>
              <a:rPr lang="en-US" sz="3600" i="1" dirty="0">
                <a:solidFill>
                  <a:schemeClr val="tx1">
                    <a:lumMod val="75000"/>
                    <a:lumOff val="25000"/>
                  </a:schemeClr>
                </a:solidFill>
                <a:latin typeface="Times New Roman"/>
                <a:cs typeface="Times New Roman"/>
              </a:rPr>
              <a:t>e</a:t>
            </a:r>
            <a:r>
              <a:rPr lang="en-US" sz="3600" i="1" baseline="30000" dirty="0">
                <a:solidFill>
                  <a:schemeClr val="tx1">
                    <a:lumMod val="75000"/>
                    <a:lumOff val="25000"/>
                  </a:schemeClr>
                </a:solidFill>
                <a:latin typeface="Times New Roman"/>
                <a:cs typeface="Times New Roman"/>
              </a:rPr>
              <a:t>α</a:t>
            </a:r>
          </a:p>
        </p:txBody>
      </p:sp>
      <p:sp>
        <p:nvSpPr>
          <p:cNvPr id="7" name="TextBox 6"/>
          <p:cNvSpPr txBox="1"/>
          <p:nvPr/>
        </p:nvSpPr>
        <p:spPr>
          <a:xfrm>
            <a:off x="3018434" y="4963630"/>
            <a:ext cx="2890535" cy="646331"/>
          </a:xfrm>
          <a:prstGeom prst="rect">
            <a:avLst/>
          </a:prstGeom>
          <a:noFill/>
        </p:spPr>
        <p:txBody>
          <a:bodyPr wrap="none" rtlCol="0">
            <a:spAutoFit/>
          </a:bodyPr>
          <a:lstStyle/>
          <a:p>
            <a:r>
              <a:rPr lang="en-US" sz="3600" dirty="0">
                <a:solidFill>
                  <a:srgbClr val="404040"/>
                </a:solidFill>
                <a:latin typeface="Times New Roman"/>
                <a:cs typeface="Times New Roman"/>
              </a:rPr>
              <a:t> =  </a:t>
            </a:r>
            <a:r>
              <a:rPr lang="en-US" sz="3600" i="1" dirty="0">
                <a:solidFill>
                  <a:srgbClr val="404040"/>
                </a:solidFill>
                <a:latin typeface="Times New Roman"/>
                <a:cs typeface="Times New Roman"/>
              </a:rPr>
              <a:t>e</a:t>
            </a:r>
            <a:r>
              <a:rPr lang="en-US" sz="3600" i="1" baseline="30000" dirty="0">
                <a:solidFill>
                  <a:srgbClr val="404040"/>
                </a:solidFill>
                <a:latin typeface="Times New Roman"/>
                <a:cs typeface="Times New Roman"/>
              </a:rPr>
              <a:t>(α+β)-α</a:t>
            </a:r>
            <a:r>
              <a:rPr lang="en-US" sz="3600" i="1" dirty="0">
                <a:solidFill>
                  <a:srgbClr val="404040"/>
                </a:solidFill>
                <a:latin typeface="Times New Roman"/>
                <a:cs typeface="Times New Roman"/>
              </a:rPr>
              <a:t> = e</a:t>
            </a:r>
            <a:r>
              <a:rPr lang="en-US" sz="3600" i="1" baseline="30000" dirty="0">
                <a:solidFill>
                  <a:srgbClr val="404040"/>
                </a:solidFill>
                <a:latin typeface="Times New Roman"/>
                <a:cs typeface="Times New Roman"/>
              </a:rPr>
              <a:t>β</a:t>
            </a:r>
            <a:endParaRPr lang="en-US" sz="3600" baseline="30000" dirty="0">
              <a:solidFill>
                <a:srgbClr val="404040"/>
              </a:solidFill>
              <a:latin typeface="Times New Roman"/>
              <a:cs typeface="Times New Roman"/>
            </a:endParaRPr>
          </a:p>
        </p:txBody>
      </p:sp>
    </p:spTree>
    <p:extLst>
      <p:ext uri="{BB962C8B-B14F-4D97-AF65-F5344CB8AC3E}">
        <p14:creationId xmlns:p14="http://schemas.microsoft.com/office/powerpoint/2010/main" val="21922949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bwMode="auto">
          <a:xfrm>
            <a:off x="457200" y="1922694"/>
            <a:ext cx="6960804" cy="2027836"/>
          </a:xfrm>
          <a:prstGeom prst="rect">
            <a:avLst/>
          </a:prstGeom>
          <a:solidFill>
            <a:schemeClr val="bg1">
              <a:lumMod val="85000"/>
            </a:schemeClr>
          </a:solidFill>
          <a:ln w="12700" cap="flat" cmpd="sng" algn="ctr">
            <a:solidFill>
              <a:srgbClr val="FFFF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Verdana" pitchFamily="34" charset="0"/>
            </a:endParaRPr>
          </a:p>
        </p:txBody>
      </p:sp>
      <p:sp>
        <p:nvSpPr>
          <p:cNvPr id="11266" name="Rectangle 2"/>
          <p:cNvSpPr>
            <a:spLocks noGrp="1" noChangeArrowheads="1"/>
          </p:cNvSpPr>
          <p:nvPr>
            <p:ph type="title"/>
          </p:nvPr>
        </p:nvSpPr>
        <p:spPr>
          <a:xfrm>
            <a:off x="457200" y="277813"/>
            <a:ext cx="8229600" cy="1415271"/>
          </a:xfrm>
        </p:spPr>
        <p:txBody>
          <a:bodyPr/>
          <a:lstStyle/>
          <a:p>
            <a:r>
              <a:rPr lang="en-US" altLang="en-US" dirty="0"/>
              <a:t>Probability form and logit form</a:t>
            </a:r>
            <a:br>
              <a:rPr lang="en-US" altLang="en-US" dirty="0"/>
            </a:br>
            <a:r>
              <a:rPr lang="en-US" altLang="en-US" dirty="0"/>
              <a:t>of simple logistic equation</a:t>
            </a:r>
          </a:p>
        </p:txBody>
      </p:sp>
      <p:sp>
        <p:nvSpPr>
          <p:cNvPr id="2" name="Content Placeholder 1"/>
          <p:cNvSpPr>
            <a:spLocks noGrp="1"/>
          </p:cNvSpPr>
          <p:nvPr>
            <p:ph idx="1"/>
          </p:nvPr>
        </p:nvSpPr>
        <p:spPr>
          <a:xfrm>
            <a:off x="457200" y="2076044"/>
            <a:ext cx="8229600" cy="3769130"/>
          </a:xfrm>
        </p:spPr>
        <p:txBody>
          <a:bodyPr/>
          <a:lstStyle/>
          <a:p>
            <a:r>
              <a:rPr lang="en-US" i="1" dirty="0" err="1">
                <a:latin typeface="Times New Roman"/>
                <a:cs typeface="Times New Roman"/>
              </a:rPr>
              <a:t>PDx</a:t>
            </a:r>
            <a:r>
              <a:rPr lang="en-US" i="1" dirty="0">
                <a:latin typeface="Times New Roman"/>
                <a:cs typeface="Times New Roman"/>
              </a:rPr>
              <a:t>=1/1+e</a:t>
            </a:r>
            <a:r>
              <a:rPr lang="en-US" i="1" baseline="30000" dirty="0">
                <a:latin typeface="Times New Roman"/>
                <a:cs typeface="Times New Roman"/>
              </a:rPr>
              <a:t>-(α+βx)</a:t>
            </a:r>
          </a:p>
          <a:p>
            <a:r>
              <a:rPr lang="en-US" dirty="0">
                <a:latin typeface="Times New Roman"/>
                <a:cs typeface="Times New Roman"/>
              </a:rPr>
              <a:t>log</a:t>
            </a:r>
            <a:r>
              <a:rPr lang="en-US" i="1" dirty="0">
                <a:latin typeface="Times New Roman"/>
                <a:cs typeface="Times New Roman"/>
              </a:rPr>
              <a:t>e(P/1-P)</a:t>
            </a:r>
            <a:r>
              <a:rPr lang="en-US" i="1" dirty="0">
                <a:latin typeface="Wingdings 3" charset="2"/>
                <a:cs typeface="Wingdings 3" charset="2"/>
              </a:rPr>
              <a:t>g</a:t>
            </a:r>
            <a:r>
              <a:rPr lang="en-US" i="1" dirty="0">
                <a:latin typeface="Times New Roman"/>
                <a:cs typeface="Times New Roman"/>
              </a:rPr>
              <a:t> </a:t>
            </a:r>
            <a:r>
              <a:rPr lang="en-US" i="1" dirty="0" err="1">
                <a:latin typeface="Times New Roman"/>
                <a:cs typeface="Times New Roman"/>
              </a:rPr>
              <a:t>algebra</a:t>
            </a:r>
            <a:r>
              <a:rPr lang="en-US" i="1" dirty="0" err="1">
                <a:latin typeface="Wingdings 3" charset="2"/>
                <a:cs typeface="Wingdings 3" charset="2"/>
              </a:rPr>
              <a:t>g</a:t>
            </a:r>
            <a:r>
              <a:rPr lang="en-US" i="1" dirty="0">
                <a:latin typeface="Times New Roman"/>
                <a:cs typeface="Times New Roman"/>
              </a:rPr>
              <a:t> = α+βx</a:t>
            </a:r>
          </a:p>
          <a:p>
            <a:r>
              <a:rPr lang="en-US" dirty="0" err="1">
                <a:latin typeface="Times New Roman"/>
                <a:cs typeface="Times New Roman"/>
              </a:rPr>
              <a:t>logit</a:t>
            </a:r>
            <a:r>
              <a:rPr lang="en-US" i="1" dirty="0">
                <a:latin typeface="Times New Roman"/>
                <a:cs typeface="Times New Roman"/>
              </a:rPr>
              <a:t>(P) = α+βx</a:t>
            </a:r>
          </a:p>
          <a:p>
            <a:endParaRPr lang="en-US" i="1" dirty="0">
              <a:latin typeface="Times New Roman"/>
              <a:cs typeface="Times New Roman"/>
            </a:endParaRPr>
          </a:p>
          <a:p>
            <a:pPr marL="0" indent="0">
              <a:buNone/>
            </a:pPr>
            <a:r>
              <a:rPr lang="en-US" dirty="0"/>
              <a:t>   Compare </a:t>
            </a:r>
            <a:r>
              <a:rPr lang="en-US" dirty="0" err="1"/>
              <a:t>logit</a:t>
            </a:r>
            <a:r>
              <a:rPr lang="en-US" dirty="0"/>
              <a:t> form and linear models</a:t>
            </a:r>
          </a:p>
          <a:p>
            <a:pPr marL="0" indent="0">
              <a:buNone/>
            </a:pPr>
            <a:r>
              <a:rPr lang="en-US" dirty="0"/>
              <a:t>    Y = α+β</a:t>
            </a:r>
            <a:r>
              <a:rPr lang="en-US" i="1" dirty="0">
                <a:latin typeface="Times New Roman"/>
                <a:cs typeface="Times New Roman"/>
              </a:rPr>
              <a:t>x</a:t>
            </a:r>
          </a:p>
          <a:p>
            <a:endParaRPr lang="en-US" dirty="0">
              <a:latin typeface="Times New Roman"/>
              <a:cs typeface="Times New Roman"/>
            </a:endParaRPr>
          </a:p>
        </p:txBody>
      </p:sp>
    </p:spTree>
    <p:extLst>
      <p:ext uri="{BB962C8B-B14F-4D97-AF65-F5344CB8AC3E}">
        <p14:creationId xmlns:p14="http://schemas.microsoft.com/office/powerpoint/2010/main" val="187206399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457200" y="410042"/>
            <a:ext cx="7766050" cy="1143000"/>
          </a:xfrm>
        </p:spPr>
        <p:txBody>
          <a:bodyPr/>
          <a:lstStyle/>
          <a:p>
            <a:r>
              <a:rPr lang="en-US" altLang="en-US" dirty="0"/>
              <a:t>General logistic model</a:t>
            </a:r>
            <a:br>
              <a:rPr lang="en-US" altLang="en-US" dirty="0"/>
            </a:br>
            <a:r>
              <a:rPr lang="en-US" altLang="en-US" sz="3200" dirty="0">
                <a:solidFill>
                  <a:schemeClr val="tx1">
                    <a:lumMod val="65000"/>
                    <a:lumOff val="35000"/>
                  </a:schemeClr>
                </a:solidFill>
              </a:rPr>
              <a:t>(“General” denotes multiple X variables)</a:t>
            </a:r>
            <a:endParaRPr lang="en-US" altLang="en-US" sz="2800" dirty="0">
              <a:solidFill>
                <a:schemeClr val="tx1">
                  <a:lumMod val="65000"/>
                  <a:lumOff val="35000"/>
                </a:schemeClr>
              </a:solidFill>
            </a:endParaRPr>
          </a:p>
        </p:txBody>
      </p:sp>
      <p:sp>
        <p:nvSpPr>
          <p:cNvPr id="8" name="Rectangle 7"/>
          <p:cNvSpPr/>
          <p:nvPr/>
        </p:nvSpPr>
        <p:spPr bwMode="auto">
          <a:xfrm>
            <a:off x="6248400" y="3286648"/>
            <a:ext cx="1295400" cy="685800"/>
          </a:xfrm>
          <a:prstGeom prst="rect">
            <a:avLst/>
          </a:prstGeom>
          <a:solidFill>
            <a:schemeClr val="bg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3200" b="0" i="0" u="none" strike="noStrike" cap="none" normalizeH="0" baseline="0">
              <a:ln>
                <a:noFill/>
              </a:ln>
              <a:solidFill>
                <a:schemeClr val="tx1"/>
              </a:solidFill>
              <a:effectLst/>
              <a:latin typeface="Arial" panose="020B0604020202020204" pitchFamily="34" charset="0"/>
            </a:endParaRPr>
          </a:p>
        </p:txBody>
      </p:sp>
      <p:sp>
        <p:nvSpPr>
          <p:cNvPr id="11" name="TextBox 10"/>
          <p:cNvSpPr txBox="1"/>
          <p:nvPr/>
        </p:nvSpPr>
        <p:spPr>
          <a:xfrm>
            <a:off x="819287" y="5435866"/>
            <a:ext cx="8006670" cy="923330"/>
          </a:xfrm>
          <a:prstGeom prst="rect">
            <a:avLst/>
          </a:prstGeom>
          <a:noFill/>
        </p:spPr>
        <p:txBody>
          <a:bodyPr wrap="square" rtlCol="0" anchor="t">
            <a:spAutoFit/>
          </a:bodyPr>
          <a:lstStyle/>
          <a:p>
            <a:r>
              <a:rPr lang="en-US" dirty="0">
                <a:solidFill>
                  <a:schemeClr val="tx1">
                    <a:lumMod val="75000"/>
                    <a:lumOff val="25000"/>
                  </a:schemeClr>
                </a:solidFill>
              </a:rPr>
              <a:t>i.e., P(X) denotes probability that some specific disease develops during a defined study period (T</a:t>
            </a:r>
            <a:r>
              <a:rPr lang="en-US" baseline="-25000" dirty="0">
                <a:solidFill>
                  <a:schemeClr val="tx1">
                    <a:lumMod val="75000"/>
                    <a:lumOff val="25000"/>
                  </a:schemeClr>
                </a:solidFill>
              </a:rPr>
              <a:t>0</a:t>
            </a:r>
            <a:r>
              <a:rPr lang="en-US" dirty="0">
                <a:solidFill>
                  <a:schemeClr val="tx1">
                    <a:lumMod val="75000"/>
                    <a:lumOff val="25000"/>
                  </a:schemeClr>
                </a:solidFill>
              </a:rPr>
              <a:t>, T</a:t>
            </a:r>
            <a:r>
              <a:rPr lang="en-US" baseline="-25000" dirty="0">
                <a:solidFill>
                  <a:schemeClr val="tx1">
                    <a:lumMod val="75000"/>
                    <a:lumOff val="25000"/>
                  </a:schemeClr>
                </a:solidFill>
              </a:rPr>
              <a:t>1</a:t>
            </a:r>
            <a:r>
              <a:rPr lang="en-US" dirty="0">
                <a:solidFill>
                  <a:schemeClr val="tx1">
                    <a:lumMod val="75000"/>
                    <a:lumOff val="25000"/>
                  </a:schemeClr>
                </a:solidFill>
              </a:rPr>
              <a:t>) in a disease-free individual with independent variable values X</a:t>
            </a:r>
            <a:r>
              <a:rPr lang="en-US" baseline="-25000" dirty="0">
                <a:solidFill>
                  <a:schemeClr val="tx1">
                    <a:lumMod val="75000"/>
                    <a:lumOff val="25000"/>
                  </a:schemeClr>
                </a:solidFill>
              </a:rPr>
              <a:t>1</a:t>
            </a:r>
            <a:r>
              <a:rPr lang="en-US" dirty="0">
                <a:solidFill>
                  <a:schemeClr val="tx1">
                    <a:lumMod val="75000"/>
                    <a:lumOff val="25000"/>
                  </a:schemeClr>
                </a:solidFill>
              </a:rPr>
              <a:t>, X</a:t>
            </a:r>
            <a:r>
              <a:rPr lang="en-US" baseline="-25000" dirty="0">
                <a:solidFill>
                  <a:schemeClr val="tx1">
                    <a:lumMod val="75000"/>
                    <a:lumOff val="25000"/>
                  </a:schemeClr>
                </a:solidFill>
              </a:rPr>
              <a:t>2</a:t>
            </a:r>
            <a:r>
              <a:rPr lang="en-US" dirty="0">
                <a:solidFill>
                  <a:schemeClr val="tx1">
                    <a:lumMod val="75000"/>
                    <a:lumOff val="25000"/>
                  </a:schemeClr>
                </a:solidFill>
              </a:rPr>
              <a:t>,</a:t>
            </a:r>
            <a:r>
              <a:rPr lang="mr-IN" dirty="0">
                <a:solidFill>
                  <a:schemeClr val="tx1">
                    <a:lumMod val="75000"/>
                    <a:lumOff val="25000"/>
                  </a:schemeClr>
                </a:solidFill>
              </a:rPr>
              <a:t>…</a:t>
            </a:r>
            <a:r>
              <a:rPr lang="en-US" dirty="0">
                <a:solidFill>
                  <a:schemeClr val="tx1">
                    <a:lumMod val="75000"/>
                    <a:lumOff val="25000"/>
                  </a:schemeClr>
                </a:solidFill>
              </a:rPr>
              <a:t>.</a:t>
            </a:r>
            <a:r>
              <a:rPr lang="en-US" dirty="0" err="1">
                <a:solidFill>
                  <a:schemeClr val="tx1">
                    <a:lumMod val="75000"/>
                    <a:lumOff val="25000"/>
                  </a:schemeClr>
                </a:solidFill>
              </a:rPr>
              <a:t>X</a:t>
            </a:r>
            <a:r>
              <a:rPr lang="en-US" baseline="-25000" dirty="0" err="1">
                <a:solidFill>
                  <a:schemeClr val="tx1">
                    <a:lumMod val="75000"/>
                    <a:lumOff val="25000"/>
                  </a:schemeClr>
                </a:solidFill>
              </a:rPr>
              <a:t>κ</a:t>
            </a:r>
            <a:r>
              <a:rPr lang="en-US" dirty="0">
                <a:solidFill>
                  <a:schemeClr val="tx1">
                    <a:lumMod val="75000"/>
                    <a:lumOff val="25000"/>
                  </a:schemeClr>
                </a:solidFill>
              </a:rPr>
              <a:t> measured at T</a:t>
            </a:r>
            <a:r>
              <a:rPr lang="en-US" baseline="-25000" dirty="0">
                <a:solidFill>
                  <a:schemeClr val="tx1">
                    <a:lumMod val="75000"/>
                    <a:lumOff val="25000"/>
                  </a:schemeClr>
                </a:solidFill>
              </a:rPr>
              <a:t>0</a:t>
            </a:r>
            <a:r>
              <a:rPr lang="en-US" dirty="0">
                <a:solidFill>
                  <a:schemeClr val="tx1">
                    <a:lumMod val="75000"/>
                    <a:lumOff val="25000"/>
                  </a:schemeClr>
                </a:solidFill>
              </a:rPr>
              <a:t>.</a:t>
            </a:r>
          </a:p>
        </p:txBody>
      </p:sp>
      <p:pic>
        <p:nvPicPr>
          <p:cNvPr id="7" name="Picture 6" descr="Screen Shot 2019-01-03 at 8.52.56 A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5838" y="1696104"/>
            <a:ext cx="7809266" cy="3739762"/>
          </a:xfrm>
          <a:prstGeom prst="rect">
            <a:avLst/>
          </a:prstGeom>
        </p:spPr>
      </p:pic>
    </p:spTree>
    <p:extLst>
      <p:ext uri="{BB962C8B-B14F-4D97-AF65-F5344CB8AC3E}">
        <p14:creationId xmlns:p14="http://schemas.microsoft.com/office/powerpoint/2010/main" val="145240366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xfrm>
            <a:off x="457200" y="640080"/>
            <a:ext cx="8229600" cy="1143000"/>
          </a:xfrm>
        </p:spPr>
        <p:txBody>
          <a:bodyPr/>
          <a:lstStyle/>
          <a:p>
            <a:r>
              <a:rPr lang="en-US" altLang="en-US" dirty="0"/>
              <a:t>Types of variables in the </a:t>
            </a:r>
            <a:br>
              <a:rPr lang="en-US" altLang="en-US" dirty="0"/>
            </a:br>
            <a:r>
              <a:rPr lang="en-US" altLang="en-US" dirty="0"/>
              <a:t>logistic model</a:t>
            </a:r>
          </a:p>
        </p:txBody>
      </p:sp>
      <p:sp>
        <p:nvSpPr>
          <p:cNvPr id="15363" name="Rectangle 3"/>
          <p:cNvSpPr>
            <a:spLocks noGrp="1" noChangeArrowheads="1"/>
          </p:cNvSpPr>
          <p:nvPr>
            <p:ph type="body" idx="1"/>
          </p:nvPr>
        </p:nvSpPr>
        <p:spPr>
          <a:xfrm>
            <a:off x="457200" y="3657600"/>
            <a:ext cx="8229600" cy="2929180"/>
          </a:xfrm>
        </p:spPr>
        <p:txBody>
          <a:bodyPr/>
          <a:lstStyle/>
          <a:p>
            <a:pPr>
              <a:lnSpc>
                <a:spcPct val="90000"/>
              </a:lnSpc>
              <a:spcBef>
                <a:spcPts val="1800"/>
              </a:spcBef>
            </a:pPr>
            <a:r>
              <a:rPr lang="en-US" altLang="en-US" sz="3000" dirty="0"/>
              <a:t>X</a:t>
            </a:r>
            <a:r>
              <a:rPr lang="en-US" altLang="en-US" sz="3000" baseline="-25000" dirty="0"/>
              <a:t>i</a:t>
            </a:r>
            <a:r>
              <a:rPr lang="en-US" altLang="en-US" sz="3000" dirty="0"/>
              <a:t> are </a:t>
            </a:r>
            <a:r>
              <a:rPr lang="en-US" altLang="en-US" sz="3000" b="1" dirty="0"/>
              <a:t>exposure</a:t>
            </a:r>
            <a:r>
              <a:rPr lang="en-US" altLang="en-US" sz="3000" dirty="0"/>
              <a:t> variables, </a:t>
            </a:r>
            <a:r>
              <a:rPr lang="en-US" altLang="en-US" sz="3000" b="1" dirty="0"/>
              <a:t>covariates </a:t>
            </a:r>
            <a:r>
              <a:rPr lang="en-US" altLang="en-US" sz="3000" dirty="0"/>
              <a:t>and </a:t>
            </a:r>
            <a:r>
              <a:rPr lang="en-US" altLang="en-US" sz="3000" b="1" dirty="0"/>
              <a:t>product terms</a:t>
            </a:r>
            <a:r>
              <a:rPr lang="en-US" altLang="en-US" sz="3000" dirty="0"/>
              <a:t> (interactions)</a:t>
            </a:r>
          </a:p>
          <a:p>
            <a:pPr>
              <a:lnSpc>
                <a:spcPct val="90000"/>
              </a:lnSpc>
              <a:spcBef>
                <a:spcPts val="1800"/>
              </a:spcBef>
            </a:pPr>
            <a:r>
              <a:rPr lang="en-US" altLang="en-US" sz="3000" dirty="0"/>
              <a:t>Binary, nominal variables allowed</a:t>
            </a:r>
          </a:p>
          <a:p>
            <a:pPr>
              <a:lnSpc>
                <a:spcPct val="90000"/>
              </a:lnSpc>
              <a:spcBef>
                <a:spcPts val="1800"/>
              </a:spcBef>
            </a:pPr>
            <a:r>
              <a:rPr lang="en-US" altLang="en-US" sz="3000" dirty="0"/>
              <a:t>Ordinal and continuous variables allowed only if logit transformation is linear</a:t>
            </a:r>
          </a:p>
        </p:txBody>
      </p:sp>
      <p:grpSp>
        <p:nvGrpSpPr>
          <p:cNvPr id="11" name="Group 10"/>
          <p:cNvGrpSpPr/>
          <p:nvPr/>
        </p:nvGrpSpPr>
        <p:grpSpPr>
          <a:xfrm>
            <a:off x="2315349" y="1981200"/>
            <a:ext cx="4999851" cy="1381127"/>
            <a:chOff x="638949" y="1965322"/>
            <a:chExt cx="4999851" cy="1381127"/>
          </a:xfrm>
        </p:grpSpPr>
        <p:grpSp>
          <p:nvGrpSpPr>
            <p:cNvPr id="3" name="Group 2"/>
            <p:cNvGrpSpPr/>
            <p:nvPr/>
          </p:nvGrpSpPr>
          <p:grpSpPr>
            <a:xfrm>
              <a:off x="685800" y="1965322"/>
              <a:ext cx="4343400" cy="1381127"/>
              <a:chOff x="685800" y="1965322"/>
              <a:chExt cx="4343400" cy="1381127"/>
            </a:xfrm>
          </p:grpSpPr>
          <p:sp>
            <p:nvSpPr>
              <p:cNvPr id="15364" name="Text Box 4"/>
              <p:cNvSpPr txBox="1">
                <a:spLocks noChangeArrowheads="1"/>
              </p:cNvSpPr>
              <p:nvPr/>
            </p:nvSpPr>
            <p:spPr bwMode="auto">
              <a:xfrm>
                <a:off x="2752725" y="1965323"/>
                <a:ext cx="383438" cy="52322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2"/>
                  </a:buClr>
                  <a:buSzPct val="150000"/>
                  <a:buChar char="•"/>
                  <a:defRPr sz="3200">
                    <a:solidFill>
                      <a:schemeClr val="tx1"/>
                    </a:solidFill>
                    <a:latin typeface="Arial" panose="020B0604020202020204" pitchFamily="34" charset="0"/>
                  </a:defRPr>
                </a:lvl1pPr>
                <a:lvl2pPr marL="742950" indent="-285750">
                  <a:spcBef>
                    <a:spcPct val="20000"/>
                  </a:spcBef>
                  <a:buChar char="–"/>
                  <a:defRPr sz="3200">
                    <a:solidFill>
                      <a:schemeClr val="tx1"/>
                    </a:solidFill>
                    <a:latin typeface="Arial" panose="020B0604020202020204" pitchFamily="34" charset="0"/>
                  </a:defRPr>
                </a:lvl2pPr>
                <a:lvl3pPr marL="1143000" indent="-228600">
                  <a:spcBef>
                    <a:spcPct val="20000"/>
                  </a:spcBef>
                  <a:buClr>
                    <a:schemeClr val="tx2"/>
                  </a:buClr>
                  <a:buSzPct val="150000"/>
                  <a:buChar char="•"/>
                  <a:defRPr sz="3200">
                    <a:solidFill>
                      <a:schemeClr val="tx1"/>
                    </a:solidFill>
                    <a:latin typeface="Arial" panose="020B0604020202020204" pitchFamily="34" charset="0"/>
                  </a:defRPr>
                </a:lvl3pPr>
                <a:lvl4pPr marL="1600200" indent="-228600">
                  <a:spcBef>
                    <a:spcPct val="20000"/>
                  </a:spcBef>
                  <a:buChar char="–"/>
                  <a:defRPr sz="3200">
                    <a:solidFill>
                      <a:schemeClr val="tx1"/>
                    </a:solidFill>
                    <a:latin typeface="Arial" panose="020B0604020202020204" pitchFamily="34" charset="0"/>
                  </a:defRPr>
                </a:lvl4pPr>
                <a:lvl5pPr marL="2057400" indent="-228600">
                  <a:spcBef>
                    <a:spcPct val="20000"/>
                  </a:spcBef>
                  <a:buChar char="»"/>
                  <a:defRPr sz="3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3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3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3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3200">
                    <a:solidFill>
                      <a:schemeClr val="tx1"/>
                    </a:solidFill>
                    <a:latin typeface="Arial" panose="020B0604020202020204" pitchFamily="34" charset="0"/>
                  </a:defRPr>
                </a:lvl9pPr>
              </a:lstStyle>
              <a:p>
                <a:pPr>
                  <a:spcBef>
                    <a:spcPct val="0"/>
                  </a:spcBef>
                  <a:buClrTx/>
                  <a:buSzTx/>
                  <a:buFontTx/>
                  <a:buNone/>
                </a:pPr>
                <a:r>
                  <a:rPr lang="en-US" altLang="en-US" sz="2800" dirty="0">
                    <a:solidFill>
                      <a:srgbClr val="585C56"/>
                    </a:solidFill>
                    <a:latin typeface="Cambria Math" panose="02040503050406030204" pitchFamily="18" charset="0"/>
                    <a:ea typeface="Cambria Math" panose="02040503050406030204" pitchFamily="18" charset="0"/>
                  </a:rPr>
                  <a:t>1</a:t>
                </a:r>
              </a:p>
            </p:txBody>
          </p:sp>
          <p:sp>
            <p:nvSpPr>
              <p:cNvPr id="15365" name="Text Box 5"/>
              <p:cNvSpPr txBox="1">
                <a:spLocks noChangeArrowheads="1"/>
              </p:cNvSpPr>
              <p:nvPr/>
            </p:nvSpPr>
            <p:spPr bwMode="auto">
              <a:xfrm>
                <a:off x="2157414" y="2785633"/>
                <a:ext cx="1295400" cy="52322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lr>
                    <a:schemeClr val="tx2"/>
                  </a:buClr>
                  <a:buSzPct val="150000"/>
                  <a:buChar char="•"/>
                  <a:defRPr sz="3200">
                    <a:solidFill>
                      <a:schemeClr val="tx1"/>
                    </a:solidFill>
                    <a:latin typeface="Arial" panose="020B0604020202020204" pitchFamily="34" charset="0"/>
                  </a:defRPr>
                </a:lvl1pPr>
                <a:lvl2pPr marL="742950" indent="-285750">
                  <a:spcBef>
                    <a:spcPct val="20000"/>
                  </a:spcBef>
                  <a:buChar char="–"/>
                  <a:defRPr sz="3200">
                    <a:solidFill>
                      <a:schemeClr val="tx1"/>
                    </a:solidFill>
                    <a:latin typeface="Arial" panose="020B0604020202020204" pitchFamily="34" charset="0"/>
                  </a:defRPr>
                </a:lvl2pPr>
                <a:lvl3pPr marL="1143000" indent="-228600">
                  <a:spcBef>
                    <a:spcPct val="20000"/>
                  </a:spcBef>
                  <a:buClr>
                    <a:schemeClr val="tx2"/>
                  </a:buClr>
                  <a:buSzPct val="150000"/>
                  <a:buChar char="•"/>
                  <a:defRPr sz="3200">
                    <a:solidFill>
                      <a:schemeClr val="tx1"/>
                    </a:solidFill>
                    <a:latin typeface="Arial" panose="020B0604020202020204" pitchFamily="34" charset="0"/>
                  </a:defRPr>
                </a:lvl3pPr>
                <a:lvl4pPr marL="1600200" indent="-228600">
                  <a:spcBef>
                    <a:spcPct val="20000"/>
                  </a:spcBef>
                  <a:buChar char="–"/>
                  <a:defRPr sz="3200">
                    <a:solidFill>
                      <a:schemeClr val="tx1"/>
                    </a:solidFill>
                    <a:latin typeface="Arial" panose="020B0604020202020204" pitchFamily="34" charset="0"/>
                  </a:defRPr>
                </a:lvl4pPr>
                <a:lvl5pPr marL="2057400" indent="-228600">
                  <a:spcBef>
                    <a:spcPct val="20000"/>
                  </a:spcBef>
                  <a:buChar char="»"/>
                  <a:defRPr sz="3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3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3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3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3200">
                    <a:solidFill>
                      <a:schemeClr val="tx1"/>
                    </a:solidFill>
                    <a:latin typeface="Arial" panose="020B0604020202020204" pitchFamily="34" charset="0"/>
                  </a:defRPr>
                </a:lvl9pPr>
              </a:lstStyle>
              <a:p>
                <a:pPr>
                  <a:spcBef>
                    <a:spcPct val="50000"/>
                  </a:spcBef>
                  <a:buClrTx/>
                  <a:buSzTx/>
                  <a:buFontTx/>
                  <a:buNone/>
                </a:pPr>
                <a:r>
                  <a:rPr lang="en-US" altLang="en-US" sz="2800" dirty="0">
                    <a:solidFill>
                      <a:srgbClr val="585C56"/>
                    </a:solidFill>
                    <a:latin typeface="Cambria Math" panose="02040503050406030204" pitchFamily="18" charset="0"/>
                    <a:ea typeface="Cambria Math" panose="02040503050406030204" pitchFamily="18" charset="0"/>
                  </a:rPr>
                  <a:t>1+e</a:t>
                </a:r>
              </a:p>
            </p:txBody>
          </p:sp>
          <p:sp>
            <p:nvSpPr>
              <p:cNvPr id="15366" name="Text Box 6"/>
              <p:cNvSpPr txBox="1">
                <a:spLocks noChangeArrowheads="1"/>
              </p:cNvSpPr>
              <p:nvPr/>
            </p:nvSpPr>
            <p:spPr bwMode="auto">
              <a:xfrm>
                <a:off x="2781305" y="2566669"/>
                <a:ext cx="2028825" cy="43088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lr>
                    <a:schemeClr val="tx2"/>
                  </a:buClr>
                  <a:buSzPct val="150000"/>
                  <a:buChar char="•"/>
                  <a:defRPr sz="3200">
                    <a:solidFill>
                      <a:schemeClr val="tx1"/>
                    </a:solidFill>
                    <a:latin typeface="Arial" panose="020B0604020202020204" pitchFamily="34" charset="0"/>
                  </a:defRPr>
                </a:lvl1pPr>
                <a:lvl2pPr marL="742950" indent="-285750">
                  <a:spcBef>
                    <a:spcPct val="20000"/>
                  </a:spcBef>
                  <a:buChar char="–"/>
                  <a:defRPr sz="3200">
                    <a:solidFill>
                      <a:schemeClr val="tx1"/>
                    </a:solidFill>
                    <a:latin typeface="Arial" panose="020B0604020202020204" pitchFamily="34" charset="0"/>
                  </a:defRPr>
                </a:lvl2pPr>
                <a:lvl3pPr marL="1143000" indent="-228600">
                  <a:spcBef>
                    <a:spcPct val="20000"/>
                  </a:spcBef>
                  <a:buClr>
                    <a:schemeClr val="tx2"/>
                  </a:buClr>
                  <a:buSzPct val="150000"/>
                  <a:buChar char="•"/>
                  <a:defRPr sz="3200">
                    <a:solidFill>
                      <a:schemeClr val="tx1"/>
                    </a:solidFill>
                    <a:latin typeface="Arial" panose="020B0604020202020204" pitchFamily="34" charset="0"/>
                  </a:defRPr>
                </a:lvl3pPr>
                <a:lvl4pPr marL="1600200" indent="-228600">
                  <a:spcBef>
                    <a:spcPct val="20000"/>
                  </a:spcBef>
                  <a:buChar char="–"/>
                  <a:defRPr sz="3200">
                    <a:solidFill>
                      <a:schemeClr val="tx1"/>
                    </a:solidFill>
                    <a:latin typeface="Arial" panose="020B0604020202020204" pitchFamily="34" charset="0"/>
                  </a:defRPr>
                </a:lvl4pPr>
                <a:lvl5pPr marL="2057400" indent="-228600">
                  <a:spcBef>
                    <a:spcPct val="20000"/>
                  </a:spcBef>
                  <a:buChar char="»"/>
                  <a:defRPr sz="3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3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3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3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3200">
                    <a:solidFill>
                      <a:schemeClr val="tx1"/>
                    </a:solidFill>
                    <a:latin typeface="Arial" panose="020B0604020202020204" pitchFamily="34" charset="0"/>
                  </a:defRPr>
                </a:lvl9pPr>
              </a:lstStyle>
              <a:p>
                <a:pPr>
                  <a:spcBef>
                    <a:spcPct val="50000"/>
                  </a:spcBef>
                  <a:buClrTx/>
                  <a:buSzTx/>
                  <a:buFontTx/>
                  <a:buNone/>
                </a:pPr>
                <a:r>
                  <a:rPr lang="en-US" altLang="en-US" sz="2200" dirty="0">
                    <a:solidFill>
                      <a:srgbClr val="585C56"/>
                    </a:solidFill>
                    <a:latin typeface="Cambria Math" panose="02040503050406030204" pitchFamily="18" charset="0"/>
                    <a:ea typeface="Cambria Math" panose="02040503050406030204" pitchFamily="18" charset="0"/>
                  </a:rPr>
                  <a:t>-(</a:t>
                </a:r>
                <a:r>
                  <a:rPr lang="el-GR" altLang="en-US" sz="2200" dirty="0">
                    <a:solidFill>
                      <a:srgbClr val="585C56"/>
                    </a:solidFill>
                    <a:latin typeface="Cambria Math" panose="02040503050406030204" pitchFamily="18" charset="0"/>
                    <a:ea typeface="Cambria Math" panose="02040503050406030204" pitchFamily="18" charset="0"/>
                    <a:cs typeface="Arial" panose="020B0604020202020204" pitchFamily="34" charset="0"/>
                  </a:rPr>
                  <a:t>α</a:t>
                </a:r>
                <a:r>
                  <a:rPr lang="en-US" altLang="en-US" sz="2200" dirty="0">
                    <a:solidFill>
                      <a:srgbClr val="585C56"/>
                    </a:solidFill>
                    <a:latin typeface="Cambria Math" panose="02040503050406030204" pitchFamily="18" charset="0"/>
                    <a:ea typeface="Cambria Math" panose="02040503050406030204" pitchFamily="18" charset="0"/>
                    <a:cs typeface="Arial" panose="020B0604020202020204" pitchFamily="34" charset="0"/>
                  </a:rPr>
                  <a:t>+</a:t>
                </a:r>
                <a:r>
                  <a:rPr lang="el-GR" altLang="en-US" sz="2200" dirty="0">
                    <a:solidFill>
                      <a:srgbClr val="585C56"/>
                    </a:solidFill>
                    <a:latin typeface="Cambria Math" panose="02040503050406030204" pitchFamily="18" charset="0"/>
                    <a:ea typeface="Cambria Math" panose="02040503050406030204" pitchFamily="18" charset="0"/>
                    <a:cs typeface="Arial" panose="020B0604020202020204" pitchFamily="34" charset="0"/>
                  </a:rPr>
                  <a:t>Σβ</a:t>
                </a:r>
                <a:r>
                  <a:rPr lang="en-US" altLang="en-US" sz="2200" baseline="-25000" dirty="0" err="1">
                    <a:solidFill>
                      <a:srgbClr val="585C56"/>
                    </a:solidFill>
                    <a:latin typeface="Cambria Math" panose="02040503050406030204" pitchFamily="18" charset="0"/>
                    <a:ea typeface="Cambria Math" panose="02040503050406030204" pitchFamily="18" charset="0"/>
                    <a:cs typeface="Arial" panose="020B0604020202020204" pitchFamily="34" charset="0"/>
                  </a:rPr>
                  <a:t>i</a:t>
                </a:r>
                <a:r>
                  <a:rPr lang="en-US" altLang="en-US" sz="2200" dirty="0" err="1">
                    <a:solidFill>
                      <a:srgbClr val="585C56"/>
                    </a:solidFill>
                    <a:latin typeface="Cambria Math" panose="02040503050406030204" pitchFamily="18" charset="0"/>
                    <a:ea typeface="Cambria Math" panose="02040503050406030204" pitchFamily="18" charset="0"/>
                    <a:cs typeface="Arial" panose="020B0604020202020204" pitchFamily="34" charset="0"/>
                  </a:rPr>
                  <a:t>X</a:t>
                </a:r>
                <a:r>
                  <a:rPr lang="en-US" altLang="en-US" sz="2200" baseline="-25000" dirty="0" err="1">
                    <a:solidFill>
                      <a:srgbClr val="585C56"/>
                    </a:solidFill>
                    <a:latin typeface="Cambria Math" panose="02040503050406030204" pitchFamily="18" charset="0"/>
                    <a:ea typeface="Cambria Math" panose="02040503050406030204" pitchFamily="18" charset="0"/>
                    <a:cs typeface="Arial" panose="020B0604020202020204" pitchFamily="34" charset="0"/>
                  </a:rPr>
                  <a:t>i</a:t>
                </a:r>
                <a:r>
                  <a:rPr lang="en-US" altLang="en-US" sz="2200" dirty="0">
                    <a:solidFill>
                      <a:srgbClr val="585C56"/>
                    </a:solidFill>
                    <a:latin typeface="Cambria Math" panose="02040503050406030204" pitchFamily="18" charset="0"/>
                    <a:ea typeface="Cambria Math" panose="02040503050406030204" pitchFamily="18" charset="0"/>
                    <a:cs typeface="Arial" panose="020B0604020202020204" pitchFamily="34" charset="0"/>
                  </a:rPr>
                  <a:t>)</a:t>
                </a:r>
                <a:endParaRPr lang="el-GR" altLang="en-US" sz="2200" baseline="-25000" dirty="0">
                  <a:solidFill>
                    <a:srgbClr val="585C56"/>
                  </a:solidFill>
                  <a:latin typeface="Cambria Math" panose="02040503050406030204" pitchFamily="18" charset="0"/>
                  <a:ea typeface="Cambria Math" panose="02040503050406030204" pitchFamily="18" charset="0"/>
                  <a:cs typeface="Arial" panose="020B0604020202020204" pitchFamily="34" charset="0"/>
                </a:endParaRPr>
              </a:p>
            </p:txBody>
          </p:sp>
          <p:sp>
            <p:nvSpPr>
              <p:cNvPr id="2" name="Rectangle 1"/>
              <p:cNvSpPr/>
              <p:nvPr/>
            </p:nvSpPr>
            <p:spPr bwMode="auto">
              <a:xfrm>
                <a:off x="685800" y="1965322"/>
                <a:ext cx="4343400" cy="1381127"/>
              </a:xfrm>
              <a:prstGeom prst="rect">
                <a:avLst/>
              </a:prstGeom>
              <a:noFill/>
              <a:ln w="2857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Arial" panose="020B0604020202020204" pitchFamily="34" charset="0"/>
                </a:endParaRPr>
              </a:p>
            </p:txBody>
          </p:sp>
        </p:grpSp>
        <p:sp>
          <p:nvSpPr>
            <p:cNvPr id="4" name="Rectangle 3"/>
            <p:cNvSpPr/>
            <p:nvPr/>
          </p:nvSpPr>
          <p:spPr>
            <a:xfrm>
              <a:off x="638949" y="2248087"/>
              <a:ext cx="1313180" cy="523220"/>
            </a:xfrm>
            <a:prstGeom prst="rect">
              <a:avLst/>
            </a:prstGeom>
          </p:spPr>
          <p:txBody>
            <a:bodyPr wrap="none">
              <a:spAutoFit/>
            </a:bodyPr>
            <a:lstStyle/>
            <a:p>
              <a:r>
                <a:rPr lang="en-US" sz="2800" dirty="0">
                  <a:solidFill>
                    <a:srgbClr val="585C56"/>
                  </a:solidFill>
                  <a:latin typeface="Cambria Math" panose="02040503050406030204" pitchFamily="18" charset="0"/>
                  <a:ea typeface="Cambria Math" panose="02040503050406030204" pitchFamily="18" charset="0"/>
                </a:rPr>
                <a:t>P(</a:t>
              </a:r>
              <a:r>
                <a:rPr lang="en-US" sz="2800" b="1" u="sng" dirty="0">
                  <a:solidFill>
                    <a:srgbClr val="585C56"/>
                  </a:solidFill>
                  <a:latin typeface="Cambria Math" panose="02040503050406030204" pitchFamily="18" charset="0"/>
                  <a:ea typeface="Cambria Math" panose="02040503050406030204" pitchFamily="18" charset="0"/>
                </a:rPr>
                <a:t>X</a:t>
              </a:r>
              <a:r>
                <a:rPr lang="en-US" sz="2800" dirty="0">
                  <a:solidFill>
                    <a:srgbClr val="585C56"/>
                  </a:solidFill>
                  <a:latin typeface="Cambria Math" panose="02040503050406030204" pitchFamily="18" charset="0"/>
                  <a:ea typeface="Cambria Math" panose="02040503050406030204" pitchFamily="18" charset="0"/>
                </a:rPr>
                <a:t>) = </a:t>
              </a:r>
            </a:p>
          </p:txBody>
        </p:sp>
        <p:sp>
          <p:nvSpPr>
            <p:cNvPr id="5" name="Rectangle 4"/>
            <p:cNvSpPr/>
            <p:nvPr/>
          </p:nvSpPr>
          <p:spPr>
            <a:xfrm>
              <a:off x="2033752" y="2224625"/>
              <a:ext cx="3605048" cy="387798"/>
            </a:xfrm>
            <a:prstGeom prst="rect">
              <a:avLst/>
            </a:prstGeom>
          </p:spPr>
          <p:txBody>
            <a:bodyPr wrap="square">
              <a:spAutoFit/>
            </a:bodyPr>
            <a:lstStyle/>
            <a:p>
              <a:pPr>
                <a:lnSpc>
                  <a:spcPct val="80000"/>
                </a:lnSpc>
                <a:buFontTx/>
                <a:buNone/>
              </a:pPr>
              <a:r>
                <a:rPr lang="en-US" altLang="en-US" sz="2400" dirty="0"/>
                <a:t>____________</a:t>
              </a:r>
            </a:p>
          </p:txBody>
        </p:sp>
      </p:grpSp>
    </p:spTree>
    <p:extLst>
      <p:ext uri="{BB962C8B-B14F-4D97-AF65-F5344CB8AC3E}">
        <p14:creationId xmlns:p14="http://schemas.microsoft.com/office/powerpoint/2010/main" val="15476033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457200" y="640080"/>
            <a:ext cx="8229600" cy="1143000"/>
          </a:xfrm>
        </p:spPr>
        <p:txBody>
          <a:bodyPr/>
          <a:lstStyle/>
          <a:p>
            <a:r>
              <a:rPr lang="en-US" altLang="en-US" dirty="0"/>
              <a:t>Probability form and logit form of general logistic equation</a:t>
            </a:r>
          </a:p>
        </p:txBody>
      </p:sp>
      <p:sp>
        <p:nvSpPr>
          <p:cNvPr id="16387" name="Rectangle 3"/>
          <p:cNvSpPr>
            <a:spLocks noGrp="1" noChangeArrowheads="1"/>
          </p:cNvSpPr>
          <p:nvPr>
            <p:ph type="body" idx="1"/>
          </p:nvPr>
        </p:nvSpPr>
        <p:spPr>
          <a:xfrm>
            <a:off x="685800" y="2057400"/>
            <a:ext cx="7772400" cy="4572000"/>
          </a:xfrm>
        </p:spPr>
        <p:txBody>
          <a:bodyPr/>
          <a:lstStyle/>
          <a:p>
            <a:pPr>
              <a:lnSpc>
                <a:spcPct val="90000"/>
              </a:lnSpc>
              <a:buFontTx/>
              <a:buNone/>
            </a:pPr>
            <a:r>
              <a:rPr lang="en-US" altLang="en-US" dirty="0">
                <a:latin typeface="Cambria Math" panose="02040503050406030204" pitchFamily="18" charset="0"/>
                <a:ea typeface="Cambria Math" panose="02040503050406030204" pitchFamily="18" charset="0"/>
              </a:rPr>
              <a:t>P(</a:t>
            </a:r>
            <a:r>
              <a:rPr lang="en-US" altLang="en-US" b="1" u="sng" dirty="0">
                <a:latin typeface="Cambria Math" panose="02040503050406030204" pitchFamily="18" charset="0"/>
                <a:ea typeface="Cambria Math" panose="02040503050406030204" pitchFamily="18" charset="0"/>
              </a:rPr>
              <a:t>X</a:t>
            </a:r>
            <a:r>
              <a:rPr lang="en-US" altLang="en-US" dirty="0">
                <a:latin typeface="Cambria Math" panose="02040503050406030204" pitchFamily="18" charset="0"/>
                <a:ea typeface="Cambria Math" panose="02040503050406030204" pitchFamily="18" charset="0"/>
              </a:rPr>
              <a:t>) =       _________________</a:t>
            </a:r>
          </a:p>
          <a:p>
            <a:pPr>
              <a:lnSpc>
                <a:spcPct val="90000"/>
              </a:lnSpc>
              <a:buFontTx/>
              <a:buNone/>
            </a:pPr>
            <a:endParaRPr lang="en-US" altLang="en-US" dirty="0">
              <a:latin typeface="Cambria Math" panose="02040503050406030204" pitchFamily="18" charset="0"/>
              <a:ea typeface="Cambria Math" panose="02040503050406030204" pitchFamily="18" charset="0"/>
            </a:endParaRPr>
          </a:p>
          <a:p>
            <a:pPr>
              <a:lnSpc>
                <a:spcPct val="90000"/>
              </a:lnSpc>
              <a:buFontTx/>
              <a:buNone/>
            </a:pPr>
            <a:endParaRPr lang="en-US" altLang="en-US" dirty="0">
              <a:latin typeface="Cambria Math" panose="02040503050406030204" pitchFamily="18" charset="0"/>
              <a:ea typeface="Cambria Math" panose="02040503050406030204" pitchFamily="18" charset="0"/>
            </a:endParaRPr>
          </a:p>
          <a:p>
            <a:pPr>
              <a:lnSpc>
                <a:spcPct val="90000"/>
              </a:lnSpc>
              <a:buFontTx/>
              <a:buNone/>
            </a:pPr>
            <a:endParaRPr lang="en-US" altLang="en-US" dirty="0">
              <a:latin typeface="Cambria Math" panose="02040503050406030204" pitchFamily="18" charset="0"/>
              <a:ea typeface="Cambria Math" panose="02040503050406030204" pitchFamily="18" charset="0"/>
            </a:endParaRPr>
          </a:p>
          <a:p>
            <a:pPr>
              <a:lnSpc>
                <a:spcPct val="90000"/>
              </a:lnSpc>
              <a:buFontTx/>
              <a:buNone/>
            </a:pPr>
            <a:r>
              <a:rPr lang="en-US" altLang="en-US" dirty="0">
                <a:latin typeface="Cambria Math" panose="02040503050406030204" pitchFamily="18" charset="0"/>
                <a:ea typeface="Cambria Math" panose="02040503050406030204" pitchFamily="18" charset="0"/>
              </a:rPr>
              <a:t>Logit P(</a:t>
            </a:r>
            <a:r>
              <a:rPr lang="en-US" altLang="en-US" b="1" u="sng" dirty="0">
                <a:latin typeface="Cambria Math" panose="02040503050406030204" pitchFamily="18" charset="0"/>
                <a:ea typeface="Cambria Math" panose="02040503050406030204" pitchFamily="18" charset="0"/>
              </a:rPr>
              <a:t>X</a:t>
            </a:r>
            <a:r>
              <a:rPr lang="en-US" altLang="en-US" dirty="0">
                <a:latin typeface="Cambria Math" panose="02040503050406030204" pitchFamily="18" charset="0"/>
                <a:ea typeface="Cambria Math" panose="02040503050406030204" pitchFamily="18" charset="0"/>
              </a:rPr>
              <a:t>) =  log</a:t>
            </a:r>
            <a:r>
              <a:rPr lang="en-US" altLang="en-US" baseline="-25000" dirty="0">
                <a:latin typeface="Cambria Math" panose="02040503050406030204" pitchFamily="18" charset="0"/>
                <a:ea typeface="Cambria Math" panose="02040503050406030204" pitchFamily="18" charset="0"/>
              </a:rPr>
              <a:t>e   </a:t>
            </a:r>
            <a:r>
              <a:rPr lang="en-US" altLang="en-US" dirty="0">
                <a:latin typeface="Cambria Math" panose="02040503050406030204" pitchFamily="18" charset="0"/>
                <a:ea typeface="Cambria Math" panose="02040503050406030204" pitchFamily="18" charset="0"/>
              </a:rPr>
              <a:t>  _________</a:t>
            </a:r>
          </a:p>
          <a:p>
            <a:pPr>
              <a:lnSpc>
                <a:spcPct val="90000"/>
              </a:lnSpc>
              <a:buFontTx/>
              <a:buNone/>
            </a:pPr>
            <a:endParaRPr lang="en-US" altLang="en-US" dirty="0">
              <a:latin typeface="Cambria Math" panose="02040503050406030204" pitchFamily="18" charset="0"/>
              <a:ea typeface="Cambria Math" panose="02040503050406030204" pitchFamily="18" charset="0"/>
            </a:endParaRPr>
          </a:p>
          <a:p>
            <a:pPr>
              <a:lnSpc>
                <a:spcPct val="90000"/>
              </a:lnSpc>
              <a:buFontTx/>
              <a:buNone/>
            </a:pPr>
            <a:endParaRPr lang="en-US" altLang="en-US" dirty="0">
              <a:latin typeface="Cambria Math" panose="02040503050406030204" pitchFamily="18" charset="0"/>
              <a:ea typeface="Cambria Math" panose="02040503050406030204" pitchFamily="18" charset="0"/>
            </a:endParaRPr>
          </a:p>
          <a:p>
            <a:pPr>
              <a:lnSpc>
                <a:spcPct val="90000"/>
              </a:lnSpc>
              <a:buFontTx/>
              <a:buNone/>
            </a:pPr>
            <a:r>
              <a:rPr lang="en-US" altLang="en-US" dirty="0">
                <a:latin typeface="Cambria Math" panose="02040503050406030204" pitchFamily="18" charset="0"/>
                <a:ea typeface="Cambria Math" panose="02040503050406030204" pitchFamily="18" charset="0"/>
              </a:rPr>
              <a:t>Logit P(</a:t>
            </a:r>
            <a:r>
              <a:rPr lang="en-US" altLang="en-US" b="1" u="sng" dirty="0">
                <a:latin typeface="Cambria Math" panose="02040503050406030204" pitchFamily="18" charset="0"/>
                <a:ea typeface="Cambria Math" panose="02040503050406030204" pitchFamily="18" charset="0"/>
              </a:rPr>
              <a:t>X</a:t>
            </a:r>
            <a:r>
              <a:rPr lang="en-US" altLang="en-US" dirty="0">
                <a:latin typeface="Cambria Math" panose="02040503050406030204" pitchFamily="18" charset="0"/>
                <a:ea typeface="Cambria Math" panose="02040503050406030204" pitchFamily="18" charset="0"/>
              </a:rPr>
              <a:t>) = α+Σβj </a:t>
            </a:r>
            <a:r>
              <a:rPr lang="en-US" altLang="en-US" dirty="0" err="1">
                <a:latin typeface="Cambria Math" panose="02040503050406030204" pitchFamily="18" charset="0"/>
                <a:ea typeface="Cambria Math" panose="02040503050406030204" pitchFamily="18" charset="0"/>
              </a:rPr>
              <a:t>Xj</a:t>
            </a:r>
            <a:endParaRPr lang="en-US" altLang="en-US" dirty="0">
              <a:latin typeface="Cambria Math" panose="02040503050406030204" pitchFamily="18" charset="0"/>
              <a:ea typeface="Cambria Math" panose="02040503050406030204" pitchFamily="18" charset="0"/>
            </a:endParaRPr>
          </a:p>
        </p:txBody>
      </p:sp>
      <p:sp>
        <p:nvSpPr>
          <p:cNvPr id="16388" name="Text Box 4"/>
          <p:cNvSpPr txBox="1">
            <a:spLocks noChangeArrowheads="1"/>
          </p:cNvSpPr>
          <p:nvPr/>
        </p:nvSpPr>
        <p:spPr bwMode="auto">
          <a:xfrm>
            <a:off x="3657599" y="1915576"/>
            <a:ext cx="441325" cy="57943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lr>
                <a:schemeClr val="tx2"/>
              </a:buClr>
              <a:buSzPct val="150000"/>
              <a:buChar char="•"/>
              <a:defRPr sz="3200">
                <a:solidFill>
                  <a:schemeClr val="tx1"/>
                </a:solidFill>
                <a:latin typeface="Arial" panose="020B0604020202020204" pitchFamily="34" charset="0"/>
              </a:defRPr>
            </a:lvl1pPr>
            <a:lvl2pPr marL="742950" indent="-285750">
              <a:spcBef>
                <a:spcPct val="20000"/>
              </a:spcBef>
              <a:buChar char="–"/>
              <a:defRPr sz="3200">
                <a:solidFill>
                  <a:schemeClr val="tx1"/>
                </a:solidFill>
                <a:latin typeface="Arial" panose="020B0604020202020204" pitchFamily="34" charset="0"/>
              </a:defRPr>
            </a:lvl2pPr>
            <a:lvl3pPr marL="1143000" indent="-228600">
              <a:spcBef>
                <a:spcPct val="20000"/>
              </a:spcBef>
              <a:buClr>
                <a:schemeClr val="tx2"/>
              </a:buClr>
              <a:buSzPct val="150000"/>
              <a:buChar char="•"/>
              <a:defRPr sz="3200">
                <a:solidFill>
                  <a:schemeClr val="tx1"/>
                </a:solidFill>
                <a:latin typeface="Arial" panose="020B0604020202020204" pitchFamily="34" charset="0"/>
              </a:defRPr>
            </a:lvl3pPr>
            <a:lvl4pPr marL="1600200" indent="-228600">
              <a:spcBef>
                <a:spcPct val="20000"/>
              </a:spcBef>
              <a:buChar char="–"/>
              <a:defRPr sz="3200">
                <a:solidFill>
                  <a:schemeClr val="tx1"/>
                </a:solidFill>
                <a:latin typeface="Arial" panose="020B0604020202020204" pitchFamily="34" charset="0"/>
              </a:defRPr>
            </a:lvl4pPr>
            <a:lvl5pPr marL="2057400" indent="-228600">
              <a:spcBef>
                <a:spcPct val="20000"/>
              </a:spcBef>
              <a:buChar char="»"/>
              <a:defRPr sz="3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3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3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3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3200">
                <a:solidFill>
                  <a:schemeClr val="tx1"/>
                </a:solidFill>
                <a:latin typeface="Arial" panose="020B0604020202020204" pitchFamily="34" charset="0"/>
              </a:defRPr>
            </a:lvl9pPr>
          </a:lstStyle>
          <a:p>
            <a:pPr>
              <a:spcBef>
                <a:spcPct val="50000"/>
              </a:spcBef>
              <a:buClrTx/>
              <a:buSzTx/>
              <a:buFontTx/>
              <a:buNone/>
            </a:pPr>
            <a:r>
              <a:rPr lang="en-US" altLang="en-US" dirty="0">
                <a:solidFill>
                  <a:srgbClr val="595959"/>
                </a:solidFill>
                <a:latin typeface="Cambria Math" panose="02040503050406030204" pitchFamily="18" charset="0"/>
                <a:ea typeface="Cambria Math" panose="02040503050406030204" pitchFamily="18" charset="0"/>
              </a:rPr>
              <a:t>1</a:t>
            </a:r>
          </a:p>
        </p:txBody>
      </p:sp>
      <p:grpSp>
        <p:nvGrpSpPr>
          <p:cNvPr id="2" name="Group 1"/>
          <p:cNvGrpSpPr/>
          <p:nvPr/>
        </p:nvGrpSpPr>
        <p:grpSpPr>
          <a:xfrm>
            <a:off x="2819400" y="2564196"/>
            <a:ext cx="2438400" cy="940468"/>
            <a:chOff x="2819400" y="2610770"/>
            <a:chExt cx="2438400" cy="940468"/>
          </a:xfrm>
        </p:grpSpPr>
        <p:sp>
          <p:nvSpPr>
            <p:cNvPr id="16389" name="Text Box 5"/>
            <p:cNvSpPr txBox="1">
              <a:spLocks noChangeArrowheads="1"/>
            </p:cNvSpPr>
            <p:nvPr/>
          </p:nvSpPr>
          <p:spPr bwMode="auto">
            <a:xfrm>
              <a:off x="3581400" y="2743200"/>
              <a:ext cx="1676400" cy="46166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lr>
                  <a:schemeClr val="tx2"/>
                </a:buClr>
                <a:buSzPct val="150000"/>
                <a:buChar char="•"/>
                <a:defRPr sz="3200">
                  <a:solidFill>
                    <a:schemeClr val="tx1"/>
                  </a:solidFill>
                  <a:latin typeface="Arial" panose="020B0604020202020204" pitchFamily="34" charset="0"/>
                </a:defRPr>
              </a:lvl1pPr>
              <a:lvl2pPr marL="742950" indent="-285750">
                <a:spcBef>
                  <a:spcPct val="20000"/>
                </a:spcBef>
                <a:buChar char="–"/>
                <a:defRPr sz="3200">
                  <a:solidFill>
                    <a:schemeClr val="tx1"/>
                  </a:solidFill>
                  <a:latin typeface="Arial" panose="020B0604020202020204" pitchFamily="34" charset="0"/>
                </a:defRPr>
              </a:lvl2pPr>
              <a:lvl3pPr marL="1143000" indent="-228600">
                <a:spcBef>
                  <a:spcPct val="20000"/>
                </a:spcBef>
                <a:buClr>
                  <a:schemeClr val="tx2"/>
                </a:buClr>
                <a:buSzPct val="150000"/>
                <a:buChar char="•"/>
                <a:defRPr sz="3200">
                  <a:solidFill>
                    <a:schemeClr val="tx1"/>
                  </a:solidFill>
                  <a:latin typeface="Arial" panose="020B0604020202020204" pitchFamily="34" charset="0"/>
                </a:defRPr>
              </a:lvl3pPr>
              <a:lvl4pPr marL="1600200" indent="-228600">
                <a:spcBef>
                  <a:spcPct val="20000"/>
                </a:spcBef>
                <a:buChar char="–"/>
                <a:defRPr sz="3200">
                  <a:solidFill>
                    <a:schemeClr val="tx1"/>
                  </a:solidFill>
                  <a:latin typeface="Arial" panose="020B0604020202020204" pitchFamily="34" charset="0"/>
                </a:defRPr>
              </a:lvl4pPr>
              <a:lvl5pPr marL="2057400" indent="-228600">
                <a:spcBef>
                  <a:spcPct val="20000"/>
                </a:spcBef>
                <a:buChar char="»"/>
                <a:defRPr sz="3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3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3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3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3200">
                  <a:solidFill>
                    <a:schemeClr val="tx1"/>
                  </a:solidFill>
                  <a:latin typeface="Arial" panose="020B0604020202020204" pitchFamily="34" charset="0"/>
                </a:defRPr>
              </a:lvl9pPr>
            </a:lstStyle>
            <a:p>
              <a:pPr>
                <a:spcBef>
                  <a:spcPct val="50000"/>
                </a:spcBef>
                <a:buClrTx/>
                <a:buSzTx/>
                <a:buFontTx/>
                <a:buNone/>
              </a:pPr>
              <a:r>
                <a:rPr lang="en-US" altLang="en-US" sz="2400" dirty="0">
                  <a:solidFill>
                    <a:srgbClr val="595959"/>
                  </a:solidFill>
                  <a:latin typeface="Cambria Math" panose="02040503050406030204" pitchFamily="18" charset="0"/>
                  <a:ea typeface="Cambria Math" panose="02040503050406030204" pitchFamily="18" charset="0"/>
                </a:rPr>
                <a:t>-(α+Σβ</a:t>
              </a:r>
              <a:r>
                <a:rPr lang="en-US" altLang="en-US" sz="2400" dirty="0" err="1">
                  <a:solidFill>
                    <a:srgbClr val="595959"/>
                  </a:solidFill>
                  <a:latin typeface="Cambria Math" panose="02040503050406030204" pitchFamily="18" charset="0"/>
                  <a:ea typeface="Cambria Math" panose="02040503050406030204" pitchFamily="18" charset="0"/>
                </a:rPr>
                <a:t>jXj</a:t>
              </a:r>
              <a:r>
                <a:rPr lang="en-US" altLang="en-US" sz="2400" dirty="0">
                  <a:solidFill>
                    <a:srgbClr val="595959"/>
                  </a:solidFill>
                  <a:latin typeface="Cambria Math" panose="02040503050406030204" pitchFamily="18" charset="0"/>
                  <a:ea typeface="Cambria Math" panose="02040503050406030204" pitchFamily="18" charset="0"/>
                </a:rPr>
                <a:t>) </a:t>
              </a:r>
            </a:p>
          </p:txBody>
        </p:sp>
        <p:sp>
          <p:nvSpPr>
            <p:cNvPr id="16390" name="Text Box 6"/>
            <p:cNvSpPr txBox="1">
              <a:spLocks noChangeArrowheads="1"/>
            </p:cNvSpPr>
            <p:nvPr/>
          </p:nvSpPr>
          <p:spPr bwMode="auto">
            <a:xfrm>
              <a:off x="2819400" y="2971800"/>
              <a:ext cx="1676400" cy="57943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tx2"/>
                </a:buClr>
                <a:buSzPct val="150000"/>
                <a:buChar char="•"/>
                <a:defRPr sz="3200">
                  <a:solidFill>
                    <a:schemeClr val="tx1"/>
                  </a:solidFill>
                  <a:latin typeface="Arial" panose="020B0604020202020204" pitchFamily="34" charset="0"/>
                </a:defRPr>
              </a:lvl1pPr>
              <a:lvl2pPr marL="742950" indent="-285750">
                <a:spcBef>
                  <a:spcPct val="20000"/>
                </a:spcBef>
                <a:buChar char="–"/>
                <a:defRPr sz="3200">
                  <a:solidFill>
                    <a:schemeClr val="tx1"/>
                  </a:solidFill>
                  <a:latin typeface="Arial" panose="020B0604020202020204" pitchFamily="34" charset="0"/>
                </a:defRPr>
              </a:lvl2pPr>
              <a:lvl3pPr marL="1143000" indent="-228600">
                <a:spcBef>
                  <a:spcPct val="20000"/>
                </a:spcBef>
                <a:buClr>
                  <a:schemeClr val="tx2"/>
                </a:buClr>
                <a:buSzPct val="150000"/>
                <a:buChar char="•"/>
                <a:defRPr sz="3200">
                  <a:solidFill>
                    <a:schemeClr val="tx1"/>
                  </a:solidFill>
                  <a:latin typeface="Arial" panose="020B0604020202020204" pitchFamily="34" charset="0"/>
                </a:defRPr>
              </a:lvl3pPr>
              <a:lvl4pPr marL="1600200" indent="-228600">
                <a:spcBef>
                  <a:spcPct val="20000"/>
                </a:spcBef>
                <a:buChar char="–"/>
                <a:defRPr sz="3200">
                  <a:solidFill>
                    <a:schemeClr val="tx1"/>
                  </a:solidFill>
                  <a:latin typeface="Arial" panose="020B0604020202020204" pitchFamily="34" charset="0"/>
                </a:defRPr>
              </a:lvl4pPr>
              <a:lvl5pPr marL="2057400" indent="-228600">
                <a:spcBef>
                  <a:spcPct val="20000"/>
                </a:spcBef>
                <a:buChar char="»"/>
                <a:defRPr sz="3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3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3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3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3200">
                  <a:solidFill>
                    <a:schemeClr val="tx1"/>
                  </a:solidFill>
                  <a:latin typeface="Arial" panose="020B0604020202020204" pitchFamily="34" charset="0"/>
                </a:defRPr>
              </a:lvl9pPr>
            </a:lstStyle>
            <a:p>
              <a:pPr>
                <a:spcBef>
                  <a:spcPct val="50000"/>
                </a:spcBef>
                <a:buClrTx/>
                <a:buSzTx/>
                <a:buFontTx/>
                <a:buNone/>
              </a:pPr>
              <a:r>
                <a:rPr lang="en-US" altLang="en-US" dirty="0">
                  <a:solidFill>
                    <a:srgbClr val="595959"/>
                  </a:solidFill>
                  <a:latin typeface="Cambria Math" panose="02040503050406030204" pitchFamily="18" charset="0"/>
                  <a:ea typeface="Cambria Math" panose="02040503050406030204" pitchFamily="18" charset="0"/>
                </a:rPr>
                <a:t>1</a:t>
              </a:r>
              <a:r>
                <a:rPr lang="en-US" altLang="en-US" dirty="0">
                  <a:solidFill>
                    <a:srgbClr val="585C56"/>
                  </a:solidFill>
                  <a:latin typeface="Cambria Math" panose="02040503050406030204" pitchFamily="18" charset="0"/>
                  <a:ea typeface="Cambria Math" panose="02040503050406030204" pitchFamily="18" charset="0"/>
                </a:rPr>
                <a:t>+</a:t>
              </a:r>
              <a:r>
                <a:rPr lang="en-US" altLang="en-US" dirty="0">
                  <a:solidFill>
                    <a:srgbClr val="595959"/>
                  </a:solidFill>
                  <a:latin typeface="Cambria Math" panose="02040503050406030204" pitchFamily="18" charset="0"/>
                  <a:ea typeface="Cambria Math" panose="02040503050406030204" pitchFamily="18" charset="0"/>
                </a:rPr>
                <a:t>e</a:t>
              </a:r>
            </a:p>
          </p:txBody>
        </p:sp>
        <p:sp>
          <p:nvSpPr>
            <p:cNvPr id="16392" name="Text Box 8"/>
            <p:cNvSpPr txBox="1">
              <a:spLocks noChangeArrowheads="1"/>
            </p:cNvSpPr>
            <p:nvPr/>
          </p:nvSpPr>
          <p:spPr bwMode="auto">
            <a:xfrm>
              <a:off x="4098925" y="2610770"/>
              <a:ext cx="949325" cy="76174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lr>
                  <a:schemeClr val="tx2"/>
                </a:buClr>
                <a:buSzPct val="150000"/>
                <a:buChar char="•"/>
                <a:defRPr sz="3200">
                  <a:solidFill>
                    <a:schemeClr val="tx1"/>
                  </a:solidFill>
                  <a:latin typeface="Arial" panose="020B0604020202020204" pitchFamily="34" charset="0"/>
                </a:defRPr>
              </a:lvl1pPr>
              <a:lvl2pPr marL="742950" indent="-285750">
                <a:spcBef>
                  <a:spcPct val="20000"/>
                </a:spcBef>
                <a:buChar char="–"/>
                <a:defRPr sz="3200">
                  <a:solidFill>
                    <a:schemeClr val="tx1"/>
                  </a:solidFill>
                  <a:latin typeface="Arial" panose="020B0604020202020204" pitchFamily="34" charset="0"/>
                </a:defRPr>
              </a:lvl2pPr>
              <a:lvl3pPr marL="1143000" indent="-228600">
                <a:spcBef>
                  <a:spcPct val="20000"/>
                </a:spcBef>
                <a:buClr>
                  <a:schemeClr val="tx2"/>
                </a:buClr>
                <a:buSzPct val="150000"/>
                <a:buChar char="•"/>
                <a:defRPr sz="3200">
                  <a:solidFill>
                    <a:schemeClr val="tx1"/>
                  </a:solidFill>
                  <a:latin typeface="Arial" panose="020B0604020202020204" pitchFamily="34" charset="0"/>
                </a:defRPr>
              </a:lvl3pPr>
              <a:lvl4pPr marL="1600200" indent="-228600">
                <a:spcBef>
                  <a:spcPct val="20000"/>
                </a:spcBef>
                <a:buChar char="–"/>
                <a:defRPr sz="3200">
                  <a:solidFill>
                    <a:schemeClr val="tx1"/>
                  </a:solidFill>
                  <a:latin typeface="Arial" panose="020B0604020202020204" pitchFamily="34" charset="0"/>
                </a:defRPr>
              </a:lvl4pPr>
              <a:lvl5pPr marL="2057400" indent="-228600">
                <a:spcBef>
                  <a:spcPct val="20000"/>
                </a:spcBef>
                <a:buChar char="»"/>
                <a:defRPr sz="3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3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3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3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3200">
                  <a:solidFill>
                    <a:schemeClr val="tx1"/>
                  </a:solidFill>
                  <a:latin typeface="Arial" panose="020B0604020202020204" pitchFamily="34" charset="0"/>
                </a:defRPr>
              </a:lvl9pPr>
            </a:lstStyle>
            <a:p>
              <a:pPr>
                <a:spcBef>
                  <a:spcPct val="50000"/>
                </a:spcBef>
                <a:buClrTx/>
                <a:buSzTx/>
                <a:buFontTx/>
                <a:buNone/>
              </a:pPr>
              <a:r>
                <a:rPr lang="en-US" altLang="en-US" sz="1200" dirty="0">
                  <a:solidFill>
                    <a:srgbClr val="595959"/>
                  </a:solidFill>
                  <a:latin typeface="Cambria Math" panose="02040503050406030204" pitchFamily="18" charset="0"/>
                  <a:ea typeface="Cambria Math" panose="02040503050406030204" pitchFamily="18" charset="0"/>
                </a:rPr>
                <a:t>  K</a:t>
              </a:r>
            </a:p>
            <a:p>
              <a:pPr>
                <a:spcBef>
                  <a:spcPct val="50000"/>
                </a:spcBef>
                <a:buClrTx/>
                <a:buSzTx/>
                <a:buFontTx/>
                <a:buNone/>
              </a:pPr>
              <a:endParaRPr lang="en-US" altLang="en-US" sz="900" dirty="0">
                <a:solidFill>
                  <a:srgbClr val="595959"/>
                </a:solidFill>
                <a:latin typeface="Cambria Math" panose="02040503050406030204" pitchFamily="18" charset="0"/>
                <a:ea typeface="Cambria Math" panose="02040503050406030204" pitchFamily="18" charset="0"/>
              </a:endParaRPr>
            </a:p>
            <a:p>
              <a:pPr>
                <a:spcBef>
                  <a:spcPct val="50000"/>
                </a:spcBef>
                <a:buClrTx/>
                <a:buSzTx/>
                <a:buFontTx/>
                <a:buNone/>
              </a:pPr>
              <a:r>
                <a:rPr lang="en-US" altLang="en-US" sz="1200" dirty="0">
                  <a:solidFill>
                    <a:srgbClr val="595959"/>
                  </a:solidFill>
                  <a:latin typeface="Cambria Math" panose="02040503050406030204" pitchFamily="18" charset="0"/>
                  <a:ea typeface="Cambria Math" panose="02040503050406030204" pitchFamily="18" charset="0"/>
                </a:rPr>
                <a:t> j=1</a:t>
              </a:r>
            </a:p>
          </p:txBody>
        </p:sp>
      </p:grpSp>
      <p:sp>
        <p:nvSpPr>
          <p:cNvPr id="16393" name="Text Box 9"/>
          <p:cNvSpPr txBox="1">
            <a:spLocks noChangeArrowheads="1"/>
          </p:cNvSpPr>
          <p:nvPr/>
        </p:nvSpPr>
        <p:spPr bwMode="auto">
          <a:xfrm>
            <a:off x="4052899" y="3977736"/>
            <a:ext cx="1447800" cy="57943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lr>
                <a:schemeClr val="tx2"/>
              </a:buClr>
              <a:buSzPct val="150000"/>
              <a:buChar char="•"/>
              <a:defRPr sz="3200">
                <a:solidFill>
                  <a:schemeClr val="tx1"/>
                </a:solidFill>
                <a:latin typeface="Arial" panose="020B0604020202020204" pitchFamily="34" charset="0"/>
              </a:defRPr>
            </a:lvl1pPr>
            <a:lvl2pPr marL="742950" indent="-285750">
              <a:spcBef>
                <a:spcPct val="20000"/>
              </a:spcBef>
              <a:buChar char="–"/>
              <a:defRPr sz="3200">
                <a:solidFill>
                  <a:schemeClr val="tx1"/>
                </a:solidFill>
                <a:latin typeface="Arial" panose="020B0604020202020204" pitchFamily="34" charset="0"/>
              </a:defRPr>
            </a:lvl2pPr>
            <a:lvl3pPr marL="1143000" indent="-228600">
              <a:spcBef>
                <a:spcPct val="20000"/>
              </a:spcBef>
              <a:buClr>
                <a:schemeClr val="tx2"/>
              </a:buClr>
              <a:buSzPct val="150000"/>
              <a:buChar char="•"/>
              <a:defRPr sz="3200">
                <a:solidFill>
                  <a:schemeClr val="tx1"/>
                </a:solidFill>
                <a:latin typeface="Arial" panose="020B0604020202020204" pitchFamily="34" charset="0"/>
              </a:defRPr>
            </a:lvl3pPr>
            <a:lvl4pPr marL="1600200" indent="-228600">
              <a:spcBef>
                <a:spcPct val="20000"/>
              </a:spcBef>
              <a:buChar char="–"/>
              <a:defRPr sz="3200">
                <a:solidFill>
                  <a:schemeClr val="tx1"/>
                </a:solidFill>
                <a:latin typeface="Arial" panose="020B0604020202020204" pitchFamily="34" charset="0"/>
              </a:defRPr>
            </a:lvl4pPr>
            <a:lvl5pPr marL="2057400" indent="-228600">
              <a:spcBef>
                <a:spcPct val="20000"/>
              </a:spcBef>
              <a:buChar char="»"/>
              <a:defRPr sz="3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3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3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3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3200">
                <a:solidFill>
                  <a:schemeClr val="tx1"/>
                </a:solidFill>
                <a:latin typeface="Arial" panose="020B0604020202020204" pitchFamily="34" charset="0"/>
              </a:defRPr>
            </a:lvl9pPr>
          </a:lstStyle>
          <a:p>
            <a:pPr>
              <a:spcBef>
                <a:spcPct val="50000"/>
              </a:spcBef>
              <a:buClrTx/>
              <a:buSzTx/>
              <a:buFontTx/>
              <a:buNone/>
            </a:pPr>
            <a:r>
              <a:rPr lang="en-US" altLang="en-US" dirty="0">
                <a:solidFill>
                  <a:srgbClr val="595959"/>
                </a:solidFill>
                <a:latin typeface="Cambria Math" panose="02040503050406030204" pitchFamily="18" charset="0"/>
                <a:ea typeface="Cambria Math" panose="02040503050406030204" pitchFamily="18" charset="0"/>
              </a:rPr>
              <a:t>  P(</a:t>
            </a:r>
            <a:r>
              <a:rPr lang="en-US" altLang="en-US" b="1" u="sng" dirty="0">
                <a:solidFill>
                  <a:srgbClr val="595959"/>
                </a:solidFill>
                <a:latin typeface="Cambria Math" panose="02040503050406030204" pitchFamily="18" charset="0"/>
                <a:ea typeface="Cambria Math" panose="02040503050406030204" pitchFamily="18" charset="0"/>
              </a:rPr>
              <a:t>X</a:t>
            </a:r>
            <a:r>
              <a:rPr lang="en-US" altLang="en-US" dirty="0">
                <a:solidFill>
                  <a:srgbClr val="595959"/>
                </a:solidFill>
                <a:latin typeface="Cambria Math" panose="02040503050406030204" pitchFamily="18" charset="0"/>
                <a:ea typeface="Cambria Math" panose="02040503050406030204" pitchFamily="18" charset="0"/>
              </a:rPr>
              <a:t>)</a:t>
            </a:r>
          </a:p>
        </p:txBody>
      </p:sp>
      <p:sp>
        <p:nvSpPr>
          <p:cNvPr id="16394" name="Text Box 10"/>
          <p:cNvSpPr txBox="1">
            <a:spLocks noChangeArrowheads="1"/>
          </p:cNvSpPr>
          <p:nvPr/>
        </p:nvSpPr>
        <p:spPr bwMode="auto">
          <a:xfrm>
            <a:off x="4074042" y="4647768"/>
            <a:ext cx="1710313" cy="58477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lr>
                <a:schemeClr val="tx2"/>
              </a:buClr>
              <a:buSzPct val="150000"/>
              <a:buChar char="•"/>
              <a:defRPr sz="3200">
                <a:solidFill>
                  <a:schemeClr val="tx1"/>
                </a:solidFill>
                <a:latin typeface="Arial" panose="020B0604020202020204" pitchFamily="34" charset="0"/>
              </a:defRPr>
            </a:lvl1pPr>
            <a:lvl2pPr marL="742950" indent="-285750">
              <a:spcBef>
                <a:spcPct val="20000"/>
              </a:spcBef>
              <a:buChar char="–"/>
              <a:defRPr sz="3200">
                <a:solidFill>
                  <a:schemeClr val="tx1"/>
                </a:solidFill>
                <a:latin typeface="Arial" panose="020B0604020202020204" pitchFamily="34" charset="0"/>
              </a:defRPr>
            </a:lvl2pPr>
            <a:lvl3pPr marL="1143000" indent="-228600">
              <a:spcBef>
                <a:spcPct val="20000"/>
              </a:spcBef>
              <a:buClr>
                <a:schemeClr val="tx2"/>
              </a:buClr>
              <a:buSzPct val="150000"/>
              <a:buChar char="•"/>
              <a:defRPr sz="3200">
                <a:solidFill>
                  <a:schemeClr val="tx1"/>
                </a:solidFill>
                <a:latin typeface="Arial" panose="020B0604020202020204" pitchFamily="34" charset="0"/>
              </a:defRPr>
            </a:lvl3pPr>
            <a:lvl4pPr marL="1600200" indent="-228600">
              <a:spcBef>
                <a:spcPct val="20000"/>
              </a:spcBef>
              <a:buChar char="–"/>
              <a:defRPr sz="3200">
                <a:solidFill>
                  <a:schemeClr val="tx1"/>
                </a:solidFill>
                <a:latin typeface="Arial" panose="020B0604020202020204" pitchFamily="34" charset="0"/>
              </a:defRPr>
            </a:lvl4pPr>
            <a:lvl5pPr marL="2057400" indent="-228600">
              <a:spcBef>
                <a:spcPct val="20000"/>
              </a:spcBef>
              <a:buChar char="»"/>
              <a:defRPr sz="3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3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3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3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3200">
                <a:solidFill>
                  <a:schemeClr val="tx1"/>
                </a:solidFill>
                <a:latin typeface="Arial" panose="020B0604020202020204" pitchFamily="34" charset="0"/>
              </a:defRPr>
            </a:lvl9pPr>
          </a:lstStyle>
          <a:p>
            <a:pPr>
              <a:spcBef>
                <a:spcPct val="50000"/>
              </a:spcBef>
              <a:buClrTx/>
              <a:buSzTx/>
              <a:buFontTx/>
              <a:buNone/>
            </a:pPr>
            <a:r>
              <a:rPr lang="en-US" altLang="en-US" dirty="0">
                <a:solidFill>
                  <a:srgbClr val="595959"/>
                </a:solidFill>
                <a:latin typeface="Cambria Math" panose="02040503050406030204" pitchFamily="18" charset="0"/>
                <a:ea typeface="Cambria Math" panose="02040503050406030204" pitchFamily="18" charset="0"/>
              </a:rPr>
              <a:t> 1-P(</a:t>
            </a:r>
            <a:r>
              <a:rPr lang="en-US" altLang="en-US" b="1" u="sng" dirty="0">
                <a:solidFill>
                  <a:srgbClr val="595959"/>
                </a:solidFill>
                <a:latin typeface="Cambria Math" panose="02040503050406030204" pitchFamily="18" charset="0"/>
                <a:ea typeface="Cambria Math" panose="02040503050406030204" pitchFamily="18" charset="0"/>
              </a:rPr>
              <a:t>X</a:t>
            </a:r>
            <a:r>
              <a:rPr lang="en-US" altLang="en-US" dirty="0">
                <a:solidFill>
                  <a:srgbClr val="595959"/>
                </a:solidFill>
                <a:latin typeface="Cambria Math" panose="02040503050406030204" pitchFamily="18" charset="0"/>
                <a:ea typeface="Cambria Math" panose="02040503050406030204" pitchFamily="18" charset="0"/>
              </a:rPr>
              <a:t>)</a:t>
            </a:r>
          </a:p>
        </p:txBody>
      </p:sp>
      <p:sp>
        <p:nvSpPr>
          <p:cNvPr id="16395" name="AutoShape 11"/>
          <p:cNvSpPr>
            <a:spLocks noChangeArrowheads="1"/>
          </p:cNvSpPr>
          <p:nvPr/>
        </p:nvSpPr>
        <p:spPr bwMode="auto">
          <a:xfrm>
            <a:off x="3921643" y="3861643"/>
            <a:ext cx="1803506" cy="1549158"/>
          </a:xfrm>
          <a:prstGeom prst="bracketPair">
            <a:avLst>
              <a:gd name="adj" fmla="val 16667"/>
            </a:avLst>
          </a:prstGeom>
          <a:noFill/>
          <a:ln w="28575">
            <a:solidFill>
              <a:srgbClr val="585C56"/>
            </a:solidFill>
            <a:round/>
            <a:headEnd/>
            <a:tailEn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2"/>
              </a:buClr>
              <a:buSzPct val="150000"/>
              <a:buChar char="•"/>
              <a:defRPr sz="3200">
                <a:solidFill>
                  <a:schemeClr val="tx1"/>
                </a:solidFill>
                <a:latin typeface="Arial" panose="020B0604020202020204" pitchFamily="34" charset="0"/>
              </a:defRPr>
            </a:lvl1pPr>
            <a:lvl2pPr marL="742950" indent="-285750">
              <a:spcBef>
                <a:spcPct val="20000"/>
              </a:spcBef>
              <a:buChar char="–"/>
              <a:defRPr sz="3200">
                <a:solidFill>
                  <a:schemeClr val="tx1"/>
                </a:solidFill>
                <a:latin typeface="Arial" panose="020B0604020202020204" pitchFamily="34" charset="0"/>
              </a:defRPr>
            </a:lvl2pPr>
            <a:lvl3pPr marL="1143000" indent="-228600">
              <a:spcBef>
                <a:spcPct val="20000"/>
              </a:spcBef>
              <a:buClr>
                <a:schemeClr val="tx2"/>
              </a:buClr>
              <a:buSzPct val="150000"/>
              <a:buChar char="•"/>
              <a:defRPr sz="3200">
                <a:solidFill>
                  <a:schemeClr val="tx1"/>
                </a:solidFill>
                <a:latin typeface="Arial" panose="020B0604020202020204" pitchFamily="34" charset="0"/>
              </a:defRPr>
            </a:lvl3pPr>
            <a:lvl4pPr marL="1600200" indent="-228600">
              <a:spcBef>
                <a:spcPct val="20000"/>
              </a:spcBef>
              <a:buChar char="–"/>
              <a:defRPr sz="3200">
                <a:solidFill>
                  <a:schemeClr val="tx1"/>
                </a:solidFill>
                <a:latin typeface="Arial" panose="020B0604020202020204" pitchFamily="34" charset="0"/>
              </a:defRPr>
            </a:lvl4pPr>
            <a:lvl5pPr marL="2057400" indent="-228600">
              <a:spcBef>
                <a:spcPct val="20000"/>
              </a:spcBef>
              <a:buChar char="»"/>
              <a:defRPr sz="3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3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3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3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3200">
                <a:solidFill>
                  <a:schemeClr val="tx1"/>
                </a:solidFill>
                <a:latin typeface="Arial" panose="020B0604020202020204" pitchFamily="34" charset="0"/>
              </a:defRPr>
            </a:lvl9pPr>
          </a:lstStyle>
          <a:p>
            <a:pPr>
              <a:spcBef>
                <a:spcPct val="0"/>
              </a:spcBef>
              <a:buClrTx/>
              <a:buSzTx/>
              <a:buFontTx/>
              <a:buNone/>
            </a:pPr>
            <a:endParaRPr lang="en-US" altLang="en-US">
              <a:solidFill>
                <a:srgbClr val="585C56"/>
              </a:solidFill>
            </a:endParaRPr>
          </a:p>
        </p:txBody>
      </p:sp>
      <p:sp>
        <p:nvSpPr>
          <p:cNvPr id="16396" name="Text Box 12"/>
          <p:cNvSpPr txBox="1">
            <a:spLocks noChangeArrowheads="1"/>
          </p:cNvSpPr>
          <p:nvPr/>
        </p:nvSpPr>
        <p:spPr bwMode="auto">
          <a:xfrm>
            <a:off x="3429000" y="5575234"/>
            <a:ext cx="1676400" cy="109260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tx2"/>
              </a:buClr>
              <a:buSzPct val="150000"/>
              <a:buChar char="•"/>
              <a:defRPr sz="3200">
                <a:solidFill>
                  <a:schemeClr val="tx1"/>
                </a:solidFill>
                <a:latin typeface="Arial" panose="020B0604020202020204" pitchFamily="34" charset="0"/>
              </a:defRPr>
            </a:lvl1pPr>
            <a:lvl2pPr marL="742950" indent="-285750">
              <a:spcBef>
                <a:spcPct val="20000"/>
              </a:spcBef>
              <a:buChar char="–"/>
              <a:defRPr sz="3200">
                <a:solidFill>
                  <a:schemeClr val="tx1"/>
                </a:solidFill>
                <a:latin typeface="Arial" panose="020B0604020202020204" pitchFamily="34" charset="0"/>
              </a:defRPr>
            </a:lvl2pPr>
            <a:lvl3pPr marL="1143000" indent="-228600">
              <a:spcBef>
                <a:spcPct val="20000"/>
              </a:spcBef>
              <a:buClr>
                <a:schemeClr val="tx2"/>
              </a:buClr>
              <a:buSzPct val="150000"/>
              <a:buChar char="•"/>
              <a:defRPr sz="3200">
                <a:solidFill>
                  <a:schemeClr val="tx1"/>
                </a:solidFill>
                <a:latin typeface="Arial" panose="020B0604020202020204" pitchFamily="34" charset="0"/>
              </a:defRPr>
            </a:lvl3pPr>
            <a:lvl4pPr marL="1600200" indent="-228600">
              <a:spcBef>
                <a:spcPct val="20000"/>
              </a:spcBef>
              <a:buChar char="–"/>
              <a:defRPr sz="3200">
                <a:solidFill>
                  <a:schemeClr val="tx1"/>
                </a:solidFill>
                <a:latin typeface="Arial" panose="020B0604020202020204" pitchFamily="34" charset="0"/>
              </a:defRPr>
            </a:lvl4pPr>
            <a:lvl5pPr marL="2057400" indent="-228600">
              <a:spcBef>
                <a:spcPct val="20000"/>
              </a:spcBef>
              <a:buChar char="»"/>
              <a:defRPr sz="3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3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3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3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3200">
                <a:solidFill>
                  <a:schemeClr val="tx1"/>
                </a:solidFill>
                <a:latin typeface="Arial" panose="020B0604020202020204" pitchFamily="34" charset="0"/>
              </a:defRPr>
            </a:lvl9pPr>
          </a:lstStyle>
          <a:p>
            <a:pPr>
              <a:spcBef>
                <a:spcPct val="0"/>
              </a:spcBef>
              <a:buClrTx/>
              <a:buSzTx/>
              <a:buFontTx/>
              <a:buNone/>
            </a:pPr>
            <a:r>
              <a:rPr lang="en-US" altLang="en-US" sz="1400" dirty="0">
                <a:solidFill>
                  <a:srgbClr val="595959"/>
                </a:solidFill>
              </a:rPr>
              <a:t> </a:t>
            </a:r>
            <a:r>
              <a:rPr lang="en-US" altLang="en-US" sz="1400" dirty="0">
                <a:solidFill>
                  <a:srgbClr val="595959"/>
                </a:solidFill>
                <a:latin typeface="Cambria Math" panose="02040503050406030204" pitchFamily="18" charset="0"/>
                <a:ea typeface="Cambria Math" panose="02040503050406030204" pitchFamily="18" charset="0"/>
              </a:rPr>
              <a:t>K</a:t>
            </a:r>
          </a:p>
          <a:p>
            <a:pPr>
              <a:spcBef>
                <a:spcPct val="0"/>
              </a:spcBef>
              <a:buClrTx/>
              <a:buSzTx/>
              <a:buFontTx/>
              <a:buNone/>
            </a:pPr>
            <a:endParaRPr lang="en-US" altLang="en-US" sz="900" dirty="0">
              <a:solidFill>
                <a:srgbClr val="595959"/>
              </a:solidFill>
              <a:latin typeface="Cambria Math" panose="02040503050406030204" pitchFamily="18" charset="0"/>
              <a:ea typeface="Cambria Math" panose="02040503050406030204" pitchFamily="18" charset="0"/>
            </a:endParaRPr>
          </a:p>
          <a:p>
            <a:pPr>
              <a:spcBef>
                <a:spcPct val="0"/>
              </a:spcBef>
              <a:buClrTx/>
              <a:buSzTx/>
              <a:buFontTx/>
              <a:buNone/>
            </a:pPr>
            <a:endParaRPr lang="en-US" altLang="en-US" sz="1400" dirty="0">
              <a:solidFill>
                <a:srgbClr val="595959"/>
              </a:solidFill>
              <a:latin typeface="Cambria Math" panose="02040503050406030204" pitchFamily="18" charset="0"/>
              <a:ea typeface="Cambria Math" panose="02040503050406030204" pitchFamily="18" charset="0"/>
            </a:endParaRPr>
          </a:p>
          <a:p>
            <a:pPr>
              <a:spcBef>
                <a:spcPct val="0"/>
              </a:spcBef>
              <a:buClrTx/>
              <a:buSzTx/>
              <a:buFontTx/>
              <a:buNone/>
            </a:pPr>
            <a:endParaRPr lang="en-US" altLang="en-US" sz="1400" dirty="0">
              <a:solidFill>
                <a:srgbClr val="595959"/>
              </a:solidFill>
              <a:latin typeface="Cambria Math" panose="02040503050406030204" pitchFamily="18" charset="0"/>
              <a:ea typeface="Cambria Math" panose="02040503050406030204" pitchFamily="18" charset="0"/>
            </a:endParaRPr>
          </a:p>
          <a:p>
            <a:pPr>
              <a:spcBef>
                <a:spcPct val="0"/>
              </a:spcBef>
              <a:buClrTx/>
              <a:buSzTx/>
              <a:buFontTx/>
              <a:buNone/>
            </a:pPr>
            <a:r>
              <a:rPr lang="en-US" altLang="en-US" sz="1400" dirty="0">
                <a:solidFill>
                  <a:srgbClr val="595959"/>
                </a:solidFill>
                <a:latin typeface="Cambria Math" panose="02040503050406030204" pitchFamily="18" charset="0"/>
                <a:ea typeface="Cambria Math" panose="02040503050406030204" pitchFamily="18" charset="0"/>
              </a:rPr>
              <a:t> j=1</a:t>
            </a:r>
          </a:p>
        </p:txBody>
      </p:sp>
      <p:sp>
        <p:nvSpPr>
          <p:cNvPr id="16398" name="Text Box 14"/>
          <p:cNvSpPr txBox="1">
            <a:spLocks noChangeArrowheads="1"/>
          </p:cNvSpPr>
          <p:nvPr/>
        </p:nvSpPr>
        <p:spPr bwMode="auto">
          <a:xfrm>
            <a:off x="6337497" y="4262453"/>
            <a:ext cx="1508354" cy="461665"/>
          </a:xfrm>
          <a:prstGeom prst="rect">
            <a:avLst/>
          </a:prstGeom>
          <a:noFill/>
          <a:ln w="9525">
            <a:solidFill>
              <a:srgbClr val="585C56"/>
            </a:solidFill>
            <a:miter lim="800000"/>
            <a:headEnd/>
            <a:tailEn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anchor="ctr">
            <a:spAutoFit/>
          </a:bodyPr>
          <a:lstStyle>
            <a:lvl1pPr>
              <a:spcBef>
                <a:spcPct val="20000"/>
              </a:spcBef>
              <a:buClr>
                <a:schemeClr val="tx2"/>
              </a:buClr>
              <a:buSzPct val="150000"/>
              <a:buChar char="•"/>
              <a:defRPr sz="3200">
                <a:solidFill>
                  <a:schemeClr val="tx1"/>
                </a:solidFill>
                <a:latin typeface="Arial" panose="020B0604020202020204" pitchFamily="34" charset="0"/>
              </a:defRPr>
            </a:lvl1pPr>
            <a:lvl2pPr marL="742950" indent="-285750">
              <a:spcBef>
                <a:spcPct val="20000"/>
              </a:spcBef>
              <a:buChar char="–"/>
              <a:defRPr sz="3200">
                <a:solidFill>
                  <a:schemeClr val="tx1"/>
                </a:solidFill>
                <a:latin typeface="Arial" panose="020B0604020202020204" pitchFamily="34" charset="0"/>
              </a:defRPr>
            </a:lvl2pPr>
            <a:lvl3pPr marL="1143000" indent="-228600">
              <a:spcBef>
                <a:spcPct val="20000"/>
              </a:spcBef>
              <a:buClr>
                <a:schemeClr val="tx2"/>
              </a:buClr>
              <a:buSzPct val="150000"/>
              <a:buChar char="•"/>
              <a:defRPr sz="3200">
                <a:solidFill>
                  <a:schemeClr val="tx1"/>
                </a:solidFill>
                <a:latin typeface="Arial" panose="020B0604020202020204" pitchFamily="34" charset="0"/>
              </a:defRPr>
            </a:lvl3pPr>
            <a:lvl4pPr marL="1600200" indent="-228600">
              <a:spcBef>
                <a:spcPct val="20000"/>
              </a:spcBef>
              <a:buChar char="–"/>
              <a:defRPr sz="3200">
                <a:solidFill>
                  <a:schemeClr val="tx1"/>
                </a:solidFill>
                <a:latin typeface="Arial" panose="020B0604020202020204" pitchFamily="34" charset="0"/>
              </a:defRPr>
            </a:lvl4pPr>
            <a:lvl5pPr marL="2057400" indent="-228600">
              <a:spcBef>
                <a:spcPct val="20000"/>
              </a:spcBef>
              <a:buChar char="»"/>
              <a:defRPr sz="3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3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3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3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3200">
                <a:solidFill>
                  <a:schemeClr val="tx1"/>
                </a:solidFill>
                <a:latin typeface="Arial" panose="020B0604020202020204" pitchFamily="34" charset="0"/>
              </a:defRPr>
            </a:lvl9pPr>
          </a:lstStyle>
          <a:p>
            <a:pPr algn="ctr">
              <a:spcBef>
                <a:spcPct val="50000"/>
              </a:spcBef>
              <a:buClrTx/>
              <a:buSzTx/>
              <a:buFontTx/>
              <a:buNone/>
            </a:pPr>
            <a:r>
              <a:rPr lang="en-US" altLang="en-US" sz="2400" dirty="0">
                <a:solidFill>
                  <a:srgbClr val="585C56"/>
                </a:solidFill>
                <a:latin typeface="Calibri" panose="020F0502020204030204" pitchFamily="34" charset="0"/>
                <a:cs typeface="Calibri" panose="020F0502020204030204" pitchFamily="34" charset="0"/>
              </a:rPr>
              <a:t>Log odds</a:t>
            </a:r>
          </a:p>
        </p:txBody>
      </p:sp>
    </p:spTree>
    <p:extLst>
      <p:ext uri="{BB962C8B-B14F-4D97-AF65-F5344CB8AC3E}">
        <p14:creationId xmlns:p14="http://schemas.microsoft.com/office/powerpoint/2010/main" val="227333271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457200" y="640080"/>
            <a:ext cx="8229600" cy="1143000"/>
          </a:xfrm>
        </p:spPr>
        <p:txBody>
          <a:bodyPr/>
          <a:lstStyle/>
          <a:p>
            <a:r>
              <a:rPr lang="en-US" altLang="en-US" dirty="0"/>
              <a:t>Interpretation of coefficients in logit form of model</a:t>
            </a:r>
          </a:p>
        </p:txBody>
      </p:sp>
      <p:sp>
        <p:nvSpPr>
          <p:cNvPr id="16387" name="Rectangle 3"/>
          <p:cNvSpPr>
            <a:spLocks noGrp="1" noChangeArrowheads="1"/>
          </p:cNvSpPr>
          <p:nvPr>
            <p:ph type="body" idx="1"/>
          </p:nvPr>
        </p:nvSpPr>
        <p:spPr>
          <a:xfrm>
            <a:off x="2667000" y="1926432"/>
            <a:ext cx="4724400" cy="4572000"/>
          </a:xfrm>
        </p:spPr>
        <p:txBody>
          <a:bodyPr/>
          <a:lstStyle/>
          <a:p>
            <a:pPr>
              <a:lnSpc>
                <a:spcPct val="90000"/>
              </a:lnSpc>
              <a:buFontTx/>
              <a:buNone/>
            </a:pPr>
            <a:endParaRPr lang="en-US" altLang="en-US" dirty="0"/>
          </a:p>
          <a:p>
            <a:pPr>
              <a:lnSpc>
                <a:spcPct val="90000"/>
              </a:lnSpc>
              <a:buFontTx/>
              <a:buNone/>
            </a:pPr>
            <a:endParaRPr lang="en-US" altLang="en-US" dirty="0"/>
          </a:p>
          <a:p>
            <a:pPr>
              <a:lnSpc>
                <a:spcPct val="90000"/>
              </a:lnSpc>
              <a:buFontTx/>
              <a:buNone/>
            </a:pPr>
            <a:endParaRPr lang="en-US" altLang="en-US" dirty="0"/>
          </a:p>
          <a:p>
            <a:pPr>
              <a:lnSpc>
                <a:spcPct val="90000"/>
              </a:lnSpc>
              <a:buFontTx/>
              <a:buNone/>
            </a:pPr>
            <a:r>
              <a:rPr lang="en-US" altLang="en-US" sz="4000" dirty="0">
                <a:latin typeface="Cambria Math" panose="02040503050406030204" pitchFamily="18" charset="0"/>
                <a:ea typeface="Cambria Math" panose="02040503050406030204" pitchFamily="18" charset="0"/>
              </a:rPr>
              <a:t>Logit</a:t>
            </a:r>
            <a:r>
              <a:rPr lang="en-US" altLang="en-US" dirty="0">
                <a:latin typeface="Cambria Math" panose="02040503050406030204" pitchFamily="18" charset="0"/>
                <a:ea typeface="Cambria Math" panose="02040503050406030204" pitchFamily="18" charset="0"/>
              </a:rPr>
              <a:t> P(</a:t>
            </a:r>
            <a:r>
              <a:rPr lang="en-US" altLang="en-US" b="1" u="sng" dirty="0">
                <a:latin typeface="Cambria Math" panose="02040503050406030204" pitchFamily="18" charset="0"/>
                <a:ea typeface="Cambria Math" panose="02040503050406030204" pitchFamily="18" charset="0"/>
              </a:rPr>
              <a:t>X</a:t>
            </a:r>
            <a:r>
              <a:rPr lang="en-US" altLang="en-US" dirty="0">
                <a:latin typeface="Cambria Math" panose="02040503050406030204" pitchFamily="18" charset="0"/>
                <a:ea typeface="Cambria Math" panose="02040503050406030204" pitchFamily="18" charset="0"/>
              </a:rPr>
              <a:t>) = α+Σβ</a:t>
            </a:r>
            <a:r>
              <a:rPr lang="en-US" altLang="en-US" baseline="-25000" dirty="0">
                <a:latin typeface="Cambria Math" panose="02040503050406030204" pitchFamily="18" charset="0"/>
                <a:ea typeface="Cambria Math" panose="02040503050406030204" pitchFamily="18" charset="0"/>
              </a:rPr>
              <a:t>j</a:t>
            </a:r>
            <a:r>
              <a:rPr lang="en-US" altLang="en-US" dirty="0">
                <a:latin typeface="Cambria Math" panose="02040503050406030204" pitchFamily="18" charset="0"/>
                <a:ea typeface="Cambria Math" panose="02040503050406030204" pitchFamily="18" charset="0"/>
              </a:rPr>
              <a:t> </a:t>
            </a:r>
            <a:r>
              <a:rPr lang="en-US" altLang="en-US" dirty="0" err="1">
                <a:latin typeface="Cambria Math" panose="02040503050406030204" pitchFamily="18" charset="0"/>
                <a:ea typeface="Cambria Math" panose="02040503050406030204" pitchFamily="18" charset="0"/>
              </a:rPr>
              <a:t>X</a:t>
            </a:r>
            <a:r>
              <a:rPr lang="en-US" altLang="en-US" baseline="-25000" dirty="0" err="1">
                <a:latin typeface="Cambria Math" panose="02040503050406030204" pitchFamily="18" charset="0"/>
                <a:ea typeface="Cambria Math" panose="02040503050406030204" pitchFamily="18" charset="0"/>
              </a:rPr>
              <a:t>j</a:t>
            </a:r>
            <a:endParaRPr lang="en-US" altLang="en-US" baseline="-25000" dirty="0">
              <a:latin typeface="Cambria Math" panose="02040503050406030204" pitchFamily="18" charset="0"/>
              <a:ea typeface="Cambria Math" panose="02040503050406030204" pitchFamily="18" charset="0"/>
            </a:endParaRPr>
          </a:p>
        </p:txBody>
      </p:sp>
      <p:sp>
        <p:nvSpPr>
          <p:cNvPr id="16396" name="Text Box 12"/>
          <p:cNvSpPr txBox="1">
            <a:spLocks noChangeArrowheads="1"/>
          </p:cNvSpPr>
          <p:nvPr/>
        </p:nvSpPr>
        <p:spPr bwMode="auto">
          <a:xfrm>
            <a:off x="5616208" y="3364392"/>
            <a:ext cx="590550" cy="109260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lr>
                <a:schemeClr val="tx2"/>
              </a:buClr>
              <a:buSzPct val="150000"/>
              <a:buChar char="•"/>
              <a:defRPr sz="3200">
                <a:solidFill>
                  <a:schemeClr val="tx1"/>
                </a:solidFill>
                <a:latin typeface="Arial" panose="020B0604020202020204" pitchFamily="34" charset="0"/>
              </a:defRPr>
            </a:lvl1pPr>
            <a:lvl2pPr marL="742950" indent="-285750">
              <a:spcBef>
                <a:spcPct val="20000"/>
              </a:spcBef>
              <a:buChar char="–"/>
              <a:defRPr sz="3200">
                <a:solidFill>
                  <a:schemeClr val="tx1"/>
                </a:solidFill>
                <a:latin typeface="Arial" panose="020B0604020202020204" pitchFamily="34" charset="0"/>
              </a:defRPr>
            </a:lvl2pPr>
            <a:lvl3pPr marL="1143000" indent="-228600">
              <a:spcBef>
                <a:spcPct val="20000"/>
              </a:spcBef>
              <a:buClr>
                <a:schemeClr val="tx2"/>
              </a:buClr>
              <a:buSzPct val="150000"/>
              <a:buChar char="•"/>
              <a:defRPr sz="3200">
                <a:solidFill>
                  <a:schemeClr val="tx1"/>
                </a:solidFill>
                <a:latin typeface="Arial" panose="020B0604020202020204" pitchFamily="34" charset="0"/>
              </a:defRPr>
            </a:lvl3pPr>
            <a:lvl4pPr marL="1600200" indent="-228600">
              <a:spcBef>
                <a:spcPct val="20000"/>
              </a:spcBef>
              <a:buChar char="–"/>
              <a:defRPr sz="3200">
                <a:solidFill>
                  <a:schemeClr val="tx1"/>
                </a:solidFill>
                <a:latin typeface="Arial" panose="020B0604020202020204" pitchFamily="34" charset="0"/>
              </a:defRPr>
            </a:lvl4pPr>
            <a:lvl5pPr marL="2057400" indent="-228600">
              <a:spcBef>
                <a:spcPct val="20000"/>
              </a:spcBef>
              <a:buChar char="»"/>
              <a:defRPr sz="3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3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3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3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3200">
                <a:solidFill>
                  <a:schemeClr val="tx1"/>
                </a:solidFill>
                <a:latin typeface="Arial" panose="020B0604020202020204" pitchFamily="34" charset="0"/>
              </a:defRPr>
            </a:lvl9pPr>
          </a:lstStyle>
          <a:p>
            <a:pPr>
              <a:spcBef>
                <a:spcPct val="0"/>
              </a:spcBef>
              <a:buClrTx/>
              <a:buSzTx/>
              <a:buFontTx/>
              <a:buNone/>
            </a:pPr>
            <a:r>
              <a:rPr lang="en-US" altLang="en-US" sz="1400" dirty="0">
                <a:solidFill>
                  <a:srgbClr val="585C56"/>
                </a:solidFill>
                <a:latin typeface="Cambria Math" panose="02040503050406030204" pitchFamily="18" charset="0"/>
                <a:ea typeface="Cambria Math" panose="02040503050406030204" pitchFamily="18" charset="0"/>
              </a:rPr>
              <a:t> K</a:t>
            </a:r>
          </a:p>
          <a:p>
            <a:pPr>
              <a:spcBef>
                <a:spcPct val="0"/>
              </a:spcBef>
              <a:buClrTx/>
              <a:buSzTx/>
              <a:buFontTx/>
              <a:buNone/>
            </a:pPr>
            <a:endParaRPr lang="en-US" altLang="en-US" sz="900" dirty="0">
              <a:solidFill>
                <a:srgbClr val="585C56"/>
              </a:solidFill>
              <a:latin typeface="Cambria Math" panose="02040503050406030204" pitchFamily="18" charset="0"/>
              <a:ea typeface="Cambria Math" panose="02040503050406030204" pitchFamily="18" charset="0"/>
            </a:endParaRPr>
          </a:p>
          <a:p>
            <a:pPr>
              <a:spcBef>
                <a:spcPct val="0"/>
              </a:spcBef>
              <a:buClrTx/>
              <a:buSzTx/>
              <a:buFontTx/>
              <a:buNone/>
            </a:pPr>
            <a:endParaRPr lang="en-US" altLang="en-US" sz="1400" dirty="0">
              <a:solidFill>
                <a:srgbClr val="585C56"/>
              </a:solidFill>
              <a:latin typeface="Cambria Math" panose="02040503050406030204" pitchFamily="18" charset="0"/>
              <a:ea typeface="Cambria Math" panose="02040503050406030204" pitchFamily="18" charset="0"/>
            </a:endParaRPr>
          </a:p>
          <a:p>
            <a:pPr>
              <a:spcBef>
                <a:spcPct val="0"/>
              </a:spcBef>
              <a:buClrTx/>
              <a:buSzTx/>
              <a:buFontTx/>
              <a:buNone/>
            </a:pPr>
            <a:endParaRPr lang="en-US" altLang="en-US" sz="1400" dirty="0">
              <a:solidFill>
                <a:srgbClr val="585C56"/>
              </a:solidFill>
              <a:latin typeface="Cambria Math" panose="02040503050406030204" pitchFamily="18" charset="0"/>
              <a:ea typeface="Cambria Math" panose="02040503050406030204" pitchFamily="18" charset="0"/>
            </a:endParaRPr>
          </a:p>
          <a:p>
            <a:pPr>
              <a:spcBef>
                <a:spcPct val="0"/>
              </a:spcBef>
              <a:buClrTx/>
              <a:buSzTx/>
              <a:buFontTx/>
              <a:buNone/>
            </a:pPr>
            <a:r>
              <a:rPr lang="en-US" altLang="en-US" sz="1400" dirty="0">
                <a:solidFill>
                  <a:srgbClr val="585C56"/>
                </a:solidFill>
                <a:latin typeface="Cambria Math" panose="02040503050406030204" pitchFamily="18" charset="0"/>
                <a:ea typeface="Cambria Math" panose="02040503050406030204" pitchFamily="18" charset="0"/>
              </a:rPr>
              <a:t> j=1</a:t>
            </a:r>
          </a:p>
        </p:txBody>
      </p:sp>
      <p:sp>
        <p:nvSpPr>
          <p:cNvPr id="14" name="Text Box 16"/>
          <p:cNvSpPr txBox="1">
            <a:spLocks noChangeArrowheads="1"/>
          </p:cNvSpPr>
          <p:nvPr/>
        </p:nvSpPr>
        <p:spPr bwMode="auto">
          <a:xfrm>
            <a:off x="991367" y="4796659"/>
            <a:ext cx="5029200" cy="457200"/>
          </a:xfrm>
          <a:prstGeom prst="rect">
            <a:avLst/>
          </a:prstGeom>
          <a:noFill/>
          <a:ln w="9525">
            <a:solidFill>
              <a:srgbClr val="595959"/>
            </a:solidFill>
            <a:miter lim="800000"/>
            <a:headEnd/>
            <a:tailEn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lr>
                <a:schemeClr val="tx2"/>
              </a:buClr>
              <a:buSzPct val="150000"/>
              <a:buChar char="•"/>
              <a:defRPr sz="3200">
                <a:solidFill>
                  <a:schemeClr val="tx1"/>
                </a:solidFill>
                <a:latin typeface="Arial" panose="020B0604020202020204" pitchFamily="34" charset="0"/>
              </a:defRPr>
            </a:lvl1pPr>
            <a:lvl2pPr marL="742950" indent="-285750">
              <a:spcBef>
                <a:spcPct val="20000"/>
              </a:spcBef>
              <a:buChar char="–"/>
              <a:defRPr sz="3200">
                <a:solidFill>
                  <a:schemeClr val="tx1"/>
                </a:solidFill>
                <a:latin typeface="Arial" panose="020B0604020202020204" pitchFamily="34" charset="0"/>
              </a:defRPr>
            </a:lvl2pPr>
            <a:lvl3pPr marL="1143000" indent="-228600">
              <a:spcBef>
                <a:spcPct val="20000"/>
              </a:spcBef>
              <a:buClr>
                <a:schemeClr val="tx2"/>
              </a:buClr>
              <a:buSzPct val="150000"/>
              <a:buChar char="•"/>
              <a:defRPr sz="3200">
                <a:solidFill>
                  <a:schemeClr val="tx1"/>
                </a:solidFill>
                <a:latin typeface="Arial" panose="020B0604020202020204" pitchFamily="34" charset="0"/>
              </a:defRPr>
            </a:lvl3pPr>
            <a:lvl4pPr marL="1600200" indent="-228600">
              <a:spcBef>
                <a:spcPct val="20000"/>
              </a:spcBef>
              <a:buChar char="–"/>
              <a:defRPr sz="3200">
                <a:solidFill>
                  <a:schemeClr val="tx1"/>
                </a:solidFill>
                <a:latin typeface="Arial" panose="020B0604020202020204" pitchFamily="34" charset="0"/>
              </a:defRPr>
            </a:lvl4pPr>
            <a:lvl5pPr marL="2057400" indent="-228600">
              <a:spcBef>
                <a:spcPct val="20000"/>
              </a:spcBef>
              <a:buChar char="»"/>
              <a:defRPr sz="3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3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3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3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3200">
                <a:solidFill>
                  <a:schemeClr val="tx1"/>
                </a:solidFill>
                <a:latin typeface="Arial" panose="020B0604020202020204" pitchFamily="34" charset="0"/>
              </a:defRPr>
            </a:lvl9pPr>
          </a:lstStyle>
          <a:p>
            <a:pPr algn="ctr">
              <a:spcBef>
                <a:spcPct val="50000"/>
              </a:spcBef>
              <a:buClrTx/>
              <a:buSzTx/>
              <a:buFontTx/>
              <a:buNone/>
            </a:pPr>
            <a:r>
              <a:rPr lang="en-US" altLang="en-US" sz="2400" dirty="0">
                <a:solidFill>
                  <a:srgbClr val="585C56"/>
                </a:solidFill>
                <a:latin typeface="Calibri" panose="020F0502020204030204" pitchFamily="34" charset="0"/>
                <a:cs typeface="Calibri" panose="020F0502020204030204" pitchFamily="34" charset="0"/>
              </a:rPr>
              <a:t>α = intercept = </a:t>
            </a:r>
            <a:r>
              <a:rPr lang="en-US" altLang="en-US" sz="2400" i="1" dirty="0">
                <a:solidFill>
                  <a:srgbClr val="585C56"/>
                </a:solidFill>
                <a:latin typeface="Calibri" panose="020F0502020204030204" pitchFamily="34" charset="0"/>
                <a:cs typeface="Calibri" panose="020F0502020204030204" pitchFamily="34" charset="0"/>
              </a:rPr>
              <a:t>ln</a:t>
            </a:r>
            <a:r>
              <a:rPr lang="en-US" altLang="en-US" sz="2400" dirty="0">
                <a:solidFill>
                  <a:srgbClr val="585C56"/>
                </a:solidFill>
                <a:latin typeface="Calibri" panose="020F0502020204030204" pitchFamily="34" charset="0"/>
                <a:cs typeface="Calibri" panose="020F0502020204030204" pitchFamily="34" charset="0"/>
              </a:rPr>
              <a:t>(odds) when all </a:t>
            </a:r>
            <a:r>
              <a:rPr lang="en-US" altLang="en-US" sz="2400" dirty="0" err="1">
                <a:solidFill>
                  <a:srgbClr val="585C56"/>
                </a:solidFill>
                <a:latin typeface="Calibri" panose="020F0502020204030204" pitchFamily="34" charset="0"/>
                <a:cs typeface="Calibri" panose="020F0502020204030204" pitchFamily="34" charset="0"/>
              </a:rPr>
              <a:t>X</a:t>
            </a:r>
            <a:r>
              <a:rPr lang="en-US" altLang="en-US" sz="2400" baseline="-25000" dirty="0" err="1">
                <a:solidFill>
                  <a:srgbClr val="585C56"/>
                </a:solidFill>
                <a:latin typeface="Calibri" panose="020F0502020204030204" pitchFamily="34" charset="0"/>
                <a:cs typeface="Calibri" panose="020F0502020204030204" pitchFamily="34" charset="0"/>
              </a:rPr>
              <a:t>j</a:t>
            </a:r>
            <a:r>
              <a:rPr lang="en-US" altLang="en-US" sz="2400" dirty="0">
                <a:solidFill>
                  <a:srgbClr val="585C56"/>
                </a:solidFill>
                <a:latin typeface="Calibri" panose="020F0502020204030204" pitchFamily="34" charset="0"/>
                <a:cs typeface="Calibri" panose="020F0502020204030204" pitchFamily="34" charset="0"/>
              </a:rPr>
              <a:t>=0 </a:t>
            </a:r>
          </a:p>
        </p:txBody>
      </p:sp>
      <p:cxnSp>
        <p:nvCxnSpPr>
          <p:cNvPr id="4" name="Straight Arrow Connector 3"/>
          <p:cNvCxnSpPr/>
          <p:nvPr/>
        </p:nvCxnSpPr>
        <p:spPr bwMode="auto">
          <a:xfrm flipV="1">
            <a:off x="4848225" y="4148614"/>
            <a:ext cx="361950" cy="656134"/>
          </a:xfrm>
          <a:prstGeom prst="straightConnector1">
            <a:avLst/>
          </a:prstGeom>
          <a:solidFill>
            <a:schemeClr val="accent1"/>
          </a:solidFill>
          <a:ln w="9525" cap="flat" cmpd="sng" algn="ctr">
            <a:solidFill>
              <a:schemeClr val="tx1"/>
            </a:solidFill>
            <a:prstDash val="solid"/>
            <a:round/>
            <a:headEnd type="none" w="med" len="med"/>
            <a:tailEnd type="triangle"/>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cxnSp>
      <p:sp>
        <p:nvSpPr>
          <p:cNvPr id="19" name="Text Box 18"/>
          <p:cNvSpPr txBox="1">
            <a:spLocks noChangeArrowheads="1"/>
          </p:cNvSpPr>
          <p:nvPr/>
        </p:nvSpPr>
        <p:spPr bwMode="auto">
          <a:xfrm>
            <a:off x="457201" y="2385842"/>
            <a:ext cx="8229600" cy="457200"/>
          </a:xfrm>
          <a:prstGeom prst="rect">
            <a:avLst/>
          </a:prstGeom>
          <a:noFill/>
          <a:ln w="9525">
            <a:solidFill>
              <a:schemeClr val="tx1">
                <a:lumMod val="85000"/>
                <a:lumOff val="15000"/>
              </a:schemeClr>
            </a:solidFill>
            <a:miter lim="800000"/>
            <a:headEnd/>
            <a:tailEn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anchor="ctr">
            <a:spAutoFit/>
          </a:bodyPr>
          <a:lstStyle>
            <a:lvl1pPr>
              <a:spcBef>
                <a:spcPct val="20000"/>
              </a:spcBef>
              <a:buClr>
                <a:schemeClr val="tx2"/>
              </a:buClr>
              <a:buSzPct val="150000"/>
              <a:buChar char="•"/>
              <a:defRPr sz="3200">
                <a:solidFill>
                  <a:schemeClr val="tx1"/>
                </a:solidFill>
                <a:latin typeface="Arial" panose="020B0604020202020204" pitchFamily="34" charset="0"/>
              </a:defRPr>
            </a:lvl1pPr>
            <a:lvl2pPr marL="742950" indent="-285750">
              <a:spcBef>
                <a:spcPct val="20000"/>
              </a:spcBef>
              <a:buChar char="–"/>
              <a:defRPr sz="3200">
                <a:solidFill>
                  <a:schemeClr val="tx1"/>
                </a:solidFill>
                <a:latin typeface="Arial" panose="020B0604020202020204" pitchFamily="34" charset="0"/>
              </a:defRPr>
            </a:lvl2pPr>
            <a:lvl3pPr marL="1143000" indent="-228600">
              <a:spcBef>
                <a:spcPct val="20000"/>
              </a:spcBef>
              <a:buClr>
                <a:schemeClr val="tx2"/>
              </a:buClr>
              <a:buSzPct val="150000"/>
              <a:buChar char="•"/>
              <a:defRPr sz="3200">
                <a:solidFill>
                  <a:schemeClr val="tx1"/>
                </a:solidFill>
                <a:latin typeface="Arial" panose="020B0604020202020204" pitchFamily="34" charset="0"/>
              </a:defRPr>
            </a:lvl3pPr>
            <a:lvl4pPr marL="1600200" indent="-228600">
              <a:spcBef>
                <a:spcPct val="20000"/>
              </a:spcBef>
              <a:buChar char="–"/>
              <a:defRPr sz="3200">
                <a:solidFill>
                  <a:schemeClr val="tx1"/>
                </a:solidFill>
                <a:latin typeface="Arial" panose="020B0604020202020204" pitchFamily="34" charset="0"/>
              </a:defRPr>
            </a:lvl4pPr>
            <a:lvl5pPr marL="2057400" indent="-228600">
              <a:spcBef>
                <a:spcPct val="20000"/>
              </a:spcBef>
              <a:buChar char="»"/>
              <a:defRPr sz="3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3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3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3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3200">
                <a:solidFill>
                  <a:schemeClr val="tx1"/>
                </a:solidFill>
                <a:latin typeface="Arial" panose="020B0604020202020204" pitchFamily="34" charset="0"/>
              </a:defRPr>
            </a:lvl9pPr>
          </a:lstStyle>
          <a:p>
            <a:pPr algn="ctr">
              <a:spcBef>
                <a:spcPct val="50000"/>
              </a:spcBef>
              <a:buClrTx/>
              <a:buSzTx/>
              <a:buFontTx/>
              <a:buNone/>
            </a:pPr>
            <a:r>
              <a:rPr lang="en-US" altLang="en-US" sz="2400" dirty="0">
                <a:solidFill>
                  <a:srgbClr val="585C56"/>
                </a:solidFill>
                <a:latin typeface="Calibri" panose="020F0502020204030204" pitchFamily="34" charset="0"/>
                <a:cs typeface="Calibri" panose="020F0502020204030204" pitchFamily="34" charset="0"/>
              </a:rPr>
              <a:t>β</a:t>
            </a:r>
            <a:r>
              <a:rPr lang="en-US" altLang="en-US" sz="2400" baseline="-25000" dirty="0">
                <a:solidFill>
                  <a:srgbClr val="585C56"/>
                </a:solidFill>
                <a:latin typeface="Calibri" panose="020F0502020204030204" pitchFamily="34" charset="0"/>
                <a:cs typeface="Calibri" panose="020F0502020204030204" pitchFamily="34" charset="0"/>
              </a:rPr>
              <a:t>j</a:t>
            </a:r>
            <a:r>
              <a:rPr lang="en-US" altLang="en-US" sz="2400" dirty="0">
                <a:solidFill>
                  <a:srgbClr val="585C56"/>
                </a:solidFill>
                <a:latin typeface="Calibri" panose="020F0502020204030204" pitchFamily="34" charset="0"/>
                <a:cs typeface="Calibri" panose="020F0502020204030204" pitchFamily="34" charset="0"/>
              </a:rPr>
              <a:t> = change in logit P(</a:t>
            </a:r>
            <a:r>
              <a:rPr lang="en-US" altLang="en-US" sz="2400" u="sng" dirty="0">
                <a:solidFill>
                  <a:srgbClr val="585C56"/>
                </a:solidFill>
                <a:latin typeface="Calibri" panose="020F0502020204030204" pitchFamily="34" charset="0"/>
                <a:cs typeface="Calibri" panose="020F0502020204030204" pitchFamily="34" charset="0"/>
              </a:rPr>
              <a:t>X</a:t>
            </a:r>
            <a:r>
              <a:rPr lang="en-US" altLang="en-US" sz="2400" dirty="0">
                <a:solidFill>
                  <a:srgbClr val="585C56"/>
                </a:solidFill>
                <a:latin typeface="Calibri" panose="020F0502020204030204" pitchFamily="34" charset="0"/>
                <a:cs typeface="Calibri" panose="020F0502020204030204" pitchFamily="34" charset="0"/>
              </a:rPr>
              <a:t>) per unit change in  </a:t>
            </a:r>
            <a:r>
              <a:rPr lang="en-US" altLang="en-US" sz="2400" dirty="0" err="1">
                <a:solidFill>
                  <a:srgbClr val="585C56"/>
                </a:solidFill>
                <a:latin typeface="Calibri" panose="020F0502020204030204" pitchFamily="34" charset="0"/>
                <a:cs typeface="Calibri" panose="020F0502020204030204" pitchFamily="34" charset="0"/>
              </a:rPr>
              <a:t>X</a:t>
            </a:r>
            <a:r>
              <a:rPr lang="en-US" altLang="en-US" sz="2400" baseline="-25000" dirty="0" err="1">
                <a:solidFill>
                  <a:srgbClr val="585C56"/>
                </a:solidFill>
                <a:latin typeface="Calibri" panose="020F0502020204030204" pitchFamily="34" charset="0"/>
                <a:cs typeface="Calibri" panose="020F0502020204030204" pitchFamily="34" charset="0"/>
              </a:rPr>
              <a:t>j</a:t>
            </a:r>
            <a:r>
              <a:rPr lang="en-US" altLang="en-US" sz="2400" dirty="0">
                <a:solidFill>
                  <a:srgbClr val="585C56"/>
                </a:solidFill>
                <a:latin typeface="Calibri" panose="020F0502020204030204" pitchFamily="34" charset="0"/>
                <a:cs typeface="Calibri" panose="020F0502020204030204" pitchFamily="34" charset="0"/>
              </a:rPr>
              <a:t> (other X’s constant)</a:t>
            </a:r>
          </a:p>
        </p:txBody>
      </p:sp>
      <p:cxnSp>
        <p:nvCxnSpPr>
          <p:cNvPr id="20" name="Straight Arrow Connector 19"/>
          <p:cNvCxnSpPr/>
          <p:nvPr/>
        </p:nvCxnSpPr>
        <p:spPr bwMode="auto">
          <a:xfrm flipH="1">
            <a:off x="6136541" y="2836324"/>
            <a:ext cx="400050" cy="801025"/>
          </a:xfrm>
          <a:prstGeom prst="straightConnector1">
            <a:avLst/>
          </a:prstGeom>
          <a:solidFill>
            <a:schemeClr val="accent1"/>
          </a:solidFill>
          <a:ln w="9525" cap="flat" cmpd="sng" algn="ctr">
            <a:solidFill>
              <a:schemeClr val="tx1"/>
            </a:solidFill>
            <a:prstDash val="solid"/>
            <a:round/>
            <a:headEnd type="none" w="med" len="med"/>
            <a:tailEnd type="triangle"/>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299838944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xfrm>
            <a:off x="457200" y="640080"/>
            <a:ext cx="8229600" cy="1143000"/>
          </a:xfrm>
        </p:spPr>
        <p:txBody>
          <a:bodyPr/>
          <a:lstStyle/>
          <a:p>
            <a:r>
              <a:rPr lang="en-US" altLang="en-US" dirty="0"/>
              <a:t>Example 1: Logistic model for a simple analysis of a 2x2 table</a:t>
            </a:r>
          </a:p>
        </p:txBody>
      </p:sp>
      <p:graphicFrame>
        <p:nvGraphicFramePr>
          <p:cNvPr id="9240" name="Group 24"/>
          <p:cNvGraphicFramePr>
            <a:graphicFrameLocks noGrp="1"/>
          </p:cNvGraphicFramePr>
          <p:nvPr>
            <p:ph idx="1"/>
            <p:extLst>
              <p:ext uri="{D42A27DB-BD31-4B8C-83A1-F6EECF244321}">
                <p14:modId xmlns:p14="http://schemas.microsoft.com/office/powerpoint/2010/main" val="3426609667"/>
              </p:ext>
            </p:extLst>
          </p:nvPr>
        </p:nvGraphicFramePr>
        <p:xfrm>
          <a:off x="1447792" y="2645658"/>
          <a:ext cx="2514600" cy="1676400"/>
        </p:xfrm>
        <a:graphic>
          <a:graphicData uri="http://schemas.openxmlformats.org/drawingml/2006/table">
            <a:tbl>
              <a:tblPr/>
              <a:tblGrid>
                <a:gridCol w="1257300">
                  <a:extLst>
                    <a:ext uri="{9D8B030D-6E8A-4147-A177-3AD203B41FA5}">
                      <a16:colId xmlns:a16="http://schemas.microsoft.com/office/drawing/2014/main" val="257682074"/>
                    </a:ext>
                  </a:extLst>
                </a:gridCol>
                <a:gridCol w="1257300">
                  <a:extLst>
                    <a:ext uri="{9D8B030D-6E8A-4147-A177-3AD203B41FA5}">
                      <a16:colId xmlns:a16="http://schemas.microsoft.com/office/drawing/2014/main" val="3747032326"/>
                    </a:ext>
                  </a:extLst>
                </a:gridCol>
              </a:tblGrid>
              <a:tr h="838200">
                <a:tc>
                  <a:txBody>
                    <a:bodyPr/>
                    <a:lstStyle>
                      <a:lvl1pPr>
                        <a:spcBef>
                          <a:spcPct val="20000"/>
                        </a:spcBef>
                        <a:buClr>
                          <a:schemeClr val="tx2"/>
                        </a:buClr>
                        <a:buSzPct val="150000"/>
                        <a:defRPr sz="2800">
                          <a:solidFill>
                            <a:schemeClr val="tx1"/>
                          </a:solidFill>
                          <a:latin typeface="Arial" panose="020B0604020202020204" pitchFamily="34" charset="0"/>
                        </a:defRPr>
                      </a:lvl1pPr>
                      <a:lvl2pPr>
                        <a:spcBef>
                          <a:spcPct val="20000"/>
                        </a:spcBef>
                        <a:defRPr sz="2800">
                          <a:solidFill>
                            <a:schemeClr val="tx1"/>
                          </a:solidFill>
                          <a:latin typeface="Arial" panose="020B0604020202020204" pitchFamily="34" charset="0"/>
                        </a:defRPr>
                      </a:lvl2pPr>
                      <a:lvl3pPr>
                        <a:spcBef>
                          <a:spcPct val="20000"/>
                        </a:spcBef>
                        <a:buClr>
                          <a:schemeClr val="tx2"/>
                        </a:buClr>
                        <a:buSzPct val="150000"/>
                        <a:defRPr sz="2800">
                          <a:solidFill>
                            <a:schemeClr val="tx1"/>
                          </a:solidFill>
                          <a:latin typeface="Arial" panose="020B0604020202020204" pitchFamily="34" charset="0"/>
                        </a:defRPr>
                      </a:lvl3pPr>
                      <a:lvl4pPr>
                        <a:spcBef>
                          <a:spcPct val="20000"/>
                        </a:spcBef>
                        <a:defRPr sz="2800">
                          <a:solidFill>
                            <a:schemeClr val="tx1"/>
                          </a:solidFill>
                          <a:latin typeface="Arial" panose="020B0604020202020204" pitchFamily="34" charset="0"/>
                        </a:defRPr>
                      </a:lvl4pPr>
                      <a:lvl5pPr>
                        <a:spcBef>
                          <a:spcPct val="20000"/>
                        </a:spcBef>
                        <a:defRPr sz="2800">
                          <a:solidFill>
                            <a:schemeClr val="tx1"/>
                          </a:solidFill>
                          <a:latin typeface="Arial" panose="020B0604020202020204" pitchFamily="34" charset="0"/>
                        </a:defRPr>
                      </a:lvl5pPr>
                      <a:lvl6pPr eaLnBrk="0" fontAlgn="base" hangingPunct="0">
                        <a:spcBef>
                          <a:spcPct val="20000"/>
                        </a:spcBef>
                        <a:spcAft>
                          <a:spcPct val="0"/>
                        </a:spcAft>
                        <a:defRPr sz="2800">
                          <a:solidFill>
                            <a:schemeClr val="tx1"/>
                          </a:solidFill>
                          <a:latin typeface="Arial" panose="020B0604020202020204" pitchFamily="34" charset="0"/>
                        </a:defRPr>
                      </a:lvl6pPr>
                      <a:lvl7pPr eaLnBrk="0" fontAlgn="base" hangingPunct="0">
                        <a:spcBef>
                          <a:spcPct val="20000"/>
                        </a:spcBef>
                        <a:spcAft>
                          <a:spcPct val="0"/>
                        </a:spcAft>
                        <a:defRPr sz="2800">
                          <a:solidFill>
                            <a:schemeClr val="tx1"/>
                          </a:solidFill>
                          <a:latin typeface="Arial" panose="020B0604020202020204" pitchFamily="34" charset="0"/>
                        </a:defRPr>
                      </a:lvl7pPr>
                      <a:lvl8pPr eaLnBrk="0" fontAlgn="base" hangingPunct="0">
                        <a:spcBef>
                          <a:spcPct val="20000"/>
                        </a:spcBef>
                        <a:spcAft>
                          <a:spcPct val="0"/>
                        </a:spcAft>
                        <a:defRPr sz="2800">
                          <a:solidFill>
                            <a:schemeClr val="tx1"/>
                          </a:solidFill>
                          <a:latin typeface="Arial" panose="020B0604020202020204" pitchFamily="34" charset="0"/>
                        </a:defRPr>
                      </a:lvl8pPr>
                      <a:lvl9pPr eaLnBrk="0" fontAlgn="base" hangingPunct="0">
                        <a:spcBef>
                          <a:spcPct val="20000"/>
                        </a:spcBef>
                        <a:spcAft>
                          <a:spcPct val="0"/>
                        </a:spcAft>
                        <a:defRPr sz="2800">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20000"/>
                        </a:spcBef>
                        <a:spcAft>
                          <a:spcPct val="0"/>
                        </a:spcAft>
                        <a:buClr>
                          <a:schemeClr val="tx2"/>
                        </a:buClr>
                        <a:buSzPct val="150000"/>
                        <a:buFontTx/>
                        <a:buNone/>
                        <a:tabLst/>
                      </a:pPr>
                      <a:r>
                        <a:rPr kumimoji="0" lang="en-US" altLang="en-US" sz="2800" b="0" i="0" u="none" strike="noStrike" cap="none" normalizeH="0" baseline="0" dirty="0">
                          <a:ln>
                            <a:noFill/>
                          </a:ln>
                          <a:solidFill>
                            <a:srgbClr val="595959"/>
                          </a:solidFill>
                          <a:effectLst/>
                          <a:latin typeface="Calibri" panose="020F0502020204030204" pitchFamily="34" charset="0"/>
                          <a:cs typeface="Calibri" panose="020F0502020204030204" pitchFamily="34" charset="0"/>
                        </a:rPr>
                        <a:t>a</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SzPct val="150000"/>
                        <a:defRPr sz="2800">
                          <a:solidFill>
                            <a:schemeClr val="tx1"/>
                          </a:solidFill>
                          <a:latin typeface="Arial" panose="020B0604020202020204" pitchFamily="34" charset="0"/>
                        </a:defRPr>
                      </a:lvl1pPr>
                      <a:lvl2pPr>
                        <a:spcBef>
                          <a:spcPct val="20000"/>
                        </a:spcBef>
                        <a:defRPr sz="2800">
                          <a:solidFill>
                            <a:schemeClr val="tx1"/>
                          </a:solidFill>
                          <a:latin typeface="Arial" panose="020B0604020202020204" pitchFamily="34" charset="0"/>
                        </a:defRPr>
                      </a:lvl2pPr>
                      <a:lvl3pPr>
                        <a:spcBef>
                          <a:spcPct val="20000"/>
                        </a:spcBef>
                        <a:buClr>
                          <a:schemeClr val="tx2"/>
                        </a:buClr>
                        <a:buSzPct val="150000"/>
                        <a:defRPr sz="2800">
                          <a:solidFill>
                            <a:schemeClr val="tx1"/>
                          </a:solidFill>
                          <a:latin typeface="Arial" panose="020B0604020202020204" pitchFamily="34" charset="0"/>
                        </a:defRPr>
                      </a:lvl3pPr>
                      <a:lvl4pPr>
                        <a:spcBef>
                          <a:spcPct val="20000"/>
                        </a:spcBef>
                        <a:defRPr sz="2800">
                          <a:solidFill>
                            <a:schemeClr val="tx1"/>
                          </a:solidFill>
                          <a:latin typeface="Arial" panose="020B0604020202020204" pitchFamily="34" charset="0"/>
                        </a:defRPr>
                      </a:lvl4pPr>
                      <a:lvl5pPr>
                        <a:spcBef>
                          <a:spcPct val="20000"/>
                        </a:spcBef>
                        <a:defRPr sz="2800">
                          <a:solidFill>
                            <a:schemeClr val="tx1"/>
                          </a:solidFill>
                          <a:latin typeface="Arial" panose="020B0604020202020204" pitchFamily="34" charset="0"/>
                        </a:defRPr>
                      </a:lvl5pPr>
                      <a:lvl6pPr eaLnBrk="0" fontAlgn="base" hangingPunct="0">
                        <a:spcBef>
                          <a:spcPct val="20000"/>
                        </a:spcBef>
                        <a:spcAft>
                          <a:spcPct val="0"/>
                        </a:spcAft>
                        <a:defRPr sz="2800">
                          <a:solidFill>
                            <a:schemeClr val="tx1"/>
                          </a:solidFill>
                          <a:latin typeface="Arial" panose="020B0604020202020204" pitchFamily="34" charset="0"/>
                        </a:defRPr>
                      </a:lvl6pPr>
                      <a:lvl7pPr eaLnBrk="0" fontAlgn="base" hangingPunct="0">
                        <a:spcBef>
                          <a:spcPct val="20000"/>
                        </a:spcBef>
                        <a:spcAft>
                          <a:spcPct val="0"/>
                        </a:spcAft>
                        <a:defRPr sz="2800">
                          <a:solidFill>
                            <a:schemeClr val="tx1"/>
                          </a:solidFill>
                          <a:latin typeface="Arial" panose="020B0604020202020204" pitchFamily="34" charset="0"/>
                        </a:defRPr>
                      </a:lvl7pPr>
                      <a:lvl8pPr eaLnBrk="0" fontAlgn="base" hangingPunct="0">
                        <a:spcBef>
                          <a:spcPct val="20000"/>
                        </a:spcBef>
                        <a:spcAft>
                          <a:spcPct val="0"/>
                        </a:spcAft>
                        <a:defRPr sz="2800">
                          <a:solidFill>
                            <a:schemeClr val="tx1"/>
                          </a:solidFill>
                          <a:latin typeface="Arial" panose="020B0604020202020204" pitchFamily="34" charset="0"/>
                        </a:defRPr>
                      </a:lvl8pPr>
                      <a:lvl9pPr eaLnBrk="0" fontAlgn="base" hangingPunct="0">
                        <a:spcBef>
                          <a:spcPct val="20000"/>
                        </a:spcBef>
                        <a:spcAft>
                          <a:spcPct val="0"/>
                        </a:spcAft>
                        <a:defRPr sz="2800">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20000"/>
                        </a:spcBef>
                        <a:spcAft>
                          <a:spcPct val="0"/>
                        </a:spcAft>
                        <a:buClr>
                          <a:schemeClr val="tx2"/>
                        </a:buClr>
                        <a:buSzPct val="150000"/>
                        <a:buFontTx/>
                        <a:buNone/>
                        <a:tabLst/>
                      </a:pPr>
                      <a:r>
                        <a:rPr kumimoji="0" lang="en-US" altLang="en-US" sz="2800" b="0" i="0" u="none" strike="noStrike" cap="none" normalizeH="0" baseline="0" dirty="0">
                          <a:ln>
                            <a:noFill/>
                          </a:ln>
                          <a:solidFill>
                            <a:srgbClr val="595959"/>
                          </a:solidFill>
                          <a:effectLst/>
                          <a:latin typeface="Calibri" panose="020F0502020204030204" pitchFamily="34" charset="0"/>
                          <a:cs typeface="Calibri" panose="020F0502020204030204" pitchFamily="34" charset="0"/>
                        </a:rPr>
                        <a:t>b</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215711390"/>
                  </a:ext>
                </a:extLst>
              </a:tr>
              <a:tr h="838200">
                <a:tc>
                  <a:txBody>
                    <a:bodyPr/>
                    <a:lstStyle>
                      <a:lvl1pPr>
                        <a:spcBef>
                          <a:spcPct val="20000"/>
                        </a:spcBef>
                        <a:buClr>
                          <a:schemeClr val="tx2"/>
                        </a:buClr>
                        <a:buSzPct val="150000"/>
                        <a:defRPr sz="2800">
                          <a:solidFill>
                            <a:schemeClr val="tx1"/>
                          </a:solidFill>
                          <a:latin typeface="Arial" panose="020B0604020202020204" pitchFamily="34" charset="0"/>
                        </a:defRPr>
                      </a:lvl1pPr>
                      <a:lvl2pPr>
                        <a:spcBef>
                          <a:spcPct val="20000"/>
                        </a:spcBef>
                        <a:defRPr sz="2800">
                          <a:solidFill>
                            <a:schemeClr val="tx1"/>
                          </a:solidFill>
                          <a:latin typeface="Arial" panose="020B0604020202020204" pitchFamily="34" charset="0"/>
                        </a:defRPr>
                      </a:lvl2pPr>
                      <a:lvl3pPr>
                        <a:spcBef>
                          <a:spcPct val="20000"/>
                        </a:spcBef>
                        <a:buClr>
                          <a:schemeClr val="tx2"/>
                        </a:buClr>
                        <a:buSzPct val="150000"/>
                        <a:defRPr sz="2800">
                          <a:solidFill>
                            <a:schemeClr val="tx1"/>
                          </a:solidFill>
                          <a:latin typeface="Arial" panose="020B0604020202020204" pitchFamily="34" charset="0"/>
                        </a:defRPr>
                      </a:lvl3pPr>
                      <a:lvl4pPr>
                        <a:spcBef>
                          <a:spcPct val="20000"/>
                        </a:spcBef>
                        <a:defRPr sz="2800">
                          <a:solidFill>
                            <a:schemeClr val="tx1"/>
                          </a:solidFill>
                          <a:latin typeface="Arial" panose="020B0604020202020204" pitchFamily="34" charset="0"/>
                        </a:defRPr>
                      </a:lvl4pPr>
                      <a:lvl5pPr>
                        <a:spcBef>
                          <a:spcPct val="20000"/>
                        </a:spcBef>
                        <a:defRPr sz="2800">
                          <a:solidFill>
                            <a:schemeClr val="tx1"/>
                          </a:solidFill>
                          <a:latin typeface="Arial" panose="020B0604020202020204" pitchFamily="34" charset="0"/>
                        </a:defRPr>
                      </a:lvl5pPr>
                      <a:lvl6pPr eaLnBrk="0" fontAlgn="base" hangingPunct="0">
                        <a:spcBef>
                          <a:spcPct val="20000"/>
                        </a:spcBef>
                        <a:spcAft>
                          <a:spcPct val="0"/>
                        </a:spcAft>
                        <a:defRPr sz="2800">
                          <a:solidFill>
                            <a:schemeClr val="tx1"/>
                          </a:solidFill>
                          <a:latin typeface="Arial" panose="020B0604020202020204" pitchFamily="34" charset="0"/>
                        </a:defRPr>
                      </a:lvl6pPr>
                      <a:lvl7pPr eaLnBrk="0" fontAlgn="base" hangingPunct="0">
                        <a:spcBef>
                          <a:spcPct val="20000"/>
                        </a:spcBef>
                        <a:spcAft>
                          <a:spcPct val="0"/>
                        </a:spcAft>
                        <a:defRPr sz="2800">
                          <a:solidFill>
                            <a:schemeClr val="tx1"/>
                          </a:solidFill>
                          <a:latin typeface="Arial" panose="020B0604020202020204" pitchFamily="34" charset="0"/>
                        </a:defRPr>
                      </a:lvl7pPr>
                      <a:lvl8pPr eaLnBrk="0" fontAlgn="base" hangingPunct="0">
                        <a:spcBef>
                          <a:spcPct val="20000"/>
                        </a:spcBef>
                        <a:spcAft>
                          <a:spcPct val="0"/>
                        </a:spcAft>
                        <a:defRPr sz="2800">
                          <a:solidFill>
                            <a:schemeClr val="tx1"/>
                          </a:solidFill>
                          <a:latin typeface="Arial" panose="020B0604020202020204" pitchFamily="34" charset="0"/>
                        </a:defRPr>
                      </a:lvl8pPr>
                      <a:lvl9pPr eaLnBrk="0" fontAlgn="base" hangingPunct="0">
                        <a:spcBef>
                          <a:spcPct val="20000"/>
                        </a:spcBef>
                        <a:spcAft>
                          <a:spcPct val="0"/>
                        </a:spcAft>
                        <a:defRPr sz="2800">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20000"/>
                        </a:spcBef>
                        <a:spcAft>
                          <a:spcPct val="0"/>
                        </a:spcAft>
                        <a:buClr>
                          <a:schemeClr val="tx2"/>
                        </a:buClr>
                        <a:buSzPct val="150000"/>
                        <a:buFontTx/>
                        <a:buNone/>
                        <a:tabLst/>
                      </a:pPr>
                      <a:r>
                        <a:rPr kumimoji="0" lang="en-US" altLang="en-US" sz="2800" b="0" i="0" u="none" strike="noStrike" cap="none" normalizeH="0" baseline="0" dirty="0">
                          <a:ln>
                            <a:noFill/>
                          </a:ln>
                          <a:solidFill>
                            <a:srgbClr val="595959"/>
                          </a:solidFill>
                          <a:effectLst/>
                          <a:latin typeface="Calibri" panose="020F0502020204030204" pitchFamily="34" charset="0"/>
                          <a:cs typeface="Calibri" panose="020F0502020204030204" pitchFamily="34" charset="0"/>
                        </a:rPr>
                        <a:t>c</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SzPct val="150000"/>
                        <a:defRPr sz="2800">
                          <a:solidFill>
                            <a:schemeClr val="tx1"/>
                          </a:solidFill>
                          <a:latin typeface="Arial" panose="020B0604020202020204" pitchFamily="34" charset="0"/>
                        </a:defRPr>
                      </a:lvl1pPr>
                      <a:lvl2pPr>
                        <a:spcBef>
                          <a:spcPct val="20000"/>
                        </a:spcBef>
                        <a:defRPr sz="2800">
                          <a:solidFill>
                            <a:schemeClr val="tx1"/>
                          </a:solidFill>
                          <a:latin typeface="Arial" panose="020B0604020202020204" pitchFamily="34" charset="0"/>
                        </a:defRPr>
                      </a:lvl2pPr>
                      <a:lvl3pPr>
                        <a:spcBef>
                          <a:spcPct val="20000"/>
                        </a:spcBef>
                        <a:buClr>
                          <a:schemeClr val="tx2"/>
                        </a:buClr>
                        <a:buSzPct val="150000"/>
                        <a:defRPr sz="2800">
                          <a:solidFill>
                            <a:schemeClr val="tx1"/>
                          </a:solidFill>
                          <a:latin typeface="Arial" panose="020B0604020202020204" pitchFamily="34" charset="0"/>
                        </a:defRPr>
                      </a:lvl3pPr>
                      <a:lvl4pPr>
                        <a:spcBef>
                          <a:spcPct val="20000"/>
                        </a:spcBef>
                        <a:defRPr sz="2800">
                          <a:solidFill>
                            <a:schemeClr val="tx1"/>
                          </a:solidFill>
                          <a:latin typeface="Arial" panose="020B0604020202020204" pitchFamily="34" charset="0"/>
                        </a:defRPr>
                      </a:lvl4pPr>
                      <a:lvl5pPr>
                        <a:spcBef>
                          <a:spcPct val="20000"/>
                        </a:spcBef>
                        <a:defRPr sz="2800">
                          <a:solidFill>
                            <a:schemeClr val="tx1"/>
                          </a:solidFill>
                          <a:latin typeface="Arial" panose="020B0604020202020204" pitchFamily="34" charset="0"/>
                        </a:defRPr>
                      </a:lvl5pPr>
                      <a:lvl6pPr eaLnBrk="0" fontAlgn="base" hangingPunct="0">
                        <a:spcBef>
                          <a:spcPct val="20000"/>
                        </a:spcBef>
                        <a:spcAft>
                          <a:spcPct val="0"/>
                        </a:spcAft>
                        <a:defRPr sz="2800">
                          <a:solidFill>
                            <a:schemeClr val="tx1"/>
                          </a:solidFill>
                          <a:latin typeface="Arial" panose="020B0604020202020204" pitchFamily="34" charset="0"/>
                        </a:defRPr>
                      </a:lvl6pPr>
                      <a:lvl7pPr eaLnBrk="0" fontAlgn="base" hangingPunct="0">
                        <a:spcBef>
                          <a:spcPct val="20000"/>
                        </a:spcBef>
                        <a:spcAft>
                          <a:spcPct val="0"/>
                        </a:spcAft>
                        <a:defRPr sz="2800">
                          <a:solidFill>
                            <a:schemeClr val="tx1"/>
                          </a:solidFill>
                          <a:latin typeface="Arial" panose="020B0604020202020204" pitchFamily="34" charset="0"/>
                        </a:defRPr>
                      </a:lvl7pPr>
                      <a:lvl8pPr eaLnBrk="0" fontAlgn="base" hangingPunct="0">
                        <a:spcBef>
                          <a:spcPct val="20000"/>
                        </a:spcBef>
                        <a:spcAft>
                          <a:spcPct val="0"/>
                        </a:spcAft>
                        <a:defRPr sz="2800">
                          <a:solidFill>
                            <a:schemeClr val="tx1"/>
                          </a:solidFill>
                          <a:latin typeface="Arial" panose="020B0604020202020204" pitchFamily="34" charset="0"/>
                        </a:defRPr>
                      </a:lvl8pPr>
                      <a:lvl9pPr eaLnBrk="0" fontAlgn="base" hangingPunct="0">
                        <a:spcBef>
                          <a:spcPct val="20000"/>
                        </a:spcBef>
                        <a:spcAft>
                          <a:spcPct val="0"/>
                        </a:spcAft>
                        <a:defRPr sz="2800">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20000"/>
                        </a:spcBef>
                        <a:spcAft>
                          <a:spcPct val="0"/>
                        </a:spcAft>
                        <a:buClr>
                          <a:schemeClr val="tx2"/>
                        </a:buClr>
                        <a:buSzPct val="150000"/>
                        <a:buFontTx/>
                        <a:buNone/>
                        <a:tabLst/>
                      </a:pPr>
                      <a:r>
                        <a:rPr kumimoji="0" lang="en-US" altLang="en-US" sz="2800" b="0" i="0" u="none" strike="noStrike" cap="none" normalizeH="0" baseline="0" dirty="0">
                          <a:ln>
                            <a:noFill/>
                          </a:ln>
                          <a:solidFill>
                            <a:srgbClr val="595959"/>
                          </a:solidFill>
                          <a:effectLst/>
                          <a:latin typeface="Calibri" panose="020F0502020204030204" pitchFamily="34" charset="0"/>
                          <a:cs typeface="Calibri" panose="020F0502020204030204" pitchFamily="34" charset="0"/>
                        </a:rPr>
                        <a:t>d</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712088368"/>
                  </a:ext>
                </a:extLst>
              </a:tr>
            </a:tbl>
          </a:graphicData>
        </a:graphic>
      </p:graphicFrame>
      <p:sp>
        <p:nvSpPr>
          <p:cNvPr id="17423" name="Text Box 26"/>
          <p:cNvSpPr txBox="1">
            <a:spLocks noChangeArrowheads="1"/>
          </p:cNvSpPr>
          <p:nvPr/>
        </p:nvSpPr>
        <p:spPr bwMode="auto">
          <a:xfrm>
            <a:off x="1600200" y="1883658"/>
            <a:ext cx="2667000" cy="57943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tx2"/>
              </a:buClr>
              <a:buSzPct val="150000"/>
              <a:buChar char="•"/>
              <a:defRPr sz="3200">
                <a:solidFill>
                  <a:schemeClr val="tx1"/>
                </a:solidFill>
                <a:latin typeface="Arial" panose="020B0604020202020204" pitchFamily="34" charset="0"/>
              </a:defRPr>
            </a:lvl1pPr>
            <a:lvl2pPr marL="742950" indent="-285750">
              <a:spcBef>
                <a:spcPct val="20000"/>
              </a:spcBef>
              <a:buChar char="–"/>
              <a:defRPr sz="3200">
                <a:solidFill>
                  <a:schemeClr val="tx1"/>
                </a:solidFill>
                <a:latin typeface="Arial" panose="020B0604020202020204" pitchFamily="34" charset="0"/>
              </a:defRPr>
            </a:lvl2pPr>
            <a:lvl3pPr marL="1143000" indent="-228600">
              <a:spcBef>
                <a:spcPct val="20000"/>
              </a:spcBef>
              <a:buClr>
                <a:schemeClr val="tx2"/>
              </a:buClr>
              <a:buSzPct val="150000"/>
              <a:buChar char="•"/>
              <a:defRPr sz="3200">
                <a:solidFill>
                  <a:schemeClr val="tx1"/>
                </a:solidFill>
                <a:latin typeface="Arial" panose="020B0604020202020204" pitchFamily="34" charset="0"/>
              </a:defRPr>
            </a:lvl3pPr>
            <a:lvl4pPr marL="1600200" indent="-228600">
              <a:spcBef>
                <a:spcPct val="20000"/>
              </a:spcBef>
              <a:buChar char="–"/>
              <a:defRPr sz="3200">
                <a:solidFill>
                  <a:schemeClr val="tx1"/>
                </a:solidFill>
                <a:latin typeface="Arial" panose="020B0604020202020204" pitchFamily="34" charset="0"/>
              </a:defRPr>
            </a:lvl4pPr>
            <a:lvl5pPr marL="2057400" indent="-228600">
              <a:spcBef>
                <a:spcPct val="20000"/>
              </a:spcBef>
              <a:buChar char="»"/>
              <a:defRPr sz="3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3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3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3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3200">
                <a:solidFill>
                  <a:schemeClr val="tx1"/>
                </a:solidFill>
                <a:latin typeface="Arial" panose="020B0604020202020204" pitchFamily="34" charset="0"/>
              </a:defRPr>
            </a:lvl9pPr>
          </a:lstStyle>
          <a:p>
            <a:pPr>
              <a:spcBef>
                <a:spcPct val="50000"/>
              </a:spcBef>
              <a:buClrTx/>
              <a:buSzTx/>
              <a:buFontTx/>
              <a:buNone/>
            </a:pPr>
            <a:endParaRPr lang="en-US" altLang="en-US"/>
          </a:p>
        </p:txBody>
      </p:sp>
      <p:sp>
        <p:nvSpPr>
          <p:cNvPr id="17424" name="Text Box 27"/>
          <p:cNvSpPr txBox="1">
            <a:spLocks noChangeArrowheads="1"/>
          </p:cNvSpPr>
          <p:nvPr/>
        </p:nvSpPr>
        <p:spPr bwMode="auto">
          <a:xfrm>
            <a:off x="1645920" y="2011680"/>
            <a:ext cx="2286000" cy="58477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tx2"/>
              </a:buClr>
              <a:buSzPct val="150000"/>
              <a:buChar char="•"/>
              <a:defRPr sz="3200">
                <a:solidFill>
                  <a:schemeClr val="tx1"/>
                </a:solidFill>
                <a:latin typeface="Arial" panose="020B0604020202020204" pitchFamily="34" charset="0"/>
              </a:defRPr>
            </a:lvl1pPr>
            <a:lvl2pPr marL="742950" indent="-285750">
              <a:spcBef>
                <a:spcPct val="20000"/>
              </a:spcBef>
              <a:buChar char="–"/>
              <a:defRPr sz="3200">
                <a:solidFill>
                  <a:schemeClr val="tx1"/>
                </a:solidFill>
                <a:latin typeface="Arial" panose="020B0604020202020204" pitchFamily="34" charset="0"/>
              </a:defRPr>
            </a:lvl2pPr>
            <a:lvl3pPr marL="1143000" indent="-228600">
              <a:spcBef>
                <a:spcPct val="20000"/>
              </a:spcBef>
              <a:buClr>
                <a:schemeClr val="tx2"/>
              </a:buClr>
              <a:buSzPct val="150000"/>
              <a:buChar char="•"/>
              <a:defRPr sz="3200">
                <a:solidFill>
                  <a:schemeClr val="tx1"/>
                </a:solidFill>
                <a:latin typeface="Arial" panose="020B0604020202020204" pitchFamily="34" charset="0"/>
              </a:defRPr>
            </a:lvl3pPr>
            <a:lvl4pPr marL="1600200" indent="-228600">
              <a:spcBef>
                <a:spcPct val="20000"/>
              </a:spcBef>
              <a:buChar char="–"/>
              <a:defRPr sz="3200">
                <a:solidFill>
                  <a:schemeClr val="tx1"/>
                </a:solidFill>
                <a:latin typeface="Arial" panose="020B0604020202020204" pitchFamily="34" charset="0"/>
              </a:defRPr>
            </a:lvl4pPr>
            <a:lvl5pPr marL="2057400" indent="-228600">
              <a:spcBef>
                <a:spcPct val="20000"/>
              </a:spcBef>
              <a:buChar char="»"/>
              <a:defRPr sz="3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3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3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3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3200">
                <a:solidFill>
                  <a:schemeClr val="tx1"/>
                </a:solidFill>
                <a:latin typeface="Arial" panose="020B0604020202020204" pitchFamily="34" charset="0"/>
              </a:defRPr>
            </a:lvl9pPr>
          </a:lstStyle>
          <a:p>
            <a:pPr>
              <a:spcBef>
                <a:spcPct val="50000"/>
              </a:spcBef>
              <a:buClrTx/>
              <a:buSzTx/>
              <a:buFontTx/>
              <a:buNone/>
            </a:pPr>
            <a:r>
              <a:rPr lang="en-US" altLang="en-US" dirty="0">
                <a:solidFill>
                  <a:srgbClr val="595959"/>
                </a:solidFill>
                <a:latin typeface="Calibri" panose="020F0502020204030204" pitchFamily="34" charset="0"/>
                <a:cs typeface="Calibri" panose="020F0502020204030204" pitchFamily="34" charset="0"/>
              </a:rPr>
              <a:t>D=1      D=0</a:t>
            </a:r>
          </a:p>
        </p:txBody>
      </p:sp>
      <p:sp>
        <p:nvSpPr>
          <p:cNvPr id="17425" name="Text Box 28"/>
          <p:cNvSpPr txBox="1">
            <a:spLocks noChangeArrowheads="1"/>
          </p:cNvSpPr>
          <p:nvPr/>
        </p:nvSpPr>
        <p:spPr bwMode="auto">
          <a:xfrm>
            <a:off x="457200" y="2798058"/>
            <a:ext cx="1371600" cy="58477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tx2"/>
              </a:buClr>
              <a:buSzPct val="150000"/>
              <a:buChar char="•"/>
              <a:defRPr sz="3200">
                <a:solidFill>
                  <a:schemeClr val="tx1"/>
                </a:solidFill>
                <a:latin typeface="Arial" panose="020B0604020202020204" pitchFamily="34" charset="0"/>
              </a:defRPr>
            </a:lvl1pPr>
            <a:lvl2pPr marL="742950" indent="-285750">
              <a:spcBef>
                <a:spcPct val="20000"/>
              </a:spcBef>
              <a:buChar char="–"/>
              <a:defRPr sz="3200">
                <a:solidFill>
                  <a:schemeClr val="tx1"/>
                </a:solidFill>
                <a:latin typeface="Arial" panose="020B0604020202020204" pitchFamily="34" charset="0"/>
              </a:defRPr>
            </a:lvl2pPr>
            <a:lvl3pPr marL="1143000" indent="-228600">
              <a:spcBef>
                <a:spcPct val="20000"/>
              </a:spcBef>
              <a:buClr>
                <a:schemeClr val="tx2"/>
              </a:buClr>
              <a:buSzPct val="150000"/>
              <a:buChar char="•"/>
              <a:defRPr sz="3200">
                <a:solidFill>
                  <a:schemeClr val="tx1"/>
                </a:solidFill>
                <a:latin typeface="Arial" panose="020B0604020202020204" pitchFamily="34" charset="0"/>
              </a:defRPr>
            </a:lvl3pPr>
            <a:lvl4pPr marL="1600200" indent="-228600">
              <a:spcBef>
                <a:spcPct val="20000"/>
              </a:spcBef>
              <a:buChar char="–"/>
              <a:defRPr sz="3200">
                <a:solidFill>
                  <a:schemeClr val="tx1"/>
                </a:solidFill>
                <a:latin typeface="Arial" panose="020B0604020202020204" pitchFamily="34" charset="0"/>
              </a:defRPr>
            </a:lvl4pPr>
            <a:lvl5pPr marL="2057400" indent="-228600">
              <a:spcBef>
                <a:spcPct val="20000"/>
              </a:spcBef>
              <a:buChar char="»"/>
              <a:defRPr sz="3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3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3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3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3200">
                <a:solidFill>
                  <a:schemeClr val="tx1"/>
                </a:solidFill>
                <a:latin typeface="Arial" panose="020B0604020202020204" pitchFamily="34" charset="0"/>
              </a:defRPr>
            </a:lvl9pPr>
          </a:lstStyle>
          <a:p>
            <a:pPr>
              <a:spcBef>
                <a:spcPct val="50000"/>
              </a:spcBef>
              <a:buClrTx/>
              <a:buSzTx/>
              <a:buFontTx/>
              <a:buNone/>
            </a:pPr>
            <a:r>
              <a:rPr lang="en-US" altLang="en-US" dirty="0">
                <a:solidFill>
                  <a:srgbClr val="595959"/>
                </a:solidFill>
                <a:latin typeface="Calibri" panose="020F0502020204030204" pitchFamily="34" charset="0"/>
                <a:cs typeface="Calibri" panose="020F0502020204030204" pitchFamily="34" charset="0"/>
              </a:rPr>
              <a:t>E=1</a:t>
            </a:r>
          </a:p>
        </p:txBody>
      </p:sp>
      <p:sp>
        <p:nvSpPr>
          <p:cNvPr id="17426" name="Text Box 29"/>
          <p:cNvSpPr txBox="1">
            <a:spLocks noChangeArrowheads="1"/>
          </p:cNvSpPr>
          <p:nvPr/>
        </p:nvSpPr>
        <p:spPr bwMode="auto">
          <a:xfrm>
            <a:off x="457200" y="3571671"/>
            <a:ext cx="1371600" cy="58477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tx2"/>
              </a:buClr>
              <a:buSzPct val="150000"/>
              <a:buChar char="•"/>
              <a:defRPr sz="3200">
                <a:solidFill>
                  <a:schemeClr val="tx1"/>
                </a:solidFill>
                <a:latin typeface="Arial" panose="020B0604020202020204" pitchFamily="34" charset="0"/>
              </a:defRPr>
            </a:lvl1pPr>
            <a:lvl2pPr marL="742950" indent="-285750">
              <a:spcBef>
                <a:spcPct val="20000"/>
              </a:spcBef>
              <a:buChar char="–"/>
              <a:defRPr sz="3200">
                <a:solidFill>
                  <a:schemeClr val="tx1"/>
                </a:solidFill>
                <a:latin typeface="Arial" panose="020B0604020202020204" pitchFamily="34" charset="0"/>
              </a:defRPr>
            </a:lvl2pPr>
            <a:lvl3pPr marL="1143000" indent="-228600">
              <a:spcBef>
                <a:spcPct val="20000"/>
              </a:spcBef>
              <a:buClr>
                <a:schemeClr val="tx2"/>
              </a:buClr>
              <a:buSzPct val="150000"/>
              <a:buChar char="•"/>
              <a:defRPr sz="3200">
                <a:solidFill>
                  <a:schemeClr val="tx1"/>
                </a:solidFill>
                <a:latin typeface="Arial" panose="020B0604020202020204" pitchFamily="34" charset="0"/>
              </a:defRPr>
            </a:lvl3pPr>
            <a:lvl4pPr marL="1600200" indent="-228600">
              <a:spcBef>
                <a:spcPct val="20000"/>
              </a:spcBef>
              <a:buChar char="–"/>
              <a:defRPr sz="3200">
                <a:solidFill>
                  <a:schemeClr val="tx1"/>
                </a:solidFill>
                <a:latin typeface="Arial" panose="020B0604020202020204" pitchFamily="34" charset="0"/>
              </a:defRPr>
            </a:lvl4pPr>
            <a:lvl5pPr marL="2057400" indent="-228600">
              <a:spcBef>
                <a:spcPct val="20000"/>
              </a:spcBef>
              <a:buChar char="»"/>
              <a:defRPr sz="3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3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3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3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3200">
                <a:solidFill>
                  <a:schemeClr val="tx1"/>
                </a:solidFill>
                <a:latin typeface="Arial" panose="020B0604020202020204" pitchFamily="34" charset="0"/>
              </a:defRPr>
            </a:lvl9pPr>
          </a:lstStyle>
          <a:p>
            <a:pPr>
              <a:spcBef>
                <a:spcPct val="50000"/>
              </a:spcBef>
              <a:buClrTx/>
              <a:buSzTx/>
              <a:buFontTx/>
              <a:buNone/>
            </a:pPr>
            <a:r>
              <a:rPr lang="en-US" altLang="en-US" dirty="0">
                <a:solidFill>
                  <a:srgbClr val="595959"/>
                </a:solidFill>
                <a:latin typeface="Calibri" panose="020F0502020204030204" pitchFamily="34" charset="0"/>
                <a:cs typeface="Calibri" panose="020F0502020204030204" pitchFamily="34" charset="0"/>
              </a:rPr>
              <a:t>E=0</a:t>
            </a:r>
          </a:p>
        </p:txBody>
      </p:sp>
      <p:sp>
        <p:nvSpPr>
          <p:cNvPr id="17427" name="Text Box 30"/>
          <p:cNvSpPr txBox="1">
            <a:spLocks noChangeArrowheads="1"/>
          </p:cNvSpPr>
          <p:nvPr/>
        </p:nvSpPr>
        <p:spPr bwMode="auto">
          <a:xfrm>
            <a:off x="4191000" y="2798058"/>
            <a:ext cx="4953000" cy="1261884"/>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lr>
                <a:schemeClr val="tx2"/>
              </a:buClr>
              <a:buSzPct val="150000"/>
              <a:buChar char="•"/>
              <a:defRPr sz="3200">
                <a:solidFill>
                  <a:schemeClr val="tx1"/>
                </a:solidFill>
                <a:latin typeface="Arial" panose="020B0604020202020204" pitchFamily="34" charset="0"/>
              </a:defRPr>
            </a:lvl1pPr>
            <a:lvl2pPr marL="742950" indent="-285750">
              <a:spcBef>
                <a:spcPct val="20000"/>
              </a:spcBef>
              <a:buChar char="–"/>
              <a:defRPr sz="3200">
                <a:solidFill>
                  <a:schemeClr val="tx1"/>
                </a:solidFill>
                <a:latin typeface="Arial" panose="020B0604020202020204" pitchFamily="34" charset="0"/>
              </a:defRPr>
            </a:lvl2pPr>
            <a:lvl3pPr marL="1143000" indent="-228600">
              <a:spcBef>
                <a:spcPct val="20000"/>
              </a:spcBef>
              <a:buClr>
                <a:schemeClr val="tx2"/>
              </a:buClr>
              <a:buSzPct val="150000"/>
              <a:buChar char="•"/>
              <a:defRPr sz="3200">
                <a:solidFill>
                  <a:schemeClr val="tx1"/>
                </a:solidFill>
                <a:latin typeface="Arial" panose="020B0604020202020204" pitchFamily="34" charset="0"/>
              </a:defRPr>
            </a:lvl3pPr>
            <a:lvl4pPr marL="1600200" indent="-228600">
              <a:spcBef>
                <a:spcPct val="20000"/>
              </a:spcBef>
              <a:buChar char="–"/>
              <a:defRPr sz="3200">
                <a:solidFill>
                  <a:schemeClr val="tx1"/>
                </a:solidFill>
                <a:latin typeface="Arial" panose="020B0604020202020204" pitchFamily="34" charset="0"/>
              </a:defRPr>
            </a:lvl4pPr>
            <a:lvl5pPr marL="2057400" indent="-228600">
              <a:spcBef>
                <a:spcPct val="20000"/>
              </a:spcBef>
              <a:buChar char="»"/>
              <a:defRPr sz="3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3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3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3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3200">
                <a:solidFill>
                  <a:schemeClr val="tx1"/>
                </a:solidFill>
                <a:latin typeface="Arial" panose="020B0604020202020204" pitchFamily="34" charset="0"/>
              </a:defRPr>
            </a:lvl9pPr>
          </a:lstStyle>
          <a:p>
            <a:pPr>
              <a:spcBef>
                <a:spcPts val="2400"/>
              </a:spcBef>
              <a:buClrTx/>
              <a:buSzTx/>
              <a:buFontTx/>
              <a:buNone/>
            </a:pPr>
            <a:r>
              <a:rPr lang="en-US" altLang="en-US" sz="2800" dirty="0">
                <a:solidFill>
                  <a:srgbClr val="595959"/>
                </a:solidFill>
                <a:latin typeface="Cambria Math" panose="02040503050406030204" pitchFamily="18" charset="0"/>
                <a:ea typeface="Cambria Math" panose="02040503050406030204" pitchFamily="18" charset="0"/>
              </a:rPr>
              <a:t>a/(</a:t>
            </a:r>
            <a:r>
              <a:rPr lang="en-US" altLang="en-US" sz="2800" dirty="0" err="1">
                <a:solidFill>
                  <a:srgbClr val="595959"/>
                </a:solidFill>
                <a:latin typeface="Cambria Math" panose="02040503050406030204" pitchFamily="18" charset="0"/>
                <a:ea typeface="Cambria Math" panose="02040503050406030204" pitchFamily="18" charset="0"/>
              </a:rPr>
              <a:t>a+b</a:t>
            </a:r>
            <a:r>
              <a:rPr lang="en-US" altLang="en-US" sz="2800" dirty="0">
                <a:solidFill>
                  <a:srgbClr val="595959"/>
                </a:solidFill>
                <a:latin typeface="Cambria Math" panose="02040503050406030204" pitchFamily="18" charset="0"/>
                <a:ea typeface="Cambria Math" panose="02040503050406030204" pitchFamily="18" charset="0"/>
              </a:rPr>
              <a:t>) = R</a:t>
            </a:r>
            <a:r>
              <a:rPr lang="en-US" altLang="en-US" sz="2800" baseline="-25000" dirty="0">
                <a:solidFill>
                  <a:srgbClr val="595959"/>
                </a:solidFill>
                <a:latin typeface="Cambria Math" panose="02040503050406030204" pitchFamily="18" charset="0"/>
                <a:ea typeface="Cambria Math" panose="02040503050406030204" pitchFamily="18" charset="0"/>
              </a:rPr>
              <a:t>1 </a:t>
            </a:r>
            <a:r>
              <a:rPr lang="en-US" altLang="en-US" sz="2800" dirty="0">
                <a:solidFill>
                  <a:srgbClr val="595959"/>
                </a:solidFill>
                <a:latin typeface="Cambria Math" panose="02040503050406030204" pitchFamily="18" charset="0"/>
                <a:ea typeface="Cambria Math" panose="02040503050406030204" pitchFamily="18" charset="0"/>
              </a:rPr>
              <a:t>= </a:t>
            </a:r>
            <a:r>
              <a:rPr lang="en-US" altLang="en-US" sz="2800" dirty="0" err="1">
                <a:solidFill>
                  <a:srgbClr val="595959"/>
                </a:solidFill>
                <a:latin typeface="Cambria Math" panose="02040503050406030204" pitchFamily="18" charset="0"/>
                <a:ea typeface="Cambria Math" panose="02040503050406030204" pitchFamily="18" charset="0"/>
              </a:rPr>
              <a:t>pr</a:t>
            </a:r>
            <a:r>
              <a:rPr lang="en-US" altLang="en-US" sz="2800" dirty="0">
                <a:solidFill>
                  <a:srgbClr val="595959"/>
                </a:solidFill>
                <a:latin typeface="Cambria Math" panose="02040503050406030204" pitchFamily="18" charset="0"/>
                <a:ea typeface="Cambria Math" panose="02040503050406030204" pitchFamily="18" charset="0"/>
              </a:rPr>
              <a:t>(D=1</a:t>
            </a:r>
            <a:r>
              <a:rPr lang="en-US" altLang="en-US" sz="2400" dirty="0">
                <a:solidFill>
                  <a:srgbClr val="595959"/>
                </a:solidFill>
                <a:latin typeface="Cambria Math" panose="02040503050406030204" pitchFamily="18" charset="0"/>
                <a:ea typeface="Cambria Math" panose="02040503050406030204" pitchFamily="18" charset="0"/>
              </a:rPr>
              <a:t> </a:t>
            </a:r>
            <a:r>
              <a:rPr lang="en-US" altLang="en-US" sz="2800" dirty="0">
                <a:solidFill>
                  <a:srgbClr val="595959"/>
                </a:solidFill>
                <a:latin typeface="Cambria Math" panose="02040503050406030204" pitchFamily="18" charset="0"/>
                <a:ea typeface="Cambria Math" panose="02040503050406030204" pitchFamily="18" charset="0"/>
              </a:rPr>
              <a:t>|</a:t>
            </a:r>
            <a:r>
              <a:rPr lang="en-US" altLang="en-US" sz="2400" dirty="0">
                <a:solidFill>
                  <a:srgbClr val="595959"/>
                </a:solidFill>
                <a:latin typeface="Cambria Math" panose="02040503050406030204" pitchFamily="18" charset="0"/>
                <a:ea typeface="Cambria Math" panose="02040503050406030204" pitchFamily="18" charset="0"/>
              </a:rPr>
              <a:t> </a:t>
            </a:r>
            <a:r>
              <a:rPr lang="en-US" altLang="en-US" sz="2800" dirty="0">
                <a:solidFill>
                  <a:srgbClr val="595959"/>
                </a:solidFill>
                <a:latin typeface="Cambria Math" panose="02040503050406030204" pitchFamily="18" charset="0"/>
                <a:ea typeface="Cambria Math" panose="02040503050406030204" pitchFamily="18" charset="0"/>
              </a:rPr>
              <a:t>E=1)</a:t>
            </a:r>
          </a:p>
          <a:p>
            <a:pPr>
              <a:spcBef>
                <a:spcPts val="2400"/>
              </a:spcBef>
              <a:buClrTx/>
              <a:buSzTx/>
              <a:buFontTx/>
              <a:buNone/>
              <a:tabLst>
                <a:tab pos="1771650" algn="l"/>
                <a:tab pos="2228850" algn="l"/>
              </a:tabLst>
            </a:pPr>
            <a:r>
              <a:rPr lang="en-US" altLang="en-US" sz="2800" dirty="0">
                <a:solidFill>
                  <a:srgbClr val="595959"/>
                </a:solidFill>
                <a:latin typeface="Cambria Math" panose="02040503050406030204" pitchFamily="18" charset="0"/>
                <a:ea typeface="Cambria Math" panose="02040503050406030204" pitchFamily="18" charset="0"/>
              </a:rPr>
              <a:t>c/(</a:t>
            </a:r>
            <a:r>
              <a:rPr lang="en-US" altLang="en-US" sz="2800" dirty="0" err="1">
                <a:solidFill>
                  <a:srgbClr val="595959"/>
                </a:solidFill>
                <a:latin typeface="Cambria Math" panose="02040503050406030204" pitchFamily="18" charset="0"/>
                <a:ea typeface="Cambria Math" panose="02040503050406030204" pitchFamily="18" charset="0"/>
              </a:rPr>
              <a:t>c+d</a:t>
            </a:r>
            <a:r>
              <a:rPr lang="en-US" altLang="en-US" sz="2800" dirty="0">
                <a:solidFill>
                  <a:srgbClr val="595959"/>
                </a:solidFill>
                <a:latin typeface="Cambria Math" panose="02040503050406030204" pitchFamily="18" charset="0"/>
                <a:ea typeface="Cambria Math" panose="02040503050406030204" pitchFamily="18" charset="0"/>
              </a:rPr>
              <a:t>) = R</a:t>
            </a:r>
            <a:r>
              <a:rPr lang="en-US" altLang="en-US" sz="2800" baseline="-25000" dirty="0">
                <a:solidFill>
                  <a:srgbClr val="595959"/>
                </a:solidFill>
                <a:latin typeface="Cambria Math" panose="02040503050406030204" pitchFamily="18" charset="0"/>
                <a:ea typeface="Cambria Math" panose="02040503050406030204" pitchFamily="18" charset="0"/>
              </a:rPr>
              <a:t>0 </a:t>
            </a:r>
            <a:r>
              <a:rPr lang="en-US" altLang="en-US" sz="2800" dirty="0">
                <a:solidFill>
                  <a:srgbClr val="595959"/>
                </a:solidFill>
                <a:latin typeface="Cambria Math" panose="02040503050406030204" pitchFamily="18" charset="0"/>
                <a:ea typeface="Cambria Math" panose="02040503050406030204" pitchFamily="18" charset="0"/>
              </a:rPr>
              <a:t>= </a:t>
            </a:r>
            <a:r>
              <a:rPr lang="en-US" altLang="en-US" sz="2800" dirty="0" err="1">
                <a:solidFill>
                  <a:srgbClr val="595959"/>
                </a:solidFill>
                <a:latin typeface="Cambria Math" panose="02040503050406030204" pitchFamily="18" charset="0"/>
                <a:ea typeface="Cambria Math" panose="02040503050406030204" pitchFamily="18" charset="0"/>
              </a:rPr>
              <a:t>pr</a:t>
            </a:r>
            <a:r>
              <a:rPr lang="en-US" altLang="en-US" sz="2800" dirty="0">
                <a:solidFill>
                  <a:srgbClr val="595959"/>
                </a:solidFill>
                <a:latin typeface="Cambria Math" panose="02040503050406030204" pitchFamily="18" charset="0"/>
                <a:ea typeface="Cambria Math" panose="02040503050406030204" pitchFamily="18" charset="0"/>
              </a:rPr>
              <a:t>(D=1</a:t>
            </a:r>
            <a:r>
              <a:rPr lang="en-US" altLang="en-US" sz="2400" dirty="0">
                <a:solidFill>
                  <a:srgbClr val="595959"/>
                </a:solidFill>
                <a:latin typeface="Cambria Math" panose="02040503050406030204" pitchFamily="18" charset="0"/>
                <a:ea typeface="Cambria Math" panose="02040503050406030204" pitchFamily="18" charset="0"/>
              </a:rPr>
              <a:t> </a:t>
            </a:r>
            <a:r>
              <a:rPr lang="en-US" altLang="en-US" sz="2800" dirty="0">
                <a:solidFill>
                  <a:srgbClr val="595959"/>
                </a:solidFill>
                <a:latin typeface="Cambria Math" panose="02040503050406030204" pitchFamily="18" charset="0"/>
                <a:ea typeface="Cambria Math" panose="02040503050406030204" pitchFamily="18" charset="0"/>
              </a:rPr>
              <a:t>|</a:t>
            </a:r>
            <a:r>
              <a:rPr lang="en-US" altLang="en-US" sz="2400" dirty="0">
                <a:solidFill>
                  <a:srgbClr val="595959"/>
                </a:solidFill>
                <a:latin typeface="Cambria Math" panose="02040503050406030204" pitchFamily="18" charset="0"/>
                <a:ea typeface="Cambria Math" panose="02040503050406030204" pitchFamily="18" charset="0"/>
              </a:rPr>
              <a:t> </a:t>
            </a:r>
            <a:r>
              <a:rPr lang="en-US" altLang="en-US" sz="2800" dirty="0">
                <a:solidFill>
                  <a:srgbClr val="595959"/>
                </a:solidFill>
                <a:latin typeface="Cambria Math" panose="02040503050406030204" pitchFamily="18" charset="0"/>
                <a:ea typeface="Cambria Math" panose="02040503050406030204" pitchFamily="18" charset="0"/>
              </a:rPr>
              <a:t>E=0)</a:t>
            </a:r>
          </a:p>
        </p:txBody>
      </p:sp>
      <p:sp>
        <p:nvSpPr>
          <p:cNvPr id="2" name="TextBox 1"/>
          <p:cNvSpPr txBox="1"/>
          <p:nvPr/>
        </p:nvSpPr>
        <p:spPr>
          <a:xfrm>
            <a:off x="609600" y="4685844"/>
            <a:ext cx="7886700" cy="584776"/>
          </a:xfrm>
          <a:prstGeom prst="rect">
            <a:avLst/>
          </a:prstGeom>
          <a:noFill/>
        </p:spPr>
        <p:txBody>
          <a:bodyPr wrap="square" rtlCol="0">
            <a:spAutoFit/>
          </a:bodyPr>
          <a:lstStyle/>
          <a:p>
            <a:r>
              <a:rPr lang="en-US" altLang="en-US" sz="3200" dirty="0">
                <a:solidFill>
                  <a:srgbClr val="595959"/>
                </a:solidFill>
                <a:latin typeface="Cambria Math" panose="02040503050406030204" pitchFamily="18" charset="0"/>
                <a:ea typeface="Cambria Math" panose="02040503050406030204" pitchFamily="18" charset="0"/>
              </a:rPr>
              <a:t>P(X) = </a:t>
            </a:r>
            <a:r>
              <a:rPr lang="en-US" altLang="en-US" sz="3200" dirty="0" err="1">
                <a:solidFill>
                  <a:srgbClr val="595959"/>
                </a:solidFill>
                <a:latin typeface="Cambria Math" panose="02040503050406030204" pitchFamily="18" charset="0"/>
                <a:ea typeface="Cambria Math" panose="02040503050406030204" pitchFamily="18" charset="0"/>
              </a:rPr>
              <a:t>pr</a:t>
            </a:r>
            <a:r>
              <a:rPr lang="en-US" altLang="en-US" sz="3200" dirty="0">
                <a:solidFill>
                  <a:srgbClr val="595959"/>
                </a:solidFill>
                <a:latin typeface="Cambria Math" panose="02040503050406030204" pitchFamily="18" charset="0"/>
                <a:ea typeface="Cambria Math" panose="02040503050406030204" pitchFamily="18" charset="0"/>
              </a:rPr>
              <a:t>(D=1|</a:t>
            </a:r>
            <a:r>
              <a:rPr lang="en-US" altLang="en-US" sz="3200" dirty="0">
                <a:solidFill>
                  <a:schemeClr val="tx2"/>
                </a:solidFill>
                <a:latin typeface="Cambria Math" panose="02040503050406030204" pitchFamily="18" charset="0"/>
                <a:ea typeface="Cambria Math" panose="02040503050406030204" pitchFamily="18" charset="0"/>
              </a:rPr>
              <a:t>X=E</a:t>
            </a:r>
            <a:r>
              <a:rPr lang="en-US" altLang="en-US" sz="3200" dirty="0">
                <a:solidFill>
                  <a:srgbClr val="595959"/>
                </a:solidFill>
                <a:latin typeface="Cambria Math" panose="02040503050406030204" pitchFamily="18" charset="0"/>
                <a:ea typeface="Cambria Math" panose="02040503050406030204" pitchFamily="18" charset="0"/>
              </a:rPr>
              <a:t>) = 1/[1+e</a:t>
            </a:r>
            <a:r>
              <a:rPr lang="en-US" altLang="en-US" sz="3200" baseline="30000" dirty="0">
                <a:solidFill>
                  <a:srgbClr val="595959"/>
                </a:solidFill>
                <a:latin typeface="Cambria Math" panose="02040503050406030204" pitchFamily="18" charset="0"/>
                <a:ea typeface="Cambria Math" panose="02040503050406030204" pitchFamily="18" charset="0"/>
              </a:rPr>
              <a:t>-(α+βE)</a:t>
            </a:r>
            <a:r>
              <a:rPr lang="en-US" altLang="en-US" sz="3200" dirty="0">
                <a:solidFill>
                  <a:srgbClr val="595959"/>
                </a:solidFill>
                <a:latin typeface="Cambria Math" panose="02040503050406030204" pitchFamily="18" charset="0"/>
                <a:ea typeface="Cambria Math" panose="02040503050406030204" pitchFamily="18" charset="0"/>
              </a:rPr>
              <a:t>]</a:t>
            </a:r>
            <a:endParaRPr lang="en-US" altLang="en-US" sz="2000" dirty="0">
              <a:solidFill>
                <a:srgbClr val="595959"/>
              </a:solidFill>
              <a:latin typeface="Cambria Math" panose="02040503050406030204" pitchFamily="18" charset="0"/>
              <a:ea typeface="Cambria Math" panose="02040503050406030204" pitchFamily="18" charset="0"/>
            </a:endParaRPr>
          </a:p>
        </p:txBody>
      </p:sp>
      <p:grpSp>
        <p:nvGrpSpPr>
          <p:cNvPr id="3" name="Group 2"/>
          <p:cNvGrpSpPr/>
          <p:nvPr/>
        </p:nvGrpSpPr>
        <p:grpSpPr>
          <a:xfrm>
            <a:off x="3811306" y="5736597"/>
            <a:ext cx="4611305" cy="822623"/>
            <a:chOff x="3174225" y="5826343"/>
            <a:chExt cx="3893592" cy="822623"/>
          </a:xfrm>
        </p:grpSpPr>
        <p:sp>
          <p:nvSpPr>
            <p:cNvPr id="11" name="Rectangle 3"/>
            <p:cNvSpPr txBox="1">
              <a:spLocks noChangeArrowheads="1"/>
            </p:cNvSpPr>
            <p:nvPr/>
          </p:nvSpPr>
          <p:spPr bwMode="auto">
            <a:xfrm>
              <a:off x="3174225" y="6122193"/>
              <a:ext cx="1250611" cy="4064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chemeClr val="tx2"/>
                </a:buClr>
                <a:buSzPct val="15000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32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tx2"/>
                </a:buClr>
                <a:buSzPct val="150000"/>
                <a:buChar char="•"/>
                <a:defRPr sz="32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32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3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Bef>
                  <a:spcPts val="0"/>
                </a:spcBef>
                <a:buFontTx/>
                <a:buNone/>
              </a:pPr>
              <a:r>
                <a:rPr lang="en-US" altLang="en-US" baseline="30000" dirty="0">
                  <a:solidFill>
                    <a:srgbClr val="595959"/>
                  </a:solidFill>
                  <a:latin typeface="Cambria Math" panose="02040503050406030204" pitchFamily="18" charset="0"/>
                  <a:ea typeface="Cambria Math" panose="02040503050406030204" pitchFamily="18" charset="0"/>
                </a:rPr>
                <a:t>Where E = </a:t>
              </a:r>
            </a:p>
          </p:txBody>
        </p:sp>
        <p:sp>
          <p:nvSpPr>
            <p:cNvPr id="12" name="AutoShape 7"/>
            <p:cNvSpPr>
              <a:spLocks/>
            </p:cNvSpPr>
            <p:nvPr/>
          </p:nvSpPr>
          <p:spPr bwMode="auto">
            <a:xfrm>
              <a:off x="4424836" y="5826343"/>
              <a:ext cx="152400" cy="822623"/>
            </a:xfrm>
            <a:prstGeom prst="leftBrace">
              <a:avLst>
                <a:gd name="adj1" fmla="val 50000"/>
                <a:gd name="adj2" fmla="val 50000"/>
              </a:avLst>
            </a:prstGeom>
            <a:noFill/>
            <a:ln w="9525">
              <a:solidFill>
                <a:schemeClr val="tx1"/>
              </a:solidFill>
              <a:round/>
              <a:headEnd/>
              <a:tailEn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2"/>
                </a:buClr>
                <a:buSzPct val="150000"/>
                <a:buChar char="•"/>
                <a:defRPr sz="3200">
                  <a:solidFill>
                    <a:schemeClr val="tx1"/>
                  </a:solidFill>
                  <a:latin typeface="Arial" panose="020B0604020202020204" pitchFamily="34" charset="0"/>
                </a:defRPr>
              </a:lvl1pPr>
              <a:lvl2pPr marL="742950" indent="-285750">
                <a:spcBef>
                  <a:spcPct val="20000"/>
                </a:spcBef>
                <a:buChar char="–"/>
                <a:defRPr sz="3200">
                  <a:solidFill>
                    <a:schemeClr val="tx1"/>
                  </a:solidFill>
                  <a:latin typeface="Arial" panose="020B0604020202020204" pitchFamily="34" charset="0"/>
                </a:defRPr>
              </a:lvl2pPr>
              <a:lvl3pPr marL="1143000" indent="-228600">
                <a:spcBef>
                  <a:spcPct val="20000"/>
                </a:spcBef>
                <a:buClr>
                  <a:schemeClr val="tx2"/>
                </a:buClr>
                <a:buSzPct val="150000"/>
                <a:buChar char="•"/>
                <a:defRPr sz="3200">
                  <a:solidFill>
                    <a:schemeClr val="tx1"/>
                  </a:solidFill>
                  <a:latin typeface="Arial" panose="020B0604020202020204" pitchFamily="34" charset="0"/>
                </a:defRPr>
              </a:lvl3pPr>
              <a:lvl4pPr marL="1600200" indent="-228600">
                <a:spcBef>
                  <a:spcPct val="20000"/>
                </a:spcBef>
                <a:buChar char="–"/>
                <a:defRPr sz="3200">
                  <a:solidFill>
                    <a:schemeClr val="tx1"/>
                  </a:solidFill>
                  <a:latin typeface="Arial" panose="020B0604020202020204" pitchFamily="34" charset="0"/>
                </a:defRPr>
              </a:lvl4pPr>
              <a:lvl5pPr marL="2057400" indent="-228600">
                <a:spcBef>
                  <a:spcPct val="20000"/>
                </a:spcBef>
                <a:buChar char="»"/>
                <a:defRPr sz="3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3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3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3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3200">
                  <a:solidFill>
                    <a:schemeClr val="tx1"/>
                  </a:solidFill>
                  <a:latin typeface="Arial" panose="020B0604020202020204" pitchFamily="34" charset="0"/>
                </a:defRPr>
              </a:lvl9pPr>
            </a:lstStyle>
            <a:p>
              <a:pPr>
                <a:spcBef>
                  <a:spcPct val="0"/>
                </a:spcBef>
                <a:buClrTx/>
                <a:buSzTx/>
                <a:buFontTx/>
                <a:buNone/>
              </a:pPr>
              <a:endParaRPr lang="en-US" altLang="en-US">
                <a:solidFill>
                  <a:srgbClr val="595959"/>
                </a:solidFill>
              </a:endParaRPr>
            </a:p>
          </p:txBody>
        </p:sp>
        <p:sp>
          <p:nvSpPr>
            <p:cNvPr id="13" name="Rectangle 3"/>
            <p:cNvSpPr txBox="1">
              <a:spLocks noChangeArrowheads="1"/>
            </p:cNvSpPr>
            <p:nvPr/>
          </p:nvSpPr>
          <p:spPr bwMode="auto">
            <a:xfrm>
              <a:off x="4577234" y="5956478"/>
              <a:ext cx="2490583" cy="64293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chemeClr val="tx2"/>
                </a:buClr>
                <a:buSzPct val="15000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32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tx2"/>
                </a:buClr>
                <a:buSzPct val="150000"/>
                <a:buChar char="•"/>
                <a:defRPr sz="32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32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3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Bef>
                  <a:spcPts val="0"/>
                </a:spcBef>
                <a:buFontTx/>
                <a:buNone/>
              </a:pPr>
              <a:r>
                <a:rPr lang="en-US" altLang="en-US" baseline="30000" dirty="0">
                  <a:solidFill>
                    <a:srgbClr val="595959"/>
                  </a:solidFill>
                  <a:latin typeface="Cambria Math" panose="02040503050406030204" pitchFamily="18" charset="0"/>
                  <a:ea typeface="Cambria Math" panose="02040503050406030204" pitchFamily="18" charset="0"/>
                </a:rPr>
                <a:t>1 if exposed</a:t>
              </a:r>
            </a:p>
            <a:p>
              <a:pPr>
                <a:spcBef>
                  <a:spcPts val="0"/>
                </a:spcBef>
                <a:buFontTx/>
                <a:buNone/>
              </a:pPr>
              <a:r>
                <a:rPr lang="en-US" altLang="en-US" baseline="30000" dirty="0">
                  <a:solidFill>
                    <a:srgbClr val="595959"/>
                  </a:solidFill>
                  <a:latin typeface="Cambria Math" panose="02040503050406030204" pitchFamily="18" charset="0"/>
                  <a:ea typeface="Cambria Math" panose="02040503050406030204" pitchFamily="18" charset="0"/>
                </a:rPr>
                <a:t>0 if not exposed</a:t>
              </a:r>
            </a:p>
          </p:txBody>
        </p:sp>
      </p:grpSp>
    </p:spTree>
    <p:extLst>
      <p:ext uri="{BB962C8B-B14F-4D97-AF65-F5344CB8AC3E}">
        <p14:creationId xmlns:p14="http://schemas.microsoft.com/office/powerpoint/2010/main" val="189417282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457200" y="274320"/>
            <a:ext cx="8229600" cy="1143000"/>
          </a:xfrm>
        </p:spPr>
        <p:txBody>
          <a:bodyPr/>
          <a:lstStyle/>
          <a:p>
            <a:r>
              <a:rPr lang="en-US" altLang="en-US" dirty="0"/>
              <a:t>Simple analysis (1 exposure) </a:t>
            </a:r>
          </a:p>
        </p:txBody>
      </p:sp>
      <p:sp>
        <p:nvSpPr>
          <p:cNvPr id="19459" name="Rectangle 3"/>
          <p:cNvSpPr>
            <a:spLocks noGrp="1" noChangeArrowheads="1"/>
          </p:cNvSpPr>
          <p:nvPr>
            <p:ph type="body" idx="1"/>
          </p:nvPr>
        </p:nvSpPr>
        <p:spPr>
          <a:xfrm>
            <a:off x="805722" y="2707015"/>
            <a:ext cx="6858000" cy="1828800"/>
          </a:xfrm>
          <a:ln>
            <a:noFill/>
          </a:ln>
        </p:spPr>
        <p:txBody>
          <a:bodyPr/>
          <a:lstStyle/>
          <a:p>
            <a:pPr>
              <a:buNone/>
            </a:pPr>
            <a:endParaRPr lang="en-US" altLang="en-US" baseline="30000" dirty="0">
              <a:latin typeface="Symbol" panose="05050102010706020507" pitchFamily="18" charset="2"/>
            </a:endParaRPr>
          </a:p>
          <a:p>
            <a:pPr>
              <a:buNone/>
            </a:pPr>
            <a:r>
              <a:rPr lang="en-US" altLang="en-US" sz="3000" dirty="0">
                <a:latin typeface="Cambria Math" panose="02040503050406030204" pitchFamily="18" charset="0"/>
                <a:ea typeface="Cambria Math" panose="02040503050406030204" pitchFamily="18" charset="0"/>
              </a:rPr>
              <a:t>E=1: R</a:t>
            </a:r>
            <a:r>
              <a:rPr lang="en-US" altLang="en-US" sz="3000" baseline="-25000" dirty="0">
                <a:latin typeface="Cambria Math" panose="02040503050406030204" pitchFamily="18" charset="0"/>
                <a:ea typeface="Cambria Math" panose="02040503050406030204" pitchFamily="18" charset="0"/>
              </a:rPr>
              <a:t>1 </a:t>
            </a:r>
            <a:r>
              <a:rPr lang="en-US" altLang="en-US" sz="3000" dirty="0">
                <a:latin typeface="Cambria Math" panose="02040503050406030204" pitchFamily="18" charset="0"/>
                <a:ea typeface="Cambria Math" panose="02040503050406030204" pitchFamily="18" charset="0"/>
              </a:rPr>
              <a:t>= </a:t>
            </a:r>
            <a:r>
              <a:rPr lang="en-US" altLang="en-US" sz="3000" dirty="0" err="1">
                <a:latin typeface="Cambria Math" panose="02040503050406030204" pitchFamily="18" charset="0"/>
                <a:ea typeface="Cambria Math" panose="02040503050406030204" pitchFamily="18" charset="0"/>
              </a:rPr>
              <a:t>pr</a:t>
            </a:r>
            <a:r>
              <a:rPr lang="en-US" altLang="en-US" sz="3000" dirty="0">
                <a:latin typeface="Cambria Math" panose="02040503050406030204" pitchFamily="18" charset="0"/>
                <a:ea typeface="Cambria Math" panose="02040503050406030204" pitchFamily="18" charset="0"/>
              </a:rPr>
              <a:t>(D=1</a:t>
            </a:r>
            <a:r>
              <a:rPr lang="en-US" altLang="en-US" sz="3000" dirty="0">
                <a:solidFill>
                  <a:srgbClr val="595959"/>
                </a:solidFill>
                <a:latin typeface="Cambria Math" panose="02040503050406030204" pitchFamily="18" charset="0"/>
                <a:ea typeface="Cambria Math" panose="02040503050406030204" pitchFamily="18" charset="0"/>
              </a:rPr>
              <a:t>|</a:t>
            </a:r>
            <a:r>
              <a:rPr lang="en-US" altLang="en-US" sz="3000" dirty="0">
                <a:latin typeface="Cambria Math" panose="02040503050406030204" pitchFamily="18" charset="0"/>
                <a:ea typeface="Cambria Math" panose="02040503050406030204" pitchFamily="18" charset="0"/>
              </a:rPr>
              <a:t>E=1) = 1/(1+e</a:t>
            </a:r>
            <a:r>
              <a:rPr lang="en-US" altLang="en-US" sz="3000" baseline="30000" dirty="0">
                <a:latin typeface="Cambria Math" panose="02040503050406030204" pitchFamily="18" charset="0"/>
                <a:ea typeface="Cambria Math" panose="02040503050406030204" pitchFamily="18" charset="0"/>
              </a:rPr>
              <a:t>-(α+β)</a:t>
            </a:r>
            <a:r>
              <a:rPr lang="en-US" altLang="en-US" sz="3000" dirty="0">
                <a:latin typeface="Cambria Math" panose="02040503050406030204" pitchFamily="18" charset="0"/>
                <a:ea typeface="Cambria Math" panose="02040503050406030204" pitchFamily="18" charset="0"/>
              </a:rPr>
              <a:t>) </a:t>
            </a:r>
          </a:p>
          <a:p>
            <a:pPr>
              <a:buNone/>
            </a:pPr>
            <a:r>
              <a:rPr lang="en-US" altLang="en-US" sz="3000" dirty="0">
                <a:latin typeface="Cambria Math" panose="02040503050406030204" pitchFamily="18" charset="0"/>
                <a:ea typeface="Cambria Math" panose="02040503050406030204" pitchFamily="18" charset="0"/>
              </a:rPr>
              <a:t>E=0: R</a:t>
            </a:r>
            <a:r>
              <a:rPr lang="en-US" altLang="en-US" sz="3000" baseline="-25000" dirty="0">
                <a:latin typeface="Cambria Math" panose="02040503050406030204" pitchFamily="18" charset="0"/>
                <a:ea typeface="Cambria Math" panose="02040503050406030204" pitchFamily="18" charset="0"/>
              </a:rPr>
              <a:t>0 </a:t>
            </a:r>
            <a:r>
              <a:rPr lang="en-US" altLang="en-US" sz="3000" dirty="0">
                <a:latin typeface="Cambria Math" panose="02040503050406030204" pitchFamily="18" charset="0"/>
                <a:ea typeface="Cambria Math" panose="02040503050406030204" pitchFamily="18" charset="0"/>
              </a:rPr>
              <a:t>= </a:t>
            </a:r>
            <a:r>
              <a:rPr lang="en-US" altLang="en-US" sz="3000" dirty="0" err="1">
                <a:latin typeface="Cambria Math" panose="02040503050406030204" pitchFamily="18" charset="0"/>
                <a:ea typeface="Cambria Math" panose="02040503050406030204" pitchFamily="18" charset="0"/>
              </a:rPr>
              <a:t>pr</a:t>
            </a:r>
            <a:r>
              <a:rPr lang="en-US" altLang="en-US" sz="3000" dirty="0">
                <a:latin typeface="Cambria Math" panose="02040503050406030204" pitchFamily="18" charset="0"/>
                <a:ea typeface="Cambria Math" panose="02040503050406030204" pitchFamily="18" charset="0"/>
              </a:rPr>
              <a:t>(D=1</a:t>
            </a:r>
            <a:r>
              <a:rPr lang="en-US" altLang="en-US" sz="3000" dirty="0">
                <a:solidFill>
                  <a:srgbClr val="595959"/>
                </a:solidFill>
                <a:latin typeface="Cambria Math" panose="02040503050406030204" pitchFamily="18" charset="0"/>
                <a:ea typeface="Cambria Math" panose="02040503050406030204" pitchFamily="18" charset="0"/>
              </a:rPr>
              <a:t>|</a:t>
            </a:r>
            <a:r>
              <a:rPr lang="en-US" altLang="en-US" sz="3000" dirty="0">
                <a:latin typeface="Cambria Math" panose="02040503050406030204" pitchFamily="18" charset="0"/>
                <a:ea typeface="Cambria Math" panose="02040503050406030204" pitchFamily="18" charset="0"/>
              </a:rPr>
              <a:t>E=0) = 1/(1+e</a:t>
            </a:r>
            <a:r>
              <a:rPr lang="en-US" altLang="en-US" sz="3000" baseline="30000" dirty="0">
                <a:latin typeface="Cambria Math" panose="02040503050406030204" pitchFamily="18" charset="0"/>
                <a:ea typeface="Cambria Math" panose="02040503050406030204" pitchFamily="18" charset="0"/>
              </a:rPr>
              <a:t>-α</a:t>
            </a:r>
            <a:r>
              <a:rPr lang="en-US" altLang="en-US" sz="3000" dirty="0">
                <a:latin typeface="Cambria Math" panose="02040503050406030204" pitchFamily="18" charset="0"/>
                <a:ea typeface="Cambria Math" panose="02040503050406030204" pitchFamily="18" charset="0"/>
              </a:rPr>
              <a:t>)</a:t>
            </a:r>
          </a:p>
        </p:txBody>
      </p:sp>
      <p:grpSp>
        <p:nvGrpSpPr>
          <p:cNvPr id="4" name="Group 3"/>
          <p:cNvGrpSpPr/>
          <p:nvPr/>
        </p:nvGrpSpPr>
        <p:grpSpPr>
          <a:xfrm>
            <a:off x="548640" y="1837332"/>
            <a:ext cx="7820589" cy="822623"/>
            <a:chOff x="448283" y="1559440"/>
            <a:chExt cx="7820589" cy="822623"/>
          </a:xfrm>
        </p:grpSpPr>
        <p:sp>
          <p:nvSpPr>
            <p:cNvPr id="8" name="TextBox 7"/>
            <p:cNvSpPr txBox="1"/>
            <p:nvPr/>
          </p:nvSpPr>
          <p:spPr>
            <a:xfrm>
              <a:off x="448283" y="1709874"/>
              <a:ext cx="6477000" cy="523220"/>
            </a:xfrm>
            <a:prstGeom prst="rect">
              <a:avLst/>
            </a:prstGeom>
            <a:noFill/>
          </p:spPr>
          <p:txBody>
            <a:bodyPr wrap="square" rtlCol="0">
              <a:spAutoFit/>
            </a:bodyPr>
            <a:lstStyle/>
            <a:p>
              <a:r>
                <a:rPr lang="en-US" altLang="en-US" sz="2800" dirty="0">
                  <a:solidFill>
                    <a:srgbClr val="595959"/>
                  </a:solidFill>
                  <a:latin typeface="Cambria Math" panose="02040503050406030204" pitchFamily="18" charset="0"/>
                  <a:ea typeface="Cambria Math" panose="02040503050406030204" pitchFamily="18" charset="0"/>
                </a:rPr>
                <a:t>P(X) = </a:t>
              </a:r>
              <a:r>
                <a:rPr lang="en-US" altLang="en-US" sz="2800" dirty="0" err="1">
                  <a:solidFill>
                    <a:srgbClr val="595959"/>
                  </a:solidFill>
                  <a:latin typeface="Cambria Math" panose="02040503050406030204" pitchFamily="18" charset="0"/>
                  <a:ea typeface="Cambria Math" panose="02040503050406030204" pitchFamily="18" charset="0"/>
                </a:rPr>
                <a:t>pr</a:t>
              </a:r>
              <a:r>
                <a:rPr lang="en-US" altLang="en-US" sz="2800" dirty="0">
                  <a:solidFill>
                    <a:srgbClr val="595959"/>
                  </a:solidFill>
                  <a:latin typeface="Cambria Math" panose="02040503050406030204" pitchFamily="18" charset="0"/>
                  <a:ea typeface="Cambria Math" panose="02040503050406030204" pitchFamily="18" charset="0"/>
                </a:rPr>
                <a:t>(D=1|X=E) = 1/[1+e</a:t>
              </a:r>
              <a:r>
                <a:rPr lang="en-US" altLang="en-US" sz="2800" baseline="30000" dirty="0">
                  <a:solidFill>
                    <a:srgbClr val="595959"/>
                  </a:solidFill>
                  <a:latin typeface="Cambria Math" panose="02040503050406030204" pitchFamily="18" charset="0"/>
                  <a:ea typeface="Cambria Math" panose="02040503050406030204" pitchFamily="18" charset="0"/>
                </a:rPr>
                <a:t>-(α+βE)</a:t>
              </a:r>
              <a:r>
                <a:rPr lang="en-US" altLang="en-US" sz="2800" dirty="0">
                  <a:solidFill>
                    <a:srgbClr val="595959"/>
                  </a:solidFill>
                  <a:latin typeface="Cambria Math" panose="02040503050406030204" pitchFamily="18" charset="0"/>
                  <a:ea typeface="Cambria Math" panose="02040503050406030204" pitchFamily="18" charset="0"/>
                </a:rPr>
                <a:t>]</a:t>
              </a:r>
              <a:endParaRPr lang="en-US" altLang="en-US" sz="3200" dirty="0">
                <a:solidFill>
                  <a:srgbClr val="595959"/>
                </a:solidFill>
                <a:latin typeface="Cambria Math" panose="02040503050406030204" pitchFamily="18" charset="0"/>
                <a:ea typeface="Cambria Math" panose="02040503050406030204" pitchFamily="18" charset="0"/>
              </a:endParaRPr>
            </a:p>
          </p:txBody>
        </p:sp>
        <p:grpSp>
          <p:nvGrpSpPr>
            <p:cNvPr id="9" name="Group 8"/>
            <p:cNvGrpSpPr/>
            <p:nvPr/>
          </p:nvGrpSpPr>
          <p:grpSpPr>
            <a:xfrm>
              <a:off x="6819900" y="1559440"/>
              <a:ext cx="1448972" cy="822623"/>
              <a:chOff x="1510274" y="5502355"/>
              <a:chExt cx="1448972" cy="822623"/>
            </a:xfrm>
          </p:grpSpPr>
          <p:sp>
            <p:nvSpPr>
              <p:cNvPr id="10" name="Rectangle 3"/>
              <p:cNvSpPr txBox="1">
                <a:spLocks noChangeArrowheads="1"/>
              </p:cNvSpPr>
              <p:nvPr/>
            </p:nvSpPr>
            <p:spPr bwMode="auto">
              <a:xfrm>
                <a:off x="1510274" y="5813393"/>
                <a:ext cx="838200" cy="4064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chemeClr val="tx2"/>
                  </a:buClr>
                  <a:buSzPct val="15000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32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tx2"/>
                  </a:buClr>
                  <a:buSzPct val="150000"/>
                  <a:buChar char="•"/>
                  <a:defRPr sz="32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32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3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Bef>
                    <a:spcPts val="0"/>
                  </a:spcBef>
                  <a:buFontTx/>
                  <a:buNone/>
                </a:pPr>
                <a:r>
                  <a:rPr lang="en-US" altLang="en-US" baseline="30000" dirty="0">
                    <a:solidFill>
                      <a:srgbClr val="595959"/>
                    </a:solidFill>
                  </a:rPr>
                  <a:t> </a:t>
                </a:r>
                <a:r>
                  <a:rPr lang="en-US" altLang="en-US" baseline="30000" dirty="0">
                    <a:solidFill>
                      <a:srgbClr val="595959"/>
                    </a:solidFill>
                    <a:latin typeface="Cambria Math" panose="02040503050406030204" pitchFamily="18" charset="0"/>
                    <a:ea typeface="Cambria Math" panose="02040503050406030204" pitchFamily="18" charset="0"/>
                  </a:rPr>
                  <a:t>E =</a:t>
                </a:r>
                <a:r>
                  <a:rPr lang="en-US" altLang="en-US" baseline="30000" dirty="0">
                    <a:solidFill>
                      <a:srgbClr val="595959"/>
                    </a:solidFill>
                  </a:rPr>
                  <a:t> </a:t>
                </a:r>
              </a:p>
            </p:txBody>
          </p:sp>
          <p:sp>
            <p:nvSpPr>
              <p:cNvPr id="11" name="AutoShape 7"/>
              <p:cNvSpPr>
                <a:spLocks/>
              </p:cNvSpPr>
              <p:nvPr/>
            </p:nvSpPr>
            <p:spPr bwMode="auto">
              <a:xfrm>
                <a:off x="2218613" y="5502355"/>
                <a:ext cx="152400" cy="822623"/>
              </a:xfrm>
              <a:prstGeom prst="leftBrace">
                <a:avLst>
                  <a:gd name="adj1" fmla="val 50000"/>
                  <a:gd name="adj2" fmla="val 50000"/>
                </a:avLst>
              </a:prstGeom>
              <a:noFill/>
              <a:ln w="9525">
                <a:solidFill>
                  <a:schemeClr val="tx1"/>
                </a:solidFill>
                <a:round/>
                <a:headEnd/>
                <a:tailEn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2"/>
                  </a:buClr>
                  <a:buSzPct val="150000"/>
                  <a:buChar char="•"/>
                  <a:defRPr sz="3200">
                    <a:solidFill>
                      <a:schemeClr val="tx1"/>
                    </a:solidFill>
                    <a:latin typeface="Arial" panose="020B0604020202020204" pitchFamily="34" charset="0"/>
                  </a:defRPr>
                </a:lvl1pPr>
                <a:lvl2pPr marL="742950" indent="-285750">
                  <a:spcBef>
                    <a:spcPct val="20000"/>
                  </a:spcBef>
                  <a:buChar char="–"/>
                  <a:defRPr sz="3200">
                    <a:solidFill>
                      <a:schemeClr val="tx1"/>
                    </a:solidFill>
                    <a:latin typeface="Arial" panose="020B0604020202020204" pitchFamily="34" charset="0"/>
                  </a:defRPr>
                </a:lvl2pPr>
                <a:lvl3pPr marL="1143000" indent="-228600">
                  <a:spcBef>
                    <a:spcPct val="20000"/>
                  </a:spcBef>
                  <a:buClr>
                    <a:schemeClr val="tx2"/>
                  </a:buClr>
                  <a:buSzPct val="150000"/>
                  <a:buChar char="•"/>
                  <a:defRPr sz="3200">
                    <a:solidFill>
                      <a:schemeClr val="tx1"/>
                    </a:solidFill>
                    <a:latin typeface="Arial" panose="020B0604020202020204" pitchFamily="34" charset="0"/>
                  </a:defRPr>
                </a:lvl3pPr>
                <a:lvl4pPr marL="1600200" indent="-228600">
                  <a:spcBef>
                    <a:spcPct val="20000"/>
                  </a:spcBef>
                  <a:buChar char="–"/>
                  <a:defRPr sz="3200">
                    <a:solidFill>
                      <a:schemeClr val="tx1"/>
                    </a:solidFill>
                    <a:latin typeface="Arial" panose="020B0604020202020204" pitchFamily="34" charset="0"/>
                  </a:defRPr>
                </a:lvl4pPr>
                <a:lvl5pPr marL="2057400" indent="-228600">
                  <a:spcBef>
                    <a:spcPct val="20000"/>
                  </a:spcBef>
                  <a:buChar char="»"/>
                  <a:defRPr sz="3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3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3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3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3200">
                    <a:solidFill>
                      <a:schemeClr val="tx1"/>
                    </a:solidFill>
                    <a:latin typeface="Arial" panose="020B0604020202020204" pitchFamily="34" charset="0"/>
                  </a:defRPr>
                </a:lvl9pPr>
              </a:lstStyle>
              <a:p>
                <a:pPr>
                  <a:spcBef>
                    <a:spcPct val="0"/>
                  </a:spcBef>
                  <a:buClrTx/>
                  <a:buSzTx/>
                  <a:buFontTx/>
                  <a:buNone/>
                </a:pPr>
                <a:endParaRPr lang="en-US" altLang="en-US">
                  <a:solidFill>
                    <a:srgbClr val="595959"/>
                  </a:solidFill>
                </a:endParaRPr>
              </a:p>
            </p:txBody>
          </p:sp>
          <p:sp>
            <p:nvSpPr>
              <p:cNvPr id="12" name="Rectangle 3"/>
              <p:cNvSpPr txBox="1">
                <a:spLocks noChangeArrowheads="1"/>
              </p:cNvSpPr>
              <p:nvPr/>
            </p:nvSpPr>
            <p:spPr bwMode="auto">
              <a:xfrm>
                <a:off x="2471154" y="5642015"/>
                <a:ext cx="488092" cy="64293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chemeClr val="tx2"/>
                  </a:buClr>
                  <a:buSzPct val="15000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32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tx2"/>
                  </a:buClr>
                  <a:buSzPct val="150000"/>
                  <a:buChar char="•"/>
                  <a:defRPr sz="32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32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3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Bef>
                    <a:spcPts val="0"/>
                  </a:spcBef>
                  <a:buFontTx/>
                  <a:buNone/>
                </a:pPr>
                <a:r>
                  <a:rPr lang="en-US" altLang="en-US" baseline="30000" dirty="0">
                    <a:solidFill>
                      <a:srgbClr val="595959"/>
                    </a:solidFill>
                    <a:latin typeface="Cambria Math" panose="02040503050406030204" pitchFamily="18" charset="0"/>
                    <a:ea typeface="Cambria Math" panose="02040503050406030204" pitchFamily="18" charset="0"/>
                  </a:rPr>
                  <a:t>1 </a:t>
                </a:r>
              </a:p>
              <a:p>
                <a:pPr>
                  <a:spcBef>
                    <a:spcPts val="0"/>
                  </a:spcBef>
                  <a:buFontTx/>
                  <a:buNone/>
                </a:pPr>
                <a:r>
                  <a:rPr lang="en-US" altLang="en-US" baseline="30000" dirty="0">
                    <a:solidFill>
                      <a:srgbClr val="595959"/>
                    </a:solidFill>
                    <a:latin typeface="Cambria Math" panose="02040503050406030204" pitchFamily="18" charset="0"/>
                    <a:ea typeface="Cambria Math" panose="02040503050406030204" pitchFamily="18" charset="0"/>
                  </a:rPr>
                  <a:t>0 </a:t>
                </a:r>
              </a:p>
            </p:txBody>
          </p:sp>
        </p:grpSp>
      </p:grpSp>
      <p:sp>
        <p:nvSpPr>
          <p:cNvPr id="13" name="AutoShape 7"/>
          <p:cNvSpPr>
            <a:spLocks/>
          </p:cNvSpPr>
          <p:nvPr/>
        </p:nvSpPr>
        <p:spPr bwMode="auto">
          <a:xfrm>
            <a:off x="542395" y="2987939"/>
            <a:ext cx="206277" cy="1295400"/>
          </a:xfrm>
          <a:prstGeom prst="leftBrace">
            <a:avLst>
              <a:gd name="adj1" fmla="val 50000"/>
              <a:gd name="adj2" fmla="val 50000"/>
            </a:avLst>
          </a:prstGeom>
          <a:noFill/>
          <a:ln w="19050">
            <a:solidFill>
              <a:srgbClr val="585C56"/>
            </a:solidFill>
            <a:round/>
            <a:headEnd/>
            <a:tailEn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2"/>
              </a:buClr>
              <a:buSzPct val="150000"/>
              <a:buChar char="•"/>
              <a:defRPr sz="3200">
                <a:solidFill>
                  <a:schemeClr val="tx1"/>
                </a:solidFill>
                <a:latin typeface="Arial" panose="020B0604020202020204" pitchFamily="34" charset="0"/>
              </a:defRPr>
            </a:lvl1pPr>
            <a:lvl2pPr marL="742950" indent="-285750">
              <a:spcBef>
                <a:spcPct val="20000"/>
              </a:spcBef>
              <a:buChar char="–"/>
              <a:defRPr sz="3200">
                <a:solidFill>
                  <a:schemeClr val="tx1"/>
                </a:solidFill>
                <a:latin typeface="Arial" panose="020B0604020202020204" pitchFamily="34" charset="0"/>
              </a:defRPr>
            </a:lvl2pPr>
            <a:lvl3pPr marL="1143000" indent="-228600">
              <a:spcBef>
                <a:spcPct val="20000"/>
              </a:spcBef>
              <a:buClr>
                <a:schemeClr val="tx2"/>
              </a:buClr>
              <a:buSzPct val="150000"/>
              <a:buChar char="•"/>
              <a:defRPr sz="3200">
                <a:solidFill>
                  <a:schemeClr val="tx1"/>
                </a:solidFill>
                <a:latin typeface="Arial" panose="020B0604020202020204" pitchFamily="34" charset="0"/>
              </a:defRPr>
            </a:lvl3pPr>
            <a:lvl4pPr marL="1600200" indent="-228600">
              <a:spcBef>
                <a:spcPct val="20000"/>
              </a:spcBef>
              <a:buChar char="–"/>
              <a:defRPr sz="3200">
                <a:solidFill>
                  <a:schemeClr val="tx1"/>
                </a:solidFill>
                <a:latin typeface="Arial" panose="020B0604020202020204" pitchFamily="34" charset="0"/>
              </a:defRPr>
            </a:lvl4pPr>
            <a:lvl5pPr marL="2057400" indent="-228600">
              <a:spcBef>
                <a:spcPct val="20000"/>
              </a:spcBef>
              <a:buChar char="»"/>
              <a:defRPr sz="3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3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3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3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3200">
                <a:solidFill>
                  <a:schemeClr val="tx1"/>
                </a:solidFill>
                <a:latin typeface="Arial" panose="020B0604020202020204" pitchFamily="34" charset="0"/>
              </a:defRPr>
            </a:lvl9pPr>
          </a:lstStyle>
          <a:p>
            <a:pPr>
              <a:spcBef>
                <a:spcPct val="0"/>
              </a:spcBef>
              <a:buClrTx/>
              <a:buSzTx/>
              <a:buFontTx/>
              <a:buNone/>
            </a:pPr>
            <a:endParaRPr lang="en-US" altLang="en-US">
              <a:solidFill>
                <a:srgbClr val="595959"/>
              </a:solidFill>
            </a:endParaRPr>
          </a:p>
        </p:txBody>
      </p:sp>
      <p:grpSp>
        <p:nvGrpSpPr>
          <p:cNvPr id="2" name="Group 1"/>
          <p:cNvGrpSpPr/>
          <p:nvPr/>
        </p:nvGrpSpPr>
        <p:grpSpPr>
          <a:xfrm>
            <a:off x="645534" y="4938944"/>
            <a:ext cx="5354449" cy="1349087"/>
            <a:chOff x="515196" y="4917109"/>
            <a:chExt cx="5354449" cy="1349087"/>
          </a:xfrm>
        </p:grpSpPr>
        <p:sp>
          <p:nvSpPr>
            <p:cNvPr id="19462" name="Text Box 6"/>
            <p:cNvSpPr txBox="1">
              <a:spLocks noChangeArrowheads="1"/>
            </p:cNvSpPr>
            <p:nvPr/>
          </p:nvSpPr>
          <p:spPr bwMode="auto">
            <a:xfrm>
              <a:off x="3844196" y="5175224"/>
              <a:ext cx="1123104" cy="39687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lr>
                  <a:schemeClr val="tx2"/>
                </a:buClr>
                <a:buSzPct val="150000"/>
                <a:buChar char="•"/>
                <a:defRPr sz="3200">
                  <a:solidFill>
                    <a:schemeClr val="tx1"/>
                  </a:solidFill>
                  <a:latin typeface="Arial" panose="020B0604020202020204" pitchFamily="34" charset="0"/>
                </a:defRPr>
              </a:lvl1pPr>
              <a:lvl2pPr marL="742950" indent="-285750">
                <a:spcBef>
                  <a:spcPct val="20000"/>
                </a:spcBef>
                <a:buChar char="–"/>
                <a:defRPr sz="3200">
                  <a:solidFill>
                    <a:schemeClr val="tx1"/>
                  </a:solidFill>
                  <a:latin typeface="Arial" panose="020B0604020202020204" pitchFamily="34" charset="0"/>
                </a:defRPr>
              </a:lvl2pPr>
              <a:lvl3pPr marL="1143000" indent="-228600">
                <a:spcBef>
                  <a:spcPct val="20000"/>
                </a:spcBef>
                <a:buClr>
                  <a:schemeClr val="tx2"/>
                </a:buClr>
                <a:buSzPct val="150000"/>
                <a:buChar char="•"/>
                <a:defRPr sz="3200">
                  <a:solidFill>
                    <a:schemeClr val="tx1"/>
                  </a:solidFill>
                  <a:latin typeface="Arial" panose="020B0604020202020204" pitchFamily="34" charset="0"/>
                </a:defRPr>
              </a:lvl3pPr>
              <a:lvl4pPr marL="1600200" indent="-228600">
                <a:spcBef>
                  <a:spcPct val="20000"/>
                </a:spcBef>
                <a:buChar char="–"/>
                <a:defRPr sz="3200">
                  <a:solidFill>
                    <a:schemeClr val="tx1"/>
                  </a:solidFill>
                  <a:latin typeface="Arial" panose="020B0604020202020204" pitchFamily="34" charset="0"/>
                </a:defRPr>
              </a:lvl4pPr>
              <a:lvl5pPr marL="2057400" indent="-228600">
                <a:spcBef>
                  <a:spcPct val="20000"/>
                </a:spcBef>
                <a:buChar char="»"/>
                <a:defRPr sz="3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3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3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3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3200">
                  <a:solidFill>
                    <a:schemeClr val="tx1"/>
                  </a:solidFill>
                  <a:latin typeface="Arial" panose="020B0604020202020204" pitchFamily="34" charset="0"/>
                </a:defRPr>
              </a:lvl9pPr>
            </a:lstStyle>
            <a:p>
              <a:pPr>
                <a:spcBef>
                  <a:spcPct val="50000"/>
                </a:spcBef>
                <a:buClrTx/>
                <a:buSzTx/>
                <a:buFontTx/>
                <a:buNone/>
              </a:pPr>
              <a:r>
                <a:rPr lang="en-US" altLang="en-US" sz="2000" i="1" dirty="0">
                  <a:solidFill>
                    <a:srgbClr val="595959"/>
                  </a:solidFill>
                  <a:latin typeface="Cambria Math" panose="02040503050406030204" pitchFamily="18" charset="0"/>
                  <a:ea typeface="Cambria Math" panose="02040503050406030204" pitchFamily="18" charset="0"/>
                </a:rPr>
                <a:t>algebra</a:t>
              </a:r>
            </a:p>
          </p:txBody>
        </p:sp>
        <p:cxnSp>
          <p:nvCxnSpPr>
            <p:cNvPr id="3" name="Straight Connector 2"/>
            <p:cNvCxnSpPr/>
            <p:nvPr/>
          </p:nvCxnSpPr>
          <p:spPr bwMode="auto">
            <a:xfrm>
              <a:off x="1752600" y="5613291"/>
              <a:ext cx="1981200" cy="0"/>
            </a:xfrm>
            <a:prstGeom prst="line">
              <a:avLst/>
            </a:prstGeom>
            <a:solidFill>
              <a:schemeClr val="accent1"/>
            </a:solidFill>
            <a:ln w="28575" cap="flat" cmpd="sng" algn="ctr">
              <a:solidFill>
                <a:srgbClr val="585C56"/>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cxnSp>
        <p:sp>
          <p:nvSpPr>
            <p:cNvPr id="5" name="Rectangle 4"/>
            <p:cNvSpPr/>
            <p:nvPr/>
          </p:nvSpPr>
          <p:spPr>
            <a:xfrm>
              <a:off x="4846608" y="5269530"/>
              <a:ext cx="1023037" cy="646331"/>
            </a:xfrm>
            <a:prstGeom prst="rect">
              <a:avLst/>
            </a:prstGeom>
          </p:spPr>
          <p:txBody>
            <a:bodyPr wrap="none">
              <a:spAutoFit/>
            </a:bodyPr>
            <a:lstStyle/>
            <a:p>
              <a:pPr>
                <a:buFontTx/>
                <a:buNone/>
              </a:pPr>
              <a:r>
                <a:rPr lang="en-US" altLang="en-US" sz="3600" dirty="0">
                  <a:solidFill>
                    <a:srgbClr val="595959"/>
                  </a:solidFill>
                  <a:latin typeface="Cambria Math" panose="02040503050406030204" pitchFamily="18" charset="0"/>
                  <a:ea typeface="Cambria Math" panose="02040503050406030204" pitchFamily="18" charset="0"/>
                </a:rPr>
                <a:t>= e</a:t>
              </a:r>
              <a:r>
                <a:rPr lang="en-US" altLang="en-US" sz="3600" baseline="30000" dirty="0">
                  <a:solidFill>
                    <a:srgbClr val="595959"/>
                  </a:solidFill>
                  <a:latin typeface="Cambria Math" panose="02040503050406030204" pitchFamily="18" charset="0"/>
                  <a:ea typeface="Cambria Math" panose="02040503050406030204" pitchFamily="18" charset="0"/>
                </a:rPr>
                <a:t>β</a:t>
              </a:r>
              <a:endParaRPr lang="en-US" altLang="en-US" sz="3600" baseline="15000" dirty="0">
                <a:solidFill>
                  <a:srgbClr val="595959"/>
                </a:solidFill>
                <a:latin typeface="Cambria Math" panose="02040503050406030204" pitchFamily="18" charset="0"/>
                <a:ea typeface="Cambria Math" panose="02040503050406030204" pitchFamily="18" charset="0"/>
              </a:endParaRPr>
            </a:p>
          </p:txBody>
        </p:sp>
        <p:sp>
          <p:nvSpPr>
            <p:cNvPr id="6" name="Rectangle 5"/>
            <p:cNvSpPr/>
            <p:nvPr/>
          </p:nvSpPr>
          <p:spPr>
            <a:xfrm>
              <a:off x="1702838" y="4917109"/>
              <a:ext cx="2196744" cy="1349087"/>
            </a:xfrm>
            <a:prstGeom prst="rect">
              <a:avLst/>
            </a:prstGeom>
          </p:spPr>
          <p:txBody>
            <a:bodyPr wrap="square">
              <a:spAutoFit/>
            </a:bodyPr>
            <a:lstStyle/>
            <a:p>
              <a:pPr>
                <a:lnSpc>
                  <a:spcPct val="150000"/>
                </a:lnSpc>
                <a:buFontTx/>
                <a:buNone/>
              </a:pPr>
              <a:r>
                <a:rPr lang="en-US" altLang="en-US" sz="2800" dirty="0">
                  <a:solidFill>
                    <a:srgbClr val="595959"/>
                  </a:solidFill>
                  <a:latin typeface="Cambria Math" panose="02040503050406030204" pitchFamily="18" charset="0"/>
                  <a:ea typeface="Cambria Math" panose="02040503050406030204" pitchFamily="18" charset="0"/>
                </a:rPr>
                <a:t>R</a:t>
              </a:r>
              <a:r>
                <a:rPr lang="en-US" altLang="en-US" sz="2800" baseline="-25000" dirty="0">
                  <a:solidFill>
                    <a:srgbClr val="595959"/>
                  </a:solidFill>
                  <a:latin typeface="Cambria Math" panose="02040503050406030204" pitchFamily="18" charset="0"/>
                  <a:ea typeface="Cambria Math" panose="02040503050406030204" pitchFamily="18" charset="0"/>
                </a:rPr>
                <a:t>1 </a:t>
              </a:r>
              <a:r>
                <a:rPr lang="en-US" altLang="en-US" sz="2800" dirty="0">
                  <a:solidFill>
                    <a:srgbClr val="595959"/>
                  </a:solidFill>
                  <a:latin typeface="Cambria Math" panose="02040503050406030204" pitchFamily="18" charset="0"/>
                  <a:ea typeface="Cambria Math" panose="02040503050406030204" pitchFamily="18" charset="0"/>
                </a:rPr>
                <a:t>/ (1-R</a:t>
              </a:r>
              <a:r>
                <a:rPr lang="en-US" altLang="en-US" sz="2800" baseline="-25000" dirty="0">
                  <a:solidFill>
                    <a:srgbClr val="595959"/>
                  </a:solidFill>
                  <a:latin typeface="Cambria Math" panose="02040503050406030204" pitchFamily="18" charset="0"/>
                  <a:ea typeface="Cambria Math" panose="02040503050406030204" pitchFamily="18" charset="0"/>
                </a:rPr>
                <a:t>1</a:t>
              </a:r>
              <a:r>
                <a:rPr lang="en-US" altLang="en-US" sz="2800" dirty="0">
                  <a:solidFill>
                    <a:srgbClr val="595959"/>
                  </a:solidFill>
                  <a:latin typeface="Cambria Math" panose="02040503050406030204" pitchFamily="18" charset="0"/>
                  <a:ea typeface="Cambria Math" panose="02040503050406030204" pitchFamily="18" charset="0"/>
                </a:rPr>
                <a:t>) </a:t>
              </a:r>
              <a:br>
                <a:rPr lang="en-US" altLang="en-US" sz="2800" dirty="0">
                  <a:solidFill>
                    <a:srgbClr val="595959"/>
                  </a:solidFill>
                  <a:latin typeface="Cambria Math" panose="02040503050406030204" pitchFamily="18" charset="0"/>
                  <a:ea typeface="Cambria Math" panose="02040503050406030204" pitchFamily="18" charset="0"/>
                </a:rPr>
              </a:br>
              <a:r>
                <a:rPr lang="en-US" altLang="en-US" sz="2800" dirty="0">
                  <a:solidFill>
                    <a:srgbClr val="595959"/>
                  </a:solidFill>
                  <a:latin typeface="Cambria Math" panose="02040503050406030204" pitchFamily="18" charset="0"/>
                  <a:ea typeface="Cambria Math" panose="02040503050406030204" pitchFamily="18" charset="0"/>
                </a:rPr>
                <a:t>R</a:t>
              </a:r>
              <a:r>
                <a:rPr lang="en-US" altLang="en-US" sz="2800" baseline="-25000" dirty="0">
                  <a:solidFill>
                    <a:srgbClr val="595959"/>
                  </a:solidFill>
                  <a:latin typeface="Cambria Math" panose="02040503050406030204" pitchFamily="18" charset="0"/>
                  <a:ea typeface="Cambria Math" panose="02040503050406030204" pitchFamily="18" charset="0"/>
                </a:rPr>
                <a:t>0</a:t>
              </a:r>
              <a:r>
                <a:rPr lang="en-US" altLang="en-US" sz="2800" dirty="0">
                  <a:solidFill>
                    <a:srgbClr val="595959"/>
                  </a:solidFill>
                  <a:latin typeface="Cambria Math" panose="02040503050406030204" pitchFamily="18" charset="0"/>
                  <a:ea typeface="Cambria Math" panose="02040503050406030204" pitchFamily="18" charset="0"/>
                </a:rPr>
                <a:t>/ (1-R</a:t>
              </a:r>
              <a:r>
                <a:rPr lang="en-US" altLang="en-US" sz="2800" baseline="-25000" dirty="0">
                  <a:solidFill>
                    <a:srgbClr val="595959"/>
                  </a:solidFill>
                  <a:latin typeface="Cambria Math" panose="02040503050406030204" pitchFamily="18" charset="0"/>
                  <a:ea typeface="Cambria Math" panose="02040503050406030204" pitchFamily="18" charset="0"/>
                </a:rPr>
                <a:t>0</a:t>
              </a:r>
              <a:r>
                <a:rPr lang="en-US" altLang="en-US" sz="2800" dirty="0">
                  <a:solidFill>
                    <a:srgbClr val="595959"/>
                  </a:solidFill>
                  <a:latin typeface="Cambria Math" panose="02040503050406030204" pitchFamily="18" charset="0"/>
                  <a:ea typeface="Cambria Math" panose="02040503050406030204" pitchFamily="18" charset="0"/>
                </a:rPr>
                <a:t>)</a:t>
              </a:r>
              <a:endParaRPr lang="en-US" altLang="en-US" sz="2800" baseline="15000" dirty="0">
                <a:solidFill>
                  <a:srgbClr val="595959"/>
                </a:solidFill>
                <a:latin typeface="Cambria Math" panose="02040503050406030204" pitchFamily="18" charset="0"/>
                <a:ea typeface="Cambria Math" panose="02040503050406030204" pitchFamily="18" charset="0"/>
              </a:endParaRPr>
            </a:p>
          </p:txBody>
        </p:sp>
        <p:sp>
          <p:nvSpPr>
            <p:cNvPr id="7" name="Rectangle 6"/>
            <p:cNvSpPr/>
            <p:nvPr/>
          </p:nvSpPr>
          <p:spPr>
            <a:xfrm>
              <a:off x="515196" y="5304427"/>
              <a:ext cx="1137050" cy="523220"/>
            </a:xfrm>
            <a:prstGeom prst="rect">
              <a:avLst/>
            </a:prstGeom>
          </p:spPr>
          <p:txBody>
            <a:bodyPr wrap="none">
              <a:spAutoFit/>
            </a:bodyPr>
            <a:lstStyle/>
            <a:p>
              <a:r>
                <a:rPr lang="en-US" altLang="en-US" sz="2800" dirty="0">
                  <a:solidFill>
                    <a:srgbClr val="595959"/>
                  </a:solidFill>
                  <a:latin typeface="Cambria Math" panose="02040503050406030204" pitchFamily="18" charset="0"/>
                  <a:ea typeface="Cambria Math" panose="02040503050406030204" pitchFamily="18" charset="0"/>
                </a:rPr>
                <a:t>OR =</a:t>
              </a:r>
              <a:r>
                <a:rPr lang="en-US" altLang="en-US" sz="2800" dirty="0">
                  <a:solidFill>
                    <a:srgbClr val="595959"/>
                  </a:solidFill>
                </a:rPr>
                <a:t> </a:t>
              </a:r>
              <a:endParaRPr lang="en-US" sz="2800" dirty="0">
                <a:solidFill>
                  <a:srgbClr val="595959"/>
                </a:solidFill>
              </a:endParaRPr>
            </a:p>
          </p:txBody>
        </p:sp>
        <p:cxnSp>
          <p:nvCxnSpPr>
            <p:cNvPr id="15" name="Straight Arrow Connector 14"/>
            <p:cNvCxnSpPr/>
            <p:nvPr/>
          </p:nvCxnSpPr>
          <p:spPr bwMode="auto">
            <a:xfrm>
              <a:off x="3978876" y="5613291"/>
              <a:ext cx="838200" cy="0"/>
            </a:xfrm>
            <a:prstGeom prst="straightConnector1">
              <a:avLst/>
            </a:prstGeom>
            <a:solidFill>
              <a:schemeClr val="accent1"/>
            </a:solidFill>
            <a:ln w="28575" cap="flat" cmpd="sng" algn="ctr">
              <a:solidFill>
                <a:srgbClr val="585C56"/>
              </a:solidFill>
              <a:prstDash val="solid"/>
              <a:round/>
              <a:headEnd type="none" w="med" len="med"/>
              <a:tailEnd type="arrow" w="lg"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cxnSp>
      </p:grpSp>
      <p:sp>
        <p:nvSpPr>
          <p:cNvPr id="14" name="TextBox 13"/>
          <p:cNvSpPr txBox="1"/>
          <p:nvPr/>
        </p:nvSpPr>
        <p:spPr>
          <a:xfrm>
            <a:off x="6737877" y="4998386"/>
            <a:ext cx="1781438" cy="1191095"/>
          </a:xfrm>
          <a:prstGeom prst="rect">
            <a:avLst/>
          </a:prstGeom>
          <a:solidFill>
            <a:schemeClr val="bg1">
              <a:lumMod val="85000"/>
            </a:schemeClr>
          </a:solidFill>
        </p:spPr>
        <p:txBody>
          <a:bodyPr wrap="square" rtlCol="0">
            <a:spAutoFit/>
          </a:bodyPr>
          <a:lstStyle/>
          <a:p>
            <a:pPr>
              <a:lnSpc>
                <a:spcPct val="130000"/>
              </a:lnSpc>
            </a:pPr>
            <a:r>
              <a:rPr lang="en-US" sz="2800" i="1" dirty="0">
                <a:latin typeface="Times New Roman"/>
                <a:cs typeface="Times New Roman"/>
              </a:rPr>
              <a:t>OR=e</a:t>
            </a:r>
            <a:r>
              <a:rPr lang="en-US" sz="2800" i="1" baseline="30000" dirty="0">
                <a:latin typeface="Times New Roman"/>
                <a:cs typeface="Times New Roman"/>
              </a:rPr>
              <a:t>β</a:t>
            </a:r>
          </a:p>
          <a:p>
            <a:pPr>
              <a:lnSpc>
                <a:spcPct val="130000"/>
              </a:lnSpc>
            </a:pPr>
            <a:r>
              <a:rPr lang="en-US" sz="2800" i="1" dirty="0" err="1">
                <a:latin typeface="Times New Roman"/>
                <a:cs typeface="Times New Roman"/>
              </a:rPr>
              <a:t>ln</a:t>
            </a:r>
            <a:r>
              <a:rPr lang="en-US" sz="2800" i="1" dirty="0">
                <a:latin typeface="Times New Roman"/>
                <a:cs typeface="Times New Roman"/>
              </a:rPr>
              <a:t>(OR)</a:t>
            </a:r>
            <a:r>
              <a:rPr lang="en-US" sz="2800" i="1" dirty="0"/>
              <a:t>=β</a:t>
            </a:r>
          </a:p>
        </p:txBody>
      </p:sp>
    </p:spTree>
    <p:extLst>
      <p:ext uri="{BB962C8B-B14F-4D97-AF65-F5344CB8AC3E}">
        <p14:creationId xmlns:p14="http://schemas.microsoft.com/office/powerpoint/2010/main" val="265008847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a:xfrm>
            <a:off x="457200" y="640080"/>
            <a:ext cx="8229600" cy="1143000"/>
          </a:xfrm>
        </p:spPr>
        <p:txBody>
          <a:bodyPr/>
          <a:lstStyle/>
          <a:p>
            <a:r>
              <a:rPr lang="en-US" altLang="en-US" dirty="0"/>
              <a:t>General odds ratio formula</a:t>
            </a:r>
            <a:br>
              <a:rPr lang="en-US" altLang="en-US" dirty="0"/>
            </a:br>
            <a:r>
              <a:rPr lang="en-US" altLang="en-US" dirty="0"/>
              <a:t>with k independent variables</a:t>
            </a:r>
            <a:endParaRPr lang="en-US" altLang="en-US" sz="2800" b="0" dirty="0">
              <a:solidFill>
                <a:schemeClr val="tx2"/>
              </a:solidFill>
            </a:endParaRPr>
          </a:p>
        </p:txBody>
      </p:sp>
      <p:sp>
        <p:nvSpPr>
          <p:cNvPr id="20483" name="Rectangle 3"/>
          <p:cNvSpPr>
            <a:spLocks noGrp="1" noChangeArrowheads="1"/>
          </p:cNvSpPr>
          <p:nvPr>
            <p:ph type="body" idx="1"/>
          </p:nvPr>
        </p:nvSpPr>
        <p:spPr>
          <a:xfrm>
            <a:off x="457200" y="2834640"/>
            <a:ext cx="8458200" cy="3200400"/>
          </a:xfrm>
        </p:spPr>
        <p:txBody>
          <a:bodyPr/>
          <a:lstStyle/>
          <a:p>
            <a:pPr>
              <a:buFontTx/>
              <a:buNone/>
            </a:pPr>
            <a:r>
              <a:rPr lang="en-US" altLang="en-US" dirty="0">
                <a:latin typeface="Cambria Math" panose="02040503050406030204" pitchFamily="18" charset="0"/>
                <a:ea typeface="Cambria Math" panose="02040503050406030204" pitchFamily="18" charset="0"/>
              </a:rPr>
              <a:t>Involving </a:t>
            </a:r>
            <a:r>
              <a:rPr lang="en-US" altLang="en-US" b="1" u="sng" dirty="0">
                <a:solidFill>
                  <a:srgbClr val="FF0000"/>
                </a:solidFill>
                <a:latin typeface="Cambria Math" panose="02040503050406030204" pitchFamily="18" charset="0"/>
                <a:ea typeface="Cambria Math" panose="02040503050406030204" pitchFamily="18" charset="0"/>
              </a:rPr>
              <a:t>X</a:t>
            </a:r>
            <a:r>
              <a:rPr lang="en-US" altLang="en-US" dirty="0">
                <a:latin typeface="Cambria Math" panose="02040503050406030204" pitchFamily="18" charset="0"/>
                <a:ea typeface="Cambria Math" panose="02040503050406030204" pitchFamily="18" charset="0"/>
              </a:rPr>
              <a:t> = </a:t>
            </a:r>
            <a:r>
              <a:rPr lang="en-US" altLang="en-US" dirty="0">
                <a:solidFill>
                  <a:srgbClr val="FF0000"/>
                </a:solidFill>
                <a:latin typeface="Cambria Math" panose="02040503050406030204" pitchFamily="18" charset="0"/>
                <a:ea typeface="Cambria Math" panose="02040503050406030204" pitchFamily="18" charset="0"/>
              </a:rPr>
              <a:t>(x</a:t>
            </a:r>
            <a:r>
              <a:rPr lang="en-US" altLang="en-US" baseline="-25000" dirty="0">
                <a:solidFill>
                  <a:srgbClr val="FF0000"/>
                </a:solidFill>
                <a:latin typeface="Cambria Math" panose="02040503050406030204" pitchFamily="18" charset="0"/>
                <a:ea typeface="Cambria Math" panose="02040503050406030204" pitchFamily="18" charset="0"/>
              </a:rPr>
              <a:t>1</a:t>
            </a:r>
            <a:r>
              <a:rPr lang="en-US" altLang="en-US" dirty="0">
                <a:solidFill>
                  <a:srgbClr val="FF0000"/>
                </a:solidFill>
                <a:latin typeface="Cambria Math" panose="02040503050406030204" pitchFamily="18" charset="0"/>
                <a:ea typeface="Cambria Math" panose="02040503050406030204" pitchFamily="18" charset="0"/>
              </a:rPr>
              <a:t>,…,</a:t>
            </a:r>
            <a:r>
              <a:rPr lang="en-US" altLang="en-US" dirty="0" err="1">
                <a:solidFill>
                  <a:srgbClr val="FF0000"/>
                </a:solidFill>
                <a:latin typeface="Cambria Math" panose="02040503050406030204" pitchFamily="18" charset="0"/>
                <a:ea typeface="Cambria Math" panose="02040503050406030204" pitchFamily="18" charset="0"/>
              </a:rPr>
              <a:t>x</a:t>
            </a:r>
            <a:r>
              <a:rPr lang="en-US" altLang="en-US" baseline="-25000" dirty="0" err="1">
                <a:solidFill>
                  <a:srgbClr val="FF0000"/>
                </a:solidFill>
                <a:latin typeface="Cambria Math" panose="02040503050406030204" pitchFamily="18" charset="0"/>
                <a:ea typeface="Cambria Math" panose="02040503050406030204" pitchFamily="18" charset="0"/>
              </a:rPr>
              <a:t>k</a:t>
            </a:r>
            <a:r>
              <a:rPr lang="en-US" altLang="en-US" dirty="0">
                <a:solidFill>
                  <a:srgbClr val="FF0000"/>
                </a:solidFill>
                <a:latin typeface="Cambria Math" panose="02040503050406030204" pitchFamily="18" charset="0"/>
                <a:ea typeface="Cambria Math" panose="02040503050406030204" pitchFamily="18" charset="0"/>
              </a:rPr>
              <a:t>) </a:t>
            </a:r>
            <a:r>
              <a:rPr lang="en-US" altLang="en-US" dirty="0">
                <a:latin typeface="Cambria Math" panose="02040503050406030204" pitchFamily="18" charset="0"/>
                <a:ea typeface="Cambria Math" panose="02040503050406030204" pitchFamily="18" charset="0"/>
              </a:rPr>
              <a:t>and </a:t>
            </a:r>
            <a:r>
              <a:rPr lang="en-US" altLang="en-US" b="1" u="sng" dirty="0">
                <a:latin typeface="Cambria Math" panose="02040503050406030204" pitchFamily="18" charset="0"/>
                <a:ea typeface="Cambria Math" panose="02040503050406030204" pitchFamily="18" charset="0"/>
              </a:rPr>
              <a:t>X</a:t>
            </a:r>
            <a:r>
              <a:rPr lang="en-US" altLang="en-US" dirty="0">
                <a:latin typeface="Cambria Math" panose="02040503050406030204" pitchFamily="18" charset="0"/>
                <a:ea typeface="Cambria Math" panose="02040503050406030204" pitchFamily="18" charset="0"/>
              </a:rPr>
              <a:t> = (x</a:t>
            </a:r>
            <a:r>
              <a:rPr lang="en-US" altLang="en-US" baseline="-25000" dirty="0">
                <a:latin typeface="Cambria Math" panose="02040503050406030204" pitchFamily="18" charset="0"/>
                <a:ea typeface="Cambria Math" panose="02040503050406030204" pitchFamily="18" charset="0"/>
              </a:rPr>
              <a:t>1</a:t>
            </a:r>
            <a:r>
              <a:rPr lang="en-US" altLang="en-US" dirty="0">
                <a:latin typeface="Cambria Math" panose="02040503050406030204" pitchFamily="18" charset="0"/>
                <a:ea typeface="Cambria Math" panose="02040503050406030204" pitchFamily="18" charset="0"/>
              </a:rPr>
              <a:t>,…,</a:t>
            </a:r>
            <a:r>
              <a:rPr lang="en-US" altLang="en-US" dirty="0" err="1">
                <a:latin typeface="Cambria Math" panose="02040503050406030204" pitchFamily="18" charset="0"/>
                <a:ea typeface="Cambria Math" panose="02040503050406030204" pitchFamily="18" charset="0"/>
              </a:rPr>
              <a:t>x</a:t>
            </a:r>
            <a:r>
              <a:rPr lang="en-US" altLang="en-US" baseline="-25000" dirty="0" err="1">
                <a:latin typeface="Cambria Math" panose="02040503050406030204" pitchFamily="18" charset="0"/>
                <a:ea typeface="Cambria Math" panose="02040503050406030204" pitchFamily="18" charset="0"/>
              </a:rPr>
              <a:t>k</a:t>
            </a:r>
            <a:r>
              <a:rPr lang="en-US" altLang="en-US" dirty="0">
                <a:latin typeface="Cambria Math" panose="02040503050406030204" pitchFamily="18" charset="0"/>
                <a:ea typeface="Cambria Math" panose="02040503050406030204" pitchFamily="18" charset="0"/>
              </a:rPr>
              <a:t>) </a:t>
            </a:r>
          </a:p>
          <a:p>
            <a:pPr algn="ctr">
              <a:buNone/>
            </a:pPr>
            <a:endParaRPr lang="en-US" altLang="en-US" dirty="0">
              <a:latin typeface="Cambria Math" panose="02040503050406030204" pitchFamily="18" charset="0"/>
              <a:ea typeface="Cambria Math" panose="02040503050406030204" pitchFamily="18" charset="0"/>
            </a:endParaRPr>
          </a:p>
          <a:p>
            <a:pPr algn="ctr">
              <a:buNone/>
            </a:pPr>
            <a:r>
              <a:rPr lang="en-US" altLang="en-US" dirty="0" err="1">
                <a:latin typeface="Cambria Math" panose="02040503050406030204" pitchFamily="18" charset="0"/>
                <a:ea typeface="Cambria Math" panose="02040503050406030204" pitchFamily="18" charset="0"/>
              </a:rPr>
              <a:t>OR</a:t>
            </a:r>
            <a:r>
              <a:rPr lang="en-US" altLang="en-US" baseline="-25000" dirty="0" err="1">
                <a:solidFill>
                  <a:srgbClr val="FF0000"/>
                </a:solidFill>
                <a:latin typeface="Cambria Math" panose="02040503050406030204" pitchFamily="18" charset="0"/>
                <a:ea typeface="Cambria Math" panose="02040503050406030204" pitchFamily="18" charset="0"/>
              </a:rPr>
              <a:t>x,</a:t>
            </a:r>
            <a:r>
              <a:rPr lang="en-US" altLang="en-US" baseline="-25000" dirty="0" err="1">
                <a:latin typeface="Cambria Math" panose="02040503050406030204" pitchFamily="18" charset="0"/>
                <a:ea typeface="Cambria Math" panose="02040503050406030204" pitchFamily="18" charset="0"/>
              </a:rPr>
              <a:t>x</a:t>
            </a:r>
            <a:r>
              <a:rPr lang="en-US" altLang="en-US" dirty="0">
                <a:latin typeface="Cambria Math" panose="02040503050406030204" pitchFamily="18" charset="0"/>
                <a:ea typeface="Cambria Math" panose="02040503050406030204" pitchFamily="18" charset="0"/>
              </a:rPr>
              <a:t> = </a:t>
            </a:r>
            <a:r>
              <a:rPr lang="en-US" altLang="en-US" dirty="0" err="1">
                <a:latin typeface="Cambria Math" panose="02040503050406030204" pitchFamily="18" charset="0"/>
                <a:ea typeface="Cambria Math" panose="02040503050406030204" pitchFamily="18" charset="0"/>
              </a:rPr>
              <a:t>exp</a:t>
            </a:r>
            <a:r>
              <a:rPr lang="en-US" altLang="en-US" dirty="0">
                <a:latin typeface="Cambria Math" panose="02040503050406030204" pitchFamily="18" charset="0"/>
                <a:ea typeface="Cambria Math" panose="02040503050406030204" pitchFamily="18" charset="0"/>
              </a:rPr>
              <a:t> [ Σβi (</a:t>
            </a:r>
            <a:r>
              <a:rPr lang="en-US" altLang="en-US" dirty="0">
                <a:solidFill>
                  <a:srgbClr val="FF0000"/>
                </a:solidFill>
                <a:latin typeface="Cambria Math" panose="02040503050406030204" pitchFamily="18" charset="0"/>
                <a:ea typeface="Cambria Math" panose="02040503050406030204" pitchFamily="18" charset="0"/>
              </a:rPr>
              <a:t>x</a:t>
            </a:r>
            <a:r>
              <a:rPr lang="en-US" altLang="en-US" baseline="-25000" dirty="0">
                <a:solidFill>
                  <a:srgbClr val="FF0000"/>
                </a:solidFill>
                <a:latin typeface="Cambria Math" panose="02040503050406030204" pitchFamily="18" charset="0"/>
                <a:ea typeface="Cambria Math" panose="02040503050406030204" pitchFamily="18" charset="0"/>
              </a:rPr>
              <a:t>i</a:t>
            </a:r>
            <a:r>
              <a:rPr lang="en-US" altLang="en-US" dirty="0">
                <a:latin typeface="Cambria Math" panose="02040503050406030204" pitchFamily="18" charset="0"/>
                <a:ea typeface="Cambria Math" panose="02040503050406030204" pitchFamily="18" charset="0"/>
              </a:rPr>
              <a:t>-x</a:t>
            </a:r>
            <a:r>
              <a:rPr lang="en-US" altLang="en-US" baseline="-25000" dirty="0">
                <a:latin typeface="Cambria Math" panose="02040503050406030204" pitchFamily="18" charset="0"/>
                <a:ea typeface="Cambria Math" panose="02040503050406030204" pitchFamily="18" charset="0"/>
              </a:rPr>
              <a:t>i</a:t>
            </a:r>
            <a:r>
              <a:rPr lang="en-US" altLang="en-US" dirty="0">
                <a:latin typeface="Cambria Math" panose="02040503050406030204" pitchFamily="18" charset="0"/>
                <a:ea typeface="Cambria Math" panose="02040503050406030204" pitchFamily="18" charset="0"/>
              </a:rPr>
              <a:t>) ]</a:t>
            </a:r>
          </a:p>
          <a:p>
            <a:pPr algn="ctr">
              <a:buFontTx/>
              <a:buNone/>
            </a:pPr>
            <a:endParaRPr lang="en-US" altLang="en-US" dirty="0">
              <a:latin typeface="Cambria Math" panose="02040503050406030204" pitchFamily="18" charset="0"/>
              <a:ea typeface="Cambria Math" panose="02040503050406030204" pitchFamily="18" charset="0"/>
            </a:endParaRPr>
          </a:p>
          <a:p>
            <a:pPr>
              <a:buNone/>
            </a:pPr>
            <a:r>
              <a:rPr lang="en-US" altLang="en-US" dirty="0">
                <a:latin typeface="Cambria Math" panose="02040503050406030204" pitchFamily="18" charset="0"/>
                <a:ea typeface="Cambria Math" panose="02040503050406030204" pitchFamily="18" charset="0"/>
              </a:rPr>
              <a:t>OR=</a:t>
            </a:r>
            <a:r>
              <a:rPr lang="en-US" altLang="en-US" dirty="0" err="1">
                <a:latin typeface="Cambria Math" panose="02040503050406030204" pitchFamily="18" charset="0"/>
                <a:ea typeface="Cambria Math" panose="02040503050406030204" pitchFamily="18" charset="0"/>
              </a:rPr>
              <a:t>exp</a:t>
            </a:r>
            <a:r>
              <a:rPr lang="en-US" altLang="en-US" dirty="0">
                <a:latin typeface="Cambria Math" panose="02040503050406030204" pitchFamily="18" charset="0"/>
                <a:ea typeface="Cambria Math" panose="02040503050406030204" pitchFamily="18" charset="0"/>
              </a:rPr>
              <a:t> [ </a:t>
            </a:r>
            <a:r>
              <a:rPr lang="el-GR" altLang="en-US" dirty="0">
                <a:latin typeface="Cambria Math" panose="02040503050406030204" pitchFamily="18" charset="0"/>
                <a:ea typeface="Cambria Math" panose="02040503050406030204" pitchFamily="18" charset="0"/>
                <a:cs typeface="Arial" panose="020B0604020202020204" pitchFamily="34" charset="0"/>
              </a:rPr>
              <a:t>β</a:t>
            </a:r>
            <a:r>
              <a:rPr lang="en-US" altLang="en-US" baseline="-25000" dirty="0">
                <a:latin typeface="Cambria Math" panose="02040503050406030204" pitchFamily="18" charset="0"/>
                <a:ea typeface="Cambria Math" panose="02040503050406030204" pitchFamily="18" charset="0"/>
              </a:rPr>
              <a:t>1</a:t>
            </a:r>
            <a:r>
              <a:rPr lang="en-US" altLang="en-US" dirty="0">
                <a:latin typeface="Cambria Math" panose="02040503050406030204" pitchFamily="18" charset="0"/>
                <a:ea typeface="Cambria Math" panose="02040503050406030204" pitchFamily="18" charset="0"/>
              </a:rPr>
              <a:t>(</a:t>
            </a:r>
            <a:r>
              <a:rPr lang="en-US" altLang="en-US" dirty="0">
                <a:solidFill>
                  <a:srgbClr val="FF0000"/>
                </a:solidFill>
                <a:latin typeface="Cambria Math" panose="02040503050406030204" pitchFamily="18" charset="0"/>
                <a:ea typeface="Cambria Math" panose="02040503050406030204" pitchFamily="18" charset="0"/>
              </a:rPr>
              <a:t>x</a:t>
            </a:r>
            <a:r>
              <a:rPr lang="en-US" altLang="en-US" baseline="-25000" dirty="0">
                <a:solidFill>
                  <a:srgbClr val="FF0000"/>
                </a:solidFill>
                <a:latin typeface="Cambria Math" panose="02040503050406030204" pitchFamily="18" charset="0"/>
                <a:ea typeface="Cambria Math" panose="02040503050406030204" pitchFamily="18" charset="0"/>
              </a:rPr>
              <a:t>1</a:t>
            </a:r>
            <a:r>
              <a:rPr lang="en-US" altLang="en-US" dirty="0">
                <a:latin typeface="Cambria Math" panose="02040503050406030204" pitchFamily="18" charset="0"/>
                <a:ea typeface="Cambria Math" panose="02040503050406030204" pitchFamily="18" charset="0"/>
              </a:rPr>
              <a:t>-x</a:t>
            </a:r>
            <a:r>
              <a:rPr lang="en-US" altLang="en-US" baseline="-25000" dirty="0">
                <a:latin typeface="Cambria Math" panose="02040503050406030204" pitchFamily="18" charset="0"/>
                <a:ea typeface="Cambria Math" panose="02040503050406030204" pitchFamily="18" charset="0"/>
              </a:rPr>
              <a:t>1</a:t>
            </a:r>
            <a:r>
              <a:rPr lang="en-US" altLang="en-US" dirty="0">
                <a:latin typeface="Cambria Math" panose="02040503050406030204" pitchFamily="18" charset="0"/>
                <a:ea typeface="Cambria Math" panose="02040503050406030204" pitchFamily="18" charset="0"/>
              </a:rPr>
              <a:t>) + </a:t>
            </a:r>
            <a:r>
              <a:rPr lang="el-GR" altLang="en-US" dirty="0">
                <a:latin typeface="Cambria Math" panose="02040503050406030204" pitchFamily="18" charset="0"/>
                <a:ea typeface="Cambria Math" panose="02040503050406030204" pitchFamily="18" charset="0"/>
                <a:cs typeface="Arial" panose="020B0604020202020204" pitchFamily="34" charset="0"/>
              </a:rPr>
              <a:t>β</a:t>
            </a:r>
            <a:r>
              <a:rPr lang="en-US" altLang="en-US" baseline="-25000" dirty="0">
                <a:latin typeface="Cambria Math" panose="02040503050406030204" pitchFamily="18" charset="0"/>
                <a:ea typeface="Cambria Math" panose="02040503050406030204" pitchFamily="18" charset="0"/>
                <a:cs typeface="Arial" panose="020B0604020202020204" pitchFamily="34" charset="0"/>
              </a:rPr>
              <a:t>2</a:t>
            </a:r>
            <a:r>
              <a:rPr lang="en-US" altLang="en-US" dirty="0">
                <a:latin typeface="Cambria Math" panose="02040503050406030204" pitchFamily="18" charset="0"/>
                <a:ea typeface="Cambria Math" panose="02040503050406030204" pitchFamily="18" charset="0"/>
              </a:rPr>
              <a:t>(</a:t>
            </a:r>
            <a:r>
              <a:rPr lang="en-US" altLang="en-US" dirty="0">
                <a:solidFill>
                  <a:srgbClr val="FF0000"/>
                </a:solidFill>
                <a:latin typeface="Cambria Math" panose="02040503050406030204" pitchFamily="18" charset="0"/>
                <a:ea typeface="Cambria Math" panose="02040503050406030204" pitchFamily="18" charset="0"/>
              </a:rPr>
              <a:t>x</a:t>
            </a:r>
            <a:r>
              <a:rPr lang="en-US" altLang="en-US" baseline="-25000" dirty="0">
                <a:solidFill>
                  <a:srgbClr val="FF0000"/>
                </a:solidFill>
                <a:latin typeface="Cambria Math" panose="02040503050406030204" pitchFamily="18" charset="0"/>
                <a:ea typeface="Cambria Math" panose="02040503050406030204" pitchFamily="18" charset="0"/>
              </a:rPr>
              <a:t>2</a:t>
            </a:r>
            <a:r>
              <a:rPr lang="en-US" altLang="en-US" dirty="0">
                <a:latin typeface="Cambria Math" panose="02040503050406030204" pitchFamily="18" charset="0"/>
                <a:ea typeface="Cambria Math" panose="02040503050406030204" pitchFamily="18" charset="0"/>
              </a:rPr>
              <a:t>-x</a:t>
            </a:r>
            <a:r>
              <a:rPr lang="en-US" altLang="en-US" baseline="-25000" dirty="0">
                <a:latin typeface="Cambria Math" panose="02040503050406030204" pitchFamily="18" charset="0"/>
                <a:ea typeface="Cambria Math" panose="02040503050406030204" pitchFamily="18" charset="0"/>
              </a:rPr>
              <a:t>2</a:t>
            </a:r>
            <a:r>
              <a:rPr lang="en-US" altLang="en-US" dirty="0">
                <a:latin typeface="Cambria Math" panose="02040503050406030204" pitchFamily="18" charset="0"/>
                <a:ea typeface="Cambria Math" panose="02040503050406030204" pitchFamily="18" charset="0"/>
              </a:rPr>
              <a:t>) +…+ </a:t>
            </a:r>
            <a:r>
              <a:rPr lang="el-GR" altLang="en-US" dirty="0">
                <a:latin typeface="Cambria Math" panose="02040503050406030204" pitchFamily="18" charset="0"/>
                <a:ea typeface="Cambria Math" panose="02040503050406030204" pitchFamily="18" charset="0"/>
                <a:cs typeface="Arial" panose="020B0604020202020204" pitchFamily="34" charset="0"/>
              </a:rPr>
              <a:t>β</a:t>
            </a:r>
            <a:r>
              <a:rPr lang="en-US" altLang="en-US" baseline="-25000" dirty="0">
                <a:latin typeface="Cambria Math" panose="02040503050406030204" pitchFamily="18" charset="0"/>
                <a:ea typeface="Cambria Math" panose="02040503050406030204" pitchFamily="18" charset="0"/>
                <a:cs typeface="Arial" panose="020B0604020202020204" pitchFamily="34" charset="0"/>
              </a:rPr>
              <a:t>k</a:t>
            </a:r>
            <a:r>
              <a:rPr lang="en-US" altLang="en-US" dirty="0">
                <a:latin typeface="Cambria Math" panose="02040503050406030204" pitchFamily="18" charset="0"/>
                <a:ea typeface="Cambria Math" panose="02040503050406030204" pitchFamily="18" charset="0"/>
              </a:rPr>
              <a:t>(</a:t>
            </a:r>
            <a:r>
              <a:rPr lang="en-US" altLang="en-US" dirty="0" err="1">
                <a:solidFill>
                  <a:srgbClr val="FF0000"/>
                </a:solidFill>
                <a:latin typeface="Cambria Math" panose="02040503050406030204" pitchFamily="18" charset="0"/>
                <a:ea typeface="Cambria Math" panose="02040503050406030204" pitchFamily="18" charset="0"/>
              </a:rPr>
              <a:t>x</a:t>
            </a:r>
            <a:r>
              <a:rPr lang="en-US" altLang="en-US" baseline="-25000" dirty="0" err="1">
                <a:solidFill>
                  <a:srgbClr val="FF0000"/>
                </a:solidFill>
                <a:latin typeface="Cambria Math" panose="02040503050406030204" pitchFamily="18" charset="0"/>
                <a:ea typeface="Cambria Math" panose="02040503050406030204" pitchFamily="18" charset="0"/>
              </a:rPr>
              <a:t>k</a:t>
            </a:r>
            <a:r>
              <a:rPr lang="en-US" altLang="en-US" dirty="0" err="1">
                <a:latin typeface="Cambria Math" panose="02040503050406030204" pitchFamily="18" charset="0"/>
                <a:ea typeface="Cambria Math" panose="02040503050406030204" pitchFamily="18" charset="0"/>
              </a:rPr>
              <a:t>-x</a:t>
            </a:r>
            <a:r>
              <a:rPr lang="en-US" altLang="en-US" baseline="-25000" dirty="0" err="1">
                <a:latin typeface="Cambria Math" panose="02040503050406030204" pitchFamily="18" charset="0"/>
                <a:ea typeface="Cambria Math" panose="02040503050406030204" pitchFamily="18" charset="0"/>
              </a:rPr>
              <a:t>k</a:t>
            </a:r>
            <a:r>
              <a:rPr lang="en-US" altLang="en-US" dirty="0">
                <a:latin typeface="Cambria Math" panose="02040503050406030204" pitchFamily="18" charset="0"/>
                <a:ea typeface="Cambria Math" panose="02040503050406030204" pitchFamily="18" charset="0"/>
              </a:rPr>
              <a:t>) ]</a:t>
            </a:r>
          </a:p>
        </p:txBody>
      </p:sp>
      <p:sp>
        <p:nvSpPr>
          <p:cNvPr id="4" name="Rectangle 2">
            <a:extLst>
              <a:ext uri="{FF2B5EF4-FFF2-40B4-BE49-F238E27FC236}">
                <a16:creationId xmlns:a16="http://schemas.microsoft.com/office/drawing/2014/main" id="{7120C37F-4B64-47B8-9248-60D2DA95EF8D}"/>
              </a:ext>
            </a:extLst>
          </p:cNvPr>
          <p:cNvSpPr txBox="1">
            <a:spLocks noChangeArrowheads="1"/>
          </p:cNvSpPr>
          <p:nvPr/>
        </p:nvSpPr>
        <p:spPr bwMode="auto">
          <a:xfrm>
            <a:off x="457200" y="1371600"/>
            <a:ext cx="8229600" cy="914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b" anchorCtr="0" compatLnSpc="1">
            <a:prstTxWarp prst="textNoShape">
              <a:avLst/>
            </a:prstTxWarp>
          </a:bodyPr>
          <a:lstStyle>
            <a:lvl1pPr algn="l" rtl="0" eaLnBrk="1" fontAlgn="base" hangingPunct="1">
              <a:spcBef>
                <a:spcPct val="0"/>
              </a:spcBef>
              <a:spcAft>
                <a:spcPct val="0"/>
              </a:spcAft>
              <a:defRPr sz="4400">
                <a:solidFill>
                  <a:schemeClr val="accent1">
                    <a:lumMod val="75000"/>
                  </a:schemeClr>
                </a:solidFill>
                <a:latin typeface="Avenir Book"/>
                <a:ea typeface="MS PGothic" pitchFamily="34" charset="-128"/>
                <a:cs typeface="Avenir Book"/>
              </a:defRPr>
            </a:lvl1pPr>
            <a:lvl2pPr algn="l" rtl="0" eaLnBrk="1" fontAlgn="base" hangingPunct="1">
              <a:spcBef>
                <a:spcPct val="0"/>
              </a:spcBef>
              <a:spcAft>
                <a:spcPct val="0"/>
              </a:spcAft>
              <a:defRPr sz="4400">
                <a:solidFill>
                  <a:schemeClr val="bg2"/>
                </a:solidFill>
                <a:latin typeface="Garamond" pitchFamily="18" charset="0"/>
                <a:ea typeface="MS PGothic" pitchFamily="34" charset="-128"/>
                <a:cs typeface="MS PGothic" charset="0"/>
              </a:defRPr>
            </a:lvl2pPr>
            <a:lvl3pPr algn="l" rtl="0" eaLnBrk="1" fontAlgn="base" hangingPunct="1">
              <a:spcBef>
                <a:spcPct val="0"/>
              </a:spcBef>
              <a:spcAft>
                <a:spcPct val="0"/>
              </a:spcAft>
              <a:defRPr sz="4400">
                <a:solidFill>
                  <a:schemeClr val="bg2"/>
                </a:solidFill>
                <a:latin typeface="Garamond" pitchFamily="18" charset="0"/>
                <a:ea typeface="MS PGothic" pitchFamily="34" charset="-128"/>
                <a:cs typeface="MS PGothic" charset="0"/>
              </a:defRPr>
            </a:lvl3pPr>
            <a:lvl4pPr algn="l" rtl="0" eaLnBrk="1" fontAlgn="base" hangingPunct="1">
              <a:spcBef>
                <a:spcPct val="0"/>
              </a:spcBef>
              <a:spcAft>
                <a:spcPct val="0"/>
              </a:spcAft>
              <a:defRPr sz="4400">
                <a:solidFill>
                  <a:schemeClr val="bg2"/>
                </a:solidFill>
                <a:latin typeface="Garamond" pitchFamily="18" charset="0"/>
                <a:ea typeface="MS PGothic" pitchFamily="34" charset="-128"/>
                <a:cs typeface="MS PGothic" charset="0"/>
              </a:defRPr>
            </a:lvl4pPr>
            <a:lvl5pPr algn="l" rtl="0" eaLnBrk="1" fontAlgn="base" hangingPunct="1">
              <a:spcBef>
                <a:spcPct val="0"/>
              </a:spcBef>
              <a:spcAft>
                <a:spcPct val="0"/>
              </a:spcAft>
              <a:defRPr sz="4400">
                <a:solidFill>
                  <a:schemeClr val="bg2"/>
                </a:solidFill>
                <a:latin typeface="Garamond" pitchFamily="18" charset="0"/>
                <a:ea typeface="MS PGothic" pitchFamily="34" charset="-128"/>
                <a:cs typeface="MS PGothic" charset="0"/>
              </a:defRPr>
            </a:lvl5pPr>
            <a:lvl6pPr marL="457200" algn="l" rtl="0" eaLnBrk="1" fontAlgn="base" hangingPunct="1">
              <a:spcBef>
                <a:spcPct val="0"/>
              </a:spcBef>
              <a:spcAft>
                <a:spcPct val="0"/>
              </a:spcAft>
              <a:defRPr sz="4400">
                <a:solidFill>
                  <a:schemeClr val="tx2"/>
                </a:solidFill>
                <a:latin typeface="Garamond" pitchFamily="18" charset="0"/>
              </a:defRPr>
            </a:lvl6pPr>
            <a:lvl7pPr marL="914400" algn="l" rtl="0" eaLnBrk="1" fontAlgn="base" hangingPunct="1">
              <a:spcBef>
                <a:spcPct val="0"/>
              </a:spcBef>
              <a:spcAft>
                <a:spcPct val="0"/>
              </a:spcAft>
              <a:defRPr sz="4400">
                <a:solidFill>
                  <a:schemeClr val="tx2"/>
                </a:solidFill>
                <a:latin typeface="Garamond" pitchFamily="18" charset="0"/>
              </a:defRPr>
            </a:lvl7pPr>
            <a:lvl8pPr marL="1371600" algn="l" rtl="0" eaLnBrk="1" fontAlgn="base" hangingPunct="1">
              <a:spcBef>
                <a:spcPct val="0"/>
              </a:spcBef>
              <a:spcAft>
                <a:spcPct val="0"/>
              </a:spcAft>
              <a:defRPr sz="4400">
                <a:solidFill>
                  <a:schemeClr val="tx2"/>
                </a:solidFill>
                <a:latin typeface="Garamond" pitchFamily="18" charset="0"/>
              </a:defRPr>
            </a:lvl8pPr>
            <a:lvl9pPr marL="1828800" algn="l" rtl="0" eaLnBrk="1" fontAlgn="base" hangingPunct="1">
              <a:spcBef>
                <a:spcPct val="0"/>
              </a:spcBef>
              <a:spcAft>
                <a:spcPct val="0"/>
              </a:spcAft>
              <a:defRPr sz="4400">
                <a:solidFill>
                  <a:schemeClr val="tx2"/>
                </a:solidFill>
                <a:latin typeface="Garamond" pitchFamily="18" charset="0"/>
              </a:defRPr>
            </a:lvl9pPr>
          </a:lstStyle>
          <a:p>
            <a:pPr defTabSz="914400"/>
            <a:r>
              <a:rPr lang="en-US" altLang="en-US" sz="2800" kern="0" dirty="0">
                <a:solidFill>
                  <a:srgbClr val="FF0000"/>
                </a:solidFill>
              </a:rPr>
              <a:t>(red indicates exposed group)</a:t>
            </a:r>
          </a:p>
        </p:txBody>
      </p:sp>
    </p:spTree>
    <p:extLst>
      <p:ext uri="{BB962C8B-B14F-4D97-AF65-F5344CB8AC3E}">
        <p14:creationId xmlns:p14="http://schemas.microsoft.com/office/powerpoint/2010/main" val="18106642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a:xfrm>
            <a:off x="457200" y="640080"/>
            <a:ext cx="8229600" cy="1143000"/>
          </a:xfrm>
        </p:spPr>
        <p:txBody>
          <a:bodyPr/>
          <a:lstStyle/>
          <a:p>
            <a:r>
              <a:rPr lang="en-US" altLang="en-US" dirty="0"/>
              <a:t>Interpretation of</a:t>
            </a:r>
            <a:r>
              <a:rPr lang="el-GR" altLang="en-US" dirty="0">
                <a:cs typeface="Arial" panose="020B0604020202020204" pitchFamily="34" charset="0"/>
              </a:rPr>
              <a:t> β</a:t>
            </a:r>
            <a:r>
              <a:rPr lang="en-US" altLang="en-US" dirty="0">
                <a:cs typeface="Arial" panose="020B0604020202020204" pitchFamily="34" charset="0"/>
              </a:rPr>
              <a:t> in multivariable logistic regression</a:t>
            </a:r>
            <a:endParaRPr lang="en-US" altLang="en-US" b="0" dirty="0">
              <a:solidFill>
                <a:srgbClr val="FF66FF"/>
              </a:solidFill>
            </a:endParaRPr>
          </a:p>
        </p:txBody>
      </p:sp>
      <p:sp>
        <p:nvSpPr>
          <p:cNvPr id="20483" name="Rectangle 3"/>
          <p:cNvSpPr>
            <a:spLocks noGrp="1" noChangeArrowheads="1"/>
          </p:cNvSpPr>
          <p:nvPr>
            <p:ph type="body" idx="1"/>
          </p:nvPr>
        </p:nvSpPr>
        <p:spPr>
          <a:xfrm>
            <a:off x="685800" y="2491740"/>
            <a:ext cx="8229600" cy="2377440"/>
          </a:xfrm>
        </p:spPr>
        <p:txBody>
          <a:bodyPr/>
          <a:lstStyle/>
          <a:p>
            <a:pPr>
              <a:buNone/>
            </a:pPr>
            <a:r>
              <a:rPr lang="en-US" altLang="en-US" sz="2600" dirty="0">
                <a:latin typeface="Cambria Math" panose="02040503050406030204" pitchFamily="18" charset="0"/>
                <a:ea typeface="Cambria Math" panose="02040503050406030204" pitchFamily="18" charset="0"/>
              </a:rPr>
              <a:t>OR=</a:t>
            </a:r>
            <a:r>
              <a:rPr lang="en-US" altLang="en-US" sz="2600" dirty="0" err="1">
                <a:latin typeface="Cambria Math" panose="02040503050406030204" pitchFamily="18" charset="0"/>
                <a:ea typeface="Cambria Math" panose="02040503050406030204" pitchFamily="18" charset="0"/>
              </a:rPr>
              <a:t>exp</a:t>
            </a:r>
            <a:r>
              <a:rPr lang="en-US" altLang="en-US" sz="2600" dirty="0">
                <a:latin typeface="Cambria Math" panose="02040503050406030204" pitchFamily="18" charset="0"/>
                <a:ea typeface="Cambria Math" panose="02040503050406030204" pitchFamily="18" charset="0"/>
              </a:rPr>
              <a:t> [ </a:t>
            </a:r>
            <a:r>
              <a:rPr lang="el-GR" altLang="en-US" sz="2600" dirty="0">
                <a:latin typeface="Cambria Math" panose="02040503050406030204" pitchFamily="18" charset="0"/>
                <a:ea typeface="Cambria Math" panose="02040503050406030204" pitchFamily="18" charset="0"/>
                <a:cs typeface="Arial" panose="020B0604020202020204" pitchFamily="34" charset="0"/>
              </a:rPr>
              <a:t>β</a:t>
            </a:r>
            <a:r>
              <a:rPr lang="en-US" altLang="en-US" sz="2600" baseline="-25000" dirty="0">
                <a:latin typeface="Cambria Math" panose="02040503050406030204" pitchFamily="18" charset="0"/>
                <a:ea typeface="Cambria Math" panose="02040503050406030204" pitchFamily="18" charset="0"/>
              </a:rPr>
              <a:t>1</a:t>
            </a:r>
            <a:r>
              <a:rPr lang="en-US" altLang="en-US" sz="2600" dirty="0">
                <a:latin typeface="Cambria Math" panose="02040503050406030204" pitchFamily="18" charset="0"/>
                <a:ea typeface="Cambria Math" panose="02040503050406030204" pitchFamily="18" charset="0"/>
              </a:rPr>
              <a:t>(</a:t>
            </a:r>
            <a:r>
              <a:rPr lang="en-US" altLang="en-US" sz="2600" dirty="0">
                <a:solidFill>
                  <a:srgbClr val="FF0000"/>
                </a:solidFill>
                <a:latin typeface="Cambria Math" panose="02040503050406030204" pitchFamily="18" charset="0"/>
                <a:ea typeface="Cambria Math" panose="02040503050406030204" pitchFamily="18" charset="0"/>
              </a:rPr>
              <a:t>x</a:t>
            </a:r>
            <a:r>
              <a:rPr lang="en-US" altLang="en-US" sz="2600" baseline="-25000" dirty="0">
                <a:solidFill>
                  <a:srgbClr val="FF0000"/>
                </a:solidFill>
                <a:latin typeface="Cambria Math" panose="02040503050406030204" pitchFamily="18" charset="0"/>
                <a:ea typeface="Cambria Math" panose="02040503050406030204" pitchFamily="18" charset="0"/>
              </a:rPr>
              <a:t>1</a:t>
            </a:r>
            <a:r>
              <a:rPr lang="en-US" altLang="en-US" sz="2600" dirty="0">
                <a:latin typeface="Cambria Math" panose="02040503050406030204" pitchFamily="18" charset="0"/>
                <a:ea typeface="Cambria Math" panose="02040503050406030204" pitchFamily="18" charset="0"/>
              </a:rPr>
              <a:t>-x</a:t>
            </a:r>
            <a:r>
              <a:rPr lang="en-US" altLang="en-US" sz="2600" baseline="-25000" dirty="0">
                <a:latin typeface="Cambria Math" panose="02040503050406030204" pitchFamily="18" charset="0"/>
                <a:ea typeface="Cambria Math" panose="02040503050406030204" pitchFamily="18" charset="0"/>
              </a:rPr>
              <a:t>1</a:t>
            </a:r>
            <a:r>
              <a:rPr lang="en-US" altLang="en-US" sz="2600" dirty="0">
                <a:latin typeface="Cambria Math" panose="02040503050406030204" pitchFamily="18" charset="0"/>
                <a:ea typeface="Cambria Math" panose="02040503050406030204" pitchFamily="18" charset="0"/>
              </a:rPr>
              <a:t>) + </a:t>
            </a:r>
            <a:r>
              <a:rPr lang="el-GR" altLang="en-US" sz="2600" dirty="0">
                <a:latin typeface="Cambria Math" panose="02040503050406030204" pitchFamily="18" charset="0"/>
                <a:ea typeface="Cambria Math" panose="02040503050406030204" pitchFamily="18" charset="0"/>
                <a:cs typeface="Arial" panose="020B0604020202020204" pitchFamily="34" charset="0"/>
              </a:rPr>
              <a:t>β</a:t>
            </a:r>
            <a:r>
              <a:rPr lang="en-US" altLang="en-US" sz="2600" baseline="-25000" dirty="0">
                <a:latin typeface="Cambria Math" panose="02040503050406030204" pitchFamily="18" charset="0"/>
                <a:ea typeface="Cambria Math" panose="02040503050406030204" pitchFamily="18" charset="0"/>
                <a:cs typeface="Arial" panose="020B0604020202020204" pitchFamily="34" charset="0"/>
              </a:rPr>
              <a:t>2</a:t>
            </a:r>
            <a:r>
              <a:rPr lang="en-US" altLang="en-US" sz="2600" dirty="0">
                <a:latin typeface="Cambria Math" panose="02040503050406030204" pitchFamily="18" charset="0"/>
                <a:ea typeface="Cambria Math" panose="02040503050406030204" pitchFamily="18" charset="0"/>
              </a:rPr>
              <a:t>(</a:t>
            </a:r>
            <a:r>
              <a:rPr lang="en-US" altLang="en-US" sz="2600" dirty="0">
                <a:solidFill>
                  <a:srgbClr val="FF0000"/>
                </a:solidFill>
                <a:latin typeface="Cambria Math" panose="02040503050406030204" pitchFamily="18" charset="0"/>
                <a:ea typeface="Cambria Math" panose="02040503050406030204" pitchFamily="18" charset="0"/>
              </a:rPr>
              <a:t>x</a:t>
            </a:r>
            <a:r>
              <a:rPr lang="en-US" altLang="en-US" sz="2600" baseline="-25000" dirty="0">
                <a:solidFill>
                  <a:srgbClr val="FF0000"/>
                </a:solidFill>
                <a:latin typeface="Cambria Math" panose="02040503050406030204" pitchFamily="18" charset="0"/>
                <a:ea typeface="Cambria Math" panose="02040503050406030204" pitchFamily="18" charset="0"/>
              </a:rPr>
              <a:t>2</a:t>
            </a:r>
            <a:r>
              <a:rPr lang="en-US" altLang="en-US" sz="2600" dirty="0">
                <a:latin typeface="Cambria Math" panose="02040503050406030204" pitchFamily="18" charset="0"/>
                <a:ea typeface="Cambria Math" panose="02040503050406030204" pitchFamily="18" charset="0"/>
              </a:rPr>
              <a:t>-x</a:t>
            </a:r>
            <a:r>
              <a:rPr lang="en-US" altLang="en-US" sz="2600" baseline="-25000" dirty="0">
                <a:latin typeface="Cambria Math" panose="02040503050406030204" pitchFamily="18" charset="0"/>
                <a:ea typeface="Cambria Math" panose="02040503050406030204" pitchFamily="18" charset="0"/>
              </a:rPr>
              <a:t>2</a:t>
            </a:r>
            <a:r>
              <a:rPr lang="en-US" altLang="en-US" sz="2600" dirty="0">
                <a:latin typeface="Cambria Math" panose="02040503050406030204" pitchFamily="18" charset="0"/>
                <a:ea typeface="Cambria Math" panose="02040503050406030204" pitchFamily="18" charset="0"/>
              </a:rPr>
              <a:t>) +…+ </a:t>
            </a:r>
            <a:r>
              <a:rPr lang="el-GR" altLang="en-US" sz="2600" dirty="0">
                <a:latin typeface="Cambria Math" panose="02040503050406030204" pitchFamily="18" charset="0"/>
                <a:ea typeface="Cambria Math" panose="02040503050406030204" pitchFamily="18" charset="0"/>
                <a:cs typeface="Arial" panose="020B0604020202020204" pitchFamily="34" charset="0"/>
              </a:rPr>
              <a:t>β</a:t>
            </a:r>
            <a:r>
              <a:rPr lang="en-US" altLang="en-US" sz="2600" baseline="-25000" dirty="0">
                <a:latin typeface="Cambria Math" panose="02040503050406030204" pitchFamily="18" charset="0"/>
                <a:ea typeface="Cambria Math" panose="02040503050406030204" pitchFamily="18" charset="0"/>
                <a:cs typeface="Arial" panose="020B0604020202020204" pitchFamily="34" charset="0"/>
              </a:rPr>
              <a:t>k</a:t>
            </a:r>
            <a:r>
              <a:rPr lang="en-US" altLang="en-US" sz="2600" dirty="0">
                <a:latin typeface="Cambria Math" panose="02040503050406030204" pitchFamily="18" charset="0"/>
                <a:ea typeface="Cambria Math" panose="02040503050406030204" pitchFamily="18" charset="0"/>
              </a:rPr>
              <a:t>(</a:t>
            </a:r>
            <a:r>
              <a:rPr lang="en-US" altLang="en-US" sz="2600" dirty="0" err="1">
                <a:solidFill>
                  <a:srgbClr val="FF0000"/>
                </a:solidFill>
                <a:latin typeface="Cambria Math" panose="02040503050406030204" pitchFamily="18" charset="0"/>
                <a:ea typeface="Cambria Math" panose="02040503050406030204" pitchFamily="18" charset="0"/>
              </a:rPr>
              <a:t>x</a:t>
            </a:r>
            <a:r>
              <a:rPr lang="en-US" altLang="en-US" sz="2600" baseline="-25000" dirty="0" err="1">
                <a:solidFill>
                  <a:srgbClr val="FF0000"/>
                </a:solidFill>
                <a:latin typeface="Cambria Math" panose="02040503050406030204" pitchFamily="18" charset="0"/>
                <a:ea typeface="Cambria Math" panose="02040503050406030204" pitchFamily="18" charset="0"/>
              </a:rPr>
              <a:t>k</a:t>
            </a:r>
            <a:r>
              <a:rPr lang="en-US" altLang="en-US" sz="2600" dirty="0" err="1">
                <a:latin typeface="Cambria Math" panose="02040503050406030204" pitchFamily="18" charset="0"/>
                <a:ea typeface="Cambria Math" panose="02040503050406030204" pitchFamily="18" charset="0"/>
              </a:rPr>
              <a:t>-x</a:t>
            </a:r>
            <a:r>
              <a:rPr lang="en-US" altLang="en-US" sz="2600" baseline="-25000" dirty="0" err="1">
                <a:latin typeface="Cambria Math" panose="02040503050406030204" pitchFamily="18" charset="0"/>
                <a:ea typeface="Cambria Math" panose="02040503050406030204" pitchFamily="18" charset="0"/>
              </a:rPr>
              <a:t>k</a:t>
            </a:r>
            <a:r>
              <a:rPr lang="en-US" altLang="en-US" sz="2600" dirty="0">
                <a:latin typeface="Cambria Math" panose="02040503050406030204" pitchFamily="18" charset="0"/>
                <a:ea typeface="Cambria Math" panose="02040503050406030204" pitchFamily="18" charset="0"/>
              </a:rPr>
              <a:t>) ]</a:t>
            </a:r>
          </a:p>
          <a:p>
            <a:pPr>
              <a:spcBef>
                <a:spcPts val="1800"/>
              </a:spcBef>
              <a:buNone/>
            </a:pPr>
            <a:r>
              <a:rPr lang="en-US" altLang="en-US" sz="2600" b="1" i="1" dirty="0">
                <a:latin typeface="Cambria Math" panose="02040503050406030204" pitchFamily="18" charset="0"/>
                <a:ea typeface="Cambria Math" panose="02040503050406030204" pitchFamily="18" charset="0"/>
              </a:rPr>
              <a:t>What if </a:t>
            </a:r>
            <a:r>
              <a:rPr lang="en-US" altLang="en-US" sz="2600" b="1" i="1" dirty="0">
                <a:solidFill>
                  <a:srgbClr val="FF0000"/>
                </a:solidFill>
                <a:latin typeface="Cambria Math" panose="02040503050406030204" pitchFamily="18" charset="0"/>
                <a:ea typeface="Cambria Math" panose="02040503050406030204" pitchFamily="18" charset="0"/>
              </a:rPr>
              <a:t>x</a:t>
            </a:r>
            <a:r>
              <a:rPr lang="en-US" altLang="en-US" sz="2600" b="1" i="1" baseline="-25000" dirty="0">
                <a:solidFill>
                  <a:srgbClr val="FF0000"/>
                </a:solidFill>
                <a:latin typeface="Cambria Math" panose="02040503050406030204" pitchFamily="18" charset="0"/>
                <a:ea typeface="Cambria Math" panose="02040503050406030204" pitchFamily="18" charset="0"/>
              </a:rPr>
              <a:t>2</a:t>
            </a:r>
            <a:r>
              <a:rPr lang="en-US" altLang="en-US" sz="2600" b="1" i="1" dirty="0">
                <a:latin typeface="Cambria Math" panose="02040503050406030204" pitchFamily="18" charset="0"/>
                <a:ea typeface="Cambria Math" panose="02040503050406030204" pitchFamily="18" charset="0"/>
              </a:rPr>
              <a:t>=x</a:t>
            </a:r>
            <a:r>
              <a:rPr lang="en-US" altLang="en-US" sz="2600" b="1" i="1" baseline="-25000" dirty="0">
                <a:latin typeface="Cambria Math" panose="02040503050406030204" pitchFamily="18" charset="0"/>
                <a:ea typeface="Cambria Math" panose="02040503050406030204" pitchFamily="18" charset="0"/>
              </a:rPr>
              <a:t>2  </a:t>
            </a:r>
            <a:r>
              <a:rPr lang="en-US" altLang="en-US" sz="2600" b="1" i="1" dirty="0">
                <a:latin typeface="Cambria Math" panose="02040503050406030204" pitchFamily="18" charset="0"/>
                <a:ea typeface="Cambria Math" panose="02040503050406030204" pitchFamily="18" charset="0"/>
              </a:rPr>
              <a:t>and </a:t>
            </a:r>
            <a:r>
              <a:rPr lang="en-US" altLang="en-US" sz="2600" b="1" i="1" dirty="0">
                <a:solidFill>
                  <a:srgbClr val="FF0000"/>
                </a:solidFill>
                <a:latin typeface="Cambria Math" panose="02040503050406030204" pitchFamily="18" charset="0"/>
                <a:ea typeface="Cambria Math" panose="02040503050406030204" pitchFamily="18" charset="0"/>
              </a:rPr>
              <a:t>x</a:t>
            </a:r>
            <a:r>
              <a:rPr lang="en-US" altLang="en-US" sz="2600" b="1" i="1" baseline="-25000" dirty="0">
                <a:solidFill>
                  <a:srgbClr val="FF0000"/>
                </a:solidFill>
                <a:latin typeface="Cambria Math" panose="02040503050406030204" pitchFamily="18" charset="0"/>
                <a:ea typeface="Cambria Math" panose="02040503050406030204" pitchFamily="18" charset="0"/>
              </a:rPr>
              <a:t>3</a:t>
            </a:r>
            <a:r>
              <a:rPr lang="en-US" altLang="en-US" sz="2600" b="1" i="1" dirty="0">
                <a:latin typeface="Cambria Math" panose="02040503050406030204" pitchFamily="18" charset="0"/>
                <a:ea typeface="Cambria Math" panose="02040503050406030204" pitchFamily="18" charset="0"/>
              </a:rPr>
              <a:t>=x</a:t>
            </a:r>
            <a:r>
              <a:rPr lang="en-US" altLang="en-US" sz="2600" b="1" i="1" baseline="-25000" dirty="0">
                <a:latin typeface="Cambria Math" panose="02040503050406030204" pitchFamily="18" charset="0"/>
                <a:ea typeface="Cambria Math" panose="02040503050406030204" pitchFamily="18" charset="0"/>
              </a:rPr>
              <a:t>3</a:t>
            </a:r>
            <a:r>
              <a:rPr lang="en-US" altLang="en-US" sz="2600" b="1" i="1" dirty="0">
                <a:latin typeface="Cambria Math" panose="02040503050406030204" pitchFamily="18" charset="0"/>
                <a:ea typeface="Cambria Math" panose="02040503050406030204" pitchFamily="18" charset="0"/>
              </a:rPr>
              <a:t> ... and </a:t>
            </a:r>
            <a:r>
              <a:rPr lang="en-US" altLang="en-US" sz="2600" b="1" i="1" dirty="0" err="1">
                <a:solidFill>
                  <a:srgbClr val="FF0000"/>
                </a:solidFill>
                <a:latin typeface="Cambria Math" panose="02040503050406030204" pitchFamily="18" charset="0"/>
                <a:ea typeface="Cambria Math" panose="02040503050406030204" pitchFamily="18" charset="0"/>
              </a:rPr>
              <a:t>x</a:t>
            </a:r>
            <a:r>
              <a:rPr lang="en-US" altLang="en-US" sz="2600" b="1" i="1" baseline="-25000" dirty="0" err="1">
                <a:solidFill>
                  <a:srgbClr val="FF0000"/>
                </a:solidFill>
                <a:latin typeface="Cambria Math" panose="02040503050406030204" pitchFamily="18" charset="0"/>
                <a:ea typeface="Cambria Math" panose="02040503050406030204" pitchFamily="18" charset="0"/>
              </a:rPr>
              <a:t>k</a:t>
            </a:r>
            <a:r>
              <a:rPr lang="en-US" altLang="en-US" sz="2600" b="1" i="1" dirty="0">
                <a:latin typeface="Cambria Math" panose="02040503050406030204" pitchFamily="18" charset="0"/>
                <a:ea typeface="Cambria Math" panose="02040503050406030204" pitchFamily="18" charset="0"/>
              </a:rPr>
              <a:t>=</a:t>
            </a:r>
            <a:r>
              <a:rPr lang="en-US" altLang="en-US" sz="2600" b="1" i="1" dirty="0" err="1">
                <a:latin typeface="Cambria Math" panose="02040503050406030204" pitchFamily="18" charset="0"/>
                <a:ea typeface="Cambria Math" panose="02040503050406030204" pitchFamily="18" charset="0"/>
              </a:rPr>
              <a:t>x</a:t>
            </a:r>
            <a:r>
              <a:rPr lang="en-US" altLang="en-US" sz="2600" b="1" i="1" baseline="-25000" dirty="0" err="1">
                <a:latin typeface="Cambria Math" panose="02040503050406030204" pitchFamily="18" charset="0"/>
                <a:ea typeface="Cambria Math" panose="02040503050406030204" pitchFamily="18" charset="0"/>
              </a:rPr>
              <a:t>k</a:t>
            </a:r>
            <a:r>
              <a:rPr lang="en-US" altLang="en-US" sz="2600" b="1" i="1" dirty="0">
                <a:latin typeface="Cambria Math" panose="02040503050406030204" pitchFamily="18" charset="0"/>
                <a:ea typeface="Cambria Math" panose="02040503050406030204" pitchFamily="18" charset="0"/>
              </a:rPr>
              <a:t> ?</a:t>
            </a:r>
          </a:p>
          <a:p>
            <a:pPr>
              <a:spcBef>
                <a:spcPts val="1800"/>
              </a:spcBef>
              <a:buNone/>
            </a:pPr>
            <a:r>
              <a:rPr lang="en-US" altLang="en-US" sz="2600" dirty="0">
                <a:latin typeface="Cambria Math" panose="02040503050406030204" pitchFamily="18" charset="0"/>
                <a:ea typeface="Cambria Math" panose="02040503050406030204" pitchFamily="18" charset="0"/>
              </a:rPr>
              <a:t>OR=</a:t>
            </a:r>
            <a:r>
              <a:rPr lang="en-US" altLang="en-US" sz="2600" dirty="0" err="1">
                <a:latin typeface="Cambria Math" panose="02040503050406030204" pitchFamily="18" charset="0"/>
                <a:ea typeface="Cambria Math" panose="02040503050406030204" pitchFamily="18" charset="0"/>
              </a:rPr>
              <a:t>exp</a:t>
            </a:r>
            <a:r>
              <a:rPr lang="en-US" altLang="en-US" sz="2600" dirty="0">
                <a:latin typeface="Cambria Math" panose="02040503050406030204" pitchFamily="18" charset="0"/>
                <a:ea typeface="Cambria Math" panose="02040503050406030204" pitchFamily="18" charset="0"/>
              </a:rPr>
              <a:t> [ </a:t>
            </a:r>
            <a:r>
              <a:rPr lang="el-GR" altLang="en-US" sz="2600" dirty="0">
                <a:latin typeface="Cambria Math" panose="02040503050406030204" pitchFamily="18" charset="0"/>
                <a:ea typeface="Cambria Math" panose="02040503050406030204" pitchFamily="18" charset="0"/>
                <a:cs typeface="Arial" panose="020B0604020202020204" pitchFamily="34" charset="0"/>
              </a:rPr>
              <a:t>β</a:t>
            </a:r>
            <a:r>
              <a:rPr lang="en-US" altLang="en-US" sz="2600" baseline="-25000" dirty="0">
                <a:latin typeface="Cambria Math" panose="02040503050406030204" pitchFamily="18" charset="0"/>
                <a:ea typeface="Cambria Math" panose="02040503050406030204" pitchFamily="18" charset="0"/>
              </a:rPr>
              <a:t>1</a:t>
            </a:r>
            <a:r>
              <a:rPr lang="en-US" altLang="en-US" sz="2600" dirty="0">
                <a:latin typeface="Cambria Math" panose="02040503050406030204" pitchFamily="18" charset="0"/>
                <a:ea typeface="Cambria Math" panose="02040503050406030204" pitchFamily="18" charset="0"/>
              </a:rPr>
              <a:t>(</a:t>
            </a:r>
            <a:r>
              <a:rPr lang="en-US" altLang="en-US" sz="2600" dirty="0">
                <a:solidFill>
                  <a:srgbClr val="FF0000"/>
                </a:solidFill>
                <a:latin typeface="Cambria Math" panose="02040503050406030204" pitchFamily="18" charset="0"/>
                <a:ea typeface="Cambria Math" panose="02040503050406030204" pitchFamily="18" charset="0"/>
              </a:rPr>
              <a:t>x</a:t>
            </a:r>
            <a:r>
              <a:rPr lang="en-US" altLang="en-US" sz="2600" baseline="-25000" dirty="0">
                <a:solidFill>
                  <a:srgbClr val="FF0000"/>
                </a:solidFill>
                <a:latin typeface="Cambria Math" panose="02040503050406030204" pitchFamily="18" charset="0"/>
                <a:ea typeface="Cambria Math" panose="02040503050406030204" pitchFamily="18" charset="0"/>
              </a:rPr>
              <a:t>1</a:t>
            </a:r>
            <a:r>
              <a:rPr lang="en-US" altLang="en-US" sz="2600" dirty="0">
                <a:latin typeface="Cambria Math" panose="02040503050406030204" pitchFamily="18" charset="0"/>
                <a:ea typeface="Cambria Math" panose="02040503050406030204" pitchFamily="18" charset="0"/>
              </a:rPr>
              <a:t>-x</a:t>
            </a:r>
            <a:r>
              <a:rPr lang="en-US" altLang="en-US" sz="2600" baseline="-25000" dirty="0">
                <a:latin typeface="Cambria Math" panose="02040503050406030204" pitchFamily="18" charset="0"/>
                <a:ea typeface="Cambria Math" panose="02040503050406030204" pitchFamily="18" charset="0"/>
              </a:rPr>
              <a:t>1</a:t>
            </a:r>
            <a:r>
              <a:rPr lang="en-US" altLang="en-US" sz="2600" dirty="0">
                <a:latin typeface="Cambria Math" panose="02040503050406030204" pitchFamily="18" charset="0"/>
                <a:ea typeface="Cambria Math" panose="02040503050406030204" pitchFamily="18" charset="0"/>
              </a:rPr>
              <a:t>) + </a:t>
            </a:r>
            <a:r>
              <a:rPr lang="el-GR" altLang="en-US" sz="2600" dirty="0">
                <a:latin typeface="Cambria Math" panose="02040503050406030204" pitchFamily="18" charset="0"/>
                <a:ea typeface="Cambria Math" panose="02040503050406030204" pitchFamily="18" charset="0"/>
                <a:cs typeface="Arial" panose="020B0604020202020204" pitchFamily="34" charset="0"/>
              </a:rPr>
              <a:t>β</a:t>
            </a:r>
            <a:r>
              <a:rPr lang="en-US" altLang="en-US" sz="2600" baseline="-25000" dirty="0">
                <a:latin typeface="Cambria Math" panose="02040503050406030204" pitchFamily="18" charset="0"/>
                <a:ea typeface="Cambria Math" panose="02040503050406030204" pitchFamily="18" charset="0"/>
                <a:cs typeface="Arial" panose="020B0604020202020204" pitchFamily="34" charset="0"/>
              </a:rPr>
              <a:t>2</a:t>
            </a:r>
            <a:r>
              <a:rPr lang="en-US" altLang="en-US" sz="2600" dirty="0">
                <a:latin typeface="Cambria Math" panose="02040503050406030204" pitchFamily="18" charset="0"/>
                <a:ea typeface="Cambria Math" panose="02040503050406030204" pitchFamily="18" charset="0"/>
              </a:rPr>
              <a:t>(0) +…+ </a:t>
            </a:r>
            <a:r>
              <a:rPr lang="el-GR" altLang="en-US" sz="2600" dirty="0">
                <a:latin typeface="Cambria Math" panose="02040503050406030204" pitchFamily="18" charset="0"/>
                <a:ea typeface="Cambria Math" panose="02040503050406030204" pitchFamily="18" charset="0"/>
                <a:cs typeface="Arial" panose="020B0604020202020204" pitchFamily="34" charset="0"/>
              </a:rPr>
              <a:t>β</a:t>
            </a:r>
            <a:r>
              <a:rPr lang="en-US" altLang="en-US" sz="2600" baseline="-25000" dirty="0">
                <a:latin typeface="Cambria Math" panose="02040503050406030204" pitchFamily="18" charset="0"/>
                <a:ea typeface="Cambria Math" panose="02040503050406030204" pitchFamily="18" charset="0"/>
                <a:cs typeface="Arial" panose="020B0604020202020204" pitchFamily="34" charset="0"/>
              </a:rPr>
              <a:t>k</a:t>
            </a:r>
            <a:r>
              <a:rPr lang="en-US" altLang="en-US" sz="2600" dirty="0">
                <a:latin typeface="Cambria Math" panose="02040503050406030204" pitchFamily="18" charset="0"/>
                <a:ea typeface="Cambria Math" panose="02040503050406030204" pitchFamily="18" charset="0"/>
              </a:rPr>
              <a:t>(0) ]</a:t>
            </a:r>
          </a:p>
          <a:p>
            <a:pPr>
              <a:spcBef>
                <a:spcPts val="1800"/>
              </a:spcBef>
              <a:buNone/>
            </a:pPr>
            <a:r>
              <a:rPr lang="en-US" altLang="en-US" sz="2600" dirty="0">
                <a:latin typeface="Cambria Math" panose="02040503050406030204" pitchFamily="18" charset="0"/>
                <a:ea typeface="Cambria Math" panose="02040503050406030204" pitchFamily="18" charset="0"/>
              </a:rPr>
              <a:t>OR=</a:t>
            </a:r>
            <a:r>
              <a:rPr lang="en-US" altLang="en-US" sz="2600" dirty="0" err="1">
                <a:latin typeface="Cambria Math" panose="02040503050406030204" pitchFamily="18" charset="0"/>
                <a:ea typeface="Cambria Math" panose="02040503050406030204" pitchFamily="18" charset="0"/>
              </a:rPr>
              <a:t>exp</a:t>
            </a:r>
            <a:r>
              <a:rPr lang="en-US" altLang="en-US" sz="2600" dirty="0">
                <a:latin typeface="Cambria Math" panose="02040503050406030204" pitchFamily="18" charset="0"/>
                <a:ea typeface="Cambria Math" panose="02040503050406030204" pitchFamily="18" charset="0"/>
              </a:rPr>
              <a:t> [ </a:t>
            </a:r>
            <a:r>
              <a:rPr lang="el-GR" altLang="en-US" sz="2600" dirty="0">
                <a:latin typeface="Cambria Math" panose="02040503050406030204" pitchFamily="18" charset="0"/>
                <a:ea typeface="Cambria Math" panose="02040503050406030204" pitchFamily="18" charset="0"/>
                <a:cs typeface="Arial" panose="020B0604020202020204" pitchFamily="34" charset="0"/>
              </a:rPr>
              <a:t>β</a:t>
            </a:r>
            <a:r>
              <a:rPr lang="en-US" altLang="en-US" sz="2600" baseline="-25000" dirty="0">
                <a:latin typeface="Cambria Math" panose="02040503050406030204" pitchFamily="18" charset="0"/>
                <a:ea typeface="Cambria Math" panose="02040503050406030204" pitchFamily="18" charset="0"/>
              </a:rPr>
              <a:t>1</a:t>
            </a:r>
            <a:r>
              <a:rPr lang="en-US" altLang="en-US" sz="2600" dirty="0">
                <a:solidFill>
                  <a:srgbClr val="FF0000"/>
                </a:solidFill>
                <a:latin typeface="Cambria Math" panose="02040503050406030204" pitchFamily="18" charset="0"/>
                <a:ea typeface="Cambria Math" panose="02040503050406030204" pitchFamily="18" charset="0"/>
              </a:rPr>
              <a:t>(x</a:t>
            </a:r>
            <a:r>
              <a:rPr lang="en-US" altLang="en-US" sz="2600" baseline="-25000" dirty="0">
                <a:solidFill>
                  <a:srgbClr val="FF0000"/>
                </a:solidFill>
                <a:latin typeface="Cambria Math" panose="02040503050406030204" pitchFamily="18" charset="0"/>
                <a:ea typeface="Cambria Math" panose="02040503050406030204" pitchFamily="18" charset="0"/>
              </a:rPr>
              <a:t>1</a:t>
            </a:r>
            <a:r>
              <a:rPr lang="en-US" altLang="en-US" sz="2600" dirty="0">
                <a:latin typeface="Cambria Math" panose="02040503050406030204" pitchFamily="18" charset="0"/>
                <a:ea typeface="Cambria Math" panose="02040503050406030204" pitchFamily="18" charset="0"/>
              </a:rPr>
              <a:t>-x</a:t>
            </a:r>
            <a:r>
              <a:rPr lang="en-US" altLang="en-US" sz="2600" baseline="-25000" dirty="0">
                <a:latin typeface="Cambria Math" panose="02040503050406030204" pitchFamily="18" charset="0"/>
                <a:ea typeface="Cambria Math" panose="02040503050406030204" pitchFamily="18" charset="0"/>
              </a:rPr>
              <a:t>1</a:t>
            </a:r>
            <a:r>
              <a:rPr lang="en-US" altLang="en-US" sz="2600" dirty="0">
                <a:latin typeface="Cambria Math" panose="02040503050406030204" pitchFamily="18" charset="0"/>
                <a:ea typeface="Cambria Math" panose="02040503050406030204" pitchFamily="18" charset="0"/>
              </a:rPr>
              <a:t>) ]</a:t>
            </a:r>
          </a:p>
        </p:txBody>
      </p:sp>
      <p:sp>
        <p:nvSpPr>
          <p:cNvPr id="4" name="Rectangle 3"/>
          <p:cNvSpPr txBox="1">
            <a:spLocks noChangeArrowheads="1"/>
          </p:cNvSpPr>
          <p:nvPr/>
        </p:nvSpPr>
        <p:spPr bwMode="auto">
          <a:xfrm>
            <a:off x="685800" y="5132071"/>
            <a:ext cx="7772400" cy="1371600"/>
          </a:xfrm>
          <a:prstGeom prst="rect">
            <a:avLst/>
          </a:prstGeom>
          <a:solidFill>
            <a:schemeClr val="accent6">
              <a:lumMod val="40000"/>
              <a:lumOff val="60000"/>
            </a:schemeClr>
          </a:solidFill>
          <a:ln>
            <a:noFill/>
          </a:ln>
          <a:extLst>
            <a:ext uri="{FAA26D3D-D897-4be2-8F04-BA451C77F1D7}">
              <ma14:placeholderFlag xmlns="" xmlns:ma14="http://schemas.microsoft.com/office/mac/drawingml/2011/main" val="1"/>
            </a:ext>
          </a:extLst>
        </p:spPr>
        <p:txBody>
          <a:bodyPr vert="horz" wrap="square" lIns="91440" tIns="45720" rIns="91440" bIns="45720" numCol="1" anchor="ctr" anchorCtr="0" compatLnSpc="1">
            <a:prstTxWarp prst="textNoShape">
              <a:avLst/>
            </a:prstTxWarp>
          </a:bodyPr>
          <a:lstStyle>
            <a:lvl1pPr marL="342900" indent="-342900" algn="l" rtl="0" eaLnBrk="1" fontAlgn="base" hangingPunct="1">
              <a:spcBef>
                <a:spcPct val="20000"/>
              </a:spcBef>
              <a:spcAft>
                <a:spcPct val="0"/>
              </a:spcAft>
              <a:buClr>
                <a:schemeClr val="tx1">
                  <a:lumMod val="65000"/>
                  <a:lumOff val="35000"/>
                </a:schemeClr>
              </a:buClr>
              <a:buSzPct val="100000"/>
              <a:buFont typeface="Wingdings" charset="2"/>
              <a:buChar char="§"/>
              <a:defRPr sz="3200">
                <a:solidFill>
                  <a:srgbClr val="585C56"/>
                </a:solidFill>
                <a:latin typeface="Calibri"/>
                <a:ea typeface="MS PGothic" pitchFamily="34" charset="-128"/>
                <a:cs typeface="Calibri"/>
              </a:defRPr>
            </a:lvl1pPr>
            <a:lvl2pPr marL="742950" indent="-285750" algn="l" rtl="0" eaLnBrk="1" fontAlgn="base" hangingPunct="1">
              <a:spcBef>
                <a:spcPct val="20000"/>
              </a:spcBef>
              <a:spcAft>
                <a:spcPct val="0"/>
              </a:spcAft>
              <a:buClr>
                <a:schemeClr val="accent2">
                  <a:lumMod val="75000"/>
                </a:schemeClr>
              </a:buClr>
              <a:buSzPct val="120000"/>
              <a:buFont typeface="Arial" charset="0"/>
              <a:buChar char="•"/>
              <a:defRPr sz="2800">
                <a:solidFill>
                  <a:srgbClr val="585C56"/>
                </a:solidFill>
                <a:latin typeface="Calibri"/>
                <a:ea typeface="MS PGothic" pitchFamily="34" charset="-128"/>
                <a:cs typeface="Calibri"/>
              </a:defRPr>
            </a:lvl2pPr>
            <a:lvl3pPr marL="1143000" indent="-228600" algn="l" rtl="0" eaLnBrk="1" fontAlgn="base" hangingPunct="1">
              <a:spcBef>
                <a:spcPct val="20000"/>
              </a:spcBef>
              <a:spcAft>
                <a:spcPct val="0"/>
              </a:spcAft>
              <a:buClrTx/>
              <a:buSzPct val="120000"/>
              <a:buFont typeface="Courier New" charset="0"/>
              <a:buChar char="­"/>
              <a:defRPr sz="2400">
                <a:solidFill>
                  <a:srgbClr val="585C56"/>
                </a:solidFill>
                <a:latin typeface="Calibri"/>
                <a:ea typeface="MS PGothic" pitchFamily="34" charset="-128"/>
                <a:cs typeface="Calibri"/>
              </a:defRPr>
            </a:lvl3pPr>
            <a:lvl4pPr marL="1657350" indent="-285750" algn="l" rtl="0" eaLnBrk="1" fontAlgn="base" hangingPunct="1">
              <a:spcBef>
                <a:spcPct val="20000"/>
              </a:spcBef>
              <a:spcAft>
                <a:spcPct val="0"/>
              </a:spcAft>
              <a:buClrTx/>
              <a:buFont typeface="Arial"/>
              <a:buChar char="•"/>
              <a:defRPr>
                <a:solidFill>
                  <a:srgbClr val="585C56"/>
                </a:solidFill>
                <a:latin typeface="Calibri"/>
                <a:ea typeface="MS PGothic" pitchFamily="34" charset="-128"/>
                <a:cs typeface="Calibri"/>
              </a:defRPr>
            </a:lvl4pPr>
            <a:lvl5pPr marL="2057400" indent="-228600" algn="l" rtl="0" eaLnBrk="1" fontAlgn="base" hangingPunct="1">
              <a:spcBef>
                <a:spcPct val="20000"/>
              </a:spcBef>
              <a:spcAft>
                <a:spcPct val="0"/>
              </a:spcAft>
              <a:buClr>
                <a:srgbClr val="FF0000"/>
              </a:buClr>
              <a:buSzPct val="80000"/>
              <a:buFont typeface="Arial" charset="0"/>
              <a:buChar char="•"/>
              <a:defRPr>
                <a:solidFill>
                  <a:srgbClr val="585C56"/>
                </a:solidFill>
                <a:latin typeface="Calibri"/>
                <a:ea typeface="MS PGothic" pitchFamily="34" charset="-128"/>
                <a:cs typeface="Calibri"/>
              </a:defRPr>
            </a:lvl5pPr>
            <a:lvl6pPr marL="2514600" indent="-228600" algn="l" rtl="0" eaLnBrk="1" fontAlgn="base" hangingPunct="1">
              <a:spcBef>
                <a:spcPct val="20000"/>
              </a:spcBef>
              <a:spcAft>
                <a:spcPct val="0"/>
              </a:spcAft>
              <a:buClr>
                <a:schemeClr val="tx2"/>
              </a:buClr>
              <a:buSzPct val="80000"/>
              <a:buFont typeface="Wingdings" pitchFamily="2" charset="2"/>
              <a:buChar char="§"/>
              <a:defRPr>
                <a:solidFill>
                  <a:schemeClr val="tx1"/>
                </a:solidFill>
                <a:latin typeface="+mn-lt"/>
              </a:defRPr>
            </a:lvl6pPr>
            <a:lvl7pPr marL="2971800" indent="-228600" algn="l" rtl="0" eaLnBrk="1" fontAlgn="base" hangingPunct="1">
              <a:spcBef>
                <a:spcPct val="20000"/>
              </a:spcBef>
              <a:spcAft>
                <a:spcPct val="0"/>
              </a:spcAft>
              <a:buClr>
                <a:schemeClr val="tx2"/>
              </a:buClr>
              <a:buSzPct val="80000"/>
              <a:buFont typeface="Wingdings" pitchFamily="2" charset="2"/>
              <a:buChar char="§"/>
              <a:defRPr>
                <a:solidFill>
                  <a:schemeClr val="tx1"/>
                </a:solidFill>
                <a:latin typeface="+mn-lt"/>
              </a:defRPr>
            </a:lvl7pPr>
            <a:lvl8pPr marL="3429000" indent="-228600" algn="l" rtl="0" eaLnBrk="1" fontAlgn="base" hangingPunct="1">
              <a:spcBef>
                <a:spcPct val="20000"/>
              </a:spcBef>
              <a:spcAft>
                <a:spcPct val="0"/>
              </a:spcAft>
              <a:buClr>
                <a:schemeClr val="tx2"/>
              </a:buClr>
              <a:buSzPct val="80000"/>
              <a:buFont typeface="Wingdings" pitchFamily="2" charset="2"/>
              <a:buChar char="§"/>
              <a:defRPr>
                <a:solidFill>
                  <a:schemeClr val="tx1"/>
                </a:solidFill>
                <a:latin typeface="+mn-lt"/>
              </a:defRPr>
            </a:lvl8pPr>
            <a:lvl9pPr marL="3886200" indent="-228600" algn="l" rtl="0" eaLnBrk="1" fontAlgn="base" hangingPunct="1">
              <a:spcBef>
                <a:spcPct val="20000"/>
              </a:spcBef>
              <a:spcAft>
                <a:spcPct val="0"/>
              </a:spcAft>
              <a:buClr>
                <a:schemeClr val="tx2"/>
              </a:buClr>
              <a:buSzPct val="80000"/>
              <a:buFont typeface="Wingdings" pitchFamily="2" charset="2"/>
              <a:buChar char="§"/>
              <a:defRPr>
                <a:solidFill>
                  <a:schemeClr val="tx1"/>
                </a:solidFill>
                <a:latin typeface="+mn-lt"/>
              </a:defRPr>
            </a:lvl9pPr>
          </a:lstStyle>
          <a:p>
            <a:pPr marL="161925" indent="3175">
              <a:spcBef>
                <a:spcPts val="0"/>
              </a:spcBef>
              <a:buFont typeface="Wingdings" charset="2"/>
              <a:buNone/>
            </a:pPr>
            <a:r>
              <a:rPr lang="en-US" altLang="en-US" sz="2600" dirty="0" err="1">
                <a:cs typeface="Arial" panose="020B0604020202020204" pitchFamily="34" charset="0"/>
              </a:rPr>
              <a:t>exp</a:t>
            </a:r>
            <a:r>
              <a:rPr lang="en-US" altLang="en-US" sz="2600" dirty="0">
                <a:cs typeface="Arial" panose="020B0604020202020204" pitchFamily="34" charset="0"/>
              </a:rPr>
              <a:t>(</a:t>
            </a:r>
            <a:r>
              <a:rPr lang="el-GR" altLang="en-US" sz="2600" dirty="0">
                <a:cs typeface="Arial" panose="020B0604020202020204" pitchFamily="34" charset="0"/>
              </a:rPr>
              <a:t>β</a:t>
            </a:r>
            <a:r>
              <a:rPr lang="en-US" altLang="en-US" sz="2600" baseline="-25000" dirty="0"/>
              <a:t>1</a:t>
            </a:r>
            <a:r>
              <a:rPr lang="en-US" altLang="en-US" sz="2600" dirty="0"/>
              <a:t>) is OR for X1 “</a:t>
            </a:r>
            <a:r>
              <a:rPr lang="en-US" altLang="en-US" sz="2600" b="1" i="1" dirty="0">
                <a:solidFill>
                  <a:srgbClr val="0070C0"/>
                </a:solidFill>
              </a:rPr>
              <a:t>all other factors being equal</a:t>
            </a:r>
            <a:r>
              <a:rPr lang="en-US" altLang="en-US" sz="2600" dirty="0"/>
              <a:t>”</a:t>
            </a:r>
          </a:p>
          <a:p>
            <a:pPr marL="161925" indent="3175">
              <a:spcBef>
                <a:spcPts val="0"/>
              </a:spcBef>
              <a:buFont typeface="Wingdings" charset="2"/>
              <a:buNone/>
            </a:pPr>
            <a:r>
              <a:rPr lang="en-US" altLang="en-US" sz="2600" dirty="0"/>
              <a:t>which is another way of saying “</a:t>
            </a:r>
            <a:r>
              <a:rPr lang="en-US" altLang="en-US" sz="2600" i="1" dirty="0"/>
              <a:t>controlling for,</a:t>
            </a:r>
            <a:r>
              <a:rPr lang="en-US" altLang="en-US" sz="2600" dirty="0"/>
              <a:t>” or “</a:t>
            </a:r>
            <a:r>
              <a:rPr lang="en-US" altLang="en-US" sz="2600" i="1" dirty="0"/>
              <a:t>independent of,</a:t>
            </a:r>
            <a:r>
              <a:rPr lang="en-US" altLang="en-US" sz="2600" dirty="0"/>
              <a:t>” or “</a:t>
            </a:r>
            <a:r>
              <a:rPr lang="en-US" altLang="en-US" sz="2600" i="1" dirty="0"/>
              <a:t>adjusted for</a:t>
            </a:r>
            <a:r>
              <a:rPr lang="en-US" altLang="en-US" sz="2600" dirty="0"/>
              <a:t>” other factors</a:t>
            </a:r>
          </a:p>
        </p:txBody>
      </p:sp>
      <p:sp>
        <p:nvSpPr>
          <p:cNvPr id="5" name="Rectangle 2">
            <a:extLst>
              <a:ext uri="{FF2B5EF4-FFF2-40B4-BE49-F238E27FC236}">
                <a16:creationId xmlns:a16="http://schemas.microsoft.com/office/drawing/2014/main" id="{86CD61FC-9310-4947-99ED-3F84FA7BAA05}"/>
              </a:ext>
            </a:extLst>
          </p:cNvPr>
          <p:cNvSpPr txBox="1">
            <a:spLocks noChangeArrowheads="1"/>
          </p:cNvSpPr>
          <p:nvPr/>
        </p:nvSpPr>
        <p:spPr bwMode="auto">
          <a:xfrm>
            <a:off x="457200" y="1371600"/>
            <a:ext cx="8229600" cy="914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b" anchorCtr="0" compatLnSpc="1">
            <a:prstTxWarp prst="textNoShape">
              <a:avLst/>
            </a:prstTxWarp>
          </a:bodyPr>
          <a:lstStyle>
            <a:lvl1pPr algn="l" rtl="0" eaLnBrk="1" fontAlgn="base" hangingPunct="1">
              <a:spcBef>
                <a:spcPct val="0"/>
              </a:spcBef>
              <a:spcAft>
                <a:spcPct val="0"/>
              </a:spcAft>
              <a:defRPr sz="4400">
                <a:solidFill>
                  <a:schemeClr val="accent1">
                    <a:lumMod val="75000"/>
                  </a:schemeClr>
                </a:solidFill>
                <a:latin typeface="Avenir Book"/>
                <a:ea typeface="MS PGothic" pitchFamily="34" charset="-128"/>
                <a:cs typeface="Avenir Book"/>
              </a:defRPr>
            </a:lvl1pPr>
            <a:lvl2pPr algn="l" rtl="0" eaLnBrk="1" fontAlgn="base" hangingPunct="1">
              <a:spcBef>
                <a:spcPct val="0"/>
              </a:spcBef>
              <a:spcAft>
                <a:spcPct val="0"/>
              </a:spcAft>
              <a:defRPr sz="4400">
                <a:solidFill>
                  <a:schemeClr val="bg2"/>
                </a:solidFill>
                <a:latin typeface="Garamond" pitchFamily="18" charset="0"/>
                <a:ea typeface="MS PGothic" pitchFamily="34" charset="-128"/>
                <a:cs typeface="MS PGothic" charset="0"/>
              </a:defRPr>
            </a:lvl2pPr>
            <a:lvl3pPr algn="l" rtl="0" eaLnBrk="1" fontAlgn="base" hangingPunct="1">
              <a:spcBef>
                <a:spcPct val="0"/>
              </a:spcBef>
              <a:spcAft>
                <a:spcPct val="0"/>
              </a:spcAft>
              <a:defRPr sz="4400">
                <a:solidFill>
                  <a:schemeClr val="bg2"/>
                </a:solidFill>
                <a:latin typeface="Garamond" pitchFamily="18" charset="0"/>
                <a:ea typeface="MS PGothic" pitchFamily="34" charset="-128"/>
                <a:cs typeface="MS PGothic" charset="0"/>
              </a:defRPr>
            </a:lvl3pPr>
            <a:lvl4pPr algn="l" rtl="0" eaLnBrk="1" fontAlgn="base" hangingPunct="1">
              <a:spcBef>
                <a:spcPct val="0"/>
              </a:spcBef>
              <a:spcAft>
                <a:spcPct val="0"/>
              </a:spcAft>
              <a:defRPr sz="4400">
                <a:solidFill>
                  <a:schemeClr val="bg2"/>
                </a:solidFill>
                <a:latin typeface="Garamond" pitchFamily="18" charset="0"/>
                <a:ea typeface="MS PGothic" pitchFamily="34" charset="-128"/>
                <a:cs typeface="MS PGothic" charset="0"/>
              </a:defRPr>
            </a:lvl4pPr>
            <a:lvl5pPr algn="l" rtl="0" eaLnBrk="1" fontAlgn="base" hangingPunct="1">
              <a:spcBef>
                <a:spcPct val="0"/>
              </a:spcBef>
              <a:spcAft>
                <a:spcPct val="0"/>
              </a:spcAft>
              <a:defRPr sz="4400">
                <a:solidFill>
                  <a:schemeClr val="bg2"/>
                </a:solidFill>
                <a:latin typeface="Garamond" pitchFamily="18" charset="0"/>
                <a:ea typeface="MS PGothic" pitchFamily="34" charset="-128"/>
                <a:cs typeface="MS PGothic" charset="0"/>
              </a:defRPr>
            </a:lvl5pPr>
            <a:lvl6pPr marL="457200" algn="l" rtl="0" eaLnBrk="1" fontAlgn="base" hangingPunct="1">
              <a:spcBef>
                <a:spcPct val="0"/>
              </a:spcBef>
              <a:spcAft>
                <a:spcPct val="0"/>
              </a:spcAft>
              <a:defRPr sz="4400">
                <a:solidFill>
                  <a:schemeClr val="tx2"/>
                </a:solidFill>
                <a:latin typeface="Garamond" pitchFamily="18" charset="0"/>
              </a:defRPr>
            </a:lvl6pPr>
            <a:lvl7pPr marL="914400" algn="l" rtl="0" eaLnBrk="1" fontAlgn="base" hangingPunct="1">
              <a:spcBef>
                <a:spcPct val="0"/>
              </a:spcBef>
              <a:spcAft>
                <a:spcPct val="0"/>
              </a:spcAft>
              <a:defRPr sz="4400">
                <a:solidFill>
                  <a:schemeClr val="tx2"/>
                </a:solidFill>
                <a:latin typeface="Garamond" pitchFamily="18" charset="0"/>
              </a:defRPr>
            </a:lvl7pPr>
            <a:lvl8pPr marL="1371600" algn="l" rtl="0" eaLnBrk="1" fontAlgn="base" hangingPunct="1">
              <a:spcBef>
                <a:spcPct val="0"/>
              </a:spcBef>
              <a:spcAft>
                <a:spcPct val="0"/>
              </a:spcAft>
              <a:defRPr sz="4400">
                <a:solidFill>
                  <a:schemeClr val="tx2"/>
                </a:solidFill>
                <a:latin typeface="Garamond" pitchFamily="18" charset="0"/>
              </a:defRPr>
            </a:lvl8pPr>
            <a:lvl9pPr marL="1828800" algn="l" rtl="0" eaLnBrk="1" fontAlgn="base" hangingPunct="1">
              <a:spcBef>
                <a:spcPct val="0"/>
              </a:spcBef>
              <a:spcAft>
                <a:spcPct val="0"/>
              </a:spcAft>
              <a:defRPr sz="4400">
                <a:solidFill>
                  <a:schemeClr val="tx2"/>
                </a:solidFill>
                <a:latin typeface="Garamond" pitchFamily="18" charset="0"/>
              </a:defRPr>
            </a:lvl9pPr>
          </a:lstStyle>
          <a:p>
            <a:pPr defTabSz="914400"/>
            <a:r>
              <a:rPr lang="en-US" altLang="en-US" sz="2800" kern="0" dirty="0">
                <a:solidFill>
                  <a:srgbClr val="FF0000"/>
                </a:solidFill>
              </a:rPr>
              <a:t>(red indicates exposed group)</a:t>
            </a:r>
          </a:p>
        </p:txBody>
      </p:sp>
    </p:spTree>
    <p:extLst>
      <p:ext uri="{BB962C8B-B14F-4D97-AF65-F5344CB8AC3E}">
        <p14:creationId xmlns:p14="http://schemas.microsoft.com/office/powerpoint/2010/main" val="355264947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IMG_8991.jpg"/>
          <p:cNvPicPr>
            <a:picLocks noChangeAspect="1"/>
          </p:cNvPicPr>
          <p:nvPr/>
        </p:nvPicPr>
        <p:blipFill rotWithShape="1">
          <a:blip r:embed="rId3" cstate="print">
            <a:alphaModFix amt="90000"/>
            <a:extLst>
              <a:ext uri="{28A0092B-C50C-407E-A947-70E740481C1C}">
                <a14:useLocalDpi xmlns:a14="http://schemas.microsoft.com/office/drawing/2010/main"/>
              </a:ext>
            </a:extLst>
          </a:blip>
          <a:srcRect/>
          <a:stretch/>
        </p:blipFill>
        <p:spPr>
          <a:xfrm>
            <a:off x="6333792" y="0"/>
            <a:ext cx="2672069" cy="6858000"/>
          </a:xfrm>
          <a:prstGeom prst="rect">
            <a:avLst/>
          </a:prstGeom>
        </p:spPr>
      </p:pic>
      <p:sp>
        <p:nvSpPr>
          <p:cNvPr id="2" name="Title 1"/>
          <p:cNvSpPr>
            <a:spLocks noGrp="1"/>
          </p:cNvSpPr>
          <p:nvPr>
            <p:ph type="title"/>
          </p:nvPr>
        </p:nvSpPr>
        <p:spPr/>
        <p:txBody>
          <a:bodyPr/>
          <a:lstStyle/>
          <a:p>
            <a:r>
              <a:rPr lang="en-US" dirty="0"/>
              <a:t>Define</a:t>
            </a:r>
          </a:p>
        </p:txBody>
      </p:sp>
      <p:sp>
        <p:nvSpPr>
          <p:cNvPr id="3" name="Content Placeholder 2"/>
          <p:cNvSpPr>
            <a:spLocks noGrp="1"/>
          </p:cNvSpPr>
          <p:nvPr>
            <p:ph idx="1"/>
          </p:nvPr>
        </p:nvSpPr>
        <p:spPr/>
        <p:txBody>
          <a:bodyPr/>
          <a:lstStyle/>
          <a:p>
            <a:pPr>
              <a:lnSpc>
                <a:spcPct val="150000"/>
              </a:lnSpc>
              <a:spcBef>
                <a:spcPts val="768"/>
              </a:spcBef>
            </a:pPr>
            <a:r>
              <a:rPr lang="en-US" dirty="0">
                <a:solidFill>
                  <a:srgbClr val="404040"/>
                </a:solidFill>
              </a:rPr>
              <a:t>Simple logistic regression</a:t>
            </a:r>
          </a:p>
          <a:p>
            <a:pPr>
              <a:lnSpc>
                <a:spcPct val="150000"/>
              </a:lnSpc>
              <a:spcBef>
                <a:spcPts val="768"/>
              </a:spcBef>
            </a:pPr>
            <a:r>
              <a:rPr lang="en-US" dirty="0">
                <a:solidFill>
                  <a:srgbClr val="404040"/>
                </a:solidFill>
              </a:rPr>
              <a:t>Multiple logistic regression </a:t>
            </a:r>
          </a:p>
          <a:p>
            <a:pPr>
              <a:lnSpc>
                <a:spcPct val="150000"/>
              </a:lnSpc>
              <a:spcBef>
                <a:spcPts val="768"/>
              </a:spcBef>
            </a:pPr>
            <a:r>
              <a:rPr lang="en-US" dirty="0">
                <a:solidFill>
                  <a:srgbClr val="404040"/>
                </a:solidFill>
              </a:rPr>
              <a:t>Modelling</a:t>
            </a:r>
          </a:p>
          <a:p>
            <a:pPr lvl="1">
              <a:lnSpc>
                <a:spcPct val="150000"/>
              </a:lnSpc>
              <a:spcBef>
                <a:spcPts val="768"/>
              </a:spcBef>
              <a:buSzPct val="90000"/>
              <a:buFont typeface="Wingdings" charset="2"/>
              <a:buChar char="Ø"/>
            </a:pPr>
            <a:r>
              <a:rPr lang="en-US" sz="3200" dirty="0">
                <a:solidFill>
                  <a:srgbClr val="404040"/>
                </a:solidFill>
              </a:rPr>
              <a:t> Analogy to linear regression</a:t>
            </a:r>
          </a:p>
        </p:txBody>
      </p:sp>
    </p:spTree>
    <p:extLst>
      <p:ext uri="{BB962C8B-B14F-4D97-AF65-F5344CB8AC3E}">
        <p14:creationId xmlns:p14="http://schemas.microsoft.com/office/powerpoint/2010/main" val="13870882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a:xfrm>
            <a:off x="457200" y="640080"/>
            <a:ext cx="8229600" cy="1143000"/>
          </a:xfrm>
        </p:spPr>
        <p:txBody>
          <a:bodyPr/>
          <a:lstStyle/>
          <a:p>
            <a:r>
              <a:rPr lang="en-US" altLang="en-US" dirty="0"/>
              <a:t>What if exposure variable is not coded (0, 1)?</a:t>
            </a:r>
          </a:p>
        </p:txBody>
      </p:sp>
      <p:sp>
        <p:nvSpPr>
          <p:cNvPr id="31747" name="Rectangle 3"/>
          <p:cNvSpPr>
            <a:spLocks noGrp="1" noChangeArrowheads="1"/>
          </p:cNvSpPr>
          <p:nvPr>
            <p:ph type="body" idx="1"/>
          </p:nvPr>
        </p:nvSpPr>
        <p:spPr>
          <a:xfrm>
            <a:off x="685800" y="2192337"/>
            <a:ext cx="7772400" cy="2008982"/>
          </a:xfrm>
        </p:spPr>
        <p:txBody>
          <a:bodyPr/>
          <a:lstStyle/>
          <a:p>
            <a:r>
              <a:rPr lang="en-US" altLang="en-US" dirty="0">
                <a:solidFill>
                  <a:srgbClr val="595959"/>
                </a:solidFill>
                <a:latin typeface="Cambria Math" panose="02040503050406030204" pitchFamily="18" charset="0"/>
                <a:ea typeface="Cambria Math" panose="02040503050406030204" pitchFamily="18" charset="0"/>
              </a:rPr>
              <a:t>If E is coded as </a:t>
            </a:r>
          </a:p>
          <a:p>
            <a:endParaRPr lang="en-US" altLang="en-US" dirty="0">
              <a:solidFill>
                <a:srgbClr val="595959"/>
              </a:solidFill>
              <a:latin typeface="Cambria Math" panose="02040503050406030204" pitchFamily="18" charset="0"/>
              <a:ea typeface="Cambria Math" panose="02040503050406030204" pitchFamily="18" charset="0"/>
            </a:endParaRPr>
          </a:p>
          <a:p>
            <a:pPr>
              <a:buFontTx/>
              <a:buNone/>
            </a:pPr>
            <a:r>
              <a:rPr lang="en-US" altLang="en-US" dirty="0">
                <a:solidFill>
                  <a:srgbClr val="595959"/>
                </a:solidFill>
                <a:latin typeface="Cambria Math" panose="02040503050406030204" pitchFamily="18" charset="0"/>
                <a:ea typeface="Cambria Math" panose="02040503050406030204" pitchFamily="18" charset="0"/>
              </a:rPr>
              <a:t>OR </a:t>
            </a:r>
            <a:r>
              <a:rPr lang="en-US" altLang="en-US" baseline="-25000" dirty="0">
                <a:solidFill>
                  <a:srgbClr val="595959"/>
                </a:solidFill>
                <a:latin typeface="Cambria Math" panose="02040503050406030204" pitchFamily="18" charset="0"/>
                <a:ea typeface="Cambria Math" panose="02040503050406030204" pitchFamily="18" charset="0"/>
              </a:rPr>
              <a:t>ED/C</a:t>
            </a:r>
            <a:r>
              <a:rPr lang="en-US" altLang="en-US" baseline="-50000" dirty="0">
                <a:solidFill>
                  <a:srgbClr val="595959"/>
                </a:solidFill>
                <a:latin typeface="Cambria Math" panose="02040503050406030204" pitchFamily="18" charset="0"/>
                <a:ea typeface="Cambria Math" panose="02040503050406030204" pitchFamily="18" charset="0"/>
              </a:rPr>
              <a:t>1</a:t>
            </a:r>
            <a:r>
              <a:rPr lang="en-US" altLang="en-US" baseline="-25000" dirty="0">
                <a:solidFill>
                  <a:srgbClr val="595959"/>
                </a:solidFill>
                <a:latin typeface="Cambria Math" panose="02040503050406030204" pitchFamily="18" charset="0"/>
                <a:ea typeface="Cambria Math" panose="02040503050406030204" pitchFamily="18" charset="0"/>
              </a:rPr>
              <a:t>…C</a:t>
            </a:r>
            <a:r>
              <a:rPr lang="en-US" altLang="en-US" baseline="-50000" dirty="0">
                <a:solidFill>
                  <a:srgbClr val="595959"/>
                </a:solidFill>
                <a:latin typeface="Cambria Math" panose="02040503050406030204" pitchFamily="18" charset="0"/>
                <a:ea typeface="Cambria Math" panose="02040503050406030204" pitchFamily="18" charset="0"/>
              </a:rPr>
              <a:t>p</a:t>
            </a:r>
            <a:r>
              <a:rPr lang="en-US" altLang="en-US" dirty="0">
                <a:solidFill>
                  <a:srgbClr val="595959"/>
                </a:solidFill>
                <a:latin typeface="Cambria Math" panose="02040503050406030204" pitchFamily="18" charset="0"/>
                <a:ea typeface="Cambria Math" panose="02040503050406030204" pitchFamily="18" charset="0"/>
              </a:rPr>
              <a:t>= </a:t>
            </a:r>
            <a:r>
              <a:rPr lang="en-US" altLang="en-US" dirty="0" err="1">
                <a:solidFill>
                  <a:srgbClr val="595959"/>
                </a:solidFill>
                <a:latin typeface="Cambria Math" panose="02040503050406030204" pitchFamily="18" charset="0"/>
                <a:ea typeface="Cambria Math" panose="02040503050406030204" pitchFamily="18" charset="0"/>
              </a:rPr>
              <a:t>exp</a:t>
            </a:r>
            <a:r>
              <a:rPr lang="en-US" altLang="en-US" dirty="0">
                <a:solidFill>
                  <a:srgbClr val="595959"/>
                </a:solidFill>
                <a:latin typeface="Cambria Math" panose="02040503050406030204" pitchFamily="18" charset="0"/>
                <a:ea typeface="Cambria Math" panose="02040503050406030204" pitchFamily="18" charset="0"/>
              </a:rPr>
              <a:t> [(a-b)b</a:t>
            </a:r>
            <a:r>
              <a:rPr lang="en-US" altLang="en-US" baseline="-25000" dirty="0">
                <a:solidFill>
                  <a:srgbClr val="595959"/>
                </a:solidFill>
                <a:latin typeface="Cambria Math" panose="02040503050406030204" pitchFamily="18" charset="0"/>
                <a:ea typeface="Cambria Math" panose="02040503050406030204" pitchFamily="18" charset="0"/>
              </a:rPr>
              <a:t>1</a:t>
            </a:r>
            <a:r>
              <a:rPr lang="en-US" altLang="en-US" dirty="0">
                <a:solidFill>
                  <a:srgbClr val="595959"/>
                </a:solidFill>
                <a:latin typeface="Cambria Math" panose="02040503050406030204" pitchFamily="18" charset="0"/>
                <a:ea typeface="Cambria Math" panose="02040503050406030204" pitchFamily="18" charset="0"/>
              </a:rPr>
              <a:t>+(a-b) </a:t>
            </a:r>
            <a:r>
              <a:rPr lang="en-US" altLang="en-US" dirty="0" err="1">
                <a:solidFill>
                  <a:srgbClr val="595959"/>
                </a:solidFill>
                <a:latin typeface="Cambria Math" panose="02040503050406030204" pitchFamily="18" charset="0"/>
                <a:ea typeface="Cambria Math" panose="02040503050406030204" pitchFamily="18" charset="0"/>
              </a:rPr>
              <a:t>b</a:t>
            </a:r>
            <a:r>
              <a:rPr lang="en-US" altLang="en-US" baseline="-25000" dirty="0" err="1">
                <a:solidFill>
                  <a:srgbClr val="595959"/>
                </a:solidFill>
                <a:latin typeface="Cambria Math" panose="02040503050406030204" pitchFamily="18" charset="0"/>
                <a:ea typeface="Cambria Math" panose="02040503050406030204" pitchFamily="18" charset="0"/>
              </a:rPr>
              <a:t>k</a:t>
            </a:r>
            <a:r>
              <a:rPr lang="en-US" altLang="en-US" dirty="0" err="1">
                <a:solidFill>
                  <a:srgbClr val="595959"/>
                </a:solidFill>
                <a:latin typeface="Cambria Math" panose="02040503050406030204" pitchFamily="18" charset="0"/>
                <a:ea typeface="Cambria Math" panose="02040503050406030204" pitchFamily="18" charset="0"/>
              </a:rPr>
              <a:t>W</a:t>
            </a:r>
            <a:r>
              <a:rPr lang="en-US" altLang="en-US" baseline="-25000" dirty="0" err="1">
                <a:solidFill>
                  <a:srgbClr val="595959"/>
                </a:solidFill>
                <a:latin typeface="Cambria Math" panose="02040503050406030204" pitchFamily="18" charset="0"/>
                <a:ea typeface="Cambria Math" panose="02040503050406030204" pitchFamily="18" charset="0"/>
              </a:rPr>
              <a:t>k</a:t>
            </a:r>
            <a:r>
              <a:rPr lang="en-US" altLang="en-US" dirty="0">
                <a:solidFill>
                  <a:srgbClr val="595959"/>
                </a:solidFill>
                <a:latin typeface="Cambria Math" panose="02040503050406030204" pitchFamily="18" charset="0"/>
                <a:ea typeface="Cambria Math" panose="02040503050406030204" pitchFamily="18" charset="0"/>
              </a:rPr>
              <a:t>]</a:t>
            </a:r>
          </a:p>
        </p:txBody>
      </p:sp>
      <p:sp>
        <p:nvSpPr>
          <p:cNvPr id="31748" name="Text Box 4"/>
          <p:cNvSpPr txBox="1">
            <a:spLocks noChangeArrowheads="1"/>
          </p:cNvSpPr>
          <p:nvPr/>
        </p:nvSpPr>
        <p:spPr bwMode="auto">
          <a:xfrm>
            <a:off x="4419600" y="2097881"/>
            <a:ext cx="2362200" cy="861774"/>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tx2"/>
              </a:buClr>
              <a:buSzPct val="150000"/>
              <a:buChar char="•"/>
              <a:defRPr sz="3200">
                <a:solidFill>
                  <a:schemeClr val="tx1"/>
                </a:solidFill>
                <a:latin typeface="Arial" panose="020B0604020202020204" pitchFamily="34" charset="0"/>
              </a:defRPr>
            </a:lvl1pPr>
            <a:lvl2pPr marL="742950" indent="-285750">
              <a:spcBef>
                <a:spcPct val="20000"/>
              </a:spcBef>
              <a:buChar char="–"/>
              <a:defRPr sz="3200">
                <a:solidFill>
                  <a:schemeClr val="tx1"/>
                </a:solidFill>
                <a:latin typeface="Arial" panose="020B0604020202020204" pitchFamily="34" charset="0"/>
              </a:defRPr>
            </a:lvl2pPr>
            <a:lvl3pPr marL="1143000" indent="-228600">
              <a:spcBef>
                <a:spcPct val="20000"/>
              </a:spcBef>
              <a:buClr>
                <a:schemeClr val="tx2"/>
              </a:buClr>
              <a:buSzPct val="150000"/>
              <a:buChar char="•"/>
              <a:defRPr sz="3200">
                <a:solidFill>
                  <a:schemeClr val="tx1"/>
                </a:solidFill>
                <a:latin typeface="Arial" panose="020B0604020202020204" pitchFamily="34" charset="0"/>
              </a:defRPr>
            </a:lvl3pPr>
            <a:lvl4pPr marL="1600200" indent="-228600">
              <a:spcBef>
                <a:spcPct val="20000"/>
              </a:spcBef>
              <a:buChar char="–"/>
              <a:defRPr sz="3200">
                <a:solidFill>
                  <a:schemeClr val="tx1"/>
                </a:solidFill>
                <a:latin typeface="Arial" panose="020B0604020202020204" pitchFamily="34" charset="0"/>
              </a:defRPr>
            </a:lvl4pPr>
            <a:lvl5pPr marL="2057400" indent="-228600">
              <a:spcBef>
                <a:spcPct val="20000"/>
              </a:spcBef>
              <a:buChar char="»"/>
              <a:defRPr sz="3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3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3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3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3200">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altLang="en-US" sz="2000" b="0" i="0" u="none" strike="noStrike" kern="1200" cap="none" spc="0" normalizeH="0" baseline="0" noProof="0" dirty="0">
                <a:ln>
                  <a:noFill/>
                </a:ln>
                <a:solidFill>
                  <a:srgbClr val="595959"/>
                </a:solidFill>
                <a:effectLst/>
                <a:uLnTx/>
                <a:uFillTx/>
                <a:latin typeface="Cambria Math" panose="02040503050406030204" pitchFamily="18" charset="0"/>
                <a:ea typeface="Cambria Math" panose="02040503050406030204" pitchFamily="18" charset="0"/>
              </a:rPr>
              <a:t>A=exposed</a:t>
            </a:r>
          </a:p>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altLang="en-US" sz="2000" b="0" i="0" u="none" strike="noStrike" kern="1200" cap="none" spc="0" normalizeH="0" baseline="0" noProof="0" dirty="0">
                <a:ln>
                  <a:noFill/>
                </a:ln>
                <a:solidFill>
                  <a:srgbClr val="595959"/>
                </a:solidFill>
                <a:effectLst/>
                <a:uLnTx/>
                <a:uFillTx/>
                <a:latin typeface="Cambria Math" panose="02040503050406030204" pitchFamily="18" charset="0"/>
                <a:ea typeface="Cambria Math" panose="02040503050406030204" pitchFamily="18" charset="0"/>
              </a:rPr>
              <a:t>B=unexposed</a:t>
            </a:r>
          </a:p>
        </p:txBody>
      </p:sp>
      <p:sp>
        <p:nvSpPr>
          <p:cNvPr id="31749" name="AutoShape 6"/>
          <p:cNvSpPr>
            <a:spLocks noChangeArrowheads="1"/>
          </p:cNvSpPr>
          <p:nvPr/>
        </p:nvSpPr>
        <p:spPr bwMode="auto">
          <a:xfrm>
            <a:off x="4343399" y="1914525"/>
            <a:ext cx="1863725" cy="1250156"/>
          </a:xfrm>
          <a:prstGeom prst="bracketPair">
            <a:avLst>
              <a:gd name="adj" fmla="val 16667"/>
            </a:avLst>
          </a:prstGeom>
          <a:noFill/>
          <a:ln w="9525">
            <a:solidFill>
              <a:srgbClr val="585C56"/>
            </a:solidFill>
            <a:round/>
            <a:headEnd/>
            <a:tailEn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2"/>
              </a:buClr>
              <a:buSzPct val="150000"/>
              <a:buChar char="•"/>
              <a:defRPr sz="3200">
                <a:solidFill>
                  <a:schemeClr val="tx1"/>
                </a:solidFill>
                <a:latin typeface="Arial" panose="020B0604020202020204" pitchFamily="34" charset="0"/>
              </a:defRPr>
            </a:lvl1pPr>
            <a:lvl2pPr marL="742950" indent="-285750">
              <a:spcBef>
                <a:spcPct val="20000"/>
              </a:spcBef>
              <a:buChar char="–"/>
              <a:defRPr sz="3200">
                <a:solidFill>
                  <a:schemeClr val="tx1"/>
                </a:solidFill>
                <a:latin typeface="Arial" panose="020B0604020202020204" pitchFamily="34" charset="0"/>
              </a:defRPr>
            </a:lvl2pPr>
            <a:lvl3pPr marL="1143000" indent="-228600">
              <a:spcBef>
                <a:spcPct val="20000"/>
              </a:spcBef>
              <a:buClr>
                <a:schemeClr val="tx2"/>
              </a:buClr>
              <a:buSzPct val="150000"/>
              <a:buChar char="•"/>
              <a:defRPr sz="3200">
                <a:solidFill>
                  <a:schemeClr val="tx1"/>
                </a:solidFill>
                <a:latin typeface="Arial" panose="020B0604020202020204" pitchFamily="34" charset="0"/>
              </a:defRPr>
            </a:lvl3pPr>
            <a:lvl4pPr marL="1600200" indent="-228600">
              <a:spcBef>
                <a:spcPct val="20000"/>
              </a:spcBef>
              <a:buChar char="–"/>
              <a:defRPr sz="3200">
                <a:solidFill>
                  <a:schemeClr val="tx1"/>
                </a:solidFill>
                <a:latin typeface="Arial" panose="020B0604020202020204" pitchFamily="34" charset="0"/>
              </a:defRPr>
            </a:lvl4pPr>
            <a:lvl5pPr marL="2057400" indent="-228600">
              <a:spcBef>
                <a:spcPct val="20000"/>
              </a:spcBef>
              <a:buChar char="»"/>
              <a:defRPr sz="3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3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3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3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3200">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altLang="en-US" sz="3200" b="0" i="0" u="none" strike="noStrike" kern="1200" cap="none" spc="0" normalizeH="0" baseline="0" noProof="0">
              <a:ln>
                <a:noFill/>
              </a:ln>
              <a:solidFill>
                <a:srgbClr val="595959"/>
              </a:solidFill>
              <a:effectLst/>
              <a:uLnTx/>
              <a:uFillTx/>
              <a:latin typeface="Arial" panose="020B0604020202020204" pitchFamily="34" charset="0"/>
              <a:ea typeface="+mn-ea"/>
              <a:cs typeface="+mn-cs"/>
            </a:endParaRPr>
          </a:p>
        </p:txBody>
      </p:sp>
      <p:grpSp>
        <p:nvGrpSpPr>
          <p:cNvPr id="2" name="Group 1"/>
          <p:cNvGrpSpPr/>
          <p:nvPr/>
        </p:nvGrpSpPr>
        <p:grpSpPr>
          <a:xfrm>
            <a:off x="548640" y="4479131"/>
            <a:ext cx="8229600" cy="1948517"/>
            <a:chOff x="533400" y="3886200"/>
            <a:chExt cx="8229600" cy="1948517"/>
          </a:xfrm>
        </p:grpSpPr>
        <p:sp>
          <p:nvSpPr>
            <p:cNvPr id="31750" name="Text Box 8"/>
            <p:cNvSpPr txBox="1">
              <a:spLocks noChangeArrowheads="1"/>
            </p:cNvSpPr>
            <p:nvPr/>
          </p:nvSpPr>
          <p:spPr bwMode="auto">
            <a:xfrm>
              <a:off x="533400" y="3895725"/>
              <a:ext cx="8229600" cy="1938992"/>
            </a:xfrm>
            <a:prstGeom prst="rect">
              <a:avLst/>
            </a:prstGeom>
            <a:noFill/>
            <a:ln w="9525">
              <a:solidFill>
                <a:schemeClr val="tx1"/>
              </a:solidFill>
              <a:miter lim="800000"/>
              <a:headEnd/>
              <a:tailEn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tx2"/>
                </a:buClr>
                <a:buSzPct val="150000"/>
                <a:buChar char="•"/>
                <a:defRPr sz="3200">
                  <a:solidFill>
                    <a:schemeClr val="tx1"/>
                  </a:solidFill>
                  <a:latin typeface="Arial" panose="020B0604020202020204" pitchFamily="34" charset="0"/>
                </a:defRPr>
              </a:lvl1pPr>
              <a:lvl2pPr marL="742950" indent="-285750">
                <a:spcBef>
                  <a:spcPct val="20000"/>
                </a:spcBef>
                <a:buChar char="–"/>
                <a:defRPr sz="3200">
                  <a:solidFill>
                    <a:schemeClr val="tx1"/>
                  </a:solidFill>
                  <a:latin typeface="Arial" panose="020B0604020202020204" pitchFamily="34" charset="0"/>
                </a:defRPr>
              </a:lvl2pPr>
              <a:lvl3pPr marL="1143000" indent="-228600">
                <a:spcBef>
                  <a:spcPct val="20000"/>
                </a:spcBef>
                <a:buClr>
                  <a:schemeClr val="tx2"/>
                </a:buClr>
                <a:buSzPct val="150000"/>
                <a:buChar char="•"/>
                <a:defRPr sz="3200">
                  <a:solidFill>
                    <a:schemeClr val="tx1"/>
                  </a:solidFill>
                  <a:latin typeface="Arial" panose="020B0604020202020204" pitchFamily="34" charset="0"/>
                </a:defRPr>
              </a:lvl3pPr>
              <a:lvl4pPr marL="1600200" indent="-228600">
                <a:spcBef>
                  <a:spcPct val="20000"/>
                </a:spcBef>
                <a:buChar char="–"/>
                <a:defRPr sz="3200">
                  <a:solidFill>
                    <a:schemeClr val="tx1"/>
                  </a:solidFill>
                  <a:latin typeface="Arial" panose="020B0604020202020204" pitchFamily="34" charset="0"/>
                </a:defRPr>
              </a:lvl4pPr>
              <a:lvl5pPr marL="2057400" indent="-228600">
                <a:spcBef>
                  <a:spcPct val="20000"/>
                </a:spcBef>
                <a:buChar char="»"/>
                <a:defRPr sz="3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3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3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3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3200">
                  <a:solidFill>
                    <a:schemeClr val="tx1"/>
                  </a:solidFill>
                  <a:latin typeface="Arial" panose="020B0604020202020204" pitchFamily="34" charset="0"/>
                </a:defRPr>
              </a:lvl9pPr>
            </a:lstStyle>
            <a:p>
              <a:pPr lvl="0" defTabSz="914400" eaLnBrk="0" fontAlgn="base" hangingPunct="0">
                <a:spcBef>
                  <a:spcPct val="50000"/>
                </a:spcBef>
                <a:spcAft>
                  <a:spcPct val="0"/>
                </a:spcAft>
                <a:buClrTx/>
                <a:buSzTx/>
                <a:buNone/>
                <a:tabLst>
                  <a:tab pos="2286000" algn="l"/>
                </a:tabLst>
                <a:defRPr/>
              </a:pPr>
              <a:r>
                <a:rPr kumimoji="0" lang="en-US" altLang="en-US" sz="3000" b="0" i="0" u="none" strike="noStrike" kern="1200" cap="none" spc="0" normalizeH="0" baseline="0" noProof="0" dirty="0">
                  <a:ln>
                    <a:noFill/>
                  </a:ln>
                  <a:solidFill>
                    <a:srgbClr val="595959"/>
                  </a:solidFill>
                  <a:effectLst/>
                  <a:uLnTx/>
                  <a:uFillTx/>
                  <a:latin typeface="Cambria Math" panose="02040503050406030204" pitchFamily="18" charset="0"/>
                  <a:ea typeface="Cambria Math" panose="02040503050406030204" pitchFamily="18" charset="0"/>
                </a:rPr>
                <a:t>Ex.1:         	OR= </a:t>
              </a:r>
              <a:r>
                <a:rPr kumimoji="0" lang="en-US" altLang="en-US" sz="3000" b="0" i="0" u="none" strike="noStrike" kern="1200" cap="none" spc="0" normalizeH="0" baseline="0" noProof="0" dirty="0" err="1">
                  <a:ln>
                    <a:noFill/>
                  </a:ln>
                  <a:solidFill>
                    <a:srgbClr val="595959"/>
                  </a:solidFill>
                  <a:effectLst/>
                  <a:uLnTx/>
                  <a:uFillTx/>
                  <a:latin typeface="Cambria Math" panose="02040503050406030204" pitchFamily="18" charset="0"/>
                  <a:ea typeface="Cambria Math" panose="02040503050406030204" pitchFamily="18" charset="0"/>
                </a:rPr>
                <a:t>exp</a:t>
              </a:r>
              <a:r>
                <a:rPr kumimoji="0" lang="en-US" altLang="en-US" sz="3000" b="0" i="0" u="none" strike="noStrike" kern="1200" cap="none" spc="0" normalizeH="0" baseline="0" noProof="0" dirty="0">
                  <a:ln>
                    <a:noFill/>
                  </a:ln>
                  <a:solidFill>
                    <a:srgbClr val="595959"/>
                  </a:solidFill>
                  <a:effectLst/>
                  <a:uLnTx/>
                  <a:uFillTx/>
                  <a:latin typeface="Cambria Math" panose="02040503050406030204" pitchFamily="18" charset="0"/>
                  <a:ea typeface="Cambria Math" panose="02040503050406030204" pitchFamily="18" charset="0"/>
                </a:rPr>
                <a:t> [b+ </a:t>
              </a:r>
              <a:r>
                <a:rPr lang="en-US" altLang="en-US" sz="3000" dirty="0" err="1">
                  <a:solidFill>
                    <a:srgbClr val="595959"/>
                  </a:solidFill>
                  <a:latin typeface="Cambria Math" panose="02040503050406030204" pitchFamily="18" charset="0"/>
                  <a:ea typeface="Cambria Math" panose="02040503050406030204" pitchFamily="18" charset="0"/>
                </a:rPr>
                <a:t>b</a:t>
              </a:r>
              <a:r>
                <a:rPr lang="en-US" altLang="en-US" sz="3000" baseline="-25000" dirty="0" err="1">
                  <a:solidFill>
                    <a:srgbClr val="595959"/>
                  </a:solidFill>
                  <a:latin typeface="Cambria Math" panose="02040503050406030204" pitchFamily="18" charset="0"/>
                  <a:ea typeface="Cambria Math" panose="02040503050406030204" pitchFamily="18" charset="0"/>
                </a:rPr>
                <a:t>k</a:t>
              </a:r>
              <a:r>
                <a:rPr lang="en-US" altLang="en-US" sz="3000" dirty="0" err="1">
                  <a:solidFill>
                    <a:srgbClr val="595959"/>
                  </a:solidFill>
                  <a:latin typeface="Cambria Math" panose="02040503050406030204" pitchFamily="18" charset="0"/>
                  <a:ea typeface="Cambria Math" panose="02040503050406030204" pitchFamily="18" charset="0"/>
                </a:rPr>
                <a:t>W</a:t>
              </a:r>
              <a:r>
                <a:rPr lang="en-US" altLang="en-US" sz="3000" baseline="-25000" dirty="0" err="1">
                  <a:solidFill>
                    <a:srgbClr val="595959"/>
                  </a:solidFill>
                  <a:latin typeface="Cambria Math" panose="02040503050406030204" pitchFamily="18" charset="0"/>
                  <a:ea typeface="Cambria Math" panose="02040503050406030204" pitchFamily="18" charset="0"/>
                </a:rPr>
                <a:t>k</a:t>
              </a:r>
              <a:r>
                <a:rPr kumimoji="0" lang="en-US" altLang="en-US" sz="3000" b="0" i="0" u="none" strike="noStrike" kern="1200" cap="none" spc="0" normalizeH="0" baseline="0" noProof="0" dirty="0">
                  <a:ln>
                    <a:noFill/>
                  </a:ln>
                  <a:solidFill>
                    <a:srgbClr val="595959"/>
                  </a:solidFill>
                  <a:effectLst/>
                  <a:uLnTx/>
                  <a:uFillTx/>
                  <a:latin typeface="Cambria Math" panose="02040503050406030204" pitchFamily="18" charset="0"/>
                  <a:ea typeface="Cambria Math" panose="02040503050406030204" pitchFamily="18" charset="0"/>
                </a:rPr>
                <a:t>] </a:t>
              </a:r>
            </a:p>
            <a:p>
              <a:pPr lvl="0" defTabSz="914400" eaLnBrk="0" fontAlgn="base" hangingPunct="0">
                <a:spcBef>
                  <a:spcPct val="50000"/>
                </a:spcBef>
                <a:spcAft>
                  <a:spcPct val="0"/>
                </a:spcAft>
                <a:buClrTx/>
                <a:buSzTx/>
                <a:buNone/>
                <a:tabLst>
                  <a:tab pos="2286000" algn="l"/>
                </a:tabLst>
                <a:defRPr/>
              </a:pPr>
              <a:r>
                <a:rPr kumimoji="0" lang="en-US" altLang="en-US" sz="3000" b="0" i="0" u="none" strike="noStrike" kern="1200" cap="none" spc="0" normalizeH="0" baseline="0" noProof="0" dirty="0">
                  <a:ln>
                    <a:noFill/>
                  </a:ln>
                  <a:solidFill>
                    <a:srgbClr val="595959"/>
                  </a:solidFill>
                  <a:effectLst/>
                  <a:uLnTx/>
                  <a:uFillTx/>
                  <a:latin typeface="Cambria Math" panose="02040503050406030204" pitchFamily="18" charset="0"/>
                  <a:ea typeface="Cambria Math" panose="02040503050406030204" pitchFamily="18" charset="0"/>
                </a:rPr>
                <a:t>Ex.2:           	OR= </a:t>
              </a:r>
              <a:r>
                <a:rPr kumimoji="0" lang="en-US" altLang="en-US" sz="3000" b="0" i="0" u="none" strike="noStrike" kern="1200" cap="none" spc="0" normalizeH="0" baseline="0" noProof="0" dirty="0" err="1">
                  <a:ln>
                    <a:noFill/>
                  </a:ln>
                  <a:solidFill>
                    <a:srgbClr val="595959"/>
                  </a:solidFill>
                  <a:effectLst/>
                  <a:uLnTx/>
                  <a:uFillTx/>
                  <a:latin typeface="Cambria Math" panose="02040503050406030204" pitchFamily="18" charset="0"/>
                  <a:ea typeface="Cambria Math" panose="02040503050406030204" pitchFamily="18" charset="0"/>
                </a:rPr>
                <a:t>exp</a:t>
              </a:r>
              <a:r>
                <a:rPr kumimoji="0" lang="en-US" altLang="en-US" sz="3000" b="0" i="0" u="none" strike="noStrike" kern="1200" cap="none" spc="0" normalizeH="0" baseline="0" noProof="0" dirty="0">
                  <a:ln>
                    <a:noFill/>
                  </a:ln>
                  <a:solidFill>
                    <a:srgbClr val="595959"/>
                  </a:solidFill>
                  <a:effectLst/>
                  <a:uLnTx/>
                  <a:uFillTx/>
                  <a:latin typeface="Cambria Math" panose="02040503050406030204" pitchFamily="18" charset="0"/>
                  <a:ea typeface="Cambria Math" panose="02040503050406030204" pitchFamily="18" charset="0"/>
                </a:rPr>
                <a:t> [23b+ 23</a:t>
              </a:r>
              <a:r>
                <a:rPr lang="en-US" altLang="en-US" sz="3000" dirty="0" err="1">
                  <a:solidFill>
                    <a:srgbClr val="595959"/>
                  </a:solidFill>
                  <a:latin typeface="Cambria Math" panose="02040503050406030204" pitchFamily="18" charset="0"/>
                  <a:ea typeface="Cambria Math" panose="02040503050406030204" pitchFamily="18" charset="0"/>
                </a:rPr>
                <a:t>b</a:t>
              </a:r>
              <a:r>
                <a:rPr lang="en-US" altLang="en-US" sz="3000" baseline="-25000" dirty="0" err="1">
                  <a:solidFill>
                    <a:srgbClr val="595959"/>
                  </a:solidFill>
                  <a:latin typeface="Cambria Math" panose="02040503050406030204" pitchFamily="18" charset="0"/>
                  <a:ea typeface="Cambria Math" panose="02040503050406030204" pitchFamily="18" charset="0"/>
                </a:rPr>
                <a:t>k</a:t>
              </a:r>
              <a:r>
                <a:rPr lang="en-US" altLang="en-US" sz="3000" dirty="0" err="1">
                  <a:solidFill>
                    <a:srgbClr val="595959"/>
                  </a:solidFill>
                  <a:latin typeface="Cambria Math" panose="02040503050406030204" pitchFamily="18" charset="0"/>
                  <a:ea typeface="Cambria Math" panose="02040503050406030204" pitchFamily="18" charset="0"/>
                </a:rPr>
                <a:t>W</a:t>
              </a:r>
              <a:r>
                <a:rPr lang="en-US" altLang="en-US" sz="3000" baseline="-25000" dirty="0" err="1">
                  <a:solidFill>
                    <a:srgbClr val="595959"/>
                  </a:solidFill>
                  <a:latin typeface="Cambria Math" panose="02040503050406030204" pitchFamily="18" charset="0"/>
                  <a:ea typeface="Cambria Math" panose="02040503050406030204" pitchFamily="18" charset="0"/>
                </a:rPr>
                <a:t>k</a:t>
              </a:r>
              <a:r>
                <a:rPr kumimoji="0" lang="en-US" altLang="en-US" sz="3000" b="0" i="0" u="none" strike="noStrike" kern="1200" cap="none" spc="0" normalizeH="0" baseline="0" noProof="0" dirty="0">
                  <a:ln>
                    <a:noFill/>
                  </a:ln>
                  <a:solidFill>
                    <a:srgbClr val="595959"/>
                  </a:solidFill>
                  <a:effectLst/>
                  <a:uLnTx/>
                  <a:uFillTx/>
                  <a:latin typeface="Cambria Math" panose="02040503050406030204" pitchFamily="18" charset="0"/>
                  <a:ea typeface="Cambria Math" panose="02040503050406030204" pitchFamily="18" charset="0"/>
                </a:rPr>
                <a:t>] </a:t>
              </a:r>
            </a:p>
            <a:p>
              <a:pPr lvl="0" defTabSz="914400" eaLnBrk="0" fontAlgn="base" hangingPunct="0">
                <a:spcBef>
                  <a:spcPct val="50000"/>
                </a:spcBef>
                <a:spcAft>
                  <a:spcPct val="0"/>
                </a:spcAft>
                <a:buClrTx/>
                <a:buSzTx/>
                <a:buNone/>
                <a:tabLst>
                  <a:tab pos="2286000" algn="l"/>
                </a:tabLst>
                <a:defRPr/>
              </a:pPr>
              <a:r>
                <a:rPr kumimoji="0" lang="en-US" altLang="en-US" sz="3000" b="0" i="0" u="none" strike="noStrike" kern="1200" cap="none" spc="0" normalizeH="0" baseline="0" noProof="0" dirty="0">
                  <a:ln>
                    <a:noFill/>
                  </a:ln>
                  <a:solidFill>
                    <a:srgbClr val="595959"/>
                  </a:solidFill>
                  <a:effectLst/>
                  <a:uLnTx/>
                  <a:uFillTx/>
                  <a:latin typeface="Cambria Math" panose="02040503050406030204" pitchFamily="18" charset="0"/>
                  <a:ea typeface="Cambria Math" panose="02040503050406030204" pitchFamily="18" charset="0"/>
                </a:rPr>
                <a:t>Ex.3:                	OR= </a:t>
              </a:r>
              <a:r>
                <a:rPr kumimoji="0" lang="en-US" altLang="en-US" sz="3000" b="0" i="0" u="none" strike="noStrike" kern="1200" cap="none" spc="0" normalizeH="0" baseline="0" noProof="0" dirty="0" err="1">
                  <a:ln>
                    <a:noFill/>
                  </a:ln>
                  <a:solidFill>
                    <a:srgbClr val="595959"/>
                  </a:solidFill>
                  <a:effectLst/>
                  <a:uLnTx/>
                  <a:uFillTx/>
                  <a:latin typeface="Cambria Math" panose="02040503050406030204" pitchFamily="18" charset="0"/>
                  <a:ea typeface="Cambria Math" panose="02040503050406030204" pitchFamily="18" charset="0"/>
                </a:rPr>
                <a:t>exp</a:t>
              </a:r>
              <a:r>
                <a:rPr kumimoji="0" lang="en-US" altLang="en-US" sz="3000" b="0" i="0" u="none" strike="noStrike" kern="1200" cap="none" spc="0" normalizeH="0" baseline="0" noProof="0" dirty="0">
                  <a:ln>
                    <a:noFill/>
                  </a:ln>
                  <a:solidFill>
                    <a:srgbClr val="595959"/>
                  </a:solidFill>
                  <a:effectLst/>
                  <a:uLnTx/>
                  <a:uFillTx/>
                  <a:latin typeface="Cambria Math" panose="02040503050406030204" pitchFamily="18" charset="0"/>
                  <a:ea typeface="Cambria Math" panose="02040503050406030204" pitchFamily="18" charset="0"/>
                </a:rPr>
                <a:t> [2b+ 2</a:t>
              </a:r>
              <a:r>
                <a:rPr lang="en-US" altLang="en-US" sz="3000" dirty="0" err="1">
                  <a:solidFill>
                    <a:srgbClr val="595959"/>
                  </a:solidFill>
                  <a:latin typeface="Cambria Math" panose="02040503050406030204" pitchFamily="18" charset="0"/>
                  <a:ea typeface="Cambria Math" panose="02040503050406030204" pitchFamily="18" charset="0"/>
                </a:rPr>
                <a:t>b</a:t>
              </a:r>
              <a:r>
                <a:rPr lang="en-US" altLang="en-US" sz="3000" baseline="-25000" dirty="0" err="1">
                  <a:solidFill>
                    <a:srgbClr val="595959"/>
                  </a:solidFill>
                  <a:latin typeface="Cambria Math" panose="02040503050406030204" pitchFamily="18" charset="0"/>
                  <a:ea typeface="Cambria Math" panose="02040503050406030204" pitchFamily="18" charset="0"/>
                </a:rPr>
                <a:t>k</a:t>
              </a:r>
              <a:r>
                <a:rPr lang="en-US" altLang="en-US" sz="3000" dirty="0" err="1">
                  <a:solidFill>
                    <a:srgbClr val="595959"/>
                  </a:solidFill>
                  <a:latin typeface="Cambria Math" panose="02040503050406030204" pitchFamily="18" charset="0"/>
                  <a:ea typeface="Cambria Math" panose="02040503050406030204" pitchFamily="18" charset="0"/>
                </a:rPr>
                <a:t>W</a:t>
              </a:r>
              <a:r>
                <a:rPr lang="en-US" altLang="en-US" sz="3000" baseline="-25000" dirty="0" err="1">
                  <a:solidFill>
                    <a:srgbClr val="595959"/>
                  </a:solidFill>
                  <a:latin typeface="Cambria Math" panose="02040503050406030204" pitchFamily="18" charset="0"/>
                  <a:ea typeface="Cambria Math" panose="02040503050406030204" pitchFamily="18" charset="0"/>
                </a:rPr>
                <a:t>k</a:t>
              </a:r>
              <a:r>
                <a:rPr kumimoji="0" lang="en-US" altLang="en-US" sz="3000" b="0" i="0" u="none" strike="noStrike" kern="1200" cap="none" spc="0" normalizeH="0" baseline="0" noProof="0" dirty="0">
                  <a:ln>
                    <a:noFill/>
                  </a:ln>
                  <a:solidFill>
                    <a:srgbClr val="595959"/>
                  </a:solidFill>
                  <a:effectLst/>
                  <a:uLnTx/>
                  <a:uFillTx/>
                  <a:latin typeface="Cambria Math" panose="02040503050406030204" pitchFamily="18" charset="0"/>
                  <a:ea typeface="Cambria Math" panose="02040503050406030204" pitchFamily="18" charset="0"/>
                </a:rPr>
                <a:t>] </a:t>
              </a:r>
            </a:p>
          </p:txBody>
        </p:sp>
        <p:sp>
          <p:nvSpPr>
            <p:cNvPr id="31751" name="Text Box 9"/>
            <p:cNvSpPr txBox="1">
              <a:spLocks noChangeArrowheads="1"/>
            </p:cNvSpPr>
            <p:nvPr/>
          </p:nvSpPr>
          <p:spPr bwMode="auto">
            <a:xfrm>
              <a:off x="1676400" y="3886200"/>
              <a:ext cx="576263" cy="646331"/>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lr>
                  <a:schemeClr val="tx2"/>
                </a:buClr>
                <a:buSzPct val="150000"/>
                <a:buChar char="•"/>
                <a:defRPr sz="3200">
                  <a:solidFill>
                    <a:schemeClr val="tx1"/>
                  </a:solidFill>
                  <a:latin typeface="Arial" panose="020B0604020202020204" pitchFamily="34" charset="0"/>
                </a:defRPr>
              </a:lvl1pPr>
              <a:lvl2pPr marL="742950" indent="-285750">
                <a:spcBef>
                  <a:spcPct val="20000"/>
                </a:spcBef>
                <a:buChar char="–"/>
                <a:defRPr sz="3200">
                  <a:solidFill>
                    <a:schemeClr val="tx1"/>
                  </a:solidFill>
                  <a:latin typeface="Arial" panose="020B0604020202020204" pitchFamily="34" charset="0"/>
                </a:defRPr>
              </a:lvl2pPr>
              <a:lvl3pPr marL="1143000" indent="-228600">
                <a:spcBef>
                  <a:spcPct val="20000"/>
                </a:spcBef>
                <a:buClr>
                  <a:schemeClr val="tx2"/>
                </a:buClr>
                <a:buSzPct val="150000"/>
                <a:buChar char="•"/>
                <a:defRPr sz="3200">
                  <a:solidFill>
                    <a:schemeClr val="tx1"/>
                  </a:solidFill>
                  <a:latin typeface="Arial" panose="020B0604020202020204" pitchFamily="34" charset="0"/>
                </a:defRPr>
              </a:lvl3pPr>
              <a:lvl4pPr marL="1600200" indent="-228600">
                <a:spcBef>
                  <a:spcPct val="20000"/>
                </a:spcBef>
                <a:buChar char="–"/>
                <a:defRPr sz="3200">
                  <a:solidFill>
                    <a:schemeClr val="tx1"/>
                  </a:solidFill>
                  <a:latin typeface="Arial" panose="020B0604020202020204" pitchFamily="34" charset="0"/>
                </a:defRPr>
              </a:lvl4pPr>
              <a:lvl5pPr marL="2057400" indent="-228600">
                <a:spcBef>
                  <a:spcPct val="20000"/>
                </a:spcBef>
                <a:buChar char="»"/>
                <a:defRPr sz="3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3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3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3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3200">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800" b="0" i="0" u="none" strike="noStrike" kern="1200" cap="none" spc="0" normalizeH="0" baseline="0" noProof="0" dirty="0">
                  <a:ln>
                    <a:noFill/>
                  </a:ln>
                  <a:solidFill>
                    <a:srgbClr val="595959"/>
                  </a:solidFill>
                  <a:effectLst/>
                  <a:uLnTx/>
                  <a:uFillTx/>
                  <a:latin typeface="Calibri" panose="020F0502020204030204" pitchFamily="34" charset="0"/>
                  <a:cs typeface="Calibri" panose="020F0502020204030204" pitchFamily="34" charset="0"/>
                </a:rPr>
                <a:t>a=1</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800" b="0" i="0" u="none" strike="noStrike" kern="1200" cap="none" spc="0" normalizeH="0" baseline="0" noProof="0" dirty="0">
                  <a:ln>
                    <a:noFill/>
                  </a:ln>
                  <a:solidFill>
                    <a:srgbClr val="595959"/>
                  </a:solidFill>
                  <a:effectLst/>
                  <a:uLnTx/>
                  <a:uFillTx/>
                  <a:latin typeface="Calibri" panose="020F0502020204030204" pitchFamily="34" charset="0"/>
                  <a:cs typeface="Calibri" panose="020F0502020204030204" pitchFamily="34" charset="0"/>
                </a:rPr>
                <a:t>b=0</a:t>
              </a:r>
            </a:p>
          </p:txBody>
        </p:sp>
        <p:sp>
          <p:nvSpPr>
            <p:cNvPr id="31752" name="Text Box 10"/>
            <p:cNvSpPr txBox="1">
              <a:spLocks noChangeArrowheads="1"/>
            </p:cNvSpPr>
            <p:nvPr/>
          </p:nvSpPr>
          <p:spPr bwMode="auto">
            <a:xfrm>
              <a:off x="1685925" y="4572000"/>
              <a:ext cx="719138" cy="646331"/>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lr>
                  <a:schemeClr val="tx2"/>
                </a:buClr>
                <a:buSzPct val="150000"/>
                <a:buChar char="•"/>
                <a:defRPr sz="3200">
                  <a:solidFill>
                    <a:schemeClr val="tx1"/>
                  </a:solidFill>
                  <a:latin typeface="Arial" panose="020B0604020202020204" pitchFamily="34" charset="0"/>
                </a:defRPr>
              </a:lvl1pPr>
              <a:lvl2pPr marL="742950" indent="-285750">
                <a:spcBef>
                  <a:spcPct val="20000"/>
                </a:spcBef>
                <a:buChar char="–"/>
                <a:defRPr sz="3200">
                  <a:solidFill>
                    <a:schemeClr val="tx1"/>
                  </a:solidFill>
                  <a:latin typeface="Arial" panose="020B0604020202020204" pitchFamily="34" charset="0"/>
                </a:defRPr>
              </a:lvl2pPr>
              <a:lvl3pPr marL="1143000" indent="-228600">
                <a:spcBef>
                  <a:spcPct val="20000"/>
                </a:spcBef>
                <a:buClr>
                  <a:schemeClr val="tx2"/>
                </a:buClr>
                <a:buSzPct val="150000"/>
                <a:buChar char="•"/>
                <a:defRPr sz="3200">
                  <a:solidFill>
                    <a:schemeClr val="tx1"/>
                  </a:solidFill>
                  <a:latin typeface="Arial" panose="020B0604020202020204" pitchFamily="34" charset="0"/>
                </a:defRPr>
              </a:lvl3pPr>
              <a:lvl4pPr marL="1600200" indent="-228600">
                <a:spcBef>
                  <a:spcPct val="20000"/>
                </a:spcBef>
                <a:buChar char="–"/>
                <a:defRPr sz="3200">
                  <a:solidFill>
                    <a:schemeClr val="tx1"/>
                  </a:solidFill>
                  <a:latin typeface="Arial" panose="020B0604020202020204" pitchFamily="34" charset="0"/>
                </a:defRPr>
              </a:lvl4pPr>
              <a:lvl5pPr marL="2057400" indent="-228600">
                <a:spcBef>
                  <a:spcPct val="20000"/>
                </a:spcBef>
                <a:buChar char="»"/>
                <a:defRPr sz="3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3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3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3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3200">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800" b="0" i="0" u="none" strike="noStrike" kern="1200" cap="none" spc="0" normalizeH="0" baseline="0" noProof="0" dirty="0">
                  <a:ln>
                    <a:noFill/>
                  </a:ln>
                  <a:solidFill>
                    <a:srgbClr val="595959"/>
                  </a:solidFill>
                  <a:effectLst/>
                  <a:uLnTx/>
                  <a:uFillTx/>
                  <a:latin typeface="Calibri" panose="020F0502020204030204" pitchFamily="34" charset="0"/>
                  <a:cs typeface="Calibri" panose="020F0502020204030204" pitchFamily="34" charset="0"/>
                </a:rPr>
                <a:t>a=26</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800" b="0" i="0" u="none" strike="noStrike" kern="1200" cap="none" spc="0" normalizeH="0" baseline="0" noProof="0" dirty="0">
                  <a:ln>
                    <a:noFill/>
                  </a:ln>
                  <a:solidFill>
                    <a:srgbClr val="595959"/>
                  </a:solidFill>
                  <a:effectLst/>
                  <a:uLnTx/>
                  <a:uFillTx/>
                  <a:latin typeface="Calibri" panose="020F0502020204030204" pitchFamily="34" charset="0"/>
                  <a:cs typeface="Calibri" panose="020F0502020204030204" pitchFamily="34" charset="0"/>
                </a:rPr>
                <a:t>b=3</a:t>
              </a:r>
            </a:p>
          </p:txBody>
        </p:sp>
        <p:sp>
          <p:nvSpPr>
            <p:cNvPr id="31753" name="Text Box 11"/>
            <p:cNvSpPr txBox="1">
              <a:spLocks noChangeArrowheads="1"/>
            </p:cNvSpPr>
            <p:nvPr/>
          </p:nvSpPr>
          <p:spPr bwMode="auto">
            <a:xfrm>
              <a:off x="1566862" y="5392002"/>
              <a:ext cx="1266825" cy="366713"/>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lr>
                  <a:schemeClr val="tx2"/>
                </a:buClr>
                <a:buSzPct val="150000"/>
                <a:buChar char="•"/>
                <a:defRPr sz="3200">
                  <a:solidFill>
                    <a:schemeClr val="tx1"/>
                  </a:solidFill>
                  <a:latin typeface="Arial" panose="020B0604020202020204" pitchFamily="34" charset="0"/>
                </a:defRPr>
              </a:lvl1pPr>
              <a:lvl2pPr marL="742950" indent="-285750">
                <a:spcBef>
                  <a:spcPct val="20000"/>
                </a:spcBef>
                <a:buChar char="–"/>
                <a:defRPr sz="3200">
                  <a:solidFill>
                    <a:schemeClr val="tx1"/>
                  </a:solidFill>
                  <a:latin typeface="Arial" panose="020B0604020202020204" pitchFamily="34" charset="0"/>
                </a:defRPr>
              </a:lvl2pPr>
              <a:lvl3pPr marL="1143000" indent="-228600">
                <a:spcBef>
                  <a:spcPct val="20000"/>
                </a:spcBef>
                <a:buClr>
                  <a:schemeClr val="tx2"/>
                </a:buClr>
                <a:buSzPct val="150000"/>
                <a:buChar char="•"/>
                <a:defRPr sz="3200">
                  <a:solidFill>
                    <a:schemeClr val="tx1"/>
                  </a:solidFill>
                  <a:latin typeface="Arial" panose="020B0604020202020204" pitchFamily="34" charset="0"/>
                </a:defRPr>
              </a:lvl3pPr>
              <a:lvl4pPr marL="1600200" indent="-228600">
                <a:spcBef>
                  <a:spcPct val="20000"/>
                </a:spcBef>
                <a:buChar char="–"/>
                <a:defRPr sz="3200">
                  <a:solidFill>
                    <a:schemeClr val="tx1"/>
                  </a:solidFill>
                  <a:latin typeface="Arial" panose="020B0604020202020204" pitchFamily="34" charset="0"/>
                </a:defRPr>
              </a:lvl4pPr>
              <a:lvl5pPr marL="2057400" indent="-228600">
                <a:spcBef>
                  <a:spcPct val="20000"/>
                </a:spcBef>
                <a:buChar char="»"/>
                <a:defRPr sz="3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3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3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3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3200">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altLang="en-US" sz="1800" b="0" i="0" u="none" strike="noStrike" kern="1200" cap="none" spc="0" normalizeH="0" baseline="0" noProof="0" dirty="0">
                  <a:ln>
                    <a:noFill/>
                  </a:ln>
                  <a:solidFill>
                    <a:srgbClr val="595959"/>
                  </a:solidFill>
                  <a:effectLst/>
                  <a:uLnTx/>
                  <a:uFillTx/>
                  <a:latin typeface="Calibri" panose="020F0502020204030204" pitchFamily="34" charset="0"/>
                  <a:cs typeface="Calibri" panose="020F0502020204030204" pitchFamily="34" charset="0"/>
                </a:rPr>
                <a:t>a=1, b= -1</a:t>
              </a:r>
            </a:p>
          </p:txBody>
        </p:sp>
        <p:sp>
          <p:nvSpPr>
            <p:cNvPr id="31754" name="AutoShape 12"/>
            <p:cNvSpPr>
              <a:spLocks/>
            </p:cNvSpPr>
            <p:nvPr/>
          </p:nvSpPr>
          <p:spPr bwMode="auto">
            <a:xfrm>
              <a:off x="1571625" y="3952875"/>
              <a:ext cx="76200" cy="483394"/>
            </a:xfrm>
            <a:prstGeom prst="leftBrace">
              <a:avLst>
                <a:gd name="adj1" fmla="val 66667"/>
                <a:gd name="adj2" fmla="val 50000"/>
              </a:avLst>
            </a:prstGeom>
            <a:noFill/>
            <a:ln w="9525">
              <a:solidFill>
                <a:schemeClr val="tx1"/>
              </a:solidFill>
              <a:round/>
              <a:headEnd/>
              <a:tailEn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2"/>
                </a:buClr>
                <a:buSzPct val="150000"/>
                <a:buChar char="•"/>
                <a:defRPr sz="3200">
                  <a:solidFill>
                    <a:schemeClr val="tx1"/>
                  </a:solidFill>
                  <a:latin typeface="Arial" panose="020B0604020202020204" pitchFamily="34" charset="0"/>
                </a:defRPr>
              </a:lvl1pPr>
              <a:lvl2pPr marL="742950" indent="-285750">
                <a:spcBef>
                  <a:spcPct val="20000"/>
                </a:spcBef>
                <a:buChar char="–"/>
                <a:defRPr sz="3200">
                  <a:solidFill>
                    <a:schemeClr val="tx1"/>
                  </a:solidFill>
                  <a:latin typeface="Arial" panose="020B0604020202020204" pitchFamily="34" charset="0"/>
                </a:defRPr>
              </a:lvl2pPr>
              <a:lvl3pPr marL="1143000" indent="-228600">
                <a:spcBef>
                  <a:spcPct val="20000"/>
                </a:spcBef>
                <a:buClr>
                  <a:schemeClr val="tx2"/>
                </a:buClr>
                <a:buSzPct val="150000"/>
                <a:buChar char="•"/>
                <a:defRPr sz="3200">
                  <a:solidFill>
                    <a:schemeClr val="tx1"/>
                  </a:solidFill>
                  <a:latin typeface="Arial" panose="020B0604020202020204" pitchFamily="34" charset="0"/>
                </a:defRPr>
              </a:lvl3pPr>
              <a:lvl4pPr marL="1600200" indent="-228600">
                <a:spcBef>
                  <a:spcPct val="20000"/>
                </a:spcBef>
                <a:buChar char="–"/>
                <a:defRPr sz="3200">
                  <a:solidFill>
                    <a:schemeClr val="tx1"/>
                  </a:solidFill>
                  <a:latin typeface="Arial" panose="020B0604020202020204" pitchFamily="34" charset="0"/>
                </a:defRPr>
              </a:lvl4pPr>
              <a:lvl5pPr marL="2057400" indent="-228600">
                <a:spcBef>
                  <a:spcPct val="20000"/>
                </a:spcBef>
                <a:buChar char="»"/>
                <a:defRPr sz="3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3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3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3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3200">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altLang="en-US" sz="3200" b="0" i="0" u="none" strike="noStrike" kern="1200" cap="none" spc="0" normalizeH="0" baseline="0" noProof="0">
                <a:ln>
                  <a:noFill/>
                </a:ln>
                <a:solidFill>
                  <a:srgbClr val="595959"/>
                </a:solidFill>
                <a:effectLst/>
                <a:uLnTx/>
                <a:uFillTx/>
                <a:latin typeface="Arial" panose="020B0604020202020204" pitchFamily="34" charset="0"/>
                <a:ea typeface="+mn-ea"/>
                <a:cs typeface="+mn-cs"/>
              </a:endParaRPr>
            </a:p>
          </p:txBody>
        </p:sp>
      </p:grpSp>
      <p:sp>
        <p:nvSpPr>
          <p:cNvPr id="13" name="AutoShape 12">
            <a:extLst>
              <a:ext uri="{FF2B5EF4-FFF2-40B4-BE49-F238E27FC236}">
                <a16:creationId xmlns:a16="http://schemas.microsoft.com/office/drawing/2014/main" id="{7AE7DC53-67CE-4747-B817-0D2721B89263}"/>
              </a:ext>
            </a:extLst>
          </p:cNvPr>
          <p:cNvSpPr>
            <a:spLocks/>
          </p:cNvSpPr>
          <p:nvPr/>
        </p:nvSpPr>
        <p:spPr bwMode="auto">
          <a:xfrm>
            <a:off x="1566862" y="5243909"/>
            <a:ext cx="76200" cy="483394"/>
          </a:xfrm>
          <a:prstGeom prst="leftBrace">
            <a:avLst>
              <a:gd name="adj1" fmla="val 66667"/>
              <a:gd name="adj2" fmla="val 50000"/>
            </a:avLst>
          </a:prstGeom>
          <a:noFill/>
          <a:ln w="9525">
            <a:solidFill>
              <a:schemeClr val="tx1"/>
            </a:solidFill>
            <a:round/>
            <a:headEnd/>
            <a:tailEn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2"/>
              </a:buClr>
              <a:buSzPct val="150000"/>
              <a:buChar char="•"/>
              <a:defRPr sz="3200">
                <a:solidFill>
                  <a:schemeClr val="tx1"/>
                </a:solidFill>
                <a:latin typeface="Arial" panose="020B0604020202020204" pitchFamily="34" charset="0"/>
              </a:defRPr>
            </a:lvl1pPr>
            <a:lvl2pPr marL="742950" indent="-285750">
              <a:spcBef>
                <a:spcPct val="20000"/>
              </a:spcBef>
              <a:buChar char="–"/>
              <a:defRPr sz="3200">
                <a:solidFill>
                  <a:schemeClr val="tx1"/>
                </a:solidFill>
                <a:latin typeface="Arial" panose="020B0604020202020204" pitchFamily="34" charset="0"/>
              </a:defRPr>
            </a:lvl2pPr>
            <a:lvl3pPr marL="1143000" indent="-228600">
              <a:spcBef>
                <a:spcPct val="20000"/>
              </a:spcBef>
              <a:buClr>
                <a:schemeClr val="tx2"/>
              </a:buClr>
              <a:buSzPct val="150000"/>
              <a:buChar char="•"/>
              <a:defRPr sz="3200">
                <a:solidFill>
                  <a:schemeClr val="tx1"/>
                </a:solidFill>
                <a:latin typeface="Arial" panose="020B0604020202020204" pitchFamily="34" charset="0"/>
              </a:defRPr>
            </a:lvl3pPr>
            <a:lvl4pPr marL="1600200" indent="-228600">
              <a:spcBef>
                <a:spcPct val="20000"/>
              </a:spcBef>
              <a:buChar char="–"/>
              <a:defRPr sz="3200">
                <a:solidFill>
                  <a:schemeClr val="tx1"/>
                </a:solidFill>
                <a:latin typeface="Arial" panose="020B0604020202020204" pitchFamily="34" charset="0"/>
              </a:defRPr>
            </a:lvl4pPr>
            <a:lvl5pPr marL="2057400" indent="-228600">
              <a:spcBef>
                <a:spcPct val="20000"/>
              </a:spcBef>
              <a:buChar char="»"/>
              <a:defRPr sz="3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3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3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3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3200">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altLang="en-US" sz="3200" b="0" i="0" u="none" strike="noStrike" kern="1200" cap="none" spc="0" normalizeH="0" baseline="0" noProof="0">
              <a:ln>
                <a:noFill/>
              </a:ln>
              <a:solidFill>
                <a:srgbClr val="595959"/>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97851108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a:xfrm>
            <a:off x="457200" y="274320"/>
            <a:ext cx="8229600" cy="995680"/>
          </a:xfrm>
        </p:spPr>
        <p:txBody>
          <a:bodyPr/>
          <a:lstStyle/>
          <a:p>
            <a:r>
              <a:rPr lang="en-US" altLang="en-US" dirty="0"/>
              <a:t>ICU data</a:t>
            </a:r>
          </a:p>
        </p:txBody>
      </p:sp>
      <p:sp>
        <p:nvSpPr>
          <p:cNvPr id="5" name="Content Placeholder 4"/>
          <p:cNvSpPr>
            <a:spLocks noGrp="1"/>
          </p:cNvSpPr>
          <p:nvPr>
            <p:ph sz="half" idx="1"/>
          </p:nvPr>
        </p:nvSpPr>
        <p:spPr>
          <a:xfrm>
            <a:off x="457200" y="1371599"/>
            <a:ext cx="3810000" cy="4943475"/>
          </a:xfrm>
        </p:spPr>
        <p:txBody>
          <a:bodyPr/>
          <a:lstStyle/>
          <a:p>
            <a:pPr>
              <a:spcBef>
                <a:spcPts val="672"/>
              </a:spcBef>
            </a:pPr>
            <a:r>
              <a:rPr lang="en-US" dirty="0">
                <a:solidFill>
                  <a:schemeClr val="tx1">
                    <a:lumMod val="65000"/>
                    <a:lumOff val="35000"/>
                  </a:schemeClr>
                </a:solidFill>
              </a:rPr>
              <a:t>Overall goal: Determine causes of mortality in ICU patients</a:t>
            </a:r>
          </a:p>
          <a:p>
            <a:pPr>
              <a:spcBef>
                <a:spcPts val="672"/>
              </a:spcBef>
            </a:pPr>
            <a:r>
              <a:rPr lang="en-US" dirty="0">
                <a:solidFill>
                  <a:schemeClr val="tx1">
                    <a:lumMod val="65000"/>
                    <a:lumOff val="35000"/>
                  </a:schemeClr>
                </a:solidFill>
              </a:rPr>
              <a:t>This specific analysis:  Does mortality differ for medical and surgical services controlling independent of other factors?</a:t>
            </a:r>
          </a:p>
        </p:txBody>
      </p:sp>
      <p:sp>
        <p:nvSpPr>
          <p:cNvPr id="6" name="Content Placeholder 5"/>
          <p:cNvSpPr>
            <a:spLocks noGrp="1"/>
          </p:cNvSpPr>
          <p:nvPr>
            <p:ph sz="half" idx="2"/>
          </p:nvPr>
        </p:nvSpPr>
        <p:spPr>
          <a:xfrm>
            <a:off x="4572000" y="1419223"/>
            <a:ext cx="4114800" cy="4791075"/>
          </a:xfrm>
          <a:solidFill>
            <a:srgbClr val="DBE7B6"/>
          </a:solidFill>
        </p:spPr>
        <p:txBody>
          <a:bodyPr/>
          <a:lstStyle/>
          <a:p>
            <a:r>
              <a:rPr lang="en-US" dirty="0">
                <a:solidFill>
                  <a:schemeClr val="tx1">
                    <a:lumMod val="65000"/>
                    <a:lumOff val="35000"/>
                  </a:schemeClr>
                </a:solidFill>
              </a:rPr>
              <a:t>100 medical patients</a:t>
            </a:r>
          </a:p>
          <a:p>
            <a:r>
              <a:rPr lang="en-US" dirty="0">
                <a:solidFill>
                  <a:schemeClr val="tx1">
                    <a:lumMod val="65000"/>
                    <a:lumOff val="35000"/>
                  </a:schemeClr>
                </a:solidFill>
              </a:rPr>
              <a:t>100 surgical patients</a:t>
            </a:r>
          </a:p>
          <a:p>
            <a:r>
              <a:rPr lang="en-US" dirty="0">
                <a:solidFill>
                  <a:schemeClr val="tx1">
                    <a:lumMod val="65000"/>
                    <a:lumOff val="35000"/>
                  </a:schemeClr>
                </a:solidFill>
              </a:rPr>
              <a:t>40 deaths</a:t>
            </a:r>
          </a:p>
          <a:p>
            <a:r>
              <a:rPr lang="en-US" dirty="0">
                <a:solidFill>
                  <a:schemeClr val="tx1">
                    <a:lumMod val="65000"/>
                    <a:lumOff val="35000"/>
                  </a:schemeClr>
                </a:solidFill>
              </a:rPr>
              <a:t>Covariates</a:t>
            </a:r>
          </a:p>
          <a:p>
            <a:pPr lvl="1"/>
            <a:r>
              <a:rPr lang="en-US" dirty="0">
                <a:solidFill>
                  <a:schemeClr val="tx1">
                    <a:lumMod val="65000"/>
                    <a:lumOff val="35000"/>
                  </a:schemeClr>
                </a:solidFill>
              </a:rPr>
              <a:t>Age</a:t>
            </a:r>
          </a:p>
          <a:p>
            <a:pPr lvl="1"/>
            <a:r>
              <a:rPr lang="en-US" dirty="0">
                <a:solidFill>
                  <a:schemeClr val="tx1">
                    <a:lumMod val="65000"/>
                    <a:lumOff val="35000"/>
                  </a:schemeClr>
                </a:solidFill>
              </a:rPr>
              <a:t>Sex</a:t>
            </a:r>
          </a:p>
          <a:p>
            <a:pPr lvl="1"/>
            <a:r>
              <a:rPr lang="en-US" dirty="0">
                <a:solidFill>
                  <a:schemeClr val="tx1">
                    <a:lumMod val="65000"/>
                    <a:lumOff val="35000"/>
                  </a:schemeClr>
                </a:solidFill>
              </a:rPr>
              <a:t>Vital signs (</a:t>
            </a:r>
            <a:r>
              <a:rPr lang="en-US" dirty="0" err="1">
                <a:solidFill>
                  <a:schemeClr val="tx1">
                    <a:lumMod val="65000"/>
                    <a:lumOff val="35000"/>
                  </a:schemeClr>
                </a:solidFill>
              </a:rPr>
              <a:t>sbp,dbp,hra</a:t>
            </a:r>
            <a:r>
              <a:rPr lang="en-US" dirty="0">
                <a:solidFill>
                  <a:schemeClr val="tx1">
                    <a:lumMod val="65000"/>
                    <a:lumOff val="35000"/>
                  </a:schemeClr>
                </a:solidFill>
              </a:rPr>
              <a:t>)</a:t>
            </a:r>
          </a:p>
          <a:p>
            <a:pPr lvl="1"/>
            <a:r>
              <a:rPr lang="en-US" dirty="0">
                <a:solidFill>
                  <a:schemeClr val="tx1">
                    <a:lumMod val="65000"/>
                    <a:lumOff val="35000"/>
                  </a:schemeClr>
                </a:solidFill>
              </a:rPr>
              <a:t>Infection (inf)</a:t>
            </a:r>
          </a:p>
          <a:p>
            <a:pPr lvl="1"/>
            <a:r>
              <a:rPr lang="en-US" dirty="0">
                <a:solidFill>
                  <a:schemeClr val="tx1">
                    <a:lumMod val="65000"/>
                    <a:lumOff val="35000"/>
                  </a:schemeClr>
                </a:solidFill>
              </a:rPr>
              <a:t>Type of admission (</a:t>
            </a:r>
            <a:r>
              <a:rPr lang="en-US" dirty="0" err="1">
                <a:solidFill>
                  <a:schemeClr val="tx1">
                    <a:lumMod val="65000"/>
                    <a:lumOff val="35000"/>
                  </a:schemeClr>
                </a:solidFill>
              </a:rPr>
              <a:t>typ</a:t>
            </a:r>
            <a:r>
              <a:rPr lang="en-US" dirty="0">
                <a:solidFill>
                  <a:schemeClr val="tx1">
                    <a:lumMod val="65000"/>
                    <a:lumOff val="35000"/>
                  </a:schemeClr>
                </a:solidFill>
              </a:rPr>
              <a:t>): emergency vs. electi</a:t>
            </a:r>
            <a:r>
              <a:rPr lang="en-US" sz="2800" dirty="0">
                <a:solidFill>
                  <a:schemeClr val="tx1">
                    <a:lumMod val="65000"/>
                    <a:lumOff val="35000"/>
                  </a:schemeClr>
                </a:solidFill>
              </a:rPr>
              <a:t>ve</a:t>
            </a:r>
          </a:p>
        </p:txBody>
      </p:sp>
    </p:spTree>
    <p:extLst>
      <p:ext uri="{BB962C8B-B14F-4D97-AF65-F5344CB8AC3E}">
        <p14:creationId xmlns:p14="http://schemas.microsoft.com/office/powerpoint/2010/main" val="132121663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320"/>
            <a:ext cx="8229600" cy="1143000"/>
          </a:xfrm>
        </p:spPr>
        <p:txBody>
          <a:bodyPr/>
          <a:lstStyle/>
          <a:p>
            <a:r>
              <a:rPr lang="en-US" dirty="0"/>
              <a:t>Example from ICU data: </a:t>
            </a:r>
            <a:r>
              <a:rPr lang="en-US" dirty="0">
                <a:solidFill>
                  <a:schemeClr val="accent6">
                    <a:lumMod val="75000"/>
                  </a:schemeClr>
                </a:solidFill>
              </a:rPr>
              <a:t>OR</a:t>
            </a:r>
          </a:p>
        </p:txBody>
      </p:sp>
      <p:pic>
        <p:nvPicPr>
          <p:cNvPr id="4" name="Content Placeholder 3"/>
          <p:cNvPicPr>
            <a:picLocks noGrp="1" noChangeAspect="1"/>
          </p:cNvPicPr>
          <p:nvPr>
            <p:ph idx="1"/>
          </p:nvPr>
        </p:nvPicPr>
        <p:blipFill>
          <a:blip r:embed="rId3"/>
          <a:stretch>
            <a:fillRect/>
          </a:stretch>
        </p:blipFill>
        <p:spPr>
          <a:xfrm>
            <a:off x="457200" y="1645920"/>
            <a:ext cx="8040607" cy="2286000"/>
          </a:xfrm>
          <a:prstGeom prst="rect">
            <a:avLst/>
          </a:prstGeom>
        </p:spPr>
      </p:pic>
      <p:pic>
        <p:nvPicPr>
          <p:cNvPr id="5" name="Picture 4"/>
          <p:cNvPicPr>
            <a:picLocks noChangeAspect="1"/>
          </p:cNvPicPr>
          <p:nvPr/>
        </p:nvPicPr>
        <p:blipFill>
          <a:blip r:embed="rId4"/>
          <a:stretch>
            <a:fillRect/>
          </a:stretch>
        </p:blipFill>
        <p:spPr>
          <a:xfrm>
            <a:off x="1505516" y="4327902"/>
            <a:ext cx="6432446" cy="1828800"/>
          </a:xfrm>
          <a:prstGeom prst="rect">
            <a:avLst/>
          </a:prstGeom>
        </p:spPr>
      </p:pic>
      <p:sp>
        <p:nvSpPr>
          <p:cNvPr id="6" name="Title 1"/>
          <p:cNvSpPr txBox="1">
            <a:spLocks/>
          </p:cNvSpPr>
          <p:nvPr/>
        </p:nvSpPr>
        <p:spPr bwMode="auto">
          <a:xfrm>
            <a:off x="3909452" y="5318502"/>
            <a:ext cx="4271397" cy="838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b="1" kern="1200">
                <a:solidFill>
                  <a:schemeClr val="tx2"/>
                </a:solidFill>
                <a:latin typeface="+mj-lt"/>
                <a:ea typeface="+mj-ea"/>
                <a:cs typeface="+mj-cs"/>
              </a:defRPr>
            </a:lvl1pPr>
            <a:lvl2pPr algn="ctr" rtl="0" eaLnBrk="0" fontAlgn="base" hangingPunct="0">
              <a:spcBef>
                <a:spcPct val="0"/>
              </a:spcBef>
              <a:spcAft>
                <a:spcPct val="0"/>
              </a:spcAft>
              <a:defRPr sz="4400" b="1">
                <a:solidFill>
                  <a:schemeClr val="tx2"/>
                </a:solidFill>
                <a:latin typeface="Arial" panose="020B0604020202020204" pitchFamily="34" charset="0"/>
              </a:defRPr>
            </a:lvl2pPr>
            <a:lvl3pPr algn="ctr" rtl="0" eaLnBrk="0" fontAlgn="base" hangingPunct="0">
              <a:spcBef>
                <a:spcPct val="0"/>
              </a:spcBef>
              <a:spcAft>
                <a:spcPct val="0"/>
              </a:spcAft>
              <a:defRPr sz="4400" b="1">
                <a:solidFill>
                  <a:schemeClr val="tx2"/>
                </a:solidFill>
                <a:latin typeface="Arial" panose="020B0604020202020204" pitchFamily="34" charset="0"/>
              </a:defRPr>
            </a:lvl3pPr>
            <a:lvl4pPr algn="ctr" rtl="0" eaLnBrk="0" fontAlgn="base" hangingPunct="0">
              <a:spcBef>
                <a:spcPct val="0"/>
              </a:spcBef>
              <a:spcAft>
                <a:spcPct val="0"/>
              </a:spcAft>
              <a:defRPr sz="4400" b="1">
                <a:solidFill>
                  <a:schemeClr val="tx2"/>
                </a:solidFill>
                <a:latin typeface="Arial" panose="020B0604020202020204" pitchFamily="34" charset="0"/>
              </a:defRPr>
            </a:lvl4pPr>
            <a:lvl5pPr algn="ctr" rtl="0" eaLnBrk="0" fontAlgn="base" hangingPunct="0">
              <a:spcBef>
                <a:spcPct val="0"/>
              </a:spcBef>
              <a:spcAft>
                <a:spcPct val="0"/>
              </a:spcAft>
              <a:defRPr sz="4400" b="1">
                <a:solidFill>
                  <a:schemeClr val="tx2"/>
                </a:solidFill>
                <a:latin typeface="Arial" panose="020B0604020202020204" pitchFamily="34" charset="0"/>
              </a:defRPr>
            </a:lvl5pPr>
            <a:lvl6pPr marL="457200" algn="ctr" rtl="0" eaLnBrk="0" fontAlgn="base" hangingPunct="0">
              <a:spcBef>
                <a:spcPct val="0"/>
              </a:spcBef>
              <a:spcAft>
                <a:spcPct val="0"/>
              </a:spcAft>
              <a:defRPr sz="4400" b="1">
                <a:solidFill>
                  <a:schemeClr val="tx2"/>
                </a:solidFill>
                <a:latin typeface="Arial" panose="020B0604020202020204" pitchFamily="34" charset="0"/>
              </a:defRPr>
            </a:lvl6pPr>
            <a:lvl7pPr marL="914400" algn="ctr" rtl="0" eaLnBrk="0" fontAlgn="base" hangingPunct="0">
              <a:spcBef>
                <a:spcPct val="0"/>
              </a:spcBef>
              <a:spcAft>
                <a:spcPct val="0"/>
              </a:spcAft>
              <a:defRPr sz="4400" b="1">
                <a:solidFill>
                  <a:schemeClr val="tx2"/>
                </a:solidFill>
                <a:latin typeface="Arial" panose="020B0604020202020204" pitchFamily="34" charset="0"/>
              </a:defRPr>
            </a:lvl7pPr>
            <a:lvl8pPr marL="1371600" algn="ctr" rtl="0" eaLnBrk="0" fontAlgn="base" hangingPunct="0">
              <a:spcBef>
                <a:spcPct val="0"/>
              </a:spcBef>
              <a:spcAft>
                <a:spcPct val="0"/>
              </a:spcAft>
              <a:defRPr sz="4400" b="1">
                <a:solidFill>
                  <a:schemeClr val="tx2"/>
                </a:solidFill>
                <a:latin typeface="Arial" panose="020B0604020202020204" pitchFamily="34" charset="0"/>
              </a:defRPr>
            </a:lvl8pPr>
            <a:lvl9pPr marL="1828800" algn="ctr" rtl="0" eaLnBrk="0" fontAlgn="base" hangingPunct="0">
              <a:spcBef>
                <a:spcPct val="0"/>
              </a:spcBef>
              <a:spcAft>
                <a:spcPct val="0"/>
              </a:spcAft>
              <a:defRPr sz="4400" b="1">
                <a:solidFill>
                  <a:schemeClr val="tx2"/>
                </a:solidFill>
                <a:latin typeface="Arial" panose="020B0604020202020204" pitchFamily="34" charset="0"/>
              </a:defRPr>
            </a:lvl9pPr>
          </a:lstStyle>
          <a:p>
            <a:r>
              <a:rPr lang="en-US" sz="2600" dirty="0">
                <a:latin typeface="Calibri" panose="020F0502020204030204" pitchFamily="34" charset="0"/>
                <a:cs typeface="Calibri" panose="020F0502020204030204" pitchFamily="34" charset="0"/>
              </a:rPr>
              <a:t>This is called the odds ratio for the main exposure</a:t>
            </a:r>
          </a:p>
        </p:txBody>
      </p:sp>
    </p:spTree>
    <p:extLst>
      <p:ext uri="{BB962C8B-B14F-4D97-AF65-F5344CB8AC3E}">
        <p14:creationId xmlns:p14="http://schemas.microsoft.com/office/powerpoint/2010/main" val="289557099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320"/>
            <a:ext cx="8229600" cy="1143000"/>
          </a:xfrm>
        </p:spPr>
        <p:txBody>
          <a:bodyPr/>
          <a:lstStyle/>
          <a:p>
            <a:r>
              <a:rPr lang="en-US" dirty="0"/>
              <a:t>Example from ICU data: </a:t>
            </a:r>
            <a:r>
              <a:rPr lang="en-US" b="1" dirty="0">
                <a:solidFill>
                  <a:srgbClr val="7E9632"/>
                </a:solidFill>
              </a:rPr>
              <a:t>CL</a:t>
            </a:r>
          </a:p>
        </p:txBody>
      </p:sp>
      <p:pic>
        <p:nvPicPr>
          <p:cNvPr id="4" name="Content Placeholder 3"/>
          <p:cNvPicPr>
            <a:picLocks noGrp="1" noChangeAspect="1"/>
          </p:cNvPicPr>
          <p:nvPr>
            <p:ph idx="1"/>
          </p:nvPr>
        </p:nvPicPr>
        <p:blipFill>
          <a:blip r:embed="rId3"/>
          <a:stretch>
            <a:fillRect/>
          </a:stretch>
        </p:blipFill>
        <p:spPr>
          <a:xfrm>
            <a:off x="457200" y="1645920"/>
            <a:ext cx="8040209" cy="2285887"/>
          </a:xfrm>
          <a:prstGeom prst="rect">
            <a:avLst/>
          </a:prstGeom>
        </p:spPr>
      </p:pic>
      <p:grpSp>
        <p:nvGrpSpPr>
          <p:cNvPr id="10" name="Group 9">
            <a:extLst>
              <a:ext uri="{FF2B5EF4-FFF2-40B4-BE49-F238E27FC236}">
                <a16:creationId xmlns:a16="http://schemas.microsoft.com/office/drawing/2014/main" id="{DDE8AE9D-38BC-46FB-BF78-FEAEA6F630B5}"/>
              </a:ext>
            </a:extLst>
          </p:cNvPr>
          <p:cNvGrpSpPr/>
          <p:nvPr/>
        </p:nvGrpSpPr>
        <p:grpSpPr>
          <a:xfrm>
            <a:off x="1666874" y="3931806"/>
            <a:ext cx="5948365" cy="2819400"/>
            <a:chOff x="1831745" y="3919974"/>
            <a:chExt cx="5527621" cy="2405658"/>
          </a:xfrm>
        </p:grpSpPr>
        <p:pic>
          <p:nvPicPr>
            <p:cNvPr id="11" name="Picture 10">
              <a:extLst>
                <a:ext uri="{FF2B5EF4-FFF2-40B4-BE49-F238E27FC236}">
                  <a16:creationId xmlns:a16="http://schemas.microsoft.com/office/drawing/2014/main" id="{36B7B8F9-DC76-469E-BBB8-DF43AEF5D33B}"/>
                </a:ext>
              </a:extLst>
            </p:cNvPr>
            <p:cNvPicPr>
              <a:picLocks noChangeAspect="1"/>
            </p:cNvPicPr>
            <p:nvPr/>
          </p:nvPicPr>
          <p:blipFill>
            <a:blip r:embed="rId4"/>
            <a:stretch>
              <a:fillRect/>
            </a:stretch>
          </p:blipFill>
          <p:spPr>
            <a:xfrm>
              <a:off x="1840597" y="3919974"/>
              <a:ext cx="5381572" cy="2405658"/>
            </a:xfrm>
            <a:prstGeom prst="rect">
              <a:avLst/>
            </a:prstGeom>
          </p:spPr>
        </p:pic>
        <p:sp>
          <p:nvSpPr>
            <p:cNvPr id="12" name="TextBox 11">
              <a:extLst>
                <a:ext uri="{FF2B5EF4-FFF2-40B4-BE49-F238E27FC236}">
                  <a16:creationId xmlns:a16="http://schemas.microsoft.com/office/drawing/2014/main" id="{4032FA4A-510F-4EAD-8721-6F9BEBAAB158}"/>
                </a:ext>
              </a:extLst>
            </p:cNvPr>
            <p:cNvSpPr txBox="1"/>
            <p:nvPr/>
          </p:nvSpPr>
          <p:spPr>
            <a:xfrm>
              <a:off x="4267200" y="5867763"/>
              <a:ext cx="1600200" cy="400110"/>
            </a:xfrm>
            <a:prstGeom prst="rect">
              <a:avLst/>
            </a:prstGeom>
            <a:solidFill>
              <a:schemeClr val="bg1"/>
            </a:solidFill>
          </p:spPr>
          <p:txBody>
            <a:bodyPr wrap="square" rtlCol="0">
              <a:spAutoFit/>
            </a:bodyPr>
            <a:lstStyle/>
            <a:p>
              <a:endParaRPr lang="en-US" sz="2000" dirty="0"/>
            </a:p>
          </p:txBody>
        </p:sp>
        <p:sp>
          <p:nvSpPr>
            <p:cNvPr id="13" name="TextBox 12">
              <a:extLst>
                <a:ext uri="{FF2B5EF4-FFF2-40B4-BE49-F238E27FC236}">
                  <a16:creationId xmlns:a16="http://schemas.microsoft.com/office/drawing/2014/main" id="{B233077F-FD75-4A87-9476-8ACCACEC3D5E}"/>
                </a:ext>
              </a:extLst>
            </p:cNvPr>
            <p:cNvSpPr txBox="1"/>
            <p:nvPr/>
          </p:nvSpPr>
          <p:spPr>
            <a:xfrm>
              <a:off x="1831745" y="4186607"/>
              <a:ext cx="685800" cy="584775"/>
            </a:xfrm>
            <a:prstGeom prst="rect">
              <a:avLst/>
            </a:prstGeom>
            <a:solidFill>
              <a:schemeClr val="bg1"/>
            </a:solidFill>
          </p:spPr>
          <p:txBody>
            <a:bodyPr wrap="square" rtlCol="0">
              <a:spAutoFit/>
            </a:bodyPr>
            <a:lstStyle/>
            <a:p>
              <a:endParaRPr lang="en-US" dirty="0"/>
            </a:p>
          </p:txBody>
        </p:sp>
        <p:sp>
          <p:nvSpPr>
            <p:cNvPr id="14" name="TextBox 13">
              <a:extLst>
                <a:ext uri="{FF2B5EF4-FFF2-40B4-BE49-F238E27FC236}">
                  <a16:creationId xmlns:a16="http://schemas.microsoft.com/office/drawing/2014/main" id="{670F4BE1-8B4F-408B-BA8E-C8E95FC22BB5}"/>
                </a:ext>
              </a:extLst>
            </p:cNvPr>
            <p:cNvSpPr txBox="1"/>
            <p:nvPr/>
          </p:nvSpPr>
          <p:spPr>
            <a:xfrm>
              <a:off x="6079127" y="4366453"/>
              <a:ext cx="1280239" cy="1079213"/>
            </a:xfrm>
            <a:prstGeom prst="rect">
              <a:avLst/>
            </a:prstGeom>
            <a:solidFill>
              <a:schemeClr val="bg1"/>
            </a:solidFill>
          </p:spPr>
          <p:txBody>
            <a:bodyPr wrap="square" rtlCol="0">
              <a:spAutoFit/>
            </a:bodyPr>
            <a:lstStyle/>
            <a:p>
              <a:endParaRPr lang="en-US" dirty="0"/>
            </a:p>
          </p:txBody>
        </p:sp>
      </p:grpSp>
    </p:spTree>
    <p:extLst>
      <p:ext uri="{BB962C8B-B14F-4D97-AF65-F5344CB8AC3E}">
        <p14:creationId xmlns:p14="http://schemas.microsoft.com/office/powerpoint/2010/main" val="417365292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11"/>
          <p:cNvGrpSpPr/>
          <p:nvPr/>
        </p:nvGrpSpPr>
        <p:grpSpPr>
          <a:xfrm>
            <a:off x="2133600" y="4160520"/>
            <a:ext cx="5105400" cy="2286000"/>
            <a:chOff x="2209800" y="3838575"/>
            <a:chExt cx="4753715" cy="1954286"/>
          </a:xfrm>
        </p:grpSpPr>
        <p:pic>
          <p:nvPicPr>
            <p:cNvPr id="5" name="Picture 4"/>
            <p:cNvPicPr>
              <a:picLocks noChangeAspect="1"/>
            </p:cNvPicPr>
            <p:nvPr/>
          </p:nvPicPr>
          <p:blipFill>
            <a:blip r:embed="rId3"/>
            <a:stretch>
              <a:fillRect/>
            </a:stretch>
          </p:blipFill>
          <p:spPr>
            <a:xfrm>
              <a:off x="2209800" y="3838575"/>
              <a:ext cx="4753715" cy="1954286"/>
            </a:xfrm>
            <a:prstGeom prst="rect">
              <a:avLst/>
            </a:prstGeom>
          </p:spPr>
        </p:pic>
        <p:sp>
          <p:nvSpPr>
            <p:cNvPr id="10" name="TextBox 9"/>
            <p:cNvSpPr txBox="1"/>
            <p:nvPr/>
          </p:nvSpPr>
          <p:spPr>
            <a:xfrm>
              <a:off x="5638800" y="4713648"/>
              <a:ext cx="1324715" cy="1079213"/>
            </a:xfrm>
            <a:prstGeom prst="rect">
              <a:avLst/>
            </a:prstGeom>
            <a:solidFill>
              <a:schemeClr val="bg1"/>
            </a:solidFill>
          </p:spPr>
          <p:txBody>
            <a:bodyPr wrap="square" rtlCol="0">
              <a:spAutoFit/>
            </a:bodyPr>
            <a:lstStyle/>
            <a:p>
              <a:endParaRPr lang="en-US" dirty="0"/>
            </a:p>
          </p:txBody>
        </p:sp>
        <p:sp>
          <p:nvSpPr>
            <p:cNvPr id="11" name="TextBox 10"/>
            <p:cNvSpPr txBox="1"/>
            <p:nvPr/>
          </p:nvSpPr>
          <p:spPr>
            <a:xfrm>
              <a:off x="2466975" y="5605992"/>
              <a:ext cx="1324715" cy="153888"/>
            </a:xfrm>
            <a:prstGeom prst="rect">
              <a:avLst/>
            </a:prstGeom>
            <a:solidFill>
              <a:schemeClr val="bg1"/>
            </a:solidFill>
          </p:spPr>
          <p:txBody>
            <a:bodyPr wrap="square" rtlCol="0">
              <a:spAutoFit/>
            </a:bodyPr>
            <a:lstStyle/>
            <a:p>
              <a:endParaRPr lang="en-US" sz="400" dirty="0"/>
            </a:p>
          </p:txBody>
        </p:sp>
      </p:grpSp>
      <p:sp>
        <p:nvSpPr>
          <p:cNvPr id="2" name="Title 1"/>
          <p:cNvSpPr>
            <a:spLocks noGrp="1"/>
          </p:cNvSpPr>
          <p:nvPr>
            <p:ph type="title"/>
          </p:nvPr>
        </p:nvSpPr>
        <p:spPr>
          <a:xfrm>
            <a:off x="457199" y="274320"/>
            <a:ext cx="8229600" cy="1143000"/>
          </a:xfrm>
        </p:spPr>
        <p:txBody>
          <a:bodyPr/>
          <a:lstStyle/>
          <a:p>
            <a:r>
              <a:rPr lang="en-US" dirty="0"/>
              <a:t>Example from ICU data: </a:t>
            </a:r>
            <a:r>
              <a:rPr lang="en-US" dirty="0">
                <a:solidFill>
                  <a:srgbClr val="7E9632"/>
                </a:solidFill>
              </a:rPr>
              <a:t>P value</a:t>
            </a:r>
          </a:p>
        </p:txBody>
      </p:sp>
      <p:pic>
        <p:nvPicPr>
          <p:cNvPr id="4" name="Content Placeholder 3"/>
          <p:cNvPicPr>
            <a:picLocks noGrp="1" noChangeAspect="1"/>
          </p:cNvPicPr>
          <p:nvPr>
            <p:ph idx="1"/>
          </p:nvPr>
        </p:nvPicPr>
        <p:blipFill>
          <a:blip r:embed="rId4"/>
          <a:stretch>
            <a:fillRect/>
          </a:stretch>
        </p:blipFill>
        <p:spPr>
          <a:xfrm>
            <a:off x="457200" y="1645920"/>
            <a:ext cx="8040608" cy="2286000"/>
          </a:xfrm>
          <a:prstGeom prst="rect">
            <a:avLst/>
          </a:prstGeom>
        </p:spPr>
      </p:pic>
    </p:spTree>
    <p:extLst>
      <p:ext uri="{BB962C8B-B14F-4D97-AF65-F5344CB8AC3E}">
        <p14:creationId xmlns:p14="http://schemas.microsoft.com/office/powerpoint/2010/main" val="129891730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3" name="Rectangle 3"/>
          <p:cNvSpPr>
            <a:spLocks noGrp="1" noChangeArrowheads="1"/>
          </p:cNvSpPr>
          <p:nvPr>
            <p:ph type="body" idx="1"/>
          </p:nvPr>
        </p:nvSpPr>
        <p:spPr>
          <a:xfrm>
            <a:off x="685800" y="4169361"/>
            <a:ext cx="8134350" cy="2057400"/>
          </a:xfrm>
        </p:spPr>
        <p:txBody>
          <a:bodyPr/>
          <a:lstStyle/>
          <a:p>
            <a:pPr>
              <a:buFontTx/>
              <a:buNone/>
            </a:pPr>
            <a:r>
              <a:rPr lang="en-US" altLang="en-US" sz="2800" dirty="0"/>
              <a:t>P (D=1 l E, C’s, </a:t>
            </a:r>
            <a:r>
              <a:rPr lang="en-US" altLang="en-US" sz="2800" dirty="0" err="1"/>
              <a:t>ExC’s</a:t>
            </a:r>
            <a:r>
              <a:rPr lang="en-US" altLang="en-US" sz="2800" dirty="0"/>
              <a:t>)  =     _____________________</a:t>
            </a:r>
          </a:p>
          <a:p>
            <a:pPr>
              <a:buFontTx/>
              <a:buNone/>
            </a:pPr>
            <a:endParaRPr lang="en-US" altLang="en-US" sz="2800" dirty="0"/>
          </a:p>
          <a:p>
            <a:pPr>
              <a:buFontTx/>
              <a:buNone/>
            </a:pPr>
            <a:endParaRPr lang="en-US" altLang="en-US" sz="2800" dirty="0"/>
          </a:p>
          <a:p>
            <a:pPr>
              <a:buFontTx/>
              <a:buNone/>
            </a:pPr>
            <a:r>
              <a:rPr lang="en-US" altLang="en-US" sz="2800" dirty="0"/>
              <a:t>Logit P(D=1 l E, C’s, </a:t>
            </a:r>
            <a:r>
              <a:rPr lang="en-US" altLang="en-US" sz="2800" dirty="0" err="1"/>
              <a:t>ExC’s</a:t>
            </a:r>
            <a:r>
              <a:rPr lang="en-US" altLang="en-US" sz="2800" dirty="0"/>
              <a:t>)  = </a:t>
            </a:r>
          </a:p>
        </p:txBody>
      </p:sp>
      <p:sp>
        <p:nvSpPr>
          <p:cNvPr id="25604" name="Text Box 4"/>
          <p:cNvSpPr txBox="1">
            <a:spLocks noChangeArrowheads="1"/>
          </p:cNvSpPr>
          <p:nvPr/>
        </p:nvSpPr>
        <p:spPr bwMode="auto">
          <a:xfrm>
            <a:off x="6127777" y="4147571"/>
            <a:ext cx="330173" cy="46166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lr>
                <a:schemeClr val="tx2"/>
              </a:buClr>
              <a:buSzPct val="150000"/>
              <a:buChar char="•"/>
              <a:defRPr sz="3200">
                <a:solidFill>
                  <a:schemeClr val="tx1"/>
                </a:solidFill>
                <a:latin typeface="Arial" panose="020B0604020202020204" pitchFamily="34" charset="0"/>
              </a:defRPr>
            </a:lvl1pPr>
            <a:lvl2pPr marL="742950" indent="-285750">
              <a:spcBef>
                <a:spcPct val="20000"/>
              </a:spcBef>
              <a:buChar char="–"/>
              <a:defRPr sz="3200">
                <a:solidFill>
                  <a:schemeClr val="tx1"/>
                </a:solidFill>
                <a:latin typeface="Arial" panose="020B0604020202020204" pitchFamily="34" charset="0"/>
              </a:defRPr>
            </a:lvl2pPr>
            <a:lvl3pPr marL="1143000" indent="-228600">
              <a:spcBef>
                <a:spcPct val="20000"/>
              </a:spcBef>
              <a:buClr>
                <a:schemeClr val="tx2"/>
              </a:buClr>
              <a:buSzPct val="150000"/>
              <a:buChar char="•"/>
              <a:defRPr sz="3200">
                <a:solidFill>
                  <a:schemeClr val="tx1"/>
                </a:solidFill>
                <a:latin typeface="Arial" panose="020B0604020202020204" pitchFamily="34" charset="0"/>
              </a:defRPr>
            </a:lvl3pPr>
            <a:lvl4pPr marL="1600200" indent="-228600">
              <a:spcBef>
                <a:spcPct val="20000"/>
              </a:spcBef>
              <a:buChar char="–"/>
              <a:defRPr sz="3200">
                <a:solidFill>
                  <a:schemeClr val="tx1"/>
                </a:solidFill>
                <a:latin typeface="Arial" panose="020B0604020202020204" pitchFamily="34" charset="0"/>
              </a:defRPr>
            </a:lvl4pPr>
            <a:lvl5pPr marL="2057400" indent="-228600">
              <a:spcBef>
                <a:spcPct val="20000"/>
              </a:spcBef>
              <a:buChar char="»"/>
              <a:defRPr sz="3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3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3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3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3200">
                <a:solidFill>
                  <a:schemeClr val="tx1"/>
                </a:solidFill>
                <a:latin typeface="Arial" panose="020B0604020202020204" pitchFamily="34" charset="0"/>
              </a:defRPr>
            </a:lvl9pPr>
          </a:lstStyle>
          <a:p>
            <a:pPr>
              <a:spcBef>
                <a:spcPct val="50000"/>
              </a:spcBef>
              <a:buClrTx/>
              <a:buSzTx/>
              <a:buFontTx/>
              <a:buNone/>
            </a:pPr>
            <a:r>
              <a:rPr lang="en-US" altLang="en-US" sz="2400" dirty="0">
                <a:solidFill>
                  <a:srgbClr val="585C56"/>
                </a:solidFill>
                <a:latin typeface="Calibri" panose="020F0502020204030204" pitchFamily="34" charset="0"/>
                <a:cs typeface="Calibri" panose="020F0502020204030204" pitchFamily="34" charset="0"/>
              </a:rPr>
              <a:t>1</a:t>
            </a:r>
          </a:p>
        </p:txBody>
      </p:sp>
      <p:sp>
        <p:nvSpPr>
          <p:cNvPr id="25605" name="Text Box 5"/>
          <p:cNvSpPr txBox="1">
            <a:spLocks noChangeArrowheads="1"/>
          </p:cNvSpPr>
          <p:nvPr/>
        </p:nvSpPr>
        <p:spPr bwMode="auto">
          <a:xfrm>
            <a:off x="4870620" y="4867010"/>
            <a:ext cx="926760" cy="46166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lr>
                <a:schemeClr val="tx2"/>
              </a:buClr>
              <a:buSzPct val="150000"/>
              <a:buChar char="•"/>
              <a:defRPr sz="3200">
                <a:solidFill>
                  <a:schemeClr val="tx1"/>
                </a:solidFill>
                <a:latin typeface="Arial" panose="020B0604020202020204" pitchFamily="34" charset="0"/>
              </a:defRPr>
            </a:lvl1pPr>
            <a:lvl2pPr marL="742950" indent="-285750">
              <a:spcBef>
                <a:spcPct val="20000"/>
              </a:spcBef>
              <a:buChar char="–"/>
              <a:defRPr sz="3200">
                <a:solidFill>
                  <a:schemeClr val="tx1"/>
                </a:solidFill>
                <a:latin typeface="Arial" panose="020B0604020202020204" pitchFamily="34" charset="0"/>
              </a:defRPr>
            </a:lvl2pPr>
            <a:lvl3pPr marL="1143000" indent="-228600">
              <a:spcBef>
                <a:spcPct val="20000"/>
              </a:spcBef>
              <a:buClr>
                <a:schemeClr val="tx2"/>
              </a:buClr>
              <a:buSzPct val="150000"/>
              <a:buChar char="•"/>
              <a:defRPr sz="3200">
                <a:solidFill>
                  <a:schemeClr val="tx1"/>
                </a:solidFill>
                <a:latin typeface="Arial" panose="020B0604020202020204" pitchFamily="34" charset="0"/>
              </a:defRPr>
            </a:lvl3pPr>
            <a:lvl4pPr marL="1600200" indent="-228600">
              <a:spcBef>
                <a:spcPct val="20000"/>
              </a:spcBef>
              <a:buChar char="–"/>
              <a:defRPr sz="3200">
                <a:solidFill>
                  <a:schemeClr val="tx1"/>
                </a:solidFill>
                <a:latin typeface="Arial" panose="020B0604020202020204" pitchFamily="34" charset="0"/>
              </a:defRPr>
            </a:lvl4pPr>
            <a:lvl5pPr marL="2057400" indent="-228600">
              <a:spcBef>
                <a:spcPct val="20000"/>
              </a:spcBef>
              <a:buChar char="»"/>
              <a:defRPr sz="3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3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3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3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3200">
                <a:solidFill>
                  <a:schemeClr val="tx1"/>
                </a:solidFill>
                <a:latin typeface="Arial" panose="020B0604020202020204" pitchFamily="34" charset="0"/>
              </a:defRPr>
            </a:lvl9pPr>
          </a:lstStyle>
          <a:p>
            <a:pPr>
              <a:spcBef>
                <a:spcPct val="50000"/>
              </a:spcBef>
              <a:buClrTx/>
              <a:buSzTx/>
              <a:buFontTx/>
              <a:buNone/>
            </a:pPr>
            <a:r>
              <a:rPr lang="en-US" altLang="en-US" sz="2400" dirty="0">
                <a:solidFill>
                  <a:srgbClr val="585C56"/>
                </a:solidFill>
                <a:latin typeface="Calibri" panose="020F0502020204030204" pitchFamily="34" charset="0"/>
                <a:cs typeface="Calibri" panose="020F0502020204030204" pitchFamily="34" charset="0"/>
              </a:rPr>
              <a:t>1+e</a:t>
            </a:r>
          </a:p>
        </p:txBody>
      </p:sp>
      <p:sp>
        <p:nvSpPr>
          <p:cNvPr id="25606" name="Text Box 6"/>
          <p:cNvSpPr txBox="1">
            <a:spLocks noChangeArrowheads="1"/>
          </p:cNvSpPr>
          <p:nvPr/>
        </p:nvSpPr>
        <p:spPr bwMode="auto">
          <a:xfrm>
            <a:off x="5334000" y="4666955"/>
            <a:ext cx="3657600" cy="36933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lr>
                <a:schemeClr val="tx2"/>
              </a:buClr>
              <a:buSzPct val="150000"/>
              <a:buChar char="•"/>
              <a:defRPr sz="3200">
                <a:solidFill>
                  <a:schemeClr val="tx1"/>
                </a:solidFill>
                <a:latin typeface="Arial" panose="020B0604020202020204" pitchFamily="34" charset="0"/>
              </a:defRPr>
            </a:lvl1pPr>
            <a:lvl2pPr marL="742950" indent="-285750">
              <a:spcBef>
                <a:spcPct val="20000"/>
              </a:spcBef>
              <a:buChar char="–"/>
              <a:defRPr sz="3200">
                <a:solidFill>
                  <a:schemeClr val="tx1"/>
                </a:solidFill>
                <a:latin typeface="Arial" panose="020B0604020202020204" pitchFamily="34" charset="0"/>
              </a:defRPr>
            </a:lvl2pPr>
            <a:lvl3pPr marL="1143000" indent="-228600">
              <a:spcBef>
                <a:spcPct val="20000"/>
              </a:spcBef>
              <a:buClr>
                <a:schemeClr val="tx2"/>
              </a:buClr>
              <a:buSzPct val="150000"/>
              <a:buChar char="•"/>
              <a:defRPr sz="3200">
                <a:solidFill>
                  <a:schemeClr val="tx1"/>
                </a:solidFill>
                <a:latin typeface="Arial" panose="020B0604020202020204" pitchFamily="34" charset="0"/>
              </a:defRPr>
            </a:lvl3pPr>
            <a:lvl4pPr marL="1600200" indent="-228600">
              <a:spcBef>
                <a:spcPct val="20000"/>
              </a:spcBef>
              <a:buChar char="–"/>
              <a:defRPr sz="3200">
                <a:solidFill>
                  <a:schemeClr val="tx1"/>
                </a:solidFill>
                <a:latin typeface="Arial" panose="020B0604020202020204" pitchFamily="34" charset="0"/>
              </a:defRPr>
            </a:lvl4pPr>
            <a:lvl5pPr marL="2057400" indent="-228600">
              <a:spcBef>
                <a:spcPct val="20000"/>
              </a:spcBef>
              <a:buChar char="»"/>
              <a:defRPr sz="3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3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3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3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3200">
                <a:solidFill>
                  <a:schemeClr val="tx1"/>
                </a:solidFill>
                <a:latin typeface="Arial" panose="020B0604020202020204" pitchFamily="34" charset="0"/>
              </a:defRPr>
            </a:lvl9pPr>
          </a:lstStyle>
          <a:p>
            <a:pPr>
              <a:spcBef>
                <a:spcPct val="50000"/>
              </a:spcBef>
              <a:buClrTx/>
              <a:buSzTx/>
              <a:buFontTx/>
              <a:buNone/>
            </a:pPr>
            <a:r>
              <a:rPr lang="en-US" altLang="en-US" sz="1800" dirty="0">
                <a:solidFill>
                  <a:srgbClr val="585C56"/>
                </a:solidFill>
                <a:latin typeface="Calibri" panose="020F0502020204030204" pitchFamily="34" charset="0"/>
                <a:cs typeface="Calibri" panose="020F0502020204030204" pitchFamily="34" charset="0"/>
              </a:rPr>
              <a:t>-[</a:t>
            </a:r>
            <a:r>
              <a:rPr lang="el-GR" altLang="en-US" sz="1800" dirty="0">
                <a:solidFill>
                  <a:srgbClr val="585C56"/>
                </a:solidFill>
                <a:latin typeface="Calibri" panose="020F0502020204030204" pitchFamily="34" charset="0"/>
                <a:cs typeface="Calibri" panose="020F0502020204030204" pitchFamily="34" charset="0"/>
              </a:rPr>
              <a:t>α</a:t>
            </a:r>
            <a:r>
              <a:rPr lang="en-US" altLang="en-US" sz="1800" dirty="0">
                <a:solidFill>
                  <a:srgbClr val="585C56"/>
                </a:solidFill>
                <a:latin typeface="Calibri" panose="020F0502020204030204" pitchFamily="34" charset="0"/>
                <a:cs typeface="Calibri" panose="020F0502020204030204" pitchFamily="34" charset="0"/>
              </a:rPr>
              <a:t>+</a:t>
            </a:r>
            <a:r>
              <a:rPr lang="el-GR" altLang="en-US" sz="1800" dirty="0">
                <a:solidFill>
                  <a:srgbClr val="585C56"/>
                </a:solidFill>
                <a:latin typeface="Calibri" panose="020F0502020204030204" pitchFamily="34" charset="0"/>
                <a:cs typeface="Calibri" panose="020F0502020204030204" pitchFamily="34" charset="0"/>
              </a:rPr>
              <a:t>β</a:t>
            </a:r>
            <a:r>
              <a:rPr lang="en-US" altLang="en-US" sz="1800" dirty="0">
                <a:solidFill>
                  <a:srgbClr val="585C56"/>
                </a:solidFill>
                <a:latin typeface="Calibri" panose="020F0502020204030204" pitchFamily="34" charset="0"/>
                <a:cs typeface="Calibri" panose="020F0502020204030204" pitchFamily="34" charset="0"/>
              </a:rPr>
              <a:t>E+</a:t>
            </a:r>
            <a:r>
              <a:rPr lang="el-GR" altLang="en-US" sz="1800" dirty="0">
                <a:solidFill>
                  <a:srgbClr val="585C56"/>
                </a:solidFill>
                <a:latin typeface="Calibri" panose="020F0502020204030204" pitchFamily="34" charset="0"/>
                <a:cs typeface="Calibri" panose="020F0502020204030204" pitchFamily="34" charset="0"/>
              </a:rPr>
              <a:t>Σβ</a:t>
            </a:r>
            <a:r>
              <a:rPr lang="en-US" altLang="en-US" sz="1800" baseline="-25000" dirty="0" err="1">
                <a:solidFill>
                  <a:srgbClr val="585C56"/>
                </a:solidFill>
                <a:latin typeface="Calibri" panose="020F0502020204030204" pitchFamily="34" charset="0"/>
                <a:cs typeface="Calibri" panose="020F0502020204030204" pitchFamily="34" charset="0"/>
              </a:rPr>
              <a:t>i</a:t>
            </a:r>
            <a:r>
              <a:rPr lang="en-US" altLang="en-US" sz="1800" dirty="0" err="1">
                <a:solidFill>
                  <a:srgbClr val="585C56"/>
                </a:solidFill>
                <a:latin typeface="Calibri" panose="020F0502020204030204" pitchFamily="34" charset="0"/>
                <a:cs typeface="Calibri" panose="020F0502020204030204" pitchFamily="34" charset="0"/>
              </a:rPr>
              <a:t>C</a:t>
            </a:r>
            <a:r>
              <a:rPr lang="en-US" altLang="en-US" sz="1800" baseline="-25000" dirty="0" err="1">
                <a:solidFill>
                  <a:srgbClr val="585C56"/>
                </a:solidFill>
                <a:latin typeface="Calibri" panose="020F0502020204030204" pitchFamily="34" charset="0"/>
                <a:cs typeface="Calibri" panose="020F0502020204030204" pitchFamily="34" charset="0"/>
              </a:rPr>
              <a:t>i</a:t>
            </a:r>
            <a:r>
              <a:rPr lang="en-US" altLang="en-US" sz="1800" dirty="0">
                <a:solidFill>
                  <a:srgbClr val="585C56"/>
                </a:solidFill>
                <a:latin typeface="Calibri" panose="020F0502020204030204" pitchFamily="34" charset="0"/>
                <a:cs typeface="Calibri" panose="020F0502020204030204" pitchFamily="34" charset="0"/>
              </a:rPr>
              <a:t> +</a:t>
            </a:r>
            <a:r>
              <a:rPr lang="el-GR" altLang="en-US" sz="1800" dirty="0">
                <a:solidFill>
                  <a:srgbClr val="585C56"/>
                </a:solidFill>
                <a:latin typeface="Calibri" panose="020F0502020204030204" pitchFamily="34" charset="0"/>
                <a:cs typeface="Calibri" panose="020F0502020204030204" pitchFamily="34" charset="0"/>
              </a:rPr>
              <a:t>Σβ</a:t>
            </a:r>
            <a:r>
              <a:rPr lang="en-US" altLang="en-US" sz="1800" baseline="-25000" dirty="0">
                <a:solidFill>
                  <a:srgbClr val="585C56"/>
                </a:solidFill>
                <a:latin typeface="Calibri" panose="020F0502020204030204" pitchFamily="34" charset="0"/>
                <a:cs typeface="Calibri" panose="020F0502020204030204" pitchFamily="34" charset="0"/>
              </a:rPr>
              <a:t>j</a:t>
            </a:r>
            <a:r>
              <a:rPr lang="en-US" altLang="en-US" sz="1800" dirty="0">
                <a:solidFill>
                  <a:srgbClr val="585C56"/>
                </a:solidFill>
                <a:latin typeface="Calibri" panose="020F0502020204030204" pitchFamily="34" charset="0"/>
                <a:cs typeface="Calibri" panose="020F0502020204030204" pitchFamily="34" charset="0"/>
              </a:rPr>
              <a:t>(</a:t>
            </a:r>
            <a:r>
              <a:rPr lang="en-US" altLang="en-US" sz="1800" dirty="0" err="1">
                <a:solidFill>
                  <a:srgbClr val="585C56"/>
                </a:solidFill>
                <a:latin typeface="Calibri" panose="020F0502020204030204" pitchFamily="34" charset="0"/>
                <a:cs typeface="Calibri" panose="020F0502020204030204" pitchFamily="34" charset="0"/>
              </a:rPr>
              <a:t>ExC</a:t>
            </a:r>
            <a:r>
              <a:rPr lang="en-US" altLang="en-US" sz="1800" baseline="-25000" dirty="0" err="1">
                <a:solidFill>
                  <a:srgbClr val="585C56"/>
                </a:solidFill>
                <a:latin typeface="Calibri" panose="020F0502020204030204" pitchFamily="34" charset="0"/>
                <a:cs typeface="Calibri" panose="020F0502020204030204" pitchFamily="34" charset="0"/>
              </a:rPr>
              <a:t>j</a:t>
            </a:r>
            <a:r>
              <a:rPr lang="en-US" altLang="en-US" sz="1800" dirty="0">
                <a:solidFill>
                  <a:srgbClr val="585C56"/>
                </a:solidFill>
                <a:latin typeface="Calibri" panose="020F0502020204030204" pitchFamily="34" charset="0"/>
                <a:cs typeface="Calibri" panose="020F0502020204030204" pitchFamily="34" charset="0"/>
              </a:rPr>
              <a:t>)]</a:t>
            </a:r>
            <a:endParaRPr lang="el-GR" altLang="en-US" sz="1800" dirty="0">
              <a:solidFill>
                <a:srgbClr val="585C56"/>
              </a:solidFill>
              <a:latin typeface="Calibri" panose="020F0502020204030204" pitchFamily="34" charset="0"/>
              <a:cs typeface="Calibri" panose="020F0502020204030204" pitchFamily="34" charset="0"/>
            </a:endParaRPr>
          </a:p>
        </p:txBody>
      </p:sp>
      <p:sp>
        <p:nvSpPr>
          <p:cNvPr id="25607" name="Text Box 7"/>
          <p:cNvSpPr txBox="1">
            <a:spLocks noChangeArrowheads="1"/>
          </p:cNvSpPr>
          <p:nvPr/>
        </p:nvSpPr>
        <p:spPr bwMode="auto">
          <a:xfrm>
            <a:off x="4870620" y="5734131"/>
            <a:ext cx="3016080" cy="46166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lr>
                <a:schemeClr val="tx2"/>
              </a:buClr>
              <a:buSzPct val="150000"/>
              <a:buChar char="•"/>
              <a:defRPr sz="3200">
                <a:solidFill>
                  <a:schemeClr val="tx1"/>
                </a:solidFill>
                <a:latin typeface="Arial" panose="020B0604020202020204" pitchFamily="34" charset="0"/>
              </a:defRPr>
            </a:lvl1pPr>
            <a:lvl2pPr marL="742950" indent="-285750">
              <a:spcBef>
                <a:spcPct val="20000"/>
              </a:spcBef>
              <a:buChar char="–"/>
              <a:defRPr sz="3200">
                <a:solidFill>
                  <a:schemeClr val="tx1"/>
                </a:solidFill>
                <a:latin typeface="Arial" panose="020B0604020202020204" pitchFamily="34" charset="0"/>
              </a:defRPr>
            </a:lvl2pPr>
            <a:lvl3pPr marL="1143000" indent="-228600">
              <a:spcBef>
                <a:spcPct val="20000"/>
              </a:spcBef>
              <a:buClr>
                <a:schemeClr val="tx2"/>
              </a:buClr>
              <a:buSzPct val="150000"/>
              <a:buChar char="•"/>
              <a:defRPr sz="3200">
                <a:solidFill>
                  <a:schemeClr val="tx1"/>
                </a:solidFill>
                <a:latin typeface="Arial" panose="020B0604020202020204" pitchFamily="34" charset="0"/>
              </a:defRPr>
            </a:lvl3pPr>
            <a:lvl4pPr marL="1600200" indent="-228600">
              <a:spcBef>
                <a:spcPct val="20000"/>
              </a:spcBef>
              <a:buChar char="–"/>
              <a:defRPr sz="3200">
                <a:solidFill>
                  <a:schemeClr val="tx1"/>
                </a:solidFill>
                <a:latin typeface="Arial" panose="020B0604020202020204" pitchFamily="34" charset="0"/>
              </a:defRPr>
            </a:lvl4pPr>
            <a:lvl5pPr marL="2057400" indent="-228600">
              <a:spcBef>
                <a:spcPct val="20000"/>
              </a:spcBef>
              <a:buChar char="»"/>
              <a:defRPr sz="3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3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3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3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3200">
                <a:solidFill>
                  <a:schemeClr val="tx1"/>
                </a:solidFill>
                <a:latin typeface="Arial" panose="020B0604020202020204" pitchFamily="34" charset="0"/>
              </a:defRPr>
            </a:lvl9pPr>
          </a:lstStyle>
          <a:p>
            <a:pPr>
              <a:spcBef>
                <a:spcPct val="50000"/>
              </a:spcBef>
              <a:buClrTx/>
              <a:buSzTx/>
              <a:buFontTx/>
              <a:buNone/>
            </a:pPr>
            <a:r>
              <a:rPr lang="el-GR" altLang="en-US" sz="2400" dirty="0">
                <a:solidFill>
                  <a:srgbClr val="585C56"/>
                </a:solidFill>
                <a:latin typeface="Calibri" panose="020F0502020204030204" pitchFamily="34" charset="0"/>
                <a:cs typeface="Calibri" panose="020F0502020204030204" pitchFamily="34" charset="0"/>
              </a:rPr>
              <a:t>α</a:t>
            </a:r>
            <a:r>
              <a:rPr lang="en-US" altLang="en-US" sz="2400" dirty="0">
                <a:solidFill>
                  <a:srgbClr val="585C56"/>
                </a:solidFill>
                <a:latin typeface="Calibri" panose="020F0502020204030204" pitchFamily="34" charset="0"/>
                <a:cs typeface="Calibri" panose="020F0502020204030204" pitchFamily="34" charset="0"/>
              </a:rPr>
              <a:t>+</a:t>
            </a:r>
            <a:r>
              <a:rPr lang="el-GR" altLang="en-US" sz="2400" dirty="0">
                <a:solidFill>
                  <a:srgbClr val="585C56"/>
                </a:solidFill>
                <a:latin typeface="Calibri" panose="020F0502020204030204" pitchFamily="34" charset="0"/>
                <a:cs typeface="Calibri" panose="020F0502020204030204" pitchFamily="34" charset="0"/>
              </a:rPr>
              <a:t>β</a:t>
            </a:r>
            <a:r>
              <a:rPr lang="en-US" altLang="en-US" sz="2400" dirty="0">
                <a:solidFill>
                  <a:srgbClr val="585C56"/>
                </a:solidFill>
                <a:latin typeface="Calibri" panose="020F0502020204030204" pitchFamily="34" charset="0"/>
                <a:cs typeface="Calibri" panose="020F0502020204030204" pitchFamily="34" charset="0"/>
              </a:rPr>
              <a:t>E+</a:t>
            </a:r>
            <a:r>
              <a:rPr lang="el-GR" altLang="en-US" sz="2400" dirty="0">
                <a:solidFill>
                  <a:srgbClr val="585C56"/>
                </a:solidFill>
                <a:latin typeface="Calibri" panose="020F0502020204030204" pitchFamily="34" charset="0"/>
                <a:cs typeface="Calibri" panose="020F0502020204030204" pitchFamily="34" charset="0"/>
              </a:rPr>
              <a:t>Σβ</a:t>
            </a:r>
            <a:r>
              <a:rPr lang="en-US" altLang="en-US" sz="2400" baseline="-25000" dirty="0" err="1">
                <a:solidFill>
                  <a:srgbClr val="585C56"/>
                </a:solidFill>
                <a:latin typeface="Calibri" panose="020F0502020204030204" pitchFamily="34" charset="0"/>
                <a:cs typeface="Calibri" panose="020F0502020204030204" pitchFamily="34" charset="0"/>
              </a:rPr>
              <a:t>i</a:t>
            </a:r>
            <a:r>
              <a:rPr lang="en-US" altLang="en-US" sz="2400" dirty="0" err="1">
                <a:solidFill>
                  <a:srgbClr val="585C56"/>
                </a:solidFill>
                <a:latin typeface="Calibri" panose="020F0502020204030204" pitchFamily="34" charset="0"/>
                <a:cs typeface="Calibri" panose="020F0502020204030204" pitchFamily="34" charset="0"/>
              </a:rPr>
              <a:t>C</a:t>
            </a:r>
            <a:r>
              <a:rPr lang="en-US" altLang="en-US" sz="2400" baseline="-25000" dirty="0" err="1">
                <a:solidFill>
                  <a:srgbClr val="585C56"/>
                </a:solidFill>
                <a:latin typeface="Calibri" panose="020F0502020204030204" pitchFamily="34" charset="0"/>
                <a:cs typeface="Calibri" panose="020F0502020204030204" pitchFamily="34" charset="0"/>
              </a:rPr>
              <a:t>i</a:t>
            </a:r>
            <a:r>
              <a:rPr lang="en-US" altLang="en-US" sz="2400" dirty="0">
                <a:solidFill>
                  <a:srgbClr val="585C56"/>
                </a:solidFill>
                <a:latin typeface="Calibri" panose="020F0502020204030204" pitchFamily="34" charset="0"/>
                <a:cs typeface="Calibri" panose="020F0502020204030204" pitchFamily="34" charset="0"/>
              </a:rPr>
              <a:t> +</a:t>
            </a:r>
            <a:r>
              <a:rPr lang="el-GR" altLang="en-US" sz="2400" dirty="0">
                <a:solidFill>
                  <a:srgbClr val="585C56"/>
                </a:solidFill>
                <a:latin typeface="Calibri" panose="020F0502020204030204" pitchFamily="34" charset="0"/>
                <a:cs typeface="Calibri" panose="020F0502020204030204" pitchFamily="34" charset="0"/>
              </a:rPr>
              <a:t>Σβ</a:t>
            </a:r>
            <a:r>
              <a:rPr lang="en-US" altLang="en-US" sz="2400" baseline="-25000" dirty="0">
                <a:solidFill>
                  <a:srgbClr val="585C56"/>
                </a:solidFill>
                <a:latin typeface="Calibri" panose="020F0502020204030204" pitchFamily="34" charset="0"/>
                <a:cs typeface="Calibri" panose="020F0502020204030204" pitchFamily="34" charset="0"/>
              </a:rPr>
              <a:t>j</a:t>
            </a:r>
            <a:r>
              <a:rPr lang="en-US" altLang="en-US" sz="2400" dirty="0">
                <a:solidFill>
                  <a:srgbClr val="585C56"/>
                </a:solidFill>
                <a:latin typeface="Calibri" panose="020F0502020204030204" pitchFamily="34" charset="0"/>
                <a:cs typeface="Calibri" panose="020F0502020204030204" pitchFamily="34" charset="0"/>
              </a:rPr>
              <a:t>(</a:t>
            </a:r>
            <a:r>
              <a:rPr lang="en-US" altLang="en-US" sz="2400" dirty="0" err="1">
                <a:solidFill>
                  <a:srgbClr val="585C56"/>
                </a:solidFill>
                <a:latin typeface="Calibri" panose="020F0502020204030204" pitchFamily="34" charset="0"/>
                <a:cs typeface="Calibri" panose="020F0502020204030204" pitchFamily="34" charset="0"/>
              </a:rPr>
              <a:t>ExC</a:t>
            </a:r>
            <a:r>
              <a:rPr lang="en-US" altLang="en-US" sz="2400" baseline="-25000" dirty="0" err="1">
                <a:solidFill>
                  <a:srgbClr val="585C56"/>
                </a:solidFill>
                <a:latin typeface="Calibri" panose="020F0502020204030204" pitchFamily="34" charset="0"/>
                <a:cs typeface="Calibri" panose="020F0502020204030204" pitchFamily="34" charset="0"/>
              </a:rPr>
              <a:t>j</a:t>
            </a:r>
            <a:r>
              <a:rPr lang="en-US" altLang="en-US" sz="2400" dirty="0">
                <a:solidFill>
                  <a:srgbClr val="585C56"/>
                </a:solidFill>
                <a:latin typeface="Calibri" panose="020F0502020204030204" pitchFamily="34" charset="0"/>
                <a:cs typeface="Calibri" panose="020F0502020204030204" pitchFamily="34" charset="0"/>
              </a:rPr>
              <a:t>)</a:t>
            </a:r>
            <a:endParaRPr lang="el-GR" altLang="en-US" sz="2400" dirty="0">
              <a:solidFill>
                <a:srgbClr val="585C56"/>
              </a:solidFill>
              <a:latin typeface="Calibri" panose="020F0502020204030204" pitchFamily="34" charset="0"/>
              <a:cs typeface="Calibri" panose="020F0502020204030204" pitchFamily="34" charset="0"/>
            </a:endParaRPr>
          </a:p>
        </p:txBody>
      </p:sp>
      <p:sp>
        <p:nvSpPr>
          <p:cNvPr id="25602" name="Rectangle 2"/>
          <p:cNvSpPr>
            <a:spLocks noGrp="1" noChangeArrowheads="1"/>
          </p:cNvSpPr>
          <p:nvPr>
            <p:ph type="title"/>
          </p:nvPr>
        </p:nvSpPr>
        <p:spPr>
          <a:xfrm>
            <a:off x="457200" y="274320"/>
            <a:ext cx="8229600" cy="1143000"/>
          </a:xfrm>
        </p:spPr>
        <p:txBody>
          <a:bodyPr/>
          <a:lstStyle/>
          <a:p>
            <a:r>
              <a:rPr lang="en-US" altLang="en-US" dirty="0"/>
              <a:t>Notation for logistic model</a:t>
            </a:r>
          </a:p>
        </p:txBody>
      </p:sp>
      <p:sp>
        <p:nvSpPr>
          <p:cNvPr id="8" name="Rectangle 3"/>
          <p:cNvSpPr txBox="1">
            <a:spLocks noChangeArrowheads="1"/>
          </p:cNvSpPr>
          <p:nvPr/>
        </p:nvSpPr>
        <p:spPr bwMode="auto">
          <a:xfrm>
            <a:off x="548640" y="1680237"/>
            <a:ext cx="5452110" cy="217494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chemeClr val="tx2"/>
              </a:buClr>
              <a:buSzPct val="15000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32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tx2"/>
              </a:buClr>
              <a:buSzPct val="150000"/>
              <a:buChar char="•"/>
              <a:defRPr sz="32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32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3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Tx/>
              <a:buNone/>
            </a:pPr>
            <a:r>
              <a:rPr lang="en-US" altLang="en-US" sz="2800" dirty="0">
                <a:solidFill>
                  <a:schemeClr val="tx1">
                    <a:lumMod val="75000"/>
                    <a:lumOff val="25000"/>
                  </a:schemeClr>
                </a:solidFill>
                <a:latin typeface="Calibri" panose="020F0502020204030204" pitchFamily="34" charset="0"/>
                <a:cs typeface="Calibri" panose="020F0502020204030204" pitchFamily="34" charset="0"/>
              </a:rPr>
              <a:t>D (0,1):  Disease (outcome)</a:t>
            </a:r>
          </a:p>
          <a:p>
            <a:pPr>
              <a:buFontTx/>
              <a:buNone/>
            </a:pPr>
            <a:r>
              <a:rPr lang="en-US" altLang="en-US" sz="2800" dirty="0">
                <a:solidFill>
                  <a:schemeClr val="tx1">
                    <a:lumMod val="75000"/>
                    <a:lumOff val="25000"/>
                  </a:schemeClr>
                </a:solidFill>
                <a:latin typeface="Calibri" panose="020F0502020204030204" pitchFamily="34" charset="0"/>
                <a:cs typeface="Calibri" panose="020F0502020204030204" pitchFamily="34" charset="0"/>
              </a:rPr>
              <a:t>E (0,1):  Exposure (study factor)</a:t>
            </a:r>
          </a:p>
          <a:p>
            <a:pPr>
              <a:spcBef>
                <a:spcPts val="432"/>
              </a:spcBef>
              <a:spcAft>
                <a:spcPts val="0"/>
              </a:spcAft>
              <a:buFontTx/>
              <a:buNone/>
            </a:pPr>
            <a:r>
              <a:rPr lang="en-US" altLang="en-US" sz="2800" dirty="0">
                <a:solidFill>
                  <a:schemeClr val="tx1">
                    <a:lumMod val="75000"/>
                    <a:lumOff val="25000"/>
                  </a:schemeClr>
                </a:solidFill>
                <a:latin typeface="Calibri" panose="020F0502020204030204" pitchFamily="34" charset="0"/>
                <a:cs typeface="Calibri" panose="020F0502020204030204" pitchFamily="34" charset="0"/>
              </a:rPr>
              <a:t>C</a:t>
            </a:r>
            <a:r>
              <a:rPr lang="en-US" altLang="en-US" sz="2800" baseline="-25000" dirty="0">
                <a:solidFill>
                  <a:schemeClr val="tx1">
                    <a:lumMod val="75000"/>
                    <a:lumOff val="25000"/>
                  </a:schemeClr>
                </a:solidFill>
                <a:latin typeface="Calibri" panose="020F0502020204030204" pitchFamily="34" charset="0"/>
                <a:cs typeface="Calibri" panose="020F0502020204030204" pitchFamily="34" charset="0"/>
              </a:rPr>
              <a:t>1</a:t>
            </a:r>
            <a:r>
              <a:rPr lang="en-US" altLang="en-US" sz="2800" dirty="0">
                <a:solidFill>
                  <a:schemeClr val="tx1">
                    <a:lumMod val="75000"/>
                    <a:lumOff val="25000"/>
                  </a:schemeClr>
                </a:solidFill>
                <a:latin typeface="Calibri" panose="020F0502020204030204" pitchFamily="34" charset="0"/>
                <a:cs typeface="Calibri" panose="020F0502020204030204" pitchFamily="34" charset="0"/>
              </a:rPr>
              <a:t>, C</a:t>
            </a:r>
            <a:r>
              <a:rPr lang="en-US" altLang="en-US" sz="2800" baseline="-25000" dirty="0">
                <a:solidFill>
                  <a:schemeClr val="tx1">
                    <a:lumMod val="75000"/>
                    <a:lumOff val="25000"/>
                  </a:schemeClr>
                </a:solidFill>
                <a:latin typeface="Calibri" panose="020F0502020204030204" pitchFamily="34" charset="0"/>
                <a:cs typeface="Calibri" panose="020F0502020204030204" pitchFamily="34" charset="0"/>
              </a:rPr>
              <a:t>2</a:t>
            </a:r>
            <a:r>
              <a:rPr lang="en-US" altLang="en-US" sz="2800" dirty="0">
                <a:solidFill>
                  <a:schemeClr val="tx1">
                    <a:lumMod val="75000"/>
                    <a:lumOff val="25000"/>
                  </a:schemeClr>
                </a:solidFill>
                <a:latin typeface="Calibri" panose="020F0502020204030204" pitchFamily="34" charset="0"/>
                <a:cs typeface="Calibri" panose="020F0502020204030204" pitchFamily="34" charset="0"/>
              </a:rPr>
              <a:t>, …, C</a:t>
            </a:r>
            <a:r>
              <a:rPr lang="en-US" altLang="en-US" sz="2800" baseline="-25000" dirty="0">
                <a:solidFill>
                  <a:schemeClr val="tx1">
                    <a:lumMod val="75000"/>
                    <a:lumOff val="25000"/>
                  </a:schemeClr>
                </a:solidFill>
                <a:latin typeface="Calibri" panose="020F0502020204030204" pitchFamily="34" charset="0"/>
                <a:cs typeface="Calibri" panose="020F0502020204030204" pitchFamily="34" charset="0"/>
              </a:rPr>
              <a:t>p</a:t>
            </a:r>
            <a:r>
              <a:rPr lang="en-US" altLang="en-US" sz="2800" dirty="0">
                <a:solidFill>
                  <a:schemeClr val="tx1">
                    <a:lumMod val="75000"/>
                    <a:lumOff val="25000"/>
                  </a:schemeClr>
                </a:solidFill>
                <a:latin typeface="Calibri" panose="020F0502020204030204" pitchFamily="34" charset="0"/>
                <a:cs typeface="Calibri" panose="020F0502020204030204" pitchFamily="34" charset="0"/>
              </a:rPr>
              <a:t>  :  Control variables</a:t>
            </a:r>
          </a:p>
          <a:p>
            <a:pPr marL="685800" lvl="2" indent="0">
              <a:spcBef>
                <a:spcPts val="432"/>
              </a:spcBef>
              <a:spcAft>
                <a:spcPts val="0"/>
              </a:spcAft>
              <a:buNone/>
            </a:pPr>
            <a:r>
              <a:rPr lang="en-US" altLang="en-US" sz="2000" dirty="0">
                <a:solidFill>
                  <a:schemeClr val="tx1">
                    <a:lumMod val="75000"/>
                    <a:lumOff val="25000"/>
                  </a:schemeClr>
                </a:solidFill>
                <a:latin typeface="Calibri" panose="020F0502020204030204" pitchFamily="34" charset="0"/>
                <a:cs typeface="Calibri" panose="020F0502020204030204" pitchFamily="34" charset="0"/>
              </a:rPr>
              <a:t>(other risk factors, potential confounders, potential effect modifiers)</a:t>
            </a:r>
          </a:p>
        </p:txBody>
      </p:sp>
      <p:sp>
        <p:nvSpPr>
          <p:cNvPr id="2" name="Right Brace 1"/>
          <p:cNvSpPr/>
          <p:nvPr/>
        </p:nvSpPr>
        <p:spPr bwMode="auto">
          <a:xfrm>
            <a:off x="5988342" y="1680237"/>
            <a:ext cx="330173" cy="2174945"/>
          </a:xfrm>
          <a:prstGeom prst="rightBrace">
            <a:avLst/>
          </a:prstGeom>
          <a:noFill/>
          <a:ln w="31750" cap="flat" cmpd="sng" algn="ctr">
            <a:solidFill>
              <a:srgbClr val="585C56"/>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3200" b="0" i="0" u="none" strike="noStrike" cap="none" normalizeH="0" baseline="0">
              <a:ln>
                <a:noFill/>
              </a:ln>
              <a:solidFill>
                <a:srgbClr val="404040"/>
              </a:solidFill>
              <a:effectLst/>
              <a:latin typeface="Arial" panose="020B0604020202020204" pitchFamily="34" charset="0"/>
            </a:endParaRPr>
          </a:p>
        </p:txBody>
      </p:sp>
      <p:sp>
        <p:nvSpPr>
          <p:cNvPr id="3" name="TextBox 2"/>
          <p:cNvSpPr txBox="1"/>
          <p:nvPr/>
        </p:nvSpPr>
        <p:spPr>
          <a:xfrm>
            <a:off x="6623220" y="2346982"/>
            <a:ext cx="1806068" cy="830997"/>
          </a:xfrm>
          <a:prstGeom prst="rect">
            <a:avLst/>
          </a:prstGeom>
          <a:noFill/>
        </p:spPr>
        <p:txBody>
          <a:bodyPr wrap="square" rtlCol="0">
            <a:spAutoFit/>
          </a:bodyPr>
          <a:lstStyle/>
          <a:p>
            <a:r>
              <a:rPr lang="en-US" sz="2400" dirty="0">
                <a:solidFill>
                  <a:srgbClr val="404040"/>
                </a:solidFill>
                <a:latin typeface="Calibri" panose="020F0502020204030204" pitchFamily="34" charset="0"/>
                <a:cs typeface="Calibri" panose="020F0502020204030204" pitchFamily="34" charset="0"/>
              </a:rPr>
              <a:t>Conventions for notation</a:t>
            </a:r>
          </a:p>
        </p:txBody>
      </p:sp>
    </p:spTree>
    <p:extLst>
      <p:ext uri="{BB962C8B-B14F-4D97-AF65-F5344CB8AC3E}">
        <p14:creationId xmlns:p14="http://schemas.microsoft.com/office/powerpoint/2010/main" val="76273727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a:xfrm>
            <a:off x="457200" y="274320"/>
            <a:ext cx="8229600" cy="1143000"/>
          </a:xfrm>
        </p:spPr>
        <p:txBody>
          <a:bodyPr/>
          <a:lstStyle/>
          <a:p>
            <a:r>
              <a:rPr lang="en-US" altLang="en-US" dirty="0"/>
              <a:t>Odds ratios with interaction</a:t>
            </a:r>
          </a:p>
        </p:txBody>
      </p:sp>
      <p:sp>
        <p:nvSpPr>
          <p:cNvPr id="3" name="Content Placeholder 2"/>
          <p:cNvSpPr>
            <a:spLocks noGrp="1"/>
          </p:cNvSpPr>
          <p:nvPr>
            <p:ph idx="1"/>
          </p:nvPr>
        </p:nvSpPr>
        <p:spPr>
          <a:xfrm>
            <a:off x="548640" y="1784684"/>
            <a:ext cx="8229600" cy="4798995"/>
          </a:xfrm>
        </p:spPr>
        <p:txBody>
          <a:bodyPr/>
          <a:lstStyle/>
          <a:p>
            <a:pPr marL="0" indent="0">
              <a:buNone/>
            </a:pPr>
            <a:r>
              <a:rPr lang="en-US" sz="2400" dirty="0"/>
              <a:t>D = vital status (</a:t>
            </a:r>
            <a:r>
              <a:rPr lang="en-US" sz="2400" dirty="0" err="1"/>
              <a:t>sta</a:t>
            </a:r>
            <a:r>
              <a:rPr lang="en-US" sz="2400" dirty="0"/>
              <a:t>), E = service (</a:t>
            </a:r>
            <a:r>
              <a:rPr lang="en-US" sz="2400" dirty="0" err="1"/>
              <a:t>ser</a:t>
            </a:r>
            <a:r>
              <a:rPr lang="en-US" sz="2400" dirty="0"/>
              <a:t>), C1 = age, </a:t>
            </a:r>
          </a:p>
          <a:p>
            <a:pPr marL="0" indent="0">
              <a:buNone/>
            </a:pPr>
            <a:r>
              <a:rPr lang="en-US" sz="2400" dirty="0"/>
              <a:t>C2 = </a:t>
            </a:r>
            <a:r>
              <a:rPr lang="en-US" sz="2400" dirty="0" err="1"/>
              <a:t>ser</a:t>
            </a:r>
            <a:r>
              <a:rPr lang="en-US" sz="2400" dirty="0"/>
              <a:t> x age     </a:t>
            </a:r>
            <a:r>
              <a:rPr lang="en-US" sz="2400" dirty="0">
                <a:sym typeface="Wingdings" panose="05000000000000000000" pitchFamily="2" charset="2"/>
              </a:rPr>
              <a:t> interaction term</a:t>
            </a:r>
            <a:endParaRPr lang="en-US" sz="2400" dirty="0"/>
          </a:p>
          <a:p>
            <a:pPr marL="0" indent="0">
              <a:buNone/>
            </a:pPr>
            <a:endParaRPr lang="en-US" sz="2800" dirty="0"/>
          </a:p>
          <a:p>
            <a:pPr marL="0" indent="0">
              <a:buNone/>
            </a:pPr>
            <a:endParaRPr lang="en-US" sz="2800" dirty="0"/>
          </a:p>
          <a:p>
            <a:pPr marL="0" indent="0">
              <a:buNone/>
            </a:pPr>
            <a:r>
              <a:rPr lang="en-US" sz="2400" dirty="0"/>
              <a:t>OR = </a:t>
            </a:r>
            <a:r>
              <a:rPr lang="en-US" sz="2400" dirty="0" err="1"/>
              <a:t>exp</a:t>
            </a:r>
            <a:r>
              <a:rPr lang="en-US" sz="2400" dirty="0"/>
              <a:t>[</a:t>
            </a:r>
            <a:r>
              <a:rPr lang="el-GR" altLang="en-US" sz="2400" dirty="0">
                <a:cs typeface="Arial" panose="020B0604020202020204" pitchFamily="34" charset="0"/>
              </a:rPr>
              <a:t>β</a:t>
            </a:r>
            <a:r>
              <a:rPr lang="en-US" altLang="en-US" sz="2400" dirty="0">
                <a:cs typeface="Arial" panose="020B0604020202020204" pitchFamily="34" charset="0"/>
              </a:rPr>
              <a:t>(</a:t>
            </a:r>
            <a:r>
              <a:rPr lang="en-US" altLang="en-US" sz="2400" dirty="0" err="1">
                <a:solidFill>
                  <a:srgbClr val="FF0000"/>
                </a:solidFill>
                <a:cs typeface="Arial" panose="020B0604020202020204" pitchFamily="34" charset="0"/>
              </a:rPr>
              <a:t>ser</a:t>
            </a:r>
            <a:r>
              <a:rPr lang="en-US" altLang="en-US" sz="2400" dirty="0">
                <a:solidFill>
                  <a:srgbClr val="FF0000"/>
                </a:solidFill>
                <a:cs typeface="Arial" panose="020B0604020202020204" pitchFamily="34" charset="0"/>
              </a:rPr>
              <a:t> </a:t>
            </a:r>
            <a:r>
              <a:rPr lang="en-US" altLang="en-US" sz="2400" dirty="0">
                <a:cs typeface="Arial" panose="020B0604020202020204" pitchFamily="34" charset="0"/>
              </a:rPr>
              <a:t>– </a:t>
            </a:r>
            <a:r>
              <a:rPr lang="en-US" altLang="en-US" sz="2400" dirty="0" err="1">
                <a:cs typeface="Arial" panose="020B0604020202020204" pitchFamily="34" charset="0"/>
              </a:rPr>
              <a:t>ser</a:t>
            </a:r>
            <a:r>
              <a:rPr lang="en-US" altLang="en-US" sz="2400" dirty="0">
                <a:cs typeface="Arial" panose="020B0604020202020204" pitchFamily="34" charset="0"/>
              </a:rPr>
              <a:t>) + </a:t>
            </a:r>
            <a:r>
              <a:rPr lang="el-GR" altLang="en-US" sz="2400" dirty="0">
                <a:cs typeface="Arial" panose="020B0604020202020204" pitchFamily="34" charset="0"/>
              </a:rPr>
              <a:t>β</a:t>
            </a:r>
            <a:r>
              <a:rPr lang="en-US" altLang="en-US" sz="2400" dirty="0">
                <a:cs typeface="Arial" panose="020B0604020202020204" pitchFamily="34" charset="0"/>
              </a:rPr>
              <a:t>1(</a:t>
            </a:r>
            <a:r>
              <a:rPr lang="en-US" altLang="en-US" sz="2400" dirty="0">
                <a:solidFill>
                  <a:srgbClr val="FF0000"/>
                </a:solidFill>
                <a:cs typeface="Arial" panose="020B0604020202020204" pitchFamily="34" charset="0"/>
              </a:rPr>
              <a:t>age </a:t>
            </a:r>
            <a:r>
              <a:rPr lang="en-US" altLang="en-US" sz="2400" dirty="0">
                <a:cs typeface="Arial" panose="020B0604020202020204" pitchFamily="34" charset="0"/>
              </a:rPr>
              <a:t>– age) + </a:t>
            </a:r>
            <a:r>
              <a:rPr lang="el-GR" altLang="en-US" sz="2400" dirty="0">
                <a:cs typeface="Arial" panose="020B0604020202020204" pitchFamily="34" charset="0"/>
              </a:rPr>
              <a:t>β2</a:t>
            </a:r>
            <a:r>
              <a:rPr lang="en-US" altLang="en-US" sz="2400" dirty="0">
                <a:cs typeface="Arial" panose="020B0604020202020204" pitchFamily="34" charset="0"/>
              </a:rPr>
              <a:t>(</a:t>
            </a:r>
            <a:r>
              <a:rPr lang="en-US" altLang="en-US" sz="2400" dirty="0" err="1">
                <a:solidFill>
                  <a:srgbClr val="FF0000"/>
                </a:solidFill>
                <a:cs typeface="Arial" panose="020B0604020202020204" pitchFamily="34" charset="0"/>
              </a:rPr>
              <a:t>ser</a:t>
            </a:r>
            <a:r>
              <a:rPr lang="en-US" altLang="en-US" sz="2400" dirty="0">
                <a:solidFill>
                  <a:srgbClr val="FF0000"/>
                </a:solidFill>
                <a:cs typeface="Arial" panose="020B0604020202020204" pitchFamily="34" charset="0"/>
              </a:rPr>
              <a:t> x age </a:t>
            </a:r>
            <a:r>
              <a:rPr lang="mr-IN" altLang="en-US" sz="2400" dirty="0">
                <a:cs typeface="Arial" panose="020B0604020202020204" pitchFamily="34" charset="0"/>
              </a:rPr>
              <a:t>–</a:t>
            </a:r>
            <a:r>
              <a:rPr lang="en-US" altLang="en-US" sz="2400" dirty="0">
                <a:cs typeface="Arial" panose="020B0604020202020204" pitchFamily="34" charset="0"/>
              </a:rPr>
              <a:t> </a:t>
            </a:r>
            <a:r>
              <a:rPr lang="en-US" altLang="en-US" sz="2400" dirty="0" err="1">
                <a:cs typeface="Arial" panose="020B0604020202020204" pitchFamily="34" charset="0"/>
              </a:rPr>
              <a:t>ser</a:t>
            </a:r>
            <a:r>
              <a:rPr lang="en-US" altLang="en-US" sz="2400" dirty="0">
                <a:cs typeface="Arial" panose="020B0604020202020204" pitchFamily="34" charset="0"/>
              </a:rPr>
              <a:t> x age)]</a:t>
            </a:r>
          </a:p>
          <a:p>
            <a:pPr marL="0" indent="0">
              <a:buNone/>
            </a:pPr>
            <a:endParaRPr lang="en-US" altLang="en-US" sz="2800" dirty="0">
              <a:cs typeface="Arial" panose="020B0604020202020204" pitchFamily="34" charset="0"/>
            </a:endParaRPr>
          </a:p>
          <a:p>
            <a:pPr marL="0" indent="0">
              <a:buNone/>
            </a:pPr>
            <a:r>
              <a:rPr lang="en-US" altLang="en-US" sz="2400" dirty="0" err="1">
                <a:solidFill>
                  <a:srgbClr val="FF0000"/>
                </a:solidFill>
                <a:cs typeface="Arial" panose="020B0604020202020204" pitchFamily="34" charset="0"/>
              </a:rPr>
              <a:t>ser</a:t>
            </a:r>
            <a:r>
              <a:rPr lang="en-US" altLang="en-US" sz="2400" dirty="0">
                <a:solidFill>
                  <a:srgbClr val="FF0000"/>
                </a:solidFill>
                <a:cs typeface="Arial" panose="020B0604020202020204" pitchFamily="34" charset="0"/>
              </a:rPr>
              <a:t> = 1 for medical</a:t>
            </a:r>
            <a:r>
              <a:rPr lang="en-US" altLang="en-US" sz="2400" dirty="0">
                <a:cs typeface="Arial" panose="020B0604020202020204" pitchFamily="34" charset="0"/>
              </a:rPr>
              <a:t>, </a:t>
            </a:r>
            <a:r>
              <a:rPr lang="en-US" altLang="en-US" sz="2400" dirty="0" err="1">
                <a:cs typeface="Arial" panose="020B0604020202020204" pitchFamily="34" charset="0"/>
              </a:rPr>
              <a:t>ser</a:t>
            </a:r>
            <a:r>
              <a:rPr lang="en-US" altLang="en-US" sz="2400" dirty="0">
                <a:cs typeface="Arial" panose="020B0604020202020204" pitchFamily="34" charset="0"/>
              </a:rPr>
              <a:t> = 0 for surgical, age = 50</a:t>
            </a:r>
          </a:p>
          <a:p>
            <a:pPr marL="0" indent="0">
              <a:buNone/>
            </a:pPr>
            <a:r>
              <a:rPr lang="en-US" sz="2400" dirty="0"/>
              <a:t>OR = </a:t>
            </a:r>
            <a:r>
              <a:rPr lang="en-US" sz="2400" dirty="0" err="1"/>
              <a:t>exp</a:t>
            </a:r>
            <a:r>
              <a:rPr lang="en-US" sz="2400" dirty="0"/>
              <a:t> [ </a:t>
            </a:r>
            <a:r>
              <a:rPr lang="el-GR" altLang="en-US" sz="2400" dirty="0">
                <a:cs typeface="Arial" panose="020B0604020202020204" pitchFamily="34" charset="0"/>
              </a:rPr>
              <a:t>β</a:t>
            </a:r>
            <a:r>
              <a:rPr lang="en-US" altLang="en-US" sz="2400" dirty="0">
                <a:cs typeface="Arial" panose="020B0604020202020204" pitchFamily="34" charset="0"/>
              </a:rPr>
              <a:t>(</a:t>
            </a:r>
            <a:r>
              <a:rPr lang="en-US" altLang="en-US" sz="2400" dirty="0">
                <a:solidFill>
                  <a:srgbClr val="FF0000"/>
                </a:solidFill>
                <a:cs typeface="Arial" panose="020B0604020202020204" pitchFamily="34" charset="0"/>
              </a:rPr>
              <a:t>1</a:t>
            </a:r>
            <a:r>
              <a:rPr lang="en-US" altLang="en-US" sz="2400" dirty="0">
                <a:cs typeface="Arial" panose="020B0604020202020204" pitchFamily="34" charset="0"/>
              </a:rPr>
              <a:t>–0) + </a:t>
            </a:r>
            <a:r>
              <a:rPr lang="el-GR" altLang="en-US" sz="2400" dirty="0">
                <a:cs typeface="Arial" panose="020B0604020202020204" pitchFamily="34" charset="0"/>
              </a:rPr>
              <a:t>β</a:t>
            </a:r>
            <a:r>
              <a:rPr lang="en-US" altLang="en-US" sz="2400" dirty="0">
                <a:cs typeface="Arial" panose="020B0604020202020204" pitchFamily="34" charset="0"/>
              </a:rPr>
              <a:t>1(</a:t>
            </a:r>
            <a:r>
              <a:rPr lang="en-US" altLang="en-US" sz="2400" dirty="0">
                <a:solidFill>
                  <a:srgbClr val="FF0000"/>
                </a:solidFill>
                <a:cs typeface="Arial" panose="020B0604020202020204" pitchFamily="34" charset="0"/>
              </a:rPr>
              <a:t>50</a:t>
            </a:r>
            <a:r>
              <a:rPr lang="en-US" altLang="en-US" sz="2400" dirty="0">
                <a:cs typeface="Arial" panose="020B0604020202020204" pitchFamily="34" charset="0"/>
              </a:rPr>
              <a:t>–50) + </a:t>
            </a:r>
            <a:r>
              <a:rPr lang="el-GR" altLang="en-US" sz="2400" dirty="0">
                <a:cs typeface="Arial" panose="020B0604020202020204" pitchFamily="34" charset="0"/>
              </a:rPr>
              <a:t>β2</a:t>
            </a:r>
            <a:r>
              <a:rPr lang="en-US" altLang="en-US" sz="2400" dirty="0">
                <a:cs typeface="Arial" panose="020B0604020202020204" pitchFamily="34" charset="0"/>
              </a:rPr>
              <a:t>(</a:t>
            </a:r>
            <a:r>
              <a:rPr lang="en-US" altLang="en-US" sz="2400" dirty="0">
                <a:solidFill>
                  <a:srgbClr val="FF0000"/>
                </a:solidFill>
                <a:cs typeface="Arial" panose="020B0604020202020204" pitchFamily="34" charset="0"/>
              </a:rPr>
              <a:t>1x50</a:t>
            </a:r>
            <a:r>
              <a:rPr lang="en-US" altLang="en-US" sz="2400" dirty="0">
                <a:cs typeface="Arial" panose="020B0604020202020204" pitchFamily="34" charset="0"/>
              </a:rPr>
              <a:t>–0x50) ]</a:t>
            </a:r>
          </a:p>
          <a:p>
            <a:pPr marL="0" indent="0">
              <a:buNone/>
            </a:pPr>
            <a:r>
              <a:rPr lang="en-US" altLang="en-US" sz="2400" dirty="0">
                <a:cs typeface="Arial" panose="020B0604020202020204" pitchFamily="34" charset="0"/>
              </a:rPr>
              <a:t>OR = </a:t>
            </a:r>
            <a:r>
              <a:rPr lang="en-US" altLang="en-US" sz="2400" dirty="0" err="1">
                <a:cs typeface="Arial" panose="020B0604020202020204" pitchFamily="34" charset="0"/>
              </a:rPr>
              <a:t>exp</a:t>
            </a:r>
            <a:r>
              <a:rPr lang="en-US" altLang="en-US" sz="2400" dirty="0">
                <a:cs typeface="Arial" panose="020B0604020202020204" pitchFamily="34" charset="0"/>
              </a:rPr>
              <a:t> [ </a:t>
            </a:r>
            <a:r>
              <a:rPr lang="el-GR" altLang="en-US" sz="2400" dirty="0">
                <a:cs typeface="Arial" panose="020B0604020202020204" pitchFamily="34" charset="0"/>
              </a:rPr>
              <a:t>β</a:t>
            </a:r>
            <a:r>
              <a:rPr lang="en-US" altLang="en-US" sz="2400" dirty="0">
                <a:cs typeface="Arial" panose="020B0604020202020204" pitchFamily="34" charset="0"/>
              </a:rPr>
              <a:t> + </a:t>
            </a:r>
            <a:r>
              <a:rPr lang="el-GR" altLang="en-US" sz="2400" dirty="0">
                <a:cs typeface="Arial" panose="020B0604020202020204" pitchFamily="34" charset="0"/>
              </a:rPr>
              <a:t>β2</a:t>
            </a:r>
            <a:r>
              <a:rPr lang="en-US" altLang="en-US" sz="2400" dirty="0">
                <a:cs typeface="Arial" panose="020B0604020202020204" pitchFamily="34" charset="0"/>
              </a:rPr>
              <a:t>x50 ]      </a:t>
            </a:r>
          </a:p>
          <a:p>
            <a:pPr marL="0" indent="0">
              <a:buNone/>
            </a:pPr>
            <a:r>
              <a:rPr lang="en-US" altLang="en-US" sz="2400" dirty="0">
                <a:cs typeface="Arial" panose="020B0604020202020204" pitchFamily="34" charset="0"/>
              </a:rPr>
              <a:t>OR = </a:t>
            </a:r>
            <a:r>
              <a:rPr lang="en-US" altLang="en-US" sz="2400" dirty="0" err="1">
                <a:cs typeface="Arial" panose="020B0604020202020204" pitchFamily="34" charset="0"/>
              </a:rPr>
              <a:t>exp</a:t>
            </a:r>
            <a:r>
              <a:rPr lang="en-US" altLang="en-US" sz="2400" dirty="0">
                <a:cs typeface="Arial" panose="020B0604020202020204" pitchFamily="34" charset="0"/>
              </a:rPr>
              <a:t> [ </a:t>
            </a:r>
            <a:r>
              <a:rPr lang="el-GR" altLang="en-US" sz="2400" dirty="0">
                <a:cs typeface="Arial" panose="020B0604020202020204" pitchFamily="34" charset="0"/>
              </a:rPr>
              <a:t>β</a:t>
            </a:r>
            <a:r>
              <a:rPr lang="en-US" altLang="en-US" sz="2400" dirty="0">
                <a:cs typeface="Arial" panose="020B0604020202020204" pitchFamily="34" charset="0"/>
              </a:rPr>
              <a:t> + </a:t>
            </a:r>
            <a:r>
              <a:rPr lang="el-GR" altLang="en-US" sz="2400" dirty="0">
                <a:cs typeface="Arial" panose="020B0604020202020204" pitchFamily="34" charset="0"/>
              </a:rPr>
              <a:t>β2</a:t>
            </a:r>
            <a:r>
              <a:rPr lang="en-US" altLang="en-US" sz="2400" dirty="0" err="1">
                <a:cs typeface="Arial" panose="020B0604020202020204" pitchFamily="34" charset="0"/>
              </a:rPr>
              <a:t>xAge</a:t>
            </a:r>
            <a:r>
              <a:rPr lang="en-US" altLang="en-US" sz="2400" dirty="0">
                <a:cs typeface="Arial" panose="020B0604020202020204" pitchFamily="34" charset="0"/>
              </a:rPr>
              <a:t> ]  (general for any age)</a:t>
            </a:r>
          </a:p>
          <a:p>
            <a:pPr marL="0" indent="0">
              <a:buNone/>
            </a:pPr>
            <a:endParaRPr lang="en-US" altLang="en-US" sz="2400" dirty="0">
              <a:cs typeface="Arial" panose="020B0604020202020204" pitchFamily="34" charset="0"/>
            </a:endParaRPr>
          </a:p>
          <a:p>
            <a:pPr marL="0" indent="0">
              <a:buNone/>
            </a:pPr>
            <a:endParaRPr lang="el-GR" altLang="en-US" sz="2400" dirty="0">
              <a:cs typeface="Arial" panose="020B0604020202020204" pitchFamily="34" charset="0"/>
            </a:endParaRPr>
          </a:p>
          <a:p>
            <a:pPr marL="0" indent="0">
              <a:buNone/>
            </a:pPr>
            <a:endParaRPr lang="en-US" sz="2800" dirty="0"/>
          </a:p>
        </p:txBody>
      </p:sp>
      <p:grpSp>
        <p:nvGrpSpPr>
          <p:cNvPr id="15" name="Group 14"/>
          <p:cNvGrpSpPr/>
          <p:nvPr/>
        </p:nvGrpSpPr>
        <p:grpSpPr>
          <a:xfrm>
            <a:off x="1124392" y="2851485"/>
            <a:ext cx="7720018" cy="547386"/>
            <a:chOff x="866775" y="2762250"/>
            <a:chExt cx="7073467" cy="547386"/>
          </a:xfrm>
        </p:grpSpPr>
        <p:sp>
          <p:nvSpPr>
            <p:cNvPr id="18" name="Rectangle 3"/>
            <p:cNvSpPr txBox="1">
              <a:spLocks noChangeArrowheads="1"/>
            </p:cNvSpPr>
            <p:nvPr/>
          </p:nvSpPr>
          <p:spPr bwMode="auto">
            <a:xfrm>
              <a:off x="866775" y="2762250"/>
              <a:ext cx="2028825" cy="547386"/>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chemeClr val="tx2"/>
                </a:buClr>
                <a:buSzPct val="15000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32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tx2"/>
                </a:buClr>
                <a:buSzPct val="150000"/>
                <a:buChar char="•"/>
                <a:defRPr sz="32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32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3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Tx/>
                <a:buNone/>
              </a:pPr>
              <a:r>
                <a:rPr lang="en-US" altLang="en-US" sz="2400" dirty="0">
                  <a:solidFill>
                    <a:srgbClr val="404040"/>
                  </a:solidFill>
                </a:rPr>
                <a:t>Logit P(</a:t>
              </a:r>
              <a:r>
                <a:rPr lang="en-US" altLang="en-US" sz="2400" b="1" u="sng" dirty="0">
                  <a:solidFill>
                    <a:srgbClr val="404040"/>
                  </a:solidFill>
                </a:rPr>
                <a:t>X</a:t>
              </a:r>
              <a:r>
                <a:rPr lang="en-US" altLang="en-US" sz="2400" dirty="0">
                  <a:solidFill>
                    <a:srgbClr val="404040"/>
                  </a:solidFill>
                </a:rPr>
                <a:t>) = </a:t>
              </a:r>
            </a:p>
          </p:txBody>
        </p:sp>
        <p:sp>
          <p:nvSpPr>
            <p:cNvPr id="19" name="Text Box 7"/>
            <p:cNvSpPr txBox="1">
              <a:spLocks noChangeArrowheads="1"/>
            </p:cNvSpPr>
            <p:nvPr/>
          </p:nvSpPr>
          <p:spPr bwMode="auto">
            <a:xfrm>
              <a:off x="2739592" y="2762250"/>
              <a:ext cx="5200650" cy="46166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lr>
                  <a:schemeClr val="tx2"/>
                </a:buClr>
                <a:buSzPct val="150000"/>
                <a:buChar char="•"/>
                <a:defRPr sz="3200">
                  <a:solidFill>
                    <a:schemeClr val="tx1"/>
                  </a:solidFill>
                  <a:latin typeface="Arial" panose="020B0604020202020204" pitchFamily="34" charset="0"/>
                </a:defRPr>
              </a:lvl1pPr>
              <a:lvl2pPr marL="742950" indent="-285750">
                <a:spcBef>
                  <a:spcPct val="20000"/>
                </a:spcBef>
                <a:buChar char="–"/>
                <a:defRPr sz="3200">
                  <a:solidFill>
                    <a:schemeClr val="tx1"/>
                  </a:solidFill>
                  <a:latin typeface="Arial" panose="020B0604020202020204" pitchFamily="34" charset="0"/>
                </a:defRPr>
              </a:lvl2pPr>
              <a:lvl3pPr marL="1143000" indent="-228600">
                <a:spcBef>
                  <a:spcPct val="20000"/>
                </a:spcBef>
                <a:buClr>
                  <a:schemeClr val="tx2"/>
                </a:buClr>
                <a:buSzPct val="150000"/>
                <a:buChar char="•"/>
                <a:defRPr sz="3200">
                  <a:solidFill>
                    <a:schemeClr val="tx1"/>
                  </a:solidFill>
                  <a:latin typeface="Arial" panose="020B0604020202020204" pitchFamily="34" charset="0"/>
                </a:defRPr>
              </a:lvl3pPr>
              <a:lvl4pPr marL="1600200" indent="-228600">
                <a:spcBef>
                  <a:spcPct val="20000"/>
                </a:spcBef>
                <a:buChar char="–"/>
                <a:defRPr sz="3200">
                  <a:solidFill>
                    <a:schemeClr val="tx1"/>
                  </a:solidFill>
                  <a:latin typeface="Arial" panose="020B0604020202020204" pitchFamily="34" charset="0"/>
                </a:defRPr>
              </a:lvl4pPr>
              <a:lvl5pPr marL="2057400" indent="-228600">
                <a:spcBef>
                  <a:spcPct val="20000"/>
                </a:spcBef>
                <a:buChar char="»"/>
                <a:defRPr sz="3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3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3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3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3200">
                  <a:solidFill>
                    <a:schemeClr val="tx1"/>
                  </a:solidFill>
                  <a:latin typeface="Arial" panose="020B0604020202020204" pitchFamily="34" charset="0"/>
                </a:defRPr>
              </a:lvl9pPr>
            </a:lstStyle>
            <a:p>
              <a:pPr>
                <a:spcBef>
                  <a:spcPct val="50000"/>
                </a:spcBef>
                <a:buClrTx/>
                <a:buSzTx/>
                <a:buFontTx/>
                <a:buNone/>
              </a:pPr>
              <a:r>
                <a:rPr lang="el-GR" altLang="en-US" sz="2400" dirty="0">
                  <a:solidFill>
                    <a:srgbClr val="404040"/>
                  </a:solidFill>
                  <a:cs typeface="Arial" panose="020B0604020202020204" pitchFamily="34" charset="0"/>
                </a:rPr>
                <a:t>α</a:t>
              </a:r>
              <a:r>
                <a:rPr lang="en-US" altLang="en-US" sz="2400" dirty="0">
                  <a:solidFill>
                    <a:srgbClr val="404040"/>
                  </a:solidFill>
                  <a:cs typeface="Arial" panose="020B0604020202020204" pitchFamily="34" charset="0"/>
                </a:rPr>
                <a:t> + </a:t>
              </a:r>
              <a:r>
                <a:rPr lang="el-GR" altLang="en-US" sz="2400" dirty="0">
                  <a:solidFill>
                    <a:srgbClr val="404040"/>
                  </a:solidFill>
                  <a:cs typeface="Arial" panose="020B0604020202020204" pitchFamily="34" charset="0"/>
                </a:rPr>
                <a:t>β</a:t>
              </a:r>
              <a:r>
                <a:rPr lang="en-US" altLang="en-US" sz="2400" dirty="0">
                  <a:solidFill>
                    <a:srgbClr val="404040"/>
                  </a:solidFill>
                  <a:cs typeface="Arial" panose="020B0604020202020204" pitchFamily="34" charset="0"/>
                </a:rPr>
                <a:t>SER + </a:t>
              </a:r>
              <a:r>
                <a:rPr lang="el-GR" altLang="en-US" sz="2400" dirty="0">
                  <a:solidFill>
                    <a:srgbClr val="404040"/>
                  </a:solidFill>
                  <a:cs typeface="Arial" panose="020B0604020202020204" pitchFamily="34" charset="0"/>
                </a:rPr>
                <a:t>β</a:t>
              </a:r>
              <a:r>
                <a:rPr lang="en-US" altLang="en-US" sz="2400" dirty="0">
                  <a:solidFill>
                    <a:srgbClr val="404040"/>
                  </a:solidFill>
                  <a:cs typeface="Arial" panose="020B0604020202020204" pitchFamily="34" charset="0"/>
                </a:rPr>
                <a:t>1AGE + </a:t>
              </a:r>
              <a:r>
                <a:rPr lang="el-GR" altLang="en-US" sz="2400" dirty="0">
                  <a:solidFill>
                    <a:srgbClr val="404040"/>
                  </a:solidFill>
                  <a:cs typeface="Arial" panose="020B0604020202020204" pitchFamily="34" charset="0"/>
                </a:rPr>
                <a:t>β</a:t>
              </a:r>
              <a:r>
                <a:rPr lang="en-US" altLang="en-US" sz="2400" dirty="0">
                  <a:solidFill>
                    <a:srgbClr val="404040"/>
                  </a:solidFill>
                  <a:cs typeface="Arial" panose="020B0604020202020204" pitchFamily="34" charset="0"/>
                </a:rPr>
                <a:t>2(</a:t>
              </a:r>
              <a:r>
                <a:rPr lang="en-US" altLang="en-US" sz="2400" dirty="0" err="1">
                  <a:solidFill>
                    <a:srgbClr val="404040"/>
                  </a:solidFill>
                  <a:cs typeface="Arial" panose="020B0604020202020204" pitchFamily="34" charset="0"/>
                </a:rPr>
                <a:t>SERxAGE</a:t>
              </a:r>
              <a:r>
                <a:rPr lang="en-US" altLang="en-US" sz="2400" dirty="0">
                  <a:solidFill>
                    <a:srgbClr val="404040"/>
                  </a:solidFill>
                  <a:cs typeface="Arial" panose="020B0604020202020204" pitchFamily="34" charset="0"/>
                </a:rPr>
                <a:t>)</a:t>
              </a:r>
              <a:endParaRPr lang="el-GR" altLang="en-US" sz="2400" dirty="0">
                <a:solidFill>
                  <a:srgbClr val="404040"/>
                </a:solidFill>
                <a:cs typeface="Arial" panose="020B0604020202020204" pitchFamily="34" charset="0"/>
              </a:endParaRPr>
            </a:p>
          </p:txBody>
        </p:sp>
      </p:grpSp>
    </p:spTree>
    <p:extLst>
      <p:ext uri="{BB962C8B-B14F-4D97-AF65-F5344CB8AC3E}">
        <p14:creationId xmlns:p14="http://schemas.microsoft.com/office/powerpoint/2010/main" val="305144572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a:xfrm>
            <a:off x="457200" y="274320"/>
            <a:ext cx="8229600" cy="1143000"/>
          </a:xfrm>
        </p:spPr>
        <p:txBody>
          <a:bodyPr/>
          <a:lstStyle/>
          <a:p>
            <a:r>
              <a:rPr lang="en-US" altLang="en-US" dirty="0"/>
              <a:t>Odds ratios with interaction</a:t>
            </a:r>
            <a:r>
              <a:rPr lang="en-US" altLang="en-US" sz="3600" dirty="0"/>
              <a:t> (2)</a:t>
            </a:r>
            <a:endParaRPr lang="en-US" altLang="en-US" sz="2400" dirty="0"/>
          </a:p>
        </p:txBody>
      </p:sp>
      <p:grpSp>
        <p:nvGrpSpPr>
          <p:cNvPr id="5" name="Group 4"/>
          <p:cNvGrpSpPr/>
          <p:nvPr/>
        </p:nvGrpSpPr>
        <p:grpSpPr>
          <a:xfrm>
            <a:off x="548640" y="2493440"/>
            <a:ext cx="8595361" cy="566341"/>
            <a:chOff x="576548" y="917957"/>
            <a:chExt cx="8532583" cy="566341"/>
          </a:xfrm>
        </p:grpSpPr>
        <p:sp>
          <p:nvSpPr>
            <p:cNvPr id="10" name="Rectangle 3"/>
            <p:cNvSpPr txBox="1">
              <a:spLocks noChangeArrowheads="1"/>
            </p:cNvSpPr>
            <p:nvPr/>
          </p:nvSpPr>
          <p:spPr bwMode="auto">
            <a:xfrm>
              <a:off x="576548" y="936912"/>
              <a:ext cx="1831618" cy="547386"/>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chemeClr val="tx2"/>
                </a:buClr>
                <a:buSzPct val="15000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32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tx2"/>
                </a:buClr>
                <a:buSzPct val="150000"/>
                <a:buChar char="•"/>
                <a:defRPr sz="32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32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3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Tx/>
                <a:buNone/>
              </a:pPr>
              <a:r>
                <a:rPr lang="en-US" altLang="en-US" sz="2400" dirty="0">
                  <a:solidFill>
                    <a:srgbClr val="585C56"/>
                  </a:solidFill>
                  <a:latin typeface="Calibri" panose="020F0502020204030204" pitchFamily="34" charset="0"/>
                  <a:cs typeface="Calibri" panose="020F0502020204030204" pitchFamily="34" charset="0"/>
                </a:rPr>
                <a:t>Logit P(</a:t>
              </a:r>
              <a:r>
                <a:rPr lang="en-US" altLang="en-US" sz="2400" u="sng" dirty="0">
                  <a:solidFill>
                    <a:srgbClr val="585C56"/>
                  </a:solidFill>
                  <a:latin typeface="Calibri" panose="020F0502020204030204" pitchFamily="34" charset="0"/>
                  <a:cs typeface="Calibri" panose="020F0502020204030204" pitchFamily="34" charset="0"/>
                </a:rPr>
                <a:t>X</a:t>
              </a:r>
              <a:r>
                <a:rPr lang="en-US" altLang="en-US" sz="2400" dirty="0">
                  <a:solidFill>
                    <a:srgbClr val="585C56"/>
                  </a:solidFill>
                  <a:latin typeface="Calibri" panose="020F0502020204030204" pitchFamily="34" charset="0"/>
                  <a:cs typeface="Calibri" panose="020F0502020204030204" pitchFamily="34" charset="0"/>
                </a:rPr>
                <a:t>) =</a:t>
              </a:r>
            </a:p>
          </p:txBody>
        </p:sp>
        <p:sp>
          <p:nvSpPr>
            <p:cNvPr id="14" name="Text Box 7"/>
            <p:cNvSpPr txBox="1">
              <a:spLocks noChangeArrowheads="1"/>
            </p:cNvSpPr>
            <p:nvPr/>
          </p:nvSpPr>
          <p:spPr bwMode="auto">
            <a:xfrm>
              <a:off x="2119227" y="917957"/>
              <a:ext cx="6989904" cy="477054"/>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lr>
                  <a:schemeClr val="tx2"/>
                </a:buClr>
                <a:buSzPct val="150000"/>
                <a:buChar char="•"/>
                <a:defRPr sz="3200">
                  <a:solidFill>
                    <a:schemeClr val="tx1"/>
                  </a:solidFill>
                  <a:latin typeface="Arial" panose="020B0604020202020204" pitchFamily="34" charset="0"/>
                </a:defRPr>
              </a:lvl1pPr>
              <a:lvl2pPr marL="742950" indent="-285750">
                <a:spcBef>
                  <a:spcPct val="20000"/>
                </a:spcBef>
                <a:buChar char="–"/>
                <a:defRPr sz="3200">
                  <a:solidFill>
                    <a:schemeClr val="tx1"/>
                  </a:solidFill>
                  <a:latin typeface="Arial" panose="020B0604020202020204" pitchFamily="34" charset="0"/>
                </a:defRPr>
              </a:lvl2pPr>
              <a:lvl3pPr marL="1143000" indent="-228600">
                <a:spcBef>
                  <a:spcPct val="20000"/>
                </a:spcBef>
                <a:buClr>
                  <a:schemeClr val="tx2"/>
                </a:buClr>
                <a:buSzPct val="150000"/>
                <a:buChar char="•"/>
                <a:defRPr sz="3200">
                  <a:solidFill>
                    <a:schemeClr val="tx1"/>
                  </a:solidFill>
                  <a:latin typeface="Arial" panose="020B0604020202020204" pitchFamily="34" charset="0"/>
                </a:defRPr>
              </a:lvl3pPr>
              <a:lvl4pPr marL="1600200" indent="-228600">
                <a:spcBef>
                  <a:spcPct val="20000"/>
                </a:spcBef>
                <a:buChar char="–"/>
                <a:defRPr sz="3200">
                  <a:solidFill>
                    <a:schemeClr val="tx1"/>
                  </a:solidFill>
                  <a:latin typeface="Arial" panose="020B0604020202020204" pitchFamily="34" charset="0"/>
                </a:defRPr>
              </a:lvl4pPr>
              <a:lvl5pPr marL="2057400" indent="-228600">
                <a:spcBef>
                  <a:spcPct val="20000"/>
                </a:spcBef>
                <a:buChar char="»"/>
                <a:defRPr sz="3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3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3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3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3200">
                  <a:solidFill>
                    <a:schemeClr val="tx1"/>
                  </a:solidFill>
                  <a:latin typeface="Arial" panose="020B0604020202020204" pitchFamily="34" charset="0"/>
                </a:defRPr>
              </a:lvl9pPr>
            </a:lstStyle>
            <a:p>
              <a:pPr>
                <a:spcBef>
                  <a:spcPct val="50000"/>
                </a:spcBef>
                <a:buClrTx/>
                <a:buSzTx/>
                <a:buFontTx/>
                <a:buNone/>
              </a:pPr>
              <a:r>
                <a:rPr lang="el-GR" altLang="en-US" sz="2400" dirty="0">
                  <a:solidFill>
                    <a:srgbClr val="585C56"/>
                  </a:solidFill>
                  <a:latin typeface="Calibri" panose="020F0502020204030204" pitchFamily="34" charset="0"/>
                  <a:cs typeface="Calibri" panose="020F0502020204030204" pitchFamily="34" charset="0"/>
                </a:rPr>
                <a:t>α</a:t>
              </a:r>
              <a:r>
                <a:rPr lang="en-US" altLang="en-US" sz="2400" dirty="0">
                  <a:solidFill>
                    <a:srgbClr val="585C56"/>
                  </a:solidFill>
                  <a:latin typeface="Calibri" panose="020F0502020204030204" pitchFamily="34" charset="0"/>
                  <a:cs typeface="Calibri" panose="020F0502020204030204" pitchFamily="34" charset="0"/>
                </a:rPr>
                <a:t> + </a:t>
              </a:r>
              <a:r>
                <a:rPr lang="el-GR" altLang="en-US" sz="2400" dirty="0">
                  <a:solidFill>
                    <a:srgbClr val="585C56"/>
                  </a:solidFill>
                  <a:latin typeface="Calibri" panose="020F0502020204030204" pitchFamily="34" charset="0"/>
                  <a:cs typeface="Calibri" panose="020F0502020204030204" pitchFamily="34" charset="0"/>
                </a:rPr>
                <a:t>β</a:t>
              </a:r>
              <a:r>
                <a:rPr lang="en-US" altLang="en-US" sz="2400" dirty="0">
                  <a:solidFill>
                    <a:srgbClr val="585C56"/>
                  </a:solidFill>
                  <a:latin typeface="Calibri" panose="020F0502020204030204" pitchFamily="34" charset="0"/>
                  <a:cs typeface="Calibri" panose="020F0502020204030204" pitchFamily="34" charset="0"/>
                </a:rPr>
                <a:t>(</a:t>
              </a:r>
              <a:r>
                <a:rPr lang="en-US" altLang="en-US" sz="2400" dirty="0" err="1">
                  <a:solidFill>
                    <a:srgbClr val="FF0000"/>
                  </a:solidFill>
                  <a:latin typeface="Calibri" panose="020F0502020204030204" pitchFamily="34" charset="0"/>
                  <a:cs typeface="Calibri" panose="020F0502020204030204" pitchFamily="34" charset="0"/>
                </a:rPr>
                <a:t>ser</a:t>
              </a:r>
              <a:r>
                <a:rPr lang="en-US" altLang="en-US" sz="2400" dirty="0">
                  <a:solidFill>
                    <a:srgbClr val="585C56"/>
                  </a:solidFill>
                  <a:latin typeface="Calibri" panose="020F0502020204030204" pitchFamily="34" charset="0"/>
                  <a:cs typeface="Calibri" panose="020F0502020204030204" pitchFamily="34" charset="0"/>
                </a:rPr>
                <a:t>) + </a:t>
              </a:r>
              <a:r>
                <a:rPr lang="el-GR" altLang="en-US" sz="2400" dirty="0">
                  <a:solidFill>
                    <a:srgbClr val="585C56"/>
                  </a:solidFill>
                  <a:latin typeface="Calibri" panose="020F0502020204030204" pitchFamily="34" charset="0"/>
                  <a:cs typeface="Calibri" panose="020F0502020204030204" pitchFamily="34" charset="0"/>
                </a:rPr>
                <a:t>β</a:t>
              </a:r>
              <a:r>
                <a:rPr lang="en-US" altLang="en-US" sz="2400" dirty="0">
                  <a:solidFill>
                    <a:srgbClr val="585C56"/>
                  </a:solidFill>
                  <a:latin typeface="Calibri" panose="020F0502020204030204" pitchFamily="34" charset="0"/>
                  <a:cs typeface="Calibri" panose="020F0502020204030204" pitchFamily="34" charset="0"/>
                </a:rPr>
                <a:t>1(</a:t>
              </a:r>
              <a:r>
                <a:rPr lang="en-US" altLang="en-US" sz="2400" dirty="0" err="1">
                  <a:solidFill>
                    <a:srgbClr val="585C56"/>
                  </a:solidFill>
                  <a:latin typeface="Calibri" panose="020F0502020204030204" pitchFamily="34" charset="0"/>
                  <a:cs typeface="Calibri" panose="020F0502020204030204" pitchFamily="34" charset="0"/>
                </a:rPr>
                <a:t>inf</a:t>
              </a:r>
              <a:r>
                <a:rPr lang="en-US" altLang="en-US" sz="2400" dirty="0">
                  <a:solidFill>
                    <a:srgbClr val="585C56"/>
                  </a:solidFill>
                  <a:latin typeface="Calibri" panose="020F0502020204030204" pitchFamily="34" charset="0"/>
                  <a:cs typeface="Calibri" panose="020F0502020204030204" pitchFamily="34" charset="0"/>
                </a:rPr>
                <a:t>) + </a:t>
              </a:r>
              <a:r>
                <a:rPr lang="el-GR" altLang="en-US" sz="2400" dirty="0">
                  <a:solidFill>
                    <a:srgbClr val="585C56"/>
                  </a:solidFill>
                  <a:latin typeface="Calibri" panose="020F0502020204030204" pitchFamily="34" charset="0"/>
                  <a:cs typeface="Calibri" panose="020F0502020204030204" pitchFamily="34" charset="0"/>
                </a:rPr>
                <a:t>β</a:t>
              </a:r>
              <a:r>
                <a:rPr lang="en-US" altLang="en-US" sz="2400" dirty="0">
                  <a:solidFill>
                    <a:srgbClr val="585C56"/>
                  </a:solidFill>
                  <a:latin typeface="Calibri" panose="020F0502020204030204" pitchFamily="34" charset="0"/>
                  <a:cs typeface="Calibri" panose="020F0502020204030204" pitchFamily="34" charset="0"/>
                </a:rPr>
                <a:t>2(age) + </a:t>
              </a:r>
              <a:r>
                <a:rPr lang="el-GR" altLang="en-US" sz="2400" dirty="0">
                  <a:solidFill>
                    <a:srgbClr val="585C56"/>
                  </a:solidFill>
                  <a:latin typeface="Calibri" panose="020F0502020204030204" pitchFamily="34" charset="0"/>
                  <a:cs typeface="Calibri" panose="020F0502020204030204" pitchFamily="34" charset="0"/>
                </a:rPr>
                <a:t>β</a:t>
              </a:r>
              <a:r>
                <a:rPr lang="en-US" altLang="en-US" sz="2400" dirty="0">
                  <a:solidFill>
                    <a:srgbClr val="585C56"/>
                  </a:solidFill>
                  <a:latin typeface="Calibri" panose="020F0502020204030204" pitchFamily="34" charset="0"/>
                  <a:cs typeface="Calibri" panose="020F0502020204030204" pitchFamily="34" charset="0"/>
                </a:rPr>
                <a:t>3(sex) + </a:t>
              </a:r>
              <a:r>
                <a:rPr lang="el-GR" altLang="en-US" sz="2400" dirty="0">
                  <a:solidFill>
                    <a:srgbClr val="585C56"/>
                  </a:solidFill>
                  <a:latin typeface="Calibri" panose="020F0502020204030204" pitchFamily="34" charset="0"/>
                  <a:cs typeface="Calibri" panose="020F0502020204030204" pitchFamily="34" charset="0"/>
                </a:rPr>
                <a:t>β4</a:t>
              </a:r>
              <a:r>
                <a:rPr lang="en-US" altLang="en-US" sz="2400" dirty="0">
                  <a:solidFill>
                    <a:srgbClr val="585C56"/>
                  </a:solidFill>
                  <a:latin typeface="Calibri" panose="020F0502020204030204" pitchFamily="34" charset="0"/>
                  <a:cs typeface="Calibri" panose="020F0502020204030204" pitchFamily="34" charset="0"/>
                </a:rPr>
                <a:t>(</a:t>
              </a:r>
              <a:r>
                <a:rPr lang="en-US" altLang="en-US" sz="2400" dirty="0" err="1">
                  <a:solidFill>
                    <a:srgbClr val="FF0000"/>
                  </a:solidFill>
                  <a:latin typeface="Calibri" panose="020F0502020204030204" pitchFamily="34" charset="0"/>
                  <a:cs typeface="Calibri" panose="020F0502020204030204" pitchFamily="34" charset="0"/>
                </a:rPr>
                <a:t>ser</a:t>
              </a:r>
              <a:r>
                <a:rPr lang="en-US" altLang="en-US" sz="2400" dirty="0">
                  <a:solidFill>
                    <a:srgbClr val="FF0000"/>
                  </a:solidFill>
                  <a:latin typeface="Calibri" panose="020F0502020204030204" pitchFamily="34" charset="0"/>
                  <a:cs typeface="Calibri" panose="020F0502020204030204" pitchFamily="34" charset="0"/>
                </a:rPr>
                <a:t> x age</a:t>
              </a:r>
              <a:r>
                <a:rPr lang="en-US" altLang="en-US" sz="2400" dirty="0">
                  <a:solidFill>
                    <a:srgbClr val="585C56"/>
                  </a:solidFill>
                  <a:latin typeface="Calibri" panose="020F0502020204030204" pitchFamily="34" charset="0"/>
                  <a:cs typeface="Calibri" panose="020F0502020204030204" pitchFamily="34" charset="0"/>
                </a:rPr>
                <a:t>)</a:t>
              </a:r>
              <a:endParaRPr lang="el-GR" altLang="en-US" sz="2400" dirty="0">
                <a:solidFill>
                  <a:srgbClr val="585C56"/>
                </a:solidFill>
                <a:latin typeface="Calibri" panose="020F0502020204030204" pitchFamily="34" charset="0"/>
                <a:cs typeface="Calibri" panose="020F0502020204030204" pitchFamily="34" charset="0"/>
              </a:endParaRPr>
            </a:p>
          </p:txBody>
        </p:sp>
      </p:grpSp>
      <p:sp>
        <p:nvSpPr>
          <p:cNvPr id="19" name="Text Box 7"/>
          <p:cNvSpPr txBox="1">
            <a:spLocks noChangeArrowheads="1"/>
          </p:cNvSpPr>
          <p:nvPr/>
        </p:nvSpPr>
        <p:spPr bwMode="auto">
          <a:xfrm>
            <a:off x="914400" y="5486400"/>
            <a:ext cx="6572250" cy="1169551"/>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lr>
                <a:schemeClr val="tx2"/>
              </a:buClr>
              <a:buSzPct val="150000"/>
              <a:buChar char="•"/>
              <a:defRPr sz="3200">
                <a:solidFill>
                  <a:schemeClr val="tx1"/>
                </a:solidFill>
                <a:latin typeface="Arial" panose="020B0604020202020204" pitchFamily="34" charset="0"/>
              </a:defRPr>
            </a:lvl1pPr>
            <a:lvl2pPr marL="742950" indent="-285750">
              <a:spcBef>
                <a:spcPct val="20000"/>
              </a:spcBef>
              <a:buChar char="–"/>
              <a:defRPr sz="3200">
                <a:solidFill>
                  <a:schemeClr val="tx1"/>
                </a:solidFill>
                <a:latin typeface="Arial" panose="020B0604020202020204" pitchFamily="34" charset="0"/>
              </a:defRPr>
            </a:lvl2pPr>
            <a:lvl3pPr marL="1143000" indent="-228600">
              <a:spcBef>
                <a:spcPct val="20000"/>
              </a:spcBef>
              <a:buClr>
                <a:schemeClr val="tx2"/>
              </a:buClr>
              <a:buSzPct val="150000"/>
              <a:buChar char="•"/>
              <a:defRPr sz="3200">
                <a:solidFill>
                  <a:schemeClr val="tx1"/>
                </a:solidFill>
                <a:latin typeface="Arial" panose="020B0604020202020204" pitchFamily="34" charset="0"/>
              </a:defRPr>
            </a:lvl3pPr>
            <a:lvl4pPr marL="1600200" indent="-228600">
              <a:spcBef>
                <a:spcPct val="20000"/>
              </a:spcBef>
              <a:buChar char="–"/>
              <a:defRPr sz="3200">
                <a:solidFill>
                  <a:schemeClr val="tx1"/>
                </a:solidFill>
                <a:latin typeface="Arial" panose="020B0604020202020204" pitchFamily="34" charset="0"/>
              </a:defRPr>
            </a:lvl4pPr>
            <a:lvl5pPr marL="2057400" indent="-228600">
              <a:spcBef>
                <a:spcPct val="20000"/>
              </a:spcBef>
              <a:buChar char="»"/>
              <a:defRPr sz="3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3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3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3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3200">
                <a:solidFill>
                  <a:schemeClr val="tx1"/>
                </a:solidFill>
                <a:latin typeface="Arial" panose="020B0604020202020204" pitchFamily="34" charset="0"/>
              </a:defRPr>
            </a:lvl9pPr>
          </a:lstStyle>
          <a:p>
            <a:pPr>
              <a:spcBef>
                <a:spcPct val="50000"/>
              </a:spcBef>
              <a:buClrTx/>
              <a:buSzTx/>
              <a:buFontTx/>
              <a:buNone/>
            </a:pPr>
            <a:r>
              <a:rPr lang="el-GR" altLang="en-US" sz="2800" dirty="0">
                <a:solidFill>
                  <a:srgbClr val="585C56"/>
                </a:solidFill>
                <a:latin typeface="Calibri" panose="020F0502020204030204" pitchFamily="34" charset="0"/>
                <a:cs typeface="Calibri" panose="020F0502020204030204" pitchFamily="34" charset="0"/>
              </a:rPr>
              <a:t>β</a:t>
            </a:r>
            <a:r>
              <a:rPr lang="en-US" altLang="en-US" sz="2800" dirty="0">
                <a:solidFill>
                  <a:srgbClr val="585C56"/>
                </a:solidFill>
                <a:latin typeface="Calibri" panose="020F0502020204030204" pitchFamily="34" charset="0"/>
                <a:cs typeface="Calibri" panose="020F0502020204030204" pitchFamily="34" charset="0"/>
              </a:rPr>
              <a:t> = -2.348,   </a:t>
            </a:r>
            <a:r>
              <a:rPr lang="el-GR" altLang="en-US" sz="2800" dirty="0">
                <a:solidFill>
                  <a:srgbClr val="585C56"/>
                </a:solidFill>
                <a:latin typeface="Calibri" panose="020F0502020204030204" pitchFamily="34" charset="0"/>
                <a:cs typeface="Calibri" panose="020F0502020204030204" pitchFamily="34" charset="0"/>
              </a:rPr>
              <a:t>β</a:t>
            </a:r>
            <a:r>
              <a:rPr lang="en-US" altLang="en-US" sz="2800" dirty="0">
                <a:solidFill>
                  <a:srgbClr val="585C56"/>
                </a:solidFill>
                <a:latin typeface="Calibri" panose="020F0502020204030204" pitchFamily="34" charset="0"/>
                <a:cs typeface="Calibri" panose="020F0502020204030204" pitchFamily="34" charset="0"/>
              </a:rPr>
              <a:t>4 = 0.051   </a:t>
            </a:r>
          </a:p>
          <a:p>
            <a:pPr>
              <a:spcBef>
                <a:spcPct val="50000"/>
              </a:spcBef>
              <a:buClrTx/>
              <a:buSzTx/>
              <a:buFontTx/>
              <a:buNone/>
            </a:pPr>
            <a:r>
              <a:rPr lang="en-US" altLang="en-US" sz="2800" dirty="0">
                <a:solidFill>
                  <a:srgbClr val="585C56"/>
                </a:solidFill>
                <a:latin typeface="Calibri" panose="020F0502020204030204" pitchFamily="34" charset="0"/>
                <a:cs typeface="Calibri" panose="020F0502020204030204" pitchFamily="34" charset="0"/>
              </a:rPr>
              <a:t>OR = </a:t>
            </a:r>
            <a:r>
              <a:rPr lang="en-US" altLang="en-US" sz="2800" dirty="0" err="1">
                <a:solidFill>
                  <a:srgbClr val="585C56"/>
                </a:solidFill>
                <a:latin typeface="Calibri" panose="020F0502020204030204" pitchFamily="34" charset="0"/>
                <a:cs typeface="Calibri" panose="020F0502020204030204" pitchFamily="34" charset="0"/>
              </a:rPr>
              <a:t>exp</a:t>
            </a:r>
            <a:r>
              <a:rPr lang="en-US" altLang="en-US" sz="2800" dirty="0">
                <a:solidFill>
                  <a:srgbClr val="585C56"/>
                </a:solidFill>
                <a:latin typeface="Calibri" panose="020F0502020204030204" pitchFamily="34" charset="0"/>
                <a:cs typeface="Calibri" panose="020F0502020204030204" pitchFamily="34" charset="0"/>
              </a:rPr>
              <a:t>[-2.348 + 0.051(age)]</a:t>
            </a:r>
            <a:endParaRPr lang="el-GR" altLang="en-US" sz="2400" dirty="0">
              <a:solidFill>
                <a:srgbClr val="585C56"/>
              </a:solidFill>
              <a:latin typeface="Calibri" panose="020F0502020204030204" pitchFamily="34" charset="0"/>
              <a:cs typeface="Calibri" panose="020F0502020204030204" pitchFamily="34" charset="0"/>
            </a:endParaRPr>
          </a:p>
        </p:txBody>
      </p:sp>
      <p:grpSp>
        <p:nvGrpSpPr>
          <p:cNvPr id="6" name="Group 5"/>
          <p:cNvGrpSpPr/>
          <p:nvPr/>
        </p:nvGrpSpPr>
        <p:grpSpPr>
          <a:xfrm>
            <a:off x="1025757" y="3257600"/>
            <a:ext cx="7275365" cy="1901744"/>
            <a:chOff x="1053378" y="2659563"/>
            <a:chExt cx="7275365" cy="1901744"/>
          </a:xfrm>
        </p:grpSpPr>
        <p:pic>
          <p:nvPicPr>
            <p:cNvPr id="2" name="Picture 1"/>
            <p:cNvPicPr>
              <a:picLocks noChangeAspect="1"/>
            </p:cNvPicPr>
            <p:nvPr/>
          </p:nvPicPr>
          <p:blipFill>
            <a:blip r:embed="rId3"/>
            <a:stretch>
              <a:fillRect/>
            </a:stretch>
          </p:blipFill>
          <p:spPr>
            <a:xfrm>
              <a:off x="1053378" y="2659563"/>
              <a:ext cx="7275365" cy="1901744"/>
            </a:xfrm>
            <a:prstGeom prst="rect">
              <a:avLst/>
            </a:prstGeom>
          </p:spPr>
        </p:pic>
        <p:sp>
          <p:nvSpPr>
            <p:cNvPr id="3" name="TextBox 2"/>
            <p:cNvSpPr txBox="1"/>
            <p:nvPr/>
          </p:nvSpPr>
          <p:spPr>
            <a:xfrm>
              <a:off x="2981325" y="4199016"/>
              <a:ext cx="1219200" cy="276999"/>
            </a:xfrm>
            <a:prstGeom prst="rect">
              <a:avLst/>
            </a:prstGeom>
            <a:noFill/>
            <a:ln w="22225">
              <a:solidFill>
                <a:srgbClr val="FF0000"/>
              </a:solidFill>
            </a:ln>
          </p:spPr>
          <p:txBody>
            <a:bodyPr wrap="square" rtlCol="0">
              <a:spAutoFit/>
            </a:bodyPr>
            <a:lstStyle/>
            <a:p>
              <a:endParaRPr lang="en-US" sz="1200" dirty="0"/>
            </a:p>
          </p:txBody>
        </p:sp>
        <p:sp>
          <p:nvSpPr>
            <p:cNvPr id="20" name="TextBox 19"/>
            <p:cNvSpPr txBox="1"/>
            <p:nvPr/>
          </p:nvSpPr>
          <p:spPr>
            <a:xfrm>
              <a:off x="2933700" y="3229723"/>
              <a:ext cx="1219200" cy="276999"/>
            </a:xfrm>
            <a:prstGeom prst="rect">
              <a:avLst/>
            </a:prstGeom>
            <a:noFill/>
            <a:ln w="22225">
              <a:solidFill>
                <a:srgbClr val="FF0000"/>
              </a:solidFill>
            </a:ln>
          </p:spPr>
          <p:txBody>
            <a:bodyPr wrap="square" rtlCol="0">
              <a:spAutoFit/>
            </a:bodyPr>
            <a:lstStyle/>
            <a:p>
              <a:endParaRPr lang="en-US" sz="1200" dirty="0"/>
            </a:p>
          </p:txBody>
        </p:sp>
      </p:grpSp>
      <p:sp>
        <p:nvSpPr>
          <p:cNvPr id="12" name="Rectangle 2">
            <a:extLst>
              <a:ext uri="{FF2B5EF4-FFF2-40B4-BE49-F238E27FC236}">
                <a16:creationId xmlns:a16="http://schemas.microsoft.com/office/drawing/2014/main" id="{07AB846B-D880-40BE-B795-EE48ABD84193}"/>
              </a:ext>
            </a:extLst>
          </p:cNvPr>
          <p:cNvSpPr txBox="1">
            <a:spLocks noChangeArrowheads="1"/>
          </p:cNvSpPr>
          <p:nvPr/>
        </p:nvSpPr>
        <p:spPr bwMode="auto">
          <a:xfrm>
            <a:off x="548640" y="1600200"/>
            <a:ext cx="8229600" cy="685800"/>
          </a:xfrm>
          <a:prstGeom prst="rect">
            <a:avLst/>
          </a:prstGeom>
          <a:solidFill>
            <a:srgbClr val="DBE7B6"/>
          </a:solidFill>
          <a:ln>
            <a:noFill/>
          </a:ln>
          <a:extLst>
            <a:ext uri="{FAA26D3D-D897-4be2-8F04-BA451C77F1D7}">
              <ma14:placeholderFlag xmlns="" xmlns:ma14="http://schemas.microsoft.com/office/mac/drawingml/2011/main" val="1"/>
            </a:ext>
          </a:extLst>
        </p:spPr>
        <p:txBody>
          <a:bodyPr vert="horz" wrap="square" lIns="91440" tIns="45720" rIns="91440" bIns="45720" numCol="1" anchor="ctr" anchorCtr="0" compatLnSpc="1">
            <a:prstTxWarp prst="textNoShape">
              <a:avLst/>
            </a:prstTxWarp>
          </a:bodyPr>
          <a:lstStyle>
            <a:lvl1pPr algn="l" rtl="0" eaLnBrk="1" fontAlgn="base" hangingPunct="1">
              <a:spcBef>
                <a:spcPct val="0"/>
              </a:spcBef>
              <a:spcAft>
                <a:spcPct val="0"/>
              </a:spcAft>
              <a:defRPr sz="4400">
                <a:solidFill>
                  <a:schemeClr val="accent1">
                    <a:lumMod val="75000"/>
                  </a:schemeClr>
                </a:solidFill>
                <a:latin typeface="Avenir Book"/>
                <a:ea typeface="MS PGothic" pitchFamily="34" charset="-128"/>
                <a:cs typeface="Avenir Book"/>
              </a:defRPr>
            </a:lvl1pPr>
            <a:lvl2pPr algn="l" rtl="0" eaLnBrk="1" fontAlgn="base" hangingPunct="1">
              <a:spcBef>
                <a:spcPct val="0"/>
              </a:spcBef>
              <a:spcAft>
                <a:spcPct val="0"/>
              </a:spcAft>
              <a:defRPr sz="4400">
                <a:solidFill>
                  <a:schemeClr val="bg2"/>
                </a:solidFill>
                <a:latin typeface="Garamond" pitchFamily="18" charset="0"/>
                <a:ea typeface="MS PGothic" pitchFamily="34" charset="-128"/>
                <a:cs typeface="MS PGothic" charset="0"/>
              </a:defRPr>
            </a:lvl2pPr>
            <a:lvl3pPr algn="l" rtl="0" eaLnBrk="1" fontAlgn="base" hangingPunct="1">
              <a:spcBef>
                <a:spcPct val="0"/>
              </a:spcBef>
              <a:spcAft>
                <a:spcPct val="0"/>
              </a:spcAft>
              <a:defRPr sz="4400">
                <a:solidFill>
                  <a:schemeClr val="bg2"/>
                </a:solidFill>
                <a:latin typeface="Garamond" pitchFamily="18" charset="0"/>
                <a:ea typeface="MS PGothic" pitchFamily="34" charset="-128"/>
                <a:cs typeface="MS PGothic" charset="0"/>
              </a:defRPr>
            </a:lvl3pPr>
            <a:lvl4pPr algn="l" rtl="0" eaLnBrk="1" fontAlgn="base" hangingPunct="1">
              <a:spcBef>
                <a:spcPct val="0"/>
              </a:spcBef>
              <a:spcAft>
                <a:spcPct val="0"/>
              </a:spcAft>
              <a:defRPr sz="4400">
                <a:solidFill>
                  <a:schemeClr val="bg2"/>
                </a:solidFill>
                <a:latin typeface="Garamond" pitchFamily="18" charset="0"/>
                <a:ea typeface="MS PGothic" pitchFamily="34" charset="-128"/>
                <a:cs typeface="MS PGothic" charset="0"/>
              </a:defRPr>
            </a:lvl4pPr>
            <a:lvl5pPr algn="l" rtl="0" eaLnBrk="1" fontAlgn="base" hangingPunct="1">
              <a:spcBef>
                <a:spcPct val="0"/>
              </a:spcBef>
              <a:spcAft>
                <a:spcPct val="0"/>
              </a:spcAft>
              <a:defRPr sz="4400">
                <a:solidFill>
                  <a:schemeClr val="bg2"/>
                </a:solidFill>
                <a:latin typeface="Garamond" pitchFamily="18" charset="0"/>
                <a:ea typeface="MS PGothic" pitchFamily="34" charset="-128"/>
                <a:cs typeface="MS PGothic" charset="0"/>
              </a:defRPr>
            </a:lvl5pPr>
            <a:lvl6pPr marL="457200" algn="l" rtl="0" eaLnBrk="1" fontAlgn="base" hangingPunct="1">
              <a:spcBef>
                <a:spcPct val="0"/>
              </a:spcBef>
              <a:spcAft>
                <a:spcPct val="0"/>
              </a:spcAft>
              <a:defRPr sz="4400">
                <a:solidFill>
                  <a:schemeClr val="tx2"/>
                </a:solidFill>
                <a:latin typeface="Garamond" pitchFamily="18" charset="0"/>
              </a:defRPr>
            </a:lvl6pPr>
            <a:lvl7pPr marL="914400" algn="l" rtl="0" eaLnBrk="1" fontAlgn="base" hangingPunct="1">
              <a:spcBef>
                <a:spcPct val="0"/>
              </a:spcBef>
              <a:spcAft>
                <a:spcPct val="0"/>
              </a:spcAft>
              <a:defRPr sz="4400">
                <a:solidFill>
                  <a:schemeClr val="tx2"/>
                </a:solidFill>
                <a:latin typeface="Garamond" pitchFamily="18" charset="0"/>
              </a:defRPr>
            </a:lvl7pPr>
            <a:lvl8pPr marL="1371600" algn="l" rtl="0" eaLnBrk="1" fontAlgn="base" hangingPunct="1">
              <a:spcBef>
                <a:spcPct val="0"/>
              </a:spcBef>
              <a:spcAft>
                <a:spcPct val="0"/>
              </a:spcAft>
              <a:defRPr sz="4400">
                <a:solidFill>
                  <a:schemeClr val="tx2"/>
                </a:solidFill>
                <a:latin typeface="Garamond" pitchFamily="18" charset="0"/>
              </a:defRPr>
            </a:lvl8pPr>
            <a:lvl9pPr marL="1828800" algn="l" rtl="0" eaLnBrk="1" fontAlgn="base" hangingPunct="1">
              <a:spcBef>
                <a:spcPct val="0"/>
              </a:spcBef>
              <a:spcAft>
                <a:spcPct val="0"/>
              </a:spcAft>
              <a:defRPr sz="4400">
                <a:solidFill>
                  <a:schemeClr val="tx2"/>
                </a:solidFill>
                <a:latin typeface="Garamond" pitchFamily="18" charset="0"/>
              </a:defRPr>
            </a:lvl9pPr>
          </a:lstStyle>
          <a:p>
            <a:pPr defTabSz="914400"/>
            <a:r>
              <a:rPr lang="en-US" altLang="en-US" sz="3200" kern="0" dirty="0">
                <a:solidFill>
                  <a:srgbClr val="595959"/>
                </a:solidFill>
              </a:rPr>
              <a:t>Example from ICU data</a:t>
            </a:r>
            <a:endParaRPr lang="en-US" altLang="en-US" sz="2400" kern="0" dirty="0">
              <a:solidFill>
                <a:srgbClr val="595959"/>
              </a:solidFill>
            </a:endParaRPr>
          </a:p>
        </p:txBody>
      </p:sp>
    </p:spTree>
    <p:extLst>
      <p:ext uri="{BB962C8B-B14F-4D97-AF65-F5344CB8AC3E}">
        <p14:creationId xmlns:p14="http://schemas.microsoft.com/office/powerpoint/2010/main" val="326493926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2"/>
          <p:cNvSpPr>
            <a:spLocks noGrp="1" noChangeArrowheads="1"/>
          </p:cNvSpPr>
          <p:nvPr>
            <p:ph type="title"/>
          </p:nvPr>
        </p:nvSpPr>
        <p:spPr>
          <a:xfrm>
            <a:off x="457200" y="274320"/>
            <a:ext cx="8229600" cy="1143000"/>
          </a:xfrm>
        </p:spPr>
        <p:txBody>
          <a:bodyPr/>
          <a:lstStyle/>
          <a:p>
            <a:r>
              <a:rPr lang="en-US" altLang="en-US" dirty="0"/>
              <a:t>OR: Interaction term </a:t>
            </a:r>
            <a:r>
              <a:rPr lang="en-US" dirty="0">
                <a:solidFill>
                  <a:srgbClr val="7E9632"/>
                </a:solidFill>
              </a:rPr>
              <a:t>continuous</a:t>
            </a:r>
            <a:endParaRPr lang="en-US" altLang="en-US" dirty="0"/>
          </a:p>
        </p:txBody>
      </p:sp>
      <p:grpSp>
        <p:nvGrpSpPr>
          <p:cNvPr id="2" name="Group 1"/>
          <p:cNvGrpSpPr/>
          <p:nvPr/>
        </p:nvGrpSpPr>
        <p:grpSpPr>
          <a:xfrm>
            <a:off x="457200" y="2085647"/>
            <a:ext cx="8686800" cy="3720793"/>
            <a:chOff x="394749" y="2466647"/>
            <a:chExt cx="8585449" cy="3720793"/>
          </a:xfrm>
        </p:grpSpPr>
        <p:sp>
          <p:nvSpPr>
            <p:cNvPr id="19" name="Text Box 7"/>
            <p:cNvSpPr txBox="1">
              <a:spLocks noChangeArrowheads="1"/>
            </p:cNvSpPr>
            <p:nvPr/>
          </p:nvSpPr>
          <p:spPr bwMode="auto">
            <a:xfrm>
              <a:off x="548640" y="2466647"/>
              <a:ext cx="8431558" cy="52322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lr>
                  <a:schemeClr val="tx2"/>
                </a:buClr>
                <a:buSzPct val="150000"/>
                <a:buChar char="•"/>
                <a:defRPr sz="3200">
                  <a:solidFill>
                    <a:schemeClr val="tx1"/>
                  </a:solidFill>
                  <a:latin typeface="Arial" panose="020B0604020202020204" pitchFamily="34" charset="0"/>
                </a:defRPr>
              </a:lvl1pPr>
              <a:lvl2pPr marL="742950" indent="-285750">
                <a:spcBef>
                  <a:spcPct val="20000"/>
                </a:spcBef>
                <a:buChar char="–"/>
                <a:defRPr sz="3200">
                  <a:solidFill>
                    <a:schemeClr val="tx1"/>
                  </a:solidFill>
                  <a:latin typeface="Arial" panose="020B0604020202020204" pitchFamily="34" charset="0"/>
                </a:defRPr>
              </a:lvl2pPr>
              <a:lvl3pPr marL="1143000" indent="-228600">
                <a:spcBef>
                  <a:spcPct val="20000"/>
                </a:spcBef>
                <a:buClr>
                  <a:schemeClr val="tx2"/>
                </a:buClr>
                <a:buSzPct val="150000"/>
                <a:buChar char="•"/>
                <a:defRPr sz="3200">
                  <a:solidFill>
                    <a:schemeClr val="tx1"/>
                  </a:solidFill>
                  <a:latin typeface="Arial" panose="020B0604020202020204" pitchFamily="34" charset="0"/>
                </a:defRPr>
              </a:lvl3pPr>
              <a:lvl4pPr marL="1600200" indent="-228600">
                <a:spcBef>
                  <a:spcPct val="20000"/>
                </a:spcBef>
                <a:buChar char="–"/>
                <a:defRPr sz="3200">
                  <a:solidFill>
                    <a:schemeClr val="tx1"/>
                  </a:solidFill>
                  <a:latin typeface="Arial" panose="020B0604020202020204" pitchFamily="34" charset="0"/>
                </a:defRPr>
              </a:lvl4pPr>
              <a:lvl5pPr marL="2057400" indent="-228600">
                <a:spcBef>
                  <a:spcPct val="20000"/>
                </a:spcBef>
                <a:buChar char="»"/>
                <a:defRPr sz="3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3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3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3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3200">
                  <a:solidFill>
                    <a:schemeClr val="tx1"/>
                  </a:solidFill>
                  <a:latin typeface="Arial" panose="020B0604020202020204" pitchFamily="34" charset="0"/>
                </a:defRPr>
              </a:lvl9pPr>
            </a:lstStyle>
            <a:p>
              <a:pPr>
                <a:spcBef>
                  <a:spcPct val="50000"/>
                </a:spcBef>
                <a:buClrTx/>
                <a:buSzTx/>
                <a:buFontTx/>
                <a:buNone/>
              </a:pPr>
              <a:r>
                <a:rPr lang="el-GR" altLang="en-US" sz="2800" dirty="0">
                  <a:solidFill>
                    <a:srgbClr val="404040"/>
                  </a:solidFill>
                  <a:latin typeface="Calibri" panose="020F0502020204030204" pitchFamily="34" charset="0"/>
                  <a:cs typeface="Calibri" panose="020F0502020204030204" pitchFamily="34" charset="0"/>
                </a:rPr>
                <a:t>β</a:t>
              </a:r>
              <a:r>
                <a:rPr lang="en-US" altLang="en-US" sz="2800" dirty="0">
                  <a:solidFill>
                    <a:srgbClr val="404040"/>
                  </a:solidFill>
                  <a:latin typeface="Calibri" panose="020F0502020204030204" pitchFamily="34" charset="0"/>
                  <a:cs typeface="Calibri" panose="020F0502020204030204" pitchFamily="34" charset="0"/>
                </a:rPr>
                <a:t> = -2.348,   </a:t>
              </a:r>
              <a:r>
                <a:rPr lang="el-GR" altLang="en-US" sz="2800" dirty="0">
                  <a:solidFill>
                    <a:srgbClr val="404040"/>
                  </a:solidFill>
                  <a:latin typeface="Calibri" panose="020F0502020204030204" pitchFamily="34" charset="0"/>
                  <a:cs typeface="Calibri" panose="020F0502020204030204" pitchFamily="34" charset="0"/>
                </a:rPr>
                <a:t>β</a:t>
              </a:r>
              <a:r>
                <a:rPr lang="en-US" altLang="en-US" sz="2800" dirty="0">
                  <a:solidFill>
                    <a:srgbClr val="404040"/>
                  </a:solidFill>
                  <a:latin typeface="Calibri" panose="020F0502020204030204" pitchFamily="34" charset="0"/>
                  <a:cs typeface="Calibri" panose="020F0502020204030204" pitchFamily="34" charset="0"/>
                </a:rPr>
                <a:t>4 = 0.051,   OR = </a:t>
              </a:r>
              <a:r>
                <a:rPr lang="en-US" altLang="en-US" sz="2800" dirty="0" err="1">
                  <a:solidFill>
                    <a:srgbClr val="404040"/>
                  </a:solidFill>
                  <a:latin typeface="Calibri" panose="020F0502020204030204" pitchFamily="34" charset="0"/>
                  <a:cs typeface="Calibri" panose="020F0502020204030204" pitchFamily="34" charset="0"/>
                </a:rPr>
                <a:t>exp</a:t>
              </a:r>
              <a:r>
                <a:rPr lang="en-US" altLang="en-US" sz="2800" dirty="0">
                  <a:solidFill>
                    <a:srgbClr val="404040"/>
                  </a:solidFill>
                  <a:latin typeface="Calibri" panose="020F0502020204030204" pitchFamily="34" charset="0"/>
                  <a:cs typeface="Calibri" panose="020F0502020204030204" pitchFamily="34" charset="0"/>
                </a:rPr>
                <a:t>[-2.348 + 0.051(age)]</a:t>
              </a:r>
              <a:endParaRPr lang="el-GR" altLang="en-US" sz="2800" dirty="0">
                <a:solidFill>
                  <a:srgbClr val="404040"/>
                </a:solidFill>
                <a:latin typeface="Calibri" panose="020F0502020204030204" pitchFamily="34" charset="0"/>
                <a:cs typeface="Calibri" panose="020F0502020204030204" pitchFamily="34" charset="0"/>
              </a:endParaRPr>
            </a:p>
          </p:txBody>
        </p:sp>
        <p:sp>
          <p:nvSpPr>
            <p:cNvPr id="21" name="Text Box 7"/>
            <p:cNvSpPr txBox="1">
              <a:spLocks noChangeArrowheads="1"/>
            </p:cNvSpPr>
            <p:nvPr/>
          </p:nvSpPr>
          <p:spPr bwMode="auto">
            <a:xfrm>
              <a:off x="394749" y="3402152"/>
              <a:ext cx="4114800" cy="150810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lr>
                  <a:schemeClr val="tx2"/>
                </a:buClr>
                <a:buSzPct val="150000"/>
                <a:buChar char="•"/>
                <a:defRPr sz="3200">
                  <a:solidFill>
                    <a:schemeClr val="tx1"/>
                  </a:solidFill>
                  <a:latin typeface="Arial" panose="020B0604020202020204" pitchFamily="34" charset="0"/>
                </a:defRPr>
              </a:lvl1pPr>
              <a:lvl2pPr marL="742950" indent="-285750">
                <a:spcBef>
                  <a:spcPct val="20000"/>
                </a:spcBef>
                <a:buChar char="–"/>
                <a:defRPr sz="3200">
                  <a:solidFill>
                    <a:schemeClr val="tx1"/>
                  </a:solidFill>
                  <a:latin typeface="Arial" panose="020B0604020202020204" pitchFamily="34" charset="0"/>
                </a:defRPr>
              </a:lvl2pPr>
              <a:lvl3pPr marL="1143000" indent="-228600">
                <a:spcBef>
                  <a:spcPct val="20000"/>
                </a:spcBef>
                <a:buClr>
                  <a:schemeClr val="tx2"/>
                </a:buClr>
                <a:buSzPct val="150000"/>
                <a:buChar char="•"/>
                <a:defRPr sz="3200">
                  <a:solidFill>
                    <a:schemeClr val="tx1"/>
                  </a:solidFill>
                  <a:latin typeface="Arial" panose="020B0604020202020204" pitchFamily="34" charset="0"/>
                </a:defRPr>
              </a:lvl3pPr>
              <a:lvl4pPr marL="1600200" indent="-228600">
                <a:spcBef>
                  <a:spcPct val="20000"/>
                </a:spcBef>
                <a:buChar char="–"/>
                <a:defRPr sz="3200">
                  <a:solidFill>
                    <a:schemeClr val="tx1"/>
                  </a:solidFill>
                  <a:latin typeface="Arial" panose="020B0604020202020204" pitchFamily="34" charset="0"/>
                </a:defRPr>
              </a:lvl4pPr>
              <a:lvl5pPr marL="2057400" indent="-228600">
                <a:spcBef>
                  <a:spcPct val="20000"/>
                </a:spcBef>
                <a:buChar char="»"/>
                <a:defRPr sz="3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3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3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3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3200">
                  <a:solidFill>
                    <a:schemeClr val="tx1"/>
                  </a:solidFill>
                  <a:latin typeface="Arial" panose="020B0604020202020204" pitchFamily="34" charset="0"/>
                </a:defRPr>
              </a:lvl9pPr>
            </a:lstStyle>
            <a:p>
              <a:pPr>
                <a:spcBef>
                  <a:spcPts val="1200"/>
                </a:spcBef>
                <a:buClrTx/>
                <a:buSzTx/>
                <a:buFontTx/>
                <a:buNone/>
              </a:pPr>
              <a:r>
                <a:rPr lang="en-US" altLang="en-US" sz="2400" b="1" dirty="0">
                  <a:solidFill>
                    <a:srgbClr val="585C56"/>
                  </a:solidFill>
                  <a:latin typeface="Calibri" panose="020F0502020204030204" pitchFamily="34" charset="0"/>
                  <a:cs typeface="Calibri" panose="020F0502020204030204" pitchFamily="34" charset="0"/>
                </a:rPr>
                <a:t>Age = 50</a:t>
              </a:r>
            </a:p>
            <a:p>
              <a:pPr>
                <a:spcBef>
                  <a:spcPts val="1200"/>
                </a:spcBef>
                <a:buClrTx/>
                <a:buSzTx/>
                <a:buFontTx/>
                <a:buNone/>
              </a:pPr>
              <a:r>
                <a:rPr lang="en-US" altLang="en-US" sz="2400" b="1" dirty="0">
                  <a:solidFill>
                    <a:srgbClr val="585C56"/>
                  </a:solidFill>
                  <a:latin typeface="Calibri" panose="020F0502020204030204" pitchFamily="34" charset="0"/>
                  <a:cs typeface="Calibri" panose="020F0502020204030204" pitchFamily="34" charset="0"/>
                </a:rPr>
                <a:t>OR  = </a:t>
              </a:r>
              <a:r>
                <a:rPr lang="en-US" altLang="en-US" sz="2400" b="1" dirty="0" err="1">
                  <a:solidFill>
                    <a:srgbClr val="585C56"/>
                  </a:solidFill>
                  <a:latin typeface="Calibri" panose="020F0502020204030204" pitchFamily="34" charset="0"/>
                  <a:cs typeface="Calibri" panose="020F0502020204030204" pitchFamily="34" charset="0"/>
                </a:rPr>
                <a:t>exp</a:t>
              </a:r>
              <a:r>
                <a:rPr lang="en-US" altLang="en-US" sz="2400" b="1" dirty="0">
                  <a:solidFill>
                    <a:srgbClr val="585C56"/>
                  </a:solidFill>
                  <a:latin typeface="Calibri" panose="020F0502020204030204" pitchFamily="34" charset="0"/>
                  <a:cs typeface="Calibri" panose="020F0502020204030204" pitchFamily="34" charset="0"/>
                </a:rPr>
                <a:t>[-2.348 + 0.051(50)]</a:t>
              </a:r>
            </a:p>
            <a:p>
              <a:pPr>
                <a:spcBef>
                  <a:spcPts val="1200"/>
                </a:spcBef>
                <a:buClrTx/>
                <a:buSzTx/>
                <a:buFontTx/>
                <a:buNone/>
              </a:pPr>
              <a:r>
                <a:rPr lang="en-US" altLang="en-US" sz="2400" b="1" dirty="0">
                  <a:solidFill>
                    <a:srgbClr val="585C56"/>
                  </a:solidFill>
                  <a:latin typeface="Calibri" panose="020F0502020204030204" pitchFamily="34" charset="0"/>
                  <a:cs typeface="Calibri" panose="020F0502020204030204" pitchFamily="34" charset="0"/>
                </a:rPr>
                <a:t>       = 1.22</a:t>
              </a:r>
            </a:p>
          </p:txBody>
        </p:sp>
        <p:sp>
          <p:nvSpPr>
            <p:cNvPr id="22" name="Text Box 7"/>
            <p:cNvSpPr txBox="1">
              <a:spLocks noChangeArrowheads="1"/>
            </p:cNvSpPr>
            <p:nvPr/>
          </p:nvSpPr>
          <p:spPr bwMode="auto">
            <a:xfrm>
              <a:off x="4679690" y="3402152"/>
              <a:ext cx="4114800" cy="150810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lr>
                  <a:schemeClr val="tx2"/>
                </a:buClr>
                <a:buSzPct val="150000"/>
                <a:buChar char="•"/>
                <a:defRPr sz="3200">
                  <a:solidFill>
                    <a:schemeClr val="tx1"/>
                  </a:solidFill>
                  <a:latin typeface="Arial" panose="020B0604020202020204" pitchFamily="34" charset="0"/>
                </a:defRPr>
              </a:lvl1pPr>
              <a:lvl2pPr marL="742950" indent="-285750">
                <a:spcBef>
                  <a:spcPct val="20000"/>
                </a:spcBef>
                <a:buChar char="–"/>
                <a:defRPr sz="3200">
                  <a:solidFill>
                    <a:schemeClr val="tx1"/>
                  </a:solidFill>
                  <a:latin typeface="Arial" panose="020B0604020202020204" pitchFamily="34" charset="0"/>
                </a:defRPr>
              </a:lvl2pPr>
              <a:lvl3pPr marL="1143000" indent="-228600">
                <a:spcBef>
                  <a:spcPct val="20000"/>
                </a:spcBef>
                <a:buClr>
                  <a:schemeClr val="tx2"/>
                </a:buClr>
                <a:buSzPct val="150000"/>
                <a:buChar char="•"/>
                <a:defRPr sz="3200">
                  <a:solidFill>
                    <a:schemeClr val="tx1"/>
                  </a:solidFill>
                  <a:latin typeface="Arial" panose="020B0604020202020204" pitchFamily="34" charset="0"/>
                </a:defRPr>
              </a:lvl3pPr>
              <a:lvl4pPr marL="1600200" indent="-228600">
                <a:spcBef>
                  <a:spcPct val="20000"/>
                </a:spcBef>
                <a:buChar char="–"/>
                <a:defRPr sz="3200">
                  <a:solidFill>
                    <a:schemeClr val="tx1"/>
                  </a:solidFill>
                  <a:latin typeface="Arial" panose="020B0604020202020204" pitchFamily="34" charset="0"/>
                </a:defRPr>
              </a:lvl4pPr>
              <a:lvl5pPr marL="2057400" indent="-228600">
                <a:spcBef>
                  <a:spcPct val="20000"/>
                </a:spcBef>
                <a:buChar char="»"/>
                <a:defRPr sz="3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3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3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3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3200">
                  <a:solidFill>
                    <a:schemeClr val="tx1"/>
                  </a:solidFill>
                  <a:latin typeface="Arial" panose="020B0604020202020204" pitchFamily="34" charset="0"/>
                </a:defRPr>
              </a:lvl9pPr>
            </a:lstStyle>
            <a:p>
              <a:pPr>
                <a:spcBef>
                  <a:spcPts val="1200"/>
                </a:spcBef>
                <a:buClrTx/>
                <a:buSzTx/>
                <a:buFontTx/>
                <a:buNone/>
              </a:pPr>
              <a:r>
                <a:rPr lang="en-US" altLang="en-US" sz="2400" b="1" dirty="0">
                  <a:solidFill>
                    <a:srgbClr val="585C56"/>
                  </a:solidFill>
                  <a:latin typeface="Calibri" panose="020F0502020204030204" pitchFamily="34" charset="0"/>
                  <a:cs typeface="Calibri" panose="020F0502020204030204" pitchFamily="34" charset="0"/>
                </a:rPr>
                <a:t>Age=70</a:t>
              </a:r>
            </a:p>
            <a:p>
              <a:pPr>
                <a:spcBef>
                  <a:spcPts val="1200"/>
                </a:spcBef>
                <a:buClrTx/>
                <a:buSzTx/>
                <a:buFontTx/>
                <a:buNone/>
              </a:pPr>
              <a:r>
                <a:rPr lang="en-US" altLang="en-US" sz="2400" b="1" dirty="0">
                  <a:solidFill>
                    <a:srgbClr val="585C56"/>
                  </a:solidFill>
                  <a:latin typeface="Calibri" panose="020F0502020204030204" pitchFamily="34" charset="0"/>
                  <a:cs typeface="Calibri" panose="020F0502020204030204" pitchFamily="34" charset="0"/>
                </a:rPr>
                <a:t>OR = </a:t>
              </a:r>
              <a:r>
                <a:rPr lang="en-US" altLang="en-US" sz="2400" b="1" dirty="0" err="1">
                  <a:solidFill>
                    <a:srgbClr val="585C56"/>
                  </a:solidFill>
                  <a:latin typeface="Calibri" panose="020F0502020204030204" pitchFamily="34" charset="0"/>
                  <a:cs typeface="Calibri" panose="020F0502020204030204" pitchFamily="34" charset="0"/>
                </a:rPr>
                <a:t>exp</a:t>
              </a:r>
              <a:r>
                <a:rPr lang="en-US" altLang="en-US" sz="2400" b="1" dirty="0">
                  <a:solidFill>
                    <a:srgbClr val="585C56"/>
                  </a:solidFill>
                  <a:latin typeface="Calibri" panose="020F0502020204030204" pitchFamily="34" charset="0"/>
                  <a:cs typeface="Calibri" panose="020F0502020204030204" pitchFamily="34" charset="0"/>
                </a:rPr>
                <a:t>[-2.348 + 0.051(70)]</a:t>
              </a:r>
            </a:p>
            <a:p>
              <a:pPr>
                <a:spcBef>
                  <a:spcPts val="1200"/>
                </a:spcBef>
                <a:buClrTx/>
                <a:buSzTx/>
                <a:buFontTx/>
                <a:buNone/>
              </a:pPr>
              <a:r>
                <a:rPr lang="en-US" altLang="en-US" sz="2400" b="1" dirty="0">
                  <a:solidFill>
                    <a:srgbClr val="585C56"/>
                  </a:solidFill>
                  <a:latin typeface="Calibri" panose="020F0502020204030204" pitchFamily="34" charset="0"/>
                  <a:cs typeface="Calibri" panose="020F0502020204030204" pitchFamily="34" charset="0"/>
                </a:rPr>
                <a:t>       = 3.39</a:t>
              </a:r>
              <a:endParaRPr lang="el-GR" altLang="en-US" sz="2400" b="1" dirty="0">
                <a:solidFill>
                  <a:srgbClr val="585C56"/>
                </a:solidFill>
                <a:latin typeface="Calibri" panose="020F0502020204030204" pitchFamily="34" charset="0"/>
                <a:cs typeface="Calibri" panose="020F0502020204030204" pitchFamily="34" charset="0"/>
              </a:endParaRPr>
            </a:p>
          </p:txBody>
        </p:sp>
        <p:sp>
          <p:nvSpPr>
            <p:cNvPr id="8" name="TextBox 7"/>
            <p:cNvSpPr txBox="1"/>
            <p:nvPr/>
          </p:nvSpPr>
          <p:spPr>
            <a:xfrm>
              <a:off x="485674" y="5501640"/>
              <a:ext cx="8133583" cy="685800"/>
            </a:xfrm>
            <a:prstGeom prst="rect">
              <a:avLst/>
            </a:prstGeom>
            <a:solidFill>
              <a:srgbClr val="DBE7B6"/>
            </a:solidFill>
          </p:spPr>
          <p:txBody>
            <a:bodyPr wrap="none" rtlCol="0" anchor="ctr">
              <a:spAutoFit/>
            </a:bodyPr>
            <a:lstStyle/>
            <a:p>
              <a:r>
                <a:rPr lang="en-US" sz="3200" i="1" dirty="0">
                  <a:solidFill>
                    <a:srgbClr val="585C56"/>
                  </a:solidFill>
                  <a:latin typeface="Calibri" panose="020F0502020204030204" pitchFamily="34" charset="0"/>
                  <a:cs typeface="Calibri" panose="020F0502020204030204" pitchFamily="34" charset="0"/>
                </a:rPr>
                <a:t>How would you state these results in words?</a:t>
              </a:r>
            </a:p>
          </p:txBody>
        </p:sp>
      </p:grpSp>
    </p:spTree>
    <p:extLst>
      <p:ext uri="{BB962C8B-B14F-4D97-AF65-F5344CB8AC3E}">
        <p14:creationId xmlns:p14="http://schemas.microsoft.com/office/powerpoint/2010/main" val="130347182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 Box 7"/>
          <p:cNvSpPr txBox="1">
            <a:spLocks noChangeArrowheads="1"/>
          </p:cNvSpPr>
          <p:nvPr/>
        </p:nvSpPr>
        <p:spPr bwMode="auto">
          <a:xfrm>
            <a:off x="457199" y="1664969"/>
            <a:ext cx="4276725" cy="4493538"/>
          </a:xfrm>
          <a:prstGeom prst="rect">
            <a:avLst/>
          </a:prstGeom>
          <a:noFill/>
          <a:ln w="12700">
            <a:noFill/>
            <a:miter lim="800000"/>
            <a:headEnd/>
            <a:tailEn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lr>
                <a:schemeClr val="tx2"/>
              </a:buClr>
              <a:buSzPct val="150000"/>
              <a:buChar char="•"/>
              <a:defRPr sz="3200">
                <a:solidFill>
                  <a:schemeClr val="tx1"/>
                </a:solidFill>
                <a:latin typeface="Arial" panose="020B0604020202020204" pitchFamily="34" charset="0"/>
              </a:defRPr>
            </a:lvl1pPr>
            <a:lvl2pPr marL="742950" indent="-285750">
              <a:spcBef>
                <a:spcPct val="20000"/>
              </a:spcBef>
              <a:buChar char="–"/>
              <a:defRPr sz="3200">
                <a:solidFill>
                  <a:schemeClr val="tx1"/>
                </a:solidFill>
                <a:latin typeface="Arial" panose="020B0604020202020204" pitchFamily="34" charset="0"/>
              </a:defRPr>
            </a:lvl2pPr>
            <a:lvl3pPr marL="1143000" indent="-228600">
              <a:spcBef>
                <a:spcPct val="20000"/>
              </a:spcBef>
              <a:buClr>
                <a:schemeClr val="tx2"/>
              </a:buClr>
              <a:buSzPct val="150000"/>
              <a:buChar char="•"/>
              <a:defRPr sz="3200">
                <a:solidFill>
                  <a:schemeClr val="tx1"/>
                </a:solidFill>
                <a:latin typeface="Arial" panose="020B0604020202020204" pitchFamily="34" charset="0"/>
              </a:defRPr>
            </a:lvl3pPr>
            <a:lvl4pPr marL="1600200" indent="-228600">
              <a:spcBef>
                <a:spcPct val="20000"/>
              </a:spcBef>
              <a:buChar char="–"/>
              <a:defRPr sz="3200">
                <a:solidFill>
                  <a:schemeClr val="tx1"/>
                </a:solidFill>
                <a:latin typeface="Arial" panose="020B0604020202020204" pitchFamily="34" charset="0"/>
              </a:defRPr>
            </a:lvl4pPr>
            <a:lvl5pPr marL="2057400" indent="-228600">
              <a:spcBef>
                <a:spcPct val="20000"/>
              </a:spcBef>
              <a:buChar char="»"/>
              <a:defRPr sz="3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3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3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3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3200">
                <a:solidFill>
                  <a:schemeClr val="tx1"/>
                </a:solidFill>
                <a:latin typeface="Arial" panose="020B0604020202020204" pitchFamily="34" charset="0"/>
              </a:defRPr>
            </a:lvl9pPr>
          </a:lstStyle>
          <a:p>
            <a:pPr>
              <a:spcBef>
                <a:spcPct val="50000"/>
              </a:spcBef>
              <a:buClrTx/>
              <a:buSzTx/>
              <a:buFontTx/>
              <a:buNone/>
            </a:pPr>
            <a:r>
              <a:rPr lang="en-US" altLang="en-US" sz="2600" dirty="0">
                <a:solidFill>
                  <a:schemeClr val="tx1">
                    <a:lumMod val="65000"/>
                    <a:lumOff val="35000"/>
                  </a:schemeClr>
                </a:solidFill>
                <a:latin typeface="Calibri" panose="020F0502020204030204" pitchFamily="34" charset="0"/>
                <a:cs typeface="Calibri" panose="020F0502020204030204" pitchFamily="34" charset="0"/>
              </a:rPr>
              <a:t>Age = 50</a:t>
            </a:r>
          </a:p>
          <a:p>
            <a:pPr>
              <a:spcBef>
                <a:spcPct val="50000"/>
              </a:spcBef>
              <a:buClrTx/>
              <a:buSzTx/>
              <a:buFontTx/>
              <a:buNone/>
              <a:tabLst>
                <a:tab pos="457200" algn="l"/>
              </a:tabLst>
            </a:pPr>
            <a:r>
              <a:rPr lang="en-US" altLang="en-US" sz="2600" dirty="0">
                <a:solidFill>
                  <a:schemeClr val="tx1">
                    <a:lumMod val="65000"/>
                    <a:lumOff val="35000"/>
                  </a:schemeClr>
                </a:solidFill>
                <a:latin typeface="Calibri" panose="020F0502020204030204" pitchFamily="34" charset="0"/>
                <a:cs typeface="Calibri" panose="020F0502020204030204" pitchFamily="34" charset="0"/>
              </a:rPr>
              <a:t>OR	= </a:t>
            </a:r>
            <a:r>
              <a:rPr lang="en-US" altLang="en-US" sz="2600" dirty="0" err="1">
                <a:solidFill>
                  <a:schemeClr val="tx1">
                    <a:lumMod val="65000"/>
                    <a:lumOff val="35000"/>
                  </a:schemeClr>
                </a:solidFill>
                <a:latin typeface="Calibri" panose="020F0502020204030204" pitchFamily="34" charset="0"/>
                <a:cs typeface="Calibri" panose="020F0502020204030204" pitchFamily="34" charset="0"/>
              </a:rPr>
              <a:t>exp</a:t>
            </a:r>
            <a:r>
              <a:rPr lang="en-US" altLang="en-US" sz="2600" dirty="0">
                <a:solidFill>
                  <a:schemeClr val="tx1">
                    <a:lumMod val="65000"/>
                    <a:lumOff val="35000"/>
                  </a:schemeClr>
                </a:solidFill>
                <a:latin typeface="Calibri" panose="020F0502020204030204" pitchFamily="34" charset="0"/>
                <a:cs typeface="Calibri" panose="020F0502020204030204" pitchFamily="34" charset="0"/>
              </a:rPr>
              <a:t>[-2.348 + 0.051(50)]</a:t>
            </a:r>
          </a:p>
          <a:p>
            <a:pPr>
              <a:spcBef>
                <a:spcPct val="50000"/>
              </a:spcBef>
              <a:buClrTx/>
              <a:buSzTx/>
              <a:buFontTx/>
              <a:buNone/>
              <a:tabLst>
                <a:tab pos="457200" algn="l"/>
              </a:tabLst>
            </a:pPr>
            <a:r>
              <a:rPr lang="en-US" altLang="en-US" sz="2600" dirty="0">
                <a:solidFill>
                  <a:schemeClr val="tx1">
                    <a:lumMod val="65000"/>
                    <a:lumOff val="35000"/>
                  </a:schemeClr>
                </a:solidFill>
                <a:latin typeface="Calibri" panose="020F0502020204030204" pitchFamily="34" charset="0"/>
                <a:cs typeface="Calibri" panose="020F0502020204030204" pitchFamily="34" charset="0"/>
              </a:rPr>
              <a:t>     	= 1.22</a:t>
            </a:r>
          </a:p>
          <a:p>
            <a:pPr>
              <a:spcBef>
                <a:spcPct val="50000"/>
              </a:spcBef>
              <a:buClrTx/>
              <a:buSzTx/>
              <a:buFontTx/>
              <a:buNone/>
              <a:tabLst>
                <a:tab pos="457200" algn="l"/>
              </a:tabLst>
            </a:pPr>
            <a:endParaRPr lang="en-US" altLang="en-US" sz="2600" dirty="0">
              <a:solidFill>
                <a:schemeClr val="tx1">
                  <a:lumMod val="65000"/>
                  <a:lumOff val="35000"/>
                </a:schemeClr>
              </a:solidFill>
              <a:latin typeface="Calibri" panose="020F0502020204030204" pitchFamily="34" charset="0"/>
              <a:cs typeface="Calibri" panose="020F0502020204030204" pitchFamily="34" charset="0"/>
            </a:endParaRPr>
          </a:p>
          <a:p>
            <a:pPr>
              <a:spcBef>
                <a:spcPct val="50000"/>
              </a:spcBef>
              <a:buClrTx/>
              <a:buSzTx/>
              <a:buFontTx/>
              <a:buNone/>
            </a:pPr>
            <a:r>
              <a:rPr lang="en-US" altLang="en-US" sz="2600" dirty="0">
                <a:solidFill>
                  <a:schemeClr val="tx1">
                    <a:lumMod val="65000"/>
                    <a:lumOff val="35000"/>
                  </a:schemeClr>
                </a:solidFill>
                <a:latin typeface="Calibri" panose="020F0502020204030204" pitchFamily="34" charset="0"/>
                <a:cs typeface="Calibri" panose="020F0502020204030204" pitchFamily="34" charset="0"/>
              </a:rPr>
              <a:t>Among 50 year-old patients, the odds of dying were 1.2-fold higher on the medical service than on the surgical service.</a:t>
            </a:r>
            <a:endParaRPr lang="el-GR" altLang="en-US" sz="2600" dirty="0">
              <a:solidFill>
                <a:schemeClr val="tx1">
                  <a:lumMod val="65000"/>
                  <a:lumOff val="35000"/>
                </a:schemeClr>
              </a:solidFill>
              <a:latin typeface="Calibri" panose="020F0502020204030204" pitchFamily="34" charset="0"/>
              <a:cs typeface="Calibri" panose="020F0502020204030204" pitchFamily="34" charset="0"/>
            </a:endParaRPr>
          </a:p>
        </p:txBody>
      </p:sp>
      <p:sp>
        <p:nvSpPr>
          <p:cNvPr id="22" name="Text Box 7"/>
          <p:cNvSpPr txBox="1">
            <a:spLocks noChangeArrowheads="1"/>
          </p:cNvSpPr>
          <p:nvPr/>
        </p:nvSpPr>
        <p:spPr bwMode="auto">
          <a:xfrm>
            <a:off x="4733925" y="1664969"/>
            <a:ext cx="4248150" cy="4493538"/>
          </a:xfrm>
          <a:prstGeom prst="rect">
            <a:avLst/>
          </a:prstGeom>
          <a:noFill/>
          <a:ln w="12700">
            <a:noFill/>
            <a:miter lim="800000"/>
            <a:headEnd/>
            <a:tailEn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lr>
                <a:schemeClr val="tx2"/>
              </a:buClr>
              <a:buSzPct val="150000"/>
              <a:buChar char="•"/>
              <a:defRPr sz="3200">
                <a:solidFill>
                  <a:schemeClr val="tx1"/>
                </a:solidFill>
                <a:latin typeface="Arial" panose="020B0604020202020204" pitchFamily="34" charset="0"/>
              </a:defRPr>
            </a:lvl1pPr>
            <a:lvl2pPr marL="742950" indent="-285750">
              <a:spcBef>
                <a:spcPct val="20000"/>
              </a:spcBef>
              <a:buChar char="–"/>
              <a:defRPr sz="3200">
                <a:solidFill>
                  <a:schemeClr val="tx1"/>
                </a:solidFill>
                <a:latin typeface="Arial" panose="020B0604020202020204" pitchFamily="34" charset="0"/>
              </a:defRPr>
            </a:lvl2pPr>
            <a:lvl3pPr marL="1143000" indent="-228600">
              <a:spcBef>
                <a:spcPct val="20000"/>
              </a:spcBef>
              <a:buClr>
                <a:schemeClr val="tx2"/>
              </a:buClr>
              <a:buSzPct val="150000"/>
              <a:buChar char="•"/>
              <a:defRPr sz="3200">
                <a:solidFill>
                  <a:schemeClr val="tx1"/>
                </a:solidFill>
                <a:latin typeface="Arial" panose="020B0604020202020204" pitchFamily="34" charset="0"/>
              </a:defRPr>
            </a:lvl3pPr>
            <a:lvl4pPr marL="1600200" indent="-228600">
              <a:spcBef>
                <a:spcPct val="20000"/>
              </a:spcBef>
              <a:buChar char="–"/>
              <a:defRPr sz="3200">
                <a:solidFill>
                  <a:schemeClr val="tx1"/>
                </a:solidFill>
                <a:latin typeface="Arial" panose="020B0604020202020204" pitchFamily="34" charset="0"/>
              </a:defRPr>
            </a:lvl4pPr>
            <a:lvl5pPr marL="2057400" indent="-228600">
              <a:spcBef>
                <a:spcPct val="20000"/>
              </a:spcBef>
              <a:buChar char="»"/>
              <a:defRPr sz="3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3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3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3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3200">
                <a:solidFill>
                  <a:schemeClr val="tx1"/>
                </a:solidFill>
                <a:latin typeface="Arial" panose="020B0604020202020204" pitchFamily="34" charset="0"/>
              </a:defRPr>
            </a:lvl9pPr>
          </a:lstStyle>
          <a:p>
            <a:pPr>
              <a:spcBef>
                <a:spcPct val="50000"/>
              </a:spcBef>
              <a:buClrTx/>
              <a:buSzTx/>
              <a:buFontTx/>
              <a:buNone/>
            </a:pPr>
            <a:r>
              <a:rPr lang="en-US" altLang="en-US" sz="2600" dirty="0">
                <a:solidFill>
                  <a:schemeClr val="tx1">
                    <a:lumMod val="65000"/>
                    <a:lumOff val="35000"/>
                  </a:schemeClr>
                </a:solidFill>
                <a:latin typeface="Calibri" panose="020F0502020204030204" pitchFamily="34" charset="0"/>
                <a:cs typeface="Calibri" panose="020F0502020204030204" pitchFamily="34" charset="0"/>
              </a:rPr>
              <a:t>Age = 70</a:t>
            </a:r>
          </a:p>
          <a:p>
            <a:pPr>
              <a:spcBef>
                <a:spcPct val="50000"/>
              </a:spcBef>
              <a:buClrTx/>
              <a:buSzTx/>
              <a:buFontTx/>
              <a:buNone/>
              <a:tabLst>
                <a:tab pos="457200" algn="l"/>
              </a:tabLst>
            </a:pPr>
            <a:r>
              <a:rPr lang="en-US" altLang="en-US" sz="2600" dirty="0">
                <a:solidFill>
                  <a:schemeClr val="tx1">
                    <a:lumMod val="65000"/>
                    <a:lumOff val="35000"/>
                  </a:schemeClr>
                </a:solidFill>
                <a:latin typeface="Calibri" panose="020F0502020204030204" pitchFamily="34" charset="0"/>
                <a:cs typeface="Calibri" panose="020F0502020204030204" pitchFamily="34" charset="0"/>
              </a:rPr>
              <a:t>OR = </a:t>
            </a:r>
            <a:r>
              <a:rPr lang="en-US" altLang="en-US" sz="2600" dirty="0" err="1">
                <a:solidFill>
                  <a:schemeClr val="tx1">
                    <a:lumMod val="65000"/>
                    <a:lumOff val="35000"/>
                  </a:schemeClr>
                </a:solidFill>
                <a:latin typeface="Calibri" panose="020F0502020204030204" pitchFamily="34" charset="0"/>
                <a:cs typeface="Calibri" panose="020F0502020204030204" pitchFamily="34" charset="0"/>
              </a:rPr>
              <a:t>exp</a:t>
            </a:r>
            <a:r>
              <a:rPr lang="en-US" altLang="en-US" sz="2600" dirty="0">
                <a:solidFill>
                  <a:schemeClr val="tx1">
                    <a:lumMod val="65000"/>
                    <a:lumOff val="35000"/>
                  </a:schemeClr>
                </a:solidFill>
                <a:latin typeface="Calibri" panose="020F0502020204030204" pitchFamily="34" charset="0"/>
                <a:cs typeface="Calibri" panose="020F0502020204030204" pitchFamily="34" charset="0"/>
              </a:rPr>
              <a:t>[-2.348 + 0.051(70)]</a:t>
            </a:r>
          </a:p>
          <a:p>
            <a:pPr>
              <a:spcBef>
                <a:spcPct val="50000"/>
              </a:spcBef>
              <a:buClrTx/>
              <a:buSzTx/>
              <a:buFontTx/>
              <a:buNone/>
              <a:tabLst>
                <a:tab pos="457200" algn="l"/>
              </a:tabLst>
            </a:pPr>
            <a:r>
              <a:rPr lang="en-US" altLang="en-US" sz="2600" dirty="0">
                <a:solidFill>
                  <a:schemeClr val="tx1">
                    <a:lumMod val="65000"/>
                    <a:lumOff val="35000"/>
                  </a:schemeClr>
                </a:solidFill>
                <a:latin typeface="Calibri" panose="020F0502020204030204" pitchFamily="34" charset="0"/>
                <a:cs typeface="Calibri" panose="020F0502020204030204" pitchFamily="34" charset="0"/>
              </a:rPr>
              <a:t>	= 3.39</a:t>
            </a:r>
          </a:p>
          <a:p>
            <a:pPr>
              <a:spcBef>
                <a:spcPct val="50000"/>
              </a:spcBef>
              <a:buClrTx/>
              <a:buSzTx/>
              <a:buFontTx/>
              <a:buNone/>
              <a:tabLst>
                <a:tab pos="457200" algn="l"/>
              </a:tabLst>
            </a:pPr>
            <a:endParaRPr lang="en-US" altLang="en-US" sz="2600" dirty="0">
              <a:solidFill>
                <a:schemeClr val="tx1">
                  <a:lumMod val="65000"/>
                  <a:lumOff val="35000"/>
                </a:schemeClr>
              </a:solidFill>
              <a:latin typeface="Calibri" panose="020F0502020204030204" pitchFamily="34" charset="0"/>
              <a:cs typeface="Calibri" panose="020F0502020204030204" pitchFamily="34" charset="0"/>
            </a:endParaRPr>
          </a:p>
          <a:p>
            <a:pPr>
              <a:spcBef>
                <a:spcPct val="50000"/>
              </a:spcBef>
              <a:buClrTx/>
              <a:buSzTx/>
              <a:buNone/>
            </a:pPr>
            <a:r>
              <a:rPr lang="en-US" altLang="en-US" sz="2600" dirty="0">
                <a:solidFill>
                  <a:schemeClr val="tx1">
                    <a:lumMod val="65000"/>
                    <a:lumOff val="35000"/>
                  </a:schemeClr>
                </a:solidFill>
                <a:latin typeface="Calibri" panose="020F0502020204030204" pitchFamily="34" charset="0"/>
                <a:cs typeface="Calibri" panose="020F0502020204030204" pitchFamily="34" charset="0"/>
              </a:rPr>
              <a:t>Among 70 year-old patients, the odds of dying were 3.4-fold higher than on the medical service than the surgical service.</a:t>
            </a:r>
            <a:endParaRPr lang="el-GR" altLang="en-US" sz="2600" dirty="0">
              <a:solidFill>
                <a:schemeClr val="tx1">
                  <a:lumMod val="65000"/>
                  <a:lumOff val="35000"/>
                </a:schemeClr>
              </a:solidFill>
              <a:latin typeface="Calibri" panose="020F0502020204030204" pitchFamily="34" charset="0"/>
              <a:cs typeface="Calibri" panose="020F0502020204030204" pitchFamily="34" charset="0"/>
            </a:endParaRPr>
          </a:p>
        </p:txBody>
      </p:sp>
      <p:cxnSp>
        <p:nvCxnSpPr>
          <p:cNvPr id="8" name="Straight Connector 7"/>
          <p:cNvCxnSpPr/>
          <p:nvPr/>
        </p:nvCxnSpPr>
        <p:spPr bwMode="auto">
          <a:xfrm>
            <a:off x="457200" y="3908701"/>
            <a:ext cx="3876675" cy="0"/>
          </a:xfrm>
          <a:prstGeom prst="line">
            <a:avLst/>
          </a:prstGeom>
          <a:solidFill>
            <a:schemeClr val="accent1"/>
          </a:solidFill>
          <a:ln w="28575" cap="flat" cmpd="sng" algn="ctr">
            <a:solidFill>
              <a:srgbClr val="9DAF63"/>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cxnSp>
      <p:cxnSp>
        <p:nvCxnSpPr>
          <p:cNvPr id="14" name="Straight Connector 13"/>
          <p:cNvCxnSpPr>
            <a:cxnSpLocks/>
          </p:cNvCxnSpPr>
          <p:nvPr/>
        </p:nvCxnSpPr>
        <p:spPr bwMode="auto">
          <a:xfrm>
            <a:off x="4733924" y="3911738"/>
            <a:ext cx="3952874" cy="0"/>
          </a:xfrm>
          <a:prstGeom prst="line">
            <a:avLst/>
          </a:prstGeom>
          <a:solidFill>
            <a:schemeClr val="accent1"/>
          </a:solidFill>
          <a:ln w="28575" cap="flat" cmpd="sng" algn="ctr">
            <a:solidFill>
              <a:srgbClr val="9DAF63"/>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cxnSp>
      <p:sp>
        <p:nvSpPr>
          <p:cNvPr id="10" name="Rectangle 2"/>
          <p:cNvSpPr>
            <a:spLocks noGrp="1" noChangeArrowheads="1"/>
          </p:cNvSpPr>
          <p:nvPr>
            <p:ph type="title"/>
          </p:nvPr>
        </p:nvSpPr>
        <p:spPr>
          <a:xfrm>
            <a:off x="457197" y="593671"/>
            <a:ext cx="8524877" cy="796816"/>
          </a:xfrm>
        </p:spPr>
        <p:txBody>
          <a:bodyPr/>
          <a:lstStyle/>
          <a:p>
            <a:r>
              <a:rPr lang="en-US" altLang="en-US" sz="4200" dirty="0"/>
              <a:t>OR: Interaction term </a:t>
            </a:r>
            <a:r>
              <a:rPr lang="en-US" sz="4200" dirty="0">
                <a:solidFill>
                  <a:srgbClr val="7E9632"/>
                </a:solidFill>
              </a:rPr>
              <a:t>continuous </a:t>
            </a:r>
            <a:r>
              <a:rPr lang="en-US" sz="3000" dirty="0">
                <a:solidFill>
                  <a:srgbClr val="7E9632"/>
                </a:solidFill>
              </a:rPr>
              <a:t>(2)</a:t>
            </a:r>
            <a:endParaRPr lang="en-US" altLang="en-US" sz="3000" dirty="0">
              <a:solidFill>
                <a:srgbClr val="9DAF63"/>
              </a:solidFill>
            </a:endParaRPr>
          </a:p>
        </p:txBody>
      </p:sp>
    </p:spTree>
    <p:extLst>
      <p:ext uri="{BB962C8B-B14F-4D97-AF65-F5344CB8AC3E}">
        <p14:creationId xmlns:p14="http://schemas.microsoft.com/office/powerpoint/2010/main" val="346321970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320"/>
            <a:ext cx="8229600" cy="1143000"/>
          </a:xfrm>
        </p:spPr>
        <p:txBody>
          <a:bodyPr/>
          <a:lstStyle/>
          <a:p>
            <a:r>
              <a:rPr lang="en-US" dirty="0"/>
              <a:t>Outline</a:t>
            </a:r>
          </a:p>
        </p:txBody>
      </p:sp>
      <p:sp>
        <p:nvSpPr>
          <p:cNvPr id="5122" name="Rectangle 3"/>
          <p:cNvSpPr>
            <a:spLocks noGrp="1" noChangeArrowheads="1"/>
          </p:cNvSpPr>
          <p:nvPr>
            <p:ph idx="1"/>
          </p:nvPr>
        </p:nvSpPr>
        <p:spPr>
          <a:xfrm>
            <a:off x="457200" y="1600200"/>
            <a:ext cx="8229600" cy="4572000"/>
          </a:xfrm>
        </p:spPr>
        <p:txBody>
          <a:bodyPr/>
          <a:lstStyle/>
          <a:p>
            <a:pPr marL="347472" indent="-457200">
              <a:buSzPct val="90000"/>
              <a:buFontTx/>
              <a:buAutoNum type="arabicPeriod"/>
            </a:pPr>
            <a:r>
              <a:rPr lang="en-US" altLang="en-US" dirty="0"/>
              <a:t>Exposure–Disease models</a:t>
            </a:r>
          </a:p>
          <a:p>
            <a:pPr marL="347472" indent="-457200">
              <a:buSzPct val="90000"/>
              <a:buFontTx/>
              <a:buAutoNum type="arabicPeriod"/>
            </a:pPr>
            <a:r>
              <a:rPr lang="en-US" altLang="en-US" dirty="0"/>
              <a:t>Why use logistic regression?</a:t>
            </a:r>
          </a:p>
          <a:p>
            <a:pPr marL="347472" indent="-457200">
              <a:buSzPct val="90000"/>
              <a:buFontTx/>
              <a:buAutoNum type="arabicPeriod"/>
            </a:pPr>
            <a:r>
              <a:rPr lang="en-US" altLang="en-US" dirty="0"/>
              <a:t>What is the logistic equation? </a:t>
            </a:r>
          </a:p>
          <a:p>
            <a:pPr marL="347472" indent="-457200">
              <a:buSzPct val="90000"/>
              <a:buFontTx/>
              <a:buAutoNum type="arabicPeriod"/>
            </a:pPr>
            <a:r>
              <a:rPr lang="en-US" altLang="en-US" dirty="0"/>
              <a:t>What does the output mean? </a:t>
            </a:r>
          </a:p>
          <a:p>
            <a:pPr marL="347472" indent="-457200">
              <a:buSzPct val="90000"/>
              <a:buFontTx/>
              <a:buAutoNum type="arabicPeriod"/>
            </a:pPr>
            <a:r>
              <a:rPr lang="en-US" altLang="en-US" dirty="0"/>
              <a:t>Simple and general forms of logistic equation</a:t>
            </a:r>
          </a:p>
          <a:p>
            <a:pPr marL="347472" indent="-457200">
              <a:buSzPct val="90000"/>
              <a:buFontTx/>
              <a:buAutoNum type="arabicPeriod"/>
            </a:pPr>
            <a:r>
              <a:rPr lang="en-US" altLang="en-US" dirty="0"/>
              <a:t>Examples</a:t>
            </a:r>
          </a:p>
          <a:p>
            <a:pPr marL="457200" indent="-457200">
              <a:buSzPct val="90000"/>
              <a:buFontTx/>
              <a:buAutoNum type="arabicPeriod"/>
            </a:pPr>
            <a:r>
              <a:rPr lang="en-US" altLang="en-US" dirty="0"/>
              <a:t>Interaction terms (stratified models and effect modification)</a:t>
            </a:r>
          </a:p>
        </p:txBody>
      </p:sp>
    </p:spTree>
    <p:extLst>
      <p:ext uri="{BB962C8B-B14F-4D97-AF65-F5344CB8AC3E}">
        <p14:creationId xmlns:p14="http://schemas.microsoft.com/office/powerpoint/2010/main" val="226515882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 Box 7"/>
          <p:cNvSpPr txBox="1">
            <a:spLocks noChangeArrowheads="1"/>
          </p:cNvSpPr>
          <p:nvPr/>
        </p:nvSpPr>
        <p:spPr bwMode="auto">
          <a:xfrm>
            <a:off x="4736592" y="1664208"/>
            <a:ext cx="4248150" cy="1692771"/>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lr>
                <a:schemeClr val="tx2"/>
              </a:buClr>
              <a:buSzPct val="150000"/>
              <a:buChar char="•"/>
              <a:defRPr sz="3200">
                <a:solidFill>
                  <a:schemeClr val="tx1"/>
                </a:solidFill>
                <a:latin typeface="Arial" panose="020B0604020202020204" pitchFamily="34" charset="0"/>
              </a:defRPr>
            </a:lvl1pPr>
            <a:lvl2pPr marL="742950" indent="-285750">
              <a:spcBef>
                <a:spcPct val="20000"/>
              </a:spcBef>
              <a:buChar char="–"/>
              <a:defRPr sz="3200">
                <a:solidFill>
                  <a:schemeClr val="tx1"/>
                </a:solidFill>
                <a:latin typeface="Arial" panose="020B0604020202020204" pitchFamily="34" charset="0"/>
              </a:defRPr>
            </a:lvl2pPr>
            <a:lvl3pPr marL="1143000" indent="-228600">
              <a:spcBef>
                <a:spcPct val="20000"/>
              </a:spcBef>
              <a:buClr>
                <a:schemeClr val="tx2"/>
              </a:buClr>
              <a:buSzPct val="150000"/>
              <a:buChar char="•"/>
              <a:defRPr sz="3200">
                <a:solidFill>
                  <a:schemeClr val="tx1"/>
                </a:solidFill>
                <a:latin typeface="Arial" panose="020B0604020202020204" pitchFamily="34" charset="0"/>
              </a:defRPr>
            </a:lvl3pPr>
            <a:lvl4pPr marL="1600200" indent="-228600">
              <a:spcBef>
                <a:spcPct val="20000"/>
              </a:spcBef>
              <a:buChar char="–"/>
              <a:defRPr sz="3200">
                <a:solidFill>
                  <a:schemeClr val="tx1"/>
                </a:solidFill>
                <a:latin typeface="Arial" panose="020B0604020202020204" pitchFamily="34" charset="0"/>
              </a:defRPr>
            </a:lvl4pPr>
            <a:lvl5pPr marL="2057400" indent="-228600">
              <a:spcBef>
                <a:spcPct val="20000"/>
              </a:spcBef>
              <a:buChar char="»"/>
              <a:defRPr sz="3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3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3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3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3200">
                <a:solidFill>
                  <a:schemeClr val="tx1"/>
                </a:solidFill>
                <a:latin typeface="Arial" panose="020B0604020202020204" pitchFamily="34" charset="0"/>
              </a:defRPr>
            </a:lvl9pPr>
          </a:lstStyle>
          <a:p>
            <a:pPr>
              <a:spcBef>
                <a:spcPct val="50000"/>
              </a:spcBef>
              <a:buClrTx/>
              <a:buSzTx/>
              <a:buFontTx/>
              <a:buNone/>
            </a:pPr>
            <a:r>
              <a:rPr lang="en-US" altLang="en-US" sz="2600" dirty="0">
                <a:solidFill>
                  <a:srgbClr val="585C56"/>
                </a:solidFill>
                <a:latin typeface="Calibri" panose="020F0502020204030204" pitchFamily="34" charset="0"/>
                <a:cs typeface="Calibri" panose="020F0502020204030204" pitchFamily="34" charset="0"/>
              </a:rPr>
              <a:t>Age = 70</a:t>
            </a:r>
          </a:p>
          <a:p>
            <a:pPr>
              <a:spcBef>
                <a:spcPct val="50000"/>
              </a:spcBef>
              <a:buClrTx/>
              <a:buSzTx/>
              <a:buFontTx/>
              <a:buNone/>
              <a:tabLst>
                <a:tab pos="457200" algn="l"/>
              </a:tabLst>
            </a:pPr>
            <a:r>
              <a:rPr lang="en-US" altLang="en-US" sz="2600" dirty="0">
                <a:solidFill>
                  <a:srgbClr val="585C56"/>
                </a:solidFill>
                <a:latin typeface="Calibri" panose="020F0502020204030204" pitchFamily="34" charset="0"/>
                <a:cs typeface="Calibri" panose="020F0502020204030204" pitchFamily="34" charset="0"/>
              </a:rPr>
              <a:t>OR	= </a:t>
            </a:r>
            <a:r>
              <a:rPr lang="en-US" altLang="en-US" sz="2600" dirty="0" err="1">
                <a:solidFill>
                  <a:srgbClr val="585C56"/>
                </a:solidFill>
                <a:latin typeface="Calibri" panose="020F0502020204030204" pitchFamily="34" charset="0"/>
                <a:cs typeface="Calibri" panose="020F0502020204030204" pitchFamily="34" charset="0"/>
              </a:rPr>
              <a:t>exp</a:t>
            </a:r>
            <a:r>
              <a:rPr lang="en-US" altLang="en-US" sz="2600" dirty="0">
                <a:solidFill>
                  <a:srgbClr val="585C56"/>
                </a:solidFill>
                <a:latin typeface="Calibri" panose="020F0502020204030204" pitchFamily="34" charset="0"/>
                <a:cs typeface="Calibri" panose="020F0502020204030204" pitchFamily="34" charset="0"/>
              </a:rPr>
              <a:t>[-2.348 + 0.051(70)]</a:t>
            </a:r>
          </a:p>
          <a:p>
            <a:pPr>
              <a:spcBef>
                <a:spcPct val="50000"/>
              </a:spcBef>
              <a:buClrTx/>
              <a:buSzTx/>
              <a:buFontTx/>
              <a:buNone/>
              <a:tabLst>
                <a:tab pos="457200" algn="l"/>
              </a:tabLst>
            </a:pPr>
            <a:r>
              <a:rPr lang="en-US" altLang="en-US" sz="2600" dirty="0">
                <a:solidFill>
                  <a:srgbClr val="585C56"/>
                </a:solidFill>
                <a:latin typeface="Calibri" panose="020F0502020204030204" pitchFamily="34" charset="0"/>
                <a:cs typeface="Calibri" panose="020F0502020204030204" pitchFamily="34" charset="0"/>
              </a:rPr>
              <a:t>	= 3.39</a:t>
            </a:r>
            <a:endParaRPr lang="el-GR" altLang="en-US" sz="2600" dirty="0">
              <a:solidFill>
                <a:srgbClr val="585C56"/>
              </a:solidFill>
              <a:latin typeface="Calibri" panose="020F0502020204030204" pitchFamily="34" charset="0"/>
              <a:cs typeface="Calibri" panose="020F0502020204030204" pitchFamily="34" charset="0"/>
            </a:endParaRPr>
          </a:p>
        </p:txBody>
      </p:sp>
      <p:grpSp>
        <p:nvGrpSpPr>
          <p:cNvPr id="3" name="Group 2"/>
          <p:cNvGrpSpPr/>
          <p:nvPr/>
        </p:nvGrpSpPr>
        <p:grpSpPr>
          <a:xfrm>
            <a:off x="457200" y="1664208"/>
            <a:ext cx="8515350" cy="4083594"/>
            <a:chOff x="228600" y="2203958"/>
            <a:chExt cx="8515350" cy="4083594"/>
          </a:xfrm>
        </p:grpSpPr>
        <p:sp>
          <p:nvSpPr>
            <p:cNvPr id="21" name="Text Box 7"/>
            <p:cNvSpPr txBox="1">
              <a:spLocks noChangeArrowheads="1"/>
            </p:cNvSpPr>
            <p:nvPr/>
          </p:nvSpPr>
          <p:spPr bwMode="auto">
            <a:xfrm>
              <a:off x="228600" y="2203958"/>
              <a:ext cx="4386263" cy="1692771"/>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lr>
                  <a:schemeClr val="tx2"/>
                </a:buClr>
                <a:buSzPct val="150000"/>
                <a:buChar char="•"/>
                <a:defRPr sz="3200">
                  <a:solidFill>
                    <a:schemeClr val="tx1"/>
                  </a:solidFill>
                  <a:latin typeface="Arial" panose="020B0604020202020204" pitchFamily="34" charset="0"/>
                </a:defRPr>
              </a:lvl1pPr>
              <a:lvl2pPr marL="742950" indent="-285750">
                <a:spcBef>
                  <a:spcPct val="20000"/>
                </a:spcBef>
                <a:buChar char="–"/>
                <a:defRPr sz="3200">
                  <a:solidFill>
                    <a:schemeClr val="tx1"/>
                  </a:solidFill>
                  <a:latin typeface="Arial" panose="020B0604020202020204" pitchFamily="34" charset="0"/>
                </a:defRPr>
              </a:lvl2pPr>
              <a:lvl3pPr marL="1143000" indent="-228600">
                <a:spcBef>
                  <a:spcPct val="20000"/>
                </a:spcBef>
                <a:buClr>
                  <a:schemeClr val="tx2"/>
                </a:buClr>
                <a:buSzPct val="150000"/>
                <a:buChar char="•"/>
                <a:defRPr sz="3200">
                  <a:solidFill>
                    <a:schemeClr val="tx1"/>
                  </a:solidFill>
                  <a:latin typeface="Arial" panose="020B0604020202020204" pitchFamily="34" charset="0"/>
                </a:defRPr>
              </a:lvl3pPr>
              <a:lvl4pPr marL="1600200" indent="-228600">
                <a:spcBef>
                  <a:spcPct val="20000"/>
                </a:spcBef>
                <a:buChar char="–"/>
                <a:defRPr sz="3200">
                  <a:solidFill>
                    <a:schemeClr val="tx1"/>
                  </a:solidFill>
                  <a:latin typeface="Arial" panose="020B0604020202020204" pitchFamily="34" charset="0"/>
                </a:defRPr>
              </a:lvl4pPr>
              <a:lvl5pPr marL="2057400" indent="-228600">
                <a:spcBef>
                  <a:spcPct val="20000"/>
                </a:spcBef>
                <a:buChar char="»"/>
                <a:defRPr sz="3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3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3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3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3200">
                  <a:solidFill>
                    <a:schemeClr val="tx1"/>
                  </a:solidFill>
                  <a:latin typeface="Arial" panose="020B0604020202020204" pitchFamily="34" charset="0"/>
                </a:defRPr>
              </a:lvl9pPr>
            </a:lstStyle>
            <a:p>
              <a:pPr>
                <a:spcBef>
                  <a:spcPct val="50000"/>
                </a:spcBef>
                <a:buClrTx/>
                <a:buSzTx/>
                <a:buFontTx/>
                <a:buNone/>
              </a:pPr>
              <a:r>
                <a:rPr lang="en-US" altLang="en-US" sz="2600" dirty="0">
                  <a:solidFill>
                    <a:srgbClr val="585C56"/>
                  </a:solidFill>
                  <a:latin typeface="Calibri" panose="020F0502020204030204" pitchFamily="34" charset="0"/>
                  <a:cs typeface="Calibri" panose="020F0502020204030204" pitchFamily="34" charset="0"/>
                </a:rPr>
                <a:t>Age = 50</a:t>
              </a:r>
            </a:p>
            <a:p>
              <a:pPr>
                <a:spcBef>
                  <a:spcPct val="50000"/>
                </a:spcBef>
                <a:buClrTx/>
                <a:buSzTx/>
                <a:buFontTx/>
                <a:buNone/>
                <a:tabLst>
                  <a:tab pos="457200" algn="l"/>
                </a:tabLst>
              </a:pPr>
              <a:r>
                <a:rPr lang="en-US" altLang="en-US" sz="2600" dirty="0">
                  <a:solidFill>
                    <a:srgbClr val="585C56"/>
                  </a:solidFill>
                  <a:latin typeface="Calibri" panose="020F0502020204030204" pitchFamily="34" charset="0"/>
                  <a:cs typeface="Calibri" panose="020F0502020204030204" pitchFamily="34" charset="0"/>
                </a:rPr>
                <a:t>OR	= </a:t>
              </a:r>
              <a:r>
                <a:rPr lang="en-US" altLang="en-US" sz="2600" dirty="0" err="1">
                  <a:solidFill>
                    <a:srgbClr val="585C56"/>
                  </a:solidFill>
                  <a:latin typeface="Calibri" panose="020F0502020204030204" pitchFamily="34" charset="0"/>
                  <a:cs typeface="Calibri" panose="020F0502020204030204" pitchFamily="34" charset="0"/>
                </a:rPr>
                <a:t>exp</a:t>
              </a:r>
              <a:r>
                <a:rPr lang="en-US" altLang="en-US" sz="2600" dirty="0">
                  <a:solidFill>
                    <a:srgbClr val="585C56"/>
                  </a:solidFill>
                  <a:latin typeface="Calibri" panose="020F0502020204030204" pitchFamily="34" charset="0"/>
                  <a:cs typeface="Calibri" panose="020F0502020204030204" pitchFamily="34" charset="0"/>
                </a:rPr>
                <a:t>[-2.348 + 0.051(50)]</a:t>
              </a:r>
            </a:p>
            <a:p>
              <a:pPr>
                <a:spcBef>
                  <a:spcPct val="50000"/>
                </a:spcBef>
                <a:buClrTx/>
                <a:buSzTx/>
                <a:buFontTx/>
                <a:buNone/>
                <a:tabLst>
                  <a:tab pos="457200" algn="l"/>
                </a:tabLst>
              </a:pPr>
              <a:r>
                <a:rPr lang="en-US" altLang="en-US" sz="2600" dirty="0">
                  <a:solidFill>
                    <a:srgbClr val="585C56"/>
                  </a:solidFill>
                  <a:latin typeface="Calibri" panose="020F0502020204030204" pitchFamily="34" charset="0"/>
                  <a:cs typeface="Calibri" panose="020F0502020204030204" pitchFamily="34" charset="0"/>
                </a:rPr>
                <a:t>	= 1.22</a:t>
              </a:r>
            </a:p>
          </p:txBody>
        </p:sp>
        <p:sp>
          <p:nvSpPr>
            <p:cNvPr id="7" name="TextBox 6"/>
            <p:cNvSpPr txBox="1"/>
            <p:nvPr/>
          </p:nvSpPr>
          <p:spPr>
            <a:xfrm>
              <a:off x="457200" y="4471670"/>
              <a:ext cx="8286750" cy="1815882"/>
            </a:xfrm>
            <a:prstGeom prst="rect">
              <a:avLst/>
            </a:prstGeom>
            <a:noFill/>
          </p:spPr>
          <p:txBody>
            <a:bodyPr wrap="square" rtlCol="0">
              <a:spAutoFit/>
            </a:bodyPr>
            <a:lstStyle/>
            <a:p>
              <a:r>
                <a:rPr lang="en-US" sz="2800" i="1" dirty="0">
                  <a:solidFill>
                    <a:srgbClr val="585C56"/>
                  </a:solidFill>
                  <a:latin typeface="Calibri" panose="020F0502020204030204" pitchFamily="34" charset="0"/>
                  <a:cs typeface="Calibri" panose="020F0502020204030204" pitchFamily="34" charset="0"/>
                </a:rPr>
                <a:t>NB: Adjusted odds ratios for main exposure differs depending on value of a 3</a:t>
              </a:r>
              <a:r>
                <a:rPr lang="en-US" sz="2800" i="1" baseline="30000" dirty="0">
                  <a:solidFill>
                    <a:srgbClr val="585C56"/>
                  </a:solidFill>
                  <a:latin typeface="Calibri" panose="020F0502020204030204" pitchFamily="34" charset="0"/>
                  <a:cs typeface="Calibri" panose="020F0502020204030204" pitchFamily="34" charset="0"/>
                </a:rPr>
                <a:t>rd</a:t>
              </a:r>
              <a:r>
                <a:rPr lang="en-US" sz="2800" i="1" dirty="0">
                  <a:solidFill>
                    <a:srgbClr val="585C56"/>
                  </a:solidFill>
                  <a:latin typeface="Calibri" panose="020F0502020204030204" pitchFamily="34" charset="0"/>
                  <a:cs typeface="Calibri" panose="020F0502020204030204" pitchFamily="34" charset="0"/>
                </a:rPr>
                <a:t> variable – the interaction term or stratification variable.  Interaction term “modifies the effect” of service on mortality</a:t>
              </a:r>
            </a:p>
          </p:txBody>
        </p:sp>
      </p:grpSp>
      <p:sp>
        <p:nvSpPr>
          <p:cNvPr id="8" name="Rectangle 2"/>
          <p:cNvSpPr txBox="1">
            <a:spLocks noChangeArrowheads="1"/>
          </p:cNvSpPr>
          <p:nvPr/>
        </p:nvSpPr>
        <p:spPr bwMode="auto">
          <a:xfrm>
            <a:off x="457197" y="593671"/>
            <a:ext cx="8524877" cy="79681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b" anchorCtr="0" compatLnSpc="1">
            <a:prstTxWarp prst="textNoShape">
              <a:avLst/>
            </a:prstTxWarp>
          </a:bodyPr>
          <a:lstStyle>
            <a:lvl1pPr algn="l" rtl="0" eaLnBrk="1" fontAlgn="base" hangingPunct="1">
              <a:spcBef>
                <a:spcPct val="0"/>
              </a:spcBef>
              <a:spcAft>
                <a:spcPct val="0"/>
              </a:spcAft>
              <a:defRPr sz="4400">
                <a:solidFill>
                  <a:schemeClr val="accent1">
                    <a:lumMod val="75000"/>
                  </a:schemeClr>
                </a:solidFill>
                <a:latin typeface="Avenir Book"/>
                <a:ea typeface="MS PGothic" pitchFamily="34" charset="-128"/>
                <a:cs typeface="Avenir Book"/>
              </a:defRPr>
            </a:lvl1pPr>
            <a:lvl2pPr algn="l" rtl="0" eaLnBrk="1" fontAlgn="base" hangingPunct="1">
              <a:spcBef>
                <a:spcPct val="0"/>
              </a:spcBef>
              <a:spcAft>
                <a:spcPct val="0"/>
              </a:spcAft>
              <a:defRPr sz="4400">
                <a:solidFill>
                  <a:schemeClr val="bg2"/>
                </a:solidFill>
                <a:latin typeface="Garamond" pitchFamily="18" charset="0"/>
                <a:ea typeface="MS PGothic" pitchFamily="34" charset="-128"/>
                <a:cs typeface="MS PGothic" charset="0"/>
              </a:defRPr>
            </a:lvl2pPr>
            <a:lvl3pPr algn="l" rtl="0" eaLnBrk="1" fontAlgn="base" hangingPunct="1">
              <a:spcBef>
                <a:spcPct val="0"/>
              </a:spcBef>
              <a:spcAft>
                <a:spcPct val="0"/>
              </a:spcAft>
              <a:defRPr sz="4400">
                <a:solidFill>
                  <a:schemeClr val="bg2"/>
                </a:solidFill>
                <a:latin typeface="Garamond" pitchFamily="18" charset="0"/>
                <a:ea typeface="MS PGothic" pitchFamily="34" charset="-128"/>
                <a:cs typeface="MS PGothic" charset="0"/>
              </a:defRPr>
            </a:lvl3pPr>
            <a:lvl4pPr algn="l" rtl="0" eaLnBrk="1" fontAlgn="base" hangingPunct="1">
              <a:spcBef>
                <a:spcPct val="0"/>
              </a:spcBef>
              <a:spcAft>
                <a:spcPct val="0"/>
              </a:spcAft>
              <a:defRPr sz="4400">
                <a:solidFill>
                  <a:schemeClr val="bg2"/>
                </a:solidFill>
                <a:latin typeface="Garamond" pitchFamily="18" charset="0"/>
                <a:ea typeface="MS PGothic" pitchFamily="34" charset="-128"/>
                <a:cs typeface="MS PGothic" charset="0"/>
              </a:defRPr>
            </a:lvl4pPr>
            <a:lvl5pPr algn="l" rtl="0" eaLnBrk="1" fontAlgn="base" hangingPunct="1">
              <a:spcBef>
                <a:spcPct val="0"/>
              </a:spcBef>
              <a:spcAft>
                <a:spcPct val="0"/>
              </a:spcAft>
              <a:defRPr sz="4400">
                <a:solidFill>
                  <a:schemeClr val="bg2"/>
                </a:solidFill>
                <a:latin typeface="Garamond" pitchFamily="18" charset="0"/>
                <a:ea typeface="MS PGothic" pitchFamily="34" charset="-128"/>
                <a:cs typeface="MS PGothic" charset="0"/>
              </a:defRPr>
            </a:lvl5pPr>
            <a:lvl6pPr marL="457200" algn="l" rtl="0" eaLnBrk="1" fontAlgn="base" hangingPunct="1">
              <a:spcBef>
                <a:spcPct val="0"/>
              </a:spcBef>
              <a:spcAft>
                <a:spcPct val="0"/>
              </a:spcAft>
              <a:defRPr sz="4400">
                <a:solidFill>
                  <a:schemeClr val="tx2"/>
                </a:solidFill>
                <a:latin typeface="Garamond" pitchFamily="18" charset="0"/>
              </a:defRPr>
            </a:lvl6pPr>
            <a:lvl7pPr marL="914400" algn="l" rtl="0" eaLnBrk="1" fontAlgn="base" hangingPunct="1">
              <a:spcBef>
                <a:spcPct val="0"/>
              </a:spcBef>
              <a:spcAft>
                <a:spcPct val="0"/>
              </a:spcAft>
              <a:defRPr sz="4400">
                <a:solidFill>
                  <a:schemeClr val="tx2"/>
                </a:solidFill>
                <a:latin typeface="Garamond" pitchFamily="18" charset="0"/>
              </a:defRPr>
            </a:lvl7pPr>
            <a:lvl8pPr marL="1371600" algn="l" rtl="0" eaLnBrk="1" fontAlgn="base" hangingPunct="1">
              <a:spcBef>
                <a:spcPct val="0"/>
              </a:spcBef>
              <a:spcAft>
                <a:spcPct val="0"/>
              </a:spcAft>
              <a:defRPr sz="4400">
                <a:solidFill>
                  <a:schemeClr val="tx2"/>
                </a:solidFill>
                <a:latin typeface="Garamond" pitchFamily="18" charset="0"/>
              </a:defRPr>
            </a:lvl8pPr>
            <a:lvl9pPr marL="1828800" algn="l" rtl="0" eaLnBrk="1" fontAlgn="base" hangingPunct="1">
              <a:spcBef>
                <a:spcPct val="0"/>
              </a:spcBef>
              <a:spcAft>
                <a:spcPct val="0"/>
              </a:spcAft>
              <a:defRPr sz="4400">
                <a:solidFill>
                  <a:schemeClr val="tx2"/>
                </a:solidFill>
                <a:latin typeface="Garamond" pitchFamily="18" charset="0"/>
              </a:defRPr>
            </a:lvl9pPr>
          </a:lstStyle>
          <a:p>
            <a:r>
              <a:rPr lang="en-US" altLang="en-US" sz="4200" dirty="0"/>
              <a:t>OR: Interaction term </a:t>
            </a:r>
            <a:r>
              <a:rPr lang="en-US" sz="4200" dirty="0">
                <a:solidFill>
                  <a:srgbClr val="7E9632"/>
                </a:solidFill>
              </a:rPr>
              <a:t>continuous </a:t>
            </a:r>
            <a:r>
              <a:rPr lang="en-US" sz="3000" dirty="0">
                <a:solidFill>
                  <a:srgbClr val="7E9632"/>
                </a:solidFill>
              </a:rPr>
              <a:t>(3)</a:t>
            </a:r>
            <a:endParaRPr lang="en-US" altLang="en-US" sz="3000" dirty="0">
              <a:solidFill>
                <a:srgbClr val="9DAF63"/>
              </a:solidFill>
            </a:endParaRPr>
          </a:p>
        </p:txBody>
      </p:sp>
    </p:spTree>
    <p:extLst>
      <p:ext uri="{BB962C8B-B14F-4D97-AF65-F5344CB8AC3E}">
        <p14:creationId xmlns:p14="http://schemas.microsoft.com/office/powerpoint/2010/main" val="196808133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a:xfrm>
            <a:off x="457200" y="274320"/>
            <a:ext cx="8229600" cy="1143000"/>
          </a:xfrm>
        </p:spPr>
        <p:txBody>
          <a:bodyPr/>
          <a:lstStyle/>
          <a:p>
            <a:r>
              <a:rPr lang="en-US" altLang="en-US" dirty="0"/>
              <a:t>OR: Interaction term is </a:t>
            </a:r>
            <a:r>
              <a:rPr lang="en-US" altLang="en-US" dirty="0">
                <a:solidFill>
                  <a:schemeClr val="accent6">
                    <a:lumMod val="75000"/>
                  </a:schemeClr>
                </a:solidFill>
              </a:rPr>
              <a:t>binary</a:t>
            </a:r>
            <a:endParaRPr lang="en-US" altLang="en-US" sz="2800" dirty="0">
              <a:solidFill>
                <a:schemeClr val="accent6">
                  <a:lumMod val="75000"/>
                </a:schemeClr>
              </a:solidFill>
            </a:endParaRPr>
          </a:p>
        </p:txBody>
      </p:sp>
      <p:grpSp>
        <p:nvGrpSpPr>
          <p:cNvPr id="5" name="Group 4"/>
          <p:cNvGrpSpPr/>
          <p:nvPr/>
        </p:nvGrpSpPr>
        <p:grpSpPr>
          <a:xfrm>
            <a:off x="328087" y="1888790"/>
            <a:ext cx="8915399" cy="547386"/>
            <a:chOff x="385448" y="467064"/>
            <a:chExt cx="7564363" cy="547386"/>
          </a:xfrm>
        </p:grpSpPr>
        <p:sp>
          <p:nvSpPr>
            <p:cNvPr id="10" name="Rectangle 3"/>
            <p:cNvSpPr txBox="1">
              <a:spLocks noChangeArrowheads="1"/>
            </p:cNvSpPr>
            <p:nvPr/>
          </p:nvSpPr>
          <p:spPr bwMode="auto">
            <a:xfrm>
              <a:off x="385448" y="467064"/>
              <a:ext cx="1588701" cy="547386"/>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chemeClr val="tx2"/>
                </a:buClr>
                <a:buSzPct val="15000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32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tx2"/>
                </a:buClr>
                <a:buSzPct val="150000"/>
                <a:buChar char="•"/>
                <a:defRPr sz="32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32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3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Tx/>
                <a:buNone/>
              </a:pPr>
              <a:r>
                <a:rPr lang="en-US" altLang="en-US" sz="2600" dirty="0">
                  <a:solidFill>
                    <a:srgbClr val="585C56"/>
                  </a:solidFill>
                  <a:latin typeface="Calibri" panose="020F0502020204030204" pitchFamily="34" charset="0"/>
                  <a:cs typeface="Calibri" panose="020F0502020204030204" pitchFamily="34" charset="0"/>
                </a:rPr>
                <a:t>Logit P(</a:t>
              </a:r>
              <a:r>
                <a:rPr lang="en-US" altLang="en-US" sz="2600" u="sng" dirty="0">
                  <a:solidFill>
                    <a:srgbClr val="585C56"/>
                  </a:solidFill>
                  <a:latin typeface="Calibri" panose="020F0502020204030204" pitchFamily="34" charset="0"/>
                  <a:cs typeface="Calibri" panose="020F0502020204030204" pitchFamily="34" charset="0"/>
                </a:rPr>
                <a:t>X</a:t>
              </a:r>
              <a:r>
                <a:rPr lang="en-US" altLang="en-US" sz="2600" dirty="0">
                  <a:solidFill>
                    <a:srgbClr val="585C56"/>
                  </a:solidFill>
                  <a:latin typeface="Calibri" panose="020F0502020204030204" pitchFamily="34" charset="0"/>
                  <a:cs typeface="Calibri" panose="020F0502020204030204" pitchFamily="34" charset="0"/>
                </a:rPr>
                <a:t>) = </a:t>
              </a:r>
            </a:p>
          </p:txBody>
        </p:sp>
        <p:sp>
          <p:nvSpPr>
            <p:cNvPr id="14" name="Text Box 7"/>
            <p:cNvSpPr txBox="1">
              <a:spLocks noChangeArrowheads="1"/>
            </p:cNvSpPr>
            <p:nvPr/>
          </p:nvSpPr>
          <p:spPr bwMode="auto">
            <a:xfrm>
              <a:off x="1782053" y="467064"/>
              <a:ext cx="6167758" cy="492443"/>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lr>
                  <a:schemeClr val="tx2"/>
                </a:buClr>
                <a:buSzPct val="150000"/>
                <a:buChar char="•"/>
                <a:defRPr sz="3200">
                  <a:solidFill>
                    <a:schemeClr val="tx1"/>
                  </a:solidFill>
                  <a:latin typeface="Arial" panose="020B0604020202020204" pitchFamily="34" charset="0"/>
                </a:defRPr>
              </a:lvl1pPr>
              <a:lvl2pPr marL="742950" indent="-285750">
                <a:spcBef>
                  <a:spcPct val="20000"/>
                </a:spcBef>
                <a:buChar char="–"/>
                <a:defRPr sz="3200">
                  <a:solidFill>
                    <a:schemeClr val="tx1"/>
                  </a:solidFill>
                  <a:latin typeface="Arial" panose="020B0604020202020204" pitchFamily="34" charset="0"/>
                </a:defRPr>
              </a:lvl2pPr>
              <a:lvl3pPr marL="1143000" indent="-228600">
                <a:spcBef>
                  <a:spcPct val="20000"/>
                </a:spcBef>
                <a:buClr>
                  <a:schemeClr val="tx2"/>
                </a:buClr>
                <a:buSzPct val="150000"/>
                <a:buChar char="•"/>
                <a:defRPr sz="3200">
                  <a:solidFill>
                    <a:schemeClr val="tx1"/>
                  </a:solidFill>
                  <a:latin typeface="Arial" panose="020B0604020202020204" pitchFamily="34" charset="0"/>
                </a:defRPr>
              </a:lvl3pPr>
              <a:lvl4pPr marL="1600200" indent="-228600">
                <a:spcBef>
                  <a:spcPct val="20000"/>
                </a:spcBef>
                <a:buChar char="–"/>
                <a:defRPr sz="3200">
                  <a:solidFill>
                    <a:schemeClr val="tx1"/>
                  </a:solidFill>
                  <a:latin typeface="Arial" panose="020B0604020202020204" pitchFamily="34" charset="0"/>
                </a:defRPr>
              </a:lvl4pPr>
              <a:lvl5pPr marL="2057400" indent="-228600">
                <a:spcBef>
                  <a:spcPct val="20000"/>
                </a:spcBef>
                <a:buChar char="»"/>
                <a:defRPr sz="3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3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3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3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3200">
                  <a:solidFill>
                    <a:schemeClr val="tx1"/>
                  </a:solidFill>
                  <a:latin typeface="Arial" panose="020B0604020202020204" pitchFamily="34" charset="0"/>
                </a:defRPr>
              </a:lvl9pPr>
            </a:lstStyle>
            <a:p>
              <a:pPr>
                <a:spcBef>
                  <a:spcPct val="50000"/>
                </a:spcBef>
                <a:buClrTx/>
                <a:buSzTx/>
                <a:buFontTx/>
                <a:buNone/>
              </a:pPr>
              <a:r>
                <a:rPr lang="el-GR" altLang="en-US" sz="2600" dirty="0">
                  <a:solidFill>
                    <a:srgbClr val="404040"/>
                  </a:solidFill>
                  <a:latin typeface="Calibri" panose="020F0502020204030204" pitchFamily="34" charset="0"/>
                  <a:cs typeface="Calibri" panose="020F0502020204030204" pitchFamily="34" charset="0"/>
                </a:rPr>
                <a:t>α</a:t>
              </a:r>
              <a:r>
                <a:rPr lang="en-US" altLang="en-US" sz="2600" dirty="0">
                  <a:solidFill>
                    <a:srgbClr val="404040"/>
                  </a:solidFill>
                  <a:latin typeface="Calibri" panose="020F0502020204030204" pitchFamily="34" charset="0"/>
                  <a:cs typeface="Calibri" panose="020F0502020204030204" pitchFamily="34" charset="0"/>
                </a:rPr>
                <a:t> + </a:t>
              </a:r>
              <a:r>
                <a:rPr lang="el-GR" altLang="en-US" sz="2600" dirty="0">
                  <a:solidFill>
                    <a:srgbClr val="404040"/>
                  </a:solidFill>
                  <a:latin typeface="Calibri" panose="020F0502020204030204" pitchFamily="34" charset="0"/>
                  <a:cs typeface="Calibri" panose="020F0502020204030204" pitchFamily="34" charset="0"/>
                </a:rPr>
                <a:t>β</a:t>
              </a:r>
              <a:r>
                <a:rPr lang="en-US" altLang="en-US" sz="2600" dirty="0">
                  <a:solidFill>
                    <a:srgbClr val="404040"/>
                  </a:solidFill>
                  <a:latin typeface="Calibri" panose="020F0502020204030204" pitchFamily="34" charset="0"/>
                  <a:cs typeface="Calibri" panose="020F0502020204030204" pitchFamily="34" charset="0"/>
                </a:rPr>
                <a:t>(</a:t>
              </a:r>
              <a:r>
                <a:rPr lang="en-US" altLang="en-US" sz="2600" dirty="0" err="1">
                  <a:solidFill>
                    <a:srgbClr val="FF0000"/>
                  </a:solidFill>
                  <a:latin typeface="Calibri" panose="020F0502020204030204" pitchFamily="34" charset="0"/>
                  <a:cs typeface="Calibri" panose="020F0502020204030204" pitchFamily="34" charset="0"/>
                </a:rPr>
                <a:t>ser</a:t>
              </a:r>
              <a:r>
                <a:rPr lang="en-US" altLang="en-US" sz="2600" dirty="0">
                  <a:solidFill>
                    <a:srgbClr val="404040"/>
                  </a:solidFill>
                  <a:latin typeface="Calibri" panose="020F0502020204030204" pitchFamily="34" charset="0"/>
                  <a:cs typeface="Calibri" panose="020F0502020204030204" pitchFamily="34" charset="0"/>
                </a:rPr>
                <a:t>) + </a:t>
              </a:r>
              <a:r>
                <a:rPr lang="el-GR" altLang="en-US" sz="2600" dirty="0">
                  <a:solidFill>
                    <a:srgbClr val="404040"/>
                  </a:solidFill>
                  <a:latin typeface="Calibri" panose="020F0502020204030204" pitchFamily="34" charset="0"/>
                  <a:cs typeface="Calibri" panose="020F0502020204030204" pitchFamily="34" charset="0"/>
                </a:rPr>
                <a:t>β</a:t>
              </a:r>
              <a:r>
                <a:rPr lang="en-US" altLang="en-US" sz="2600" dirty="0">
                  <a:solidFill>
                    <a:srgbClr val="404040"/>
                  </a:solidFill>
                  <a:latin typeface="Calibri" panose="020F0502020204030204" pitchFamily="34" charset="0"/>
                  <a:cs typeface="Calibri" panose="020F0502020204030204" pitchFamily="34" charset="0"/>
                </a:rPr>
                <a:t>1(</a:t>
              </a:r>
              <a:r>
                <a:rPr lang="en-US" altLang="en-US" sz="2600" dirty="0" err="1">
                  <a:solidFill>
                    <a:srgbClr val="404040"/>
                  </a:solidFill>
                  <a:latin typeface="Calibri" panose="020F0502020204030204" pitchFamily="34" charset="0"/>
                  <a:cs typeface="Calibri" panose="020F0502020204030204" pitchFamily="34" charset="0"/>
                </a:rPr>
                <a:t>inf</a:t>
              </a:r>
              <a:r>
                <a:rPr lang="en-US" altLang="en-US" sz="2600" dirty="0">
                  <a:solidFill>
                    <a:srgbClr val="404040"/>
                  </a:solidFill>
                  <a:latin typeface="Calibri" panose="020F0502020204030204" pitchFamily="34" charset="0"/>
                  <a:cs typeface="Calibri" panose="020F0502020204030204" pitchFamily="34" charset="0"/>
                </a:rPr>
                <a:t>) + </a:t>
              </a:r>
              <a:r>
                <a:rPr lang="el-GR" altLang="en-US" sz="2600" dirty="0">
                  <a:solidFill>
                    <a:srgbClr val="404040"/>
                  </a:solidFill>
                  <a:latin typeface="Calibri" panose="020F0502020204030204" pitchFamily="34" charset="0"/>
                  <a:cs typeface="Calibri" panose="020F0502020204030204" pitchFamily="34" charset="0"/>
                </a:rPr>
                <a:t>β</a:t>
              </a:r>
              <a:r>
                <a:rPr lang="en-US" altLang="en-US" sz="2600" dirty="0">
                  <a:solidFill>
                    <a:srgbClr val="404040"/>
                  </a:solidFill>
                  <a:latin typeface="Calibri" panose="020F0502020204030204" pitchFamily="34" charset="0"/>
                  <a:cs typeface="Calibri" panose="020F0502020204030204" pitchFamily="34" charset="0"/>
                </a:rPr>
                <a:t>2(age) + </a:t>
              </a:r>
              <a:r>
                <a:rPr lang="el-GR" altLang="en-US" sz="2600" dirty="0">
                  <a:solidFill>
                    <a:srgbClr val="404040"/>
                  </a:solidFill>
                  <a:latin typeface="Calibri" panose="020F0502020204030204" pitchFamily="34" charset="0"/>
                  <a:cs typeface="Calibri" panose="020F0502020204030204" pitchFamily="34" charset="0"/>
                </a:rPr>
                <a:t>β</a:t>
              </a:r>
              <a:r>
                <a:rPr lang="en-US" altLang="en-US" sz="2600" dirty="0">
                  <a:solidFill>
                    <a:srgbClr val="404040"/>
                  </a:solidFill>
                  <a:latin typeface="Calibri" panose="020F0502020204030204" pitchFamily="34" charset="0"/>
                  <a:cs typeface="Calibri" panose="020F0502020204030204" pitchFamily="34" charset="0"/>
                </a:rPr>
                <a:t>3(sex) + </a:t>
              </a:r>
              <a:r>
                <a:rPr lang="el-GR" altLang="en-US" sz="2600" dirty="0">
                  <a:solidFill>
                    <a:srgbClr val="404040"/>
                  </a:solidFill>
                  <a:latin typeface="Calibri" panose="020F0502020204030204" pitchFamily="34" charset="0"/>
                  <a:cs typeface="Calibri" panose="020F0502020204030204" pitchFamily="34" charset="0"/>
                </a:rPr>
                <a:t>β4</a:t>
              </a:r>
              <a:r>
                <a:rPr lang="en-US" altLang="en-US" sz="2600" dirty="0">
                  <a:solidFill>
                    <a:srgbClr val="404040"/>
                  </a:solidFill>
                  <a:latin typeface="Calibri" panose="020F0502020204030204" pitchFamily="34" charset="0"/>
                  <a:cs typeface="Calibri" panose="020F0502020204030204" pitchFamily="34" charset="0"/>
                </a:rPr>
                <a:t>(</a:t>
              </a:r>
              <a:r>
                <a:rPr lang="en-US" altLang="en-US" sz="2600" dirty="0" err="1">
                  <a:solidFill>
                    <a:srgbClr val="FF0000"/>
                  </a:solidFill>
                  <a:latin typeface="Calibri" panose="020F0502020204030204" pitchFamily="34" charset="0"/>
                  <a:cs typeface="Calibri" panose="020F0502020204030204" pitchFamily="34" charset="0"/>
                </a:rPr>
                <a:t>serxsex</a:t>
              </a:r>
              <a:r>
                <a:rPr lang="en-US" altLang="en-US" sz="2600" dirty="0">
                  <a:solidFill>
                    <a:srgbClr val="404040"/>
                  </a:solidFill>
                  <a:latin typeface="Calibri" panose="020F0502020204030204" pitchFamily="34" charset="0"/>
                  <a:cs typeface="Calibri" panose="020F0502020204030204" pitchFamily="34" charset="0"/>
                </a:rPr>
                <a:t>)</a:t>
              </a:r>
              <a:endParaRPr lang="el-GR" altLang="en-US" sz="2600" dirty="0">
                <a:solidFill>
                  <a:srgbClr val="404040"/>
                </a:solidFill>
                <a:latin typeface="Calibri" panose="020F0502020204030204" pitchFamily="34" charset="0"/>
                <a:cs typeface="Calibri" panose="020F0502020204030204" pitchFamily="34" charset="0"/>
              </a:endParaRPr>
            </a:p>
          </p:txBody>
        </p:sp>
      </p:grpSp>
      <p:grpSp>
        <p:nvGrpSpPr>
          <p:cNvPr id="2" name="Group 1"/>
          <p:cNvGrpSpPr/>
          <p:nvPr/>
        </p:nvGrpSpPr>
        <p:grpSpPr>
          <a:xfrm>
            <a:off x="1395158" y="2852703"/>
            <a:ext cx="6400800" cy="3464269"/>
            <a:chOff x="1420821" y="3206263"/>
            <a:chExt cx="6400800" cy="3464269"/>
          </a:xfrm>
        </p:grpSpPr>
        <p:sp>
          <p:nvSpPr>
            <p:cNvPr id="19" name="Text Box 7"/>
            <p:cNvSpPr txBox="1">
              <a:spLocks noChangeArrowheads="1"/>
            </p:cNvSpPr>
            <p:nvPr/>
          </p:nvSpPr>
          <p:spPr bwMode="auto">
            <a:xfrm>
              <a:off x="1420821" y="6147312"/>
              <a:ext cx="6400800" cy="523220"/>
            </a:xfrm>
            <a:prstGeom prst="rect">
              <a:avLst/>
            </a:prstGeom>
            <a:solidFill>
              <a:schemeClr val="accent6">
                <a:lumMod val="40000"/>
                <a:lumOff val="60000"/>
              </a:schemeClr>
            </a:solidFill>
            <a:ln>
              <a:noFill/>
            </a:ln>
            <a:effectLst/>
            <a:extLst/>
          </p:spPr>
          <p:txBody>
            <a:bodyPr wrap="square" anchor="ctr">
              <a:spAutoFit/>
            </a:bodyPr>
            <a:lstStyle>
              <a:lvl1pPr>
                <a:spcBef>
                  <a:spcPct val="20000"/>
                </a:spcBef>
                <a:buClr>
                  <a:schemeClr val="tx2"/>
                </a:buClr>
                <a:buSzPct val="150000"/>
                <a:buChar char="•"/>
                <a:defRPr sz="3200">
                  <a:solidFill>
                    <a:schemeClr val="tx1"/>
                  </a:solidFill>
                  <a:latin typeface="Arial" panose="020B0604020202020204" pitchFamily="34" charset="0"/>
                </a:defRPr>
              </a:lvl1pPr>
              <a:lvl2pPr marL="742950" indent="-285750">
                <a:spcBef>
                  <a:spcPct val="20000"/>
                </a:spcBef>
                <a:buChar char="–"/>
                <a:defRPr sz="3200">
                  <a:solidFill>
                    <a:schemeClr val="tx1"/>
                  </a:solidFill>
                  <a:latin typeface="Arial" panose="020B0604020202020204" pitchFamily="34" charset="0"/>
                </a:defRPr>
              </a:lvl2pPr>
              <a:lvl3pPr marL="1143000" indent="-228600">
                <a:spcBef>
                  <a:spcPct val="20000"/>
                </a:spcBef>
                <a:buClr>
                  <a:schemeClr val="tx2"/>
                </a:buClr>
                <a:buSzPct val="150000"/>
                <a:buChar char="•"/>
                <a:defRPr sz="3200">
                  <a:solidFill>
                    <a:schemeClr val="tx1"/>
                  </a:solidFill>
                  <a:latin typeface="Arial" panose="020B0604020202020204" pitchFamily="34" charset="0"/>
                </a:defRPr>
              </a:lvl3pPr>
              <a:lvl4pPr marL="1600200" indent="-228600">
                <a:spcBef>
                  <a:spcPct val="20000"/>
                </a:spcBef>
                <a:buChar char="–"/>
                <a:defRPr sz="3200">
                  <a:solidFill>
                    <a:schemeClr val="tx1"/>
                  </a:solidFill>
                  <a:latin typeface="Arial" panose="020B0604020202020204" pitchFamily="34" charset="0"/>
                </a:defRPr>
              </a:lvl4pPr>
              <a:lvl5pPr marL="2057400" indent="-228600">
                <a:spcBef>
                  <a:spcPct val="20000"/>
                </a:spcBef>
                <a:buChar char="»"/>
                <a:defRPr sz="3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3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3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3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3200">
                  <a:solidFill>
                    <a:schemeClr val="tx1"/>
                  </a:solidFill>
                  <a:latin typeface="Arial" panose="020B0604020202020204" pitchFamily="34" charset="0"/>
                </a:defRPr>
              </a:lvl9pPr>
            </a:lstStyle>
            <a:p>
              <a:pPr algn="ctr">
                <a:spcBef>
                  <a:spcPct val="50000"/>
                </a:spcBef>
                <a:buClrTx/>
                <a:buSzTx/>
                <a:buFontTx/>
                <a:buNone/>
              </a:pPr>
              <a:r>
                <a:rPr lang="en-US" altLang="en-US" sz="2800" dirty="0">
                  <a:solidFill>
                    <a:srgbClr val="404040"/>
                  </a:solidFill>
                  <a:latin typeface="Calibri" panose="020F0502020204030204" pitchFamily="34" charset="0"/>
                  <a:cs typeface="Calibri" panose="020F0502020204030204" pitchFamily="34" charset="0"/>
                </a:rPr>
                <a:t>OR = </a:t>
              </a:r>
              <a:r>
                <a:rPr lang="en-US" altLang="en-US" sz="2800" dirty="0" err="1">
                  <a:solidFill>
                    <a:srgbClr val="404040"/>
                  </a:solidFill>
                  <a:latin typeface="Calibri" panose="020F0502020204030204" pitchFamily="34" charset="0"/>
                  <a:cs typeface="Calibri" panose="020F0502020204030204" pitchFamily="34" charset="0"/>
                </a:rPr>
                <a:t>exp</a:t>
              </a:r>
              <a:r>
                <a:rPr lang="en-US" altLang="en-US" sz="2800" dirty="0">
                  <a:solidFill>
                    <a:srgbClr val="404040"/>
                  </a:solidFill>
                  <a:latin typeface="Calibri" panose="020F0502020204030204" pitchFamily="34" charset="0"/>
                  <a:cs typeface="Calibri" panose="020F0502020204030204" pitchFamily="34" charset="0"/>
                </a:rPr>
                <a:t>[1.204 + (–0.799xSex)]</a:t>
              </a:r>
              <a:endParaRPr lang="el-GR" altLang="en-US" sz="2800" dirty="0">
                <a:solidFill>
                  <a:srgbClr val="404040"/>
                </a:solidFill>
                <a:latin typeface="Calibri" panose="020F0502020204030204" pitchFamily="34" charset="0"/>
                <a:cs typeface="Calibri" panose="020F0502020204030204" pitchFamily="34" charset="0"/>
              </a:endParaRPr>
            </a:p>
          </p:txBody>
        </p:sp>
        <p:pic>
          <p:nvPicPr>
            <p:cNvPr id="4" name="Picture 3"/>
            <p:cNvPicPr>
              <a:picLocks noChangeAspect="1"/>
            </p:cNvPicPr>
            <p:nvPr/>
          </p:nvPicPr>
          <p:blipFill>
            <a:blip r:embed="rId3"/>
            <a:stretch>
              <a:fillRect/>
            </a:stretch>
          </p:blipFill>
          <p:spPr>
            <a:xfrm>
              <a:off x="1420821" y="3206263"/>
              <a:ext cx="6302355" cy="2741169"/>
            </a:xfrm>
            <a:prstGeom prst="rect">
              <a:avLst/>
            </a:prstGeom>
          </p:spPr>
        </p:pic>
        <p:sp>
          <p:nvSpPr>
            <p:cNvPr id="12" name="TextBox 11"/>
            <p:cNvSpPr txBox="1"/>
            <p:nvPr/>
          </p:nvSpPr>
          <p:spPr>
            <a:xfrm>
              <a:off x="2933176" y="3708581"/>
              <a:ext cx="1219200" cy="276999"/>
            </a:xfrm>
            <a:prstGeom prst="rect">
              <a:avLst/>
            </a:prstGeom>
            <a:noFill/>
            <a:ln w="22225">
              <a:solidFill>
                <a:srgbClr val="FF0000"/>
              </a:solidFill>
            </a:ln>
          </p:spPr>
          <p:txBody>
            <a:bodyPr wrap="square" rtlCol="0">
              <a:spAutoFit/>
            </a:bodyPr>
            <a:lstStyle/>
            <a:p>
              <a:endParaRPr lang="en-US" sz="1200" dirty="0"/>
            </a:p>
          </p:txBody>
        </p:sp>
        <p:sp>
          <p:nvSpPr>
            <p:cNvPr id="13" name="TextBox 12"/>
            <p:cNvSpPr txBox="1"/>
            <p:nvPr/>
          </p:nvSpPr>
          <p:spPr>
            <a:xfrm>
              <a:off x="2938467" y="4559578"/>
              <a:ext cx="1219200" cy="276999"/>
            </a:xfrm>
            <a:prstGeom prst="rect">
              <a:avLst/>
            </a:prstGeom>
            <a:noFill/>
            <a:ln w="22225">
              <a:solidFill>
                <a:srgbClr val="FF0000"/>
              </a:solidFill>
            </a:ln>
          </p:spPr>
          <p:txBody>
            <a:bodyPr wrap="square" rtlCol="0">
              <a:spAutoFit/>
            </a:bodyPr>
            <a:lstStyle/>
            <a:p>
              <a:endParaRPr lang="en-US" sz="1200" dirty="0"/>
            </a:p>
          </p:txBody>
        </p:sp>
        <p:sp>
          <p:nvSpPr>
            <p:cNvPr id="15" name="TextBox 14"/>
            <p:cNvSpPr txBox="1"/>
            <p:nvPr/>
          </p:nvSpPr>
          <p:spPr>
            <a:xfrm>
              <a:off x="6714068" y="4566864"/>
              <a:ext cx="1060437" cy="276999"/>
            </a:xfrm>
            <a:prstGeom prst="rect">
              <a:avLst/>
            </a:prstGeom>
            <a:noFill/>
            <a:ln w="22225">
              <a:solidFill>
                <a:srgbClr val="FF0000"/>
              </a:solidFill>
            </a:ln>
          </p:spPr>
          <p:txBody>
            <a:bodyPr wrap="square" rtlCol="0">
              <a:spAutoFit/>
            </a:bodyPr>
            <a:lstStyle/>
            <a:p>
              <a:endParaRPr lang="en-US" sz="1200" dirty="0"/>
            </a:p>
          </p:txBody>
        </p:sp>
      </p:grpSp>
    </p:spTree>
    <p:extLst>
      <p:ext uri="{BB962C8B-B14F-4D97-AF65-F5344CB8AC3E}">
        <p14:creationId xmlns:p14="http://schemas.microsoft.com/office/powerpoint/2010/main" val="399830188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640080" y="1997146"/>
            <a:ext cx="7992428" cy="4323370"/>
            <a:chOff x="640080" y="2394021"/>
            <a:chExt cx="7992428" cy="4323370"/>
          </a:xfrm>
        </p:grpSpPr>
        <p:sp>
          <p:nvSpPr>
            <p:cNvPr id="21" name="Text Box 7"/>
            <p:cNvSpPr txBox="1">
              <a:spLocks noChangeArrowheads="1"/>
            </p:cNvSpPr>
            <p:nvPr/>
          </p:nvSpPr>
          <p:spPr bwMode="auto">
            <a:xfrm>
              <a:off x="640080" y="3505835"/>
              <a:ext cx="4048125" cy="1692771"/>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lr>
                  <a:schemeClr val="tx2"/>
                </a:buClr>
                <a:buSzPct val="150000"/>
                <a:buChar char="•"/>
                <a:defRPr sz="3200">
                  <a:solidFill>
                    <a:schemeClr val="tx1"/>
                  </a:solidFill>
                  <a:latin typeface="Arial" panose="020B0604020202020204" pitchFamily="34" charset="0"/>
                </a:defRPr>
              </a:lvl1pPr>
              <a:lvl2pPr marL="742950" indent="-285750">
                <a:spcBef>
                  <a:spcPct val="20000"/>
                </a:spcBef>
                <a:buChar char="–"/>
                <a:defRPr sz="3200">
                  <a:solidFill>
                    <a:schemeClr val="tx1"/>
                  </a:solidFill>
                  <a:latin typeface="Arial" panose="020B0604020202020204" pitchFamily="34" charset="0"/>
                </a:defRPr>
              </a:lvl2pPr>
              <a:lvl3pPr marL="1143000" indent="-228600">
                <a:spcBef>
                  <a:spcPct val="20000"/>
                </a:spcBef>
                <a:buClr>
                  <a:schemeClr val="tx2"/>
                </a:buClr>
                <a:buSzPct val="150000"/>
                <a:buChar char="•"/>
                <a:defRPr sz="3200">
                  <a:solidFill>
                    <a:schemeClr val="tx1"/>
                  </a:solidFill>
                  <a:latin typeface="Arial" panose="020B0604020202020204" pitchFamily="34" charset="0"/>
                </a:defRPr>
              </a:lvl3pPr>
              <a:lvl4pPr marL="1600200" indent="-228600">
                <a:spcBef>
                  <a:spcPct val="20000"/>
                </a:spcBef>
                <a:buChar char="–"/>
                <a:defRPr sz="3200">
                  <a:solidFill>
                    <a:schemeClr val="tx1"/>
                  </a:solidFill>
                  <a:latin typeface="Arial" panose="020B0604020202020204" pitchFamily="34" charset="0"/>
                </a:defRPr>
              </a:lvl4pPr>
              <a:lvl5pPr marL="2057400" indent="-228600">
                <a:spcBef>
                  <a:spcPct val="20000"/>
                </a:spcBef>
                <a:buChar char="»"/>
                <a:defRPr sz="3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3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3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3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3200">
                  <a:solidFill>
                    <a:schemeClr val="tx1"/>
                  </a:solidFill>
                  <a:latin typeface="Arial" panose="020B0604020202020204" pitchFamily="34" charset="0"/>
                </a:defRPr>
              </a:lvl9pPr>
            </a:lstStyle>
            <a:p>
              <a:pPr>
                <a:spcBef>
                  <a:spcPct val="50000"/>
                </a:spcBef>
                <a:buClrTx/>
                <a:buSzTx/>
                <a:buFontTx/>
                <a:buNone/>
              </a:pPr>
              <a:r>
                <a:rPr lang="en-US" altLang="en-US" sz="2600" b="1" dirty="0">
                  <a:solidFill>
                    <a:schemeClr val="tx2"/>
                  </a:solidFill>
                  <a:latin typeface="Calibri" panose="020F0502020204030204" pitchFamily="34" charset="0"/>
                  <a:cs typeface="Calibri" panose="020F0502020204030204" pitchFamily="34" charset="0"/>
                </a:rPr>
                <a:t>Sex = 1 (f)</a:t>
              </a:r>
            </a:p>
            <a:p>
              <a:pPr>
                <a:spcBef>
                  <a:spcPct val="50000"/>
                </a:spcBef>
                <a:buClrTx/>
                <a:buSzTx/>
                <a:buFontTx/>
                <a:buNone/>
                <a:tabLst>
                  <a:tab pos="514350" algn="l"/>
                </a:tabLst>
              </a:pPr>
              <a:r>
                <a:rPr lang="en-US" altLang="en-US" sz="2600" b="1" dirty="0">
                  <a:solidFill>
                    <a:srgbClr val="585C56"/>
                  </a:solidFill>
                  <a:latin typeface="Calibri" panose="020F0502020204030204" pitchFamily="34" charset="0"/>
                  <a:cs typeface="Calibri" panose="020F0502020204030204" pitchFamily="34" charset="0"/>
                </a:rPr>
                <a:t>OR	=</a:t>
              </a:r>
              <a:r>
                <a:rPr lang="en-US" altLang="en-US" sz="2600" b="1" dirty="0" err="1">
                  <a:solidFill>
                    <a:srgbClr val="585C56"/>
                  </a:solidFill>
                  <a:latin typeface="Calibri" panose="020F0502020204030204" pitchFamily="34" charset="0"/>
                  <a:cs typeface="Calibri" panose="020F0502020204030204" pitchFamily="34" charset="0"/>
                </a:rPr>
                <a:t>exp</a:t>
              </a:r>
              <a:r>
                <a:rPr lang="en-US" altLang="en-US" sz="2600" b="1" dirty="0">
                  <a:solidFill>
                    <a:srgbClr val="585C56"/>
                  </a:solidFill>
                  <a:latin typeface="Calibri" panose="020F0502020204030204" pitchFamily="34" charset="0"/>
                  <a:cs typeface="Calibri" panose="020F0502020204030204" pitchFamily="34" charset="0"/>
                </a:rPr>
                <a:t>[1.204-0.799(</a:t>
              </a:r>
              <a:r>
                <a:rPr lang="en-US" altLang="en-US" sz="2600" b="1" dirty="0">
                  <a:solidFill>
                    <a:schemeClr val="tx2"/>
                  </a:solidFill>
                  <a:latin typeface="Calibri" panose="020F0502020204030204" pitchFamily="34" charset="0"/>
                  <a:cs typeface="Calibri" panose="020F0502020204030204" pitchFamily="34" charset="0"/>
                </a:rPr>
                <a:t>1</a:t>
              </a:r>
              <a:r>
                <a:rPr lang="en-US" altLang="en-US" sz="2600" b="1" dirty="0">
                  <a:solidFill>
                    <a:srgbClr val="585C56"/>
                  </a:solidFill>
                  <a:latin typeface="Calibri" panose="020F0502020204030204" pitchFamily="34" charset="0"/>
                  <a:cs typeface="Calibri" panose="020F0502020204030204" pitchFamily="34" charset="0"/>
                </a:rPr>
                <a:t>)]</a:t>
              </a:r>
            </a:p>
            <a:p>
              <a:pPr>
                <a:spcBef>
                  <a:spcPct val="50000"/>
                </a:spcBef>
                <a:buClrTx/>
                <a:buSzTx/>
                <a:buFontTx/>
                <a:buNone/>
                <a:tabLst>
                  <a:tab pos="514350" algn="l"/>
                </a:tabLst>
              </a:pPr>
              <a:r>
                <a:rPr lang="en-US" altLang="en-US" sz="2600" b="1" dirty="0">
                  <a:solidFill>
                    <a:srgbClr val="585C56"/>
                  </a:solidFill>
                  <a:latin typeface="Calibri" panose="020F0502020204030204" pitchFamily="34" charset="0"/>
                  <a:cs typeface="Calibri" panose="020F0502020204030204" pitchFamily="34" charset="0"/>
                </a:rPr>
                <a:t>	= 1.50</a:t>
              </a:r>
            </a:p>
          </p:txBody>
        </p:sp>
        <p:sp>
          <p:nvSpPr>
            <p:cNvPr id="22" name="Text Box 7"/>
            <p:cNvSpPr txBox="1">
              <a:spLocks noChangeArrowheads="1"/>
            </p:cNvSpPr>
            <p:nvPr/>
          </p:nvSpPr>
          <p:spPr bwMode="auto">
            <a:xfrm>
              <a:off x="4754880" y="3505835"/>
              <a:ext cx="3877628" cy="1692771"/>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lr>
                  <a:schemeClr val="tx2"/>
                </a:buClr>
                <a:buSzPct val="150000"/>
                <a:buChar char="•"/>
                <a:defRPr sz="3200">
                  <a:solidFill>
                    <a:schemeClr val="tx1"/>
                  </a:solidFill>
                  <a:latin typeface="Arial" panose="020B0604020202020204" pitchFamily="34" charset="0"/>
                </a:defRPr>
              </a:lvl1pPr>
              <a:lvl2pPr marL="742950" indent="-285750">
                <a:spcBef>
                  <a:spcPct val="20000"/>
                </a:spcBef>
                <a:buChar char="–"/>
                <a:defRPr sz="3200">
                  <a:solidFill>
                    <a:schemeClr val="tx1"/>
                  </a:solidFill>
                  <a:latin typeface="Arial" panose="020B0604020202020204" pitchFamily="34" charset="0"/>
                </a:defRPr>
              </a:lvl2pPr>
              <a:lvl3pPr marL="1143000" indent="-228600">
                <a:spcBef>
                  <a:spcPct val="20000"/>
                </a:spcBef>
                <a:buClr>
                  <a:schemeClr val="tx2"/>
                </a:buClr>
                <a:buSzPct val="150000"/>
                <a:buChar char="•"/>
                <a:defRPr sz="3200">
                  <a:solidFill>
                    <a:schemeClr val="tx1"/>
                  </a:solidFill>
                  <a:latin typeface="Arial" panose="020B0604020202020204" pitchFamily="34" charset="0"/>
                </a:defRPr>
              </a:lvl3pPr>
              <a:lvl4pPr marL="1600200" indent="-228600">
                <a:spcBef>
                  <a:spcPct val="20000"/>
                </a:spcBef>
                <a:buChar char="–"/>
                <a:defRPr sz="3200">
                  <a:solidFill>
                    <a:schemeClr val="tx1"/>
                  </a:solidFill>
                  <a:latin typeface="Arial" panose="020B0604020202020204" pitchFamily="34" charset="0"/>
                </a:defRPr>
              </a:lvl4pPr>
              <a:lvl5pPr marL="2057400" indent="-228600">
                <a:spcBef>
                  <a:spcPct val="20000"/>
                </a:spcBef>
                <a:buChar char="»"/>
                <a:defRPr sz="3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3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3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3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3200">
                  <a:solidFill>
                    <a:schemeClr val="tx1"/>
                  </a:solidFill>
                  <a:latin typeface="Arial" panose="020B0604020202020204" pitchFamily="34" charset="0"/>
                </a:defRPr>
              </a:lvl9pPr>
            </a:lstStyle>
            <a:p>
              <a:pPr>
                <a:spcBef>
                  <a:spcPct val="50000"/>
                </a:spcBef>
                <a:buClrTx/>
                <a:buSzTx/>
                <a:buFontTx/>
                <a:buNone/>
              </a:pPr>
              <a:r>
                <a:rPr lang="en-US" altLang="en-US" sz="2600" b="1" dirty="0">
                  <a:solidFill>
                    <a:srgbClr val="A23D07"/>
                  </a:solidFill>
                  <a:latin typeface="Calibri" panose="020F0502020204030204" pitchFamily="34" charset="0"/>
                  <a:cs typeface="Calibri" panose="020F0502020204030204" pitchFamily="34" charset="0"/>
                </a:rPr>
                <a:t>Sex = 0 (m)</a:t>
              </a:r>
            </a:p>
            <a:p>
              <a:pPr>
                <a:spcBef>
                  <a:spcPct val="50000"/>
                </a:spcBef>
                <a:buClrTx/>
                <a:buSzTx/>
                <a:buFontTx/>
                <a:buNone/>
                <a:tabLst>
                  <a:tab pos="514350" algn="l"/>
                </a:tabLst>
              </a:pPr>
              <a:r>
                <a:rPr lang="en-US" altLang="en-US" sz="2600" b="1" dirty="0">
                  <a:solidFill>
                    <a:srgbClr val="585C56"/>
                  </a:solidFill>
                  <a:latin typeface="Calibri" panose="020F0502020204030204" pitchFamily="34" charset="0"/>
                  <a:cs typeface="Calibri" panose="020F0502020204030204" pitchFamily="34" charset="0"/>
                </a:rPr>
                <a:t>OR	= </a:t>
              </a:r>
              <a:r>
                <a:rPr lang="en-US" altLang="en-US" sz="2600" b="1" dirty="0" err="1">
                  <a:solidFill>
                    <a:srgbClr val="585C56"/>
                  </a:solidFill>
                  <a:latin typeface="Calibri" panose="020F0502020204030204" pitchFamily="34" charset="0"/>
                  <a:cs typeface="Calibri" panose="020F0502020204030204" pitchFamily="34" charset="0"/>
                </a:rPr>
                <a:t>exp</a:t>
              </a:r>
              <a:r>
                <a:rPr lang="en-US" altLang="en-US" sz="2600" b="1" dirty="0">
                  <a:solidFill>
                    <a:srgbClr val="585C56"/>
                  </a:solidFill>
                  <a:latin typeface="Calibri" panose="020F0502020204030204" pitchFamily="34" charset="0"/>
                  <a:cs typeface="Calibri" panose="020F0502020204030204" pitchFamily="34" charset="0"/>
                </a:rPr>
                <a:t>[1.204-0.799(</a:t>
              </a:r>
              <a:r>
                <a:rPr lang="en-US" altLang="en-US" sz="2600" b="1" dirty="0">
                  <a:solidFill>
                    <a:srgbClr val="A23D07"/>
                  </a:solidFill>
                  <a:latin typeface="Calibri" panose="020F0502020204030204" pitchFamily="34" charset="0"/>
                  <a:cs typeface="Calibri" panose="020F0502020204030204" pitchFamily="34" charset="0"/>
                </a:rPr>
                <a:t>0</a:t>
              </a:r>
              <a:r>
                <a:rPr lang="en-US" altLang="en-US" sz="2600" b="1" dirty="0">
                  <a:solidFill>
                    <a:srgbClr val="585C56"/>
                  </a:solidFill>
                  <a:latin typeface="Calibri" panose="020F0502020204030204" pitchFamily="34" charset="0"/>
                  <a:cs typeface="Calibri" panose="020F0502020204030204" pitchFamily="34" charset="0"/>
                </a:rPr>
                <a:t>)]</a:t>
              </a:r>
            </a:p>
            <a:p>
              <a:pPr>
                <a:spcBef>
                  <a:spcPct val="50000"/>
                </a:spcBef>
                <a:buClrTx/>
                <a:buSzTx/>
                <a:buFontTx/>
                <a:buNone/>
                <a:tabLst>
                  <a:tab pos="514350" algn="l"/>
                </a:tabLst>
              </a:pPr>
              <a:r>
                <a:rPr lang="en-US" altLang="en-US" sz="2600" b="1" dirty="0">
                  <a:solidFill>
                    <a:srgbClr val="585C56"/>
                  </a:solidFill>
                  <a:latin typeface="Calibri" panose="020F0502020204030204" pitchFamily="34" charset="0"/>
                  <a:cs typeface="Calibri" panose="020F0502020204030204" pitchFamily="34" charset="0"/>
                </a:rPr>
                <a:t>	= 3.33</a:t>
              </a:r>
              <a:endParaRPr lang="el-GR" altLang="en-US" sz="2600" b="1" dirty="0">
                <a:solidFill>
                  <a:srgbClr val="585C56"/>
                </a:solidFill>
                <a:latin typeface="Calibri" panose="020F0502020204030204" pitchFamily="34" charset="0"/>
                <a:cs typeface="Calibri" panose="020F0502020204030204" pitchFamily="34" charset="0"/>
              </a:endParaRPr>
            </a:p>
          </p:txBody>
        </p:sp>
        <p:sp>
          <p:nvSpPr>
            <p:cNvPr id="7" name="Text Box 7"/>
            <p:cNvSpPr txBox="1">
              <a:spLocks noChangeArrowheads="1"/>
            </p:cNvSpPr>
            <p:nvPr/>
          </p:nvSpPr>
          <p:spPr bwMode="auto">
            <a:xfrm>
              <a:off x="771525" y="2394021"/>
              <a:ext cx="7000875" cy="58477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lr>
                  <a:schemeClr val="tx2"/>
                </a:buClr>
                <a:buSzPct val="150000"/>
                <a:buChar char="•"/>
                <a:defRPr sz="3200">
                  <a:solidFill>
                    <a:schemeClr val="tx1"/>
                  </a:solidFill>
                  <a:latin typeface="Arial" panose="020B0604020202020204" pitchFamily="34" charset="0"/>
                </a:defRPr>
              </a:lvl1pPr>
              <a:lvl2pPr marL="742950" indent="-285750">
                <a:spcBef>
                  <a:spcPct val="20000"/>
                </a:spcBef>
                <a:buChar char="–"/>
                <a:defRPr sz="3200">
                  <a:solidFill>
                    <a:schemeClr val="tx1"/>
                  </a:solidFill>
                  <a:latin typeface="Arial" panose="020B0604020202020204" pitchFamily="34" charset="0"/>
                </a:defRPr>
              </a:lvl2pPr>
              <a:lvl3pPr marL="1143000" indent="-228600">
                <a:spcBef>
                  <a:spcPct val="20000"/>
                </a:spcBef>
                <a:buClr>
                  <a:schemeClr val="tx2"/>
                </a:buClr>
                <a:buSzPct val="150000"/>
                <a:buChar char="•"/>
                <a:defRPr sz="3200">
                  <a:solidFill>
                    <a:schemeClr val="tx1"/>
                  </a:solidFill>
                  <a:latin typeface="Arial" panose="020B0604020202020204" pitchFamily="34" charset="0"/>
                </a:defRPr>
              </a:lvl3pPr>
              <a:lvl4pPr marL="1600200" indent="-228600">
                <a:spcBef>
                  <a:spcPct val="20000"/>
                </a:spcBef>
                <a:buChar char="–"/>
                <a:defRPr sz="3200">
                  <a:solidFill>
                    <a:schemeClr val="tx1"/>
                  </a:solidFill>
                  <a:latin typeface="Arial" panose="020B0604020202020204" pitchFamily="34" charset="0"/>
                </a:defRPr>
              </a:lvl4pPr>
              <a:lvl5pPr marL="2057400" indent="-228600">
                <a:spcBef>
                  <a:spcPct val="20000"/>
                </a:spcBef>
                <a:buChar char="»"/>
                <a:defRPr sz="3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3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3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3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3200">
                  <a:solidFill>
                    <a:schemeClr val="tx1"/>
                  </a:solidFill>
                  <a:latin typeface="Arial" panose="020B0604020202020204" pitchFamily="34" charset="0"/>
                </a:defRPr>
              </a:lvl9pPr>
            </a:lstStyle>
            <a:p>
              <a:pPr algn="ctr">
                <a:spcBef>
                  <a:spcPct val="50000"/>
                </a:spcBef>
                <a:buClrTx/>
                <a:buSzTx/>
                <a:buFontTx/>
                <a:buNone/>
              </a:pPr>
              <a:r>
                <a:rPr lang="en-US" altLang="en-US" dirty="0">
                  <a:solidFill>
                    <a:schemeClr val="tx1">
                      <a:lumMod val="65000"/>
                      <a:lumOff val="35000"/>
                    </a:schemeClr>
                  </a:solidFill>
                  <a:latin typeface="Calibri" panose="020F0502020204030204" pitchFamily="34" charset="0"/>
                  <a:cs typeface="Calibri" panose="020F0502020204030204" pitchFamily="34" charset="0"/>
                </a:rPr>
                <a:t>OR = </a:t>
              </a:r>
              <a:r>
                <a:rPr lang="en-US" altLang="en-US" dirty="0" err="1">
                  <a:solidFill>
                    <a:schemeClr val="tx1">
                      <a:lumMod val="65000"/>
                      <a:lumOff val="35000"/>
                    </a:schemeClr>
                  </a:solidFill>
                  <a:latin typeface="Calibri" panose="020F0502020204030204" pitchFamily="34" charset="0"/>
                  <a:cs typeface="Calibri" panose="020F0502020204030204" pitchFamily="34" charset="0"/>
                </a:rPr>
                <a:t>exp</a:t>
              </a:r>
              <a:r>
                <a:rPr lang="en-US" altLang="en-US" dirty="0">
                  <a:solidFill>
                    <a:schemeClr val="tx1">
                      <a:lumMod val="65000"/>
                      <a:lumOff val="35000"/>
                    </a:schemeClr>
                  </a:solidFill>
                  <a:latin typeface="Calibri" panose="020F0502020204030204" pitchFamily="34" charset="0"/>
                  <a:cs typeface="Calibri" panose="020F0502020204030204" pitchFamily="34" charset="0"/>
                </a:rPr>
                <a:t>[1.204 – 0.799(sex)]</a:t>
              </a:r>
              <a:endParaRPr lang="el-GR" altLang="en-US" dirty="0">
                <a:solidFill>
                  <a:schemeClr val="tx1">
                    <a:lumMod val="65000"/>
                    <a:lumOff val="35000"/>
                  </a:schemeClr>
                </a:solidFill>
                <a:latin typeface="Calibri" panose="020F0502020204030204" pitchFamily="34" charset="0"/>
                <a:cs typeface="Calibri" panose="020F0502020204030204" pitchFamily="34" charset="0"/>
              </a:endParaRPr>
            </a:p>
          </p:txBody>
        </p:sp>
        <p:sp>
          <p:nvSpPr>
            <p:cNvPr id="6" name="TextBox 5"/>
            <p:cNvSpPr txBox="1"/>
            <p:nvPr/>
          </p:nvSpPr>
          <p:spPr>
            <a:xfrm>
              <a:off x="970848" y="6194171"/>
              <a:ext cx="6858000" cy="523220"/>
            </a:xfrm>
            <a:prstGeom prst="rect">
              <a:avLst/>
            </a:prstGeom>
            <a:solidFill>
              <a:schemeClr val="accent6">
                <a:lumMod val="40000"/>
                <a:lumOff val="60000"/>
              </a:schemeClr>
            </a:solidFill>
          </p:spPr>
          <p:txBody>
            <a:bodyPr wrap="none" rtlCol="0" anchor="ctr">
              <a:spAutoFit/>
            </a:bodyPr>
            <a:lstStyle/>
            <a:p>
              <a:pPr algn="ctr"/>
              <a:r>
                <a:rPr lang="en-US" sz="2800" i="1" dirty="0">
                  <a:solidFill>
                    <a:schemeClr val="tx1">
                      <a:lumMod val="75000"/>
                      <a:lumOff val="25000"/>
                    </a:schemeClr>
                  </a:solidFill>
                  <a:latin typeface="Calibri" panose="020F0502020204030204" pitchFamily="34" charset="0"/>
                  <a:cs typeface="Calibri" panose="020F0502020204030204" pitchFamily="34" charset="0"/>
                </a:rPr>
                <a:t>How would you state these results in words?</a:t>
              </a:r>
            </a:p>
          </p:txBody>
        </p:sp>
      </p:grpSp>
      <p:sp>
        <p:nvSpPr>
          <p:cNvPr id="9" name="Rectangle 2"/>
          <p:cNvSpPr>
            <a:spLocks noGrp="1" noChangeArrowheads="1"/>
          </p:cNvSpPr>
          <p:nvPr>
            <p:ph type="title"/>
          </p:nvPr>
        </p:nvSpPr>
        <p:spPr>
          <a:xfrm>
            <a:off x="457200" y="274320"/>
            <a:ext cx="8229600" cy="1143000"/>
          </a:xfrm>
        </p:spPr>
        <p:txBody>
          <a:bodyPr/>
          <a:lstStyle/>
          <a:p>
            <a:r>
              <a:rPr lang="en-US" altLang="en-US" dirty="0"/>
              <a:t>OR: Interaction term is </a:t>
            </a:r>
            <a:r>
              <a:rPr lang="en-US" altLang="en-US" dirty="0">
                <a:solidFill>
                  <a:srgbClr val="7E9632"/>
                </a:solidFill>
              </a:rPr>
              <a:t>binary</a:t>
            </a:r>
            <a:r>
              <a:rPr lang="en-US" altLang="en-US" sz="3600" dirty="0">
                <a:solidFill>
                  <a:srgbClr val="7E9632"/>
                </a:solidFill>
              </a:rPr>
              <a:t> </a:t>
            </a:r>
            <a:r>
              <a:rPr lang="en-US" altLang="en-US" sz="3000" dirty="0">
                <a:solidFill>
                  <a:srgbClr val="7E9632"/>
                </a:solidFill>
              </a:rPr>
              <a:t>(2)</a:t>
            </a:r>
          </a:p>
        </p:txBody>
      </p:sp>
    </p:spTree>
    <p:extLst>
      <p:ext uri="{BB962C8B-B14F-4D97-AF65-F5344CB8AC3E}">
        <p14:creationId xmlns:p14="http://schemas.microsoft.com/office/powerpoint/2010/main" val="358276364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bwMode="auto">
          <a:xfrm>
            <a:off x="548640" y="3749040"/>
            <a:ext cx="8229600" cy="2560320"/>
          </a:xfrm>
          <a:prstGeom prst="rect">
            <a:avLst/>
          </a:prstGeom>
          <a:solidFill>
            <a:schemeClr val="bg1">
              <a:lumMod val="85000"/>
            </a:schemeClr>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Verdana" pitchFamily="34" charset="0"/>
            </a:endParaRPr>
          </a:p>
        </p:txBody>
      </p:sp>
      <p:sp>
        <p:nvSpPr>
          <p:cNvPr id="32770" name="Rectangle 2"/>
          <p:cNvSpPr>
            <a:spLocks noGrp="1" noChangeArrowheads="1"/>
          </p:cNvSpPr>
          <p:nvPr>
            <p:ph type="title"/>
          </p:nvPr>
        </p:nvSpPr>
        <p:spPr>
          <a:xfrm>
            <a:off x="457199" y="640080"/>
            <a:ext cx="8229600" cy="1143000"/>
          </a:xfrm>
        </p:spPr>
        <p:txBody>
          <a:bodyPr/>
          <a:lstStyle/>
          <a:p>
            <a:pPr>
              <a:lnSpc>
                <a:spcPct val="90000"/>
              </a:lnSpc>
            </a:pPr>
            <a:r>
              <a:rPr lang="en-US" altLang="en-US" dirty="0"/>
              <a:t>Odds ratio formula for</a:t>
            </a:r>
            <a:br>
              <a:rPr lang="en-US" altLang="en-US" dirty="0"/>
            </a:br>
            <a:r>
              <a:rPr lang="en-US" altLang="en-US" dirty="0"/>
              <a:t>general E with interaction</a:t>
            </a:r>
          </a:p>
        </p:txBody>
      </p:sp>
      <p:sp>
        <p:nvSpPr>
          <p:cNvPr id="32771" name="Rectangle 3"/>
          <p:cNvSpPr>
            <a:spLocks noGrp="1" noChangeArrowheads="1"/>
          </p:cNvSpPr>
          <p:nvPr>
            <p:ph type="body" idx="1"/>
          </p:nvPr>
        </p:nvSpPr>
        <p:spPr>
          <a:xfrm>
            <a:off x="731520" y="2054224"/>
            <a:ext cx="8229600" cy="4389120"/>
          </a:xfrm>
        </p:spPr>
        <p:txBody>
          <a:bodyPr/>
          <a:lstStyle/>
          <a:p>
            <a:pPr>
              <a:lnSpc>
                <a:spcPct val="80000"/>
              </a:lnSpc>
              <a:spcBef>
                <a:spcPts val="1200"/>
              </a:spcBef>
              <a:buFontTx/>
              <a:buNone/>
            </a:pPr>
            <a:r>
              <a:rPr lang="en-US" altLang="en-US" dirty="0"/>
              <a:t>Logit P(X) = </a:t>
            </a:r>
            <a:r>
              <a:rPr lang="el-GR" altLang="en-US" dirty="0"/>
              <a:t>α</a:t>
            </a:r>
            <a:r>
              <a:rPr lang="en-US" altLang="en-US" dirty="0"/>
              <a:t> + </a:t>
            </a:r>
            <a:r>
              <a:rPr lang="el-GR" altLang="en-US" dirty="0"/>
              <a:t>β</a:t>
            </a:r>
            <a:r>
              <a:rPr lang="en-US" altLang="en-US" dirty="0"/>
              <a:t>(E) + </a:t>
            </a:r>
            <a:r>
              <a:rPr lang="el-GR" altLang="en-US" dirty="0"/>
              <a:t>Σβ</a:t>
            </a:r>
            <a:r>
              <a:rPr lang="en-US" altLang="en-US" baseline="-25000" dirty="0" err="1"/>
              <a:t>i</a:t>
            </a:r>
            <a:r>
              <a:rPr lang="en-US" altLang="en-US" dirty="0" err="1"/>
              <a:t>C</a:t>
            </a:r>
            <a:r>
              <a:rPr lang="en-US" altLang="en-US" baseline="-25000" dirty="0" err="1"/>
              <a:t>i</a:t>
            </a:r>
            <a:r>
              <a:rPr lang="en-US" altLang="en-US" dirty="0"/>
              <a:t> + </a:t>
            </a:r>
            <a:r>
              <a:rPr lang="el-GR" altLang="en-US" dirty="0"/>
              <a:t>Σβ</a:t>
            </a:r>
            <a:r>
              <a:rPr lang="en-US" altLang="en-US" baseline="-25000" dirty="0"/>
              <a:t>j</a:t>
            </a:r>
            <a:r>
              <a:rPr lang="en-US" altLang="en-US" dirty="0"/>
              <a:t>(</a:t>
            </a:r>
            <a:r>
              <a:rPr lang="en-US" altLang="en-US" dirty="0" err="1"/>
              <a:t>ExC</a:t>
            </a:r>
            <a:r>
              <a:rPr lang="en-US" altLang="en-US" baseline="-25000" dirty="0" err="1"/>
              <a:t>j</a:t>
            </a:r>
            <a:r>
              <a:rPr lang="en-US" altLang="en-US" dirty="0"/>
              <a:t>)</a:t>
            </a:r>
          </a:p>
          <a:p>
            <a:pPr>
              <a:lnSpc>
                <a:spcPct val="80000"/>
              </a:lnSpc>
              <a:spcBef>
                <a:spcPts val="1200"/>
              </a:spcBef>
              <a:buFontTx/>
              <a:buNone/>
            </a:pPr>
            <a:endParaRPr lang="en-US" altLang="en-US" sz="2000" dirty="0"/>
          </a:p>
          <a:p>
            <a:pPr>
              <a:lnSpc>
                <a:spcPct val="80000"/>
              </a:lnSpc>
              <a:buFontTx/>
              <a:buNone/>
            </a:pPr>
            <a:r>
              <a:rPr lang="en-US" altLang="en-US" dirty="0"/>
              <a:t>           OR  = </a:t>
            </a:r>
            <a:r>
              <a:rPr lang="en-US" altLang="en-US" dirty="0" err="1"/>
              <a:t>exp</a:t>
            </a:r>
            <a:r>
              <a:rPr lang="en-US" altLang="en-US" dirty="0"/>
              <a:t> [ (</a:t>
            </a:r>
            <a:r>
              <a:rPr lang="en-US" altLang="en-US" dirty="0">
                <a:solidFill>
                  <a:srgbClr val="FF0000"/>
                </a:solidFill>
              </a:rPr>
              <a:t>E</a:t>
            </a:r>
            <a:r>
              <a:rPr lang="en-US" altLang="en-US" dirty="0"/>
              <a:t>-E)</a:t>
            </a:r>
            <a:r>
              <a:rPr lang="el-GR" altLang="en-US" dirty="0"/>
              <a:t>β</a:t>
            </a:r>
            <a:r>
              <a:rPr lang="en-US" altLang="en-US" dirty="0"/>
              <a:t> +</a:t>
            </a:r>
            <a:r>
              <a:rPr lang="el-GR" altLang="en-US" dirty="0"/>
              <a:t> </a:t>
            </a:r>
            <a:r>
              <a:rPr lang="en-US" altLang="en-US" dirty="0"/>
              <a:t>(</a:t>
            </a:r>
            <a:r>
              <a:rPr lang="en-US" altLang="en-US" dirty="0">
                <a:solidFill>
                  <a:srgbClr val="FF0000"/>
                </a:solidFill>
              </a:rPr>
              <a:t>E</a:t>
            </a:r>
            <a:r>
              <a:rPr lang="en-US" altLang="en-US" dirty="0"/>
              <a:t>-E)</a:t>
            </a:r>
            <a:r>
              <a:rPr lang="el-GR" altLang="en-US" dirty="0"/>
              <a:t>Σβ</a:t>
            </a:r>
            <a:r>
              <a:rPr lang="en-US" altLang="en-US" baseline="-25000" dirty="0" err="1"/>
              <a:t>j</a:t>
            </a:r>
            <a:r>
              <a:rPr lang="en-US" altLang="en-US" dirty="0" err="1"/>
              <a:t>C</a:t>
            </a:r>
            <a:r>
              <a:rPr lang="en-US" altLang="en-US" baseline="-25000" dirty="0" err="1"/>
              <a:t>j</a:t>
            </a:r>
            <a:r>
              <a:rPr lang="en-US" altLang="en-US" dirty="0"/>
              <a:t>]</a:t>
            </a:r>
            <a:endParaRPr lang="el-GR" altLang="en-US" sz="2800" dirty="0"/>
          </a:p>
          <a:p>
            <a:pPr>
              <a:lnSpc>
                <a:spcPct val="80000"/>
              </a:lnSpc>
              <a:buFontTx/>
              <a:buNone/>
            </a:pPr>
            <a:endParaRPr lang="en-US" altLang="en-US" sz="2400" b="1" dirty="0"/>
          </a:p>
          <a:p>
            <a:pPr marL="1257300" indent="-1257300">
              <a:buFontTx/>
              <a:buNone/>
            </a:pPr>
            <a:r>
              <a:rPr lang="en-US" altLang="en-US" sz="2400" b="1" dirty="0"/>
              <a:t>Example:</a:t>
            </a:r>
            <a:r>
              <a:rPr lang="en-US" altLang="en-US" sz="2400" dirty="0"/>
              <a:t> E = systolic blood pressure (continuous). To get OR, must specify values of E to compare, e.g.,</a:t>
            </a:r>
          </a:p>
          <a:p>
            <a:pPr marL="1257300" indent="-1257300">
              <a:buFontTx/>
              <a:buNone/>
            </a:pPr>
            <a:r>
              <a:rPr lang="en-US" altLang="en-US" sz="2400" dirty="0">
                <a:solidFill>
                  <a:srgbClr val="FF0000"/>
                </a:solidFill>
              </a:rPr>
              <a:t>	E = SBP = 160</a:t>
            </a:r>
            <a:r>
              <a:rPr lang="en-US" altLang="en-US" sz="2400" dirty="0"/>
              <a:t> vs E = SBP = 120</a:t>
            </a:r>
          </a:p>
          <a:p>
            <a:pPr>
              <a:lnSpc>
                <a:spcPct val="80000"/>
              </a:lnSpc>
              <a:buFontTx/>
              <a:buNone/>
            </a:pPr>
            <a:endParaRPr lang="en-US" altLang="en-US" sz="2400" dirty="0"/>
          </a:p>
          <a:p>
            <a:pPr marL="1200150" indent="-742950">
              <a:lnSpc>
                <a:spcPct val="80000"/>
              </a:lnSpc>
              <a:buFontTx/>
              <a:buNone/>
              <a:tabLst>
                <a:tab pos="1600200" algn="l"/>
              </a:tabLst>
            </a:pPr>
            <a:r>
              <a:rPr lang="en-US" altLang="en-US" sz="2400" b="1" dirty="0"/>
              <a:t>Then </a:t>
            </a:r>
            <a:r>
              <a:rPr lang="en-US" altLang="en-US" sz="2400" dirty="0"/>
              <a:t>OR	= </a:t>
            </a:r>
            <a:r>
              <a:rPr lang="en-US" altLang="en-US" sz="2400" dirty="0" err="1"/>
              <a:t>exp</a:t>
            </a:r>
            <a:r>
              <a:rPr lang="en-US" altLang="en-US" sz="2400" dirty="0"/>
              <a:t> [ (</a:t>
            </a:r>
            <a:r>
              <a:rPr lang="en-US" altLang="en-US" sz="2400" dirty="0">
                <a:solidFill>
                  <a:srgbClr val="FF0000"/>
                </a:solidFill>
              </a:rPr>
              <a:t>160-</a:t>
            </a:r>
            <a:r>
              <a:rPr lang="en-US" altLang="en-US" sz="2400" dirty="0"/>
              <a:t>120)</a:t>
            </a:r>
            <a:r>
              <a:rPr lang="el-GR" altLang="en-US" sz="2400" dirty="0"/>
              <a:t>β</a:t>
            </a:r>
            <a:r>
              <a:rPr lang="en-US" altLang="en-US" sz="2400" dirty="0"/>
              <a:t> +</a:t>
            </a:r>
            <a:r>
              <a:rPr lang="el-GR" altLang="en-US" sz="2400" dirty="0"/>
              <a:t> </a:t>
            </a:r>
            <a:r>
              <a:rPr lang="en-US" altLang="en-US" sz="2400" dirty="0"/>
              <a:t>(</a:t>
            </a:r>
            <a:r>
              <a:rPr lang="en-US" altLang="en-US" sz="2400" dirty="0">
                <a:solidFill>
                  <a:srgbClr val="FF0000"/>
                </a:solidFill>
              </a:rPr>
              <a:t>160-</a:t>
            </a:r>
            <a:r>
              <a:rPr lang="en-US" altLang="en-US" sz="2400" dirty="0"/>
              <a:t>120)</a:t>
            </a:r>
            <a:r>
              <a:rPr lang="el-GR" altLang="en-US" sz="2400" dirty="0"/>
              <a:t>Σβ</a:t>
            </a:r>
            <a:r>
              <a:rPr lang="en-US" altLang="en-US" sz="2400" baseline="-25000" dirty="0" err="1"/>
              <a:t>j</a:t>
            </a:r>
            <a:r>
              <a:rPr lang="en-US" altLang="en-US" sz="2400" dirty="0" err="1"/>
              <a:t>C</a:t>
            </a:r>
            <a:r>
              <a:rPr lang="en-US" altLang="en-US" sz="2400" baseline="-25000" dirty="0" err="1"/>
              <a:t>j</a:t>
            </a:r>
            <a:r>
              <a:rPr lang="en-US" altLang="en-US" sz="2400" dirty="0"/>
              <a:t>]</a:t>
            </a:r>
          </a:p>
          <a:p>
            <a:pPr marL="1600200" indent="-1543050">
              <a:lnSpc>
                <a:spcPct val="80000"/>
              </a:lnSpc>
              <a:buFontTx/>
              <a:buNone/>
            </a:pPr>
            <a:r>
              <a:rPr lang="en-US" altLang="en-US" sz="2400" dirty="0"/>
              <a:t>	= </a:t>
            </a:r>
            <a:r>
              <a:rPr lang="en-US" altLang="en-US" sz="2400" dirty="0" err="1"/>
              <a:t>exp</a:t>
            </a:r>
            <a:r>
              <a:rPr lang="en-US" altLang="en-US" sz="2400" dirty="0"/>
              <a:t> [ 40</a:t>
            </a:r>
            <a:r>
              <a:rPr lang="el-GR" altLang="en-US" sz="2400" dirty="0"/>
              <a:t>β</a:t>
            </a:r>
            <a:r>
              <a:rPr lang="en-US" altLang="en-US" sz="2400" dirty="0"/>
              <a:t>+</a:t>
            </a:r>
            <a:r>
              <a:rPr lang="el-GR" altLang="en-US" sz="2400" dirty="0"/>
              <a:t> </a:t>
            </a:r>
            <a:r>
              <a:rPr lang="en-US" altLang="en-US" sz="2400" dirty="0"/>
              <a:t>40</a:t>
            </a:r>
            <a:r>
              <a:rPr lang="el-GR" altLang="en-US" sz="2400" dirty="0"/>
              <a:t>Σβ</a:t>
            </a:r>
            <a:r>
              <a:rPr lang="en-US" altLang="en-US" sz="2400" baseline="-25000" dirty="0" err="1"/>
              <a:t>j</a:t>
            </a:r>
            <a:r>
              <a:rPr lang="en-US" altLang="en-US" sz="2400" dirty="0" err="1"/>
              <a:t>C</a:t>
            </a:r>
            <a:r>
              <a:rPr lang="en-US" altLang="en-US" sz="2400" baseline="-25000" dirty="0" err="1"/>
              <a:t>j</a:t>
            </a:r>
            <a:r>
              <a:rPr lang="en-US" altLang="en-US" sz="2400" baseline="-25000" dirty="0"/>
              <a:t> </a:t>
            </a:r>
            <a:r>
              <a:rPr lang="en-US" altLang="en-US" sz="2400" dirty="0"/>
              <a:t>]</a:t>
            </a:r>
          </a:p>
        </p:txBody>
      </p:sp>
    </p:spTree>
    <p:extLst>
      <p:ext uri="{BB962C8B-B14F-4D97-AF65-F5344CB8AC3E}">
        <p14:creationId xmlns:p14="http://schemas.microsoft.com/office/powerpoint/2010/main" val="363376300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320"/>
            <a:ext cx="8229600" cy="1143000"/>
          </a:xfrm>
        </p:spPr>
        <p:txBody>
          <a:bodyPr/>
          <a:lstStyle/>
          <a:p>
            <a:r>
              <a:rPr lang="en-US" dirty="0"/>
              <a:t>Review of part 1: E-D paradigm</a:t>
            </a:r>
          </a:p>
        </p:txBody>
      </p:sp>
      <p:sp>
        <p:nvSpPr>
          <p:cNvPr id="5122" name="Rectangle 3"/>
          <p:cNvSpPr>
            <a:spLocks noGrp="1" noChangeArrowheads="1"/>
          </p:cNvSpPr>
          <p:nvPr>
            <p:ph idx="1"/>
          </p:nvPr>
        </p:nvSpPr>
        <p:spPr>
          <a:xfrm>
            <a:off x="640080" y="1600200"/>
            <a:ext cx="8229600" cy="4284862"/>
          </a:xfrm>
          <a:solidFill>
            <a:srgbClr val="EDB10D">
              <a:alpha val="73000"/>
            </a:srgbClr>
          </a:solidFill>
        </p:spPr>
        <p:txBody>
          <a:bodyPr/>
          <a:lstStyle/>
          <a:p>
            <a:pPr marL="0" indent="-457200">
              <a:spcBef>
                <a:spcPts val="672"/>
              </a:spcBef>
              <a:buSzPct val="90000"/>
              <a:buFontTx/>
              <a:buAutoNum type="arabicPeriod"/>
            </a:pPr>
            <a:r>
              <a:rPr lang="en-US" altLang="en-US" sz="3000" dirty="0">
                <a:solidFill>
                  <a:schemeClr val="tx1">
                    <a:lumMod val="65000"/>
                    <a:lumOff val="35000"/>
                  </a:schemeClr>
                </a:solidFill>
              </a:rPr>
              <a:t>Exposure – Disease models</a:t>
            </a:r>
          </a:p>
          <a:p>
            <a:pPr marL="0" indent="-457200">
              <a:spcBef>
                <a:spcPts val="672"/>
              </a:spcBef>
              <a:buSzPct val="90000"/>
              <a:buFontTx/>
              <a:buAutoNum type="arabicPeriod"/>
            </a:pPr>
            <a:r>
              <a:rPr lang="en-US" altLang="en-US" sz="3000" dirty="0">
                <a:solidFill>
                  <a:schemeClr val="tx1">
                    <a:lumMod val="65000"/>
                    <a:lumOff val="35000"/>
                  </a:schemeClr>
                </a:solidFill>
              </a:rPr>
              <a:t>Why use logistic regression?</a:t>
            </a:r>
          </a:p>
          <a:p>
            <a:pPr marL="0" indent="-457200">
              <a:spcBef>
                <a:spcPts val="672"/>
              </a:spcBef>
              <a:buSzPct val="90000"/>
              <a:buFontTx/>
              <a:buAutoNum type="arabicPeriod"/>
            </a:pPr>
            <a:r>
              <a:rPr lang="en-US" altLang="en-US" sz="3000" dirty="0">
                <a:solidFill>
                  <a:schemeClr val="tx1">
                    <a:lumMod val="65000"/>
                    <a:lumOff val="35000"/>
                  </a:schemeClr>
                </a:solidFill>
              </a:rPr>
              <a:t>Definitions, explanation, characteristics</a:t>
            </a:r>
          </a:p>
          <a:p>
            <a:pPr marL="0" indent="-457200">
              <a:spcBef>
                <a:spcPts val="672"/>
              </a:spcBef>
              <a:buSzPct val="90000"/>
              <a:buFontTx/>
              <a:buAutoNum type="arabicPeriod"/>
            </a:pPr>
            <a:r>
              <a:rPr lang="en-US" altLang="en-US" sz="3000" dirty="0">
                <a:solidFill>
                  <a:schemeClr val="tx1">
                    <a:lumMod val="65000"/>
                    <a:lumOff val="35000"/>
                  </a:schemeClr>
                </a:solidFill>
              </a:rPr>
              <a:t>Simple and general forms of logistic equation</a:t>
            </a:r>
          </a:p>
          <a:p>
            <a:pPr marL="0" indent="-457200">
              <a:spcBef>
                <a:spcPts val="672"/>
              </a:spcBef>
              <a:buSzPct val="90000"/>
              <a:buFontTx/>
              <a:buAutoNum type="arabicPeriod"/>
            </a:pPr>
            <a:r>
              <a:rPr lang="en-US" altLang="en-US" sz="3000" dirty="0">
                <a:solidFill>
                  <a:schemeClr val="tx1">
                    <a:lumMod val="65000"/>
                    <a:lumOff val="35000"/>
                  </a:schemeClr>
                </a:solidFill>
              </a:rPr>
              <a:t>Probability and logit forms</a:t>
            </a:r>
          </a:p>
          <a:p>
            <a:pPr marL="0" indent="-457200">
              <a:spcBef>
                <a:spcPts val="672"/>
              </a:spcBef>
              <a:buSzPct val="90000"/>
              <a:buFontTx/>
              <a:buAutoNum type="arabicPeriod"/>
            </a:pPr>
            <a:r>
              <a:rPr lang="en-US" altLang="en-US" sz="3000" dirty="0">
                <a:solidFill>
                  <a:schemeClr val="tx1">
                    <a:lumMod val="65000"/>
                    <a:lumOff val="35000"/>
                  </a:schemeClr>
                </a:solidFill>
              </a:rPr>
              <a:t>Interpretation of coefficients and examples</a:t>
            </a:r>
          </a:p>
          <a:p>
            <a:pPr marL="0" indent="-457200">
              <a:spcBef>
                <a:spcPts val="672"/>
              </a:spcBef>
              <a:buSzPct val="90000"/>
              <a:buFontTx/>
              <a:buAutoNum type="arabicPeriod"/>
            </a:pPr>
            <a:r>
              <a:rPr lang="en-US" altLang="en-US" sz="3000" dirty="0">
                <a:solidFill>
                  <a:schemeClr val="tx1">
                    <a:lumMod val="65000"/>
                    <a:lumOff val="35000"/>
                  </a:schemeClr>
                </a:solidFill>
              </a:rPr>
              <a:t>Interaction terms – continuous and binary</a:t>
            </a:r>
          </a:p>
        </p:txBody>
      </p:sp>
    </p:spTree>
    <p:extLst>
      <p:ext uri="{BB962C8B-B14F-4D97-AF65-F5344CB8AC3E}">
        <p14:creationId xmlns:p14="http://schemas.microsoft.com/office/powerpoint/2010/main" val="314031756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IMG_8996.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5208" y="1246651"/>
            <a:ext cx="5819596" cy="4364697"/>
          </a:xfrm>
          <a:prstGeom prst="rect">
            <a:avLst/>
          </a:prstGeom>
        </p:spPr>
      </p:pic>
      <p:pic>
        <p:nvPicPr>
          <p:cNvPr id="5" name="Content Placeholder 4"/>
          <p:cNvPicPr>
            <a:picLocks noGrp="1" noChangeAspect="1"/>
          </p:cNvPicPr>
          <p:nvPr>
            <p:ph idx="1"/>
          </p:nvPr>
        </p:nvPicPr>
        <p:blipFill>
          <a:blip r:embed="rId4">
            <a:extLst>
              <a:ext uri="{28A0092B-C50C-407E-A947-70E740481C1C}">
                <a14:useLocalDpi xmlns:a14="http://schemas.microsoft.com/office/drawing/2010/main"/>
              </a:ext>
            </a:extLst>
          </a:blip>
          <a:stretch>
            <a:fillRect/>
          </a:stretch>
        </p:blipFill>
        <p:spPr>
          <a:xfrm>
            <a:off x="6159499" y="1246651"/>
            <a:ext cx="2333625" cy="3889375"/>
          </a:xfrm>
        </p:spPr>
      </p:pic>
    </p:spTree>
    <p:extLst>
      <p:ext uri="{BB962C8B-B14F-4D97-AF65-F5344CB8AC3E}">
        <p14:creationId xmlns:p14="http://schemas.microsoft.com/office/powerpoint/2010/main" val="398962663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457200" y="640080"/>
            <a:ext cx="8229600" cy="1264920"/>
          </a:xfrm>
        </p:spPr>
        <p:txBody>
          <a:bodyPr/>
          <a:lstStyle/>
          <a:p>
            <a:r>
              <a:rPr lang="en-US" altLang="en-US" dirty="0"/>
              <a:t>Typical O.R. study: </a:t>
            </a:r>
            <a:br>
              <a:rPr lang="en-US" altLang="en-US" dirty="0"/>
            </a:br>
            <a:r>
              <a:rPr lang="en-US" altLang="en-US" dirty="0"/>
              <a:t>3 types of variables</a:t>
            </a:r>
          </a:p>
        </p:txBody>
      </p:sp>
      <p:sp>
        <p:nvSpPr>
          <p:cNvPr id="6147" name="Rectangle 3"/>
          <p:cNvSpPr>
            <a:spLocks noGrp="1" noChangeArrowheads="1"/>
          </p:cNvSpPr>
          <p:nvPr>
            <p:ph type="body" idx="1"/>
          </p:nvPr>
        </p:nvSpPr>
        <p:spPr>
          <a:xfrm>
            <a:off x="548640" y="2286000"/>
            <a:ext cx="8321040" cy="2743200"/>
          </a:xfrm>
          <a:solidFill>
            <a:srgbClr val="C9DA92"/>
          </a:solidFill>
        </p:spPr>
        <p:txBody>
          <a:bodyPr anchor="ctr"/>
          <a:lstStyle/>
          <a:p>
            <a:pPr>
              <a:spcBef>
                <a:spcPct val="0"/>
              </a:spcBef>
              <a:spcAft>
                <a:spcPts val="1200"/>
              </a:spcAft>
              <a:buFontTx/>
              <a:buNone/>
            </a:pPr>
            <a:r>
              <a:rPr lang="en-US" altLang="en-US" dirty="0"/>
              <a:t>D	=	Binary outcome (0,1)</a:t>
            </a:r>
          </a:p>
          <a:p>
            <a:pPr>
              <a:spcBef>
                <a:spcPct val="0"/>
              </a:spcBef>
              <a:spcAft>
                <a:spcPts val="1200"/>
              </a:spcAft>
              <a:buFontTx/>
              <a:buNone/>
            </a:pPr>
            <a:r>
              <a:rPr lang="en-US" altLang="en-US" dirty="0"/>
              <a:t>E</a:t>
            </a:r>
            <a:r>
              <a:rPr lang="en-US" altLang="en-US" baseline="-25000" dirty="0"/>
              <a:t>1	</a:t>
            </a:r>
            <a:r>
              <a:rPr lang="en-US" altLang="en-US" dirty="0"/>
              <a:t>=	Exposure </a:t>
            </a:r>
            <a:r>
              <a:rPr lang="en-US" altLang="en-US" sz="2800" dirty="0"/>
              <a:t>(binary, ordinal, nominal or numerical)</a:t>
            </a:r>
          </a:p>
          <a:p>
            <a:pPr>
              <a:spcBef>
                <a:spcPct val="0"/>
              </a:spcBef>
              <a:spcAft>
                <a:spcPts val="1200"/>
              </a:spcAft>
              <a:buFontTx/>
              <a:buNone/>
            </a:pPr>
            <a:r>
              <a:rPr lang="en-US" altLang="en-US" dirty="0"/>
              <a:t>E</a:t>
            </a:r>
            <a:r>
              <a:rPr lang="en-US" altLang="en-US" baseline="-25000" dirty="0"/>
              <a:t>2	</a:t>
            </a:r>
            <a:r>
              <a:rPr lang="en-US" altLang="en-US" dirty="0"/>
              <a:t>=	More than one exposure is possible</a:t>
            </a:r>
          </a:p>
          <a:p>
            <a:pPr>
              <a:spcBef>
                <a:spcPct val="0"/>
              </a:spcBef>
              <a:spcAft>
                <a:spcPts val="1200"/>
              </a:spcAft>
              <a:buFontTx/>
              <a:buNone/>
            </a:pPr>
            <a:r>
              <a:rPr lang="en-US" altLang="en-US" dirty="0"/>
              <a:t>C</a:t>
            </a:r>
            <a:r>
              <a:rPr lang="en-US" altLang="en-US" baseline="-25000" dirty="0"/>
              <a:t>1</a:t>
            </a:r>
            <a:r>
              <a:rPr lang="en-US" altLang="en-US" dirty="0"/>
              <a:t>, C</a:t>
            </a:r>
            <a:r>
              <a:rPr lang="en-US" altLang="en-US" baseline="-25000" dirty="0"/>
              <a:t>2</a:t>
            </a:r>
            <a:r>
              <a:rPr lang="en-US" altLang="en-US" dirty="0"/>
              <a:t>,…C</a:t>
            </a:r>
            <a:r>
              <a:rPr lang="en-US" altLang="en-US" baseline="-25000" dirty="0"/>
              <a:t>p	</a:t>
            </a:r>
            <a:r>
              <a:rPr lang="en-US" altLang="en-US" dirty="0"/>
              <a:t>=  Control variables </a:t>
            </a:r>
            <a:r>
              <a:rPr lang="en-US" altLang="en-US" sz="2800" dirty="0"/>
              <a:t>(covariates)</a:t>
            </a:r>
            <a:endParaRPr lang="en-US" altLang="en-US" dirty="0"/>
          </a:p>
        </p:txBody>
      </p:sp>
    </p:spTree>
    <p:extLst>
      <p:ext uri="{BB962C8B-B14F-4D97-AF65-F5344CB8AC3E}">
        <p14:creationId xmlns:p14="http://schemas.microsoft.com/office/powerpoint/2010/main" val="205417290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457200" y="529234"/>
            <a:ext cx="8229600" cy="1023188"/>
          </a:xfrm>
          <a:solidFill>
            <a:schemeClr val="bg1">
              <a:lumMod val="85000"/>
            </a:schemeClr>
          </a:solidFill>
        </p:spPr>
        <p:txBody>
          <a:bodyPr anchor="ctr"/>
          <a:lstStyle/>
          <a:p>
            <a:r>
              <a:rPr lang="en-US" altLang="en-US" sz="4000" dirty="0"/>
              <a:t>Why control for C variables?</a:t>
            </a:r>
          </a:p>
        </p:txBody>
      </p:sp>
      <p:sp>
        <p:nvSpPr>
          <p:cNvPr id="7171" name="Rectangle 3"/>
          <p:cNvSpPr>
            <a:spLocks noGrp="1" noChangeArrowheads="1"/>
          </p:cNvSpPr>
          <p:nvPr>
            <p:ph type="body" idx="1"/>
          </p:nvPr>
        </p:nvSpPr>
        <p:spPr>
          <a:xfrm>
            <a:off x="457200" y="1691640"/>
            <a:ext cx="8229600" cy="1143000"/>
          </a:xfrm>
        </p:spPr>
        <p:txBody>
          <a:bodyPr/>
          <a:lstStyle/>
          <a:p>
            <a:pPr marL="609600" indent="-609600">
              <a:buSzPct val="90000"/>
              <a:buFontTx/>
              <a:buAutoNum type="arabicPeriod"/>
            </a:pPr>
            <a:r>
              <a:rPr lang="en-US" altLang="en-US" dirty="0">
                <a:solidFill>
                  <a:schemeClr val="tx1">
                    <a:lumMod val="65000"/>
                    <a:lumOff val="35000"/>
                  </a:schemeClr>
                </a:solidFill>
              </a:rPr>
              <a:t>Identify and analyze effect modifiers</a:t>
            </a:r>
          </a:p>
          <a:p>
            <a:pPr marL="609600" indent="-609600">
              <a:buSzPct val="90000"/>
              <a:buFontTx/>
              <a:buAutoNum type="arabicPeriod"/>
            </a:pPr>
            <a:r>
              <a:rPr lang="en-US" altLang="en-US" dirty="0">
                <a:solidFill>
                  <a:schemeClr val="tx1">
                    <a:lumMod val="65000"/>
                    <a:lumOff val="35000"/>
                  </a:schemeClr>
                </a:solidFill>
              </a:rPr>
              <a:t>Control for confounders</a:t>
            </a:r>
          </a:p>
        </p:txBody>
      </p:sp>
      <p:sp>
        <p:nvSpPr>
          <p:cNvPr id="7172" name="Rectangle 4"/>
          <p:cNvSpPr>
            <a:spLocks noChangeArrowheads="1"/>
          </p:cNvSpPr>
          <p:nvPr/>
        </p:nvSpPr>
        <p:spPr bwMode="auto">
          <a:xfrm>
            <a:off x="457200" y="3087200"/>
            <a:ext cx="8229600" cy="1024128"/>
          </a:xfrm>
          <a:prstGeom prst="rect">
            <a:avLst/>
          </a:prstGeom>
          <a:solidFill>
            <a:srgbClr val="D9D9D9"/>
          </a:solidFill>
          <a:ln>
            <a:noFill/>
          </a:ln>
          <a:effectLst/>
          <a:extLst/>
        </p:spPr>
        <p:txBody>
          <a:bodyPr anchor="ctr"/>
          <a:lstStyle>
            <a:lvl1pPr>
              <a:spcBef>
                <a:spcPct val="20000"/>
              </a:spcBef>
              <a:buClr>
                <a:schemeClr val="tx2"/>
              </a:buClr>
              <a:buSzPct val="150000"/>
              <a:buChar char="•"/>
              <a:defRPr sz="3200">
                <a:solidFill>
                  <a:schemeClr val="tx1"/>
                </a:solidFill>
                <a:latin typeface="Arial" panose="020B0604020202020204" pitchFamily="34" charset="0"/>
              </a:defRPr>
            </a:lvl1pPr>
            <a:lvl2pPr marL="742950" indent="-285750">
              <a:spcBef>
                <a:spcPct val="20000"/>
              </a:spcBef>
              <a:buChar char="–"/>
              <a:defRPr sz="3200">
                <a:solidFill>
                  <a:schemeClr val="tx1"/>
                </a:solidFill>
                <a:latin typeface="Arial" panose="020B0604020202020204" pitchFamily="34" charset="0"/>
              </a:defRPr>
            </a:lvl2pPr>
            <a:lvl3pPr marL="1143000" indent="-228600">
              <a:spcBef>
                <a:spcPct val="20000"/>
              </a:spcBef>
              <a:buClr>
                <a:schemeClr val="tx2"/>
              </a:buClr>
              <a:buSzPct val="150000"/>
              <a:buChar char="•"/>
              <a:defRPr sz="3200">
                <a:solidFill>
                  <a:schemeClr val="tx1"/>
                </a:solidFill>
                <a:latin typeface="Arial" panose="020B0604020202020204" pitchFamily="34" charset="0"/>
              </a:defRPr>
            </a:lvl3pPr>
            <a:lvl4pPr marL="1600200" indent="-228600">
              <a:spcBef>
                <a:spcPct val="20000"/>
              </a:spcBef>
              <a:buChar char="–"/>
              <a:defRPr sz="3200">
                <a:solidFill>
                  <a:schemeClr val="tx1"/>
                </a:solidFill>
                <a:latin typeface="Arial" panose="020B0604020202020204" pitchFamily="34" charset="0"/>
              </a:defRPr>
            </a:lvl4pPr>
            <a:lvl5pPr marL="2057400" indent="-228600">
              <a:spcBef>
                <a:spcPct val="20000"/>
              </a:spcBef>
              <a:buChar char="»"/>
              <a:defRPr sz="3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3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3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3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3200">
                <a:solidFill>
                  <a:schemeClr val="tx1"/>
                </a:solidFill>
                <a:latin typeface="Arial" panose="020B0604020202020204" pitchFamily="34" charset="0"/>
              </a:defRPr>
            </a:lvl9pPr>
          </a:lstStyle>
          <a:p>
            <a:pPr>
              <a:spcBef>
                <a:spcPct val="0"/>
              </a:spcBef>
              <a:buClrTx/>
              <a:buSzTx/>
              <a:buFontTx/>
              <a:buNone/>
            </a:pPr>
            <a:r>
              <a:rPr lang="en-US" altLang="en-US" sz="4000" dirty="0">
                <a:solidFill>
                  <a:schemeClr val="accent1">
                    <a:lumMod val="75000"/>
                  </a:schemeClr>
                </a:solidFill>
                <a:latin typeface="Avenir Book"/>
              </a:rPr>
              <a:t>Why use mathematical modeling?</a:t>
            </a:r>
          </a:p>
        </p:txBody>
      </p:sp>
      <p:sp>
        <p:nvSpPr>
          <p:cNvPr id="7173" name="Rectangle 5"/>
          <p:cNvSpPr>
            <a:spLocks noChangeArrowheads="1"/>
          </p:cNvSpPr>
          <p:nvPr/>
        </p:nvSpPr>
        <p:spPr bwMode="auto">
          <a:xfrm>
            <a:off x="457200" y="4232473"/>
            <a:ext cx="8229600" cy="18288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lvl1pPr marL="609600" indent="-609600">
              <a:spcBef>
                <a:spcPct val="20000"/>
              </a:spcBef>
              <a:buClr>
                <a:schemeClr val="tx2"/>
              </a:buClr>
              <a:buSzPct val="150000"/>
              <a:buChar char="•"/>
              <a:defRPr sz="3200">
                <a:solidFill>
                  <a:schemeClr val="tx1"/>
                </a:solidFill>
                <a:latin typeface="Arial" panose="020B0604020202020204" pitchFamily="34" charset="0"/>
              </a:defRPr>
            </a:lvl1pPr>
            <a:lvl2pPr marL="1066800" indent="-609600">
              <a:spcBef>
                <a:spcPct val="20000"/>
              </a:spcBef>
              <a:buChar char="–"/>
              <a:defRPr sz="3200">
                <a:solidFill>
                  <a:schemeClr val="tx1"/>
                </a:solidFill>
                <a:latin typeface="Arial" panose="020B0604020202020204" pitchFamily="34" charset="0"/>
              </a:defRPr>
            </a:lvl2pPr>
            <a:lvl3pPr marL="1524000" indent="-609600">
              <a:spcBef>
                <a:spcPct val="20000"/>
              </a:spcBef>
              <a:buClr>
                <a:schemeClr val="tx2"/>
              </a:buClr>
              <a:buSzPct val="150000"/>
              <a:buChar char="•"/>
              <a:defRPr sz="3200">
                <a:solidFill>
                  <a:schemeClr val="tx1"/>
                </a:solidFill>
                <a:latin typeface="Arial" panose="020B0604020202020204" pitchFamily="34" charset="0"/>
              </a:defRPr>
            </a:lvl3pPr>
            <a:lvl4pPr marL="1981200" indent="-609600">
              <a:spcBef>
                <a:spcPct val="20000"/>
              </a:spcBef>
              <a:buChar char="–"/>
              <a:defRPr sz="3200">
                <a:solidFill>
                  <a:schemeClr val="tx1"/>
                </a:solidFill>
                <a:latin typeface="Arial" panose="020B0604020202020204" pitchFamily="34" charset="0"/>
              </a:defRPr>
            </a:lvl4pPr>
            <a:lvl5pPr marL="2438400" indent="-609600">
              <a:spcBef>
                <a:spcPct val="20000"/>
              </a:spcBef>
              <a:buChar char="»"/>
              <a:defRPr sz="3200">
                <a:solidFill>
                  <a:schemeClr val="tx1"/>
                </a:solidFill>
                <a:latin typeface="Arial" panose="020B0604020202020204" pitchFamily="34" charset="0"/>
              </a:defRPr>
            </a:lvl5pPr>
            <a:lvl6pPr marL="2895600" indent="-609600" eaLnBrk="0" fontAlgn="base" hangingPunct="0">
              <a:spcBef>
                <a:spcPct val="20000"/>
              </a:spcBef>
              <a:spcAft>
                <a:spcPct val="0"/>
              </a:spcAft>
              <a:buChar char="»"/>
              <a:defRPr sz="3200">
                <a:solidFill>
                  <a:schemeClr val="tx1"/>
                </a:solidFill>
                <a:latin typeface="Arial" panose="020B0604020202020204" pitchFamily="34" charset="0"/>
              </a:defRPr>
            </a:lvl6pPr>
            <a:lvl7pPr marL="3352800" indent="-609600" eaLnBrk="0" fontAlgn="base" hangingPunct="0">
              <a:spcBef>
                <a:spcPct val="20000"/>
              </a:spcBef>
              <a:spcAft>
                <a:spcPct val="0"/>
              </a:spcAft>
              <a:buChar char="»"/>
              <a:defRPr sz="3200">
                <a:solidFill>
                  <a:schemeClr val="tx1"/>
                </a:solidFill>
                <a:latin typeface="Arial" panose="020B0604020202020204" pitchFamily="34" charset="0"/>
              </a:defRPr>
            </a:lvl7pPr>
            <a:lvl8pPr marL="3810000" indent="-609600" eaLnBrk="0" fontAlgn="base" hangingPunct="0">
              <a:spcBef>
                <a:spcPct val="20000"/>
              </a:spcBef>
              <a:spcAft>
                <a:spcPct val="0"/>
              </a:spcAft>
              <a:buChar char="»"/>
              <a:defRPr sz="3200">
                <a:solidFill>
                  <a:schemeClr val="tx1"/>
                </a:solidFill>
                <a:latin typeface="Arial" panose="020B0604020202020204" pitchFamily="34" charset="0"/>
              </a:defRPr>
            </a:lvl8pPr>
            <a:lvl9pPr marL="4267200" indent="-609600" eaLnBrk="0" fontAlgn="base" hangingPunct="0">
              <a:spcBef>
                <a:spcPct val="20000"/>
              </a:spcBef>
              <a:spcAft>
                <a:spcPct val="0"/>
              </a:spcAft>
              <a:buChar char="»"/>
              <a:defRPr sz="3200">
                <a:solidFill>
                  <a:schemeClr val="tx1"/>
                </a:solidFill>
                <a:latin typeface="Arial" panose="020B0604020202020204" pitchFamily="34" charset="0"/>
              </a:defRPr>
            </a:lvl9pPr>
          </a:lstStyle>
          <a:p>
            <a:pPr>
              <a:buClr>
                <a:schemeClr val="tx1">
                  <a:lumMod val="65000"/>
                  <a:lumOff val="35000"/>
                </a:schemeClr>
              </a:buClr>
              <a:buSzPct val="90000"/>
              <a:buFontTx/>
              <a:buAutoNum type="arabicPeriod"/>
            </a:pPr>
            <a:r>
              <a:rPr lang="en-US" altLang="en-US" dirty="0">
                <a:solidFill>
                  <a:schemeClr val="tx1">
                    <a:lumMod val="65000"/>
                    <a:lumOff val="35000"/>
                  </a:schemeClr>
                </a:solidFill>
                <a:latin typeface="Calibri" panose="020F0502020204030204" pitchFamily="34" charset="0"/>
                <a:cs typeface="Calibri" panose="020F0502020204030204" pitchFamily="34" charset="0"/>
              </a:rPr>
              <a:t>Too many covariates for stratified analysis</a:t>
            </a:r>
          </a:p>
          <a:p>
            <a:pPr>
              <a:buClr>
                <a:schemeClr val="tx1">
                  <a:lumMod val="65000"/>
                  <a:lumOff val="35000"/>
                </a:schemeClr>
              </a:buClr>
              <a:buSzPct val="90000"/>
              <a:buFontTx/>
              <a:buAutoNum type="arabicPeriod"/>
            </a:pPr>
            <a:r>
              <a:rPr lang="en-US" altLang="en-US" dirty="0">
                <a:solidFill>
                  <a:schemeClr val="tx1">
                    <a:lumMod val="65000"/>
                    <a:lumOff val="35000"/>
                  </a:schemeClr>
                </a:solidFill>
                <a:latin typeface="Calibri" panose="020F0502020204030204" pitchFamily="34" charset="0"/>
                <a:cs typeface="Calibri" panose="020F0502020204030204" pitchFamily="34" charset="0"/>
              </a:rPr>
              <a:t>Allows continuous variables</a:t>
            </a:r>
          </a:p>
          <a:p>
            <a:pPr>
              <a:buClr>
                <a:schemeClr val="tx1">
                  <a:lumMod val="65000"/>
                  <a:lumOff val="35000"/>
                </a:schemeClr>
              </a:buClr>
              <a:buSzPct val="90000"/>
              <a:buFontTx/>
              <a:buAutoNum type="arabicPeriod"/>
            </a:pPr>
            <a:r>
              <a:rPr lang="en-US" altLang="en-US" dirty="0">
                <a:solidFill>
                  <a:schemeClr val="tx1">
                    <a:lumMod val="65000"/>
                    <a:lumOff val="35000"/>
                  </a:schemeClr>
                </a:solidFill>
                <a:latin typeface="Calibri" panose="020F0502020204030204" pitchFamily="34" charset="0"/>
                <a:cs typeface="Calibri" panose="020F0502020204030204" pitchFamily="34" charset="0"/>
              </a:rPr>
              <a:t>Interpretation with many variables</a:t>
            </a:r>
          </a:p>
        </p:txBody>
      </p:sp>
    </p:spTree>
    <p:extLst>
      <p:ext uri="{BB962C8B-B14F-4D97-AF65-F5344CB8AC3E}">
        <p14:creationId xmlns:p14="http://schemas.microsoft.com/office/powerpoint/2010/main" val="4171860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a:xfrm>
            <a:off x="457200" y="274320"/>
            <a:ext cx="8229600" cy="1143000"/>
          </a:xfrm>
        </p:spPr>
        <p:txBody>
          <a:bodyPr/>
          <a:lstStyle/>
          <a:p>
            <a:r>
              <a:rPr lang="en-US" altLang="en-US" dirty="0"/>
              <a:t>Logistic regression</a:t>
            </a:r>
          </a:p>
        </p:txBody>
      </p:sp>
      <p:sp>
        <p:nvSpPr>
          <p:cNvPr id="9219" name="Rectangle 3"/>
          <p:cNvSpPr>
            <a:spLocks noGrp="1" noChangeArrowheads="1"/>
          </p:cNvSpPr>
          <p:nvPr>
            <p:ph idx="1"/>
          </p:nvPr>
        </p:nvSpPr>
        <p:spPr>
          <a:xfrm>
            <a:off x="457200" y="1600200"/>
            <a:ext cx="8229600" cy="4114800"/>
          </a:xfrm>
        </p:spPr>
        <p:txBody>
          <a:bodyPr/>
          <a:lstStyle/>
          <a:p>
            <a:pPr>
              <a:spcBef>
                <a:spcPts val="768"/>
              </a:spcBef>
              <a:spcAft>
                <a:spcPts val="0"/>
              </a:spcAft>
            </a:pPr>
            <a:r>
              <a:rPr lang="en-US" altLang="en-US" dirty="0"/>
              <a:t>Outcome (Y) is binary (0,1)</a:t>
            </a:r>
          </a:p>
          <a:p>
            <a:pPr lvl="1">
              <a:spcBef>
                <a:spcPts val="768"/>
              </a:spcBef>
              <a:spcAft>
                <a:spcPts val="0"/>
              </a:spcAft>
              <a:buClr>
                <a:schemeClr val="tx2"/>
              </a:buClr>
            </a:pPr>
            <a:r>
              <a:rPr lang="en-US" altLang="en-US" dirty="0"/>
              <a:t>P</a:t>
            </a:r>
            <a:r>
              <a:rPr lang="en-US" altLang="en-US" sz="2800" dirty="0"/>
              <a:t>roportion, probability, or risk vary from 0 to 1</a:t>
            </a:r>
          </a:p>
          <a:p>
            <a:pPr>
              <a:spcBef>
                <a:spcPts val="768"/>
              </a:spcBef>
              <a:spcAft>
                <a:spcPts val="0"/>
              </a:spcAft>
            </a:pPr>
            <a:r>
              <a:rPr lang="en-US" altLang="en-US" dirty="0"/>
              <a:t>Research question may focus on:</a:t>
            </a:r>
          </a:p>
          <a:p>
            <a:pPr lvl="1">
              <a:spcBef>
                <a:spcPts val="768"/>
              </a:spcBef>
              <a:spcAft>
                <a:spcPts val="0"/>
              </a:spcAft>
              <a:buClr>
                <a:schemeClr val="tx2"/>
              </a:buClr>
            </a:pPr>
            <a:r>
              <a:rPr lang="en-US" altLang="en-US" sz="2800" dirty="0"/>
              <a:t> E-D association (RR, OR, CL, P values)</a:t>
            </a:r>
          </a:p>
          <a:p>
            <a:pPr lvl="1">
              <a:spcBef>
                <a:spcPts val="768"/>
              </a:spcBef>
              <a:spcAft>
                <a:spcPts val="0"/>
              </a:spcAft>
              <a:buClr>
                <a:schemeClr val="tx2"/>
              </a:buClr>
            </a:pPr>
            <a:r>
              <a:rPr lang="en-US" altLang="en-US" sz="2800" dirty="0"/>
              <a:t> Prediction</a:t>
            </a:r>
          </a:p>
          <a:p>
            <a:pPr>
              <a:spcBef>
                <a:spcPts val="768"/>
              </a:spcBef>
              <a:spcAft>
                <a:spcPts val="0"/>
              </a:spcAft>
            </a:pPr>
            <a:r>
              <a:rPr lang="en-US" altLang="en-US" dirty="0"/>
              <a:t>Association between exposure and outcome is correctly modeled by logistic formula</a:t>
            </a:r>
          </a:p>
        </p:txBody>
      </p:sp>
    </p:spTree>
    <p:extLst>
      <p:ext uri="{BB962C8B-B14F-4D97-AF65-F5344CB8AC3E}">
        <p14:creationId xmlns:p14="http://schemas.microsoft.com/office/powerpoint/2010/main" val="258364807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Content Placeholder 2"/>
          <p:cNvPicPr>
            <a:picLocks noGrp="1" noChangeAspect="1"/>
          </p:cNvPicPr>
          <p:nvPr>
            <p:ph idx="1"/>
          </p:nvPr>
        </p:nvPicPr>
        <p:blipFill>
          <a:blip r:embed="rId3">
            <a:extLst>
              <a:ext uri="{28A0092B-C50C-407E-A947-70E740481C1C}">
                <a14:useLocalDpi xmlns:a14="http://schemas.microsoft.com/office/drawing/2010/main"/>
              </a:ext>
            </a:extLst>
          </a:blip>
          <a:stretch>
            <a:fillRect/>
          </a:stretch>
        </p:blipFill>
        <p:spPr>
          <a:xfrm>
            <a:off x="1145133" y="1832547"/>
            <a:ext cx="6853734" cy="3192905"/>
          </a:xfrm>
          <a:solidFill>
            <a:schemeClr val="accent1">
              <a:lumMod val="20000"/>
              <a:lumOff val="80000"/>
            </a:schemeClr>
          </a:solidFill>
        </p:spPr>
      </p:pic>
      <p:sp>
        <p:nvSpPr>
          <p:cNvPr id="11266" name="Rectangle 2"/>
          <p:cNvSpPr>
            <a:spLocks noGrp="1" noChangeArrowheads="1"/>
          </p:cNvSpPr>
          <p:nvPr>
            <p:ph type="title"/>
          </p:nvPr>
        </p:nvSpPr>
        <p:spPr>
          <a:xfrm>
            <a:off x="457199" y="274320"/>
            <a:ext cx="8229600" cy="1143000"/>
          </a:xfrm>
        </p:spPr>
        <p:txBody>
          <a:bodyPr/>
          <a:lstStyle/>
          <a:p>
            <a:r>
              <a:rPr lang="en-US" altLang="en-US" dirty="0"/>
              <a:t>Logistic function with 1 variable</a:t>
            </a:r>
          </a:p>
        </p:txBody>
      </p:sp>
      <mc:AlternateContent xmlns:mc="http://schemas.openxmlformats.org/markup-compatibility/2006" xmlns:a14="http://schemas.microsoft.com/office/drawing/2010/main">
        <mc:Choice Requires="a14">
          <p:sp>
            <p:nvSpPr>
              <p:cNvPr id="6" name="TextBox 5">
                <a:extLst>
                  <a:ext uri="{FF2B5EF4-FFF2-40B4-BE49-F238E27FC236}">
                    <a16:creationId xmlns:a16="http://schemas.microsoft.com/office/drawing/2014/main" id="{4B2A9F71-58CE-4A93-8118-9B4DA8DCA1D1}"/>
                  </a:ext>
                </a:extLst>
              </p:cNvPr>
              <p:cNvSpPr txBox="1"/>
              <p:nvPr/>
            </p:nvSpPr>
            <p:spPr>
              <a:xfrm>
                <a:off x="457199" y="5217795"/>
                <a:ext cx="8229600" cy="1317092"/>
              </a:xfrm>
              <a:prstGeom prst="rect">
                <a:avLst/>
              </a:prstGeom>
              <a:noFill/>
            </p:spPr>
            <p:txBody>
              <a:bodyPr wrap="square" rtlCol="0">
                <a:spAutoFit/>
                <a:scene3d>
                  <a:camera prst="orthographicFront"/>
                  <a:lightRig rig="threePt" dir="t"/>
                </a:scene3d>
                <a:sp3d/>
              </a:bodyPr>
              <a:lstStyle/>
              <a:p>
                <a:pPr>
                  <a:lnSpc>
                    <a:spcPct val="150000"/>
                  </a:lnSpc>
                </a:pPr>
                <a:r>
                  <a:rPr lang="en-US" sz="2800" b="1" dirty="0">
                    <a:solidFill>
                      <a:srgbClr val="585C56"/>
                    </a:solidFill>
                    <a:latin typeface="Calibri" panose="020F0502020204030204" pitchFamily="34" charset="0"/>
                    <a:cs typeface="Calibri" panose="020F0502020204030204" pitchFamily="34" charset="0"/>
                  </a:rPr>
                  <a:t>Horizontal axis:  </a:t>
                </a:r>
                <a14:m>
                  <m:oMath xmlns:m="http://schemas.openxmlformats.org/officeDocument/2006/math">
                    <m:r>
                      <a:rPr lang="en-US" sz="2800" b="1" i="1" smtClean="0">
                        <a:solidFill>
                          <a:srgbClr val="585C56"/>
                        </a:solidFill>
                        <a:latin typeface="Cambria Math" panose="02040503050406030204" pitchFamily="18" charset="0"/>
                      </a:rPr>
                      <m:t>−</m:t>
                    </m:r>
                    <m:r>
                      <a:rPr lang="en-US" sz="2800" b="1" i="1" smtClean="0">
                        <a:solidFill>
                          <a:srgbClr val="585C56"/>
                        </a:solidFill>
                        <a:latin typeface="Cambria Math" panose="02040503050406030204" pitchFamily="18" charset="0"/>
                        <a:ea typeface="Cambria Math" panose="02040503050406030204" pitchFamily="18" charset="0"/>
                      </a:rPr>
                      <m:t>∞≤</m:t>
                    </m:r>
                    <m:r>
                      <a:rPr lang="en-US" sz="2800" b="1" i="1" smtClean="0">
                        <a:solidFill>
                          <a:srgbClr val="585C56"/>
                        </a:solidFill>
                        <a:latin typeface="Cambria Math" panose="02040503050406030204" pitchFamily="18" charset="0"/>
                        <a:ea typeface="Cambria Math" panose="02040503050406030204" pitchFamily="18" charset="0"/>
                      </a:rPr>
                      <m:t>𝒙</m:t>
                    </m:r>
                    <m:r>
                      <a:rPr lang="en-US" sz="2800" b="1" i="1" smtClean="0">
                        <a:solidFill>
                          <a:srgbClr val="585C56"/>
                        </a:solidFill>
                        <a:latin typeface="Cambria Math" panose="02040503050406030204" pitchFamily="18" charset="0"/>
                        <a:ea typeface="Cambria Math" panose="02040503050406030204" pitchFamily="18" charset="0"/>
                      </a:rPr>
                      <m:t>≤ +∞</m:t>
                    </m:r>
                    <m:r>
                      <a:rPr lang="en-US" sz="2800" b="1" i="0" smtClean="0">
                        <a:solidFill>
                          <a:srgbClr val="585C56"/>
                        </a:solidFill>
                        <a:latin typeface="Cambria Math" panose="02040503050406030204" pitchFamily="18" charset="0"/>
                        <a:ea typeface="Cambria Math" panose="02040503050406030204" pitchFamily="18" charset="0"/>
                      </a:rPr>
                      <m:t>   (</m:t>
                    </m:r>
                    <m:r>
                      <a:rPr lang="en-US" sz="2800" b="1" i="0" smtClean="0">
                        <a:solidFill>
                          <a:srgbClr val="585C56"/>
                        </a:solidFill>
                        <a:latin typeface="Cambria Math" panose="02040503050406030204" pitchFamily="18" charset="0"/>
                        <a:ea typeface="Cambria Math" panose="02040503050406030204" pitchFamily="18" charset="0"/>
                      </a:rPr>
                      <m:t>𝐠𝐞𝐧𝐞𝐫𝐚𝐥</m:t>
                    </m:r>
                    <m:r>
                      <a:rPr lang="en-US" sz="2800" b="1" i="0" smtClean="0">
                        <a:solidFill>
                          <a:srgbClr val="585C56"/>
                        </a:solidFill>
                        <a:latin typeface="Cambria Math" panose="02040503050406030204" pitchFamily="18" charset="0"/>
                        <a:ea typeface="Cambria Math" panose="02040503050406030204" pitchFamily="18" charset="0"/>
                      </a:rPr>
                      <m:t> </m:t>
                    </m:r>
                    <m:r>
                      <a:rPr lang="en-US" sz="2800" b="1" i="1">
                        <a:solidFill>
                          <a:srgbClr val="585C56"/>
                        </a:solidFill>
                        <a:latin typeface="Cambria Math" panose="02040503050406030204" pitchFamily="18" charset="0"/>
                        <a:ea typeface="Cambria Math" panose="02040503050406030204" pitchFamily="18" charset="0"/>
                      </a:rPr>
                      <m:t>𝒙</m:t>
                    </m:r>
                    <m:r>
                      <a:rPr lang="en-US" sz="2800" b="1" i="1" smtClean="0">
                        <a:solidFill>
                          <a:srgbClr val="585C56"/>
                        </a:solidFill>
                        <a:latin typeface="Cambria Math" panose="02040503050406030204" pitchFamily="18" charset="0"/>
                        <a:ea typeface="Cambria Math" panose="02040503050406030204" pitchFamily="18" charset="0"/>
                      </a:rPr>
                      <m:t>)</m:t>
                    </m:r>
                  </m:oMath>
                </a14:m>
                <a:endParaRPr lang="en-US" sz="2800" b="1" dirty="0">
                  <a:solidFill>
                    <a:srgbClr val="585C56"/>
                  </a:solidFill>
                  <a:latin typeface="Calibri" panose="020F0502020204030204" pitchFamily="34" charset="0"/>
                  <a:cs typeface="Calibri" panose="020F0502020204030204" pitchFamily="34" charset="0"/>
                </a:endParaRPr>
              </a:p>
              <a:p>
                <a:pPr>
                  <a:lnSpc>
                    <a:spcPct val="150000"/>
                  </a:lnSpc>
                </a:pPr>
                <a:r>
                  <a:rPr lang="en-US" sz="2800" b="1" dirty="0">
                    <a:solidFill>
                      <a:srgbClr val="585C56"/>
                    </a:solidFill>
                    <a:latin typeface="Calibri" panose="020F0502020204030204" pitchFamily="34" charset="0"/>
                    <a:cs typeface="Calibri" panose="020F0502020204030204" pitchFamily="34" charset="0"/>
                  </a:rPr>
                  <a:t>     Vertical axis:   </a:t>
                </a:r>
                <a14:m>
                  <m:oMath xmlns:m="http://schemas.openxmlformats.org/officeDocument/2006/math">
                    <m:r>
                      <a:rPr lang="en-US" sz="2800" b="1" i="1" dirty="0" smtClean="0">
                        <a:solidFill>
                          <a:srgbClr val="585C56"/>
                        </a:solidFill>
                        <a:latin typeface="Cambria Math" panose="02040503050406030204" pitchFamily="18" charset="0"/>
                      </a:rPr>
                      <m:t>0</m:t>
                    </m:r>
                    <m:r>
                      <a:rPr lang="en-US" sz="2800" b="1" i="1">
                        <a:solidFill>
                          <a:srgbClr val="585C56"/>
                        </a:solidFill>
                        <a:latin typeface="Cambria Math" panose="02040503050406030204" pitchFamily="18" charset="0"/>
                        <a:ea typeface="Cambria Math" panose="02040503050406030204" pitchFamily="18" charset="0"/>
                      </a:rPr>
                      <m:t>≤</m:t>
                    </m:r>
                    <m:r>
                      <a:rPr lang="en-US" sz="2800" b="1" i="1" smtClean="0">
                        <a:solidFill>
                          <a:srgbClr val="585C56"/>
                        </a:solidFill>
                        <a:latin typeface="Cambria Math" panose="02040503050406030204" pitchFamily="18" charset="0"/>
                        <a:ea typeface="Cambria Math" panose="02040503050406030204" pitchFamily="18" charset="0"/>
                      </a:rPr>
                      <m:t>𝒚</m:t>
                    </m:r>
                    <m:r>
                      <a:rPr lang="en-US" sz="2800" b="1" i="1">
                        <a:solidFill>
                          <a:srgbClr val="585C56"/>
                        </a:solidFill>
                        <a:latin typeface="Cambria Math" panose="02040503050406030204" pitchFamily="18" charset="0"/>
                        <a:ea typeface="Cambria Math" panose="02040503050406030204" pitchFamily="18" charset="0"/>
                      </a:rPr>
                      <m:t>≤</m:t>
                    </m:r>
                    <m:r>
                      <a:rPr lang="en-US" sz="2800" b="1" i="1" smtClean="0">
                        <a:solidFill>
                          <a:srgbClr val="585C56"/>
                        </a:solidFill>
                        <a:latin typeface="Cambria Math" panose="02040503050406030204" pitchFamily="18" charset="0"/>
                        <a:ea typeface="Cambria Math" panose="02040503050406030204" pitchFamily="18" charset="0"/>
                      </a:rPr>
                      <m:t>𝟏</m:t>
                    </m:r>
                    <m:r>
                      <a:rPr lang="en-US" sz="2800" b="1" i="1">
                        <a:solidFill>
                          <a:srgbClr val="585C56"/>
                        </a:solidFill>
                        <a:latin typeface="Cambria Math" panose="02040503050406030204" pitchFamily="18" charset="0"/>
                        <a:ea typeface="Cambria Math" panose="02040503050406030204" pitchFamily="18" charset="0"/>
                      </a:rPr>
                      <m:t> </m:t>
                    </m:r>
                  </m:oMath>
                </a14:m>
                <a:endParaRPr lang="en-US" sz="2800" b="1" dirty="0">
                  <a:solidFill>
                    <a:srgbClr val="585C56"/>
                  </a:solidFill>
                  <a:latin typeface="Calibri" panose="020F0502020204030204" pitchFamily="34" charset="0"/>
                  <a:cs typeface="Calibri" panose="020F0502020204030204" pitchFamily="34" charset="0"/>
                </a:endParaRPr>
              </a:p>
            </p:txBody>
          </p:sp>
        </mc:Choice>
        <mc:Fallback xmlns="">
          <p:sp>
            <p:nvSpPr>
              <p:cNvPr id="6" name="TextBox 5">
                <a:extLst>
                  <a:ext uri="{FF2B5EF4-FFF2-40B4-BE49-F238E27FC236}">
                    <a16:creationId xmlns:a16="http://schemas.microsoft.com/office/drawing/2014/main" id="{4B2A9F71-58CE-4A93-8118-9B4DA8DCA1D1}"/>
                  </a:ext>
                </a:extLst>
              </p:cNvPr>
              <p:cNvSpPr txBox="1">
                <a:spLocks noRot="1" noChangeAspect="1" noMove="1" noResize="1" noEditPoints="1" noAdjustHandles="1" noChangeArrowheads="1" noChangeShapeType="1" noTextEdit="1"/>
              </p:cNvSpPr>
              <p:nvPr/>
            </p:nvSpPr>
            <p:spPr>
              <a:xfrm>
                <a:off x="457199" y="5217795"/>
                <a:ext cx="8229600" cy="1317092"/>
              </a:xfrm>
              <a:prstGeom prst="rect">
                <a:avLst/>
              </a:prstGeom>
              <a:blipFill>
                <a:blip r:embed="rId4"/>
                <a:stretch>
                  <a:fillRect l="-1481" b="-12500"/>
                </a:stretch>
              </a:blipFill>
            </p:spPr>
            <p:txBody>
              <a:bodyPr/>
              <a:lstStyle/>
              <a:p>
                <a:r>
                  <a:rPr lang="en-US">
                    <a:noFill/>
                  </a:rPr>
                  <a:t> </a:t>
                </a:r>
              </a:p>
            </p:txBody>
          </p:sp>
        </mc:Fallback>
      </mc:AlternateContent>
    </p:spTree>
    <p:extLst>
      <p:ext uri="{BB962C8B-B14F-4D97-AF65-F5344CB8AC3E}">
        <p14:creationId xmlns:p14="http://schemas.microsoft.com/office/powerpoint/2010/main" val="199221682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Content Placeholder 2"/>
          <p:cNvPicPr>
            <a:picLocks noGrp="1" noChangeAspect="1"/>
          </p:cNvPicPr>
          <p:nvPr>
            <p:ph idx="1"/>
          </p:nvPr>
        </p:nvPicPr>
        <p:blipFill>
          <a:blip r:embed="rId3">
            <a:extLst>
              <a:ext uri="{28A0092B-C50C-407E-A947-70E740481C1C}">
                <a14:useLocalDpi xmlns:a14="http://schemas.microsoft.com/office/drawing/2010/main"/>
              </a:ext>
            </a:extLst>
          </a:blip>
          <a:stretch>
            <a:fillRect/>
          </a:stretch>
        </p:blipFill>
        <p:spPr>
          <a:xfrm>
            <a:off x="1224858" y="2633891"/>
            <a:ext cx="6694284" cy="4166957"/>
          </a:xfrm>
        </p:spPr>
      </p:pic>
      <p:sp>
        <p:nvSpPr>
          <p:cNvPr id="11266" name="Rectangle 2"/>
          <p:cNvSpPr>
            <a:spLocks noGrp="1" noChangeArrowheads="1"/>
          </p:cNvSpPr>
          <p:nvPr>
            <p:ph type="title"/>
          </p:nvPr>
        </p:nvSpPr>
        <p:spPr>
          <a:xfrm>
            <a:off x="457200" y="640080"/>
            <a:ext cx="8229600" cy="1143000"/>
          </a:xfrm>
        </p:spPr>
        <p:txBody>
          <a:bodyPr/>
          <a:lstStyle/>
          <a:p>
            <a:r>
              <a:rPr lang="en-US" altLang="en-US" dirty="0"/>
              <a:t>Logistic family of functions </a:t>
            </a:r>
            <a:br>
              <a:rPr lang="en-US" altLang="en-US" dirty="0"/>
            </a:br>
            <a:r>
              <a:rPr lang="en-US" altLang="en-US" dirty="0"/>
              <a:t>with 1 independent variable:</a:t>
            </a:r>
            <a:endParaRPr lang="en-US" altLang="en-US" sz="2800" dirty="0">
              <a:solidFill>
                <a:srgbClr val="404040"/>
              </a:solidFill>
            </a:endParaRPr>
          </a:p>
        </p:txBody>
      </p:sp>
      <p:sp>
        <p:nvSpPr>
          <p:cNvPr id="2" name="TextBox 1"/>
          <p:cNvSpPr txBox="1"/>
          <p:nvPr/>
        </p:nvSpPr>
        <p:spPr>
          <a:xfrm>
            <a:off x="548640" y="1941830"/>
            <a:ext cx="5802190" cy="584776"/>
          </a:xfrm>
          <a:prstGeom prst="rect">
            <a:avLst/>
          </a:prstGeom>
          <a:solidFill>
            <a:schemeClr val="accent6">
              <a:lumMod val="60000"/>
              <a:lumOff val="40000"/>
            </a:schemeClr>
          </a:solidFill>
        </p:spPr>
        <p:txBody>
          <a:bodyPr wrap="none" rtlCol="0">
            <a:spAutoFit/>
          </a:bodyPr>
          <a:lstStyle/>
          <a:p>
            <a:r>
              <a:rPr lang="en-US" altLang="en-US" sz="3200" dirty="0">
                <a:solidFill>
                  <a:srgbClr val="404040"/>
                </a:solidFill>
                <a:latin typeface="Calibri"/>
                <a:cs typeface="Calibri"/>
              </a:rPr>
              <a:t>Shape depends on coefficient of x</a:t>
            </a:r>
            <a:endParaRPr lang="en-US" sz="3200" dirty="0">
              <a:latin typeface="Calibri"/>
              <a:cs typeface="Calibri"/>
            </a:endParaRPr>
          </a:p>
        </p:txBody>
      </p:sp>
    </p:spTree>
    <p:extLst>
      <p:ext uri="{BB962C8B-B14F-4D97-AF65-F5344CB8AC3E}">
        <p14:creationId xmlns:p14="http://schemas.microsoft.com/office/powerpoint/2010/main" val="321111857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08554" y="644231"/>
            <a:ext cx="8545901" cy="1143000"/>
          </a:xfrm>
        </p:spPr>
        <p:txBody>
          <a:bodyPr/>
          <a:lstStyle/>
          <a:p>
            <a:pPr>
              <a:lnSpc>
                <a:spcPct val="110000"/>
              </a:lnSpc>
              <a:spcBef>
                <a:spcPts val="0"/>
              </a:spcBef>
              <a:spcAft>
                <a:spcPts val="0"/>
              </a:spcAft>
            </a:pPr>
            <a:r>
              <a:rPr lang="en-US" dirty="0"/>
              <a:t>Usage in epidemiology &amp; statistics:</a:t>
            </a:r>
            <a:br>
              <a:rPr lang="en-US" dirty="0"/>
            </a:br>
            <a:r>
              <a:rPr lang="en-US" sz="2800" dirty="0">
                <a:solidFill>
                  <a:srgbClr val="404040"/>
                </a:solidFill>
              </a:rPr>
              <a:t>“Simple” denotes 1 independent variable</a:t>
            </a:r>
          </a:p>
        </p:txBody>
      </p:sp>
      <p:grpSp>
        <p:nvGrpSpPr>
          <p:cNvPr id="4" name="Group 3"/>
          <p:cNvGrpSpPr/>
          <p:nvPr/>
        </p:nvGrpSpPr>
        <p:grpSpPr>
          <a:xfrm>
            <a:off x="2008754" y="2672721"/>
            <a:ext cx="5029200" cy="2019910"/>
            <a:chOff x="685800" y="1965322"/>
            <a:chExt cx="4343400" cy="1381127"/>
          </a:xfrm>
          <a:solidFill>
            <a:srgbClr val="D9D9D9"/>
          </a:solidFill>
        </p:grpSpPr>
        <p:grpSp>
          <p:nvGrpSpPr>
            <p:cNvPr id="5" name="Group 4"/>
            <p:cNvGrpSpPr/>
            <p:nvPr/>
          </p:nvGrpSpPr>
          <p:grpSpPr>
            <a:xfrm>
              <a:off x="685800" y="1965322"/>
              <a:ext cx="4343400" cy="1381127"/>
              <a:chOff x="685800" y="1965322"/>
              <a:chExt cx="4343400" cy="1381127"/>
            </a:xfrm>
            <a:grpFill/>
          </p:grpSpPr>
          <p:sp>
            <p:nvSpPr>
              <p:cNvPr id="11" name="Rectangle 10"/>
              <p:cNvSpPr/>
              <p:nvPr/>
            </p:nvSpPr>
            <p:spPr bwMode="auto">
              <a:xfrm>
                <a:off x="685800" y="1965322"/>
                <a:ext cx="4343400" cy="1381127"/>
              </a:xfrm>
              <a:prstGeom prst="rect">
                <a:avLst/>
              </a:prstGeom>
              <a:grpFill/>
              <a:ln w="127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800" i="0" u="none" strike="noStrike" cap="none" normalizeH="0" baseline="0">
                  <a:ln>
                    <a:noFill/>
                  </a:ln>
                  <a:solidFill>
                    <a:schemeClr val="tx1"/>
                  </a:solidFill>
                  <a:effectLst/>
                  <a:latin typeface="Arial" panose="020B0604020202020204" pitchFamily="34" charset="0"/>
                </a:endParaRPr>
              </a:p>
            </p:txBody>
          </p:sp>
          <p:sp>
            <p:nvSpPr>
              <p:cNvPr id="8" name="Text Box 4"/>
              <p:cNvSpPr txBox="1">
                <a:spLocks noChangeArrowheads="1"/>
              </p:cNvSpPr>
              <p:nvPr/>
            </p:nvSpPr>
            <p:spPr bwMode="auto">
              <a:xfrm>
                <a:off x="2752725" y="2045748"/>
                <a:ext cx="323965" cy="357755"/>
              </a:xfrm>
              <a:prstGeom prst="rect">
                <a:avLst/>
              </a:prstGeom>
              <a:grpFill/>
              <a:ln w="9525">
                <a:noFill/>
                <a:miter lim="800000"/>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tx2"/>
                  </a:buClr>
                  <a:buSzPct val="150000"/>
                  <a:buChar char="•"/>
                  <a:defRPr sz="3200">
                    <a:solidFill>
                      <a:schemeClr val="tx1"/>
                    </a:solidFill>
                    <a:latin typeface="Arial" panose="020B0604020202020204" pitchFamily="34" charset="0"/>
                  </a:defRPr>
                </a:lvl1pPr>
                <a:lvl2pPr marL="742950" indent="-285750">
                  <a:spcBef>
                    <a:spcPct val="20000"/>
                  </a:spcBef>
                  <a:buChar char="–"/>
                  <a:defRPr sz="3200">
                    <a:solidFill>
                      <a:schemeClr val="tx1"/>
                    </a:solidFill>
                    <a:latin typeface="Arial" panose="020B0604020202020204" pitchFamily="34" charset="0"/>
                  </a:defRPr>
                </a:lvl2pPr>
                <a:lvl3pPr marL="1143000" indent="-228600">
                  <a:spcBef>
                    <a:spcPct val="20000"/>
                  </a:spcBef>
                  <a:buClr>
                    <a:schemeClr val="tx2"/>
                  </a:buClr>
                  <a:buSzPct val="150000"/>
                  <a:buChar char="•"/>
                  <a:defRPr sz="3200">
                    <a:solidFill>
                      <a:schemeClr val="tx1"/>
                    </a:solidFill>
                    <a:latin typeface="Arial" panose="020B0604020202020204" pitchFamily="34" charset="0"/>
                  </a:defRPr>
                </a:lvl3pPr>
                <a:lvl4pPr marL="1600200" indent="-228600">
                  <a:spcBef>
                    <a:spcPct val="20000"/>
                  </a:spcBef>
                  <a:buChar char="–"/>
                  <a:defRPr sz="3200">
                    <a:solidFill>
                      <a:schemeClr val="tx1"/>
                    </a:solidFill>
                    <a:latin typeface="Arial" panose="020B0604020202020204" pitchFamily="34" charset="0"/>
                  </a:defRPr>
                </a:lvl4pPr>
                <a:lvl5pPr marL="2057400" indent="-228600">
                  <a:spcBef>
                    <a:spcPct val="20000"/>
                  </a:spcBef>
                  <a:buChar char="»"/>
                  <a:defRPr sz="3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3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3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3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3200">
                    <a:solidFill>
                      <a:schemeClr val="tx1"/>
                    </a:solidFill>
                    <a:latin typeface="Arial" panose="020B0604020202020204" pitchFamily="34" charset="0"/>
                  </a:defRPr>
                </a:lvl9pPr>
              </a:lstStyle>
              <a:p>
                <a:pPr>
                  <a:spcBef>
                    <a:spcPct val="0"/>
                  </a:spcBef>
                  <a:buClrTx/>
                  <a:buSzTx/>
                  <a:buFontTx/>
                  <a:buNone/>
                </a:pPr>
                <a:r>
                  <a:rPr lang="en-US" altLang="en-US" sz="2800" dirty="0">
                    <a:solidFill>
                      <a:srgbClr val="595959"/>
                    </a:solidFill>
                  </a:rPr>
                  <a:t>1</a:t>
                </a:r>
              </a:p>
            </p:txBody>
          </p:sp>
          <p:sp>
            <p:nvSpPr>
              <p:cNvPr id="9" name="Text Box 5"/>
              <p:cNvSpPr txBox="1">
                <a:spLocks noChangeArrowheads="1"/>
              </p:cNvSpPr>
              <p:nvPr/>
            </p:nvSpPr>
            <p:spPr bwMode="auto">
              <a:xfrm>
                <a:off x="2618425" y="2643310"/>
                <a:ext cx="916529" cy="357755"/>
              </a:xfrm>
              <a:prstGeom prst="rect">
                <a:avLst/>
              </a:prstGeom>
              <a:grpFill/>
              <a:ln w="9525">
                <a:noFill/>
                <a:miter lim="800000"/>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lr>
                    <a:schemeClr val="tx2"/>
                  </a:buClr>
                  <a:buSzPct val="150000"/>
                  <a:buChar char="•"/>
                  <a:defRPr sz="3200">
                    <a:solidFill>
                      <a:schemeClr val="tx1"/>
                    </a:solidFill>
                    <a:latin typeface="Arial" panose="020B0604020202020204" pitchFamily="34" charset="0"/>
                  </a:defRPr>
                </a:lvl1pPr>
                <a:lvl2pPr marL="742950" indent="-285750">
                  <a:spcBef>
                    <a:spcPct val="20000"/>
                  </a:spcBef>
                  <a:buChar char="–"/>
                  <a:defRPr sz="3200">
                    <a:solidFill>
                      <a:schemeClr val="tx1"/>
                    </a:solidFill>
                    <a:latin typeface="Arial" panose="020B0604020202020204" pitchFamily="34" charset="0"/>
                  </a:defRPr>
                </a:lvl2pPr>
                <a:lvl3pPr marL="1143000" indent="-228600">
                  <a:spcBef>
                    <a:spcPct val="20000"/>
                  </a:spcBef>
                  <a:buClr>
                    <a:schemeClr val="tx2"/>
                  </a:buClr>
                  <a:buSzPct val="150000"/>
                  <a:buChar char="•"/>
                  <a:defRPr sz="3200">
                    <a:solidFill>
                      <a:schemeClr val="tx1"/>
                    </a:solidFill>
                    <a:latin typeface="Arial" panose="020B0604020202020204" pitchFamily="34" charset="0"/>
                  </a:defRPr>
                </a:lvl3pPr>
                <a:lvl4pPr marL="1600200" indent="-228600">
                  <a:spcBef>
                    <a:spcPct val="20000"/>
                  </a:spcBef>
                  <a:buChar char="–"/>
                  <a:defRPr sz="3200">
                    <a:solidFill>
                      <a:schemeClr val="tx1"/>
                    </a:solidFill>
                    <a:latin typeface="Arial" panose="020B0604020202020204" pitchFamily="34" charset="0"/>
                  </a:defRPr>
                </a:lvl4pPr>
                <a:lvl5pPr marL="2057400" indent="-228600">
                  <a:spcBef>
                    <a:spcPct val="20000"/>
                  </a:spcBef>
                  <a:buChar char="»"/>
                  <a:defRPr sz="3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3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3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3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3200">
                    <a:solidFill>
                      <a:schemeClr val="tx1"/>
                    </a:solidFill>
                    <a:latin typeface="Arial" panose="020B0604020202020204" pitchFamily="34" charset="0"/>
                  </a:defRPr>
                </a:lvl9pPr>
              </a:lstStyle>
              <a:p>
                <a:pPr>
                  <a:spcBef>
                    <a:spcPct val="50000"/>
                  </a:spcBef>
                  <a:buClrTx/>
                  <a:buSzTx/>
                  <a:buFontTx/>
                  <a:buNone/>
                </a:pPr>
                <a:r>
                  <a:rPr lang="en-US" altLang="en-US" sz="2800" dirty="0">
                    <a:solidFill>
                      <a:srgbClr val="595959"/>
                    </a:solidFill>
                  </a:rPr>
                  <a:t>1+e</a:t>
                </a:r>
              </a:p>
            </p:txBody>
          </p:sp>
          <p:sp>
            <p:nvSpPr>
              <p:cNvPr id="10" name="Text Box 6"/>
              <p:cNvSpPr txBox="1">
                <a:spLocks noChangeArrowheads="1"/>
              </p:cNvSpPr>
              <p:nvPr/>
            </p:nvSpPr>
            <p:spPr bwMode="auto">
              <a:xfrm>
                <a:off x="3076690" y="2466315"/>
                <a:ext cx="1214637" cy="294622"/>
              </a:xfrm>
              <a:prstGeom prst="rect">
                <a:avLst/>
              </a:prstGeom>
              <a:grpFill/>
              <a:ln w="9525">
                <a:noFill/>
                <a:miter lim="800000"/>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lr>
                    <a:schemeClr val="tx2"/>
                  </a:buClr>
                  <a:buSzPct val="150000"/>
                  <a:buChar char="•"/>
                  <a:defRPr sz="3200">
                    <a:solidFill>
                      <a:schemeClr val="tx1"/>
                    </a:solidFill>
                    <a:latin typeface="Arial" panose="020B0604020202020204" pitchFamily="34" charset="0"/>
                  </a:defRPr>
                </a:lvl1pPr>
                <a:lvl2pPr marL="742950" indent="-285750">
                  <a:spcBef>
                    <a:spcPct val="20000"/>
                  </a:spcBef>
                  <a:buChar char="–"/>
                  <a:defRPr sz="3200">
                    <a:solidFill>
                      <a:schemeClr val="tx1"/>
                    </a:solidFill>
                    <a:latin typeface="Arial" panose="020B0604020202020204" pitchFamily="34" charset="0"/>
                  </a:defRPr>
                </a:lvl2pPr>
                <a:lvl3pPr marL="1143000" indent="-228600">
                  <a:spcBef>
                    <a:spcPct val="20000"/>
                  </a:spcBef>
                  <a:buClr>
                    <a:schemeClr val="tx2"/>
                  </a:buClr>
                  <a:buSzPct val="150000"/>
                  <a:buChar char="•"/>
                  <a:defRPr sz="3200">
                    <a:solidFill>
                      <a:schemeClr val="tx1"/>
                    </a:solidFill>
                    <a:latin typeface="Arial" panose="020B0604020202020204" pitchFamily="34" charset="0"/>
                  </a:defRPr>
                </a:lvl3pPr>
                <a:lvl4pPr marL="1600200" indent="-228600">
                  <a:spcBef>
                    <a:spcPct val="20000"/>
                  </a:spcBef>
                  <a:buChar char="–"/>
                  <a:defRPr sz="3200">
                    <a:solidFill>
                      <a:schemeClr val="tx1"/>
                    </a:solidFill>
                    <a:latin typeface="Arial" panose="020B0604020202020204" pitchFamily="34" charset="0"/>
                  </a:defRPr>
                </a:lvl4pPr>
                <a:lvl5pPr marL="2057400" indent="-228600">
                  <a:spcBef>
                    <a:spcPct val="20000"/>
                  </a:spcBef>
                  <a:buChar char="»"/>
                  <a:defRPr sz="3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3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3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3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3200">
                    <a:solidFill>
                      <a:schemeClr val="tx1"/>
                    </a:solidFill>
                    <a:latin typeface="Arial" panose="020B0604020202020204" pitchFamily="34" charset="0"/>
                  </a:defRPr>
                </a:lvl9pPr>
              </a:lstStyle>
              <a:p>
                <a:pPr>
                  <a:spcBef>
                    <a:spcPct val="50000"/>
                  </a:spcBef>
                  <a:buClrTx/>
                  <a:buSzTx/>
                  <a:buFontTx/>
                  <a:buNone/>
                </a:pPr>
                <a:r>
                  <a:rPr lang="en-US" altLang="en-US" sz="2200" dirty="0">
                    <a:solidFill>
                      <a:srgbClr val="595959"/>
                    </a:solidFill>
                  </a:rPr>
                  <a:t>-(</a:t>
                </a:r>
                <a:r>
                  <a:rPr lang="el-GR" altLang="en-US" sz="2200" dirty="0">
                    <a:solidFill>
                      <a:srgbClr val="595959"/>
                    </a:solidFill>
                    <a:cs typeface="Arial" panose="020B0604020202020204" pitchFamily="34" charset="0"/>
                  </a:rPr>
                  <a:t>α</a:t>
                </a:r>
                <a:r>
                  <a:rPr lang="en-US" altLang="en-US" sz="2200" dirty="0">
                    <a:solidFill>
                      <a:srgbClr val="595959"/>
                    </a:solidFill>
                    <a:cs typeface="Arial" panose="020B0604020202020204" pitchFamily="34" charset="0"/>
                  </a:rPr>
                  <a:t>+</a:t>
                </a:r>
                <a:r>
                  <a:rPr lang="el-GR" altLang="en-US" sz="2200" dirty="0">
                    <a:solidFill>
                      <a:srgbClr val="595959"/>
                    </a:solidFill>
                    <a:cs typeface="Arial" panose="020B0604020202020204" pitchFamily="34" charset="0"/>
                  </a:rPr>
                  <a:t>β</a:t>
                </a:r>
                <a:r>
                  <a:rPr lang="en-US" altLang="en-US" sz="2200" dirty="0">
                    <a:solidFill>
                      <a:srgbClr val="595959"/>
                    </a:solidFill>
                    <a:cs typeface="Arial" panose="020B0604020202020204" pitchFamily="34" charset="0"/>
                  </a:rPr>
                  <a:t>X)</a:t>
                </a:r>
                <a:endParaRPr lang="el-GR" altLang="en-US" sz="2200" baseline="-25000" dirty="0">
                  <a:solidFill>
                    <a:srgbClr val="595959"/>
                  </a:solidFill>
                  <a:cs typeface="Arial" panose="020B0604020202020204" pitchFamily="34" charset="0"/>
                </a:endParaRPr>
              </a:p>
            </p:txBody>
          </p:sp>
        </p:grpSp>
        <p:sp>
          <p:nvSpPr>
            <p:cNvPr id="6" name="Rectangle 5"/>
            <p:cNvSpPr/>
            <p:nvPr/>
          </p:nvSpPr>
          <p:spPr>
            <a:xfrm>
              <a:off x="883588" y="2302808"/>
              <a:ext cx="1174420" cy="357755"/>
            </a:xfrm>
            <a:prstGeom prst="rect">
              <a:avLst/>
            </a:prstGeom>
            <a:grpFill/>
            <a:ln>
              <a:noFill/>
            </a:ln>
          </p:spPr>
          <p:txBody>
            <a:bodyPr wrap="none">
              <a:spAutoFit/>
            </a:bodyPr>
            <a:lstStyle/>
            <a:p>
              <a:r>
                <a:rPr lang="en-US" sz="2800" dirty="0">
                  <a:solidFill>
                    <a:schemeClr val="tx1">
                      <a:lumMod val="65000"/>
                      <a:lumOff val="35000"/>
                    </a:schemeClr>
                  </a:solidFill>
                </a:rPr>
                <a:t>P(X) = </a:t>
              </a:r>
            </a:p>
          </p:txBody>
        </p:sp>
      </p:grpSp>
      <p:cxnSp>
        <p:nvCxnSpPr>
          <p:cNvPr id="12" name="Straight Connector 11"/>
          <p:cNvCxnSpPr>
            <a:cxnSpLocks/>
          </p:cNvCxnSpPr>
          <p:nvPr/>
        </p:nvCxnSpPr>
        <p:spPr bwMode="auto">
          <a:xfrm>
            <a:off x="3636798" y="3405428"/>
            <a:ext cx="2363952" cy="0"/>
          </a:xfrm>
          <a:prstGeom prst="line">
            <a:avLst/>
          </a:prstGeom>
          <a:solidFill>
            <a:schemeClr val="accent1"/>
          </a:solidFill>
          <a:ln w="12700" cap="flat" cmpd="sng" algn="ctr">
            <a:solidFill>
              <a:schemeClr val="tx1"/>
            </a:solidFill>
            <a:prstDash val="solid"/>
            <a:round/>
            <a:headEnd type="none" w="med" len="med"/>
            <a:tailEnd type="none" w="med" len="med"/>
          </a:ln>
          <a:effectLst/>
        </p:spPr>
      </p:cxnSp>
    </p:spTree>
    <p:extLst>
      <p:ext uri="{BB962C8B-B14F-4D97-AF65-F5344CB8AC3E}">
        <p14:creationId xmlns:p14="http://schemas.microsoft.com/office/powerpoint/2010/main" val="1169068950"/>
      </p:ext>
    </p:extLst>
  </p:cSld>
  <p:clrMapOvr>
    <a:masterClrMapping/>
  </p:clrMapOvr>
</p:sld>
</file>

<file path=ppt/theme/theme1.xml><?xml version="1.0" encoding="utf-8"?>
<a:theme xmlns:a="http://schemas.openxmlformats.org/drawingml/2006/main" name="CDC OR Style options 1 and 2">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1_Level">
      <a:majorFont>
        <a:latin typeface="Garamond"/>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Verdana" pitchFamily="34"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Verdana" pitchFamily="34" charset="0"/>
          </a:defRPr>
        </a:defPPr>
      </a:lstStyle>
    </a:lnDef>
  </a:objectDefaults>
  <a:extraClrSchemeLst>
    <a:extraClrScheme>
      <a:clrScheme name="1_Level 1">
        <a:dk1>
          <a:srgbClr val="006699"/>
        </a:dk1>
        <a:lt1>
          <a:srgbClr val="FFFFFF"/>
        </a:lt1>
        <a:dk2>
          <a:srgbClr val="000000"/>
        </a:dk2>
        <a:lt2>
          <a:srgbClr val="99FF99"/>
        </a:lt2>
        <a:accent1>
          <a:srgbClr val="00CC99"/>
        </a:accent1>
        <a:accent2>
          <a:srgbClr val="009999"/>
        </a:accent2>
        <a:accent3>
          <a:srgbClr val="AAAAAA"/>
        </a:accent3>
        <a:accent4>
          <a:srgbClr val="DADADA"/>
        </a:accent4>
        <a:accent5>
          <a:srgbClr val="AAE2CA"/>
        </a:accent5>
        <a:accent6>
          <a:srgbClr val="008A8A"/>
        </a:accent6>
        <a:hlink>
          <a:srgbClr val="0066FF"/>
        </a:hlink>
        <a:folHlink>
          <a:srgbClr val="989CBA"/>
        </a:folHlink>
      </a:clrScheme>
      <a:clrMap bg1="dk2" tx1="lt1" bg2="dk1" tx2="lt2" accent1="accent1" accent2="accent2" accent3="accent3" accent4="accent4" accent5="accent5" accent6="accent6" hlink="hlink" folHlink="folHlink"/>
    </a:extraClrScheme>
    <a:extraClrScheme>
      <a:clrScheme name="1_Level 2">
        <a:dk1>
          <a:srgbClr val="808000"/>
        </a:dk1>
        <a:lt1>
          <a:srgbClr val="FFFFFF"/>
        </a:lt1>
        <a:dk2>
          <a:srgbClr val="5C271E"/>
        </a:dk2>
        <a:lt2>
          <a:srgbClr val="FFDD89"/>
        </a:lt2>
        <a:accent1>
          <a:srgbClr val="CC6600"/>
        </a:accent1>
        <a:accent2>
          <a:srgbClr val="CC9900"/>
        </a:accent2>
        <a:accent3>
          <a:srgbClr val="B5ACAB"/>
        </a:accent3>
        <a:accent4>
          <a:srgbClr val="DADADA"/>
        </a:accent4>
        <a:accent5>
          <a:srgbClr val="E2B8AA"/>
        </a:accent5>
        <a:accent6>
          <a:srgbClr val="B98A00"/>
        </a:accent6>
        <a:hlink>
          <a:srgbClr val="669900"/>
        </a:hlink>
        <a:folHlink>
          <a:srgbClr val="A3A274"/>
        </a:folHlink>
      </a:clrScheme>
      <a:clrMap bg1="dk2" tx1="lt1" bg2="dk1" tx2="lt2" accent1="accent1" accent2="accent2" accent3="accent3" accent4="accent4" accent5="accent5" accent6="accent6" hlink="hlink" folHlink="folHlink"/>
    </a:extraClrScheme>
    <a:extraClrScheme>
      <a:clrScheme name="1_Level 3">
        <a:dk1>
          <a:srgbClr val="763B00"/>
        </a:dk1>
        <a:lt1>
          <a:srgbClr val="FFFFFF"/>
        </a:lt1>
        <a:dk2>
          <a:srgbClr val="330000"/>
        </a:dk2>
        <a:lt2>
          <a:srgbClr val="CC9900"/>
        </a:lt2>
        <a:accent1>
          <a:srgbClr val="FFCC00"/>
        </a:accent1>
        <a:accent2>
          <a:srgbClr val="CC3300"/>
        </a:accent2>
        <a:accent3>
          <a:srgbClr val="ADAAAA"/>
        </a:accent3>
        <a:accent4>
          <a:srgbClr val="DADADA"/>
        </a:accent4>
        <a:accent5>
          <a:srgbClr val="FFE2AA"/>
        </a:accent5>
        <a:accent6>
          <a:srgbClr val="B92D00"/>
        </a:accent6>
        <a:hlink>
          <a:srgbClr val="666699"/>
        </a:hlink>
        <a:folHlink>
          <a:srgbClr val="999966"/>
        </a:folHlink>
      </a:clrScheme>
      <a:clrMap bg1="dk2" tx1="lt1" bg2="dk1" tx2="lt2" accent1="accent1" accent2="accent2" accent3="accent3" accent4="accent4" accent5="accent5" accent6="accent6" hlink="hlink" folHlink="folHlink"/>
    </a:extraClrScheme>
    <a:extraClrScheme>
      <a:clrScheme name="1_Level 4">
        <a:dk1>
          <a:srgbClr val="6D3696"/>
        </a:dk1>
        <a:lt1>
          <a:srgbClr val="FFFFFF"/>
        </a:lt1>
        <a:dk2>
          <a:srgbClr val="51255D"/>
        </a:dk2>
        <a:lt2>
          <a:srgbClr val="FFFFCC"/>
        </a:lt2>
        <a:accent1>
          <a:srgbClr val="666699"/>
        </a:accent1>
        <a:accent2>
          <a:srgbClr val="800080"/>
        </a:accent2>
        <a:accent3>
          <a:srgbClr val="B3ACB6"/>
        </a:accent3>
        <a:accent4>
          <a:srgbClr val="DADADA"/>
        </a:accent4>
        <a:accent5>
          <a:srgbClr val="B8B8CA"/>
        </a:accent5>
        <a:accent6>
          <a:srgbClr val="730073"/>
        </a:accent6>
        <a:hlink>
          <a:srgbClr val="CCCC00"/>
        </a:hlink>
        <a:folHlink>
          <a:srgbClr val="A3A274"/>
        </a:folHlink>
      </a:clrScheme>
      <a:clrMap bg1="dk2" tx1="lt1" bg2="dk1" tx2="lt2" accent1="accent1" accent2="accent2" accent3="accent3" accent4="accent4" accent5="accent5" accent6="accent6" hlink="hlink" folHlink="folHlink"/>
    </a:extraClrScheme>
    <a:extraClrScheme>
      <a:clrScheme name="1_Level 5">
        <a:dk1>
          <a:srgbClr val="CC6600"/>
        </a:dk1>
        <a:lt1>
          <a:srgbClr val="FFFFFF"/>
        </a:lt1>
        <a:dk2>
          <a:srgbClr val="4A553B"/>
        </a:dk2>
        <a:lt2>
          <a:srgbClr val="FFBF1F"/>
        </a:lt2>
        <a:accent1>
          <a:srgbClr val="FFCC00"/>
        </a:accent1>
        <a:accent2>
          <a:srgbClr val="CC9900"/>
        </a:accent2>
        <a:accent3>
          <a:srgbClr val="B1B4AF"/>
        </a:accent3>
        <a:accent4>
          <a:srgbClr val="DADADA"/>
        </a:accent4>
        <a:accent5>
          <a:srgbClr val="FFE2AA"/>
        </a:accent5>
        <a:accent6>
          <a:srgbClr val="B98A00"/>
        </a:accent6>
        <a:hlink>
          <a:srgbClr val="669900"/>
        </a:hlink>
        <a:folHlink>
          <a:srgbClr val="A3A274"/>
        </a:folHlink>
      </a:clrScheme>
      <a:clrMap bg1="dk2" tx1="lt1" bg2="dk1" tx2="lt2" accent1="accent1" accent2="accent2" accent3="accent3" accent4="accent4" accent5="accent5" accent6="accent6" hlink="hlink" folHlink="folHlink"/>
    </a:extraClrScheme>
    <a:extraClrScheme>
      <a:clrScheme name="1_Level 6">
        <a:dk1>
          <a:srgbClr val="000000"/>
        </a:dk1>
        <a:lt1>
          <a:srgbClr val="FFFFFF"/>
        </a:lt1>
        <a:dk2>
          <a:srgbClr val="666699"/>
        </a:dk2>
        <a:lt2>
          <a:srgbClr val="FFCC00"/>
        </a:lt2>
        <a:accent1>
          <a:srgbClr val="FF9900"/>
        </a:accent1>
        <a:accent2>
          <a:srgbClr val="FF0000"/>
        </a:accent2>
        <a:accent3>
          <a:srgbClr val="FFFFFF"/>
        </a:accent3>
        <a:accent4>
          <a:srgbClr val="000000"/>
        </a:accent4>
        <a:accent5>
          <a:srgbClr val="FFCAAA"/>
        </a:accent5>
        <a:accent6>
          <a:srgbClr val="E70000"/>
        </a:accent6>
        <a:hlink>
          <a:srgbClr val="666699"/>
        </a:hlink>
        <a:folHlink>
          <a:srgbClr val="999966"/>
        </a:folHlink>
      </a:clrScheme>
      <a:clrMap bg1="lt1" tx1="dk1" bg2="lt2" tx2="dk2" accent1="accent1" accent2="accent2" accent3="accent3" accent4="accent4" accent5="accent5" accent6="accent6" hlink="hlink" folHlink="folHlink"/>
    </a:extraClrScheme>
    <a:extraClrScheme>
      <a:clrScheme name="1_Level 7">
        <a:dk1>
          <a:srgbClr val="000000"/>
        </a:dk1>
        <a:lt1>
          <a:srgbClr val="FFFFFF"/>
        </a:lt1>
        <a:dk2>
          <a:srgbClr val="CC3300"/>
        </a:dk2>
        <a:lt2>
          <a:srgbClr val="663300"/>
        </a:lt2>
        <a:accent1>
          <a:srgbClr val="FFCC00"/>
        </a:accent1>
        <a:accent2>
          <a:srgbClr val="CC6600"/>
        </a:accent2>
        <a:accent3>
          <a:srgbClr val="FFFFFF"/>
        </a:accent3>
        <a:accent4>
          <a:srgbClr val="000000"/>
        </a:accent4>
        <a:accent5>
          <a:srgbClr val="FFE2AA"/>
        </a:accent5>
        <a:accent6>
          <a:srgbClr val="B95C00"/>
        </a:accent6>
        <a:hlink>
          <a:srgbClr val="CC9900"/>
        </a:hlink>
        <a:folHlink>
          <a:srgbClr val="996633"/>
        </a:folHlink>
      </a:clrScheme>
      <a:clrMap bg1="lt1" tx1="dk1" bg2="lt2" tx2="dk2" accent1="accent1" accent2="accent2" accent3="accent3" accent4="accent4" accent5="accent5" accent6="accent6" hlink="hlink" folHlink="folHlink"/>
    </a:extraClrScheme>
    <a:extraClrScheme>
      <a:clrScheme name="1_Level 8">
        <a:dk1>
          <a:srgbClr val="000000"/>
        </a:dk1>
        <a:lt1>
          <a:srgbClr val="FFFFFF"/>
        </a:lt1>
        <a:dk2>
          <a:srgbClr val="999900"/>
        </a:dk2>
        <a:lt2>
          <a:srgbClr val="666600"/>
        </a:lt2>
        <a:accent1>
          <a:srgbClr val="99CC00"/>
        </a:accent1>
        <a:accent2>
          <a:srgbClr val="CCCC66"/>
        </a:accent2>
        <a:accent3>
          <a:srgbClr val="FFFFFF"/>
        </a:accent3>
        <a:accent4>
          <a:srgbClr val="000000"/>
        </a:accent4>
        <a:accent5>
          <a:srgbClr val="CAE2AA"/>
        </a:accent5>
        <a:accent6>
          <a:srgbClr val="B9B95C"/>
        </a:accent6>
        <a:hlink>
          <a:srgbClr val="FFCC00"/>
        </a:hlink>
        <a:folHlink>
          <a:srgbClr val="CC99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CDC OR Style options 1 and 2.thmx</Template>
  <TotalTime>13608</TotalTime>
  <Words>5155</Words>
  <Application>Microsoft Office PowerPoint</Application>
  <PresentationFormat>On-screen Show (4:3)</PresentationFormat>
  <Paragraphs>482</Paragraphs>
  <Slides>35</Slides>
  <Notes>35</Notes>
  <HiddenSlides>0</HiddenSlides>
  <MMClips>0</MMClips>
  <ScaleCrop>false</ScaleCrop>
  <HeadingPairs>
    <vt:vector size="6" baseType="variant">
      <vt:variant>
        <vt:lpstr>Fonts Used</vt:lpstr>
      </vt:variant>
      <vt:variant>
        <vt:i4>13</vt:i4>
      </vt:variant>
      <vt:variant>
        <vt:lpstr>Theme</vt:lpstr>
      </vt:variant>
      <vt:variant>
        <vt:i4>2</vt:i4>
      </vt:variant>
      <vt:variant>
        <vt:lpstr>Slide Titles</vt:lpstr>
      </vt:variant>
      <vt:variant>
        <vt:i4>35</vt:i4>
      </vt:variant>
    </vt:vector>
  </HeadingPairs>
  <TitlesOfParts>
    <vt:vector size="50" baseType="lpstr">
      <vt:lpstr>MS PGothic</vt:lpstr>
      <vt:lpstr>Arial</vt:lpstr>
      <vt:lpstr>Avenir Book</vt:lpstr>
      <vt:lpstr>Calibri</vt:lpstr>
      <vt:lpstr>Calibri (Body)</vt:lpstr>
      <vt:lpstr>Cambria Math</vt:lpstr>
      <vt:lpstr>Courier New</vt:lpstr>
      <vt:lpstr>Garamond</vt:lpstr>
      <vt:lpstr>Symbol</vt:lpstr>
      <vt:lpstr>Times New Roman</vt:lpstr>
      <vt:lpstr>Verdana</vt:lpstr>
      <vt:lpstr>Wingdings</vt:lpstr>
      <vt:lpstr>Wingdings 3</vt:lpstr>
      <vt:lpstr>CDC OR Style options 1 and 2</vt:lpstr>
      <vt:lpstr>Custom Design</vt:lpstr>
      <vt:lpstr>Acknowledgment: Joanne Garrett, PhD, UNC</vt:lpstr>
      <vt:lpstr>Define</vt:lpstr>
      <vt:lpstr>Outline</vt:lpstr>
      <vt:lpstr>Typical O.R. study:  3 types of variables</vt:lpstr>
      <vt:lpstr>Why control for C variables?</vt:lpstr>
      <vt:lpstr>Logistic regression</vt:lpstr>
      <vt:lpstr>Logistic function with 1 variable</vt:lpstr>
      <vt:lpstr>Logistic family of functions  with 1 independent variable:</vt:lpstr>
      <vt:lpstr>Usage in epidemiology &amp; statistics: “Simple” denotes 1 independent variable</vt:lpstr>
      <vt:lpstr>3 quick reminders</vt:lpstr>
      <vt:lpstr>Probability form and logit form of simple logistic equation</vt:lpstr>
      <vt:lpstr>General logistic model (“General” denotes multiple X variables)</vt:lpstr>
      <vt:lpstr>Types of variables in the  logistic model</vt:lpstr>
      <vt:lpstr>Probability form and logit form of general logistic equation</vt:lpstr>
      <vt:lpstr>Interpretation of coefficients in logit form of model</vt:lpstr>
      <vt:lpstr>Example 1: Logistic model for a simple analysis of a 2x2 table</vt:lpstr>
      <vt:lpstr>Simple analysis (1 exposure) </vt:lpstr>
      <vt:lpstr>General odds ratio formula with k independent variables</vt:lpstr>
      <vt:lpstr>Interpretation of β in multivariable logistic regression</vt:lpstr>
      <vt:lpstr>What if exposure variable is not coded (0, 1)?</vt:lpstr>
      <vt:lpstr>ICU data</vt:lpstr>
      <vt:lpstr>Example from ICU data: OR</vt:lpstr>
      <vt:lpstr>Example from ICU data: CL</vt:lpstr>
      <vt:lpstr>Example from ICU data: P value</vt:lpstr>
      <vt:lpstr>Notation for logistic model</vt:lpstr>
      <vt:lpstr>Odds ratios with interaction</vt:lpstr>
      <vt:lpstr>Odds ratios with interaction (2)</vt:lpstr>
      <vt:lpstr>OR: Interaction term continuous</vt:lpstr>
      <vt:lpstr>OR: Interaction term continuous (2)</vt:lpstr>
      <vt:lpstr>PowerPoint Presentation</vt:lpstr>
      <vt:lpstr>OR: Interaction term is binary</vt:lpstr>
      <vt:lpstr>OR: Interaction term is binary (2)</vt:lpstr>
      <vt:lpstr>Odds ratio formula for general E with interaction</vt:lpstr>
      <vt:lpstr>Review of part 1: E-D paradigm</vt:lpstr>
      <vt:lpstr>PowerPoint Presentation</vt:lpstr>
    </vt:vector>
  </TitlesOfParts>
  <Company>UCSF</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Lisa Chen</dc:creator>
  <cp:lastModifiedBy>Amelia Alonis</cp:lastModifiedBy>
  <cp:revision>773</cp:revision>
  <cp:lastPrinted>2018-06-28T16:52:15Z</cp:lastPrinted>
  <dcterms:created xsi:type="dcterms:W3CDTF">2016-12-10T01:14:11Z</dcterms:created>
  <dcterms:modified xsi:type="dcterms:W3CDTF">2019-01-18T01:02:39Z</dcterms:modified>
</cp:coreProperties>
</file>