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36"/>
  </p:notesMasterIdLst>
  <p:handoutMasterIdLst>
    <p:handoutMasterId r:id="rId37"/>
  </p:handoutMasterIdLst>
  <p:sldIdLst>
    <p:sldId id="467" r:id="rId3"/>
    <p:sldId id="424" r:id="rId4"/>
    <p:sldId id="425" r:id="rId5"/>
    <p:sldId id="426" r:id="rId6"/>
    <p:sldId id="428" r:id="rId7"/>
    <p:sldId id="429" r:id="rId8"/>
    <p:sldId id="430" r:id="rId9"/>
    <p:sldId id="431" r:id="rId10"/>
    <p:sldId id="432" r:id="rId11"/>
    <p:sldId id="433" r:id="rId12"/>
    <p:sldId id="434" r:id="rId13"/>
    <p:sldId id="435" r:id="rId14"/>
    <p:sldId id="436" r:id="rId15"/>
    <p:sldId id="437" r:id="rId16"/>
    <p:sldId id="438" r:id="rId17"/>
    <p:sldId id="439" r:id="rId18"/>
    <p:sldId id="440" r:id="rId19"/>
    <p:sldId id="441" r:id="rId20"/>
    <p:sldId id="442" r:id="rId21"/>
    <p:sldId id="443" r:id="rId22"/>
    <p:sldId id="444" r:id="rId23"/>
    <p:sldId id="445" r:id="rId24"/>
    <p:sldId id="446" r:id="rId25"/>
    <p:sldId id="447" r:id="rId26"/>
    <p:sldId id="448" r:id="rId27"/>
    <p:sldId id="449" r:id="rId28"/>
    <p:sldId id="450" r:id="rId29"/>
    <p:sldId id="451" r:id="rId30"/>
    <p:sldId id="453" r:id="rId31"/>
    <p:sldId id="454" r:id="rId32"/>
    <p:sldId id="455" r:id="rId33"/>
    <p:sldId id="456" r:id="rId34"/>
    <p:sldId id="408"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onan, Patrick (CDC/CGH/DGHT)" initials="MP(" lastIdx="8" clrIdx="0">
    <p:extLst/>
  </p:cmAuthor>
  <p:cmAuthor id="2" name="Lisa Chen"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3D07"/>
    <a:srgbClr val="E7EBF5"/>
    <a:srgbClr val="FF8B16"/>
    <a:srgbClr val="CCD5EA"/>
    <a:srgbClr val="B2B2B2"/>
    <a:srgbClr val="660066"/>
    <a:srgbClr val="6600CC"/>
    <a:srgbClr val="FF33CC"/>
    <a:srgbClr val="585C56"/>
    <a:srgbClr val="2FBFA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89" autoAdjust="0"/>
    <p:restoredTop sz="45974" autoAdjust="0"/>
  </p:normalViewPr>
  <p:slideViewPr>
    <p:cSldViewPr snapToGrid="0" snapToObjects="1">
      <p:cViewPr varScale="1">
        <p:scale>
          <a:sx n="43" d="100"/>
          <a:sy n="43" d="100"/>
        </p:scale>
        <p:origin x="17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6" d="100"/>
        <a:sy n="156" d="100"/>
      </p:scale>
      <p:origin x="0" y="2016"/>
    </p:cViewPr>
  </p:sorterViewPr>
  <p:notesViewPr>
    <p:cSldViewPr snapToGrid="0" snapToObjects="1">
      <p:cViewPr>
        <p:scale>
          <a:sx n="130" d="100"/>
          <a:sy n="130" d="100"/>
        </p:scale>
        <p:origin x="-1248" y="72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46F6CBA6-FA01-43DE-BD1D-3BA29CB5CE08}"/>
    <pc:docChg chg="modSld">
      <pc:chgData name="" userId="" providerId="" clId="Web-{46F6CBA6-FA01-43DE-BD1D-3BA29CB5CE08}" dt="2018-12-27T18:39:06.331" v="90" actId="20577"/>
      <pc:docMkLst>
        <pc:docMk/>
      </pc:docMkLst>
      <pc:sldChg chg="modSp">
        <pc:chgData name="" userId="" providerId="" clId="Web-{46F6CBA6-FA01-43DE-BD1D-3BA29CB5CE08}" dt="2018-12-27T18:17:53.855" v="0" actId="20577"/>
        <pc:sldMkLst>
          <pc:docMk/>
          <pc:sldMk cId="711587012" sldId="430"/>
        </pc:sldMkLst>
        <pc:spChg chg="mod">
          <ac:chgData name="" userId="" providerId="" clId="Web-{46F6CBA6-FA01-43DE-BD1D-3BA29CB5CE08}" dt="2018-12-27T18:17:53.855" v="0" actId="20577"/>
          <ac:spMkLst>
            <pc:docMk/>
            <pc:sldMk cId="711587012" sldId="430"/>
            <ac:spMk id="2" creationId="{00000000-0000-0000-0000-000000000000}"/>
          </ac:spMkLst>
        </pc:spChg>
      </pc:sldChg>
      <pc:sldChg chg="modSp">
        <pc:chgData name="" userId="" providerId="" clId="Web-{46F6CBA6-FA01-43DE-BD1D-3BA29CB5CE08}" dt="2018-12-27T18:19:58.688" v="17" actId="1076"/>
        <pc:sldMkLst>
          <pc:docMk/>
          <pc:sldMk cId="699320147" sldId="432"/>
        </pc:sldMkLst>
        <pc:spChg chg="mod">
          <ac:chgData name="" userId="" providerId="" clId="Web-{46F6CBA6-FA01-43DE-BD1D-3BA29CB5CE08}" dt="2018-12-27T18:19:55.001" v="16" actId="1076"/>
          <ac:spMkLst>
            <pc:docMk/>
            <pc:sldMk cId="699320147" sldId="432"/>
            <ac:spMk id="2" creationId="{00000000-0000-0000-0000-000000000000}"/>
          </ac:spMkLst>
        </pc:spChg>
        <pc:spChg chg="mod">
          <ac:chgData name="" userId="" providerId="" clId="Web-{46F6CBA6-FA01-43DE-BD1D-3BA29CB5CE08}" dt="2018-12-27T18:19:58.688" v="17" actId="1076"/>
          <ac:spMkLst>
            <pc:docMk/>
            <pc:sldMk cId="699320147" sldId="432"/>
            <ac:spMk id="5" creationId="{00000000-0000-0000-0000-000000000000}"/>
          </ac:spMkLst>
        </pc:spChg>
        <pc:spChg chg="mod">
          <ac:chgData name="" userId="" providerId="" clId="Web-{46F6CBA6-FA01-43DE-BD1D-3BA29CB5CE08}" dt="2018-12-27T18:19:48.376" v="15" actId="20577"/>
          <ac:spMkLst>
            <pc:docMk/>
            <pc:sldMk cId="699320147" sldId="432"/>
            <ac:spMk id="140291" creationId="{00000000-0000-0000-0000-000000000000}"/>
          </ac:spMkLst>
        </pc:spChg>
      </pc:sldChg>
      <pc:sldChg chg="modNotes">
        <pc:chgData name="" userId="" providerId="" clId="Web-{46F6CBA6-FA01-43DE-BD1D-3BA29CB5CE08}" dt="2018-12-27T18:20:49.940" v="20" actId="20577"/>
        <pc:sldMkLst>
          <pc:docMk/>
          <pc:sldMk cId="1997639254" sldId="433"/>
        </pc:sldMkLst>
      </pc:sldChg>
      <pc:sldChg chg="modSp">
        <pc:chgData name="" userId="" providerId="" clId="Web-{46F6CBA6-FA01-43DE-BD1D-3BA29CB5CE08}" dt="2018-12-27T18:21:48.299" v="22" actId="1076"/>
        <pc:sldMkLst>
          <pc:docMk/>
          <pc:sldMk cId="2073757409" sldId="436"/>
        </pc:sldMkLst>
        <pc:spChg chg="mod">
          <ac:chgData name="" userId="" providerId="" clId="Web-{46F6CBA6-FA01-43DE-BD1D-3BA29CB5CE08}" dt="2018-12-27T18:21:48.299" v="22" actId="1076"/>
          <ac:spMkLst>
            <pc:docMk/>
            <pc:sldMk cId="2073757409" sldId="436"/>
            <ac:spMk id="5" creationId="{00000000-0000-0000-0000-000000000000}"/>
          </ac:spMkLst>
        </pc:spChg>
      </pc:sldChg>
      <pc:sldChg chg="modSp">
        <pc:chgData name="" userId="" providerId="" clId="Web-{46F6CBA6-FA01-43DE-BD1D-3BA29CB5CE08}" dt="2018-12-27T18:23:24.191" v="24" actId="20577"/>
        <pc:sldMkLst>
          <pc:docMk/>
          <pc:sldMk cId="2977926890" sldId="437"/>
        </pc:sldMkLst>
        <pc:spChg chg="mod">
          <ac:chgData name="" userId="" providerId="" clId="Web-{46F6CBA6-FA01-43DE-BD1D-3BA29CB5CE08}" dt="2018-12-27T18:23:24.191" v="24" actId="20577"/>
          <ac:spMkLst>
            <pc:docMk/>
            <pc:sldMk cId="2977926890" sldId="437"/>
            <ac:spMk id="148483" creationId="{00000000-0000-0000-0000-000000000000}"/>
          </ac:spMkLst>
        </pc:spChg>
      </pc:sldChg>
      <pc:sldChg chg="modSp">
        <pc:chgData name="" userId="" providerId="" clId="Web-{46F6CBA6-FA01-43DE-BD1D-3BA29CB5CE08}" dt="2018-12-27T18:24:12.180" v="27" actId="20577"/>
        <pc:sldMkLst>
          <pc:docMk/>
          <pc:sldMk cId="3963827201" sldId="438"/>
        </pc:sldMkLst>
        <pc:spChg chg="mod">
          <ac:chgData name="" userId="" providerId="" clId="Web-{46F6CBA6-FA01-43DE-BD1D-3BA29CB5CE08}" dt="2018-12-27T18:24:12.180" v="27" actId="20577"/>
          <ac:spMkLst>
            <pc:docMk/>
            <pc:sldMk cId="3963827201" sldId="438"/>
            <ac:spMk id="148482" creationId="{00000000-0000-0000-0000-000000000000}"/>
          </ac:spMkLst>
        </pc:spChg>
      </pc:sldChg>
      <pc:sldChg chg="modSp">
        <pc:chgData name="" userId="" providerId="" clId="Web-{46F6CBA6-FA01-43DE-BD1D-3BA29CB5CE08}" dt="2018-12-27T18:24:45.368" v="31" actId="20577"/>
        <pc:sldMkLst>
          <pc:docMk/>
          <pc:sldMk cId="2477310338" sldId="439"/>
        </pc:sldMkLst>
        <pc:spChg chg="mod">
          <ac:chgData name="" userId="" providerId="" clId="Web-{46F6CBA6-FA01-43DE-BD1D-3BA29CB5CE08}" dt="2018-12-27T18:24:45.368" v="31" actId="20577"/>
          <ac:spMkLst>
            <pc:docMk/>
            <pc:sldMk cId="2477310338" sldId="439"/>
            <ac:spMk id="151555" creationId="{00000000-0000-0000-0000-000000000000}"/>
          </ac:spMkLst>
        </pc:spChg>
      </pc:sldChg>
      <pc:sldChg chg="modSp">
        <pc:chgData name="" userId="" providerId="" clId="Web-{46F6CBA6-FA01-43DE-BD1D-3BA29CB5CE08}" dt="2018-12-27T18:25:42.323" v="45" actId="20577"/>
        <pc:sldMkLst>
          <pc:docMk/>
          <pc:sldMk cId="378387797" sldId="440"/>
        </pc:sldMkLst>
        <pc:spChg chg="mod">
          <ac:chgData name="" userId="" providerId="" clId="Web-{46F6CBA6-FA01-43DE-BD1D-3BA29CB5CE08}" dt="2018-12-27T18:25:27.088" v="43" actId="20577"/>
          <ac:spMkLst>
            <pc:docMk/>
            <pc:sldMk cId="378387797" sldId="440"/>
            <ac:spMk id="152578" creationId="{00000000-0000-0000-0000-000000000000}"/>
          </ac:spMkLst>
        </pc:spChg>
        <pc:spChg chg="mod">
          <ac:chgData name="" userId="" providerId="" clId="Web-{46F6CBA6-FA01-43DE-BD1D-3BA29CB5CE08}" dt="2018-12-27T18:25:42.323" v="45" actId="20577"/>
          <ac:spMkLst>
            <pc:docMk/>
            <pc:sldMk cId="378387797" sldId="440"/>
            <ac:spMk id="152579" creationId="{00000000-0000-0000-0000-000000000000}"/>
          </ac:spMkLst>
        </pc:spChg>
      </pc:sldChg>
      <pc:sldChg chg="modNotes">
        <pc:chgData name="" userId="" providerId="" clId="Web-{46F6CBA6-FA01-43DE-BD1D-3BA29CB5CE08}" dt="2018-12-27T18:26:35.059" v="49" actId="20577"/>
        <pc:sldMkLst>
          <pc:docMk/>
          <pc:sldMk cId="3202322943" sldId="441"/>
        </pc:sldMkLst>
      </pc:sldChg>
      <pc:sldChg chg="modSp">
        <pc:chgData name="" userId="" providerId="" clId="Web-{46F6CBA6-FA01-43DE-BD1D-3BA29CB5CE08}" dt="2018-12-27T18:28:35.545" v="51" actId="20577"/>
        <pc:sldMkLst>
          <pc:docMk/>
          <pc:sldMk cId="2752278807" sldId="443"/>
        </pc:sldMkLst>
        <pc:spChg chg="mod">
          <ac:chgData name="" userId="" providerId="" clId="Web-{46F6CBA6-FA01-43DE-BD1D-3BA29CB5CE08}" dt="2018-12-27T18:28:35.545" v="51" actId="20577"/>
          <ac:spMkLst>
            <pc:docMk/>
            <pc:sldMk cId="2752278807" sldId="443"/>
            <ac:spMk id="157698" creationId="{00000000-0000-0000-0000-000000000000}"/>
          </ac:spMkLst>
        </pc:spChg>
      </pc:sldChg>
      <pc:sldChg chg="modSp">
        <pc:chgData name="" userId="" providerId="" clId="Web-{46F6CBA6-FA01-43DE-BD1D-3BA29CB5CE08}" dt="2018-12-27T18:30:01.514" v="52" actId="20577"/>
        <pc:sldMkLst>
          <pc:docMk/>
          <pc:sldMk cId="1792762667" sldId="445"/>
        </pc:sldMkLst>
        <pc:spChg chg="mod">
          <ac:chgData name="" userId="" providerId="" clId="Web-{46F6CBA6-FA01-43DE-BD1D-3BA29CB5CE08}" dt="2018-12-27T18:30:01.514" v="52" actId="20577"/>
          <ac:spMkLst>
            <pc:docMk/>
            <pc:sldMk cId="1792762667" sldId="445"/>
            <ac:spMk id="160770" creationId="{00000000-0000-0000-0000-000000000000}"/>
          </ac:spMkLst>
        </pc:spChg>
      </pc:sldChg>
      <pc:sldChg chg="modSp">
        <pc:chgData name="" userId="" providerId="" clId="Web-{46F6CBA6-FA01-43DE-BD1D-3BA29CB5CE08}" dt="2018-12-27T18:30:52.846" v="60" actId="20577"/>
        <pc:sldMkLst>
          <pc:docMk/>
          <pc:sldMk cId="4260268093" sldId="446"/>
        </pc:sldMkLst>
        <pc:spChg chg="mod">
          <ac:chgData name="" userId="" providerId="" clId="Web-{46F6CBA6-FA01-43DE-BD1D-3BA29CB5CE08}" dt="2018-12-27T18:30:52.846" v="60" actId="20577"/>
          <ac:spMkLst>
            <pc:docMk/>
            <pc:sldMk cId="4260268093" sldId="446"/>
            <ac:spMk id="161795" creationId="{00000000-0000-0000-0000-000000000000}"/>
          </ac:spMkLst>
        </pc:spChg>
      </pc:sldChg>
      <pc:sldChg chg="modSp modNotes">
        <pc:chgData name="" userId="" providerId="" clId="Web-{46F6CBA6-FA01-43DE-BD1D-3BA29CB5CE08}" dt="2018-12-27T18:31:51.065" v="73" actId="20577"/>
        <pc:sldMkLst>
          <pc:docMk/>
          <pc:sldMk cId="118614688" sldId="447"/>
        </pc:sldMkLst>
        <pc:spChg chg="mod">
          <ac:chgData name="" userId="" providerId="" clId="Web-{46F6CBA6-FA01-43DE-BD1D-3BA29CB5CE08}" dt="2018-12-27T18:31:10.096" v="62" actId="20577"/>
          <ac:spMkLst>
            <pc:docMk/>
            <pc:sldMk cId="118614688" sldId="447"/>
            <ac:spMk id="2" creationId="{00000000-0000-0000-0000-000000000000}"/>
          </ac:spMkLst>
        </pc:spChg>
        <pc:spChg chg="mod">
          <ac:chgData name="" userId="" providerId="" clId="Web-{46F6CBA6-FA01-43DE-BD1D-3BA29CB5CE08}" dt="2018-12-27T18:31:30.971" v="71" actId="1076"/>
          <ac:spMkLst>
            <pc:docMk/>
            <pc:sldMk cId="118614688" sldId="447"/>
            <ac:spMk id="3" creationId="{00000000-0000-0000-0000-000000000000}"/>
          </ac:spMkLst>
        </pc:spChg>
        <pc:spChg chg="mod">
          <ac:chgData name="" userId="" providerId="" clId="Web-{46F6CBA6-FA01-43DE-BD1D-3BA29CB5CE08}" dt="2018-12-27T18:31:24.221" v="70" actId="20577"/>
          <ac:spMkLst>
            <pc:docMk/>
            <pc:sldMk cId="118614688" sldId="447"/>
            <ac:spMk id="163842" creationId="{00000000-0000-0000-0000-000000000000}"/>
          </ac:spMkLst>
        </pc:spChg>
      </pc:sldChg>
      <pc:sldChg chg="modSp">
        <pc:chgData name="" userId="" providerId="" clId="Web-{46F6CBA6-FA01-43DE-BD1D-3BA29CB5CE08}" dt="2018-12-27T18:32:59.072" v="76" actId="20577"/>
        <pc:sldMkLst>
          <pc:docMk/>
          <pc:sldMk cId="1202020104" sldId="449"/>
        </pc:sldMkLst>
        <pc:spChg chg="mod">
          <ac:chgData name="" userId="" providerId="" clId="Web-{46F6CBA6-FA01-43DE-BD1D-3BA29CB5CE08}" dt="2018-12-27T18:32:59.072" v="76" actId="20577"/>
          <ac:spMkLst>
            <pc:docMk/>
            <pc:sldMk cId="1202020104" sldId="449"/>
            <ac:spMk id="2" creationId="{00000000-0000-0000-0000-000000000000}"/>
          </ac:spMkLst>
        </pc:spChg>
      </pc:sldChg>
      <pc:sldChg chg="modSp">
        <pc:chgData name="" userId="" providerId="" clId="Web-{46F6CBA6-FA01-43DE-BD1D-3BA29CB5CE08}" dt="2018-12-27T18:33:08.807" v="77" actId="20577"/>
        <pc:sldMkLst>
          <pc:docMk/>
          <pc:sldMk cId="1880683750" sldId="450"/>
        </pc:sldMkLst>
        <pc:spChg chg="mod">
          <ac:chgData name="" userId="" providerId="" clId="Web-{46F6CBA6-FA01-43DE-BD1D-3BA29CB5CE08}" dt="2018-12-27T18:33:08.807" v="77" actId="20577"/>
          <ac:spMkLst>
            <pc:docMk/>
            <pc:sldMk cId="1880683750" sldId="450"/>
            <ac:spMk id="2" creationId="{00000000-0000-0000-0000-000000000000}"/>
          </ac:spMkLst>
        </pc:spChg>
      </pc:sldChg>
      <pc:sldChg chg="modSp">
        <pc:chgData name="" userId="" providerId="" clId="Web-{46F6CBA6-FA01-43DE-BD1D-3BA29CB5CE08}" dt="2018-12-27T18:36:36.330" v="83" actId="20577"/>
        <pc:sldMkLst>
          <pc:docMk/>
          <pc:sldMk cId="4004796322" sldId="451"/>
        </pc:sldMkLst>
        <pc:spChg chg="mod">
          <ac:chgData name="" userId="" providerId="" clId="Web-{46F6CBA6-FA01-43DE-BD1D-3BA29CB5CE08}" dt="2018-12-27T18:36:36.330" v="83" actId="20577"/>
          <ac:spMkLst>
            <pc:docMk/>
            <pc:sldMk cId="4004796322" sldId="451"/>
            <ac:spMk id="5" creationId="{00000000-0000-0000-0000-000000000000}"/>
          </ac:spMkLst>
        </pc:spChg>
      </pc:sldChg>
      <pc:sldChg chg="modSp">
        <pc:chgData name="" userId="" providerId="" clId="Web-{46F6CBA6-FA01-43DE-BD1D-3BA29CB5CE08}" dt="2018-12-27T18:37:26.674" v="86" actId="20577"/>
        <pc:sldMkLst>
          <pc:docMk/>
          <pc:sldMk cId="1065983086" sldId="453"/>
        </pc:sldMkLst>
        <pc:spChg chg="mod">
          <ac:chgData name="" userId="" providerId="" clId="Web-{46F6CBA6-FA01-43DE-BD1D-3BA29CB5CE08}" dt="2018-12-27T18:37:26.674" v="86" actId="20577"/>
          <ac:spMkLst>
            <pc:docMk/>
            <pc:sldMk cId="1065983086" sldId="453"/>
            <ac:spMk id="169987" creationId="{00000000-0000-0000-0000-000000000000}"/>
          </ac:spMkLst>
        </pc:spChg>
      </pc:sldChg>
      <pc:sldChg chg="modSp">
        <pc:chgData name="" userId="" providerId="" clId="Web-{46F6CBA6-FA01-43DE-BD1D-3BA29CB5CE08}" dt="2018-12-27T18:38:02.987" v="88" actId="20577"/>
        <pc:sldMkLst>
          <pc:docMk/>
          <pc:sldMk cId="3091083843" sldId="454"/>
        </pc:sldMkLst>
        <pc:spChg chg="mod">
          <ac:chgData name="" userId="" providerId="" clId="Web-{46F6CBA6-FA01-43DE-BD1D-3BA29CB5CE08}" dt="2018-12-27T18:38:02.987" v="88" actId="20577"/>
          <ac:spMkLst>
            <pc:docMk/>
            <pc:sldMk cId="3091083843" sldId="454"/>
            <ac:spMk id="2" creationId="{00000000-0000-0000-0000-000000000000}"/>
          </ac:spMkLst>
        </pc:spChg>
      </pc:sldChg>
      <pc:sldChg chg="modSp">
        <pc:chgData name="" userId="" providerId="" clId="Web-{46F6CBA6-FA01-43DE-BD1D-3BA29CB5CE08}" dt="2018-12-27T18:39:06.331" v="90" actId="20577"/>
        <pc:sldMkLst>
          <pc:docMk/>
          <pc:sldMk cId="2293022113" sldId="455"/>
        </pc:sldMkLst>
        <pc:spChg chg="mod">
          <ac:chgData name="" userId="" providerId="" clId="Web-{46F6CBA6-FA01-43DE-BD1D-3BA29CB5CE08}" dt="2018-12-27T18:39:06.331" v="90" actId="20577"/>
          <ac:spMkLst>
            <pc:docMk/>
            <pc:sldMk cId="2293022113" sldId="455"/>
            <ac:spMk id="173059" creationId="{00000000-0000-0000-0000-000000000000}"/>
          </ac:spMkLst>
        </pc:spChg>
      </pc:sldChg>
    </pc:docChg>
  </pc:docChgLst>
  <pc:docChgLst>
    <pc:chgData clId="Web-{6A6046B0-5CB8-4185-832C-27B901F66A27}"/>
    <pc:docChg chg="modSld">
      <pc:chgData name="" userId="" providerId="" clId="Web-{6A6046B0-5CB8-4185-832C-27B901F66A27}" dt="2018-12-27T17:53:06.182" v="3" actId="20577"/>
      <pc:docMkLst>
        <pc:docMk/>
      </pc:docMkLst>
      <pc:sldChg chg="modSp">
        <pc:chgData name="" userId="" providerId="" clId="Web-{6A6046B0-5CB8-4185-832C-27B901F66A27}" dt="2018-12-27T17:53:06.182" v="3" actId="20577"/>
        <pc:sldMkLst>
          <pc:docMk/>
          <pc:sldMk cId="1972902603" sldId="467"/>
        </pc:sldMkLst>
        <pc:spChg chg="mod">
          <ac:chgData name="" userId="" providerId="" clId="Web-{6A6046B0-5CB8-4185-832C-27B901F66A27}" dt="2018-12-27T17:53:06.182" v="3" actId="20577"/>
          <ac:spMkLst>
            <pc:docMk/>
            <pc:sldMk cId="1972902603" sldId="467"/>
            <ac:spMk id="5" creationId="{17535ABD-13CE-4564-8FF3-98D62DBB534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9181B3-CD4B-C84E-832F-1C3AF143122B}" type="datetimeFigureOut">
              <a:rPr lang="en-US" smtClean="0"/>
              <a:t>1/17/2019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29CDF5E-F94C-DA49-BF07-0945A6FA59B0}" type="slidenum">
              <a:rPr lang="en-US" smtClean="0"/>
              <a:t>‹#›</a:t>
            </a:fld>
            <a:endParaRPr lang="en-US"/>
          </a:p>
        </p:txBody>
      </p:sp>
    </p:spTree>
    <p:extLst>
      <p:ext uri="{BB962C8B-B14F-4D97-AF65-F5344CB8AC3E}">
        <p14:creationId xmlns:p14="http://schemas.microsoft.com/office/powerpoint/2010/main" val="7852015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cs typeface="Calibri"/>
              </a:rPr>
              <a:t>Title: W2L12 Logistic Regression part III</a:t>
            </a:r>
            <a:endParaRPr lang="en-US" b="1" baseline="0" dirty="0">
              <a:latin typeface="+mn-lt"/>
              <a:cs typeface="Calibri"/>
            </a:endParaRPr>
          </a:p>
          <a:p>
            <a:r>
              <a:rPr lang="en-US" b="1" dirty="0">
                <a:latin typeface="+mn-lt"/>
                <a:cs typeface="Calibri"/>
              </a:rPr>
              <a:t>Time: 45 minutes (</a:t>
            </a:r>
            <a:r>
              <a:rPr lang="en-US" b="1">
                <a:latin typeface="+mn-lt"/>
                <a:cs typeface="Calibri"/>
              </a:rPr>
              <a:t>33 slides)</a:t>
            </a:r>
            <a:endParaRPr lang="en-US" b="1" dirty="0">
              <a:solidFill>
                <a:srgbClr val="FF0000"/>
              </a:solidFill>
              <a:latin typeface="+mn-lt"/>
              <a:cs typeface="Calibri"/>
            </a:endParaRPr>
          </a:p>
          <a:p>
            <a:r>
              <a:rPr lang="en-US" b="1" dirty="0">
                <a:latin typeface="+mn-lt"/>
                <a:cs typeface="Calibri"/>
              </a:rPr>
              <a:t>Reading:</a:t>
            </a:r>
            <a:r>
              <a:rPr lang="en-US" b="1" baseline="0" dirty="0">
                <a:latin typeface="+mn-lt"/>
                <a:cs typeface="Calibri"/>
              </a:rPr>
              <a:t> None</a:t>
            </a:r>
            <a:endParaRPr lang="en-US" b="1" dirty="0">
              <a:latin typeface="+mn-lt"/>
              <a:cs typeface="Calibri"/>
            </a:endParaRPr>
          </a:p>
          <a:p>
            <a:endParaRPr lang="en-US" dirty="0">
              <a:latin typeface="+mn-lt"/>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sz="1200" i="1" dirty="0">
                <a:solidFill>
                  <a:srgbClr val="404040"/>
                </a:solidFill>
                <a:latin typeface="+mn-lt"/>
                <a:cs typeface="Times New Roman" panose="02020603050405020304" pitchFamily="18" charset="0"/>
              </a:rPr>
              <a:t>Acknowledgment: Joanne Garrett, PhD</a:t>
            </a:r>
            <a:br>
              <a:rPr lang="en-US" altLang="en-US" sz="1200" i="1" dirty="0">
                <a:solidFill>
                  <a:srgbClr val="404040"/>
                </a:solidFill>
                <a:latin typeface="+mn-lt"/>
                <a:cs typeface="Times New Roman" panose="02020603050405020304" pitchFamily="18" charset="0"/>
              </a:rPr>
            </a:br>
            <a:r>
              <a:rPr lang="en-US" altLang="en-US" sz="1200" i="1" dirty="0">
                <a:solidFill>
                  <a:srgbClr val="404040"/>
                </a:solidFill>
                <a:latin typeface="+mn-lt"/>
                <a:cs typeface="Times New Roman" panose="02020603050405020304" pitchFamily="18" charset="0"/>
              </a:rPr>
              <a:t>Department of Obstetrics and Gynecology</a:t>
            </a:r>
            <a:br>
              <a:rPr lang="en-US" altLang="en-US" sz="1200" i="1" dirty="0">
                <a:solidFill>
                  <a:srgbClr val="404040"/>
                </a:solidFill>
                <a:latin typeface="+mn-lt"/>
                <a:cs typeface="Times New Roman" panose="02020603050405020304" pitchFamily="18" charset="0"/>
              </a:rPr>
            </a:br>
            <a:r>
              <a:rPr lang="en-US" altLang="en-US" sz="1200" i="1" dirty="0">
                <a:solidFill>
                  <a:srgbClr val="404040"/>
                </a:solidFill>
                <a:latin typeface="+mn-lt"/>
                <a:cs typeface="Times New Roman" panose="02020603050405020304" pitchFamily="18" charset="0"/>
              </a:rPr>
              <a:t>University of North Carolina at Chapel Hill</a:t>
            </a:r>
            <a:endParaRPr lang="en-US" b="1"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6952598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This is the same kind</a:t>
            </a:r>
            <a:r>
              <a:rPr lang="en-US" baseline="0" dirty="0"/>
              <a:t> of table:</a:t>
            </a:r>
          </a:p>
          <a:p>
            <a:pPr marL="403225" lvl="1" indent="-171450">
              <a:buFont typeface="Lucida Grande"/>
              <a:buChar char="-"/>
            </a:pPr>
            <a:r>
              <a:rPr lang="en-US" dirty="0"/>
              <a:t>Column 1: the</a:t>
            </a:r>
            <a:r>
              <a:rPr lang="en-US" baseline="0" dirty="0"/>
              <a:t> 3 groups</a:t>
            </a:r>
          </a:p>
          <a:p>
            <a:pPr marL="403225" lvl="1" indent="-171450">
              <a:buFont typeface="Lucida Grande"/>
              <a:buChar char="-"/>
            </a:pPr>
            <a:r>
              <a:rPr lang="en-US" dirty="0"/>
              <a:t>Column 2: the</a:t>
            </a:r>
            <a:r>
              <a:rPr lang="en-US" baseline="0" dirty="0"/>
              <a:t> number in each group</a:t>
            </a:r>
          </a:p>
          <a:p>
            <a:pPr marL="403225" lvl="1" indent="-171450">
              <a:buFont typeface="Lucida Grande"/>
              <a:buChar char="-"/>
            </a:pPr>
            <a:r>
              <a:rPr lang="en-US" dirty="0"/>
              <a:t>Columns 3 and 4: the</a:t>
            </a:r>
            <a:r>
              <a:rPr lang="en-US" baseline="0" dirty="0"/>
              <a:t> number who did and did not get CHD</a:t>
            </a:r>
          </a:p>
          <a:p>
            <a:pPr marL="403225" lvl="1" indent="-171450">
              <a:buFont typeface="Lucida Grande"/>
              <a:buChar char="-"/>
            </a:pPr>
            <a:r>
              <a:rPr lang="en-US" dirty="0"/>
              <a:t>Column 4: the</a:t>
            </a:r>
            <a:r>
              <a:rPr lang="en-US" baseline="0" dirty="0"/>
              <a:t> proportion who got CHD</a:t>
            </a:r>
          </a:p>
          <a:p>
            <a:pPr marL="403225" lvl="1" indent="-171450">
              <a:buFont typeface="Lucida Grande"/>
              <a:buChar char="-"/>
            </a:pPr>
            <a:r>
              <a:rPr lang="en-US" baseline="0" dirty="0"/>
              <a:t>Column 5: </a:t>
            </a:r>
            <a:r>
              <a:rPr lang="en-US" dirty="0"/>
              <a:t>conversion</a:t>
            </a:r>
            <a:r>
              <a:rPr lang="en-US" baseline="0" dirty="0"/>
              <a:t> to log-odds</a:t>
            </a:r>
            <a:endParaRPr lang="en-US" baseline="0" dirty="0">
              <a:cs typeface="Calibri"/>
            </a:endParaRPr>
          </a:p>
          <a:p>
            <a:pPr marL="171450" indent="-171450">
              <a:buFont typeface="Arial" panose="020B0604020202020204" pitchFamily="34" charset="0"/>
              <a:buChar char="•"/>
            </a:pPr>
            <a:r>
              <a:rPr lang="en-US" baseline="0" dirty="0"/>
              <a:t>Then plot the logits against the 3 coffee consumption groups.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10</a:t>
            </a:fld>
            <a:endParaRPr lang="en-US"/>
          </a:p>
        </p:txBody>
      </p:sp>
    </p:spTree>
    <p:extLst>
      <p:ext uri="{BB962C8B-B14F-4D97-AF65-F5344CB8AC3E}">
        <p14:creationId xmlns:p14="http://schemas.microsoft.com/office/powerpoint/2010/main" val="1378141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286451BC-8009-4BEE-8E39-A138CEBE7A9B}" type="slidenum">
              <a:rPr lang="en-US" altLang="en-US" sz="1200" smtClean="0"/>
              <a:pPr/>
              <a:t>11</a:t>
            </a:fld>
            <a:endParaRPr lang="en-US" altLang="en-US" sz="120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dirty="0"/>
              <a:t>Here is</a:t>
            </a:r>
            <a:r>
              <a:rPr lang="en-US" altLang="en-US" baseline="0" dirty="0"/>
              <a:t> the plot:</a:t>
            </a:r>
          </a:p>
          <a:p>
            <a:pPr marL="171450" indent="-171450" eaLnBrk="1" hangingPunct="1">
              <a:buFont typeface="Arial"/>
              <a:buChar char="•"/>
            </a:pPr>
            <a:r>
              <a:rPr lang="en-US" altLang="en-US" baseline="0" dirty="0"/>
              <a:t>Is that a straight line?  How would you interpret this? </a:t>
            </a:r>
            <a:r>
              <a:rPr lang="en-US" altLang="en-US" i="1" baseline="0" dirty="0"/>
              <a:t>[wait, prompt]</a:t>
            </a:r>
          </a:p>
          <a:p>
            <a:pPr marL="171450" indent="-171450" eaLnBrk="1" hangingPunct="1">
              <a:buFont typeface="Arial" panose="020B0604020202020204" pitchFamily="34" charset="0"/>
              <a:buChar char="•"/>
            </a:pPr>
            <a:r>
              <a:rPr lang="en-US" altLang="en-US" baseline="0" dirty="0"/>
              <a:t>It’s not straight at all.  </a:t>
            </a:r>
          </a:p>
          <a:p>
            <a:pPr marL="171450" indent="-171450" eaLnBrk="1" hangingPunct="1">
              <a:buFont typeface="Arial" panose="020B0604020202020204" pitchFamily="34" charset="0"/>
              <a:buChar char="•"/>
            </a:pPr>
            <a:r>
              <a:rPr lang="en-US" altLang="en-US" baseline="0" dirty="0"/>
              <a:t>It’s clear that logit decreases from none to moderate then increases from moderate to heavy - the relationship is not linear.</a:t>
            </a:r>
            <a:endParaRPr lang="en-US" altLang="en-US" dirty="0"/>
          </a:p>
        </p:txBody>
      </p:sp>
    </p:spTree>
    <p:extLst>
      <p:ext uri="{BB962C8B-B14F-4D97-AF65-F5344CB8AC3E}">
        <p14:creationId xmlns:p14="http://schemas.microsoft.com/office/powerpoint/2010/main" val="3996029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Same study, but systolic blood</a:t>
            </a:r>
            <a:r>
              <a:rPr lang="en-US" baseline="0" dirty="0"/>
              <a:t> pressure measured in mm Hg:</a:t>
            </a:r>
          </a:p>
          <a:p>
            <a:pPr marL="171450" indent="-171450">
              <a:buFont typeface="Arial" panose="020B0604020202020204" pitchFamily="34" charset="0"/>
              <a:buChar char="•"/>
            </a:pPr>
            <a:r>
              <a:rPr lang="en-US" baseline="0" dirty="0"/>
              <a:t>Group data into 4 meaningful groups.</a:t>
            </a:r>
          </a:p>
          <a:p>
            <a:pPr marL="171450" indent="-171450">
              <a:buFont typeface="Arial" panose="020B0604020202020204" pitchFamily="34" charset="0"/>
              <a:buChar char="•"/>
            </a:pPr>
            <a:r>
              <a:rPr lang="en-US" baseline="0" dirty="0"/>
              <a:t>Show the number in each group.</a:t>
            </a:r>
          </a:p>
          <a:p>
            <a:pPr marL="171450" indent="-171450">
              <a:buFont typeface="Arial" panose="020B0604020202020204" pitchFamily="34" charset="0"/>
              <a:buChar char="•"/>
            </a:pPr>
            <a:r>
              <a:rPr lang="en-US" baseline="0" dirty="0"/>
              <a:t>The number who got CHD.</a:t>
            </a:r>
          </a:p>
          <a:p>
            <a:pPr marL="171450" indent="-171450">
              <a:buFont typeface="Arial" panose="020B0604020202020204" pitchFamily="34" charset="0"/>
              <a:buChar char="•"/>
            </a:pPr>
            <a:r>
              <a:rPr lang="en-US" baseline="0" dirty="0"/>
              <a:t>The proportion who got CHD.</a:t>
            </a:r>
          </a:p>
          <a:p>
            <a:pPr marL="171450" indent="-171450">
              <a:buFont typeface="Arial" panose="020B0604020202020204" pitchFamily="34" charset="0"/>
              <a:buChar char="•"/>
            </a:pPr>
            <a:r>
              <a:rPr lang="en-US" baseline="0" dirty="0"/>
              <a:t>Then finally the logit of that proportion.</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12</a:t>
            </a:fld>
            <a:endParaRPr lang="en-US"/>
          </a:p>
        </p:txBody>
      </p:sp>
    </p:spTree>
    <p:extLst>
      <p:ext uri="{BB962C8B-B14F-4D97-AF65-F5344CB8AC3E}">
        <p14:creationId xmlns:p14="http://schemas.microsoft.com/office/powerpoint/2010/main" val="3396447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Then plot the</a:t>
            </a:r>
            <a:r>
              <a:rPr lang="en-US" baseline="0" dirty="0"/>
              <a:t> results:</a:t>
            </a:r>
            <a:endParaRPr lang="en-US" dirty="0"/>
          </a:p>
          <a:p>
            <a:pPr marL="171450" indent="-171450">
              <a:buFont typeface="Arial" panose="020B0604020202020204" pitchFamily="34" charset="0"/>
              <a:buChar char="•"/>
            </a:pPr>
            <a:r>
              <a:rPr lang="en-US" i="1" dirty="0"/>
              <a:t>[Go</a:t>
            </a:r>
            <a:r>
              <a:rPr lang="en-US" i="1" baseline="0" dirty="0"/>
              <a:t> through plot the same as for the coffee consumption example]</a:t>
            </a:r>
          </a:p>
          <a:p>
            <a:pPr marL="171450" indent="-171450">
              <a:buFont typeface="Arial" panose="020B0604020202020204" pitchFamily="34" charset="0"/>
              <a:buChar char="•"/>
            </a:pPr>
            <a:r>
              <a:rPr lang="en-US" baseline="0" dirty="0"/>
              <a:t>Yes, this one is nicely linear.  </a:t>
            </a:r>
          </a:p>
          <a:p>
            <a:pPr marL="171450" indent="-171450">
              <a:buFont typeface="Arial" panose="020B0604020202020204" pitchFamily="34" charset="0"/>
              <a:buChar char="•"/>
            </a:pPr>
            <a:r>
              <a:rPr lang="en-US" baseline="0" dirty="0"/>
              <a:t>You can model SBP as an ordinal variable.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13</a:t>
            </a:fld>
            <a:endParaRPr lang="en-US"/>
          </a:p>
        </p:txBody>
      </p:sp>
    </p:spTree>
    <p:extLst>
      <p:ext uri="{BB962C8B-B14F-4D97-AF65-F5344CB8AC3E}">
        <p14:creationId xmlns:p14="http://schemas.microsoft.com/office/powerpoint/2010/main" val="1082629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So what do you do</a:t>
            </a:r>
            <a:r>
              <a:rPr lang="en-US" baseline="0" dirty="0"/>
              <a:t> if it’s not linear?</a:t>
            </a:r>
          </a:p>
          <a:p>
            <a:pPr marL="171450" indent="-171450">
              <a:buFont typeface="Arial" panose="020B0604020202020204" pitchFamily="34" charset="0"/>
              <a:buChar char="•"/>
            </a:pPr>
            <a:r>
              <a:rPr lang="en-US" baseline="0" dirty="0"/>
              <a:t>There are 3 somewhat complicated options, transforming, using polynomials or spline functions, but what I want to focus on are the next two.</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14</a:t>
            </a:fld>
            <a:endParaRPr lang="en-US"/>
          </a:p>
        </p:txBody>
      </p:sp>
    </p:spTree>
    <p:extLst>
      <p:ext uri="{BB962C8B-B14F-4D97-AF65-F5344CB8AC3E}">
        <p14:creationId xmlns:p14="http://schemas.microsoft.com/office/powerpoint/2010/main" val="953896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You can</a:t>
            </a:r>
            <a:r>
              <a:rPr lang="en-US" baseline="0" dirty="0"/>
              <a:t> always dichotomize a continuous or nominal variable into 2 groups.  </a:t>
            </a:r>
          </a:p>
          <a:p>
            <a:pPr marL="171450" indent="-171450">
              <a:buFont typeface="Arial" panose="020B0604020202020204" pitchFamily="34" charset="0"/>
              <a:buChar char="•"/>
            </a:pPr>
            <a:r>
              <a:rPr lang="en-US" baseline="0" dirty="0"/>
              <a:t>Often the median is a good place, but there may be a specific meaningful cut-point, like the hemoglobin level that defines anemia.  </a:t>
            </a:r>
          </a:p>
          <a:p>
            <a:pPr marL="171450" indent="-171450">
              <a:buFont typeface="Arial" panose="020B0604020202020204" pitchFamily="34" charset="0"/>
              <a:buChar char="•"/>
            </a:pPr>
            <a:r>
              <a:rPr lang="en-US" baseline="0" dirty="0"/>
              <a:t>This will always be correct in terms of modeling, because 2 points always determine a straight line, but you lose almost all of the information contained in the natural ordering in a continuous or ordinal variable.</a:t>
            </a:r>
          </a:p>
          <a:p>
            <a:pPr marL="171450" indent="-171450">
              <a:buFont typeface="Arial" panose="020B0604020202020204" pitchFamily="34" charset="0"/>
              <a:buChar char="•"/>
            </a:pPr>
            <a:r>
              <a:rPr lang="en-US" baseline="0" dirty="0"/>
              <a:t>Alternatively, you can use more than 2 groups like in the coffee consumption example, but use dummy variables as a good compromise.</a:t>
            </a:r>
          </a:p>
        </p:txBody>
      </p:sp>
      <p:sp>
        <p:nvSpPr>
          <p:cNvPr id="4" name="Slide Number Placeholder 3"/>
          <p:cNvSpPr>
            <a:spLocks noGrp="1"/>
          </p:cNvSpPr>
          <p:nvPr>
            <p:ph type="sldNum" sz="quarter" idx="10"/>
          </p:nvPr>
        </p:nvSpPr>
        <p:spPr/>
        <p:txBody>
          <a:bodyPr/>
          <a:lstStyle/>
          <a:p>
            <a:fld id="{1AD3D35E-2143-4448-BE2B-2320F89EEC49}" type="slidenum">
              <a:rPr lang="en-US" smtClean="0"/>
              <a:t>15</a:t>
            </a:fld>
            <a:endParaRPr lang="en-US"/>
          </a:p>
        </p:txBody>
      </p:sp>
    </p:spTree>
    <p:extLst>
      <p:ext uri="{BB962C8B-B14F-4D97-AF65-F5344CB8AC3E}">
        <p14:creationId xmlns:p14="http://schemas.microsoft.com/office/powerpoint/2010/main" val="39398015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To create dummy variables, you subtract 1 from the number</a:t>
            </a:r>
            <a:r>
              <a:rPr lang="en-US" baseline="0" dirty="0"/>
              <a:t> of levels in the native variables.</a:t>
            </a:r>
          </a:p>
          <a:p>
            <a:pPr marL="171450" indent="-171450">
              <a:buFont typeface="Arial" panose="020B0604020202020204" pitchFamily="34" charset="0"/>
              <a:buChar char="•"/>
            </a:pPr>
            <a:r>
              <a:rPr lang="en-US" baseline="0" dirty="0"/>
              <a:t>You create 1 fewer dummy variables than the number of categories.</a:t>
            </a:r>
          </a:p>
          <a:p>
            <a:pPr marL="171450" indent="-171450">
              <a:buFont typeface="Arial" panose="020B0604020202020204" pitchFamily="34" charset="0"/>
              <a:buChar char="•"/>
            </a:pPr>
            <a:r>
              <a:rPr lang="en-US" baseline="0" dirty="0"/>
              <a:t>The level you leave out becomes the reference group.  </a:t>
            </a:r>
          </a:p>
          <a:p>
            <a:pPr marL="171450" indent="-171450">
              <a:buFont typeface="Arial" panose="020B0604020202020204" pitchFamily="34" charset="0"/>
              <a:buChar char="•"/>
            </a:pPr>
            <a:r>
              <a:rPr lang="en-US" baseline="0" dirty="0"/>
              <a:t>Each of the other levels is compared with the level you leave out.</a:t>
            </a:r>
          </a:p>
          <a:p>
            <a:pPr marL="171450" indent="-171450">
              <a:buFont typeface="Arial" panose="020B0604020202020204" pitchFamily="34" charset="0"/>
              <a:buChar char="•"/>
            </a:pPr>
            <a:r>
              <a:rPr lang="en-US" baseline="0" dirty="0"/>
              <a:t>Each of the dummy variables by itself is binary 0,1 variable.</a:t>
            </a:r>
          </a:p>
          <a:p>
            <a:pPr marL="171450" indent="-171450">
              <a:buFont typeface="Arial" panose="020B0604020202020204" pitchFamily="34" charset="0"/>
              <a:buChar char="•"/>
            </a:pPr>
            <a:r>
              <a:rPr lang="en-US" baseline="0" dirty="0"/>
              <a:t>In the coffee example, the native coffee consumption variable had 3 levels, so you create 2 dummy variables.</a:t>
            </a:r>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337864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35A9328D-0CFF-4037-8FFB-733AAA53B36C}" type="slidenum">
              <a:rPr lang="en-US" altLang="en-US" sz="1200" smtClean="0"/>
              <a:pPr/>
              <a:t>17</a:t>
            </a:fld>
            <a:endParaRPr lang="en-US" altLang="en-US" sz="120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p:spPr>
        <p:txBody>
          <a:bodyPr/>
          <a:lstStyle/>
          <a:p>
            <a:pPr marL="171450" indent="-171450" eaLnBrk="1" hangingPunct="1">
              <a:buFont typeface="Arial"/>
              <a:buChar char="•"/>
            </a:pPr>
            <a:r>
              <a:rPr lang="en-US" altLang="en-US" dirty="0"/>
              <a:t>For</a:t>
            </a:r>
            <a:r>
              <a:rPr lang="en-US" altLang="en-US" baseline="0" dirty="0"/>
              <a:t> example, create a new variable called Coffee2.   </a:t>
            </a:r>
          </a:p>
          <a:p>
            <a:pPr marL="171450" indent="-171450" eaLnBrk="1" hangingPunct="1">
              <a:buFont typeface="Arial"/>
              <a:buChar char="•"/>
            </a:pPr>
            <a:r>
              <a:rPr lang="en-US" altLang="en-US" baseline="0" dirty="0"/>
              <a:t>When the native Coffee = 2, then Coffee2 = 1, otherwise Coffee2 = 0.</a:t>
            </a:r>
          </a:p>
          <a:p>
            <a:pPr marL="171450" indent="-171450" eaLnBrk="1" hangingPunct="1">
              <a:buFont typeface="Arial" panose="020B0604020202020204" pitchFamily="34" charset="0"/>
              <a:buChar char="•"/>
            </a:pPr>
            <a:r>
              <a:rPr lang="en-US" altLang="en-US" baseline="0" dirty="0"/>
              <a:t>Coffee2 becomes a marker for that group of individuals, the individuals who had moderate coffee consumption.</a:t>
            </a:r>
          </a:p>
          <a:p>
            <a:pPr marL="171450" indent="-171450" eaLnBrk="1" hangingPunct="1">
              <a:buFont typeface="Arial" panose="020B0604020202020204" pitchFamily="34" charset="0"/>
              <a:buChar char="•"/>
            </a:pPr>
            <a:r>
              <a:rPr lang="en-US" altLang="en-US" baseline="0" dirty="0"/>
              <a:t>When Coffee = 3, then your new dummy variable, Coffee3 = 1, otherwise Coffee3 = 0.</a:t>
            </a:r>
          </a:p>
          <a:p>
            <a:pPr marL="171450" indent="-171450" eaLnBrk="1" hangingPunct="1">
              <a:buFont typeface="Arial" panose="020B0604020202020204" pitchFamily="34" charset="0"/>
              <a:buChar char="•"/>
            </a:pPr>
            <a:r>
              <a:rPr lang="en-US" altLang="en-US" baseline="0" dirty="0"/>
              <a:t>Coffee3 becomes a marker for the group of individuals who had heavy consumption and no one else.</a:t>
            </a:r>
            <a:endParaRPr lang="en-US" altLang="en-US" dirty="0"/>
          </a:p>
          <a:p>
            <a:pPr marL="171450" indent="-171450" eaLnBrk="1" hangingPunct="1">
              <a:buFont typeface="Arial" panose="020B0604020202020204" pitchFamily="34" charset="0"/>
              <a:buChar char="•"/>
            </a:pPr>
            <a:r>
              <a:rPr lang="en-US" altLang="en-US" dirty="0"/>
              <a:t>Omitted category = reference.</a:t>
            </a:r>
          </a:p>
          <a:p>
            <a:pPr marL="171450" indent="-171450" eaLnBrk="1" hangingPunct="1">
              <a:buFont typeface="Arial" panose="020B0604020202020204" pitchFamily="34" charset="0"/>
              <a:buChar char="•"/>
            </a:pPr>
            <a:r>
              <a:rPr lang="en-US" altLang="en-US" dirty="0"/>
              <a:t>So you</a:t>
            </a:r>
            <a:r>
              <a:rPr lang="en-US" altLang="en-US" baseline="0" dirty="0"/>
              <a:t> have to include both dummy variables in every model.</a:t>
            </a:r>
          </a:p>
          <a:p>
            <a:pPr marL="171450" indent="-171450" eaLnBrk="1" hangingPunct="1">
              <a:buFont typeface="Arial" panose="020B0604020202020204" pitchFamily="34" charset="0"/>
              <a:buChar char="•"/>
            </a:pPr>
            <a:r>
              <a:rPr lang="en-US" altLang="en-US" baseline="0" dirty="0"/>
              <a:t>You treat them as though they were a single variable because they each represent one part of a single variable.  </a:t>
            </a:r>
          </a:p>
          <a:p>
            <a:pPr marL="171450" indent="-171450" eaLnBrk="1" hangingPunct="1">
              <a:buFont typeface="Arial" panose="020B0604020202020204" pitchFamily="34" charset="0"/>
              <a:buChar char="•"/>
            </a:pPr>
            <a:r>
              <a:rPr lang="en-US" altLang="en-US" baseline="0" dirty="0"/>
              <a:t>Together they represent the whole variable.</a:t>
            </a:r>
            <a:endParaRPr lang="en-US" altLang="en-US" dirty="0"/>
          </a:p>
          <a:p>
            <a:pPr marL="171450" indent="-171450" eaLnBrk="1" hangingPunct="1">
              <a:buFont typeface="Arial" panose="020B0604020202020204" pitchFamily="34" charset="0"/>
              <a:buChar char="•"/>
            </a:pPr>
            <a:r>
              <a:rPr lang="en-US" altLang="en-US" dirty="0"/>
              <a:t>This type of table is very helpful when evaluating dummy variables for nominal or ordinal variables.</a:t>
            </a:r>
          </a:p>
        </p:txBody>
      </p:sp>
    </p:spTree>
    <p:extLst>
      <p:ext uri="{BB962C8B-B14F-4D97-AF65-F5344CB8AC3E}">
        <p14:creationId xmlns:p14="http://schemas.microsoft.com/office/powerpoint/2010/main" val="25299681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04DB64AB-A22C-48D5-A395-2192772B96E6}" type="slidenum">
              <a:rPr lang="en-US" altLang="en-US" sz="1200" smtClean="0"/>
              <a:pPr/>
              <a:t>18</a:t>
            </a:fld>
            <a:endParaRPr lang="en-US" altLang="en-US" sz="120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altLang="en-US" dirty="0"/>
              <a:t>If no lowest risk group, then pick category with largest # people in it as reference -- gives best statistical power.</a:t>
            </a:r>
          </a:p>
          <a:p>
            <a:pPr marL="171450" indent="-171450" eaLnBrk="1" hangingPunct="1">
              <a:buFont typeface="Arial" panose="020B0604020202020204" pitchFamily="34" charset="0"/>
              <a:buChar char="•"/>
            </a:pPr>
            <a:r>
              <a:rPr lang="en-US" altLang="en-US" dirty="0"/>
              <a:t>This is how it’s interpreted.</a:t>
            </a:r>
          </a:p>
          <a:p>
            <a:pPr marL="171450" indent="-171450" eaLnBrk="1" hangingPunct="1">
              <a:buFont typeface="Arial" panose="020B0604020202020204" pitchFamily="34" charset="0"/>
              <a:buChar char="•"/>
            </a:pPr>
            <a:r>
              <a:rPr lang="en-US" altLang="en-US" i="1" dirty="0"/>
              <a:t>[Review slide content]</a:t>
            </a:r>
          </a:p>
        </p:txBody>
      </p:sp>
    </p:spTree>
    <p:extLst>
      <p:ext uri="{BB962C8B-B14F-4D97-AF65-F5344CB8AC3E}">
        <p14:creationId xmlns:p14="http://schemas.microsoft.com/office/powerpoint/2010/main" val="791049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Here’s an example:  </a:t>
            </a:r>
          </a:p>
          <a:p>
            <a:pPr marL="171450" indent="-171450">
              <a:buFont typeface="Arial"/>
              <a:buChar char="•"/>
            </a:pPr>
            <a:r>
              <a:rPr lang="en-US" dirty="0"/>
              <a:t>You</a:t>
            </a:r>
            <a:r>
              <a:rPr lang="en-US" baseline="0" dirty="0"/>
              <a:t> see the logit form of the model and below that a table with the betas, their standard errors, and the corresponding P values for each of the 2 dummy variables.</a:t>
            </a:r>
          </a:p>
          <a:p>
            <a:pPr marL="171450" indent="-171450">
              <a:buFont typeface="Arial" panose="020B0604020202020204" pitchFamily="34" charset="0"/>
              <a:buChar char="•"/>
            </a:pPr>
            <a:r>
              <a:rPr lang="en-US" baseline="0" dirty="0"/>
              <a:t>So if you want to compare moderate coffee drinkers to non-drinkers, you take e to the beta for Coffee2 and get an odds ratio of 0.95.</a:t>
            </a:r>
          </a:p>
          <a:p>
            <a:pPr marL="171450" indent="-171450">
              <a:buFont typeface="Arial" panose="020B0604020202020204" pitchFamily="34" charset="0"/>
              <a:buChar char="•"/>
            </a:pPr>
            <a:r>
              <a:rPr lang="en-US" baseline="0" dirty="0"/>
              <a:t>To compare heavy drinkers to non-drinkers, you take e to the beta for Coffee3 and get an odds ratio of 2.64, and this time the confidence interval does not include 1.</a:t>
            </a:r>
          </a:p>
          <a:p>
            <a:pPr marL="171450" indent="-171450">
              <a:buFont typeface="Arial" panose="020B0604020202020204" pitchFamily="34" charset="0"/>
              <a:buChar char="•"/>
            </a:pPr>
            <a:r>
              <a:rPr lang="en-US" baseline="0" dirty="0"/>
              <a:t>So, </a:t>
            </a:r>
            <a:r>
              <a:rPr lang="en-US" b="1" i="1" baseline="0" dirty="0"/>
              <a:t>SAY</a:t>
            </a:r>
            <a:r>
              <a:rPr lang="en-US" baseline="0" dirty="0"/>
              <a:t> this in English (spoken word): How would you report these results?  </a:t>
            </a:r>
            <a:r>
              <a:rPr lang="en-US" i="1" baseline="0" dirty="0"/>
              <a:t>[wait, prompt]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19</a:t>
            </a:fld>
            <a:endParaRPr lang="en-US"/>
          </a:p>
        </p:txBody>
      </p:sp>
    </p:spTree>
    <p:extLst>
      <p:ext uri="{BB962C8B-B14F-4D97-AF65-F5344CB8AC3E}">
        <p14:creationId xmlns:p14="http://schemas.microsoft.com/office/powerpoint/2010/main" val="1950339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3496184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In this slide, I’m doing it wrong on purpose to show you that</a:t>
            </a:r>
            <a:r>
              <a:rPr lang="en-US" baseline="0" dirty="0"/>
              <a:t> you get a wrong answer:</a:t>
            </a:r>
          </a:p>
          <a:p>
            <a:pPr marL="171450" indent="-171450">
              <a:buFont typeface="Arial" panose="020B0604020202020204" pitchFamily="34" charset="0"/>
              <a:buChar char="•"/>
            </a:pPr>
            <a:r>
              <a:rPr lang="en-US" baseline="0" dirty="0"/>
              <a:t>Use the native coffee variable, coded 1, 2, 3.</a:t>
            </a:r>
          </a:p>
          <a:p>
            <a:pPr marL="171450" indent="-171450">
              <a:buFont typeface="Arial" panose="020B0604020202020204" pitchFamily="34" charset="0"/>
              <a:buChar char="•"/>
            </a:pPr>
            <a:r>
              <a:rPr lang="en-US" baseline="0" dirty="0"/>
              <a:t>Exponentiate that and you get an odds ratio of 1.78 for each increment in coffee consumption.</a:t>
            </a:r>
          </a:p>
          <a:p>
            <a:pPr marL="171450" indent="-171450">
              <a:buFont typeface="Arial" panose="020B0604020202020204" pitchFamily="34" charset="0"/>
              <a:buChar char="•"/>
            </a:pPr>
            <a:r>
              <a:rPr lang="en-US" baseline="0" dirty="0"/>
              <a:t>In other words, compared with no coffee, moderate coffee drinking is associated with a 1.78-fold increase in the odds of CHD.</a:t>
            </a:r>
          </a:p>
          <a:p>
            <a:pPr marL="171450" indent="-171450">
              <a:buFont typeface="Arial" panose="020B0604020202020204" pitchFamily="34" charset="0"/>
              <a:buChar char="•"/>
            </a:pPr>
            <a:r>
              <a:rPr lang="en-US" baseline="0" dirty="0"/>
              <a:t>And the same is true comparing heavy to moderate coffee drinking, the odds of CHD are 1.78-fold higher with heavy coffee drinking.</a:t>
            </a:r>
          </a:p>
          <a:p>
            <a:pPr marL="171450" indent="-171450">
              <a:buFont typeface="Arial" panose="020B0604020202020204" pitchFamily="34" charset="0"/>
              <a:buChar char="•"/>
            </a:pPr>
            <a:r>
              <a:rPr lang="en-US" baseline="0" dirty="0"/>
              <a:t>You see how much that differs from what we just got on the previous slide.   The conclusions are entirely different.</a:t>
            </a:r>
          </a:p>
          <a:p>
            <a:pPr marL="171450" indent="-171450">
              <a:buFont typeface="Arial" panose="020B0604020202020204" pitchFamily="34" charset="0"/>
              <a:buChar char="•"/>
            </a:pPr>
            <a:r>
              <a:rPr lang="en-US" baseline="0" dirty="0"/>
              <a:t>Comparing heavy to none is 2 x beta raised to the power of 3, giving a 3.16 odds ratio.  That’s also different from what we had before.</a:t>
            </a:r>
          </a:p>
          <a:p>
            <a:pPr marL="171450" indent="-171450">
              <a:buFont typeface="Arial" panose="020B0604020202020204" pitchFamily="34" charset="0"/>
              <a:buChar char="•"/>
            </a:pPr>
            <a:r>
              <a:rPr lang="en-US" baseline="0" dirty="0"/>
              <a:t>The point is that software will give you an answer, but if you do it this way, it’s the wrong answer.</a:t>
            </a:r>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25858629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5569CC12-C191-43A7-AE99-1FBCDB95428B}" type="slidenum">
              <a:rPr lang="en-US" altLang="en-US" sz="1200" smtClean="0"/>
              <a:pPr/>
              <a:t>21</a:t>
            </a:fld>
            <a:endParaRPr lang="en-US" altLang="en-US" sz="120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Now</a:t>
            </a:r>
            <a:r>
              <a:rPr lang="en-US" altLang="en-US" baseline="0" dirty="0"/>
              <a:t> that you know how to create and use dummy variables.</a:t>
            </a:r>
          </a:p>
          <a:p>
            <a:pPr marL="171450" indent="-171450" eaLnBrk="1" hangingPunct="1">
              <a:buFont typeface="Arial" panose="020B0604020202020204" pitchFamily="34" charset="0"/>
              <a:buChar char="•"/>
            </a:pPr>
            <a:r>
              <a:rPr lang="en-US" altLang="en-US" baseline="0" dirty="0"/>
              <a:t>The next layer is how do you use them in interaction terms.</a:t>
            </a:r>
          </a:p>
          <a:p>
            <a:pPr marL="171450" indent="-171450" eaLnBrk="1" hangingPunct="1">
              <a:buFont typeface="Arial" panose="020B0604020202020204" pitchFamily="34" charset="0"/>
              <a:buChar char="•"/>
            </a:pPr>
            <a:r>
              <a:rPr lang="en-US" altLang="en-US" baseline="0" dirty="0"/>
              <a:t>Again, the key concept is to keep the pair of dummy variables together, they are like 2 halves of one variable.</a:t>
            </a:r>
          </a:p>
          <a:p>
            <a:pPr marL="171450" indent="-171450" eaLnBrk="1" hangingPunct="1">
              <a:buFont typeface="Arial" panose="020B0604020202020204" pitchFamily="34" charset="0"/>
              <a:buChar char="•"/>
            </a:pPr>
            <a:r>
              <a:rPr lang="en-US" altLang="en-US" baseline="0" dirty="0"/>
              <a:t>Here we have 2 covariates, age in 3 categories, and systolic blood pressure.</a:t>
            </a:r>
          </a:p>
        </p:txBody>
      </p:sp>
    </p:spTree>
    <p:extLst>
      <p:ext uri="{BB962C8B-B14F-4D97-AF65-F5344CB8AC3E}">
        <p14:creationId xmlns:p14="http://schemas.microsoft.com/office/powerpoint/2010/main" val="2727101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22</a:t>
            </a:fld>
            <a:endParaRPr lang="en-US"/>
          </a:p>
        </p:txBody>
      </p:sp>
    </p:spTree>
    <p:extLst>
      <p:ext uri="{BB962C8B-B14F-4D97-AF65-F5344CB8AC3E}">
        <p14:creationId xmlns:p14="http://schemas.microsoft.com/office/powerpoint/2010/main" val="3204300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9AD41DED-7397-4E6F-B994-7DE7B2DAD277}" type="slidenum">
              <a:rPr lang="en-US" altLang="en-US" sz="1200" smtClean="0"/>
              <a:pPr/>
              <a:t>23</a:t>
            </a:fld>
            <a:endParaRPr lang="en-US" altLang="en-US" sz="120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baseline="0" dirty="0">
                <a:cs typeface="Arial" panose="020B0604020202020204" pitchFamily="34" charset="0"/>
              </a:rPr>
              <a:t>Now we can use a likelihood ratio test to test all 4 interaction terms at once:</a:t>
            </a:r>
          </a:p>
          <a:p>
            <a:pPr marL="171450" indent="-171450" eaLnBrk="1" hangingPunct="1">
              <a:buFont typeface="Arial" panose="020B0604020202020204" pitchFamily="34" charset="0"/>
              <a:buChar char="•"/>
            </a:pPr>
            <a:r>
              <a:rPr lang="en-US" altLang="en-US" baseline="0" dirty="0">
                <a:cs typeface="Arial" panose="020B0604020202020204" pitchFamily="34" charset="0"/>
              </a:rPr>
              <a:t>Here’s the full model with all 4 interaction terms, and its log likelihood statistic, 535.37.</a:t>
            </a:r>
          </a:p>
          <a:p>
            <a:pPr marL="171450" indent="-171450" eaLnBrk="1" hangingPunct="1">
              <a:buFont typeface="Arial" panose="020B0604020202020204" pitchFamily="34" charset="0"/>
              <a:buChar char="•"/>
            </a:pPr>
            <a:r>
              <a:rPr lang="en-US" altLang="en-US" baseline="0" dirty="0">
                <a:cs typeface="Arial" panose="020B0604020202020204" pitchFamily="34" charset="0"/>
              </a:rPr>
              <a:t>The likelihood ratio tests for the null hypothesis that all 4 coefficients are zero, that all 4 terms d</a:t>
            </a:r>
            <a:r>
              <a:rPr lang="en-US" altLang="en-US" i="0" baseline="0" dirty="0">
                <a:cs typeface="Arial" panose="020B0604020202020204" pitchFamily="34" charset="0"/>
              </a:rPr>
              <a:t>rop </a:t>
            </a:r>
            <a:r>
              <a:rPr lang="en-US" altLang="en-US" baseline="0" dirty="0">
                <a:cs typeface="Arial" panose="020B0604020202020204" pitchFamily="34" charset="0"/>
              </a:rPr>
              <a:t>out of the model.</a:t>
            </a:r>
          </a:p>
        </p:txBody>
      </p:sp>
    </p:spTree>
    <p:extLst>
      <p:ext uri="{BB962C8B-B14F-4D97-AF65-F5344CB8AC3E}">
        <p14:creationId xmlns:p14="http://schemas.microsoft.com/office/powerpoint/2010/main" val="23703207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Here’s the reduced</a:t>
            </a:r>
            <a:r>
              <a:rPr lang="en-US" baseline="0" dirty="0"/>
              <a:t> model with no interaction terms, and its log likelihood statistic, 540.13.</a:t>
            </a:r>
          </a:p>
          <a:p>
            <a:pPr marL="171450" indent="-171450">
              <a:buFont typeface="Arial" panose="020B0604020202020204" pitchFamily="34" charset="0"/>
              <a:buChar char="•"/>
            </a:pPr>
            <a:r>
              <a:rPr lang="en-US" baseline="0" dirty="0"/>
              <a:t>So we subtract them to get a chi-square of 4.76 with 4 degrees of freedom</a:t>
            </a:r>
            <a:r>
              <a:rPr lang="en-US" dirty="0"/>
              <a:t>,</a:t>
            </a:r>
            <a:r>
              <a:rPr lang="en-US" baseline="0" dirty="0"/>
              <a:t> which is not significant.</a:t>
            </a:r>
            <a:endParaRPr lang="en-US" baseline="0" dirty="0">
              <a:cs typeface="Calibri"/>
            </a:endParaRPr>
          </a:p>
          <a:p>
            <a:pPr marL="171450" indent="-171450">
              <a:buFont typeface="Arial" panose="020B0604020202020204" pitchFamily="34" charset="0"/>
              <a:buChar char="•"/>
            </a:pPr>
            <a:r>
              <a:rPr lang="en-US" baseline="0" dirty="0"/>
              <a:t>What would you conclude from this P value?  How would you report it in a manuscript? </a:t>
            </a:r>
            <a:r>
              <a:rPr lang="en-US" i="1" baseline="0" dirty="0"/>
              <a:t>[wait prompt]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24</a:t>
            </a:fld>
            <a:endParaRPr lang="en-US"/>
          </a:p>
        </p:txBody>
      </p:sp>
    </p:spTree>
    <p:extLst>
      <p:ext uri="{BB962C8B-B14F-4D97-AF65-F5344CB8AC3E}">
        <p14:creationId xmlns:p14="http://schemas.microsoft.com/office/powerpoint/2010/main" val="2353085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Here’s one way:  </a:t>
            </a:r>
          </a:p>
          <a:p>
            <a:pPr marL="171450" indent="-171450">
              <a:buFont typeface="Arial"/>
              <a:buChar char="•"/>
            </a:pPr>
            <a:r>
              <a:rPr lang="en-US" dirty="0"/>
              <a:t>The joint</a:t>
            </a:r>
            <a:r>
              <a:rPr lang="en-US" baseline="0" dirty="0"/>
              <a:t> effect of 4 interaction terms...</a:t>
            </a:r>
            <a:r>
              <a:rPr lang="en-US" i="1" baseline="0" dirty="0"/>
              <a:t> [review slide content].</a:t>
            </a:r>
            <a:endParaRPr lang="en-US" baseline="0" dirty="0"/>
          </a:p>
          <a:p>
            <a:pPr marL="171450" indent="-171450">
              <a:buFont typeface="Arial" panose="020B0604020202020204" pitchFamily="34" charset="0"/>
              <a:buChar char="•"/>
            </a:pPr>
            <a:r>
              <a:rPr lang="en-US" baseline="0" dirty="0"/>
              <a:t>Hypothetically, if the global test had been significant</a:t>
            </a:r>
            <a:r>
              <a:rPr lang="mr-IN" baseline="0" dirty="0"/>
              <a:t>…</a:t>
            </a:r>
            <a:r>
              <a:rPr lang="en-US" baseline="0" dirty="0"/>
              <a:t> </a:t>
            </a:r>
            <a:r>
              <a:rPr lang="en-US" i="1" baseline="0"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25</a:t>
            </a:fld>
            <a:endParaRPr lang="en-US"/>
          </a:p>
        </p:txBody>
      </p:sp>
    </p:spTree>
    <p:extLst>
      <p:ext uri="{BB962C8B-B14F-4D97-AF65-F5344CB8AC3E}">
        <p14:creationId xmlns:p14="http://schemas.microsoft.com/office/powerpoint/2010/main" val="4980749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After</a:t>
            </a:r>
            <a:r>
              <a:rPr lang="en-US" baseline="0" dirty="0"/>
              <a:t> interaction, the next step is confounding.  How do you do confounding with dummy variables?</a:t>
            </a:r>
          </a:p>
          <a:p>
            <a:pPr marL="171450" indent="-171450">
              <a:buFont typeface="Arial" panose="020B0604020202020204" pitchFamily="34" charset="0"/>
              <a:buChar char="•"/>
            </a:pPr>
            <a:r>
              <a:rPr lang="en-US" baseline="0" dirty="0"/>
              <a:t>You have to compare both odds ratios, the odds ratios for both of the dummy variables that came from the same variable.</a:t>
            </a:r>
          </a:p>
          <a:p>
            <a:pPr marL="171450" indent="-171450">
              <a:buFont typeface="Arial" panose="020B0604020202020204" pitchFamily="34" charset="0"/>
              <a:buChar char="•"/>
            </a:pPr>
            <a:r>
              <a:rPr lang="en-US" baseline="0" dirty="0"/>
              <a:t>You do the same thing, put in and take out he potential confounders, looking at both odds ratios for both levels of coffee consumption.</a:t>
            </a:r>
          </a:p>
          <a:p>
            <a:pPr marL="171450" indent="-171450">
              <a:buFont typeface="Arial" panose="020B0604020202020204" pitchFamily="34" charset="0"/>
              <a:buChar char="•"/>
            </a:pPr>
            <a:r>
              <a:rPr lang="en-US" baseline="0" dirty="0"/>
              <a:t>Here’s the new full model with no interaction terms.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26</a:t>
            </a:fld>
            <a:endParaRPr lang="en-US"/>
          </a:p>
        </p:txBody>
      </p:sp>
    </p:spTree>
    <p:extLst>
      <p:ext uri="{BB962C8B-B14F-4D97-AF65-F5344CB8AC3E}">
        <p14:creationId xmlns:p14="http://schemas.microsoft.com/office/powerpoint/2010/main" val="23833464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At</a:t>
            </a:r>
            <a:r>
              <a:rPr lang="en-US" baseline="0" dirty="0"/>
              <a:t> the top is the full model:  Both covariates are in the model. This is the fully adjusted model.</a:t>
            </a:r>
          </a:p>
          <a:p>
            <a:pPr marL="171450" indent="-171450">
              <a:buFont typeface="Arial" panose="020B0604020202020204" pitchFamily="34" charset="0"/>
              <a:buChar char="•"/>
            </a:pPr>
            <a:r>
              <a:rPr lang="en-US" baseline="0" dirty="0"/>
              <a:t>Now take out SBP.  AGE3 is still in the model.  What happens to the 2 odds ratios? </a:t>
            </a:r>
            <a:r>
              <a:rPr lang="en-US" i="1" baseline="0" dirty="0"/>
              <a:t>[prompt audience to answer].</a:t>
            </a:r>
          </a:p>
          <a:p>
            <a:pPr marL="171450" indent="-171450">
              <a:buFont typeface="Arial" panose="020B0604020202020204" pitchFamily="34" charset="0"/>
              <a:buChar char="•"/>
            </a:pPr>
            <a:r>
              <a:rPr lang="en-US" baseline="0" dirty="0"/>
              <a:t>So both of them change &gt; 10% meaning that SBP is an important confounder to control for.</a:t>
            </a:r>
          </a:p>
          <a:p>
            <a:pPr marL="171450" indent="-171450">
              <a:buFont typeface="Arial" panose="020B0604020202020204" pitchFamily="34" charset="0"/>
              <a:buChar char="•"/>
            </a:pPr>
            <a:r>
              <a:rPr lang="en-US" baseline="0" dirty="0"/>
              <a:t>How about AGE3?  Compare the first model, the full model with both covariates, to the 3</a:t>
            </a:r>
            <a:r>
              <a:rPr lang="en-US" baseline="30000" dirty="0"/>
              <a:t>rd</a:t>
            </a:r>
            <a:r>
              <a:rPr lang="en-US" baseline="0" dirty="0"/>
              <a:t> model where you take out AGE3.</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What happens to the 2 odds ratios? </a:t>
            </a:r>
            <a:r>
              <a:rPr lang="en-US" i="1" baseline="0" dirty="0"/>
              <a:t>[prompt audience to answer].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They don’t change much do they, they are almost the same as the fully adjusted model.  So you don’t really need AGE3.</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The model with only SBP is more parsimonious.  The confidence intervals are even a tiny bit narrower, not enough to mean anything, but it illustrates the point.</a:t>
            </a:r>
          </a:p>
        </p:txBody>
      </p:sp>
      <p:sp>
        <p:nvSpPr>
          <p:cNvPr id="4" name="Slide Number Placeholder 3"/>
          <p:cNvSpPr>
            <a:spLocks noGrp="1"/>
          </p:cNvSpPr>
          <p:nvPr>
            <p:ph type="sldNum" sz="quarter" idx="10"/>
          </p:nvPr>
        </p:nvSpPr>
        <p:spPr/>
        <p:txBody>
          <a:bodyPr/>
          <a:lstStyle/>
          <a:p>
            <a:fld id="{1AD3D35E-2143-4448-BE2B-2320F89EEC49}" type="slidenum">
              <a:rPr lang="en-US" smtClean="0"/>
              <a:t>27</a:t>
            </a:fld>
            <a:endParaRPr lang="en-US"/>
          </a:p>
        </p:txBody>
      </p:sp>
    </p:spTree>
    <p:extLst>
      <p:ext uri="{BB962C8B-B14F-4D97-AF65-F5344CB8AC3E}">
        <p14:creationId xmlns:p14="http://schemas.microsoft.com/office/powerpoint/2010/main" val="42886853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a:t>
            </a:r>
            <a:r>
              <a:rPr lang="en-US" baseline="0" dirty="0"/>
              <a:t> last thing we’re going to cover is when it’s not the main exposure that needs dummy variables, but when it’s one of the covariates.</a:t>
            </a:r>
          </a:p>
          <a:p>
            <a:pPr marL="171450" indent="-171450">
              <a:buFont typeface="Arial" panose="020B0604020202020204" pitchFamily="34" charset="0"/>
              <a:buChar char="•"/>
            </a:pPr>
            <a:r>
              <a:rPr lang="en-US" baseline="0" dirty="0"/>
              <a:t>In this example, blood type has 4 categories.  So we make 3 dummy variables, leaving out Type O which makes a natural reference category.</a:t>
            </a:r>
          </a:p>
          <a:p>
            <a:pPr marL="171450" indent="-171450">
              <a:buFont typeface="Arial" panose="020B0604020202020204" pitchFamily="34" charset="0"/>
              <a:buChar char="•"/>
            </a:pPr>
            <a:r>
              <a:rPr lang="en-US" baseline="0" dirty="0"/>
              <a:t>It’s the largest category and it also makes sense biologically because it has no blood type antigens, the universal donor.</a:t>
            </a:r>
          </a:p>
          <a:p>
            <a:pPr marL="171450" indent="-171450">
              <a:buFont typeface="Arial" panose="020B0604020202020204" pitchFamily="34" charset="0"/>
              <a:buChar char="•"/>
            </a:pPr>
            <a:r>
              <a:rPr lang="en-US" baseline="0" dirty="0"/>
              <a:t>You see the full model with E + the 3 dummy variables for blood type + 3 interaction terms for exposure x each dummy variable.</a:t>
            </a:r>
          </a:p>
          <a:p>
            <a:pPr marL="171450" indent="-171450">
              <a:buFont typeface="Arial" panose="020B0604020202020204" pitchFamily="34" charset="0"/>
              <a:buChar char="•"/>
            </a:pPr>
            <a:r>
              <a:rPr lang="en-US" baseline="0" dirty="0"/>
              <a:t>If T=1 then all of the dummy variables have the value 0, it gets left out.  If T=2, then... </a:t>
            </a:r>
            <a:r>
              <a:rPr lang="en-US" i="1" baseline="0" dirty="0"/>
              <a:t>[read it].</a:t>
            </a:r>
          </a:p>
          <a:p>
            <a:pPr marL="171450" indent="-171450">
              <a:buFont typeface="Arial" panose="020B0604020202020204" pitchFamily="34" charset="0"/>
              <a:buChar char="•"/>
            </a:pPr>
            <a:r>
              <a:rPr lang="en-US" baseline="0" dirty="0"/>
              <a:t>Each dummy variable is an indicator for one of the subgroups, one of the blood types.  Together they contain the same information as the one original variable “Type.”</a:t>
            </a:r>
          </a:p>
        </p:txBody>
      </p:sp>
      <p:sp>
        <p:nvSpPr>
          <p:cNvPr id="4" name="Slide Number Placeholder 3"/>
          <p:cNvSpPr>
            <a:spLocks noGrp="1"/>
          </p:cNvSpPr>
          <p:nvPr>
            <p:ph type="sldNum" sz="quarter" idx="10"/>
          </p:nvPr>
        </p:nvSpPr>
        <p:spPr/>
        <p:txBody>
          <a:bodyPr/>
          <a:lstStyle/>
          <a:p>
            <a:fld id="{1AD3D35E-2143-4448-BE2B-2320F89EEC49}" type="slidenum">
              <a:rPr lang="en-US" smtClean="0"/>
              <a:t>28</a:t>
            </a:fld>
            <a:endParaRPr lang="en-US"/>
          </a:p>
        </p:txBody>
      </p:sp>
    </p:spTree>
    <p:extLst>
      <p:ext uri="{BB962C8B-B14F-4D97-AF65-F5344CB8AC3E}">
        <p14:creationId xmlns:p14="http://schemas.microsoft.com/office/powerpoint/2010/main" val="710294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So, first step, assess interaction:</a:t>
            </a:r>
          </a:p>
          <a:p>
            <a:pPr marL="171450" indent="-171450">
              <a:buFont typeface="Arial" panose="020B0604020202020204" pitchFamily="34" charset="0"/>
              <a:buChar char="•"/>
            </a:pPr>
            <a:r>
              <a:rPr lang="en-US" dirty="0"/>
              <a:t>Do</a:t>
            </a:r>
            <a:r>
              <a:rPr lang="en-US" baseline="0" dirty="0"/>
              <a:t> a likelihood ratio test for all 3 interaction terms.</a:t>
            </a:r>
          </a:p>
          <a:p>
            <a:pPr marL="171450" indent="-171450">
              <a:buFont typeface="Arial" panose="020B0604020202020204" pitchFamily="34" charset="0"/>
              <a:buChar char="•"/>
            </a:pPr>
            <a:r>
              <a:rPr lang="en-US" baseline="0" dirty="0"/>
              <a:t>If it’s significant, all 3 stay in.</a:t>
            </a:r>
          </a:p>
          <a:p>
            <a:pPr marL="171450" indent="-171450">
              <a:buFont typeface="Arial" panose="020B0604020202020204" pitchFamily="34" charset="0"/>
              <a:buChar char="•"/>
            </a:pPr>
            <a:r>
              <a:rPr lang="en-US" baseline="0" dirty="0"/>
              <a:t>For blood type A, you get the odds ratio by raising e to the power of beta + beta5.</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For blood type B, you get the odds ratio by raising e to the power of beta + beta6.</a:t>
            </a:r>
          </a:p>
          <a:p>
            <a:pPr marL="171450" indent="-171450">
              <a:buFont typeface="Arial" panose="020B0604020202020204" pitchFamily="34" charset="0"/>
              <a:buChar char="•"/>
            </a:pPr>
            <a:r>
              <a:rPr lang="en-US" baseline="0" dirty="0"/>
              <a:t>If not, they all drop out meaning no interaction with blood type.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29</a:t>
            </a:fld>
            <a:endParaRPr lang="en-US"/>
          </a:p>
        </p:txBody>
      </p:sp>
    </p:spTree>
    <p:extLst>
      <p:ext uri="{BB962C8B-B14F-4D97-AF65-F5344CB8AC3E}">
        <p14:creationId xmlns:p14="http://schemas.microsoft.com/office/powerpoint/2010/main" val="290120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Now</a:t>
            </a:r>
            <a:r>
              <a:rPr lang="en-US" baseline="0" dirty="0"/>
              <a:t> we are going to turn our attention to the situation where our main exposure variables </a:t>
            </a:r>
            <a:r>
              <a:rPr lang="en-US" dirty="0"/>
              <a:t>have</a:t>
            </a:r>
            <a:r>
              <a:rPr lang="en-US" baseline="0" dirty="0"/>
              <a:t> more than 2 categories.</a:t>
            </a:r>
          </a:p>
          <a:p>
            <a:pPr marL="171450" indent="-171450">
              <a:buFont typeface="Arial" panose="020B0604020202020204" pitchFamily="34" charset="0"/>
              <a:buChar char="•"/>
            </a:pPr>
            <a:r>
              <a:rPr lang="en-US" baseline="0" dirty="0"/>
              <a:t>This goes for multilevel nominal variables like blood type or religion. </a:t>
            </a:r>
          </a:p>
          <a:p>
            <a:pPr marL="171450" indent="-171450">
              <a:buFont typeface="Arial" panose="020B0604020202020204" pitchFamily="34" charset="0"/>
              <a:buChar char="•"/>
            </a:pPr>
            <a:r>
              <a:rPr lang="en-US" baseline="0" dirty="0"/>
              <a:t>You use a tool called dummy variables that I will explain in a moment.</a:t>
            </a:r>
          </a:p>
          <a:p>
            <a:pPr marL="171450" indent="-171450">
              <a:buFont typeface="Arial" panose="020B0604020202020204" pitchFamily="34" charset="0"/>
              <a:buChar char="•"/>
            </a:pPr>
            <a:r>
              <a:rPr lang="en-US" baseline="0" dirty="0"/>
              <a:t>It also goes for ordinal variables and for continuous variables. How you model those depends on whether the logistic equation fits the data.</a:t>
            </a:r>
          </a:p>
          <a:p>
            <a:pPr marL="171450" indent="-171450">
              <a:buFont typeface="Arial" panose="020B0604020202020204" pitchFamily="34" charset="0"/>
              <a:buChar char="•"/>
            </a:pPr>
            <a:r>
              <a:rPr lang="en-US" baseline="0" dirty="0"/>
              <a:t>Then we have to look at how to model interactions and how to control for confounding when your exposure has dummy variables.</a:t>
            </a:r>
          </a:p>
          <a:p>
            <a:pPr marL="171450" indent="-171450">
              <a:buFont typeface="Arial" panose="020B0604020202020204" pitchFamily="34" charset="0"/>
              <a:buChar char="•"/>
            </a:pPr>
            <a:r>
              <a:rPr lang="en-US" baseline="0" dirty="0"/>
              <a:t>Last</a:t>
            </a:r>
            <a:r>
              <a:rPr lang="en-US" dirty="0"/>
              <a:t>,</a:t>
            </a:r>
            <a:r>
              <a:rPr lang="en-US" baseline="0" dirty="0"/>
              <a:t> you can also use dummy variables for covariates, and we’ll talk about that.</a:t>
            </a:r>
            <a:endParaRPr lang="en-US" baseline="0"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3071370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Next,</a:t>
            </a:r>
            <a:r>
              <a:rPr lang="en-US" baseline="0" dirty="0"/>
              <a:t> confounding assessment:</a:t>
            </a:r>
          </a:p>
          <a:p>
            <a:pPr marL="171450" indent="-171450">
              <a:buFont typeface="Arial" panose="020B0604020202020204" pitchFamily="34" charset="0"/>
              <a:buChar char="•"/>
            </a:pPr>
            <a:r>
              <a:rPr lang="en-US" baseline="0" dirty="0"/>
              <a:t>Again, keep the 3 dummy terms together: the adjusted model with all 3 in or the reduced model with all 3 out, then compare the main beta for the 2 models.</a:t>
            </a:r>
          </a:p>
          <a:p>
            <a:pPr marL="171450" indent="-171450">
              <a:buFont typeface="Arial" panose="020B0604020202020204" pitchFamily="34" charset="0"/>
              <a:buChar char="•"/>
            </a:pPr>
            <a:r>
              <a:rPr lang="en-US" baseline="0" dirty="0"/>
              <a:t>Does e to the beta change &gt;</a:t>
            </a:r>
            <a:r>
              <a:rPr lang="en-US" baseline="0"/>
              <a:t>10%?</a:t>
            </a:r>
            <a:endParaRPr lang="en-US" baseline="0" dirty="0"/>
          </a:p>
          <a:p>
            <a:pPr marL="171450" indent="-171450">
              <a:buFont typeface="Arial" panose="020B0604020202020204" pitchFamily="34" charset="0"/>
              <a:buChar char="•"/>
            </a:pPr>
            <a:r>
              <a:rPr lang="en-US" baseline="0" dirty="0"/>
              <a:t>This should be sounding very familiar.</a:t>
            </a:r>
          </a:p>
        </p:txBody>
      </p:sp>
      <p:sp>
        <p:nvSpPr>
          <p:cNvPr id="4" name="Slide Number Placeholder 3"/>
          <p:cNvSpPr>
            <a:spLocks noGrp="1"/>
          </p:cNvSpPr>
          <p:nvPr>
            <p:ph type="sldNum" sz="quarter" idx="10"/>
          </p:nvPr>
        </p:nvSpPr>
        <p:spPr/>
        <p:txBody>
          <a:bodyPr/>
          <a:lstStyle/>
          <a:p>
            <a:fld id="{1AD3D35E-2143-4448-BE2B-2320F89EEC49}" type="slidenum">
              <a:rPr lang="en-US" smtClean="0"/>
              <a:t>30</a:t>
            </a:fld>
            <a:endParaRPr lang="en-US"/>
          </a:p>
        </p:txBody>
      </p:sp>
    </p:spTree>
    <p:extLst>
      <p:ext uri="{BB962C8B-B14F-4D97-AF65-F5344CB8AC3E}">
        <p14:creationId xmlns:p14="http://schemas.microsoft.com/office/powerpoint/2010/main" val="8156903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OKAY!</a:t>
            </a:r>
            <a:r>
              <a:rPr lang="en-US" baseline="0" dirty="0"/>
              <a:t>  Let’s summarize using dummy variables for the main exposure:</a:t>
            </a:r>
          </a:p>
          <a:p>
            <a:pPr marL="171450" indent="-171450">
              <a:buFont typeface="Arial" panose="020B0604020202020204" pitchFamily="34" charset="0"/>
              <a:buChar char="•"/>
            </a:pPr>
            <a:r>
              <a:rPr lang="en-US" baseline="0" dirty="0"/>
              <a:t>For ordinal and continuous variables, if the log-odds are linear then you can use the native variable as is.  You end up with a simpler, cleaner model.</a:t>
            </a:r>
          </a:p>
          <a:p>
            <a:pPr marL="171450" indent="-171450">
              <a:buFont typeface="Arial" panose="020B0604020202020204" pitchFamily="34" charset="0"/>
              <a:buChar char="•"/>
            </a:pPr>
            <a:r>
              <a:rPr lang="en-US" baseline="0" dirty="0"/>
              <a:t>If the log-odds are not linear, you can dichotomize or you can create dummy variables that compare each level to one reference level.</a:t>
            </a:r>
          </a:p>
          <a:p>
            <a:pPr marL="171450" indent="-171450">
              <a:buFont typeface="Arial" panose="020B0604020202020204" pitchFamily="34" charset="0"/>
              <a:buChar char="•"/>
            </a:pPr>
            <a:r>
              <a:rPr lang="en-US" baseline="0" dirty="0"/>
              <a:t>For nominal variables, you just create dummy variables, full stop.</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31</a:t>
            </a:fld>
            <a:endParaRPr lang="en-US"/>
          </a:p>
        </p:txBody>
      </p:sp>
    </p:spTree>
    <p:extLst>
      <p:ext uri="{BB962C8B-B14F-4D97-AF65-F5344CB8AC3E}">
        <p14:creationId xmlns:p14="http://schemas.microsoft.com/office/powerpoint/2010/main" val="9104087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On the other hand, if one of your covariates requires dumm</a:t>
            </a:r>
            <a:r>
              <a:rPr lang="en-US" baseline="0" dirty="0"/>
              <a:t>y variables, you do the same thing.</a:t>
            </a:r>
          </a:p>
          <a:p>
            <a:pPr marL="171450" indent="-171450">
              <a:buFont typeface="Arial" panose="020B0604020202020204" pitchFamily="34" charset="0"/>
              <a:buChar char="•"/>
            </a:pPr>
            <a:r>
              <a:rPr lang="en-US" baseline="0" dirty="0"/>
              <a:t>For nominal variables, you just use dummy variables.</a:t>
            </a:r>
          </a:p>
          <a:p>
            <a:pPr marL="171450" indent="-171450">
              <a:buFont typeface="Arial" panose="020B0604020202020204" pitchFamily="34" charset="0"/>
              <a:buChar char="•"/>
            </a:pPr>
            <a:r>
              <a:rPr lang="en-US" baseline="0" dirty="0"/>
              <a:t>For ordinal or continuous variables, do the logit plot and determine if it’s linear.  You don’t have to be quite as strict, but it still has to be close to linear.</a:t>
            </a:r>
          </a:p>
          <a:p>
            <a:pPr marL="171450" indent="-171450">
              <a:buFont typeface="Arial" panose="020B0604020202020204" pitchFamily="34" charset="0"/>
              <a:buChar char="•"/>
            </a:pPr>
            <a:r>
              <a:rPr lang="en-US" baseline="0" dirty="0"/>
              <a:t>If it’s not linear, then either dichotomize it or create dummy variables.</a:t>
            </a:r>
          </a:p>
          <a:p>
            <a:pPr marL="171450" indent="-171450">
              <a:buFont typeface="Arial" panose="020B0604020202020204" pitchFamily="34" charset="0"/>
              <a:buChar char="•"/>
            </a:pPr>
            <a:r>
              <a:rPr lang="en-US" baseline="0" dirty="0"/>
              <a:t>That’s it. Now you know how to model categorical variables!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32</a:t>
            </a:fld>
            <a:endParaRPr lang="en-US"/>
          </a:p>
        </p:txBody>
      </p:sp>
    </p:spTree>
    <p:extLst>
      <p:ext uri="{BB962C8B-B14F-4D97-AF65-F5344CB8AC3E}">
        <p14:creationId xmlns:p14="http://schemas.microsoft.com/office/powerpoint/2010/main" val="38915966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Questions?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[END]</a:t>
            </a:r>
            <a:endParaRPr lang="en-US"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3267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To use a multilevel</a:t>
            </a:r>
            <a:r>
              <a:rPr lang="en-US" baseline="0" dirty="0"/>
              <a:t> variable as one variable in the model, you first have to assess whether the logit is linear (I’ll explain what I mean by that in a moment).</a:t>
            </a:r>
          </a:p>
          <a:p>
            <a:pPr marL="171450" indent="-171450">
              <a:buFont typeface="Arial" panose="020B0604020202020204" pitchFamily="34" charset="0"/>
              <a:buChar char="•"/>
            </a:pPr>
            <a:r>
              <a:rPr lang="en-US" baseline="0" dirty="0"/>
              <a:t>If not, then you use a tool called </a:t>
            </a:r>
            <a:r>
              <a:rPr lang="en-US" dirty="0"/>
              <a:t>"</a:t>
            </a:r>
            <a:r>
              <a:rPr lang="en-US" baseline="0" dirty="0"/>
              <a:t>dummy variables</a:t>
            </a:r>
            <a:r>
              <a:rPr lang="en-US" dirty="0"/>
              <a:t>"</a:t>
            </a:r>
            <a:r>
              <a:rPr lang="en-US" baseline="0" dirty="0"/>
              <a:t> that you can use for both your main exposure and for covariates.</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341576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 talked about using a linear model when</a:t>
            </a:r>
            <a:r>
              <a:rPr lang="en-US" baseline="0" dirty="0"/>
              <a:t> a straight line is the best representation of the data, like in the figure on the upper right.</a:t>
            </a:r>
          </a:p>
          <a:p>
            <a:pPr marL="171450" indent="-171450">
              <a:buFont typeface="Arial" panose="020B0604020202020204" pitchFamily="34" charset="0"/>
              <a:buChar char="•"/>
            </a:pPr>
            <a:r>
              <a:rPr lang="en-US" baseline="0" dirty="0"/>
              <a:t>It’s the same for a logistic model.  In the lower left, the vertical axis is not “Y” but logit[P(X)].</a:t>
            </a:r>
          </a:p>
          <a:p>
            <a:pPr marL="171450" indent="-171450">
              <a:buFont typeface="Arial" panose="020B0604020202020204" pitchFamily="34" charset="0"/>
              <a:buChar char="•"/>
            </a:pPr>
            <a:r>
              <a:rPr lang="en-US" baseline="0" dirty="0"/>
              <a:t>The model has to fit the data. If you graph logit of the outcome with respect to X against the values of X itself, it has to be linear.</a:t>
            </a:r>
          </a:p>
          <a:p>
            <a:pPr marL="171450" indent="-171450">
              <a:buFont typeface="Arial" panose="020B0604020202020204" pitchFamily="34" charset="0"/>
              <a:buChar char="•"/>
            </a:pPr>
            <a:r>
              <a:rPr lang="en-US" baseline="0" dirty="0"/>
              <a:t>Otherwise, the logistic model is not right.</a:t>
            </a:r>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3170814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Let</a:t>
            </a:r>
            <a:r>
              <a:rPr lang="en-US" baseline="0" dirty="0"/>
              <a:t> me explain how you do this:</a:t>
            </a:r>
          </a:p>
          <a:p>
            <a:pPr marL="171450" indent="-171450">
              <a:buFont typeface="Arial" panose="020B0604020202020204" pitchFamily="34" charset="0"/>
              <a:buChar char="•"/>
            </a:pPr>
            <a:r>
              <a:rPr lang="en-US" baseline="0" dirty="0"/>
              <a:t>For a continuous variable, divide it into 5 or 8 groups, depending on sample size.  Ideally each group would have at least 30 observations.</a:t>
            </a:r>
          </a:p>
          <a:p>
            <a:pPr marL="171450" indent="-171450">
              <a:buFont typeface="Arial" panose="020B0604020202020204" pitchFamily="34" charset="0"/>
              <a:buChar char="•"/>
            </a:pPr>
            <a:r>
              <a:rPr lang="en-US" i="1" baseline="0" dirty="0"/>
              <a:t>[Review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3277535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Here’s the ICU</a:t>
            </a:r>
            <a:r>
              <a:rPr lang="en-US" baseline="0" dirty="0"/>
              <a:t> data: </a:t>
            </a:r>
          </a:p>
          <a:p>
            <a:pPr marL="171450" indent="-171450">
              <a:buFont typeface="Arial"/>
              <a:buChar char="•"/>
            </a:pPr>
            <a:r>
              <a:rPr lang="en-US" baseline="0" dirty="0"/>
              <a:t>Divide age into 8 age groups of 10 years each.  That’s the first column.</a:t>
            </a:r>
          </a:p>
          <a:p>
            <a:pPr marL="171450" indent="-171450">
              <a:buFont typeface="Arial" panose="020B0604020202020204" pitchFamily="34" charset="0"/>
              <a:buChar char="•"/>
            </a:pPr>
            <a:r>
              <a:rPr lang="en-US" baseline="0" dirty="0"/>
              <a:t>The 2</a:t>
            </a:r>
            <a:r>
              <a:rPr lang="en-US" baseline="30000" dirty="0"/>
              <a:t>nd</a:t>
            </a:r>
            <a:r>
              <a:rPr lang="en-US" baseline="0" dirty="0"/>
              <a:t> column displays the number in each age group.</a:t>
            </a:r>
          </a:p>
          <a:p>
            <a:pPr marL="171450" indent="-171450">
              <a:buFont typeface="Arial" panose="020B0604020202020204" pitchFamily="34" charset="0"/>
              <a:buChar char="•"/>
            </a:pPr>
            <a:r>
              <a:rPr lang="en-US" baseline="0" dirty="0"/>
              <a:t>The next 2 columns show the number who lived and the number who died.</a:t>
            </a:r>
          </a:p>
          <a:p>
            <a:pPr marL="171450" indent="-171450">
              <a:buFont typeface="Arial" panose="020B0604020202020204" pitchFamily="34" charset="0"/>
              <a:buChar char="•"/>
            </a:pPr>
            <a:r>
              <a:rPr lang="en-US" baseline="0" dirty="0"/>
              <a:t>From that you can calculate the proportion who died, right?</a:t>
            </a:r>
          </a:p>
          <a:p>
            <a:pPr marL="171450" indent="-171450">
              <a:buFont typeface="Arial" panose="020B0604020202020204" pitchFamily="34" charset="0"/>
              <a:buChar char="•"/>
            </a:pPr>
            <a:r>
              <a:rPr lang="en-US" baseline="0" dirty="0"/>
              <a:t>Next, convert the proportion to its corresponding odds.</a:t>
            </a:r>
          </a:p>
          <a:p>
            <a:pPr marL="171450" indent="-171450">
              <a:buFont typeface="Arial" panose="020B0604020202020204" pitchFamily="34" charset="0"/>
              <a:buChar char="•"/>
            </a:pPr>
            <a:r>
              <a:rPr lang="en-US" baseline="0" dirty="0"/>
              <a:t>Then use your calculator and take the natural log of the odds.</a:t>
            </a:r>
          </a:p>
          <a:p>
            <a:pPr marL="171450" indent="-171450">
              <a:buFont typeface="Arial" panose="020B0604020202020204" pitchFamily="34" charset="0"/>
              <a:buChar char="•"/>
            </a:pPr>
            <a:r>
              <a:rPr lang="en-US" baseline="0" dirty="0"/>
              <a:t>You end up with 8 logits in the far right column.</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2897318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Then you plot the logits</a:t>
            </a:r>
            <a:r>
              <a:rPr lang="en-US" baseline="0" dirty="0"/>
              <a:t> a</a:t>
            </a:r>
            <a:r>
              <a:rPr lang="en-US" dirty="0"/>
              <a:t>gainst their corresponding each group.</a:t>
            </a:r>
          </a:p>
          <a:p>
            <a:pPr marL="171450" indent="-171450">
              <a:buFont typeface="Arial" panose="020B0604020202020204" pitchFamily="34" charset="0"/>
              <a:buChar char="•"/>
            </a:pPr>
            <a:r>
              <a:rPr lang="en-US" dirty="0"/>
              <a:t>Is this a straight line?</a:t>
            </a:r>
          </a:p>
          <a:p>
            <a:pPr marL="171450" indent="-171450">
              <a:buFont typeface="Arial" panose="020B0604020202020204" pitchFamily="34" charset="0"/>
              <a:buChar char="•"/>
            </a:pPr>
            <a:r>
              <a:rPr lang="en-US" dirty="0"/>
              <a:t>Well</a:t>
            </a:r>
            <a:r>
              <a:rPr lang="en-US" baseline="0" dirty="0"/>
              <a:t> it’s not a perfect straight line, but it’s pretty good compared to the linear regression scatter plots we looked at yesterday, so we might conclude it’s close enough to a straight line.</a:t>
            </a:r>
          </a:p>
          <a:p>
            <a:pPr marL="171450" indent="-171450">
              <a:buFont typeface="Arial" panose="020B0604020202020204" pitchFamily="34" charset="0"/>
              <a:buChar char="•"/>
            </a:pPr>
            <a:r>
              <a:rPr lang="en-US" baseline="0" dirty="0"/>
              <a:t>The closer it is to a straight line, the better the model fits your data, the more valid result you will get modeling in this way.</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8</a:t>
            </a:fld>
            <a:endParaRPr lang="en-US"/>
          </a:p>
        </p:txBody>
      </p:sp>
    </p:spTree>
    <p:extLst>
      <p:ext uri="{BB962C8B-B14F-4D97-AF65-F5344CB8AC3E}">
        <p14:creationId xmlns:p14="http://schemas.microsoft.com/office/powerpoint/2010/main" val="2057550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Let’s take another</a:t>
            </a:r>
            <a:r>
              <a:rPr lang="en-US" baseline="0" dirty="0"/>
              <a:t> example, not continuous predictor, but ordinal:  </a:t>
            </a:r>
          </a:p>
          <a:p>
            <a:pPr marL="171450" indent="-171450">
              <a:buFont typeface="Arial" panose="020B0604020202020204" pitchFamily="34" charset="0"/>
              <a:buChar char="•"/>
            </a:pPr>
            <a:r>
              <a:rPr lang="en-US" baseline="0" dirty="0"/>
              <a:t>Coffee consumption in this case from a prospective cohort study of coffee consumption and coronary disease. Coffee was coded 1, 2, 3 as none, moderate, and heavy.</a:t>
            </a:r>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13072180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1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9.jpe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27669" y="5982183"/>
            <a:ext cx="6615114" cy="731939"/>
          </a:xfrm>
        </p:spPr>
        <p:txBody>
          <a:bodyPr anchor="ctr"/>
          <a:lstStyle/>
          <a:p>
            <a:pPr algn="l"/>
            <a:r>
              <a:rPr lang="en-US" altLang="en-US" sz="2000" i="1" dirty="0">
                <a:solidFill>
                  <a:srgbClr val="404040"/>
                </a:solidFill>
                <a:latin typeface="Times New Roman" panose="02020603050405020304" pitchFamily="18" charset="0"/>
                <a:cs typeface="Times New Roman" panose="02020603050405020304" pitchFamily="18" charset="0"/>
              </a:rPr>
              <a:t>Acknowledgment: Joanne Garrett, PhD, UNC</a:t>
            </a:r>
            <a:endParaRPr lang="en-US" altLang="en-US" sz="2000" i="1" dirty="0">
              <a:solidFill>
                <a:srgbClr val="C00000"/>
              </a:solidFill>
              <a:latin typeface="Times New Roman" panose="02020603050405020304" pitchFamily="18" charset="0"/>
              <a:cs typeface="Times New Roman" panose="02020603050405020304" pitchFamily="18" charset="0"/>
            </a:endParaRPr>
          </a:p>
        </p:txBody>
      </p:sp>
      <p:sp>
        <p:nvSpPr>
          <p:cNvPr id="5" name="Subtitle 2">
            <a:extLst>
              <a:ext uri="{FF2B5EF4-FFF2-40B4-BE49-F238E27FC236}">
                <a16:creationId xmlns:a16="http://schemas.microsoft.com/office/drawing/2014/main" id="{17535ABD-13CE-4564-8FF3-98D62DBB5346}"/>
              </a:ext>
            </a:extLst>
          </p:cNvPr>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dates</a:t>
            </a:r>
          </a:p>
          <a:p>
            <a:r>
              <a:rPr lang="en-US" dirty="0"/>
              <a:t>Add presenter name &amp; affiliation</a:t>
            </a:r>
          </a:p>
        </p:txBody>
      </p:sp>
      <p:sp>
        <p:nvSpPr>
          <p:cNvPr id="6" name="Title 1">
            <a:extLst>
              <a:ext uri="{FF2B5EF4-FFF2-40B4-BE49-F238E27FC236}">
                <a16:creationId xmlns:a16="http://schemas.microsoft.com/office/drawing/2014/main" id="{38C69306-3715-42B9-B7BE-EE818C00892E}"/>
              </a:ext>
            </a:extLst>
          </p:cNvPr>
          <p:cNvSpPr txBox="1">
            <a:spLocks/>
          </p:cNvSpPr>
          <p:nvPr/>
        </p:nvSpPr>
        <p:spPr bwMode="auto">
          <a:xfrm>
            <a:off x="685800" y="685800"/>
            <a:ext cx="7772400" cy="212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5800">
                <a:solidFill>
                  <a:schemeClr val="accent1">
                    <a:lumMod val="75000"/>
                  </a:schemeClr>
                </a:solidFill>
                <a:latin typeface="+mj-lt"/>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kern="0" dirty="0"/>
              <a:t>Logistic Regression,</a:t>
            </a:r>
          </a:p>
          <a:p>
            <a:pPr defTabSz="914400"/>
            <a:r>
              <a:rPr lang="en-US" kern="0" dirty="0"/>
              <a:t>Part III</a:t>
            </a:r>
          </a:p>
        </p:txBody>
      </p:sp>
    </p:spTree>
    <p:extLst>
      <p:ext uri="{BB962C8B-B14F-4D97-AF65-F5344CB8AC3E}">
        <p14:creationId xmlns:p14="http://schemas.microsoft.com/office/powerpoint/2010/main" val="19729026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457200" y="640079"/>
            <a:ext cx="8229600" cy="1303541"/>
          </a:xfrm>
        </p:spPr>
        <p:txBody>
          <a:bodyPr/>
          <a:lstStyle/>
          <a:p>
            <a:r>
              <a:rPr lang="en-US" altLang="en-US" dirty="0"/>
              <a:t>Frequencies and logits</a:t>
            </a:r>
            <a:br>
              <a:rPr lang="en-US" altLang="en-US" dirty="0"/>
            </a:br>
            <a:r>
              <a:rPr lang="en-US" altLang="en-US" dirty="0"/>
              <a:t>coffee groups by CHD</a:t>
            </a:r>
          </a:p>
        </p:txBody>
      </p:sp>
      <p:pic>
        <p:nvPicPr>
          <p:cNvPr id="143363" name="Picture 3"/>
          <p:cNvPicPr>
            <a:picLocks noGrp="1" noChangeAspect="1" noChangeArrowheads="1"/>
          </p:cNvPicPr>
          <p:nvPr>
            <p:ph type="body" idx="1"/>
          </p:nvPr>
        </p:nvPicPr>
        <p:blipFill>
          <a:blip r:embed="rId3">
            <a:extLst>
              <a:ext uri="{28A0092B-C50C-407E-A947-70E740481C1C}">
                <a14:useLocalDpi xmlns:a14="http://schemas.microsoft.com/office/drawing/2010/main"/>
              </a:ext>
            </a:extLst>
          </a:blip>
          <a:srcRect/>
          <a:stretch>
            <a:fillRect/>
          </a:stretch>
        </p:blipFill>
        <p:spPr>
          <a:xfrm>
            <a:off x="274411" y="2118440"/>
            <a:ext cx="8794908" cy="4193868"/>
          </a:xfrm>
        </p:spPr>
      </p:pic>
    </p:spTree>
    <p:extLst>
      <p:ext uri="{BB962C8B-B14F-4D97-AF65-F5344CB8AC3E}">
        <p14:creationId xmlns:p14="http://schemas.microsoft.com/office/powerpoint/2010/main" val="1997639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3"/>
          <p:cNvPicPr>
            <a:picLocks noGrp="1" noChangeAspect="1" noChangeArrowheads="1"/>
          </p:cNvPicPr>
          <p:nvPr>
            <p:ph type="body" idx="1"/>
          </p:nvPr>
        </p:nvPicPr>
        <p:blipFill>
          <a:blip r:embed="rId3">
            <a:extLst>
              <a:ext uri="{28A0092B-C50C-407E-A947-70E740481C1C}">
                <a14:useLocalDpi xmlns:a14="http://schemas.microsoft.com/office/drawing/2010/main"/>
              </a:ext>
            </a:extLst>
          </a:blip>
          <a:srcRect/>
          <a:stretch>
            <a:fillRect/>
          </a:stretch>
        </p:blipFill>
        <p:spPr>
          <a:xfrm>
            <a:off x="750375" y="1408239"/>
            <a:ext cx="7620079" cy="4258279"/>
          </a:xfrm>
        </p:spPr>
      </p:pic>
      <p:sp>
        <p:nvSpPr>
          <p:cNvPr id="5" name="Rectangle 2"/>
          <p:cNvSpPr>
            <a:spLocks noGrp="1" noChangeArrowheads="1"/>
          </p:cNvSpPr>
          <p:nvPr>
            <p:ph type="title"/>
          </p:nvPr>
        </p:nvSpPr>
        <p:spPr>
          <a:xfrm>
            <a:off x="457200" y="0"/>
            <a:ext cx="8686800" cy="1143000"/>
          </a:xfrm>
        </p:spPr>
        <p:txBody>
          <a:bodyPr/>
          <a:lstStyle/>
          <a:p>
            <a:r>
              <a:rPr lang="en-US" altLang="en-US" sz="4000" dirty="0"/>
              <a:t>Logit P(CHD) vs. coffee consumption</a:t>
            </a:r>
          </a:p>
        </p:txBody>
      </p:sp>
      <p:sp>
        <p:nvSpPr>
          <p:cNvPr id="6" name="Rectangle 2"/>
          <p:cNvSpPr txBox="1">
            <a:spLocks noChangeArrowheads="1"/>
          </p:cNvSpPr>
          <p:nvPr/>
        </p:nvSpPr>
        <p:spPr bwMode="auto">
          <a:xfrm>
            <a:off x="914400" y="5874339"/>
            <a:ext cx="7772400" cy="762000"/>
          </a:xfrm>
          <a:prstGeom prst="rect">
            <a:avLst/>
          </a:prstGeom>
          <a:solidFill>
            <a:schemeClr val="bg1">
              <a:lumMod val="85000"/>
            </a:schemeClr>
          </a:solidFill>
          <a:ln>
            <a:noFill/>
          </a:ln>
          <a:effectLs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defRPr>
            </a:lvl5pPr>
            <a:lvl6pPr marL="457200" algn="ctr" rtl="0" eaLnBrk="0" fontAlgn="base" hangingPunct="0">
              <a:spcBef>
                <a:spcPct val="0"/>
              </a:spcBef>
              <a:spcAft>
                <a:spcPct val="0"/>
              </a:spcAft>
              <a:defRPr sz="4400" b="1">
                <a:solidFill>
                  <a:schemeClr val="tx2"/>
                </a:solidFill>
                <a:latin typeface="Arial" panose="020B0604020202020204" pitchFamily="34" charset="0"/>
              </a:defRPr>
            </a:lvl6pPr>
            <a:lvl7pPr marL="914400" algn="ctr" rtl="0" eaLnBrk="0" fontAlgn="base" hangingPunct="0">
              <a:spcBef>
                <a:spcPct val="0"/>
              </a:spcBef>
              <a:spcAft>
                <a:spcPct val="0"/>
              </a:spcAft>
              <a:defRPr sz="4400" b="1">
                <a:solidFill>
                  <a:schemeClr val="tx2"/>
                </a:solidFill>
                <a:latin typeface="Arial" panose="020B0604020202020204" pitchFamily="34" charset="0"/>
              </a:defRPr>
            </a:lvl7pPr>
            <a:lvl8pPr marL="1371600" algn="ctr" rtl="0" eaLnBrk="0" fontAlgn="base" hangingPunct="0">
              <a:spcBef>
                <a:spcPct val="0"/>
              </a:spcBef>
              <a:spcAft>
                <a:spcPct val="0"/>
              </a:spcAft>
              <a:defRPr sz="4400" b="1">
                <a:solidFill>
                  <a:schemeClr val="tx2"/>
                </a:solidFill>
                <a:latin typeface="Arial" panose="020B0604020202020204" pitchFamily="34" charset="0"/>
              </a:defRPr>
            </a:lvl8pPr>
            <a:lvl9pPr marL="1828800" algn="ctr" rtl="0" eaLnBrk="0" fontAlgn="base" hangingPunct="0">
              <a:spcBef>
                <a:spcPct val="0"/>
              </a:spcBef>
              <a:spcAft>
                <a:spcPct val="0"/>
              </a:spcAft>
              <a:defRPr sz="4400" b="1">
                <a:solidFill>
                  <a:schemeClr val="tx2"/>
                </a:solidFill>
                <a:latin typeface="Arial" panose="020B0604020202020204" pitchFamily="34" charset="0"/>
              </a:defRPr>
            </a:lvl9pPr>
          </a:lstStyle>
          <a:p>
            <a:r>
              <a:rPr lang="en-US" altLang="en-US" sz="2800" i="1" dirty="0">
                <a:solidFill>
                  <a:schemeClr val="accent6">
                    <a:lumMod val="75000"/>
                  </a:schemeClr>
                </a:solidFill>
                <a:latin typeface="Calibri"/>
                <a:cs typeface="Calibri"/>
              </a:rPr>
              <a:t>How would you interpret this plot?</a:t>
            </a:r>
          </a:p>
        </p:txBody>
      </p:sp>
      <p:sp>
        <p:nvSpPr>
          <p:cNvPr id="2" name="Rectangle 1"/>
          <p:cNvSpPr/>
          <p:nvPr/>
        </p:nvSpPr>
        <p:spPr bwMode="auto">
          <a:xfrm>
            <a:off x="3352800" y="1981200"/>
            <a:ext cx="2743200" cy="16002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3" name="Flowchart: Connector 2"/>
          <p:cNvSpPr/>
          <p:nvPr/>
        </p:nvSpPr>
        <p:spPr bwMode="auto">
          <a:xfrm>
            <a:off x="3657600" y="4080329"/>
            <a:ext cx="152400" cy="152400"/>
          </a:xfrm>
          <a:prstGeom prst="flowChartConnector">
            <a:avLst/>
          </a:prstGeom>
          <a:solidFill>
            <a:schemeClr val="bg1">
              <a:lumMod val="5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10" name="Flowchart: Connector 9"/>
          <p:cNvSpPr/>
          <p:nvPr/>
        </p:nvSpPr>
        <p:spPr bwMode="auto">
          <a:xfrm>
            <a:off x="4800600" y="4395359"/>
            <a:ext cx="152400" cy="152400"/>
          </a:xfrm>
          <a:prstGeom prst="flowChartConnector">
            <a:avLst/>
          </a:prstGeom>
          <a:solidFill>
            <a:schemeClr val="bg1">
              <a:lumMod val="5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11" name="Flowchart: Connector 10"/>
          <p:cNvSpPr/>
          <p:nvPr/>
        </p:nvSpPr>
        <p:spPr bwMode="auto">
          <a:xfrm>
            <a:off x="6025587" y="1745146"/>
            <a:ext cx="152400" cy="152400"/>
          </a:xfrm>
          <a:prstGeom prst="flowChartConnector">
            <a:avLst/>
          </a:prstGeom>
          <a:solidFill>
            <a:schemeClr val="bg1">
              <a:lumMod val="5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12" name="Rectangle 11"/>
          <p:cNvSpPr/>
          <p:nvPr/>
        </p:nvSpPr>
        <p:spPr bwMode="auto">
          <a:xfrm>
            <a:off x="304800" y="2273300"/>
            <a:ext cx="1739900" cy="16002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83311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57200" y="640080"/>
            <a:ext cx="8229600" cy="1143000"/>
          </a:xfrm>
        </p:spPr>
        <p:txBody>
          <a:bodyPr/>
          <a:lstStyle/>
          <a:p>
            <a:r>
              <a:rPr lang="en-US" altLang="en-US" dirty="0"/>
              <a:t>Frequencies and logits</a:t>
            </a:r>
            <a:br>
              <a:rPr lang="en-US" altLang="en-US" dirty="0"/>
            </a:br>
            <a:r>
              <a:rPr lang="en-US" altLang="en-US" dirty="0"/>
              <a:t>SBP groups by CHD</a:t>
            </a:r>
          </a:p>
        </p:txBody>
      </p:sp>
      <p:pic>
        <p:nvPicPr>
          <p:cNvPr id="146435" name="Picture 3"/>
          <p:cNvPicPr>
            <a:picLocks noGrp="1" noChangeAspect="1" noChangeArrowheads="1"/>
          </p:cNvPicPr>
          <p:nvPr>
            <p:ph type="body" idx="1"/>
          </p:nvPr>
        </p:nvPicPr>
        <p:blipFill>
          <a:blip r:embed="rId3">
            <a:extLst>
              <a:ext uri="{28A0092B-C50C-407E-A947-70E740481C1C}">
                <a14:useLocalDpi xmlns:a14="http://schemas.microsoft.com/office/drawing/2010/main"/>
              </a:ext>
            </a:extLst>
          </a:blip>
          <a:srcRect/>
          <a:stretch>
            <a:fillRect/>
          </a:stretch>
        </p:blipFill>
        <p:spPr>
          <a:xfrm>
            <a:off x="457200" y="1783080"/>
            <a:ext cx="8229600" cy="4530725"/>
          </a:xfrm>
        </p:spPr>
      </p:pic>
    </p:spTree>
    <p:extLst>
      <p:ext uri="{BB962C8B-B14F-4D97-AF65-F5344CB8AC3E}">
        <p14:creationId xmlns:p14="http://schemas.microsoft.com/office/powerpoint/2010/main" val="3339292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3"/>
          <p:cNvPicPr>
            <a:picLocks noGrp="1" noChangeAspect="1" noChangeArrowheads="1"/>
          </p:cNvPicPr>
          <p:nvPr>
            <p:ph type="body" idx="1"/>
          </p:nvPr>
        </p:nvPicPr>
        <p:blipFill>
          <a:blip r:embed="rId3">
            <a:extLst>
              <a:ext uri="{28A0092B-C50C-407E-A947-70E740481C1C}">
                <a14:useLocalDpi xmlns:a14="http://schemas.microsoft.com/office/drawing/2010/main"/>
              </a:ext>
            </a:extLst>
          </a:blip>
          <a:srcRect/>
          <a:stretch>
            <a:fillRect/>
          </a:stretch>
        </p:blipFill>
        <p:spPr>
          <a:xfrm>
            <a:off x="1059011" y="1371600"/>
            <a:ext cx="7113722" cy="4114800"/>
          </a:xfrm>
        </p:spPr>
      </p:pic>
      <p:sp>
        <p:nvSpPr>
          <p:cNvPr id="3" name="Rectangle 2"/>
          <p:cNvSpPr>
            <a:spLocks noGrp="1" noChangeArrowheads="1"/>
          </p:cNvSpPr>
          <p:nvPr>
            <p:ph type="title"/>
          </p:nvPr>
        </p:nvSpPr>
        <p:spPr>
          <a:xfrm>
            <a:off x="457200" y="0"/>
            <a:ext cx="8229600" cy="1143000"/>
          </a:xfrm>
        </p:spPr>
        <p:txBody>
          <a:bodyPr/>
          <a:lstStyle/>
          <a:p>
            <a:r>
              <a:rPr lang="en-US" altLang="en-US" dirty="0"/>
              <a:t>Logit P(CHD) vs SBP (4 groups)</a:t>
            </a:r>
          </a:p>
        </p:txBody>
      </p:sp>
      <p:sp>
        <p:nvSpPr>
          <p:cNvPr id="5" name="Rectangle 2"/>
          <p:cNvSpPr txBox="1">
            <a:spLocks noChangeArrowheads="1"/>
          </p:cNvSpPr>
          <p:nvPr/>
        </p:nvSpPr>
        <p:spPr bwMode="auto">
          <a:xfrm>
            <a:off x="630994" y="5496637"/>
            <a:ext cx="77724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defRPr>
            </a:lvl5pPr>
            <a:lvl6pPr marL="457200" algn="ctr" rtl="0" eaLnBrk="0" fontAlgn="base" hangingPunct="0">
              <a:spcBef>
                <a:spcPct val="0"/>
              </a:spcBef>
              <a:spcAft>
                <a:spcPct val="0"/>
              </a:spcAft>
              <a:defRPr sz="4400" b="1">
                <a:solidFill>
                  <a:schemeClr val="tx2"/>
                </a:solidFill>
                <a:latin typeface="Arial" panose="020B0604020202020204" pitchFamily="34" charset="0"/>
              </a:defRPr>
            </a:lvl6pPr>
            <a:lvl7pPr marL="914400" algn="ctr" rtl="0" eaLnBrk="0" fontAlgn="base" hangingPunct="0">
              <a:spcBef>
                <a:spcPct val="0"/>
              </a:spcBef>
              <a:spcAft>
                <a:spcPct val="0"/>
              </a:spcAft>
              <a:defRPr sz="4400" b="1">
                <a:solidFill>
                  <a:schemeClr val="tx2"/>
                </a:solidFill>
                <a:latin typeface="Arial" panose="020B0604020202020204" pitchFamily="34" charset="0"/>
              </a:defRPr>
            </a:lvl7pPr>
            <a:lvl8pPr marL="1371600" algn="ctr" rtl="0" eaLnBrk="0" fontAlgn="base" hangingPunct="0">
              <a:spcBef>
                <a:spcPct val="0"/>
              </a:spcBef>
              <a:spcAft>
                <a:spcPct val="0"/>
              </a:spcAft>
              <a:defRPr sz="4400" b="1">
                <a:solidFill>
                  <a:schemeClr val="tx2"/>
                </a:solidFill>
                <a:latin typeface="Arial" panose="020B0604020202020204" pitchFamily="34" charset="0"/>
              </a:defRPr>
            </a:lvl8pPr>
            <a:lvl9pPr marL="1828800" algn="ctr" rtl="0" eaLnBrk="0" fontAlgn="base" hangingPunct="0">
              <a:spcBef>
                <a:spcPct val="0"/>
              </a:spcBef>
              <a:spcAft>
                <a:spcPct val="0"/>
              </a:spcAft>
              <a:defRPr sz="4400" b="1">
                <a:solidFill>
                  <a:schemeClr val="tx2"/>
                </a:solidFill>
                <a:latin typeface="Arial" panose="020B0604020202020204" pitchFamily="34" charset="0"/>
              </a:defRPr>
            </a:lvl9pPr>
          </a:lstStyle>
          <a:p>
            <a:r>
              <a:rPr lang="en-US" altLang="en-US" sz="3600" i="1" dirty="0">
                <a:solidFill>
                  <a:srgbClr val="A23D07"/>
                </a:solidFill>
              </a:rPr>
              <a:t>How would you interpret this plot?</a:t>
            </a:r>
          </a:p>
        </p:txBody>
      </p:sp>
      <p:sp>
        <p:nvSpPr>
          <p:cNvPr id="6" name="Flowchart: Connector 5"/>
          <p:cNvSpPr/>
          <p:nvPr/>
        </p:nvSpPr>
        <p:spPr bwMode="auto">
          <a:xfrm>
            <a:off x="3534696" y="3702246"/>
            <a:ext cx="152400" cy="152400"/>
          </a:xfrm>
          <a:prstGeom prst="flowChartConnector">
            <a:avLst/>
          </a:prstGeom>
          <a:solidFill>
            <a:schemeClr val="tx1">
              <a:lumMod val="65000"/>
              <a:lumOff val="3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10" name="Flowchart: Connector 9"/>
          <p:cNvSpPr/>
          <p:nvPr/>
        </p:nvSpPr>
        <p:spPr bwMode="auto">
          <a:xfrm>
            <a:off x="4512259" y="3254879"/>
            <a:ext cx="152400" cy="152400"/>
          </a:xfrm>
          <a:prstGeom prst="flowChartConnector">
            <a:avLst/>
          </a:prstGeom>
          <a:solidFill>
            <a:schemeClr val="tx1">
              <a:lumMod val="65000"/>
              <a:lumOff val="3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11" name="Flowchart: Connector 10"/>
          <p:cNvSpPr/>
          <p:nvPr/>
        </p:nvSpPr>
        <p:spPr bwMode="auto">
          <a:xfrm>
            <a:off x="5530644" y="2984491"/>
            <a:ext cx="152400" cy="152400"/>
          </a:xfrm>
          <a:prstGeom prst="flowChartConnector">
            <a:avLst/>
          </a:prstGeom>
          <a:solidFill>
            <a:schemeClr val="tx1">
              <a:lumMod val="65000"/>
              <a:lumOff val="3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12" name="Flowchart: Connector 11"/>
          <p:cNvSpPr/>
          <p:nvPr/>
        </p:nvSpPr>
        <p:spPr bwMode="auto">
          <a:xfrm>
            <a:off x="6489290" y="2192994"/>
            <a:ext cx="152400" cy="152400"/>
          </a:xfrm>
          <a:prstGeom prst="flowChartConnector">
            <a:avLst/>
          </a:prstGeom>
          <a:solidFill>
            <a:schemeClr val="tx1">
              <a:lumMod val="65000"/>
              <a:lumOff val="3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73757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57200" y="274320"/>
            <a:ext cx="8229600" cy="1143000"/>
          </a:xfrm>
        </p:spPr>
        <p:txBody>
          <a:bodyPr/>
          <a:lstStyle/>
          <a:p>
            <a:r>
              <a:rPr lang="en-US" altLang="en-US" dirty="0"/>
              <a:t>How to handle non-linearity</a:t>
            </a:r>
          </a:p>
        </p:txBody>
      </p:sp>
      <p:sp>
        <p:nvSpPr>
          <p:cNvPr id="148483" name="Rectangle 3"/>
          <p:cNvSpPr>
            <a:spLocks noGrp="1" noChangeArrowheads="1"/>
          </p:cNvSpPr>
          <p:nvPr>
            <p:ph type="body" idx="1"/>
          </p:nvPr>
        </p:nvSpPr>
        <p:spPr>
          <a:xfrm>
            <a:off x="457200" y="1600200"/>
            <a:ext cx="8229600" cy="4343400"/>
          </a:xfrm>
        </p:spPr>
        <p:txBody>
          <a:bodyPr/>
          <a:lstStyle/>
          <a:p>
            <a:pPr marL="457200" indent="-457200">
              <a:spcBef>
                <a:spcPts val="672"/>
              </a:spcBef>
              <a:buSzPct val="90000"/>
              <a:buFont typeface="+mj-lt"/>
              <a:buAutoNum type="arabicPeriod"/>
            </a:pPr>
            <a:r>
              <a:rPr lang="en-US" altLang="en-US" dirty="0">
                <a:solidFill>
                  <a:schemeClr val="tx1">
                    <a:lumMod val="65000"/>
                    <a:lumOff val="35000"/>
                  </a:schemeClr>
                </a:solidFill>
              </a:rPr>
              <a:t>Transform non-linear variable (which transformation?)</a:t>
            </a:r>
          </a:p>
          <a:p>
            <a:pPr marL="457200" indent="-457200">
              <a:spcBef>
                <a:spcPts val="672"/>
              </a:spcBef>
              <a:buSzPct val="90000"/>
              <a:buFont typeface="+mj-lt"/>
              <a:buAutoNum type="arabicPeriod"/>
            </a:pPr>
            <a:r>
              <a:rPr lang="en-US" altLang="en-US" dirty="0">
                <a:solidFill>
                  <a:schemeClr val="tx1">
                    <a:lumMod val="65000"/>
                    <a:lumOff val="35000"/>
                  </a:schemeClr>
                </a:solidFill>
              </a:rPr>
              <a:t>Use polynomial terms in the model (does it adequately explain the observed distribution?)</a:t>
            </a:r>
          </a:p>
          <a:p>
            <a:pPr marL="457200" indent="-457200">
              <a:lnSpc>
                <a:spcPct val="90000"/>
              </a:lnSpc>
              <a:spcBef>
                <a:spcPts val="672"/>
              </a:spcBef>
              <a:buSzPct val="90000"/>
              <a:buFont typeface="+mj-lt"/>
              <a:buAutoNum type="arabicPeriod"/>
            </a:pPr>
            <a:r>
              <a:rPr lang="en-US" altLang="en-US" dirty="0">
                <a:solidFill>
                  <a:schemeClr val="tx1">
                    <a:lumMod val="65000"/>
                    <a:lumOff val="35000"/>
                  </a:schemeClr>
                </a:solidFill>
              </a:rPr>
              <a:t>Use spline functions (maybe best approach, but most complicated)</a:t>
            </a:r>
          </a:p>
        </p:txBody>
      </p:sp>
    </p:spTree>
    <p:extLst>
      <p:ext uri="{BB962C8B-B14F-4D97-AF65-F5344CB8AC3E}">
        <p14:creationId xmlns:p14="http://schemas.microsoft.com/office/powerpoint/2010/main" val="2977926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57200" y="274320"/>
            <a:ext cx="8229600" cy="1143000"/>
          </a:xfrm>
        </p:spPr>
        <p:txBody>
          <a:bodyPr/>
          <a:lstStyle/>
          <a:p>
            <a:r>
              <a:rPr lang="en-US" altLang="en-US" dirty="0"/>
              <a:t>How to handle non-linearity </a:t>
            </a:r>
            <a:r>
              <a:rPr lang="en-US" altLang="en-US" sz="3000" dirty="0"/>
              <a:t>(2)</a:t>
            </a:r>
          </a:p>
        </p:txBody>
      </p:sp>
      <p:sp>
        <p:nvSpPr>
          <p:cNvPr id="148483" name="Rectangle 3"/>
          <p:cNvSpPr>
            <a:spLocks noGrp="1" noChangeArrowheads="1"/>
          </p:cNvSpPr>
          <p:nvPr>
            <p:ph type="body" idx="1"/>
          </p:nvPr>
        </p:nvSpPr>
        <p:spPr>
          <a:xfrm>
            <a:off x="457200" y="1600200"/>
            <a:ext cx="7696200" cy="4983480"/>
          </a:xfrm>
        </p:spPr>
        <p:txBody>
          <a:bodyPr/>
          <a:lstStyle/>
          <a:p>
            <a:pPr marL="457200" indent="-457200">
              <a:spcBef>
                <a:spcPts val="672"/>
              </a:spcBef>
              <a:buSzPct val="90000"/>
              <a:buFont typeface="+mj-lt"/>
              <a:buAutoNum type="arabicPeriod" startAt="4"/>
            </a:pPr>
            <a:r>
              <a:rPr lang="en-US" altLang="en-US" dirty="0">
                <a:solidFill>
                  <a:schemeClr val="tx1">
                    <a:lumMod val="65000"/>
                    <a:lumOff val="35000"/>
                  </a:schemeClr>
                </a:solidFill>
              </a:rPr>
              <a:t>Dichotomize at the median or at a meaningful cut-point (will always be correct in model, but information is lost)</a:t>
            </a:r>
          </a:p>
          <a:p>
            <a:pPr marL="457200" indent="-457200">
              <a:spcBef>
                <a:spcPts val="672"/>
              </a:spcBef>
              <a:buSzPct val="90000"/>
              <a:buFont typeface="+mj-lt"/>
              <a:buAutoNum type="arabicPeriod" startAt="4"/>
            </a:pPr>
            <a:r>
              <a:rPr lang="en-US" altLang="en-US" dirty="0">
                <a:solidFill>
                  <a:schemeClr val="tx1">
                    <a:lumMod val="65000"/>
                    <a:lumOff val="35000"/>
                  </a:schemeClr>
                </a:solidFill>
              </a:rPr>
              <a:t>Group variables into &gt;2 groups at quantiles or meaningful cut-points using dummy variables </a:t>
            </a:r>
          </a:p>
          <a:p>
            <a:pPr lvl="1">
              <a:spcBef>
                <a:spcPts val="672"/>
              </a:spcBef>
              <a:buClr>
                <a:schemeClr val="tx2"/>
              </a:buClr>
              <a:buFont typeface="Arial" panose="020B0604020202020204" pitchFamily="34" charset="0"/>
              <a:buChar char="•"/>
            </a:pPr>
            <a:r>
              <a:rPr lang="en-US" altLang="en-US" dirty="0"/>
              <a:t>Will not violate linearity</a:t>
            </a:r>
          </a:p>
          <a:p>
            <a:pPr lvl="1">
              <a:spcBef>
                <a:spcPts val="672"/>
              </a:spcBef>
              <a:buClr>
                <a:schemeClr val="tx2"/>
              </a:buClr>
              <a:buFont typeface="Arial" panose="020B0604020202020204" pitchFamily="34" charset="0"/>
              <a:buChar char="•"/>
            </a:pPr>
            <a:r>
              <a:rPr lang="en-US" altLang="en-US" dirty="0"/>
              <a:t>Good compromise, more information than dichotomy, but less than continuous</a:t>
            </a:r>
          </a:p>
        </p:txBody>
      </p:sp>
    </p:spTree>
    <p:extLst>
      <p:ext uri="{BB962C8B-B14F-4D97-AF65-F5344CB8AC3E}">
        <p14:creationId xmlns:p14="http://schemas.microsoft.com/office/powerpoint/2010/main" val="3963827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457200" y="274320"/>
            <a:ext cx="8229600" cy="1143000"/>
          </a:xfrm>
        </p:spPr>
        <p:txBody>
          <a:bodyPr/>
          <a:lstStyle/>
          <a:p>
            <a:r>
              <a:rPr lang="en-US" altLang="en-US" dirty="0"/>
              <a:t>Creating dummy variables</a:t>
            </a:r>
          </a:p>
        </p:txBody>
      </p:sp>
      <p:sp>
        <p:nvSpPr>
          <p:cNvPr id="151555" name="Rectangle 3"/>
          <p:cNvSpPr>
            <a:spLocks noGrp="1" noChangeArrowheads="1"/>
          </p:cNvSpPr>
          <p:nvPr>
            <p:ph type="body" idx="1"/>
          </p:nvPr>
        </p:nvSpPr>
        <p:spPr>
          <a:xfrm>
            <a:off x="457200" y="1600200"/>
            <a:ext cx="8229600" cy="3733800"/>
          </a:xfrm>
        </p:spPr>
        <p:txBody>
          <a:bodyPr/>
          <a:lstStyle/>
          <a:p>
            <a:pPr marL="58420" indent="-3175">
              <a:spcBef>
                <a:spcPts val="672"/>
              </a:spcBef>
              <a:spcAft>
                <a:spcPts val="1200"/>
              </a:spcAft>
              <a:buNone/>
            </a:pPr>
            <a:r>
              <a:rPr lang="en-US" altLang="en-US" dirty="0">
                <a:solidFill>
                  <a:schemeClr val="tx1">
                    <a:lumMod val="65000"/>
                    <a:lumOff val="35000"/>
                  </a:schemeClr>
                </a:solidFill>
              </a:rPr>
              <a:t>If a variable has k categories, create k-1 dummy variables; the category left out becomes the reference group</a:t>
            </a:r>
            <a:endParaRPr lang="en-US" altLang="en-US" sz="2800" dirty="0">
              <a:solidFill>
                <a:schemeClr val="tx1">
                  <a:lumMod val="65000"/>
                  <a:lumOff val="35000"/>
                </a:schemeClr>
              </a:solidFill>
            </a:endParaRPr>
          </a:p>
          <a:p>
            <a:pPr marL="457200" indent="-457200">
              <a:spcBef>
                <a:spcPts val="672"/>
              </a:spcBef>
              <a:buSzPct val="90000"/>
            </a:pPr>
            <a:r>
              <a:rPr lang="en-US" altLang="en-US" sz="2800" dirty="0"/>
              <a:t>Example:  Coffee:  1=None, 2=Moderate, 3=Heavy</a:t>
            </a:r>
          </a:p>
          <a:p>
            <a:pPr marL="457200" indent="-457200">
              <a:spcBef>
                <a:spcPts val="672"/>
              </a:spcBef>
              <a:buSzPct val="90000"/>
            </a:pPr>
            <a:r>
              <a:rPr lang="en-US" altLang="en-US" sz="2800" dirty="0"/>
              <a:t>k=3 levels, so create (3-1) = 2 new dummy variables to replace coffee</a:t>
            </a:r>
          </a:p>
        </p:txBody>
      </p:sp>
    </p:spTree>
    <p:extLst>
      <p:ext uri="{BB962C8B-B14F-4D97-AF65-F5344CB8AC3E}">
        <p14:creationId xmlns:p14="http://schemas.microsoft.com/office/powerpoint/2010/main" val="2477310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457200" y="274320"/>
            <a:ext cx="8229600" cy="1143000"/>
          </a:xfrm>
        </p:spPr>
        <p:txBody>
          <a:bodyPr/>
          <a:lstStyle/>
          <a:p>
            <a:r>
              <a:rPr lang="en-US" altLang="en-US" dirty="0"/>
              <a:t>Coffee example – continued  </a:t>
            </a:r>
          </a:p>
        </p:txBody>
      </p:sp>
      <p:sp>
        <p:nvSpPr>
          <p:cNvPr id="152579" name="Rectangle 3"/>
          <p:cNvSpPr>
            <a:spLocks noGrp="1" noChangeArrowheads="1"/>
          </p:cNvSpPr>
          <p:nvPr>
            <p:ph type="body" idx="1"/>
          </p:nvPr>
        </p:nvSpPr>
        <p:spPr>
          <a:xfrm>
            <a:off x="457200" y="1600200"/>
            <a:ext cx="8503920" cy="4846320"/>
          </a:xfrm>
        </p:spPr>
        <p:txBody>
          <a:bodyPr/>
          <a:lstStyle/>
          <a:p>
            <a:pPr>
              <a:spcBef>
                <a:spcPts val="672"/>
              </a:spcBef>
              <a:buFontTx/>
              <a:buNone/>
            </a:pPr>
            <a:r>
              <a:rPr lang="en-US" altLang="en-US" sz="3000" dirty="0"/>
              <a:t>If Coffee=2, then Coffee2=1, otherwise Coffee2=0</a:t>
            </a:r>
          </a:p>
          <a:p>
            <a:pPr>
              <a:spcBef>
                <a:spcPts val="672"/>
              </a:spcBef>
              <a:buFontTx/>
              <a:buNone/>
            </a:pPr>
            <a:r>
              <a:rPr lang="en-US" altLang="en-US" sz="3000" dirty="0"/>
              <a:t>If Coffee=3, then Coffee3=1, otherwise Coffee3=0</a:t>
            </a:r>
          </a:p>
          <a:p>
            <a:pPr>
              <a:spcBef>
                <a:spcPts val="672"/>
              </a:spcBef>
              <a:buFontTx/>
              <a:buNone/>
            </a:pPr>
            <a:endParaRPr lang="en-US" altLang="en-US" sz="1600" dirty="0"/>
          </a:p>
          <a:p>
            <a:pPr>
              <a:spcBef>
                <a:spcPts val="672"/>
              </a:spcBef>
              <a:buFontTx/>
              <a:buNone/>
            </a:pPr>
            <a:r>
              <a:rPr lang="en-US" altLang="en-US" sz="2600" u="sng" dirty="0">
                <a:solidFill>
                  <a:schemeClr val="tx2"/>
                </a:solidFill>
              </a:rPr>
              <a:t>Coffee</a:t>
            </a:r>
            <a:r>
              <a:rPr lang="en-US" altLang="en-US" sz="2600" dirty="0">
                <a:solidFill>
                  <a:schemeClr val="tx2"/>
                </a:solidFill>
              </a:rPr>
              <a:t>        </a:t>
            </a:r>
            <a:r>
              <a:rPr lang="en-US" altLang="en-US" sz="2600" u="sng" dirty="0">
                <a:solidFill>
                  <a:schemeClr val="tx2"/>
                </a:solidFill>
              </a:rPr>
              <a:t>Coffee2</a:t>
            </a:r>
            <a:r>
              <a:rPr lang="en-US" altLang="en-US" sz="2600" dirty="0">
                <a:solidFill>
                  <a:schemeClr val="tx2"/>
                </a:solidFill>
              </a:rPr>
              <a:t>           </a:t>
            </a:r>
            <a:r>
              <a:rPr lang="en-US" altLang="en-US" sz="2600" u="sng" dirty="0">
                <a:solidFill>
                  <a:schemeClr val="tx2"/>
                </a:solidFill>
              </a:rPr>
              <a:t>Coffee3</a:t>
            </a:r>
          </a:p>
          <a:p>
            <a:pPr>
              <a:spcBef>
                <a:spcPts val="672"/>
              </a:spcBef>
              <a:buFontTx/>
              <a:buNone/>
            </a:pPr>
            <a:r>
              <a:rPr lang="en-US" altLang="en-US" sz="2600" dirty="0">
                <a:solidFill>
                  <a:schemeClr val="tx2"/>
                </a:solidFill>
              </a:rPr>
              <a:t>     1                 0                     0</a:t>
            </a:r>
          </a:p>
          <a:p>
            <a:pPr>
              <a:spcBef>
                <a:spcPts val="672"/>
              </a:spcBef>
              <a:buFontTx/>
              <a:buNone/>
            </a:pPr>
            <a:r>
              <a:rPr lang="en-US" altLang="en-US" sz="2600" dirty="0">
                <a:solidFill>
                  <a:schemeClr val="tx2"/>
                </a:solidFill>
              </a:rPr>
              <a:t>     2                 1                     0   </a:t>
            </a:r>
          </a:p>
          <a:p>
            <a:pPr>
              <a:spcBef>
                <a:spcPts val="672"/>
              </a:spcBef>
              <a:buFontTx/>
              <a:buNone/>
            </a:pPr>
            <a:r>
              <a:rPr lang="en-US" altLang="en-US" sz="2600" dirty="0">
                <a:solidFill>
                  <a:schemeClr val="tx2"/>
                </a:solidFill>
              </a:rPr>
              <a:t>     3                 0                     1</a:t>
            </a:r>
          </a:p>
          <a:p>
            <a:pPr>
              <a:spcBef>
                <a:spcPts val="672"/>
              </a:spcBef>
              <a:buFontTx/>
              <a:buNone/>
            </a:pPr>
            <a:endParaRPr lang="en-US" altLang="en-US" sz="1600" dirty="0"/>
          </a:p>
          <a:p>
            <a:pPr marL="3175" indent="-3175">
              <a:spcBef>
                <a:spcPts val="672"/>
              </a:spcBef>
              <a:buNone/>
            </a:pPr>
            <a:r>
              <a:rPr lang="en-US" altLang="en-US" sz="3000" dirty="0"/>
              <a:t>Coffee2 and Coffee3 are </a:t>
            </a:r>
            <a:r>
              <a:rPr lang="en-US" altLang="en-US" sz="3000" u="sng" dirty="0"/>
              <a:t>always used together</a:t>
            </a:r>
            <a:r>
              <a:rPr lang="en-US" altLang="en-US" sz="3000" dirty="0"/>
              <a:t> as a pair in place of Coffee</a:t>
            </a:r>
          </a:p>
        </p:txBody>
      </p:sp>
    </p:spTree>
    <p:extLst>
      <p:ext uri="{BB962C8B-B14F-4D97-AF65-F5344CB8AC3E}">
        <p14:creationId xmlns:p14="http://schemas.microsoft.com/office/powerpoint/2010/main" val="378387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457200" y="274320"/>
            <a:ext cx="8229600" cy="1143000"/>
          </a:xfrm>
        </p:spPr>
        <p:txBody>
          <a:bodyPr/>
          <a:lstStyle/>
          <a:p>
            <a:r>
              <a:rPr lang="en-US" altLang="en-US" dirty="0"/>
              <a:t>Interpretation and use</a:t>
            </a:r>
          </a:p>
        </p:txBody>
      </p:sp>
      <p:sp>
        <p:nvSpPr>
          <p:cNvPr id="154627" name="Rectangle 3"/>
          <p:cNvSpPr>
            <a:spLocks noGrp="1" noChangeArrowheads="1"/>
          </p:cNvSpPr>
          <p:nvPr>
            <p:ph type="body" idx="1"/>
          </p:nvPr>
        </p:nvSpPr>
        <p:spPr>
          <a:xfrm>
            <a:off x="457200" y="1792638"/>
            <a:ext cx="7373643" cy="2934728"/>
          </a:xfrm>
          <a:solidFill>
            <a:srgbClr val="D9D9D9"/>
          </a:solidFill>
        </p:spPr>
        <p:txBody>
          <a:bodyPr/>
          <a:lstStyle/>
          <a:p>
            <a:pPr>
              <a:spcBef>
                <a:spcPts val="672"/>
              </a:spcBef>
              <a:buFontTx/>
              <a:buNone/>
              <a:tabLst>
                <a:tab pos="1262063" algn="l"/>
                <a:tab pos="1597025" algn="l"/>
              </a:tabLst>
            </a:pPr>
            <a:r>
              <a:rPr lang="en-US" altLang="en-US" sz="3000" dirty="0"/>
              <a:t>Coffee	=	1  is the reference group</a:t>
            </a:r>
          </a:p>
          <a:p>
            <a:pPr>
              <a:spcBef>
                <a:spcPts val="672"/>
              </a:spcBef>
              <a:buFontTx/>
              <a:buNone/>
              <a:tabLst>
                <a:tab pos="1262063" algn="l"/>
                <a:tab pos="1597025" algn="l"/>
              </a:tabLst>
            </a:pPr>
            <a:r>
              <a:rPr lang="en-US" altLang="en-US" sz="3000" dirty="0"/>
              <a:t>Coffee2	=	1  compares moderate coffee</a:t>
            </a:r>
          </a:p>
          <a:p>
            <a:pPr marL="1887538" indent="57150">
              <a:spcBef>
                <a:spcPts val="672"/>
              </a:spcBef>
              <a:buFontTx/>
              <a:buNone/>
            </a:pPr>
            <a:r>
              <a:rPr lang="en-US" altLang="en-US" sz="3000" dirty="0"/>
              <a:t>drinkers with non-drinkers</a:t>
            </a:r>
          </a:p>
          <a:p>
            <a:pPr>
              <a:spcBef>
                <a:spcPts val="672"/>
              </a:spcBef>
              <a:buFontTx/>
              <a:buNone/>
              <a:tabLst>
                <a:tab pos="1262063" algn="l"/>
                <a:tab pos="1597025" algn="l"/>
              </a:tabLst>
            </a:pPr>
            <a:r>
              <a:rPr lang="en-US" altLang="en-US" sz="3000" dirty="0"/>
              <a:t>Coffee3	=	1  compares heavy coffee drinkers</a:t>
            </a:r>
          </a:p>
          <a:p>
            <a:pPr indent="1601788">
              <a:spcBef>
                <a:spcPts val="672"/>
              </a:spcBef>
              <a:buFontTx/>
              <a:buNone/>
              <a:tabLst>
                <a:tab pos="1262063" algn="l"/>
                <a:tab pos="1597025" algn="l"/>
                <a:tab pos="2176463" algn="l"/>
              </a:tabLst>
            </a:pPr>
            <a:r>
              <a:rPr lang="en-US" altLang="en-US" sz="3000" dirty="0"/>
              <a:t>with non-drinkers</a:t>
            </a:r>
          </a:p>
        </p:txBody>
      </p:sp>
      <p:sp>
        <p:nvSpPr>
          <p:cNvPr id="4" name="Rectangle 3"/>
          <p:cNvSpPr txBox="1">
            <a:spLocks noChangeArrowheads="1"/>
          </p:cNvSpPr>
          <p:nvPr/>
        </p:nvSpPr>
        <p:spPr bwMode="auto">
          <a:xfrm>
            <a:off x="457200" y="4887918"/>
            <a:ext cx="8229600" cy="1468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indent="1588">
              <a:spcBef>
                <a:spcPts val="672"/>
              </a:spcBef>
              <a:buFontTx/>
              <a:buNone/>
            </a:pPr>
            <a:r>
              <a:rPr lang="en-US" altLang="en-US" dirty="0"/>
              <a:t>Use Coffee2 and Coffee3 together in models instead of Coffee</a:t>
            </a:r>
          </a:p>
        </p:txBody>
      </p:sp>
    </p:spTree>
    <p:extLst>
      <p:ext uri="{BB962C8B-B14F-4D97-AF65-F5344CB8AC3E}">
        <p14:creationId xmlns:p14="http://schemas.microsoft.com/office/powerpoint/2010/main" val="3202322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457200" y="274320"/>
            <a:ext cx="8229600" cy="1143000"/>
          </a:xfrm>
        </p:spPr>
        <p:txBody>
          <a:bodyPr/>
          <a:lstStyle/>
          <a:p>
            <a:r>
              <a:rPr lang="en-US" altLang="en-US" dirty="0"/>
              <a:t>Example with dummy variables</a:t>
            </a:r>
          </a:p>
        </p:txBody>
      </p:sp>
      <p:pic>
        <p:nvPicPr>
          <p:cNvPr id="156675" name="Picture 3"/>
          <p:cNvPicPr>
            <a:picLocks noGrp="1" noChangeAspect="1" noChangeArrowheads="1"/>
          </p:cNvPicPr>
          <p:nvPr>
            <p:ph type="body" idx="1"/>
          </p:nvPr>
        </p:nvPicPr>
        <p:blipFill>
          <a:blip r:embed="rId3">
            <a:extLst>
              <a:ext uri="{28A0092B-C50C-407E-A947-70E740481C1C}">
                <a14:useLocalDpi xmlns:a14="http://schemas.microsoft.com/office/drawing/2010/main"/>
              </a:ext>
            </a:extLst>
          </a:blip>
          <a:srcRect/>
          <a:stretch>
            <a:fillRect/>
          </a:stretch>
        </p:blipFill>
        <p:spPr>
          <a:xfrm>
            <a:off x="396240" y="1790700"/>
            <a:ext cx="8503920" cy="4572000"/>
          </a:xfrm>
        </p:spPr>
      </p:pic>
      <p:sp>
        <p:nvSpPr>
          <p:cNvPr id="2" name="TextBox 1"/>
          <p:cNvSpPr txBox="1"/>
          <p:nvPr/>
        </p:nvSpPr>
        <p:spPr>
          <a:xfrm>
            <a:off x="762000" y="2235200"/>
            <a:ext cx="7315200" cy="461665"/>
          </a:xfrm>
          <a:prstGeom prst="rect">
            <a:avLst/>
          </a:prstGeom>
          <a:noFill/>
          <a:ln w="28575">
            <a:solidFill>
              <a:srgbClr val="FF0000"/>
            </a:solidFill>
          </a:ln>
        </p:spPr>
        <p:txBody>
          <a:bodyPr wrap="square" rtlCol="0">
            <a:spAutoFit/>
          </a:bodyPr>
          <a:lstStyle/>
          <a:p>
            <a:endParaRPr lang="en-US" sz="2400" dirty="0">
              <a:solidFill>
                <a:srgbClr val="FF6600"/>
              </a:solidFill>
            </a:endParaRPr>
          </a:p>
        </p:txBody>
      </p:sp>
    </p:spTree>
    <p:extLst>
      <p:ext uri="{BB962C8B-B14F-4D97-AF65-F5344CB8AC3E}">
        <p14:creationId xmlns:p14="http://schemas.microsoft.com/office/powerpoint/2010/main" val="1450788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Review of part 2</a:t>
            </a:r>
          </a:p>
        </p:txBody>
      </p:sp>
      <p:sp>
        <p:nvSpPr>
          <p:cNvPr id="3" name="Content Placeholder 2"/>
          <p:cNvSpPr>
            <a:spLocks noGrp="1"/>
          </p:cNvSpPr>
          <p:nvPr>
            <p:ph idx="1"/>
          </p:nvPr>
        </p:nvSpPr>
        <p:spPr>
          <a:xfrm>
            <a:off x="457200" y="1600199"/>
            <a:ext cx="8229600" cy="4572000"/>
          </a:xfrm>
        </p:spPr>
        <p:txBody>
          <a:bodyPr/>
          <a:lstStyle/>
          <a:p>
            <a:pPr marL="347472">
              <a:spcBef>
                <a:spcPts val="672"/>
              </a:spcBef>
              <a:buSzPct val="90000"/>
            </a:pPr>
            <a:r>
              <a:rPr lang="en-US" dirty="0"/>
              <a:t>Maximum likelihood methods, the “L” statistic</a:t>
            </a:r>
          </a:p>
          <a:p>
            <a:pPr marL="347472">
              <a:spcBef>
                <a:spcPts val="672"/>
              </a:spcBef>
              <a:buSzPct val="90000"/>
            </a:pPr>
            <a:r>
              <a:rPr lang="en-US" dirty="0"/>
              <a:t>–2 </a:t>
            </a:r>
            <a:r>
              <a:rPr lang="en-US" dirty="0" err="1"/>
              <a:t>log</a:t>
            </a:r>
            <a:r>
              <a:rPr lang="en-US" baseline="-25000" dirty="0" err="1"/>
              <a:t>e</a:t>
            </a:r>
            <a:r>
              <a:rPr lang="en-US" dirty="0" err="1"/>
              <a:t>L</a:t>
            </a:r>
            <a:r>
              <a:rPr lang="en-US" dirty="0"/>
              <a:t>, likelihood ratio tests, and comparing models</a:t>
            </a:r>
          </a:p>
          <a:p>
            <a:pPr marL="347345">
              <a:spcBef>
                <a:spcPts val="672"/>
              </a:spcBef>
              <a:buSzPct val="90000"/>
            </a:pPr>
            <a:r>
              <a:rPr lang="en-US" dirty="0"/>
              <a:t>How to pick the “right” model: Modelling strategies</a:t>
            </a:r>
          </a:p>
          <a:p>
            <a:pPr marL="347472">
              <a:spcBef>
                <a:spcPts val="672"/>
              </a:spcBef>
              <a:buSzPct val="90000"/>
            </a:pPr>
            <a:r>
              <a:rPr lang="en-US" dirty="0"/>
              <a:t>Assessing interaction</a:t>
            </a:r>
          </a:p>
          <a:p>
            <a:pPr marL="347472">
              <a:spcBef>
                <a:spcPts val="672"/>
              </a:spcBef>
              <a:buSzPct val="90000"/>
            </a:pPr>
            <a:r>
              <a:rPr lang="en-US" dirty="0"/>
              <a:t>Assessing confounding</a:t>
            </a:r>
          </a:p>
          <a:p>
            <a:pPr marL="347472">
              <a:spcBef>
                <a:spcPts val="672"/>
              </a:spcBef>
              <a:buSzPct val="90000"/>
            </a:pPr>
            <a:r>
              <a:rPr lang="en-US" dirty="0"/>
              <a:t>Examples</a:t>
            </a:r>
          </a:p>
        </p:txBody>
      </p:sp>
      <p:pic>
        <p:nvPicPr>
          <p:cNvPr id="4" name="Picture 3" descr="UNADJUSTEDNONRAW_thumb_512c.jpg"/>
          <p:cNvPicPr>
            <a:picLocks noChangeAspect="1"/>
          </p:cNvPicPr>
          <p:nvPr/>
        </p:nvPicPr>
        <p:blipFill rotWithShape="1">
          <a:blip r:embed="rId3" cstate="print">
            <a:alphaModFix amt="86000"/>
            <a:extLst>
              <a:ext uri="{28A0092B-C50C-407E-A947-70E740481C1C}">
                <a14:useLocalDpi xmlns:a14="http://schemas.microsoft.com/office/drawing/2010/main"/>
              </a:ext>
            </a:extLst>
          </a:blip>
          <a:srcRect/>
          <a:stretch/>
        </p:blipFill>
        <p:spPr>
          <a:xfrm>
            <a:off x="6801239" y="274321"/>
            <a:ext cx="1885561" cy="1142999"/>
          </a:xfrm>
          <a:prstGeom prst="rect">
            <a:avLst/>
          </a:prstGeom>
        </p:spPr>
      </p:pic>
    </p:spTree>
    <p:extLst>
      <p:ext uri="{BB962C8B-B14F-4D97-AF65-F5344CB8AC3E}">
        <p14:creationId xmlns:p14="http://schemas.microsoft.com/office/powerpoint/2010/main" val="4374635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457200" y="640080"/>
            <a:ext cx="8686800" cy="1143000"/>
          </a:xfrm>
        </p:spPr>
        <p:txBody>
          <a:bodyPr/>
          <a:lstStyle/>
          <a:p>
            <a:r>
              <a:rPr lang="en-US" altLang="en-US" sz="4200" dirty="0"/>
              <a:t>Example without dummy variables </a:t>
            </a:r>
            <a:r>
              <a:rPr lang="en-US" altLang="en-US" sz="3600" i="1" dirty="0"/>
              <a:t>(incorrect)</a:t>
            </a:r>
            <a:endParaRPr lang="en-US" altLang="en-US" sz="3600" dirty="0"/>
          </a:p>
        </p:txBody>
      </p:sp>
      <p:pic>
        <p:nvPicPr>
          <p:cNvPr id="157699" name="Picture 3"/>
          <p:cNvPicPr>
            <a:picLocks noGrp="1" noChangeAspect="1" noChangeArrowheads="1"/>
          </p:cNvPicPr>
          <p:nvPr>
            <p:ph type="body" idx="1"/>
          </p:nvPr>
        </p:nvPicPr>
        <p:blipFill>
          <a:blip r:embed="rId3">
            <a:extLst>
              <a:ext uri="{28A0092B-C50C-407E-A947-70E740481C1C}">
                <a14:useLocalDpi xmlns:a14="http://schemas.microsoft.com/office/drawing/2010/main"/>
              </a:ext>
            </a:extLst>
          </a:blip>
          <a:srcRect/>
          <a:stretch>
            <a:fillRect/>
          </a:stretch>
        </p:blipFill>
        <p:spPr>
          <a:xfrm>
            <a:off x="287948" y="1905000"/>
            <a:ext cx="8491904" cy="4648200"/>
          </a:xfrm>
        </p:spPr>
      </p:pic>
      <p:sp>
        <p:nvSpPr>
          <p:cNvPr id="157700" name="Text Box 4"/>
          <p:cNvSpPr txBox="1">
            <a:spLocks noChangeArrowheads="1"/>
          </p:cNvSpPr>
          <p:nvPr/>
        </p:nvSpPr>
        <p:spPr bwMode="auto">
          <a:xfrm>
            <a:off x="5181600" y="2286000"/>
            <a:ext cx="1828800" cy="579438"/>
          </a:xfrm>
          <a:prstGeom prst="rect">
            <a:avLst/>
          </a:prstGeom>
          <a:solidFill>
            <a:schemeClr val="bg1"/>
          </a:solidFill>
          <a:ln>
            <a:solidFill>
              <a:schemeClr val="bg1"/>
            </a:solidFill>
          </a:ln>
          <a:effectLs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endParaRPr lang="en-US" altLang="en-US"/>
          </a:p>
        </p:txBody>
      </p:sp>
      <p:sp>
        <p:nvSpPr>
          <p:cNvPr id="157701" name="Text Box 5"/>
          <p:cNvSpPr txBox="1">
            <a:spLocks noChangeArrowheads="1"/>
          </p:cNvSpPr>
          <p:nvPr/>
        </p:nvSpPr>
        <p:spPr bwMode="auto">
          <a:xfrm>
            <a:off x="310572" y="4631893"/>
            <a:ext cx="304800" cy="2062103"/>
          </a:xfrm>
          <a:prstGeom prst="rect">
            <a:avLst/>
          </a:prstGeom>
          <a:solidFill>
            <a:schemeClr val="bg1"/>
          </a:solidFill>
          <a:ln w="9525">
            <a:solidFill>
              <a:schemeClr val="bg1"/>
            </a:solidFill>
            <a:miter lim="800000"/>
            <a:headEnd/>
            <a:tailEnd/>
          </a:ln>
          <a:effectLs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endParaRPr lang="en-US" altLang="en-US" dirty="0"/>
          </a:p>
          <a:p>
            <a:pPr>
              <a:spcBef>
                <a:spcPct val="50000"/>
              </a:spcBef>
              <a:buClrTx/>
              <a:buSzTx/>
              <a:buFontTx/>
              <a:buNone/>
            </a:pPr>
            <a:endParaRPr lang="en-US" altLang="en-US" dirty="0"/>
          </a:p>
          <a:p>
            <a:pPr>
              <a:spcBef>
                <a:spcPct val="50000"/>
              </a:spcBef>
              <a:buClrTx/>
              <a:buSzTx/>
              <a:buFontTx/>
              <a:buNone/>
            </a:pPr>
            <a:endParaRPr lang="en-US" altLang="en-US" dirty="0"/>
          </a:p>
        </p:txBody>
      </p:sp>
      <p:sp>
        <p:nvSpPr>
          <p:cNvPr id="8" name="TextBox 7"/>
          <p:cNvSpPr txBox="1"/>
          <p:nvPr/>
        </p:nvSpPr>
        <p:spPr>
          <a:xfrm>
            <a:off x="647700" y="2344886"/>
            <a:ext cx="4229100" cy="461665"/>
          </a:xfrm>
          <a:prstGeom prst="rect">
            <a:avLst/>
          </a:prstGeom>
          <a:noFill/>
          <a:ln w="28575">
            <a:solidFill>
              <a:srgbClr val="FF0000"/>
            </a:solidFill>
          </a:ln>
        </p:spPr>
        <p:txBody>
          <a:bodyPr wrap="square" rtlCol="0">
            <a:spAutoFit/>
          </a:bodyPr>
          <a:lstStyle/>
          <a:p>
            <a:endParaRPr lang="en-US" sz="2400" dirty="0">
              <a:solidFill>
                <a:srgbClr val="FF6600"/>
              </a:solidFill>
            </a:endParaRPr>
          </a:p>
        </p:txBody>
      </p:sp>
    </p:spTree>
    <p:extLst>
      <p:ext uri="{BB962C8B-B14F-4D97-AF65-F5344CB8AC3E}">
        <p14:creationId xmlns:p14="http://schemas.microsoft.com/office/powerpoint/2010/main" val="2752278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457200" y="640080"/>
            <a:ext cx="8229600" cy="1143000"/>
          </a:xfrm>
        </p:spPr>
        <p:txBody>
          <a:bodyPr/>
          <a:lstStyle/>
          <a:p>
            <a:r>
              <a:rPr lang="en-US" altLang="en-US" dirty="0"/>
              <a:t>Interaction assessment </a:t>
            </a:r>
            <a:br>
              <a:rPr lang="en-US" altLang="en-US" sz="4000" dirty="0"/>
            </a:br>
            <a:r>
              <a:rPr lang="en-US" altLang="en-US" sz="3600" i="1" dirty="0"/>
              <a:t>(with dummy variables)</a:t>
            </a:r>
            <a:endParaRPr lang="en-US" altLang="en-US" sz="4000" i="1" dirty="0"/>
          </a:p>
        </p:txBody>
      </p:sp>
      <p:sp>
        <p:nvSpPr>
          <p:cNvPr id="158723" name="Rectangle 3"/>
          <p:cNvSpPr>
            <a:spLocks noGrp="1" noChangeArrowheads="1"/>
          </p:cNvSpPr>
          <p:nvPr>
            <p:ph type="body" idx="1"/>
          </p:nvPr>
        </p:nvSpPr>
        <p:spPr>
          <a:xfrm>
            <a:off x="548640" y="2057399"/>
            <a:ext cx="8229600" cy="4613223"/>
          </a:xfrm>
        </p:spPr>
        <p:txBody>
          <a:bodyPr/>
          <a:lstStyle/>
          <a:p>
            <a:pPr>
              <a:lnSpc>
                <a:spcPct val="90000"/>
              </a:lnSpc>
              <a:buFontTx/>
              <a:buNone/>
            </a:pPr>
            <a:r>
              <a:rPr lang="en-US" altLang="en-US" sz="3000" dirty="0">
                <a:solidFill>
                  <a:srgbClr val="7E9632"/>
                </a:solidFill>
              </a:rPr>
              <a:t>Key:  </a:t>
            </a:r>
            <a:r>
              <a:rPr lang="en-US" altLang="en-US" sz="3000" dirty="0"/>
              <a:t>Think of a pair of dummy variables as</a:t>
            </a:r>
          </a:p>
          <a:p>
            <a:pPr>
              <a:lnSpc>
                <a:spcPct val="90000"/>
              </a:lnSpc>
              <a:buFontTx/>
              <a:buNone/>
            </a:pPr>
            <a:r>
              <a:rPr lang="en-US" altLang="en-US" sz="3000" dirty="0"/>
              <a:t>          one exposure variable</a:t>
            </a:r>
          </a:p>
          <a:p>
            <a:pPr>
              <a:lnSpc>
                <a:spcPct val="90000"/>
              </a:lnSpc>
              <a:buFontTx/>
              <a:buNone/>
            </a:pPr>
            <a:endParaRPr lang="en-US" altLang="en-US" sz="1600" dirty="0"/>
          </a:p>
          <a:p>
            <a:pPr>
              <a:lnSpc>
                <a:spcPct val="90000"/>
              </a:lnSpc>
              <a:buFontTx/>
              <a:buNone/>
            </a:pPr>
            <a:r>
              <a:rPr lang="en-US" altLang="en-US" sz="3000" dirty="0">
                <a:solidFill>
                  <a:srgbClr val="7E9632"/>
                </a:solidFill>
              </a:rPr>
              <a:t>Example: </a:t>
            </a:r>
          </a:p>
          <a:p>
            <a:pPr>
              <a:lnSpc>
                <a:spcPct val="90000"/>
              </a:lnSpc>
              <a:buFontTx/>
              <a:buNone/>
            </a:pPr>
            <a:r>
              <a:rPr lang="en-US" altLang="en-US" sz="3000" dirty="0"/>
              <a:t>Coffee2 (moderate vs none)</a:t>
            </a:r>
          </a:p>
          <a:p>
            <a:pPr>
              <a:lnSpc>
                <a:spcPct val="90000"/>
              </a:lnSpc>
              <a:buFontTx/>
              <a:buNone/>
            </a:pPr>
            <a:r>
              <a:rPr lang="en-US" altLang="en-US" sz="3000" dirty="0"/>
              <a:t>Coffee3 (heavy vs none)</a:t>
            </a:r>
          </a:p>
          <a:p>
            <a:pPr>
              <a:lnSpc>
                <a:spcPct val="90000"/>
              </a:lnSpc>
              <a:buFontTx/>
              <a:buNone/>
            </a:pPr>
            <a:endParaRPr lang="en-US" altLang="en-US" sz="2000" dirty="0"/>
          </a:p>
          <a:p>
            <a:pPr>
              <a:lnSpc>
                <a:spcPct val="90000"/>
              </a:lnSpc>
              <a:buFontTx/>
              <a:buNone/>
            </a:pPr>
            <a:r>
              <a:rPr lang="en-US" altLang="en-US" sz="3000" dirty="0"/>
              <a:t>Age3 (age in 3 categories)</a:t>
            </a:r>
          </a:p>
          <a:p>
            <a:pPr>
              <a:lnSpc>
                <a:spcPct val="90000"/>
              </a:lnSpc>
              <a:buFontTx/>
              <a:buNone/>
            </a:pPr>
            <a:r>
              <a:rPr lang="en-US" altLang="en-US" sz="3000" dirty="0"/>
              <a:t>SBP (systolic BP)</a:t>
            </a:r>
          </a:p>
        </p:txBody>
      </p:sp>
      <p:sp>
        <p:nvSpPr>
          <p:cNvPr id="158724" name="AutoShape 4"/>
          <p:cNvSpPr>
            <a:spLocks/>
          </p:cNvSpPr>
          <p:nvPr/>
        </p:nvSpPr>
        <p:spPr bwMode="auto">
          <a:xfrm>
            <a:off x="5252362" y="3733800"/>
            <a:ext cx="220654" cy="1117743"/>
          </a:xfrm>
          <a:prstGeom prst="rightBracket">
            <a:avLst>
              <a:gd name="adj" fmla="val 41667"/>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sz="2800"/>
          </a:p>
        </p:txBody>
      </p:sp>
      <p:sp>
        <p:nvSpPr>
          <p:cNvPr id="158725" name="AutoShape 5"/>
          <p:cNvSpPr>
            <a:spLocks/>
          </p:cNvSpPr>
          <p:nvPr/>
        </p:nvSpPr>
        <p:spPr bwMode="auto">
          <a:xfrm>
            <a:off x="5252362" y="5118795"/>
            <a:ext cx="220654" cy="967264"/>
          </a:xfrm>
          <a:prstGeom prst="rightBracket">
            <a:avLst>
              <a:gd name="adj" fmla="val 41667"/>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sz="2800"/>
          </a:p>
        </p:txBody>
      </p:sp>
      <p:sp>
        <p:nvSpPr>
          <p:cNvPr id="158726" name="Text Box 6"/>
          <p:cNvSpPr txBox="1">
            <a:spLocks noChangeArrowheads="1"/>
          </p:cNvSpPr>
          <p:nvPr/>
        </p:nvSpPr>
        <p:spPr bwMode="auto">
          <a:xfrm>
            <a:off x="5778066" y="5301229"/>
            <a:ext cx="2741516"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latin typeface="Calibri"/>
                <a:cs typeface="Calibri"/>
              </a:rPr>
              <a:t>Covariates</a:t>
            </a:r>
          </a:p>
        </p:txBody>
      </p:sp>
      <p:sp>
        <p:nvSpPr>
          <p:cNvPr id="7" name="Text Box 6"/>
          <p:cNvSpPr txBox="1">
            <a:spLocks noChangeArrowheads="1"/>
          </p:cNvSpPr>
          <p:nvPr/>
        </p:nvSpPr>
        <p:spPr bwMode="auto">
          <a:xfrm>
            <a:off x="5778066" y="3772288"/>
            <a:ext cx="2741516" cy="9541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latin typeface="Calibri"/>
                <a:cs typeface="Calibri"/>
              </a:rPr>
              <a:t>Paired  exposure variables</a:t>
            </a:r>
          </a:p>
        </p:txBody>
      </p:sp>
    </p:spTree>
    <p:extLst>
      <p:ext uri="{BB962C8B-B14F-4D97-AF65-F5344CB8AC3E}">
        <p14:creationId xmlns:p14="http://schemas.microsoft.com/office/powerpoint/2010/main" val="37479736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3"/>
          <p:cNvSpPr>
            <a:spLocks noGrp="1" noChangeArrowheads="1"/>
          </p:cNvSpPr>
          <p:nvPr>
            <p:ph type="body" idx="1"/>
          </p:nvPr>
        </p:nvSpPr>
        <p:spPr>
          <a:xfrm>
            <a:off x="548640" y="1828800"/>
            <a:ext cx="7772400" cy="4754880"/>
          </a:xfrm>
        </p:spPr>
        <p:txBody>
          <a:bodyPr/>
          <a:lstStyle/>
          <a:p>
            <a:pPr>
              <a:lnSpc>
                <a:spcPct val="90000"/>
              </a:lnSpc>
              <a:buFontTx/>
              <a:buNone/>
            </a:pPr>
            <a:r>
              <a:rPr lang="en-US" altLang="en-US" sz="2800" dirty="0"/>
              <a:t>Cof2Age = Coffee2 x Age3</a:t>
            </a:r>
          </a:p>
          <a:p>
            <a:pPr>
              <a:lnSpc>
                <a:spcPct val="90000"/>
              </a:lnSpc>
              <a:buFontTx/>
              <a:buNone/>
            </a:pPr>
            <a:r>
              <a:rPr lang="en-US" altLang="en-US" sz="2800" dirty="0"/>
              <a:t>Cof3Age = Coffee3 x Age3</a:t>
            </a:r>
          </a:p>
          <a:p>
            <a:pPr>
              <a:lnSpc>
                <a:spcPct val="90000"/>
              </a:lnSpc>
              <a:buFontTx/>
              <a:buNone/>
            </a:pPr>
            <a:r>
              <a:rPr lang="en-US" altLang="en-US" sz="2800" dirty="0"/>
              <a:t>Cof2SBP = Coffee2 x SBP</a:t>
            </a:r>
          </a:p>
          <a:p>
            <a:pPr>
              <a:lnSpc>
                <a:spcPct val="90000"/>
              </a:lnSpc>
              <a:buFontTx/>
              <a:buNone/>
            </a:pPr>
            <a:r>
              <a:rPr lang="en-US" altLang="en-US" sz="2800" dirty="0"/>
              <a:t>Cof3SBP = Coffee3 x SBP</a:t>
            </a:r>
          </a:p>
          <a:p>
            <a:pPr>
              <a:lnSpc>
                <a:spcPct val="90000"/>
              </a:lnSpc>
              <a:buFontTx/>
              <a:buNone/>
            </a:pPr>
            <a:endParaRPr lang="en-US" altLang="en-US" sz="2000" u="sng" dirty="0">
              <a:solidFill>
                <a:schemeClr val="tx2"/>
              </a:solidFill>
            </a:endParaRPr>
          </a:p>
          <a:p>
            <a:pPr>
              <a:spcBef>
                <a:spcPts val="0"/>
              </a:spcBef>
              <a:buFontTx/>
              <a:buNone/>
            </a:pPr>
            <a:r>
              <a:rPr lang="en-US" altLang="en-US" dirty="0">
                <a:solidFill>
                  <a:srgbClr val="7E9632"/>
                </a:solidFill>
              </a:rPr>
              <a:t>Strategy: </a:t>
            </a:r>
          </a:p>
          <a:p>
            <a:pPr>
              <a:spcBef>
                <a:spcPts val="0"/>
              </a:spcBef>
              <a:spcAft>
                <a:spcPts val="600"/>
              </a:spcAft>
            </a:pPr>
            <a:r>
              <a:rPr lang="en-US" altLang="en-US" sz="3000" dirty="0"/>
              <a:t>Same as before, but always treat sets of dummy variables together.</a:t>
            </a:r>
          </a:p>
          <a:p>
            <a:pPr>
              <a:spcBef>
                <a:spcPts val="0"/>
              </a:spcBef>
            </a:pPr>
            <a:r>
              <a:rPr lang="en-US" altLang="en-US" sz="3000" dirty="0"/>
              <a:t>Cof2xAge and Cof3xAGE treated as one term (both included in model or both dropped)</a:t>
            </a:r>
          </a:p>
        </p:txBody>
      </p:sp>
      <p:sp>
        <p:nvSpPr>
          <p:cNvPr id="160771" name="AutoShape 4"/>
          <p:cNvSpPr>
            <a:spLocks/>
          </p:cNvSpPr>
          <p:nvPr/>
        </p:nvSpPr>
        <p:spPr bwMode="auto">
          <a:xfrm>
            <a:off x="5334000" y="1759286"/>
            <a:ext cx="381000" cy="1995127"/>
          </a:xfrm>
          <a:prstGeom prst="rightBracket">
            <a:avLst>
              <a:gd name="adj" fmla="val 48333"/>
            </a:avLst>
          </a:prstGeom>
          <a:noFill/>
          <a:ln w="95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a:p>
        </p:txBody>
      </p:sp>
      <p:sp>
        <p:nvSpPr>
          <p:cNvPr id="160772" name="Text Box 5"/>
          <p:cNvSpPr txBox="1">
            <a:spLocks noChangeArrowheads="1"/>
          </p:cNvSpPr>
          <p:nvPr/>
        </p:nvSpPr>
        <p:spPr bwMode="auto">
          <a:xfrm>
            <a:off x="6019800" y="2204210"/>
            <a:ext cx="2362200" cy="1077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dirty="0">
                <a:latin typeface="Calibri"/>
                <a:cs typeface="Calibri"/>
              </a:rPr>
              <a:t>4 Interaction Terms</a:t>
            </a:r>
          </a:p>
        </p:txBody>
      </p:sp>
      <p:sp>
        <p:nvSpPr>
          <p:cNvPr id="5" name="Rectangle 2"/>
          <p:cNvSpPr>
            <a:spLocks noGrp="1" noChangeArrowheads="1"/>
          </p:cNvSpPr>
          <p:nvPr>
            <p:ph type="title"/>
          </p:nvPr>
        </p:nvSpPr>
        <p:spPr>
          <a:xfrm>
            <a:off x="457200" y="274320"/>
            <a:ext cx="8229600" cy="1143000"/>
          </a:xfrm>
        </p:spPr>
        <p:txBody>
          <a:bodyPr/>
          <a:lstStyle/>
          <a:p>
            <a:r>
              <a:rPr lang="en-US" altLang="en-US" dirty="0"/>
              <a:t>Create dummy variables</a:t>
            </a:r>
          </a:p>
        </p:txBody>
      </p:sp>
    </p:spTree>
    <p:extLst>
      <p:ext uri="{BB962C8B-B14F-4D97-AF65-F5344CB8AC3E}">
        <p14:creationId xmlns:p14="http://schemas.microsoft.com/office/powerpoint/2010/main" val="17927626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457200" y="640080"/>
            <a:ext cx="8229600" cy="1143000"/>
          </a:xfrm>
        </p:spPr>
        <p:txBody>
          <a:bodyPr/>
          <a:lstStyle/>
          <a:p>
            <a:r>
              <a:rPr lang="en-US" altLang="en-US" dirty="0"/>
              <a:t>Interaction assessment with dummy variables</a:t>
            </a:r>
          </a:p>
        </p:txBody>
      </p:sp>
      <p:sp>
        <p:nvSpPr>
          <p:cNvPr id="161795" name="Rectangle 3"/>
          <p:cNvSpPr>
            <a:spLocks noGrp="1" noChangeArrowheads="1"/>
          </p:cNvSpPr>
          <p:nvPr>
            <p:ph type="body" idx="1"/>
          </p:nvPr>
        </p:nvSpPr>
        <p:spPr>
          <a:xfrm>
            <a:off x="548640" y="1982109"/>
            <a:ext cx="8229600" cy="4429018"/>
          </a:xfrm>
        </p:spPr>
        <p:txBody>
          <a:bodyPr/>
          <a:lstStyle/>
          <a:p>
            <a:pPr>
              <a:buFontTx/>
              <a:buNone/>
            </a:pPr>
            <a:r>
              <a:rPr lang="en-US" altLang="en-US" sz="2800" dirty="0">
                <a:solidFill>
                  <a:srgbClr val="7E9632"/>
                </a:solidFill>
              </a:rPr>
              <a:t>Full model</a:t>
            </a:r>
          </a:p>
          <a:p>
            <a:pPr>
              <a:buFontTx/>
              <a:buNone/>
            </a:pPr>
            <a:r>
              <a:rPr lang="en-US" altLang="en-US" sz="2800" dirty="0"/>
              <a:t>Logit P(X)= </a:t>
            </a:r>
            <a:r>
              <a:rPr lang="en-US" altLang="en-US" sz="2800" dirty="0">
                <a:latin typeface="Symbol" panose="05050102010706020507" pitchFamily="18" charset="2"/>
              </a:rPr>
              <a:t>a </a:t>
            </a:r>
            <a:r>
              <a:rPr lang="en-US" altLang="en-US" sz="2800" dirty="0"/>
              <a:t>+ </a:t>
            </a:r>
            <a:r>
              <a:rPr lang="en-US" altLang="en-US" sz="2800" dirty="0">
                <a:latin typeface="Symbol" panose="05050102010706020507" pitchFamily="18" charset="2"/>
              </a:rPr>
              <a:t>b</a:t>
            </a:r>
            <a:r>
              <a:rPr lang="en-US" altLang="en-US" sz="2800" baseline="-25000" dirty="0"/>
              <a:t>1</a:t>
            </a:r>
            <a:r>
              <a:rPr lang="en-US" altLang="en-US" sz="2800" dirty="0"/>
              <a:t>(Coffee2) + </a:t>
            </a:r>
            <a:r>
              <a:rPr lang="en-US" altLang="en-US" sz="2800" dirty="0">
                <a:latin typeface="Symbol" panose="05050102010706020507" pitchFamily="18" charset="2"/>
              </a:rPr>
              <a:t>b</a:t>
            </a:r>
            <a:r>
              <a:rPr lang="en-US" altLang="en-US" sz="2800" baseline="-25000" dirty="0"/>
              <a:t>2</a:t>
            </a:r>
            <a:r>
              <a:rPr lang="en-US" altLang="en-US" sz="2800" dirty="0"/>
              <a:t>(Coffee3) </a:t>
            </a:r>
          </a:p>
          <a:p>
            <a:pPr>
              <a:buFontTx/>
              <a:buNone/>
            </a:pPr>
            <a:r>
              <a:rPr lang="en-US" altLang="en-US" sz="2800" dirty="0"/>
              <a:t>                      + </a:t>
            </a:r>
            <a:r>
              <a:rPr lang="en-US" altLang="en-US" sz="2800" dirty="0">
                <a:latin typeface="Symbol" panose="05050102010706020507" pitchFamily="18" charset="2"/>
              </a:rPr>
              <a:t>b</a:t>
            </a:r>
            <a:r>
              <a:rPr lang="en-US" altLang="en-US" sz="2800" baseline="-25000" dirty="0"/>
              <a:t>3 </a:t>
            </a:r>
            <a:r>
              <a:rPr lang="en-US" altLang="en-US" sz="2800" dirty="0"/>
              <a:t>(Age3)</a:t>
            </a:r>
            <a:r>
              <a:rPr lang="en-US" altLang="en-US" sz="2800" baseline="-25000" dirty="0"/>
              <a:t>  </a:t>
            </a:r>
            <a:r>
              <a:rPr lang="en-US" altLang="en-US" sz="2800" dirty="0"/>
              <a:t>+ </a:t>
            </a:r>
            <a:r>
              <a:rPr lang="en-US" altLang="en-US" sz="2800" dirty="0">
                <a:latin typeface="Symbol" panose="05050102010706020507" pitchFamily="18" charset="2"/>
              </a:rPr>
              <a:t>b</a:t>
            </a:r>
            <a:r>
              <a:rPr lang="en-US" altLang="en-US" sz="2800" baseline="-25000" dirty="0"/>
              <a:t>4 </a:t>
            </a:r>
            <a:r>
              <a:rPr lang="en-US" altLang="en-US" sz="2800" dirty="0"/>
              <a:t>(SBP) </a:t>
            </a:r>
          </a:p>
          <a:p>
            <a:pPr>
              <a:buFontTx/>
              <a:buNone/>
            </a:pPr>
            <a:r>
              <a:rPr lang="en-US" altLang="en-US" sz="2800" dirty="0">
                <a:cs typeface="Arial" panose="020B0604020202020204" pitchFamily="34" charset="0"/>
              </a:rPr>
              <a:t>                      + </a:t>
            </a:r>
            <a:r>
              <a:rPr lang="en-US" altLang="en-US" sz="2800" dirty="0">
                <a:latin typeface="Symbol" panose="05050102010706020507" pitchFamily="18" charset="2"/>
              </a:rPr>
              <a:t>b</a:t>
            </a:r>
            <a:r>
              <a:rPr lang="en-US" altLang="en-US" sz="2800" baseline="-25000" dirty="0"/>
              <a:t>5</a:t>
            </a:r>
            <a:r>
              <a:rPr lang="en-US" altLang="en-US" sz="2800" dirty="0"/>
              <a:t>(Cof2xAge) + </a:t>
            </a:r>
            <a:r>
              <a:rPr lang="en-US" altLang="en-US" sz="2800" dirty="0">
                <a:latin typeface="Symbol" panose="05050102010706020507" pitchFamily="18" charset="2"/>
              </a:rPr>
              <a:t>b</a:t>
            </a:r>
            <a:r>
              <a:rPr lang="en-US" altLang="en-US" sz="2800" baseline="-25000" dirty="0"/>
              <a:t>6</a:t>
            </a:r>
            <a:r>
              <a:rPr lang="en-US" altLang="en-US" sz="2800" dirty="0"/>
              <a:t>(Cof3xAge) </a:t>
            </a:r>
          </a:p>
          <a:p>
            <a:pPr>
              <a:buFontTx/>
              <a:buNone/>
            </a:pPr>
            <a:r>
              <a:rPr lang="en-US" altLang="en-US" sz="2800" dirty="0"/>
              <a:t>                      +</a:t>
            </a:r>
            <a:r>
              <a:rPr lang="en-US" altLang="en-US" sz="2800" dirty="0">
                <a:cs typeface="Arial" panose="020B0604020202020204" pitchFamily="34" charset="0"/>
              </a:rPr>
              <a:t> </a:t>
            </a:r>
            <a:r>
              <a:rPr lang="en-US" altLang="en-US" sz="2800" dirty="0">
                <a:latin typeface="Symbol" panose="05050102010706020507" pitchFamily="18" charset="2"/>
              </a:rPr>
              <a:t>b</a:t>
            </a:r>
            <a:r>
              <a:rPr lang="en-US" altLang="en-US" sz="2800" baseline="-25000" dirty="0"/>
              <a:t>7</a:t>
            </a:r>
            <a:r>
              <a:rPr lang="en-US" altLang="en-US" sz="2800" dirty="0"/>
              <a:t>(Cof2xSBP) + </a:t>
            </a:r>
            <a:r>
              <a:rPr lang="en-US" altLang="en-US" sz="2800" dirty="0">
                <a:latin typeface="Symbol" panose="05050102010706020507" pitchFamily="18" charset="2"/>
              </a:rPr>
              <a:t>b</a:t>
            </a:r>
            <a:r>
              <a:rPr lang="en-US" altLang="en-US" sz="2800" baseline="-25000" dirty="0"/>
              <a:t>8</a:t>
            </a:r>
            <a:r>
              <a:rPr lang="en-US" altLang="en-US" sz="2800" dirty="0"/>
              <a:t>(Cof3xSBP)</a:t>
            </a:r>
            <a:endParaRPr lang="en-US" altLang="en-US" sz="2800" baseline="-25000" dirty="0"/>
          </a:p>
          <a:p>
            <a:pPr>
              <a:lnSpc>
                <a:spcPct val="80000"/>
              </a:lnSpc>
              <a:buFontTx/>
              <a:buNone/>
            </a:pPr>
            <a:endParaRPr lang="en-US" altLang="en-US" sz="2800" baseline="-25000" dirty="0"/>
          </a:p>
          <a:p>
            <a:pPr>
              <a:lnSpc>
                <a:spcPct val="80000"/>
              </a:lnSpc>
              <a:buNone/>
            </a:pPr>
            <a:r>
              <a:rPr lang="en-US" altLang="en-US" sz="2800" dirty="0">
                <a:solidFill>
                  <a:srgbClr val="7E9632"/>
                </a:solidFill>
              </a:rPr>
              <a:t>Full model:  </a:t>
            </a:r>
            <a:r>
              <a:rPr lang="en-US" altLang="en-US" sz="2800" dirty="0"/>
              <a:t>-2 ln L= 535.37</a:t>
            </a:r>
          </a:p>
          <a:p>
            <a:pPr>
              <a:lnSpc>
                <a:spcPct val="80000"/>
              </a:lnSpc>
              <a:buFontTx/>
              <a:buNone/>
            </a:pPr>
            <a:endParaRPr lang="en-US" altLang="en-US" sz="2800" baseline="-25000" dirty="0"/>
          </a:p>
          <a:p>
            <a:pPr>
              <a:lnSpc>
                <a:spcPct val="80000"/>
              </a:lnSpc>
              <a:buNone/>
            </a:pPr>
            <a:r>
              <a:rPr lang="en-US" altLang="en-US" sz="2800" dirty="0">
                <a:solidFill>
                  <a:srgbClr val="7E9632"/>
                </a:solidFill>
              </a:rPr>
              <a:t>Global test: </a:t>
            </a:r>
            <a:r>
              <a:rPr lang="en-US" altLang="en-US" sz="2800" dirty="0"/>
              <a:t>(for interaction),  H</a:t>
            </a:r>
            <a:r>
              <a:rPr lang="en-US" altLang="en-US" sz="2800" baseline="-25000" dirty="0"/>
              <a:t>o</a:t>
            </a:r>
            <a:r>
              <a:rPr lang="en-US" altLang="en-US" sz="2800" dirty="0"/>
              <a:t>:  </a:t>
            </a:r>
            <a:r>
              <a:rPr lang="en-US" altLang="en-US" sz="2800" dirty="0">
                <a:latin typeface="Symbol"/>
                <a:sym typeface="Symbol"/>
              </a:rPr>
              <a:t>b</a:t>
            </a:r>
            <a:r>
              <a:rPr lang="en-US" altLang="en-US" sz="2800" baseline="-25000" dirty="0"/>
              <a:t>5 </a:t>
            </a:r>
            <a:r>
              <a:rPr lang="en-US" altLang="en-US" sz="2800" dirty="0"/>
              <a:t>= </a:t>
            </a:r>
            <a:r>
              <a:rPr lang="en-US" altLang="en-US" sz="2800" dirty="0">
                <a:latin typeface="Symbol"/>
                <a:sym typeface="Symbol"/>
              </a:rPr>
              <a:t>b</a:t>
            </a:r>
            <a:r>
              <a:rPr lang="en-US" altLang="en-US" sz="2800" baseline="-25000" dirty="0"/>
              <a:t>6  </a:t>
            </a:r>
            <a:r>
              <a:rPr lang="en-US" altLang="en-US" sz="2800" dirty="0"/>
              <a:t>= </a:t>
            </a:r>
            <a:r>
              <a:rPr lang="en-US" altLang="en-US" sz="2800" dirty="0">
                <a:latin typeface="Symbol"/>
                <a:sym typeface="Symbol"/>
              </a:rPr>
              <a:t>b</a:t>
            </a:r>
            <a:r>
              <a:rPr lang="en-US" altLang="en-US" sz="2800" baseline="-25000" dirty="0"/>
              <a:t>7 </a:t>
            </a:r>
            <a:r>
              <a:rPr lang="en-US" altLang="en-US" sz="2800" dirty="0"/>
              <a:t>= </a:t>
            </a:r>
            <a:r>
              <a:rPr lang="en-US" altLang="en-US" sz="2800" dirty="0">
                <a:latin typeface="Symbol"/>
                <a:sym typeface="Symbol"/>
              </a:rPr>
              <a:t>b</a:t>
            </a:r>
            <a:r>
              <a:rPr lang="en-US" altLang="en-US" sz="2800" baseline="-25000" dirty="0"/>
              <a:t>8 </a:t>
            </a:r>
            <a:r>
              <a:rPr lang="en-US" altLang="en-US" sz="2800" dirty="0"/>
              <a:t>= 0</a:t>
            </a:r>
          </a:p>
          <a:p>
            <a:pPr>
              <a:lnSpc>
                <a:spcPct val="80000"/>
              </a:lnSpc>
              <a:buFontTx/>
              <a:buNone/>
            </a:pPr>
            <a:endParaRPr lang="en-US" altLang="en-US" sz="2800" baseline="-25000" dirty="0"/>
          </a:p>
          <a:p>
            <a:pPr>
              <a:lnSpc>
                <a:spcPct val="80000"/>
              </a:lnSpc>
              <a:buFontTx/>
              <a:buNone/>
            </a:pPr>
            <a:endParaRPr lang="en-US" altLang="en-US" sz="2800" baseline="-25000" dirty="0"/>
          </a:p>
          <a:p>
            <a:pPr>
              <a:lnSpc>
                <a:spcPct val="80000"/>
              </a:lnSpc>
              <a:buFontTx/>
              <a:buNone/>
            </a:pPr>
            <a:endParaRPr lang="en-US" altLang="en-US" sz="2800" dirty="0"/>
          </a:p>
        </p:txBody>
      </p:sp>
    </p:spTree>
    <p:extLst>
      <p:ext uri="{BB962C8B-B14F-4D97-AF65-F5344CB8AC3E}">
        <p14:creationId xmlns:p14="http://schemas.microsoft.com/office/powerpoint/2010/main" val="4260268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7813"/>
            <a:ext cx="8431865" cy="953789"/>
          </a:xfrm>
        </p:spPr>
        <p:txBody>
          <a:bodyPr/>
          <a:lstStyle/>
          <a:p>
            <a:r>
              <a:rPr lang="en-US" dirty="0"/>
              <a:t>Reduced model with no interaction</a:t>
            </a:r>
          </a:p>
        </p:txBody>
      </p:sp>
      <p:sp>
        <p:nvSpPr>
          <p:cNvPr id="163842" name="Rectangle 3"/>
          <p:cNvSpPr>
            <a:spLocks noGrp="1" noChangeArrowheads="1"/>
          </p:cNvSpPr>
          <p:nvPr>
            <p:ph type="body" idx="4294967295"/>
          </p:nvPr>
        </p:nvSpPr>
        <p:spPr>
          <a:xfrm>
            <a:off x="457199" y="1385889"/>
            <a:ext cx="8229600" cy="4560438"/>
          </a:xfrm>
        </p:spPr>
        <p:txBody>
          <a:bodyPr/>
          <a:lstStyle/>
          <a:p>
            <a:pPr>
              <a:spcBef>
                <a:spcPts val="672"/>
              </a:spcBef>
              <a:buFontTx/>
              <a:buNone/>
            </a:pPr>
            <a:r>
              <a:rPr lang="en-US" altLang="en-US" dirty="0">
                <a:solidFill>
                  <a:srgbClr val="7E9632"/>
                </a:solidFill>
              </a:rPr>
              <a:t>Reduced model:</a:t>
            </a:r>
          </a:p>
          <a:p>
            <a:pPr>
              <a:spcBef>
                <a:spcPts val="672"/>
              </a:spcBef>
              <a:buFontTx/>
              <a:buNone/>
            </a:pPr>
            <a:r>
              <a:rPr lang="en-US" altLang="en-US" sz="2800" dirty="0"/>
              <a:t>Logit P(X)= </a:t>
            </a:r>
            <a:r>
              <a:rPr lang="en-US" altLang="en-US" sz="2800" dirty="0">
                <a:latin typeface="Symbol" panose="05050102010706020507" pitchFamily="18" charset="2"/>
              </a:rPr>
              <a:t>a </a:t>
            </a:r>
            <a:r>
              <a:rPr lang="en-US" altLang="en-US" sz="2800" dirty="0"/>
              <a:t>+ </a:t>
            </a:r>
            <a:r>
              <a:rPr lang="en-US" altLang="en-US" sz="2800" dirty="0">
                <a:latin typeface="Symbol" panose="05050102010706020507" pitchFamily="18" charset="2"/>
              </a:rPr>
              <a:t>b</a:t>
            </a:r>
            <a:r>
              <a:rPr lang="en-US" altLang="en-US" sz="2800" baseline="-25000" dirty="0"/>
              <a:t>1</a:t>
            </a:r>
            <a:r>
              <a:rPr lang="en-US" altLang="en-US" sz="2800" dirty="0"/>
              <a:t>(Coffee2) + </a:t>
            </a:r>
            <a:r>
              <a:rPr lang="en-US" altLang="en-US" sz="2800" dirty="0">
                <a:latin typeface="Symbol" panose="05050102010706020507" pitchFamily="18" charset="2"/>
              </a:rPr>
              <a:t>b</a:t>
            </a:r>
            <a:r>
              <a:rPr lang="en-US" altLang="en-US" sz="2800" baseline="-25000" dirty="0"/>
              <a:t>2</a:t>
            </a:r>
            <a:r>
              <a:rPr lang="en-US" altLang="en-US" sz="2800" dirty="0"/>
              <a:t>(Coffee3) </a:t>
            </a:r>
          </a:p>
          <a:p>
            <a:pPr>
              <a:spcBef>
                <a:spcPts val="672"/>
              </a:spcBef>
              <a:spcAft>
                <a:spcPts val="1800"/>
              </a:spcAft>
              <a:buFontTx/>
              <a:buNone/>
            </a:pPr>
            <a:r>
              <a:rPr lang="en-US" altLang="en-US" sz="2800" dirty="0"/>
              <a:t>                      + </a:t>
            </a:r>
            <a:r>
              <a:rPr lang="en-US" altLang="en-US" sz="2800" dirty="0">
                <a:latin typeface="Symbol" panose="05050102010706020507" pitchFamily="18" charset="2"/>
              </a:rPr>
              <a:t>b</a:t>
            </a:r>
            <a:r>
              <a:rPr lang="en-US" altLang="en-US" sz="2800" baseline="-25000" dirty="0"/>
              <a:t>3 </a:t>
            </a:r>
            <a:r>
              <a:rPr lang="en-US" altLang="en-US" sz="2800" dirty="0"/>
              <a:t>(Age3)</a:t>
            </a:r>
            <a:r>
              <a:rPr lang="en-US" altLang="en-US" sz="2800" baseline="-25000" dirty="0"/>
              <a:t>  </a:t>
            </a:r>
            <a:r>
              <a:rPr lang="en-US" altLang="en-US" sz="2800" dirty="0"/>
              <a:t>+  </a:t>
            </a:r>
            <a:r>
              <a:rPr lang="en-US" altLang="en-US" sz="2800" dirty="0">
                <a:latin typeface="Symbol" panose="05050102010706020507" pitchFamily="18" charset="2"/>
              </a:rPr>
              <a:t>b</a:t>
            </a:r>
            <a:r>
              <a:rPr lang="en-US" altLang="en-US" sz="2800" b="1" baseline="-25000" dirty="0"/>
              <a:t>4</a:t>
            </a:r>
            <a:r>
              <a:rPr lang="en-US" altLang="en-US" sz="2800" baseline="-25000" dirty="0"/>
              <a:t> </a:t>
            </a:r>
            <a:r>
              <a:rPr lang="en-US" altLang="en-US" sz="2800" dirty="0"/>
              <a:t>(SBP) </a:t>
            </a:r>
            <a:endParaRPr lang="en-US" altLang="en-US" sz="2800" dirty="0">
              <a:solidFill>
                <a:schemeClr val="tx2"/>
              </a:solidFill>
            </a:endParaRPr>
          </a:p>
          <a:p>
            <a:pPr marL="609600" indent="-609600">
              <a:spcBef>
                <a:spcPts val="672"/>
              </a:spcBef>
              <a:spcAft>
                <a:spcPts val="1800"/>
              </a:spcAft>
              <a:buNone/>
            </a:pPr>
            <a:r>
              <a:rPr lang="en-US" altLang="en-US" dirty="0">
                <a:solidFill>
                  <a:srgbClr val="7E9632"/>
                </a:solidFill>
              </a:rPr>
              <a:t>Reduced model:  </a:t>
            </a:r>
            <a:r>
              <a:rPr lang="en-US" altLang="en-US" sz="2800" dirty="0"/>
              <a:t>-2 ln L= 540.13</a:t>
            </a:r>
          </a:p>
          <a:p>
            <a:pPr marL="609600" indent="-609600">
              <a:spcBef>
                <a:spcPts val="672"/>
              </a:spcBef>
              <a:buFontTx/>
              <a:buNone/>
            </a:pPr>
            <a:r>
              <a:rPr lang="en-US" altLang="en-US" dirty="0">
                <a:solidFill>
                  <a:srgbClr val="7E9632"/>
                </a:solidFill>
              </a:rPr>
              <a:t>Likelihood ratio test:</a:t>
            </a:r>
          </a:p>
          <a:p>
            <a:pPr marL="609600" indent="-609600">
              <a:spcBef>
                <a:spcPts val="672"/>
              </a:spcBef>
              <a:buFontTx/>
              <a:buNone/>
            </a:pPr>
            <a:r>
              <a:rPr lang="en-US" altLang="en-US" sz="2800" dirty="0"/>
              <a:t>-2 ln (L</a:t>
            </a:r>
            <a:r>
              <a:rPr lang="en-US" altLang="en-US" sz="2800" baseline="-25000" dirty="0"/>
              <a:t>R</a:t>
            </a:r>
            <a:r>
              <a:rPr lang="en-US" altLang="en-US" sz="2800" dirty="0"/>
              <a:t>/L</a:t>
            </a:r>
            <a:r>
              <a:rPr lang="en-US" altLang="en-US" sz="2800" baseline="-25000" dirty="0"/>
              <a:t>F</a:t>
            </a:r>
            <a:r>
              <a:rPr lang="en-US" altLang="en-US" sz="2800" dirty="0"/>
              <a:t>) = 540.13 - 535.37 = 4.76 ~ X</a:t>
            </a:r>
            <a:r>
              <a:rPr lang="en-US" altLang="en-US" sz="2800" baseline="30000" dirty="0"/>
              <a:t>2</a:t>
            </a:r>
            <a:r>
              <a:rPr lang="en-US" altLang="en-US" sz="2800" baseline="-25000" dirty="0"/>
              <a:t>4df </a:t>
            </a:r>
            <a:r>
              <a:rPr lang="en-US" altLang="en-US" sz="2800" dirty="0"/>
              <a:t> </a:t>
            </a:r>
          </a:p>
          <a:p>
            <a:pPr marL="609600" indent="-609600">
              <a:spcBef>
                <a:spcPts val="672"/>
              </a:spcBef>
              <a:buFontTx/>
              <a:buNone/>
            </a:pPr>
            <a:r>
              <a:rPr lang="en-US" altLang="en-US" sz="2800" dirty="0"/>
              <a:t>X</a:t>
            </a:r>
            <a:r>
              <a:rPr lang="en-US" altLang="en-US" sz="2800" baseline="30000" dirty="0"/>
              <a:t>2</a:t>
            </a:r>
            <a:r>
              <a:rPr lang="en-US" altLang="en-US" sz="2800" baseline="-25000" dirty="0"/>
              <a:t>4df</a:t>
            </a:r>
            <a:r>
              <a:rPr lang="en-US" altLang="en-US" sz="2800" dirty="0"/>
              <a:t> (</a:t>
            </a:r>
            <a:r>
              <a:rPr lang="en-US" altLang="en-US" sz="2800" dirty="0">
                <a:latin typeface="Symbol" panose="05050102010706020507" pitchFamily="18" charset="2"/>
              </a:rPr>
              <a:t>a = 0.10</a:t>
            </a:r>
            <a:r>
              <a:rPr lang="en-US" altLang="en-US" sz="2800" dirty="0"/>
              <a:t>) = 7.779 </a:t>
            </a:r>
            <a:r>
              <a:rPr lang="en-US" altLang="en-US" sz="2800" dirty="0">
                <a:sym typeface="Wingdings" panose="05000000000000000000" pitchFamily="2" charset="2"/>
              </a:rPr>
              <a:t> P&gt;0.10</a:t>
            </a:r>
            <a:endParaRPr lang="en-US" altLang="en-US" sz="2800" dirty="0"/>
          </a:p>
        </p:txBody>
      </p:sp>
      <p:sp>
        <p:nvSpPr>
          <p:cNvPr id="3" name="TextBox 2"/>
          <p:cNvSpPr txBox="1"/>
          <p:nvPr/>
        </p:nvSpPr>
        <p:spPr>
          <a:xfrm>
            <a:off x="457199" y="5904423"/>
            <a:ext cx="8066298" cy="523220"/>
          </a:xfrm>
          <a:prstGeom prst="rect">
            <a:avLst/>
          </a:prstGeom>
          <a:solidFill>
            <a:srgbClr val="D9D9D9"/>
          </a:solidFill>
        </p:spPr>
        <p:txBody>
          <a:bodyPr wrap="square" rtlCol="0" anchor="ctr">
            <a:spAutoFit/>
          </a:bodyPr>
          <a:lstStyle/>
          <a:p>
            <a:pPr algn="ctr">
              <a:spcBef>
                <a:spcPts val="600"/>
              </a:spcBef>
              <a:spcAft>
                <a:spcPts val="600"/>
              </a:spcAft>
            </a:pPr>
            <a:r>
              <a:rPr lang="en-US" altLang="en-US" sz="2800" i="1" dirty="0">
                <a:solidFill>
                  <a:schemeClr val="tx1">
                    <a:lumMod val="75000"/>
                    <a:lumOff val="25000"/>
                  </a:schemeClr>
                </a:solidFill>
              </a:rPr>
              <a:t>What is your conclusion?  </a:t>
            </a:r>
          </a:p>
        </p:txBody>
      </p:sp>
    </p:spTree>
    <p:extLst>
      <p:ext uri="{BB962C8B-B14F-4D97-AF65-F5344CB8AC3E}">
        <p14:creationId xmlns:p14="http://schemas.microsoft.com/office/powerpoint/2010/main" val="118614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200" dirty="0"/>
              <a:t>Conclusion using reduced model</a:t>
            </a:r>
          </a:p>
        </p:txBody>
      </p:sp>
      <p:sp>
        <p:nvSpPr>
          <p:cNvPr id="164866" name="Rectangle 3"/>
          <p:cNvSpPr>
            <a:spLocks noGrp="1" noChangeArrowheads="1"/>
          </p:cNvSpPr>
          <p:nvPr>
            <p:ph type="body" idx="4294967295"/>
          </p:nvPr>
        </p:nvSpPr>
        <p:spPr>
          <a:xfrm>
            <a:off x="596452" y="1674813"/>
            <a:ext cx="8311853" cy="5030787"/>
          </a:xfrm>
        </p:spPr>
        <p:txBody>
          <a:bodyPr/>
          <a:lstStyle/>
          <a:p>
            <a:pPr marL="609600" indent="-609600">
              <a:spcBef>
                <a:spcPts val="672"/>
              </a:spcBef>
              <a:buFontTx/>
              <a:buNone/>
            </a:pPr>
            <a:r>
              <a:rPr lang="en-US" altLang="en-US" dirty="0">
                <a:solidFill>
                  <a:schemeClr val="accent6">
                    <a:lumMod val="75000"/>
                  </a:schemeClr>
                </a:solidFill>
              </a:rPr>
              <a:t>Conclusions: </a:t>
            </a:r>
          </a:p>
          <a:p>
            <a:pPr marL="0" indent="0">
              <a:spcBef>
                <a:spcPts val="672"/>
              </a:spcBef>
              <a:spcAft>
                <a:spcPts val="600"/>
              </a:spcAft>
              <a:buNone/>
            </a:pPr>
            <a:r>
              <a:rPr lang="en-US" altLang="en-US" sz="2800" dirty="0"/>
              <a:t>The joint effect of the four interaction terms are not significant.  Therefore, the reduced model is appropriate to use. </a:t>
            </a:r>
            <a:endParaRPr lang="en-US" altLang="en-US" sz="1600" dirty="0"/>
          </a:p>
          <a:p>
            <a:pPr marL="609600" indent="-609600">
              <a:spcBef>
                <a:spcPts val="672"/>
              </a:spcBef>
              <a:buFontTx/>
              <a:buNone/>
            </a:pPr>
            <a:r>
              <a:rPr lang="en-US" altLang="en-US" dirty="0">
                <a:solidFill>
                  <a:srgbClr val="7E9632"/>
                </a:solidFill>
              </a:rPr>
              <a:t>Hypothetical:</a:t>
            </a:r>
          </a:p>
          <a:p>
            <a:pPr marL="0" indent="0">
              <a:spcBef>
                <a:spcPts val="672"/>
              </a:spcBef>
              <a:buNone/>
            </a:pPr>
            <a:r>
              <a:rPr lang="en-US" altLang="en-US" sz="2800" dirty="0"/>
              <a:t>If the global test had been significant, to find out which variable is the effect modifier, compare:</a:t>
            </a:r>
          </a:p>
          <a:p>
            <a:pPr marL="457200" indent="-457200">
              <a:spcBef>
                <a:spcPts val="672"/>
              </a:spcBef>
              <a:buFontTx/>
              <a:buAutoNum type="arabicParenR"/>
            </a:pPr>
            <a:r>
              <a:rPr lang="en-US" altLang="en-US" sz="2600" dirty="0"/>
              <a:t>Full model to a model without Cof2xAge and Cof3xAge</a:t>
            </a:r>
          </a:p>
          <a:p>
            <a:pPr marL="457200" indent="-457200">
              <a:spcBef>
                <a:spcPts val="672"/>
              </a:spcBef>
              <a:buFontTx/>
              <a:buAutoNum type="arabicParenR"/>
            </a:pPr>
            <a:r>
              <a:rPr lang="en-US" altLang="en-US" sz="2600" dirty="0"/>
              <a:t>Full model to a model without Cof2xSBP and Cof3xSBP</a:t>
            </a:r>
          </a:p>
        </p:txBody>
      </p:sp>
    </p:spTree>
    <p:extLst>
      <p:ext uri="{BB962C8B-B14F-4D97-AF65-F5344CB8AC3E}">
        <p14:creationId xmlns:p14="http://schemas.microsoft.com/office/powerpoint/2010/main" val="4245991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Next: Confounding assessment</a:t>
            </a:r>
          </a:p>
        </p:txBody>
      </p:sp>
      <p:sp>
        <p:nvSpPr>
          <p:cNvPr id="7" name="Content Placeholder 6"/>
          <p:cNvSpPr>
            <a:spLocks noGrp="1"/>
          </p:cNvSpPr>
          <p:nvPr>
            <p:ph idx="1"/>
          </p:nvPr>
        </p:nvSpPr>
        <p:spPr>
          <a:xfrm>
            <a:off x="457200" y="1600200"/>
            <a:ext cx="8229600" cy="2597046"/>
          </a:xfrm>
        </p:spPr>
        <p:txBody>
          <a:bodyPr/>
          <a:lstStyle/>
          <a:p>
            <a:pPr marL="0" indent="0">
              <a:spcBef>
                <a:spcPts val="672"/>
              </a:spcBef>
              <a:buNone/>
            </a:pPr>
            <a:r>
              <a:rPr lang="en-US" dirty="0">
                <a:solidFill>
                  <a:schemeClr val="tx1">
                    <a:lumMod val="65000"/>
                    <a:lumOff val="35000"/>
                  </a:schemeClr>
                </a:solidFill>
                <a:latin typeface="Calibri" panose="020F0502020204030204" pitchFamily="34" charset="0"/>
                <a:cs typeface="Calibri" panose="020F0502020204030204" pitchFamily="34" charset="0"/>
              </a:rPr>
              <a:t>Compare changes in both </a:t>
            </a:r>
            <a:r>
              <a:rPr lang="en-US" altLang="en-US" dirty="0">
                <a:solidFill>
                  <a:schemeClr val="tx1">
                    <a:lumMod val="65000"/>
                    <a:lumOff val="35000"/>
                  </a:schemeClr>
                </a:solidFill>
                <a:latin typeface="Calibri" panose="020F0502020204030204" pitchFamily="34" charset="0"/>
                <a:cs typeface="Calibri" panose="020F0502020204030204" pitchFamily="34" charset="0"/>
              </a:rPr>
              <a:t>β</a:t>
            </a:r>
            <a:r>
              <a:rPr lang="en-US" altLang="en-US" baseline="-25000" dirty="0">
                <a:solidFill>
                  <a:schemeClr val="tx1">
                    <a:lumMod val="65000"/>
                    <a:lumOff val="35000"/>
                  </a:schemeClr>
                </a:solidFill>
                <a:latin typeface="Calibri" panose="020F0502020204030204" pitchFamily="34" charset="0"/>
                <a:cs typeface="Calibri" panose="020F0502020204030204" pitchFamily="34" charset="0"/>
              </a:rPr>
              <a:t>1</a:t>
            </a:r>
            <a:r>
              <a:rPr lang="en-US" altLang="en-US" dirty="0">
                <a:solidFill>
                  <a:schemeClr val="tx1">
                    <a:lumMod val="65000"/>
                    <a:lumOff val="35000"/>
                  </a:schemeClr>
                </a:solidFill>
                <a:latin typeface="Calibri" panose="020F0502020204030204" pitchFamily="34" charset="0"/>
                <a:cs typeface="Calibri" panose="020F0502020204030204" pitchFamily="34" charset="0"/>
              </a:rPr>
              <a:t> </a:t>
            </a:r>
            <a:r>
              <a:rPr lang="en-US" altLang="en-US" u="sng" dirty="0">
                <a:solidFill>
                  <a:schemeClr val="tx1">
                    <a:lumMod val="65000"/>
                    <a:lumOff val="35000"/>
                  </a:schemeClr>
                </a:solidFill>
                <a:latin typeface="Calibri" panose="020F0502020204030204" pitchFamily="34" charset="0"/>
                <a:cs typeface="Calibri" panose="020F0502020204030204" pitchFamily="34" charset="0"/>
              </a:rPr>
              <a:t>and</a:t>
            </a:r>
            <a:r>
              <a:rPr lang="en-US" altLang="en-US" dirty="0">
                <a:solidFill>
                  <a:schemeClr val="tx1">
                    <a:lumMod val="65000"/>
                    <a:lumOff val="35000"/>
                  </a:schemeClr>
                </a:solidFill>
                <a:latin typeface="Calibri" panose="020F0502020204030204" pitchFamily="34" charset="0"/>
                <a:cs typeface="Calibri" panose="020F0502020204030204" pitchFamily="34" charset="0"/>
              </a:rPr>
              <a:t> β</a:t>
            </a:r>
            <a:r>
              <a:rPr lang="en-US" altLang="en-US" baseline="-25000" dirty="0">
                <a:solidFill>
                  <a:schemeClr val="tx1">
                    <a:lumMod val="65000"/>
                    <a:lumOff val="35000"/>
                  </a:schemeClr>
                </a:solidFill>
                <a:latin typeface="Calibri" panose="020F0502020204030204" pitchFamily="34" charset="0"/>
                <a:cs typeface="Calibri" panose="020F0502020204030204" pitchFamily="34" charset="0"/>
              </a:rPr>
              <a:t>2</a:t>
            </a:r>
            <a:r>
              <a:rPr lang="en-US" altLang="en-US" dirty="0">
                <a:solidFill>
                  <a:schemeClr val="tx1">
                    <a:lumMod val="65000"/>
                    <a:lumOff val="35000"/>
                  </a:schemeClr>
                </a:solidFill>
                <a:latin typeface="Calibri" panose="020F0502020204030204" pitchFamily="34" charset="0"/>
                <a:cs typeface="Calibri" panose="020F0502020204030204" pitchFamily="34" charset="0"/>
              </a:rPr>
              <a:t> (OR</a:t>
            </a:r>
            <a:r>
              <a:rPr lang="en-US" altLang="en-US" baseline="-25000" dirty="0">
                <a:solidFill>
                  <a:schemeClr val="tx1">
                    <a:lumMod val="65000"/>
                    <a:lumOff val="35000"/>
                  </a:schemeClr>
                </a:solidFill>
                <a:latin typeface="Calibri" panose="020F0502020204030204" pitchFamily="34" charset="0"/>
                <a:cs typeface="Calibri" panose="020F0502020204030204" pitchFamily="34" charset="0"/>
              </a:rPr>
              <a:t>2vs1</a:t>
            </a:r>
            <a:r>
              <a:rPr lang="en-US" altLang="en-US" dirty="0">
                <a:solidFill>
                  <a:schemeClr val="tx1">
                    <a:lumMod val="65000"/>
                    <a:lumOff val="35000"/>
                  </a:schemeClr>
                </a:solidFill>
                <a:latin typeface="Calibri" panose="020F0502020204030204" pitchFamily="34" charset="0"/>
                <a:cs typeface="Calibri" panose="020F0502020204030204" pitchFamily="34" charset="0"/>
              </a:rPr>
              <a:t> and OR</a:t>
            </a:r>
            <a:r>
              <a:rPr lang="en-US" altLang="en-US" baseline="-25000" dirty="0">
                <a:solidFill>
                  <a:schemeClr val="tx1">
                    <a:lumMod val="65000"/>
                    <a:lumOff val="35000"/>
                  </a:schemeClr>
                </a:solidFill>
                <a:latin typeface="Calibri" panose="020F0502020204030204" pitchFamily="34" charset="0"/>
                <a:cs typeface="Calibri" panose="020F0502020204030204" pitchFamily="34" charset="0"/>
              </a:rPr>
              <a:t>3vs1</a:t>
            </a:r>
            <a:r>
              <a:rPr lang="en-US" altLang="en-US" dirty="0">
                <a:solidFill>
                  <a:schemeClr val="tx1">
                    <a:lumMod val="65000"/>
                    <a:lumOff val="35000"/>
                  </a:schemeClr>
                </a:solidFill>
                <a:latin typeface="Calibri" panose="020F0502020204030204" pitchFamily="34" charset="0"/>
                <a:cs typeface="Calibri" panose="020F0502020204030204" pitchFamily="34" charset="0"/>
              </a:rPr>
              <a:t>) with different combinations of Age3 and SBP in model.  Select new full model or a subset that yields similar estimates with better precision.</a:t>
            </a:r>
            <a:endParaRPr lang="en-US" altLang="en-US" baseline="-25000" dirty="0">
              <a:solidFill>
                <a:schemeClr val="tx1">
                  <a:lumMod val="65000"/>
                  <a:lumOff val="35000"/>
                </a:schemeClr>
              </a:solidFill>
              <a:latin typeface="Calibri" panose="020F0502020204030204" pitchFamily="34" charset="0"/>
              <a:cs typeface="Calibri" panose="020F0502020204030204" pitchFamily="34" charset="0"/>
            </a:endParaRPr>
          </a:p>
        </p:txBody>
      </p:sp>
      <p:sp>
        <p:nvSpPr>
          <p:cNvPr id="5" name="Rectangle 4"/>
          <p:cNvSpPr/>
          <p:nvPr/>
        </p:nvSpPr>
        <p:spPr>
          <a:xfrm>
            <a:off x="548640" y="4418050"/>
            <a:ext cx="8378906" cy="1040285"/>
          </a:xfrm>
          <a:prstGeom prst="rect">
            <a:avLst/>
          </a:prstGeom>
          <a:solidFill>
            <a:srgbClr val="D9D9D9"/>
          </a:solidFill>
        </p:spPr>
        <p:txBody>
          <a:bodyPr wrap="square">
            <a:spAutoFit/>
          </a:bodyPr>
          <a:lstStyle/>
          <a:p>
            <a:pPr marL="342900" lvl="0" indent="-342900">
              <a:spcBef>
                <a:spcPct val="20000"/>
              </a:spcBef>
              <a:buClr>
                <a:srgbClr val="FFFF00"/>
              </a:buClr>
              <a:buSzPct val="150000"/>
            </a:pPr>
            <a:r>
              <a:rPr lang="en-US" altLang="en-US" sz="2800" dirty="0">
                <a:solidFill>
                  <a:srgbClr val="7E9632"/>
                </a:solidFill>
                <a:latin typeface="Calibri" panose="020F0502020204030204" pitchFamily="34" charset="0"/>
                <a:cs typeface="Calibri" panose="020F0502020204030204" pitchFamily="34" charset="0"/>
              </a:rPr>
              <a:t>New full model:  </a:t>
            </a:r>
            <a:r>
              <a:rPr lang="en-US" altLang="en-US" sz="2800" dirty="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a:t>Logit P(X) = </a:t>
            </a:r>
          </a:p>
          <a:p>
            <a:pPr marL="342900" lvl="0" indent="-342900">
              <a:spcBef>
                <a:spcPct val="20000"/>
              </a:spcBef>
              <a:buClr>
                <a:srgbClr val="FFFF00"/>
              </a:buClr>
              <a:buSzPct val="150000"/>
            </a:pPr>
            <a:r>
              <a:rPr lang="en-US" altLang="en-US" sz="2800" dirty="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a:t>α + β</a:t>
            </a:r>
            <a:r>
              <a:rPr lang="en-US" altLang="en-US" sz="2800" baseline="-25000" dirty="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a:t>1</a:t>
            </a:r>
            <a:r>
              <a:rPr lang="en-US" altLang="en-US" sz="2800" dirty="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a:t>(Coffee2) + β</a:t>
            </a:r>
            <a:r>
              <a:rPr lang="en-US" altLang="en-US" sz="2800" baseline="-25000" dirty="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a:t>2</a:t>
            </a:r>
            <a:r>
              <a:rPr lang="en-US" altLang="en-US" sz="2800" dirty="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a:t>(Coffee3) + β</a:t>
            </a:r>
            <a:r>
              <a:rPr lang="en-US" altLang="en-US" sz="2800" baseline="-25000" dirty="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a:t>3</a:t>
            </a:r>
            <a:r>
              <a:rPr lang="en-US" altLang="en-US" sz="2800" dirty="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a:t>(Age3) + β</a:t>
            </a:r>
            <a:r>
              <a:rPr lang="en-US" altLang="en-US" sz="2800" baseline="-25000" dirty="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a:t>4 </a:t>
            </a:r>
            <a:r>
              <a:rPr lang="en-US" altLang="en-US" sz="2800" dirty="0">
                <a:solidFill>
                  <a:schemeClr val="tx1">
                    <a:lumMod val="65000"/>
                    <a:lumOff val="35000"/>
                  </a:schemeClr>
                </a:solidFill>
                <a:latin typeface="Cambria Math" panose="02040503050406030204" pitchFamily="18" charset="0"/>
                <a:ea typeface="Cambria Math" panose="02040503050406030204" pitchFamily="18" charset="0"/>
                <a:cs typeface="Calibri" panose="020F0502020204030204" pitchFamily="34" charset="0"/>
              </a:rPr>
              <a:t>(SBP) </a:t>
            </a:r>
          </a:p>
        </p:txBody>
      </p:sp>
    </p:spTree>
    <p:extLst>
      <p:ext uri="{BB962C8B-B14F-4D97-AF65-F5344CB8AC3E}">
        <p14:creationId xmlns:p14="http://schemas.microsoft.com/office/powerpoint/2010/main" val="12020201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731520"/>
          </a:xfrm>
        </p:spPr>
        <p:txBody>
          <a:bodyPr/>
          <a:lstStyle/>
          <a:p>
            <a:r>
              <a:rPr lang="en-US" dirty="0"/>
              <a:t>How do you interpret the results?</a:t>
            </a:r>
          </a:p>
        </p:txBody>
      </p:sp>
      <p:pic>
        <p:nvPicPr>
          <p:cNvPr id="4" name="Picture 3"/>
          <p:cNvPicPr>
            <a:picLocks noChangeAspect="1"/>
          </p:cNvPicPr>
          <p:nvPr/>
        </p:nvPicPr>
        <p:blipFill>
          <a:blip r:embed="rId3"/>
          <a:stretch>
            <a:fillRect/>
          </a:stretch>
        </p:blipFill>
        <p:spPr>
          <a:xfrm>
            <a:off x="681504" y="1295400"/>
            <a:ext cx="7929096" cy="5334000"/>
          </a:xfrm>
          <a:prstGeom prst="rect">
            <a:avLst/>
          </a:prstGeom>
        </p:spPr>
      </p:pic>
      <p:sp>
        <p:nvSpPr>
          <p:cNvPr id="8" name="TextBox 7"/>
          <p:cNvSpPr txBox="1"/>
          <p:nvPr/>
        </p:nvSpPr>
        <p:spPr>
          <a:xfrm>
            <a:off x="1066800" y="1371600"/>
            <a:ext cx="1295400" cy="584775"/>
          </a:xfrm>
          <a:prstGeom prst="rect">
            <a:avLst/>
          </a:prstGeom>
          <a:noFill/>
          <a:ln w="38100">
            <a:solidFill>
              <a:srgbClr val="FF6600"/>
            </a:solidFill>
          </a:ln>
        </p:spPr>
        <p:txBody>
          <a:bodyPr wrap="square" rtlCol="0">
            <a:spAutoFit/>
          </a:bodyPr>
          <a:lstStyle/>
          <a:p>
            <a:endParaRPr lang="en-US" dirty="0"/>
          </a:p>
        </p:txBody>
      </p:sp>
      <p:sp>
        <p:nvSpPr>
          <p:cNvPr id="9" name="TextBox 8"/>
          <p:cNvSpPr txBox="1"/>
          <p:nvPr/>
        </p:nvSpPr>
        <p:spPr>
          <a:xfrm>
            <a:off x="2743200" y="1385455"/>
            <a:ext cx="1447800" cy="584775"/>
          </a:xfrm>
          <a:prstGeom prst="rect">
            <a:avLst/>
          </a:prstGeom>
          <a:noFill/>
          <a:ln w="38100">
            <a:solidFill>
              <a:srgbClr val="FF6600"/>
            </a:solidFill>
          </a:ln>
        </p:spPr>
        <p:txBody>
          <a:bodyPr wrap="square" rtlCol="0">
            <a:spAutoFit/>
          </a:bodyPr>
          <a:lstStyle/>
          <a:p>
            <a:endParaRPr lang="en-US" dirty="0"/>
          </a:p>
        </p:txBody>
      </p:sp>
    </p:spTree>
    <p:extLst>
      <p:ext uri="{BB962C8B-B14F-4D97-AF65-F5344CB8AC3E}">
        <p14:creationId xmlns:p14="http://schemas.microsoft.com/office/powerpoint/2010/main" val="1880683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457200" y="640080"/>
            <a:ext cx="8229600" cy="1143000"/>
          </a:xfrm>
        </p:spPr>
        <p:txBody>
          <a:bodyPr/>
          <a:lstStyle/>
          <a:p>
            <a:r>
              <a:rPr lang="en-US" altLang="en-US" dirty="0"/>
              <a:t>What if covariate has several categories?</a:t>
            </a:r>
          </a:p>
        </p:txBody>
      </p:sp>
      <p:sp>
        <p:nvSpPr>
          <p:cNvPr id="168963" name="Rectangle 3"/>
          <p:cNvSpPr>
            <a:spLocks noGrp="1" noChangeArrowheads="1"/>
          </p:cNvSpPr>
          <p:nvPr>
            <p:ph type="body" idx="1"/>
          </p:nvPr>
        </p:nvSpPr>
        <p:spPr>
          <a:xfrm>
            <a:off x="457200" y="1828800"/>
            <a:ext cx="8458200" cy="2056031"/>
          </a:xfrm>
        </p:spPr>
        <p:txBody>
          <a:bodyPr/>
          <a:lstStyle/>
          <a:p>
            <a:pPr>
              <a:spcBef>
                <a:spcPts val="672"/>
              </a:spcBef>
              <a:buFontTx/>
              <a:buNone/>
            </a:pPr>
            <a:r>
              <a:rPr lang="en-US" altLang="en-US" sz="2800" dirty="0"/>
              <a:t>Blood type (T):  1=O,  2=A,  3=B,  4=AB</a:t>
            </a:r>
          </a:p>
          <a:p>
            <a:pPr marL="0" indent="0">
              <a:spcBef>
                <a:spcPts val="672"/>
              </a:spcBef>
              <a:buNone/>
            </a:pPr>
            <a:r>
              <a:rPr lang="en-US" altLang="en-US" u="sng" dirty="0">
                <a:solidFill>
                  <a:schemeClr val="tx2"/>
                </a:solidFill>
              </a:rPr>
              <a:t>Full model</a:t>
            </a:r>
            <a:r>
              <a:rPr lang="en-US" altLang="en-US" dirty="0">
                <a:solidFill>
                  <a:schemeClr val="tx2"/>
                </a:solidFill>
              </a:rPr>
              <a:t>:</a:t>
            </a:r>
            <a:endParaRPr lang="en-US" altLang="en-US" u="sng" dirty="0">
              <a:solidFill>
                <a:schemeClr val="tx2"/>
              </a:solidFill>
            </a:endParaRPr>
          </a:p>
          <a:p>
            <a:pPr>
              <a:spcBef>
                <a:spcPts val="672"/>
              </a:spcBef>
              <a:buFontTx/>
              <a:buNone/>
            </a:pPr>
            <a:r>
              <a:rPr lang="en-US" altLang="en-US" sz="2600" dirty="0">
                <a:latin typeface="Cambria Math" panose="02040503050406030204" pitchFamily="18" charset="0"/>
                <a:ea typeface="Cambria Math" panose="02040503050406030204" pitchFamily="18" charset="0"/>
              </a:rPr>
              <a:t>Logit P(X) = α + β</a:t>
            </a:r>
            <a:r>
              <a:rPr lang="en-US" altLang="en-US" sz="2600" baseline="-25000" dirty="0">
                <a:latin typeface="Cambria Math" panose="02040503050406030204" pitchFamily="18" charset="0"/>
                <a:ea typeface="Cambria Math" panose="02040503050406030204" pitchFamily="18" charset="0"/>
              </a:rPr>
              <a:t> </a:t>
            </a:r>
            <a:r>
              <a:rPr lang="en-US" altLang="en-US" sz="2600" dirty="0">
                <a:latin typeface="Cambria Math" panose="02040503050406030204" pitchFamily="18" charset="0"/>
                <a:ea typeface="Cambria Math" panose="02040503050406030204" pitchFamily="18" charset="0"/>
              </a:rPr>
              <a:t>E + β</a:t>
            </a:r>
            <a:r>
              <a:rPr lang="en-US" altLang="en-US" sz="2600" baseline="-25000" dirty="0">
                <a:latin typeface="Cambria Math" panose="02040503050406030204" pitchFamily="18" charset="0"/>
                <a:ea typeface="Cambria Math" panose="02040503050406030204" pitchFamily="18" charset="0"/>
              </a:rPr>
              <a:t>2</a:t>
            </a:r>
            <a:r>
              <a:rPr lang="en-US" altLang="en-US" sz="2600" dirty="0">
                <a:latin typeface="Cambria Math" panose="02040503050406030204" pitchFamily="18" charset="0"/>
                <a:ea typeface="Cambria Math" panose="02040503050406030204" pitchFamily="18" charset="0"/>
              </a:rPr>
              <a:t>T2 + β</a:t>
            </a:r>
            <a:r>
              <a:rPr lang="en-US" altLang="en-US" sz="2600" baseline="-25000" dirty="0">
                <a:latin typeface="Cambria Math" panose="02040503050406030204" pitchFamily="18" charset="0"/>
                <a:ea typeface="Cambria Math" panose="02040503050406030204" pitchFamily="18" charset="0"/>
              </a:rPr>
              <a:t>3</a:t>
            </a:r>
            <a:r>
              <a:rPr lang="en-US" altLang="en-US" sz="2600" dirty="0">
                <a:latin typeface="Cambria Math" panose="02040503050406030204" pitchFamily="18" charset="0"/>
                <a:ea typeface="Cambria Math" panose="02040503050406030204" pitchFamily="18" charset="0"/>
              </a:rPr>
              <a:t>T3 + β</a:t>
            </a:r>
            <a:r>
              <a:rPr lang="en-US" altLang="en-US" sz="2600" baseline="-25000" dirty="0">
                <a:latin typeface="Cambria Math" panose="02040503050406030204" pitchFamily="18" charset="0"/>
                <a:ea typeface="Cambria Math" panose="02040503050406030204" pitchFamily="18" charset="0"/>
              </a:rPr>
              <a:t>4</a:t>
            </a:r>
            <a:r>
              <a:rPr lang="en-US" altLang="en-US" sz="2600" dirty="0">
                <a:latin typeface="Cambria Math" panose="02040503050406030204" pitchFamily="18" charset="0"/>
                <a:ea typeface="Cambria Math" panose="02040503050406030204" pitchFamily="18" charset="0"/>
              </a:rPr>
              <a:t>T4</a:t>
            </a:r>
          </a:p>
          <a:p>
            <a:pPr>
              <a:spcBef>
                <a:spcPts val="672"/>
              </a:spcBef>
              <a:buFontTx/>
              <a:buNone/>
              <a:tabLst>
                <a:tab pos="2060575" algn="l"/>
              </a:tabLst>
            </a:pPr>
            <a:r>
              <a:rPr lang="en-US" altLang="en-US" sz="2600" dirty="0">
                <a:latin typeface="Cambria Math" panose="02040503050406030204" pitchFamily="18" charset="0"/>
                <a:ea typeface="Cambria Math" panose="02040503050406030204" pitchFamily="18" charset="0"/>
              </a:rPr>
              <a:t>                           	+ β</a:t>
            </a:r>
            <a:r>
              <a:rPr lang="en-US" altLang="en-US" sz="2600" baseline="-25000" dirty="0">
                <a:latin typeface="Cambria Math" panose="02040503050406030204" pitchFamily="18" charset="0"/>
                <a:ea typeface="Cambria Math" panose="02040503050406030204" pitchFamily="18" charset="0"/>
              </a:rPr>
              <a:t>5</a:t>
            </a:r>
            <a:r>
              <a:rPr lang="en-US" altLang="en-US" sz="2600" dirty="0">
                <a:latin typeface="Cambria Math" panose="02040503050406030204" pitchFamily="18" charset="0"/>
                <a:ea typeface="Cambria Math" panose="02040503050406030204" pitchFamily="18" charset="0"/>
              </a:rPr>
              <a:t>ET2 + β</a:t>
            </a:r>
            <a:r>
              <a:rPr lang="en-US" altLang="en-US" sz="2600" baseline="-25000" dirty="0">
                <a:latin typeface="Cambria Math" panose="02040503050406030204" pitchFamily="18" charset="0"/>
                <a:ea typeface="Cambria Math" panose="02040503050406030204" pitchFamily="18" charset="0"/>
              </a:rPr>
              <a:t>6</a:t>
            </a:r>
            <a:r>
              <a:rPr lang="en-US" altLang="en-US" sz="2600" dirty="0">
                <a:latin typeface="Cambria Math" panose="02040503050406030204" pitchFamily="18" charset="0"/>
                <a:ea typeface="Cambria Math" panose="02040503050406030204" pitchFamily="18" charset="0"/>
              </a:rPr>
              <a:t>ET3 + β</a:t>
            </a:r>
            <a:r>
              <a:rPr lang="en-US" altLang="en-US" sz="2600" baseline="-25000" dirty="0">
                <a:latin typeface="Cambria Math" panose="02040503050406030204" pitchFamily="18" charset="0"/>
                <a:ea typeface="Cambria Math" panose="02040503050406030204" pitchFamily="18" charset="0"/>
              </a:rPr>
              <a:t>7</a:t>
            </a:r>
            <a:r>
              <a:rPr lang="en-US" altLang="en-US" sz="2600" dirty="0">
                <a:latin typeface="Cambria Math" panose="02040503050406030204" pitchFamily="18" charset="0"/>
                <a:ea typeface="Cambria Math" panose="02040503050406030204" pitchFamily="18" charset="0"/>
              </a:rPr>
              <a:t>ET4</a:t>
            </a:r>
          </a:p>
          <a:p>
            <a:pPr>
              <a:spcBef>
                <a:spcPts val="672"/>
              </a:spcBef>
              <a:buFontTx/>
              <a:buNone/>
            </a:pPr>
            <a:endParaRPr lang="en-US" altLang="en-US" sz="2600" dirty="0"/>
          </a:p>
        </p:txBody>
      </p:sp>
      <p:graphicFrame>
        <p:nvGraphicFramePr>
          <p:cNvPr id="2" name="Table 1"/>
          <p:cNvGraphicFramePr>
            <a:graphicFrameLocks noGrp="1"/>
          </p:cNvGraphicFramePr>
          <p:nvPr>
            <p:extLst>
              <p:ext uri="{D42A27DB-BD31-4B8C-83A1-F6EECF244321}">
                <p14:modId xmlns:p14="http://schemas.microsoft.com/office/powerpoint/2010/main" val="3803802251"/>
              </p:ext>
            </p:extLst>
          </p:nvPr>
        </p:nvGraphicFramePr>
        <p:xfrm>
          <a:off x="457200" y="4276046"/>
          <a:ext cx="5638800" cy="2212110"/>
        </p:xfrm>
        <a:graphic>
          <a:graphicData uri="http://schemas.openxmlformats.org/drawingml/2006/table">
            <a:tbl>
              <a:tblPr firstRow="1" bandRow="1">
                <a:tableStyleId>{7E9639D4-E3E2-4D34-9284-5A2195B3D0D7}</a:tableStyleId>
              </a:tblPr>
              <a:tblGrid>
                <a:gridCol w="1409700">
                  <a:extLst>
                    <a:ext uri="{9D8B030D-6E8A-4147-A177-3AD203B41FA5}">
                      <a16:colId xmlns:a16="http://schemas.microsoft.com/office/drawing/2014/main" val="2368443627"/>
                    </a:ext>
                  </a:extLst>
                </a:gridCol>
                <a:gridCol w="1409700">
                  <a:extLst>
                    <a:ext uri="{9D8B030D-6E8A-4147-A177-3AD203B41FA5}">
                      <a16:colId xmlns:a16="http://schemas.microsoft.com/office/drawing/2014/main" val="1034840971"/>
                    </a:ext>
                  </a:extLst>
                </a:gridCol>
                <a:gridCol w="1409700">
                  <a:extLst>
                    <a:ext uri="{9D8B030D-6E8A-4147-A177-3AD203B41FA5}">
                      <a16:colId xmlns:a16="http://schemas.microsoft.com/office/drawing/2014/main" val="1324295098"/>
                    </a:ext>
                  </a:extLst>
                </a:gridCol>
                <a:gridCol w="1409700">
                  <a:extLst>
                    <a:ext uri="{9D8B030D-6E8A-4147-A177-3AD203B41FA5}">
                      <a16:colId xmlns:a16="http://schemas.microsoft.com/office/drawing/2014/main" val="2551243843"/>
                    </a:ext>
                  </a:extLst>
                </a:gridCol>
              </a:tblGrid>
              <a:tr h="442422">
                <a:tc>
                  <a:txBody>
                    <a:bodyPr/>
                    <a:lstStyle/>
                    <a:p>
                      <a:pPr algn="ctr"/>
                      <a:r>
                        <a:rPr lang="en-US" b="1" dirty="0"/>
                        <a:t>T</a:t>
                      </a:r>
                    </a:p>
                  </a:txBody>
                  <a:tcPr/>
                </a:tc>
                <a:tc>
                  <a:txBody>
                    <a:bodyPr/>
                    <a:lstStyle/>
                    <a:p>
                      <a:pPr algn="ctr"/>
                      <a:r>
                        <a:rPr lang="en-US" b="1" dirty="0"/>
                        <a:t>T2</a:t>
                      </a:r>
                    </a:p>
                  </a:txBody>
                  <a:tcPr/>
                </a:tc>
                <a:tc>
                  <a:txBody>
                    <a:bodyPr/>
                    <a:lstStyle/>
                    <a:p>
                      <a:pPr algn="ctr"/>
                      <a:r>
                        <a:rPr lang="en-US" b="1" dirty="0"/>
                        <a:t>T3</a:t>
                      </a:r>
                    </a:p>
                  </a:txBody>
                  <a:tcPr/>
                </a:tc>
                <a:tc>
                  <a:txBody>
                    <a:bodyPr/>
                    <a:lstStyle/>
                    <a:p>
                      <a:pPr algn="ctr"/>
                      <a:r>
                        <a:rPr lang="en-US" b="1" dirty="0"/>
                        <a:t>T4</a:t>
                      </a:r>
                    </a:p>
                  </a:txBody>
                  <a:tcPr/>
                </a:tc>
                <a:extLst>
                  <a:ext uri="{0D108BD9-81ED-4DB2-BD59-A6C34878D82A}">
                    <a16:rowId xmlns:a16="http://schemas.microsoft.com/office/drawing/2014/main" val="4060440457"/>
                  </a:ext>
                </a:extLst>
              </a:tr>
              <a:tr h="442422">
                <a:tc>
                  <a:txBody>
                    <a:bodyPr/>
                    <a:lstStyle/>
                    <a:p>
                      <a:pPr algn="ctr"/>
                      <a:r>
                        <a:rPr lang="en-US" b="1" dirty="0"/>
                        <a:t>1</a:t>
                      </a:r>
                    </a:p>
                  </a:txBody>
                  <a:tcPr/>
                </a:tc>
                <a:tc>
                  <a:txBody>
                    <a:bodyPr/>
                    <a:lstStyle/>
                    <a:p>
                      <a:pPr algn="ctr"/>
                      <a:r>
                        <a:rPr lang="en-US" b="1" dirty="0"/>
                        <a:t>0</a:t>
                      </a:r>
                    </a:p>
                  </a:txBody>
                  <a:tcPr/>
                </a:tc>
                <a:tc>
                  <a:txBody>
                    <a:bodyPr/>
                    <a:lstStyle/>
                    <a:p>
                      <a:pPr algn="ctr"/>
                      <a:r>
                        <a:rPr lang="en-US" b="1" dirty="0"/>
                        <a:t>0</a:t>
                      </a:r>
                    </a:p>
                  </a:txBody>
                  <a:tcPr/>
                </a:tc>
                <a:tc>
                  <a:txBody>
                    <a:bodyPr/>
                    <a:lstStyle/>
                    <a:p>
                      <a:pPr algn="ctr"/>
                      <a:r>
                        <a:rPr lang="en-US" b="1" dirty="0"/>
                        <a:t>0</a:t>
                      </a:r>
                    </a:p>
                  </a:txBody>
                  <a:tcPr/>
                </a:tc>
                <a:extLst>
                  <a:ext uri="{0D108BD9-81ED-4DB2-BD59-A6C34878D82A}">
                    <a16:rowId xmlns:a16="http://schemas.microsoft.com/office/drawing/2014/main" val="124102394"/>
                  </a:ext>
                </a:extLst>
              </a:tr>
              <a:tr h="442422">
                <a:tc>
                  <a:txBody>
                    <a:bodyPr/>
                    <a:lstStyle/>
                    <a:p>
                      <a:pPr algn="ctr"/>
                      <a:r>
                        <a:rPr lang="en-US" b="1" dirty="0"/>
                        <a:t>2</a:t>
                      </a:r>
                    </a:p>
                  </a:txBody>
                  <a:tcPr/>
                </a:tc>
                <a:tc>
                  <a:txBody>
                    <a:bodyPr/>
                    <a:lstStyle/>
                    <a:p>
                      <a:pPr algn="ctr"/>
                      <a:r>
                        <a:rPr lang="en-US" b="1" dirty="0"/>
                        <a:t>1</a:t>
                      </a:r>
                    </a:p>
                  </a:txBody>
                  <a:tcPr/>
                </a:tc>
                <a:tc>
                  <a:txBody>
                    <a:bodyPr/>
                    <a:lstStyle/>
                    <a:p>
                      <a:pPr algn="ctr"/>
                      <a:r>
                        <a:rPr lang="en-US" b="1" dirty="0"/>
                        <a:t>0</a:t>
                      </a:r>
                    </a:p>
                  </a:txBody>
                  <a:tcPr/>
                </a:tc>
                <a:tc>
                  <a:txBody>
                    <a:bodyPr/>
                    <a:lstStyle/>
                    <a:p>
                      <a:pPr algn="ctr"/>
                      <a:r>
                        <a:rPr lang="en-US" b="1" dirty="0"/>
                        <a:t>0</a:t>
                      </a:r>
                    </a:p>
                  </a:txBody>
                  <a:tcPr/>
                </a:tc>
                <a:extLst>
                  <a:ext uri="{0D108BD9-81ED-4DB2-BD59-A6C34878D82A}">
                    <a16:rowId xmlns:a16="http://schemas.microsoft.com/office/drawing/2014/main" val="3693043088"/>
                  </a:ext>
                </a:extLst>
              </a:tr>
              <a:tr h="442422">
                <a:tc>
                  <a:txBody>
                    <a:bodyPr/>
                    <a:lstStyle/>
                    <a:p>
                      <a:pPr algn="ctr"/>
                      <a:r>
                        <a:rPr lang="en-US" b="1" dirty="0"/>
                        <a:t>3</a:t>
                      </a:r>
                    </a:p>
                  </a:txBody>
                  <a:tcPr/>
                </a:tc>
                <a:tc>
                  <a:txBody>
                    <a:bodyPr/>
                    <a:lstStyle/>
                    <a:p>
                      <a:pPr algn="ctr"/>
                      <a:r>
                        <a:rPr lang="en-US" b="1" dirty="0"/>
                        <a:t>0</a:t>
                      </a:r>
                    </a:p>
                  </a:txBody>
                  <a:tcPr/>
                </a:tc>
                <a:tc>
                  <a:txBody>
                    <a:bodyPr/>
                    <a:lstStyle/>
                    <a:p>
                      <a:pPr algn="ctr"/>
                      <a:r>
                        <a:rPr lang="en-US" b="1" dirty="0"/>
                        <a:t>1</a:t>
                      </a:r>
                    </a:p>
                  </a:txBody>
                  <a:tcPr/>
                </a:tc>
                <a:tc>
                  <a:txBody>
                    <a:bodyPr/>
                    <a:lstStyle/>
                    <a:p>
                      <a:pPr algn="ctr"/>
                      <a:r>
                        <a:rPr lang="en-US" b="1" dirty="0"/>
                        <a:t>0</a:t>
                      </a:r>
                    </a:p>
                  </a:txBody>
                  <a:tcPr/>
                </a:tc>
                <a:extLst>
                  <a:ext uri="{0D108BD9-81ED-4DB2-BD59-A6C34878D82A}">
                    <a16:rowId xmlns:a16="http://schemas.microsoft.com/office/drawing/2014/main" val="3434879203"/>
                  </a:ext>
                </a:extLst>
              </a:tr>
              <a:tr h="442422">
                <a:tc>
                  <a:txBody>
                    <a:bodyPr/>
                    <a:lstStyle/>
                    <a:p>
                      <a:pPr algn="ctr"/>
                      <a:r>
                        <a:rPr lang="en-US" b="1" dirty="0"/>
                        <a:t>4</a:t>
                      </a:r>
                    </a:p>
                  </a:txBody>
                  <a:tcPr/>
                </a:tc>
                <a:tc>
                  <a:txBody>
                    <a:bodyPr/>
                    <a:lstStyle/>
                    <a:p>
                      <a:pPr algn="ctr"/>
                      <a:r>
                        <a:rPr lang="en-US" b="1" dirty="0"/>
                        <a:t>0</a:t>
                      </a:r>
                    </a:p>
                  </a:txBody>
                  <a:tcPr/>
                </a:tc>
                <a:tc>
                  <a:txBody>
                    <a:bodyPr/>
                    <a:lstStyle/>
                    <a:p>
                      <a:pPr algn="ctr"/>
                      <a:r>
                        <a:rPr lang="en-US" b="1" dirty="0"/>
                        <a:t>0</a:t>
                      </a:r>
                    </a:p>
                  </a:txBody>
                  <a:tcPr/>
                </a:tc>
                <a:tc>
                  <a:txBody>
                    <a:bodyPr/>
                    <a:lstStyle/>
                    <a:p>
                      <a:pPr algn="ctr"/>
                      <a:r>
                        <a:rPr lang="en-US" b="1" dirty="0"/>
                        <a:t>1</a:t>
                      </a:r>
                    </a:p>
                  </a:txBody>
                  <a:tcPr/>
                </a:tc>
                <a:extLst>
                  <a:ext uri="{0D108BD9-81ED-4DB2-BD59-A6C34878D82A}">
                    <a16:rowId xmlns:a16="http://schemas.microsoft.com/office/drawing/2014/main" val="1180731720"/>
                  </a:ext>
                </a:extLst>
              </a:tr>
            </a:tbl>
          </a:graphicData>
        </a:graphic>
      </p:graphicFrame>
      <p:sp>
        <p:nvSpPr>
          <p:cNvPr id="5" name="Rectangle 3"/>
          <p:cNvSpPr txBox="1">
            <a:spLocks noChangeArrowheads="1"/>
          </p:cNvSpPr>
          <p:nvPr/>
        </p:nvSpPr>
        <p:spPr bwMode="auto">
          <a:xfrm>
            <a:off x="6355327" y="4432126"/>
            <a:ext cx="2560073" cy="2056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defTabSz="914400">
              <a:buFontTx/>
              <a:buNone/>
            </a:pPr>
            <a:r>
              <a:rPr lang="en-US" altLang="en-US" sz="2000" b="1" kern="0" dirty="0"/>
              <a:t>T = 1 (type O) = ref.</a:t>
            </a:r>
          </a:p>
          <a:p>
            <a:pPr defTabSz="914400">
              <a:buNone/>
            </a:pPr>
            <a:r>
              <a:rPr lang="en-US" altLang="en-US" sz="2000" b="1" kern="0" dirty="0"/>
              <a:t>If T = 2 then T2 = 1</a:t>
            </a:r>
          </a:p>
          <a:p>
            <a:pPr defTabSz="914400">
              <a:buNone/>
            </a:pPr>
            <a:r>
              <a:rPr lang="en-US" altLang="en-US" sz="2000" b="1" kern="0" dirty="0"/>
              <a:t>If T = 3 then T3 = 1</a:t>
            </a:r>
          </a:p>
          <a:p>
            <a:pPr defTabSz="914400">
              <a:buFont typeface="Wingdings" charset="2"/>
              <a:buNone/>
            </a:pPr>
            <a:r>
              <a:rPr lang="en-US" altLang="en-US" sz="2000" b="1" kern="0" dirty="0"/>
              <a:t>If T = 4 then T4 = 1</a:t>
            </a:r>
          </a:p>
          <a:p>
            <a:pPr defTabSz="914400">
              <a:buFont typeface="Wingdings" charset="2"/>
              <a:buNone/>
            </a:pPr>
            <a:r>
              <a:rPr lang="en-US" altLang="en-US" sz="2000" b="1" kern="0" dirty="0"/>
              <a:t>Otherwise they are 0</a:t>
            </a:r>
          </a:p>
        </p:txBody>
      </p:sp>
    </p:spTree>
    <p:extLst>
      <p:ext uri="{BB962C8B-B14F-4D97-AF65-F5344CB8AC3E}">
        <p14:creationId xmlns:p14="http://schemas.microsoft.com/office/powerpoint/2010/main" val="40047963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457200" y="274320"/>
            <a:ext cx="8229600" cy="1149719"/>
          </a:xfrm>
        </p:spPr>
        <p:txBody>
          <a:bodyPr/>
          <a:lstStyle/>
          <a:p>
            <a:r>
              <a:rPr lang="en-US" altLang="en-US" dirty="0"/>
              <a:t>Step 1. </a:t>
            </a:r>
            <a:r>
              <a:rPr lang="en-US" altLang="en-US" dirty="0">
                <a:solidFill>
                  <a:srgbClr val="546422"/>
                </a:solidFill>
              </a:rPr>
              <a:t>Interaction</a:t>
            </a:r>
            <a:r>
              <a:rPr lang="en-US" altLang="en-US" dirty="0"/>
              <a:t> assessment</a:t>
            </a:r>
          </a:p>
        </p:txBody>
      </p:sp>
      <p:sp>
        <p:nvSpPr>
          <p:cNvPr id="169987" name="Rectangle 3"/>
          <p:cNvSpPr>
            <a:spLocks noGrp="1" noChangeArrowheads="1"/>
          </p:cNvSpPr>
          <p:nvPr>
            <p:ph type="body" idx="1"/>
          </p:nvPr>
        </p:nvSpPr>
        <p:spPr>
          <a:xfrm>
            <a:off x="457200" y="2759331"/>
            <a:ext cx="8451105" cy="3729556"/>
          </a:xfrm>
        </p:spPr>
        <p:txBody>
          <a:bodyPr/>
          <a:lstStyle/>
          <a:p>
            <a:pPr>
              <a:spcBef>
                <a:spcPts val="672"/>
              </a:spcBef>
              <a:buSzPct val="90000"/>
            </a:pPr>
            <a:r>
              <a:rPr lang="en-US" altLang="en-US" sz="3000" dirty="0">
                <a:cs typeface="Arial" panose="020B0604020202020204" pitchFamily="34" charset="0"/>
              </a:rPr>
              <a:t>Likelihood ratio test comparing full model to model without 3 interaction terms.</a:t>
            </a:r>
          </a:p>
          <a:p>
            <a:pPr>
              <a:spcBef>
                <a:spcPts val="672"/>
              </a:spcBef>
              <a:buSzPct val="90000"/>
            </a:pPr>
            <a:r>
              <a:rPr lang="en-US" altLang="en-US" sz="3000" dirty="0">
                <a:cs typeface="Arial" panose="020B0604020202020204" pitchFamily="34" charset="0"/>
              </a:rPr>
              <a:t>If test is significant, must leave </a:t>
            </a:r>
            <a:r>
              <a:rPr lang="en-US" altLang="en-US" sz="3000" u="sng" dirty="0">
                <a:cs typeface="Arial" panose="020B0604020202020204" pitchFamily="34" charset="0"/>
              </a:rPr>
              <a:t>all 3 terms</a:t>
            </a:r>
            <a:r>
              <a:rPr lang="en-US" altLang="en-US" sz="3000" dirty="0">
                <a:cs typeface="Arial" panose="020B0604020202020204" pitchFamily="34" charset="0"/>
              </a:rPr>
              <a:t> in the model</a:t>
            </a:r>
          </a:p>
          <a:p>
            <a:pPr>
              <a:spcBef>
                <a:spcPts val="672"/>
              </a:spcBef>
              <a:buSzPct val="90000"/>
            </a:pPr>
            <a:r>
              <a:rPr lang="en-US" altLang="en-US" sz="3000" dirty="0">
                <a:cs typeface="Arial" panose="020B0604020202020204" pitchFamily="34" charset="0"/>
              </a:rPr>
              <a:t>ORs for Exposure x Outcome</a:t>
            </a:r>
          </a:p>
          <a:p>
            <a:pPr marL="914400" lvl="3" indent="-347345">
              <a:spcBef>
                <a:spcPts val="672"/>
              </a:spcBef>
              <a:buClr>
                <a:schemeClr val="accent2">
                  <a:lumMod val="75000"/>
                </a:schemeClr>
              </a:buClr>
              <a:buSzPct val="120000"/>
            </a:pPr>
            <a:r>
              <a:rPr lang="en-US" altLang="en-US" sz="3000" dirty="0">
                <a:cs typeface="Arial" panose="020B0604020202020204" pitchFamily="34" charset="0"/>
              </a:rPr>
              <a:t>For Type A (T=2) vs. Type O:  </a:t>
            </a:r>
            <a:endParaRPr lang="en-US" altLang="en-US" sz="2800" dirty="0"/>
          </a:p>
          <a:p>
            <a:pPr marL="914400" lvl="3" indent="-347345">
              <a:spcBef>
                <a:spcPts val="672"/>
              </a:spcBef>
              <a:buClr>
                <a:schemeClr val="accent2">
                  <a:lumMod val="75000"/>
                </a:schemeClr>
              </a:buClr>
              <a:buSzPct val="120000"/>
            </a:pPr>
            <a:r>
              <a:rPr lang="en-US" altLang="en-US" sz="3000" dirty="0">
                <a:cs typeface="Arial" panose="020B0604020202020204" pitchFamily="34" charset="0"/>
              </a:rPr>
              <a:t>For Type B (T=3) vs. Type O:  </a:t>
            </a:r>
            <a:endParaRPr lang="en-US" altLang="en-US" sz="2800" dirty="0"/>
          </a:p>
        </p:txBody>
      </p:sp>
      <p:sp>
        <p:nvSpPr>
          <p:cNvPr id="4" name="Rectangle 3"/>
          <p:cNvSpPr txBox="1">
            <a:spLocks noChangeArrowheads="1"/>
          </p:cNvSpPr>
          <p:nvPr/>
        </p:nvSpPr>
        <p:spPr bwMode="auto">
          <a:xfrm>
            <a:off x="457201" y="1737615"/>
            <a:ext cx="8354422" cy="744831"/>
          </a:xfrm>
          <a:prstGeom prst="rect">
            <a:avLst/>
          </a:prstGeom>
          <a:solidFill>
            <a:srgbClr val="D9D9D9"/>
          </a:solid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a:spcBef>
                <a:spcPts val="672"/>
              </a:spcBef>
              <a:buFontTx/>
              <a:buNone/>
            </a:pPr>
            <a:r>
              <a:rPr lang="en-US" altLang="en-US" dirty="0">
                <a:solidFill>
                  <a:schemeClr val="tx1">
                    <a:lumMod val="75000"/>
                    <a:lumOff val="25000"/>
                  </a:schemeClr>
                </a:solidFill>
              </a:rPr>
              <a:t>H</a:t>
            </a:r>
            <a:r>
              <a:rPr lang="en-US" altLang="en-US" baseline="-25000" dirty="0">
                <a:solidFill>
                  <a:schemeClr val="tx1">
                    <a:lumMod val="75000"/>
                    <a:lumOff val="25000"/>
                  </a:schemeClr>
                </a:solidFill>
              </a:rPr>
              <a:t>o</a:t>
            </a:r>
            <a:r>
              <a:rPr lang="en-US" altLang="en-US" dirty="0">
                <a:solidFill>
                  <a:schemeClr val="tx1">
                    <a:lumMod val="75000"/>
                    <a:lumOff val="25000"/>
                  </a:schemeClr>
                </a:solidFill>
              </a:rPr>
              <a:t>= </a:t>
            </a:r>
            <a:r>
              <a:rPr lang="en-US" altLang="en-US" dirty="0">
                <a:solidFill>
                  <a:schemeClr val="tx1">
                    <a:lumMod val="75000"/>
                    <a:lumOff val="25000"/>
                  </a:schemeClr>
                </a:solidFill>
                <a:latin typeface="Symbol" panose="05050102010706020507" pitchFamily="18" charset="2"/>
              </a:rPr>
              <a:t>b</a:t>
            </a:r>
            <a:r>
              <a:rPr lang="en-US" altLang="en-US" baseline="-25000" dirty="0">
                <a:solidFill>
                  <a:schemeClr val="tx1">
                    <a:lumMod val="75000"/>
                    <a:lumOff val="25000"/>
                  </a:schemeClr>
                </a:solidFill>
              </a:rPr>
              <a:t>5 </a:t>
            </a:r>
            <a:r>
              <a:rPr lang="en-US" altLang="en-US" dirty="0">
                <a:solidFill>
                  <a:schemeClr val="tx1">
                    <a:lumMod val="75000"/>
                    <a:lumOff val="25000"/>
                  </a:schemeClr>
                </a:solidFill>
              </a:rPr>
              <a:t>= </a:t>
            </a:r>
            <a:r>
              <a:rPr lang="en-US" altLang="en-US" dirty="0">
                <a:solidFill>
                  <a:schemeClr val="tx1">
                    <a:lumMod val="75000"/>
                    <a:lumOff val="25000"/>
                  </a:schemeClr>
                </a:solidFill>
                <a:latin typeface="Symbol" panose="05050102010706020507" pitchFamily="18" charset="2"/>
              </a:rPr>
              <a:t>b</a:t>
            </a:r>
            <a:r>
              <a:rPr lang="en-US" altLang="en-US" baseline="-25000" dirty="0">
                <a:solidFill>
                  <a:schemeClr val="tx1">
                    <a:lumMod val="75000"/>
                    <a:lumOff val="25000"/>
                  </a:schemeClr>
                </a:solidFill>
              </a:rPr>
              <a:t>6 </a:t>
            </a:r>
            <a:r>
              <a:rPr lang="en-US" altLang="en-US" dirty="0">
                <a:solidFill>
                  <a:schemeClr val="tx1">
                    <a:lumMod val="75000"/>
                    <a:lumOff val="25000"/>
                  </a:schemeClr>
                </a:solidFill>
              </a:rPr>
              <a:t>= </a:t>
            </a:r>
            <a:r>
              <a:rPr lang="en-US" altLang="en-US" dirty="0">
                <a:solidFill>
                  <a:schemeClr val="tx1">
                    <a:lumMod val="75000"/>
                    <a:lumOff val="25000"/>
                  </a:schemeClr>
                </a:solidFill>
                <a:latin typeface="Symbol" panose="05050102010706020507" pitchFamily="18" charset="2"/>
              </a:rPr>
              <a:t>b</a:t>
            </a:r>
            <a:r>
              <a:rPr lang="en-US" altLang="en-US" baseline="-25000" dirty="0">
                <a:solidFill>
                  <a:schemeClr val="tx1">
                    <a:lumMod val="75000"/>
                    <a:lumOff val="25000"/>
                  </a:schemeClr>
                </a:solidFill>
              </a:rPr>
              <a:t>7 </a:t>
            </a:r>
            <a:r>
              <a:rPr lang="en-US" altLang="en-US" dirty="0">
                <a:solidFill>
                  <a:schemeClr val="tx1">
                    <a:lumMod val="75000"/>
                    <a:lumOff val="25000"/>
                  </a:schemeClr>
                </a:solidFill>
              </a:rPr>
              <a:t>= 0, no interaction between E &amp; T </a:t>
            </a:r>
            <a:endParaRPr lang="en-US" altLang="en-US" dirty="0">
              <a:solidFill>
                <a:schemeClr val="tx1">
                  <a:lumMod val="75000"/>
                  <a:lumOff val="25000"/>
                </a:schemeClr>
              </a:solidFill>
              <a:cs typeface="Arial" panose="020B0604020202020204" pitchFamily="34" charset="0"/>
            </a:endParaRPr>
          </a:p>
          <a:p>
            <a:pPr>
              <a:spcBef>
                <a:spcPts val="672"/>
              </a:spcBef>
              <a:buSzPct val="90000"/>
            </a:pPr>
            <a:endParaRPr lang="en-US" altLang="en-US" sz="2800" dirty="0">
              <a:cs typeface="Arial" panose="020B0604020202020204" pitchFamily="34" charset="0"/>
            </a:endParaRPr>
          </a:p>
        </p:txBody>
      </p:sp>
    </p:spTree>
    <p:extLst>
      <p:ext uri="{BB962C8B-B14F-4D97-AF65-F5344CB8AC3E}">
        <p14:creationId xmlns:p14="http://schemas.microsoft.com/office/powerpoint/2010/main" val="1065983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Preview of part 3</a:t>
            </a:r>
          </a:p>
        </p:txBody>
      </p:sp>
      <p:sp>
        <p:nvSpPr>
          <p:cNvPr id="3" name="Content Placeholder 2"/>
          <p:cNvSpPr>
            <a:spLocks noGrp="1"/>
          </p:cNvSpPr>
          <p:nvPr>
            <p:ph idx="1"/>
          </p:nvPr>
        </p:nvSpPr>
        <p:spPr>
          <a:xfrm>
            <a:off x="457199" y="1600200"/>
            <a:ext cx="8229600" cy="4402394"/>
          </a:xfrm>
        </p:spPr>
        <p:txBody>
          <a:bodyPr/>
          <a:lstStyle/>
          <a:p>
            <a:pPr>
              <a:spcBef>
                <a:spcPts val="672"/>
              </a:spcBef>
              <a:buSzPct val="90000"/>
              <a:buFont typeface="Wingdings" panose="05000000000000000000" pitchFamily="2" charset="2"/>
              <a:buChar char="§"/>
            </a:pPr>
            <a:r>
              <a:rPr lang="en-US" dirty="0"/>
              <a:t>Parts 1 and 2:  Binary variables</a:t>
            </a:r>
          </a:p>
          <a:p>
            <a:pPr>
              <a:spcBef>
                <a:spcPts val="672"/>
              </a:spcBef>
              <a:buSzPct val="90000"/>
              <a:buFont typeface="Wingdings" panose="05000000000000000000" pitchFamily="2" charset="2"/>
              <a:buChar char="§"/>
            </a:pPr>
            <a:r>
              <a:rPr lang="en-US" dirty="0"/>
              <a:t>Multilevel nominal variables</a:t>
            </a:r>
          </a:p>
          <a:p>
            <a:pPr>
              <a:spcBef>
                <a:spcPts val="672"/>
              </a:spcBef>
              <a:buSzPct val="90000"/>
              <a:buFont typeface="Wingdings" panose="05000000000000000000" pitchFamily="2" charset="2"/>
              <a:buChar char="§"/>
            </a:pPr>
            <a:r>
              <a:rPr lang="en-US" dirty="0"/>
              <a:t>Continuous and ordinal variables</a:t>
            </a:r>
          </a:p>
          <a:p>
            <a:pPr marL="342900" lvl="1" indent="-342900">
              <a:spcBef>
                <a:spcPts val="672"/>
              </a:spcBef>
              <a:buClr>
                <a:schemeClr val="tx1">
                  <a:lumMod val="65000"/>
                  <a:lumOff val="35000"/>
                </a:schemeClr>
              </a:buClr>
              <a:buSzPct val="90000"/>
              <a:buFont typeface="Wingdings" panose="05000000000000000000" pitchFamily="2" charset="2"/>
              <a:buChar char="§"/>
            </a:pPr>
            <a:r>
              <a:rPr lang="en-US" sz="3200" dirty="0"/>
              <a:t>Assessing logistic assumption</a:t>
            </a:r>
          </a:p>
          <a:p>
            <a:pPr>
              <a:spcBef>
                <a:spcPts val="672"/>
              </a:spcBef>
              <a:buSzPct val="90000"/>
              <a:buFont typeface="Wingdings" panose="05000000000000000000" pitchFamily="2" charset="2"/>
              <a:buChar char="§"/>
            </a:pPr>
            <a:r>
              <a:rPr lang="en-US" dirty="0"/>
              <a:t>Assessing interaction with dummy variables</a:t>
            </a:r>
          </a:p>
          <a:p>
            <a:pPr>
              <a:spcBef>
                <a:spcPts val="672"/>
              </a:spcBef>
              <a:buSzPct val="90000"/>
              <a:buFont typeface="Wingdings" panose="05000000000000000000" pitchFamily="2" charset="2"/>
              <a:buChar char="§"/>
            </a:pPr>
            <a:r>
              <a:rPr lang="en-US" dirty="0"/>
              <a:t>Assessing confounding with dummy variables</a:t>
            </a:r>
          </a:p>
          <a:p>
            <a:pPr>
              <a:spcBef>
                <a:spcPts val="672"/>
              </a:spcBef>
              <a:buSzPct val="90000"/>
              <a:buFont typeface="Wingdings" panose="05000000000000000000" pitchFamily="2" charset="2"/>
              <a:buChar char="§"/>
            </a:pPr>
            <a:r>
              <a:rPr lang="en-US" dirty="0"/>
              <a:t>Use of dummy variables for covariates</a:t>
            </a:r>
          </a:p>
        </p:txBody>
      </p:sp>
      <p:pic>
        <p:nvPicPr>
          <p:cNvPr id="4" name="Picture 3" descr="UNADJUSTEDNONRAW_thumb_512c.jpg"/>
          <p:cNvPicPr>
            <a:picLocks noChangeAspect="1"/>
          </p:cNvPicPr>
          <p:nvPr/>
        </p:nvPicPr>
        <p:blipFill rotWithShape="1">
          <a:blip r:embed="rId3" cstate="print">
            <a:alphaModFix amt="73000"/>
            <a:extLst>
              <a:ext uri="{28A0092B-C50C-407E-A947-70E740481C1C}">
                <a14:useLocalDpi xmlns:a14="http://schemas.microsoft.com/office/drawing/2010/main"/>
              </a:ext>
            </a:extLst>
          </a:blip>
          <a:srcRect/>
          <a:stretch/>
        </p:blipFill>
        <p:spPr>
          <a:xfrm>
            <a:off x="6830342" y="274321"/>
            <a:ext cx="2109362" cy="3341816"/>
          </a:xfrm>
          <a:prstGeom prst="rect">
            <a:avLst/>
          </a:prstGeom>
        </p:spPr>
      </p:pic>
    </p:spTree>
    <p:extLst>
      <p:ext uri="{BB962C8B-B14F-4D97-AF65-F5344CB8AC3E}">
        <p14:creationId xmlns:p14="http://schemas.microsoft.com/office/powerpoint/2010/main" val="35062104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077462" y="2694129"/>
            <a:ext cx="6156928" cy="2193790"/>
          </a:xfrm>
          <a:prstGeom prst="rect">
            <a:avLst/>
          </a:prstGeom>
          <a:solidFill>
            <a:srgbClr val="D9D9D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2" name="Content Placeholder 1"/>
          <p:cNvSpPr>
            <a:spLocks noGrp="1"/>
          </p:cNvSpPr>
          <p:nvPr>
            <p:ph idx="1"/>
          </p:nvPr>
        </p:nvSpPr>
        <p:spPr>
          <a:xfrm>
            <a:off x="457200" y="1600200"/>
            <a:ext cx="8229600" cy="4983480"/>
          </a:xfrm>
        </p:spPr>
        <p:txBody>
          <a:bodyPr/>
          <a:lstStyle/>
          <a:p>
            <a:pPr marL="347472" indent="-347472">
              <a:spcBef>
                <a:spcPts val="672"/>
              </a:spcBef>
              <a:buSzPct val="90000"/>
            </a:pPr>
            <a:r>
              <a:rPr lang="en-US" dirty="0">
                <a:latin typeface="Calibri" panose="020F0502020204030204" pitchFamily="34" charset="0"/>
                <a:cs typeface="Calibri" panose="020F0502020204030204" pitchFamily="34" charset="0"/>
              </a:rPr>
              <a:t>Treat T2, T3, and T4 together as pieces of a single variable</a:t>
            </a:r>
          </a:p>
          <a:p>
            <a:pPr marL="635000" indent="0">
              <a:spcBef>
                <a:spcPts val="672"/>
              </a:spcBef>
              <a:buNone/>
            </a:pPr>
            <a:r>
              <a:rPr lang="en-US" altLang="en-US" dirty="0">
                <a:solidFill>
                  <a:srgbClr val="7E9632"/>
                </a:solidFill>
              </a:rPr>
              <a:t>Fully adjusted model:</a:t>
            </a:r>
          </a:p>
          <a:p>
            <a:pPr marL="635000" indent="0">
              <a:spcBef>
                <a:spcPts val="672"/>
              </a:spcBef>
              <a:buNone/>
            </a:pPr>
            <a:r>
              <a:rPr lang="en-US" altLang="en-US" sz="2800" dirty="0">
                <a:ea typeface="Cambria Math" panose="02040503050406030204" pitchFamily="18" charset="0"/>
              </a:rPr>
              <a:t>Logit P(X) = α + β</a:t>
            </a:r>
            <a:r>
              <a:rPr lang="en-US" altLang="en-US" sz="2800" baseline="-25000" dirty="0">
                <a:ea typeface="Cambria Math" panose="02040503050406030204" pitchFamily="18" charset="0"/>
              </a:rPr>
              <a:t> </a:t>
            </a:r>
            <a:r>
              <a:rPr lang="en-US" altLang="en-US" sz="2800" dirty="0">
                <a:ea typeface="Cambria Math" panose="02040503050406030204" pitchFamily="18" charset="0"/>
              </a:rPr>
              <a:t>E + β</a:t>
            </a:r>
            <a:r>
              <a:rPr lang="en-US" altLang="en-US" sz="2800" baseline="-25000" dirty="0">
                <a:ea typeface="Cambria Math" panose="02040503050406030204" pitchFamily="18" charset="0"/>
              </a:rPr>
              <a:t>2</a:t>
            </a:r>
            <a:r>
              <a:rPr lang="en-US" altLang="en-US" sz="2800" dirty="0">
                <a:ea typeface="Cambria Math" panose="02040503050406030204" pitchFamily="18" charset="0"/>
              </a:rPr>
              <a:t>T2 + β</a:t>
            </a:r>
            <a:r>
              <a:rPr lang="en-US" altLang="en-US" sz="2800" baseline="-25000" dirty="0">
                <a:ea typeface="Cambria Math" panose="02040503050406030204" pitchFamily="18" charset="0"/>
              </a:rPr>
              <a:t>3</a:t>
            </a:r>
            <a:r>
              <a:rPr lang="en-US" altLang="en-US" sz="2800" dirty="0">
                <a:ea typeface="Cambria Math" panose="02040503050406030204" pitchFamily="18" charset="0"/>
              </a:rPr>
              <a:t>T3 + β</a:t>
            </a:r>
            <a:r>
              <a:rPr lang="en-US" altLang="en-US" sz="2800" baseline="-25000" dirty="0">
                <a:ea typeface="Cambria Math" panose="02040503050406030204" pitchFamily="18" charset="0"/>
              </a:rPr>
              <a:t>4</a:t>
            </a:r>
            <a:r>
              <a:rPr lang="en-US" altLang="en-US" sz="2800" dirty="0">
                <a:ea typeface="Cambria Math" panose="02040503050406030204" pitchFamily="18" charset="0"/>
              </a:rPr>
              <a:t>T4</a:t>
            </a:r>
          </a:p>
          <a:p>
            <a:pPr marL="635000" indent="0">
              <a:spcBef>
                <a:spcPts val="672"/>
              </a:spcBef>
              <a:buNone/>
            </a:pPr>
            <a:r>
              <a:rPr lang="en-US" dirty="0">
                <a:solidFill>
                  <a:srgbClr val="7E9632"/>
                </a:solidFill>
              </a:rPr>
              <a:t>Reduced model:</a:t>
            </a:r>
          </a:p>
          <a:p>
            <a:pPr marL="635000" indent="0">
              <a:spcBef>
                <a:spcPts val="672"/>
              </a:spcBef>
              <a:buNone/>
            </a:pPr>
            <a:r>
              <a:rPr lang="en-US" altLang="en-US" sz="2800" dirty="0"/>
              <a:t>Logit P(X) = α + β</a:t>
            </a:r>
            <a:r>
              <a:rPr lang="en-US" altLang="en-US" sz="2800" baseline="-25000" dirty="0"/>
              <a:t> </a:t>
            </a:r>
            <a:r>
              <a:rPr lang="en-US" altLang="en-US" sz="2800" dirty="0"/>
              <a:t>E</a:t>
            </a:r>
          </a:p>
          <a:p>
            <a:pPr marL="347345" indent="-347345">
              <a:spcBef>
                <a:spcPts val="672"/>
              </a:spcBef>
              <a:buSzPct val="90000"/>
            </a:pPr>
            <a:r>
              <a:rPr lang="en-US" dirty="0"/>
              <a:t>Compare OR</a:t>
            </a:r>
            <a:r>
              <a:rPr lang="en-US" altLang="en-US" dirty="0"/>
              <a:t> for fully adjusted vs. reduced model</a:t>
            </a:r>
            <a:endParaRPr lang="en-US" dirty="0"/>
          </a:p>
        </p:txBody>
      </p:sp>
      <p:sp>
        <p:nvSpPr>
          <p:cNvPr id="169986" name="Rectangle 2"/>
          <p:cNvSpPr>
            <a:spLocks noGrp="1" noChangeArrowheads="1"/>
          </p:cNvSpPr>
          <p:nvPr>
            <p:ph type="title"/>
          </p:nvPr>
        </p:nvSpPr>
        <p:spPr>
          <a:xfrm>
            <a:off x="457200" y="274320"/>
            <a:ext cx="8229600" cy="1143000"/>
          </a:xfrm>
        </p:spPr>
        <p:txBody>
          <a:bodyPr/>
          <a:lstStyle/>
          <a:p>
            <a:r>
              <a:rPr lang="en-US" altLang="en-US" dirty="0"/>
              <a:t>Step 2.</a:t>
            </a:r>
            <a:r>
              <a:rPr lang="en-US" altLang="en-US" dirty="0">
                <a:solidFill>
                  <a:schemeClr val="accent6">
                    <a:lumMod val="50000"/>
                  </a:schemeClr>
                </a:solidFill>
              </a:rPr>
              <a:t> Confounding </a:t>
            </a:r>
            <a:r>
              <a:rPr lang="en-US" altLang="en-US" dirty="0"/>
              <a:t>assessment</a:t>
            </a:r>
          </a:p>
        </p:txBody>
      </p:sp>
    </p:spTree>
    <p:extLst>
      <p:ext uri="{BB962C8B-B14F-4D97-AF65-F5344CB8AC3E}">
        <p14:creationId xmlns:p14="http://schemas.microsoft.com/office/powerpoint/2010/main" val="30910838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xfrm>
            <a:off x="457200" y="640080"/>
            <a:ext cx="7873893" cy="1143000"/>
          </a:xfrm>
        </p:spPr>
        <p:txBody>
          <a:bodyPr/>
          <a:lstStyle/>
          <a:p>
            <a:r>
              <a:rPr lang="en-US" altLang="en-US" dirty="0"/>
              <a:t>Summary: Dummy variables for </a:t>
            </a:r>
            <a:r>
              <a:rPr lang="en-US" altLang="en-US" dirty="0">
                <a:solidFill>
                  <a:srgbClr val="546422"/>
                </a:solidFill>
              </a:rPr>
              <a:t>main exposure</a:t>
            </a:r>
          </a:p>
        </p:txBody>
      </p:sp>
      <p:sp>
        <p:nvSpPr>
          <p:cNvPr id="173059" name="Rectangle 3"/>
          <p:cNvSpPr>
            <a:spLocks noGrp="1" noChangeArrowheads="1"/>
          </p:cNvSpPr>
          <p:nvPr>
            <p:ph type="body" idx="1"/>
          </p:nvPr>
        </p:nvSpPr>
        <p:spPr>
          <a:xfrm>
            <a:off x="457199" y="1828799"/>
            <a:ext cx="8451105" cy="4918841"/>
          </a:xfrm>
        </p:spPr>
        <p:txBody>
          <a:bodyPr/>
          <a:lstStyle/>
          <a:p>
            <a:pPr marL="347345" indent="-347345">
              <a:lnSpc>
                <a:spcPct val="90000"/>
              </a:lnSpc>
              <a:spcBef>
                <a:spcPts val="672"/>
              </a:spcBef>
              <a:buSzPct val="90000"/>
            </a:pPr>
            <a:r>
              <a:rPr lang="en-US" altLang="en-US" sz="3000" dirty="0"/>
              <a:t>If log odds are </a:t>
            </a:r>
            <a:r>
              <a:rPr lang="en-US" altLang="en-US" sz="3000" i="1" dirty="0">
                <a:solidFill>
                  <a:srgbClr val="7E9632"/>
                </a:solidFill>
              </a:rPr>
              <a:t>linear,</a:t>
            </a:r>
            <a:r>
              <a:rPr lang="en-US" altLang="en-US" sz="3000" dirty="0"/>
              <a:t> use single continuous or ordinal variable in the model</a:t>
            </a:r>
            <a:endParaRPr lang="en-US"/>
          </a:p>
          <a:p>
            <a:pPr marL="747522" lvl="2" indent="-347472">
              <a:lnSpc>
                <a:spcPct val="90000"/>
              </a:lnSpc>
              <a:spcBef>
                <a:spcPts val="672"/>
              </a:spcBef>
              <a:buClr>
                <a:schemeClr val="accent2">
                  <a:lumMod val="75000"/>
                </a:schemeClr>
              </a:buClr>
              <a:buFont typeface="Arial" panose="020B0604020202020204" pitchFamily="34" charset="0"/>
              <a:buChar char="•"/>
            </a:pPr>
            <a:r>
              <a:rPr lang="en-US" altLang="en-US" sz="2600" dirty="0"/>
              <a:t>More precise estimate, less complicated model</a:t>
            </a:r>
          </a:p>
          <a:p>
            <a:pPr marL="747522" lvl="2" indent="-347472">
              <a:lnSpc>
                <a:spcPct val="90000"/>
              </a:lnSpc>
              <a:spcBef>
                <a:spcPts val="672"/>
              </a:spcBef>
              <a:spcAft>
                <a:spcPts val="600"/>
              </a:spcAft>
              <a:buClr>
                <a:schemeClr val="accent2">
                  <a:lumMod val="75000"/>
                </a:schemeClr>
              </a:buClr>
              <a:buFont typeface="Arial" panose="020B0604020202020204" pitchFamily="34" charset="0"/>
              <a:buChar char="•"/>
            </a:pPr>
            <a:r>
              <a:rPr lang="en-US" altLang="en-US" sz="2600" dirty="0"/>
              <a:t>Increased precision meaningless if estimate wrong</a:t>
            </a:r>
          </a:p>
          <a:p>
            <a:pPr marL="347472" indent="-347472">
              <a:lnSpc>
                <a:spcPct val="90000"/>
              </a:lnSpc>
              <a:spcBef>
                <a:spcPts val="672"/>
              </a:spcBef>
              <a:buSzPct val="90000"/>
            </a:pPr>
            <a:r>
              <a:rPr lang="en-US" altLang="en-US" sz="3000" dirty="0"/>
              <a:t>If log odds </a:t>
            </a:r>
            <a:r>
              <a:rPr lang="en-US" altLang="en-US" sz="3000" i="1" dirty="0">
                <a:solidFill>
                  <a:srgbClr val="7E9632"/>
                </a:solidFill>
              </a:rPr>
              <a:t>not linear </a:t>
            </a:r>
            <a:r>
              <a:rPr lang="en-US" altLang="en-US" sz="3000" dirty="0"/>
              <a:t>(or don’t know)</a:t>
            </a:r>
          </a:p>
          <a:p>
            <a:pPr marL="742950" lvl="2" indent="-342900">
              <a:lnSpc>
                <a:spcPct val="90000"/>
              </a:lnSpc>
              <a:spcBef>
                <a:spcPts val="672"/>
              </a:spcBef>
              <a:buClr>
                <a:schemeClr val="accent2">
                  <a:lumMod val="75000"/>
                </a:schemeClr>
              </a:buClr>
              <a:buFont typeface="Arial" panose="020B0604020202020204" pitchFamily="34" charset="0"/>
              <a:buChar char="•"/>
            </a:pPr>
            <a:r>
              <a:rPr lang="en-US" altLang="en-US" sz="2600" dirty="0"/>
              <a:t>Recode to binary  variable</a:t>
            </a:r>
          </a:p>
          <a:p>
            <a:pPr marL="742950" lvl="2" indent="-342900">
              <a:lnSpc>
                <a:spcPct val="90000"/>
              </a:lnSpc>
              <a:spcBef>
                <a:spcPts val="672"/>
              </a:spcBef>
              <a:buClr>
                <a:schemeClr val="accent2">
                  <a:lumMod val="75000"/>
                </a:schemeClr>
              </a:buClr>
              <a:buFont typeface="Arial" panose="020B0604020202020204" pitchFamily="34" charset="0"/>
              <a:buChar char="•"/>
            </a:pPr>
            <a:r>
              <a:rPr lang="en-US" altLang="en-US" sz="2600" dirty="0"/>
              <a:t>Create dummy variables with k-1 categories</a:t>
            </a:r>
          </a:p>
          <a:p>
            <a:pPr marL="1246188" lvl="3" indent="-346075">
              <a:lnSpc>
                <a:spcPct val="90000"/>
              </a:lnSpc>
              <a:spcBef>
                <a:spcPts val="672"/>
              </a:spcBef>
              <a:buSzPct val="100000"/>
              <a:buFont typeface="Calibri" panose="020F0502020204030204" pitchFamily="34" charset="0"/>
              <a:buChar char="̶"/>
            </a:pPr>
            <a:r>
              <a:rPr lang="en-US" altLang="en-US" sz="2600" dirty="0"/>
              <a:t>Will not violate linearity assumption</a:t>
            </a:r>
          </a:p>
          <a:p>
            <a:pPr marL="1246188" lvl="3" indent="-346075">
              <a:lnSpc>
                <a:spcPct val="90000"/>
              </a:lnSpc>
              <a:spcBef>
                <a:spcPts val="672"/>
              </a:spcBef>
              <a:spcAft>
                <a:spcPts val="600"/>
              </a:spcAft>
              <a:buSzPct val="100000"/>
              <a:buFont typeface="Calibri" panose="020F0502020204030204" pitchFamily="34" charset="0"/>
              <a:buChar char="̶"/>
            </a:pPr>
            <a:r>
              <a:rPr lang="en-US" altLang="en-US" sz="2600" dirty="0"/>
              <a:t>More conservative, but never incorrect</a:t>
            </a:r>
          </a:p>
          <a:p>
            <a:pPr marL="347472" indent="-347472">
              <a:lnSpc>
                <a:spcPct val="90000"/>
              </a:lnSpc>
              <a:spcBef>
                <a:spcPts val="672"/>
              </a:spcBef>
              <a:buSzPct val="90000"/>
              <a:buFont typeface="Wingdings" panose="05000000000000000000" pitchFamily="2" charset="2"/>
              <a:buChar char="§"/>
            </a:pPr>
            <a:r>
              <a:rPr lang="en-US" altLang="en-US" sz="3000" dirty="0"/>
              <a:t>Nominal variables </a:t>
            </a:r>
            <a:r>
              <a:rPr lang="en-US" altLang="en-US" sz="3000" dirty="0">
                <a:sym typeface="Wingdings" panose="05000000000000000000" pitchFamily="2" charset="2"/>
              </a:rPr>
              <a:t> dummy variables</a:t>
            </a:r>
            <a:endParaRPr lang="en-US" altLang="en-US" sz="3000" dirty="0"/>
          </a:p>
        </p:txBody>
      </p:sp>
    </p:spTree>
    <p:extLst>
      <p:ext uri="{BB962C8B-B14F-4D97-AF65-F5344CB8AC3E}">
        <p14:creationId xmlns:p14="http://schemas.microsoft.com/office/powerpoint/2010/main" val="22930221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457200" y="640080"/>
            <a:ext cx="7739210" cy="1143000"/>
          </a:xfrm>
        </p:spPr>
        <p:txBody>
          <a:bodyPr/>
          <a:lstStyle/>
          <a:p>
            <a:r>
              <a:rPr lang="en-US" altLang="en-US" dirty="0"/>
              <a:t>Summary: Dummy variables for </a:t>
            </a:r>
            <a:r>
              <a:rPr lang="en-US" altLang="en-US" dirty="0">
                <a:solidFill>
                  <a:srgbClr val="546422"/>
                </a:solidFill>
              </a:rPr>
              <a:t>covariates</a:t>
            </a:r>
          </a:p>
        </p:txBody>
      </p:sp>
      <p:sp>
        <p:nvSpPr>
          <p:cNvPr id="175107" name="Rectangle 3"/>
          <p:cNvSpPr>
            <a:spLocks noGrp="1" noChangeArrowheads="1"/>
          </p:cNvSpPr>
          <p:nvPr>
            <p:ph type="body" idx="1"/>
          </p:nvPr>
        </p:nvSpPr>
        <p:spPr>
          <a:xfrm>
            <a:off x="457200" y="1828799"/>
            <a:ext cx="8229600" cy="4729655"/>
          </a:xfrm>
        </p:spPr>
        <p:txBody>
          <a:bodyPr/>
          <a:lstStyle/>
          <a:p>
            <a:pPr marL="347472" indent="-347472">
              <a:spcBef>
                <a:spcPts val="672"/>
              </a:spcBef>
              <a:buSzPct val="90000"/>
            </a:pPr>
            <a:r>
              <a:rPr lang="en-US" altLang="en-US" sz="3000" i="1" dirty="0">
                <a:solidFill>
                  <a:schemeClr val="accent6">
                    <a:lumMod val="75000"/>
                  </a:schemeClr>
                </a:solidFill>
              </a:rPr>
              <a:t>If log odds linear or close to linear, </a:t>
            </a:r>
            <a:r>
              <a:rPr lang="en-US" altLang="en-US" sz="3000" dirty="0"/>
              <a:t>can use as a single ordinal or continuous variable</a:t>
            </a:r>
          </a:p>
          <a:p>
            <a:pPr marL="747522" lvl="2" indent="-347472">
              <a:spcBef>
                <a:spcPts val="672"/>
              </a:spcBef>
              <a:buClr>
                <a:schemeClr val="accent2">
                  <a:lumMod val="75000"/>
                </a:schemeClr>
              </a:buClr>
              <a:buFont typeface="Arial" panose="020B0604020202020204" pitchFamily="34" charset="0"/>
              <a:buChar char="•"/>
            </a:pPr>
            <a:r>
              <a:rPr lang="en-US" altLang="en-US" sz="2800" dirty="0"/>
              <a:t>Deviation from perfect linearity less likely to affect final OR estimate for main exposure than deviations in main exposure variable itself</a:t>
            </a:r>
          </a:p>
          <a:p>
            <a:pPr marL="347472" indent="-347472">
              <a:spcBef>
                <a:spcPts val="672"/>
              </a:spcBef>
              <a:buSzPct val="90000"/>
            </a:pPr>
            <a:r>
              <a:rPr lang="en-US" altLang="en-US" sz="3000" i="1" dirty="0">
                <a:solidFill>
                  <a:srgbClr val="7E9632"/>
                </a:solidFill>
              </a:rPr>
              <a:t>If not linear</a:t>
            </a:r>
          </a:p>
          <a:p>
            <a:pPr marL="747522" lvl="2" indent="-347472">
              <a:spcBef>
                <a:spcPts val="672"/>
              </a:spcBef>
              <a:buClr>
                <a:schemeClr val="accent2">
                  <a:lumMod val="75000"/>
                </a:schemeClr>
              </a:buClr>
              <a:buFont typeface="Arial" panose="020B0604020202020204" pitchFamily="34" charset="0"/>
              <a:buChar char="•"/>
            </a:pPr>
            <a:r>
              <a:rPr lang="en-US" altLang="en-US" sz="2800" dirty="0"/>
              <a:t>Recode to binary variable (0,1)</a:t>
            </a:r>
          </a:p>
          <a:p>
            <a:pPr marL="747522" lvl="2" indent="-347472">
              <a:spcBef>
                <a:spcPts val="672"/>
              </a:spcBef>
              <a:buClr>
                <a:schemeClr val="accent2">
                  <a:lumMod val="75000"/>
                </a:schemeClr>
              </a:buClr>
              <a:buFont typeface="Arial" panose="020B0604020202020204" pitchFamily="34" charset="0"/>
              <a:buChar char="•"/>
            </a:pPr>
            <a:r>
              <a:rPr lang="en-US" altLang="en-US" sz="2800" dirty="0"/>
              <a:t>Create dummy variables for k-1 levels</a:t>
            </a:r>
          </a:p>
          <a:p>
            <a:pPr marL="747522" lvl="2" indent="-347472">
              <a:spcBef>
                <a:spcPts val="672"/>
              </a:spcBef>
              <a:buClr>
                <a:schemeClr val="accent2">
                  <a:lumMod val="75000"/>
                </a:schemeClr>
              </a:buClr>
              <a:buFont typeface="Arial" panose="020B0604020202020204" pitchFamily="34" charset="0"/>
              <a:buChar char="•"/>
            </a:pPr>
            <a:r>
              <a:rPr lang="en-US" altLang="en-US" sz="2800" dirty="0"/>
              <a:t>(Transform)</a:t>
            </a:r>
          </a:p>
        </p:txBody>
      </p:sp>
    </p:spTree>
    <p:extLst>
      <p:ext uri="{BB962C8B-B14F-4D97-AF65-F5344CB8AC3E}">
        <p14:creationId xmlns:p14="http://schemas.microsoft.com/office/powerpoint/2010/main" val="14367570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NADJUSTEDNONRAW_thumb_512c.jpg"/>
          <p:cNvPicPr>
            <a:picLocks noChangeAspect="1"/>
          </p:cNvPicPr>
          <p:nvPr/>
        </p:nvPicPr>
        <p:blipFill rotWithShape="1">
          <a:blip r:embed="rId3" cstate="print">
            <a:alphaModFix amt="74000"/>
            <a:extLst>
              <a:ext uri="{28A0092B-C50C-407E-A947-70E740481C1C}">
                <a14:useLocalDpi xmlns:a14="http://schemas.microsoft.com/office/drawing/2010/main"/>
              </a:ext>
            </a:extLst>
          </a:blip>
          <a:srcRect/>
          <a:stretch/>
        </p:blipFill>
        <p:spPr>
          <a:xfrm>
            <a:off x="211644" y="0"/>
            <a:ext cx="8994358" cy="6857999"/>
          </a:xfrm>
          <a:prstGeom prst="rect">
            <a:avLst/>
          </a:prstGeom>
        </p:spPr>
      </p:pic>
      <p:pic>
        <p:nvPicPr>
          <p:cNvPr id="5" name="Content Placeholder 4"/>
          <p:cNvPicPr>
            <a:picLocks noGrp="1" noChangeAspect="1"/>
          </p:cNvPicPr>
          <p:nvPr>
            <p:ph idx="1"/>
          </p:nvPr>
        </p:nvPicPr>
        <p:blipFill>
          <a:blip r:embed="rId4">
            <a:extLst>
              <a:ext uri="{28A0092B-C50C-407E-A947-70E740481C1C}">
                <a14:useLocalDpi xmlns:a14="http://schemas.microsoft.com/office/drawing/2010/main"/>
              </a:ext>
            </a:extLst>
          </a:blip>
          <a:stretch>
            <a:fillRect/>
          </a:stretch>
        </p:blipFill>
        <p:spPr>
          <a:xfrm>
            <a:off x="1706959" y="1186590"/>
            <a:ext cx="2619196" cy="4365327"/>
          </a:xfrm>
        </p:spPr>
      </p:pic>
    </p:spTree>
    <p:extLst>
      <p:ext uri="{BB962C8B-B14F-4D97-AF65-F5344CB8AC3E}">
        <p14:creationId xmlns:p14="http://schemas.microsoft.com/office/powerpoint/2010/main" val="3989626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57200" y="274320"/>
            <a:ext cx="8229600" cy="1143000"/>
          </a:xfrm>
        </p:spPr>
        <p:txBody>
          <a:bodyPr/>
          <a:lstStyle/>
          <a:p>
            <a:r>
              <a:rPr lang="en-US" altLang="en-US" dirty="0"/>
              <a:t>Modeling categorical variables</a:t>
            </a:r>
          </a:p>
        </p:txBody>
      </p:sp>
      <p:sp>
        <p:nvSpPr>
          <p:cNvPr id="130051" name="Rectangle 3"/>
          <p:cNvSpPr>
            <a:spLocks noGrp="1" noChangeArrowheads="1"/>
          </p:cNvSpPr>
          <p:nvPr>
            <p:ph type="body" idx="1"/>
          </p:nvPr>
        </p:nvSpPr>
        <p:spPr>
          <a:xfrm>
            <a:off x="457200" y="1600200"/>
            <a:ext cx="8229600" cy="3657600"/>
          </a:xfrm>
        </p:spPr>
        <p:txBody>
          <a:bodyPr/>
          <a:lstStyle/>
          <a:p>
            <a:pPr>
              <a:spcBef>
                <a:spcPts val="672"/>
              </a:spcBef>
              <a:buSzPct val="90000"/>
              <a:tabLst>
                <a:tab pos="342900" algn="l"/>
              </a:tabLst>
            </a:pPr>
            <a:r>
              <a:rPr lang="en-US" altLang="en-US" dirty="0">
                <a:solidFill>
                  <a:schemeClr val="tx1">
                    <a:lumMod val="65000"/>
                    <a:lumOff val="35000"/>
                  </a:schemeClr>
                </a:solidFill>
              </a:rPr>
              <a:t>Linearity of an independent variable</a:t>
            </a:r>
          </a:p>
          <a:p>
            <a:pPr>
              <a:spcBef>
                <a:spcPts val="672"/>
              </a:spcBef>
              <a:buSzPct val="90000"/>
              <a:tabLst>
                <a:tab pos="342900" algn="l"/>
              </a:tabLst>
            </a:pPr>
            <a:r>
              <a:rPr lang="en-US" altLang="en-US" dirty="0">
                <a:solidFill>
                  <a:schemeClr val="tx1">
                    <a:lumMod val="65000"/>
                    <a:lumOff val="35000"/>
                  </a:schemeClr>
                </a:solidFill>
              </a:rPr>
              <a:t>Creating and using dummy variables</a:t>
            </a:r>
          </a:p>
          <a:p>
            <a:pPr>
              <a:spcBef>
                <a:spcPts val="672"/>
              </a:spcBef>
              <a:buSzPct val="90000"/>
              <a:tabLst>
                <a:tab pos="342900" algn="l"/>
              </a:tabLst>
            </a:pPr>
            <a:r>
              <a:rPr lang="en-US" altLang="en-US" dirty="0">
                <a:solidFill>
                  <a:schemeClr val="tx1">
                    <a:lumMod val="65000"/>
                    <a:lumOff val="35000"/>
                  </a:schemeClr>
                </a:solidFill>
              </a:rPr>
              <a:t>Exposure variable: More than 2 levels</a:t>
            </a:r>
          </a:p>
          <a:p>
            <a:pPr>
              <a:spcBef>
                <a:spcPts val="672"/>
              </a:spcBef>
              <a:buSzPct val="90000"/>
              <a:tabLst>
                <a:tab pos="342900" algn="l"/>
              </a:tabLst>
            </a:pPr>
            <a:r>
              <a:rPr lang="en-US" altLang="en-US" dirty="0">
                <a:solidFill>
                  <a:schemeClr val="tx1">
                    <a:lumMod val="65000"/>
                    <a:lumOff val="35000"/>
                  </a:schemeClr>
                </a:solidFill>
              </a:rPr>
              <a:t>Covariates: More than 2 levels</a:t>
            </a:r>
          </a:p>
        </p:txBody>
      </p:sp>
      <p:pic>
        <p:nvPicPr>
          <p:cNvPr id="2" name="Picture 1" descr="UNADJUSTEDNONRAW_thumb_5787.jpg"/>
          <p:cNvPicPr>
            <a:picLocks noChangeAspect="1"/>
          </p:cNvPicPr>
          <p:nvPr/>
        </p:nvPicPr>
        <p:blipFill rotWithShape="1">
          <a:blip r:embed="rId3" cstate="print">
            <a:alphaModFix amt="73000"/>
            <a:extLst>
              <a:ext uri="{28A0092B-C50C-407E-A947-70E740481C1C}">
                <a14:useLocalDpi xmlns:a14="http://schemas.microsoft.com/office/drawing/2010/main"/>
              </a:ext>
            </a:extLst>
          </a:blip>
          <a:srcRect/>
          <a:stretch/>
        </p:blipFill>
        <p:spPr>
          <a:xfrm>
            <a:off x="230885" y="4637750"/>
            <a:ext cx="8906902" cy="1577990"/>
          </a:xfrm>
          <a:prstGeom prst="rect">
            <a:avLst/>
          </a:prstGeom>
        </p:spPr>
      </p:pic>
    </p:spTree>
    <p:extLst>
      <p:ext uri="{BB962C8B-B14F-4D97-AF65-F5344CB8AC3E}">
        <p14:creationId xmlns:p14="http://schemas.microsoft.com/office/powerpoint/2010/main" val="13469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40000" y="998399"/>
            <a:ext cx="1995948" cy="1430594"/>
          </a:xfrm>
        </p:spPr>
        <p:txBody>
          <a:bodyPr/>
          <a:lstStyle/>
          <a:p>
            <a:pPr algn="ctr"/>
            <a:r>
              <a:rPr lang="en-US" altLang="en-US" dirty="0"/>
              <a:t>Linear</a:t>
            </a:r>
            <a:br>
              <a:rPr lang="en-US" altLang="en-US" dirty="0"/>
            </a:br>
            <a:r>
              <a:rPr lang="en-US" altLang="en-US" dirty="0"/>
              <a:t>model</a:t>
            </a:r>
          </a:p>
        </p:txBody>
      </p:sp>
      <p:pic>
        <p:nvPicPr>
          <p:cNvPr id="34819" name="Picture 3"/>
          <p:cNvPicPr>
            <a:picLocks noGrp="1" noChangeAspect="1" noChangeArrowheads="1"/>
          </p:cNvPicPr>
          <p:nvPr>
            <p:ph type="body" idx="1"/>
          </p:nvPr>
        </p:nvPicPr>
        <p:blipFill>
          <a:blip r:embed="rId3">
            <a:biLevel thresh="75000"/>
            <a:extLst>
              <a:ext uri="{BEBA8EAE-BF5A-486C-A8C5-ECC9F3942E4B}">
                <a14:imgProps xmlns:a14="http://schemas.microsoft.com/office/drawing/2010/main">
                  <a14:imgLayer r:embed="rId4">
                    <a14:imgEffect>
                      <a14:sharpenSoften amount="-4000"/>
                    </a14:imgEffect>
                    <a14:imgEffect>
                      <a14:colorTemperature colorTemp="6174"/>
                    </a14:imgEffect>
                    <a14:imgEffect>
                      <a14:saturation sat="257000"/>
                    </a14:imgEffect>
                    <a14:imgEffect>
                      <a14:brightnessContrast contrast="-4000"/>
                    </a14:imgEffect>
                  </a14:imgLayer>
                </a14:imgProps>
              </a:ext>
              <a:ext uri="{28A0092B-C50C-407E-A947-70E740481C1C}">
                <a14:useLocalDpi xmlns:a14="http://schemas.microsoft.com/office/drawing/2010/main"/>
              </a:ext>
            </a:extLst>
          </a:blip>
          <a:srcRect/>
          <a:stretch>
            <a:fillRect/>
          </a:stretch>
        </p:blipFill>
        <p:spPr>
          <a:xfrm>
            <a:off x="2917372" y="291296"/>
            <a:ext cx="5921828" cy="2844800"/>
          </a:xfrm>
          <a:ln>
            <a:solidFill>
              <a:schemeClr val="accent1">
                <a:lumMod val="75000"/>
              </a:schemeClr>
            </a:solidFill>
          </a:ln>
        </p:spPr>
      </p:pic>
      <p:pic>
        <p:nvPicPr>
          <p:cNvPr id="2" name="Picture 1"/>
          <p:cNvPicPr>
            <a:picLocks noChangeAspect="1"/>
          </p:cNvPicPr>
          <p:nvPr/>
        </p:nvPicPr>
        <p:blipFill>
          <a:blip r:embed="rId5" cstate="print">
            <a:biLevel thresh="75000"/>
            <a:extLst>
              <a:ext uri="{BEBA8EAE-BF5A-486C-A8C5-ECC9F3942E4B}">
                <a14:imgProps xmlns:a14="http://schemas.microsoft.com/office/drawing/2010/main">
                  <a14:imgLayer r:embed="rId6">
                    <a14:imgEffect>
                      <a14:saturation sat="104000"/>
                    </a14:imgEffect>
                    <a14:imgEffect>
                      <a14:brightnessContrast contrast="-4000"/>
                    </a14:imgEffect>
                  </a14:imgLayer>
                </a14:imgProps>
              </a:ext>
              <a:ext uri="{28A0092B-C50C-407E-A947-70E740481C1C}">
                <a14:useLocalDpi xmlns:a14="http://schemas.microsoft.com/office/drawing/2010/main"/>
              </a:ext>
            </a:extLst>
          </a:blip>
          <a:stretch>
            <a:fillRect/>
          </a:stretch>
        </p:blipFill>
        <p:spPr>
          <a:xfrm>
            <a:off x="440000" y="3870240"/>
            <a:ext cx="4954744" cy="2696464"/>
          </a:xfrm>
          <a:prstGeom prst="rect">
            <a:avLst/>
          </a:prstGeom>
          <a:ln>
            <a:solidFill>
              <a:schemeClr val="accent1">
                <a:lumMod val="75000"/>
              </a:schemeClr>
            </a:solidFill>
          </a:ln>
        </p:spPr>
      </p:pic>
      <p:sp>
        <p:nvSpPr>
          <p:cNvPr id="7" name="Rectangle 2"/>
          <p:cNvSpPr txBox="1">
            <a:spLocks noChangeArrowheads="1"/>
          </p:cNvSpPr>
          <p:nvPr/>
        </p:nvSpPr>
        <p:spPr bwMode="auto">
          <a:xfrm>
            <a:off x="5451987" y="4537588"/>
            <a:ext cx="3387213" cy="13617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defRPr>
            </a:lvl5pPr>
            <a:lvl6pPr marL="457200" algn="ctr" rtl="0" eaLnBrk="0" fontAlgn="base" hangingPunct="0">
              <a:spcBef>
                <a:spcPct val="0"/>
              </a:spcBef>
              <a:spcAft>
                <a:spcPct val="0"/>
              </a:spcAft>
              <a:defRPr sz="4400" b="1">
                <a:solidFill>
                  <a:schemeClr val="tx2"/>
                </a:solidFill>
                <a:latin typeface="Arial" panose="020B0604020202020204" pitchFamily="34" charset="0"/>
              </a:defRPr>
            </a:lvl6pPr>
            <a:lvl7pPr marL="914400" algn="ctr" rtl="0" eaLnBrk="0" fontAlgn="base" hangingPunct="0">
              <a:spcBef>
                <a:spcPct val="0"/>
              </a:spcBef>
              <a:spcAft>
                <a:spcPct val="0"/>
              </a:spcAft>
              <a:defRPr sz="4400" b="1">
                <a:solidFill>
                  <a:schemeClr val="tx2"/>
                </a:solidFill>
                <a:latin typeface="Arial" panose="020B0604020202020204" pitchFamily="34" charset="0"/>
              </a:defRPr>
            </a:lvl7pPr>
            <a:lvl8pPr marL="1371600" algn="ctr" rtl="0" eaLnBrk="0" fontAlgn="base" hangingPunct="0">
              <a:spcBef>
                <a:spcPct val="0"/>
              </a:spcBef>
              <a:spcAft>
                <a:spcPct val="0"/>
              </a:spcAft>
              <a:defRPr sz="4400" b="1">
                <a:solidFill>
                  <a:schemeClr val="tx2"/>
                </a:solidFill>
                <a:latin typeface="Arial" panose="020B0604020202020204" pitchFamily="34" charset="0"/>
              </a:defRPr>
            </a:lvl8pPr>
            <a:lvl9pPr marL="1828800" algn="ctr" rtl="0" eaLnBrk="0" fontAlgn="base" hangingPunct="0">
              <a:spcBef>
                <a:spcPct val="0"/>
              </a:spcBef>
              <a:spcAft>
                <a:spcPct val="0"/>
              </a:spcAft>
              <a:defRPr sz="4400" b="1">
                <a:solidFill>
                  <a:schemeClr val="tx2"/>
                </a:solidFill>
                <a:latin typeface="Arial" panose="020B0604020202020204" pitchFamily="34" charset="0"/>
              </a:defRPr>
            </a:lvl9pPr>
          </a:lstStyle>
          <a:p>
            <a:r>
              <a:rPr lang="en-US" altLang="en-US" b="0" dirty="0">
                <a:solidFill>
                  <a:schemeClr val="accent1">
                    <a:lumMod val="75000"/>
                  </a:schemeClr>
                </a:solidFill>
                <a:latin typeface="Avenir Book"/>
              </a:rPr>
              <a:t>Logit form of logistic model</a:t>
            </a:r>
          </a:p>
        </p:txBody>
      </p:sp>
      <p:sp>
        <p:nvSpPr>
          <p:cNvPr id="3" name="TextBox 2"/>
          <p:cNvSpPr txBox="1"/>
          <p:nvPr/>
        </p:nvSpPr>
        <p:spPr>
          <a:xfrm>
            <a:off x="3505639" y="843026"/>
            <a:ext cx="338554" cy="369332"/>
          </a:xfrm>
          <a:prstGeom prst="rect">
            <a:avLst/>
          </a:prstGeom>
          <a:solidFill>
            <a:schemeClr val="bg1"/>
          </a:solidFill>
          <a:ln>
            <a:solidFill>
              <a:schemeClr val="bg1"/>
            </a:solidFill>
          </a:ln>
        </p:spPr>
        <p:txBody>
          <a:bodyPr wrap="none" rtlCol="0">
            <a:spAutoFit/>
          </a:bodyPr>
          <a:lstStyle/>
          <a:p>
            <a:r>
              <a:rPr lang="en-US" dirty="0"/>
              <a:t>Y</a:t>
            </a:r>
          </a:p>
        </p:txBody>
      </p:sp>
      <p:sp>
        <p:nvSpPr>
          <p:cNvPr id="4" name="TextBox 3"/>
          <p:cNvSpPr txBox="1"/>
          <p:nvPr/>
        </p:nvSpPr>
        <p:spPr>
          <a:xfrm>
            <a:off x="440000" y="4614563"/>
            <a:ext cx="1267494" cy="338554"/>
          </a:xfrm>
          <a:prstGeom prst="rect">
            <a:avLst/>
          </a:prstGeom>
          <a:solidFill>
            <a:schemeClr val="bg1"/>
          </a:solidFill>
        </p:spPr>
        <p:txBody>
          <a:bodyPr wrap="none" rtlCol="0">
            <a:spAutoFit/>
          </a:bodyPr>
          <a:lstStyle/>
          <a:p>
            <a:r>
              <a:rPr lang="en-US" sz="1600" dirty="0" err="1"/>
              <a:t>logit</a:t>
            </a:r>
            <a:r>
              <a:rPr lang="en-US" sz="1600" dirty="0"/>
              <a:t>[P(X)]</a:t>
            </a:r>
          </a:p>
        </p:txBody>
      </p:sp>
      <p:sp>
        <p:nvSpPr>
          <p:cNvPr id="5" name="Rectangle 4"/>
          <p:cNvSpPr/>
          <p:nvPr/>
        </p:nvSpPr>
        <p:spPr bwMode="auto">
          <a:xfrm>
            <a:off x="4285117" y="3935351"/>
            <a:ext cx="1109627" cy="602237"/>
          </a:xfrm>
          <a:prstGeom prst="rect">
            <a:avLst/>
          </a:prstGeom>
          <a:solidFill>
            <a:schemeClr val="bg1"/>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9" name="Rectangle 8"/>
          <p:cNvSpPr/>
          <p:nvPr/>
        </p:nvSpPr>
        <p:spPr bwMode="auto">
          <a:xfrm>
            <a:off x="475001" y="5162121"/>
            <a:ext cx="1115042" cy="1404583"/>
          </a:xfrm>
          <a:prstGeom prst="rect">
            <a:avLst/>
          </a:prstGeom>
          <a:solidFill>
            <a:schemeClr val="bg1"/>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1000557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686800" cy="1143000"/>
          </a:xfrm>
        </p:spPr>
        <p:txBody>
          <a:bodyPr/>
          <a:lstStyle/>
          <a:p>
            <a:r>
              <a:rPr lang="en-US" sz="4200" dirty="0"/>
              <a:t>Checking the linearity assumption</a:t>
            </a:r>
            <a:br>
              <a:rPr lang="en-US" sz="4000" dirty="0"/>
            </a:br>
            <a:r>
              <a:rPr lang="en-US" sz="3600" i="1" dirty="0"/>
              <a:t>(continuous and ordinal variables)</a:t>
            </a:r>
            <a:endParaRPr lang="en-US" sz="3200" i="1" dirty="0"/>
          </a:p>
        </p:txBody>
      </p:sp>
      <p:sp>
        <p:nvSpPr>
          <p:cNvPr id="3" name="Content Placeholder 2"/>
          <p:cNvSpPr>
            <a:spLocks noGrp="1"/>
          </p:cNvSpPr>
          <p:nvPr>
            <p:ph idx="1"/>
          </p:nvPr>
        </p:nvSpPr>
        <p:spPr>
          <a:xfrm>
            <a:off x="457199" y="1839128"/>
            <a:ext cx="8277943" cy="4445000"/>
          </a:xfrm>
        </p:spPr>
        <p:txBody>
          <a:bodyPr/>
          <a:lstStyle/>
          <a:p>
            <a:pPr>
              <a:spcBef>
                <a:spcPts val="672"/>
              </a:spcBef>
              <a:buSzPct val="90000"/>
            </a:pPr>
            <a:r>
              <a:rPr lang="en-US" sz="3000" dirty="0"/>
              <a:t>Group continuous variable into 5 to 8 levels, depending on sample size </a:t>
            </a:r>
          </a:p>
          <a:p>
            <a:pPr lvl="1">
              <a:spcBef>
                <a:spcPts val="672"/>
              </a:spcBef>
              <a:buSzPct val="90000"/>
            </a:pPr>
            <a:r>
              <a:rPr lang="en-US" dirty="0"/>
              <a:t>Ideally, &gt;30 in each group</a:t>
            </a:r>
          </a:p>
          <a:p>
            <a:pPr>
              <a:spcBef>
                <a:spcPts val="672"/>
              </a:spcBef>
              <a:buSzPct val="90000"/>
            </a:pPr>
            <a:r>
              <a:rPr lang="en-US" sz="3000" dirty="0"/>
              <a:t>Calculate proportion with outcome in each group</a:t>
            </a:r>
          </a:p>
          <a:p>
            <a:pPr>
              <a:spcBef>
                <a:spcPts val="672"/>
              </a:spcBef>
              <a:buSzPct val="90000"/>
            </a:pPr>
            <a:r>
              <a:rPr lang="en-US" sz="3000" dirty="0"/>
              <a:t>Convert proportion to odds</a:t>
            </a:r>
          </a:p>
          <a:p>
            <a:pPr>
              <a:spcBef>
                <a:spcPts val="672"/>
              </a:spcBef>
              <a:buSzPct val="90000"/>
            </a:pPr>
            <a:r>
              <a:rPr lang="en-US" sz="3000" dirty="0"/>
              <a:t>Convert odds to logit:  Log(odds)=logit</a:t>
            </a:r>
          </a:p>
          <a:p>
            <a:pPr>
              <a:spcBef>
                <a:spcPts val="672"/>
              </a:spcBef>
              <a:buSzPct val="90000"/>
            </a:pPr>
            <a:r>
              <a:rPr lang="en-US" sz="3000" dirty="0"/>
              <a:t>Plot logit P(X) vs. X </a:t>
            </a:r>
            <a:r>
              <a:rPr lang="en-US" sz="3000" dirty="0">
                <a:sym typeface="Wingdings" panose="05000000000000000000" pitchFamily="2" charset="2"/>
              </a:rPr>
              <a:t> should be straight line (or close to straight line)</a:t>
            </a:r>
            <a:endParaRPr lang="en-US" sz="3000" dirty="0"/>
          </a:p>
        </p:txBody>
      </p:sp>
    </p:spTree>
    <p:extLst>
      <p:ext uri="{BB962C8B-B14F-4D97-AF65-F5344CB8AC3E}">
        <p14:creationId xmlns:p14="http://schemas.microsoft.com/office/powerpoint/2010/main" val="2469805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sz="4000" dirty="0"/>
              <a:t>How to check linearity of logit plot of outcome vs. grouped data</a:t>
            </a:r>
          </a:p>
        </p:txBody>
      </p:sp>
      <p:pic>
        <p:nvPicPr>
          <p:cNvPr id="4" name="Picture 3"/>
          <p:cNvPicPr>
            <a:picLocks noChangeAspect="1"/>
          </p:cNvPicPr>
          <p:nvPr/>
        </p:nvPicPr>
        <p:blipFill>
          <a:blip r:embed="rId3"/>
          <a:stretch>
            <a:fillRect/>
          </a:stretch>
        </p:blipFill>
        <p:spPr>
          <a:xfrm>
            <a:off x="631722" y="1793953"/>
            <a:ext cx="7880555" cy="4864479"/>
          </a:xfrm>
          <a:prstGeom prst="rect">
            <a:avLst/>
          </a:prstGeom>
        </p:spPr>
      </p:pic>
    </p:spTree>
    <p:extLst>
      <p:ext uri="{BB962C8B-B14F-4D97-AF65-F5344CB8AC3E}">
        <p14:creationId xmlns:p14="http://schemas.microsoft.com/office/powerpoint/2010/main" val="711587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8-12-26 at 1.58.4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586" y="0"/>
            <a:ext cx="8922359" cy="6858000"/>
          </a:xfrm>
          <a:prstGeom prst="rect">
            <a:avLst/>
          </a:prstGeom>
        </p:spPr>
      </p:pic>
    </p:spTree>
    <p:extLst>
      <p:ext uri="{BB962C8B-B14F-4D97-AF65-F5344CB8AC3E}">
        <p14:creationId xmlns:p14="http://schemas.microsoft.com/office/powerpoint/2010/main" val="12407032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274320"/>
            <a:ext cx="8229600" cy="1143000"/>
          </a:xfrm>
        </p:spPr>
        <p:txBody>
          <a:bodyPr/>
          <a:lstStyle/>
          <a:p>
            <a:r>
              <a:rPr lang="en-US" altLang="en-US" dirty="0"/>
              <a:t>Coffee consumption and CHD</a:t>
            </a:r>
          </a:p>
        </p:txBody>
      </p:sp>
      <p:sp>
        <p:nvSpPr>
          <p:cNvPr id="140291" name="Rectangle 3"/>
          <p:cNvSpPr>
            <a:spLocks noGrp="1" noChangeArrowheads="1"/>
          </p:cNvSpPr>
          <p:nvPr>
            <p:ph type="body" idx="1"/>
          </p:nvPr>
        </p:nvSpPr>
        <p:spPr>
          <a:xfrm>
            <a:off x="457200" y="1600200"/>
            <a:ext cx="8686800" cy="2082800"/>
          </a:xfrm>
        </p:spPr>
        <p:txBody>
          <a:bodyPr/>
          <a:lstStyle/>
          <a:p>
            <a:pPr marL="0" indent="0">
              <a:spcBef>
                <a:spcPts val="672"/>
              </a:spcBef>
              <a:buSzPct val="90000"/>
              <a:buNone/>
            </a:pPr>
            <a:r>
              <a:rPr lang="en-US" altLang="en-US" dirty="0"/>
              <a:t>A prospective study of the effects of coffee consumption on the development of coronary heart disease in a sample of 25- to 84-year-old men</a:t>
            </a:r>
            <a:endParaRPr lang="en-US"/>
          </a:p>
        </p:txBody>
      </p:sp>
      <p:sp>
        <p:nvSpPr>
          <p:cNvPr id="2" name="TextBox 1"/>
          <p:cNvSpPr txBox="1"/>
          <p:nvPr/>
        </p:nvSpPr>
        <p:spPr>
          <a:xfrm>
            <a:off x="1439366" y="3504214"/>
            <a:ext cx="2706190" cy="2693045"/>
          </a:xfrm>
          <a:prstGeom prst="rect">
            <a:avLst/>
          </a:prstGeom>
          <a:noFill/>
        </p:spPr>
        <p:txBody>
          <a:bodyPr wrap="none" rtlCol="0" anchor="t">
            <a:spAutoFit/>
          </a:bodyPr>
          <a:lstStyle/>
          <a:p>
            <a:pPr>
              <a:spcAft>
                <a:spcPts val="600"/>
              </a:spcAft>
            </a:pPr>
            <a:r>
              <a:rPr lang="en-US" sz="3600" b="1" dirty="0">
                <a:solidFill>
                  <a:srgbClr val="7E9632"/>
                </a:solidFill>
                <a:latin typeface="Calibri" panose="020F0502020204030204" pitchFamily="34" charset="0"/>
                <a:cs typeface="Calibri" panose="020F0502020204030204" pitchFamily="34" charset="0"/>
              </a:rPr>
              <a:t>Exposure</a:t>
            </a:r>
            <a:r>
              <a:rPr lang="en-US" sz="3200" dirty="0">
                <a:solidFill>
                  <a:schemeClr val="accent6">
                    <a:lumMod val="60000"/>
                    <a:lumOff val="40000"/>
                  </a:schemeClr>
                </a:solidFill>
                <a:latin typeface="Calibri" panose="020F0502020204030204" pitchFamily="34" charset="0"/>
                <a:cs typeface="Calibri" panose="020F0502020204030204" pitchFamily="34" charset="0"/>
              </a:rPr>
              <a:t> </a:t>
            </a:r>
          </a:p>
          <a:p>
            <a:pPr marL="173038"/>
            <a:r>
              <a:rPr lang="en-US" sz="3200" dirty="0">
                <a:latin typeface="Calibri" panose="020F0502020204030204" pitchFamily="34" charset="0"/>
                <a:cs typeface="Calibri" panose="020F0502020204030204" pitchFamily="34" charset="0"/>
              </a:rPr>
              <a:t>Coffee</a:t>
            </a:r>
          </a:p>
          <a:p>
            <a:r>
              <a:rPr lang="en-US" sz="3200" dirty="0">
                <a:latin typeface="Calibri"/>
                <a:cs typeface="Calibri"/>
              </a:rPr>
              <a:t>   1 = none</a:t>
            </a:r>
          </a:p>
          <a:p>
            <a:r>
              <a:rPr lang="en-US" sz="3200" dirty="0">
                <a:latin typeface="Calibri" panose="020F0502020204030204" pitchFamily="34" charset="0"/>
                <a:cs typeface="Calibri" panose="020F0502020204030204" pitchFamily="34" charset="0"/>
              </a:rPr>
              <a:t>   2 = moderate</a:t>
            </a:r>
          </a:p>
          <a:p>
            <a:r>
              <a:rPr lang="en-US" sz="3200" dirty="0">
                <a:latin typeface="Calibri" panose="020F0502020204030204" pitchFamily="34" charset="0"/>
                <a:cs typeface="Calibri" panose="020F0502020204030204" pitchFamily="34" charset="0"/>
              </a:rPr>
              <a:t>   3 = heavy</a:t>
            </a:r>
          </a:p>
        </p:txBody>
      </p:sp>
      <p:sp>
        <p:nvSpPr>
          <p:cNvPr id="5" name="TextBox 4"/>
          <p:cNvSpPr txBox="1"/>
          <p:nvPr/>
        </p:nvSpPr>
        <p:spPr>
          <a:xfrm>
            <a:off x="5065330" y="3504214"/>
            <a:ext cx="2643121" cy="1708160"/>
          </a:xfrm>
          <a:prstGeom prst="rect">
            <a:avLst/>
          </a:prstGeom>
          <a:noFill/>
        </p:spPr>
        <p:txBody>
          <a:bodyPr wrap="none" rtlCol="0">
            <a:spAutoFit/>
          </a:bodyPr>
          <a:lstStyle/>
          <a:p>
            <a:pPr>
              <a:spcAft>
                <a:spcPts val="600"/>
              </a:spcAft>
            </a:pPr>
            <a:r>
              <a:rPr lang="en-US" sz="3600" b="1" dirty="0">
                <a:solidFill>
                  <a:schemeClr val="accent2">
                    <a:lumMod val="75000"/>
                  </a:schemeClr>
                </a:solidFill>
                <a:latin typeface="Calibri" panose="020F0502020204030204" pitchFamily="34" charset="0"/>
                <a:cs typeface="Calibri" panose="020F0502020204030204" pitchFamily="34" charset="0"/>
              </a:rPr>
              <a:t>Confounder</a:t>
            </a:r>
            <a:r>
              <a:rPr lang="en-US" sz="3600" b="1" dirty="0">
                <a:solidFill>
                  <a:srgbClr val="0076A3"/>
                </a:solidFill>
                <a:latin typeface="Calibri" panose="020F0502020204030204" pitchFamily="34" charset="0"/>
                <a:cs typeface="Calibri" panose="020F0502020204030204" pitchFamily="34" charset="0"/>
              </a:rPr>
              <a:t>s</a:t>
            </a:r>
          </a:p>
          <a:p>
            <a:pPr marL="230188"/>
            <a:r>
              <a:rPr lang="en-US" sz="3200" dirty="0">
                <a:latin typeface="Calibri" panose="020F0502020204030204" pitchFamily="34" charset="0"/>
                <a:cs typeface="Calibri" panose="020F0502020204030204" pitchFamily="34" charset="0"/>
              </a:rPr>
              <a:t>Systolic BP</a:t>
            </a:r>
          </a:p>
          <a:p>
            <a:pPr marL="230188"/>
            <a:r>
              <a:rPr lang="en-US" sz="3200" dirty="0">
                <a:latin typeface="Calibri" panose="020F0502020204030204" pitchFamily="34" charset="0"/>
                <a:cs typeface="Calibri" panose="020F0502020204030204" pitchFamily="34" charset="0"/>
              </a:rPr>
              <a:t>Age </a:t>
            </a:r>
          </a:p>
        </p:txBody>
      </p:sp>
    </p:spTree>
    <p:extLst>
      <p:ext uri="{BB962C8B-B14F-4D97-AF65-F5344CB8AC3E}">
        <p14:creationId xmlns:p14="http://schemas.microsoft.com/office/powerpoint/2010/main" val="699320147"/>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12256</TotalTime>
  <Words>3651</Words>
  <Application>Microsoft Office PowerPoint</Application>
  <PresentationFormat>On-screen Show (4:3)</PresentationFormat>
  <Paragraphs>381</Paragraphs>
  <Slides>33</Slides>
  <Notes>33</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33</vt:i4>
      </vt:variant>
    </vt:vector>
  </HeadingPairs>
  <TitlesOfParts>
    <vt:vector size="48" baseType="lpstr">
      <vt:lpstr>MS PGothic</vt:lpstr>
      <vt:lpstr>Arial</vt:lpstr>
      <vt:lpstr>Avenir Book</vt:lpstr>
      <vt:lpstr>Calibri</vt:lpstr>
      <vt:lpstr>Cambria Math</vt:lpstr>
      <vt:lpstr>Courier New</vt:lpstr>
      <vt:lpstr>Garamond</vt:lpstr>
      <vt:lpstr>Lucida Grande</vt:lpstr>
      <vt:lpstr>Mangal</vt:lpstr>
      <vt:lpstr>Symbol</vt:lpstr>
      <vt:lpstr>Times New Roman</vt:lpstr>
      <vt:lpstr>Verdana</vt:lpstr>
      <vt:lpstr>Wingdings</vt:lpstr>
      <vt:lpstr>CDC OR Style options 1 and 2</vt:lpstr>
      <vt:lpstr>Custom Design</vt:lpstr>
      <vt:lpstr>Acknowledgment: Joanne Garrett, PhD, UNC</vt:lpstr>
      <vt:lpstr>Review of part 2</vt:lpstr>
      <vt:lpstr>Preview of part 3</vt:lpstr>
      <vt:lpstr>Modeling categorical variables</vt:lpstr>
      <vt:lpstr>Linear model</vt:lpstr>
      <vt:lpstr>Checking the linearity assumption (continuous and ordinal variables)</vt:lpstr>
      <vt:lpstr>How to check linearity of logit plot of outcome vs. grouped data</vt:lpstr>
      <vt:lpstr>PowerPoint Presentation</vt:lpstr>
      <vt:lpstr>Coffee consumption and CHD</vt:lpstr>
      <vt:lpstr>Frequencies and logits coffee groups by CHD</vt:lpstr>
      <vt:lpstr>Logit P(CHD) vs. coffee consumption</vt:lpstr>
      <vt:lpstr>Frequencies and logits SBP groups by CHD</vt:lpstr>
      <vt:lpstr>Logit P(CHD) vs SBP (4 groups)</vt:lpstr>
      <vt:lpstr>How to handle non-linearity</vt:lpstr>
      <vt:lpstr>How to handle non-linearity (2)</vt:lpstr>
      <vt:lpstr>Creating dummy variables</vt:lpstr>
      <vt:lpstr>Coffee example – continued  </vt:lpstr>
      <vt:lpstr>Interpretation and use</vt:lpstr>
      <vt:lpstr>Example with dummy variables</vt:lpstr>
      <vt:lpstr>Example without dummy variables (incorrect)</vt:lpstr>
      <vt:lpstr>Interaction assessment  (with dummy variables)</vt:lpstr>
      <vt:lpstr>Create dummy variables</vt:lpstr>
      <vt:lpstr>Interaction assessment with dummy variables</vt:lpstr>
      <vt:lpstr>Reduced model with no interaction</vt:lpstr>
      <vt:lpstr>Conclusion using reduced model</vt:lpstr>
      <vt:lpstr>Next: Confounding assessment</vt:lpstr>
      <vt:lpstr>How do you interpret the results?</vt:lpstr>
      <vt:lpstr>What if covariate has several categories?</vt:lpstr>
      <vt:lpstr>Step 1. Interaction assessment</vt:lpstr>
      <vt:lpstr>Step 2. Confounding assessment</vt:lpstr>
      <vt:lpstr>Summary: Dummy variables for main exposure</vt:lpstr>
      <vt:lpstr>Summary: Dummy variables for covariates</vt:lpstr>
      <vt:lpstr>PowerPoint Presentation</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745</cp:revision>
  <cp:lastPrinted>2018-06-28T16:52:15Z</cp:lastPrinted>
  <dcterms:created xsi:type="dcterms:W3CDTF">2016-12-10T01:14:11Z</dcterms:created>
  <dcterms:modified xsi:type="dcterms:W3CDTF">2019-01-18T01:19:46Z</dcterms:modified>
</cp:coreProperties>
</file>