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59"/>
  </p:notesMasterIdLst>
  <p:sldIdLst>
    <p:sldId id="422" r:id="rId3"/>
    <p:sldId id="286" r:id="rId4"/>
    <p:sldId id="287" r:id="rId5"/>
    <p:sldId id="288" r:id="rId6"/>
    <p:sldId id="290" r:id="rId7"/>
    <p:sldId id="291" r:id="rId8"/>
    <p:sldId id="292" r:id="rId9"/>
    <p:sldId id="293" r:id="rId10"/>
    <p:sldId id="294" r:id="rId11"/>
    <p:sldId id="295" r:id="rId12"/>
    <p:sldId id="296" r:id="rId13"/>
    <p:sldId id="297" r:id="rId14"/>
    <p:sldId id="298" r:id="rId15"/>
    <p:sldId id="299" r:id="rId16"/>
    <p:sldId id="300" r:id="rId17"/>
    <p:sldId id="424" r:id="rId18"/>
    <p:sldId id="302" r:id="rId19"/>
    <p:sldId id="303" r:id="rId20"/>
    <p:sldId id="304" r:id="rId21"/>
    <p:sldId id="305"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8" r:id="rId44"/>
    <p:sldId id="330" r:id="rId45"/>
    <p:sldId id="329" r:id="rId46"/>
    <p:sldId id="331" r:id="rId47"/>
    <p:sldId id="332" r:id="rId48"/>
    <p:sldId id="333" r:id="rId49"/>
    <p:sldId id="334" r:id="rId50"/>
    <p:sldId id="335" r:id="rId51"/>
    <p:sldId id="336" r:id="rId52"/>
    <p:sldId id="337" r:id="rId53"/>
    <p:sldId id="342" r:id="rId54"/>
    <p:sldId id="338" r:id="rId55"/>
    <p:sldId id="339" r:id="rId56"/>
    <p:sldId id="340" r:id="rId57"/>
    <p:sldId id="341" r:id="rId5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198">
          <p15:clr>
            <a:srgbClr val="A4A3A4"/>
          </p15:clr>
        </p15:guide>
        <p15:guide id="4" pos="379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3D07"/>
    <a:srgbClr val="464A44"/>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37" autoAdjust="0"/>
    <p:restoredTop sz="42727" autoAdjust="0"/>
  </p:normalViewPr>
  <p:slideViewPr>
    <p:cSldViewPr snapToGrid="0" snapToObjects="1">
      <p:cViewPr varScale="1">
        <p:scale>
          <a:sx n="40" d="100"/>
          <a:sy n="40" d="100"/>
        </p:scale>
        <p:origin x="282" y="54"/>
      </p:cViewPr>
      <p:guideLst>
        <p:guide orient="horz" pos="2160"/>
        <p:guide pos="2880"/>
        <p:guide orient="horz" pos="1198"/>
        <p:guide pos="3798"/>
      </p:guideLst>
    </p:cSldViewPr>
  </p:slideViewPr>
  <p:notesTextViewPr>
    <p:cViewPr>
      <p:scale>
        <a:sx n="100" d="100"/>
        <a:sy n="100" d="100"/>
      </p:scale>
      <p:origin x="0" y="0"/>
    </p:cViewPr>
  </p:notesTextViewPr>
  <p:sorterViewPr>
    <p:cViewPr>
      <p:scale>
        <a:sx n="98" d="100"/>
        <a:sy n="98" d="100"/>
      </p:scale>
      <p:origin x="0" y="12064"/>
    </p:cViewPr>
  </p:sorterViewPr>
  <p:notesViewPr>
    <p:cSldViewPr snapToGrid="0" snapToObjects="1">
      <p:cViewPr>
        <p:scale>
          <a:sx n="112" d="100"/>
          <a:sy n="112" d="100"/>
        </p:scale>
        <p:origin x="-1672" y="17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microsoft.com/office/2016/11/relationships/changesInfo" Target="changesInfos/changesInfo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B43A939E-2F7D-43BA-966F-DED9F80F5D4F}"/>
    <pc:docChg chg="modSld">
      <pc:chgData name="" userId="" providerId="" clId="Web-{B43A939E-2F7D-43BA-966F-DED9F80F5D4F}" dt="2019-01-03T19:51:37.392" v="177" actId="1076"/>
      <pc:docMkLst>
        <pc:docMk/>
      </pc:docMkLst>
      <pc:sldChg chg="modNotes">
        <pc:chgData name="" userId="" providerId="" clId="Web-{B43A939E-2F7D-43BA-966F-DED9F80F5D4F}" dt="2019-01-03T19:23:04.879" v="4" actId="1076"/>
        <pc:sldMkLst>
          <pc:docMk/>
          <pc:sldMk cId="2829186666" sldId="303"/>
        </pc:sldMkLst>
      </pc:sldChg>
      <pc:sldChg chg="modSp modNotes">
        <pc:chgData name="" userId="" providerId="" clId="Web-{B43A939E-2F7D-43BA-966F-DED9F80F5D4F}" dt="2019-01-03T19:24:16.895" v="13" actId="1076"/>
        <pc:sldMkLst>
          <pc:docMk/>
          <pc:sldMk cId="5068390" sldId="304"/>
        </pc:sldMkLst>
        <pc:spChg chg="mod">
          <ac:chgData name="" userId="" providerId="" clId="Web-{B43A939E-2F7D-43BA-966F-DED9F80F5D4F}" dt="2019-01-03T19:23:30.301" v="9" actId="20577"/>
          <ac:spMkLst>
            <pc:docMk/>
            <pc:sldMk cId="5068390" sldId="304"/>
            <ac:spMk id="4" creationId="{00000000-0000-0000-0000-000000000000}"/>
          </ac:spMkLst>
        </pc:spChg>
      </pc:sldChg>
      <pc:sldChg chg="modSp">
        <pc:chgData name="" userId="" providerId="" clId="Web-{B43A939E-2F7D-43BA-966F-DED9F80F5D4F}" dt="2019-01-03T19:24:38.582" v="18" actId="20577"/>
        <pc:sldMkLst>
          <pc:docMk/>
          <pc:sldMk cId="2091016305" sldId="305"/>
        </pc:sldMkLst>
        <pc:spChg chg="mod">
          <ac:chgData name="" userId="" providerId="" clId="Web-{B43A939E-2F7D-43BA-966F-DED9F80F5D4F}" dt="2019-01-03T19:24:38.582" v="18" actId="20577"/>
          <ac:spMkLst>
            <pc:docMk/>
            <pc:sldMk cId="2091016305" sldId="305"/>
            <ac:spMk id="30722" creationId="{00000000-0000-0000-0000-000000000000}"/>
          </ac:spMkLst>
        </pc:spChg>
      </pc:sldChg>
      <pc:sldChg chg="modSp">
        <pc:chgData name="" userId="" providerId="" clId="Web-{B43A939E-2F7D-43BA-966F-DED9F80F5D4F}" dt="2019-01-03T19:25:57.333" v="21" actId="20577"/>
        <pc:sldMkLst>
          <pc:docMk/>
          <pc:sldMk cId="2714504954" sldId="306"/>
        </pc:sldMkLst>
        <pc:spChg chg="mod">
          <ac:chgData name="" userId="" providerId="" clId="Web-{B43A939E-2F7D-43BA-966F-DED9F80F5D4F}" dt="2019-01-03T19:25:57.333" v="21" actId="20577"/>
          <ac:spMkLst>
            <pc:docMk/>
            <pc:sldMk cId="2714504954" sldId="306"/>
            <ac:spMk id="31746" creationId="{00000000-0000-0000-0000-000000000000}"/>
          </ac:spMkLst>
        </pc:spChg>
      </pc:sldChg>
      <pc:sldChg chg="modSp">
        <pc:chgData name="" userId="" providerId="" clId="Web-{B43A939E-2F7D-43BA-966F-DED9F80F5D4F}" dt="2019-01-03T19:26:22.161" v="24" actId="20577"/>
        <pc:sldMkLst>
          <pc:docMk/>
          <pc:sldMk cId="953661561" sldId="307"/>
        </pc:sldMkLst>
        <pc:spChg chg="mod">
          <ac:chgData name="" userId="" providerId="" clId="Web-{B43A939E-2F7D-43BA-966F-DED9F80F5D4F}" dt="2019-01-03T19:26:22.161" v="24" actId="20577"/>
          <ac:spMkLst>
            <pc:docMk/>
            <pc:sldMk cId="953661561" sldId="307"/>
            <ac:spMk id="35842" creationId="{00000000-0000-0000-0000-000000000000}"/>
          </ac:spMkLst>
        </pc:spChg>
      </pc:sldChg>
      <pc:sldChg chg="modSp">
        <pc:chgData name="" userId="" providerId="" clId="Web-{B43A939E-2F7D-43BA-966F-DED9F80F5D4F}" dt="2019-01-03T19:26:50.974" v="26" actId="20577"/>
        <pc:sldMkLst>
          <pc:docMk/>
          <pc:sldMk cId="4101874015" sldId="308"/>
        </pc:sldMkLst>
        <pc:spChg chg="mod">
          <ac:chgData name="" userId="" providerId="" clId="Web-{B43A939E-2F7D-43BA-966F-DED9F80F5D4F}" dt="2019-01-03T19:26:50.974" v="26" actId="20577"/>
          <ac:spMkLst>
            <pc:docMk/>
            <pc:sldMk cId="4101874015" sldId="308"/>
            <ac:spMk id="37890" creationId="{00000000-0000-0000-0000-000000000000}"/>
          </ac:spMkLst>
        </pc:spChg>
      </pc:sldChg>
      <pc:sldChg chg="modSp">
        <pc:chgData name="" userId="" providerId="" clId="Web-{B43A939E-2F7D-43BA-966F-DED9F80F5D4F}" dt="2019-01-03T19:26:53.630" v="27" actId="20577"/>
        <pc:sldMkLst>
          <pc:docMk/>
          <pc:sldMk cId="1798149581" sldId="309"/>
        </pc:sldMkLst>
        <pc:spChg chg="mod">
          <ac:chgData name="" userId="" providerId="" clId="Web-{B43A939E-2F7D-43BA-966F-DED9F80F5D4F}" dt="2019-01-03T19:26:53.630" v="27" actId="20577"/>
          <ac:spMkLst>
            <pc:docMk/>
            <pc:sldMk cId="1798149581" sldId="309"/>
            <ac:spMk id="38914" creationId="{00000000-0000-0000-0000-000000000000}"/>
          </ac:spMkLst>
        </pc:spChg>
      </pc:sldChg>
      <pc:sldChg chg="modSp modNotes">
        <pc:chgData name="" userId="" providerId="" clId="Web-{B43A939E-2F7D-43BA-966F-DED9F80F5D4F}" dt="2019-01-03T19:28:01.301" v="32" actId="1076"/>
        <pc:sldMkLst>
          <pc:docMk/>
          <pc:sldMk cId="2541148020" sldId="310"/>
        </pc:sldMkLst>
        <pc:spChg chg="mod">
          <ac:chgData name="" userId="" providerId="" clId="Web-{B43A939E-2F7D-43BA-966F-DED9F80F5D4F}" dt="2019-01-03T19:27:28.364" v="31" actId="20577"/>
          <ac:spMkLst>
            <pc:docMk/>
            <pc:sldMk cId="2541148020" sldId="310"/>
            <ac:spMk id="39938" creationId="{00000000-0000-0000-0000-000000000000}"/>
          </ac:spMkLst>
        </pc:spChg>
      </pc:sldChg>
      <pc:sldChg chg="modSp">
        <pc:chgData name="" userId="" providerId="" clId="Web-{B43A939E-2F7D-43BA-966F-DED9F80F5D4F}" dt="2019-01-03T19:28:35.817" v="35" actId="20577"/>
        <pc:sldMkLst>
          <pc:docMk/>
          <pc:sldMk cId="2292119981" sldId="311"/>
        </pc:sldMkLst>
        <pc:spChg chg="mod">
          <ac:chgData name="" userId="" providerId="" clId="Web-{B43A939E-2F7D-43BA-966F-DED9F80F5D4F}" dt="2019-01-03T19:28:35.817" v="35" actId="20577"/>
          <ac:spMkLst>
            <pc:docMk/>
            <pc:sldMk cId="2292119981" sldId="311"/>
            <ac:spMk id="2" creationId="{00000000-0000-0000-0000-000000000000}"/>
          </ac:spMkLst>
        </pc:spChg>
      </pc:sldChg>
      <pc:sldChg chg="modSp modNotes">
        <pc:chgData name="" userId="" providerId="" clId="Web-{B43A939E-2F7D-43BA-966F-DED9F80F5D4F}" dt="2019-01-03T19:28:54.551" v="40" actId="1076"/>
        <pc:sldMkLst>
          <pc:docMk/>
          <pc:sldMk cId="4252063647" sldId="312"/>
        </pc:sldMkLst>
        <pc:spChg chg="mod">
          <ac:chgData name="" userId="" providerId="" clId="Web-{B43A939E-2F7D-43BA-966F-DED9F80F5D4F}" dt="2019-01-03T19:28:49.254" v="37" actId="20577"/>
          <ac:spMkLst>
            <pc:docMk/>
            <pc:sldMk cId="4252063647" sldId="312"/>
            <ac:spMk id="44034" creationId="{00000000-0000-0000-0000-000000000000}"/>
          </ac:spMkLst>
        </pc:spChg>
      </pc:sldChg>
      <pc:sldChg chg="modSp">
        <pc:chgData name="" userId="" providerId="" clId="Web-{B43A939E-2F7D-43BA-966F-DED9F80F5D4F}" dt="2019-01-03T19:29:25.317" v="42" actId="20577"/>
        <pc:sldMkLst>
          <pc:docMk/>
          <pc:sldMk cId="125771522" sldId="314"/>
        </pc:sldMkLst>
        <pc:spChg chg="mod">
          <ac:chgData name="" userId="" providerId="" clId="Web-{B43A939E-2F7D-43BA-966F-DED9F80F5D4F}" dt="2019-01-03T19:29:25.317" v="42" actId="20577"/>
          <ac:spMkLst>
            <pc:docMk/>
            <pc:sldMk cId="125771522" sldId="314"/>
            <ac:spMk id="46082" creationId="{00000000-0000-0000-0000-000000000000}"/>
          </ac:spMkLst>
        </pc:spChg>
      </pc:sldChg>
      <pc:sldChg chg="modSp">
        <pc:chgData name="" userId="" providerId="" clId="Web-{B43A939E-2F7D-43BA-966F-DED9F80F5D4F}" dt="2019-01-03T19:29:46.239" v="44" actId="20577"/>
        <pc:sldMkLst>
          <pc:docMk/>
          <pc:sldMk cId="3949096188" sldId="315"/>
        </pc:sldMkLst>
        <pc:spChg chg="mod">
          <ac:chgData name="" userId="" providerId="" clId="Web-{B43A939E-2F7D-43BA-966F-DED9F80F5D4F}" dt="2019-01-03T19:29:46.239" v="44" actId="20577"/>
          <ac:spMkLst>
            <pc:docMk/>
            <pc:sldMk cId="3949096188" sldId="315"/>
            <ac:spMk id="47106" creationId="{00000000-0000-0000-0000-000000000000}"/>
          </ac:spMkLst>
        </pc:spChg>
      </pc:sldChg>
      <pc:sldChg chg="modSp">
        <pc:chgData name="" userId="" providerId="" clId="Web-{B43A939E-2F7D-43BA-966F-DED9F80F5D4F}" dt="2019-01-03T19:30:30.551" v="47" actId="20577"/>
        <pc:sldMkLst>
          <pc:docMk/>
          <pc:sldMk cId="3578388813" sldId="316"/>
        </pc:sldMkLst>
        <pc:spChg chg="mod">
          <ac:chgData name="" userId="" providerId="" clId="Web-{B43A939E-2F7D-43BA-966F-DED9F80F5D4F}" dt="2019-01-03T19:30:30.551" v="47" actId="20577"/>
          <ac:spMkLst>
            <pc:docMk/>
            <pc:sldMk cId="3578388813" sldId="316"/>
            <ac:spMk id="49154" creationId="{00000000-0000-0000-0000-000000000000}"/>
          </ac:spMkLst>
        </pc:spChg>
      </pc:sldChg>
      <pc:sldChg chg="modSp">
        <pc:chgData name="" userId="" providerId="" clId="Web-{B43A939E-2F7D-43BA-966F-DED9F80F5D4F}" dt="2019-01-03T19:31:11.238" v="49" actId="20577"/>
        <pc:sldMkLst>
          <pc:docMk/>
          <pc:sldMk cId="1538533920" sldId="317"/>
        </pc:sldMkLst>
        <pc:spChg chg="mod">
          <ac:chgData name="" userId="" providerId="" clId="Web-{B43A939E-2F7D-43BA-966F-DED9F80F5D4F}" dt="2019-01-03T19:31:11.238" v="49" actId="20577"/>
          <ac:spMkLst>
            <pc:docMk/>
            <pc:sldMk cId="1538533920" sldId="317"/>
            <ac:spMk id="50178" creationId="{00000000-0000-0000-0000-000000000000}"/>
          </ac:spMkLst>
        </pc:spChg>
      </pc:sldChg>
      <pc:sldChg chg="modSp">
        <pc:chgData name="" userId="" providerId="" clId="Web-{B43A939E-2F7D-43BA-966F-DED9F80F5D4F}" dt="2019-01-03T19:31:37.019" v="52" actId="20577"/>
        <pc:sldMkLst>
          <pc:docMk/>
          <pc:sldMk cId="3354614669" sldId="318"/>
        </pc:sldMkLst>
        <pc:spChg chg="mod">
          <ac:chgData name="" userId="" providerId="" clId="Web-{B43A939E-2F7D-43BA-966F-DED9F80F5D4F}" dt="2019-01-03T19:31:17.379" v="51" actId="20577"/>
          <ac:spMkLst>
            <pc:docMk/>
            <pc:sldMk cId="3354614669" sldId="318"/>
            <ac:spMk id="3" creationId="{00000000-0000-0000-0000-000000000000}"/>
          </ac:spMkLst>
        </pc:spChg>
        <pc:spChg chg="mod">
          <ac:chgData name="" userId="" providerId="" clId="Web-{B43A939E-2F7D-43BA-966F-DED9F80F5D4F}" dt="2019-01-03T19:31:37.019" v="52" actId="20577"/>
          <ac:spMkLst>
            <pc:docMk/>
            <pc:sldMk cId="3354614669" sldId="318"/>
            <ac:spMk id="51202" creationId="{00000000-0000-0000-0000-000000000000}"/>
          </ac:spMkLst>
        </pc:spChg>
      </pc:sldChg>
      <pc:sldChg chg="modSp">
        <pc:chgData name="" userId="" providerId="" clId="Web-{B43A939E-2F7D-43BA-966F-DED9F80F5D4F}" dt="2019-01-03T19:32:49.832" v="58" actId="20577"/>
        <pc:sldMkLst>
          <pc:docMk/>
          <pc:sldMk cId="307990169" sldId="320"/>
        </pc:sldMkLst>
        <pc:spChg chg="mod">
          <ac:chgData name="" userId="" providerId="" clId="Web-{B43A939E-2F7D-43BA-966F-DED9F80F5D4F}" dt="2019-01-03T19:32:22.285" v="53" actId="20577"/>
          <ac:spMkLst>
            <pc:docMk/>
            <pc:sldMk cId="307990169" sldId="320"/>
            <ac:spMk id="54274" creationId="{00000000-0000-0000-0000-000000000000}"/>
          </ac:spMkLst>
        </pc:spChg>
        <pc:spChg chg="mod">
          <ac:chgData name="" userId="" providerId="" clId="Web-{B43A939E-2F7D-43BA-966F-DED9F80F5D4F}" dt="2019-01-03T19:32:49.832" v="58" actId="20577"/>
          <ac:spMkLst>
            <pc:docMk/>
            <pc:sldMk cId="307990169" sldId="320"/>
            <ac:spMk id="54275" creationId="{00000000-0000-0000-0000-000000000000}"/>
          </ac:spMkLst>
        </pc:spChg>
      </pc:sldChg>
      <pc:sldChg chg="modSp modNotes">
        <pc:chgData name="" userId="" providerId="" clId="Web-{B43A939E-2F7D-43BA-966F-DED9F80F5D4F}" dt="2019-01-03T19:33:27.644" v="66" actId="1076"/>
        <pc:sldMkLst>
          <pc:docMk/>
          <pc:sldMk cId="2901561161" sldId="321"/>
        </pc:sldMkLst>
        <pc:spChg chg="mod">
          <ac:chgData name="" userId="" providerId="" clId="Web-{B43A939E-2F7D-43BA-966F-DED9F80F5D4F}" dt="2019-01-03T19:33:13.066" v="60" actId="20577"/>
          <ac:spMkLst>
            <pc:docMk/>
            <pc:sldMk cId="2901561161" sldId="321"/>
            <ac:spMk id="55298" creationId="{00000000-0000-0000-0000-000000000000}"/>
          </ac:spMkLst>
        </pc:spChg>
      </pc:sldChg>
      <pc:sldChg chg="modSp">
        <pc:chgData name="" userId="" providerId="" clId="Web-{B43A939E-2F7D-43BA-966F-DED9F80F5D4F}" dt="2019-01-03T19:33:34.191" v="68" actId="20577"/>
        <pc:sldMkLst>
          <pc:docMk/>
          <pc:sldMk cId="1197962813" sldId="322"/>
        </pc:sldMkLst>
        <pc:spChg chg="mod">
          <ac:chgData name="" userId="" providerId="" clId="Web-{B43A939E-2F7D-43BA-966F-DED9F80F5D4F}" dt="2019-01-03T19:33:34.191" v="68" actId="20577"/>
          <ac:spMkLst>
            <pc:docMk/>
            <pc:sldMk cId="1197962813" sldId="322"/>
            <ac:spMk id="55298" creationId="{00000000-0000-0000-0000-000000000000}"/>
          </ac:spMkLst>
        </pc:spChg>
      </pc:sldChg>
      <pc:sldChg chg="modSp modNotes">
        <pc:chgData name="" userId="" providerId="" clId="Web-{B43A939E-2F7D-43BA-966F-DED9F80F5D4F}" dt="2019-01-03T19:35:06.800" v="70" actId="1076"/>
        <pc:sldMkLst>
          <pc:docMk/>
          <pc:sldMk cId="1587895787" sldId="325"/>
        </pc:sldMkLst>
        <pc:spChg chg="mod">
          <ac:chgData name="" userId="" providerId="" clId="Web-{B43A939E-2F7D-43BA-966F-DED9F80F5D4F}" dt="2019-01-03T19:35:00.425" v="69" actId="20577"/>
          <ac:spMkLst>
            <pc:docMk/>
            <pc:sldMk cId="1587895787" sldId="325"/>
            <ac:spMk id="55298" creationId="{00000000-0000-0000-0000-000000000000}"/>
          </ac:spMkLst>
        </pc:spChg>
      </pc:sldChg>
      <pc:sldChg chg="modSp">
        <pc:chgData name="" userId="" providerId="" clId="Web-{B43A939E-2F7D-43BA-966F-DED9F80F5D4F}" dt="2019-01-03T19:35:31.753" v="72" actId="20577"/>
        <pc:sldMkLst>
          <pc:docMk/>
          <pc:sldMk cId="4122646784" sldId="326"/>
        </pc:sldMkLst>
        <pc:spChg chg="mod">
          <ac:chgData name="" userId="" providerId="" clId="Web-{B43A939E-2F7D-43BA-966F-DED9F80F5D4F}" dt="2019-01-03T19:35:31.753" v="72" actId="20577"/>
          <ac:spMkLst>
            <pc:docMk/>
            <pc:sldMk cId="4122646784" sldId="326"/>
            <ac:spMk id="55298" creationId="{00000000-0000-0000-0000-000000000000}"/>
          </ac:spMkLst>
        </pc:spChg>
      </pc:sldChg>
      <pc:sldChg chg="modSp">
        <pc:chgData name="" userId="" providerId="" clId="Web-{B43A939E-2F7D-43BA-966F-DED9F80F5D4F}" dt="2019-01-03T19:50:50.143" v="174" actId="20577"/>
        <pc:sldMkLst>
          <pc:docMk/>
          <pc:sldMk cId="3909076506" sldId="328"/>
        </pc:sldMkLst>
        <pc:spChg chg="mod">
          <ac:chgData name="" userId="" providerId="" clId="Web-{B43A939E-2F7D-43BA-966F-DED9F80F5D4F}" dt="2019-01-03T19:50:50.143" v="174" actId="20577"/>
          <ac:spMkLst>
            <pc:docMk/>
            <pc:sldMk cId="3909076506" sldId="328"/>
            <ac:spMk id="56322" creationId="{00000000-0000-0000-0000-000000000000}"/>
          </ac:spMkLst>
        </pc:spChg>
        <pc:spChg chg="mod">
          <ac:chgData name="" userId="" providerId="" clId="Web-{B43A939E-2F7D-43BA-966F-DED9F80F5D4F}" dt="2019-01-03T19:36:22.331" v="81" actId="20577"/>
          <ac:spMkLst>
            <pc:docMk/>
            <pc:sldMk cId="3909076506" sldId="328"/>
            <ac:spMk id="56323" creationId="{00000000-0000-0000-0000-000000000000}"/>
          </ac:spMkLst>
        </pc:spChg>
      </pc:sldChg>
      <pc:sldChg chg="modSp">
        <pc:chgData name="" userId="" providerId="" clId="Web-{B43A939E-2F7D-43BA-966F-DED9F80F5D4F}" dt="2019-01-03T19:38:21.130" v="100" actId="20577"/>
        <pc:sldMkLst>
          <pc:docMk/>
          <pc:sldMk cId="1107257400" sldId="329"/>
        </pc:sldMkLst>
        <pc:spChg chg="mod">
          <ac:chgData name="" userId="" providerId="" clId="Web-{B43A939E-2F7D-43BA-966F-DED9F80F5D4F}" dt="2019-01-03T19:38:21.130" v="100" actId="20577"/>
          <ac:spMkLst>
            <pc:docMk/>
            <pc:sldMk cId="1107257400" sldId="329"/>
            <ac:spMk id="58371" creationId="{00000000-0000-0000-0000-000000000000}"/>
          </ac:spMkLst>
        </pc:spChg>
      </pc:sldChg>
      <pc:sldChg chg="modSp">
        <pc:chgData name="" userId="" providerId="" clId="Web-{B43A939E-2F7D-43BA-966F-DED9F80F5D4F}" dt="2019-01-03T19:50:58.908" v="175" actId="20577"/>
        <pc:sldMkLst>
          <pc:docMk/>
          <pc:sldMk cId="3860265362" sldId="330"/>
        </pc:sldMkLst>
        <pc:spChg chg="mod">
          <ac:chgData name="" userId="" providerId="" clId="Web-{B43A939E-2F7D-43BA-966F-DED9F80F5D4F}" dt="2019-01-03T19:50:58.908" v="175" actId="20577"/>
          <ac:spMkLst>
            <pc:docMk/>
            <pc:sldMk cId="3860265362" sldId="330"/>
            <ac:spMk id="59394" creationId="{00000000-0000-0000-0000-000000000000}"/>
          </ac:spMkLst>
        </pc:spChg>
        <pc:spChg chg="mod">
          <ac:chgData name="" userId="" providerId="" clId="Web-{B43A939E-2F7D-43BA-966F-DED9F80F5D4F}" dt="2019-01-03T19:37:15.596" v="92" actId="20577"/>
          <ac:spMkLst>
            <pc:docMk/>
            <pc:sldMk cId="3860265362" sldId="330"/>
            <ac:spMk id="59395" creationId="{00000000-0000-0000-0000-000000000000}"/>
          </ac:spMkLst>
        </pc:spChg>
      </pc:sldChg>
      <pc:sldChg chg="modSp">
        <pc:chgData name="" userId="" providerId="" clId="Web-{B43A939E-2F7D-43BA-966F-DED9F80F5D4F}" dt="2019-01-03T19:38:40.739" v="103" actId="20577"/>
        <pc:sldMkLst>
          <pc:docMk/>
          <pc:sldMk cId="3149679513" sldId="331"/>
        </pc:sldMkLst>
        <pc:spChg chg="mod">
          <ac:chgData name="" userId="" providerId="" clId="Web-{B43A939E-2F7D-43BA-966F-DED9F80F5D4F}" dt="2019-01-03T19:38:40.739" v="103" actId="20577"/>
          <ac:spMkLst>
            <pc:docMk/>
            <pc:sldMk cId="3149679513" sldId="331"/>
            <ac:spMk id="61442" creationId="{00000000-0000-0000-0000-000000000000}"/>
          </ac:spMkLst>
        </pc:spChg>
      </pc:sldChg>
      <pc:sldChg chg="modSp modNotes">
        <pc:chgData name="" userId="" providerId="" clId="Web-{B43A939E-2F7D-43BA-966F-DED9F80F5D4F}" dt="2019-01-03T19:39:41.145" v="108" actId="1076"/>
        <pc:sldMkLst>
          <pc:docMk/>
          <pc:sldMk cId="2299899756" sldId="333"/>
        </pc:sldMkLst>
        <pc:spChg chg="mod">
          <ac:chgData name="" userId="" providerId="" clId="Web-{B43A939E-2F7D-43BA-966F-DED9F80F5D4F}" dt="2019-01-03T19:39:21.770" v="105" actId="20577"/>
          <ac:spMkLst>
            <pc:docMk/>
            <pc:sldMk cId="2299899756" sldId="333"/>
            <ac:spMk id="62466" creationId="{00000000-0000-0000-0000-000000000000}"/>
          </ac:spMkLst>
        </pc:spChg>
      </pc:sldChg>
      <pc:sldChg chg="modSp modNotes">
        <pc:chgData name="" userId="" providerId="" clId="Web-{B43A939E-2F7D-43BA-966F-DED9F80F5D4F}" dt="2019-01-03T19:40:24.676" v="113" actId="1076"/>
        <pc:sldMkLst>
          <pc:docMk/>
          <pc:sldMk cId="3089594464" sldId="334"/>
        </pc:sldMkLst>
        <pc:spChg chg="mod">
          <ac:chgData name="" userId="" providerId="" clId="Web-{B43A939E-2F7D-43BA-966F-DED9F80F5D4F}" dt="2019-01-03T19:40:09.192" v="110" actId="20577"/>
          <ac:spMkLst>
            <pc:docMk/>
            <pc:sldMk cId="3089594464" sldId="334"/>
            <ac:spMk id="62466" creationId="{00000000-0000-0000-0000-000000000000}"/>
          </ac:spMkLst>
        </pc:spChg>
      </pc:sldChg>
      <pc:sldChg chg="modSp">
        <pc:chgData name="" userId="" providerId="" clId="Web-{B43A939E-2F7D-43BA-966F-DED9F80F5D4F}" dt="2019-01-03T19:41:11.957" v="120" actId="20577"/>
        <pc:sldMkLst>
          <pc:docMk/>
          <pc:sldMk cId="3526391063" sldId="335"/>
        </pc:sldMkLst>
        <pc:spChg chg="mod">
          <ac:chgData name="" userId="" providerId="" clId="Web-{B43A939E-2F7D-43BA-966F-DED9F80F5D4F}" dt="2019-01-03T19:40:50.879" v="116" actId="20577"/>
          <ac:spMkLst>
            <pc:docMk/>
            <pc:sldMk cId="3526391063" sldId="335"/>
            <ac:spMk id="65538" creationId="{00000000-0000-0000-0000-000000000000}"/>
          </ac:spMkLst>
        </pc:spChg>
        <pc:spChg chg="mod">
          <ac:chgData name="" userId="" providerId="" clId="Web-{B43A939E-2F7D-43BA-966F-DED9F80F5D4F}" dt="2019-01-03T19:41:11.957" v="120" actId="20577"/>
          <ac:spMkLst>
            <pc:docMk/>
            <pc:sldMk cId="3526391063" sldId="335"/>
            <ac:spMk id="65539" creationId="{00000000-0000-0000-0000-000000000000}"/>
          </ac:spMkLst>
        </pc:spChg>
      </pc:sldChg>
      <pc:sldChg chg="modSp modNotes">
        <pc:chgData name="" userId="" providerId="" clId="Web-{B43A939E-2F7D-43BA-966F-DED9F80F5D4F}" dt="2019-01-03T19:42:49.582" v="127" actId="1076"/>
        <pc:sldMkLst>
          <pc:docMk/>
          <pc:sldMk cId="3917819364" sldId="336"/>
        </pc:sldMkLst>
        <pc:spChg chg="mod">
          <ac:chgData name="" userId="" providerId="" clId="Web-{B43A939E-2F7D-43BA-966F-DED9F80F5D4F}" dt="2019-01-03T19:41:25.660" v="122" actId="20577"/>
          <ac:spMkLst>
            <pc:docMk/>
            <pc:sldMk cId="3917819364" sldId="336"/>
            <ac:spMk id="66562" creationId="{00000000-0000-0000-0000-000000000000}"/>
          </ac:spMkLst>
        </pc:spChg>
      </pc:sldChg>
      <pc:sldChg chg="modSp modNotes">
        <pc:chgData name="" userId="" providerId="" clId="Web-{B43A939E-2F7D-43BA-966F-DED9F80F5D4F}" dt="2019-01-03T19:43:42.457" v="137" actId="20577"/>
        <pc:sldMkLst>
          <pc:docMk/>
          <pc:sldMk cId="2945883047" sldId="337"/>
        </pc:sldMkLst>
        <pc:spChg chg="mod">
          <ac:chgData name="" userId="" providerId="" clId="Web-{B43A939E-2F7D-43BA-966F-DED9F80F5D4F}" dt="2019-01-03T19:43:31.847" v="133" actId="20577"/>
          <ac:spMkLst>
            <pc:docMk/>
            <pc:sldMk cId="2945883047" sldId="337"/>
            <ac:spMk id="3074" creationId="{00000000-0000-0000-0000-000000000000}"/>
          </ac:spMkLst>
        </pc:spChg>
        <pc:spChg chg="mod">
          <ac:chgData name="" userId="" providerId="" clId="Web-{B43A939E-2F7D-43BA-966F-DED9F80F5D4F}" dt="2019-01-03T19:43:42.457" v="137" actId="20577"/>
          <ac:spMkLst>
            <pc:docMk/>
            <pc:sldMk cId="2945883047" sldId="337"/>
            <ac:spMk id="3075" creationId="{00000000-0000-0000-0000-000000000000}"/>
          </ac:spMkLst>
        </pc:spChg>
      </pc:sldChg>
      <pc:sldChg chg="modNotes">
        <pc:chgData name="" userId="" providerId="" clId="Web-{B43A939E-2F7D-43BA-966F-DED9F80F5D4F}" dt="2019-01-03T19:47:37.831" v="157" actId="1076"/>
        <pc:sldMkLst>
          <pc:docMk/>
          <pc:sldMk cId="2697443282" sldId="338"/>
        </pc:sldMkLst>
      </pc:sldChg>
      <pc:sldChg chg="modSp">
        <pc:chgData name="" userId="" providerId="" clId="Web-{B43A939E-2F7D-43BA-966F-DED9F80F5D4F}" dt="2019-01-03T19:48:30.909" v="163" actId="20577"/>
        <pc:sldMkLst>
          <pc:docMk/>
          <pc:sldMk cId="2329500353" sldId="339"/>
        </pc:sldMkLst>
        <pc:spChg chg="mod">
          <ac:chgData name="" userId="" providerId="" clId="Web-{B43A939E-2F7D-43BA-966F-DED9F80F5D4F}" dt="2019-01-03T19:48:30.909" v="163" actId="20577"/>
          <ac:spMkLst>
            <pc:docMk/>
            <pc:sldMk cId="2329500353" sldId="339"/>
            <ac:spMk id="2" creationId="{00000000-0000-0000-0000-000000000000}"/>
          </ac:spMkLst>
        </pc:spChg>
      </pc:sldChg>
      <pc:sldChg chg="modSp">
        <pc:chgData name="" userId="" providerId="" clId="Web-{B43A939E-2F7D-43BA-966F-DED9F80F5D4F}" dt="2019-01-03T19:51:37.392" v="177" actId="1076"/>
        <pc:sldMkLst>
          <pc:docMk/>
          <pc:sldMk cId="472981728" sldId="340"/>
        </pc:sldMkLst>
        <pc:spChg chg="mod">
          <ac:chgData name="" userId="" providerId="" clId="Web-{B43A939E-2F7D-43BA-966F-DED9F80F5D4F}" dt="2019-01-03T19:51:37.392" v="177" actId="1076"/>
          <ac:spMkLst>
            <pc:docMk/>
            <pc:sldMk cId="472981728" sldId="340"/>
            <ac:spMk id="69634" creationId="{00000000-0000-0000-0000-000000000000}"/>
          </ac:spMkLst>
        </pc:spChg>
        <pc:spChg chg="mod">
          <ac:chgData name="" userId="" providerId="" clId="Web-{B43A939E-2F7D-43BA-966F-DED9F80F5D4F}" dt="2019-01-03T19:51:33.471" v="176" actId="1076"/>
          <ac:spMkLst>
            <pc:docMk/>
            <pc:sldMk cId="472981728" sldId="340"/>
            <ac:spMk id="69635" creationId="{00000000-0000-0000-0000-000000000000}"/>
          </ac:spMkLst>
        </pc:spChg>
      </pc:sldChg>
      <pc:sldChg chg="modSp">
        <pc:chgData name="" userId="" providerId="" clId="Web-{B43A939E-2F7D-43BA-966F-DED9F80F5D4F}" dt="2019-01-03T19:49:29.659" v="173" actId="20577"/>
        <pc:sldMkLst>
          <pc:docMk/>
          <pc:sldMk cId="4200254838" sldId="341"/>
        </pc:sldMkLst>
        <pc:spChg chg="mod">
          <ac:chgData name="" userId="" providerId="" clId="Web-{B43A939E-2F7D-43BA-966F-DED9F80F5D4F}" dt="2019-01-03T19:49:29.659" v="173" actId="20577"/>
          <ac:spMkLst>
            <pc:docMk/>
            <pc:sldMk cId="4200254838" sldId="341"/>
            <ac:spMk id="72706" creationId="{00000000-0000-0000-0000-000000000000}"/>
          </ac:spMkLst>
        </pc:spChg>
      </pc:sldChg>
      <pc:sldChg chg="modSp modNotes">
        <pc:chgData name="" userId="" providerId="" clId="Web-{B43A939E-2F7D-43BA-966F-DED9F80F5D4F}" dt="2019-01-03T19:44:43.878" v="148" actId="20577"/>
        <pc:sldMkLst>
          <pc:docMk/>
          <pc:sldMk cId="2895861029" sldId="342"/>
        </pc:sldMkLst>
        <pc:spChg chg="mod">
          <ac:chgData name="" userId="" providerId="" clId="Web-{B43A939E-2F7D-43BA-966F-DED9F80F5D4F}" dt="2019-01-03T19:44:43.878" v="148" actId="20577"/>
          <ac:spMkLst>
            <pc:docMk/>
            <pc:sldMk cId="2895861029" sldId="342"/>
            <ac:spMk id="3074" creationId="{00000000-0000-0000-0000-000000000000}"/>
          </ac:spMkLst>
        </pc:spChg>
        <pc:spChg chg="mod">
          <ac:chgData name="" userId="" providerId="" clId="Web-{B43A939E-2F7D-43BA-966F-DED9F80F5D4F}" dt="2019-01-03T19:44:32.894" v="145" actId="20577"/>
          <ac:spMkLst>
            <pc:docMk/>
            <pc:sldMk cId="2895861029" sldId="342"/>
            <ac:spMk id="3075" creationId="{00000000-0000-0000-0000-000000000000}"/>
          </ac:spMkLst>
        </pc:spChg>
      </pc:sldChg>
    </pc:docChg>
  </pc:docChgLst>
  <pc:docChgLst>
    <pc:chgData clId="Web-{58629B2C-13F2-413D-B356-8D1B5B5B47FF}"/>
    <pc:docChg chg="modSld">
      <pc:chgData name="" userId="" providerId="" clId="Web-{58629B2C-13F2-413D-B356-8D1B5B5B47FF}" dt="2019-01-03T00:42:58.377" v="85" actId="20577"/>
      <pc:docMkLst>
        <pc:docMk/>
      </pc:docMkLst>
      <pc:sldChg chg="modSp">
        <pc:chgData name="" userId="" providerId="" clId="Web-{58629B2C-13F2-413D-B356-8D1B5B5B47FF}" dt="2019-01-03T00:29:23.813" v="17" actId="20577"/>
        <pc:sldMkLst>
          <pc:docMk/>
          <pc:sldMk cId="2860021295" sldId="286"/>
        </pc:sldMkLst>
        <pc:spChg chg="mod">
          <ac:chgData name="" userId="" providerId="" clId="Web-{58629B2C-13F2-413D-B356-8D1B5B5B47FF}" dt="2019-01-03T00:28:55.640" v="3" actId="20577"/>
          <ac:spMkLst>
            <pc:docMk/>
            <pc:sldMk cId="2860021295" sldId="286"/>
            <ac:spMk id="3074" creationId="{00000000-0000-0000-0000-000000000000}"/>
          </ac:spMkLst>
        </pc:spChg>
        <pc:spChg chg="mod">
          <ac:chgData name="" userId="" providerId="" clId="Web-{58629B2C-13F2-413D-B356-8D1B5B5B47FF}" dt="2019-01-03T00:29:23.813" v="17" actId="20577"/>
          <ac:spMkLst>
            <pc:docMk/>
            <pc:sldMk cId="2860021295" sldId="286"/>
            <ac:spMk id="3075" creationId="{00000000-0000-0000-0000-000000000000}"/>
          </ac:spMkLst>
        </pc:spChg>
      </pc:sldChg>
      <pc:sldChg chg="modSp">
        <pc:chgData name="" userId="" providerId="" clId="Web-{58629B2C-13F2-413D-B356-8D1B5B5B47FF}" dt="2019-01-03T00:29:51.220" v="20" actId="20577"/>
        <pc:sldMkLst>
          <pc:docMk/>
          <pc:sldMk cId="4121087352" sldId="287"/>
        </pc:sldMkLst>
        <pc:spChg chg="mod">
          <ac:chgData name="" userId="" providerId="" clId="Web-{58629B2C-13F2-413D-B356-8D1B5B5B47FF}" dt="2019-01-03T00:29:51.220" v="20" actId="20577"/>
          <ac:spMkLst>
            <pc:docMk/>
            <pc:sldMk cId="4121087352" sldId="287"/>
            <ac:spMk id="5122" creationId="{00000000-0000-0000-0000-000000000000}"/>
          </ac:spMkLst>
        </pc:spChg>
      </pc:sldChg>
      <pc:sldChg chg="modSp">
        <pc:chgData name="" userId="" providerId="" clId="Web-{58629B2C-13F2-413D-B356-8D1B5B5B47FF}" dt="2019-01-03T00:31:03.678" v="22" actId="20577"/>
        <pc:sldMkLst>
          <pc:docMk/>
          <pc:sldMk cId="27112399" sldId="290"/>
        </pc:sldMkLst>
        <pc:spChg chg="mod">
          <ac:chgData name="" userId="" providerId="" clId="Web-{58629B2C-13F2-413D-B356-8D1B5B5B47FF}" dt="2019-01-03T00:31:03.678" v="22" actId="20577"/>
          <ac:spMkLst>
            <pc:docMk/>
            <pc:sldMk cId="27112399" sldId="290"/>
            <ac:spMk id="8194" creationId="{00000000-0000-0000-0000-000000000000}"/>
          </ac:spMkLst>
        </pc:spChg>
      </pc:sldChg>
      <pc:sldChg chg="modSp modNotes">
        <pc:chgData name="" userId="" providerId="" clId="Web-{58629B2C-13F2-413D-B356-8D1B5B5B47FF}" dt="2019-01-03T00:31:31.570" v="27" actId="20577"/>
        <pc:sldMkLst>
          <pc:docMk/>
          <pc:sldMk cId="2639391494" sldId="291"/>
        </pc:sldMkLst>
        <pc:spChg chg="mod">
          <ac:chgData name="" userId="" providerId="" clId="Web-{58629B2C-13F2-413D-B356-8D1B5B5B47FF}" dt="2019-01-03T00:31:16.460" v="25" actId="20577"/>
          <ac:spMkLst>
            <pc:docMk/>
            <pc:sldMk cId="2639391494" sldId="291"/>
            <ac:spMk id="9218" creationId="{00000000-0000-0000-0000-000000000000}"/>
          </ac:spMkLst>
        </pc:spChg>
        <pc:spChg chg="mod">
          <ac:chgData name="" userId="" providerId="" clId="Web-{58629B2C-13F2-413D-B356-8D1B5B5B47FF}" dt="2019-01-03T00:31:23.523" v="26" actId="20577"/>
          <ac:spMkLst>
            <pc:docMk/>
            <pc:sldMk cId="2639391494" sldId="291"/>
            <ac:spMk id="9219" creationId="{00000000-0000-0000-0000-000000000000}"/>
          </ac:spMkLst>
        </pc:spChg>
      </pc:sldChg>
      <pc:sldChg chg="modSp modNotes">
        <pc:chgData name="" userId="" providerId="" clId="Web-{58629B2C-13F2-413D-B356-8D1B5B5B47FF}" dt="2019-01-03T00:32:07.290" v="35" actId="20577"/>
        <pc:sldMkLst>
          <pc:docMk/>
          <pc:sldMk cId="1866348315" sldId="292"/>
        </pc:sldMkLst>
        <pc:spChg chg="mod">
          <ac:chgData name="" userId="" providerId="" clId="Web-{58629B2C-13F2-413D-B356-8D1B5B5B47FF}" dt="2019-01-03T00:31:50.180" v="32" actId="20577"/>
          <ac:spMkLst>
            <pc:docMk/>
            <pc:sldMk cId="1866348315" sldId="292"/>
            <ac:spMk id="11268" creationId="{00000000-0000-0000-0000-000000000000}"/>
          </ac:spMkLst>
        </pc:spChg>
      </pc:sldChg>
      <pc:sldChg chg="modSp">
        <pc:chgData name="" userId="" providerId="" clId="Web-{58629B2C-13F2-413D-B356-8D1B5B5B47FF}" dt="2019-01-03T00:32:33.744" v="39" actId="20577"/>
        <pc:sldMkLst>
          <pc:docMk/>
          <pc:sldMk cId="1128822429" sldId="293"/>
        </pc:sldMkLst>
        <pc:spChg chg="mod">
          <ac:chgData name="" userId="" providerId="" clId="Web-{58629B2C-13F2-413D-B356-8D1B5B5B47FF}" dt="2019-01-03T00:32:33.744" v="39" actId="20577"/>
          <ac:spMkLst>
            <pc:docMk/>
            <pc:sldMk cId="1128822429" sldId="293"/>
            <ac:spMk id="13314" creationId="{00000000-0000-0000-0000-000000000000}"/>
          </ac:spMkLst>
        </pc:spChg>
      </pc:sldChg>
      <pc:sldChg chg="modSp">
        <pc:chgData name="" userId="" providerId="" clId="Web-{58629B2C-13F2-413D-B356-8D1B5B5B47FF}" dt="2019-01-03T00:33:09.042" v="44" actId="20577"/>
        <pc:sldMkLst>
          <pc:docMk/>
          <pc:sldMk cId="4126057603" sldId="294"/>
        </pc:sldMkLst>
        <pc:spChg chg="mod">
          <ac:chgData name="" userId="" providerId="" clId="Web-{58629B2C-13F2-413D-B356-8D1B5B5B47FF}" dt="2019-01-03T00:33:09.042" v="44" actId="20577"/>
          <ac:spMkLst>
            <pc:docMk/>
            <pc:sldMk cId="4126057603" sldId="294"/>
            <ac:spMk id="14338" creationId="{00000000-0000-0000-0000-000000000000}"/>
          </ac:spMkLst>
        </pc:spChg>
      </pc:sldChg>
      <pc:sldChg chg="modSp">
        <pc:chgData name="" userId="" providerId="" clId="Web-{58629B2C-13F2-413D-B356-8D1B5B5B47FF}" dt="2019-01-03T00:39:28.416" v="52" actId="20577"/>
        <pc:sldMkLst>
          <pc:docMk/>
          <pc:sldMk cId="1223591220" sldId="295"/>
        </pc:sldMkLst>
        <pc:spChg chg="mod">
          <ac:chgData name="" userId="" providerId="" clId="Web-{58629B2C-13F2-413D-B356-8D1B5B5B47FF}" dt="2019-01-03T00:39:28.416" v="52" actId="20577"/>
          <ac:spMkLst>
            <pc:docMk/>
            <pc:sldMk cId="1223591220" sldId="295"/>
            <ac:spMk id="3" creationId="{00000000-0000-0000-0000-000000000000}"/>
          </ac:spMkLst>
        </pc:spChg>
      </pc:sldChg>
      <pc:sldChg chg="modSp modNotes">
        <pc:chgData name="" userId="" providerId="" clId="Web-{58629B2C-13F2-413D-B356-8D1B5B5B47FF}" dt="2019-01-03T00:39:44.104" v="55" actId="20577"/>
        <pc:sldMkLst>
          <pc:docMk/>
          <pc:sldMk cId="2405609184" sldId="296"/>
        </pc:sldMkLst>
        <pc:spChg chg="mod">
          <ac:chgData name="" userId="" providerId="" clId="Web-{58629B2C-13F2-413D-B356-8D1B5B5B47FF}" dt="2019-01-03T00:39:41.838" v="54" actId="20577"/>
          <ac:spMkLst>
            <pc:docMk/>
            <pc:sldMk cId="2405609184" sldId="296"/>
            <ac:spMk id="17410" creationId="{00000000-0000-0000-0000-000000000000}"/>
          </ac:spMkLst>
        </pc:spChg>
      </pc:sldChg>
      <pc:sldChg chg="modSp">
        <pc:chgData name="" userId="" providerId="" clId="Web-{58629B2C-13F2-413D-B356-8D1B5B5B47FF}" dt="2019-01-03T00:40:20.089" v="58" actId="20577"/>
        <pc:sldMkLst>
          <pc:docMk/>
          <pc:sldMk cId="4169315015" sldId="298"/>
        </pc:sldMkLst>
        <pc:spChg chg="mod">
          <ac:chgData name="" userId="" providerId="" clId="Web-{58629B2C-13F2-413D-B356-8D1B5B5B47FF}" dt="2019-01-03T00:40:20.089" v="58" actId="20577"/>
          <ac:spMkLst>
            <pc:docMk/>
            <pc:sldMk cId="4169315015" sldId="298"/>
            <ac:spMk id="14338" creationId="{00000000-0000-0000-0000-000000000000}"/>
          </ac:spMkLst>
        </pc:spChg>
      </pc:sldChg>
      <pc:sldChg chg="modSp">
        <pc:chgData name="" userId="" providerId="" clId="Web-{58629B2C-13F2-413D-B356-8D1B5B5B47FF}" dt="2019-01-03T00:40:55.747" v="64" actId="20577"/>
        <pc:sldMkLst>
          <pc:docMk/>
          <pc:sldMk cId="1430566667" sldId="299"/>
        </pc:sldMkLst>
        <pc:spChg chg="mod">
          <ac:chgData name="" userId="" providerId="" clId="Web-{58629B2C-13F2-413D-B356-8D1B5B5B47FF}" dt="2019-01-03T00:40:55.747" v="64" actId="20577"/>
          <ac:spMkLst>
            <pc:docMk/>
            <pc:sldMk cId="1430566667" sldId="299"/>
            <ac:spMk id="4" creationId="{00000000-0000-0000-0000-000000000000}"/>
          </ac:spMkLst>
        </pc:spChg>
        <pc:spChg chg="mod">
          <ac:chgData name="" userId="" providerId="" clId="Web-{58629B2C-13F2-413D-B356-8D1B5B5B47FF}" dt="2019-01-03T00:40:27.809" v="60" actId="1076"/>
          <ac:spMkLst>
            <pc:docMk/>
            <pc:sldMk cId="1430566667" sldId="299"/>
            <ac:spMk id="21506" creationId="{00000000-0000-0000-0000-000000000000}"/>
          </ac:spMkLst>
        </pc:spChg>
      </pc:sldChg>
      <pc:sldChg chg="modSp">
        <pc:chgData name="" userId="" providerId="" clId="Web-{58629B2C-13F2-413D-B356-8D1B5B5B47FF}" dt="2019-01-03T00:42:08.765" v="69" actId="20577"/>
        <pc:sldMkLst>
          <pc:docMk/>
          <pc:sldMk cId="3313288751" sldId="300"/>
        </pc:sldMkLst>
        <pc:spChg chg="mod">
          <ac:chgData name="" userId="" providerId="" clId="Web-{58629B2C-13F2-413D-B356-8D1B5B5B47FF}" dt="2019-01-03T00:42:08.765" v="69" actId="20577"/>
          <ac:spMkLst>
            <pc:docMk/>
            <pc:sldMk cId="3313288751" sldId="300"/>
            <ac:spMk id="22530" creationId="{00000000-0000-0000-0000-000000000000}"/>
          </ac:spMkLst>
        </pc:spChg>
      </pc:sldChg>
      <pc:sldChg chg="modSp">
        <pc:chgData name="" userId="" providerId="" clId="Web-{58629B2C-13F2-413D-B356-8D1B5B5B47FF}" dt="2019-01-03T00:42:58.377" v="85" actId="20577"/>
        <pc:sldMkLst>
          <pc:docMk/>
          <pc:sldMk cId="1093716307" sldId="302"/>
        </pc:sldMkLst>
        <pc:spChg chg="mod">
          <ac:chgData name="" userId="" providerId="" clId="Web-{58629B2C-13F2-413D-B356-8D1B5B5B47FF}" dt="2019-01-03T00:42:58.377" v="85" actId="20577"/>
          <ac:spMkLst>
            <pc:docMk/>
            <pc:sldMk cId="1093716307" sldId="302"/>
            <ac:spMk id="27650" creationId="{00000000-0000-0000-0000-000000000000}"/>
          </ac:spMkLst>
        </pc:spChg>
      </pc:sldChg>
      <pc:sldChg chg="modSp">
        <pc:chgData name="" userId="" providerId="" clId="Web-{58629B2C-13F2-413D-B356-8D1B5B5B47FF}" dt="2019-01-03T00:28:31.623" v="1" actId="20577"/>
        <pc:sldMkLst>
          <pc:docMk/>
          <pc:sldMk cId="237017642" sldId="422"/>
        </pc:sldMkLst>
        <pc:spChg chg="mod">
          <ac:chgData name="" userId="" providerId="" clId="Web-{58629B2C-13F2-413D-B356-8D1B5B5B47FF}" dt="2019-01-03T00:28:31.623" v="1" actId="20577"/>
          <ac:spMkLst>
            <pc:docMk/>
            <pc:sldMk cId="237017642" sldId="422"/>
            <ac:spMk id="5" creationId="{17535ABD-13CE-4564-8FF3-98D62DBB5346}"/>
          </ac:spMkLst>
        </pc:spChg>
      </pc:sldChg>
      <pc:sldChg chg="modSp">
        <pc:chgData name="" userId="" providerId="" clId="Web-{58629B2C-13F2-413D-B356-8D1B5B5B47FF}" dt="2019-01-03T00:42:40.438" v="80" actId="20577"/>
        <pc:sldMkLst>
          <pc:docMk/>
          <pc:sldMk cId="1400486837" sldId="424"/>
        </pc:sldMkLst>
        <pc:spChg chg="mod">
          <ac:chgData name="" userId="" providerId="" clId="Web-{58629B2C-13F2-413D-B356-8D1B5B5B47FF}" dt="2019-01-03T00:42:40.438" v="80" actId="20577"/>
          <ac:spMkLst>
            <pc:docMk/>
            <pc:sldMk cId="1400486837" sldId="424"/>
            <ac:spMk id="2253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cs typeface="Calibri"/>
              </a:rPr>
              <a:t>Title: W2L14 Survival Analysis</a:t>
            </a:r>
            <a:endParaRPr lang="en-US" b="1" baseline="0" dirty="0">
              <a:latin typeface="+mn-lt"/>
              <a:cs typeface="Calibri"/>
            </a:endParaRPr>
          </a:p>
          <a:p>
            <a:r>
              <a:rPr lang="en-US" b="1" dirty="0">
                <a:latin typeface="+mn-lt"/>
                <a:cs typeface="Calibri"/>
              </a:rPr>
              <a:t>Time: 60 minutes (53 slides + 3 </a:t>
            </a:r>
            <a:r>
              <a:rPr lang="en-US" b="1">
                <a:latin typeface="+mn-lt"/>
                <a:cs typeface="Calibri"/>
              </a:rPr>
              <a:t>optional slides)</a:t>
            </a:r>
            <a:endParaRPr lang="en-US" b="1" dirty="0">
              <a:solidFill>
                <a:srgbClr val="FF0000"/>
              </a:solidFill>
              <a:latin typeface="+mn-lt"/>
              <a:cs typeface="Calibri"/>
            </a:endParaRPr>
          </a:p>
          <a:p>
            <a:r>
              <a:rPr lang="en-US" b="1" dirty="0">
                <a:latin typeface="+mn-lt"/>
                <a:cs typeface="Calibri"/>
              </a:rPr>
              <a:t>Reading:</a:t>
            </a:r>
            <a:r>
              <a:rPr lang="en-US" b="1" baseline="0" dirty="0">
                <a:latin typeface="+mn-lt"/>
                <a:cs typeface="Calibri"/>
              </a:rPr>
              <a:t> None</a:t>
            </a:r>
          </a:p>
          <a:p>
            <a:endParaRPr lang="en-US" b="1" baseline="0" dirty="0">
              <a:latin typeface="+mn-lt"/>
              <a:cs typeface="Calibri"/>
            </a:endParaRPr>
          </a:p>
          <a:p>
            <a:pPr marL="171450" indent="-171450">
              <a:buFont typeface="Arial"/>
              <a:buChar char="•"/>
            </a:pPr>
            <a:r>
              <a:rPr lang="en-US" altLang="en-US" sz="1200" i="1" dirty="0">
                <a:solidFill>
                  <a:srgbClr val="404040"/>
                </a:solidFill>
                <a:latin typeface="+mn-lt"/>
                <a:cs typeface="Times New Roman" panose="02020603050405020304" pitchFamily="18" charset="0"/>
              </a:rPr>
              <a:t>Acknowledgment: Joanne Garrett, PhD</a:t>
            </a:r>
            <a:br>
              <a:rPr lang="en-US" altLang="en-US" sz="1200" i="1" dirty="0">
                <a:solidFill>
                  <a:srgbClr val="404040"/>
                </a:solidFill>
                <a:latin typeface="+mn-lt"/>
                <a:cs typeface="Times New Roman" panose="02020603050405020304" pitchFamily="18" charset="0"/>
              </a:rPr>
            </a:br>
            <a:r>
              <a:rPr lang="en-US" altLang="en-US" sz="1200" i="1" dirty="0">
                <a:solidFill>
                  <a:srgbClr val="404040"/>
                </a:solidFill>
                <a:latin typeface="+mn-lt"/>
                <a:cs typeface="Times New Roman" panose="02020603050405020304" pitchFamily="18" charset="0"/>
              </a:rPr>
              <a:t>Department of Obstetrics and Gynecology</a:t>
            </a:r>
            <a:br>
              <a:rPr lang="en-US" altLang="en-US" sz="1200" i="1" dirty="0">
                <a:solidFill>
                  <a:srgbClr val="404040"/>
                </a:solidFill>
                <a:latin typeface="+mn-lt"/>
                <a:cs typeface="Times New Roman" panose="02020603050405020304" pitchFamily="18" charset="0"/>
              </a:rPr>
            </a:br>
            <a:r>
              <a:rPr lang="en-US" altLang="en-US" sz="1200" i="1" dirty="0">
                <a:solidFill>
                  <a:srgbClr val="404040"/>
                </a:solidFill>
                <a:latin typeface="+mn-lt"/>
                <a:cs typeface="Times New Roman" panose="02020603050405020304" pitchFamily="18" charset="0"/>
              </a:rPr>
              <a:t>University of North Carolina at Chapel Hill</a:t>
            </a:r>
            <a:endParaRPr lang="en-US" b="1"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2092693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p:spPr>
        <p:txBody>
          <a:bodyPr/>
          <a:lstStyle/>
          <a:p>
            <a:pPr marL="171450" indent="-171450">
              <a:buFont typeface="Arial" panose="020B0604020202020204" pitchFamily="34" charset="0"/>
              <a:buChar char="•"/>
            </a:pPr>
            <a:r>
              <a:rPr lang="en-US" altLang="en-US" dirty="0"/>
              <a:t>But how can we compare</a:t>
            </a:r>
            <a:r>
              <a:rPr lang="en-US" altLang="en-US" baseline="0" dirty="0"/>
              <a:t> them when we don’t know whether subjects relapsed or not, we don’t know how long they were in remission?</a:t>
            </a:r>
          </a:p>
          <a:p>
            <a:pPr marL="171450" indent="-171450">
              <a:buFont typeface="Arial" panose="020B0604020202020204" pitchFamily="34" charset="0"/>
              <a:buChar char="•"/>
            </a:pPr>
            <a:r>
              <a:rPr lang="en-US" altLang="en-US" baseline="0" dirty="0"/>
              <a:t>Can we compare median survival time?</a:t>
            </a:r>
          </a:p>
          <a:p>
            <a:pPr marL="171450" indent="-171450">
              <a:buFont typeface="Arial" panose="020B0604020202020204" pitchFamily="34" charset="0"/>
              <a:buChar char="•"/>
            </a:pPr>
            <a:r>
              <a:rPr lang="en-US" altLang="en-US" baseline="0" dirty="0"/>
              <a:t>What do you do with censored values?</a:t>
            </a:r>
          </a:p>
          <a:p>
            <a:pPr marL="171450" indent="-171450">
              <a:buFont typeface="Arial" panose="020B0604020202020204" pitchFamily="34" charset="0"/>
              <a:buChar char="•"/>
            </a:pPr>
            <a:r>
              <a:rPr lang="en-US" altLang="en-US" baseline="0" dirty="0"/>
              <a:t>If you exclude the censored times, the median will be too low because you exclude the longest remissions.</a:t>
            </a:r>
          </a:p>
          <a:p>
            <a:pPr marL="171450" indent="-171450">
              <a:buFont typeface="Arial" panose="020B0604020202020204" pitchFamily="34" charset="0"/>
              <a:buChar char="•"/>
            </a:pPr>
            <a:r>
              <a:rPr lang="en-US" altLang="en-US" baseline="0" dirty="0"/>
              <a:t>If you include the censored times, then they are interpreted as relapses, as having experienced the event, but we know they were still in remission when we last saw them.</a:t>
            </a:r>
          </a:p>
          <a:p>
            <a:pPr marL="171450" indent="-171450">
              <a:buFont typeface="Arial" panose="020B0604020202020204" pitchFamily="34" charset="0"/>
              <a:buChar char="•"/>
            </a:pPr>
            <a:r>
              <a:rPr lang="en-US" altLang="en-US" baseline="0" dirty="0"/>
              <a:t>So, again, the median is too low.</a:t>
            </a:r>
            <a:endParaRPr lang="en-US" altLang="en-US" dirty="0"/>
          </a:p>
        </p:txBody>
      </p:sp>
      <p:sp>
        <p:nvSpPr>
          <p:cNvPr id="16388" name="Slide Number Placeholder 3"/>
          <p:cNvSpPr>
            <a:spLocks noGrp="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F1AE5765-0512-4702-8F09-042A43CD8794}" type="slidenum">
              <a:rPr lang="en-US" altLang="en-US" sz="1200" smtClean="0"/>
              <a:pPr/>
              <a:t>10</a:t>
            </a:fld>
            <a:endParaRPr lang="en-US" altLang="en-US" sz="1200"/>
          </a:p>
        </p:txBody>
      </p:sp>
    </p:spTree>
    <p:extLst>
      <p:ext uri="{BB962C8B-B14F-4D97-AF65-F5344CB8AC3E}">
        <p14:creationId xmlns:p14="http://schemas.microsoft.com/office/powerpoint/2010/main" val="420877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61818176-B97B-4546-9F31-D459034A0F88}" type="slidenum">
              <a:rPr lang="en-US" altLang="en-US" sz="1200" smtClean="0"/>
              <a:pPr/>
              <a:t>11</a:t>
            </a:fld>
            <a:endParaRPr lang="en-US" altLang="en-US"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Let</a:t>
            </a:r>
            <a:r>
              <a:rPr lang="en-US" altLang="en-US" baseline="0" dirty="0"/>
              <a:t> me introduce the survival function here, because the survival function and </a:t>
            </a:r>
            <a:r>
              <a:rPr lang="en-US" altLang="en-US" dirty="0"/>
              <a:t>its</a:t>
            </a:r>
            <a:r>
              <a:rPr lang="en-US" altLang="en-US" baseline="0" dirty="0"/>
              <a:t> companion, the hazard function, is going to solve this problem.</a:t>
            </a:r>
          </a:p>
          <a:p>
            <a:pPr marL="171450" indent="-171450" eaLnBrk="1" hangingPunct="1">
              <a:buFont typeface="Arial" panose="020B0604020202020204" pitchFamily="34" charset="0"/>
              <a:buChar char="•"/>
            </a:pPr>
            <a:r>
              <a:rPr lang="en-US" altLang="en-US" i="1" baseline="0" dirty="0"/>
              <a:t>[Review slide content]</a:t>
            </a:r>
          </a:p>
        </p:txBody>
      </p:sp>
    </p:spTree>
    <p:extLst>
      <p:ext uri="{BB962C8B-B14F-4D97-AF65-F5344CB8AC3E}">
        <p14:creationId xmlns:p14="http://schemas.microsoft.com/office/powerpoint/2010/main" val="12473031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7D8EB86D-EC44-4306-96AF-7FC9B818AE12}" type="slidenum">
              <a:rPr lang="en-US" altLang="en-US" sz="1200" smtClean="0"/>
              <a:pPr/>
              <a:t>12</a:t>
            </a:fld>
            <a:endParaRPr lang="en-US" alt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i="1" dirty="0"/>
              <a:t>[Review slide content]</a:t>
            </a:r>
          </a:p>
        </p:txBody>
      </p:sp>
    </p:spTree>
    <p:extLst>
      <p:ext uri="{BB962C8B-B14F-4D97-AF65-F5344CB8AC3E}">
        <p14:creationId xmlns:p14="http://schemas.microsoft.com/office/powerpoint/2010/main" val="3438151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Let’s apply this to the leukemia</a:t>
            </a:r>
            <a:r>
              <a:rPr lang="en-US" baseline="0" dirty="0"/>
              <a:t> study control group (remember there was no censoring in the control group):</a:t>
            </a:r>
          </a:p>
          <a:p>
            <a:pPr marL="171450" indent="-171450">
              <a:buFont typeface="Arial" panose="020B0604020202020204" pitchFamily="34" charset="0"/>
              <a:buChar char="•"/>
            </a:pPr>
            <a:r>
              <a:rPr lang="en-US" baseline="0" dirty="0"/>
              <a:t>Use the letter “m” to mean the number of failures (or events) at time t.</a:t>
            </a:r>
          </a:p>
          <a:p>
            <a:pPr marL="171450" indent="-171450">
              <a:buFont typeface="Arial" panose="020B0604020202020204" pitchFamily="34" charset="0"/>
              <a:buChar char="•"/>
            </a:pPr>
            <a:r>
              <a:rPr lang="en-US" baseline="0" dirty="0"/>
              <a:t>So S(t) is the survival probability at time t:  the number surviving past time t over the total.</a:t>
            </a:r>
          </a:p>
          <a:p>
            <a:pPr marL="171450" indent="-171450">
              <a:buFont typeface="Arial" panose="020B0604020202020204" pitchFamily="34" charset="0"/>
              <a:buChar char="•"/>
            </a:pPr>
            <a:r>
              <a:rPr lang="en-US" baseline="0" dirty="0"/>
              <a:t>Review the first 5-6 lines of the table, point out that on each line the subtrahend equals the running cumulative total of m(t).</a:t>
            </a:r>
          </a:p>
          <a:p>
            <a:pPr marL="171450" indent="-171450">
              <a:buFont typeface="Arial" panose="020B0604020202020204" pitchFamily="34" charset="0"/>
              <a:buChar char="•"/>
            </a:pPr>
            <a:r>
              <a:rPr lang="en-US" dirty="0"/>
              <a:t>However, this won’t work for censored</a:t>
            </a:r>
            <a:r>
              <a:rPr lang="en-US" baseline="0" dirty="0"/>
              <a:t> data.</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13</a:t>
            </a:fld>
            <a:endParaRPr lang="en-US"/>
          </a:p>
        </p:txBody>
      </p:sp>
    </p:spTree>
    <p:extLst>
      <p:ext uri="{BB962C8B-B14F-4D97-AF65-F5344CB8AC3E}">
        <p14:creationId xmlns:p14="http://schemas.microsoft.com/office/powerpoint/2010/main" val="1728182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To accommodate censored data, let</a:t>
            </a:r>
            <a:r>
              <a:rPr lang="en-US" baseline="0" dirty="0"/>
              <a:t> me now introduce the hazard function:</a:t>
            </a:r>
          </a:p>
          <a:p>
            <a:pPr marL="171450" indent="-171450">
              <a:buFont typeface="Arial" panose="020B0604020202020204" pitchFamily="34" charset="0"/>
              <a:buChar char="•"/>
            </a:pPr>
            <a:r>
              <a:rPr lang="en-US" baseline="0" dirty="0"/>
              <a:t>The hazard function tells you the probability of the event occurring during a very short interval of time, given that the individual is still under observation at the start of the interval.  The probability statement is conditional, it applies only to people who are still under observation.</a:t>
            </a:r>
          </a:p>
          <a:p>
            <a:pPr marL="171450" indent="-171450">
              <a:buFont typeface="Arial" panose="020B0604020202020204" pitchFamily="34" charset="0"/>
              <a:buChar char="•"/>
            </a:pPr>
            <a:r>
              <a:rPr lang="en-US" baseline="0" dirty="0"/>
              <a:t>So the denominator should be only those who are still under observation and have not yet had the event up to that point (not all those who started).</a:t>
            </a:r>
          </a:p>
          <a:p>
            <a:pPr marL="171450" indent="-171450">
              <a:buFont typeface="Arial" panose="020B0604020202020204" pitchFamily="34" charset="0"/>
              <a:buChar char="•"/>
            </a:pPr>
            <a:r>
              <a:rPr lang="en-US" baseline="0" dirty="0"/>
              <a:t>In other words, the risk of the event during an interval but only among those “at risk” at the start of the interval (those who could possibly experience the event).</a:t>
            </a:r>
          </a:p>
          <a:p>
            <a:pPr marL="171450" indent="-171450">
              <a:buFont typeface="Arial" panose="020B0604020202020204" pitchFamily="34" charset="0"/>
              <a:buChar char="•"/>
            </a:pPr>
            <a:r>
              <a:rPr lang="en-US" baseline="0" dirty="0"/>
              <a:t>Obviously if they already dropped out before that or they already had the event before that, they are no longer at risk.</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14</a:t>
            </a:fld>
            <a:endParaRPr lang="en-US"/>
          </a:p>
        </p:txBody>
      </p:sp>
    </p:spTree>
    <p:extLst>
      <p:ext uri="{BB962C8B-B14F-4D97-AF65-F5344CB8AC3E}">
        <p14:creationId xmlns:p14="http://schemas.microsoft.com/office/powerpoint/2010/main" val="1815049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This</a:t>
            </a:r>
            <a:r>
              <a:rPr lang="en-US" baseline="0" dirty="0"/>
              <a:t> method was developed by the life insurance industry over 100 years ago because there was so much money riding on being able to accurately measure and predict expected survival.</a:t>
            </a:r>
          </a:p>
          <a:p>
            <a:pPr marL="171450" indent="-171450">
              <a:spcAft>
                <a:spcPts val="600"/>
              </a:spcAft>
              <a:buFont typeface="Arial" panose="020B0604020202020204" pitchFamily="34" charset="0"/>
              <a:buChar char="•"/>
            </a:pPr>
            <a:r>
              <a:rPr lang="en-US" baseline="0" dirty="0"/>
              <a:t>The numerator is the number of subjects who experience the event during the specific time interval. The denominator is the number of people at risk at the start of the interval MINUS ½ of the numbered censored during that interval.</a:t>
            </a:r>
          </a:p>
          <a:p>
            <a:pPr marL="0" indent="0">
              <a:spcAft>
                <a:spcPts val="600"/>
              </a:spcAft>
              <a:buFont typeface="Arial" panose="020B0604020202020204" pitchFamily="34" charset="0"/>
              <a:buNone/>
            </a:pPr>
            <a:endParaRPr lang="en-US" baseline="0" dirty="0"/>
          </a:p>
          <a:p>
            <a:pPr marL="0" indent="0">
              <a:buFont typeface="Arial" panose="020B0604020202020204" pitchFamily="34" charset="0"/>
              <a:buNone/>
            </a:pPr>
            <a:r>
              <a:rPr lang="en-US" baseline="0" dirty="0"/>
              <a:t>Here’s the reasoning:  </a:t>
            </a:r>
          </a:p>
          <a:p>
            <a:pPr marL="171450" indent="-171450">
              <a:buFont typeface="Arial"/>
              <a:buChar char="•"/>
            </a:pPr>
            <a:r>
              <a:rPr lang="en-US" baseline="0" dirty="0"/>
              <a:t>If you exclude them (take them out of the denominator) then the denominator becomes artificially small, so the hazard is too big.</a:t>
            </a:r>
          </a:p>
          <a:p>
            <a:pPr marL="171450" indent="-171450">
              <a:buFont typeface="Arial" panose="020B0604020202020204" pitchFamily="34" charset="0"/>
              <a:buChar char="•"/>
            </a:pPr>
            <a:r>
              <a:rPr lang="en-US" baseline="0" dirty="0"/>
              <a:t>On the other hand, if you include them in the denominator, then the denominator is too large because some of them will in fact relapse or die </a:t>
            </a:r>
            <a:r>
              <a:rPr lang="en-US" sz="1200" kern="1200" dirty="0">
                <a:solidFill>
                  <a:schemeClr val="tx1"/>
                </a:solidFill>
                <a:effectLst/>
                <a:latin typeface="+mn-lt"/>
                <a:ea typeface="+mn-ea"/>
                <a:cs typeface="+mn-cs"/>
              </a:rPr>
              <a:t>–</a:t>
            </a:r>
            <a:r>
              <a:rPr lang="en-US" baseline="0" dirty="0"/>
              <a:t> you just don’t know who.  </a:t>
            </a:r>
          </a:p>
          <a:p>
            <a:pPr marL="171450" indent="-171450">
              <a:buFont typeface="Arial" panose="020B0604020202020204" pitchFamily="34" charset="0"/>
              <a:buChar char="•"/>
            </a:pPr>
            <a:r>
              <a:rPr lang="en-US" baseline="0" dirty="0"/>
              <a:t>So, in a way, it’s a very simple compromise – take them out, it’s too small; leave them in, it’s too big. Neither one is better, so split the difference, compromise at the half way point, give those who were censored half-credit (in other words, subtract ½ for each individual censored during the interval).</a:t>
            </a:r>
          </a:p>
          <a:p>
            <a:pPr marL="171450" indent="-171450">
              <a:buFont typeface="Arial" panose="020B0604020202020204" pitchFamily="34" charset="0"/>
              <a:buChar char="•"/>
            </a:pPr>
            <a:r>
              <a:rPr lang="en-US" baseline="0" dirty="0"/>
              <a:t>For the hazard at week 6 ... </a:t>
            </a:r>
            <a:r>
              <a:rPr lang="en-US" i="1" baseline="0" dirty="0"/>
              <a:t>(review the formula for h(6) and the corresponding text boxes).</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15</a:t>
            </a:fld>
            <a:endParaRPr lang="en-US"/>
          </a:p>
        </p:txBody>
      </p:sp>
    </p:spTree>
    <p:extLst>
      <p:ext uri="{BB962C8B-B14F-4D97-AF65-F5344CB8AC3E}">
        <p14:creationId xmlns:p14="http://schemas.microsoft.com/office/powerpoint/2010/main" val="2194699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This</a:t>
            </a:r>
            <a:r>
              <a:rPr lang="en-US" baseline="0" dirty="0"/>
              <a:t> method was developed by the life insurance industry over 100 years ago because there was so much money riding on being able to accurately measure and predict expected survival.</a:t>
            </a:r>
          </a:p>
          <a:p>
            <a:pPr marL="171450" indent="-171450">
              <a:spcAft>
                <a:spcPts val="600"/>
              </a:spcAft>
              <a:buFont typeface="Arial" panose="020B0604020202020204" pitchFamily="34" charset="0"/>
              <a:buChar char="•"/>
            </a:pPr>
            <a:r>
              <a:rPr lang="en-US" baseline="0" dirty="0"/>
              <a:t>The numerator is the number of subjects who experience the event during the specific time interval. The denominator is the number of people at risk at the start of the interval MINUS ½ of the numbered censored during that interval.</a:t>
            </a:r>
          </a:p>
          <a:p>
            <a:pPr marL="0" indent="0">
              <a:spcAft>
                <a:spcPts val="600"/>
              </a:spcAft>
              <a:buFont typeface="Arial" panose="020B0604020202020204" pitchFamily="34" charset="0"/>
              <a:buNone/>
            </a:pPr>
            <a:endParaRPr lang="en-US" baseline="0" dirty="0"/>
          </a:p>
          <a:p>
            <a:pPr marL="0" indent="0">
              <a:buFont typeface="Arial" panose="020B0604020202020204" pitchFamily="34" charset="0"/>
              <a:buNone/>
            </a:pPr>
            <a:r>
              <a:rPr lang="en-US" baseline="0" dirty="0"/>
              <a:t>Here’s the reasoning:  </a:t>
            </a:r>
          </a:p>
          <a:p>
            <a:pPr marL="171450" indent="-171450">
              <a:buFont typeface="Arial"/>
              <a:buChar char="•"/>
            </a:pPr>
            <a:r>
              <a:rPr lang="en-US" baseline="0" dirty="0"/>
              <a:t>If you exclude them (take them out of the denominator) then the denominator becomes artificially small, so the hazard is too big.</a:t>
            </a:r>
          </a:p>
          <a:p>
            <a:pPr marL="171450" indent="-171450">
              <a:buFont typeface="Arial" panose="020B0604020202020204" pitchFamily="34" charset="0"/>
              <a:buChar char="•"/>
            </a:pPr>
            <a:r>
              <a:rPr lang="en-US" baseline="0" dirty="0"/>
              <a:t>On the other hand, if you include them in the denominator, then the denominator is too large because some of them will in fact relapse or die </a:t>
            </a:r>
            <a:r>
              <a:rPr lang="en-US" sz="1200" kern="1200" dirty="0">
                <a:solidFill>
                  <a:schemeClr val="tx1"/>
                </a:solidFill>
                <a:effectLst/>
                <a:latin typeface="+mn-lt"/>
                <a:ea typeface="+mn-ea"/>
                <a:cs typeface="+mn-cs"/>
              </a:rPr>
              <a:t>–</a:t>
            </a:r>
            <a:r>
              <a:rPr lang="en-US" baseline="0" dirty="0"/>
              <a:t> you just don’t know who.  </a:t>
            </a:r>
          </a:p>
          <a:p>
            <a:pPr marL="171450" indent="-171450">
              <a:buFont typeface="Arial" panose="020B0604020202020204" pitchFamily="34" charset="0"/>
              <a:buChar char="•"/>
            </a:pPr>
            <a:r>
              <a:rPr lang="en-US" baseline="0" dirty="0"/>
              <a:t>So, in a way, it’s a very simple compromise – take them out, it’s too small; leave them in, it’s too big. Neither one is better, so split the difference, compromise at the half way point, give those who were censored half-credit (in other words, subtract ½ for each individual censored during the interval).</a:t>
            </a:r>
          </a:p>
          <a:p>
            <a:pPr marL="171450" indent="-171450">
              <a:buFont typeface="Arial" panose="020B0604020202020204" pitchFamily="34" charset="0"/>
              <a:buChar char="•"/>
            </a:pPr>
            <a:r>
              <a:rPr lang="en-US" baseline="0" dirty="0"/>
              <a:t>For the hazard at week 6 ... </a:t>
            </a:r>
            <a:r>
              <a:rPr lang="en-US" i="1" baseline="0" dirty="0"/>
              <a:t>(review the formula for h(6) and the corresponding text boxes).</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16</a:t>
            </a:fld>
            <a:endParaRPr lang="en-US"/>
          </a:p>
        </p:txBody>
      </p:sp>
    </p:spTree>
    <p:extLst>
      <p:ext uri="{BB962C8B-B14F-4D97-AF65-F5344CB8AC3E}">
        <p14:creationId xmlns:p14="http://schemas.microsoft.com/office/powerpoint/2010/main" val="236423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AD63BEC7-FCF1-460B-9A25-AA83D428EF4F}" type="slidenum">
              <a:rPr lang="en-US" altLang="en-US" sz="1200" smtClean="0"/>
              <a:pPr/>
              <a:t>17</a:t>
            </a:fld>
            <a:endParaRPr lang="en-US" altLang="en-US"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marL="0" indent="0" eaLnBrk="1" hangingPunct="1">
              <a:buFont typeface="Arial" panose="020B0604020202020204" pitchFamily="34" charset="0"/>
              <a:buNone/>
            </a:pPr>
            <a:r>
              <a:rPr lang="en-US" altLang="en-US" dirty="0"/>
              <a:t>Now</a:t>
            </a:r>
            <a:r>
              <a:rPr lang="en-US" altLang="en-US" baseline="0" dirty="0"/>
              <a:t> here is where this hazard function helps us.  You can calculate the survival function from the hazard function.</a:t>
            </a:r>
          </a:p>
          <a:p>
            <a:pPr marL="171450" indent="-171450" eaLnBrk="1" hangingPunct="1">
              <a:buFont typeface="Arial" panose="020B0604020202020204" pitchFamily="34" charset="0"/>
              <a:buChar char="•"/>
            </a:pPr>
            <a:r>
              <a:rPr lang="en-US" altLang="en-US" baseline="0" dirty="0"/>
              <a:t>You need to know the rules of calculating probability here, the addition rule, the multiplication rule, and so on (you should have read all of these in the book).</a:t>
            </a:r>
          </a:p>
          <a:p>
            <a:pPr marL="0" indent="0" eaLnBrk="1" hangingPunct="1">
              <a:buFont typeface="Arial" panose="020B0604020202020204" pitchFamily="34" charset="0"/>
              <a:buNone/>
            </a:pPr>
            <a:endParaRPr lang="en-US" altLang="en-US" baseline="0" dirty="0"/>
          </a:p>
          <a:p>
            <a:pPr marL="0" indent="0" eaLnBrk="1" hangingPunct="1">
              <a:buFont typeface="Arial" panose="020B0604020202020204" pitchFamily="34" charset="0"/>
              <a:buNone/>
            </a:pPr>
            <a:r>
              <a:rPr lang="en-US" altLang="en-US" baseline="0" dirty="0"/>
              <a:t>Here we use the multiplication rule:</a:t>
            </a:r>
          </a:p>
          <a:p>
            <a:pPr marL="171450" indent="-171450" eaLnBrk="1" hangingPunct="1">
              <a:buFont typeface="Arial" panose="020B0604020202020204" pitchFamily="34" charset="0"/>
              <a:buChar char="•"/>
            </a:pPr>
            <a:r>
              <a:rPr lang="en-US" altLang="en-US" baseline="0" dirty="0"/>
              <a:t>First, look at this term 1-h(0).</a:t>
            </a:r>
          </a:p>
          <a:p>
            <a:pPr marL="171450" indent="-171450" eaLnBrk="1" hangingPunct="1">
              <a:buFont typeface="Arial" panose="020B0604020202020204" pitchFamily="34" charset="0"/>
              <a:buChar char="•"/>
            </a:pPr>
            <a:r>
              <a:rPr lang="en-US" altLang="en-US" baseline="0" dirty="0"/>
              <a:t>If h is the hazard that something bad will happen this week, then 1-h is simply the probability that nothing bad will happen this week – but of course only to those who start the week.</a:t>
            </a:r>
          </a:p>
          <a:p>
            <a:pPr marL="171450" indent="-171450" eaLnBrk="1" hangingPunct="1">
              <a:buFont typeface="Arial" panose="020B0604020202020204" pitchFamily="34" charset="0"/>
              <a:buChar char="•"/>
            </a:pPr>
            <a:r>
              <a:rPr lang="en-US" altLang="en-US" baseline="0" dirty="0"/>
              <a:t>If you already relapsed or moved away, then you’re out of the picture, so 1-h is the hazard for this week among those who are still going.</a:t>
            </a:r>
          </a:p>
          <a:p>
            <a:pPr marL="171450" indent="-171450" eaLnBrk="1" hangingPunct="1">
              <a:buFont typeface="Arial" panose="020B0604020202020204" pitchFamily="34" charset="0"/>
              <a:buChar char="•"/>
            </a:pPr>
            <a:r>
              <a:rPr lang="en-US" altLang="en-US" baseline="0" dirty="0"/>
              <a:t>That is called a conditional probability. The condition is that you are in the group that starts the week. That’s who the hazard applies to.</a:t>
            </a:r>
          </a:p>
          <a:p>
            <a:pPr marL="171450" indent="-171450" eaLnBrk="1" hangingPunct="1">
              <a:buFont typeface="Arial" panose="020B0604020202020204" pitchFamily="34" charset="0"/>
              <a:buChar char="•"/>
            </a:pPr>
            <a:r>
              <a:rPr lang="en-US" altLang="en-US" baseline="0" dirty="0"/>
              <a:t>To get the survival probability for this week, you multiply the survival probability for last week times the conditional probability of surviving this week.</a:t>
            </a:r>
          </a:p>
          <a:p>
            <a:pPr marL="171450" indent="-171450" eaLnBrk="1" hangingPunct="1">
              <a:buFont typeface="Arial" panose="020B0604020202020204" pitchFamily="34" charset="0"/>
              <a:buChar char="•"/>
            </a:pPr>
            <a:r>
              <a:rPr lang="en-US" altLang="en-US" baseline="0" dirty="0"/>
              <a:t>It kind of makes sense </a:t>
            </a:r>
            <a:r>
              <a:rPr lang="en-US" sz="1200" kern="1200" dirty="0">
                <a:solidFill>
                  <a:schemeClr val="tx1"/>
                </a:solidFill>
                <a:effectLst/>
                <a:latin typeface="+mn-lt"/>
                <a:ea typeface="+mn-ea"/>
                <a:cs typeface="+mn-cs"/>
              </a:rPr>
              <a:t>–</a:t>
            </a:r>
            <a:r>
              <a:rPr lang="en-US" altLang="en-US" baseline="0" dirty="0"/>
              <a:t> if you know the probability of surviving past last week, or last month, or last year, and you know the risk during this interval, then you can figure out survival to the end of the interval TAKING INTO ACCOUNT CENSORING.</a:t>
            </a:r>
          </a:p>
        </p:txBody>
      </p:sp>
    </p:spTree>
    <p:extLst>
      <p:ext uri="{BB962C8B-B14F-4D97-AF65-F5344CB8AC3E}">
        <p14:creationId xmlns:p14="http://schemas.microsoft.com/office/powerpoint/2010/main" val="970466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defRPr/>
            </a:pPr>
            <a:r>
              <a:rPr lang="en-US" sz="1200" dirty="0"/>
              <a:t>I’m going to go through the leukemia data week by week so you can see exactly</a:t>
            </a:r>
            <a:r>
              <a:rPr lang="en-US" sz="1200" baseline="0" dirty="0"/>
              <a:t> how this works in practice.</a:t>
            </a:r>
            <a:r>
              <a:rPr lang="en-US" sz="1200" dirty="0"/>
              <a:t> </a:t>
            </a:r>
            <a:r>
              <a:rPr lang="en-US" sz="1200" baseline="0" dirty="0"/>
              <a:t> This may seem tedious, but, I’ve done this many times before and ,I promise, by the end you will understand completely.</a:t>
            </a:r>
            <a:r>
              <a:rPr lang="en-US" sz="1200" dirty="0"/>
              <a:t> </a:t>
            </a:r>
            <a:r>
              <a:rPr lang="en-US" sz="1200" baseline="0" dirty="0"/>
              <a:t> Naturally, if I say something that doesn’t make sense, or you feel like you’re not getting it</a:t>
            </a:r>
            <a:r>
              <a:rPr lang="en-US" sz="1200" dirty="0"/>
              <a:t>,</a:t>
            </a:r>
            <a:r>
              <a:rPr lang="en-US" sz="1200" baseline="0" dirty="0"/>
              <a:t> then speak up.</a:t>
            </a:r>
            <a:r>
              <a:rPr lang="en-US" sz="1200" dirty="0"/>
              <a:t> </a:t>
            </a:r>
            <a:r>
              <a:rPr lang="en-US" sz="1200" baseline="0" dirty="0"/>
              <a:t> So please be patient and we’ll go through this together</a:t>
            </a:r>
            <a:r>
              <a:rPr lang="en-US" sz="1200" dirty="0"/>
              <a:t>.</a:t>
            </a:r>
            <a:endParaRPr lang="en-US" sz="1200" baseline="0" dirty="0"/>
          </a:p>
          <a:p>
            <a:pPr marL="0" marR="0" lvl="0" indent="0" algn="l" defTabSz="457200" rtl="0" eaLnBrk="1" fontAlgn="auto" latinLnBrk="0" hangingPunct="1">
              <a:lnSpc>
                <a:spcPct val="90000"/>
              </a:lnSpc>
              <a:spcBef>
                <a:spcPts val="0"/>
              </a:spcBef>
              <a:spcAft>
                <a:spcPts val="0"/>
              </a:spcAft>
              <a:buClrTx/>
              <a:buSzTx/>
              <a:buFontTx/>
              <a:buNone/>
              <a:tabLst/>
              <a:defRPr/>
            </a:pPr>
            <a:r>
              <a:rPr lang="en-US" sz="1200" i="1" dirty="0"/>
              <a:t>[Review table</a:t>
            </a:r>
            <a:r>
              <a:rPr lang="en-US" sz="1200" i="1" baseline="0" dirty="0"/>
              <a:t> line by line]:</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1" baseline="0" dirty="0"/>
              <a:t>At time 0</a:t>
            </a:r>
            <a:r>
              <a:rPr lang="en-US" sz="1200" baseline="0" dirty="0"/>
              <a:t>, 21 people start. There have been no events, so the hazard is 0 and survival is 1.0.</a:t>
            </a:r>
          </a:p>
          <a:p>
            <a:pPr marL="171450" indent="-171450">
              <a:lnSpc>
                <a:spcPct val="90000"/>
              </a:lnSpc>
              <a:buFont typeface="Arial"/>
              <a:buChar char="•"/>
              <a:defRPr/>
            </a:pPr>
            <a:r>
              <a:rPr lang="en-US" sz="1200" b="1" baseline="0" dirty="0"/>
              <a:t>At </a:t>
            </a:r>
            <a:r>
              <a:rPr lang="en-US" sz="1200" b="1" dirty="0"/>
              <a:t>Week 1</a:t>
            </a:r>
            <a:r>
              <a:rPr lang="en-US" sz="1200" baseline="0" dirty="0"/>
              <a:t>, all 20 people are still under follow-up, no one relapses, no one drops out.</a:t>
            </a:r>
            <a:r>
              <a:rPr lang="en-US" sz="1200" dirty="0"/>
              <a:t> </a:t>
            </a:r>
            <a:r>
              <a:rPr lang="en-US" sz="1200" baseline="0" dirty="0"/>
              <a:t>Since there are no events, hazard has 0 in the numerator so it’s 0 by definition.</a:t>
            </a:r>
            <a:r>
              <a:rPr lang="en-US" sz="1200" dirty="0"/>
              <a:t> </a:t>
            </a:r>
            <a:r>
              <a:rPr lang="en-US" sz="1200" baseline="0" dirty="0"/>
              <a:t>Now that hazard function is the risk of something bad happening during that interval.</a:t>
            </a:r>
            <a:r>
              <a:rPr lang="en-US" sz="1200" dirty="0"/>
              <a:t> </a:t>
            </a:r>
            <a:endParaRPr lang="en-US" sz="1200" dirty="0">
              <a:cs typeface="Calibri"/>
            </a:endParaRP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aseline="0" dirty="0"/>
              <a:t>What if you want the probability of nothing bad happening, the probability that everyone survives? That's easy, it’s just 1-hazard. That’s the part in the square brackets.</a:t>
            </a:r>
            <a:r>
              <a:rPr lang="en-US" sz="1200" dirty="0"/>
              <a:t> H</a:t>
            </a:r>
            <a:r>
              <a:rPr lang="en-US" sz="1200" baseline="0" dirty="0"/>
              <a:t>azard function for this interval is 0, so probability of surviving the interval is still 1-0, or still 1.0.</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aseline="0" dirty="0"/>
              <a:t>This line shows you 2 things:  When there are no events, the hazard function is 0 and the survival probability does not change: </a:t>
            </a:r>
            <a:r>
              <a:rPr lang="en-US" sz="1200" baseline="0" dirty="0">
                <a:sym typeface="Wingdings" panose="05000000000000000000" pitchFamily="2" charset="2"/>
              </a:rPr>
              <a:t> No events, no hazard, no change.</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1" baseline="0" dirty="0">
                <a:sym typeface="Wingdings" panose="05000000000000000000" pitchFamily="2" charset="2"/>
              </a:rPr>
              <a:t>Knowing that, we don’t have to repeat for weeks 2 to 5 </a:t>
            </a:r>
            <a:r>
              <a:rPr lang="en-US" sz="1200" baseline="0" dirty="0">
                <a:sym typeface="Wingdings" panose="05000000000000000000" pitchFamily="2" charset="2"/>
              </a:rPr>
              <a:t>– no events, no hazard, no change, only the calendar is advancing so survival gets longer.</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1" baseline="0" dirty="0">
                <a:sym typeface="Wingdings" panose="05000000000000000000" pitchFamily="2" charset="2"/>
              </a:rPr>
              <a:t>Now week 6: </a:t>
            </a:r>
            <a:r>
              <a:rPr lang="en-US" sz="1200" baseline="0" dirty="0">
                <a:sym typeface="Wingdings" panose="05000000000000000000" pitchFamily="2" charset="2"/>
              </a:rPr>
              <a:t>21 people under observations, 3 relapses at that point, 1 loss to follow up.</a:t>
            </a:r>
            <a:r>
              <a:rPr lang="en-US" sz="1200" dirty="0">
                <a:sym typeface="Wingdings" panose="05000000000000000000" pitchFamily="2" charset="2"/>
              </a:rPr>
              <a:t> </a:t>
            </a:r>
            <a:r>
              <a:rPr lang="en-US" sz="1200" baseline="0" dirty="0">
                <a:sym typeface="Wingdings" panose="05000000000000000000" pitchFamily="2" charset="2"/>
              </a:rPr>
              <a:t>So the numerator of the hazard function is 3.</a:t>
            </a:r>
            <a:r>
              <a:rPr lang="en-US" sz="1200" dirty="0">
                <a:sym typeface="Wingdings" panose="05000000000000000000" pitchFamily="2" charset="2"/>
              </a:rPr>
              <a:t> </a:t>
            </a:r>
            <a:r>
              <a:rPr lang="en-US" sz="1200" baseline="0" dirty="0">
                <a:sym typeface="Wingdings" panose="05000000000000000000" pitchFamily="2" charset="2"/>
              </a:rPr>
              <a:t>Because 1 person is censored during that interval, you subtract ½ from the denominator to get 20.5, so the hazard 0.146.</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1" baseline="0" dirty="0">
                <a:sym typeface="Wingdings" panose="05000000000000000000" pitchFamily="2" charset="2"/>
              </a:rPr>
              <a:t>How would you say that in words?  </a:t>
            </a:r>
            <a:r>
              <a:rPr lang="en-US" sz="1200" i="1" baseline="0" dirty="0">
                <a:sym typeface="Wingdings" panose="05000000000000000000" pitchFamily="2" charset="2"/>
              </a:rPr>
              <a:t>[ask, coax, prompt the audience]</a:t>
            </a:r>
            <a:r>
              <a:rPr lang="en-US" sz="1200" i="1" dirty="0">
                <a:sym typeface="Wingdings" panose="05000000000000000000" pitchFamily="2" charset="2"/>
              </a:rPr>
              <a:t> - </a:t>
            </a:r>
            <a:r>
              <a:rPr lang="en-US" sz="1200" dirty="0">
                <a:sym typeface="Wingdings" panose="05000000000000000000" pitchFamily="2" charset="2"/>
              </a:rPr>
              <a:t>“</a:t>
            </a:r>
            <a:r>
              <a:rPr lang="en-US" sz="1200" baseline="0" dirty="0">
                <a:sym typeface="Wingdings" panose="05000000000000000000" pitchFamily="2" charset="2"/>
              </a:rPr>
              <a:t>Among those still in remission after week 5, you have a 14.6% chance of relapsing by week 6.”</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aseline="0" dirty="0">
                <a:sym typeface="Wingdings" panose="05000000000000000000" pitchFamily="2" charset="2"/>
              </a:rPr>
              <a:t>Ok, if the risk of relapsing at week 6 is 14.6%, then the chances of not relapsing at week 6 is 1-14.6 – the risk of making it through week 6 with no problems, is 1-14.6 or about 85.4.</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aseline="0" dirty="0">
                <a:sym typeface="Wingdings" panose="05000000000000000000" pitchFamily="2" charset="2"/>
              </a:rPr>
              <a:t>The rules of calculating probability tell us that: The probability of surviving past week 6 equals the probability of surviving past week 5 times this CONDTIONAL probability of surviving just this week GIVEN that you survived week 5.</a:t>
            </a:r>
            <a:r>
              <a:rPr lang="en-US" sz="1200" dirty="0">
                <a:sym typeface="Wingdings" panose="05000000000000000000" pitchFamily="2" charset="2"/>
              </a:rPr>
              <a:t> </a:t>
            </a:r>
            <a:r>
              <a:rPr lang="en-US" sz="1200" baseline="0" dirty="0">
                <a:sym typeface="Wingdings" panose="05000000000000000000" pitchFamily="2" charset="2"/>
              </a:rPr>
              <a:t>So that’s what this column S(t) is.</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aseline="0" dirty="0">
                <a:sym typeface="Wingdings" panose="05000000000000000000" pitchFamily="2" charset="2"/>
              </a:rPr>
              <a:t>We use the hazard function to calculate the probability of survival based on the probability of surviving past last week and, for those who did, the probability of surviving just this week.</a:t>
            </a:r>
          </a:p>
          <a:p>
            <a:pPr marL="171450" marR="0" lvl="0" indent="-171450" algn="l" defTabSz="457200" rtl="0" eaLnBrk="1" fontAlgn="auto" latinLnBrk="0" hangingPunct="1">
              <a:lnSpc>
                <a:spcPct val="90000"/>
              </a:lnSpc>
              <a:spcBef>
                <a:spcPts val="0"/>
              </a:spcBef>
              <a:spcAft>
                <a:spcPts val="300"/>
              </a:spcAft>
              <a:buClrTx/>
              <a:buSzTx/>
              <a:buFont typeface="Arial"/>
              <a:buChar char="•"/>
              <a:tabLst/>
              <a:defRPr/>
            </a:pPr>
            <a:r>
              <a:rPr lang="en-US" sz="1200" baseline="0" dirty="0">
                <a:sym typeface="Wingdings" panose="05000000000000000000" pitchFamily="2" charset="2"/>
              </a:rPr>
              <a:t>The </a:t>
            </a:r>
            <a:r>
              <a:rPr lang="en-US" sz="1200" b="1" baseline="0" dirty="0">
                <a:sym typeface="Wingdings" panose="05000000000000000000" pitchFamily="2" charset="2"/>
              </a:rPr>
              <a:t>overall survival probability </a:t>
            </a:r>
            <a:r>
              <a:rPr lang="en-US" sz="1200" baseline="0" dirty="0">
                <a:sym typeface="Wingdings" panose="05000000000000000000" pitchFamily="2" charset="2"/>
              </a:rPr>
              <a:t>then is 0.854.  I can tell a patient, if you take 6-MP you have an 85% chance of living past week 6.</a:t>
            </a:r>
          </a:p>
          <a:p>
            <a:pPr marL="0" marR="0" lvl="0" indent="0" algn="l" defTabSz="457200" rtl="0" eaLnBrk="1" fontAlgn="auto" latinLnBrk="0" hangingPunct="1">
              <a:lnSpc>
                <a:spcPct val="90000"/>
              </a:lnSpc>
              <a:spcBef>
                <a:spcPts val="0"/>
              </a:spcBef>
              <a:spcAft>
                <a:spcPts val="300"/>
              </a:spcAft>
              <a:buClrTx/>
              <a:buSzTx/>
              <a:buFont typeface="Arial"/>
              <a:buNone/>
              <a:tabLst/>
              <a:defRPr/>
            </a:pPr>
            <a:endParaRPr lang="en-US" sz="1200" baseline="0" dirty="0">
              <a:sym typeface="Wingdings" panose="05000000000000000000" pitchFamily="2" charset="2"/>
            </a:endParaRPr>
          </a:p>
          <a:p>
            <a:pPr marR="0" lvl="0" algn="l" defTabSz="457200" rtl="0" eaLnBrk="1" fontAlgn="auto" latinLnBrk="0" hangingPunct="1">
              <a:lnSpc>
                <a:spcPct val="90000"/>
              </a:lnSpc>
              <a:spcBef>
                <a:spcPts val="0"/>
              </a:spcBef>
              <a:spcAft>
                <a:spcPts val="0"/>
              </a:spcAft>
              <a:buClrTx/>
              <a:buSzTx/>
              <a:tabLst/>
              <a:defRPr/>
            </a:pPr>
            <a:r>
              <a:rPr lang="en-US" sz="1200" baseline="0" dirty="0">
                <a:sym typeface="Wingdings" panose="05000000000000000000" pitchFamily="2" charset="2"/>
              </a:rPr>
              <a:t>Let’s keep going, you’ll see how this works:</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1" baseline="0" dirty="0">
                <a:sym typeface="Wingdings" panose="05000000000000000000" pitchFamily="2" charset="2"/>
              </a:rPr>
              <a:t>Week 7</a:t>
            </a:r>
            <a:r>
              <a:rPr lang="en-US" sz="1200" dirty="0">
                <a:sym typeface="Wingdings" panose="05000000000000000000" pitchFamily="2" charset="2"/>
              </a:rPr>
              <a:t>:</a:t>
            </a:r>
            <a:r>
              <a:rPr lang="en-US" sz="1200" baseline="0" dirty="0">
                <a:sym typeface="Wingdings" panose="05000000000000000000" pitchFamily="2" charset="2"/>
              </a:rPr>
              <a:t>  17 people still under follow up, 1 relapses, no one drops out.  The hazard is 1/17 or .059.  In square brackets we subtract from 1 to get the probability of not relapsing this week.</a:t>
            </a:r>
          </a:p>
          <a:p>
            <a:pPr marL="171450" marR="0" lvl="0" indent="-171450" algn="l" defTabSz="457200" rtl="0" eaLnBrk="1" fontAlgn="auto" latinLnBrk="0" hangingPunct="1">
              <a:lnSpc>
                <a:spcPct val="90000"/>
              </a:lnSpc>
              <a:spcBef>
                <a:spcPts val="0"/>
              </a:spcBef>
              <a:spcAft>
                <a:spcPts val="300"/>
              </a:spcAft>
              <a:buClrTx/>
              <a:buSzTx/>
              <a:buFont typeface="Arial"/>
              <a:buChar char="•"/>
              <a:tabLst/>
              <a:defRPr/>
            </a:pPr>
            <a:r>
              <a:rPr lang="en-US" sz="1200" baseline="0" dirty="0">
                <a:sym typeface="Wingdings" panose="05000000000000000000" pitchFamily="2" charset="2"/>
              </a:rPr>
              <a:t>Multiply it times the probability of surviving past week 6 – 0.854 – and you get the probability of surviving 7 weeks, or 80.4%.  See?  Any questions?</a:t>
            </a:r>
          </a:p>
          <a:p>
            <a:pPr marL="0" marR="0" lvl="0" indent="0" algn="l" defTabSz="457200" rtl="0" eaLnBrk="1" fontAlgn="auto" latinLnBrk="0" hangingPunct="1">
              <a:lnSpc>
                <a:spcPct val="90000"/>
              </a:lnSpc>
              <a:spcBef>
                <a:spcPts val="0"/>
              </a:spcBef>
              <a:spcAft>
                <a:spcPts val="300"/>
              </a:spcAft>
              <a:buClrTx/>
              <a:buSzTx/>
              <a:buFont typeface="Arial"/>
              <a:buNone/>
              <a:tabLst/>
              <a:defRPr/>
            </a:pPr>
            <a:endParaRPr lang="en-US" sz="1200" baseline="0" dirty="0">
              <a:sym typeface="Wingdings" panose="05000000000000000000" pitchFamily="2" charset="2"/>
            </a:endParaRPr>
          </a:p>
          <a:p>
            <a:pPr marR="0" lvl="0" algn="l" defTabSz="457200" rtl="0" eaLnBrk="1" fontAlgn="auto" latinLnBrk="0" hangingPunct="1">
              <a:lnSpc>
                <a:spcPct val="90000"/>
              </a:lnSpc>
              <a:spcBef>
                <a:spcPts val="0"/>
              </a:spcBef>
              <a:spcAft>
                <a:spcPts val="0"/>
              </a:spcAft>
              <a:buClrTx/>
              <a:buSzTx/>
              <a:tabLst/>
              <a:defRPr/>
            </a:pPr>
            <a:r>
              <a:rPr lang="en-US" sz="1200" dirty="0">
                <a:sym typeface="Wingdings" panose="05000000000000000000" pitchFamily="2" charset="2"/>
              </a:rPr>
              <a:t>S</a:t>
            </a:r>
            <a:r>
              <a:rPr lang="en-US" sz="1200" baseline="0" dirty="0">
                <a:sym typeface="Wingdings" panose="05000000000000000000" pitchFamily="2" charset="2"/>
              </a:rPr>
              <a:t>o we can now see how different situations affect this calculation:</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1" baseline="0" dirty="0">
                <a:sym typeface="Wingdings" panose="05000000000000000000" pitchFamily="2" charset="2"/>
              </a:rPr>
              <a:t>Week 8</a:t>
            </a:r>
            <a:r>
              <a:rPr lang="en-US" sz="1200" baseline="0" dirty="0">
                <a:sym typeface="Wingdings" panose="05000000000000000000" pitchFamily="2" charset="2"/>
              </a:rPr>
              <a:t>, the denominator is now 16 people in follow-up, no relapses, so nothing changes, right? The hazard is 0/16=0, so the survival probability at 8 </a:t>
            </a:r>
            <a:r>
              <a:rPr lang="en-US" sz="1200" baseline="0" dirty="0" err="1">
                <a:sym typeface="Wingdings" panose="05000000000000000000" pitchFamily="2" charset="2"/>
              </a:rPr>
              <a:t>wks</a:t>
            </a:r>
            <a:r>
              <a:rPr lang="en-US" sz="1200" baseline="0" dirty="0">
                <a:sym typeface="Wingdings" panose="05000000000000000000" pitchFamily="2" charset="2"/>
              </a:rPr>
              <a:t> is the same as 7 </a:t>
            </a:r>
            <a:r>
              <a:rPr lang="en-US" sz="1200" baseline="0" dirty="0" err="1">
                <a:sym typeface="Wingdings" panose="05000000000000000000" pitchFamily="2" charset="2"/>
              </a:rPr>
              <a:t>wks</a:t>
            </a:r>
            <a:r>
              <a:rPr lang="en-US" sz="1200" baseline="0" dirty="0">
                <a:sym typeface="Wingdings" panose="05000000000000000000" pitchFamily="2" charset="2"/>
              </a:rPr>
              <a:t>, 80.4% - no change.</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1" baseline="0" dirty="0">
                <a:sym typeface="Wingdings" panose="05000000000000000000" pitchFamily="2" charset="2"/>
              </a:rPr>
              <a:t>Week 9</a:t>
            </a:r>
            <a:r>
              <a:rPr lang="en-US" sz="1200" baseline="0" dirty="0">
                <a:sym typeface="Wingdings" panose="05000000000000000000" pitchFamily="2" charset="2"/>
              </a:rPr>
              <a:t>, 16 in follow up, no events, but one person drops out.  Look what happens, we subtract ½ from the denominator, but 0/15.5 is still 0, right?</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dirty="0">
                <a:sym typeface="Wingdings" panose="05000000000000000000" pitchFamily="2" charset="2"/>
              </a:rPr>
              <a:t>L</a:t>
            </a:r>
            <a:r>
              <a:rPr lang="en-US" sz="1200" baseline="0" dirty="0">
                <a:sym typeface="Wingdings" panose="05000000000000000000" pitchFamily="2" charset="2"/>
              </a:rPr>
              <a:t>ook all the way over to the right, again, the survival probability does not change.</a:t>
            </a:r>
            <a:r>
              <a:rPr lang="en-US" sz="1200" dirty="0">
                <a:sym typeface="Wingdings" panose="05000000000000000000" pitchFamily="2" charset="2"/>
              </a:rPr>
              <a:t> </a:t>
            </a:r>
            <a:r>
              <a:rPr lang="en-US" sz="1200" baseline="0" dirty="0">
                <a:sym typeface="Wingdings" panose="05000000000000000000" pitchFamily="2" charset="2"/>
              </a:rPr>
              <a:t>The denominator got smaller, that makes common sense when someone drops out, but survival did not change.</a:t>
            </a:r>
          </a:p>
          <a:p>
            <a:pPr marL="171450" marR="0" lvl="0" indent="-171450" algn="l" defTabSz="457200" rtl="0" eaLnBrk="1" fontAlgn="auto" latinLnBrk="0" hangingPunct="1">
              <a:lnSpc>
                <a:spcPct val="90000"/>
              </a:lnSpc>
              <a:spcBef>
                <a:spcPts val="0"/>
              </a:spcBef>
              <a:spcAft>
                <a:spcPts val="300"/>
              </a:spcAft>
              <a:buClrTx/>
              <a:buSzTx/>
              <a:buFont typeface="Arial"/>
              <a:buChar char="•"/>
              <a:tabLst/>
              <a:defRPr/>
            </a:pPr>
            <a:r>
              <a:rPr lang="en-US" sz="1200" baseline="0" dirty="0">
                <a:sym typeface="Wingdings" panose="05000000000000000000" pitchFamily="2" charset="2"/>
              </a:rPr>
              <a:t>So you can see the general principle here:  The probability does not change due to censoring, the probability only changes when the event occurs – and that makes sense, right?</a:t>
            </a:r>
          </a:p>
          <a:p>
            <a:pPr marL="0" marR="0" lvl="0" indent="0" algn="l" defTabSz="457200" rtl="0" eaLnBrk="1" fontAlgn="auto" latinLnBrk="0" hangingPunct="1">
              <a:lnSpc>
                <a:spcPct val="90000"/>
              </a:lnSpc>
              <a:spcBef>
                <a:spcPts val="0"/>
              </a:spcBef>
              <a:spcAft>
                <a:spcPts val="300"/>
              </a:spcAft>
              <a:buClrTx/>
              <a:buSzTx/>
              <a:buFont typeface="Arial"/>
              <a:buNone/>
              <a:tabLst/>
              <a:defRPr/>
            </a:pPr>
            <a:endParaRPr lang="en-US" sz="1200" baseline="0" dirty="0">
              <a:sym typeface="Wingdings" panose="05000000000000000000" pitchFamily="2" charset="2"/>
            </a:endParaRPr>
          </a:p>
          <a:p>
            <a:pPr marR="0" lvl="0" algn="l" defTabSz="457200" rtl="0" eaLnBrk="1" fontAlgn="auto" latinLnBrk="0" hangingPunct="1">
              <a:lnSpc>
                <a:spcPct val="90000"/>
              </a:lnSpc>
              <a:spcBef>
                <a:spcPts val="0"/>
              </a:spcBef>
              <a:spcAft>
                <a:spcPts val="0"/>
              </a:spcAft>
              <a:buClrTx/>
              <a:buSzTx/>
              <a:tabLst/>
              <a:defRPr/>
            </a:pPr>
            <a:r>
              <a:rPr lang="en-US" sz="1200" baseline="0" dirty="0">
                <a:sym typeface="Wingdings" panose="05000000000000000000" pitchFamily="2" charset="2"/>
              </a:rPr>
              <a:t>Ok, let’s take a couple more examples to cement this in place:</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1" baseline="0" dirty="0">
                <a:sym typeface="Wingdings" panose="05000000000000000000" pitchFamily="2" charset="2"/>
              </a:rPr>
              <a:t>Week 10</a:t>
            </a:r>
            <a:r>
              <a:rPr lang="en-US" sz="1200" baseline="0" dirty="0">
                <a:sym typeface="Wingdings" panose="05000000000000000000" pitchFamily="2" charset="2"/>
              </a:rPr>
              <a:t>, 15 under follow up, 1 relapse, 1 drops out.  The denominator is now 14.5, we subtract ½ for the one who dropped out.</a:t>
            </a:r>
            <a:r>
              <a:rPr lang="en-US" sz="1200" dirty="0">
                <a:sym typeface="Wingdings" panose="05000000000000000000" pitchFamily="2" charset="2"/>
              </a:rPr>
              <a:t> </a:t>
            </a:r>
            <a:r>
              <a:rPr lang="en-US" sz="1200" baseline="0" dirty="0">
                <a:sym typeface="Wingdings" panose="05000000000000000000" pitchFamily="2" charset="2"/>
              </a:rPr>
              <a:t>Now in this case, because the numerator is something other than 0, this denominator makes a difference in the calculation of the probability</a:t>
            </a:r>
            <a:r>
              <a:rPr lang="en-US" sz="1200" dirty="0">
                <a:sym typeface="Wingdings" panose="05000000000000000000" pitchFamily="2" charset="2"/>
              </a:rPr>
              <a:t> (</a:t>
            </a:r>
            <a:r>
              <a:rPr lang="en-US" sz="1200" baseline="0" dirty="0">
                <a:sym typeface="Wingdings" panose="05000000000000000000" pitchFamily="2" charset="2"/>
              </a:rPr>
              <a:t>1/14.5 is not equal to 1/15).</a:t>
            </a:r>
            <a:r>
              <a:rPr lang="en-US" sz="1200" dirty="0">
                <a:sym typeface="Wingdings" panose="05000000000000000000" pitchFamily="2" charset="2"/>
              </a:rPr>
              <a:t> </a:t>
            </a:r>
            <a:r>
              <a:rPr lang="en-US" sz="1200" baseline="0" dirty="0">
                <a:sym typeface="Wingdings" panose="05000000000000000000" pitchFamily="2" charset="2"/>
              </a:rPr>
              <a:t>As people relapse and as some drop out, the denominator – the number still at risk of having the event – gets smaller and smaller.</a:t>
            </a:r>
          </a:p>
          <a:p>
            <a:pPr marL="171450" marR="0" lvl="0" indent="-171450" algn="l" defTabSz="457200" rtl="0" eaLnBrk="1" fontAlgn="auto" latinLnBrk="0" hangingPunct="1">
              <a:lnSpc>
                <a:spcPct val="90000"/>
              </a:lnSpc>
              <a:spcBef>
                <a:spcPts val="0"/>
              </a:spcBef>
              <a:buClrTx/>
              <a:buSzTx/>
              <a:buFont typeface="Arial"/>
              <a:buChar char="•"/>
              <a:tabLst/>
              <a:defRPr/>
            </a:pPr>
            <a:r>
              <a:rPr lang="en-US" sz="1200" baseline="0" dirty="0">
                <a:sym typeface="Wingdings" panose="05000000000000000000" pitchFamily="2" charset="2"/>
              </a:rPr>
              <a:t>So the hazard is 0.069, subtract  .069 from 1 over here in the square brackets to get the conditional survival in this interval, and multiply it by .804, survival from the end of the last week, to get .748 or about 75%.  The probability of surviving 10 weeks without relapse is 75%.</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1200" b="1" dirty="0">
                <a:sym typeface="Wingdings" panose="05000000000000000000" pitchFamily="2" charset="2"/>
              </a:rPr>
              <a:t>W</a:t>
            </a:r>
            <a:r>
              <a:rPr lang="en-US" sz="1200" b="1" baseline="0" dirty="0">
                <a:sym typeface="Wingdings" panose="05000000000000000000" pitchFamily="2" charset="2"/>
              </a:rPr>
              <a:t>eek 11</a:t>
            </a:r>
            <a:r>
              <a:rPr lang="en-US" sz="1200" baseline="0" dirty="0">
                <a:sym typeface="Wingdings" panose="05000000000000000000" pitchFamily="2" charset="2"/>
              </a:rPr>
              <a:t>, now 13 people at risk, no events, 1 censored.  As we know, no event, no change.  The hazard is zero, and the survival probability is still 75%.</a:t>
            </a:r>
          </a:p>
        </p:txBody>
      </p:sp>
      <p:sp>
        <p:nvSpPr>
          <p:cNvPr id="4" name="Slide Number Placeholder 3"/>
          <p:cNvSpPr>
            <a:spLocks noGrp="1"/>
          </p:cNvSpPr>
          <p:nvPr>
            <p:ph type="sldNum" sz="quarter" idx="10"/>
          </p:nvPr>
        </p:nvSpPr>
        <p:spPr/>
        <p:txBody>
          <a:bodyPr/>
          <a:lstStyle/>
          <a:p>
            <a:fld id="{1AD3D35E-2143-4448-BE2B-2320F89EEC49}" type="slidenum">
              <a:rPr lang="en-US" smtClean="0"/>
              <a:t>18</a:t>
            </a:fld>
            <a:endParaRPr lang="en-US"/>
          </a:p>
        </p:txBody>
      </p:sp>
    </p:spTree>
    <p:extLst>
      <p:ext uri="{BB962C8B-B14F-4D97-AF65-F5344CB8AC3E}">
        <p14:creationId xmlns:p14="http://schemas.microsoft.com/office/powerpoint/2010/main" val="4193067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dirty="0"/>
              <a:t>[Notes</a:t>
            </a:r>
            <a:r>
              <a:rPr lang="en-US" sz="1200" b="1" i="1" baseline="0" dirty="0"/>
              <a:t> to instructor</a:t>
            </a:r>
            <a:r>
              <a:rPr lang="en-US" sz="1200" i="1" baseline="0" dirty="0"/>
              <a:t>: Normally, when I teach this course, I go through this whole slide the same way I did the previous one.</a:t>
            </a:r>
            <a:r>
              <a:rPr lang="en-US" sz="1200" i="1" dirty="0"/>
              <a:t> </a:t>
            </a:r>
            <a:r>
              <a:rPr lang="en-US" sz="1200" i="1" baseline="0" dirty="0"/>
              <a:t>The repetition helps understanding in this case.]</a:t>
            </a:r>
          </a:p>
          <a:p>
            <a:pPr marL="171450" indent="-171450">
              <a:buFont typeface="Arial"/>
              <a:buChar char="•"/>
            </a:pPr>
            <a:r>
              <a:rPr lang="en-US" sz="1200" i="1" baseline="0" dirty="0"/>
              <a:t>After 16,</a:t>
            </a:r>
            <a:r>
              <a:rPr lang="en-US" sz="1200" i="1" dirty="0"/>
              <a:t> </a:t>
            </a:r>
            <a:r>
              <a:rPr lang="en-US" sz="1200" i="1" baseline="0" dirty="0"/>
              <a:t>3 censored at 17, 19, 20 (which are not listed), so you can mention briefly</a:t>
            </a:r>
            <a:r>
              <a:rPr lang="en-US" sz="1200" baseline="0" dirty="0"/>
              <a:t>, “</a:t>
            </a:r>
            <a:r>
              <a:rPr lang="en-US" sz="1200" dirty="0"/>
              <a:t>The</a:t>
            </a:r>
            <a:r>
              <a:rPr lang="en-US" sz="1200" baseline="0" dirty="0"/>
              <a:t> denominator decreases, but not the survival probability so it’s not all written out.”</a:t>
            </a:r>
            <a:endParaRPr lang="en-US" sz="1200" baseline="0" dirty="0">
              <a:cs typeface="Calibri"/>
            </a:endParaRPr>
          </a:p>
          <a:p>
            <a:pPr marL="171450" indent="-171450">
              <a:buFont typeface="Arial"/>
              <a:buChar char="•"/>
            </a:pPr>
            <a:r>
              <a:rPr lang="en-US" sz="1200" i="1" baseline="0" dirty="0"/>
              <a:t>By this point, the audience is pretty much getting it firmly.</a:t>
            </a:r>
            <a:r>
              <a:rPr lang="en-US" sz="1200" i="1" dirty="0"/>
              <a:t> </a:t>
            </a:r>
            <a:r>
              <a:rPr lang="en-US" sz="1200" i="1" baseline="0" dirty="0"/>
              <a:t>By 22 you can start summarizing the row, you don’t have to say every digit.</a:t>
            </a:r>
            <a:endParaRPr lang="en-US" sz="1200" i="1" baseline="0" dirty="0">
              <a:cs typeface="Calibri"/>
            </a:endParaRPr>
          </a:p>
          <a:p>
            <a:pPr marL="171450" indent="-171450">
              <a:buFont typeface="Arial"/>
              <a:buChar char="•"/>
            </a:pPr>
            <a:r>
              <a:rPr lang="en-US" sz="1200" i="1" baseline="0" dirty="0"/>
              <a:t>And the last 3</a:t>
            </a:r>
            <a:r>
              <a:rPr lang="en-US" sz="1200" i="1" dirty="0"/>
              <a:t> (</a:t>
            </a:r>
            <a:r>
              <a:rPr lang="en-US" sz="1200" i="1" baseline="0" dirty="0"/>
              <a:t>23 – 35) you can summarize more briefly, but don’t hesitate to say it all out if the audience still has not all gotten it.</a:t>
            </a:r>
            <a:endParaRPr lang="en-US" sz="1200" i="1"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19</a:t>
            </a:fld>
            <a:endParaRPr lang="en-US"/>
          </a:p>
        </p:txBody>
      </p:sp>
    </p:spTree>
    <p:extLst>
      <p:ext uri="{BB962C8B-B14F-4D97-AF65-F5344CB8AC3E}">
        <p14:creationId xmlns:p14="http://schemas.microsoft.com/office/powerpoint/2010/main" val="4205603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33630101-E706-46FD-8EB7-E94F9D74DDEC}" type="slidenum">
              <a:rPr lang="en-US" altLang="en-US" sz="1200" smtClean="0"/>
              <a:pPr/>
              <a:t>2</a:t>
            </a:fld>
            <a:endParaRPr lang="en-US" altLang="en-US" sz="1200"/>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i="1" dirty="0"/>
              <a:t>[Review slide content]</a:t>
            </a:r>
          </a:p>
        </p:txBody>
      </p:sp>
    </p:spTree>
    <p:extLst>
      <p:ext uri="{BB962C8B-B14F-4D97-AF65-F5344CB8AC3E}">
        <p14:creationId xmlns:p14="http://schemas.microsoft.com/office/powerpoint/2010/main" val="3617993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dirty="0"/>
              <a:t>This</a:t>
            </a:r>
            <a:r>
              <a:rPr lang="en-US" baseline="0" dirty="0"/>
              <a:t> is a Kaplan Meier plot of the data we went through, both groups, week by week.</a:t>
            </a:r>
          </a:p>
          <a:p>
            <a:pPr marL="171450" indent="-171450">
              <a:buFont typeface="Arial"/>
              <a:buChar char="•"/>
            </a:pPr>
            <a:r>
              <a:rPr lang="en-US" baseline="0" dirty="0"/>
              <a:t>Now you see why Kaplan Meier plots are like stair steps (not a smooth curve).  </a:t>
            </a:r>
          </a:p>
          <a:p>
            <a:pPr marL="171450" indent="-171450">
              <a:buFont typeface="Arial"/>
              <a:buChar char="•"/>
            </a:pPr>
            <a:r>
              <a:rPr lang="en-US" baseline="0" dirty="0"/>
              <a:t>The probability only changes when an event occurs, not when people drop out.  It drops at that moment when the event occurs.  </a:t>
            </a:r>
          </a:p>
          <a:p>
            <a:pPr marL="171450" indent="-171450">
              <a:spcAft>
                <a:spcPts val="300"/>
              </a:spcAft>
              <a:buFont typeface="Arial"/>
              <a:buChar char="•"/>
            </a:pPr>
            <a:r>
              <a:rPr lang="en-US" baseline="0" dirty="0"/>
              <a:t>How much it drops depends on how many events in that interval.</a:t>
            </a:r>
          </a:p>
          <a:p>
            <a:pPr marL="0" indent="0">
              <a:spcAft>
                <a:spcPts val="300"/>
              </a:spcAft>
              <a:buFont typeface="Arial"/>
              <a:buNone/>
            </a:pPr>
            <a:endParaRPr lang="en-US" baseline="0" dirty="0"/>
          </a:p>
          <a:p>
            <a:pPr marL="0" indent="0">
              <a:buFont typeface="Arial"/>
              <a:buNone/>
            </a:pPr>
            <a:r>
              <a:rPr lang="en-US" baseline="0" dirty="0"/>
              <a:t>So now that you understand this, let me explain how Kaplan Meier differs from the actuarial method, the life insurance industry method, that I showed you at first.</a:t>
            </a:r>
          </a:p>
          <a:p>
            <a:pPr marL="171450" indent="-171450">
              <a:buFont typeface="Arial"/>
              <a:buChar char="•"/>
            </a:pPr>
            <a:r>
              <a:rPr lang="en-US" baseline="0" dirty="0"/>
              <a:t>The life insurance industry calculated everything in intervals of years.  </a:t>
            </a:r>
          </a:p>
          <a:p>
            <a:pPr marL="171450" indent="-171450">
              <a:buFont typeface="Arial"/>
              <a:buChar char="•"/>
            </a:pPr>
            <a:r>
              <a:rPr lang="en-US" baseline="0" dirty="0"/>
              <a:t>Kaplan and Meier figured out that since the probability doesn’t change when no events occur, you only need to re-calculate the probability when the events occur.</a:t>
            </a:r>
          </a:p>
          <a:p>
            <a:pPr marL="171450" indent="-171450">
              <a:buFont typeface="Arial"/>
              <a:buChar char="•"/>
            </a:pPr>
            <a:r>
              <a:rPr lang="en-US" baseline="0" dirty="0"/>
              <a:t>You don’t need equal intervals</a:t>
            </a:r>
            <a:r>
              <a:rPr lang="en-US" dirty="0"/>
              <a:t>. Y</a:t>
            </a:r>
            <a:r>
              <a:rPr lang="en-US" baseline="0" dirty="0"/>
              <a:t>ou can allow the intervals to be unequal.  </a:t>
            </a:r>
          </a:p>
          <a:p>
            <a:pPr marL="171450" indent="-171450">
              <a:spcAft>
                <a:spcPts val="300"/>
              </a:spcAft>
              <a:buFont typeface="Arial"/>
              <a:buChar char="•"/>
            </a:pPr>
            <a:r>
              <a:rPr lang="en-US" baseline="0" dirty="0"/>
              <a:t>That’s why the length of the flat horizontal segments is not all the same.</a:t>
            </a:r>
          </a:p>
          <a:p>
            <a:pPr marL="0" indent="0">
              <a:spcAft>
                <a:spcPts val="300"/>
              </a:spcAft>
              <a:buFont typeface="Arial"/>
              <a:buNone/>
            </a:pPr>
            <a:endParaRPr lang="en-US" baseline="0" dirty="0"/>
          </a:p>
          <a:p>
            <a:r>
              <a:rPr lang="en-US" baseline="0" dirty="0"/>
              <a:t>Now, finally, we can answer the question that we started this lecture with:  What is the median survival of the 2 groups?</a:t>
            </a:r>
          </a:p>
          <a:p>
            <a:pPr marL="171450" indent="-171450">
              <a:buFont typeface="Arial"/>
              <a:buChar char="•"/>
            </a:pPr>
            <a:r>
              <a:rPr lang="en-US" baseline="0" dirty="0"/>
              <a:t>Here the median, 50% survival, is in big bold red font.  Then read straight across at the 50</a:t>
            </a:r>
            <a:r>
              <a:rPr lang="en-US" baseline="30000" dirty="0"/>
              <a:t>th</a:t>
            </a:r>
            <a:r>
              <a:rPr lang="en-US" baseline="0" dirty="0"/>
              <a:t> percentile line, and it intersects the control group here at 8 weeks. Keep going in intersects to the treatment group out here at 23 weeks. </a:t>
            </a:r>
          </a:p>
          <a:p>
            <a:pPr marL="171450" indent="-171450">
              <a:buFont typeface="Arial"/>
              <a:buChar char="•"/>
            </a:pPr>
            <a:r>
              <a:rPr lang="en-US" baseline="0" dirty="0"/>
              <a:t>Median survival is 23 </a:t>
            </a:r>
            <a:r>
              <a:rPr lang="en-US" dirty="0"/>
              <a:t>weeks in the treatment group </a:t>
            </a:r>
            <a:r>
              <a:rPr lang="en-US" baseline="0" dirty="0"/>
              <a:t>and </a:t>
            </a:r>
            <a:r>
              <a:rPr lang="en-US" dirty="0"/>
              <a:t>8 weeks in the control. </a:t>
            </a:r>
            <a:endParaRPr lang="en-US" baseline="0" dirty="0"/>
          </a:p>
          <a:p>
            <a:pPr marL="171450" indent="-171450">
              <a:buFont typeface="Arial"/>
              <a:buChar char="•"/>
            </a:pPr>
            <a:r>
              <a:rPr lang="en-US" baseline="0" dirty="0"/>
              <a:t>Finally we have our answer!</a:t>
            </a:r>
          </a:p>
        </p:txBody>
      </p:sp>
      <p:sp>
        <p:nvSpPr>
          <p:cNvPr id="4" name="Slide Number Placeholder 3"/>
          <p:cNvSpPr>
            <a:spLocks noGrp="1"/>
          </p:cNvSpPr>
          <p:nvPr>
            <p:ph type="sldNum" sz="quarter" idx="10"/>
          </p:nvPr>
        </p:nvSpPr>
        <p:spPr/>
        <p:txBody>
          <a:bodyPr/>
          <a:lstStyle/>
          <a:p>
            <a:fld id="{1AD3D35E-2143-4448-BE2B-2320F89EEC49}" type="slidenum">
              <a:rPr lang="en-US" smtClean="0"/>
              <a:t>20</a:t>
            </a:fld>
            <a:endParaRPr lang="en-US"/>
          </a:p>
        </p:txBody>
      </p:sp>
    </p:spTree>
    <p:extLst>
      <p:ext uri="{BB962C8B-B14F-4D97-AF65-F5344CB8AC3E}">
        <p14:creationId xmlns:p14="http://schemas.microsoft.com/office/powerpoint/2010/main" val="15547402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96FC3B7A-C53D-43E8-A795-93BA232CE4BA}" type="slidenum">
              <a:rPr lang="en-US" altLang="en-US" sz="1200" smtClean="0"/>
              <a:pPr/>
              <a:t>21</a:t>
            </a:fld>
            <a:endParaRPr lang="en-US" altLang="en-US"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pPr marL="0" indent="0" eaLnBrk="1" hangingPunct="1">
              <a:buFont typeface="Arial" panose="020B0604020202020204" pitchFamily="34" charset="0"/>
              <a:buNone/>
            </a:pPr>
            <a:r>
              <a:rPr lang="en-US" altLang="en-US" dirty="0"/>
              <a:t>Are those 2 numbers significantly</a:t>
            </a:r>
            <a:r>
              <a:rPr lang="en-US" altLang="en-US" baseline="0" dirty="0"/>
              <a:t> different?</a:t>
            </a:r>
          </a:p>
          <a:p>
            <a:pPr marL="171450" indent="-171450" eaLnBrk="1" hangingPunct="1">
              <a:buFont typeface="Arial" panose="020B0604020202020204" pitchFamily="34" charset="0"/>
              <a:buChar char="•"/>
            </a:pPr>
            <a:r>
              <a:rPr lang="en-US" altLang="en-US" baseline="0" dirty="0"/>
              <a:t>There’s no risk ratios or odds ratios, and we have not yet gotten to hazard ratios.</a:t>
            </a:r>
          </a:p>
          <a:p>
            <a:pPr marL="171450" indent="-171450" eaLnBrk="1" hangingPunct="1">
              <a:buFont typeface="Arial" panose="020B0604020202020204" pitchFamily="34" charset="0"/>
              <a:buChar char="•"/>
            </a:pPr>
            <a:r>
              <a:rPr lang="en-US" altLang="en-US" baseline="0" dirty="0"/>
              <a:t>This is just a question about the P value.</a:t>
            </a:r>
          </a:p>
          <a:p>
            <a:pPr marL="171450" indent="-171450" eaLnBrk="1" hangingPunct="1">
              <a:buFont typeface="Arial" panose="020B0604020202020204" pitchFamily="34" charset="0"/>
              <a:buChar char="•"/>
            </a:pPr>
            <a:r>
              <a:rPr lang="en-US" altLang="en-US" baseline="0" dirty="0"/>
              <a:t>For survival analysis and K-M plots, you answer that question with the log rank test.</a:t>
            </a:r>
          </a:p>
          <a:p>
            <a:pPr marL="171450" indent="-171450" eaLnBrk="1" hangingPunct="1">
              <a:buFont typeface="Arial" panose="020B0604020202020204" pitchFamily="34" charset="0"/>
              <a:buChar char="•"/>
            </a:pPr>
            <a:r>
              <a:rPr lang="en-US" altLang="en-US" baseline="0" dirty="0"/>
              <a:t>Your software should give you the log rank test P value whenever you do a K-M plot.</a:t>
            </a:r>
            <a:endParaRPr lang="en-US" altLang="en-US" dirty="0"/>
          </a:p>
        </p:txBody>
      </p:sp>
    </p:spTree>
    <p:extLst>
      <p:ext uri="{BB962C8B-B14F-4D97-AF65-F5344CB8AC3E}">
        <p14:creationId xmlns:p14="http://schemas.microsoft.com/office/powerpoint/2010/main" val="22212882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2CE9DC47-C681-4D8C-B5AF-B98C23A8810E}" type="slidenum">
              <a:rPr lang="en-US" altLang="en-US" sz="1200" smtClean="0"/>
              <a:pPr/>
              <a:t>22</a:t>
            </a:fld>
            <a:endParaRPr lang="en-US" altLang="en-US" sz="120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dirty="0"/>
              <a:t>Ok, so how do</a:t>
            </a:r>
            <a:r>
              <a:rPr lang="en-US" altLang="en-US" baseline="0" dirty="0"/>
              <a:t> you get hazard ratios to compare the hazard in different groups, and how do you control for potential confounders?</a:t>
            </a:r>
          </a:p>
        </p:txBody>
      </p:sp>
    </p:spTree>
    <p:extLst>
      <p:ext uri="{BB962C8B-B14F-4D97-AF65-F5344CB8AC3E}">
        <p14:creationId xmlns:p14="http://schemas.microsoft.com/office/powerpoint/2010/main" val="3630631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a:p>
            <a:pPr marL="171450" indent="-171450">
              <a:buFont typeface="Arial" panose="020B0604020202020204" pitchFamily="34" charset="0"/>
              <a:buChar char="•"/>
            </a:pPr>
            <a:r>
              <a:rPr lang="en-US" dirty="0"/>
              <a:t>If you have only 1 covariate</a:t>
            </a:r>
            <a:r>
              <a:rPr lang="en-US" baseline="0" dirty="0"/>
              <a:t> then it’s not hard.</a:t>
            </a:r>
          </a:p>
          <a:p>
            <a:pPr marL="171450" indent="-171450">
              <a:buFont typeface="Arial" panose="020B0604020202020204" pitchFamily="34" charset="0"/>
              <a:buChar char="•"/>
            </a:pPr>
            <a:r>
              <a:rPr lang="en-US" baseline="0" dirty="0"/>
              <a:t>You draw 2 pairs of K-M plots, one pair for people over 55 and one pair for people under 55.</a:t>
            </a:r>
          </a:p>
          <a:p>
            <a:pPr marL="171450" indent="-171450">
              <a:buFont typeface="Arial" panose="020B0604020202020204" pitchFamily="34" charset="0"/>
              <a:buChar char="•"/>
            </a:pPr>
            <a:r>
              <a:rPr lang="en-US" baseline="0" dirty="0"/>
              <a:t>You can also run a simple version of the mathematical models we’re about to go over, with just one or two variables in it.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23</a:t>
            </a:fld>
            <a:endParaRPr lang="en-US"/>
          </a:p>
        </p:txBody>
      </p:sp>
    </p:spTree>
    <p:extLst>
      <p:ext uri="{BB962C8B-B14F-4D97-AF65-F5344CB8AC3E}">
        <p14:creationId xmlns:p14="http://schemas.microsoft.com/office/powerpoint/2010/main" val="510309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24</a:t>
            </a:fld>
            <a:endParaRPr lang="en-US"/>
          </a:p>
        </p:txBody>
      </p:sp>
    </p:spTree>
    <p:extLst>
      <p:ext uri="{BB962C8B-B14F-4D97-AF65-F5344CB8AC3E}">
        <p14:creationId xmlns:p14="http://schemas.microsoft.com/office/powerpoint/2010/main" val="10700171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[More or less read or paraphrase what’s on the slide in conversational language.]</a:t>
            </a:r>
          </a:p>
          <a:p>
            <a:pPr marL="171450" indent="-171450">
              <a:buFont typeface="Arial" panose="020B0604020202020204" pitchFamily="34" charset="0"/>
              <a:buChar char="•"/>
            </a:pPr>
            <a:r>
              <a:rPr lang="en-US" i="0" dirty="0"/>
              <a:t>At the 3</a:t>
            </a:r>
            <a:r>
              <a:rPr lang="en-US" i="0" baseline="30000" dirty="0"/>
              <a:t>rd</a:t>
            </a:r>
            <a:r>
              <a:rPr lang="en-US" i="0" dirty="0"/>
              <a:t> bullet, “</a:t>
            </a:r>
            <a:r>
              <a:rPr lang="en-US" i="0" baseline="0" dirty="0"/>
              <a:t>h-naught-of t is an arbitrary unspecified baseline hazard, like the intercept in logistic regression, when all X’s are zero.</a:t>
            </a:r>
            <a:endParaRPr lang="en-US" i="0" baseline="0" dirty="0">
              <a:cs typeface="Calibri"/>
            </a:endParaRPr>
          </a:p>
          <a:p>
            <a:pPr marL="171450" indent="-171450">
              <a:buFont typeface="Arial" panose="020B0604020202020204" pitchFamily="34" charset="0"/>
              <a:buChar char="•"/>
            </a:pPr>
            <a:r>
              <a:rPr lang="en-US" i="0" baseline="0" dirty="0"/>
              <a:t>Now I said arbitrary and unspecified function – that naturally raises a lot of questions.  What </a:t>
            </a:r>
            <a:r>
              <a:rPr lang="en-US" baseline="0" dirty="0"/>
              <a:t>does that mean?</a:t>
            </a:r>
          </a:p>
          <a:p>
            <a:pPr marL="171450" indent="-171450">
              <a:buFont typeface="Arial" panose="020B0604020202020204" pitchFamily="34" charset="0"/>
              <a:buChar char="•"/>
            </a:pPr>
            <a:r>
              <a:rPr lang="en-US" baseline="0" dirty="0"/>
              <a:t>Let me ask you to just hold that thought in a corner of your mind for the moment, and I’ll show you why it’s not important.</a:t>
            </a:r>
          </a:p>
          <a:p>
            <a:pPr marL="171450" indent="-171450">
              <a:buFont typeface="Arial" panose="020B0604020202020204" pitchFamily="34" charset="0"/>
              <a:buChar char="•"/>
            </a:pPr>
            <a:r>
              <a:rPr lang="en-US" baseline="0" dirty="0"/>
              <a:t>Ok, so... </a:t>
            </a:r>
            <a:r>
              <a:rPr lang="en-US" i="1" baseline="0" dirty="0"/>
              <a:t>[read the equation at the bottom].</a:t>
            </a:r>
          </a:p>
        </p:txBody>
      </p:sp>
      <p:sp>
        <p:nvSpPr>
          <p:cNvPr id="4" name="Slide Number Placeholder 3"/>
          <p:cNvSpPr>
            <a:spLocks noGrp="1"/>
          </p:cNvSpPr>
          <p:nvPr>
            <p:ph type="sldNum" sz="quarter" idx="10"/>
          </p:nvPr>
        </p:nvSpPr>
        <p:spPr/>
        <p:txBody>
          <a:bodyPr/>
          <a:lstStyle/>
          <a:p>
            <a:fld id="{1AD3D35E-2143-4448-BE2B-2320F89EEC49}" type="slidenum">
              <a:rPr lang="en-US" smtClean="0"/>
              <a:t>25</a:t>
            </a:fld>
            <a:endParaRPr lang="en-US"/>
          </a:p>
        </p:txBody>
      </p:sp>
    </p:spTree>
    <p:extLst>
      <p:ext uri="{BB962C8B-B14F-4D97-AF65-F5344CB8AC3E}">
        <p14:creationId xmlns:p14="http://schemas.microsoft.com/office/powerpoint/2010/main" val="36745272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[Speak the words</a:t>
            </a:r>
            <a:r>
              <a:rPr lang="en-US" i="1" baseline="0" dirty="0"/>
              <a:t> on the slide in a conversational way to review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26</a:t>
            </a:fld>
            <a:endParaRPr lang="en-US"/>
          </a:p>
        </p:txBody>
      </p:sp>
    </p:spTree>
    <p:extLst>
      <p:ext uri="{BB962C8B-B14F-4D97-AF65-F5344CB8AC3E}">
        <p14:creationId xmlns:p14="http://schemas.microsoft.com/office/powerpoint/2010/main" val="20131182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baseline="0" dirty="0"/>
              <a:t>[</a:t>
            </a:r>
            <a:r>
              <a:rPr lang="en-US" i="1" dirty="0"/>
              <a:t>Review</a:t>
            </a:r>
            <a:r>
              <a:rPr lang="en-US" i="1" baseline="0" dirty="0"/>
              <a:t>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27</a:t>
            </a:fld>
            <a:endParaRPr lang="en-US"/>
          </a:p>
        </p:txBody>
      </p:sp>
    </p:spTree>
    <p:extLst>
      <p:ext uri="{BB962C8B-B14F-4D97-AF65-F5344CB8AC3E}">
        <p14:creationId xmlns:p14="http://schemas.microsoft.com/office/powerpoint/2010/main" val="32798091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For</a:t>
            </a:r>
            <a:r>
              <a:rPr lang="en-US" baseline="0" dirty="0"/>
              <a:t> example, for the leukemia data... </a:t>
            </a:r>
            <a:r>
              <a:rPr lang="en-US" i="1" baseline="0" dirty="0"/>
              <a:t>[review slide content].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28</a:t>
            </a:fld>
            <a:endParaRPr lang="en-US"/>
          </a:p>
        </p:txBody>
      </p:sp>
    </p:spTree>
    <p:extLst>
      <p:ext uri="{BB962C8B-B14F-4D97-AF65-F5344CB8AC3E}">
        <p14:creationId xmlns:p14="http://schemas.microsoft.com/office/powerpoint/2010/main" val="3282529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29</a:t>
            </a:fld>
            <a:endParaRPr lang="en-US"/>
          </a:p>
        </p:txBody>
      </p:sp>
    </p:spTree>
    <p:extLst>
      <p:ext uri="{BB962C8B-B14F-4D97-AF65-F5344CB8AC3E}">
        <p14:creationId xmlns:p14="http://schemas.microsoft.com/office/powerpoint/2010/main" val="11681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1" dirty="0"/>
              <a:t>[Review slide content]</a:t>
            </a:r>
            <a:endParaRPr lang="en-US" dirty="0"/>
          </a:p>
          <a:p>
            <a:pPr marL="171450" indent="-171450">
              <a:buFont typeface="Arial" panose="020B0604020202020204" pitchFamily="34" charset="0"/>
              <a:buChar char="•"/>
            </a:pPr>
            <a:r>
              <a:rPr lang="en-US" dirty="0"/>
              <a:t>Speech</a:t>
            </a:r>
            <a:r>
              <a:rPr lang="en-US" baseline="0" dirty="0"/>
              <a:t> follows slide, e.g.,</a:t>
            </a:r>
          </a:p>
          <a:p>
            <a:pPr marL="628650" lvl="1" indent="-171450">
              <a:buFont typeface="Arial" panose="020B0604020202020204" pitchFamily="34" charset="0"/>
              <a:buChar char="•"/>
            </a:pPr>
            <a:r>
              <a:rPr lang="en-US" baseline="0" dirty="0"/>
              <a:t>Survival analysis can be used for 2 types of studies... </a:t>
            </a:r>
          </a:p>
          <a:p>
            <a:pPr marL="628650" lvl="1" indent="-171450">
              <a:buFont typeface="Arial" panose="020B0604020202020204" pitchFamily="34" charset="0"/>
              <a:buChar char="•"/>
            </a:pPr>
            <a:r>
              <a:rPr lang="en-US" baseline="0" dirty="0"/>
              <a:t>The outcome variable is...</a:t>
            </a:r>
          </a:p>
          <a:p>
            <a:pPr marL="628650" lvl="1" indent="-171450">
              <a:buFont typeface="Arial" panose="020B0604020202020204" pitchFamily="34" charset="0"/>
              <a:buChar char="•"/>
            </a:pPr>
            <a:r>
              <a:rPr lang="en-US" baseline="0" dirty="0"/>
              <a:t>The event (also called failure) could be...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40175304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7D609CBC-80AE-4656-A3DF-88B06BE9426B}" type="slidenum">
              <a:rPr lang="en-US" altLang="en-US" sz="1200" smtClean="0"/>
              <a:pPr/>
              <a:t>30</a:t>
            </a:fld>
            <a:endParaRPr lang="en-US" altLang="en-US" sz="120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marL="0" indent="0" eaLnBrk="1" hangingPunct="1">
              <a:buFont typeface="Arial" panose="020B0604020202020204" pitchFamily="34" charset="0"/>
              <a:buNone/>
            </a:pPr>
            <a:r>
              <a:rPr lang="en-US" altLang="en-US" dirty="0"/>
              <a:t>Let’s take a</a:t>
            </a:r>
            <a:r>
              <a:rPr lang="en-US" altLang="en-US" baseline="0" dirty="0"/>
              <a:t> simple example, 1 risk factor (Treatment and Control coded as 1 and 0).</a:t>
            </a:r>
          </a:p>
          <a:p>
            <a:pPr marL="0" indent="0" eaLnBrk="1" hangingPunct="1">
              <a:buFont typeface="Arial" panose="020B0604020202020204" pitchFamily="34" charset="0"/>
              <a:buNone/>
            </a:pPr>
            <a:r>
              <a:rPr lang="en-US" altLang="en-US" baseline="0" dirty="0"/>
              <a:t>So, here’s the formula:</a:t>
            </a:r>
          </a:p>
          <a:p>
            <a:pPr marL="457200" lvl="1" indent="-171450" defTabSz="623888" eaLnBrk="1" hangingPunct="1">
              <a:buFont typeface="Calibri" panose="020F0502020204030204" pitchFamily="34" charset="0"/>
              <a:buChar char="–"/>
            </a:pPr>
            <a:r>
              <a:rPr lang="en-US" altLang="en-US" baseline="0" dirty="0"/>
              <a:t>When treatment = 1, the exponent is beta x 1.</a:t>
            </a:r>
          </a:p>
          <a:p>
            <a:pPr marL="457200" lvl="1" indent="-171450" defTabSz="623888" eaLnBrk="1" hangingPunct="1">
              <a:buFont typeface="Calibri" panose="020F0502020204030204" pitchFamily="34" charset="0"/>
              <a:buChar char="–"/>
            </a:pPr>
            <a:r>
              <a:rPr lang="en-US" altLang="en-US" baseline="0" dirty="0"/>
              <a:t>When treatment = 0, the exponent is beta x 0, so anything to the zero power =1, right?</a:t>
            </a:r>
          </a:p>
          <a:p>
            <a:pPr marL="171450" indent="-171450" eaLnBrk="1" hangingPunct="1">
              <a:buFont typeface="Arial" panose="020B0604020202020204" pitchFamily="34" charset="0"/>
              <a:buChar char="•"/>
            </a:pPr>
            <a:r>
              <a:rPr lang="en-US" altLang="en-US" baseline="0" dirty="0"/>
              <a:t>Here’s how you get the hazard ratio to compare 2 groups, you just make a ratio of the 2 hazard functions.</a:t>
            </a:r>
          </a:p>
          <a:p>
            <a:pPr marL="171450" indent="-171450" eaLnBrk="1" hangingPunct="1">
              <a:buFont typeface="Arial" panose="020B0604020202020204" pitchFamily="34" charset="0"/>
              <a:buChar char="•"/>
            </a:pPr>
            <a:r>
              <a:rPr lang="en-US" altLang="en-US" baseline="0" dirty="0"/>
              <a:t>Now you can see why I said the baseline hazard function does not matter, because it cancels out of the equation.</a:t>
            </a:r>
          </a:p>
          <a:p>
            <a:pPr marL="171450" indent="-171450" eaLnBrk="1" hangingPunct="1">
              <a:buFont typeface="Arial" panose="020B0604020202020204" pitchFamily="34" charset="0"/>
              <a:buChar char="•"/>
            </a:pPr>
            <a:r>
              <a:rPr lang="en-US" altLang="en-US" baseline="0" dirty="0"/>
              <a:t>So again, you end up with e to the beta but now it is the hazard ratio, this model gives you the hazard ratio.</a:t>
            </a:r>
          </a:p>
          <a:p>
            <a:pPr marL="171450" indent="-171450" eaLnBrk="1" hangingPunct="1">
              <a:buFont typeface="Arial" panose="020B0604020202020204" pitchFamily="34" charset="0"/>
              <a:buChar char="•"/>
            </a:pPr>
            <a:r>
              <a:rPr lang="en-US" altLang="en-US" dirty="0"/>
              <a:t>It is the same as a rate ratio</a:t>
            </a:r>
            <a:r>
              <a:rPr lang="en-US" altLang="en-US" baseline="0" dirty="0"/>
              <a:t> with person-time denominators.</a:t>
            </a:r>
            <a:endParaRPr lang="en-US" altLang="en-US" dirty="0"/>
          </a:p>
        </p:txBody>
      </p:sp>
    </p:spTree>
    <p:extLst>
      <p:ext uri="{BB962C8B-B14F-4D97-AF65-F5344CB8AC3E}">
        <p14:creationId xmlns:p14="http://schemas.microsoft.com/office/powerpoint/2010/main" val="3050830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That was the simple</a:t>
            </a:r>
            <a:r>
              <a:rPr lang="en-US" baseline="0" dirty="0"/>
              <a:t> case, 1 variable. Now let’s generalize it:</a:t>
            </a:r>
          </a:p>
          <a:p>
            <a:pPr marL="171450" indent="-171450">
              <a:buFont typeface="Arial" panose="020B0604020202020204" pitchFamily="34" charset="0"/>
              <a:buChar char="•"/>
            </a:pPr>
            <a:r>
              <a:rPr lang="en-US" baseline="0" dirty="0"/>
              <a:t>The orange color indicates the group with the exposure you are interested in.</a:t>
            </a:r>
          </a:p>
          <a:p>
            <a:pPr marL="171450" indent="-171450">
              <a:buFont typeface="Arial" panose="020B0604020202020204" pitchFamily="34" charset="0"/>
              <a:buChar char="•"/>
            </a:pPr>
            <a:r>
              <a:rPr lang="en-US" baseline="0" dirty="0"/>
              <a:t>Form the ratio, and in the exponent, you have the differences between the groups for each characteristic.</a:t>
            </a:r>
          </a:p>
          <a:p>
            <a:pPr marL="171450" indent="-171450">
              <a:buFont typeface="Arial" panose="020B0604020202020204" pitchFamily="34" charset="0"/>
              <a:buChar char="•"/>
            </a:pPr>
            <a:r>
              <a:rPr lang="en-US" baseline="0" dirty="0"/>
              <a:t>That means, when other factors are equal, beta 1 represents the hazard ratio for X1 </a:t>
            </a:r>
            <a:r>
              <a:rPr lang="en-US" b="1" baseline="0" dirty="0"/>
              <a:t>controlling for </a:t>
            </a:r>
            <a:r>
              <a:rPr lang="en-US" baseline="0" dirty="0"/>
              <a:t>all of the other variables.</a:t>
            </a:r>
            <a:endParaRPr lang="en-US" i="1" baseline="0" dirty="0"/>
          </a:p>
          <a:p>
            <a:pPr marL="171450" indent="-171450">
              <a:buFont typeface="Arial" panose="020B0604020202020204" pitchFamily="34" charset="0"/>
              <a:buChar char="•"/>
            </a:pPr>
            <a:r>
              <a:rPr lang="en-US" baseline="0" dirty="0"/>
              <a:t>Beta 2 is the hazard ratio for X2 </a:t>
            </a:r>
            <a:r>
              <a:rPr lang="en-US" b="1" baseline="0" dirty="0"/>
              <a:t>controlling for – or independent of </a:t>
            </a:r>
            <a:r>
              <a:rPr lang="en-US" baseline="0" dirty="0"/>
              <a:t>(another way of saying it) – all of the other variables including controlling for X1 now.</a:t>
            </a:r>
          </a:p>
        </p:txBody>
      </p:sp>
      <p:sp>
        <p:nvSpPr>
          <p:cNvPr id="4" name="Slide Number Placeholder 3"/>
          <p:cNvSpPr>
            <a:spLocks noGrp="1"/>
          </p:cNvSpPr>
          <p:nvPr>
            <p:ph type="sldNum" sz="quarter" idx="10"/>
          </p:nvPr>
        </p:nvSpPr>
        <p:spPr/>
        <p:txBody>
          <a:bodyPr/>
          <a:lstStyle/>
          <a:p>
            <a:fld id="{1AD3D35E-2143-4448-BE2B-2320F89EEC49}" type="slidenum">
              <a:rPr lang="en-US" smtClean="0"/>
              <a:t>31</a:t>
            </a:fld>
            <a:endParaRPr lang="en-US"/>
          </a:p>
        </p:txBody>
      </p:sp>
    </p:spTree>
    <p:extLst>
      <p:ext uri="{BB962C8B-B14F-4D97-AF65-F5344CB8AC3E}">
        <p14:creationId xmlns:p14="http://schemas.microsoft.com/office/powerpoint/2010/main" val="24604275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Let’s take an example:</a:t>
            </a:r>
          </a:p>
          <a:p>
            <a:pPr marL="171450" indent="-171450">
              <a:buFont typeface="Arial" panose="020B0604020202020204" pitchFamily="34" charset="0"/>
              <a:buChar char="•"/>
            </a:pPr>
            <a:r>
              <a:rPr lang="en-US" i="1" baseline="0" dirty="0"/>
              <a:t>[Review slide content]</a:t>
            </a:r>
            <a:r>
              <a:rPr lang="en-US" i="0" baseline="0" dirty="0"/>
              <a:t>... t</a:t>
            </a:r>
            <a:r>
              <a:rPr lang="en-US" baseline="0" dirty="0"/>
              <a:t>here are 3 covariates...</a:t>
            </a:r>
          </a:p>
        </p:txBody>
      </p:sp>
      <p:sp>
        <p:nvSpPr>
          <p:cNvPr id="4" name="Slide Number Placeholder 3"/>
          <p:cNvSpPr>
            <a:spLocks noGrp="1"/>
          </p:cNvSpPr>
          <p:nvPr>
            <p:ph type="sldNum" sz="quarter" idx="10"/>
          </p:nvPr>
        </p:nvSpPr>
        <p:spPr/>
        <p:txBody>
          <a:bodyPr/>
          <a:lstStyle/>
          <a:p>
            <a:fld id="{1AD3D35E-2143-4448-BE2B-2320F89EEC49}" type="slidenum">
              <a:rPr lang="en-US" smtClean="0"/>
              <a:t>32</a:t>
            </a:fld>
            <a:endParaRPr lang="en-US"/>
          </a:p>
        </p:txBody>
      </p:sp>
    </p:spTree>
    <p:extLst>
      <p:ext uri="{BB962C8B-B14F-4D97-AF65-F5344CB8AC3E}">
        <p14:creationId xmlns:p14="http://schemas.microsoft.com/office/powerpoint/2010/main" val="5207644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Talk through it… </a:t>
            </a: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33</a:t>
            </a:fld>
            <a:endParaRPr lang="en-US"/>
          </a:p>
        </p:txBody>
      </p:sp>
    </p:spTree>
    <p:extLst>
      <p:ext uri="{BB962C8B-B14F-4D97-AF65-F5344CB8AC3E}">
        <p14:creationId xmlns:p14="http://schemas.microsoft.com/office/powerpoint/2010/main" val="19301709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72275157-0E7A-43E2-9D4C-E49F00C32F82}" type="slidenum">
              <a:rPr lang="en-US" altLang="en-US" sz="1200" smtClean="0"/>
              <a:pPr/>
              <a:t>34</a:t>
            </a:fld>
            <a:endParaRPr lang="en-US" altLang="en-US" sz="120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marL="0" indent="0" eaLnBrk="1" hangingPunct="1">
              <a:buFont typeface="Arial" panose="020B0604020202020204" pitchFamily="34" charset="0"/>
              <a:buNone/>
            </a:pPr>
            <a:r>
              <a:rPr lang="en-US" altLang="en-US" dirty="0"/>
              <a:t>So that was controlling for potential confounders.</a:t>
            </a:r>
            <a:r>
              <a:rPr lang="en-US" altLang="en-US" baseline="0" dirty="0"/>
              <a:t> </a:t>
            </a:r>
            <a:r>
              <a:rPr lang="en-US" altLang="en-US" dirty="0"/>
              <a:t>Now we are going to look at interaction terms.</a:t>
            </a:r>
          </a:p>
          <a:p>
            <a:pPr marL="171450" indent="-171450" eaLnBrk="1" hangingPunct="1">
              <a:buFont typeface="Arial" panose="020B0604020202020204" pitchFamily="34" charset="0"/>
              <a:buChar char="•"/>
            </a:pPr>
            <a:r>
              <a:rPr lang="en-US" altLang="en-US" dirty="0"/>
              <a:t>When you</a:t>
            </a:r>
            <a:r>
              <a:rPr lang="en-US" altLang="en-US" baseline="0" dirty="0"/>
              <a:t> do analysis, you know that you evaluate interactions before you control for confounding.</a:t>
            </a:r>
          </a:p>
          <a:p>
            <a:pPr marL="171450" indent="-171450" eaLnBrk="1" hangingPunct="1">
              <a:buFont typeface="Arial" panose="020B0604020202020204" pitchFamily="34" charset="0"/>
              <a:buChar char="•"/>
            </a:pPr>
            <a:r>
              <a:rPr lang="en-US" altLang="en-US" baseline="0" dirty="0"/>
              <a:t>I’m teaching it in the reverse order because it’s easier to explain that way.</a:t>
            </a:r>
          </a:p>
          <a:p>
            <a:pPr marL="171450" indent="-171450" eaLnBrk="1" hangingPunct="1">
              <a:buFont typeface="Arial" panose="020B0604020202020204" pitchFamily="34" charset="0"/>
              <a:buChar char="•"/>
            </a:pPr>
            <a:r>
              <a:rPr lang="en-US" altLang="en-US" baseline="0" dirty="0"/>
              <a:t>Ok, let’s say we want to see if the effect of treatment differs for smokers and non-smokers.</a:t>
            </a:r>
          </a:p>
          <a:p>
            <a:pPr marL="171450" indent="-171450" eaLnBrk="1" hangingPunct="1">
              <a:buFont typeface="Arial" panose="020B0604020202020204" pitchFamily="34" charset="0"/>
              <a:buChar char="•"/>
            </a:pPr>
            <a:r>
              <a:rPr lang="en-US" altLang="en-US" baseline="0" dirty="0"/>
              <a:t>Now we put this interaction term in the model, here, beta 4 for treatment by smoking.</a:t>
            </a:r>
          </a:p>
          <a:p>
            <a:pPr marL="171450" indent="-171450" eaLnBrk="1" hangingPunct="1">
              <a:buFont typeface="Arial" panose="020B0604020202020204" pitchFamily="34" charset="0"/>
              <a:buChar char="•"/>
            </a:pPr>
            <a:r>
              <a:rPr lang="en-US" altLang="en-US" baseline="0" dirty="0"/>
              <a:t>In this case, there are 2 terms in the model that have treatment in them.</a:t>
            </a:r>
          </a:p>
          <a:p>
            <a:pPr marL="171450" indent="-171450" eaLnBrk="1" hangingPunct="1">
              <a:buFont typeface="Arial" panose="020B0604020202020204" pitchFamily="34" charset="0"/>
              <a:buChar char="•"/>
            </a:pPr>
            <a:r>
              <a:rPr lang="en-US" altLang="en-US" baseline="0" dirty="0"/>
              <a:t>So, when we analyze the effect of treatment on outcome, we get 2 hazard ratios.</a:t>
            </a:r>
          </a:p>
          <a:p>
            <a:pPr marL="171450" indent="-171450" eaLnBrk="1" hangingPunct="1">
              <a:buFont typeface="Arial" panose="020B0604020202020204" pitchFamily="34" charset="0"/>
              <a:buChar char="•"/>
            </a:pPr>
            <a:r>
              <a:rPr lang="en-US" altLang="en-US" baseline="0" dirty="0"/>
              <a:t>Treatment is 1, </a:t>
            </a:r>
          </a:p>
          <a:p>
            <a:pPr marL="628650" lvl="1" indent="-171450" eaLnBrk="1" hangingPunct="1">
              <a:buFont typeface="Arial" panose="020B0604020202020204" pitchFamily="34" charset="0"/>
              <a:buChar char="•"/>
            </a:pPr>
            <a:r>
              <a:rPr lang="en-US" altLang="en-US" baseline="0" dirty="0"/>
              <a:t>When smoking is 0, the hazard ratio is just e to the beta. The other term zeros out.  These are the non-smokers.</a:t>
            </a:r>
          </a:p>
          <a:p>
            <a:pPr marL="628650" lvl="1" indent="-171450" eaLnBrk="1" hangingPunct="1">
              <a:buFont typeface="Arial" panose="020B0604020202020204" pitchFamily="34" charset="0"/>
              <a:buChar char="•"/>
            </a:pPr>
            <a:r>
              <a:rPr lang="en-US" altLang="en-US" baseline="0" dirty="0"/>
              <a:t>When smoking is 1, the hazard ratio for treatment is e to the beta + beta 4.  These are the smokers.</a:t>
            </a:r>
          </a:p>
        </p:txBody>
      </p:sp>
    </p:spTree>
    <p:extLst>
      <p:ext uri="{BB962C8B-B14F-4D97-AF65-F5344CB8AC3E}">
        <p14:creationId xmlns:p14="http://schemas.microsoft.com/office/powerpoint/2010/main" val="23680924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a:t>
            </a:r>
            <a:r>
              <a:rPr lang="en-US" baseline="0" dirty="0"/>
              <a:t> don’t have time to go into depth on the math, so I’m going to say the Cox Model uses maximum likelihood methods, like logistic regression, and leave it at that.</a:t>
            </a:r>
          </a:p>
          <a:p>
            <a:pPr marL="171450" indent="-171450">
              <a:buFont typeface="Arial" panose="020B0604020202020204" pitchFamily="34" charset="0"/>
              <a:buChar char="•"/>
            </a:pPr>
            <a:r>
              <a:rPr lang="en-US" baseline="0" dirty="0"/>
              <a:t>What that means, is that we get likelihood statistics and we can compare models with likelihood ratio tests.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Hypothesis testing is simply calculating the probability that the beta coefficient is equal to zero.</a:t>
            </a:r>
          </a:p>
        </p:txBody>
      </p:sp>
      <p:sp>
        <p:nvSpPr>
          <p:cNvPr id="4" name="Slide Number Placeholder 3"/>
          <p:cNvSpPr>
            <a:spLocks noGrp="1"/>
          </p:cNvSpPr>
          <p:nvPr>
            <p:ph type="sldNum" sz="quarter" idx="10"/>
          </p:nvPr>
        </p:nvSpPr>
        <p:spPr/>
        <p:txBody>
          <a:bodyPr/>
          <a:lstStyle/>
          <a:p>
            <a:fld id="{1AD3D35E-2143-4448-BE2B-2320F89EEC49}" type="slidenum">
              <a:rPr lang="en-US" smtClean="0"/>
              <a:t>35</a:t>
            </a:fld>
            <a:endParaRPr lang="en-US"/>
          </a:p>
        </p:txBody>
      </p:sp>
    </p:spTree>
    <p:extLst>
      <p:ext uri="{BB962C8B-B14F-4D97-AF65-F5344CB8AC3E}">
        <p14:creationId xmlns:p14="http://schemas.microsoft.com/office/powerpoint/2010/main" val="19910636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Let me return</a:t>
            </a:r>
            <a:r>
              <a:rPr lang="en-US" baseline="0" dirty="0"/>
              <a:t> to the leukemia data.</a:t>
            </a:r>
          </a:p>
          <a:p>
            <a:pPr marL="171450" indent="-171450">
              <a:buFont typeface="Arial" panose="020B0604020202020204" pitchFamily="34" charset="0"/>
              <a:buChar char="•"/>
            </a:pPr>
            <a:r>
              <a:rPr lang="en-US" baseline="0" dirty="0"/>
              <a:t>Even though this is a course on operations research in public </a:t>
            </a:r>
            <a:r>
              <a:rPr lang="en-US" dirty="0"/>
              <a:t>health, data</a:t>
            </a:r>
            <a:r>
              <a:rPr lang="en-US" baseline="0" dirty="0"/>
              <a:t> from a controlled trial make it the easiest to understand and explain, so that’s why we’re using these data.</a:t>
            </a:r>
            <a:endParaRPr lang="en-US" baseline="0" dirty="0">
              <a:cs typeface="Calibri"/>
            </a:endParaRPr>
          </a:p>
          <a:p>
            <a:pPr marL="171450" indent="-171450">
              <a:buFont typeface="Arial" panose="020B0604020202020204" pitchFamily="34" charset="0"/>
              <a:buChar char="•"/>
            </a:pPr>
            <a:r>
              <a:rPr lang="en-US" baseline="0" dirty="0"/>
              <a:t>Ok, so we have treatment = 0 or 1.</a:t>
            </a:r>
          </a:p>
          <a:p>
            <a:pPr marL="171450" indent="-171450">
              <a:buFont typeface="Arial" panose="020B0604020202020204" pitchFamily="34" charset="0"/>
              <a:buChar char="•"/>
            </a:pPr>
            <a:r>
              <a:rPr lang="en-US" baseline="0" dirty="0"/>
              <a:t>Read the rest… </a:t>
            </a:r>
            <a:r>
              <a:rPr lang="en-US" i="1" baseline="0" dirty="0"/>
              <a:t>[review slide content].</a:t>
            </a:r>
            <a:endParaRPr lang="en-US"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t>36</a:t>
            </a:fld>
            <a:endParaRPr lang="en-US"/>
          </a:p>
        </p:txBody>
      </p:sp>
    </p:spTree>
    <p:extLst>
      <p:ext uri="{BB962C8B-B14F-4D97-AF65-F5344CB8AC3E}">
        <p14:creationId xmlns:p14="http://schemas.microsoft.com/office/powerpoint/2010/main" val="32767814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Here are two models,</a:t>
            </a:r>
            <a:r>
              <a:rPr lang="en-US" baseline="0" dirty="0"/>
              <a:t> the full model has the treatment by log WBC interaction term, the reduce model does not.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37</a:t>
            </a:fld>
            <a:endParaRPr lang="en-US"/>
          </a:p>
        </p:txBody>
      </p:sp>
    </p:spTree>
    <p:extLst>
      <p:ext uri="{BB962C8B-B14F-4D97-AF65-F5344CB8AC3E}">
        <p14:creationId xmlns:p14="http://schemas.microsoft.com/office/powerpoint/2010/main" val="16310963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Here’s the</a:t>
            </a:r>
            <a:r>
              <a:rPr lang="en-US" baseline="0" dirty="0"/>
              <a:t> output when you run these 2 models:</a:t>
            </a:r>
          </a:p>
          <a:p>
            <a:pPr marL="171450" indent="-171450">
              <a:buFont typeface="Arial" panose="020B0604020202020204" pitchFamily="34" charset="0"/>
              <a:buChar char="•"/>
            </a:pPr>
            <a:r>
              <a:rPr lang="en-US" baseline="0" dirty="0"/>
              <a:t>Again, don’t mind the different Greek letters, betas gammas or deltas, they all mean the same thing, just think of them as different betas.</a:t>
            </a:r>
          </a:p>
          <a:p>
            <a:pPr marL="171450" indent="-171450">
              <a:buFont typeface="Arial" panose="020B0604020202020204" pitchFamily="34" charset="0"/>
              <a:buChar char="•"/>
            </a:pPr>
            <a:r>
              <a:rPr lang="en-US" baseline="0" dirty="0"/>
              <a:t>The log likelihood statistic is 144.13 up here at the top.</a:t>
            </a:r>
          </a:p>
          <a:p>
            <a:pPr marL="171450" indent="-171450">
              <a:buFont typeface="Arial" panose="020B0604020202020204" pitchFamily="34" charset="0"/>
              <a:buChar char="•"/>
            </a:pPr>
            <a:r>
              <a:rPr lang="en-US" baseline="0" dirty="0"/>
              <a:t>For the interaction term, here in the 3</a:t>
            </a:r>
            <a:r>
              <a:rPr lang="en-US" baseline="30000" dirty="0"/>
              <a:t>rd</a:t>
            </a:r>
            <a:r>
              <a:rPr lang="en-US" baseline="0" dirty="0"/>
              <a:t> row, beta is 0.342 and P is 0.5, so this says the interaction term is not significant.</a:t>
            </a:r>
          </a:p>
          <a:p>
            <a:pPr marL="171450" indent="-171450">
              <a:buFont typeface="Arial" panose="020B0604020202020204" pitchFamily="34" charset="0"/>
              <a:buChar char="•"/>
            </a:pPr>
            <a:r>
              <a:rPr lang="en-US" baseline="0" dirty="0"/>
              <a:t>Ok, now the reduced model without the interaction term has a log likelihood statistic of 144.56.</a:t>
            </a:r>
          </a:p>
          <a:p>
            <a:pPr marL="171450" indent="-171450">
              <a:buFont typeface="Arial" panose="020B0604020202020204" pitchFamily="34" charset="0"/>
              <a:buChar char="•"/>
            </a:pPr>
            <a:r>
              <a:rPr lang="en-US" baseline="0" dirty="0"/>
              <a:t>For a likelihood ratio test you subtract them, and obviously they are very nearly the same, so It’s not significant.</a:t>
            </a:r>
          </a:p>
        </p:txBody>
      </p:sp>
      <p:sp>
        <p:nvSpPr>
          <p:cNvPr id="4" name="Slide Number Placeholder 3"/>
          <p:cNvSpPr>
            <a:spLocks noGrp="1"/>
          </p:cNvSpPr>
          <p:nvPr>
            <p:ph type="sldNum" sz="quarter" idx="10"/>
          </p:nvPr>
        </p:nvSpPr>
        <p:spPr/>
        <p:txBody>
          <a:bodyPr/>
          <a:lstStyle/>
          <a:p>
            <a:fld id="{1AD3D35E-2143-4448-BE2B-2320F89EEC49}" type="slidenum">
              <a:rPr lang="en-US" smtClean="0"/>
              <a:t>38</a:t>
            </a:fld>
            <a:endParaRPr lang="en-US"/>
          </a:p>
        </p:txBody>
      </p:sp>
    </p:spTree>
    <p:extLst>
      <p:ext uri="{BB962C8B-B14F-4D97-AF65-F5344CB8AC3E}">
        <p14:creationId xmlns:p14="http://schemas.microsoft.com/office/powerpoint/2010/main" val="22155660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That was assessing</a:t>
            </a:r>
            <a:r>
              <a:rPr lang="en-US" baseline="0" dirty="0"/>
              <a:t> interaction, which we do first.</a:t>
            </a:r>
          </a:p>
          <a:p>
            <a:pPr marL="171450" indent="-171450">
              <a:buFont typeface="Arial" panose="020B0604020202020204" pitchFamily="34" charset="0"/>
              <a:buChar char="•"/>
            </a:pPr>
            <a:r>
              <a:rPr lang="en-US" baseline="0" dirty="0"/>
              <a:t>Now we assess for confounding, by </a:t>
            </a:r>
            <a:r>
              <a:rPr lang="en-US" baseline="0" dirty="0" err="1"/>
              <a:t>LogWBC</a:t>
            </a:r>
            <a:r>
              <a:rPr lang="en-US" baseline="0" dirty="0"/>
              <a:t>, so here we have a model with only treatment.</a:t>
            </a:r>
          </a:p>
          <a:p>
            <a:pPr marL="171450" indent="-171450">
              <a:buFont typeface="Arial" panose="020B0604020202020204" pitchFamily="34" charset="0"/>
              <a:buChar char="•"/>
            </a:pPr>
            <a:r>
              <a:rPr lang="en-US" baseline="0" dirty="0"/>
              <a:t>Compare the Hazard ratios for Treatment in the 2 models, one simple model and one with </a:t>
            </a:r>
            <a:r>
              <a:rPr lang="en-US" baseline="0" dirty="0" err="1"/>
              <a:t>LogWBC</a:t>
            </a:r>
            <a:r>
              <a:rPr lang="en-US" baseline="0" dirty="0"/>
              <a:t>.</a:t>
            </a:r>
          </a:p>
          <a:p>
            <a:pPr marL="171450" indent="-171450">
              <a:buFont typeface="Arial" panose="020B0604020202020204" pitchFamily="34" charset="0"/>
              <a:buChar char="•"/>
            </a:pPr>
            <a:r>
              <a:rPr lang="en-US" baseline="0" dirty="0"/>
              <a:t>They differ by .05.  Compared to .22 or .27,  a difference of .05 is about 20% more or less, so that’s an important confounder by the 10% rule.</a:t>
            </a:r>
          </a:p>
        </p:txBody>
      </p:sp>
      <p:sp>
        <p:nvSpPr>
          <p:cNvPr id="4" name="Slide Number Placeholder 3"/>
          <p:cNvSpPr>
            <a:spLocks noGrp="1"/>
          </p:cNvSpPr>
          <p:nvPr>
            <p:ph type="sldNum" sz="quarter" idx="10"/>
          </p:nvPr>
        </p:nvSpPr>
        <p:spPr/>
        <p:txBody>
          <a:bodyPr/>
          <a:lstStyle/>
          <a:p>
            <a:fld id="{1AD3D35E-2143-4448-BE2B-2320F89EEC49}" type="slidenum">
              <a:rPr lang="en-US" smtClean="0"/>
              <a:t>39</a:t>
            </a:fld>
            <a:endParaRPr lang="en-US"/>
          </a:p>
        </p:txBody>
      </p:sp>
    </p:spTree>
    <p:extLst>
      <p:ext uri="{BB962C8B-B14F-4D97-AF65-F5344CB8AC3E}">
        <p14:creationId xmlns:p14="http://schemas.microsoft.com/office/powerpoint/2010/main" val="295862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487C1DB8-46B3-4C66-B4DB-D88FD91E97DD}" type="slidenum">
              <a:rPr lang="en-US" altLang="en-US" sz="1200" smtClean="0"/>
              <a:pPr/>
              <a:t>4</a:t>
            </a:fld>
            <a:endParaRPr lang="en-US" altLang="en-US" sz="120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i="1" dirty="0"/>
              <a:t>[Review slide content]</a:t>
            </a:r>
          </a:p>
        </p:txBody>
      </p:sp>
    </p:spTree>
    <p:extLst>
      <p:ext uri="{BB962C8B-B14F-4D97-AF65-F5344CB8AC3E}">
        <p14:creationId xmlns:p14="http://schemas.microsoft.com/office/powerpoint/2010/main" val="5293652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Prompt the audience to say</a:t>
            </a:r>
            <a:r>
              <a:rPr lang="en-US" i="1" baseline="0" dirty="0"/>
              <a:t> it in plain English.</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40</a:t>
            </a:fld>
            <a:endParaRPr lang="en-US"/>
          </a:p>
        </p:txBody>
      </p:sp>
    </p:spTree>
    <p:extLst>
      <p:ext uri="{BB962C8B-B14F-4D97-AF65-F5344CB8AC3E}">
        <p14:creationId xmlns:p14="http://schemas.microsoft.com/office/powerpoint/2010/main" val="6556589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Here’s how</a:t>
            </a:r>
            <a:r>
              <a:rPr lang="en-US" baseline="0" dirty="0"/>
              <a:t> I might summarize the main findings... </a:t>
            </a:r>
            <a:r>
              <a:rPr lang="en-US" i="1" baseline="0" dirty="0"/>
              <a:t>[review slide content].</a:t>
            </a:r>
            <a:endParaRPr lang="en-US"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t>41</a:t>
            </a:fld>
            <a:endParaRPr lang="en-US"/>
          </a:p>
        </p:txBody>
      </p:sp>
    </p:spTree>
    <p:extLst>
      <p:ext uri="{BB962C8B-B14F-4D97-AF65-F5344CB8AC3E}">
        <p14:creationId xmlns:p14="http://schemas.microsoft.com/office/powerpoint/2010/main" val="25301736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F2F40836-2F62-4651-886F-D21955EE9CF2}" type="slidenum">
              <a:rPr lang="en-US" altLang="en-US" sz="1200" smtClean="0"/>
              <a:pPr/>
              <a:t>42</a:t>
            </a:fld>
            <a:endParaRPr lang="en-US" altLang="en-US" sz="120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baseline="0" dirty="0"/>
              <a:t>As you know all statistical tests and procedures are based on explicit assumptions.</a:t>
            </a:r>
          </a:p>
          <a:p>
            <a:pPr marL="171450" indent="-171450" eaLnBrk="1" hangingPunct="1">
              <a:buFont typeface="Arial" panose="020B0604020202020204" pitchFamily="34" charset="0"/>
              <a:buChar char="•"/>
            </a:pPr>
            <a:r>
              <a:rPr lang="en-US" altLang="en-US" baseline="0" dirty="0"/>
              <a:t>Mr. Cox’s assumption for proportional hazards regression was that the hazards truly remain proportional over time.</a:t>
            </a:r>
          </a:p>
          <a:p>
            <a:pPr marL="171450" indent="-171450" eaLnBrk="1" hangingPunct="1">
              <a:buFont typeface="Arial" panose="020B0604020202020204" pitchFamily="34" charset="0"/>
              <a:buChar char="•"/>
            </a:pPr>
            <a:r>
              <a:rPr lang="en-US" altLang="en-US" baseline="0" dirty="0"/>
              <a:t>In other words, the </a:t>
            </a:r>
            <a:r>
              <a:rPr lang="en-US" altLang="en-US" dirty="0"/>
              <a:t>HR at week 5 is similar</a:t>
            </a:r>
            <a:r>
              <a:rPr lang="en-US" altLang="en-US" baseline="0" dirty="0"/>
              <a:t> to the H</a:t>
            </a:r>
            <a:r>
              <a:rPr lang="en-US" altLang="en-US" dirty="0"/>
              <a:t>R at week 20 and</a:t>
            </a:r>
            <a:r>
              <a:rPr lang="en-US" altLang="en-US" baseline="0" dirty="0"/>
              <a:t> similar to the HR at week 30.</a:t>
            </a:r>
          </a:p>
          <a:p>
            <a:pPr marL="171450" indent="-171450" eaLnBrk="1" hangingPunct="1">
              <a:buFont typeface="Arial" panose="020B0604020202020204" pitchFamily="34" charset="0"/>
              <a:buChar char="•"/>
            </a:pPr>
            <a:r>
              <a:rPr lang="en-US" altLang="en-US" baseline="0" dirty="0"/>
              <a:t>The next question you should ask is how similar must they be?   Do they have to be exactly the same or just close?</a:t>
            </a:r>
          </a:p>
          <a:p>
            <a:pPr marL="171450" indent="-171450" eaLnBrk="1" hangingPunct="1">
              <a:buFont typeface="Arial" panose="020B0604020202020204" pitchFamily="34" charset="0"/>
              <a:buChar char="•"/>
            </a:pPr>
            <a:r>
              <a:rPr lang="en-US" altLang="en-US" baseline="0" dirty="0"/>
              <a:t>As long as one curve is consistently above the other curve, then at least the ratio is consistently on the same side of 1.</a:t>
            </a:r>
          </a:p>
          <a:p>
            <a:pPr marL="171450" indent="-171450" eaLnBrk="1" hangingPunct="1">
              <a:buFont typeface="Arial" panose="020B0604020202020204" pitchFamily="34" charset="0"/>
              <a:buChar char="•"/>
            </a:pPr>
            <a:r>
              <a:rPr lang="en-US" altLang="en-US" baseline="0" dirty="0"/>
              <a:t>On the other hand, if they cross, then at one time the hazard ratio is greater than one, while at another time it’s less than one, it’s in the opposite direction.</a:t>
            </a:r>
          </a:p>
          <a:p>
            <a:pPr marL="171450" indent="-171450" eaLnBrk="1" hangingPunct="1">
              <a:buFont typeface="Arial" panose="020B0604020202020204" pitchFamily="34" charset="0"/>
              <a:buChar char="•"/>
            </a:pPr>
            <a:r>
              <a:rPr lang="en-US" altLang="en-US" baseline="0" dirty="0"/>
              <a:t>That is what you would call a clear-cut example or an egregious example of violating the proportional hazards assumption.</a:t>
            </a:r>
            <a:endParaRPr lang="en-US" altLang="en-US" dirty="0"/>
          </a:p>
        </p:txBody>
      </p:sp>
    </p:spTree>
    <p:extLst>
      <p:ext uri="{BB962C8B-B14F-4D97-AF65-F5344CB8AC3E}">
        <p14:creationId xmlns:p14="http://schemas.microsoft.com/office/powerpoint/2010/main" val="19154945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86EEC06B-E7D1-4C3A-9142-E0AEE72D4019}" type="slidenum">
              <a:rPr lang="en-US" altLang="en-US" sz="1200" smtClean="0"/>
              <a:pPr/>
              <a:t>43</a:t>
            </a:fld>
            <a:endParaRPr lang="en-US" altLang="en-US" sz="120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i="1" dirty="0"/>
              <a:t>[Review slide content]</a:t>
            </a:r>
          </a:p>
        </p:txBody>
      </p:sp>
    </p:spTree>
    <p:extLst>
      <p:ext uri="{BB962C8B-B14F-4D97-AF65-F5344CB8AC3E}">
        <p14:creationId xmlns:p14="http://schemas.microsoft.com/office/powerpoint/2010/main" val="35010045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Like I said, a</a:t>
            </a:r>
            <a:r>
              <a:rPr lang="en-US" altLang="en-US" baseline="0" dirty="0"/>
              <a:t>s long as one curve is consistently above the other curve, then at least the ratio is consistently on the same side of 1.  At that point you can argue about how similar.</a:t>
            </a:r>
          </a:p>
          <a:p>
            <a:pPr marL="171450" indent="-171450" eaLnBrk="1" hangingPunct="1">
              <a:buFont typeface="Arial" panose="020B0604020202020204" pitchFamily="34" charset="0"/>
              <a:buChar char="•"/>
            </a:pPr>
            <a:r>
              <a:rPr lang="en-US" altLang="en-US" baseline="0" dirty="0"/>
              <a:t>But again, like you see on the right, if they cross, then clearly the hazards are not proportional all the way through, at one time the treatment is better while later the control is better. It’s ambiguous, you can’t say which one is better.</a:t>
            </a:r>
          </a:p>
          <a:p>
            <a:pPr marL="171450" indent="-171450" eaLnBrk="1" hangingPunct="1">
              <a:buFont typeface="Arial" panose="020B0604020202020204" pitchFamily="34" charset="0"/>
              <a:buChar char="•"/>
            </a:pPr>
            <a:r>
              <a:rPr lang="en-US" altLang="en-US" baseline="0" dirty="0"/>
              <a:t>There is no one hazard ratio that correctly describes the relationship. You cannot use a proportional hazards model.</a:t>
            </a:r>
          </a:p>
          <a:p>
            <a:pPr marL="171450" indent="-171450" eaLnBrk="1" hangingPunct="1">
              <a:buFont typeface="Arial" panose="020B0604020202020204" pitchFamily="34" charset="0"/>
              <a:buChar char="•"/>
            </a:pPr>
            <a:r>
              <a:rPr lang="en-US" altLang="en-US" baseline="0" dirty="0"/>
              <a:t>But, all is not lost, you can use what is called a stratified Cox model. We’ll come back to that in a few minutes.</a:t>
            </a:r>
          </a:p>
        </p:txBody>
      </p:sp>
      <p:sp>
        <p:nvSpPr>
          <p:cNvPr id="4" name="Slide Number Placeholder 3"/>
          <p:cNvSpPr>
            <a:spLocks noGrp="1"/>
          </p:cNvSpPr>
          <p:nvPr>
            <p:ph type="sldNum" sz="quarter" idx="10"/>
          </p:nvPr>
        </p:nvSpPr>
        <p:spPr/>
        <p:txBody>
          <a:bodyPr/>
          <a:lstStyle/>
          <a:p>
            <a:fld id="{1AD3D35E-2143-4448-BE2B-2320F89EEC49}" type="slidenum">
              <a:rPr lang="en-US" smtClean="0"/>
              <a:t>44</a:t>
            </a:fld>
            <a:endParaRPr lang="en-US"/>
          </a:p>
        </p:txBody>
      </p:sp>
    </p:spTree>
    <p:extLst>
      <p:ext uri="{BB962C8B-B14F-4D97-AF65-F5344CB8AC3E}">
        <p14:creationId xmlns:p14="http://schemas.microsoft.com/office/powerpoint/2010/main" val="4110762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Here is the leukemia data again, but this time the two</a:t>
            </a:r>
            <a:r>
              <a:rPr lang="en-US" baseline="0" dirty="0"/>
              <a:t> plots are males and females, not treatment or control.</a:t>
            </a:r>
          </a:p>
          <a:p>
            <a:pPr marL="171450" indent="-171450">
              <a:buFont typeface="Arial" panose="020B0604020202020204" pitchFamily="34" charset="0"/>
              <a:buChar char="•"/>
            </a:pPr>
            <a:r>
              <a:rPr lang="en-US" baseline="0" dirty="0"/>
              <a:t>You can see that Boys (B is for Boys) do worse for the first 12 or so weeks, then they do better.</a:t>
            </a:r>
          </a:p>
          <a:p>
            <a:pPr marL="171450" indent="-171450">
              <a:buFont typeface="Arial" panose="020B0604020202020204" pitchFamily="34" charset="0"/>
              <a:buChar char="•"/>
            </a:pPr>
            <a:r>
              <a:rPr lang="en-US" baseline="0" dirty="0"/>
              <a:t>So, are the hazards proportional?</a:t>
            </a:r>
          </a:p>
          <a:p>
            <a:pPr marL="171450" indent="-171450">
              <a:buFont typeface="Arial" panose="020B0604020202020204" pitchFamily="34" charset="0"/>
              <a:buChar char="•"/>
            </a:pPr>
            <a:r>
              <a:rPr lang="en-US" baseline="0" dirty="0"/>
              <a:t>No, they’re not.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45</a:t>
            </a:fld>
            <a:endParaRPr lang="en-US"/>
          </a:p>
        </p:txBody>
      </p:sp>
    </p:spTree>
    <p:extLst>
      <p:ext uri="{BB962C8B-B14F-4D97-AF65-F5344CB8AC3E}">
        <p14:creationId xmlns:p14="http://schemas.microsoft.com/office/powerpoint/2010/main" val="35084658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second</a:t>
            </a:r>
            <a:r>
              <a:rPr lang="en-US" baseline="0" dirty="0"/>
              <a:t> way is to plot the LLS curves.</a:t>
            </a:r>
          </a:p>
          <a:p>
            <a:pPr marL="171450" indent="-171450">
              <a:buFont typeface="Arial" panose="020B0604020202020204" pitchFamily="34" charset="0"/>
              <a:buChar char="•"/>
            </a:pPr>
            <a:r>
              <a:rPr lang="en-US" baseline="0" dirty="0"/>
              <a:t>Your software will do this for you automatically.  You just have to tell it which types of plots you want.</a:t>
            </a:r>
          </a:p>
          <a:p>
            <a:pPr marL="171450" indent="-171450">
              <a:buFont typeface="Arial" panose="020B0604020202020204" pitchFamily="34" charset="0"/>
              <a:buChar char="•"/>
            </a:pPr>
            <a:r>
              <a:rPr lang="en-US" baseline="0" dirty="0"/>
              <a:t>You can see for the leukemia data, the lines are parallel for treatment vs. control, so the proportional hazards assumption is ok.</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46</a:t>
            </a:fld>
            <a:endParaRPr lang="en-US"/>
          </a:p>
        </p:txBody>
      </p:sp>
    </p:spTree>
    <p:extLst>
      <p:ext uri="{BB962C8B-B14F-4D97-AF65-F5344CB8AC3E}">
        <p14:creationId xmlns:p14="http://schemas.microsoft.com/office/powerpoint/2010/main" val="39316248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Last</a:t>
            </a:r>
            <a:r>
              <a:rPr lang="en-US" baseline="0" dirty="0"/>
              <a:t> is to model time itself as a variable in the study, either as a continuous variable or can </a:t>
            </a:r>
            <a:r>
              <a:rPr lang="en-US" dirty="0"/>
              <a:t>dichotomize</a:t>
            </a:r>
            <a:r>
              <a:rPr lang="en-US" baseline="0" dirty="0"/>
              <a:t> into 2 periods. The natural log just compresses down very long outliers.</a:t>
            </a:r>
          </a:p>
          <a:p>
            <a:pPr marL="171450" indent="-171450">
              <a:buFont typeface="Arial" panose="020B0604020202020204" pitchFamily="34" charset="0"/>
              <a:buChar char="•"/>
            </a:pPr>
            <a:r>
              <a:rPr lang="en-US" baseline="0" dirty="0"/>
              <a:t>Here you can see</a:t>
            </a:r>
            <a:r>
              <a:rPr lang="en-US" dirty="0"/>
              <a:t> </a:t>
            </a:r>
            <a:r>
              <a:rPr lang="en-US" baseline="0" dirty="0"/>
              <a:t>that the interaction term is not significant </a:t>
            </a:r>
            <a:r>
              <a:rPr lang="en-US" i="1" baseline="0" dirty="0"/>
              <a:t>(point to it)</a:t>
            </a:r>
            <a:r>
              <a:rPr lang="en-US" baseline="0" dirty="0"/>
              <a:t>, so that’s another way of telling if proportional hazards is violated.</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47</a:t>
            </a:fld>
            <a:endParaRPr lang="en-US"/>
          </a:p>
        </p:txBody>
      </p:sp>
    </p:spTree>
    <p:extLst>
      <p:ext uri="{BB962C8B-B14F-4D97-AF65-F5344CB8AC3E}">
        <p14:creationId xmlns:p14="http://schemas.microsoft.com/office/powerpoint/2010/main" val="3132698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On the other hand, if we check the interaction between sex and time, then in fact the P value</a:t>
            </a:r>
            <a:r>
              <a:rPr lang="en-US" baseline="0" dirty="0"/>
              <a:t> is very highly significant </a:t>
            </a:r>
            <a:r>
              <a:rPr lang="en-US" i="1" baseline="0" dirty="0"/>
              <a:t>(point to it)</a:t>
            </a:r>
            <a:r>
              <a:rPr lang="en-US" baseline="0" dirty="0"/>
              <a:t>, which goes along perfectly with the curves that cross (2 slides back).</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48</a:t>
            </a:fld>
            <a:endParaRPr lang="en-US"/>
          </a:p>
        </p:txBody>
      </p:sp>
    </p:spTree>
    <p:extLst>
      <p:ext uri="{BB962C8B-B14F-4D97-AF65-F5344CB8AC3E}">
        <p14:creationId xmlns:p14="http://schemas.microsoft.com/office/powerpoint/2010/main" val="40658054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49</a:t>
            </a:fld>
            <a:endParaRPr lang="en-US"/>
          </a:p>
        </p:txBody>
      </p:sp>
    </p:spTree>
    <p:extLst>
      <p:ext uri="{BB962C8B-B14F-4D97-AF65-F5344CB8AC3E}">
        <p14:creationId xmlns:p14="http://schemas.microsoft.com/office/powerpoint/2010/main" val="3733816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dirty="0"/>
              <a:t>Main issue</a:t>
            </a:r>
            <a:r>
              <a:rPr lang="en-US" i="0" baseline="0" dirty="0"/>
              <a:t> -</a:t>
            </a:r>
            <a:r>
              <a:rPr lang="en-US" i="0" dirty="0"/>
              <a:t> the whole problem that is solved by survival</a:t>
            </a:r>
            <a:r>
              <a:rPr lang="en-US" i="0" baseline="0" dirty="0"/>
              <a:t> analysis is what is called censored data.</a:t>
            </a:r>
          </a:p>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a:t>
            </a:fld>
            <a:endParaRPr lang="en-US"/>
          </a:p>
        </p:txBody>
      </p:sp>
    </p:spTree>
    <p:extLst>
      <p:ext uri="{BB962C8B-B14F-4D97-AF65-F5344CB8AC3E}">
        <p14:creationId xmlns:p14="http://schemas.microsoft.com/office/powerpoint/2010/main" val="16594457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B789C6A2-7882-4FA6-B36B-AF5A78A94909}" type="slidenum">
              <a:rPr lang="en-US" altLang="en-US" sz="1200" smtClean="0"/>
              <a:pPr/>
              <a:t>50</a:t>
            </a:fld>
            <a:endParaRPr lang="en-US" altLang="en-US" sz="120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altLang="en-US" dirty="0"/>
              <a:t>If you stratify on SEX, you can’t do statistical test for significance of differences between sexes.</a:t>
            </a:r>
          </a:p>
          <a:p>
            <a:pPr marL="171450" indent="-171450" eaLnBrk="1" hangingPunct="1">
              <a:buFont typeface="Arial" panose="020B0604020202020204" pitchFamily="34" charset="0"/>
              <a:buChar char="•"/>
            </a:pPr>
            <a:r>
              <a:rPr lang="en-US" altLang="en-US" dirty="0"/>
              <a:t>Sex will not show up in the output,</a:t>
            </a:r>
            <a:r>
              <a:rPr lang="en-US" altLang="en-US" baseline="0" dirty="0"/>
              <a:t> but the model is adjusted for the effects of sex.</a:t>
            </a:r>
            <a:endParaRPr lang="en-US" altLang="en-US" dirty="0"/>
          </a:p>
        </p:txBody>
      </p:sp>
    </p:spTree>
    <p:extLst>
      <p:ext uri="{BB962C8B-B14F-4D97-AF65-F5344CB8AC3E}">
        <p14:creationId xmlns:p14="http://schemas.microsoft.com/office/powerpoint/2010/main" val="3180369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3630101-E706-46FD-8EB7-E94F9D74DDE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altLang="en-US" dirty="0"/>
              <a:t>Proportional hazards: how to test for it and what to do if violated.</a:t>
            </a:r>
          </a:p>
        </p:txBody>
      </p:sp>
    </p:spTree>
    <p:extLst>
      <p:ext uri="{BB962C8B-B14F-4D97-AF65-F5344CB8AC3E}">
        <p14:creationId xmlns:p14="http://schemas.microsoft.com/office/powerpoint/2010/main" val="30425333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3630101-E706-46FD-8EB7-E94F9D74DDE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altLang="en-US" dirty="0"/>
              <a:t>Proportional hazards: how to test for it and what to do if violated.</a:t>
            </a:r>
          </a:p>
        </p:txBody>
      </p:sp>
    </p:spTree>
    <p:extLst>
      <p:ext uri="{BB962C8B-B14F-4D97-AF65-F5344CB8AC3E}">
        <p14:creationId xmlns:p14="http://schemas.microsoft.com/office/powerpoint/2010/main" val="23776490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Questions?</a:t>
            </a:r>
          </a:p>
          <a:p>
            <a:pPr marL="171450" indent="-171450">
              <a:buFont typeface="Arial"/>
              <a:buChar char="•"/>
            </a:pPr>
            <a:r>
              <a:rPr lang="en-US" i="1" dirty="0"/>
              <a:t>[END]</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53</a:t>
            </a:fld>
            <a:endParaRPr lang="en-US"/>
          </a:p>
        </p:txBody>
      </p:sp>
    </p:spTree>
    <p:extLst>
      <p:ext uri="{BB962C8B-B14F-4D97-AF65-F5344CB8AC3E}">
        <p14:creationId xmlns:p14="http://schemas.microsoft.com/office/powerpoint/2010/main" val="14067999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[Optional slides to use if needed]</a:t>
            </a:r>
          </a:p>
        </p:txBody>
      </p:sp>
      <p:sp>
        <p:nvSpPr>
          <p:cNvPr id="4" name="Slide Number Placeholder 3"/>
          <p:cNvSpPr>
            <a:spLocks noGrp="1"/>
          </p:cNvSpPr>
          <p:nvPr>
            <p:ph type="sldNum" sz="quarter" idx="10"/>
          </p:nvPr>
        </p:nvSpPr>
        <p:spPr/>
        <p:txBody>
          <a:bodyPr/>
          <a:lstStyle/>
          <a:p>
            <a:fld id="{1AD3D35E-2143-4448-BE2B-2320F89EEC49}" type="slidenum">
              <a:rPr lang="en-US" smtClean="0"/>
              <a:t>54</a:t>
            </a:fld>
            <a:endParaRPr lang="en-US"/>
          </a:p>
        </p:txBody>
      </p:sp>
    </p:spTree>
    <p:extLst>
      <p:ext uri="{BB962C8B-B14F-4D97-AF65-F5344CB8AC3E}">
        <p14:creationId xmlns:p14="http://schemas.microsoft.com/office/powerpoint/2010/main" val="35176188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a:t>
            </a:r>
            <a:r>
              <a:rPr lang="en-US" i="1" baseline="0" dirty="0"/>
              <a:t>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55</a:t>
            </a:fld>
            <a:endParaRPr lang="en-US"/>
          </a:p>
        </p:txBody>
      </p:sp>
    </p:spTree>
    <p:extLst>
      <p:ext uri="{BB962C8B-B14F-4D97-AF65-F5344CB8AC3E}">
        <p14:creationId xmlns:p14="http://schemas.microsoft.com/office/powerpoint/2010/main" val="7975401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56</a:t>
            </a:fld>
            <a:endParaRPr lang="en-US"/>
          </a:p>
        </p:txBody>
      </p:sp>
    </p:spTree>
    <p:extLst>
      <p:ext uri="{BB962C8B-B14F-4D97-AF65-F5344CB8AC3E}">
        <p14:creationId xmlns:p14="http://schemas.microsoft.com/office/powerpoint/2010/main" val="2474995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9A6F9A12-D9B2-4F2E-8C8D-651E28F8F16B}" type="slidenum">
              <a:rPr lang="en-US" altLang="en-US" sz="1200" smtClean="0"/>
              <a:pPr/>
              <a:t>6</a:t>
            </a:fld>
            <a:endParaRPr lang="en-US" altLang="en-US" sz="120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i="1" dirty="0"/>
              <a:t>Talk</a:t>
            </a:r>
            <a:r>
              <a:rPr lang="en-US" altLang="en-US" i="1" baseline="0" dirty="0"/>
              <a:t> through each subject (only don’t jump the gun on your next slide that summarizes status of each subject).</a:t>
            </a:r>
            <a:endParaRPr lang="en-US" altLang="en-US" i="1" dirty="0"/>
          </a:p>
        </p:txBody>
      </p:sp>
    </p:spTree>
    <p:extLst>
      <p:ext uri="{BB962C8B-B14F-4D97-AF65-F5344CB8AC3E}">
        <p14:creationId xmlns:p14="http://schemas.microsoft.com/office/powerpoint/2010/main" val="3080635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fld id="{D197CC3D-C7F1-41C5-9DFE-C9E6F0A0CBEA}" type="slidenum">
              <a:rPr lang="en-US" altLang="en-US" sz="1200" smtClean="0"/>
              <a:pPr/>
              <a:t>7</a:t>
            </a:fld>
            <a:endParaRPr lang="en-US" altLang="en-US" sz="120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marL="171450" indent="-171450" eaLnBrk="1" hangingPunct="1">
              <a:buFont typeface="Arial" panose="020B0604020202020204" pitchFamily="34" charset="0"/>
              <a:buChar char="•"/>
            </a:pPr>
            <a:r>
              <a:rPr lang="en-US" altLang="en-US" i="1" dirty="0"/>
              <a:t>Talk</a:t>
            </a:r>
            <a:r>
              <a:rPr lang="en-US" altLang="en-US" i="1" baseline="0" dirty="0"/>
              <a:t> through each 5 of the subjects with different endpoints.</a:t>
            </a:r>
            <a:endParaRPr lang="en-US" altLang="en-US" i="1" dirty="0">
              <a:cs typeface="Arial" panose="020B0604020202020204" pitchFamily="34" charset="0"/>
            </a:endParaRPr>
          </a:p>
        </p:txBody>
      </p:sp>
    </p:spTree>
    <p:extLst>
      <p:ext uri="{BB962C8B-B14F-4D97-AF65-F5344CB8AC3E}">
        <p14:creationId xmlns:p14="http://schemas.microsoft.com/office/powerpoint/2010/main" val="1795220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To illustrate</a:t>
            </a:r>
            <a:r>
              <a:rPr lang="en-US" baseline="0" dirty="0"/>
              <a:t> this we’re going to use data from a published dataset that has been widely used for teaching survival analysis.</a:t>
            </a:r>
          </a:p>
          <a:p>
            <a:pPr marL="171450" indent="-171450">
              <a:buFont typeface="Arial" panose="020B0604020202020204" pitchFamily="34" charset="0"/>
              <a:buChar char="•"/>
            </a:pPr>
            <a:r>
              <a:rPr lang="en-US" baseline="0" dirty="0"/>
              <a:t>This is an early study of treatment for leukemia.  6-mercaptopurine was one of the first drugs shown to improve survival.</a:t>
            </a:r>
          </a:p>
          <a:p>
            <a:pPr marL="171450" indent="-171450">
              <a:buFont typeface="Arial" panose="020B0604020202020204" pitchFamily="34" charset="0"/>
              <a:buChar char="•"/>
            </a:pPr>
            <a:r>
              <a:rPr lang="en-US" baseline="0" dirty="0"/>
              <a:t>21 patients received 6-MP; 21 received placebo.</a:t>
            </a:r>
          </a:p>
          <a:p>
            <a:pPr marL="171450" indent="-171450">
              <a:buFont typeface="Arial" panose="020B0604020202020204" pitchFamily="34" charset="0"/>
              <a:buChar char="•"/>
            </a:pPr>
            <a:r>
              <a:rPr lang="en-US" baseline="0" dirty="0"/>
              <a:t>The outcome was how long each person remained in remission, i.e., time-to-relapse measured in weeks.</a:t>
            </a:r>
          </a:p>
          <a:p>
            <a:pPr marL="171450" indent="-171450">
              <a:buFont typeface="Arial" panose="020B0604020202020204" pitchFamily="34" charset="0"/>
              <a:buChar char="•"/>
            </a:pPr>
            <a:r>
              <a:rPr lang="en-US" baseline="0" dirty="0"/>
              <a:t>Look at data in each column, controls have remission times of 1 to 23 weeks, treated group has remission times of 6 to 35 weeks.</a:t>
            </a:r>
          </a:p>
          <a:p>
            <a:pPr marL="171450" indent="-171450">
              <a:buFont typeface="Arial" panose="020B0604020202020204" pitchFamily="34" charset="0"/>
              <a:buChar char="•"/>
            </a:pPr>
            <a:r>
              <a:rPr lang="en-US" baseline="0" dirty="0"/>
              <a:t>We’re going to use a convention in this presentation where an asterisk means the subject was censored after that point in time.</a:t>
            </a:r>
          </a:p>
          <a:p>
            <a:pPr marL="171450" indent="-171450">
              <a:buFont typeface="Arial" panose="020B0604020202020204" pitchFamily="34" charset="0"/>
              <a:buChar char="•"/>
            </a:pPr>
            <a:r>
              <a:rPr lang="en-US" i="1" baseline="0" dirty="0"/>
              <a:t>[Read the notes at the right side of the slide]</a:t>
            </a:r>
          </a:p>
        </p:txBody>
      </p:sp>
      <p:sp>
        <p:nvSpPr>
          <p:cNvPr id="4" name="Slide Number Placeholder 3"/>
          <p:cNvSpPr>
            <a:spLocks noGrp="1"/>
          </p:cNvSpPr>
          <p:nvPr>
            <p:ph type="sldNum" sz="quarter" idx="10"/>
          </p:nvPr>
        </p:nvSpPr>
        <p:spPr/>
        <p:txBody>
          <a:bodyPr/>
          <a:lstStyle/>
          <a:p>
            <a:fld id="{1AD3D35E-2143-4448-BE2B-2320F89EEC49}" type="slidenum">
              <a:rPr lang="en-US" smtClean="0"/>
              <a:t>8</a:t>
            </a:fld>
            <a:endParaRPr lang="en-US"/>
          </a:p>
        </p:txBody>
      </p:sp>
    </p:spTree>
    <p:extLst>
      <p:ext uri="{BB962C8B-B14F-4D97-AF65-F5344CB8AC3E}">
        <p14:creationId xmlns:p14="http://schemas.microsoft.com/office/powerpoint/2010/main" val="1350945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Body)"/>
              </a:rPr>
              <a:t>In this slide I’ve repeated</a:t>
            </a:r>
            <a:r>
              <a:rPr lang="en-US" baseline="0" dirty="0">
                <a:latin typeface="Calibri (Body)"/>
              </a:rPr>
              <a:t> </a:t>
            </a:r>
            <a:r>
              <a:rPr lang="en-US" dirty="0">
                <a:latin typeface="Calibri (Body)"/>
              </a:rPr>
              <a:t>the same data horizontally </a:t>
            </a:r>
            <a:r>
              <a:rPr lang="en-US" baseline="0" dirty="0">
                <a:latin typeface="Calibri (Body)"/>
              </a:rPr>
              <a:t>rather than as columns.</a:t>
            </a:r>
          </a:p>
          <a:p>
            <a:pPr marL="171450" indent="-171450">
              <a:buFont typeface="Arial" panose="020B0604020202020204" pitchFamily="34" charset="0"/>
              <a:buChar char="•"/>
            </a:pPr>
            <a:r>
              <a:rPr lang="en-US" baseline="0" dirty="0">
                <a:latin typeface="Calibri (Body)"/>
              </a:rPr>
              <a:t>Notice there is no censoring in the control group.</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Calibri (Body)"/>
              </a:rPr>
              <a:t>Notice also the treated group seems to have longer remission times.</a:t>
            </a:r>
          </a:p>
        </p:txBody>
      </p:sp>
      <p:sp>
        <p:nvSpPr>
          <p:cNvPr id="4" name="Slide Number Placeholder 3"/>
          <p:cNvSpPr>
            <a:spLocks noGrp="1"/>
          </p:cNvSpPr>
          <p:nvPr>
            <p:ph type="sldNum" sz="quarter" idx="10"/>
          </p:nvPr>
        </p:nvSpPr>
        <p:spPr/>
        <p:txBody>
          <a:bodyPr/>
          <a:lstStyle/>
          <a:p>
            <a:fld id="{1AD3D35E-2143-4448-BE2B-2320F89EEC49}" type="slidenum">
              <a:rPr lang="en-US" smtClean="0"/>
              <a:t>9</a:t>
            </a:fld>
            <a:endParaRPr lang="en-US"/>
          </a:p>
        </p:txBody>
      </p:sp>
    </p:spTree>
    <p:extLst>
      <p:ext uri="{BB962C8B-B14F-4D97-AF65-F5344CB8AC3E}">
        <p14:creationId xmlns:p14="http://schemas.microsoft.com/office/powerpoint/2010/main" val="12497000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3733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3733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3D80D73-889A-4D00-B6E5-5A2D25C503F4}" type="slidenum">
              <a:rPr lang="en-US" altLang="en-US"/>
              <a:pPr>
                <a:defRPr/>
              </a:pPr>
              <a:t>‹#›</a:t>
            </a:fld>
            <a:endParaRPr lang="en-US" altLang="en-US"/>
          </a:p>
        </p:txBody>
      </p:sp>
    </p:spTree>
    <p:extLst>
      <p:ext uri="{BB962C8B-B14F-4D97-AF65-F5344CB8AC3E}">
        <p14:creationId xmlns:p14="http://schemas.microsoft.com/office/powerpoint/2010/main" val="18071906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1/17/2019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1/17/2019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1/17/2019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2.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87" r:id="rId14"/>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10.emf"/></Relationships>
</file>

<file path=ppt/slides/_rels/slide3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03578" y="5983109"/>
            <a:ext cx="6256983" cy="759233"/>
          </a:xfrm>
        </p:spPr>
        <p:txBody>
          <a:bodyPr anchor="ctr"/>
          <a:lstStyle/>
          <a:p>
            <a:pPr algn="l"/>
            <a:r>
              <a:rPr lang="en-US" altLang="en-US" sz="2000" i="1" dirty="0">
                <a:solidFill>
                  <a:srgbClr val="404040"/>
                </a:solidFill>
                <a:latin typeface="Times New Roman" panose="02020603050405020304" pitchFamily="18" charset="0"/>
                <a:cs typeface="Times New Roman" panose="02020603050405020304" pitchFamily="18" charset="0"/>
              </a:rPr>
              <a:t>Acknowledgment: Joanne Garrett, PhD, UNC</a:t>
            </a:r>
          </a:p>
        </p:txBody>
      </p:sp>
      <p:sp>
        <p:nvSpPr>
          <p:cNvPr id="5" name="Subtitle 2">
            <a:extLst>
              <a:ext uri="{FF2B5EF4-FFF2-40B4-BE49-F238E27FC236}">
                <a16:creationId xmlns:a16="http://schemas.microsoft.com/office/drawing/2014/main" id="{17535ABD-13CE-4564-8FF3-98D62DBB5346}"/>
              </a:ext>
            </a:extLst>
          </p:cNvPr>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dates</a:t>
            </a:r>
          </a:p>
          <a:p>
            <a:r>
              <a:rPr lang="en-US" dirty="0"/>
              <a:t>Add presenter name &amp; affiliation</a:t>
            </a:r>
          </a:p>
        </p:txBody>
      </p:sp>
      <p:sp>
        <p:nvSpPr>
          <p:cNvPr id="6" name="Title 1">
            <a:extLst>
              <a:ext uri="{FF2B5EF4-FFF2-40B4-BE49-F238E27FC236}">
                <a16:creationId xmlns:a16="http://schemas.microsoft.com/office/drawing/2014/main" id="{38C69306-3715-42B9-B7BE-EE818C00892E}"/>
              </a:ext>
            </a:extLst>
          </p:cNvPr>
          <p:cNvSpPr txBox="1">
            <a:spLocks/>
          </p:cNvSpPr>
          <p:nvPr/>
        </p:nvSpPr>
        <p:spPr bwMode="auto">
          <a:xfrm>
            <a:off x="685800" y="685800"/>
            <a:ext cx="7772400" cy="212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5800">
                <a:solidFill>
                  <a:schemeClr val="accent1">
                    <a:lumMod val="75000"/>
                  </a:schemeClr>
                </a:solidFill>
                <a:latin typeface="+mj-lt"/>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defTabSz="914400"/>
            <a:r>
              <a:rPr lang="en-US" sz="6600" kern="0" dirty="0"/>
              <a:t>Survival Analysis</a:t>
            </a:r>
          </a:p>
        </p:txBody>
      </p:sp>
    </p:spTree>
    <p:extLst>
      <p:ext uri="{BB962C8B-B14F-4D97-AF65-F5344CB8AC3E}">
        <p14:creationId xmlns:p14="http://schemas.microsoft.com/office/powerpoint/2010/main" val="2370176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182880"/>
            <a:ext cx="8229600" cy="1143000"/>
          </a:xfrm>
        </p:spPr>
        <p:txBody>
          <a:bodyPr/>
          <a:lstStyle/>
          <a:p>
            <a:r>
              <a:rPr lang="en-US" altLang="en-US" dirty="0"/>
              <a:t>How to compare?</a:t>
            </a:r>
          </a:p>
        </p:txBody>
      </p:sp>
      <p:sp>
        <p:nvSpPr>
          <p:cNvPr id="3" name="Content Placeholder 2"/>
          <p:cNvSpPr>
            <a:spLocks noGrp="1"/>
          </p:cNvSpPr>
          <p:nvPr>
            <p:ph idx="1"/>
          </p:nvPr>
        </p:nvSpPr>
        <p:spPr>
          <a:xfrm>
            <a:off x="548640" y="3695587"/>
            <a:ext cx="8138160" cy="3028102"/>
          </a:xfrm>
          <a:solidFill>
            <a:srgbClr val="C9DA92"/>
          </a:solidFill>
        </p:spPr>
        <p:txBody>
          <a:bodyPr/>
          <a:lstStyle/>
          <a:p>
            <a:pPr marL="0" indent="-457200">
              <a:spcBef>
                <a:spcPts val="672"/>
              </a:spcBef>
              <a:buFontTx/>
              <a:buNone/>
              <a:defRPr/>
            </a:pPr>
            <a:r>
              <a:rPr lang="en-US" sz="2800" dirty="0"/>
              <a:t>Median (or mean) remission times for each group?</a:t>
            </a:r>
          </a:p>
          <a:p>
            <a:pPr marL="0" indent="-457200">
              <a:spcBef>
                <a:spcPts val="672"/>
              </a:spcBef>
              <a:buNone/>
              <a:defRPr/>
            </a:pPr>
            <a:r>
              <a:rPr lang="en-US" sz="2800" dirty="0">
                <a:solidFill>
                  <a:schemeClr val="tx2"/>
                </a:solidFill>
              </a:rPr>
              <a:t>Problem</a:t>
            </a:r>
            <a:r>
              <a:rPr lang="en-US" sz="2800" dirty="0"/>
              <a:t>: Censored values will bias results</a:t>
            </a:r>
          </a:p>
          <a:p>
            <a:pPr marL="457200" indent="-457200">
              <a:lnSpc>
                <a:spcPct val="90000"/>
              </a:lnSpc>
              <a:spcBef>
                <a:spcPts val="672"/>
              </a:spcBef>
              <a:buSzPct val="99000"/>
              <a:buFontTx/>
              <a:buAutoNum type="arabicPeriod"/>
              <a:defRPr/>
            </a:pPr>
            <a:r>
              <a:rPr lang="en-US" sz="2600" dirty="0"/>
              <a:t>Exclude censored times: Remission times too low, excludes longest remissions</a:t>
            </a:r>
          </a:p>
          <a:p>
            <a:pPr marL="457200" indent="-457200">
              <a:lnSpc>
                <a:spcPct val="90000"/>
              </a:lnSpc>
              <a:spcBef>
                <a:spcPts val="672"/>
              </a:spcBef>
              <a:buSzPct val="99000"/>
              <a:buFontTx/>
              <a:buAutoNum type="arabicPeriod"/>
              <a:defRPr/>
            </a:pPr>
            <a:r>
              <a:rPr lang="en-US" sz="2600" dirty="0"/>
              <a:t>Include censored times: Ignores difference between event and censoring, remission times not long enough, longer than weeks recorded in study</a:t>
            </a:r>
          </a:p>
        </p:txBody>
      </p:sp>
      <p:sp>
        <p:nvSpPr>
          <p:cNvPr id="4" name="Content Placeholder 2"/>
          <p:cNvSpPr txBox="1">
            <a:spLocks/>
          </p:cNvSpPr>
          <p:nvPr/>
        </p:nvSpPr>
        <p:spPr bwMode="auto">
          <a:xfrm>
            <a:off x="548640" y="1543898"/>
            <a:ext cx="8138160" cy="2011951"/>
          </a:xfrm>
          <a:prstGeom prst="rect">
            <a:avLst/>
          </a:prstGeom>
          <a:solidFill>
            <a:srgbClr val="D9D9D9"/>
          </a:solidFill>
          <a:ln>
            <a:noFill/>
          </a:ln>
          <a:extLs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0" indent="0">
              <a:spcBef>
                <a:spcPts val="0"/>
              </a:spcBef>
              <a:spcAft>
                <a:spcPts val="1200"/>
              </a:spcAft>
              <a:buFontTx/>
              <a:buNone/>
              <a:defRPr/>
            </a:pPr>
            <a:r>
              <a:rPr lang="en-US" sz="2800" b="1" dirty="0"/>
              <a:t>Control: 1  1  2  2  3  4  4  5  5  8  8  8  8  11  11  12  12  15  17  22  23 </a:t>
            </a:r>
          </a:p>
          <a:p>
            <a:pPr marL="0" indent="0">
              <a:buFontTx/>
              <a:buNone/>
              <a:defRPr/>
            </a:pPr>
            <a:r>
              <a:rPr lang="en-US" sz="2800" b="1" dirty="0"/>
              <a:t>Treatment: 6*  6  6  6  7  9*  10*  10  11*  13  16  17*  19*  20*  22  23  25*  32*  32*  34*  35* </a:t>
            </a:r>
          </a:p>
        </p:txBody>
      </p:sp>
    </p:spTree>
    <p:extLst>
      <p:ext uri="{BB962C8B-B14F-4D97-AF65-F5344CB8AC3E}">
        <p14:creationId xmlns:p14="http://schemas.microsoft.com/office/powerpoint/2010/main" val="1223591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274320"/>
            <a:ext cx="8229600" cy="1143000"/>
          </a:xfrm>
        </p:spPr>
        <p:txBody>
          <a:bodyPr/>
          <a:lstStyle/>
          <a:p>
            <a:r>
              <a:rPr lang="en-US" altLang="en-US" dirty="0"/>
              <a:t>Survival function</a:t>
            </a:r>
          </a:p>
        </p:txBody>
      </p:sp>
      <p:sp>
        <p:nvSpPr>
          <p:cNvPr id="17411" name="Rectangle 3"/>
          <p:cNvSpPr>
            <a:spLocks noGrp="1" noChangeArrowheads="1"/>
          </p:cNvSpPr>
          <p:nvPr>
            <p:ph type="body" sz="half" idx="1"/>
          </p:nvPr>
        </p:nvSpPr>
        <p:spPr>
          <a:xfrm>
            <a:off x="838200" y="1737360"/>
            <a:ext cx="7467600" cy="3733800"/>
          </a:xfrm>
        </p:spPr>
        <p:txBody>
          <a:bodyPr/>
          <a:lstStyle/>
          <a:p>
            <a:pPr marL="0" indent="0">
              <a:buNone/>
            </a:pPr>
            <a:r>
              <a:rPr lang="en-US" altLang="en-US" dirty="0"/>
              <a:t>Probability that an individual survives longer than time </a:t>
            </a:r>
            <a:r>
              <a:rPr lang="en-US" altLang="en-US" dirty="0">
                <a:solidFill>
                  <a:schemeClr val="tx2"/>
                </a:solidFill>
              </a:rPr>
              <a:t>t</a:t>
            </a:r>
            <a:r>
              <a:rPr lang="en-US" altLang="en-US" dirty="0"/>
              <a:t>; in other words, that the individual’s survival time </a:t>
            </a:r>
            <a:r>
              <a:rPr lang="en-US" altLang="en-US" dirty="0">
                <a:solidFill>
                  <a:schemeClr val="tx2"/>
                </a:solidFill>
              </a:rPr>
              <a:t>T</a:t>
            </a:r>
            <a:r>
              <a:rPr lang="en-US" altLang="en-US" dirty="0"/>
              <a:t> is more than some specified time </a:t>
            </a:r>
            <a:r>
              <a:rPr lang="en-US" altLang="en-US" dirty="0">
                <a:solidFill>
                  <a:schemeClr val="tx2"/>
                </a:solidFill>
              </a:rPr>
              <a:t>t</a:t>
            </a:r>
          </a:p>
          <a:p>
            <a:pPr>
              <a:buFontTx/>
              <a:buNone/>
            </a:pPr>
            <a:endParaRPr lang="en-US" altLang="en-US" sz="2800" dirty="0"/>
          </a:p>
          <a:p>
            <a:pPr>
              <a:buFontTx/>
              <a:buNone/>
            </a:pPr>
            <a:endParaRPr lang="en-US" altLang="en-US" sz="2800" dirty="0"/>
          </a:p>
        </p:txBody>
      </p:sp>
      <p:sp>
        <p:nvSpPr>
          <p:cNvPr id="5" name="Text Box 4"/>
          <p:cNvSpPr txBox="1">
            <a:spLocks noChangeArrowheads="1"/>
          </p:cNvSpPr>
          <p:nvPr/>
        </p:nvSpPr>
        <p:spPr bwMode="auto">
          <a:xfrm>
            <a:off x="3047999" y="4038600"/>
            <a:ext cx="3513375" cy="707886"/>
          </a:xfrm>
          <a:prstGeom prst="rect">
            <a:avLst/>
          </a:prstGeom>
          <a:solidFill>
            <a:srgbClr val="C9DA92"/>
          </a:solidFill>
          <a:ln w="9525">
            <a:solidFill>
              <a:srgbClr val="FFFFFF"/>
            </a:solidFill>
            <a:miter lim="800000"/>
            <a:headEnd/>
            <a:tailEnd/>
          </a:ln>
          <a:effectLs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lgn="ctr">
              <a:spcBef>
                <a:spcPct val="50000"/>
              </a:spcBef>
              <a:buClrTx/>
              <a:buSzTx/>
              <a:buFontTx/>
              <a:buNone/>
            </a:pPr>
            <a:r>
              <a:rPr lang="en-US" altLang="en-US" sz="4000" dirty="0">
                <a:solidFill>
                  <a:schemeClr val="tx2"/>
                </a:solidFill>
              </a:rPr>
              <a:t>S(t) = P(T&gt;t)</a:t>
            </a:r>
          </a:p>
        </p:txBody>
      </p:sp>
    </p:spTree>
    <p:extLst>
      <p:ext uri="{BB962C8B-B14F-4D97-AF65-F5344CB8AC3E}">
        <p14:creationId xmlns:p14="http://schemas.microsoft.com/office/powerpoint/2010/main" val="2405609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When there is no censoring:</a:t>
            </a:r>
          </a:p>
        </p:txBody>
      </p:sp>
      <mc:AlternateContent xmlns:mc="http://schemas.openxmlformats.org/markup-compatibility/2006" xmlns:a14="http://schemas.microsoft.com/office/drawing/2010/main">
        <mc:Choice Requires="a14">
          <p:sp>
            <p:nvSpPr>
              <p:cNvPr id="3" name="TextBox 2"/>
              <p:cNvSpPr txBox="1"/>
              <p:nvPr/>
            </p:nvSpPr>
            <p:spPr>
              <a:xfrm>
                <a:off x="698358" y="1868180"/>
                <a:ext cx="7693111" cy="369332"/>
              </a:xfrm>
              <a:prstGeom prst="rect">
                <a:avLst/>
              </a:prstGeom>
              <a:noFill/>
            </p:spPr>
            <p:txBody>
              <a:bodyPr wrap="none" lIns="0" tIns="0" rIns="0" bIns="0" rtlCol="0">
                <a:spAutoFit/>
              </a:bodyPr>
              <a:lstStyle/>
              <a:p>
                <a:endParaRPr lang="en-US" sz="2400" dirty="0"/>
              </a:p>
            </p:txBody>
          </p:sp>
        </mc:Choice>
        <mc:Fallback xmlns="">
          <p:sp>
            <p:nvSpPr>
              <p:cNvPr id="3" name="TextBox 2"/>
              <p:cNvSpPr txBox="1">
                <a:spLocks noRot="1" noChangeAspect="1" noMove="1" noResize="1" noEditPoints="1" noAdjustHandles="1" noChangeArrowheads="1" noChangeShapeType="1" noTextEdit="1"/>
              </p:cNvSpPr>
              <p:nvPr/>
            </p:nvSpPr>
            <p:spPr>
              <a:xfrm>
                <a:off x="698358" y="1868180"/>
                <a:ext cx="7693111" cy="369332"/>
              </a:xfrm>
              <a:prstGeom prst="rect">
                <a:avLst/>
              </a:prstGeom>
              <a:blipFill rotWithShape="1">
                <a:blip r:embed="rId3"/>
                <a:stretch>
                  <a:fillRect l="-475" t="-6452" b="-6452"/>
                </a:stretch>
              </a:blipFill>
            </p:spPr>
            <p:txBody>
              <a:bodyPr/>
              <a:lstStyle/>
              <a:p>
                <a:r>
                  <a:rPr lang="en-US">
                    <a:noFill/>
                  </a:rPr>
                  <a:t> </a:t>
                </a:r>
              </a:p>
            </p:txBody>
          </p:sp>
        </mc:Fallback>
      </mc:AlternateContent>
      <p:sp>
        <p:nvSpPr>
          <p:cNvPr id="4" name="Content Placeholder 3"/>
          <p:cNvSpPr>
            <a:spLocks noGrp="1"/>
          </p:cNvSpPr>
          <p:nvPr>
            <p:ph idx="1"/>
          </p:nvPr>
        </p:nvSpPr>
        <p:spPr>
          <a:xfrm>
            <a:off x="698358" y="3055095"/>
            <a:ext cx="3221904" cy="1828800"/>
          </a:xfrm>
          <a:solidFill>
            <a:schemeClr val="bg1">
              <a:lumMod val="85000"/>
            </a:schemeClr>
          </a:solidFill>
        </p:spPr>
        <p:txBody>
          <a:bodyPr/>
          <a:lstStyle/>
          <a:p>
            <a:r>
              <a:rPr lang="en-US" sz="2800" dirty="0"/>
              <a:t>For t = 0, S(t) = 1.0</a:t>
            </a:r>
          </a:p>
          <a:p>
            <a:r>
              <a:rPr lang="en-US" sz="2800" dirty="0"/>
              <a:t>For t = ∞, S(t) = 0</a:t>
            </a:r>
          </a:p>
          <a:p>
            <a:r>
              <a:rPr lang="en-US" sz="2800" dirty="0"/>
              <a:t>1 ≥ S(t) ≥ 0</a:t>
            </a:r>
          </a:p>
        </p:txBody>
      </p:sp>
      <p:sp>
        <p:nvSpPr>
          <p:cNvPr id="8" name="Arc 7"/>
          <p:cNvSpPr/>
          <p:nvPr/>
        </p:nvSpPr>
        <p:spPr bwMode="auto">
          <a:xfrm rot="10800000">
            <a:off x="4762891" y="-1790732"/>
            <a:ext cx="9402985" cy="7319656"/>
          </a:xfrm>
          <a:prstGeom prst="arc">
            <a:avLst>
              <a:gd name="adj1" fmla="val 17388460"/>
              <a:gd name="adj2" fmla="val 20823461"/>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nvGrpSpPr>
          <p:cNvPr id="20" name="Group 19"/>
          <p:cNvGrpSpPr/>
          <p:nvPr/>
        </p:nvGrpSpPr>
        <p:grpSpPr>
          <a:xfrm>
            <a:off x="4038677" y="2659575"/>
            <a:ext cx="4648123" cy="3238681"/>
            <a:chOff x="4105166" y="3028907"/>
            <a:chExt cx="4648123" cy="3238681"/>
          </a:xfrm>
        </p:grpSpPr>
        <p:sp>
          <p:nvSpPr>
            <p:cNvPr id="6" name="TextBox 5"/>
            <p:cNvSpPr txBox="1"/>
            <p:nvPr/>
          </p:nvSpPr>
          <p:spPr>
            <a:xfrm>
              <a:off x="6567551" y="3028907"/>
              <a:ext cx="2185738" cy="1477328"/>
            </a:xfrm>
            <a:prstGeom prst="rect">
              <a:avLst/>
            </a:prstGeom>
            <a:solidFill>
              <a:schemeClr val="bg1"/>
            </a:solidFill>
          </p:spPr>
          <p:txBody>
            <a:bodyPr wrap="square" rtlCol="0">
              <a:spAutoFit/>
            </a:bodyPr>
            <a:lstStyle/>
            <a:p>
              <a:r>
                <a:rPr lang="en-US" sz="2400" dirty="0">
                  <a:solidFill>
                    <a:srgbClr val="FF6600"/>
                  </a:solidFill>
                </a:rPr>
                <a:t>Cumulative </a:t>
              </a:r>
            </a:p>
            <a:p>
              <a:r>
                <a:rPr lang="en-US" sz="2400" dirty="0">
                  <a:solidFill>
                    <a:srgbClr val="FF6600"/>
                  </a:solidFill>
                </a:rPr>
                <a:t>and always decreasing</a:t>
              </a:r>
            </a:p>
            <a:p>
              <a:endParaRPr lang="en-US" dirty="0">
                <a:solidFill>
                  <a:srgbClr val="C00000"/>
                </a:solidFill>
              </a:endParaRPr>
            </a:p>
          </p:txBody>
        </p:sp>
        <p:cxnSp>
          <p:nvCxnSpPr>
            <p:cNvPr id="10" name="Straight Connector 9"/>
            <p:cNvCxnSpPr/>
            <p:nvPr/>
          </p:nvCxnSpPr>
          <p:spPr bwMode="auto">
            <a:xfrm>
              <a:off x="5029409" y="3158482"/>
              <a:ext cx="0" cy="259028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a:off x="5029409" y="5748771"/>
              <a:ext cx="343024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TextBox 14"/>
            <p:cNvSpPr txBox="1"/>
            <p:nvPr/>
          </p:nvSpPr>
          <p:spPr>
            <a:xfrm>
              <a:off x="4467273" y="3028907"/>
              <a:ext cx="562136" cy="369332"/>
            </a:xfrm>
            <a:prstGeom prst="rect">
              <a:avLst/>
            </a:prstGeom>
            <a:noFill/>
          </p:spPr>
          <p:txBody>
            <a:bodyPr wrap="none" rtlCol="0">
              <a:spAutoFit/>
            </a:bodyPr>
            <a:lstStyle/>
            <a:p>
              <a:r>
                <a:rPr lang="en-US" dirty="0"/>
                <a:t>1.0</a:t>
              </a:r>
            </a:p>
          </p:txBody>
        </p:sp>
        <p:sp>
          <p:nvSpPr>
            <p:cNvPr id="16" name="TextBox 15"/>
            <p:cNvSpPr txBox="1"/>
            <p:nvPr/>
          </p:nvSpPr>
          <p:spPr>
            <a:xfrm>
              <a:off x="4611684" y="5512213"/>
              <a:ext cx="331416" cy="369332"/>
            </a:xfrm>
            <a:prstGeom prst="rect">
              <a:avLst/>
            </a:prstGeom>
            <a:noFill/>
          </p:spPr>
          <p:txBody>
            <a:bodyPr wrap="none" rtlCol="0">
              <a:spAutoFit/>
            </a:bodyPr>
            <a:lstStyle/>
            <a:p>
              <a:r>
                <a:rPr lang="en-US" dirty="0"/>
                <a:t>0</a:t>
              </a:r>
            </a:p>
          </p:txBody>
        </p:sp>
        <p:sp>
          <p:nvSpPr>
            <p:cNvPr id="17" name="TextBox 16"/>
            <p:cNvSpPr txBox="1"/>
            <p:nvPr/>
          </p:nvSpPr>
          <p:spPr>
            <a:xfrm>
              <a:off x="4105166" y="4193759"/>
              <a:ext cx="724214" cy="369332"/>
            </a:xfrm>
            <a:prstGeom prst="rect">
              <a:avLst/>
            </a:prstGeom>
            <a:noFill/>
          </p:spPr>
          <p:txBody>
            <a:bodyPr wrap="none" rtlCol="0">
              <a:spAutoFit/>
            </a:bodyPr>
            <a:lstStyle/>
            <a:p>
              <a:r>
                <a:rPr lang="en-US" dirty="0"/>
                <a:t>S (t)</a:t>
              </a:r>
            </a:p>
          </p:txBody>
        </p:sp>
        <p:sp>
          <p:nvSpPr>
            <p:cNvPr id="18" name="TextBox 17"/>
            <p:cNvSpPr txBox="1"/>
            <p:nvPr/>
          </p:nvSpPr>
          <p:spPr>
            <a:xfrm>
              <a:off x="6205983" y="5898256"/>
              <a:ext cx="752279" cy="369332"/>
            </a:xfrm>
            <a:prstGeom prst="rect">
              <a:avLst/>
            </a:prstGeom>
            <a:noFill/>
          </p:spPr>
          <p:txBody>
            <a:bodyPr wrap="none" rtlCol="0">
              <a:spAutoFit/>
            </a:bodyPr>
            <a:lstStyle/>
            <a:p>
              <a:r>
                <a:rPr lang="en-US" dirty="0"/>
                <a:t>Time</a:t>
              </a:r>
            </a:p>
          </p:txBody>
        </p:sp>
        <p:sp>
          <p:nvSpPr>
            <p:cNvPr id="19" name="TextBox 18"/>
            <p:cNvSpPr txBox="1"/>
            <p:nvPr/>
          </p:nvSpPr>
          <p:spPr>
            <a:xfrm>
              <a:off x="8251908" y="5686708"/>
              <a:ext cx="415498" cy="369332"/>
            </a:xfrm>
            <a:prstGeom prst="rect">
              <a:avLst/>
            </a:prstGeom>
            <a:noFill/>
          </p:spPr>
          <p:txBody>
            <a:bodyPr wrap="none" rtlCol="0">
              <a:spAutoFit/>
            </a:bodyPr>
            <a:lstStyle/>
            <a:p>
              <a:r>
                <a:rPr lang="en-US" dirty="0"/>
                <a:t>∞</a:t>
              </a:r>
            </a:p>
          </p:txBody>
        </p:sp>
      </p:grpSp>
    </p:spTree>
    <p:extLst>
      <p:ext uri="{BB962C8B-B14F-4D97-AF65-F5344CB8AC3E}">
        <p14:creationId xmlns:p14="http://schemas.microsoft.com/office/powerpoint/2010/main" val="1410570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91440"/>
            <a:ext cx="8229600" cy="1143000"/>
          </a:xfrm>
        </p:spPr>
        <p:txBody>
          <a:bodyPr/>
          <a:lstStyle/>
          <a:p>
            <a:r>
              <a:rPr lang="en-US" altLang="en-US" dirty="0"/>
              <a:t>Example: Leukemia study</a:t>
            </a:r>
            <a:endParaRPr lang="en-US" altLang="en-US" sz="2800" dirty="0"/>
          </a:p>
        </p:txBody>
      </p:sp>
      <p:sp>
        <p:nvSpPr>
          <p:cNvPr id="3" name="Content Placeholder 2"/>
          <p:cNvSpPr>
            <a:spLocks noGrp="1"/>
          </p:cNvSpPr>
          <p:nvPr>
            <p:ph idx="1"/>
          </p:nvPr>
        </p:nvSpPr>
        <p:spPr>
          <a:xfrm>
            <a:off x="457200" y="1277708"/>
            <a:ext cx="8229600" cy="874378"/>
          </a:xfrm>
          <a:solidFill>
            <a:schemeClr val="bg1">
              <a:lumMod val="85000"/>
            </a:schemeClr>
          </a:solidFill>
        </p:spPr>
        <p:txBody>
          <a:bodyPr/>
          <a:lstStyle/>
          <a:p>
            <a:pPr marL="0" indent="0">
              <a:buFontTx/>
              <a:buNone/>
              <a:defRPr/>
            </a:pPr>
            <a:r>
              <a:rPr lang="en-US" sz="2400" b="1" dirty="0"/>
              <a:t>Control group (no censoring):   1  1  2  2  3  4  4  5  5  8  8  8  8  8  11  11  12  12  15  17  22  23</a:t>
            </a:r>
          </a:p>
        </p:txBody>
      </p:sp>
      <p:sp>
        <p:nvSpPr>
          <p:cNvPr id="8" name="Content Placeholder 2"/>
          <p:cNvSpPr txBox="1">
            <a:spLocks/>
          </p:cNvSpPr>
          <p:nvPr/>
        </p:nvSpPr>
        <p:spPr bwMode="auto">
          <a:xfrm>
            <a:off x="381000" y="3053208"/>
            <a:ext cx="3581400" cy="34571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150000"/>
              <a:buChar char="•"/>
              <a:defRPr sz="32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32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3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06450" indent="-806450">
              <a:spcBef>
                <a:spcPts val="1800"/>
              </a:spcBef>
              <a:buFontTx/>
              <a:buNone/>
              <a:defRPr/>
            </a:pPr>
            <a:r>
              <a:rPr lang="en-US" sz="2200" b="1" dirty="0" err="1">
                <a:solidFill>
                  <a:schemeClr val="tx1">
                    <a:lumMod val="65000"/>
                    <a:lumOff val="35000"/>
                  </a:schemeClr>
                </a:solidFill>
              </a:rPr>
              <a:t>m</a:t>
            </a:r>
            <a:r>
              <a:rPr lang="en-US" sz="2200" b="1" baseline="-25000" dirty="0" err="1">
                <a:solidFill>
                  <a:schemeClr val="tx1">
                    <a:lumMod val="65000"/>
                    <a:lumOff val="35000"/>
                  </a:schemeClr>
                </a:solidFill>
              </a:rPr>
              <a:t>t</a:t>
            </a:r>
            <a:r>
              <a:rPr lang="en-US" sz="2200" b="1" dirty="0">
                <a:solidFill>
                  <a:schemeClr val="tx1">
                    <a:lumMod val="65000"/>
                    <a:lumOff val="35000"/>
                  </a:schemeClr>
                </a:solidFill>
              </a:rPr>
              <a:t> = </a:t>
            </a:r>
            <a:r>
              <a:rPr lang="en-US" sz="2200" b="1" dirty="0" err="1">
                <a:solidFill>
                  <a:schemeClr val="tx1">
                    <a:lumMod val="65000"/>
                    <a:lumOff val="35000"/>
                  </a:schemeClr>
                </a:solidFill>
              </a:rPr>
              <a:t>num</a:t>
            </a:r>
            <a:r>
              <a:rPr lang="en-US" sz="2200" b="1" dirty="0">
                <a:solidFill>
                  <a:schemeClr val="tx1">
                    <a:lumMod val="65000"/>
                    <a:lumOff val="35000"/>
                  </a:schemeClr>
                </a:solidFill>
              </a:rPr>
              <a:t> failures at time t</a:t>
            </a:r>
          </a:p>
          <a:p>
            <a:pPr marL="1028700" indent="-1028700">
              <a:spcBef>
                <a:spcPts val="1800"/>
              </a:spcBef>
              <a:buFontTx/>
              <a:buNone/>
              <a:defRPr/>
            </a:pPr>
            <a:r>
              <a:rPr lang="en-US" sz="2200" b="1" dirty="0">
                <a:solidFill>
                  <a:schemeClr val="tx1">
                    <a:lumMod val="65000"/>
                    <a:lumOff val="35000"/>
                  </a:schemeClr>
                </a:solidFill>
              </a:rPr>
              <a:t>S(t) = survival probability at time t</a:t>
            </a:r>
          </a:p>
          <a:p>
            <a:pPr marL="1028700" indent="-1028700">
              <a:spcBef>
                <a:spcPts val="1800"/>
              </a:spcBef>
              <a:buFontTx/>
              <a:buNone/>
              <a:defRPr/>
            </a:pPr>
            <a:r>
              <a:rPr lang="en-US" sz="2200" b="1" dirty="0">
                <a:solidFill>
                  <a:schemeClr val="tx1">
                    <a:lumMod val="65000"/>
                    <a:lumOff val="35000"/>
                  </a:schemeClr>
                </a:solidFill>
              </a:rPr>
              <a:t>S(t) = </a:t>
            </a:r>
            <a:r>
              <a:rPr lang="en-US" sz="2200" b="1" dirty="0" err="1">
                <a:solidFill>
                  <a:schemeClr val="tx1">
                    <a:lumMod val="65000"/>
                    <a:lumOff val="35000"/>
                  </a:schemeClr>
                </a:solidFill>
              </a:rPr>
              <a:t>num</a:t>
            </a:r>
            <a:r>
              <a:rPr lang="en-US" sz="2200" b="1" dirty="0">
                <a:solidFill>
                  <a:schemeClr val="tx1">
                    <a:lumMod val="65000"/>
                    <a:lumOff val="35000"/>
                  </a:schemeClr>
                </a:solidFill>
              </a:rPr>
              <a:t> surviving past time t/N</a:t>
            </a:r>
          </a:p>
        </p:txBody>
      </p:sp>
      <p:graphicFrame>
        <p:nvGraphicFramePr>
          <p:cNvPr id="6" name="Table 5"/>
          <p:cNvGraphicFramePr>
            <a:graphicFrameLocks noGrp="1"/>
          </p:cNvGraphicFramePr>
          <p:nvPr>
            <p:extLst>
              <p:ext uri="{D42A27DB-BD31-4B8C-83A1-F6EECF244321}">
                <p14:modId xmlns:p14="http://schemas.microsoft.com/office/powerpoint/2010/main" val="3186242478"/>
              </p:ext>
            </p:extLst>
          </p:nvPr>
        </p:nvGraphicFramePr>
        <p:xfrm>
          <a:off x="3962400" y="2247782"/>
          <a:ext cx="4588629" cy="4332324"/>
        </p:xfrm>
        <a:graphic>
          <a:graphicData uri="http://schemas.openxmlformats.org/drawingml/2006/table">
            <a:tbl>
              <a:tblPr firstRow="1" bandRow="1">
                <a:tableStyleId>{2D5ABB26-0587-4C30-8999-92F81FD0307C}</a:tableStyleId>
              </a:tblPr>
              <a:tblGrid>
                <a:gridCol w="750662">
                  <a:extLst>
                    <a:ext uri="{9D8B030D-6E8A-4147-A177-3AD203B41FA5}">
                      <a16:colId xmlns:a16="http://schemas.microsoft.com/office/drawing/2014/main" val="20000"/>
                    </a:ext>
                  </a:extLst>
                </a:gridCol>
                <a:gridCol w="713140">
                  <a:extLst>
                    <a:ext uri="{9D8B030D-6E8A-4147-A177-3AD203B41FA5}">
                      <a16:colId xmlns:a16="http://schemas.microsoft.com/office/drawing/2014/main" val="20001"/>
                    </a:ext>
                  </a:extLst>
                </a:gridCol>
                <a:gridCol w="3124827">
                  <a:extLst>
                    <a:ext uri="{9D8B030D-6E8A-4147-A177-3AD203B41FA5}">
                      <a16:colId xmlns:a16="http://schemas.microsoft.com/office/drawing/2014/main" val="20002"/>
                    </a:ext>
                  </a:extLst>
                </a:gridCol>
              </a:tblGrid>
              <a:tr h="312259">
                <a:tc>
                  <a:txBody>
                    <a:bodyPr/>
                    <a:lstStyle/>
                    <a:p>
                      <a:pPr algn="ctr"/>
                      <a:r>
                        <a:rPr lang="en-US" sz="1800" b="1" dirty="0"/>
                        <a:t>t</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r>
                        <a:rPr lang="en-US" sz="1800" b="1" dirty="0" err="1"/>
                        <a:t>m</a:t>
                      </a:r>
                      <a:r>
                        <a:rPr lang="en-US" sz="1800" b="1" baseline="-25000" dirty="0" err="1"/>
                        <a:t>t</a:t>
                      </a:r>
                      <a:endParaRPr lang="en-US" sz="1800" b="1" dirty="0"/>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r>
                        <a:rPr lang="en-US" sz="1800" b="1" dirty="0"/>
                        <a:t>S(t)</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0">
                <a:tc>
                  <a:txBody>
                    <a:bodyPr/>
                    <a:lstStyle/>
                    <a:p>
                      <a:pPr algn="ctr"/>
                      <a:r>
                        <a:rPr lang="en-US" sz="1800" dirty="0"/>
                        <a:t>0</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0</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(21-0)/21 = 1.00</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r>
                        <a:rPr lang="en-US" sz="1800" dirty="0"/>
                        <a:t>1</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(21-2)/21 = 0.91</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12259">
                <a:tc>
                  <a:txBody>
                    <a:bodyPr/>
                    <a:lstStyle/>
                    <a:p>
                      <a:pPr algn="ctr"/>
                      <a:r>
                        <a:rPr lang="en-US" sz="1800" dirty="0"/>
                        <a:t>2</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(21-4)/21 = 0.81 </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12259">
                <a:tc>
                  <a:txBody>
                    <a:bodyPr/>
                    <a:lstStyle/>
                    <a:p>
                      <a:pPr algn="ctr"/>
                      <a:r>
                        <a:rPr lang="en-US" sz="1800" dirty="0"/>
                        <a:t>3</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1</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(21-5)/21 = 0.76 </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12259">
                <a:tc>
                  <a:txBody>
                    <a:bodyPr/>
                    <a:lstStyle/>
                    <a:p>
                      <a:pPr algn="ctr"/>
                      <a:r>
                        <a:rPr lang="en-US" sz="1800" dirty="0"/>
                        <a:t>4</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(21-7)/21 = 0.67 </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12259">
                <a:tc>
                  <a:txBody>
                    <a:bodyPr/>
                    <a:lstStyle/>
                    <a:p>
                      <a:pPr algn="ctr"/>
                      <a:r>
                        <a:rPr lang="en-US" sz="1800" dirty="0"/>
                        <a:t>5</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(21-9)/21 = 0.57</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12259">
                <a:tc>
                  <a:txBody>
                    <a:bodyPr/>
                    <a:lstStyle/>
                    <a:p>
                      <a:pPr algn="ctr"/>
                      <a:r>
                        <a:rPr lang="en-US" sz="1800" dirty="0"/>
                        <a:t>8</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4</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(21-13)/21 = 0.38 </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12259">
                <a:tc>
                  <a:txBody>
                    <a:bodyPr/>
                    <a:lstStyle/>
                    <a:p>
                      <a:pPr algn="ctr"/>
                      <a:r>
                        <a:rPr lang="en-US" sz="1800" dirty="0"/>
                        <a:t>11</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(21-15)/21 = 0.29 </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12259">
                <a:tc>
                  <a:txBody>
                    <a:bodyPr/>
                    <a:lstStyle/>
                    <a:p>
                      <a:pPr algn="ctr"/>
                      <a:r>
                        <a:rPr lang="en-US" sz="1800" dirty="0"/>
                        <a:t>12</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(21-17)/21 = 0.19 </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12259">
                <a:tc>
                  <a:txBody>
                    <a:bodyPr/>
                    <a:lstStyle/>
                    <a:p>
                      <a:pPr algn="ctr"/>
                      <a:r>
                        <a:rPr lang="en-US" sz="1800" dirty="0"/>
                        <a:t>15</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1</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(21-18)/21 = 0.14 </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12259">
                <a:tc>
                  <a:txBody>
                    <a:bodyPr/>
                    <a:lstStyle/>
                    <a:p>
                      <a:pPr algn="ctr"/>
                      <a:r>
                        <a:rPr lang="en-US" sz="1800" dirty="0"/>
                        <a:t>17</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1</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(21-19)/21 = 0.10 </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12259">
                <a:tc>
                  <a:txBody>
                    <a:bodyPr/>
                    <a:lstStyle/>
                    <a:p>
                      <a:pPr algn="ctr"/>
                      <a:r>
                        <a:rPr lang="en-US" sz="1800" dirty="0"/>
                        <a:t>22</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1</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(21-20)/21 = 0.05 </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12259">
                <a:tc>
                  <a:txBody>
                    <a:bodyPr/>
                    <a:lstStyle/>
                    <a:p>
                      <a:pPr algn="ctr"/>
                      <a:r>
                        <a:rPr lang="en-US" sz="1800" dirty="0"/>
                        <a:t>23</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1</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r>
                        <a:rPr lang="en-US" sz="1800" dirty="0"/>
                        <a:t>(21-21)/21 = 0</a:t>
                      </a:r>
                      <a:r>
                        <a:rPr lang="en-US" sz="1800" baseline="0" dirty="0"/>
                        <a:t>.00</a:t>
                      </a:r>
                      <a:r>
                        <a:rPr lang="en-US" sz="1800" dirty="0"/>
                        <a:t> </a:t>
                      </a:r>
                    </a:p>
                  </a:txBody>
                  <a:tcPr marT="9144" marB="9144"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41693150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274320"/>
            <a:ext cx="8229600" cy="1143000"/>
          </a:xfrm>
        </p:spPr>
        <p:txBody>
          <a:bodyPr/>
          <a:lstStyle/>
          <a:p>
            <a:r>
              <a:rPr lang="en-US" altLang="en-US" dirty="0"/>
              <a:t>Hazard function</a:t>
            </a:r>
            <a:endParaRPr lang="en-US" altLang="en-US" sz="2800" dirty="0"/>
          </a:p>
        </p:txBody>
      </p:sp>
      <p:sp>
        <p:nvSpPr>
          <p:cNvPr id="21507" name="Rectangle 3"/>
          <p:cNvSpPr>
            <a:spLocks noGrp="1" noChangeArrowheads="1"/>
          </p:cNvSpPr>
          <p:nvPr>
            <p:ph type="body" idx="1"/>
          </p:nvPr>
        </p:nvSpPr>
        <p:spPr>
          <a:xfrm>
            <a:off x="548640" y="1645920"/>
            <a:ext cx="8229600" cy="1232541"/>
          </a:xfrm>
          <a:solidFill>
            <a:srgbClr val="D9D9D9"/>
          </a:solidFill>
        </p:spPr>
        <p:txBody>
          <a:bodyPr/>
          <a:lstStyle/>
          <a:p>
            <a:pPr marL="625475">
              <a:lnSpc>
                <a:spcPct val="90000"/>
              </a:lnSpc>
              <a:buNone/>
            </a:pPr>
            <a:r>
              <a:rPr lang="en-US" altLang="en-US" dirty="0"/>
              <a:t>h(t) = </a:t>
            </a:r>
            <a:r>
              <a:rPr lang="en-US" altLang="en-US" u="sng" dirty="0"/>
              <a:t>P [ t &lt; T &lt; (t+</a:t>
            </a:r>
            <a:r>
              <a:rPr lang="en-US" altLang="en-US" u="sng" dirty="0">
                <a:cs typeface="Arial" panose="020B0604020202020204" pitchFamily="34" charset="0"/>
              </a:rPr>
              <a:t>∆t) l T&gt;t]</a:t>
            </a:r>
            <a:r>
              <a:rPr lang="en-US" altLang="en-US" dirty="0">
                <a:cs typeface="Arial" panose="020B0604020202020204" pitchFamily="34" charset="0"/>
              </a:rPr>
              <a:t>, as ∆t </a:t>
            </a:r>
            <a:r>
              <a:rPr lang="en-US" altLang="en-US" dirty="0">
                <a:cs typeface="Arial" panose="020B0604020202020204" pitchFamily="34" charset="0"/>
                <a:sym typeface="Wingdings" panose="05000000000000000000" pitchFamily="2" charset="2"/>
              </a:rPr>
              <a:t> 0</a:t>
            </a:r>
            <a:endParaRPr lang="en-US" altLang="en-US" u="sng" dirty="0">
              <a:cs typeface="Arial" panose="020B0604020202020204" pitchFamily="34" charset="0"/>
            </a:endParaRPr>
          </a:p>
          <a:p>
            <a:pPr marL="625475">
              <a:lnSpc>
                <a:spcPct val="90000"/>
              </a:lnSpc>
              <a:buFontTx/>
              <a:buNone/>
            </a:pPr>
            <a:r>
              <a:rPr lang="en-US" altLang="en-US" dirty="0">
                <a:cs typeface="Arial" panose="020B0604020202020204" pitchFamily="34" charset="0"/>
              </a:rPr>
              <a:t>                       ∆t</a:t>
            </a:r>
          </a:p>
        </p:txBody>
      </p:sp>
      <p:sp>
        <p:nvSpPr>
          <p:cNvPr id="4" name="Rectangle 3"/>
          <p:cNvSpPr txBox="1">
            <a:spLocks noChangeArrowheads="1"/>
          </p:cNvSpPr>
          <p:nvPr/>
        </p:nvSpPr>
        <p:spPr bwMode="auto">
          <a:xfrm>
            <a:off x="548640" y="3108960"/>
            <a:ext cx="8229600" cy="31095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a:lnSpc>
                <a:spcPct val="90000"/>
              </a:lnSpc>
              <a:buNone/>
            </a:pPr>
            <a:r>
              <a:rPr lang="en-US" altLang="en-US" dirty="0">
                <a:solidFill>
                  <a:schemeClr val="tx2"/>
                </a:solidFill>
                <a:cs typeface="Arial" panose="020B0604020202020204" pitchFamily="34" charset="0"/>
              </a:rPr>
              <a:t>Conditional failure (event) rate:</a:t>
            </a:r>
            <a:r>
              <a:rPr lang="en-US" altLang="en-US" dirty="0">
                <a:cs typeface="Arial" panose="020B0604020202020204" pitchFamily="34" charset="0"/>
              </a:rPr>
              <a:t> </a:t>
            </a:r>
          </a:p>
          <a:p>
            <a:pPr>
              <a:lnSpc>
                <a:spcPct val="90000"/>
              </a:lnSpc>
              <a:spcAft>
                <a:spcPts val="1200"/>
              </a:spcAft>
            </a:pPr>
            <a:r>
              <a:rPr lang="en-US" altLang="en-US" sz="3000" dirty="0">
                <a:cs typeface="Arial" panose="020B0604020202020204" pitchFamily="34" charset="0"/>
              </a:rPr>
              <a:t>Probability of failure during a very small time interval, given that an individual has survived to the beginning of the interval</a:t>
            </a:r>
          </a:p>
          <a:p>
            <a:pPr>
              <a:lnSpc>
                <a:spcPct val="90000"/>
              </a:lnSpc>
              <a:spcBef>
                <a:spcPts val="0"/>
              </a:spcBef>
            </a:pPr>
            <a:r>
              <a:rPr lang="en-US" altLang="en-US" sz="3000" i="1" dirty="0">
                <a:cs typeface="Arial" panose="020B0604020202020204" pitchFamily="34" charset="0"/>
              </a:rPr>
              <a:t>Alternatively: </a:t>
            </a:r>
            <a:r>
              <a:rPr lang="en-US" altLang="en-US" sz="3000" dirty="0">
                <a:cs typeface="Arial" panose="020B0604020202020204" pitchFamily="34" charset="0"/>
              </a:rPr>
              <a:t>Risk of event during interval </a:t>
            </a:r>
            <a:r>
              <a:rPr lang="en-US" altLang="en-US" sz="3000" b="1" dirty="0">
                <a:cs typeface="Arial" panose="020B0604020202020204" pitchFamily="34" charset="0"/>
              </a:rPr>
              <a:t>among those at risk at start of interval</a:t>
            </a:r>
          </a:p>
        </p:txBody>
      </p:sp>
    </p:spTree>
    <p:extLst>
      <p:ext uri="{BB962C8B-B14F-4D97-AF65-F5344CB8AC3E}">
        <p14:creationId xmlns:p14="http://schemas.microsoft.com/office/powerpoint/2010/main" val="1430566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676685"/>
            <a:ext cx="8229600" cy="1143000"/>
          </a:xfrm>
        </p:spPr>
        <p:txBody>
          <a:bodyPr/>
          <a:lstStyle/>
          <a:p>
            <a:r>
              <a:rPr lang="en-US" altLang="en-US" dirty="0"/>
              <a:t>Actuarial method</a:t>
            </a:r>
            <a:br>
              <a:rPr lang="en-US" altLang="en-US" dirty="0"/>
            </a:br>
            <a:r>
              <a:rPr lang="en-US" altLang="en-US" sz="3200" dirty="0"/>
              <a:t>(Life tables - from life insurance industry)</a:t>
            </a:r>
          </a:p>
        </p:txBody>
      </p:sp>
      <p:sp>
        <p:nvSpPr>
          <p:cNvPr id="22531" name="Rectangle 3"/>
          <p:cNvSpPr>
            <a:spLocks noGrp="1" noChangeArrowheads="1"/>
          </p:cNvSpPr>
          <p:nvPr>
            <p:ph type="body" idx="1"/>
          </p:nvPr>
        </p:nvSpPr>
        <p:spPr>
          <a:xfrm>
            <a:off x="340530" y="2246833"/>
            <a:ext cx="8645093" cy="1947313"/>
          </a:xfrm>
          <a:solidFill>
            <a:srgbClr val="D9D9D9"/>
          </a:solidFill>
        </p:spPr>
        <p:txBody>
          <a:bodyPr/>
          <a:lstStyle/>
          <a:p>
            <a:pPr>
              <a:buFontTx/>
              <a:buNone/>
            </a:pPr>
            <a:r>
              <a:rPr lang="en-US" altLang="en-US" sz="2800" dirty="0">
                <a:solidFill>
                  <a:schemeClr val="tx1">
                    <a:lumMod val="75000"/>
                    <a:lumOff val="25000"/>
                  </a:schemeClr>
                </a:solidFill>
              </a:rPr>
              <a:t>h(t)=  </a:t>
            </a:r>
            <a:r>
              <a:rPr lang="en-US" altLang="en-US" sz="2800" u="sng" dirty="0">
                <a:solidFill>
                  <a:schemeClr val="tx1">
                    <a:lumMod val="75000"/>
                    <a:lumOff val="25000"/>
                  </a:schemeClr>
                </a:solidFill>
              </a:rPr>
              <a:t>         </a:t>
            </a:r>
            <a:r>
              <a:rPr lang="en-US" altLang="en-US" sz="2400" u="sng" dirty="0">
                <a:solidFill>
                  <a:schemeClr val="tx1">
                    <a:lumMod val="75000"/>
                    <a:lumOff val="25000"/>
                  </a:schemeClr>
                </a:solidFill>
              </a:rPr>
              <a:t>No. of subjects dying (relapsing) in interval________   </a:t>
            </a:r>
          </a:p>
          <a:p>
            <a:pPr>
              <a:buFontTx/>
              <a:buNone/>
            </a:pPr>
            <a:r>
              <a:rPr lang="en-US" altLang="en-US" sz="2400" dirty="0">
                <a:solidFill>
                  <a:schemeClr val="tx1">
                    <a:lumMod val="75000"/>
                    <a:lumOff val="25000"/>
                  </a:schemeClr>
                </a:solidFill>
              </a:rPr>
              <a:t>        (No. of subjects surviving at time t)− </a:t>
            </a:r>
            <a:r>
              <a:rPr lang="en-US" altLang="en-US" sz="2400" dirty="0">
                <a:solidFill>
                  <a:schemeClr val="tx1">
                    <a:lumMod val="75000"/>
                    <a:lumOff val="25000"/>
                  </a:schemeClr>
                </a:solidFill>
                <a:cs typeface="Arial" panose="020B0604020202020204" pitchFamily="34" charset="0"/>
              </a:rPr>
              <a:t>½(no. censored in interval)</a:t>
            </a:r>
          </a:p>
          <a:p>
            <a:pPr marL="1538288" indent="-1538288">
              <a:spcBef>
                <a:spcPts val="1800"/>
              </a:spcBef>
              <a:buClr>
                <a:srgbClr val="FFFF00"/>
              </a:buClr>
              <a:buNone/>
              <a:defRPr/>
            </a:pPr>
            <a:r>
              <a:rPr lang="en-US" sz="2400" dirty="0">
                <a:solidFill>
                  <a:prstClr val="black">
                    <a:lumMod val="75000"/>
                    <a:lumOff val="25000"/>
                  </a:prstClr>
                </a:solidFill>
              </a:rPr>
              <a:t>Treatment:  6*  6  6  6  7  9*  10*  10  11*  13  16  17*  19*  20*  22  23  25*  32*  32*  34*  35*</a:t>
            </a:r>
            <a:endParaRPr lang="en-US" sz="2400" b="0" i="1" dirty="0">
              <a:solidFill>
                <a:schemeClr val="tx1">
                  <a:lumMod val="75000"/>
                  <a:lumOff val="25000"/>
                </a:schemeClr>
              </a:solidFill>
              <a:latin typeface="Cambria Math" panose="02040503050406030204" pitchFamily="18" charset="0"/>
            </a:endParaRPr>
          </a:p>
          <a:p>
            <a:pPr marL="0" lvl="0" indent="0">
              <a:spcBef>
                <a:spcPts val="1800"/>
              </a:spcBef>
              <a:buClr>
                <a:srgbClr val="FFFF00"/>
              </a:buClr>
              <a:buNone/>
              <a:defRPr/>
            </a:pPr>
            <a:endParaRPr lang="en-US" sz="2400" b="0" i="1" dirty="0">
              <a:solidFill>
                <a:schemeClr val="tx1">
                  <a:lumMod val="75000"/>
                  <a:lumOff val="25000"/>
                </a:schemeClr>
              </a:solidFill>
              <a:latin typeface="Cambria Math" panose="02040503050406030204" pitchFamily="18" charset="0"/>
            </a:endParaRPr>
          </a:p>
          <a:p>
            <a:pPr marL="511175" lvl="0" indent="0">
              <a:spcBef>
                <a:spcPts val="1800"/>
              </a:spcBef>
              <a:buClr>
                <a:srgbClr val="FFFF00"/>
              </a:buClr>
              <a:buNone/>
              <a:defRPr/>
            </a:pPr>
            <a:r>
              <a:rPr lang="en-US" sz="2400" dirty="0">
                <a:solidFill>
                  <a:schemeClr val="tx1">
                    <a:lumMod val="75000"/>
                    <a:lumOff val="25000"/>
                  </a:schemeClr>
                </a:solidFill>
              </a:rPr>
              <a:t>h(6) =        3   /   20.5        = 0.1463</a:t>
            </a:r>
          </a:p>
        </p:txBody>
      </p:sp>
      <p:sp>
        <p:nvSpPr>
          <p:cNvPr id="2" name="TextBox 1"/>
          <p:cNvSpPr txBox="1"/>
          <p:nvPr/>
        </p:nvSpPr>
        <p:spPr>
          <a:xfrm>
            <a:off x="1765463" y="4306049"/>
            <a:ext cx="4463716" cy="400110"/>
          </a:xfrm>
          <a:prstGeom prst="rect">
            <a:avLst/>
          </a:prstGeom>
          <a:noFill/>
          <a:ln>
            <a:solidFill>
              <a:schemeClr val="tx1"/>
            </a:solidFill>
          </a:ln>
        </p:spPr>
        <p:txBody>
          <a:bodyPr wrap="square" rtlCol="0">
            <a:spAutoFit/>
          </a:bodyPr>
          <a:lstStyle/>
          <a:p>
            <a:r>
              <a:rPr lang="en-US" sz="2000" dirty="0">
                <a:solidFill>
                  <a:srgbClr val="FF6600"/>
                </a:solidFill>
              </a:rPr>
              <a:t>num. relapses in time interval 6 </a:t>
            </a:r>
          </a:p>
        </p:txBody>
      </p:sp>
      <p:sp>
        <p:nvSpPr>
          <p:cNvPr id="6" name="TextBox 5"/>
          <p:cNvSpPr txBox="1"/>
          <p:nvPr/>
        </p:nvSpPr>
        <p:spPr>
          <a:xfrm>
            <a:off x="1844485" y="5618282"/>
            <a:ext cx="5511157" cy="707886"/>
          </a:xfrm>
          <a:prstGeom prst="rect">
            <a:avLst/>
          </a:prstGeom>
          <a:noFill/>
          <a:ln>
            <a:solidFill>
              <a:schemeClr val="tx1"/>
            </a:solidFill>
          </a:ln>
        </p:spPr>
        <p:txBody>
          <a:bodyPr wrap="square" rtlCol="0">
            <a:spAutoFit/>
          </a:bodyPr>
          <a:lstStyle/>
          <a:p>
            <a:r>
              <a:rPr lang="en-US" sz="2000" dirty="0">
                <a:solidFill>
                  <a:srgbClr val="FF6600"/>
                </a:solidFill>
              </a:rPr>
              <a:t>num. at risk at start of interval minus </a:t>
            </a:r>
            <a:r>
              <a:rPr lang="en-US" altLang="en-US" sz="2000" dirty="0">
                <a:solidFill>
                  <a:srgbClr val="FF6600"/>
                </a:solidFill>
                <a:cs typeface="Arial" panose="020B0604020202020204" pitchFamily="34" charset="0"/>
              </a:rPr>
              <a:t>½ for 1 censored in interval 6</a:t>
            </a:r>
            <a:endParaRPr lang="en-US" sz="2000" dirty="0">
              <a:solidFill>
                <a:srgbClr val="FF6600"/>
              </a:solidFill>
            </a:endParaRPr>
          </a:p>
        </p:txBody>
      </p:sp>
      <p:cxnSp>
        <p:nvCxnSpPr>
          <p:cNvPr id="5" name="Straight Arrow Connector 4"/>
          <p:cNvCxnSpPr/>
          <p:nvPr/>
        </p:nvCxnSpPr>
        <p:spPr bwMode="auto">
          <a:xfrm>
            <a:off x="2300209" y="4706159"/>
            <a:ext cx="0" cy="253770"/>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1" name="Straight Arrow Connector 10"/>
          <p:cNvCxnSpPr/>
          <p:nvPr/>
        </p:nvCxnSpPr>
        <p:spPr bwMode="auto">
          <a:xfrm flipV="1">
            <a:off x="3070153" y="5392755"/>
            <a:ext cx="0" cy="224983"/>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3132887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340530" y="2246833"/>
            <a:ext cx="8645093" cy="1947313"/>
          </a:xfrm>
          <a:solidFill>
            <a:srgbClr val="D9D9D9"/>
          </a:solidFill>
        </p:spPr>
        <p:txBody>
          <a:bodyPr/>
          <a:lstStyle/>
          <a:p>
            <a:pPr>
              <a:buFontTx/>
              <a:buNone/>
            </a:pPr>
            <a:r>
              <a:rPr lang="en-US" altLang="en-US" sz="2800" dirty="0">
                <a:solidFill>
                  <a:schemeClr val="tx1">
                    <a:lumMod val="75000"/>
                    <a:lumOff val="25000"/>
                  </a:schemeClr>
                </a:solidFill>
              </a:rPr>
              <a:t>h(t)=  </a:t>
            </a:r>
            <a:r>
              <a:rPr lang="en-US" altLang="en-US" sz="2800" u="sng" dirty="0">
                <a:solidFill>
                  <a:schemeClr val="tx1">
                    <a:lumMod val="75000"/>
                    <a:lumOff val="25000"/>
                  </a:schemeClr>
                </a:solidFill>
              </a:rPr>
              <a:t>         </a:t>
            </a:r>
            <a:r>
              <a:rPr lang="en-US" altLang="en-US" sz="2400" u="sng" dirty="0">
                <a:solidFill>
                  <a:schemeClr val="tx1">
                    <a:lumMod val="75000"/>
                    <a:lumOff val="25000"/>
                  </a:schemeClr>
                </a:solidFill>
              </a:rPr>
              <a:t>No. of subjects dying (relapsing) in interval________   </a:t>
            </a:r>
          </a:p>
          <a:p>
            <a:pPr>
              <a:buFontTx/>
              <a:buNone/>
            </a:pPr>
            <a:r>
              <a:rPr lang="en-US" altLang="en-US" sz="2400" dirty="0">
                <a:solidFill>
                  <a:schemeClr val="tx1">
                    <a:lumMod val="75000"/>
                    <a:lumOff val="25000"/>
                  </a:schemeClr>
                </a:solidFill>
              </a:rPr>
              <a:t>        (No. of subjects surviving at time t)− </a:t>
            </a:r>
            <a:r>
              <a:rPr lang="en-US" altLang="en-US" sz="2400" dirty="0">
                <a:solidFill>
                  <a:schemeClr val="tx1">
                    <a:lumMod val="75000"/>
                    <a:lumOff val="25000"/>
                  </a:schemeClr>
                </a:solidFill>
                <a:cs typeface="Arial" panose="020B0604020202020204" pitchFamily="34" charset="0"/>
              </a:rPr>
              <a:t>½(no. censored in interval)</a:t>
            </a:r>
          </a:p>
          <a:p>
            <a:pPr marL="1538288" indent="-1538288">
              <a:spcBef>
                <a:spcPts val="1800"/>
              </a:spcBef>
              <a:buClr>
                <a:srgbClr val="FFFF00"/>
              </a:buClr>
              <a:buNone/>
              <a:defRPr/>
            </a:pPr>
            <a:r>
              <a:rPr lang="en-US" sz="2400" dirty="0">
                <a:solidFill>
                  <a:prstClr val="black">
                    <a:lumMod val="75000"/>
                    <a:lumOff val="25000"/>
                  </a:prstClr>
                </a:solidFill>
              </a:rPr>
              <a:t>Treatment:  6*  6  6  6  7  9*  10*  10  11*  13  16  17*  19*  20*  22  23  25*  32*  32*  34*  35*</a:t>
            </a:r>
            <a:endParaRPr lang="en-US" sz="2400" b="0" i="1" dirty="0">
              <a:solidFill>
                <a:schemeClr val="tx1">
                  <a:lumMod val="75000"/>
                  <a:lumOff val="25000"/>
                </a:schemeClr>
              </a:solidFill>
              <a:latin typeface="Cambria Math" panose="02040503050406030204" pitchFamily="18" charset="0"/>
            </a:endParaRPr>
          </a:p>
          <a:p>
            <a:pPr marL="0" lvl="0" indent="0">
              <a:spcBef>
                <a:spcPts val="1800"/>
              </a:spcBef>
              <a:buClr>
                <a:srgbClr val="FFFF00"/>
              </a:buClr>
              <a:buNone/>
              <a:defRPr/>
            </a:pPr>
            <a:endParaRPr lang="en-US" sz="2400" b="0" i="1" dirty="0">
              <a:solidFill>
                <a:schemeClr val="tx1">
                  <a:lumMod val="75000"/>
                  <a:lumOff val="25000"/>
                </a:schemeClr>
              </a:solidFill>
              <a:latin typeface="Cambria Math" panose="02040503050406030204" pitchFamily="18" charset="0"/>
            </a:endParaRPr>
          </a:p>
          <a:p>
            <a:pPr marL="511175" lvl="0" indent="0">
              <a:spcBef>
                <a:spcPts val="1800"/>
              </a:spcBef>
              <a:buClr>
                <a:srgbClr val="FFFF00"/>
              </a:buClr>
              <a:buNone/>
              <a:defRPr/>
            </a:pPr>
            <a:r>
              <a:rPr lang="en-US" sz="2400" dirty="0">
                <a:solidFill>
                  <a:schemeClr val="tx1">
                    <a:lumMod val="75000"/>
                    <a:lumOff val="25000"/>
                  </a:schemeClr>
                </a:solidFill>
              </a:rPr>
              <a:t>h(6) =        1   /   17        = 0.0588</a:t>
            </a:r>
          </a:p>
        </p:txBody>
      </p:sp>
      <p:sp>
        <p:nvSpPr>
          <p:cNvPr id="22530" name="Rectangle 2"/>
          <p:cNvSpPr>
            <a:spLocks noGrp="1" noChangeArrowheads="1"/>
          </p:cNvSpPr>
          <p:nvPr>
            <p:ph type="title"/>
          </p:nvPr>
        </p:nvSpPr>
        <p:spPr>
          <a:xfrm>
            <a:off x="457200" y="676685"/>
            <a:ext cx="8229600" cy="1143000"/>
          </a:xfrm>
        </p:spPr>
        <p:txBody>
          <a:bodyPr/>
          <a:lstStyle/>
          <a:p>
            <a:r>
              <a:rPr lang="en-US" altLang="en-US" dirty="0"/>
              <a:t>Actuarial method </a:t>
            </a:r>
            <a:r>
              <a:rPr lang="en-US" altLang="en-US" sz="3000" dirty="0"/>
              <a:t>(2)</a:t>
            </a:r>
            <a:br>
              <a:rPr lang="en-US" altLang="en-US" sz="3000" dirty="0"/>
            </a:br>
            <a:r>
              <a:rPr lang="en-US" altLang="en-US" sz="3200" dirty="0"/>
              <a:t>(Life tables - from life insurance industry)</a:t>
            </a:r>
          </a:p>
        </p:txBody>
      </p:sp>
      <p:sp>
        <p:nvSpPr>
          <p:cNvPr id="2" name="TextBox 1"/>
          <p:cNvSpPr txBox="1"/>
          <p:nvPr/>
        </p:nvSpPr>
        <p:spPr>
          <a:xfrm>
            <a:off x="1765463" y="4306049"/>
            <a:ext cx="4463716" cy="400110"/>
          </a:xfrm>
          <a:prstGeom prst="rect">
            <a:avLst/>
          </a:prstGeom>
          <a:noFill/>
          <a:ln>
            <a:solidFill>
              <a:schemeClr val="tx1"/>
            </a:solidFill>
          </a:ln>
        </p:spPr>
        <p:txBody>
          <a:bodyPr wrap="square" rtlCol="0">
            <a:spAutoFit/>
          </a:bodyPr>
          <a:lstStyle/>
          <a:p>
            <a:r>
              <a:rPr lang="en-US" sz="2000" dirty="0">
                <a:solidFill>
                  <a:srgbClr val="FF6600"/>
                </a:solidFill>
              </a:rPr>
              <a:t>num. relapses in time interval 7 </a:t>
            </a:r>
          </a:p>
        </p:txBody>
      </p:sp>
      <p:sp>
        <p:nvSpPr>
          <p:cNvPr id="6" name="TextBox 5"/>
          <p:cNvSpPr txBox="1"/>
          <p:nvPr/>
        </p:nvSpPr>
        <p:spPr>
          <a:xfrm>
            <a:off x="1844485" y="5618282"/>
            <a:ext cx="5511157" cy="400110"/>
          </a:xfrm>
          <a:prstGeom prst="rect">
            <a:avLst/>
          </a:prstGeom>
          <a:noFill/>
          <a:ln>
            <a:solidFill>
              <a:schemeClr val="tx1"/>
            </a:solidFill>
          </a:ln>
        </p:spPr>
        <p:txBody>
          <a:bodyPr wrap="square" rtlCol="0">
            <a:spAutoFit/>
          </a:bodyPr>
          <a:lstStyle/>
          <a:p>
            <a:r>
              <a:rPr lang="en-US" sz="2000" dirty="0">
                <a:solidFill>
                  <a:srgbClr val="FF6600"/>
                </a:solidFill>
              </a:rPr>
              <a:t>num. at risk at start of interval 7</a:t>
            </a:r>
          </a:p>
        </p:txBody>
      </p:sp>
      <p:cxnSp>
        <p:nvCxnSpPr>
          <p:cNvPr id="5" name="Straight Arrow Connector 4"/>
          <p:cNvCxnSpPr/>
          <p:nvPr/>
        </p:nvCxnSpPr>
        <p:spPr bwMode="auto">
          <a:xfrm>
            <a:off x="2300209" y="4706159"/>
            <a:ext cx="0" cy="253770"/>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1" name="Straight Arrow Connector 10"/>
          <p:cNvCxnSpPr/>
          <p:nvPr/>
        </p:nvCxnSpPr>
        <p:spPr bwMode="auto">
          <a:xfrm flipV="1">
            <a:off x="3070153" y="5392755"/>
            <a:ext cx="0" cy="224983"/>
          </a:xfrm>
          <a:prstGeom prst="straightConnector1">
            <a:avLst/>
          </a:prstGeom>
          <a:solidFill>
            <a:schemeClr val="accent1"/>
          </a:solidFill>
          <a:ln w="19050"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400486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473882"/>
            <a:ext cx="8530092" cy="1143000"/>
          </a:xfrm>
        </p:spPr>
        <p:txBody>
          <a:bodyPr/>
          <a:lstStyle/>
          <a:p>
            <a:r>
              <a:rPr lang="en-US" altLang="en-US" dirty="0"/>
              <a:t>Survival function – Censored data</a:t>
            </a:r>
          </a:p>
        </p:txBody>
      </p:sp>
      <p:sp>
        <p:nvSpPr>
          <p:cNvPr id="27651" name="Rectangle 3"/>
          <p:cNvSpPr>
            <a:spLocks noGrp="1" noChangeArrowheads="1"/>
          </p:cNvSpPr>
          <p:nvPr>
            <p:ph sz="half" idx="1"/>
          </p:nvPr>
        </p:nvSpPr>
        <p:spPr>
          <a:xfrm>
            <a:off x="2042472" y="2921554"/>
            <a:ext cx="5359546" cy="3061557"/>
          </a:xfrm>
          <a:solidFill>
            <a:srgbClr val="D9D9D9"/>
          </a:solidFill>
        </p:spPr>
        <p:txBody>
          <a:bodyPr/>
          <a:lstStyle/>
          <a:p>
            <a:pPr marL="179388" indent="0">
              <a:spcBef>
                <a:spcPts val="1200"/>
              </a:spcBef>
              <a:buFontTx/>
              <a:buNone/>
            </a:pPr>
            <a:r>
              <a:rPr lang="en-US" altLang="en-US" dirty="0"/>
              <a:t>S(0) = 1-h(0)</a:t>
            </a:r>
          </a:p>
          <a:p>
            <a:pPr marL="179388" indent="0">
              <a:spcBef>
                <a:spcPts val="1200"/>
              </a:spcBef>
              <a:buFontTx/>
              <a:buNone/>
            </a:pPr>
            <a:r>
              <a:rPr lang="en-US" altLang="en-US" dirty="0">
                <a:solidFill>
                  <a:schemeClr val="accent6">
                    <a:lumMod val="75000"/>
                  </a:schemeClr>
                </a:solidFill>
              </a:rPr>
              <a:t>S(1) = S(0) x [1-h(1)]</a:t>
            </a:r>
          </a:p>
          <a:p>
            <a:pPr marL="179388" indent="0">
              <a:spcBef>
                <a:spcPts val="1200"/>
              </a:spcBef>
              <a:buFontTx/>
              <a:buNone/>
            </a:pPr>
            <a:r>
              <a:rPr lang="en-US" altLang="en-US" dirty="0"/>
              <a:t>S(2) = S(1) x [1-h(2)]</a:t>
            </a:r>
            <a:endParaRPr lang="en-US" altLang="en-US" dirty="0">
              <a:solidFill>
                <a:srgbClr val="7E9632"/>
              </a:solidFill>
            </a:endParaRPr>
          </a:p>
          <a:p>
            <a:pPr marL="179388" indent="0">
              <a:spcBef>
                <a:spcPts val="1200"/>
              </a:spcBef>
              <a:buFontTx/>
              <a:buNone/>
            </a:pPr>
            <a:r>
              <a:rPr lang="en-US" altLang="en-US" dirty="0"/>
              <a:t>...</a:t>
            </a:r>
          </a:p>
          <a:p>
            <a:pPr marL="179388" indent="0">
              <a:spcBef>
                <a:spcPts val="1200"/>
              </a:spcBef>
              <a:buFontTx/>
              <a:buNone/>
            </a:pPr>
            <a:r>
              <a:rPr lang="en-US" altLang="en-US" dirty="0"/>
              <a:t>S(t)  = S(t-1) x [1-h(t)]</a:t>
            </a:r>
          </a:p>
          <a:p>
            <a:pPr>
              <a:spcBef>
                <a:spcPts val="1200"/>
              </a:spcBef>
              <a:buFontTx/>
              <a:buNone/>
            </a:pPr>
            <a:endParaRPr lang="en-US" altLang="en-US" dirty="0"/>
          </a:p>
        </p:txBody>
      </p:sp>
      <p:sp>
        <p:nvSpPr>
          <p:cNvPr id="2" name="TextBox 1"/>
          <p:cNvSpPr txBox="1"/>
          <p:nvPr/>
        </p:nvSpPr>
        <p:spPr>
          <a:xfrm>
            <a:off x="748341" y="1721137"/>
            <a:ext cx="7947809" cy="584776"/>
          </a:xfrm>
          <a:prstGeom prst="rect">
            <a:avLst/>
          </a:prstGeom>
          <a:noFill/>
        </p:spPr>
        <p:txBody>
          <a:bodyPr wrap="none" rtlCol="0">
            <a:spAutoFit/>
          </a:bodyPr>
          <a:lstStyle/>
          <a:p>
            <a:r>
              <a:rPr lang="en-US" altLang="en-US" sz="3200" dirty="0">
                <a:latin typeface="Calibri"/>
                <a:cs typeface="Calibri"/>
              </a:rPr>
              <a:t>S(t) can be derived from h(t) for censored data</a:t>
            </a:r>
          </a:p>
        </p:txBody>
      </p:sp>
    </p:spTree>
    <p:extLst>
      <p:ext uri="{BB962C8B-B14F-4D97-AF65-F5344CB8AC3E}">
        <p14:creationId xmlns:p14="http://schemas.microsoft.com/office/powerpoint/2010/main" val="1093716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1220772651"/>
              </p:ext>
            </p:extLst>
          </p:nvPr>
        </p:nvGraphicFramePr>
        <p:xfrm>
          <a:off x="666480" y="1942836"/>
          <a:ext cx="8020320" cy="4235665"/>
        </p:xfrm>
        <a:graphic>
          <a:graphicData uri="http://schemas.openxmlformats.org/drawingml/2006/table">
            <a:tbl>
              <a:tblPr firstRow="1" bandRow="1">
                <a:tableStyleId>{9D7B26C5-4107-4FEC-AEDC-1716B250A1EF}</a:tableStyleId>
              </a:tblPr>
              <a:tblGrid>
                <a:gridCol w="671008">
                  <a:extLst>
                    <a:ext uri="{9D8B030D-6E8A-4147-A177-3AD203B41FA5}">
                      <a16:colId xmlns:a16="http://schemas.microsoft.com/office/drawing/2014/main" val="3972181387"/>
                    </a:ext>
                  </a:extLst>
                </a:gridCol>
                <a:gridCol w="835450">
                  <a:extLst>
                    <a:ext uri="{9D8B030D-6E8A-4147-A177-3AD203B41FA5}">
                      <a16:colId xmlns:a16="http://schemas.microsoft.com/office/drawing/2014/main" val="403644706"/>
                    </a:ext>
                  </a:extLst>
                </a:gridCol>
                <a:gridCol w="818741">
                  <a:extLst>
                    <a:ext uri="{9D8B030D-6E8A-4147-A177-3AD203B41FA5}">
                      <a16:colId xmlns:a16="http://schemas.microsoft.com/office/drawing/2014/main" val="1580413613"/>
                    </a:ext>
                  </a:extLst>
                </a:gridCol>
                <a:gridCol w="835450">
                  <a:extLst>
                    <a:ext uri="{9D8B030D-6E8A-4147-A177-3AD203B41FA5}">
                      <a16:colId xmlns:a16="http://schemas.microsoft.com/office/drawing/2014/main" val="2632657036"/>
                    </a:ext>
                  </a:extLst>
                </a:gridCol>
                <a:gridCol w="1871408">
                  <a:extLst>
                    <a:ext uri="{9D8B030D-6E8A-4147-A177-3AD203B41FA5}">
                      <a16:colId xmlns:a16="http://schemas.microsoft.com/office/drawing/2014/main" val="3265224446"/>
                    </a:ext>
                  </a:extLst>
                </a:gridCol>
                <a:gridCol w="2988263">
                  <a:extLst>
                    <a:ext uri="{9D8B030D-6E8A-4147-A177-3AD203B41FA5}">
                      <a16:colId xmlns:a16="http://schemas.microsoft.com/office/drawing/2014/main" val="452614583"/>
                    </a:ext>
                  </a:extLst>
                </a:gridCol>
              </a:tblGrid>
              <a:tr h="537412">
                <a:tc>
                  <a:txBody>
                    <a:bodyPr/>
                    <a:lstStyle/>
                    <a:p>
                      <a:pPr algn="ctr"/>
                      <a:r>
                        <a:rPr lang="en-US" sz="1600" b="1" dirty="0">
                          <a:solidFill>
                            <a:schemeClr val="bg1"/>
                          </a:solidFill>
                        </a:rPr>
                        <a:t>t</a:t>
                      </a:r>
                    </a:p>
                  </a:txBody>
                  <a:tcPr anchor="ctr">
                    <a:solidFill>
                      <a:schemeClr val="tx1">
                        <a:lumMod val="75000"/>
                        <a:lumOff val="25000"/>
                      </a:schemeClr>
                    </a:solidFill>
                  </a:tcPr>
                </a:tc>
                <a:tc>
                  <a:txBody>
                    <a:bodyPr/>
                    <a:lstStyle/>
                    <a:p>
                      <a:pPr algn="ctr"/>
                      <a:r>
                        <a:rPr lang="en-US" sz="1600" b="1" dirty="0" err="1">
                          <a:solidFill>
                            <a:schemeClr val="bg1"/>
                          </a:solidFill>
                        </a:rPr>
                        <a:t>n</a:t>
                      </a:r>
                      <a:r>
                        <a:rPr lang="en-US" sz="1600" b="1" baseline="-25000" dirty="0" err="1">
                          <a:solidFill>
                            <a:schemeClr val="bg1"/>
                          </a:solidFill>
                        </a:rPr>
                        <a:t>t</a:t>
                      </a:r>
                      <a:endParaRPr lang="en-US" sz="1600" b="1" baseline="-25000" dirty="0">
                        <a:solidFill>
                          <a:schemeClr val="bg1"/>
                        </a:solidFill>
                      </a:endParaRPr>
                    </a:p>
                  </a:txBody>
                  <a:tcPr anchor="ctr">
                    <a:solidFill>
                      <a:schemeClr val="tx1">
                        <a:lumMod val="75000"/>
                        <a:lumOff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err="1">
                          <a:solidFill>
                            <a:schemeClr val="bg1"/>
                          </a:solidFill>
                        </a:rPr>
                        <a:t>m</a:t>
                      </a:r>
                      <a:r>
                        <a:rPr lang="en-US" sz="1600" b="1" baseline="-25000" dirty="0" err="1">
                          <a:solidFill>
                            <a:schemeClr val="bg1"/>
                          </a:solidFill>
                        </a:rPr>
                        <a:t>t</a:t>
                      </a:r>
                      <a:endParaRPr lang="en-US" sz="1600" b="1" baseline="-25000" dirty="0">
                        <a:solidFill>
                          <a:schemeClr val="bg1"/>
                        </a:solidFill>
                      </a:endParaRPr>
                    </a:p>
                  </a:txBody>
                  <a:tcPr anchor="ctr">
                    <a:solidFill>
                      <a:schemeClr val="tx1">
                        <a:lumMod val="75000"/>
                        <a:lumOff val="2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baseline="0" dirty="0" err="1">
                          <a:solidFill>
                            <a:schemeClr val="bg1"/>
                          </a:solidFill>
                        </a:rPr>
                        <a:t>q</a:t>
                      </a:r>
                      <a:r>
                        <a:rPr lang="en-US" sz="1600" b="1" baseline="-25000" dirty="0" err="1">
                          <a:solidFill>
                            <a:schemeClr val="bg1"/>
                          </a:solidFill>
                        </a:rPr>
                        <a:t>t</a:t>
                      </a:r>
                      <a:endParaRPr lang="en-US" sz="1600" b="1" baseline="-25000" dirty="0">
                        <a:solidFill>
                          <a:schemeClr val="bg1"/>
                        </a:solidFill>
                      </a:endParaRPr>
                    </a:p>
                  </a:txBody>
                  <a:tcPr anchor="ctr">
                    <a:solidFill>
                      <a:schemeClr val="tx1">
                        <a:lumMod val="75000"/>
                        <a:lumOff val="25000"/>
                      </a:schemeClr>
                    </a:solidFill>
                  </a:tcPr>
                </a:tc>
                <a:tc>
                  <a:txBody>
                    <a:bodyPr/>
                    <a:lstStyle/>
                    <a:p>
                      <a:pPr algn="ctr"/>
                      <a:r>
                        <a:rPr lang="en-US" sz="1600" b="1" dirty="0">
                          <a:solidFill>
                            <a:schemeClr val="bg1"/>
                          </a:solidFill>
                        </a:rPr>
                        <a:t>h(t) = </a:t>
                      </a:r>
                    </a:p>
                  </a:txBody>
                  <a:tcPr anchor="ctr">
                    <a:solidFill>
                      <a:schemeClr val="tx1">
                        <a:lumMod val="75000"/>
                        <a:lumOff val="25000"/>
                      </a:schemeClr>
                    </a:solidFill>
                  </a:tcPr>
                </a:tc>
                <a:tc>
                  <a:txBody>
                    <a:bodyPr/>
                    <a:lstStyle/>
                    <a:p>
                      <a:pPr algn="ctr">
                        <a:spcBef>
                          <a:spcPts val="1200"/>
                        </a:spcBef>
                        <a:buFontTx/>
                        <a:buNone/>
                      </a:pPr>
                      <a:r>
                        <a:rPr lang="en-US" altLang="en-US" sz="1600" b="1" dirty="0">
                          <a:solidFill>
                            <a:schemeClr val="bg1"/>
                          </a:solidFill>
                        </a:rPr>
                        <a:t>S(t)=S(t-1) x [1-h(t)]</a:t>
                      </a:r>
                    </a:p>
                  </a:txBody>
                  <a:tcPr anchor="ctr">
                    <a:solidFill>
                      <a:schemeClr val="tx1">
                        <a:lumMod val="75000"/>
                        <a:lumOff val="25000"/>
                      </a:schemeClr>
                    </a:solidFill>
                  </a:tcPr>
                </a:tc>
                <a:extLst>
                  <a:ext uri="{0D108BD9-81ED-4DB2-BD59-A6C34878D82A}">
                    <a16:rowId xmlns:a16="http://schemas.microsoft.com/office/drawing/2014/main" val="3556765991"/>
                  </a:ext>
                </a:extLst>
              </a:tr>
              <a:tr h="410917">
                <a:tc>
                  <a:txBody>
                    <a:bodyPr/>
                    <a:lstStyle/>
                    <a:p>
                      <a:pPr algn="ctr"/>
                      <a:r>
                        <a:rPr lang="en-US" sz="1400" b="1" dirty="0"/>
                        <a:t>0</a:t>
                      </a:r>
                    </a:p>
                  </a:txBody>
                  <a:tcPr anchor="ctr"/>
                </a:tc>
                <a:tc>
                  <a:txBody>
                    <a:bodyPr/>
                    <a:lstStyle/>
                    <a:p>
                      <a:pPr algn="ctr"/>
                      <a:r>
                        <a:rPr lang="en-US" sz="1400" b="1" dirty="0"/>
                        <a:t>21</a:t>
                      </a:r>
                    </a:p>
                  </a:txBody>
                  <a:tcPr anchor="ctr"/>
                </a:tc>
                <a:tc>
                  <a:txBody>
                    <a:bodyPr/>
                    <a:lstStyle/>
                    <a:p>
                      <a:pPr algn="ctr"/>
                      <a:r>
                        <a:rPr lang="en-US" sz="1400" b="1" dirty="0"/>
                        <a:t>0</a:t>
                      </a:r>
                    </a:p>
                  </a:txBody>
                  <a:tcPr anchor="ctr"/>
                </a:tc>
                <a:tc>
                  <a:txBody>
                    <a:bodyPr/>
                    <a:lstStyle/>
                    <a:p>
                      <a:pPr algn="ctr"/>
                      <a:r>
                        <a:rPr lang="en-US" sz="1400" b="1" dirty="0"/>
                        <a:t>0</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baseline="0" dirty="0">
                          <a:solidFill>
                            <a:schemeClr val="tx1"/>
                          </a:solidFill>
                        </a:rPr>
                        <a:t>0</a:t>
                      </a:r>
                    </a:p>
                  </a:txBody>
                  <a:tcPr anchor="ctr"/>
                </a:tc>
                <a:tc>
                  <a:txBody>
                    <a:bodyPr/>
                    <a:lstStyle/>
                    <a:p>
                      <a:pPr algn="r"/>
                      <a:r>
                        <a:rPr lang="en-US" sz="1400" b="1" dirty="0">
                          <a:solidFill>
                            <a:schemeClr val="tx1"/>
                          </a:solidFill>
                        </a:rPr>
                        <a:t>1.00</a:t>
                      </a:r>
                    </a:p>
                  </a:txBody>
                  <a:tcPr anchor="ctr"/>
                </a:tc>
                <a:extLst>
                  <a:ext uri="{0D108BD9-81ED-4DB2-BD59-A6C34878D82A}">
                    <a16:rowId xmlns:a16="http://schemas.microsoft.com/office/drawing/2014/main" val="1315175509"/>
                  </a:ext>
                </a:extLst>
              </a:tr>
              <a:tr h="410917">
                <a:tc>
                  <a:txBody>
                    <a:bodyPr/>
                    <a:lstStyle/>
                    <a:p>
                      <a:pPr algn="ctr"/>
                      <a:r>
                        <a:rPr lang="en-US" sz="1400" b="1" dirty="0"/>
                        <a:t>1</a:t>
                      </a:r>
                    </a:p>
                  </a:txBody>
                  <a:tcPr anchor="ctr"/>
                </a:tc>
                <a:tc>
                  <a:txBody>
                    <a:bodyPr/>
                    <a:lstStyle/>
                    <a:p>
                      <a:pPr algn="ctr"/>
                      <a:r>
                        <a:rPr lang="en-US" sz="1400" b="1" dirty="0"/>
                        <a:t>21</a:t>
                      </a:r>
                    </a:p>
                  </a:txBody>
                  <a:tcPr anchor="ctr"/>
                </a:tc>
                <a:tc>
                  <a:txBody>
                    <a:bodyPr/>
                    <a:lstStyle/>
                    <a:p>
                      <a:pPr algn="ctr"/>
                      <a:r>
                        <a:rPr lang="en-US" sz="1400" b="1" dirty="0"/>
                        <a:t>0</a:t>
                      </a:r>
                    </a:p>
                  </a:txBody>
                  <a:tcPr anchor="ctr"/>
                </a:tc>
                <a:tc>
                  <a:txBody>
                    <a:bodyPr/>
                    <a:lstStyle/>
                    <a:p>
                      <a:pPr algn="ctr"/>
                      <a:r>
                        <a:rPr lang="en-US" sz="1400" b="1" dirty="0"/>
                        <a:t>0</a:t>
                      </a:r>
                    </a:p>
                  </a:txBody>
                  <a:tcPr anchor="ctr"/>
                </a:tc>
                <a:tc>
                  <a:txBody>
                    <a:bodyPr/>
                    <a:lstStyle/>
                    <a:p>
                      <a:pPr algn="r"/>
                      <a:r>
                        <a:rPr lang="en-US" sz="1400" b="1" dirty="0">
                          <a:solidFill>
                            <a:schemeClr val="tx1"/>
                          </a:solidFill>
                        </a:rPr>
                        <a:t>0 / 21 =        0</a:t>
                      </a:r>
                    </a:p>
                  </a:txBody>
                  <a:tcPr anchor="ctr"/>
                </a:tc>
                <a:tc>
                  <a:txBody>
                    <a:bodyPr/>
                    <a:lstStyle/>
                    <a:p>
                      <a:pPr algn="r"/>
                      <a:r>
                        <a:rPr lang="en-US" sz="1400" b="1" dirty="0">
                          <a:solidFill>
                            <a:schemeClr val="tx1"/>
                          </a:solidFill>
                        </a:rPr>
                        <a:t>1.00</a:t>
                      </a:r>
                      <a:r>
                        <a:rPr lang="en-US" sz="1400" b="1" baseline="0" dirty="0">
                          <a:solidFill>
                            <a:schemeClr val="tx1"/>
                          </a:solidFill>
                        </a:rPr>
                        <a:t> x [1-0]           = 1.00</a:t>
                      </a:r>
                      <a:endParaRPr lang="en-US" sz="1400" b="1" dirty="0">
                        <a:solidFill>
                          <a:schemeClr val="tx1"/>
                        </a:solidFill>
                      </a:endParaRPr>
                    </a:p>
                  </a:txBody>
                  <a:tcPr anchor="ctr"/>
                </a:tc>
                <a:extLst>
                  <a:ext uri="{0D108BD9-81ED-4DB2-BD59-A6C34878D82A}">
                    <a16:rowId xmlns:a16="http://schemas.microsoft.com/office/drawing/2014/main" val="3468825148"/>
                  </a:ext>
                </a:extLst>
              </a:tr>
              <a:tr h="410917">
                <a:tc>
                  <a:txBody>
                    <a:bodyPr/>
                    <a:lstStyle/>
                    <a:p>
                      <a:pPr algn="ctr"/>
                      <a:r>
                        <a:rPr lang="en-US" sz="1400" b="1" dirty="0"/>
                        <a:t>...</a:t>
                      </a:r>
                    </a:p>
                  </a:txBody>
                  <a:tcPr anchor="ctr"/>
                </a:tc>
                <a:tc>
                  <a:txBody>
                    <a:bodyPr/>
                    <a:lstStyle/>
                    <a:p>
                      <a:pPr algn="ctr"/>
                      <a:endParaRPr lang="en-US" sz="1400" b="1" dirty="0"/>
                    </a:p>
                  </a:txBody>
                  <a:tcPr anchor="ctr"/>
                </a:tc>
                <a:tc>
                  <a:txBody>
                    <a:bodyPr/>
                    <a:lstStyle/>
                    <a:p>
                      <a:pPr algn="ctr"/>
                      <a:endParaRPr lang="en-US" sz="1400" b="1" dirty="0"/>
                    </a:p>
                  </a:txBody>
                  <a:tcPr anchor="ctr"/>
                </a:tc>
                <a:tc>
                  <a:txBody>
                    <a:bodyPr/>
                    <a:lstStyle/>
                    <a:p>
                      <a:pPr algn="ctr"/>
                      <a:endParaRPr lang="en-US" sz="1400" b="1" dirty="0"/>
                    </a:p>
                  </a:txBody>
                  <a:tcPr anchor="ctr"/>
                </a:tc>
                <a:tc>
                  <a:txBody>
                    <a:bodyPr/>
                    <a:lstStyle/>
                    <a:p>
                      <a:pPr algn="r"/>
                      <a:endParaRPr lang="en-US" sz="1400" b="1" dirty="0">
                        <a:solidFill>
                          <a:schemeClr val="tx1"/>
                        </a:solidFill>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400" b="1" dirty="0">
                        <a:solidFill>
                          <a:schemeClr val="tx1"/>
                        </a:solidFill>
                      </a:endParaRPr>
                    </a:p>
                  </a:txBody>
                  <a:tcPr anchor="ctr"/>
                </a:tc>
                <a:extLst>
                  <a:ext uri="{0D108BD9-81ED-4DB2-BD59-A6C34878D82A}">
                    <a16:rowId xmlns:a16="http://schemas.microsoft.com/office/drawing/2014/main" val="3607939074"/>
                  </a:ext>
                </a:extLst>
              </a:tr>
              <a:tr h="410917">
                <a:tc>
                  <a:txBody>
                    <a:bodyPr/>
                    <a:lstStyle/>
                    <a:p>
                      <a:pPr algn="ctr"/>
                      <a:r>
                        <a:rPr lang="en-US" sz="1400" b="1" dirty="0"/>
                        <a:t>6</a:t>
                      </a:r>
                    </a:p>
                  </a:txBody>
                  <a:tcPr anchor="ctr"/>
                </a:tc>
                <a:tc>
                  <a:txBody>
                    <a:bodyPr/>
                    <a:lstStyle/>
                    <a:p>
                      <a:pPr algn="ctr"/>
                      <a:r>
                        <a:rPr lang="en-US" sz="1400" b="1" dirty="0"/>
                        <a:t>21</a:t>
                      </a:r>
                    </a:p>
                  </a:txBody>
                  <a:tcPr anchor="ctr"/>
                </a:tc>
                <a:tc>
                  <a:txBody>
                    <a:bodyPr/>
                    <a:lstStyle/>
                    <a:p>
                      <a:pPr algn="ctr"/>
                      <a:r>
                        <a:rPr lang="en-US" sz="1400" b="1" dirty="0"/>
                        <a:t>3</a:t>
                      </a:r>
                    </a:p>
                  </a:txBody>
                  <a:tcPr anchor="ctr"/>
                </a:tc>
                <a:tc>
                  <a:txBody>
                    <a:bodyPr/>
                    <a:lstStyle/>
                    <a:p>
                      <a:pPr algn="ctr"/>
                      <a:r>
                        <a:rPr lang="en-US" sz="1400" b="1" dirty="0"/>
                        <a:t>1</a:t>
                      </a:r>
                    </a:p>
                  </a:txBody>
                  <a:tcPr anchor="ctr"/>
                </a:tc>
                <a:tc>
                  <a:txBody>
                    <a:bodyPr/>
                    <a:lstStyle/>
                    <a:p>
                      <a:pPr algn="r"/>
                      <a:r>
                        <a:rPr lang="en-US" sz="1400" b="1" dirty="0">
                          <a:solidFill>
                            <a:schemeClr val="tx1"/>
                          </a:solidFill>
                        </a:rPr>
                        <a:t>3 / 20.5</a:t>
                      </a:r>
                      <a:r>
                        <a:rPr lang="en-US" sz="1400" b="1" baseline="0" dirty="0">
                          <a:solidFill>
                            <a:schemeClr val="tx1"/>
                          </a:solidFill>
                        </a:rPr>
                        <a:t> = 0.146</a:t>
                      </a:r>
                      <a:endParaRPr lang="en-US" sz="1400" b="1" dirty="0">
                        <a:solidFill>
                          <a:schemeClr val="tx1"/>
                        </a:solidFill>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 1.00</a:t>
                      </a:r>
                      <a:r>
                        <a:rPr lang="en-US" sz="1400" b="1" baseline="0" dirty="0">
                          <a:solidFill>
                            <a:schemeClr val="tx1"/>
                          </a:solidFill>
                        </a:rPr>
                        <a:t> x [1-0.146]  = 0.854</a:t>
                      </a:r>
                      <a:endParaRPr lang="en-US" sz="1400" b="1" dirty="0">
                        <a:solidFill>
                          <a:schemeClr val="tx1"/>
                        </a:solidFill>
                      </a:endParaRPr>
                    </a:p>
                  </a:txBody>
                  <a:tcPr anchor="ctr"/>
                </a:tc>
                <a:extLst>
                  <a:ext uri="{0D108BD9-81ED-4DB2-BD59-A6C34878D82A}">
                    <a16:rowId xmlns:a16="http://schemas.microsoft.com/office/drawing/2014/main" val="141850450"/>
                  </a:ext>
                </a:extLst>
              </a:tr>
              <a:tr h="410917">
                <a:tc>
                  <a:txBody>
                    <a:bodyPr/>
                    <a:lstStyle/>
                    <a:p>
                      <a:pPr algn="ctr"/>
                      <a:r>
                        <a:rPr lang="en-US" sz="1400" b="1" dirty="0"/>
                        <a:t>7</a:t>
                      </a:r>
                    </a:p>
                  </a:txBody>
                  <a:tcPr anchor="ctr"/>
                </a:tc>
                <a:tc>
                  <a:txBody>
                    <a:bodyPr/>
                    <a:lstStyle/>
                    <a:p>
                      <a:pPr algn="ctr"/>
                      <a:r>
                        <a:rPr lang="en-US" sz="1400" b="1" dirty="0"/>
                        <a:t>17</a:t>
                      </a:r>
                    </a:p>
                  </a:txBody>
                  <a:tcPr anchor="ctr"/>
                </a:tc>
                <a:tc>
                  <a:txBody>
                    <a:bodyPr/>
                    <a:lstStyle/>
                    <a:p>
                      <a:pPr algn="ctr"/>
                      <a:r>
                        <a:rPr lang="en-US" sz="1400" b="1" dirty="0"/>
                        <a:t>1</a:t>
                      </a:r>
                    </a:p>
                  </a:txBody>
                  <a:tcPr anchor="ctr"/>
                </a:tc>
                <a:tc>
                  <a:txBody>
                    <a:bodyPr/>
                    <a:lstStyle/>
                    <a:p>
                      <a:pPr algn="ctr"/>
                      <a:r>
                        <a:rPr lang="en-US" sz="1400" b="1" dirty="0"/>
                        <a:t>0</a:t>
                      </a:r>
                    </a:p>
                  </a:txBody>
                  <a:tcPr anchor="ctr"/>
                </a:tc>
                <a:tc>
                  <a:txBody>
                    <a:bodyPr/>
                    <a:lstStyle/>
                    <a:p>
                      <a:pPr algn="r"/>
                      <a:r>
                        <a:rPr lang="en-US" sz="1400" b="1" dirty="0">
                          <a:solidFill>
                            <a:schemeClr val="tx1"/>
                          </a:solidFill>
                        </a:rPr>
                        <a:t>1 / 17 = 0.059</a:t>
                      </a:r>
                    </a:p>
                  </a:txBody>
                  <a:tcPr anchor="ctr"/>
                </a:tc>
                <a:tc>
                  <a:txBody>
                    <a:bodyPr/>
                    <a:lstStyle/>
                    <a:p>
                      <a:pPr algn="r"/>
                      <a:r>
                        <a:rPr lang="en-US" sz="1400" b="1" dirty="0">
                          <a:solidFill>
                            <a:schemeClr val="tx1"/>
                          </a:solidFill>
                        </a:rPr>
                        <a:t>0.854 x [1-0.059] = 0.804</a:t>
                      </a:r>
                    </a:p>
                  </a:txBody>
                  <a:tcPr anchor="ctr"/>
                </a:tc>
                <a:extLst>
                  <a:ext uri="{0D108BD9-81ED-4DB2-BD59-A6C34878D82A}">
                    <a16:rowId xmlns:a16="http://schemas.microsoft.com/office/drawing/2014/main" val="2304020632"/>
                  </a:ext>
                </a:extLst>
              </a:tr>
              <a:tr h="410917">
                <a:tc>
                  <a:txBody>
                    <a:bodyPr/>
                    <a:lstStyle/>
                    <a:p>
                      <a:pPr algn="ctr"/>
                      <a:r>
                        <a:rPr lang="en-US" sz="1400" b="1" dirty="0"/>
                        <a:t>8</a:t>
                      </a:r>
                    </a:p>
                  </a:txBody>
                  <a:tcPr anchor="ctr"/>
                </a:tc>
                <a:tc>
                  <a:txBody>
                    <a:bodyPr/>
                    <a:lstStyle/>
                    <a:p>
                      <a:pPr algn="ctr"/>
                      <a:r>
                        <a:rPr lang="en-US" sz="1400" b="1" dirty="0"/>
                        <a:t>16</a:t>
                      </a:r>
                    </a:p>
                  </a:txBody>
                  <a:tcPr anchor="ctr"/>
                </a:tc>
                <a:tc>
                  <a:txBody>
                    <a:bodyPr/>
                    <a:lstStyle/>
                    <a:p>
                      <a:pPr algn="ctr"/>
                      <a:r>
                        <a:rPr lang="en-US" sz="1400" b="1" dirty="0"/>
                        <a:t>0</a:t>
                      </a:r>
                    </a:p>
                  </a:txBody>
                  <a:tcPr anchor="ctr"/>
                </a:tc>
                <a:tc>
                  <a:txBody>
                    <a:bodyPr/>
                    <a:lstStyle/>
                    <a:p>
                      <a:pPr algn="ctr"/>
                      <a:r>
                        <a:rPr lang="en-US" sz="1400" b="1" dirty="0"/>
                        <a:t>0</a:t>
                      </a:r>
                    </a:p>
                  </a:txBody>
                  <a:tcPr anchor="ctr"/>
                </a:tc>
                <a:tc>
                  <a:txBody>
                    <a:bodyPr/>
                    <a:lstStyle/>
                    <a:p>
                      <a:pPr algn="r"/>
                      <a:r>
                        <a:rPr lang="en-US" sz="1400" b="1" dirty="0">
                          <a:solidFill>
                            <a:schemeClr val="tx1"/>
                          </a:solidFill>
                        </a:rPr>
                        <a:t>0 / 16  =        0</a:t>
                      </a:r>
                    </a:p>
                  </a:txBody>
                  <a:tcPr anchor="ctr"/>
                </a:tc>
                <a:tc>
                  <a:txBody>
                    <a:bodyPr/>
                    <a:lstStyle/>
                    <a:p>
                      <a:pPr algn="r"/>
                      <a:r>
                        <a:rPr lang="en-US" sz="1400" b="1" dirty="0">
                          <a:solidFill>
                            <a:schemeClr val="tx1"/>
                          </a:solidFill>
                        </a:rPr>
                        <a:t>0.804 x [1-0]</a:t>
                      </a:r>
                      <a:r>
                        <a:rPr lang="en-US" sz="1400" b="1" baseline="0" dirty="0">
                          <a:solidFill>
                            <a:schemeClr val="tx1"/>
                          </a:solidFill>
                        </a:rPr>
                        <a:t>        = 0.804</a:t>
                      </a:r>
                      <a:endParaRPr lang="en-US" sz="1400" b="1" dirty="0">
                        <a:solidFill>
                          <a:schemeClr val="tx1"/>
                        </a:solidFill>
                      </a:endParaRPr>
                    </a:p>
                  </a:txBody>
                  <a:tcPr anchor="ctr"/>
                </a:tc>
                <a:extLst>
                  <a:ext uri="{0D108BD9-81ED-4DB2-BD59-A6C34878D82A}">
                    <a16:rowId xmlns:a16="http://schemas.microsoft.com/office/drawing/2014/main" val="1759642385"/>
                  </a:ext>
                </a:extLst>
              </a:tr>
              <a:tr h="410917">
                <a:tc>
                  <a:txBody>
                    <a:bodyPr/>
                    <a:lstStyle/>
                    <a:p>
                      <a:pPr algn="ctr"/>
                      <a:r>
                        <a:rPr lang="en-US" sz="1400" b="1" dirty="0"/>
                        <a:t>9</a:t>
                      </a:r>
                    </a:p>
                  </a:txBody>
                  <a:tcPr anchor="ctr"/>
                </a:tc>
                <a:tc>
                  <a:txBody>
                    <a:bodyPr/>
                    <a:lstStyle/>
                    <a:p>
                      <a:pPr algn="ctr"/>
                      <a:r>
                        <a:rPr lang="en-US" sz="1400" b="1" dirty="0"/>
                        <a:t>16</a:t>
                      </a:r>
                    </a:p>
                  </a:txBody>
                  <a:tcPr anchor="ctr"/>
                </a:tc>
                <a:tc>
                  <a:txBody>
                    <a:bodyPr/>
                    <a:lstStyle/>
                    <a:p>
                      <a:pPr algn="ctr"/>
                      <a:r>
                        <a:rPr lang="en-US" sz="1400" b="1" dirty="0"/>
                        <a:t>0</a:t>
                      </a:r>
                    </a:p>
                  </a:txBody>
                  <a:tcPr anchor="ctr"/>
                </a:tc>
                <a:tc>
                  <a:txBody>
                    <a:bodyPr/>
                    <a:lstStyle/>
                    <a:p>
                      <a:pPr algn="ctr"/>
                      <a:r>
                        <a:rPr lang="en-US" sz="1400" b="1" dirty="0"/>
                        <a:t>1</a:t>
                      </a:r>
                    </a:p>
                  </a:txBody>
                  <a:tcPr anchor="ctr"/>
                </a:tc>
                <a:tc>
                  <a:txBody>
                    <a:bodyPr/>
                    <a:lstStyle/>
                    <a:p>
                      <a:pPr algn="r"/>
                      <a:r>
                        <a:rPr lang="en-US" sz="1400" b="1" dirty="0">
                          <a:solidFill>
                            <a:schemeClr val="tx1"/>
                          </a:solidFill>
                        </a:rPr>
                        <a:t>0 / 15.5</a:t>
                      </a:r>
                      <a:r>
                        <a:rPr lang="en-US" sz="1400" b="1" baseline="0" dirty="0">
                          <a:solidFill>
                            <a:schemeClr val="tx1"/>
                          </a:solidFill>
                        </a:rPr>
                        <a:t> =        0</a:t>
                      </a:r>
                      <a:endParaRPr lang="en-US" sz="1400" b="1" dirty="0">
                        <a:solidFill>
                          <a:schemeClr val="tx1"/>
                        </a:solidFill>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0.804 x [1-0]</a:t>
                      </a:r>
                      <a:r>
                        <a:rPr lang="en-US" sz="1400" b="1" baseline="0" dirty="0">
                          <a:solidFill>
                            <a:schemeClr val="tx1"/>
                          </a:solidFill>
                        </a:rPr>
                        <a:t>        = 0.804</a:t>
                      </a:r>
                      <a:endParaRPr lang="en-US" sz="1400" b="1" dirty="0">
                        <a:solidFill>
                          <a:schemeClr val="tx1"/>
                        </a:solidFill>
                      </a:endParaRPr>
                    </a:p>
                  </a:txBody>
                  <a:tcPr anchor="ctr"/>
                </a:tc>
                <a:extLst>
                  <a:ext uri="{0D108BD9-81ED-4DB2-BD59-A6C34878D82A}">
                    <a16:rowId xmlns:a16="http://schemas.microsoft.com/office/drawing/2014/main" val="984153525"/>
                  </a:ext>
                </a:extLst>
              </a:tr>
              <a:tr h="410917">
                <a:tc>
                  <a:txBody>
                    <a:bodyPr/>
                    <a:lstStyle/>
                    <a:p>
                      <a:pPr algn="ctr"/>
                      <a:r>
                        <a:rPr lang="en-US" sz="1400" b="1" dirty="0"/>
                        <a:t>10</a:t>
                      </a:r>
                    </a:p>
                  </a:txBody>
                  <a:tcPr anchor="ctr"/>
                </a:tc>
                <a:tc>
                  <a:txBody>
                    <a:bodyPr/>
                    <a:lstStyle/>
                    <a:p>
                      <a:pPr algn="ctr"/>
                      <a:r>
                        <a:rPr lang="en-US" sz="1400" b="1" dirty="0"/>
                        <a:t>15</a:t>
                      </a:r>
                    </a:p>
                  </a:txBody>
                  <a:tcPr anchor="ctr"/>
                </a:tc>
                <a:tc>
                  <a:txBody>
                    <a:bodyPr/>
                    <a:lstStyle/>
                    <a:p>
                      <a:pPr algn="ctr"/>
                      <a:r>
                        <a:rPr lang="en-US" sz="1400" b="1" dirty="0"/>
                        <a:t>1</a:t>
                      </a:r>
                    </a:p>
                  </a:txBody>
                  <a:tcPr anchor="ctr"/>
                </a:tc>
                <a:tc>
                  <a:txBody>
                    <a:bodyPr/>
                    <a:lstStyle/>
                    <a:p>
                      <a:pPr algn="ctr"/>
                      <a:r>
                        <a:rPr lang="en-US" sz="1400" b="1" dirty="0"/>
                        <a:t>1</a:t>
                      </a:r>
                    </a:p>
                  </a:txBody>
                  <a:tcPr anchor="ctr"/>
                </a:tc>
                <a:tc>
                  <a:txBody>
                    <a:bodyPr/>
                    <a:lstStyle/>
                    <a:p>
                      <a:pPr algn="r"/>
                      <a:r>
                        <a:rPr lang="en-US" sz="1400" b="1" dirty="0">
                          <a:solidFill>
                            <a:schemeClr val="tx1"/>
                          </a:solidFill>
                        </a:rPr>
                        <a:t>1 / 14.5 = 0.069</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0.804 x [1-0.069]</a:t>
                      </a:r>
                      <a:r>
                        <a:rPr lang="en-US" sz="1400" b="1" baseline="0" dirty="0">
                          <a:solidFill>
                            <a:schemeClr val="tx1"/>
                          </a:solidFill>
                        </a:rPr>
                        <a:t> = 0.748</a:t>
                      </a:r>
                      <a:endParaRPr lang="en-US" sz="1400" b="1" dirty="0">
                        <a:solidFill>
                          <a:schemeClr val="tx1"/>
                        </a:solidFill>
                      </a:endParaRPr>
                    </a:p>
                  </a:txBody>
                  <a:tcPr anchor="ctr"/>
                </a:tc>
                <a:extLst>
                  <a:ext uri="{0D108BD9-81ED-4DB2-BD59-A6C34878D82A}">
                    <a16:rowId xmlns:a16="http://schemas.microsoft.com/office/drawing/2014/main" val="1416467227"/>
                  </a:ext>
                </a:extLst>
              </a:tr>
              <a:tr h="410917">
                <a:tc>
                  <a:txBody>
                    <a:bodyPr/>
                    <a:lstStyle/>
                    <a:p>
                      <a:pPr algn="ctr"/>
                      <a:r>
                        <a:rPr lang="en-US" sz="1400" b="1" dirty="0"/>
                        <a:t>11</a:t>
                      </a:r>
                    </a:p>
                  </a:txBody>
                  <a:tcPr anchor="ctr"/>
                </a:tc>
                <a:tc>
                  <a:txBody>
                    <a:bodyPr/>
                    <a:lstStyle/>
                    <a:p>
                      <a:pPr algn="ctr"/>
                      <a:r>
                        <a:rPr lang="en-US" sz="1400" b="1" dirty="0"/>
                        <a:t>13</a:t>
                      </a:r>
                    </a:p>
                  </a:txBody>
                  <a:tcPr anchor="ctr"/>
                </a:tc>
                <a:tc>
                  <a:txBody>
                    <a:bodyPr/>
                    <a:lstStyle/>
                    <a:p>
                      <a:pPr algn="ctr"/>
                      <a:r>
                        <a:rPr lang="en-US" sz="1400" b="1" dirty="0"/>
                        <a:t>0</a:t>
                      </a:r>
                    </a:p>
                  </a:txBody>
                  <a:tcPr anchor="ctr"/>
                </a:tc>
                <a:tc>
                  <a:txBody>
                    <a:bodyPr/>
                    <a:lstStyle/>
                    <a:p>
                      <a:pPr algn="ctr"/>
                      <a:r>
                        <a:rPr lang="en-US" sz="1400" b="1" dirty="0"/>
                        <a:t>1</a:t>
                      </a:r>
                    </a:p>
                  </a:txBody>
                  <a:tcPr anchor="ctr"/>
                </a:tc>
                <a:tc>
                  <a:txBody>
                    <a:bodyPr/>
                    <a:lstStyle/>
                    <a:p>
                      <a:pPr algn="r"/>
                      <a:r>
                        <a:rPr lang="en-US" sz="1400" b="1" dirty="0">
                          <a:solidFill>
                            <a:schemeClr val="tx1"/>
                          </a:solidFill>
                        </a:rPr>
                        <a:t>0 / 12.5 =       0</a:t>
                      </a:r>
                    </a:p>
                  </a:txBody>
                  <a:tcPr anchor="ctr"/>
                </a:tc>
                <a:tc>
                  <a:txBody>
                    <a:bodyPr/>
                    <a:lstStyle/>
                    <a:p>
                      <a:pPr algn="r"/>
                      <a:r>
                        <a:rPr lang="en-US" sz="1400" b="1" dirty="0">
                          <a:solidFill>
                            <a:schemeClr val="tx1"/>
                          </a:solidFill>
                        </a:rPr>
                        <a:t>0.748 x [1-0]        = 0.748</a:t>
                      </a:r>
                    </a:p>
                  </a:txBody>
                  <a:tcPr anchor="ctr"/>
                </a:tc>
                <a:extLst>
                  <a:ext uri="{0D108BD9-81ED-4DB2-BD59-A6C34878D82A}">
                    <a16:rowId xmlns:a16="http://schemas.microsoft.com/office/drawing/2014/main" val="1371655917"/>
                  </a:ext>
                </a:extLst>
              </a:tr>
            </a:tbl>
          </a:graphicData>
        </a:graphic>
      </p:graphicFrame>
      <p:sp>
        <p:nvSpPr>
          <p:cNvPr id="4" name="Title 3"/>
          <p:cNvSpPr>
            <a:spLocks noGrp="1"/>
          </p:cNvSpPr>
          <p:nvPr>
            <p:ph type="title"/>
          </p:nvPr>
        </p:nvSpPr>
        <p:spPr>
          <a:xfrm>
            <a:off x="548640" y="-91440"/>
            <a:ext cx="8229600" cy="1143000"/>
          </a:xfrm>
        </p:spPr>
        <p:txBody>
          <a:bodyPr/>
          <a:lstStyle/>
          <a:p>
            <a:r>
              <a:rPr lang="en-US" dirty="0"/>
              <a:t>Example from leukemia study </a:t>
            </a:r>
          </a:p>
        </p:txBody>
      </p:sp>
      <p:sp>
        <p:nvSpPr>
          <p:cNvPr id="5" name="Rectangle 4"/>
          <p:cNvSpPr/>
          <p:nvPr/>
        </p:nvSpPr>
        <p:spPr>
          <a:xfrm>
            <a:off x="733828" y="6178501"/>
            <a:ext cx="8105371" cy="307777"/>
          </a:xfrm>
          <a:prstGeom prst="rect">
            <a:avLst/>
          </a:prstGeom>
        </p:spPr>
        <p:txBody>
          <a:bodyPr wrap="square">
            <a:spAutoFit/>
          </a:bodyPr>
          <a:lstStyle/>
          <a:p>
            <a:pPr eaLnBrk="1" fontAlgn="t" hangingPunct="1">
              <a:spcBef>
                <a:spcPts val="0"/>
              </a:spcBef>
              <a:spcAft>
                <a:spcPts val="0"/>
              </a:spcAft>
            </a:pPr>
            <a:r>
              <a:rPr lang="en-US" sz="1400" b="1" dirty="0" err="1">
                <a:solidFill>
                  <a:schemeClr val="tx1">
                    <a:lumMod val="75000"/>
                    <a:lumOff val="25000"/>
                  </a:schemeClr>
                </a:solidFill>
              </a:rPr>
              <a:t>n</a:t>
            </a:r>
            <a:r>
              <a:rPr lang="en-US" sz="1400" b="1" baseline="-25000" dirty="0" err="1">
                <a:solidFill>
                  <a:schemeClr val="tx1">
                    <a:lumMod val="75000"/>
                    <a:lumOff val="25000"/>
                  </a:schemeClr>
                </a:solidFill>
              </a:rPr>
              <a:t>t</a:t>
            </a:r>
            <a:r>
              <a:rPr lang="en-US" sz="1400" dirty="0">
                <a:solidFill>
                  <a:schemeClr val="tx1">
                    <a:lumMod val="75000"/>
                    <a:lumOff val="25000"/>
                  </a:schemeClr>
                </a:solidFill>
              </a:rPr>
              <a:t> </a:t>
            </a:r>
            <a:r>
              <a:rPr lang="en-US" sz="1400" b="1" dirty="0">
                <a:solidFill>
                  <a:schemeClr val="tx1">
                    <a:lumMod val="75000"/>
                    <a:lumOff val="25000"/>
                  </a:schemeClr>
                </a:solidFill>
              </a:rPr>
              <a:t>= at risk, </a:t>
            </a:r>
            <a:r>
              <a:rPr lang="en-US" sz="1400" b="1" dirty="0" err="1">
                <a:solidFill>
                  <a:schemeClr val="tx1">
                    <a:lumMod val="75000"/>
                    <a:lumOff val="25000"/>
                  </a:schemeClr>
                </a:solidFill>
              </a:rPr>
              <a:t>m</a:t>
            </a:r>
            <a:r>
              <a:rPr lang="en-US" sz="1400" b="1" baseline="-25000" dirty="0" err="1">
                <a:solidFill>
                  <a:schemeClr val="tx1">
                    <a:lumMod val="75000"/>
                    <a:lumOff val="25000"/>
                  </a:schemeClr>
                </a:solidFill>
              </a:rPr>
              <a:t>t</a:t>
            </a:r>
            <a:r>
              <a:rPr lang="en-US" sz="1400" dirty="0">
                <a:solidFill>
                  <a:schemeClr val="tx1">
                    <a:lumMod val="75000"/>
                    <a:lumOff val="25000"/>
                  </a:schemeClr>
                </a:solidFill>
              </a:rPr>
              <a:t> </a:t>
            </a:r>
            <a:r>
              <a:rPr lang="en-US" sz="1400" b="1" dirty="0">
                <a:solidFill>
                  <a:schemeClr val="tx1">
                    <a:lumMod val="75000"/>
                    <a:lumOff val="25000"/>
                  </a:schemeClr>
                </a:solidFill>
              </a:rPr>
              <a:t>= relapses, </a:t>
            </a:r>
            <a:r>
              <a:rPr lang="en-US" sz="1400" b="1" dirty="0" err="1">
                <a:solidFill>
                  <a:schemeClr val="tx1">
                    <a:lumMod val="75000"/>
                    <a:lumOff val="25000"/>
                  </a:schemeClr>
                </a:solidFill>
              </a:rPr>
              <a:t>q</a:t>
            </a:r>
            <a:r>
              <a:rPr lang="en-US" sz="1400" b="1" baseline="-25000" dirty="0" err="1">
                <a:solidFill>
                  <a:schemeClr val="tx1">
                    <a:lumMod val="75000"/>
                    <a:lumOff val="25000"/>
                  </a:schemeClr>
                </a:solidFill>
              </a:rPr>
              <a:t>t</a:t>
            </a:r>
            <a:r>
              <a:rPr lang="en-US" sz="1400" b="1" dirty="0">
                <a:solidFill>
                  <a:schemeClr val="tx1">
                    <a:lumMod val="75000"/>
                    <a:lumOff val="25000"/>
                  </a:schemeClr>
                </a:solidFill>
              </a:rPr>
              <a:t> = censored;  Calculate S(t) only if relapses occur</a:t>
            </a:r>
            <a:endParaRPr lang="en-US" sz="1400" dirty="0">
              <a:solidFill>
                <a:schemeClr val="tx1">
                  <a:lumMod val="75000"/>
                  <a:lumOff val="25000"/>
                </a:schemeClr>
              </a:solidFill>
            </a:endParaRPr>
          </a:p>
        </p:txBody>
      </p:sp>
      <p:sp>
        <p:nvSpPr>
          <p:cNvPr id="8" name="Rectangle 7"/>
          <p:cNvSpPr/>
          <p:nvPr/>
        </p:nvSpPr>
        <p:spPr>
          <a:xfrm>
            <a:off x="666479" y="1065123"/>
            <a:ext cx="8020321" cy="707886"/>
          </a:xfrm>
          <a:prstGeom prst="rect">
            <a:avLst/>
          </a:prstGeom>
          <a:solidFill>
            <a:schemeClr val="accent6">
              <a:lumMod val="40000"/>
              <a:lumOff val="60000"/>
            </a:schemeClr>
          </a:solidFill>
        </p:spPr>
        <p:txBody>
          <a:bodyPr wrap="square">
            <a:spAutoFit/>
          </a:bodyPr>
          <a:lstStyle/>
          <a:p>
            <a:pPr marL="1536700" lvl="0" indent="-1485900">
              <a:spcBef>
                <a:spcPts val="2400"/>
              </a:spcBef>
              <a:buClr>
                <a:srgbClr val="FFFF00"/>
              </a:buClr>
              <a:buNone/>
              <a:defRPr/>
            </a:pPr>
            <a:r>
              <a:rPr lang="en-US" sz="2000" dirty="0">
                <a:solidFill>
                  <a:schemeClr val="tx1">
                    <a:lumMod val="75000"/>
                    <a:lumOff val="25000"/>
                  </a:schemeClr>
                </a:solidFill>
              </a:rPr>
              <a:t>Treatment: 6* 6  6  6  7  9* 10* 10  11* 13  16  17* 19*  20* 22  23  25*  32* 32* 34* 35*</a:t>
            </a:r>
          </a:p>
        </p:txBody>
      </p:sp>
    </p:spTree>
    <p:extLst>
      <p:ext uri="{BB962C8B-B14F-4D97-AF65-F5344CB8AC3E}">
        <p14:creationId xmlns:p14="http://schemas.microsoft.com/office/powerpoint/2010/main" val="2829186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895258855"/>
              </p:ext>
            </p:extLst>
          </p:nvPr>
        </p:nvGraphicFramePr>
        <p:xfrm>
          <a:off x="380999" y="1852747"/>
          <a:ext cx="8381999" cy="4616244"/>
        </p:xfrm>
        <a:graphic>
          <a:graphicData uri="http://schemas.openxmlformats.org/drawingml/2006/table">
            <a:tbl>
              <a:tblPr firstRow="1" bandRow="1">
                <a:tableStyleId>{9D7B26C5-4107-4FEC-AEDC-1716B250A1EF}</a:tableStyleId>
              </a:tblPr>
              <a:tblGrid>
                <a:gridCol w="790755">
                  <a:extLst>
                    <a:ext uri="{9D8B030D-6E8A-4147-A177-3AD203B41FA5}">
                      <a16:colId xmlns:a16="http://schemas.microsoft.com/office/drawing/2014/main" val="3972181387"/>
                    </a:ext>
                  </a:extLst>
                </a:gridCol>
                <a:gridCol w="869830">
                  <a:extLst>
                    <a:ext uri="{9D8B030D-6E8A-4147-A177-3AD203B41FA5}">
                      <a16:colId xmlns:a16="http://schemas.microsoft.com/office/drawing/2014/main" val="403644706"/>
                    </a:ext>
                  </a:extLst>
                </a:gridCol>
                <a:gridCol w="869830">
                  <a:extLst>
                    <a:ext uri="{9D8B030D-6E8A-4147-A177-3AD203B41FA5}">
                      <a16:colId xmlns:a16="http://schemas.microsoft.com/office/drawing/2014/main" val="1580413613"/>
                    </a:ext>
                  </a:extLst>
                </a:gridCol>
                <a:gridCol w="869830">
                  <a:extLst>
                    <a:ext uri="{9D8B030D-6E8A-4147-A177-3AD203B41FA5}">
                      <a16:colId xmlns:a16="http://schemas.microsoft.com/office/drawing/2014/main" val="2632657036"/>
                    </a:ext>
                  </a:extLst>
                </a:gridCol>
                <a:gridCol w="2055962">
                  <a:extLst>
                    <a:ext uri="{9D8B030D-6E8A-4147-A177-3AD203B41FA5}">
                      <a16:colId xmlns:a16="http://schemas.microsoft.com/office/drawing/2014/main" val="3265224446"/>
                    </a:ext>
                  </a:extLst>
                </a:gridCol>
                <a:gridCol w="2925792">
                  <a:extLst>
                    <a:ext uri="{9D8B030D-6E8A-4147-A177-3AD203B41FA5}">
                      <a16:colId xmlns:a16="http://schemas.microsoft.com/office/drawing/2014/main" val="452614583"/>
                    </a:ext>
                  </a:extLst>
                </a:gridCol>
              </a:tblGrid>
              <a:tr h="537004">
                <a:tc>
                  <a:txBody>
                    <a:bodyPr/>
                    <a:lstStyle/>
                    <a:p>
                      <a:pPr algn="ctr"/>
                      <a:r>
                        <a:rPr lang="en-US" sz="1600" b="1" dirty="0">
                          <a:solidFill>
                            <a:schemeClr val="bg1"/>
                          </a:solidFill>
                        </a:rPr>
                        <a:t>t</a:t>
                      </a:r>
                    </a:p>
                  </a:txBody>
                  <a:tcPr anchor="ctr">
                    <a:solidFill>
                      <a:srgbClr val="404040"/>
                    </a:solidFill>
                  </a:tcPr>
                </a:tc>
                <a:tc>
                  <a:txBody>
                    <a:bodyPr/>
                    <a:lstStyle/>
                    <a:p>
                      <a:pPr algn="ctr"/>
                      <a:r>
                        <a:rPr lang="en-US" sz="1600" b="1" dirty="0" err="1">
                          <a:solidFill>
                            <a:schemeClr val="bg1"/>
                          </a:solidFill>
                        </a:rPr>
                        <a:t>n</a:t>
                      </a:r>
                      <a:r>
                        <a:rPr lang="en-US" sz="1600" b="1" baseline="-25000" dirty="0" err="1">
                          <a:solidFill>
                            <a:schemeClr val="bg1"/>
                          </a:solidFill>
                        </a:rPr>
                        <a:t>t</a:t>
                      </a:r>
                      <a:endParaRPr lang="en-US" sz="1600" b="1" baseline="-25000" dirty="0">
                        <a:solidFill>
                          <a:schemeClr val="bg1"/>
                        </a:solidFill>
                      </a:endParaRPr>
                    </a:p>
                  </a:txBody>
                  <a:tcPr anchor="ctr">
                    <a:solidFill>
                      <a:srgbClr val="40404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err="1">
                          <a:solidFill>
                            <a:schemeClr val="bg1"/>
                          </a:solidFill>
                        </a:rPr>
                        <a:t>m</a:t>
                      </a:r>
                      <a:r>
                        <a:rPr lang="en-US" sz="1600" b="1" baseline="-25000" dirty="0" err="1">
                          <a:solidFill>
                            <a:schemeClr val="bg1"/>
                          </a:solidFill>
                        </a:rPr>
                        <a:t>t</a:t>
                      </a:r>
                      <a:endParaRPr lang="en-US" sz="1600" b="1" baseline="-25000" dirty="0">
                        <a:solidFill>
                          <a:schemeClr val="bg1"/>
                        </a:solidFill>
                      </a:endParaRPr>
                    </a:p>
                  </a:txBody>
                  <a:tcPr anchor="ctr">
                    <a:solidFill>
                      <a:srgbClr val="40404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baseline="0" dirty="0" err="1">
                          <a:solidFill>
                            <a:schemeClr val="bg1"/>
                          </a:solidFill>
                        </a:rPr>
                        <a:t>q</a:t>
                      </a:r>
                      <a:r>
                        <a:rPr lang="en-US" sz="1600" b="1" baseline="-25000" dirty="0" err="1">
                          <a:solidFill>
                            <a:schemeClr val="bg1"/>
                          </a:solidFill>
                        </a:rPr>
                        <a:t>t</a:t>
                      </a:r>
                      <a:endParaRPr lang="en-US" sz="1600" b="1" baseline="-25000" dirty="0">
                        <a:solidFill>
                          <a:schemeClr val="bg1"/>
                        </a:solidFill>
                      </a:endParaRPr>
                    </a:p>
                  </a:txBody>
                  <a:tcPr anchor="ctr">
                    <a:solidFill>
                      <a:srgbClr val="404040"/>
                    </a:solidFill>
                  </a:tcPr>
                </a:tc>
                <a:tc>
                  <a:txBody>
                    <a:bodyPr/>
                    <a:lstStyle/>
                    <a:p>
                      <a:pPr algn="ctr"/>
                      <a:r>
                        <a:rPr lang="en-US" sz="1600" b="1" dirty="0">
                          <a:solidFill>
                            <a:schemeClr val="bg1"/>
                          </a:solidFill>
                        </a:rPr>
                        <a:t>h(t) = </a:t>
                      </a:r>
                    </a:p>
                  </a:txBody>
                  <a:tcPr anchor="ctr">
                    <a:solidFill>
                      <a:srgbClr val="404040"/>
                    </a:solidFill>
                  </a:tcPr>
                </a:tc>
                <a:tc>
                  <a:txBody>
                    <a:bodyPr/>
                    <a:lstStyle/>
                    <a:p>
                      <a:pPr algn="ctr">
                        <a:spcBef>
                          <a:spcPts val="1200"/>
                        </a:spcBef>
                        <a:buFontTx/>
                        <a:buNone/>
                      </a:pPr>
                      <a:r>
                        <a:rPr lang="en-US" altLang="en-US" sz="1600" b="1" dirty="0">
                          <a:solidFill>
                            <a:schemeClr val="bg1"/>
                          </a:solidFill>
                        </a:rPr>
                        <a:t>S(t)=S(t-1) x [1-h(t)]</a:t>
                      </a:r>
                    </a:p>
                  </a:txBody>
                  <a:tcPr anchor="ctr">
                    <a:solidFill>
                      <a:srgbClr val="404040"/>
                    </a:solidFill>
                  </a:tcPr>
                </a:tc>
                <a:extLst>
                  <a:ext uri="{0D108BD9-81ED-4DB2-BD59-A6C34878D82A}">
                    <a16:rowId xmlns:a16="http://schemas.microsoft.com/office/drawing/2014/main" val="3556765991"/>
                  </a:ext>
                </a:extLst>
              </a:tr>
              <a:tr h="370840">
                <a:tc>
                  <a:txBody>
                    <a:bodyPr/>
                    <a:lstStyle/>
                    <a:p>
                      <a:pPr algn="ctr"/>
                      <a:r>
                        <a:rPr lang="en-US" sz="1400" b="1" dirty="0"/>
                        <a:t>11</a:t>
                      </a:r>
                    </a:p>
                  </a:txBody>
                  <a:tcPr anchor="ctr"/>
                </a:tc>
                <a:tc>
                  <a:txBody>
                    <a:bodyPr/>
                    <a:lstStyle/>
                    <a:p>
                      <a:pPr algn="ctr"/>
                      <a:r>
                        <a:rPr lang="en-US" sz="1400" b="1" dirty="0"/>
                        <a:t>13</a:t>
                      </a:r>
                    </a:p>
                  </a:txBody>
                  <a:tcPr anchor="ctr"/>
                </a:tc>
                <a:tc>
                  <a:txBody>
                    <a:bodyPr/>
                    <a:lstStyle/>
                    <a:p>
                      <a:pPr algn="ctr"/>
                      <a:r>
                        <a:rPr lang="en-US" sz="1400" b="1" dirty="0"/>
                        <a:t>0</a:t>
                      </a:r>
                    </a:p>
                  </a:txBody>
                  <a:tcPr anchor="ctr"/>
                </a:tc>
                <a:tc>
                  <a:txBody>
                    <a:bodyPr/>
                    <a:lstStyle/>
                    <a:p>
                      <a:pPr algn="ctr"/>
                      <a:r>
                        <a:rPr lang="en-US" sz="1400" b="1" dirty="0"/>
                        <a:t>1</a:t>
                      </a:r>
                    </a:p>
                  </a:txBody>
                  <a:tcPr anchor="ctr"/>
                </a:tc>
                <a:tc>
                  <a:txBody>
                    <a:bodyPr/>
                    <a:lstStyle/>
                    <a:p>
                      <a:pPr algn="r"/>
                      <a:r>
                        <a:rPr lang="en-US" sz="1400" b="1" dirty="0">
                          <a:solidFill>
                            <a:schemeClr val="tx1"/>
                          </a:solidFill>
                        </a:rPr>
                        <a:t>0 / 12.5 =          0</a:t>
                      </a:r>
                    </a:p>
                  </a:txBody>
                  <a:tcPr anchor="ctr"/>
                </a:tc>
                <a:tc>
                  <a:txBody>
                    <a:bodyPr/>
                    <a:lstStyle/>
                    <a:p>
                      <a:pPr algn="r"/>
                      <a:r>
                        <a:rPr lang="en-US" sz="1400" b="1" dirty="0">
                          <a:solidFill>
                            <a:schemeClr val="tx1"/>
                          </a:solidFill>
                        </a:rPr>
                        <a:t>0.748 x [1-0]        = 0.748</a:t>
                      </a:r>
                    </a:p>
                  </a:txBody>
                  <a:tcPr anchor="ctr"/>
                </a:tc>
                <a:extLst>
                  <a:ext uri="{0D108BD9-81ED-4DB2-BD59-A6C34878D82A}">
                    <a16:rowId xmlns:a16="http://schemas.microsoft.com/office/drawing/2014/main" val="1315175509"/>
                  </a:ext>
                </a:extLst>
              </a:tr>
              <a:tr h="370840">
                <a:tc>
                  <a:txBody>
                    <a:bodyPr/>
                    <a:lstStyle/>
                    <a:p>
                      <a:pPr algn="ctr"/>
                      <a:r>
                        <a:rPr lang="en-US" sz="1400" b="1" dirty="0"/>
                        <a:t>...</a:t>
                      </a:r>
                    </a:p>
                  </a:txBody>
                  <a:tcPr anchor="ctr"/>
                </a:tc>
                <a:tc>
                  <a:txBody>
                    <a:bodyPr/>
                    <a:lstStyle/>
                    <a:p>
                      <a:pPr algn="ctr"/>
                      <a:endParaRPr lang="en-US" sz="1400" b="1" dirty="0"/>
                    </a:p>
                  </a:txBody>
                  <a:tcPr anchor="ctr"/>
                </a:tc>
                <a:tc>
                  <a:txBody>
                    <a:bodyPr/>
                    <a:lstStyle/>
                    <a:p>
                      <a:pPr algn="ctr"/>
                      <a:endParaRPr lang="en-US" sz="1400" b="1" dirty="0"/>
                    </a:p>
                  </a:txBody>
                  <a:tcPr anchor="ctr"/>
                </a:tc>
                <a:tc>
                  <a:txBody>
                    <a:bodyPr/>
                    <a:lstStyle/>
                    <a:p>
                      <a:pPr algn="ctr"/>
                      <a:endParaRPr lang="en-US" sz="1400" b="1" dirty="0"/>
                    </a:p>
                  </a:txBody>
                  <a:tcPr anchor="ctr"/>
                </a:tc>
                <a:tc>
                  <a:txBody>
                    <a:bodyPr/>
                    <a:lstStyle/>
                    <a:p>
                      <a:pPr algn="r"/>
                      <a:endParaRPr lang="en-US" sz="1400" b="1" dirty="0"/>
                    </a:p>
                  </a:txBody>
                  <a:tcPr anchor="ctr"/>
                </a:tc>
                <a:tc>
                  <a:txBody>
                    <a:bodyPr/>
                    <a:lstStyle/>
                    <a:p>
                      <a:pPr algn="r"/>
                      <a:endParaRPr lang="en-US" sz="1400" b="1" dirty="0"/>
                    </a:p>
                  </a:txBody>
                  <a:tcPr anchor="ctr"/>
                </a:tc>
                <a:extLst>
                  <a:ext uri="{0D108BD9-81ED-4DB2-BD59-A6C34878D82A}">
                    <a16:rowId xmlns:a16="http://schemas.microsoft.com/office/drawing/2014/main" val="3468825148"/>
                  </a:ext>
                </a:extLst>
              </a:tr>
              <a:tr h="370840">
                <a:tc>
                  <a:txBody>
                    <a:bodyPr/>
                    <a:lstStyle/>
                    <a:p>
                      <a:pPr algn="ctr"/>
                      <a:r>
                        <a:rPr lang="en-US" sz="1400" b="1" dirty="0"/>
                        <a:t>13</a:t>
                      </a:r>
                    </a:p>
                  </a:txBody>
                  <a:tcPr anchor="ctr"/>
                </a:tc>
                <a:tc>
                  <a:txBody>
                    <a:bodyPr/>
                    <a:lstStyle/>
                    <a:p>
                      <a:pPr algn="ctr"/>
                      <a:r>
                        <a:rPr lang="en-US" sz="1400" b="1" dirty="0"/>
                        <a:t>12</a:t>
                      </a:r>
                    </a:p>
                  </a:txBody>
                  <a:tcPr anchor="ctr"/>
                </a:tc>
                <a:tc>
                  <a:txBody>
                    <a:bodyPr/>
                    <a:lstStyle/>
                    <a:p>
                      <a:pPr algn="ctr"/>
                      <a:r>
                        <a:rPr lang="en-US" sz="1400" b="1" dirty="0"/>
                        <a:t>1</a:t>
                      </a:r>
                    </a:p>
                  </a:txBody>
                  <a:tcPr anchor="ctr"/>
                </a:tc>
                <a:tc>
                  <a:txBody>
                    <a:bodyPr/>
                    <a:lstStyle/>
                    <a:p>
                      <a:pPr algn="ctr"/>
                      <a:r>
                        <a:rPr lang="en-US" sz="1400" b="1" dirty="0"/>
                        <a:t>0</a:t>
                      </a:r>
                    </a:p>
                  </a:txBody>
                  <a:tcPr anchor="ctr"/>
                </a:tc>
                <a:tc>
                  <a:txBody>
                    <a:bodyPr/>
                    <a:lstStyle/>
                    <a:p>
                      <a:pPr algn="r"/>
                      <a:r>
                        <a:rPr lang="en-US" sz="1400" b="1" dirty="0"/>
                        <a:t>1 / 12 =   0.083</a:t>
                      </a:r>
                    </a:p>
                  </a:txBody>
                  <a:tcPr anchor="ctr"/>
                </a:tc>
                <a:tc>
                  <a:txBody>
                    <a:bodyPr/>
                    <a:lstStyle/>
                    <a:p>
                      <a:pPr algn="r"/>
                      <a:r>
                        <a:rPr lang="en-US" sz="1400" b="1" dirty="0"/>
                        <a:t>0.748 x [1-0.083] = 0.686</a:t>
                      </a:r>
                    </a:p>
                  </a:txBody>
                  <a:tcPr anchor="ctr"/>
                </a:tc>
                <a:extLst>
                  <a:ext uri="{0D108BD9-81ED-4DB2-BD59-A6C34878D82A}">
                    <a16:rowId xmlns:a16="http://schemas.microsoft.com/office/drawing/2014/main" val="3607939074"/>
                  </a:ext>
                </a:extLst>
              </a:tr>
              <a:tr h="370840">
                <a:tc>
                  <a:txBody>
                    <a:bodyPr/>
                    <a:lstStyle/>
                    <a:p>
                      <a:pPr algn="ctr"/>
                      <a:r>
                        <a:rPr lang="en-US" sz="1400" b="1" dirty="0"/>
                        <a:t>...</a:t>
                      </a:r>
                    </a:p>
                  </a:txBody>
                  <a:tcPr anchor="ctr"/>
                </a:tc>
                <a:tc>
                  <a:txBody>
                    <a:bodyPr/>
                    <a:lstStyle/>
                    <a:p>
                      <a:pPr algn="ctr"/>
                      <a:endParaRPr lang="en-US" sz="1400" b="1" dirty="0"/>
                    </a:p>
                  </a:txBody>
                  <a:tcPr anchor="ctr"/>
                </a:tc>
                <a:tc>
                  <a:txBody>
                    <a:bodyPr/>
                    <a:lstStyle/>
                    <a:p>
                      <a:pPr algn="ctr"/>
                      <a:endParaRPr lang="en-US" sz="1400" b="1" dirty="0"/>
                    </a:p>
                  </a:txBody>
                  <a:tcPr anchor="ctr"/>
                </a:tc>
                <a:tc>
                  <a:txBody>
                    <a:bodyPr/>
                    <a:lstStyle/>
                    <a:p>
                      <a:pPr algn="ctr"/>
                      <a:endParaRPr lang="en-US" sz="1400" b="1" dirty="0"/>
                    </a:p>
                  </a:txBody>
                  <a:tcPr anchor="ctr"/>
                </a:tc>
                <a:tc>
                  <a:txBody>
                    <a:bodyPr/>
                    <a:lstStyle/>
                    <a:p>
                      <a:pPr algn="r"/>
                      <a:endParaRPr lang="en-US" sz="1400" b="1" dirty="0"/>
                    </a:p>
                  </a:txBody>
                  <a:tcPr anchor="ctr"/>
                </a:tc>
                <a:tc>
                  <a:txBody>
                    <a:bodyPr/>
                    <a:lstStyle/>
                    <a:p>
                      <a:pPr algn="r"/>
                      <a:endParaRPr lang="en-US" sz="1400" b="1"/>
                    </a:p>
                  </a:txBody>
                  <a:tcPr anchor="ctr"/>
                </a:tc>
                <a:extLst>
                  <a:ext uri="{0D108BD9-81ED-4DB2-BD59-A6C34878D82A}">
                    <a16:rowId xmlns:a16="http://schemas.microsoft.com/office/drawing/2014/main" val="141850450"/>
                  </a:ext>
                </a:extLst>
              </a:tr>
              <a:tr h="370840">
                <a:tc>
                  <a:txBody>
                    <a:bodyPr/>
                    <a:lstStyle/>
                    <a:p>
                      <a:pPr algn="ctr"/>
                      <a:r>
                        <a:rPr lang="en-US" sz="1400" b="1" dirty="0"/>
                        <a:t>16</a:t>
                      </a:r>
                    </a:p>
                  </a:txBody>
                  <a:tcPr anchor="ctr"/>
                </a:tc>
                <a:tc>
                  <a:txBody>
                    <a:bodyPr/>
                    <a:lstStyle/>
                    <a:p>
                      <a:pPr algn="ctr"/>
                      <a:r>
                        <a:rPr lang="en-US" sz="1400" b="1" dirty="0"/>
                        <a:t>11</a:t>
                      </a:r>
                    </a:p>
                  </a:txBody>
                  <a:tcPr anchor="ctr"/>
                </a:tc>
                <a:tc>
                  <a:txBody>
                    <a:bodyPr/>
                    <a:lstStyle/>
                    <a:p>
                      <a:pPr algn="ctr"/>
                      <a:r>
                        <a:rPr lang="en-US" sz="1400" b="1" dirty="0"/>
                        <a:t>1</a:t>
                      </a:r>
                    </a:p>
                  </a:txBody>
                  <a:tcPr anchor="ctr"/>
                </a:tc>
                <a:tc>
                  <a:txBody>
                    <a:bodyPr/>
                    <a:lstStyle/>
                    <a:p>
                      <a:pPr algn="ctr"/>
                      <a:r>
                        <a:rPr lang="en-US" sz="1400" b="1" dirty="0"/>
                        <a:t>0</a:t>
                      </a:r>
                    </a:p>
                  </a:txBody>
                  <a:tcPr anchor="ctr"/>
                </a:tc>
                <a:tc>
                  <a:txBody>
                    <a:bodyPr/>
                    <a:lstStyle/>
                    <a:p>
                      <a:pPr algn="r"/>
                      <a:r>
                        <a:rPr lang="en-US" sz="1400" b="1" dirty="0"/>
                        <a:t>1 / 11 =   0.091</a:t>
                      </a:r>
                    </a:p>
                  </a:txBody>
                  <a:tcPr anchor="ctr"/>
                </a:tc>
                <a:tc>
                  <a:txBody>
                    <a:bodyPr/>
                    <a:lstStyle/>
                    <a:p>
                      <a:pPr algn="r"/>
                      <a:r>
                        <a:rPr lang="en-US" sz="1400" b="1" dirty="0"/>
                        <a:t>0.686 x [1-0.091] = 0.623</a:t>
                      </a:r>
                    </a:p>
                  </a:txBody>
                  <a:tcPr anchor="ctr"/>
                </a:tc>
                <a:extLst>
                  <a:ext uri="{0D108BD9-81ED-4DB2-BD59-A6C34878D82A}">
                    <a16:rowId xmlns:a16="http://schemas.microsoft.com/office/drawing/2014/main" val="2304020632"/>
                  </a:ext>
                </a:extLst>
              </a:tr>
              <a:tr h="370840">
                <a:tc>
                  <a:txBody>
                    <a:bodyPr/>
                    <a:lstStyle/>
                    <a:p>
                      <a:pPr algn="ctr"/>
                      <a:r>
                        <a:rPr lang="en-US" sz="1400" b="1" dirty="0"/>
                        <a:t>...</a:t>
                      </a:r>
                    </a:p>
                  </a:txBody>
                  <a:tcPr anchor="ctr"/>
                </a:tc>
                <a:tc>
                  <a:txBody>
                    <a:bodyPr/>
                    <a:lstStyle/>
                    <a:p>
                      <a:pPr algn="ctr"/>
                      <a:endParaRPr lang="en-US" sz="1400" b="1" dirty="0"/>
                    </a:p>
                  </a:txBody>
                  <a:tcPr anchor="ctr"/>
                </a:tc>
                <a:tc>
                  <a:txBody>
                    <a:bodyPr/>
                    <a:lstStyle/>
                    <a:p>
                      <a:pPr algn="ctr"/>
                      <a:endParaRPr lang="en-US" sz="1400" b="1" dirty="0"/>
                    </a:p>
                  </a:txBody>
                  <a:tcPr anchor="ctr"/>
                </a:tc>
                <a:tc>
                  <a:txBody>
                    <a:bodyPr/>
                    <a:lstStyle/>
                    <a:p>
                      <a:pPr algn="ctr"/>
                      <a:endParaRPr lang="en-US" sz="1400" b="1" dirty="0"/>
                    </a:p>
                  </a:txBody>
                  <a:tcPr anchor="ctr"/>
                </a:tc>
                <a:tc>
                  <a:txBody>
                    <a:bodyPr/>
                    <a:lstStyle/>
                    <a:p>
                      <a:pPr algn="r"/>
                      <a:endParaRPr lang="en-US" sz="1400" b="1"/>
                    </a:p>
                  </a:txBody>
                  <a:tcPr anchor="ctr"/>
                </a:tc>
                <a:tc>
                  <a:txBody>
                    <a:bodyPr/>
                    <a:lstStyle/>
                    <a:p>
                      <a:pPr algn="r"/>
                      <a:endParaRPr lang="en-US" sz="1400" b="1" dirty="0"/>
                    </a:p>
                  </a:txBody>
                  <a:tcPr anchor="ctr"/>
                </a:tc>
                <a:extLst>
                  <a:ext uri="{0D108BD9-81ED-4DB2-BD59-A6C34878D82A}">
                    <a16:rowId xmlns:a16="http://schemas.microsoft.com/office/drawing/2014/main" val="1759642385"/>
                  </a:ext>
                </a:extLst>
              </a:tr>
              <a:tr h="370840">
                <a:tc>
                  <a:txBody>
                    <a:bodyPr/>
                    <a:lstStyle/>
                    <a:p>
                      <a:pPr algn="ctr"/>
                      <a:r>
                        <a:rPr lang="en-US" sz="1400" b="1" dirty="0"/>
                        <a:t>22</a:t>
                      </a:r>
                    </a:p>
                  </a:txBody>
                  <a:tcPr anchor="ctr"/>
                </a:tc>
                <a:tc>
                  <a:txBody>
                    <a:bodyPr/>
                    <a:lstStyle/>
                    <a:p>
                      <a:pPr algn="ctr"/>
                      <a:r>
                        <a:rPr lang="en-US" sz="1400" b="1" dirty="0"/>
                        <a:t>7</a:t>
                      </a:r>
                    </a:p>
                  </a:txBody>
                  <a:tcPr anchor="ctr"/>
                </a:tc>
                <a:tc>
                  <a:txBody>
                    <a:bodyPr/>
                    <a:lstStyle/>
                    <a:p>
                      <a:pPr algn="ctr"/>
                      <a:r>
                        <a:rPr lang="en-US" sz="1400" b="1" dirty="0"/>
                        <a:t>1</a:t>
                      </a:r>
                    </a:p>
                  </a:txBody>
                  <a:tcPr anchor="ctr"/>
                </a:tc>
                <a:tc>
                  <a:txBody>
                    <a:bodyPr/>
                    <a:lstStyle/>
                    <a:p>
                      <a:pPr algn="ctr"/>
                      <a:r>
                        <a:rPr lang="en-US" sz="1400" b="1" dirty="0"/>
                        <a:t>0</a:t>
                      </a:r>
                    </a:p>
                  </a:txBody>
                  <a:tcPr anchor="ctr"/>
                </a:tc>
                <a:tc>
                  <a:txBody>
                    <a:bodyPr/>
                    <a:lstStyle/>
                    <a:p>
                      <a:pPr algn="r"/>
                      <a:r>
                        <a:rPr lang="en-US" sz="1400" b="1" dirty="0"/>
                        <a:t>1 / 7 =   0.143</a:t>
                      </a:r>
                    </a:p>
                  </a:txBody>
                  <a:tcPr anchor="ctr"/>
                </a:tc>
                <a:tc>
                  <a:txBody>
                    <a:bodyPr/>
                    <a:lstStyle/>
                    <a:p>
                      <a:pPr algn="r"/>
                      <a:r>
                        <a:rPr lang="en-US" sz="1400" b="1" dirty="0"/>
                        <a:t>0.623 x [1-0.143] = 0.534</a:t>
                      </a:r>
                    </a:p>
                  </a:txBody>
                  <a:tcPr anchor="ctr"/>
                </a:tc>
                <a:extLst>
                  <a:ext uri="{0D108BD9-81ED-4DB2-BD59-A6C34878D82A}">
                    <a16:rowId xmlns:a16="http://schemas.microsoft.com/office/drawing/2014/main" val="984153525"/>
                  </a:ext>
                </a:extLst>
              </a:tr>
              <a:tr h="370840">
                <a:tc>
                  <a:txBody>
                    <a:bodyPr/>
                    <a:lstStyle/>
                    <a:p>
                      <a:pPr algn="ctr"/>
                      <a:r>
                        <a:rPr lang="en-US" sz="1400" b="1" dirty="0"/>
                        <a:t>23</a:t>
                      </a:r>
                    </a:p>
                  </a:txBody>
                  <a:tcPr anchor="ctr"/>
                </a:tc>
                <a:tc>
                  <a:txBody>
                    <a:bodyPr/>
                    <a:lstStyle/>
                    <a:p>
                      <a:pPr algn="ctr"/>
                      <a:r>
                        <a:rPr lang="en-US" sz="1400" b="1" dirty="0"/>
                        <a:t>6</a:t>
                      </a:r>
                    </a:p>
                  </a:txBody>
                  <a:tcPr anchor="ctr"/>
                </a:tc>
                <a:tc>
                  <a:txBody>
                    <a:bodyPr/>
                    <a:lstStyle/>
                    <a:p>
                      <a:pPr algn="ctr"/>
                      <a:r>
                        <a:rPr lang="en-US" sz="1400" b="1" dirty="0"/>
                        <a:t>1</a:t>
                      </a:r>
                    </a:p>
                  </a:txBody>
                  <a:tcPr anchor="ctr"/>
                </a:tc>
                <a:tc>
                  <a:txBody>
                    <a:bodyPr/>
                    <a:lstStyle/>
                    <a:p>
                      <a:pPr algn="ctr"/>
                      <a:r>
                        <a:rPr lang="en-US" sz="1400" b="1" dirty="0"/>
                        <a:t>0</a:t>
                      </a:r>
                    </a:p>
                  </a:txBody>
                  <a:tcPr anchor="ctr"/>
                </a:tc>
                <a:tc>
                  <a:txBody>
                    <a:bodyPr/>
                    <a:lstStyle/>
                    <a:p>
                      <a:pPr algn="r"/>
                      <a:r>
                        <a:rPr lang="en-US" sz="1400" b="1" dirty="0"/>
                        <a:t>1 / 6 =   0.167</a:t>
                      </a:r>
                    </a:p>
                  </a:txBody>
                  <a:tcPr anchor="ctr"/>
                </a:tc>
                <a:tc>
                  <a:txBody>
                    <a:bodyPr/>
                    <a:lstStyle/>
                    <a:p>
                      <a:pPr algn="r"/>
                      <a:r>
                        <a:rPr lang="en-US" sz="1400" b="1" dirty="0"/>
                        <a:t>0.534 x [1-0.167] = 0.445</a:t>
                      </a:r>
                    </a:p>
                  </a:txBody>
                  <a:tcPr anchor="ctr"/>
                </a:tc>
                <a:extLst>
                  <a:ext uri="{0D108BD9-81ED-4DB2-BD59-A6C34878D82A}">
                    <a16:rowId xmlns:a16="http://schemas.microsoft.com/office/drawing/2014/main" val="1416467227"/>
                  </a:ext>
                </a:extLst>
              </a:tr>
              <a:tr h="370840">
                <a:tc>
                  <a:txBody>
                    <a:bodyPr/>
                    <a:lstStyle/>
                    <a:p>
                      <a:pPr algn="ctr"/>
                      <a:r>
                        <a:rPr lang="en-US" sz="1400" b="1" dirty="0"/>
                        <a:t>24</a:t>
                      </a:r>
                    </a:p>
                  </a:txBody>
                  <a:tcPr anchor="ctr"/>
                </a:tc>
                <a:tc>
                  <a:txBody>
                    <a:bodyPr/>
                    <a:lstStyle/>
                    <a:p>
                      <a:pPr algn="ctr"/>
                      <a:r>
                        <a:rPr lang="en-US" sz="1400" b="1" dirty="0"/>
                        <a:t>5</a:t>
                      </a:r>
                    </a:p>
                  </a:txBody>
                  <a:tcPr anchor="ctr"/>
                </a:tc>
                <a:tc>
                  <a:txBody>
                    <a:bodyPr/>
                    <a:lstStyle/>
                    <a:p>
                      <a:pPr algn="ctr"/>
                      <a:r>
                        <a:rPr lang="en-US" sz="1400" b="1" dirty="0"/>
                        <a:t>0</a:t>
                      </a:r>
                    </a:p>
                  </a:txBody>
                  <a:tcPr anchor="ctr"/>
                </a:tc>
                <a:tc>
                  <a:txBody>
                    <a:bodyPr/>
                    <a:lstStyle/>
                    <a:p>
                      <a:pPr algn="ctr"/>
                      <a:r>
                        <a:rPr lang="en-US" sz="1400" b="1" dirty="0"/>
                        <a:t>0</a:t>
                      </a:r>
                    </a:p>
                  </a:txBody>
                  <a:tcPr anchor="ctr"/>
                </a:tc>
                <a:tc>
                  <a:txBody>
                    <a:bodyPr/>
                    <a:lstStyle/>
                    <a:p>
                      <a:pPr algn="r"/>
                      <a:r>
                        <a:rPr lang="en-US" sz="1400" b="1" dirty="0"/>
                        <a:t>0 / 5 =          0</a:t>
                      </a:r>
                    </a:p>
                  </a:txBody>
                  <a:tcPr anchor="ctr"/>
                </a:tc>
                <a:tc>
                  <a:txBody>
                    <a:bodyPr/>
                    <a:lstStyle/>
                    <a:p>
                      <a:pPr algn="r"/>
                      <a:r>
                        <a:rPr lang="en-US" sz="1400" b="1" dirty="0"/>
                        <a:t>0.445 x</a:t>
                      </a:r>
                      <a:r>
                        <a:rPr lang="en-US" sz="1400" b="1" baseline="0" dirty="0"/>
                        <a:t> [1-0]        = 0.445</a:t>
                      </a:r>
                      <a:endParaRPr lang="en-US" sz="1400" b="1" dirty="0"/>
                    </a:p>
                  </a:txBody>
                  <a:tcPr anchor="ctr"/>
                </a:tc>
                <a:extLst>
                  <a:ext uri="{0D108BD9-81ED-4DB2-BD59-A6C34878D82A}">
                    <a16:rowId xmlns:a16="http://schemas.microsoft.com/office/drawing/2014/main" val="2430938540"/>
                  </a:ext>
                </a:extLst>
              </a:tr>
              <a:tr h="370840">
                <a:tc>
                  <a:txBody>
                    <a:bodyPr/>
                    <a:lstStyle/>
                    <a:p>
                      <a:pPr algn="ctr"/>
                      <a:r>
                        <a:rPr lang="en-US" sz="1400" b="1" dirty="0"/>
                        <a:t>...</a:t>
                      </a:r>
                    </a:p>
                  </a:txBody>
                  <a:tcPr anchor="ctr"/>
                </a:tc>
                <a:tc>
                  <a:txBody>
                    <a:bodyPr/>
                    <a:lstStyle/>
                    <a:p>
                      <a:pPr algn="ctr"/>
                      <a:endParaRPr lang="en-US" sz="1400" b="1" dirty="0"/>
                    </a:p>
                  </a:txBody>
                  <a:tcPr anchor="ctr"/>
                </a:tc>
                <a:tc>
                  <a:txBody>
                    <a:bodyPr/>
                    <a:lstStyle/>
                    <a:p>
                      <a:pPr algn="ctr"/>
                      <a:endParaRPr lang="en-US" sz="1400" b="1" dirty="0"/>
                    </a:p>
                  </a:txBody>
                  <a:tcPr anchor="ctr"/>
                </a:tc>
                <a:tc>
                  <a:txBody>
                    <a:bodyPr/>
                    <a:lstStyle/>
                    <a:p>
                      <a:pPr algn="ctr"/>
                      <a:endParaRPr lang="en-US" sz="1400" b="1" dirty="0"/>
                    </a:p>
                  </a:txBody>
                  <a:tcPr anchor="ctr"/>
                </a:tc>
                <a:tc>
                  <a:txBody>
                    <a:bodyPr/>
                    <a:lstStyle/>
                    <a:p>
                      <a:pPr algn="r"/>
                      <a:endParaRPr lang="en-US" sz="1400" b="1" dirty="0"/>
                    </a:p>
                  </a:txBody>
                  <a:tcPr anchor="ctr"/>
                </a:tc>
                <a:tc>
                  <a:txBody>
                    <a:bodyPr/>
                    <a:lstStyle/>
                    <a:p>
                      <a:pPr algn="r"/>
                      <a:endParaRPr lang="en-US" sz="1400" b="1" dirty="0"/>
                    </a:p>
                  </a:txBody>
                  <a:tcPr anchor="ctr"/>
                </a:tc>
                <a:extLst>
                  <a:ext uri="{0D108BD9-81ED-4DB2-BD59-A6C34878D82A}">
                    <a16:rowId xmlns:a16="http://schemas.microsoft.com/office/drawing/2014/main" val="2579200426"/>
                  </a:ext>
                </a:extLst>
              </a:tr>
              <a:tr h="370840">
                <a:tc>
                  <a:txBody>
                    <a:bodyPr/>
                    <a:lstStyle/>
                    <a:p>
                      <a:pPr algn="ctr"/>
                      <a:r>
                        <a:rPr lang="en-US" sz="1400" b="1" dirty="0"/>
                        <a:t>35</a:t>
                      </a:r>
                    </a:p>
                  </a:txBody>
                  <a:tcPr anchor="ctr"/>
                </a:tc>
                <a:tc>
                  <a:txBody>
                    <a:bodyPr/>
                    <a:lstStyle/>
                    <a:p>
                      <a:pPr algn="ctr"/>
                      <a:r>
                        <a:rPr lang="en-US" sz="1400" b="1" dirty="0"/>
                        <a:t>1</a:t>
                      </a:r>
                    </a:p>
                  </a:txBody>
                  <a:tcPr anchor="ctr"/>
                </a:tc>
                <a:tc>
                  <a:txBody>
                    <a:bodyPr/>
                    <a:lstStyle/>
                    <a:p>
                      <a:pPr algn="ctr"/>
                      <a:r>
                        <a:rPr lang="en-US" sz="1400" b="1" dirty="0"/>
                        <a:t>0</a:t>
                      </a:r>
                    </a:p>
                  </a:txBody>
                  <a:tcPr anchor="ctr"/>
                </a:tc>
                <a:tc>
                  <a:txBody>
                    <a:bodyPr/>
                    <a:lstStyle/>
                    <a:p>
                      <a:pPr algn="ctr"/>
                      <a:r>
                        <a:rPr lang="en-US" sz="1400" b="1" dirty="0"/>
                        <a:t>1</a:t>
                      </a:r>
                    </a:p>
                  </a:txBody>
                  <a:tcPr anchor="ctr"/>
                </a:tc>
                <a:tc>
                  <a:txBody>
                    <a:bodyPr/>
                    <a:lstStyle/>
                    <a:p>
                      <a:pPr algn="r"/>
                      <a:r>
                        <a:rPr lang="en-US" sz="1400" b="1" dirty="0"/>
                        <a:t>0 / 0.5</a:t>
                      </a:r>
                      <a:r>
                        <a:rPr lang="en-US" sz="1400" b="1" baseline="0" dirty="0"/>
                        <a:t> =         0 </a:t>
                      </a:r>
                      <a:endParaRPr lang="en-US" sz="1400" b="1" dirty="0"/>
                    </a:p>
                  </a:txBody>
                  <a:tcPr anchor="ctr"/>
                </a:tc>
                <a:tc>
                  <a:txBody>
                    <a:bodyPr/>
                    <a:lstStyle/>
                    <a:p>
                      <a:pPr algn="r"/>
                      <a:r>
                        <a:rPr lang="en-US" sz="1400" b="1" dirty="0"/>
                        <a:t>0.445 x [1-0]        = 0.445</a:t>
                      </a:r>
                    </a:p>
                  </a:txBody>
                  <a:tcPr anchor="ctr"/>
                </a:tc>
                <a:extLst>
                  <a:ext uri="{0D108BD9-81ED-4DB2-BD59-A6C34878D82A}">
                    <a16:rowId xmlns:a16="http://schemas.microsoft.com/office/drawing/2014/main" val="2215408805"/>
                  </a:ext>
                </a:extLst>
              </a:tr>
            </a:tbl>
          </a:graphicData>
        </a:graphic>
      </p:graphicFrame>
      <p:sp>
        <p:nvSpPr>
          <p:cNvPr id="4" name="Title 3"/>
          <p:cNvSpPr>
            <a:spLocks noGrp="1"/>
          </p:cNvSpPr>
          <p:nvPr>
            <p:ph type="title"/>
          </p:nvPr>
        </p:nvSpPr>
        <p:spPr>
          <a:xfrm>
            <a:off x="365760" y="-91440"/>
            <a:ext cx="8229600" cy="1143000"/>
          </a:xfrm>
        </p:spPr>
        <p:txBody>
          <a:bodyPr/>
          <a:lstStyle/>
          <a:p>
            <a:r>
              <a:rPr lang="en-US" dirty="0"/>
              <a:t>Example from leukemia study </a:t>
            </a:r>
            <a:r>
              <a:rPr lang="en-US" sz="3000" dirty="0"/>
              <a:t>(2)</a:t>
            </a:r>
          </a:p>
        </p:txBody>
      </p:sp>
      <p:sp>
        <p:nvSpPr>
          <p:cNvPr id="5" name="Rectangle 4"/>
          <p:cNvSpPr/>
          <p:nvPr/>
        </p:nvSpPr>
        <p:spPr>
          <a:xfrm>
            <a:off x="457200" y="1005840"/>
            <a:ext cx="8077199" cy="646331"/>
          </a:xfrm>
          <a:prstGeom prst="rect">
            <a:avLst/>
          </a:prstGeom>
          <a:solidFill>
            <a:srgbClr val="DBE7B6"/>
          </a:solidFill>
        </p:spPr>
        <p:txBody>
          <a:bodyPr wrap="square">
            <a:spAutoFit/>
          </a:bodyPr>
          <a:lstStyle/>
          <a:p>
            <a:pPr marL="0" lvl="0" indent="0">
              <a:spcBef>
                <a:spcPts val="2400"/>
              </a:spcBef>
              <a:buClr>
                <a:srgbClr val="FFFF00"/>
              </a:buClr>
              <a:buNone/>
              <a:defRPr/>
            </a:pPr>
            <a:r>
              <a:rPr lang="en-US" b="1" dirty="0">
                <a:solidFill>
                  <a:schemeClr val="tx1">
                    <a:lumMod val="75000"/>
                    <a:lumOff val="25000"/>
                  </a:schemeClr>
                </a:solidFill>
              </a:rPr>
              <a:t>Treatment:  6*  6  6  6  7  9*  10*  10  11*  13  16  17*  19*  20*  22  23  25*  32*  32*  34*  35*</a:t>
            </a:r>
          </a:p>
        </p:txBody>
      </p:sp>
    </p:spTree>
    <p:extLst>
      <p:ext uri="{BB962C8B-B14F-4D97-AF65-F5344CB8AC3E}">
        <p14:creationId xmlns:p14="http://schemas.microsoft.com/office/powerpoint/2010/main" val="5068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74320"/>
            <a:ext cx="8229600" cy="1143000"/>
          </a:xfrm>
        </p:spPr>
        <p:txBody>
          <a:bodyPr/>
          <a:lstStyle/>
          <a:p>
            <a:r>
              <a:rPr lang="en-US" altLang="en-US" dirty="0"/>
              <a:t>Outline</a:t>
            </a:r>
          </a:p>
        </p:txBody>
      </p:sp>
      <p:sp>
        <p:nvSpPr>
          <p:cNvPr id="3075" name="Rectangle 3"/>
          <p:cNvSpPr>
            <a:spLocks noGrp="1" noChangeArrowheads="1"/>
          </p:cNvSpPr>
          <p:nvPr>
            <p:ph type="body" idx="1"/>
          </p:nvPr>
        </p:nvSpPr>
        <p:spPr>
          <a:xfrm>
            <a:off x="548640" y="1828800"/>
            <a:ext cx="8229600" cy="3958704"/>
          </a:xfrm>
        </p:spPr>
        <p:txBody>
          <a:bodyPr/>
          <a:lstStyle/>
          <a:p>
            <a:pPr>
              <a:spcBef>
                <a:spcPts val="1200"/>
              </a:spcBef>
            </a:pPr>
            <a:r>
              <a:rPr lang="en-US" altLang="en-US" dirty="0"/>
              <a:t>Introduction to survival analysis</a:t>
            </a:r>
          </a:p>
          <a:p>
            <a:pPr>
              <a:spcBef>
                <a:spcPts val="1200"/>
              </a:spcBef>
            </a:pPr>
            <a:r>
              <a:rPr lang="en-US" altLang="en-US" dirty="0"/>
              <a:t>Survival and hazard functions</a:t>
            </a:r>
          </a:p>
          <a:p>
            <a:pPr>
              <a:spcBef>
                <a:spcPts val="1200"/>
              </a:spcBef>
            </a:pPr>
            <a:r>
              <a:rPr lang="en-US" altLang="en-US" dirty="0"/>
              <a:t>Log rank test and Kaplan-Meier plots</a:t>
            </a:r>
          </a:p>
          <a:p>
            <a:pPr>
              <a:spcBef>
                <a:spcPts val="1200"/>
              </a:spcBef>
            </a:pPr>
            <a:r>
              <a:rPr lang="en-US" altLang="en-US" dirty="0"/>
              <a:t>Cox proportional hazards model</a:t>
            </a:r>
          </a:p>
          <a:p>
            <a:pPr>
              <a:spcBef>
                <a:spcPts val="1200"/>
              </a:spcBef>
            </a:pPr>
            <a:r>
              <a:rPr lang="en-US" altLang="en-US" dirty="0"/>
              <a:t>Example </a:t>
            </a:r>
          </a:p>
          <a:p>
            <a:pPr>
              <a:spcBef>
                <a:spcPts val="1200"/>
              </a:spcBef>
            </a:pPr>
            <a:r>
              <a:rPr lang="en-US" altLang="en-US" dirty="0"/>
              <a:t>Model assumptions</a:t>
            </a:r>
          </a:p>
        </p:txBody>
      </p:sp>
      <p:pic>
        <p:nvPicPr>
          <p:cNvPr id="5" name="Picture 4" descr="M1-1.png"/>
          <p:cNvPicPr>
            <a:picLocks noChangeAspect="1"/>
          </p:cNvPicPr>
          <p:nvPr/>
        </p:nvPicPr>
        <p:blipFill rotWithShape="1">
          <a:blip r:embed="rId3" cstate="print">
            <a:alphaModFix amt="56000"/>
            <a:extLst>
              <a:ext uri="{28A0092B-C50C-407E-A947-70E740481C1C}">
                <a14:useLocalDpi xmlns:a14="http://schemas.microsoft.com/office/drawing/2010/main"/>
              </a:ext>
            </a:extLst>
          </a:blip>
          <a:srcRect/>
          <a:stretch/>
        </p:blipFill>
        <p:spPr>
          <a:xfrm>
            <a:off x="7809726" y="418809"/>
            <a:ext cx="877074" cy="6038958"/>
          </a:xfrm>
          <a:prstGeom prst="rect">
            <a:avLst/>
          </a:prstGeom>
        </p:spPr>
      </p:pic>
    </p:spTree>
    <p:extLst>
      <p:ext uri="{BB962C8B-B14F-4D97-AF65-F5344CB8AC3E}">
        <p14:creationId xmlns:p14="http://schemas.microsoft.com/office/powerpoint/2010/main" val="2860021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182880"/>
            <a:ext cx="8229600" cy="1143000"/>
          </a:xfrm>
        </p:spPr>
        <p:txBody>
          <a:bodyPr/>
          <a:lstStyle/>
          <a:p>
            <a:r>
              <a:rPr lang="en-US" altLang="en-US" dirty="0"/>
              <a:t>Kaplan–Meier plot (leukemia study)</a:t>
            </a:r>
          </a:p>
        </p:txBody>
      </p:sp>
      <p:pic>
        <p:nvPicPr>
          <p:cNvPr id="2" name="Picture 1"/>
          <p:cNvPicPr>
            <a:picLocks noChangeAspect="1"/>
          </p:cNvPicPr>
          <p:nvPr/>
        </p:nvPicPr>
        <p:blipFill>
          <a:blip r:embed="rId3"/>
          <a:stretch>
            <a:fillRect/>
          </a:stretch>
        </p:blipFill>
        <p:spPr>
          <a:xfrm>
            <a:off x="526439" y="1295400"/>
            <a:ext cx="8169082" cy="5377667"/>
          </a:xfrm>
          <a:prstGeom prst="rect">
            <a:avLst/>
          </a:prstGeom>
        </p:spPr>
      </p:pic>
      <p:sp>
        <p:nvSpPr>
          <p:cNvPr id="3" name="TextBox 2"/>
          <p:cNvSpPr txBox="1"/>
          <p:nvPr/>
        </p:nvSpPr>
        <p:spPr>
          <a:xfrm>
            <a:off x="935182" y="3510234"/>
            <a:ext cx="540533" cy="400110"/>
          </a:xfrm>
          <a:prstGeom prst="rect">
            <a:avLst/>
          </a:prstGeom>
          <a:noFill/>
        </p:spPr>
        <p:txBody>
          <a:bodyPr wrap="none" rtlCol="0">
            <a:spAutoFit/>
          </a:bodyPr>
          <a:lstStyle/>
          <a:p>
            <a:r>
              <a:rPr lang="en-US" sz="2000" b="1" dirty="0">
                <a:solidFill>
                  <a:srgbClr val="FF0000"/>
                </a:solidFill>
              </a:rPr>
              <a:t>0.5</a:t>
            </a:r>
          </a:p>
        </p:txBody>
      </p:sp>
    </p:spTree>
    <p:extLst>
      <p:ext uri="{BB962C8B-B14F-4D97-AF65-F5344CB8AC3E}">
        <p14:creationId xmlns:p14="http://schemas.microsoft.com/office/powerpoint/2010/main" val="20910163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274320"/>
            <a:ext cx="8229600" cy="1143000"/>
          </a:xfrm>
        </p:spPr>
        <p:txBody>
          <a:bodyPr/>
          <a:lstStyle/>
          <a:p>
            <a:r>
              <a:rPr lang="en-US" altLang="en-US" dirty="0"/>
              <a:t>Log rank test</a:t>
            </a:r>
          </a:p>
        </p:txBody>
      </p:sp>
      <p:pic>
        <p:nvPicPr>
          <p:cNvPr id="4" name="Picture 3" descr="IMG_8991.jpg"/>
          <p:cNvPicPr>
            <a:picLocks noChangeAspect="1"/>
          </p:cNvPicPr>
          <p:nvPr/>
        </p:nvPicPr>
        <p:blipFill>
          <a:blip r:embed="rId3" cstate="print">
            <a:alphaModFix amt="86000"/>
            <a:extLst>
              <a:ext uri="{28A0092B-C50C-407E-A947-70E740481C1C}">
                <a14:useLocalDpi xmlns:a14="http://schemas.microsoft.com/office/drawing/2010/main"/>
              </a:ext>
            </a:extLst>
          </a:blip>
          <a:stretch>
            <a:fillRect/>
          </a:stretch>
        </p:blipFill>
        <p:spPr>
          <a:xfrm>
            <a:off x="5364119" y="1417320"/>
            <a:ext cx="3063763" cy="4085017"/>
          </a:xfrm>
          <a:prstGeom prst="rect">
            <a:avLst/>
          </a:prstGeom>
        </p:spPr>
      </p:pic>
      <p:sp>
        <p:nvSpPr>
          <p:cNvPr id="31747" name="Rectangle 3"/>
          <p:cNvSpPr>
            <a:spLocks noGrp="1" noChangeArrowheads="1"/>
          </p:cNvSpPr>
          <p:nvPr>
            <p:ph type="body" idx="1"/>
          </p:nvPr>
        </p:nvSpPr>
        <p:spPr>
          <a:xfrm>
            <a:off x="548640" y="1972456"/>
            <a:ext cx="8229600" cy="2325495"/>
          </a:xfrm>
          <a:solidFill>
            <a:schemeClr val="bg1">
              <a:lumMod val="85000"/>
            </a:schemeClr>
          </a:solidFill>
        </p:spPr>
        <p:txBody>
          <a:bodyPr/>
          <a:lstStyle/>
          <a:p>
            <a:pPr>
              <a:spcBef>
                <a:spcPts val="672"/>
              </a:spcBef>
            </a:pPr>
            <a:r>
              <a:rPr lang="en-US" altLang="en-US" dirty="0"/>
              <a:t>Compares 2 or more survival curves</a:t>
            </a:r>
          </a:p>
          <a:p>
            <a:pPr>
              <a:spcBef>
                <a:spcPts val="672"/>
              </a:spcBef>
            </a:pPr>
            <a:r>
              <a:rPr lang="en-US" altLang="en-US" dirty="0"/>
              <a:t>Tests homogeneity of survival functions, i.e., are the two (or more) samples from the same survival function</a:t>
            </a:r>
          </a:p>
        </p:txBody>
      </p:sp>
    </p:spTree>
    <p:extLst>
      <p:ext uri="{BB962C8B-B14F-4D97-AF65-F5344CB8AC3E}">
        <p14:creationId xmlns:p14="http://schemas.microsoft.com/office/powerpoint/2010/main" val="27145049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Survival analysis—modeling</a:t>
            </a:r>
          </a:p>
        </p:txBody>
      </p:sp>
      <p:sp>
        <p:nvSpPr>
          <p:cNvPr id="35843" name="Rectangle 3"/>
          <p:cNvSpPr>
            <a:spLocks noGrp="1" noChangeArrowheads="1"/>
          </p:cNvSpPr>
          <p:nvPr>
            <p:ph type="body" idx="1"/>
          </p:nvPr>
        </p:nvSpPr>
        <p:spPr>
          <a:xfrm>
            <a:off x="548640" y="1972456"/>
            <a:ext cx="8229600" cy="1951053"/>
          </a:xfrm>
          <a:solidFill>
            <a:schemeClr val="accent6">
              <a:lumMod val="40000"/>
              <a:lumOff val="60000"/>
            </a:schemeClr>
          </a:solidFill>
        </p:spPr>
        <p:txBody>
          <a:bodyPr/>
          <a:lstStyle/>
          <a:p>
            <a:pPr marL="347472" indent="-347472"/>
            <a:r>
              <a:rPr lang="en-US" altLang="en-US" dirty="0"/>
              <a:t>How do you adjust survival curves of treatment (exposure) groups by one or more potential confounders?</a:t>
            </a:r>
          </a:p>
        </p:txBody>
      </p:sp>
      <p:sp>
        <p:nvSpPr>
          <p:cNvPr id="2" name="TextBox 1"/>
          <p:cNvSpPr txBox="1"/>
          <p:nvPr/>
        </p:nvSpPr>
        <p:spPr>
          <a:xfrm>
            <a:off x="6363088" y="2339615"/>
            <a:ext cx="2038999" cy="4708981"/>
          </a:xfrm>
          <a:prstGeom prst="rect">
            <a:avLst/>
          </a:prstGeom>
          <a:noFill/>
        </p:spPr>
        <p:txBody>
          <a:bodyPr wrap="none" rtlCol="0">
            <a:spAutoFit/>
          </a:bodyPr>
          <a:lstStyle/>
          <a:p>
            <a:r>
              <a:rPr lang="en-US" sz="30000" dirty="0">
                <a:solidFill>
                  <a:schemeClr val="accent2"/>
                </a:solidFill>
                <a:latin typeface="Avenir Book"/>
                <a:cs typeface="Avenir Book"/>
              </a:rPr>
              <a:t>?</a:t>
            </a:r>
          </a:p>
        </p:txBody>
      </p:sp>
    </p:spTree>
    <p:extLst>
      <p:ext uri="{BB962C8B-B14F-4D97-AF65-F5344CB8AC3E}">
        <p14:creationId xmlns:p14="http://schemas.microsoft.com/office/powerpoint/2010/main" val="9536615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274320"/>
            <a:ext cx="8229600" cy="1143000"/>
          </a:xfrm>
        </p:spPr>
        <p:txBody>
          <a:bodyPr/>
          <a:lstStyle/>
          <a:p>
            <a:r>
              <a:rPr lang="en-US" altLang="en-US" dirty="0"/>
              <a:t>One confounder</a:t>
            </a:r>
          </a:p>
        </p:txBody>
      </p:sp>
      <p:sp>
        <p:nvSpPr>
          <p:cNvPr id="37891" name="Rectangle 3"/>
          <p:cNvSpPr>
            <a:spLocks noGrp="1" noChangeArrowheads="1"/>
          </p:cNvSpPr>
          <p:nvPr>
            <p:ph type="body" idx="1"/>
          </p:nvPr>
        </p:nvSpPr>
        <p:spPr>
          <a:xfrm>
            <a:off x="640080" y="1828800"/>
            <a:ext cx="7772400" cy="4191000"/>
          </a:xfrm>
        </p:spPr>
        <p:txBody>
          <a:bodyPr/>
          <a:lstStyle/>
          <a:p>
            <a:pPr marL="533400" indent="-533400">
              <a:lnSpc>
                <a:spcPct val="90000"/>
              </a:lnSpc>
              <a:spcBef>
                <a:spcPts val="0"/>
              </a:spcBef>
              <a:spcAft>
                <a:spcPts val="600"/>
              </a:spcAft>
              <a:buFont typeface="+mj-lt"/>
              <a:buAutoNum type="arabicPeriod"/>
            </a:pPr>
            <a:r>
              <a:rPr lang="en-US" altLang="en-US" sz="3000" dirty="0">
                <a:solidFill>
                  <a:schemeClr val="tx1">
                    <a:lumMod val="65000"/>
                    <a:lumOff val="35000"/>
                  </a:schemeClr>
                </a:solidFill>
              </a:rPr>
              <a:t>Categorize and compare survival curves </a:t>
            </a:r>
          </a:p>
          <a:p>
            <a:pPr marL="1036638" indent="0">
              <a:spcBef>
                <a:spcPts val="0"/>
              </a:spcBef>
              <a:buNone/>
            </a:pPr>
            <a:r>
              <a:rPr lang="en-US" altLang="en-US" sz="3000" dirty="0">
                <a:solidFill>
                  <a:schemeClr val="tx1">
                    <a:lumMod val="65000"/>
                    <a:lumOff val="35000"/>
                  </a:schemeClr>
                </a:solidFill>
              </a:rPr>
              <a:t>Example:</a:t>
            </a:r>
            <a:r>
              <a:rPr lang="en-US" altLang="en-US" sz="2800" dirty="0">
                <a:solidFill>
                  <a:schemeClr val="tx1">
                    <a:lumMod val="65000"/>
                    <a:lumOff val="35000"/>
                  </a:schemeClr>
                </a:solidFill>
              </a:rPr>
              <a:t>  </a:t>
            </a:r>
            <a:r>
              <a:rPr lang="en-US" altLang="en-US" sz="3000" dirty="0">
                <a:solidFill>
                  <a:schemeClr val="tx1">
                    <a:lumMod val="65000"/>
                    <a:lumOff val="35000"/>
                  </a:schemeClr>
                </a:solidFill>
              </a:rPr>
              <a:t>Treatment=1,  Age &gt; 55 </a:t>
            </a:r>
          </a:p>
          <a:p>
            <a:pPr marL="450850" indent="0">
              <a:spcBef>
                <a:spcPts val="0"/>
              </a:spcBef>
              <a:buNone/>
            </a:pPr>
            <a:r>
              <a:rPr lang="en-US" altLang="en-US" sz="3000" dirty="0">
                <a:solidFill>
                  <a:schemeClr val="tx1">
                    <a:lumMod val="65000"/>
                    <a:lumOff val="35000"/>
                  </a:schemeClr>
                </a:solidFill>
              </a:rPr>
              <a:t>                         Treatment=1,  Age </a:t>
            </a:r>
            <a:r>
              <a:rPr lang="en-US" altLang="en-US" sz="3000" dirty="0">
                <a:solidFill>
                  <a:schemeClr val="tx1">
                    <a:lumMod val="65000"/>
                    <a:lumOff val="35000"/>
                  </a:schemeClr>
                </a:solidFill>
                <a:cs typeface="Arial" panose="020B0604020202020204" pitchFamily="34" charset="0"/>
              </a:rPr>
              <a:t>≤ </a:t>
            </a:r>
            <a:r>
              <a:rPr lang="en-US" altLang="en-US" sz="3000" dirty="0">
                <a:solidFill>
                  <a:schemeClr val="tx1">
                    <a:lumMod val="65000"/>
                    <a:lumOff val="35000"/>
                  </a:schemeClr>
                </a:solidFill>
              </a:rPr>
              <a:t>55 </a:t>
            </a:r>
          </a:p>
          <a:p>
            <a:pPr marL="450850" indent="0">
              <a:spcBef>
                <a:spcPts val="0"/>
              </a:spcBef>
              <a:buNone/>
            </a:pPr>
            <a:r>
              <a:rPr lang="en-US" altLang="en-US" sz="3000" dirty="0">
                <a:solidFill>
                  <a:schemeClr val="tx1">
                    <a:lumMod val="65000"/>
                    <a:lumOff val="35000"/>
                  </a:schemeClr>
                </a:solidFill>
              </a:rPr>
              <a:t>                         Treatment=0,  Age &lt; 55 </a:t>
            </a:r>
          </a:p>
          <a:p>
            <a:pPr marL="450850" indent="0">
              <a:spcBef>
                <a:spcPts val="0"/>
              </a:spcBef>
              <a:spcAft>
                <a:spcPts val="1800"/>
              </a:spcAft>
              <a:buNone/>
            </a:pPr>
            <a:r>
              <a:rPr lang="en-US" altLang="en-US" sz="3000" dirty="0">
                <a:solidFill>
                  <a:schemeClr val="tx1">
                    <a:lumMod val="65000"/>
                    <a:lumOff val="35000"/>
                  </a:schemeClr>
                </a:solidFill>
              </a:rPr>
              <a:t>                         Treatment=0,  Age </a:t>
            </a:r>
            <a:r>
              <a:rPr lang="en-US" altLang="en-US" sz="3000" dirty="0">
                <a:solidFill>
                  <a:schemeClr val="tx1">
                    <a:lumMod val="65000"/>
                    <a:lumOff val="35000"/>
                  </a:schemeClr>
                </a:solidFill>
                <a:cs typeface="Arial" panose="020B0604020202020204" pitchFamily="34" charset="0"/>
              </a:rPr>
              <a:t>≥</a:t>
            </a:r>
            <a:r>
              <a:rPr lang="en-US" altLang="en-US" sz="3000" dirty="0">
                <a:solidFill>
                  <a:schemeClr val="tx1">
                    <a:lumMod val="65000"/>
                    <a:lumOff val="35000"/>
                  </a:schemeClr>
                </a:solidFill>
              </a:rPr>
              <a:t> 55</a:t>
            </a:r>
          </a:p>
          <a:p>
            <a:pPr marL="533400" indent="-533400">
              <a:lnSpc>
                <a:spcPct val="80000"/>
              </a:lnSpc>
              <a:spcBef>
                <a:spcPts val="0"/>
              </a:spcBef>
              <a:spcAft>
                <a:spcPts val="1800"/>
              </a:spcAft>
              <a:buSzPct val="99000"/>
              <a:buFont typeface="+mj-lt"/>
              <a:buAutoNum type="arabicPeriod"/>
            </a:pPr>
            <a:r>
              <a:rPr lang="en-US" altLang="en-US" sz="3000" dirty="0">
                <a:solidFill>
                  <a:schemeClr val="tx1">
                    <a:lumMod val="65000"/>
                    <a:lumOff val="35000"/>
                  </a:schemeClr>
                </a:solidFill>
              </a:rPr>
              <a:t> Categorize and use log rank test</a:t>
            </a:r>
          </a:p>
          <a:p>
            <a:pPr marL="533400" indent="-533400">
              <a:lnSpc>
                <a:spcPct val="80000"/>
              </a:lnSpc>
              <a:spcBef>
                <a:spcPts val="0"/>
              </a:spcBef>
              <a:spcAft>
                <a:spcPts val="1800"/>
              </a:spcAft>
              <a:buSzPct val="99000"/>
              <a:buFont typeface="+mj-lt"/>
              <a:buAutoNum type="arabicPeriod"/>
            </a:pPr>
            <a:r>
              <a:rPr lang="en-US" altLang="en-US" sz="3000" dirty="0">
                <a:solidFill>
                  <a:schemeClr val="tx1">
                    <a:lumMod val="65000"/>
                    <a:lumOff val="35000"/>
                  </a:schemeClr>
                </a:solidFill>
              </a:rPr>
              <a:t> Use a mathematical model</a:t>
            </a:r>
          </a:p>
        </p:txBody>
      </p:sp>
    </p:spTree>
    <p:extLst>
      <p:ext uri="{BB962C8B-B14F-4D97-AF65-F5344CB8AC3E}">
        <p14:creationId xmlns:p14="http://schemas.microsoft.com/office/powerpoint/2010/main" val="41018740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More than 1 confounder</a:t>
            </a:r>
          </a:p>
        </p:txBody>
      </p:sp>
      <p:sp>
        <p:nvSpPr>
          <p:cNvPr id="38915" name="Rectangle 3"/>
          <p:cNvSpPr>
            <a:spLocks noGrp="1" noChangeArrowheads="1"/>
          </p:cNvSpPr>
          <p:nvPr>
            <p:ph type="body" idx="1"/>
          </p:nvPr>
        </p:nvSpPr>
        <p:spPr>
          <a:xfrm>
            <a:off x="548640" y="1828800"/>
            <a:ext cx="8138160" cy="3200400"/>
          </a:xfrm>
        </p:spPr>
        <p:txBody>
          <a:bodyPr/>
          <a:lstStyle/>
          <a:p>
            <a:pPr>
              <a:lnSpc>
                <a:spcPct val="90000"/>
              </a:lnSpc>
              <a:spcBef>
                <a:spcPts val="0"/>
              </a:spcBef>
              <a:spcAft>
                <a:spcPts val="1800"/>
              </a:spcAft>
            </a:pPr>
            <a:r>
              <a:rPr lang="en-US" altLang="en-US" dirty="0"/>
              <a:t>Mathematical modeling may be the most reasonable choice</a:t>
            </a:r>
          </a:p>
          <a:p>
            <a:pPr>
              <a:lnSpc>
                <a:spcPct val="90000"/>
              </a:lnSpc>
              <a:spcBef>
                <a:spcPts val="0"/>
              </a:spcBef>
              <a:spcAft>
                <a:spcPts val="1800"/>
              </a:spcAft>
            </a:pPr>
            <a:r>
              <a:rPr lang="en-US" altLang="en-US" dirty="0"/>
              <a:t>Most commonly used approach to analyzing time-to-event data is Cox proportional hazards regression</a:t>
            </a:r>
          </a:p>
        </p:txBody>
      </p:sp>
      <p:pic>
        <p:nvPicPr>
          <p:cNvPr id="2" name="Picture 1" descr="images.jpg"/>
          <p:cNvPicPr>
            <a:picLocks noChangeAspect="1"/>
          </p:cNvPicPr>
          <p:nvPr/>
        </p:nvPicPr>
        <p:blipFill rotWithShape="1">
          <a:blip r:embed="rId3" cstate="print">
            <a:alphaModFix amt="62000"/>
            <a:extLst>
              <a:ext uri="{28A0092B-C50C-407E-A947-70E740481C1C}">
                <a14:useLocalDpi xmlns:a14="http://schemas.microsoft.com/office/drawing/2010/main"/>
              </a:ext>
            </a:extLst>
          </a:blip>
          <a:srcRect/>
          <a:stretch/>
        </p:blipFill>
        <p:spPr>
          <a:xfrm>
            <a:off x="189163" y="5029200"/>
            <a:ext cx="8954837" cy="662181"/>
          </a:xfrm>
          <a:prstGeom prst="rect">
            <a:avLst/>
          </a:prstGeom>
        </p:spPr>
      </p:pic>
    </p:spTree>
    <p:extLst>
      <p:ext uri="{BB962C8B-B14F-4D97-AF65-F5344CB8AC3E}">
        <p14:creationId xmlns:p14="http://schemas.microsoft.com/office/powerpoint/2010/main" val="17981495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754445" y="4796213"/>
            <a:ext cx="3124583" cy="1147387"/>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39938" name="Rectangle 2"/>
          <p:cNvSpPr>
            <a:spLocks noGrp="1" noChangeArrowheads="1"/>
          </p:cNvSpPr>
          <p:nvPr>
            <p:ph type="title"/>
          </p:nvPr>
        </p:nvSpPr>
        <p:spPr>
          <a:xfrm>
            <a:off x="457200" y="274320"/>
            <a:ext cx="8229600" cy="1143000"/>
          </a:xfrm>
        </p:spPr>
        <p:txBody>
          <a:bodyPr/>
          <a:lstStyle/>
          <a:p>
            <a:r>
              <a:rPr lang="en-US" altLang="en-US" dirty="0"/>
              <a:t>Cox proportional hazards model</a:t>
            </a:r>
          </a:p>
        </p:txBody>
      </p:sp>
      <p:sp>
        <p:nvSpPr>
          <p:cNvPr id="39939" name="Rectangle 3"/>
          <p:cNvSpPr>
            <a:spLocks noGrp="1" noChangeArrowheads="1"/>
          </p:cNvSpPr>
          <p:nvPr>
            <p:ph type="body" idx="1"/>
          </p:nvPr>
        </p:nvSpPr>
        <p:spPr>
          <a:xfrm>
            <a:off x="640079" y="1828800"/>
            <a:ext cx="8031891" cy="4114800"/>
          </a:xfrm>
        </p:spPr>
        <p:txBody>
          <a:bodyPr/>
          <a:lstStyle/>
          <a:p>
            <a:pPr>
              <a:spcBef>
                <a:spcPts val="1800"/>
              </a:spcBef>
            </a:pPr>
            <a:r>
              <a:rPr lang="en-US" altLang="en-US" sz="3000" dirty="0">
                <a:solidFill>
                  <a:schemeClr val="tx1">
                    <a:lumMod val="65000"/>
                    <a:lumOff val="35000"/>
                  </a:schemeClr>
                </a:solidFill>
              </a:rPr>
              <a:t>Let X= (X</a:t>
            </a:r>
            <a:r>
              <a:rPr lang="en-US" altLang="en-US" sz="3000" baseline="-25000" dirty="0">
                <a:solidFill>
                  <a:schemeClr val="tx1">
                    <a:lumMod val="65000"/>
                    <a:lumOff val="35000"/>
                  </a:schemeClr>
                </a:solidFill>
              </a:rPr>
              <a:t>1</a:t>
            </a:r>
            <a:r>
              <a:rPr lang="en-US" altLang="en-US" sz="3000" dirty="0">
                <a:solidFill>
                  <a:schemeClr val="tx1">
                    <a:lumMod val="65000"/>
                    <a:lumOff val="35000"/>
                  </a:schemeClr>
                </a:solidFill>
              </a:rPr>
              <a:t>, X</a:t>
            </a:r>
            <a:r>
              <a:rPr lang="en-US" altLang="en-US" sz="3000" baseline="-25000" dirty="0">
                <a:solidFill>
                  <a:schemeClr val="tx1">
                    <a:lumMod val="65000"/>
                    <a:lumOff val="35000"/>
                  </a:schemeClr>
                </a:solidFill>
              </a:rPr>
              <a:t>2</a:t>
            </a:r>
            <a:r>
              <a:rPr lang="en-US" altLang="en-US" sz="3000" dirty="0">
                <a:solidFill>
                  <a:schemeClr val="tx1">
                    <a:lumMod val="65000"/>
                    <a:lumOff val="35000"/>
                  </a:schemeClr>
                </a:solidFill>
              </a:rPr>
              <a:t>, … , </a:t>
            </a:r>
            <a:r>
              <a:rPr lang="en-US" altLang="en-US" sz="3000" dirty="0" err="1">
                <a:solidFill>
                  <a:schemeClr val="tx1">
                    <a:lumMod val="65000"/>
                    <a:lumOff val="35000"/>
                  </a:schemeClr>
                </a:solidFill>
              </a:rPr>
              <a:t>X</a:t>
            </a:r>
            <a:r>
              <a:rPr lang="en-US" altLang="en-US" sz="3000" baseline="-25000" dirty="0" err="1">
                <a:solidFill>
                  <a:schemeClr val="tx1">
                    <a:lumMod val="65000"/>
                    <a:lumOff val="35000"/>
                  </a:schemeClr>
                </a:solidFill>
              </a:rPr>
              <a:t>p</a:t>
            </a:r>
            <a:r>
              <a:rPr lang="en-US" altLang="en-US" sz="3000" dirty="0">
                <a:solidFill>
                  <a:schemeClr val="tx1">
                    <a:lumMod val="65000"/>
                    <a:lumOff val="35000"/>
                  </a:schemeClr>
                </a:solidFill>
              </a:rPr>
              <a:t>) set of explanatory variables</a:t>
            </a:r>
          </a:p>
          <a:p>
            <a:pPr>
              <a:spcBef>
                <a:spcPts val="1800"/>
              </a:spcBef>
            </a:pPr>
            <a:r>
              <a:rPr lang="en-US" altLang="en-US" sz="3000" dirty="0">
                <a:solidFill>
                  <a:schemeClr val="tx1">
                    <a:lumMod val="65000"/>
                    <a:lumOff val="35000"/>
                  </a:schemeClr>
                </a:solidFill>
              </a:rPr>
              <a:t>h(</a:t>
            </a:r>
            <a:r>
              <a:rPr lang="en-US" altLang="en-US" sz="3000" dirty="0" err="1">
                <a:solidFill>
                  <a:schemeClr val="tx1">
                    <a:lumMod val="65000"/>
                    <a:lumOff val="35000"/>
                  </a:schemeClr>
                </a:solidFill>
              </a:rPr>
              <a:t>t,X</a:t>
            </a:r>
            <a:r>
              <a:rPr lang="en-US" altLang="en-US" sz="3000" dirty="0">
                <a:solidFill>
                  <a:schemeClr val="tx1">
                    <a:lumMod val="65000"/>
                    <a:lumOff val="35000"/>
                  </a:schemeClr>
                </a:solidFill>
              </a:rPr>
              <a:t>) = hazard function for a person with a specific set of X’s</a:t>
            </a:r>
          </a:p>
          <a:p>
            <a:pPr>
              <a:spcBef>
                <a:spcPts val="1800"/>
              </a:spcBef>
            </a:pPr>
            <a:r>
              <a:rPr lang="en-US" altLang="en-US" sz="3000" dirty="0">
                <a:solidFill>
                  <a:schemeClr val="tx1">
                    <a:lumMod val="65000"/>
                    <a:lumOff val="35000"/>
                  </a:schemeClr>
                </a:solidFill>
              </a:rPr>
              <a:t>h</a:t>
            </a:r>
            <a:r>
              <a:rPr lang="en-US" altLang="en-US" sz="3000" baseline="-25000" dirty="0">
                <a:solidFill>
                  <a:schemeClr val="tx1">
                    <a:lumMod val="65000"/>
                    <a:lumOff val="35000"/>
                  </a:schemeClr>
                </a:solidFill>
              </a:rPr>
              <a:t>o</a:t>
            </a:r>
            <a:r>
              <a:rPr lang="en-US" altLang="en-US" sz="3000" dirty="0">
                <a:solidFill>
                  <a:schemeClr val="tx1">
                    <a:lumMod val="65000"/>
                    <a:lumOff val="35000"/>
                  </a:schemeClr>
                </a:solidFill>
              </a:rPr>
              <a:t>(t) = arbitrary, unspecified baseline hazard function = hazard when all X’s = 0</a:t>
            </a:r>
          </a:p>
          <a:p>
            <a:pPr>
              <a:lnSpc>
                <a:spcPts val="2800"/>
              </a:lnSpc>
              <a:spcBef>
                <a:spcPts val="1800"/>
              </a:spcBef>
              <a:buFontTx/>
              <a:buNone/>
            </a:pPr>
            <a:r>
              <a:rPr lang="en-US" altLang="en-US" sz="2800" dirty="0">
                <a:solidFill>
                  <a:schemeClr val="tx1">
                    <a:lumMod val="65000"/>
                    <a:lumOff val="35000"/>
                  </a:schemeClr>
                </a:solidFill>
              </a:rPr>
              <a:t>                                        </a:t>
            </a:r>
            <a:r>
              <a:rPr lang="en-US" altLang="en-US" sz="2800" dirty="0">
                <a:solidFill>
                  <a:schemeClr val="tx1">
                    <a:lumMod val="65000"/>
                    <a:lumOff val="35000"/>
                  </a:schemeClr>
                </a:solidFill>
                <a:cs typeface="Arial" panose="020B0604020202020204" pitchFamily="34" charset="0"/>
              </a:rPr>
              <a:t>∑</a:t>
            </a:r>
            <a:r>
              <a:rPr lang="el-GR" altLang="en-US" sz="2800" dirty="0">
                <a:solidFill>
                  <a:schemeClr val="tx1">
                    <a:lumMod val="65000"/>
                    <a:lumOff val="35000"/>
                  </a:schemeClr>
                </a:solidFill>
                <a:cs typeface="Arial" panose="020B0604020202020204" pitchFamily="34" charset="0"/>
              </a:rPr>
              <a:t>β</a:t>
            </a:r>
            <a:r>
              <a:rPr lang="en-US" altLang="en-US" sz="2800" baseline="-25000" dirty="0" err="1">
                <a:solidFill>
                  <a:schemeClr val="tx1">
                    <a:lumMod val="65000"/>
                    <a:lumOff val="35000"/>
                  </a:schemeClr>
                </a:solidFill>
                <a:cs typeface="Arial" panose="020B0604020202020204" pitchFamily="34" charset="0"/>
              </a:rPr>
              <a:t>i</a:t>
            </a:r>
            <a:r>
              <a:rPr lang="en-US" altLang="en-US" sz="2800" dirty="0" err="1">
                <a:solidFill>
                  <a:schemeClr val="tx1">
                    <a:lumMod val="65000"/>
                    <a:lumOff val="35000"/>
                  </a:schemeClr>
                </a:solidFill>
                <a:cs typeface="Arial" panose="020B0604020202020204" pitchFamily="34" charset="0"/>
              </a:rPr>
              <a:t>X</a:t>
            </a:r>
            <a:r>
              <a:rPr lang="en-US" altLang="en-US" sz="2800" baseline="-25000" dirty="0" err="1">
                <a:solidFill>
                  <a:schemeClr val="tx1">
                    <a:lumMod val="65000"/>
                    <a:lumOff val="35000"/>
                  </a:schemeClr>
                </a:solidFill>
                <a:cs typeface="Arial" panose="020B0604020202020204" pitchFamily="34" charset="0"/>
              </a:rPr>
              <a:t>i</a:t>
            </a:r>
            <a:endParaRPr lang="el-GR" altLang="en-US" sz="2800" baseline="-25000" dirty="0">
              <a:solidFill>
                <a:schemeClr val="tx1">
                  <a:lumMod val="65000"/>
                  <a:lumOff val="35000"/>
                </a:schemeClr>
              </a:solidFill>
              <a:cs typeface="Arial" panose="020B0604020202020204" pitchFamily="34" charset="0"/>
            </a:endParaRPr>
          </a:p>
          <a:p>
            <a:pPr>
              <a:lnSpc>
                <a:spcPts val="2800"/>
              </a:lnSpc>
              <a:spcBef>
                <a:spcPts val="0"/>
              </a:spcBef>
              <a:buFontTx/>
              <a:buNone/>
            </a:pPr>
            <a:r>
              <a:rPr lang="en-US" altLang="en-US" sz="2800" dirty="0">
                <a:solidFill>
                  <a:schemeClr val="tx1">
                    <a:lumMod val="65000"/>
                    <a:lumOff val="35000"/>
                  </a:schemeClr>
                </a:solidFill>
              </a:rPr>
              <a:t>                h(</a:t>
            </a:r>
            <a:r>
              <a:rPr lang="en-US" altLang="en-US" sz="2800" dirty="0" err="1">
                <a:solidFill>
                  <a:schemeClr val="tx1">
                    <a:lumMod val="65000"/>
                    <a:lumOff val="35000"/>
                  </a:schemeClr>
                </a:solidFill>
              </a:rPr>
              <a:t>t,X</a:t>
            </a:r>
            <a:r>
              <a:rPr lang="en-US" altLang="en-US" sz="2800" dirty="0">
                <a:solidFill>
                  <a:schemeClr val="tx1">
                    <a:lumMod val="65000"/>
                    <a:lumOff val="35000"/>
                  </a:schemeClr>
                </a:solidFill>
              </a:rPr>
              <a:t>) = h</a:t>
            </a:r>
            <a:r>
              <a:rPr lang="en-US" altLang="en-US" sz="2800" baseline="-25000" dirty="0">
                <a:solidFill>
                  <a:schemeClr val="tx1">
                    <a:lumMod val="65000"/>
                    <a:lumOff val="35000"/>
                  </a:schemeClr>
                </a:solidFill>
              </a:rPr>
              <a:t>o</a:t>
            </a:r>
            <a:r>
              <a:rPr lang="en-US" altLang="en-US" sz="2800" dirty="0">
                <a:solidFill>
                  <a:schemeClr val="tx1">
                    <a:lumMod val="65000"/>
                    <a:lumOff val="35000"/>
                  </a:schemeClr>
                </a:solidFill>
              </a:rPr>
              <a:t>(t) e </a:t>
            </a:r>
          </a:p>
        </p:txBody>
      </p:sp>
    </p:spTree>
    <p:extLst>
      <p:ext uri="{BB962C8B-B14F-4D97-AF65-F5344CB8AC3E}">
        <p14:creationId xmlns:p14="http://schemas.microsoft.com/office/powerpoint/2010/main" val="25411480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Cox model</a:t>
            </a:r>
          </a:p>
        </p:txBody>
      </p:sp>
      <p:sp>
        <p:nvSpPr>
          <p:cNvPr id="41986" name="Rectangle 3"/>
          <p:cNvSpPr>
            <a:spLocks noGrp="1" noChangeArrowheads="1"/>
          </p:cNvSpPr>
          <p:nvPr>
            <p:ph idx="1"/>
          </p:nvPr>
        </p:nvSpPr>
        <p:spPr>
          <a:xfrm>
            <a:off x="548640" y="1600200"/>
            <a:ext cx="7772400" cy="4495800"/>
          </a:xfrm>
        </p:spPr>
        <p:txBody>
          <a:bodyPr/>
          <a:lstStyle/>
          <a:p>
            <a:pPr>
              <a:spcBef>
                <a:spcPts val="672"/>
              </a:spcBef>
            </a:pPr>
            <a:r>
              <a:rPr lang="en-US" altLang="en-US" sz="2800" dirty="0"/>
              <a:t>Cox proportional hazards model called non-parametric model because underlying distribution is unknown (sometimes called semi-parametric)</a:t>
            </a:r>
          </a:p>
          <a:p>
            <a:pPr>
              <a:spcBef>
                <a:spcPts val="672"/>
              </a:spcBef>
            </a:pPr>
            <a:r>
              <a:rPr lang="en-US" altLang="en-US" sz="2800" dirty="0"/>
              <a:t>Alternate “parametric” models can be used when a specific formula for h</a:t>
            </a:r>
            <a:r>
              <a:rPr lang="en-US" altLang="en-US" sz="2800" baseline="-25000" dirty="0"/>
              <a:t>o</a:t>
            </a:r>
            <a:r>
              <a:rPr lang="en-US" altLang="en-US" sz="2800" dirty="0"/>
              <a:t>(t) is known to be right</a:t>
            </a:r>
          </a:p>
          <a:p>
            <a:pPr lvl="1">
              <a:spcBef>
                <a:spcPts val="672"/>
              </a:spcBef>
            </a:pPr>
            <a:r>
              <a:rPr lang="en-US" altLang="en-US" sz="2400" dirty="0"/>
              <a:t>Preferred if correct model is known with certainty</a:t>
            </a:r>
          </a:p>
          <a:p>
            <a:pPr>
              <a:spcBef>
                <a:spcPts val="672"/>
              </a:spcBef>
            </a:pPr>
            <a:r>
              <a:rPr lang="en-US" altLang="en-US" sz="2800" dirty="0"/>
              <a:t>Cox model gives approximately same answer as correct parametric model (it is robust)</a:t>
            </a:r>
          </a:p>
        </p:txBody>
      </p:sp>
    </p:spTree>
    <p:extLst>
      <p:ext uri="{BB962C8B-B14F-4D97-AF65-F5344CB8AC3E}">
        <p14:creationId xmlns:p14="http://schemas.microsoft.com/office/powerpoint/2010/main" val="2292119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Variables in the Cox model:</a:t>
            </a:r>
          </a:p>
        </p:txBody>
      </p:sp>
      <p:sp>
        <p:nvSpPr>
          <p:cNvPr id="44035" name="Rectangle 3"/>
          <p:cNvSpPr>
            <a:spLocks noGrp="1" noChangeArrowheads="1"/>
          </p:cNvSpPr>
          <p:nvPr>
            <p:ph type="body" idx="1"/>
          </p:nvPr>
        </p:nvSpPr>
        <p:spPr>
          <a:xfrm>
            <a:off x="685800" y="1828800"/>
            <a:ext cx="7772400" cy="3669298"/>
          </a:xfrm>
          <a:solidFill>
            <a:schemeClr val="accent6">
              <a:lumMod val="40000"/>
              <a:lumOff val="60000"/>
            </a:schemeClr>
          </a:solidFill>
        </p:spPr>
        <p:txBody>
          <a:bodyPr/>
          <a:lstStyle/>
          <a:p>
            <a:pPr>
              <a:lnSpc>
                <a:spcPct val="90000"/>
              </a:lnSpc>
              <a:spcBef>
                <a:spcPts val="0"/>
              </a:spcBef>
            </a:pPr>
            <a:r>
              <a:rPr lang="en-US" altLang="en-US" sz="3000" dirty="0"/>
              <a:t>Dependent variable:  Time to event</a:t>
            </a:r>
          </a:p>
          <a:p>
            <a:pPr marL="0" indent="0">
              <a:lnSpc>
                <a:spcPct val="90000"/>
              </a:lnSpc>
              <a:spcBef>
                <a:spcPts val="0"/>
              </a:spcBef>
              <a:spcAft>
                <a:spcPts val="1200"/>
              </a:spcAft>
              <a:buNone/>
            </a:pPr>
            <a:r>
              <a:rPr lang="en-US" altLang="en-US" sz="3000" dirty="0"/>
              <a:t>                                           or censorship (TTE)</a:t>
            </a:r>
          </a:p>
          <a:p>
            <a:pPr>
              <a:lnSpc>
                <a:spcPct val="90000"/>
              </a:lnSpc>
              <a:spcBef>
                <a:spcPts val="0"/>
              </a:spcBef>
            </a:pPr>
            <a:r>
              <a:rPr lang="en-US" altLang="en-US" sz="3000" dirty="0"/>
              <a:t>Event variable:  1 = Event</a:t>
            </a:r>
          </a:p>
          <a:p>
            <a:pPr lvl="1">
              <a:lnSpc>
                <a:spcPct val="90000"/>
              </a:lnSpc>
              <a:spcBef>
                <a:spcPts val="0"/>
              </a:spcBef>
              <a:spcAft>
                <a:spcPts val="1200"/>
              </a:spcAft>
              <a:buFontTx/>
              <a:buNone/>
            </a:pPr>
            <a:r>
              <a:rPr lang="en-US" altLang="en-US" sz="3000" dirty="0"/>
              <a:t>                            0 = Censored</a:t>
            </a:r>
          </a:p>
          <a:p>
            <a:pPr>
              <a:lnSpc>
                <a:spcPct val="90000"/>
              </a:lnSpc>
              <a:spcBef>
                <a:spcPts val="0"/>
              </a:spcBef>
            </a:pPr>
            <a:r>
              <a:rPr lang="en-US" altLang="en-US" sz="3000" dirty="0"/>
              <a:t>(X</a:t>
            </a:r>
            <a:r>
              <a:rPr lang="en-US" altLang="en-US" sz="3000" baseline="-25000" dirty="0"/>
              <a:t>1</a:t>
            </a:r>
            <a:r>
              <a:rPr lang="en-US" altLang="en-US" sz="3000" dirty="0"/>
              <a:t>, X</a:t>
            </a:r>
            <a:r>
              <a:rPr lang="en-US" altLang="en-US" sz="3000" baseline="-25000" dirty="0"/>
              <a:t>2</a:t>
            </a:r>
            <a:r>
              <a:rPr lang="en-US" altLang="en-US" sz="3000" dirty="0"/>
              <a:t>, … , </a:t>
            </a:r>
            <a:r>
              <a:rPr lang="en-US" altLang="en-US" sz="3000" dirty="0" err="1"/>
              <a:t>X</a:t>
            </a:r>
            <a:r>
              <a:rPr lang="en-US" altLang="en-US" sz="3000" baseline="-25000" dirty="0" err="1"/>
              <a:t>p</a:t>
            </a:r>
            <a:r>
              <a:rPr lang="en-US" altLang="en-US" sz="3000" dirty="0"/>
              <a:t>)</a:t>
            </a:r>
          </a:p>
          <a:p>
            <a:pPr>
              <a:lnSpc>
                <a:spcPct val="90000"/>
              </a:lnSpc>
              <a:spcBef>
                <a:spcPts val="0"/>
              </a:spcBef>
              <a:buFontTx/>
              <a:buNone/>
            </a:pPr>
            <a:r>
              <a:rPr lang="en-US" altLang="en-US" sz="3000" dirty="0"/>
              <a:t>				 E’s  Exposure(s)</a:t>
            </a:r>
          </a:p>
          <a:p>
            <a:pPr>
              <a:lnSpc>
                <a:spcPct val="90000"/>
              </a:lnSpc>
              <a:spcBef>
                <a:spcPts val="0"/>
              </a:spcBef>
              <a:buFontTx/>
              <a:buNone/>
            </a:pPr>
            <a:r>
              <a:rPr lang="en-US" altLang="en-US" sz="3000" dirty="0"/>
              <a:t>                                 C’s  Covariates</a:t>
            </a:r>
          </a:p>
        </p:txBody>
      </p:sp>
    </p:spTree>
    <p:extLst>
      <p:ext uri="{BB962C8B-B14F-4D97-AF65-F5344CB8AC3E}">
        <p14:creationId xmlns:p14="http://schemas.microsoft.com/office/powerpoint/2010/main" val="4252063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Example</a:t>
            </a:r>
          </a:p>
        </p:txBody>
      </p:sp>
      <p:sp>
        <p:nvSpPr>
          <p:cNvPr id="45059" name="Rectangle 3"/>
          <p:cNvSpPr>
            <a:spLocks noGrp="1" noChangeArrowheads="1"/>
          </p:cNvSpPr>
          <p:nvPr>
            <p:ph type="body" idx="1"/>
          </p:nvPr>
        </p:nvSpPr>
        <p:spPr>
          <a:xfrm>
            <a:off x="765222" y="1600200"/>
            <a:ext cx="7921578" cy="4530725"/>
          </a:xfrm>
        </p:spPr>
        <p:txBody>
          <a:bodyPr/>
          <a:lstStyle/>
          <a:p>
            <a:pPr>
              <a:spcBef>
                <a:spcPts val="1200"/>
              </a:spcBef>
              <a:buFontTx/>
              <a:buNone/>
            </a:pPr>
            <a:r>
              <a:rPr lang="en-US" altLang="en-US" dirty="0"/>
              <a:t>h(</a:t>
            </a:r>
            <a:r>
              <a:rPr lang="en-US" altLang="en-US" dirty="0" err="1"/>
              <a:t>t,X</a:t>
            </a:r>
            <a:r>
              <a:rPr lang="en-US" altLang="en-US" dirty="0"/>
              <a:t>) = h</a:t>
            </a:r>
            <a:r>
              <a:rPr lang="en-US" altLang="en-US" baseline="-25000" dirty="0"/>
              <a:t>o</a:t>
            </a:r>
            <a:r>
              <a:rPr lang="en-US" altLang="en-US" dirty="0"/>
              <a:t>(t) </a:t>
            </a:r>
            <a:r>
              <a:rPr lang="en-US" altLang="en-US" dirty="0" err="1"/>
              <a:t>exp</a:t>
            </a:r>
            <a:r>
              <a:rPr lang="en-US" altLang="en-US" dirty="0"/>
              <a:t>[</a:t>
            </a:r>
            <a:r>
              <a:rPr lang="en-US" altLang="en-US" dirty="0">
                <a:latin typeface="Symbol" panose="05050102010706020507" pitchFamily="18" charset="2"/>
              </a:rPr>
              <a:t>b</a:t>
            </a:r>
            <a:r>
              <a:rPr lang="en-US" altLang="en-US" baseline="-25000" dirty="0"/>
              <a:t>1</a:t>
            </a:r>
            <a:r>
              <a:rPr lang="en-US" altLang="en-US" dirty="0"/>
              <a:t>(Treatment) </a:t>
            </a:r>
          </a:p>
          <a:p>
            <a:pPr>
              <a:spcBef>
                <a:spcPts val="1200"/>
              </a:spcBef>
              <a:buFontTx/>
              <a:buNone/>
            </a:pPr>
            <a:r>
              <a:rPr lang="en-US" altLang="en-US" dirty="0"/>
              <a:t>                           + </a:t>
            </a:r>
            <a:r>
              <a:rPr lang="en-US" altLang="en-US" dirty="0">
                <a:latin typeface="Symbol" panose="05050102010706020507" pitchFamily="18" charset="2"/>
              </a:rPr>
              <a:t>b</a:t>
            </a:r>
            <a:r>
              <a:rPr lang="en-US" altLang="en-US" baseline="-25000" dirty="0"/>
              <a:t>2</a:t>
            </a:r>
            <a:r>
              <a:rPr lang="en-US" altLang="en-US" dirty="0"/>
              <a:t>(</a:t>
            </a:r>
            <a:r>
              <a:rPr lang="en-US" altLang="en-US" dirty="0" err="1"/>
              <a:t>logWBC</a:t>
            </a:r>
            <a:r>
              <a:rPr lang="en-US" altLang="en-US" dirty="0"/>
              <a:t>) </a:t>
            </a:r>
          </a:p>
          <a:p>
            <a:pPr>
              <a:spcBef>
                <a:spcPts val="1200"/>
              </a:spcBef>
              <a:buFontTx/>
              <a:buNone/>
            </a:pPr>
            <a:r>
              <a:rPr lang="en-US" altLang="en-US" dirty="0"/>
              <a:t>                           + </a:t>
            </a:r>
            <a:r>
              <a:rPr lang="en-US" altLang="en-US" dirty="0">
                <a:latin typeface="Symbol" panose="05050102010706020507" pitchFamily="18" charset="2"/>
              </a:rPr>
              <a:t>b</a:t>
            </a:r>
            <a:r>
              <a:rPr lang="en-US" altLang="en-US" baseline="-25000" dirty="0"/>
              <a:t>3</a:t>
            </a:r>
            <a:r>
              <a:rPr lang="en-US" altLang="en-US" dirty="0"/>
              <a:t>(Age)</a:t>
            </a:r>
            <a:r>
              <a:rPr lang="en-US" altLang="en-US" baseline="-25000" dirty="0"/>
              <a:t> </a:t>
            </a:r>
          </a:p>
          <a:p>
            <a:pPr>
              <a:spcBef>
                <a:spcPts val="1200"/>
              </a:spcBef>
              <a:buFontTx/>
              <a:buNone/>
            </a:pPr>
            <a:r>
              <a:rPr lang="en-US" altLang="en-US" baseline="-25000" dirty="0"/>
              <a:t>                                        </a:t>
            </a:r>
            <a:r>
              <a:rPr lang="en-US" altLang="en-US" dirty="0"/>
              <a:t>+</a:t>
            </a:r>
            <a:r>
              <a:rPr lang="en-US" altLang="en-US" dirty="0">
                <a:cs typeface="Arial" panose="020B0604020202020204" pitchFamily="34" charset="0"/>
              </a:rPr>
              <a:t> </a:t>
            </a:r>
            <a:r>
              <a:rPr lang="en-US" altLang="en-US" dirty="0">
                <a:latin typeface="Symbol" panose="05050102010706020507" pitchFamily="18" charset="2"/>
              </a:rPr>
              <a:t>b</a:t>
            </a:r>
            <a:r>
              <a:rPr lang="en-US" altLang="en-US" baseline="-25000" dirty="0"/>
              <a:t>4</a:t>
            </a:r>
            <a:r>
              <a:rPr lang="en-US" altLang="en-US" dirty="0"/>
              <a:t>(Treat*WBC) </a:t>
            </a:r>
          </a:p>
          <a:p>
            <a:pPr>
              <a:spcBef>
                <a:spcPts val="1200"/>
              </a:spcBef>
              <a:buFontTx/>
              <a:buNone/>
            </a:pPr>
            <a:r>
              <a:rPr lang="en-US" altLang="en-US" dirty="0"/>
              <a:t>                           + </a:t>
            </a:r>
            <a:r>
              <a:rPr lang="en-US" altLang="en-US" dirty="0">
                <a:latin typeface="Symbol" panose="05050102010706020507" pitchFamily="18" charset="2"/>
              </a:rPr>
              <a:t>b</a:t>
            </a:r>
            <a:r>
              <a:rPr lang="en-US" altLang="en-US" baseline="-25000" dirty="0"/>
              <a:t>5</a:t>
            </a:r>
            <a:r>
              <a:rPr lang="en-US" altLang="en-US" dirty="0"/>
              <a:t>(Treat*Age)]</a:t>
            </a:r>
          </a:p>
          <a:p>
            <a:pPr>
              <a:buFontTx/>
              <a:buNone/>
            </a:pPr>
            <a:endParaRPr lang="en-US" altLang="en-US" dirty="0"/>
          </a:p>
          <a:p>
            <a:pPr>
              <a:buFontTx/>
              <a:buNone/>
            </a:pPr>
            <a:r>
              <a:rPr lang="en-US" altLang="en-US" i="1" dirty="0"/>
              <a:t>Note: no intercept term</a:t>
            </a:r>
          </a:p>
          <a:p>
            <a:pPr>
              <a:buFontTx/>
              <a:buNone/>
            </a:pPr>
            <a:endParaRPr lang="en-US" altLang="en-US" dirty="0"/>
          </a:p>
          <a:p>
            <a:pPr>
              <a:buFontTx/>
              <a:buNone/>
            </a:pPr>
            <a:endParaRPr lang="en-US" altLang="en-US" dirty="0"/>
          </a:p>
        </p:txBody>
      </p:sp>
    </p:spTree>
    <p:extLst>
      <p:ext uri="{BB962C8B-B14F-4D97-AF65-F5344CB8AC3E}">
        <p14:creationId xmlns:p14="http://schemas.microsoft.com/office/powerpoint/2010/main" val="27634750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274320"/>
            <a:ext cx="8229600" cy="1143000"/>
          </a:xfrm>
        </p:spPr>
        <p:txBody>
          <a:bodyPr/>
          <a:lstStyle/>
          <a:p>
            <a:r>
              <a:rPr lang="en-US" altLang="en-US" dirty="0"/>
              <a:t>Advantages to the Cox model</a:t>
            </a:r>
          </a:p>
        </p:txBody>
      </p:sp>
      <p:sp>
        <p:nvSpPr>
          <p:cNvPr id="46083" name="Rectangle 3"/>
          <p:cNvSpPr>
            <a:spLocks noGrp="1" noChangeArrowheads="1"/>
          </p:cNvSpPr>
          <p:nvPr>
            <p:ph type="body" idx="1"/>
          </p:nvPr>
        </p:nvSpPr>
        <p:spPr>
          <a:xfrm>
            <a:off x="685799" y="1752600"/>
            <a:ext cx="8153261" cy="4724400"/>
          </a:xfrm>
        </p:spPr>
        <p:txBody>
          <a:bodyPr/>
          <a:lstStyle/>
          <a:p>
            <a:pPr marL="609600" indent="-609600">
              <a:spcBef>
                <a:spcPts val="1200"/>
              </a:spcBef>
              <a:buSzPct val="99000"/>
              <a:buFont typeface="+mj-lt"/>
              <a:buAutoNum type="arabicPeriod"/>
            </a:pPr>
            <a:r>
              <a:rPr lang="en-US" altLang="en-US" sz="2800" dirty="0"/>
              <a:t>Useful for assessing effect of explanatory variables</a:t>
            </a:r>
          </a:p>
          <a:p>
            <a:pPr marL="609600" indent="-609600">
              <a:spcBef>
                <a:spcPts val="1200"/>
              </a:spcBef>
              <a:buSzPct val="99000"/>
              <a:buFont typeface="+mj-lt"/>
              <a:buAutoNum type="arabicPeriod"/>
            </a:pPr>
            <a:r>
              <a:rPr lang="en-US" altLang="en-US" sz="2800" dirty="0"/>
              <a:t>Explanatory variables can be continuous or categorical</a:t>
            </a:r>
          </a:p>
          <a:p>
            <a:pPr marL="609600" indent="-609600">
              <a:spcBef>
                <a:spcPts val="1200"/>
              </a:spcBef>
              <a:buSzPct val="99000"/>
              <a:buFont typeface="+mj-lt"/>
              <a:buAutoNum type="arabicPeriod"/>
            </a:pPr>
            <a:r>
              <a:rPr lang="en-US" altLang="en-US" sz="2800" dirty="0"/>
              <a:t>** Can handle censored data **</a:t>
            </a:r>
          </a:p>
          <a:p>
            <a:pPr marL="609600" indent="-609600">
              <a:spcBef>
                <a:spcPts val="1200"/>
              </a:spcBef>
              <a:buSzPct val="99000"/>
              <a:buFont typeface="+mj-lt"/>
              <a:buAutoNum type="arabicPeriod"/>
            </a:pPr>
            <a:r>
              <a:rPr lang="en-US" altLang="en-US" sz="2800" dirty="0"/>
              <a:t>e        always </a:t>
            </a:r>
            <a:r>
              <a:rPr lang="en-US" altLang="en-US" sz="2800" dirty="0">
                <a:cs typeface="Arial" panose="020B0604020202020204" pitchFamily="34" charset="0"/>
              </a:rPr>
              <a:t>≥ 0 (appropriate for rate)</a:t>
            </a:r>
          </a:p>
          <a:p>
            <a:pPr marL="609600" indent="-609600">
              <a:spcBef>
                <a:spcPts val="1200"/>
              </a:spcBef>
              <a:buSzPct val="99000"/>
              <a:buFont typeface="+mj-lt"/>
              <a:buAutoNum type="arabicPeriod"/>
            </a:pPr>
            <a:r>
              <a:rPr lang="en-US" altLang="en-US" sz="2800" dirty="0"/>
              <a:t>Gives more information than logistic model, especially for non-rare events, long follow-up, or varying follow-up</a:t>
            </a:r>
            <a:endParaRPr lang="en-US" altLang="en-US" dirty="0"/>
          </a:p>
          <a:p>
            <a:pPr marL="609600" indent="-609600">
              <a:lnSpc>
                <a:spcPct val="90000"/>
              </a:lnSpc>
              <a:buFontTx/>
              <a:buAutoNum type="arabicParenR"/>
            </a:pPr>
            <a:endParaRPr lang="en-US" altLang="en-US" dirty="0"/>
          </a:p>
          <a:p>
            <a:pPr marL="609600" indent="-609600">
              <a:lnSpc>
                <a:spcPct val="90000"/>
              </a:lnSpc>
              <a:buFontTx/>
              <a:buAutoNum type="arabicParenR"/>
            </a:pPr>
            <a:endParaRPr lang="en-US" altLang="en-US" dirty="0"/>
          </a:p>
        </p:txBody>
      </p:sp>
      <p:sp>
        <p:nvSpPr>
          <p:cNvPr id="46084" name="Text Box 4"/>
          <p:cNvSpPr txBox="1">
            <a:spLocks noChangeArrowheads="1"/>
          </p:cNvSpPr>
          <p:nvPr/>
        </p:nvSpPr>
        <p:spPr bwMode="auto">
          <a:xfrm>
            <a:off x="1524000" y="3985100"/>
            <a:ext cx="762000" cy="3180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lnSpc>
                <a:spcPct val="90000"/>
              </a:lnSpc>
              <a:buFontTx/>
              <a:buNone/>
            </a:pPr>
            <a:r>
              <a:rPr lang="en-US" altLang="en-US" sz="1600" dirty="0">
                <a:solidFill>
                  <a:schemeClr val="tx1">
                    <a:lumMod val="75000"/>
                    <a:lumOff val="25000"/>
                  </a:schemeClr>
                </a:solidFill>
              </a:rPr>
              <a:t>∑</a:t>
            </a:r>
            <a:r>
              <a:rPr lang="el-GR" altLang="en-US" sz="1600" dirty="0">
                <a:solidFill>
                  <a:schemeClr val="tx1">
                    <a:lumMod val="75000"/>
                    <a:lumOff val="25000"/>
                  </a:schemeClr>
                </a:solidFill>
              </a:rPr>
              <a:t>β</a:t>
            </a:r>
            <a:r>
              <a:rPr lang="en-US" altLang="en-US" sz="1600" dirty="0" err="1">
                <a:solidFill>
                  <a:schemeClr val="tx1">
                    <a:lumMod val="75000"/>
                    <a:lumOff val="25000"/>
                  </a:schemeClr>
                </a:solidFill>
              </a:rPr>
              <a:t>iXi</a:t>
            </a:r>
            <a:endParaRPr lang="el-GR" altLang="en-US" sz="1600" dirty="0">
              <a:solidFill>
                <a:schemeClr val="tx1">
                  <a:lumMod val="75000"/>
                  <a:lumOff val="25000"/>
                </a:schemeClr>
              </a:solidFill>
            </a:endParaRPr>
          </a:p>
        </p:txBody>
      </p:sp>
    </p:spTree>
    <p:extLst>
      <p:ext uri="{BB962C8B-B14F-4D97-AF65-F5344CB8AC3E}">
        <p14:creationId xmlns:p14="http://schemas.microsoft.com/office/powerpoint/2010/main" val="125771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320"/>
            <a:ext cx="8229600" cy="1143000"/>
          </a:xfrm>
        </p:spPr>
        <p:txBody>
          <a:bodyPr/>
          <a:lstStyle/>
          <a:p>
            <a:r>
              <a:rPr lang="en-US" altLang="en-US" dirty="0"/>
              <a:t>Intro to survival analysis</a:t>
            </a:r>
          </a:p>
        </p:txBody>
      </p:sp>
      <p:sp>
        <p:nvSpPr>
          <p:cNvPr id="5123" name="Rectangle 3"/>
          <p:cNvSpPr>
            <a:spLocks noGrp="1" noChangeArrowheads="1"/>
          </p:cNvSpPr>
          <p:nvPr>
            <p:ph type="body" idx="1"/>
          </p:nvPr>
        </p:nvSpPr>
        <p:spPr>
          <a:xfrm>
            <a:off x="548640" y="1828800"/>
            <a:ext cx="8229600" cy="3958704"/>
          </a:xfrm>
        </p:spPr>
        <p:txBody>
          <a:bodyPr/>
          <a:lstStyle/>
          <a:p>
            <a:pPr>
              <a:lnSpc>
                <a:spcPct val="90000"/>
              </a:lnSpc>
              <a:spcBef>
                <a:spcPts val="0"/>
              </a:spcBef>
              <a:spcAft>
                <a:spcPts val="1800"/>
              </a:spcAft>
            </a:pPr>
            <a:r>
              <a:rPr lang="en-US" altLang="en-US" dirty="0">
                <a:solidFill>
                  <a:schemeClr val="tx2"/>
                </a:solidFill>
              </a:rPr>
              <a:t>Type of study:</a:t>
            </a:r>
            <a:r>
              <a:rPr lang="en-US" altLang="en-US" dirty="0"/>
              <a:t> Cohort study or clinical trial</a:t>
            </a:r>
          </a:p>
          <a:p>
            <a:pPr>
              <a:lnSpc>
                <a:spcPct val="90000"/>
              </a:lnSpc>
              <a:spcBef>
                <a:spcPts val="0"/>
              </a:spcBef>
              <a:spcAft>
                <a:spcPts val="1800"/>
              </a:spcAft>
            </a:pPr>
            <a:r>
              <a:rPr lang="en-US" altLang="en-US" dirty="0">
                <a:solidFill>
                  <a:schemeClr val="tx2"/>
                </a:solidFill>
              </a:rPr>
              <a:t>Outcome variable:</a:t>
            </a:r>
            <a:r>
              <a:rPr lang="en-US" altLang="en-US" dirty="0"/>
              <a:t> Time elapsed between entry of subject into study and occurrence of event thought to be related to an exposure of treatment</a:t>
            </a:r>
          </a:p>
          <a:p>
            <a:pPr>
              <a:lnSpc>
                <a:spcPct val="90000"/>
              </a:lnSpc>
              <a:spcBef>
                <a:spcPts val="0"/>
              </a:spcBef>
              <a:spcAft>
                <a:spcPts val="1800"/>
              </a:spcAft>
            </a:pPr>
            <a:r>
              <a:rPr lang="en-US" altLang="en-US" dirty="0">
                <a:solidFill>
                  <a:schemeClr val="tx2"/>
                </a:solidFill>
              </a:rPr>
              <a:t>Event:</a:t>
            </a:r>
            <a:r>
              <a:rPr lang="en-US" altLang="en-US" dirty="0"/>
              <a:t> (aka “Failure”) Could be death, disease relapse, cure, etc.</a:t>
            </a:r>
          </a:p>
        </p:txBody>
      </p:sp>
    </p:spTree>
    <p:extLst>
      <p:ext uri="{BB962C8B-B14F-4D97-AF65-F5344CB8AC3E}">
        <p14:creationId xmlns:p14="http://schemas.microsoft.com/office/powerpoint/2010/main" val="41210873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body" idx="1"/>
          </p:nvPr>
        </p:nvSpPr>
        <p:spPr>
          <a:xfrm>
            <a:off x="1054441" y="2213324"/>
            <a:ext cx="6925325" cy="3680237"/>
          </a:xfrm>
          <a:solidFill>
            <a:schemeClr val="accent6">
              <a:lumMod val="40000"/>
              <a:lumOff val="60000"/>
            </a:schemeClr>
          </a:solidFill>
        </p:spPr>
        <p:txBody>
          <a:bodyPr/>
          <a:lstStyle/>
          <a:p>
            <a:pPr>
              <a:lnSpc>
                <a:spcPct val="80000"/>
              </a:lnSpc>
              <a:buFontTx/>
              <a:buNone/>
            </a:pPr>
            <a:r>
              <a:rPr lang="en-US" altLang="en-US" sz="2400" b="1" dirty="0"/>
              <a:t>Treatment    1 = Experimental Treatment</a:t>
            </a:r>
          </a:p>
          <a:p>
            <a:pPr>
              <a:lnSpc>
                <a:spcPct val="80000"/>
              </a:lnSpc>
              <a:buFontTx/>
              <a:buNone/>
            </a:pPr>
            <a:r>
              <a:rPr lang="en-US" altLang="en-US" sz="2400" b="1" dirty="0"/>
              <a:t>                        0 = Control</a:t>
            </a:r>
          </a:p>
          <a:p>
            <a:pPr>
              <a:lnSpc>
                <a:spcPct val="80000"/>
              </a:lnSpc>
              <a:buFontTx/>
              <a:buNone/>
            </a:pPr>
            <a:endParaRPr lang="en-US" altLang="en-US" sz="2400" b="1" dirty="0"/>
          </a:p>
          <a:p>
            <a:pPr>
              <a:lnSpc>
                <a:spcPct val="80000"/>
              </a:lnSpc>
              <a:buFontTx/>
              <a:buNone/>
            </a:pPr>
            <a:r>
              <a:rPr lang="en-US" altLang="en-US" sz="2400" b="1" dirty="0"/>
              <a:t>h(</a:t>
            </a:r>
            <a:r>
              <a:rPr lang="en-US" altLang="en-US" sz="2400" b="1" dirty="0" err="1"/>
              <a:t>t,X</a:t>
            </a:r>
            <a:r>
              <a:rPr lang="en-US" altLang="en-US" sz="2400" b="1" dirty="0"/>
              <a:t>)= h</a:t>
            </a:r>
            <a:r>
              <a:rPr lang="en-US" altLang="en-US" sz="2400" b="1" baseline="-25000" dirty="0"/>
              <a:t>o</a:t>
            </a:r>
            <a:r>
              <a:rPr lang="en-US" altLang="en-US" sz="2400" b="1" dirty="0"/>
              <a:t>(t) e</a:t>
            </a:r>
            <a:r>
              <a:rPr lang="el-GR" altLang="en-US" sz="2400" b="1" baseline="30000" dirty="0"/>
              <a:t>β</a:t>
            </a:r>
            <a:r>
              <a:rPr lang="en-US" altLang="en-US" sz="2400" b="1" baseline="30000" dirty="0"/>
              <a:t>(Treatment)</a:t>
            </a:r>
          </a:p>
          <a:p>
            <a:pPr>
              <a:lnSpc>
                <a:spcPct val="80000"/>
              </a:lnSpc>
              <a:spcBef>
                <a:spcPts val="1800"/>
              </a:spcBef>
              <a:buFontTx/>
              <a:buNone/>
            </a:pPr>
            <a:r>
              <a:rPr lang="en-US" altLang="en-US" sz="2400" b="1" dirty="0"/>
              <a:t>Treatment = 1: h(</a:t>
            </a:r>
            <a:r>
              <a:rPr lang="en-US" altLang="en-US" sz="2400" b="1" dirty="0" err="1"/>
              <a:t>t,Treatment</a:t>
            </a:r>
            <a:r>
              <a:rPr lang="en-US" altLang="en-US" sz="2400" b="1" dirty="0"/>
              <a:t>) = h</a:t>
            </a:r>
            <a:r>
              <a:rPr lang="en-US" altLang="en-US" sz="2400" b="1" baseline="-25000" dirty="0"/>
              <a:t>o</a:t>
            </a:r>
            <a:r>
              <a:rPr lang="en-US" altLang="en-US" sz="2400" b="1" dirty="0"/>
              <a:t>(t) e</a:t>
            </a:r>
            <a:r>
              <a:rPr lang="el-GR" altLang="en-US" sz="2400" b="1" baseline="30000" dirty="0"/>
              <a:t>β</a:t>
            </a:r>
            <a:r>
              <a:rPr lang="en-US" altLang="en-US" sz="2400" b="1" baseline="30000" dirty="0"/>
              <a:t>(1)</a:t>
            </a:r>
          </a:p>
          <a:p>
            <a:pPr>
              <a:lnSpc>
                <a:spcPct val="80000"/>
              </a:lnSpc>
              <a:spcBef>
                <a:spcPts val="1800"/>
              </a:spcBef>
              <a:buFontTx/>
              <a:buNone/>
            </a:pPr>
            <a:r>
              <a:rPr lang="en-US" altLang="en-US" sz="2400" b="1" dirty="0"/>
              <a:t>Treatment = 0: h(</a:t>
            </a:r>
            <a:r>
              <a:rPr lang="en-US" altLang="en-US" sz="2400" b="1" dirty="0" err="1"/>
              <a:t>t,Treatment</a:t>
            </a:r>
            <a:r>
              <a:rPr lang="en-US" altLang="en-US" sz="2400" b="1" dirty="0"/>
              <a:t>) = h</a:t>
            </a:r>
            <a:r>
              <a:rPr lang="en-US" altLang="en-US" sz="2400" b="1" baseline="-25000" dirty="0"/>
              <a:t>o</a:t>
            </a:r>
            <a:r>
              <a:rPr lang="en-US" altLang="en-US" sz="2400" b="1" dirty="0"/>
              <a:t>(t) e</a:t>
            </a:r>
            <a:r>
              <a:rPr lang="el-GR" altLang="en-US" sz="2400" b="1" baseline="30000" dirty="0"/>
              <a:t>β</a:t>
            </a:r>
            <a:r>
              <a:rPr lang="en-US" altLang="en-US" sz="2400" b="1" baseline="30000" dirty="0"/>
              <a:t>(0)</a:t>
            </a:r>
          </a:p>
          <a:p>
            <a:pPr>
              <a:lnSpc>
                <a:spcPct val="80000"/>
              </a:lnSpc>
              <a:buFontTx/>
              <a:buNone/>
            </a:pPr>
            <a:endParaRPr lang="en-US" altLang="en-US" sz="2400" b="1" baseline="30000" dirty="0"/>
          </a:p>
          <a:p>
            <a:pPr>
              <a:lnSpc>
                <a:spcPct val="80000"/>
              </a:lnSpc>
              <a:buFontTx/>
              <a:buNone/>
            </a:pPr>
            <a:r>
              <a:rPr lang="en-US" altLang="en-US" sz="2400" b="1" dirty="0"/>
              <a:t>Hazard Ratio (HR) = </a:t>
            </a:r>
            <a:r>
              <a:rPr lang="en-US" altLang="en-US" sz="2400" b="1" u="sng" dirty="0"/>
              <a:t>h(t,1)</a:t>
            </a:r>
            <a:r>
              <a:rPr lang="en-US" altLang="en-US" sz="2400" b="1" dirty="0"/>
              <a:t> = </a:t>
            </a:r>
            <a:r>
              <a:rPr lang="en-US" altLang="en-US" sz="2400" b="1" u="sng" dirty="0"/>
              <a:t>h</a:t>
            </a:r>
            <a:r>
              <a:rPr lang="en-US" altLang="en-US" sz="2400" b="1" u="sng" baseline="-25000" dirty="0"/>
              <a:t>o</a:t>
            </a:r>
            <a:r>
              <a:rPr lang="en-US" altLang="en-US" sz="2400" b="1" u="sng" dirty="0"/>
              <a:t>(t) e</a:t>
            </a:r>
            <a:r>
              <a:rPr lang="el-GR" altLang="en-US" sz="2400" b="1" u="sng" baseline="30000" dirty="0"/>
              <a:t>β</a:t>
            </a:r>
            <a:r>
              <a:rPr lang="en-US" altLang="en-US" sz="2400" b="1" u="sng" baseline="30000" dirty="0"/>
              <a:t>(1) </a:t>
            </a:r>
            <a:r>
              <a:rPr lang="en-US" altLang="en-US" sz="2400" b="1" dirty="0"/>
              <a:t>= e</a:t>
            </a:r>
            <a:r>
              <a:rPr lang="el-GR" altLang="en-US" sz="2400" b="1" baseline="30000" dirty="0"/>
              <a:t>β</a:t>
            </a:r>
            <a:r>
              <a:rPr lang="en-US" altLang="en-US" sz="2400" b="1" baseline="30000" dirty="0"/>
              <a:t>(1-0) </a:t>
            </a:r>
            <a:r>
              <a:rPr lang="en-US" altLang="en-US" sz="2400" b="1" dirty="0"/>
              <a:t>=  e</a:t>
            </a:r>
            <a:r>
              <a:rPr lang="el-GR" altLang="en-US" sz="2400" b="1" baseline="30000" dirty="0"/>
              <a:t>β</a:t>
            </a:r>
            <a:endParaRPr lang="en-US" altLang="en-US" sz="2400" b="1" baseline="30000" dirty="0"/>
          </a:p>
          <a:p>
            <a:pPr>
              <a:lnSpc>
                <a:spcPct val="80000"/>
              </a:lnSpc>
              <a:buFontTx/>
              <a:buNone/>
            </a:pPr>
            <a:r>
              <a:rPr lang="en-US" altLang="en-US" sz="2400" b="1" dirty="0"/>
              <a:t>                                     h(t,0)    h</a:t>
            </a:r>
            <a:r>
              <a:rPr lang="en-US" altLang="en-US" sz="2400" b="1" baseline="-25000" dirty="0"/>
              <a:t>o</a:t>
            </a:r>
            <a:r>
              <a:rPr lang="en-US" altLang="en-US" sz="2400" b="1" dirty="0"/>
              <a:t>(t) e</a:t>
            </a:r>
            <a:r>
              <a:rPr lang="el-GR" altLang="en-US" sz="2400" b="1" baseline="30000" dirty="0"/>
              <a:t>β</a:t>
            </a:r>
            <a:r>
              <a:rPr lang="en-US" altLang="en-US" sz="2400" b="1" baseline="30000" dirty="0"/>
              <a:t>(0)  </a:t>
            </a:r>
          </a:p>
        </p:txBody>
      </p:sp>
      <p:sp>
        <p:nvSpPr>
          <p:cNvPr id="47106" name="Rectangle 2"/>
          <p:cNvSpPr>
            <a:spLocks noGrp="1" noChangeArrowheads="1"/>
          </p:cNvSpPr>
          <p:nvPr>
            <p:ph type="title"/>
          </p:nvPr>
        </p:nvSpPr>
        <p:spPr>
          <a:xfrm>
            <a:off x="457200" y="274320"/>
            <a:ext cx="8229600" cy="1143000"/>
          </a:xfrm>
        </p:spPr>
        <p:txBody>
          <a:bodyPr/>
          <a:lstStyle/>
          <a:p>
            <a:r>
              <a:rPr lang="en-US" altLang="en-US" dirty="0"/>
              <a:t>Hazard ratios</a:t>
            </a:r>
          </a:p>
        </p:txBody>
      </p:sp>
      <p:grpSp>
        <p:nvGrpSpPr>
          <p:cNvPr id="3" name="Group 2"/>
          <p:cNvGrpSpPr/>
          <p:nvPr/>
        </p:nvGrpSpPr>
        <p:grpSpPr>
          <a:xfrm>
            <a:off x="4615275" y="3687403"/>
            <a:ext cx="1482535" cy="2172589"/>
            <a:chOff x="4232465" y="3140075"/>
            <a:chExt cx="1482535" cy="2172589"/>
          </a:xfrm>
        </p:grpSpPr>
        <p:sp>
          <p:nvSpPr>
            <p:cNvPr id="47108" name="Text Box 5"/>
            <p:cNvSpPr txBox="1">
              <a:spLocks noChangeArrowheads="1"/>
            </p:cNvSpPr>
            <p:nvPr/>
          </p:nvSpPr>
          <p:spPr bwMode="auto">
            <a:xfrm>
              <a:off x="4232465" y="4604778"/>
              <a:ext cx="382810"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4000" b="1" dirty="0">
                  <a:cs typeface="Arial" panose="020B0604020202020204" pitchFamily="34" charset="0"/>
                </a:rPr>
                <a:t>∕</a:t>
              </a:r>
            </a:p>
          </p:txBody>
        </p:sp>
        <p:sp>
          <p:nvSpPr>
            <p:cNvPr id="47109" name="Rectangle 6"/>
            <p:cNvSpPr>
              <a:spLocks noChangeArrowheads="1"/>
            </p:cNvSpPr>
            <p:nvPr/>
          </p:nvSpPr>
          <p:spPr bwMode="auto">
            <a:xfrm>
              <a:off x="4479925" y="3140075"/>
              <a:ext cx="1235075"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endParaRPr lang="en-US" altLang="en-US">
                <a:cs typeface="Arial" panose="020B0604020202020204" pitchFamily="34" charset="0"/>
              </a:endParaRPr>
            </a:p>
          </p:txBody>
        </p:sp>
        <p:sp>
          <p:nvSpPr>
            <p:cNvPr id="47110" name="Rectangle 9"/>
            <p:cNvSpPr>
              <a:spLocks noChangeArrowheads="1"/>
            </p:cNvSpPr>
            <p:nvPr/>
          </p:nvSpPr>
          <p:spPr bwMode="auto">
            <a:xfrm>
              <a:off x="4247478" y="4224889"/>
              <a:ext cx="269626"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n-US" altLang="en-US" sz="4000" b="1" dirty="0"/>
                <a:t>∕</a:t>
              </a:r>
            </a:p>
          </p:txBody>
        </p:sp>
      </p:grpSp>
      <p:sp>
        <p:nvSpPr>
          <p:cNvPr id="8" name="Rectangle 3"/>
          <p:cNvSpPr txBox="1">
            <a:spLocks noChangeArrowheads="1"/>
          </p:cNvSpPr>
          <p:nvPr/>
        </p:nvSpPr>
        <p:spPr bwMode="auto">
          <a:xfrm>
            <a:off x="593725" y="1570885"/>
            <a:ext cx="7772400" cy="6351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0" indent="0">
              <a:lnSpc>
                <a:spcPct val="80000"/>
              </a:lnSpc>
              <a:spcBef>
                <a:spcPts val="0"/>
              </a:spcBef>
              <a:spcAft>
                <a:spcPts val="1800"/>
              </a:spcAft>
              <a:buFont typeface="Wingdings" charset="2"/>
              <a:buNone/>
            </a:pPr>
            <a:r>
              <a:rPr lang="en-US" altLang="en-US" dirty="0">
                <a:solidFill>
                  <a:schemeClr val="tx2"/>
                </a:solidFill>
              </a:rPr>
              <a:t>Simple case: 1 risk factor</a:t>
            </a:r>
            <a:endParaRPr lang="en-US" altLang="en-US" sz="2400" b="1" baseline="30000" dirty="0"/>
          </a:p>
        </p:txBody>
      </p:sp>
    </p:spTree>
    <p:extLst>
      <p:ext uri="{BB962C8B-B14F-4D97-AF65-F5344CB8AC3E}">
        <p14:creationId xmlns:p14="http://schemas.microsoft.com/office/powerpoint/2010/main" val="39490961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685800" y="2994955"/>
            <a:ext cx="6616033" cy="2179938"/>
          </a:xfrm>
          <a:prstGeom prst="rect">
            <a:avLst/>
          </a:prstGeom>
          <a:solidFill>
            <a:srgbClr val="DBE7B6"/>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49155" name="Rectangle 3"/>
          <p:cNvSpPr>
            <a:spLocks noGrp="1" noChangeArrowheads="1"/>
          </p:cNvSpPr>
          <p:nvPr>
            <p:ph type="body" idx="1"/>
          </p:nvPr>
        </p:nvSpPr>
        <p:spPr>
          <a:xfrm>
            <a:off x="685800" y="1711001"/>
            <a:ext cx="8236806" cy="4495800"/>
          </a:xfrm>
        </p:spPr>
        <p:txBody>
          <a:bodyPr/>
          <a:lstStyle/>
          <a:p>
            <a:pPr>
              <a:lnSpc>
                <a:spcPct val="90000"/>
              </a:lnSpc>
              <a:buFontTx/>
              <a:buNone/>
            </a:pPr>
            <a:r>
              <a:rPr lang="en-US" altLang="en-US" sz="2800" dirty="0">
                <a:solidFill>
                  <a:srgbClr val="FF6600"/>
                </a:solidFill>
              </a:rPr>
              <a:t>X = set of X’s for one group</a:t>
            </a:r>
          </a:p>
          <a:p>
            <a:pPr>
              <a:lnSpc>
                <a:spcPct val="90000"/>
              </a:lnSpc>
              <a:buFontTx/>
              <a:buNone/>
            </a:pPr>
            <a:r>
              <a:rPr lang="en-US" altLang="en-US" sz="2800" dirty="0">
                <a:solidFill>
                  <a:srgbClr val="404040"/>
                </a:solidFill>
              </a:rPr>
              <a:t>X = set of X’s for another group</a:t>
            </a:r>
          </a:p>
          <a:p>
            <a:pPr>
              <a:lnSpc>
                <a:spcPct val="90000"/>
              </a:lnSpc>
              <a:buFontTx/>
              <a:buNone/>
            </a:pPr>
            <a:endParaRPr lang="en-US" altLang="en-US" sz="2800" dirty="0"/>
          </a:p>
          <a:p>
            <a:pPr>
              <a:lnSpc>
                <a:spcPct val="90000"/>
              </a:lnSpc>
              <a:buFontTx/>
              <a:buNone/>
            </a:pPr>
            <a:r>
              <a:rPr lang="en-US" altLang="en-US" sz="2800" dirty="0">
                <a:solidFill>
                  <a:srgbClr val="404040"/>
                </a:solidFill>
              </a:rPr>
              <a:t>HR= </a:t>
            </a:r>
            <a:r>
              <a:rPr lang="en-US" altLang="en-US" sz="2800" dirty="0">
                <a:solidFill>
                  <a:srgbClr val="FF6600"/>
                </a:solidFill>
              </a:rPr>
              <a:t> </a:t>
            </a:r>
            <a:r>
              <a:rPr lang="en-US" altLang="en-US" sz="2800" u="sng" dirty="0">
                <a:solidFill>
                  <a:srgbClr val="FF6600"/>
                </a:solidFill>
              </a:rPr>
              <a:t>h(</a:t>
            </a:r>
            <a:r>
              <a:rPr lang="en-US" altLang="en-US" sz="2800" u="sng" dirty="0" err="1">
                <a:solidFill>
                  <a:srgbClr val="FF6600"/>
                </a:solidFill>
              </a:rPr>
              <a:t>t,X</a:t>
            </a:r>
            <a:r>
              <a:rPr lang="en-US" altLang="en-US" sz="2800" u="sng" dirty="0">
                <a:solidFill>
                  <a:srgbClr val="FF6600"/>
                </a:solidFill>
              </a:rPr>
              <a:t>)</a:t>
            </a:r>
            <a:r>
              <a:rPr lang="en-US" altLang="en-US" sz="2800" dirty="0">
                <a:solidFill>
                  <a:srgbClr val="FF6600"/>
                </a:solidFill>
              </a:rPr>
              <a:t> </a:t>
            </a:r>
            <a:r>
              <a:rPr lang="en-US" altLang="en-US" sz="2800" dirty="0"/>
              <a:t>= </a:t>
            </a:r>
            <a:r>
              <a:rPr lang="en-US" altLang="en-US" sz="2800" dirty="0">
                <a:solidFill>
                  <a:srgbClr val="404040"/>
                </a:solidFill>
              </a:rPr>
              <a:t>e</a:t>
            </a:r>
            <a:r>
              <a:rPr lang="en-US" altLang="en-US" sz="2800" baseline="30000" dirty="0">
                <a:solidFill>
                  <a:schemeClr val="tx1">
                    <a:lumMod val="85000"/>
                    <a:lumOff val="15000"/>
                  </a:schemeClr>
                </a:solidFill>
                <a:cs typeface="Arial" panose="020B0604020202020204" pitchFamily="34" charset="0"/>
              </a:rPr>
              <a:t>∑</a:t>
            </a:r>
            <a:r>
              <a:rPr lang="el-GR" altLang="en-US" sz="2800" baseline="30000" dirty="0">
                <a:solidFill>
                  <a:schemeClr val="tx1">
                    <a:lumMod val="85000"/>
                    <a:lumOff val="15000"/>
                  </a:schemeClr>
                </a:solidFill>
              </a:rPr>
              <a:t>β</a:t>
            </a:r>
            <a:r>
              <a:rPr lang="en-US" altLang="en-US" sz="2800" baseline="30000" dirty="0">
                <a:solidFill>
                  <a:schemeClr val="tx1">
                    <a:lumMod val="85000"/>
                    <a:lumOff val="15000"/>
                  </a:schemeClr>
                </a:solidFill>
              </a:rPr>
              <a:t>i(</a:t>
            </a:r>
            <a:r>
              <a:rPr lang="en-US" altLang="en-US" sz="2800" baseline="30000" dirty="0">
                <a:solidFill>
                  <a:srgbClr val="FF6600"/>
                </a:solidFill>
              </a:rPr>
              <a:t>Xi</a:t>
            </a:r>
            <a:r>
              <a:rPr lang="en-US" altLang="en-US" sz="2800" baseline="30000" dirty="0"/>
              <a:t>-</a:t>
            </a:r>
            <a:r>
              <a:rPr lang="en-US" altLang="en-US" sz="2800" baseline="30000" dirty="0">
                <a:solidFill>
                  <a:srgbClr val="404040"/>
                </a:solidFill>
              </a:rPr>
              <a:t>Xi)</a:t>
            </a:r>
          </a:p>
          <a:p>
            <a:pPr>
              <a:lnSpc>
                <a:spcPct val="90000"/>
              </a:lnSpc>
              <a:buFontTx/>
              <a:buNone/>
            </a:pPr>
            <a:r>
              <a:rPr lang="en-US" altLang="en-US" sz="2800" baseline="30000" dirty="0"/>
              <a:t>            </a:t>
            </a:r>
            <a:r>
              <a:rPr lang="en-US" altLang="en-US" sz="2800" baseline="30000" dirty="0">
                <a:solidFill>
                  <a:srgbClr val="404040"/>
                </a:solidFill>
              </a:rPr>
              <a:t>  </a:t>
            </a:r>
            <a:r>
              <a:rPr lang="en-US" altLang="en-US" sz="2800" dirty="0">
                <a:solidFill>
                  <a:srgbClr val="404040"/>
                </a:solidFill>
              </a:rPr>
              <a:t>h(</a:t>
            </a:r>
            <a:r>
              <a:rPr lang="en-US" altLang="en-US" sz="2800" dirty="0" err="1">
                <a:solidFill>
                  <a:srgbClr val="404040"/>
                </a:solidFill>
              </a:rPr>
              <a:t>t,X</a:t>
            </a:r>
            <a:r>
              <a:rPr lang="en-US" altLang="en-US" sz="2800" dirty="0">
                <a:solidFill>
                  <a:srgbClr val="404040"/>
                </a:solidFill>
              </a:rPr>
              <a:t>)</a:t>
            </a:r>
          </a:p>
          <a:p>
            <a:pPr>
              <a:lnSpc>
                <a:spcPct val="90000"/>
              </a:lnSpc>
              <a:buFontTx/>
              <a:buNone/>
            </a:pPr>
            <a:endParaRPr lang="en-US" altLang="en-US" sz="2800" dirty="0"/>
          </a:p>
          <a:p>
            <a:pPr>
              <a:lnSpc>
                <a:spcPct val="90000"/>
              </a:lnSpc>
              <a:buFontTx/>
              <a:buNone/>
            </a:pPr>
            <a:r>
              <a:rPr lang="en-US" altLang="en-US" sz="2800" dirty="0">
                <a:solidFill>
                  <a:srgbClr val="404040"/>
                </a:solidFill>
              </a:rPr>
              <a:t>HR= e</a:t>
            </a:r>
          </a:p>
          <a:p>
            <a:pPr marL="735013" indent="-735013">
              <a:lnSpc>
                <a:spcPct val="90000"/>
              </a:lnSpc>
              <a:buFontTx/>
              <a:buNone/>
            </a:pPr>
            <a:endParaRPr lang="en-US" altLang="en-US" sz="2400" i="1" dirty="0"/>
          </a:p>
          <a:p>
            <a:pPr marL="735013" indent="-735013">
              <a:lnSpc>
                <a:spcPct val="90000"/>
              </a:lnSpc>
              <a:buFontTx/>
              <a:buNone/>
            </a:pPr>
            <a:r>
              <a:rPr lang="en-US" altLang="en-US" sz="2400" i="1" dirty="0">
                <a:solidFill>
                  <a:srgbClr val="404040"/>
                </a:solidFill>
              </a:rPr>
              <a:t>Note: Analogous to logistic regression, but have a ratio of instantaneous incidence rates instead of ratio of log odds</a:t>
            </a:r>
          </a:p>
          <a:p>
            <a:pPr>
              <a:lnSpc>
                <a:spcPct val="90000"/>
              </a:lnSpc>
              <a:buFontTx/>
              <a:buNone/>
            </a:pPr>
            <a:endParaRPr lang="en-US" altLang="en-US" sz="2400" dirty="0"/>
          </a:p>
        </p:txBody>
      </p:sp>
      <p:sp>
        <p:nvSpPr>
          <p:cNvPr id="49154" name="Rectangle 2"/>
          <p:cNvSpPr>
            <a:spLocks noGrp="1" noChangeArrowheads="1"/>
          </p:cNvSpPr>
          <p:nvPr>
            <p:ph type="title"/>
          </p:nvPr>
        </p:nvSpPr>
        <p:spPr>
          <a:xfrm>
            <a:off x="457200" y="274320"/>
            <a:ext cx="8229600" cy="1143000"/>
          </a:xfrm>
        </p:spPr>
        <p:txBody>
          <a:bodyPr/>
          <a:lstStyle/>
          <a:p>
            <a:r>
              <a:rPr lang="en-US" altLang="en-US" dirty="0"/>
              <a:t>General case:</a:t>
            </a:r>
            <a:r>
              <a:rPr lang="en-US" altLang="en-US" sz="4000" dirty="0"/>
              <a:t> </a:t>
            </a:r>
            <a:r>
              <a:rPr lang="en-US" altLang="en-US" sz="3600" dirty="0"/>
              <a:t>Several X variables</a:t>
            </a:r>
            <a:endParaRPr lang="en-US" altLang="en-US" sz="4000" dirty="0"/>
          </a:p>
        </p:txBody>
      </p:sp>
      <p:sp>
        <p:nvSpPr>
          <p:cNvPr id="49156" name="Text Box 4"/>
          <p:cNvSpPr txBox="1">
            <a:spLocks noChangeArrowheads="1"/>
          </p:cNvSpPr>
          <p:nvPr/>
        </p:nvSpPr>
        <p:spPr bwMode="auto">
          <a:xfrm>
            <a:off x="1505619" y="4358975"/>
            <a:ext cx="4615548" cy="85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buFontTx/>
              <a:buNone/>
            </a:pPr>
            <a:r>
              <a:rPr lang="en-US" altLang="en-US" sz="2000" dirty="0">
                <a:solidFill>
                  <a:srgbClr val="404040"/>
                </a:solidFill>
              </a:rPr>
              <a:t>[</a:t>
            </a:r>
            <a:r>
              <a:rPr lang="el-GR" altLang="en-US" sz="2000" dirty="0">
                <a:solidFill>
                  <a:srgbClr val="404040"/>
                </a:solidFill>
              </a:rPr>
              <a:t>β</a:t>
            </a:r>
            <a:r>
              <a:rPr lang="en-US" altLang="en-US" sz="2000" dirty="0">
                <a:solidFill>
                  <a:srgbClr val="404040"/>
                </a:solidFill>
              </a:rPr>
              <a:t>1(</a:t>
            </a:r>
            <a:r>
              <a:rPr lang="en-US" altLang="en-US" sz="2000" dirty="0">
                <a:solidFill>
                  <a:srgbClr val="FF6600"/>
                </a:solidFill>
              </a:rPr>
              <a:t>X1</a:t>
            </a:r>
            <a:r>
              <a:rPr lang="en-US" altLang="en-US" sz="2000" dirty="0">
                <a:solidFill>
                  <a:srgbClr val="404040"/>
                </a:solidFill>
              </a:rPr>
              <a:t>-X1)+</a:t>
            </a:r>
            <a:r>
              <a:rPr lang="el-GR" altLang="en-US" sz="2000" dirty="0">
                <a:solidFill>
                  <a:srgbClr val="404040"/>
                </a:solidFill>
              </a:rPr>
              <a:t>β</a:t>
            </a:r>
            <a:r>
              <a:rPr lang="en-US" altLang="en-US" sz="2000" dirty="0">
                <a:solidFill>
                  <a:srgbClr val="404040"/>
                </a:solidFill>
              </a:rPr>
              <a:t>2(</a:t>
            </a:r>
            <a:r>
              <a:rPr lang="en-US" altLang="en-US" sz="2000" dirty="0">
                <a:solidFill>
                  <a:srgbClr val="FF6600"/>
                </a:solidFill>
              </a:rPr>
              <a:t>X2</a:t>
            </a:r>
            <a:r>
              <a:rPr lang="en-US" altLang="en-US" sz="2000" dirty="0">
                <a:solidFill>
                  <a:srgbClr val="404040"/>
                </a:solidFill>
              </a:rPr>
              <a:t>-X2)+…+ </a:t>
            </a:r>
            <a:r>
              <a:rPr lang="el-GR" altLang="en-US" sz="2000" dirty="0">
                <a:solidFill>
                  <a:srgbClr val="404040"/>
                </a:solidFill>
              </a:rPr>
              <a:t>β</a:t>
            </a:r>
            <a:r>
              <a:rPr lang="en-US" altLang="en-US" sz="2000" dirty="0">
                <a:solidFill>
                  <a:srgbClr val="404040"/>
                </a:solidFill>
              </a:rPr>
              <a:t>k(</a:t>
            </a:r>
            <a:r>
              <a:rPr lang="en-US" altLang="en-US" sz="2000" dirty="0" err="1">
                <a:solidFill>
                  <a:srgbClr val="FF6600"/>
                </a:solidFill>
              </a:rPr>
              <a:t>Xk</a:t>
            </a:r>
            <a:r>
              <a:rPr lang="en-US" altLang="en-US" sz="2000" dirty="0" err="1">
                <a:solidFill>
                  <a:srgbClr val="404040"/>
                </a:solidFill>
              </a:rPr>
              <a:t>-Xk</a:t>
            </a:r>
            <a:r>
              <a:rPr lang="en-US" altLang="en-US" sz="2000" dirty="0">
                <a:solidFill>
                  <a:srgbClr val="404040"/>
                </a:solidFill>
              </a:rPr>
              <a:t>)</a:t>
            </a:r>
          </a:p>
          <a:p>
            <a:pPr>
              <a:spcBef>
                <a:spcPct val="50000"/>
              </a:spcBef>
              <a:buClrTx/>
              <a:buSzTx/>
              <a:buFontTx/>
              <a:buNone/>
            </a:pPr>
            <a:endParaRPr lang="en-US" altLang="en-US" sz="2000" dirty="0"/>
          </a:p>
        </p:txBody>
      </p:sp>
    </p:spTree>
    <p:extLst>
      <p:ext uri="{BB962C8B-B14F-4D97-AF65-F5344CB8AC3E}">
        <p14:creationId xmlns:p14="http://schemas.microsoft.com/office/powerpoint/2010/main" val="35783888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274319"/>
            <a:ext cx="8229600" cy="1143000"/>
          </a:xfrm>
        </p:spPr>
        <p:txBody>
          <a:bodyPr/>
          <a:lstStyle/>
          <a:p>
            <a:r>
              <a:rPr lang="en-US" altLang="en-US" dirty="0"/>
              <a:t>Example: Hazard ratio</a:t>
            </a:r>
          </a:p>
        </p:txBody>
      </p:sp>
      <p:sp>
        <p:nvSpPr>
          <p:cNvPr id="50179" name="Rectangle 3"/>
          <p:cNvSpPr>
            <a:spLocks noGrp="1" noChangeArrowheads="1"/>
          </p:cNvSpPr>
          <p:nvPr>
            <p:ph type="body" sz="half" idx="1"/>
          </p:nvPr>
        </p:nvSpPr>
        <p:spPr>
          <a:xfrm>
            <a:off x="838200" y="1783315"/>
            <a:ext cx="3038288" cy="1740269"/>
          </a:xfrm>
          <a:solidFill>
            <a:schemeClr val="bg1">
              <a:lumMod val="85000"/>
            </a:schemeClr>
          </a:solidFill>
        </p:spPr>
        <p:txBody>
          <a:bodyPr/>
          <a:lstStyle/>
          <a:p>
            <a:pPr>
              <a:buFontTx/>
              <a:buNone/>
            </a:pPr>
            <a:r>
              <a:rPr lang="en-US" altLang="en-US" sz="2400" dirty="0"/>
              <a:t>E = TRTMENT (1,0)</a:t>
            </a:r>
          </a:p>
          <a:p>
            <a:pPr>
              <a:buFontTx/>
              <a:buNone/>
            </a:pPr>
            <a:r>
              <a:rPr lang="en-US" altLang="en-US" sz="2400" dirty="0"/>
              <a:t>C</a:t>
            </a:r>
            <a:r>
              <a:rPr lang="en-US" altLang="en-US" sz="2400" baseline="-25000" dirty="0"/>
              <a:t>1</a:t>
            </a:r>
            <a:r>
              <a:rPr lang="en-US" altLang="en-US" sz="2400" dirty="0"/>
              <a:t>= Age</a:t>
            </a:r>
          </a:p>
          <a:p>
            <a:pPr>
              <a:buFontTx/>
              <a:buNone/>
            </a:pPr>
            <a:r>
              <a:rPr lang="en-US" altLang="en-US" sz="2400" dirty="0"/>
              <a:t>C</a:t>
            </a:r>
            <a:r>
              <a:rPr lang="en-US" altLang="en-US" sz="2400" baseline="-25000" dirty="0"/>
              <a:t>2</a:t>
            </a:r>
            <a:r>
              <a:rPr lang="en-US" altLang="en-US" sz="2400" dirty="0"/>
              <a:t>= SMK</a:t>
            </a:r>
          </a:p>
          <a:p>
            <a:pPr>
              <a:buFontTx/>
              <a:buNone/>
            </a:pPr>
            <a:r>
              <a:rPr lang="en-US" altLang="en-US" sz="2400" dirty="0"/>
              <a:t>C</a:t>
            </a:r>
            <a:r>
              <a:rPr lang="en-US" altLang="en-US" sz="2400" baseline="-25000" dirty="0"/>
              <a:t>3</a:t>
            </a:r>
            <a:r>
              <a:rPr lang="en-US" altLang="en-US" sz="2400" dirty="0"/>
              <a:t>= CHL</a:t>
            </a:r>
          </a:p>
          <a:p>
            <a:pPr>
              <a:buFontTx/>
              <a:buNone/>
            </a:pPr>
            <a:endParaRPr lang="en-US" altLang="en-US" sz="2400" dirty="0"/>
          </a:p>
          <a:p>
            <a:pPr>
              <a:buFontTx/>
              <a:buNone/>
            </a:pPr>
            <a:endParaRPr lang="en-US" altLang="en-US" sz="2800" dirty="0"/>
          </a:p>
        </p:txBody>
      </p:sp>
      <p:graphicFrame>
        <p:nvGraphicFramePr>
          <p:cNvPr id="115749" name="Group 37"/>
          <p:cNvGraphicFramePr>
            <a:graphicFrameLocks noGrp="1"/>
          </p:cNvGraphicFramePr>
          <p:nvPr>
            <p:ph sz="half" idx="2"/>
            <p:extLst>
              <p:ext uri="{D42A27DB-BD31-4B8C-83A1-F6EECF244321}">
                <p14:modId xmlns:p14="http://schemas.microsoft.com/office/powerpoint/2010/main" val="1602632877"/>
              </p:ext>
            </p:extLst>
          </p:nvPr>
        </p:nvGraphicFramePr>
        <p:xfrm>
          <a:off x="838200" y="3657600"/>
          <a:ext cx="7620000" cy="2592404"/>
        </p:xfrm>
        <a:graphic>
          <a:graphicData uri="http://schemas.openxmlformats.org/drawingml/2006/table">
            <a:tbl>
              <a:tblPr/>
              <a:tblGrid>
                <a:gridCol w="2540000">
                  <a:extLst>
                    <a:ext uri="{9D8B030D-6E8A-4147-A177-3AD203B41FA5}">
                      <a16:colId xmlns:a16="http://schemas.microsoft.com/office/drawing/2014/main" val="2156439042"/>
                    </a:ext>
                  </a:extLst>
                </a:gridCol>
                <a:gridCol w="2540000">
                  <a:extLst>
                    <a:ext uri="{9D8B030D-6E8A-4147-A177-3AD203B41FA5}">
                      <a16:colId xmlns:a16="http://schemas.microsoft.com/office/drawing/2014/main" val="2610174571"/>
                    </a:ext>
                  </a:extLst>
                </a:gridCol>
                <a:gridCol w="2540000">
                  <a:extLst>
                    <a:ext uri="{9D8B030D-6E8A-4147-A177-3AD203B41FA5}">
                      <a16:colId xmlns:a16="http://schemas.microsoft.com/office/drawing/2014/main" val="485070128"/>
                    </a:ext>
                  </a:extLst>
                </a:gridCol>
              </a:tblGrid>
              <a:tr h="518132">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endParaRPr kumimoji="0" lang="en-US" altLang="en-US" sz="2800" b="0" i="0" u="none" strike="noStrike" cap="none" normalizeH="0" baseline="0">
                        <a:ln>
                          <a:noFill/>
                        </a:ln>
                        <a:solidFill>
                          <a:schemeClr val="tx1"/>
                        </a:solidFill>
                        <a:effectLst/>
                        <a:latin typeface="Arial" panose="020B0604020202020204" pitchFamily="34" charset="0"/>
                      </a:endParaRP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Person 1</a:t>
                      </a: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Person 2</a:t>
                      </a: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42302248"/>
                  </a:ext>
                </a:extLst>
              </a:tr>
              <a:tr h="518995">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dirty="0">
                          <a:ln>
                            <a:noFill/>
                          </a:ln>
                          <a:solidFill>
                            <a:schemeClr val="tx1"/>
                          </a:solidFill>
                          <a:effectLst/>
                          <a:latin typeface="Arial" panose="020B0604020202020204" pitchFamily="34" charset="0"/>
                        </a:rPr>
                        <a:t>TRTMENT</a:t>
                      </a: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1</a:t>
                      </a: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0</a:t>
                      </a: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43608468"/>
                  </a:ext>
                </a:extLst>
              </a:tr>
              <a:tr h="518132">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AGE</a:t>
                      </a: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50</a:t>
                      </a: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50</a:t>
                      </a: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32159576"/>
                  </a:ext>
                </a:extLst>
              </a:tr>
              <a:tr h="518995">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SMK</a:t>
                      </a: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1</a:t>
                      </a: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1</a:t>
                      </a: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17771897"/>
                  </a:ext>
                </a:extLst>
              </a:tr>
              <a:tr h="518132">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CHL</a:t>
                      </a:r>
                    </a:p>
                  </a:txBody>
                  <a:tcPr marT="45709" marB="4570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a:ln>
                            <a:noFill/>
                          </a:ln>
                          <a:solidFill>
                            <a:schemeClr val="tx1"/>
                          </a:solidFill>
                          <a:effectLst/>
                          <a:latin typeface="Arial" panose="020B0604020202020204" pitchFamily="34" charset="0"/>
                        </a:rPr>
                        <a:t>220</a:t>
                      </a: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800" b="0" i="0" u="none" strike="noStrike" cap="none" normalizeH="0" baseline="0" dirty="0">
                          <a:ln>
                            <a:noFill/>
                          </a:ln>
                          <a:solidFill>
                            <a:schemeClr val="tx1"/>
                          </a:solidFill>
                          <a:effectLst/>
                          <a:latin typeface="Arial" panose="020B0604020202020204" pitchFamily="34" charset="0"/>
                        </a:rPr>
                        <a:t>220</a:t>
                      </a:r>
                    </a:p>
                  </a:txBody>
                  <a:tcPr marT="45709" marB="4570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37102567"/>
                  </a:ext>
                </a:extLst>
              </a:tr>
            </a:tbl>
          </a:graphicData>
        </a:graphic>
      </p:graphicFrame>
    </p:spTree>
    <p:extLst>
      <p:ext uri="{BB962C8B-B14F-4D97-AF65-F5344CB8AC3E}">
        <p14:creationId xmlns:p14="http://schemas.microsoft.com/office/powerpoint/2010/main" val="15385339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609600" y="1981200"/>
            <a:ext cx="7160085" cy="2096417"/>
          </a:xfrm>
          <a:prstGeom prst="rect">
            <a:avLst/>
          </a:prstGeom>
          <a:solidFill>
            <a:schemeClr val="accent6">
              <a:lumMod val="40000"/>
              <a:lumOff val="60000"/>
            </a:scheme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51202" name="Rectangle 3"/>
          <p:cNvSpPr>
            <a:spLocks noGrp="1" noChangeArrowheads="1"/>
          </p:cNvSpPr>
          <p:nvPr>
            <p:ph type="body" idx="1"/>
          </p:nvPr>
        </p:nvSpPr>
        <p:spPr>
          <a:xfrm>
            <a:off x="609600" y="1981200"/>
            <a:ext cx="7828445" cy="4419600"/>
          </a:xfrm>
        </p:spPr>
        <p:txBody>
          <a:bodyPr/>
          <a:lstStyle/>
          <a:p>
            <a:pPr>
              <a:lnSpc>
                <a:spcPct val="90000"/>
              </a:lnSpc>
              <a:buFontTx/>
              <a:buNone/>
            </a:pPr>
            <a:r>
              <a:rPr lang="en-US" altLang="en-US" dirty="0">
                <a:solidFill>
                  <a:schemeClr val="tx1">
                    <a:lumMod val="75000"/>
                    <a:lumOff val="25000"/>
                  </a:schemeClr>
                </a:solidFill>
              </a:rPr>
              <a:t>h(</a:t>
            </a:r>
            <a:r>
              <a:rPr lang="en-US" altLang="en-US" dirty="0" err="1">
                <a:solidFill>
                  <a:schemeClr val="tx1">
                    <a:lumMod val="75000"/>
                    <a:lumOff val="25000"/>
                  </a:schemeClr>
                </a:solidFill>
              </a:rPr>
              <a:t>t,X</a:t>
            </a:r>
            <a:r>
              <a:rPr lang="en-US" altLang="en-US" dirty="0">
                <a:solidFill>
                  <a:schemeClr val="tx1">
                    <a:lumMod val="75000"/>
                    <a:lumOff val="25000"/>
                  </a:schemeClr>
                </a:solidFill>
              </a:rPr>
              <a:t>) = h</a:t>
            </a:r>
            <a:r>
              <a:rPr lang="en-US" altLang="en-US" baseline="-25000" dirty="0">
                <a:solidFill>
                  <a:schemeClr val="tx1">
                    <a:lumMod val="75000"/>
                    <a:lumOff val="25000"/>
                  </a:schemeClr>
                </a:solidFill>
              </a:rPr>
              <a:t>o</a:t>
            </a:r>
            <a:r>
              <a:rPr lang="en-US" altLang="en-US" dirty="0">
                <a:solidFill>
                  <a:schemeClr val="tx1">
                    <a:lumMod val="75000"/>
                    <a:lumOff val="25000"/>
                  </a:schemeClr>
                </a:solidFill>
              </a:rPr>
              <a:t>(t) e </a:t>
            </a:r>
            <a:r>
              <a:rPr lang="en-US" altLang="en-US" sz="2400" baseline="30000" dirty="0">
                <a:solidFill>
                  <a:schemeClr val="tx1">
                    <a:lumMod val="75000"/>
                    <a:lumOff val="25000"/>
                  </a:schemeClr>
                </a:solidFill>
              </a:rPr>
              <a:t>[</a:t>
            </a:r>
            <a:r>
              <a:rPr lang="en-US" altLang="en-US" sz="2400" baseline="30000" dirty="0">
                <a:solidFill>
                  <a:schemeClr val="tx1">
                    <a:lumMod val="75000"/>
                    <a:lumOff val="25000"/>
                  </a:schemeClr>
                </a:solidFill>
                <a:latin typeface="Symbol" panose="05050102010706020507" pitchFamily="18" charset="2"/>
              </a:rPr>
              <a:t>b </a:t>
            </a:r>
            <a:r>
              <a:rPr lang="en-US" altLang="en-US" sz="2400" baseline="30000" dirty="0">
                <a:solidFill>
                  <a:schemeClr val="tx1">
                    <a:lumMod val="75000"/>
                    <a:lumOff val="25000"/>
                  </a:schemeClr>
                </a:solidFill>
              </a:rPr>
              <a:t>(TRTMENT)+ </a:t>
            </a:r>
            <a:r>
              <a:rPr lang="en-US" altLang="en-US" sz="2400" baseline="30000" dirty="0">
                <a:solidFill>
                  <a:schemeClr val="tx1">
                    <a:lumMod val="75000"/>
                    <a:lumOff val="25000"/>
                  </a:schemeClr>
                </a:solidFill>
                <a:latin typeface="Symbol" panose="05050102010706020507" pitchFamily="18" charset="2"/>
              </a:rPr>
              <a:t>b</a:t>
            </a:r>
            <a:r>
              <a:rPr lang="en-US" altLang="en-US" sz="2400" baseline="30000" dirty="0">
                <a:solidFill>
                  <a:schemeClr val="tx1">
                    <a:lumMod val="75000"/>
                    <a:lumOff val="25000"/>
                  </a:schemeClr>
                </a:solidFill>
              </a:rPr>
              <a:t>1 (AGE) + </a:t>
            </a:r>
            <a:r>
              <a:rPr lang="en-US" altLang="en-US" sz="2400" baseline="30000" dirty="0">
                <a:solidFill>
                  <a:schemeClr val="tx1">
                    <a:lumMod val="75000"/>
                    <a:lumOff val="25000"/>
                  </a:schemeClr>
                </a:solidFill>
                <a:latin typeface="Symbol" panose="05050102010706020507" pitchFamily="18" charset="2"/>
              </a:rPr>
              <a:t>b</a:t>
            </a:r>
            <a:r>
              <a:rPr lang="en-US" altLang="en-US" sz="2400" baseline="30000" dirty="0">
                <a:solidFill>
                  <a:schemeClr val="tx1">
                    <a:lumMod val="75000"/>
                    <a:lumOff val="25000"/>
                  </a:schemeClr>
                </a:solidFill>
              </a:rPr>
              <a:t>2 (SMK) +</a:t>
            </a:r>
            <a:r>
              <a:rPr lang="en-US" altLang="en-US" sz="2400" baseline="30000" dirty="0">
                <a:solidFill>
                  <a:schemeClr val="tx1">
                    <a:lumMod val="75000"/>
                    <a:lumOff val="25000"/>
                  </a:schemeClr>
                </a:solidFill>
                <a:latin typeface="Symbol" panose="05050102010706020507" pitchFamily="18" charset="2"/>
              </a:rPr>
              <a:t> b</a:t>
            </a:r>
            <a:r>
              <a:rPr lang="en-US" altLang="en-US" sz="2400" baseline="30000" dirty="0">
                <a:solidFill>
                  <a:schemeClr val="tx1">
                    <a:lumMod val="75000"/>
                    <a:lumOff val="25000"/>
                  </a:schemeClr>
                </a:solidFill>
              </a:rPr>
              <a:t>3 (CHL)]</a:t>
            </a:r>
          </a:p>
          <a:p>
            <a:pPr>
              <a:lnSpc>
                <a:spcPct val="90000"/>
              </a:lnSpc>
              <a:buFontTx/>
              <a:buNone/>
            </a:pPr>
            <a:endParaRPr lang="en-US" altLang="en-US" sz="1200" dirty="0">
              <a:solidFill>
                <a:schemeClr val="tx1">
                  <a:lumMod val="75000"/>
                  <a:lumOff val="25000"/>
                </a:schemeClr>
              </a:solidFill>
            </a:endParaRPr>
          </a:p>
          <a:p>
            <a:pPr>
              <a:lnSpc>
                <a:spcPct val="90000"/>
              </a:lnSpc>
              <a:buFontTx/>
              <a:buNone/>
            </a:pPr>
            <a:r>
              <a:rPr lang="en-US" altLang="en-US" dirty="0">
                <a:solidFill>
                  <a:schemeClr val="tx1">
                    <a:lumMod val="75000"/>
                    <a:lumOff val="25000"/>
                  </a:schemeClr>
                </a:solidFill>
              </a:rPr>
              <a:t>HR=e </a:t>
            </a:r>
            <a:r>
              <a:rPr lang="en-US" altLang="en-US" sz="2400" baseline="30000" dirty="0">
                <a:solidFill>
                  <a:schemeClr val="tx1">
                    <a:lumMod val="75000"/>
                    <a:lumOff val="25000"/>
                  </a:schemeClr>
                </a:solidFill>
              </a:rPr>
              <a:t>[</a:t>
            </a:r>
            <a:r>
              <a:rPr lang="en-US" altLang="en-US" sz="2400" baseline="30000" dirty="0">
                <a:solidFill>
                  <a:schemeClr val="tx1">
                    <a:lumMod val="75000"/>
                    <a:lumOff val="25000"/>
                  </a:schemeClr>
                </a:solidFill>
                <a:latin typeface="Symbol" panose="05050102010706020507" pitchFamily="18" charset="2"/>
              </a:rPr>
              <a:t>b </a:t>
            </a:r>
            <a:r>
              <a:rPr lang="en-US" altLang="en-US" sz="2400" baseline="30000" dirty="0">
                <a:solidFill>
                  <a:schemeClr val="tx1">
                    <a:lumMod val="75000"/>
                    <a:lumOff val="25000"/>
                  </a:schemeClr>
                </a:solidFill>
              </a:rPr>
              <a:t>(1-0)+ </a:t>
            </a:r>
            <a:r>
              <a:rPr lang="en-US" altLang="en-US" sz="2400" baseline="30000" dirty="0">
                <a:solidFill>
                  <a:schemeClr val="tx1">
                    <a:lumMod val="75000"/>
                    <a:lumOff val="25000"/>
                  </a:schemeClr>
                </a:solidFill>
                <a:latin typeface="Symbol" panose="05050102010706020507" pitchFamily="18" charset="2"/>
              </a:rPr>
              <a:t>b</a:t>
            </a:r>
            <a:r>
              <a:rPr lang="en-US" altLang="en-US" sz="2400" baseline="30000" dirty="0">
                <a:solidFill>
                  <a:schemeClr val="tx1">
                    <a:lumMod val="75000"/>
                    <a:lumOff val="25000"/>
                  </a:schemeClr>
                </a:solidFill>
              </a:rPr>
              <a:t>1 (50-50) + </a:t>
            </a:r>
            <a:r>
              <a:rPr lang="en-US" altLang="en-US" sz="2400" baseline="30000" dirty="0">
                <a:solidFill>
                  <a:schemeClr val="tx1">
                    <a:lumMod val="75000"/>
                    <a:lumOff val="25000"/>
                  </a:schemeClr>
                </a:solidFill>
                <a:latin typeface="Symbol" panose="05050102010706020507" pitchFamily="18" charset="2"/>
              </a:rPr>
              <a:t>b</a:t>
            </a:r>
            <a:r>
              <a:rPr lang="en-US" altLang="en-US" sz="2400" baseline="30000" dirty="0">
                <a:solidFill>
                  <a:schemeClr val="tx1">
                    <a:lumMod val="75000"/>
                    <a:lumOff val="25000"/>
                  </a:schemeClr>
                </a:solidFill>
              </a:rPr>
              <a:t>2 (1-1) + </a:t>
            </a:r>
            <a:r>
              <a:rPr lang="en-US" altLang="en-US" sz="2400" baseline="30000" dirty="0">
                <a:solidFill>
                  <a:schemeClr val="tx1">
                    <a:lumMod val="75000"/>
                    <a:lumOff val="25000"/>
                  </a:schemeClr>
                </a:solidFill>
                <a:latin typeface="Symbol" panose="05050102010706020507" pitchFamily="18" charset="2"/>
              </a:rPr>
              <a:t>b</a:t>
            </a:r>
            <a:r>
              <a:rPr lang="en-US" altLang="en-US" sz="2400" baseline="30000" dirty="0">
                <a:solidFill>
                  <a:schemeClr val="tx1">
                    <a:lumMod val="75000"/>
                    <a:lumOff val="25000"/>
                  </a:schemeClr>
                </a:solidFill>
              </a:rPr>
              <a:t>3 (220-220)]</a:t>
            </a:r>
          </a:p>
          <a:p>
            <a:pPr>
              <a:lnSpc>
                <a:spcPct val="90000"/>
              </a:lnSpc>
              <a:buFontTx/>
              <a:buNone/>
            </a:pPr>
            <a:endParaRPr lang="en-US" altLang="en-US" sz="1200" baseline="30000" dirty="0">
              <a:solidFill>
                <a:schemeClr val="tx1">
                  <a:lumMod val="75000"/>
                  <a:lumOff val="25000"/>
                </a:schemeClr>
              </a:solidFill>
            </a:endParaRPr>
          </a:p>
          <a:p>
            <a:pPr>
              <a:lnSpc>
                <a:spcPct val="90000"/>
              </a:lnSpc>
              <a:buFontTx/>
              <a:buNone/>
            </a:pPr>
            <a:r>
              <a:rPr lang="en-US" altLang="en-US" dirty="0">
                <a:solidFill>
                  <a:schemeClr val="tx1">
                    <a:lumMod val="75000"/>
                    <a:lumOff val="25000"/>
                  </a:schemeClr>
                </a:solidFill>
              </a:rPr>
              <a:t>HR=e </a:t>
            </a:r>
            <a:r>
              <a:rPr lang="en-US" altLang="en-US" sz="2400" baseline="30000" dirty="0">
                <a:solidFill>
                  <a:schemeClr val="tx1">
                    <a:lumMod val="75000"/>
                    <a:lumOff val="25000"/>
                  </a:schemeClr>
                </a:solidFill>
              </a:rPr>
              <a:t>[</a:t>
            </a:r>
            <a:r>
              <a:rPr lang="en-US" altLang="en-US" sz="2400" baseline="30000" dirty="0">
                <a:solidFill>
                  <a:schemeClr val="tx1">
                    <a:lumMod val="75000"/>
                    <a:lumOff val="25000"/>
                  </a:schemeClr>
                </a:solidFill>
                <a:latin typeface="Symbol" panose="05050102010706020507" pitchFamily="18" charset="2"/>
              </a:rPr>
              <a:t>b </a:t>
            </a:r>
            <a:r>
              <a:rPr lang="en-US" altLang="en-US" sz="2400" baseline="30000" dirty="0">
                <a:solidFill>
                  <a:schemeClr val="tx1">
                    <a:lumMod val="75000"/>
                    <a:lumOff val="25000"/>
                  </a:schemeClr>
                </a:solidFill>
              </a:rPr>
              <a:t>(1)+ </a:t>
            </a:r>
            <a:r>
              <a:rPr lang="en-US" altLang="en-US" sz="2400" baseline="30000" dirty="0">
                <a:solidFill>
                  <a:schemeClr val="tx1">
                    <a:lumMod val="75000"/>
                    <a:lumOff val="25000"/>
                  </a:schemeClr>
                </a:solidFill>
                <a:latin typeface="Symbol" panose="05050102010706020507" pitchFamily="18" charset="2"/>
              </a:rPr>
              <a:t>b</a:t>
            </a:r>
            <a:r>
              <a:rPr lang="en-US" altLang="en-US" sz="2400" baseline="30000" dirty="0">
                <a:solidFill>
                  <a:schemeClr val="tx1">
                    <a:lumMod val="75000"/>
                    <a:lumOff val="25000"/>
                  </a:schemeClr>
                </a:solidFill>
              </a:rPr>
              <a:t>1 (0) + </a:t>
            </a:r>
            <a:r>
              <a:rPr lang="en-US" altLang="en-US" sz="2400" baseline="30000" dirty="0">
                <a:solidFill>
                  <a:schemeClr val="tx1">
                    <a:lumMod val="75000"/>
                    <a:lumOff val="25000"/>
                  </a:schemeClr>
                </a:solidFill>
                <a:latin typeface="Symbol" panose="05050102010706020507" pitchFamily="18" charset="2"/>
              </a:rPr>
              <a:t>b</a:t>
            </a:r>
            <a:r>
              <a:rPr lang="en-US" altLang="en-US" sz="2400" baseline="30000" dirty="0">
                <a:solidFill>
                  <a:schemeClr val="tx1">
                    <a:lumMod val="75000"/>
                    <a:lumOff val="25000"/>
                  </a:schemeClr>
                </a:solidFill>
              </a:rPr>
              <a:t>2 (0) + </a:t>
            </a:r>
            <a:r>
              <a:rPr lang="en-US" altLang="en-US" sz="2400" baseline="30000" dirty="0">
                <a:solidFill>
                  <a:schemeClr val="tx1">
                    <a:lumMod val="75000"/>
                    <a:lumOff val="25000"/>
                  </a:schemeClr>
                </a:solidFill>
                <a:latin typeface="Symbol" panose="05050102010706020507" pitchFamily="18" charset="2"/>
              </a:rPr>
              <a:t>b</a:t>
            </a:r>
            <a:r>
              <a:rPr lang="en-US" altLang="en-US" sz="2400" baseline="30000" dirty="0">
                <a:solidFill>
                  <a:schemeClr val="tx1">
                    <a:lumMod val="75000"/>
                    <a:lumOff val="25000"/>
                  </a:schemeClr>
                </a:solidFill>
              </a:rPr>
              <a:t>3 (0)] </a:t>
            </a:r>
            <a:r>
              <a:rPr lang="en-US" altLang="en-US" dirty="0">
                <a:solidFill>
                  <a:schemeClr val="tx1">
                    <a:lumMod val="75000"/>
                    <a:lumOff val="25000"/>
                  </a:schemeClr>
                </a:solidFill>
              </a:rPr>
              <a:t>= e </a:t>
            </a:r>
            <a:r>
              <a:rPr lang="en-US" altLang="en-US" sz="2400" baseline="30000" dirty="0">
                <a:solidFill>
                  <a:schemeClr val="tx1">
                    <a:lumMod val="75000"/>
                    <a:lumOff val="25000"/>
                  </a:schemeClr>
                </a:solidFill>
                <a:latin typeface="Symbol" panose="05050102010706020507" pitchFamily="18" charset="2"/>
              </a:rPr>
              <a:t>b </a:t>
            </a:r>
          </a:p>
          <a:p>
            <a:pPr>
              <a:lnSpc>
                <a:spcPct val="90000"/>
              </a:lnSpc>
              <a:buFontTx/>
              <a:buNone/>
            </a:pPr>
            <a:endParaRPr lang="en-US" altLang="en-US" sz="2400" baseline="30000" dirty="0">
              <a:solidFill>
                <a:schemeClr val="tx1">
                  <a:lumMod val="75000"/>
                  <a:lumOff val="25000"/>
                </a:schemeClr>
              </a:solidFill>
            </a:endParaRPr>
          </a:p>
          <a:p>
            <a:pPr>
              <a:lnSpc>
                <a:spcPct val="90000"/>
              </a:lnSpc>
            </a:pPr>
            <a:r>
              <a:rPr lang="en-US" altLang="en-US" sz="3000" dirty="0">
                <a:solidFill>
                  <a:schemeClr val="tx1">
                    <a:lumMod val="75000"/>
                    <a:lumOff val="25000"/>
                  </a:schemeClr>
                </a:solidFill>
              </a:rPr>
              <a:t>Hazard ratio of a person in the treatment group vs. a person in the control group, adjusted for age, smoking, and cholesterol</a:t>
            </a:r>
          </a:p>
          <a:p>
            <a:pPr>
              <a:lnSpc>
                <a:spcPct val="90000"/>
              </a:lnSpc>
              <a:buFontTx/>
              <a:buNone/>
            </a:pPr>
            <a:endParaRPr lang="en-US" altLang="en-US" sz="2400" baseline="30000" dirty="0"/>
          </a:p>
        </p:txBody>
      </p:sp>
      <p:sp>
        <p:nvSpPr>
          <p:cNvPr id="3" name="Rectangle 2"/>
          <p:cNvSpPr>
            <a:spLocks noGrp="1" noChangeArrowheads="1"/>
          </p:cNvSpPr>
          <p:nvPr>
            <p:ph type="title"/>
          </p:nvPr>
        </p:nvSpPr>
        <p:spPr>
          <a:xfrm>
            <a:off x="457200" y="274320"/>
            <a:ext cx="8229600" cy="1143000"/>
          </a:xfrm>
        </p:spPr>
        <p:txBody>
          <a:bodyPr/>
          <a:lstStyle/>
          <a:p>
            <a:r>
              <a:rPr lang="en-US" altLang="en-US" dirty="0"/>
              <a:t>Example: Hazard ratio </a:t>
            </a:r>
            <a:r>
              <a:rPr lang="en-US" altLang="en-US" sz="3000" dirty="0"/>
              <a:t>(2)</a:t>
            </a:r>
          </a:p>
        </p:txBody>
      </p:sp>
    </p:spTree>
    <p:extLst>
      <p:ext uri="{BB962C8B-B14F-4D97-AF65-F5344CB8AC3E}">
        <p14:creationId xmlns:p14="http://schemas.microsoft.com/office/powerpoint/2010/main" val="33546146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274320"/>
            <a:ext cx="8229600" cy="1143000"/>
          </a:xfrm>
        </p:spPr>
        <p:txBody>
          <a:bodyPr/>
          <a:lstStyle/>
          <a:p>
            <a:r>
              <a:rPr lang="en-US" altLang="en-US" dirty="0"/>
              <a:t>Interaction</a:t>
            </a:r>
          </a:p>
        </p:txBody>
      </p:sp>
      <p:sp>
        <p:nvSpPr>
          <p:cNvPr id="52227" name="Rectangle 3"/>
          <p:cNvSpPr>
            <a:spLocks noGrp="1" noChangeArrowheads="1"/>
          </p:cNvSpPr>
          <p:nvPr>
            <p:ph type="body" idx="1"/>
          </p:nvPr>
        </p:nvSpPr>
        <p:spPr>
          <a:xfrm>
            <a:off x="958470" y="1967855"/>
            <a:ext cx="7279067" cy="3831052"/>
          </a:xfrm>
          <a:solidFill>
            <a:srgbClr val="DBE7B6"/>
          </a:solidFill>
        </p:spPr>
        <p:txBody>
          <a:bodyPr/>
          <a:lstStyle/>
          <a:p>
            <a:pPr>
              <a:lnSpc>
                <a:spcPct val="90000"/>
              </a:lnSpc>
              <a:buFontTx/>
              <a:buNone/>
            </a:pPr>
            <a:r>
              <a:rPr lang="en-US" altLang="en-US" sz="2800" dirty="0"/>
              <a:t>C</a:t>
            </a:r>
            <a:r>
              <a:rPr lang="en-US" altLang="en-US" sz="2800" baseline="-25000" dirty="0"/>
              <a:t>4</a:t>
            </a:r>
            <a:r>
              <a:rPr lang="en-US" altLang="en-US" sz="2800" dirty="0"/>
              <a:t>= </a:t>
            </a:r>
            <a:r>
              <a:rPr lang="en-US" altLang="en-US" sz="2800" dirty="0" err="1"/>
              <a:t>TRTxSMK</a:t>
            </a:r>
            <a:r>
              <a:rPr lang="en-US" altLang="en-US" sz="2800" dirty="0"/>
              <a:t>  </a:t>
            </a:r>
          </a:p>
          <a:p>
            <a:pPr>
              <a:lnSpc>
                <a:spcPct val="90000"/>
              </a:lnSpc>
              <a:buFontTx/>
              <a:buNone/>
            </a:pPr>
            <a:endParaRPr lang="en-US" altLang="en-US" sz="2800" dirty="0"/>
          </a:p>
          <a:p>
            <a:pPr>
              <a:lnSpc>
                <a:spcPct val="90000"/>
              </a:lnSpc>
              <a:buFontTx/>
              <a:buNone/>
            </a:pPr>
            <a:r>
              <a:rPr lang="en-US" altLang="en-US" dirty="0"/>
              <a:t>h(</a:t>
            </a:r>
            <a:r>
              <a:rPr lang="en-US" altLang="en-US" dirty="0" err="1"/>
              <a:t>t,X</a:t>
            </a:r>
            <a:r>
              <a:rPr lang="en-US" altLang="en-US" dirty="0"/>
              <a:t>) = h</a:t>
            </a:r>
            <a:r>
              <a:rPr lang="en-US" altLang="en-US" baseline="-25000" dirty="0"/>
              <a:t>o</a:t>
            </a:r>
            <a:r>
              <a:rPr lang="en-US" altLang="en-US" dirty="0"/>
              <a:t>(t) </a:t>
            </a:r>
            <a:r>
              <a:rPr lang="en-US" altLang="en-US" sz="2800" dirty="0"/>
              <a:t>EXP[</a:t>
            </a:r>
            <a:r>
              <a:rPr lang="en-US" altLang="en-US" sz="2800" dirty="0">
                <a:latin typeface="Symbol" panose="05050102010706020507" pitchFamily="18" charset="2"/>
              </a:rPr>
              <a:t>b</a:t>
            </a:r>
            <a:r>
              <a:rPr lang="en-US" altLang="en-US" sz="2800" dirty="0"/>
              <a:t>(TRTMENT) + </a:t>
            </a:r>
            <a:r>
              <a:rPr lang="en-US" altLang="en-US" sz="2800" dirty="0">
                <a:latin typeface="Symbol" panose="05050102010706020507" pitchFamily="18" charset="2"/>
              </a:rPr>
              <a:t>b</a:t>
            </a:r>
            <a:r>
              <a:rPr lang="en-US" altLang="en-US" sz="2800" dirty="0"/>
              <a:t>1(AGE) </a:t>
            </a:r>
          </a:p>
          <a:p>
            <a:pPr>
              <a:lnSpc>
                <a:spcPct val="90000"/>
              </a:lnSpc>
              <a:buFontTx/>
              <a:buNone/>
            </a:pPr>
            <a:r>
              <a:rPr lang="en-US" altLang="en-US" sz="2800" dirty="0"/>
              <a:t>              + </a:t>
            </a:r>
            <a:r>
              <a:rPr lang="en-US" altLang="en-US" sz="2800" dirty="0">
                <a:latin typeface="Symbol" panose="05050102010706020507" pitchFamily="18" charset="2"/>
              </a:rPr>
              <a:t>b</a:t>
            </a:r>
            <a:r>
              <a:rPr lang="en-US" altLang="en-US" sz="2800" dirty="0"/>
              <a:t>2(SMK) + </a:t>
            </a:r>
            <a:r>
              <a:rPr lang="en-US" altLang="en-US" sz="2800" dirty="0">
                <a:latin typeface="Symbol" panose="05050102010706020507" pitchFamily="18" charset="2"/>
              </a:rPr>
              <a:t>b</a:t>
            </a:r>
            <a:r>
              <a:rPr lang="en-US" altLang="en-US" sz="2800" dirty="0"/>
              <a:t>3(LOGWBC) +</a:t>
            </a:r>
          </a:p>
          <a:p>
            <a:pPr>
              <a:lnSpc>
                <a:spcPct val="90000"/>
              </a:lnSpc>
              <a:buFontTx/>
              <a:buNone/>
            </a:pPr>
            <a:r>
              <a:rPr lang="en-US" altLang="en-US" sz="2800" dirty="0">
                <a:cs typeface="Arial" panose="020B0604020202020204" pitchFamily="34" charset="0"/>
              </a:rPr>
              <a:t>              + </a:t>
            </a:r>
            <a:r>
              <a:rPr lang="en-US" altLang="en-US" sz="2800" dirty="0">
                <a:latin typeface="Symbol" panose="05050102010706020507" pitchFamily="18" charset="2"/>
              </a:rPr>
              <a:t>b</a:t>
            </a:r>
            <a:r>
              <a:rPr lang="en-US" altLang="en-US" sz="2800" dirty="0"/>
              <a:t>4(</a:t>
            </a:r>
            <a:r>
              <a:rPr lang="en-US" altLang="en-US" sz="2800" dirty="0" err="1"/>
              <a:t>TRTxSMK</a:t>
            </a:r>
            <a:r>
              <a:rPr lang="en-US" altLang="en-US" sz="2800" dirty="0"/>
              <a:t>)</a:t>
            </a:r>
            <a:endParaRPr lang="en-US" altLang="en-US" dirty="0"/>
          </a:p>
          <a:p>
            <a:pPr>
              <a:lnSpc>
                <a:spcPct val="90000"/>
              </a:lnSpc>
              <a:buFontTx/>
              <a:buNone/>
            </a:pPr>
            <a:endParaRPr lang="en-US" altLang="en-US" dirty="0"/>
          </a:p>
          <a:p>
            <a:pPr>
              <a:lnSpc>
                <a:spcPct val="90000"/>
              </a:lnSpc>
              <a:buFontTx/>
              <a:buNone/>
            </a:pPr>
            <a:r>
              <a:rPr lang="en-US" altLang="en-US" dirty="0"/>
              <a:t>HR=e</a:t>
            </a:r>
            <a:endParaRPr lang="en-US" altLang="en-US" sz="2800" dirty="0"/>
          </a:p>
        </p:txBody>
      </p:sp>
      <p:sp>
        <p:nvSpPr>
          <p:cNvPr id="52228" name="Text Box 4"/>
          <p:cNvSpPr txBox="1">
            <a:spLocks noChangeArrowheads="1"/>
          </p:cNvSpPr>
          <p:nvPr/>
        </p:nvSpPr>
        <p:spPr bwMode="auto">
          <a:xfrm>
            <a:off x="1852854" y="4897347"/>
            <a:ext cx="4279349" cy="3744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lnSpc>
                <a:spcPct val="90000"/>
              </a:lnSpc>
              <a:buFontTx/>
              <a:buNone/>
            </a:pPr>
            <a:r>
              <a:rPr lang="en-US" altLang="en-US" sz="2000" dirty="0">
                <a:solidFill>
                  <a:srgbClr val="404040"/>
                </a:solidFill>
              </a:rPr>
              <a:t>[</a:t>
            </a:r>
            <a:r>
              <a:rPr lang="el-GR" altLang="en-US" sz="2000" dirty="0">
                <a:solidFill>
                  <a:srgbClr val="404040"/>
                </a:solidFill>
                <a:cs typeface="Arial" panose="020B0604020202020204" pitchFamily="34" charset="0"/>
              </a:rPr>
              <a:t>β</a:t>
            </a:r>
            <a:r>
              <a:rPr lang="en-US" altLang="en-US" sz="2000" dirty="0">
                <a:solidFill>
                  <a:srgbClr val="404040"/>
                </a:solidFill>
                <a:cs typeface="Arial" panose="020B0604020202020204" pitchFamily="34" charset="0"/>
              </a:rPr>
              <a:t>(TRT) </a:t>
            </a:r>
            <a:r>
              <a:rPr lang="en-US" altLang="en-US" sz="2000" dirty="0">
                <a:solidFill>
                  <a:srgbClr val="404040"/>
                </a:solidFill>
              </a:rPr>
              <a:t>+ </a:t>
            </a:r>
            <a:r>
              <a:rPr lang="en-US" altLang="en-US" sz="2000" dirty="0">
                <a:solidFill>
                  <a:srgbClr val="404040"/>
                </a:solidFill>
                <a:latin typeface="Symbol" panose="05050102010706020507" pitchFamily="18" charset="2"/>
              </a:rPr>
              <a:t>b4</a:t>
            </a:r>
            <a:r>
              <a:rPr lang="en-US" altLang="en-US" sz="2000" dirty="0">
                <a:solidFill>
                  <a:srgbClr val="404040"/>
                </a:solidFill>
              </a:rPr>
              <a:t>(</a:t>
            </a:r>
            <a:r>
              <a:rPr lang="en-US" altLang="en-US" sz="2000" dirty="0" err="1">
                <a:solidFill>
                  <a:srgbClr val="404040"/>
                </a:solidFill>
              </a:rPr>
              <a:t>TRTxSMK</a:t>
            </a:r>
            <a:r>
              <a:rPr lang="en-US" altLang="en-US" sz="2000" dirty="0">
                <a:solidFill>
                  <a:srgbClr val="404040"/>
                </a:solidFill>
              </a:rPr>
              <a:t>)]</a:t>
            </a:r>
          </a:p>
        </p:txBody>
      </p:sp>
    </p:spTree>
    <p:extLst>
      <p:ext uri="{BB962C8B-B14F-4D97-AF65-F5344CB8AC3E}">
        <p14:creationId xmlns:p14="http://schemas.microsoft.com/office/powerpoint/2010/main" val="2331320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Fitting the Cox model</a:t>
            </a:r>
          </a:p>
        </p:txBody>
      </p:sp>
      <p:sp>
        <p:nvSpPr>
          <p:cNvPr id="54275" name="Rectangle 3"/>
          <p:cNvSpPr>
            <a:spLocks noGrp="1" noChangeArrowheads="1"/>
          </p:cNvSpPr>
          <p:nvPr>
            <p:ph type="body" idx="1"/>
          </p:nvPr>
        </p:nvSpPr>
        <p:spPr>
          <a:xfrm>
            <a:off x="639711" y="1990438"/>
            <a:ext cx="7467600" cy="2304429"/>
          </a:xfrm>
        </p:spPr>
        <p:txBody>
          <a:bodyPr/>
          <a:lstStyle/>
          <a:p>
            <a:pPr>
              <a:lnSpc>
                <a:spcPct val="90000"/>
              </a:lnSpc>
              <a:spcBef>
                <a:spcPts val="0"/>
              </a:spcBef>
              <a:spcAft>
                <a:spcPts val="1800"/>
              </a:spcAft>
            </a:pPr>
            <a:r>
              <a:rPr lang="en-US" altLang="en-US" dirty="0"/>
              <a:t>Method:  Maximum likelihood</a:t>
            </a:r>
          </a:p>
          <a:p>
            <a:pPr>
              <a:lnSpc>
                <a:spcPct val="90000"/>
              </a:lnSpc>
              <a:spcBef>
                <a:spcPts val="0"/>
              </a:spcBef>
              <a:spcAft>
                <a:spcPts val="1800"/>
              </a:spcAft>
            </a:pPr>
            <a:r>
              <a:rPr lang="en-US" altLang="en-US" dirty="0"/>
              <a:t>Hypothesis testing: H</a:t>
            </a:r>
            <a:r>
              <a:rPr lang="en-US" altLang="en-US" baseline="-25000" dirty="0"/>
              <a:t>o</a:t>
            </a:r>
            <a:r>
              <a:rPr lang="en-US" altLang="en-US" dirty="0"/>
              <a:t>:  </a:t>
            </a:r>
            <a:r>
              <a:rPr lang="en-US" altLang="en-US" dirty="0">
                <a:latin typeface="Symbol"/>
                <a:sym typeface="Symbol"/>
              </a:rPr>
              <a:t>b</a:t>
            </a:r>
            <a:r>
              <a:rPr lang="en-US" altLang="en-US" baseline="-25000" dirty="0">
                <a:latin typeface="Arial Unicode MS"/>
                <a:ea typeface="Arial Unicode MS"/>
                <a:cs typeface="Arial Unicode MS"/>
              </a:rPr>
              <a:t>i</a:t>
            </a:r>
            <a:r>
              <a:rPr lang="en-US" altLang="en-US" dirty="0">
                <a:latin typeface="Symbol"/>
                <a:sym typeface="Symbol"/>
              </a:rPr>
              <a:t>=0</a:t>
            </a:r>
          </a:p>
          <a:p>
            <a:pPr>
              <a:lnSpc>
                <a:spcPct val="90000"/>
              </a:lnSpc>
              <a:spcBef>
                <a:spcPts val="0"/>
              </a:spcBef>
              <a:spcAft>
                <a:spcPts val="1800"/>
              </a:spcAft>
            </a:pPr>
            <a:r>
              <a:rPr lang="en-US" altLang="en-US" dirty="0">
                <a:latin typeface="Arial Unicode MS" panose="020B0604020202020204" pitchFamily="34" charset="-128"/>
              </a:rPr>
              <a:t>Likelihood ratio test: X</a:t>
            </a:r>
            <a:r>
              <a:rPr lang="en-US" altLang="en-US" baseline="30000" dirty="0">
                <a:latin typeface="Arial Unicode MS" panose="020B0604020202020204" pitchFamily="34" charset="-128"/>
              </a:rPr>
              <a:t>2</a:t>
            </a:r>
            <a:r>
              <a:rPr lang="en-US" altLang="en-US" baseline="-25000" dirty="0">
                <a:latin typeface="Arial Unicode MS" panose="020B0604020202020204" pitchFamily="34" charset="-128"/>
              </a:rPr>
              <a:t>LR</a:t>
            </a:r>
            <a:r>
              <a:rPr lang="en-US" altLang="en-US" dirty="0">
                <a:latin typeface="Arial Unicode MS" panose="020B0604020202020204" pitchFamily="34" charset="-128"/>
              </a:rPr>
              <a:t>= -2ln (L</a:t>
            </a:r>
            <a:r>
              <a:rPr lang="en-US" altLang="en-US" baseline="-25000" dirty="0">
                <a:latin typeface="Arial Unicode MS" panose="020B0604020202020204" pitchFamily="34" charset="-128"/>
              </a:rPr>
              <a:t>R</a:t>
            </a:r>
            <a:r>
              <a:rPr lang="en-US" altLang="en-US" dirty="0">
                <a:latin typeface="Arial Unicode MS" panose="020B0604020202020204" pitchFamily="34" charset="-128"/>
              </a:rPr>
              <a:t>/L</a:t>
            </a:r>
            <a:r>
              <a:rPr lang="en-US" altLang="en-US" baseline="-25000" dirty="0">
                <a:latin typeface="Arial Unicode MS" panose="020B0604020202020204" pitchFamily="34" charset="-128"/>
              </a:rPr>
              <a:t>F</a:t>
            </a:r>
            <a:r>
              <a:rPr lang="en-US" altLang="en-US" dirty="0">
                <a:latin typeface="Arial Unicode MS" panose="020B0604020202020204" pitchFamily="34" charset="-128"/>
              </a:rPr>
              <a:t>)</a:t>
            </a:r>
          </a:p>
        </p:txBody>
      </p:sp>
      <p:pic>
        <p:nvPicPr>
          <p:cNvPr id="2" name="Picture 1" descr="Photo  36.jpg"/>
          <p:cNvPicPr>
            <a:picLocks noChangeAspect="1"/>
          </p:cNvPicPr>
          <p:nvPr/>
        </p:nvPicPr>
        <p:blipFill rotWithShape="1">
          <a:blip r:embed="rId3" cstate="print">
            <a:alphaModFix amt="83000"/>
            <a:extLst>
              <a:ext uri="{28A0092B-C50C-407E-A947-70E740481C1C}">
                <a14:useLocalDpi xmlns:a14="http://schemas.microsoft.com/office/drawing/2010/main"/>
              </a:ext>
            </a:extLst>
          </a:blip>
          <a:srcRect/>
          <a:stretch/>
        </p:blipFill>
        <p:spPr>
          <a:xfrm>
            <a:off x="270232" y="4887066"/>
            <a:ext cx="8873767" cy="1048284"/>
          </a:xfrm>
          <a:prstGeom prst="rect">
            <a:avLst/>
          </a:prstGeom>
        </p:spPr>
      </p:pic>
    </p:spTree>
    <p:extLst>
      <p:ext uri="{BB962C8B-B14F-4D97-AF65-F5344CB8AC3E}">
        <p14:creationId xmlns:p14="http://schemas.microsoft.com/office/powerpoint/2010/main" val="3079901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74320"/>
            <a:ext cx="8229600" cy="1143000"/>
          </a:xfrm>
        </p:spPr>
        <p:txBody>
          <a:bodyPr/>
          <a:lstStyle/>
          <a:p>
            <a:r>
              <a:rPr lang="en-US" altLang="en-US" dirty="0"/>
              <a:t>Example: Leukemia data</a:t>
            </a:r>
          </a:p>
        </p:txBody>
      </p:sp>
      <p:sp>
        <p:nvSpPr>
          <p:cNvPr id="55299" name="Rectangle 3"/>
          <p:cNvSpPr>
            <a:spLocks noGrp="1" noChangeArrowheads="1"/>
          </p:cNvSpPr>
          <p:nvPr>
            <p:ph type="body" idx="1"/>
          </p:nvPr>
        </p:nvSpPr>
        <p:spPr>
          <a:xfrm>
            <a:off x="640080" y="1788442"/>
            <a:ext cx="6377700" cy="2819400"/>
          </a:xfrm>
          <a:solidFill>
            <a:schemeClr val="bg1">
              <a:lumMod val="85000"/>
            </a:schemeClr>
          </a:solidFill>
        </p:spPr>
        <p:txBody>
          <a:bodyPr/>
          <a:lstStyle/>
          <a:p>
            <a:pPr marL="0" indent="0">
              <a:spcBef>
                <a:spcPts val="1200"/>
              </a:spcBef>
              <a:buNone/>
            </a:pPr>
            <a:r>
              <a:rPr lang="en-US" altLang="en-US" sz="2600" dirty="0">
                <a:solidFill>
                  <a:srgbClr val="404040"/>
                </a:solidFill>
              </a:rPr>
              <a:t>TRTMENT:  1=treatment, 0=control</a:t>
            </a:r>
          </a:p>
          <a:p>
            <a:pPr marL="0" indent="0">
              <a:spcBef>
                <a:spcPts val="1200"/>
              </a:spcBef>
              <a:buNone/>
            </a:pPr>
            <a:r>
              <a:rPr lang="en-US" altLang="en-US" sz="2600" dirty="0">
                <a:solidFill>
                  <a:srgbClr val="404040"/>
                </a:solidFill>
              </a:rPr>
              <a:t>LOGWBC: log of WBC count (</a:t>
            </a:r>
            <a:r>
              <a:rPr lang="en-US" altLang="en-US" sz="2600" dirty="0" err="1">
                <a:solidFill>
                  <a:srgbClr val="404040"/>
                </a:solidFill>
              </a:rPr>
              <a:t>contin</a:t>
            </a:r>
            <a:r>
              <a:rPr lang="en-US" altLang="en-US" sz="2600" dirty="0">
                <a:solidFill>
                  <a:srgbClr val="404040"/>
                </a:solidFill>
              </a:rPr>
              <a:t>.)</a:t>
            </a:r>
          </a:p>
          <a:p>
            <a:pPr marL="0" indent="0">
              <a:spcBef>
                <a:spcPts val="1200"/>
              </a:spcBef>
              <a:buNone/>
            </a:pPr>
            <a:r>
              <a:rPr lang="en-US" altLang="en-US" sz="2600" dirty="0" err="1">
                <a:solidFill>
                  <a:srgbClr val="404040"/>
                </a:solidFill>
              </a:rPr>
              <a:t>TRTxWBC</a:t>
            </a:r>
            <a:r>
              <a:rPr lang="en-US" altLang="en-US" sz="2600" dirty="0">
                <a:solidFill>
                  <a:srgbClr val="404040"/>
                </a:solidFill>
              </a:rPr>
              <a:t>:  interaction of treatment &amp; WBC</a:t>
            </a:r>
          </a:p>
          <a:p>
            <a:pPr marL="0" indent="0">
              <a:spcBef>
                <a:spcPts val="1200"/>
              </a:spcBef>
              <a:buNone/>
            </a:pPr>
            <a:r>
              <a:rPr lang="en-US" altLang="en-US" sz="2600" dirty="0">
                <a:solidFill>
                  <a:srgbClr val="404040"/>
                </a:solidFill>
              </a:rPr>
              <a:t>WEEKS:  weeks in remission (integers)</a:t>
            </a:r>
          </a:p>
          <a:p>
            <a:pPr marL="0" indent="0">
              <a:spcBef>
                <a:spcPts val="1200"/>
              </a:spcBef>
              <a:buNone/>
            </a:pPr>
            <a:r>
              <a:rPr lang="en-US" altLang="en-US" sz="2600" dirty="0">
                <a:solidFill>
                  <a:srgbClr val="404040"/>
                </a:solidFill>
              </a:rPr>
              <a:t>RELAPSE:  1=relapse, 0=censored</a:t>
            </a:r>
          </a:p>
          <a:p>
            <a:pPr marL="0" indent="0">
              <a:buNone/>
            </a:pPr>
            <a:endParaRPr lang="en-US" altLang="en-US" sz="1200" dirty="0">
              <a:solidFill>
                <a:srgbClr val="404040"/>
              </a:solidFill>
            </a:endParaRPr>
          </a:p>
          <a:p>
            <a:pPr marL="0" indent="0">
              <a:buSzPct val="99000"/>
              <a:buNone/>
            </a:pPr>
            <a:r>
              <a:rPr lang="en-US" altLang="en-US" dirty="0">
                <a:solidFill>
                  <a:schemeClr val="accent6">
                    <a:lumMod val="50000"/>
                  </a:schemeClr>
                </a:solidFill>
              </a:rPr>
              <a:t>Step </a:t>
            </a:r>
            <a:r>
              <a:rPr lang="en-US" altLang="en-US" dirty="0">
                <a:solidFill>
                  <a:srgbClr val="546422"/>
                </a:solidFill>
              </a:rPr>
              <a:t>1. </a:t>
            </a:r>
            <a:r>
              <a:rPr lang="en-US" altLang="en-US" dirty="0">
                <a:solidFill>
                  <a:srgbClr val="404040"/>
                </a:solidFill>
              </a:rPr>
              <a:t>Assess interaction</a:t>
            </a:r>
          </a:p>
          <a:p>
            <a:pPr marL="0" indent="0">
              <a:buSzPct val="99000"/>
              <a:buNone/>
            </a:pPr>
            <a:r>
              <a:rPr lang="en-US" altLang="en-US" dirty="0">
                <a:solidFill>
                  <a:srgbClr val="546422"/>
                </a:solidFill>
              </a:rPr>
              <a:t>Step 2. </a:t>
            </a:r>
            <a:r>
              <a:rPr lang="en-US" altLang="en-US" dirty="0">
                <a:solidFill>
                  <a:srgbClr val="404040"/>
                </a:solidFill>
              </a:rPr>
              <a:t>Assess confounding </a:t>
            </a:r>
          </a:p>
        </p:txBody>
      </p:sp>
    </p:spTree>
    <p:extLst>
      <p:ext uri="{BB962C8B-B14F-4D97-AF65-F5344CB8AC3E}">
        <p14:creationId xmlns:p14="http://schemas.microsoft.com/office/powerpoint/2010/main" val="29015611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74320"/>
            <a:ext cx="8229600" cy="1143000"/>
          </a:xfrm>
        </p:spPr>
        <p:txBody>
          <a:bodyPr/>
          <a:lstStyle/>
          <a:p>
            <a:r>
              <a:rPr lang="en-US" altLang="en-US" dirty="0"/>
              <a:t>Example: Leukemia data</a:t>
            </a:r>
            <a:r>
              <a:rPr lang="en-US" altLang="en-US" sz="3600" dirty="0"/>
              <a:t> </a:t>
            </a:r>
            <a:r>
              <a:rPr lang="en-US" altLang="en-US" sz="3000" dirty="0"/>
              <a:t>(2)</a:t>
            </a:r>
          </a:p>
        </p:txBody>
      </p:sp>
      <p:sp>
        <p:nvSpPr>
          <p:cNvPr id="55299" name="Rectangle 3"/>
          <p:cNvSpPr>
            <a:spLocks noGrp="1" noChangeArrowheads="1"/>
          </p:cNvSpPr>
          <p:nvPr>
            <p:ph type="body" idx="1"/>
          </p:nvPr>
        </p:nvSpPr>
        <p:spPr>
          <a:xfrm>
            <a:off x="685800" y="2055520"/>
            <a:ext cx="7802372" cy="2657135"/>
          </a:xfrm>
          <a:solidFill>
            <a:schemeClr val="accent6">
              <a:lumMod val="40000"/>
              <a:lumOff val="60000"/>
            </a:schemeClr>
          </a:solidFill>
        </p:spPr>
        <p:txBody>
          <a:bodyPr/>
          <a:lstStyle/>
          <a:p>
            <a:pPr>
              <a:spcBef>
                <a:spcPts val="0"/>
              </a:spcBef>
              <a:spcAft>
                <a:spcPts val="2400"/>
              </a:spcAft>
              <a:buSzPct val="99000"/>
            </a:pPr>
            <a:r>
              <a:rPr lang="en-US" altLang="en-US" sz="3000" dirty="0">
                <a:solidFill>
                  <a:srgbClr val="FF6600"/>
                </a:solidFill>
              </a:rPr>
              <a:t>Full model: </a:t>
            </a:r>
            <a:r>
              <a:rPr lang="en-US" altLang="en-US" sz="3000" dirty="0"/>
              <a:t>h(</a:t>
            </a:r>
            <a:r>
              <a:rPr lang="en-US" altLang="en-US" sz="3000" dirty="0" err="1"/>
              <a:t>t,X</a:t>
            </a:r>
            <a:r>
              <a:rPr lang="en-US" altLang="en-US" sz="3000" dirty="0"/>
              <a:t>)= h</a:t>
            </a:r>
            <a:r>
              <a:rPr lang="en-US" altLang="en-US" sz="3000" baseline="-25000" dirty="0"/>
              <a:t>o</a:t>
            </a:r>
            <a:r>
              <a:rPr lang="en-US" altLang="en-US" sz="3000" dirty="0"/>
              <a:t>(t) </a:t>
            </a:r>
            <a:r>
              <a:rPr lang="en-US" altLang="en-US" sz="3000" dirty="0" err="1"/>
              <a:t>exp</a:t>
            </a:r>
            <a:r>
              <a:rPr lang="en-US" altLang="en-US" sz="3000" dirty="0"/>
              <a:t>[</a:t>
            </a:r>
            <a:r>
              <a:rPr lang="en-US" altLang="en-US" sz="3000" dirty="0">
                <a:latin typeface="Symbol" panose="05050102010706020507" pitchFamily="18" charset="2"/>
              </a:rPr>
              <a:t>b</a:t>
            </a:r>
            <a:r>
              <a:rPr lang="en-US" altLang="en-US" sz="3000" dirty="0"/>
              <a:t>(TRTMENT)         + </a:t>
            </a:r>
            <a:r>
              <a:rPr lang="en-US" altLang="en-US" sz="3000" dirty="0">
                <a:latin typeface="Symbol" panose="05050102010706020507" pitchFamily="18" charset="2"/>
              </a:rPr>
              <a:t>b</a:t>
            </a:r>
            <a:r>
              <a:rPr lang="en-US" altLang="en-US" sz="3000" baseline="-25000" dirty="0"/>
              <a:t>1</a:t>
            </a:r>
            <a:r>
              <a:rPr lang="en-US" altLang="en-US" sz="3000" dirty="0"/>
              <a:t>(LOGWBC) + </a:t>
            </a:r>
            <a:r>
              <a:rPr lang="en-US" altLang="en-US" sz="3000" dirty="0">
                <a:latin typeface="Symbol" panose="05050102010706020507" pitchFamily="18" charset="2"/>
              </a:rPr>
              <a:t>b</a:t>
            </a:r>
            <a:r>
              <a:rPr lang="en-US" altLang="en-US" sz="3000" baseline="-25000" dirty="0"/>
              <a:t>2</a:t>
            </a:r>
            <a:r>
              <a:rPr lang="en-US" altLang="en-US" sz="3000" dirty="0"/>
              <a:t>(</a:t>
            </a:r>
            <a:r>
              <a:rPr lang="en-US" altLang="en-US" sz="3000" dirty="0" err="1"/>
              <a:t>TRTxWBC</a:t>
            </a:r>
            <a:r>
              <a:rPr lang="en-US" altLang="en-US" sz="3000" dirty="0"/>
              <a:t>)</a:t>
            </a:r>
          </a:p>
          <a:p>
            <a:pPr>
              <a:buSzPct val="99000"/>
            </a:pPr>
            <a:r>
              <a:rPr lang="en-US" altLang="en-US" sz="3000" dirty="0">
                <a:solidFill>
                  <a:srgbClr val="FF6600"/>
                </a:solidFill>
              </a:rPr>
              <a:t>Reduced model: </a:t>
            </a:r>
            <a:r>
              <a:rPr lang="en-US" altLang="en-US" sz="3000" dirty="0"/>
              <a:t>h(</a:t>
            </a:r>
            <a:r>
              <a:rPr lang="en-US" altLang="en-US" sz="3000" dirty="0" err="1"/>
              <a:t>t,X</a:t>
            </a:r>
            <a:r>
              <a:rPr lang="en-US" altLang="en-US" sz="3000" dirty="0"/>
              <a:t>)= h</a:t>
            </a:r>
            <a:r>
              <a:rPr lang="en-US" altLang="en-US" sz="3000" baseline="-25000" dirty="0"/>
              <a:t>o</a:t>
            </a:r>
            <a:r>
              <a:rPr lang="en-US" altLang="en-US" sz="3000" dirty="0"/>
              <a:t>(t) </a:t>
            </a:r>
            <a:r>
              <a:rPr lang="en-US" altLang="en-US" sz="3000" dirty="0" err="1"/>
              <a:t>exp</a:t>
            </a:r>
            <a:r>
              <a:rPr lang="en-US" altLang="en-US" sz="3000" dirty="0"/>
              <a:t>[</a:t>
            </a:r>
            <a:r>
              <a:rPr lang="en-US" altLang="en-US" sz="3000" dirty="0">
                <a:latin typeface="Symbol" panose="05050102010706020507" pitchFamily="18" charset="2"/>
              </a:rPr>
              <a:t>b</a:t>
            </a:r>
            <a:r>
              <a:rPr lang="en-US" altLang="en-US" sz="3000" dirty="0"/>
              <a:t>(TRTMENT) + </a:t>
            </a:r>
            <a:r>
              <a:rPr lang="en-US" altLang="en-US" sz="3000" dirty="0">
                <a:latin typeface="Symbol" panose="05050102010706020507" pitchFamily="18" charset="2"/>
              </a:rPr>
              <a:t>b</a:t>
            </a:r>
            <a:r>
              <a:rPr lang="en-US" altLang="en-US" sz="3000" baseline="-25000" dirty="0">
                <a:latin typeface="Symbol" panose="05050102010706020507" pitchFamily="18" charset="2"/>
              </a:rPr>
              <a:t>1</a:t>
            </a:r>
            <a:r>
              <a:rPr lang="en-US" altLang="en-US" sz="3000" dirty="0"/>
              <a:t>(LOGWBC)</a:t>
            </a:r>
          </a:p>
        </p:txBody>
      </p:sp>
    </p:spTree>
    <p:extLst>
      <p:ext uri="{BB962C8B-B14F-4D97-AF65-F5344CB8AC3E}">
        <p14:creationId xmlns:p14="http://schemas.microsoft.com/office/powerpoint/2010/main" val="11979628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710924" y="292064"/>
            <a:ext cx="7754303" cy="4724400"/>
            <a:chOff x="152400" y="457200"/>
            <a:chExt cx="8821103" cy="5867400"/>
          </a:xfrm>
        </p:grpSpPr>
        <p:pic>
          <p:nvPicPr>
            <p:cNvPr id="4" name="Picture 3"/>
            <p:cNvPicPr>
              <a:picLocks noChangeAspect="1"/>
            </p:cNvPicPr>
            <p:nvPr/>
          </p:nvPicPr>
          <p:blipFill>
            <a:blip r:embed="rId3"/>
            <a:stretch>
              <a:fillRect/>
            </a:stretch>
          </p:blipFill>
          <p:spPr>
            <a:xfrm>
              <a:off x="152400" y="457200"/>
              <a:ext cx="8821103" cy="5867400"/>
            </a:xfrm>
            <a:prstGeom prst="rect">
              <a:avLst/>
            </a:prstGeom>
          </p:spPr>
        </p:pic>
        <p:sp>
          <p:nvSpPr>
            <p:cNvPr id="5" name="Rectangle 4"/>
            <p:cNvSpPr/>
            <p:nvPr/>
          </p:nvSpPr>
          <p:spPr bwMode="auto">
            <a:xfrm>
              <a:off x="228600" y="838200"/>
              <a:ext cx="1143000" cy="533400"/>
            </a:xfrm>
            <a:prstGeom prst="rect">
              <a:avLst/>
            </a:pr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8" name="Rectangle 7"/>
            <p:cNvSpPr/>
            <p:nvPr/>
          </p:nvSpPr>
          <p:spPr bwMode="auto">
            <a:xfrm>
              <a:off x="237744" y="4191000"/>
              <a:ext cx="1362456" cy="533400"/>
            </a:xfrm>
            <a:prstGeom prst="rect">
              <a:avLst/>
            </a:pr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9" name="Rectangle 8"/>
            <p:cNvSpPr/>
            <p:nvPr/>
          </p:nvSpPr>
          <p:spPr bwMode="auto">
            <a:xfrm>
              <a:off x="6019800" y="463296"/>
              <a:ext cx="2895600" cy="533400"/>
            </a:xfrm>
            <a:prstGeom prst="rect">
              <a:avLst/>
            </a:pr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grpSp>
      <p:pic>
        <p:nvPicPr>
          <p:cNvPr id="10" name="Picture 9"/>
          <p:cNvPicPr>
            <a:picLocks noChangeAspect="1"/>
          </p:cNvPicPr>
          <p:nvPr/>
        </p:nvPicPr>
        <p:blipFill>
          <a:blip r:embed="rId4"/>
          <a:stretch>
            <a:fillRect/>
          </a:stretch>
        </p:blipFill>
        <p:spPr>
          <a:xfrm>
            <a:off x="761999" y="5016464"/>
            <a:ext cx="7754303" cy="1588985"/>
          </a:xfrm>
          <a:prstGeom prst="rect">
            <a:avLst/>
          </a:prstGeom>
        </p:spPr>
      </p:pic>
    </p:spTree>
    <p:extLst>
      <p:ext uri="{BB962C8B-B14F-4D97-AF65-F5344CB8AC3E}">
        <p14:creationId xmlns:p14="http://schemas.microsoft.com/office/powerpoint/2010/main" val="6251280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609600" y="457200"/>
            <a:ext cx="7781735" cy="1942301"/>
            <a:chOff x="609600" y="2571168"/>
            <a:chExt cx="7781735" cy="1942301"/>
          </a:xfrm>
        </p:grpSpPr>
        <p:pic>
          <p:nvPicPr>
            <p:cNvPr id="2" name="Picture 1"/>
            <p:cNvPicPr>
              <a:picLocks noChangeAspect="1"/>
            </p:cNvPicPr>
            <p:nvPr/>
          </p:nvPicPr>
          <p:blipFill>
            <a:blip r:embed="rId3"/>
            <a:stretch>
              <a:fillRect/>
            </a:stretch>
          </p:blipFill>
          <p:spPr>
            <a:xfrm>
              <a:off x="609600" y="2571168"/>
              <a:ext cx="7781735" cy="1942301"/>
            </a:xfrm>
            <a:prstGeom prst="rect">
              <a:avLst/>
            </a:prstGeom>
          </p:spPr>
        </p:pic>
        <p:sp>
          <p:nvSpPr>
            <p:cNvPr id="3" name="Rectangle 2"/>
            <p:cNvSpPr/>
            <p:nvPr/>
          </p:nvSpPr>
          <p:spPr bwMode="auto">
            <a:xfrm>
              <a:off x="3505200" y="2578608"/>
              <a:ext cx="3733800" cy="415638"/>
            </a:xfrm>
            <a:prstGeom prst="rect">
              <a:avLst/>
            </a:pr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grpSp>
      <p:pic>
        <p:nvPicPr>
          <p:cNvPr id="11" name="Picture 10"/>
          <p:cNvPicPr>
            <a:picLocks noChangeAspect="1"/>
          </p:cNvPicPr>
          <p:nvPr/>
        </p:nvPicPr>
        <p:blipFill>
          <a:blip r:embed="rId4"/>
          <a:stretch>
            <a:fillRect/>
          </a:stretch>
        </p:blipFill>
        <p:spPr>
          <a:xfrm>
            <a:off x="609600" y="2743200"/>
            <a:ext cx="7754302" cy="2909193"/>
          </a:xfrm>
          <a:prstGeom prst="rect">
            <a:avLst/>
          </a:prstGeom>
        </p:spPr>
      </p:pic>
    </p:spTree>
    <p:extLst>
      <p:ext uri="{BB962C8B-B14F-4D97-AF65-F5344CB8AC3E}">
        <p14:creationId xmlns:p14="http://schemas.microsoft.com/office/powerpoint/2010/main" val="2021086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274319"/>
            <a:ext cx="8229600" cy="1143000"/>
          </a:xfrm>
        </p:spPr>
        <p:txBody>
          <a:bodyPr/>
          <a:lstStyle/>
          <a:p>
            <a:r>
              <a:rPr lang="en-US" altLang="en-US" dirty="0"/>
              <a:t>Survival time</a:t>
            </a:r>
          </a:p>
        </p:txBody>
      </p:sp>
      <p:sp>
        <p:nvSpPr>
          <p:cNvPr id="6147" name="Rectangle 3"/>
          <p:cNvSpPr>
            <a:spLocks noGrp="1" noChangeArrowheads="1"/>
          </p:cNvSpPr>
          <p:nvPr>
            <p:ph idx="1"/>
          </p:nvPr>
        </p:nvSpPr>
        <p:spPr>
          <a:xfrm>
            <a:off x="548640" y="1828800"/>
            <a:ext cx="8229600" cy="3910153"/>
          </a:xfrm>
        </p:spPr>
        <p:txBody>
          <a:bodyPr/>
          <a:lstStyle/>
          <a:p>
            <a:pPr>
              <a:lnSpc>
                <a:spcPct val="90000"/>
              </a:lnSpc>
              <a:spcBef>
                <a:spcPts val="0"/>
              </a:spcBef>
              <a:spcAft>
                <a:spcPts val="1800"/>
              </a:spcAft>
            </a:pPr>
            <a:r>
              <a:rPr lang="en-US" altLang="en-US" dirty="0"/>
              <a:t>Measured from </a:t>
            </a:r>
            <a:r>
              <a:rPr lang="en-US" altLang="en-US" u="sng" dirty="0"/>
              <a:t>each</a:t>
            </a:r>
            <a:r>
              <a:rPr lang="en-US" altLang="en-US" dirty="0"/>
              <a:t> subject’s entry into the study until the event occurs or the study ends</a:t>
            </a:r>
          </a:p>
          <a:p>
            <a:pPr>
              <a:lnSpc>
                <a:spcPct val="90000"/>
              </a:lnSpc>
              <a:spcBef>
                <a:spcPts val="0"/>
              </a:spcBef>
              <a:spcAft>
                <a:spcPts val="1800"/>
              </a:spcAft>
            </a:pPr>
            <a:r>
              <a:rPr lang="en-US" altLang="en-US" dirty="0"/>
              <a:t>Subjects can enter the study any time during study period</a:t>
            </a:r>
          </a:p>
          <a:p>
            <a:pPr>
              <a:lnSpc>
                <a:spcPct val="90000"/>
              </a:lnSpc>
              <a:spcBef>
                <a:spcPts val="0"/>
              </a:spcBef>
              <a:spcAft>
                <a:spcPts val="1800"/>
              </a:spcAft>
            </a:pPr>
            <a:r>
              <a:rPr lang="en-US" altLang="en-US" dirty="0"/>
              <a:t>Time can be measured in any units – such as days, weeks, months, etc.</a:t>
            </a:r>
          </a:p>
        </p:txBody>
      </p:sp>
    </p:spTree>
    <p:extLst>
      <p:ext uri="{BB962C8B-B14F-4D97-AF65-F5344CB8AC3E}">
        <p14:creationId xmlns:p14="http://schemas.microsoft.com/office/powerpoint/2010/main" val="22564217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0137.JPG"/>
          <p:cNvPicPr>
            <a:picLocks noChangeAspect="1"/>
          </p:cNvPicPr>
          <p:nvPr/>
        </p:nvPicPr>
        <p:blipFill rotWithShape="1">
          <a:blip r:embed="rId3" cstate="print">
            <a:alphaModFix amt="74000"/>
            <a:extLst>
              <a:ext uri="{28A0092B-C50C-407E-A947-70E740481C1C}">
                <a14:useLocalDpi xmlns:a14="http://schemas.microsoft.com/office/drawing/2010/main"/>
              </a:ext>
            </a:extLst>
          </a:blip>
          <a:srcRect/>
          <a:stretch/>
        </p:blipFill>
        <p:spPr>
          <a:xfrm>
            <a:off x="1256582" y="1763052"/>
            <a:ext cx="1986211" cy="4742000"/>
          </a:xfrm>
          <a:prstGeom prst="rect">
            <a:avLst/>
          </a:prstGeom>
        </p:spPr>
      </p:pic>
      <p:sp>
        <p:nvSpPr>
          <p:cNvPr id="55298" name="Rectangle 2"/>
          <p:cNvSpPr>
            <a:spLocks noGrp="1" noChangeArrowheads="1"/>
          </p:cNvSpPr>
          <p:nvPr>
            <p:ph type="title"/>
          </p:nvPr>
        </p:nvSpPr>
        <p:spPr>
          <a:xfrm>
            <a:off x="640080" y="274320"/>
            <a:ext cx="8229600" cy="1143000"/>
          </a:xfrm>
        </p:spPr>
        <p:txBody>
          <a:bodyPr/>
          <a:lstStyle/>
          <a:p>
            <a:r>
              <a:rPr lang="en-US" altLang="en-US" dirty="0"/>
              <a:t>Example – Leukemia data</a:t>
            </a:r>
          </a:p>
        </p:txBody>
      </p:sp>
      <p:sp>
        <p:nvSpPr>
          <p:cNvPr id="2" name="Content Placeholder 1"/>
          <p:cNvSpPr>
            <a:spLocks noGrp="1"/>
          </p:cNvSpPr>
          <p:nvPr>
            <p:ph idx="1"/>
          </p:nvPr>
        </p:nvSpPr>
        <p:spPr>
          <a:xfrm>
            <a:off x="685800" y="2638232"/>
            <a:ext cx="8229600" cy="1495820"/>
          </a:xfrm>
          <a:solidFill>
            <a:srgbClr val="CDB515"/>
          </a:solidFill>
        </p:spPr>
        <p:txBody>
          <a:bodyPr/>
          <a:lstStyle/>
          <a:p>
            <a:pPr marL="0" indent="0" algn="r">
              <a:buNone/>
            </a:pPr>
            <a:r>
              <a:rPr lang="en-US" sz="4400" i="1" dirty="0">
                <a:solidFill>
                  <a:schemeClr val="tx1">
                    <a:lumMod val="75000"/>
                    <a:lumOff val="25000"/>
                  </a:schemeClr>
                </a:solidFill>
              </a:rPr>
              <a:t>What would you conclude from these results? </a:t>
            </a:r>
          </a:p>
        </p:txBody>
      </p:sp>
    </p:spTree>
    <p:extLst>
      <p:ext uri="{BB962C8B-B14F-4D97-AF65-F5344CB8AC3E}">
        <p14:creationId xmlns:p14="http://schemas.microsoft.com/office/powerpoint/2010/main" val="15878957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74320"/>
            <a:ext cx="8229600" cy="1143000"/>
          </a:xfrm>
        </p:spPr>
        <p:txBody>
          <a:bodyPr/>
          <a:lstStyle/>
          <a:p>
            <a:r>
              <a:rPr lang="en-US" altLang="en-US" dirty="0"/>
              <a:t>Leukemia data – Conclusions</a:t>
            </a:r>
          </a:p>
        </p:txBody>
      </p:sp>
      <p:sp>
        <p:nvSpPr>
          <p:cNvPr id="2" name="Content Placeholder 1"/>
          <p:cNvSpPr>
            <a:spLocks noGrp="1"/>
          </p:cNvSpPr>
          <p:nvPr>
            <p:ph idx="1"/>
          </p:nvPr>
        </p:nvSpPr>
        <p:spPr>
          <a:xfrm>
            <a:off x="548640" y="1715766"/>
            <a:ext cx="8229600" cy="4456433"/>
          </a:xfrm>
        </p:spPr>
        <p:txBody>
          <a:bodyPr/>
          <a:lstStyle/>
          <a:p>
            <a:pPr>
              <a:lnSpc>
                <a:spcPct val="90000"/>
              </a:lnSpc>
              <a:spcBef>
                <a:spcPts val="0"/>
              </a:spcBef>
              <a:spcAft>
                <a:spcPts val="1800"/>
              </a:spcAft>
            </a:pPr>
            <a:r>
              <a:rPr lang="en-US" sz="3000" dirty="0"/>
              <a:t>No interaction between treatment and log(WBC)</a:t>
            </a:r>
          </a:p>
          <a:p>
            <a:pPr>
              <a:lnSpc>
                <a:spcPct val="90000"/>
              </a:lnSpc>
              <a:spcBef>
                <a:spcPts val="0"/>
              </a:spcBef>
              <a:spcAft>
                <a:spcPts val="1800"/>
              </a:spcAft>
            </a:pPr>
            <a:r>
              <a:rPr lang="en-US" sz="3000" dirty="0"/>
              <a:t>Small amount of confounding by log(WBC) of the relationship between treatment and remission</a:t>
            </a:r>
          </a:p>
          <a:p>
            <a:pPr>
              <a:lnSpc>
                <a:spcPct val="90000"/>
              </a:lnSpc>
              <a:spcBef>
                <a:spcPts val="0"/>
              </a:spcBef>
              <a:spcAft>
                <a:spcPts val="1800"/>
              </a:spcAft>
            </a:pPr>
            <a:r>
              <a:rPr lang="en-US" sz="3000" dirty="0"/>
              <a:t>People in treatment group are 0.27 times as likely to relapse than controls</a:t>
            </a:r>
          </a:p>
          <a:p>
            <a:pPr>
              <a:lnSpc>
                <a:spcPct val="90000"/>
              </a:lnSpc>
              <a:spcBef>
                <a:spcPts val="0"/>
              </a:spcBef>
              <a:spcAft>
                <a:spcPts val="1800"/>
              </a:spcAft>
            </a:pPr>
            <a:r>
              <a:rPr lang="en-US" sz="3000" dirty="0"/>
              <a:t>Reciprocal (1 / 0.27):  People in control group are 3.7-fold more likely to relapse</a:t>
            </a:r>
          </a:p>
        </p:txBody>
      </p:sp>
    </p:spTree>
    <p:extLst>
      <p:ext uri="{BB962C8B-B14F-4D97-AF65-F5344CB8AC3E}">
        <p14:creationId xmlns:p14="http://schemas.microsoft.com/office/powerpoint/2010/main" val="41226467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274320"/>
            <a:ext cx="8229600" cy="1143000"/>
          </a:xfrm>
        </p:spPr>
        <p:txBody>
          <a:bodyPr/>
          <a:lstStyle/>
          <a:p>
            <a:r>
              <a:rPr lang="en-US" altLang="en-US" dirty="0"/>
              <a:t>Proportional hazards assumption</a:t>
            </a:r>
          </a:p>
        </p:txBody>
      </p:sp>
      <p:sp>
        <p:nvSpPr>
          <p:cNvPr id="56323" name="Rectangle 3"/>
          <p:cNvSpPr>
            <a:spLocks noGrp="1" noChangeArrowheads="1"/>
          </p:cNvSpPr>
          <p:nvPr>
            <p:ph type="body" idx="1"/>
          </p:nvPr>
        </p:nvSpPr>
        <p:spPr>
          <a:xfrm>
            <a:off x="548640" y="1729276"/>
            <a:ext cx="8229600" cy="3528523"/>
          </a:xfrm>
        </p:spPr>
        <p:txBody>
          <a:bodyPr/>
          <a:lstStyle/>
          <a:p>
            <a:pPr>
              <a:lnSpc>
                <a:spcPct val="90000"/>
              </a:lnSpc>
              <a:spcBef>
                <a:spcPts val="0"/>
              </a:spcBef>
              <a:spcAft>
                <a:spcPts val="1200"/>
              </a:spcAft>
            </a:pPr>
            <a:r>
              <a:rPr lang="en-US" altLang="en-US" dirty="0"/>
              <a:t>Assume hazard ratio (for any X variable) is constant over time; i.e., h</a:t>
            </a:r>
            <a:r>
              <a:rPr lang="en-US" altLang="en-US" dirty="0">
                <a:sym typeface="Wingdings" panose="05000000000000000000" pitchFamily="2" charset="2"/>
              </a:rPr>
              <a:t>azards truly are proportional</a:t>
            </a:r>
            <a:r>
              <a:rPr lang="en-US" altLang="en-US" dirty="0"/>
              <a:t> over time</a:t>
            </a:r>
          </a:p>
          <a:p>
            <a:pPr>
              <a:lnSpc>
                <a:spcPct val="90000"/>
              </a:lnSpc>
              <a:spcBef>
                <a:spcPts val="0"/>
              </a:spcBef>
              <a:spcAft>
                <a:spcPts val="1200"/>
              </a:spcAft>
            </a:pPr>
            <a:r>
              <a:rPr lang="en-US" altLang="en-US" dirty="0"/>
              <a:t>In terms of survival probabilities – survival curve of one group must always be above the survival curve for another group; they cannot cross</a:t>
            </a:r>
          </a:p>
        </p:txBody>
      </p:sp>
    </p:spTree>
    <p:extLst>
      <p:ext uri="{BB962C8B-B14F-4D97-AF65-F5344CB8AC3E}">
        <p14:creationId xmlns:p14="http://schemas.microsoft.com/office/powerpoint/2010/main" val="3909076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274320"/>
            <a:ext cx="8229600" cy="1143000"/>
          </a:xfrm>
        </p:spPr>
        <p:txBody>
          <a:bodyPr/>
          <a:lstStyle/>
          <a:p>
            <a:r>
              <a:rPr lang="en-US" altLang="en-US" dirty="0"/>
              <a:t>3 ways to assess PH assumption</a:t>
            </a:r>
          </a:p>
        </p:txBody>
      </p:sp>
      <p:sp>
        <p:nvSpPr>
          <p:cNvPr id="59395" name="Rectangle 3"/>
          <p:cNvSpPr>
            <a:spLocks noGrp="1" noChangeArrowheads="1"/>
          </p:cNvSpPr>
          <p:nvPr>
            <p:ph type="body" idx="1"/>
          </p:nvPr>
        </p:nvSpPr>
        <p:spPr>
          <a:xfrm>
            <a:off x="548640" y="1742787"/>
            <a:ext cx="8229600" cy="3765686"/>
          </a:xfrm>
        </p:spPr>
        <p:txBody>
          <a:bodyPr/>
          <a:lstStyle/>
          <a:p>
            <a:pPr marL="666750" indent="-514350">
              <a:spcBef>
                <a:spcPts val="672"/>
              </a:spcBef>
              <a:buFont typeface="+mj-lt"/>
              <a:buAutoNum type="arabicPeriod"/>
            </a:pPr>
            <a:r>
              <a:rPr lang="en-US" altLang="en-US" dirty="0">
                <a:solidFill>
                  <a:schemeClr val="tx1">
                    <a:lumMod val="65000"/>
                    <a:lumOff val="35000"/>
                  </a:schemeClr>
                </a:solidFill>
              </a:rPr>
              <a:t>Plot survival curves: Lines should not cross</a:t>
            </a:r>
          </a:p>
          <a:p>
            <a:pPr marL="666750" indent="-514350">
              <a:spcBef>
                <a:spcPts val="672"/>
              </a:spcBef>
              <a:buFont typeface="+mj-lt"/>
              <a:buAutoNum type="arabicPeriod"/>
            </a:pPr>
            <a:r>
              <a:rPr lang="en-US" altLang="en-US" dirty="0">
                <a:solidFill>
                  <a:schemeClr val="tx1">
                    <a:lumMod val="65000"/>
                    <a:lumOff val="35000"/>
                  </a:schemeClr>
                </a:solidFill>
              </a:rPr>
              <a:t>Log-Log plots: Plot ln[-ln(S)] versus time for comparison groups – lines should be approximately parallel </a:t>
            </a:r>
          </a:p>
          <a:p>
            <a:pPr marL="666750" indent="-514350">
              <a:spcBef>
                <a:spcPts val="672"/>
              </a:spcBef>
              <a:buFont typeface="+mj-lt"/>
              <a:buAutoNum type="arabicPeriod"/>
            </a:pPr>
            <a:r>
              <a:rPr lang="en-US" altLang="en-US" dirty="0">
                <a:solidFill>
                  <a:schemeClr val="tx1">
                    <a:lumMod val="65000"/>
                    <a:lumOff val="35000"/>
                  </a:schemeClr>
                </a:solidFill>
              </a:rPr>
              <a:t>Interaction term with time</a:t>
            </a:r>
          </a:p>
        </p:txBody>
      </p:sp>
    </p:spTree>
    <p:extLst>
      <p:ext uri="{BB962C8B-B14F-4D97-AF65-F5344CB8AC3E}">
        <p14:creationId xmlns:p14="http://schemas.microsoft.com/office/powerpoint/2010/main" val="38602653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Are the hazards proportional?</a:t>
            </a:r>
          </a:p>
        </p:txBody>
      </p:sp>
      <p:pic>
        <p:nvPicPr>
          <p:cNvPr id="58370" name="Picture 3"/>
          <p:cNvPicPr>
            <a:picLocks noGrp="1" noChangeAspect="1" noChangeArrowheads="1"/>
          </p:cNvPicPr>
          <p:nvPr>
            <p:ph idx="1"/>
          </p:nvPr>
        </p:nvPicPr>
        <p:blipFill>
          <a:blip r:embed="rId3">
            <a:extLst>
              <a:ext uri="{28A0092B-C50C-407E-A947-70E740481C1C}">
                <a14:useLocalDpi xmlns:a14="http://schemas.microsoft.com/office/drawing/2010/main"/>
              </a:ext>
            </a:extLst>
          </a:blip>
          <a:stretch>
            <a:fillRect/>
          </a:stretch>
        </p:blipFill>
        <p:spPr>
          <a:xfrm>
            <a:off x="415224" y="1943100"/>
            <a:ext cx="8313552" cy="2819400"/>
          </a:xfrm>
        </p:spPr>
      </p:pic>
      <p:sp>
        <p:nvSpPr>
          <p:cNvPr id="58371" name="Text Box 4"/>
          <p:cNvSpPr txBox="1">
            <a:spLocks noChangeArrowheads="1"/>
          </p:cNvSpPr>
          <p:nvPr/>
        </p:nvSpPr>
        <p:spPr bwMode="auto">
          <a:xfrm>
            <a:off x="465276" y="5105400"/>
            <a:ext cx="8382000" cy="11695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t">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marL="457200" indent="-457200">
              <a:spcBef>
                <a:spcPct val="50000"/>
              </a:spcBef>
              <a:buClrTx/>
              <a:buSzTx/>
            </a:pPr>
            <a:r>
              <a:rPr lang="en-US" altLang="en-US" sz="2800" dirty="0">
                <a:solidFill>
                  <a:srgbClr val="404040"/>
                </a:solidFill>
                <a:latin typeface="Arial"/>
                <a:cs typeface="Arial"/>
              </a:rPr>
              <a:t>If assumption not violated </a:t>
            </a:r>
            <a:r>
              <a:rPr lang="en-US" altLang="en-US" sz="2800" dirty="0">
                <a:solidFill>
                  <a:srgbClr val="404040"/>
                </a:solidFill>
                <a:latin typeface="Arial"/>
                <a:cs typeface="Arial"/>
                <a:sym typeface="Wingdings" panose="05000000000000000000" pitchFamily="2" charset="2"/>
              </a:rPr>
              <a:t></a:t>
            </a:r>
            <a:r>
              <a:rPr lang="en-US" altLang="en-US" sz="2800" dirty="0">
                <a:solidFill>
                  <a:srgbClr val="404040"/>
                </a:solidFill>
                <a:latin typeface="Arial"/>
                <a:cs typeface="Arial"/>
              </a:rPr>
              <a:t> Cox model</a:t>
            </a:r>
          </a:p>
          <a:p>
            <a:pPr marL="457200" indent="-457200">
              <a:spcBef>
                <a:spcPct val="50000"/>
              </a:spcBef>
              <a:buClrTx/>
              <a:buSzTx/>
            </a:pPr>
            <a:r>
              <a:rPr lang="en-US" altLang="en-US" sz="2800" dirty="0">
                <a:solidFill>
                  <a:srgbClr val="404040"/>
                </a:solidFill>
                <a:latin typeface="Arial"/>
                <a:cs typeface="Arial"/>
              </a:rPr>
              <a:t>If assumption violated </a:t>
            </a:r>
            <a:r>
              <a:rPr lang="en-US" altLang="en-US" sz="2800" dirty="0">
                <a:solidFill>
                  <a:srgbClr val="404040"/>
                </a:solidFill>
                <a:latin typeface="Arial"/>
                <a:cs typeface="Arial"/>
                <a:sym typeface="Wingdings" panose="05000000000000000000" pitchFamily="2" charset="2"/>
              </a:rPr>
              <a:t> </a:t>
            </a:r>
            <a:r>
              <a:rPr lang="en-US" altLang="en-US" sz="2800" dirty="0">
                <a:solidFill>
                  <a:srgbClr val="404040"/>
                </a:solidFill>
                <a:latin typeface="Arial"/>
                <a:cs typeface="Arial"/>
              </a:rPr>
              <a:t>Stratified Cox model</a:t>
            </a:r>
          </a:p>
        </p:txBody>
      </p:sp>
    </p:spTree>
    <p:extLst>
      <p:ext uri="{BB962C8B-B14F-4D97-AF65-F5344CB8AC3E}">
        <p14:creationId xmlns:p14="http://schemas.microsoft.com/office/powerpoint/2010/main" val="11072574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457200"/>
            <a:ext cx="8229600" cy="1143000"/>
          </a:xfrm>
        </p:spPr>
        <p:txBody>
          <a:bodyPr/>
          <a:lstStyle/>
          <a:p>
            <a:r>
              <a:rPr lang="en-US" altLang="en-US" dirty="0"/>
              <a:t>Leukemia data: </a:t>
            </a:r>
            <a:br>
              <a:rPr lang="en-US" altLang="en-US" dirty="0"/>
            </a:br>
            <a:r>
              <a:rPr lang="en-US" altLang="en-US" sz="3600" dirty="0"/>
              <a:t>K-M plots for males vs. females</a:t>
            </a:r>
            <a:endParaRPr lang="en-US" altLang="en-US" dirty="0"/>
          </a:p>
        </p:txBody>
      </p:sp>
      <p:pic>
        <p:nvPicPr>
          <p:cNvPr id="2" name="Picture 1"/>
          <p:cNvPicPr>
            <a:picLocks noChangeAspect="1"/>
          </p:cNvPicPr>
          <p:nvPr/>
        </p:nvPicPr>
        <p:blipFill>
          <a:blip r:embed="rId3"/>
          <a:stretch>
            <a:fillRect/>
          </a:stretch>
        </p:blipFill>
        <p:spPr>
          <a:xfrm>
            <a:off x="3063833" y="1669465"/>
            <a:ext cx="5385129" cy="5075778"/>
          </a:xfrm>
          <a:prstGeom prst="rect">
            <a:avLst/>
          </a:prstGeom>
        </p:spPr>
      </p:pic>
      <p:sp>
        <p:nvSpPr>
          <p:cNvPr id="3" name="Rectangle 2"/>
          <p:cNvSpPr/>
          <p:nvPr/>
        </p:nvSpPr>
        <p:spPr bwMode="auto">
          <a:xfrm>
            <a:off x="6383100" y="1956130"/>
            <a:ext cx="2075100" cy="914400"/>
          </a:xfrm>
          <a:prstGeom prst="rect">
            <a:avLst/>
          </a:pr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4" name="TextBox 3"/>
          <p:cNvSpPr txBox="1"/>
          <p:nvPr/>
        </p:nvSpPr>
        <p:spPr>
          <a:xfrm>
            <a:off x="381000" y="2255239"/>
            <a:ext cx="2575956" cy="2062103"/>
          </a:xfrm>
          <a:prstGeom prst="rect">
            <a:avLst/>
          </a:prstGeom>
          <a:solidFill>
            <a:srgbClr val="660066">
              <a:alpha val="22000"/>
            </a:srgbClr>
          </a:solidFill>
        </p:spPr>
        <p:txBody>
          <a:bodyPr wrap="square" rtlCol="0">
            <a:spAutoFit/>
          </a:bodyPr>
          <a:lstStyle/>
          <a:p>
            <a:r>
              <a:rPr lang="en-US" sz="3200" dirty="0">
                <a:solidFill>
                  <a:srgbClr val="404040"/>
                </a:solidFill>
                <a:latin typeface="Calibri"/>
                <a:cs typeface="Calibri"/>
              </a:rPr>
              <a:t>Are the hazards proportional over time?</a:t>
            </a:r>
          </a:p>
        </p:txBody>
      </p:sp>
    </p:spTree>
    <p:extLst>
      <p:ext uri="{BB962C8B-B14F-4D97-AF65-F5344CB8AC3E}">
        <p14:creationId xmlns:p14="http://schemas.microsoft.com/office/powerpoint/2010/main" val="31496795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457200"/>
            <a:ext cx="8448686" cy="1143000"/>
          </a:xfrm>
        </p:spPr>
        <p:txBody>
          <a:bodyPr/>
          <a:lstStyle/>
          <a:p>
            <a:r>
              <a:rPr lang="en-US" altLang="en-US" dirty="0"/>
              <a:t>Leukemia data:</a:t>
            </a:r>
            <a:br>
              <a:rPr lang="en-US" altLang="en-US" dirty="0"/>
            </a:br>
            <a:r>
              <a:rPr lang="en-US" altLang="en-US" sz="3600" dirty="0"/>
              <a:t>ln(-ln(S)) graphs for treatment vs. control</a:t>
            </a:r>
          </a:p>
        </p:txBody>
      </p:sp>
      <p:pic>
        <p:nvPicPr>
          <p:cNvPr id="4" name="Picture 3"/>
          <p:cNvPicPr>
            <a:picLocks noChangeAspect="1"/>
          </p:cNvPicPr>
          <p:nvPr/>
        </p:nvPicPr>
        <p:blipFill>
          <a:blip r:embed="rId3"/>
          <a:stretch>
            <a:fillRect/>
          </a:stretch>
        </p:blipFill>
        <p:spPr>
          <a:xfrm>
            <a:off x="3200400" y="1607128"/>
            <a:ext cx="5562600" cy="5031827"/>
          </a:xfrm>
          <a:prstGeom prst="rect">
            <a:avLst/>
          </a:prstGeom>
        </p:spPr>
      </p:pic>
      <p:sp>
        <p:nvSpPr>
          <p:cNvPr id="6" name="Rectangle 5"/>
          <p:cNvSpPr/>
          <p:nvPr/>
        </p:nvSpPr>
        <p:spPr bwMode="auto">
          <a:xfrm>
            <a:off x="4267200" y="1607128"/>
            <a:ext cx="2743200" cy="914400"/>
          </a:xfrm>
          <a:prstGeom prst="rect">
            <a:avLst/>
          </a:pr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tx1"/>
              </a:solidFill>
              <a:effectLst/>
              <a:latin typeface="Arial" panose="020B0604020202020204" pitchFamily="34" charset="0"/>
            </a:endParaRPr>
          </a:p>
        </p:txBody>
      </p:sp>
      <p:sp>
        <p:nvSpPr>
          <p:cNvPr id="7" name="TextBox 6"/>
          <p:cNvSpPr txBox="1"/>
          <p:nvPr/>
        </p:nvSpPr>
        <p:spPr>
          <a:xfrm>
            <a:off x="457200" y="2279302"/>
            <a:ext cx="2286000" cy="1077218"/>
          </a:xfrm>
          <a:prstGeom prst="rect">
            <a:avLst/>
          </a:prstGeom>
          <a:solidFill>
            <a:srgbClr val="660066">
              <a:alpha val="20000"/>
            </a:srgbClr>
          </a:solidFill>
        </p:spPr>
        <p:txBody>
          <a:bodyPr wrap="square" rtlCol="0">
            <a:spAutoFit/>
          </a:bodyPr>
          <a:lstStyle/>
          <a:p>
            <a:r>
              <a:rPr lang="en-US" sz="3200" dirty="0">
                <a:solidFill>
                  <a:srgbClr val="404040"/>
                </a:solidFill>
                <a:latin typeface="Calibri"/>
                <a:cs typeface="Calibri"/>
              </a:rPr>
              <a:t>Are the lines parallel?</a:t>
            </a:r>
          </a:p>
        </p:txBody>
      </p:sp>
    </p:spTree>
    <p:extLst>
      <p:ext uri="{BB962C8B-B14F-4D97-AF65-F5344CB8AC3E}">
        <p14:creationId xmlns:p14="http://schemas.microsoft.com/office/powerpoint/2010/main" val="13553246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674255" y="2893285"/>
            <a:ext cx="8012545" cy="3613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a:spcBef>
                <a:spcPts val="1200"/>
              </a:spcBef>
              <a:buFontTx/>
              <a:buNone/>
            </a:pPr>
            <a:r>
              <a:rPr lang="en-US" altLang="en-US" sz="2800" dirty="0">
                <a:solidFill>
                  <a:schemeClr val="tx2"/>
                </a:solidFill>
              </a:rPr>
              <a:t>Example:</a:t>
            </a:r>
          </a:p>
          <a:p>
            <a:pPr>
              <a:spcBef>
                <a:spcPts val="1200"/>
              </a:spcBef>
              <a:buFontTx/>
              <a:buNone/>
            </a:pPr>
            <a:r>
              <a:rPr lang="en-US" altLang="en-US" sz="2800" dirty="0">
                <a:solidFill>
                  <a:srgbClr val="404040"/>
                </a:solidFill>
              </a:rPr>
              <a:t>h(</a:t>
            </a:r>
            <a:r>
              <a:rPr lang="en-US" altLang="en-US" sz="2800" dirty="0" err="1">
                <a:solidFill>
                  <a:srgbClr val="404040"/>
                </a:solidFill>
              </a:rPr>
              <a:t>t,Sex</a:t>
            </a:r>
            <a:r>
              <a:rPr lang="en-US" altLang="en-US" sz="2800" dirty="0">
                <a:solidFill>
                  <a:srgbClr val="404040"/>
                </a:solidFill>
              </a:rPr>
              <a:t>)= h</a:t>
            </a:r>
            <a:r>
              <a:rPr lang="en-US" altLang="en-US" sz="2800" baseline="-25000" dirty="0">
                <a:solidFill>
                  <a:srgbClr val="404040"/>
                </a:solidFill>
              </a:rPr>
              <a:t>0</a:t>
            </a:r>
            <a:r>
              <a:rPr lang="en-US" altLang="en-US" sz="2800" dirty="0">
                <a:solidFill>
                  <a:srgbClr val="404040"/>
                </a:solidFill>
              </a:rPr>
              <a:t>e</a:t>
            </a:r>
          </a:p>
          <a:p>
            <a:pPr>
              <a:spcBef>
                <a:spcPts val="1200"/>
              </a:spcBef>
              <a:buFont typeface="Wingdings" charset="2"/>
              <a:buNone/>
            </a:pPr>
            <a:r>
              <a:rPr lang="en-US" altLang="en-US" sz="2800" dirty="0">
                <a:solidFill>
                  <a:srgbClr val="404040"/>
                </a:solidFill>
              </a:rPr>
              <a:t>H</a:t>
            </a:r>
            <a:r>
              <a:rPr lang="en-US" altLang="en-US" sz="2800" baseline="-25000" dirty="0">
                <a:solidFill>
                  <a:srgbClr val="404040"/>
                </a:solidFill>
              </a:rPr>
              <a:t>0</a:t>
            </a:r>
            <a:r>
              <a:rPr lang="en-US" altLang="en-US" sz="2800" dirty="0">
                <a:solidFill>
                  <a:srgbClr val="404040"/>
                </a:solidFill>
              </a:rPr>
              <a:t>:</a:t>
            </a:r>
            <a:r>
              <a:rPr lang="en-US" altLang="en-US" sz="2800" baseline="-25000" dirty="0">
                <a:solidFill>
                  <a:srgbClr val="404040"/>
                </a:solidFill>
              </a:rPr>
              <a:t> </a:t>
            </a:r>
            <a:r>
              <a:rPr lang="el-GR" altLang="en-US" sz="2800" dirty="0">
                <a:solidFill>
                  <a:srgbClr val="404040"/>
                </a:solidFill>
              </a:rPr>
              <a:t>β</a:t>
            </a:r>
            <a:r>
              <a:rPr lang="en-US" altLang="en-US" sz="2800" baseline="-25000" dirty="0">
                <a:solidFill>
                  <a:srgbClr val="404040"/>
                </a:solidFill>
              </a:rPr>
              <a:t>2</a:t>
            </a:r>
            <a:r>
              <a:rPr lang="en-US" altLang="en-US" sz="2800" dirty="0">
                <a:solidFill>
                  <a:srgbClr val="404040"/>
                </a:solidFill>
              </a:rPr>
              <a:t>=0</a:t>
            </a:r>
          </a:p>
          <a:p>
            <a:pPr>
              <a:spcBef>
                <a:spcPts val="1200"/>
              </a:spcBef>
              <a:buFontTx/>
              <a:buNone/>
            </a:pPr>
            <a:endParaRPr lang="en-US" altLang="en-US" sz="2800" dirty="0"/>
          </a:p>
          <a:p>
            <a:pPr>
              <a:spcBef>
                <a:spcPts val="1200"/>
              </a:spcBef>
              <a:buFontTx/>
              <a:buNone/>
            </a:pPr>
            <a:endParaRPr lang="en-US" altLang="en-US" sz="2800" dirty="0"/>
          </a:p>
          <a:p>
            <a:pPr>
              <a:spcBef>
                <a:spcPts val="1200"/>
              </a:spcBef>
              <a:buFontTx/>
              <a:buNone/>
            </a:pPr>
            <a:r>
              <a:rPr lang="en-US" altLang="en-US" sz="2800" dirty="0">
                <a:solidFill>
                  <a:srgbClr val="404040"/>
                </a:solidFill>
              </a:rPr>
              <a:t>P</a:t>
            </a:r>
            <a:r>
              <a:rPr lang="en-US" altLang="en-US" sz="2800" dirty="0">
                <a:solidFill>
                  <a:srgbClr val="404040"/>
                </a:solidFill>
                <a:cs typeface="Arial" panose="020B0604020202020204" pitchFamily="34" charset="0"/>
              </a:rPr>
              <a:t>≥0.05:  PH not violated (drop interaction term)</a:t>
            </a:r>
          </a:p>
        </p:txBody>
      </p:sp>
      <p:sp>
        <p:nvSpPr>
          <p:cNvPr id="62466" name="Rectangle 2"/>
          <p:cNvSpPr>
            <a:spLocks noGrp="1" noChangeArrowheads="1"/>
          </p:cNvSpPr>
          <p:nvPr>
            <p:ph type="title"/>
          </p:nvPr>
        </p:nvSpPr>
        <p:spPr>
          <a:xfrm>
            <a:off x="457200" y="640080"/>
            <a:ext cx="8229600" cy="1143000"/>
          </a:xfrm>
        </p:spPr>
        <p:txBody>
          <a:bodyPr/>
          <a:lstStyle/>
          <a:p>
            <a:r>
              <a:rPr lang="en-US" altLang="en-US" dirty="0"/>
              <a:t>Assessing PH assumption</a:t>
            </a:r>
            <a:br>
              <a:rPr lang="en-US" altLang="en-US" dirty="0"/>
            </a:br>
            <a:r>
              <a:rPr lang="en-US" altLang="en-US" sz="3600" dirty="0"/>
              <a:t>3. Interaction with time</a:t>
            </a:r>
          </a:p>
        </p:txBody>
      </p:sp>
      <p:sp>
        <p:nvSpPr>
          <p:cNvPr id="62467" name="Rectangle 3"/>
          <p:cNvSpPr>
            <a:spLocks noGrp="1" noChangeArrowheads="1"/>
          </p:cNvSpPr>
          <p:nvPr>
            <p:ph type="body" idx="1"/>
          </p:nvPr>
        </p:nvSpPr>
        <p:spPr>
          <a:xfrm>
            <a:off x="523002" y="1891829"/>
            <a:ext cx="8012545" cy="1001456"/>
          </a:xfrm>
          <a:solidFill>
            <a:schemeClr val="accent6">
              <a:lumMod val="40000"/>
              <a:lumOff val="60000"/>
            </a:schemeClr>
          </a:solidFill>
        </p:spPr>
        <p:txBody>
          <a:bodyPr/>
          <a:lstStyle/>
          <a:p>
            <a:pPr marL="0" indent="0">
              <a:spcBef>
                <a:spcPts val="1200"/>
              </a:spcBef>
              <a:buFontTx/>
              <a:buNone/>
            </a:pPr>
            <a:r>
              <a:rPr lang="en-US" altLang="en-US" sz="2800" dirty="0"/>
              <a:t>Include an interaction term between X variable and time variable in the model</a:t>
            </a:r>
            <a:endParaRPr lang="en-US" altLang="en-US" sz="2800" dirty="0">
              <a:solidFill>
                <a:srgbClr val="404040"/>
              </a:solidFill>
              <a:cs typeface="Arial" panose="020B0604020202020204" pitchFamily="34" charset="0"/>
            </a:endParaRPr>
          </a:p>
        </p:txBody>
      </p:sp>
      <p:sp>
        <p:nvSpPr>
          <p:cNvPr id="62468" name="Text Box 4"/>
          <p:cNvSpPr txBox="1">
            <a:spLocks noChangeArrowheads="1"/>
          </p:cNvSpPr>
          <p:nvPr/>
        </p:nvSpPr>
        <p:spPr bwMode="auto">
          <a:xfrm>
            <a:off x="1371600" y="1447800"/>
            <a:ext cx="52578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endParaRPr lang="en-US" altLang="en-US"/>
          </a:p>
        </p:txBody>
      </p:sp>
      <p:sp>
        <p:nvSpPr>
          <p:cNvPr id="62469" name="Text Box 5"/>
          <p:cNvSpPr txBox="1">
            <a:spLocks noChangeArrowheads="1"/>
          </p:cNvSpPr>
          <p:nvPr/>
        </p:nvSpPr>
        <p:spPr bwMode="auto">
          <a:xfrm>
            <a:off x="2573186" y="3362493"/>
            <a:ext cx="4727324"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l-GR" altLang="en-US" sz="2000" dirty="0">
                <a:solidFill>
                  <a:srgbClr val="404040"/>
                </a:solidFill>
              </a:rPr>
              <a:t>β</a:t>
            </a:r>
            <a:r>
              <a:rPr lang="en-US" altLang="en-US" sz="2000" baseline="-25000" dirty="0">
                <a:solidFill>
                  <a:srgbClr val="404040"/>
                </a:solidFill>
                <a:cs typeface="Arial" panose="020B0604020202020204" pitchFamily="34" charset="0"/>
              </a:rPr>
              <a:t>1</a:t>
            </a:r>
            <a:r>
              <a:rPr lang="en-US" altLang="en-US" sz="2000" dirty="0">
                <a:solidFill>
                  <a:srgbClr val="404040"/>
                </a:solidFill>
                <a:cs typeface="Arial" panose="020B0604020202020204" pitchFamily="34" charset="0"/>
              </a:rPr>
              <a:t>(TRT) + </a:t>
            </a:r>
            <a:r>
              <a:rPr lang="el-GR" altLang="en-US" sz="2000" dirty="0">
                <a:solidFill>
                  <a:srgbClr val="404040"/>
                </a:solidFill>
              </a:rPr>
              <a:t>β</a:t>
            </a:r>
            <a:r>
              <a:rPr lang="en-US" altLang="en-US" sz="2000" baseline="-25000" dirty="0">
                <a:solidFill>
                  <a:srgbClr val="404040"/>
                </a:solidFill>
              </a:rPr>
              <a:t>2</a:t>
            </a:r>
            <a:r>
              <a:rPr lang="en-US" altLang="en-US" sz="2000" dirty="0">
                <a:solidFill>
                  <a:srgbClr val="404040"/>
                </a:solidFill>
              </a:rPr>
              <a:t>(TRT)[log</a:t>
            </a:r>
            <a:r>
              <a:rPr lang="en-US" altLang="en-US" sz="2000" baseline="-25000" dirty="0">
                <a:solidFill>
                  <a:srgbClr val="404040"/>
                </a:solidFill>
              </a:rPr>
              <a:t>e</a:t>
            </a:r>
            <a:r>
              <a:rPr lang="en-US" altLang="en-US" sz="2000" dirty="0">
                <a:solidFill>
                  <a:srgbClr val="404040"/>
                </a:solidFill>
              </a:rPr>
              <a:t>(time)]</a:t>
            </a:r>
            <a:endParaRPr lang="el-GR" altLang="en-US" sz="2000" dirty="0">
              <a:solidFill>
                <a:srgbClr val="404040"/>
              </a:solidFill>
            </a:endParaRPr>
          </a:p>
        </p:txBody>
      </p:sp>
      <p:pic>
        <p:nvPicPr>
          <p:cNvPr id="6" name="Picture 5"/>
          <p:cNvPicPr>
            <a:picLocks noChangeAspect="1"/>
          </p:cNvPicPr>
          <p:nvPr/>
        </p:nvPicPr>
        <p:blipFill>
          <a:blip r:embed="rId3"/>
          <a:stretch>
            <a:fillRect/>
          </a:stretch>
        </p:blipFill>
        <p:spPr>
          <a:xfrm>
            <a:off x="838200" y="4707532"/>
            <a:ext cx="7101776" cy="838200"/>
          </a:xfrm>
          <a:prstGeom prst="rect">
            <a:avLst/>
          </a:prstGeom>
        </p:spPr>
      </p:pic>
    </p:spTree>
    <p:extLst>
      <p:ext uri="{BB962C8B-B14F-4D97-AF65-F5344CB8AC3E}">
        <p14:creationId xmlns:p14="http://schemas.microsoft.com/office/powerpoint/2010/main" val="22998997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640080"/>
            <a:ext cx="8229600" cy="1143000"/>
          </a:xfrm>
        </p:spPr>
        <p:txBody>
          <a:bodyPr/>
          <a:lstStyle/>
          <a:p>
            <a:r>
              <a:rPr lang="en-US" altLang="en-US" dirty="0"/>
              <a:t>Assessing PH assumption</a:t>
            </a:r>
            <a:br>
              <a:rPr lang="en-US" altLang="en-US" dirty="0"/>
            </a:br>
            <a:r>
              <a:rPr lang="en-US" altLang="en-US" sz="3600" dirty="0"/>
              <a:t>3. Interaction with time (significant)</a:t>
            </a:r>
          </a:p>
        </p:txBody>
      </p:sp>
      <p:sp>
        <p:nvSpPr>
          <p:cNvPr id="62467" name="Rectangle 3"/>
          <p:cNvSpPr>
            <a:spLocks noGrp="1" noChangeArrowheads="1"/>
          </p:cNvSpPr>
          <p:nvPr>
            <p:ph type="body" idx="1"/>
          </p:nvPr>
        </p:nvSpPr>
        <p:spPr>
          <a:xfrm>
            <a:off x="674254" y="2889504"/>
            <a:ext cx="8012545" cy="3643800"/>
          </a:xfrm>
        </p:spPr>
        <p:txBody>
          <a:bodyPr/>
          <a:lstStyle/>
          <a:p>
            <a:pPr>
              <a:spcBef>
                <a:spcPts val="1200"/>
              </a:spcBef>
              <a:buFontTx/>
              <a:buNone/>
            </a:pPr>
            <a:r>
              <a:rPr lang="en-US" altLang="en-US" sz="2800" dirty="0">
                <a:solidFill>
                  <a:schemeClr val="tx2"/>
                </a:solidFill>
              </a:rPr>
              <a:t>Example:</a:t>
            </a:r>
          </a:p>
          <a:p>
            <a:pPr>
              <a:spcBef>
                <a:spcPts val="1200"/>
              </a:spcBef>
              <a:buFontTx/>
              <a:buNone/>
            </a:pPr>
            <a:r>
              <a:rPr lang="en-US" altLang="en-US" sz="2800" dirty="0">
                <a:solidFill>
                  <a:srgbClr val="404040"/>
                </a:solidFill>
              </a:rPr>
              <a:t>h(</a:t>
            </a:r>
            <a:r>
              <a:rPr lang="en-US" altLang="en-US" sz="2800" dirty="0" err="1">
                <a:solidFill>
                  <a:srgbClr val="404040"/>
                </a:solidFill>
              </a:rPr>
              <a:t>t,Sex</a:t>
            </a:r>
            <a:r>
              <a:rPr lang="en-US" altLang="en-US" sz="2800" dirty="0">
                <a:solidFill>
                  <a:srgbClr val="404040"/>
                </a:solidFill>
              </a:rPr>
              <a:t>)= h</a:t>
            </a:r>
            <a:r>
              <a:rPr lang="en-US" altLang="en-US" sz="2800" baseline="-25000" dirty="0">
                <a:solidFill>
                  <a:srgbClr val="404040"/>
                </a:solidFill>
              </a:rPr>
              <a:t>0</a:t>
            </a:r>
            <a:r>
              <a:rPr lang="en-US" altLang="en-US" sz="2800" dirty="0">
                <a:solidFill>
                  <a:srgbClr val="404040"/>
                </a:solidFill>
              </a:rPr>
              <a:t>e</a:t>
            </a:r>
          </a:p>
          <a:p>
            <a:pPr>
              <a:spcBef>
                <a:spcPts val="1200"/>
              </a:spcBef>
              <a:buFontTx/>
              <a:buNone/>
            </a:pPr>
            <a:r>
              <a:rPr lang="en-US" altLang="en-US" sz="2800" dirty="0">
                <a:solidFill>
                  <a:srgbClr val="404040"/>
                </a:solidFill>
              </a:rPr>
              <a:t>H</a:t>
            </a:r>
            <a:r>
              <a:rPr lang="en-US" altLang="en-US" sz="2800" baseline="-25000" dirty="0">
                <a:solidFill>
                  <a:srgbClr val="404040"/>
                </a:solidFill>
              </a:rPr>
              <a:t>0</a:t>
            </a:r>
            <a:r>
              <a:rPr lang="en-US" altLang="en-US" sz="2800" dirty="0">
                <a:solidFill>
                  <a:srgbClr val="404040"/>
                </a:solidFill>
              </a:rPr>
              <a:t>:</a:t>
            </a:r>
            <a:r>
              <a:rPr lang="en-US" altLang="en-US" sz="2800" baseline="-25000" dirty="0">
                <a:solidFill>
                  <a:srgbClr val="404040"/>
                </a:solidFill>
              </a:rPr>
              <a:t> </a:t>
            </a:r>
            <a:r>
              <a:rPr lang="el-GR" altLang="en-US" sz="2800" dirty="0">
                <a:solidFill>
                  <a:srgbClr val="404040"/>
                </a:solidFill>
              </a:rPr>
              <a:t>β</a:t>
            </a:r>
            <a:r>
              <a:rPr lang="en-US" altLang="en-US" sz="2800" baseline="-25000" dirty="0">
                <a:solidFill>
                  <a:srgbClr val="404040"/>
                </a:solidFill>
              </a:rPr>
              <a:t>2</a:t>
            </a:r>
            <a:r>
              <a:rPr lang="en-US" altLang="en-US" sz="2800" dirty="0">
                <a:solidFill>
                  <a:srgbClr val="404040"/>
                </a:solidFill>
              </a:rPr>
              <a:t>=0</a:t>
            </a:r>
          </a:p>
          <a:p>
            <a:pPr>
              <a:spcBef>
                <a:spcPts val="1200"/>
              </a:spcBef>
              <a:buFontTx/>
              <a:buNone/>
            </a:pPr>
            <a:endParaRPr lang="en-US" altLang="en-US" sz="2800" dirty="0">
              <a:solidFill>
                <a:srgbClr val="404040"/>
              </a:solidFill>
            </a:endParaRPr>
          </a:p>
          <a:p>
            <a:pPr>
              <a:spcBef>
                <a:spcPts val="1200"/>
              </a:spcBef>
              <a:buFontTx/>
              <a:buNone/>
            </a:pPr>
            <a:endParaRPr lang="en-US" altLang="en-US" sz="2800" dirty="0">
              <a:solidFill>
                <a:srgbClr val="404040"/>
              </a:solidFill>
            </a:endParaRPr>
          </a:p>
          <a:p>
            <a:pPr>
              <a:spcBef>
                <a:spcPts val="1200"/>
              </a:spcBef>
              <a:buFontTx/>
              <a:buNone/>
            </a:pPr>
            <a:r>
              <a:rPr lang="en-US" altLang="en-US" sz="2800" dirty="0">
                <a:solidFill>
                  <a:srgbClr val="404040"/>
                </a:solidFill>
              </a:rPr>
              <a:t>P&lt;0.05 means PH violated</a:t>
            </a:r>
          </a:p>
        </p:txBody>
      </p:sp>
      <p:sp>
        <p:nvSpPr>
          <p:cNvPr id="62468" name="Text Box 4"/>
          <p:cNvSpPr txBox="1">
            <a:spLocks noChangeArrowheads="1"/>
          </p:cNvSpPr>
          <p:nvPr/>
        </p:nvSpPr>
        <p:spPr bwMode="auto">
          <a:xfrm>
            <a:off x="1371600" y="1447800"/>
            <a:ext cx="52578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endParaRPr lang="en-US" altLang="en-US"/>
          </a:p>
        </p:txBody>
      </p:sp>
      <p:sp>
        <p:nvSpPr>
          <p:cNvPr id="62469" name="Text Box 5"/>
          <p:cNvSpPr txBox="1">
            <a:spLocks noChangeArrowheads="1"/>
          </p:cNvSpPr>
          <p:nvPr/>
        </p:nvSpPr>
        <p:spPr bwMode="auto">
          <a:xfrm>
            <a:off x="2592819" y="3268843"/>
            <a:ext cx="4248728"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150000"/>
              <a:buChar char="•"/>
              <a:defRPr sz="3200">
                <a:solidFill>
                  <a:schemeClr val="tx1"/>
                </a:solidFill>
                <a:latin typeface="Arial" panose="020B0604020202020204" pitchFamily="34" charset="0"/>
              </a:defRPr>
            </a:lvl1pPr>
            <a:lvl2pPr marL="742950" indent="-285750">
              <a:spcBef>
                <a:spcPct val="20000"/>
              </a:spcBef>
              <a:buChar char="–"/>
              <a:defRPr sz="3200">
                <a:solidFill>
                  <a:schemeClr val="tx1"/>
                </a:solidFill>
                <a:latin typeface="Arial" panose="020B0604020202020204" pitchFamily="34" charset="0"/>
              </a:defRPr>
            </a:lvl2pPr>
            <a:lvl3pPr marL="1143000" indent="-228600">
              <a:spcBef>
                <a:spcPct val="20000"/>
              </a:spcBef>
              <a:buClr>
                <a:schemeClr val="tx2"/>
              </a:buClr>
              <a:buSzPct val="150000"/>
              <a:buChar char="•"/>
              <a:defRPr sz="3200">
                <a:solidFill>
                  <a:schemeClr val="tx1"/>
                </a:solidFill>
                <a:latin typeface="Arial" panose="020B0604020202020204" pitchFamily="34" charset="0"/>
              </a:defRPr>
            </a:lvl3pPr>
            <a:lvl4pPr marL="1600200" indent="-228600">
              <a:spcBef>
                <a:spcPct val="20000"/>
              </a:spcBef>
              <a:buChar char="–"/>
              <a:defRPr sz="3200">
                <a:solidFill>
                  <a:schemeClr val="tx1"/>
                </a:solidFill>
                <a:latin typeface="Arial" panose="020B0604020202020204" pitchFamily="34" charset="0"/>
              </a:defRPr>
            </a:lvl4pPr>
            <a:lvl5pPr marL="2057400" indent="-228600">
              <a:spcBef>
                <a:spcPct val="20000"/>
              </a:spcBef>
              <a:buChar char="»"/>
              <a:defRPr sz="32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32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32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32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3200">
                <a:solidFill>
                  <a:schemeClr val="tx1"/>
                </a:solidFill>
                <a:latin typeface="Arial" panose="020B0604020202020204" pitchFamily="34" charset="0"/>
              </a:defRPr>
            </a:lvl9pPr>
          </a:lstStyle>
          <a:p>
            <a:pPr>
              <a:spcBef>
                <a:spcPct val="50000"/>
              </a:spcBef>
              <a:buClrTx/>
              <a:buSzTx/>
              <a:buFontTx/>
              <a:buNone/>
            </a:pPr>
            <a:r>
              <a:rPr lang="el-GR" altLang="en-US" sz="2000" dirty="0">
                <a:solidFill>
                  <a:srgbClr val="404040"/>
                </a:solidFill>
                <a:cs typeface="Arial" panose="020B0604020202020204" pitchFamily="34" charset="0"/>
              </a:rPr>
              <a:t>Β</a:t>
            </a:r>
            <a:r>
              <a:rPr lang="en-US" altLang="en-US" sz="2000" baseline="-25000" dirty="0">
                <a:solidFill>
                  <a:srgbClr val="404040"/>
                </a:solidFill>
                <a:cs typeface="Arial" panose="020B0604020202020204" pitchFamily="34" charset="0"/>
              </a:rPr>
              <a:t>1</a:t>
            </a:r>
            <a:r>
              <a:rPr lang="en-US" altLang="en-US" sz="2000" dirty="0">
                <a:solidFill>
                  <a:srgbClr val="404040"/>
                </a:solidFill>
                <a:cs typeface="Arial" panose="020B0604020202020204" pitchFamily="34" charset="0"/>
              </a:rPr>
              <a:t>(Sex) + </a:t>
            </a:r>
            <a:r>
              <a:rPr lang="el-GR" altLang="en-US" sz="2000" dirty="0">
                <a:solidFill>
                  <a:srgbClr val="404040"/>
                </a:solidFill>
              </a:rPr>
              <a:t>β</a:t>
            </a:r>
            <a:r>
              <a:rPr lang="en-US" altLang="en-US" sz="2000" baseline="-25000" dirty="0">
                <a:solidFill>
                  <a:srgbClr val="404040"/>
                </a:solidFill>
              </a:rPr>
              <a:t>2</a:t>
            </a:r>
            <a:r>
              <a:rPr lang="en-US" altLang="en-US" sz="2000" dirty="0">
                <a:solidFill>
                  <a:srgbClr val="404040"/>
                </a:solidFill>
              </a:rPr>
              <a:t>(Sex)[log</a:t>
            </a:r>
            <a:r>
              <a:rPr lang="en-US" altLang="en-US" sz="2000" baseline="-25000" dirty="0">
                <a:solidFill>
                  <a:srgbClr val="404040"/>
                </a:solidFill>
              </a:rPr>
              <a:t>e</a:t>
            </a:r>
            <a:r>
              <a:rPr lang="en-US" altLang="en-US" sz="2000" dirty="0">
                <a:solidFill>
                  <a:srgbClr val="404040"/>
                </a:solidFill>
              </a:rPr>
              <a:t>(time)]</a:t>
            </a:r>
            <a:endParaRPr lang="el-GR" altLang="en-US" sz="2000" dirty="0">
              <a:solidFill>
                <a:srgbClr val="404040"/>
              </a:solidFill>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b="7922"/>
          <a:stretch/>
        </p:blipFill>
        <p:spPr>
          <a:xfrm>
            <a:off x="762111" y="4648201"/>
            <a:ext cx="7836829" cy="990600"/>
          </a:xfrm>
          <a:prstGeom prst="rect">
            <a:avLst/>
          </a:prstGeom>
        </p:spPr>
      </p:pic>
      <p:sp>
        <p:nvSpPr>
          <p:cNvPr id="7" name="Rectangle 3"/>
          <p:cNvSpPr txBox="1">
            <a:spLocks noChangeArrowheads="1"/>
          </p:cNvSpPr>
          <p:nvPr/>
        </p:nvSpPr>
        <p:spPr bwMode="auto">
          <a:xfrm>
            <a:off x="521208" y="1892808"/>
            <a:ext cx="8012545" cy="1005840"/>
          </a:xfrm>
          <a:prstGeom prst="rect">
            <a:avLst/>
          </a:prstGeom>
          <a:solidFill>
            <a:srgbClr val="DBE7B6"/>
          </a:solidFill>
          <a:ln>
            <a:noFill/>
          </a:ln>
          <a:extLs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0" indent="0">
              <a:spcBef>
                <a:spcPts val="1200"/>
              </a:spcBef>
              <a:buFontTx/>
              <a:buNone/>
            </a:pPr>
            <a:r>
              <a:rPr lang="en-US" altLang="en-US" sz="2800" dirty="0">
                <a:solidFill>
                  <a:srgbClr val="404040"/>
                </a:solidFill>
              </a:rPr>
              <a:t>Include an interaction term between X variable and time variable in the model</a:t>
            </a:r>
          </a:p>
        </p:txBody>
      </p:sp>
    </p:spTree>
    <p:extLst>
      <p:ext uri="{BB962C8B-B14F-4D97-AF65-F5344CB8AC3E}">
        <p14:creationId xmlns:p14="http://schemas.microsoft.com/office/powerpoint/2010/main" val="30895944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203048" y="2673847"/>
            <a:ext cx="5296753" cy="618327"/>
          </a:xfrm>
          <a:prstGeom prst="rect">
            <a:avLst/>
          </a:prstGeom>
          <a:solidFill>
            <a:schemeClr val="bg1">
              <a:lumMod val="85000"/>
            </a:scheme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65538" name="Rectangle 2"/>
          <p:cNvSpPr>
            <a:spLocks noGrp="1" noChangeArrowheads="1"/>
          </p:cNvSpPr>
          <p:nvPr>
            <p:ph type="title"/>
          </p:nvPr>
        </p:nvSpPr>
        <p:spPr>
          <a:xfrm>
            <a:off x="457200" y="274320"/>
            <a:ext cx="8229600" cy="1143000"/>
          </a:xfrm>
        </p:spPr>
        <p:txBody>
          <a:bodyPr/>
          <a:lstStyle/>
          <a:p>
            <a:r>
              <a:rPr lang="en-US" altLang="en-US" dirty="0"/>
              <a:t>Stratified Cox model</a:t>
            </a:r>
          </a:p>
        </p:txBody>
      </p:sp>
      <p:sp>
        <p:nvSpPr>
          <p:cNvPr id="65539" name="Rectangle 3"/>
          <p:cNvSpPr>
            <a:spLocks noGrp="1" noChangeArrowheads="1"/>
          </p:cNvSpPr>
          <p:nvPr>
            <p:ph type="body" idx="1"/>
          </p:nvPr>
        </p:nvSpPr>
        <p:spPr>
          <a:xfrm>
            <a:off x="685800" y="1676400"/>
            <a:ext cx="7772400" cy="4876800"/>
          </a:xfrm>
        </p:spPr>
        <p:txBody>
          <a:bodyPr/>
          <a:lstStyle/>
          <a:p>
            <a:pPr>
              <a:lnSpc>
                <a:spcPct val="90000"/>
              </a:lnSpc>
              <a:spcBef>
                <a:spcPts val="0"/>
              </a:spcBef>
              <a:spcAft>
                <a:spcPts val="1800"/>
              </a:spcAft>
            </a:pPr>
            <a:r>
              <a:rPr lang="en-US" altLang="en-US" dirty="0"/>
              <a:t>If a variable violates the PH assumption, stratify only on that variable</a:t>
            </a:r>
          </a:p>
          <a:p>
            <a:pPr marL="801370" indent="-801370">
              <a:lnSpc>
                <a:spcPct val="90000"/>
              </a:lnSpc>
              <a:spcBef>
                <a:spcPts val="0"/>
              </a:spcBef>
              <a:spcAft>
                <a:spcPts val="3000"/>
              </a:spcAft>
              <a:buNone/>
            </a:pPr>
            <a:r>
              <a:rPr lang="en-US" altLang="en-US" sz="2800" dirty="0"/>
              <a:t>       h</a:t>
            </a:r>
            <a:r>
              <a:rPr lang="en-US" altLang="en-US" sz="2800" baseline="-25000" dirty="0">
                <a:solidFill>
                  <a:srgbClr val="7E9632"/>
                </a:solidFill>
              </a:rPr>
              <a:t>g</a:t>
            </a:r>
            <a:r>
              <a:rPr lang="en-US" altLang="en-US" sz="2800" dirty="0"/>
              <a:t>(</a:t>
            </a:r>
            <a:r>
              <a:rPr lang="en-US" altLang="en-US" sz="2800" dirty="0" err="1"/>
              <a:t>t,X</a:t>
            </a:r>
            <a:r>
              <a:rPr lang="en-US" altLang="en-US" sz="2800" dirty="0"/>
              <a:t>)=h</a:t>
            </a:r>
            <a:r>
              <a:rPr lang="en-US" altLang="en-US" sz="2800" baseline="-25000" dirty="0"/>
              <a:t>0</a:t>
            </a:r>
            <a:r>
              <a:rPr lang="en-US" altLang="en-US" sz="2800" baseline="-25000" dirty="0">
                <a:solidFill>
                  <a:srgbClr val="7E9632"/>
                </a:solidFill>
              </a:rPr>
              <a:t>g</a:t>
            </a:r>
            <a:r>
              <a:rPr lang="en-US" altLang="en-US" sz="2800" dirty="0"/>
              <a:t>(t)e</a:t>
            </a:r>
            <a:r>
              <a:rPr lang="en-US" altLang="en-US" sz="2800" baseline="30000" dirty="0">
                <a:cs typeface="Arial" panose="020B0604020202020204" pitchFamily="34" charset="0"/>
              </a:rPr>
              <a:t>∑</a:t>
            </a:r>
            <a:r>
              <a:rPr lang="el-GR" altLang="en-US" sz="2800" baseline="30000" dirty="0"/>
              <a:t>β</a:t>
            </a:r>
            <a:r>
              <a:rPr lang="en-US" altLang="en-US" sz="2800" baseline="30000" dirty="0" err="1"/>
              <a:t>iXi</a:t>
            </a:r>
            <a:r>
              <a:rPr lang="en-US" altLang="en-US" sz="2800" baseline="30000" dirty="0"/>
              <a:t>             </a:t>
            </a:r>
            <a:r>
              <a:rPr lang="en-US" altLang="en-US" sz="2800" dirty="0"/>
              <a:t>(</a:t>
            </a:r>
            <a:r>
              <a:rPr lang="en-US" altLang="en-US" sz="2800" dirty="0">
                <a:solidFill>
                  <a:schemeClr val="accent6">
                    <a:lumMod val="75000"/>
                  </a:schemeClr>
                </a:solidFill>
              </a:rPr>
              <a:t>g=stratum</a:t>
            </a:r>
            <a:r>
              <a:rPr lang="en-US" altLang="en-US" sz="2800" dirty="0"/>
              <a:t>)</a:t>
            </a:r>
          </a:p>
          <a:p>
            <a:pPr>
              <a:lnSpc>
                <a:spcPct val="90000"/>
              </a:lnSpc>
              <a:spcBef>
                <a:spcPts val="0"/>
              </a:spcBef>
              <a:spcAft>
                <a:spcPts val="1800"/>
              </a:spcAft>
            </a:pPr>
            <a:r>
              <a:rPr lang="en-US" altLang="en-US" dirty="0"/>
              <a:t>A separate survival function will be calculated for each stratum</a:t>
            </a:r>
          </a:p>
          <a:p>
            <a:pPr>
              <a:lnSpc>
                <a:spcPct val="90000"/>
              </a:lnSpc>
              <a:spcBef>
                <a:spcPts val="0"/>
              </a:spcBef>
              <a:spcAft>
                <a:spcPts val="1800"/>
              </a:spcAft>
            </a:pPr>
            <a:r>
              <a:rPr lang="en-US" altLang="en-US" dirty="0"/>
              <a:t>Example: Sex violates PH assumption </a:t>
            </a:r>
            <a:r>
              <a:rPr lang="en-US" altLang="en-US" dirty="0">
                <a:sym typeface="Wingdings" panose="05000000000000000000" pitchFamily="2" charset="2"/>
              </a:rPr>
              <a:t> stratify on sex</a:t>
            </a:r>
            <a:endParaRPr lang="en-US" altLang="en-US" dirty="0"/>
          </a:p>
        </p:txBody>
      </p:sp>
    </p:spTree>
    <p:extLst>
      <p:ext uri="{BB962C8B-B14F-4D97-AF65-F5344CB8AC3E}">
        <p14:creationId xmlns:p14="http://schemas.microsoft.com/office/powerpoint/2010/main" val="3526391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640080"/>
            <a:ext cx="8229600" cy="1143000"/>
          </a:xfrm>
        </p:spPr>
        <p:txBody>
          <a:bodyPr/>
          <a:lstStyle/>
          <a:p>
            <a:r>
              <a:rPr lang="en-US" altLang="en-US" dirty="0"/>
              <a:t>Censored data</a:t>
            </a:r>
            <a:br>
              <a:rPr lang="en-US" altLang="en-US" dirty="0"/>
            </a:br>
            <a:r>
              <a:rPr lang="en-US" altLang="en-US" sz="3200" dirty="0"/>
              <a:t>Main problem addressed by survival analysis</a:t>
            </a:r>
            <a:endParaRPr lang="en-US" altLang="en-US" sz="2400" dirty="0"/>
          </a:p>
        </p:txBody>
      </p:sp>
      <p:sp>
        <p:nvSpPr>
          <p:cNvPr id="8195" name="Rectangle 3"/>
          <p:cNvSpPr>
            <a:spLocks noGrp="1" noChangeArrowheads="1"/>
          </p:cNvSpPr>
          <p:nvPr>
            <p:ph idx="1"/>
          </p:nvPr>
        </p:nvSpPr>
        <p:spPr>
          <a:xfrm>
            <a:off x="548640" y="2057400"/>
            <a:ext cx="8229600" cy="4114800"/>
          </a:xfrm>
        </p:spPr>
        <p:txBody>
          <a:bodyPr/>
          <a:lstStyle/>
          <a:p>
            <a:pPr>
              <a:lnSpc>
                <a:spcPct val="90000"/>
              </a:lnSpc>
              <a:spcBef>
                <a:spcPts val="672"/>
              </a:spcBef>
              <a:spcAft>
                <a:spcPts val="1200"/>
              </a:spcAft>
            </a:pPr>
            <a:r>
              <a:rPr lang="en-US" altLang="en-US" dirty="0"/>
              <a:t>Subject does not get event during study period, so time-to-event (survival time) is not known (censored)</a:t>
            </a:r>
          </a:p>
          <a:p>
            <a:pPr>
              <a:lnSpc>
                <a:spcPct val="90000"/>
              </a:lnSpc>
              <a:spcBef>
                <a:spcPts val="672"/>
              </a:spcBef>
            </a:pPr>
            <a:r>
              <a:rPr lang="en-US" altLang="en-US" dirty="0"/>
              <a:t>Censoring due to</a:t>
            </a:r>
          </a:p>
          <a:p>
            <a:pPr marL="798513" lvl="1" indent="-341313">
              <a:lnSpc>
                <a:spcPct val="90000"/>
              </a:lnSpc>
              <a:spcBef>
                <a:spcPts val="672"/>
              </a:spcBef>
              <a:buClrTx/>
              <a:buSzPct val="90000"/>
              <a:buFont typeface="+mj-lt"/>
              <a:buAutoNum type="arabicPeriod"/>
            </a:pPr>
            <a:r>
              <a:rPr lang="en-US" altLang="en-US" dirty="0"/>
              <a:t>Study ends before event occurs</a:t>
            </a:r>
          </a:p>
          <a:p>
            <a:pPr marL="798513" lvl="1" indent="-341313">
              <a:lnSpc>
                <a:spcPct val="90000"/>
              </a:lnSpc>
              <a:spcBef>
                <a:spcPts val="672"/>
              </a:spcBef>
              <a:buClrTx/>
              <a:buSzPct val="90000"/>
              <a:buFont typeface="+mj-lt"/>
              <a:buAutoNum type="arabicPeriod"/>
            </a:pPr>
            <a:r>
              <a:rPr lang="en-US" altLang="en-US" dirty="0"/>
              <a:t>Loss to follow-up</a:t>
            </a:r>
          </a:p>
          <a:p>
            <a:pPr marL="798513" lvl="1" indent="-341313">
              <a:lnSpc>
                <a:spcPct val="90000"/>
              </a:lnSpc>
              <a:spcBef>
                <a:spcPts val="672"/>
              </a:spcBef>
              <a:buClrTx/>
              <a:buSzPct val="90000"/>
              <a:buFont typeface="+mj-lt"/>
              <a:buAutoNum type="arabicPeriod"/>
            </a:pPr>
            <a:r>
              <a:rPr lang="en-US" altLang="en-US" dirty="0"/>
              <a:t>Withdrawal because of death (from another cause) or any other reason</a:t>
            </a:r>
          </a:p>
        </p:txBody>
      </p:sp>
    </p:spTree>
    <p:extLst>
      <p:ext uri="{BB962C8B-B14F-4D97-AF65-F5344CB8AC3E}">
        <p14:creationId xmlns:p14="http://schemas.microsoft.com/office/powerpoint/2010/main" val="271123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274320"/>
            <a:ext cx="8229600" cy="1143000"/>
          </a:xfrm>
        </p:spPr>
        <p:txBody>
          <a:bodyPr/>
          <a:lstStyle/>
          <a:p>
            <a:r>
              <a:rPr lang="en-US" altLang="en-US" dirty="0"/>
              <a:t>Stratified Cox model</a:t>
            </a:r>
            <a:r>
              <a:rPr lang="en-US" altLang="en-US" sz="3600" dirty="0"/>
              <a:t> </a:t>
            </a:r>
            <a:r>
              <a:rPr lang="en-US" altLang="en-US" sz="3000" dirty="0"/>
              <a:t>(2)</a:t>
            </a:r>
          </a:p>
        </p:txBody>
      </p:sp>
      <p:sp>
        <p:nvSpPr>
          <p:cNvPr id="66563" name="Rectangle 3"/>
          <p:cNvSpPr>
            <a:spLocks noGrp="1" noChangeArrowheads="1"/>
          </p:cNvSpPr>
          <p:nvPr>
            <p:ph idx="1"/>
          </p:nvPr>
        </p:nvSpPr>
        <p:spPr>
          <a:xfrm>
            <a:off x="457200" y="1637397"/>
            <a:ext cx="7772400" cy="3064585"/>
          </a:xfrm>
        </p:spPr>
        <p:txBody>
          <a:bodyPr/>
          <a:lstStyle/>
          <a:p>
            <a:pPr>
              <a:lnSpc>
                <a:spcPct val="80000"/>
              </a:lnSpc>
              <a:spcBef>
                <a:spcPts val="0"/>
              </a:spcBef>
            </a:pPr>
            <a:r>
              <a:rPr lang="en-US" altLang="en-US" sz="2800" dirty="0">
                <a:solidFill>
                  <a:schemeClr val="tx1">
                    <a:lumMod val="75000"/>
                    <a:lumOff val="25000"/>
                  </a:schemeClr>
                </a:solidFill>
              </a:rPr>
              <a:t>Stratify on SEX</a:t>
            </a:r>
          </a:p>
          <a:p>
            <a:pPr>
              <a:spcBef>
                <a:spcPts val="600"/>
              </a:spcBef>
              <a:buFontTx/>
              <a:buNone/>
            </a:pPr>
            <a:r>
              <a:rPr lang="en-US" altLang="en-US" sz="2800" dirty="0">
                <a:solidFill>
                  <a:schemeClr val="tx1">
                    <a:lumMod val="75000"/>
                    <a:lumOff val="25000"/>
                  </a:schemeClr>
                </a:solidFill>
              </a:rPr>
              <a:t>            </a:t>
            </a:r>
            <a:r>
              <a:rPr lang="en-US" altLang="en-US" sz="2800" dirty="0" err="1">
                <a:solidFill>
                  <a:schemeClr val="tx1">
                    <a:lumMod val="75000"/>
                    <a:lumOff val="25000"/>
                  </a:schemeClr>
                </a:solidFill>
              </a:rPr>
              <a:t>h</a:t>
            </a:r>
            <a:r>
              <a:rPr lang="en-US" altLang="en-US" sz="2800" baseline="-25000" dirty="0" err="1">
                <a:solidFill>
                  <a:schemeClr val="tx1">
                    <a:lumMod val="75000"/>
                    <a:lumOff val="25000"/>
                  </a:schemeClr>
                </a:solidFill>
              </a:rPr>
              <a:t>sex</a:t>
            </a:r>
            <a:r>
              <a:rPr lang="en-US" altLang="en-US" sz="2800" dirty="0">
                <a:solidFill>
                  <a:schemeClr val="tx1">
                    <a:lumMod val="75000"/>
                    <a:lumOff val="25000"/>
                  </a:schemeClr>
                </a:solidFill>
              </a:rPr>
              <a:t>(</a:t>
            </a:r>
            <a:r>
              <a:rPr lang="en-US" altLang="en-US" sz="2800" dirty="0" err="1">
                <a:solidFill>
                  <a:schemeClr val="tx1">
                    <a:lumMod val="75000"/>
                    <a:lumOff val="25000"/>
                  </a:schemeClr>
                </a:solidFill>
              </a:rPr>
              <a:t>t,X</a:t>
            </a:r>
            <a:r>
              <a:rPr lang="en-US" altLang="en-US" sz="2800" dirty="0">
                <a:solidFill>
                  <a:schemeClr val="tx1">
                    <a:lumMod val="75000"/>
                    <a:lumOff val="25000"/>
                  </a:schemeClr>
                </a:solidFill>
              </a:rPr>
              <a:t>)=h</a:t>
            </a:r>
            <a:r>
              <a:rPr lang="en-US" altLang="en-US" sz="2800" baseline="-25000" dirty="0">
                <a:solidFill>
                  <a:schemeClr val="tx1">
                    <a:lumMod val="75000"/>
                    <a:lumOff val="25000"/>
                  </a:schemeClr>
                </a:solidFill>
              </a:rPr>
              <a:t>0sex</a:t>
            </a:r>
            <a:r>
              <a:rPr lang="en-US" altLang="en-US" sz="2800" dirty="0">
                <a:solidFill>
                  <a:schemeClr val="tx1">
                    <a:lumMod val="75000"/>
                    <a:lumOff val="25000"/>
                  </a:schemeClr>
                </a:solidFill>
              </a:rPr>
              <a:t>(t) e </a:t>
            </a:r>
            <a:r>
              <a:rPr lang="en-US" altLang="en-US" sz="2800" baseline="30000" dirty="0">
                <a:solidFill>
                  <a:srgbClr val="404040"/>
                </a:solidFill>
              </a:rPr>
              <a:t>[ </a:t>
            </a:r>
            <a:r>
              <a:rPr lang="el-GR" altLang="en-US" sz="2800" baseline="30000" dirty="0">
                <a:solidFill>
                  <a:srgbClr val="404040"/>
                </a:solidFill>
              </a:rPr>
              <a:t>β</a:t>
            </a:r>
            <a:r>
              <a:rPr lang="en-US" altLang="en-US" sz="2800" baseline="30000" dirty="0">
                <a:solidFill>
                  <a:srgbClr val="404040"/>
                </a:solidFill>
              </a:rPr>
              <a:t>1xTRTMENT +</a:t>
            </a:r>
            <a:r>
              <a:rPr lang="en-US" altLang="en-US" sz="2800" dirty="0">
                <a:solidFill>
                  <a:srgbClr val="404040"/>
                </a:solidFill>
              </a:rPr>
              <a:t> </a:t>
            </a:r>
            <a:r>
              <a:rPr lang="el-GR" altLang="en-US" sz="2800" baseline="30000" dirty="0">
                <a:solidFill>
                  <a:srgbClr val="404040"/>
                </a:solidFill>
              </a:rPr>
              <a:t>β</a:t>
            </a:r>
            <a:r>
              <a:rPr lang="en-US" altLang="en-US" sz="2800" baseline="30000" dirty="0">
                <a:solidFill>
                  <a:srgbClr val="404040"/>
                </a:solidFill>
              </a:rPr>
              <a:t>2xLOGWBC ]</a:t>
            </a:r>
          </a:p>
        </p:txBody>
      </p:sp>
      <p:graphicFrame>
        <p:nvGraphicFramePr>
          <p:cNvPr id="133152" name="Group 32"/>
          <p:cNvGraphicFramePr>
            <a:graphicFrameLocks noGrp="1"/>
          </p:cNvGraphicFramePr>
          <p:nvPr>
            <p:ph sz="half" idx="4294967295"/>
            <p:extLst>
              <p:ext uri="{D42A27DB-BD31-4B8C-83A1-F6EECF244321}">
                <p14:modId xmlns:p14="http://schemas.microsoft.com/office/powerpoint/2010/main" val="2085985700"/>
              </p:ext>
            </p:extLst>
          </p:nvPr>
        </p:nvGraphicFramePr>
        <p:xfrm>
          <a:off x="1737910" y="2804960"/>
          <a:ext cx="4341093" cy="1447800"/>
        </p:xfrm>
        <a:graphic>
          <a:graphicData uri="http://schemas.openxmlformats.org/drawingml/2006/table">
            <a:tbl>
              <a:tblPr/>
              <a:tblGrid>
                <a:gridCol w="1819061">
                  <a:extLst>
                    <a:ext uri="{9D8B030D-6E8A-4147-A177-3AD203B41FA5}">
                      <a16:colId xmlns:a16="http://schemas.microsoft.com/office/drawing/2014/main" val="850329725"/>
                    </a:ext>
                  </a:extLst>
                </a:gridCol>
                <a:gridCol w="1146075">
                  <a:extLst>
                    <a:ext uri="{9D8B030D-6E8A-4147-A177-3AD203B41FA5}">
                      <a16:colId xmlns:a16="http://schemas.microsoft.com/office/drawing/2014/main" val="1952413838"/>
                    </a:ext>
                  </a:extLst>
                </a:gridCol>
                <a:gridCol w="1375957">
                  <a:extLst>
                    <a:ext uri="{9D8B030D-6E8A-4147-A177-3AD203B41FA5}">
                      <a16:colId xmlns:a16="http://schemas.microsoft.com/office/drawing/2014/main" val="1746731963"/>
                    </a:ext>
                  </a:extLst>
                </a:gridCol>
              </a:tblGrid>
              <a:tr h="482600">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000" b="0" i="0" u="none" strike="noStrike" cap="none" normalizeH="0" baseline="0">
                          <a:ln>
                            <a:noFill/>
                          </a:ln>
                          <a:solidFill>
                            <a:schemeClr val="tx1">
                              <a:lumMod val="75000"/>
                              <a:lumOff val="25000"/>
                            </a:schemeClr>
                          </a:solidFill>
                          <a:effectLst/>
                          <a:latin typeface="Arial" panose="020B0604020202020204" pitchFamily="34" charset="0"/>
                        </a:rPr>
                        <a:t>Variable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000" b="0" i="0" u="none" strike="noStrike" cap="none" normalizeH="0" baseline="0" dirty="0">
                          <a:ln>
                            <a:noFill/>
                          </a:ln>
                          <a:solidFill>
                            <a:schemeClr val="tx1">
                              <a:lumMod val="75000"/>
                              <a:lumOff val="25000"/>
                            </a:schemeClr>
                          </a:solidFill>
                          <a:effectLst/>
                          <a:latin typeface="Arial" panose="020B0604020202020204" pitchFamily="34" charset="0"/>
                        </a:rPr>
                        <a:t> HR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000" b="0" i="0" u="none" strike="noStrike" cap="none" normalizeH="0" baseline="0" dirty="0">
                          <a:ln>
                            <a:noFill/>
                          </a:ln>
                          <a:solidFill>
                            <a:schemeClr val="tx1">
                              <a:lumMod val="75000"/>
                              <a:lumOff val="25000"/>
                            </a:schemeClr>
                          </a:solidFill>
                          <a:effectLst/>
                          <a:latin typeface="Arial" panose="020B0604020202020204" pitchFamily="34" charset="0"/>
                        </a:rPr>
                        <a:t>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55178039"/>
                  </a:ext>
                </a:extLst>
              </a:tr>
              <a:tr h="482600">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000" b="0" i="0" u="none" strike="noStrike" cap="none" normalizeH="0" baseline="0">
                          <a:ln>
                            <a:noFill/>
                          </a:ln>
                          <a:solidFill>
                            <a:schemeClr val="tx1">
                              <a:lumMod val="75000"/>
                              <a:lumOff val="25000"/>
                            </a:schemeClr>
                          </a:solidFill>
                          <a:effectLst/>
                          <a:latin typeface="Arial" panose="020B0604020202020204" pitchFamily="34" charset="0"/>
                        </a:rPr>
                        <a:t>TRTMENT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000" b="0" i="0" u="none" strike="noStrike" cap="none" normalizeH="0" baseline="0" dirty="0">
                          <a:ln>
                            <a:noFill/>
                          </a:ln>
                          <a:solidFill>
                            <a:schemeClr val="tx1">
                              <a:lumMod val="75000"/>
                              <a:lumOff val="25000"/>
                            </a:schemeClr>
                          </a:solidFill>
                          <a:effectLst/>
                          <a:latin typeface="Arial" panose="020B0604020202020204" pitchFamily="34" charset="0"/>
                        </a:rPr>
                        <a:t> 0.39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000" b="0" i="0" u="none" strike="noStrike" cap="none" normalizeH="0" baseline="0">
                          <a:ln>
                            <a:noFill/>
                          </a:ln>
                          <a:solidFill>
                            <a:schemeClr val="tx1">
                              <a:lumMod val="75000"/>
                              <a:lumOff val="25000"/>
                            </a:schemeClr>
                          </a:solidFill>
                          <a:effectLst/>
                          <a:latin typeface="Arial" panose="020B0604020202020204" pitchFamily="34" charset="0"/>
                        </a:rPr>
                        <a:t>0.049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97830825"/>
                  </a:ext>
                </a:extLst>
              </a:tr>
              <a:tr h="482600">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000" b="0" i="0" u="none" strike="noStrike" cap="none" normalizeH="0" baseline="0" dirty="0">
                          <a:ln>
                            <a:noFill/>
                          </a:ln>
                          <a:solidFill>
                            <a:schemeClr val="tx1">
                              <a:lumMod val="75000"/>
                              <a:lumOff val="25000"/>
                            </a:schemeClr>
                          </a:solidFill>
                          <a:effectLst/>
                          <a:latin typeface="Arial" panose="020B0604020202020204" pitchFamily="34" charset="0"/>
                        </a:rPr>
                        <a:t>LOGWBC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000" b="0" i="0" u="none" strike="noStrike" cap="none" normalizeH="0" baseline="0" dirty="0">
                          <a:ln>
                            <a:noFill/>
                          </a:ln>
                          <a:solidFill>
                            <a:schemeClr val="tx1">
                              <a:lumMod val="75000"/>
                              <a:lumOff val="25000"/>
                            </a:schemeClr>
                          </a:solidFill>
                          <a:effectLst/>
                          <a:latin typeface="Arial" panose="020B0604020202020204" pitchFamily="34" charset="0"/>
                        </a:rPr>
                        <a:t> 4.01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20000"/>
                        </a:spcBef>
                        <a:spcAft>
                          <a:spcPct val="0"/>
                        </a:spcAft>
                        <a:buClr>
                          <a:schemeClr val="tx2"/>
                        </a:buClr>
                        <a:buSzPct val="150000"/>
                        <a:buFontTx/>
                        <a:buNone/>
                        <a:tabLst/>
                      </a:pPr>
                      <a:r>
                        <a:rPr kumimoji="0" lang="en-US" altLang="en-US" sz="2000" b="0" i="0" u="none" strike="noStrike" cap="none" normalizeH="0" baseline="0" dirty="0">
                          <a:ln>
                            <a:noFill/>
                          </a:ln>
                          <a:solidFill>
                            <a:schemeClr val="tx1">
                              <a:lumMod val="75000"/>
                              <a:lumOff val="25000"/>
                            </a:schemeClr>
                          </a:solidFill>
                          <a:effectLst/>
                          <a:latin typeface="Arial" panose="020B0604020202020204" pitchFamily="34" charset="0"/>
                        </a:rPr>
                        <a:t>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69560662"/>
                  </a:ext>
                </a:extLst>
              </a:tr>
            </a:tbl>
          </a:graphicData>
        </a:graphic>
      </p:graphicFrame>
      <p:sp>
        <p:nvSpPr>
          <p:cNvPr id="2" name="Rectangle 1"/>
          <p:cNvSpPr/>
          <p:nvPr/>
        </p:nvSpPr>
        <p:spPr>
          <a:xfrm>
            <a:off x="515351" y="4518155"/>
            <a:ext cx="8457381" cy="1804596"/>
          </a:xfrm>
          <a:prstGeom prst="rect">
            <a:avLst/>
          </a:prstGeom>
          <a:solidFill>
            <a:srgbClr val="D9D9D9"/>
          </a:solidFill>
        </p:spPr>
        <p:txBody>
          <a:bodyPr wrap="square">
            <a:spAutoFit/>
          </a:bodyPr>
          <a:lstStyle/>
          <a:p>
            <a:pPr marL="284163" indent="-284163">
              <a:lnSpc>
                <a:spcPct val="90000"/>
              </a:lnSpc>
              <a:spcAft>
                <a:spcPts val="1200"/>
              </a:spcAft>
              <a:buClr>
                <a:schemeClr val="tx1">
                  <a:lumMod val="75000"/>
                  <a:lumOff val="25000"/>
                </a:schemeClr>
              </a:buClr>
              <a:buFont typeface="Wingdings" charset="2"/>
              <a:buChar char="§"/>
            </a:pPr>
            <a:r>
              <a:rPr lang="en-US" altLang="en-US" sz="2800" dirty="0">
                <a:solidFill>
                  <a:srgbClr val="7E9632"/>
                </a:solidFill>
                <a:latin typeface="Calibri"/>
                <a:cs typeface="Calibri"/>
              </a:rPr>
              <a:t>NB: </a:t>
            </a:r>
            <a:r>
              <a:rPr lang="en-US" altLang="en-US" sz="2800" dirty="0">
                <a:solidFill>
                  <a:schemeClr val="tx1">
                    <a:lumMod val="75000"/>
                    <a:lumOff val="25000"/>
                  </a:schemeClr>
                </a:solidFill>
                <a:latin typeface="Calibri"/>
                <a:cs typeface="Calibri"/>
              </a:rPr>
              <a:t>Sex will not show up in the model or output, but variables in the model will be adjusted for effect of sex</a:t>
            </a:r>
          </a:p>
          <a:p>
            <a:pPr marL="284163" indent="-284163">
              <a:lnSpc>
                <a:spcPct val="90000"/>
              </a:lnSpc>
              <a:buClr>
                <a:schemeClr val="tx1">
                  <a:lumMod val="75000"/>
                  <a:lumOff val="25000"/>
                </a:schemeClr>
              </a:buClr>
              <a:buFont typeface="Wingdings" charset="2"/>
              <a:buChar char="§"/>
            </a:pPr>
            <a:r>
              <a:rPr lang="en-US" altLang="en-US" sz="2800" dirty="0">
                <a:solidFill>
                  <a:schemeClr val="accent6">
                    <a:lumMod val="75000"/>
                  </a:schemeClr>
                </a:solidFill>
                <a:latin typeface="Calibri"/>
                <a:cs typeface="Calibri"/>
              </a:rPr>
              <a:t>Conclusion: </a:t>
            </a:r>
            <a:r>
              <a:rPr lang="en-US" altLang="en-US" sz="2800" dirty="0">
                <a:solidFill>
                  <a:schemeClr val="tx1">
                    <a:lumMod val="75000"/>
                    <a:lumOff val="25000"/>
                  </a:schemeClr>
                </a:solidFill>
                <a:latin typeface="Calibri"/>
                <a:cs typeface="Calibri"/>
              </a:rPr>
              <a:t>Treated group is 0.39 times as likely to relapse as controls, adjusted for log(WBC) and sex</a:t>
            </a:r>
          </a:p>
        </p:txBody>
      </p:sp>
    </p:spTree>
    <p:extLst>
      <p:ext uri="{BB962C8B-B14F-4D97-AF65-F5344CB8AC3E}">
        <p14:creationId xmlns:p14="http://schemas.microsoft.com/office/powerpoint/2010/main" val="39178193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74320"/>
            <a:ext cx="8229600" cy="1143000"/>
          </a:xfrm>
        </p:spPr>
        <p:txBody>
          <a:bodyPr/>
          <a:lstStyle/>
          <a:p>
            <a:r>
              <a:rPr lang="en-US" altLang="en-US" dirty="0"/>
              <a:t>Review of survival analysis</a:t>
            </a:r>
          </a:p>
        </p:txBody>
      </p:sp>
      <p:sp>
        <p:nvSpPr>
          <p:cNvPr id="3075" name="Rectangle 3"/>
          <p:cNvSpPr>
            <a:spLocks noGrp="1" noChangeArrowheads="1"/>
          </p:cNvSpPr>
          <p:nvPr>
            <p:ph type="body" idx="1"/>
          </p:nvPr>
        </p:nvSpPr>
        <p:spPr>
          <a:xfrm>
            <a:off x="2026745" y="2141690"/>
            <a:ext cx="6440727" cy="3248790"/>
          </a:xfrm>
          <a:solidFill>
            <a:srgbClr val="F1CD29">
              <a:alpha val="68000"/>
            </a:srgbClr>
          </a:solidFill>
        </p:spPr>
        <p:txBody>
          <a:bodyPr/>
          <a:lstStyle/>
          <a:p>
            <a:pPr>
              <a:spcBef>
                <a:spcPts val="672"/>
              </a:spcBef>
              <a:buClr>
                <a:schemeClr val="tx1">
                  <a:lumMod val="75000"/>
                  <a:lumOff val="25000"/>
                </a:schemeClr>
              </a:buClr>
              <a:buSzPct val="90000"/>
            </a:pPr>
            <a:r>
              <a:rPr lang="en-US" altLang="en-US" dirty="0"/>
              <a:t>The problem of censoring</a:t>
            </a:r>
          </a:p>
          <a:p>
            <a:pPr marL="919163" lvl="1" indent="-350838">
              <a:spcBef>
                <a:spcPts val="672"/>
              </a:spcBef>
              <a:buClr>
                <a:schemeClr val="tx1">
                  <a:lumMod val="75000"/>
                  <a:lumOff val="25000"/>
                </a:schemeClr>
              </a:buClr>
              <a:buSzPct val="90000"/>
            </a:pPr>
            <a:r>
              <a:rPr lang="en-US" altLang="en-US" dirty="0"/>
              <a:t>Illustrated with leukemia study</a:t>
            </a:r>
          </a:p>
          <a:p>
            <a:pPr>
              <a:spcBef>
                <a:spcPts val="672"/>
              </a:spcBef>
              <a:buClr>
                <a:schemeClr val="tx1">
                  <a:lumMod val="75000"/>
                  <a:lumOff val="25000"/>
                </a:schemeClr>
              </a:buClr>
              <a:buSzPct val="90000"/>
            </a:pPr>
            <a:r>
              <a:rPr lang="en-US" altLang="en-US" dirty="0"/>
              <a:t>Survival and hazard functions</a:t>
            </a:r>
          </a:p>
          <a:p>
            <a:pPr>
              <a:spcBef>
                <a:spcPts val="672"/>
              </a:spcBef>
              <a:buClr>
                <a:schemeClr val="tx1">
                  <a:lumMod val="75000"/>
                  <a:lumOff val="25000"/>
                </a:schemeClr>
              </a:buClr>
              <a:buSzPct val="90000"/>
            </a:pPr>
            <a:r>
              <a:rPr lang="en-US" altLang="en-US" dirty="0"/>
              <a:t>Actuarial method, Kaplan-Meier, log-rank test</a:t>
            </a:r>
          </a:p>
        </p:txBody>
      </p:sp>
      <p:pic>
        <p:nvPicPr>
          <p:cNvPr id="2" name="Picture 1" descr="images-1.jpg"/>
          <p:cNvPicPr>
            <a:picLocks noChangeAspect="1"/>
          </p:cNvPicPr>
          <p:nvPr/>
        </p:nvPicPr>
        <p:blipFill rotWithShape="1">
          <a:blip r:embed="rId3" cstate="print">
            <a:alphaModFix amt="84000"/>
            <a:extLst>
              <a:ext uri="{28A0092B-C50C-407E-A947-70E740481C1C}">
                <a14:useLocalDpi xmlns:a14="http://schemas.microsoft.com/office/drawing/2010/main"/>
              </a:ext>
            </a:extLst>
          </a:blip>
          <a:srcRect/>
          <a:stretch/>
        </p:blipFill>
        <p:spPr>
          <a:xfrm>
            <a:off x="702605" y="2141690"/>
            <a:ext cx="1121619" cy="3248790"/>
          </a:xfrm>
          <a:prstGeom prst="rect">
            <a:avLst/>
          </a:prstGeom>
        </p:spPr>
      </p:pic>
    </p:spTree>
    <p:extLst>
      <p:ext uri="{BB962C8B-B14F-4D97-AF65-F5344CB8AC3E}">
        <p14:creationId xmlns:p14="http://schemas.microsoft.com/office/powerpoint/2010/main" val="29458830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hoto  36.jpg"/>
          <p:cNvPicPr>
            <a:picLocks noChangeAspect="1"/>
          </p:cNvPicPr>
          <p:nvPr/>
        </p:nvPicPr>
        <p:blipFill rotWithShape="1">
          <a:blip r:embed="rId3" cstate="print">
            <a:alphaModFix amt="80000"/>
            <a:extLst>
              <a:ext uri="{28A0092B-C50C-407E-A947-70E740481C1C}">
                <a14:useLocalDpi xmlns:a14="http://schemas.microsoft.com/office/drawing/2010/main"/>
              </a:ext>
            </a:extLst>
          </a:blip>
          <a:srcRect/>
          <a:stretch/>
        </p:blipFill>
        <p:spPr>
          <a:xfrm>
            <a:off x="7201703" y="1788759"/>
            <a:ext cx="1053908" cy="3939469"/>
          </a:xfrm>
          <a:prstGeom prst="rect">
            <a:avLst/>
          </a:prstGeom>
        </p:spPr>
      </p:pic>
      <p:sp>
        <p:nvSpPr>
          <p:cNvPr id="3074" name="Rectangle 2"/>
          <p:cNvSpPr>
            <a:spLocks noGrp="1" noChangeArrowheads="1"/>
          </p:cNvSpPr>
          <p:nvPr>
            <p:ph type="title"/>
          </p:nvPr>
        </p:nvSpPr>
        <p:spPr>
          <a:xfrm>
            <a:off x="457200" y="274320"/>
            <a:ext cx="8229600" cy="1143000"/>
          </a:xfrm>
        </p:spPr>
        <p:txBody>
          <a:bodyPr/>
          <a:lstStyle/>
          <a:p>
            <a:r>
              <a:rPr lang="en-US" altLang="en-US" dirty="0"/>
              <a:t>Review of survival analysis </a:t>
            </a:r>
            <a:r>
              <a:rPr lang="en-US" altLang="en-US" sz="3000" dirty="0"/>
              <a:t>(2)</a:t>
            </a:r>
          </a:p>
        </p:txBody>
      </p:sp>
      <p:sp>
        <p:nvSpPr>
          <p:cNvPr id="3075" name="Rectangle 3"/>
          <p:cNvSpPr>
            <a:spLocks noGrp="1" noChangeArrowheads="1"/>
          </p:cNvSpPr>
          <p:nvPr>
            <p:ph type="body" idx="1"/>
          </p:nvPr>
        </p:nvSpPr>
        <p:spPr>
          <a:xfrm>
            <a:off x="1102618" y="2040006"/>
            <a:ext cx="6504434" cy="3495744"/>
          </a:xfrm>
          <a:solidFill>
            <a:srgbClr val="F1CD29">
              <a:alpha val="73000"/>
            </a:srgbClr>
          </a:solidFill>
        </p:spPr>
        <p:txBody>
          <a:bodyPr/>
          <a:lstStyle/>
          <a:p>
            <a:pPr indent="-457200">
              <a:spcBef>
                <a:spcPts val="672"/>
              </a:spcBef>
            </a:pPr>
            <a:r>
              <a:rPr lang="en-US" altLang="en-US" dirty="0"/>
              <a:t>Cox proportional hazards model</a:t>
            </a:r>
          </a:p>
          <a:p>
            <a:pPr indent="-457200">
              <a:spcBef>
                <a:spcPts val="672"/>
              </a:spcBef>
            </a:pPr>
            <a:r>
              <a:rPr lang="en-US" altLang="en-US" dirty="0"/>
              <a:t>Interaction terms</a:t>
            </a:r>
          </a:p>
          <a:p>
            <a:pPr indent="-457200">
              <a:spcBef>
                <a:spcPts val="672"/>
              </a:spcBef>
            </a:pPr>
            <a:r>
              <a:rPr lang="en-US" altLang="en-US" dirty="0"/>
              <a:t>Example with leukemia study</a:t>
            </a:r>
          </a:p>
          <a:p>
            <a:pPr indent="-457200">
              <a:spcBef>
                <a:spcPts val="672"/>
              </a:spcBef>
            </a:pPr>
            <a:r>
              <a:rPr lang="en-US" altLang="en-US" dirty="0"/>
              <a:t>Proportional hazards assumption</a:t>
            </a:r>
          </a:p>
          <a:p>
            <a:pPr marL="962025" lvl="1" indent="-341313">
              <a:spcBef>
                <a:spcPts val="672"/>
              </a:spcBef>
            </a:pPr>
            <a:r>
              <a:rPr lang="en-US" altLang="en-US" dirty="0"/>
              <a:t>3 ways to assess it</a:t>
            </a:r>
          </a:p>
          <a:p>
            <a:pPr indent="-457200">
              <a:spcBef>
                <a:spcPts val="672"/>
              </a:spcBef>
            </a:pPr>
            <a:r>
              <a:rPr lang="en-US" altLang="en-US" dirty="0"/>
              <a:t>Stratified Cox model</a:t>
            </a:r>
          </a:p>
        </p:txBody>
      </p:sp>
    </p:spTree>
    <p:extLst>
      <p:ext uri="{BB962C8B-B14F-4D97-AF65-F5344CB8AC3E}">
        <p14:creationId xmlns:p14="http://schemas.microsoft.com/office/powerpoint/2010/main" val="28958610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2286000"/>
            <a:ext cx="7988671" cy="1143000"/>
          </a:xfrm>
          <a:solidFill>
            <a:srgbClr val="F1CD29"/>
          </a:solidFill>
        </p:spPr>
        <p:txBody>
          <a:bodyPr anchor="ctr"/>
          <a:lstStyle/>
          <a:p>
            <a:pPr marL="338138"/>
            <a:r>
              <a:rPr lang="en-US" dirty="0"/>
              <a:t>Questions?</a:t>
            </a:r>
          </a:p>
        </p:txBody>
      </p:sp>
      <p:pic>
        <p:nvPicPr>
          <p:cNvPr id="3" name="Picture 2" descr="images-2.jpg"/>
          <p:cNvPicPr>
            <a:picLocks noChangeAspect="1"/>
          </p:cNvPicPr>
          <p:nvPr/>
        </p:nvPicPr>
        <p:blipFill rotWithShape="1">
          <a:blip r:embed="rId3" cstate="print">
            <a:alphaModFix amt="50000"/>
            <a:extLst>
              <a:ext uri="{28A0092B-C50C-407E-A947-70E740481C1C}">
                <a14:useLocalDpi xmlns:a14="http://schemas.microsoft.com/office/drawing/2010/main"/>
              </a:ext>
            </a:extLst>
          </a:blip>
          <a:srcRect/>
          <a:stretch/>
        </p:blipFill>
        <p:spPr>
          <a:xfrm>
            <a:off x="4837165" y="1308729"/>
            <a:ext cx="3272524" cy="4240542"/>
          </a:xfrm>
          <a:prstGeom prst="rect">
            <a:avLst/>
          </a:prstGeom>
        </p:spPr>
      </p:pic>
    </p:spTree>
    <p:extLst>
      <p:ext uri="{BB962C8B-B14F-4D97-AF65-F5344CB8AC3E}">
        <p14:creationId xmlns:p14="http://schemas.microsoft.com/office/powerpoint/2010/main" val="26974432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0"/>
            <a:ext cx="7772400" cy="1143000"/>
          </a:xfrm>
        </p:spPr>
        <p:txBody>
          <a:bodyPr/>
          <a:lstStyle/>
          <a:p>
            <a:pPr algn="ctr"/>
            <a:r>
              <a:rPr lang="en-US" sz="5800" dirty="0">
                <a:latin typeface="Garamond"/>
              </a:rPr>
              <a:t>Optional Slides</a:t>
            </a:r>
          </a:p>
        </p:txBody>
      </p:sp>
    </p:spTree>
    <p:extLst>
      <p:ext uri="{BB962C8B-B14F-4D97-AF65-F5344CB8AC3E}">
        <p14:creationId xmlns:p14="http://schemas.microsoft.com/office/powerpoint/2010/main" val="23295003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557842"/>
            <a:ext cx="8229600" cy="1143000"/>
          </a:xfrm>
        </p:spPr>
        <p:txBody>
          <a:bodyPr/>
          <a:lstStyle/>
          <a:p>
            <a:r>
              <a:rPr lang="en-US" altLang="en-US" dirty="0"/>
              <a:t>Extended Cox models for </a:t>
            </a:r>
            <a:br>
              <a:rPr lang="en-US" altLang="en-US" dirty="0"/>
            </a:br>
            <a:r>
              <a:rPr lang="en-US" altLang="en-US" dirty="0"/>
              <a:t>time-dependent covariates</a:t>
            </a:r>
          </a:p>
        </p:txBody>
      </p:sp>
      <p:sp>
        <p:nvSpPr>
          <p:cNvPr id="69635" name="Rectangle 3"/>
          <p:cNvSpPr>
            <a:spLocks noGrp="1" noChangeArrowheads="1"/>
          </p:cNvSpPr>
          <p:nvPr>
            <p:ph type="body" idx="1"/>
          </p:nvPr>
        </p:nvSpPr>
        <p:spPr>
          <a:xfrm>
            <a:off x="685800" y="1939506"/>
            <a:ext cx="7772400" cy="4347114"/>
          </a:xfrm>
        </p:spPr>
        <p:txBody>
          <a:bodyPr/>
          <a:lstStyle/>
          <a:p>
            <a:pPr marL="0" indent="0">
              <a:spcBef>
                <a:spcPts val="0"/>
              </a:spcBef>
              <a:spcAft>
                <a:spcPts val="1200"/>
              </a:spcAft>
              <a:buNone/>
            </a:pPr>
            <a:r>
              <a:rPr lang="en-US" altLang="en-US" dirty="0">
                <a:solidFill>
                  <a:schemeClr val="tx2"/>
                </a:solidFill>
              </a:rPr>
              <a:t>Assumption</a:t>
            </a:r>
          </a:p>
          <a:p>
            <a:pPr>
              <a:spcBef>
                <a:spcPts val="0"/>
              </a:spcBef>
              <a:spcAft>
                <a:spcPts val="1200"/>
              </a:spcAft>
            </a:pPr>
            <a:r>
              <a:rPr lang="en-US" altLang="en-US" sz="2800" dirty="0">
                <a:solidFill>
                  <a:srgbClr val="404040"/>
                </a:solidFill>
              </a:rPr>
              <a:t>The values of the explanatory variables do not change over time</a:t>
            </a:r>
          </a:p>
          <a:p>
            <a:pPr marL="0" indent="0">
              <a:spcBef>
                <a:spcPts val="0"/>
              </a:spcBef>
              <a:spcAft>
                <a:spcPts val="1200"/>
              </a:spcAft>
              <a:buNone/>
            </a:pPr>
            <a:r>
              <a:rPr lang="en-US" altLang="en-US" dirty="0">
                <a:solidFill>
                  <a:schemeClr val="tx2"/>
                </a:solidFill>
              </a:rPr>
              <a:t>Examples</a:t>
            </a:r>
          </a:p>
          <a:p>
            <a:pPr>
              <a:lnSpc>
                <a:spcPct val="90000"/>
              </a:lnSpc>
              <a:spcBef>
                <a:spcPts val="0"/>
              </a:spcBef>
              <a:spcAft>
                <a:spcPts val="1200"/>
              </a:spcAft>
            </a:pPr>
            <a:r>
              <a:rPr lang="en-US" altLang="en-US" sz="2800" dirty="0">
                <a:solidFill>
                  <a:srgbClr val="404040"/>
                </a:solidFill>
              </a:rPr>
              <a:t>Each person’s country of birth or treatment status do not change during the study</a:t>
            </a:r>
          </a:p>
          <a:p>
            <a:pPr>
              <a:lnSpc>
                <a:spcPct val="90000"/>
              </a:lnSpc>
              <a:spcBef>
                <a:spcPts val="0"/>
              </a:spcBef>
              <a:spcAft>
                <a:spcPts val="1200"/>
              </a:spcAft>
            </a:pPr>
            <a:r>
              <a:rPr lang="en-US" altLang="en-US" sz="2800" dirty="0">
                <a:solidFill>
                  <a:srgbClr val="404040"/>
                </a:solidFill>
              </a:rPr>
              <a:t>A child’s weight and height change during the study, especially if measured repeatedly</a:t>
            </a:r>
          </a:p>
        </p:txBody>
      </p:sp>
    </p:spTree>
    <p:extLst>
      <p:ext uri="{BB962C8B-B14F-4D97-AF65-F5344CB8AC3E}">
        <p14:creationId xmlns:p14="http://schemas.microsoft.com/office/powerpoint/2010/main" val="4729817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7200" y="274320"/>
            <a:ext cx="8229600" cy="1143000"/>
          </a:xfrm>
        </p:spPr>
        <p:txBody>
          <a:bodyPr/>
          <a:lstStyle/>
          <a:p>
            <a:r>
              <a:rPr lang="en-US" altLang="en-US" dirty="0"/>
              <a:t>Extended Cox model</a:t>
            </a:r>
          </a:p>
        </p:txBody>
      </p:sp>
      <p:sp>
        <p:nvSpPr>
          <p:cNvPr id="72707" name="Rectangle 3"/>
          <p:cNvSpPr>
            <a:spLocks noGrp="1" noChangeArrowheads="1"/>
          </p:cNvSpPr>
          <p:nvPr>
            <p:ph type="body" idx="1"/>
          </p:nvPr>
        </p:nvSpPr>
        <p:spPr>
          <a:xfrm>
            <a:off x="548640" y="1828800"/>
            <a:ext cx="8229600" cy="3657600"/>
          </a:xfrm>
        </p:spPr>
        <p:txBody>
          <a:bodyPr/>
          <a:lstStyle/>
          <a:p>
            <a:pPr>
              <a:spcBef>
                <a:spcPts val="0"/>
              </a:spcBef>
              <a:spcAft>
                <a:spcPts val="1800"/>
              </a:spcAft>
            </a:pPr>
            <a:r>
              <a:rPr lang="en-US" altLang="en-US" dirty="0">
                <a:solidFill>
                  <a:srgbClr val="404040"/>
                </a:solidFill>
              </a:rPr>
              <a:t>Much more complicated models</a:t>
            </a:r>
          </a:p>
          <a:p>
            <a:pPr>
              <a:lnSpc>
                <a:spcPct val="90000"/>
              </a:lnSpc>
              <a:spcBef>
                <a:spcPts val="0"/>
              </a:spcBef>
              <a:spcAft>
                <a:spcPts val="1800"/>
              </a:spcAft>
            </a:pPr>
            <a:r>
              <a:rPr lang="en-US" altLang="en-US" dirty="0">
                <a:solidFill>
                  <a:srgbClr val="404040"/>
                </a:solidFill>
              </a:rPr>
              <a:t>Include interaction terms between independent variable(s) and time</a:t>
            </a:r>
          </a:p>
          <a:p>
            <a:pPr>
              <a:lnSpc>
                <a:spcPct val="90000"/>
              </a:lnSpc>
              <a:spcBef>
                <a:spcPts val="0"/>
              </a:spcBef>
              <a:spcAft>
                <a:spcPts val="1800"/>
              </a:spcAft>
            </a:pPr>
            <a:r>
              <a:rPr lang="en-US" altLang="en-US" dirty="0">
                <a:solidFill>
                  <a:srgbClr val="404040"/>
                </a:solidFill>
              </a:rPr>
              <a:t>How to specify time x covariate interactions?</a:t>
            </a:r>
          </a:p>
          <a:p>
            <a:pPr>
              <a:lnSpc>
                <a:spcPct val="90000"/>
              </a:lnSpc>
              <a:spcBef>
                <a:spcPts val="0"/>
              </a:spcBef>
              <a:spcAft>
                <a:spcPts val="1800"/>
              </a:spcAft>
            </a:pPr>
            <a:r>
              <a:rPr lang="en-US" altLang="en-US" dirty="0">
                <a:solidFill>
                  <a:srgbClr val="404040"/>
                </a:solidFill>
              </a:rPr>
              <a:t>Consult statistician</a:t>
            </a:r>
          </a:p>
        </p:txBody>
      </p:sp>
    </p:spTree>
    <p:extLst>
      <p:ext uri="{BB962C8B-B14F-4D97-AF65-F5344CB8AC3E}">
        <p14:creationId xmlns:p14="http://schemas.microsoft.com/office/powerpoint/2010/main" val="42002548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74320"/>
            <a:ext cx="8229600" cy="1143000"/>
          </a:xfrm>
        </p:spPr>
        <p:txBody>
          <a:bodyPr/>
          <a:lstStyle/>
          <a:p>
            <a:r>
              <a:rPr lang="en-US" altLang="en-US" dirty="0"/>
              <a:t>Censored data </a:t>
            </a:r>
            <a:r>
              <a:rPr lang="en-US" altLang="en-US" sz="3000" dirty="0"/>
              <a:t>(2)</a:t>
            </a:r>
          </a:p>
        </p:txBody>
      </p:sp>
      <p:sp>
        <p:nvSpPr>
          <p:cNvPr id="9219" name="Rectangle 3"/>
          <p:cNvSpPr>
            <a:spLocks noGrp="1" noChangeArrowheads="1"/>
          </p:cNvSpPr>
          <p:nvPr>
            <p:ph type="body" sz="half" idx="1"/>
          </p:nvPr>
        </p:nvSpPr>
        <p:spPr>
          <a:xfrm>
            <a:off x="548640" y="1463040"/>
            <a:ext cx="8229600" cy="914400"/>
          </a:xfrm>
        </p:spPr>
        <p:txBody>
          <a:bodyPr/>
          <a:lstStyle/>
          <a:p>
            <a:r>
              <a:rPr lang="en-US" altLang="en-US" sz="2800" dirty="0"/>
              <a:t>Subjects enrolled any time after study begins can be censored any time during study</a:t>
            </a:r>
          </a:p>
        </p:txBody>
      </p:sp>
      <p:grpSp>
        <p:nvGrpSpPr>
          <p:cNvPr id="9229" name="Group 9228"/>
          <p:cNvGrpSpPr/>
          <p:nvPr/>
        </p:nvGrpSpPr>
        <p:grpSpPr>
          <a:xfrm>
            <a:off x="791608" y="2588611"/>
            <a:ext cx="7891772" cy="3694930"/>
            <a:chOff x="791608" y="2588611"/>
            <a:chExt cx="7891772" cy="3694930"/>
          </a:xfrm>
        </p:grpSpPr>
        <p:sp>
          <p:nvSpPr>
            <p:cNvPr id="9227" name="TextBox 9226"/>
            <p:cNvSpPr txBox="1"/>
            <p:nvPr/>
          </p:nvSpPr>
          <p:spPr>
            <a:xfrm>
              <a:off x="952413" y="3158766"/>
              <a:ext cx="3726054" cy="307777"/>
            </a:xfrm>
            <a:prstGeom prst="rect">
              <a:avLst/>
            </a:prstGeom>
            <a:noFill/>
          </p:spPr>
          <p:txBody>
            <a:bodyPr wrap="square" rtlCol="0">
              <a:spAutoFit/>
            </a:bodyPr>
            <a:lstStyle/>
            <a:p>
              <a:r>
                <a:rPr lang="en-US" sz="1400" b="1" dirty="0"/>
                <a:t>A                                                  X</a:t>
              </a:r>
            </a:p>
          </p:txBody>
        </p:sp>
        <p:sp>
          <p:nvSpPr>
            <p:cNvPr id="3" name="TextBox 2"/>
            <p:cNvSpPr txBox="1"/>
            <p:nvPr/>
          </p:nvSpPr>
          <p:spPr>
            <a:xfrm>
              <a:off x="952413" y="2588611"/>
              <a:ext cx="2963785" cy="369332"/>
            </a:xfrm>
            <a:prstGeom prst="rect">
              <a:avLst/>
            </a:prstGeom>
            <a:solidFill>
              <a:schemeClr val="bg1">
                <a:lumMod val="85000"/>
              </a:schemeClr>
            </a:solidFill>
          </p:spPr>
          <p:txBody>
            <a:bodyPr wrap="none" rtlCol="0">
              <a:spAutoFit/>
            </a:bodyPr>
            <a:lstStyle/>
            <a:p>
              <a:r>
                <a:rPr lang="en-US" dirty="0"/>
                <a:t>Example: 10 year study</a:t>
              </a:r>
            </a:p>
          </p:txBody>
        </p:sp>
        <p:cxnSp>
          <p:nvCxnSpPr>
            <p:cNvPr id="5" name="Straight Connector 4"/>
            <p:cNvCxnSpPr/>
            <p:nvPr/>
          </p:nvCxnSpPr>
          <p:spPr bwMode="auto">
            <a:xfrm>
              <a:off x="1403556" y="3125059"/>
              <a:ext cx="16709" cy="227277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Straight Connector 10"/>
            <p:cNvCxnSpPr/>
            <p:nvPr/>
          </p:nvCxnSpPr>
          <p:spPr bwMode="auto">
            <a:xfrm flipH="1">
              <a:off x="1420265" y="5397829"/>
              <a:ext cx="59559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 name="Straight Connector 11"/>
            <p:cNvCxnSpPr/>
            <p:nvPr/>
          </p:nvCxnSpPr>
          <p:spPr bwMode="auto">
            <a:xfrm>
              <a:off x="1420265" y="3312879"/>
              <a:ext cx="2790403"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a:off x="1944301" y="3598971"/>
              <a:ext cx="226636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4" name="Straight Connector 13"/>
            <p:cNvCxnSpPr/>
            <p:nvPr/>
          </p:nvCxnSpPr>
          <p:spPr bwMode="auto">
            <a:xfrm>
              <a:off x="2790403" y="4002044"/>
              <a:ext cx="2539768"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5" name="Straight Connector 14"/>
            <p:cNvCxnSpPr/>
            <p:nvPr/>
          </p:nvCxnSpPr>
          <p:spPr bwMode="auto">
            <a:xfrm flipV="1">
              <a:off x="2790403" y="4370775"/>
              <a:ext cx="4327631" cy="2471"/>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a:off x="4881831" y="4767250"/>
              <a:ext cx="786244"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7" name="Straight Connector 16"/>
            <p:cNvCxnSpPr/>
            <p:nvPr/>
          </p:nvCxnSpPr>
          <p:spPr bwMode="auto">
            <a:xfrm flipV="1">
              <a:off x="7118034" y="3125059"/>
              <a:ext cx="0" cy="2272770"/>
            </a:xfrm>
            <a:prstGeom prst="line">
              <a:avLst/>
            </a:prstGeom>
            <a:solidFill>
              <a:schemeClr val="accent1"/>
            </a:solidFill>
            <a:ln w="12700" cap="flat" cmpd="sng" algn="ctr">
              <a:solidFill>
                <a:schemeClr val="tx1"/>
              </a:solidFill>
              <a:prstDash val="dash"/>
              <a:round/>
              <a:headEnd type="none" w="med" len="med"/>
              <a:tailEnd type="none" w="med" len="med"/>
            </a:ln>
            <a:effectLst/>
          </p:spPr>
        </p:cxnSp>
        <p:cxnSp>
          <p:nvCxnSpPr>
            <p:cNvPr id="18" name="Straight Connector 17"/>
            <p:cNvCxnSpPr/>
            <p:nvPr/>
          </p:nvCxnSpPr>
          <p:spPr bwMode="auto">
            <a:xfrm flipH="1">
              <a:off x="5547388" y="5062411"/>
              <a:ext cx="1570646"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3" name="TextBox 22"/>
            <p:cNvSpPr txBox="1"/>
            <p:nvPr/>
          </p:nvSpPr>
          <p:spPr>
            <a:xfrm>
              <a:off x="791608" y="4180668"/>
              <a:ext cx="321610" cy="369332"/>
            </a:xfrm>
            <a:prstGeom prst="rect">
              <a:avLst/>
            </a:prstGeom>
            <a:noFill/>
          </p:spPr>
          <p:txBody>
            <a:bodyPr wrap="none" rtlCol="0">
              <a:spAutoFit/>
            </a:bodyPr>
            <a:lstStyle/>
            <a:p>
              <a:r>
                <a:rPr lang="en-US" b="1" dirty="0"/>
                <a:t>s</a:t>
              </a:r>
            </a:p>
          </p:txBody>
        </p:sp>
        <p:sp>
          <p:nvSpPr>
            <p:cNvPr id="24" name="TextBox 23"/>
            <p:cNvSpPr txBox="1"/>
            <p:nvPr/>
          </p:nvSpPr>
          <p:spPr>
            <a:xfrm>
              <a:off x="1403556" y="5438840"/>
              <a:ext cx="5972609" cy="369332"/>
            </a:xfrm>
            <a:prstGeom prst="rect">
              <a:avLst/>
            </a:prstGeom>
            <a:noFill/>
          </p:spPr>
          <p:txBody>
            <a:bodyPr wrap="none" rtlCol="0">
              <a:spAutoFit/>
            </a:bodyPr>
            <a:lstStyle/>
            <a:p>
              <a:r>
                <a:rPr lang="en-US" sz="1400" b="1" dirty="0"/>
                <a:t>0       1       2       3       4       5       6       7       8       9       10  </a:t>
              </a:r>
              <a:r>
                <a:rPr lang="en-US" b="1" dirty="0"/>
                <a:t>  </a:t>
              </a:r>
            </a:p>
          </p:txBody>
        </p:sp>
        <p:sp>
          <p:nvSpPr>
            <p:cNvPr id="9224" name="TextBox 9223"/>
            <p:cNvSpPr txBox="1"/>
            <p:nvPr/>
          </p:nvSpPr>
          <p:spPr>
            <a:xfrm>
              <a:off x="3644816" y="5975764"/>
              <a:ext cx="764677" cy="307777"/>
            </a:xfrm>
            <a:prstGeom prst="rect">
              <a:avLst/>
            </a:prstGeom>
            <a:noFill/>
          </p:spPr>
          <p:txBody>
            <a:bodyPr wrap="none" rtlCol="0">
              <a:spAutoFit/>
            </a:bodyPr>
            <a:lstStyle/>
            <a:p>
              <a:r>
                <a:rPr lang="en-US" sz="1400" b="1" dirty="0"/>
                <a:t>Years</a:t>
              </a:r>
            </a:p>
          </p:txBody>
        </p:sp>
        <p:sp>
          <p:nvSpPr>
            <p:cNvPr id="9225" name="TextBox 9224"/>
            <p:cNvSpPr txBox="1"/>
            <p:nvPr/>
          </p:nvSpPr>
          <p:spPr>
            <a:xfrm>
              <a:off x="7047082" y="5744099"/>
              <a:ext cx="1636298" cy="307777"/>
            </a:xfrm>
            <a:prstGeom prst="rect">
              <a:avLst/>
            </a:prstGeom>
            <a:noFill/>
          </p:spPr>
          <p:txBody>
            <a:bodyPr wrap="none" rtlCol="0">
              <a:spAutoFit/>
            </a:bodyPr>
            <a:lstStyle/>
            <a:p>
              <a:r>
                <a:rPr lang="en-US" sz="1400" b="1" dirty="0"/>
                <a:t>(End of study)</a:t>
              </a:r>
            </a:p>
          </p:txBody>
        </p:sp>
        <p:sp>
          <p:nvSpPr>
            <p:cNvPr id="9226" name="TextBox 9225"/>
            <p:cNvSpPr txBox="1"/>
            <p:nvPr/>
          </p:nvSpPr>
          <p:spPr>
            <a:xfrm>
              <a:off x="7584464" y="4219357"/>
              <a:ext cx="1098916" cy="307777"/>
            </a:xfrm>
            <a:prstGeom prst="rect">
              <a:avLst/>
            </a:prstGeom>
            <a:noFill/>
          </p:spPr>
          <p:txBody>
            <a:bodyPr wrap="none" rtlCol="0">
              <a:spAutoFit/>
            </a:bodyPr>
            <a:lstStyle/>
            <a:p>
              <a:r>
                <a:rPr lang="en-US" sz="1400" b="1" dirty="0"/>
                <a:t>X - Event</a:t>
              </a:r>
            </a:p>
          </p:txBody>
        </p:sp>
        <p:sp>
          <p:nvSpPr>
            <p:cNvPr id="44" name="TextBox 43"/>
            <p:cNvSpPr txBox="1"/>
            <p:nvPr/>
          </p:nvSpPr>
          <p:spPr>
            <a:xfrm>
              <a:off x="1725300" y="3445082"/>
              <a:ext cx="3872437" cy="307777"/>
            </a:xfrm>
            <a:prstGeom prst="rect">
              <a:avLst/>
            </a:prstGeom>
            <a:noFill/>
          </p:spPr>
          <p:txBody>
            <a:bodyPr wrap="none" rtlCol="0">
              <a:spAutoFit/>
            </a:bodyPr>
            <a:lstStyle/>
            <a:p>
              <a:r>
                <a:rPr lang="en-US" sz="1400" b="1" dirty="0"/>
                <a:t>B                                     (withdrawn)</a:t>
              </a:r>
            </a:p>
          </p:txBody>
        </p:sp>
        <p:sp>
          <p:nvSpPr>
            <p:cNvPr id="45" name="TextBox 44"/>
            <p:cNvSpPr txBox="1"/>
            <p:nvPr/>
          </p:nvSpPr>
          <p:spPr>
            <a:xfrm>
              <a:off x="2529404" y="3848155"/>
              <a:ext cx="3031599" cy="307777"/>
            </a:xfrm>
            <a:prstGeom prst="rect">
              <a:avLst/>
            </a:prstGeom>
            <a:noFill/>
          </p:spPr>
          <p:txBody>
            <a:bodyPr wrap="none" rtlCol="0">
              <a:spAutoFit/>
            </a:bodyPr>
            <a:lstStyle/>
            <a:p>
              <a:r>
                <a:rPr lang="en-US" sz="1400" b="1" dirty="0"/>
                <a:t>C                                          X</a:t>
              </a:r>
            </a:p>
          </p:txBody>
        </p:sp>
        <p:sp>
          <p:nvSpPr>
            <p:cNvPr id="46" name="TextBox 45"/>
            <p:cNvSpPr txBox="1"/>
            <p:nvPr/>
          </p:nvSpPr>
          <p:spPr>
            <a:xfrm>
              <a:off x="4678467" y="4613361"/>
              <a:ext cx="1673117" cy="307777"/>
            </a:xfrm>
            <a:prstGeom prst="rect">
              <a:avLst/>
            </a:prstGeom>
            <a:noFill/>
          </p:spPr>
          <p:txBody>
            <a:bodyPr wrap="none" rtlCol="0">
              <a:spAutoFit/>
            </a:bodyPr>
            <a:lstStyle/>
            <a:p>
              <a:r>
                <a:rPr lang="en-US" sz="1400" b="1" dirty="0"/>
                <a:t>E             (lost)</a:t>
              </a:r>
            </a:p>
          </p:txBody>
        </p:sp>
        <p:sp>
          <p:nvSpPr>
            <p:cNvPr id="9228" name="TextBox 9227"/>
            <p:cNvSpPr txBox="1"/>
            <p:nvPr/>
          </p:nvSpPr>
          <p:spPr>
            <a:xfrm>
              <a:off x="2563064" y="4219357"/>
              <a:ext cx="333695" cy="307777"/>
            </a:xfrm>
            <a:prstGeom prst="rect">
              <a:avLst/>
            </a:prstGeom>
            <a:noFill/>
          </p:spPr>
          <p:txBody>
            <a:bodyPr wrap="none" rtlCol="0">
              <a:spAutoFit/>
            </a:bodyPr>
            <a:lstStyle/>
            <a:p>
              <a:r>
                <a:rPr lang="en-US" sz="1400" b="1" dirty="0"/>
                <a:t>D</a:t>
              </a:r>
            </a:p>
          </p:txBody>
        </p:sp>
        <p:sp>
          <p:nvSpPr>
            <p:cNvPr id="48" name="TextBox 47"/>
            <p:cNvSpPr txBox="1"/>
            <p:nvPr/>
          </p:nvSpPr>
          <p:spPr>
            <a:xfrm>
              <a:off x="5296753" y="4908522"/>
              <a:ext cx="301435" cy="307777"/>
            </a:xfrm>
            <a:prstGeom prst="rect">
              <a:avLst/>
            </a:prstGeom>
            <a:noFill/>
          </p:spPr>
          <p:txBody>
            <a:bodyPr wrap="none" rtlCol="0">
              <a:spAutoFit/>
            </a:bodyPr>
            <a:lstStyle/>
            <a:p>
              <a:r>
                <a:rPr lang="en-US" sz="1400" b="1" dirty="0"/>
                <a:t>F</a:t>
              </a:r>
            </a:p>
          </p:txBody>
        </p:sp>
      </p:grpSp>
    </p:spTree>
    <p:extLst>
      <p:ext uri="{BB962C8B-B14F-4D97-AF65-F5344CB8AC3E}">
        <p14:creationId xmlns:p14="http://schemas.microsoft.com/office/powerpoint/2010/main" val="2639391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extBox 2"/>
          <p:cNvSpPr txBox="1">
            <a:spLocks noChangeArrowheads="1"/>
          </p:cNvSpPr>
          <p:nvPr/>
        </p:nvSpPr>
        <p:spPr bwMode="auto">
          <a:xfrm>
            <a:off x="535419" y="654373"/>
            <a:ext cx="3892466" cy="144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t">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r>
              <a:rPr lang="en-US" altLang="en-US" sz="4400" dirty="0">
                <a:solidFill>
                  <a:schemeClr val="tx2"/>
                </a:solidFill>
                <a:latin typeface="Avenir Book"/>
              </a:rPr>
              <a:t>Follow-up time</a:t>
            </a:r>
          </a:p>
          <a:p>
            <a:r>
              <a:rPr lang="en-US" altLang="en-US" sz="4400" dirty="0">
                <a:solidFill>
                  <a:schemeClr val="tx2"/>
                </a:solidFill>
                <a:latin typeface="Avenir Book"/>
              </a:rPr>
              <a:t>and censoring</a:t>
            </a:r>
          </a:p>
        </p:txBody>
      </p:sp>
      <p:graphicFrame>
        <p:nvGraphicFramePr>
          <p:cNvPr id="3" name="Table 2"/>
          <p:cNvGraphicFramePr>
            <a:graphicFrameLocks noGrp="1"/>
          </p:cNvGraphicFramePr>
          <p:nvPr>
            <p:extLst>
              <p:ext uri="{D42A27DB-BD31-4B8C-83A1-F6EECF244321}">
                <p14:modId xmlns:p14="http://schemas.microsoft.com/office/powerpoint/2010/main" val="2274930872"/>
              </p:ext>
            </p:extLst>
          </p:nvPr>
        </p:nvGraphicFramePr>
        <p:xfrm>
          <a:off x="741750" y="3060606"/>
          <a:ext cx="8167616" cy="3274181"/>
        </p:xfrm>
        <a:graphic>
          <a:graphicData uri="http://schemas.openxmlformats.org/drawingml/2006/table">
            <a:tbl>
              <a:tblPr firstRow="1" bandRow="1">
                <a:tableStyleId>{9D7B26C5-4107-4FEC-AEDC-1716B250A1EF}</a:tableStyleId>
              </a:tblPr>
              <a:tblGrid>
                <a:gridCol w="1628265">
                  <a:extLst>
                    <a:ext uri="{9D8B030D-6E8A-4147-A177-3AD203B41FA5}">
                      <a16:colId xmlns:a16="http://schemas.microsoft.com/office/drawing/2014/main" val="20000"/>
                    </a:ext>
                  </a:extLst>
                </a:gridCol>
                <a:gridCol w="3420702">
                  <a:extLst>
                    <a:ext uri="{9D8B030D-6E8A-4147-A177-3AD203B41FA5}">
                      <a16:colId xmlns:a16="http://schemas.microsoft.com/office/drawing/2014/main" val="20001"/>
                    </a:ext>
                  </a:extLst>
                </a:gridCol>
                <a:gridCol w="3118649">
                  <a:extLst>
                    <a:ext uri="{9D8B030D-6E8A-4147-A177-3AD203B41FA5}">
                      <a16:colId xmlns:a16="http://schemas.microsoft.com/office/drawing/2014/main" val="20002"/>
                    </a:ext>
                  </a:extLst>
                </a:gridCol>
              </a:tblGrid>
              <a:tr h="428614">
                <a:tc>
                  <a:txBody>
                    <a:bodyPr/>
                    <a:lstStyle/>
                    <a:p>
                      <a:pPr algn="ctr"/>
                      <a:r>
                        <a:rPr lang="en-US" dirty="0">
                          <a:solidFill>
                            <a:schemeClr val="tx1">
                              <a:lumMod val="75000"/>
                              <a:lumOff val="25000"/>
                            </a:schemeClr>
                          </a:solidFill>
                        </a:rPr>
                        <a:t>Subject</a:t>
                      </a:r>
                    </a:p>
                  </a:txBody>
                  <a:tcPr marT="91440" marB="91440" anchor="ctr"/>
                </a:tc>
                <a:tc>
                  <a:txBody>
                    <a:bodyPr/>
                    <a:lstStyle/>
                    <a:p>
                      <a:pPr algn="ctr"/>
                      <a:r>
                        <a:rPr lang="en-US" dirty="0">
                          <a:solidFill>
                            <a:schemeClr val="tx1">
                              <a:lumMod val="75000"/>
                              <a:lumOff val="25000"/>
                            </a:schemeClr>
                          </a:solidFill>
                        </a:rPr>
                        <a:t>Survival Time (years)</a:t>
                      </a:r>
                    </a:p>
                  </a:txBody>
                  <a:tcPr marT="91440" marB="91440" anchor="ctr"/>
                </a:tc>
                <a:tc>
                  <a:txBody>
                    <a:bodyPr/>
                    <a:lstStyle/>
                    <a:p>
                      <a:pPr algn="ctr"/>
                      <a:r>
                        <a:rPr lang="en-US" dirty="0">
                          <a:solidFill>
                            <a:schemeClr val="tx1">
                              <a:lumMod val="75000"/>
                              <a:lumOff val="25000"/>
                            </a:schemeClr>
                          </a:solidFill>
                        </a:rPr>
                        <a:t>Censored?</a:t>
                      </a:r>
                    </a:p>
                  </a:txBody>
                  <a:tcPr marT="91440" marB="91440" anchor="ctr"/>
                </a:tc>
                <a:extLst>
                  <a:ext uri="{0D108BD9-81ED-4DB2-BD59-A6C34878D82A}">
                    <a16:rowId xmlns:a16="http://schemas.microsoft.com/office/drawing/2014/main" val="10000"/>
                  </a:ext>
                </a:extLst>
              </a:tr>
              <a:tr h="428614">
                <a:tc>
                  <a:txBody>
                    <a:bodyPr/>
                    <a:lstStyle/>
                    <a:p>
                      <a:pPr algn="ctr"/>
                      <a:r>
                        <a:rPr lang="en-US" dirty="0">
                          <a:solidFill>
                            <a:schemeClr val="tx1">
                              <a:lumMod val="75000"/>
                              <a:lumOff val="25000"/>
                            </a:schemeClr>
                          </a:solidFill>
                        </a:rPr>
                        <a:t>A</a:t>
                      </a:r>
                      <a:endParaRPr lang="en-US" b="0" dirty="0">
                        <a:solidFill>
                          <a:schemeClr val="tx1">
                            <a:lumMod val="75000"/>
                            <a:lumOff val="25000"/>
                          </a:schemeClr>
                        </a:solidFill>
                      </a:endParaRPr>
                    </a:p>
                  </a:txBody>
                  <a:tcPr marT="91440" marB="91440" anchor="ctr"/>
                </a:tc>
                <a:tc>
                  <a:txBody>
                    <a:bodyPr/>
                    <a:lstStyle/>
                    <a:p>
                      <a:pPr algn="ctr"/>
                      <a:r>
                        <a:rPr lang="en-US" b="0" dirty="0">
                          <a:solidFill>
                            <a:schemeClr val="tx1">
                              <a:lumMod val="75000"/>
                              <a:lumOff val="25000"/>
                            </a:schemeClr>
                          </a:solidFill>
                        </a:rPr>
                        <a:t>5</a:t>
                      </a:r>
                    </a:p>
                  </a:txBody>
                  <a:tcPr marT="91440" marB="91440" anchor="ctr"/>
                </a:tc>
                <a:tc>
                  <a:txBody>
                    <a:bodyPr/>
                    <a:lstStyle/>
                    <a:p>
                      <a:pPr marL="450850" indent="0" algn="l"/>
                      <a:r>
                        <a:rPr lang="en-US" dirty="0">
                          <a:solidFill>
                            <a:schemeClr val="tx1">
                              <a:lumMod val="75000"/>
                              <a:lumOff val="25000"/>
                            </a:schemeClr>
                          </a:solidFill>
                        </a:rPr>
                        <a:t>No (got event)</a:t>
                      </a:r>
                      <a:endParaRPr lang="en-US" b="0" dirty="0">
                        <a:solidFill>
                          <a:schemeClr val="tx1">
                            <a:lumMod val="75000"/>
                            <a:lumOff val="25000"/>
                          </a:schemeClr>
                        </a:solidFill>
                      </a:endParaRPr>
                    </a:p>
                  </a:txBody>
                  <a:tcPr marT="91440" marB="91440" anchor="ctr"/>
                </a:tc>
                <a:extLst>
                  <a:ext uri="{0D108BD9-81ED-4DB2-BD59-A6C34878D82A}">
                    <a16:rowId xmlns:a16="http://schemas.microsoft.com/office/drawing/2014/main" val="10001"/>
                  </a:ext>
                </a:extLst>
              </a:tr>
              <a:tr h="428614">
                <a:tc>
                  <a:txBody>
                    <a:bodyPr/>
                    <a:lstStyle/>
                    <a:p>
                      <a:pPr algn="ctr"/>
                      <a:r>
                        <a:rPr lang="en-US" dirty="0">
                          <a:solidFill>
                            <a:schemeClr val="tx1">
                              <a:lumMod val="75000"/>
                              <a:lumOff val="25000"/>
                            </a:schemeClr>
                          </a:solidFill>
                        </a:rPr>
                        <a:t>B</a:t>
                      </a:r>
                      <a:endParaRPr lang="en-US" b="0" dirty="0">
                        <a:solidFill>
                          <a:schemeClr val="tx1">
                            <a:lumMod val="75000"/>
                            <a:lumOff val="25000"/>
                          </a:schemeClr>
                        </a:solidFill>
                      </a:endParaRPr>
                    </a:p>
                  </a:txBody>
                  <a:tcPr marT="91440" marB="91440" anchor="ctr"/>
                </a:tc>
                <a:tc>
                  <a:txBody>
                    <a:bodyPr/>
                    <a:lstStyle/>
                    <a:p>
                      <a:pPr algn="ctr"/>
                      <a:r>
                        <a:rPr lang="en-US" dirty="0">
                          <a:solidFill>
                            <a:schemeClr val="tx1">
                              <a:lumMod val="75000"/>
                              <a:lumOff val="25000"/>
                            </a:schemeClr>
                          </a:solidFill>
                        </a:rPr>
                        <a:t>4</a:t>
                      </a:r>
                      <a:endParaRPr lang="en-US" b="0" dirty="0">
                        <a:solidFill>
                          <a:schemeClr val="tx1">
                            <a:lumMod val="75000"/>
                            <a:lumOff val="25000"/>
                          </a:schemeClr>
                        </a:solidFill>
                      </a:endParaRPr>
                    </a:p>
                  </a:txBody>
                  <a:tcPr marT="91440" marB="91440" anchor="ctr"/>
                </a:tc>
                <a:tc>
                  <a:txBody>
                    <a:bodyPr/>
                    <a:lstStyle/>
                    <a:p>
                      <a:pPr marL="450850" indent="0" algn="l"/>
                      <a:r>
                        <a:rPr lang="en-US" dirty="0">
                          <a:solidFill>
                            <a:schemeClr val="tx1">
                              <a:lumMod val="75000"/>
                              <a:lumOff val="25000"/>
                            </a:schemeClr>
                          </a:solidFill>
                        </a:rPr>
                        <a:t>Yes (withdrawn)</a:t>
                      </a:r>
                      <a:endParaRPr lang="en-US" b="0" dirty="0">
                        <a:solidFill>
                          <a:schemeClr val="tx1">
                            <a:lumMod val="75000"/>
                            <a:lumOff val="25000"/>
                          </a:schemeClr>
                        </a:solidFill>
                      </a:endParaRPr>
                    </a:p>
                  </a:txBody>
                  <a:tcPr marT="91440" marB="91440" anchor="ctr"/>
                </a:tc>
                <a:extLst>
                  <a:ext uri="{0D108BD9-81ED-4DB2-BD59-A6C34878D82A}">
                    <a16:rowId xmlns:a16="http://schemas.microsoft.com/office/drawing/2014/main" val="10002"/>
                  </a:ext>
                </a:extLst>
              </a:tr>
              <a:tr h="428614">
                <a:tc>
                  <a:txBody>
                    <a:bodyPr/>
                    <a:lstStyle/>
                    <a:p>
                      <a:pPr algn="ctr"/>
                      <a:r>
                        <a:rPr lang="en-US" dirty="0">
                          <a:solidFill>
                            <a:schemeClr val="tx1">
                              <a:lumMod val="75000"/>
                              <a:lumOff val="25000"/>
                            </a:schemeClr>
                          </a:solidFill>
                        </a:rPr>
                        <a:t>C</a:t>
                      </a:r>
                      <a:endParaRPr lang="en-US" b="0" dirty="0">
                        <a:solidFill>
                          <a:schemeClr val="tx1">
                            <a:lumMod val="75000"/>
                            <a:lumOff val="25000"/>
                          </a:schemeClr>
                        </a:solidFill>
                      </a:endParaRPr>
                    </a:p>
                  </a:txBody>
                  <a:tcPr marT="91440" marB="91440" anchor="ctr"/>
                </a:tc>
                <a:tc>
                  <a:txBody>
                    <a:bodyPr/>
                    <a:lstStyle/>
                    <a:p>
                      <a:pPr algn="ctr"/>
                      <a:r>
                        <a:rPr lang="en-US" dirty="0">
                          <a:solidFill>
                            <a:schemeClr val="tx1">
                              <a:lumMod val="75000"/>
                              <a:lumOff val="25000"/>
                            </a:schemeClr>
                          </a:solidFill>
                        </a:rPr>
                        <a:t>5</a:t>
                      </a:r>
                      <a:endParaRPr lang="en-US" b="0" dirty="0">
                        <a:solidFill>
                          <a:schemeClr val="tx1">
                            <a:lumMod val="75000"/>
                            <a:lumOff val="25000"/>
                          </a:schemeClr>
                        </a:solidFill>
                      </a:endParaRPr>
                    </a:p>
                  </a:txBody>
                  <a:tcPr marT="91440" marB="91440" anchor="ctr"/>
                </a:tc>
                <a:tc>
                  <a:txBody>
                    <a:bodyPr/>
                    <a:lstStyle/>
                    <a:p>
                      <a:pPr marL="450850" indent="0" algn="l"/>
                      <a:r>
                        <a:rPr lang="en-US" dirty="0">
                          <a:solidFill>
                            <a:schemeClr val="tx1">
                              <a:lumMod val="75000"/>
                              <a:lumOff val="25000"/>
                            </a:schemeClr>
                          </a:solidFill>
                        </a:rPr>
                        <a:t>No (got event)</a:t>
                      </a:r>
                      <a:endParaRPr lang="en-US" b="0" dirty="0">
                        <a:solidFill>
                          <a:schemeClr val="tx1">
                            <a:lumMod val="75000"/>
                            <a:lumOff val="25000"/>
                          </a:schemeClr>
                        </a:solidFill>
                      </a:endParaRPr>
                    </a:p>
                  </a:txBody>
                  <a:tcPr marT="91440" marB="91440" anchor="ctr"/>
                </a:tc>
                <a:extLst>
                  <a:ext uri="{0D108BD9-81ED-4DB2-BD59-A6C34878D82A}">
                    <a16:rowId xmlns:a16="http://schemas.microsoft.com/office/drawing/2014/main" val="10003"/>
                  </a:ext>
                </a:extLst>
              </a:tr>
              <a:tr h="428614">
                <a:tc>
                  <a:txBody>
                    <a:bodyPr/>
                    <a:lstStyle/>
                    <a:p>
                      <a:pPr algn="ctr"/>
                      <a:r>
                        <a:rPr lang="en-US" dirty="0">
                          <a:solidFill>
                            <a:schemeClr val="tx1">
                              <a:lumMod val="75000"/>
                              <a:lumOff val="25000"/>
                            </a:schemeClr>
                          </a:solidFill>
                        </a:rPr>
                        <a:t>D</a:t>
                      </a:r>
                      <a:endParaRPr lang="en-US" b="0" dirty="0">
                        <a:solidFill>
                          <a:schemeClr val="tx1">
                            <a:lumMod val="75000"/>
                            <a:lumOff val="25000"/>
                          </a:schemeClr>
                        </a:solidFill>
                      </a:endParaRPr>
                    </a:p>
                  </a:txBody>
                  <a:tcPr marT="91440" marB="91440" anchor="ctr"/>
                </a:tc>
                <a:tc>
                  <a:txBody>
                    <a:bodyPr/>
                    <a:lstStyle/>
                    <a:p>
                      <a:pPr algn="ctr"/>
                      <a:r>
                        <a:rPr lang="en-US" dirty="0">
                          <a:solidFill>
                            <a:schemeClr val="tx1">
                              <a:lumMod val="75000"/>
                              <a:lumOff val="25000"/>
                            </a:schemeClr>
                          </a:solidFill>
                        </a:rPr>
                        <a:t>8</a:t>
                      </a:r>
                      <a:endParaRPr lang="en-US" b="0" dirty="0">
                        <a:solidFill>
                          <a:schemeClr val="tx1">
                            <a:lumMod val="75000"/>
                            <a:lumOff val="25000"/>
                          </a:schemeClr>
                        </a:solidFill>
                      </a:endParaRPr>
                    </a:p>
                  </a:txBody>
                  <a:tcPr marT="91440" marB="91440" anchor="ctr"/>
                </a:tc>
                <a:tc>
                  <a:txBody>
                    <a:bodyPr/>
                    <a:lstStyle/>
                    <a:p>
                      <a:pPr marL="450850" indent="0" algn="l"/>
                      <a:r>
                        <a:rPr lang="en-US" dirty="0">
                          <a:solidFill>
                            <a:schemeClr val="tx1">
                              <a:lumMod val="75000"/>
                              <a:lumOff val="25000"/>
                            </a:schemeClr>
                          </a:solidFill>
                        </a:rPr>
                        <a:t>Yes (end of study)</a:t>
                      </a:r>
                      <a:endParaRPr lang="en-US" b="0" dirty="0">
                        <a:solidFill>
                          <a:schemeClr val="tx1">
                            <a:lumMod val="75000"/>
                            <a:lumOff val="25000"/>
                          </a:schemeClr>
                        </a:solidFill>
                      </a:endParaRPr>
                    </a:p>
                  </a:txBody>
                  <a:tcPr marT="91440" marB="91440" anchor="ctr"/>
                </a:tc>
                <a:extLst>
                  <a:ext uri="{0D108BD9-81ED-4DB2-BD59-A6C34878D82A}">
                    <a16:rowId xmlns:a16="http://schemas.microsoft.com/office/drawing/2014/main" val="10004"/>
                  </a:ext>
                </a:extLst>
              </a:tr>
              <a:tr h="428614">
                <a:tc>
                  <a:txBody>
                    <a:bodyPr/>
                    <a:lstStyle/>
                    <a:p>
                      <a:pPr algn="ctr"/>
                      <a:r>
                        <a:rPr lang="en-US" dirty="0">
                          <a:solidFill>
                            <a:schemeClr val="tx1">
                              <a:lumMod val="75000"/>
                              <a:lumOff val="25000"/>
                            </a:schemeClr>
                          </a:solidFill>
                        </a:rPr>
                        <a:t>E</a:t>
                      </a:r>
                      <a:endParaRPr lang="en-US" b="0" dirty="0">
                        <a:solidFill>
                          <a:schemeClr val="tx1">
                            <a:lumMod val="75000"/>
                            <a:lumOff val="25000"/>
                          </a:schemeClr>
                        </a:solidFill>
                      </a:endParaRPr>
                    </a:p>
                  </a:txBody>
                  <a:tcPr marT="91440" marB="91440" anchor="ctr"/>
                </a:tc>
                <a:tc>
                  <a:txBody>
                    <a:bodyPr/>
                    <a:lstStyle/>
                    <a:p>
                      <a:pPr algn="ctr"/>
                      <a:r>
                        <a:rPr lang="en-US" dirty="0">
                          <a:solidFill>
                            <a:schemeClr val="tx1">
                              <a:lumMod val="75000"/>
                              <a:lumOff val="25000"/>
                            </a:schemeClr>
                          </a:solidFill>
                        </a:rPr>
                        <a:t>2</a:t>
                      </a:r>
                      <a:endParaRPr lang="en-US" b="0" dirty="0">
                        <a:solidFill>
                          <a:schemeClr val="tx1">
                            <a:lumMod val="75000"/>
                            <a:lumOff val="25000"/>
                          </a:schemeClr>
                        </a:solidFill>
                      </a:endParaRPr>
                    </a:p>
                  </a:txBody>
                  <a:tcPr marT="91440" marB="91440" anchor="ctr"/>
                </a:tc>
                <a:tc>
                  <a:txBody>
                    <a:bodyPr/>
                    <a:lstStyle/>
                    <a:p>
                      <a:pPr marL="45085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lumMod val="75000"/>
                              <a:lumOff val="25000"/>
                            </a:schemeClr>
                          </a:solidFill>
                        </a:rPr>
                        <a:t>Yes (lost)</a:t>
                      </a:r>
                      <a:endParaRPr lang="en-US" b="0" dirty="0">
                        <a:solidFill>
                          <a:schemeClr val="tx1">
                            <a:lumMod val="75000"/>
                            <a:lumOff val="25000"/>
                          </a:schemeClr>
                        </a:solidFill>
                      </a:endParaRPr>
                    </a:p>
                  </a:txBody>
                  <a:tcPr marT="91440" marB="91440" anchor="ctr"/>
                </a:tc>
                <a:extLst>
                  <a:ext uri="{0D108BD9-81ED-4DB2-BD59-A6C34878D82A}">
                    <a16:rowId xmlns:a16="http://schemas.microsoft.com/office/drawing/2014/main" val="10005"/>
                  </a:ext>
                </a:extLst>
              </a:tr>
              <a:tr h="530981">
                <a:tc>
                  <a:txBody>
                    <a:bodyPr/>
                    <a:lstStyle/>
                    <a:p>
                      <a:pPr algn="ctr"/>
                      <a:r>
                        <a:rPr lang="en-US" dirty="0">
                          <a:solidFill>
                            <a:schemeClr val="tx1">
                              <a:lumMod val="75000"/>
                              <a:lumOff val="25000"/>
                            </a:schemeClr>
                          </a:solidFill>
                        </a:rPr>
                        <a:t>F</a:t>
                      </a:r>
                      <a:endParaRPr lang="en-US" b="0" dirty="0">
                        <a:solidFill>
                          <a:schemeClr val="tx1">
                            <a:lumMod val="75000"/>
                            <a:lumOff val="25000"/>
                          </a:schemeClr>
                        </a:solidFill>
                      </a:endParaRPr>
                    </a:p>
                  </a:txBody>
                  <a:tcPr marT="91440" marB="91440" anchor="ctr"/>
                </a:tc>
                <a:tc>
                  <a:txBody>
                    <a:bodyPr/>
                    <a:lstStyle/>
                    <a:p>
                      <a:pPr algn="ctr"/>
                      <a:r>
                        <a:rPr lang="en-US" dirty="0">
                          <a:solidFill>
                            <a:schemeClr val="tx1">
                              <a:lumMod val="75000"/>
                              <a:lumOff val="25000"/>
                            </a:schemeClr>
                          </a:solidFill>
                        </a:rPr>
                        <a:t>3</a:t>
                      </a:r>
                      <a:endParaRPr lang="en-US" b="0" dirty="0">
                        <a:solidFill>
                          <a:schemeClr val="tx1">
                            <a:lumMod val="75000"/>
                            <a:lumOff val="25000"/>
                          </a:schemeClr>
                        </a:solidFill>
                      </a:endParaRPr>
                    </a:p>
                  </a:txBody>
                  <a:tcPr marT="91440" marB="91440" anchor="ctr"/>
                </a:tc>
                <a:tc>
                  <a:txBody>
                    <a:bodyPr/>
                    <a:lstStyle/>
                    <a:p>
                      <a:pPr marL="45085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lumMod val="75000"/>
                              <a:lumOff val="25000"/>
                            </a:schemeClr>
                          </a:solidFill>
                        </a:rPr>
                        <a:t>Yes (end of study)</a:t>
                      </a:r>
                    </a:p>
                  </a:txBody>
                  <a:tcPr marT="91440" marB="91440" anchor="ctr"/>
                </a:tc>
                <a:extLst>
                  <a:ext uri="{0D108BD9-81ED-4DB2-BD59-A6C34878D82A}">
                    <a16:rowId xmlns:a16="http://schemas.microsoft.com/office/drawing/2014/main" val="10006"/>
                  </a:ext>
                </a:extLst>
              </a:tr>
            </a:tbl>
          </a:graphicData>
        </a:graphic>
      </p:graphicFrame>
      <p:pic>
        <p:nvPicPr>
          <p:cNvPr id="27" name="Picture 26" descr="Screen Shot 2018-12-31 at 11.53.19 A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27431" y="654373"/>
            <a:ext cx="4381935" cy="2078495"/>
          </a:xfrm>
          <a:prstGeom prst="rect">
            <a:avLst/>
          </a:prstGeom>
          <a:ln>
            <a:solidFill>
              <a:srgbClr val="7F7F7F"/>
            </a:solidFill>
          </a:ln>
        </p:spPr>
      </p:pic>
    </p:spTree>
    <p:extLst>
      <p:ext uri="{BB962C8B-B14F-4D97-AF65-F5344CB8AC3E}">
        <p14:creationId xmlns:p14="http://schemas.microsoft.com/office/powerpoint/2010/main" val="18663483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199" y="548640"/>
            <a:ext cx="8229600" cy="1143000"/>
          </a:xfrm>
        </p:spPr>
        <p:txBody>
          <a:bodyPr/>
          <a:lstStyle/>
          <a:p>
            <a:r>
              <a:rPr lang="en-US" altLang="en-US" dirty="0"/>
              <a:t>Example: Leukemia study</a:t>
            </a:r>
            <a:br>
              <a:rPr lang="en-US" altLang="en-US" sz="4000" dirty="0"/>
            </a:br>
            <a:r>
              <a:rPr lang="en-US" altLang="en-US" sz="2600" dirty="0"/>
              <a:t>21 patients received 6-MP, 21 patients placebo</a:t>
            </a:r>
            <a:br>
              <a:rPr lang="en-US" altLang="en-US" sz="2600" dirty="0"/>
            </a:br>
            <a:r>
              <a:rPr lang="en-US" altLang="en-US" sz="2600" dirty="0"/>
              <a:t>Outcome: Relapse; “Survival” time: weeks in remission</a:t>
            </a:r>
          </a:p>
        </p:txBody>
      </p:sp>
      <p:sp>
        <p:nvSpPr>
          <p:cNvPr id="13316" name="TextBox 6"/>
          <p:cNvSpPr txBox="1">
            <a:spLocks noChangeArrowheads="1"/>
          </p:cNvSpPr>
          <p:nvPr/>
        </p:nvSpPr>
        <p:spPr bwMode="auto">
          <a:xfrm>
            <a:off x="4843306" y="2327727"/>
            <a:ext cx="3845374" cy="1292662"/>
          </a:xfrm>
          <a:prstGeom prst="rect">
            <a:avLst/>
          </a:prstGeom>
          <a:solidFill>
            <a:schemeClr val="accent6">
              <a:lumMod val="40000"/>
              <a:lumOff val="60000"/>
            </a:schemeClr>
          </a:solidFill>
          <a:ln>
            <a:noFill/>
          </a:ln>
          <a:extLst/>
        </p:spPr>
        <p:txBody>
          <a:bodyPr wrap="square">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r>
              <a:rPr lang="en-US" altLang="en-US" sz="2600" dirty="0">
                <a:solidFill>
                  <a:schemeClr val="tx1">
                    <a:lumMod val="65000"/>
                    <a:lumOff val="35000"/>
                  </a:schemeClr>
                </a:solidFill>
                <a:latin typeface="Calibri"/>
                <a:cs typeface="Calibri"/>
              </a:rPr>
              <a:t>6*- subject still in remission after 6 weeks, but not observed after that</a:t>
            </a:r>
          </a:p>
        </p:txBody>
      </p:sp>
      <p:sp>
        <p:nvSpPr>
          <p:cNvPr id="13317" name="TextBox 7"/>
          <p:cNvSpPr txBox="1">
            <a:spLocks noChangeArrowheads="1"/>
          </p:cNvSpPr>
          <p:nvPr/>
        </p:nvSpPr>
        <p:spPr bwMode="auto">
          <a:xfrm>
            <a:off x="4843306" y="3828603"/>
            <a:ext cx="3845374" cy="1692771"/>
          </a:xfrm>
          <a:prstGeom prst="rect">
            <a:avLst/>
          </a:prstGeom>
          <a:solidFill>
            <a:srgbClr val="DBE7B6"/>
          </a:solidFill>
          <a:ln>
            <a:noFill/>
          </a:ln>
          <a:extLst/>
        </p:spPr>
        <p:txBody>
          <a:bodyPr wrap="square">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r>
              <a:rPr lang="en-US" altLang="en-US" sz="2600" dirty="0">
                <a:solidFill>
                  <a:schemeClr val="tx1">
                    <a:lumMod val="65000"/>
                    <a:lumOff val="35000"/>
                  </a:schemeClr>
                </a:solidFill>
                <a:latin typeface="Calibri"/>
                <a:cs typeface="Calibri"/>
              </a:rPr>
              <a:t>6 - subject known to be in remission for 6 weeks, relapsed between 6</a:t>
            </a:r>
            <a:r>
              <a:rPr lang="en-US" altLang="en-US" sz="2600" baseline="30000" dirty="0">
                <a:solidFill>
                  <a:schemeClr val="tx1">
                    <a:lumMod val="65000"/>
                    <a:lumOff val="35000"/>
                  </a:schemeClr>
                </a:solidFill>
                <a:latin typeface="Calibri"/>
                <a:cs typeface="Calibri"/>
              </a:rPr>
              <a:t>th</a:t>
            </a:r>
            <a:r>
              <a:rPr lang="en-US" altLang="en-US" sz="2600" dirty="0">
                <a:solidFill>
                  <a:schemeClr val="tx1">
                    <a:lumMod val="65000"/>
                    <a:lumOff val="35000"/>
                  </a:schemeClr>
                </a:solidFill>
                <a:latin typeface="Calibri"/>
                <a:cs typeface="Calibri"/>
              </a:rPr>
              <a:t> and 7</a:t>
            </a:r>
            <a:r>
              <a:rPr lang="en-US" altLang="en-US" sz="2600" baseline="30000" dirty="0">
                <a:solidFill>
                  <a:schemeClr val="tx1">
                    <a:lumMod val="65000"/>
                    <a:lumOff val="35000"/>
                  </a:schemeClr>
                </a:solidFill>
                <a:latin typeface="Calibri"/>
                <a:cs typeface="Calibri"/>
              </a:rPr>
              <a:t>th</a:t>
            </a:r>
            <a:r>
              <a:rPr lang="en-US" altLang="en-US" sz="2600" dirty="0">
                <a:solidFill>
                  <a:schemeClr val="tx1">
                    <a:lumMod val="65000"/>
                    <a:lumOff val="35000"/>
                  </a:schemeClr>
                </a:solidFill>
                <a:latin typeface="Calibri"/>
                <a:cs typeface="Calibri"/>
              </a:rPr>
              <a:t> week</a:t>
            </a:r>
          </a:p>
        </p:txBody>
      </p:sp>
      <p:graphicFrame>
        <p:nvGraphicFramePr>
          <p:cNvPr id="2" name="Table 1"/>
          <p:cNvGraphicFramePr>
            <a:graphicFrameLocks noGrp="1"/>
          </p:cNvGraphicFramePr>
          <p:nvPr>
            <p:extLst>
              <p:ext uri="{D42A27DB-BD31-4B8C-83A1-F6EECF244321}">
                <p14:modId xmlns:p14="http://schemas.microsoft.com/office/powerpoint/2010/main" val="1488753505"/>
              </p:ext>
            </p:extLst>
          </p:nvPr>
        </p:nvGraphicFramePr>
        <p:xfrm>
          <a:off x="972603" y="1826380"/>
          <a:ext cx="3538826" cy="4854612"/>
        </p:xfrm>
        <a:graphic>
          <a:graphicData uri="http://schemas.openxmlformats.org/drawingml/2006/table">
            <a:tbl>
              <a:tblPr firstRow="1" bandRow="1">
                <a:tableStyleId>{2D5ABB26-0587-4C30-8999-92F81FD0307C}</a:tableStyleId>
              </a:tblPr>
              <a:tblGrid>
                <a:gridCol w="1769413">
                  <a:extLst>
                    <a:ext uri="{9D8B030D-6E8A-4147-A177-3AD203B41FA5}">
                      <a16:colId xmlns:a16="http://schemas.microsoft.com/office/drawing/2014/main" val="20000"/>
                    </a:ext>
                  </a:extLst>
                </a:gridCol>
                <a:gridCol w="1769413">
                  <a:extLst>
                    <a:ext uri="{9D8B030D-6E8A-4147-A177-3AD203B41FA5}">
                      <a16:colId xmlns:a16="http://schemas.microsoft.com/office/drawing/2014/main" val="20001"/>
                    </a:ext>
                  </a:extLst>
                </a:gridCol>
              </a:tblGrid>
              <a:tr h="596794">
                <a:tc>
                  <a:txBody>
                    <a:bodyPr/>
                    <a:lstStyle/>
                    <a:p>
                      <a:pPr algn="ctr"/>
                      <a:r>
                        <a:rPr lang="en-US" sz="1400" b="1" dirty="0"/>
                        <a:t>Control Group (n=21)</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t>Treatment Group (n=21)</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190978">
                <a:tc>
                  <a:txBody>
                    <a:bodyPr/>
                    <a:lstStyle/>
                    <a:p>
                      <a:pPr algn="ctr"/>
                      <a:r>
                        <a:rPr lang="en-US" sz="1200" b="1" dirty="0">
                          <a:solidFill>
                            <a:schemeClr val="tx1"/>
                          </a:solidFill>
                        </a:rPr>
                        <a:t>1</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6*</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190978">
                <a:tc>
                  <a:txBody>
                    <a:bodyPr/>
                    <a:lstStyle/>
                    <a:p>
                      <a:pPr algn="ctr"/>
                      <a:r>
                        <a:rPr lang="en-US" sz="1200" b="1" dirty="0">
                          <a:solidFill>
                            <a:schemeClr val="tx1"/>
                          </a:solidFill>
                        </a:rPr>
                        <a:t>1</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6</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190978">
                <a:tc>
                  <a:txBody>
                    <a:bodyPr/>
                    <a:lstStyle/>
                    <a:p>
                      <a:pPr algn="ctr"/>
                      <a:r>
                        <a:rPr lang="en-US" sz="1200" b="1" dirty="0">
                          <a:solidFill>
                            <a:schemeClr val="tx1"/>
                          </a:solidFill>
                        </a:rPr>
                        <a:t>2</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6</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190978">
                <a:tc>
                  <a:txBody>
                    <a:bodyPr/>
                    <a:lstStyle/>
                    <a:p>
                      <a:pPr algn="ctr"/>
                      <a:r>
                        <a:rPr lang="en-US" sz="1200" b="1" dirty="0">
                          <a:solidFill>
                            <a:schemeClr val="tx1"/>
                          </a:solidFill>
                        </a:rPr>
                        <a:t>2</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a:t>6</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190978">
                <a:tc>
                  <a:txBody>
                    <a:bodyPr/>
                    <a:lstStyle/>
                    <a:p>
                      <a:pPr algn="ctr"/>
                      <a:r>
                        <a:rPr lang="en-US" sz="1200" b="1" dirty="0">
                          <a:solidFill>
                            <a:schemeClr val="tx1"/>
                          </a:solidFill>
                        </a:rPr>
                        <a:t>3</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7</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190978">
                <a:tc>
                  <a:txBody>
                    <a:bodyPr/>
                    <a:lstStyle/>
                    <a:p>
                      <a:pPr algn="ctr"/>
                      <a:r>
                        <a:rPr lang="en-US" sz="1200" b="1" dirty="0">
                          <a:solidFill>
                            <a:schemeClr val="tx1"/>
                          </a:solidFill>
                        </a:rPr>
                        <a:t>4</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9*</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190978">
                <a:tc>
                  <a:txBody>
                    <a:bodyPr/>
                    <a:lstStyle/>
                    <a:p>
                      <a:pPr algn="ctr"/>
                      <a:r>
                        <a:rPr lang="en-US" sz="1200" b="1" dirty="0">
                          <a:solidFill>
                            <a:schemeClr val="tx1"/>
                          </a:solidFill>
                        </a:rPr>
                        <a:t>4</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10*</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234458">
                <a:tc>
                  <a:txBody>
                    <a:bodyPr/>
                    <a:lstStyle/>
                    <a:p>
                      <a:pPr algn="ctr"/>
                      <a:r>
                        <a:rPr lang="en-US" sz="1200" b="1" dirty="0">
                          <a:solidFill>
                            <a:schemeClr val="tx1"/>
                          </a:solidFill>
                        </a:rPr>
                        <a:t>5</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10</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8"/>
                  </a:ext>
                </a:extLst>
              </a:tr>
              <a:tr h="190978">
                <a:tc>
                  <a:txBody>
                    <a:bodyPr/>
                    <a:lstStyle/>
                    <a:p>
                      <a:pPr algn="ctr"/>
                      <a:r>
                        <a:rPr lang="en-US" sz="1200" b="1" dirty="0">
                          <a:solidFill>
                            <a:schemeClr val="tx1"/>
                          </a:solidFill>
                        </a:rPr>
                        <a:t>5</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11*</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9"/>
                  </a:ext>
                </a:extLst>
              </a:tr>
              <a:tr h="190978">
                <a:tc>
                  <a:txBody>
                    <a:bodyPr/>
                    <a:lstStyle/>
                    <a:p>
                      <a:pPr algn="ctr"/>
                      <a:r>
                        <a:rPr lang="en-US" sz="1200" b="1" dirty="0">
                          <a:solidFill>
                            <a:schemeClr val="tx1"/>
                          </a:solidFill>
                        </a:rPr>
                        <a:t>8</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13</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0"/>
                  </a:ext>
                </a:extLst>
              </a:tr>
              <a:tr h="190978">
                <a:tc>
                  <a:txBody>
                    <a:bodyPr/>
                    <a:lstStyle/>
                    <a:p>
                      <a:pPr algn="ctr"/>
                      <a:r>
                        <a:rPr lang="en-US" sz="1200" b="1" dirty="0">
                          <a:solidFill>
                            <a:schemeClr val="tx1"/>
                          </a:solidFill>
                        </a:rPr>
                        <a:t>8</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16</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1"/>
                  </a:ext>
                </a:extLst>
              </a:tr>
              <a:tr h="190978">
                <a:tc>
                  <a:txBody>
                    <a:bodyPr/>
                    <a:lstStyle/>
                    <a:p>
                      <a:pPr algn="ctr"/>
                      <a:r>
                        <a:rPr lang="en-US" sz="1200" b="1" dirty="0">
                          <a:solidFill>
                            <a:schemeClr val="tx1"/>
                          </a:solidFill>
                        </a:rPr>
                        <a:t>8</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17*</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2"/>
                  </a:ext>
                </a:extLst>
              </a:tr>
              <a:tr h="190978">
                <a:tc>
                  <a:txBody>
                    <a:bodyPr/>
                    <a:lstStyle/>
                    <a:p>
                      <a:pPr algn="ctr"/>
                      <a:r>
                        <a:rPr lang="en-US" sz="1200" b="1" dirty="0">
                          <a:solidFill>
                            <a:schemeClr val="tx1"/>
                          </a:solidFill>
                        </a:rPr>
                        <a:t>8</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19*</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3"/>
                  </a:ext>
                </a:extLst>
              </a:tr>
              <a:tr h="190978">
                <a:tc>
                  <a:txBody>
                    <a:bodyPr/>
                    <a:lstStyle/>
                    <a:p>
                      <a:pPr algn="ctr"/>
                      <a:r>
                        <a:rPr lang="en-US" sz="1200" b="1" dirty="0">
                          <a:solidFill>
                            <a:schemeClr val="tx1"/>
                          </a:solidFill>
                        </a:rPr>
                        <a:t>11</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20*</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4"/>
                  </a:ext>
                </a:extLst>
              </a:tr>
              <a:tr h="190978">
                <a:tc>
                  <a:txBody>
                    <a:bodyPr/>
                    <a:lstStyle/>
                    <a:p>
                      <a:pPr algn="ctr"/>
                      <a:r>
                        <a:rPr lang="en-US" sz="1200" b="1" dirty="0">
                          <a:solidFill>
                            <a:schemeClr val="tx1"/>
                          </a:solidFill>
                        </a:rPr>
                        <a:t>11</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22</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5"/>
                  </a:ext>
                </a:extLst>
              </a:tr>
              <a:tr h="190978">
                <a:tc>
                  <a:txBody>
                    <a:bodyPr/>
                    <a:lstStyle/>
                    <a:p>
                      <a:pPr algn="ctr"/>
                      <a:r>
                        <a:rPr lang="en-US" sz="1200" b="1" dirty="0">
                          <a:solidFill>
                            <a:schemeClr val="tx1"/>
                          </a:solidFill>
                        </a:rPr>
                        <a:t>12</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23</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6"/>
                  </a:ext>
                </a:extLst>
              </a:tr>
              <a:tr h="190978">
                <a:tc>
                  <a:txBody>
                    <a:bodyPr/>
                    <a:lstStyle/>
                    <a:p>
                      <a:pPr algn="ctr"/>
                      <a:r>
                        <a:rPr lang="en-US" sz="1200" b="1" dirty="0">
                          <a:solidFill>
                            <a:schemeClr val="tx1"/>
                          </a:solidFill>
                        </a:rPr>
                        <a:t>12</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25*</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7"/>
                  </a:ext>
                </a:extLst>
              </a:tr>
              <a:tr h="190978">
                <a:tc>
                  <a:txBody>
                    <a:bodyPr/>
                    <a:lstStyle/>
                    <a:p>
                      <a:pPr algn="ctr"/>
                      <a:r>
                        <a:rPr lang="en-US" sz="1200" b="1" dirty="0">
                          <a:solidFill>
                            <a:schemeClr val="tx1"/>
                          </a:solidFill>
                        </a:rPr>
                        <a:t>15</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32*</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8"/>
                  </a:ext>
                </a:extLst>
              </a:tr>
              <a:tr h="190978">
                <a:tc>
                  <a:txBody>
                    <a:bodyPr/>
                    <a:lstStyle/>
                    <a:p>
                      <a:pPr algn="ctr"/>
                      <a:r>
                        <a:rPr lang="en-US" sz="1200" b="1" dirty="0">
                          <a:solidFill>
                            <a:schemeClr val="tx1"/>
                          </a:solidFill>
                        </a:rPr>
                        <a:t>17</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32*</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9"/>
                  </a:ext>
                </a:extLst>
              </a:tr>
              <a:tr h="190978">
                <a:tc>
                  <a:txBody>
                    <a:bodyPr/>
                    <a:lstStyle/>
                    <a:p>
                      <a:pPr algn="ctr"/>
                      <a:r>
                        <a:rPr lang="en-US" sz="1200" b="1" dirty="0">
                          <a:solidFill>
                            <a:schemeClr val="tx1"/>
                          </a:solidFill>
                        </a:rPr>
                        <a:t>22</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34*</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20"/>
                  </a:ext>
                </a:extLst>
              </a:tr>
              <a:tr h="190978">
                <a:tc>
                  <a:txBody>
                    <a:bodyPr/>
                    <a:lstStyle/>
                    <a:p>
                      <a:pPr algn="ctr"/>
                      <a:r>
                        <a:rPr lang="en-US" sz="1200" b="1" dirty="0">
                          <a:solidFill>
                            <a:schemeClr val="tx1"/>
                          </a:solidFill>
                        </a:rPr>
                        <a:t>23</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200" b="1" dirty="0"/>
                        <a:t> 35*</a:t>
                      </a:r>
                    </a:p>
                  </a:txBody>
                  <a:tcPr marL="45720" marR="45720" marT="9144" marB="9144"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21"/>
                  </a:ext>
                </a:extLst>
              </a:tr>
            </a:tbl>
          </a:graphicData>
        </a:graphic>
      </p:graphicFrame>
      <p:sp>
        <p:nvSpPr>
          <p:cNvPr id="3" name="TextBox 2"/>
          <p:cNvSpPr txBox="1"/>
          <p:nvPr/>
        </p:nvSpPr>
        <p:spPr>
          <a:xfrm>
            <a:off x="4843306" y="5632274"/>
            <a:ext cx="1317889" cy="400110"/>
          </a:xfrm>
          <a:prstGeom prst="rect">
            <a:avLst/>
          </a:prstGeom>
          <a:noFill/>
        </p:spPr>
        <p:txBody>
          <a:bodyPr wrap="none" rtlCol="0">
            <a:spAutoFit/>
          </a:bodyPr>
          <a:lstStyle/>
          <a:p>
            <a:r>
              <a:rPr lang="en-US" dirty="0"/>
              <a:t>*</a:t>
            </a:r>
            <a:r>
              <a:rPr lang="en-US" sz="2000" dirty="0">
                <a:latin typeface="Calibri"/>
                <a:cs typeface="Calibri"/>
              </a:rPr>
              <a:t>Censored</a:t>
            </a:r>
            <a:endParaRPr lang="en-US" dirty="0"/>
          </a:p>
        </p:txBody>
      </p:sp>
    </p:spTree>
    <p:extLst>
      <p:ext uri="{BB962C8B-B14F-4D97-AF65-F5344CB8AC3E}">
        <p14:creationId xmlns:p14="http://schemas.microsoft.com/office/powerpoint/2010/main" val="1128822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548640"/>
            <a:ext cx="8229600" cy="1143000"/>
          </a:xfrm>
        </p:spPr>
        <p:txBody>
          <a:bodyPr/>
          <a:lstStyle/>
          <a:p>
            <a:r>
              <a:rPr lang="en-US" altLang="en-US" dirty="0"/>
              <a:t>Example: Leukemia study </a:t>
            </a:r>
            <a:r>
              <a:rPr lang="en-US" altLang="en-US" sz="3000" dirty="0"/>
              <a:t>(2)</a:t>
            </a:r>
            <a:br>
              <a:rPr lang="en-US" altLang="en-US" sz="3000" dirty="0"/>
            </a:br>
            <a:r>
              <a:rPr lang="en-US" altLang="en-US" sz="2400" dirty="0"/>
              <a:t> </a:t>
            </a:r>
            <a:r>
              <a:rPr lang="en-US" altLang="en-US" sz="2600" dirty="0"/>
              <a:t>Same data repeated horizontally</a:t>
            </a:r>
          </a:p>
        </p:txBody>
      </p:sp>
      <p:sp>
        <p:nvSpPr>
          <p:cNvPr id="3" name="Content Placeholder 2"/>
          <p:cNvSpPr>
            <a:spLocks noGrp="1"/>
          </p:cNvSpPr>
          <p:nvPr>
            <p:ph idx="1"/>
          </p:nvPr>
        </p:nvSpPr>
        <p:spPr>
          <a:xfrm>
            <a:off x="640080" y="4297949"/>
            <a:ext cx="8046720" cy="1676855"/>
          </a:xfrm>
          <a:solidFill>
            <a:schemeClr val="accent6">
              <a:lumMod val="60000"/>
              <a:lumOff val="40000"/>
            </a:schemeClr>
          </a:solidFill>
        </p:spPr>
        <p:txBody>
          <a:bodyPr/>
          <a:lstStyle/>
          <a:p>
            <a:pPr marL="0" indent="-457200">
              <a:spcBef>
                <a:spcPts val="672"/>
              </a:spcBef>
              <a:buFontTx/>
              <a:buNone/>
              <a:defRPr/>
            </a:pPr>
            <a:r>
              <a:rPr lang="en-US" sz="2800" dirty="0">
                <a:solidFill>
                  <a:schemeClr val="tx2"/>
                </a:solidFill>
              </a:rPr>
              <a:t>Observe:</a:t>
            </a:r>
            <a:endParaRPr lang="en-US" sz="2800" dirty="0"/>
          </a:p>
          <a:p>
            <a:pPr marL="457200" indent="-457200">
              <a:spcBef>
                <a:spcPts val="672"/>
              </a:spcBef>
              <a:buSzPct val="99000"/>
              <a:buFontTx/>
              <a:buAutoNum type="arabicPeriod"/>
              <a:defRPr/>
            </a:pPr>
            <a:r>
              <a:rPr lang="en-US" sz="2800" dirty="0"/>
              <a:t>No censoring in control group</a:t>
            </a:r>
          </a:p>
          <a:p>
            <a:pPr marL="457200" indent="-457200">
              <a:spcBef>
                <a:spcPts val="672"/>
              </a:spcBef>
              <a:buSzPct val="99000"/>
              <a:buFontTx/>
              <a:buAutoNum type="arabicPeriod"/>
              <a:defRPr/>
            </a:pPr>
            <a:r>
              <a:rPr lang="en-US" sz="2800" dirty="0"/>
              <a:t>Remission times appear longer in treated group</a:t>
            </a:r>
          </a:p>
          <a:p>
            <a:pPr marL="0" indent="0">
              <a:buFontTx/>
              <a:buNone/>
              <a:defRPr/>
            </a:pPr>
            <a:endParaRPr lang="en-US" sz="2400" b="1" dirty="0"/>
          </a:p>
        </p:txBody>
      </p:sp>
      <p:sp>
        <p:nvSpPr>
          <p:cNvPr id="4" name="Content Placeholder 2"/>
          <p:cNvSpPr txBox="1">
            <a:spLocks/>
          </p:cNvSpPr>
          <p:nvPr/>
        </p:nvSpPr>
        <p:spPr bwMode="auto">
          <a:xfrm>
            <a:off x="640080" y="2009238"/>
            <a:ext cx="8046720" cy="2011951"/>
          </a:xfrm>
          <a:prstGeom prst="rect">
            <a:avLst/>
          </a:prstGeom>
          <a:solidFill>
            <a:srgbClr val="D9D9D9"/>
          </a:solidFill>
          <a:ln>
            <a:noFill/>
          </a:ln>
          <a:extLs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0" indent="0">
              <a:spcBef>
                <a:spcPts val="0"/>
              </a:spcBef>
              <a:spcAft>
                <a:spcPts val="1200"/>
              </a:spcAft>
              <a:buFontTx/>
              <a:buNone/>
              <a:defRPr/>
            </a:pPr>
            <a:r>
              <a:rPr lang="en-US" sz="2800" b="1" dirty="0"/>
              <a:t>Control: 1  1  2  2  3  4  4  5  5  8  8  8  8  11  11  12  12  15  17  22  23 </a:t>
            </a:r>
          </a:p>
          <a:p>
            <a:pPr marL="0" indent="0">
              <a:buFontTx/>
              <a:buNone/>
              <a:defRPr/>
            </a:pPr>
            <a:r>
              <a:rPr lang="en-US" sz="2800" b="1" dirty="0"/>
              <a:t>Treatment: 6*  6  6  6  7  9*  10*  10  11*  13  16  17*  19*  20*  22  23  25*  32*  32*  34*  35* </a:t>
            </a:r>
          </a:p>
        </p:txBody>
      </p:sp>
    </p:spTree>
    <p:extLst>
      <p:ext uri="{BB962C8B-B14F-4D97-AF65-F5344CB8AC3E}">
        <p14:creationId xmlns:p14="http://schemas.microsoft.com/office/powerpoint/2010/main" val="4126057603"/>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12986</TotalTime>
  <Words>6598</Words>
  <Application>Microsoft Office PowerPoint</Application>
  <PresentationFormat>On-screen Show (4:3)</PresentationFormat>
  <Paragraphs>810</Paragraphs>
  <Slides>56</Slides>
  <Notes>56</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56</vt:i4>
      </vt:variant>
    </vt:vector>
  </HeadingPairs>
  <TitlesOfParts>
    <vt:vector size="71" baseType="lpstr">
      <vt:lpstr>MS PGothic</vt:lpstr>
      <vt:lpstr>Arial</vt:lpstr>
      <vt:lpstr>Arial Unicode MS</vt:lpstr>
      <vt:lpstr>Avenir Book</vt:lpstr>
      <vt:lpstr>Calibri</vt:lpstr>
      <vt:lpstr>Calibri (Body)</vt:lpstr>
      <vt:lpstr>Cambria Math</vt:lpstr>
      <vt:lpstr>Courier New</vt:lpstr>
      <vt:lpstr>Garamond</vt:lpstr>
      <vt:lpstr>Symbol</vt:lpstr>
      <vt:lpstr>Times New Roman</vt:lpstr>
      <vt:lpstr>Verdana</vt:lpstr>
      <vt:lpstr>Wingdings</vt:lpstr>
      <vt:lpstr>CDC OR Style options 1 and 2</vt:lpstr>
      <vt:lpstr>Custom Design</vt:lpstr>
      <vt:lpstr>Acknowledgment: Joanne Garrett, PhD, UNC</vt:lpstr>
      <vt:lpstr>Outline</vt:lpstr>
      <vt:lpstr>Intro to survival analysis</vt:lpstr>
      <vt:lpstr>Survival time</vt:lpstr>
      <vt:lpstr>Censored data Main problem addressed by survival analysis</vt:lpstr>
      <vt:lpstr>Censored data (2)</vt:lpstr>
      <vt:lpstr>PowerPoint Presentation</vt:lpstr>
      <vt:lpstr>Example: Leukemia study 21 patients received 6-MP, 21 patients placebo Outcome: Relapse; “Survival” time: weeks in remission</vt:lpstr>
      <vt:lpstr>Example: Leukemia study (2)  Same data repeated horizontally</vt:lpstr>
      <vt:lpstr>How to compare?</vt:lpstr>
      <vt:lpstr>Survival function</vt:lpstr>
      <vt:lpstr>When there is no censoring:</vt:lpstr>
      <vt:lpstr>Example: Leukemia study</vt:lpstr>
      <vt:lpstr>Hazard function</vt:lpstr>
      <vt:lpstr>Actuarial method (Life tables - from life insurance industry)</vt:lpstr>
      <vt:lpstr>Actuarial method (2) (Life tables - from life insurance industry)</vt:lpstr>
      <vt:lpstr>Survival function – Censored data</vt:lpstr>
      <vt:lpstr>Example from leukemia study </vt:lpstr>
      <vt:lpstr>Example from leukemia study (2)</vt:lpstr>
      <vt:lpstr>Kaplan–Meier plot (leukemia study)</vt:lpstr>
      <vt:lpstr>Log rank test</vt:lpstr>
      <vt:lpstr>Survival analysis—modeling</vt:lpstr>
      <vt:lpstr>One confounder</vt:lpstr>
      <vt:lpstr>More than 1 confounder</vt:lpstr>
      <vt:lpstr>Cox proportional hazards model</vt:lpstr>
      <vt:lpstr>Cox model</vt:lpstr>
      <vt:lpstr>Variables in the Cox model:</vt:lpstr>
      <vt:lpstr>Example</vt:lpstr>
      <vt:lpstr>Advantages to the Cox model</vt:lpstr>
      <vt:lpstr>Hazard ratios</vt:lpstr>
      <vt:lpstr>General case: Several X variables</vt:lpstr>
      <vt:lpstr>Example: Hazard ratio</vt:lpstr>
      <vt:lpstr>Example: Hazard ratio (2)</vt:lpstr>
      <vt:lpstr>Interaction</vt:lpstr>
      <vt:lpstr>Fitting the Cox model</vt:lpstr>
      <vt:lpstr>Example: Leukemia data</vt:lpstr>
      <vt:lpstr>Example: Leukemia data (2)</vt:lpstr>
      <vt:lpstr>PowerPoint Presentation</vt:lpstr>
      <vt:lpstr>PowerPoint Presentation</vt:lpstr>
      <vt:lpstr>Example – Leukemia data</vt:lpstr>
      <vt:lpstr>Leukemia data – Conclusions</vt:lpstr>
      <vt:lpstr>Proportional hazards assumption</vt:lpstr>
      <vt:lpstr>3 ways to assess PH assumption</vt:lpstr>
      <vt:lpstr>Are the hazards proportional?</vt:lpstr>
      <vt:lpstr>Leukemia data:  K-M plots for males vs. females</vt:lpstr>
      <vt:lpstr>Leukemia data: ln(-ln(S)) graphs for treatment vs. control</vt:lpstr>
      <vt:lpstr>Assessing PH assumption 3. Interaction with time</vt:lpstr>
      <vt:lpstr>Assessing PH assumption 3. Interaction with time (significant)</vt:lpstr>
      <vt:lpstr>Stratified Cox model</vt:lpstr>
      <vt:lpstr>Stratified Cox model (2)</vt:lpstr>
      <vt:lpstr>Review of survival analysis</vt:lpstr>
      <vt:lpstr>Review of survival analysis (2)</vt:lpstr>
      <vt:lpstr>Questions?</vt:lpstr>
      <vt:lpstr>Optional Slides</vt:lpstr>
      <vt:lpstr>Extended Cox models for  time-dependent covariates</vt:lpstr>
      <vt:lpstr>Extended Cox model</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383</cp:revision>
  <dcterms:created xsi:type="dcterms:W3CDTF">2016-12-10T01:14:11Z</dcterms:created>
  <dcterms:modified xsi:type="dcterms:W3CDTF">2019-01-18T01:46:04Z</dcterms:modified>
</cp:coreProperties>
</file>