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12"/>
  </p:notesMasterIdLst>
  <p:sldIdLst>
    <p:sldId id="256" r:id="rId3"/>
    <p:sldId id="262" r:id="rId4"/>
    <p:sldId id="278" r:id="rId5"/>
    <p:sldId id="279" r:id="rId6"/>
    <p:sldId id="277" r:id="rId7"/>
    <p:sldId id="276" r:id="rId8"/>
    <p:sldId id="283" r:id="rId9"/>
    <p:sldId id="281" r:id="rId10"/>
    <p:sldId id="28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198">
          <p15:clr>
            <a:srgbClr val="A4A3A4"/>
          </p15:clr>
        </p15:guide>
        <p15:guide id="4" pos="37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A44"/>
    <a:srgbClr val="A23D07"/>
    <a:srgbClr val="2FBFA6"/>
    <a:srgbClr val="FF8B16"/>
    <a:srgbClr val="A3CD08"/>
    <a:srgbClr val="AECD0B"/>
    <a:srgbClr val="F1CD29"/>
    <a:srgbClr val="CDC3B4"/>
    <a:srgbClr val="CD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6" autoAdjust="0"/>
    <p:restoredTop sz="70713" autoAdjust="0"/>
  </p:normalViewPr>
  <p:slideViewPr>
    <p:cSldViewPr snapToGrid="0" snapToObjects="1">
      <p:cViewPr varScale="1">
        <p:scale>
          <a:sx n="52" d="100"/>
          <a:sy n="52" d="100"/>
        </p:scale>
        <p:origin x="72" y="450"/>
      </p:cViewPr>
      <p:guideLst>
        <p:guide orient="horz" pos="2160"/>
        <p:guide pos="2880"/>
        <p:guide orient="horz" pos="119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A2E6EBA8-09E4-4BFF-B9B0-FA2655F6C2D0}"/>
    <pc:docChg chg="modSld">
      <pc:chgData name="" userId="" providerId="" clId="Web-{A2E6EBA8-09E4-4BFF-B9B0-FA2655F6C2D0}" dt="2018-12-27T20:04:02.973" v="5" actId="20577"/>
      <pc:docMkLst>
        <pc:docMk/>
      </pc:docMkLst>
      <pc:sldChg chg="modSp">
        <pc:chgData name="" userId="" providerId="" clId="Web-{A2E6EBA8-09E4-4BFF-B9B0-FA2655F6C2D0}" dt="2018-12-27T20:04:02.973" v="5" actId="20577"/>
        <pc:sldMkLst>
          <pc:docMk/>
          <pc:sldMk cId="2435977918" sldId="262"/>
        </pc:sldMkLst>
        <pc:spChg chg="mod">
          <ac:chgData name="" userId="" providerId="" clId="Web-{A2E6EBA8-09E4-4BFF-B9B0-FA2655F6C2D0}" dt="2018-12-27T20:04:02.973" v="5" actId="20577"/>
          <ac:spMkLst>
            <pc:docMk/>
            <pc:sldMk cId="2435977918" sldId="262"/>
            <ac:spMk id="19459" creationId="{00000000-0000-0000-0000-000000000000}"/>
          </ac:spMkLst>
        </pc:spChg>
      </pc:sldChg>
    </pc:docChg>
  </pc:docChgLst>
  <pc:docChgLst>
    <pc:chgData clId="Web-{ED9A2167-4203-4951-8058-C1D4663AA358}"/>
    <pc:docChg chg="modSld">
      <pc:chgData name="" userId="" providerId="" clId="Web-{ED9A2167-4203-4951-8058-C1D4663AA358}" dt="2018-12-27T19:56:16.899" v="6" actId="20577"/>
      <pc:docMkLst>
        <pc:docMk/>
      </pc:docMkLst>
      <pc:sldChg chg="modSp">
        <pc:chgData name="" userId="" providerId="" clId="Web-{ED9A2167-4203-4951-8058-C1D4663AA358}" dt="2018-12-27T19:56:14.509" v="4" actId="20577"/>
        <pc:sldMkLst>
          <pc:docMk/>
          <pc:sldMk cId="1746828133" sldId="256"/>
        </pc:sldMkLst>
        <pc:spChg chg="mod">
          <ac:chgData name="" userId="" providerId="" clId="Web-{ED9A2167-4203-4951-8058-C1D4663AA358}" dt="2018-12-27T19:56:14.509" v="4" actId="20577"/>
          <ac:spMkLst>
            <pc:docMk/>
            <pc:sldMk cId="1746828133" sldId="256"/>
            <ac:spMk id="3" creationId="{00000000-0000-0000-0000-000000000000}"/>
          </ac:spMkLst>
        </pc:spChg>
      </pc:sldChg>
    </pc:docChg>
  </pc:docChgLst>
  <pc:docChgLst>
    <pc:chgData clId="Web-{C65D3C25-CBB1-43B7-B3CF-8D545EDCFDAB}"/>
    <pc:docChg chg="modSld">
      <pc:chgData name="" userId="" providerId="" clId="Web-{C65D3C25-CBB1-43B7-B3CF-8D545EDCFDAB}" dt="2018-12-27T20:36:57.037" v="46" actId="20577"/>
      <pc:docMkLst>
        <pc:docMk/>
      </pc:docMkLst>
      <pc:sldChg chg="modSp">
        <pc:chgData name="" userId="" providerId="" clId="Web-{C65D3C25-CBB1-43B7-B3CF-8D545EDCFDAB}" dt="2018-12-27T20:36:57.037" v="46" actId="20577"/>
        <pc:sldMkLst>
          <pc:docMk/>
          <pc:sldMk cId="2435977918" sldId="262"/>
        </pc:sldMkLst>
        <pc:spChg chg="mod">
          <ac:chgData name="" userId="" providerId="" clId="Web-{C65D3C25-CBB1-43B7-B3CF-8D545EDCFDAB}" dt="2018-12-27T20:36:57.037" v="46" actId="20577"/>
          <ac:spMkLst>
            <pc:docMk/>
            <pc:sldMk cId="2435977918" sldId="262"/>
            <ac:spMk id="19459" creationId="{00000000-0000-0000-0000-000000000000}"/>
          </ac:spMkLst>
        </pc:spChg>
      </pc:sldChg>
    </pc:docChg>
  </pc:docChgLst>
  <pc:docChgLst>
    <pc:chgData clId="Web-{FB5BD1C0-89EA-4D4B-B1B1-C81A760A21CE}"/>
    <pc:docChg chg="modSld">
      <pc:chgData name="" userId="" providerId="" clId="Web-{FB5BD1C0-89EA-4D4B-B1B1-C81A760A21CE}" dt="2018-12-27T20:17:28.749" v="22"/>
      <pc:docMkLst>
        <pc:docMk/>
      </pc:docMkLst>
      <pc:sldChg chg="modNotes">
        <pc:chgData name="" userId="" providerId="" clId="Web-{FB5BD1C0-89EA-4D4B-B1B1-C81A760A21CE}" dt="2018-12-27T20:16:38.637" v="17"/>
        <pc:sldMkLst>
          <pc:docMk/>
          <pc:sldMk cId="1746828133" sldId="256"/>
        </pc:sldMkLst>
      </pc:sldChg>
      <pc:sldChg chg="modSp">
        <pc:chgData name="" userId="" providerId="" clId="Web-{FB5BD1C0-89EA-4D4B-B1B1-C81A760A21CE}" dt="2018-12-27T20:16:12.766" v="7" actId="20577"/>
        <pc:sldMkLst>
          <pc:docMk/>
          <pc:sldMk cId="1765344906" sldId="276"/>
        </pc:sldMkLst>
        <pc:spChg chg="mod">
          <ac:chgData name="" userId="" providerId="" clId="Web-{FB5BD1C0-89EA-4D4B-B1B1-C81A760A21CE}" dt="2018-12-27T20:16:12.766" v="7" actId="20577"/>
          <ac:spMkLst>
            <pc:docMk/>
            <pc:sldMk cId="1765344906" sldId="276"/>
            <ac:spMk id="3" creationId="{00000000-0000-0000-0000-000000000000}"/>
          </ac:spMkLst>
        </pc:spChg>
      </pc:sldChg>
      <pc:sldChg chg="modNotes">
        <pc:chgData name="" userId="" providerId="" clId="Web-{FB5BD1C0-89EA-4D4B-B1B1-C81A760A21CE}" dt="2018-12-27T20:17:20.824" v="20"/>
        <pc:sldMkLst>
          <pc:docMk/>
          <pc:sldMk cId="2096172991" sldId="277"/>
        </pc:sldMkLst>
      </pc:sldChg>
      <pc:sldChg chg="modSp">
        <pc:chgData name="" userId="" providerId="" clId="Web-{FB5BD1C0-89EA-4D4B-B1B1-C81A760A21CE}" dt="2018-12-27T20:15:23.652" v="3" actId="20577"/>
        <pc:sldMkLst>
          <pc:docMk/>
          <pc:sldMk cId="4159717493" sldId="278"/>
        </pc:sldMkLst>
        <pc:spChg chg="mod">
          <ac:chgData name="" userId="" providerId="" clId="Web-{FB5BD1C0-89EA-4D4B-B1B1-C81A760A21CE}" dt="2018-12-27T20:15:23.652" v="3" actId="20577"/>
          <ac:spMkLst>
            <pc:docMk/>
            <pc:sldMk cId="4159717493" sldId="278"/>
            <ac:spMk id="2" creationId="{00000000-0000-0000-0000-000000000000}"/>
          </ac:spMkLst>
        </pc:spChg>
      </pc:sldChg>
      <pc:sldChg chg="modSp">
        <pc:chgData name="" userId="" providerId="" clId="Web-{FB5BD1C0-89EA-4D4B-B1B1-C81A760A21CE}" dt="2018-12-27T20:15:30.996" v="5" actId="20577"/>
        <pc:sldMkLst>
          <pc:docMk/>
          <pc:sldMk cId="3453211369" sldId="279"/>
        </pc:sldMkLst>
        <pc:spChg chg="mod">
          <ac:chgData name="" userId="" providerId="" clId="Web-{FB5BD1C0-89EA-4D4B-B1B1-C81A760A21CE}" dt="2018-12-27T20:15:30.996" v="5" actId="20577"/>
          <ac:spMkLst>
            <pc:docMk/>
            <pc:sldMk cId="3453211369" sldId="279"/>
            <ac:spMk id="2" creationId="{00000000-0000-0000-0000-000000000000}"/>
          </ac:spMkLst>
        </pc:spChg>
      </pc:sldChg>
      <pc:sldChg chg="modNotes">
        <pc:chgData name="" userId="" providerId="" clId="Web-{FB5BD1C0-89EA-4D4B-B1B1-C81A760A21CE}" dt="2018-12-27T20:17:28.749" v="22"/>
        <pc:sldMkLst>
          <pc:docMk/>
          <pc:sldMk cId="135496990" sldId="2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AEF-72DB-C744-B5A5-593299A77FD0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3D35E-2143-4448-BE2B-2320F89E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</a:t>
            </a:r>
            <a:r>
              <a:rPr lang="en-US" b="1"/>
              <a:t>: W2L15 </a:t>
            </a:r>
            <a:r>
              <a:rPr lang="en-US" b="1" dirty="0"/>
              <a:t>Planning the Way Forward: Course Requirements for Week 3</a:t>
            </a:r>
          </a:p>
          <a:p>
            <a:r>
              <a:rPr lang="en-US" b="1" dirty="0"/>
              <a:t>Time: 15 minutes (9 slides)</a:t>
            </a:r>
            <a:endParaRPr lang="en-US" b="1" dirty="0">
              <a:cs typeface="Calibri"/>
            </a:endParaRPr>
          </a:p>
          <a:p>
            <a:r>
              <a:rPr lang="en-US" b="1" dirty="0">
                <a:cs typeface="Calibri"/>
              </a:rPr>
              <a:t>Reading: None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95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936FBBE-34F1-E947-A9B0-077B726C1400}" type="slidenum">
              <a:rPr lang="en-US" sz="1100"/>
              <a:pPr/>
              <a:t>2</a:t>
            </a:fld>
            <a:endParaRPr lang="en-US" sz="11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Times New Roman" charset="0"/>
              </a:rPr>
              <a:t>[Review slide content]</a:t>
            </a:r>
            <a:endParaRPr lang="en-US" b="1" dirty="0">
              <a:latin typeface="Times New Roman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Times New Roman" charset="0"/>
              </a:rPr>
              <a:t> </a:t>
            </a:r>
            <a:endParaRPr lang="en-US" dirty="0"/>
          </a:p>
          <a:p>
            <a:endParaRPr lang="en-US" b="1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/>
              <a:t>Let’s review </a:t>
            </a:r>
            <a:r>
              <a:rPr lang="en-US" baseline="0" dirty="0"/>
              <a:t>how much you have done already…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s-IS" i="1" baseline="0" dirty="0"/>
              <a:t>[Review slide content</a:t>
            </a:r>
            <a:r>
              <a:rPr lang="is-IS" i="1" dirty="0"/>
              <a:t>]</a:t>
            </a:r>
            <a:endParaRPr lang="is-IS" i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56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baseline="0" dirty="0"/>
              <a:t>Looking ahead to Week 3 – the focus of the week is preparing your final results for publication and dissemination (to hopefully give useful information to impact your program).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4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/>
              <a:t>The goals of</a:t>
            </a:r>
            <a:r>
              <a:rPr lang="en-US" baseline="0" dirty="0"/>
              <a:t> Week 3 will be</a:t>
            </a:r>
            <a:r>
              <a:rPr lang="en-US" dirty="0"/>
              <a:t> to</a:t>
            </a:r>
            <a:r>
              <a:rPr lang="en-US" baseline="0" dirty="0"/>
              <a:t> begin to organize, summarize and write a manuscript for your project and develop a plan for using your results to impact programs and/or policy.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Between Weeks 2 and 3, you are asked to accomplish several final tasks.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90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97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51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[TO DO</a:t>
            </a:r>
            <a:r>
              <a:rPr lang="en-US" i="1"/>
              <a:t>: Add </a:t>
            </a:r>
            <a:r>
              <a:rPr lang="en-US" i="1" dirty="0"/>
              <a:t>information for acknowledgments based on</a:t>
            </a:r>
            <a:r>
              <a:rPr lang="en-US" i="1" baseline="0" dirty="0"/>
              <a:t> course organization</a:t>
            </a:r>
            <a:r>
              <a:rPr lang="en-US" i="1" dirty="0"/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[END]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D76F7-B0DE-8C48-9AB5-4FAEE43C43CB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B53B-BF9D-174B-B310-31F1ADA7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2813-939F-004E-9BDD-034604A11110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7D3-0185-1645-A396-4B7D82F66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3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50BA-C8E3-4B40-AF76-075C86712E99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17A1F-C497-E04B-A08A-462DDD99A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18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B449-4CCB-5847-8183-34A38CF095DC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504-80AA-9F40-BAE5-FCA96A6D7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8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3D93-0872-4B49-B149-C10A337C1B8A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60D9-0C4A-AB4A-BFC6-8EA771F4A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19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6DF7-06BE-A94C-832E-1DF11E380545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234-1D05-4247-B552-DC1EFDB41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9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3F69-0D54-034B-B052-690CEA2FA318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EA12-8778-4542-B5EE-975C3CD69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0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05B1-9509-8F47-9163-3776BD0CE122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A7E8-E584-8445-9A1B-3CFEC3528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AE72-3E91-DA4F-9E24-78F4B7928589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34F6-5283-354F-B60D-7910E5EF4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8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BD12-AD3D-FF46-A8B7-910E6153C6B8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A1D6-5677-424D-91F5-2341B2A0F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3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942FB-F36C-BF4E-BDB6-2724EA38A16B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EEBF-D8CA-A24F-A338-55402DCC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SzPct val="100000"/>
        <a:buFont typeface="Wingdings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1" fontAlgn="base" hangingPunct="1">
        <a:spcBef>
          <a:spcPct val="20000"/>
        </a:spcBef>
        <a:spcAft>
          <a:spcPct val="0"/>
        </a:spcAft>
        <a:buClrTx/>
        <a:buFont typeface="Arial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FE9ED3-31C6-1247-88DB-78C128AFB6D2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FC60D-88C1-7F4E-9E49-97E9C7C7D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798"/>
            <a:ext cx="7772400" cy="2130552"/>
          </a:xfrm>
        </p:spPr>
        <p:txBody>
          <a:bodyPr>
            <a:normAutofit fontScale="90000"/>
          </a:bodyPr>
          <a:lstStyle/>
          <a:p>
            <a:r>
              <a:rPr lang="en-US" sz="6200" dirty="0"/>
              <a:t>Planning the Way Forward:</a:t>
            </a:r>
            <a:br>
              <a:rPr lang="en-US" dirty="0">
                <a:solidFill>
                  <a:schemeClr val="tx1"/>
                </a:solidFill>
                <a:latin typeface="MS PGothic"/>
              </a:rPr>
            </a:br>
            <a:r>
              <a:rPr lang="en-US" sz="4400" dirty="0"/>
              <a:t>Course Requirements for Week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3692"/>
            <a:ext cx="6400800" cy="1826357"/>
          </a:xfrm>
        </p:spPr>
        <p:txBody>
          <a:bodyPr>
            <a:normAutofit/>
          </a:bodyPr>
          <a:lstStyle/>
          <a:p>
            <a:r>
              <a:rPr lang="en-US" dirty="0"/>
              <a:t>CDC Operations Research Course</a:t>
            </a:r>
          </a:p>
          <a:p>
            <a:r>
              <a:rPr lang="en-US" dirty="0"/>
              <a:t>Add place and dates</a:t>
            </a:r>
          </a:p>
          <a:p>
            <a:r>
              <a:rPr lang="en-US" dirty="0"/>
              <a:t>Add presenter name &amp; affiliation</a:t>
            </a:r>
          </a:p>
        </p:txBody>
      </p:sp>
    </p:spTree>
    <p:extLst>
      <p:ext uri="{BB962C8B-B14F-4D97-AF65-F5344CB8AC3E}">
        <p14:creationId xmlns:p14="http://schemas.microsoft.com/office/powerpoint/2010/main" val="1746828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11939"/>
            <a:ext cx="8601930" cy="3389923"/>
          </a:xfrm>
          <a:prstGeom prst="rect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organization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645920"/>
            <a:ext cx="8078502" cy="3200400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dirty="0">
                <a:latin typeface="Arial" charset="0"/>
              </a:rPr>
              <a:t>You have completed Week 2 of 3: 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tabLst>
                <a:tab pos="1719263" algn="l"/>
              </a:tabLst>
            </a:pPr>
            <a:r>
              <a:rPr lang="en-US" sz="2800" dirty="0">
                <a:solidFill>
                  <a:srgbClr val="FF6600"/>
                </a:solidFill>
                <a:latin typeface="Arial"/>
                <a:cs typeface="Arial"/>
              </a:rPr>
              <a:t>Week 1: </a:t>
            </a:r>
            <a:r>
              <a:rPr lang="en-US" sz="2800" dirty="0">
                <a:latin typeface="Arial"/>
                <a:cs typeface="Arial"/>
              </a:rPr>
              <a:t>Fundamentals, study design, protocol, and data collection</a:t>
            </a:r>
            <a:endParaRPr lang="en-US" sz="2800" dirty="0"/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6600"/>
                </a:solidFill>
                <a:latin typeface="Arial" charset="0"/>
              </a:rPr>
              <a:t>Week 2: </a:t>
            </a:r>
            <a:r>
              <a:rPr lang="en-US" sz="2800" b="1" dirty="0">
                <a:latin typeface="Arial" charset="0"/>
              </a:rPr>
              <a:t>Data analysis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FF6600"/>
                </a:solidFill>
                <a:latin typeface="Arial"/>
                <a:cs typeface="Arial"/>
              </a:rPr>
              <a:t>Week 3: </a:t>
            </a:r>
            <a:r>
              <a:rPr lang="en-US" sz="2800" dirty="0">
                <a:latin typeface="Arial"/>
                <a:cs typeface="Arial"/>
              </a:rPr>
              <a:t>Communicating the study to others</a:t>
            </a:r>
            <a:endParaRPr lang="en-US" sz="2800" dirty="0">
              <a:latin typeface="Arial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5977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did in Week 2...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600200"/>
            <a:ext cx="8229600" cy="457200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You learned how to</a:t>
            </a:r>
            <a:r>
              <a:rPr lang="en-US" sz="3000" dirty="0"/>
              <a:t>:</a:t>
            </a:r>
          </a:p>
          <a:p>
            <a:pPr lvl="0">
              <a:lnSpc>
                <a:spcPct val="90000"/>
              </a:lnSpc>
            </a:pPr>
            <a:r>
              <a:rPr lang="en-US" sz="3000" dirty="0"/>
              <a:t>Clean data and prepare it for analysis</a:t>
            </a:r>
          </a:p>
          <a:p>
            <a:pPr lvl="0">
              <a:lnSpc>
                <a:spcPct val="90000"/>
              </a:lnSpc>
            </a:pPr>
            <a:r>
              <a:rPr lang="en-US" sz="3000" dirty="0"/>
              <a:t>Conduct descriptive and multivariable analyses</a:t>
            </a:r>
          </a:p>
          <a:p>
            <a:pPr>
              <a:lnSpc>
                <a:spcPct val="90000"/>
              </a:lnSpc>
            </a:pPr>
            <a:r>
              <a:rPr lang="en-US" sz="3000" dirty="0"/>
              <a:t>Select the most appropriate statistical tests</a:t>
            </a:r>
          </a:p>
          <a:p>
            <a:pPr lvl="0">
              <a:lnSpc>
                <a:spcPct val="90000"/>
              </a:lnSpc>
            </a:pPr>
            <a:r>
              <a:rPr lang="en-US" sz="3000" dirty="0"/>
              <a:t>Identify and interpret 2-way (crude) associations</a:t>
            </a:r>
          </a:p>
          <a:p>
            <a:pPr lvl="0">
              <a:lnSpc>
                <a:spcPct val="90000"/>
              </a:lnSpc>
            </a:pPr>
            <a:r>
              <a:rPr lang="en-US" sz="3000" dirty="0"/>
              <a:t>Identify and interpret effect modification</a:t>
            </a:r>
          </a:p>
          <a:p>
            <a:pPr lvl="0">
              <a:lnSpc>
                <a:spcPct val="90000"/>
              </a:lnSpc>
            </a:pPr>
            <a:r>
              <a:rPr lang="en-US" sz="3000" dirty="0"/>
              <a:t>Recognize and control confounding</a:t>
            </a:r>
          </a:p>
          <a:p>
            <a:pPr lvl="0">
              <a:lnSpc>
                <a:spcPct val="90000"/>
              </a:lnSpc>
            </a:pPr>
            <a:r>
              <a:rPr lang="en-US" sz="3000" dirty="0"/>
              <a:t>Create tables and figures to display data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17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 bwMode="auto">
          <a:xfrm>
            <a:off x="633892" y="2166428"/>
            <a:ext cx="7583335" cy="1622856"/>
          </a:xfrm>
          <a:prstGeom prst="roundRect">
            <a:avLst/>
          </a:prstGeom>
          <a:solidFill>
            <a:srgbClr val="660066">
              <a:alpha val="21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will be doing next...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77083" cy="4530725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endParaRPr lang="en-US" sz="3600" dirty="0"/>
          </a:p>
          <a:p>
            <a:pPr lvl="1"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Reporting results</a:t>
            </a:r>
          </a:p>
          <a:p>
            <a:pPr lvl="1"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Disseminating results/findings</a:t>
            </a:r>
          </a:p>
        </p:txBody>
      </p:sp>
      <p:sp>
        <p:nvSpPr>
          <p:cNvPr id="6" name="Right Brace 5"/>
          <p:cNvSpPr>
            <a:spLocks/>
          </p:cNvSpPr>
          <p:nvPr/>
        </p:nvSpPr>
        <p:spPr bwMode="auto">
          <a:xfrm>
            <a:off x="6125497" y="2311389"/>
            <a:ext cx="381000" cy="1106907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567633" y="2633466"/>
            <a:ext cx="13883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>
            <a:lvl1pPr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 dirty="0">
                <a:solidFill>
                  <a:srgbClr val="660066"/>
                </a:solidFill>
                <a:latin typeface="Calibri"/>
                <a:cs typeface="Calibri"/>
              </a:rPr>
              <a:t>Week 3</a:t>
            </a:r>
          </a:p>
        </p:txBody>
      </p:sp>
    </p:spTree>
    <p:extLst>
      <p:ext uri="{BB962C8B-B14F-4D97-AF65-F5344CB8AC3E}">
        <p14:creationId xmlns:p14="http://schemas.microsoft.com/office/powerpoint/2010/main" val="345321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dirty="0"/>
              <a:t>Goals of Week 3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11202" y="1752600"/>
            <a:ext cx="6323807" cy="440794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sz="3000" dirty="0"/>
              <a:t>Draft a clear, concise report that communicates the findings from your study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sz="3000" dirty="0"/>
              <a:t>Outline steps for disseminating the results of the research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sz="3000" dirty="0"/>
              <a:t>Determine plan for using the results to impact program policy and/or practice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6968" t="34580" r="4624"/>
          <a:stretch/>
        </p:blipFill>
        <p:spPr>
          <a:xfrm>
            <a:off x="6869626" y="3361306"/>
            <a:ext cx="2000911" cy="280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72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 </a:t>
            </a:r>
            <a:r>
              <a:rPr lang="en-US" u="sng" dirty="0"/>
              <a:t>before</a:t>
            </a:r>
            <a:r>
              <a:rPr lang="en-US" dirty="0"/>
              <a:t> Week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828800"/>
            <a:ext cx="8229600" cy="453072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>
                <a:solidFill>
                  <a:srgbClr val="464A44"/>
                </a:solidFill>
              </a:rPr>
              <a:t>Correspond regularly with your mentor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464A44"/>
                </a:solidFill>
              </a:rPr>
              <a:t>Finalize any outstanding data collection, cleaning, and analysis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464A44"/>
                </a:solidFill>
              </a:rPr>
              <a:t>Summarize data and analysis into appropriate tables/figures/graphs</a:t>
            </a:r>
          </a:p>
          <a:p>
            <a:pPr marL="514350" indent="-514350">
              <a:buAutoNum type="arabicPeriod"/>
            </a:pPr>
            <a:r>
              <a:rPr lang="en-US" dirty="0">
                <a:solidFill>
                  <a:srgbClr val="464A44"/>
                </a:solidFill>
              </a:rPr>
              <a:t>Be ready to pull together final manuscript (including additional literature search as needed)</a:t>
            </a:r>
          </a:p>
        </p:txBody>
      </p:sp>
    </p:spTree>
    <p:extLst>
      <p:ext uri="{BB962C8B-B14F-4D97-AF65-F5344CB8AC3E}">
        <p14:creationId xmlns:p14="http://schemas.microsoft.com/office/powerpoint/2010/main" val="1765344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758722C-5C9B-4DC2-B648-AC40B40B8084}"/>
              </a:ext>
            </a:extLst>
          </p:cNvPr>
          <p:cNvSpPr txBox="1">
            <a:spLocks/>
          </p:cNvSpPr>
          <p:nvPr/>
        </p:nvSpPr>
        <p:spPr bwMode="auto">
          <a:xfrm>
            <a:off x="690113" y="1690778"/>
            <a:ext cx="7996687" cy="2987614"/>
          </a:xfrm>
          <a:prstGeom prst="rect">
            <a:avLst/>
          </a:prstGeom>
          <a:solidFill>
            <a:srgbClr val="FF8B16">
              <a:alpha val="86000"/>
            </a:srgbClr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1">
                    <a:lumMod val="75000"/>
                  </a:schemeClr>
                </a:solidFill>
                <a:latin typeface="Avenir Book"/>
                <a:ea typeface="MS PGothic" pitchFamily="34" charset="-128"/>
                <a:cs typeface="Avenir Book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algn="ctr" defTabSz="914400">
              <a:lnSpc>
                <a:spcPct val="90000"/>
              </a:lnSpc>
            </a:pPr>
            <a:r>
              <a:rPr lang="en-US" sz="7200" kern="0" dirty="0">
                <a:solidFill>
                  <a:srgbClr val="660066"/>
                </a:solidFill>
              </a:rPr>
              <a:t> Any final questions?</a:t>
            </a:r>
            <a:endParaRPr lang="en-US" sz="7200" kern="0" dirty="0">
              <a:solidFill>
                <a:srgbClr val="FF8B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6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B39EA-F29E-44AE-B4B8-07E14374D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and good luck!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6D9D5-586A-485C-BFD9-A49E62AD8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67737"/>
          </a:xfrm>
        </p:spPr>
        <p:txBody>
          <a:bodyPr/>
          <a:lstStyle/>
          <a:p>
            <a:r>
              <a:rPr lang="en-US" sz="3000" dirty="0"/>
              <a:t>Thank you for your participation in Week 2 </a:t>
            </a:r>
          </a:p>
          <a:p>
            <a:r>
              <a:rPr lang="en-US" sz="3000" i="1" dirty="0">
                <a:solidFill>
                  <a:srgbClr val="FF6600"/>
                </a:solidFill>
              </a:rPr>
              <a:t>Keep up the good work </a:t>
            </a:r>
            <a:r>
              <a:rPr lang="en-US" sz="3000" dirty="0"/>
              <a:t>and we look forward to seeing you in Week 3!</a:t>
            </a:r>
          </a:p>
        </p:txBody>
      </p:sp>
      <p:pic>
        <p:nvPicPr>
          <p:cNvPr id="6" name="Picture 5" descr="images-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2"/>
          <a:stretch/>
        </p:blipFill>
        <p:spPr>
          <a:xfrm>
            <a:off x="2370764" y="3267938"/>
            <a:ext cx="6639728" cy="350882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16D9D5-586A-485C-BFD9-A49E62AD8191}"/>
              </a:ext>
            </a:extLst>
          </p:cNvPr>
          <p:cNvSpPr txBox="1">
            <a:spLocks/>
          </p:cNvSpPr>
          <p:nvPr/>
        </p:nvSpPr>
        <p:spPr bwMode="auto">
          <a:xfrm>
            <a:off x="457200" y="3396780"/>
            <a:ext cx="8229600" cy="634913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3000" dirty="0">
                <a:solidFill>
                  <a:schemeClr val="bg1"/>
                </a:solidFill>
              </a:rPr>
              <a:t> Please complete your course evaluation</a:t>
            </a:r>
          </a:p>
        </p:txBody>
      </p:sp>
    </p:spTree>
    <p:extLst>
      <p:ext uri="{BB962C8B-B14F-4D97-AF65-F5344CB8AC3E}">
        <p14:creationId xmlns:p14="http://schemas.microsoft.com/office/powerpoint/2010/main" val="3493970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33A29-CB6F-4CA4-82C1-BE53F4CC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B75BE-1AAD-4C58-AC91-405BB667C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[Optional slide for acknowledgments]</a:t>
            </a:r>
          </a:p>
        </p:txBody>
      </p:sp>
    </p:spTree>
    <p:extLst>
      <p:ext uri="{BB962C8B-B14F-4D97-AF65-F5344CB8AC3E}">
        <p14:creationId xmlns:p14="http://schemas.microsoft.com/office/powerpoint/2010/main" val="999058005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10827</TotalTime>
  <Words>398</Words>
  <Application>Microsoft Office PowerPoint</Application>
  <PresentationFormat>On-screen Show (4:3)</PresentationFormat>
  <Paragraphs>64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ＭＳ Ｐゴシック</vt:lpstr>
      <vt:lpstr>ＭＳ Ｐゴシック</vt:lpstr>
      <vt:lpstr>Arial</vt:lpstr>
      <vt:lpstr>Avenir Book</vt:lpstr>
      <vt:lpstr>Calibri</vt:lpstr>
      <vt:lpstr>Courier New</vt:lpstr>
      <vt:lpstr>Garamond</vt:lpstr>
      <vt:lpstr>Times New Roman</vt:lpstr>
      <vt:lpstr>Verdana</vt:lpstr>
      <vt:lpstr>Wingdings</vt:lpstr>
      <vt:lpstr>CDC OR Style options 1 and 2</vt:lpstr>
      <vt:lpstr>Custom Design</vt:lpstr>
      <vt:lpstr>Planning the Way Forward: Course Requirements for Week 3</vt:lpstr>
      <vt:lpstr>Course organization</vt:lpstr>
      <vt:lpstr>What you did in Week 2...</vt:lpstr>
      <vt:lpstr>What you will be doing next...</vt:lpstr>
      <vt:lpstr>Goals of Week 3</vt:lpstr>
      <vt:lpstr>Expectations before Week 3</vt:lpstr>
      <vt:lpstr>PowerPoint Presentation</vt:lpstr>
      <vt:lpstr>Thank you and good luck!</vt:lpstr>
      <vt:lpstr>Acknowledgments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141</cp:revision>
  <dcterms:created xsi:type="dcterms:W3CDTF">2016-12-10T01:14:11Z</dcterms:created>
  <dcterms:modified xsi:type="dcterms:W3CDTF">2019-01-18T01:47:35Z</dcterms:modified>
</cp:coreProperties>
</file>