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5" r:id="rId2"/>
  </p:sldMasterIdLst>
  <p:notesMasterIdLst>
    <p:notesMasterId r:id="rId31"/>
  </p:notesMasterIdLst>
  <p:handoutMasterIdLst>
    <p:handoutMasterId r:id="rId32"/>
  </p:handoutMasterIdLst>
  <p:sldIdLst>
    <p:sldId id="276" r:id="rId3"/>
    <p:sldId id="317" r:id="rId4"/>
    <p:sldId id="346" r:id="rId5"/>
    <p:sldId id="347" r:id="rId6"/>
    <p:sldId id="349" r:id="rId7"/>
    <p:sldId id="392" r:id="rId8"/>
    <p:sldId id="393" r:id="rId9"/>
    <p:sldId id="372" r:id="rId10"/>
    <p:sldId id="384" r:id="rId11"/>
    <p:sldId id="409" r:id="rId12"/>
    <p:sldId id="367" r:id="rId13"/>
    <p:sldId id="413" r:id="rId14"/>
    <p:sldId id="348" r:id="rId15"/>
    <p:sldId id="412" r:id="rId16"/>
    <p:sldId id="368" r:id="rId17"/>
    <p:sldId id="397" r:id="rId18"/>
    <p:sldId id="369" r:id="rId19"/>
    <p:sldId id="391" r:id="rId20"/>
    <p:sldId id="402" r:id="rId21"/>
    <p:sldId id="406" r:id="rId22"/>
    <p:sldId id="407" r:id="rId23"/>
    <p:sldId id="410" r:id="rId24"/>
    <p:sldId id="390" r:id="rId25"/>
    <p:sldId id="350" r:id="rId26"/>
    <p:sldId id="381" r:id="rId27"/>
    <p:sldId id="399" r:id="rId28"/>
    <p:sldId id="380" r:id="rId29"/>
    <p:sldId id="408"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onan, Patrick (CDC/CGH/DGHT)" initials="MP(" lastIdx="8" clrIdx="0">
    <p:extLst/>
  </p:cmAuthor>
  <p:cmAuthor id="2" name="Lisa Chen"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CC0D"/>
    <a:srgbClr val="E7EBF5"/>
    <a:srgbClr val="CCD5EA"/>
    <a:srgbClr val="B2B2B2"/>
    <a:srgbClr val="660066"/>
    <a:srgbClr val="6600CC"/>
    <a:srgbClr val="FF33CC"/>
    <a:srgbClr val="585C56"/>
    <a:srgbClr val="A23D07"/>
    <a:srgbClr val="FF8B1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381" autoAdjust="0"/>
    <p:restoredTop sz="50909" autoAdjust="0"/>
  </p:normalViewPr>
  <p:slideViewPr>
    <p:cSldViewPr snapToGrid="0" snapToObjects="1">
      <p:cViewPr varScale="1">
        <p:scale>
          <a:sx n="45" d="100"/>
          <a:sy n="45" d="100"/>
        </p:scale>
        <p:origin x="48" y="12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p:scale>
          <a:sx n="130" d="100"/>
          <a:sy n="130" d="100"/>
        </p:scale>
        <p:origin x="-1256" y="72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CFB7CC-2F8A-4174-9A94-3F979E6D5936}"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42A34804-11BC-44F4-9760-16BE93AEE8D1}">
      <dgm:prSet phldrT="[Text]" custT="1"/>
      <dgm:spPr/>
      <dgm:t>
        <a:bodyPr/>
        <a:lstStyle/>
        <a:p>
          <a:r>
            <a:rPr lang="en-US" sz="3200" b="1" dirty="0"/>
            <a:t>np and</a:t>
          </a:r>
        </a:p>
        <a:p>
          <a:r>
            <a:rPr lang="en-US" sz="3200" b="1" dirty="0"/>
            <a:t>n(1-p) ≥5</a:t>
          </a:r>
        </a:p>
      </dgm:t>
    </dgm:pt>
    <dgm:pt modelId="{82FD4AD3-812A-4DA7-A161-50641D1FD1FC}" type="parTrans" cxnId="{92D00190-8767-42F1-88D6-9FFD157D31A7}">
      <dgm:prSet/>
      <dgm:spPr/>
      <dgm:t>
        <a:bodyPr/>
        <a:lstStyle/>
        <a:p>
          <a:endParaRPr lang="en-US" b="1"/>
        </a:p>
      </dgm:t>
    </dgm:pt>
    <dgm:pt modelId="{E8463CF8-E652-4B62-9839-0299DFF56940}" type="sibTrans" cxnId="{92D00190-8767-42F1-88D6-9FFD157D31A7}">
      <dgm:prSet/>
      <dgm:spPr/>
      <dgm:t>
        <a:bodyPr/>
        <a:lstStyle/>
        <a:p>
          <a:endParaRPr lang="en-US" b="1"/>
        </a:p>
      </dgm:t>
    </dgm:pt>
    <dgm:pt modelId="{C9DB55E3-1156-4B20-B465-CBFD2D7F3C6B}">
      <dgm:prSet phldrT="[Text]"/>
      <dgm:spPr/>
      <dgm:t>
        <a:bodyPr/>
        <a:lstStyle/>
        <a:p>
          <a:r>
            <a:rPr lang="en-US" b="1" dirty="0"/>
            <a:t>z approximation</a:t>
          </a:r>
        </a:p>
      </dgm:t>
    </dgm:pt>
    <dgm:pt modelId="{E7833EBF-A078-4DD4-A416-6A7BF4E84443}" type="parTrans" cxnId="{6CBA64F9-8B07-4705-958B-14F95A259266}">
      <dgm:prSet/>
      <dgm:spPr/>
      <dgm:t>
        <a:bodyPr/>
        <a:lstStyle/>
        <a:p>
          <a:endParaRPr lang="en-US" b="1"/>
        </a:p>
      </dgm:t>
    </dgm:pt>
    <dgm:pt modelId="{BBF894FA-29DD-4582-9C55-0CECA254B5A0}" type="sibTrans" cxnId="{6CBA64F9-8B07-4705-958B-14F95A259266}">
      <dgm:prSet/>
      <dgm:spPr/>
      <dgm:t>
        <a:bodyPr/>
        <a:lstStyle/>
        <a:p>
          <a:endParaRPr lang="en-US" b="1"/>
        </a:p>
      </dgm:t>
    </dgm:pt>
    <dgm:pt modelId="{B9865DCA-C92E-4A9F-9E70-6A8C09FAFBAF}">
      <dgm:prSet phldrT="[Text]"/>
      <dgm:spPr/>
      <dgm:t>
        <a:bodyPr/>
        <a:lstStyle/>
        <a:p>
          <a:pPr algn="ctr"/>
          <a:r>
            <a:rPr lang="en-US" b="1" dirty="0"/>
            <a:t>binomial</a:t>
          </a:r>
        </a:p>
      </dgm:t>
    </dgm:pt>
    <dgm:pt modelId="{2DD10B71-9A60-474B-8F8C-45060D72D057}" type="sibTrans" cxnId="{43313C2C-3A73-4555-8235-C573A171B2CC}">
      <dgm:prSet/>
      <dgm:spPr/>
      <dgm:t>
        <a:bodyPr/>
        <a:lstStyle/>
        <a:p>
          <a:endParaRPr lang="en-US" b="1"/>
        </a:p>
      </dgm:t>
    </dgm:pt>
    <dgm:pt modelId="{514C4F8D-833D-4B99-9A9F-20AA4507CE22}" type="parTrans" cxnId="{43313C2C-3A73-4555-8235-C573A171B2CC}">
      <dgm:prSet/>
      <dgm:spPr/>
      <dgm:t>
        <a:bodyPr/>
        <a:lstStyle/>
        <a:p>
          <a:endParaRPr lang="en-US" b="1"/>
        </a:p>
      </dgm:t>
    </dgm:pt>
    <dgm:pt modelId="{C1ACB5AD-A032-4960-93CD-7278DE15AC5D}" type="pres">
      <dgm:prSet presAssocID="{74CFB7CC-2F8A-4174-9A94-3F979E6D5936}" presName="diagram" presStyleCnt="0">
        <dgm:presLayoutVars>
          <dgm:chPref val="1"/>
          <dgm:dir/>
          <dgm:animOne val="branch"/>
          <dgm:animLvl val="lvl"/>
          <dgm:resizeHandles val="exact"/>
        </dgm:presLayoutVars>
      </dgm:prSet>
      <dgm:spPr/>
    </dgm:pt>
    <dgm:pt modelId="{6D7FFDA3-56BE-44BB-A548-D3DC1131B12A}" type="pres">
      <dgm:prSet presAssocID="{42A34804-11BC-44F4-9760-16BE93AEE8D1}" presName="root1" presStyleCnt="0"/>
      <dgm:spPr/>
    </dgm:pt>
    <dgm:pt modelId="{C1081B48-BB2D-4601-B044-A5D469D11C90}" type="pres">
      <dgm:prSet presAssocID="{42A34804-11BC-44F4-9760-16BE93AEE8D1}" presName="LevelOneTextNode" presStyleLbl="node0" presStyleIdx="0" presStyleCnt="1" custLinFactNeighborX="-3357" custLinFactNeighborY="-4512">
        <dgm:presLayoutVars>
          <dgm:chPref val="3"/>
        </dgm:presLayoutVars>
      </dgm:prSet>
      <dgm:spPr/>
    </dgm:pt>
    <dgm:pt modelId="{A1B472BB-699D-41DD-81A7-8D2E18D22547}" type="pres">
      <dgm:prSet presAssocID="{42A34804-11BC-44F4-9760-16BE93AEE8D1}" presName="level2hierChild" presStyleCnt="0"/>
      <dgm:spPr/>
    </dgm:pt>
    <dgm:pt modelId="{A55D96D3-95A5-4E24-8B42-29B7F23190C2}" type="pres">
      <dgm:prSet presAssocID="{E7833EBF-A078-4DD4-A416-6A7BF4E84443}" presName="conn2-1" presStyleLbl="parChTrans1D2" presStyleIdx="0" presStyleCnt="2"/>
      <dgm:spPr/>
    </dgm:pt>
    <dgm:pt modelId="{74411475-94ED-44D7-9F7A-B6326330C1BD}" type="pres">
      <dgm:prSet presAssocID="{E7833EBF-A078-4DD4-A416-6A7BF4E84443}" presName="connTx" presStyleLbl="parChTrans1D2" presStyleIdx="0" presStyleCnt="2"/>
      <dgm:spPr/>
    </dgm:pt>
    <dgm:pt modelId="{011F1ED5-4A6A-43CD-A041-808A26543F87}" type="pres">
      <dgm:prSet presAssocID="{C9DB55E3-1156-4B20-B465-CBFD2D7F3C6B}" presName="root2" presStyleCnt="0"/>
      <dgm:spPr/>
    </dgm:pt>
    <dgm:pt modelId="{D1981231-8D70-4422-BB9D-029B2CAA737A}" type="pres">
      <dgm:prSet presAssocID="{C9DB55E3-1156-4B20-B465-CBFD2D7F3C6B}" presName="LevelTwoTextNode" presStyleLbl="node2" presStyleIdx="0" presStyleCnt="2">
        <dgm:presLayoutVars>
          <dgm:chPref val="3"/>
        </dgm:presLayoutVars>
      </dgm:prSet>
      <dgm:spPr/>
    </dgm:pt>
    <dgm:pt modelId="{9524D0C2-B0F7-44C1-BF5B-4F2E7362B1B3}" type="pres">
      <dgm:prSet presAssocID="{C9DB55E3-1156-4B20-B465-CBFD2D7F3C6B}" presName="level3hierChild" presStyleCnt="0"/>
      <dgm:spPr/>
    </dgm:pt>
    <dgm:pt modelId="{4E777F99-8A6F-403C-8DDB-28AF480FEAF2}" type="pres">
      <dgm:prSet presAssocID="{514C4F8D-833D-4B99-9A9F-20AA4507CE22}" presName="conn2-1" presStyleLbl="parChTrans1D2" presStyleIdx="1" presStyleCnt="2"/>
      <dgm:spPr/>
    </dgm:pt>
    <dgm:pt modelId="{84E7B196-2927-4CDF-B267-42F3173D75B0}" type="pres">
      <dgm:prSet presAssocID="{514C4F8D-833D-4B99-9A9F-20AA4507CE22}" presName="connTx" presStyleLbl="parChTrans1D2" presStyleIdx="1" presStyleCnt="2"/>
      <dgm:spPr/>
    </dgm:pt>
    <dgm:pt modelId="{0D36852A-F83A-4FF8-9382-0F3FDFFC3AED}" type="pres">
      <dgm:prSet presAssocID="{B9865DCA-C92E-4A9F-9E70-6A8C09FAFBAF}" presName="root2" presStyleCnt="0"/>
      <dgm:spPr/>
    </dgm:pt>
    <dgm:pt modelId="{8B8A0896-0760-4F58-8341-D278BD8BC9FA}" type="pres">
      <dgm:prSet presAssocID="{B9865DCA-C92E-4A9F-9E70-6A8C09FAFBAF}" presName="LevelTwoTextNode" presStyleLbl="node2" presStyleIdx="1" presStyleCnt="2" custScaleX="93923">
        <dgm:presLayoutVars>
          <dgm:chPref val="3"/>
        </dgm:presLayoutVars>
      </dgm:prSet>
      <dgm:spPr/>
    </dgm:pt>
    <dgm:pt modelId="{38FD7D78-CB0E-4F0C-A247-48F263C878E5}" type="pres">
      <dgm:prSet presAssocID="{B9865DCA-C92E-4A9F-9E70-6A8C09FAFBAF}" presName="level3hierChild" presStyleCnt="0"/>
      <dgm:spPr/>
    </dgm:pt>
  </dgm:ptLst>
  <dgm:cxnLst>
    <dgm:cxn modelId="{BB2E7615-7C4D-42DF-8DD1-5D8A2D26113C}" type="presOf" srcId="{E7833EBF-A078-4DD4-A416-6A7BF4E84443}" destId="{74411475-94ED-44D7-9F7A-B6326330C1BD}" srcOrd="1" destOrd="0" presId="urn:microsoft.com/office/officeart/2005/8/layout/hierarchy2"/>
    <dgm:cxn modelId="{43313C2C-3A73-4555-8235-C573A171B2CC}" srcId="{42A34804-11BC-44F4-9760-16BE93AEE8D1}" destId="{B9865DCA-C92E-4A9F-9E70-6A8C09FAFBAF}" srcOrd="1" destOrd="0" parTransId="{514C4F8D-833D-4B99-9A9F-20AA4507CE22}" sibTransId="{2DD10B71-9A60-474B-8F8C-45060D72D057}"/>
    <dgm:cxn modelId="{2B95EC63-AAD3-4B13-A709-55BD2951CDFF}" type="presOf" srcId="{C9DB55E3-1156-4B20-B465-CBFD2D7F3C6B}" destId="{D1981231-8D70-4422-BB9D-029B2CAA737A}" srcOrd="0" destOrd="0" presId="urn:microsoft.com/office/officeart/2005/8/layout/hierarchy2"/>
    <dgm:cxn modelId="{1FB97386-5294-4F2A-A4DF-72A16A0C8372}" type="presOf" srcId="{514C4F8D-833D-4B99-9A9F-20AA4507CE22}" destId="{84E7B196-2927-4CDF-B267-42F3173D75B0}" srcOrd="1" destOrd="0" presId="urn:microsoft.com/office/officeart/2005/8/layout/hierarchy2"/>
    <dgm:cxn modelId="{92D00190-8767-42F1-88D6-9FFD157D31A7}" srcId="{74CFB7CC-2F8A-4174-9A94-3F979E6D5936}" destId="{42A34804-11BC-44F4-9760-16BE93AEE8D1}" srcOrd="0" destOrd="0" parTransId="{82FD4AD3-812A-4DA7-A161-50641D1FD1FC}" sibTransId="{E8463CF8-E652-4B62-9839-0299DFF56940}"/>
    <dgm:cxn modelId="{3B40E297-F1D3-4E87-9319-90AFF7F5C9A9}" type="presOf" srcId="{42A34804-11BC-44F4-9760-16BE93AEE8D1}" destId="{C1081B48-BB2D-4601-B044-A5D469D11C90}" srcOrd="0" destOrd="0" presId="urn:microsoft.com/office/officeart/2005/8/layout/hierarchy2"/>
    <dgm:cxn modelId="{8B8E27BD-1AB5-412D-B020-67882BAEE627}" type="presOf" srcId="{74CFB7CC-2F8A-4174-9A94-3F979E6D5936}" destId="{C1ACB5AD-A032-4960-93CD-7278DE15AC5D}" srcOrd="0" destOrd="0" presId="urn:microsoft.com/office/officeart/2005/8/layout/hierarchy2"/>
    <dgm:cxn modelId="{97B95DC5-1F7B-4547-9BD1-656D92961BF3}" type="presOf" srcId="{B9865DCA-C92E-4A9F-9E70-6A8C09FAFBAF}" destId="{8B8A0896-0760-4F58-8341-D278BD8BC9FA}" srcOrd="0" destOrd="0" presId="urn:microsoft.com/office/officeart/2005/8/layout/hierarchy2"/>
    <dgm:cxn modelId="{C51032F0-2EAC-4252-BBAA-BCC2768C2DCC}" type="presOf" srcId="{514C4F8D-833D-4B99-9A9F-20AA4507CE22}" destId="{4E777F99-8A6F-403C-8DDB-28AF480FEAF2}" srcOrd="0" destOrd="0" presId="urn:microsoft.com/office/officeart/2005/8/layout/hierarchy2"/>
    <dgm:cxn modelId="{3B6F76F0-E54B-4418-9865-85FB67031121}" type="presOf" srcId="{E7833EBF-A078-4DD4-A416-6A7BF4E84443}" destId="{A55D96D3-95A5-4E24-8B42-29B7F23190C2}" srcOrd="0" destOrd="0" presId="urn:microsoft.com/office/officeart/2005/8/layout/hierarchy2"/>
    <dgm:cxn modelId="{6CBA64F9-8B07-4705-958B-14F95A259266}" srcId="{42A34804-11BC-44F4-9760-16BE93AEE8D1}" destId="{C9DB55E3-1156-4B20-B465-CBFD2D7F3C6B}" srcOrd="0" destOrd="0" parTransId="{E7833EBF-A078-4DD4-A416-6A7BF4E84443}" sibTransId="{BBF894FA-29DD-4582-9C55-0CECA254B5A0}"/>
    <dgm:cxn modelId="{80146E40-CDD3-4016-BC8E-1C1A08D5FBDF}" type="presParOf" srcId="{C1ACB5AD-A032-4960-93CD-7278DE15AC5D}" destId="{6D7FFDA3-56BE-44BB-A548-D3DC1131B12A}" srcOrd="0" destOrd="0" presId="urn:microsoft.com/office/officeart/2005/8/layout/hierarchy2"/>
    <dgm:cxn modelId="{ADF5E1E8-49F5-4A4D-ACDE-1E71709158AA}" type="presParOf" srcId="{6D7FFDA3-56BE-44BB-A548-D3DC1131B12A}" destId="{C1081B48-BB2D-4601-B044-A5D469D11C90}" srcOrd="0" destOrd="0" presId="urn:microsoft.com/office/officeart/2005/8/layout/hierarchy2"/>
    <dgm:cxn modelId="{241EDCA9-D376-440C-84FC-DBACBEC219F2}" type="presParOf" srcId="{6D7FFDA3-56BE-44BB-A548-D3DC1131B12A}" destId="{A1B472BB-699D-41DD-81A7-8D2E18D22547}" srcOrd="1" destOrd="0" presId="urn:microsoft.com/office/officeart/2005/8/layout/hierarchy2"/>
    <dgm:cxn modelId="{05A1C0C7-7D71-45A1-B581-BDD4CA0F0B6B}" type="presParOf" srcId="{A1B472BB-699D-41DD-81A7-8D2E18D22547}" destId="{A55D96D3-95A5-4E24-8B42-29B7F23190C2}" srcOrd="0" destOrd="0" presId="urn:microsoft.com/office/officeart/2005/8/layout/hierarchy2"/>
    <dgm:cxn modelId="{71DFBC8A-B603-4A9F-8CF5-CDB29DF2ABCB}" type="presParOf" srcId="{A55D96D3-95A5-4E24-8B42-29B7F23190C2}" destId="{74411475-94ED-44D7-9F7A-B6326330C1BD}" srcOrd="0" destOrd="0" presId="urn:microsoft.com/office/officeart/2005/8/layout/hierarchy2"/>
    <dgm:cxn modelId="{02353525-B940-4D45-9E7C-D1536CE955DE}" type="presParOf" srcId="{A1B472BB-699D-41DD-81A7-8D2E18D22547}" destId="{011F1ED5-4A6A-43CD-A041-808A26543F87}" srcOrd="1" destOrd="0" presId="urn:microsoft.com/office/officeart/2005/8/layout/hierarchy2"/>
    <dgm:cxn modelId="{C001979A-2F72-4A92-804C-E31E8D29867A}" type="presParOf" srcId="{011F1ED5-4A6A-43CD-A041-808A26543F87}" destId="{D1981231-8D70-4422-BB9D-029B2CAA737A}" srcOrd="0" destOrd="0" presId="urn:microsoft.com/office/officeart/2005/8/layout/hierarchy2"/>
    <dgm:cxn modelId="{1844D57C-0B04-4025-8939-9BF5E8B17874}" type="presParOf" srcId="{011F1ED5-4A6A-43CD-A041-808A26543F87}" destId="{9524D0C2-B0F7-44C1-BF5B-4F2E7362B1B3}" srcOrd="1" destOrd="0" presId="urn:microsoft.com/office/officeart/2005/8/layout/hierarchy2"/>
    <dgm:cxn modelId="{E604FE55-764C-40FC-87D0-CF695A1658AB}" type="presParOf" srcId="{A1B472BB-699D-41DD-81A7-8D2E18D22547}" destId="{4E777F99-8A6F-403C-8DDB-28AF480FEAF2}" srcOrd="2" destOrd="0" presId="urn:microsoft.com/office/officeart/2005/8/layout/hierarchy2"/>
    <dgm:cxn modelId="{B98959B0-86E6-49FF-91B1-31DFAC3D5BB7}" type="presParOf" srcId="{4E777F99-8A6F-403C-8DDB-28AF480FEAF2}" destId="{84E7B196-2927-4CDF-B267-42F3173D75B0}" srcOrd="0" destOrd="0" presId="urn:microsoft.com/office/officeart/2005/8/layout/hierarchy2"/>
    <dgm:cxn modelId="{339FB8C7-179A-466E-9372-DF2A68A4FE16}" type="presParOf" srcId="{A1B472BB-699D-41DD-81A7-8D2E18D22547}" destId="{0D36852A-F83A-4FF8-9382-0F3FDFFC3AED}" srcOrd="3" destOrd="0" presId="urn:microsoft.com/office/officeart/2005/8/layout/hierarchy2"/>
    <dgm:cxn modelId="{F14F389B-ACC6-4FFB-B61B-54356D15A357}" type="presParOf" srcId="{0D36852A-F83A-4FF8-9382-0F3FDFFC3AED}" destId="{8B8A0896-0760-4F58-8341-D278BD8BC9FA}" srcOrd="0" destOrd="0" presId="urn:microsoft.com/office/officeart/2005/8/layout/hierarchy2"/>
    <dgm:cxn modelId="{36997748-E280-440E-A9FC-10DC7E4862CA}" type="presParOf" srcId="{0D36852A-F83A-4FF8-9382-0F3FDFFC3AED}" destId="{38FD7D78-CB0E-4F0C-A247-48F263C878E5}"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4CFB7CC-2F8A-4174-9A94-3F979E6D5936}"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42A34804-11BC-44F4-9760-16BE93AEE8D1}">
      <dgm:prSet phldrT="[Text]" custT="1"/>
      <dgm:spPr/>
      <dgm:t>
        <a:bodyPr/>
        <a:lstStyle/>
        <a:p>
          <a:r>
            <a:rPr lang="en-US" sz="2000" b="1" dirty="0"/>
            <a:t>Groups independent?</a:t>
          </a:r>
        </a:p>
      </dgm:t>
    </dgm:pt>
    <dgm:pt modelId="{82FD4AD3-812A-4DA7-A161-50641D1FD1FC}" type="parTrans" cxnId="{92D00190-8767-42F1-88D6-9FFD157D31A7}">
      <dgm:prSet/>
      <dgm:spPr/>
      <dgm:t>
        <a:bodyPr/>
        <a:lstStyle/>
        <a:p>
          <a:endParaRPr lang="en-US" sz="2000" b="1"/>
        </a:p>
      </dgm:t>
    </dgm:pt>
    <dgm:pt modelId="{E8463CF8-E652-4B62-9839-0299DFF56940}" type="sibTrans" cxnId="{92D00190-8767-42F1-88D6-9FFD157D31A7}">
      <dgm:prSet/>
      <dgm:spPr/>
      <dgm:t>
        <a:bodyPr/>
        <a:lstStyle/>
        <a:p>
          <a:endParaRPr lang="en-US" sz="2000" b="1"/>
        </a:p>
      </dgm:t>
    </dgm:pt>
    <dgm:pt modelId="{C9DB55E3-1156-4B20-B465-CBFD2D7F3C6B}">
      <dgm:prSet phldrT="[Text]" custT="1"/>
      <dgm:spPr/>
      <dgm:t>
        <a:bodyPr/>
        <a:lstStyle/>
        <a:p>
          <a:r>
            <a:rPr lang="en-US" sz="2000" b="1" dirty="0"/>
            <a:t>Small expected frequencies</a:t>
          </a:r>
        </a:p>
      </dgm:t>
    </dgm:pt>
    <dgm:pt modelId="{E7833EBF-A078-4DD4-A416-6A7BF4E84443}" type="parTrans" cxnId="{6CBA64F9-8B07-4705-958B-14F95A259266}">
      <dgm:prSet custT="1"/>
      <dgm:spPr/>
      <dgm:t>
        <a:bodyPr/>
        <a:lstStyle/>
        <a:p>
          <a:endParaRPr lang="en-US" sz="2000" b="1"/>
        </a:p>
      </dgm:t>
    </dgm:pt>
    <dgm:pt modelId="{BBF894FA-29DD-4582-9C55-0CECA254B5A0}" type="sibTrans" cxnId="{6CBA64F9-8B07-4705-958B-14F95A259266}">
      <dgm:prSet/>
      <dgm:spPr/>
      <dgm:t>
        <a:bodyPr/>
        <a:lstStyle/>
        <a:p>
          <a:endParaRPr lang="en-US" sz="2000" b="1"/>
        </a:p>
      </dgm:t>
    </dgm:pt>
    <dgm:pt modelId="{3B12568B-B8DF-4EF8-A4BC-FF8AC173EC1C}">
      <dgm:prSet phldrT="[Text]" custT="1"/>
      <dgm:spPr/>
      <dgm:t>
        <a:bodyPr/>
        <a:lstStyle/>
        <a:p>
          <a:pPr>
            <a:spcAft>
              <a:spcPts val="0"/>
            </a:spcAft>
          </a:pPr>
          <a:r>
            <a:rPr lang="en-US" sz="2000" b="1" dirty="0"/>
            <a:t>Fisher’s exact test</a:t>
          </a:r>
        </a:p>
      </dgm:t>
    </dgm:pt>
    <dgm:pt modelId="{A16DF179-4DB7-426E-84BC-48964F72DC3F}" type="parTrans" cxnId="{3BEA8305-95D7-47B6-86EE-4973D0AFDACA}">
      <dgm:prSet custT="1"/>
      <dgm:spPr/>
      <dgm:t>
        <a:bodyPr/>
        <a:lstStyle/>
        <a:p>
          <a:endParaRPr lang="en-US" sz="2000" b="1"/>
        </a:p>
      </dgm:t>
    </dgm:pt>
    <dgm:pt modelId="{96C49D52-1953-49DC-9113-BD015543FAC5}" type="sibTrans" cxnId="{3BEA8305-95D7-47B6-86EE-4973D0AFDACA}">
      <dgm:prSet/>
      <dgm:spPr/>
      <dgm:t>
        <a:bodyPr/>
        <a:lstStyle/>
        <a:p>
          <a:endParaRPr lang="en-US" sz="2000" b="1"/>
        </a:p>
      </dgm:t>
    </dgm:pt>
    <dgm:pt modelId="{9ADFB26B-4444-47F1-9E76-AF2E0FBF4C58}">
      <dgm:prSet phldrT="[Text]" custT="1"/>
      <dgm:spPr/>
      <dgm:t>
        <a:bodyPr/>
        <a:lstStyle/>
        <a:p>
          <a:r>
            <a:rPr lang="en-US" sz="2000" b="1" dirty="0"/>
            <a:t>Chi square</a:t>
          </a:r>
        </a:p>
      </dgm:t>
    </dgm:pt>
    <dgm:pt modelId="{B3368AE1-D9BF-477E-AB61-3D04FAC20E18}" type="parTrans" cxnId="{63142D15-7D58-4D57-8A88-76F5CF4AF4AE}">
      <dgm:prSet custT="1"/>
      <dgm:spPr/>
      <dgm:t>
        <a:bodyPr/>
        <a:lstStyle/>
        <a:p>
          <a:endParaRPr lang="en-US" sz="2000" b="1"/>
        </a:p>
      </dgm:t>
    </dgm:pt>
    <dgm:pt modelId="{D81736A1-4866-4AC5-BACC-EE850333E61C}" type="sibTrans" cxnId="{63142D15-7D58-4D57-8A88-76F5CF4AF4AE}">
      <dgm:prSet/>
      <dgm:spPr/>
      <dgm:t>
        <a:bodyPr/>
        <a:lstStyle/>
        <a:p>
          <a:endParaRPr lang="en-US" sz="2000" b="1"/>
        </a:p>
      </dgm:t>
    </dgm:pt>
    <dgm:pt modelId="{B9865DCA-C92E-4A9F-9E70-6A8C09FAFBAF}">
      <dgm:prSet phldrT="[Text]" custT="1"/>
      <dgm:spPr/>
      <dgm:t>
        <a:bodyPr/>
        <a:lstStyle/>
        <a:p>
          <a:pPr algn="ctr"/>
          <a:r>
            <a:rPr lang="en-US" sz="2000" b="1" dirty="0" err="1"/>
            <a:t>McNemar</a:t>
          </a:r>
          <a:r>
            <a:rPr lang="en-US" sz="2000" b="1" dirty="0"/>
            <a:t> or kappa</a:t>
          </a:r>
        </a:p>
      </dgm:t>
    </dgm:pt>
    <dgm:pt modelId="{2DD10B71-9A60-474B-8F8C-45060D72D057}" type="sibTrans" cxnId="{43313C2C-3A73-4555-8235-C573A171B2CC}">
      <dgm:prSet/>
      <dgm:spPr/>
      <dgm:t>
        <a:bodyPr/>
        <a:lstStyle/>
        <a:p>
          <a:endParaRPr lang="en-US" sz="2000" b="1"/>
        </a:p>
      </dgm:t>
    </dgm:pt>
    <dgm:pt modelId="{514C4F8D-833D-4B99-9A9F-20AA4507CE22}" type="parTrans" cxnId="{43313C2C-3A73-4555-8235-C573A171B2CC}">
      <dgm:prSet custT="1"/>
      <dgm:spPr/>
      <dgm:t>
        <a:bodyPr/>
        <a:lstStyle/>
        <a:p>
          <a:endParaRPr lang="en-US" sz="2000" b="1"/>
        </a:p>
      </dgm:t>
    </dgm:pt>
    <dgm:pt modelId="{C1ACB5AD-A032-4960-93CD-7278DE15AC5D}" type="pres">
      <dgm:prSet presAssocID="{74CFB7CC-2F8A-4174-9A94-3F979E6D5936}" presName="diagram" presStyleCnt="0">
        <dgm:presLayoutVars>
          <dgm:chPref val="1"/>
          <dgm:dir/>
          <dgm:animOne val="branch"/>
          <dgm:animLvl val="lvl"/>
          <dgm:resizeHandles val="exact"/>
        </dgm:presLayoutVars>
      </dgm:prSet>
      <dgm:spPr/>
    </dgm:pt>
    <dgm:pt modelId="{6D7FFDA3-56BE-44BB-A548-D3DC1131B12A}" type="pres">
      <dgm:prSet presAssocID="{42A34804-11BC-44F4-9760-16BE93AEE8D1}" presName="root1" presStyleCnt="0"/>
      <dgm:spPr/>
    </dgm:pt>
    <dgm:pt modelId="{C1081B48-BB2D-4601-B044-A5D469D11C90}" type="pres">
      <dgm:prSet presAssocID="{42A34804-11BC-44F4-9760-16BE93AEE8D1}" presName="LevelOneTextNode" presStyleLbl="node0" presStyleIdx="0" presStyleCnt="1" custScaleX="107679">
        <dgm:presLayoutVars>
          <dgm:chPref val="3"/>
        </dgm:presLayoutVars>
      </dgm:prSet>
      <dgm:spPr/>
    </dgm:pt>
    <dgm:pt modelId="{A1B472BB-699D-41DD-81A7-8D2E18D22547}" type="pres">
      <dgm:prSet presAssocID="{42A34804-11BC-44F4-9760-16BE93AEE8D1}" presName="level2hierChild" presStyleCnt="0"/>
      <dgm:spPr/>
    </dgm:pt>
    <dgm:pt modelId="{A55D96D3-95A5-4E24-8B42-29B7F23190C2}" type="pres">
      <dgm:prSet presAssocID="{E7833EBF-A078-4DD4-A416-6A7BF4E84443}" presName="conn2-1" presStyleLbl="parChTrans1D2" presStyleIdx="0" presStyleCnt="2"/>
      <dgm:spPr/>
    </dgm:pt>
    <dgm:pt modelId="{74411475-94ED-44D7-9F7A-B6326330C1BD}" type="pres">
      <dgm:prSet presAssocID="{E7833EBF-A078-4DD4-A416-6A7BF4E84443}" presName="connTx" presStyleLbl="parChTrans1D2" presStyleIdx="0" presStyleCnt="2"/>
      <dgm:spPr/>
    </dgm:pt>
    <dgm:pt modelId="{011F1ED5-4A6A-43CD-A041-808A26543F87}" type="pres">
      <dgm:prSet presAssocID="{C9DB55E3-1156-4B20-B465-CBFD2D7F3C6B}" presName="root2" presStyleCnt="0"/>
      <dgm:spPr/>
    </dgm:pt>
    <dgm:pt modelId="{D1981231-8D70-4422-BB9D-029B2CAA737A}" type="pres">
      <dgm:prSet presAssocID="{C9DB55E3-1156-4B20-B465-CBFD2D7F3C6B}" presName="LevelTwoTextNode" presStyleLbl="node2" presStyleIdx="0" presStyleCnt="2" custLinFactNeighborX="-2134" custLinFactNeighborY="-24982">
        <dgm:presLayoutVars>
          <dgm:chPref val="3"/>
        </dgm:presLayoutVars>
      </dgm:prSet>
      <dgm:spPr/>
    </dgm:pt>
    <dgm:pt modelId="{9524D0C2-B0F7-44C1-BF5B-4F2E7362B1B3}" type="pres">
      <dgm:prSet presAssocID="{C9DB55E3-1156-4B20-B465-CBFD2D7F3C6B}" presName="level3hierChild" presStyleCnt="0"/>
      <dgm:spPr/>
    </dgm:pt>
    <dgm:pt modelId="{ABB78B1D-2864-4D4E-80F8-CEF5BB950AEA}" type="pres">
      <dgm:prSet presAssocID="{A16DF179-4DB7-426E-84BC-48964F72DC3F}" presName="conn2-1" presStyleLbl="parChTrans1D3" presStyleIdx="0" presStyleCnt="2"/>
      <dgm:spPr/>
    </dgm:pt>
    <dgm:pt modelId="{7903F40A-0175-43FC-B4BD-4C34C5697D72}" type="pres">
      <dgm:prSet presAssocID="{A16DF179-4DB7-426E-84BC-48964F72DC3F}" presName="connTx" presStyleLbl="parChTrans1D3" presStyleIdx="0" presStyleCnt="2"/>
      <dgm:spPr/>
    </dgm:pt>
    <dgm:pt modelId="{7B89D6BE-DCE2-45A7-AF73-7231786F04DC}" type="pres">
      <dgm:prSet presAssocID="{3B12568B-B8DF-4EF8-A4BC-FF8AC173EC1C}" presName="root2" presStyleCnt="0"/>
      <dgm:spPr/>
    </dgm:pt>
    <dgm:pt modelId="{2072AF83-0746-4B8F-B9F8-579FBC4E2455}" type="pres">
      <dgm:prSet presAssocID="{3B12568B-B8DF-4EF8-A4BC-FF8AC173EC1C}" presName="LevelTwoTextNode" presStyleLbl="node3" presStyleIdx="0" presStyleCnt="2" custScaleX="131803" custLinFactNeighborX="-5271" custLinFactNeighborY="-50656">
        <dgm:presLayoutVars>
          <dgm:chPref val="3"/>
        </dgm:presLayoutVars>
      </dgm:prSet>
      <dgm:spPr/>
    </dgm:pt>
    <dgm:pt modelId="{3E978B43-344F-4F3E-BEAE-71A1F94D7989}" type="pres">
      <dgm:prSet presAssocID="{3B12568B-B8DF-4EF8-A4BC-FF8AC173EC1C}" presName="level3hierChild" presStyleCnt="0"/>
      <dgm:spPr/>
    </dgm:pt>
    <dgm:pt modelId="{C81CED8E-FC35-4274-BE52-1C19A4722801}" type="pres">
      <dgm:prSet presAssocID="{B3368AE1-D9BF-477E-AB61-3D04FAC20E18}" presName="conn2-1" presStyleLbl="parChTrans1D3" presStyleIdx="1" presStyleCnt="2"/>
      <dgm:spPr/>
    </dgm:pt>
    <dgm:pt modelId="{93FF05B9-2605-4807-BBD9-D52FD29C52AC}" type="pres">
      <dgm:prSet presAssocID="{B3368AE1-D9BF-477E-AB61-3D04FAC20E18}" presName="connTx" presStyleLbl="parChTrans1D3" presStyleIdx="1" presStyleCnt="2"/>
      <dgm:spPr/>
    </dgm:pt>
    <dgm:pt modelId="{3C1009E1-D60B-4197-ACDB-4276336F4909}" type="pres">
      <dgm:prSet presAssocID="{9ADFB26B-4444-47F1-9E76-AF2E0FBF4C58}" presName="root2" presStyleCnt="0"/>
      <dgm:spPr/>
    </dgm:pt>
    <dgm:pt modelId="{F0D60391-CF2D-4482-8008-61892E9F9C75}" type="pres">
      <dgm:prSet presAssocID="{9ADFB26B-4444-47F1-9E76-AF2E0FBF4C58}" presName="LevelTwoTextNode" presStyleLbl="node3" presStyleIdx="1" presStyleCnt="2" custScaleX="113161" custLinFactNeighborX="-2860">
        <dgm:presLayoutVars>
          <dgm:chPref val="3"/>
        </dgm:presLayoutVars>
      </dgm:prSet>
      <dgm:spPr/>
    </dgm:pt>
    <dgm:pt modelId="{852A3212-9230-462B-9190-5E3267FB56DD}" type="pres">
      <dgm:prSet presAssocID="{9ADFB26B-4444-47F1-9E76-AF2E0FBF4C58}" presName="level3hierChild" presStyleCnt="0"/>
      <dgm:spPr/>
    </dgm:pt>
    <dgm:pt modelId="{4E777F99-8A6F-403C-8DDB-28AF480FEAF2}" type="pres">
      <dgm:prSet presAssocID="{514C4F8D-833D-4B99-9A9F-20AA4507CE22}" presName="conn2-1" presStyleLbl="parChTrans1D2" presStyleIdx="1" presStyleCnt="2"/>
      <dgm:spPr/>
    </dgm:pt>
    <dgm:pt modelId="{84E7B196-2927-4CDF-B267-42F3173D75B0}" type="pres">
      <dgm:prSet presAssocID="{514C4F8D-833D-4B99-9A9F-20AA4507CE22}" presName="connTx" presStyleLbl="parChTrans1D2" presStyleIdx="1" presStyleCnt="2"/>
      <dgm:spPr/>
    </dgm:pt>
    <dgm:pt modelId="{0D36852A-F83A-4FF8-9382-0F3FDFFC3AED}" type="pres">
      <dgm:prSet presAssocID="{B9865DCA-C92E-4A9F-9E70-6A8C09FAFBAF}" presName="root2" presStyleCnt="0"/>
      <dgm:spPr/>
    </dgm:pt>
    <dgm:pt modelId="{8B8A0896-0760-4F58-8341-D278BD8BC9FA}" type="pres">
      <dgm:prSet presAssocID="{B9865DCA-C92E-4A9F-9E70-6A8C09FAFBAF}" presName="LevelTwoTextNode" presStyleLbl="node2" presStyleIdx="1" presStyleCnt="2" custScaleX="93923" custLinFactNeighborX="4356" custLinFactNeighborY="38875">
        <dgm:presLayoutVars>
          <dgm:chPref val="3"/>
        </dgm:presLayoutVars>
      </dgm:prSet>
      <dgm:spPr/>
    </dgm:pt>
    <dgm:pt modelId="{38FD7D78-CB0E-4F0C-A247-48F263C878E5}" type="pres">
      <dgm:prSet presAssocID="{B9865DCA-C92E-4A9F-9E70-6A8C09FAFBAF}" presName="level3hierChild" presStyleCnt="0"/>
      <dgm:spPr/>
    </dgm:pt>
  </dgm:ptLst>
  <dgm:cxnLst>
    <dgm:cxn modelId="{3BEA8305-95D7-47B6-86EE-4973D0AFDACA}" srcId="{C9DB55E3-1156-4B20-B465-CBFD2D7F3C6B}" destId="{3B12568B-B8DF-4EF8-A4BC-FF8AC173EC1C}" srcOrd="0" destOrd="0" parTransId="{A16DF179-4DB7-426E-84BC-48964F72DC3F}" sibTransId="{96C49D52-1953-49DC-9113-BD015543FAC5}"/>
    <dgm:cxn modelId="{2A32CD12-0434-436C-95E7-1175679E34A9}" type="presOf" srcId="{3B12568B-B8DF-4EF8-A4BC-FF8AC173EC1C}" destId="{2072AF83-0746-4B8F-B9F8-579FBC4E2455}" srcOrd="0" destOrd="0" presId="urn:microsoft.com/office/officeart/2005/8/layout/hierarchy2"/>
    <dgm:cxn modelId="{63142D15-7D58-4D57-8A88-76F5CF4AF4AE}" srcId="{C9DB55E3-1156-4B20-B465-CBFD2D7F3C6B}" destId="{9ADFB26B-4444-47F1-9E76-AF2E0FBF4C58}" srcOrd="1" destOrd="0" parTransId="{B3368AE1-D9BF-477E-AB61-3D04FAC20E18}" sibTransId="{D81736A1-4866-4AC5-BACC-EE850333E61C}"/>
    <dgm:cxn modelId="{BB2E7615-7C4D-42DF-8DD1-5D8A2D26113C}" type="presOf" srcId="{E7833EBF-A078-4DD4-A416-6A7BF4E84443}" destId="{74411475-94ED-44D7-9F7A-B6326330C1BD}" srcOrd="1" destOrd="0" presId="urn:microsoft.com/office/officeart/2005/8/layout/hierarchy2"/>
    <dgm:cxn modelId="{43313C2C-3A73-4555-8235-C573A171B2CC}" srcId="{42A34804-11BC-44F4-9760-16BE93AEE8D1}" destId="{B9865DCA-C92E-4A9F-9E70-6A8C09FAFBAF}" srcOrd="1" destOrd="0" parTransId="{514C4F8D-833D-4B99-9A9F-20AA4507CE22}" sibTransId="{2DD10B71-9A60-474B-8F8C-45060D72D057}"/>
    <dgm:cxn modelId="{397E3D33-AC34-48BB-802E-E77DEEE37989}" type="presOf" srcId="{9ADFB26B-4444-47F1-9E76-AF2E0FBF4C58}" destId="{F0D60391-CF2D-4482-8008-61892E9F9C75}" srcOrd="0" destOrd="0" presId="urn:microsoft.com/office/officeart/2005/8/layout/hierarchy2"/>
    <dgm:cxn modelId="{2B95EC63-AAD3-4B13-A709-55BD2951CDFF}" type="presOf" srcId="{C9DB55E3-1156-4B20-B465-CBFD2D7F3C6B}" destId="{D1981231-8D70-4422-BB9D-029B2CAA737A}" srcOrd="0" destOrd="0" presId="urn:microsoft.com/office/officeart/2005/8/layout/hierarchy2"/>
    <dgm:cxn modelId="{5F63D455-1390-46B4-A8F0-94C077498B57}" type="presOf" srcId="{B3368AE1-D9BF-477E-AB61-3D04FAC20E18}" destId="{C81CED8E-FC35-4274-BE52-1C19A4722801}" srcOrd="0" destOrd="0" presId="urn:microsoft.com/office/officeart/2005/8/layout/hierarchy2"/>
    <dgm:cxn modelId="{1FB97386-5294-4F2A-A4DF-72A16A0C8372}" type="presOf" srcId="{514C4F8D-833D-4B99-9A9F-20AA4507CE22}" destId="{84E7B196-2927-4CDF-B267-42F3173D75B0}" srcOrd="1" destOrd="0" presId="urn:microsoft.com/office/officeart/2005/8/layout/hierarchy2"/>
    <dgm:cxn modelId="{92D00190-8767-42F1-88D6-9FFD157D31A7}" srcId="{74CFB7CC-2F8A-4174-9A94-3F979E6D5936}" destId="{42A34804-11BC-44F4-9760-16BE93AEE8D1}" srcOrd="0" destOrd="0" parTransId="{82FD4AD3-812A-4DA7-A161-50641D1FD1FC}" sibTransId="{E8463CF8-E652-4B62-9839-0299DFF56940}"/>
    <dgm:cxn modelId="{46A47793-894B-4254-BC66-8CCF81E6C01B}" type="presOf" srcId="{A16DF179-4DB7-426E-84BC-48964F72DC3F}" destId="{ABB78B1D-2864-4D4E-80F8-CEF5BB950AEA}" srcOrd="0" destOrd="0" presId="urn:microsoft.com/office/officeart/2005/8/layout/hierarchy2"/>
    <dgm:cxn modelId="{3B40E297-F1D3-4E87-9319-90AFF7F5C9A9}" type="presOf" srcId="{42A34804-11BC-44F4-9760-16BE93AEE8D1}" destId="{C1081B48-BB2D-4601-B044-A5D469D11C90}" srcOrd="0" destOrd="0" presId="urn:microsoft.com/office/officeart/2005/8/layout/hierarchy2"/>
    <dgm:cxn modelId="{68B102A5-1C5A-48EB-A59C-29548265818C}" type="presOf" srcId="{B3368AE1-D9BF-477E-AB61-3D04FAC20E18}" destId="{93FF05B9-2605-4807-BBD9-D52FD29C52AC}" srcOrd="1" destOrd="0" presId="urn:microsoft.com/office/officeart/2005/8/layout/hierarchy2"/>
    <dgm:cxn modelId="{B3D550A5-490A-4F9E-AF75-0021F60575DF}" type="presOf" srcId="{A16DF179-4DB7-426E-84BC-48964F72DC3F}" destId="{7903F40A-0175-43FC-B4BD-4C34C5697D72}" srcOrd="1" destOrd="0" presId="urn:microsoft.com/office/officeart/2005/8/layout/hierarchy2"/>
    <dgm:cxn modelId="{8B8E27BD-1AB5-412D-B020-67882BAEE627}" type="presOf" srcId="{74CFB7CC-2F8A-4174-9A94-3F979E6D5936}" destId="{C1ACB5AD-A032-4960-93CD-7278DE15AC5D}" srcOrd="0" destOrd="0" presId="urn:microsoft.com/office/officeart/2005/8/layout/hierarchy2"/>
    <dgm:cxn modelId="{97B95DC5-1F7B-4547-9BD1-656D92961BF3}" type="presOf" srcId="{B9865DCA-C92E-4A9F-9E70-6A8C09FAFBAF}" destId="{8B8A0896-0760-4F58-8341-D278BD8BC9FA}" srcOrd="0" destOrd="0" presId="urn:microsoft.com/office/officeart/2005/8/layout/hierarchy2"/>
    <dgm:cxn modelId="{C51032F0-2EAC-4252-BBAA-BCC2768C2DCC}" type="presOf" srcId="{514C4F8D-833D-4B99-9A9F-20AA4507CE22}" destId="{4E777F99-8A6F-403C-8DDB-28AF480FEAF2}" srcOrd="0" destOrd="0" presId="urn:microsoft.com/office/officeart/2005/8/layout/hierarchy2"/>
    <dgm:cxn modelId="{3B6F76F0-E54B-4418-9865-85FB67031121}" type="presOf" srcId="{E7833EBF-A078-4DD4-A416-6A7BF4E84443}" destId="{A55D96D3-95A5-4E24-8B42-29B7F23190C2}" srcOrd="0" destOrd="0" presId="urn:microsoft.com/office/officeart/2005/8/layout/hierarchy2"/>
    <dgm:cxn modelId="{6CBA64F9-8B07-4705-958B-14F95A259266}" srcId="{42A34804-11BC-44F4-9760-16BE93AEE8D1}" destId="{C9DB55E3-1156-4B20-B465-CBFD2D7F3C6B}" srcOrd="0" destOrd="0" parTransId="{E7833EBF-A078-4DD4-A416-6A7BF4E84443}" sibTransId="{BBF894FA-29DD-4582-9C55-0CECA254B5A0}"/>
    <dgm:cxn modelId="{80146E40-CDD3-4016-BC8E-1C1A08D5FBDF}" type="presParOf" srcId="{C1ACB5AD-A032-4960-93CD-7278DE15AC5D}" destId="{6D7FFDA3-56BE-44BB-A548-D3DC1131B12A}" srcOrd="0" destOrd="0" presId="urn:microsoft.com/office/officeart/2005/8/layout/hierarchy2"/>
    <dgm:cxn modelId="{ADF5E1E8-49F5-4A4D-ACDE-1E71709158AA}" type="presParOf" srcId="{6D7FFDA3-56BE-44BB-A548-D3DC1131B12A}" destId="{C1081B48-BB2D-4601-B044-A5D469D11C90}" srcOrd="0" destOrd="0" presId="urn:microsoft.com/office/officeart/2005/8/layout/hierarchy2"/>
    <dgm:cxn modelId="{241EDCA9-D376-440C-84FC-DBACBEC219F2}" type="presParOf" srcId="{6D7FFDA3-56BE-44BB-A548-D3DC1131B12A}" destId="{A1B472BB-699D-41DD-81A7-8D2E18D22547}" srcOrd="1" destOrd="0" presId="urn:microsoft.com/office/officeart/2005/8/layout/hierarchy2"/>
    <dgm:cxn modelId="{05A1C0C7-7D71-45A1-B581-BDD4CA0F0B6B}" type="presParOf" srcId="{A1B472BB-699D-41DD-81A7-8D2E18D22547}" destId="{A55D96D3-95A5-4E24-8B42-29B7F23190C2}" srcOrd="0" destOrd="0" presId="urn:microsoft.com/office/officeart/2005/8/layout/hierarchy2"/>
    <dgm:cxn modelId="{71DFBC8A-B603-4A9F-8CF5-CDB29DF2ABCB}" type="presParOf" srcId="{A55D96D3-95A5-4E24-8B42-29B7F23190C2}" destId="{74411475-94ED-44D7-9F7A-B6326330C1BD}" srcOrd="0" destOrd="0" presId="urn:microsoft.com/office/officeart/2005/8/layout/hierarchy2"/>
    <dgm:cxn modelId="{02353525-B940-4D45-9E7C-D1536CE955DE}" type="presParOf" srcId="{A1B472BB-699D-41DD-81A7-8D2E18D22547}" destId="{011F1ED5-4A6A-43CD-A041-808A26543F87}" srcOrd="1" destOrd="0" presId="urn:microsoft.com/office/officeart/2005/8/layout/hierarchy2"/>
    <dgm:cxn modelId="{C001979A-2F72-4A92-804C-E31E8D29867A}" type="presParOf" srcId="{011F1ED5-4A6A-43CD-A041-808A26543F87}" destId="{D1981231-8D70-4422-BB9D-029B2CAA737A}" srcOrd="0" destOrd="0" presId="urn:microsoft.com/office/officeart/2005/8/layout/hierarchy2"/>
    <dgm:cxn modelId="{1844D57C-0B04-4025-8939-9BF5E8B17874}" type="presParOf" srcId="{011F1ED5-4A6A-43CD-A041-808A26543F87}" destId="{9524D0C2-B0F7-44C1-BF5B-4F2E7362B1B3}" srcOrd="1" destOrd="0" presId="urn:microsoft.com/office/officeart/2005/8/layout/hierarchy2"/>
    <dgm:cxn modelId="{2D56CEF7-626C-49C2-9F60-90DC0DC81C43}" type="presParOf" srcId="{9524D0C2-B0F7-44C1-BF5B-4F2E7362B1B3}" destId="{ABB78B1D-2864-4D4E-80F8-CEF5BB950AEA}" srcOrd="0" destOrd="0" presId="urn:microsoft.com/office/officeart/2005/8/layout/hierarchy2"/>
    <dgm:cxn modelId="{073E8411-A562-419C-9171-9BD2F3C0D9D4}" type="presParOf" srcId="{ABB78B1D-2864-4D4E-80F8-CEF5BB950AEA}" destId="{7903F40A-0175-43FC-B4BD-4C34C5697D72}" srcOrd="0" destOrd="0" presId="urn:microsoft.com/office/officeart/2005/8/layout/hierarchy2"/>
    <dgm:cxn modelId="{1DDFB531-EE26-405D-B21A-8245F9D8EB85}" type="presParOf" srcId="{9524D0C2-B0F7-44C1-BF5B-4F2E7362B1B3}" destId="{7B89D6BE-DCE2-45A7-AF73-7231786F04DC}" srcOrd="1" destOrd="0" presId="urn:microsoft.com/office/officeart/2005/8/layout/hierarchy2"/>
    <dgm:cxn modelId="{A6E1438B-F95B-45FC-8D75-5929E198A9F0}" type="presParOf" srcId="{7B89D6BE-DCE2-45A7-AF73-7231786F04DC}" destId="{2072AF83-0746-4B8F-B9F8-579FBC4E2455}" srcOrd="0" destOrd="0" presId="urn:microsoft.com/office/officeart/2005/8/layout/hierarchy2"/>
    <dgm:cxn modelId="{3BCEE6A3-B7EF-475E-B1A8-52210870466C}" type="presParOf" srcId="{7B89D6BE-DCE2-45A7-AF73-7231786F04DC}" destId="{3E978B43-344F-4F3E-BEAE-71A1F94D7989}" srcOrd="1" destOrd="0" presId="urn:microsoft.com/office/officeart/2005/8/layout/hierarchy2"/>
    <dgm:cxn modelId="{6D6E869E-B365-421E-AF49-8F2BC0C09CB5}" type="presParOf" srcId="{9524D0C2-B0F7-44C1-BF5B-4F2E7362B1B3}" destId="{C81CED8E-FC35-4274-BE52-1C19A4722801}" srcOrd="2" destOrd="0" presId="urn:microsoft.com/office/officeart/2005/8/layout/hierarchy2"/>
    <dgm:cxn modelId="{7BEDDDA6-A0EC-4B3F-A4BD-2CA8818B9B69}" type="presParOf" srcId="{C81CED8E-FC35-4274-BE52-1C19A4722801}" destId="{93FF05B9-2605-4807-BBD9-D52FD29C52AC}" srcOrd="0" destOrd="0" presId="urn:microsoft.com/office/officeart/2005/8/layout/hierarchy2"/>
    <dgm:cxn modelId="{991BF678-F243-49E2-9BE3-4DAF322DAB88}" type="presParOf" srcId="{9524D0C2-B0F7-44C1-BF5B-4F2E7362B1B3}" destId="{3C1009E1-D60B-4197-ACDB-4276336F4909}" srcOrd="3" destOrd="0" presId="urn:microsoft.com/office/officeart/2005/8/layout/hierarchy2"/>
    <dgm:cxn modelId="{618EE7E1-BB0D-4E73-BA42-D1BBD6AE3AF4}" type="presParOf" srcId="{3C1009E1-D60B-4197-ACDB-4276336F4909}" destId="{F0D60391-CF2D-4482-8008-61892E9F9C75}" srcOrd="0" destOrd="0" presId="urn:microsoft.com/office/officeart/2005/8/layout/hierarchy2"/>
    <dgm:cxn modelId="{305C248D-336F-469E-ADB5-9D0850BF0494}" type="presParOf" srcId="{3C1009E1-D60B-4197-ACDB-4276336F4909}" destId="{852A3212-9230-462B-9190-5E3267FB56DD}" srcOrd="1" destOrd="0" presId="urn:microsoft.com/office/officeart/2005/8/layout/hierarchy2"/>
    <dgm:cxn modelId="{E604FE55-764C-40FC-87D0-CF695A1658AB}" type="presParOf" srcId="{A1B472BB-699D-41DD-81A7-8D2E18D22547}" destId="{4E777F99-8A6F-403C-8DDB-28AF480FEAF2}" srcOrd="2" destOrd="0" presId="urn:microsoft.com/office/officeart/2005/8/layout/hierarchy2"/>
    <dgm:cxn modelId="{B98959B0-86E6-49FF-91B1-31DFAC3D5BB7}" type="presParOf" srcId="{4E777F99-8A6F-403C-8DDB-28AF480FEAF2}" destId="{84E7B196-2927-4CDF-B267-42F3173D75B0}" srcOrd="0" destOrd="0" presId="urn:microsoft.com/office/officeart/2005/8/layout/hierarchy2"/>
    <dgm:cxn modelId="{339FB8C7-179A-466E-9372-DF2A68A4FE16}" type="presParOf" srcId="{A1B472BB-699D-41DD-81A7-8D2E18D22547}" destId="{0D36852A-F83A-4FF8-9382-0F3FDFFC3AED}" srcOrd="3" destOrd="0" presId="urn:microsoft.com/office/officeart/2005/8/layout/hierarchy2"/>
    <dgm:cxn modelId="{F14F389B-ACC6-4FFB-B61B-54356D15A357}" type="presParOf" srcId="{0D36852A-F83A-4FF8-9382-0F3FDFFC3AED}" destId="{8B8A0896-0760-4F58-8341-D278BD8BC9FA}" srcOrd="0" destOrd="0" presId="urn:microsoft.com/office/officeart/2005/8/layout/hierarchy2"/>
    <dgm:cxn modelId="{36997748-E280-440E-A9FC-10DC7E4862CA}" type="presParOf" srcId="{0D36852A-F83A-4FF8-9382-0F3FDFFC3AED}" destId="{38FD7D78-CB0E-4F0C-A247-48F263C878E5}"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081B48-BB2D-4601-B044-A5D469D11C90}">
      <dsp:nvSpPr>
        <dsp:cNvPr id="0" name=""/>
        <dsp:cNvSpPr/>
      </dsp:nvSpPr>
      <dsp:spPr>
        <a:xfrm>
          <a:off x="0" y="973999"/>
          <a:ext cx="3357722" cy="167886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b="1" kern="1200" dirty="0"/>
            <a:t>np and</a:t>
          </a:r>
        </a:p>
        <a:p>
          <a:pPr marL="0" lvl="0" indent="0" algn="ctr" defTabSz="1422400">
            <a:lnSpc>
              <a:spcPct val="90000"/>
            </a:lnSpc>
            <a:spcBef>
              <a:spcPct val="0"/>
            </a:spcBef>
            <a:spcAft>
              <a:spcPct val="35000"/>
            </a:spcAft>
            <a:buNone/>
          </a:pPr>
          <a:r>
            <a:rPr lang="en-US" sz="3200" b="1" kern="1200" dirty="0"/>
            <a:t>n(1-p) ≥5</a:t>
          </a:r>
        </a:p>
      </dsp:txBody>
      <dsp:txXfrm>
        <a:off x="49172" y="1023171"/>
        <a:ext cx="3259378" cy="1580517"/>
      </dsp:txXfrm>
    </dsp:sp>
    <dsp:sp modelId="{A55D96D3-95A5-4E24-8B42-29B7F23190C2}">
      <dsp:nvSpPr>
        <dsp:cNvPr id="0" name=""/>
        <dsp:cNvSpPr/>
      </dsp:nvSpPr>
      <dsp:spPr>
        <a:xfrm rot="19591881">
          <a:off x="3223986" y="1328642"/>
          <a:ext cx="1613102" cy="79980"/>
        </a:xfrm>
        <a:custGeom>
          <a:avLst/>
          <a:gdLst/>
          <a:ahLst/>
          <a:cxnLst/>
          <a:rect l="0" t="0" r="0" b="0"/>
          <a:pathLst>
            <a:path>
              <a:moveTo>
                <a:pt x="0" y="39990"/>
              </a:moveTo>
              <a:lnTo>
                <a:pt x="1613102" y="3999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a:p>
      </dsp:txBody>
      <dsp:txXfrm>
        <a:off x="3990209" y="1328304"/>
        <a:ext cx="80655" cy="80655"/>
      </dsp:txXfrm>
    </dsp:sp>
    <dsp:sp modelId="{D1981231-8D70-4422-BB9D-029B2CAA737A}">
      <dsp:nvSpPr>
        <dsp:cNvPr id="0" name=""/>
        <dsp:cNvSpPr/>
      </dsp:nvSpPr>
      <dsp:spPr>
        <a:xfrm>
          <a:off x="4703352" y="84404"/>
          <a:ext cx="3357722" cy="167886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en-US" sz="3000" b="1" kern="1200" dirty="0"/>
            <a:t>z approximation</a:t>
          </a:r>
        </a:p>
      </dsp:txBody>
      <dsp:txXfrm>
        <a:off x="4752524" y="133576"/>
        <a:ext cx="3259378" cy="1580517"/>
      </dsp:txXfrm>
    </dsp:sp>
    <dsp:sp modelId="{4E777F99-8A6F-403C-8DDB-28AF480FEAF2}">
      <dsp:nvSpPr>
        <dsp:cNvPr id="0" name=""/>
        <dsp:cNvSpPr/>
      </dsp:nvSpPr>
      <dsp:spPr>
        <a:xfrm rot="2263717">
          <a:off x="3179861" y="2293987"/>
          <a:ext cx="1701352" cy="79980"/>
        </a:xfrm>
        <a:custGeom>
          <a:avLst/>
          <a:gdLst/>
          <a:ahLst/>
          <a:cxnLst/>
          <a:rect l="0" t="0" r="0" b="0"/>
          <a:pathLst>
            <a:path>
              <a:moveTo>
                <a:pt x="0" y="39990"/>
              </a:moveTo>
              <a:lnTo>
                <a:pt x="1701352" y="3999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b="1" kern="1200"/>
        </a:p>
      </dsp:txBody>
      <dsp:txXfrm>
        <a:off x="3988003" y="2291443"/>
        <a:ext cx="85067" cy="85067"/>
      </dsp:txXfrm>
    </dsp:sp>
    <dsp:sp modelId="{8B8A0896-0760-4F58-8341-D278BD8BC9FA}">
      <dsp:nvSpPr>
        <dsp:cNvPr id="0" name=""/>
        <dsp:cNvSpPr/>
      </dsp:nvSpPr>
      <dsp:spPr>
        <a:xfrm>
          <a:off x="4703352" y="2015094"/>
          <a:ext cx="3153673" cy="167886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en-US" sz="3000" b="1" kern="1200" dirty="0"/>
            <a:t>binomial</a:t>
          </a:r>
        </a:p>
      </dsp:txBody>
      <dsp:txXfrm>
        <a:off x="4752524" y="2064266"/>
        <a:ext cx="3055329" cy="158051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081B48-BB2D-4601-B044-A5D469D11C90}">
      <dsp:nvSpPr>
        <dsp:cNvPr id="0" name=""/>
        <dsp:cNvSpPr/>
      </dsp:nvSpPr>
      <dsp:spPr>
        <a:xfrm>
          <a:off x="3605" y="1870183"/>
          <a:ext cx="2186931" cy="101548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kern="1200" dirty="0"/>
            <a:t>Groups independent?</a:t>
          </a:r>
        </a:p>
      </dsp:txBody>
      <dsp:txXfrm>
        <a:off x="33348" y="1899926"/>
        <a:ext cx="2127445" cy="956000"/>
      </dsp:txXfrm>
    </dsp:sp>
    <dsp:sp modelId="{A55D96D3-95A5-4E24-8B42-29B7F23190C2}">
      <dsp:nvSpPr>
        <dsp:cNvPr id="0" name=""/>
        <dsp:cNvSpPr/>
      </dsp:nvSpPr>
      <dsp:spPr>
        <a:xfrm rot="18753422">
          <a:off x="2006511" y="1937223"/>
          <a:ext cx="1137100" cy="43813"/>
        </a:xfrm>
        <a:custGeom>
          <a:avLst/>
          <a:gdLst/>
          <a:ahLst/>
          <a:cxnLst/>
          <a:rect l="0" t="0" r="0" b="0"/>
          <a:pathLst>
            <a:path>
              <a:moveTo>
                <a:pt x="0" y="21906"/>
              </a:moveTo>
              <a:lnTo>
                <a:pt x="1137100" y="2190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89000">
            <a:lnSpc>
              <a:spcPct val="90000"/>
            </a:lnSpc>
            <a:spcBef>
              <a:spcPct val="0"/>
            </a:spcBef>
            <a:spcAft>
              <a:spcPct val="35000"/>
            </a:spcAft>
            <a:buNone/>
          </a:pPr>
          <a:endParaRPr lang="en-US" sz="2000" b="1" kern="1200"/>
        </a:p>
      </dsp:txBody>
      <dsp:txXfrm>
        <a:off x="2546634" y="1930702"/>
        <a:ext cx="56855" cy="56855"/>
      </dsp:txXfrm>
    </dsp:sp>
    <dsp:sp modelId="{D1981231-8D70-4422-BB9D-029B2CAA737A}">
      <dsp:nvSpPr>
        <dsp:cNvPr id="0" name=""/>
        <dsp:cNvSpPr/>
      </dsp:nvSpPr>
      <dsp:spPr>
        <a:xfrm>
          <a:off x="2959585" y="1032589"/>
          <a:ext cx="2030973" cy="101548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kern="1200" dirty="0"/>
            <a:t>Small expected frequencies</a:t>
          </a:r>
        </a:p>
      </dsp:txBody>
      <dsp:txXfrm>
        <a:off x="2989328" y="1062332"/>
        <a:ext cx="1971487" cy="956000"/>
      </dsp:txXfrm>
    </dsp:sp>
    <dsp:sp modelId="{ABB78B1D-2864-4D4E-80F8-CEF5BB950AEA}">
      <dsp:nvSpPr>
        <dsp:cNvPr id="0" name=""/>
        <dsp:cNvSpPr/>
      </dsp:nvSpPr>
      <dsp:spPr>
        <a:xfrm rot="18693240">
          <a:off x="4800561" y="1096116"/>
          <a:ext cx="1128672" cy="43813"/>
        </a:xfrm>
        <a:custGeom>
          <a:avLst/>
          <a:gdLst/>
          <a:ahLst/>
          <a:cxnLst/>
          <a:rect l="0" t="0" r="0" b="0"/>
          <a:pathLst>
            <a:path>
              <a:moveTo>
                <a:pt x="0" y="21906"/>
              </a:moveTo>
              <a:lnTo>
                <a:pt x="1128672" y="2190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89000">
            <a:lnSpc>
              <a:spcPct val="90000"/>
            </a:lnSpc>
            <a:spcBef>
              <a:spcPct val="0"/>
            </a:spcBef>
            <a:spcAft>
              <a:spcPct val="35000"/>
            </a:spcAft>
            <a:buNone/>
          </a:pPr>
          <a:endParaRPr lang="en-US" sz="2000" b="1" kern="1200"/>
        </a:p>
      </dsp:txBody>
      <dsp:txXfrm>
        <a:off x="5336681" y="1089805"/>
        <a:ext cx="56433" cy="56433"/>
      </dsp:txXfrm>
    </dsp:sp>
    <dsp:sp modelId="{2072AF83-0746-4B8F-B9F8-579FBC4E2455}">
      <dsp:nvSpPr>
        <dsp:cNvPr id="0" name=""/>
        <dsp:cNvSpPr/>
      </dsp:nvSpPr>
      <dsp:spPr>
        <a:xfrm>
          <a:off x="5739236" y="187969"/>
          <a:ext cx="2676883" cy="101548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ts val="0"/>
            </a:spcAft>
            <a:buNone/>
          </a:pPr>
          <a:r>
            <a:rPr lang="en-US" sz="2000" b="1" kern="1200" dirty="0"/>
            <a:t>Fisher’s exact test</a:t>
          </a:r>
        </a:p>
      </dsp:txBody>
      <dsp:txXfrm>
        <a:off x="5768979" y="217712"/>
        <a:ext cx="2617397" cy="956000"/>
      </dsp:txXfrm>
    </dsp:sp>
    <dsp:sp modelId="{C81CED8E-FC35-4274-BE52-1C19A4722801}">
      <dsp:nvSpPr>
        <dsp:cNvPr id="0" name=""/>
        <dsp:cNvSpPr/>
      </dsp:nvSpPr>
      <dsp:spPr>
        <a:xfrm rot="2783968">
          <a:off x="4811064" y="1937223"/>
          <a:ext cx="1156632" cy="43813"/>
        </a:xfrm>
        <a:custGeom>
          <a:avLst/>
          <a:gdLst/>
          <a:ahLst/>
          <a:cxnLst/>
          <a:rect l="0" t="0" r="0" b="0"/>
          <a:pathLst>
            <a:path>
              <a:moveTo>
                <a:pt x="0" y="21906"/>
              </a:moveTo>
              <a:lnTo>
                <a:pt x="1156632" y="2190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89000">
            <a:lnSpc>
              <a:spcPct val="90000"/>
            </a:lnSpc>
            <a:spcBef>
              <a:spcPct val="0"/>
            </a:spcBef>
            <a:spcAft>
              <a:spcPct val="35000"/>
            </a:spcAft>
            <a:buNone/>
          </a:pPr>
          <a:endParaRPr lang="en-US" sz="2000" b="1" kern="1200"/>
        </a:p>
      </dsp:txBody>
      <dsp:txXfrm>
        <a:off x="5360465" y="1930214"/>
        <a:ext cx="57831" cy="57831"/>
      </dsp:txXfrm>
    </dsp:sp>
    <dsp:sp modelId="{F0D60391-CF2D-4482-8008-61892E9F9C75}">
      <dsp:nvSpPr>
        <dsp:cNvPr id="0" name=""/>
        <dsp:cNvSpPr/>
      </dsp:nvSpPr>
      <dsp:spPr>
        <a:xfrm>
          <a:off x="5788203" y="1870183"/>
          <a:ext cx="2298269" cy="101548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kern="1200" dirty="0"/>
            <a:t>Chi square</a:t>
          </a:r>
        </a:p>
      </dsp:txBody>
      <dsp:txXfrm>
        <a:off x="5817946" y="1899926"/>
        <a:ext cx="2238783" cy="956000"/>
      </dsp:txXfrm>
    </dsp:sp>
    <dsp:sp modelId="{4E777F99-8A6F-403C-8DDB-28AF480FEAF2}">
      <dsp:nvSpPr>
        <dsp:cNvPr id="0" name=""/>
        <dsp:cNvSpPr/>
      </dsp:nvSpPr>
      <dsp:spPr>
        <a:xfrm rot="2842249">
          <a:off x="1975882" y="2845357"/>
          <a:ext cx="1330169" cy="43813"/>
        </a:xfrm>
        <a:custGeom>
          <a:avLst/>
          <a:gdLst/>
          <a:ahLst/>
          <a:cxnLst/>
          <a:rect l="0" t="0" r="0" b="0"/>
          <a:pathLst>
            <a:path>
              <a:moveTo>
                <a:pt x="0" y="21906"/>
              </a:moveTo>
              <a:lnTo>
                <a:pt x="1330169" y="2190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89000">
            <a:lnSpc>
              <a:spcPct val="90000"/>
            </a:lnSpc>
            <a:spcBef>
              <a:spcPct val="0"/>
            </a:spcBef>
            <a:spcAft>
              <a:spcPct val="35000"/>
            </a:spcAft>
            <a:buNone/>
          </a:pPr>
          <a:endParaRPr lang="en-US" sz="2000" b="1" kern="1200"/>
        </a:p>
      </dsp:txBody>
      <dsp:txXfrm>
        <a:off x="2607712" y="2834010"/>
        <a:ext cx="66508" cy="66508"/>
      </dsp:txXfrm>
    </dsp:sp>
    <dsp:sp modelId="{8B8A0896-0760-4F58-8341-D278BD8BC9FA}">
      <dsp:nvSpPr>
        <dsp:cNvPr id="0" name=""/>
        <dsp:cNvSpPr/>
      </dsp:nvSpPr>
      <dsp:spPr>
        <a:xfrm>
          <a:off x="3091396" y="2848858"/>
          <a:ext cx="1907550" cy="101548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kern="1200" dirty="0" err="1"/>
            <a:t>McNemar</a:t>
          </a:r>
          <a:r>
            <a:rPr lang="en-US" sz="2000" b="1" kern="1200" dirty="0"/>
            <a:t> or kappa</a:t>
          </a:r>
        </a:p>
      </dsp:txBody>
      <dsp:txXfrm>
        <a:off x="3121139" y="2878601"/>
        <a:ext cx="1848064" cy="95600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9181B3-CD4B-C84E-832F-1C3AF143122B}" type="datetimeFigureOut">
              <a:rPr lang="en-US" smtClean="0"/>
              <a:t>1/17/2019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29CDF5E-F94C-DA49-BF07-0945A6FA59B0}" type="slidenum">
              <a:rPr lang="en-US" smtClean="0"/>
              <a:t>‹#›</a:t>
            </a:fld>
            <a:endParaRPr lang="en-US"/>
          </a:p>
        </p:txBody>
      </p:sp>
    </p:spTree>
    <p:extLst>
      <p:ext uri="{BB962C8B-B14F-4D97-AF65-F5344CB8AC3E}">
        <p14:creationId xmlns:p14="http://schemas.microsoft.com/office/powerpoint/2010/main" val="7852015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0EDAEF-72DB-C744-B5A5-593299A77FD0}" type="datetimeFigureOut">
              <a:rPr lang="en-US" smtClean="0"/>
              <a:t>1/17/2019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D3D35E-2143-4448-BE2B-2320F89EEC49}" type="slidenum">
              <a:rPr lang="en-US" smtClean="0"/>
              <a:t>‹#›</a:t>
            </a:fld>
            <a:endParaRPr lang="en-US"/>
          </a:p>
        </p:txBody>
      </p:sp>
    </p:spTree>
    <p:extLst>
      <p:ext uri="{BB962C8B-B14F-4D97-AF65-F5344CB8AC3E}">
        <p14:creationId xmlns:p14="http://schemas.microsoft.com/office/powerpoint/2010/main" val="552075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cs typeface="Calibri"/>
              </a:rPr>
              <a:t>Title: W2L6 </a:t>
            </a:r>
            <a:r>
              <a:rPr lang="en-US" b="1" baseline="0" dirty="0">
                <a:latin typeface="+mn-lt"/>
                <a:cs typeface="Calibri"/>
              </a:rPr>
              <a:t>Basic Tools in Biostatistics part IIb</a:t>
            </a:r>
            <a:endParaRPr lang="en-US" b="1" dirty="0">
              <a:latin typeface="+mn-lt"/>
              <a:cs typeface="Calibri"/>
            </a:endParaRPr>
          </a:p>
          <a:p>
            <a:r>
              <a:rPr lang="en-US" b="1" dirty="0">
                <a:latin typeface="+mn-lt"/>
                <a:cs typeface="Calibri"/>
              </a:rPr>
              <a:t>Time: 45 minutes (28 slides)</a:t>
            </a:r>
          </a:p>
          <a:p>
            <a:r>
              <a:rPr lang="en-US" b="1" dirty="0">
                <a:latin typeface="+mn-lt"/>
                <a:cs typeface="Calibri"/>
              </a:rPr>
              <a:t>Reading:</a:t>
            </a:r>
            <a:r>
              <a:rPr lang="en-US" b="1" baseline="0" dirty="0">
                <a:latin typeface="+mn-lt"/>
                <a:cs typeface="Calibri"/>
              </a:rPr>
              <a:t> None</a:t>
            </a:r>
          </a:p>
          <a:p>
            <a:endParaRPr lang="en-US" b="1" baseline="0" dirty="0">
              <a:latin typeface="+mn-lt"/>
              <a:cs typeface="Calibri"/>
            </a:endParaRPr>
          </a:p>
          <a:p>
            <a:pPr marL="171450" indent="-171450">
              <a:buFont typeface="Arial"/>
              <a:buChar char="•"/>
            </a:pPr>
            <a:r>
              <a:rPr lang="en-US" b="0" i="1" baseline="0" dirty="0">
                <a:latin typeface="+mn-lt"/>
                <a:cs typeface="Calibri"/>
              </a:rPr>
              <a:t>[This is a continuation of the Basic Tools in Biostatistics part </a:t>
            </a:r>
            <a:r>
              <a:rPr lang="en-US" b="0" i="1" baseline="0" dirty="0" err="1">
                <a:latin typeface="+mn-lt"/>
                <a:cs typeface="Calibri"/>
              </a:rPr>
              <a:t>IIa</a:t>
            </a:r>
            <a:r>
              <a:rPr lang="en-US" b="0" i="1" baseline="0" dirty="0">
                <a:latin typeface="+mn-lt"/>
                <a:cs typeface="Calibri"/>
              </a:rPr>
              <a:t> lecture]</a:t>
            </a:r>
          </a:p>
        </p:txBody>
      </p:sp>
      <p:sp>
        <p:nvSpPr>
          <p:cNvPr id="4" name="Slide Number Placeholder 3"/>
          <p:cNvSpPr>
            <a:spLocks noGrp="1"/>
          </p:cNvSpPr>
          <p:nvPr>
            <p:ph type="sldNum" sz="quarter" idx="10"/>
          </p:nvPr>
        </p:nvSpPr>
        <p:spPr/>
        <p:txBody>
          <a:bodyPr/>
          <a:lstStyle/>
          <a:p>
            <a:fld id="{1AD3D35E-2143-4448-BE2B-2320F89EEC49}" type="slidenum">
              <a:rPr lang="en-US" smtClean="0"/>
              <a:t>1</a:t>
            </a:fld>
            <a:endParaRPr lang="en-US"/>
          </a:p>
        </p:txBody>
      </p:sp>
    </p:spTree>
    <p:extLst>
      <p:ext uri="{BB962C8B-B14F-4D97-AF65-F5344CB8AC3E}">
        <p14:creationId xmlns:p14="http://schemas.microsoft.com/office/powerpoint/2010/main" val="15850020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So let’s summarize a single group versus a standard</a:t>
            </a:r>
            <a:r>
              <a:rPr lang="en-US" baseline="0" dirty="0"/>
              <a:t>...</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10</a:t>
            </a:fld>
            <a:endParaRPr lang="en-US"/>
          </a:p>
        </p:txBody>
      </p:sp>
    </p:spTree>
    <p:extLst>
      <p:ext uri="{BB962C8B-B14F-4D97-AF65-F5344CB8AC3E}">
        <p14:creationId xmlns:p14="http://schemas.microsoft.com/office/powerpoint/2010/main" val="34276857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Alright, now let’s turn our attention</a:t>
            </a:r>
            <a:r>
              <a:rPr lang="en-US" baseline="0" dirty="0"/>
              <a:t> to 2 independent groups where the outcomes are categorical.  This is probably the most common situation you will encounter, and the one most of you will use in your analyses.</a:t>
            </a:r>
          </a:p>
          <a:p>
            <a:pPr marL="171450" indent="-171450">
              <a:buFont typeface="Arial" panose="020B0604020202020204" pitchFamily="34" charset="0"/>
              <a:buChar char="•"/>
            </a:pPr>
            <a:r>
              <a:rPr lang="en-US" baseline="0" dirty="0"/>
              <a:t>Just like means/medians, </a:t>
            </a:r>
            <a:r>
              <a:rPr lang="en-US" dirty="0"/>
              <a:t>the</a:t>
            </a:r>
            <a:r>
              <a:rPr lang="en-US" baseline="0" dirty="0"/>
              <a:t> first step is a graphical test with 95% CL.</a:t>
            </a:r>
            <a:endParaRPr lang="en-US" baseline="0" dirty="0">
              <a:cs typeface="Calibri"/>
            </a:endParaRPr>
          </a:p>
          <a:p>
            <a:pPr marL="171450" indent="-171450">
              <a:buFont typeface="Arial" panose="020B0604020202020204" pitchFamily="34" charset="0"/>
              <a:buChar char="•"/>
            </a:pPr>
            <a:r>
              <a:rPr lang="en-US" baseline="0" dirty="0"/>
              <a:t>Second are chi squared tests that you all have probably used.</a:t>
            </a:r>
          </a:p>
          <a:p>
            <a:pPr marL="171450" indent="-171450">
              <a:buFont typeface="Arial" panose="020B0604020202020204" pitchFamily="34" charset="0"/>
              <a:buChar char="•"/>
            </a:pPr>
            <a:r>
              <a:rPr lang="en-US" baseline="0" dirty="0"/>
              <a:t>When sample sizes are small, there are special methods called Fisher’s exact test and also a continuity correction.</a:t>
            </a:r>
          </a:p>
          <a:p>
            <a:pPr marL="171450" indent="-171450">
              <a:buFont typeface="Arial" panose="020B0604020202020204" pitchFamily="34" charset="0"/>
              <a:buChar char="•"/>
            </a:pPr>
            <a:r>
              <a:rPr lang="en-US" baseline="0" dirty="0"/>
              <a:t>Then, naturally, we want confidence intervals for our ratio measures of association and P values.</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11</a:t>
            </a:fld>
            <a:endParaRPr lang="en-US"/>
          </a:p>
        </p:txBody>
      </p:sp>
    </p:spTree>
    <p:extLst>
      <p:ext uri="{BB962C8B-B14F-4D97-AF65-F5344CB8AC3E}">
        <p14:creationId xmlns:p14="http://schemas.microsoft.com/office/powerpoint/2010/main" val="5589470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Same 3 situations as</a:t>
            </a:r>
            <a:r>
              <a:rPr lang="en-US" baseline="0" dirty="0"/>
              <a:t> with continuous variables except vertical axis is proportion.</a:t>
            </a:r>
          </a:p>
          <a:p>
            <a:pPr marL="171450" indent="-171450">
              <a:buFont typeface="Arial"/>
              <a:buChar char="•"/>
            </a:pPr>
            <a:r>
              <a:rPr lang="en-US" i="1" baseline="0" dirty="0"/>
              <a:t>[Explain each </a:t>
            </a:r>
            <a:r>
              <a:rPr lang="en-US" i="1" dirty="0"/>
              <a:t>situation]</a:t>
            </a:r>
            <a:endParaRPr lang="en-US" i="1" baseline="0" dirty="0">
              <a:cs typeface="Calibri"/>
            </a:endParaRPr>
          </a:p>
          <a:p>
            <a:pPr marL="171450" indent="-171450">
              <a:buFont typeface="Arial"/>
              <a:buChar char="•"/>
            </a:pPr>
            <a:r>
              <a:rPr lang="en-US" i="1" baseline="0" dirty="0"/>
              <a:t>[Note: repeat slide from Part </a:t>
            </a:r>
            <a:r>
              <a:rPr lang="en-US" i="1" baseline="0" dirty="0" err="1"/>
              <a:t>IIa</a:t>
            </a:r>
            <a:r>
              <a:rPr lang="en-US" i="1" baseline="0" dirty="0"/>
              <a:t> </a:t>
            </a:r>
            <a:r>
              <a:rPr lang="mr-IN" i="1" baseline="0" dirty="0"/>
              <a:t>–</a:t>
            </a:r>
            <a:r>
              <a:rPr lang="en-US" i="1" baseline="0" dirty="0"/>
              <a:t> except independent proportions rather than means]</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12</a:t>
            </a:fld>
            <a:endParaRPr lang="en-US"/>
          </a:p>
        </p:txBody>
      </p:sp>
    </p:spTree>
    <p:extLst>
      <p:ext uri="{BB962C8B-B14F-4D97-AF65-F5344CB8AC3E}">
        <p14:creationId xmlns:p14="http://schemas.microsoft.com/office/powerpoint/2010/main" val="18934762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For 2</a:t>
            </a:r>
            <a:r>
              <a:rPr lang="en-US" baseline="0" dirty="0"/>
              <a:t> independent proportions, we use the chi square distribution to get 95% CL and a chi square test to get P values.</a:t>
            </a:r>
          </a:p>
          <a:p>
            <a:pPr marL="171450" indent="-171450">
              <a:buFont typeface="Arial" panose="020B0604020202020204" pitchFamily="34" charset="0"/>
              <a:buChar char="•"/>
            </a:pPr>
            <a:r>
              <a:rPr lang="en-US" baseline="0" dirty="0"/>
              <a:t>Chi square distribution depends on degrees of freedom (</a:t>
            </a:r>
            <a:r>
              <a:rPr lang="en-US" baseline="0" dirty="0" err="1"/>
              <a:t>d.f.</a:t>
            </a:r>
            <a:r>
              <a:rPr lang="en-US" baseline="0" dirty="0"/>
              <a:t>).</a:t>
            </a:r>
          </a:p>
          <a:p>
            <a:pPr marL="171450" indent="-171450">
              <a:buFont typeface="Arial" panose="020B0604020202020204" pitchFamily="34" charset="0"/>
              <a:buChar char="•"/>
            </a:pPr>
            <a:r>
              <a:rPr lang="en-US" baseline="0" dirty="0"/>
              <a:t>Here you see the shape of the chi square distribution as </a:t>
            </a:r>
            <a:r>
              <a:rPr lang="en-US" baseline="0" dirty="0" err="1"/>
              <a:t>d.f.</a:t>
            </a:r>
            <a:r>
              <a:rPr lang="en-US" baseline="0" dirty="0"/>
              <a:t> increases from 3 to 5 to 10.</a:t>
            </a:r>
          </a:p>
          <a:p>
            <a:pPr marL="171450" indent="-171450">
              <a:buFont typeface="Arial" panose="020B0604020202020204" pitchFamily="34" charset="0"/>
              <a:buChar char="•"/>
            </a:pPr>
            <a:r>
              <a:rPr lang="en-US" baseline="0" dirty="0"/>
              <a:t>You also see the familiar concept of a critical value for chi square, in this case corresponding to P&lt;0.01.</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13</a:t>
            </a:fld>
            <a:endParaRPr lang="en-US"/>
          </a:p>
        </p:txBody>
      </p:sp>
    </p:spTree>
    <p:extLst>
      <p:ext uri="{BB962C8B-B14F-4D97-AF65-F5344CB8AC3E}">
        <p14:creationId xmlns:p14="http://schemas.microsoft.com/office/powerpoint/2010/main" val="37489781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So this is the formula for chi square</a:t>
            </a:r>
            <a:r>
              <a:rPr lang="en-US" baseline="0" dirty="0"/>
              <a:t> - l</a:t>
            </a:r>
            <a:r>
              <a:rPr lang="en-US" dirty="0"/>
              <a:t>et’s look at this for a moment:</a:t>
            </a:r>
          </a:p>
          <a:p>
            <a:pPr marL="171450" indent="-171450">
              <a:buFont typeface="Arial" panose="020B0604020202020204" pitchFamily="34" charset="0"/>
              <a:buChar char="•"/>
            </a:pPr>
            <a:r>
              <a:rPr lang="en-US" dirty="0"/>
              <a:t>For each cell in the table, you subtract</a:t>
            </a:r>
            <a:r>
              <a:rPr lang="en-US" baseline="0" dirty="0"/>
              <a:t> observed value – expected value: expected value means no association or no information.  How far away from “no association” are the observed data?</a:t>
            </a:r>
          </a:p>
          <a:p>
            <a:pPr marL="171450" indent="-171450">
              <a:buFont typeface="Arial"/>
              <a:buChar char="•"/>
            </a:pPr>
            <a:r>
              <a:rPr lang="en-US" baseline="0" dirty="0"/>
              <a:t>Add that up for each cell, and compare that with the critical value for the corresponding </a:t>
            </a:r>
            <a:r>
              <a:rPr lang="en-US" baseline="0" dirty="0" err="1"/>
              <a:t>d.f.</a:t>
            </a:r>
            <a:r>
              <a:rPr lang="en-US" baseline="0" dirty="0"/>
              <a:t>.</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14</a:t>
            </a:fld>
            <a:endParaRPr lang="en-US"/>
          </a:p>
        </p:txBody>
      </p:sp>
    </p:spTree>
    <p:extLst>
      <p:ext uri="{BB962C8B-B14F-4D97-AF65-F5344CB8AC3E}">
        <p14:creationId xmlns:p14="http://schemas.microsoft.com/office/powerpoint/2010/main" val="27853311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Let</a:t>
            </a:r>
            <a:r>
              <a:rPr lang="en-US" baseline="0" dirty="0"/>
              <a:t> me explain this so you really understand what’s going on:</a:t>
            </a:r>
          </a:p>
          <a:p>
            <a:pPr marL="171450" indent="-171450">
              <a:buFont typeface="Arial" panose="020B0604020202020204" pitchFamily="34" charset="0"/>
              <a:buChar char="•"/>
            </a:pPr>
            <a:r>
              <a:rPr lang="en-US" baseline="0" dirty="0"/>
              <a:t>In the upper panel you see a table with N=200 observations, 100 positive outcome, 100 negative outcome, 50 in the treatment group, 150 in the control group.</a:t>
            </a:r>
          </a:p>
          <a:p>
            <a:pPr marL="171450" indent="-171450">
              <a:buFont typeface="Arial" panose="020B0604020202020204" pitchFamily="34" charset="0"/>
              <a:buChar char="•"/>
            </a:pPr>
            <a:r>
              <a:rPr lang="en-US" baseline="0" dirty="0"/>
              <a:t>We don’t know any thing about the association of treatment with outcome, just the so-called “marginal” totals because they are around the margin of the table.</a:t>
            </a:r>
          </a:p>
          <a:p>
            <a:pPr marL="171450" indent="-171450">
              <a:buFont typeface="Arial" panose="020B0604020202020204" pitchFamily="34" charset="0"/>
              <a:buChar char="•"/>
            </a:pPr>
            <a:r>
              <a:rPr lang="en-US" baseline="0" dirty="0"/>
              <a:t>If there is no association between treatment and outcome, and since the two outcome groups are each half of the total, you would expect half of the treated individuals to have positive outcomes and half of the controls to have positive outcomes </a:t>
            </a:r>
            <a:r>
              <a:rPr lang="en-US" sz="1200" kern="1200" dirty="0">
                <a:solidFill>
                  <a:schemeClr val="tx1"/>
                </a:solidFill>
                <a:effectLst/>
                <a:latin typeface="+mn-lt"/>
                <a:ea typeface="+mn-ea"/>
                <a:cs typeface="+mn-cs"/>
              </a:rPr>
              <a:t>–</a:t>
            </a:r>
            <a:r>
              <a:rPr lang="en-US" baseline="0" dirty="0"/>
              <a:t> the same proportion as the marginals – that’s what you would expect if there is no association.</a:t>
            </a:r>
          </a:p>
          <a:p>
            <a:pPr marL="171450" indent="-171450">
              <a:buFont typeface="Arial" panose="020B0604020202020204" pitchFamily="34" charset="0"/>
              <a:buChar char="•"/>
            </a:pPr>
            <a:r>
              <a:rPr lang="en-US" baseline="0" dirty="0"/>
              <a:t>Does everyone see this?  Does everyone understand expected values?</a:t>
            </a:r>
          </a:p>
          <a:p>
            <a:pPr marL="171450" indent="-171450">
              <a:buFont typeface="Arial" panose="020B0604020202020204" pitchFamily="34" charset="0"/>
              <a:buChar char="•"/>
            </a:pPr>
            <a:r>
              <a:rPr lang="en-US" baseline="0" dirty="0"/>
              <a:t>How did we get 25 for each outcome in the treatment group?  How did we get 75 for each in the control group?</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15</a:t>
            </a:fld>
            <a:endParaRPr lang="en-US"/>
          </a:p>
        </p:txBody>
      </p:sp>
    </p:spTree>
    <p:extLst>
      <p:ext uri="{BB962C8B-B14F-4D97-AF65-F5344CB8AC3E}">
        <p14:creationId xmlns:p14="http://schemas.microsoft.com/office/powerpoint/2010/main" val="37866104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Here I just repeated the same table with</a:t>
            </a:r>
            <a:r>
              <a:rPr lang="en-US" baseline="0" dirty="0"/>
              <a:t> expected frequencies so you could have it in front of you to compare with the actual data, the observed frequencies.</a:t>
            </a:r>
          </a:p>
          <a:p>
            <a:pPr marL="171450" indent="-171450">
              <a:buFont typeface="Arial" panose="020B0604020202020204" pitchFamily="34" charset="0"/>
              <a:buChar char="•"/>
            </a:pPr>
            <a:r>
              <a:rPr lang="en-US" baseline="0" dirty="0"/>
              <a:t>You see there were 10 positive outcomes instead of 25 in the treated group, and 90 in the control group.  That’s how different the cells are from the expected.</a:t>
            </a:r>
          </a:p>
          <a:p>
            <a:pPr marL="171450" indent="-171450">
              <a:buFont typeface="Arial" panose="020B0604020202020204" pitchFamily="34" charset="0"/>
              <a:buChar char="•"/>
            </a:pPr>
            <a:r>
              <a:rPr lang="en-US" baseline="0" dirty="0"/>
              <a:t>So we subtract to quantify the difference, square them to get rid of negatives, and divide by E to make it a proportion relative to expected, then just add them all up.</a:t>
            </a:r>
          </a:p>
          <a:p>
            <a:pPr marL="171450" indent="-171450">
              <a:buFont typeface="Arial" panose="020B0604020202020204" pitchFamily="34" charset="0"/>
              <a:buChar char="•"/>
            </a:pPr>
            <a:r>
              <a:rPr lang="en-US" baseline="0" dirty="0"/>
              <a:t>Does that make sense?</a:t>
            </a:r>
          </a:p>
        </p:txBody>
      </p:sp>
      <p:sp>
        <p:nvSpPr>
          <p:cNvPr id="4" name="Slide Number Placeholder 3"/>
          <p:cNvSpPr>
            <a:spLocks noGrp="1"/>
          </p:cNvSpPr>
          <p:nvPr>
            <p:ph type="sldNum" sz="quarter" idx="10"/>
          </p:nvPr>
        </p:nvSpPr>
        <p:spPr/>
        <p:txBody>
          <a:bodyPr/>
          <a:lstStyle/>
          <a:p>
            <a:fld id="{1AD3D35E-2143-4448-BE2B-2320F89EEC49}" type="slidenum">
              <a:rPr lang="en-US" smtClean="0"/>
              <a:t>16</a:t>
            </a:fld>
            <a:endParaRPr lang="en-US"/>
          </a:p>
        </p:txBody>
      </p:sp>
    </p:spTree>
    <p:extLst>
      <p:ext uri="{BB962C8B-B14F-4D97-AF65-F5344CB8AC3E}">
        <p14:creationId xmlns:p14="http://schemas.microsoft.com/office/powerpoint/2010/main" val="8420754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That’s your observed value, compare it with a critical value from the chi square distribution for specified </a:t>
            </a:r>
            <a:r>
              <a:rPr lang="en-US" baseline="0" dirty="0" err="1"/>
              <a:t>d.f.</a:t>
            </a:r>
            <a:r>
              <a:rPr lang="en-US" baseline="0" dirty="0"/>
              <a:t> and alpha level.</a:t>
            </a:r>
          </a:p>
        </p:txBody>
      </p:sp>
      <p:sp>
        <p:nvSpPr>
          <p:cNvPr id="4" name="Slide Number Placeholder 3"/>
          <p:cNvSpPr>
            <a:spLocks noGrp="1"/>
          </p:cNvSpPr>
          <p:nvPr>
            <p:ph type="sldNum" sz="quarter" idx="10"/>
          </p:nvPr>
        </p:nvSpPr>
        <p:spPr/>
        <p:txBody>
          <a:bodyPr/>
          <a:lstStyle/>
          <a:p>
            <a:fld id="{1AD3D35E-2143-4448-BE2B-2320F89EEC49}" type="slidenum">
              <a:rPr lang="en-US" smtClean="0"/>
              <a:t>17</a:t>
            </a:fld>
            <a:endParaRPr lang="en-US"/>
          </a:p>
        </p:txBody>
      </p:sp>
    </p:spTree>
    <p:extLst>
      <p:ext uri="{BB962C8B-B14F-4D97-AF65-F5344CB8AC3E}">
        <p14:creationId xmlns:p14="http://schemas.microsoft.com/office/powerpoint/2010/main" val="23565768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Now, with small cell sizes, the chi square test does not work very well.</a:t>
            </a:r>
          </a:p>
          <a:p>
            <a:pPr marL="171450" indent="-171450">
              <a:buFont typeface="Arial" panose="020B0604020202020204" pitchFamily="34" charset="0"/>
              <a:buChar char="•"/>
            </a:pPr>
            <a:r>
              <a:rPr lang="en-US" dirty="0"/>
              <a:t>The data’s approximation</a:t>
            </a:r>
            <a:r>
              <a:rPr lang="en-US" baseline="0" dirty="0"/>
              <a:t> to the smooth chi square distribution becomes worse and worse.</a:t>
            </a:r>
          </a:p>
          <a:p>
            <a:pPr marL="171450" indent="-171450">
              <a:buFont typeface="Arial" panose="020B0604020202020204" pitchFamily="34" charset="0"/>
              <a:buChar char="•"/>
            </a:pPr>
            <a:r>
              <a:rPr lang="en-US" baseline="0" dirty="0"/>
              <a:t>If the EXPECTED value in any cell is &lt;5, then use Fisher’s exact test.</a:t>
            </a:r>
          </a:p>
          <a:p>
            <a:pPr marL="171450" indent="-171450">
              <a:buFont typeface="Arial" panose="020B0604020202020204" pitchFamily="34" charset="0"/>
              <a:buChar char="•"/>
            </a:pPr>
            <a:r>
              <a:rPr lang="en-US" baseline="0" dirty="0"/>
              <a:t>That gives you the probability of the observed distance from expected occurring by chance.</a:t>
            </a:r>
          </a:p>
        </p:txBody>
      </p:sp>
      <p:sp>
        <p:nvSpPr>
          <p:cNvPr id="4" name="Slide Number Placeholder 3"/>
          <p:cNvSpPr>
            <a:spLocks noGrp="1"/>
          </p:cNvSpPr>
          <p:nvPr>
            <p:ph type="sldNum" sz="quarter" idx="10"/>
          </p:nvPr>
        </p:nvSpPr>
        <p:spPr/>
        <p:txBody>
          <a:bodyPr/>
          <a:lstStyle/>
          <a:p>
            <a:fld id="{1AD3D35E-2143-4448-BE2B-2320F89EEC49}" type="slidenum">
              <a:rPr lang="en-US" smtClean="0"/>
              <a:t>18</a:t>
            </a:fld>
            <a:endParaRPr lang="en-US"/>
          </a:p>
        </p:txBody>
      </p:sp>
    </p:spTree>
    <p:extLst>
      <p:ext uri="{BB962C8B-B14F-4D97-AF65-F5344CB8AC3E}">
        <p14:creationId xmlns:p14="http://schemas.microsoft.com/office/powerpoint/2010/main" val="39165446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If you saw data that were even farther away from expected, then those data would be even more convincing,</a:t>
            </a:r>
            <a:r>
              <a:rPr lang="en-US" baseline="0" dirty="0"/>
              <a:t> so you have to calculate the P value not only for your data, but also for extreme distributions, then add up the probabilities.</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19</a:t>
            </a:fld>
            <a:endParaRPr lang="en-US"/>
          </a:p>
        </p:txBody>
      </p:sp>
    </p:spTree>
    <p:extLst>
      <p:ext uri="{BB962C8B-B14F-4D97-AF65-F5344CB8AC3E}">
        <p14:creationId xmlns:p14="http://schemas.microsoft.com/office/powerpoint/2010/main" val="2788144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This second lecture</a:t>
            </a:r>
            <a:r>
              <a:rPr lang="en-US" baseline="0" dirty="0"/>
              <a:t> will move on to cover analytic tests for categorical outcomes.</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2</a:t>
            </a:fld>
            <a:endParaRPr lang="en-US"/>
          </a:p>
        </p:txBody>
      </p:sp>
    </p:spTree>
    <p:extLst>
      <p:ext uri="{BB962C8B-B14F-4D97-AF65-F5344CB8AC3E}">
        <p14:creationId xmlns:p14="http://schemas.microsoft.com/office/powerpoint/2010/main" val="13849556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Another method is called Yates</a:t>
            </a:r>
            <a:r>
              <a:rPr lang="en-US" baseline="0" dirty="0"/>
              <a:t> correction for continuity for tables with fewer than 200 total.</a:t>
            </a:r>
          </a:p>
          <a:p>
            <a:pPr marL="171450" indent="-171450">
              <a:buFont typeface="Arial"/>
              <a:buChar char="•"/>
            </a:pPr>
            <a:r>
              <a:rPr lang="en-US" i="1" baseline="0" dirty="0"/>
              <a:t>[Explain the text on the slide...]</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20</a:t>
            </a:fld>
            <a:endParaRPr lang="en-US"/>
          </a:p>
        </p:txBody>
      </p:sp>
    </p:spTree>
    <p:extLst>
      <p:ext uri="{BB962C8B-B14F-4D97-AF65-F5344CB8AC3E}">
        <p14:creationId xmlns:p14="http://schemas.microsoft.com/office/powerpoint/2010/main" val="2098151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Now,</a:t>
            </a:r>
            <a:r>
              <a:rPr lang="en-US" baseline="0" dirty="0"/>
              <a:t> when the groups are not independent, say when you have paired observations, then you do NOT use chi square which assumes the groups are independent.</a:t>
            </a:r>
          </a:p>
          <a:p>
            <a:pPr marL="171450" indent="-171450">
              <a:buFont typeface="Arial" panose="020B0604020202020204" pitchFamily="34" charset="0"/>
              <a:buChar char="•"/>
            </a:pPr>
            <a:r>
              <a:rPr lang="en-US" baseline="0" dirty="0"/>
              <a:t>Instead you use </a:t>
            </a:r>
            <a:r>
              <a:rPr lang="en-US" baseline="0" dirty="0" err="1"/>
              <a:t>McNemar’s</a:t>
            </a:r>
            <a:r>
              <a:rPr lang="en-US" baseline="0" dirty="0"/>
              <a:t> test.</a:t>
            </a:r>
          </a:p>
          <a:p>
            <a:pPr marL="171450" indent="-171450">
              <a:buFont typeface="Arial" panose="020B0604020202020204" pitchFamily="34" charset="0"/>
              <a:buChar char="•"/>
            </a:pPr>
            <a:r>
              <a:rPr lang="en-US" baseline="0" dirty="0"/>
              <a:t>This would be like culturing one specimen on 2 different media to compare them, comparing vision in left and right eyes, or comparing 2 radiologists reading the same file.</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21</a:t>
            </a:fld>
            <a:endParaRPr lang="en-US"/>
          </a:p>
        </p:txBody>
      </p:sp>
    </p:spTree>
    <p:extLst>
      <p:ext uri="{BB962C8B-B14F-4D97-AF65-F5344CB8AC3E}">
        <p14:creationId xmlns:p14="http://schemas.microsoft.com/office/powerpoint/2010/main" val="32315672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So, let me summarize...</a:t>
            </a:r>
            <a:r>
              <a:rPr lang="en-US" i="1" dirty="0"/>
              <a:t> [talk through the slide box by box,</a:t>
            </a:r>
            <a:r>
              <a:rPr lang="en-US" i="1" baseline="0" dirty="0"/>
              <a:t> fork by fork]</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22</a:t>
            </a:fld>
            <a:endParaRPr lang="en-US"/>
          </a:p>
        </p:txBody>
      </p:sp>
    </p:spTree>
    <p:extLst>
      <p:ext uri="{BB962C8B-B14F-4D97-AF65-F5344CB8AC3E}">
        <p14:creationId xmlns:p14="http://schemas.microsoft.com/office/powerpoint/2010/main" val="28584890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When we have proportions</a:t>
            </a:r>
            <a:r>
              <a:rPr lang="en-US" baseline="0" dirty="0"/>
              <a:t>, we usually form ratios to estimate the strength of the association – you are very familiar with these.</a:t>
            </a:r>
          </a:p>
          <a:p>
            <a:pPr marL="171450" indent="-171450">
              <a:buFont typeface="Arial"/>
              <a:buChar char="•"/>
            </a:pPr>
            <a:r>
              <a:rPr lang="en-US" baseline="0" dirty="0"/>
              <a:t>For each ratio to take the same approach that we have repeated with each type of measure:</a:t>
            </a:r>
          </a:p>
          <a:p>
            <a:pPr marL="457200" indent="-228600">
              <a:buAutoNum type="arabicPeriod"/>
            </a:pPr>
            <a:r>
              <a:rPr lang="en-US" baseline="0" dirty="0"/>
              <a:t>You calculate the confidence intervals around each ratio to see whether the uncertainty about your estimate includes no association at all.</a:t>
            </a:r>
          </a:p>
          <a:p>
            <a:pPr marL="457200" indent="-228600">
              <a:buAutoNum type="arabicPeriod"/>
            </a:pPr>
            <a:r>
              <a:rPr lang="en-US" baseline="0" dirty="0"/>
              <a:t>You can calculate the probability of your observed data using the chi square distribution and compare that to a critical value you choose.</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AD3D35E-2143-4448-BE2B-2320F89EEC4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782491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When there are more than 2 groups, the calculations generalize from what</a:t>
            </a:r>
            <a:r>
              <a:rPr lang="en-US" baseline="0" dirty="0"/>
              <a:t> we just discussed.</a:t>
            </a:r>
          </a:p>
          <a:p>
            <a:pPr marL="171450" indent="-171450">
              <a:buFont typeface="Arial" panose="020B0604020202020204" pitchFamily="34" charset="0"/>
              <a:buChar char="•"/>
            </a:pPr>
            <a:r>
              <a:rPr lang="en-US" baseline="0" dirty="0"/>
              <a:t>Same goes for small cell sizes.</a:t>
            </a:r>
          </a:p>
          <a:p>
            <a:pPr marL="171450" indent="-171450">
              <a:buFont typeface="Arial" panose="020B0604020202020204" pitchFamily="34" charset="0"/>
              <a:buChar char="•"/>
            </a:pPr>
            <a:r>
              <a:rPr lang="en-US" baseline="0" dirty="0"/>
              <a:t>Now, there is one specific instance that differs from all of the others, which is when the groups have a natural order to them, such as sputum smear grade, or body mass index in 4 standard categories.  In this case, two guys named Mantel and </a:t>
            </a:r>
            <a:r>
              <a:rPr lang="en-US" baseline="0" dirty="0" err="1"/>
              <a:t>Haenszel</a:t>
            </a:r>
            <a:r>
              <a:rPr lang="en-US" baseline="0" dirty="0"/>
              <a:t> figured out that you can use row and column scores (instead of native values) to calculate a correlation coefficient</a:t>
            </a:r>
            <a:r>
              <a:rPr lang="en-US" baseline="0"/>
              <a:t>.  Iin </a:t>
            </a:r>
            <a:r>
              <a:rPr lang="en-US" baseline="0" dirty="0"/>
              <a:t>other words, to see if there is an ordinal trend according to the ordering in the variables.</a:t>
            </a:r>
          </a:p>
        </p:txBody>
      </p:sp>
      <p:sp>
        <p:nvSpPr>
          <p:cNvPr id="4" name="Slide Number Placeholder 3"/>
          <p:cNvSpPr>
            <a:spLocks noGrp="1"/>
          </p:cNvSpPr>
          <p:nvPr>
            <p:ph type="sldNum" sz="quarter" idx="10"/>
          </p:nvPr>
        </p:nvSpPr>
        <p:spPr/>
        <p:txBody>
          <a:bodyPr/>
          <a:lstStyle/>
          <a:p>
            <a:fld id="{1AD3D35E-2143-4448-BE2B-2320F89EEC49}" type="slidenum">
              <a:rPr lang="en-US" smtClean="0"/>
              <a:t>24</a:t>
            </a:fld>
            <a:endParaRPr lang="en-US"/>
          </a:p>
        </p:txBody>
      </p:sp>
    </p:spTree>
    <p:extLst>
      <p:ext uri="{BB962C8B-B14F-4D97-AF65-F5344CB8AC3E}">
        <p14:creationId xmlns:p14="http://schemas.microsoft.com/office/powerpoint/2010/main" val="37405103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7AD536D6-F190-654D-A8A0-CB969E6D8370}" type="slidenum">
              <a:rPr lang="en-US">
                <a:latin typeface="Arial" charset="0"/>
              </a:rPr>
              <a:pPr/>
              <a:t>25</a:t>
            </a:fld>
            <a:endParaRPr lang="en-US">
              <a:latin typeface="Arial"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xfrm>
            <a:off x="685800" y="4343399"/>
            <a:ext cx="5486400" cy="4341813"/>
          </a:xfrm>
          <a:noFill/>
          <a:ln/>
        </p:spPr>
        <p:txBody>
          <a:bodyPr/>
          <a:lstStyle/>
          <a:p>
            <a:pPr marL="171450" indent="-171450" eaLnBrk="1" hangingPunct="1">
              <a:buFont typeface="Arial" panose="020B0604020202020204" pitchFamily="34" charset="0"/>
              <a:buChar char="•"/>
            </a:pPr>
            <a:r>
              <a:rPr lang="en-US" sz="1200" i="0" dirty="0">
                <a:latin typeface="Calibri"/>
                <a:ea typeface="ＭＳ Ｐゴシック" charset="-128"/>
                <a:cs typeface="Calibri"/>
              </a:rPr>
              <a:t>We have 2 more topics to cover:  1</a:t>
            </a:r>
            <a:r>
              <a:rPr lang="en-US" sz="1200" i="0" baseline="30000" dirty="0">
                <a:latin typeface="Calibri"/>
                <a:ea typeface="ＭＳ Ｐゴシック" charset="-128"/>
                <a:cs typeface="Calibri"/>
              </a:rPr>
              <a:t>st</a:t>
            </a:r>
            <a:r>
              <a:rPr lang="en-US" sz="1200" i="0" dirty="0">
                <a:latin typeface="Calibri"/>
                <a:ea typeface="ＭＳ Ｐゴシック" charset="-128"/>
                <a:cs typeface="Calibri"/>
              </a:rPr>
              <a:t> statistical</a:t>
            </a:r>
            <a:r>
              <a:rPr lang="en-US" sz="1200" i="0" baseline="0" dirty="0">
                <a:latin typeface="Calibri"/>
                <a:ea typeface="ＭＳ Ｐゴシック" charset="-128"/>
                <a:cs typeface="Calibri"/>
              </a:rPr>
              <a:t> power, and 2</a:t>
            </a:r>
            <a:r>
              <a:rPr lang="en-US" sz="1200" i="0" baseline="30000" dirty="0">
                <a:latin typeface="Calibri"/>
                <a:ea typeface="ＭＳ Ｐゴシック" charset="-128"/>
                <a:cs typeface="Calibri"/>
              </a:rPr>
              <a:t>nd</a:t>
            </a:r>
            <a:r>
              <a:rPr lang="en-US" sz="1200" i="0" baseline="0" dirty="0">
                <a:latin typeface="Calibri"/>
                <a:ea typeface="ＭＳ Ｐゴシック" charset="-128"/>
                <a:cs typeface="Calibri"/>
              </a:rPr>
              <a:t> Type 1 and Type 2 errors.</a:t>
            </a:r>
          </a:p>
          <a:p>
            <a:pPr marL="171450" indent="-171450" eaLnBrk="1" hangingPunct="1">
              <a:buFont typeface="Arial" panose="020B0604020202020204" pitchFamily="34" charset="0"/>
              <a:buChar char="•"/>
            </a:pPr>
            <a:r>
              <a:rPr lang="en-US" sz="1200" i="0" baseline="0" dirty="0">
                <a:latin typeface="Calibri"/>
                <a:ea typeface="ＭＳ Ｐゴシック" charset="-128"/>
                <a:cs typeface="Calibri"/>
              </a:rPr>
              <a:t>Power is</a:t>
            </a:r>
            <a:r>
              <a:rPr lang="en-US" sz="1200" i="1" baseline="0" dirty="0">
                <a:latin typeface="Calibri"/>
                <a:ea typeface="ＭＳ Ｐゴシック" charset="-128"/>
                <a:cs typeface="Calibri"/>
              </a:rPr>
              <a:t>...[review slide content]</a:t>
            </a:r>
            <a:endParaRPr lang="en-US" sz="1200" i="1" dirty="0">
              <a:latin typeface="Calibri"/>
              <a:ea typeface="ＭＳ Ｐゴシック" charset="-128"/>
              <a:cs typeface="Calibri"/>
            </a:endParaRPr>
          </a:p>
        </p:txBody>
      </p:sp>
    </p:spTree>
    <p:extLst>
      <p:ext uri="{BB962C8B-B14F-4D97-AF65-F5344CB8AC3E}">
        <p14:creationId xmlns:p14="http://schemas.microsoft.com/office/powerpoint/2010/main" val="29248470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All of that said, it is important to keep in mind... </a:t>
            </a:r>
            <a:r>
              <a:rPr lang="en-US" sz="1200" i="1" baseline="0" dirty="0">
                <a:latin typeface="+mn-lt"/>
                <a:ea typeface="ＭＳ Ｐゴシック" charset="-128"/>
                <a:cs typeface="Calibri"/>
              </a:rPr>
              <a:t>[review slide content]</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AD3D35E-2143-4448-BE2B-2320F89EEC4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104137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33A304E7-DD6D-5E46-B513-5295925104A1}" type="slidenum">
              <a:rPr lang="en-US">
                <a:latin typeface="Arial" charset="0"/>
              </a:rPr>
              <a:pPr/>
              <a:t>27</a:t>
            </a:fld>
            <a:endParaRPr lang="en-US">
              <a:latin typeface="Arial"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marL="171450" indent="-171450" eaLnBrk="1" hangingPunct="1">
              <a:buFont typeface="Arial" panose="020B0604020202020204" pitchFamily="34" charset="0"/>
              <a:buChar char="•"/>
            </a:pPr>
            <a:r>
              <a:rPr lang="en-US" dirty="0">
                <a:latin typeface="Calibri"/>
                <a:ea typeface="ＭＳ Ｐゴシック" charset="-128"/>
                <a:cs typeface="Calibri"/>
              </a:rPr>
              <a:t>Because of that, statisticians quantify the probability of drawing the wrong conclusion in both directions.</a:t>
            </a:r>
          </a:p>
          <a:p>
            <a:pPr marL="171450" indent="-171450" eaLnBrk="1" hangingPunct="1">
              <a:buFont typeface="Arial" panose="020B0604020202020204" pitchFamily="34" charset="0"/>
              <a:buChar char="•"/>
            </a:pPr>
            <a:r>
              <a:rPr lang="en-US" dirty="0">
                <a:latin typeface="Calibri"/>
                <a:ea typeface="ＭＳ Ｐゴシック" charset="-128"/>
                <a:cs typeface="Calibri"/>
              </a:rPr>
              <a:t>They</a:t>
            </a:r>
            <a:r>
              <a:rPr lang="en-US" baseline="0" dirty="0">
                <a:latin typeface="Calibri"/>
                <a:ea typeface="ＭＳ Ｐゴシック" charset="-128"/>
                <a:cs typeface="Calibri"/>
              </a:rPr>
              <a:t> call this Type 1 and Type 2 errors.</a:t>
            </a:r>
          </a:p>
          <a:p>
            <a:pPr marL="171450" indent="-171450" eaLnBrk="1" hangingPunct="1">
              <a:buFont typeface="Arial" panose="020B0604020202020204" pitchFamily="34" charset="0"/>
              <a:buChar char="•"/>
            </a:pPr>
            <a:r>
              <a:rPr lang="en-US" i="1" baseline="0" dirty="0">
                <a:latin typeface="Calibri"/>
                <a:ea typeface="ＭＳ Ｐゴシック" charset="-128"/>
                <a:cs typeface="Calibri"/>
              </a:rPr>
              <a:t>[Review slide content]</a:t>
            </a:r>
            <a:endParaRPr lang="en-US" i="1" dirty="0">
              <a:latin typeface="Calibri"/>
              <a:ea typeface="ＭＳ Ｐゴシック" charset="-128"/>
              <a:cs typeface="Calibri"/>
            </a:endParaRPr>
          </a:p>
        </p:txBody>
      </p:sp>
    </p:spTree>
    <p:extLst>
      <p:ext uri="{BB962C8B-B14F-4D97-AF65-F5344CB8AC3E}">
        <p14:creationId xmlns:p14="http://schemas.microsoft.com/office/powerpoint/2010/main" val="41379699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Questions?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[END]</a:t>
            </a:r>
            <a:endParaRPr lang="en-US" i="1"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AD3D35E-2143-4448-BE2B-2320F89EEC4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732670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Just to set the stage, there are 3 types of categorical variables,</a:t>
            </a:r>
            <a:r>
              <a:rPr lang="en-US" baseline="0" dirty="0"/>
              <a:t> as shown here (with examples)...</a:t>
            </a:r>
          </a:p>
          <a:p>
            <a:pPr marL="171450" indent="-171450">
              <a:buFont typeface="Arial" panose="020B0604020202020204" pitchFamily="34" charset="0"/>
              <a:buChar char="•"/>
            </a:pPr>
            <a:r>
              <a:rPr lang="en-US" i="1" baseline="0"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3</a:t>
            </a:fld>
            <a:endParaRPr lang="en-US"/>
          </a:p>
        </p:txBody>
      </p:sp>
    </p:spTree>
    <p:extLst>
      <p:ext uri="{BB962C8B-B14F-4D97-AF65-F5344CB8AC3E}">
        <p14:creationId xmlns:p14="http://schemas.microsoft.com/office/powerpoint/2010/main" val="19872722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dirty="0"/>
              <a:t>Which</a:t>
            </a:r>
            <a:r>
              <a:rPr lang="en-US" baseline="0" dirty="0"/>
              <a:t> statistical methods you use depends on how you stated the research question.</a:t>
            </a:r>
          </a:p>
          <a:p>
            <a:pPr marL="171450" indent="-171450">
              <a:buFont typeface="Arial"/>
              <a:buChar char="•"/>
            </a:pPr>
            <a:r>
              <a:rPr lang="en-US" baseline="0" dirty="0"/>
              <a:t>Are you comparing one group with a fixed standard?</a:t>
            </a:r>
          </a:p>
          <a:p>
            <a:pPr marL="171450" indent="-171450">
              <a:buFont typeface="Arial"/>
              <a:buChar char="•"/>
            </a:pPr>
            <a:r>
              <a:rPr lang="en-US" baseline="0" dirty="0"/>
              <a:t>Are you comparing 2 independent groups or more than 2 independent groups?</a:t>
            </a:r>
          </a:p>
          <a:p>
            <a:pPr marL="171450" indent="-171450">
              <a:buFont typeface="Arial"/>
              <a:buChar char="•"/>
            </a:pPr>
            <a:r>
              <a:rPr lang="en-US" baseline="0" dirty="0"/>
              <a:t>What if the groups are not independent?  What if they are related?</a:t>
            </a:r>
          </a:p>
          <a:p>
            <a:pPr marL="171450" indent="-171450">
              <a:buFont typeface="Arial"/>
              <a:buChar char="•"/>
            </a:pPr>
            <a:r>
              <a:rPr lang="en-US" baseline="0" dirty="0"/>
              <a:t>How do you look for trends in time and space?</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4</a:t>
            </a:fld>
            <a:endParaRPr lang="en-US"/>
          </a:p>
        </p:txBody>
      </p:sp>
    </p:spTree>
    <p:extLst>
      <p:ext uri="{BB962C8B-B14F-4D97-AF65-F5344CB8AC3E}">
        <p14:creationId xmlns:p14="http://schemas.microsoft.com/office/powerpoint/2010/main" val="11583129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Probability statements and statistics related to events or observations that have a binary outcome are described</a:t>
            </a:r>
            <a:r>
              <a:rPr lang="en-US" baseline="0" dirty="0"/>
              <a:t> by the binomial distribution. The binomial distribution has 2 parameters: the number of trials and the overall probability of a specified outcome.</a:t>
            </a:r>
          </a:p>
          <a:p>
            <a:pPr marL="171450" indent="-171450">
              <a:buFont typeface="Arial" panose="020B0604020202020204" pitchFamily="34" charset="0"/>
              <a:buChar char="•"/>
            </a:pPr>
            <a:r>
              <a:rPr lang="en-US" baseline="0" dirty="0"/>
              <a:t>Among women with five children, what is the probability all five are boys?  The binomial distribution gives you the answer.  If you toss a fair coin, the probability of heads on any one toss is 50%.  What is the probability of getting 10 heads in a row?</a:t>
            </a:r>
          </a:p>
          <a:p>
            <a:pPr marL="171450" indent="-171450">
              <a:buFont typeface="Arial" panose="020B0604020202020204" pitchFamily="34" charset="0"/>
              <a:buChar char="•"/>
            </a:pPr>
            <a:r>
              <a:rPr lang="en-US" baseline="0" dirty="0"/>
              <a:t>In this bar chart, the vertical axis is the probability of getting exactly the number of successes shown on the horizontal axis (out of 20 trials) when the overall probability of success is 10% in blue, on the left, 50% in red, in the middle, and 90% in green, on the right.</a:t>
            </a:r>
          </a:p>
        </p:txBody>
      </p:sp>
      <p:sp>
        <p:nvSpPr>
          <p:cNvPr id="4" name="Slide Number Placeholder 3"/>
          <p:cNvSpPr>
            <a:spLocks noGrp="1"/>
          </p:cNvSpPr>
          <p:nvPr>
            <p:ph type="sldNum" sz="quarter" idx="10"/>
          </p:nvPr>
        </p:nvSpPr>
        <p:spPr/>
        <p:txBody>
          <a:bodyPr/>
          <a:lstStyle/>
          <a:p>
            <a:fld id="{1AD3D35E-2143-4448-BE2B-2320F89EEC49}" type="slidenum">
              <a:rPr lang="en-US" smtClean="0"/>
              <a:t>5</a:t>
            </a:fld>
            <a:endParaRPr lang="en-US"/>
          </a:p>
        </p:txBody>
      </p:sp>
    </p:spTree>
    <p:extLst>
      <p:ext uri="{BB962C8B-B14F-4D97-AF65-F5344CB8AC3E}">
        <p14:creationId xmlns:p14="http://schemas.microsoft.com/office/powerpoint/2010/main" val="1026079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This is the opposite.  In this case, the probability was fixed</a:t>
            </a:r>
            <a:r>
              <a:rPr lang="en-US" baseline="0" dirty="0"/>
              <a:t> at 50%, and the 3 colors show what happens to the shape of the curve by increasing sample size from 5 to 20 to 50.</a:t>
            </a:r>
          </a:p>
          <a:p>
            <a:pPr marL="171450" indent="-171450">
              <a:buFont typeface="Arial"/>
              <a:buChar char="•"/>
            </a:pPr>
            <a:r>
              <a:rPr lang="en-US" baseline="0" dirty="0"/>
              <a:t>It starts to look like a normal curve.</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6</a:t>
            </a:fld>
            <a:endParaRPr lang="en-US"/>
          </a:p>
        </p:txBody>
      </p:sp>
    </p:spTree>
    <p:extLst>
      <p:ext uri="{BB962C8B-B14F-4D97-AF65-F5344CB8AC3E}">
        <p14:creationId xmlns:p14="http://schemas.microsoft.com/office/powerpoint/2010/main" val="41389781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Each point in the binomial</a:t>
            </a:r>
            <a:r>
              <a:rPr lang="en-US" baseline="0" dirty="0"/>
              <a:t> distribution cuts </a:t>
            </a:r>
            <a:r>
              <a:rPr lang="en-US" dirty="0"/>
              <a:t>off</a:t>
            </a:r>
            <a:r>
              <a:rPr lang="en-US" baseline="0" dirty="0"/>
              <a:t> a tail with a specific proportion of the area under the curve.</a:t>
            </a:r>
          </a:p>
          <a:p>
            <a:pPr marL="171450" indent="-171450">
              <a:buFont typeface="Arial" panose="020B0604020202020204" pitchFamily="34" charset="0"/>
              <a:buChar char="•"/>
            </a:pPr>
            <a:r>
              <a:rPr lang="en-US" baseline="0" dirty="0"/>
              <a:t>As the cut off point gets farther out, the probability gets smaller.</a:t>
            </a:r>
          </a:p>
          <a:p>
            <a:pPr marL="171450" indent="-171450">
              <a:buFont typeface="Arial" panose="020B0604020202020204" pitchFamily="34" charset="0"/>
              <a:buChar char="•"/>
            </a:pPr>
            <a:r>
              <a:rPr lang="en-US" baseline="0" dirty="0"/>
              <a:t>So this is how you calculate P values and confidence intervals for a single group, compared with a standard where the outcome is binary, alive/dead, positive/negative, etc.</a:t>
            </a:r>
          </a:p>
        </p:txBody>
      </p:sp>
      <p:sp>
        <p:nvSpPr>
          <p:cNvPr id="4" name="Slide Number Placeholder 3"/>
          <p:cNvSpPr>
            <a:spLocks noGrp="1"/>
          </p:cNvSpPr>
          <p:nvPr>
            <p:ph type="sldNum" sz="quarter" idx="10"/>
          </p:nvPr>
        </p:nvSpPr>
        <p:spPr/>
        <p:txBody>
          <a:bodyPr/>
          <a:lstStyle/>
          <a:p>
            <a:fld id="{1AD3D35E-2143-4448-BE2B-2320F89EEC49}" type="slidenum">
              <a:rPr lang="en-US" smtClean="0"/>
              <a:t>7</a:t>
            </a:fld>
            <a:endParaRPr lang="en-US"/>
          </a:p>
        </p:txBody>
      </p:sp>
    </p:spTree>
    <p:extLst>
      <p:ext uri="{BB962C8B-B14F-4D97-AF65-F5344CB8AC3E}">
        <p14:creationId xmlns:p14="http://schemas.microsoft.com/office/powerpoint/2010/main" val="2753758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This is the standard</a:t>
            </a:r>
            <a:r>
              <a:rPr lang="en-US" baseline="0" dirty="0"/>
              <a:t> confidence interval equation that you should all be familiar with:</a:t>
            </a:r>
          </a:p>
          <a:p>
            <a:pPr marL="171450" indent="-171450">
              <a:buFont typeface="Arial" panose="020B0604020202020204" pitchFamily="34" charset="0"/>
              <a:buChar char="•"/>
            </a:pPr>
            <a:r>
              <a:rPr lang="en-US" baseline="0" dirty="0"/>
              <a:t>Our estimator is the proportion P.</a:t>
            </a:r>
          </a:p>
          <a:p>
            <a:pPr marL="171450" indent="-171450">
              <a:buFont typeface="Arial" panose="020B0604020202020204" pitchFamily="34" charset="0"/>
              <a:buChar char="•"/>
            </a:pPr>
            <a:r>
              <a:rPr lang="en-US" baseline="0" dirty="0"/>
              <a:t>1.96 is from the standard normal Z distribution.  You saw how the binomial distribution looked a lot like a normal distribution as the sample size got bigger than about 30 or so.</a:t>
            </a:r>
          </a:p>
          <a:p>
            <a:pPr marL="171450" indent="-171450">
              <a:buFont typeface="Arial" panose="020B0604020202020204" pitchFamily="34" charset="0"/>
              <a:buChar char="•"/>
            </a:pPr>
            <a:r>
              <a:rPr lang="en-US" baseline="0" dirty="0"/>
              <a:t>If you remember any one critical value, you may remember this one, because it’s always the same, 1.96 is the cut-off for 95% CL.</a:t>
            </a:r>
          </a:p>
          <a:p>
            <a:pPr marL="171450" indent="-171450">
              <a:buFont typeface="Arial" panose="020B0604020202020204" pitchFamily="34" charset="0"/>
              <a:buChar char="•"/>
            </a:pPr>
            <a:r>
              <a:rPr lang="en-US" baseline="0" dirty="0"/>
              <a:t>Then the standard error of the proportion is given by the equation.</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8</a:t>
            </a:fld>
            <a:endParaRPr lang="en-US"/>
          </a:p>
        </p:txBody>
      </p:sp>
    </p:spTree>
    <p:extLst>
      <p:ext uri="{BB962C8B-B14F-4D97-AF65-F5344CB8AC3E}">
        <p14:creationId xmlns:p14="http://schemas.microsoft.com/office/powerpoint/2010/main" val="24471488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Same goes for hypothesis</a:t>
            </a:r>
            <a:r>
              <a:rPr lang="en-US" baseline="0" dirty="0"/>
              <a:t> testing.  You can reject the null hypothesis at P&lt;0.05 or you can calculate and report the actual P value.</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9</a:t>
            </a:fld>
            <a:endParaRPr lang="en-US"/>
          </a:p>
        </p:txBody>
      </p:sp>
    </p:spTree>
    <p:extLst>
      <p:ext uri="{BB962C8B-B14F-4D97-AF65-F5344CB8AC3E}">
        <p14:creationId xmlns:p14="http://schemas.microsoft.com/office/powerpoint/2010/main" val="8755790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mj-lt"/>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10"/>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Date Placeholder 3"/>
          <p:cNvSpPr>
            <a:spLocks noGrp="1"/>
          </p:cNvSpPr>
          <p:nvPr>
            <p:ph type="dt" sz="half" idx="10"/>
          </p:nvPr>
        </p:nvSpPr>
        <p:spPr/>
        <p:txBody>
          <a:bodyPr/>
          <a:lstStyle>
            <a:lvl1pPr>
              <a:defRPr/>
            </a:lvl1pPr>
          </a:lstStyle>
          <a:p>
            <a:pPr>
              <a:defRPr/>
            </a:pPr>
            <a:fld id="{95BD76F7-B0DE-8C48-9AB5-4FAEE43C43CB}"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37FB53B-BF9D-174B-B310-31F1ADA7A19B}" type="slidenum">
              <a:rPr lang="en-US"/>
              <a:pPr>
                <a:defRPr/>
              </a:pPr>
              <a:t>‹#›</a:t>
            </a:fld>
            <a:endParaRPr lang="en-US"/>
          </a:p>
        </p:txBody>
      </p:sp>
    </p:spTree>
    <p:extLst>
      <p:ext uri="{BB962C8B-B14F-4D97-AF65-F5344CB8AC3E}">
        <p14:creationId xmlns:p14="http://schemas.microsoft.com/office/powerpoint/2010/main" val="1357656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7172813-939F-004E-9BDD-034604A11110}"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AC6E7D3-0185-1645-A396-4B7D82F668EC}" type="slidenum">
              <a:rPr lang="en-US"/>
              <a:pPr>
                <a:defRPr/>
              </a:pPr>
              <a:t>‹#›</a:t>
            </a:fld>
            <a:endParaRPr lang="en-US"/>
          </a:p>
        </p:txBody>
      </p:sp>
    </p:spTree>
    <p:extLst>
      <p:ext uri="{BB962C8B-B14F-4D97-AF65-F5344CB8AC3E}">
        <p14:creationId xmlns:p14="http://schemas.microsoft.com/office/powerpoint/2010/main" val="495232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C2550BA-C8E3-4B40-AF76-075C86712E99}"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8117A1F-C497-E04B-A08A-462DDD99ADF5}" type="slidenum">
              <a:rPr lang="en-US"/>
              <a:pPr>
                <a:defRPr/>
              </a:pPr>
              <a:t>‹#›</a:t>
            </a:fld>
            <a:endParaRPr lang="en-US"/>
          </a:p>
        </p:txBody>
      </p:sp>
    </p:spTree>
    <p:extLst>
      <p:ext uri="{BB962C8B-B14F-4D97-AF65-F5344CB8AC3E}">
        <p14:creationId xmlns:p14="http://schemas.microsoft.com/office/powerpoint/2010/main" val="34159189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vl1pPr>
          </a:lstStyle>
          <a:p>
            <a:pPr>
              <a:defRPr/>
            </a:pPr>
            <a:fld id="{91A7B449-4CCB-5847-8183-34A38CF095DC}"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5FFA504-80AA-9F40-BAE5-FCA96A6D70D5}" type="slidenum">
              <a:rPr lang="en-US"/>
              <a:pPr>
                <a:defRPr/>
              </a:pPr>
              <a:t>‹#›</a:t>
            </a:fld>
            <a:endParaRPr lang="en-US"/>
          </a:p>
        </p:txBody>
      </p:sp>
    </p:spTree>
    <p:extLst>
      <p:ext uri="{BB962C8B-B14F-4D97-AF65-F5344CB8AC3E}">
        <p14:creationId xmlns:p14="http://schemas.microsoft.com/office/powerpoint/2010/main" val="41929820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p:cNvSpPr>
            <a:spLocks noGrp="1"/>
          </p:cNvSpPr>
          <p:nvPr>
            <p:ph type="dt" sz="half" idx="10"/>
          </p:nvPr>
        </p:nvSpPr>
        <p:spPr/>
        <p:txBody>
          <a:bodyPr/>
          <a:lstStyle>
            <a:lvl1pPr>
              <a:defRPr/>
            </a:lvl1pPr>
          </a:lstStyle>
          <a:p>
            <a:pPr>
              <a:defRPr/>
            </a:pPr>
            <a:fld id="{B0DD3D93-0872-4B49-B149-C10A337C1B8A}" type="datetimeFigureOut">
              <a:rPr lang="en-US"/>
              <a:pPr>
                <a:defRPr/>
              </a:pPr>
              <a:t>1/17/2019</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25DA60D9-0C4A-AB4A-BFC6-8EA771F4A3C9}" type="slidenum">
              <a:rPr lang="en-US"/>
              <a:pPr>
                <a:defRPr/>
              </a:pPr>
              <a:t>‹#›</a:t>
            </a:fld>
            <a:endParaRPr lang="en-US"/>
          </a:p>
        </p:txBody>
      </p:sp>
    </p:spTree>
    <p:extLst>
      <p:ext uri="{BB962C8B-B14F-4D97-AF65-F5344CB8AC3E}">
        <p14:creationId xmlns:p14="http://schemas.microsoft.com/office/powerpoint/2010/main" val="20958193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2BC16DF7-06BE-A94C-832E-1DF11E380545}" type="datetimeFigureOut">
              <a:rPr lang="en-US"/>
              <a:pPr>
                <a:defRPr/>
              </a:pPr>
              <a:t>1/17/2019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9FF234-1D05-4247-B552-DC1EFDB41419}" type="slidenum">
              <a:rPr lang="en-US"/>
              <a:pPr>
                <a:defRPr/>
              </a:pPr>
              <a:t>‹#›</a:t>
            </a:fld>
            <a:endParaRPr lang="en-US"/>
          </a:p>
        </p:txBody>
      </p:sp>
    </p:spTree>
    <p:extLst>
      <p:ext uri="{BB962C8B-B14F-4D97-AF65-F5344CB8AC3E}">
        <p14:creationId xmlns:p14="http://schemas.microsoft.com/office/powerpoint/2010/main" val="2721594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3"/>
          <p:cNvSpPr>
            <a:spLocks noGrp="1"/>
          </p:cNvSpPr>
          <p:nvPr>
            <p:ph type="dt" sz="half" idx="10"/>
          </p:nvPr>
        </p:nvSpPr>
        <p:spPr/>
        <p:txBody>
          <a:bodyPr/>
          <a:lstStyle>
            <a:lvl1pPr>
              <a:defRPr/>
            </a:lvl1pPr>
          </a:lstStyle>
          <a:p>
            <a:pPr>
              <a:defRPr/>
            </a:pPr>
            <a:fld id="{18243F69-0D54-034B-B052-690CEA2FA318}" type="datetimeFigureOut">
              <a:rPr lang="en-US"/>
              <a:pPr>
                <a:defRPr/>
              </a:pPr>
              <a:t>1/17/2019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A47EA12-8778-4542-B5EE-975C3CD69A25}" type="slidenum">
              <a:rPr lang="en-US"/>
              <a:pPr>
                <a:defRPr/>
              </a:pPr>
              <a:t>‹#›</a:t>
            </a:fld>
            <a:endParaRPr lang="en-US"/>
          </a:p>
        </p:txBody>
      </p:sp>
    </p:spTree>
    <p:extLst>
      <p:ext uri="{BB962C8B-B14F-4D97-AF65-F5344CB8AC3E}">
        <p14:creationId xmlns:p14="http://schemas.microsoft.com/office/powerpoint/2010/main" val="20339062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0C05B1-9509-8F47-9163-3776BD0CE122}"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A50CA7E8-E584-8445-9A1B-3CFEC352857E}" type="slidenum">
              <a:rPr lang="en-US"/>
              <a:pPr>
                <a:defRPr/>
              </a:pPr>
              <a:t>‹#›</a:t>
            </a:fld>
            <a:endParaRPr lang="en-US"/>
          </a:p>
        </p:txBody>
      </p:sp>
    </p:spTree>
    <p:extLst>
      <p:ext uri="{BB962C8B-B14F-4D97-AF65-F5344CB8AC3E}">
        <p14:creationId xmlns:p14="http://schemas.microsoft.com/office/powerpoint/2010/main" val="14522265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56AE72-3E91-DA4F-9E24-78F4B7928589}"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6B2C34F6-5283-354F-B60D-7910E5EF4FD7}" type="slidenum">
              <a:rPr lang="en-US"/>
              <a:pPr>
                <a:defRPr/>
              </a:pPr>
              <a:t>‹#›</a:t>
            </a:fld>
            <a:endParaRPr lang="en-US"/>
          </a:p>
        </p:txBody>
      </p:sp>
    </p:spTree>
    <p:extLst>
      <p:ext uri="{BB962C8B-B14F-4D97-AF65-F5344CB8AC3E}">
        <p14:creationId xmlns:p14="http://schemas.microsoft.com/office/powerpoint/2010/main" val="33724685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81EBD12-AD3D-FF46-A8B7-910E6153C6B8}"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C5A1D6-5677-424D-91F5-2341B2A0F8C5}" type="slidenum">
              <a:rPr lang="en-US"/>
              <a:pPr>
                <a:defRPr/>
              </a:pPr>
              <a:t>‹#›</a:t>
            </a:fld>
            <a:endParaRPr lang="en-US"/>
          </a:p>
        </p:txBody>
      </p:sp>
    </p:spTree>
    <p:extLst>
      <p:ext uri="{BB962C8B-B14F-4D97-AF65-F5344CB8AC3E}">
        <p14:creationId xmlns:p14="http://schemas.microsoft.com/office/powerpoint/2010/main" val="15098033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5A942FB-F36C-BF4E-BDB6-2724EA38A16B}"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EEEEBF-D8CA-A24F-A338-55402DCCB039}" type="slidenum">
              <a:rPr lang="en-US"/>
              <a:pPr>
                <a:defRPr/>
              </a:pPr>
              <a:t>‹#›</a:t>
            </a:fld>
            <a:endParaRPr lang="en-US"/>
          </a:p>
        </p:txBody>
      </p:sp>
    </p:spTree>
    <p:extLst>
      <p:ext uri="{BB962C8B-B14F-4D97-AF65-F5344CB8AC3E}">
        <p14:creationId xmlns:p14="http://schemas.microsoft.com/office/powerpoint/2010/main" val="96009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0"/>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4.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t>1/17/2019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638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38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E9FE9ED3-31C6-1247-88DB-78C128AFB6D2}" type="datetimeFigureOut">
              <a:rPr lang="en-US"/>
              <a:pPr>
                <a:defRPr/>
              </a:pPr>
              <a:t>1/17/2019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Verdana" pitchFamily="34" charset="0"/>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E7DFC60D-88C1-7F4E-9E49-97E9C7C7DB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2pPr>
      <a:lvl3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3pPr>
      <a:lvl4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4pPr>
      <a:lvl5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16.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6741" y="685798"/>
            <a:ext cx="8686800" cy="2130552"/>
          </a:xfrm>
        </p:spPr>
        <p:txBody>
          <a:bodyPr>
            <a:normAutofit/>
          </a:bodyPr>
          <a:lstStyle/>
          <a:p>
            <a:r>
              <a:rPr lang="en-US" sz="5400" dirty="0"/>
              <a:t>Basic Tools in Biostatistics:</a:t>
            </a:r>
            <a:br>
              <a:rPr lang="en-US" sz="5400" dirty="0"/>
            </a:br>
            <a:r>
              <a:rPr lang="en-US" sz="5400" dirty="0"/>
              <a:t>Part IIb</a:t>
            </a:r>
          </a:p>
        </p:txBody>
      </p:sp>
      <p:sp>
        <p:nvSpPr>
          <p:cNvPr id="3" name="Subtitle 2"/>
          <p:cNvSpPr>
            <a:spLocks noGrp="1"/>
          </p:cNvSpPr>
          <p:nvPr>
            <p:ph type="subTitle" idx="1"/>
          </p:nvPr>
        </p:nvSpPr>
        <p:spPr>
          <a:xfrm>
            <a:off x="1371600" y="3657600"/>
            <a:ext cx="6400800" cy="1828800"/>
          </a:xfrm>
        </p:spPr>
        <p:txBody>
          <a:bodyPr>
            <a:normAutofit/>
          </a:bodyPr>
          <a:lstStyle/>
          <a:p>
            <a:r>
              <a:rPr lang="en-US" dirty="0"/>
              <a:t>CDC Operations Research Course</a:t>
            </a:r>
          </a:p>
          <a:p>
            <a:r>
              <a:rPr lang="en-US" dirty="0"/>
              <a:t>Add place and dates</a:t>
            </a:r>
          </a:p>
          <a:p>
            <a:r>
              <a:rPr lang="en-US" dirty="0"/>
              <a:t>Add presenter name &amp; affiliation</a:t>
            </a:r>
          </a:p>
        </p:txBody>
      </p:sp>
    </p:spTree>
    <p:extLst>
      <p:ext uri="{BB962C8B-B14F-4D97-AF65-F5344CB8AC3E}">
        <p14:creationId xmlns:p14="http://schemas.microsoft.com/office/powerpoint/2010/main" val="17956909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86596" y="1087695"/>
            <a:ext cx="8229600" cy="1143000"/>
          </a:xfrm>
        </p:spPr>
        <p:txBody>
          <a:bodyPr/>
          <a:lstStyle/>
          <a:p>
            <a:pPr>
              <a:lnSpc>
                <a:spcPct val="90000"/>
              </a:lnSpc>
            </a:pPr>
            <a:r>
              <a:rPr lang="en-US" dirty="0"/>
              <a:t>Does the observed proportion differ from a fixed standard?  </a:t>
            </a:r>
            <a:br>
              <a:rPr lang="en-US" dirty="0"/>
            </a:br>
            <a:r>
              <a:rPr lang="en-US" sz="3600" i="1" dirty="0"/>
              <a:t>(One group)</a:t>
            </a:r>
            <a:endParaRPr lang="en-US" sz="4000" i="1"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806001642"/>
              </p:ext>
            </p:extLst>
          </p:nvPr>
        </p:nvGraphicFramePr>
        <p:xfrm>
          <a:off x="665922" y="2435088"/>
          <a:ext cx="8063616" cy="3778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TextBox 14"/>
          <p:cNvSpPr txBox="1"/>
          <p:nvPr/>
        </p:nvSpPr>
        <p:spPr>
          <a:xfrm>
            <a:off x="4443811" y="5003879"/>
            <a:ext cx="46211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F6FC6">
                    <a:lumMod val="75000"/>
                  </a:srgbClr>
                </a:solidFill>
                <a:effectLst/>
                <a:uLnTx/>
                <a:uFillTx/>
                <a:latin typeface="Verdana"/>
                <a:ea typeface="+mn-ea"/>
                <a:cs typeface="+mn-cs"/>
              </a:rPr>
              <a:t>N</a:t>
            </a:r>
          </a:p>
        </p:txBody>
      </p:sp>
      <p:sp>
        <p:nvSpPr>
          <p:cNvPr id="18" name="TextBox 17"/>
          <p:cNvSpPr txBox="1"/>
          <p:nvPr/>
        </p:nvSpPr>
        <p:spPr>
          <a:xfrm>
            <a:off x="4443811" y="3145231"/>
            <a:ext cx="46211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F6FC6">
                    <a:lumMod val="75000"/>
                  </a:srgbClr>
                </a:solidFill>
                <a:effectLst/>
                <a:uLnTx/>
                <a:uFillTx/>
                <a:latin typeface="Verdana"/>
                <a:ea typeface="+mn-ea"/>
                <a:cs typeface="+mn-cs"/>
              </a:rPr>
              <a:t>Y</a:t>
            </a:r>
          </a:p>
        </p:txBody>
      </p:sp>
    </p:spTree>
    <p:extLst>
      <p:ext uri="{BB962C8B-B14F-4D97-AF65-F5344CB8AC3E}">
        <p14:creationId xmlns:p14="http://schemas.microsoft.com/office/powerpoint/2010/main" val="6624453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320"/>
            <a:ext cx="8229600" cy="1143000"/>
          </a:xfrm>
        </p:spPr>
        <p:txBody>
          <a:bodyPr/>
          <a:lstStyle/>
          <a:p>
            <a:r>
              <a:rPr lang="en-US" dirty="0"/>
              <a:t>Two independent proportions</a:t>
            </a:r>
          </a:p>
        </p:txBody>
      </p:sp>
      <p:sp>
        <p:nvSpPr>
          <p:cNvPr id="2" name="Content Placeholder 1"/>
          <p:cNvSpPr>
            <a:spLocks noGrp="1"/>
          </p:cNvSpPr>
          <p:nvPr>
            <p:ph idx="1"/>
          </p:nvPr>
        </p:nvSpPr>
        <p:spPr>
          <a:xfrm>
            <a:off x="457199" y="1828800"/>
            <a:ext cx="8229599" cy="4097491"/>
          </a:xfrm>
        </p:spPr>
        <p:txBody>
          <a:bodyPr/>
          <a:lstStyle/>
          <a:p>
            <a:pPr>
              <a:spcBef>
                <a:spcPts val="1200"/>
              </a:spcBef>
              <a:spcAft>
                <a:spcPts val="0"/>
              </a:spcAft>
            </a:pPr>
            <a:r>
              <a:rPr lang="en-US" dirty="0">
                <a:solidFill>
                  <a:schemeClr val="tx1">
                    <a:lumMod val="65000"/>
                    <a:lumOff val="35000"/>
                  </a:schemeClr>
                </a:solidFill>
              </a:rPr>
              <a:t>Graphic test</a:t>
            </a:r>
          </a:p>
          <a:p>
            <a:pPr>
              <a:spcBef>
                <a:spcPts val="1200"/>
              </a:spcBef>
              <a:spcAft>
                <a:spcPts val="0"/>
              </a:spcAft>
            </a:pPr>
            <a:r>
              <a:rPr lang="en-US" dirty="0">
                <a:solidFill>
                  <a:schemeClr val="tx1">
                    <a:lumMod val="65000"/>
                    <a:lumOff val="35000"/>
                  </a:schemeClr>
                </a:solidFill>
              </a:rPr>
              <a:t>Chi-square</a:t>
            </a:r>
          </a:p>
          <a:p>
            <a:pPr>
              <a:spcBef>
                <a:spcPts val="1200"/>
              </a:spcBef>
              <a:spcAft>
                <a:spcPts val="0"/>
              </a:spcAft>
            </a:pPr>
            <a:r>
              <a:rPr lang="en-US" dirty="0">
                <a:solidFill>
                  <a:schemeClr val="tx1">
                    <a:lumMod val="65000"/>
                    <a:lumOff val="35000"/>
                  </a:schemeClr>
                </a:solidFill>
              </a:rPr>
              <a:t>Small cells and Fisher’s exact test</a:t>
            </a:r>
          </a:p>
          <a:p>
            <a:pPr>
              <a:spcBef>
                <a:spcPts val="1200"/>
              </a:spcBef>
              <a:spcAft>
                <a:spcPts val="0"/>
              </a:spcAft>
            </a:pPr>
            <a:r>
              <a:rPr lang="en-US" dirty="0">
                <a:solidFill>
                  <a:schemeClr val="tx1">
                    <a:lumMod val="65000"/>
                    <a:lumOff val="35000"/>
                  </a:schemeClr>
                </a:solidFill>
              </a:rPr>
              <a:t>Continuity correction</a:t>
            </a:r>
          </a:p>
          <a:p>
            <a:pPr>
              <a:spcBef>
                <a:spcPts val="1200"/>
              </a:spcBef>
              <a:spcAft>
                <a:spcPts val="0"/>
              </a:spcAft>
            </a:pPr>
            <a:r>
              <a:rPr lang="en-US" dirty="0">
                <a:solidFill>
                  <a:schemeClr val="tx1">
                    <a:lumMod val="65000"/>
                    <a:lumOff val="35000"/>
                  </a:schemeClr>
                </a:solidFill>
              </a:rPr>
              <a:t>Risk ratio, odds ratio</a:t>
            </a:r>
          </a:p>
        </p:txBody>
      </p:sp>
    </p:spTree>
    <p:extLst>
      <p:ext uri="{BB962C8B-B14F-4D97-AF65-F5344CB8AC3E}">
        <p14:creationId xmlns:p14="http://schemas.microsoft.com/office/powerpoint/2010/main" val="10625068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Group 62"/>
          <p:cNvGrpSpPr/>
          <p:nvPr/>
        </p:nvGrpSpPr>
        <p:grpSpPr>
          <a:xfrm>
            <a:off x="732599" y="2696944"/>
            <a:ext cx="3547404" cy="3794538"/>
            <a:chOff x="609596" y="1540279"/>
            <a:chExt cx="4151298" cy="4182886"/>
          </a:xfrm>
        </p:grpSpPr>
        <p:grpSp>
          <p:nvGrpSpPr>
            <p:cNvPr id="16" name="Group 15"/>
            <p:cNvGrpSpPr/>
            <p:nvPr/>
          </p:nvGrpSpPr>
          <p:grpSpPr>
            <a:xfrm>
              <a:off x="882048" y="1831400"/>
              <a:ext cx="304131" cy="1431550"/>
              <a:chOff x="2105890" y="2535382"/>
              <a:chExt cx="332510" cy="1593273"/>
            </a:xfrm>
          </p:grpSpPr>
          <p:cxnSp>
            <p:nvCxnSpPr>
              <p:cNvPr id="7" name="Straight Connector 6"/>
              <p:cNvCxnSpPr/>
              <p:nvPr/>
            </p:nvCxnSpPr>
            <p:spPr bwMode="auto">
              <a:xfrm>
                <a:off x="2272145" y="2535382"/>
                <a:ext cx="0" cy="1593273"/>
              </a:xfrm>
              <a:prstGeom prst="line">
                <a:avLst/>
              </a:prstGeom>
              <a:solidFill>
                <a:schemeClr val="accent1"/>
              </a:solidFill>
              <a:ln w="50800" cap="flat" cmpd="sng" algn="ctr">
                <a:solidFill>
                  <a:schemeClr val="tx1"/>
                </a:solidFill>
                <a:prstDash val="solid"/>
                <a:round/>
                <a:headEnd type="none" w="med" len="med"/>
                <a:tailEnd type="none" w="med" len="med"/>
              </a:ln>
              <a:effectLst/>
            </p:spPr>
          </p:cxnSp>
          <p:cxnSp>
            <p:nvCxnSpPr>
              <p:cNvPr id="11" name="Straight Connector 10"/>
              <p:cNvCxnSpPr/>
              <p:nvPr/>
            </p:nvCxnSpPr>
            <p:spPr bwMode="auto">
              <a:xfrm flipH="1">
                <a:off x="2105890" y="2535382"/>
                <a:ext cx="332510" cy="0"/>
              </a:xfrm>
              <a:prstGeom prst="line">
                <a:avLst/>
              </a:prstGeom>
              <a:solidFill>
                <a:schemeClr val="accent1"/>
              </a:solidFill>
              <a:ln w="50800" cap="flat" cmpd="sng" algn="ctr">
                <a:solidFill>
                  <a:schemeClr val="tx1"/>
                </a:solidFill>
                <a:prstDash val="solid"/>
                <a:round/>
                <a:headEnd type="none" w="med" len="med"/>
                <a:tailEnd type="none" w="med" len="med"/>
              </a:ln>
              <a:effectLst/>
            </p:spPr>
          </p:cxnSp>
          <p:cxnSp>
            <p:nvCxnSpPr>
              <p:cNvPr id="13" name="Straight Connector 12"/>
              <p:cNvCxnSpPr/>
              <p:nvPr/>
            </p:nvCxnSpPr>
            <p:spPr bwMode="auto">
              <a:xfrm flipH="1">
                <a:off x="2105890" y="4128655"/>
                <a:ext cx="332510" cy="0"/>
              </a:xfrm>
              <a:prstGeom prst="line">
                <a:avLst/>
              </a:prstGeom>
              <a:solidFill>
                <a:schemeClr val="accent1"/>
              </a:solidFill>
              <a:ln w="50800" cap="flat" cmpd="sng" algn="ctr">
                <a:solidFill>
                  <a:schemeClr val="tx1"/>
                </a:solidFill>
                <a:prstDash val="solid"/>
                <a:round/>
                <a:headEnd type="none" w="med" len="med"/>
                <a:tailEnd type="none" w="med" len="med"/>
              </a:ln>
              <a:effectLst/>
            </p:spPr>
          </p:cxnSp>
          <p:sp>
            <p:nvSpPr>
              <p:cNvPr id="15" name="Diamond 14"/>
              <p:cNvSpPr/>
              <p:nvPr/>
            </p:nvSpPr>
            <p:spPr bwMode="auto">
              <a:xfrm>
                <a:off x="2105892" y="3297382"/>
                <a:ext cx="304800" cy="138545"/>
              </a:xfrm>
              <a:prstGeom prst="diamond">
                <a:avLst/>
              </a:prstGeom>
              <a:solidFill>
                <a:schemeClr val="tx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grpSp>
        <p:grpSp>
          <p:nvGrpSpPr>
            <p:cNvPr id="17" name="Group 16"/>
            <p:cNvGrpSpPr/>
            <p:nvPr/>
          </p:nvGrpSpPr>
          <p:grpSpPr>
            <a:xfrm>
              <a:off x="1252705" y="3475588"/>
              <a:ext cx="316803" cy="1300843"/>
              <a:chOff x="2092036" y="2535382"/>
              <a:chExt cx="346364" cy="1593273"/>
            </a:xfrm>
          </p:grpSpPr>
          <p:cxnSp>
            <p:nvCxnSpPr>
              <p:cNvPr id="18" name="Straight Connector 17"/>
              <p:cNvCxnSpPr/>
              <p:nvPr/>
            </p:nvCxnSpPr>
            <p:spPr bwMode="auto">
              <a:xfrm>
                <a:off x="2272145" y="2535382"/>
                <a:ext cx="0" cy="1593273"/>
              </a:xfrm>
              <a:prstGeom prst="line">
                <a:avLst/>
              </a:prstGeom>
              <a:solidFill>
                <a:schemeClr val="accent1"/>
              </a:solidFill>
              <a:ln w="50800" cap="flat" cmpd="sng" algn="ctr">
                <a:solidFill>
                  <a:schemeClr val="tx1"/>
                </a:solidFill>
                <a:prstDash val="solid"/>
                <a:round/>
                <a:headEnd type="none" w="med" len="med"/>
                <a:tailEnd type="none" w="med" len="med"/>
              </a:ln>
              <a:effectLst/>
            </p:spPr>
          </p:cxnSp>
          <p:cxnSp>
            <p:nvCxnSpPr>
              <p:cNvPr id="19" name="Straight Connector 18"/>
              <p:cNvCxnSpPr/>
              <p:nvPr/>
            </p:nvCxnSpPr>
            <p:spPr bwMode="auto">
              <a:xfrm flipH="1">
                <a:off x="2105890" y="2535382"/>
                <a:ext cx="332510" cy="0"/>
              </a:xfrm>
              <a:prstGeom prst="line">
                <a:avLst/>
              </a:prstGeom>
              <a:solidFill>
                <a:schemeClr val="accent1"/>
              </a:solidFill>
              <a:ln w="50800" cap="flat" cmpd="sng" algn="ctr">
                <a:solidFill>
                  <a:schemeClr val="tx1"/>
                </a:solidFill>
                <a:prstDash val="solid"/>
                <a:round/>
                <a:headEnd type="none" w="med" len="med"/>
                <a:tailEnd type="none" w="med" len="med"/>
              </a:ln>
              <a:effectLst/>
            </p:spPr>
          </p:cxnSp>
          <p:cxnSp>
            <p:nvCxnSpPr>
              <p:cNvPr id="20" name="Straight Connector 19"/>
              <p:cNvCxnSpPr/>
              <p:nvPr/>
            </p:nvCxnSpPr>
            <p:spPr bwMode="auto">
              <a:xfrm flipH="1">
                <a:off x="2105890" y="4128655"/>
                <a:ext cx="332510" cy="0"/>
              </a:xfrm>
              <a:prstGeom prst="line">
                <a:avLst/>
              </a:prstGeom>
              <a:solidFill>
                <a:schemeClr val="accent1"/>
              </a:solidFill>
              <a:ln w="50800" cap="flat" cmpd="sng" algn="ctr">
                <a:solidFill>
                  <a:schemeClr val="tx1"/>
                </a:solidFill>
                <a:prstDash val="solid"/>
                <a:round/>
                <a:headEnd type="none" w="med" len="med"/>
                <a:tailEnd type="none" w="med" len="med"/>
              </a:ln>
              <a:effectLst/>
            </p:spPr>
          </p:cxnSp>
          <p:sp>
            <p:nvSpPr>
              <p:cNvPr id="21" name="Diamond 20"/>
              <p:cNvSpPr/>
              <p:nvPr/>
            </p:nvSpPr>
            <p:spPr bwMode="auto">
              <a:xfrm>
                <a:off x="2092036" y="3264329"/>
                <a:ext cx="346364" cy="129943"/>
              </a:xfrm>
              <a:prstGeom prst="diamond">
                <a:avLst/>
              </a:prstGeom>
              <a:solidFill>
                <a:schemeClr val="tx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grpSp>
        <p:cxnSp>
          <p:nvCxnSpPr>
            <p:cNvPr id="43" name="Straight Connector 42"/>
            <p:cNvCxnSpPr/>
            <p:nvPr/>
          </p:nvCxnSpPr>
          <p:spPr bwMode="auto">
            <a:xfrm>
              <a:off x="609596" y="1540279"/>
              <a:ext cx="12677" cy="350277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4" name="Straight Connector 43"/>
            <p:cNvCxnSpPr/>
            <p:nvPr/>
          </p:nvCxnSpPr>
          <p:spPr bwMode="auto">
            <a:xfrm flipH="1">
              <a:off x="609596" y="5043051"/>
              <a:ext cx="3962404"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grpSp>
          <p:nvGrpSpPr>
            <p:cNvPr id="59" name="Group 58"/>
            <p:cNvGrpSpPr/>
            <p:nvPr/>
          </p:nvGrpSpPr>
          <p:grpSpPr>
            <a:xfrm>
              <a:off x="2165094" y="1856294"/>
              <a:ext cx="685877" cy="2527891"/>
              <a:chOff x="2165094" y="1856294"/>
              <a:chExt cx="685877" cy="2527891"/>
            </a:xfrm>
          </p:grpSpPr>
          <p:grpSp>
            <p:nvGrpSpPr>
              <p:cNvPr id="32" name="Group 31"/>
              <p:cNvGrpSpPr/>
              <p:nvPr/>
            </p:nvGrpSpPr>
            <p:grpSpPr>
              <a:xfrm>
                <a:off x="2165094" y="1856294"/>
                <a:ext cx="304131" cy="1294618"/>
                <a:chOff x="2105890" y="2535382"/>
                <a:chExt cx="332510" cy="1593273"/>
              </a:xfrm>
            </p:grpSpPr>
            <p:cxnSp>
              <p:nvCxnSpPr>
                <p:cNvPr id="33" name="Straight Connector 32"/>
                <p:cNvCxnSpPr/>
                <p:nvPr/>
              </p:nvCxnSpPr>
              <p:spPr bwMode="auto">
                <a:xfrm>
                  <a:off x="2272145" y="2535382"/>
                  <a:ext cx="0" cy="1593273"/>
                </a:xfrm>
                <a:prstGeom prst="line">
                  <a:avLst/>
                </a:prstGeom>
                <a:solidFill>
                  <a:schemeClr val="accent1"/>
                </a:solidFill>
                <a:ln w="50800" cap="flat" cmpd="sng" algn="ctr">
                  <a:solidFill>
                    <a:srgbClr val="7030A0"/>
                  </a:solidFill>
                  <a:prstDash val="solid"/>
                  <a:round/>
                  <a:headEnd type="none" w="med" len="med"/>
                  <a:tailEnd type="none" w="med" len="med"/>
                </a:ln>
                <a:effectLst/>
              </p:spPr>
            </p:cxnSp>
            <p:cxnSp>
              <p:nvCxnSpPr>
                <p:cNvPr id="34" name="Straight Connector 33"/>
                <p:cNvCxnSpPr/>
                <p:nvPr/>
              </p:nvCxnSpPr>
              <p:spPr bwMode="auto">
                <a:xfrm flipH="1">
                  <a:off x="2105890" y="2535382"/>
                  <a:ext cx="332510" cy="0"/>
                </a:xfrm>
                <a:prstGeom prst="line">
                  <a:avLst/>
                </a:prstGeom>
                <a:solidFill>
                  <a:schemeClr val="accent1"/>
                </a:solidFill>
                <a:ln w="50800" cap="flat" cmpd="sng" algn="ctr">
                  <a:solidFill>
                    <a:srgbClr val="7030A0"/>
                  </a:solidFill>
                  <a:prstDash val="solid"/>
                  <a:round/>
                  <a:headEnd type="none" w="med" len="med"/>
                  <a:tailEnd type="none" w="med" len="med"/>
                </a:ln>
                <a:effectLst/>
              </p:spPr>
            </p:cxnSp>
            <p:cxnSp>
              <p:nvCxnSpPr>
                <p:cNvPr id="35" name="Straight Connector 34"/>
                <p:cNvCxnSpPr/>
                <p:nvPr/>
              </p:nvCxnSpPr>
              <p:spPr bwMode="auto">
                <a:xfrm flipH="1">
                  <a:off x="2105890" y="4128655"/>
                  <a:ext cx="332510" cy="0"/>
                </a:xfrm>
                <a:prstGeom prst="line">
                  <a:avLst/>
                </a:prstGeom>
                <a:solidFill>
                  <a:schemeClr val="accent1"/>
                </a:solidFill>
                <a:ln w="50800" cap="flat" cmpd="sng" algn="ctr">
                  <a:solidFill>
                    <a:srgbClr val="7030A0"/>
                  </a:solidFill>
                  <a:prstDash val="solid"/>
                  <a:round/>
                  <a:headEnd type="none" w="med" len="med"/>
                  <a:tailEnd type="none" w="med" len="med"/>
                </a:ln>
                <a:effectLst/>
              </p:spPr>
            </p:cxnSp>
            <p:sp>
              <p:nvSpPr>
                <p:cNvPr id="36" name="Diamond 35"/>
                <p:cNvSpPr/>
                <p:nvPr/>
              </p:nvSpPr>
              <p:spPr bwMode="auto">
                <a:xfrm>
                  <a:off x="2105892" y="3297382"/>
                  <a:ext cx="304800" cy="138545"/>
                </a:xfrm>
                <a:prstGeom prst="diamond">
                  <a:avLst/>
                </a:prstGeom>
                <a:solidFill>
                  <a:srgbClr val="7030A0"/>
                </a:solidFill>
                <a:ln w="12700"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grpSp>
          <p:grpSp>
            <p:nvGrpSpPr>
              <p:cNvPr id="47" name="Group 46"/>
              <p:cNvGrpSpPr/>
              <p:nvPr/>
            </p:nvGrpSpPr>
            <p:grpSpPr>
              <a:xfrm>
                <a:off x="2534168" y="2198584"/>
                <a:ext cx="316803" cy="2185601"/>
                <a:chOff x="2092036" y="2420632"/>
                <a:chExt cx="346364" cy="1790326"/>
              </a:xfrm>
            </p:grpSpPr>
            <p:cxnSp>
              <p:nvCxnSpPr>
                <p:cNvPr id="48" name="Straight Connector 47"/>
                <p:cNvCxnSpPr/>
                <p:nvPr/>
              </p:nvCxnSpPr>
              <p:spPr bwMode="auto">
                <a:xfrm>
                  <a:off x="2272145" y="2420632"/>
                  <a:ext cx="0" cy="1777911"/>
                </a:xfrm>
                <a:prstGeom prst="line">
                  <a:avLst/>
                </a:prstGeom>
                <a:solidFill>
                  <a:schemeClr val="accent1"/>
                </a:solidFill>
                <a:ln w="50800" cap="flat" cmpd="sng" algn="ctr">
                  <a:solidFill>
                    <a:srgbClr val="7030A0"/>
                  </a:solidFill>
                  <a:prstDash val="solid"/>
                  <a:round/>
                  <a:headEnd type="none" w="med" len="med"/>
                  <a:tailEnd type="none" w="med" len="med"/>
                </a:ln>
                <a:effectLst/>
              </p:spPr>
            </p:cxnSp>
            <p:cxnSp>
              <p:nvCxnSpPr>
                <p:cNvPr id="49" name="Straight Connector 48"/>
                <p:cNvCxnSpPr/>
                <p:nvPr/>
              </p:nvCxnSpPr>
              <p:spPr bwMode="auto">
                <a:xfrm flipH="1">
                  <a:off x="2105891" y="2436614"/>
                  <a:ext cx="332509" cy="0"/>
                </a:xfrm>
                <a:prstGeom prst="line">
                  <a:avLst/>
                </a:prstGeom>
                <a:solidFill>
                  <a:schemeClr val="accent1"/>
                </a:solidFill>
                <a:ln w="50800" cap="flat" cmpd="sng" algn="ctr">
                  <a:solidFill>
                    <a:srgbClr val="7030A0"/>
                  </a:solidFill>
                  <a:prstDash val="solid"/>
                  <a:round/>
                  <a:headEnd type="none" w="med" len="med"/>
                  <a:tailEnd type="none" w="med" len="med"/>
                </a:ln>
                <a:effectLst/>
              </p:spPr>
            </p:cxnSp>
            <p:cxnSp>
              <p:nvCxnSpPr>
                <p:cNvPr id="50" name="Straight Connector 49"/>
                <p:cNvCxnSpPr/>
                <p:nvPr/>
              </p:nvCxnSpPr>
              <p:spPr bwMode="auto">
                <a:xfrm flipH="1">
                  <a:off x="2105891" y="4210958"/>
                  <a:ext cx="332509" cy="0"/>
                </a:xfrm>
                <a:prstGeom prst="line">
                  <a:avLst/>
                </a:prstGeom>
                <a:solidFill>
                  <a:schemeClr val="accent1"/>
                </a:solidFill>
                <a:ln w="50800" cap="flat" cmpd="sng" algn="ctr">
                  <a:solidFill>
                    <a:srgbClr val="7030A0"/>
                  </a:solidFill>
                  <a:prstDash val="solid"/>
                  <a:round/>
                  <a:headEnd type="none" w="med" len="med"/>
                  <a:tailEnd type="none" w="med" len="med"/>
                </a:ln>
                <a:effectLst/>
              </p:spPr>
            </p:cxnSp>
            <p:sp>
              <p:nvSpPr>
                <p:cNvPr id="51" name="Diamond 50"/>
                <p:cNvSpPr/>
                <p:nvPr/>
              </p:nvSpPr>
              <p:spPr bwMode="auto">
                <a:xfrm>
                  <a:off x="2092036" y="3264329"/>
                  <a:ext cx="332509" cy="129943"/>
                </a:xfrm>
                <a:prstGeom prst="diamond">
                  <a:avLst/>
                </a:prstGeom>
                <a:solidFill>
                  <a:srgbClr val="7030A0"/>
                </a:solidFill>
                <a:ln w="12700"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grpSp>
        </p:grpSp>
        <p:grpSp>
          <p:nvGrpSpPr>
            <p:cNvPr id="60" name="Group 59"/>
            <p:cNvGrpSpPr/>
            <p:nvPr/>
          </p:nvGrpSpPr>
          <p:grpSpPr>
            <a:xfrm>
              <a:off x="3449724" y="1862520"/>
              <a:ext cx="673202" cy="2788409"/>
              <a:chOff x="3449724" y="1862520"/>
              <a:chExt cx="673202" cy="2788409"/>
            </a:xfrm>
            <a:solidFill>
              <a:srgbClr val="A23D07"/>
            </a:solidFill>
          </p:grpSpPr>
          <p:grpSp>
            <p:nvGrpSpPr>
              <p:cNvPr id="22" name="Group 21"/>
              <p:cNvGrpSpPr/>
              <p:nvPr/>
            </p:nvGrpSpPr>
            <p:grpSpPr>
              <a:xfrm>
                <a:off x="3449724" y="1862520"/>
                <a:ext cx="304131" cy="1431550"/>
                <a:chOff x="2105890" y="2535382"/>
                <a:chExt cx="332510" cy="1593273"/>
              </a:xfrm>
              <a:grpFill/>
            </p:grpSpPr>
            <p:cxnSp>
              <p:nvCxnSpPr>
                <p:cNvPr id="23" name="Straight Connector 22"/>
                <p:cNvCxnSpPr/>
                <p:nvPr/>
              </p:nvCxnSpPr>
              <p:spPr bwMode="auto">
                <a:xfrm>
                  <a:off x="2272145" y="2535382"/>
                  <a:ext cx="0" cy="1593273"/>
                </a:xfrm>
                <a:prstGeom prst="line">
                  <a:avLst/>
                </a:prstGeom>
                <a:grpFill/>
                <a:ln w="50800" cap="flat" cmpd="sng" algn="ctr">
                  <a:solidFill>
                    <a:srgbClr val="A23D07"/>
                  </a:solidFill>
                  <a:prstDash val="solid"/>
                  <a:round/>
                  <a:headEnd type="none" w="med" len="med"/>
                  <a:tailEnd type="none" w="med" len="med"/>
                </a:ln>
                <a:effectLst/>
              </p:spPr>
            </p:cxnSp>
            <p:cxnSp>
              <p:nvCxnSpPr>
                <p:cNvPr id="24" name="Straight Connector 23"/>
                <p:cNvCxnSpPr/>
                <p:nvPr/>
              </p:nvCxnSpPr>
              <p:spPr bwMode="auto">
                <a:xfrm flipH="1">
                  <a:off x="2105890" y="2535382"/>
                  <a:ext cx="332510" cy="0"/>
                </a:xfrm>
                <a:prstGeom prst="line">
                  <a:avLst/>
                </a:prstGeom>
                <a:grpFill/>
                <a:ln w="50800" cap="flat" cmpd="sng" algn="ctr">
                  <a:solidFill>
                    <a:srgbClr val="A23D07"/>
                  </a:solidFill>
                  <a:prstDash val="solid"/>
                  <a:round/>
                  <a:headEnd type="none" w="med" len="med"/>
                  <a:tailEnd type="none" w="med" len="med"/>
                </a:ln>
                <a:effectLst/>
              </p:spPr>
            </p:cxnSp>
            <p:cxnSp>
              <p:nvCxnSpPr>
                <p:cNvPr id="25" name="Straight Connector 24"/>
                <p:cNvCxnSpPr/>
                <p:nvPr/>
              </p:nvCxnSpPr>
              <p:spPr bwMode="auto">
                <a:xfrm flipH="1">
                  <a:off x="2105890" y="4128655"/>
                  <a:ext cx="332510" cy="0"/>
                </a:xfrm>
                <a:prstGeom prst="line">
                  <a:avLst/>
                </a:prstGeom>
                <a:grpFill/>
                <a:ln w="50800" cap="flat" cmpd="sng" algn="ctr">
                  <a:solidFill>
                    <a:srgbClr val="A23D07"/>
                  </a:solidFill>
                  <a:prstDash val="solid"/>
                  <a:round/>
                  <a:headEnd type="none" w="med" len="med"/>
                  <a:tailEnd type="none" w="med" len="med"/>
                </a:ln>
                <a:effectLst/>
              </p:spPr>
            </p:cxnSp>
            <p:sp>
              <p:nvSpPr>
                <p:cNvPr id="26" name="Diamond 25"/>
                <p:cNvSpPr/>
                <p:nvPr/>
              </p:nvSpPr>
              <p:spPr bwMode="auto">
                <a:xfrm>
                  <a:off x="2105892" y="3297382"/>
                  <a:ext cx="304800" cy="138545"/>
                </a:xfrm>
                <a:prstGeom prst="diamond">
                  <a:avLst/>
                </a:prstGeom>
                <a:grpFill/>
                <a:ln w="12700" cap="flat" cmpd="sng" algn="ctr">
                  <a:solidFill>
                    <a:srgbClr val="A23D0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grpSp>
          <p:grpSp>
            <p:nvGrpSpPr>
              <p:cNvPr id="53" name="Group 52"/>
              <p:cNvGrpSpPr/>
              <p:nvPr/>
            </p:nvGrpSpPr>
            <p:grpSpPr>
              <a:xfrm>
                <a:off x="3806123" y="2902199"/>
                <a:ext cx="316803" cy="1748730"/>
                <a:chOff x="2092036" y="2535382"/>
                <a:chExt cx="346364" cy="1593273"/>
              </a:xfrm>
              <a:grpFill/>
            </p:grpSpPr>
            <p:cxnSp>
              <p:nvCxnSpPr>
                <p:cNvPr id="54" name="Straight Connector 53"/>
                <p:cNvCxnSpPr/>
                <p:nvPr/>
              </p:nvCxnSpPr>
              <p:spPr bwMode="auto">
                <a:xfrm>
                  <a:off x="2272145" y="2535382"/>
                  <a:ext cx="0" cy="1593273"/>
                </a:xfrm>
                <a:prstGeom prst="line">
                  <a:avLst/>
                </a:prstGeom>
                <a:grpFill/>
                <a:ln w="50800" cap="flat" cmpd="sng" algn="ctr">
                  <a:solidFill>
                    <a:srgbClr val="A23D07"/>
                  </a:solidFill>
                  <a:prstDash val="solid"/>
                  <a:round/>
                  <a:headEnd type="none" w="med" len="med"/>
                  <a:tailEnd type="none" w="med" len="med"/>
                </a:ln>
                <a:effectLst/>
              </p:spPr>
            </p:cxnSp>
            <p:cxnSp>
              <p:nvCxnSpPr>
                <p:cNvPr id="55" name="Straight Connector 54"/>
                <p:cNvCxnSpPr/>
                <p:nvPr/>
              </p:nvCxnSpPr>
              <p:spPr bwMode="auto">
                <a:xfrm flipH="1">
                  <a:off x="2105890" y="2535382"/>
                  <a:ext cx="332510" cy="0"/>
                </a:xfrm>
                <a:prstGeom prst="line">
                  <a:avLst/>
                </a:prstGeom>
                <a:grpFill/>
                <a:ln w="50800" cap="flat" cmpd="sng" algn="ctr">
                  <a:solidFill>
                    <a:srgbClr val="A23D07"/>
                  </a:solidFill>
                  <a:prstDash val="solid"/>
                  <a:round/>
                  <a:headEnd type="none" w="med" len="med"/>
                  <a:tailEnd type="none" w="med" len="med"/>
                </a:ln>
                <a:effectLst/>
              </p:spPr>
            </p:cxnSp>
            <p:cxnSp>
              <p:nvCxnSpPr>
                <p:cNvPr id="56" name="Straight Connector 55"/>
                <p:cNvCxnSpPr/>
                <p:nvPr/>
              </p:nvCxnSpPr>
              <p:spPr bwMode="auto">
                <a:xfrm flipH="1">
                  <a:off x="2105890" y="4128655"/>
                  <a:ext cx="332510" cy="0"/>
                </a:xfrm>
                <a:prstGeom prst="line">
                  <a:avLst/>
                </a:prstGeom>
                <a:grpFill/>
                <a:ln w="50800" cap="flat" cmpd="sng" algn="ctr">
                  <a:solidFill>
                    <a:srgbClr val="A23D07"/>
                  </a:solidFill>
                  <a:prstDash val="solid"/>
                  <a:round/>
                  <a:headEnd type="none" w="med" len="med"/>
                  <a:tailEnd type="none" w="med" len="med"/>
                </a:ln>
                <a:effectLst/>
              </p:spPr>
            </p:cxnSp>
            <p:sp>
              <p:nvSpPr>
                <p:cNvPr id="57" name="Diamond 56"/>
                <p:cNvSpPr/>
                <p:nvPr/>
              </p:nvSpPr>
              <p:spPr bwMode="auto">
                <a:xfrm>
                  <a:off x="2092036" y="3264329"/>
                  <a:ext cx="332509" cy="129943"/>
                </a:xfrm>
                <a:prstGeom prst="diamond">
                  <a:avLst/>
                </a:prstGeom>
                <a:grpFill/>
                <a:ln w="12700" cap="flat" cmpd="sng" algn="ctr">
                  <a:solidFill>
                    <a:srgbClr val="A23D0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grpSp>
        </p:grpSp>
        <p:sp>
          <p:nvSpPr>
            <p:cNvPr id="62" name="TextBox 61"/>
            <p:cNvSpPr txBox="1"/>
            <p:nvPr/>
          </p:nvSpPr>
          <p:spPr>
            <a:xfrm>
              <a:off x="844390" y="5076834"/>
              <a:ext cx="3916504" cy="646331"/>
            </a:xfrm>
            <a:prstGeom prst="rect">
              <a:avLst/>
            </a:prstGeom>
            <a:noFill/>
          </p:spPr>
          <p:txBody>
            <a:bodyPr wrap="square" rtlCol="0">
              <a:spAutoFit/>
            </a:bodyPr>
            <a:lstStyle/>
            <a:p>
              <a:r>
                <a:rPr lang="en-US" sz="3600" b="1" dirty="0"/>
                <a:t> A     </a:t>
              </a:r>
              <a:r>
                <a:rPr lang="en-US" sz="3600" b="1" dirty="0">
                  <a:solidFill>
                    <a:srgbClr val="7030A0"/>
                  </a:solidFill>
                </a:rPr>
                <a:t>B</a:t>
              </a:r>
              <a:r>
                <a:rPr lang="en-US" sz="3600" b="1" dirty="0"/>
                <a:t>      </a:t>
              </a:r>
              <a:r>
                <a:rPr lang="en-US" sz="3600" b="1" dirty="0">
                  <a:solidFill>
                    <a:srgbClr val="A23D07"/>
                  </a:solidFill>
                </a:rPr>
                <a:t>C</a:t>
              </a:r>
            </a:p>
          </p:txBody>
        </p:sp>
      </p:grpSp>
      <p:sp>
        <p:nvSpPr>
          <p:cNvPr id="65" name="Content Placeholder 4"/>
          <p:cNvSpPr>
            <a:spLocks noGrp="1"/>
          </p:cNvSpPr>
          <p:nvPr>
            <p:ph sz="half" idx="4294967295"/>
          </p:nvPr>
        </p:nvSpPr>
        <p:spPr>
          <a:xfrm>
            <a:off x="4488873" y="2712624"/>
            <a:ext cx="4008423" cy="3543660"/>
          </a:xfrm>
          <a:prstGeom prst="rect">
            <a:avLst/>
          </a:prstGeom>
        </p:spPr>
        <p:txBody>
          <a:bodyPr/>
          <a:lstStyle/>
          <a:p>
            <a:pPr marL="514350" indent="-514350">
              <a:lnSpc>
                <a:spcPct val="90000"/>
              </a:lnSpc>
              <a:spcBef>
                <a:spcPts val="0"/>
              </a:spcBef>
              <a:spcAft>
                <a:spcPts val="1200"/>
              </a:spcAft>
              <a:buClrTx/>
              <a:buAutoNum type="alphaUcPeriod"/>
            </a:pPr>
            <a:r>
              <a:rPr lang="en-US" sz="2800" dirty="0">
                <a:solidFill>
                  <a:schemeClr val="tx1"/>
                </a:solidFill>
              </a:rPr>
              <a:t>CI do not overlap</a:t>
            </a:r>
          </a:p>
          <a:p>
            <a:pPr marL="514350" indent="-514350">
              <a:lnSpc>
                <a:spcPct val="90000"/>
              </a:lnSpc>
              <a:spcBef>
                <a:spcPts val="0"/>
              </a:spcBef>
              <a:spcAft>
                <a:spcPts val="1200"/>
              </a:spcAft>
              <a:buClr>
                <a:srgbClr val="7030A0"/>
              </a:buClr>
              <a:buAutoNum type="alphaUcPeriod"/>
            </a:pPr>
            <a:r>
              <a:rPr lang="en-US" sz="2800" dirty="0">
                <a:solidFill>
                  <a:srgbClr val="7030A0"/>
                </a:solidFill>
              </a:rPr>
              <a:t>CI overlaps so mean of one group inside CI of second group</a:t>
            </a:r>
          </a:p>
          <a:p>
            <a:pPr marL="514350" indent="-514350">
              <a:lnSpc>
                <a:spcPct val="90000"/>
              </a:lnSpc>
              <a:spcBef>
                <a:spcPts val="0"/>
              </a:spcBef>
              <a:spcAft>
                <a:spcPts val="1200"/>
              </a:spcAft>
              <a:buClr>
                <a:srgbClr val="A23D07"/>
              </a:buClr>
              <a:buAutoNum type="alphaUcPeriod"/>
            </a:pPr>
            <a:r>
              <a:rPr lang="en-US" sz="2800" dirty="0">
                <a:solidFill>
                  <a:srgbClr val="A23D07"/>
                </a:solidFill>
              </a:rPr>
              <a:t>CI overlap but mean of one group not inside CI of other </a:t>
            </a:r>
            <a:r>
              <a:rPr lang="en-US" sz="2800" dirty="0">
                <a:solidFill>
                  <a:srgbClr val="A23D07"/>
                </a:solidFill>
                <a:sym typeface="Wingdings" panose="05000000000000000000" pitchFamily="2" charset="2"/>
              </a:rPr>
              <a:t> Hypothesis test</a:t>
            </a:r>
            <a:endParaRPr lang="en-US" sz="2800" dirty="0">
              <a:solidFill>
                <a:srgbClr val="A23D07"/>
              </a:solidFill>
            </a:endParaRPr>
          </a:p>
        </p:txBody>
      </p:sp>
      <p:sp>
        <p:nvSpPr>
          <p:cNvPr id="66" name="Title 1"/>
          <p:cNvSpPr txBox="1">
            <a:spLocks/>
          </p:cNvSpPr>
          <p:nvPr/>
        </p:nvSpPr>
        <p:spPr bwMode="auto">
          <a:xfrm>
            <a:off x="457200" y="274320"/>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r>
              <a:rPr lang="en-US" kern="0" dirty="0"/>
              <a:t>1. Graphic test</a:t>
            </a:r>
          </a:p>
        </p:txBody>
      </p:sp>
      <p:sp>
        <p:nvSpPr>
          <p:cNvPr id="3" name="TextBox 2"/>
          <p:cNvSpPr txBox="1"/>
          <p:nvPr/>
        </p:nvSpPr>
        <p:spPr>
          <a:xfrm>
            <a:off x="548640" y="1508760"/>
            <a:ext cx="8229600" cy="1077218"/>
          </a:xfrm>
          <a:prstGeom prst="rect">
            <a:avLst/>
          </a:prstGeom>
          <a:solidFill>
            <a:srgbClr val="C9DA92"/>
          </a:solidFill>
        </p:spPr>
        <p:txBody>
          <a:bodyPr wrap="square" rtlCol="0" anchor="ctr">
            <a:spAutoFit/>
          </a:bodyPr>
          <a:lstStyle/>
          <a:p>
            <a:r>
              <a:rPr lang="en-US" sz="3200" kern="0" dirty="0">
                <a:solidFill>
                  <a:schemeClr val="tx1">
                    <a:lumMod val="65000"/>
                    <a:lumOff val="35000"/>
                  </a:schemeClr>
                </a:solidFill>
                <a:latin typeface="Calibri"/>
                <a:cs typeface="Calibri"/>
              </a:rPr>
              <a:t>Compare confidence intervals for 2 independent proportions </a:t>
            </a:r>
            <a:endParaRPr lang="en-US" sz="3200" dirty="0">
              <a:solidFill>
                <a:schemeClr val="tx1">
                  <a:lumMod val="65000"/>
                  <a:lumOff val="35000"/>
                </a:schemeClr>
              </a:solidFill>
              <a:latin typeface="Calibri"/>
              <a:cs typeface="Calibri"/>
            </a:endParaRPr>
          </a:p>
        </p:txBody>
      </p:sp>
    </p:spTree>
    <p:extLst>
      <p:ext uri="{BB962C8B-B14F-4D97-AF65-F5344CB8AC3E}">
        <p14:creationId xmlns:p14="http://schemas.microsoft.com/office/powerpoint/2010/main" val="2997361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320"/>
            <a:ext cx="8229600" cy="953969"/>
          </a:xfrm>
        </p:spPr>
        <p:txBody>
          <a:bodyPr/>
          <a:lstStyle/>
          <a:p>
            <a:r>
              <a:rPr lang="en-US" dirty="0"/>
              <a:t>Chi-square distribution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0168" y="1651920"/>
            <a:ext cx="4189843" cy="304465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1057" y="4284617"/>
            <a:ext cx="4030459" cy="2239144"/>
          </a:xfrm>
          <a:prstGeom prst="rect">
            <a:avLst/>
          </a:prstGeom>
          <a:ln>
            <a:solidFill>
              <a:schemeClr val="accent1">
                <a:lumMod val="75000"/>
              </a:schemeClr>
            </a:solidFill>
          </a:ln>
        </p:spPr>
      </p:pic>
      <p:sp>
        <p:nvSpPr>
          <p:cNvPr id="9" name="TextBox 8"/>
          <p:cNvSpPr txBox="1"/>
          <p:nvPr/>
        </p:nvSpPr>
        <p:spPr>
          <a:xfrm>
            <a:off x="4975528" y="1651920"/>
            <a:ext cx="3711272" cy="1384995"/>
          </a:xfrm>
          <a:prstGeom prst="rect">
            <a:avLst/>
          </a:prstGeom>
          <a:noFill/>
        </p:spPr>
        <p:txBody>
          <a:bodyPr wrap="none" rtlCol="0">
            <a:spAutoFit/>
          </a:bodyPr>
          <a:lstStyle/>
          <a:p>
            <a:r>
              <a:rPr lang="en-US" sz="2800" dirty="0"/>
              <a:t>Shape depends on </a:t>
            </a:r>
          </a:p>
          <a:p>
            <a:r>
              <a:rPr lang="en-US" sz="2800" dirty="0"/>
              <a:t>degrees of freedom</a:t>
            </a:r>
          </a:p>
          <a:p>
            <a:r>
              <a:rPr lang="en-US" sz="2800" dirty="0" err="1"/>
              <a:t>df</a:t>
            </a:r>
            <a:r>
              <a:rPr lang="en-US" sz="2800" dirty="0"/>
              <a:t>=n-1</a:t>
            </a:r>
          </a:p>
        </p:txBody>
      </p:sp>
      <p:sp>
        <p:nvSpPr>
          <p:cNvPr id="10" name="TextBox 9"/>
          <p:cNvSpPr txBox="1"/>
          <p:nvPr/>
        </p:nvSpPr>
        <p:spPr>
          <a:xfrm>
            <a:off x="457200" y="5120201"/>
            <a:ext cx="4024394" cy="1384995"/>
          </a:xfrm>
          <a:prstGeom prst="rect">
            <a:avLst/>
          </a:prstGeom>
          <a:noFill/>
        </p:spPr>
        <p:txBody>
          <a:bodyPr wrap="square" rtlCol="0">
            <a:spAutoFit/>
          </a:bodyPr>
          <a:lstStyle/>
          <a:p>
            <a:r>
              <a:rPr lang="en-US" sz="2800" dirty="0"/>
              <a:t>Define critical value </a:t>
            </a:r>
          </a:p>
          <a:p>
            <a:r>
              <a:rPr lang="en-US" sz="2800" dirty="0"/>
              <a:t>according to desired level of confidence</a:t>
            </a:r>
          </a:p>
        </p:txBody>
      </p:sp>
    </p:spTree>
    <p:extLst>
      <p:ext uri="{BB962C8B-B14F-4D97-AF65-F5344CB8AC3E}">
        <p14:creationId xmlns:p14="http://schemas.microsoft.com/office/powerpoint/2010/main" val="1055628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W2L6 Basic Biostats IIb_slide 1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a:xfrm>
            <a:off x="457200" y="535752"/>
            <a:ext cx="8229600" cy="919049"/>
          </a:xfrm>
          <a:solidFill>
            <a:schemeClr val="bg1"/>
          </a:solidFill>
        </p:spPr>
        <p:txBody>
          <a:bodyPr/>
          <a:lstStyle/>
          <a:p>
            <a:r>
              <a:rPr lang="en-US" dirty="0"/>
              <a:t>Chi-square distribution </a:t>
            </a:r>
            <a:r>
              <a:rPr lang="en-US" sz="3000" dirty="0"/>
              <a:t>(2) </a:t>
            </a:r>
            <a:endParaRPr lang="en-US" dirty="0"/>
          </a:p>
        </p:txBody>
      </p:sp>
      <mc:AlternateContent xmlns:mc="http://schemas.openxmlformats.org/markup-compatibility/2006" xmlns:a14="http://schemas.microsoft.com/office/drawing/2010/main">
        <mc:Choice Requires="a14">
          <p:sp>
            <p:nvSpPr>
              <p:cNvPr id="2" name="Rectangle 1"/>
              <p:cNvSpPr/>
              <p:nvPr/>
            </p:nvSpPr>
            <p:spPr>
              <a:xfrm>
                <a:off x="487713" y="4878136"/>
                <a:ext cx="8237668" cy="1108573"/>
              </a:xfrm>
              <a:prstGeom prst="rect">
                <a:avLst/>
              </a:prstGeom>
              <a:solidFill>
                <a:srgbClr val="FFFFFF"/>
              </a:solidFill>
              <a:ln>
                <a:noFill/>
              </a:ln>
            </p:spPr>
            <p:txBody>
              <a:bodyPr wrap="square">
                <a:spAutoFit/>
              </a:bodyPr>
              <a:lstStyle/>
              <a:p>
                <a:pPr lvl="0" algn="ctr" defTabSz="914400" fontAlgn="base">
                  <a:spcAft>
                    <a:spcPct val="0"/>
                  </a:spcAft>
                  <a:buClr>
                    <a:prstClr val="black">
                      <a:lumMod val="65000"/>
                      <a:lumOff val="35000"/>
                    </a:prstClr>
                  </a:buClr>
                  <a:buSzPct val="100000"/>
                </a:pPr>
                <a:r>
                  <a:rPr lang="en-US" sz="3200" b="1" kern="0" dirty="0">
                    <a:solidFill>
                      <a:prstClr val="black"/>
                    </a:solidFill>
                    <a:latin typeface="Calibri"/>
                    <a:ea typeface="MS PGothic" pitchFamily="34" charset="-128"/>
                    <a:cs typeface="Calibri"/>
                  </a:rPr>
                  <a:t>Confidence limits:</a:t>
                </a:r>
              </a:p>
              <a:p>
                <a:pPr lvl="0" algn="ctr" defTabSz="914400" fontAlgn="base">
                  <a:spcAft>
                    <a:spcPct val="0"/>
                  </a:spcAft>
                  <a:buClr>
                    <a:prstClr val="black">
                      <a:lumMod val="65000"/>
                      <a:lumOff val="35000"/>
                    </a:prstClr>
                  </a:buClr>
                  <a:buSzPct val="100000"/>
                </a:pPr>
                <a:r>
                  <a:rPr lang="en-US" sz="3200" b="1" kern="0" dirty="0">
                    <a:solidFill>
                      <a:prstClr val="black"/>
                    </a:solidFill>
                    <a:latin typeface="Calibri"/>
                    <a:ea typeface="MS PGothic" pitchFamily="34" charset="-128"/>
                    <a:cs typeface="Calibri"/>
                  </a:rPr>
                  <a:t>proportion </a:t>
                </a:r>
                <a14:m>
                  <m:oMath xmlns:m="http://schemas.openxmlformats.org/officeDocument/2006/math">
                    <m:bar>
                      <m:barPr>
                        <m:ctrlPr>
                          <a:rPr lang="en-US" sz="3200" b="1" i="1" kern="0">
                            <a:solidFill>
                              <a:prstClr val="black"/>
                            </a:solidFill>
                            <a:latin typeface="Cambria Math" panose="02040503050406030204" pitchFamily="18" charset="0"/>
                          </a:rPr>
                        </m:ctrlPr>
                      </m:barPr>
                      <m:e>
                        <m:r>
                          <a:rPr lang="en-US" sz="3200" b="1" i="1" kern="0">
                            <a:solidFill>
                              <a:prstClr val="black"/>
                            </a:solidFill>
                            <a:latin typeface="Cambria Math" panose="02040503050406030204" pitchFamily="18" charset="0"/>
                          </a:rPr>
                          <m:t>+</m:t>
                        </m:r>
                      </m:e>
                    </m:bar>
                  </m:oMath>
                </a14:m>
                <a:r>
                  <a:rPr lang="en-US" sz="3200" b="1" kern="0" dirty="0">
                    <a:solidFill>
                      <a:prstClr val="black"/>
                    </a:solidFill>
                    <a:latin typeface="Calibri"/>
                    <a:ea typeface="MS PGothic" pitchFamily="34" charset="-128"/>
                    <a:cs typeface="Calibri"/>
                  </a:rPr>
                  <a:t> critical value x SE( proportion)</a:t>
                </a:r>
              </a:p>
            </p:txBody>
          </p:sp>
        </mc:Choice>
        <mc:Fallback xmlns="">
          <p:sp>
            <p:nvSpPr>
              <p:cNvPr id="2" name="Rectangle 1"/>
              <p:cNvSpPr>
                <a:spLocks noRot="1" noChangeAspect="1" noMove="1" noResize="1" noEditPoints="1" noAdjustHandles="1" noChangeArrowheads="1" noChangeShapeType="1" noTextEdit="1"/>
              </p:cNvSpPr>
              <p:nvPr/>
            </p:nvSpPr>
            <p:spPr>
              <a:xfrm>
                <a:off x="487713" y="4878136"/>
                <a:ext cx="8237668" cy="1108573"/>
              </a:xfrm>
              <a:prstGeom prst="rect">
                <a:avLst/>
              </a:prstGeom>
              <a:blipFill rotWithShape="1">
                <a:blip r:embed="rId4"/>
                <a:stretch>
                  <a:fillRect/>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12547903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320"/>
            <a:ext cx="8229600" cy="841558"/>
          </a:xfrm>
        </p:spPr>
        <p:txBody>
          <a:bodyPr/>
          <a:lstStyle/>
          <a:p>
            <a:r>
              <a:rPr lang="en-US" dirty="0"/>
              <a:t>Understanding chi-square</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78231642"/>
              </p:ext>
            </p:extLst>
          </p:nvPr>
        </p:nvGraphicFramePr>
        <p:xfrm>
          <a:off x="750766" y="1422564"/>
          <a:ext cx="7642468" cy="5161116"/>
        </p:xfrm>
        <a:graphic>
          <a:graphicData uri="http://schemas.openxmlformats.org/drawingml/2006/table">
            <a:tbl>
              <a:tblPr firstRow="1" bandRow="1">
                <a:tableStyleId>{5940675A-B579-460E-94D1-54222C63F5DA}</a:tableStyleId>
              </a:tblPr>
              <a:tblGrid>
                <a:gridCol w="1910617">
                  <a:extLst>
                    <a:ext uri="{9D8B030D-6E8A-4147-A177-3AD203B41FA5}">
                      <a16:colId xmlns:a16="http://schemas.microsoft.com/office/drawing/2014/main" val="2920327009"/>
                    </a:ext>
                  </a:extLst>
                </a:gridCol>
                <a:gridCol w="1910617">
                  <a:extLst>
                    <a:ext uri="{9D8B030D-6E8A-4147-A177-3AD203B41FA5}">
                      <a16:colId xmlns:a16="http://schemas.microsoft.com/office/drawing/2014/main" val="3919954756"/>
                    </a:ext>
                  </a:extLst>
                </a:gridCol>
                <a:gridCol w="1910617">
                  <a:extLst>
                    <a:ext uri="{9D8B030D-6E8A-4147-A177-3AD203B41FA5}">
                      <a16:colId xmlns:a16="http://schemas.microsoft.com/office/drawing/2014/main" val="4251366072"/>
                    </a:ext>
                  </a:extLst>
                </a:gridCol>
                <a:gridCol w="1910617">
                  <a:extLst>
                    <a:ext uri="{9D8B030D-6E8A-4147-A177-3AD203B41FA5}">
                      <a16:colId xmlns:a16="http://schemas.microsoft.com/office/drawing/2014/main" val="1678739736"/>
                    </a:ext>
                  </a:extLst>
                </a:gridCol>
              </a:tblGrid>
              <a:tr h="495564">
                <a:tc gridSpan="4">
                  <a:txBody>
                    <a:bodyPr/>
                    <a:lstStyle/>
                    <a:p>
                      <a:r>
                        <a:rPr lang="en-US" sz="2000" b="1" dirty="0">
                          <a:solidFill>
                            <a:srgbClr val="546422"/>
                          </a:solidFill>
                        </a:rPr>
                        <a:t>A. Marginal</a:t>
                      </a:r>
                      <a:r>
                        <a:rPr lang="en-US" sz="2000" b="1" baseline="0" dirty="0">
                          <a:solidFill>
                            <a:srgbClr val="546422"/>
                          </a:solidFill>
                        </a:rPr>
                        <a:t> Frequencies</a:t>
                      </a:r>
                      <a:endParaRPr lang="en-US" sz="2000" b="1" dirty="0">
                        <a:solidFill>
                          <a:srgbClr val="546422"/>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tcPr>
                </a:tc>
                <a:tc hMerge="1">
                  <a:txBody>
                    <a:bodyPr/>
                    <a:lstStyle/>
                    <a:p>
                      <a:endParaRPr lang="en-US"/>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720415532"/>
                  </a:ext>
                </a:extLst>
              </a:tr>
              <a:tr h="495564">
                <a:tc>
                  <a:txBody>
                    <a:bodyPr/>
                    <a:lstStyle/>
                    <a:p>
                      <a:endParaRPr lang="en-US" sz="2000" b="1" dirty="0"/>
                    </a:p>
                  </a:txBody>
                  <a:tcPr anchor="ctr"/>
                </a:tc>
                <a:tc>
                  <a:txBody>
                    <a:bodyPr/>
                    <a:lstStyle/>
                    <a:p>
                      <a:pPr algn="ctr"/>
                      <a:r>
                        <a:rPr lang="en-US" sz="2000" b="1" dirty="0"/>
                        <a:t>Positive</a:t>
                      </a:r>
                    </a:p>
                  </a:txBody>
                  <a:tcPr anchor="ctr"/>
                </a:tc>
                <a:tc>
                  <a:txBody>
                    <a:bodyPr/>
                    <a:lstStyle/>
                    <a:p>
                      <a:pPr algn="ctr"/>
                      <a:r>
                        <a:rPr lang="en-US" sz="2000" b="1" dirty="0"/>
                        <a:t>Negative</a:t>
                      </a:r>
                    </a:p>
                  </a:txBody>
                  <a:tcPr anchor="ctr"/>
                </a:tc>
                <a:tc>
                  <a:txBody>
                    <a:bodyPr/>
                    <a:lstStyle/>
                    <a:p>
                      <a:pPr algn="ctr"/>
                      <a:r>
                        <a:rPr lang="en-US" sz="2000" b="1" dirty="0"/>
                        <a:t>Total</a:t>
                      </a:r>
                    </a:p>
                  </a:txBody>
                  <a:tcPr anchor="ctr"/>
                </a:tc>
                <a:extLst>
                  <a:ext uri="{0D108BD9-81ED-4DB2-BD59-A6C34878D82A}">
                    <a16:rowId xmlns:a16="http://schemas.microsoft.com/office/drawing/2014/main" val="2758888256"/>
                  </a:ext>
                </a:extLst>
              </a:tr>
              <a:tr h="495564">
                <a:tc>
                  <a:txBody>
                    <a:bodyPr/>
                    <a:lstStyle/>
                    <a:p>
                      <a:pPr algn="l"/>
                      <a:r>
                        <a:rPr lang="en-US" sz="2000" b="1" dirty="0"/>
                        <a:t>Treatment</a:t>
                      </a:r>
                    </a:p>
                  </a:txBody>
                  <a:tcPr anchor="ctr"/>
                </a:tc>
                <a:tc>
                  <a:txBody>
                    <a:bodyPr/>
                    <a:lstStyle/>
                    <a:p>
                      <a:pPr algn="ctr"/>
                      <a:endParaRPr lang="en-US" sz="2000" b="0" dirty="0"/>
                    </a:p>
                  </a:txBody>
                  <a:tcPr anchor="ctr"/>
                </a:tc>
                <a:tc>
                  <a:txBody>
                    <a:bodyPr/>
                    <a:lstStyle/>
                    <a:p>
                      <a:pPr algn="ctr"/>
                      <a:endParaRPr lang="en-US" sz="2000" b="0" dirty="0"/>
                    </a:p>
                  </a:txBody>
                  <a:tcPr anchor="ctr"/>
                </a:tc>
                <a:tc>
                  <a:txBody>
                    <a:bodyPr/>
                    <a:lstStyle/>
                    <a:p>
                      <a:pPr algn="ctr"/>
                      <a:r>
                        <a:rPr lang="en-US" sz="2000" b="1" dirty="0"/>
                        <a:t>50</a:t>
                      </a:r>
                    </a:p>
                  </a:txBody>
                  <a:tcPr anchor="ctr"/>
                </a:tc>
                <a:extLst>
                  <a:ext uri="{0D108BD9-81ED-4DB2-BD59-A6C34878D82A}">
                    <a16:rowId xmlns:a16="http://schemas.microsoft.com/office/drawing/2014/main" val="476439468"/>
                  </a:ext>
                </a:extLst>
              </a:tr>
              <a:tr h="495564">
                <a:tc>
                  <a:txBody>
                    <a:bodyPr/>
                    <a:lstStyle/>
                    <a:p>
                      <a:pPr algn="l"/>
                      <a:r>
                        <a:rPr lang="en-US" sz="2000" b="1" dirty="0"/>
                        <a:t>Control</a:t>
                      </a:r>
                    </a:p>
                  </a:txBody>
                  <a:tcPr anchor="ctr"/>
                </a:tc>
                <a:tc>
                  <a:txBody>
                    <a:bodyPr/>
                    <a:lstStyle/>
                    <a:p>
                      <a:pPr algn="ctr"/>
                      <a:endParaRPr lang="en-US" sz="2000" b="0" dirty="0"/>
                    </a:p>
                  </a:txBody>
                  <a:tcPr anchor="ctr"/>
                </a:tc>
                <a:tc>
                  <a:txBody>
                    <a:bodyPr/>
                    <a:lstStyle/>
                    <a:p>
                      <a:pPr algn="ctr"/>
                      <a:endParaRPr lang="en-US" sz="2000" b="0" dirty="0"/>
                    </a:p>
                  </a:txBody>
                  <a:tcPr anchor="ctr"/>
                </a:tc>
                <a:tc>
                  <a:txBody>
                    <a:bodyPr/>
                    <a:lstStyle/>
                    <a:p>
                      <a:pPr algn="ctr"/>
                      <a:r>
                        <a:rPr lang="en-US" sz="2000" b="1" dirty="0"/>
                        <a:t>150</a:t>
                      </a:r>
                    </a:p>
                  </a:txBody>
                  <a:tcPr anchor="ctr"/>
                </a:tc>
                <a:extLst>
                  <a:ext uri="{0D108BD9-81ED-4DB2-BD59-A6C34878D82A}">
                    <a16:rowId xmlns:a16="http://schemas.microsoft.com/office/drawing/2014/main" val="1579529166"/>
                  </a:ext>
                </a:extLst>
              </a:tr>
              <a:tr h="495564">
                <a:tc>
                  <a:txBody>
                    <a:bodyPr/>
                    <a:lstStyle/>
                    <a:p>
                      <a:r>
                        <a:rPr lang="en-US" sz="2000" b="1" dirty="0"/>
                        <a:t>Total</a:t>
                      </a:r>
                    </a:p>
                  </a:txBody>
                  <a:tcPr anchor="ctr"/>
                </a:tc>
                <a:tc>
                  <a:txBody>
                    <a:bodyPr/>
                    <a:lstStyle/>
                    <a:p>
                      <a:pPr algn="ctr"/>
                      <a:r>
                        <a:rPr lang="en-US" sz="2000" b="1" dirty="0"/>
                        <a:t>100</a:t>
                      </a:r>
                    </a:p>
                  </a:txBody>
                  <a:tcPr anchor="ctr"/>
                </a:tc>
                <a:tc>
                  <a:txBody>
                    <a:bodyPr/>
                    <a:lstStyle/>
                    <a:p>
                      <a:pPr algn="ctr"/>
                      <a:r>
                        <a:rPr lang="en-US" sz="2000" b="1" dirty="0"/>
                        <a:t>100</a:t>
                      </a:r>
                    </a:p>
                  </a:txBody>
                  <a:tcPr anchor="ctr"/>
                </a:tc>
                <a:tc>
                  <a:txBody>
                    <a:bodyPr/>
                    <a:lstStyle/>
                    <a:p>
                      <a:pPr algn="ctr"/>
                      <a:r>
                        <a:rPr lang="en-US" sz="2000" b="1" dirty="0"/>
                        <a:t>200</a:t>
                      </a:r>
                    </a:p>
                  </a:txBody>
                  <a:tcPr anchor="ctr"/>
                </a:tc>
                <a:extLst>
                  <a:ext uri="{0D108BD9-81ED-4DB2-BD59-A6C34878D82A}">
                    <a16:rowId xmlns:a16="http://schemas.microsoft.com/office/drawing/2014/main" val="3247586279"/>
                  </a:ext>
                </a:extLst>
              </a:tr>
              <a:tr h="678663">
                <a:tc gridSpan="4">
                  <a:txBody>
                    <a:bodyPr/>
                    <a:lstStyle/>
                    <a:p>
                      <a:endParaRPr lang="en-US" sz="2000" b="1" dirty="0">
                        <a:solidFill>
                          <a:schemeClr val="accent1">
                            <a:lumMod val="75000"/>
                          </a:schemeClr>
                        </a:solidFill>
                      </a:endParaRPr>
                    </a:p>
                    <a:p>
                      <a:r>
                        <a:rPr lang="en-US" sz="2000" b="1" dirty="0">
                          <a:solidFill>
                            <a:schemeClr val="accent6">
                              <a:lumMod val="50000"/>
                            </a:schemeClr>
                          </a:solidFill>
                        </a:rPr>
                        <a:t>B. Expected</a:t>
                      </a:r>
                      <a:r>
                        <a:rPr lang="en-US" sz="2000" b="1" baseline="0" dirty="0">
                          <a:solidFill>
                            <a:schemeClr val="accent6">
                              <a:lumMod val="50000"/>
                            </a:schemeClr>
                          </a:solidFill>
                        </a:rPr>
                        <a:t> Frequencies</a:t>
                      </a:r>
                      <a:endParaRPr lang="en-US" sz="2000" b="1" dirty="0">
                        <a:solidFill>
                          <a:schemeClr val="accent6">
                            <a:lumMod val="50000"/>
                          </a:schemeClr>
                        </a:solidFill>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tcPr>
                </a:tc>
                <a:tc hMerge="1">
                  <a:txBody>
                    <a:bodyPr/>
                    <a:lstStyle/>
                    <a:p>
                      <a:endParaRPr lang="en-US"/>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3801635828"/>
                  </a:ext>
                </a:extLst>
              </a:tr>
              <a:tr h="495564">
                <a:tc>
                  <a:txBody>
                    <a:bodyPr/>
                    <a:lstStyle/>
                    <a:p>
                      <a:endParaRPr lang="en-US" sz="2000" b="1" dirty="0"/>
                    </a:p>
                  </a:txBody>
                  <a:tcPr anchor="ctr"/>
                </a:tc>
                <a:tc>
                  <a:txBody>
                    <a:bodyPr/>
                    <a:lstStyle/>
                    <a:p>
                      <a:pPr algn="ctr"/>
                      <a:r>
                        <a:rPr lang="en-US" sz="2000" b="1" dirty="0"/>
                        <a:t>Positive</a:t>
                      </a:r>
                    </a:p>
                  </a:txBody>
                  <a:tcPr anchor="ctr"/>
                </a:tc>
                <a:tc>
                  <a:txBody>
                    <a:bodyPr/>
                    <a:lstStyle/>
                    <a:p>
                      <a:pPr algn="ctr"/>
                      <a:r>
                        <a:rPr lang="en-US" sz="2000" b="1" dirty="0"/>
                        <a:t>Negative</a:t>
                      </a:r>
                    </a:p>
                  </a:txBody>
                  <a:tcPr anchor="ctr"/>
                </a:tc>
                <a:tc>
                  <a:txBody>
                    <a:bodyPr/>
                    <a:lstStyle/>
                    <a:p>
                      <a:pPr algn="ctr"/>
                      <a:r>
                        <a:rPr lang="en-US" sz="2000" b="1" dirty="0"/>
                        <a:t>Total</a:t>
                      </a:r>
                    </a:p>
                  </a:txBody>
                  <a:tcPr anchor="ctr"/>
                </a:tc>
                <a:extLst>
                  <a:ext uri="{0D108BD9-81ED-4DB2-BD59-A6C34878D82A}">
                    <a16:rowId xmlns:a16="http://schemas.microsoft.com/office/drawing/2014/main" val="2210521953"/>
                  </a:ext>
                </a:extLst>
              </a:tr>
              <a:tr h="495564">
                <a:tc>
                  <a:txBody>
                    <a:bodyPr/>
                    <a:lstStyle/>
                    <a:p>
                      <a:pPr algn="l"/>
                      <a:r>
                        <a:rPr lang="en-US" sz="2000" b="1" dirty="0"/>
                        <a:t>Treatment</a:t>
                      </a:r>
                    </a:p>
                  </a:txBody>
                  <a:tcPr anchor="ctr"/>
                </a:tc>
                <a:tc>
                  <a:txBody>
                    <a:bodyPr/>
                    <a:lstStyle/>
                    <a:p>
                      <a:pPr algn="ctr"/>
                      <a:r>
                        <a:rPr lang="en-US" sz="2000" b="1" dirty="0">
                          <a:solidFill>
                            <a:schemeClr val="accent1">
                              <a:lumMod val="75000"/>
                            </a:schemeClr>
                          </a:solidFill>
                        </a:rPr>
                        <a:t>25</a:t>
                      </a:r>
                    </a:p>
                  </a:txBody>
                  <a:tcPr anchor="ctr"/>
                </a:tc>
                <a:tc>
                  <a:txBody>
                    <a:bodyPr/>
                    <a:lstStyle/>
                    <a:p>
                      <a:pPr algn="ctr"/>
                      <a:r>
                        <a:rPr lang="en-US" sz="2000" b="1" dirty="0">
                          <a:solidFill>
                            <a:schemeClr val="accent1">
                              <a:lumMod val="75000"/>
                            </a:schemeClr>
                          </a:solidFill>
                        </a:rPr>
                        <a:t>25</a:t>
                      </a:r>
                    </a:p>
                  </a:txBody>
                  <a:tcPr anchor="ctr"/>
                </a:tc>
                <a:tc>
                  <a:txBody>
                    <a:bodyPr/>
                    <a:lstStyle/>
                    <a:p>
                      <a:pPr algn="ctr"/>
                      <a:r>
                        <a:rPr lang="en-US" sz="2000" b="1" dirty="0"/>
                        <a:t>50</a:t>
                      </a:r>
                    </a:p>
                  </a:txBody>
                  <a:tcPr anchor="ctr"/>
                </a:tc>
                <a:extLst>
                  <a:ext uri="{0D108BD9-81ED-4DB2-BD59-A6C34878D82A}">
                    <a16:rowId xmlns:a16="http://schemas.microsoft.com/office/drawing/2014/main" val="1251305665"/>
                  </a:ext>
                </a:extLst>
              </a:tr>
              <a:tr h="495564">
                <a:tc>
                  <a:txBody>
                    <a:bodyPr/>
                    <a:lstStyle/>
                    <a:p>
                      <a:pPr algn="l"/>
                      <a:r>
                        <a:rPr lang="en-US" sz="2000" b="1" dirty="0"/>
                        <a:t>Control</a:t>
                      </a:r>
                    </a:p>
                  </a:txBody>
                  <a:tcPr anchor="ctr"/>
                </a:tc>
                <a:tc>
                  <a:txBody>
                    <a:bodyPr/>
                    <a:lstStyle/>
                    <a:p>
                      <a:pPr algn="ctr"/>
                      <a:r>
                        <a:rPr lang="en-US" sz="2000" b="1" dirty="0">
                          <a:solidFill>
                            <a:schemeClr val="accent1">
                              <a:lumMod val="75000"/>
                            </a:schemeClr>
                          </a:solidFill>
                        </a:rPr>
                        <a:t>75</a:t>
                      </a:r>
                    </a:p>
                  </a:txBody>
                  <a:tcPr anchor="ctr"/>
                </a:tc>
                <a:tc>
                  <a:txBody>
                    <a:bodyPr/>
                    <a:lstStyle/>
                    <a:p>
                      <a:pPr algn="ctr"/>
                      <a:r>
                        <a:rPr lang="en-US" sz="2000" b="1" dirty="0">
                          <a:solidFill>
                            <a:schemeClr val="accent1">
                              <a:lumMod val="75000"/>
                            </a:schemeClr>
                          </a:solidFill>
                        </a:rPr>
                        <a:t>75</a:t>
                      </a:r>
                    </a:p>
                  </a:txBody>
                  <a:tcPr anchor="ctr"/>
                </a:tc>
                <a:tc>
                  <a:txBody>
                    <a:bodyPr/>
                    <a:lstStyle/>
                    <a:p>
                      <a:pPr algn="ctr"/>
                      <a:r>
                        <a:rPr lang="en-US" sz="2000" b="1" dirty="0"/>
                        <a:t>150</a:t>
                      </a:r>
                    </a:p>
                  </a:txBody>
                  <a:tcPr anchor="ctr"/>
                </a:tc>
                <a:extLst>
                  <a:ext uri="{0D108BD9-81ED-4DB2-BD59-A6C34878D82A}">
                    <a16:rowId xmlns:a16="http://schemas.microsoft.com/office/drawing/2014/main" val="1637925530"/>
                  </a:ext>
                </a:extLst>
              </a:tr>
              <a:tr h="495564">
                <a:tc>
                  <a:txBody>
                    <a:bodyPr/>
                    <a:lstStyle/>
                    <a:p>
                      <a:r>
                        <a:rPr lang="en-US" sz="2000" b="1" dirty="0"/>
                        <a:t>Total</a:t>
                      </a:r>
                    </a:p>
                  </a:txBody>
                  <a:tcPr anchor="ctr"/>
                </a:tc>
                <a:tc>
                  <a:txBody>
                    <a:bodyPr/>
                    <a:lstStyle/>
                    <a:p>
                      <a:pPr algn="ctr"/>
                      <a:r>
                        <a:rPr lang="en-US" sz="2000" b="1" dirty="0"/>
                        <a:t>100</a:t>
                      </a:r>
                    </a:p>
                  </a:txBody>
                  <a:tcPr anchor="ctr"/>
                </a:tc>
                <a:tc>
                  <a:txBody>
                    <a:bodyPr/>
                    <a:lstStyle/>
                    <a:p>
                      <a:pPr algn="ctr"/>
                      <a:r>
                        <a:rPr lang="en-US" sz="2000" b="1" dirty="0"/>
                        <a:t>100</a:t>
                      </a:r>
                    </a:p>
                  </a:txBody>
                  <a:tcPr anchor="ctr"/>
                </a:tc>
                <a:tc>
                  <a:txBody>
                    <a:bodyPr/>
                    <a:lstStyle/>
                    <a:p>
                      <a:pPr algn="ctr"/>
                      <a:r>
                        <a:rPr lang="en-US" sz="2000" b="1" dirty="0"/>
                        <a:t>200</a:t>
                      </a:r>
                    </a:p>
                  </a:txBody>
                  <a:tcPr anchor="ctr"/>
                </a:tc>
                <a:extLst>
                  <a:ext uri="{0D108BD9-81ED-4DB2-BD59-A6C34878D82A}">
                    <a16:rowId xmlns:a16="http://schemas.microsoft.com/office/drawing/2014/main" val="3519264445"/>
                  </a:ext>
                </a:extLst>
              </a:tr>
            </a:tbl>
          </a:graphicData>
        </a:graphic>
      </p:graphicFrame>
    </p:spTree>
    <p:extLst>
      <p:ext uri="{BB962C8B-B14F-4D97-AF65-F5344CB8AC3E}">
        <p14:creationId xmlns:p14="http://schemas.microsoft.com/office/powerpoint/2010/main" val="12712404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W2L6 Basic Biostats IIb_slide 1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title"/>
          </p:nvPr>
        </p:nvSpPr>
        <p:spPr>
          <a:xfrm>
            <a:off x="457200" y="155787"/>
            <a:ext cx="8229600" cy="894080"/>
          </a:xfrm>
          <a:solidFill>
            <a:srgbClr val="FFFFFF"/>
          </a:solidFill>
        </p:spPr>
        <p:txBody>
          <a:bodyPr/>
          <a:lstStyle/>
          <a:p>
            <a:r>
              <a:rPr lang="en-US" dirty="0"/>
              <a:t>2. Chi-square for 2 proportions</a:t>
            </a:r>
          </a:p>
        </p:txBody>
      </p:sp>
    </p:spTree>
    <p:extLst>
      <p:ext uri="{BB962C8B-B14F-4D97-AF65-F5344CB8AC3E}">
        <p14:creationId xmlns:p14="http://schemas.microsoft.com/office/powerpoint/2010/main" val="28026940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320"/>
            <a:ext cx="8229600" cy="1143000"/>
          </a:xfrm>
        </p:spPr>
        <p:txBody>
          <a:bodyPr/>
          <a:lstStyle/>
          <a:p>
            <a:r>
              <a:rPr lang="en-US" dirty="0"/>
              <a:t>3. Hypothesis test</a:t>
            </a:r>
            <a:endParaRPr lang="en-US" sz="2400" dirty="0"/>
          </a:p>
        </p:txBody>
      </p:sp>
      <mc:AlternateContent xmlns:mc="http://schemas.openxmlformats.org/markup-compatibility/2006" xmlns:a14="http://schemas.microsoft.com/office/drawing/2010/main">
        <mc:Choice Requires="a14">
          <p:sp>
            <p:nvSpPr>
              <p:cNvPr id="2" name="Content Placeholder 1"/>
              <p:cNvSpPr>
                <a:spLocks noGrp="1"/>
              </p:cNvSpPr>
              <p:nvPr>
                <p:ph idx="1"/>
              </p:nvPr>
            </p:nvSpPr>
            <p:spPr>
              <a:xfrm>
                <a:off x="654962" y="3029118"/>
                <a:ext cx="7811589" cy="3089058"/>
              </a:xfrm>
            </p:spPr>
            <p:txBody>
              <a:bodyPr/>
              <a:lstStyle/>
              <a:p>
                <a:pPr marL="514350" indent="-514350">
                  <a:spcBef>
                    <a:spcPts val="1800"/>
                  </a:spcBef>
                  <a:buFont typeface="+mj-lt"/>
                  <a:buAutoNum type="arabicPeriod"/>
                </a:pPr>
                <a:r>
                  <a:rPr lang="en-US" sz="3000" dirty="0">
                    <a:solidFill>
                      <a:schemeClr val="tx1">
                        <a:lumMod val="65000"/>
                        <a:lumOff val="35000"/>
                      </a:schemeClr>
                    </a:solidFill>
                  </a:rPr>
                  <a:t>Calculate </a:t>
                </a:r>
                <a:r>
                  <a:rPr lang="en-US" sz="3000" i="1" dirty="0">
                    <a:solidFill>
                      <a:schemeClr val="tx1">
                        <a:lumMod val="65000"/>
                        <a:lumOff val="35000"/>
                      </a:schemeClr>
                    </a:solidFill>
                    <a:latin typeface="Univers Condensed" panose="020B0606020202060204" pitchFamily="34" charset="0"/>
                    <a:cs typeface="Times New Roman" panose="02020603050405020304" pitchFamily="18" charset="0"/>
                  </a:rPr>
                  <a:t>X</a:t>
                </a:r>
                <a:r>
                  <a:rPr lang="en-US" sz="3000" i="1" baseline="30000" dirty="0">
                    <a:solidFill>
                      <a:schemeClr val="tx1">
                        <a:lumMod val="65000"/>
                        <a:lumOff val="35000"/>
                      </a:schemeClr>
                    </a:solidFill>
                    <a:latin typeface="Times New Roman" panose="02020603050405020304" pitchFamily="18" charset="0"/>
                    <a:cs typeface="Times New Roman" panose="02020603050405020304" pitchFamily="18" charset="0"/>
                  </a:rPr>
                  <a:t>2 </a:t>
                </a:r>
                <a:r>
                  <a:rPr lang="en-US" sz="3000" dirty="0">
                    <a:solidFill>
                      <a:schemeClr val="tx1">
                        <a:lumMod val="65000"/>
                        <a:lumOff val="35000"/>
                      </a:schemeClr>
                    </a:solidFill>
                  </a:rPr>
                  <a:t> from observed data</a:t>
                </a:r>
              </a:p>
              <a:p>
                <a:pPr marL="514350" indent="-514350">
                  <a:spcBef>
                    <a:spcPts val="1800"/>
                  </a:spcBef>
                  <a:buFont typeface="+mj-lt"/>
                  <a:buAutoNum type="arabicPeriod"/>
                </a:pPr>
                <a:r>
                  <a:rPr lang="en-US" sz="3000" dirty="0">
                    <a:solidFill>
                      <a:schemeClr val="tx1">
                        <a:lumMod val="65000"/>
                        <a:lumOff val="35000"/>
                      </a:schemeClr>
                    </a:solidFill>
                  </a:rPr>
                  <a:t>Compare with critical value from chi square distribution for specified </a:t>
                </a:r>
                <a14:m>
                  <m:oMath xmlns:m="http://schemas.openxmlformats.org/officeDocument/2006/math">
                    <m:r>
                      <a:rPr lang="en-US" sz="3000" b="0" i="1" smtClean="0">
                        <a:solidFill>
                          <a:schemeClr val="tx1">
                            <a:lumMod val="65000"/>
                            <a:lumOff val="35000"/>
                          </a:schemeClr>
                        </a:solidFill>
                        <a:latin typeface="Cambria Math" panose="02040503050406030204" pitchFamily="18" charset="0"/>
                        <a:ea typeface="Cambria Math" panose="02040503050406030204" pitchFamily="18" charset="0"/>
                      </a:rPr>
                      <m:t>𝛼</m:t>
                    </m:r>
                  </m:oMath>
                </a14:m>
                <a:r>
                  <a:rPr lang="en-US" sz="3000" dirty="0">
                    <a:solidFill>
                      <a:schemeClr val="tx1">
                        <a:lumMod val="65000"/>
                        <a:lumOff val="35000"/>
                      </a:schemeClr>
                    </a:solidFill>
                  </a:rPr>
                  <a:t> with (r-1)(c-1) </a:t>
                </a:r>
                <a:r>
                  <a:rPr lang="en-US" sz="3000" dirty="0" err="1">
                    <a:solidFill>
                      <a:schemeClr val="tx1">
                        <a:lumMod val="65000"/>
                        <a:lumOff val="35000"/>
                      </a:schemeClr>
                    </a:solidFill>
                  </a:rPr>
                  <a:t>df</a:t>
                </a:r>
                <a:endParaRPr lang="en-US" sz="3000" dirty="0">
                  <a:solidFill>
                    <a:schemeClr val="tx1">
                      <a:lumMod val="65000"/>
                      <a:lumOff val="35000"/>
                    </a:schemeClr>
                  </a:solidFill>
                </a:endParaRPr>
              </a:p>
              <a:p>
                <a:pPr marL="514350" indent="-514350">
                  <a:spcBef>
                    <a:spcPts val="1800"/>
                  </a:spcBef>
                  <a:buFont typeface="+mj-lt"/>
                  <a:buAutoNum type="arabicPeriod"/>
                </a:pPr>
                <a:r>
                  <a:rPr lang="en-US" sz="3000" dirty="0">
                    <a:solidFill>
                      <a:schemeClr val="tx1">
                        <a:lumMod val="65000"/>
                        <a:lumOff val="35000"/>
                      </a:schemeClr>
                    </a:solidFill>
                  </a:rPr>
                  <a:t>If observed </a:t>
                </a:r>
                <a:r>
                  <a:rPr lang="en-US" sz="3000" i="1" dirty="0">
                    <a:solidFill>
                      <a:schemeClr val="tx1">
                        <a:lumMod val="65000"/>
                        <a:lumOff val="35000"/>
                      </a:schemeClr>
                    </a:solidFill>
                    <a:latin typeface="Univers Condensed" panose="020B0606020202060204" pitchFamily="34" charset="0"/>
                    <a:cs typeface="Times New Roman" panose="02020603050405020304" pitchFamily="18" charset="0"/>
                  </a:rPr>
                  <a:t>X</a:t>
                </a:r>
                <a:r>
                  <a:rPr lang="en-US" sz="3000" i="1" baseline="30000" dirty="0">
                    <a:solidFill>
                      <a:schemeClr val="tx1">
                        <a:lumMod val="65000"/>
                        <a:lumOff val="35000"/>
                      </a:schemeClr>
                    </a:solidFill>
                    <a:latin typeface="Times New Roman" panose="02020603050405020304" pitchFamily="18" charset="0"/>
                    <a:cs typeface="Times New Roman" panose="02020603050405020304" pitchFamily="18" charset="0"/>
                  </a:rPr>
                  <a:t>2</a:t>
                </a:r>
                <a:r>
                  <a:rPr lang="en-US" sz="3000" dirty="0">
                    <a:solidFill>
                      <a:schemeClr val="tx1">
                        <a:lumMod val="65000"/>
                        <a:lumOff val="35000"/>
                      </a:schemeClr>
                    </a:solidFill>
                  </a:rPr>
                  <a:t> &gt; critical value, then H</a:t>
                </a:r>
                <a:r>
                  <a:rPr lang="en-US" sz="3000" baseline="-25000" dirty="0">
                    <a:solidFill>
                      <a:schemeClr val="tx1">
                        <a:lumMod val="65000"/>
                        <a:lumOff val="35000"/>
                      </a:schemeClr>
                    </a:solidFill>
                  </a:rPr>
                  <a:t>o</a:t>
                </a:r>
                <a:r>
                  <a:rPr lang="en-US" sz="3000" dirty="0">
                    <a:solidFill>
                      <a:schemeClr val="tx1">
                        <a:lumMod val="65000"/>
                        <a:lumOff val="35000"/>
                      </a:schemeClr>
                    </a:solidFill>
                  </a:rPr>
                  <a:t> likely not correct, consider alternative hypothesis</a:t>
                </a:r>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xfrm>
                <a:off x="654962" y="3029118"/>
                <a:ext cx="7811589" cy="3089058"/>
              </a:xfrm>
              <a:blipFill rotWithShape="1">
                <a:blip r:embed="rId3"/>
                <a:stretch>
                  <a:fillRect/>
                </a:stretch>
              </a:blipFill>
            </p:spPr>
            <p:txBody>
              <a:bodyPr/>
              <a:lstStyle/>
              <a:p>
                <a:r>
                  <a:rPr lang="en-US">
                    <a:noFill/>
                  </a:rPr>
                  <a:t> </a:t>
                </a:r>
              </a:p>
            </p:txBody>
          </p:sp>
        </mc:Fallback>
      </mc:AlternateContent>
      <p:sp>
        <p:nvSpPr>
          <p:cNvPr id="4" name="Title 4">
            <a:extLst>
              <a:ext uri="{FF2B5EF4-FFF2-40B4-BE49-F238E27FC236}">
                <a16:creationId xmlns:a16="http://schemas.microsoft.com/office/drawing/2014/main" id="{14E17933-9DB3-44F8-892D-DCB7A1AA9398}"/>
              </a:ext>
            </a:extLst>
          </p:cNvPr>
          <p:cNvSpPr txBox="1">
            <a:spLocks/>
          </p:cNvSpPr>
          <p:nvPr/>
        </p:nvSpPr>
        <p:spPr bwMode="auto">
          <a:xfrm>
            <a:off x="548640" y="1600200"/>
            <a:ext cx="8229600" cy="1143000"/>
          </a:xfrm>
          <a:prstGeom prst="rect">
            <a:avLst/>
          </a:prstGeom>
          <a:solidFill>
            <a:schemeClr val="accent6">
              <a:lumMod val="60000"/>
              <a:lumOff val="40000"/>
            </a:schemeClr>
          </a:solidFill>
          <a:ln>
            <a:noFill/>
          </a:ln>
          <a:extLs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r>
              <a:rPr lang="en-US" sz="3200" kern="0" dirty="0">
                <a:solidFill>
                  <a:schemeClr val="tx1">
                    <a:lumMod val="65000"/>
                    <a:lumOff val="35000"/>
                  </a:schemeClr>
                </a:solidFill>
                <a:latin typeface="Calibri"/>
                <a:cs typeface="Calibri"/>
              </a:rPr>
              <a:t>H</a:t>
            </a:r>
            <a:r>
              <a:rPr lang="en-US" sz="3200" kern="0" baseline="-25000" dirty="0">
                <a:solidFill>
                  <a:schemeClr val="tx1">
                    <a:lumMod val="65000"/>
                    <a:lumOff val="35000"/>
                  </a:schemeClr>
                </a:solidFill>
                <a:latin typeface="Calibri"/>
                <a:cs typeface="Calibri"/>
              </a:rPr>
              <a:t>o</a:t>
            </a:r>
            <a:r>
              <a:rPr lang="en-US" sz="3200" kern="0" dirty="0">
                <a:solidFill>
                  <a:schemeClr val="tx1">
                    <a:lumMod val="65000"/>
                    <a:lumOff val="35000"/>
                  </a:schemeClr>
                </a:solidFill>
                <a:latin typeface="Calibri"/>
                <a:cs typeface="Calibri"/>
              </a:rPr>
              <a:t>:  No significant difference between </a:t>
            </a:r>
          </a:p>
          <a:p>
            <a:pPr defTabSz="914400"/>
            <a:r>
              <a:rPr lang="en-US" sz="3200" kern="0" dirty="0">
                <a:solidFill>
                  <a:schemeClr val="tx1">
                    <a:lumMod val="65000"/>
                    <a:lumOff val="35000"/>
                  </a:schemeClr>
                </a:solidFill>
                <a:latin typeface="Calibri"/>
                <a:cs typeface="Calibri"/>
              </a:rPr>
              <a:t>2 independent proportions</a:t>
            </a:r>
            <a:endParaRPr lang="en-US" sz="2000" kern="0" dirty="0">
              <a:solidFill>
                <a:schemeClr val="tx1">
                  <a:lumMod val="65000"/>
                  <a:lumOff val="35000"/>
                </a:schemeClr>
              </a:solidFill>
              <a:latin typeface="Calibri"/>
              <a:cs typeface="Calibri"/>
            </a:endParaRPr>
          </a:p>
        </p:txBody>
      </p:sp>
    </p:spTree>
    <p:extLst>
      <p:ext uri="{BB962C8B-B14F-4D97-AF65-F5344CB8AC3E}">
        <p14:creationId xmlns:p14="http://schemas.microsoft.com/office/powerpoint/2010/main" val="11534621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199" y="274320"/>
            <a:ext cx="8229600" cy="1143000"/>
          </a:xfrm>
        </p:spPr>
        <p:txBody>
          <a:bodyPr/>
          <a:lstStyle/>
          <a:p>
            <a:r>
              <a:rPr lang="en-US" dirty="0"/>
              <a:t>Small cells &amp; Fisher's exact test</a:t>
            </a:r>
          </a:p>
        </p:txBody>
      </p:sp>
      <mc:AlternateContent xmlns:mc="http://schemas.openxmlformats.org/markup-compatibility/2006" xmlns:a14="http://schemas.microsoft.com/office/drawing/2010/main">
        <mc:Choice Requires="a14">
          <p:sp>
            <p:nvSpPr>
              <p:cNvPr id="2" name="Content Placeholder 1"/>
              <p:cNvSpPr>
                <a:spLocks noGrp="1"/>
              </p:cNvSpPr>
              <p:nvPr>
                <p:ph idx="1"/>
              </p:nvPr>
            </p:nvSpPr>
            <p:spPr>
              <a:xfrm>
                <a:off x="457199" y="1686464"/>
                <a:ext cx="8229599" cy="4322450"/>
              </a:xfrm>
            </p:spPr>
            <p:txBody>
              <a:bodyPr/>
              <a:lstStyle/>
              <a:p>
                <a:r>
                  <a:rPr lang="en-US" dirty="0">
                    <a:solidFill>
                      <a:schemeClr val="tx1">
                        <a:lumMod val="65000"/>
                        <a:lumOff val="35000"/>
                      </a:schemeClr>
                    </a:solidFill>
                  </a:rPr>
                  <a:t>Chi-square (and Z and t…) are approximations that get better as sample size increases</a:t>
                </a:r>
              </a:p>
              <a:p>
                <a:pPr>
                  <a:spcBef>
                    <a:spcPts val="1200"/>
                  </a:spcBef>
                </a:pPr>
                <a:r>
                  <a:rPr lang="en-US" dirty="0">
                    <a:solidFill>
                      <a:schemeClr val="tx1">
                        <a:lumMod val="65000"/>
                        <a:lumOff val="35000"/>
                      </a:schemeClr>
                    </a:solidFill>
                  </a:rPr>
                  <a:t>If </a:t>
                </a:r>
                <a:r>
                  <a:rPr lang="en-US" u="sng" dirty="0">
                    <a:solidFill>
                      <a:schemeClr val="tx1">
                        <a:lumMod val="65000"/>
                        <a:lumOff val="35000"/>
                      </a:schemeClr>
                    </a:solidFill>
                  </a:rPr>
                  <a:t>expected value</a:t>
                </a:r>
                <a:r>
                  <a:rPr lang="en-US" dirty="0">
                    <a:solidFill>
                      <a:schemeClr val="tx1">
                        <a:lumMod val="65000"/>
                        <a:lumOff val="35000"/>
                      </a:schemeClr>
                    </a:solidFill>
                  </a:rPr>
                  <a:t> in any cell in table &lt;5, use Fisher’s exact test</a:t>
                </a:r>
              </a:p>
              <a:p>
                <a:pPr>
                  <a:spcBef>
                    <a:spcPts val="1200"/>
                  </a:spcBef>
                </a:pPr>
                <a:r>
                  <a:rPr lang="en-US" dirty="0">
                    <a:solidFill>
                      <a:schemeClr val="tx1">
                        <a:lumMod val="65000"/>
                        <a:lumOff val="35000"/>
                      </a:schemeClr>
                    </a:solidFill>
                  </a:rPr>
                  <a:t>Exact probability of observed data:</a:t>
                </a:r>
              </a:p>
              <a:p>
                <a:pPr marL="0" indent="0">
                  <a:spcBef>
                    <a:spcPts val="1200"/>
                  </a:spcBef>
                  <a:buNone/>
                </a:pPr>
                <a:endParaRPr lang="en-US" sz="800" dirty="0">
                  <a:solidFill>
                    <a:schemeClr val="tx1">
                      <a:lumMod val="65000"/>
                      <a:lumOff val="35000"/>
                    </a:schemeClr>
                  </a:solidFill>
                </a:endParaRPr>
              </a:p>
              <a:p>
                <a:pPr marL="0" indent="0">
                  <a:spcBef>
                    <a:spcPts val="1200"/>
                  </a:spcBef>
                  <a:buNone/>
                </a:pPr>
                <a14:m>
                  <m:oMathPara xmlns:m="http://schemas.openxmlformats.org/officeDocument/2006/math">
                    <m:oMathParaPr>
                      <m:jc m:val="centerGroup"/>
                    </m:oMathParaPr>
                    <m:oMath xmlns:m="http://schemas.openxmlformats.org/officeDocument/2006/math">
                      <m:r>
                        <a:rPr lang="en-US" sz="2800" b="1" i="1">
                          <a:solidFill>
                            <a:schemeClr val="tx1">
                              <a:lumMod val="85000"/>
                              <a:lumOff val="15000"/>
                            </a:schemeClr>
                          </a:solidFill>
                          <a:latin typeface="Cambria Math" panose="02040503050406030204" pitchFamily="18" charset="0"/>
                        </a:rPr>
                        <m:t>𝑷</m:t>
                      </m:r>
                      <m:r>
                        <a:rPr lang="en-US" sz="2800" b="1" i="1">
                          <a:solidFill>
                            <a:schemeClr val="tx1">
                              <a:lumMod val="85000"/>
                              <a:lumOff val="15000"/>
                            </a:schemeClr>
                          </a:solidFill>
                          <a:latin typeface="Cambria Math" panose="02040503050406030204" pitchFamily="18" charset="0"/>
                        </a:rPr>
                        <m:t>= </m:t>
                      </m:r>
                      <m:f>
                        <m:fPr>
                          <m:ctrlPr>
                            <a:rPr lang="en-US" sz="2800" b="1" i="1">
                              <a:solidFill>
                                <a:schemeClr val="tx1">
                                  <a:lumMod val="85000"/>
                                  <a:lumOff val="15000"/>
                                </a:schemeClr>
                              </a:solidFill>
                              <a:latin typeface="Cambria Math" panose="02040503050406030204" pitchFamily="18" charset="0"/>
                            </a:rPr>
                          </m:ctrlPr>
                        </m:fPr>
                        <m:num>
                          <m:d>
                            <m:dPr>
                              <m:ctrlPr>
                                <a:rPr lang="en-US" sz="2800" b="1" i="1">
                                  <a:solidFill>
                                    <a:schemeClr val="tx1">
                                      <a:lumMod val="85000"/>
                                      <a:lumOff val="15000"/>
                                    </a:schemeClr>
                                  </a:solidFill>
                                  <a:latin typeface="Cambria Math" panose="02040503050406030204" pitchFamily="18" charset="0"/>
                                </a:rPr>
                              </m:ctrlPr>
                            </m:dPr>
                            <m:e>
                              <m:r>
                                <a:rPr lang="en-US" sz="2800" b="1" i="1">
                                  <a:solidFill>
                                    <a:schemeClr val="tx1">
                                      <a:lumMod val="85000"/>
                                      <a:lumOff val="15000"/>
                                    </a:schemeClr>
                                  </a:solidFill>
                                  <a:latin typeface="Cambria Math" panose="02040503050406030204" pitchFamily="18" charset="0"/>
                                </a:rPr>
                                <m:t>𝒂</m:t>
                              </m:r>
                              <m:r>
                                <a:rPr lang="en-US" sz="2800" b="1" i="1">
                                  <a:solidFill>
                                    <a:schemeClr val="tx1">
                                      <a:lumMod val="85000"/>
                                      <a:lumOff val="15000"/>
                                    </a:schemeClr>
                                  </a:solidFill>
                                  <a:latin typeface="Cambria Math" panose="02040503050406030204" pitchFamily="18" charset="0"/>
                                </a:rPr>
                                <m:t>+</m:t>
                              </m:r>
                              <m:r>
                                <a:rPr lang="en-US" sz="2800" b="1" i="1">
                                  <a:solidFill>
                                    <a:schemeClr val="tx1">
                                      <a:lumMod val="85000"/>
                                      <a:lumOff val="15000"/>
                                    </a:schemeClr>
                                  </a:solidFill>
                                  <a:latin typeface="Cambria Math" panose="02040503050406030204" pitchFamily="18" charset="0"/>
                                </a:rPr>
                                <m:t>𝒃</m:t>
                              </m:r>
                            </m:e>
                          </m:d>
                          <m:r>
                            <a:rPr lang="en-US" sz="2800" b="1" i="1">
                              <a:solidFill>
                                <a:schemeClr val="tx1">
                                  <a:lumMod val="85000"/>
                                  <a:lumOff val="15000"/>
                                </a:schemeClr>
                              </a:solidFill>
                              <a:latin typeface="Cambria Math" panose="02040503050406030204" pitchFamily="18" charset="0"/>
                            </a:rPr>
                            <m:t>!</m:t>
                          </m:r>
                          <m:d>
                            <m:dPr>
                              <m:ctrlPr>
                                <a:rPr lang="en-US" sz="2800" b="1" i="1">
                                  <a:solidFill>
                                    <a:schemeClr val="tx1">
                                      <a:lumMod val="85000"/>
                                      <a:lumOff val="15000"/>
                                    </a:schemeClr>
                                  </a:solidFill>
                                  <a:latin typeface="Cambria Math" panose="02040503050406030204" pitchFamily="18" charset="0"/>
                                </a:rPr>
                              </m:ctrlPr>
                            </m:dPr>
                            <m:e>
                              <m:r>
                                <a:rPr lang="en-US" sz="2800" b="1" i="1">
                                  <a:solidFill>
                                    <a:schemeClr val="tx1">
                                      <a:lumMod val="85000"/>
                                      <a:lumOff val="15000"/>
                                    </a:schemeClr>
                                  </a:solidFill>
                                  <a:latin typeface="Cambria Math" panose="02040503050406030204" pitchFamily="18" charset="0"/>
                                </a:rPr>
                                <m:t>𝒄</m:t>
                              </m:r>
                              <m:r>
                                <a:rPr lang="en-US" sz="2800" b="1" i="1">
                                  <a:solidFill>
                                    <a:schemeClr val="tx1">
                                      <a:lumMod val="85000"/>
                                      <a:lumOff val="15000"/>
                                    </a:schemeClr>
                                  </a:solidFill>
                                  <a:latin typeface="Cambria Math" panose="02040503050406030204" pitchFamily="18" charset="0"/>
                                </a:rPr>
                                <m:t>+</m:t>
                              </m:r>
                              <m:r>
                                <a:rPr lang="en-US" sz="2800" b="1" i="1">
                                  <a:solidFill>
                                    <a:schemeClr val="tx1">
                                      <a:lumMod val="85000"/>
                                      <a:lumOff val="15000"/>
                                    </a:schemeClr>
                                  </a:solidFill>
                                  <a:latin typeface="Cambria Math" panose="02040503050406030204" pitchFamily="18" charset="0"/>
                                </a:rPr>
                                <m:t>𝒅</m:t>
                              </m:r>
                            </m:e>
                          </m:d>
                          <m:r>
                            <a:rPr lang="en-US" sz="2800" b="1" i="1">
                              <a:solidFill>
                                <a:schemeClr val="tx1">
                                  <a:lumMod val="85000"/>
                                  <a:lumOff val="15000"/>
                                </a:schemeClr>
                              </a:solidFill>
                              <a:latin typeface="Cambria Math" panose="02040503050406030204" pitchFamily="18" charset="0"/>
                            </a:rPr>
                            <m:t>!</m:t>
                          </m:r>
                          <m:d>
                            <m:dPr>
                              <m:ctrlPr>
                                <a:rPr lang="en-US" sz="2800" b="1" i="1">
                                  <a:solidFill>
                                    <a:schemeClr val="tx1">
                                      <a:lumMod val="85000"/>
                                      <a:lumOff val="15000"/>
                                    </a:schemeClr>
                                  </a:solidFill>
                                  <a:latin typeface="Cambria Math" panose="02040503050406030204" pitchFamily="18" charset="0"/>
                                </a:rPr>
                              </m:ctrlPr>
                            </m:dPr>
                            <m:e>
                              <m:r>
                                <a:rPr lang="en-US" sz="2800" b="1" i="1">
                                  <a:solidFill>
                                    <a:schemeClr val="tx1">
                                      <a:lumMod val="85000"/>
                                      <a:lumOff val="15000"/>
                                    </a:schemeClr>
                                  </a:solidFill>
                                  <a:latin typeface="Cambria Math" panose="02040503050406030204" pitchFamily="18" charset="0"/>
                                </a:rPr>
                                <m:t>𝒂</m:t>
                              </m:r>
                              <m:r>
                                <a:rPr lang="en-US" sz="2800" b="1" i="1">
                                  <a:solidFill>
                                    <a:schemeClr val="tx1">
                                      <a:lumMod val="85000"/>
                                      <a:lumOff val="15000"/>
                                    </a:schemeClr>
                                  </a:solidFill>
                                  <a:latin typeface="Cambria Math" panose="02040503050406030204" pitchFamily="18" charset="0"/>
                                </a:rPr>
                                <m:t>+</m:t>
                              </m:r>
                              <m:r>
                                <a:rPr lang="en-US" sz="2800" b="1" i="1">
                                  <a:solidFill>
                                    <a:schemeClr val="tx1">
                                      <a:lumMod val="85000"/>
                                      <a:lumOff val="15000"/>
                                    </a:schemeClr>
                                  </a:solidFill>
                                  <a:latin typeface="Cambria Math" panose="02040503050406030204" pitchFamily="18" charset="0"/>
                                </a:rPr>
                                <m:t>𝒄</m:t>
                              </m:r>
                            </m:e>
                          </m:d>
                          <m:r>
                            <a:rPr lang="en-US" sz="2800" b="1" i="1">
                              <a:solidFill>
                                <a:schemeClr val="tx1">
                                  <a:lumMod val="85000"/>
                                  <a:lumOff val="15000"/>
                                </a:schemeClr>
                              </a:solidFill>
                              <a:latin typeface="Cambria Math" panose="02040503050406030204" pitchFamily="18" charset="0"/>
                            </a:rPr>
                            <m:t>!</m:t>
                          </m:r>
                          <m:d>
                            <m:dPr>
                              <m:ctrlPr>
                                <a:rPr lang="en-US" sz="2800" b="1" i="1">
                                  <a:solidFill>
                                    <a:schemeClr val="tx1">
                                      <a:lumMod val="85000"/>
                                      <a:lumOff val="15000"/>
                                    </a:schemeClr>
                                  </a:solidFill>
                                  <a:latin typeface="Cambria Math" panose="02040503050406030204" pitchFamily="18" charset="0"/>
                                </a:rPr>
                              </m:ctrlPr>
                            </m:dPr>
                            <m:e>
                              <m:r>
                                <a:rPr lang="en-US" sz="2800" b="1" i="1">
                                  <a:solidFill>
                                    <a:schemeClr val="tx1">
                                      <a:lumMod val="85000"/>
                                      <a:lumOff val="15000"/>
                                    </a:schemeClr>
                                  </a:solidFill>
                                  <a:latin typeface="Cambria Math" panose="02040503050406030204" pitchFamily="18" charset="0"/>
                                </a:rPr>
                                <m:t>𝒃</m:t>
                              </m:r>
                              <m:r>
                                <a:rPr lang="en-US" sz="2800" b="1" i="1">
                                  <a:solidFill>
                                    <a:schemeClr val="tx1">
                                      <a:lumMod val="85000"/>
                                      <a:lumOff val="15000"/>
                                    </a:schemeClr>
                                  </a:solidFill>
                                  <a:latin typeface="Cambria Math" panose="02040503050406030204" pitchFamily="18" charset="0"/>
                                </a:rPr>
                                <m:t>+</m:t>
                              </m:r>
                              <m:r>
                                <a:rPr lang="en-US" sz="2800" b="1" i="1">
                                  <a:solidFill>
                                    <a:schemeClr val="tx1">
                                      <a:lumMod val="85000"/>
                                      <a:lumOff val="15000"/>
                                    </a:schemeClr>
                                  </a:solidFill>
                                  <a:latin typeface="Cambria Math" panose="02040503050406030204" pitchFamily="18" charset="0"/>
                                </a:rPr>
                                <m:t>𝒅</m:t>
                              </m:r>
                            </m:e>
                          </m:d>
                          <m:r>
                            <a:rPr lang="en-US" sz="2800" b="1" i="1">
                              <a:solidFill>
                                <a:schemeClr val="tx1">
                                  <a:lumMod val="85000"/>
                                  <a:lumOff val="15000"/>
                                </a:schemeClr>
                              </a:solidFill>
                              <a:latin typeface="Cambria Math" panose="02040503050406030204" pitchFamily="18" charset="0"/>
                            </a:rPr>
                            <m:t>!</m:t>
                          </m:r>
                        </m:num>
                        <m:den>
                          <m:r>
                            <a:rPr lang="en-US" sz="2800" b="1" i="1">
                              <a:solidFill>
                                <a:schemeClr val="tx1">
                                  <a:lumMod val="85000"/>
                                  <a:lumOff val="15000"/>
                                </a:schemeClr>
                              </a:solidFill>
                              <a:latin typeface="Cambria Math" panose="02040503050406030204" pitchFamily="18" charset="0"/>
                            </a:rPr>
                            <m:t>𝒂</m:t>
                          </m:r>
                          <m:r>
                            <a:rPr lang="en-US" sz="2800" b="1" i="1">
                              <a:solidFill>
                                <a:schemeClr val="tx1">
                                  <a:lumMod val="85000"/>
                                  <a:lumOff val="15000"/>
                                </a:schemeClr>
                              </a:solidFill>
                              <a:latin typeface="Cambria Math" panose="02040503050406030204" pitchFamily="18" charset="0"/>
                            </a:rPr>
                            <m:t>!</m:t>
                          </m:r>
                          <m:r>
                            <a:rPr lang="en-US" sz="2800" b="1" i="1">
                              <a:solidFill>
                                <a:schemeClr val="tx1">
                                  <a:lumMod val="85000"/>
                                  <a:lumOff val="15000"/>
                                </a:schemeClr>
                              </a:solidFill>
                              <a:latin typeface="Cambria Math" panose="02040503050406030204" pitchFamily="18" charset="0"/>
                            </a:rPr>
                            <m:t>𝒃</m:t>
                          </m:r>
                          <m:r>
                            <a:rPr lang="en-US" sz="2800" b="1" i="1">
                              <a:solidFill>
                                <a:schemeClr val="tx1">
                                  <a:lumMod val="85000"/>
                                  <a:lumOff val="15000"/>
                                </a:schemeClr>
                              </a:solidFill>
                              <a:latin typeface="Cambria Math" panose="02040503050406030204" pitchFamily="18" charset="0"/>
                            </a:rPr>
                            <m:t>!</m:t>
                          </m:r>
                          <m:r>
                            <a:rPr lang="en-US" sz="2800" b="1" i="1">
                              <a:solidFill>
                                <a:schemeClr val="tx1">
                                  <a:lumMod val="85000"/>
                                  <a:lumOff val="15000"/>
                                </a:schemeClr>
                              </a:solidFill>
                              <a:latin typeface="Cambria Math" panose="02040503050406030204" pitchFamily="18" charset="0"/>
                            </a:rPr>
                            <m:t>𝒄</m:t>
                          </m:r>
                          <m:r>
                            <a:rPr lang="en-US" sz="2800" b="1" i="1">
                              <a:solidFill>
                                <a:schemeClr val="tx1">
                                  <a:lumMod val="85000"/>
                                  <a:lumOff val="15000"/>
                                </a:schemeClr>
                              </a:solidFill>
                              <a:latin typeface="Cambria Math" panose="02040503050406030204" pitchFamily="18" charset="0"/>
                            </a:rPr>
                            <m:t>!</m:t>
                          </m:r>
                          <m:r>
                            <a:rPr lang="en-US" sz="2800" b="1" i="1">
                              <a:solidFill>
                                <a:schemeClr val="tx1">
                                  <a:lumMod val="85000"/>
                                  <a:lumOff val="15000"/>
                                </a:schemeClr>
                              </a:solidFill>
                              <a:latin typeface="Cambria Math" panose="02040503050406030204" pitchFamily="18" charset="0"/>
                            </a:rPr>
                            <m:t>𝒅</m:t>
                          </m:r>
                          <m:r>
                            <a:rPr lang="en-US" sz="2800" b="1" i="1">
                              <a:solidFill>
                                <a:schemeClr val="tx1">
                                  <a:lumMod val="85000"/>
                                  <a:lumOff val="15000"/>
                                </a:schemeClr>
                              </a:solidFill>
                              <a:latin typeface="Cambria Math" panose="02040503050406030204" pitchFamily="18" charset="0"/>
                            </a:rPr>
                            <m:t>!</m:t>
                          </m:r>
                        </m:den>
                      </m:f>
                    </m:oMath>
                  </m:oMathPara>
                </a14:m>
                <a:endParaRPr lang="en-US" sz="2800" b="1" dirty="0">
                  <a:solidFill>
                    <a:schemeClr val="tx1">
                      <a:lumMod val="85000"/>
                      <a:lumOff val="15000"/>
                    </a:schemeClr>
                  </a:solidFill>
                  <a:latin typeface="Calibri" panose="020F0502020204030204" pitchFamily="34" charset="0"/>
                </a:endParaRPr>
              </a:p>
              <a:p>
                <a:pPr>
                  <a:spcBef>
                    <a:spcPts val="1200"/>
                  </a:spcBef>
                </a:pPr>
                <a:endParaRPr lang="en-US" dirty="0">
                  <a:solidFill>
                    <a:schemeClr val="tx1">
                      <a:lumMod val="65000"/>
                      <a:lumOff val="35000"/>
                    </a:schemeClr>
                  </a:solidFill>
                </a:endParaRPr>
              </a:p>
              <a:p>
                <a:pPr marL="0" indent="0">
                  <a:buNone/>
                </a:pPr>
                <a:endParaRPr lang="en-US" sz="2800" dirty="0">
                  <a:solidFill>
                    <a:schemeClr val="tx1">
                      <a:lumMod val="65000"/>
                      <a:lumOff val="35000"/>
                    </a:schemeClr>
                  </a:solidFill>
                </a:endParaRPr>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xfrm>
                <a:off x="457199" y="1686464"/>
                <a:ext cx="8229599" cy="4322450"/>
              </a:xfrm>
              <a:blipFill>
                <a:blip r:embed="rId3"/>
                <a:stretch>
                  <a:fillRect l="-1630" t="-1834" r="-1185"/>
                </a:stretch>
              </a:blipFill>
            </p:spPr>
            <p:txBody>
              <a:bodyPr/>
              <a:lstStyle/>
              <a:p>
                <a:r>
                  <a:rPr lang="en-US">
                    <a:noFill/>
                  </a:rPr>
                  <a:t> </a:t>
                </a:r>
              </a:p>
            </p:txBody>
          </p:sp>
        </mc:Fallback>
      </mc:AlternateContent>
    </p:spTree>
    <p:extLst>
      <p:ext uri="{BB962C8B-B14F-4D97-AF65-F5344CB8AC3E}">
        <p14:creationId xmlns:p14="http://schemas.microsoft.com/office/powerpoint/2010/main" val="7316212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199" y="182880"/>
            <a:ext cx="8686801" cy="968587"/>
          </a:xfrm>
        </p:spPr>
        <p:txBody>
          <a:bodyPr/>
          <a:lstStyle/>
          <a:p>
            <a:r>
              <a:rPr lang="en-US" dirty="0"/>
              <a:t>Small cells &amp; Fisher’s </a:t>
            </a:r>
            <a:r>
              <a:rPr lang="en-US"/>
              <a:t>exact test</a:t>
            </a:r>
            <a:r>
              <a:rPr lang="en-US" sz="3200"/>
              <a:t> (2)</a:t>
            </a:r>
            <a:endParaRPr lang="en-US" sz="4200" dirty="0"/>
          </a:p>
        </p:txBody>
      </p:sp>
      <p:graphicFrame>
        <p:nvGraphicFramePr>
          <p:cNvPr id="6" name="Content Placeholder 3"/>
          <p:cNvGraphicFramePr>
            <a:graphicFrameLocks noGrp="1"/>
          </p:cNvGraphicFramePr>
          <p:nvPr>
            <p:ph idx="1"/>
            <p:extLst>
              <p:ext uri="{D42A27DB-BD31-4B8C-83A1-F6EECF244321}">
                <p14:modId xmlns:p14="http://schemas.microsoft.com/office/powerpoint/2010/main" val="3575285321"/>
              </p:ext>
            </p:extLst>
          </p:nvPr>
        </p:nvGraphicFramePr>
        <p:xfrm>
          <a:off x="1358536" y="2174071"/>
          <a:ext cx="6413864" cy="1463040"/>
        </p:xfrm>
        <a:graphic>
          <a:graphicData uri="http://schemas.openxmlformats.org/drawingml/2006/table">
            <a:tbl>
              <a:tblPr firstRow="1" bandRow="1">
                <a:tableStyleId>{5940675A-B579-460E-94D1-54222C63F5DA}</a:tableStyleId>
              </a:tblPr>
              <a:tblGrid>
                <a:gridCol w="1658984">
                  <a:extLst>
                    <a:ext uri="{9D8B030D-6E8A-4147-A177-3AD203B41FA5}">
                      <a16:colId xmlns:a16="http://schemas.microsoft.com/office/drawing/2014/main" val="2920327009"/>
                    </a:ext>
                  </a:extLst>
                </a:gridCol>
                <a:gridCol w="1547948">
                  <a:extLst>
                    <a:ext uri="{9D8B030D-6E8A-4147-A177-3AD203B41FA5}">
                      <a16:colId xmlns:a16="http://schemas.microsoft.com/office/drawing/2014/main" val="3919954756"/>
                    </a:ext>
                  </a:extLst>
                </a:gridCol>
                <a:gridCol w="1603466">
                  <a:extLst>
                    <a:ext uri="{9D8B030D-6E8A-4147-A177-3AD203B41FA5}">
                      <a16:colId xmlns:a16="http://schemas.microsoft.com/office/drawing/2014/main" val="4251366072"/>
                    </a:ext>
                  </a:extLst>
                </a:gridCol>
                <a:gridCol w="1603466">
                  <a:extLst>
                    <a:ext uri="{9D8B030D-6E8A-4147-A177-3AD203B41FA5}">
                      <a16:colId xmlns:a16="http://schemas.microsoft.com/office/drawing/2014/main" val="1678739736"/>
                    </a:ext>
                  </a:extLst>
                </a:gridCol>
              </a:tblGrid>
              <a:tr h="355745">
                <a:tc>
                  <a:txBody>
                    <a:bodyPr/>
                    <a:lstStyle/>
                    <a:p>
                      <a:endParaRPr lang="en-US" sz="18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800" b="1" dirty="0"/>
                        <a:t>Died</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t>Lived</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t>Tot.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758888256"/>
                  </a:ext>
                </a:extLst>
              </a:tr>
              <a:tr h="355745">
                <a:tc>
                  <a:txBody>
                    <a:bodyPr/>
                    <a:lstStyle/>
                    <a:p>
                      <a:pPr algn="l"/>
                      <a:r>
                        <a:rPr lang="en-US" sz="1800" b="1" dirty="0"/>
                        <a:t>Emergency</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800" b="1" dirty="0">
                          <a:solidFill>
                            <a:schemeClr val="accent1">
                              <a:lumMod val="75000"/>
                            </a:schemeClr>
                          </a:solidFill>
                        </a:rPr>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solidFill>
                            <a:schemeClr val="accent1">
                              <a:lumMod val="75000"/>
                            </a:schemeClr>
                          </a:solidFill>
                        </a:rPr>
                        <a:t>109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t>147</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76439468"/>
                  </a:ext>
                </a:extLst>
              </a:tr>
              <a:tr h="355745">
                <a:tc>
                  <a:txBody>
                    <a:bodyPr/>
                    <a:lstStyle/>
                    <a:p>
                      <a:pPr algn="l"/>
                      <a:r>
                        <a:rPr lang="en-US" sz="1800" b="1" dirty="0"/>
                        <a:t>Elective</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800" b="1" dirty="0">
                          <a:solidFill>
                            <a:srgbClr val="C00000"/>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solidFill>
                            <a:schemeClr val="accent1">
                              <a:lumMod val="75000"/>
                            </a:schemeClr>
                          </a:solidFill>
                        </a:rPr>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t>53</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579529166"/>
                  </a:ext>
                </a:extLst>
              </a:tr>
              <a:tr h="355745">
                <a:tc>
                  <a:txBody>
                    <a:bodyPr/>
                    <a:lstStyle/>
                    <a:p>
                      <a:r>
                        <a:rPr lang="en-US" sz="1800" b="1" dirty="0"/>
                        <a:t>Total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800" b="1" dirty="0"/>
                        <a:t>40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en-US" sz="1800" b="1" dirty="0"/>
                        <a:t>60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en-US" sz="1800" b="1" dirty="0"/>
                        <a:t>200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247586279"/>
                  </a:ext>
                </a:extLst>
              </a:tr>
            </a:tbl>
          </a:graphicData>
        </a:graphic>
      </p:graphicFrame>
      <p:graphicFrame>
        <p:nvGraphicFramePr>
          <p:cNvPr id="7" name="Content Placeholder 3"/>
          <p:cNvGraphicFramePr>
            <a:graphicFrameLocks/>
          </p:cNvGraphicFramePr>
          <p:nvPr>
            <p:extLst>
              <p:ext uri="{D42A27DB-BD31-4B8C-83A1-F6EECF244321}">
                <p14:modId xmlns:p14="http://schemas.microsoft.com/office/powerpoint/2010/main" val="1203017606"/>
              </p:ext>
            </p:extLst>
          </p:nvPr>
        </p:nvGraphicFramePr>
        <p:xfrm>
          <a:off x="1358536" y="4031348"/>
          <a:ext cx="6413864" cy="1097280"/>
        </p:xfrm>
        <a:graphic>
          <a:graphicData uri="http://schemas.openxmlformats.org/drawingml/2006/table">
            <a:tbl>
              <a:tblPr firstRow="1" bandRow="1">
                <a:tableStyleId>{5940675A-B579-460E-94D1-54222C63F5DA}</a:tableStyleId>
              </a:tblPr>
              <a:tblGrid>
                <a:gridCol w="1687155">
                  <a:extLst>
                    <a:ext uri="{9D8B030D-6E8A-4147-A177-3AD203B41FA5}">
                      <a16:colId xmlns:a16="http://schemas.microsoft.com/office/drawing/2014/main" val="2920327009"/>
                    </a:ext>
                  </a:extLst>
                </a:gridCol>
                <a:gridCol w="1395919">
                  <a:extLst>
                    <a:ext uri="{9D8B030D-6E8A-4147-A177-3AD203B41FA5}">
                      <a16:colId xmlns:a16="http://schemas.microsoft.com/office/drawing/2014/main" val="3919954756"/>
                    </a:ext>
                  </a:extLst>
                </a:gridCol>
                <a:gridCol w="1844488">
                  <a:extLst>
                    <a:ext uri="{9D8B030D-6E8A-4147-A177-3AD203B41FA5}">
                      <a16:colId xmlns:a16="http://schemas.microsoft.com/office/drawing/2014/main" val="4251366072"/>
                    </a:ext>
                  </a:extLst>
                </a:gridCol>
                <a:gridCol w="1486302">
                  <a:extLst>
                    <a:ext uri="{9D8B030D-6E8A-4147-A177-3AD203B41FA5}">
                      <a16:colId xmlns:a16="http://schemas.microsoft.com/office/drawing/2014/main" val="1678739736"/>
                    </a:ext>
                  </a:extLst>
                </a:gridCol>
              </a:tblGrid>
              <a:tr h="355745">
                <a:tc>
                  <a:txBody>
                    <a:bodyPr/>
                    <a:lstStyle/>
                    <a:p>
                      <a:pPr algn="l"/>
                      <a:r>
                        <a:rPr lang="en-US" sz="1800" b="1" dirty="0"/>
                        <a:t>Emergency</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800" b="1" dirty="0">
                          <a:solidFill>
                            <a:schemeClr val="accent1">
                              <a:lumMod val="75000"/>
                            </a:schemeClr>
                          </a:solidFill>
                        </a:rPr>
                        <a:t>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solidFill>
                            <a:schemeClr val="accent1">
                              <a:lumMod val="75000"/>
                            </a:schemeClr>
                          </a:solidFill>
                        </a:rPr>
                        <a:t>108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t>147</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251305665"/>
                  </a:ext>
                </a:extLst>
              </a:tr>
              <a:tr h="355745">
                <a:tc>
                  <a:txBody>
                    <a:bodyPr/>
                    <a:lstStyle/>
                    <a:p>
                      <a:pPr algn="l"/>
                      <a:r>
                        <a:rPr lang="en-US" sz="1800" b="1" dirty="0"/>
                        <a:t>Elective</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800" b="1" dirty="0">
                          <a:solidFill>
                            <a:srgbClr val="C00000"/>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solidFill>
                            <a:schemeClr val="accent1">
                              <a:lumMod val="75000"/>
                            </a:schemeClr>
                          </a:solidFill>
                        </a:rPr>
                        <a:t>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t>53</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637925530"/>
                  </a:ext>
                </a:extLst>
              </a:tr>
              <a:tr h="355745">
                <a:tc>
                  <a:txBody>
                    <a:bodyPr/>
                    <a:lstStyle/>
                    <a:p>
                      <a:r>
                        <a:rPr lang="en-US" sz="1800" b="1" dirty="0"/>
                        <a:t>Total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800" b="1" dirty="0"/>
                        <a:t>40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en-US" sz="1800" b="1" dirty="0"/>
                        <a:t>60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en-US" sz="1800" b="1" dirty="0"/>
                        <a:t>200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19264445"/>
                  </a:ext>
                </a:extLst>
              </a:tr>
            </a:tbl>
          </a:graphicData>
        </a:graphic>
      </p:graphicFrame>
      <p:graphicFrame>
        <p:nvGraphicFramePr>
          <p:cNvPr id="8" name="Content Placeholder 3"/>
          <p:cNvGraphicFramePr>
            <a:graphicFrameLocks/>
          </p:cNvGraphicFramePr>
          <p:nvPr>
            <p:extLst>
              <p:ext uri="{D42A27DB-BD31-4B8C-83A1-F6EECF244321}">
                <p14:modId xmlns:p14="http://schemas.microsoft.com/office/powerpoint/2010/main" val="310534393"/>
              </p:ext>
            </p:extLst>
          </p:nvPr>
        </p:nvGraphicFramePr>
        <p:xfrm>
          <a:off x="1336234" y="5512037"/>
          <a:ext cx="6361778" cy="1097280"/>
        </p:xfrm>
        <a:graphic>
          <a:graphicData uri="http://schemas.openxmlformats.org/drawingml/2006/table">
            <a:tbl>
              <a:tblPr firstRow="1" bandRow="1">
                <a:tableStyleId>{5940675A-B579-460E-94D1-54222C63F5DA}</a:tableStyleId>
              </a:tblPr>
              <a:tblGrid>
                <a:gridCol w="1653733">
                  <a:extLst>
                    <a:ext uri="{9D8B030D-6E8A-4147-A177-3AD203B41FA5}">
                      <a16:colId xmlns:a16="http://schemas.microsoft.com/office/drawing/2014/main" val="2920327009"/>
                    </a:ext>
                  </a:extLst>
                </a:gridCol>
                <a:gridCol w="1653733">
                  <a:extLst>
                    <a:ext uri="{9D8B030D-6E8A-4147-A177-3AD203B41FA5}">
                      <a16:colId xmlns:a16="http://schemas.microsoft.com/office/drawing/2014/main" val="3919954756"/>
                    </a:ext>
                  </a:extLst>
                </a:gridCol>
                <a:gridCol w="1653733">
                  <a:extLst>
                    <a:ext uri="{9D8B030D-6E8A-4147-A177-3AD203B41FA5}">
                      <a16:colId xmlns:a16="http://schemas.microsoft.com/office/drawing/2014/main" val="4251366072"/>
                    </a:ext>
                  </a:extLst>
                </a:gridCol>
                <a:gridCol w="1400579">
                  <a:extLst>
                    <a:ext uri="{9D8B030D-6E8A-4147-A177-3AD203B41FA5}">
                      <a16:colId xmlns:a16="http://schemas.microsoft.com/office/drawing/2014/main" val="1678739736"/>
                    </a:ext>
                  </a:extLst>
                </a:gridCol>
              </a:tblGrid>
              <a:tr h="355745">
                <a:tc>
                  <a:txBody>
                    <a:bodyPr/>
                    <a:lstStyle/>
                    <a:p>
                      <a:pPr algn="l"/>
                      <a:r>
                        <a:rPr lang="en-US" sz="1800" b="1" dirty="0"/>
                        <a:t>Emergency</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800" b="1" dirty="0">
                          <a:solidFill>
                            <a:schemeClr val="accent1">
                              <a:lumMod val="75000"/>
                            </a:schemeClr>
                          </a:solidFill>
                        </a:rPr>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solidFill>
                            <a:schemeClr val="accent1">
                              <a:lumMod val="75000"/>
                            </a:schemeClr>
                          </a:solidFill>
                        </a:rPr>
                        <a:t>107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t>147</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949037995"/>
                  </a:ext>
                </a:extLst>
              </a:tr>
              <a:tr h="355745">
                <a:tc>
                  <a:txBody>
                    <a:bodyPr/>
                    <a:lstStyle/>
                    <a:p>
                      <a:pPr algn="l"/>
                      <a:r>
                        <a:rPr lang="en-US" sz="1800" b="1" dirty="0"/>
                        <a:t>Elective</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1800" b="1" dirty="0">
                          <a:solidFill>
                            <a:srgbClr val="C00000"/>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solidFill>
                            <a:schemeClr val="accent1">
                              <a:lumMod val="75000"/>
                            </a:schemeClr>
                          </a:solidFill>
                        </a:rPr>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t>53</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639332026"/>
                  </a:ext>
                </a:extLst>
              </a:tr>
              <a:tr h="355745">
                <a:tc>
                  <a:txBody>
                    <a:bodyPr/>
                    <a:lstStyle/>
                    <a:p>
                      <a:r>
                        <a:rPr lang="en-US" sz="1800" b="1" dirty="0"/>
                        <a:t>Total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1800" b="1" dirty="0"/>
                        <a:t>40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en-US" sz="1800" b="1" dirty="0"/>
                        <a:t>60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en-US" sz="1800" b="1" dirty="0"/>
                        <a:t>200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76561433"/>
                  </a:ext>
                </a:extLst>
              </a:tr>
            </a:tbl>
          </a:graphicData>
        </a:graphic>
      </p:graphicFrame>
      <p:sp>
        <p:nvSpPr>
          <p:cNvPr id="9" name="Title 4">
            <a:extLst>
              <a:ext uri="{FF2B5EF4-FFF2-40B4-BE49-F238E27FC236}">
                <a16:creationId xmlns:a16="http://schemas.microsoft.com/office/drawing/2014/main" id="{0117177A-F167-441B-BF26-A4B4E2915A42}"/>
              </a:ext>
            </a:extLst>
          </p:cNvPr>
          <p:cNvSpPr txBox="1">
            <a:spLocks/>
          </p:cNvSpPr>
          <p:nvPr/>
        </p:nvSpPr>
        <p:spPr bwMode="auto">
          <a:xfrm>
            <a:off x="548640" y="1280160"/>
            <a:ext cx="8229600" cy="822960"/>
          </a:xfrm>
          <a:prstGeom prst="rect">
            <a:avLst/>
          </a:prstGeom>
          <a:solidFill>
            <a:srgbClr val="C9DA92"/>
          </a:solidFill>
          <a:ln>
            <a:noFill/>
          </a:ln>
          <a:extLs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r>
              <a:rPr lang="en-US" sz="2600" kern="0" dirty="0">
                <a:solidFill>
                  <a:schemeClr val="tx1">
                    <a:lumMod val="65000"/>
                    <a:lumOff val="35000"/>
                  </a:schemeClr>
                </a:solidFill>
                <a:latin typeface="Calibri" panose="020F0502020204030204" pitchFamily="34" charset="0"/>
                <a:cs typeface="Calibri" panose="020F0502020204030204" pitchFamily="34" charset="0"/>
              </a:rPr>
              <a:t>Must also calculate P for data more extreme than observed data and sum P values</a:t>
            </a:r>
          </a:p>
        </p:txBody>
      </p:sp>
    </p:spTree>
    <p:extLst>
      <p:ext uri="{BB962C8B-B14F-4D97-AF65-F5344CB8AC3E}">
        <p14:creationId xmlns:p14="http://schemas.microsoft.com/office/powerpoint/2010/main" val="3750861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_0122.jpg"/>
          <p:cNvPicPr>
            <a:picLocks noChangeAspect="1"/>
          </p:cNvPicPr>
          <p:nvPr/>
        </p:nvPicPr>
        <p:blipFill>
          <a:blip r:embed="rId3">
            <a:alphaModFix amt="67000"/>
            <a:extLst>
              <a:ext uri="{28A0092B-C50C-407E-A947-70E740481C1C}">
                <a14:useLocalDpi xmlns:a14="http://schemas.microsoft.com/office/drawing/2010/main" val="0"/>
              </a:ext>
            </a:extLst>
          </a:blip>
          <a:stretch>
            <a:fillRect/>
          </a:stretch>
        </p:blipFill>
        <p:spPr>
          <a:xfrm>
            <a:off x="1200867" y="759930"/>
            <a:ext cx="7643249" cy="5732437"/>
          </a:xfrm>
          <a:prstGeom prst="rect">
            <a:avLst/>
          </a:prstGeom>
        </p:spPr>
      </p:pic>
      <p:sp>
        <p:nvSpPr>
          <p:cNvPr id="2" name="Title 1"/>
          <p:cNvSpPr>
            <a:spLocks noGrp="1"/>
          </p:cNvSpPr>
          <p:nvPr>
            <p:ph type="title"/>
          </p:nvPr>
        </p:nvSpPr>
        <p:spPr>
          <a:xfrm>
            <a:off x="402872" y="2195597"/>
            <a:ext cx="8229600" cy="1543110"/>
          </a:xfrm>
          <a:solidFill>
            <a:schemeClr val="bg1">
              <a:lumMod val="50000"/>
              <a:alpha val="76000"/>
            </a:schemeClr>
          </a:solidFill>
        </p:spPr>
        <p:txBody>
          <a:bodyPr/>
          <a:lstStyle/>
          <a:p>
            <a:pPr algn="r"/>
            <a:r>
              <a:rPr lang="en-US" sz="4800" dirty="0">
                <a:solidFill>
                  <a:schemeClr val="tx1"/>
                </a:solidFill>
              </a:rPr>
              <a:t>What to use when outcome measures are categorial</a:t>
            </a:r>
          </a:p>
        </p:txBody>
      </p:sp>
    </p:spTree>
    <p:extLst>
      <p:ext uri="{BB962C8B-B14F-4D97-AF65-F5344CB8AC3E}">
        <p14:creationId xmlns:p14="http://schemas.microsoft.com/office/powerpoint/2010/main" val="36511675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080"/>
            <a:ext cx="8229600" cy="1139825"/>
          </a:xfrm>
        </p:spPr>
        <p:txBody>
          <a:bodyPr/>
          <a:lstStyle/>
          <a:p>
            <a:r>
              <a:rPr lang="en-US" dirty="0"/>
              <a:t>Continuity correction</a:t>
            </a:r>
            <a:br>
              <a:rPr lang="en-US" sz="2400" dirty="0"/>
            </a:br>
            <a:r>
              <a:rPr lang="en-US" sz="3200" i="1" dirty="0"/>
              <a:t>(Yates correction for small tables)</a:t>
            </a:r>
            <a:endParaRPr lang="en-US" sz="2400" i="1" dirty="0"/>
          </a:p>
        </p:txBody>
      </p:sp>
      <p:sp>
        <p:nvSpPr>
          <p:cNvPr id="3" name="Content Placeholder 2"/>
          <p:cNvSpPr>
            <a:spLocks noGrp="1"/>
          </p:cNvSpPr>
          <p:nvPr>
            <p:ph idx="1"/>
          </p:nvPr>
        </p:nvSpPr>
        <p:spPr>
          <a:xfrm>
            <a:off x="457200" y="2057400"/>
            <a:ext cx="8229600" cy="3657932"/>
          </a:xfrm>
        </p:spPr>
        <p:txBody>
          <a:bodyPr/>
          <a:lstStyle/>
          <a:p>
            <a:pPr>
              <a:spcBef>
                <a:spcPts val="1800"/>
              </a:spcBef>
            </a:pPr>
            <a:r>
              <a:rPr lang="en-US" sz="3000" dirty="0">
                <a:solidFill>
                  <a:schemeClr val="tx1">
                    <a:lumMod val="65000"/>
                    <a:lumOff val="35000"/>
                  </a:schemeClr>
                </a:solidFill>
              </a:rPr>
              <a:t>Use for tables with total &lt;200</a:t>
            </a:r>
          </a:p>
          <a:p>
            <a:pPr>
              <a:spcBef>
                <a:spcPts val="1800"/>
              </a:spcBef>
            </a:pPr>
            <a:r>
              <a:rPr lang="en-US" sz="3000" dirty="0">
                <a:solidFill>
                  <a:schemeClr val="tx1">
                    <a:lumMod val="65000"/>
                    <a:lumOff val="35000"/>
                  </a:schemeClr>
                </a:solidFill>
              </a:rPr>
              <a:t>Subtracts 0.5 from each (O-E) pair before squaring:  (O – E – 0.5)</a:t>
            </a:r>
            <a:r>
              <a:rPr lang="en-US" sz="3000" baseline="30000" dirty="0">
                <a:solidFill>
                  <a:schemeClr val="tx1">
                    <a:lumMod val="65000"/>
                    <a:lumOff val="35000"/>
                  </a:schemeClr>
                </a:solidFill>
              </a:rPr>
              <a:t>2 </a:t>
            </a:r>
            <a:endParaRPr lang="en-US" sz="3000" dirty="0">
              <a:solidFill>
                <a:schemeClr val="tx1">
                  <a:lumMod val="65000"/>
                  <a:lumOff val="35000"/>
                </a:schemeClr>
              </a:solidFill>
            </a:endParaRPr>
          </a:p>
          <a:p>
            <a:pPr>
              <a:spcBef>
                <a:spcPts val="1800"/>
              </a:spcBef>
            </a:pPr>
            <a:r>
              <a:rPr lang="en-US" sz="3000" dirty="0">
                <a:solidFill>
                  <a:schemeClr val="tx1">
                    <a:lumMod val="65000"/>
                    <a:lumOff val="35000"/>
                  </a:schemeClr>
                </a:solidFill>
              </a:rPr>
              <a:t>Smaller numerator </a:t>
            </a:r>
            <a:r>
              <a:rPr lang="en-US" sz="3000" dirty="0">
                <a:solidFill>
                  <a:schemeClr val="tx1">
                    <a:lumMod val="65000"/>
                    <a:lumOff val="35000"/>
                  </a:schemeClr>
                </a:solidFill>
                <a:sym typeface="Wingdings" panose="05000000000000000000" pitchFamily="2" charset="2"/>
              </a:rPr>
              <a:t> smaller X</a:t>
            </a:r>
            <a:r>
              <a:rPr lang="en-US" sz="3000" baseline="30000" dirty="0">
                <a:solidFill>
                  <a:schemeClr val="tx1">
                    <a:lumMod val="65000"/>
                    <a:lumOff val="35000"/>
                  </a:schemeClr>
                </a:solidFill>
                <a:sym typeface="Wingdings" panose="05000000000000000000" pitchFamily="2" charset="2"/>
              </a:rPr>
              <a:t>2</a:t>
            </a:r>
            <a:r>
              <a:rPr lang="en-US" sz="3000" dirty="0">
                <a:solidFill>
                  <a:schemeClr val="tx1">
                    <a:lumMod val="65000"/>
                    <a:lumOff val="35000"/>
                  </a:schemeClr>
                </a:solidFill>
                <a:sym typeface="Wingdings" panose="05000000000000000000" pitchFamily="2" charset="2"/>
              </a:rPr>
              <a:t>  more conservative</a:t>
            </a:r>
          </a:p>
          <a:p>
            <a:pPr>
              <a:spcBef>
                <a:spcPts val="1800"/>
              </a:spcBef>
            </a:pPr>
            <a:r>
              <a:rPr lang="en-US" sz="3000" dirty="0">
                <a:solidFill>
                  <a:schemeClr val="tx1">
                    <a:lumMod val="65000"/>
                    <a:lumOff val="35000"/>
                  </a:schemeClr>
                </a:solidFill>
                <a:sym typeface="Wingdings" panose="05000000000000000000" pitchFamily="2" charset="2"/>
              </a:rPr>
              <a:t>Reduces Type 1 error (increases Type II error)</a:t>
            </a:r>
            <a:endParaRPr lang="en-US" sz="3000" dirty="0">
              <a:solidFill>
                <a:schemeClr val="tx1">
                  <a:lumMod val="65000"/>
                  <a:lumOff val="35000"/>
                </a:schemeClr>
              </a:solidFill>
            </a:endParaRPr>
          </a:p>
        </p:txBody>
      </p:sp>
      <mc:AlternateContent xmlns:mc="http://schemas.openxmlformats.org/markup-compatibility/2006" xmlns:a14="http://schemas.microsoft.com/office/drawing/2010/main">
        <mc:Choice Requires="a14">
          <p:sp>
            <p:nvSpPr>
              <p:cNvPr id="6" name="Rectangle 5"/>
              <p:cNvSpPr/>
              <p:nvPr/>
            </p:nvSpPr>
            <p:spPr>
              <a:xfrm>
                <a:off x="1159933" y="5731979"/>
                <a:ext cx="4650668" cy="523220"/>
              </a:xfrm>
              <a:prstGeom prst="rect">
                <a:avLst/>
              </a:prstGeom>
            </p:spPr>
            <p:txBody>
              <a:bodyPr wrap="square">
                <a:spAutoFit/>
              </a:bodyPr>
              <a:lstStyle/>
              <a:p>
                <a:endParaRPr lang="en-US" sz="2800" dirty="0">
                  <a:solidFill>
                    <a:schemeClr val="tx1"/>
                  </a:solidFill>
                </a:endParaRPr>
              </a:p>
            </p:txBody>
          </p:sp>
        </mc:Choice>
        <mc:Fallback xmlns="">
          <p:sp>
            <p:nvSpPr>
              <p:cNvPr id="6" name="Rectangle 5"/>
              <p:cNvSpPr>
                <a:spLocks noRot="1" noChangeAspect="1" noMove="1" noResize="1" noEditPoints="1" noAdjustHandles="1" noChangeArrowheads="1" noChangeShapeType="1" noTextEdit="1"/>
              </p:cNvSpPr>
              <p:nvPr/>
            </p:nvSpPr>
            <p:spPr>
              <a:xfrm>
                <a:off x="1159933" y="5731979"/>
                <a:ext cx="4650668" cy="523220"/>
              </a:xfrm>
              <a:prstGeom prst="rect">
                <a:avLst/>
              </a:prstGeom>
              <a:blipFill rotWithShape="1">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0924994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080"/>
            <a:ext cx="8229600" cy="1143000"/>
          </a:xfrm>
        </p:spPr>
        <p:txBody>
          <a:bodyPr/>
          <a:lstStyle/>
          <a:p>
            <a:r>
              <a:rPr lang="en-US" dirty="0"/>
              <a:t>Comparing proportions between paired groups</a:t>
            </a:r>
          </a:p>
        </p:txBody>
      </p:sp>
      <p:sp>
        <p:nvSpPr>
          <p:cNvPr id="4" name="Content Placeholder 3"/>
          <p:cNvSpPr>
            <a:spLocks noGrp="1"/>
          </p:cNvSpPr>
          <p:nvPr>
            <p:ph sz="half" idx="1"/>
          </p:nvPr>
        </p:nvSpPr>
        <p:spPr>
          <a:xfrm>
            <a:off x="704692" y="1937460"/>
            <a:ext cx="4485190" cy="4076310"/>
          </a:xfrm>
        </p:spPr>
        <p:txBody>
          <a:bodyPr/>
          <a:lstStyle/>
          <a:p>
            <a:pPr>
              <a:spcBef>
                <a:spcPts val="1200"/>
              </a:spcBef>
            </a:pPr>
            <a:r>
              <a:rPr lang="en-US" sz="2600" dirty="0">
                <a:solidFill>
                  <a:schemeClr val="tx1">
                    <a:lumMod val="75000"/>
                    <a:lumOff val="25000"/>
                  </a:schemeClr>
                </a:solidFill>
              </a:rPr>
              <a:t>Compare 2 procedures measuring same characteristic</a:t>
            </a:r>
          </a:p>
          <a:p>
            <a:pPr>
              <a:spcBef>
                <a:spcPts val="1200"/>
              </a:spcBef>
            </a:pPr>
            <a:r>
              <a:rPr lang="en-US" sz="2600" dirty="0">
                <a:solidFill>
                  <a:schemeClr val="tx1">
                    <a:lumMod val="75000"/>
                    <a:lumOff val="25000"/>
                  </a:schemeClr>
                </a:solidFill>
              </a:rPr>
              <a:t>Compare opinions of 2 experts</a:t>
            </a:r>
          </a:p>
          <a:p>
            <a:pPr>
              <a:spcBef>
                <a:spcPts val="1200"/>
              </a:spcBef>
            </a:pPr>
            <a:r>
              <a:rPr lang="en-US" sz="2600" dirty="0">
                <a:solidFill>
                  <a:schemeClr val="accent6">
                    <a:lumMod val="50000"/>
                  </a:schemeClr>
                </a:solidFill>
              </a:rPr>
              <a:t>Use </a:t>
            </a:r>
            <a:r>
              <a:rPr lang="en-US" sz="2600" dirty="0" err="1">
                <a:solidFill>
                  <a:schemeClr val="accent6">
                    <a:lumMod val="50000"/>
                  </a:schemeClr>
                </a:solidFill>
              </a:rPr>
              <a:t>McNemar</a:t>
            </a:r>
            <a:r>
              <a:rPr lang="en-US" sz="2600" dirty="0">
                <a:solidFill>
                  <a:schemeClr val="accent6">
                    <a:lumMod val="50000"/>
                  </a:schemeClr>
                </a:solidFill>
              </a:rPr>
              <a:t> test</a:t>
            </a:r>
          </a:p>
          <a:p>
            <a:pPr>
              <a:spcBef>
                <a:spcPts val="1200"/>
              </a:spcBef>
            </a:pPr>
            <a:r>
              <a:rPr lang="en-US" sz="2600" dirty="0">
                <a:solidFill>
                  <a:schemeClr val="tx1">
                    <a:lumMod val="75000"/>
                    <a:lumOff val="25000"/>
                  </a:schemeClr>
                </a:solidFill>
              </a:rPr>
              <a:t>NB:  Only disagreements enter into calculation</a:t>
            </a:r>
          </a:p>
        </p:txBody>
      </p:sp>
      <p:graphicFrame>
        <p:nvGraphicFramePr>
          <p:cNvPr id="7" name="Content Placeholder 6"/>
          <p:cNvGraphicFramePr>
            <a:graphicFrameLocks noGrp="1"/>
          </p:cNvGraphicFramePr>
          <p:nvPr>
            <p:ph sz="half" idx="2"/>
            <p:extLst>
              <p:ext uri="{D42A27DB-BD31-4B8C-83A1-F6EECF244321}">
                <p14:modId xmlns:p14="http://schemas.microsoft.com/office/powerpoint/2010/main" val="3332877967"/>
              </p:ext>
            </p:extLst>
          </p:nvPr>
        </p:nvGraphicFramePr>
        <p:xfrm>
          <a:off x="5303520" y="2211594"/>
          <a:ext cx="3383280" cy="2155491"/>
        </p:xfrm>
        <a:graphic>
          <a:graphicData uri="http://schemas.openxmlformats.org/drawingml/2006/table">
            <a:tbl>
              <a:tblPr firstRow="1" bandRow="1">
                <a:tableStyleId>{2D5ABB26-0587-4C30-8999-92F81FD0307C}</a:tableStyleId>
              </a:tblPr>
              <a:tblGrid>
                <a:gridCol w="1352760">
                  <a:extLst>
                    <a:ext uri="{9D8B030D-6E8A-4147-A177-3AD203B41FA5}">
                      <a16:colId xmlns:a16="http://schemas.microsoft.com/office/drawing/2014/main" val="1923726361"/>
                    </a:ext>
                  </a:extLst>
                </a:gridCol>
                <a:gridCol w="1101575">
                  <a:extLst>
                    <a:ext uri="{9D8B030D-6E8A-4147-A177-3AD203B41FA5}">
                      <a16:colId xmlns:a16="http://schemas.microsoft.com/office/drawing/2014/main" val="4241936913"/>
                    </a:ext>
                  </a:extLst>
                </a:gridCol>
                <a:gridCol w="928945">
                  <a:extLst>
                    <a:ext uri="{9D8B030D-6E8A-4147-A177-3AD203B41FA5}">
                      <a16:colId xmlns:a16="http://schemas.microsoft.com/office/drawing/2014/main" val="3876719624"/>
                    </a:ext>
                  </a:extLst>
                </a:gridCol>
              </a:tblGrid>
              <a:tr h="505137">
                <a:tc>
                  <a:txBody>
                    <a:bodyPr/>
                    <a:lstStyle/>
                    <a:p>
                      <a:endParaRPr lang="en-US" sz="18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lang="en-US" sz="1800" b="1" dirty="0"/>
                        <a:t>Culture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8464155"/>
                  </a:ext>
                </a:extLst>
              </a:tr>
              <a:tr h="528928">
                <a:tc>
                  <a:txBody>
                    <a:bodyPr/>
                    <a:lstStyle/>
                    <a:p>
                      <a:pPr algn="l"/>
                      <a:r>
                        <a:rPr lang="en-US" sz="1800" b="1" baseline="0" dirty="0" err="1"/>
                        <a:t>Xpert</a:t>
                      </a:r>
                      <a:r>
                        <a:rPr lang="en-US" sz="1800" b="1" baseline="0" dirty="0"/>
                        <a:t> Ultra</a:t>
                      </a:r>
                      <a:endParaRPr lang="en-US" sz="1800" b="1"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t>Pos.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t>Neg.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07711989"/>
                  </a:ext>
                </a:extLst>
              </a:tr>
              <a:tr h="505137">
                <a:tc>
                  <a:txBody>
                    <a:bodyPr/>
                    <a:lstStyle/>
                    <a:p>
                      <a:pPr algn="l"/>
                      <a:r>
                        <a:rPr lang="en-US" sz="1800" b="1" dirty="0"/>
                        <a:t>Pos.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solidFill>
                            <a:schemeClr val="tx1">
                              <a:lumMod val="75000"/>
                              <a:lumOff val="25000"/>
                            </a:schemeClr>
                          </a:solidFill>
                        </a:rPr>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solidFill>
                            <a:srgbClr val="FF0000"/>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27032932"/>
                  </a:ext>
                </a:extLst>
              </a:tr>
              <a:tr h="505137">
                <a:tc>
                  <a:txBody>
                    <a:bodyPr/>
                    <a:lstStyle/>
                    <a:p>
                      <a:r>
                        <a:rPr lang="en-US" sz="1800" b="1" dirty="0"/>
                        <a:t>Neg.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solidFill>
                            <a:srgbClr val="FF0000"/>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solidFill>
                            <a:schemeClr val="tx1">
                              <a:lumMod val="75000"/>
                              <a:lumOff val="25000"/>
                            </a:schemeClr>
                          </a:solidFill>
                        </a:rPr>
                        <a:t>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30699490"/>
                  </a:ext>
                </a:extLst>
              </a:tr>
            </a:tbl>
          </a:graphicData>
        </a:graphic>
      </p:graphicFrame>
      <mc:AlternateContent xmlns:mc="http://schemas.openxmlformats.org/markup-compatibility/2006" xmlns:a14="http://schemas.microsoft.com/office/drawing/2010/main">
        <mc:Choice Requires="a14">
          <p:sp>
            <p:nvSpPr>
              <p:cNvPr id="8" name="Rectangle 7"/>
              <p:cNvSpPr/>
              <p:nvPr/>
            </p:nvSpPr>
            <p:spPr>
              <a:xfrm>
                <a:off x="5628132" y="4703501"/>
                <a:ext cx="2965555" cy="84907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sz="2400" b="1" i="1">
                              <a:solidFill>
                                <a:schemeClr val="tx1">
                                  <a:lumMod val="75000"/>
                                  <a:lumOff val="25000"/>
                                </a:schemeClr>
                              </a:solidFill>
                              <a:latin typeface="Cambria Math" panose="02040503050406030204" pitchFamily="18" charset="0"/>
                            </a:rPr>
                          </m:ctrlPr>
                        </m:sSubSupPr>
                        <m:e>
                          <m:r>
                            <a:rPr lang="en-US" sz="2400" b="1" i="1">
                              <a:solidFill>
                                <a:schemeClr val="tx1">
                                  <a:lumMod val="75000"/>
                                  <a:lumOff val="25000"/>
                                </a:schemeClr>
                              </a:solidFill>
                              <a:latin typeface="Cambria Math" panose="02040503050406030204" pitchFamily="18" charset="0"/>
                              <a:ea typeface="Cambria Math" panose="02040503050406030204" pitchFamily="18" charset="0"/>
                            </a:rPr>
                            <m:t>𝝌</m:t>
                          </m:r>
                        </m:e>
                        <m:sub>
                          <m:r>
                            <a:rPr lang="en-US" sz="2400" b="1" i="1">
                              <a:solidFill>
                                <a:schemeClr val="tx1">
                                  <a:lumMod val="75000"/>
                                  <a:lumOff val="25000"/>
                                </a:schemeClr>
                              </a:solidFill>
                              <a:latin typeface="Cambria Math" panose="02040503050406030204" pitchFamily="18" charset="0"/>
                            </a:rPr>
                            <m:t>𝟏</m:t>
                          </m:r>
                        </m:sub>
                        <m:sup>
                          <m:r>
                            <a:rPr lang="en-US" sz="2400" b="1" i="1">
                              <a:solidFill>
                                <a:schemeClr val="tx1">
                                  <a:lumMod val="75000"/>
                                  <a:lumOff val="25000"/>
                                </a:schemeClr>
                              </a:solidFill>
                              <a:latin typeface="Cambria Math" panose="02040503050406030204" pitchFamily="18" charset="0"/>
                            </a:rPr>
                            <m:t>𝟐</m:t>
                          </m:r>
                        </m:sup>
                      </m:sSubSup>
                      <m:r>
                        <a:rPr lang="en-US" sz="2400" b="1" i="1">
                          <a:solidFill>
                            <a:schemeClr val="tx1">
                              <a:lumMod val="75000"/>
                              <a:lumOff val="25000"/>
                            </a:schemeClr>
                          </a:solidFill>
                          <a:latin typeface="Cambria Math" panose="02040503050406030204" pitchFamily="18" charset="0"/>
                        </a:rPr>
                        <m:t>= </m:t>
                      </m:r>
                      <m:f>
                        <m:fPr>
                          <m:ctrlPr>
                            <a:rPr lang="en-US" sz="2400" b="1" i="1">
                              <a:solidFill>
                                <a:schemeClr val="tx1">
                                  <a:lumMod val="75000"/>
                                  <a:lumOff val="25000"/>
                                </a:schemeClr>
                              </a:solidFill>
                              <a:latin typeface="Cambria Math" panose="02040503050406030204" pitchFamily="18" charset="0"/>
                            </a:rPr>
                          </m:ctrlPr>
                        </m:fPr>
                        <m:num>
                          <m:sSup>
                            <m:sSupPr>
                              <m:ctrlPr>
                                <a:rPr lang="en-US" sz="2400" b="1" i="1">
                                  <a:solidFill>
                                    <a:schemeClr val="tx1">
                                      <a:lumMod val="75000"/>
                                      <a:lumOff val="25000"/>
                                    </a:schemeClr>
                                  </a:solidFill>
                                  <a:latin typeface="Cambria Math" panose="02040503050406030204" pitchFamily="18" charset="0"/>
                                </a:rPr>
                              </m:ctrlPr>
                            </m:sSupPr>
                            <m:e>
                              <m:r>
                                <a:rPr lang="en-US" sz="2400" b="1" i="1">
                                  <a:solidFill>
                                    <a:schemeClr val="tx1">
                                      <a:lumMod val="75000"/>
                                      <a:lumOff val="25000"/>
                                    </a:schemeClr>
                                  </a:solidFill>
                                  <a:latin typeface="Cambria Math" panose="02040503050406030204" pitchFamily="18" charset="0"/>
                                </a:rPr>
                                <m:t>(</m:t>
                              </m:r>
                              <m:d>
                                <m:dPr>
                                  <m:begChr m:val="|"/>
                                  <m:endChr m:val="|"/>
                                  <m:ctrlPr>
                                    <a:rPr lang="en-US" sz="2400" b="1" i="1">
                                      <a:solidFill>
                                        <a:schemeClr val="tx1">
                                          <a:lumMod val="75000"/>
                                          <a:lumOff val="25000"/>
                                        </a:schemeClr>
                                      </a:solidFill>
                                      <a:latin typeface="Cambria Math" panose="02040503050406030204" pitchFamily="18" charset="0"/>
                                    </a:rPr>
                                  </m:ctrlPr>
                                </m:dPr>
                                <m:e>
                                  <m:r>
                                    <a:rPr lang="en-US" sz="2400" b="1" i="1">
                                      <a:solidFill>
                                        <a:schemeClr val="tx1">
                                          <a:lumMod val="75000"/>
                                          <a:lumOff val="25000"/>
                                        </a:schemeClr>
                                      </a:solidFill>
                                      <a:latin typeface="Cambria Math" panose="02040503050406030204" pitchFamily="18" charset="0"/>
                                    </a:rPr>
                                    <m:t>𝒃</m:t>
                                  </m:r>
                                  <m:r>
                                    <a:rPr lang="en-US" sz="2400" b="1" i="1">
                                      <a:solidFill>
                                        <a:schemeClr val="tx1">
                                          <a:lumMod val="75000"/>
                                          <a:lumOff val="25000"/>
                                        </a:schemeClr>
                                      </a:solidFill>
                                      <a:latin typeface="Cambria Math" panose="02040503050406030204" pitchFamily="18" charset="0"/>
                                    </a:rPr>
                                    <m:t>−</m:t>
                                  </m:r>
                                  <m:r>
                                    <a:rPr lang="en-US" sz="2400" b="1" i="1">
                                      <a:solidFill>
                                        <a:schemeClr val="tx1">
                                          <a:lumMod val="75000"/>
                                          <a:lumOff val="25000"/>
                                        </a:schemeClr>
                                      </a:solidFill>
                                      <a:latin typeface="Cambria Math" panose="02040503050406030204" pitchFamily="18" charset="0"/>
                                    </a:rPr>
                                    <m:t>𝒄</m:t>
                                  </m:r>
                                </m:e>
                              </m:d>
                              <m:r>
                                <a:rPr lang="en-US" sz="2400" b="1" i="1">
                                  <a:solidFill>
                                    <a:schemeClr val="tx1">
                                      <a:lumMod val="75000"/>
                                      <a:lumOff val="25000"/>
                                    </a:schemeClr>
                                  </a:solidFill>
                                  <a:latin typeface="Cambria Math" panose="02040503050406030204" pitchFamily="18" charset="0"/>
                                </a:rPr>
                                <m:t>−</m:t>
                              </m:r>
                              <m:r>
                                <a:rPr lang="en-US" sz="2400" b="1" i="1">
                                  <a:solidFill>
                                    <a:schemeClr val="tx1">
                                      <a:lumMod val="75000"/>
                                      <a:lumOff val="25000"/>
                                    </a:schemeClr>
                                  </a:solidFill>
                                  <a:latin typeface="Cambria Math" panose="02040503050406030204" pitchFamily="18" charset="0"/>
                                </a:rPr>
                                <m:t>𝟏</m:t>
                              </m:r>
                              <m:r>
                                <a:rPr lang="en-US" sz="2400" b="1" i="1">
                                  <a:solidFill>
                                    <a:schemeClr val="tx1">
                                      <a:lumMod val="75000"/>
                                      <a:lumOff val="25000"/>
                                    </a:schemeClr>
                                  </a:solidFill>
                                  <a:latin typeface="Cambria Math" panose="02040503050406030204" pitchFamily="18" charset="0"/>
                                </a:rPr>
                                <m:t>)</m:t>
                              </m:r>
                            </m:e>
                            <m:sup>
                              <m:r>
                                <a:rPr lang="en-US" sz="2400" b="1" i="1">
                                  <a:solidFill>
                                    <a:schemeClr val="tx1">
                                      <a:lumMod val="75000"/>
                                      <a:lumOff val="25000"/>
                                    </a:schemeClr>
                                  </a:solidFill>
                                  <a:latin typeface="Cambria Math" panose="02040503050406030204" pitchFamily="18" charset="0"/>
                                </a:rPr>
                                <m:t>𝟐</m:t>
                              </m:r>
                            </m:sup>
                          </m:sSup>
                        </m:num>
                        <m:den>
                          <m:r>
                            <a:rPr lang="en-US" sz="2400" b="1" i="1">
                              <a:solidFill>
                                <a:schemeClr val="tx1">
                                  <a:lumMod val="75000"/>
                                  <a:lumOff val="25000"/>
                                </a:schemeClr>
                              </a:solidFill>
                              <a:latin typeface="Cambria Math" panose="02040503050406030204" pitchFamily="18" charset="0"/>
                            </a:rPr>
                            <m:t>𝒃</m:t>
                          </m:r>
                          <m:r>
                            <a:rPr lang="en-US" sz="2400" b="1" i="1">
                              <a:solidFill>
                                <a:schemeClr val="tx1">
                                  <a:lumMod val="75000"/>
                                  <a:lumOff val="25000"/>
                                </a:schemeClr>
                              </a:solidFill>
                              <a:latin typeface="Cambria Math" panose="02040503050406030204" pitchFamily="18" charset="0"/>
                            </a:rPr>
                            <m:t>+</m:t>
                          </m:r>
                          <m:r>
                            <a:rPr lang="en-US" sz="2400" b="1" i="1">
                              <a:solidFill>
                                <a:schemeClr val="tx1">
                                  <a:lumMod val="75000"/>
                                  <a:lumOff val="25000"/>
                                </a:schemeClr>
                              </a:solidFill>
                              <a:latin typeface="Cambria Math" panose="02040503050406030204" pitchFamily="18" charset="0"/>
                            </a:rPr>
                            <m:t>𝒄</m:t>
                          </m:r>
                        </m:den>
                      </m:f>
                    </m:oMath>
                  </m:oMathPara>
                </a14:m>
                <a:endParaRPr lang="en-US" sz="2400" b="1" dirty="0"/>
              </a:p>
            </p:txBody>
          </p:sp>
        </mc:Choice>
        <mc:Fallback xmlns="">
          <p:sp>
            <p:nvSpPr>
              <p:cNvPr id="8" name="Rectangle 7"/>
              <p:cNvSpPr>
                <a:spLocks noRot="1" noChangeAspect="1" noMove="1" noResize="1" noEditPoints="1" noAdjustHandles="1" noChangeArrowheads="1" noChangeShapeType="1" noTextEdit="1"/>
              </p:cNvSpPr>
              <p:nvPr/>
            </p:nvSpPr>
            <p:spPr>
              <a:xfrm>
                <a:off x="5628132" y="4703501"/>
                <a:ext cx="2965555" cy="849079"/>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1633837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199" y="779349"/>
            <a:ext cx="8526779" cy="1143000"/>
          </a:xfrm>
        </p:spPr>
        <p:txBody>
          <a:bodyPr/>
          <a:lstStyle/>
          <a:p>
            <a:r>
              <a:rPr lang="en-US" dirty="0"/>
              <a:t>Do the proportions of 2 groups differ?</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695776993"/>
              </p:ext>
            </p:extLst>
          </p:nvPr>
        </p:nvGraphicFramePr>
        <p:xfrm>
          <a:off x="457200" y="1807028"/>
          <a:ext cx="8526779" cy="41719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TextBox 13"/>
          <p:cNvSpPr txBox="1"/>
          <p:nvPr/>
        </p:nvSpPr>
        <p:spPr>
          <a:xfrm>
            <a:off x="5397973" y="2292789"/>
            <a:ext cx="46211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F6FC6">
                    <a:lumMod val="75000"/>
                  </a:srgbClr>
                </a:solidFill>
                <a:effectLst/>
                <a:uLnTx/>
                <a:uFillTx/>
                <a:latin typeface="Verdana"/>
                <a:ea typeface="+mn-ea"/>
                <a:cs typeface="+mn-cs"/>
              </a:rPr>
              <a:t>Y</a:t>
            </a:r>
          </a:p>
        </p:txBody>
      </p:sp>
      <p:sp>
        <p:nvSpPr>
          <p:cNvPr id="15" name="TextBox 14"/>
          <p:cNvSpPr txBox="1"/>
          <p:nvPr/>
        </p:nvSpPr>
        <p:spPr>
          <a:xfrm>
            <a:off x="2627321" y="5012267"/>
            <a:ext cx="503122"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F6FC6">
                    <a:lumMod val="75000"/>
                  </a:srgbClr>
                </a:solidFill>
                <a:effectLst/>
                <a:uLnTx/>
                <a:uFillTx/>
                <a:latin typeface="Verdana"/>
                <a:ea typeface="+mn-ea"/>
                <a:cs typeface="+mn-cs"/>
              </a:rPr>
              <a:t>N</a:t>
            </a:r>
          </a:p>
        </p:txBody>
      </p:sp>
      <p:sp>
        <p:nvSpPr>
          <p:cNvPr id="18" name="TextBox 17"/>
          <p:cNvSpPr txBox="1"/>
          <p:nvPr/>
        </p:nvSpPr>
        <p:spPr>
          <a:xfrm>
            <a:off x="2627321" y="3077619"/>
            <a:ext cx="46211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F6FC6">
                    <a:lumMod val="75000"/>
                  </a:srgbClr>
                </a:solidFill>
                <a:effectLst/>
                <a:uLnTx/>
                <a:uFillTx/>
                <a:latin typeface="Verdana"/>
                <a:ea typeface="+mn-ea"/>
                <a:cs typeface="+mn-cs"/>
              </a:rPr>
              <a:t>Y</a:t>
            </a:r>
          </a:p>
        </p:txBody>
      </p:sp>
      <p:sp>
        <p:nvSpPr>
          <p:cNvPr id="10" name="TextBox 9"/>
          <p:cNvSpPr txBox="1"/>
          <p:nvPr/>
        </p:nvSpPr>
        <p:spPr>
          <a:xfrm>
            <a:off x="5459120" y="4002095"/>
            <a:ext cx="46211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F6FC6">
                    <a:lumMod val="75000"/>
                  </a:srgbClr>
                </a:solidFill>
                <a:effectLst/>
                <a:uLnTx/>
                <a:uFillTx/>
                <a:latin typeface="Verdana"/>
                <a:ea typeface="+mn-ea"/>
                <a:cs typeface="+mn-cs"/>
              </a:rPr>
              <a:t>N</a:t>
            </a:r>
          </a:p>
        </p:txBody>
      </p:sp>
    </p:spTree>
    <p:extLst>
      <p:ext uri="{BB962C8B-B14F-4D97-AF65-F5344CB8AC3E}">
        <p14:creationId xmlns:p14="http://schemas.microsoft.com/office/powerpoint/2010/main" val="17883536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320"/>
            <a:ext cx="8229600" cy="1143000"/>
          </a:xfrm>
        </p:spPr>
        <p:txBody>
          <a:bodyPr/>
          <a:lstStyle/>
          <a:p>
            <a:r>
              <a:rPr lang="en-US" dirty="0"/>
              <a:t>Ratio measures of association</a:t>
            </a:r>
          </a:p>
        </p:txBody>
      </p:sp>
      <p:sp>
        <p:nvSpPr>
          <p:cNvPr id="2" name="Content Placeholder 1"/>
          <p:cNvSpPr>
            <a:spLocks noGrp="1"/>
          </p:cNvSpPr>
          <p:nvPr>
            <p:ph idx="1"/>
          </p:nvPr>
        </p:nvSpPr>
        <p:spPr>
          <a:xfrm>
            <a:off x="457201" y="1600200"/>
            <a:ext cx="8229600" cy="3673475"/>
          </a:xfrm>
        </p:spPr>
        <p:txBody>
          <a:bodyPr/>
          <a:lstStyle/>
          <a:p>
            <a:pPr>
              <a:spcBef>
                <a:spcPts val="0"/>
              </a:spcBef>
              <a:spcAft>
                <a:spcPts val="1800"/>
              </a:spcAft>
            </a:pPr>
            <a:r>
              <a:rPr lang="en-US" dirty="0">
                <a:solidFill>
                  <a:schemeClr val="tx1">
                    <a:lumMod val="65000"/>
                    <a:lumOff val="35000"/>
                  </a:schemeClr>
                </a:solidFill>
              </a:rPr>
              <a:t>Risk ratio, prevalence ratio, odds ratio</a:t>
            </a:r>
          </a:p>
          <a:p>
            <a:pPr>
              <a:spcBef>
                <a:spcPts val="0"/>
              </a:spcBef>
              <a:spcAft>
                <a:spcPts val="1800"/>
              </a:spcAft>
            </a:pPr>
            <a:r>
              <a:rPr lang="en-US" dirty="0">
                <a:solidFill>
                  <a:schemeClr val="tx1">
                    <a:lumMod val="65000"/>
                    <a:lumOff val="35000"/>
                  </a:schemeClr>
                </a:solidFill>
              </a:rPr>
              <a:t>Chi square distribution (or Z approximation)</a:t>
            </a:r>
          </a:p>
          <a:p>
            <a:pPr>
              <a:spcBef>
                <a:spcPts val="0"/>
              </a:spcBef>
              <a:spcAft>
                <a:spcPts val="1800"/>
              </a:spcAft>
            </a:pPr>
            <a:r>
              <a:rPr lang="en-US" dirty="0">
                <a:solidFill>
                  <a:schemeClr val="tx1">
                    <a:lumMod val="65000"/>
                    <a:lumOff val="35000"/>
                  </a:schemeClr>
                </a:solidFill>
              </a:rPr>
              <a:t>Confidence limits around each ratio</a:t>
            </a:r>
          </a:p>
          <a:p>
            <a:pPr>
              <a:spcBef>
                <a:spcPts val="0"/>
              </a:spcBef>
              <a:spcAft>
                <a:spcPts val="1800"/>
              </a:spcAft>
            </a:pPr>
            <a:r>
              <a:rPr lang="en-US" dirty="0">
                <a:solidFill>
                  <a:schemeClr val="tx1">
                    <a:lumMod val="65000"/>
                    <a:lumOff val="35000"/>
                  </a:schemeClr>
                </a:solidFill>
              </a:rPr>
              <a:t>Hypothesis test for equality of 2 ratios</a:t>
            </a:r>
          </a:p>
        </p:txBody>
      </p:sp>
    </p:spTree>
    <p:extLst>
      <p:ext uri="{BB962C8B-B14F-4D97-AF65-F5344CB8AC3E}">
        <p14:creationId xmlns:p14="http://schemas.microsoft.com/office/powerpoint/2010/main" val="35700050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320"/>
            <a:ext cx="8229600" cy="1143000"/>
          </a:xfrm>
        </p:spPr>
        <p:txBody>
          <a:bodyPr/>
          <a:lstStyle/>
          <a:p>
            <a:r>
              <a:rPr lang="en-US" dirty="0"/>
              <a:t>More than two groups</a:t>
            </a:r>
          </a:p>
        </p:txBody>
      </p:sp>
      <mc:AlternateContent xmlns:mc="http://schemas.openxmlformats.org/markup-compatibility/2006" xmlns:a14="http://schemas.microsoft.com/office/drawing/2010/main">
        <mc:Choice Requires="a14">
          <p:sp>
            <p:nvSpPr>
              <p:cNvPr id="2" name="Content Placeholder 1"/>
              <p:cNvSpPr>
                <a:spLocks noGrp="1"/>
              </p:cNvSpPr>
              <p:nvPr>
                <p:ph idx="1"/>
              </p:nvPr>
            </p:nvSpPr>
            <p:spPr>
              <a:xfrm>
                <a:off x="457200" y="1600200"/>
                <a:ext cx="8229600" cy="5001623"/>
              </a:xfrm>
            </p:spPr>
            <p:txBody>
              <a:bodyPr/>
              <a:lstStyle/>
              <a:p>
                <a:pPr>
                  <a:spcBef>
                    <a:spcPts val="1800"/>
                  </a:spcBef>
                </a:pPr>
                <a:r>
                  <a:rPr lang="en-US" sz="3000" dirty="0">
                    <a:solidFill>
                      <a:schemeClr val="tx1">
                        <a:lumMod val="65000"/>
                        <a:lumOff val="35000"/>
                      </a:schemeClr>
                    </a:solidFill>
                    <a:latin typeface="Calibri" panose="020F0502020204030204" pitchFamily="34" charset="0"/>
                    <a:cs typeface="Calibri" panose="020F0502020204030204" pitchFamily="34" charset="0"/>
                  </a:rPr>
                  <a:t>Overall chi square:  Same formula, larger degrees of freedom</a:t>
                </a:r>
              </a:p>
              <a:p>
                <a:pPr>
                  <a:spcBef>
                    <a:spcPts val="1800"/>
                  </a:spcBef>
                </a:pPr>
                <a:r>
                  <a:rPr lang="en-US" sz="3000" dirty="0">
                    <a:solidFill>
                      <a:schemeClr val="tx1">
                        <a:lumMod val="65000"/>
                        <a:lumOff val="35000"/>
                      </a:schemeClr>
                    </a:solidFill>
                    <a:latin typeface="Calibri" panose="020F0502020204030204" pitchFamily="34" charset="0"/>
                    <a:cs typeface="Calibri" panose="020F0502020204030204" pitchFamily="34" charset="0"/>
                  </a:rPr>
                  <a:t>Small cells and Fisher’s exact test (expected values &lt; 5)</a:t>
                </a:r>
              </a:p>
              <a:p>
                <a:pPr>
                  <a:spcBef>
                    <a:spcPts val="1800"/>
                  </a:spcBef>
                </a:pPr>
                <a:r>
                  <a:rPr lang="en-US" sz="3000" dirty="0">
                    <a:solidFill>
                      <a:schemeClr val="tx1">
                        <a:lumMod val="65000"/>
                        <a:lumOff val="35000"/>
                      </a:schemeClr>
                    </a:solidFill>
                    <a:latin typeface="Calibri" panose="020F0502020204030204" pitchFamily="34" charset="0"/>
                    <a:cs typeface="Calibri" panose="020F0502020204030204" pitchFamily="34" charset="0"/>
                  </a:rPr>
                  <a:t>Ordinal variables: Mantel-</a:t>
                </a:r>
                <a:r>
                  <a:rPr lang="en-US" sz="3000" dirty="0" err="1">
                    <a:solidFill>
                      <a:schemeClr val="tx1">
                        <a:lumMod val="65000"/>
                        <a:lumOff val="35000"/>
                      </a:schemeClr>
                    </a:solidFill>
                    <a:latin typeface="Calibri" panose="020F0502020204030204" pitchFamily="34" charset="0"/>
                    <a:cs typeface="Calibri" panose="020F0502020204030204" pitchFamily="34" charset="0"/>
                  </a:rPr>
                  <a:t>Haenszel</a:t>
                </a:r>
                <a:r>
                  <a:rPr lang="en-US" sz="3000" dirty="0">
                    <a:solidFill>
                      <a:schemeClr val="tx1">
                        <a:lumMod val="65000"/>
                        <a:lumOff val="35000"/>
                      </a:schemeClr>
                    </a:solidFill>
                    <a:latin typeface="Calibri" panose="020F0502020204030204" pitchFamily="34" charset="0"/>
                    <a:cs typeface="Calibri" panose="020F0502020204030204" pitchFamily="34" charset="0"/>
                  </a:rPr>
                  <a:t> </a:t>
                </a:r>
                <a14:m>
                  <m:oMath xmlns:m="http://schemas.openxmlformats.org/officeDocument/2006/math">
                    <m:sSubSup>
                      <m:sSubSupPr>
                        <m:ctrlPr>
                          <a:rPr lang="en-US" b="1" i="1" dirty="0" smtClean="0">
                            <a:solidFill>
                              <a:schemeClr val="tx1">
                                <a:lumMod val="65000"/>
                                <a:lumOff val="35000"/>
                              </a:schemeClr>
                            </a:solidFill>
                            <a:latin typeface="Cambria Math" panose="02040503050406030204" pitchFamily="18" charset="0"/>
                          </a:rPr>
                        </m:ctrlPr>
                      </m:sSubSupPr>
                      <m:e>
                        <m:r>
                          <a:rPr lang="en-US" b="1" i="1" dirty="0">
                            <a:solidFill>
                              <a:schemeClr val="tx1">
                                <a:lumMod val="65000"/>
                                <a:lumOff val="35000"/>
                              </a:schemeClr>
                            </a:solidFill>
                            <a:latin typeface="Cambria Math" panose="02040503050406030204" pitchFamily="18" charset="0"/>
                            <a:ea typeface="Cambria Math" panose="02040503050406030204" pitchFamily="18" charset="0"/>
                          </a:rPr>
                          <m:t>𝝌</m:t>
                        </m:r>
                      </m:e>
                      <m:sub>
                        <m:r>
                          <a:rPr lang="en-US" b="1" i="1" dirty="0">
                            <a:solidFill>
                              <a:schemeClr val="tx1">
                                <a:lumMod val="65000"/>
                                <a:lumOff val="35000"/>
                              </a:schemeClr>
                            </a:solidFill>
                            <a:latin typeface="Cambria Math" panose="02040503050406030204" pitchFamily="18" charset="0"/>
                          </a:rPr>
                          <m:t>𝟏</m:t>
                        </m:r>
                      </m:sub>
                      <m:sup>
                        <m:r>
                          <a:rPr lang="en-US" b="1" i="1" dirty="0">
                            <a:solidFill>
                              <a:schemeClr val="tx1">
                                <a:lumMod val="65000"/>
                                <a:lumOff val="35000"/>
                              </a:schemeClr>
                            </a:solidFill>
                            <a:latin typeface="Cambria Math" panose="02040503050406030204" pitchFamily="18" charset="0"/>
                          </a:rPr>
                          <m:t>𝟐</m:t>
                        </m:r>
                      </m:sup>
                    </m:sSubSup>
                  </m:oMath>
                </a14:m>
                <a:r>
                  <a:rPr lang="en-US" sz="3000" i="1" dirty="0">
                    <a:solidFill>
                      <a:schemeClr val="tx1">
                        <a:lumMod val="65000"/>
                        <a:lumOff val="35000"/>
                      </a:schemeClr>
                    </a:solidFill>
                    <a:latin typeface="Calibri" panose="020F0502020204030204" pitchFamily="34" charset="0"/>
                    <a:cs typeface="Calibri" panose="020F0502020204030204" pitchFamily="34" charset="0"/>
                  </a:rPr>
                  <a:t> </a:t>
                </a:r>
              </a:p>
              <a:p>
                <a:pPr lvl="1">
                  <a:spcBef>
                    <a:spcPts val="600"/>
                  </a:spcBef>
                </a:pPr>
                <a:r>
                  <a:rPr lang="en-US" dirty="0">
                    <a:solidFill>
                      <a:schemeClr val="tx1">
                        <a:lumMod val="65000"/>
                        <a:lumOff val="35000"/>
                      </a:schemeClr>
                    </a:solidFill>
                    <a:latin typeface="Calibri" panose="020F0502020204030204" pitchFamily="34" charset="0"/>
                    <a:cs typeface="Calibri" panose="020F0502020204030204" pitchFamily="34" charset="0"/>
                  </a:rPr>
                  <a:t>Uses row and column scores to calculate  correlation coefficient: </a:t>
                </a:r>
                <a14:m>
                  <m:oMath xmlns:m="http://schemas.openxmlformats.org/officeDocument/2006/math">
                    <m:sSubSup>
                      <m:sSubSupPr>
                        <m:ctrlPr>
                          <a:rPr lang="en-US" b="1" i="1" dirty="0" smtClean="0">
                            <a:solidFill>
                              <a:schemeClr val="tx1">
                                <a:lumMod val="75000"/>
                                <a:lumOff val="25000"/>
                              </a:schemeClr>
                            </a:solidFill>
                            <a:latin typeface="Cambria Math" panose="02040503050406030204" pitchFamily="18" charset="0"/>
                          </a:rPr>
                        </m:ctrlPr>
                      </m:sSubSupPr>
                      <m:e>
                        <m:r>
                          <a:rPr lang="en-US" b="1" i="1" dirty="0" smtClean="0">
                            <a:solidFill>
                              <a:schemeClr val="tx1">
                                <a:lumMod val="75000"/>
                                <a:lumOff val="25000"/>
                              </a:schemeClr>
                            </a:solidFill>
                            <a:latin typeface="Cambria Math" panose="02040503050406030204" pitchFamily="18" charset="0"/>
                          </a:rPr>
                          <m:t> </m:t>
                        </m:r>
                        <m:r>
                          <a:rPr lang="en-US" b="1" i="1" dirty="0">
                            <a:solidFill>
                              <a:schemeClr val="tx1">
                                <a:lumMod val="75000"/>
                                <a:lumOff val="25000"/>
                              </a:schemeClr>
                            </a:solidFill>
                            <a:latin typeface="Cambria Math" panose="02040503050406030204" pitchFamily="18" charset="0"/>
                            <a:ea typeface="Cambria Math" panose="02040503050406030204" pitchFamily="18" charset="0"/>
                          </a:rPr>
                          <m:t>𝝌</m:t>
                        </m:r>
                      </m:e>
                      <m:sub>
                        <m:r>
                          <a:rPr lang="en-US" b="1" i="1" dirty="0">
                            <a:solidFill>
                              <a:schemeClr val="tx1">
                                <a:lumMod val="75000"/>
                                <a:lumOff val="25000"/>
                              </a:schemeClr>
                            </a:solidFill>
                            <a:latin typeface="Cambria Math" panose="02040503050406030204" pitchFamily="18" charset="0"/>
                          </a:rPr>
                          <m:t>𝟏</m:t>
                        </m:r>
                      </m:sub>
                      <m:sup>
                        <m:r>
                          <a:rPr lang="en-US" b="1" i="1" dirty="0">
                            <a:solidFill>
                              <a:schemeClr val="tx1">
                                <a:lumMod val="75000"/>
                                <a:lumOff val="25000"/>
                              </a:schemeClr>
                            </a:solidFill>
                            <a:latin typeface="Cambria Math" panose="02040503050406030204" pitchFamily="18" charset="0"/>
                          </a:rPr>
                          <m:t>𝟐</m:t>
                        </m:r>
                      </m:sup>
                    </m:sSubSup>
                    <m:r>
                      <a:rPr lang="en-US" b="1" i="1" dirty="0" smtClean="0">
                        <a:solidFill>
                          <a:schemeClr val="tx1">
                            <a:lumMod val="75000"/>
                            <a:lumOff val="25000"/>
                          </a:schemeClr>
                        </a:solidFill>
                        <a:latin typeface="Cambria Math" panose="02040503050406030204" pitchFamily="18" charset="0"/>
                      </a:rPr>
                      <m:t> </m:t>
                    </m:r>
                    <m:r>
                      <a:rPr lang="en-US" b="1" i="1" dirty="0">
                        <a:solidFill>
                          <a:schemeClr val="tx1">
                            <a:lumMod val="75000"/>
                            <a:lumOff val="25000"/>
                          </a:schemeClr>
                        </a:solidFill>
                        <a:latin typeface="Cambria Math" panose="02040503050406030204" pitchFamily="18" charset="0"/>
                      </a:rPr>
                      <m:t>= </m:t>
                    </m:r>
                    <m:sSup>
                      <m:sSupPr>
                        <m:ctrlPr>
                          <a:rPr lang="en-US" b="1" i="1" dirty="0">
                            <a:solidFill>
                              <a:schemeClr val="tx1">
                                <a:lumMod val="75000"/>
                                <a:lumOff val="25000"/>
                              </a:schemeClr>
                            </a:solidFill>
                            <a:latin typeface="Cambria Math" panose="02040503050406030204" pitchFamily="18" charset="0"/>
                          </a:rPr>
                        </m:ctrlPr>
                      </m:sSupPr>
                      <m:e>
                        <m:r>
                          <a:rPr lang="en-US" b="1" i="1" dirty="0">
                            <a:solidFill>
                              <a:schemeClr val="tx1">
                                <a:lumMod val="75000"/>
                                <a:lumOff val="25000"/>
                              </a:schemeClr>
                            </a:solidFill>
                            <a:latin typeface="Cambria Math" panose="02040503050406030204" pitchFamily="18" charset="0"/>
                          </a:rPr>
                          <m:t>𝒓</m:t>
                        </m:r>
                      </m:e>
                      <m:sup>
                        <m:r>
                          <a:rPr lang="en-US" b="1" i="1" dirty="0">
                            <a:solidFill>
                              <a:schemeClr val="tx1">
                                <a:lumMod val="75000"/>
                                <a:lumOff val="25000"/>
                              </a:schemeClr>
                            </a:solidFill>
                            <a:latin typeface="Cambria Math" panose="02040503050406030204" pitchFamily="18" charset="0"/>
                          </a:rPr>
                          <m:t>𝟐</m:t>
                        </m:r>
                      </m:sup>
                    </m:sSup>
                    <m:d>
                      <m:dPr>
                        <m:ctrlPr>
                          <a:rPr lang="en-US" b="1" i="1" dirty="0">
                            <a:solidFill>
                              <a:schemeClr val="tx1">
                                <a:lumMod val="75000"/>
                                <a:lumOff val="25000"/>
                              </a:schemeClr>
                            </a:solidFill>
                            <a:latin typeface="Cambria Math" panose="02040503050406030204" pitchFamily="18" charset="0"/>
                          </a:rPr>
                        </m:ctrlPr>
                      </m:dPr>
                      <m:e>
                        <m:r>
                          <a:rPr lang="en-US" b="1" i="1" dirty="0">
                            <a:solidFill>
                              <a:schemeClr val="tx1">
                                <a:lumMod val="75000"/>
                                <a:lumOff val="25000"/>
                              </a:schemeClr>
                            </a:solidFill>
                            <a:latin typeface="Cambria Math" panose="02040503050406030204" pitchFamily="18" charset="0"/>
                          </a:rPr>
                          <m:t>𝒏</m:t>
                        </m:r>
                        <m:r>
                          <a:rPr lang="en-US" b="1" i="1" dirty="0">
                            <a:solidFill>
                              <a:schemeClr val="tx1">
                                <a:lumMod val="75000"/>
                                <a:lumOff val="25000"/>
                              </a:schemeClr>
                            </a:solidFill>
                            <a:latin typeface="Cambria Math" panose="02040503050406030204" pitchFamily="18" charset="0"/>
                          </a:rPr>
                          <m:t>−</m:t>
                        </m:r>
                        <m:r>
                          <a:rPr lang="en-US" b="1" i="1" dirty="0">
                            <a:solidFill>
                              <a:schemeClr val="tx1">
                                <a:lumMod val="75000"/>
                                <a:lumOff val="25000"/>
                              </a:schemeClr>
                            </a:solidFill>
                            <a:latin typeface="Cambria Math" panose="02040503050406030204" pitchFamily="18" charset="0"/>
                          </a:rPr>
                          <m:t>𝟏</m:t>
                        </m:r>
                      </m:e>
                    </m:d>
                  </m:oMath>
                </a14:m>
                <a:endParaRPr lang="en-US" baseline="30000" dirty="0">
                  <a:solidFill>
                    <a:schemeClr val="tx1">
                      <a:lumMod val="65000"/>
                      <a:lumOff val="35000"/>
                    </a:schemeClr>
                  </a:solidFill>
                  <a:latin typeface="Calibri" panose="020F0502020204030204" pitchFamily="34" charset="0"/>
                  <a:cs typeface="Calibri" panose="020F0502020204030204" pitchFamily="34" charset="0"/>
                </a:endParaRPr>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xfrm>
                <a:off x="457200" y="1600200"/>
                <a:ext cx="8229600" cy="5001623"/>
              </a:xfrm>
              <a:blipFill>
                <a:blip r:embed="rId3"/>
                <a:stretch>
                  <a:fillRect l="-1481" t="-1463" r="-1630"/>
                </a:stretch>
              </a:blipFill>
            </p:spPr>
            <p:txBody>
              <a:bodyPr/>
              <a:lstStyle/>
              <a:p>
                <a:r>
                  <a:rPr lang="en-US">
                    <a:noFill/>
                  </a:rPr>
                  <a:t> </a:t>
                </a:r>
              </a:p>
            </p:txBody>
          </p:sp>
        </mc:Fallback>
      </mc:AlternateContent>
    </p:spTree>
    <p:extLst>
      <p:ext uri="{BB962C8B-B14F-4D97-AF65-F5344CB8AC3E}">
        <p14:creationId xmlns:p14="http://schemas.microsoft.com/office/powerpoint/2010/main" val="11224265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274320"/>
            <a:ext cx="8229600" cy="1143000"/>
          </a:xfrm>
        </p:spPr>
        <p:txBody>
          <a:bodyPr/>
          <a:lstStyle/>
          <a:p>
            <a:r>
              <a:rPr lang="en-US" dirty="0"/>
              <a:t>Power and sample size</a:t>
            </a:r>
          </a:p>
        </p:txBody>
      </p:sp>
      <p:sp>
        <p:nvSpPr>
          <p:cNvPr id="50179" name="Rectangle 3"/>
          <p:cNvSpPr>
            <a:spLocks noGrp="1" noChangeArrowheads="1"/>
          </p:cNvSpPr>
          <p:nvPr>
            <p:ph type="body" idx="1"/>
          </p:nvPr>
        </p:nvSpPr>
        <p:spPr>
          <a:xfrm>
            <a:off x="457200" y="1600200"/>
            <a:ext cx="8229600" cy="4693723"/>
          </a:xfrm>
        </p:spPr>
        <p:txBody>
          <a:bodyPr/>
          <a:lstStyle/>
          <a:p>
            <a:pPr>
              <a:spcBef>
                <a:spcPts val="1000"/>
              </a:spcBef>
              <a:spcAft>
                <a:spcPts val="0"/>
              </a:spcAft>
            </a:pPr>
            <a:r>
              <a:rPr lang="en-US" sz="2800" dirty="0">
                <a:solidFill>
                  <a:schemeClr val="tx1">
                    <a:lumMod val="65000"/>
                    <a:lumOff val="35000"/>
                  </a:schemeClr>
                </a:solidFill>
                <a:latin typeface="Calibri" charset="0"/>
                <a:ea typeface="Calibri" charset="0"/>
                <a:cs typeface="Calibri" charset="0"/>
              </a:rPr>
              <a:t>Power is the likelihood a study will detect a true difference between groups</a:t>
            </a:r>
          </a:p>
          <a:p>
            <a:pPr>
              <a:spcBef>
                <a:spcPts val="1000"/>
              </a:spcBef>
              <a:spcAft>
                <a:spcPts val="0"/>
              </a:spcAft>
            </a:pPr>
            <a:r>
              <a:rPr lang="en-US" sz="2800" dirty="0">
                <a:solidFill>
                  <a:schemeClr val="tx1">
                    <a:lumMod val="65000"/>
                    <a:lumOff val="35000"/>
                  </a:schemeClr>
                </a:solidFill>
                <a:latin typeface="Calibri" charset="0"/>
                <a:ea typeface="Calibri" charset="0"/>
                <a:cs typeface="Calibri" charset="0"/>
              </a:rPr>
              <a:t>Power ranges  between 0 to 100% (generally aim for at least 80% or 90%)</a:t>
            </a:r>
          </a:p>
          <a:p>
            <a:pPr>
              <a:spcBef>
                <a:spcPts val="1000"/>
              </a:spcBef>
              <a:spcAft>
                <a:spcPts val="0"/>
              </a:spcAft>
            </a:pPr>
            <a:r>
              <a:rPr lang="en-US" sz="2800" dirty="0">
                <a:solidFill>
                  <a:schemeClr val="tx1">
                    <a:lumMod val="65000"/>
                    <a:lumOff val="35000"/>
                  </a:schemeClr>
                </a:solidFill>
                <a:latin typeface="Calibri" charset="0"/>
                <a:ea typeface="Calibri" charset="0"/>
                <a:cs typeface="Calibri" charset="0"/>
              </a:rPr>
              <a:t>“Negative” studies often due to low power</a:t>
            </a:r>
          </a:p>
          <a:p>
            <a:pPr>
              <a:spcBef>
                <a:spcPts val="1000"/>
              </a:spcBef>
              <a:spcAft>
                <a:spcPts val="0"/>
              </a:spcAft>
            </a:pPr>
            <a:r>
              <a:rPr lang="en-US" sz="2800" dirty="0">
                <a:solidFill>
                  <a:schemeClr val="tx1">
                    <a:lumMod val="65000"/>
                    <a:lumOff val="35000"/>
                  </a:schemeClr>
                </a:solidFill>
                <a:latin typeface="Calibri" charset="0"/>
                <a:ea typeface="Calibri" charset="0"/>
                <a:cs typeface="Calibri" charset="0"/>
              </a:rPr>
              <a:t>Power increases with:</a:t>
            </a:r>
          </a:p>
          <a:p>
            <a:pPr lvl="1">
              <a:lnSpc>
                <a:spcPct val="90000"/>
              </a:lnSpc>
              <a:spcBef>
                <a:spcPts val="600"/>
              </a:spcBef>
              <a:spcAft>
                <a:spcPts val="0"/>
              </a:spcAft>
            </a:pPr>
            <a:r>
              <a:rPr lang="en-US" sz="2400" dirty="0">
                <a:solidFill>
                  <a:schemeClr val="tx1">
                    <a:lumMod val="65000"/>
                    <a:lumOff val="35000"/>
                  </a:schemeClr>
                </a:solidFill>
                <a:latin typeface="Calibri" charset="0"/>
                <a:ea typeface="Calibri" charset="0"/>
                <a:cs typeface="Calibri" charset="0"/>
                <a:sym typeface="Wingdings 3" charset="2"/>
              </a:rPr>
              <a:t>Large </a:t>
            </a:r>
            <a:r>
              <a:rPr lang="en-US" sz="2400" dirty="0">
                <a:solidFill>
                  <a:schemeClr val="tx1">
                    <a:lumMod val="65000"/>
                    <a:lumOff val="35000"/>
                  </a:schemeClr>
                </a:solidFill>
                <a:latin typeface="Calibri" charset="0"/>
                <a:ea typeface="Calibri" charset="0"/>
                <a:cs typeface="Calibri" charset="0"/>
              </a:rPr>
              <a:t>sample size</a:t>
            </a:r>
          </a:p>
          <a:p>
            <a:pPr lvl="1">
              <a:lnSpc>
                <a:spcPct val="90000"/>
              </a:lnSpc>
              <a:spcBef>
                <a:spcPts val="600"/>
              </a:spcBef>
              <a:spcAft>
                <a:spcPts val="0"/>
              </a:spcAft>
            </a:pPr>
            <a:r>
              <a:rPr lang="en-US" sz="2400" dirty="0">
                <a:solidFill>
                  <a:schemeClr val="tx1">
                    <a:lumMod val="65000"/>
                    <a:lumOff val="35000"/>
                  </a:schemeClr>
                </a:solidFill>
                <a:latin typeface="Calibri" charset="0"/>
                <a:ea typeface="Calibri" charset="0"/>
                <a:cs typeface="Calibri" charset="0"/>
              </a:rPr>
              <a:t>Large difference between groups</a:t>
            </a:r>
          </a:p>
          <a:p>
            <a:pPr lvl="1">
              <a:lnSpc>
                <a:spcPct val="90000"/>
              </a:lnSpc>
              <a:spcBef>
                <a:spcPts val="600"/>
              </a:spcBef>
              <a:spcAft>
                <a:spcPts val="0"/>
              </a:spcAft>
            </a:pPr>
            <a:r>
              <a:rPr lang="en-US" sz="2400" dirty="0">
                <a:solidFill>
                  <a:schemeClr val="tx1">
                    <a:lumMod val="65000"/>
                    <a:lumOff val="35000"/>
                  </a:schemeClr>
                </a:solidFill>
                <a:latin typeface="Calibri" charset="0"/>
                <a:ea typeface="Calibri" charset="0"/>
                <a:cs typeface="Calibri" charset="0"/>
              </a:rPr>
              <a:t>Small variance within groups (narrow dispersion, less overlap between groups)</a:t>
            </a:r>
          </a:p>
        </p:txBody>
      </p:sp>
    </p:spTree>
    <p:extLst>
      <p:ext uri="{BB962C8B-B14F-4D97-AF65-F5344CB8AC3E}">
        <p14:creationId xmlns:p14="http://schemas.microsoft.com/office/powerpoint/2010/main" val="466701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179">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0179">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017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i="1" dirty="0"/>
              <a:t>Keep in mind</a:t>
            </a:r>
            <a:r>
              <a:rPr lang="mr-IN" i="1" dirty="0"/>
              <a:t>…</a:t>
            </a:r>
            <a:endParaRPr lang="en-US" i="1" dirty="0"/>
          </a:p>
        </p:txBody>
      </p:sp>
      <p:sp>
        <p:nvSpPr>
          <p:cNvPr id="2" name="Content Placeholder 1"/>
          <p:cNvSpPr>
            <a:spLocks noGrp="1"/>
          </p:cNvSpPr>
          <p:nvPr>
            <p:ph idx="4294967295"/>
          </p:nvPr>
        </p:nvSpPr>
        <p:spPr>
          <a:xfrm>
            <a:off x="923925" y="4092575"/>
            <a:ext cx="8220075" cy="1827213"/>
          </a:xfrm>
          <a:solidFill>
            <a:srgbClr val="C9DA92"/>
          </a:solidFill>
        </p:spPr>
        <p:txBody>
          <a:bodyPr/>
          <a:lstStyle/>
          <a:p>
            <a:pPr indent="0">
              <a:buNone/>
            </a:pPr>
            <a:r>
              <a:rPr lang="en-US" sz="3600" i="1" dirty="0">
                <a:solidFill>
                  <a:srgbClr val="404040"/>
                </a:solidFill>
                <a:latin typeface="Avenir Book"/>
              </a:rPr>
              <a:t>Small P values do not mean truth! Small P values only mean the findings deserve another look.</a:t>
            </a:r>
          </a:p>
        </p:txBody>
      </p:sp>
      <p:sp>
        <p:nvSpPr>
          <p:cNvPr id="3" name="Content Placeholder 1"/>
          <p:cNvSpPr txBox="1">
            <a:spLocks/>
          </p:cNvSpPr>
          <p:nvPr/>
        </p:nvSpPr>
        <p:spPr bwMode="auto">
          <a:xfrm>
            <a:off x="263273" y="1774613"/>
            <a:ext cx="7971618" cy="2060249"/>
          </a:xfrm>
          <a:prstGeom prst="rect">
            <a:avLst/>
          </a:prstGeom>
          <a:solidFill>
            <a:srgbClr val="EECC0D">
              <a:alpha val="78000"/>
            </a:srgbClr>
          </a:solidFill>
          <a:ln>
            <a:noFill/>
          </a:ln>
          <a:extLs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indent="0">
              <a:buFont typeface="Wingdings" charset="2"/>
              <a:buNone/>
            </a:pPr>
            <a:r>
              <a:rPr lang="en-US" sz="3600" i="1" dirty="0">
                <a:solidFill>
                  <a:schemeClr val="tx1">
                    <a:lumMod val="75000"/>
                    <a:lumOff val="25000"/>
                  </a:schemeClr>
                </a:solidFill>
                <a:latin typeface="Avenir Book"/>
              </a:rPr>
              <a:t>Statistical calculations do not know the difference between people in a study and colored balls in a basket.</a:t>
            </a:r>
          </a:p>
        </p:txBody>
      </p:sp>
    </p:spTree>
    <p:extLst>
      <p:ext uri="{BB962C8B-B14F-4D97-AF65-F5344CB8AC3E}">
        <p14:creationId xmlns:p14="http://schemas.microsoft.com/office/powerpoint/2010/main" val="22517907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57200" y="640080"/>
            <a:ext cx="8229600" cy="1143000"/>
          </a:xfrm>
        </p:spPr>
        <p:txBody>
          <a:bodyPr/>
          <a:lstStyle/>
          <a:p>
            <a:pPr>
              <a:lnSpc>
                <a:spcPct val="90000"/>
              </a:lnSpc>
            </a:pPr>
            <a:r>
              <a:rPr lang="en-US" dirty="0"/>
              <a:t>95% CL and P&lt;0.05 may lead to wrong conclusions</a:t>
            </a:r>
            <a:endParaRPr lang="en-US" sz="3000" dirty="0"/>
          </a:p>
        </p:txBody>
      </p:sp>
      <p:sp>
        <p:nvSpPr>
          <p:cNvPr id="29699" name="Rectangle 3"/>
          <p:cNvSpPr>
            <a:spLocks noGrp="1" noChangeArrowheads="1"/>
          </p:cNvSpPr>
          <p:nvPr>
            <p:ph type="body" idx="1"/>
          </p:nvPr>
        </p:nvSpPr>
        <p:spPr>
          <a:xfrm>
            <a:off x="457200" y="1913467"/>
            <a:ext cx="8229600" cy="4555066"/>
          </a:xfrm>
        </p:spPr>
        <p:txBody>
          <a:bodyPr/>
          <a:lstStyle/>
          <a:p>
            <a:pPr marL="0" indent="0">
              <a:lnSpc>
                <a:spcPts val="3400"/>
              </a:lnSpc>
              <a:spcBef>
                <a:spcPts val="1200"/>
              </a:spcBef>
              <a:spcAft>
                <a:spcPts val="600"/>
              </a:spcAft>
              <a:buNone/>
            </a:pPr>
            <a:r>
              <a:rPr lang="en-US" dirty="0"/>
              <a:t>Not all medical research can be replicated!</a:t>
            </a:r>
          </a:p>
          <a:p>
            <a:pPr>
              <a:lnSpc>
                <a:spcPts val="3400"/>
              </a:lnSpc>
              <a:spcBef>
                <a:spcPts val="0"/>
              </a:spcBef>
              <a:spcAft>
                <a:spcPts val="600"/>
              </a:spcAft>
            </a:pPr>
            <a:r>
              <a:rPr lang="en-US" sz="2800" dirty="0">
                <a:solidFill>
                  <a:schemeClr val="tx1">
                    <a:lumMod val="65000"/>
                    <a:lumOff val="35000"/>
                  </a:schemeClr>
                </a:solidFill>
                <a:latin typeface="Calibri" charset="0"/>
                <a:ea typeface="Calibri" charset="0"/>
                <a:cs typeface="Calibri" charset="0"/>
              </a:rPr>
              <a:t>Results show a difference where no true difference exists in reality:  </a:t>
            </a:r>
            <a:r>
              <a:rPr lang="en-US" sz="2800" dirty="0">
                <a:solidFill>
                  <a:srgbClr val="FF6600"/>
                </a:solidFill>
                <a:latin typeface="Calibri" charset="0"/>
                <a:ea typeface="Calibri" charset="0"/>
                <a:cs typeface="Calibri" charset="0"/>
              </a:rPr>
              <a:t>Type I (</a:t>
            </a:r>
            <a:r>
              <a:rPr lang="en-US" sz="2800" dirty="0">
                <a:solidFill>
                  <a:srgbClr val="FF6600"/>
                </a:solidFill>
                <a:latin typeface="Calibri" charset="0"/>
                <a:ea typeface="Calibri" charset="0"/>
                <a:cs typeface="Calibri" charset="0"/>
                <a:sym typeface="Symbol" pitchFamily="-106" charset="2"/>
              </a:rPr>
              <a:t></a:t>
            </a:r>
            <a:r>
              <a:rPr lang="en-US" sz="2800" dirty="0">
                <a:solidFill>
                  <a:srgbClr val="FF6600"/>
                </a:solidFill>
                <a:latin typeface="Calibri" charset="0"/>
                <a:ea typeface="Calibri" charset="0"/>
                <a:cs typeface="Calibri" charset="0"/>
              </a:rPr>
              <a:t>) Error  </a:t>
            </a:r>
          </a:p>
          <a:p>
            <a:pPr marL="857250" lvl="1" indent="-457200">
              <a:lnSpc>
                <a:spcPct val="90000"/>
              </a:lnSpc>
              <a:spcBef>
                <a:spcPts val="0"/>
              </a:spcBef>
              <a:buClr>
                <a:schemeClr val="bg2">
                  <a:lumMod val="25000"/>
                </a:schemeClr>
              </a:buClr>
            </a:pPr>
            <a:r>
              <a:rPr lang="en-US" sz="2600" dirty="0">
                <a:solidFill>
                  <a:schemeClr val="tx1">
                    <a:lumMod val="65000"/>
                    <a:lumOff val="35000"/>
                  </a:schemeClr>
                </a:solidFill>
                <a:latin typeface="Calibri" charset="0"/>
                <a:ea typeface="Calibri" charset="0"/>
                <a:cs typeface="Calibri" charset="0"/>
              </a:rPr>
              <a:t>Think about Type I error whenever you see a “statistically significant” result (is it false positive?)</a:t>
            </a:r>
          </a:p>
          <a:p>
            <a:pPr>
              <a:lnSpc>
                <a:spcPts val="3400"/>
              </a:lnSpc>
              <a:spcBef>
                <a:spcPts val="1200"/>
              </a:spcBef>
              <a:spcAft>
                <a:spcPts val="600"/>
              </a:spcAft>
            </a:pPr>
            <a:r>
              <a:rPr lang="en-US" sz="2800" dirty="0">
                <a:solidFill>
                  <a:schemeClr val="tx1">
                    <a:lumMod val="65000"/>
                    <a:lumOff val="35000"/>
                  </a:schemeClr>
                </a:solidFill>
                <a:latin typeface="Calibri" charset="0"/>
                <a:ea typeface="Calibri" charset="0"/>
                <a:cs typeface="Calibri" charset="0"/>
              </a:rPr>
              <a:t>Results show no difference where a true difference actually does exist in reality: </a:t>
            </a:r>
            <a:r>
              <a:rPr lang="en-US" sz="2800" dirty="0">
                <a:solidFill>
                  <a:srgbClr val="FF6600"/>
                </a:solidFill>
                <a:latin typeface="Calibri" charset="0"/>
                <a:ea typeface="Calibri" charset="0"/>
                <a:cs typeface="Calibri" charset="0"/>
              </a:rPr>
              <a:t>Type II (</a:t>
            </a:r>
            <a:r>
              <a:rPr lang="el-GR" sz="2800" dirty="0">
                <a:solidFill>
                  <a:srgbClr val="FF6600"/>
                </a:solidFill>
                <a:latin typeface="Calibri" charset="0"/>
                <a:ea typeface="Calibri" charset="0"/>
                <a:cs typeface="Calibri" charset="0"/>
              </a:rPr>
              <a:t>ß</a:t>
            </a:r>
            <a:r>
              <a:rPr lang="en-US" sz="2800" dirty="0">
                <a:solidFill>
                  <a:srgbClr val="FF6600"/>
                </a:solidFill>
                <a:latin typeface="Calibri" charset="0"/>
                <a:ea typeface="Calibri" charset="0"/>
                <a:cs typeface="Calibri" charset="0"/>
              </a:rPr>
              <a:t>) Error</a:t>
            </a:r>
          </a:p>
          <a:p>
            <a:pPr marL="857250" lvl="1" indent="-457200">
              <a:lnSpc>
                <a:spcPct val="90000"/>
              </a:lnSpc>
              <a:spcBef>
                <a:spcPts val="0"/>
              </a:spcBef>
              <a:buClr>
                <a:schemeClr val="bg2">
                  <a:lumMod val="25000"/>
                </a:schemeClr>
              </a:buClr>
            </a:pPr>
            <a:r>
              <a:rPr lang="en-US" sz="2600" dirty="0">
                <a:solidFill>
                  <a:schemeClr val="tx1">
                    <a:lumMod val="65000"/>
                    <a:lumOff val="35000"/>
                  </a:schemeClr>
                </a:solidFill>
                <a:latin typeface="Calibri" charset="0"/>
                <a:ea typeface="Calibri" charset="0"/>
                <a:cs typeface="Calibri" charset="0"/>
              </a:rPr>
              <a:t>Think about Type II error whenever you see a “non-significant” result.  It could be a false negative, often because of small study size.</a:t>
            </a:r>
          </a:p>
        </p:txBody>
      </p:sp>
    </p:spTree>
    <p:extLst>
      <p:ext uri="{BB962C8B-B14F-4D97-AF65-F5344CB8AC3E}">
        <p14:creationId xmlns:p14="http://schemas.microsoft.com/office/powerpoint/2010/main" val="2809758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969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9699">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9699">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29699">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969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27542" y="1077651"/>
            <a:ext cx="2465181" cy="4108635"/>
          </a:xfrm>
        </p:spPr>
      </p:pic>
      <p:pic>
        <p:nvPicPr>
          <p:cNvPr id="2" name="Picture 1" descr="IMG_0139.jpg"/>
          <p:cNvPicPr>
            <a:picLocks noChangeAspect="1"/>
          </p:cNvPicPr>
          <p:nvPr/>
        </p:nvPicPr>
        <p:blipFill rotWithShape="1">
          <a:blip r:embed="rId4">
            <a:alphaModFix amt="75000"/>
            <a:extLst>
              <a:ext uri="{28A0092B-C50C-407E-A947-70E740481C1C}">
                <a14:useLocalDpi xmlns:a14="http://schemas.microsoft.com/office/drawing/2010/main" val="0"/>
              </a:ext>
            </a:extLst>
          </a:blip>
          <a:srcRect l="34508" r="21725"/>
          <a:stretch/>
        </p:blipFill>
        <p:spPr>
          <a:xfrm>
            <a:off x="4694658" y="0"/>
            <a:ext cx="4002003" cy="6858000"/>
          </a:xfrm>
          <a:prstGeom prst="rect">
            <a:avLst/>
          </a:prstGeom>
        </p:spPr>
      </p:pic>
    </p:spTree>
    <p:extLst>
      <p:ext uri="{BB962C8B-B14F-4D97-AF65-F5344CB8AC3E}">
        <p14:creationId xmlns:p14="http://schemas.microsoft.com/office/powerpoint/2010/main" val="39896266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320"/>
            <a:ext cx="8229600" cy="1139825"/>
          </a:xfrm>
        </p:spPr>
        <p:txBody>
          <a:bodyPr/>
          <a:lstStyle/>
          <a:p>
            <a:r>
              <a:rPr lang="en-US" dirty="0"/>
              <a:t>Categorical data: 3 types</a:t>
            </a:r>
          </a:p>
        </p:txBody>
      </p:sp>
      <p:sp>
        <p:nvSpPr>
          <p:cNvPr id="2" name="Content Placeholder 1"/>
          <p:cNvSpPr>
            <a:spLocks noGrp="1"/>
          </p:cNvSpPr>
          <p:nvPr>
            <p:ph sz="half" idx="1"/>
          </p:nvPr>
        </p:nvSpPr>
        <p:spPr>
          <a:xfrm>
            <a:off x="784288" y="1764792"/>
            <a:ext cx="2313418" cy="4302125"/>
          </a:xfrm>
          <a:solidFill>
            <a:schemeClr val="accent1">
              <a:lumMod val="20000"/>
              <a:lumOff val="80000"/>
            </a:schemeClr>
          </a:solidFill>
        </p:spPr>
        <p:txBody>
          <a:bodyPr/>
          <a:lstStyle/>
          <a:p>
            <a:r>
              <a:rPr lang="en-US" sz="3200" dirty="0">
                <a:solidFill>
                  <a:schemeClr val="tx1">
                    <a:lumMod val="65000"/>
                    <a:lumOff val="35000"/>
                  </a:schemeClr>
                </a:solidFill>
              </a:rPr>
              <a:t>Binary</a:t>
            </a:r>
          </a:p>
          <a:p>
            <a:pPr>
              <a:spcBef>
                <a:spcPts val="1800"/>
              </a:spcBef>
            </a:pPr>
            <a:r>
              <a:rPr lang="en-US" sz="3200" dirty="0">
                <a:solidFill>
                  <a:schemeClr val="tx1">
                    <a:lumMod val="65000"/>
                    <a:lumOff val="35000"/>
                  </a:schemeClr>
                </a:solidFill>
              </a:rPr>
              <a:t>Nominal</a:t>
            </a:r>
          </a:p>
          <a:p>
            <a:pPr>
              <a:spcBef>
                <a:spcPts val="4800"/>
              </a:spcBef>
            </a:pPr>
            <a:r>
              <a:rPr lang="en-US" sz="3200" dirty="0">
                <a:solidFill>
                  <a:schemeClr val="tx1">
                    <a:lumMod val="65000"/>
                    <a:lumOff val="35000"/>
                  </a:schemeClr>
                </a:solidFill>
              </a:rPr>
              <a:t>Ordinal</a:t>
            </a:r>
          </a:p>
        </p:txBody>
      </p:sp>
      <p:sp>
        <p:nvSpPr>
          <p:cNvPr id="3" name="Content Placeholder 2"/>
          <p:cNvSpPr>
            <a:spLocks noGrp="1"/>
          </p:cNvSpPr>
          <p:nvPr>
            <p:ph sz="half" idx="2"/>
          </p:nvPr>
        </p:nvSpPr>
        <p:spPr>
          <a:xfrm>
            <a:off x="3097706" y="1797644"/>
            <a:ext cx="5194997" cy="4833257"/>
          </a:xfrm>
        </p:spPr>
        <p:txBody>
          <a:bodyPr/>
          <a:lstStyle/>
          <a:p>
            <a:pPr>
              <a:spcBef>
                <a:spcPts val="1800"/>
              </a:spcBef>
              <a:buSzPct val="85000"/>
              <a:buFont typeface="Wingdings" charset="2"/>
              <a:buChar char="Ø"/>
            </a:pPr>
            <a:r>
              <a:rPr lang="en-US" sz="3200" dirty="0">
                <a:solidFill>
                  <a:schemeClr val="tx1">
                    <a:lumMod val="65000"/>
                    <a:lumOff val="35000"/>
                  </a:schemeClr>
                </a:solidFill>
              </a:rPr>
              <a:t>0/1,  Y/N,  M/F,  T/F,  +/- </a:t>
            </a:r>
          </a:p>
          <a:p>
            <a:pPr>
              <a:spcBef>
                <a:spcPts val="1800"/>
              </a:spcBef>
              <a:buSzPct val="85000"/>
              <a:buFont typeface="Wingdings" charset="2"/>
              <a:buChar char="Ø"/>
            </a:pPr>
            <a:r>
              <a:rPr lang="en-US" sz="3200" dirty="0">
                <a:solidFill>
                  <a:schemeClr val="tx1">
                    <a:lumMod val="65000"/>
                    <a:lumOff val="35000"/>
                  </a:schemeClr>
                </a:solidFill>
              </a:rPr>
              <a:t>Blood type, religion, multiple choice questions</a:t>
            </a:r>
          </a:p>
          <a:p>
            <a:pPr>
              <a:spcBef>
                <a:spcPts val="600"/>
              </a:spcBef>
              <a:buSzPct val="85000"/>
              <a:buFont typeface="Wingdings" charset="2"/>
              <a:buChar char="Ø"/>
            </a:pPr>
            <a:r>
              <a:rPr lang="en-US" sz="3200" dirty="0">
                <a:solidFill>
                  <a:schemeClr val="tx1">
                    <a:lumMod val="65000"/>
                    <a:lumOff val="35000"/>
                  </a:schemeClr>
                </a:solidFill>
              </a:rPr>
              <a:t>Symptoms: Mild/moderate/severe, British five socioeconomic classes, school grades</a:t>
            </a:r>
          </a:p>
        </p:txBody>
      </p:sp>
    </p:spTree>
    <p:extLst>
      <p:ext uri="{BB962C8B-B14F-4D97-AF65-F5344CB8AC3E}">
        <p14:creationId xmlns:p14="http://schemas.microsoft.com/office/powerpoint/2010/main" val="16253826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What is the research question?</a:t>
            </a:r>
          </a:p>
        </p:txBody>
      </p:sp>
      <p:sp>
        <p:nvSpPr>
          <p:cNvPr id="2" name="Content Placeholder 1"/>
          <p:cNvSpPr>
            <a:spLocks noGrp="1"/>
          </p:cNvSpPr>
          <p:nvPr>
            <p:ph idx="1"/>
          </p:nvPr>
        </p:nvSpPr>
        <p:spPr>
          <a:xfrm>
            <a:off x="640080" y="1645920"/>
            <a:ext cx="8229600" cy="4261304"/>
          </a:xfrm>
        </p:spPr>
        <p:txBody>
          <a:bodyPr/>
          <a:lstStyle/>
          <a:p>
            <a:pPr marL="0" indent="0">
              <a:lnSpc>
                <a:spcPct val="90000"/>
              </a:lnSpc>
              <a:buNone/>
            </a:pPr>
            <a:r>
              <a:rPr lang="en-US" dirty="0">
                <a:solidFill>
                  <a:schemeClr val="tx1">
                    <a:lumMod val="65000"/>
                    <a:lumOff val="35000"/>
                  </a:schemeClr>
                </a:solidFill>
              </a:rPr>
              <a:t>Choose a statistical method based on the research question:</a:t>
            </a:r>
          </a:p>
          <a:p>
            <a:pPr>
              <a:lnSpc>
                <a:spcPct val="120000"/>
              </a:lnSpc>
            </a:pPr>
            <a:r>
              <a:rPr lang="en-US" sz="3000" dirty="0">
                <a:solidFill>
                  <a:schemeClr val="tx1">
                    <a:lumMod val="65000"/>
                    <a:lumOff val="35000"/>
                  </a:schemeClr>
                </a:solidFill>
              </a:rPr>
              <a:t>Proportion in a single group</a:t>
            </a:r>
          </a:p>
          <a:p>
            <a:pPr>
              <a:lnSpc>
                <a:spcPct val="120000"/>
              </a:lnSpc>
            </a:pPr>
            <a:r>
              <a:rPr lang="en-US" sz="3000" dirty="0">
                <a:solidFill>
                  <a:schemeClr val="tx1">
                    <a:lumMod val="65000"/>
                    <a:lumOff val="35000"/>
                  </a:schemeClr>
                </a:solidFill>
              </a:rPr>
              <a:t>Proportions in two independent groups</a:t>
            </a:r>
          </a:p>
          <a:p>
            <a:pPr>
              <a:lnSpc>
                <a:spcPct val="120000"/>
              </a:lnSpc>
            </a:pPr>
            <a:r>
              <a:rPr lang="en-US" sz="3000" dirty="0">
                <a:solidFill>
                  <a:schemeClr val="tx1">
                    <a:lumMod val="65000"/>
                    <a:lumOff val="35000"/>
                  </a:schemeClr>
                </a:solidFill>
              </a:rPr>
              <a:t>Proportions in three-plus independent groups</a:t>
            </a:r>
          </a:p>
          <a:p>
            <a:pPr>
              <a:lnSpc>
                <a:spcPct val="120000"/>
              </a:lnSpc>
            </a:pPr>
            <a:r>
              <a:rPr lang="en-US" sz="3000" dirty="0">
                <a:solidFill>
                  <a:schemeClr val="tx1">
                    <a:lumMod val="65000"/>
                    <a:lumOff val="35000"/>
                  </a:schemeClr>
                </a:solidFill>
              </a:rPr>
              <a:t>Proportions in linked groups</a:t>
            </a:r>
          </a:p>
          <a:p>
            <a:pPr>
              <a:lnSpc>
                <a:spcPct val="120000"/>
              </a:lnSpc>
            </a:pPr>
            <a:r>
              <a:rPr lang="en-US" sz="3000" dirty="0">
                <a:solidFill>
                  <a:schemeClr val="tx1">
                    <a:lumMod val="65000"/>
                    <a:lumOff val="35000"/>
                  </a:schemeClr>
                </a:solidFill>
              </a:rPr>
              <a:t>Trends</a:t>
            </a:r>
          </a:p>
        </p:txBody>
      </p:sp>
    </p:spTree>
    <p:extLst>
      <p:ext uri="{BB962C8B-B14F-4D97-AF65-F5344CB8AC3E}">
        <p14:creationId xmlns:p14="http://schemas.microsoft.com/office/powerpoint/2010/main" val="3698014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87414"/>
            <a:ext cx="8229600" cy="1143000"/>
          </a:xfrm>
        </p:spPr>
        <p:txBody>
          <a:bodyPr/>
          <a:lstStyle/>
          <a:p>
            <a:r>
              <a:rPr lang="en-US" dirty="0"/>
              <a:t>Binomial distribution</a:t>
            </a:r>
          </a:p>
        </p:txBody>
      </p:sp>
      <p:sp>
        <p:nvSpPr>
          <p:cNvPr id="2" name="Content Placeholder 1"/>
          <p:cNvSpPr>
            <a:spLocks noGrp="1"/>
          </p:cNvSpPr>
          <p:nvPr>
            <p:ph idx="1"/>
          </p:nvPr>
        </p:nvSpPr>
        <p:spPr>
          <a:xfrm>
            <a:off x="457200" y="1398917"/>
            <a:ext cx="8229600" cy="1828800"/>
          </a:xfrm>
        </p:spPr>
        <p:txBody>
          <a:bodyPr/>
          <a:lstStyle/>
          <a:p>
            <a:pPr>
              <a:lnSpc>
                <a:spcPct val="90000"/>
              </a:lnSpc>
              <a:spcBef>
                <a:spcPts val="600"/>
              </a:spcBef>
            </a:pPr>
            <a:r>
              <a:rPr lang="en-US" sz="2800" dirty="0">
                <a:solidFill>
                  <a:schemeClr val="tx1">
                    <a:lumMod val="65000"/>
                    <a:lumOff val="35000"/>
                  </a:schemeClr>
                </a:solidFill>
              </a:rPr>
              <a:t>Probability of a specified outcome in specified number of independent trials</a:t>
            </a:r>
          </a:p>
          <a:p>
            <a:pPr>
              <a:lnSpc>
                <a:spcPct val="90000"/>
              </a:lnSpc>
              <a:spcBef>
                <a:spcPts val="600"/>
              </a:spcBef>
            </a:pPr>
            <a:r>
              <a:rPr lang="en-US" sz="2800" dirty="0">
                <a:solidFill>
                  <a:schemeClr val="tx1">
                    <a:lumMod val="65000"/>
                    <a:lumOff val="35000"/>
                  </a:schemeClr>
                </a:solidFill>
              </a:rPr>
              <a:t>2 parameters:  n and P </a:t>
            </a:r>
            <a:r>
              <a:rPr lang="en-US" sz="2800" dirty="0">
                <a:solidFill>
                  <a:schemeClr val="tx1">
                    <a:lumMod val="65000"/>
                    <a:lumOff val="35000"/>
                  </a:schemeClr>
                </a:solidFill>
                <a:sym typeface="Wingdings" panose="05000000000000000000" pitchFamily="2" charset="2"/>
              </a:rPr>
              <a:t> </a:t>
            </a:r>
            <a:r>
              <a:rPr lang="en-US" sz="2800" dirty="0">
                <a:solidFill>
                  <a:schemeClr val="tx1">
                    <a:lumMod val="65000"/>
                    <a:lumOff val="35000"/>
                  </a:schemeClr>
                </a:solidFill>
              </a:rPr>
              <a:t>n trials, P(success)</a:t>
            </a:r>
          </a:p>
          <a:p>
            <a:pPr>
              <a:spcBef>
                <a:spcPts val="600"/>
              </a:spcBef>
            </a:pPr>
            <a:r>
              <a:rPr lang="en-US" sz="2800" dirty="0">
                <a:solidFill>
                  <a:schemeClr val="tx1">
                    <a:lumMod val="65000"/>
                    <a:lumOff val="35000"/>
                  </a:schemeClr>
                </a:solidFill>
              </a:rPr>
              <a:t>Example 1:  fix n=20, vary </a:t>
            </a:r>
            <a:r>
              <a:rPr lang="en-US" sz="2800" dirty="0" err="1">
                <a:solidFill>
                  <a:schemeClr val="tx1">
                    <a:lumMod val="65000"/>
                    <a:lumOff val="35000"/>
                  </a:schemeClr>
                </a:solidFill>
              </a:rPr>
              <a:t>prob</a:t>
            </a:r>
            <a:r>
              <a:rPr lang="en-US" sz="2800" dirty="0">
                <a:solidFill>
                  <a:schemeClr val="tx1">
                    <a:lumMod val="65000"/>
                    <a:lumOff val="35000"/>
                  </a:schemeClr>
                </a:solidFill>
              </a:rPr>
              <a:t>: 0.1, 0.5, 0.9</a:t>
            </a:r>
          </a:p>
          <a:p>
            <a:pPr>
              <a:lnSpc>
                <a:spcPct val="90000"/>
              </a:lnSpc>
              <a:spcBef>
                <a:spcPts val="1200"/>
              </a:spcBef>
            </a:pPr>
            <a:endParaRPr lang="en-US" sz="2600" dirty="0">
              <a:solidFill>
                <a:schemeClr val="tx1">
                  <a:lumMod val="65000"/>
                  <a:lumOff val="35000"/>
                </a:schemeClr>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0793" y="3293716"/>
            <a:ext cx="7277221" cy="3420558"/>
          </a:xfrm>
          <a:prstGeom prst="rect">
            <a:avLst/>
          </a:prstGeom>
        </p:spPr>
      </p:pic>
    </p:spTree>
    <p:extLst>
      <p:ext uri="{BB962C8B-B14F-4D97-AF65-F5344CB8AC3E}">
        <p14:creationId xmlns:p14="http://schemas.microsoft.com/office/powerpoint/2010/main" val="1105097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319"/>
            <a:ext cx="8229600" cy="1143000"/>
          </a:xfrm>
        </p:spPr>
        <p:txBody>
          <a:bodyPr/>
          <a:lstStyle/>
          <a:p>
            <a:r>
              <a:rPr lang="en-US" dirty="0"/>
              <a:t>Binomial distribution</a:t>
            </a:r>
            <a:r>
              <a:rPr lang="en-US" sz="3600" dirty="0"/>
              <a:t> </a:t>
            </a:r>
            <a:r>
              <a:rPr lang="en-US" sz="3000" dirty="0"/>
              <a:t>(2)</a:t>
            </a:r>
          </a:p>
        </p:txBody>
      </p:sp>
      <p:sp>
        <p:nvSpPr>
          <p:cNvPr id="2" name="Content Placeholder 1"/>
          <p:cNvSpPr>
            <a:spLocks noGrp="1"/>
          </p:cNvSpPr>
          <p:nvPr>
            <p:ph idx="1"/>
          </p:nvPr>
        </p:nvSpPr>
        <p:spPr>
          <a:xfrm>
            <a:off x="457200" y="1493487"/>
            <a:ext cx="8229600" cy="914400"/>
          </a:xfrm>
        </p:spPr>
        <p:txBody>
          <a:bodyPr/>
          <a:lstStyle/>
          <a:p>
            <a:pPr>
              <a:lnSpc>
                <a:spcPct val="150000"/>
              </a:lnSpc>
            </a:pPr>
            <a:r>
              <a:rPr lang="en-US" dirty="0">
                <a:solidFill>
                  <a:schemeClr val="tx1">
                    <a:lumMod val="65000"/>
                    <a:lumOff val="35000"/>
                  </a:schemeClr>
                </a:solidFill>
              </a:rPr>
              <a:t>Example 2, fix p=0.5, vary n=5, 20, 50</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432" y="2484055"/>
            <a:ext cx="7286072" cy="3873607"/>
          </a:xfrm>
          <a:prstGeom prst="rect">
            <a:avLst/>
          </a:prstGeom>
        </p:spPr>
      </p:pic>
    </p:spTree>
    <p:extLst>
      <p:ext uri="{BB962C8B-B14F-4D97-AF65-F5344CB8AC3E}">
        <p14:creationId xmlns:p14="http://schemas.microsoft.com/office/powerpoint/2010/main" val="16542618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40079"/>
            <a:ext cx="8229600" cy="1143000"/>
          </a:xfrm>
        </p:spPr>
        <p:txBody>
          <a:bodyPr/>
          <a:lstStyle/>
          <a:p>
            <a:r>
              <a:rPr lang="en-US" dirty="0"/>
              <a:t>Binomial distribution:</a:t>
            </a:r>
            <a:br>
              <a:rPr lang="en-US" dirty="0"/>
            </a:br>
            <a:r>
              <a:rPr lang="en-US" sz="4000" dirty="0"/>
              <a:t>Probability and critical value</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12230"/>
          <a:stretch/>
        </p:blipFill>
        <p:spPr>
          <a:xfrm>
            <a:off x="451897" y="1918534"/>
            <a:ext cx="7823838" cy="4787587"/>
          </a:xfrm>
          <a:prstGeom prst="rect">
            <a:avLst/>
          </a:prstGeom>
        </p:spPr>
      </p:pic>
    </p:spTree>
    <p:extLst>
      <p:ext uri="{BB962C8B-B14F-4D97-AF65-F5344CB8AC3E}">
        <p14:creationId xmlns:p14="http://schemas.microsoft.com/office/powerpoint/2010/main" val="37759906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40080"/>
            <a:ext cx="8229600" cy="1139825"/>
          </a:xfrm>
        </p:spPr>
        <p:txBody>
          <a:bodyPr/>
          <a:lstStyle/>
          <a:p>
            <a:r>
              <a:rPr lang="en-US" dirty="0"/>
              <a:t>Confidence intervals for a single proportion (P)</a:t>
            </a:r>
          </a:p>
        </p:txBody>
      </p:sp>
      <p:sp>
        <p:nvSpPr>
          <p:cNvPr id="2" name="Content Placeholder 1"/>
          <p:cNvSpPr>
            <a:spLocks noGrp="1"/>
          </p:cNvSpPr>
          <p:nvPr>
            <p:ph idx="1"/>
          </p:nvPr>
        </p:nvSpPr>
        <p:spPr>
          <a:xfrm>
            <a:off x="457200" y="2168434"/>
            <a:ext cx="8229600" cy="4049486"/>
          </a:xfrm>
        </p:spPr>
        <p:txBody>
          <a:bodyPr/>
          <a:lstStyle/>
          <a:p>
            <a:pPr>
              <a:spcBef>
                <a:spcPts val="0"/>
              </a:spcBef>
            </a:pPr>
            <a:r>
              <a:rPr lang="en-US" dirty="0">
                <a:solidFill>
                  <a:schemeClr val="tx1">
                    <a:lumMod val="65000"/>
                    <a:lumOff val="35000"/>
                  </a:schemeClr>
                </a:solidFill>
              </a:rPr>
              <a:t>Observed P + 1.96 x </a:t>
            </a:r>
            <a:r>
              <a:rPr lang="en-US" dirty="0" err="1">
                <a:solidFill>
                  <a:schemeClr val="tx1">
                    <a:lumMod val="65000"/>
                    <a:lumOff val="35000"/>
                  </a:schemeClr>
                </a:solidFill>
              </a:rPr>
              <a:t>Std.Err</a:t>
            </a:r>
            <a:r>
              <a:rPr lang="en-US" dirty="0">
                <a:solidFill>
                  <a:schemeClr val="tx1">
                    <a:lumMod val="65000"/>
                    <a:lumOff val="35000"/>
                  </a:schemeClr>
                </a:solidFill>
              </a:rPr>
              <a:t>. P</a:t>
            </a:r>
          </a:p>
          <a:p>
            <a:pPr marL="0" indent="0">
              <a:spcBef>
                <a:spcPts val="0"/>
              </a:spcBef>
              <a:spcAft>
                <a:spcPts val="1800"/>
              </a:spcAft>
              <a:buNone/>
            </a:pPr>
            <a:r>
              <a:rPr lang="en-US" sz="3600" dirty="0">
                <a:solidFill>
                  <a:schemeClr val="tx1">
                    <a:lumMod val="65000"/>
                    <a:lumOff val="35000"/>
                  </a:schemeClr>
                </a:solidFill>
              </a:rPr>
              <a:t>                    </a:t>
            </a:r>
            <a:r>
              <a:rPr lang="en-US" dirty="0">
                <a:solidFill>
                  <a:schemeClr val="tx1">
                    <a:lumMod val="65000"/>
                    <a:lumOff val="35000"/>
                  </a:schemeClr>
                </a:solidFill>
              </a:rPr>
              <a:t>= P + 1.96 x  </a:t>
            </a:r>
            <a:r>
              <a:rPr lang="en-US" dirty="0" err="1">
                <a:solidFill>
                  <a:schemeClr val="tx1">
                    <a:lumMod val="65000"/>
                    <a:lumOff val="35000"/>
                  </a:schemeClr>
                </a:solidFill>
              </a:rPr>
              <a:t>sq.rt</a:t>
            </a:r>
            <a:r>
              <a:rPr lang="en-US" dirty="0">
                <a:solidFill>
                  <a:schemeClr val="tx1">
                    <a:lumMod val="65000"/>
                    <a:lumOff val="35000"/>
                  </a:schemeClr>
                </a:solidFill>
              </a:rPr>
              <a:t>. [P x (1-P)/n]</a:t>
            </a:r>
            <a:endParaRPr lang="en-US" sz="3600" i="1" dirty="0">
              <a:solidFill>
                <a:schemeClr val="tx1">
                  <a:lumMod val="65000"/>
                  <a:lumOff val="35000"/>
                </a:schemeClr>
              </a:solidFill>
              <a:latin typeface="Times New Roman"/>
              <a:cs typeface="Times New Roman"/>
            </a:endParaRPr>
          </a:p>
          <a:p>
            <a:pPr>
              <a:spcBef>
                <a:spcPts val="0"/>
              </a:spcBef>
            </a:pPr>
            <a:r>
              <a:rPr lang="en-US" dirty="0">
                <a:solidFill>
                  <a:schemeClr val="tx1">
                    <a:lumMod val="65000"/>
                    <a:lumOff val="35000"/>
                  </a:schemeClr>
                </a:solidFill>
              </a:rPr>
              <a:t>1.96 from Z distribution:  As n becomes large, binomial approaches normal</a:t>
            </a:r>
          </a:p>
        </p:txBody>
      </p:sp>
    </p:spTree>
    <p:extLst>
      <p:ext uri="{BB962C8B-B14F-4D97-AF65-F5344CB8AC3E}">
        <p14:creationId xmlns:p14="http://schemas.microsoft.com/office/powerpoint/2010/main" val="23855978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4934" y="3115538"/>
            <a:ext cx="7664114" cy="2822949"/>
          </a:xfrm>
        </p:spPr>
        <p:txBody>
          <a:bodyPr/>
          <a:lstStyle/>
          <a:p>
            <a:pPr>
              <a:spcAft>
                <a:spcPts val="3000"/>
              </a:spcAft>
            </a:pPr>
            <a:r>
              <a:rPr lang="en-US" dirty="0"/>
              <a:t>Calculate Z value:  Z = (p-π)/[√π(1-π)/n]</a:t>
            </a:r>
          </a:p>
          <a:p>
            <a:r>
              <a:rPr lang="en-US" dirty="0"/>
              <a:t>Compare with 1.96 or specified Z value</a:t>
            </a:r>
          </a:p>
        </p:txBody>
      </p:sp>
      <p:sp>
        <p:nvSpPr>
          <p:cNvPr id="5" name="Title 4"/>
          <p:cNvSpPr>
            <a:spLocks noGrp="1"/>
          </p:cNvSpPr>
          <p:nvPr>
            <p:ph type="title"/>
          </p:nvPr>
        </p:nvSpPr>
        <p:spPr>
          <a:xfrm>
            <a:off x="457200" y="274320"/>
            <a:ext cx="8229600" cy="1143000"/>
          </a:xfrm>
        </p:spPr>
        <p:txBody>
          <a:bodyPr/>
          <a:lstStyle/>
          <a:p>
            <a:pPr>
              <a:spcAft>
                <a:spcPts val="600"/>
              </a:spcAft>
            </a:pPr>
            <a:r>
              <a:rPr lang="en-US" dirty="0"/>
              <a:t>Hypothesis test</a:t>
            </a:r>
            <a:endParaRPr lang="en-US" sz="2800" dirty="0"/>
          </a:p>
        </p:txBody>
      </p:sp>
      <p:sp>
        <p:nvSpPr>
          <p:cNvPr id="4" name="Title 4">
            <a:extLst>
              <a:ext uri="{FF2B5EF4-FFF2-40B4-BE49-F238E27FC236}">
                <a16:creationId xmlns:a16="http://schemas.microsoft.com/office/drawing/2014/main" id="{40CB5B75-A052-4477-82EF-D30019050E3D}"/>
              </a:ext>
            </a:extLst>
          </p:cNvPr>
          <p:cNvSpPr txBox="1">
            <a:spLocks/>
          </p:cNvSpPr>
          <p:nvPr/>
        </p:nvSpPr>
        <p:spPr bwMode="auto">
          <a:xfrm>
            <a:off x="548640" y="1600200"/>
            <a:ext cx="8229600" cy="1143000"/>
          </a:xfrm>
          <a:prstGeom prst="rect">
            <a:avLst/>
          </a:prstGeom>
          <a:solidFill>
            <a:schemeClr val="accent6">
              <a:lumMod val="60000"/>
              <a:lumOff val="40000"/>
            </a:schemeClr>
          </a:solidFill>
          <a:ln>
            <a:noFill/>
          </a:ln>
          <a:extLs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spcAft>
                <a:spcPts val="600"/>
              </a:spcAft>
            </a:pPr>
            <a:r>
              <a:rPr lang="en-US" sz="3200" kern="0" dirty="0">
                <a:solidFill>
                  <a:schemeClr val="tx1">
                    <a:lumMod val="65000"/>
                    <a:lumOff val="35000"/>
                  </a:schemeClr>
                </a:solidFill>
                <a:latin typeface="Calibri"/>
                <a:cs typeface="Calibri"/>
              </a:rPr>
              <a:t>H</a:t>
            </a:r>
            <a:r>
              <a:rPr lang="en-US" sz="3200" kern="0" baseline="-25000" dirty="0">
                <a:solidFill>
                  <a:schemeClr val="tx1">
                    <a:lumMod val="65000"/>
                    <a:lumOff val="35000"/>
                  </a:schemeClr>
                </a:solidFill>
                <a:latin typeface="Calibri"/>
                <a:cs typeface="Calibri"/>
              </a:rPr>
              <a:t>o</a:t>
            </a:r>
            <a:r>
              <a:rPr lang="en-US" sz="3200" kern="0" dirty="0">
                <a:solidFill>
                  <a:schemeClr val="tx1">
                    <a:lumMod val="65000"/>
                    <a:lumOff val="35000"/>
                  </a:schemeClr>
                </a:solidFill>
                <a:latin typeface="Calibri"/>
                <a:cs typeface="Calibri"/>
              </a:rPr>
              <a:t>: No significant difference between observed proportion and fixed reference</a:t>
            </a:r>
          </a:p>
        </p:txBody>
      </p:sp>
    </p:spTree>
    <p:extLst>
      <p:ext uri="{BB962C8B-B14F-4D97-AF65-F5344CB8AC3E}">
        <p14:creationId xmlns:p14="http://schemas.microsoft.com/office/powerpoint/2010/main" val="3086276823"/>
      </p:ext>
    </p:extLst>
  </p:cSld>
  <p:clrMapOvr>
    <a:masterClrMapping/>
  </p:clrMapOvr>
</p:sld>
</file>

<file path=ppt/theme/theme1.xml><?xml version="1.0" encoding="utf-8"?>
<a:theme xmlns:a="http://schemas.openxmlformats.org/drawingml/2006/main" name="CDC OR Style options 1 and 2">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12159</TotalTime>
  <Words>2690</Words>
  <Application>Microsoft Office PowerPoint</Application>
  <PresentationFormat>On-screen Show (4:3)</PresentationFormat>
  <Paragraphs>312</Paragraphs>
  <Slides>28</Slides>
  <Notes>28</Notes>
  <HiddenSlides>0</HiddenSlides>
  <MMClips>0</MMClips>
  <ScaleCrop>false</ScaleCrop>
  <HeadingPairs>
    <vt:vector size="6" baseType="variant">
      <vt:variant>
        <vt:lpstr>Fonts Used</vt:lpstr>
      </vt:variant>
      <vt:variant>
        <vt:i4>15</vt:i4>
      </vt:variant>
      <vt:variant>
        <vt:lpstr>Theme</vt:lpstr>
      </vt:variant>
      <vt:variant>
        <vt:i4>2</vt:i4>
      </vt:variant>
      <vt:variant>
        <vt:lpstr>Slide Titles</vt:lpstr>
      </vt:variant>
      <vt:variant>
        <vt:i4>28</vt:i4>
      </vt:variant>
    </vt:vector>
  </HeadingPairs>
  <TitlesOfParts>
    <vt:vector size="45" baseType="lpstr">
      <vt:lpstr>ＭＳ Ｐゴシック</vt:lpstr>
      <vt:lpstr>ＭＳ Ｐゴシック</vt:lpstr>
      <vt:lpstr>Arial</vt:lpstr>
      <vt:lpstr>Avenir Book</vt:lpstr>
      <vt:lpstr>Calibri</vt:lpstr>
      <vt:lpstr>Cambria Math</vt:lpstr>
      <vt:lpstr>Courier New</vt:lpstr>
      <vt:lpstr>Garamond</vt:lpstr>
      <vt:lpstr>Mangal</vt:lpstr>
      <vt:lpstr>Symbol</vt:lpstr>
      <vt:lpstr>Times New Roman</vt:lpstr>
      <vt:lpstr>Univers Condensed</vt:lpstr>
      <vt:lpstr>Verdana</vt:lpstr>
      <vt:lpstr>Wingdings</vt:lpstr>
      <vt:lpstr>Wingdings 3</vt:lpstr>
      <vt:lpstr>CDC OR Style options 1 and 2</vt:lpstr>
      <vt:lpstr>Custom Design</vt:lpstr>
      <vt:lpstr>Basic Tools in Biostatistics: Part IIb</vt:lpstr>
      <vt:lpstr>What to use when outcome measures are categorial</vt:lpstr>
      <vt:lpstr>Categorical data: 3 types</vt:lpstr>
      <vt:lpstr>What is the research question?</vt:lpstr>
      <vt:lpstr>Binomial distribution</vt:lpstr>
      <vt:lpstr>Binomial distribution (2)</vt:lpstr>
      <vt:lpstr>Binomial distribution: Probability and critical value</vt:lpstr>
      <vt:lpstr>Confidence intervals for a single proportion (P)</vt:lpstr>
      <vt:lpstr>Hypothesis test</vt:lpstr>
      <vt:lpstr>Does the observed proportion differ from a fixed standard?   (One group)</vt:lpstr>
      <vt:lpstr>Two independent proportions</vt:lpstr>
      <vt:lpstr>PowerPoint Presentation</vt:lpstr>
      <vt:lpstr>Chi-square distribution </vt:lpstr>
      <vt:lpstr>Chi-square distribution (2) </vt:lpstr>
      <vt:lpstr>Understanding chi-square</vt:lpstr>
      <vt:lpstr>2. Chi-square for 2 proportions</vt:lpstr>
      <vt:lpstr>3. Hypothesis test</vt:lpstr>
      <vt:lpstr>Small cells &amp; Fisher's exact test</vt:lpstr>
      <vt:lpstr>Small cells &amp; Fisher’s exact test (2)</vt:lpstr>
      <vt:lpstr>Continuity correction (Yates correction for small tables)</vt:lpstr>
      <vt:lpstr>Comparing proportions between paired groups</vt:lpstr>
      <vt:lpstr>Do the proportions of 2 groups differ?</vt:lpstr>
      <vt:lpstr>Ratio measures of association</vt:lpstr>
      <vt:lpstr>More than two groups</vt:lpstr>
      <vt:lpstr>Power and sample size</vt:lpstr>
      <vt:lpstr>Keep in mind…</vt:lpstr>
      <vt:lpstr>95% CL and P&lt;0.05 may lead to wrong conclusions</vt:lpstr>
      <vt:lpstr>PowerPoint Presentation</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692</cp:revision>
  <cp:lastPrinted>2018-06-28T16:52:15Z</cp:lastPrinted>
  <dcterms:created xsi:type="dcterms:W3CDTF">2016-12-10T01:14:11Z</dcterms:created>
  <dcterms:modified xsi:type="dcterms:W3CDTF">2019-01-17T22:14:35Z</dcterms:modified>
</cp:coreProperties>
</file>