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75" r:id="rId2"/>
  </p:sldMasterIdLst>
  <p:notesMasterIdLst>
    <p:notesMasterId r:id="rId62"/>
  </p:notesMasterIdLst>
  <p:sldIdLst>
    <p:sldId id="256" r:id="rId3"/>
    <p:sldId id="276" r:id="rId4"/>
    <p:sldId id="278" r:id="rId5"/>
    <p:sldId id="296" r:id="rId6"/>
    <p:sldId id="280" r:id="rId7"/>
    <p:sldId id="282" r:id="rId8"/>
    <p:sldId id="283" r:id="rId9"/>
    <p:sldId id="284" r:id="rId10"/>
    <p:sldId id="285" r:id="rId11"/>
    <p:sldId id="286" r:id="rId12"/>
    <p:sldId id="287" r:id="rId13"/>
    <p:sldId id="289" r:id="rId14"/>
    <p:sldId id="291" r:id="rId15"/>
    <p:sldId id="335" r:id="rId16"/>
    <p:sldId id="336" r:id="rId17"/>
    <p:sldId id="337" r:id="rId18"/>
    <p:sldId id="340" r:id="rId19"/>
    <p:sldId id="341" r:id="rId20"/>
    <p:sldId id="338" r:id="rId21"/>
    <p:sldId id="339" r:id="rId22"/>
    <p:sldId id="342" r:id="rId23"/>
    <p:sldId id="292" r:id="rId24"/>
    <p:sldId id="293" r:id="rId25"/>
    <p:sldId id="294" r:id="rId26"/>
    <p:sldId id="297" r:id="rId27"/>
    <p:sldId id="315" r:id="rId28"/>
    <p:sldId id="313" r:id="rId29"/>
    <p:sldId id="298" r:id="rId30"/>
    <p:sldId id="326" r:id="rId31"/>
    <p:sldId id="327" r:id="rId32"/>
    <p:sldId id="325" r:id="rId33"/>
    <p:sldId id="299" r:id="rId34"/>
    <p:sldId id="304" r:id="rId35"/>
    <p:sldId id="305" r:id="rId36"/>
    <p:sldId id="328" r:id="rId37"/>
    <p:sldId id="302" r:id="rId38"/>
    <p:sldId id="306" r:id="rId39"/>
    <p:sldId id="329" r:id="rId40"/>
    <p:sldId id="307" r:id="rId41"/>
    <p:sldId id="330" r:id="rId42"/>
    <p:sldId id="308" r:id="rId43"/>
    <p:sldId id="310" r:id="rId44"/>
    <p:sldId id="345" r:id="rId45"/>
    <p:sldId id="347" r:id="rId46"/>
    <p:sldId id="349" r:id="rId47"/>
    <p:sldId id="350" r:id="rId48"/>
    <p:sldId id="331" r:id="rId49"/>
    <p:sldId id="344" r:id="rId50"/>
    <p:sldId id="332" r:id="rId51"/>
    <p:sldId id="333" r:id="rId52"/>
    <p:sldId id="334" r:id="rId53"/>
    <p:sldId id="343" r:id="rId54"/>
    <p:sldId id="316" r:id="rId55"/>
    <p:sldId id="317" r:id="rId56"/>
    <p:sldId id="318" r:id="rId57"/>
    <p:sldId id="319" r:id="rId58"/>
    <p:sldId id="320" r:id="rId59"/>
    <p:sldId id="321" r:id="rId60"/>
    <p:sldId id="324" r:id="rId6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1198">
          <p15:clr>
            <a:srgbClr val="A4A3A4"/>
          </p15:clr>
        </p15:guide>
        <p15:guide id="4" pos="379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23D07"/>
    <a:srgbClr val="FF8B16"/>
    <a:srgbClr val="585C56"/>
    <a:srgbClr val="464A44"/>
    <a:srgbClr val="2FBFA6"/>
    <a:srgbClr val="A3CD08"/>
    <a:srgbClr val="AECD0B"/>
    <a:srgbClr val="F1CD29"/>
    <a:srgbClr val="CDC3B4"/>
    <a:srgbClr val="CDB515"/>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048" autoAdjust="0"/>
    <p:restoredTop sz="41039" autoAdjust="0"/>
  </p:normalViewPr>
  <p:slideViewPr>
    <p:cSldViewPr snapToGrid="0" snapToObjects="1">
      <p:cViewPr varScale="1">
        <p:scale>
          <a:sx n="38" d="100"/>
          <a:sy n="38" d="100"/>
        </p:scale>
        <p:origin x="318" y="60"/>
      </p:cViewPr>
      <p:guideLst>
        <p:guide orient="horz" pos="2160"/>
        <p:guide pos="2880"/>
        <p:guide orient="horz" pos="1198"/>
        <p:guide pos="3798"/>
      </p:guideLst>
    </p:cSldViewPr>
  </p:slideViewPr>
  <p:notesTextViewPr>
    <p:cViewPr>
      <p:scale>
        <a:sx n="100" d="100"/>
        <a:sy n="100" d="100"/>
      </p:scale>
      <p:origin x="0" y="0"/>
    </p:cViewPr>
  </p:notesTextViewPr>
  <p:sorterViewPr>
    <p:cViewPr>
      <p:scale>
        <a:sx n="150" d="100"/>
        <a:sy n="150"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tableStyles" Target="tableStyles.xml"/><Relationship Id="rId5" Type="http://schemas.openxmlformats.org/officeDocument/2006/relationships/slide" Target="slides/slide3.xml"/><Relationship Id="rId61" Type="http://schemas.openxmlformats.org/officeDocument/2006/relationships/slide" Target="slides/slide59.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microsoft.com/office/2016/11/relationships/changesInfo" Target="changesInfos/changesInfo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clId="Web-{70EC6FC1-4CFB-4BD6-9226-547463ADE502}"/>
    <pc:docChg chg="modSld">
      <pc:chgData name="" userId="" providerId="" clId="Web-{70EC6FC1-4CFB-4BD6-9226-547463ADE502}" dt="2018-12-26T22:53:56.849" v="99" actId="20577"/>
      <pc:docMkLst>
        <pc:docMk/>
      </pc:docMkLst>
      <pc:sldChg chg="modSp">
        <pc:chgData name="" userId="" providerId="" clId="Web-{70EC6FC1-4CFB-4BD6-9226-547463ADE502}" dt="2018-12-26T22:03:50.490" v="4" actId="20577"/>
        <pc:sldMkLst>
          <pc:docMk/>
          <pc:sldMk cId="1746828133" sldId="256"/>
        </pc:sldMkLst>
        <pc:spChg chg="mod">
          <ac:chgData name="" userId="" providerId="" clId="Web-{70EC6FC1-4CFB-4BD6-9226-547463ADE502}" dt="2018-12-26T22:03:50.490" v="4" actId="20577"/>
          <ac:spMkLst>
            <pc:docMk/>
            <pc:sldMk cId="1746828133" sldId="256"/>
            <ac:spMk id="3" creationId="{00000000-0000-0000-0000-000000000000}"/>
          </ac:spMkLst>
        </pc:spChg>
      </pc:sldChg>
      <pc:sldChg chg="modNotes">
        <pc:chgData name="" userId="" providerId="" clId="Web-{70EC6FC1-4CFB-4BD6-9226-547463ADE502}" dt="2018-12-26T22:04:56.069" v="15" actId="20577"/>
        <pc:sldMkLst>
          <pc:docMk/>
          <pc:sldMk cId="1765344906" sldId="276"/>
        </pc:sldMkLst>
      </pc:sldChg>
      <pc:sldChg chg="modNotes">
        <pc:chgData name="" userId="" providerId="" clId="Web-{70EC6FC1-4CFB-4BD6-9226-547463ADE502}" dt="2018-12-26T22:09:57.590" v="17" actId="20577"/>
        <pc:sldMkLst>
          <pc:docMk/>
          <pc:sldMk cId="3295962901" sldId="282"/>
        </pc:sldMkLst>
      </pc:sldChg>
      <pc:sldChg chg="modNotes">
        <pc:chgData name="" userId="" providerId="" clId="Web-{70EC6FC1-4CFB-4BD6-9226-547463ADE502}" dt="2018-12-26T22:13:21.112" v="21" actId="20577"/>
        <pc:sldMkLst>
          <pc:docMk/>
          <pc:sldMk cId="82472610" sldId="286"/>
        </pc:sldMkLst>
      </pc:sldChg>
      <pc:sldChg chg="modSp">
        <pc:chgData name="" userId="" providerId="" clId="Web-{70EC6FC1-4CFB-4BD6-9226-547463ADE502}" dt="2018-12-26T22:13:38.159" v="22" actId="1076"/>
        <pc:sldMkLst>
          <pc:docMk/>
          <pc:sldMk cId="3431745129" sldId="287"/>
        </pc:sldMkLst>
        <pc:spChg chg="mod">
          <ac:chgData name="" userId="" providerId="" clId="Web-{70EC6FC1-4CFB-4BD6-9226-547463ADE502}" dt="2018-12-26T22:13:38.159" v="22" actId="1076"/>
          <ac:spMkLst>
            <pc:docMk/>
            <pc:sldMk cId="3431745129" sldId="287"/>
            <ac:spMk id="10" creationId="{00000000-0000-0000-0000-000000000000}"/>
          </ac:spMkLst>
        </pc:spChg>
      </pc:sldChg>
      <pc:sldChg chg="modNotes">
        <pc:chgData name="" userId="" providerId="" clId="Web-{70EC6FC1-4CFB-4BD6-9226-547463ADE502}" dt="2018-12-26T22:33:39.973" v="37" actId="20577"/>
        <pc:sldMkLst>
          <pc:docMk/>
          <pc:sldMk cId="3849010266" sldId="293"/>
        </pc:sldMkLst>
      </pc:sldChg>
      <pc:sldChg chg="modNotes">
        <pc:chgData name="" userId="" providerId="" clId="Web-{70EC6FC1-4CFB-4BD6-9226-547463ADE502}" dt="2018-12-26T22:35:39.480" v="39" actId="20577"/>
        <pc:sldMkLst>
          <pc:docMk/>
          <pc:sldMk cId="1135751533" sldId="297"/>
        </pc:sldMkLst>
      </pc:sldChg>
      <pc:sldChg chg="modNotes">
        <pc:chgData name="" userId="" providerId="" clId="Web-{70EC6FC1-4CFB-4BD6-9226-547463ADE502}" dt="2018-12-26T22:42:15.486" v="61" actId="20577"/>
        <pc:sldMkLst>
          <pc:docMk/>
          <pc:sldMk cId="2533450779" sldId="304"/>
        </pc:sldMkLst>
      </pc:sldChg>
      <pc:sldChg chg="modSp">
        <pc:chgData name="" userId="" providerId="" clId="Web-{70EC6FC1-4CFB-4BD6-9226-547463ADE502}" dt="2018-12-26T22:43:50.018" v="70" actId="20577"/>
        <pc:sldMkLst>
          <pc:docMk/>
          <pc:sldMk cId="2202343414" sldId="306"/>
        </pc:sldMkLst>
        <pc:spChg chg="mod">
          <ac:chgData name="" userId="" providerId="" clId="Web-{70EC6FC1-4CFB-4BD6-9226-547463ADE502}" dt="2018-12-26T22:43:11.737" v="62" actId="20577"/>
          <ac:spMkLst>
            <pc:docMk/>
            <pc:sldMk cId="2202343414" sldId="306"/>
            <ac:spMk id="2" creationId="{00000000-0000-0000-0000-000000000000}"/>
          </ac:spMkLst>
        </pc:spChg>
        <pc:spChg chg="mod">
          <ac:chgData name="" userId="" providerId="" clId="Web-{70EC6FC1-4CFB-4BD6-9226-547463ADE502}" dt="2018-12-26T22:43:50.018" v="70" actId="20577"/>
          <ac:spMkLst>
            <pc:docMk/>
            <pc:sldMk cId="2202343414" sldId="306"/>
            <ac:spMk id="3" creationId="{00000000-0000-0000-0000-000000000000}"/>
          </ac:spMkLst>
        </pc:spChg>
      </pc:sldChg>
      <pc:sldChg chg="modNotes">
        <pc:chgData name="" userId="" providerId="" clId="Web-{70EC6FC1-4CFB-4BD6-9226-547463ADE502}" dt="2018-12-26T22:35:43.620" v="41" actId="20577"/>
        <pc:sldMkLst>
          <pc:docMk/>
          <pc:sldMk cId="1485414168" sldId="315"/>
        </pc:sldMkLst>
      </pc:sldChg>
      <pc:sldChg chg="modSp">
        <pc:chgData name="" userId="" providerId="" clId="Web-{70EC6FC1-4CFB-4BD6-9226-547463ADE502}" dt="2018-12-26T22:51:14.299" v="91" actId="20577"/>
        <pc:sldMkLst>
          <pc:docMk/>
          <pc:sldMk cId="1529103237" sldId="318"/>
        </pc:sldMkLst>
        <pc:spChg chg="mod">
          <ac:chgData name="" userId="" providerId="" clId="Web-{70EC6FC1-4CFB-4BD6-9226-547463ADE502}" dt="2018-12-26T22:51:14.299" v="91" actId="20577"/>
          <ac:spMkLst>
            <pc:docMk/>
            <pc:sldMk cId="1529103237" sldId="318"/>
            <ac:spMk id="2" creationId="{00000000-0000-0000-0000-000000000000}"/>
          </ac:spMkLst>
        </pc:spChg>
      </pc:sldChg>
      <pc:sldChg chg="modSp">
        <pc:chgData name="" userId="" providerId="" clId="Web-{70EC6FC1-4CFB-4BD6-9226-547463ADE502}" dt="2018-12-26T22:51:35.987" v="92" actId="20577"/>
        <pc:sldMkLst>
          <pc:docMk/>
          <pc:sldMk cId="4210474177" sldId="319"/>
        </pc:sldMkLst>
        <pc:spChg chg="mod">
          <ac:chgData name="" userId="" providerId="" clId="Web-{70EC6FC1-4CFB-4BD6-9226-547463ADE502}" dt="2018-12-26T22:51:35.987" v="92" actId="20577"/>
          <ac:spMkLst>
            <pc:docMk/>
            <pc:sldMk cId="4210474177" sldId="319"/>
            <ac:spMk id="2" creationId="{00000000-0000-0000-0000-000000000000}"/>
          </ac:spMkLst>
        </pc:spChg>
      </pc:sldChg>
      <pc:sldChg chg="modSp">
        <pc:chgData name="" userId="" providerId="" clId="Web-{70EC6FC1-4CFB-4BD6-9226-547463ADE502}" dt="2018-12-26T22:53:22.036" v="95" actId="20577"/>
        <pc:sldMkLst>
          <pc:docMk/>
          <pc:sldMk cId="3886148674" sldId="320"/>
        </pc:sldMkLst>
        <pc:spChg chg="mod">
          <ac:chgData name="" userId="" providerId="" clId="Web-{70EC6FC1-4CFB-4BD6-9226-547463ADE502}" dt="2018-12-26T22:53:22.036" v="95" actId="20577"/>
          <ac:spMkLst>
            <pc:docMk/>
            <pc:sldMk cId="3886148674" sldId="320"/>
            <ac:spMk id="3" creationId="{00000000-0000-0000-0000-000000000000}"/>
          </ac:spMkLst>
        </pc:spChg>
      </pc:sldChg>
      <pc:sldChg chg="modSp">
        <pc:chgData name="" userId="" providerId="" clId="Web-{70EC6FC1-4CFB-4BD6-9226-547463ADE502}" dt="2018-12-26T22:53:56.849" v="99" actId="20577"/>
        <pc:sldMkLst>
          <pc:docMk/>
          <pc:sldMk cId="2467063307" sldId="324"/>
        </pc:sldMkLst>
        <pc:spChg chg="mod">
          <ac:chgData name="" userId="" providerId="" clId="Web-{70EC6FC1-4CFB-4BD6-9226-547463ADE502}" dt="2018-12-26T22:53:56.849" v="99" actId="20577"/>
          <ac:spMkLst>
            <pc:docMk/>
            <pc:sldMk cId="2467063307" sldId="324"/>
            <ac:spMk id="2" creationId="{00000000-0000-0000-0000-000000000000}"/>
          </ac:spMkLst>
        </pc:spChg>
      </pc:sldChg>
      <pc:sldChg chg="modNotes">
        <pc:chgData name="" userId="" providerId="" clId="Web-{70EC6FC1-4CFB-4BD6-9226-547463ADE502}" dt="2018-12-26T22:41:40.189" v="60" actId="20577"/>
        <pc:sldMkLst>
          <pc:docMk/>
          <pc:sldMk cId="3950644721" sldId="325"/>
        </pc:sldMkLst>
      </pc:sldChg>
      <pc:sldChg chg="modSp">
        <pc:chgData name="" userId="" providerId="" clId="Web-{70EC6FC1-4CFB-4BD6-9226-547463ADE502}" dt="2018-12-26T22:38:33.266" v="50" actId="20577"/>
        <pc:sldMkLst>
          <pc:docMk/>
          <pc:sldMk cId="3923611096" sldId="326"/>
        </pc:sldMkLst>
        <pc:spChg chg="mod">
          <ac:chgData name="" userId="" providerId="" clId="Web-{70EC6FC1-4CFB-4BD6-9226-547463ADE502}" dt="2018-12-26T22:38:08.423" v="45" actId="1076"/>
          <ac:spMkLst>
            <pc:docMk/>
            <pc:sldMk cId="3923611096" sldId="326"/>
            <ac:spMk id="8194" creationId="{00000000-0000-0000-0000-000000000000}"/>
          </ac:spMkLst>
        </pc:spChg>
        <pc:spChg chg="mod">
          <ac:chgData name="" userId="" providerId="" clId="Web-{70EC6FC1-4CFB-4BD6-9226-547463ADE502}" dt="2018-12-26T22:38:33.266" v="50" actId="20577"/>
          <ac:spMkLst>
            <pc:docMk/>
            <pc:sldMk cId="3923611096" sldId="326"/>
            <ac:spMk id="8195" creationId="{00000000-0000-0000-0000-000000000000}"/>
          </ac:spMkLst>
        </pc:spChg>
      </pc:sldChg>
      <pc:sldChg chg="modSp">
        <pc:chgData name="" userId="" providerId="" clId="Web-{70EC6FC1-4CFB-4BD6-9226-547463ADE502}" dt="2018-12-26T22:39:56.438" v="58" actId="20577"/>
        <pc:sldMkLst>
          <pc:docMk/>
          <pc:sldMk cId="3942467480" sldId="327"/>
        </pc:sldMkLst>
        <pc:spChg chg="mod">
          <ac:chgData name="" userId="" providerId="" clId="Web-{70EC6FC1-4CFB-4BD6-9226-547463ADE502}" dt="2018-12-26T22:39:13.876" v="53" actId="1076"/>
          <ac:spMkLst>
            <pc:docMk/>
            <pc:sldMk cId="3942467480" sldId="327"/>
            <ac:spMk id="9218" creationId="{00000000-0000-0000-0000-000000000000}"/>
          </ac:spMkLst>
        </pc:spChg>
        <pc:spChg chg="mod">
          <ac:chgData name="" userId="" providerId="" clId="Web-{70EC6FC1-4CFB-4BD6-9226-547463ADE502}" dt="2018-12-26T22:39:56.438" v="58" actId="20577"/>
          <ac:spMkLst>
            <pc:docMk/>
            <pc:sldMk cId="3942467480" sldId="327"/>
            <ac:spMk id="9219" creationId="{00000000-0000-0000-0000-000000000000}"/>
          </ac:spMkLst>
        </pc:spChg>
      </pc:sldChg>
      <pc:sldChg chg="modSp">
        <pc:chgData name="" userId="" providerId="" clId="Web-{70EC6FC1-4CFB-4BD6-9226-547463ADE502}" dt="2018-12-26T22:44:05.054" v="71" actId="20577"/>
        <pc:sldMkLst>
          <pc:docMk/>
          <pc:sldMk cId="3226240010" sldId="329"/>
        </pc:sldMkLst>
        <pc:spChg chg="mod">
          <ac:chgData name="" userId="" providerId="" clId="Web-{70EC6FC1-4CFB-4BD6-9226-547463ADE502}" dt="2018-12-26T22:44:05.054" v="71" actId="20577"/>
          <ac:spMkLst>
            <pc:docMk/>
            <pc:sldMk cId="3226240010" sldId="329"/>
            <ac:spMk id="10242" creationId="{00000000-0000-0000-0000-000000000000}"/>
          </ac:spMkLst>
        </pc:spChg>
      </pc:sldChg>
      <pc:sldChg chg="modNotes">
        <pc:chgData name="" userId="" providerId="" clId="Web-{70EC6FC1-4CFB-4BD6-9226-547463ADE502}" dt="2018-12-26T22:49:13.555" v="90" actId="20577"/>
        <pc:sldMkLst>
          <pc:docMk/>
          <pc:sldMk cId="3501284494" sldId="332"/>
        </pc:sldMkLst>
      </pc:sldChg>
      <pc:sldChg chg="modSp">
        <pc:chgData name="" userId="" providerId="" clId="Web-{70EC6FC1-4CFB-4BD6-9226-547463ADE502}" dt="2018-12-26T22:15:17.144" v="26" actId="20577"/>
        <pc:sldMkLst>
          <pc:docMk/>
          <pc:sldMk cId="177992628" sldId="335"/>
        </pc:sldMkLst>
        <pc:graphicFrameChg chg="mod modGraphic">
          <ac:chgData name="" userId="" providerId="" clId="Web-{70EC6FC1-4CFB-4BD6-9226-547463ADE502}" dt="2018-12-26T22:15:17.144" v="26" actId="20577"/>
          <ac:graphicFrameMkLst>
            <pc:docMk/>
            <pc:sldMk cId="177992628" sldId="335"/>
            <ac:graphicFrameMk id="77881" creationId="{00000000-0000-0000-0000-000000000000}"/>
          </ac:graphicFrameMkLst>
        </pc:graphicFrameChg>
      </pc:sldChg>
      <pc:sldChg chg="modSp">
        <pc:chgData name="" userId="" providerId="" clId="Web-{70EC6FC1-4CFB-4BD6-9226-547463ADE502}" dt="2018-12-26T22:16:13.113" v="27" actId="20577"/>
        <pc:sldMkLst>
          <pc:docMk/>
          <pc:sldMk cId="1496102386" sldId="337"/>
        </pc:sldMkLst>
        <pc:spChg chg="mod">
          <ac:chgData name="" userId="" providerId="" clId="Web-{70EC6FC1-4CFB-4BD6-9226-547463ADE502}" dt="2018-12-26T22:16:13.113" v="27" actId="20577"/>
          <ac:spMkLst>
            <pc:docMk/>
            <pc:sldMk cId="1496102386" sldId="337"/>
            <ac:spMk id="13" creationId="{00000000-0000-0000-0000-000000000000}"/>
          </ac:spMkLst>
        </pc:spChg>
      </pc:sldChg>
      <pc:sldChg chg="modSp">
        <pc:chgData name="" userId="" providerId="" clId="Web-{70EC6FC1-4CFB-4BD6-9226-547463ADE502}" dt="2018-12-26T22:31:24.911" v="30" actId="14100"/>
        <pc:sldMkLst>
          <pc:docMk/>
          <pc:sldMk cId="4278408038" sldId="341"/>
        </pc:sldMkLst>
        <pc:spChg chg="mod">
          <ac:chgData name="" userId="" providerId="" clId="Web-{70EC6FC1-4CFB-4BD6-9226-547463ADE502}" dt="2018-12-26T22:30:55.896" v="28" actId="20577"/>
          <ac:spMkLst>
            <pc:docMk/>
            <pc:sldMk cId="4278408038" sldId="341"/>
            <ac:spMk id="80898" creationId="{00000000-0000-0000-0000-000000000000}"/>
          </ac:spMkLst>
        </pc:spChg>
        <pc:spChg chg="mod">
          <ac:chgData name="" userId="" providerId="" clId="Web-{70EC6FC1-4CFB-4BD6-9226-547463ADE502}" dt="2018-12-26T22:31:24.911" v="30" actId="14100"/>
          <ac:spMkLst>
            <pc:docMk/>
            <pc:sldMk cId="4278408038" sldId="341"/>
            <ac:spMk id="80962" creationId="{00000000-0000-0000-0000-000000000000}"/>
          </ac:spMkLst>
        </pc:spChg>
        <pc:spChg chg="mod">
          <ac:chgData name="" userId="" providerId="" clId="Web-{70EC6FC1-4CFB-4BD6-9226-547463ADE502}" dt="2018-12-26T22:31:15.083" v="29" actId="1076"/>
          <ac:spMkLst>
            <pc:docMk/>
            <pc:sldMk cId="4278408038" sldId="341"/>
            <ac:spMk id="80976" creationId="{00000000-0000-0000-0000-000000000000}"/>
          </ac:spMkLst>
        </pc:spChg>
      </pc:sldChg>
      <pc:sldChg chg="modSp">
        <pc:chgData name="" userId="" providerId="" clId="Web-{70EC6FC1-4CFB-4BD6-9226-547463ADE502}" dt="2018-12-26T22:32:30.010" v="34" actId="20577"/>
        <pc:sldMkLst>
          <pc:docMk/>
          <pc:sldMk cId="1623355251" sldId="342"/>
        </pc:sldMkLst>
        <pc:graphicFrameChg chg="mod modGraphic">
          <ac:chgData name="" userId="" providerId="" clId="Web-{70EC6FC1-4CFB-4BD6-9226-547463ADE502}" dt="2018-12-26T22:32:30.010" v="34" actId="20577"/>
          <ac:graphicFrameMkLst>
            <pc:docMk/>
            <pc:sldMk cId="1623355251" sldId="342"/>
            <ac:graphicFrameMk id="77881" creationId="{00000000-0000-0000-0000-000000000000}"/>
          </ac:graphicFrameMkLst>
        </pc:graphicFrameChg>
      </pc:sldChg>
      <pc:sldChg chg="modSp modNotes">
        <pc:chgData name="" userId="" providerId="" clId="Web-{70EC6FC1-4CFB-4BD6-9226-547463ADE502}" dt="2018-12-26T22:49:06.586" v="88" actId="20577"/>
        <pc:sldMkLst>
          <pc:docMk/>
          <pc:sldMk cId="1262695065" sldId="344"/>
        </pc:sldMkLst>
        <pc:spChg chg="mod">
          <ac:chgData name="" userId="" providerId="" clId="Web-{70EC6FC1-4CFB-4BD6-9226-547463ADE502}" dt="2018-12-26T22:48:57.554" v="86" actId="20577"/>
          <ac:spMkLst>
            <pc:docMk/>
            <pc:sldMk cId="1262695065" sldId="344"/>
            <ac:spMk id="2" creationId="{00000000-0000-0000-0000-000000000000}"/>
          </ac:spMkLst>
        </pc:spChg>
      </pc:sldChg>
      <pc:sldChg chg="modSp modNotes">
        <pc:chgData name="" userId="" providerId="" clId="Web-{70EC6FC1-4CFB-4BD6-9226-547463ADE502}" dt="2018-12-26T22:47:29.944" v="75" actId="20577"/>
        <pc:sldMkLst>
          <pc:docMk/>
          <pc:sldMk cId="512288167" sldId="347"/>
        </pc:sldMkLst>
        <pc:spChg chg="mod">
          <ac:chgData name="" userId="" providerId="" clId="Web-{70EC6FC1-4CFB-4BD6-9226-547463ADE502}" dt="2018-12-26T22:47:29.944" v="75" actId="20577"/>
          <ac:spMkLst>
            <pc:docMk/>
            <pc:sldMk cId="512288167" sldId="347"/>
            <ac:spMk id="38915" creationId="{00000000-0000-0000-0000-000000000000}"/>
          </ac:spMkLst>
        </pc:spChg>
      </pc:sldChg>
      <pc:sldChg chg="modSp">
        <pc:chgData name="" userId="" providerId="" clId="Web-{70EC6FC1-4CFB-4BD6-9226-547463ADE502}" dt="2018-12-26T22:48:12.695" v="83" actId="20577"/>
        <pc:sldMkLst>
          <pc:docMk/>
          <pc:sldMk cId="3298373750" sldId="349"/>
        </pc:sldMkLst>
        <pc:spChg chg="mod">
          <ac:chgData name="" userId="" providerId="" clId="Web-{70EC6FC1-4CFB-4BD6-9226-547463ADE502}" dt="2018-12-26T22:47:57.320" v="78" actId="20577"/>
          <ac:spMkLst>
            <pc:docMk/>
            <pc:sldMk cId="3298373750" sldId="349"/>
            <ac:spMk id="16386" creationId="{00000000-0000-0000-0000-000000000000}"/>
          </ac:spMkLst>
        </pc:spChg>
        <pc:spChg chg="mod">
          <ac:chgData name="" userId="" providerId="" clId="Web-{70EC6FC1-4CFB-4BD6-9226-547463ADE502}" dt="2018-12-26T22:48:12.695" v="83" actId="20577"/>
          <ac:spMkLst>
            <pc:docMk/>
            <pc:sldMk cId="3298373750" sldId="349"/>
            <ac:spMk id="16389" creationId="{00000000-0000-0000-0000-000000000000}"/>
          </ac:spMkLst>
        </pc:spChg>
      </pc:sldChg>
      <pc:sldChg chg="modNotes">
        <pc:chgData name="" userId="" providerId="" clId="Web-{70EC6FC1-4CFB-4BD6-9226-547463ADE502}" dt="2018-12-26T22:48:32.398" v="85" actId="20577"/>
        <pc:sldMkLst>
          <pc:docMk/>
          <pc:sldMk cId="2921757801" sldId="350"/>
        </pc:sldMkLst>
      </pc:sldChg>
    </pc:docChg>
  </pc:docChgLst>
  <pc:docChgLst>
    <pc:chgData clId="Web-{229BFD1A-EB80-4330-89C1-606A20F7E0BA}"/>
    <pc:docChg chg="modSld">
      <pc:chgData name="" userId="" providerId="" clId="Web-{229BFD1A-EB80-4330-89C1-606A20F7E0BA}" dt="2018-02-16T19:40:13.249" v="42"/>
      <pc:docMkLst>
        <pc:docMk/>
      </pc:docMkLst>
      <pc:sldChg chg="modNotes">
        <pc:chgData name="" userId="" providerId="" clId="Web-{229BFD1A-EB80-4330-89C1-606A20F7E0BA}" dt="2018-02-16T19:40:13.249" v="42"/>
        <pc:sldMkLst>
          <pc:docMk/>
          <pc:sldMk cId="1765344906" sldId="276"/>
        </pc:sldMkLst>
      </pc:sldChg>
    </pc:docChg>
  </pc:docChgLst>
</pc:chgInfo>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3.0441016039627299E-2"/>
          <c:y val="1.7441836510936899E-2"/>
          <c:w val="0.96621560302176301"/>
          <c:h val="0.79576959929097302"/>
        </c:manualLayout>
      </c:layout>
      <c:barChart>
        <c:barDir val="col"/>
        <c:grouping val="clustered"/>
        <c:varyColors val="0"/>
        <c:ser>
          <c:idx val="0"/>
          <c:order val="0"/>
          <c:tx>
            <c:strRef>
              <c:f>Sheet1!$B$1</c:f>
              <c:strCache>
                <c:ptCount val="1"/>
                <c:pt idx="0">
                  <c:v>Column1</c:v>
                </c:pt>
              </c:strCache>
            </c:strRef>
          </c:tx>
          <c:invertIfNegative val="0"/>
          <c:cat>
            <c:numRef>
              <c:f>Sheet1!$A$2</c:f>
              <c:numCache>
                <c:formatCode>General</c:formatCode>
                <c:ptCount val="1"/>
              </c:numCache>
            </c:numRef>
          </c:cat>
          <c:val>
            <c:numRef>
              <c:f>Sheet1!$B$2</c:f>
              <c:numCache>
                <c:formatCode>General</c:formatCode>
                <c:ptCount val="1"/>
              </c:numCache>
            </c:numRef>
          </c:val>
          <c:extLst>
            <c:ext xmlns:c16="http://schemas.microsoft.com/office/drawing/2014/chart" uri="{C3380CC4-5D6E-409C-BE32-E72D297353CC}">
              <c16:uniqueId val="{00000000-2043-4E39-8792-A6A1F3056420}"/>
            </c:ext>
          </c:extLst>
        </c:ser>
        <c:dLbls>
          <c:showLegendKey val="0"/>
          <c:showVal val="0"/>
          <c:showCatName val="0"/>
          <c:showSerName val="0"/>
          <c:showPercent val="0"/>
          <c:showBubbleSize val="0"/>
        </c:dLbls>
        <c:gapWidth val="150"/>
        <c:axId val="-2019532312"/>
        <c:axId val="1783057672"/>
      </c:barChart>
      <c:catAx>
        <c:axId val="-2019532312"/>
        <c:scaling>
          <c:orientation val="minMax"/>
        </c:scaling>
        <c:delete val="1"/>
        <c:axPos val="b"/>
        <c:numFmt formatCode="General" sourceLinked="1"/>
        <c:majorTickMark val="out"/>
        <c:minorTickMark val="none"/>
        <c:tickLblPos val="nextTo"/>
        <c:crossAx val="1783057672"/>
        <c:crossesAt val="0"/>
        <c:auto val="1"/>
        <c:lblAlgn val="ctr"/>
        <c:lblOffset val="100"/>
        <c:noMultiLvlLbl val="0"/>
      </c:catAx>
      <c:valAx>
        <c:axId val="1783057672"/>
        <c:scaling>
          <c:orientation val="minMax"/>
          <c:max val="1"/>
          <c:min val="0"/>
        </c:scaling>
        <c:delete val="1"/>
        <c:axPos val="l"/>
        <c:title>
          <c:tx>
            <c:rich>
              <a:bodyPr rot="0"/>
              <a:lstStyle/>
              <a:p>
                <a:pPr>
                  <a:defRPr sz="2800"/>
                </a:pPr>
                <a:r>
                  <a:rPr lang="en-US" sz="3200" dirty="0">
                    <a:latin typeface="Calibri" charset="0"/>
                    <a:ea typeface="Calibri" charset="0"/>
                    <a:cs typeface="Calibri" charset="0"/>
                  </a:rPr>
                  <a:t>[N]</a:t>
                </a:r>
              </a:p>
            </c:rich>
          </c:tx>
          <c:layout>
            <c:manualLayout>
              <c:xMode val="edge"/>
              <c:yMode val="edge"/>
              <c:x val="6.2986635967568497E-2"/>
              <c:y val="0.33924944252502898"/>
            </c:manualLayout>
          </c:layout>
          <c:overlay val="0"/>
        </c:title>
        <c:numFmt formatCode="General" sourceLinked="1"/>
        <c:majorTickMark val="none"/>
        <c:minorTickMark val="none"/>
        <c:tickLblPos val="nextTo"/>
        <c:crossAx val="-2019532312"/>
        <c:crosses val="autoZero"/>
        <c:crossBetween val="between"/>
        <c:majorUnit val="0.2"/>
        <c:minorUnit val="0.04"/>
      </c:valAx>
      <c:spPr>
        <a:solidFill>
          <a:schemeClr val="bg1"/>
        </a:solidFill>
      </c:spPr>
    </c:plotArea>
    <c:plotVisOnly val="1"/>
    <c:dispBlanksAs val="gap"/>
    <c:showDLblsOverMax val="0"/>
  </c:chart>
  <c:txPr>
    <a:bodyPr/>
    <a:lstStyle/>
    <a:p>
      <a:pPr>
        <a:defRPr sz="1800"/>
      </a:pPr>
      <a:endParaRPr lang="en-US"/>
    </a:p>
  </c:txPr>
  <c:externalData r:id="rId1">
    <c:autoUpdate val="0"/>
  </c:externalData>
  <c:userShapes r:id="rId2"/>
</c:chartSpace>
</file>

<file path=ppt/drawings/drawing1.xml><?xml version="1.0" encoding="utf-8"?>
<c:userShapes xmlns:c="http://schemas.openxmlformats.org/drawingml/2006/chart">
  <cdr:relSizeAnchor xmlns:cdr="http://schemas.openxmlformats.org/drawingml/2006/chartDrawing">
    <cdr:from>
      <cdr:x>0.38636</cdr:x>
      <cdr:y>0.84276</cdr:y>
    </cdr:from>
    <cdr:to>
      <cdr:x>0.66121</cdr:x>
      <cdr:y>0.9273</cdr:y>
    </cdr:to>
    <cdr:sp macro="" textlink="">
      <cdr:nvSpPr>
        <cdr:cNvPr id="3" name="TextBox 19"/>
        <cdr:cNvSpPr txBox="1"/>
      </cdr:nvSpPr>
      <cdr:spPr>
        <a:xfrm xmlns:a="http://schemas.openxmlformats.org/drawingml/2006/main">
          <a:off x="2935239" y="3681874"/>
          <a:ext cx="2088078" cy="369332"/>
        </a:xfrm>
        <a:prstGeom xmlns:a="http://schemas.openxmlformats.org/drawingml/2006/main" prst="rect">
          <a:avLst/>
        </a:prstGeom>
        <a:noFill xmlns:a="http://schemas.openxmlformats.org/drawingml/2006/main"/>
      </cdr:spPr>
      <cdr:txBody>
        <a:bodyPr xmlns:a="http://schemas.openxmlformats.org/drawingml/2006/main" wrap="square" lIns="0" tIns="0" rIns="0" bIns="0" rtlCol="0">
          <a:spAutoFit/>
        </a:bodyPr>
        <a:lstStyle xmlns:a="http://schemas.openxmlformats.org/drawingml/2006/main">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xmlns:a="http://schemas.openxmlformats.org/drawingml/2006/main">
          <a:pPr marL="0" marR="0" lvl="0" indent="0" algn="l" defTabSz="457200" rtl="0" eaLnBrk="1" fontAlgn="auto" latinLnBrk="0" hangingPunct="1">
            <a:lnSpc>
              <a:spcPct val="100000"/>
            </a:lnSpc>
            <a:spcBef>
              <a:spcPts val="0"/>
            </a:spcBef>
            <a:spcAft>
              <a:spcPts val="0"/>
            </a:spcAft>
            <a:buClrTx/>
            <a:buSzTx/>
            <a:buFontTx/>
            <a:buNone/>
            <a:tabLst/>
            <a:defRPr/>
          </a:pPr>
          <a:r>
            <a:rPr lang="en-US" sz="2400" b="1" dirty="0">
              <a:solidFill>
                <a:prstClr val="black"/>
              </a:solidFill>
              <a:latin typeface="Calibri" charset="0"/>
              <a:ea typeface="Calibri" charset="0"/>
              <a:cs typeface="Calibri" charset="0"/>
            </a:rPr>
            <a:t>mm induration</a:t>
          </a:r>
          <a:endParaRPr kumimoji="0" lang="en-US" sz="2400" b="1" i="0" u="none" strike="noStrike" kern="1200" cap="none" spc="0" normalizeH="0" baseline="0" noProof="0" dirty="0">
            <a:ln>
              <a:noFill/>
            </a:ln>
            <a:solidFill>
              <a:prstClr val="black"/>
            </a:solidFill>
            <a:effectLst/>
            <a:uLnTx/>
            <a:uFillTx/>
            <a:latin typeface="Calibri" charset="0"/>
            <a:ea typeface="Calibri" charset="0"/>
            <a:cs typeface="Calibri" charset="0"/>
          </a:endParaRPr>
        </a:p>
      </cdr:txBody>
    </cdr:sp>
  </cdr:relSizeAnchor>
  <cdr:relSizeAnchor xmlns:cdr="http://schemas.openxmlformats.org/drawingml/2006/chartDrawing">
    <cdr:from>
      <cdr:x>0.18571</cdr:x>
      <cdr:y>0.57852</cdr:y>
    </cdr:from>
    <cdr:to>
      <cdr:x>0.51906</cdr:x>
      <cdr:y>0.81177</cdr:y>
    </cdr:to>
    <cdr:sp macro="" textlink="">
      <cdr:nvSpPr>
        <cdr:cNvPr id="4" name="Freeform 3"/>
        <cdr:cNvSpPr>
          <a:spLocks xmlns:a="http://schemas.openxmlformats.org/drawingml/2006/main"/>
        </cdr:cNvSpPr>
      </cdr:nvSpPr>
      <cdr:spPr bwMode="auto">
        <a:xfrm xmlns:a="http://schemas.openxmlformats.org/drawingml/2006/main">
          <a:off x="1410859" y="2527463"/>
          <a:ext cx="2532505" cy="1018983"/>
        </a:xfrm>
        <a:custGeom xmlns:a="http://schemas.openxmlformats.org/drawingml/2006/main">
          <a:avLst/>
          <a:gdLst>
            <a:gd name="T0" fmla="*/ 0 w 1028"/>
            <a:gd name="T1" fmla="*/ 1062 h 1062"/>
            <a:gd name="T2" fmla="*/ 0 w 1028"/>
            <a:gd name="T3" fmla="*/ 1062 h 1062"/>
            <a:gd name="T4" fmla="*/ 9 w 1028"/>
            <a:gd name="T5" fmla="*/ 1062 h 1062"/>
            <a:gd name="T6" fmla="*/ 21 w 1028"/>
            <a:gd name="T7" fmla="*/ 1060 h 1062"/>
            <a:gd name="T8" fmla="*/ 30 w 1028"/>
            <a:gd name="T9" fmla="*/ 1055 h 1062"/>
            <a:gd name="T10" fmla="*/ 39 w 1028"/>
            <a:gd name="T11" fmla="*/ 1051 h 1062"/>
            <a:gd name="T12" fmla="*/ 57 w 1028"/>
            <a:gd name="T13" fmla="*/ 1035 h 1062"/>
            <a:gd name="T14" fmla="*/ 73 w 1028"/>
            <a:gd name="T15" fmla="*/ 1016 h 1062"/>
            <a:gd name="T16" fmla="*/ 91 w 1028"/>
            <a:gd name="T17" fmla="*/ 992 h 1062"/>
            <a:gd name="T18" fmla="*/ 107 w 1028"/>
            <a:gd name="T19" fmla="*/ 964 h 1062"/>
            <a:gd name="T20" fmla="*/ 123 w 1028"/>
            <a:gd name="T21" fmla="*/ 933 h 1062"/>
            <a:gd name="T22" fmla="*/ 137 w 1028"/>
            <a:gd name="T23" fmla="*/ 896 h 1062"/>
            <a:gd name="T24" fmla="*/ 166 w 1028"/>
            <a:gd name="T25" fmla="*/ 815 h 1062"/>
            <a:gd name="T26" fmla="*/ 193 w 1028"/>
            <a:gd name="T27" fmla="*/ 726 h 1062"/>
            <a:gd name="T28" fmla="*/ 248 w 1028"/>
            <a:gd name="T29" fmla="*/ 531 h 1062"/>
            <a:gd name="T30" fmla="*/ 275 w 1028"/>
            <a:gd name="T31" fmla="*/ 431 h 1062"/>
            <a:gd name="T32" fmla="*/ 305 w 1028"/>
            <a:gd name="T33" fmla="*/ 336 h 1062"/>
            <a:gd name="T34" fmla="*/ 334 w 1028"/>
            <a:gd name="T35" fmla="*/ 247 h 1062"/>
            <a:gd name="T36" fmla="*/ 350 w 1028"/>
            <a:gd name="T37" fmla="*/ 204 h 1062"/>
            <a:gd name="T38" fmla="*/ 366 w 1028"/>
            <a:gd name="T39" fmla="*/ 166 h 1062"/>
            <a:gd name="T40" fmla="*/ 382 w 1028"/>
            <a:gd name="T41" fmla="*/ 129 h 1062"/>
            <a:gd name="T42" fmla="*/ 400 w 1028"/>
            <a:gd name="T43" fmla="*/ 98 h 1062"/>
            <a:gd name="T44" fmla="*/ 418 w 1028"/>
            <a:gd name="T45" fmla="*/ 70 h 1062"/>
            <a:gd name="T46" fmla="*/ 437 w 1028"/>
            <a:gd name="T47" fmla="*/ 46 h 1062"/>
            <a:gd name="T48" fmla="*/ 457 w 1028"/>
            <a:gd name="T49" fmla="*/ 27 h 1062"/>
            <a:gd name="T50" fmla="*/ 478 w 1028"/>
            <a:gd name="T51" fmla="*/ 11 h 1062"/>
            <a:gd name="T52" fmla="*/ 489 w 1028"/>
            <a:gd name="T53" fmla="*/ 7 h 1062"/>
            <a:gd name="T54" fmla="*/ 500 w 1028"/>
            <a:gd name="T55" fmla="*/ 2 h 1062"/>
            <a:gd name="T56" fmla="*/ 512 w 1028"/>
            <a:gd name="T57" fmla="*/ 0 h 1062"/>
            <a:gd name="T58" fmla="*/ 523 w 1028"/>
            <a:gd name="T59" fmla="*/ 0 h 1062"/>
            <a:gd name="T60" fmla="*/ 523 w 1028"/>
            <a:gd name="T61" fmla="*/ 0 h 1062"/>
            <a:gd name="T62" fmla="*/ 534 w 1028"/>
            <a:gd name="T63" fmla="*/ 0 h 1062"/>
            <a:gd name="T64" fmla="*/ 546 w 1028"/>
            <a:gd name="T65" fmla="*/ 2 h 1062"/>
            <a:gd name="T66" fmla="*/ 557 w 1028"/>
            <a:gd name="T67" fmla="*/ 7 h 1062"/>
            <a:gd name="T68" fmla="*/ 568 w 1028"/>
            <a:gd name="T69" fmla="*/ 11 h 1062"/>
            <a:gd name="T70" fmla="*/ 589 w 1028"/>
            <a:gd name="T71" fmla="*/ 27 h 1062"/>
            <a:gd name="T72" fmla="*/ 609 w 1028"/>
            <a:gd name="T73" fmla="*/ 46 h 1062"/>
            <a:gd name="T74" fmla="*/ 630 w 1028"/>
            <a:gd name="T75" fmla="*/ 70 h 1062"/>
            <a:gd name="T76" fmla="*/ 650 w 1028"/>
            <a:gd name="T77" fmla="*/ 98 h 1062"/>
            <a:gd name="T78" fmla="*/ 668 w 1028"/>
            <a:gd name="T79" fmla="*/ 129 h 1062"/>
            <a:gd name="T80" fmla="*/ 687 w 1028"/>
            <a:gd name="T81" fmla="*/ 166 h 1062"/>
            <a:gd name="T82" fmla="*/ 705 w 1028"/>
            <a:gd name="T83" fmla="*/ 204 h 1062"/>
            <a:gd name="T84" fmla="*/ 721 w 1028"/>
            <a:gd name="T85" fmla="*/ 247 h 1062"/>
            <a:gd name="T86" fmla="*/ 755 w 1028"/>
            <a:gd name="T87" fmla="*/ 336 h 1062"/>
            <a:gd name="T88" fmla="*/ 784 w 1028"/>
            <a:gd name="T89" fmla="*/ 431 h 1062"/>
            <a:gd name="T90" fmla="*/ 814 w 1028"/>
            <a:gd name="T91" fmla="*/ 531 h 1062"/>
            <a:gd name="T92" fmla="*/ 871 w 1028"/>
            <a:gd name="T93" fmla="*/ 726 h 1062"/>
            <a:gd name="T94" fmla="*/ 896 w 1028"/>
            <a:gd name="T95" fmla="*/ 815 h 1062"/>
            <a:gd name="T96" fmla="*/ 923 w 1028"/>
            <a:gd name="T97" fmla="*/ 896 h 1062"/>
            <a:gd name="T98" fmla="*/ 948 w 1028"/>
            <a:gd name="T99" fmla="*/ 964 h 1062"/>
            <a:gd name="T100" fmla="*/ 962 w 1028"/>
            <a:gd name="T101" fmla="*/ 992 h 1062"/>
            <a:gd name="T102" fmla="*/ 975 w 1028"/>
            <a:gd name="T103" fmla="*/ 1016 h 1062"/>
            <a:gd name="T104" fmla="*/ 987 w 1028"/>
            <a:gd name="T105" fmla="*/ 1035 h 1062"/>
            <a:gd name="T106" fmla="*/ 1000 w 1028"/>
            <a:gd name="T107" fmla="*/ 1051 h 1062"/>
            <a:gd name="T108" fmla="*/ 1014 w 1028"/>
            <a:gd name="T109" fmla="*/ 1060 h 1062"/>
            <a:gd name="T110" fmla="*/ 1021 w 1028"/>
            <a:gd name="T111" fmla="*/ 1062 h 1062"/>
            <a:gd name="T112" fmla="*/ 1028 w 1028"/>
            <a:gd name="T113" fmla="*/ 1062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28" h="1062">
              <a:moveTo>
                <a:pt x="0" y="1062"/>
              </a:moveTo>
              <a:lnTo>
                <a:pt x="0" y="1062"/>
              </a:lnTo>
              <a:lnTo>
                <a:pt x="9" y="1062"/>
              </a:lnTo>
              <a:lnTo>
                <a:pt x="21" y="1060"/>
              </a:lnTo>
              <a:lnTo>
                <a:pt x="30" y="1055"/>
              </a:lnTo>
              <a:lnTo>
                <a:pt x="39" y="1051"/>
              </a:lnTo>
              <a:lnTo>
                <a:pt x="57" y="1035"/>
              </a:lnTo>
              <a:lnTo>
                <a:pt x="73" y="1016"/>
              </a:lnTo>
              <a:lnTo>
                <a:pt x="91" y="992"/>
              </a:lnTo>
              <a:lnTo>
                <a:pt x="107" y="964"/>
              </a:lnTo>
              <a:lnTo>
                <a:pt x="123" y="933"/>
              </a:lnTo>
              <a:lnTo>
                <a:pt x="137" y="896"/>
              </a:lnTo>
              <a:lnTo>
                <a:pt x="166" y="815"/>
              </a:lnTo>
              <a:lnTo>
                <a:pt x="193" y="726"/>
              </a:lnTo>
              <a:lnTo>
                <a:pt x="248" y="531"/>
              </a:lnTo>
              <a:lnTo>
                <a:pt x="275" y="431"/>
              </a:lnTo>
              <a:lnTo>
                <a:pt x="305" y="336"/>
              </a:lnTo>
              <a:lnTo>
                <a:pt x="334" y="247"/>
              </a:lnTo>
              <a:lnTo>
                <a:pt x="350" y="204"/>
              </a:lnTo>
              <a:lnTo>
                <a:pt x="366" y="166"/>
              </a:lnTo>
              <a:lnTo>
                <a:pt x="382" y="129"/>
              </a:lnTo>
              <a:lnTo>
                <a:pt x="400" y="98"/>
              </a:lnTo>
              <a:lnTo>
                <a:pt x="418" y="70"/>
              </a:lnTo>
              <a:lnTo>
                <a:pt x="437" y="46"/>
              </a:lnTo>
              <a:lnTo>
                <a:pt x="457" y="27"/>
              </a:lnTo>
              <a:lnTo>
                <a:pt x="478" y="11"/>
              </a:lnTo>
              <a:lnTo>
                <a:pt x="489" y="7"/>
              </a:lnTo>
              <a:lnTo>
                <a:pt x="500" y="2"/>
              </a:lnTo>
              <a:lnTo>
                <a:pt x="512" y="0"/>
              </a:lnTo>
              <a:lnTo>
                <a:pt x="523" y="0"/>
              </a:lnTo>
              <a:lnTo>
                <a:pt x="523" y="0"/>
              </a:lnTo>
              <a:lnTo>
                <a:pt x="534" y="0"/>
              </a:lnTo>
              <a:lnTo>
                <a:pt x="546" y="2"/>
              </a:lnTo>
              <a:lnTo>
                <a:pt x="557" y="7"/>
              </a:lnTo>
              <a:lnTo>
                <a:pt x="568" y="11"/>
              </a:lnTo>
              <a:lnTo>
                <a:pt x="589" y="27"/>
              </a:lnTo>
              <a:lnTo>
                <a:pt x="609" y="46"/>
              </a:lnTo>
              <a:lnTo>
                <a:pt x="630" y="70"/>
              </a:lnTo>
              <a:lnTo>
                <a:pt x="650" y="98"/>
              </a:lnTo>
              <a:lnTo>
                <a:pt x="668" y="129"/>
              </a:lnTo>
              <a:lnTo>
                <a:pt x="687" y="166"/>
              </a:lnTo>
              <a:lnTo>
                <a:pt x="705" y="204"/>
              </a:lnTo>
              <a:lnTo>
                <a:pt x="721" y="247"/>
              </a:lnTo>
              <a:lnTo>
                <a:pt x="755" y="336"/>
              </a:lnTo>
              <a:lnTo>
                <a:pt x="784" y="431"/>
              </a:lnTo>
              <a:lnTo>
                <a:pt x="814" y="531"/>
              </a:lnTo>
              <a:lnTo>
                <a:pt x="871" y="726"/>
              </a:lnTo>
              <a:lnTo>
                <a:pt x="896" y="815"/>
              </a:lnTo>
              <a:lnTo>
                <a:pt x="923" y="896"/>
              </a:lnTo>
              <a:lnTo>
                <a:pt x="948" y="964"/>
              </a:lnTo>
              <a:lnTo>
                <a:pt x="962" y="992"/>
              </a:lnTo>
              <a:lnTo>
                <a:pt x="975" y="1016"/>
              </a:lnTo>
              <a:lnTo>
                <a:pt x="987" y="1035"/>
              </a:lnTo>
              <a:lnTo>
                <a:pt x="1000" y="1051"/>
              </a:lnTo>
              <a:lnTo>
                <a:pt x="1014" y="1060"/>
              </a:lnTo>
              <a:lnTo>
                <a:pt x="1021" y="1062"/>
              </a:lnTo>
              <a:lnTo>
                <a:pt x="1028" y="1062"/>
              </a:lnTo>
            </a:path>
          </a:pathLst>
        </a:custGeom>
        <a:noFill xmlns:a="http://schemas.openxmlformats.org/drawingml/2006/main"/>
        <a:ln xmlns:a="http://schemas.openxmlformats.org/drawingml/2006/main" w="57150">
          <a:solidFill>
            <a:srgbClr val="7A0708"/>
          </a:solidFill>
          <a:prstDash val="solid"/>
          <a:round/>
          <a:headEnd/>
          <a:tailEnd/>
        </a:ln>
        <a:extLst xmlns:a="http://schemas.openxmlformats.org/drawingml/2006/main">
          <a:ext uri="{909E8E84-426E-40dd-AFC4-6F175D3DCCD1}">
            <a14:hiddenFill xmlns="" xmlns:a14="http://schemas.microsoft.com/office/drawing/2010/main">
              <a:solidFill>
                <a:srgbClr val="FFFFFF"/>
              </a:solidFill>
            </a14:hiddenFill>
          </a:ext>
        </a:extLst>
      </cdr:spPr>
      <cdr:txBody>
        <a:bodyPr xmlns:a="http://schemas.openxmlformats.org/drawingml/2006/main" vert="horz" wrap="square" lIns="91440" tIns="45720" rIns="91440" bIns="45720" numCol="1" anchor="t" anchorCtr="0" compatLnSpc="1">
          <a:prstTxWarp prst="textNoShape">
            <a:avLst/>
          </a:prstTxWarp>
        </a:bodyPr>
        <a:lstStyle xmlns:a="http://schemas.openxmlformats.org/drawingml/2006/main">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xmlns:a="http://schemas.openxmlformats.org/drawingml/2006/main">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Verdana"/>
            <a:ea typeface="+mn-ea"/>
            <a:cs typeface="+mn-cs"/>
          </a:endParaRPr>
        </a:p>
      </cdr:txBody>
    </cdr:sp>
  </cdr:relSizeAnchor>
  <cdr:relSizeAnchor xmlns:cdr="http://schemas.openxmlformats.org/drawingml/2006/chartDrawing">
    <cdr:from>
      <cdr:x>0.85754</cdr:x>
      <cdr:y>0.4003</cdr:y>
    </cdr:from>
    <cdr:to>
      <cdr:x>0.91792</cdr:x>
      <cdr:y>0.40066</cdr:y>
    </cdr:to>
    <cdr:cxnSp macro="">
      <cdr:nvCxnSpPr>
        <cdr:cNvPr id="7" name="Straight Connector 6">
          <a:extLst xmlns:a="http://schemas.openxmlformats.org/drawingml/2006/main">
            <a:ext uri="{FF2B5EF4-FFF2-40B4-BE49-F238E27FC236}">
              <a16:creationId xmlns:a16="http://schemas.microsoft.com/office/drawing/2014/main" id="{0B12F16A-B4F1-415B-AC19-8DAB567FFB35}"/>
            </a:ext>
          </a:extLst>
        </cdr:cNvPr>
        <cdr:cNvCxnSpPr/>
      </cdr:nvCxnSpPr>
      <cdr:spPr>
        <a:xfrm xmlns:a="http://schemas.openxmlformats.org/drawingml/2006/main">
          <a:off x="6514912" y="1748823"/>
          <a:ext cx="458678" cy="1588"/>
        </a:xfrm>
        <a:prstGeom xmlns:a="http://schemas.openxmlformats.org/drawingml/2006/main" prst="line">
          <a:avLst/>
        </a:prstGeom>
        <a:ln xmlns:a="http://schemas.openxmlformats.org/drawingml/2006/main" w="63500" cap="flat" cmpd="sng" algn="ctr">
          <a:solidFill>
            <a:srgbClr val="800000"/>
          </a:solidFill>
          <a:prstDash val="solid"/>
          <a:round/>
          <a:headEnd type="none" w="med" len="med"/>
          <a:tailEnd type="none" w="med" len="med"/>
        </a:ln>
      </cdr:spPr>
      <cdr:style>
        <a:lnRef xmlns:a="http://schemas.openxmlformats.org/drawingml/2006/main" idx="2">
          <a:schemeClr val="accent1"/>
        </a:lnRef>
        <a:fillRef xmlns:a="http://schemas.openxmlformats.org/drawingml/2006/main" idx="0">
          <a:schemeClr val="accent1"/>
        </a:fillRef>
        <a:effectRef xmlns:a="http://schemas.openxmlformats.org/drawingml/2006/main" idx="1">
          <a:schemeClr val="accent1"/>
        </a:effectRef>
        <a:fontRef xmlns:a="http://schemas.openxmlformats.org/drawingml/2006/main" idx="minor">
          <a:schemeClr val="tx1"/>
        </a:fontRef>
      </cdr:style>
    </cdr:cxnSp>
  </cdr:relSizeAnchor>
  <cdr:relSizeAnchor xmlns:cdr="http://schemas.openxmlformats.org/drawingml/2006/chartDrawing">
    <cdr:from>
      <cdr:x>0.85754</cdr:x>
      <cdr:y>0.2886</cdr:y>
    </cdr:from>
    <cdr:to>
      <cdr:x>0.91792</cdr:x>
      <cdr:y>0.28897</cdr:y>
    </cdr:to>
    <cdr:cxnSp macro="">
      <cdr:nvCxnSpPr>
        <cdr:cNvPr id="8" name="Straight Connector 7">
          <a:extLst xmlns:a="http://schemas.openxmlformats.org/drawingml/2006/main">
            <a:ext uri="{FF2B5EF4-FFF2-40B4-BE49-F238E27FC236}">
              <a16:creationId xmlns:a16="http://schemas.microsoft.com/office/drawing/2014/main" id="{AAC89B28-DB3D-41EE-A597-6CFB7B10FAF3}"/>
            </a:ext>
          </a:extLst>
        </cdr:cNvPr>
        <cdr:cNvCxnSpPr/>
      </cdr:nvCxnSpPr>
      <cdr:spPr>
        <a:xfrm xmlns:a="http://schemas.openxmlformats.org/drawingml/2006/main">
          <a:off x="6514914" y="1260850"/>
          <a:ext cx="458678" cy="1588"/>
        </a:xfrm>
        <a:prstGeom xmlns:a="http://schemas.openxmlformats.org/drawingml/2006/main" prst="line">
          <a:avLst/>
        </a:prstGeom>
        <a:ln xmlns:a="http://schemas.openxmlformats.org/drawingml/2006/main" w="63500" cap="flat" cmpd="sng" algn="ctr">
          <a:solidFill>
            <a:srgbClr val="2D3368"/>
          </a:solidFill>
          <a:prstDash val="solid"/>
          <a:round/>
          <a:headEnd type="none" w="med" len="med"/>
          <a:tailEnd type="none" w="med" len="med"/>
        </a:ln>
      </cdr:spPr>
      <cdr:style>
        <a:lnRef xmlns:a="http://schemas.openxmlformats.org/drawingml/2006/main" idx="2">
          <a:schemeClr val="accent1"/>
        </a:lnRef>
        <a:fillRef xmlns:a="http://schemas.openxmlformats.org/drawingml/2006/main" idx="0">
          <a:schemeClr val="accent1"/>
        </a:fillRef>
        <a:effectRef xmlns:a="http://schemas.openxmlformats.org/drawingml/2006/main" idx="1">
          <a:schemeClr val="accent1"/>
        </a:effectRef>
        <a:fontRef xmlns:a="http://schemas.openxmlformats.org/drawingml/2006/main" idx="minor">
          <a:schemeClr val="tx1"/>
        </a:fontRef>
      </cdr:style>
    </cdr:cxnSp>
  </cdr:relSizeAnchor>
  <cdr:relSizeAnchor xmlns:cdr="http://schemas.openxmlformats.org/drawingml/2006/chartDrawing">
    <cdr:from>
      <cdr:x>0.17499</cdr:x>
      <cdr:y>0.30795</cdr:y>
    </cdr:from>
    <cdr:to>
      <cdr:x>0.176</cdr:x>
      <cdr:y>0.81802</cdr:y>
    </cdr:to>
    <cdr:sp macro="" textlink="">
      <cdr:nvSpPr>
        <cdr:cNvPr id="2" name="Line 12"/>
        <cdr:cNvSpPr>
          <a:spLocks xmlns:a="http://schemas.openxmlformats.org/drawingml/2006/main" noChangeShapeType="1"/>
        </cdr:cNvSpPr>
      </cdr:nvSpPr>
      <cdr:spPr bwMode="auto">
        <a:xfrm xmlns:a="http://schemas.openxmlformats.org/drawingml/2006/main">
          <a:off x="1329403" y="1345388"/>
          <a:ext cx="7738" cy="2228363"/>
        </a:xfrm>
        <a:prstGeom xmlns:a="http://schemas.openxmlformats.org/drawingml/2006/main" prst="line">
          <a:avLst/>
        </a:prstGeom>
        <a:noFill xmlns:a="http://schemas.openxmlformats.org/drawingml/2006/main"/>
        <a:ln xmlns:a="http://schemas.openxmlformats.org/drawingml/2006/main" w="25400">
          <a:solidFill>
            <a:schemeClr val="tx1"/>
          </a:solidFill>
          <a:round/>
          <a:headEnd/>
          <a:tailEnd/>
        </a:ln>
      </cdr:spPr>
      <cdr:txBody>
        <a:bodyPr xmlns:a="http://schemas.openxmlformats.org/drawingml/2006/main">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endParaRPr lang="en-US"/>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10EDAEF-72DB-C744-B5A5-593299A77FD0}" type="datetimeFigureOut">
              <a:rPr lang="en-US" smtClean="0"/>
              <a:t>1/17/2019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AD3D35E-2143-4448-BE2B-2320F89EEC49}" type="slidenum">
              <a:rPr lang="en-US" smtClean="0"/>
              <a:t>‹#›</a:t>
            </a:fld>
            <a:endParaRPr lang="en-US"/>
          </a:p>
        </p:txBody>
      </p:sp>
    </p:spTree>
    <p:extLst>
      <p:ext uri="{BB962C8B-B14F-4D97-AF65-F5344CB8AC3E}">
        <p14:creationId xmlns:p14="http://schemas.microsoft.com/office/powerpoint/2010/main" val="55207572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Calibri"/>
                <a:cs typeface="Calibri"/>
              </a:rPr>
              <a:t>Title: W2L4 Basic</a:t>
            </a:r>
            <a:r>
              <a:rPr lang="en-US" b="1" baseline="0" dirty="0">
                <a:latin typeface="Calibri"/>
                <a:cs typeface="Calibri"/>
              </a:rPr>
              <a:t> Tools in Epidemiology part II</a:t>
            </a:r>
            <a:endParaRPr lang="en-US" b="1" dirty="0">
              <a:latin typeface="Calibri"/>
              <a:cs typeface="Calibri"/>
            </a:endParaRPr>
          </a:p>
          <a:p>
            <a:r>
              <a:rPr lang="en-US" b="1" dirty="0">
                <a:latin typeface="Calibri"/>
                <a:cs typeface="Calibri"/>
              </a:rPr>
              <a:t>Time: 75 minutes (59 slides)</a:t>
            </a:r>
          </a:p>
          <a:p>
            <a:r>
              <a:rPr lang="en-US" b="1" dirty="0">
                <a:latin typeface="Calibri"/>
                <a:cs typeface="Calibri"/>
              </a:rPr>
              <a:t>Reading: None</a:t>
            </a:r>
          </a:p>
          <a:p>
            <a:endParaRPr lang="en-US" b="1" dirty="0">
              <a:latin typeface="Calibri"/>
              <a:cs typeface="Calibri"/>
            </a:endParaRPr>
          </a:p>
          <a:p>
            <a:pPr marL="171450" indent="-171450">
              <a:buFont typeface="Arial"/>
              <a:buChar char="•"/>
            </a:pPr>
            <a:r>
              <a:rPr lang="en-US" b="0" i="1" dirty="0">
                <a:latin typeface="Calibri"/>
                <a:cs typeface="Calibri"/>
              </a:rPr>
              <a:t>Note: Initial</a:t>
            </a:r>
            <a:r>
              <a:rPr lang="en-US" b="0" i="1" baseline="0" dirty="0">
                <a:latin typeface="Calibri"/>
                <a:cs typeface="Calibri"/>
              </a:rPr>
              <a:t> slides (3-13) c</a:t>
            </a:r>
            <a:r>
              <a:rPr lang="en-US" b="0" i="1" dirty="0">
                <a:latin typeface="Calibri"/>
                <a:cs typeface="Calibri"/>
              </a:rPr>
              <a:t>over </a:t>
            </a:r>
            <a:r>
              <a:rPr lang="en-US" b="0" i="1" baseline="0" dirty="0">
                <a:latin typeface="Calibri"/>
                <a:cs typeface="Calibri"/>
              </a:rPr>
              <a:t>week 1 material for quick refresher/review (with slight modifications)</a:t>
            </a:r>
          </a:p>
          <a:p>
            <a:pPr marL="171450" indent="-171450">
              <a:buFont typeface="Arial"/>
              <a:buChar char="•"/>
            </a:pPr>
            <a:r>
              <a:rPr lang="en-US" b="0" i="1" baseline="0" dirty="0">
                <a:latin typeface="Calibri"/>
                <a:cs typeface="Calibri"/>
              </a:rPr>
              <a:t>Source for clinical epidemiology information: Evidence-Based Diagnosis, </a:t>
            </a:r>
            <a:r>
              <a:rPr lang="en-US" b="0" i="0" baseline="0" dirty="0">
                <a:latin typeface="Calibri"/>
                <a:cs typeface="Calibri"/>
              </a:rPr>
              <a:t>Thomas Newman and Michael Kohn, Cambridge University Press</a:t>
            </a:r>
            <a:endParaRPr lang="en-US" b="0" i="0" dirty="0">
              <a:latin typeface="Calibri"/>
              <a:cs typeface="Calibri"/>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t>1</a:t>
            </a:fld>
            <a:endParaRPr lang="en-US"/>
          </a:p>
        </p:txBody>
      </p:sp>
    </p:spTree>
    <p:extLst>
      <p:ext uri="{BB962C8B-B14F-4D97-AF65-F5344CB8AC3E}">
        <p14:creationId xmlns:p14="http://schemas.microsoft.com/office/powerpoint/2010/main" val="42581950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latin typeface="Calibri"/>
                <a:cs typeface="Calibri"/>
              </a:rPr>
              <a:t>In case-control</a:t>
            </a:r>
            <a:r>
              <a:rPr lang="en-US" baseline="0" dirty="0">
                <a:latin typeface="Calibri"/>
                <a:cs typeface="Calibri"/>
              </a:rPr>
              <a:t> studies, we use a different measure of association – the odds ratio.</a:t>
            </a:r>
          </a:p>
          <a:p>
            <a:pPr marL="171450" indent="-171450">
              <a:buFont typeface="Arial" panose="020B0604020202020204" pitchFamily="34" charset="0"/>
              <a:buChar char="•"/>
            </a:pPr>
            <a:r>
              <a:rPr lang="en-US" baseline="0" dirty="0">
                <a:latin typeface="Calibri"/>
                <a:cs typeface="Calibri"/>
              </a:rPr>
              <a:t>This is because in case-control studies we </a:t>
            </a:r>
            <a:r>
              <a:rPr lang="en-US" i="1" baseline="0" dirty="0">
                <a:latin typeface="Calibri"/>
                <a:cs typeface="Calibri"/>
              </a:rPr>
              <a:t>cannot</a:t>
            </a:r>
            <a:r>
              <a:rPr lang="en-US" i="1" dirty="0">
                <a:latin typeface="Calibri"/>
                <a:cs typeface="Calibri"/>
              </a:rPr>
              <a:t> measure</a:t>
            </a:r>
            <a:r>
              <a:rPr lang="en-US" i="1" baseline="0" dirty="0">
                <a:latin typeface="Calibri"/>
                <a:cs typeface="Calibri"/>
              </a:rPr>
              <a:t> </a:t>
            </a:r>
            <a:r>
              <a:rPr lang="en-US" i="0" baseline="0" dirty="0">
                <a:latin typeface="Calibri"/>
                <a:cs typeface="Calibri"/>
              </a:rPr>
              <a:t>the</a:t>
            </a:r>
            <a:r>
              <a:rPr lang="en-US" i="1" baseline="0" dirty="0">
                <a:latin typeface="Calibri"/>
                <a:cs typeface="Calibri"/>
              </a:rPr>
              <a:t> </a:t>
            </a:r>
            <a:r>
              <a:rPr lang="en-US" baseline="0" dirty="0">
                <a:latin typeface="Calibri"/>
                <a:cs typeface="Calibri"/>
              </a:rPr>
              <a:t>likelihood of the outcome, since we dictate likelihood of having the outcome as we control the number of people with the outcome and those without (the number of cases and controls)</a:t>
            </a:r>
          </a:p>
          <a:p>
            <a:pPr marL="171450" indent="-171450">
              <a:buFont typeface="Arial" panose="020B0604020202020204" pitchFamily="34" charset="0"/>
              <a:buChar char="•"/>
            </a:pPr>
            <a:r>
              <a:rPr lang="en-US" baseline="0" dirty="0">
                <a:latin typeface="Calibri"/>
                <a:cs typeface="Calibri"/>
              </a:rPr>
              <a:t>So instead we calculate the likelihood of the exposure under investigation.</a:t>
            </a:r>
          </a:p>
          <a:p>
            <a:pPr marL="171450" indent="-171450">
              <a:buFont typeface="Arial" panose="020B0604020202020204" pitchFamily="34" charset="0"/>
              <a:buChar char="•"/>
            </a:pPr>
            <a:r>
              <a:rPr lang="en-US" baseline="0" dirty="0">
                <a:latin typeface="Calibri"/>
                <a:cs typeface="Calibri"/>
              </a:rPr>
              <a:t>Luckily, the odds of exposure are mathematically equivalent to the odds of disease, so if we can calculate one we know the other – this is why we use the odds ratio.</a:t>
            </a:r>
          </a:p>
          <a:p>
            <a:pPr marL="171450" indent="-171450">
              <a:buFont typeface="Arial" panose="020B0604020202020204" pitchFamily="34" charset="0"/>
              <a:buChar char="•"/>
            </a:pPr>
            <a:r>
              <a:rPr lang="en-US" baseline="0" dirty="0">
                <a:latin typeface="Calibri"/>
                <a:cs typeface="Calibri"/>
              </a:rPr>
              <a:t>So for example, in a case-control study, we would say that those with lung cancer are 10 times more likely to have been smokers than those without lung cancer.</a:t>
            </a:r>
          </a:p>
        </p:txBody>
      </p:sp>
      <p:sp>
        <p:nvSpPr>
          <p:cNvPr id="4" name="Slide Number Placeholder 3"/>
          <p:cNvSpPr>
            <a:spLocks noGrp="1"/>
          </p:cNvSpPr>
          <p:nvPr>
            <p:ph type="sldNum" sz="quarter" idx="10"/>
          </p:nvPr>
        </p:nvSpPr>
        <p:spPr/>
        <p:txBody>
          <a:bodyPr/>
          <a:lstStyle/>
          <a:p>
            <a:fld id="{1AD3D35E-2143-4448-BE2B-2320F89EEC49}" type="slidenum">
              <a:rPr lang="en-US" smtClean="0"/>
              <a:t>10</a:t>
            </a:fld>
            <a:endParaRPr lang="en-US"/>
          </a:p>
        </p:txBody>
      </p:sp>
    </p:spTree>
    <p:extLst>
      <p:ext uri="{BB962C8B-B14F-4D97-AF65-F5344CB8AC3E}">
        <p14:creationId xmlns:p14="http://schemas.microsoft.com/office/powerpoint/2010/main" val="19890006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latin typeface="Calibri"/>
                <a:cs typeface="Calibri"/>
              </a:rPr>
              <a:t>A fundamental</a:t>
            </a:r>
            <a:r>
              <a:rPr lang="en-US" baseline="0" dirty="0">
                <a:latin typeface="Calibri"/>
                <a:cs typeface="Calibri"/>
              </a:rPr>
              <a:t> </a:t>
            </a:r>
            <a:r>
              <a:rPr lang="en-US" dirty="0">
                <a:latin typeface="Calibri"/>
                <a:cs typeface="Calibri"/>
              </a:rPr>
              <a:t>tool used</a:t>
            </a:r>
            <a:r>
              <a:rPr lang="en-US" baseline="0" dirty="0">
                <a:latin typeface="Calibri"/>
                <a:cs typeface="Calibri"/>
              </a:rPr>
              <a:t> in epidemiology is the 2 x 2 table.  This is a way to represent both the </a:t>
            </a:r>
            <a:r>
              <a:rPr lang="en-US" i="0" u="sng" baseline="0" dirty="0">
                <a:latin typeface="Calibri"/>
                <a:cs typeface="Calibri"/>
              </a:rPr>
              <a:t>structure</a:t>
            </a:r>
            <a:r>
              <a:rPr lang="en-US" baseline="0" dirty="0">
                <a:latin typeface="Calibri"/>
                <a:cs typeface="Calibri"/>
              </a:rPr>
              <a:t> and </a:t>
            </a:r>
            <a:r>
              <a:rPr lang="en-US" u="sng" baseline="0" dirty="0">
                <a:latin typeface="Calibri"/>
                <a:cs typeface="Calibri"/>
              </a:rPr>
              <a:t>outcomes</a:t>
            </a:r>
            <a:r>
              <a:rPr lang="en-US" u="none" baseline="0" dirty="0">
                <a:latin typeface="Calibri"/>
                <a:cs typeface="Calibri"/>
              </a:rPr>
              <a:t> of an epidemiologic study.</a:t>
            </a:r>
          </a:p>
          <a:p>
            <a:pPr marL="171450" indent="-171450">
              <a:buFont typeface="Arial" panose="020B0604020202020204" pitchFamily="34" charset="0"/>
              <a:buChar char="•"/>
            </a:pPr>
            <a:r>
              <a:rPr lang="en-US" u="none" baseline="0" dirty="0">
                <a:latin typeface="Calibri"/>
                <a:cs typeface="Calibri"/>
              </a:rPr>
              <a:t>In a 2 x 2 table, the </a:t>
            </a:r>
            <a:r>
              <a:rPr lang="en-US" u="sng" baseline="0" dirty="0">
                <a:latin typeface="Calibri"/>
                <a:cs typeface="Calibri"/>
              </a:rPr>
              <a:t>rows</a:t>
            </a:r>
            <a:r>
              <a:rPr lang="en-US" u="none" baseline="0" dirty="0">
                <a:latin typeface="Calibri"/>
                <a:cs typeface="Calibri"/>
              </a:rPr>
              <a:t> represent the different levels of exposure of the subjects, with the top row representing those with the exposure and the bottom row representing those without the exposure.  The </a:t>
            </a:r>
            <a:r>
              <a:rPr lang="en-US" u="sng" baseline="0" dirty="0">
                <a:latin typeface="Calibri"/>
                <a:cs typeface="Calibri"/>
              </a:rPr>
              <a:t>columns</a:t>
            </a:r>
            <a:r>
              <a:rPr lang="en-US" u="none" baseline="0" dirty="0">
                <a:latin typeface="Calibri"/>
                <a:cs typeface="Calibri"/>
              </a:rPr>
              <a:t> represent the outcomes the subjects experienced, with the first (left) column representing those who had the outcome under investigation and the last (right) column representing those who did not get the outcome.</a:t>
            </a:r>
          </a:p>
          <a:p>
            <a:pPr marL="171450" indent="-171450">
              <a:buFont typeface="Arial" panose="020B0604020202020204" pitchFamily="34" charset="0"/>
              <a:buChar char="•"/>
            </a:pPr>
            <a:r>
              <a:rPr lang="en-US" u="none" baseline="0" dirty="0">
                <a:latin typeface="Calibri"/>
                <a:cs typeface="Calibri"/>
              </a:rPr>
              <a:t>The four boxes represent the four possible outcomes for each participant, depending on whether they had the exposure or not and if they experienced the outcome or not.</a:t>
            </a:r>
          </a:p>
          <a:p>
            <a:pPr marL="171450" indent="-171450">
              <a:buFont typeface="Arial" panose="020B0604020202020204" pitchFamily="34" charset="0"/>
              <a:buChar char="•"/>
            </a:pPr>
            <a:r>
              <a:rPr lang="en-US" u="none" baseline="0" dirty="0">
                <a:latin typeface="Calibri"/>
                <a:cs typeface="Calibri"/>
              </a:rPr>
              <a:t>The “margins” </a:t>
            </a:r>
            <a:r>
              <a:rPr lang="en-US" sz="1200" kern="1200" dirty="0">
                <a:solidFill>
                  <a:schemeClr val="tx1"/>
                </a:solidFill>
                <a:effectLst/>
                <a:latin typeface="+mn-lt"/>
                <a:ea typeface="+mn-ea"/>
                <a:cs typeface="+mn-cs"/>
              </a:rPr>
              <a:t>– </a:t>
            </a:r>
            <a:r>
              <a:rPr lang="en-US" u="none" baseline="0" dirty="0">
                <a:latin typeface="Calibri"/>
                <a:cs typeface="Calibri"/>
              </a:rPr>
              <a:t>or the boxes outside the table </a:t>
            </a:r>
            <a:r>
              <a:rPr lang="en-US" sz="1200" kern="1200" dirty="0">
                <a:solidFill>
                  <a:schemeClr val="tx1"/>
                </a:solidFill>
                <a:effectLst/>
                <a:latin typeface="+mn-lt"/>
                <a:ea typeface="+mn-ea"/>
                <a:cs typeface="+mn-cs"/>
              </a:rPr>
              <a:t>– </a:t>
            </a:r>
            <a:r>
              <a:rPr lang="en-US" u="none" baseline="0" dirty="0">
                <a:latin typeface="Calibri"/>
                <a:cs typeface="Calibri"/>
              </a:rPr>
              <a:t>are the summary measures.  For instance, “</a:t>
            </a:r>
            <a:r>
              <a:rPr lang="en-US" u="none" baseline="0" dirty="0" err="1">
                <a:latin typeface="Calibri"/>
                <a:cs typeface="Calibri"/>
              </a:rPr>
              <a:t>a+b</a:t>
            </a:r>
            <a:r>
              <a:rPr lang="en-US" u="none" baseline="0" dirty="0">
                <a:latin typeface="Calibri"/>
                <a:cs typeface="Calibri"/>
              </a:rPr>
              <a:t>” represents the total number of subjects in your study who had the exposure, and “</a:t>
            </a:r>
            <a:r>
              <a:rPr lang="en-US" u="none" baseline="0" dirty="0" err="1">
                <a:latin typeface="Calibri"/>
                <a:cs typeface="Calibri"/>
              </a:rPr>
              <a:t>c+d</a:t>
            </a:r>
            <a:r>
              <a:rPr lang="en-US" u="none" baseline="0" dirty="0">
                <a:latin typeface="Calibri"/>
                <a:cs typeface="Calibri"/>
              </a:rPr>
              <a:t>” represents the total number of subjects who did not have the exposure in question.  Same goes for the bottom boxes. The bottom corner box represents the total number of subjects in the study.</a:t>
            </a:r>
          </a:p>
          <a:p>
            <a:pPr marL="171450" indent="-171450">
              <a:buFont typeface="Arial" panose="020B0604020202020204" pitchFamily="34" charset="0"/>
              <a:buChar char="•"/>
            </a:pPr>
            <a:r>
              <a:rPr lang="en-US" u="none" baseline="0" dirty="0">
                <a:latin typeface="Calibri"/>
                <a:cs typeface="Calibri"/>
              </a:rPr>
              <a:t>This table can be expanded into multiple levels of exposure and outcome – we call this an “R x C” table, meaning a table with “R” number of rows (levels of exposure) and “C” number of columns (levels of outcome).  For now we will focus on the 2 x 2 table and use it to illustrate a number of concepts.</a:t>
            </a:r>
          </a:p>
        </p:txBody>
      </p:sp>
      <p:sp>
        <p:nvSpPr>
          <p:cNvPr id="4" name="Slide Number Placeholder 3"/>
          <p:cNvSpPr>
            <a:spLocks noGrp="1"/>
          </p:cNvSpPr>
          <p:nvPr>
            <p:ph type="sldNum" sz="quarter" idx="10"/>
          </p:nvPr>
        </p:nvSpPr>
        <p:spPr/>
        <p:txBody>
          <a:bodyPr/>
          <a:lstStyle/>
          <a:p>
            <a:fld id="{1AD3D35E-2143-4448-BE2B-2320F89EEC49}" type="slidenum">
              <a:rPr lang="en-US" smtClean="0"/>
              <a:t>11</a:t>
            </a:fld>
            <a:endParaRPr lang="en-US"/>
          </a:p>
        </p:txBody>
      </p:sp>
    </p:spTree>
    <p:extLst>
      <p:ext uri="{BB962C8B-B14F-4D97-AF65-F5344CB8AC3E}">
        <p14:creationId xmlns:p14="http://schemas.microsoft.com/office/powerpoint/2010/main" val="10484000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latin typeface="Calibri"/>
                <a:cs typeface="Calibri"/>
              </a:rPr>
              <a:t>[Review slide content]</a:t>
            </a:r>
          </a:p>
          <a:p>
            <a:pPr marL="171450" indent="-171450">
              <a:buFont typeface="Arial" panose="020B0604020202020204" pitchFamily="34" charset="0"/>
              <a:buChar char="•"/>
            </a:pPr>
            <a:r>
              <a:rPr lang="en-US" dirty="0">
                <a:latin typeface="Calibri"/>
                <a:cs typeface="Calibri"/>
              </a:rPr>
              <a:t>Calculation in a 2 x 2 table</a:t>
            </a:r>
            <a:r>
              <a:rPr lang="en-US" baseline="0" dirty="0">
                <a:latin typeface="Calibri"/>
                <a:cs typeface="Calibri"/>
              </a:rPr>
              <a:t> is the same for prevalence ratios and relative risks. The key difference is the time component in relative risk since time is incorporated into the calculation.</a:t>
            </a:r>
            <a:endParaRPr lang="en-US" dirty="0">
              <a:latin typeface="Calibri"/>
              <a:cs typeface="Calibri"/>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t>12</a:t>
            </a:fld>
            <a:endParaRPr lang="en-US"/>
          </a:p>
        </p:txBody>
      </p:sp>
    </p:spTree>
    <p:extLst>
      <p:ext uri="{BB962C8B-B14F-4D97-AF65-F5344CB8AC3E}">
        <p14:creationId xmlns:p14="http://schemas.microsoft.com/office/powerpoint/2010/main" val="35502320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latin typeface="Calibri"/>
                <a:ea typeface="ＭＳ Ｐゴシック" charset="-128"/>
                <a:cs typeface="Calibri"/>
              </a:rPr>
              <a:t>Let’s look at the 2 x 2 table for the case-control study.</a:t>
            </a:r>
          </a:p>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latin typeface="Calibri"/>
                <a:ea typeface="ＭＳ Ｐゴシック" charset="-128"/>
                <a:cs typeface="Calibri"/>
              </a:rPr>
              <a:t>Here we see how to calculate the odds ratio for the outcome, given the exposure (even though we shouldn’t do this for case-control studies).</a:t>
            </a:r>
          </a:p>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latin typeface="Calibri"/>
                <a:ea typeface="ＭＳ Ｐゴシック" charset="-128"/>
                <a:cs typeface="Calibri"/>
              </a:rPr>
              <a:t>We can also see how to calculate the odds ratio for the exposure, given the outcome. And we can see how they reduce mathematically to the same equation.</a:t>
            </a:r>
          </a:p>
          <a:p>
            <a:pPr marL="171450" indent="-171450">
              <a:buFont typeface="Arial" panose="020B0604020202020204" pitchFamily="34" charset="0"/>
              <a:buChar char="•"/>
            </a:pPr>
            <a:r>
              <a:rPr lang="en-US" i="1" baseline="0" dirty="0">
                <a:latin typeface="Calibri"/>
                <a:cs typeface="Calibri"/>
              </a:rPr>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13</a:t>
            </a:fld>
            <a:endParaRPr lang="en-US"/>
          </a:p>
        </p:txBody>
      </p:sp>
    </p:spTree>
    <p:extLst>
      <p:ext uri="{BB962C8B-B14F-4D97-AF65-F5344CB8AC3E}">
        <p14:creationId xmlns:p14="http://schemas.microsoft.com/office/powerpoint/2010/main" val="15358097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a:t>Ratios</a:t>
            </a:r>
            <a:r>
              <a:rPr lang="en-US" baseline="0" dirty="0"/>
              <a:t> measures are numerical or quantitative</a:t>
            </a:r>
          </a:p>
          <a:p>
            <a:pPr marL="171450" indent="-171450">
              <a:buFont typeface="Arial"/>
              <a:buChar char="•"/>
            </a:pPr>
            <a:r>
              <a:rPr lang="en-US" baseline="0" dirty="0"/>
              <a:t>Ordinal are ordered categories – low; medium; high</a:t>
            </a: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t>14</a:t>
            </a:fld>
            <a:endParaRPr lang="en-US"/>
          </a:p>
        </p:txBody>
      </p:sp>
    </p:spTree>
    <p:extLst>
      <p:ext uri="{BB962C8B-B14F-4D97-AF65-F5344CB8AC3E}">
        <p14:creationId xmlns:p14="http://schemas.microsoft.com/office/powerpoint/2010/main" val="37054083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i="1" dirty="0"/>
              <a:t>[Review</a:t>
            </a:r>
            <a:r>
              <a:rPr lang="en-US" i="1" baseline="0" dirty="0"/>
              <a:t> slide content]</a:t>
            </a:r>
            <a:endParaRPr lang="en-US" i="1" dirty="0"/>
          </a:p>
        </p:txBody>
      </p:sp>
      <p:sp>
        <p:nvSpPr>
          <p:cNvPr id="4" name="Slide Number Placeholder 3"/>
          <p:cNvSpPr>
            <a:spLocks noGrp="1"/>
          </p:cNvSpPr>
          <p:nvPr>
            <p:ph type="sldNum" sz="quarter" idx="10"/>
          </p:nvPr>
        </p:nvSpPr>
        <p:spPr/>
        <p:txBody>
          <a:bodyPr/>
          <a:lstStyle/>
          <a:p>
            <a:fld id="{1AD3D35E-2143-4448-BE2B-2320F89EEC49}" type="slidenum">
              <a:rPr lang="en-US" smtClean="0"/>
              <a:t>15</a:t>
            </a:fld>
            <a:endParaRPr lang="en-US"/>
          </a:p>
        </p:txBody>
      </p:sp>
    </p:spTree>
    <p:extLst>
      <p:ext uri="{BB962C8B-B14F-4D97-AF65-F5344CB8AC3E}">
        <p14:creationId xmlns:p14="http://schemas.microsoft.com/office/powerpoint/2010/main" val="26675566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i="1" dirty="0"/>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16</a:t>
            </a:fld>
            <a:endParaRPr lang="en-US"/>
          </a:p>
        </p:txBody>
      </p:sp>
    </p:spTree>
    <p:extLst>
      <p:ext uri="{BB962C8B-B14F-4D97-AF65-F5344CB8AC3E}">
        <p14:creationId xmlns:p14="http://schemas.microsoft.com/office/powerpoint/2010/main" val="9113728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i="1" dirty="0"/>
              <a:t>[Review slide content]</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AD3D35E-2143-4448-BE2B-2320F89EEC4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6527267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i="1" dirty="0"/>
              <a:t>[Review slide content]</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AD3D35E-2143-4448-BE2B-2320F89EEC4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7563935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i="1" dirty="0"/>
              <a:t>[Review</a:t>
            </a:r>
            <a:r>
              <a:rPr lang="en-US" i="1" baseline="0" dirty="0"/>
              <a:t> slide content]</a:t>
            </a:r>
            <a:endParaRPr lang="en-US" i="1" dirty="0"/>
          </a:p>
        </p:txBody>
      </p:sp>
      <p:sp>
        <p:nvSpPr>
          <p:cNvPr id="4" name="Slide Number Placeholder 3"/>
          <p:cNvSpPr>
            <a:spLocks noGrp="1"/>
          </p:cNvSpPr>
          <p:nvPr>
            <p:ph type="sldNum" sz="quarter" idx="10"/>
          </p:nvPr>
        </p:nvSpPr>
        <p:spPr/>
        <p:txBody>
          <a:bodyPr/>
          <a:lstStyle/>
          <a:p>
            <a:fld id="{1AD3D35E-2143-4448-BE2B-2320F89EEC49}" type="slidenum">
              <a:rPr lang="en-US" smtClean="0"/>
              <a:t>19</a:t>
            </a:fld>
            <a:endParaRPr lang="en-US"/>
          </a:p>
        </p:txBody>
      </p:sp>
    </p:spTree>
    <p:extLst>
      <p:ext uri="{BB962C8B-B14F-4D97-AF65-F5344CB8AC3E}">
        <p14:creationId xmlns:p14="http://schemas.microsoft.com/office/powerpoint/2010/main" val="7701679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i="1" dirty="0">
                <a:latin typeface="Calibri"/>
                <a:cs typeface="Calibri"/>
              </a:rPr>
              <a:t>Note: As noted above, Week 1 concepts to be reviewed at the discretion of the instructor.</a:t>
            </a:r>
          </a:p>
          <a:p>
            <a:pPr marL="171450" indent="-171450">
              <a:buFont typeface="Arial"/>
              <a:buChar char="•"/>
            </a:pPr>
            <a:r>
              <a:rPr lang="en-US" i="1" dirty="0">
                <a:latin typeface="Calibri"/>
                <a:cs typeface="Calibri"/>
              </a:rPr>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2</a:t>
            </a:fld>
            <a:endParaRPr lang="en-US"/>
          </a:p>
        </p:txBody>
      </p:sp>
    </p:spTree>
    <p:extLst>
      <p:ext uri="{BB962C8B-B14F-4D97-AF65-F5344CB8AC3E}">
        <p14:creationId xmlns:p14="http://schemas.microsoft.com/office/powerpoint/2010/main" val="383139085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i="1" dirty="0"/>
              <a:t>[Review slide</a:t>
            </a:r>
            <a:r>
              <a:rPr lang="en-US" i="1" baseline="0" dirty="0"/>
              <a:t> content]</a:t>
            </a:r>
            <a:endParaRPr lang="en-US" i="1" dirty="0"/>
          </a:p>
        </p:txBody>
      </p:sp>
      <p:sp>
        <p:nvSpPr>
          <p:cNvPr id="4" name="Slide Number Placeholder 3"/>
          <p:cNvSpPr>
            <a:spLocks noGrp="1"/>
          </p:cNvSpPr>
          <p:nvPr>
            <p:ph type="sldNum" sz="quarter" idx="10"/>
          </p:nvPr>
        </p:nvSpPr>
        <p:spPr/>
        <p:txBody>
          <a:bodyPr/>
          <a:lstStyle/>
          <a:p>
            <a:fld id="{1AD3D35E-2143-4448-BE2B-2320F89EEC49}" type="slidenum">
              <a:rPr lang="en-US" smtClean="0"/>
              <a:t>20</a:t>
            </a:fld>
            <a:endParaRPr lang="en-US"/>
          </a:p>
        </p:txBody>
      </p:sp>
    </p:spTree>
    <p:extLst>
      <p:ext uri="{BB962C8B-B14F-4D97-AF65-F5344CB8AC3E}">
        <p14:creationId xmlns:p14="http://schemas.microsoft.com/office/powerpoint/2010/main" val="379122117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i="1" dirty="0"/>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21</a:t>
            </a:fld>
            <a:endParaRPr lang="en-US"/>
          </a:p>
        </p:txBody>
      </p:sp>
    </p:spTree>
    <p:extLst>
      <p:ext uri="{BB962C8B-B14F-4D97-AF65-F5344CB8AC3E}">
        <p14:creationId xmlns:p14="http://schemas.microsoft.com/office/powerpoint/2010/main" val="345183919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dirty="0">
                <a:latin typeface="Calibri"/>
                <a:cs typeface="Calibri"/>
              </a:rPr>
              <a:t>Prevalence/incidence/odds ratios can range from 0 to infinity.</a:t>
            </a:r>
          </a:p>
          <a:p>
            <a:pPr marL="171450" indent="-171450">
              <a:buFont typeface="Arial" panose="020B0604020202020204" pitchFamily="34" charset="0"/>
              <a:buChar char="•"/>
            </a:pPr>
            <a:r>
              <a:rPr lang="en-US" dirty="0">
                <a:latin typeface="Calibri"/>
                <a:cs typeface="Calibri"/>
              </a:rPr>
              <a:t>If the PR/RR/OR</a:t>
            </a:r>
            <a:r>
              <a:rPr lang="en-US" baseline="0" dirty="0">
                <a:latin typeface="Calibri"/>
                <a:cs typeface="Calibri"/>
              </a:rPr>
              <a:t> is less than 1, it means the exposure in question is protective for the outcome (i.e., if you have the exposure you are less likely to get the outcome).</a:t>
            </a:r>
          </a:p>
          <a:p>
            <a:pPr marL="171450" indent="-171450">
              <a:buFont typeface="Arial" panose="020B0604020202020204" pitchFamily="34" charset="0"/>
              <a:buChar char="•"/>
            </a:pPr>
            <a:r>
              <a:rPr lang="en-US" baseline="0" dirty="0">
                <a:latin typeface="Calibri"/>
                <a:cs typeface="Calibri"/>
              </a:rPr>
              <a:t>If the PR/RR/OR is over 1, it means the exposure is associated with an increased risk of the outcome.</a:t>
            </a:r>
          </a:p>
          <a:p>
            <a:pPr marL="171450" indent="-171450">
              <a:buFont typeface="Arial" panose="020B0604020202020204" pitchFamily="34" charset="0"/>
              <a:buChar char="•"/>
            </a:pPr>
            <a:r>
              <a:rPr lang="en-US" baseline="0" dirty="0">
                <a:latin typeface="Calibri"/>
                <a:cs typeface="Calibri"/>
              </a:rPr>
              <a:t>If the PR/RR/OR is 1, it means there is no relationship between the exposure and the outcome (i.e., you are just as likely to have the outcome if you have had the exposure or not).</a:t>
            </a:r>
            <a:endParaRPr lang="en-US" dirty="0">
              <a:latin typeface="Calibri"/>
              <a:cs typeface="Calibri"/>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t>22</a:t>
            </a:fld>
            <a:endParaRPr lang="en-US"/>
          </a:p>
        </p:txBody>
      </p:sp>
    </p:spTree>
    <p:extLst>
      <p:ext uri="{BB962C8B-B14F-4D97-AF65-F5344CB8AC3E}">
        <p14:creationId xmlns:p14="http://schemas.microsoft.com/office/powerpoint/2010/main" val="8978290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latin typeface="Calibri"/>
                <a:cs typeface="Calibri"/>
              </a:rPr>
              <a:t>Here</a:t>
            </a:r>
            <a:r>
              <a:rPr lang="en-US" baseline="0" dirty="0">
                <a:latin typeface="Calibri"/>
                <a:cs typeface="Calibri"/>
              </a:rPr>
              <a:t> are some general guidelines for understanding the </a:t>
            </a:r>
            <a:r>
              <a:rPr lang="en-US" dirty="0">
                <a:latin typeface="Calibri"/>
                <a:cs typeface="Calibri"/>
              </a:rPr>
              <a:t>prevalence</a:t>
            </a:r>
            <a:r>
              <a:rPr lang="en-US" baseline="0" dirty="0">
                <a:latin typeface="Calibri"/>
                <a:cs typeface="Calibri"/>
              </a:rPr>
              <a:t>/incidence/odds ratios.</a:t>
            </a:r>
          </a:p>
          <a:p>
            <a:pPr marL="171450" indent="-171450">
              <a:buFont typeface="Arial" panose="020B0604020202020204" pitchFamily="34" charset="0"/>
              <a:buChar char="•"/>
            </a:pPr>
            <a:r>
              <a:rPr lang="en-US" i="1" baseline="0" dirty="0">
                <a:latin typeface="Calibri"/>
                <a:cs typeface="Calibri"/>
              </a:rPr>
              <a:t>[Review slide content]</a:t>
            </a:r>
          </a:p>
          <a:p>
            <a:pPr marL="171450" indent="-171450">
              <a:buFont typeface="Arial" panose="020B0604020202020204" pitchFamily="34" charset="0"/>
              <a:buChar char="•"/>
            </a:pPr>
            <a:r>
              <a:rPr lang="en-US" baseline="0" dirty="0">
                <a:latin typeface="Calibri"/>
                <a:cs typeface="Calibri"/>
              </a:rPr>
              <a:t>The specifics will depend on the exposure and outcome under study, and the clinical significance always needs to be evaluated independently for each study.</a:t>
            </a:r>
            <a:endParaRPr lang="en-US" dirty="0">
              <a:latin typeface="Calibri"/>
              <a:cs typeface="Calibri"/>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t>23</a:t>
            </a:fld>
            <a:endParaRPr lang="en-US"/>
          </a:p>
        </p:txBody>
      </p:sp>
    </p:spTree>
    <p:extLst>
      <p:ext uri="{BB962C8B-B14F-4D97-AF65-F5344CB8AC3E}">
        <p14:creationId xmlns:p14="http://schemas.microsoft.com/office/powerpoint/2010/main" val="343825827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latin typeface="Calibri"/>
                <a:cs typeface="Calibri"/>
              </a:rPr>
              <a:t>[Review slide</a:t>
            </a:r>
            <a:r>
              <a:rPr lang="en-US" i="1" baseline="0" dirty="0">
                <a:latin typeface="Calibri"/>
                <a:cs typeface="Calibri"/>
              </a:rPr>
              <a:t> content]</a:t>
            </a:r>
            <a:endParaRPr lang="en-US" i="1" dirty="0">
              <a:latin typeface="Calibri"/>
              <a:cs typeface="Calibri"/>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t>24</a:t>
            </a:fld>
            <a:endParaRPr lang="en-US"/>
          </a:p>
        </p:txBody>
      </p:sp>
    </p:spTree>
    <p:extLst>
      <p:ext uri="{BB962C8B-B14F-4D97-AF65-F5344CB8AC3E}">
        <p14:creationId xmlns:p14="http://schemas.microsoft.com/office/powerpoint/2010/main" val="247201526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a:latin typeface="Calibri"/>
                <a:cs typeface="Calibri"/>
              </a:rPr>
              <a:t>Also called “risk</a:t>
            </a:r>
            <a:r>
              <a:rPr lang="en-US" baseline="0" dirty="0">
                <a:latin typeface="Calibri"/>
                <a:cs typeface="Calibri"/>
              </a:rPr>
              <a:t> difference” (for obvious reasons)</a:t>
            </a:r>
          </a:p>
          <a:p>
            <a:pPr marL="171450" indent="-171450">
              <a:buFont typeface="Arial"/>
              <a:buChar char="•"/>
            </a:pPr>
            <a:r>
              <a:rPr lang="en-US" i="1" dirty="0"/>
              <a:t>[Review slide content]</a:t>
            </a:r>
            <a:endParaRPr lang="en-US" dirty="0">
              <a:latin typeface="Calibri"/>
              <a:cs typeface="Calibri"/>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t>25</a:t>
            </a:fld>
            <a:endParaRPr lang="en-US"/>
          </a:p>
        </p:txBody>
      </p:sp>
    </p:spTree>
    <p:extLst>
      <p:ext uri="{BB962C8B-B14F-4D97-AF65-F5344CB8AC3E}">
        <p14:creationId xmlns:p14="http://schemas.microsoft.com/office/powerpoint/2010/main" val="251315841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a:latin typeface="Calibri"/>
                <a:cs typeface="Calibri"/>
              </a:rPr>
              <a:t>Can</a:t>
            </a:r>
            <a:r>
              <a:rPr lang="en-US" baseline="0" dirty="0">
                <a:latin typeface="Calibri"/>
                <a:cs typeface="Calibri"/>
              </a:rPr>
              <a:t> also be calculated as a fraction</a:t>
            </a:r>
          </a:p>
          <a:p>
            <a:pPr marL="171450" indent="-171450">
              <a:buFont typeface="Arial"/>
              <a:buChar char="•"/>
            </a:pPr>
            <a:r>
              <a:rPr lang="en-US" i="1" dirty="0"/>
              <a:t>[Review slide content]</a:t>
            </a:r>
            <a:endParaRPr lang="en-US" dirty="0">
              <a:latin typeface="Calibri"/>
              <a:cs typeface="Calibri"/>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t>26</a:t>
            </a:fld>
            <a:endParaRPr lang="en-US"/>
          </a:p>
        </p:txBody>
      </p:sp>
    </p:spTree>
    <p:extLst>
      <p:ext uri="{BB962C8B-B14F-4D97-AF65-F5344CB8AC3E}">
        <p14:creationId xmlns:p14="http://schemas.microsoft.com/office/powerpoint/2010/main" val="358431454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latin typeface="Calibri"/>
                <a:cs typeface="Calibri"/>
              </a:rPr>
              <a:t>[Review slide</a:t>
            </a:r>
            <a:r>
              <a:rPr lang="en-US" i="1" baseline="0" dirty="0">
                <a:latin typeface="Calibri"/>
                <a:cs typeface="Calibri"/>
              </a:rPr>
              <a:t> content]</a:t>
            </a:r>
            <a:endParaRPr lang="en-US" i="1" dirty="0">
              <a:latin typeface="Calibri"/>
              <a:cs typeface="Calibri"/>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t>27</a:t>
            </a:fld>
            <a:endParaRPr lang="en-US"/>
          </a:p>
        </p:txBody>
      </p:sp>
    </p:spTree>
    <p:extLst>
      <p:ext uri="{BB962C8B-B14F-4D97-AF65-F5344CB8AC3E}">
        <p14:creationId xmlns:p14="http://schemas.microsoft.com/office/powerpoint/2010/main" val="307695943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a:latin typeface="Calibri"/>
                <a:cs typeface="Calibri"/>
              </a:rPr>
              <a:t>When evaluating the performance of a diagnostic</a:t>
            </a:r>
            <a:r>
              <a:rPr lang="en-US" baseline="0" dirty="0">
                <a:latin typeface="Calibri"/>
                <a:cs typeface="Calibri"/>
              </a:rPr>
              <a:t> test, usually we compare the test’s result to the “gold standard” disease status.</a:t>
            </a:r>
          </a:p>
          <a:p>
            <a:pPr marL="171450" indent="-171450">
              <a:buFont typeface="Arial"/>
              <a:buChar char="•"/>
            </a:pPr>
            <a:r>
              <a:rPr lang="en-US" i="1" baseline="0" dirty="0">
                <a:latin typeface="Calibri"/>
                <a:cs typeface="Calibri"/>
              </a:rPr>
              <a:t>Note:  </a:t>
            </a:r>
            <a:r>
              <a:rPr lang="en-US" baseline="0" dirty="0">
                <a:latin typeface="Calibri"/>
                <a:cs typeface="Calibri"/>
              </a:rPr>
              <a:t>In order to do this, you must have data from whatever is considered the gold standard for what you are trying to diagnose – for example, often in TB research culture results are considered the gold standard.</a:t>
            </a:r>
          </a:p>
          <a:p>
            <a:pPr marL="171450" indent="-171450">
              <a:buFont typeface="Arial"/>
              <a:buChar char="•"/>
            </a:pPr>
            <a:r>
              <a:rPr lang="en-US" baseline="0" dirty="0">
                <a:latin typeface="Calibri"/>
                <a:cs typeface="Calibri"/>
              </a:rPr>
              <a:t>We then use a 2 x 2 table, as shown here, quite similar to how we have used it before.</a:t>
            </a:r>
            <a:endParaRPr lang="en-US" dirty="0">
              <a:latin typeface="Calibri"/>
              <a:cs typeface="Calibri"/>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t>28</a:t>
            </a:fld>
            <a:endParaRPr lang="en-US"/>
          </a:p>
        </p:txBody>
      </p:sp>
    </p:spTree>
    <p:extLst>
      <p:ext uri="{BB962C8B-B14F-4D97-AF65-F5344CB8AC3E}">
        <p14:creationId xmlns:p14="http://schemas.microsoft.com/office/powerpoint/2010/main" val="236340008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fld id="{A42C12AA-B1BE-4C62-AF57-894222E0A9C7}" type="slidenum">
              <a:rPr lang="en-US" altLang="en-US" smtClean="0"/>
              <a:pPr/>
              <a:t>29</a:t>
            </a:fld>
            <a:endParaRPr lang="en-US" altLang="en-US"/>
          </a:p>
        </p:txBody>
      </p:sp>
      <p:sp>
        <p:nvSpPr>
          <p:cNvPr id="52227" name="Rectangle 2"/>
          <p:cNvSpPr>
            <a:spLocks noGrp="1" noRot="1" noChangeAspect="1" noChangeArrowheads="1" noTextEdit="1"/>
          </p:cNvSpPr>
          <p:nvPr>
            <p:ph type="sldImg"/>
          </p:nvPr>
        </p:nvSpPr>
        <p:spPr>
          <a:ln/>
        </p:spPr>
      </p:sp>
      <p:sp>
        <p:nvSpPr>
          <p:cNvPr id="52228"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marL="171450" indent="-171450" eaLnBrk="1" hangingPunct="1">
              <a:buFont typeface="Arial"/>
              <a:buChar char="•"/>
            </a:pPr>
            <a:r>
              <a:rPr lang="en-US" altLang="en-US" sz="1200" dirty="0">
                <a:latin typeface="+mn-lt"/>
              </a:rPr>
              <a:t>TP = True Positive</a:t>
            </a:r>
          </a:p>
          <a:p>
            <a:pPr marL="171450" indent="-171450" eaLnBrk="1" hangingPunct="1">
              <a:buFont typeface="Arial"/>
              <a:buChar char="•"/>
            </a:pPr>
            <a:r>
              <a:rPr lang="en-US" altLang="en-US" sz="1200" dirty="0">
                <a:latin typeface="+mn-lt"/>
              </a:rPr>
              <a:t>TN = True Negative</a:t>
            </a:r>
          </a:p>
          <a:p>
            <a:pPr marL="171450" indent="-171450" eaLnBrk="1" hangingPunct="1">
              <a:buFont typeface="Arial"/>
              <a:buChar char="•"/>
            </a:pPr>
            <a:r>
              <a:rPr lang="en-US" altLang="en-US" sz="1200" dirty="0">
                <a:latin typeface="+mn-lt"/>
              </a:rPr>
              <a:t>FP = False Positive</a:t>
            </a:r>
          </a:p>
          <a:p>
            <a:pPr marL="171450" indent="-171450" eaLnBrk="1" hangingPunct="1">
              <a:buFont typeface="Arial"/>
              <a:buChar char="•"/>
            </a:pPr>
            <a:r>
              <a:rPr lang="en-US" altLang="en-US" sz="1200" dirty="0">
                <a:latin typeface="+mn-lt"/>
              </a:rPr>
              <a:t>FN = False Negative</a:t>
            </a:r>
          </a:p>
          <a:p>
            <a:pPr marL="171450" indent="-171450" eaLnBrk="1" hangingPunct="1">
              <a:buFont typeface="Arial"/>
              <a:buChar char="•"/>
            </a:pPr>
            <a:r>
              <a:rPr lang="en-US" altLang="en-US" sz="1200" dirty="0">
                <a:latin typeface="+mn-lt"/>
              </a:rPr>
              <a:t>Sensitivity is also called “true positive rate,” and specificity can be called “true negative rate”</a:t>
            </a:r>
          </a:p>
          <a:p>
            <a:pPr marL="171450" indent="-171450" eaLnBrk="1" hangingPunct="1">
              <a:buFont typeface="Arial"/>
              <a:buChar char="•"/>
            </a:pPr>
            <a:r>
              <a:rPr lang="en-US" altLang="en-US" sz="1200" dirty="0">
                <a:latin typeface="+mn-lt"/>
              </a:rPr>
              <a:t>Sensitivity = ability of a test to detect a true positive.</a:t>
            </a:r>
          </a:p>
          <a:p>
            <a:pPr marL="171450" indent="-171450" eaLnBrk="1" hangingPunct="1">
              <a:buFont typeface="Arial"/>
              <a:buChar char="•"/>
            </a:pPr>
            <a:r>
              <a:rPr lang="en-US" altLang="en-US" sz="1200" dirty="0">
                <a:latin typeface="+mn-lt"/>
              </a:rPr>
              <a:t>Specificity = ability of a test to exclude a true negative.</a:t>
            </a:r>
          </a:p>
        </p:txBody>
      </p:sp>
    </p:spTree>
    <p:extLst>
      <p:ext uri="{BB962C8B-B14F-4D97-AF65-F5344CB8AC3E}">
        <p14:creationId xmlns:p14="http://schemas.microsoft.com/office/powerpoint/2010/main" val="32638305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Calibri"/>
                <a:cs typeface="Calibri"/>
              </a:rPr>
              <a:t>When </a:t>
            </a:r>
            <a:r>
              <a:rPr lang="en-US" b="1" baseline="0" dirty="0">
                <a:latin typeface="Calibri"/>
                <a:cs typeface="Calibri"/>
              </a:rPr>
              <a:t>measuring disease frequency </a:t>
            </a:r>
            <a:r>
              <a:rPr lang="en-US" baseline="0" dirty="0">
                <a:latin typeface="Calibri"/>
                <a:cs typeface="Calibri"/>
              </a:rPr>
              <a:t>there are two basic approaches to take:</a:t>
            </a:r>
          </a:p>
          <a:p>
            <a:pPr marL="228600" indent="-171450">
              <a:buFont typeface="Arial" panose="020B0604020202020204" pitchFamily="34" charset="0"/>
              <a:buChar char="•"/>
            </a:pPr>
            <a:r>
              <a:rPr lang="en-US" baseline="0" dirty="0">
                <a:latin typeface="Calibri"/>
                <a:cs typeface="Calibri"/>
              </a:rPr>
              <a:t>You can measure </a:t>
            </a:r>
            <a:r>
              <a:rPr lang="en-US" b="1" baseline="0" dirty="0">
                <a:latin typeface="Calibri"/>
                <a:cs typeface="Calibri"/>
              </a:rPr>
              <a:t>prevalence</a:t>
            </a:r>
            <a:r>
              <a:rPr lang="en-US" baseline="0" dirty="0">
                <a:latin typeface="Calibri"/>
                <a:cs typeface="Calibri"/>
              </a:rPr>
              <a:t>, which is the number of existing cases of disease (old and new alike) at a certain point in time.  This is like taking a snapshot of a population and measuring how many people the outcome at that moment.</a:t>
            </a:r>
          </a:p>
          <a:p>
            <a:pPr marL="228600" indent="-171450">
              <a:buFont typeface="Arial" panose="020B0604020202020204" pitchFamily="34" charset="0"/>
              <a:buChar char="•"/>
            </a:pPr>
            <a:r>
              <a:rPr lang="en-US" baseline="0" dirty="0">
                <a:latin typeface="Calibri"/>
                <a:cs typeface="Calibri"/>
              </a:rPr>
              <a:t>Or you can measure a disease </a:t>
            </a:r>
            <a:r>
              <a:rPr lang="en-US" b="1" baseline="0" dirty="0">
                <a:latin typeface="Calibri"/>
                <a:cs typeface="Calibri"/>
              </a:rPr>
              <a:t>incidence</a:t>
            </a:r>
            <a:r>
              <a:rPr lang="en-US" baseline="0" dirty="0">
                <a:latin typeface="Calibri"/>
                <a:cs typeface="Calibri"/>
              </a:rPr>
              <a:t>, which is the occurrence of new cases of the disease over a certain period of time (like a year).</a:t>
            </a:r>
          </a:p>
        </p:txBody>
      </p:sp>
      <p:sp>
        <p:nvSpPr>
          <p:cNvPr id="4" name="Slide Number Placeholder 3"/>
          <p:cNvSpPr>
            <a:spLocks noGrp="1"/>
          </p:cNvSpPr>
          <p:nvPr>
            <p:ph type="sldNum" sz="quarter" idx="10"/>
          </p:nvPr>
        </p:nvSpPr>
        <p:spPr/>
        <p:txBody>
          <a:bodyPr/>
          <a:lstStyle/>
          <a:p>
            <a:fld id="{1AD3D35E-2143-4448-BE2B-2320F89EEC49}" type="slidenum">
              <a:rPr lang="en-US" smtClean="0"/>
              <a:t>3</a:t>
            </a:fld>
            <a:endParaRPr lang="en-US"/>
          </a:p>
        </p:txBody>
      </p:sp>
    </p:spTree>
    <p:extLst>
      <p:ext uri="{BB962C8B-B14F-4D97-AF65-F5344CB8AC3E}">
        <p14:creationId xmlns:p14="http://schemas.microsoft.com/office/powerpoint/2010/main" val="394242008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fld id="{7FDA0359-4CCF-40EA-BCF1-D1BC57726DC2}" type="slidenum">
              <a:rPr lang="en-US" altLang="en-US" smtClean="0"/>
              <a:pPr/>
              <a:t>30</a:t>
            </a:fld>
            <a:endParaRPr lang="en-US" altLang="en-US"/>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marL="171450" indent="-171450" eaLnBrk="1" hangingPunct="1">
              <a:buFont typeface="Arial" panose="020B0604020202020204" pitchFamily="34" charset="0"/>
              <a:buChar char="•"/>
            </a:pPr>
            <a:r>
              <a:rPr lang="en-US" altLang="en-US" dirty="0">
                <a:latin typeface="+mn-lt"/>
              </a:rPr>
              <a:t>Positive Predictive Value = Predictive Value Positive = PV</a:t>
            </a:r>
            <a:r>
              <a:rPr lang="en-US" altLang="en-US" b="1" baseline="30000" dirty="0">
                <a:latin typeface="+mn-lt"/>
              </a:rPr>
              <a:t>+</a:t>
            </a:r>
            <a:endParaRPr lang="en-US" altLang="en-US" b="1" dirty="0">
              <a:latin typeface="+mn-lt"/>
            </a:endParaRPr>
          </a:p>
          <a:p>
            <a:pPr marL="171450" indent="-171450" eaLnBrk="1" hangingPunct="1">
              <a:buFont typeface="Arial" panose="020B0604020202020204" pitchFamily="34" charset="0"/>
              <a:buChar char="•"/>
            </a:pPr>
            <a:r>
              <a:rPr lang="en-US" altLang="en-US" dirty="0">
                <a:latin typeface="+mn-lt"/>
              </a:rPr>
              <a:t>Negative Predictive Value = Predictive Value Negative = PV</a:t>
            </a:r>
            <a:r>
              <a:rPr lang="en-US" altLang="en-US" b="1" baseline="30000" dirty="0">
                <a:latin typeface="+mn-lt"/>
              </a:rPr>
              <a:t>-</a:t>
            </a:r>
          </a:p>
          <a:p>
            <a:pPr marL="171450" indent="-171450" eaLnBrk="1" hangingPunct="1">
              <a:buFont typeface="Arial" panose="020B0604020202020204" pitchFamily="34" charset="0"/>
              <a:buChar char="•"/>
            </a:pPr>
            <a:r>
              <a:rPr lang="en-US" altLang="en-US" dirty="0">
                <a:latin typeface="+mn-lt"/>
              </a:rPr>
              <a:t>Note that the denominator for sensitivity/specificity is total diseased/non-diseased, and denominator for positive/negative predictive value is total positive/negative test result.</a:t>
            </a:r>
          </a:p>
          <a:p>
            <a:pPr marL="171450" indent="-171450" eaLnBrk="1" hangingPunct="1">
              <a:buFont typeface="Arial" panose="020B0604020202020204" pitchFamily="34" charset="0"/>
              <a:buChar char="•"/>
            </a:pPr>
            <a:r>
              <a:rPr lang="en-US" altLang="en-US" dirty="0">
                <a:latin typeface="+mn-lt"/>
              </a:rPr>
              <a:t>Sensitivity and specificity are characteristics of the test, while predictive values depend of the disease prevalence in the population being tested.</a:t>
            </a:r>
          </a:p>
        </p:txBody>
      </p:sp>
    </p:spTree>
    <p:extLst>
      <p:ext uri="{BB962C8B-B14F-4D97-AF65-F5344CB8AC3E}">
        <p14:creationId xmlns:p14="http://schemas.microsoft.com/office/powerpoint/2010/main" val="198649841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fld id="{A42C12AA-B1BE-4C62-AF57-894222E0A9C7}" type="slidenum">
              <a:rPr lang="en-US" altLang="en-US" smtClean="0"/>
              <a:pPr/>
              <a:t>31</a:t>
            </a:fld>
            <a:endParaRPr lang="en-US" altLang="en-US"/>
          </a:p>
        </p:txBody>
      </p:sp>
      <p:sp>
        <p:nvSpPr>
          <p:cNvPr id="52227" name="Rectangle 2"/>
          <p:cNvSpPr>
            <a:spLocks noGrp="1" noRot="1" noChangeAspect="1" noChangeArrowheads="1" noTextEdit="1"/>
          </p:cNvSpPr>
          <p:nvPr>
            <p:ph type="sldImg"/>
          </p:nvPr>
        </p:nvSpPr>
        <p:spPr>
          <a:ln/>
        </p:spPr>
      </p:sp>
      <p:sp>
        <p:nvSpPr>
          <p:cNvPr id="52228"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marL="171450" indent="-171450">
              <a:buFont typeface="Arial" panose="020B0604020202020204" pitchFamily="34" charset="0"/>
              <a:buChar char="•"/>
            </a:pPr>
            <a:r>
              <a:rPr lang="en-US" i="1" dirty="0"/>
              <a:t>[Review slide content]</a:t>
            </a:r>
            <a:endParaRPr lang="en-US" altLang="en-US" dirty="0">
              <a:latin typeface="+mn-lt"/>
              <a:cs typeface="Calibri"/>
            </a:endParaRPr>
          </a:p>
        </p:txBody>
      </p:sp>
    </p:spTree>
    <p:extLst>
      <p:ext uri="{BB962C8B-B14F-4D97-AF65-F5344CB8AC3E}">
        <p14:creationId xmlns:p14="http://schemas.microsoft.com/office/powerpoint/2010/main" val="165259023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a:latin typeface="Calibri"/>
                <a:cs typeface="Calibri"/>
              </a:rPr>
              <a:t>Here is an example 2 x 2 table for a novel point-of-care</a:t>
            </a:r>
            <a:r>
              <a:rPr lang="en-US" baseline="0" dirty="0">
                <a:latin typeface="Calibri"/>
                <a:cs typeface="Calibri"/>
              </a:rPr>
              <a:t> test for TB, the XYZ assay.</a:t>
            </a:r>
          </a:p>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latin typeface="Calibri"/>
                <a:cs typeface="Calibri"/>
              </a:rPr>
              <a:t>[Review slide content]</a:t>
            </a:r>
          </a:p>
          <a:p>
            <a:pPr marL="171450" indent="-171450">
              <a:buFont typeface="Arial"/>
              <a:buChar char="•"/>
            </a:pPr>
            <a:r>
              <a:rPr lang="en-US" baseline="0" dirty="0">
                <a:latin typeface="Calibri"/>
                <a:cs typeface="Calibri"/>
              </a:rPr>
              <a:t>In the next few slides we will see how we can calculate sensitivity, specificity, positive predictive value, and negative predictive value</a:t>
            </a:r>
            <a:r>
              <a:rPr lang="is-IS" baseline="0" dirty="0">
                <a:latin typeface="Calibri"/>
                <a:cs typeface="Calibri"/>
              </a:rPr>
              <a:t>…</a:t>
            </a:r>
            <a:endParaRPr lang="en-US" baseline="0" dirty="0">
              <a:latin typeface="Calibri"/>
              <a:cs typeface="Calibri"/>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t>32</a:t>
            </a:fld>
            <a:endParaRPr lang="en-US"/>
          </a:p>
        </p:txBody>
      </p:sp>
    </p:spTree>
    <p:extLst>
      <p:ext uri="{BB962C8B-B14F-4D97-AF65-F5344CB8AC3E}">
        <p14:creationId xmlns:p14="http://schemas.microsoft.com/office/powerpoint/2010/main" val="133742594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latin typeface="+mn-lt"/>
                <a:cs typeface="Calibri"/>
              </a:rPr>
              <a:t>[Review slide content]</a:t>
            </a:r>
          </a:p>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cs typeface="Calibri"/>
              </a:rPr>
              <a:t>What is the test for?</a:t>
            </a:r>
          </a:p>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cs typeface="Calibri"/>
              </a:rPr>
              <a:t>Test with high sensitivity are used to RULE OUT those without the disease</a:t>
            </a:r>
          </a:p>
        </p:txBody>
      </p:sp>
      <p:sp>
        <p:nvSpPr>
          <p:cNvPr id="4" name="Slide Number Placeholder 3"/>
          <p:cNvSpPr>
            <a:spLocks noGrp="1"/>
          </p:cNvSpPr>
          <p:nvPr>
            <p:ph type="sldNum" sz="quarter" idx="10"/>
          </p:nvPr>
        </p:nvSpPr>
        <p:spPr/>
        <p:txBody>
          <a:bodyPr/>
          <a:lstStyle/>
          <a:p>
            <a:fld id="{1AD3D35E-2143-4448-BE2B-2320F89EEC49}" type="slidenum">
              <a:rPr lang="en-US" smtClean="0"/>
              <a:t>33</a:t>
            </a:fld>
            <a:endParaRPr lang="en-US"/>
          </a:p>
        </p:txBody>
      </p:sp>
    </p:spTree>
    <p:extLst>
      <p:ext uri="{BB962C8B-B14F-4D97-AF65-F5344CB8AC3E}">
        <p14:creationId xmlns:p14="http://schemas.microsoft.com/office/powerpoint/2010/main" val="428799266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latin typeface="+mn-lt"/>
                <a:cs typeface="Calibri"/>
              </a:rPr>
              <a:t>[Review slide content]</a:t>
            </a:r>
          </a:p>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dirty="0">
                <a:latin typeface="+mn-lt"/>
                <a:cs typeface="Calibri"/>
              </a:rPr>
              <a:t>Tests with high specificity are used to RULE IN those with the disease.</a:t>
            </a:r>
          </a:p>
        </p:txBody>
      </p:sp>
      <p:sp>
        <p:nvSpPr>
          <p:cNvPr id="4" name="Slide Number Placeholder 3"/>
          <p:cNvSpPr>
            <a:spLocks noGrp="1"/>
          </p:cNvSpPr>
          <p:nvPr>
            <p:ph type="sldNum" sz="quarter" idx="10"/>
          </p:nvPr>
        </p:nvSpPr>
        <p:spPr/>
        <p:txBody>
          <a:bodyPr/>
          <a:lstStyle/>
          <a:p>
            <a:fld id="{1AD3D35E-2143-4448-BE2B-2320F89EEC49}" type="slidenum">
              <a:rPr lang="en-US" smtClean="0"/>
              <a:t>34</a:t>
            </a:fld>
            <a:endParaRPr lang="en-US"/>
          </a:p>
        </p:txBody>
      </p:sp>
    </p:spTree>
    <p:extLst>
      <p:ext uri="{BB962C8B-B14F-4D97-AF65-F5344CB8AC3E}">
        <p14:creationId xmlns:p14="http://schemas.microsoft.com/office/powerpoint/2010/main" val="340326859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fld id="{F2704F75-EF25-4E67-A671-EFE8F616C9A0}" type="slidenum">
              <a:rPr lang="en-US" altLang="en-US" smtClean="0"/>
              <a:pPr/>
              <a:t>35</a:t>
            </a:fld>
            <a:endParaRPr lang="en-US" altLang="en-US"/>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marL="171450" indent="-171450" eaLnBrk="1" hangingPunct="1">
              <a:buFont typeface="Arial"/>
              <a:buChar char="•"/>
            </a:pPr>
            <a:r>
              <a:rPr lang="en-US" altLang="en-US" dirty="0">
                <a:latin typeface="Arial" pitchFamily="34" charset="0"/>
              </a:rPr>
              <a:t>Example from Rothman 2002.</a:t>
            </a:r>
          </a:p>
        </p:txBody>
      </p:sp>
    </p:spTree>
    <p:extLst>
      <p:ext uri="{BB962C8B-B14F-4D97-AF65-F5344CB8AC3E}">
        <p14:creationId xmlns:p14="http://schemas.microsoft.com/office/powerpoint/2010/main" val="86219277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latin typeface="Calibri"/>
                <a:cs typeface="Calibri"/>
              </a:rPr>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36</a:t>
            </a:fld>
            <a:endParaRPr lang="en-US"/>
          </a:p>
        </p:txBody>
      </p:sp>
    </p:spTree>
    <p:extLst>
      <p:ext uri="{BB962C8B-B14F-4D97-AF65-F5344CB8AC3E}">
        <p14:creationId xmlns:p14="http://schemas.microsoft.com/office/powerpoint/2010/main" val="206000316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latin typeface="Calibri"/>
                <a:cs typeface="Calibri"/>
              </a:rPr>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37</a:t>
            </a:fld>
            <a:endParaRPr lang="en-US"/>
          </a:p>
        </p:txBody>
      </p:sp>
    </p:spTree>
    <p:extLst>
      <p:ext uri="{BB962C8B-B14F-4D97-AF65-F5344CB8AC3E}">
        <p14:creationId xmlns:p14="http://schemas.microsoft.com/office/powerpoint/2010/main" val="410839493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fld id="{F2704F75-EF25-4E67-A671-EFE8F616C9A0}" type="slidenum">
              <a:rPr lang="en-US" altLang="en-US" smtClean="0"/>
              <a:pPr/>
              <a:t>38</a:t>
            </a:fld>
            <a:endParaRPr lang="en-US" altLang="en-US"/>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eaLnBrk="1" hangingPunct="1"/>
            <a:r>
              <a:rPr lang="en-US" altLang="en-US" dirty="0">
                <a:latin typeface="+mn-lt"/>
              </a:rPr>
              <a:t>Example from Rothman 2002:</a:t>
            </a:r>
          </a:p>
          <a:p>
            <a:pPr marL="171450" indent="-171450" eaLnBrk="1" hangingPunct="1">
              <a:buFont typeface="Arial" panose="020B0604020202020204" pitchFamily="34" charset="0"/>
              <a:buChar char="•"/>
            </a:pPr>
            <a:r>
              <a:rPr lang="en-US" altLang="en-US" dirty="0">
                <a:latin typeface="+mn-lt"/>
              </a:rPr>
              <a:t>Diagnostic tests are never perfect. False positive and false negative results occur.</a:t>
            </a:r>
          </a:p>
          <a:p>
            <a:pPr marL="171450" indent="-171450" eaLnBrk="1" hangingPunct="1">
              <a:buFont typeface="Arial" panose="020B0604020202020204" pitchFamily="34" charset="0"/>
              <a:buChar char="•"/>
            </a:pPr>
            <a:r>
              <a:rPr lang="en-US" altLang="en-US" dirty="0">
                <a:latin typeface="+mn-lt"/>
              </a:rPr>
              <a:t>How much of a problem these false results may cause depends on the clinical context in which a test is used.</a:t>
            </a:r>
          </a:p>
        </p:txBody>
      </p:sp>
    </p:spTree>
    <p:extLst>
      <p:ext uri="{BB962C8B-B14F-4D97-AF65-F5344CB8AC3E}">
        <p14:creationId xmlns:p14="http://schemas.microsoft.com/office/powerpoint/2010/main" val="2846374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latin typeface="Calibri"/>
                <a:cs typeface="Calibri"/>
              </a:rPr>
              <a:t>Some</a:t>
            </a:r>
            <a:r>
              <a:rPr lang="en-US" baseline="0" dirty="0">
                <a:latin typeface="Calibri"/>
                <a:cs typeface="Calibri"/>
              </a:rPr>
              <a:t> things to keep in mind: </a:t>
            </a:r>
            <a:r>
              <a:rPr lang="en-US" i="1" dirty="0">
                <a:latin typeface="Calibri"/>
                <a:cs typeface="Calibri"/>
              </a:rPr>
              <a:t> [Review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39</a:t>
            </a:fld>
            <a:endParaRPr lang="en-US"/>
          </a:p>
        </p:txBody>
      </p:sp>
    </p:spTree>
    <p:extLst>
      <p:ext uri="{BB962C8B-B14F-4D97-AF65-F5344CB8AC3E}">
        <p14:creationId xmlns:p14="http://schemas.microsoft.com/office/powerpoint/2010/main" val="39968016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0" dirty="0">
                <a:latin typeface="Calibri"/>
                <a:cs typeface="Calibri"/>
              </a:rPr>
              <a:t>Prevalence</a:t>
            </a:r>
            <a:r>
              <a:rPr lang="en-US" b="0" baseline="0" dirty="0">
                <a:latin typeface="Calibri"/>
                <a:cs typeface="Calibri"/>
              </a:rPr>
              <a:t> is the proportion of the population that has a certain disease or condition.</a:t>
            </a:r>
          </a:p>
          <a:p>
            <a:pPr marL="171450" indent="-171450">
              <a:buFont typeface="Arial" panose="020B0604020202020204" pitchFamily="34" charset="0"/>
              <a:buChar char="•"/>
            </a:pPr>
            <a:r>
              <a:rPr lang="en-US" b="0" baseline="0" dirty="0">
                <a:latin typeface="Calibri"/>
                <a:cs typeface="Calibri"/>
              </a:rPr>
              <a:t>In theory, it is a straight-forward measure.</a:t>
            </a:r>
          </a:p>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baseline="0" dirty="0">
                <a:latin typeface="+mn-lt"/>
                <a:cs typeface="Calibri"/>
              </a:rPr>
              <a:t>In this example, 3 of the total 10 people have the disease, so the prevalence is 30%.</a:t>
            </a:r>
          </a:p>
          <a:p>
            <a:pPr marL="171450" lvl="0" indent="-171450">
              <a:buFont typeface="Arial"/>
              <a:buChar char="•"/>
            </a:pPr>
            <a:r>
              <a:rPr lang="en-US" sz="1200" kern="1200" dirty="0">
                <a:solidFill>
                  <a:schemeClr val="tx1"/>
                </a:solidFill>
                <a:effectLst/>
                <a:latin typeface="+mn-lt"/>
                <a:ea typeface="+mn-ea"/>
                <a:cs typeface="+mn-cs"/>
              </a:rPr>
              <a:t>Numerator = case</a:t>
            </a:r>
          </a:p>
          <a:p>
            <a:pPr marL="171450" indent="-171450">
              <a:buFont typeface="Arial"/>
              <a:buChar char="•"/>
            </a:pPr>
            <a:r>
              <a:rPr lang="en-US" sz="1200" kern="1200" dirty="0">
                <a:solidFill>
                  <a:schemeClr val="tx1"/>
                </a:solidFill>
                <a:effectLst/>
                <a:latin typeface="+mn-lt"/>
                <a:ea typeface="+mn-ea"/>
                <a:cs typeface="+mn-cs"/>
              </a:rPr>
              <a:t>Denominator = population at risk</a:t>
            </a:r>
            <a:endParaRPr lang="en-US" b="0" dirty="0">
              <a:latin typeface="+mn-lt"/>
              <a:cs typeface="Calibri"/>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t>4</a:t>
            </a:fld>
            <a:endParaRPr lang="en-US"/>
          </a:p>
        </p:txBody>
      </p:sp>
    </p:spTree>
    <p:extLst>
      <p:ext uri="{BB962C8B-B14F-4D97-AF65-F5344CB8AC3E}">
        <p14:creationId xmlns:p14="http://schemas.microsoft.com/office/powerpoint/2010/main" val="209812846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i="1" dirty="0"/>
              <a:t>[Review</a:t>
            </a:r>
            <a:r>
              <a:rPr lang="en-US" i="1" baseline="0" dirty="0"/>
              <a:t> slide content]</a:t>
            </a:r>
            <a:endParaRPr lang="en-US" i="1" dirty="0"/>
          </a:p>
        </p:txBody>
      </p:sp>
      <p:sp>
        <p:nvSpPr>
          <p:cNvPr id="4" name="Slide Number Placeholder 3"/>
          <p:cNvSpPr>
            <a:spLocks noGrp="1"/>
          </p:cNvSpPr>
          <p:nvPr>
            <p:ph type="sldNum" sz="quarter" idx="10"/>
          </p:nvPr>
        </p:nvSpPr>
        <p:spPr/>
        <p:txBody>
          <a:bodyPr/>
          <a:lstStyle/>
          <a:p>
            <a:fld id="{1AD3D35E-2143-4448-BE2B-2320F89EEC49}" type="slidenum">
              <a:rPr lang="en-US" smtClean="0"/>
              <a:t>40</a:t>
            </a:fld>
            <a:endParaRPr lang="en-US"/>
          </a:p>
        </p:txBody>
      </p:sp>
    </p:spTree>
    <p:extLst>
      <p:ext uri="{BB962C8B-B14F-4D97-AF65-F5344CB8AC3E}">
        <p14:creationId xmlns:p14="http://schemas.microsoft.com/office/powerpoint/2010/main" val="189145344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latin typeface="Calibri"/>
                <a:cs typeface="Calibri"/>
              </a:rPr>
              <a:t>[Review slide content]</a:t>
            </a:r>
          </a:p>
          <a:p>
            <a:pPr marL="171450" indent="-171450">
              <a:buFont typeface="Arial"/>
              <a:buChar char="•"/>
            </a:pPr>
            <a:r>
              <a:rPr lang="en-US" dirty="0">
                <a:latin typeface="Calibri"/>
                <a:cs typeface="Calibri"/>
              </a:rPr>
              <a:t>You will see that</a:t>
            </a:r>
            <a:r>
              <a:rPr lang="en-US" baseline="0" dirty="0">
                <a:latin typeface="Calibri"/>
                <a:cs typeface="Calibri"/>
              </a:rPr>
              <a:t> in a population with low TB prevalence – the majority of the positive TB tests are actually found among people who do not have TB (see bold in first table) -  these are the false positive results, and are due to the test’s imperfect specificity.</a:t>
            </a:r>
          </a:p>
          <a:p>
            <a:pPr marL="171450" indent="-171450">
              <a:buFont typeface="Arial"/>
              <a:buChar char="•"/>
            </a:pPr>
            <a:r>
              <a:rPr lang="en-US" baseline="0" dirty="0">
                <a:latin typeface="Calibri"/>
                <a:cs typeface="Calibri"/>
              </a:rPr>
              <a:t>Comparatively in a population with a high TB prevalence, even though there are many more people with TB, an imperfect test will not find all the TB patients (see bold in second table) – these are the false negative results, and are due to the test’s imperfect sensitivity.</a:t>
            </a:r>
            <a:endParaRPr lang="en-US" dirty="0">
              <a:latin typeface="Calibri"/>
              <a:cs typeface="Calibri"/>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t>41</a:t>
            </a:fld>
            <a:endParaRPr lang="en-US"/>
          </a:p>
        </p:txBody>
      </p:sp>
    </p:spTree>
    <p:extLst>
      <p:ext uri="{BB962C8B-B14F-4D97-AF65-F5344CB8AC3E}">
        <p14:creationId xmlns:p14="http://schemas.microsoft.com/office/powerpoint/2010/main" val="253867723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baseline="0" dirty="0">
                <a:latin typeface="Calibri"/>
                <a:cs typeface="Calibri"/>
              </a:rPr>
              <a:t>Theoretically, sensitivity and specificity don’t vary, but PPV and NPV vary quite dramatically by the prevalence of the disease in the population.</a:t>
            </a: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baseline="0" dirty="0">
                <a:latin typeface="Calibri"/>
                <a:cs typeface="Calibri"/>
              </a:rPr>
              <a:t>We can also see in this example how important sensitivity and specificity are in terms of how a test works in the clinical setting.  A test with 80% sensitivity and 90% specificity would have very different positive and negative predictive values in these two different clinical settings.</a:t>
            </a:r>
          </a:p>
        </p:txBody>
      </p:sp>
      <p:sp>
        <p:nvSpPr>
          <p:cNvPr id="4" name="Slide Number Placeholder 3"/>
          <p:cNvSpPr>
            <a:spLocks noGrp="1"/>
          </p:cNvSpPr>
          <p:nvPr>
            <p:ph type="sldNum" sz="quarter" idx="10"/>
          </p:nvPr>
        </p:nvSpPr>
        <p:spPr/>
        <p:txBody>
          <a:bodyPr/>
          <a:lstStyle/>
          <a:p>
            <a:fld id="{1AD3D35E-2143-4448-BE2B-2320F89EEC49}" type="slidenum">
              <a:rPr lang="en-US" smtClean="0"/>
              <a:t>42</a:t>
            </a:fld>
            <a:endParaRPr lang="en-US"/>
          </a:p>
        </p:txBody>
      </p:sp>
    </p:spTree>
    <p:extLst>
      <p:ext uri="{BB962C8B-B14F-4D97-AF65-F5344CB8AC3E}">
        <p14:creationId xmlns:p14="http://schemas.microsoft.com/office/powerpoint/2010/main" val="225833453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fld id="{A5F29BAF-3668-4D71-B890-B1B50D28FF96}" type="slidenum">
              <a:rPr lang="en-US" altLang="en-US" smtClean="0"/>
              <a:pPr/>
              <a:t>43</a:t>
            </a:fld>
            <a:endParaRPr lang="en-US" altLang="en-US"/>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marL="171450" indent="-171450" eaLnBrk="1" hangingPunct="1">
              <a:buFont typeface="Arial" panose="020B0604020202020204" pitchFamily="34" charset="0"/>
              <a:buChar char="•"/>
            </a:pPr>
            <a:r>
              <a:rPr lang="en-US" altLang="en-US" dirty="0">
                <a:latin typeface="+mn-lt"/>
              </a:rPr>
              <a:t>Three examples given of criteria for normal vs. abnormal cut-points.</a:t>
            </a:r>
          </a:p>
          <a:p>
            <a:pPr marL="171450" indent="-171450" eaLnBrk="1" hangingPunct="1">
              <a:buFont typeface="Arial" panose="020B0604020202020204" pitchFamily="34" charset="0"/>
              <a:buChar char="•"/>
            </a:pPr>
            <a:r>
              <a:rPr lang="en-US" altLang="en-US" i="1" dirty="0">
                <a:latin typeface="+mn-lt"/>
              </a:rPr>
              <a:t>[Review slide content]</a:t>
            </a:r>
          </a:p>
        </p:txBody>
      </p:sp>
    </p:spTree>
    <p:extLst>
      <p:ext uri="{BB962C8B-B14F-4D97-AF65-F5344CB8AC3E}">
        <p14:creationId xmlns:p14="http://schemas.microsoft.com/office/powerpoint/2010/main" val="356175417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EE714C5-001E-5145-9DC6-A1EF39B9F745}" type="slidenum">
              <a:rPr kumimoji="0" lang="en-US" sz="1200" b="0" i="0" u="none" strike="noStrike" kern="1200" cap="none" spc="0" normalizeH="0" baseline="0" noProof="0">
                <a:ln>
                  <a:noFill/>
                </a:ln>
                <a:solidFill>
                  <a:prstClr val="black"/>
                </a:solidFill>
                <a:effectLst/>
                <a:uLnTx/>
                <a:uFillTx/>
                <a:latin typeface="Arial"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noFill/>
          <a:ln/>
        </p:spPr>
        <p:txBody>
          <a:bodyPr/>
          <a:lstStyle/>
          <a:p>
            <a:pPr marL="171450" indent="-171450" eaLnBrk="1" hangingPunct="1">
              <a:buFont typeface="Arial"/>
              <a:buChar char="•"/>
            </a:pPr>
            <a:r>
              <a:rPr lang="en-US" i="1" dirty="0">
                <a:latin typeface="+mn-lt"/>
                <a:ea typeface="ＭＳ Ｐゴシック" charset="-128"/>
                <a:cs typeface="ＭＳ Ｐゴシック" charset="-128"/>
              </a:rPr>
              <a:t>[Review slide</a:t>
            </a:r>
            <a:r>
              <a:rPr lang="en-US" i="1" baseline="0" dirty="0">
                <a:latin typeface="+mn-lt"/>
                <a:ea typeface="ＭＳ Ｐゴシック" charset="-128"/>
                <a:cs typeface="ＭＳ Ｐゴシック" charset="-128"/>
              </a:rPr>
              <a:t> content]</a:t>
            </a:r>
          </a:p>
          <a:p>
            <a:pPr marL="171450" indent="-171450">
              <a:buFont typeface="Arial"/>
              <a:buChar char="•"/>
            </a:pPr>
            <a:r>
              <a:rPr lang="en-US" baseline="0" dirty="0">
                <a:latin typeface="+mn-lt"/>
                <a:ea typeface="ＭＳ Ｐゴシック" charset="-128"/>
                <a:cs typeface="ＭＳ Ｐゴシック" charset="-128"/>
              </a:rPr>
              <a:t>The definition of a dichotomous variable requires drawing a somewhat arbitrary line on a continuous distribution, as shown here.</a:t>
            </a:r>
            <a:r>
              <a:rPr lang="en-US" dirty="0">
                <a:ea typeface="ＭＳ Ｐゴシック" charset="-128"/>
                <a:cs typeface="ＭＳ Ｐゴシック" charset="-128"/>
              </a:rPr>
              <a:t> </a:t>
            </a:r>
            <a:endParaRPr lang="en-US" dirty="0">
              <a:latin typeface="+mn-lt"/>
              <a:ea typeface="ＭＳ Ｐゴシック" charset="-128"/>
              <a:cs typeface="Calibri"/>
            </a:endParaRPr>
          </a:p>
        </p:txBody>
      </p:sp>
    </p:spTree>
    <p:extLst>
      <p:ext uri="{BB962C8B-B14F-4D97-AF65-F5344CB8AC3E}">
        <p14:creationId xmlns:p14="http://schemas.microsoft.com/office/powerpoint/2010/main" val="106509956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[Review slide content]</a:t>
            </a:r>
          </a:p>
          <a:p>
            <a:pPr marL="171450" indent="-171450">
              <a:buFont typeface="Arial" panose="020B0604020202020204" pitchFamily="34" charset="0"/>
              <a:buChar char="•"/>
            </a:pPr>
            <a:r>
              <a:rPr lang="en-US" i="1" dirty="0"/>
              <a:t>[Same point as prior</a:t>
            </a:r>
            <a:r>
              <a:rPr lang="en-US" i="1" baseline="0" dirty="0"/>
              <a:t> slide]</a:t>
            </a:r>
            <a:endParaRPr lang="en-US" i="1" dirty="0"/>
          </a:p>
        </p:txBody>
      </p:sp>
      <p:sp>
        <p:nvSpPr>
          <p:cNvPr id="4" name="Slide Number Placeholder 3"/>
          <p:cNvSpPr>
            <a:spLocks noGrp="1"/>
          </p:cNvSpPr>
          <p:nvPr>
            <p:ph type="sldNum" sz="quarter" idx="10"/>
          </p:nvPr>
        </p:nvSpPr>
        <p:spPr/>
        <p:txBody>
          <a:bodyPr/>
          <a:lstStyle/>
          <a:p>
            <a:fld id="{1AD3D35E-2143-4448-BE2B-2320F89EEC49}" type="slidenum">
              <a:rPr lang="en-US" smtClean="0"/>
              <a:t>45</a:t>
            </a:fld>
            <a:endParaRPr lang="en-US"/>
          </a:p>
        </p:txBody>
      </p:sp>
    </p:spTree>
    <p:extLst>
      <p:ext uri="{BB962C8B-B14F-4D97-AF65-F5344CB8AC3E}">
        <p14:creationId xmlns:p14="http://schemas.microsoft.com/office/powerpoint/2010/main" val="346168129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EE714C5-001E-5145-9DC6-A1EF39B9F745}" type="slidenum">
              <a:rPr kumimoji="0" lang="en-US" sz="1200" b="0" i="0" u="none" strike="noStrike" kern="1200" cap="none" spc="0" normalizeH="0" baseline="0" noProof="0">
                <a:ln>
                  <a:noFill/>
                </a:ln>
                <a:solidFill>
                  <a:prstClr val="black"/>
                </a:solidFill>
                <a:effectLst/>
                <a:uLnTx/>
                <a:uFillTx/>
                <a:latin typeface="Arial"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46</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noFill/>
          <a:ln/>
        </p:spPr>
        <p:txBody>
          <a:bodyPr/>
          <a:lstStyle/>
          <a:p>
            <a:pPr marL="171450" indent="-171450" eaLnBrk="1" hangingPunct="1">
              <a:buFont typeface="Arial" panose="020B0604020202020204" pitchFamily="34" charset="0"/>
              <a:buChar char="•"/>
            </a:pPr>
            <a:r>
              <a:rPr lang="en-US" i="1" dirty="0">
                <a:latin typeface="+mn-lt"/>
                <a:ea typeface="ＭＳ Ｐゴシック" charset="-128"/>
                <a:cs typeface="ＭＳ Ｐゴシック" charset="-128"/>
              </a:rPr>
              <a:t>[Review slide content]</a:t>
            </a:r>
          </a:p>
          <a:p>
            <a:pPr marL="171450" indent="-171450" eaLnBrk="1" hangingPunct="1">
              <a:buFont typeface="Arial" panose="020B0604020202020204" pitchFamily="34" charset="0"/>
              <a:buChar char="•"/>
            </a:pPr>
            <a:r>
              <a:rPr lang="en-US" dirty="0">
                <a:latin typeface="+mn-lt"/>
                <a:ea typeface="ＭＳ Ｐゴシック" charset="-128"/>
                <a:cs typeface="ＭＳ Ｐゴシック" charset="-128"/>
              </a:rPr>
              <a:t>Shifting</a:t>
            </a:r>
            <a:r>
              <a:rPr lang="en-US" baseline="0" dirty="0">
                <a:latin typeface="+mn-lt"/>
                <a:ea typeface="ＭＳ Ｐゴシック" charset="-128"/>
                <a:cs typeface="ＭＳ Ｐゴシック" charset="-128"/>
              </a:rPr>
              <a:t> the line to the left increases sensitivity, and shifting line to the right increases specificity.</a:t>
            </a:r>
            <a:endParaRPr lang="en-US" dirty="0">
              <a:latin typeface="+mn-lt"/>
              <a:ea typeface="ＭＳ Ｐゴシック" charset="-128"/>
              <a:cs typeface="Calibri"/>
            </a:endParaRPr>
          </a:p>
        </p:txBody>
      </p:sp>
    </p:spTree>
    <p:extLst>
      <p:ext uri="{BB962C8B-B14F-4D97-AF65-F5344CB8AC3E}">
        <p14:creationId xmlns:p14="http://schemas.microsoft.com/office/powerpoint/2010/main" val="41546228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fld id="{A5F29BAF-3668-4D71-B890-B1B50D28FF96}" type="slidenum">
              <a:rPr lang="en-US" altLang="en-US" smtClean="0"/>
              <a:pPr/>
              <a:t>47</a:t>
            </a:fld>
            <a:endParaRPr lang="en-US" altLang="en-US"/>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marL="171450" indent="-171450" eaLnBrk="1" hangingPunct="1">
              <a:buFont typeface="Arial" panose="020B0604020202020204" pitchFamily="34" charset="0"/>
              <a:buChar char="•"/>
            </a:pPr>
            <a:r>
              <a:rPr lang="en-US" altLang="en-US" i="1" dirty="0">
                <a:latin typeface="+mn-lt"/>
              </a:rPr>
              <a:t>[Review</a:t>
            </a:r>
            <a:r>
              <a:rPr lang="en-US" altLang="en-US" i="1" baseline="0" dirty="0">
                <a:latin typeface="+mn-lt"/>
              </a:rPr>
              <a:t> slide content]</a:t>
            </a:r>
            <a:endParaRPr lang="en-US" altLang="en-US" i="1" dirty="0">
              <a:latin typeface="+mn-lt"/>
            </a:endParaRPr>
          </a:p>
        </p:txBody>
      </p:sp>
    </p:spTree>
    <p:extLst>
      <p:ext uri="{BB962C8B-B14F-4D97-AF65-F5344CB8AC3E}">
        <p14:creationId xmlns:p14="http://schemas.microsoft.com/office/powerpoint/2010/main" val="88849803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[Review slide content]</a:t>
            </a:r>
          </a:p>
          <a:p>
            <a:pPr marL="171450" indent="-171450">
              <a:buFont typeface="Arial" panose="020B0604020202020204" pitchFamily="34" charset="0"/>
              <a:buChar char="•"/>
            </a:pPr>
            <a:r>
              <a:rPr lang="en-US" dirty="0"/>
              <a:t>Plots closer to upper left corner (in this case orange)</a:t>
            </a:r>
            <a:r>
              <a:rPr lang="en-US" baseline="0" dirty="0"/>
              <a:t> show higher specificity and sensitivity.</a:t>
            </a:r>
            <a:endParaRPr lang="en-US" dirty="0">
              <a:cs typeface="Calibri"/>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t>48</a:t>
            </a:fld>
            <a:endParaRPr lang="en-US"/>
          </a:p>
        </p:txBody>
      </p:sp>
    </p:spTree>
    <p:extLst>
      <p:ext uri="{BB962C8B-B14F-4D97-AF65-F5344CB8AC3E}">
        <p14:creationId xmlns:p14="http://schemas.microsoft.com/office/powerpoint/2010/main" val="60347153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fld id="{35F18E98-B987-49E5-8E67-FC0BDFDB217F}" type="slidenum">
              <a:rPr lang="en-US" altLang="en-US" smtClean="0"/>
              <a:pPr/>
              <a:t>49</a:t>
            </a:fld>
            <a:endParaRPr lang="en-US" altLang="en-US"/>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marL="171450" indent="-171450" eaLnBrk="1" hangingPunct="1">
              <a:buFont typeface="Arial" panose="020B0604020202020204" pitchFamily="34" charset="0"/>
              <a:buChar char="•"/>
            </a:pPr>
            <a:r>
              <a:rPr lang="en-US" altLang="en-US" i="1" dirty="0">
                <a:latin typeface="+mn-lt"/>
              </a:rPr>
              <a:t>[Review slide content]</a:t>
            </a:r>
          </a:p>
          <a:p>
            <a:pPr marL="171450" indent="-171450" eaLnBrk="1" hangingPunct="1">
              <a:buFont typeface="Arial" panose="020B0604020202020204" pitchFamily="34" charset="0"/>
              <a:buChar char="•"/>
            </a:pPr>
            <a:r>
              <a:rPr lang="en-US" altLang="en-US" i="1" dirty="0">
                <a:latin typeface="+mn-lt"/>
              </a:rPr>
              <a:t>Example:</a:t>
            </a:r>
            <a:r>
              <a:rPr lang="en-US" altLang="en-US" i="1" baseline="0" dirty="0">
                <a:latin typeface="+mn-lt"/>
              </a:rPr>
              <a:t> </a:t>
            </a:r>
            <a:r>
              <a:rPr lang="en-US" altLang="en-US" i="1" dirty="0"/>
              <a:t>Real</a:t>
            </a:r>
            <a:r>
              <a:rPr lang="en-US" altLang="en-US" i="1" dirty="0">
                <a:latin typeface="+mn-lt"/>
              </a:rPr>
              <a:t> world data are not smooth lines.</a:t>
            </a:r>
            <a:endParaRPr lang="en-US" altLang="en-US" i="1" dirty="0">
              <a:latin typeface="+mn-lt"/>
              <a:cs typeface="Calibri"/>
            </a:endParaRPr>
          </a:p>
        </p:txBody>
      </p:sp>
    </p:spTree>
    <p:extLst>
      <p:ext uri="{BB962C8B-B14F-4D97-AF65-F5344CB8AC3E}">
        <p14:creationId xmlns:p14="http://schemas.microsoft.com/office/powerpoint/2010/main" val="32188035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latin typeface="Calibri"/>
                <a:cs typeface="Calibri"/>
              </a:rPr>
              <a:t>Incidence measures the rate of occurrence of new cases of a</a:t>
            </a:r>
            <a:r>
              <a:rPr lang="en-US" baseline="0" dirty="0">
                <a:latin typeface="Calibri"/>
                <a:cs typeface="Calibri"/>
              </a:rPr>
              <a:t> disease or outcome of interest over time.</a:t>
            </a:r>
          </a:p>
          <a:p>
            <a:pPr marL="171450" indent="-171450">
              <a:buFont typeface="Arial" panose="020B0604020202020204" pitchFamily="34" charset="0"/>
              <a:buChar char="•"/>
            </a:pPr>
            <a:r>
              <a:rPr lang="en-US" baseline="0" dirty="0">
                <a:latin typeface="Calibri"/>
                <a:cs typeface="Calibri"/>
              </a:rPr>
              <a:t>In this picture, if we follow 10 people for 1 year and 3 of them acquire the disease in question, we would say the incidence rate is 3 cases per 10 person-years, or 0.3 cases per person per year, or any other equivalent unit of person-time.</a:t>
            </a:r>
            <a:endParaRPr lang="en-US" dirty="0">
              <a:latin typeface="Calibri"/>
              <a:cs typeface="Calibri"/>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t>5</a:t>
            </a:fld>
            <a:endParaRPr lang="en-US"/>
          </a:p>
        </p:txBody>
      </p:sp>
    </p:spTree>
    <p:extLst>
      <p:ext uri="{BB962C8B-B14F-4D97-AF65-F5344CB8AC3E}">
        <p14:creationId xmlns:p14="http://schemas.microsoft.com/office/powerpoint/2010/main" val="108895220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i="1" dirty="0"/>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50</a:t>
            </a:fld>
            <a:endParaRPr lang="en-US"/>
          </a:p>
        </p:txBody>
      </p:sp>
    </p:spTree>
    <p:extLst>
      <p:ext uri="{BB962C8B-B14F-4D97-AF65-F5344CB8AC3E}">
        <p14:creationId xmlns:p14="http://schemas.microsoft.com/office/powerpoint/2010/main" val="425977717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i="1" kern="1200" dirty="0">
                <a:solidFill>
                  <a:schemeClr val="tx1"/>
                </a:solidFill>
                <a:effectLst/>
                <a:latin typeface="+mn-lt"/>
                <a:ea typeface="+mn-ea"/>
                <a:cs typeface="+mn-cs"/>
              </a:rPr>
              <a:t>[Example ROC curve taken from:</a:t>
            </a:r>
            <a:r>
              <a:rPr lang="en-US" sz="1200" kern="1200" dirty="0">
                <a:solidFill>
                  <a:schemeClr val="tx1"/>
                </a:solidFill>
                <a:effectLst/>
                <a:latin typeface="+mn-lt"/>
                <a:ea typeface="+mn-ea"/>
                <a:cs typeface="+mn-cs"/>
              </a:rPr>
              <a:t> CC-BY-SA-3.0-MIGRATED; Released under the </a:t>
            </a:r>
            <a:r>
              <a:rPr lang="en-US" sz="1200" u="sng" kern="1200" dirty="0">
                <a:solidFill>
                  <a:schemeClr val="tx1"/>
                </a:solidFill>
                <a:effectLst/>
                <a:latin typeface="+mn-lt"/>
                <a:ea typeface="+mn-ea"/>
                <a:cs typeface="+mn-cs"/>
              </a:rPr>
              <a:t>GNU Free Documentation License</a:t>
            </a:r>
            <a:r>
              <a:rPr lang="en-US" sz="1200" kern="1200" dirty="0">
                <a:solidFill>
                  <a:schemeClr val="tx1"/>
                </a:solidFill>
                <a:effectLst/>
                <a:latin typeface="+mn-lt"/>
                <a:ea typeface="+mn-ea"/>
                <a:cs typeface="+mn-cs"/>
              </a:rPr>
              <a:t>. http://en.wikipedia.org/wiki/Receiver_operating_characteristic#mediaviewer/File:Roccurves.png</a:t>
            </a:r>
            <a:r>
              <a:rPr lang="en-US" sz="1200" i="1" kern="1200" dirty="0">
                <a:solidFill>
                  <a:schemeClr val="tx1"/>
                </a:solidFill>
                <a:effectLst/>
                <a:latin typeface="+mn-lt"/>
                <a:ea typeface="+mn-ea"/>
                <a:cs typeface="+mn-cs"/>
              </a:rPr>
              <a:t>]</a:t>
            </a:r>
            <a:endParaRPr lang="en-US" dirty="0">
              <a:latin typeface="+mn-lt"/>
            </a:endParaRPr>
          </a:p>
        </p:txBody>
      </p:sp>
      <p:sp>
        <p:nvSpPr>
          <p:cNvPr id="4" name="Slide Number Placeholder 3"/>
          <p:cNvSpPr>
            <a:spLocks noGrp="1"/>
          </p:cNvSpPr>
          <p:nvPr>
            <p:ph type="sldNum" sz="quarter" idx="10"/>
          </p:nvPr>
        </p:nvSpPr>
        <p:spPr/>
        <p:txBody>
          <a:bodyPr/>
          <a:lstStyle/>
          <a:p>
            <a:pPr>
              <a:defRPr/>
            </a:pPr>
            <a:fld id="{F6B19B88-F866-4870-A720-303067E4F657}" type="slidenum">
              <a:rPr lang="en-US" smtClean="0"/>
              <a:pPr>
                <a:defRPr/>
              </a:pPr>
              <a:t>51</a:t>
            </a:fld>
            <a:endParaRPr lang="en-US"/>
          </a:p>
        </p:txBody>
      </p:sp>
    </p:spTree>
    <p:extLst>
      <p:ext uri="{BB962C8B-B14F-4D97-AF65-F5344CB8AC3E}">
        <p14:creationId xmlns:p14="http://schemas.microsoft.com/office/powerpoint/2010/main" val="116458373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fld id="{7231D9AE-FC2E-46A0-9314-008A3F9B1DC1}" type="slidenum">
              <a:rPr lang="en-US" altLang="en-US" smtClean="0"/>
              <a:pPr/>
              <a:t>52</a:t>
            </a:fld>
            <a:endParaRPr lang="en-US" altLang="en-US"/>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marL="171450" indent="-171450" eaLnBrk="1" hangingPunct="1">
              <a:buFont typeface="Arial" panose="020B0604020202020204" pitchFamily="34" charset="0"/>
              <a:buChar char="•"/>
            </a:pPr>
            <a:r>
              <a:rPr lang="en-US" altLang="en-US" dirty="0">
                <a:latin typeface="+mn-lt"/>
              </a:rPr>
              <a:t>Printing the ROC curve with ELISA values allows you to see the values associated with the part of the curve you are interested in so that you can choose a cut-off value.</a:t>
            </a:r>
          </a:p>
        </p:txBody>
      </p:sp>
    </p:spTree>
    <p:extLst>
      <p:ext uri="{BB962C8B-B14F-4D97-AF65-F5344CB8AC3E}">
        <p14:creationId xmlns:p14="http://schemas.microsoft.com/office/powerpoint/2010/main" val="265120748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a:buNone/>
            </a:pPr>
            <a:r>
              <a:rPr lang="en-US" dirty="0">
                <a:latin typeface="Calibri"/>
                <a:cs typeface="Calibri"/>
              </a:rPr>
              <a:t>Now moving away from calculations</a:t>
            </a:r>
            <a:r>
              <a:rPr lang="en-US" baseline="0" dirty="0">
                <a:latin typeface="Calibri"/>
                <a:cs typeface="Calibri"/>
              </a:rPr>
              <a:t> of test accuracy</a:t>
            </a:r>
            <a:r>
              <a:rPr lang="is-IS" baseline="0" dirty="0">
                <a:latin typeface="Calibri"/>
                <a:cs typeface="Calibri"/>
              </a:rPr>
              <a:t>…</a:t>
            </a:r>
          </a:p>
          <a:p>
            <a:pPr marL="171450" indent="-171450">
              <a:buFont typeface="Arial"/>
              <a:buChar char="•"/>
            </a:pPr>
            <a:r>
              <a:rPr lang="en-US" dirty="0">
                <a:latin typeface="Calibri"/>
                <a:cs typeface="Calibri"/>
              </a:rPr>
              <a:t>When</a:t>
            </a:r>
            <a:r>
              <a:rPr lang="en-US" baseline="0" dirty="0">
                <a:latin typeface="Calibri"/>
                <a:cs typeface="Calibri"/>
              </a:rPr>
              <a:t> you don’t have a gold standard to compare a test to, or if your goal is not to measure how accurate a test is but rather how reliable it is on repeated uses or between different users, you can calculate a statistic called Kappa.</a:t>
            </a:r>
          </a:p>
          <a:p>
            <a:pPr marL="171450" indent="-171450">
              <a:buFont typeface="Arial" panose="020B0604020202020204" pitchFamily="34" charset="0"/>
              <a:buChar char="•"/>
            </a:pPr>
            <a:r>
              <a:rPr lang="en-US" i="1" baseline="0" dirty="0">
                <a:latin typeface="Calibri"/>
                <a:cs typeface="Calibri"/>
              </a:rPr>
              <a:t>[Review slide content]</a:t>
            </a:r>
          </a:p>
          <a:p>
            <a:pPr marL="171450" indent="-171450">
              <a:buFont typeface="Arial"/>
              <a:buChar char="•"/>
            </a:pPr>
            <a:r>
              <a:rPr lang="en-US" i="0" baseline="0" dirty="0">
                <a:latin typeface="Calibri"/>
                <a:cs typeface="Calibri"/>
              </a:rPr>
              <a:t>Kappa calculates how reliable a test is, or the level of agreement between different raters using a test, </a:t>
            </a:r>
            <a:r>
              <a:rPr lang="en-US" i="1" baseline="0" dirty="0">
                <a:latin typeface="Calibri"/>
                <a:cs typeface="Calibri"/>
              </a:rPr>
              <a:t>beyond what would be expected by chance alone.</a:t>
            </a:r>
          </a:p>
        </p:txBody>
      </p:sp>
      <p:sp>
        <p:nvSpPr>
          <p:cNvPr id="4" name="Slide Number Placeholder 3"/>
          <p:cNvSpPr>
            <a:spLocks noGrp="1"/>
          </p:cNvSpPr>
          <p:nvPr>
            <p:ph type="sldNum" sz="quarter" idx="10"/>
          </p:nvPr>
        </p:nvSpPr>
        <p:spPr/>
        <p:txBody>
          <a:bodyPr/>
          <a:lstStyle/>
          <a:p>
            <a:fld id="{1AD3D35E-2143-4448-BE2B-2320F89EEC49}" type="slidenum">
              <a:rPr lang="en-US" smtClean="0"/>
              <a:t>53</a:t>
            </a:fld>
            <a:endParaRPr lang="en-US"/>
          </a:p>
        </p:txBody>
      </p:sp>
    </p:spTree>
    <p:extLst>
      <p:ext uri="{BB962C8B-B14F-4D97-AF65-F5344CB8AC3E}">
        <p14:creationId xmlns:p14="http://schemas.microsoft.com/office/powerpoint/2010/main" val="284656333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a:latin typeface="Calibri"/>
                <a:cs typeface="Calibri"/>
              </a:rPr>
              <a:t>Here is the equation</a:t>
            </a:r>
            <a:r>
              <a:rPr lang="en-US" baseline="0" dirty="0">
                <a:latin typeface="Calibri"/>
                <a:cs typeface="Calibri"/>
              </a:rPr>
              <a:t> for calculating Kappa, which involves comparing the level of observed agreement between two test users (or between two measurements).</a:t>
            </a:r>
          </a:p>
          <a:p>
            <a:pPr marL="171450" indent="-171450">
              <a:buFont typeface="Arial"/>
              <a:buChar char="•"/>
            </a:pPr>
            <a:r>
              <a:rPr lang="en-US" baseline="0" dirty="0">
                <a:latin typeface="Calibri"/>
                <a:cs typeface="Calibri"/>
              </a:rPr>
              <a:t>The “observed agreement” is every instance where both test raters had the same result from the test – so that would be cells “a” and “d”, shown here in bold.</a:t>
            </a:r>
          </a:p>
          <a:p>
            <a:pPr marL="171450" indent="-171450">
              <a:buFont typeface="Arial"/>
              <a:buChar char="•"/>
            </a:pPr>
            <a:r>
              <a:rPr lang="en-US" baseline="0" dirty="0">
                <a:latin typeface="Calibri"/>
                <a:cs typeface="Calibri"/>
              </a:rPr>
              <a:t>First, you must calculate the level of agreement you would expect from chance alone in these cells – called Expected Agreement – we will demonstrate this in the next slide.</a:t>
            </a:r>
          </a:p>
          <a:p>
            <a:pPr marL="171450" indent="-171450">
              <a:buFont typeface="Arial"/>
              <a:buChar char="•"/>
            </a:pPr>
            <a:r>
              <a:rPr lang="en-US" baseline="0" dirty="0">
                <a:latin typeface="Calibri"/>
                <a:cs typeface="Calibri"/>
              </a:rPr>
              <a:t>Then, you compare that to the level of observed agreement you see in your data.</a:t>
            </a:r>
          </a:p>
          <a:p>
            <a:pPr marL="171450" indent="-171450">
              <a:buFont typeface="Arial"/>
              <a:buChar char="•"/>
            </a:pPr>
            <a:r>
              <a:rPr lang="en-US" baseline="0" dirty="0">
                <a:latin typeface="Calibri"/>
                <a:cs typeface="Calibri"/>
              </a:rPr>
              <a:t>Like a percentage, Kappa ranges from 0-1.</a:t>
            </a:r>
            <a:endParaRPr lang="en-US" dirty="0">
              <a:latin typeface="Calibri"/>
              <a:cs typeface="Calibri"/>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t>54</a:t>
            </a:fld>
            <a:endParaRPr lang="en-US"/>
          </a:p>
        </p:txBody>
      </p:sp>
    </p:spTree>
    <p:extLst>
      <p:ext uri="{BB962C8B-B14F-4D97-AF65-F5344CB8AC3E}">
        <p14:creationId xmlns:p14="http://schemas.microsoft.com/office/powerpoint/2010/main" val="270354033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a:latin typeface="Calibri"/>
                <a:cs typeface="Calibri"/>
              </a:rPr>
              <a:t>Here</a:t>
            </a:r>
            <a:r>
              <a:rPr lang="en-US" baseline="0" dirty="0">
                <a:latin typeface="Calibri"/>
                <a:cs typeface="Calibri"/>
              </a:rPr>
              <a:t> is an illustration for the calculation of expected agreement for a dichotomous test.</a:t>
            </a:r>
          </a:p>
          <a:p>
            <a:pPr marL="171450" indent="-171450">
              <a:buFont typeface="Arial"/>
              <a:buChar char="•"/>
            </a:pPr>
            <a:r>
              <a:rPr lang="en-US" baseline="0" dirty="0">
                <a:latin typeface="Calibri"/>
                <a:cs typeface="Calibri"/>
              </a:rPr>
              <a:t>To calculate a standard Kappa, you only need to calculate for cells “a” and “d”, shown above in bold.</a:t>
            </a:r>
          </a:p>
          <a:p>
            <a:pPr marL="171450" indent="-171450">
              <a:buFont typeface="Arial"/>
              <a:buChar char="•"/>
            </a:pPr>
            <a:r>
              <a:rPr lang="en-US" baseline="0" dirty="0">
                <a:latin typeface="Calibri"/>
                <a:cs typeface="Calibri"/>
              </a:rPr>
              <a:t>The calculation is based on the total amounts seen in the “marginal” rows and columns, shown here in italics.</a:t>
            </a:r>
            <a:endParaRPr lang="en-US" dirty="0">
              <a:latin typeface="Calibri"/>
              <a:cs typeface="Calibri"/>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t>55</a:t>
            </a:fld>
            <a:endParaRPr lang="en-US"/>
          </a:p>
        </p:txBody>
      </p:sp>
    </p:spTree>
    <p:extLst>
      <p:ext uri="{BB962C8B-B14F-4D97-AF65-F5344CB8AC3E}">
        <p14:creationId xmlns:p14="http://schemas.microsoft.com/office/powerpoint/2010/main" val="286125633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Calibri"/>
                <a:cs typeface="Calibri"/>
              </a:rPr>
              <a:t>So here you can see how you would</a:t>
            </a:r>
            <a:r>
              <a:rPr lang="en-US" baseline="0" dirty="0">
                <a:latin typeface="Calibri"/>
                <a:cs typeface="Calibri"/>
              </a:rPr>
              <a:t> calculate a standard Kappa statistic for a dichotomous test:</a:t>
            </a:r>
          </a:p>
          <a:p>
            <a:pPr marL="171450" indent="-171450">
              <a:buFont typeface="Arial"/>
              <a:buChar char="•"/>
            </a:pPr>
            <a:r>
              <a:rPr lang="en-US" baseline="0" dirty="0">
                <a:latin typeface="Calibri"/>
                <a:cs typeface="Calibri"/>
              </a:rPr>
              <a:t>First, the observed level of agreement out of all the total N is a + d, divided by 100, which here is 0.87 (or 87% of the time the two raters agree).</a:t>
            </a:r>
          </a:p>
          <a:p>
            <a:pPr marL="171450" indent="-171450">
              <a:buFont typeface="Arial"/>
              <a:buChar char="•"/>
            </a:pPr>
            <a:r>
              <a:rPr lang="en-US" baseline="0" dirty="0">
                <a:latin typeface="Calibri"/>
                <a:cs typeface="Calibri"/>
              </a:rPr>
              <a:t>Next, you calculate the expected level of agreement for cells “a” and “d” based on the marginal totals found in the total row and column, shown above in italics.</a:t>
            </a:r>
          </a:p>
          <a:p>
            <a:pPr marL="171450" indent="-171450">
              <a:buFont typeface="Arial"/>
              <a:buChar char="•"/>
            </a:pPr>
            <a:r>
              <a:rPr lang="en-US" baseline="0" dirty="0">
                <a:latin typeface="Calibri"/>
                <a:cs typeface="Calibri"/>
              </a:rPr>
              <a:t>You add these expected values up and divide them by the total N to get the level of agreement based purely on chance alone (here it would be 63%).</a:t>
            </a:r>
          </a:p>
          <a:p>
            <a:pPr marL="171450" indent="-171450">
              <a:buFont typeface="Arial"/>
              <a:buChar char="•"/>
            </a:pPr>
            <a:r>
              <a:rPr lang="en-US" baseline="0" dirty="0">
                <a:latin typeface="Calibri"/>
                <a:cs typeface="Calibri"/>
              </a:rPr>
              <a:t>Then you follow the equation above to calculate the Kappa statistic – which here is 0.65.</a:t>
            </a:r>
            <a:endParaRPr lang="en-US" dirty="0">
              <a:latin typeface="Calibri"/>
              <a:cs typeface="Calibri"/>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t>56</a:t>
            </a:fld>
            <a:endParaRPr lang="en-US"/>
          </a:p>
        </p:txBody>
      </p:sp>
    </p:spTree>
    <p:extLst>
      <p:ext uri="{BB962C8B-B14F-4D97-AF65-F5344CB8AC3E}">
        <p14:creationId xmlns:p14="http://schemas.microsoft.com/office/powerpoint/2010/main" val="2372225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Calibri"/>
                <a:cs typeface="Calibri"/>
              </a:rPr>
              <a:t>So what does our calculated</a:t>
            </a:r>
            <a:r>
              <a:rPr lang="en-US" baseline="0" dirty="0">
                <a:latin typeface="Calibri"/>
                <a:cs typeface="Calibri"/>
              </a:rPr>
              <a:t> Kappa statistic mean?</a:t>
            </a:r>
          </a:p>
          <a:p>
            <a:pPr marL="171450" indent="-171450">
              <a:buFont typeface="Arial"/>
              <a:buChar char="•"/>
            </a:pPr>
            <a:r>
              <a:rPr lang="en-US" baseline="0" dirty="0">
                <a:latin typeface="Calibri"/>
                <a:cs typeface="Calibri"/>
              </a:rPr>
              <a:t>The interpretation is the level of agreement, or probability of agreement, beyond what is expected just by random chance alone.</a:t>
            </a:r>
          </a:p>
          <a:p>
            <a:pPr marL="171450" indent="-171450">
              <a:buFont typeface="Arial"/>
              <a:buChar char="•"/>
            </a:pPr>
            <a:r>
              <a:rPr lang="en-US" baseline="0" dirty="0">
                <a:latin typeface="Calibri"/>
                <a:cs typeface="Calibri"/>
              </a:rPr>
              <a:t>A Kappa of 0.65 indicates moderate agreement.</a:t>
            </a:r>
            <a:endParaRPr lang="en-US" dirty="0">
              <a:latin typeface="Calibri"/>
              <a:cs typeface="Calibri"/>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t>57</a:t>
            </a:fld>
            <a:endParaRPr lang="en-US"/>
          </a:p>
        </p:txBody>
      </p:sp>
    </p:spTree>
    <p:extLst>
      <p:ext uri="{BB962C8B-B14F-4D97-AF65-F5344CB8AC3E}">
        <p14:creationId xmlns:p14="http://schemas.microsoft.com/office/powerpoint/2010/main" val="174315562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a:latin typeface="Calibri"/>
                <a:cs typeface="Calibri"/>
              </a:rPr>
              <a:t>The</a:t>
            </a:r>
            <a:r>
              <a:rPr lang="en-US" baseline="0" dirty="0">
                <a:latin typeface="Calibri"/>
                <a:cs typeface="Calibri"/>
              </a:rPr>
              <a:t> kappa test can also be conducted for categorical variables, such as the level of smear positivity on a sputum microscopy test.</a:t>
            </a:r>
          </a:p>
          <a:p>
            <a:pPr marL="171450" indent="-171450">
              <a:buFont typeface="Arial"/>
              <a:buChar char="•"/>
            </a:pPr>
            <a:r>
              <a:rPr lang="en-US" baseline="0" dirty="0">
                <a:latin typeface="Calibri"/>
                <a:cs typeface="Calibri"/>
              </a:rPr>
              <a:t>We won’t do a full example here, but just as above, you would use the observed values shown here in bold to calculate the level of agreement, and you would use the marginal totals shown here in italics to calculate the expected level of agreement based purely on chance alone.</a:t>
            </a:r>
          </a:p>
          <a:p>
            <a:pPr marL="171450" indent="-171450">
              <a:buFont typeface="Arial"/>
              <a:buChar char="•"/>
            </a:pPr>
            <a:r>
              <a:rPr lang="en-US" baseline="0" dirty="0">
                <a:latin typeface="Calibri"/>
                <a:cs typeface="Calibri"/>
              </a:rPr>
              <a:t>You would then compare those using the kappa equation to see to what extent your two lab technicians agreed beyond what we would expect based on chance alone.</a:t>
            </a:r>
            <a:endParaRPr lang="en-US" dirty="0">
              <a:latin typeface="Calibri"/>
              <a:cs typeface="Calibri"/>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t>58</a:t>
            </a:fld>
            <a:endParaRPr lang="en-US"/>
          </a:p>
        </p:txBody>
      </p:sp>
    </p:spTree>
    <p:extLst>
      <p:ext uri="{BB962C8B-B14F-4D97-AF65-F5344CB8AC3E}">
        <p14:creationId xmlns:p14="http://schemas.microsoft.com/office/powerpoint/2010/main" val="150290928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a:latin typeface="Calibri"/>
                <a:cs typeface="Calibri"/>
              </a:rPr>
              <a:t>There are a lot</a:t>
            </a:r>
            <a:r>
              <a:rPr lang="en-US" baseline="0" dirty="0">
                <a:latin typeface="Calibri"/>
                <a:cs typeface="Calibri"/>
              </a:rPr>
              <a:t> of different statistical tests for evaluating diagnostic tests that we just discussed.</a:t>
            </a:r>
          </a:p>
          <a:p>
            <a:pPr marL="171450" indent="-171450">
              <a:buFont typeface="Arial"/>
              <a:buChar char="•"/>
            </a:pPr>
            <a:r>
              <a:rPr lang="en-US" baseline="0" dirty="0">
                <a:latin typeface="Calibri"/>
                <a:cs typeface="Calibri"/>
              </a:rPr>
              <a:t>Remember </a:t>
            </a:r>
            <a:r>
              <a:rPr lang="en-US" sz="1200" kern="1200" dirty="0">
                <a:solidFill>
                  <a:schemeClr val="tx1"/>
                </a:solidFill>
                <a:effectLst/>
                <a:latin typeface="+mn-lt"/>
                <a:ea typeface="+mn-ea"/>
                <a:cs typeface="+mn-cs"/>
              </a:rPr>
              <a:t>–</a:t>
            </a:r>
            <a:r>
              <a:rPr lang="en-US" baseline="0" dirty="0">
                <a:latin typeface="Calibri"/>
                <a:cs typeface="Calibri"/>
              </a:rPr>
              <a:t> the correct test to use depends on your research question </a:t>
            </a:r>
            <a:r>
              <a:rPr lang="en-US" sz="1200" kern="1200" dirty="0">
                <a:solidFill>
                  <a:schemeClr val="tx1"/>
                </a:solidFill>
                <a:effectLst/>
                <a:latin typeface="+mn-lt"/>
                <a:ea typeface="+mn-ea"/>
                <a:cs typeface="+mn-cs"/>
              </a:rPr>
              <a:t>–</a:t>
            </a:r>
            <a:r>
              <a:rPr lang="en-US" baseline="0" dirty="0">
                <a:latin typeface="Calibri"/>
                <a:cs typeface="Calibri"/>
              </a:rPr>
              <a:t> what is it you are trying to determine?</a:t>
            </a:r>
          </a:p>
          <a:p>
            <a:pPr marL="171450" indent="-171450">
              <a:buFont typeface="Arial"/>
              <a:buChar char="•"/>
            </a:pPr>
            <a:r>
              <a:rPr lang="en-US" i="1" baseline="0" dirty="0">
                <a:latin typeface="Calibri"/>
                <a:cs typeface="Calibri"/>
              </a:rPr>
              <a:t>[END]</a:t>
            </a:r>
            <a:endParaRPr lang="en-US" i="1" dirty="0">
              <a:latin typeface="Calibri"/>
              <a:cs typeface="Calibri"/>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t>59</a:t>
            </a:fld>
            <a:endParaRPr lang="en-US"/>
          </a:p>
        </p:txBody>
      </p:sp>
    </p:spTree>
    <p:extLst>
      <p:ext uri="{BB962C8B-B14F-4D97-AF65-F5344CB8AC3E}">
        <p14:creationId xmlns:p14="http://schemas.microsoft.com/office/powerpoint/2010/main" val="16107397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latin typeface="Calibri"/>
                <a:cs typeface="Calibri"/>
              </a:rPr>
              <a:t>Incidence and prevalence have</a:t>
            </a:r>
            <a:r>
              <a:rPr lang="en-US" baseline="0" dirty="0">
                <a:latin typeface="Calibri"/>
                <a:cs typeface="Calibri"/>
              </a:rPr>
              <a:t> different uses in epidemiologic research.</a:t>
            </a:r>
          </a:p>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baseline="0" dirty="0">
                <a:latin typeface="Calibri"/>
                <a:cs typeface="Calibri"/>
              </a:rPr>
              <a:t>[Review slide content]</a:t>
            </a:r>
          </a:p>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latin typeface="Calibri"/>
                <a:cs typeface="Calibri"/>
              </a:rPr>
              <a:t>Also, sometimes prevalence is the only practical measure, i.e</a:t>
            </a:r>
            <a:r>
              <a:rPr lang="en-US" dirty="0">
                <a:latin typeface="Calibri"/>
                <a:cs typeface="Calibri"/>
              </a:rPr>
              <a:t>.,</a:t>
            </a:r>
            <a:r>
              <a:rPr lang="en-US" baseline="0" dirty="0">
                <a:latin typeface="Calibri"/>
                <a:cs typeface="Calibri"/>
              </a:rPr>
              <a:t> for outcomes with a long/undefined onset which would be impossible to measure (i.e. obesity, or drug-resistant TB).</a:t>
            </a:r>
          </a:p>
        </p:txBody>
      </p:sp>
      <p:sp>
        <p:nvSpPr>
          <p:cNvPr id="4" name="Slide Number Placeholder 3"/>
          <p:cNvSpPr>
            <a:spLocks noGrp="1"/>
          </p:cNvSpPr>
          <p:nvPr>
            <p:ph type="sldNum" sz="quarter" idx="10"/>
          </p:nvPr>
        </p:nvSpPr>
        <p:spPr/>
        <p:txBody>
          <a:bodyPr/>
          <a:lstStyle/>
          <a:p>
            <a:fld id="{1AD3D35E-2143-4448-BE2B-2320F89EEC49}" type="slidenum">
              <a:rPr lang="en-US" smtClean="0"/>
              <a:t>6</a:t>
            </a:fld>
            <a:endParaRPr lang="en-US"/>
          </a:p>
        </p:txBody>
      </p:sp>
    </p:spTree>
    <p:extLst>
      <p:ext uri="{BB962C8B-B14F-4D97-AF65-F5344CB8AC3E}">
        <p14:creationId xmlns:p14="http://schemas.microsoft.com/office/powerpoint/2010/main" val="15669615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latin typeface="Calibri"/>
                <a:cs typeface="Calibri"/>
              </a:rPr>
              <a:t>A measure of association tells us how much more or less at risk of an outcome a person who</a:t>
            </a:r>
            <a:r>
              <a:rPr lang="en-US" baseline="0" dirty="0">
                <a:latin typeface="Calibri"/>
                <a:cs typeface="Calibri"/>
              </a:rPr>
              <a:t> experiences the exposure is, compared to a person who has not experienced the exposure.</a:t>
            </a:r>
          </a:p>
          <a:p>
            <a:pPr marL="171450" indent="-171450">
              <a:buFont typeface="Arial" panose="020B0604020202020204" pitchFamily="34" charset="0"/>
              <a:buChar char="•"/>
            </a:pPr>
            <a:r>
              <a:rPr lang="en-US" baseline="0" dirty="0">
                <a:latin typeface="Calibri"/>
                <a:cs typeface="Calibri"/>
              </a:rPr>
              <a:t>Commonly used measures of association include:</a:t>
            </a:r>
          </a:p>
          <a:p>
            <a:pPr marL="457200" indent="-171450">
              <a:buFont typeface="Arial" panose="020B0604020202020204" pitchFamily="34" charset="0"/>
              <a:buChar char="•"/>
            </a:pPr>
            <a:r>
              <a:rPr lang="en-US" baseline="0" dirty="0">
                <a:latin typeface="Calibri"/>
                <a:cs typeface="Calibri"/>
              </a:rPr>
              <a:t>Prevalence ratio</a:t>
            </a:r>
          </a:p>
          <a:p>
            <a:pPr marL="457200" indent="-171450">
              <a:buFont typeface="Arial" panose="020B0604020202020204" pitchFamily="34" charset="0"/>
              <a:buChar char="•"/>
            </a:pPr>
            <a:r>
              <a:rPr lang="en-US" baseline="0" dirty="0">
                <a:latin typeface="Calibri"/>
                <a:cs typeface="Calibri"/>
              </a:rPr>
              <a:t>Relative risk (also known as incidence ratio)</a:t>
            </a:r>
          </a:p>
          <a:p>
            <a:pPr marL="457200" indent="-171450">
              <a:buFont typeface="Arial" panose="020B0604020202020204" pitchFamily="34" charset="0"/>
              <a:buChar char="•"/>
            </a:pPr>
            <a:r>
              <a:rPr lang="en-US" baseline="0" dirty="0">
                <a:latin typeface="Calibri"/>
                <a:cs typeface="Calibri"/>
              </a:rPr>
              <a:t>Odds ratio</a:t>
            </a:r>
          </a:p>
        </p:txBody>
      </p:sp>
      <p:sp>
        <p:nvSpPr>
          <p:cNvPr id="4" name="Slide Number Placeholder 3"/>
          <p:cNvSpPr>
            <a:spLocks noGrp="1"/>
          </p:cNvSpPr>
          <p:nvPr>
            <p:ph type="sldNum" sz="quarter" idx="10"/>
          </p:nvPr>
        </p:nvSpPr>
        <p:spPr/>
        <p:txBody>
          <a:bodyPr/>
          <a:lstStyle/>
          <a:p>
            <a:fld id="{1AD3D35E-2143-4448-BE2B-2320F89EEC49}" type="slidenum">
              <a:rPr lang="en-US" smtClean="0"/>
              <a:t>7</a:t>
            </a:fld>
            <a:endParaRPr lang="en-US"/>
          </a:p>
        </p:txBody>
      </p:sp>
    </p:spTree>
    <p:extLst>
      <p:ext uri="{BB962C8B-B14F-4D97-AF65-F5344CB8AC3E}">
        <p14:creationId xmlns:p14="http://schemas.microsoft.com/office/powerpoint/2010/main" val="9338046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latin typeface="Calibri"/>
                <a:cs typeface="Calibri"/>
              </a:rPr>
              <a:t>So now back to looking at measures of association – the first measure we will look at </a:t>
            </a:r>
            <a:r>
              <a:rPr lang="en-US" b="0" dirty="0">
                <a:latin typeface="Calibri"/>
                <a:cs typeface="Calibri"/>
              </a:rPr>
              <a:t>is th</a:t>
            </a:r>
            <a:r>
              <a:rPr lang="en-US" b="0" baseline="0" dirty="0">
                <a:latin typeface="Calibri"/>
                <a:cs typeface="Calibri"/>
              </a:rPr>
              <a:t>e prevalence ratio.</a:t>
            </a:r>
          </a:p>
          <a:p>
            <a:pPr marL="171450" indent="-171450">
              <a:buFont typeface="Arial" panose="020B0604020202020204" pitchFamily="34" charset="0"/>
              <a:buChar char="•"/>
            </a:pPr>
            <a:r>
              <a:rPr lang="en-US" baseline="0" dirty="0">
                <a:latin typeface="Calibri"/>
                <a:cs typeface="Calibri"/>
              </a:rPr>
              <a:t>This is simply a comparison of the prevalence of the outcome in one group to the prevalence of the outcome in another, explicitly comparing the prevalence of the disease in those with the exposure of interest to those without [the exposure of interest].</a:t>
            </a:r>
          </a:p>
          <a:p>
            <a:pPr marL="171450" indent="-171450">
              <a:buFont typeface="Arial" panose="020B0604020202020204" pitchFamily="34" charset="0"/>
              <a:buChar char="•"/>
            </a:pPr>
            <a:r>
              <a:rPr lang="en-US" baseline="0" dirty="0">
                <a:latin typeface="Calibri"/>
                <a:cs typeface="Calibri"/>
              </a:rPr>
              <a:t>In this example from the Indonesia prevalence survey, we are looking at a prevalence ratio of TB among men compared to that among women.  In this example we will say that male sex is the “exposure”.  The prevalence ratio is 2.4, meaning that men are 2.4 times more likely to have TB than women.</a:t>
            </a:r>
            <a:endParaRPr lang="en-US" dirty="0">
              <a:latin typeface="Calibri"/>
              <a:cs typeface="Calibri"/>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t>8</a:t>
            </a:fld>
            <a:endParaRPr lang="en-US"/>
          </a:p>
        </p:txBody>
      </p:sp>
    </p:spTree>
    <p:extLst>
      <p:ext uri="{BB962C8B-B14F-4D97-AF65-F5344CB8AC3E}">
        <p14:creationId xmlns:p14="http://schemas.microsoft.com/office/powerpoint/2010/main" val="14498448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latin typeface="Calibri"/>
                <a:cs typeface="Calibri"/>
              </a:rPr>
              <a:t>Now we</a:t>
            </a:r>
            <a:r>
              <a:rPr lang="en-US" baseline="0" dirty="0">
                <a:latin typeface="Calibri"/>
                <a:cs typeface="Calibri"/>
              </a:rPr>
              <a:t> will turn to relative risk, which is just an incidence ratio or ratio of incidence between two groups, just like the prevalence ratio we just looked at.  It is also called a risk ratio.</a:t>
            </a:r>
          </a:p>
          <a:p>
            <a:pPr marL="171450" indent="-171450">
              <a:buFont typeface="Arial" panose="020B0604020202020204" pitchFamily="34" charset="0"/>
              <a:buChar char="•"/>
            </a:pPr>
            <a:r>
              <a:rPr lang="en-US" baseline="0" dirty="0">
                <a:latin typeface="Calibri"/>
                <a:cs typeface="Calibri"/>
              </a:rPr>
              <a:t>The relative risk simply compares the risk of the disease in the exposed group to the unexposed group.</a:t>
            </a:r>
          </a:p>
          <a:p>
            <a:pPr marL="171450" indent="-171450">
              <a:buFont typeface="Arial" panose="020B0604020202020204" pitchFamily="34" charset="0"/>
              <a:buChar char="•"/>
            </a:pPr>
            <a:r>
              <a:rPr lang="en-US" baseline="0" dirty="0">
                <a:latin typeface="Calibri"/>
                <a:cs typeface="Calibri"/>
              </a:rPr>
              <a:t>For example, we can say from longitudinal cohort studies that smokers are 10 times more likely than non-smokers to develop lung cancer over their lifetime (note that we have to specify the time period since it is a comparison of two rates).</a:t>
            </a:r>
          </a:p>
          <a:p>
            <a:pPr marL="171450" indent="-171450">
              <a:buFont typeface="Arial" panose="020B0604020202020204" pitchFamily="34" charset="0"/>
              <a:buChar char="•"/>
            </a:pPr>
            <a:r>
              <a:rPr lang="en-US" baseline="0" dirty="0">
                <a:latin typeface="Calibri"/>
                <a:cs typeface="Calibri"/>
              </a:rPr>
              <a:t>Relative risk can be calculated in cohort studies and in clinical trials, where people are followed over time.</a:t>
            </a:r>
            <a:endParaRPr lang="en-US" dirty="0">
              <a:latin typeface="Calibri"/>
              <a:cs typeface="Calibri"/>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t>9</a:t>
            </a:fld>
            <a:endParaRPr lang="en-US"/>
          </a:p>
        </p:txBody>
      </p:sp>
    </p:spTree>
    <p:extLst>
      <p:ext uri="{BB962C8B-B14F-4D97-AF65-F5344CB8AC3E}">
        <p14:creationId xmlns:p14="http://schemas.microsoft.com/office/powerpoint/2010/main" val="280810612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7"/>
          <p:cNvGrpSpPr>
            <a:grpSpLocks/>
          </p:cNvGrpSpPr>
          <p:nvPr/>
        </p:nvGrpSpPr>
        <p:grpSpPr bwMode="auto">
          <a:xfrm>
            <a:off x="228600" y="2889250"/>
            <a:ext cx="8610600" cy="201613"/>
            <a:chOff x="144" y="1680"/>
            <a:chExt cx="5424" cy="144"/>
          </a:xfrm>
        </p:grpSpPr>
        <p:sp>
          <p:nvSpPr>
            <p:cNvPr id="5" name="Rectangle 8"/>
            <p:cNvSpPr>
              <a:spLocks noChangeArrowheads="1"/>
            </p:cNvSpPr>
            <p:nvPr userDrawn="1"/>
          </p:nvSpPr>
          <p:spPr bwMode="auto">
            <a:xfrm>
              <a:off x="144" y="1680"/>
              <a:ext cx="1808" cy="144"/>
            </a:xfrm>
            <a:prstGeom prst="rect">
              <a:avLst/>
            </a:prstGeom>
            <a:solidFill>
              <a:srgbClr val="FF0000"/>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a:cs typeface="+mn-cs"/>
              </a:endParaRPr>
            </a:p>
          </p:txBody>
        </p:sp>
        <p:sp>
          <p:nvSpPr>
            <p:cNvPr id="6" name="Rectangle 9"/>
            <p:cNvSpPr>
              <a:spLocks noChangeArrowheads="1"/>
            </p:cNvSpPr>
            <p:nvPr userDrawn="1"/>
          </p:nvSpPr>
          <p:spPr bwMode="auto">
            <a:xfrm>
              <a:off x="1952" y="1680"/>
              <a:ext cx="1808" cy="144"/>
            </a:xfrm>
            <a:prstGeom prst="rect">
              <a:avLst/>
            </a:prstGeom>
            <a:solidFill>
              <a:srgbClr val="009DD9"/>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a:cs typeface="+mn-cs"/>
              </a:endParaRPr>
            </a:p>
          </p:txBody>
        </p:sp>
        <p:sp>
          <p:nvSpPr>
            <p:cNvPr id="7" name="Rectangle 10"/>
            <p:cNvSpPr>
              <a:spLocks noChangeArrowheads="1"/>
            </p:cNvSpPr>
            <p:nvPr userDrawn="1"/>
          </p:nvSpPr>
          <p:spPr bwMode="auto">
            <a:xfrm>
              <a:off x="3760" y="1680"/>
              <a:ext cx="1808" cy="144"/>
            </a:xfrm>
            <a:prstGeom prst="rect">
              <a:avLst/>
            </a:prstGeom>
            <a:solidFill>
              <a:srgbClr val="0000FF"/>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a:cs typeface="+mn-cs"/>
              </a:endParaRPr>
            </a:p>
          </p:txBody>
        </p:sp>
      </p:grpSp>
      <p:sp>
        <p:nvSpPr>
          <p:cNvPr id="232450" name="Rectangle 2"/>
          <p:cNvSpPr>
            <a:spLocks noGrp="1" noChangeArrowheads="1"/>
          </p:cNvSpPr>
          <p:nvPr>
            <p:ph type="ctrTitle"/>
          </p:nvPr>
        </p:nvSpPr>
        <p:spPr>
          <a:xfrm>
            <a:off x="685800" y="685800"/>
            <a:ext cx="7772400" cy="2127250"/>
          </a:xfrm>
        </p:spPr>
        <p:txBody>
          <a:bodyPr/>
          <a:lstStyle>
            <a:lvl1pPr algn="ctr">
              <a:defRPr sz="5800">
                <a:solidFill>
                  <a:schemeClr val="accent1">
                    <a:lumMod val="75000"/>
                  </a:schemeClr>
                </a:solidFill>
                <a:latin typeface="+mj-lt"/>
              </a:defRPr>
            </a:lvl1pPr>
          </a:lstStyle>
          <a:p>
            <a:r>
              <a:rPr lang="en-US" dirty="0"/>
              <a:t>Click to edit Master title style</a:t>
            </a:r>
          </a:p>
        </p:txBody>
      </p:sp>
      <p:sp>
        <p:nvSpPr>
          <p:cNvPr id="232451" name="Rectangle 3"/>
          <p:cNvSpPr>
            <a:spLocks noGrp="1" noChangeArrowheads="1"/>
          </p:cNvSpPr>
          <p:nvPr>
            <p:ph type="subTitle" idx="1"/>
          </p:nvPr>
        </p:nvSpPr>
        <p:spPr>
          <a:xfrm>
            <a:off x="1371600" y="3270250"/>
            <a:ext cx="6400800" cy="2209800"/>
          </a:xfrm>
        </p:spPr>
        <p:txBody>
          <a:bodyPr/>
          <a:lstStyle>
            <a:lvl1pPr marL="0" indent="0" algn="ctr">
              <a:buFont typeface="Wingdings" pitchFamily="2" charset="2"/>
              <a:buNone/>
              <a:defRPr sz="3000"/>
            </a:lvl1pPr>
          </a:lstStyle>
          <a:p>
            <a:r>
              <a:rPr lang="en-US"/>
              <a:t>Click to edit Master subtitle style</a:t>
            </a:r>
            <a:endParaRPr lang="en-US" dirty="0"/>
          </a:p>
        </p:txBody>
      </p:sp>
      <p:sp>
        <p:nvSpPr>
          <p:cNvPr id="8" name="Rectangle 4"/>
          <p:cNvSpPr>
            <a:spLocks noGrp="1" noChangeArrowheads="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9" name="Rectangle 5"/>
          <p:cNvSpPr>
            <a:spLocks noGrp="1" noChangeArrowheads="1"/>
          </p:cNvSpPr>
          <p:nvPr>
            <p:ph type="ftr" sz="quarter" idx="11"/>
          </p:nvPr>
        </p:nvSpPr>
        <p:spPr/>
        <p:txBody>
          <a:bodyPr/>
          <a:lstStyle>
            <a:lvl1pPr>
              <a:defRPr/>
            </a:lvl1pPr>
          </a:lstStyle>
          <a:p>
            <a:endParaRPr lang="en-US"/>
          </a:p>
        </p:txBody>
      </p:sp>
      <p:sp>
        <p:nvSpPr>
          <p:cNvPr id="10"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pic>
        <p:nvPicPr>
          <p:cNvPr id="12" name="Picture 11"/>
          <p:cNvPicPr>
            <a:picLocks noChangeAspect="1"/>
          </p:cNvPicPr>
          <p:nvPr userDrawn="1"/>
        </p:nvPicPr>
        <p:blipFill>
          <a:blip r:embed="rId2"/>
          <a:stretch>
            <a:fillRect/>
          </a:stretch>
        </p:blipFill>
        <p:spPr>
          <a:xfrm>
            <a:off x="7602295" y="5753300"/>
            <a:ext cx="1236905" cy="990200"/>
          </a:xfrm>
          <a:prstGeom prst="rect">
            <a:avLst/>
          </a:prstGeom>
        </p:spPr>
      </p:pic>
    </p:spTree>
    <p:extLst>
      <p:ext uri="{BB962C8B-B14F-4D97-AF65-F5344CB8AC3E}">
        <p14:creationId xmlns:p14="http://schemas.microsoft.com/office/powerpoint/2010/main" val="3565285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Rectangle 5"/>
          <p:cNvSpPr>
            <a:spLocks noGrp="1" noChangeArrowheads="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7" name="Rectangle 6"/>
          <p:cNvSpPr>
            <a:spLocks noGrp="1" noChangeArrowheads="1"/>
          </p:cNvSpPr>
          <p:nvPr>
            <p:ph type="ftr" sz="quarter" idx="11"/>
          </p:nvPr>
        </p:nvSpPr>
        <p:spPr/>
        <p:txBody>
          <a:bodyPr/>
          <a:lstStyle>
            <a:lvl1pPr>
              <a:defRPr/>
            </a:lvl1pPr>
          </a:lstStyle>
          <a:p>
            <a:endParaRPr lang="en-US"/>
          </a:p>
        </p:txBody>
      </p:sp>
      <p:sp>
        <p:nvSpPr>
          <p:cNvPr id="8" name="Rectangle 7"/>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3980340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Rectangle 5"/>
          <p:cNvSpPr>
            <a:spLocks noGrp="1" noChangeArrowheads="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7" name="Rectangle 6"/>
          <p:cNvSpPr>
            <a:spLocks noGrp="1" noChangeArrowheads="1"/>
          </p:cNvSpPr>
          <p:nvPr>
            <p:ph type="ftr" sz="quarter" idx="11"/>
          </p:nvPr>
        </p:nvSpPr>
        <p:spPr/>
        <p:txBody>
          <a:bodyPr/>
          <a:lstStyle>
            <a:lvl1pPr>
              <a:defRPr/>
            </a:lvl1pPr>
          </a:lstStyle>
          <a:p>
            <a:endParaRPr lang="en-US"/>
          </a:p>
        </p:txBody>
      </p:sp>
      <p:sp>
        <p:nvSpPr>
          <p:cNvPr id="8" name="Rectangle 7"/>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16822198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6" name="Rectangle 5"/>
          <p:cNvSpPr>
            <a:spLocks noGrp="1" noChangeArrowheads="1"/>
          </p:cNvSpPr>
          <p:nvPr>
            <p:ph type="ftr" sz="quarter" idx="11"/>
          </p:nvPr>
        </p:nvSpPr>
        <p:spPr/>
        <p:txBody>
          <a:bodyPr/>
          <a:lstStyle>
            <a:lvl1pPr>
              <a:defRPr/>
            </a:lvl1pPr>
          </a:lstStyle>
          <a:p>
            <a:endParaRPr lang="en-US"/>
          </a:p>
        </p:txBody>
      </p:sp>
      <p:sp>
        <p:nvSpPr>
          <p:cNvPr id="7"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3061667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5311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7813"/>
            <a:ext cx="6019800" cy="585311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6" name="Rectangle 5"/>
          <p:cNvSpPr>
            <a:spLocks noGrp="1" noChangeArrowheads="1"/>
          </p:cNvSpPr>
          <p:nvPr>
            <p:ph type="ftr" sz="quarter" idx="11"/>
          </p:nvPr>
        </p:nvSpPr>
        <p:spPr/>
        <p:txBody>
          <a:bodyPr/>
          <a:lstStyle>
            <a:lvl1pPr>
              <a:defRPr/>
            </a:lvl1pPr>
          </a:lstStyle>
          <a:p>
            <a:endParaRPr lang="en-US"/>
          </a:p>
        </p:txBody>
      </p:sp>
      <p:sp>
        <p:nvSpPr>
          <p:cNvPr id="7"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19323013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371600"/>
          </a:xfrm>
        </p:spPr>
        <p:txBody>
          <a:bodyPr/>
          <a:lstStyle/>
          <a:p>
            <a:r>
              <a:rPr lang="en-US"/>
              <a:t>Click to edit Master title style</a:t>
            </a:r>
          </a:p>
        </p:txBody>
      </p:sp>
      <p:sp>
        <p:nvSpPr>
          <p:cNvPr id="3" name="Table Placeholder 2"/>
          <p:cNvSpPr>
            <a:spLocks noGrp="1"/>
          </p:cNvSpPr>
          <p:nvPr>
            <p:ph type="tbl" idx="1"/>
          </p:nvPr>
        </p:nvSpPr>
        <p:spPr>
          <a:xfrm>
            <a:off x="457200" y="1981200"/>
            <a:ext cx="8229600" cy="3886200"/>
          </a:xfrm>
        </p:spPr>
        <p:txBody>
          <a:bodyPr/>
          <a:lstStyle/>
          <a:p>
            <a:pPr lvl="0"/>
            <a:endParaRPr lang="en-US" noProof="0"/>
          </a:p>
        </p:txBody>
      </p:sp>
      <p:sp>
        <p:nvSpPr>
          <p:cNvPr id="4" name="Rectangle 2"/>
          <p:cNvSpPr>
            <a:spLocks noGrp="1" noChangeArrowheads="1"/>
          </p:cNvSpPr>
          <p:nvPr>
            <p:ph type="ftr" sz="quarter" idx="10"/>
          </p:nvPr>
        </p:nvSpPr>
        <p:spPr>
          <a:ln/>
        </p:spPr>
        <p:txBody>
          <a:bodyPr/>
          <a:lstStyle>
            <a:lvl1pPr>
              <a:defRPr/>
            </a:lvl1pPr>
          </a:lstStyle>
          <a:p>
            <a:pPr>
              <a:defRPr/>
            </a:pPr>
            <a:endParaRPr lang="en-US"/>
          </a:p>
        </p:txBody>
      </p:sp>
      <p:sp>
        <p:nvSpPr>
          <p:cNvPr id="5" name="Rectangle 3"/>
          <p:cNvSpPr>
            <a:spLocks noGrp="1" noChangeArrowheads="1"/>
          </p:cNvSpPr>
          <p:nvPr>
            <p:ph type="sldNum" sz="quarter" idx="11"/>
          </p:nvPr>
        </p:nvSpPr>
        <p:spPr>
          <a:ln/>
        </p:spPr>
        <p:txBody>
          <a:bodyPr/>
          <a:lstStyle>
            <a:lvl1pPr>
              <a:defRPr/>
            </a:lvl1pPr>
          </a:lstStyle>
          <a:p>
            <a:pPr>
              <a:defRPr/>
            </a:pPr>
            <a:fld id="{C97A76B0-A466-4F44-A3AC-B4E66FB130A4}" type="slidenum">
              <a:rPr lang="en-US"/>
              <a:pPr>
                <a:defRPr/>
              </a:pPr>
              <a:t>‹#›</a:t>
            </a:fld>
            <a:endParaRPr lang="en-US"/>
          </a:p>
        </p:txBody>
      </p:sp>
      <p:sp>
        <p:nvSpPr>
          <p:cNvPr id="6" name="Rectangle 16"/>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7409192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a:t>Click to edit Master title style</a:t>
            </a:r>
          </a:p>
        </p:txBody>
      </p:sp>
      <p:sp>
        <p:nvSpPr>
          <p:cNvPr id="3" name="Content Placeholder 2"/>
          <p:cNvSpPr>
            <a:spLocks noGrp="1"/>
          </p:cNvSpPr>
          <p:nvPr>
            <p:ph sz="half" idx="1"/>
          </p:nvPr>
        </p:nvSpPr>
        <p:spPr>
          <a:xfrm>
            <a:off x="685800" y="1981200"/>
            <a:ext cx="3818467" cy="3733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639734" y="1981200"/>
            <a:ext cx="3818467" cy="3733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9287976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5" name="Date Placeholder 3"/>
          <p:cNvSpPr>
            <a:spLocks noGrp="1"/>
          </p:cNvSpPr>
          <p:nvPr>
            <p:ph type="dt" sz="half" idx="10"/>
          </p:nvPr>
        </p:nvSpPr>
        <p:spPr/>
        <p:txBody>
          <a:bodyPr/>
          <a:lstStyle>
            <a:lvl1pPr>
              <a:defRPr/>
            </a:lvl1pPr>
          </a:lstStyle>
          <a:p>
            <a:pPr>
              <a:defRPr/>
            </a:pPr>
            <a:fld id="{95BD76F7-B0DE-8C48-9AB5-4FAEE43C43CB}" type="datetimeFigureOut">
              <a:rPr lang="en-US"/>
              <a:pPr>
                <a:defRPr/>
              </a:pPr>
              <a:t>1/17/2019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A37FB53B-BF9D-174B-B310-31F1ADA7A19B}" type="slidenum">
              <a:rPr lang="en-US"/>
              <a:pPr>
                <a:defRPr/>
              </a:pPr>
              <a:t>‹#›</a:t>
            </a:fld>
            <a:endParaRPr lang="en-US"/>
          </a:p>
        </p:txBody>
      </p:sp>
    </p:spTree>
    <p:extLst>
      <p:ext uri="{BB962C8B-B14F-4D97-AF65-F5344CB8AC3E}">
        <p14:creationId xmlns:p14="http://schemas.microsoft.com/office/powerpoint/2010/main" val="13576563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A7172813-939F-004E-9BDD-034604A11110}" type="datetimeFigureOut">
              <a:rPr lang="en-US"/>
              <a:pPr>
                <a:defRPr/>
              </a:pPr>
              <a:t>1/17/2019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7AC6E7D3-0185-1645-A396-4B7D82F668EC}" type="slidenum">
              <a:rPr lang="en-US"/>
              <a:pPr>
                <a:defRPr/>
              </a:pPr>
              <a:t>‹#›</a:t>
            </a:fld>
            <a:endParaRPr lang="en-US"/>
          </a:p>
        </p:txBody>
      </p:sp>
    </p:spTree>
    <p:extLst>
      <p:ext uri="{BB962C8B-B14F-4D97-AF65-F5344CB8AC3E}">
        <p14:creationId xmlns:p14="http://schemas.microsoft.com/office/powerpoint/2010/main" val="49523226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0C2550BA-C8E3-4B40-AF76-075C86712E99}" type="datetimeFigureOut">
              <a:rPr lang="en-US"/>
              <a:pPr>
                <a:defRPr/>
              </a:pPr>
              <a:t>1/17/2019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B8117A1F-C497-E04B-A08A-462DDD99ADF5}" type="slidenum">
              <a:rPr lang="en-US"/>
              <a:pPr>
                <a:defRPr/>
              </a:pPr>
              <a:t>‹#›</a:t>
            </a:fld>
            <a:endParaRPr lang="en-US"/>
          </a:p>
        </p:txBody>
      </p:sp>
    </p:spTree>
    <p:extLst>
      <p:ext uri="{BB962C8B-B14F-4D97-AF65-F5344CB8AC3E}">
        <p14:creationId xmlns:p14="http://schemas.microsoft.com/office/powerpoint/2010/main" val="341591895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Date Placeholder 3"/>
          <p:cNvSpPr>
            <a:spLocks noGrp="1"/>
          </p:cNvSpPr>
          <p:nvPr>
            <p:ph type="dt" sz="half" idx="10"/>
          </p:nvPr>
        </p:nvSpPr>
        <p:spPr/>
        <p:txBody>
          <a:bodyPr/>
          <a:lstStyle>
            <a:lvl1pPr>
              <a:defRPr/>
            </a:lvl1pPr>
          </a:lstStyle>
          <a:p>
            <a:pPr>
              <a:defRPr/>
            </a:pPr>
            <a:fld id="{91A7B449-4CCB-5847-8183-34A38CF095DC}" type="datetimeFigureOut">
              <a:rPr lang="en-US"/>
              <a:pPr>
                <a:defRPr/>
              </a:pPr>
              <a:t>1/17/2019</a:t>
            </a:fld>
            <a:endParaRPr lang="en-US"/>
          </a:p>
        </p:txBody>
      </p:sp>
      <p:sp>
        <p:nvSpPr>
          <p:cNvPr id="7" name="Footer Placeholder 4"/>
          <p:cNvSpPr>
            <a:spLocks noGrp="1"/>
          </p:cNvSpPr>
          <p:nvPr>
            <p:ph type="ftr" sz="quarter" idx="11"/>
          </p:nvPr>
        </p:nvSpPr>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75FFA504-80AA-9F40-BAE5-FCA96A6D70D5}" type="slidenum">
              <a:rPr lang="en-US"/>
              <a:pPr>
                <a:defRPr/>
              </a:pPr>
              <a:t>‹#›</a:t>
            </a:fld>
            <a:endParaRPr lang="en-US"/>
          </a:p>
        </p:txBody>
      </p:sp>
    </p:spTree>
    <p:extLst>
      <p:ext uri="{BB962C8B-B14F-4D97-AF65-F5344CB8AC3E}">
        <p14:creationId xmlns:p14="http://schemas.microsoft.com/office/powerpoint/2010/main" val="41929820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Date Placeholder 2"/>
          <p:cNvSpPr>
            <a:spLocks noGrp="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5" name="Footer Placeholder 3"/>
          <p:cNvSpPr>
            <a:spLocks noGrp="1"/>
          </p:cNvSpPr>
          <p:nvPr>
            <p:ph type="ftr" sz="quarter" idx="11"/>
          </p:nvPr>
        </p:nvSpPr>
        <p:spPr/>
        <p:txBody>
          <a:bodyPr/>
          <a:lstStyle>
            <a:lvl1pPr>
              <a:defRPr/>
            </a:lvl1pPr>
          </a:lstStyle>
          <a:p>
            <a:endParaRPr lang="en-US"/>
          </a:p>
        </p:txBody>
      </p:sp>
      <p:sp>
        <p:nvSpPr>
          <p:cNvPr id="6" name="Slide Number Placeholder 4"/>
          <p:cNvSpPr>
            <a:spLocks noGrp="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37137627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Date Placeholder 3"/>
          <p:cNvSpPr>
            <a:spLocks noGrp="1"/>
          </p:cNvSpPr>
          <p:nvPr>
            <p:ph type="dt" sz="half" idx="10"/>
          </p:nvPr>
        </p:nvSpPr>
        <p:spPr/>
        <p:txBody>
          <a:bodyPr/>
          <a:lstStyle>
            <a:lvl1pPr>
              <a:defRPr/>
            </a:lvl1pPr>
          </a:lstStyle>
          <a:p>
            <a:pPr>
              <a:defRPr/>
            </a:pPr>
            <a:fld id="{B0DD3D93-0872-4B49-B149-C10A337C1B8A}" type="datetimeFigureOut">
              <a:rPr lang="en-US"/>
              <a:pPr>
                <a:defRPr/>
              </a:pPr>
              <a:t>1/17/2019</a:t>
            </a:fld>
            <a:endParaRPr lang="en-US"/>
          </a:p>
        </p:txBody>
      </p:sp>
      <p:sp>
        <p:nvSpPr>
          <p:cNvPr id="9" name="Footer Placeholder 4"/>
          <p:cNvSpPr>
            <a:spLocks noGrp="1"/>
          </p:cNvSpPr>
          <p:nvPr>
            <p:ph type="ftr" sz="quarter" idx="11"/>
          </p:nvPr>
        </p:nvSpPr>
        <p:spPr/>
        <p:txBody>
          <a:bodyPr/>
          <a:lstStyle>
            <a:lvl1pPr>
              <a:defRPr/>
            </a:lvl1pPr>
          </a:lstStyle>
          <a:p>
            <a:pPr>
              <a:defRPr/>
            </a:pPr>
            <a:endParaRPr lang="en-US"/>
          </a:p>
        </p:txBody>
      </p:sp>
      <p:sp>
        <p:nvSpPr>
          <p:cNvPr id="10" name="Slide Number Placeholder 5"/>
          <p:cNvSpPr>
            <a:spLocks noGrp="1"/>
          </p:cNvSpPr>
          <p:nvPr>
            <p:ph type="sldNum" sz="quarter" idx="12"/>
          </p:nvPr>
        </p:nvSpPr>
        <p:spPr/>
        <p:txBody>
          <a:bodyPr/>
          <a:lstStyle>
            <a:lvl1pPr>
              <a:defRPr/>
            </a:lvl1pPr>
          </a:lstStyle>
          <a:p>
            <a:pPr>
              <a:defRPr/>
            </a:pPr>
            <a:fld id="{25DA60D9-0C4A-AB4A-BFC6-8EA771F4A3C9}" type="slidenum">
              <a:rPr lang="en-US"/>
              <a:pPr>
                <a:defRPr/>
              </a:pPr>
              <a:t>‹#›</a:t>
            </a:fld>
            <a:endParaRPr lang="en-US"/>
          </a:p>
        </p:txBody>
      </p:sp>
    </p:spTree>
    <p:extLst>
      <p:ext uri="{BB962C8B-B14F-4D97-AF65-F5344CB8AC3E}">
        <p14:creationId xmlns:p14="http://schemas.microsoft.com/office/powerpoint/2010/main" val="209581936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Date Placeholder 3"/>
          <p:cNvSpPr>
            <a:spLocks noGrp="1"/>
          </p:cNvSpPr>
          <p:nvPr>
            <p:ph type="dt" sz="half" idx="10"/>
          </p:nvPr>
        </p:nvSpPr>
        <p:spPr/>
        <p:txBody>
          <a:bodyPr/>
          <a:lstStyle>
            <a:lvl1pPr>
              <a:defRPr/>
            </a:lvl1pPr>
          </a:lstStyle>
          <a:p>
            <a:pPr>
              <a:defRPr/>
            </a:pPr>
            <a:fld id="{2BC16DF7-06BE-A94C-832E-1DF11E380545}" type="datetimeFigureOut">
              <a:rPr lang="en-US"/>
              <a:pPr>
                <a:defRPr/>
              </a:pPr>
              <a:t>1/17/2019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39FF234-1D05-4247-B552-DC1EFDB41419}" type="slidenum">
              <a:rPr lang="en-US"/>
              <a:pPr>
                <a:defRPr/>
              </a:pPr>
              <a:t>‹#›</a:t>
            </a:fld>
            <a:endParaRPr lang="en-US"/>
          </a:p>
        </p:txBody>
      </p:sp>
    </p:spTree>
    <p:extLst>
      <p:ext uri="{BB962C8B-B14F-4D97-AF65-F5344CB8AC3E}">
        <p14:creationId xmlns:p14="http://schemas.microsoft.com/office/powerpoint/2010/main" val="27215944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Date Placeholder 3"/>
          <p:cNvSpPr>
            <a:spLocks noGrp="1"/>
          </p:cNvSpPr>
          <p:nvPr>
            <p:ph type="dt" sz="half" idx="10"/>
          </p:nvPr>
        </p:nvSpPr>
        <p:spPr/>
        <p:txBody>
          <a:bodyPr/>
          <a:lstStyle>
            <a:lvl1pPr>
              <a:defRPr/>
            </a:lvl1pPr>
          </a:lstStyle>
          <a:p>
            <a:pPr>
              <a:defRPr/>
            </a:pPr>
            <a:fld id="{18243F69-0D54-034B-B052-690CEA2FA318}" type="datetimeFigureOut">
              <a:rPr lang="en-US"/>
              <a:pPr>
                <a:defRPr/>
              </a:pPr>
              <a:t>1/17/2019</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BA47EA12-8778-4542-B5EE-975C3CD69A25}" type="slidenum">
              <a:rPr lang="en-US"/>
              <a:pPr>
                <a:defRPr/>
              </a:pPr>
              <a:t>‹#›</a:t>
            </a:fld>
            <a:endParaRPr lang="en-US"/>
          </a:p>
        </p:txBody>
      </p:sp>
    </p:spTree>
    <p:extLst>
      <p:ext uri="{BB962C8B-B14F-4D97-AF65-F5344CB8AC3E}">
        <p14:creationId xmlns:p14="http://schemas.microsoft.com/office/powerpoint/2010/main" val="203390627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Date Placeholder 3"/>
          <p:cNvSpPr>
            <a:spLocks noGrp="1"/>
          </p:cNvSpPr>
          <p:nvPr>
            <p:ph type="dt" sz="half" idx="10"/>
          </p:nvPr>
        </p:nvSpPr>
        <p:spPr/>
        <p:txBody>
          <a:bodyPr/>
          <a:lstStyle>
            <a:lvl1pPr>
              <a:defRPr/>
            </a:lvl1pPr>
          </a:lstStyle>
          <a:p>
            <a:pPr>
              <a:defRPr/>
            </a:pPr>
            <a:fld id="{940C05B1-9509-8F47-9163-3776BD0CE122}" type="datetimeFigureOut">
              <a:rPr lang="en-US"/>
              <a:pPr>
                <a:defRPr/>
              </a:pPr>
              <a:t>1/17/2019</a:t>
            </a:fld>
            <a:endParaRPr lang="en-US"/>
          </a:p>
        </p:txBody>
      </p:sp>
      <p:sp>
        <p:nvSpPr>
          <p:cNvPr id="7" name="Footer Placeholder 4"/>
          <p:cNvSpPr>
            <a:spLocks noGrp="1"/>
          </p:cNvSpPr>
          <p:nvPr>
            <p:ph type="ftr" sz="quarter" idx="11"/>
          </p:nvPr>
        </p:nvSpPr>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A50CA7E8-E584-8445-9A1B-3CFEC352857E}" type="slidenum">
              <a:rPr lang="en-US"/>
              <a:pPr>
                <a:defRPr/>
              </a:pPr>
              <a:t>‹#›</a:t>
            </a:fld>
            <a:endParaRPr lang="en-US"/>
          </a:p>
        </p:txBody>
      </p:sp>
    </p:spTree>
    <p:extLst>
      <p:ext uri="{BB962C8B-B14F-4D97-AF65-F5344CB8AC3E}">
        <p14:creationId xmlns:p14="http://schemas.microsoft.com/office/powerpoint/2010/main" val="145222652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Date Placeholder 3"/>
          <p:cNvSpPr>
            <a:spLocks noGrp="1"/>
          </p:cNvSpPr>
          <p:nvPr>
            <p:ph type="dt" sz="half" idx="10"/>
          </p:nvPr>
        </p:nvSpPr>
        <p:spPr/>
        <p:txBody>
          <a:bodyPr/>
          <a:lstStyle>
            <a:lvl1pPr>
              <a:defRPr/>
            </a:lvl1pPr>
          </a:lstStyle>
          <a:p>
            <a:pPr>
              <a:defRPr/>
            </a:pPr>
            <a:fld id="{9456AE72-3E91-DA4F-9E24-78F4B7928589}" type="datetimeFigureOut">
              <a:rPr lang="en-US"/>
              <a:pPr>
                <a:defRPr/>
              </a:pPr>
              <a:t>1/17/2019</a:t>
            </a:fld>
            <a:endParaRPr lang="en-US"/>
          </a:p>
        </p:txBody>
      </p:sp>
      <p:sp>
        <p:nvSpPr>
          <p:cNvPr id="7" name="Footer Placeholder 4"/>
          <p:cNvSpPr>
            <a:spLocks noGrp="1"/>
          </p:cNvSpPr>
          <p:nvPr>
            <p:ph type="ftr" sz="quarter" idx="11"/>
          </p:nvPr>
        </p:nvSpPr>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6B2C34F6-5283-354F-B60D-7910E5EF4FD7}" type="slidenum">
              <a:rPr lang="en-US"/>
              <a:pPr>
                <a:defRPr/>
              </a:pPr>
              <a:t>‹#›</a:t>
            </a:fld>
            <a:endParaRPr lang="en-US"/>
          </a:p>
        </p:txBody>
      </p:sp>
    </p:spTree>
    <p:extLst>
      <p:ext uri="{BB962C8B-B14F-4D97-AF65-F5344CB8AC3E}">
        <p14:creationId xmlns:p14="http://schemas.microsoft.com/office/powerpoint/2010/main" val="337246855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381EBD12-AD3D-FF46-A8B7-910E6153C6B8}" type="datetimeFigureOut">
              <a:rPr lang="en-US"/>
              <a:pPr>
                <a:defRPr/>
              </a:pPr>
              <a:t>1/17/2019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CFC5A1D6-5677-424D-91F5-2341B2A0F8C5}" type="slidenum">
              <a:rPr lang="en-US"/>
              <a:pPr>
                <a:defRPr/>
              </a:pPr>
              <a:t>‹#›</a:t>
            </a:fld>
            <a:endParaRPr lang="en-US"/>
          </a:p>
        </p:txBody>
      </p:sp>
    </p:spTree>
    <p:extLst>
      <p:ext uri="{BB962C8B-B14F-4D97-AF65-F5344CB8AC3E}">
        <p14:creationId xmlns:p14="http://schemas.microsoft.com/office/powerpoint/2010/main" val="150980330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35A942FB-F36C-BF4E-BDB6-2724EA38A16B}" type="datetimeFigureOut">
              <a:rPr lang="en-US"/>
              <a:pPr>
                <a:defRPr/>
              </a:pPr>
              <a:t>1/17/2019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ECEEEEBF-D8CA-A24F-A338-55402DCCB039}" type="slidenum">
              <a:rPr lang="en-US"/>
              <a:pPr>
                <a:defRPr/>
              </a:pPr>
              <a:t>‹#›</a:t>
            </a:fld>
            <a:endParaRPr lang="en-US"/>
          </a:p>
        </p:txBody>
      </p:sp>
    </p:spTree>
    <p:extLst>
      <p:ext uri="{BB962C8B-B14F-4D97-AF65-F5344CB8AC3E}">
        <p14:creationId xmlns:p14="http://schemas.microsoft.com/office/powerpoint/2010/main" val="9600984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036638"/>
          </a:xfrm>
        </p:spPr>
        <p:txBody>
          <a:bodyPr/>
          <a:lstStyle/>
          <a:p>
            <a:r>
              <a:rPr lang="en-US"/>
              <a:t>Click to edit Master title style</a:t>
            </a:r>
          </a:p>
        </p:txBody>
      </p:sp>
      <p:sp>
        <p:nvSpPr>
          <p:cNvPr id="4" name="Rectangle 4"/>
          <p:cNvSpPr>
            <a:spLocks noGrp="1" noChangeArrowheads="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5" name="Rectangle 5"/>
          <p:cNvSpPr>
            <a:spLocks noGrp="1" noChangeArrowheads="1"/>
          </p:cNvSpPr>
          <p:nvPr>
            <p:ph type="ftr" sz="quarter" idx="11"/>
          </p:nvPr>
        </p:nvSpPr>
        <p:spPr/>
        <p:txBody>
          <a:bodyPr/>
          <a:lstStyle>
            <a:lvl1pPr>
              <a:defRPr/>
            </a:lvl1pPr>
          </a:lstStyle>
          <a:p>
            <a:endParaRPr lang="en-US"/>
          </a:p>
        </p:txBody>
      </p:sp>
      <p:sp>
        <p:nvSpPr>
          <p:cNvPr id="6"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35208382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6" name="Rectangle 5"/>
          <p:cNvSpPr>
            <a:spLocks noGrp="1" noChangeArrowheads="1"/>
          </p:cNvSpPr>
          <p:nvPr>
            <p:ph type="ftr" sz="quarter" idx="11"/>
          </p:nvPr>
        </p:nvSpPr>
        <p:spPr/>
        <p:txBody>
          <a:bodyPr/>
          <a:lstStyle>
            <a:lvl1pPr>
              <a:defRPr/>
            </a:lvl1pPr>
          </a:lstStyle>
          <a:p>
            <a:endParaRPr lang="en-US"/>
          </a:p>
        </p:txBody>
      </p:sp>
      <p:sp>
        <p:nvSpPr>
          <p:cNvPr id="7"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7154191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0" cap="all"/>
            </a:lvl1pPr>
          </a:lstStyle>
          <a:p>
            <a:r>
              <a:rPr lang="en-US"/>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fld id="{E7775EEB-55FE-2246-A534-988E126E9557}" type="datetimeFigureOut">
              <a:rPr lang="en-US" smtClean="0"/>
              <a:t>1/17/2019</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40753935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p:cNvSpPr>
            <a:spLocks noGrp="1" noChangeArrowheads="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7" name="Rectangle 6"/>
          <p:cNvSpPr>
            <a:spLocks noGrp="1" noChangeArrowheads="1"/>
          </p:cNvSpPr>
          <p:nvPr>
            <p:ph type="ftr" sz="quarter" idx="11"/>
          </p:nvPr>
        </p:nvSpPr>
        <p:spPr/>
        <p:txBody>
          <a:bodyPr/>
          <a:lstStyle>
            <a:lvl1pPr>
              <a:defRPr/>
            </a:lvl1pPr>
          </a:lstStyle>
          <a:p>
            <a:endParaRPr lang="en-US"/>
          </a:p>
        </p:txBody>
      </p:sp>
      <p:sp>
        <p:nvSpPr>
          <p:cNvPr id="8" name="Rectangle 7"/>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5860662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4"/>
          <p:cNvSpPr>
            <a:spLocks noGrp="1" noChangeArrowheads="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9" name="Rectangle 5"/>
          <p:cNvSpPr>
            <a:spLocks noGrp="1" noChangeArrowheads="1"/>
          </p:cNvSpPr>
          <p:nvPr>
            <p:ph type="ftr" sz="quarter" idx="11"/>
          </p:nvPr>
        </p:nvSpPr>
        <p:spPr/>
        <p:txBody>
          <a:bodyPr/>
          <a:lstStyle>
            <a:lvl1pPr>
              <a:defRPr/>
            </a:lvl1pPr>
          </a:lstStyle>
          <a:p>
            <a:endParaRPr lang="en-US"/>
          </a:p>
        </p:txBody>
      </p:sp>
      <p:sp>
        <p:nvSpPr>
          <p:cNvPr id="10"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14747149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Rectangle 4"/>
          <p:cNvSpPr>
            <a:spLocks noGrp="1" noChangeArrowheads="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5" name="Rectangle 5"/>
          <p:cNvSpPr>
            <a:spLocks noGrp="1" noChangeArrowheads="1"/>
          </p:cNvSpPr>
          <p:nvPr>
            <p:ph type="ftr" sz="quarter" idx="11"/>
          </p:nvPr>
        </p:nvSpPr>
        <p:spPr/>
        <p:txBody>
          <a:bodyPr/>
          <a:lstStyle>
            <a:lvl1pPr>
              <a:defRPr/>
            </a:lvl1pPr>
          </a:lstStyle>
          <a:p>
            <a:endParaRPr lang="en-US"/>
          </a:p>
        </p:txBody>
      </p:sp>
      <p:sp>
        <p:nvSpPr>
          <p:cNvPr id="6"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28404950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Rectangle 4"/>
          <p:cNvSpPr>
            <a:spLocks noGrp="1" noChangeArrowheads="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4" name="Rectangle 5"/>
          <p:cNvSpPr>
            <a:spLocks noGrp="1" noChangeArrowheads="1"/>
          </p:cNvSpPr>
          <p:nvPr>
            <p:ph type="ftr" sz="quarter" idx="11"/>
          </p:nvPr>
        </p:nvSpPr>
        <p:spPr/>
        <p:txBody>
          <a:bodyPr/>
          <a:lstStyle>
            <a:lvl1pPr>
              <a:defRPr/>
            </a:lvl1pPr>
          </a:lstStyle>
          <a:p>
            <a:endParaRPr lang="en-US"/>
          </a:p>
        </p:txBody>
      </p:sp>
      <p:sp>
        <p:nvSpPr>
          <p:cNvPr id="5"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40618860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image" Target="../media/image2.jpeg"/><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theme" Target="../theme/theme2.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7813"/>
            <a:ext cx="8229600" cy="11398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b" anchorCtr="0" compatLnSpc="1">
            <a:prstTxWarp prst="textNoShape">
              <a:avLst/>
            </a:prstTxWarp>
          </a:bodyPr>
          <a:lstStyle/>
          <a:p>
            <a:pPr lvl="0"/>
            <a:r>
              <a:rPr lang="en-US" dirty="0"/>
              <a:t>Click to edit Master title style</a:t>
            </a:r>
          </a:p>
        </p:txBody>
      </p:sp>
      <p:sp>
        <p:nvSpPr>
          <p:cNvPr id="1027" name="Rectangle 3"/>
          <p:cNvSpPr>
            <a:spLocks noGrp="1" noChangeArrowheads="1"/>
          </p:cNvSpPr>
          <p:nvPr>
            <p:ph type="body" idx="1"/>
          </p:nvPr>
        </p:nvSpPr>
        <p:spPr bwMode="auto">
          <a:xfrm>
            <a:off x="457200" y="1600200"/>
            <a:ext cx="8229600" cy="45307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31428" name="Rectangle 4"/>
          <p:cNvSpPr>
            <a:spLocks noGrp="1" noChangeArrowheads="1"/>
          </p:cNvSpPr>
          <p:nvPr>
            <p:ph type="dt" sz="half" idx="2"/>
          </p:nvPr>
        </p:nvSpPr>
        <p:spPr bwMode="auto">
          <a:xfrm>
            <a:off x="457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Verdana" pitchFamily="34" charset="0"/>
                <a:ea typeface="+mn-ea"/>
                <a:cs typeface="+mn-cs"/>
              </a:defRPr>
            </a:lvl1pPr>
          </a:lstStyle>
          <a:p>
            <a:fld id="{E7775EEB-55FE-2246-A534-988E126E9557}" type="datetimeFigureOut">
              <a:rPr lang="en-US" smtClean="0"/>
              <a:t>1/17/2019</a:t>
            </a:fld>
            <a:endParaRPr lang="en-US"/>
          </a:p>
        </p:txBody>
      </p:sp>
      <p:sp>
        <p:nvSpPr>
          <p:cNvPr id="2314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Verdana" pitchFamily="34" charset="0"/>
                <a:ea typeface="+mn-ea"/>
                <a:cs typeface="+mn-cs"/>
              </a:defRPr>
            </a:lvl1pPr>
          </a:lstStyle>
          <a:p>
            <a:endParaRPr lang="en-US"/>
          </a:p>
        </p:txBody>
      </p:sp>
      <p:sp>
        <p:nvSpPr>
          <p:cNvPr id="231430" name="Rectangle 6"/>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fld id="{5CDE4999-8175-CB4A-B813-24FF5168A6B1}" type="slidenum">
              <a:rPr lang="en-US" smtClean="0"/>
              <a:t>‹#›</a:t>
            </a:fld>
            <a:endParaRPr lang="en-US"/>
          </a:p>
        </p:txBody>
      </p:sp>
      <p:sp>
        <p:nvSpPr>
          <p:cNvPr id="1031" name="Rectangle 7"/>
          <p:cNvSpPr>
            <a:spLocks noChangeArrowheads="1"/>
          </p:cNvSpPr>
          <p:nvPr/>
        </p:nvSpPr>
        <p:spPr bwMode="auto">
          <a:xfrm>
            <a:off x="0" y="0"/>
            <a:ext cx="228600" cy="2286000"/>
          </a:xfrm>
          <a:prstGeom prst="rect">
            <a:avLst/>
          </a:prstGeom>
          <a:solidFill>
            <a:srgbClr val="B01D11"/>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eaLnBrk="1" hangingPunct="1">
              <a:defRPr/>
            </a:pPr>
            <a:endParaRPr lang="en-US" altLang="en-US" sz="2400">
              <a:latin typeface="Times New Roman" pitchFamily="18" charset="0"/>
              <a:cs typeface="+mn-cs"/>
            </a:endParaRPr>
          </a:p>
        </p:txBody>
      </p:sp>
      <p:sp>
        <p:nvSpPr>
          <p:cNvPr id="1033" name="Rectangle 9"/>
          <p:cNvSpPr>
            <a:spLocks noChangeArrowheads="1"/>
          </p:cNvSpPr>
          <p:nvPr/>
        </p:nvSpPr>
        <p:spPr bwMode="auto">
          <a:xfrm>
            <a:off x="0" y="2286000"/>
            <a:ext cx="228600" cy="2286000"/>
          </a:xfrm>
          <a:prstGeom prst="rect">
            <a:avLst/>
          </a:prstGeom>
          <a:solidFill>
            <a:schemeClr val="accent2"/>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eaLnBrk="1" hangingPunct="1">
              <a:defRPr/>
            </a:pPr>
            <a:endParaRPr lang="en-US" altLang="en-US" sz="2400">
              <a:latin typeface="Times New Roman" pitchFamily="18" charset="0"/>
              <a:cs typeface="+mn-cs"/>
            </a:endParaRPr>
          </a:p>
        </p:txBody>
      </p:sp>
      <p:sp>
        <p:nvSpPr>
          <p:cNvPr id="1034" name="Rectangle 10"/>
          <p:cNvSpPr>
            <a:spLocks noChangeArrowheads="1"/>
          </p:cNvSpPr>
          <p:nvPr/>
        </p:nvSpPr>
        <p:spPr bwMode="auto">
          <a:xfrm>
            <a:off x="0" y="4572000"/>
            <a:ext cx="228600" cy="2286000"/>
          </a:xfrm>
          <a:prstGeom prst="rect">
            <a:avLst/>
          </a:prstGeom>
          <a:solidFill>
            <a:srgbClr val="0000FF"/>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eaLnBrk="1" hangingPunct="1">
              <a:defRPr/>
            </a:pPr>
            <a:endParaRPr lang="en-US" altLang="en-US" sz="2400">
              <a:solidFill>
                <a:srgbClr val="0000FF"/>
              </a:solidFill>
              <a:latin typeface="Times New Roman" pitchFamily="18" charset="0"/>
              <a:cs typeface="+mn-cs"/>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87" r:id="rId14"/>
    <p:sldLayoutId id="2147483688" r:id="rId15"/>
  </p:sldLayoutIdLst>
  <p:txStyles>
    <p:titleStyle>
      <a:lvl1pPr algn="l" rtl="0" eaLnBrk="1" fontAlgn="base" hangingPunct="1">
        <a:spcBef>
          <a:spcPct val="0"/>
        </a:spcBef>
        <a:spcAft>
          <a:spcPct val="0"/>
        </a:spcAft>
        <a:defRPr sz="4400">
          <a:solidFill>
            <a:schemeClr val="accent1">
              <a:lumMod val="75000"/>
            </a:schemeClr>
          </a:solidFill>
          <a:latin typeface="Avenir Book"/>
          <a:ea typeface="MS PGothic" pitchFamily="34" charset="-128"/>
          <a:cs typeface="Avenir Book"/>
        </a:defRPr>
      </a:lvl1pPr>
      <a:lvl2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2pPr>
      <a:lvl3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3pPr>
      <a:lvl4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4pPr>
      <a:lvl5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5pPr>
      <a:lvl6pPr marL="457200" algn="l" rtl="0" eaLnBrk="1" fontAlgn="base" hangingPunct="1">
        <a:spcBef>
          <a:spcPct val="0"/>
        </a:spcBef>
        <a:spcAft>
          <a:spcPct val="0"/>
        </a:spcAft>
        <a:defRPr sz="4400">
          <a:solidFill>
            <a:schemeClr val="tx2"/>
          </a:solidFill>
          <a:latin typeface="Garamond" pitchFamily="18" charset="0"/>
        </a:defRPr>
      </a:lvl6pPr>
      <a:lvl7pPr marL="914400" algn="l" rtl="0" eaLnBrk="1" fontAlgn="base" hangingPunct="1">
        <a:spcBef>
          <a:spcPct val="0"/>
        </a:spcBef>
        <a:spcAft>
          <a:spcPct val="0"/>
        </a:spcAft>
        <a:defRPr sz="4400">
          <a:solidFill>
            <a:schemeClr val="tx2"/>
          </a:solidFill>
          <a:latin typeface="Garamond" pitchFamily="18" charset="0"/>
        </a:defRPr>
      </a:lvl7pPr>
      <a:lvl8pPr marL="1371600" algn="l" rtl="0" eaLnBrk="1" fontAlgn="base" hangingPunct="1">
        <a:spcBef>
          <a:spcPct val="0"/>
        </a:spcBef>
        <a:spcAft>
          <a:spcPct val="0"/>
        </a:spcAft>
        <a:defRPr sz="4400">
          <a:solidFill>
            <a:schemeClr val="tx2"/>
          </a:solidFill>
          <a:latin typeface="Garamond" pitchFamily="18" charset="0"/>
        </a:defRPr>
      </a:lvl8pPr>
      <a:lvl9pPr marL="1828800" algn="l" rtl="0" eaLnBrk="1" fontAlgn="base" hangingPunct="1">
        <a:spcBef>
          <a:spcPct val="0"/>
        </a:spcBef>
        <a:spcAft>
          <a:spcPct val="0"/>
        </a:spcAft>
        <a:defRPr sz="4400">
          <a:solidFill>
            <a:schemeClr val="tx2"/>
          </a:solidFill>
          <a:latin typeface="Garamond" pitchFamily="18" charset="0"/>
        </a:defRPr>
      </a:lvl9pPr>
    </p:titleStyle>
    <p:bodyStyle>
      <a:lvl1pPr marL="342900" indent="-342900" algn="l" rtl="0" eaLnBrk="1" fontAlgn="base" hangingPunct="1">
        <a:spcBef>
          <a:spcPct val="20000"/>
        </a:spcBef>
        <a:spcAft>
          <a:spcPct val="0"/>
        </a:spcAft>
        <a:buClr>
          <a:schemeClr val="tx1">
            <a:lumMod val="65000"/>
            <a:lumOff val="35000"/>
          </a:schemeClr>
        </a:buClr>
        <a:buSzPct val="100000"/>
        <a:buFont typeface="Wingdings" charset="2"/>
        <a:buChar char="§"/>
        <a:defRPr sz="3200">
          <a:solidFill>
            <a:srgbClr val="585C56"/>
          </a:solidFill>
          <a:latin typeface="Calibri"/>
          <a:ea typeface="MS PGothic" pitchFamily="34" charset="-128"/>
          <a:cs typeface="Calibri"/>
        </a:defRPr>
      </a:lvl1pPr>
      <a:lvl2pPr marL="742950" indent="-285750" algn="l" rtl="0" eaLnBrk="1" fontAlgn="base" hangingPunct="1">
        <a:spcBef>
          <a:spcPct val="20000"/>
        </a:spcBef>
        <a:spcAft>
          <a:spcPct val="0"/>
        </a:spcAft>
        <a:buClr>
          <a:schemeClr val="accent2">
            <a:lumMod val="75000"/>
          </a:schemeClr>
        </a:buClr>
        <a:buSzPct val="120000"/>
        <a:buFont typeface="Arial" charset="0"/>
        <a:buChar char="•"/>
        <a:defRPr sz="2800">
          <a:solidFill>
            <a:srgbClr val="585C56"/>
          </a:solidFill>
          <a:latin typeface="Calibri"/>
          <a:ea typeface="MS PGothic" pitchFamily="34" charset="-128"/>
          <a:cs typeface="Calibri"/>
        </a:defRPr>
      </a:lvl2pPr>
      <a:lvl3pPr marL="1143000" indent="-228600" algn="l" rtl="0" eaLnBrk="1" fontAlgn="base" hangingPunct="1">
        <a:spcBef>
          <a:spcPct val="20000"/>
        </a:spcBef>
        <a:spcAft>
          <a:spcPct val="0"/>
        </a:spcAft>
        <a:buClrTx/>
        <a:buSzPct val="120000"/>
        <a:buFont typeface="Courier New" charset="0"/>
        <a:buChar char="­"/>
        <a:defRPr sz="2400">
          <a:solidFill>
            <a:srgbClr val="585C56"/>
          </a:solidFill>
          <a:latin typeface="Calibri"/>
          <a:ea typeface="MS PGothic" pitchFamily="34" charset="-128"/>
          <a:cs typeface="Calibri"/>
        </a:defRPr>
      </a:lvl3pPr>
      <a:lvl4pPr marL="1657350" indent="-285750" algn="l" rtl="0" eaLnBrk="1" fontAlgn="base" hangingPunct="1">
        <a:spcBef>
          <a:spcPct val="20000"/>
        </a:spcBef>
        <a:spcAft>
          <a:spcPct val="0"/>
        </a:spcAft>
        <a:buClrTx/>
        <a:buFont typeface="Arial"/>
        <a:buChar char="•"/>
        <a:defRPr>
          <a:solidFill>
            <a:srgbClr val="585C56"/>
          </a:solidFill>
          <a:latin typeface="Calibri"/>
          <a:ea typeface="MS PGothic" pitchFamily="34" charset="-128"/>
          <a:cs typeface="Calibri"/>
        </a:defRPr>
      </a:lvl4pPr>
      <a:lvl5pPr marL="2057400" indent="-228600" algn="l" rtl="0" eaLnBrk="1" fontAlgn="base" hangingPunct="1">
        <a:spcBef>
          <a:spcPct val="20000"/>
        </a:spcBef>
        <a:spcAft>
          <a:spcPct val="0"/>
        </a:spcAft>
        <a:buClr>
          <a:srgbClr val="FF0000"/>
        </a:buClr>
        <a:buSzPct val="80000"/>
        <a:buFont typeface="Arial" charset="0"/>
        <a:buChar char="•"/>
        <a:defRPr>
          <a:solidFill>
            <a:srgbClr val="585C56"/>
          </a:solidFill>
          <a:latin typeface="Calibri"/>
          <a:ea typeface="MS PGothic" pitchFamily="34" charset="-128"/>
          <a:cs typeface="Calibri"/>
        </a:defRPr>
      </a:lvl5pPr>
      <a:lvl6pPr marL="25146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6pPr>
      <a:lvl7pPr marL="29718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7pPr>
      <a:lvl8pPr marL="34290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8pPr>
      <a:lvl9pPr marL="38862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638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638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defRPr>
            </a:lvl1pPr>
          </a:lstStyle>
          <a:p>
            <a:pPr>
              <a:defRPr/>
            </a:pPr>
            <a:fld id="{E9FE9ED3-31C6-1247-88DB-78C128AFB6D2}" type="datetimeFigureOut">
              <a:rPr lang="en-US"/>
              <a:pPr>
                <a:defRPr/>
              </a:pPr>
              <a:t>1/17/2019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Verdana" pitchFamily="34" charset="0"/>
                <a:ea typeface="+mn-ea"/>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E7DFC60D-88C1-7F4E-9E49-97E9C7C7DBCB}"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txStyles>
    <p:titleStyle>
      <a:lvl1pPr algn="ctr" rtl="0" eaLnBrk="1" fontAlgn="base" hangingPunct="1">
        <a:spcBef>
          <a:spcPct val="0"/>
        </a:spcBef>
        <a:spcAft>
          <a:spcPct val="0"/>
        </a:spcAft>
        <a:defRPr sz="4400" kern="1200">
          <a:solidFill>
            <a:schemeClr val="tx1"/>
          </a:solidFill>
          <a:latin typeface="+mj-lt"/>
          <a:ea typeface="MS PGothic" pitchFamily="34" charset="-128"/>
          <a:cs typeface="MS PGothic" charset="0"/>
        </a:defRPr>
      </a:lvl1pPr>
      <a:lvl2pPr algn="ctr" rtl="0" eaLnBrk="1" fontAlgn="base" hangingPunct="1">
        <a:spcBef>
          <a:spcPct val="0"/>
        </a:spcBef>
        <a:spcAft>
          <a:spcPct val="0"/>
        </a:spcAft>
        <a:defRPr sz="4400">
          <a:solidFill>
            <a:schemeClr val="tx1"/>
          </a:solidFill>
          <a:latin typeface="Calibri" pitchFamily="34" charset="0"/>
          <a:ea typeface="MS PGothic" pitchFamily="34" charset="-128"/>
          <a:cs typeface="MS PGothic" charset="0"/>
        </a:defRPr>
      </a:lvl2pPr>
      <a:lvl3pPr algn="ctr" rtl="0" eaLnBrk="1" fontAlgn="base" hangingPunct="1">
        <a:spcBef>
          <a:spcPct val="0"/>
        </a:spcBef>
        <a:spcAft>
          <a:spcPct val="0"/>
        </a:spcAft>
        <a:defRPr sz="4400">
          <a:solidFill>
            <a:schemeClr val="tx1"/>
          </a:solidFill>
          <a:latin typeface="Calibri" pitchFamily="34" charset="0"/>
          <a:ea typeface="MS PGothic" pitchFamily="34" charset="-128"/>
          <a:cs typeface="MS PGothic" charset="0"/>
        </a:defRPr>
      </a:lvl3pPr>
      <a:lvl4pPr algn="ctr" rtl="0" eaLnBrk="1" fontAlgn="base" hangingPunct="1">
        <a:spcBef>
          <a:spcPct val="0"/>
        </a:spcBef>
        <a:spcAft>
          <a:spcPct val="0"/>
        </a:spcAft>
        <a:defRPr sz="4400">
          <a:solidFill>
            <a:schemeClr val="tx1"/>
          </a:solidFill>
          <a:latin typeface="Calibri" pitchFamily="34" charset="0"/>
          <a:ea typeface="MS PGothic" pitchFamily="34" charset="-128"/>
          <a:cs typeface="MS PGothic" charset="0"/>
        </a:defRPr>
      </a:lvl4pPr>
      <a:lvl5pPr algn="ctr" rtl="0" eaLnBrk="1" fontAlgn="base" hangingPunct="1">
        <a:spcBef>
          <a:spcPct val="0"/>
        </a:spcBef>
        <a:spcAft>
          <a:spcPct val="0"/>
        </a:spcAft>
        <a:defRPr sz="4400">
          <a:solidFill>
            <a:schemeClr val="tx1"/>
          </a:solidFill>
          <a:latin typeface="Calibri" pitchFamily="34" charset="0"/>
          <a:ea typeface="MS PGothic" pitchFamily="34" charset="-128"/>
          <a:cs typeface="MS PGothic"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S PGothic" pitchFamily="34" charset="-128"/>
          <a:cs typeface="MS PGothic" charset="0"/>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S PGothic" pitchFamily="34" charset="-128"/>
          <a:cs typeface="MS PGothic" charset="0"/>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S PGothic" pitchFamily="34" charset="-128"/>
          <a:cs typeface="MS PGothic" charset="0"/>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S PGothic" pitchFamily="34" charset="-128"/>
          <a:cs typeface="MS PGothic" charset="0"/>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6.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9.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2.xml"/><Relationship Id="rId1" Type="http://schemas.openxmlformats.org/officeDocument/2006/relationships/slideLayout" Target="../slideLayouts/slideLayout8.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9.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08000" y="685798"/>
            <a:ext cx="8178800" cy="2130552"/>
          </a:xfrm>
        </p:spPr>
        <p:txBody>
          <a:bodyPr>
            <a:normAutofit/>
          </a:bodyPr>
          <a:lstStyle/>
          <a:p>
            <a:r>
              <a:rPr lang="en-US" sz="5400" dirty="0"/>
              <a:t>Basic Tools in Epidemiology Part II</a:t>
            </a:r>
          </a:p>
        </p:txBody>
      </p:sp>
      <p:sp>
        <p:nvSpPr>
          <p:cNvPr id="3" name="Subtitle 2"/>
          <p:cNvSpPr>
            <a:spLocks noGrp="1"/>
          </p:cNvSpPr>
          <p:nvPr>
            <p:ph type="subTitle" idx="1"/>
          </p:nvPr>
        </p:nvSpPr>
        <p:spPr>
          <a:xfrm>
            <a:off x="1371600" y="3653692"/>
            <a:ext cx="6400800" cy="1826357"/>
          </a:xfrm>
        </p:spPr>
        <p:txBody>
          <a:bodyPr>
            <a:normAutofit/>
          </a:bodyPr>
          <a:lstStyle/>
          <a:p>
            <a:r>
              <a:rPr lang="en-US" dirty="0"/>
              <a:t>CDC Operations Research Course</a:t>
            </a:r>
          </a:p>
          <a:p>
            <a:r>
              <a:rPr lang="en-US" dirty="0"/>
              <a:t>Add place and dates</a:t>
            </a:r>
          </a:p>
          <a:p>
            <a:r>
              <a:rPr lang="en-US" dirty="0"/>
              <a:t>Add presenter name &amp; affiliation</a:t>
            </a:r>
          </a:p>
        </p:txBody>
      </p:sp>
    </p:spTree>
    <p:extLst>
      <p:ext uri="{BB962C8B-B14F-4D97-AF65-F5344CB8AC3E}">
        <p14:creationId xmlns:p14="http://schemas.microsoft.com/office/powerpoint/2010/main" val="17468281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Odds ratio (OR)</a:t>
            </a:r>
          </a:p>
        </p:txBody>
      </p:sp>
      <p:sp>
        <p:nvSpPr>
          <p:cNvPr id="3" name="Content Placeholder 2"/>
          <p:cNvSpPr>
            <a:spLocks noGrp="1"/>
          </p:cNvSpPr>
          <p:nvPr>
            <p:ph idx="1"/>
          </p:nvPr>
        </p:nvSpPr>
        <p:spPr>
          <a:xfrm>
            <a:off x="457199" y="1600200"/>
            <a:ext cx="8475133" cy="4530725"/>
          </a:xfrm>
        </p:spPr>
        <p:txBody>
          <a:bodyPr/>
          <a:lstStyle/>
          <a:p>
            <a:r>
              <a:rPr lang="en-US" sz="2600" dirty="0"/>
              <a:t>Used in case-control studies to measure the odds of the </a:t>
            </a:r>
            <a:r>
              <a:rPr lang="en-US" sz="2600" u="sng" dirty="0"/>
              <a:t>exposure</a:t>
            </a:r>
            <a:r>
              <a:rPr lang="en-US" sz="2600" dirty="0"/>
              <a:t> in those with the disease compared to those without the disease</a:t>
            </a:r>
          </a:p>
          <a:p>
            <a:pPr lvl="1"/>
            <a:r>
              <a:rPr lang="en-US" sz="2200" dirty="0"/>
              <a:t>E.g., </a:t>
            </a:r>
            <a:r>
              <a:rPr lang="en-US" sz="2200" i="1" dirty="0"/>
              <a:t>Those with lung cancer are </a:t>
            </a:r>
            <a:r>
              <a:rPr lang="en-US" sz="2200" i="1" u="sng" dirty="0"/>
              <a:t>10 times</a:t>
            </a:r>
            <a:r>
              <a:rPr lang="en-US" sz="2200" i="1" dirty="0"/>
              <a:t> more likely to be smokers than those without lung cancer</a:t>
            </a:r>
            <a:endParaRPr lang="en-US" sz="1000" i="1" dirty="0"/>
          </a:p>
          <a:p>
            <a:r>
              <a:rPr lang="en-US" sz="2600" dirty="0"/>
              <a:t>We </a:t>
            </a:r>
            <a:r>
              <a:rPr lang="en-US" sz="2600" i="1" dirty="0"/>
              <a:t>cannot</a:t>
            </a:r>
            <a:r>
              <a:rPr lang="en-US" sz="2600" dirty="0"/>
              <a:t> measure the odds of the </a:t>
            </a:r>
            <a:r>
              <a:rPr lang="en-US" sz="2600" u="sng" dirty="0"/>
              <a:t>disease</a:t>
            </a:r>
            <a:r>
              <a:rPr lang="en-US" sz="2600" dirty="0"/>
              <a:t>, even though this is what we are interested in</a:t>
            </a:r>
          </a:p>
          <a:p>
            <a:r>
              <a:rPr lang="en-US" sz="2600" dirty="0"/>
              <a:t>However, the odds of disease and odds of exposure are </a:t>
            </a:r>
            <a:r>
              <a:rPr lang="en-US" sz="2600" b="1" dirty="0">
                <a:solidFill>
                  <a:schemeClr val="accent6">
                    <a:lumMod val="75000"/>
                  </a:schemeClr>
                </a:solidFill>
              </a:rPr>
              <a:t>mathematically equivalent </a:t>
            </a:r>
            <a:r>
              <a:rPr lang="en-US" sz="2600" dirty="0"/>
              <a:t>– so we can still measure the exposure-outcome relationship</a:t>
            </a:r>
          </a:p>
        </p:txBody>
      </p:sp>
    </p:spTree>
    <p:extLst>
      <p:ext uri="{BB962C8B-B14F-4D97-AF65-F5344CB8AC3E}">
        <p14:creationId xmlns:p14="http://schemas.microsoft.com/office/powerpoint/2010/main" val="824726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39825"/>
          </a:xfrm>
        </p:spPr>
        <p:txBody>
          <a:bodyPr/>
          <a:lstStyle/>
          <a:p>
            <a:r>
              <a:rPr lang="en-US" dirty="0"/>
              <a:t>Key tool: The 2 x 2 table</a:t>
            </a:r>
          </a:p>
        </p:txBody>
      </p:sp>
      <p:grpSp>
        <p:nvGrpSpPr>
          <p:cNvPr id="4" name="Group 7"/>
          <p:cNvGrpSpPr>
            <a:grpSpLocks/>
          </p:cNvGrpSpPr>
          <p:nvPr/>
        </p:nvGrpSpPr>
        <p:grpSpPr bwMode="auto">
          <a:xfrm>
            <a:off x="3163041" y="2947785"/>
            <a:ext cx="3386667" cy="2302933"/>
            <a:chOff x="1920" y="1488"/>
            <a:chExt cx="2400" cy="1632"/>
          </a:xfrm>
        </p:grpSpPr>
        <p:sp>
          <p:nvSpPr>
            <p:cNvPr id="5" name="Rectangle 4"/>
            <p:cNvSpPr>
              <a:spLocks noChangeArrowheads="1"/>
            </p:cNvSpPr>
            <p:nvPr/>
          </p:nvSpPr>
          <p:spPr bwMode="auto">
            <a:xfrm>
              <a:off x="1920" y="1488"/>
              <a:ext cx="2400" cy="1632"/>
            </a:xfrm>
            <a:prstGeom prst="rect">
              <a:avLst/>
            </a:prstGeom>
            <a:noFill/>
            <a:ln w="19050">
              <a:solidFill>
                <a:schemeClr val="tx1"/>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endParaRPr lang="en-US" altLang="en-US" sz="2844"/>
            </a:p>
          </p:txBody>
        </p:sp>
        <p:sp>
          <p:nvSpPr>
            <p:cNvPr id="6" name="Line 5"/>
            <p:cNvSpPr>
              <a:spLocks noChangeShapeType="1"/>
            </p:cNvSpPr>
            <p:nvPr/>
          </p:nvSpPr>
          <p:spPr bwMode="auto">
            <a:xfrm>
              <a:off x="3120" y="1488"/>
              <a:ext cx="0" cy="1632"/>
            </a:xfrm>
            <a:prstGeom prst="line">
              <a:avLst/>
            </a:prstGeom>
            <a:noFill/>
            <a:ln w="19050">
              <a:solidFill>
                <a:schemeClr val="tx1"/>
              </a:solidFill>
              <a:round/>
              <a:headEnd/>
              <a:tailEnd/>
            </a:ln>
            <a:extLst>
              <a:ext uri="{909E8E84-426E-40dd-AFC4-6F175D3DCCD1}">
                <a14:hiddenFill xmlns="" xmlns:a14="http://schemas.microsoft.com/office/drawing/2010/main">
                  <a:noFill/>
                </a14:hiddenFill>
              </a:ext>
            </a:extLst>
          </p:spPr>
          <p:txBody>
            <a:bodyPr wrap="none" anchor="ctr"/>
            <a:lstStyle/>
            <a:p>
              <a:endParaRPr lang="en-US" sz="1600"/>
            </a:p>
          </p:txBody>
        </p:sp>
        <p:sp>
          <p:nvSpPr>
            <p:cNvPr id="7" name="Line 6"/>
            <p:cNvSpPr>
              <a:spLocks noChangeShapeType="1"/>
            </p:cNvSpPr>
            <p:nvPr/>
          </p:nvSpPr>
          <p:spPr bwMode="auto">
            <a:xfrm>
              <a:off x="1920" y="2304"/>
              <a:ext cx="2400" cy="0"/>
            </a:xfrm>
            <a:prstGeom prst="line">
              <a:avLst/>
            </a:prstGeom>
            <a:noFill/>
            <a:ln w="19050">
              <a:solidFill>
                <a:schemeClr val="tx1"/>
              </a:solidFill>
              <a:round/>
              <a:headEnd/>
              <a:tailEnd/>
            </a:ln>
            <a:extLst>
              <a:ext uri="{909E8E84-426E-40dd-AFC4-6F175D3DCCD1}">
                <a14:hiddenFill xmlns="" xmlns:a14="http://schemas.microsoft.com/office/drawing/2010/main">
                  <a:noFill/>
                </a14:hiddenFill>
              </a:ext>
            </a:extLst>
          </p:spPr>
          <p:txBody>
            <a:bodyPr wrap="none" anchor="ctr"/>
            <a:lstStyle/>
            <a:p>
              <a:endParaRPr lang="en-US" sz="1600"/>
            </a:p>
          </p:txBody>
        </p:sp>
      </p:grpSp>
      <p:sp>
        <p:nvSpPr>
          <p:cNvPr id="8" name="Text Box 8"/>
          <p:cNvSpPr txBox="1">
            <a:spLocks noChangeArrowheads="1"/>
          </p:cNvSpPr>
          <p:nvPr/>
        </p:nvSpPr>
        <p:spPr bwMode="auto">
          <a:xfrm>
            <a:off x="3614597" y="1728585"/>
            <a:ext cx="2480166" cy="4205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133" b="1" dirty="0">
                <a:solidFill>
                  <a:schemeClr val="accent1"/>
                </a:solidFill>
              </a:rPr>
              <a:t>Outcome/Disease</a:t>
            </a:r>
          </a:p>
        </p:txBody>
      </p:sp>
      <p:sp>
        <p:nvSpPr>
          <p:cNvPr id="9" name="Text Box 9"/>
          <p:cNvSpPr txBox="1">
            <a:spLocks noChangeArrowheads="1"/>
          </p:cNvSpPr>
          <p:nvPr/>
        </p:nvSpPr>
        <p:spPr bwMode="auto">
          <a:xfrm>
            <a:off x="3230774" y="2202718"/>
            <a:ext cx="3416057" cy="7386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100" b="1" dirty="0"/>
              <a:t>        Yes                 No</a:t>
            </a:r>
          </a:p>
          <a:p>
            <a:pPr>
              <a:spcBef>
                <a:spcPct val="0"/>
              </a:spcBef>
              <a:buClrTx/>
              <a:buSzTx/>
              <a:buFontTx/>
              <a:buNone/>
            </a:pPr>
            <a:r>
              <a:rPr lang="en-US" altLang="en-US" sz="2100" b="1" dirty="0"/>
              <a:t>(outcome)   (no outcome)</a:t>
            </a:r>
          </a:p>
        </p:txBody>
      </p:sp>
      <p:sp>
        <p:nvSpPr>
          <p:cNvPr id="10" name="Text Box 11"/>
          <p:cNvSpPr txBox="1">
            <a:spLocks noChangeArrowheads="1"/>
          </p:cNvSpPr>
          <p:nvPr/>
        </p:nvSpPr>
        <p:spPr bwMode="auto">
          <a:xfrm>
            <a:off x="708347" y="3171432"/>
            <a:ext cx="2506133" cy="17334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lgn="r">
              <a:spcBef>
                <a:spcPct val="0"/>
              </a:spcBef>
              <a:buClrTx/>
              <a:buSzTx/>
              <a:buFontTx/>
              <a:buNone/>
            </a:pPr>
            <a:r>
              <a:rPr lang="en-US" altLang="en-US" sz="2100" b="1" dirty="0"/>
              <a:t>Yes </a:t>
            </a:r>
          </a:p>
          <a:p>
            <a:pPr algn="r">
              <a:spcBef>
                <a:spcPct val="0"/>
              </a:spcBef>
              <a:buClrTx/>
              <a:buSzTx/>
              <a:buFontTx/>
              <a:buNone/>
            </a:pPr>
            <a:r>
              <a:rPr lang="en-US" altLang="en-US" sz="2100" b="1" dirty="0"/>
              <a:t>(exposed)</a:t>
            </a:r>
          </a:p>
          <a:p>
            <a:pPr>
              <a:spcBef>
                <a:spcPct val="0"/>
              </a:spcBef>
              <a:buClrTx/>
              <a:buSzTx/>
              <a:buFontTx/>
              <a:buNone/>
            </a:pPr>
            <a:endParaRPr lang="en-US" altLang="en-US" sz="2100" b="1" dirty="0"/>
          </a:p>
          <a:p>
            <a:pPr algn="r">
              <a:spcBef>
                <a:spcPct val="0"/>
              </a:spcBef>
              <a:buClrTx/>
              <a:buSzTx/>
              <a:buFontTx/>
              <a:buNone/>
            </a:pPr>
            <a:r>
              <a:rPr lang="en-US" altLang="en-US" sz="2100" b="1" dirty="0"/>
              <a:t>No </a:t>
            </a:r>
          </a:p>
          <a:p>
            <a:pPr algn="r">
              <a:spcBef>
                <a:spcPct val="0"/>
              </a:spcBef>
              <a:buClrTx/>
              <a:buSzTx/>
              <a:buFontTx/>
              <a:buNone/>
            </a:pPr>
            <a:r>
              <a:rPr lang="en-US" altLang="en-US" sz="2100" b="1" dirty="0"/>
              <a:t>(not exposed)</a:t>
            </a:r>
          </a:p>
        </p:txBody>
      </p:sp>
      <p:sp>
        <p:nvSpPr>
          <p:cNvPr id="11" name="Text Box 12"/>
          <p:cNvSpPr txBox="1">
            <a:spLocks noChangeArrowheads="1"/>
          </p:cNvSpPr>
          <p:nvPr/>
        </p:nvSpPr>
        <p:spPr bwMode="auto">
          <a:xfrm>
            <a:off x="3941975" y="3354185"/>
            <a:ext cx="373820" cy="4753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489" b="1" i="1" dirty="0">
                <a:latin typeface="Times New Roman" charset="0"/>
              </a:rPr>
              <a:t>a</a:t>
            </a:r>
            <a:endParaRPr lang="en-US" altLang="en-US" sz="2844" b="1" dirty="0"/>
          </a:p>
        </p:txBody>
      </p:sp>
      <p:sp>
        <p:nvSpPr>
          <p:cNvPr id="12" name="Text Box 13"/>
          <p:cNvSpPr txBox="1">
            <a:spLocks noChangeArrowheads="1"/>
          </p:cNvSpPr>
          <p:nvPr/>
        </p:nvSpPr>
        <p:spPr bwMode="auto">
          <a:xfrm>
            <a:off x="5635308" y="3354185"/>
            <a:ext cx="366703" cy="4753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489" b="1" i="1">
                <a:latin typeface="Times New Roman" charset="0"/>
              </a:rPr>
              <a:t>b</a:t>
            </a:r>
            <a:endParaRPr lang="en-US" altLang="en-US" sz="2844" b="1"/>
          </a:p>
        </p:txBody>
      </p:sp>
      <p:sp>
        <p:nvSpPr>
          <p:cNvPr id="13" name="Text Box 14"/>
          <p:cNvSpPr txBox="1">
            <a:spLocks noChangeArrowheads="1"/>
          </p:cNvSpPr>
          <p:nvPr/>
        </p:nvSpPr>
        <p:spPr bwMode="auto">
          <a:xfrm>
            <a:off x="4009708" y="4437919"/>
            <a:ext cx="348780" cy="4753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489" b="1" i="1">
                <a:latin typeface="Times New Roman" charset="0"/>
              </a:rPr>
              <a:t>c</a:t>
            </a:r>
            <a:endParaRPr lang="en-US" altLang="en-US" sz="2844" b="1"/>
          </a:p>
        </p:txBody>
      </p:sp>
      <p:sp>
        <p:nvSpPr>
          <p:cNvPr id="14" name="Text Box 15"/>
          <p:cNvSpPr txBox="1">
            <a:spLocks noChangeArrowheads="1"/>
          </p:cNvSpPr>
          <p:nvPr/>
        </p:nvSpPr>
        <p:spPr bwMode="auto">
          <a:xfrm>
            <a:off x="5635308" y="4437919"/>
            <a:ext cx="399468" cy="4753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489" b="1" i="1">
                <a:latin typeface="Times New Roman" charset="0"/>
              </a:rPr>
              <a:t>d</a:t>
            </a:r>
            <a:endParaRPr lang="en-US" altLang="en-US" sz="2844" b="1"/>
          </a:p>
        </p:txBody>
      </p:sp>
      <p:sp>
        <p:nvSpPr>
          <p:cNvPr id="15" name="Text Box 15"/>
          <p:cNvSpPr txBox="1">
            <a:spLocks noChangeArrowheads="1"/>
          </p:cNvSpPr>
          <p:nvPr/>
        </p:nvSpPr>
        <p:spPr bwMode="auto">
          <a:xfrm>
            <a:off x="6711987" y="3502352"/>
            <a:ext cx="901283" cy="4753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489" b="1" i="1">
                <a:latin typeface="Times New Roman" charset="0"/>
              </a:rPr>
              <a:t>a + b</a:t>
            </a:r>
            <a:endParaRPr lang="en-US" altLang="en-US" sz="2844" b="1"/>
          </a:p>
        </p:txBody>
      </p:sp>
      <p:sp>
        <p:nvSpPr>
          <p:cNvPr id="16" name="Text Box 16"/>
          <p:cNvSpPr txBox="1">
            <a:spLocks noChangeArrowheads="1"/>
          </p:cNvSpPr>
          <p:nvPr/>
        </p:nvSpPr>
        <p:spPr bwMode="auto">
          <a:xfrm>
            <a:off x="6711986" y="4518352"/>
            <a:ext cx="912429" cy="4753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489" b="1" i="1">
                <a:latin typeface="Times New Roman" charset="0"/>
              </a:rPr>
              <a:t>c + d</a:t>
            </a:r>
            <a:endParaRPr lang="en-US" altLang="en-US" sz="2844" b="1"/>
          </a:p>
        </p:txBody>
      </p:sp>
      <p:sp>
        <p:nvSpPr>
          <p:cNvPr id="17" name="Text Box 17"/>
          <p:cNvSpPr txBox="1">
            <a:spLocks noChangeArrowheads="1"/>
          </p:cNvSpPr>
          <p:nvPr/>
        </p:nvSpPr>
        <p:spPr bwMode="auto">
          <a:xfrm>
            <a:off x="3596253" y="5331152"/>
            <a:ext cx="883360" cy="4753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489" b="1" i="1">
                <a:latin typeface="Times New Roman" charset="0"/>
              </a:rPr>
              <a:t>a + c</a:t>
            </a:r>
            <a:endParaRPr lang="en-US" altLang="en-US" sz="2844" b="1"/>
          </a:p>
        </p:txBody>
      </p:sp>
      <p:sp>
        <p:nvSpPr>
          <p:cNvPr id="18" name="Text Box 18"/>
          <p:cNvSpPr txBox="1">
            <a:spLocks noChangeArrowheads="1"/>
          </p:cNvSpPr>
          <p:nvPr/>
        </p:nvSpPr>
        <p:spPr bwMode="auto">
          <a:xfrm>
            <a:off x="5357320" y="5331152"/>
            <a:ext cx="899605" cy="4753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489" b="1" i="1">
                <a:latin typeface="Times New Roman" charset="0"/>
              </a:rPr>
              <a:t>b + d</a:t>
            </a:r>
            <a:endParaRPr lang="en-US" altLang="en-US" sz="2844" b="1"/>
          </a:p>
        </p:txBody>
      </p:sp>
      <p:sp>
        <p:nvSpPr>
          <p:cNvPr id="19" name="Text Box 19"/>
          <p:cNvSpPr txBox="1">
            <a:spLocks noChangeArrowheads="1"/>
          </p:cNvSpPr>
          <p:nvPr/>
        </p:nvSpPr>
        <p:spPr bwMode="auto">
          <a:xfrm>
            <a:off x="6644253" y="5263419"/>
            <a:ext cx="2064580" cy="85838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489" b="1" i="1" dirty="0">
                <a:latin typeface="Times New Roman" charset="0"/>
              </a:rPr>
              <a:t>Total</a:t>
            </a:r>
          </a:p>
          <a:p>
            <a:pPr>
              <a:spcBef>
                <a:spcPct val="0"/>
              </a:spcBef>
              <a:buClrTx/>
              <a:buSzTx/>
              <a:buFontTx/>
              <a:buNone/>
            </a:pPr>
            <a:r>
              <a:rPr lang="en-US" altLang="en-US" sz="2489" b="1" i="1" dirty="0">
                <a:latin typeface="Times New Roman" charset="0"/>
              </a:rPr>
              <a:t>(a + b + c + d)</a:t>
            </a:r>
            <a:endParaRPr lang="en-US" altLang="en-US" sz="2844" b="1" dirty="0"/>
          </a:p>
        </p:txBody>
      </p:sp>
      <p:cxnSp>
        <p:nvCxnSpPr>
          <p:cNvPr id="21" name="Straight Connector 20"/>
          <p:cNvCxnSpPr>
            <a:stCxn id="5" idx="2"/>
          </p:cNvCxnSpPr>
          <p:nvPr/>
        </p:nvCxnSpPr>
        <p:spPr bwMode="auto">
          <a:xfrm>
            <a:off x="4856375" y="5250718"/>
            <a:ext cx="0" cy="87109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2" name="Straight Connector 21"/>
          <p:cNvCxnSpPr/>
          <p:nvPr/>
        </p:nvCxnSpPr>
        <p:spPr bwMode="auto">
          <a:xfrm>
            <a:off x="6549708" y="5250718"/>
            <a:ext cx="0" cy="87109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3" name="Straight Connector 22"/>
          <p:cNvCxnSpPr>
            <a:stCxn id="7" idx="1"/>
          </p:cNvCxnSpPr>
          <p:nvPr/>
        </p:nvCxnSpPr>
        <p:spPr bwMode="auto">
          <a:xfrm>
            <a:off x="6549708" y="4099253"/>
            <a:ext cx="2137092"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6" name="Straight Connector 25"/>
          <p:cNvCxnSpPr/>
          <p:nvPr/>
        </p:nvCxnSpPr>
        <p:spPr bwMode="auto">
          <a:xfrm>
            <a:off x="6549708" y="5247872"/>
            <a:ext cx="2137092"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29" name="Text Box 10"/>
          <p:cNvSpPr txBox="1">
            <a:spLocks noChangeArrowheads="1"/>
          </p:cNvSpPr>
          <p:nvPr/>
        </p:nvSpPr>
        <p:spPr bwMode="auto">
          <a:xfrm>
            <a:off x="521744" y="1691660"/>
            <a:ext cx="512909" cy="35562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vert270" wrap="squar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133" b="1" dirty="0">
                <a:solidFill>
                  <a:srgbClr val="0F6FC6"/>
                </a:solidFill>
              </a:rPr>
              <a:t>Exposure/ Risk Factor</a:t>
            </a:r>
          </a:p>
        </p:txBody>
      </p:sp>
    </p:spTree>
    <p:extLst>
      <p:ext uri="{BB962C8B-B14F-4D97-AF65-F5344CB8AC3E}">
        <p14:creationId xmlns:p14="http://schemas.microsoft.com/office/powerpoint/2010/main" val="34317451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9905" y="457200"/>
            <a:ext cx="8595360" cy="1143000"/>
          </a:xfrm>
        </p:spPr>
        <p:txBody>
          <a:bodyPr/>
          <a:lstStyle/>
          <a:p>
            <a:pPr>
              <a:lnSpc>
                <a:spcPct val="90000"/>
              </a:lnSpc>
            </a:pPr>
            <a:r>
              <a:rPr lang="en-US" dirty="0"/>
              <a:t>Calculating relative risk, prevalence ratio</a:t>
            </a:r>
          </a:p>
        </p:txBody>
      </p:sp>
      <p:sp>
        <p:nvSpPr>
          <p:cNvPr id="3" name="Content Placeholder 2"/>
          <p:cNvSpPr>
            <a:spLocks noGrp="1"/>
          </p:cNvSpPr>
          <p:nvPr>
            <p:ph idx="1"/>
          </p:nvPr>
        </p:nvSpPr>
        <p:spPr>
          <a:xfrm>
            <a:off x="457200" y="1600200"/>
            <a:ext cx="8580967" cy="4972050"/>
          </a:xfrm>
        </p:spPr>
        <p:txBody>
          <a:bodyPr/>
          <a:lstStyle/>
          <a:p>
            <a:pPr marL="57150" indent="0">
              <a:buNone/>
            </a:pPr>
            <a:r>
              <a:rPr lang="en-US" sz="2800" dirty="0"/>
              <a:t>= </a:t>
            </a:r>
            <a:r>
              <a:rPr lang="en-US" sz="2800" u="sng" dirty="0"/>
              <a:t> </a:t>
            </a:r>
            <a:r>
              <a:rPr lang="en-US" sz="2400" u="sng" dirty="0"/>
              <a:t>Incidence (or prevalence) of outcome in exposed group</a:t>
            </a:r>
          </a:p>
          <a:p>
            <a:pPr marL="57150" indent="0">
              <a:buNone/>
            </a:pPr>
            <a:r>
              <a:rPr lang="en-US" sz="2400" dirty="0"/>
              <a:t>    Incidence (or prevalence) of outcome in unexposed group</a:t>
            </a:r>
          </a:p>
          <a:p>
            <a:pPr marL="0" indent="0">
              <a:buNone/>
            </a:pPr>
            <a:endParaRPr lang="en-US" dirty="0"/>
          </a:p>
          <a:p>
            <a:pPr marL="0" indent="0">
              <a:buNone/>
            </a:pPr>
            <a:endParaRPr lang="en-US" dirty="0"/>
          </a:p>
          <a:p>
            <a:pPr marL="0" indent="0">
              <a:buNone/>
            </a:pPr>
            <a:endParaRPr lang="en-US" dirty="0"/>
          </a:p>
          <a:p>
            <a:pPr marL="0" indent="0">
              <a:buNone/>
            </a:pPr>
            <a:endParaRPr lang="en-US" sz="2300" dirty="0"/>
          </a:p>
          <a:p>
            <a:r>
              <a:rPr lang="en-US" sz="2200" dirty="0"/>
              <a:t>TIME PERIOD MUST BE DEFINED</a:t>
            </a:r>
          </a:p>
          <a:p>
            <a:r>
              <a:rPr lang="en-US" sz="2200" dirty="0"/>
              <a:t>If RR or PR &gt; 1, risk is greater in the exposed</a:t>
            </a:r>
          </a:p>
          <a:p>
            <a:r>
              <a:rPr lang="en-US" sz="2200" dirty="0"/>
              <a:t>If RR or PR &lt; 1, risk is lower in the exposed (</a:t>
            </a:r>
            <a:r>
              <a:rPr lang="en-US" sz="2200" i="1" dirty="0"/>
              <a:t>i.e., </a:t>
            </a:r>
            <a:r>
              <a:rPr lang="en-US" sz="2200" dirty="0"/>
              <a:t>protective factor)</a:t>
            </a:r>
          </a:p>
          <a:p>
            <a:r>
              <a:rPr lang="en-US" sz="2200" dirty="0"/>
              <a:t>If RR or PR = 1, no association between exposure and outcome</a:t>
            </a:r>
          </a:p>
        </p:txBody>
      </p:sp>
      <p:grpSp>
        <p:nvGrpSpPr>
          <p:cNvPr id="5" name="Group 4"/>
          <p:cNvGrpSpPr>
            <a:grpSpLocks/>
          </p:cNvGrpSpPr>
          <p:nvPr/>
        </p:nvGrpSpPr>
        <p:grpSpPr bwMode="auto">
          <a:xfrm>
            <a:off x="1475946" y="3179789"/>
            <a:ext cx="2214001" cy="894697"/>
            <a:chOff x="1920" y="1488"/>
            <a:chExt cx="2400" cy="1632"/>
          </a:xfrm>
        </p:grpSpPr>
        <p:sp>
          <p:nvSpPr>
            <p:cNvPr id="6" name="Rectangle 5"/>
            <p:cNvSpPr>
              <a:spLocks noChangeArrowheads="1"/>
            </p:cNvSpPr>
            <p:nvPr/>
          </p:nvSpPr>
          <p:spPr bwMode="auto">
            <a:xfrm>
              <a:off x="1920" y="1488"/>
              <a:ext cx="2400" cy="1632"/>
            </a:xfrm>
            <a:prstGeom prst="rect">
              <a:avLst/>
            </a:prstGeom>
            <a:noFill/>
            <a:ln w="9525">
              <a:solidFill>
                <a:schemeClr val="folHlink"/>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endParaRPr lang="en-US" altLang="en-US" sz="2844"/>
            </a:p>
          </p:txBody>
        </p:sp>
        <p:sp>
          <p:nvSpPr>
            <p:cNvPr id="7" name="Line 6"/>
            <p:cNvSpPr>
              <a:spLocks noChangeShapeType="1"/>
            </p:cNvSpPr>
            <p:nvPr/>
          </p:nvSpPr>
          <p:spPr bwMode="auto">
            <a:xfrm>
              <a:off x="3120" y="1488"/>
              <a:ext cx="0" cy="1632"/>
            </a:xfrm>
            <a:prstGeom prst="line">
              <a:avLst/>
            </a:prstGeom>
            <a:noFill/>
            <a:ln w="9525">
              <a:solidFill>
                <a:schemeClr val="folHlink"/>
              </a:solidFill>
              <a:round/>
              <a:headEnd/>
              <a:tailEnd/>
            </a:ln>
            <a:extLst>
              <a:ext uri="{909E8E84-426E-40dd-AFC4-6F175D3DCCD1}">
                <a14:hiddenFill xmlns="" xmlns:a14="http://schemas.microsoft.com/office/drawing/2010/main">
                  <a:noFill/>
                </a14:hiddenFill>
              </a:ext>
            </a:extLst>
          </p:spPr>
          <p:txBody>
            <a:bodyPr wrap="none" anchor="ctr"/>
            <a:lstStyle/>
            <a:p>
              <a:endParaRPr lang="en-US" sz="1600"/>
            </a:p>
          </p:txBody>
        </p:sp>
        <p:sp>
          <p:nvSpPr>
            <p:cNvPr id="8" name="Line 7"/>
            <p:cNvSpPr>
              <a:spLocks noChangeShapeType="1"/>
            </p:cNvSpPr>
            <p:nvPr/>
          </p:nvSpPr>
          <p:spPr bwMode="auto">
            <a:xfrm>
              <a:off x="1920" y="2304"/>
              <a:ext cx="2400" cy="0"/>
            </a:xfrm>
            <a:prstGeom prst="line">
              <a:avLst/>
            </a:prstGeom>
            <a:noFill/>
            <a:ln w="9525">
              <a:solidFill>
                <a:schemeClr val="folHlink"/>
              </a:solidFill>
              <a:round/>
              <a:headEnd/>
              <a:tailEnd/>
            </a:ln>
            <a:extLst>
              <a:ext uri="{909E8E84-426E-40dd-AFC4-6F175D3DCCD1}">
                <a14:hiddenFill xmlns="" xmlns:a14="http://schemas.microsoft.com/office/drawing/2010/main">
                  <a:noFill/>
                </a14:hiddenFill>
              </a:ext>
            </a:extLst>
          </p:spPr>
          <p:txBody>
            <a:bodyPr wrap="none" anchor="ctr"/>
            <a:lstStyle/>
            <a:p>
              <a:endParaRPr lang="en-US" sz="1600"/>
            </a:p>
          </p:txBody>
        </p:sp>
      </p:grpSp>
      <p:sp>
        <p:nvSpPr>
          <p:cNvPr id="9" name="Text Box 8"/>
          <p:cNvSpPr txBox="1">
            <a:spLocks noChangeArrowheads="1"/>
          </p:cNvSpPr>
          <p:nvPr/>
        </p:nvSpPr>
        <p:spPr bwMode="auto">
          <a:xfrm>
            <a:off x="1787429" y="3206724"/>
            <a:ext cx="474133" cy="4154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100" b="1" i="1" dirty="0">
                <a:latin typeface="Times New Roman" charset="0"/>
              </a:rPr>
              <a:t>a</a:t>
            </a:r>
            <a:r>
              <a:rPr lang="en-US" altLang="en-US" sz="2100" b="1" i="1" baseline="30000" dirty="0">
                <a:latin typeface="Times New Roman" charset="0"/>
              </a:rPr>
              <a:t> </a:t>
            </a:r>
            <a:endParaRPr lang="en-US" altLang="en-US" sz="2100" baseline="30000" dirty="0"/>
          </a:p>
        </p:txBody>
      </p:sp>
      <p:sp>
        <p:nvSpPr>
          <p:cNvPr id="10" name="Text Box 9"/>
          <p:cNvSpPr txBox="1">
            <a:spLocks noChangeArrowheads="1"/>
          </p:cNvSpPr>
          <p:nvPr/>
        </p:nvSpPr>
        <p:spPr bwMode="auto">
          <a:xfrm>
            <a:off x="2957613" y="3184857"/>
            <a:ext cx="530578" cy="4154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100" b="1" i="1" dirty="0">
                <a:latin typeface="Times New Roman" charset="0"/>
              </a:rPr>
              <a:t>b </a:t>
            </a:r>
            <a:r>
              <a:rPr lang="en-US" altLang="en-US" sz="2100" b="1" i="1" baseline="30000" dirty="0">
                <a:latin typeface="Times New Roman" charset="0"/>
              </a:rPr>
              <a:t> </a:t>
            </a:r>
          </a:p>
        </p:txBody>
      </p:sp>
      <p:sp>
        <p:nvSpPr>
          <p:cNvPr id="11" name="Text Box 10"/>
          <p:cNvSpPr txBox="1">
            <a:spLocks noChangeArrowheads="1"/>
          </p:cNvSpPr>
          <p:nvPr/>
        </p:nvSpPr>
        <p:spPr bwMode="auto">
          <a:xfrm>
            <a:off x="1787429" y="3627567"/>
            <a:ext cx="474133" cy="4205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100" b="1" i="1" dirty="0">
                <a:latin typeface="Times New Roman" charset="0"/>
              </a:rPr>
              <a:t>c</a:t>
            </a:r>
            <a:endParaRPr lang="en-US" altLang="en-US" sz="2100" b="1" i="1" baseline="30000" dirty="0">
              <a:latin typeface="Times New Roman" charset="0"/>
            </a:endParaRPr>
          </a:p>
        </p:txBody>
      </p:sp>
      <p:sp>
        <p:nvSpPr>
          <p:cNvPr id="12" name="Text Box 11"/>
          <p:cNvSpPr txBox="1">
            <a:spLocks noChangeArrowheads="1"/>
          </p:cNvSpPr>
          <p:nvPr/>
        </p:nvSpPr>
        <p:spPr bwMode="auto">
          <a:xfrm>
            <a:off x="2957613" y="3653922"/>
            <a:ext cx="465667" cy="42057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100" b="1" i="1" dirty="0">
                <a:latin typeface="Times New Roman" charset="0"/>
              </a:rPr>
              <a:t>d</a:t>
            </a:r>
            <a:endParaRPr lang="en-US" altLang="en-US" sz="2100" b="1" i="1" baseline="30000" dirty="0">
              <a:latin typeface="Times New Roman" charset="0"/>
            </a:endParaRPr>
          </a:p>
        </p:txBody>
      </p:sp>
      <p:sp>
        <p:nvSpPr>
          <p:cNvPr id="17" name="Text Box 8"/>
          <p:cNvSpPr txBox="1">
            <a:spLocks noChangeArrowheads="1"/>
          </p:cNvSpPr>
          <p:nvPr/>
        </p:nvSpPr>
        <p:spPr bwMode="auto">
          <a:xfrm>
            <a:off x="1543679" y="4081368"/>
            <a:ext cx="785157" cy="4154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100" b="1" i="1" dirty="0">
                <a:latin typeface="Times New Roman" charset="0"/>
              </a:rPr>
              <a:t>a + c</a:t>
            </a:r>
            <a:r>
              <a:rPr lang="en-US" altLang="en-US" sz="2100" b="1" i="1" baseline="30000" dirty="0">
                <a:latin typeface="Times New Roman" charset="0"/>
              </a:rPr>
              <a:t> </a:t>
            </a:r>
            <a:endParaRPr lang="en-US" altLang="en-US" sz="2100" baseline="30000" dirty="0"/>
          </a:p>
        </p:txBody>
      </p:sp>
      <p:sp>
        <p:nvSpPr>
          <p:cNvPr id="18" name="Text Box 8"/>
          <p:cNvSpPr txBox="1">
            <a:spLocks noChangeArrowheads="1"/>
          </p:cNvSpPr>
          <p:nvPr/>
        </p:nvSpPr>
        <p:spPr bwMode="auto">
          <a:xfrm>
            <a:off x="2798271" y="4081368"/>
            <a:ext cx="785157" cy="4154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100" b="1" i="1" dirty="0">
                <a:latin typeface="Times New Roman" charset="0"/>
              </a:rPr>
              <a:t>b + d</a:t>
            </a:r>
            <a:r>
              <a:rPr lang="en-US" altLang="en-US" sz="2100" b="1" i="1" baseline="30000" dirty="0">
                <a:latin typeface="Times New Roman" charset="0"/>
              </a:rPr>
              <a:t> </a:t>
            </a:r>
            <a:endParaRPr lang="en-US" altLang="en-US" sz="2100" baseline="30000" dirty="0"/>
          </a:p>
        </p:txBody>
      </p:sp>
      <p:sp>
        <p:nvSpPr>
          <p:cNvPr id="19" name="Text Box 8"/>
          <p:cNvSpPr txBox="1">
            <a:spLocks noChangeArrowheads="1"/>
          </p:cNvSpPr>
          <p:nvPr/>
        </p:nvSpPr>
        <p:spPr bwMode="auto">
          <a:xfrm>
            <a:off x="3814271" y="3196771"/>
            <a:ext cx="785157" cy="4154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100" b="1" i="1" dirty="0">
                <a:latin typeface="Times New Roman" charset="0"/>
              </a:rPr>
              <a:t>a + b</a:t>
            </a:r>
            <a:r>
              <a:rPr lang="en-US" altLang="en-US" sz="2100" b="1" i="1" baseline="30000" dirty="0">
                <a:latin typeface="Times New Roman" charset="0"/>
              </a:rPr>
              <a:t> </a:t>
            </a:r>
            <a:endParaRPr lang="en-US" altLang="en-US" sz="2100" baseline="30000" dirty="0"/>
          </a:p>
        </p:txBody>
      </p:sp>
      <p:sp>
        <p:nvSpPr>
          <p:cNvPr id="20" name="Text Box 8"/>
          <p:cNvSpPr txBox="1">
            <a:spLocks noChangeArrowheads="1"/>
          </p:cNvSpPr>
          <p:nvPr/>
        </p:nvSpPr>
        <p:spPr bwMode="auto">
          <a:xfrm>
            <a:off x="3814271" y="3653922"/>
            <a:ext cx="785157" cy="42057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100" b="1" i="1" dirty="0">
                <a:latin typeface="Times New Roman" charset="0"/>
              </a:rPr>
              <a:t>c + d</a:t>
            </a:r>
            <a:endParaRPr lang="en-US" altLang="en-US" sz="2100" baseline="30000" dirty="0"/>
          </a:p>
        </p:txBody>
      </p:sp>
      <p:sp>
        <p:nvSpPr>
          <p:cNvPr id="21" name="Text Box 16"/>
          <p:cNvSpPr txBox="1">
            <a:spLocks noChangeArrowheads="1"/>
          </p:cNvSpPr>
          <p:nvPr/>
        </p:nvSpPr>
        <p:spPr bwMode="auto">
          <a:xfrm>
            <a:off x="4922942" y="3206723"/>
            <a:ext cx="3763858" cy="7386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1800" b="1" dirty="0"/>
              <a:t>RR (or PR)</a:t>
            </a:r>
            <a:r>
              <a:rPr lang="en-US" altLang="en-US" sz="1422" b="1" dirty="0"/>
              <a:t>  </a:t>
            </a:r>
            <a:r>
              <a:rPr lang="en-US" altLang="en-US" sz="1800" b="1" dirty="0"/>
              <a:t>=</a:t>
            </a:r>
            <a:r>
              <a:rPr lang="en-US" altLang="en-US" sz="1422" b="1" dirty="0"/>
              <a:t> </a:t>
            </a:r>
            <a:r>
              <a:rPr lang="en-US" altLang="en-US" sz="1600" b="1" dirty="0"/>
              <a:t> </a:t>
            </a:r>
            <a:r>
              <a:rPr lang="en-US" altLang="en-US" sz="2100" b="1" i="1" dirty="0">
                <a:latin typeface="Times New Roman"/>
                <a:cs typeface="Times New Roman"/>
              </a:rPr>
              <a:t>a </a:t>
            </a:r>
            <a:r>
              <a:rPr lang="en-US" altLang="en-US" sz="2100" b="1" dirty="0">
                <a:latin typeface="Times New Roman"/>
                <a:cs typeface="Times New Roman"/>
              </a:rPr>
              <a:t>/ </a:t>
            </a:r>
            <a:r>
              <a:rPr lang="en-US" altLang="en-US" sz="2100" b="1" i="1" dirty="0">
                <a:latin typeface="Times New Roman"/>
                <a:cs typeface="Times New Roman"/>
              </a:rPr>
              <a:t>(a + b</a:t>
            </a:r>
            <a:r>
              <a:rPr lang="en-US" altLang="en-US" sz="2100" b="1" dirty="0">
                <a:latin typeface="Times New Roman"/>
                <a:cs typeface="Times New Roman"/>
              </a:rPr>
              <a:t>)</a:t>
            </a:r>
            <a:r>
              <a:rPr lang="en-US" altLang="en-US" sz="1800" b="1" dirty="0"/>
              <a:t>  </a:t>
            </a:r>
          </a:p>
          <a:p>
            <a:pPr>
              <a:spcBef>
                <a:spcPct val="0"/>
              </a:spcBef>
              <a:buClrTx/>
              <a:buSzTx/>
              <a:buFontTx/>
              <a:buNone/>
            </a:pPr>
            <a:r>
              <a:rPr lang="en-US" altLang="en-US" sz="1800" b="1" i="1" dirty="0">
                <a:latin typeface="Times New Roman"/>
                <a:cs typeface="Times New Roman"/>
              </a:rPr>
              <a:t>                 	  </a:t>
            </a:r>
            <a:r>
              <a:rPr lang="en-US" altLang="en-US" sz="2100" b="1" i="1" dirty="0">
                <a:latin typeface="Times New Roman"/>
                <a:cs typeface="Times New Roman"/>
              </a:rPr>
              <a:t>c </a:t>
            </a:r>
            <a:r>
              <a:rPr lang="en-US" altLang="en-US" sz="2100" b="1" dirty="0">
                <a:latin typeface="Times New Roman"/>
                <a:cs typeface="Times New Roman"/>
              </a:rPr>
              <a:t>/ </a:t>
            </a:r>
            <a:r>
              <a:rPr lang="en-US" altLang="en-US" sz="2100" b="1" i="1" dirty="0">
                <a:latin typeface="Times New Roman"/>
                <a:cs typeface="Times New Roman"/>
              </a:rPr>
              <a:t>(c + d</a:t>
            </a:r>
            <a:r>
              <a:rPr lang="en-US" altLang="en-US" sz="2100" b="1" dirty="0">
                <a:latin typeface="Times New Roman"/>
                <a:cs typeface="Times New Roman"/>
              </a:rPr>
              <a:t>)</a:t>
            </a:r>
          </a:p>
        </p:txBody>
      </p:sp>
      <p:cxnSp>
        <p:nvCxnSpPr>
          <p:cNvPr id="23" name="Straight Connector 22"/>
          <p:cNvCxnSpPr/>
          <p:nvPr/>
        </p:nvCxnSpPr>
        <p:spPr bwMode="auto">
          <a:xfrm>
            <a:off x="6449389" y="3612269"/>
            <a:ext cx="1210015"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22" name="Text Box 16"/>
          <p:cNvSpPr txBox="1">
            <a:spLocks noChangeArrowheads="1"/>
          </p:cNvSpPr>
          <p:nvPr/>
        </p:nvSpPr>
        <p:spPr bwMode="auto">
          <a:xfrm>
            <a:off x="1464658" y="2894047"/>
            <a:ext cx="2667225" cy="3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None/>
            </a:pPr>
            <a:r>
              <a:rPr lang="en-US" altLang="en-US" sz="1422" b="1" dirty="0"/>
              <a:t>Disease	  No Disease	</a:t>
            </a:r>
          </a:p>
        </p:txBody>
      </p:sp>
      <p:sp>
        <p:nvSpPr>
          <p:cNvPr id="24" name="Text Box 17"/>
          <p:cNvSpPr txBox="1">
            <a:spLocks noChangeArrowheads="1"/>
          </p:cNvSpPr>
          <p:nvPr/>
        </p:nvSpPr>
        <p:spPr bwMode="auto">
          <a:xfrm>
            <a:off x="359410" y="3007896"/>
            <a:ext cx="1184269" cy="96641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lgn="r">
              <a:spcBef>
                <a:spcPct val="0"/>
              </a:spcBef>
              <a:buClrTx/>
              <a:buSzTx/>
              <a:buFontTx/>
              <a:buNone/>
            </a:pPr>
            <a:r>
              <a:rPr lang="en-US" altLang="en-US" sz="1420" b="1" dirty="0"/>
              <a:t>     Exposed</a:t>
            </a:r>
          </a:p>
          <a:p>
            <a:pPr>
              <a:spcBef>
                <a:spcPct val="0"/>
              </a:spcBef>
              <a:buClrTx/>
              <a:buSzTx/>
              <a:buFontTx/>
              <a:buNone/>
            </a:pPr>
            <a:endParaRPr lang="en-US" altLang="en-US" sz="1420" b="1" dirty="0"/>
          </a:p>
          <a:p>
            <a:pPr>
              <a:spcBef>
                <a:spcPct val="0"/>
              </a:spcBef>
              <a:buClrTx/>
              <a:buSzTx/>
              <a:buFontTx/>
              <a:buNone/>
            </a:pPr>
            <a:r>
              <a:rPr lang="en-US" altLang="en-US" sz="1420" b="1" dirty="0"/>
              <a:t>Unexposed</a:t>
            </a:r>
          </a:p>
        </p:txBody>
      </p:sp>
    </p:spTree>
    <p:extLst>
      <p:ext uri="{BB962C8B-B14F-4D97-AF65-F5344CB8AC3E}">
        <p14:creationId xmlns:p14="http://schemas.microsoft.com/office/powerpoint/2010/main" val="34089076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8229600" cy="1143000"/>
          </a:xfrm>
        </p:spPr>
        <p:txBody>
          <a:bodyPr>
            <a:noAutofit/>
          </a:bodyPr>
          <a:lstStyle/>
          <a:p>
            <a:r>
              <a:rPr lang="en-US" dirty="0"/>
              <a:t>Calculating odds ratio</a:t>
            </a:r>
          </a:p>
        </p:txBody>
      </p:sp>
      <p:sp>
        <p:nvSpPr>
          <p:cNvPr id="3" name="Content Placeholder 2"/>
          <p:cNvSpPr>
            <a:spLocks noGrp="1"/>
          </p:cNvSpPr>
          <p:nvPr>
            <p:ph idx="1"/>
          </p:nvPr>
        </p:nvSpPr>
        <p:spPr>
          <a:xfrm>
            <a:off x="457200" y="1600199"/>
            <a:ext cx="8229600" cy="4572000"/>
          </a:xfrm>
        </p:spPr>
        <p:txBody>
          <a:bodyPr/>
          <a:lstStyle/>
          <a:p>
            <a:pPr marL="0" indent="0">
              <a:buNone/>
            </a:pPr>
            <a:r>
              <a:rPr lang="en-US" sz="2400" dirty="0"/>
              <a:t>=  </a:t>
            </a:r>
            <a:r>
              <a:rPr lang="en-US" sz="2400" u="sng" dirty="0"/>
              <a:t> Odds of disease in exposed group   </a:t>
            </a:r>
            <a:r>
              <a:rPr lang="en-US" sz="2400" dirty="0"/>
              <a:t> 	</a:t>
            </a:r>
          </a:p>
          <a:p>
            <a:pPr marL="0" indent="0">
              <a:buNone/>
            </a:pPr>
            <a:r>
              <a:rPr lang="en-US" sz="2400" dirty="0"/>
              <a:t>    Odds of disease in unexposed group	~</a:t>
            </a:r>
            <a:r>
              <a:rPr lang="en-US" sz="2400" i="1" dirty="0"/>
              <a:t> AND ~</a:t>
            </a:r>
            <a:endParaRPr lang="en-US" sz="2400" dirty="0"/>
          </a:p>
          <a:p>
            <a:pPr marL="0" indent="0">
              <a:buNone/>
            </a:pPr>
            <a:r>
              <a:rPr lang="en-US" sz="2400" dirty="0"/>
              <a:t>=  </a:t>
            </a:r>
            <a:r>
              <a:rPr lang="en-US" sz="2400" u="sng" dirty="0"/>
              <a:t>  Odds of exposure in diseased group    </a:t>
            </a:r>
            <a:r>
              <a:rPr lang="en-US" sz="2400" dirty="0"/>
              <a:t> </a:t>
            </a:r>
          </a:p>
          <a:p>
            <a:pPr marL="0" indent="0">
              <a:buNone/>
            </a:pPr>
            <a:r>
              <a:rPr lang="en-US" sz="2400" dirty="0"/>
              <a:t>    Odds of exposure in non-diseased group</a:t>
            </a:r>
          </a:p>
          <a:p>
            <a:pPr marL="0" indent="0">
              <a:buNone/>
            </a:pPr>
            <a:endParaRPr lang="en-US" dirty="0"/>
          </a:p>
          <a:p>
            <a:endParaRPr lang="en-US" sz="2000" dirty="0"/>
          </a:p>
          <a:p>
            <a:endParaRPr lang="en-US" dirty="0"/>
          </a:p>
          <a:p>
            <a:endParaRPr lang="en-US" sz="2000" dirty="0"/>
          </a:p>
          <a:p>
            <a:r>
              <a:rPr lang="en-US" sz="2000" dirty="0"/>
              <a:t>If odds ratio &gt; 1, risk is greater in the exposed</a:t>
            </a:r>
          </a:p>
          <a:p>
            <a:r>
              <a:rPr lang="en-US" sz="2000" dirty="0"/>
              <a:t>If odds ratio &lt; 1, risk is lower in the exposed (</a:t>
            </a:r>
            <a:r>
              <a:rPr lang="en-US" sz="2000" i="1" dirty="0"/>
              <a:t>i.e., </a:t>
            </a:r>
            <a:r>
              <a:rPr lang="en-US" sz="2000" dirty="0"/>
              <a:t>protective factor)</a:t>
            </a:r>
          </a:p>
          <a:p>
            <a:r>
              <a:rPr lang="en-US" sz="2000" dirty="0"/>
              <a:t>If odds ratio = 1, no association between exposure and outcome</a:t>
            </a:r>
          </a:p>
        </p:txBody>
      </p:sp>
      <p:grpSp>
        <p:nvGrpSpPr>
          <p:cNvPr id="4" name="Group 3"/>
          <p:cNvGrpSpPr>
            <a:grpSpLocks/>
          </p:cNvGrpSpPr>
          <p:nvPr/>
        </p:nvGrpSpPr>
        <p:grpSpPr bwMode="auto">
          <a:xfrm>
            <a:off x="1475946" y="3898460"/>
            <a:ext cx="2214001" cy="894697"/>
            <a:chOff x="1920" y="1488"/>
            <a:chExt cx="2400" cy="1632"/>
          </a:xfrm>
        </p:grpSpPr>
        <p:sp>
          <p:nvSpPr>
            <p:cNvPr id="5" name="Rectangle 4"/>
            <p:cNvSpPr>
              <a:spLocks noChangeArrowheads="1"/>
            </p:cNvSpPr>
            <p:nvPr/>
          </p:nvSpPr>
          <p:spPr bwMode="auto">
            <a:xfrm>
              <a:off x="1920" y="1488"/>
              <a:ext cx="2400" cy="1632"/>
            </a:xfrm>
            <a:prstGeom prst="rect">
              <a:avLst/>
            </a:prstGeom>
            <a:noFill/>
            <a:ln w="9525">
              <a:solidFill>
                <a:schemeClr val="folHlink"/>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endParaRPr lang="en-US" altLang="en-US" sz="2844"/>
            </a:p>
          </p:txBody>
        </p:sp>
        <p:sp>
          <p:nvSpPr>
            <p:cNvPr id="6" name="Line 6"/>
            <p:cNvSpPr>
              <a:spLocks noChangeShapeType="1"/>
            </p:cNvSpPr>
            <p:nvPr/>
          </p:nvSpPr>
          <p:spPr bwMode="auto">
            <a:xfrm>
              <a:off x="3120" y="1488"/>
              <a:ext cx="0" cy="1632"/>
            </a:xfrm>
            <a:prstGeom prst="line">
              <a:avLst/>
            </a:prstGeom>
            <a:noFill/>
            <a:ln w="9525">
              <a:solidFill>
                <a:schemeClr val="folHlink"/>
              </a:solidFill>
              <a:round/>
              <a:headEnd/>
              <a:tailEnd/>
            </a:ln>
            <a:extLst>
              <a:ext uri="{909E8E84-426E-40dd-AFC4-6F175D3DCCD1}">
                <a14:hiddenFill xmlns="" xmlns:a14="http://schemas.microsoft.com/office/drawing/2010/main">
                  <a:noFill/>
                </a14:hiddenFill>
              </a:ext>
            </a:extLst>
          </p:spPr>
          <p:txBody>
            <a:bodyPr wrap="none" anchor="ctr"/>
            <a:lstStyle/>
            <a:p>
              <a:endParaRPr lang="en-US" sz="1600"/>
            </a:p>
          </p:txBody>
        </p:sp>
        <p:sp>
          <p:nvSpPr>
            <p:cNvPr id="7" name="Line 7"/>
            <p:cNvSpPr>
              <a:spLocks noChangeShapeType="1"/>
            </p:cNvSpPr>
            <p:nvPr/>
          </p:nvSpPr>
          <p:spPr bwMode="auto">
            <a:xfrm>
              <a:off x="1920" y="2304"/>
              <a:ext cx="2400" cy="0"/>
            </a:xfrm>
            <a:prstGeom prst="line">
              <a:avLst/>
            </a:prstGeom>
            <a:noFill/>
            <a:ln w="9525">
              <a:solidFill>
                <a:schemeClr val="folHlink"/>
              </a:solidFill>
              <a:round/>
              <a:headEnd/>
              <a:tailEnd/>
            </a:ln>
            <a:extLst>
              <a:ext uri="{909E8E84-426E-40dd-AFC4-6F175D3DCCD1}">
                <a14:hiddenFill xmlns="" xmlns:a14="http://schemas.microsoft.com/office/drawing/2010/main">
                  <a:noFill/>
                </a14:hiddenFill>
              </a:ext>
            </a:extLst>
          </p:spPr>
          <p:txBody>
            <a:bodyPr wrap="none" anchor="ctr"/>
            <a:lstStyle/>
            <a:p>
              <a:endParaRPr lang="en-US" sz="1600"/>
            </a:p>
          </p:txBody>
        </p:sp>
      </p:grpSp>
      <p:sp>
        <p:nvSpPr>
          <p:cNvPr id="8" name="Text Box 8"/>
          <p:cNvSpPr txBox="1">
            <a:spLocks noChangeArrowheads="1"/>
          </p:cNvSpPr>
          <p:nvPr/>
        </p:nvSpPr>
        <p:spPr bwMode="auto">
          <a:xfrm>
            <a:off x="1787429" y="3925395"/>
            <a:ext cx="474133" cy="4154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100" b="1" i="1" dirty="0">
                <a:latin typeface="Times New Roman" charset="0"/>
              </a:rPr>
              <a:t>a</a:t>
            </a:r>
            <a:r>
              <a:rPr lang="en-US" altLang="en-US" sz="2100" b="1" i="1" baseline="30000" dirty="0">
                <a:latin typeface="Times New Roman" charset="0"/>
              </a:rPr>
              <a:t> </a:t>
            </a:r>
            <a:endParaRPr lang="en-US" altLang="en-US" sz="2100" baseline="30000" dirty="0"/>
          </a:p>
        </p:txBody>
      </p:sp>
      <p:sp>
        <p:nvSpPr>
          <p:cNvPr id="9" name="Text Box 9"/>
          <p:cNvSpPr txBox="1">
            <a:spLocks noChangeArrowheads="1"/>
          </p:cNvSpPr>
          <p:nvPr/>
        </p:nvSpPr>
        <p:spPr bwMode="auto">
          <a:xfrm>
            <a:off x="2933356" y="3903060"/>
            <a:ext cx="530578" cy="4154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100" b="1" i="1" dirty="0">
                <a:latin typeface="Times New Roman" charset="0"/>
              </a:rPr>
              <a:t>b </a:t>
            </a:r>
            <a:r>
              <a:rPr lang="en-US" altLang="en-US" sz="2100" b="1" i="1" baseline="30000" dirty="0">
                <a:latin typeface="Times New Roman" charset="0"/>
              </a:rPr>
              <a:t> </a:t>
            </a:r>
          </a:p>
        </p:txBody>
      </p:sp>
      <p:sp>
        <p:nvSpPr>
          <p:cNvPr id="10" name="Text Box 10"/>
          <p:cNvSpPr txBox="1">
            <a:spLocks noChangeArrowheads="1"/>
          </p:cNvSpPr>
          <p:nvPr/>
        </p:nvSpPr>
        <p:spPr bwMode="auto">
          <a:xfrm>
            <a:off x="1787429" y="4346238"/>
            <a:ext cx="474133" cy="4205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100" b="1" i="1" dirty="0">
                <a:latin typeface="Times New Roman" charset="0"/>
              </a:rPr>
              <a:t>c</a:t>
            </a:r>
            <a:endParaRPr lang="en-US" altLang="en-US" sz="2100" b="1" i="1" baseline="30000" dirty="0">
              <a:latin typeface="Times New Roman" charset="0"/>
            </a:endParaRPr>
          </a:p>
        </p:txBody>
      </p:sp>
      <p:sp>
        <p:nvSpPr>
          <p:cNvPr id="11" name="Text Box 11"/>
          <p:cNvSpPr txBox="1">
            <a:spLocks noChangeArrowheads="1"/>
          </p:cNvSpPr>
          <p:nvPr/>
        </p:nvSpPr>
        <p:spPr bwMode="auto">
          <a:xfrm>
            <a:off x="2957613" y="4372593"/>
            <a:ext cx="465667" cy="42057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100" b="1" i="1" dirty="0">
                <a:latin typeface="Times New Roman" charset="0"/>
              </a:rPr>
              <a:t>d</a:t>
            </a:r>
            <a:endParaRPr lang="en-US" altLang="en-US" sz="2100" b="1" i="1" baseline="30000" dirty="0">
              <a:latin typeface="Times New Roman" charset="0"/>
            </a:endParaRPr>
          </a:p>
        </p:txBody>
      </p:sp>
      <p:sp>
        <p:nvSpPr>
          <p:cNvPr id="14" name="Text Box 8"/>
          <p:cNvSpPr txBox="1">
            <a:spLocks noChangeArrowheads="1"/>
          </p:cNvSpPr>
          <p:nvPr/>
        </p:nvSpPr>
        <p:spPr bwMode="auto">
          <a:xfrm>
            <a:off x="1543679" y="4800039"/>
            <a:ext cx="785157" cy="4154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100" b="1" i="1" dirty="0">
                <a:latin typeface="Times New Roman" charset="0"/>
              </a:rPr>
              <a:t>a + c</a:t>
            </a:r>
            <a:r>
              <a:rPr lang="en-US" altLang="en-US" sz="2100" b="1" i="1" baseline="30000" dirty="0">
                <a:latin typeface="Times New Roman" charset="0"/>
              </a:rPr>
              <a:t> </a:t>
            </a:r>
            <a:endParaRPr lang="en-US" altLang="en-US" sz="2100" baseline="30000" dirty="0"/>
          </a:p>
        </p:txBody>
      </p:sp>
      <p:sp>
        <p:nvSpPr>
          <p:cNvPr id="15" name="Text Box 8"/>
          <p:cNvSpPr txBox="1">
            <a:spLocks noChangeArrowheads="1"/>
          </p:cNvSpPr>
          <p:nvPr/>
        </p:nvSpPr>
        <p:spPr bwMode="auto">
          <a:xfrm>
            <a:off x="2798271" y="4800039"/>
            <a:ext cx="785157" cy="4154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100" b="1" i="1" dirty="0">
                <a:latin typeface="Times New Roman" charset="0"/>
              </a:rPr>
              <a:t>b + d</a:t>
            </a:r>
            <a:r>
              <a:rPr lang="en-US" altLang="en-US" sz="2100" b="1" i="1" baseline="30000" dirty="0">
                <a:latin typeface="Times New Roman" charset="0"/>
              </a:rPr>
              <a:t> </a:t>
            </a:r>
            <a:endParaRPr lang="en-US" altLang="en-US" sz="2100" baseline="30000" dirty="0"/>
          </a:p>
        </p:txBody>
      </p:sp>
      <p:sp>
        <p:nvSpPr>
          <p:cNvPr id="16" name="Text Box 8"/>
          <p:cNvSpPr txBox="1">
            <a:spLocks noChangeArrowheads="1"/>
          </p:cNvSpPr>
          <p:nvPr/>
        </p:nvSpPr>
        <p:spPr bwMode="auto">
          <a:xfrm>
            <a:off x="3814271" y="3915442"/>
            <a:ext cx="785157" cy="4154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100" b="1" i="1" dirty="0">
                <a:latin typeface="Times New Roman" charset="0"/>
              </a:rPr>
              <a:t>a + b</a:t>
            </a:r>
            <a:r>
              <a:rPr lang="en-US" altLang="en-US" sz="2100" b="1" i="1" baseline="30000" dirty="0">
                <a:latin typeface="Times New Roman" charset="0"/>
              </a:rPr>
              <a:t> </a:t>
            </a:r>
            <a:endParaRPr lang="en-US" altLang="en-US" sz="2100" baseline="30000" dirty="0"/>
          </a:p>
        </p:txBody>
      </p:sp>
      <p:sp>
        <p:nvSpPr>
          <p:cNvPr id="17" name="Text Box 8"/>
          <p:cNvSpPr txBox="1">
            <a:spLocks noChangeArrowheads="1"/>
          </p:cNvSpPr>
          <p:nvPr/>
        </p:nvSpPr>
        <p:spPr bwMode="auto">
          <a:xfrm>
            <a:off x="3814271" y="4372593"/>
            <a:ext cx="785157" cy="42057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100" b="1" i="1" dirty="0">
                <a:latin typeface="Times New Roman" charset="0"/>
              </a:rPr>
              <a:t>c + d</a:t>
            </a:r>
            <a:endParaRPr lang="en-US" altLang="en-US" sz="2100" baseline="30000" dirty="0"/>
          </a:p>
        </p:txBody>
      </p:sp>
      <p:sp>
        <p:nvSpPr>
          <p:cNvPr id="18" name="Text Box 16"/>
          <p:cNvSpPr txBox="1">
            <a:spLocks noChangeArrowheads="1"/>
          </p:cNvSpPr>
          <p:nvPr/>
        </p:nvSpPr>
        <p:spPr bwMode="auto">
          <a:xfrm>
            <a:off x="4973105" y="3745644"/>
            <a:ext cx="3713695" cy="120032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1800" b="1" dirty="0">
                <a:latin typeface="Arial"/>
                <a:cs typeface="Arial"/>
              </a:rPr>
              <a:t>OR of outcome</a:t>
            </a:r>
            <a:r>
              <a:rPr lang="en-US" altLang="en-US" sz="1422" b="1" dirty="0">
                <a:latin typeface="Arial"/>
                <a:cs typeface="Arial"/>
              </a:rPr>
              <a:t> </a:t>
            </a:r>
            <a:r>
              <a:rPr lang="en-US" altLang="en-US" sz="1422" b="1" dirty="0">
                <a:latin typeface="Times New Roman"/>
                <a:cs typeface="Times New Roman"/>
              </a:rPr>
              <a:t>	</a:t>
            </a:r>
            <a:r>
              <a:rPr lang="en-US" altLang="en-US" sz="1800" b="1" dirty="0">
                <a:latin typeface="Times New Roman"/>
                <a:cs typeface="Times New Roman"/>
              </a:rPr>
              <a:t>= </a:t>
            </a:r>
            <a:r>
              <a:rPr lang="en-US" altLang="en-US" sz="1800" b="1" u="sng" dirty="0">
                <a:latin typeface="Times New Roman"/>
                <a:cs typeface="Times New Roman"/>
              </a:rPr>
              <a:t>(</a:t>
            </a:r>
            <a:r>
              <a:rPr lang="en-US" altLang="en-US" sz="1800" b="1" i="1" u="sng" dirty="0">
                <a:latin typeface="Times New Roman"/>
                <a:cs typeface="Times New Roman"/>
              </a:rPr>
              <a:t>a</a:t>
            </a:r>
            <a:r>
              <a:rPr lang="en-US" altLang="en-US" sz="1800" b="1" u="sng" dirty="0">
                <a:latin typeface="Times New Roman"/>
                <a:cs typeface="Times New Roman"/>
              </a:rPr>
              <a:t>/</a:t>
            </a:r>
            <a:r>
              <a:rPr lang="en-US" altLang="en-US" sz="1800" b="1" i="1" u="sng" dirty="0">
                <a:latin typeface="Times New Roman"/>
                <a:cs typeface="Times New Roman"/>
              </a:rPr>
              <a:t>b</a:t>
            </a:r>
            <a:r>
              <a:rPr lang="en-US" altLang="en-US" sz="1800" b="1" u="sng" dirty="0">
                <a:latin typeface="Times New Roman"/>
                <a:cs typeface="Times New Roman"/>
              </a:rPr>
              <a:t>)</a:t>
            </a:r>
            <a:r>
              <a:rPr lang="en-US" altLang="en-US" sz="1800" b="1" dirty="0">
                <a:latin typeface="Times New Roman"/>
                <a:cs typeface="Times New Roman"/>
              </a:rPr>
              <a:t>  = </a:t>
            </a:r>
            <a:r>
              <a:rPr lang="en-US" altLang="en-US" sz="1800" b="1" u="sng" dirty="0">
                <a:latin typeface="Times New Roman"/>
                <a:cs typeface="Times New Roman"/>
              </a:rPr>
              <a:t>(</a:t>
            </a:r>
            <a:r>
              <a:rPr lang="en-US" altLang="en-US" sz="1800" b="1" i="1" u="sng" dirty="0">
                <a:latin typeface="Times New Roman"/>
                <a:cs typeface="Times New Roman"/>
              </a:rPr>
              <a:t>a</a:t>
            </a:r>
            <a:r>
              <a:rPr lang="en-US" altLang="en-US" sz="1800" b="1" u="sng" dirty="0">
                <a:latin typeface="Times New Roman"/>
                <a:cs typeface="Times New Roman"/>
              </a:rPr>
              <a:t>*</a:t>
            </a:r>
            <a:r>
              <a:rPr lang="en-US" altLang="en-US" sz="1800" b="1" i="1" u="sng" dirty="0">
                <a:latin typeface="Times New Roman"/>
                <a:cs typeface="Times New Roman"/>
              </a:rPr>
              <a:t>d</a:t>
            </a:r>
            <a:r>
              <a:rPr lang="en-US" altLang="en-US" sz="1800" b="1" u="sng" dirty="0">
                <a:latin typeface="Times New Roman"/>
                <a:cs typeface="Times New Roman"/>
              </a:rPr>
              <a:t>)</a:t>
            </a:r>
          </a:p>
          <a:p>
            <a:pPr>
              <a:spcBef>
                <a:spcPct val="0"/>
              </a:spcBef>
              <a:buClrTx/>
              <a:buSzTx/>
              <a:buFontTx/>
              <a:buNone/>
            </a:pPr>
            <a:r>
              <a:rPr lang="en-US" altLang="en-US" sz="1800" b="1" dirty="0">
                <a:latin typeface="Times New Roman"/>
                <a:cs typeface="Times New Roman"/>
              </a:rPr>
              <a:t>				   (</a:t>
            </a:r>
            <a:r>
              <a:rPr lang="en-US" altLang="en-US" sz="1800" b="1" i="1" dirty="0">
                <a:latin typeface="Times New Roman"/>
                <a:cs typeface="Times New Roman"/>
              </a:rPr>
              <a:t>c</a:t>
            </a:r>
            <a:r>
              <a:rPr lang="en-US" altLang="en-US" sz="1800" b="1" dirty="0">
                <a:latin typeface="Times New Roman"/>
                <a:cs typeface="Times New Roman"/>
              </a:rPr>
              <a:t>/</a:t>
            </a:r>
            <a:r>
              <a:rPr lang="en-US" altLang="en-US" sz="1800" b="1" i="1" dirty="0">
                <a:latin typeface="Times New Roman"/>
                <a:cs typeface="Times New Roman"/>
              </a:rPr>
              <a:t>d</a:t>
            </a:r>
            <a:r>
              <a:rPr lang="en-US" altLang="en-US" sz="1800" b="1" dirty="0">
                <a:latin typeface="Times New Roman"/>
                <a:cs typeface="Times New Roman"/>
              </a:rPr>
              <a:t>)	 (</a:t>
            </a:r>
            <a:r>
              <a:rPr lang="en-US" altLang="en-US" sz="1800" b="1" i="1" dirty="0">
                <a:latin typeface="Times New Roman"/>
                <a:cs typeface="Times New Roman"/>
              </a:rPr>
              <a:t>b</a:t>
            </a:r>
            <a:r>
              <a:rPr lang="en-US" altLang="en-US" sz="1800" b="1" dirty="0">
                <a:latin typeface="Times New Roman"/>
                <a:cs typeface="Times New Roman"/>
              </a:rPr>
              <a:t>*</a:t>
            </a:r>
            <a:r>
              <a:rPr lang="en-US" altLang="en-US" sz="1800" b="1" i="1" dirty="0">
                <a:latin typeface="Times New Roman"/>
                <a:cs typeface="Times New Roman"/>
              </a:rPr>
              <a:t>c</a:t>
            </a:r>
            <a:r>
              <a:rPr lang="en-US" altLang="en-US" sz="1800" b="1" dirty="0">
                <a:latin typeface="Times New Roman"/>
                <a:cs typeface="Times New Roman"/>
              </a:rPr>
              <a:t>)</a:t>
            </a:r>
          </a:p>
          <a:p>
            <a:pPr>
              <a:spcBef>
                <a:spcPct val="0"/>
              </a:spcBef>
              <a:buClrTx/>
              <a:buSzTx/>
              <a:buFontTx/>
              <a:buNone/>
            </a:pPr>
            <a:r>
              <a:rPr lang="en-US" altLang="en-US" sz="1800" b="1" dirty="0">
                <a:latin typeface="Arial"/>
                <a:cs typeface="Arial"/>
              </a:rPr>
              <a:t>OR of exposure </a:t>
            </a:r>
            <a:r>
              <a:rPr lang="en-US" altLang="en-US" sz="1800" b="1" dirty="0">
                <a:latin typeface="Times New Roman"/>
                <a:cs typeface="Times New Roman"/>
              </a:rPr>
              <a:t>	= </a:t>
            </a:r>
            <a:r>
              <a:rPr lang="en-US" altLang="en-US" sz="1800" b="1" u="sng" dirty="0">
                <a:latin typeface="Times New Roman"/>
                <a:cs typeface="Times New Roman"/>
              </a:rPr>
              <a:t>(</a:t>
            </a:r>
            <a:r>
              <a:rPr lang="en-US" altLang="en-US" sz="1800" b="1" i="1" u="sng" dirty="0">
                <a:latin typeface="Times New Roman"/>
                <a:cs typeface="Times New Roman"/>
              </a:rPr>
              <a:t>a</a:t>
            </a:r>
            <a:r>
              <a:rPr lang="en-US" altLang="en-US" sz="1800" b="1" u="sng" dirty="0">
                <a:latin typeface="Times New Roman"/>
                <a:cs typeface="Times New Roman"/>
              </a:rPr>
              <a:t>/</a:t>
            </a:r>
            <a:r>
              <a:rPr lang="en-US" altLang="en-US" sz="1800" b="1" i="1" u="sng" dirty="0">
                <a:latin typeface="Times New Roman"/>
                <a:cs typeface="Times New Roman"/>
              </a:rPr>
              <a:t>c</a:t>
            </a:r>
            <a:r>
              <a:rPr lang="en-US" altLang="en-US" sz="1800" b="1" u="sng" dirty="0">
                <a:latin typeface="Times New Roman"/>
                <a:cs typeface="Times New Roman"/>
              </a:rPr>
              <a:t>)</a:t>
            </a:r>
            <a:r>
              <a:rPr lang="en-US" altLang="en-US" sz="1800" b="1" dirty="0">
                <a:latin typeface="Times New Roman"/>
                <a:cs typeface="Times New Roman"/>
              </a:rPr>
              <a:t>  = </a:t>
            </a:r>
            <a:r>
              <a:rPr lang="en-US" altLang="en-US" sz="1800" b="1" u="sng" dirty="0">
                <a:latin typeface="Times New Roman"/>
                <a:cs typeface="Times New Roman"/>
              </a:rPr>
              <a:t>(</a:t>
            </a:r>
            <a:r>
              <a:rPr lang="en-US" altLang="en-US" sz="1800" b="1" i="1" u="sng" dirty="0">
                <a:latin typeface="Times New Roman"/>
                <a:cs typeface="Times New Roman"/>
              </a:rPr>
              <a:t>a</a:t>
            </a:r>
            <a:r>
              <a:rPr lang="en-US" altLang="en-US" sz="1800" b="1" u="sng" dirty="0">
                <a:latin typeface="Times New Roman"/>
                <a:cs typeface="Times New Roman"/>
              </a:rPr>
              <a:t>*</a:t>
            </a:r>
            <a:r>
              <a:rPr lang="en-US" altLang="en-US" sz="1800" b="1" i="1" u="sng" dirty="0">
                <a:latin typeface="Times New Roman"/>
                <a:cs typeface="Times New Roman"/>
              </a:rPr>
              <a:t>d</a:t>
            </a:r>
            <a:r>
              <a:rPr lang="en-US" altLang="en-US" sz="1800" b="1" u="sng" dirty="0">
                <a:latin typeface="Times New Roman"/>
                <a:cs typeface="Times New Roman"/>
              </a:rPr>
              <a:t>)</a:t>
            </a:r>
          </a:p>
          <a:p>
            <a:pPr>
              <a:spcBef>
                <a:spcPct val="0"/>
              </a:spcBef>
              <a:buClrTx/>
              <a:buSzTx/>
              <a:buFontTx/>
              <a:buNone/>
            </a:pPr>
            <a:r>
              <a:rPr lang="en-US" altLang="en-US" sz="1800" b="1" dirty="0">
                <a:latin typeface="Times New Roman"/>
                <a:cs typeface="Times New Roman"/>
              </a:rPr>
              <a:t>				   (</a:t>
            </a:r>
            <a:r>
              <a:rPr lang="en-US" altLang="en-US" sz="1800" b="1" i="1" dirty="0">
                <a:latin typeface="Times New Roman"/>
                <a:cs typeface="Times New Roman"/>
              </a:rPr>
              <a:t>b</a:t>
            </a:r>
            <a:r>
              <a:rPr lang="en-US" altLang="en-US" sz="1800" b="1" dirty="0">
                <a:latin typeface="Times New Roman"/>
                <a:cs typeface="Times New Roman"/>
              </a:rPr>
              <a:t>/</a:t>
            </a:r>
            <a:r>
              <a:rPr lang="en-US" altLang="en-US" sz="1800" b="1" i="1" dirty="0">
                <a:latin typeface="Times New Roman"/>
                <a:cs typeface="Times New Roman"/>
              </a:rPr>
              <a:t>d</a:t>
            </a:r>
            <a:r>
              <a:rPr lang="en-US" altLang="en-US" sz="1800" b="1" dirty="0">
                <a:latin typeface="Times New Roman"/>
                <a:cs typeface="Times New Roman"/>
              </a:rPr>
              <a:t>)	 (</a:t>
            </a:r>
            <a:r>
              <a:rPr lang="en-US" altLang="en-US" sz="1800" b="1" i="1" dirty="0">
                <a:latin typeface="Times New Roman"/>
                <a:cs typeface="Times New Roman"/>
              </a:rPr>
              <a:t>b</a:t>
            </a:r>
            <a:r>
              <a:rPr lang="en-US" altLang="en-US" sz="1800" b="1" dirty="0">
                <a:latin typeface="Times New Roman"/>
                <a:cs typeface="Times New Roman"/>
              </a:rPr>
              <a:t>*</a:t>
            </a:r>
            <a:r>
              <a:rPr lang="en-US" altLang="en-US" sz="1800" b="1" i="1" dirty="0">
                <a:latin typeface="Times New Roman"/>
                <a:cs typeface="Times New Roman"/>
              </a:rPr>
              <a:t>c</a:t>
            </a:r>
            <a:r>
              <a:rPr lang="en-US" altLang="en-US" sz="1800" b="1" dirty="0">
                <a:latin typeface="Times New Roman"/>
                <a:cs typeface="Times New Roman"/>
              </a:rPr>
              <a:t>)</a:t>
            </a:r>
          </a:p>
        </p:txBody>
      </p:sp>
      <p:sp>
        <p:nvSpPr>
          <p:cNvPr id="19" name="Text Box 16"/>
          <p:cNvSpPr txBox="1">
            <a:spLocks noChangeArrowheads="1"/>
          </p:cNvSpPr>
          <p:nvPr/>
        </p:nvSpPr>
        <p:spPr bwMode="auto">
          <a:xfrm>
            <a:off x="1464658" y="3591885"/>
            <a:ext cx="2667225" cy="3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None/>
            </a:pPr>
            <a:r>
              <a:rPr lang="en-US" altLang="en-US" sz="1422" b="1" dirty="0"/>
              <a:t>Disease	  No Disease	</a:t>
            </a:r>
          </a:p>
        </p:txBody>
      </p:sp>
      <p:sp>
        <p:nvSpPr>
          <p:cNvPr id="20" name="Text Box 17"/>
          <p:cNvSpPr txBox="1">
            <a:spLocks noChangeArrowheads="1"/>
          </p:cNvSpPr>
          <p:nvPr/>
        </p:nvSpPr>
        <p:spPr bwMode="auto">
          <a:xfrm>
            <a:off x="359410" y="3705734"/>
            <a:ext cx="1184269" cy="96641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lgn="r">
              <a:spcBef>
                <a:spcPct val="0"/>
              </a:spcBef>
              <a:buClrTx/>
              <a:buSzTx/>
              <a:buFontTx/>
              <a:buNone/>
            </a:pPr>
            <a:r>
              <a:rPr lang="en-US" altLang="en-US" sz="1420" b="1" dirty="0"/>
              <a:t>     Exposed</a:t>
            </a:r>
          </a:p>
          <a:p>
            <a:pPr>
              <a:spcBef>
                <a:spcPct val="0"/>
              </a:spcBef>
              <a:buClrTx/>
              <a:buSzTx/>
              <a:buFontTx/>
              <a:buNone/>
            </a:pPr>
            <a:endParaRPr lang="en-US" altLang="en-US" sz="1420" b="1" dirty="0"/>
          </a:p>
          <a:p>
            <a:pPr>
              <a:spcBef>
                <a:spcPct val="0"/>
              </a:spcBef>
              <a:buClrTx/>
              <a:buSzTx/>
              <a:buFontTx/>
              <a:buNone/>
            </a:pPr>
            <a:r>
              <a:rPr lang="en-US" altLang="en-US" sz="1420" b="1" dirty="0"/>
              <a:t>Unexposed</a:t>
            </a:r>
          </a:p>
        </p:txBody>
      </p:sp>
    </p:spTree>
    <p:extLst>
      <p:ext uri="{BB962C8B-B14F-4D97-AF65-F5344CB8AC3E}">
        <p14:creationId xmlns:p14="http://schemas.microsoft.com/office/powerpoint/2010/main" val="5305221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a:xfrm>
            <a:off x="457200" y="640080"/>
            <a:ext cx="8229600" cy="1143000"/>
          </a:xfrm>
        </p:spPr>
        <p:txBody>
          <a:bodyPr/>
          <a:lstStyle/>
          <a:p>
            <a:r>
              <a:rPr lang="en-US" altLang="en-US" sz="4000" dirty="0"/>
              <a:t>Categorical variables with more than 2 categories:  </a:t>
            </a:r>
            <a:r>
              <a:rPr lang="en-US" altLang="en-US" sz="4000" dirty="0">
                <a:solidFill>
                  <a:srgbClr val="546422"/>
                </a:solidFill>
              </a:rPr>
              <a:t>Overall P value</a:t>
            </a:r>
          </a:p>
        </p:txBody>
      </p:sp>
      <p:graphicFrame>
        <p:nvGraphicFramePr>
          <p:cNvPr id="77881" name="Group 57"/>
          <p:cNvGraphicFramePr>
            <a:graphicFrameLocks noGrp="1"/>
          </p:cNvGraphicFramePr>
          <p:nvPr>
            <p:ph sz="half" idx="1"/>
            <p:extLst>
              <p:ext uri="{D42A27DB-BD31-4B8C-83A1-F6EECF244321}">
                <p14:modId xmlns:p14="http://schemas.microsoft.com/office/powerpoint/2010/main" val="612610844"/>
              </p:ext>
            </p:extLst>
          </p:nvPr>
        </p:nvGraphicFramePr>
        <p:xfrm>
          <a:off x="522515" y="2354283"/>
          <a:ext cx="4847771" cy="3204688"/>
        </p:xfrm>
        <a:graphic>
          <a:graphicData uri="http://schemas.openxmlformats.org/drawingml/2006/table">
            <a:tbl>
              <a:tblPr/>
              <a:tblGrid>
                <a:gridCol w="1089088">
                  <a:extLst>
                    <a:ext uri="{9D8B030D-6E8A-4147-A177-3AD203B41FA5}">
                      <a16:colId xmlns:a16="http://schemas.microsoft.com/office/drawing/2014/main" val="2611765120"/>
                    </a:ext>
                  </a:extLst>
                </a:gridCol>
                <a:gridCol w="1234047">
                  <a:extLst>
                    <a:ext uri="{9D8B030D-6E8A-4147-A177-3AD203B41FA5}">
                      <a16:colId xmlns:a16="http://schemas.microsoft.com/office/drawing/2014/main" val="3876968340"/>
                    </a:ext>
                  </a:extLst>
                </a:gridCol>
                <a:gridCol w="1315654">
                  <a:extLst>
                    <a:ext uri="{9D8B030D-6E8A-4147-A177-3AD203B41FA5}">
                      <a16:colId xmlns:a16="http://schemas.microsoft.com/office/drawing/2014/main" val="555421117"/>
                    </a:ext>
                  </a:extLst>
                </a:gridCol>
                <a:gridCol w="1208982">
                  <a:extLst>
                    <a:ext uri="{9D8B030D-6E8A-4147-A177-3AD203B41FA5}">
                      <a16:colId xmlns:a16="http://schemas.microsoft.com/office/drawing/2014/main" val="2940001912"/>
                    </a:ext>
                  </a:extLst>
                </a:gridCol>
              </a:tblGrid>
              <a:tr h="635535">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150000"/>
                        <a:buFontTx/>
                        <a:buNone/>
                        <a:tabLst/>
                      </a:pPr>
                      <a:endParaRPr kumimoji="0" lang="en-US" altLang="en-US" sz="2500" b="1" i="0" u="none" strike="noStrike" cap="none" normalizeH="0" baseline="0">
                        <a:ln>
                          <a:noFill/>
                        </a:ln>
                        <a:solidFill>
                          <a:schemeClr val="tx1"/>
                        </a:solidFill>
                        <a:effectLst/>
                        <a:latin typeface="Arial" panose="020B0604020202020204" pitchFamily="34" charset="0"/>
                      </a:endParaRPr>
                    </a:p>
                  </a:txBody>
                  <a:tcPr marL="81280" marR="81280" marT="40640" marB="40640" horzOverflow="overflow">
                    <a:lnL cap="flat">
                      <a:noFill/>
                    </a:lnL>
                    <a:lnR>
                      <a:noFill/>
                    </a:lnR>
                    <a:lnT cap="flat">
                      <a:noFill/>
                    </a:lnT>
                    <a:lnB>
                      <a:noFill/>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rtl="0">
                        <a:lnSpc>
                          <a:spcPct val="100000"/>
                        </a:lnSpc>
                        <a:spcBef>
                          <a:spcPct val="20000"/>
                        </a:spcBef>
                        <a:spcAft>
                          <a:spcPct val="0"/>
                        </a:spcAft>
                        <a:buClr>
                          <a:schemeClr val="tx2"/>
                        </a:buClr>
                        <a:buSzPct val="150000"/>
                        <a:buFontTx/>
                        <a:buNone/>
                      </a:pPr>
                      <a:r>
                        <a:rPr lang="en-US" altLang="en-US" sz="2500" b="1" i="0" u="none" strike="noStrike" cap="none" baseline="0" dirty="0">
                          <a:solidFill>
                            <a:schemeClr val="tx1"/>
                          </a:solidFill>
                          <a:latin typeface="Arial"/>
                        </a:rPr>
                        <a:t> </a:t>
                      </a:r>
                      <a:r>
                        <a:rPr kumimoji="0" lang="en-US" altLang="en-US" sz="2500" b="1" i="0" u="none" strike="noStrike" cap="none" normalizeH="0" baseline="0" dirty="0">
                          <a:ln>
                            <a:noFill/>
                          </a:ln>
                          <a:solidFill>
                            <a:schemeClr val="tx1"/>
                          </a:solidFill>
                          <a:effectLst/>
                          <a:latin typeface="Arial"/>
                        </a:rPr>
                        <a:t>Pos.</a:t>
                      </a:r>
                    </a:p>
                  </a:txBody>
                  <a:tcPr marL="81280" marR="81280" marT="40640" marB="40640" horzOverflow="overflow">
                    <a:lnL>
                      <a:noFill/>
                    </a:lnL>
                    <a:lnR>
                      <a:noFill/>
                    </a:lnR>
                    <a:lnT cap="fla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rtl="0">
                        <a:lnSpc>
                          <a:spcPct val="100000"/>
                        </a:lnSpc>
                        <a:spcBef>
                          <a:spcPct val="20000"/>
                        </a:spcBef>
                        <a:spcAft>
                          <a:spcPct val="0"/>
                        </a:spcAft>
                        <a:buClr>
                          <a:schemeClr val="tx2"/>
                        </a:buClr>
                        <a:buSzPct val="150000"/>
                        <a:buFontTx/>
                        <a:buNone/>
                      </a:pPr>
                      <a:r>
                        <a:rPr lang="en-US" altLang="en-US" sz="2500" b="1" i="0" u="none" strike="noStrike" cap="none" baseline="0" dirty="0">
                          <a:solidFill>
                            <a:schemeClr val="tx1"/>
                          </a:solidFill>
                          <a:latin typeface="Arial"/>
                        </a:rPr>
                        <a:t> </a:t>
                      </a:r>
                      <a:r>
                        <a:rPr kumimoji="0" lang="en-US" altLang="en-US" sz="2500" b="1" i="0" u="none" strike="noStrike" cap="none" normalizeH="0" baseline="0" dirty="0">
                          <a:ln>
                            <a:noFill/>
                          </a:ln>
                          <a:solidFill>
                            <a:schemeClr val="tx1"/>
                          </a:solidFill>
                          <a:effectLst/>
                          <a:latin typeface="Arial"/>
                        </a:rPr>
                        <a:t>Neg.</a:t>
                      </a:r>
                    </a:p>
                  </a:txBody>
                  <a:tcPr marL="81280" marR="81280" marT="40640" marB="40640" horzOverflow="overflow">
                    <a:lnL>
                      <a:noFill/>
                    </a:lnL>
                    <a:lnR>
                      <a:noFill/>
                    </a:lnR>
                    <a:lnT cap="fla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rtl="0">
                        <a:lnSpc>
                          <a:spcPct val="100000"/>
                        </a:lnSpc>
                        <a:spcBef>
                          <a:spcPct val="20000"/>
                        </a:spcBef>
                        <a:spcAft>
                          <a:spcPct val="0"/>
                        </a:spcAft>
                        <a:buClr>
                          <a:schemeClr val="tx2"/>
                        </a:buClr>
                        <a:buSzPct val="150000"/>
                        <a:buFontTx/>
                        <a:buNone/>
                      </a:pPr>
                      <a:r>
                        <a:rPr lang="en-US" altLang="en-US" sz="2500" b="1" i="0" u="none" strike="noStrike" cap="none" baseline="0" dirty="0">
                          <a:solidFill>
                            <a:schemeClr val="tx1"/>
                          </a:solidFill>
                          <a:latin typeface="Arial"/>
                        </a:rPr>
                        <a:t> </a:t>
                      </a:r>
                      <a:r>
                        <a:rPr kumimoji="0" lang="en-US" altLang="en-US" sz="2500" b="1" i="0" u="none" strike="noStrike" cap="none" normalizeH="0" baseline="0" dirty="0">
                          <a:ln>
                            <a:noFill/>
                          </a:ln>
                          <a:solidFill>
                            <a:schemeClr val="tx1"/>
                          </a:solidFill>
                          <a:effectLst/>
                          <a:latin typeface="Arial"/>
                        </a:rPr>
                        <a:t>Total</a:t>
                      </a:r>
                    </a:p>
                  </a:txBody>
                  <a:tcPr marL="81280" marR="81280" marT="40640" marB="40640" horzOverflow="overflow">
                    <a:lnL>
                      <a:noFill/>
                    </a:lnL>
                    <a:lnR cap="flat">
                      <a:noFill/>
                    </a:lnR>
                    <a:lnT cap="flat">
                      <a:noFill/>
                    </a:lnT>
                    <a:lnB>
                      <a:noFill/>
                    </a:lnB>
                    <a:lnTlToBr>
                      <a:noFill/>
                    </a:lnTlToBr>
                    <a:lnBlToTr>
                      <a:noFill/>
                    </a:lnBlToTr>
                    <a:noFill/>
                  </a:tcPr>
                </a:tc>
                <a:extLst>
                  <a:ext uri="{0D108BD9-81ED-4DB2-BD59-A6C34878D82A}">
                    <a16:rowId xmlns:a16="http://schemas.microsoft.com/office/drawing/2014/main" val="3024919796"/>
                  </a:ext>
                </a:extLst>
              </a:tr>
              <a:tr h="634113">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500" b="1" i="0" u="none" strike="noStrike" cap="none" normalizeH="0" baseline="0" dirty="0">
                          <a:ln>
                            <a:noFill/>
                          </a:ln>
                          <a:solidFill>
                            <a:schemeClr val="tx1"/>
                          </a:solidFill>
                          <a:effectLst/>
                          <a:latin typeface="Arial" panose="020B0604020202020204" pitchFamily="34" charset="0"/>
                        </a:rPr>
                        <a:t>0</a:t>
                      </a:r>
                    </a:p>
                  </a:txBody>
                  <a:tcPr marL="81280" marR="81280" marT="40640" marB="40640" horzOverflow="overflow">
                    <a:lnL cap="flat">
                      <a:noFill/>
                    </a:lnL>
                    <a:lnR w="28575"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150000"/>
                        <a:buFontTx/>
                        <a:buNone/>
                        <a:tabLst/>
                      </a:pPr>
                      <a:endParaRPr kumimoji="0" lang="en-US" altLang="en-US" sz="2500" b="1" i="0" u="none" strike="noStrike" cap="none" normalizeH="0" baseline="0">
                        <a:ln>
                          <a:noFill/>
                        </a:ln>
                        <a:solidFill>
                          <a:schemeClr val="tx1"/>
                        </a:solidFill>
                        <a:effectLst/>
                        <a:latin typeface="Arial" panose="020B0604020202020204" pitchFamily="34" charset="0"/>
                      </a:endParaRPr>
                    </a:p>
                  </a:txBody>
                  <a:tcPr marL="81280" marR="81280" marT="40640" marB="40640"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150000"/>
                        <a:buFontTx/>
                        <a:buNone/>
                        <a:tabLst/>
                      </a:pPr>
                      <a:endParaRPr kumimoji="0" lang="en-US" altLang="en-US" sz="2500" b="1" i="0" u="none" strike="noStrike" cap="none" normalizeH="0" baseline="0" dirty="0">
                        <a:ln>
                          <a:noFill/>
                        </a:ln>
                        <a:solidFill>
                          <a:schemeClr val="tx1"/>
                        </a:solidFill>
                        <a:effectLst/>
                        <a:latin typeface="Arial" panose="020B0604020202020204" pitchFamily="34" charset="0"/>
                      </a:endParaRPr>
                    </a:p>
                  </a:txBody>
                  <a:tcPr marL="81280" marR="81280" marT="40640" marB="40640"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150000"/>
                        <a:buFontTx/>
                        <a:buNone/>
                        <a:tabLst/>
                      </a:pPr>
                      <a:endParaRPr kumimoji="0" lang="en-US" altLang="en-US" sz="2500" b="1" i="0" u="none" strike="noStrike" cap="none" normalizeH="0" baseline="0">
                        <a:ln>
                          <a:noFill/>
                        </a:ln>
                        <a:solidFill>
                          <a:schemeClr val="tx1"/>
                        </a:solidFill>
                        <a:effectLst/>
                        <a:latin typeface="Arial" panose="020B0604020202020204" pitchFamily="34" charset="0"/>
                      </a:endParaRPr>
                    </a:p>
                  </a:txBody>
                  <a:tcPr marL="81280" marR="81280" marT="40640" marB="40640" horzOverflow="overflow">
                    <a:lnL w="28575" cap="flat" cmpd="sng" algn="ctr">
                      <a:solidFill>
                        <a:schemeClr val="tx1"/>
                      </a:solidFill>
                      <a:prstDash val="solid"/>
                      <a:round/>
                      <a:headEnd type="none" w="med" len="med"/>
                      <a:tailEnd type="none" w="med" len="med"/>
                    </a:lnL>
                    <a:lnR cap="flat">
                      <a:noFill/>
                    </a:lnR>
                    <a:lnT>
                      <a:noFill/>
                    </a:lnT>
                    <a:lnB>
                      <a:noFill/>
                    </a:lnB>
                    <a:lnTlToBr>
                      <a:noFill/>
                    </a:lnTlToBr>
                    <a:lnBlToTr>
                      <a:noFill/>
                    </a:lnBlToTr>
                    <a:noFill/>
                  </a:tcPr>
                </a:tc>
                <a:extLst>
                  <a:ext uri="{0D108BD9-81ED-4DB2-BD59-A6C34878D82A}">
                    <a16:rowId xmlns:a16="http://schemas.microsoft.com/office/drawing/2014/main" val="3538335499"/>
                  </a:ext>
                </a:extLst>
              </a:tr>
              <a:tr h="665392">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500" b="1" i="0" u="none" strike="noStrike" cap="none" normalizeH="0" baseline="0" dirty="0">
                          <a:ln>
                            <a:noFill/>
                          </a:ln>
                          <a:solidFill>
                            <a:schemeClr val="tx1"/>
                          </a:solidFill>
                          <a:effectLst/>
                          <a:latin typeface="Arial" panose="020B0604020202020204" pitchFamily="34" charset="0"/>
                        </a:rPr>
                        <a:t>1+</a:t>
                      </a:r>
                    </a:p>
                  </a:txBody>
                  <a:tcPr marL="81280" marR="81280" marT="40640" marB="40640" horzOverflow="overflow">
                    <a:lnL cap="flat">
                      <a:noFill/>
                    </a:lnL>
                    <a:lnR w="28575"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150000"/>
                        <a:buFontTx/>
                        <a:buNone/>
                        <a:tabLst/>
                      </a:pPr>
                      <a:endParaRPr kumimoji="0" lang="en-US" altLang="en-US" sz="2500" b="1" i="0" u="none" strike="noStrike" cap="none" normalizeH="0" baseline="0" dirty="0">
                        <a:ln>
                          <a:noFill/>
                        </a:ln>
                        <a:solidFill>
                          <a:schemeClr val="tx1"/>
                        </a:solidFill>
                        <a:effectLst/>
                        <a:latin typeface="Arial" panose="020B0604020202020204" pitchFamily="34" charset="0"/>
                      </a:endParaRPr>
                    </a:p>
                  </a:txBody>
                  <a:tcPr marL="81280" marR="81280" marT="40640" marB="40640"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150000"/>
                        <a:buFontTx/>
                        <a:buNone/>
                        <a:tabLst/>
                      </a:pPr>
                      <a:endParaRPr kumimoji="0" lang="en-US" altLang="en-US" sz="2500" b="1" i="0" u="none" strike="noStrike" cap="none" normalizeH="0" baseline="0" dirty="0">
                        <a:ln>
                          <a:noFill/>
                        </a:ln>
                        <a:solidFill>
                          <a:schemeClr val="tx1"/>
                        </a:solidFill>
                        <a:effectLst/>
                        <a:latin typeface="Arial" panose="020B0604020202020204" pitchFamily="34" charset="0"/>
                      </a:endParaRPr>
                    </a:p>
                  </a:txBody>
                  <a:tcPr marL="81280" marR="81280" marT="40640" marB="40640"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150000"/>
                        <a:buFontTx/>
                        <a:buNone/>
                        <a:tabLst/>
                      </a:pPr>
                      <a:endParaRPr kumimoji="0" lang="en-US" altLang="en-US" sz="2500" b="1" i="0" u="none" strike="noStrike" cap="none" normalizeH="0" baseline="0" dirty="0">
                        <a:ln>
                          <a:noFill/>
                        </a:ln>
                        <a:solidFill>
                          <a:schemeClr val="tx1"/>
                        </a:solidFill>
                        <a:effectLst/>
                        <a:latin typeface="Arial" panose="020B0604020202020204" pitchFamily="34" charset="0"/>
                      </a:endParaRPr>
                    </a:p>
                  </a:txBody>
                  <a:tcPr marL="81280" marR="81280" marT="40640" marB="40640" horzOverflow="overflow">
                    <a:lnL w="28575" cap="flat" cmpd="sng" algn="ctr">
                      <a:solidFill>
                        <a:schemeClr val="tx1"/>
                      </a:solidFill>
                      <a:prstDash val="solid"/>
                      <a:round/>
                      <a:headEnd type="none" w="med" len="med"/>
                      <a:tailEnd type="none" w="med" len="med"/>
                    </a:lnL>
                    <a:lnR cap="flat">
                      <a:noFill/>
                    </a:lnR>
                    <a:lnT>
                      <a:noFill/>
                    </a:lnT>
                    <a:lnB>
                      <a:noFill/>
                    </a:lnB>
                    <a:lnTlToBr>
                      <a:noFill/>
                    </a:lnTlToBr>
                    <a:lnBlToTr>
                      <a:noFill/>
                    </a:lnBlToTr>
                    <a:noFill/>
                  </a:tcPr>
                </a:tc>
                <a:extLst>
                  <a:ext uri="{0D108BD9-81ED-4DB2-BD59-A6C34878D82A}">
                    <a16:rowId xmlns:a16="http://schemas.microsoft.com/office/drawing/2014/main" val="1370252180"/>
                  </a:ext>
                </a:extLst>
              </a:tr>
              <a:tr h="634113">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500" b="1" i="0" u="none" strike="noStrike" cap="none" normalizeH="0" baseline="0" dirty="0">
                          <a:ln>
                            <a:noFill/>
                          </a:ln>
                          <a:solidFill>
                            <a:schemeClr val="tx1"/>
                          </a:solidFill>
                          <a:effectLst/>
                          <a:latin typeface="Arial" panose="020B0604020202020204" pitchFamily="34" charset="0"/>
                        </a:rPr>
                        <a:t>2+</a:t>
                      </a:r>
                    </a:p>
                  </a:txBody>
                  <a:tcPr marL="81280" marR="81280" marT="40640" marB="40640" horzOverflow="overflow">
                    <a:lnL cap="flat">
                      <a:noFill/>
                    </a:lnL>
                    <a:lnR w="28575"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150000"/>
                        <a:buFontTx/>
                        <a:buNone/>
                        <a:tabLst/>
                      </a:pPr>
                      <a:endParaRPr kumimoji="0" lang="en-US" altLang="en-US" sz="2500" b="1" i="0" u="none" strike="noStrike" cap="none" normalizeH="0" baseline="0" dirty="0">
                        <a:ln>
                          <a:noFill/>
                        </a:ln>
                        <a:solidFill>
                          <a:schemeClr val="tx1"/>
                        </a:solidFill>
                        <a:effectLst/>
                        <a:latin typeface="Arial" panose="020B0604020202020204" pitchFamily="34" charset="0"/>
                      </a:endParaRPr>
                    </a:p>
                  </a:txBody>
                  <a:tcPr marL="81280" marR="81280" marT="40640" marB="40640"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150000"/>
                        <a:buFontTx/>
                        <a:buNone/>
                        <a:tabLst/>
                      </a:pPr>
                      <a:endParaRPr kumimoji="0" lang="en-US" altLang="en-US" sz="2500" b="1" i="0" u="none" strike="noStrike" cap="none" normalizeH="0" baseline="0" dirty="0">
                        <a:ln>
                          <a:noFill/>
                        </a:ln>
                        <a:solidFill>
                          <a:schemeClr val="tx1"/>
                        </a:solidFill>
                        <a:effectLst/>
                        <a:latin typeface="Arial" panose="020B0604020202020204" pitchFamily="34" charset="0"/>
                      </a:endParaRPr>
                    </a:p>
                  </a:txBody>
                  <a:tcPr marL="81280" marR="81280" marT="40640" marB="40640"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150000"/>
                        <a:buFontTx/>
                        <a:buNone/>
                        <a:tabLst/>
                      </a:pPr>
                      <a:endParaRPr kumimoji="0" lang="en-US" altLang="en-US" sz="2500" b="1" i="0" u="none" strike="noStrike" cap="none" normalizeH="0" baseline="0" dirty="0">
                        <a:ln>
                          <a:noFill/>
                        </a:ln>
                        <a:solidFill>
                          <a:schemeClr val="tx1"/>
                        </a:solidFill>
                        <a:effectLst/>
                        <a:latin typeface="Arial" panose="020B0604020202020204" pitchFamily="34" charset="0"/>
                      </a:endParaRPr>
                    </a:p>
                  </a:txBody>
                  <a:tcPr marL="81280" marR="81280" marT="40640" marB="40640" horzOverflow="overflow">
                    <a:lnL w="28575" cap="flat" cmpd="sng" algn="ctr">
                      <a:solidFill>
                        <a:schemeClr val="tx1"/>
                      </a:solidFill>
                      <a:prstDash val="solid"/>
                      <a:round/>
                      <a:headEnd type="none" w="med" len="med"/>
                      <a:tailEnd type="none" w="med" len="med"/>
                    </a:lnL>
                    <a:lnR cap="flat">
                      <a:noFill/>
                    </a:lnR>
                    <a:lnT>
                      <a:noFill/>
                    </a:lnT>
                    <a:lnB>
                      <a:noFill/>
                    </a:lnB>
                    <a:lnTlToBr>
                      <a:noFill/>
                    </a:lnTlToBr>
                    <a:lnBlToTr>
                      <a:noFill/>
                    </a:lnBlToTr>
                    <a:noFill/>
                  </a:tcPr>
                </a:tc>
                <a:extLst>
                  <a:ext uri="{0D108BD9-81ED-4DB2-BD59-A6C34878D82A}">
                    <a16:rowId xmlns:a16="http://schemas.microsoft.com/office/drawing/2014/main" val="1523977019"/>
                  </a:ext>
                </a:extLst>
              </a:tr>
              <a:tr h="635535">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500" b="1" i="0" u="none" strike="noStrike" cap="none" normalizeH="0" baseline="0" dirty="0">
                          <a:ln>
                            <a:noFill/>
                          </a:ln>
                          <a:solidFill>
                            <a:schemeClr val="tx1"/>
                          </a:solidFill>
                          <a:effectLst/>
                          <a:latin typeface="Arial" panose="020B0604020202020204" pitchFamily="34" charset="0"/>
                        </a:rPr>
                        <a:t>Total</a:t>
                      </a:r>
                    </a:p>
                  </a:txBody>
                  <a:tcPr marL="81280" marR="81280" marT="40640" marB="40640" horzOverflow="overflow">
                    <a:lnL cap="flat">
                      <a:noFill/>
                    </a:lnL>
                    <a:lnR>
                      <a:noFill/>
                    </a:lnR>
                    <a:lnT>
                      <a:noFill/>
                    </a:lnT>
                    <a:lnB cap="flat">
                      <a:noFill/>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150000"/>
                        <a:buFontTx/>
                        <a:buNone/>
                        <a:tabLst/>
                      </a:pPr>
                      <a:endParaRPr kumimoji="0" lang="en-US" altLang="en-US" sz="2500" b="1" i="0" u="none" strike="noStrike" cap="none" normalizeH="0" baseline="0">
                        <a:ln>
                          <a:noFill/>
                        </a:ln>
                        <a:solidFill>
                          <a:schemeClr val="tx1"/>
                        </a:solidFill>
                        <a:effectLst/>
                        <a:latin typeface="Arial" panose="020B0604020202020204" pitchFamily="34" charset="0"/>
                      </a:endParaRPr>
                    </a:p>
                  </a:txBody>
                  <a:tcPr marL="81280" marR="81280" marT="40640" marB="40640" horzOverflow="overflow">
                    <a:lnL>
                      <a:noFill/>
                    </a:lnL>
                    <a:lnR>
                      <a:noFill/>
                    </a:lnR>
                    <a:lnT w="28575"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150000"/>
                        <a:buFontTx/>
                        <a:buNone/>
                        <a:tabLst/>
                      </a:pPr>
                      <a:endParaRPr kumimoji="0" lang="en-US" altLang="en-US" sz="2500" b="1" i="0" u="none" strike="noStrike" cap="none" normalizeH="0" baseline="0">
                        <a:ln>
                          <a:noFill/>
                        </a:ln>
                        <a:solidFill>
                          <a:schemeClr val="tx1"/>
                        </a:solidFill>
                        <a:effectLst/>
                        <a:latin typeface="Arial" panose="020B0604020202020204" pitchFamily="34" charset="0"/>
                      </a:endParaRPr>
                    </a:p>
                  </a:txBody>
                  <a:tcPr marL="81280" marR="81280" marT="40640" marB="40640" horzOverflow="overflow">
                    <a:lnL>
                      <a:noFill/>
                    </a:lnL>
                    <a:lnR>
                      <a:noFill/>
                    </a:lnR>
                    <a:lnT w="28575"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150000"/>
                        <a:buFontTx/>
                        <a:buNone/>
                        <a:tabLst/>
                      </a:pPr>
                      <a:endParaRPr kumimoji="0" lang="en-US" altLang="en-US" sz="2500" b="1" i="0" u="none" strike="noStrike" cap="none" normalizeH="0" baseline="0" dirty="0">
                        <a:ln>
                          <a:noFill/>
                        </a:ln>
                        <a:solidFill>
                          <a:schemeClr val="tx1"/>
                        </a:solidFill>
                        <a:effectLst/>
                        <a:latin typeface="Arial" panose="020B0604020202020204" pitchFamily="34" charset="0"/>
                      </a:endParaRPr>
                    </a:p>
                  </a:txBody>
                  <a:tcPr marL="81280" marR="81280" marT="40640" marB="40640" horzOverflow="overflow">
                    <a:lnL>
                      <a:noFill/>
                    </a:lnL>
                    <a:lnR cap="flat">
                      <a:noFill/>
                    </a:lnR>
                    <a:lnT>
                      <a:noFill/>
                    </a:lnT>
                    <a:lnB cap="flat">
                      <a:noFill/>
                    </a:lnB>
                    <a:lnTlToBr>
                      <a:noFill/>
                    </a:lnTlToBr>
                    <a:lnBlToTr>
                      <a:noFill/>
                    </a:lnBlToTr>
                    <a:noFill/>
                  </a:tcPr>
                </a:tc>
                <a:extLst>
                  <a:ext uri="{0D108BD9-81ED-4DB2-BD59-A6C34878D82A}">
                    <a16:rowId xmlns:a16="http://schemas.microsoft.com/office/drawing/2014/main" val="521891071"/>
                  </a:ext>
                </a:extLst>
              </a:tr>
            </a:tbl>
          </a:graphicData>
        </a:graphic>
      </p:graphicFrame>
      <p:sp>
        <p:nvSpPr>
          <p:cNvPr id="77878" name="Rectangle 54"/>
          <p:cNvSpPr>
            <a:spLocks noGrp="1" noChangeArrowheads="1"/>
          </p:cNvSpPr>
          <p:nvPr>
            <p:ph type="body" sz="half" idx="2"/>
          </p:nvPr>
        </p:nvSpPr>
        <p:spPr>
          <a:xfrm>
            <a:off x="4762005" y="2945081"/>
            <a:ext cx="4034863" cy="3272839"/>
          </a:xfrm>
        </p:spPr>
        <p:txBody>
          <a:bodyPr/>
          <a:lstStyle/>
          <a:p>
            <a:pPr>
              <a:spcBef>
                <a:spcPct val="50000"/>
              </a:spcBef>
            </a:pPr>
            <a:r>
              <a:rPr lang="en-US" altLang="en-US" sz="2800" b="1" dirty="0"/>
              <a:t>Single overall P value </a:t>
            </a:r>
          </a:p>
          <a:p>
            <a:pPr>
              <a:spcBef>
                <a:spcPct val="50000"/>
              </a:spcBef>
            </a:pPr>
            <a:r>
              <a:rPr lang="en-US" altLang="en-US" sz="2800" b="1" dirty="0"/>
              <a:t>Refers to any statistically  significant differences between the 3 groups</a:t>
            </a:r>
          </a:p>
          <a:p>
            <a:pPr>
              <a:spcBef>
                <a:spcPct val="50000"/>
              </a:spcBef>
            </a:pPr>
            <a:r>
              <a:rPr lang="en-US" altLang="en-US" sz="2800" b="1" dirty="0"/>
              <a:t>No ratio measures</a:t>
            </a:r>
          </a:p>
        </p:txBody>
      </p:sp>
    </p:spTree>
    <p:extLst>
      <p:ext uri="{BB962C8B-B14F-4D97-AF65-F5344CB8AC3E}">
        <p14:creationId xmlns:p14="http://schemas.microsoft.com/office/powerpoint/2010/main" val="1779926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a:xfrm>
            <a:off x="457199" y="640080"/>
            <a:ext cx="8229600" cy="1143000"/>
          </a:xfrm>
        </p:spPr>
        <p:txBody>
          <a:bodyPr/>
          <a:lstStyle/>
          <a:p>
            <a:r>
              <a:rPr lang="en-US" altLang="en-US" sz="4000" dirty="0"/>
              <a:t>How to get ratios when there are more than 2 categories:  </a:t>
            </a:r>
            <a:r>
              <a:rPr lang="en-US" altLang="en-US" sz="4000" dirty="0">
                <a:solidFill>
                  <a:srgbClr val="546422"/>
                </a:solidFill>
              </a:rPr>
              <a:t>1</a:t>
            </a:r>
            <a:r>
              <a:rPr lang="en-US" altLang="en-US" sz="4000" baseline="30000" dirty="0">
                <a:solidFill>
                  <a:srgbClr val="546422"/>
                </a:solidFill>
              </a:rPr>
              <a:t>st</a:t>
            </a:r>
            <a:r>
              <a:rPr lang="en-US" altLang="en-US" sz="4000" dirty="0">
                <a:solidFill>
                  <a:srgbClr val="546422"/>
                </a:solidFill>
              </a:rPr>
              <a:t> option</a:t>
            </a:r>
          </a:p>
        </p:txBody>
      </p:sp>
      <p:sp>
        <p:nvSpPr>
          <p:cNvPr id="79921" name="Rectangle 49"/>
          <p:cNvSpPr>
            <a:spLocks noGrp="1" noChangeArrowheads="1"/>
          </p:cNvSpPr>
          <p:nvPr>
            <p:ph type="body" sz="half" idx="2"/>
          </p:nvPr>
        </p:nvSpPr>
        <p:spPr>
          <a:xfrm>
            <a:off x="4868883" y="2469444"/>
            <a:ext cx="3966359" cy="3455812"/>
          </a:xfrm>
        </p:spPr>
        <p:txBody>
          <a:bodyPr/>
          <a:lstStyle/>
          <a:p>
            <a:pPr>
              <a:lnSpc>
                <a:spcPct val="90000"/>
              </a:lnSpc>
              <a:spcBef>
                <a:spcPct val="50000"/>
              </a:spcBef>
            </a:pPr>
            <a:r>
              <a:rPr lang="en-US" altLang="en-US" sz="2600" b="1" dirty="0"/>
              <a:t>Pick one row as the reference group (0)</a:t>
            </a:r>
          </a:p>
          <a:p>
            <a:pPr>
              <a:lnSpc>
                <a:spcPct val="90000"/>
              </a:lnSpc>
              <a:spcBef>
                <a:spcPct val="50000"/>
              </a:spcBef>
            </a:pPr>
            <a:r>
              <a:rPr lang="en-US" altLang="en-US" sz="2600" b="1" dirty="0"/>
              <a:t>Compare each row to the reference group</a:t>
            </a:r>
          </a:p>
          <a:p>
            <a:pPr>
              <a:lnSpc>
                <a:spcPct val="90000"/>
              </a:lnSpc>
              <a:spcBef>
                <a:spcPct val="50000"/>
              </a:spcBef>
            </a:pPr>
            <a:r>
              <a:rPr lang="en-US" altLang="en-US" sz="2600" b="1" dirty="0">
                <a:solidFill>
                  <a:schemeClr val="accent5">
                    <a:lumMod val="75000"/>
                  </a:schemeClr>
                </a:solidFill>
              </a:rPr>
              <a:t>1+ vs. 0 </a:t>
            </a:r>
            <a:r>
              <a:rPr lang="en-US" altLang="en-US" sz="2600" b="1" dirty="0">
                <a:solidFill>
                  <a:schemeClr val="accent5">
                    <a:lumMod val="75000"/>
                  </a:schemeClr>
                </a:solidFill>
                <a:sym typeface="Wingdings" panose="05000000000000000000" pitchFamily="2" charset="2"/>
              </a:rPr>
              <a:t> risk ratio (CL), P-value</a:t>
            </a:r>
            <a:endParaRPr lang="en-US" altLang="en-US" sz="2600" b="1" dirty="0">
              <a:solidFill>
                <a:schemeClr val="accent5">
                  <a:lumMod val="75000"/>
                </a:schemeClr>
              </a:solidFill>
            </a:endParaRPr>
          </a:p>
          <a:p>
            <a:pPr>
              <a:lnSpc>
                <a:spcPct val="90000"/>
              </a:lnSpc>
              <a:spcBef>
                <a:spcPct val="50000"/>
              </a:spcBef>
            </a:pPr>
            <a:r>
              <a:rPr lang="en-US" altLang="en-US" sz="2600" b="1" dirty="0">
                <a:solidFill>
                  <a:schemeClr val="accent1">
                    <a:lumMod val="75000"/>
                  </a:schemeClr>
                </a:solidFill>
              </a:rPr>
              <a:t>2+ vs. 0 </a:t>
            </a:r>
            <a:r>
              <a:rPr lang="en-US" altLang="en-US" sz="2600" b="1" dirty="0">
                <a:solidFill>
                  <a:schemeClr val="accent1">
                    <a:lumMod val="75000"/>
                  </a:schemeClr>
                </a:solidFill>
                <a:sym typeface="Wingdings" panose="05000000000000000000" pitchFamily="2" charset="2"/>
              </a:rPr>
              <a:t> risk ratio (CL), P-value</a:t>
            </a:r>
            <a:endParaRPr lang="en-US" altLang="en-US" sz="2600" b="1" dirty="0">
              <a:solidFill>
                <a:schemeClr val="accent1">
                  <a:lumMod val="75000"/>
                </a:schemeClr>
              </a:solidFill>
            </a:endParaRPr>
          </a:p>
          <a:p>
            <a:pPr>
              <a:spcBef>
                <a:spcPct val="50000"/>
              </a:spcBef>
              <a:buFontTx/>
              <a:buNone/>
            </a:pPr>
            <a:endParaRPr lang="en-US" altLang="en-US" sz="2489" b="1" dirty="0"/>
          </a:p>
        </p:txBody>
      </p:sp>
      <p:graphicFrame>
        <p:nvGraphicFramePr>
          <p:cNvPr id="6" name="Group 57"/>
          <p:cNvGraphicFramePr>
            <a:graphicFrameLocks noGrp="1"/>
          </p:cNvGraphicFramePr>
          <p:nvPr>
            <p:ph sz="half" idx="1"/>
            <p:extLst>
              <p:ext uri="{D42A27DB-BD31-4B8C-83A1-F6EECF244321}">
                <p14:modId xmlns:p14="http://schemas.microsoft.com/office/powerpoint/2010/main" val="1573648241"/>
              </p:ext>
            </p:extLst>
          </p:nvPr>
        </p:nvGraphicFramePr>
        <p:xfrm>
          <a:off x="457200" y="2469444"/>
          <a:ext cx="4411683" cy="3183614"/>
        </p:xfrm>
        <a:graphic>
          <a:graphicData uri="http://schemas.openxmlformats.org/drawingml/2006/table">
            <a:tbl>
              <a:tblPr/>
              <a:tblGrid>
                <a:gridCol w="991118">
                  <a:extLst>
                    <a:ext uri="{9D8B030D-6E8A-4147-A177-3AD203B41FA5}">
                      <a16:colId xmlns:a16="http://schemas.microsoft.com/office/drawing/2014/main" val="2611765120"/>
                    </a:ext>
                  </a:extLst>
                </a:gridCol>
                <a:gridCol w="1160332">
                  <a:extLst>
                    <a:ext uri="{9D8B030D-6E8A-4147-A177-3AD203B41FA5}">
                      <a16:colId xmlns:a16="http://schemas.microsoft.com/office/drawing/2014/main" val="3876968340"/>
                    </a:ext>
                  </a:extLst>
                </a:gridCol>
                <a:gridCol w="1099899">
                  <a:extLst>
                    <a:ext uri="{9D8B030D-6E8A-4147-A177-3AD203B41FA5}">
                      <a16:colId xmlns:a16="http://schemas.microsoft.com/office/drawing/2014/main" val="555421117"/>
                    </a:ext>
                  </a:extLst>
                </a:gridCol>
                <a:gridCol w="1160334">
                  <a:extLst>
                    <a:ext uri="{9D8B030D-6E8A-4147-A177-3AD203B41FA5}">
                      <a16:colId xmlns:a16="http://schemas.microsoft.com/office/drawing/2014/main" val="2940001912"/>
                    </a:ext>
                  </a:extLst>
                </a:gridCol>
              </a:tblGrid>
              <a:tr h="631356">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150000"/>
                        <a:buFontTx/>
                        <a:buNone/>
                        <a:tabLst/>
                      </a:pPr>
                      <a:endParaRPr kumimoji="0" lang="en-US" altLang="en-US" sz="2500" b="1" i="0" u="none" strike="noStrike" cap="none" normalizeH="0" baseline="0">
                        <a:ln>
                          <a:noFill/>
                        </a:ln>
                        <a:solidFill>
                          <a:schemeClr val="tx1"/>
                        </a:solidFill>
                        <a:effectLst/>
                        <a:latin typeface="Arial" panose="020B0604020202020204" pitchFamily="34" charset="0"/>
                      </a:endParaRPr>
                    </a:p>
                  </a:txBody>
                  <a:tcPr marL="81280" marR="81280" marT="40640" marB="40640" horzOverflow="overflow">
                    <a:lnL cap="flat">
                      <a:noFill/>
                    </a:lnL>
                    <a:lnR>
                      <a:noFill/>
                    </a:lnR>
                    <a:lnT cap="flat">
                      <a:noFill/>
                    </a:lnT>
                    <a:lnB>
                      <a:noFill/>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500" b="1" i="0" u="none" strike="noStrike" cap="none" normalizeH="0" baseline="0" dirty="0">
                          <a:ln>
                            <a:noFill/>
                          </a:ln>
                          <a:solidFill>
                            <a:schemeClr val="tx1"/>
                          </a:solidFill>
                          <a:effectLst/>
                          <a:latin typeface="Arial" panose="020B0604020202020204" pitchFamily="34" charset="0"/>
                        </a:rPr>
                        <a:t>Pos.</a:t>
                      </a:r>
                    </a:p>
                  </a:txBody>
                  <a:tcPr marL="81280" marR="81280" marT="40640" marB="40640" horzOverflow="overflow">
                    <a:lnL>
                      <a:noFill/>
                    </a:lnL>
                    <a:lnR>
                      <a:noFill/>
                    </a:lnR>
                    <a:lnT cap="fla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500" b="1" i="0" u="none" strike="noStrike" cap="none" normalizeH="0" baseline="0">
                          <a:ln>
                            <a:noFill/>
                          </a:ln>
                          <a:solidFill>
                            <a:schemeClr val="tx1"/>
                          </a:solidFill>
                          <a:effectLst/>
                          <a:latin typeface="Arial" panose="020B0604020202020204" pitchFamily="34" charset="0"/>
                        </a:rPr>
                        <a:t>Neg.</a:t>
                      </a:r>
                    </a:p>
                  </a:txBody>
                  <a:tcPr marL="81280" marR="81280" marT="40640" marB="40640" horzOverflow="overflow">
                    <a:lnL>
                      <a:noFill/>
                    </a:lnL>
                    <a:lnR>
                      <a:noFill/>
                    </a:lnR>
                    <a:lnT cap="fla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500" b="1" i="0" u="none" strike="noStrike" cap="none" normalizeH="0" baseline="0" dirty="0">
                          <a:ln>
                            <a:noFill/>
                          </a:ln>
                          <a:solidFill>
                            <a:schemeClr val="tx1"/>
                          </a:solidFill>
                          <a:effectLst/>
                          <a:latin typeface="Arial" panose="020B0604020202020204" pitchFamily="34" charset="0"/>
                        </a:rPr>
                        <a:t> Total</a:t>
                      </a:r>
                    </a:p>
                  </a:txBody>
                  <a:tcPr marL="81280" marR="81280" marT="40640" marB="40640" horzOverflow="overflow">
                    <a:lnL>
                      <a:noFill/>
                    </a:lnL>
                    <a:lnR cap="flat">
                      <a:noFill/>
                    </a:lnR>
                    <a:lnT cap="flat">
                      <a:noFill/>
                    </a:lnT>
                    <a:lnB>
                      <a:noFill/>
                    </a:lnB>
                    <a:lnTlToBr>
                      <a:noFill/>
                    </a:lnTlToBr>
                    <a:lnBlToTr>
                      <a:noFill/>
                    </a:lnBlToTr>
                    <a:noFill/>
                  </a:tcPr>
                </a:tc>
                <a:extLst>
                  <a:ext uri="{0D108BD9-81ED-4DB2-BD59-A6C34878D82A}">
                    <a16:rowId xmlns:a16="http://schemas.microsoft.com/office/drawing/2014/main" val="3024919796"/>
                  </a:ext>
                </a:extLst>
              </a:tr>
              <a:tr h="629943">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400" b="1" i="0" u="none" strike="noStrike" cap="none" normalizeH="0" baseline="0" dirty="0">
                          <a:ln>
                            <a:noFill/>
                          </a:ln>
                          <a:solidFill>
                            <a:schemeClr val="tx1"/>
                          </a:solidFill>
                          <a:effectLst/>
                          <a:latin typeface="Arial" panose="020B0604020202020204" pitchFamily="34" charset="0"/>
                        </a:rPr>
                        <a:t>0  </a:t>
                      </a:r>
                    </a:p>
                  </a:txBody>
                  <a:tcPr marL="81280" marR="81280" marT="40640" marB="40640" horzOverflow="overflow">
                    <a:lnL cap="flat">
                      <a:noFill/>
                    </a:lnL>
                    <a:lnR w="28575"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150000"/>
                        <a:buFontTx/>
                        <a:buNone/>
                        <a:tabLst/>
                      </a:pPr>
                      <a:endParaRPr kumimoji="0" lang="en-US" altLang="en-US" sz="2500" b="1" i="0" u="none" strike="noStrike" cap="none" normalizeH="0" baseline="0" dirty="0">
                        <a:ln>
                          <a:noFill/>
                        </a:ln>
                        <a:solidFill>
                          <a:schemeClr val="tx1"/>
                        </a:solidFill>
                        <a:effectLst/>
                        <a:latin typeface="Arial" panose="020B0604020202020204" pitchFamily="34" charset="0"/>
                      </a:endParaRPr>
                    </a:p>
                  </a:txBody>
                  <a:tcPr marL="81280" marR="81280" marT="40640" marB="40640"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150000"/>
                        <a:buFontTx/>
                        <a:buNone/>
                        <a:tabLst/>
                      </a:pPr>
                      <a:endParaRPr kumimoji="0" lang="en-US" altLang="en-US" sz="2500" b="1" i="0" u="none" strike="noStrike" cap="none" normalizeH="0" baseline="0" dirty="0">
                        <a:ln>
                          <a:noFill/>
                        </a:ln>
                        <a:solidFill>
                          <a:schemeClr val="tx1"/>
                        </a:solidFill>
                        <a:effectLst/>
                        <a:latin typeface="Arial" panose="020B0604020202020204" pitchFamily="34" charset="0"/>
                      </a:endParaRPr>
                    </a:p>
                  </a:txBody>
                  <a:tcPr marL="81280" marR="81280" marT="40640" marB="40640"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150000"/>
                        <a:buFontTx/>
                        <a:buNone/>
                        <a:tabLst/>
                      </a:pPr>
                      <a:endParaRPr kumimoji="0" lang="en-US" altLang="en-US" sz="2500" b="1" i="0" u="none" strike="noStrike" cap="none" normalizeH="0" baseline="0">
                        <a:ln>
                          <a:noFill/>
                        </a:ln>
                        <a:solidFill>
                          <a:schemeClr val="tx1"/>
                        </a:solidFill>
                        <a:effectLst/>
                        <a:latin typeface="Arial" panose="020B0604020202020204" pitchFamily="34" charset="0"/>
                      </a:endParaRPr>
                    </a:p>
                  </a:txBody>
                  <a:tcPr marL="81280" marR="81280" marT="40640" marB="40640" horzOverflow="overflow">
                    <a:lnL w="28575" cap="flat" cmpd="sng" algn="ctr">
                      <a:solidFill>
                        <a:schemeClr val="tx1"/>
                      </a:solidFill>
                      <a:prstDash val="solid"/>
                      <a:round/>
                      <a:headEnd type="none" w="med" len="med"/>
                      <a:tailEnd type="none" w="med" len="med"/>
                    </a:lnL>
                    <a:lnR cap="flat">
                      <a:noFill/>
                    </a:lnR>
                    <a:lnT>
                      <a:noFill/>
                    </a:lnT>
                    <a:lnB>
                      <a:noFill/>
                    </a:lnB>
                    <a:lnTlToBr>
                      <a:noFill/>
                    </a:lnTlToBr>
                    <a:lnBlToTr>
                      <a:noFill/>
                    </a:lnBlToTr>
                    <a:noFill/>
                  </a:tcPr>
                </a:tc>
                <a:extLst>
                  <a:ext uri="{0D108BD9-81ED-4DB2-BD59-A6C34878D82A}">
                    <a16:rowId xmlns:a16="http://schemas.microsoft.com/office/drawing/2014/main" val="3538335499"/>
                  </a:ext>
                </a:extLst>
              </a:tr>
              <a:tr h="661016">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400" b="1" i="0" u="none" strike="noStrike" cap="none" normalizeH="0" baseline="0" dirty="0">
                          <a:ln>
                            <a:noFill/>
                          </a:ln>
                          <a:solidFill>
                            <a:schemeClr val="tx1"/>
                          </a:solidFill>
                          <a:effectLst/>
                          <a:latin typeface="Arial" panose="020B0604020202020204" pitchFamily="34" charset="0"/>
                        </a:rPr>
                        <a:t>1+</a:t>
                      </a:r>
                    </a:p>
                  </a:txBody>
                  <a:tcPr marL="81280" marR="81280" marT="40640" marB="40640" horzOverflow="overflow">
                    <a:lnL cap="flat">
                      <a:noFill/>
                    </a:lnL>
                    <a:lnR w="28575"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150000"/>
                        <a:buFontTx/>
                        <a:buNone/>
                        <a:tabLst/>
                      </a:pPr>
                      <a:endParaRPr kumimoji="0" lang="en-US" altLang="en-US" sz="2500" b="1" i="0" u="none" strike="noStrike" cap="none" normalizeH="0" baseline="0" dirty="0">
                        <a:ln>
                          <a:noFill/>
                        </a:ln>
                        <a:solidFill>
                          <a:schemeClr val="tx1"/>
                        </a:solidFill>
                        <a:effectLst/>
                        <a:latin typeface="Arial" panose="020B0604020202020204" pitchFamily="34" charset="0"/>
                      </a:endParaRPr>
                    </a:p>
                  </a:txBody>
                  <a:tcPr marL="81280" marR="81280" marT="40640" marB="40640"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5">
                        <a:lumMod val="40000"/>
                        <a:lumOff val="60000"/>
                      </a:schemeClr>
                    </a:solid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150000"/>
                        <a:buFontTx/>
                        <a:buNone/>
                        <a:tabLst/>
                      </a:pPr>
                      <a:endParaRPr kumimoji="0" lang="en-US" altLang="en-US" sz="2500" b="1" i="0" u="none" strike="noStrike" cap="none" normalizeH="0" baseline="0" dirty="0">
                        <a:ln>
                          <a:noFill/>
                        </a:ln>
                        <a:solidFill>
                          <a:schemeClr val="tx1"/>
                        </a:solidFill>
                        <a:effectLst/>
                        <a:latin typeface="Arial" panose="020B0604020202020204" pitchFamily="34" charset="0"/>
                      </a:endParaRPr>
                    </a:p>
                  </a:txBody>
                  <a:tcPr marL="81280" marR="81280" marT="40640" marB="40640"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5">
                        <a:lumMod val="40000"/>
                        <a:lumOff val="60000"/>
                      </a:schemeClr>
                    </a:solid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150000"/>
                        <a:buFontTx/>
                        <a:buNone/>
                        <a:tabLst/>
                      </a:pPr>
                      <a:endParaRPr kumimoji="0" lang="en-US" altLang="en-US" sz="2500" b="1" i="0" u="none" strike="noStrike" cap="none" normalizeH="0" baseline="0">
                        <a:ln>
                          <a:noFill/>
                        </a:ln>
                        <a:solidFill>
                          <a:schemeClr val="tx1"/>
                        </a:solidFill>
                        <a:effectLst/>
                        <a:latin typeface="Arial" panose="020B0604020202020204" pitchFamily="34" charset="0"/>
                      </a:endParaRPr>
                    </a:p>
                  </a:txBody>
                  <a:tcPr marL="81280" marR="81280" marT="40640" marB="40640" horzOverflow="overflow">
                    <a:lnL w="28575" cap="flat" cmpd="sng" algn="ctr">
                      <a:solidFill>
                        <a:schemeClr val="tx1"/>
                      </a:solidFill>
                      <a:prstDash val="solid"/>
                      <a:round/>
                      <a:headEnd type="none" w="med" len="med"/>
                      <a:tailEnd type="none" w="med" len="med"/>
                    </a:lnL>
                    <a:lnR cap="flat">
                      <a:noFill/>
                    </a:lnR>
                    <a:lnT>
                      <a:noFill/>
                    </a:lnT>
                    <a:lnB>
                      <a:noFill/>
                    </a:lnB>
                    <a:lnTlToBr>
                      <a:noFill/>
                    </a:lnTlToBr>
                    <a:lnBlToTr>
                      <a:noFill/>
                    </a:lnBlToTr>
                    <a:noFill/>
                  </a:tcPr>
                </a:tc>
                <a:extLst>
                  <a:ext uri="{0D108BD9-81ED-4DB2-BD59-A6C34878D82A}">
                    <a16:rowId xmlns:a16="http://schemas.microsoft.com/office/drawing/2014/main" val="1370252180"/>
                  </a:ext>
                </a:extLst>
              </a:tr>
              <a:tr h="629943">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400" b="1" i="0" u="none" strike="noStrike" cap="none" normalizeH="0" baseline="0" dirty="0">
                          <a:ln>
                            <a:noFill/>
                          </a:ln>
                          <a:solidFill>
                            <a:schemeClr val="tx1"/>
                          </a:solidFill>
                          <a:effectLst/>
                          <a:latin typeface="Arial" panose="020B0604020202020204" pitchFamily="34" charset="0"/>
                        </a:rPr>
                        <a:t>2+</a:t>
                      </a:r>
                    </a:p>
                  </a:txBody>
                  <a:tcPr marL="81280" marR="81280" marT="40640" marB="40640" horzOverflow="overflow">
                    <a:lnL cap="flat">
                      <a:noFill/>
                    </a:lnL>
                    <a:lnR w="28575"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150000"/>
                        <a:buFontTx/>
                        <a:buNone/>
                        <a:tabLst/>
                      </a:pPr>
                      <a:endParaRPr kumimoji="0" lang="en-US" altLang="en-US" sz="2500" b="1" i="0" u="none" strike="noStrike" cap="none" normalizeH="0" baseline="0" dirty="0">
                        <a:ln>
                          <a:noFill/>
                        </a:ln>
                        <a:solidFill>
                          <a:schemeClr val="tx1"/>
                        </a:solidFill>
                        <a:effectLst/>
                        <a:latin typeface="Arial" panose="020B0604020202020204" pitchFamily="34" charset="0"/>
                      </a:endParaRPr>
                    </a:p>
                  </a:txBody>
                  <a:tcPr marL="81280" marR="81280" marT="40640" marB="40640"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2">
                        <a:lumMod val="40000"/>
                        <a:lumOff val="60000"/>
                      </a:schemeClr>
                    </a:solid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150000"/>
                        <a:buFontTx/>
                        <a:buNone/>
                        <a:tabLst/>
                      </a:pPr>
                      <a:endParaRPr kumimoji="0" lang="en-US" altLang="en-US" sz="2500" b="1" i="0" u="none" strike="noStrike" cap="none" normalizeH="0" baseline="0" dirty="0">
                        <a:ln>
                          <a:noFill/>
                        </a:ln>
                        <a:solidFill>
                          <a:schemeClr val="tx1"/>
                        </a:solidFill>
                        <a:effectLst/>
                        <a:latin typeface="Arial" panose="020B0604020202020204" pitchFamily="34" charset="0"/>
                      </a:endParaRPr>
                    </a:p>
                  </a:txBody>
                  <a:tcPr marL="81280" marR="81280" marT="40640" marB="40640"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2">
                        <a:lumMod val="40000"/>
                        <a:lumOff val="60000"/>
                      </a:schemeClr>
                    </a:solid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150000"/>
                        <a:buFontTx/>
                        <a:buNone/>
                        <a:tabLst/>
                      </a:pPr>
                      <a:endParaRPr kumimoji="0" lang="en-US" altLang="en-US" sz="2500" b="1" i="0" u="none" strike="noStrike" cap="none" normalizeH="0" baseline="0" dirty="0">
                        <a:ln>
                          <a:noFill/>
                        </a:ln>
                        <a:solidFill>
                          <a:schemeClr val="tx1"/>
                        </a:solidFill>
                        <a:effectLst/>
                        <a:latin typeface="Arial" panose="020B0604020202020204" pitchFamily="34" charset="0"/>
                      </a:endParaRPr>
                    </a:p>
                  </a:txBody>
                  <a:tcPr marL="81280" marR="81280" marT="40640" marB="40640" horzOverflow="overflow">
                    <a:lnL w="28575" cap="flat" cmpd="sng" algn="ctr">
                      <a:solidFill>
                        <a:schemeClr val="tx1"/>
                      </a:solidFill>
                      <a:prstDash val="solid"/>
                      <a:round/>
                      <a:headEnd type="none" w="med" len="med"/>
                      <a:tailEnd type="none" w="med" len="med"/>
                    </a:lnL>
                    <a:lnR cap="flat">
                      <a:noFill/>
                    </a:lnR>
                    <a:lnT>
                      <a:noFill/>
                    </a:lnT>
                    <a:lnB>
                      <a:noFill/>
                    </a:lnB>
                    <a:lnTlToBr>
                      <a:noFill/>
                    </a:lnTlToBr>
                    <a:lnBlToTr>
                      <a:noFill/>
                    </a:lnBlToTr>
                    <a:noFill/>
                  </a:tcPr>
                </a:tc>
                <a:extLst>
                  <a:ext uri="{0D108BD9-81ED-4DB2-BD59-A6C34878D82A}">
                    <a16:rowId xmlns:a16="http://schemas.microsoft.com/office/drawing/2014/main" val="1523977019"/>
                  </a:ext>
                </a:extLst>
              </a:tr>
              <a:tr h="631356">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400" b="1" i="0" u="none" strike="noStrike" cap="none" normalizeH="0" baseline="0" dirty="0">
                          <a:ln>
                            <a:noFill/>
                          </a:ln>
                          <a:solidFill>
                            <a:schemeClr val="tx1"/>
                          </a:solidFill>
                          <a:effectLst/>
                          <a:latin typeface="Arial" panose="020B0604020202020204" pitchFamily="34" charset="0"/>
                        </a:rPr>
                        <a:t>Total</a:t>
                      </a:r>
                    </a:p>
                  </a:txBody>
                  <a:tcPr marL="81280" marR="81280" marT="40640" marB="40640" horzOverflow="overflow">
                    <a:lnL cap="flat">
                      <a:noFill/>
                    </a:lnL>
                    <a:lnR>
                      <a:noFill/>
                    </a:lnR>
                    <a:lnT>
                      <a:noFill/>
                    </a:lnT>
                    <a:lnB cap="flat">
                      <a:noFill/>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150000"/>
                        <a:buFontTx/>
                        <a:buNone/>
                        <a:tabLst/>
                      </a:pPr>
                      <a:endParaRPr kumimoji="0" lang="en-US" altLang="en-US" sz="2500" b="1" i="0" u="none" strike="noStrike" cap="none" normalizeH="0" baseline="0">
                        <a:ln>
                          <a:noFill/>
                        </a:ln>
                        <a:solidFill>
                          <a:schemeClr val="tx1"/>
                        </a:solidFill>
                        <a:effectLst/>
                        <a:latin typeface="Arial" panose="020B0604020202020204" pitchFamily="34" charset="0"/>
                      </a:endParaRPr>
                    </a:p>
                  </a:txBody>
                  <a:tcPr marL="81280" marR="81280" marT="40640" marB="40640" horzOverflow="overflow">
                    <a:lnL>
                      <a:noFill/>
                    </a:lnL>
                    <a:lnR>
                      <a:noFill/>
                    </a:lnR>
                    <a:lnT w="28575"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150000"/>
                        <a:buFontTx/>
                        <a:buNone/>
                        <a:tabLst/>
                      </a:pPr>
                      <a:endParaRPr kumimoji="0" lang="en-US" altLang="en-US" sz="2500" b="1" i="0" u="none" strike="noStrike" cap="none" normalizeH="0" baseline="0" dirty="0">
                        <a:ln>
                          <a:noFill/>
                        </a:ln>
                        <a:solidFill>
                          <a:schemeClr val="tx1"/>
                        </a:solidFill>
                        <a:effectLst/>
                        <a:latin typeface="Arial" panose="020B0604020202020204" pitchFamily="34" charset="0"/>
                      </a:endParaRPr>
                    </a:p>
                  </a:txBody>
                  <a:tcPr marL="81280" marR="81280" marT="40640" marB="40640" horzOverflow="overflow">
                    <a:lnL>
                      <a:noFill/>
                    </a:lnL>
                    <a:lnR>
                      <a:noFill/>
                    </a:lnR>
                    <a:lnT w="28575"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150000"/>
                        <a:buFontTx/>
                        <a:buNone/>
                        <a:tabLst/>
                      </a:pPr>
                      <a:endParaRPr kumimoji="0" lang="en-US" altLang="en-US" sz="2500" b="1" i="0" u="none" strike="noStrike" cap="none" normalizeH="0" baseline="0" dirty="0">
                        <a:ln>
                          <a:noFill/>
                        </a:ln>
                        <a:solidFill>
                          <a:schemeClr val="tx1"/>
                        </a:solidFill>
                        <a:effectLst/>
                        <a:latin typeface="Arial" panose="020B0604020202020204" pitchFamily="34" charset="0"/>
                      </a:endParaRPr>
                    </a:p>
                  </a:txBody>
                  <a:tcPr marL="81280" marR="81280" marT="40640" marB="40640" horzOverflow="overflow">
                    <a:lnL>
                      <a:noFill/>
                    </a:lnL>
                    <a:lnR cap="flat">
                      <a:noFill/>
                    </a:lnR>
                    <a:lnT>
                      <a:noFill/>
                    </a:lnT>
                    <a:lnB cap="flat">
                      <a:noFill/>
                    </a:lnB>
                    <a:lnTlToBr>
                      <a:noFill/>
                    </a:lnTlToBr>
                    <a:lnBlToTr>
                      <a:noFill/>
                    </a:lnBlToTr>
                    <a:noFill/>
                  </a:tcPr>
                </a:tc>
                <a:extLst>
                  <a:ext uri="{0D108BD9-81ED-4DB2-BD59-A6C34878D82A}">
                    <a16:rowId xmlns:a16="http://schemas.microsoft.com/office/drawing/2014/main" val="521891071"/>
                  </a:ext>
                </a:extLst>
              </a:tr>
            </a:tbl>
          </a:graphicData>
        </a:graphic>
      </p:graphicFrame>
    </p:spTree>
    <p:extLst>
      <p:ext uri="{BB962C8B-B14F-4D97-AF65-F5344CB8AC3E}">
        <p14:creationId xmlns:p14="http://schemas.microsoft.com/office/powerpoint/2010/main" val="32563648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0979" name="Group 83"/>
          <p:cNvGraphicFramePr>
            <a:graphicFrameLocks noGrp="1"/>
          </p:cNvGraphicFramePr>
          <p:nvPr>
            <p:ph sz="half" idx="1"/>
            <p:extLst>
              <p:ext uri="{D42A27DB-BD31-4B8C-83A1-F6EECF244321}">
                <p14:modId xmlns:p14="http://schemas.microsoft.com/office/powerpoint/2010/main" val="1207371551"/>
              </p:ext>
            </p:extLst>
          </p:nvPr>
        </p:nvGraphicFramePr>
        <p:xfrm>
          <a:off x="522514" y="2380343"/>
          <a:ext cx="4095182" cy="3302826"/>
        </p:xfrm>
        <a:graphic>
          <a:graphicData uri="http://schemas.openxmlformats.org/drawingml/2006/table">
            <a:tbl>
              <a:tblPr/>
              <a:tblGrid>
                <a:gridCol w="987341">
                  <a:extLst>
                    <a:ext uri="{9D8B030D-6E8A-4147-A177-3AD203B41FA5}">
                      <a16:colId xmlns:a16="http://schemas.microsoft.com/office/drawing/2014/main" val="2357388863"/>
                    </a:ext>
                  </a:extLst>
                </a:gridCol>
                <a:gridCol w="1157301">
                  <a:extLst>
                    <a:ext uri="{9D8B030D-6E8A-4147-A177-3AD203B41FA5}">
                      <a16:colId xmlns:a16="http://schemas.microsoft.com/office/drawing/2014/main" val="1925651625"/>
                    </a:ext>
                  </a:extLst>
                </a:gridCol>
                <a:gridCol w="1065482">
                  <a:extLst>
                    <a:ext uri="{9D8B030D-6E8A-4147-A177-3AD203B41FA5}">
                      <a16:colId xmlns:a16="http://schemas.microsoft.com/office/drawing/2014/main" val="434833799"/>
                    </a:ext>
                  </a:extLst>
                </a:gridCol>
                <a:gridCol w="885058">
                  <a:extLst>
                    <a:ext uri="{9D8B030D-6E8A-4147-A177-3AD203B41FA5}">
                      <a16:colId xmlns:a16="http://schemas.microsoft.com/office/drawing/2014/main" val="2126650035"/>
                    </a:ext>
                  </a:extLst>
                </a:gridCol>
              </a:tblGrid>
              <a:tr h="571045">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150000"/>
                        <a:buFontTx/>
                        <a:buNone/>
                        <a:tabLst/>
                      </a:pPr>
                      <a:endParaRPr kumimoji="0" lang="en-US" altLang="en-US" sz="2100" b="1" i="0" u="none" strike="noStrike" cap="none" normalizeH="0" baseline="0">
                        <a:ln>
                          <a:noFill/>
                        </a:ln>
                        <a:solidFill>
                          <a:schemeClr val="tx1"/>
                        </a:solidFill>
                        <a:effectLst/>
                        <a:latin typeface="Arial" panose="020B0604020202020204" pitchFamily="34" charset="0"/>
                      </a:endParaRPr>
                    </a:p>
                  </a:txBody>
                  <a:tcPr marL="81280" marR="81280" marT="40640" marB="40640" horzOverflow="overflow">
                    <a:lnL cap="flat">
                      <a:noFill/>
                    </a:lnL>
                    <a:lnR>
                      <a:noFill/>
                    </a:lnR>
                    <a:lnT cap="flat">
                      <a:noFill/>
                    </a:lnT>
                    <a:lnB>
                      <a:noFill/>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100" b="1" i="0" u="none" strike="noStrike" cap="none" normalizeH="0" baseline="0" dirty="0">
                          <a:ln>
                            <a:noFill/>
                          </a:ln>
                          <a:solidFill>
                            <a:schemeClr val="tx1"/>
                          </a:solidFill>
                          <a:effectLst/>
                          <a:latin typeface="Arial" panose="020B0604020202020204" pitchFamily="34" charset="0"/>
                        </a:rPr>
                        <a:t>Pos.</a:t>
                      </a:r>
                    </a:p>
                  </a:txBody>
                  <a:tcPr marL="81280" marR="81280" marT="40640" marB="40640" horzOverflow="overflow">
                    <a:lnL>
                      <a:noFill/>
                    </a:lnL>
                    <a:lnR>
                      <a:noFill/>
                    </a:lnR>
                    <a:lnT cap="fla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100" b="1" i="0" u="none" strike="noStrike" cap="none" normalizeH="0" baseline="0" dirty="0">
                          <a:ln>
                            <a:noFill/>
                          </a:ln>
                          <a:solidFill>
                            <a:schemeClr val="tx1"/>
                          </a:solidFill>
                          <a:effectLst/>
                          <a:latin typeface="Arial" panose="020B0604020202020204" pitchFamily="34" charset="0"/>
                        </a:rPr>
                        <a:t>Neg.</a:t>
                      </a:r>
                    </a:p>
                  </a:txBody>
                  <a:tcPr marL="81280" marR="81280" marT="40640" marB="40640" horzOverflow="overflow">
                    <a:lnL>
                      <a:noFill/>
                    </a:lnL>
                    <a:lnR>
                      <a:noFill/>
                    </a:lnR>
                    <a:lnT cap="fla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100" b="1" i="0" u="none" strike="noStrike" cap="none" normalizeH="0" baseline="0">
                          <a:ln>
                            <a:noFill/>
                          </a:ln>
                          <a:solidFill>
                            <a:schemeClr val="tx1"/>
                          </a:solidFill>
                          <a:effectLst/>
                          <a:latin typeface="Arial" panose="020B0604020202020204" pitchFamily="34" charset="0"/>
                        </a:rPr>
                        <a:t> </a:t>
                      </a:r>
                    </a:p>
                  </a:txBody>
                  <a:tcPr marL="81280" marR="81280" marT="40640" marB="40640" horzOverflow="overflow">
                    <a:lnL>
                      <a:noFill/>
                    </a:lnL>
                    <a:lnR cap="flat">
                      <a:noFill/>
                    </a:lnR>
                    <a:lnT cap="flat">
                      <a:noFill/>
                    </a:lnT>
                    <a:lnB>
                      <a:noFill/>
                    </a:lnB>
                    <a:lnTlToBr>
                      <a:noFill/>
                    </a:lnTlToBr>
                    <a:lnBlToTr>
                      <a:noFill/>
                    </a:lnBlToTr>
                    <a:noFill/>
                  </a:tcPr>
                </a:tc>
                <a:extLst>
                  <a:ext uri="{0D108BD9-81ED-4DB2-BD59-A6C34878D82A}">
                    <a16:rowId xmlns:a16="http://schemas.microsoft.com/office/drawing/2014/main" val="2725036658"/>
                  </a:ext>
                </a:extLst>
              </a:tr>
              <a:tr h="725004">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400" b="1" i="0" u="none" strike="noStrike" cap="none" normalizeH="0" baseline="0" dirty="0">
                          <a:ln>
                            <a:noFill/>
                          </a:ln>
                          <a:solidFill>
                            <a:schemeClr val="tx1"/>
                          </a:solidFill>
                          <a:effectLst/>
                          <a:latin typeface="Arial" panose="020B0604020202020204" pitchFamily="34" charset="0"/>
                        </a:rPr>
                        <a:t>0 </a:t>
                      </a:r>
                    </a:p>
                  </a:txBody>
                  <a:tcPr marL="81280" marR="81280" marT="40640" marB="40640" anchor="ctr" horzOverflow="overflow">
                    <a:lnL cap="flat">
                      <a:noFill/>
                    </a:lnL>
                    <a:lnR w="28575"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400" b="1" i="0" u="none" strike="noStrike" cap="none" normalizeH="0" baseline="0" dirty="0">
                          <a:ln>
                            <a:noFill/>
                          </a:ln>
                          <a:solidFill>
                            <a:schemeClr val="tx1"/>
                          </a:solidFill>
                          <a:effectLst/>
                          <a:latin typeface="Arial" panose="020B0604020202020204" pitchFamily="34" charset="0"/>
                        </a:rPr>
                        <a:t> 10</a:t>
                      </a:r>
                    </a:p>
                  </a:txBody>
                  <a:tcPr marL="81280" marR="81280" marT="40640" marB="40640"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400" b="1" i="0" u="none" strike="noStrike" cap="none" normalizeH="0" baseline="0" dirty="0">
                          <a:ln>
                            <a:noFill/>
                          </a:ln>
                          <a:solidFill>
                            <a:schemeClr val="tx1"/>
                          </a:solidFill>
                          <a:effectLst/>
                          <a:latin typeface="Arial" panose="020B0604020202020204" pitchFamily="34" charset="0"/>
                        </a:rPr>
                        <a:t> 90</a:t>
                      </a:r>
                    </a:p>
                  </a:txBody>
                  <a:tcPr marL="81280" marR="81280" marT="40640" marB="40640"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400" b="1" i="0" u="none" strike="noStrike" cap="none" normalizeH="0" baseline="0">
                          <a:ln>
                            <a:noFill/>
                          </a:ln>
                          <a:solidFill>
                            <a:schemeClr val="tx1"/>
                          </a:solidFill>
                          <a:effectLst/>
                          <a:latin typeface="Arial" panose="020B0604020202020204" pitchFamily="34" charset="0"/>
                        </a:rPr>
                        <a:t>100</a:t>
                      </a:r>
                    </a:p>
                  </a:txBody>
                  <a:tcPr marL="81280" marR="81280" marT="40640" marB="40640" anchor="ctr" horzOverflow="overflow">
                    <a:lnL w="28575" cap="flat" cmpd="sng" algn="ctr">
                      <a:solidFill>
                        <a:schemeClr val="tx1"/>
                      </a:solidFill>
                      <a:prstDash val="solid"/>
                      <a:round/>
                      <a:headEnd type="none" w="med" len="med"/>
                      <a:tailEnd type="none" w="med" len="med"/>
                    </a:lnL>
                    <a:lnR cap="flat">
                      <a:noFill/>
                    </a:lnR>
                    <a:lnT>
                      <a:noFill/>
                    </a:lnT>
                    <a:lnB>
                      <a:noFill/>
                    </a:lnB>
                    <a:lnTlToBr>
                      <a:noFill/>
                    </a:lnTlToBr>
                    <a:lnBlToTr>
                      <a:noFill/>
                    </a:lnBlToTr>
                    <a:noFill/>
                  </a:tcPr>
                </a:tc>
                <a:extLst>
                  <a:ext uri="{0D108BD9-81ED-4DB2-BD59-A6C34878D82A}">
                    <a16:rowId xmlns:a16="http://schemas.microsoft.com/office/drawing/2014/main" val="1954517172"/>
                  </a:ext>
                </a:extLst>
              </a:tr>
              <a:tr h="834174">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400" b="1" i="0" u="none" strike="noStrike" cap="none" normalizeH="0" baseline="0" dirty="0">
                          <a:ln>
                            <a:noFill/>
                          </a:ln>
                          <a:solidFill>
                            <a:schemeClr val="tx1"/>
                          </a:solidFill>
                          <a:effectLst/>
                          <a:latin typeface="Arial" panose="020B0604020202020204" pitchFamily="34" charset="0"/>
                        </a:rPr>
                        <a:t>1+</a:t>
                      </a:r>
                    </a:p>
                  </a:txBody>
                  <a:tcPr marL="81280" marR="81280" marT="40640" marB="40640" anchor="ctr" horzOverflow="overflow">
                    <a:lnL cap="flat">
                      <a:noFill/>
                    </a:lnL>
                    <a:lnR w="28575" cap="flat" cmpd="sng" algn="ctr">
                      <a:solidFill>
                        <a:schemeClr val="tx1"/>
                      </a:solidFill>
                      <a:prstDash val="solid"/>
                      <a:round/>
                      <a:headEnd type="none" w="med" len="med"/>
                      <a:tailEnd type="none" w="med" len="med"/>
                    </a:lnR>
                    <a:lnT>
                      <a:noFill/>
                    </a:lnT>
                    <a:lnB>
                      <a:noFill/>
                    </a:lnB>
                    <a:lnTlToBr>
                      <a:noFill/>
                    </a:lnTlToBr>
                    <a:lnBlToTr>
                      <a:noFill/>
                    </a:lnBlToTr>
                    <a:solidFill>
                      <a:schemeClr val="accent5">
                        <a:lumMod val="40000"/>
                        <a:lumOff val="60000"/>
                      </a:schemeClr>
                    </a:solid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400" b="1" i="0" u="none" strike="noStrike" cap="none" normalizeH="0" baseline="0" dirty="0">
                          <a:ln>
                            <a:noFill/>
                          </a:ln>
                          <a:solidFill>
                            <a:schemeClr val="tx1"/>
                          </a:solidFill>
                          <a:effectLst/>
                          <a:latin typeface="Arial" panose="020B0604020202020204" pitchFamily="34" charset="0"/>
                        </a:rPr>
                        <a:t> 20</a:t>
                      </a:r>
                    </a:p>
                  </a:txBody>
                  <a:tcPr marL="81280" marR="81280" marT="40640" marB="40640"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5">
                        <a:lumMod val="40000"/>
                        <a:lumOff val="60000"/>
                      </a:schemeClr>
                    </a:solid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400" b="1" i="0" u="none" strike="noStrike" cap="none" normalizeH="0" baseline="0" dirty="0">
                          <a:ln>
                            <a:noFill/>
                          </a:ln>
                          <a:solidFill>
                            <a:schemeClr val="tx1"/>
                          </a:solidFill>
                          <a:effectLst/>
                          <a:latin typeface="Arial" panose="020B0604020202020204" pitchFamily="34" charset="0"/>
                        </a:rPr>
                        <a:t> 80</a:t>
                      </a:r>
                    </a:p>
                  </a:txBody>
                  <a:tcPr marL="81280" marR="81280" marT="40640" marB="40640"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5">
                        <a:lumMod val="40000"/>
                        <a:lumOff val="60000"/>
                      </a:schemeClr>
                    </a:solid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400" b="1" i="0" u="none" strike="noStrike" cap="none" normalizeH="0" baseline="0" dirty="0">
                          <a:ln>
                            <a:noFill/>
                          </a:ln>
                          <a:solidFill>
                            <a:schemeClr val="tx1"/>
                          </a:solidFill>
                          <a:effectLst/>
                          <a:latin typeface="Arial" panose="020B0604020202020204" pitchFamily="34" charset="0"/>
                        </a:rPr>
                        <a:t>100</a:t>
                      </a:r>
                    </a:p>
                  </a:txBody>
                  <a:tcPr marL="81280" marR="81280" marT="40640" marB="40640" anchor="ctr" horzOverflow="overflow">
                    <a:lnL w="28575" cap="flat" cmpd="sng" algn="ctr">
                      <a:solidFill>
                        <a:schemeClr val="tx1"/>
                      </a:solidFill>
                      <a:prstDash val="solid"/>
                      <a:round/>
                      <a:headEnd type="none" w="med" len="med"/>
                      <a:tailEnd type="none" w="med" len="med"/>
                    </a:lnL>
                    <a:lnR cap="flat">
                      <a:noFill/>
                    </a:lnR>
                    <a:lnT>
                      <a:noFill/>
                    </a:lnT>
                    <a:lnB>
                      <a:noFill/>
                    </a:lnB>
                    <a:lnTlToBr>
                      <a:noFill/>
                    </a:lnTlToBr>
                    <a:lnBlToTr>
                      <a:noFill/>
                    </a:lnBlToTr>
                    <a:solidFill>
                      <a:schemeClr val="accent5">
                        <a:lumMod val="40000"/>
                        <a:lumOff val="60000"/>
                      </a:schemeClr>
                    </a:solidFill>
                  </a:tcPr>
                </a:tc>
                <a:extLst>
                  <a:ext uri="{0D108BD9-81ED-4DB2-BD59-A6C34878D82A}">
                    <a16:rowId xmlns:a16="http://schemas.microsoft.com/office/drawing/2014/main" val="1419399661"/>
                  </a:ext>
                </a:extLst>
              </a:tr>
              <a:tr h="725563">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400" b="1" i="0" u="none" strike="noStrike" cap="none" normalizeH="0" baseline="0" dirty="0">
                          <a:ln>
                            <a:noFill/>
                          </a:ln>
                          <a:solidFill>
                            <a:schemeClr val="tx1"/>
                          </a:solidFill>
                          <a:effectLst/>
                          <a:latin typeface="Arial" panose="020B0604020202020204" pitchFamily="34" charset="0"/>
                        </a:rPr>
                        <a:t>2+</a:t>
                      </a:r>
                    </a:p>
                  </a:txBody>
                  <a:tcPr marL="81280" marR="81280" marT="40640" marB="40640" anchor="ctr" horzOverflow="overflow">
                    <a:lnL cap="flat">
                      <a:noFill/>
                    </a:lnL>
                    <a:lnR w="28575" cap="flat" cmpd="sng" algn="ctr">
                      <a:solidFill>
                        <a:schemeClr val="tx1"/>
                      </a:solidFill>
                      <a:prstDash val="solid"/>
                      <a:round/>
                      <a:headEnd type="none" w="med" len="med"/>
                      <a:tailEnd type="none" w="med" len="med"/>
                    </a:lnR>
                    <a:lnT>
                      <a:noFill/>
                    </a:lnT>
                    <a:lnB>
                      <a:noFill/>
                    </a:lnB>
                    <a:lnTlToBr>
                      <a:noFill/>
                    </a:lnTlToBr>
                    <a:lnBlToTr>
                      <a:noFill/>
                    </a:lnBlToTr>
                    <a:solidFill>
                      <a:schemeClr val="accent2">
                        <a:lumMod val="60000"/>
                        <a:lumOff val="40000"/>
                      </a:schemeClr>
                    </a:solid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400" b="1" i="0" u="none" strike="noStrike" cap="none" normalizeH="0" baseline="0" dirty="0">
                          <a:ln>
                            <a:noFill/>
                          </a:ln>
                          <a:solidFill>
                            <a:schemeClr val="tx1"/>
                          </a:solidFill>
                          <a:effectLst/>
                          <a:latin typeface="Arial" panose="020B0604020202020204" pitchFamily="34" charset="0"/>
                        </a:rPr>
                        <a:t> 40</a:t>
                      </a:r>
                    </a:p>
                  </a:txBody>
                  <a:tcPr marL="81280" marR="81280" marT="40640" marB="40640"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2">
                        <a:lumMod val="60000"/>
                        <a:lumOff val="40000"/>
                      </a:schemeClr>
                    </a:solid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400" b="1" i="0" u="none" strike="noStrike" cap="none" normalizeH="0" baseline="0" dirty="0">
                          <a:ln>
                            <a:noFill/>
                          </a:ln>
                          <a:solidFill>
                            <a:schemeClr val="tx1"/>
                          </a:solidFill>
                          <a:effectLst/>
                          <a:latin typeface="Arial" panose="020B0604020202020204" pitchFamily="34" charset="0"/>
                        </a:rPr>
                        <a:t> 60</a:t>
                      </a:r>
                    </a:p>
                  </a:txBody>
                  <a:tcPr marL="81280" marR="81280" marT="40640" marB="40640"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2">
                        <a:lumMod val="60000"/>
                        <a:lumOff val="40000"/>
                      </a:schemeClr>
                    </a:solid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400" b="1" i="0" u="none" strike="noStrike" cap="none" normalizeH="0" baseline="0" dirty="0">
                          <a:ln>
                            <a:noFill/>
                          </a:ln>
                          <a:solidFill>
                            <a:schemeClr val="tx1"/>
                          </a:solidFill>
                          <a:effectLst/>
                          <a:latin typeface="Arial" panose="020B0604020202020204" pitchFamily="34" charset="0"/>
                        </a:rPr>
                        <a:t>100</a:t>
                      </a:r>
                    </a:p>
                  </a:txBody>
                  <a:tcPr marL="81280" marR="81280" marT="40640" marB="40640" anchor="ctr" horzOverflow="overflow">
                    <a:lnL w="28575" cap="flat" cmpd="sng" algn="ctr">
                      <a:solidFill>
                        <a:schemeClr val="tx1"/>
                      </a:solidFill>
                      <a:prstDash val="solid"/>
                      <a:round/>
                      <a:headEnd type="none" w="med" len="med"/>
                      <a:tailEnd type="none" w="med" len="med"/>
                    </a:lnL>
                    <a:lnR cap="flat">
                      <a:noFill/>
                    </a:lnR>
                    <a:lnT>
                      <a:noFill/>
                    </a:lnT>
                    <a:lnB>
                      <a:noFill/>
                    </a:lnB>
                    <a:lnTlToBr>
                      <a:noFill/>
                    </a:lnTlToBr>
                    <a:lnBlToTr>
                      <a:noFill/>
                    </a:lnBlToTr>
                    <a:solidFill>
                      <a:schemeClr val="accent2">
                        <a:lumMod val="60000"/>
                        <a:lumOff val="40000"/>
                      </a:schemeClr>
                    </a:solidFill>
                  </a:tcPr>
                </a:tc>
                <a:extLst>
                  <a:ext uri="{0D108BD9-81ED-4DB2-BD59-A6C34878D82A}">
                    <a16:rowId xmlns:a16="http://schemas.microsoft.com/office/drawing/2014/main" val="3312306434"/>
                  </a:ext>
                </a:extLst>
              </a:tr>
              <a:tr h="419886">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150000"/>
                        <a:buFontTx/>
                        <a:buNone/>
                        <a:tabLst/>
                      </a:pPr>
                      <a:endParaRPr kumimoji="0" lang="en-US" altLang="en-US" sz="2400" b="1" i="0" u="none" strike="noStrike" cap="none" normalizeH="0" baseline="0">
                        <a:ln>
                          <a:noFill/>
                        </a:ln>
                        <a:solidFill>
                          <a:schemeClr val="tx1"/>
                        </a:solidFill>
                        <a:effectLst/>
                        <a:latin typeface="Arial" panose="020B0604020202020204" pitchFamily="34" charset="0"/>
                      </a:endParaRPr>
                    </a:p>
                  </a:txBody>
                  <a:tcPr marL="81280" marR="81280" marT="40640" marB="40640" anchor="ctr" horzOverflow="overflow">
                    <a:lnL cap="flat">
                      <a:noFill/>
                    </a:lnL>
                    <a:lnR>
                      <a:noFill/>
                    </a:lnR>
                    <a:lnT>
                      <a:noFill/>
                    </a:lnT>
                    <a:lnB cap="flat">
                      <a:noFill/>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400" b="1" i="0" u="none" strike="noStrike" cap="none" normalizeH="0" baseline="0" dirty="0">
                          <a:ln>
                            <a:noFill/>
                          </a:ln>
                          <a:solidFill>
                            <a:schemeClr val="tx1"/>
                          </a:solidFill>
                          <a:effectLst/>
                          <a:latin typeface="Arial" panose="020B0604020202020204" pitchFamily="34" charset="0"/>
                        </a:rPr>
                        <a:t> 70</a:t>
                      </a:r>
                    </a:p>
                  </a:txBody>
                  <a:tcPr marL="81280" marR="81280" marT="40640" marB="40640" anchor="ctr" horzOverflow="overflow">
                    <a:lnL>
                      <a:noFill/>
                    </a:lnL>
                    <a:lnR>
                      <a:noFill/>
                    </a:lnR>
                    <a:lnT w="28575"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400" b="1" i="0" u="none" strike="noStrike" cap="none" normalizeH="0" baseline="0" dirty="0">
                          <a:ln>
                            <a:noFill/>
                          </a:ln>
                          <a:solidFill>
                            <a:schemeClr val="tx1"/>
                          </a:solidFill>
                          <a:effectLst/>
                          <a:latin typeface="Arial" panose="020B0604020202020204" pitchFamily="34" charset="0"/>
                        </a:rPr>
                        <a:t>230</a:t>
                      </a:r>
                    </a:p>
                  </a:txBody>
                  <a:tcPr marL="81280" marR="81280" marT="40640" marB="40640" anchor="ctr" horzOverflow="overflow">
                    <a:lnL>
                      <a:noFill/>
                    </a:lnL>
                    <a:lnR>
                      <a:noFill/>
                    </a:lnR>
                    <a:lnT w="28575"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400" b="1" i="0" u="none" strike="noStrike" cap="none" normalizeH="0" baseline="0" dirty="0">
                          <a:ln>
                            <a:noFill/>
                          </a:ln>
                          <a:solidFill>
                            <a:schemeClr val="tx1"/>
                          </a:solidFill>
                          <a:effectLst/>
                          <a:latin typeface="Arial" panose="020B0604020202020204" pitchFamily="34" charset="0"/>
                        </a:rPr>
                        <a:t>300</a:t>
                      </a:r>
                    </a:p>
                  </a:txBody>
                  <a:tcPr marL="81280" marR="81280" marT="40640" marB="40640" anchor="ctr" horzOverflow="overflow">
                    <a:lnL>
                      <a:noFill/>
                    </a:lnL>
                    <a:lnR cap="flat">
                      <a:noFill/>
                    </a:lnR>
                    <a:lnT>
                      <a:noFill/>
                    </a:lnT>
                    <a:lnB cap="flat">
                      <a:noFill/>
                    </a:lnB>
                    <a:lnTlToBr>
                      <a:noFill/>
                    </a:lnTlToBr>
                    <a:lnBlToTr>
                      <a:noFill/>
                    </a:lnBlToTr>
                    <a:noFill/>
                  </a:tcPr>
                </a:tc>
                <a:extLst>
                  <a:ext uri="{0D108BD9-81ED-4DB2-BD59-A6C34878D82A}">
                    <a16:rowId xmlns:a16="http://schemas.microsoft.com/office/drawing/2014/main" val="1899248726"/>
                  </a:ext>
                </a:extLst>
              </a:tr>
            </a:tbl>
          </a:graphicData>
        </a:graphic>
      </p:graphicFrame>
      <p:sp>
        <p:nvSpPr>
          <p:cNvPr id="80962" name="Rectangle 66"/>
          <p:cNvSpPr>
            <a:spLocks noGrp="1" noChangeArrowheads="1"/>
          </p:cNvSpPr>
          <p:nvPr>
            <p:ph type="body" sz="half" idx="2"/>
          </p:nvPr>
        </p:nvSpPr>
        <p:spPr>
          <a:xfrm>
            <a:off x="5020735" y="2212623"/>
            <a:ext cx="3600752" cy="3904545"/>
          </a:xfrm>
        </p:spPr>
        <p:txBody>
          <a:bodyPr/>
          <a:lstStyle/>
          <a:p>
            <a:pPr>
              <a:lnSpc>
                <a:spcPct val="90000"/>
              </a:lnSpc>
              <a:spcBef>
                <a:spcPct val="30000"/>
              </a:spcBef>
            </a:pPr>
            <a:r>
              <a:rPr lang="en-US" altLang="en-US" sz="2600" b="1" dirty="0">
                <a:solidFill>
                  <a:schemeClr val="accent5">
                    <a:lumMod val="75000"/>
                  </a:schemeClr>
                </a:solidFill>
              </a:rPr>
              <a:t>Moderate exposure compared with none </a:t>
            </a:r>
          </a:p>
          <a:p>
            <a:pPr>
              <a:spcBef>
                <a:spcPct val="30000"/>
              </a:spcBef>
            </a:pPr>
            <a:endParaRPr lang="en-US" altLang="en-US" sz="2489" dirty="0"/>
          </a:p>
          <a:p>
            <a:pPr>
              <a:spcBef>
                <a:spcPct val="30000"/>
              </a:spcBef>
            </a:pPr>
            <a:endParaRPr lang="en-US" altLang="en-US" sz="2489" dirty="0"/>
          </a:p>
          <a:p>
            <a:pPr>
              <a:lnSpc>
                <a:spcPct val="90000"/>
              </a:lnSpc>
              <a:spcBef>
                <a:spcPct val="30000"/>
              </a:spcBef>
            </a:pPr>
            <a:r>
              <a:rPr lang="en-US" altLang="en-US" sz="2600" b="1" dirty="0">
                <a:solidFill>
                  <a:schemeClr val="accent1">
                    <a:lumMod val="60000"/>
                    <a:lumOff val="40000"/>
                  </a:schemeClr>
                </a:solidFill>
              </a:rPr>
              <a:t>High exposure compared with none</a:t>
            </a:r>
          </a:p>
          <a:p>
            <a:pPr>
              <a:spcBef>
                <a:spcPct val="30000"/>
              </a:spcBef>
            </a:pPr>
            <a:endParaRPr lang="en-US" altLang="en-US" sz="2489" dirty="0"/>
          </a:p>
        </p:txBody>
      </p:sp>
      <p:sp>
        <p:nvSpPr>
          <p:cNvPr id="80969" name="Text Box 73"/>
          <p:cNvSpPr txBox="1">
            <a:spLocks noChangeArrowheads="1"/>
          </p:cNvSpPr>
          <p:nvPr/>
        </p:nvSpPr>
        <p:spPr bwMode="auto">
          <a:xfrm>
            <a:off x="5404555" y="3108678"/>
            <a:ext cx="1435632" cy="91294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en-US" sz="2133" dirty="0">
                <a:latin typeface="Arial Black" panose="020B0A04020102020204" pitchFamily="34" charset="0"/>
              </a:rPr>
              <a:t>20/100</a:t>
            </a:r>
          </a:p>
          <a:p>
            <a:pPr>
              <a:spcBef>
                <a:spcPct val="50000"/>
              </a:spcBef>
            </a:pPr>
            <a:r>
              <a:rPr lang="en-US" altLang="en-US" sz="2133" dirty="0">
                <a:latin typeface="Arial Black" panose="020B0A04020102020204" pitchFamily="34" charset="0"/>
              </a:rPr>
              <a:t>10/100</a:t>
            </a:r>
          </a:p>
        </p:txBody>
      </p:sp>
      <p:sp>
        <p:nvSpPr>
          <p:cNvPr id="80970" name="Line 74"/>
          <p:cNvSpPr>
            <a:spLocks noChangeShapeType="1"/>
          </p:cNvSpPr>
          <p:nvPr/>
        </p:nvSpPr>
        <p:spPr bwMode="auto">
          <a:xfrm>
            <a:off x="5404556" y="3557412"/>
            <a:ext cx="1023056" cy="0"/>
          </a:xfrm>
          <a:prstGeom prst="line">
            <a:avLst/>
          </a:prstGeom>
          <a:noFill/>
          <a:ln w="25400">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US" sz="1600"/>
          </a:p>
        </p:txBody>
      </p:sp>
      <p:sp>
        <p:nvSpPr>
          <p:cNvPr id="80971" name="Text Box 75"/>
          <p:cNvSpPr txBox="1">
            <a:spLocks noChangeArrowheads="1"/>
          </p:cNvSpPr>
          <p:nvPr/>
        </p:nvSpPr>
        <p:spPr bwMode="auto">
          <a:xfrm>
            <a:off x="6785467" y="3300590"/>
            <a:ext cx="1151467" cy="47538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489" dirty="0"/>
              <a:t>= </a:t>
            </a:r>
            <a:r>
              <a:rPr lang="en-US" altLang="en-US" sz="2489" dirty="0">
                <a:latin typeface="Arial Black" panose="020B0A04020102020204" pitchFamily="34" charset="0"/>
              </a:rPr>
              <a:t>2.0</a:t>
            </a:r>
          </a:p>
        </p:txBody>
      </p:sp>
      <p:sp>
        <p:nvSpPr>
          <p:cNvPr id="80972" name="Rectangle 76"/>
          <p:cNvSpPr>
            <a:spLocks noChangeArrowheads="1"/>
          </p:cNvSpPr>
          <p:nvPr/>
        </p:nvSpPr>
        <p:spPr bwMode="auto">
          <a:xfrm>
            <a:off x="5339644" y="3108678"/>
            <a:ext cx="2866205" cy="896055"/>
          </a:xfrm>
          <a:prstGeom prst="rect">
            <a:avLst/>
          </a:prstGeom>
          <a:noFill/>
          <a:ln w="25400">
            <a:solidFill>
              <a:schemeClr val="accent1"/>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sz="1600"/>
          </a:p>
        </p:txBody>
      </p:sp>
      <p:sp>
        <p:nvSpPr>
          <p:cNvPr id="80973" name="Text Box 77"/>
          <p:cNvSpPr txBox="1">
            <a:spLocks noChangeArrowheads="1"/>
          </p:cNvSpPr>
          <p:nvPr/>
        </p:nvSpPr>
        <p:spPr bwMode="auto">
          <a:xfrm>
            <a:off x="5468056" y="5029200"/>
            <a:ext cx="1372131" cy="91294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en-US" sz="2133" dirty="0">
                <a:latin typeface="Arial Black" panose="020B0A04020102020204" pitchFamily="34" charset="0"/>
              </a:rPr>
              <a:t>40/100</a:t>
            </a:r>
          </a:p>
          <a:p>
            <a:pPr>
              <a:spcBef>
                <a:spcPct val="50000"/>
              </a:spcBef>
            </a:pPr>
            <a:r>
              <a:rPr lang="en-US" altLang="en-US" sz="2133" dirty="0">
                <a:latin typeface="Arial Black" panose="020B0A04020102020204" pitchFamily="34" charset="0"/>
              </a:rPr>
              <a:t>10/100</a:t>
            </a:r>
          </a:p>
        </p:txBody>
      </p:sp>
      <p:sp>
        <p:nvSpPr>
          <p:cNvPr id="80974" name="Line 78"/>
          <p:cNvSpPr>
            <a:spLocks noChangeShapeType="1"/>
          </p:cNvSpPr>
          <p:nvPr/>
        </p:nvSpPr>
        <p:spPr bwMode="auto">
          <a:xfrm>
            <a:off x="5468057" y="5477933"/>
            <a:ext cx="1023055" cy="0"/>
          </a:xfrm>
          <a:prstGeom prst="line">
            <a:avLst/>
          </a:prstGeom>
          <a:noFill/>
          <a:ln w="25400">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US" sz="1600"/>
          </a:p>
        </p:txBody>
      </p:sp>
      <p:sp>
        <p:nvSpPr>
          <p:cNvPr id="80975" name="Text Box 79"/>
          <p:cNvSpPr txBox="1">
            <a:spLocks noChangeArrowheads="1"/>
          </p:cNvSpPr>
          <p:nvPr/>
        </p:nvSpPr>
        <p:spPr bwMode="auto">
          <a:xfrm>
            <a:off x="6818802" y="5157612"/>
            <a:ext cx="1279878" cy="47538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489" dirty="0"/>
              <a:t>= </a:t>
            </a:r>
            <a:r>
              <a:rPr lang="en-US" altLang="en-US" sz="2489" dirty="0">
                <a:latin typeface="Arial Black" panose="020B0A04020102020204" pitchFamily="34" charset="0"/>
              </a:rPr>
              <a:t>4.0</a:t>
            </a:r>
          </a:p>
        </p:txBody>
      </p:sp>
      <p:sp>
        <p:nvSpPr>
          <p:cNvPr id="80976" name="Rectangle 80"/>
          <p:cNvSpPr>
            <a:spLocks noChangeArrowheads="1"/>
          </p:cNvSpPr>
          <p:nvPr/>
        </p:nvSpPr>
        <p:spPr bwMode="auto">
          <a:xfrm>
            <a:off x="5339644" y="4965701"/>
            <a:ext cx="2866205" cy="1023055"/>
          </a:xfrm>
          <a:prstGeom prst="rect">
            <a:avLst/>
          </a:prstGeom>
          <a:noFill/>
          <a:ln w="25400">
            <a:solidFill>
              <a:schemeClr val="accent1"/>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sz="1600"/>
          </a:p>
        </p:txBody>
      </p:sp>
      <p:sp>
        <p:nvSpPr>
          <p:cNvPr id="13" name="Rectangle 2"/>
          <p:cNvSpPr txBox="1">
            <a:spLocks noChangeArrowheads="1"/>
          </p:cNvSpPr>
          <p:nvPr/>
        </p:nvSpPr>
        <p:spPr bwMode="auto">
          <a:xfrm>
            <a:off x="457200" y="640080"/>
            <a:ext cx="8500534"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b" anchorCtr="0" compatLnSpc="1">
            <a:prstTxWarp prst="textNoShape">
              <a:avLst/>
            </a:prstTxWarp>
          </a:bodyPr>
          <a:lstStyle>
            <a:lvl1pPr algn="l" rtl="0" eaLnBrk="1" fontAlgn="base" hangingPunct="1">
              <a:spcBef>
                <a:spcPct val="0"/>
              </a:spcBef>
              <a:spcAft>
                <a:spcPct val="0"/>
              </a:spcAft>
              <a:defRPr sz="4400">
                <a:solidFill>
                  <a:schemeClr val="accent1">
                    <a:lumMod val="75000"/>
                  </a:schemeClr>
                </a:solidFill>
                <a:latin typeface="Avenir Book"/>
                <a:ea typeface="MS PGothic" pitchFamily="34" charset="-128"/>
                <a:cs typeface="Avenir Book"/>
              </a:defRPr>
            </a:lvl1pPr>
            <a:lvl2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2pPr>
            <a:lvl3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3pPr>
            <a:lvl4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4pPr>
            <a:lvl5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5pPr>
            <a:lvl6pPr marL="457200" algn="l" rtl="0" eaLnBrk="1" fontAlgn="base" hangingPunct="1">
              <a:spcBef>
                <a:spcPct val="0"/>
              </a:spcBef>
              <a:spcAft>
                <a:spcPct val="0"/>
              </a:spcAft>
              <a:defRPr sz="4400">
                <a:solidFill>
                  <a:schemeClr val="tx2"/>
                </a:solidFill>
                <a:latin typeface="Garamond" pitchFamily="18" charset="0"/>
              </a:defRPr>
            </a:lvl6pPr>
            <a:lvl7pPr marL="914400" algn="l" rtl="0" eaLnBrk="1" fontAlgn="base" hangingPunct="1">
              <a:spcBef>
                <a:spcPct val="0"/>
              </a:spcBef>
              <a:spcAft>
                <a:spcPct val="0"/>
              </a:spcAft>
              <a:defRPr sz="4400">
                <a:solidFill>
                  <a:schemeClr val="tx2"/>
                </a:solidFill>
                <a:latin typeface="Garamond" pitchFamily="18" charset="0"/>
              </a:defRPr>
            </a:lvl7pPr>
            <a:lvl8pPr marL="1371600" algn="l" rtl="0" eaLnBrk="1" fontAlgn="base" hangingPunct="1">
              <a:spcBef>
                <a:spcPct val="0"/>
              </a:spcBef>
              <a:spcAft>
                <a:spcPct val="0"/>
              </a:spcAft>
              <a:defRPr sz="4400">
                <a:solidFill>
                  <a:schemeClr val="tx2"/>
                </a:solidFill>
                <a:latin typeface="Garamond" pitchFamily="18" charset="0"/>
              </a:defRPr>
            </a:lvl8pPr>
            <a:lvl9pPr marL="1828800" algn="l" rtl="0" eaLnBrk="1" fontAlgn="base" hangingPunct="1">
              <a:spcBef>
                <a:spcPct val="0"/>
              </a:spcBef>
              <a:spcAft>
                <a:spcPct val="0"/>
              </a:spcAft>
              <a:defRPr sz="4400">
                <a:solidFill>
                  <a:schemeClr val="tx2"/>
                </a:solidFill>
                <a:latin typeface="Garamond" pitchFamily="18" charset="0"/>
              </a:defRPr>
            </a:lvl9pPr>
          </a:lstStyle>
          <a:p>
            <a:pPr defTabSz="914400"/>
            <a:r>
              <a:rPr lang="en-US" altLang="en-US" sz="4000" kern="0" dirty="0"/>
              <a:t>How to get ratios when there are more than 2 categories:  </a:t>
            </a:r>
            <a:r>
              <a:rPr lang="en-US" altLang="en-US" sz="4000" kern="0" dirty="0">
                <a:solidFill>
                  <a:srgbClr val="546422"/>
                </a:solidFill>
              </a:rPr>
              <a:t>1</a:t>
            </a:r>
            <a:r>
              <a:rPr lang="en-US" altLang="en-US" sz="4000" kern="0" baseline="30000" dirty="0">
                <a:solidFill>
                  <a:srgbClr val="546422"/>
                </a:solidFill>
              </a:rPr>
              <a:t>st</a:t>
            </a:r>
            <a:r>
              <a:rPr lang="en-US" altLang="en-US" sz="4000" kern="0" dirty="0">
                <a:solidFill>
                  <a:srgbClr val="546422"/>
                </a:solidFill>
              </a:rPr>
              <a:t> option </a:t>
            </a:r>
            <a:r>
              <a:rPr lang="en-US" altLang="en-US" sz="3000" kern="0" dirty="0">
                <a:solidFill>
                  <a:srgbClr val="546422"/>
                </a:solidFill>
              </a:rPr>
              <a:t>(2)</a:t>
            </a:r>
          </a:p>
        </p:txBody>
      </p:sp>
    </p:spTree>
    <p:extLst>
      <p:ext uri="{BB962C8B-B14F-4D97-AF65-F5344CB8AC3E}">
        <p14:creationId xmlns:p14="http://schemas.microsoft.com/office/powerpoint/2010/main" val="14961023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921" name="Rectangle 49"/>
          <p:cNvSpPr>
            <a:spLocks noGrp="1" noChangeArrowheads="1"/>
          </p:cNvSpPr>
          <p:nvPr>
            <p:ph type="body" sz="half" idx="2"/>
          </p:nvPr>
        </p:nvSpPr>
        <p:spPr>
          <a:xfrm>
            <a:off x="4191991" y="2469444"/>
            <a:ext cx="4643252" cy="3455812"/>
          </a:xfrm>
        </p:spPr>
        <p:txBody>
          <a:bodyPr/>
          <a:lstStyle/>
          <a:p>
            <a:pPr>
              <a:lnSpc>
                <a:spcPct val="90000"/>
              </a:lnSpc>
              <a:spcBef>
                <a:spcPct val="50000"/>
              </a:spcBef>
            </a:pPr>
            <a:r>
              <a:rPr lang="en-US" altLang="en-US" sz="2600" b="1" dirty="0"/>
              <a:t>Compare adjacent categories</a:t>
            </a:r>
          </a:p>
          <a:p>
            <a:pPr>
              <a:lnSpc>
                <a:spcPct val="90000"/>
              </a:lnSpc>
              <a:spcBef>
                <a:spcPct val="50000"/>
              </a:spcBef>
            </a:pPr>
            <a:r>
              <a:rPr lang="en-US" altLang="en-US" sz="2600" b="1" dirty="0"/>
              <a:t>Two risk ratios, one for each increment</a:t>
            </a:r>
          </a:p>
          <a:p>
            <a:pPr>
              <a:lnSpc>
                <a:spcPct val="90000"/>
              </a:lnSpc>
              <a:spcBef>
                <a:spcPct val="50000"/>
              </a:spcBef>
            </a:pPr>
            <a:r>
              <a:rPr lang="en-US" altLang="en-US" sz="2600" b="1" dirty="0"/>
              <a:t>Estimate risk relative to next lower category</a:t>
            </a:r>
          </a:p>
          <a:p>
            <a:pPr>
              <a:lnSpc>
                <a:spcPct val="90000"/>
              </a:lnSpc>
              <a:spcBef>
                <a:spcPct val="50000"/>
              </a:spcBef>
            </a:pPr>
            <a:r>
              <a:rPr lang="en-US" altLang="en-US" sz="2600" b="1" dirty="0">
                <a:solidFill>
                  <a:schemeClr val="accent5">
                    <a:lumMod val="75000"/>
                  </a:schemeClr>
                </a:solidFill>
              </a:rPr>
              <a:t>1+ vs. 0 </a:t>
            </a:r>
            <a:r>
              <a:rPr lang="en-US" altLang="en-US" sz="2600" b="1" dirty="0">
                <a:solidFill>
                  <a:schemeClr val="accent5">
                    <a:lumMod val="75000"/>
                  </a:schemeClr>
                </a:solidFill>
                <a:sym typeface="Wingdings" panose="05000000000000000000" pitchFamily="2" charset="2"/>
              </a:rPr>
              <a:t> RR1</a:t>
            </a:r>
            <a:endParaRPr lang="en-US" altLang="en-US" sz="2600" b="1" dirty="0">
              <a:solidFill>
                <a:schemeClr val="accent5">
                  <a:lumMod val="75000"/>
                </a:schemeClr>
              </a:solidFill>
            </a:endParaRPr>
          </a:p>
          <a:p>
            <a:pPr>
              <a:lnSpc>
                <a:spcPct val="90000"/>
              </a:lnSpc>
              <a:spcBef>
                <a:spcPct val="50000"/>
              </a:spcBef>
            </a:pPr>
            <a:r>
              <a:rPr lang="en-US" altLang="en-US" sz="2600" b="1" dirty="0">
                <a:solidFill>
                  <a:schemeClr val="accent1">
                    <a:lumMod val="75000"/>
                  </a:schemeClr>
                </a:solidFill>
              </a:rPr>
              <a:t>2+ vs. 1+ </a:t>
            </a:r>
            <a:r>
              <a:rPr lang="en-US" altLang="en-US" sz="2600" b="1" dirty="0">
                <a:solidFill>
                  <a:schemeClr val="accent1">
                    <a:lumMod val="75000"/>
                  </a:schemeClr>
                </a:solidFill>
                <a:sym typeface="Wingdings" panose="05000000000000000000" pitchFamily="2" charset="2"/>
              </a:rPr>
              <a:t> RR2</a:t>
            </a:r>
            <a:endParaRPr lang="en-US" altLang="en-US" sz="2600" b="1" dirty="0"/>
          </a:p>
        </p:txBody>
      </p:sp>
      <p:graphicFrame>
        <p:nvGraphicFramePr>
          <p:cNvPr id="6" name="Group 57"/>
          <p:cNvGraphicFramePr>
            <a:graphicFrameLocks noGrp="1"/>
          </p:cNvGraphicFramePr>
          <p:nvPr>
            <p:ph sz="half" idx="1"/>
            <p:extLst>
              <p:ext uri="{D42A27DB-BD31-4B8C-83A1-F6EECF244321}">
                <p14:modId xmlns:p14="http://schemas.microsoft.com/office/powerpoint/2010/main" val="142265355"/>
              </p:ext>
            </p:extLst>
          </p:nvPr>
        </p:nvGraphicFramePr>
        <p:xfrm>
          <a:off x="457200" y="2445400"/>
          <a:ext cx="3194463" cy="3180646"/>
        </p:xfrm>
        <a:graphic>
          <a:graphicData uri="http://schemas.openxmlformats.org/drawingml/2006/table">
            <a:tbl>
              <a:tblPr/>
              <a:tblGrid>
                <a:gridCol w="973777">
                  <a:extLst>
                    <a:ext uri="{9D8B030D-6E8A-4147-A177-3AD203B41FA5}">
                      <a16:colId xmlns:a16="http://schemas.microsoft.com/office/drawing/2014/main" val="2611765120"/>
                    </a:ext>
                  </a:extLst>
                </a:gridCol>
                <a:gridCol w="1140031">
                  <a:extLst>
                    <a:ext uri="{9D8B030D-6E8A-4147-A177-3AD203B41FA5}">
                      <a16:colId xmlns:a16="http://schemas.microsoft.com/office/drawing/2014/main" val="3876968340"/>
                    </a:ext>
                  </a:extLst>
                </a:gridCol>
                <a:gridCol w="1080655">
                  <a:extLst>
                    <a:ext uri="{9D8B030D-6E8A-4147-A177-3AD203B41FA5}">
                      <a16:colId xmlns:a16="http://schemas.microsoft.com/office/drawing/2014/main" val="555421117"/>
                    </a:ext>
                  </a:extLst>
                </a:gridCol>
              </a:tblGrid>
              <a:tr h="630767">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150000"/>
                        <a:buFontTx/>
                        <a:buNone/>
                        <a:tabLst/>
                      </a:pPr>
                      <a:endParaRPr kumimoji="0" lang="en-US" altLang="en-US" sz="2600" b="1" i="0" u="none" strike="noStrike" cap="none" normalizeH="0" baseline="0" dirty="0">
                        <a:ln>
                          <a:noFill/>
                        </a:ln>
                        <a:solidFill>
                          <a:schemeClr val="tx1"/>
                        </a:solidFill>
                        <a:effectLst/>
                        <a:latin typeface="Arial" panose="020B0604020202020204" pitchFamily="34" charset="0"/>
                      </a:endParaRPr>
                    </a:p>
                  </a:txBody>
                  <a:tcPr marL="81280" marR="81280" marT="40640" marB="40640" anchor="ctr" horzOverflow="overflow">
                    <a:lnL cap="flat">
                      <a:noFill/>
                    </a:lnL>
                    <a:lnR>
                      <a:noFill/>
                    </a:lnR>
                    <a:lnT cap="flat">
                      <a:noFill/>
                    </a:lnT>
                    <a:lnB>
                      <a:noFill/>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600" b="1" i="0" u="none" strike="noStrike" cap="none" normalizeH="0" baseline="0" dirty="0">
                          <a:ln>
                            <a:noFill/>
                          </a:ln>
                          <a:solidFill>
                            <a:schemeClr val="tx1"/>
                          </a:solidFill>
                          <a:effectLst/>
                          <a:latin typeface="Arial" panose="020B0604020202020204" pitchFamily="34" charset="0"/>
                        </a:rPr>
                        <a:t>Pos.</a:t>
                      </a:r>
                    </a:p>
                  </a:txBody>
                  <a:tcPr marL="81280" marR="81280" marT="40640" marB="40640" anchor="ctr" horzOverflow="overflow">
                    <a:lnL>
                      <a:noFill/>
                    </a:lnL>
                    <a:lnR>
                      <a:noFill/>
                    </a:lnR>
                    <a:lnT cap="fla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600" b="1" i="0" u="none" strike="noStrike" cap="none" normalizeH="0" baseline="0">
                          <a:ln>
                            <a:noFill/>
                          </a:ln>
                          <a:solidFill>
                            <a:schemeClr val="tx1"/>
                          </a:solidFill>
                          <a:effectLst/>
                          <a:latin typeface="Arial" panose="020B0604020202020204" pitchFamily="34" charset="0"/>
                        </a:rPr>
                        <a:t>Neg.</a:t>
                      </a:r>
                    </a:p>
                  </a:txBody>
                  <a:tcPr marL="81280" marR="81280" marT="40640" marB="40640" anchor="ctr" horzOverflow="overflow">
                    <a:lnL>
                      <a:noFill/>
                    </a:lnL>
                    <a:lnR>
                      <a:noFill/>
                    </a:lnR>
                    <a:lnT cap="flat">
                      <a:noFill/>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024919796"/>
                  </a:ext>
                </a:extLst>
              </a:tr>
              <a:tr h="629356">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600" b="1" i="0" u="none" strike="noStrike" cap="none" normalizeH="0" baseline="0" dirty="0">
                          <a:ln>
                            <a:noFill/>
                          </a:ln>
                          <a:solidFill>
                            <a:schemeClr val="tx1"/>
                          </a:solidFill>
                          <a:effectLst/>
                          <a:latin typeface="Arial" panose="020B0604020202020204" pitchFamily="34" charset="0"/>
                        </a:rPr>
                        <a:t>0 </a:t>
                      </a:r>
                    </a:p>
                  </a:txBody>
                  <a:tcPr marL="81280" marR="81280" marT="40640" marB="40640" anchor="ctr" horzOverflow="overflow">
                    <a:lnL cap="flat">
                      <a:noFill/>
                    </a:lnL>
                    <a:lnR w="28575"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150000"/>
                        <a:buFontTx/>
                        <a:buNone/>
                        <a:tabLst/>
                      </a:pPr>
                      <a:endParaRPr kumimoji="0" lang="en-US" altLang="en-US" sz="2600" b="1" i="0" u="none" strike="noStrike" cap="none" normalizeH="0" baseline="0" dirty="0">
                        <a:ln>
                          <a:noFill/>
                        </a:ln>
                        <a:solidFill>
                          <a:schemeClr val="tx1"/>
                        </a:solidFill>
                        <a:effectLst/>
                        <a:latin typeface="Arial" panose="020B0604020202020204" pitchFamily="34" charset="0"/>
                      </a:endParaRPr>
                    </a:p>
                  </a:txBody>
                  <a:tcPr marL="81280" marR="81280" marT="40640" marB="40640"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150000"/>
                        <a:buFontTx/>
                        <a:buNone/>
                        <a:tabLst/>
                      </a:pPr>
                      <a:endParaRPr kumimoji="0" lang="en-US" altLang="en-US" sz="2600" b="1" i="0" u="none" strike="noStrike" cap="none" normalizeH="0" baseline="0" dirty="0">
                        <a:ln>
                          <a:noFill/>
                        </a:ln>
                        <a:solidFill>
                          <a:schemeClr val="tx1"/>
                        </a:solidFill>
                        <a:effectLst/>
                        <a:latin typeface="Arial" panose="020B0604020202020204" pitchFamily="34" charset="0"/>
                      </a:endParaRPr>
                    </a:p>
                  </a:txBody>
                  <a:tcPr marL="81280" marR="81280" marT="40640" marB="40640"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538335499"/>
                  </a:ext>
                </a:extLst>
              </a:tr>
              <a:tr h="660400">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600" b="1" i="0" u="none" strike="noStrike" cap="none" normalizeH="0" baseline="0" dirty="0">
                          <a:ln>
                            <a:noFill/>
                          </a:ln>
                          <a:solidFill>
                            <a:schemeClr val="tx1"/>
                          </a:solidFill>
                          <a:effectLst/>
                          <a:latin typeface="Arial" panose="020B0604020202020204" pitchFamily="34" charset="0"/>
                        </a:rPr>
                        <a:t>1+</a:t>
                      </a:r>
                    </a:p>
                  </a:txBody>
                  <a:tcPr marL="81280" marR="81280" marT="40640" marB="40640" anchor="ctr" horzOverflow="overflow">
                    <a:lnL cap="flat">
                      <a:noFill/>
                    </a:lnL>
                    <a:lnR w="28575" cap="flat" cmpd="sng" algn="ctr">
                      <a:solidFill>
                        <a:schemeClr val="tx1"/>
                      </a:solidFill>
                      <a:prstDash val="solid"/>
                      <a:round/>
                      <a:headEnd type="none" w="med" len="med"/>
                      <a:tailEnd type="none" w="med" len="med"/>
                    </a:lnR>
                    <a:lnT>
                      <a:noFill/>
                    </a:lnT>
                    <a:lnB>
                      <a:noFill/>
                    </a:lnB>
                    <a:lnTlToBr>
                      <a:noFill/>
                    </a:lnTlToBr>
                    <a:lnBlToTr>
                      <a:noFill/>
                    </a:lnBlToTr>
                    <a:solidFill>
                      <a:schemeClr val="accent5">
                        <a:lumMod val="40000"/>
                        <a:lumOff val="60000"/>
                      </a:schemeClr>
                    </a:solid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150000"/>
                        <a:buFontTx/>
                        <a:buNone/>
                        <a:tabLst/>
                      </a:pPr>
                      <a:endParaRPr kumimoji="0" lang="en-US" altLang="en-US" sz="2600" b="1" i="0" u="none" strike="noStrike" cap="none" normalizeH="0" baseline="0" dirty="0">
                        <a:ln>
                          <a:noFill/>
                        </a:ln>
                        <a:solidFill>
                          <a:schemeClr val="tx1"/>
                        </a:solidFill>
                        <a:effectLst/>
                        <a:latin typeface="Arial" panose="020B0604020202020204" pitchFamily="34" charset="0"/>
                      </a:endParaRPr>
                    </a:p>
                  </a:txBody>
                  <a:tcPr marL="81280" marR="81280" marT="40640" marB="40640"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5">
                        <a:lumMod val="40000"/>
                        <a:lumOff val="60000"/>
                      </a:schemeClr>
                    </a:solid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150000"/>
                        <a:buFontTx/>
                        <a:buNone/>
                        <a:tabLst/>
                      </a:pPr>
                      <a:endParaRPr kumimoji="0" lang="en-US" altLang="en-US" sz="2600" b="1" i="0" u="none" strike="noStrike" cap="none" normalizeH="0" baseline="0" dirty="0">
                        <a:ln>
                          <a:noFill/>
                        </a:ln>
                        <a:solidFill>
                          <a:schemeClr val="tx1"/>
                        </a:solidFill>
                        <a:effectLst/>
                        <a:latin typeface="Arial" panose="020B0604020202020204" pitchFamily="34" charset="0"/>
                      </a:endParaRPr>
                    </a:p>
                  </a:txBody>
                  <a:tcPr marL="81280" marR="81280" marT="40640" marB="40640"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5">
                        <a:lumMod val="40000"/>
                        <a:lumOff val="60000"/>
                      </a:schemeClr>
                    </a:solidFill>
                  </a:tcPr>
                </a:tc>
                <a:extLst>
                  <a:ext uri="{0D108BD9-81ED-4DB2-BD59-A6C34878D82A}">
                    <a16:rowId xmlns:a16="http://schemas.microsoft.com/office/drawing/2014/main" val="1370252180"/>
                  </a:ext>
                </a:extLst>
              </a:tr>
              <a:tr h="629356">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600" b="1" i="0" u="none" strike="noStrike" cap="none" normalizeH="0" baseline="0" dirty="0">
                          <a:ln>
                            <a:noFill/>
                          </a:ln>
                          <a:solidFill>
                            <a:schemeClr val="tx1"/>
                          </a:solidFill>
                          <a:effectLst/>
                          <a:latin typeface="Arial" panose="020B0604020202020204" pitchFamily="34" charset="0"/>
                        </a:rPr>
                        <a:t>2+</a:t>
                      </a:r>
                    </a:p>
                  </a:txBody>
                  <a:tcPr marL="81280" marR="81280" marT="40640" marB="40640" anchor="ctr" horzOverflow="overflow">
                    <a:lnL cap="flat">
                      <a:noFill/>
                    </a:lnL>
                    <a:lnR w="28575" cap="flat" cmpd="sng" algn="ctr">
                      <a:solidFill>
                        <a:schemeClr val="tx1"/>
                      </a:solidFill>
                      <a:prstDash val="solid"/>
                      <a:round/>
                      <a:headEnd type="none" w="med" len="med"/>
                      <a:tailEnd type="none" w="med" len="med"/>
                    </a:lnR>
                    <a:lnT>
                      <a:noFill/>
                    </a:lnT>
                    <a:lnB>
                      <a:noFill/>
                    </a:lnB>
                    <a:lnTlToBr>
                      <a:noFill/>
                    </a:lnTlToBr>
                    <a:lnBlToTr>
                      <a:noFill/>
                    </a:lnBlToTr>
                    <a:solidFill>
                      <a:schemeClr val="bg2">
                        <a:lumMod val="75000"/>
                      </a:schemeClr>
                    </a:solid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150000"/>
                        <a:buFontTx/>
                        <a:buNone/>
                        <a:tabLst/>
                      </a:pPr>
                      <a:endParaRPr kumimoji="0" lang="en-US" altLang="en-US" sz="2600" b="1" i="0" u="none" strike="noStrike" cap="none" normalizeH="0" baseline="0" dirty="0">
                        <a:ln>
                          <a:noFill/>
                        </a:ln>
                        <a:solidFill>
                          <a:schemeClr val="tx1"/>
                        </a:solidFill>
                        <a:effectLst/>
                        <a:latin typeface="Arial" panose="020B0604020202020204" pitchFamily="34" charset="0"/>
                      </a:endParaRPr>
                    </a:p>
                  </a:txBody>
                  <a:tcPr marL="81280" marR="81280" marT="40640" marB="40640"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2">
                        <a:lumMod val="75000"/>
                      </a:schemeClr>
                    </a:solid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150000"/>
                        <a:buFontTx/>
                        <a:buNone/>
                        <a:tabLst/>
                      </a:pPr>
                      <a:endParaRPr kumimoji="0" lang="en-US" altLang="en-US" sz="2600" b="1" i="0" u="none" strike="noStrike" cap="none" normalizeH="0" baseline="0" dirty="0">
                        <a:ln>
                          <a:noFill/>
                        </a:ln>
                        <a:solidFill>
                          <a:schemeClr val="tx1"/>
                        </a:solidFill>
                        <a:effectLst/>
                        <a:latin typeface="Arial" panose="020B0604020202020204" pitchFamily="34" charset="0"/>
                      </a:endParaRPr>
                    </a:p>
                  </a:txBody>
                  <a:tcPr marL="81280" marR="81280" marT="40640" marB="40640"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2">
                        <a:lumMod val="75000"/>
                      </a:schemeClr>
                    </a:solidFill>
                  </a:tcPr>
                </a:tc>
                <a:extLst>
                  <a:ext uri="{0D108BD9-81ED-4DB2-BD59-A6C34878D82A}">
                    <a16:rowId xmlns:a16="http://schemas.microsoft.com/office/drawing/2014/main" val="1523977019"/>
                  </a:ext>
                </a:extLst>
              </a:tr>
              <a:tr h="630767">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500" b="1" i="0" u="none" strike="noStrike" cap="none" normalizeH="0" baseline="0" dirty="0">
                          <a:ln>
                            <a:noFill/>
                          </a:ln>
                          <a:solidFill>
                            <a:schemeClr val="tx1"/>
                          </a:solidFill>
                          <a:effectLst/>
                          <a:latin typeface="Arial" panose="020B0604020202020204" pitchFamily="34" charset="0"/>
                        </a:rPr>
                        <a:t>Total</a:t>
                      </a:r>
                    </a:p>
                  </a:txBody>
                  <a:tcPr marL="81280" marR="81280" marT="40640" marB="40640" horzOverflow="overflow">
                    <a:lnL cap="flat">
                      <a:noFill/>
                    </a:lnL>
                    <a:lnR>
                      <a:noFill/>
                    </a:lnR>
                    <a:lnT>
                      <a:noFill/>
                    </a:lnT>
                    <a:lnB cap="flat">
                      <a:noFill/>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150000"/>
                        <a:buFontTx/>
                        <a:buNone/>
                        <a:tabLst/>
                      </a:pPr>
                      <a:endParaRPr kumimoji="0" lang="en-US" altLang="en-US" sz="2500" b="1" i="0" u="none" strike="noStrike" cap="none" normalizeH="0" baseline="0">
                        <a:ln>
                          <a:noFill/>
                        </a:ln>
                        <a:solidFill>
                          <a:schemeClr val="tx1"/>
                        </a:solidFill>
                        <a:effectLst/>
                        <a:latin typeface="Arial" panose="020B0604020202020204" pitchFamily="34" charset="0"/>
                      </a:endParaRPr>
                    </a:p>
                  </a:txBody>
                  <a:tcPr marL="81280" marR="81280" marT="40640" marB="40640" horzOverflow="overflow">
                    <a:lnL>
                      <a:noFill/>
                    </a:lnL>
                    <a:lnR>
                      <a:noFill/>
                    </a:lnR>
                    <a:lnT w="28575"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150000"/>
                        <a:buFontTx/>
                        <a:buNone/>
                        <a:tabLst/>
                      </a:pPr>
                      <a:endParaRPr kumimoji="0" lang="en-US" altLang="en-US" sz="2500" b="1" i="0" u="none" strike="noStrike" cap="none" normalizeH="0" baseline="0" dirty="0">
                        <a:ln>
                          <a:noFill/>
                        </a:ln>
                        <a:solidFill>
                          <a:schemeClr val="tx1"/>
                        </a:solidFill>
                        <a:effectLst/>
                        <a:latin typeface="Arial" panose="020B0604020202020204" pitchFamily="34" charset="0"/>
                      </a:endParaRPr>
                    </a:p>
                  </a:txBody>
                  <a:tcPr marL="81280" marR="81280" marT="40640" marB="40640" horzOverflow="overflow">
                    <a:lnL>
                      <a:noFill/>
                    </a:lnL>
                    <a:lnR>
                      <a:noFill/>
                    </a:lnR>
                    <a:lnT w="28575" cap="flat" cmpd="sng" algn="ctr">
                      <a:solidFill>
                        <a:schemeClr val="tx1"/>
                      </a:solidFill>
                      <a:prstDash val="solid"/>
                      <a:round/>
                      <a:headEnd type="none" w="med" len="med"/>
                      <a:tailEnd type="none" w="med" len="med"/>
                    </a:lnT>
                    <a:lnB cap="flat">
                      <a:noFill/>
                    </a:lnB>
                    <a:lnTlToBr>
                      <a:noFill/>
                    </a:lnTlToBr>
                    <a:lnBlToTr>
                      <a:noFill/>
                    </a:lnBlToTr>
                    <a:noFill/>
                  </a:tcPr>
                </a:tc>
                <a:extLst>
                  <a:ext uri="{0D108BD9-81ED-4DB2-BD59-A6C34878D82A}">
                    <a16:rowId xmlns:a16="http://schemas.microsoft.com/office/drawing/2014/main" val="521891071"/>
                  </a:ext>
                </a:extLst>
              </a:tr>
            </a:tbl>
          </a:graphicData>
        </a:graphic>
      </p:graphicFrame>
      <p:sp>
        <p:nvSpPr>
          <p:cNvPr id="2" name="Title 1"/>
          <p:cNvSpPr>
            <a:spLocks noGrp="1"/>
          </p:cNvSpPr>
          <p:nvPr>
            <p:ph type="title"/>
          </p:nvPr>
        </p:nvSpPr>
        <p:spPr>
          <a:xfrm>
            <a:off x="457199" y="640080"/>
            <a:ext cx="8229600" cy="1143000"/>
          </a:xfrm>
        </p:spPr>
        <p:txBody>
          <a:bodyPr/>
          <a:lstStyle/>
          <a:p>
            <a:pPr defTabSz="914400"/>
            <a:r>
              <a:rPr lang="en-US" altLang="en-US" sz="4000" dirty="0"/>
              <a:t>How to get ratios when there are more than 2 categories:  </a:t>
            </a:r>
            <a:r>
              <a:rPr lang="en-US" altLang="en-US" sz="4000" dirty="0">
                <a:solidFill>
                  <a:srgbClr val="546422"/>
                </a:solidFill>
              </a:rPr>
              <a:t>2</a:t>
            </a:r>
            <a:r>
              <a:rPr lang="en-US" altLang="en-US" sz="4000" baseline="30000" dirty="0">
                <a:solidFill>
                  <a:srgbClr val="546422"/>
                </a:solidFill>
              </a:rPr>
              <a:t>nd</a:t>
            </a:r>
            <a:r>
              <a:rPr lang="en-US" altLang="en-US" sz="4000" dirty="0">
                <a:solidFill>
                  <a:srgbClr val="546422"/>
                </a:solidFill>
              </a:rPr>
              <a:t> option</a:t>
            </a:r>
          </a:p>
        </p:txBody>
      </p:sp>
    </p:spTree>
    <p:extLst>
      <p:ext uri="{BB962C8B-B14F-4D97-AF65-F5344CB8AC3E}">
        <p14:creationId xmlns:p14="http://schemas.microsoft.com/office/powerpoint/2010/main" val="40847005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a:xfrm>
            <a:off x="457200" y="640080"/>
            <a:ext cx="8686801" cy="1143000"/>
          </a:xfrm>
        </p:spPr>
        <p:txBody>
          <a:bodyPr/>
          <a:lstStyle/>
          <a:p>
            <a:r>
              <a:rPr lang="en-US" altLang="en-US" sz="4000" dirty="0"/>
              <a:t>How to get ratios when there are more than 2 categories:  </a:t>
            </a:r>
            <a:r>
              <a:rPr lang="en-US" altLang="en-US" sz="4000" dirty="0">
                <a:solidFill>
                  <a:srgbClr val="546422"/>
                </a:solidFill>
              </a:rPr>
              <a:t>2</a:t>
            </a:r>
            <a:r>
              <a:rPr lang="en-US" altLang="en-US" sz="4000" baseline="30000" dirty="0">
                <a:solidFill>
                  <a:srgbClr val="546422"/>
                </a:solidFill>
              </a:rPr>
              <a:t>nd</a:t>
            </a:r>
            <a:r>
              <a:rPr lang="en-US" altLang="en-US" sz="4000" dirty="0">
                <a:solidFill>
                  <a:srgbClr val="546422"/>
                </a:solidFill>
              </a:rPr>
              <a:t> option</a:t>
            </a:r>
            <a:r>
              <a:rPr lang="en-US" altLang="en-US" sz="3000" dirty="0">
                <a:solidFill>
                  <a:srgbClr val="546422"/>
                </a:solidFill>
              </a:rPr>
              <a:t> (2)</a:t>
            </a:r>
          </a:p>
        </p:txBody>
      </p:sp>
      <p:graphicFrame>
        <p:nvGraphicFramePr>
          <p:cNvPr id="80979" name="Group 83"/>
          <p:cNvGraphicFramePr>
            <a:graphicFrameLocks noGrp="1"/>
          </p:cNvGraphicFramePr>
          <p:nvPr>
            <p:ph sz="half" idx="1"/>
            <p:extLst>
              <p:ext uri="{D42A27DB-BD31-4B8C-83A1-F6EECF244321}">
                <p14:modId xmlns:p14="http://schemas.microsoft.com/office/powerpoint/2010/main" val="1776600961"/>
              </p:ext>
            </p:extLst>
          </p:nvPr>
        </p:nvGraphicFramePr>
        <p:xfrm>
          <a:off x="457200" y="2348995"/>
          <a:ext cx="3904765" cy="3326271"/>
        </p:xfrm>
        <a:graphic>
          <a:graphicData uri="http://schemas.openxmlformats.org/drawingml/2006/table">
            <a:tbl>
              <a:tblPr/>
              <a:tblGrid>
                <a:gridCol w="941432">
                  <a:extLst>
                    <a:ext uri="{9D8B030D-6E8A-4147-A177-3AD203B41FA5}">
                      <a16:colId xmlns:a16="http://schemas.microsoft.com/office/drawing/2014/main" val="2357388863"/>
                    </a:ext>
                  </a:extLst>
                </a:gridCol>
                <a:gridCol w="1103489">
                  <a:extLst>
                    <a:ext uri="{9D8B030D-6E8A-4147-A177-3AD203B41FA5}">
                      <a16:colId xmlns:a16="http://schemas.microsoft.com/office/drawing/2014/main" val="1925651625"/>
                    </a:ext>
                  </a:extLst>
                </a:gridCol>
                <a:gridCol w="980391">
                  <a:extLst>
                    <a:ext uri="{9D8B030D-6E8A-4147-A177-3AD203B41FA5}">
                      <a16:colId xmlns:a16="http://schemas.microsoft.com/office/drawing/2014/main" val="434833799"/>
                    </a:ext>
                  </a:extLst>
                </a:gridCol>
                <a:gridCol w="879453">
                  <a:extLst>
                    <a:ext uri="{9D8B030D-6E8A-4147-A177-3AD203B41FA5}">
                      <a16:colId xmlns:a16="http://schemas.microsoft.com/office/drawing/2014/main" val="2126650035"/>
                    </a:ext>
                  </a:extLst>
                </a:gridCol>
              </a:tblGrid>
              <a:tr h="575733">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150000"/>
                        <a:buFontTx/>
                        <a:buNone/>
                        <a:tabLst/>
                      </a:pPr>
                      <a:endParaRPr kumimoji="0" lang="en-US" altLang="en-US" sz="2400" b="1" i="0" u="none" strike="noStrike" cap="none" normalizeH="0" baseline="0" dirty="0">
                        <a:ln>
                          <a:noFill/>
                        </a:ln>
                        <a:solidFill>
                          <a:schemeClr val="tx1"/>
                        </a:solidFill>
                        <a:effectLst/>
                        <a:latin typeface="Arial" panose="020B0604020202020204" pitchFamily="34" charset="0"/>
                      </a:endParaRPr>
                    </a:p>
                  </a:txBody>
                  <a:tcPr marL="81280" marR="81280" marT="40640" marB="40640" anchor="ctr" horzOverflow="overflow">
                    <a:lnL cap="flat">
                      <a:noFill/>
                    </a:lnL>
                    <a:lnR>
                      <a:noFill/>
                    </a:lnR>
                    <a:lnT cap="flat">
                      <a:noFill/>
                    </a:lnT>
                    <a:lnB>
                      <a:noFill/>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400" b="1" i="0" u="none" strike="noStrike" cap="none" normalizeH="0" baseline="0">
                          <a:ln>
                            <a:noFill/>
                          </a:ln>
                          <a:solidFill>
                            <a:schemeClr val="tx1"/>
                          </a:solidFill>
                          <a:effectLst/>
                          <a:latin typeface="Arial" panose="020B0604020202020204" pitchFamily="34" charset="0"/>
                        </a:rPr>
                        <a:t>Pos.</a:t>
                      </a:r>
                    </a:p>
                  </a:txBody>
                  <a:tcPr marL="81280" marR="81280" marT="40640" marB="40640" anchor="ctr" horzOverflow="overflow">
                    <a:lnL>
                      <a:noFill/>
                    </a:lnL>
                    <a:lnR>
                      <a:noFill/>
                    </a:lnR>
                    <a:lnT cap="fla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400" b="1" i="0" u="none" strike="noStrike" cap="none" normalizeH="0" baseline="0">
                          <a:ln>
                            <a:noFill/>
                          </a:ln>
                          <a:solidFill>
                            <a:schemeClr val="tx1"/>
                          </a:solidFill>
                          <a:effectLst/>
                          <a:latin typeface="Arial" panose="020B0604020202020204" pitchFamily="34" charset="0"/>
                        </a:rPr>
                        <a:t>Neg.</a:t>
                      </a:r>
                    </a:p>
                  </a:txBody>
                  <a:tcPr marL="81280" marR="81280" marT="40640" marB="40640" anchor="ctr" horzOverflow="overflow">
                    <a:lnL>
                      <a:noFill/>
                    </a:lnL>
                    <a:lnR>
                      <a:noFill/>
                    </a:lnR>
                    <a:lnT cap="fla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400" b="1" i="0" u="none" strike="noStrike" cap="none" normalizeH="0" baseline="0">
                          <a:ln>
                            <a:noFill/>
                          </a:ln>
                          <a:solidFill>
                            <a:schemeClr val="tx1"/>
                          </a:solidFill>
                          <a:effectLst/>
                          <a:latin typeface="Arial" panose="020B0604020202020204" pitchFamily="34" charset="0"/>
                        </a:rPr>
                        <a:t> </a:t>
                      </a:r>
                    </a:p>
                  </a:txBody>
                  <a:tcPr marL="81280" marR="81280" marT="40640" marB="40640" anchor="ctr" horzOverflow="overflow">
                    <a:lnL>
                      <a:noFill/>
                    </a:lnL>
                    <a:lnR cap="flat">
                      <a:noFill/>
                    </a:lnR>
                    <a:lnT cap="flat">
                      <a:noFill/>
                    </a:lnT>
                    <a:lnB>
                      <a:noFill/>
                    </a:lnB>
                    <a:lnTlToBr>
                      <a:noFill/>
                    </a:lnTlToBr>
                    <a:lnBlToTr>
                      <a:noFill/>
                    </a:lnBlToTr>
                    <a:noFill/>
                  </a:tcPr>
                </a:tc>
                <a:extLst>
                  <a:ext uri="{0D108BD9-81ED-4DB2-BD59-A6C34878D82A}">
                    <a16:rowId xmlns:a16="http://schemas.microsoft.com/office/drawing/2014/main" val="2725036658"/>
                  </a:ext>
                </a:extLst>
              </a:tr>
              <a:tr h="730956">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400" b="1" i="0" u="none" strike="noStrike" cap="none" normalizeH="0" baseline="0" dirty="0">
                          <a:ln>
                            <a:noFill/>
                          </a:ln>
                          <a:solidFill>
                            <a:schemeClr val="tx1"/>
                          </a:solidFill>
                          <a:effectLst/>
                          <a:latin typeface="Arial" panose="020B0604020202020204" pitchFamily="34" charset="0"/>
                        </a:rPr>
                        <a:t>0 </a:t>
                      </a:r>
                    </a:p>
                  </a:txBody>
                  <a:tcPr marL="81280" marR="81280" marT="40640" marB="40640" anchor="ctr" horzOverflow="overflow">
                    <a:lnL cap="flat">
                      <a:noFill/>
                    </a:lnL>
                    <a:lnR w="28575"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400" b="1" i="0" u="none" strike="noStrike" cap="none" normalizeH="0" baseline="0" dirty="0">
                          <a:ln>
                            <a:noFill/>
                          </a:ln>
                          <a:solidFill>
                            <a:schemeClr val="tx1"/>
                          </a:solidFill>
                          <a:effectLst/>
                          <a:latin typeface="Arial" panose="020B0604020202020204" pitchFamily="34" charset="0"/>
                        </a:rPr>
                        <a:t> 10</a:t>
                      </a:r>
                    </a:p>
                  </a:txBody>
                  <a:tcPr marL="81280" marR="81280" marT="40640" marB="40640"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400" b="1" i="0" u="none" strike="noStrike" cap="none" normalizeH="0" baseline="0" dirty="0">
                          <a:ln>
                            <a:noFill/>
                          </a:ln>
                          <a:solidFill>
                            <a:schemeClr val="tx1"/>
                          </a:solidFill>
                          <a:effectLst/>
                          <a:latin typeface="Arial" panose="020B0604020202020204" pitchFamily="34" charset="0"/>
                        </a:rPr>
                        <a:t> 90</a:t>
                      </a:r>
                    </a:p>
                  </a:txBody>
                  <a:tcPr marL="81280" marR="81280" marT="40640" marB="40640"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400" b="1" i="0" u="none" strike="noStrike" cap="none" normalizeH="0" baseline="0">
                          <a:ln>
                            <a:noFill/>
                          </a:ln>
                          <a:solidFill>
                            <a:schemeClr val="tx1"/>
                          </a:solidFill>
                          <a:effectLst/>
                          <a:latin typeface="Arial" panose="020B0604020202020204" pitchFamily="34" charset="0"/>
                        </a:rPr>
                        <a:t>100</a:t>
                      </a:r>
                    </a:p>
                  </a:txBody>
                  <a:tcPr marL="81280" marR="81280" marT="40640" marB="40640" anchor="ctr" horzOverflow="overflow">
                    <a:lnL w="28575" cap="flat" cmpd="sng" algn="ctr">
                      <a:solidFill>
                        <a:schemeClr val="tx1"/>
                      </a:solidFill>
                      <a:prstDash val="solid"/>
                      <a:round/>
                      <a:headEnd type="none" w="med" len="med"/>
                      <a:tailEnd type="none" w="med" len="med"/>
                    </a:lnL>
                    <a:lnR cap="flat">
                      <a:noFill/>
                    </a:lnR>
                    <a:lnT>
                      <a:noFill/>
                    </a:lnT>
                    <a:lnB>
                      <a:noFill/>
                    </a:lnB>
                    <a:lnTlToBr>
                      <a:noFill/>
                    </a:lnTlToBr>
                    <a:lnBlToTr>
                      <a:noFill/>
                    </a:lnBlToTr>
                    <a:noFill/>
                  </a:tcPr>
                </a:tc>
                <a:extLst>
                  <a:ext uri="{0D108BD9-81ED-4DB2-BD59-A6C34878D82A}">
                    <a16:rowId xmlns:a16="http://schemas.microsoft.com/office/drawing/2014/main" val="1954517172"/>
                  </a:ext>
                </a:extLst>
              </a:tr>
              <a:tr h="841022">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400" b="1" i="0" u="none" strike="noStrike" cap="none" normalizeH="0" baseline="0" dirty="0">
                          <a:ln>
                            <a:noFill/>
                          </a:ln>
                          <a:solidFill>
                            <a:schemeClr val="tx1"/>
                          </a:solidFill>
                          <a:effectLst/>
                          <a:latin typeface="Arial" panose="020B0604020202020204" pitchFamily="34" charset="0"/>
                        </a:rPr>
                        <a:t>1+</a:t>
                      </a:r>
                    </a:p>
                  </a:txBody>
                  <a:tcPr marL="81280" marR="81280" marT="40640" marB="40640" anchor="ctr" horzOverflow="overflow">
                    <a:lnL cap="flat">
                      <a:noFill/>
                    </a:lnL>
                    <a:lnR w="28575" cap="flat" cmpd="sng" algn="ctr">
                      <a:solidFill>
                        <a:schemeClr val="tx1"/>
                      </a:solidFill>
                      <a:prstDash val="solid"/>
                      <a:round/>
                      <a:headEnd type="none" w="med" len="med"/>
                      <a:tailEnd type="none" w="med" len="med"/>
                    </a:lnR>
                    <a:lnT>
                      <a:noFill/>
                    </a:lnT>
                    <a:lnB>
                      <a:noFill/>
                    </a:lnB>
                    <a:lnTlToBr>
                      <a:noFill/>
                    </a:lnTlToBr>
                    <a:lnBlToTr>
                      <a:noFill/>
                    </a:lnBlToTr>
                    <a:solidFill>
                      <a:schemeClr val="accent5">
                        <a:lumMod val="40000"/>
                        <a:lumOff val="60000"/>
                      </a:schemeClr>
                    </a:solid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400" b="1" i="0" u="none" strike="noStrike" cap="none" normalizeH="0" baseline="0" dirty="0">
                          <a:ln>
                            <a:noFill/>
                          </a:ln>
                          <a:solidFill>
                            <a:schemeClr val="tx1"/>
                          </a:solidFill>
                          <a:effectLst/>
                          <a:latin typeface="Arial" panose="020B0604020202020204" pitchFamily="34" charset="0"/>
                        </a:rPr>
                        <a:t> 20</a:t>
                      </a:r>
                    </a:p>
                  </a:txBody>
                  <a:tcPr marL="81280" marR="81280" marT="40640" marB="40640"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5">
                        <a:lumMod val="40000"/>
                        <a:lumOff val="60000"/>
                      </a:schemeClr>
                    </a:solid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400" b="1" i="0" u="none" strike="noStrike" cap="none" normalizeH="0" baseline="0" dirty="0">
                          <a:ln>
                            <a:noFill/>
                          </a:ln>
                          <a:solidFill>
                            <a:schemeClr val="tx1"/>
                          </a:solidFill>
                          <a:effectLst/>
                          <a:latin typeface="Arial" panose="020B0604020202020204" pitchFamily="34" charset="0"/>
                        </a:rPr>
                        <a:t> 80</a:t>
                      </a:r>
                    </a:p>
                  </a:txBody>
                  <a:tcPr marL="81280" marR="81280" marT="40640" marB="40640"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5">
                        <a:lumMod val="40000"/>
                        <a:lumOff val="60000"/>
                      </a:schemeClr>
                    </a:solid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400" b="1" i="0" u="none" strike="noStrike" cap="none" normalizeH="0" baseline="0" dirty="0">
                          <a:ln>
                            <a:noFill/>
                          </a:ln>
                          <a:solidFill>
                            <a:schemeClr val="tx1"/>
                          </a:solidFill>
                          <a:effectLst/>
                          <a:latin typeface="Arial" panose="020B0604020202020204" pitchFamily="34" charset="0"/>
                        </a:rPr>
                        <a:t>100</a:t>
                      </a:r>
                    </a:p>
                  </a:txBody>
                  <a:tcPr marL="81280" marR="81280" marT="40640" marB="40640" anchor="ctr" horzOverflow="overflow">
                    <a:lnL w="28575" cap="flat" cmpd="sng" algn="ctr">
                      <a:solidFill>
                        <a:schemeClr val="tx1"/>
                      </a:solidFill>
                      <a:prstDash val="solid"/>
                      <a:round/>
                      <a:headEnd type="none" w="med" len="med"/>
                      <a:tailEnd type="none" w="med" len="med"/>
                    </a:lnL>
                    <a:lnR cap="flat">
                      <a:noFill/>
                    </a:lnR>
                    <a:lnT>
                      <a:noFill/>
                    </a:lnT>
                    <a:lnB>
                      <a:noFill/>
                    </a:lnB>
                    <a:lnTlToBr>
                      <a:noFill/>
                    </a:lnTlToBr>
                    <a:lnBlToTr>
                      <a:noFill/>
                    </a:lnBlToTr>
                    <a:solidFill>
                      <a:schemeClr val="accent5">
                        <a:lumMod val="40000"/>
                        <a:lumOff val="60000"/>
                      </a:schemeClr>
                    </a:solidFill>
                  </a:tcPr>
                </a:tc>
                <a:extLst>
                  <a:ext uri="{0D108BD9-81ED-4DB2-BD59-A6C34878D82A}">
                    <a16:rowId xmlns:a16="http://schemas.microsoft.com/office/drawing/2014/main" val="1419399661"/>
                  </a:ext>
                </a:extLst>
              </a:tr>
              <a:tr h="731520">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400" b="1" i="0" u="none" strike="noStrike" cap="none" normalizeH="0" baseline="0" dirty="0">
                          <a:ln>
                            <a:noFill/>
                          </a:ln>
                          <a:solidFill>
                            <a:schemeClr val="tx1"/>
                          </a:solidFill>
                          <a:effectLst/>
                          <a:latin typeface="Arial" panose="020B0604020202020204" pitchFamily="34" charset="0"/>
                        </a:rPr>
                        <a:t>2+</a:t>
                      </a:r>
                    </a:p>
                  </a:txBody>
                  <a:tcPr marL="81280" marR="81280" marT="40640" marB="40640" anchor="ctr" horzOverflow="overflow">
                    <a:lnL cap="flat">
                      <a:noFill/>
                    </a:lnL>
                    <a:lnR w="28575" cap="flat" cmpd="sng" algn="ctr">
                      <a:solidFill>
                        <a:schemeClr val="tx1"/>
                      </a:solidFill>
                      <a:prstDash val="solid"/>
                      <a:round/>
                      <a:headEnd type="none" w="med" len="med"/>
                      <a:tailEnd type="none" w="med" len="med"/>
                    </a:lnR>
                    <a:lnT>
                      <a:noFill/>
                    </a:lnT>
                    <a:lnB>
                      <a:noFill/>
                    </a:lnB>
                    <a:lnTlToBr>
                      <a:noFill/>
                    </a:lnTlToBr>
                    <a:lnBlToTr>
                      <a:noFill/>
                    </a:lnBlToTr>
                    <a:solidFill>
                      <a:schemeClr val="accent2">
                        <a:lumMod val="60000"/>
                        <a:lumOff val="40000"/>
                      </a:schemeClr>
                    </a:solid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400" b="1" i="0" u="none" strike="noStrike" cap="none" normalizeH="0" baseline="0" dirty="0">
                          <a:ln>
                            <a:noFill/>
                          </a:ln>
                          <a:solidFill>
                            <a:schemeClr val="tx1"/>
                          </a:solidFill>
                          <a:effectLst/>
                          <a:latin typeface="Arial" panose="020B0604020202020204" pitchFamily="34" charset="0"/>
                        </a:rPr>
                        <a:t> 40</a:t>
                      </a:r>
                    </a:p>
                  </a:txBody>
                  <a:tcPr marL="81280" marR="81280" marT="40640" marB="40640"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2">
                        <a:lumMod val="60000"/>
                        <a:lumOff val="40000"/>
                      </a:schemeClr>
                    </a:solid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400" b="1" i="0" u="none" strike="noStrike" cap="none" normalizeH="0" baseline="0" dirty="0">
                          <a:ln>
                            <a:noFill/>
                          </a:ln>
                          <a:solidFill>
                            <a:schemeClr val="tx1"/>
                          </a:solidFill>
                          <a:effectLst/>
                          <a:latin typeface="Arial" panose="020B0604020202020204" pitchFamily="34" charset="0"/>
                        </a:rPr>
                        <a:t> 60</a:t>
                      </a:r>
                    </a:p>
                  </a:txBody>
                  <a:tcPr marL="81280" marR="81280" marT="40640" marB="40640"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2">
                        <a:lumMod val="60000"/>
                        <a:lumOff val="40000"/>
                      </a:schemeClr>
                    </a:solid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400" b="1" i="0" u="none" strike="noStrike" cap="none" normalizeH="0" baseline="0" dirty="0">
                          <a:ln>
                            <a:noFill/>
                          </a:ln>
                          <a:solidFill>
                            <a:schemeClr val="tx1"/>
                          </a:solidFill>
                          <a:effectLst/>
                          <a:latin typeface="Arial" panose="020B0604020202020204" pitchFamily="34" charset="0"/>
                        </a:rPr>
                        <a:t>100</a:t>
                      </a:r>
                    </a:p>
                  </a:txBody>
                  <a:tcPr marL="81280" marR="81280" marT="40640" marB="40640" anchor="ctr" horzOverflow="overflow">
                    <a:lnL w="28575" cap="flat" cmpd="sng" algn="ctr">
                      <a:solidFill>
                        <a:schemeClr val="tx1"/>
                      </a:solidFill>
                      <a:prstDash val="solid"/>
                      <a:round/>
                      <a:headEnd type="none" w="med" len="med"/>
                      <a:tailEnd type="none" w="med" len="med"/>
                    </a:lnL>
                    <a:lnR cap="flat">
                      <a:noFill/>
                    </a:lnR>
                    <a:lnT>
                      <a:noFill/>
                    </a:lnT>
                    <a:lnB>
                      <a:noFill/>
                    </a:lnB>
                    <a:lnTlToBr>
                      <a:noFill/>
                    </a:lnTlToBr>
                    <a:lnBlToTr>
                      <a:noFill/>
                    </a:lnBlToTr>
                    <a:solidFill>
                      <a:schemeClr val="accent2">
                        <a:lumMod val="60000"/>
                        <a:lumOff val="40000"/>
                      </a:schemeClr>
                    </a:solidFill>
                  </a:tcPr>
                </a:tc>
                <a:extLst>
                  <a:ext uri="{0D108BD9-81ED-4DB2-BD59-A6C34878D82A}">
                    <a16:rowId xmlns:a16="http://schemas.microsoft.com/office/drawing/2014/main" val="3312306434"/>
                  </a:ext>
                </a:extLst>
              </a:tr>
              <a:tr h="423333">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150000"/>
                        <a:buFontTx/>
                        <a:buNone/>
                        <a:tabLst/>
                      </a:pPr>
                      <a:endParaRPr kumimoji="0" lang="en-US" altLang="en-US" sz="2400" b="1" i="0" u="none" strike="noStrike" cap="none" normalizeH="0" baseline="0">
                        <a:ln>
                          <a:noFill/>
                        </a:ln>
                        <a:solidFill>
                          <a:schemeClr val="tx1"/>
                        </a:solidFill>
                        <a:effectLst/>
                        <a:latin typeface="Arial" panose="020B0604020202020204" pitchFamily="34" charset="0"/>
                      </a:endParaRPr>
                    </a:p>
                  </a:txBody>
                  <a:tcPr marL="81280" marR="81280" marT="40640" marB="40640" anchor="ctr" horzOverflow="overflow">
                    <a:lnL cap="flat">
                      <a:noFill/>
                    </a:lnL>
                    <a:lnR>
                      <a:noFill/>
                    </a:lnR>
                    <a:lnT>
                      <a:noFill/>
                    </a:lnT>
                    <a:lnB cap="flat">
                      <a:noFill/>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400" b="1" i="0" u="none" strike="noStrike" cap="none" normalizeH="0" baseline="0" dirty="0">
                          <a:ln>
                            <a:noFill/>
                          </a:ln>
                          <a:solidFill>
                            <a:schemeClr val="tx1"/>
                          </a:solidFill>
                          <a:effectLst/>
                          <a:latin typeface="Arial" panose="020B0604020202020204" pitchFamily="34" charset="0"/>
                        </a:rPr>
                        <a:t> 70</a:t>
                      </a:r>
                    </a:p>
                  </a:txBody>
                  <a:tcPr marL="81280" marR="81280" marT="40640" marB="40640" anchor="ctr" horzOverflow="overflow">
                    <a:lnL>
                      <a:noFill/>
                    </a:lnL>
                    <a:lnR>
                      <a:noFill/>
                    </a:lnR>
                    <a:lnT w="28575"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400" b="1" i="0" u="none" strike="noStrike" cap="none" normalizeH="0" baseline="0" dirty="0">
                          <a:ln>
                            <a:noFill/>
                          </a:ln>
                          <a:solidFill>
                            <a:schemeClr val="tx1"/>
                          </a:solidFill>
                          <a:effectLst/>
                          <a:latin typeface="Arial" panose="020B0604020202020204" pitchFamily="34" charset="0"/>
                        </a:rPr>
                        <a:t>230</a:t>
                      </a:r>
                    </a:p>
                  </a:txBody>
                  <a:tcPr marL="81280" marR="81280" marT="40640" marB="40640" anchor="ctr" horzOverflow="overflow">
                    <a:lnL>
                      <a:noFill/>
                    </a:lnL>
                    <a:lnR>
                      <a:noFill/>
                    </a:lnR>
                    <a:lnT w="28575"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400" b="1" i="0" u="none" strike="noStrike" cap="none" normalizeH="0" baseline="0" dirty="0">
                          <a:ln>
                            <a:noFill/>
                          </a:ln>
                          <a:solidFill>
                            <a:schemeClr val="tx1"/>
                          </a:solidFill>
                          <a:effectLst/>
                          <a:latin typeface="Arial" panose="020B0604020202020204" pitchFamily="34" charset="0"/>
                        </a:rPr>
                        <a:t>300</a:t>
                      </a:r>
                    </a:p>
                  </a:txBody>
                  <a:tcPr marL="81280" marR="81280" marT="40640" marB="40640" anchor="ctr" horzOverflow="overflow">
                    <a:lnL>
                      <a:noFill/>
                    </a:lnL>
                    <a:lnR cap="flat">
                      <a:noFill/>
                    </a:lnR>
                    <a:lnT>
                      <a:noFill/>
                    </a:lnT>
                    <a:lnB cap="flat">
                      <a:noFill/>
                    </a:lnB>
                    <a:lnTlToBr>
                      <a:noFill/>
                    </a:lnTlToBr>
                    <a:lnBlToTr>
                      <a:noFill/>
                    </a:lnBlToTr>
                    <a:noFill/>
                  </a:tcPr>
                </a:tc>
                <a:extLst>
                  <a:ext uri="{0D108BD9-81ED-4DB2-BD59-A6C34878D82A}">
                    <a16:rowId xmlns:a16="http://schemas.microsoft.com/office/drawing/2014/main" val="1899248726"/>
                  </a:ext>
                </a:extLst>
              </a:tr>
            </a:tbl>
          </a:graphicData>
        </a:graphic>
      </p:graphicFrame>
      <p:sp>
        <p:nvSpPr>
          <p:cNvPr id="80962" name="Rectangle 66"/>
          <p:cNvSpPr>
            <a:spLocks noGrp="1" noChangeArrowheads="1"/>
          </p:cNvSpPr>
          <p:nvPr>
            <p:ph type="body" sz="half" idx="2"/>
          </p:nvPr>
        </p:nvSpPr>
        <p:spPr>
          <a:xfrm>
            <a:off x="4738254" y="2284509"/>
            <a:ext cx="4061361" cy="3832659"/>
          </a:xfrm>
        </p:spPr>
        <p:txBody>
          <a:bodyPr/>
          <a:lstStyle/>
          <a:p>
            <a:pPr>
              <a:lnSpc>
                <a:spcPct val="90000"/>
              </a:lnSpc>
              <a:spcBef>
                <a:spcPct val="30000"/>
              </a:spcBef>
            </a:pPr>
            <a:r>
              <a:rPr lang="en-US" altLang="en-US" sz="2600" b="1" dirty="0">
                <a:solidFill>
                  <a:schemeClr val="accent5">
                    <a:lumMod val="75000"/>
                  </a:schemeClr>
                </a:solidFill>
              </a:rPr>
              <a:t>Moderate exposure compared with none </a:t>
            </a:r>
          </a:p>
          <a:p>
            <a:pPr>
              <a:spcBef>
                <a:spcPct val="30000"/>
              </a:spcBef>
            </a:pPr>
            <a:endParaRPr lang="en-US" altLang="en-US" sz="2489" dirty="0"/>
          </a:p>
          <a:p>
            <a:pPr>
              <a:spcBef>
                <a:spcPct val="30000"/>
              </a:spcBef>
            </a:pPr>
            <a:endParaRPr lang="en-US" altLang="en-US" sz="2489" dirty="0"/>
          </a:p>
          <a:p>
            <a:pPr>
              <a:lnSpc>
                <a:spcPct val="90000"/>
              </a:lnSpc>
              <a:spcBef>
                <a:spcPct val="30000"/>
              </a:spcBef>
            </a:pPr>
            <a:r>
              <a:rPr lang="en-US" altLang="en-US" sz="2600" b="1" dirty="0">
                <a:solidFill>
                  <a:schemeClr val="accent1">
                    <a:lumMod val="60000"/>
                    <a:lumOff val="40000"/>
                  </a:schemeClr>
                </a:solidFill>
              </a:rPr>
              <a:t>High exposure compared with moderate exposure</a:t>
            </a:r>
          </a:p>
          <a:p>
            <a:pPr>
              <a:spcBef>
                <a:spcPct val="30000"/>
              </a:spcBef>
            </a:pPr>
            <a:endParaRPr lang="en-US" altLang="en-US" sz="2489" dirty="0"/>
          </a:p>
        </p:txBody>
      </p:sp>
      <p:sp>
        <p:nvSpPr>
          <p:cNvPr id="80969" name="Text Box 73"/>
          <p:cNvSpPr txBox="1">
            <a:spLocks noChangeArrowheads="1"/>
          </p:cNvSpPr>
          <p:nvPr/>
        </p:nvSpPr>
        <p:spPr bwMode="auto">
          <a:xfrm>
            <a:off x="5404555" y="3108678"/>
            <a:ext cx="1435632" cy="91294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l" defTabSz="457200" rtl="0" eaLnBrk="1" fontAlgn="auto" latinLnBrk="0" hangingPunct="1">
              <a:lnSpc>
                <a:spcPct val="100000"/>
              </a:lnSpc>
              <a:spcBef>
                <a:spcPct val="50000"/>
              </a:spcBef>
              <a:spcAft>
                <a:spcPts val="0"/>
              </a:spcAft>
              <a:buClrTx/>
              <a:buSzTx/>
              <a:buFontTx/>
              <a:buNone/>
              <a:tabLst/>
              <a:defRPr/>
            </a:pPr>
            <a:r>
              <a:rPr kumimoji="0" lang="en-US" altLang="en-US" sz="2133" b="0" i="0" u="none" strike="noStrike" kern="1200" cap="none" spc="0" normalizeH="0" baseline="0" noProof="0" dirty="0">
                <a:ln>
                  <a:noFill/>
                </a:ln>
                <a:solidFill>
                  <a:prstClr val="black"/>
                </a:solidFill>
                <a:effectLst/>
                <a:uLnTx/>
                <a:uFillTx/>
                <a:latin typeface="Arial Black" panose="020B0A04020102020204" pitchFamily="34" charset="0"/>
                <a:ea typeface="+mn-ea"/>
                <a:cs typeface="+mn-cs"/>
              </a:rPr>
              <a:t>20/100</a:t>
            </a:r>
          </a:p>
          <a:p>
            <a:pPr marL="0" marR="0" lvl="0" indent="0" algn="l" defTabSz="457200" rtl="0" eaLnBrk="1" fontAlgn="auto" latinLnBrk="0" hangingPunct="1">
              <a:lnSpc>
                <a:spcPct val="100000"/>
              </a:lnSpc>
              <a:spcBef>
                <a:spcPct val="50000"/>
              </a:spcBef>
              <a:spcAft>
                <a:spcPts val="0"/>
              </a:spcAft>
              <a:buClrTx/>
              <a:buSzTx/>
              <a:buFontTx/>
              <a:buNone/>
              <a:tabLst/>
              <a:defRPr/>
            </a:pPr>
            <a:r>
              <a:rPr kumimoji="0" lang="en-US" altLang="en-US" sz="2133" b="0" i="0" u="none" strike="noStrike" kern="1200" cap="none" spc="0" normalizeH="0" baseline="0" noProof="0" dirty="0">
                <a:ln>
                  <a:noFill/>
                </a:ln>
                <a:solidFill>
                  <a:prstClr val="black"/>
                </a:solidFill>
                <a:effectLst/>
                <a:uLnTx/>
                <a:uFillTx/>
                <a:latin typeface="Arial Black" panose="020B0A04020102020204" pitchFamily="34" charset="0"/>
                <a:ea typeface="+mn-ea"/>
                <a:cs typeface="+mn-cs"/>
              </a:rPr>
              <a:t>10/100</a:t>
            </a:r>
          </a:p>
        </p:txBody>
      </p:sp>
      <p:sp>
        <p:nvSpPr>
          <p:cNvPr id="80970" name="Line 74"/>
          <p:cNvSpPr>
            <a:spLocks noChangeShapeType="1"/>
          </p:cNvSpPr>
          <p:nvPr/>
        </p:nvSpPr>
        <p:spPr bwMode="auto">
          <a:xfrm>
            <a:off x="5404556" y="3557412"/>
            <a:ext cx="1023056" cy="0"/>
          </a:xfrm>
          <a:prstGeom prst="line">
            <a:avLst/>
          </a:prstGeom>
          <a:noFill/>
          <a:ln w="25400">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Verdana"/>
              <a:ea typeface="+mn-ea"/>
              <a:cs typeface="+mn-cs"/>
            </a:endParaRPr>
          </a:p>
        </p:txBody>
      </p:sp>
      <p:sp>
        <p:nvSpPr>
          <p:cNvPr id="80971" name="Text Box 75"/>
          <p:cNvSpPr txBox="1">
            <a:spLocks noChangeArrowheads="1"/>
          </p:cNvSpPr>
          <p:nvPr/>
        </p:nvSpPr>
        <p:spPr bwMode="auto">
          <a:xfrm>
            <a:off x="6785467" y="3300590"/>
            <a:ext cx="1151467" cy="47538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457200" rtl="0" eaLnBrk="1" fontAlgn="auto" latinLnBrk="0" hangingPunct="1">
              <a:lnSpc>
                <a:spcPct val="100000"/>
              </a:lnSpc>
              <a:spcBef>
                <a:spcPct val="50000"/>
              </a:spcBef>
              <a:spcAft>
                <a:spcPts val="0"/>
              </a:spcAft>
              <a:buClrTx/>
              <a:buSzTx/>
              <a:buFontTx/>
              <a:buNone/>
              <a:tabLst/>
              <a:defRPr/>
            </a:pPr>
            <a:r>
              <a:rPr kumimoji="0" lang="en-US" altLang="en-US" sz="2489" b="0" i="0" u="none" strike="noStrike" kern="1200" cap="none" spc="0" normalizeH="0" baseline="0" noProof="0" dirty="0">
                <a:ln>
                  <a:noFill/>
                </a:ln>
                <a:solidFill>
                  <a:prstClr val="black"/>
                </a:solidFill>
                <a:effectLst/>
                <a:uLnTx/>
                <a:uFillTx/>
                <a:latin typeface="Verdana"/>
                <a:ea typeface="+mn-ea"/>
                <a:cs typeface="+mn-cs"/>
              </a:rPr>
              <a:t>= </a:t>
            </a:r>
            <a:r>
              <a:rPr kumimoji="0" lang="en-US" altLang="en-US" sz="2489" b="0" i="0" u="none" strike="noStrike" kern="1200" cap="none" spc="0" normalizeH="0" baseline="0" noProof="0" dirty="0">
                <a:ln>
                  <a:noFill/>
                </a:ln>
                <a:solidFill>
                  <a:prstClr val="black"/>
                </a:solidFill>
                <a:effectLst/>
                <a:uLnTx/>
                <a:uFillTx/>
                <a:latin typeface="Arial Black" panose="020B0A04020102020204" pitchFamily="34" charset="0"/>
                <a:ea typeface="+mn-ea"/>
                <a:cs typeface="+mn-cs"/>
              </a:rPr>
              <a:t>2.0</a:t>
            </a:r>
          </a:p>
        </p:txBody>
      </p:sp>
      <p:sp>
        <p:nvSpPr>
          <p:cNvPr id="80972" name="Rectangle 76"/>
          <p:cNvSpPr>
            <a:spLocks noChangeArrowheads="1"/>
          </p:cNvSpPr>
          <p:nvPr/>
        </p:nvSpPr>
        <p:spPr bwMode="auto">
          <a:xfrm>
            <a:off x="5339644" y="3108678"/>
            <a:ext cx="2866205" cy="896055"/>
          </a:xfrm>
          <a:prstGeom prst="rect">
            <a:avLst/>
          </a:prstGeom>
          <a:noFill/>
          <a:ln w="25400">
            <a:solidFill>
              <a:schemeClr val="accent1"/>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Verdana"/>
              <a:ea typeface="+mn-ea"/>
              <a:cs typeface="+mn-cs"/>
            </a:endParaRPr>
          </a:p>
        </p:txBody>
      </p:sp>
      <p:sp>
        <p:nvSpPr>
          <p:cNvPr id="80973" name="Text Box 77"/>
          <p:cNvSpPr txBox="1">
            <a:spLocks noChangeArrowheads="1"/>
          </p:cNvSpPr>
          <p:nvPr/>
        </p:nvSpPr>
        <p:spPr bwMode="auto">
          <a:xfrm>
            <a:off x="5468056" y="5029200"/>
            <a:ext cx="1372131" cy="91294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l" defTabSz="457200" rtl="0" eaLnBrk="1" fontAlgn="auto" latinLnBrk="0" hangingPunct="1">
              <a:lnSpc>
                <a:spcPct val="100000"/>
              </a:lnSpc>
              <a:spcBef>
                <a:spcPct val="50000"/>
              </a:spcBef>
              <a:spcAft>
                <a:spcPts val="0"/>
              </a:spcAft>
              <a:buClrTx/>
              <a:buSzTx/>
              <a:buFontTx/>
              <a:buNone/>
              <a:tabLst/>
              <a:defRPr/>
            </a:pPr>
            <a:r>
              <a:rPr kumimoji="0" lang="en-US" altLang="en-US" sz="2133" b="0" i="0" u="none" strike="noStrike" kern="1200" cap="none" spc="0" normalizeH="0" baseline="0" noProof="0" dirty="0">
                <a:ln>
                  <a:noFill/>
                </a:ln>
                <a:solidFill>
                  <a:prstClr val="black"/>
                </a:solidFill>
                <a:effectLst/>
                <a:uLnTx/>
                <a:uFillTx/>
                <a:latin typeface="Arial Black" panose="020B0A04020102020204" pitchFamily="34" charset="0"/>
                <a:ea typeface="+mn-ea"/>
                <a:cs typeface="+mn-cs"/>
              </a:rPr>
              <a:t>40/100</a:t>
            </a:r>
          </a:p>
          <a:p>
            <a:pPr marL="0" marR="0" lvl="0" indent="0" algn="l" defTabSz="457200" rtl="0" eaLnBrk="1" fontAlgn="auto" latinLnBrk="0" hangingPunct="1">
              <a:lnSpc>
                <a:spcPct val="100000"/>
              </a:lnSpc>
              <a:spcBef>
                <a:spcPct val="50000"/>
              </a:spcBef>
              <a:spcAft>
                <a:spcPts val="0"/>
              </a:spcAft>
              <a:buClrTx/>
              <a:buSzTx/>
              <a:buFontTx/>
              <a:buNone/>
              <a:tabLst/>
              <a:defRPr/>
            </a:pPr>
            <a:r>
              <a:rPr kumimoji="0" lang="en-US" altLang="en-US" sz="2133" b="0" i="0" u="none" strike="noStrike" kern="1200" cap="none" spc="0" normalizeH="0" baseline="0" noProof="0" dirty="0">
                <a:ln>
                  <a:noFill/>
                </a:ln>
                <a:solidFill>
                  <a:prstClr val="black"/>
                </a:solidFill>
                <a:effectLst/>
                <a:uLnTx/>
                <a:uFillTx/>
                <a:latin typeface="Arial Black" panose="020B0A04020102020204" pitchFamily="34" charset="0"/>
                <a:ea typeface="+mn-ea"/>
                <a:cs typeface="+mn-cs"/>
              </a:rPr>
              <a:t>20/100</a:t>
            </a:r>
          </a:p>
        </p:txBody>
      </p:sp>
      <p:sp>
        <p:nvSpPr>
          <p:cNvPr id="80974" name="Line 78"/>
          <p:cNvSpPr>
            <a:spLocks noChangeShapeType="1"/>
          </p:cNvSpPr>
          <p:nvPr/>
        </p:nvSpPr>
        <p:spPr bwMode="auto">
          <a:xfrm>
            <a:off x="5468057" y="5477933"/>
            <a:ext cx="1023055" cy="0"/>
          </a:xfrm>
          <a:prstGeom prst="line">
            <a:avLst/>
          </a:prstGeom>
          <a:noFill/>
          <a:ln w="25400">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Verdana"/>
              <a:ea typeface="+mn-ea"/>
              <a:cs typeface="+mn-cs"/>
            </a:endParaRPr>
          </a:p>
        </p:txBody>
      </p:sp>
      <p:sp>
        <p:nvSpPr>
          <p:cNvPr id="80975" name="Text Box 79"/>
          <p:cNvSpPr txBox="1">
            <a:spLocks noChangeArrowheads="1"/>
          </p:cNvSpPr>
          <p:nvPr/>
        </p:nvSpPr>
        <p:spPr bwMode="auto">
          <a:xfrm>
            <a:off x="6818802" y="5157612"/>
            <a:ext cx="1279878" cy="47538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457200" rtl="0" eaLnBrk="1" fontAlgn="auto" latinLnBrk="0" hangingPunct="1">
              <a:lnSpc>
                <a:spcPct val="100000"/>
              </a:lnSpc>
              <a:spcBef>
                <a:spcPct val="50000"/>
              </a:spcBef>
              <a:spcAft>
                <a:spcPts val="0"/>
              </a:spcAft>
              <a:buClrTx/>
              <a:buSzTx/>
              <a:buFontTx/>
              <a:buNone/>
              <a:tabLst/>
              <a:defRPr/>
            </a:pPr>
            <a:r>
              <a:rPr kumimoji="0" lang="en-US" altLang="en-US" sz="2489" b="0" i="0" u="none" strike="noStrike" kern="1200" cap="none" spc="0" normalizeH="0" baseline="0" noProof="0" dirty="0">
                <a:ln>
                  <a:noFill/>
                </a:ln>
                <a:solidFill>
                  <a:prstClr val="black"/>
                </a:solidFill>
                <a:effectLst/>
                <a:uLnTx/>
                <a:uFillTx/>
                <a:latin typeface="Verdana"/>
                <a:ea typeface="+mn-ea"/>
                <a:cs typeface="+mn-cs"/>
              </a:rPr>
              <a:t>= </a:t>
            </a:r>
            <a:r>
              <a:rPr kumimoji="0" lang="en-US" altLang="en-US" sz="2489" b="0" i="0" u="none" strike="noStrike" kern="1200" cap="none" spc="0" normalizeH="0" baseline="0" noProof="0" dirty="0">
                <a:ln>
                  <a:noFill/>
                </a:ln>
                <a:solidFill>
                  <a:prstClr val="black"/>
                </a:solidFill>
                <a:effectLst/>
                <a:uLnTx/>
                <a:uFillTx/>
                <a:latin typeface="Arial Black" panose="020B0A04020102020204" pitchFamily="34" charset="0"/>
                <a:ea typeface="+mn-ea"/>
                <a:cs typeface="+mn-cs"/>
              </a:rPr>
              <a:t>2.0</a:t>
            </a:r>
          </a:p>
        </p:txBody>
      </p:sp>
      <p:sp>
        <p:nvSpPr>
          <p:cNvPr id="80976" name="Rectangle 80"/>
          <p:cNvSpPr>
            <a:spLocks noChangeArrowheads="1"/>
          </p:cNvSpPr>
          <p:nvPr/>
        </p:nvSpPr>
        <p:spPr bwMode="auto">
          <a:xfrm>
            <a:off x="5339644" y="4893814"/>
            <a:ext cx="2866205" cy="1023055"/>
          </a:xfrm>
          <a:prstGeom prst="rect">
            <a:avLst/>
          </a:prstGeom>
          <a:noFill/>
          <a:ln w="25400">
            <a:solidFill>
              <a:schemeClr val="accent1"/>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Verdana"/>
              <a:ea typeface="+mn-ea"/>
              <a:cs typeface="+mn-cs"/>
            </a:endParaRPr>
          </a:p>
        </p:txBody>
      </p:sp>
    </p:spTree>
    <p:extLst>
      <p:ext uri="{BB962C8B-B14F-4D97-AF65-F5344CB8AC3E}">
        <p14:creationId xmlns:p14="http://schemas.microsoft.com/office/powerpoint/2010/main" val="42784080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a:xfrm>
            <a:off x="457199" y="640080"/>
            <a:ext cx="8229600" cy="1143000"/>
          </a:xfrm>
        </p:spPr>
        <p:txBody>
          <a:bodyPr/>
          <a:lstStyle/>
          <a:p>
            <a:r>
              <a:rPr lang="en-US" altLang="en-US" sz="4000" dirty="0"/>
              <a:t>How to get ratios when there are more than 2 categories:  </a:t>
            </a:r>
            <a:r>
              <a:rPr lang="en-US" altLang="en-US" sz="4000" dirty="0">
                <a:solidFill>
                  <a:srgbClr val="546422"/>
                </a:solidFill>
              </a:rPr>
              <a:t>3</a:t>
            </a:r>
            <a:r>
              <a:rPr lang="en-US" altLang="en-US" sz="4000" baseline="30000" dirty="0">
                <a:solidFill>
                  <a:srgbClr val="546422"/>
                </a:solidFill>
              </a:rPr>
              <a:t>rd</a:t>
            </a:r>
            <a:r>
              <a:rPr lang="en-US" altLang="en-US" sz="4000" dirty="0">
                <a:solidFill>
                  <a:srgbClr val="546422"/>
                </a:solidFill>
              </a:rPr>
              <a:t> option</a:t>
            </a:r>
          </a:p>
        </p:txBody>
      </p:sp>
      <p:graphicFrame>
        <p:nvGraphicFramePr>
          <p:cNvPr id="81973" name="Group 53"/>
          <p:cNvGraphicFramePr>
            <a:graphicFrameLocks noGrp="1"/>
          </p:cNvGraphicFramePr>
          <p:nvPr>
            <p:ph sz="half" idx="1"/>
            <p:extLst>
              <p:ext uri="{D42A27DB-BD31-4B8C-83A1-F6EECF244321}">
                <p14:modId xmlns:p14="http://schemas.microsoft.com/office/powerpoint/2010/main" val="1308042741"/>
              </p:ext>
            </p:extLst>
          </p:nvPr>
        </p:nvGraphicFramePr>
        <p:xfrm>
          <a:off x="393665" y="2499455"/>
          <a:ext cx="3949735" cy="2366348"/>
        </p:xfrm>
        <a:graphic>
          <a:graphicData uri="http://schemas.openxmlformats.org/drawingml/2006/table">
            <a:tbl>
              <a:tblPr/>
              <a:tblGrid>
                <a:gridCol w="1724298">
                  <a:extLst>
                    <a:ext uri="{9D8B030D-6E8A-4147-A177-3AD203B41FA5}">
                      <a16:colId xmlns:a16="http://schemas.microsoft.com/office/drawing/2014/main" val="351620125"/>
                    </a:ext>
                  </a:extLst>
                </a:gridCol>
                <a:gridCol w="1135193">
                  <a:extLst>
                    <a:ext uri="{9D8B030D-6E8A-4147-A177-3AD203B41FA5}">
                      <a16:colId xmlns:a16="http://schemas.microsoft.com/office/drawing/2014/main" val="1704556529"/>
                    </a:ext>
                  </a:extLst>
                </a:gridCol>
                <a:gridCol w="1090244">
                  <a:extLst>
                    <a:ext uri="{9D8B030D-6E8A-4147-A177-3AD203B41FA5}">
                      <a16:colId xmlns:a16="http://schemas.microsoft.com/office/drawing/2014/main" val="4145205236"/>
                    </a:ext>
                  </a:extLst>
                </a:gridCol>
              </a:tblGrid>
              <a:tr h="711785">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150000"/>
                        <a:buFontTx/>
                        <a:buNone/>
                        <a:tabLst/>
                      </a:pPr>
                      <a:endParaRPr kumimoji="0" lang="en-US" altLang="en-US" sz="2400" b="1" i="0" u="none" strike="noStrike" cap="none" normalizeH="0" baseline="0" dirty="0">
                        <a:ln>
                          <a:noFill/>
                        </a:ln>
                        <a:solidFill>
                          <a:schemeClr val="tx1"/>
                        </a:solidFill>
                        <a:effectLst/>
                        <a:latin typeface="Arial" panose="020B0604020202020204" pitchFamily="34" charset="0"/>
                      </a:endParaRPr>
                    </a:p>
                  </a:txBody>
                  <a:tcPr marL="81280" marR="81280" marT="40640" marB="40640" anchor="ctr" horzOverflow="overflow">
                    <a:lnL cap="flat">
                      <a:noFill/>
                    </a:lnL>
                    <a:lnR>
                      <a:noFill/>
                    </a:lnR>
                    <a:lnT cap="flat">
                      <a:noFill/>
                    </a:lnT>
                    <a:lnB>
                      <a:noFill/>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400" b="1" i="0" u="none" strike="noStrike" cap="none" normalizeH="0" baseline="0">
                          <a:ln>
                            <a:noFill/>
                          </a:ln>
                          <a:solidFill>
                            <a:schemeClr val="tx1"/>
                          </a:solidFill>
                          <a:effectLst/>
                          <a:latin typeface="Arial" panose="020B0604020202020204" pitchFamily="34" charset="0"/>
                        </a:rPr>
                        <a:t>Pos.</a:t>
                      </a:r>
                    </a:p>
                  </a:txBody>
                  <a:tcPr marL="81280" marR="81280" marT="40640" marB="40640" anchor="ctr" horzOverflow="overflow">
                    <a:lnL>
                      <a:noFill/>
                    </a:lnL>
                    <a:lnR>
                      <a:noFill/>
                    </a:lnR>
                    <a:lnT cap="fla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400" b="1" i="0" u="none" strike="noStrike" cap="none" normalizeH="0" baseline="0" dirty="0">
                          <a:ln>
                            <a:noFill/>
                          </a:ln>
                          <a:solidFill>
                            <a:schemeClr val="tx1"/>
                          </a:solidFill>
                          <a:effectLst/>
                          <a:latin typeface="Arial" panose="020B0604020202020204" pitchFamily="34" charset="0"/>
                        </a:rPr>
                        <a:t>Neg.</a:t>
                      </a:r>
                    </a:p>
                  </a:txBody>
                  <a:tcPr marL="81280" marR="81280" marT="40640" marB="40640" anchor="ctr" horzOverflow="overflow">
                    <a:lnL>
                      <a:noFill/>
                    </a:lnL>
                    <a:lnR>
                      <a:noFill/>
                    </a:lnR>
                    <a:lnT cap="flat">
                      <a:noFill/>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908021518"/>
                  </a:ext>
                </a:extLst>
              </a:tr>
              <a:tr h="838419">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400" b="1" i="0" u="none" strike="noStrike" cap="none" normalizeH="0" baseline="0" dirty="0">
                          <a:ln>
                            <a:noFill/>
                          </a:ln>
                          <a:solidFill>
                            <a:schemeClr val="tx1"/>
                          </a:solidFill>
                          <a:effectLst/>
                          <a:latin typeface="Arial" panose="020B0604020202020204" pitchFamily="34" charset="0"/>
                        </a:rPr>
                        <a:t>0</a:t>
                      </a:r>
                    </a:p>
                  </a:txBody>
                  <a:tcPr marL="81280" marR="81280" marT="40640" marB="40640" anchor="ctr" horzOverflow="overflow">
                    <a:lnL cap="flat">
                      <a:noFill/>
                    </a:lnL>
                    <a:lnR w="28575"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150000"/>
                        <a:buFontTx/>
                        <a:buNone/>
                        <a:tabLst/>
                      </a:pPr>
                      <a:endParaRPr kumimoji="0" lang="en-US" altLang="en-US" sz="2400" b="1" i="0" u="none" strike="noStrike" cap="none" normalizeH="0" baseline="0" dirty="0">
                        <a:ln>
                          <a:noFill/>
                        </a:ln>
                        <a:solidFill>
                          <a:schemeClr val="tx1"/>
                        </a:solidFill>
                        <a:effectLst/>
                        <a:latin typeface="Arial" panose="020B0604020202020204" pitchFamily="34" charset="0"/>
                      </a:endParaRPr>
                    </a:p>
                  </a:txBody>
                  <a:tcPr marL="81280" marR="81280" marT="40640" marB="40640"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150000"/>
                        <a:buFontTx/>
                        <a:buNone/>
                        <a:tabLst/>
                      </a:pPr>
                      <a:endParaRPr kumimoji="0" lang="en-US" altLang="en-US" sz="2400" b="1" i="0" u="none" strike="noStrike" cap="none" normalizeH="0" baseline="0" dirty="0">
                        <a:ln>
                          <a:noFill/>
                        </a:ln>
                        <a:solidFill>
                          <a:schemeClr val="tx1"/>
                        </a:solidFill>
                        <a:effectLst/>
                        <a:latin typeface="Arial" panose="020B0604020202020204" pitchFamily="34" charset="0"/>
                      </a:endParaRPr>
                    </a:p>
                  </a:txBody>
                  <a:tcPr marL="81280" marR="81280" marT="40640" marB="40640"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88413282"/>
                  </a:ext>
                </a:extLst>
              </a:tr>
              <a:tr h="816144">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400" b="1" i="0" u="none" strike="noStrike" cap="none" normalizeH="0" baseline="0" dirty="0">
                          <a:ln>
                            <a:noFill/>
                          </a:ln>
                          <a:solidFill>
                            <a:schemeClr val="tx1"/>
                          </a:solidFill>
                          <a:effectLst/>
                          <a:latin typeface="Arial" panose="020B0604020202020204" pitchFamily="34" charset="0"/>
                        </a:rPr>
                        <a:t>1 and 2 combined</a:t>
                      </a:r>
                    </a:p>
                  </a:txBody>
                  <a:tcPr marL="81280" marR="81280" marT="40640" marB="40640" anchor="ctr" horzOverflow="overflow">
                    <a:lnL cap="flat">
                      <a:noFill/>
                    </a:lnL>
                    <a:lnR w="28575"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150000"/>
                        <a:buFontTx/>
                        <a:buNone/>
                        <a:tabLst/>
                      </a:pPr>
                      <a:endParaRPr kumimoji="0" lang="en-US" altLang="en-US" sz="2400" b="1" i="0" u="none" strike="noStrike" cap="none" normalizeH="0" baseline="0" dirty="0">
                        <a:ln>
                          <a:noFill/>
                        </a:ln>
                        <a:solidFill>
                          <a:schemeClr val="tx1"/>
                        </a:solidFill>
                        <a:effectLst/>
                        <a:latin typeface="Arial" panose="020B0604020202020204" pitchFamily="34" charset="0"/>
                      </a:endParaRPr>
                    </a:p>
                  </a:txBody>
                  <a:tcPr marL="81280" marR="81280" marT="40640" marB="40640"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150000"/>
                        <a:buFontTx/>
                        <a:buNone/>
                        <a:tabLst/>
                      </a:pPr>
                      <a:endParaRPr kumimoji="0" lang="en-US" altLang="en-US" sz="2400" b="1" i="0" u="none" strike="noStrike" cap="none" normalizeH="0" baseline="0" dirty="0">
                        <a:ln>
                          <a:noFill/>
                        </a:ln>
                        <a:solidFill>
                          <a:schemeClr val="tx1"/>
                        </a:solidFill>
                        <a:effectLst/>
                        <a:latin typeface="Arial" panose="020B0604020202020204" pitchFamily="34" charset="0"/>
                      </a:endParaRPr>
                    </a:p>
                  </a:txBody>
                  <a:tcPr marL="81280" marR="81280" marT="40640" marB="40640"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95402149"/>
                  </a:ext>
                </a:extLst>
              </a:tr>
            </a:tbl>
          </a:graphicData>
        </a:graphic>
      </p:graphicFrame>
      <p:sp>
        <p:nvSpPr>
          <p:cNvPr id="81969" name="Rectangle 49"/>
          <p:cNvSpPr>
            <a:spLocks noGrp="1" noChangeArrowheads="1"/>
          </p:cNvSpPr>
          <p:nvPr>
            <p:ph type="body" sz="half" idx="2"/>
          </p:nvPr>
        </p:nvSpPr>
        <p:spPr>
          <a:xfrm>
            <a:off x="4950373" y="2469445"/>
            <a:ext cx="3786156" cy="3419150"/>
          </a:xfrm>
        </p:spPr>
        <p:txBody>
          <a:bodyPr/>
          <a:lstStyle/>
          <a:p>
            <a:pPr>
              <a:lnSpc>
                <a:spcPct val="90000"/>
              </a:lnSpc>
              <a:spcBef>
                <a:spcPct val="50000"/>
              </a:spcBef>
            </a:pPr>
            <a:r>
              <a:rPr lang="en-US" altLang="en-US" sz="2600" b="1" dirty="0"/>
              <a:t>Pick one row as the reference group</a:t>
            </a:r>
          </a:p>
          <a:p>
            <a:pPr>
              <a:lnSpc>
                <a:spcPct val="90000"/>
              </a:lnSpc>
              <a:spcBef>
                <a:spcPct val="50000"/>
              </a:spcBef>
            </a:pPr>
            <a:r>
              <a:rPr lang="en-US" altLang="en-US" sz="2600" b="1" dirty="0"/>
              <a:t>Combine the other two rows into one</a:t>
            </a:r>
          </a:p>
          <a:p>
            <a:pPr>
              <a:lnSpc>
                <a:spcPct val="90000"/>
              </a:lnSpc>
              <a:spcBef>
                <a:spcPct val="50000"/>
              </a:spcBef>
            </a:pPr>
            <a:r>
              <a:rPr lang="en-US" altLang="en-US" sz="2600" b="1" dirty="0"/>
              <a:t>Interpretation:  Any exposure (1+2) vs. no exposure (0) </a:t>
            </a:r>
            <a:r>
              <a:rPr lang="en-US" altLang="en-US" sz="2600" b="1" dirty="0">
                <a:sym typeface="Wingdings" panose="05000000000000000000" pitchFamily="2" charset="2"/>
              </a:rPr>
              <a:t> risk ratio (CL), P-value</a:t>
            </a:r>
            <a:endParaRPr lang="en-US" altLang="en-US" sz="2600" b="1" dirty="0"/>
          </a:p>
        </p:txBody>
      </p:sp>
    </p:spTree>
    <p:extLst>
      <p:ext uri="{BB962C8B-B14F-4D97-AF65-F5344CB8AC3E}">
        <p14:creationId xmlns:p14="http://schemas.microsoft.com/office/powerpoint/2010/main" val="38363600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Outline</a:t>
            </a:r>
          </a:p>
        </p:txBody>
      </p:sp>
      <p:sp>
        <p:nvSpPr>
          <p:cNvPr id="3" name="Content Placeholder 2"/>
          <p:cNvSpPr>
            <a:spLocks noGrp="1"/>
          </p:cNvSpPr>
          <p:nvPr>
            <p:ph idx="1"/>
          </p:nvPr>
        </p:nvSpPr>
        <p:spPr>
          <a:xfrm>
            <a:off x="760106" y="1828800"/>
            <a:ext cx="8229600" cy="4730366"/>
          </a:xfrm>
        </p:spPr>
        <p:txBody>
          <a:bodyPr/>
          <a:lstStyle/>
          <a:p>
            <a:r>
              <a:rPr lang="en-US" sz="2800" dirty="0"/>
              <a:t>Review of week 1 concepts</a:t>
            </a:r>
          </a:p>
          <a:p>
            <a:pPr lvl="1">
              <a:lnSpc>
                <a:spcPct val="90000"/>
              </a:lnSpc>
            </a:pPr>
            <a:r>
              <a:rPr lang="en-US" sz="2600" dirty="0"/>
              <a:t>Prevalence, incidence</a:t>
            </a:r>
          </a:p>
          <a:p>
            <a:pPr lvl="1">
              <a:lnSpc>
                <a:spcPct val="90000"/>
              </a:lnSpc>
            </a:pPr>
            <a:r>
              <a:rPr lang="en-US" sz="2600" dirty="0"/>
              <a:t>2 x 2 table and measures of association (PR, RR, OR)</a:t>
            </a:r>
          </a:p>
          <a:p>
            <a:pPr lvl="1">
              <a:lnSpc>
                <a:spcPct val="90000"/>
              </a:lnSpc>
            </a:pPr>
            <a:r>
              <a:rPr lang="en-US" sz="2600" dirty="0"/>
              <a:t>3 x 2 table and R x C tables</a:t>
            </a:r>
          </a:p>
          <a:p>
            <a:r>
              <a:rPr lang="en-US" sz="2800" dirty="0"/>
              <a:t>Attributable risk and public health impact</a:t>
            </a:r>
          </a:p>
          <a:p>
            <a:r>
              <a:rPr lang="en-US" sz="2800" dirty="0"/>
              <a:t>Clinical epidemiology</a:t>
            </a:r>
          </a:p>
          <a:p>
            <a:pPr lvl="1">
              <a:lnSpc>
                <a:spcPct val="90000"/>
              </a:lnSpc>
            </a:pPr>
            <a:r>
              <a:rPr lang="en-US" sz="2600" dirty="0"/>
              <a:t>Sensitivity and specificity</a:t>
            </a:r>
          </a:p>
          <a:p>
            <a:pPr lvl="1">
              <a:lnSpc>
                <a:spcPct val="90000"/>
              </a:lnSpc>
            </a:pPr>
            <a:r>
              <a:rPr lang="en-US" sz="2600" dirty="0"/>
              <a:t>Positive and negative predictive values</a:t>
            </a:r>
          </a:p>
          <a:p>
            <a:pPr lvl="1">
              <a:lnSpc>
                <a:spcPct val="90000"/>
              </a:lnSpc>
            </a:pPr>
            <a:r>
              <a:rPr lang="en-US" sz="2600" dirty="0"/>
              <a:t>Receiver Operating Characteristic (ROC) curves</a:t>
            </a:r>
          </a:p>
          <a:p>
            <a:pPr lvl="1">
              <a:lnSpc>
                <a:spcPct val="90000"/>
              </a:lnSpc>
            </a:pPr>
            <a:r>
              <a:rPr lang="en-US" sz="2600" dirty="0"/>
              <a:t>Kappa</a:t>
            </a:r>
          </a:p>
          <a:p>
            <a:pPr lvl="1"/>
            <a:endParaRPr lang="en-US" dirty="0"/>
          </a:p>
        </p:txBody>
      </p:sp>
      <p:pic>
        <p:nvPicPr>
          <p:cNvPr id="5" name="Picture 4" descr="general_research_group_0.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14623" y="348060"/>
            <a:ext cx="4149513" cy="1069578"/>
          </a:xfrm>
          <a:prstGeom prst="rect">
            <a:avLst/>
          </a:prstGeom>
        </p:spPr>
      </p:pic>
    </p:spTree>
    <p:extLst>
      <p:ext uri="{BB962C8B-B14F-4D97-AF65-F5344CB8AC3E}">
        <p14:creationId xmlns:p14="http://schemas.microsoft.com/office/powerpoint/2010/main" val="176534490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a:xfrm>
            <a:off x="457200" y="640080"/>
            <a:ext cx="8686800" cy="1143000"/>
          </a:xfrm>
        </p:spPr>
        <p:txBody>
          <a:bodyPr/>
          <a:lstStyle/>
          <a:p>
            <a:r>
              <a:rPr lang="en-US" altLang="en-US" sz="4000" dirty="0"/>
              <a:t>How to get ratios when there are more than 2 categories:  </a:t>
            </a:r>
            <a:r>
              <a:rPr lang="en-US" altLang="en-US" sz="4000" dirty="0">
                <a:solidFill>
                  <a:srgbClr val="546422"/>
                </a:solidFill>
              </a:rPr>
              <a:t>3</a:t>
            </a:r>
            <a:r>
              <a:rPr lang="en-US" altLang="en-US" sz="4000" baseline="30000" dirty="0">
                <a:solidFill>
                  <a:srgbClr val="546422"/>
                </a:solidFill>
              </a:rPr>
              <a:t>rd</a:t>
            </a:r>
            <a:r>
              <a:rPr lang="en-US" altLang="en-US" sz="4000" dirty="0">
                <a:solidFill>
                  <a:srgbClr val="546422"/>
                </a:solidFill>
              </a:rPr>
              <a:t> option </a:t>
            </a:r>
            <a:r>
              <a:rPr lang="en-US" altLang="en-US" sz="3200" dirty="0">
                <a:solidFill>
                  <a:srgbClr val="546422"/>
                </a:solidFill>
              </a:rPr>
              <a:t>(2)</a:t>
            </a:r>
          </a:p>
        </p:txBody>
      </p:sp>
      <p:graphicFrame>
        <p:nvGraphicFramePr>
          <p:cNvPr id="83006" name="Group 62"/>
          <p:cNvGraphicFramePr>
            <a:graphicFrameLocks noGrp="1"/>
          </p:cNvGraphicFramePr>
          <p:nvPr>
            <p:ph sz="half" idx="1"/>
            <p:extLst>
              <p:ext uri="{D42A27DB-BD31-4B8C-83A1-F6EECF244321}">
                <p14:modId xmlns:p14="http://schemas.microsoft.com/office/powerpoint/2010/main" val="2789532413"/>
              </p:ext>
            </p:extLst>
          </p:nvPr>
        </p:nvGraphicFramePr>
        <p:xfrm>
          <a:off x="371728" y="2508320"/>
          <a:ext cx="4496092" cy="2992826"/>
        </p:xfrm>
        <a:graphic>
          <a:graphicData uri="http://schemas.openxmlformats.org/drawingml/2006/table">
            <a:tbl>
              <a:tblPr/>
              <a:tblGrid>
                <a:gridCol w="1619708">
                  <a:extLst>
                    <a:ext uri="{9D8B030D-6E8A-4147-A177-3AD203B41FA5}">
                      <a16:colId xmlns:a16="http://schemas.microsoft.com/office/drawing/2014/main" val="4289129210"/>
                    </a:ext>
                  </a:extLst>
                </a:gridCol>
                <a:gridCol w="901961">
                  <a:extLst>
                    <a:ext uri="{9D8B030D-6E8A-4147-A177-3AD203B41FA5}">
                      <a16:colId xmlns:a16="http://schemas.microsoft.com/office/drawing/2014/main" val="2909852914"/>
                    </a:ext>
                  </a:extLst>
                </a:gridCol>
                <a:gridCol w="1000756">
                  <a:extLst>
                    <a:ext uri="{9D8B030D-6E8A-4147-A177-3AD203B41FA5}">
                      <a16:colId xmlns:a16="http://schemas.microsoft.com/office/drawing/2014/main" val="977320916"/>
                    </a:ext>
                  </a:extLst>
                </a:gridCol>
                <a:gridCol w="973667">
                  <a:extLst>
                    <a:ext uri="{9D8B030D-6E8A-4147-A177-3AD203B41FA5}">
                      <a16:colId xmlns:a16="http://schemas.microsoft.com/office/drawing/2014/main" val="3717159074"/>
                    </a:ext>
                  </a:extLst>
                </a:gridCol>
              </a:tblGrid>
              <a:tr h="645341">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150000"/>
                        <a:buFontTx/>
                        <a:buNone/>
                        <a:tabLst/>
                      </a:pPr>
                      <a:endParaRPr kumimoji="0" lang="en-US" altLang="en-US" sz="2400" b="1" i="0" u="none" strike="noStrike" cap="none" normalizeH="0" baseline="0" dirty="0">
                        <a:ln>
                          <a:noFill/>
                        </a:ln>
                        <a:solidFill>
                          <a:schemeClr val="tx1"/>
                        </a:solidFill>
                        <a:effectLst/>
                        <a:latin typeface="Arial" panose="020B0604020202020204" pitchFamily="34" charset="0"/>
                      </a:endParaRPr>
                    </a:p>
                  </a:txBody>
                  <a:tcPr marL="81280" marR="81280" marT="40640" marB="40640" anchor="ctr" horzOverflow="overflow">
                    <a:lnL cap="flat">
                      <a:noFill/>
                    </a:lnL>
                    <a:lnR>
                      <a:noFill/>
                    </a:lnR>
                    <a:lnT cap="flat">
                      <a:noFill/>
                    </a:lnT>
                    <a:lnB>
                      <a:noFill/>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400" b="1" i="0" u="none" strike="noStrike" cap="none" normalizeH="0" baseline="0">
                          <a:ln>
                            <a:noFill/>
                          </a:ln>
                          <a:solidFill>
                            <a:schemeClr val="tx1"/>
                          </a:solidFill>
                          <a:effectLst/>
                          <a:latin typeface="Arial" panose="020B0604020202020204" pitchFamily="34" charset="0"/>
                        </a:rPr>
                        <a:t>Pos.</a:t>
                      </a:r>
                    </a:p>
                  </a:txBody>
                  <a:tcPr marL="81280" marR="81280" marT="40640" marB="40640" anchor="ctr" horzOverflow="overflow">
                    <a:lnL>
                      <a:noFill/>
                    </a:lnL>
                    <a:lnR>
                      <a:noFill/>
                    </a:lnR>
                    <a:lnT cap="fla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400" b="1" i="0" u="none" strike="noStrike" cap="none" normalizeH="0" baseline="0" dirty="0">
                          <a:ln>
                            <a:noFill/>
                          </a:ln>
                          <a:solidFill>
                            <a:schemeClr val="tx1"/>
                          </a:solidFill>
                          <a:effectLst/>
                          <a:latin typeface="Arial" panose="020B0604020202020204" pitchFamily="34" charset="0"/>
                        </a:rPr>
                        <a:t>Neg.</a:t>
                      </a:r>
                    </a:p>
                  </a:txBody>
                  <a:tcPr marL="81280" marR="81280" marT="40640" marB="40640" anchor="ctr" horzOverflow="overflow">
                    <a:lnL>
                      <a:noFill/>
                    </a:lnL>
                    <a:lnR>
                      <a:noFill/>
                    </a:lnR>
                    <a:lnT cap="fla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400" b="1" i="0" u="none" strike="noStrike" cap="none" normalizeH="0" baseline="0">
                          <a:ln>
                            <a:noFill/>
                          </a:ln>
                          <a:solidFill>
                            <a:schemeClr val="tx1"/>
                          </a:solidFill>
                          <a:effectLst/>
                          <a:latin typeface="Arial" panose="020B0604020202020204" pitchFamily="34" charset="0"/>
                        </a:rPr>
                        <a:t> </a:t>
                      </a:r>
                    </a:p>
                  </a:txBody>
                  <a:tcPr marL="81280" marR="81280" marT="40640" marB="40640" anchor="ctr" horzOverflow="overflow">
                    <a:lnL>
                      <a:noFill/>
                    </a:lnL>
                    <a:lnR cap="flat">
                      <a:noFill/>
                    </a:lnR>
                    <a:lnT cap="flat">
                      <a:noFill/>
                    </a:lnT>
                    <a:lnB>
                      <a:noFill/>
                    </a:lnB>
                    <a:lnTlToBr>
                      <a:noFill/>
                    </a:lnTlToBr>
                    <a:lnBlToTr>
                      <a:noFill/>
                    </a:lnBlToTr>
                    <a:noFill/>
                  </a:tcPr>
                </a:tc>
                <a:extLst>
                  <a:ext uri="{0D108BD9-81ED-4DB2-BD59-A6C34878D82A}">
                    <a16:rowId xmlns:a16="http://schemas.microsoft.com/office/drawing/2014/main" val="2365513758"/>
                  </a:ext>
                </a:extLst>
              </a:tr>
              <a:tr h="930266">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400" b="1" i="0" u="none" strike="noStrike" cap="none" normalizeH="0" baseline="0" dirty="0">
                          <a:ln>
                            <a:noFill/>
                          </a:ln>
                          <a:solidFill>
                            <a:schemeClr val="tx1"/>
                          </a:solidFill>
                          <a:effectLst/>
                          <a:latin typeface="Arial" panose="020B0604020202020204" pitchFamily="34" charset="0"/>
                        </a:rPr>
                        <a:t>0</a:t>
                      </a:r>
                    </a:p>
                  </a:txBody>
                  <a:tcPr marL="81280" marR="81280" marT="40640" marB="40640" anchor="ctr" horzOverflow="overflow">
                    <a:lnL cap="flat">
                      <a:noFill/>
                    </a:lnL>
                    <a:lnR w="28575"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400" b="1" i="0" u="none" strike="noStrike" cap="none" normalizeH="0" baseline="0" dirty="0">
                          <a:ln>
                            <a:noFill/>
                          </a:ln>
                          <a:solidFill>
                            <a:schemeClr val="tx1"/>
                          </a:solidFill>
                          <a:effectLst/>
                          <a:latin typeface="Arial" panose="020B0604020202020204" pitchFamily="34" charset="0"/>
                        </a:rPr>
                        <a:t> 10</a:t>
                      </a:r>
                    </a:p>
                  </a:txBody>
                  <a:tcPr marL="81280" marR="81280" marT="40640" marB="40640"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400" b="1" i="0" u="none" strike="noStrike" cap="none" normalizeH="0" baseline="0" dirty="0">
                          <a:ln>
                            <a:noFill/>
                          </a:ln>
                          <a:solidFill>
                            <a:schemeClr val="tx1"/>
                          </a:solidFill>
                          <a:effectLst/>
                          <a:latin typeface="Arial" panose="020B0604020202020204" pitchFamily="34" charset="0"/>
                        </a:rPr>
                        <a:t> 90</a:t>
                      </a:r>
                    </a:p>
                  </a:txBody>
                  <a:tcPr marL="81280" marR="81280" marT="40640" marB="40640"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400" b="1" i="0" u="none" strike="noStrike" cap="none" normalizeH="0" baseline="0" dirty="0">
                          <a:ln>
                            <a:noFill/>
                          </a:ln>
                          <a:solidFill>
                            <a:schemeClr val="tx1"/>
                          </a:solidFill>
                          <a:effectLst/>
                          <a:latin typeface="Arial" panose="020B0604020202020204" pitchFamily="34" charset="0"/>
                        </a:rPr>
                        <a:t>100</a:t>
                      </a:r>
                    </a:p>
                  </a:txBody>
                  <a:tcPr marL="81280" marR="81280" marT="40640" marB="40640" anchor="ctr" horzOverflow="overflow">
                    <a:lnL w="28575" cap="flat" cmpd="sng" algn="ctr">
                      <a:solidFill>
                        <a:schemeClr val="tx1"/>
                      </a:solidFill>
                      <a:prstDash val="solid"/>
                      <a:round/>
                      <a:headEnd type="none" w="med" len="med"/>
                      <a:tailEnd type="none" w="med" len="med"/>
                    </a:lnL>
                    <a:lnR cap="flat">
                      <a:noFill/>
                    </a:lnR>
                    <a:lnT>
                      <a:noFill/>
                    </a:lnT>
                    <a:lnB>
                      <a:noFill/>
                    </a:lnB>
                    <a:lnTlToBr>
                      <a:noFill/>
                    </a:lnTlToBr>
                    <a:lnBlToTr>
                      <a:noFill/>
                    </a:lnBlToTr>
                    <a:noFill/>
                  </a:tcPr>
                </a:tc>
                <a:extLst>
                  <a:ext uri="{0D108BD9-81ED-4DB2-BD59-A6C34878D82A}">
                    <a16:rowId xmlns:a16="http://schemas.microsoft.com/office/drawing/2014/main" val="1132393980"/>
                  </a:ext>
                </a:extLst>
              </a:tr>
              <a:tr h="942704">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400" b="1" i="0" u="none" strike="noStrike" cap="none" normalizeH="0" baseline="0" dirty="0">
                          <a:ln>
                            <a:noFill/>
                          </a:ln>
                          <a:solidFill>
                            <a:schemeClr val="tx1"/>
                          </a:solidFill>
                          <a:effectLst/>
                          <a:latin typeface="Arial" panose="020B0604020202020204" pitchFamily="34" charset="0"/>
                        </a:rPr>
                        <a:t>1 and 2 combined</a:t>
                      </a:r>
                    </a:p>
                  </a:txBody>
                  <a:tcPr marL="81280" marR="81280" marT="40640" marB="40640" anchor="ctr" horzOverflow="overflow">
                    <a:lnL cap="flat">
                      <a:noFill/>
                    </a:lnL>
                    <a:lnR w="28575"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400" b="1" i="0" u="none" strike="noStrike" cap="none" normalizeH="0" baseline="0" dirty="0">
                          <a:ln>
                            <a:noFill/>
                          </a:ln>
                          <a:solidFill>
                            <a:schemeClr val="tx1"/>
                          </a:solidFill>
                          <a:effectLst/>
                          <a:latin typeface="Arial" panose="020B0604020202020204" pitchFamily="34" charset="0"/>
                        </a:rPr>
                        <a:t> 60</a:t>
                      </a:r>
                    </a:p>
                  </a:txBody>
                  <a:tcPr marL="81280" marR="81280" marT="40640" marB="40640"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400" b="1" i="0" u="none" strike="noStrike" cap="none" normalizeH="0" baseline="0" dirty="0">
                          <a:ln>
                            <a:noFill/>
                          </a:ln>
                          <a:solidFill>
                            <a:schemeClr val="tx1"/>
                          </a:solidFill>
                          <a:effectLst/>
                          <a:latin typeface="Arial" panose="020B0604020202020204" pitchFamily="34" charset="0"/>
                        </a:rPr>
                        <a:t>140</a:t>
                      </a:r>
                    </a:p>
                  </a:txBody>
                  <a:tcPr marL="81280" marR="81280" marT="40640" marB="40640"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400" b="1" i="0" u="none" strike="noStrike" cap="none" normalizeH="0" baseline="0" dirty="0">
                          <a:ln>
                            <a:noFill/>
                          </a:ln>
                          <a:solidFill>
                            <a:schemeClr val="tx1"/>
                          </a:solidFill>
                          <a:effectLst/>
                          <a:latin typeface="Arial" panose="020B0604020202020204" pitchFamily="34" charset="0"/>
                        </a:rPr>
                        <a:t>200</a:t>
                      </a:r>
                    </a:p>
                  </a:txBody>
                  <a:tcPr marL="81280" marR="81280" marT="40640" marB="40640" anchor="ctr" horzOverflow="overflow">
                    <a:lnL w="28575" cap="flat" cmpd="sng" algn="ctr">
                      <a:solidFill>
                        <a:schemeClr val="tx1"/>
                      </a:solidFill>
                      <a:prstDash val="solid"/>
                      <a:round/>
                      <a:headEnd type="none" w="med" len="med"/>
                      <a:tailEnd type="none" w="med" len="med"/>
                    </a:lnL>
                    <a:lnR cap="flat">
                      <a:noFill/>
                    </a:lnR>
                    <a:lnT>
                      <a:noFill/>
                    </a:lnT>
                    <a:lnB>
                      <a:noFill/>
                    </a:lnB>
                    <a:lnTlToBr>
                      <a:noFill/>
                    </a:lnTlToBr>
                    <a:lnBlToTr>
                      <a:noFill/>
                    </a:lnBlToTr>
                    <a:noFill/>
                  </a:tcPr>
                </a:tc>
                <a:extLst>
                  <a:ext uri="{0D108BD9-81ED-4DB2-BD59-A6C34878D82A}">
                    <a16:rowId xmlns:a16="http://schemas.microsoft.com/office/drawing/2014/main" val="2300702928"/>
                  </a:ext>
                </a:extLst>
              </a:tr>
              <a:tr h="474515">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150000"/>
                        <a:buFontTx/>
                        <a:buNone/>
                        <a:tabLst/>
                      </a:pPr>
                      <a:endParaRPr kumimoji="0" lang="en-US" altLang="en-US" sz="2400" b="1" i="0" u="none" strike="noStrike" cap="none" normalizeH="0" baseline="0">
                        <a:ln>
                          <a:noFill/>
                        </a:ln>
                        <a:solidFill>
                          <a:schemeClr val="tx1"/>
                        </a:solidFill>
                        <a:effectLst/>
                        <a:latin typeface="Arial" panose="020B0604020202020204" pitchFamily="34" charset="0"/>
                      </a:endParaRPr>
                    </a:p>
                  </a:txBody>
                  <a:tcPr marL="81280" marR="81280" marT="40640" marB="40640" anchor="ctr" horzOverflow="overflow">
                    <a:lnL cap="flat">
                      <a:noFill/>
                    </a:lnL>
                    <a:lnR>
                      <a:noFill/>
                    </a:lnR>
                    <a:lnT>
                      <a:noFill/>
                    </a:lnT>
                    <a:lnB cap="flat">
                      <a:noFill/>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400" b="1" i="0" u="none" strike="noStrike" cap="none" normalizeH="0" baseline="0" dirty="0">
                          <a:ln>
                            <a:noFill/>
                          </a:ln>
                          <a:solidFill>
                            <a:schemeClr val="tx1"/>
                          </a:solidFill>
                          <a:effectLst/>
                          <a:latin typeface="Arial" panose="020B0604020202020204" pitchFamily="34" charset="0"/>
                        </a:rPr>
                        <a:t> 70</a:t>
                      </a:r>
                    </a:p>
                  </a:txBody>
                  <a:tcPr marL="81280" marR="81280" marT="40640" marB="40640" anchor="ctr" horzOverflow="overflow">
                    <a:lnL>
                      <a:noFill/>
                    </a:lnL>
                    <a:lnR>
                      <a:noFill/>
                    </a:lnR>
                    <a:lnT w="28575"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400" b="1" i="0" u="none" strike="noStrike" cap="none" normalizeH="0" baseline="0" dirty="0">
                          <a:ln>
                            <a:noFill/>
                          </a:ln>
                          <a:solidFill>
                            <a:schemeClr val="tx1"/>
                          </a:solidFill>
                          <a:effectLst/>
                          <a:latin typeface="Arial" panose="020B0604020202020204" pitchFamily="34" charset="0"/>
                        </a:rPr>
                        <a:t>230</a:t>
                      </a:r>
                    </a:p>
                  </a:txBody>
                  <a:tcPr marL="81280" marR="81280" marT="40640" marB="40640" anchor="ctr" horzOverflow="overflow">
                    <a:lnL>
                      <a:noFill/>
                    </a:lnL>
                    <a:lnR>
                      <a:noFill/>
                    </a:lnR>
                    <a:lnT w="28575"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400" b="1" i="0" u="none" strike="noStrike" cap="none" normalizeH="0" baseline="0" dirty="0">
                          <a:ln>
                            <a:noFill/>
                          </a:ln>
                          <a:solidFill>
                            <a:schemeClr val="tx1"/>
                          </a:solidFill>
                          <a:effectLst/>
                          <a:latin typeface="Arial" panose="020B0604020202020204" pitchFamily="34" charset="0"/>
                        </a:rPr>
                        <a:t>300</a:t>
                      </a:r>
                    </a:p>
                  </a:txBody>
                  <a:tcPr marL="81280" marR="81280" marT="40640" marB="40640" anchor="ctr" horzOverflow="overflow">
                    <a:lnL>
                      <a:noFill/>
                    </a:lnL>
                    <a:lnR cap="flat">
                      <a:noFill/>
                    </a:lnR>
                    <a:lnT>
                      <a:noFill/>
                    </a:lnT>
                    <a:lnB cap="flat">
                      <a:noFill/>
                    </a:lnB>
                    <a:lnTlToBr>
                      <a:noFill/>
                    </a:lnTlToBr>
                    <a:lnBlToTr>
                      <a:noFill/>
                    </a:lnBlToTr>
                    <a:noFill/>
                  </a:tcPr>
                </a:tc>
                <a:extLst>
                  <a:ext uri="{0D108BD9-81ED-4DB2-BD59-A6C34878D82A}">
                    <a16:rowId xmlns:a16="http://schemas.microsoft.com/office/drawing/2014/main" val="1181670906"/>
                  </a:ext>
                </a:extLst>
              </a:tr>
            </a:tbl>
          </a:graphicData>
        </a:graphic>
      </p:graphicFrame>
      <p:sp>
        <p:nvSpPr>
          <p:cNvPr id="82993" name="Rectangle 49"/>
          <p:cNvSpPr>
            <a:spLocks noGrp="1" noChangeArrowheads="1"/>
          </p:cNvSpPr>
          <p:nvPr>
            <p:ph type="body" sz="half" idx="2"/>
          </p:nvPr>
        </p:nvSpPr>
        <p:spPr>
          <a:xfrm>
            <a:off x="5020734" y="2052460"/>
            <a:ext cx="3776133" cy="3904545"/>
          </a:xfrm>
        </p:spPr>
        <p:txBody>
          <a:bodyPr/>
          <a:lstStyle/>
          <a:p>
            <a:pPr>
              <a:lnSpc>
                <a:spcPct val="90000"/>
              </a:lnSpc>
              <a:spcBef>
                <a:spcPct val="40000"/>
              </a:spcBef>
            </a:pPr>
            <a:r>
              <a:rPr lang="en-US" altLang="en-US" sz="2600" b="1" dirty="0"/>
              <a:t>All exposures compared with none</a:t>
            </a:r>
          </a:p>
          <a:p>
            <a:pPr>
              <a:lnSpc>
                <a:spcPct val="90000"/>
              </a:lnSpc>
              <a:spcBef>
                <a:spcPct val="40000"/>
              </a:spcBef>
            </a:pPr>
            <a:endParaRPr lang="en-US" altLang="en-US" sz="2600" dirty="0"/>
          </a:p>
          <a:p>
            <a:pPr>
              <a:lnSpc>
                <a:spcPct val="90000"/>
              </a:lnSpc>
              <a:spcBef>
                <a:spcPct val="40000"/>
              </a:spcBef>
            </a:pPr>
            <a:endParaRPr lang="en-US" altLang="en-US" sz="2600" dirty="0"/>
          </a:p>
          <a:p>
            <a:pPr>
              <a:lnSpc>
                <a:spcPct val="90000"/>
              </a:lnSpc>
              <a:spcBef>
                <a:spcPct val="40000"/>
              </a:spcBef>
            </a:pPr>
            <a:r>
              <a:rPr lang="en-US" altLang="en-US" sz="2600" b="1" dirty="0"/>
              <a:t>Interpretation:  Compared to those with no exposure, those with any exposure have 3-fold higher risk of outcome</a:t>
            </a:r>
          </a:p>
        </p:txBody>
      </p:sp>
      <p:sp>
        <p:nvSpPr>
          <p:cNvPr id="82994" name="Text Box 50"/>
          <p:cNvSpPr txBox="1">
            <a:spLocks noChangeArrowheads="1"/>
          </p:cNvSpPr>
          <p:nvPr/>
        </p:nvSpPr>
        <p:spPr bwMode="auto">
          <a:xfrm>
            <a:off x="5732522" y="2913150"/>
            <a:ext cx="1581908" cy="91294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en-US" sz="2133" dirty="0">
                <a:latin typeface="Arial Black" panose="020B0A04020102020204" pitchFamily="34" charset="0"/>
              </a:rPr>
              <a:t>60/200</a:t>
            </a:r>
          </a:p>
          <a:p>
            <a:pPr>
              <a:spcBef>
                <a:spcPct val="50000"/>
              </a:spcBef>
            </a:pPr>
            <a:r>
              <a:rPr lang="en-US" altLang="en-US" sz="2133" dirty="0">
                <a:latin typeface="Arial Black" panose="020B0A04020102020204" pitchFamily="34" charset="0"/>
              </a:rPr>
              <a:t>10/100</a:t>
            </a:r>
          </a:p>
        </p:txBody>
      </p:sp>
      <p:sp>
        <p:nvSpPr>
          <p:cNvPr id="82995" name="Line 51"/>
          <p:cNvSpPr>
            <a:spLocks noChangeShapeType="1"/>
          </p:cNvSpPr>
          <p:nvPr/>
        </p:nvSpPr>
        <p:spPr bwMode="auto">
          <a:xfrm>
            <a:off x="5732522" y="3349085"/>
            <a:ext cx="1023056" cy="0"/>
          </a:xfrm>
          <a:prstGeom prst="line">
            <a:avLst/>
          </a:prstGeom>
          <a:noFill/>
          <a:ln w="25400">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US" sz="1600"/>
          </a:p>
        </p:txBody>
      </p:sp>
      <p:sp>
        <p:nvSpPr>
          <p:cNvPr id="82996" name="Text Box 52"/>
          <p:cNvSpPr txBox="1">
            <a:spLocks noChangeArrowheads="1"/>
          </p:cNvSpPr>
          <p:nvPr/>
        </p:nvSpPr>
        <p:spPr bwMode="auto">
          <a:xfrm>
            <a:off x="6755578" y="3111391"/>
            <a:ext cx="1151467" cy="47538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489" dirty="0"/>
              <a:t>= </a:t>
            </a:r>
            <a:r>
              <a:rPr lang="en-US" altLang="en-US" sz="2489" dirty="0">
                <a:latin typeface="Arial Black" panose="020B0A04020102020204" pitchFamily="34" charset="0"/>
              </a:rPr>
              <a:t>3.0</a:t>
            </a:r>
          </a:p>
        </p:txBody>
      </p:sp>
      <p:sp>
        <p:nvSpPr>
          <p:cNvPr id="82997" name="Rectangle 53"/>
          <p:cNvSpPr>
            <a:spLocks noChangeArrowheads="1"/>
          </p:cNvSpPr>
          <p:nvPr/>
        </p:nvSpPr>
        <p:spPr bwMode="auto">
          <a:xfrm>
            <a:off x="5339644" y="2909480"/>
            <a:ext cx="3020585" cy="896055"/>
          </a:xfrm>
          <a:prstGeom prst="rect">
            <a:avLst/>
          </a:prstGeom>
          <a:noFill/>
          <a:ln w="25400">
            <a:solidFill>
              <a:schemeClr val="accent1"/>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sz="1600"/>
          </a:p>
        </p:txBody>
      </p:sp>
    </p:spTree>
    <p:extLst>
      <p:ext uri="{BB962C8B-B14F-4D97-AF65-F5344CB8AC3E}">
        <p14:creationId xmlns:p14="http://schemas.microsoft.com/office/powerpoint/2010/main" val="383015672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a:xfrm>
            <a:off x="457200" y="640080"/>
            <a:ext cx="8229600" cy="1143000"/>
          </a:xfrm>
        </p:spPr>
        <p:txBody>
          <a:bodyPr/>
          <a:lstStyle/>
          <a:p>
            <a:r>
              <a:rPr lang="en-US" altLang="en-US" dirty="0"/>
              <a:t>General case:  </a:t>
            </a:r>
            <a:br>
              <a:rPr lang="en-US" altLang="en-US" dirty="0"/>
            </a:br>
            <a:r>
              <a:rPr lang="en-US" altLang="en-US" sz="4000" dirty="0"/>
              <a:t>R rows x C columns</a:t>
            </a:r>
            <a:endParaRPr lang="en-US" altLang="en-US" dirty="0"/>
          </a:p>
        </p:txBody>
      </p:sp>
      <p:graphicFrame>
        <p:nvGraphicFramePr>
          <p:cNvPr id="77881" name="Group 57"/>
          <p:cNvGraphicFramePr>
            <a:graphicFrameLocks noGrp="1"/>
          </p:cNvGraphicFramePr>
          <p:nvPr>
            <p:ph sz="half" idx="1"/>
            <p:extLst>
              <p:ext uri="{D42A27DB-BD31-4B8C-83A1-F6EECF244321}">
                <p14:modId xmlns:p14="http://schemas.microsoft.com/office/powerpoint/2010/main" val="277652701"/>
              </p:ext>
            </p:extLst>
          </p:nvPr>
        </p:nvGraphicFramePr>
        <p:xfrm>
          <a:off x="407446" y="2012116"/>
          <a:ext cx="4500884" cy="3536459"/>
        </p:xfrm>
        <a:graphic>
          <a:graphicData uri="http://schemas.openxmlformats.org/drawingml/2006/table">
            <a:tbl>
              <a:tblPr/>
              <a:tblGrid>
                <a:gridCol w="956910">
                  <a:extLst>
                    <a:ext uri="{9D8B030D-6E8A-4147-A177-3AD203B41FA5}">
                      <a16:colId xmlns:a16="http://schemas.microsoft.com/office/drawing/2014/main" val="2611765120"/>
                    </a:ext>
                  </a:extLst>
                </a:gridCol>
                <a:gridCol w="1279486">
                  <a:extLst>
                    <a:ext uri="{9D8B030D-6E8A-4147-A177-3AD203B41FA5}">
                      <a16:colId xmlns:a16="http://schemas.microsoft.com/office/drawing/2014/main" val="3876968340"/>
                    </a:ext>
                  </a:extLst>
                </a:gridCol>
                <a:gridCol w="1045499">
                  <a:extLst>
                    <a:ext uri="{9D8B030D-6E8A-4147-A177-3AD203B41FA5}">
                      <a16:colId xmlns:a16="http://schemas.microsoft.com/office/drawing/2014/main" val="555421117"/>
                    </a:ext>
                  </a:extLst>
                </a:gridCol>
                <a:gridCol w="1218989">
                  <a:extLst>
                    <a:ext uri="{9D8B030D-6E8A-4147-A177-3AD203B41FA5}">
                      <a16:colId xmlns:a16="http://schemas.microsoft.com/office/drawing/2014/main" val="2940001912"/>
                    </a:ext>
                  </a:extLst>
                </a:gridCol>
              </a:tblGrid>
              <a:tr h="701330">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150000"/>
                        <a:buFontTx/>
                        <a:buNone/>
                        <a:tabLst/>
                      </a:pPr>
                      <a:endParaRPr kumimoji="0" lang="en-US" altLang="en-US" sz="2200" b="1" i="0" u="none" strike="noStrike" cap="none" normalizeH="0" baseline="0" dirty="0">
                        <a:ln>
                          <a:noFill/>
                        </a:ln>
                        <a:solidFill>
                          <a:schemeClr val="tx1"/>
                        </a:solidFill>
                        <a:effectLst/>
                        <a:latin typeface="Arial" panose="020B0604020202020204" pitchFamily="34" charset="0"/>
                      </a:endParaRPr>
                    </a:p>
                  </a:txBody>
                  <a:tcPr marL="81280" marR="81280" marT="40640" marB="40640" anchor="ctr" horzOverflow="overflow">
                    <a:lnL cap="flat">
                      <a:noFill/>
                    </a:lnL>
                    <a:lnR>
                      <a:noFill/>
                    </a:lnR>
                    <a:lnT cap="flat">
                      <a:noFill/>
                    </a:lnT>
                    <a:lnB>
                      <a:noFill/>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200" b="1" i="0" u="none" strike="noStrike" cap="none" normalizeH="0" baseline="0" dirty="0">
                          <a:ln>
                            <a:noFill/>
                          </a:ln>
                          <a:solidFill>
                            <a:schemeClr val="tx1"/>
                          </a:solidFill>
                          <a:effectLst/>
                          <a:latin typeface="Arial" panose="020B0604020202020204" pitchFamily="34" charset="0"/>
                        </a:rPr>
                        <a:t>Healthy</a:t>
                      </a:r>
                    </a:p>
                  </a:txBody>
                  <a:tcPr marL="81280" marR="81280" marT="40640" marB="40640" anchor="ctr" horzOverflow="overflow">
                    <a:lnL>
                      <a:noFill/>
                    </a:lnL>
                    <a:lnR>
                      <a:noFill/>
                    </a:lnR>
                    <a:lnT cap="fla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200" b="1" i="0" u="none" strike="noStrike" cap="none" normalizeH="0" baseline="0" dirty="0">
                          <a:ln>
                            <a:noFill/>
                          </a:ln>
                          <a:solidFill>
                            <a:schemeClr val="tx1"/>
                          </a:solidFill>
                          <a:effectLst/>
                          <a:latin typeface="Arial" panose="020B0604020202020204" pitchFamily="34" charset="0"/>
                        </a:rPr>
                        <a:t>  Sick</a:t>
                      </a:r>
                    </a:p>
                  </a:txBody>
                  <a:tcPr marL="81280" marR="81280" marT="40640" marB="40640" anchor="ctr" horzOverflow="overflow">
                    <a:lnL>
                      <a:noFill/>
                    </a:lnL>
                    <a:lnR>
                      <a:noFill/>
                    </a:lnR>
                    <a:lnT cap="fla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200" b="1" i="0" u="none" strike="noStrike" cap="none" normalizeH="0" baseline="0" dirty="0">
                          <a:ln>
                            <a:noFill/>
                          </a:ln>
                          <a:solidFill>
                            <a:schemeClr val="tx1"/>
                          </a:solidFill>
                          <a:effectLst/>
                          <a:latin typeface="Arial" panose="020B0604020202020204" pitchFamily="34" charset="0"/>
                        </a:rPr>
                        <a:t> Dead</a:t>
                      </a:r>
                    </a:p>
                  </a:txBody>
                  <a:tcPr marL="81280" marR="81280" marT="40640" marB="40640" anchor="ctr" horzOverflow="overflow">
                    <a:lnL>
                      <a:noFill/>
                    </a:lnL>
                    <a:lnR cap="flat">
                      <a:noFill/>
                    </a:lnR>
                    <a:lnT cap="flat">
                      <a:noFill/>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024919796"/>
                  </a:ext>
                </a:extLst>
              </a:tr>
              <a:tr h="699761">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200" b="1" i="0" u="none" strike="noStrike" cap="none" normalizeH="0" baseline="0" dirty="0">
                          <a:ln>
                            <a:noFill/>
                          </a:ln>
                          <a:solidFill>
                            <a:schemeClr val="tx1"/>
                          </a:solidFill>
                          <a:effectLst/>
                          <a:latin typeface="Arial" panose="020B0604020202020204" pitchFamily="34" charset="0"/>
                        </a:rPr>
                        <a:t>Low</a:t>
                      </a:r>
                    </a:p>
                  </a:txBody>
                  <a:tcPr marL="81280" marR="81280" marT="40640" marB="40640" anchor="ctr" horzOverflow="overflow">
                    <a:lnL cap="flat">
                      <a:noFill/>
                    </a:lnL>
                    <a:lnR w="28575"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150000"/>
                        <a:buFontTx/>
                        <a:buNone/>
                        <a:tabLst/>
                      </a:pPr>
                      <a:endParaRPr kumimoji="0" lang="en-US" altLang="en-US" sz="2200" b="1" i="0" u="none" strike="noStrike" cap="none" normalizeH="0" baseline="0" dirty="0">
                        <a:ln>
                          <a:noFill/>
                        </a:ln>
                        <a:solidFill>
                          <a:schemeClr val="tx1"/>
                        </a:solidFill>
                        <a:effectLst/>
                        <a:latin typeface="Arial" panose="020B0604020202020204" pitchFamily="34" charset="0"/>
                      </a:endParaRPr>
                    </a:p>
                  </a:txBody>
                  <a:tcPr marL="81280" marR="81280" marT="40640" marB="40640"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150000"/>
                        <a:buFontTx/>
                        <a:buNone/>
                        <a:tabLst/>
                      </a:pPr>
                      <a:endParaRPr kumimoji="0" lang="en-US" altLang="en-US" sz="2200" b="1" i="0" u="none" strike="noStrike" cap="none" normalizeH="0" baseline="0" dirty="0">
                        <a:ln>
                          <a:noFill/>
                        </a:ln>
                        <a:solidFill>
                          <a:schemeClr val="tx1"/>
                        </a:solidFill>
                        <a:effectLst/>
                        <a:latin typeface="Arial" panose="020B0604020202020204" pitchFamily="34" charset="0"/>
                      </a:endParaRPr>
                    </a:p>
                  </a:txBody>
                  <a:tcPr marL="81280" marR="81280" marT="40640" marB="40640"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150000"/>
                        <a:buFontTx/>
                        <a:buNone/>
                        <a:tabLst/>
                      </a:pPr>
                      <a:endParaRPr kumimoji="0" lang="en-US" altLang="en-US" sz="2200" b="1" i="0" u="none" strike="noStrike" cap="none" normalizeH="0" baseline="0" dirty="0">
                        <a:ln>
                          <a:noFill/>
                        </a:ln>
                        <a:solidFill>
                          <a:schemeClr val="tx1"/>
                        </a:solidFill>
                        <a:effectLst/>
                        <a:latin typeface="Arial" panose="020B0604020202020204" pitchFamily="34" charset="0"/>
                      </a:endParaRPr>
                    </a:p>
                  </a:txBody>
                  <a:tcPr marL="81280" marR="81280" marT="40640" marB="40640"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538335499"/>
                  </a:ext>
                </a:extLst>
              </a:tr>
              <a:tr h="734277">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200" b="1" i="0" u="none" strike="noStrike" cap="none" normalizeH="0" baseline="0" dirty="0">
                          <a:ln>
                            <a:noFill/>
                          </a:ln>
                          <a:solidFill>
                            <a:schemeClr val="tx1"/>
                          </a:solidFill>
                          <a:effectLst/>
                          <a:latin typeface="Arial" panose="020B0604020202020204" pitchFamily="34" charset="0"/>
                        </a:rPr>
                        <a:t>Med.</a:t>
                      </a:r>
                    </a:p>
                  </a:txBody>
                  <a:tcPr marL="81280" marR="81280" marT="40640" marB="40640" anchor="ctr" horzOverflow="overflow">
                    <a:lnL cap="flat">
                      <a:noFill/>
                    </a:lnL>
                    <a:lnR w="28575"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150000"/>
                        <a:buFontTx/>
                        <a:buNone/>
                        <a:tabLst/>
                      </a:pPr>
                      <a:endParaRPr kumimoji="0" lang="en-US" altLang="en-US" sz="2200" b="1" i="0" u="none" strike="noStrike" cap="none" normalizeH="0" baseline="0">
                        <a:ln>
                          <a:noFill/>
                        </a:ln>
                        <a:solidFill>
                          <a:schemeClr val="tx1"/>
                        </a:solidFill>
                        <a:effectLst/>
                        <a:latin typeface="Arial" panose="020B0604020202020204" pitchFamily="34" charset="0"/>
                      </a:endParaRPr>
                    </a:p>
                  </a:txBody>
                  <a:tcPr marL="81280" marR="81280" marT="40640" marB="40640"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150000"/>
                        <a:buFontTx/>
                        <a:buNone/>
                        <a:tabLst/>
                      </a:pPr>
                      <a:endParaRPr kumimoji="0" lang="en-US" altLang="en-US" sz="2200" b="1" i="0" u="none" strike="noStrike" cap="none" normalizeH="0" baseline="0" dirty="0">
                        <a:ln>
                          <a:noFill/>
                        </a:ln>
                        <a:solidFill>
                          <a:schemeClr val="tx1"/>
                        </a:solidFill>
                        <a:effectLst/>
                        <a:latin typeface="Arial" panose="020B0604020202020204" pitchFamily="34" charset="0"/>
                      </a:endParaRPr>
                    </a:p>
                  </a:txBody>
                  <a:tcPr marL="81280" marR="81280" marT="40640" marB="40640"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150000"/>
                        <a:buFontTx/>
                        <a:buNone/>
                        <a:tabLst/>
                      </a:pPr>
                      <a:endParaRPr kumimoji="0" lang="en-US" altLang="en-US" sz="2200" b="1" i="0" u="none" strike="noStrike" cap="none" normalizeH="0" baseline="0" dirty="0">
                        <a:ln>
                          <a:noFill/>
                        </a:ln>
                        <a:solidFill>
                          <a:schemeClr val="tx1"/>
                        </a:solidFill>
                        <a:effectLst/>
                        <a:latin typeface="Arial" panose="020B0604020202020204" pitchFamily="34" charset="0"/>
                      </a:endParaRPr>
                    </a:p>
                  </a:txBody>
                  <a:tcPr marL="81280" marR="81280" marT="40640" marB="40640"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70252180"/>
                  </a:ext>
                </a:extLst>
              </a:tr>
              <a:tr h="699761">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150000"/>
                        <a:buFontTx/>
                        <a:buNone/>
                        <a:tabLst/>
                      </a:pPr>
                      <a:r>
                        <a:rPr lang="en-US" altLang="en-US" sz="2200" b="1" i="0" u="none" strike="noStrike" cap="none" baseline="0" dirty="0">
                          <a:solidFill>
                            <a:schemeClr val="tx1"/>
                          </a:solidFill>
                          <a:latin typeface="Arial"/>
                        </a:rPr>
                        <a:t>High</a:t>
                      </a:r>
                      <a:endParaRPr kumimoji="0" lang="en-US" altLang="en-US" sz="2200" b="1" i="0" u="none" strike="noStrike" cap="none" normalizeH="0" baseline="0" dirty="0">
                        <a:ln>
                          <a:noFill/>
                        </a:ln>
                        <a:solidFill>
                          <a:schemeClr val="tx1"/>
                        </a:solidFill>
                        <a:effectLst/>
                        <a:latin typeface="Arial" panose="020B0604020202020204" pitchFamily="34" charset="0"/>
                      </a:endParaRPr>
                    </a:p>
                  </a:txBody>
                  <a:tcPr marL="81280" marR="81280" marT="40640" marB="40640" anchor="ctr" horzOverflow="overflow">
                    <a:lnL cap="flat">
                      <a:noFill/>
                    </a:lnL>
                    <a:lnR w="28575"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150000"/>
                        <a:buFontTx/>
                        <a:buNone/>
                        <a:tabLst/>
                      </a:pPr>
                      <a:endParaRPr kumimoji="0" lang="en-US" altLang="en-US" sz="2200" b="1" i="0" u="none" strike="noStrike" cap="none" normalizeH="0" baseline="0" dirty="0">
                        <a:ln>
                          <a:noFill/>
                        </a:ln>
                        <a:solidFill>
                          <a:schemeClr val="tx1"/>
                        </a:solidFill>
                        <a:effectLst/>
                        <a:latin typeface="Arial" panose="020B0604020202020204" pitchFamily="34" charset="0"/>
                      </a:endParaRPr>
                    </a:p>
                  </a:txBody>
                  <a:tcPr marL="81280" marR="81280" marT="40640" marB="40640"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150000"/>
                        <a:buFontTx/>
                        <a:buNone/>
                        <a:tabLst/>
                      </a:pPr>
                      <a:endParaRPr kumimoji="0" lang="en-US" altLang="en-US" sz="2200" b="1" i="0" u="none" strike="noStrike" cap="none" normalizeH="0" baseline="0" dirty="0">
                        <a:ln>
                          <a:noFill/>
                        </a:ln>
                        <a:solidFill>
                          <a:schemeClr val="tx1"/>
                        </a:solidFill>
                        <a:effectLst/>
                        <a:latin typeface="Arial" panose="020B0604020202020204" pitchFamily="34" charset="0"/>
                      </a:endParaRPr>
                    </a:p>
                  </a:txBody>
                  <a:tcPr marL="81280" marR="81280" marT="40640" marB="40640"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150000"/>
                        <a:buFontTx/>
                        <a:buNone/>
                        <a:tabLst/>
                      </a:pPr>
                      <a:endParaRPr kumimoji="0" lang="en-US" altLang="en-US" sz="2200" b="1" i="0" u="none" strike="noStrike" cap="none" normalizeH="0" baseline="0" dirty="0">
                        <a:ln>
                          <a:noFill/>
                        </a:ln>
                        <a:solidFill>
                          <a:schemeClr val="tx1"/>
                        </a:solidFill>
                        <a:effectLst/>
                        <a:latin typeface="Arial" panose="020B0604020202020204" pitchFamily="34" charset="0"/>
                      </a:endParaRPr>
                    </a:p>
                  </a:txBody>
                  <a:tcPr marL="81280" marR="81280" marT="40640" marB="40640"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523977019"/>
                  </a:ext>
                </a:extLst>
              </a:tr>
              <a:tr h="701330">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200" b="1" i="0" u="none" strike="noStrike" cap="none" normalizeH="0" baseline="0" dirty="0">
                          <a:ln>
                            <a:noFill/>
                          </a:ln>
                          <a:solidFill>
                            <a:schemeClr val="tx1"/>
                          </a:solidFill>
                          <a:effectLst/>
                          <a:latin typeface="Arial" panose="020B0604020202020204" pitchFamily="34" charset="0"/>
                        </a:rPr>
                        <a:t>Total</a:t>
                      </a:r>
                    </a:p>
                  </a:txBody>
                  <a:tcPr marL="81280" marR="81280" marT="40640" marB="40640" anchor="ctr" horzOverflow="overflow">
                    <a:lnL cap="flat">
                      <a:noFill/>
                    </a:lnL>
                    <a:lnR>
                      <a:noFill/>
                    </a:lnR>
                    <a:lnT>
                      <a:noFill/>
                    </a:lnT>
                    <a:lnB cap="flat">
                      <a:noFill/>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150000"/>
                        <a:buFontTx/>
                        <a:buNone/>
                        <a:tabLst/>
                      </a:pPr>
                      <a:endParaRPr kumimoji="0" lang="en-US" altLang="en-US" sz="2200" b="1" i="0" u="none" strike="noStrike" cap="none" normalizeH="0" baseline="0">
                        <a:ln>
                          <a:noFill/>
                        </a:ln>
                        <a:solidFill>
                          <a:schemeClr val="tx1"/>
                        </a:solidFill>
                        <a:effectLst/>
                        <a:latin typeface="Arial" panose="020B0604020202020204" pitchFamily="34" charset="0"/>
                      </a:endParaRPr>
                    </a:p>
                  </a:txBody>
                  <a:tcPr marL="81280" marR="81280" marT="40640" marB="40640" anchor="ctr" horzOverflow="overflow">
                    <a:lnL>
                      <a:noFill/>
                    </a:lnL>
                    <a:lnR>
                      <a:noFill/>
                    </a:lnR>
                    <a:lnT w="28575"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150000"/>
                        <a:buFontTx/>
                        <a:buNone/>
                        <a:tabLst/>
                      </a:pPr>
                      <a:endParaRPr kumimoji="0" lang="en-US" altLang="en-US" sz="2200" b="1" i="0" u="none" strike="noStrike" cap="none" normalizeH="0" baseline="0" dirty="0">
                        <a:ln>
                          <a:noFill/>
                        </a:ln>
                        <a:solidFill>
                          <a:schemeClr val="tx1"/>
                        </a:solidFill>
                        <a:effectLst/>
                        <a:latin typeface="Arial" panose="020B0604020202020204" pitchFamily="34" charset="0"/>
                      </a:endParaRPr>
                    </a:p>
                  </a:txBody>
                  <a:tcPr marL="81280" marR="81280" marT="40640" marB="40640" anchor="ctr" horzOverflow="overflow">
                    <a:lnL>
                      <a:noFill/>
                    </a:lnL>
                    <a:lnR>
                      <a:noFill/>
                    </a:lnR>
                    <a:lnT w="28575"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150000"/>
                        <a:buFontTx/>
                        <a:buNone/>
                        <a:tabLst/>
                      </a:pPr>
                      <a:endParaRPr kumimoji="0" lang="en-US" altLang="en-US" sz="2200" b="1" i="0" u="none" strike="noStrike" cap="none" normalizeH="0" baseline="0" dirty="0">
                        <a:ln>
                          <a:noFill/>
                        </a:ln>
                        <a:solidFill>
                          <a:schemeClr val="tx1"/>
                        </a:solidFill>
                        <a:effectLst/>
                        <a:latin typeface="Arial" panose="020B0604020202020204" pitchFamily="34" charset="0"/>
                      </a:endParaRPr>
                    </a:p>
                  </a:txBody>
                  <a:tcPr marL="81280" marR="81280" marT="40640" marB="40640" anchor="ctr" horzOverflow="overflow">
                    <a:lnL>
                      <a:noFill/>
                    </a:lnL>
                    <a:lnR cap="flat">
                      <a:noFill/>
                    </a:lnR>
                    <a:lnT w="28575" cap="flat" cmpd="sng" algn="ctr">
                      <a:solidFill>
                        <a:schemeClr val="tx1"/>
                      </a:solidFill>
                      <a:prstDash val="solid"/>
                      <a:round/>
                      <a:headEnd type="none" w="med" len="med"/>
                      <a:tailEnd type="none" w="med" len="med"/>
                    </a:lnT>
                    <a:lnB cap="flat">
                      <a:noFill/>
                    </a:lnB>
                    <a:lnTlToBr>
                      <a:noFill/>
                    </a:lnTlToBr>
                    <a:lnBlToTr>
                      <a:noFill/>
                    </a:lnBlToTr>
                    <a:noFill/>
                  </a:tcPr>
                </a:tc>
                <a:extLst>
                  <a:ext uri="{0D108BD9-81ED-4DB2-BD59-A6C34878D82A}">
                    <a16:rowId xmlns:a16="http://schemas.microsoft.com/office/drawing/2014/main" val="521891071"/>
                  </a:ext>
                </a:extLst>
              </a:tr>
            </a:tbl>
          </a:graphicData>
        </a:graphic>
      </p:graphicFrame>
      <p:sp>
        <p:nvSpPr>
          <p:cNvPr id="77878" name="Rectangle 54"/>
          <p:cNvSpPr>
            <a:spLocks noGrp="1" noChangeArrowheads="1"/>
          </p:cNvSpPr>
          <p:nvPr>
            <p:ph type="body" sz="half" idx="2"/>
          </p:nvPr>
        </p:nvSpPr>
        <p:spPr>
          <a:xfrm>
            <a:off x="5108024" y="1742703"/>
            <a:ext cx="3761067" cy="4868304"/>
          </a:xfrm>
        </p:spPr>
        <p:txBody>
          <a:bodyPr/>
          <a:lstStyle/>
          <a:p>
            <a:pPr>
              <a:lnSpc>
                <a:spcPct val="90000"/>
              </a:lnSpc>
              <a:spcBef>
                <a:spcPct val="50000"/>
              </a:spcBef>
            </a:pPr>
            <a:r>
              <a:rPr lang="en-US" altLang="en-US" sz="2600" b="1" dirty="0"/>
              <a:t>General chi-square test gives one P-value for  any statistical difference between groups</a:t>
            </a:r>
          </a:p>
          <a:p>
            <a:pPr>
              <a:lnSpc>
                <a:spcPct val="90000"/>
              </a:lnSpc>
              <a:spcBef>
                <a:spcPct val="50000"/>
              </a:spcBef>
            </a:pPr>
            <a:r>
              <a:rPr lang="en-US" altLang="en-US" sz="2600" b="1" dirty="0"/>
              <a:t>Mantel-</a:t>
            </a:r>
            <a:r>
              <a:rPr lang="en-US" altLang="en-US" sz="2600" b="1" dirty="0" err="1"/>
              <a:t>Haenszel</a:t>
            </a:r>
            <a:r>
              <a:rPr lang="en-US" altLang="en-US" sz="2600" b="1" dirty="0"/>
              <a:t> chi-square test for ordinal exposures with ordinal outcomes</a:t>
            </a:r>
          </a:p>
          <a:p>
            <a:pPr>
              <a:lnSpc>
                <a:spcPct val="90000"/>
              </a:lnSpc>
              <a:spcBef>
                <a:spcPct val="50000"/>
              </a:spcBef>
            </a:pPr>
            <a:r>
              <a:rPr lang="en-US" altLang="en-US" sz="2600" b="1" dirty="0"/>
              <a:t>Tests for statistically significant trend (correlation)</a:t>
            </a:r>
          </a:p>
        </p:txBody>
      </p:sp>
    </p:spTree>
    <p:extLst>
      <p:ext uri="{BB962C8B-B14F-4D97-AF65-F5344CB8AC3E}">
        <p14:creationId xmlns:p14="http://schemas.microsoft.com/office/powerpoint/2010/main" val="162335525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Interpretation of ratios</a:t>
            </a:r>
          </a:p>
        </p:txBody>
      </p:sp>
      <p:sp>
        <p:nvSpPr>
          <p:cNvPr id="3" name="Content Placeholder 2"/>
          <p:cNvSpPr>
            <a:spLocks noGrp="1"/>
          </p:cNvSpPr>
          <p:nvPr>
            <p:ph idx="1"/>
          </p:nvPr>
        </p:nvSpPr>
        <p:spPr>
          <a:xfrm>
            <a:off x="1022956" y="1600200"/>
            <a:ext cx="7296681" cy="4530725"/>
          </a:xfrm>
        </p:spPr>
        <p:txBody>
          <a:bodyPr/>
          <a:lstStyle/>
          <a:p>
            <a:pPr marL="0" indent="0">
              <a:buNone/>
            </a:pPr>
            <a:r>
              <a:rPr lang="en-US" sz="3000" dirty="0"/>
              <a:t>Prevalence/ incidence/ odds ratios can range from 0 to infinity:</a:t>
            </a:r>
          </a:p>
        </p:txBody>
      </p:sp>
      <p:sp>
        <p:nvSpPr>
          <p:cNvPr id="4" name="Rectangle 3"/>
          <p:cNvSpPr txBox="1">
            <a:spLocks noChangeArrowheads="1"/>
          </p:cNvSpPr>
          <p:nvPr/>
        </p:nvSpPr>
        <p:spPr bwMode="auto">
          <a:xfrm>
            <a:off x="299452" y="2303991"/>
            <a:ext cx="8737600" cy="408494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tx1">
                  <a:lumMod val="65000"/>
                  <a:lumOff val="35000"/>
                </a:schemeClr>
              </a:buClr>
              <a:buSzPct val="100000"/>
              <a:buFont typeface="Wingdings" charset="2"/>
              <a:buChar char="§"/>
              <a:defRPr sz="3200">
                <a:solidFill>
                  <a:srgbClr val="585C56"/>
                </a:solidFill>
                <a:latin typeface="Calibri"/>
                <a:ea typeface="MS PGothic" pitchFamily="34" charset="-128"/>
                <a:cs typeface="Calibri"/>
              </a:defRPr>
            </a:lvl1pPr>
            <a:lvl2pPr marL="742950" indent="-285750" algn="l" rtl="0" eaLnBrk="1" fontAlgn="base" hangingPunct="1">
              <a:spcBef>
                <a:spcPct val="20000"/>
              </a:spcBef>
              <a:spcAft>
                <a:spcPct val="0"/>
              </a:spcAft>
              <a:buClr>
                <a:schemeClr val="accent2">
                  <a:lumMod val="75000"/>
                </a:schemeClr>
              </a:buClr>
              <a:buSzPct val="120000"/>
              <a:buFont typeface="Arial" charset="0"/>
              <a:buChar char="•"/>
              <a:defRPr sz="2800">
                <a:solidFill>
                  <a:srgbClr val="585C56"/>
                </a:solidFill>
                <a:latin typeface="Calibri"/>
                <a:ea typeface="MS PGothic" pitchFamily="34" charset="-128"/>
                <a:cs typeface="Calibri"/>
              </a:defRPr>
            </a:lvl2pPr>
            <a:lvl3pPr marL="1143000" indent="-228600" algn="l" rtl="0" eaLnBrk="1" fontAlgn="base" hangingPunct="1">
              <a:spcBef>
                <a:spcPct val="20000"/>
              </a:spcBef>
              <a:spcAft>
                <a:spcPct val="0"/>
              </a:spcAft>
              <a:buClrTx/>
              <a:buSzPct val="120000"/>
              <a:buFont typeface="Courier New" charset="0"/>
              <a:buChar char="­"/>
              <a:defRPr sz="2400">
                <a:solidFill>
                  <a:srgbClr val="585C56"/>
                </a:solidFill>
                <a:latin typeface="Calibri"/>
                <a:ea typeface="MS PGothic" pitchFamily="34" charset="-128"/>
                <a:cs typeface="Calibri"/>
              </a:defRPr>
            </a:lvl3pPr>
            <a:lvl4pPr marL="1657350" indent="-285750" algn="l" rtl="0" eaLnBrk="1" fontAlgn="base" hangingPunct="1">
              <a:spcBef>
                <a:spcPct val="20000"/>
              </a:spcBef>
              <a:spcAft>
                <a:spcPct val="0"/>
              </a:spcAft>
              <a:buClrTx/>
              <a:buFont typeface="Arial"/>
              <a:buChar char="•"/>
              <a:defRPr>
                <a:solidFill>
                  <a:srgbClr val="585C56"/>
                </a:solidFill>
                <a:latin typeface="Calibri"/>
                <a:ea typeface="MS PGothic" pitchFamily="34" charset="-128"/>
                <a:cs typeface="Calibri"/>
              </a:defRPr>
            </a:lvl4pPr>
            <a:lvl5pPr marL="2057400" indent="-228600" algn="l" rtl="0" eaLnBrk="1" fontAlgn="base" hangingPunct="1">
              <a:spcBef>
                <a:spcPct val="20000"/>
              </a:spcBef>
              <a:spcAft>
                <a:spcPct val="0"/>
              </a:spcAft>
              <a:buClr>
                <a:srgbClr val="FF0000"/>
              </a:buClr>
              <a:buSzPct val="80000"/>
              <a:buFont typeface="Arial" charset="0"/>
              <a:buChar char="•"/>
              <a:defRPr>
                <a:solidFill>
                  <a:srgbClr val="585C56"/>
                </a:solidFill>
                <a:latin typeface="Calibri"/>
                <a:ea typeface="MS PGothic" pitchFamily="34" charset="-128"/>
                <a:cs typeface="Calibri"/>
              </a:defRPr>
            </a:lvl5pPr>
            <a:lvl6pPr marL="25146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6pPr>
            <a:lvl7pPr marL="29718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7pPr>
            <a:lvl8pPr marL="34290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8pPr>
            <a:lvl9pPr marL="38862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9pPr>
          </a:lstStyle>
          <a:p>
            <a:pPr marL="457200" lvl="1" indent="0" defTabSz="914400">
              <a:buNone/>
            </a:pPr>
            <a:endParaRPr lang="en-US" altLang="en-US" kern="0" dirty="0">
              <a:ea typeface="ＭＳ Ｐゴシック" charset="-128"/>
            </a:endParaRPr>
          </a:p>
          <a:p>
            <a:pPr lvl="1" defTabSz="914400">
              <a:buFont typeface="Wingdings" charset="2"/>
              <a:buNone/>
            </a:pPr>
            <a:r>
              <a:rPr lang="en-US" altLang="en-US" kern="0" dirty="0">
                <a:ea typeface="ＭＳ Ｐゴシック" charset="-128"/>
              </a:rPr>
              <a:t>       0			</a:t>
            </a:r>
            <a:r>
              <a:rPr lang="en-US" altLang="en-US" kern="0" dirty="0">
                <a:solidFill>
                  <a:srgbClr val="003399"/>
                </a:solidFill>
                <a:ea typeface="ＭＳ Ｐゴシック" charset="-128"/>
              </a:rPr>
              <a:t> </a:t>
            </a:r>
            <a:r>
              <a:rPr lang="en-US" altLang="en-US" b="1" kern="0" dirty="0">
                <a:ea typeface="ＭＳ Ｐゴシック" charset="-128"/>
              </a:rPr>
              <a:t>1</a:t>
            </a:r>
            <a:r>
              <a:rPr lang="en-US" altLang="en-US" kern="0" dirty="0">
                <a:ea typeface="ＭＳ Ｐゴシック" charset="-128"/>
              </a:rPr>
              <a:t>			  </a:t>
            </a:r>
            <a:r>
              <a:rPr lang="en-US" altLang="en-US" kern="0" dirty="0">
                <a:ea typeface="ＭＳ Ｐゴシック" charset="-128"/>
                <a:sym typeface="Symbol" charset="2"/>
              </a:rPr>
              <a:t></a:t>
            </a:r>
            <a:r>
              <a:rPr lang="en-US" altLang="en-US" kern="0" dirty="0">
                <a:ea typeface="ＭＳ Ｐゴシック" charset="-128"/>
              </a:rPr>
              <a:t>			</a:t>
            </a:r>
          </a:p>
          <a:p>
            <a:pPr lvl="1" defTabSz="914400">
              <a:buFont typeface="Wingdings" charset="2"/>
              <a:buNone/>
            </a:pPr>
            <a:endParaRPr lang="en-US" altLang="en-US" sz="2133" kern="0" dirty="0">
              <a:ea typeface="ＭＳ Ｐゴシック" charset="-128"/>
            </a:endParaRPr>
          </a:p>
          <a:p>
            <a:pPr lvl="1" defTabSz="914400">
              <a:buFont typeface="Wingdings" charset="2"/>
              <a:buNone/>
            </a:pPr>
            <a:r>
              <a:rPr lang="en-US" altLang="en-US" sz="2133" kern="0" dirty="0">
                <a:ea typeface="ＭＳ Ｐゴシック" charset="-128"/>
              </a:rPr>
              <a:t>			             </a:t>
            </a:r>
            <a:r>
              <a:rPr lang="en-US" altLang="en-US" sz="2400" kern="0" dirty="0">
                <a:ea typeface="ＭＳ Ｐゴシック" charset="-128"/>
              </a:rPr>
              <a:t> Protective</a:t>
            </a:r>
            <a:r>
              <a:rPr lang="en-US" altLang="en-US" sz="2133" kern="0" dirty="0">
                <a:ea typeface="ＭＳ Ｐゴシック" charset="-128"/>
              </a:rPr>
              <a:t>	                   </a:t>
            </a:r>
            <a:r>
              <a:rPr lang="en-US" altLang="en-US" sz="2400" kern="0" dirty="0">
                <a:ea typeface="ＭＳ Ｐゴシック" charset="-128"/>
              </a:rPr>
              <a:t>Hazardous</a:t>
            </a:r>
          </a:p>
          <a:p>
            <a:pPr defTabSz="914400"/>
            <a:endParaRPr lang="en-US" altLang="en-US" kern="0" dirty="0">
              <a:ea typeface="ＭＳ Ｐゴシック" charset="-128"/>
            </a:endParaRPr>
          </a:p>
        </p:txBody>
      </p:sp>
      <p:sp>
        <p:nvSpPr>
          <p:cNvPr id="5" name="Line 4"/>
          <p:cNvSpPr>
            <a:spLocks noChangeShapeType="1"/>
          </p:cNvSpPr>
          <p:nvPr/>
        </p:nvSpPr>
        <p:spPr bwMode="auto">
          <a:xfrm>
            <a:off x="1467852" y="3519459"/>
            <a:ext cx="5638800" cy="0"/>
          </a:xfrm>
          <a:prstGeom prst="line">
            <a:avLst/>
          </a:prstGeom>
          <a:noFill/>
          <a:ln w="9525">
            <a:solidFill>
              <a:schemeClr val="tx2"/>
            </a:solidFill>
            <a:round/>
            <a:headEnd/>
            <a:tailEnd/>
          </a:ln>
          <a:extLst>
            <a:ext uri="{909E8E84-426E-40dd-AFC4-6F175D3DCCD1}">
              <a14:hiddenFill xmlns="" xmlns:a14="http://schemas.microsoft.com/office/drawing/2010/main">
                <a:noFill/>
              </a14:hiddenFill>
            </a:ext>
          </a:extLst>
        </p:spPr>
        <p:txBody>
          <a:bodyPr wrap="none" anchor="ctr"/>
          <a:lstStyle/>
          <a:p>
            <a:endParaRPr lang="en-US" sz="1600"/>
          </a:p>
        </p:txBody>
      </p:sp>
      <p:sp>
        <p:nvSpPr>
          <p:cNvPr id="6" name="Line 5"/>
          <p:cNvSpPr>
            <a:spLocks noChangeShapeType="1"/>
          </p:cNvSpPr>
          <p:nvPr/>
        </p:nvSpPr>
        <p:spPr bwMode="auto">
          <a:xfrm>
            <a:off x="1487904" y="3245407"/>
            <a:ext cx="0" cy="270933"/>
          </a:xfrm>
          <a:prstGeom prst="line">
            <a:avLst/>
          </a:prstGeom>
          <a:noFill/>
          <a:ln w="9525">
            <a:solidFill>
              <a:schemeClr val="tx2"/>
            </a:solidFill>
            <a:round/>
            <a:headEnd/>
            <a:tailEnd/>
          </a:ln>
          <a:extLst>
            <a:ext uri="{909E8E84-426E-40dd-AFC4-6F175D3DCCD1}">
              <a14:hiddenFill xmlns="" xmlns:a14="http://schemas.microsoft.com/office/drawing/2010/main">
                <a:noFill/>
              </a14:hiddenFill>
            </a:ext>
          </a:extLst>
        </p:spPr>
        <p:txBody>
          <a:bodyPr wrap="none" anchor="ctr"/>
          <a:lstStyle/>
          <a:p>
            <a:endParaRPr lang="en-US" sz="1600"/>
          </a:p>
        </p:txBody>
      </p:sp>
      <p:sp>
        <p:nvSpPr>
          <p:cNvPr id="7" name="Line 6"/>
          <p:cNvSpPr>
            <a:spLocks noChangeShapeType="1"/>
          </p:cNvSpPr>
          <p:nvPr/>
        </p:nvSpPr>
        <p:spPr bwMode="auto">
          <a:xfrm>
            <a:off x="4219074" y="3245407"/>
            <a:ext cx="0" cy="270933"/>
          </a:xfrm>
          <a:prstGeom prst="line">
            <a:avLst/>
          </a:prstGeom>
          <a:noFill/>
          <a:ln w="9525">
            <a:solidFill>
              <a:schemeClr val="tx2"/>
            </a:solidFill>
            <a:round/>
            <a:headEnd/>
            <a:tailEnd/>
          </a:ln>
          <a:extLst>
            <a:ext uri="{909E8E84-426E-40dd-AFC4-6F175D3DCCD1}">
              <a14:hiddenFill xmlns="" xmlns:a14="http://schemas.microsoft.com/office/drawing/2010/main">
                <a:noFill/>
              </a14:hiddenFill>
            </a:ext>
          </a:extLst>
        </p:spPr>
        <p:txBody>
          <a:bodyPr wrap="none" anchor="ctr"/>
          <a:lstStyle/>
          <a:p>
            <a:endParaRPr lang="en-US" sz="1600"/>
          </a:p>
        </p:txBody>
      </p:sp>
      <p:sp>
        <p:nvSpPr>
          <p:cNvPr id="8" name="Line 7"/>
          <p:cNvSpPr>
            <a:spLocks noChangeShapeType="1"/>
          </p:cNvSpPr>
          <p:nvPr/>
        </p:nvSpPr>
        <p:spPr bwMode="auto">
          <a:xfrm>
            <a:off x="7106652" y="3245407"/>
            <a:ext cx="0" cy="270933"/>
          </a:xfrm>
          <a:prstGeom prst="line">
            <a:avLst/>
          </a:prstGeom>
          <a:noFill/>
          <a:ln w="9525">
            <a:solidFill>
              <a:schemeClr val="tx2"/>
            </a:solidFill>
            <a:round/>
            <a:headEnd/>
            <a:tailEnd/>
          </a:ln>
          <a:extLst>
            <a:ext uri="{909E8E84-426E-40dd-AFC4-6F175D3DCCD1}">
              <a14:hiddenFill xmlns="" xmlns:a14="http://schemas.microsoft.com/office/drawing/2010/main">
                <a:noFill/>
              </a14:hiddenFill>
            </a:ext>
          </a:extLst>
        </p:spPr>
        <p:txBody>
          <a:bodyPr wrap="none" anchor="ctr"/>
          <a:lstStyle/>
          <a:p>
            <a:endParaRPr lang="en-US" sz="1600"/>
          </a:p>
        </p:txBody>
      </p:sp>
      <p:sp>
        <p:nvSpPr>
          <p:cNvPr id="9" name="AutoShape 8"/>
          <p:cNvSpPr>
            <a:spLocks/>
          </p:cNvSpPr>
          <p:nvPr/>
        </p:nvSpPr>
        <p:spPr bwMode="auto">
          <a:xfrm rot="-5400000">
            <a:off x="2586345" y="2665660"/>
            <a:ext cx="474133" cy="2470481"/>
          </a:xfrm>
          <a:prstGeom prst="leftBrace">
            <a:avLst>
              <a:gd name="adj1" fmla="val 82209"/>
              <a:gd name="adj2" fmla="val 50000"/>
            </a:avLst>
          </a:pr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endParaRPr lang="en-US" altLang="en-US" sz="2844"/>
          </a:p>
        </p:txBody>
      </p:sp>
      <p:sp>
        <p:nvSpPr>
          <p:cNvPr id="10" name="AutoShape 9"/>
          <p:cNvSpPr>
            <a:spLocks/>
          </p:cNvSpPr>
          <p:nvPr/>
        </p:nvSpPr>
        <p:spPr bwMode="auto">
          <a:xfrm rot="5400000">
            <a:off x="5497985" y="2529303"/>
            <a:ext cx="474133" cy="2743200"/>
          </a:xfrm>
          <a:prstGeom prst="rightBrace">
            <a:avLst>
              <a:gd name="adj1" fmla="val 41667"/>
              <a:gd name="adj2" fmla="val 50000"/>
            </a:avLst>
          </a:pr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endParaRPr lang="en-US" altLang="en-US" sz="2844"/>
          </a:p>
        </p:txBody>
      </p:sp>
      <p:sp>
        <p:nvSpPr>
          <p:cNvPr id="11" name="Line 10"/>
          <p:cNvSpPr>
            <a:spLocks noChangeShapeType="1"/>
          </p:cNvSpPr>
          <p:nvPr/>
        </p:nvSpPr>
        <p:spPr bwMode="auto">
          <a:xfrm>
            <a:off x="4219074" y="3663834"/>
            <a:ext cx="0" cy="1625600"/>
          </a:xfrm>
          <a:prstGeom prst="line">
            <a:avLst/>
          </a:prstGeom>
          <a:noFill/>
          <a:ln w="38100">
            <a:solidFill>
              <a:schemeClr val="tx2"/>
            </a:solidFill>
            <a:round/>
            <a:headEnd/>
            <a:tailEnd type="triangle" w="med" len="med"/>
          </a:ln>
          <a:extLst>
            <a:ext uri="{909E8E84-426E-40dd-AFC4-6F175D3DCCD1}">
              <a14:hiddenFill xmlns="" xmlns:a14="http://schemas.microsoft.com/office/drawing/2010/main">
                <a:noFill/>
              </a14:hiddenFill>
            </a:ext>
          </a:extLst>
        </p:spPr>
        <p:txBody>
          <a:bodyPr/>
          <a:lstStyle/>
          <a:p>
            <a:endParaRPr lang="en-US" sz="1600"/>
          </a:p>
        </p:txBody>
      </p:sp>
      <p:sp>
        <p:nvSpPr>
          <p:cNvPr id="12" name="WordArt 11"/>
          <p:cNvSpPr>
            <a:spLocks noChangeArrowheads="1" noChangeShapeType="1" noTextEdit="1"/>
          </p:cNvSpPr>
          <p:nvPr/>
        </p:nvSpPr>
        <p:spPr bwMode="auto">
          <a:xfrm>
            <a:off x="2967790" y="5433808"/>
            <a:ext cx="2502568" cy="371678"/>
          </a:xfrm>
          <a:prstGeom prst="rect">
            <a:avLst/>
          </a:prstGeom>
        </p:spPr>
        <p:txBody>
          <a:bodyPr wrap="none" fromWordArt="1">
            <a:prstTxWarp prst="textPlain">
              <a:avLst>
                <a:gd name="adj" fmla="val 50000"/>
              </a:avLst>
            </a:prstTxWarp>
          </a:bodyPr>
          <a:lstStyle/>
          <a:p>
            <a:pPr algn="ctr"/>
            <a:r>
              <a:rPr lang="en-US" sz="3200" kern="10" dirty="0">
                <a:ln w="9525">
                  <a:solidFill>
                    <a:schemeClr val="hlink"/>
                  </a:solidFill>
                  <a:round/>
                  <a:headEnd/>
                  <a:tailEnd/>
                </a:ln>
                <a:solidFill>
                  <a:schemeClr val="tx2"/>
                </a:solidFill>
                <a:latin typeface="Arial Black" charset="0"/>
                <a:ea typeface="Arial Black" charset="0"/>
                <a:cs typeface="Arial Black" charset="0"/>
              </a:rPr>
              <a:t>Null Value</a:t>
            </a:r>
          </a:p>
        </p:txBody>
      </p:sp>
    </p:spTree>
    <p:extLst>
      <p:ext uri="{BB962C8B-B14F-4D97-AF65-F5344CB8AC3E}">
        <p14:creationId xmlns:p14="http://schemas.microsoft.com/office/powerpoint/2010/main" val="268970596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40080"/>
            <a:ext cx="8229600" cy="1143000"/>
          </a:xfrm>
        </p:spPr>
        <p:txBody>
          <a:bodyPr/>
          <a:lstStyle/>
          <a:p>
            <a:r>
              <a:rPr lang="en-US" sz="4000" dirty="0"/>
              <a:t>Interpretation of ratios </a:t>
            </a:r>
            <a:br>
              <a:rPr lang="en-US" sz="4000" dirty="0"/>
            </a:br>
            <a:r>
              <a:rPr lang="en-US" sz="4000" dirty="0"/>
              <a:t>(suggestion, not rule)</a:t>
            </a:r>
          </a:p>
        </p:txBody>
      </p:sp>
      <p:graphicFrame>
        <p:nvGraphicFramePr>
          <p:cNvPr id="4" name="Group 3"/>
          <p:cNvGraphicFramePr>
            <a:graphicFrameLocks noGrp="1"/>
          </p:cNvGraphicFramePr>
          <p:nvPr>
            <p:extLst>
              <p:ext uri="{D42A27DB-BD31-4B8C-83A1-F6EECF244321}">
                <p14:modId xmlns:p14="http://schemas.microsoft.com/office/powerpoint/2010/main" val="2356003231"/>
              </p:ext>
            </p:extLst>
          </p:nvPr>
        </p:nvGraphicFramePr>
        <p:xfrm>
          <a:off x="1025466" y="1983125"/>
          <a:ext cx="6882338" cy="4064001"/>
        </p:xfrm>
        <a:graphic>
          <a:graphicData uri="http://schemas.openxmlformats.org/drawingml/2006/table">
            <a:tbl>
              <a:tblPr/>
              <a:tblGrid>
                <a:gridCol w="1558265">
                  <a:extLst>
                    <a:ext uri="{9D8B030D-6E8A-4147-A177-3AD203B41FA5}">
                      <a16:colId xmlns:a16="http://schemas.microsoft.com/office/drawing/2014/main" val="20000"/>
                    </a:ext>
                  </a:extLst>
                </a:gridCol>
                <a:gridCol w="5324073">
                  <a:extLst>
                    <a:ext uri="{9D8B030D-6E8A-4147-A177-3AD203B41FA5}">
                      <a16:colId xmlns:a16="http://schemas.microsoft.com/office/drawing/2014/main" val="20001"/>
                    </a:ext>
                  </a:extLst>
                </a:gridCol>
              </a:tblGrid>
              <a:tr h="812800">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65" charset="2"/>
                        <a:buNone/>
                        <a:tabLst/>
                      </a:pPr>
                      <a:r>
                        <a:rPr kumimoji="0" lang="en-US" sz="2500" b="1" i="0" u="none" strike="noStrike" cap="none" normalizeH="0" baseline="0" dirty="0">
                          <a:ln>
                            <a:noFill/>
                          </a:ln>
                          <a:solidFill>
                            <a:schemeClr val="tx1"/>
                          </a:solidFill>
                          <a:effectLst/>
                          <a:latin typeface="Arial" charset="0"/>
                          <a:ea typeface="ＭＳ Ｐゴシック" pitchFamily="-65" charset="-128"/>
                        </a:rPr>
                        <a:t>Value</a:t>
                      </a:r>
                    </a:p>
                  </a:txBody>
                  <a:tcPr marT="40640" marB="4064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6">
                        <a:lumMod val="60000"/>
                        <a:lumOff val="40000"/>
                      </a:schemeClr>
                    </a:solidFill>
                  </a:tcPr>
                </a:tc>
                <a:tc>
                  <a:txBody>
                    <a:bodyPr/>
                    <a:lstStyle/>
                    <a:p>
                      <a:pPr marL="346075" marR="0" lvl="0" indent="0" algn="l" defTabSz="914400" rtl="0" eaLnBrk="1" fontAlgn="base" latinLnBrk="0" hangingPunct="1">
                        <a:lnSpc>
                          <a:spcPct val="100000"/>
                        </a:lnSpc>
                        <a:spcBef>
                          <a:spcPct val="20000"/>
                        </a:spcBef>
                        <a:spcAft>
                          <a:spcPct val="0"/>
                        </a:spcAft>
                        <a:buClr>
                          <a:schemeClr val="hlink"/>
                        </a:buClr>
                        <a:buSzPct val="70000"/>
                        <a:buFont typeface="Wingdings" pitchFamily="-65" charset="2"/>
                        <a:buNone/>
                        <a:tabLst/>
                      </a:pPr>
                      <a:r>
                        <a:rPr kumimoji="0" lang="en-US" sz="2500" b="1" i="0" u="none" strike="noStrike" cap="none" normalizeH="0" baseline="0" dirty="0">
                          <a:ln>
                            <a:noFill/>
                          </a:ln>
                          <a:solidFill>
                            <a:schemeClr val="tx1"/>
                          </a:solidFill>
                          <a:effectLst/>
                          <a:latin typeface="Arial" charset="0"/>
                          <a:ea typeface="ＭＳ Ｐゴシック" pitchFamily="-65" charset="-128"/>
                        </a:rPr>
                        <a:t>Interpretation</a:t>
                      </a:r>
                    </a:p>
                  </a:txBody>
                  <a:tcPr marT="40640" marB="4064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6">
                        <a:lumMod val="60000"/>
                        <a:lumOff val="40000"/>
                      </a:schemeClr>
                    </a:solidFill>
                  </a:tcPr>
                </a:tc>
                <a:extLst>
                  <a:ext uri="{0D108BD9-81ED-4DB2-BD59-A6C34878D82A}">
                    <a16:rowId xmlns:a16="http://schemas.microsoft.com/office/drawing/2014/main" val="10000"/>
                  </a:ext>
                </a:extLst>
              </a:tr>
              <a:tr h="541867">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65" charset="2"/>
                        <a:buNone/>
                        <a:tabLst/>
                      </a:pPr>
                      <a:r>
                        <a:rPr kumimoji="0" lang="en-US" sz="2500" b="0" i="0" u="none" strike="noStrike" cap="none" normalizeH="0" baseline="0" dirty="0">
                          <a:ln>
                            <a:noFill/>
                          </a:ln>
                          <a:solidFill>
                            <a:schemeClr val="tx1"/>
                          </a:solidFill>
                          <a:effectLst/>
                          <a:latin typeface="Arial" charset="0"/>
                          <a:ea typeface="ＭＳ Ｐゴシック" pitchFamily="-65" charset="-128"/>
                        </a:rPr>
                        <a:t>0 – 0.3</a:t>
                      </a:r>
                    </a:p>
                  </a:txBody>
                  <a:tcPr marT="40640" marB="4064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346075" marR="0" lvl="0" indent="0" algn="l" defTabSz="914400" rtl="0" eaLnBrk="1" fontAlgn="base" latinLnBrk="0" hangingPunct="1">
                        <a:lnSpc>
                          <a:spcPct val="100000"/>
                        </a:lnSpc>
                        <a:spcBef>
                          <a:spcPct val="20000"/>
                        </a:spcBef>
                        <a:spcAft>
                          <a:spcPct val="0"/>
                        </a:spcAft>
                        <a:buClr>
                          <a:schemeClr val="hlink"/>
                        </a:buClr>
                        <a:buSzPct val="70000"/>
                        <a:buFont typeface="Wingdings" pitchFamily="-65" charset="2"/>
                        <a:buNone/>
                        <a:tabLst/>
                      </a:pPr>
                      <a:r>
                        <a:rPr kumimoji="0" lang="en-US" sz="2300" b="0" i="0" u="none" strike="noStrike" cap="none" normalizeH="0" baseline="0" dirty="0">
                          <a:ln>
                            <a:noFill/>
                          </a:ln>
                          <a:solidFill>
                            <a:schemeClr val="tx1"/>
                          </a:solidFill>
                          <a:effectLst/>
                          <a:latin typeface="Arial" charset="0"/>
                          <a:ea typeface="ＭＳ Ｐゴシック" pitchFamily="-65" charset="-128"/>
                        </a:rPr>
                        <a:t>Strong benefit</a:t>
                      </a:r>
                    </a:p>
                  </a:txBody>
                  <a:tcPr marT="40640" marB="4064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r h="541867">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65" charset="2"/>
                        <a:buNone/>
                        <a:tabLst/>
                      </a:pPr>
                      <a:r>
                        <a:rPr kumimoji="0" lang="en-US" sz="2500" b="0" i="0" u="none" strike="noStrike" cap="none" normalizeH="0" baseline="0">
                          <a:ln>
                            <a:noFill/>
                          </a:ln>
                          <a:solidFill>
                            <a:schemeClr val="tx1"/>
                          </a:solidFill>
                          <a:effectLst/>
                          <a:latin typeface="Arial" charset="0"/>
                          <a:ea typeface="ＭＳ Ｐゴシック" pitchFamily="-65" charset="-128"/>
                        </a:rPr>
                        <a:t>0.4 – 0.8</a:t>
                      </a:r>
                    </a:p>
                  </a:txBody>
                  <a:tcPr marT="40640" marB="4064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346075" marR="0" lvl="0" indent="0" algn="l" defTabSz="914400" rtl="0" eaLnBrk="1" fontAlgn="base" latinLnBrk="0" hangingPunct="1">
                        <a:lnSpc>
                          <a:spcPct val="100000"/>
                        </a:lnSpc>
                        <a:spcBef>
                          <a:spcPct val="20000"/>
                        </a:spcBef>
                        <a:spcAft>
                          <a:spcPct val="0"/>
                        </a:spcAft>
                        <a:buClr>
                          <a:schemeClr val="hlink"/>
                        </a:buClr>
                        <a:buSzPct val="70000"/>
                        <a:buFont typeface="Wingdings" pitchFamily="-65" charset="2"/>
                        <a:buNone/>
                        <a:tabLst/>
                      </a:pPr>
                      <a:r>
                        <a:rPr kumimoji="0" lang="en-US" sz="2300" b="0" i="0" u="none" strike="noStrike" cap="none" normalizeH="0" baseline="0" dirty="0">
                          <a:ln>
                            <a:noFill/>
                          </a:ln>
                          <a:solidFill>
                            <a:schemeClr val="tx1"/>
                          </a:solidFill>
                          <a:effectLst/>
                          <a:latin typeface="Arial" charset="0"/>
                          <a:ea typeface="ＭＳ Ｐゴシック" pitchFamily="-65" charset="-128"/>
                        </a:rPr>
                        <a:t>Moderate/weak benefit</a:t>
                      </a:r>
                    </a:p>
                  </a:txBody>
                  <a:tcPr marT="40640" marB="4064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2"/>
                  </a:ext>
                </a:extLst>
              </a:tr>
              <a:tr h="541867">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65" charset="2"/>
                        <a:buNone/>
                        <a:tabLst/>
                      </a:pPr>
                      <a:r>
                        <a:rPr kumimoji="0" lang="en-US" sz="2500" b="0" i="0" u="none" strike="noStrike" cap="none" normalizeH="0" baseline="0">
                          <a:ln>
                            <a:noFill/>
                          </a:ln>
                          <a:solidFill>
                            <a:schemeClr val="tx1"/>
                          </a:solidFill>
                          <a:effectLst/>
                          <a:latin typeface="Arial" charset="0"/>
                          <a:ea typeface="ＭＳ Ｐゴシック" pitchFamily="-65" charset="-128"/>
                        </a:rPr>
                        <a:t>0.9 – 1.1</a:t>
                      </a:r>
                    </a:p>
                  </a:txBody>
                  <a:tcPr marT="40640" marB="4064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346075" marR="0" lvl="0" indent="0" algn="l" defTabSz="914400" rtl="0" eaLnBrk="1" fontAlgn="base" latinLnBrk="0" hangingPunct="1">
                        <a:lnSpc>
                          <a:spcPct val="100000"/>
                        </a:lnSpc>
                        <a:spcBef>
                          <a:spcPct val="20000"/>
                        </a:spcBef>
                        <a:spcAft>
                          <a:spcPct val="0"/>
                        </a:spcAft>
                        <a:buClr>
                          <a:schemeClr val="hlink"/>
                        </a:buClr>
                        <a:buSzPct val="70000"/>
                        <a:buFont typeface="Wingdings" pitchFamily="-65" charset="2"/>
                        <a:buNone/>
                        <a:tabLst/>
                      </a:pPr>
                      <a:r>
                        <a:rPr kumimoji="0" lang="en-US" sz="2300" b="0" i="0" u="none" strike="noStrike" cap="none" normalizeH="0" baseline="0" dirty="0">
                          <a:ln>
                            <a:noFill/>
                          </a:ln>
                          <a:solidFill>
                            <a:schemeClr val="tx1"/>
                          </a:solidFill>
                          <a:effectLst/>
                          <a:latin typeface="Arial" charset="0"/>
                          <a:ea typeface="ＭＳ Ｐゴシック" pitchFamily="-65" charset="-128"/>
                        </a:rPr>
                        <a:t>No effect</a:t>
                      </a:r>
                    </a:p>
                  </a:txBody>
                  <a:tcPr marT="40640" marB="4064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3"/>
                  </a:ext>
                </a:extLst>
              </a:tr>
              <a:tr h="474133">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65" charset="2"/>
                        <a:buNone/>
                        <a:tabLst/>
                      </a:pPr>
                      <a:r>
                        <a:rPr kumimoji="0" lang="en-US" sz="2500" b="0" i="0" u="none" strike="noStrike" cap="none" normalizeH="0" baseline="0">
                          <a:ln>
                            <a:noFill/>
                          </a:ln>
                          <a:solidFill>
                            <a:schemeClr val="tx1"/>
                          </a:solidFill>
                          <a:effectLst/>
                          <a:latin typeface="Arial" charset="0"/>
                          <a:ea typeface="ＭＳ Ｐゴシック" pitchFamily="-65" charset="-128"/>
                        </a:rPr>
                        <a:t>1.2 – 1.6</a:t>
                      </a:r>
                    </a:p>
                  </a:txBody>
                  <a:tcPr marT="40640" marB="4064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346075" marR="0" lvl="0" indent="0" algn="l" defTabSz="914400" rtl="0" eaLnBrk="1" fontAlgn="base" latinLnBrk="0" hangingPunct="1">
                        <a:lnSpc>
                          <a:spcPct val="100000"/>
                        </a:lnSpc>
                        <a:spcBef>
                          <a:spcPct val="20000"/>
                        </a:spcBef>
                        <a:spcAft>
                          <a:spcPct val="0"/>
                        </a:spcAft>
                        <a:buClr>
                          <a:schemeClr val="hlink"/>
                        </a:buClr>
                        <a:buSzPct val="70000"/>
                        <a:buFont typeface="Wingdings" pitchFamily="-65" charset="2"/>
                        <a:buNone/>
                        <a:tabLst/>
                      </a:pPr>
                      <a:r>
                        <a:rPr kumimoji="0" lang="en-US" sz="2300" b="0" i="0" u="none" strike="noStrike" cap="none" normalizeH="0" baseline="0" dirty="0">
                          <a:ln>
                            <a:noFill/>
                          </a:ln>
                          <a:solidFill>
                            <a:schemeClr val="tx1"/>
                          </a:solidFill>
                          <a:effectLst/>
                          <a:latin typeface="Arial" charset="0"/>
                          <a:ea typeface="ＭＳ Ｐゴシック" pitchFamily="-65" charset="-128"/>
                        </a:rPr>
                        <a:t>Weak risk</a:t>
                      </a:r>
                    </a:p>
                  </a:txBody>
                  <a:tcPr marT="40640" marB="4064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4"/>
                  </a:ext>
                </a:extLst>
              </a:tr>
              <a:tr h="541867">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65" charset="2"/>
                        <a:buNone/>
                        <a:tabLst/>
                      </a:pPr>
                      <a:r>
                        <a:rPr kumimoji="0" lang="en-US" sz="2500" b="0" i="0" u="none" strike="noStrike" cap="none" normalizeH="0" baseline="0">
                          <a:ln>
                            <a:noFill/>
                          </a:ln>
                          <a:solidFill>
                            <a:schemeClr val="tx1"/>
                          </a:solidFill>
                          <a:effectLst/>
                          <a:latin typeface="Arial" charset="0"/>
                          <a:ea typeface="ＭＳ Ｐゴシック" pitchFamily="-65" charset="-128"/>
                        </a:rPr>
                        <a:t>1.7 – 2.5</a:t>
                      </a:r>
                    </a:p>
                  </a:txBody>
                  <a:tcPr marT="40640" marB="4064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346075" marR="0" lvl="0" indent="0" algn="l" defTabSz="914400" rtl="0" eaLnBrk="1" fontAlgn="base" latinLnBrk="0" hangingPunct="1">
                        <a:lnSpc>
                          <a:spcPct val="100000"/>
                        </a:lnSpc>
                        <a:spcBef>
                          <a:spcPct val="20000"/>
                        </a:spcBef>
                        <a:spcAft>
                          <a:spcPct val="0"/>
                        </a:spcAft>
                        <a:buClr>
                          <a:schemeClr val="hlink"/>
                        </a:buClr>
                        <a:buSzPct val="70000"/>
                        <a:buFont typeface="Wingdings" pitchFamily="-65" charset="2"/>
                        <a:buNone/>
                        <a:tabLst/>
                      </a:pPr>
                      <a:r>
                        <a:rPr kumimoji="0" lang="en-US" sz="2300" b="0" i="0" u="none" strike="noStrike" cap="none" normalizeH="0" baseline="0" dirty="0">
                          <a:ln>
                            <a:noFill/>
                          </a:ln>
                          <a:solidFill>
                            <a:schemeClr val="tx1"/>
                          </a:solidFill>
                          <a:effectLst/>
                          <a:latin typeface="Arial" charset="0"/>
                          <a:ea typeface="ＭＳ Ｐゴシック" pitchFamily="-65" charset="-128"/>
                        </a:rPr>
                        <a:t>Moderate risk</a:t>
                      </a:r>
                    </a:p>
                  </a:txBody>
                  <a:tcPr marT="40640" marB="4064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5"/>
                  </a:ext>
                </a:extLst>
              </a:tr>
              <a:tr h="609600">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65" charset="2"/>
                        <a:buNone/>
                        <a:tabLst/>
                      </a:pPr>
                      <a:r>
                        <a:rPr kumimoji="0" lang="en-US" sz="2500" b="0" i="0" u="none" strike="noStrike" cap="none" normalizeH="0" baseline="0" dirty="0">
                          <a:ln>
                            <a:noFill/>
                          </a:ln>
                          <a:solidFill>
                            <a:schemeClr val="tx1"/>
                          </a:solidFill>
                          <a:effectLst/>
                          <a:latin typeface="Arial" charset="0"/>
                          <a:ea typeface="ＭＳ Ｐゴシック" pitchFamily="-65" charset="-128"/>
                        </a:rPr>
                        <a:t>&gt; 2.5</a:t>
                      </a:r>
                    </a:p>
                  </a:txBody>
                  <a:tcPr marT="40640" marB="4064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346075" marR="0" lvl="0" indent="0" algn="l" defTabSz="914400" rtl="0" eaLnBrk="1" fontAlgn="base" latinLnBrk="0" hangingPunct="1">
                        <a:lnSpc>
                          <a:spcPct val="100000"/>
                        </a:lnSpc>
                        <a:spcBef>
                          <a:spcPct val="20000"/>
                        </a:spcBef>
                        <a:spcAft>
                          <a:spcPct val="0"/>
                        </a:spcAft>
                        <a:buClr>
                          <a:schemeClr val="hlink"/>
                        </a:buClr>
                        <a:buSzPct val="70000"/>
                        <a:buFont typeface="Wingdings" pitchFamily="-65" charset="2"/>
                        <a:buNone/>
                        <a:tabLst/>
                      </a:pPr>
                      <a:r>
                        <a:rPr kumimoji="0" lang="en-US" sz="2300" b="0" i="0" u="none" strike="noStrike" cap="none" normalizeH="0" baseline="0" dirty="0">
                          <a:ln>
                            <a:noFill/>
                          </a:ln>
                          <a:solidFill>
                            <a:schemeClr val="tx1"/>
                          </a:solidFill>
                          <a:effectLst/>
                          <a:latin typeface="Arial" charset="0"/>
                          <a:ea typeface="ＭＳ Ｐゴシック" pitchFamily="-65" charset="-128"/>
                        </a:rPr>
                        <a:t>Strong risk</a:t>
                      </a:r>
                    </a:p>
                  </a:txBody>
                  <a:tcPr marT="40640" marB="4064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384901026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40080"/>
            <a:ext cx="8229600" cy="1143000"/>
          </a:xfrm>
        </p:spPr>
        <p:txBody>
          <a:bodyPr/>
          <a:lstStyle/>
          <a:p>
            <a:r>
              <a:rPr lang="en-US" sz="4000" dirty="0"/>
              <a:t>Relative vs. difference </a:t>
            </a:r>
            <a:br>
              <a:rPr lang="en-US" sz="4000" dirty="0"/>
            </a:br>
            <a:r>
              <a:rPr lang="en-US" sz="4000" dirty="0"/>
              <a:t>(aka absolute) measures</a:t>
            </a:r>
          </a:p>
        </p:txBody>
      </p:sp>
      <p:sp>
        <p:nvSpPr>
          <p:cNvPr id="3" name="Content Placeholder 2"/>
          <p:cNvSpPr>
            <a:spLocks noGrp="1"/>
          </p:cNvSpPr>
          <p:nvPr>
            <p:ph idx="1"/>
          </p:nvPr>
        </p:nvSpPr>
        <p:spPr>
          <a:xfrm>
            <a:off x="457200" y="2057400"/>
            <a:ext cx="8595360" cy="4389120"/>
          </a:xfrm>
        </p:spPr>
        <p:txBody>
          <a:bodyPr/>
          <a:lstStyle/>
          <a:p>
            <a:pPr>
              <a:lnSpc>
                <a:spcPct val="90000"/>
              </a:lnSpc>
            </a:pPr>
            <a:r>
              <a:rPr lang="en-US" dirty="0"/>
              <a:t>Ratios (PR, RR, OR) are relative measures of association</a:t>
            </a:r>
          </a:p>
          <a:p>
            <a:pPr marL="0" indent="0">
              <a:lnSpc>
                <a:spcPct val="90000"/>
              </a:lnSpc>
              <a:buNone/>
            </a:pPr>
            <a:r>
              <a:rPr lang="en-US" sz="3000" dirty="0"/>
              <a:t>	Ratio of risk in exposed / unexposed</a:t>
            </a:r>
          </a:p>
          <a:p>
            <a:pPr marL="0" indent="0">
              <a:lnSpc>
                <a:spcPct val="90000"/>
              </a:lnSpc>
              <a:spcAft>
                <a:spcPts val="1200"/>
              </a:spcAft>
              <a:buNone/>
            </a:pPr>
            <a:r>
              <a:rPr lang="en-US" sz="3000" dirty="0"/>
              <a:t>	Measures association, possible causality</a:t>
            </a:r>
          </a:p>
          <a:p>
            <a:pPr>
              <a:lnSpc>
                <a:spcPct val="90000"/>
              </a:lnSpc>
            </a:pPr>
            <a:r>
              <a:rPr lang="en-US" dirty="0"/>
              <a:t>Also possible to measure differences (attributable risk)</a:t>
            </a:r>
          </a:p>
          <a:p>
            <a:pPr marL="0" indent="0">
              <a:lnSpc>
                <a:spcPct val="90000"/>
              </a:lnSpc>
              <a:buNone/>
            </a:pPr>
            <a:r>
              <a:rPr lang="en-US" sz="3000" dirty="0"/>
              <a:t>	Risk in exposed – risk in unexposed =  difference</a:t>
            </a:r>
          </a:p>
          <a:p>
            <a:pPr marL="0" indent="0">
              <a:lnSpc>
                <a:spcPct val="90000"/>
              </a:lnSpc>
              <a:buNone/>
            </a:pPr>
            <a:r>
              <a:rPr lang="en-US" sz="3000" dirty="0"/>
              <a:t>	Measures public health or clinical impact</a:t>
            </a:r>
          </a:p>
        </p:txBody>
      </p:sp>
    </p:spTree>
    <p:extLst>
      <p:ext uri="{BB962C8B-B14F-4D97-AF65-F5344CB8AC3E}">
        <p14:creationId xmlns:p14="http://schemas.microsoft.com/office/powerpoint/2010/main" val="92845823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8229600" cy="1139825"/>
          </a:xfrm>
        </p:spPr>
        <p:txBody>
          <a:bodyPr/>
          <a:lstStyle/>
          <a:p>
            <a:r>
              <a:rPr lang="en-US" dirty="0"/>
              <a:t>Attributable risk (AR)</a:t>
            </a:r>
          </a:p>
        </p:txBody>
      </p:sp>
      <p:sp>
        <p:nvSpPr>
          <p:cNvPr id="3" name="Content Placeholder 2"/>
          <p:cNvSpPr>
            <a:spLocks noGrp="1"/>
          </p:cNvSpPr>
          <p:nvPr>
            <p:ph idx="1"/>
          </p:nvPr>
        </p:nvSpPr>
        <p:spPr>
          <a:xfrm>
            <a:off x="457200" y="1600200"/>
            <a:ext cx="8531138" cy="4530725"/>
          </a:xfrm>
        </p:spPr>
        <p:txBody>
          <a:bodyPr/>
          <a:lstStyle/>
          <a:p>
            <a:pPr marL="0" indent="0">
              <a:buNone/>
            </a:pPr>
            <a:r>
              <a:rPr lang="en-US" sz="2800" dirty="0"/>
              <a:t>The </a:t>
            </a:r>
            <a:r>
              <a:rPr lang="en-US" sz="2800" b="1" dirty="0">
                <a:solidFill>
                  <a:srgbClr val="7E9632"/>
                </a:solidFill>
              </a:rPr>
              <a:t>difference</a:t>
            </a:r>
            <a:r>
              <a:rPr lang="en-US" sz="2800" dirty="0"/>
              <a:t> between incidence rates in the exposed and the unexposed groups (absolute)</a:t>
            </a:r>
          </a:p>
          <a:p>
            <a:pPr marL="0" indent="0" algn="ctr">
              <a:buNone/>
            </a:pPr>
            <a:endParaRPr lang="en-US" sz="500" b="1" dirty="0">
              <a:latin typeface="Times New Roman"/>
              <a:cs typeface="Times New Roman"/>
            </a:endParaRPr>
          </a:p>
          <a:p>
            <a:pPr marL="0" indent="0" algn="ctr">
              <a:buNone/>
            </a:pPr>
            <a:r>
              <a:rPr lang="en-US" sz="2400" b="1" dirty="0">
                <a:latin typeface="Times New Roman"/>
                <a:cs typeface="Times New Roman"/>
              </a:rPr>
              <a:t>Attributable risk = Incidence (exposed) – Incidence (unexposed)</a:t>
            </a:r>
          </a:p>
          <a:p>
            <a:pPr marL="0" indent="0">
              <a:buNone/>
            </a:pPr>
            <a:endParaRPr lang="en-US" sz="2800" dirty="0"/>
          </a:p>
          <a:p>
            <a:pPr marL="0" indent="0">
              <a:buNone/>
            </a:pPr>
            <a:endParaRPr lang="en-US" dirty="0"/>
          </a:p>
        </p:txBody>
      </p:sp>
      <p:grpSp>
        <p:nvGrpSpPr>
          <p:cNvPr id="18" name="Group 17"/>
          <p:cNvGrpSpPr/>
          <p:nvPr/>
        </p:nvGrpSpPr>
        <p:grpSpPr>
          <a:xfrm>
            <a:off x="288606" y="3317132"/>
            <a:ext cx="8699732" cy="3373398"/>
            <a:chOff x="288606" y="2996578"/>
            <a:chExt cx="8699732" cy="3373398"/>
          </a:xfrm>
        </p:grpSpPr>
        <p:sp>
          <p:nvSpPr>
            <p:cNvPr id="4" name="Line 3"/>
            <p:cNvSpPr>
              <a:spLocks noChangeShapeType="1"/>
            </p:cNvSpPr>
            <p:nvPr/>
          </p:nvSpPr>
          <p:spPr bwMode="auto">
            <a:xfrm>
              <a:off x="1562100" y="3181244"/>
              <a:ext cx="0" cy="2743200"/>
            </a:xfrm>
            <a:prstGeom prst="line">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5" name="Line 4"/>
            <p:cNvSpPr>
              <a:spLocks noChangeShapeType="1"/>
            </p:cNvSpPr>
            <p:nvPr/>
          </p:nvSpPr>
          <p:spPr bwMode="auto">
            <a:xfrm>
              <a:off x="1562100" y="5924444"/>
              <a:ext cx="5394416" cy="0"/>
            </a:xfrm>
            <a:prstGeom prst="line">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6" name="Rectangle 5"/>
            <p:cNvSpPr>
              <a:spLocks noChangeArrowheads="1"/>
            </p:cNvSpPr>
            <p:nvPr/>
          </p:nvSpPr>
          <p:spPr bwMode="auto">
            <a:xfrm>
              <a:off x="2705100" y="3562244"/>
              <a:ext cx="1371600" cy="2362200"/>
            </a:xfrm>
            <a:prstGeom prst="rect">
              <a:avLst/>
            </a:prstGeom>
            <a:solidFill>
              <a:srgbClr val="FFFF00"/>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7" name="Rectangle 6"/>
            <p:cNvSpPr>
              <a:spLocks noChangeArrowheads="1"/>
            </p:cNvSpPr>
            <p:nvPr/>
          </p:nvSpPr>
          <p:spPr bwMode="auto">
            <a:xfrm>
              <a:off x="5219700" y="4705244"/>
              <a:ext cx="1219200" cy="1219200"/>
            </a:xfrm>
            <a:prstGeom prst="rect">
              <a:avLst/>
            </a:prstGeom>
            <a:solidFill>
              <a:srgbClr val="FFFF00"/>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8" name="Text Box 7"/>
            <p:cNvSpPr txBox="1">
              <a:spLocks noChangeArrowheads="1"/>
            </p:cNvSpPr>
            <p:nvPr/>
          </p:nvSpPr>
          <p:spPr bwMode="auto">
            <a:xfrm>
              <a:off x="2251128" y="5996405"/>
              <a:ext cx="2002736" cy="36933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a:defRPr sz="3200">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lgn="ctr">
                <a:spcBef>
                  <a:spcPct val="50000"/>
                </a:spcBef>
              </a:pPr>
              <a:r>
                <a:rPr lang="en-US" sz="1800" b="1" dirty="0">
                  <a:latin typeface="Calibri"/>
                  <a:cs typeface="Calibri"/>
                </a:rPr>
                <a:t>In exposed group</a:t>
              </a:r>
            </a:p>
          </p:txBody>
        </p:sp>
        <p:sp>
          <p:nvSpPr>
            <p:cNvPr id="9" name="Text Box 8"/>
            <p:cNvSpPr txBox="1">
              <a:spLocks noChangeArrowheads="1"/>
            </p:cNvSpPr>
            <p:nvPr/>
          </p:nvSpPr>
          <p:spPr bwMode="auto">
            <a:xfrm>
              <a:off x="4775729" y="6000644"/>
              <a:ext cx="2438400" cy="36933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a:defRPr sz="3200">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lgn="ctr">
                <a:spcBef>
                  <a:spcPct val="50000"/>
                </a:spcBef>
              </a:pPr>
              <a:r>
                <a:rPr lang="en-US" sz="1800" b="1" dirty="0">
                  <a:latin typeface="Calibri"/>
                  <a:cs typeface="Calibri"/>
                </a:rPr>
                <a:t>In non-exposed group</a:t>
              </a:r>
            </a:p>
          </p:txBody>
        </p:sp>
        <p:sp>
          <p:nvSpPr>
            <p:cNvPr id="10" name="Text Box 9"/>
            <p:cNvSpPr txBox="1">
              <a:spLocks noChangeArrowheads="1"/>
            </p:cNvSpPr>
            <p:nvPr/>
          </p:nvSpPr>
          <p:spPr bwMode="auto">
            <a:xfrm>
              <a:off x="288606" y="4319937"/>
              <a:ext cx="1273495" cy="40011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a:defRPr sz="3200">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lgn="ctr">
                <a:spcBef>
                  <a:spcPct val="50000"/>
                </a:spcBef>
              </a:pPr>
              <a:r>
                <a:rPr lang="en-US" sz="2000" b="1" dirty="0">
                  <a:latin typeface="Calibri"/>
                  <a:cs typeface="Calibri"/>
                </a:rPr>
                <a:t>Incidence</a:t>
              </a:r>
            </a:p>
          </p:txBody>
        </p:sp>
        <p:sp>
          <p:nvSpPr>
            <p:cNvPr id="11" name="Line 12"/>
            <p:cNvSpPr>
              <a:spLocks noChangeShapeType="1"/>
            </p:cNvSpPr>
            <p:nvPr/>
          </p:nvSpPr>
          <p:spPr bwMode="auto">
            <a:xfrm>
              <a:off x="2695070" y="4696896"/>
              <a:ext cx="3743830" cy="8348"/>
            </a:xfrm>
            <a:prstGeom prst="line">
              <a:avLst/>
            </a:prstGeom>
            <a:noFill/>
            <a:ln w="12700">
              <a:solidFill>
                <a:srgbClr val="FF0000"/>
              </a:solidFill>
              <a:prstDash val="dash"/>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12" name="Right Brace 11"/>
            <p:cNvSpPr/>
            <p:nvPr/>
          </p:nvSpPr>
          <p:spPr bwMode="auto">
            <a:xfrm>
              <a:off x="7214129" y="3528774"/>
              <a:ext cx="144549" cy="1044948"/>
            </a:xfrm>
            <a:prstGeom prst="rightBrace">
              <a:avLst/>
            </a:prstGeom>
            <a:noFill/>
            <a:ln w="254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Verdana" pitchFamily="34" charset="0"/>
              </a:endParaRPr>
            </a:p>
          </p:txBody>
        </p:sp>
        <p:sp>
          <p:nvSpPr>
            <p:cNvPr id="13" name="Right Brace 12"/>
            <p:cNvSpPr/>
            <p:nvPr/>
          </p:nvSpPr>
          <p:spPr bwMode="auto">
            <a:xfrm>
              <a:off x="7214129" y="4696896"/>
              <a:ext cx="144549" cy="1227547"/>
            </a:xfrm>
            <a:prstGeom prst="rightBrace">
              <a:avLst/>
            </a:prstGeom>
            <a:noFill/>
            <a:ln w="254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Verdana" pitchFamily="34" charset="0"/>
              </a:endParaRPr>
            </a:p>
          </p:txBody>
        </p:sp>
        <p:sp>
          <p:nvSpPr>
            <p:cNvPr id="14" name="Text Box 8"/>
            <p:cNvSpPr txBox="1">
              <a:spLocks noChangeArrowheads="1"/>
            </p:cNvSpPr>
            <p:nvPr/>
          </p:nvSpPr>
          <p:spPr bwMode="auto">
            <a:xfrm>
              <a:off x="7467600" y="4847225"/>
              <a:ext cx="1520738" cy="120032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a:defRPr sz="3200">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lgn="ctr">
                <a:spcBef>
                  <a:spcPct val="50000"/>
                </a:spcBef>
              </a:pPr>
              <a:r>
                <a:rPr lang="en-US" sz="1800" b="1" dirty="0">
                  <a:latin typeface="Calibri"/>
                  <a:cs typeface="Calibri"/>
                </a:rPr>
                <a:t>Background incidence (not due to exposure)</a:t>
              </a:r>
            </a:p>
          </p:txBody>
        </p:sp>
        <p:sp>
          <p:nvSpPr>
            <p:cNvPr id="15" name="Text Box 8"/>
            <p:cNvSpPr txBox="1">
              <a:spLocks noChangeArrowheads="1"/>
            </p:cNvSpPr>
            <p:nvPr/>
          </p:nvSpPr>
          <p:spPr bwMode="auto">
            <a:xfrm>
              <a:off x="7467600" y="3804334"/>
              <a:ext cx="1520738" cy="6463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a:defRPr sz="3200">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lgn="ctr">
                <a:spcBef>
                  <a:spcPct val="50000"/>
                </a:spcBef>
              </a:pPr>
              <a:r>
                <a:rPr lang="en-US" sz="1800" b="1" dirty="0">
                  <a:latin typeface="Calibri"/>
                  <a:cs typeface="Calibri"/>
                </a:rPr>
                <a:t>Incidence due to exposure</a:t>
              </a:r>
            </a:p>
          </p:txBody>
        </p:sp>
        <p:sp>
          <p:nvSpPr>
            <p:cNvPr id="16" name="Rectangle 15"/>
            <p:cNvSpPr/>
            <p:nvPr/>
          </p:nvSpPr>
          <p:spPr bwMode="auto">
            <a:xfrm>
              <a:off x="2705101" y="3562245"/>
              <a:ext cx="1371600" cy="1143000"/>
            </a:xfrm>
            <a:prstGeom prst="rect">
              <a:avLst/>
            </a:prstGeom>
            <a:solidFill>
              <a:srgbClr val="FF0000"/>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Verdana" pitchFamily="34" charset="0"/>
              </a:endParaRPr>
            </a:p>
          </p:txBody>
        </p:sp>
        <p:sp>
          <p:nvSpPr>
            <p:cNvPr id="17" name="TextBox 16"/>
            <p:cNvSpPr txBox="1"/>
            <p:nvPr/>
          </p:nvSpPr>
          <p:spPr>
            <a:xfrm>
              <a:off x="4582583" y="2996578"/>
              <a:ext cx="1747068" cy="369332"/>
            </a:xfrm>
            <a:prstGeom prst="rect">
              <a:avLst/>
            </a:prstGeom>
            <a:noFill/>
          </p:spPr>
          <p:txBody>
            <a:bodyPr wrap="none" rtlCol="0">
              <a:spAutoFit/>
            </a:bodyPr>
            <a:lstStyle/>
            <a:p>
              <a:r>
                <a:rPr lang="en-US" b="1" dirty="0">
                  <a:latin typeface="Calibri"/>
                  <a:cs typeface="Calibri"/>
                </a:rPr>
                <a:t>Attributable risk</a:t>
              </a:r>
            </a:p>
          </p:txBody>
        </p:sp>
        <p:cxnSp>
          <p:nvCxnSpPr>
            <p:cNvPr id="19" name="Curved Connector 18"/>
            <p:cNvCxnSpPr>
              <a:stCxn id="17" idx="2"/>
            </p:cNvCxnSpPr>
            <p:nvPr/>
          </p:nvCxnSpPr>
          <p:spPr bwMode="auto">
            <a:xfrm rot="5400000">
              <a:off x="4474196" y="3145579"/>
              <a:ext cx="761591" cy="1202253"/>
            </a:xfrm>
            <a:prstGeom prst="curvedConnector2">
              <a:avLst/>
            </a:prstGeom>
            <a:solidFill>
              <a:schemeClr val="accent1"/>
            </a:solidFill>
            <a:ln w="12700" cap="flat" cmpd="sng" algn="ctr">
              <a:solidFill>
                <a:schemeClr val="tx1"/>
              </a:solidFill>
              <a:prstDash val="solid"/>
              <a:round/>
              <a:headEnd type="none" w="med" len="med"/>
              <a:tailEnd type="arrow"/>
            </a:ln>
            <a:effectLst/>
          </p:spPr>
        </p:cxnSp>
      </p:grpSp>
    </p:spTree>
    <p:extLst>
      <p:ext uri="{BB962C8B-B14F-4D97-AF65-F5344CB8AC3E}">
        <p14:creationId xmlns:p14="http://schemas.microsoft.com/office/powerpoint/2010/main" val="113575153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274319"/>
            <a:ext cx="8229600" cy="1143000"/>
          </a:xfrm>
        </p:spPr>
        <p:txBody>
          <a:bodyPr/>
          <a:lstStyle/>
          <a:p>
            <a:r>
              <a:rPr lang="en-US" sz="4200" dirty="0"/>
              <a:t>Population attributable risk (PAR)</a:t>
            </a:r>
          </a:p>
        </p:txBody>
      </p:sp>
      <p:sp>
        <p:nvSpPr>
          <p:cNvPr id="3" name="Content Placeholder 2"/>
          <p:cNvSpPr>
            <a:spLocks noGrp="1"/>
          </p:cNvSpPr>
          <p:nvPr>
            <p:ph idx="1"/>
          </p:nvPr>
        </p:nvSpPr>
        <p:spPr/>
        <p:txBody>
          <a:bodyPr/>
          <a:lstStyle/>
          <a:p>
            <a:r>
              <a:rPr lang="en-US" sz="2400" dirty="0"/>
              <a:t>The incidence of disease (number of cases) in the total population that is due to exposure</a:t>
            </a:r>
          </a:p>
          <a:p>
            <a:r>
              <a:rPr lang="en-US" sz="2400" dirty="0"/>
              <a:t>In other words, the number of cases that would be eliminated from the population </a:t>
            </a:r>
            <a:r>
              <a:rPr lang="en-US" sz="2400" i="1" dirty="0"/>
              <a:t>if the exposure were eliminated</a:t>
            </a:r>
          </a:p>
          <a:p>
            <a:pPr marL="0" indent="0" algn="ctr">
              <a:buNone/>
            </a:pPr>
            <a:endParaRPr lang="en-US" sz="500" b="1" dirty="0">
              <a:latin typeface="Times New Roman"/>
              <a:cs typeface="Times New Roman"/>
            </a:endParaRPr>
          </a:p>
          <a:p>
            <a:pPr marL="0" indent="0" algn="ctr">
              <a:buNone/>
            </a:pPr>
            <a:r>
              <a:rPr lang="en-US" sz="2400" b="1" dirty="0">
                <a:latin typeface="Times New Roman"/>
                <a:cs typeface="Times New Roman"/>
              </a:rPr>
              <a:t>PAR = Incidence (total population) – Incidence (unexposed)</a:t>
            </a:r>
          </a:p>
        </p:txBody>
      </p:sp>
      <p:grpSp>
        <p:nvGrpSpPr>
          <p:cNvPr id="4" name="Group 3"/>
          <p:cNvGrpSpPr/>
          <p:nvPr/>
        </p:nvGrpSpPr>
        <p:grpSpPr>
          <a:xfrm>
            <a:off x="457200" y="4089279"/>
            <a:ext cx="8393383" cy="2755948"/>
            <a:chOff x="277467" y="3181244"/>
            <a:chExt cx="9145948" cy="3677652"/>
          </a:xfrm>
        </p:grpSpPr>
        <p:sp>
          <p:nvSpPr>
            <p:cNvPr id="5" name="Line 3"/>
            <p:cNvSpPr>
              <a:spLocks noChangeShapeType="1"/>
            </p:cNvSpPr>
            <p:nvPr/>
          </p:nvSpPr>
          <p:spPr bwMode="auto">
            <a:xfrm>
              <a:off x="1562100" y="3181244"/>
              <a:ext cx="0" cy="2743200"/>
            </a:xfrm>
            <a:prstGeom prst="line">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6" name="Line 4"/>
            <p:cNvSpPr>
              <a:spLocks noChangeShapeType="1"/>
            </p:cNvSpPr>
            <p:nvPr/>
          </p:nvSpPr>
          <p:spPr bwMode="auto">
            <a:xfrm>
              <a:off x="1562100" y="5924444"/>
              <a:ext cx="5394416" cy="0"/>
            </a:xfrm>
            <a:prstGeom prst="line">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7" name="Rectangle 6"/>
            <p:cNvSpPr>
              <a:spLocks noChangeArrowheads="1"/>
            </p:cNvSpPr>
            <p:nvPr/>
          </p:nvSpPr>
          <p:spPr bwMode="auto">
            <a:xfrm>
              <a:off x="2167680" y="3562244"/>
              <a:ext cx="956954" cy="2362201"/>
            </a:xfrm>
            <a:prstGeom prst="rect">
              <a:avLst/>
            </a:prstGeom>
            <a:solidFill>
              <a:srgbClr val="FFFF00"/>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9" name="Text Box 7"/>
            <p:cNvSpPr txBox="1">
              <a:spLocks noChangeArrowheads="1"/>
            </p:cNvSpPr>
            <p:nvPr/>
          </p:nvSpPr>
          <p:spPr bwMode="auto">
            <a:xfrm>
              <a:off x="1642157" y="5996405"/>
              <a:ext cx="1721226" cy="86249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a:defRPr sz="3200">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lgn="ctr">
                <a:spcBef>
                  <a:spcPct val="50000"/>
                </a:spcBef>
              </a:pPr>
              <a:r>
                <a:rPr lang="en-US" sz="1800" b="1" dirty="0">
                  <a:latin typeface="Calibri"/>
                  <a:cs typeface="Calibri"/>
                </a:rPr>
                <a:t>In exposed group</a:t>
              </a:r>
            </a:p>
          </p:txBody>
        </p:sp>
        <p:sp>
          <p:nvSpPr>
            <p:cNvPr id="10" name="Text Box 8"/>
            <p:cNvSpPr txBox="1">
              <a:spLocks noChangeArrowheads="1"/>
            </p:cNvSpPr>
            <p:nvPr/>
          </p:nvSpPr>
          <p:spPr bwMode="auto">
            <a:xfrm>
              <a:off x="3124635" y="5996404"/>
              <a:ext cx="2032183" cy="86249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a:defRPr sz="3200">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lgn="ctr">
                <a:spcBef>
                  <a:spcPct val="50000"/>
                </a:spcBef>
              </a:pPr>
              <a:r>
                <a:rPr lang="en-US" sz="1800" b="1" dirty="0">
                  <a:latin typeface="Calibri"/>
                  <a:cs typeface="Calibri"/>
                </a:rPr>
                <a:t>In non-exposed group</a:t>
              </a:r>
            </a:p>
          </p:txBody>
        </p:sp>
        <p:sp>
          <p:nvSpPr>
            <p:cNvPr id="11" name="Text Box 9"/>
            <p:cNvSpPr txBox="1">
              <a:spLocks noChangeArrowheads="1"/>
            </p:cNvSpPr>
            <p:nvPr/>
          </p:nvSpPr>
          <p:spPr bwMode="auto">
            <a:xfrm>
              <a:off x="277467" y="4319938"/>
              <a:ext cx="1337056" cy="49285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a:defRPr sz="3200">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lgn="ctr">
                <a:spcBef>
                  <a:spcPct val="50000"/>
                </a:spcBef>
              </a:pPr>
              <a:r>
                <a:rPr lang="en-US" sz="1800" b="1" dirty="0">
                  <a:latin typeface="Calibri"/>
                  <a:cs typeface="Calibri"/>
                </a:rPr>
                <a:t>Incidence</a:t>
              </a:r>
            </a:p>
          </p:txBody>
        </p:sp>
        <p:sp>
          <p:nvSpPr>
            <p:cNvPr id="13" name="Right Brace 12"/>
            <p:cNvSpPr/>
            <p:nvPr/>
          </p:nvSpPr>
          <p:spPr bwMode="auto">
            <a:xfrm>
              <a:off x="6738699" y="3601466"/>
              <a:ext cx="619979" cy="1095428"/>
            </a:xfrm>
            <a:prstGeom prst="rightBrace">
              <a:avLst/>
            </a:prstGeom>
            <a:noFill/>
            <a:ln w="254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Verdana" pitchFamily="34" charset="0"/>
              </a:endParaRPr>
            </a:p>
          </p:txBody>
        </p:sp>
        <p:sp>
          <p:nvSpPr>
            <p:cNvPr id="17" name="Rectangle 16"/>
            <p:cNvSpPr/>
            <p:nvPr/>
          </p:nvSpPr>
          <p:spPr bwMode="auto">
            <a:xfrm>
              <a:off x="2167681" y="3562245"/>
              <a:ext cx="956953" cy="1143000"/>
            </a:xfrm>
            <a:prstGeom prst="rect">
              <a:avLst/>
            </a:prstGeom>
            <a:solidFill>
              <a:srgbClr val="FF0000"/>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Verdana" pitchFamily="34" charset="0"/>
              </a:endParaRPr>
            </a:p>
          </p:txBody>
        </p:sp>
        <p:sp>
          <p:nvSpPr>
            <p:cNvPr id="18" name="TextBox 17"/>
            <p:cNvSpPr txBox="1"/>
            <p:nvPr/>
          </p:nvSpPr>
          <p:spPr>
            <a:xfrm>
              <a:off x="7211919" y="3828833"/>
              <a:ext cx="2211496" cy="862491"/>
            </a:xfrm>
            <a:prstGeom prst="rect">
              <a:avLst/>
            </a:prstGeom>
            <a:noFill/>
          </p:spPr>
          <p:txBody>
            <a:bodyPr wrap="square" rtlCol="0">
              <a:spAutoFit/>
            </a:bodyPr>
            <a:lstStyle/>
            <a:p>
              <a:pPr algn="ctr"/>
              <a:r>
                <a:rPr lang="en-US" b="1" dirty="0">
                  <a:latin typeface="Calibri"/>
                  <a:cs typeface="Calibri"/>
                </a:rPr>
                <a:t>Population</a:t>
              </a:r>
            </a:p>
            <a:p>
              <a:pPr algn="ctr"/>
              <a:r>
                <a:rPr lang="en-US" b="1" dirty="0">
                  <a:latin typeface="Calibri"/>
                  <a:cs typeface="Calibri"/>
                </a:rPr>
                <a:t>attributable risk</a:t>
              </a:r>
            </a:p>
          </p:txBody>
        </p:sp>
      </p:grpSp>
      <p:sp>
        <p:nvSpPr>
          <p:cNvPr id="20" name="Rectangle 19"/>
          <p:cNvSpPr>
            <a:spLocks noChangeArrowheads="1"/>
          </p:cNvSpPr>
          <p:nvPr/>
        </p:nvSpPr>
        <p:spPr bwMode="auto">
          <a:xfrm>
            <a:off x="3613202" y="5225073"/>
            <a:ext cx="878212" cy="919898"/>
          </a:xfrm>
          <a:prstGeom prst="rect">
            <a:avLst/>
          </a:prstGeom>
          <a:solidFill>
            <a:srgbClr val="FFFF00"/>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1" name="Rectangle 20"/>
          <p:cNvSpPr>
            <a:spLocks noChangeArrowheads="1"/>
          </p:cNvSpPr>
          <p:nvPr/>
        </p:nvSpPr>
        <p:spPr bwMode="auto">
          <a:xfrm>
            <a:off x="4935058" y="4374792"/>
            <a:ext cx="878212" cy="1756133"/>
          </a:xfrm>
          <a:prstGeom prst="rect">
            <a:avLst/>
          </a:prstGeom>
          <a:solidFill>
            <a:srgbClr val="FF8B16"/>
          </a:solidFill>
          <a:ln w="9525">
            <a:solidFill>
              <a:schemeClr val="tx1"/>
            </a:solidFill>
            <a:miter lim="800000"/>
            <a:headEnd/>
            <a:tailEnd/>
          </a:ln>
          <a:effectLst/>
          <a:extLst/>
        </p:spPr>
        <p:txBody>
          <a:bodyPr wrap="none" anchor="ctr"/>
          <a:lstStyle/>
          <a:p>
            <a:endParaRPr lang="en-US"/>
          </a:p>
        </p:txBody>
      </p:sp>
      <p:sp>
        <p:nvSpPr>
          <p:cNvPr id="22" name="Text Box 8"/>
          <p:cNvSpPr txBox="1">
            <a:spLocks noChangeArrowheads="1"/>
          </p:cNvSpPr>
          <p:nvPr/>
        </p:nvSpPr>
        <p:spPr bwMode="auto">
          <a:xfrm>
            <a:off x="4960976" y="6225419"/>
            <a:ext cx="1994765" cy="36933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a:defRPr sz="3200">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spcBef>
                <a:spcPct val="50000"/>
              </a:spcBef>
            </a:pPr>
            <a:r>
              <a:rPr lang="en-US" sz="1800" b="1" dirty="0">
                <a:latin typeface="Calibri"/>
                <a:cs typeface="Calibri"/>
              </a:rPr>
              <a:t>In total population</a:t>
            </a:r>
          </a:p>
        </p:txBody>
      </p:sp>
      <p:sp>
        <p:nvSpPr>
          <p:cNvPr id="24" name="Line 12"/>
          <p:cNvSpPr>
            <a:spLocks noChangeShapeType="1"/>
          </p:cNvSpPr>
          <p:nvPr/>
        </p:nvSpPr>
        <p:spPr bwMode="auto">
          <a:xfrm>
            <a:off x="3613202" y="5220898"/>
            <a:ext cx="2773574" cy="10431"/>
          </a:xfrm>
          <a:prstGeom prst="line">
            <a:avLst/>
          </a:prstGeom>
          <a:noFill/>
          <a:ln w="12700">
            <a:solidFill>
              <a:srgbClr val="FF0000"/>
            </a:solidFill>
            <a:prstDash val="dash"/>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25" name="Line 12"/>
          <p:cNvSpPr>
            <a:spLocks noChangeShapeType="1"/>
          </p:cNvSpPr>
          <p:nvPr/>
        </p:nvSpPr>
        <p:spPr bwMode="auto">
          <a:xfrm>
            <a:off x="5813270" y="4393753"/>
            <a:ext cx="556082" cy="10431"/>
          </a:xfrm>
          <a:prstGeom prst="line">
            <a:avLst/>
          </a:prstGeom>
          <a:noFill/>
          <a:ln w="12700">
            <a:solidFill>
              <a:srgbClr val="FF0000"/>
            </a:solidFill>
            <a:prstDash val="dash"/>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Tree>
    <p:extLst>
      <p:ext uri="{BB962C8B-B14F-4D97-AF65-F5344CB8AC3E}">
        <p14:creationId xmlns:p14="http://schemas.microsoft.com/office/powerpoint/2010/main" val="148541416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Evaluating diagnostic tests</a:t>
            </a:r>
          </a:p>
        </p:txBody>
      </p:sp>
      <p:sp>
        <p:nvSpPr>
          <p:cNvPr id="3" name="Content Placeholder 2"/>
          <p:cNvSpPr>
            <a:spLocks noGrp="1"/>
          </p:cNvSpPr>
          <p:nvPr>
            <p:ph idx="1"/>
          </p:nvPr>
        </p:nvSpPr>
        <p:spPr>
          <a:xfrm>
            <a:off x="457200" y="1600200"/>
            <a:ext cx="8321040" cy="4530725"/>
          </a:xfrm>
        </p:spPr>
        <p:txBody>
          <a:bodyPr/>
          <a:lstStyle/>
          <a:p>
            <a:r>
              <a:rPr lang="en-US" dirty="0"/>
              <a:t>There are several ways to assess how well a diagnostic test performs </a:t>
            </a:r>
          </a:p>
          <a:p>
            <a:pPr lvl="1"/>
            <a:r>
              <a:rPr lang="en-US" dirty="0"/>
              <a:t>To measure </a:t>
            </a:r>
            <a:r>
              <a:rPr lang="en-US" i="1" dirty="0">
                <a:solidFill>
                  <a:schemeClr val="accent6">
                    <a:lumMod val="75000"/>
                  </a:schemeClr>
                </a:solidFill>
              </a:rPr>
              <a:t>test accuracy </a:t>
            </a:r>
            <a:r>
              <a:rPr lang="en-US" dirty="0"/>
              <a:t>– or how well a test performs compared to a gold standard – we measure </a:t>
            </a:r>
            <a:r>
              <a:rPr lang="en-US" b="1" dirty="0">
                <a:solidFill>
                  <a:srgbClr val="660066"/>
                </a:solidFill>
              </a:rPr>
              <a:t>sensitivity</a:t>
            </a:r>
            <a:r>
              <a:rPr lang="en-US" dirty="0">
                <a:solidFill>
                  <a:srgbClr val="660066"/>
                </a:solidFill>
              </a:rPr>
              <a:t>, </a:t>
            </a:r>
            <a:r>
              <a:rPr lang="en-US" b="1" dirty="0">
                <a:solidFill>
                  <a:srgbClr val="660066"/>
                </a:solidFill>
              </a:rPr>
              <a:t>specificity</a:t>
            </a:r>
            <a:r>
              <a:rPr lang="en-US" dirty="0">
                <a:solidFill>
                  <a:srgbClr val="660066"/>
                </a:solidFill>
              </a:rPr>
              <a:t>, </a:t>
            </a:r>
            <a:r>
              <a:rPr lang="en-US" b="1" dirty="0">
                <a:solidFill>
                  <a:srgbClr val="660066"/>
                </a:solidFill>
              </a:rPr>
              <a:t>positive predictive value</a:t>
            </a:r>
            <a:r>
              <a:rPr lang="en-US" dirty="0">
                <a:solidFill>
                  <a:srgbClr val="660066"/>
                </a:solidFill>
              </a:rPr>
              <a:t>, and </a:t>
            </a:r>
            <a:r>
              <a:rPr lang="en-US" b="1" dirty="0">
                <a:solidFill>
                  <a:srgbClr val="660066"/>
                </a:solidFill>
              </a:rPr>
              <a:t>negative predictive value</a:t>
            </a:r>
          </a:p>
          <a:p>
            <a:pPr lvl="1"/>
            <a:r>
              <a:rPr lang="en-US" dirty="0"/>
              <a:t>To measure </a:t>
            </a:r>
            <a:r>
              <a:rPr lang="en-US" i="1" dirty="0">
                <a:solidFill>
                  <a:srgbClr val="7E9632"/>
                </a:solidFill>
              </a:rPr>
              <a:t>test reliability </a:t>
            </a:r>
            <a:r>
              <a:rPr lang="en-US" dirty="0"/>
              <a:t>– or how closely two testers agree – we calculate </a:t>
            </a:r>
            <a:r>
              <a:rPr lang="en-US" b="1" dirty="0">
                <a:solidFill>
                  <a:srgbClr val="660066"/>
                </a:solidFill>
              </a:rPr>
              <a:t>kappa</a:t>
            </a:r>
            <a:endParaRPr lang="en-US" b="1" dirty="0"/>
          </a:p>
        </p:txBody>
      </p:sp>
    </p:spTree>
    <p:extLst>
      <p:ext uri="{BB962C8B-B14F-4D97-AF65-F5344CB8AC3E}">
        <p14:creationId xmlns:p14="http://schemas.microsoft.com/office/powerpoint/2010/main" val="13528373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2"/>
            <a:ext cx="8229600" cy="1143000"/>
          </a:xfrm>
        </p:spPr>
        <p:txBody>
          <a:bodyPr/>
          <a:lstStyle/>
          <a:p>
            <a:r>
              <a:rPr lang="en-US" dirty="0"/>
              <a:t>Diagnostic tests</a:t>
            </a:r>
          </a:p>
        </p:txBody>
      </p:sp>
      <p:sp>
        <p:nvSpPr>
          <p:cNvPr id="3" name="Content Placeholder 2"/>
          <p:cNvSpPr>
            <a:spLocks noGrp="1"/>
          </p:cNvSpPr>
          <p:nvPr>
            <p:ph idx="1"/>
          </p:nvPr>
        </p:nvSpPr>
        <p:spPr>
          <a:xfrm>
            <a:off x="479233" y="1538017"/>
            <a:ext cx="8229600" cy="4514440"/>
          </a:xfrm>
        </p:spPr>
        <p:txBody>
          <a:bodyPr/>
          <a:lstStyle/>
          <a:p>
            <a:pPr marL="0" indent="0">
              <a:buNone/>
            </a:pPr>
            <a:r>
              <a:rPr lang="en-US" sz="2800" dirty="0"/>
              <a:t>When evaluating the performance of diagnostic tests, we use a slightly modified 2 x 2 table:</a:t>
            </a:r>
          </a:p>
        </p:txBody>
      </p:sp>
      <p:grpSp>
        <p:nvGrpSpPr>
          <p:cNvPr id="4" name="Group 7"/>
          <p:cNvGrpSpPr>
            <a:grpSpLocks/>
          </p:cNvGrpSpPr>
          <p:nvPr/>
        </p:nvGrpSpPr>
        <p:grpSpPr bwMode="auto">
          <a:xfrm>
            <a:off x="3161791" y="3515433"/>
            <a:ext cx="3386667" cy="2190990"/>
            <a:chOff x="1920" y="1488"/>
            <a:chExt cx="2400" cy="1632"/>
          </a:xfrm>
        </p:grpSpPr>
        <p:sp>
          <p:nvSpPr>
            <p:cNvPr id="5" name="Rectangle 4"/>
            <p:cNvSpPr>
              <a:spLocks noChangeArrowheads="1"/>
            </p:cNvSpPr>
            <p:nvPr/>
          </p:nvSpPr>
          <p:spPr bwMode="auto">
            <a:xfrm>
              <a:off x="1920" y="1488"/>
              <a:ext cx="2400" cy="1632"/>
            </a:xfrm>
            <a:prstGeom prst="rect">
              <a:avLst/>
            </a:prstGeom>
            <a:noFill/>
            <a:ln w="19050">
              <a:solidFill>
                <a:schemeClr val="tx1"/>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endParaRPr lang="en-US" altLang="en-US" sz="2844"/>
            </a:p>
          </p:txBody>
        </p:sp>
        <p:sp>
          <p:nvSpPr>
            <p:cNvPr id="6" name="Line 5"/>
            <p:cNvSpPr>
              <a:spLocks noChangeShapeType="1"/>
            </p:cNvSpPr>
            <p:nvPr/>
          </p:nvSpPr>
          <p:spPr bwMode="auto">
            <a:xfrm>
              <a:off x="3120" y="1488"/>
              <a:ext cx="0" cy="1632"/>
            </a:xfrm>
            <a:prstGeom prst="line">
              <a:avLst/>
            </a:prstGeom>
            <a:noFill/>
            <a:ln w="19050">
              <a:solidFill>
                <a:schemeClr val="tx1"/>
              </a:solidFill>
              <a:round/>
              <a:headEnd/>
              <a:tailEnd/>
            </a:ln>
            <a:extLst>
              <a:ext uri="{909E8E84-426E-40dd-AFC4-6F175D3DCCD1}">
                <a14:hiddenFill xmlns="" xmlns:a14="http://schemas.microsoft.com/office/drawing/2010/main">
                  <a:noFill/>
                </a14:hiddenFill>
              </a:ext>
            </a:extLst>
          </p:spPr>
          <p:txBody>
            <a:bodyPr wrap="none" anchor="ctr"/>
            <a:lstStyle/>
            <a:p>
              <a:endParaRPr lang="en-US" sz="1600"/>
            </a:p>
          </p:txBody>
        </p:sp>
        <p:sp>
          <p:nvSpPr>
            <p:cNvPr id="7" name="Line 6"/>
            <p:cNvSpPr>
              <a:spLocks noChangeShapeType="1"/>
            </p:cNvSpPr>
            <p:nvPr/>
          </p:nvSpPr>
          <p:spPr bwMode="auto">
            <a:xfrm>
              <a:off x="1920" y="2304"/>
              <a:ext cx="2400" cy="0"/>
            </a:xfrm>
            <a:prstGeom prst="line">
              <a:avLst/>
            </a:prstGeom>
            <a:noFill/>
            <a:ln w="19050">
              <a:solidFill>
                <a:schemeClr val="tx1"/>
              </a:solidFill>
              <a:round/>
              <a:headEnd/>
              <a:tailEnd/>
            </a:ln>
            <a:extLst>
              <a:ext uri="{909E8E84-426E-40dd-AFC4-6F175D3DCCD1}">
                <a14:hiddenFill xmlns="" xmlns:a14="http://schemas.microsoft.com/office/drawing/2010/main">
                  <a:noFill/>
                </a14:hiddenFill>
              </a:ext>
            </a:extLst>
          </p:spPr>
          <p:txBody>
            <a:bodyPr wrap="none" anchor="ctr"/>
            <a:lstStyle/>
            <a:p>
              <a:endParaRPr lang="en-US" sz="1600"/>
            </a:p>
          </p:txBody>
        </p:sp>
      </p:grpSp>
      <p:sp>
        <p:nvSpPr>
          <p:cNvPr id="8" name="Text Box 8"/>
          <p:cNvSpPr txBox="1">
            <a:spLocks noChangeArrowheads="1"/>
          </p:cNvSpPr>
          <p:nvPr/>
        </p:nvSpPr>
        <p:spPr bwMode="auto">
          <a:xfrm>
            <a:off x="2009520" y="2673014"/>
            <a:ext cx="5547162"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400" b="1" dirty="0">
                <a:solidFill>
                  <a:schemeClr val="accent1"/>
                </a:solidFill>
              </a:rPr>
              <a:t>True disease status “Gold Standard”</a:t>
            </a:r>
          </a:p>
        </p:txBody>
      </p:sp>
      <p:sp>
        <p:nvSpPr>
          <p:cNvPr id="9" name="Text Box 9"/>
          <p:cNvSpPr txBox="1">
            <a:spLocks noChangeArrowheads="1"/>
          </p:cNvSpPr>
          <p:nvPr/>
        </p:nvSpPr>
        <p:spPr bwMode="auto">
          <a:xfrm>
            <a:off x="3320103" y="3159167"/>
            <a:ext cx="3072542"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1800" b="1" dirty="0"/>
              <a:t>        Yes                   No</a:t>
            </a:r>
          </a:p>
        </p:txBody>
      </p:sp>
      <p:sp>
        <p:nvSpPr>
          <p:cNvPr id="10" name="Text Box 11"/>
          <p:cNvSpPr txBox="1">
            <a:spLocks noChangeArrowheads="1"/>
          </p:cNvSpPr>
          <p:nvPr/>
        </p:nvSpPr>
        <p:spPr bwMode="auto">
          <a:xfrm>
            <a:off x="1744134" y="4020568"/>
            <a:ext cx="1418907" cy="138499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lgn="r">
              <a:spcBef>
                <a:spcPct val="0"/>
              </a:spcBef>
              <a:buClrTx/>
              <a:buSzTx/>
              <a:buFontTx/>
              <a:buNone/>
            </a:pPr>
            <a:r>
              <a:rPr lang="en-US" altLang="en-US" sz="2100" b="1" dirty="0"/>
              <a:t>Positive </a:t>
            </a:r>
          </a:p>
          <a:p>
            <a:pPr>
              <a:spcBef>
                <a:spcPct val="0"/>
              </a:spcBef>
              <a:buClrTx/>
              <a:buSzTx/>
              <a:buFontTx/>
              <a:buNone/>
            </a:pPr>
            <a:endParaRPr lang="en-US" altLang="en-US" sz="2100" b="1" dirty="0"/>
          </a:p>
          <a:p>
            <a:pPr algn="r">
              <a:spcBef>
                <a:spcPct val="0"/>
              </a:spcBef>
              <a:buClrTx/>
              <a:buSzTx/>
              <a:buFontTx/>
              <a:buNone/>
            </a:pPr>
            <a:endParaRPr lang="en-US" altLang="en-US" sz="2100" b="1" dirty="0"/>
          </a:p>
          <a:p>
            <a:pPr algn="r">
              <a:spcBef>
                <a:spcPct val="0"/>
              </a:spcBef>
              <a:buClrTx/>
              <a:buSzTx/>
              <a:buFontTx/>
              <a:buNone/>
            </a:pPr>
            <a:r>
              <a:rPr lang="en-US" altLang="en-US" sz="2100" b="1" dirty="0"/>
              <a:t>Negative </a:t>
            </a:r>
          </a:p>
        </p:txBody>
      </p:sp>
      <p:sp>
        <p:nvSpPr>
          <p:cNvPr id="11" name="Text Box 12"/>
          <p:cNvSpPr txBox="1">
            <a:spLocks noChangeArrowheads="1"/>
          </p:cNvSpPr>
          <p:nvPr/>
        </p:nvSpPr>
        <p:spPr bwMode="auto">
          <a:xfrm>
            <a:off x="3883610" y="3782887"/>
            <a:ext cx="373820" cy="4753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489" b="1" i="1" dirty="0">
                <a:latin typeface="Times New Roman" charset="0"/>
              </a:rPr>
              <a:t>a</a:t>
            </a:r>
            <a:endParaRPr lang="en-US" altLang="en-US" sz="2844" b="1" dirty="0"/>
          </a:p>
        </p:txBody>
      </p:sp>
      <p:sp>
        <p:nvSpPr>
          <p:cNvPr id="12" name="Text Box 13"/>
          <p:cNvSpPr txBox="1">
            <a:spLocks noChangeArrowheads="1"/>
          </p:cNvSpPr>
          <p:nvPr/>
        </p:nvSpPr>
        <p:spPr bwMode="auto">
          <a:xfrm>
            <a:off x="5481129" y="3760888"/>
            <a:ext cx="366703" cy="4753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489" b="1" i="1" dirty="0">
                <a:latin typeface="Times New Roman" charset="0"/>
              </a:rPr>
              <a:t>b</a:t>
            </a:r>
            <a:endParaRPr lang="en-US" altLang="en-US" sz="2844" b="1" dirty="0"/>
          </a:p>
        </p:txBody>
      </p:sp>
      <p:sp>
        <p:nvSpPr>
          <p:cNvPr id="13" name="Text Box 14"/>
          <p:cNvSpPr txBox="1">
            <a:spLocks noChangeArrowheads="1"/>
          </p:cNvSpPr>
          <p:nvPr/>
        </p:nvSpPr>
        <p:spPr bwMode="auto">
          <a:xfrm>
            <a:off x="3896130" y="4791911"/>
            <a:ext cx="348780" cy="4753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489" b="1" i="1" dirty="0">
                <a:latin typeface="Times New Roman" charset="0"/>
              </a:rPr>
              <a:t>c</a:t>
            </a:r>
            <a:endParaRPr lang="en-US" altLang="en-US" sz="2844" b="1" dirty="0"/>
          </a:p>
        </p:txBody>
      </p:sp>
      <p:sp>
        <p:nvSpPr>
          <p:cNvPr id="14" name="Text Box 15"/>
          <p:cNvSpPr txBox="1">
            <a:spLocks noChangeArrowheads="1"/>
          </p:cNvSpPr>
          <p:nvPr/>
        </p:nvSpPr>
        <p:spPr bwMode="auto">
          <a:xfrm>
            <a:off x="5430795" y="4791911"/>
            <a:ext cx="399468" cy="4753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489" b="1" i="1" dirty="0">
                <a:latin typeface="Times New Roman" charset="0"/>
              </a:rPr>
              <a:t>d</a:t>
            </a:r>
            <a:endParaRPr lang="en-US" altLang="en-US" sz="2844" b="1" dirty="0"/>
          </a:p>
        </p:txBody>
      </p:sp>
      <p:sp>
        <p:nvSpPr>
          <p:cNvPr id="15" name="Text Box 15"/>
          <p:cNvSpPr txBox="1">
            <a:spLocks noChangeArrowheads="1"/>
          </p:cNvSpPr>
          <p:nvPr/>
        </p:nvSpPr>
        <p:spPr bwMode="auto">
          <a:xfrm>
            <a:off x="6644254" y="3770721"/>
            <a:ext cx="901283" cy="4753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489" b="1" i="1" dirty="0">
                <a:latin typeface="Times New Roman" charset="0"/>
              </a:rPr>
              <a:t>a + b</a:t>
            </a:r>
            <a:endParaRPr lang="en-US" altLang="en-US" sz="2844" b="1" dirty="0"/>
          </a:p>
        </p:txBody>
      </p:sp>
      <p:sp>
        <p:nvSpPr>
          <p:cNvPr id="16" name="Text Box 16"/>
          <p:cNvSpPr txBox="1">
            <a:spLocks noChangeArrowheads="1"/>
          </p:cNvSpPr>
          <p:nvPr/>
        </p:nvSpPr>
        <p:spPr bwMode="auto">
          <a:xfrm>
            <a:off x="6644253" y="4786721"/>
            <a:ext cx="912429" cy="4753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489" b="1" i="1">
                <a:latin typeface="Times New Roman" charset="0"/>
              </a:rPr>
              <a:t>c + d</a:t>
            </a:r>
            <a:endParaRPr lang="en-US" altLang="en-US" sz="2844" b="1"/>
          </a:p>
        </p:txBody>
      </p:sp>
      <p:sp>
        <p:nvSpPr>
          <p:cNvPr id="17" name="Text Box 17"/>
          <p:cNvSpPr txBox="1">
            <a:spLocks noChangeArrowheads="1"/>
          </p:cNvSpPr>
          <p:nvPr/>
        </p:nvSpPr>
        <p:spPr bwMode="auto">
          <a:xfrm>
            <a:off x="3628840" y="5712773"/>
            <a:ext cx="883360" cy="4753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489" b="1" i="1" dirty="0">
                <a:latin typeface="Times New Roman" charset="0"/>
              </a:rPr>
              <a:t>a + c</a:t>
            </a:r>
            <a:endParaRPr lang="en-US" altLang="en-US" sz="2844" b="1" dirty="0"/>
          </a:p>
        </p:txBody>
      </p:sp>
      <p:sp>
        <p:nvSpPr>
          <p:cNvPr id="18" name="Text Box 18"/>
          <p:cNvSpPr txBox="1">
            <a:spLocks noChangeArrowheads="1"/>
          </p:cNvSpPr>
          <p:nvPr/>
        </p:nvSpPr>
        <p:spPr bwMode="auto">
          <a:xfrm>
            <a:off x="5184335" y="5733549"/>
            <a:ext cx="899605" cy="4753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489" b="1" i="1" dirty="0">
                <a:latin typeface="Times New Roman" charset="0"/>
              </a:rPr>
              <a:t>b + d</a:t>
            </a:r>
            <a:endParaRPr lang="en-US" altLang="en-US" sz="2844" b="1" dirty="0"/>
          </a:p>
        </p:txBody>
      </p:sp>
      <p:sp>
        <p:nvSpPr>
          <p:cNvPr id="19" name="Text Box 19"/>
          <p:cNvSpPr txBox="1">
            <a:spLocks noChangeArrowheads="1"/>
          </p:cNvSpPr>
          <p:nvPr/>
        </p:nvSpPr>
        <p:spPr bwMode="auto">
          <a:xfrm>
            <a:off x="6644253" y="5733549"/>
            <a:ext cx="2064580" cy="85838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489" b="1" i="1" dirty="0">
                <a:latin typeface="Times New Roman" charset="0"/>
              </a:rPr>
              <a:t>Total</a:t>
            </a:r>
          </a:p>
          <a:p>
            <a:pPr>
              <a:spcBef>
                <a:spcPct val="0"/>
              </a:spcBef>
              <a:buClrTx/>
              <a:buSzTx/>
              <a:buFontTx/>
              <a:buNone/>
            </a:pPr>
            <a:r>
              <a:rPr lang="en-US" altLang="en-US" sz="2489" b="1" i="1" dirty="0">
                <a:latin typeface="Times New Roman" charset="0"/>
              </a:rPr>
              <a:t>(a + b + c + d)</a:t>
            </a:r>
            <a:endParaRPr lang="en-US" altLang="en-US" sz="2844" b="1" dirty="0"/>
          </a:p>
        </p:txBody>
      </p:sp>
      <p:cxnSp>
        <p:nvCxnSpPr>
          <p:cNvPr id="20" name="Straight Connector 19"/>
          <p:cNvCxnSpPr>
            <a:stCxn id="5" idx="2"/>
          </p:cNvCxnSpPr>
          <p:nvPr/>
        </p:nvCxnSpPr>
        <p:spPr bwMode="auto">
          <a:xfrm>
            <a:off x="4855125" y="5706423"/>
            <a:ext cx="0" cy="87109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1" name="Straight Connector 20"/>
          <p:cNvCxnSpPr/>
          <p:nvPr/>
        </p:nvCxnSpPr>
        <p:spPr bwMode="auto">
          <a:xfrm>
            <a:off x="6549708" y="5864532"/>
            <a:ext cx="0" cy="87109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2" name="Straight Connector 21"/>
          <p:cNvCxnSpPr/>
          <p:nvPr/>
        </p:nvCxnSpPr>
        <p:spPr bwMode="auto">
          <a:xfrm>
            <a:off x="6571653" y="4610928"/>
            <a:ext cx="2137092"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3" name="Straight Connector 22"/>
          <p:cNvCxnSpPr/>
          <p:nvPr/>
        </p:nvCxnSpPr>
        <p:spPr bwMode="auto">
          <a:xfrm>
            <a:off x="6549708" y="5706423"/>
            <a:ext cx="2137092"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24" name="Text Box 10"/>
          <p:cNvSpPr txBox="1">
            <a:spLocks noChangeArrowheads="1"/>
          </p:cNvSpPr>
          <p:nvPr/>
        </p:nvSpPr>
        <p:spPr bwMode="auto">
          <a:xfrm>
            <a:off x="457201" y="4066944"/>
            <a:ext cx="1373716" cy="120032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lgn="ctr">
              <a:spcBef>
                <a:spcPct val="0"/>
              </a:spcBef>
              <a:buClrTx/>
              <a:buSzTx/>
              <a:buFontTx/>
              <a:buNone/>
            </a:pPr>
            <a:r>
              <a:rPr lang="en-US" altLang="en-US" sz="2400" b="1" dirty="0">
                <a:solidFill>
                  <a:srgbClr val="0F6FC6"/>
                </a:solidFill>
              </a:rPr>
              <a:t>Disease test result</a:t>
            </a:r>
          </a:p>
        </p:txBody>
      </p:sp>
      <p:sp>
        <p:nvSpPr>
          <p:cNvPr id="25" name="Text Box 9"/>
          <p:cNvSpPr txBox="1">
            <a:spLocks noChangeArrowheads="1"/>
          </p:cNvSpPr>
          <p:nvPr/>
        </p:nvSpPr>
        <p:spPr bwMode="auto">
          <a:xfrm>
            <a:off x="3337993" y="4165672"/>
            <a:ext cx="1693334"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1400" b="1" dirty="0"/>
              <a:t>(True-positive)</a:t>
            </a:r>
          </a:p>
        </p:txBody>
      </p:sp>
      <p:sp>
        <p:nvSpPr>
          <p:cNvPr id="26" name="Text Box 9"/>
          <p:cNvSpPr txBox="1">
            <a:spLocks noChangeArrowheads="1"/>
          </p:cNvSpPr>
          <p:nvPr/>
        </p:nvSpPr>
        <p:spPr bwMode="auto">
          <a:xfrm>
            <a:off x="4856374" y="4143810"/>
            <a:ext cx="1693334"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1400" b="1" dirty="0"/>
              <a:t>(False-positive)</a:t>
            </a:r>
          </a:p>
        </p:txBody>
      </p:sp>
      <p:sp>
        <p:nvSpPr>
          <p:cNvPr id="27" name="Text Box 9"/>
          <p:cNvSpPr txBox="1">
            <a:spLocks noChangeArrowheads="1"/>
          </p:cNvSpPr>
          <p:nvPr/>
        </p:nvSpPr>
        <p:spPr bwMode="auto">
          <a:xfrm>
            <a:off x="3337993" y="5130473"/>
            <a:ext cx="1846342"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1400" b="1" dirty="0"/>
              <a:t>(False-negative)</a:t>
            </a:r>
          </a:p>
        </p:txBody>
      </p:sp>
      <p:sp>
        <p:nvSpPr>
          <p:cNvPr id="28" name="Text Box 9"/>
          <p:cNvSpPr txBox="1">
            <a:spLocks noChangeArrowheads="1"/>
          </p:cNvSpPr>
          <p:nvPr/>
        </p:nvSpPr>
        <p:spPr bwMode="auto">
          <a:xfrm>
            <a:off x="4908497" y="5097786"/>
            <a:ext cx="1693334"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1400" b="1" dirty="0"/>
              <a:t>(True-negative)</a:t>
            </a:r>
          </a:p>
        </p:txBody>
      </p:sp>
      <p:sp>
        <p:nvSpPr>
          <p:cNvPr id="29" name="Text Box 9"/>
          <p:cNvSpPr txBox="1">
            <a:spLocks noChangeArrowheads="1"/>
          </p:cNvSpPr>
          <p:nvPr/>
        </p:nvSpPr>
        <p:spPr bwMode="auto">
          <a:xfrm>
            <a:off x="6549708" y="4143810"/>
            <a:ext cx="2340998"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1400" b="1" dirty="0"/>
              <a:t>(Total positive results)</a:t>
            </a:r>
          </a:p>
        </p:txBody>
      </p:sp>
      <p:sp>
        <p:nvSpPr>
          <p:cNvPr id="30" name="Text Box 9"/>
          <p:cNvSpPr txBox="1">
            <a:spLocks noChangeArrowheads="1"/>
          </p:cNvSpPr>
          <p:nvPr/>
        </p:nvSpPr>
        <p:spPr bwMode="auto">
          <a:xfrm>
            <a:off x="6548458" y="5130473"/>
            <a:ext cx="2594292"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1400" b="1" dirty="0"/>
              <a:t>(Total negative results)</a:t>
            </a:r>
          </a:p>
        </p:txBody>
      </p:sp>
      <p:sp>
        <p:nvSpPr>
          <p:cNvPr id="31" name="Text Box 9"/>
          <p:cNvSpPr txBox="1">
            <a:spLocks noChangeArrowheads="1"/>
          </p:cNvSpPr>
          <p:nvPr/>
        </p:nvSpPr>
        <p:spPr bwMode="auto">
          <a:xfrm>
            <a:off x="3414118" y="6162061"/>
            <a:ext cx="1661583" cy="5232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1400" b="1" dirty="0"/>
              <a:t>(Total people </a:t>
            </a:r>
          </a:p>
          <a:p>
            <a:pPr>
              <a:spcBef>
                <a:spcPct val="0"/>
              </a:spcBef>
              <a:buClrTx/>
              <a:buSzTx/>
              <a:buFontTx/>
              <a:buNone/>
            </a:pPr>
            <a:r>
              <a:rPr lang="en-US" altLang="en-US" sz="1400" b="1" dirty="0"/>
              <a:t>with disease)</a:t>
            </a:r>
          </a:p>
        </p:txBody>
      </p:sp>
      <p:sp>
        <p:nvSpPr>
          <p:cNvPr id="32" name="Text Box 9"/>
          <p:cNvSpPr txBox="1">
            <a:spLocks noChangeArrowheads="1"/>
          </p:cNvSpPr>
          <p:nvPr/>
        </p:nvSpPr>
        <p:spPr bwMode="auto">
          <a:xfrm>
            <a:off x="4878319" y="6162061"/>
            <a:ext cx="2772833" cy="5232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1400" b="1" dirty="0"/>
              <a:t>(Total people </a:t>
            </a:r>
          </a:p>
          <a:p>
            <a:pPr>
              <a:spcBef>
                <a:spcPct val="0"/>
              </a:spcBef>
              <a:buClrTx/>
              <a:buSzTx/>
              <a:buFontTx/>
              <a:buNone/>
            </a:pPr>
            <a:r>
              <a:rPr lang="en-US" altLang="en-US" sz="1400" b="1" dirty="0"/>
              <a:t>without disease)</a:t>
            </a:r>
          </a:p>
        </p:txBody>
      </p:sp>
    </p:spTree>
    <p:extLst>
      <p:ext uri="{BB962C8B-B14F-4D97-AF65-F5344CB8AC3E}">
        <p14:creationId xmlns:p14="http://schemas.microsoft.com/office/powerpoint/2010/main" val="167033901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457200" y="119661"/>
            <a:ext cx="8229600" cy="1143000"/>
          </a:xfrm>
        </p:spPr>
        <p:txBody>
          <a:bodyPr/>
          <a:lstStyle/>
          <a:p>
            <a:pPr eaLnBrk="1" hangingPunct="1"/>
            <a:r>
              <a:rPr lang="en-US" altLang="en-US" dirty="0"/>
              <a:t>Measures of test performance</a:t>
            </a:r>
          </a:p>
        </p:txBody>
      </p:sp>
      <p:sp>
        <p:nvSpPr>
          <p:cNvPr id="8195" name="Rectangle 3"/>
          <p:cNvSpPr>
            <a:spLocks noGrp="1" noChangeArrowheads="1"/>
          </p:cNvSpPr>
          <p:nvPr>
            <p:ph type="body" idx="1"/>
          </p:nvPr>
        </p:nvSpPr>
        <p:spPr>
          <a:xfrm>
            <a:off x="457200" y="1600200"/>
            <a:ext cx="8229600" cy="4530725"/>
          </a:xfrm>
        </p:spPr>
        <p:txBody>
          <a:bodyPr/>
          <a:lstStyle/>
          <a:p>
            <a:pPr eaLnBrk="1" hangingPunct="1">
              <a:lnSpc>
                <a:spcPct val="90000"/>
              </a:lnSpc>
            </a:pPr>
            <a:r>
              <a:rPr lang="en-US" altLang="en-US" sz="2800" b="1" dirty="0"/>
              <a:t>Sensitivity</a:t>
            </a:r>
            <a:r>
              <a:rPr lang="en-US" altLang="en-US" sz="2800" dirty="0"/>
              <a:t>: Proportion with disease who have positive test, or TP/(TP + FN)</a:t>
            </a:r>
          </a:p>
          <a:p>
            <a:pPr eaLnBrk="1" hangingPunct="1">
              <a:lnSpc>
                <a:spcPct val="90000"/>
              </a:lnSpc>
            </a:pPr>
            <a:r>
              <a:rPr lang="en-US" altLang="en-US" sz="2800" b="1" dirty="0"/>
              <a:t>Specificity</a:t>
            </a:r>
            <a:r>
              <a:rPr lang="en-US" altLang="en-US" sz="2800" dirty="0"/>
              <a:t>: Proportion without disease who have negative test, or TN/(TN + FP)</a:t>
            </a:r>
          </a:p>
        </p:txBody>
      </p:sp>
      <p:graphicFrame>
        <p:nvGraphicFramePr>
          <p:cNvPr id="4" name="Group 34"/>
          <p:cNvGraphicFramePr>
            <a:graphicFrameLocks/>
          </p:cNvGraphicFramePr>
          <p:nvPr>
            <p:extLst>
              <p:ext uri="{D42A27DB-BD31-4B8C-83A1-F6EECF244321}">
                <p14:modId xmlns:p14="http://schemas.microsoft.com/office/powerpoint/2010/main" val="1206201195"/>
              </p:ext>
            </p:extLst>
          </p:nvPr>
        </p:nvGraphicFramePr>
        <p:xfrm>
          <a:off x="1135184" y="3686886"/>
          <a:ext cx="7003505" cy="2822172"/>
        </p:xfrm>
        <a:graphic>
          <a:graphicData uri="http://schemas.openxmlformats.org/drawingml/2006/table">
            <a:tbl>
              <a:tblPr/>
              <a:tblGrid>
                <a:gridCol w="1340820">
                  <a:extLst>
                    <a:ext uri="{9D8B030D-6E8A-4147-A177-3AD203B41FA5}">
                      <a16:colId xmlns:a16="http://schemas.microsoft.com/office/drawing/2014/main" val="20000"/>
                    </a:ext>
                  </a:extLst>
                </a:gridCol>
                <a:gridCol w="2811816">
                  <a:extLst>
                    <a:ext uri="{9D8B030D-6E8A-4147-A177-3AD203B41FA5}">
                      <a16:colId xmlns:a16="http://schemas.microsoft.com/office/drawing/2014/main" val="20001"/>
                    </a:ext>
                  </a:extLst>
                </a:gridCol>
                <a:gridCol w="2850869">
                  <a:extLst>
                    <a:ext uri="{9D8B030D-6E8A-4147-A177-3AD203B41FA5}">
                      <a16:colId xmlns:a16="http://schemas.microsoft.com/office/drawing/2014/main" val="20002"/>
                    </a:ext>
                  </a:extLst>
                </a:gridCol>
              </a:tblGrid>
              <a:tr h="548783">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US" sz="2000" b="1" i="0" u="none" strike="noStrike" cap="none" normalizeH="0" baseline="0" dirty="0">
                        <a:ln>
                          <a:noFill/>
                        </a:ln>
                        <a:solidFill>
                          <a:schemeClr val="tx1"/>
                        </a:solidFill>
                        <a:effectLst/>
                        <a:latin typeface="Arial" charset="0"/>
                      </a:endParaRPr>
                    </a:p>
                  </a:txBody>
                  <a:tcPr marT="45721" marB="45721"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000" b="1" i="0" u="none" strike="noStrike" cap="none" normalizeH="0" baseline="0" dirty="0">
                          <a:ln>
                            <a:noFill/>
                          </a:ln>
                          <a:solidFill>
                            <a:schemeClr val="tx1"/>
                          </a:solidFill>
                          <a:effectLst/>
                          <a:latin typeface="Arial" charset="0"/>
                        </a:rPr>
                        <a:t>Disease</a:t>
                      </a:r>
                    </a:p>
                  </a:txBody>
                  <a:tcPr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90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000" b="1" i="0" u="none" strike="noStrike" cap="none" normalizeH="0" baseline="0" dirty="0">
                          <a:ln>
                            <a:noFill/>
                          </a:ln>
                          <a:solidFill>
                            <a:schemeClr val="tx1"/>
                          </a:solidFill>
                          <a:effectLst/>
                          <a:latin typeface="Arial" charset="0"/>
                        </a:rPr>
                        <a:t>No Disease</a:t>
                      </a:r>
                    </a:p>
                  </a:txBody>
                  <a:tcPr marT="45721" marB="45721"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5">
                        <a:lumMod val="40000"/>
                        <a:lumOff val="60000"/>
                      </a:schemeClr>
                    </a:solidFill>
                  </a:tcPr>
                </a:tc>
                <a:extLst>
                  <a:ext uri="{0D108BD9-81ED-4DB2-BD59-A6C34878D82A}">
                    <a16:rowId xmlns:a16="http://schemas.microsoft.com/office/drawing/2014/main" val="10000"/>
                  </a:ext>
                </a:extLst>
              </a:tr>
              <a:tr h="578069">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000" b="1" i="0" u="none" strike="noStrike" cap="none" normalizeH="0" baseline="0" dirty="0">
                          <a:ln>
                            <a:noFill/>
                          </a:ln>
                          <a:solidFill>
                            <a:schemeClr val="tx1"/>
                          </a:solidFill>
                          <a:effectLst/>
                          <a:latin typeface="Arial" charset="0"/>
                        </a:rPr>
                        <a:t>+ Test</a:t>
                      </a:r>
                    </a:p>
                  </a:txBody>
                  <a:tcPr marT="45721" marB="45721"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000" b="1" i="0" u="none" strike="noStrike" cap="none" normalizeH="0" baseline="0" dirty="0">
                          <a:ln>
                            <a:noFill/>
                          </a:ln>
                          <a:solidFill>
                            <a:schemeClr val="tx1"/>
                          </a:solidFill>
                          <a:effectLst/>
                          <a:latin typeface="Arial" charset="0"/>
                        </a:rPr>
                        <a:t>True Positives (TP)</a:t>
                      </a:r>
                    </a:p>
                  </a:txBody>
                  <a:tcPr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90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000" b="1" i="0" u="none" strike="noStrike" cap="none" normalizeH="0" baseline="0" dirty="0">
                          <a:ln>
                            <a:noFill/>
                          </a:ln>
                          <a:solidFill>
                            <a:schemeClr val="tx1"/>
                          </a:solidFill>
                          <a:effectLst/>
                          <a:latin typeface="Arial" charset="0"/>
                        </a:rPr>
                        <a:t>False Positives (FP)</a:t>
                      </a:r>
                    </a:p>
                  </a:txBody>
                  <a:tcPr marT="45721" marB="45721"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5">
                        <a:lumMod val="40000"/>
                        <a:lumOff val="60000"/>
                      </a:schemeClr>
                    </a:solidFill>
                  </a:tcPr>
                </a:tc>
                <a:extLst>
                  <a:ext uri="{0D108BD9-81ED-4DB2-BD59-A6C34878D82A}">
                    <a16:rowId xmlns:a16="http://schemas.microsoft.com/office/drawing/2014/main" val="10001"/>
                  </a:ext>
                </a:extLst>
              </a:tr>
              <a:tr h="567558">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000" b="1" i="0" u="none" strike="noStrike" cap="none" normalizeH="0" baseline="0" dirty="0">
                          <a:ln>
                            <a:noFill/>
                          </a:ln>
                          <a:solidFill>
                            <a:schemeClr val="tx1"/>
                          </a:solidFill>
                          <a:effectLst/>
                          <a:latin typeface="Arial" charset="0"/>
                        </a:rPr>
                        <a:t>- Test</a:t>
                      </a:r>
                    </a:p>
                  </a:txBody>
                  <a:tcPr marT="45721" marB="45721"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000" b="1" i="0" u="none" strike="noStrike" cap="none" normalizeH="0" baseline="0" dirty="0">
                          <a:ln>
                            <a:noFill/>
                          </a:ln>
                          <a:solidFill>
                            <a:schemeClr val="tx1"/>
                          </a:solidFill>
                          <a:effectLst/>
                          <a:latin typeface="Arial" charset="0"/>
                        </a:rPr>
                        <a:t>False Negatives (FN)</a:t>
                      </a:r>
                    </a:p>
                  </a:txBody>
                  <a:tcPr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90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000" b="1" i="0" u="none" strike="noStrike" cap="none" normalizeH="0" baseline="0" dirty="0">
                          <a:ln>
                            <a:noFill/>
                          </a:ln>
                          <a:solidFill>
                            <a:schemeClr val="tx1"/>
                          </a:solidFill>
                          <a:effectLst/>
                          <a:latin typeface="Arial" charset="0"/>
                        </a:rPr>
                        <a:t>True Negatives (TN)</a:t>
                      </a:r>
                    </a:p>
                  </a:txBody>
                  <a:tcPr marT="45721" marB="45721"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5">
                        <a:lumMod val="40000"/>
                        <a:lumOff val="60000"/>
                      </a:schemeClr>
                    </a:solidFill>
                  </a:tcPr>
                </a:tc>
                <a:extLst>
                  <a:ext uri="{0D108BD9-81ED-4DB2-BD59-A6C34878D82A}">
                    <a16:rowId xmlns:a16="http://schemas.microsoft.com/office/drawing/2014/main" val="10002"/>
                  </a:ext>
                </a:extLst>
              </a:tr>
              <a:tr h="1040525">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US" sz="2000" b="1" i="0" u="none" strike="noStrike" cap="none" normalizeH="0" baseline="0" dirty="0">
                        <a:ln>
                          <a:noFill/>
                        </a:ln>
                        <a:solidFill>
                          <a:schemeClr val="tx1"/>
                        </a:solidFill>
                        <a:effectLst/>
                        <a:latin typeface="Arial" charset="0"/>
                      </a:endParaRPr>
                    </a:p>
                  </a:txBody>
                  <a:tcPr marT="45721" marB="45721"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000" b="1" i="0" u="none" strike="noStrike" cap="none" normalizeH="0" baseline="0" dirty="0">
                          <a:ln>
                            <a:noFill/>
                          </a:ln>
                          <a:solidFill>
                            <a:schemeClr val="tx1"/>
                          </a:solidFill>
                          <a:effectLst/>
                          <a:latin typeface="Arial" charset="0"/>
                        </a:rPr>
                        <a:t>Sensitivity:</a:t>
                      </a:r>
                    </a:p>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000" b="1" i="0" u="sng" strike="noStrike" cap="none" normalizeH="0" baseline="0" dirty="0">
                          <a:ln>
                            <a:noFill/>
                          </a:ln>
                          <a:solidFill>
                            <a:schemeClr val="tx1"/>
                          </a:solidFill>
                          <a:effectLst/>
                          <a:latin typeface="Arial" charset="0"/>
                        </a:rPr>
                        <a:t>True positive test</a:t>
                      </a:r>
                    </a:p>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000" b="1" i="0" u="none" strike="noStrike" cap="none" normalizeH="0" baseline="0" dirty="0">
                          <a:ln>
                            <a:noFill/>
                          </a:ln>
                          <a:solidFill>
                            <a:schemeClr val="tx1"/>
                          </a:solidFill>
                          <a:effectLst/>
                          <a:latin typeface="Arial" charset="0"/>
                        </a:rPr>
                        <a:t>Total disease</a:t>
                      </a:r>
                    </a:p>
                  </a:txBody>
                  <a:tcPr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2">
                        <a:lumMod val="90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000" b="1" i="0" u="none" strike="noStrike" cap="none" normalizeH="0" baseline="0" dirty="0">
                          <a:ln>
                            <a:noFill/>
                          </a:ln>
                          <a:solidFill>
                            <a:schemeClr val="tx1"/>
                          </a:solidFill>
                          <a:effectLst/>
                          <a:latin typeface="Arial" charset="0"/>
                        </a:rPr>
                        <a:t>Specificity:</a:t>
                      </a:r>
                    </a:p>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000" b="1" i="0" u="sng" strike="noStrike" cap="none" normalizeH="0" baseline="0" dirty="0">
                          <a:ln>
                            <a:noFill/>
                          </a:ln>
                          <a:solidFill>
                            <a:schemeClr val="tx1"/>
                          </a:solidFill>
                          <a:effectLst/>
                          <a:latin typeface="Arial" charset="0"/>
                        </a:rPr>
                        <a:t>True negative test</a:t>
                      </a:r>
                    </a:p>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000" b="1" i="0" u="none" strike="noStrike" cap="none" normalizeH="0" baseline="0" dirty="0">
                          <a:ln>
                            <a:noFill/>
                          </a:ln>
                          <a:solidFill>
                            <a:schemeClr val="tx1"/>
                          </a:solidFill>
                          <a:effectLst/>
                          <a:latin typeface="Arial" charset="0"/>
                        </a:rPr>
                        <a:t>Total without disease</a:t>
                      </a:r>
                    </a:p>
                  </a:txBody>
                  <a:tcPr marT="45721" marB="45721"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5">
                        <a:lumMod val="40000"/>
                        <a:lumOff val="60000"/>
                      </a:schemeClr>
                    </a:solidFill>
                  </a:tcPr>
                </a:tc>
                <a:extLst>
                  <a:ext uri="{0D108BD9-81ED-4DB2-BD59-A6C34878D82A}">
                    <a16:rowId xmlns:a16="http://schemas.microsoft.com/office/drawing/2014/main" val="1324923212"/>
                  </a:ext>
                </a:extLst>
              </a:tr>
            </a:tbl>
          </a:graphicData>
        </a:graphic>
      </p:graphicFrame>
    </p:spTree>
    <p:extLst>
      <p:ext uri="{BB962C8B-B14F-4D97-AF65-F5344CB8AC3E}">
        <p14:creationId xmlns:p14="http://schemas.microsoft.com/office/powerpoint/2010/main" val="39236110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Measures of disease frequency</a:t>
            </a:r>
          </a:p>
        </p:txBody>
      </p:sp>
      <p:sp>
        <p:nvSpPr>
          <p:cNvPr id="3" name="Content Placeholder 2"/>
          <p:cNvSpPr>
            <a:spLocks noGrp="1"/>
          </p:cNvSpPr>
          <p:nvPr>
            <p:ph idx="1"/>
          </p:nvPr>
        </p:nvSpPr>
        <p:spPr>
          <a:xfrm>
            <a:off x="457200" y="1600200"/>
            <a:ext cx="8229600" cy="4979987"/>
          </a:xfrm>
        </p:spPr>
        <p:txBody>
          <a:bodyPr/>
          <a:lstStyle/>
          <a:p>
            <a:pPr>
              <a:spcBef>
                <a:spcPts val="0"/>
              </a:spcBef>
              <a:spcAft>
                <a:spcPts val="1200"/>
              </a:spcAft>
            </a:pPr>
            <a:r>
              <a:rPr lang="en-US" dirty="0"/>
              <a:t>Two basic categories of disease frequency:</a:t>
            </a:r>
            <a:endParaRPr lang="en-US" sz="1000" dirty="0"/>
          </a:p>
          <a:p>
            <a:pPr lvl="1"/>
            <a:r>
              <a:rPr lang="en-US" b="1" dirty="0">
                <a:solidFill>
                  <a:srgbClr val="FF6600"/>
                </a:solidFill>
              </a:rPr>
              <a:t>Prevalence</a:t>
            </a:r>
            <a:r>
              <a:rPr lang="en-US" dirty="0"/>
              <a:t>: Measures the presence of existing cases of the disease (old and new) at a specific point in time or during a specific period in time </a:t>
            </a:r>
          </a:p>
          <a:p>
            <a:pPr lvl="2"/>
            <a:r>
              <a:rPr lang="en-US" dirty="0"/>
              <a:t> What % HAVE the disease (“snapshot”)</a:t>
            </a:r>
          </a:p>
          <a:p>
            <a:pPr lvl="1"/>
            <a:endParaRPr lang="en-US" sz="1000" dirty="0"/>
          </a:p>
          <a:p>
            <a:pPr lvl="1"/>
            <a:r>
              <a:rPr lang="en-US" b="1" dirty="0">
                <a:solidFill>
                  <a:srgbClr val="7030A0"/>
                </a:solidFill>
              </a:rPr>
              <a:t>Incidence: </a:t>
            </a:r>
            <a:r>
              <a:rPr lang="en-US" dirty="0"/>
              <a:t>Measures the occurrence of new cases of the disease over a certain period of time</a:t>
            </a:r>
          </a:p>
          <a:p>
            <a:pPr lvl="2"/>
            <a:r>
              <a:rPr lang="en-US" dirty="0"/>
              <a:t>What % DEVELOP the disease (“video”)</a:t>
            </a:r>
          </a:p>
        </p:txBody>
      </p:sp>
    </p:spTree>
    <p:extLst>
      <p:ext uri="{BB962C8B-B14F-4D97-AF65-F5344CB8AC3E}">
        <p14:creationId xmlns:p14="http://schemas.microsoft.com/office/powerpoint/2010/main" val="252774214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457200" y="130546"/>
            <a:ext cx="8229600" cy="1143000"/>
          </a:xfrm>
        </p:spPr>
        <p:txBody>
          <a:bodyPr/>
          <a:lstStyle/>
          <a:p>
            <a:pPr eaLnBrk="1" hangingPunct="1"/>
            <a:r>
              <a:rPr lang="en-US" altLang="en-US" dirty="0"/>
              <a:t>Measures of test interpretation</a:t>
            </a:r>
          </a:p>
        </p:txBody>
      </p:sp>
      <p:sp>
        <p:nvSpPr>
          <p:cNvPr id="9219" name="Rectangle 3"/>
          <p:cNvSpPr>
            <a:spLocks noGrp="1" noChangeArrowheads="1"/>
          </p:cNvSpPr>
          <p:nvPr>
            <p:ph type="body" idx="1"/>
          </p:nvPr>
        </p:nvSpPr>
        <p:spPr>
          <a:xfrm>
            <a:off x="457200" y="1600200"/>
            <a:ext cx="8229600" cy="4754088"/>
          </a:xfrm>
        </p:spPr>
        <p:txBody>
          <a:bodyPr/>
          <a:lstStyle/>
          <a:p>
            <a:pPr eaLnBrk="1" hangingPunct="1">
              <a:lnSpc>
                <a:spcPct val="90000"/>
              </a:lnSpc>
            </a:pPr>
            <a:r>
              <a:rPr lang="en-US" altLang="en-US" sz="2800" b="1" dirty="0"/>
              <a:t>Positive predictive value (PPV)</a:t>
            </a:r>
            <a:r>
              <a:rPr lang="en-US" altLang="en-US" sz="2800" dirty="0"/>
              <a:t>: Proportion of those with positive test who have disease, or TP/(TP + FP)</a:t>
            </a:r>
          </a:p>
          <a:p>
            <a:pPr eaLnBrk="1" hangingPunct="1">
              <a:lnSpc>
                <a:spcPct val="90000"/>
              </a:lnSpc>
            </a:pPr>
            <a:r>
              <a:rPr lang="en-US" altLang="en-US" sz="2800" b="1" dirty="0"/>
              <a:t>Negative predictive value (NPV)</a:t>
            </a:r>
            <a:r>
              <a:rPr lang="en-US" altLang="en-US" sz="2800" dirty="0"/>
              <a:t>: Proportion of those with negative test who do not have disease, or TN/(TN + FN)</a:t>
            </a:r>
          </a:p>
        </p:txBody>
      </p:sp>
      <p:grpSp>
        <p:nvGrpSpPr>
          <p:cNvPr id="5" name="Group 4"/>
          <p:cNvGrpSpPr/>
          <p:nvPr/>
        </p:nvGrpSpPr>
        <p:grpSpPr>
          <a:xfrm>
            <a:off x="919655" y="3798105"/>
            <a:ext cx="7550486" cy="2716290"/>
            <a:chOff x="919655" y="3907571"/>
            <a:chExt cx="7550486" cy="2716290"/>
          </a:xfrm>
        </p:grpSpPr>
        <p:graphicFrame>
          <p:nvGraphicFramePr>
            <p:cNvPr id="4" name="Group 34"/>
            <p:cNvGraphicFramePr>
              <a:graphicFrameLocks/>
            </p:cNvGraphicFramePr>
            <p:nvPr>
              <p:extLst>
                <p:ext uri="{D42A27DB-BD31-4B8C-83A1-F6EECF244321}">
                  <p14:modId xmlns:p14="http://schemas.microsoft.com/office/powerpoint/2010/main" val="1472048860"/>
                </p:ext>
              </p:extLst>
            </p:nvPr>
          </p:nvGraphicFramePr>
          <p:xfrm>
            <a:off x="919655" y="3907571"/>
            <a:ext cx="7550486" cy="2716290"/>
          </p:xfrm>
          <a:graphic>
            <a:graphicData uri="http://schemas.openxmlformats.org/drawingml/2006/table">
              <a:tbl>
                <a:tblPr/>
                <a:tblGrid>
                  <a:gridCol w="1280160">
                    <a:extLst>
                      <a:ext uri="{9D8B030D-6E8A-4147-A177-3AD203B41FA5}">
                        <a16:colId xmlns:a16="http://schemas.microsoft.com/office/drawing/2014/main" val="20000"/>
                      </a:ext>
                    </a:extLst>
                  </a:gridCol>
                  <a:gridCol w="1889228">
                    <a:extLst>
                      <a:ext uri="{9D8B030D-6E8A-4147-A177-3AD203B41FA5}">
                        <a16:colId xmlns:a16="http://schemas.microsoft.com/office/drawing/2014/main" val="20001"/>
                      </a:ext>
                    </a:extLst>
                  </a:gridCol>
                  <a:gridCol w="2032024">
                    <a:extLst>
                      <a:ext uri="{9D8B030D-6E8A-4147-A177-3AD203B41FA5}">
                        <a16:colId xmlns:a16="http://schemas.microsoft.com/office/drawing/2014/main" val="20002"/>
                      </a:ext>
                    </a:extLst>
                  </a:gridCol>
                  <a:gridCol w="2349074">
                    <a:extLst>
                      <a:ext uri="{9D8B030D-6E8A-4147-A177-3AD203B41FA5}">
                        <a16:colId xmlns:a16="http://schemas.microsoft.com/office/drawing/2014/main" val="1973437082"/>
                      </a:ext>
                    </a:extLst>
                  </a:gridCol>
                </a:tblGrid>
                <a:tr h="460766">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US" sz="2000" b="1" i="0" u="none" strike="noStrike" cap="none" normalizeH="0" baseline="0" dirty="0">
                          <a:ln>
                            <a:noFill/>
                          </a:ln>
                          <a:solidFill>
                            <a:schemeClr val="tx1"/>
                          </a:solidFill>
                          <a:effectLst/>
                          <a:latin typeface="Calibri"/>
                          <a:cs typeface="Calibri"/>
                        </a:endParaRPr>
                      </a:p>
                    </a:txBody>
                    <a:tcPr marT="45721" marB="45721"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000" b="1" i="0" u="none" strike="noStrike" cap="none" normalizeH="0" baseline="0" dirty="0">
                            <a:ln>
                              <a:noFill/>
                            </a:ln>
                            <a:solidFill>
                              <a:schemeClr val="tx1"/>
                            </a:solidFill>
                            <a:effectLst/>
                            <a:latin typeface="Calibri"/>
                            <a:cs typeface="Calibri"/>
                          </a:rPr>
                          <a:t>Disease</a:t>
                        </a:r>
                      </a:p>
                    </a:txBody>
                    <a:tcPr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000" b="1" i="0" u="none" strike="noStrike" cap="none" normalizeH="0" baseline="0" dirty="0">
                            <a:ln>
                              <a:noFill/>
                            </a:ln>
                            <a:solidFill>
                              <a:schemeClr val="tx1"/>
                            </a:solidFill>
                            <a:effectLst/>
                            <a:latin typeface="Calibri"/>
                            <a:cs typeface="Calibri"/>
                          </a:rPr>
                          <a:t>No Disease</a:t>
                        </a:r>
                      </a:p>
                    </a:txBody>
                    <a:tcPr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US" sz="2000" b="1" i="0" u="none" strike="noStrike" cap="none" normalizeH="0" baseline="0" dirty="0">
                          <a:ln>
                            <a:noFill/>
                          </a:ln>
                          <a:solidFill>
                            <a:schemeClr val="tx1"/>
                          </a:solidFill>
                          <a:effectLst/>
                          <a:latin typeface="Calibri"/>
                          <a:cs typeface="Calibri"/>
                        </a:endParaRPr>
                      </a:p>
                    </a:txBody>
                    <a:tcPr marT="45721" marB="45721"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8222">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000" b="1" i="0" u="none" strike="noStrike" cap="none" normalizeH="0" baseline="0" dirty="0">
                            <a:ln>
                              <a:noFill/>
                            </a:ln>
                            <a:solidFill>
                              <a:schemeClr val="tx1"/>
                            </a:solidFill>
                            <a:effectLst/>
                            <a:latin typeface="Calibri"/>
                            <a:cs typeface="Calibri"/>
                          </a:rPr>
                          <a:t>+ Test</a:t>
                        </a:r>
                      </a:p>
                    </a:txBody>
                    <a:tcPr marT="45721" marB="45721"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000" b="1" i="0" u="none" strike="noStrike" cap="none" normalizeH="0" baseline="0" dirty="0">
                            <a:ln>
                              <a:noFill/>
                            </a:ln>
                            <a:solidFill>
                              <a:schemeClr val="tx1"/>
                            </a:solidFill>
                            <a:effectLst/>
                            <a:latin typeface="Calibri"/>
                            <a:cs typeface="Calibri"/>
                          </a:rPr>
                          <a:t>True Positives (TP)</a:t>
                        </a:r>
                      </a:p>
                    </a:txBody>
                    <a:tcPr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000" b="1" i="0" u="none" strike="noStrike" cap="none" normalizeH="0" baseline="0" dirty="0">
                            <a:ln>
                              <a:noFill/>
                            </a:ln>
                            <a:solidFill>
                              <a:schemeClr val="tx1"/>
                            </a:solidFill>
                            <a:effectLst/>
                            <a:latin typeface="Calibri"/>
                            <a:cs typeface="Calibri"/>
                          </a:rPr>
                          <a:t>False Positives (FP)</a:t>
                        </a:r>
                      </a:p>
                    </a:txBody>
                    <a:tcPr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000" b="1" i="0" u="none" strike="noStrike" cap="none" normalizeH="0" baseline="0" dirty="0">
                            <a:ln>
                              <a:noFill/>
                            </a:ln>
                            <a:solidFill>
                              <a:schemeClr val="tx1"/>
                            </a:solidFill>
                            <a:effectLst/>
                            <a:latin typeface="Calibri"/>
                            <a:cs typeface="Calibri"/>
                          </a:rPr>
                          <a:t>PPV:</a:t>
                        </a:r>
                      </a:p>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000" b="1" i="0" u="none" strike="noStrike" cap="none" normalizeH="0" baseline="0" dirty="0">
                            <a:ln>
                              <a:noFill/>
                            </a:ln>
                            <a:solidFill>
                              <a:schemeClr val="tx1"/>
                            </a:solidFill>
                            <a:effectLst/>
                            <a:latin typeface="Calibri"/>
                            <a:cs typeface="Calibri"/>
                          </a:rPr>
                          <a:t>True positive tests</a:t>
                        </a:r>
                      </a:p>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000" b="1" i="0" u="none" strike="noStrike" cap="none" normalizeH="0" baseline="0" dirty="0">
                            <a:ln>
                              <a:noFill/>
                            </a:ln>
                            <a:solidFill>
                              <a:schemeClr val="tx1"/>
                            </a:solidFill>
                            <a:effectLst/>
                            <a:latin typeface="Calibri"/>
                            <a:cs typeface="Calibri"/>
                          </a:rPr>
                          <a:t>Total positive tests</a:t>
                        </a:r>
                      </a:p>
                    </a:txBody>
                    <a:tcPr marT="45721" marB="45721"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extLst>
                    <a:ext uri="{0D108BD9-81ED-4DB2-BD59-A6C34878D82A}">
                      <a16:rowId xmlns:a16="http://schemas.microsoft.com/office/drawing/2014/main" val="10001"/>
                    </a:ext>
                  </a:extLst>
                </a:tr>
                <a:tr h="888952">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000" b="1" i="0" u="none" strike="noStrike" cap="none" normalizeH="0" baseline="0" dirty="0">
                            <a:ln>
                              <a:noFill/>
                            </a:ln>
                            <a:solidFill>
                              <a:schemeClr val="tx1"/>
                            </a:solidFill>
                            <a:effectLst/>
                            <a:latin typeface="Calibri"/>
                            <a:cs typeface="Calibri"/>
                          </a:rPr>
                          <a:t>- Test</a:t>
                        </a:r>
                      </a:p>
                    </a:txBody>
                    <a:tcPr marT="45721" marB="45721"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5">
                          <a:lumMod val="40000"/>
                          <a:lumOff val="60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000" b="1" i="0" u="none" strike="noStrike" cap="none" normalizeH="0" baseline="0" dirty="0">
                            <a:ln>
                              <a:noFill/>
                            </a:ln>
                            <a:solidFill>
                              <a:schemeClr val="tx1"/>
                            </a:solidFill>
                            <a:effectLst/>
                            <a:latin typeface="Calibri"/>
                            <a:cs typeface="Calibri"/>
                          </a:rPr>
                          <a:t>False Negatives (FN)</a:t>
                        </a:r>
                      </a:p>
                    </a:txBody>
                    <a:tcPr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5">
                          <a:lumMod val="40000"/>
                          <a:lumOff val="60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000" b="1" i="0" u="none" strike="noStrike" cap="none" normalizeH="0" baseline="0" dirty="0">
                            <a:ln>
                              <a:noFill/>
                            </a:ln>
                            <a:solidFill>
                              <a:schemeClr val="tx1"/>
                            </a:solidFill>
                            <a:effectLst/>
                            <a:latin typeface="Calibri"/>
                            <a:cs typeface="Calibri"/>
                          </a:rPr>
                          <a:t>True Negatives (TN)</a:t>
                        </a:r>
                      </a:p>
                    </a:txBody>
                    <a:tcPr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5">
                          <a:lumMod val="40000"/>
                          <a:lumOff val="60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000" b="1" i="0" u="none" strike="noStrike" cap="none" normalizeH="0" baseline="0" dirty="0">
                            <a:ln>
                              <a:noFill/>
                            </a:ln>
                            <a:solidFill>
                              <a:schemeClr val="tx1"/>
                            </a:solidFill>
                            <a:effectLst/>
                            <a:latin typeface="Calibri"/>
                            <a:cs typeface="Calibri"/>
                          </a:rPr>
                          <a:t>NPV:</a:t>
                        </a:r>
                      </a:p>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000" b="1" i="0" u="none" strike="noStrike" cap="none" normalizeH="0" baseline="0" dirty="0">
                            <a:ln>
                              <a:noFill/>
                            </a:ln>
                            <a:solidFill>
                              <a:schemeClr val="tx1"/>
                            </a:solidFill>
                            <a:effectLst/>
                            <a:latin typeface="Calibri"/>
                            <a:cs typeface="Calibri"/>
                          </a:rPr>
                          <a:t>True negative tests</a:t>
                        </a:r>
                      </a:p>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000" b="1" i="0" u="none" strike="noStrike" cap="none" normalizeH="0" baseline="0" dirty="0">
                            <a:ln>
                              <a:noFill/>
                            </a:ln>
                            <a:solidFill>
                              <a:schemeClr val="tx1"/>
                            </a:solidFill>
                            <a:effectLst/>
                            <a:latin typeface="Calibri"/>
                            <a:cs typeface="Calibri"/>
                          </a:rPr>
                          <a:t>Total negative tests</a:t>
                        </a:r>
                      </a:p>
                    </a:txBody>
                    <a:tcPr marT="45721" marB="45721"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5">
                          <a:lumMod val="40000"/>
                          <a:lumOff val="60000"/>
                        </a:schemeClr>
                      </a:solidFill>
                    </a:tcPr>
                  </a:tc>
                  <a:extLst>
                    <a:ext uri="{0D108BD9-81ED-4DB2-BD59-A6C34878D82A}">
                      <a16:rowId xmlns:a16="http://schemas.microsoft.com/office/drawing/2014/main" val="10002"/>
                    </a:ext>
                  </a:extLst>
                </a:tr>
              </a:tbl>
            </a:graphicData>
          </a:graphic>
        </p:graphicFrame>
        <p:cxnSp>
          <p:nvCxnSpPr>
            <p:cNvPr id="3" name="Straight Connector 2"/>
            <p:cNvCxnSpPr/>
            <p:nvPr/>
          </p:nvCxnSpPr>
          <p:spPr bwMode="auto">
            <a:xfrm>
              <a:off x="6421819" y="5149733"/>
              <a:ext cx="1870841" cy="21021"/>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7" name="Straight Connector 6"/>
            <p:cNvCxnSpPr/>
            <p:nvPr/>
          </p:nvCxnSpPr>
          <p:spPr bwMode="auto">
            <a:xfrm>
              <a:off x="6421819" y="6257067"/>
              <a:ext cx="1870841" cy="21021"/>
            </a:xfrm>
            <a:prstGeom prst="line">
              <a:avLst/>
            </a:prstGeom>
            <a:solidFill>
              <a:schemeClr val="accent1"/>
            </a:solidFill>
            <a:ln w="19050" cap="flat" cmpd="sng" algn="ctr">
              <a:solidFill>
                <a:schemeClr val="tx1"/>
              </a:solidFill>
              <a:prstDash val="solid"/>
              <a:round/>
              <a:headEnd type="none" w="med" len="med"/>
              <a:tailEnd type="none" w="med" len="med"/>
            </a:ln>
            <a:effectLst/>
          </p:spPr>
        </p:cxnSp>
      </p:grpSp>
    </p:spTree>
    <p:extLst>
      <p:ext uri="{BB962C8B-B14F-4D97-AF65-F5344CB8AC3E}">
        <p14:creationId xmlns:p14="http://schemas.microsoft.com/office/powerpoint/2010/main" val="394246748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457200" y="277812"/>
            <a:ext cx="8229600" cy="1143000"/>
          </a:xfrm>
        </p:spPr>
        <p:txBody>
          <a:bodyPr/>
          <a:lstStyle/>
          <a:p>
            <a:r>
              <a:rPr lang="en-US" altLang="en-US" dirty="0"/>
              <a:t>Misclassification rate</a:t>
            </a:r>
          </a:p>
        </p:txBody>
      </p:sp>
      <p:sp>
        <p:nvSpPr>
          <p:cNvPr id="8195" name="Rectangle 3"/>
          <p:cNvSpPr>
            <a:spLocks noGrp="1" noChangeArrowheads="1"/>
          </p:cNvSpPr>
          <p:nvPr>
            <p:ph type="body" idx="1"/>
          </p:nvPr>
        </p:nvSpPr>
        <p:spPr/>
        <p:txBody>
          <a:bodyPr/>
          <a:lstStyle/>
          <a:p>
            <a:pPr eaLnBrk="1" hangingPunct="1">
              <a:lnSpc>
                <a:spcPct val="90000"/>
              </a:lnSpc>
            </a:pPr>
            <a:r>
              <a:rPr lang="en-US" altLang="en-US" dirty="0"/>
              <a:t>Total number of subjects misclassified divided by total number of tests:  (FN + FP)/Total</a:t>
            </a:r>
          </a:p>
          <a:p>
            <a:pPr eaLnBrk="1" hangingPunct="1">
              <a:lnSpc>
                <a:spcPct val="90000"/>
              </a:lnSpc>
            </a:pPr>
            <a:r>
              <a:rPr lang="en-US" altLang="en-US" dirty="0"/>
              <a:t>Proportion of wrong test results</a:t>
            </a:r>
          </a:p>
        </p:txBody>
      </p:sp>
      <p:graphicFrame>
        <p:nvGraphicFramePr>
          <p:cNvPr id="4" name="Group 34"/>
          <p:cNvGraphicFramePr>
            <a:graphicFrameLocks/>
          </p:cNvGraphicFramePr>
          <p:nvPr>
            <p:extLst>
              <p:ext uri="{D42A27DB-BD31-4B8C-83A1-F6EECF244321}">
                <p14:modId xmlns:p14="http://schemas.microsoft.com/office/powerpoint/2010/main" val="2955416300"/>
              </p:ext>
            </p:extLst>
          </p:nvPr>
        </p:nvGraphicFramePr>
        <p:xfrm>
          <a:off x="973663" y="3447393"/>
          <a:ext cx="6876419" cy="2785242"/>
        </p:xfrm>
        <a:graphic>
          <a:graphicData uri="http://schemas.openxmlformats.org/drawingml/2006/table">
            <a:tbl>
              <a:tblPr/>
              <a:tblGrid>
                <a:gridCol w="1643801">
                  <a:extLst>
                    <a:ext uri="{9D8B030D-6E8A-4147-A177-3AD203B41FA5}">
                      <a16:colId xmlns:a16="http://schemas.microsoft.com/office/drawing/2014/main" val="20000"/>
                    </a:ext>
                  </a:extLst>
                </a:gridCol>
                <a:gridCol w="2940478">
                  <a:extLst>
                    <a:ext uri="{9D8B030D-6E8A-4147-A177-3AD203B41FA5}">
                      <a16:colId xmlns:a16="http://schemas.microsoft.com/office/drawing/2014/main" val="20001"/>
                    </a:ext>
                  </a:extLst>
                </a:gridCol>
                <a:gridCol w="2292140">
                  <a:extLst>
                    <a:ext uri="{9D8B030D-6E8A-4147-A177-3AD203B41FA5}">
                      <a16:colId xmlns:a16="http://schemas.microsoft.com/office/drawing/2014/main" val="20002"/>
                    </a:ext>
                  </a:extLst>
                </a:gridCol>
              </a:tblGrid>
              <a:tr h="809106">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US" sz="2000" b="1" i="0" u="none" strike="noStrike" cap="none" normalizeH="0" baseline="0" dirty="0">
                        <a:ln>
                          <a:noFill/>
                        </a:ln>
                        <a:solidFill>
                          <a:schemeClr val="tx1"/>
                        </a:solidFill>
                        <a:effectLst/>
                        <a:latin typeface="Calibri"/>
                        <a:cs typeface="Calibri"/>
                      </a:endParaRPr>
                    </a:p>
                  </a:txBody>
                  <a:tcPr marT="45721" marB="45721"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000" b="1" i="0" u="none" strike="noStrike" cap="none" normalizeH="0" baseline="0" dirty="0">
                          <a:ln>
                            <a:noFill/>
                          </a:ln>
                          <a:solidFill>
                            <a:schemeClr val="tx1"/>
                          </a:solidFill>
                          <a:effectLst/>
                          <a:latin typeface="Calibri"/>
                          <a:cs typeface="Calibri"/>
                        </a:rPr>
                        <a:t>Disease</a:t>
                      </a:r>
                    </a:p>
                  </a:txBody>
                  <a:tcPr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000" b="1" i="0" u="none" strike="noStrike" cap="none" normalizeH="0" baseline="0" dirty="0">
                          <a:ln>
                            <a:noFill/>
                          </a:ln>
                          <a:solidFill>
                            <a:schemeClr val="tx1"/>
                          </a:solidFill>
                          <a:effectLst/>
                          <a:latin typeface="Calibri"/>
                          <a:cs typeface="Calibri"/>
                        </a:rPr>
                        <a:t>No Disease</a:t>
                      </a:r>
                    </a:p>
                  </a:txBody>
                  <a:tcPr marT="45721" marB="45721"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7470">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000" b="1" i="0" u="none" strike="noStrike" cap="none" normalizeH="0" baseline="0" dirty="0">
                          <a:ln>
                            <a:noFill/>
                          </a:ln>
                          <a:solidFill>
                            <a:schemeClr val="tx1"/>
                          </a:solidFill>
                          <a:effectLst/>
                          <a:latin typeface="Calibri"/>
                          <a:cs typeface="Calibri"/>
                        </a:rPr>
                        <a:t>+ Test</a:t>
                      </a:r>
                    </a:p>
                  </a:txBody>
                  <a:tcPr marT="45721" marB="45721"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000" b="1" i="0" u="none" strike="noStrike" cap="none" normalizeH="0" baseline="0" dirty="0">
                          <a:ln>
                            <a:noFill/>
                          </a:ln>
                          <a:solidFill>
                            <a:schemeClr val="tx1"/>
                          </a:solidFill>
                          <a:effectLst/>
                          <a:latin typeface="Calibri"/>
                          <a:cs typeface="Calibri"/>
                        </a:rPr>
                        <a:t>True Positives (TP)</a:t>
                      </a:r>
                    </a:p>
                  </a:txBody>
                  <a:tcPr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000" b="1" i="0" u="none" strike="noStrike" cap="none" normalizeH="0" baseline="0" dirty="0">
                          <a:ln>
                            <a:noFill/>
                          </a:ln>
                          <a:solidFill>
                            <a:schemeClr val="tx1"/>
                          </a:solidFill>
                          <a:effectLst/>
                          <a:latin typeface="Calibri"/>
                          <a:cs typeface="Calibri"/>
                        </a:rPr>
                        <a:t>False Positives (FP)</a:t>
                      </a:r>
                    </a:p>
                  </a:txBody>
                  <a:tcPr marT="45721" marB="45721"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4">
                        <a:lumMod val="40000"/>
                        <a:lumOff val="60000"/>
                      </a:schemeClr>
                    </a:solidFill>
                  </a:tcPr>
                </a:tc>
                <a:extLst>
                  <a:ext uri="{0D108BD9-81ED-4DB2-BD59-A6C34878D82A}">
                    <a16:rowId xmlns:a16="http://schemas.microsoft.com/office/drawing/2014/main" val="10001"/>
                  </a:ext>
                </a:extLst>
              </a:tr>
              <a:tr h="998666">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000" b="1" i="0" u="none" strike="noStrike" cap="none" normalizeH="0" baseline="0" dirty="0">
                          <a:ln>
                            <a:noFill/>
                          </a:ln>
                          <a:solidFill>
                            <a:schemeClr val="tx1"/>
                          </a:solidFill>
                          <a:effectLst/>
                          <a:latin typeface="Calibri"/>
                          <a:cs typeface="Calibri"/>
                        </a:rPr>
                        <a:t>- Test</a:t>
                      </a:r>
                    </a:p>
                  </a:txBody>
                  <a:tcPr marT="45721" marB="45721"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000" b="1" i="0" u="none" strike="noStrike" cap="none" normalizeH="0" baseline="0" dirty="0">
                          <a:ln>
                            <a:noFill/>
                          </a:ln>
                          <a:solidFill>
                            <a:schemeClr val="tx1"/>
                          </a:solidFill>
                          <a:effectLst/>
                          <a:latin typeface="Calibri"/>
                          <a:cs typeface="Calibri"/>
                        </a:rPr>
                        <a:t>False Negatives (FN)</a:t>
                      </a:r>
                    </a:p>
                  </a:txBody>
                  <a:tcPr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2">
                        <a:lumMod val="40000"/>
                        <a:lumOff val="60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000" b="1" i="0" u="none" strike="noStrike" cap="none" normalizeH="0" baseline="0" dirty="0">
                          <a:ln>
                            <a:noFill/>
                          </a:ln>
                          <a:solidFill>
                            <a:schemeClr val="tx1"/>
                          </a:solidFill>
                          <a:effectLst/>
                          <a:latin typeface="Calibri"/>
                          <a:cs typeface="Calibri"/>
                        </a:rPr>
                        <a:t>True Negatives (TN)</a:t>
                      </a:r>
                    </a:p>
                  </a:txBody>
                  <a:tcPr marT="45721" marB="45721"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95064472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8229600" cy="1748173"/>
          </a:xfrm>
        </p:spPr>
        <p:txBody>
          <a:bodyPr/>
          <a:lstStyle/>
          <a:p>
            <a:pPr marL="0" indent="0">
              <a:buNone/>
            </a:pPr>
            <a:r>
              <a:rPr lang="en-US" sz="2600" dirty="0"/>
              <a:t>Evaluation of the a new assay, a novel point-of-care screening test for TB, in a sample of 200 patients with respiratory symptoms:  100 have TB, 100 do not (determined by culture):</a:t>
            </a:r>
          </a:p>
          <a:p>
            <a:pPr marL="0" indent="0">
              <a:buNone/>
            </a:pPr>
            <a:endParaRPr lang="en-US" sz="2400" i="1" dirty="0"/>
          </a:p>
          <a:p>
            <a:pPr marL="0" indent="0">
              <a:buNone/>
            </a:pPr>
            <a:endParaRPr lang="en-US" sz="2400" i="1" dirty="0"/>
          </a:p>
          <a:p>
            <a:pPr marL="0" indent="0">
              <a:buNone/>
            </a:pPr>
            <a:endParaRPr lang="en-US" sz="2400" i="1" dirty="0"/>
          </a:p>
          <a:p>
            <a:pPr marL="0" indent="0">
              <a:buNone/>
            </a:pPr>
            <a:endParaRPr lang="en-US" sz="2400" i="1" dirty="0"/>
          </a:p>
          <a:p>
            <a:pPr marL="0" indent="0">
              <a:buNone/>
            </a:pPr>
            <a:endParaRPr lang="en-US" sz="2400" i="1" dirty="0"/>
          </a:p>
          <a:p>
            <a:pPr marL="0" indent="0">
              <a:buNone/>
            </a:pPr>
            <a:endParaRPr lang="en-US" sz="2400" i="1" dirty="0"/>
          </a:p>
          <a:p>
            <a:pPr marL="0" indent="0">
              <a:buNone/>
            </a:pPr>
            <a:endParaRPr lang="en-US" sz="2400" i="1" dirty="0"/>
          </a:p>
        </p:txBody>
      </p:sp>
      <p:sp>
        <p:nvSpPr>
          <p:cNvPr id="2" name="Title 1"/>
          <p:cNvSpPr>
            <a:spLocks noGrp="1"/>
          </p:cNvSpPr>
          <p:nvPr>
            <p:ph type="title"/>
          </p:nvPr>
        </p:nvSpPr>
        <p:spPr>
          <a:xfrm>
            <a:off x="457200" y="277814"/>
            <a:ext cx="8229600" cy="1143000"/>
          </a:xfrm>
        </p:spPr>
        <p:txBody>
          <a:bodyPr/>
          <a:lstStyle/>
          <a:p>
            <a:r>
              <a:rPr lang="en-US" dirty="0"/>
              <a:t>Example diagnostic test study</a:t>
            </a:r>
          </a:p>
        </p:txBody>
      </p:sp>
      <p:grpSp>
        <p:nvGrpSpPr>
          <p:cNvPr id="8" name="Group 7"/>
          <p:cNvGrpSpPr/>
          <p:nvPr/>
        </p:nvGrpSpPr>
        <p:grpSpPr>
          <a:xfrm>
            <a:off x="750376" y="3369656"/>
            <a:ext cx="6602444" cy="3070403"/>
            <a:chOff x="648775" y="2847146"/>
            <a:chExt cx="6602444" cy="3070403"/>
          </a:xfrm>
        </p:grpSpPr>
        <p:grpSp>
          <p:nvGrpSpPr>
            <p:cNvPr id="4" name="Group 3"/>
            <p:cNvGrpSpPr>
              <a:grpSpLocks/>
            </p:cNvGrpSpPr>
            <p:nvPr/>
          </p:nvGrpSpPr>
          <p:grpSpPr bwMode="auto">
            <a:xfrm>
              <a:off x="3102125" y="3348097"/>
              <a:ext cx="3280861" cy="2043315"/>
              <a:chOff x="1920" y="1488"/>
              <a:chExt cx="2400" cy="1632"/>
            </a:xfrm>
          </p:grpSpPr>
          <p:sp>
            <p:nvSpPr>
              <p:cNvPr id="5" name="Rectangle 4"/>
              <p:cNvSpPr>
                <a:spLocks noChangeArrowheads="1"/>
              </p:cNvSpPr>
              <p:nvPr/>
            </p:nvSpPr>
            <p:spPr bwMode="auto">
              <a:xfrm>
                <a:off x="1920" y="1488"/>
                <a:ext cx="2400" cy="1632"/>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sz="2200" b="1">
                  <a:latin typeface="Calibri" panose="020F0502020204030204" pitchFamily="34" charset="0"/>
                  <a:cs typeface="Calibri" panose="020F0502020204030204" pitchFamily="34" charset="0"/>
                </a:endParaRPr>
              </a:p>
            </p:txBody>
          </p:sp>
          <p:sp>
            <p:nvSpPr>
              <p:cNvPr id="6" name="Line 5"/>
              <p:cNvSpPr>
                <a:spLocks noChangeShapeType="1"/>
              </p:cNvSpPr>
              <p:nvPr/>
            </p:nvSpPr>
            <p:spPr bwMode="auto">
              <a:xfrm>
                <a:off x="3120" y="1488"/>
                <a:ext cx="0" cy="1632"/>
              </a:xfrm>
              <a:prstGeom prst="line">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sz="2200" b="1">
                  <a:latin typeface="Calibri" panose="020F0502020204030204" pitchFamily="34" charset="0"/>
                  <a:cs typeface="Calibri" panose="020F0502020204030204" pitchFamily="34" charset="0"/>
                </a:endParaRPr>
              </a:p>
            </p:txBody>
          </p:sp>
          <p:sp>
            <p:nvSpPr>
              <p:cNvPr id="7" name="Line 6"/>
              <p:cNvSpPr>
                <a:spLocks noChangeShapeType="1"/>
              </p:cNvSpPr>
              <p:nvPr/>
            </p:nvSpPr>
            <p:spPr bwMode="auto">
              <a:xfrm>
                <a:off x="1920" y="2304"/>
                <a:ext cx="2400" cy="0"/>
              </a:xfrm>
              <a:prstGeom prst="line">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sz="2200" b="1">
                  <a:latin typeface="Calibri" panose="020F0502020204030204" pitchFamily="34" charset="0"/>
                  <a:cs typeface="Calibri" panose="020F0502020204030204" pitchFamily="34" charset="0"/>
                </a:endParaRPr>
              </a:p>
            </p:txBody>
          </p:sp>
        </p:grpSp>
        <p:sp>
          <p:nvSpPr>
            <p:cNvPr id="12" name="TextBox 11"/>
            <p:cNvSpPr txBox="1"/>
            <p:nvPr/>
          </p:nvSpPr>
          <p:spPr>
            <a:xfrm>
              <a:off x="3694819" y="2847146"/>
              <a:ext cx="3130124" cy="430887"/>
            </a:xfrm>
            <a:prstGeom prst="rect">
              <a:avLst/>
            </a:prstGeom>
            <a:noFill/>
          </p:spPr>
          <p:txBody>
            <a:bodyPr wrap="square" rtlCol="0">
              <a:spAutoFit/>
            </a:bodyPr>
            <a:lstStyle/>
            <a:p>
              <a:r>
                <a:rPr lang="en-US" sz="2200" dirty="0">
                  <a:cs typeface="Calibri" panose="020F0502020204030204" pitchFamily="34" charset="0"/>
                </a:rPr>
                <a:t>TB		      No TB</a:t>
              </a:r>
            </a:p>
          </p:txBody>
        </p:sp>
        <p:sp>
          <p:nvSpPr>
            <p:cNvPr id="13" name="TextBox 12"/>
            <p:cNvSpPr txBox="1"/>
            <p:nvPr/>
          </p:nvSpPr>
          <p:spPr>
            <a:xfrm>
              <a:off x="648775" y="3631091"/>
              <a:ext cx="2299427" cy="1338828"/>
            </a:xfrm>
            <a:prstGeom prst="rect">
              <a:avLst/>
            </a:prstGeom>
            <a:noFill/>
          </p:spPr>
          <p:txBody>
            <a:bodyPr wrap="square" rtlCol="0">
              <a:spAutoFit/>
            </a:bodyPr>
            <a:lstStyle/>
            <a:p>
              <a:pPr algn="r">
                <a:spcAft>
                  <a:spcPts val="1800"/>
                </a:spcAft>
              </a:pPr>
              <a:r>
                <a:rPr lang="en-US" sz="2200" dirty="0">
                  <a:cs typeface="Calibri" panose="020F0502020204030204" pitchFamily="34" charset="0"/>
                </a:rPr>
                <a:t>Test-positive</a:t>
              </a:r>
            </a:p>
            <a:p>
              <a:pPr algn="r"/>
              <a:endParaRPr lang="en-US" sz="2200" dirty="0">
                <a:cs typeface="Calibri" panose="020F0502020204030204" pitchFamily="34" charset="0"/>
              </a:endParaRPr>
            </a:p>
            <a:p>
              <a:pPr algn="r"/>
              <a:r>
                <a:rPr lang="en-US" sz="2200" dirty="0">
                  <a:cs typeface="Calibri" panose="020F0502020204030204" pitchFamily="34" charset="0"/>
                </a:rPr>
                <a:t>Test-negative</a:t>
              </a:r>
            </a:p>
          </p:txBody>
        </p:sp>
        <p:sp>
          <p:nvSpPr>
            <p:cNvPr id="14" name="TextBox 13"/>
            <p:cNvSpPr txBox="1"/>
            <p:nvPr/>
          </p:nvSpPr>
          <p:spPr>
            <a:xfrm>
              <a:off x="3541347" y="5486662"/>
              <a:ext cx="3709872" cy="430887"/>
            </a:xfrm>
            <a:prstGeom prst="rect">
              <a:avLst/>
            </a:prstGeom>
            <a:noFill/>
          </p:spPr>
          <p:txBody>
            <a:bodyPr wrap="square" rtlCol="0">
              <a:spAutoFit/>
            </a:bodyPr>
            <a:lstStyle/>
            <a:p>
              <a:r>
                <a:rPr lang="en-US" sz="2200" b="1" i="1" dirty="0">
                  <a:latin typeface="Times New Roman"/>
                  <a:cs typeface="Times New Roman"/>
                </a:rPr>
                <a:t>100			     100		   200</a:t>
              </a:r>
            </a:p>
          </p:txBody>
        </p:sp>
        <p:sp>
          <p:nvSpPr>
            <p:cNvPr id="15" name="TextBox 14"/>
            <p:cNvSpPr txBox="1"/>
            <p:nvPr/>
          </p:nvSpPr>
          <p:spPr>
            <a:xfrm>
              <a:off x="3746479" y="3611699"/>
              <a:ext cx="2518854" cy="430887"/>
            </a:xfrm>
            <a:prstGeom prst="rect">
              <a:avLst/>
            </a:prstGeom>
            <a:noFill/>
          </p:spPr>
          <p:txBody>
            <a:bodyPr wrap="square" rtlCol="0">
              <a:spAutoFit/>
            </a:bodyPr>
            <a:lstStyle/>
            <a:p>
              <a:r>
                <a:rPr lang="en-US" sz="2200" b="1" i="1" dirty="0">
                  <a:latin typeface="Times New Roman"/>
                  <a:cs typeface="Times New Roman"/>
                </a:rPr>
                <a:t>95			    50</a:t>
              </a:r>
            </a:p>
          </p:txBody>
        </p:sp>
        <p:sp>
          <p:nvSpPr>
            <p:cNvPr id="16" name="TextBox 15"/>
            <p:cNvSpPr txBox="1"/>
            <p:nvPr/>
          </p:nvSpPr>
          <p:spPr>
            <a:xfrm>
              <a:off x="3746479" y="4627767"/>
              <a:ext cx="2518854" cy="430887"/>
            </a:xfrm>
            <a:prstGeom prst="rect">
              <a:avLst/>
            </a:prstGeom>
            <a:noFill/>
          </p:spPr>
          <p:txBody>
            <a:bodyPr wrap="square" rtlCol="0">
              <a:spAutoFit/>
            </a:bodyPr>
            <a:lstStyle/>
            <a:p>
              <a:r>
                <a:rPr lang="en-US" sz="2200" b="1" i="1" dirty="0">
                  <a:latin typeface="Times New Roman"/>
                  <a:cs typeface="Times New Roman"/>
                </a:rPr>
                <a:t>5			    50</a:t>
              </a:r>
            </a:p>
          </p:txBody>
        </p:sp>
      </p:grpSp>
      <p:sp>
        <p:nvSpPr>
          <p:cNvPr id="17" name="TextBox 16"/>
          <p:cNvSpPr txBox="1"/>
          <p:nvPr/>
        </p:nvSpPr>
        <p:spPr>
          <a:xfrm>
            <a:off x="6685931" y="4153601"/>
            <a:ext cx="2054993" cy="1446550"/>
          </a:xfrm>
          <a:prstGeom prst="rect">
            <a:avLst/>
          </a:prstGeom>
          <a:noFill/>
        </p:spPr>
        <p:txBody>
          <a:bodyPr wrap="square" rtlCol="0">
            <a:spAutoFit/>
          </a:bodyPr>
          <a:lstStyle/>
          <a:p>
            <a:r>
              <a:rPr lang="en-US" sz="2200" b="1" i="1" dirty="0">
                <a:latin typeface="Times New Roman"/>
                <a:cs typeface="Times New Roman"/>
              </a:rPr>
              <a:t>145</a:t>
            </a:r>
          </a:p>
          <a:p>
            <a:endParaRPr lang="en-US" sz="2200" b="1" i="1" dirty="0">
              <a:latin typeface="Times New Roman"/>
              <a:cs typeface="Times New Roman"/>
            </a:endParaRPr>
          </a:p>
          <a:p>
            <a:endParaRPr lang="en-US" sz="2200" b="1" i="1" dirty="0">
              <a:latin typeface="Times New Roman"/>
              <a:cs typeface="Times New Roman"/>
            </a:endParaRPr>
          </a:p>
          <a:p>
            <a:r>
              <a:rPr lang="en-US" sz="2200" b="1" i="1" dirty="0">
                <a:latin typeface="Times New Roman"/>
                <a:cs typeface="Times New Roman"/>
              </a:rPr>
              <a:t>55</a:t>
            </a:r>
          </a:p>
        </p:txBody>
      </p:sp>
    </p:spTree>
    <p:extLst>
      <p:ext uri="{BB962C8B-B14F-4D97-AF65-F5344CB8AC3E}">
        <p14:creationId xmlns:p14="http://schemas.microsoft.com/office/powerpoint/2010/main" val="124544723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Calculating sensitivity</a:t>
            </a:r>
          </a:p>
        </p:txBody>
      </p:sp>
      <p:sp>
        <p:nvSpPr>
          <p:cNvPr id="3" name="Content Placeholder 2"/>
          <p:cNvSpPr>
            <a:spLocks noGrp="1"/>
          </p:cNvSpPr>
          <p:nvPr>
            <p:ph idx="1"/>
          </p:nvPr>
        </p:nvSpPr>
        <p:spPr>
          <a:xfrm>
            <a:off x="399155" y="1434634"/>
            <a:ext cx="8686800" cy="1455324"/>
          </a:xfrm>
        </p:spPr>
        <p:txBody>
          <a:bodyPr/>
          <a:lstStyle/>
          <a:p>
            <a:pPr marL="0" indent="0">
              <a:buNone/>
            </a:pPr>
            <a:endParaRPr lang="en-US" sz="2400" b="1" dirty="0">
              <a:solidFill>
                <a:srgbClr val="3366FF"/>
              </a:solidFill>
            </a:endParaRPr>
          </a:p>
          <a:p>
            <a:pPr marL="0" indent="0">
              <a:buNone/>
            </a:pPr>
            <a:r>
              <a:rPr lang="en-US" sz="2400" b="1" dirty="0">
                <a:solidFill>
                  <a:srgbClr val="3366FF"/>
                </a:solidFill>
              </a:rPr>
              <a:t>Sensitivity</a:t>
            </a:r>
            <a:r>
              <a:rPr lang="en-US" sz="2400" b="1" dirty="0"/>
              <a:t> = </a:t>
            </a:r>
            <a:r>
              <a:rPr lang="en-US" sz="2400" b="1" u="sng" dirty="0"/>
              <a:t># subjects with positive test result </a:t>
            </a:r>
            <a:r>
              <a:rPr lang="en-US" sz="2400" b="1" dirty="0"/>
              <a:t> = </a:t>
            </a:r>
            <a:r>
              <a:rPr lang="en-US" sz="2400" b="1" u="sng" dirty="0"/>
              <a:t>  95  </a:t>
            </a:r>
            <a:r>
              <a:rPr lang="en-US" sz="2400" b="1" dirty="0"/>
              <a:t> =  0.95</a:t>
            </a:r>
          </a:p>
          <a:p>
            <a:pPr marL="0" indent="0">
              <a:buNone/>
            </a:pPr>
            <a:r>
              <a:rPr lang="en-US" sz="2400" b="1" dirty="0"/>
              <a:t>                                    all subjects with TB                     100</a:t>
            </a:r>
          </a:p>
          <a:p>
            <a:pPr marL="0" indent="0">
              <a:buNone/>
            </a:pPr>
            <a:endParaRPr lang="en-US" sz="2400" b="1" i="1" dirty="0"/>
          </a:p>
          <a:p>
            <a:pPr marL="0" indent="0">
              <a:buNone/>
            </a:pPr>
            <a:endParaRPr lang="en-US" sz="2400" b="1" i="1" dirty="0"/>
          </a:p>
          <a:p>
            <a:pPr marL="0" indent="0">
              <a:buNone/>
            </a:pPr>
            <a:endParaRPr lang="en-US" sz="2400" b="1" i="1" dirty="0"/>
          </a:p>
          <a:p>
            <a:pPr marL="0" indent="0">
              <a:buNone/>
            </a:pPr>
            <a:endParaRPr lang="en-US" sz="2400" b="1" i="1" dirty="0"/>
          </a:p>
          <a:p>
            <a:pPr marL="0" indent="0">
              <a:buNone/>
            </a:pPr>
            <a:endParaRPr lang="en-US" sz="2400" b="1" i="1" dirty="0"/>
          </a:p>
        </p:txBody>
      </p:sp>
      <p:grpSp>
        <p:nvGrpSpPr>
          <p:cNvPr id="9" name="Group 8"/>
          <p:cNvGrpSpPr/>
          <p:nvPr/>
        </p:nvGrpSpPr>
        <p:grpSpPr>
          <a:xfrm>
            <a:off x="716702" y="3298979"/>
            <a:ext cx="7189076" cy="3275154"/>
            <a:chOff x="557048" y="3284465"/>
            <a:chExt cx="7189076" cy="3275154"/>
          </a:xfrm>
        </p:grpSpPr>
        <p:grpSp>
          <p:nvGrpSpPr>
            <p:cNvPr id="4" name="Group 3"/>
            <p:cNvGrpSpPr>
              <a:grpSpLocks/>
            </p:cNvGrpSpPr>
            <p:nvPr/>
          </p:nvGrpSpPr>
          <p:grpSpPr bwMode="auto">
            <a:xfrm>
              <a:off x="3102125" y="3794187"/>
              <a:ext cx="3280861" cy="2043315"/>
              <a:chOff x="1920" y="1488"/>
              <a:chExt cx="2400" cy="1632"/>
            </a:xfrm>
          </p:grpSpPr>
          <p:sp>
            <p:nvSpPr>
              <p:cNvPr id="5" name="Rectangle 4"/>
              <p:cNvSpPr>
                <a:spLocks noChangeArrowheads="1"/>
              </p:cNvSpPr>
              <p:nvPr/>
            </p:nvSpPr>
            <p:spPr bwMode="auto">
              <a:xfrm>
                <a:off x="1920" y="1488"/>
                <a:ext cx="2400" cy="1632"/>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sz="2200"/>
              </a:p>
            </p:txBody>
          </p:sp>
          <p:sp>
            <p:nvSpPr>
              <p:cNvPr id="6" name="Line 5"/>
              <p:cNvSpPr>
                <a:spLocks noChangeShapeType="1"/>
              </p:cNvSpPr>
              <p:nvPr/>
            </p:nvSpPr>
            <p:spPr bwMode="auto">
              <a:xfrm>
                <a:off x="3120" y="1488"/>
                <a:ext cx="0" cy="1632"/>
              </a:xfrm>
              <a:prstGeom prst="line">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sz="2200"/>
              </a:p>
            </p:txBody>
          </p:sp>
          <p:sp>
            <p:nvSpPr>
              <p:cNvPr id="7" name="Line 6"/>
              <p:cNvSpPr>
                <a:spLocks noChangeShapeType="1"/>
              </p:cNvSpPr>
              <p:nvPr/>
            </p:nvSpPr>
            <p:spPr bwMode="auto">
              <a:xfrm>
                <a:off x="1920" y="2304"/>
                <a:ext cx="2400" cy="0"/>
              </a:xfrm>
              <a:prstGeom prst="line">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sz="2200"/>
              </a:p>
            </p:txBody>
          </p:sp>
        </p:grpSp>
        <p:sp>
          <p:nvSpPr>
            <p:cNvPr id="12" name="TextBox 11"/>
            <p:cNvSpPr txBox="1"/>
            <p:nvPr/>
          </p:nvSpPr>
          <p:spPr>
            <a:xfrm>
              <a:off x="3541346" y="3284465"/>
              <a:ext cx="2723987" cy="430887"/>
            </a:xfrm>
            <a:prstGeom prst="rect">
              <a:avLst/>
            </a:prstGeom>
            <a:noFill/>
          </p:spPr>
          <p:txBody>
            <a:bodyPr wrap="square" rtlCol="0">
              <a:spAutoFit/>
            </a:bodyPr>
            <a:lstStyle/>
            <a:p>
              <a:r>
                <a:rPr lang="en-US" sz="2200" dirty="0"/>
                <a:t>TB			 No TB</a:t>
              </a:r>
            </a:p>
          </p:txBody>
        </p:sp>
        <p:sp>
          <p:nvSpPr>
            <p:cNvPr id="13" name="TextBox 12"/>
            <p:cNvSpPr txBox="1"/>
            <p:nvPr/>
          </p:nvSpPr>
          <p:spPr>
            <a:xfrm>
              <a:off x="557048" y="4052418"/>
              <a:ext cx="2545077" cy="1446550"/>
            </a:xfrm>
            <a:prstGeom prst="rect">
              <a:avLst/>
            </a:prstGeom>
            <a:noFill/>
          </p:spPr>
          <p:txBody>
            <a:bodyPr wrap="square" rtlCol="0">
              <a:spAutoFit/>
            </a:bodyPr>
            <a:lstStyle/>
            <a:p>
              <a:pPr algn="r"/>
              <a:r>
                <a:rPr lang="en-US" sz="2200" dirty="0"/>
                <a:t>Test-positive</a:t>
              </a:r>
            </a:p>
            <a:p>
              <a:pPr algn="r"/>
              <a:endParaRPr lang="en-US" sz="2200" dirty="0"/>
            </a:p>
            <a:p>
              <a:pPr algn="r"/>
              <a:endParaRPr lang="en-US" sz="2200" dirty="0"/>
            </a:p>
            <a:p>
              <a:pPr algn="r"/>
              <a:r>
                <a:rPr lang="en-US" sz="2200" dirty="0"/>
                <a:t>Test-negative</a:t>
              </a:r>
            </a:p>
          </p:txBody>
        </p:sp>
        <p:sp>
          <p:nvSpPr>
            <p:cNvPr id="14" name="TextBox 13"/>
            <p:cNvSpPr txBox="1"/>
            <p:nvPr/>
          </p:nvSpPr>
          <p:spPr>
            <a:xfrm>
              <a:off x="3541347" y="5961780"/>
              <a:ext cx="3719566" cy="430887"/>
            </a:xfrm>
            <a:prstGeom prst="rect">
              <a:avLst/>
            </a:prstGeom>
            <a:noFill/>
          </p:spPr>
          <p:txBody>
            <a:bodyPr wrap="square" rtlCol="0">
              <a:spAutoFit/>
            </a:bodyPr>
            <a:lstStyle/>
            <a:p>
              <a:r>
                <a:rPr lang="en-US" sz="2200" b="1" i="1" dirty="0">
                  <a:latin typeface="Times New Roman"/>
                  <a:cs typeface="Times New Roman"/>
                </a:rPr>
                <a:t>100				100		   200</a:t>
              </a:r>
            </a:p>
          </p:txBody>
        </p:sp>
        <p:sp>
          <p:nvSpPr>
            <p:cNvPr id="15" name="TextBox 14"/>
            <p:cNvSpPr txBox="1"/>
            <p:nvPr/>
          </p:nvSpPr>
          <p:spPr>
            <a:xfrm>
              <a:off x="3541347" y="4137818"/>
              <a:ext cx="2723986" cy="430887"/>
            </a:xfrm>
            <a:prstGeom prst="rect">
              <a:avLst/>
            </a:prstGeom>
            <a:noFill/>
          </p:spPr>
          <p:txBody>
            <a:bodyPr wrap="square" rtlCol="0">
              <a:spAutoFit/>
            </a:bodyPr>
            <a:lstStyle/>
            <a:p>
              <a:r>
                <a:rPr lang="en-US" sz="2200" b="1" i="1" dirty="0">
                  <a:latin typeface="Times New Roman"/>
                  <a:cs typeface="Times New Roman"/>
                </a:rPr>
                <a:t>95				50</a:t>
              </a:r>
            </a:p>
          </p:txBody>
        </p:sp>
        <p:sp>
          <p:nvSpPr>
            <p:cNvPr id="16" name="TextBox 15"/>
            <p:cNvSpPr txBox="1"/>
            <p:nvPr/>
          </p:nvSpPr>
          <p:spPr>
            <a:xfrm>
              <a:off x="3541347" y="5158051"/>
              <a:ext cx="2723986" cy="430887"/>
            </a:xfrm>
            <a:prstGeom prst="rect">
              <a:avLst/>
            </a:prstGeom>
            <a:noFill/>
          </p:spPr>
          <p:txBody>
            <a:bodyPr wrap="square" rtlCol="0">
              <a:spAutoFit/>
            </a:bodyPr>
            <a:lstStyle/>
            <a:p>
              <a:r>
                <a:rPr lang="en-US" sz="2200" b="1" i="1" dirty="0">
                  <a:latin typeface="Times New Roman"/>
                  <a:cs typeface="Times New Roman"/>
                </a:rPr>
                <a:t>5				50</a:t>
              </a:r>
            </a:p>
          </p:txBody>
        </p:sp>
        <p:sp>
          <p:nvSpPr>
            <p:cNvPr id="17" name="TextBox 16"/>
            <p:cNvSpPr txBox="1"/>
            <p:nvPr/>
          </p:nvSpPr>
          <p:spPr>
            <a:xfrm>
              <a:off x="6558231" y="4106209"/>
              <a:ext cx="1187893" cy="1446550"/>
            </a:xfrm>
            <a:prstGeom prst="rect">
              <a:avLst/>
            </a:prstGeom>
            <a:noFill/>
          </p:spPr>
          <p:txBody>
            <a:bodyPr wrap="square" rtlCol="0">
              <a:spAutoFit/>
            </a:bodyPr>
            <a:lstStyle/>
            <a:p>
              <a:r>
                <a:rPr lang="en-US" sz="2200" b="1" i="1" dirty="0">
                  <a:latin typeface="Times New Roman"/>
                  <a:cs typeface="Times New Roman"/>
                </a:rPr>
                <a:t>145</a:t>
              </a:r>
            </a:p>
            <a:p>
              <a:endParaRPr lang="en-US" sz="2200" b="1" i="1" dirty="0">
                <a:latin typeface="Times New Roman"/>
                <a:cs typeface="Times New Roman"/>
              </a:endParaRPr>
            </a:p>
            <a:p>
              <a:endParaRPr lang="en-US" sz="2200" b="1" i="1" dirty="0">
                <a:latin typeface="Times New Roman"/>
                <a:cs typeface="Times New Roman"/>
              </a:endParaRPr>
            </a:p>
            <a:p>
              <a:r>
                <a:rPr lang="en-US" sz="2200" b="1" i="1" dirty="0">
                  <a:latin typeface="Times New Roman"/>
                  <a:cs typeface="Times New Roman"/>
                </a:rPr>
                <a:t>55</a:t>
              </a:r>
            </a:p>
          </p:txBody>
        </p:sp>
        <p:sp>
          <p:nvSpPr>
            <p:cNvPr id="8" name="Rectangle 7"/>
            <p:cNvSpPr/>
            <p:nvPr/>
          </p:nvSpPr>
          <p:spPr bwMode="auto">
            <a:xfrm>
              <a:off x="3217886" y="3943410"/>
              <a:ext cx="1231772" cy="2616209"/>
            </a:xfrm>
            <a:prstGeom prst="rect">
              <a:avLst/>
            </a:prstGeom>
            <a:noFill/>
            <a:ln w="25400" cap="flat" cmpd="sng" algn="ctr">
              <a:solidFill>
                <a:srgbClr val="3366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200" b="0" i="0" u="none" strike="noStrike" cap="none" normalizeH="0" baseline="0">
                <a:ln>
                  <a:noFill/>
                </a:ln>
                <a:solidFill>
                  <a:schemeClr val="tx1"/>
                </a:solidFill>
                <a:effectLst/>
                <a:latin typeface="Verdana" pitchFamily="34" charset="0"/>
              </a:endParaRPr>
            </a:p>
          </p:txBody>
        </p:sp>
        <p:sp>
          <p:nvSpPr>
            <p:cNvPr id="18" name="Rectangle 17"/>
            <p:cNvSpPr/>
            <p:nvPr/>
          </p:nvSpPr>
          <p:spPr bwMode="auto">
            <a:xfrm>
              <a:off x="3376267" y="4090173"/>
              <a:ext cx="726073" cy="483352"/>
            </a:xfrm>
            <a:prstGeom prst="rect">
              <a:avLst/>
            </a:prstGeom>
            <a:noFill/>
            <a:ln w="25400" cap="flat" cmpd="sng" algn="ctr">
              <a:solidFill>
                <a:srgbClr val="3366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200" b="0" i="0" u="none" strike="noStrike" cap="none" normalizeH="0" baseline="0">
                <a:ln>
                  <a:noFill/>
                </a:ln>
                <a:solidFill>
                  <a:schemeClr val="tx1"/>
                </a:solidFill>
                <a:effectLst/>
                <a:latin typeface="Verdana" pitchFamily="34" charset="0"/>
              </a:endParaRPr>
            </a:p>
          </p:txBody>
        </p:sp>
      </p:grpSp>
    </p:spTree>
    <p:extLst>
      <p:ext uri="{BB962C8B-B14F-4D97-AF65-F5344CB8AC3E}">
        <p14:creationId xmlns:p14="http://schemas.microsoft.com/office/powerpoint/2010/main" val="253345077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Calculating specificity</a:t>
            </a:r>
          </a:p>
        </p:txBody>
      </p:sp>
      <p:sp>
        <p:nvSpPr>
          <p:cNvPr id="3" name="Content Placeholder 2"/>
          <p:cNvSpPr>
            <a:spLocks noGrp="1"/>
          </p:cNvSpPr>
          <p:nvPr>
            <p:ph idx="1"/>
          </p:nvPr>
        </p:nvSpPr>
        <p:spPr>
          <a:xfrm>
            <a:off x="428172" y="1513117"/>
            <a:ext cx="8469086" cy="1430562"/>
          </a:xfrm>
        </p:spPr>
        <p:txBody>
          <a:bodyPr/>
          <a:lstStyle/>
          <a:p>
            <a:pPr marL="0" indent="0">
              <a:buNone/>
            </a:pPr>
            <a:endParaRPr lang="en-US" sz="2000" dirty="0">
              <a:solidFill>
                <a:srgbClr val="008000"/>
              </a:solidFill>
            </a:endParaRPr>
          </a:p>
          <a:p>
            <a:pPr marL="0" indent="0">
              <a:buNone/>
            </a:pPr>
            <a:r>
              <a:rPr lang="en-US" sz="2400" b="1" dirty="0">
                <a:solidFill>
                  <a:srgbClr val="660066"/>
                </a:solidFill>
              </a:rPr>
              <a:t>Specificity</a:t>
            </a:r>
            <a:r>
              <a:rPr lang="en-US" sz="2200" b="1" dirty="0">
                <a:solidFill>
                  <a:srgbClr val="660066"/>
                </a:solidFill>
              </a:rPr>
              <a:t> </a:t>
            </a:r>
            <a:r>
              <a:rPr lang="en-US" sz="2200" b="1" dirty="0"/>
              <a:t>(</a:t>
            </a:r>
            <a:r>
              <a:rPr lang="en-US" sz="2200" b="1" dirty="0" err="1"/>
              <a:t>Sp</a:t>
            </a:r>
            <a:r>
              <a:rPr lang="en-US" sz="2200" b="1" dirty="0"/>
              <a:t>) = </a:t>
            </a:r>
            <a:r>
              <a:rPr lang="en-US" sz="2200" b="1" u="sng" dirty="0"/>
              <a:t># subjects with XYZ-negative test result </a:t>
            </a:r>
            <a:r>
              <a:rPr lang="en-US" sz="2200" b="1" dirty="0"/>
              <a:t> = </a:t>
            </a:r>
            <a:r>
              <a:rPr lang="en-US" sz="2200" b="1" u="sng" dirty="0"/>
              <a:t>  50  </a:t>
            </a:r>
            <a:r>
              <a:rPr lang="en-US" sz="2200" b="1" dirty="0"/>
              <a:t>= 0.5 </a:t>
            </a:r>
          </a:p>
          <a:p>
            <a:pPr marL="0" indent="0">
              <a:buNone/>
            </a:pPr>
            <a:r>
              <a:rPr lang="en-US" sz="2200" b="1" dirty="0"/>
              <a:t>		   	all subjects without TB	                      100</a:t>
            </a:r>
            <a:endParaRPr lang="en-US" sz="2200" b="1" i="1" dirty="0"/>
          </a:p>
          <a:p>
            <a:pPr marL="0" indent="0">
              <a:buNone/>
            </a:pPr>
            <a:endParaRPr lang="en-US" sz="2800" i="1" dirty="0"/>
          </a:p>
          <a:p>
            <a:pPr marL="0" indent="0">
              <a:buNone/>
            </a:pPr>
            <a:endParaRPr lang="en-US" sz="2400" i="1" dirty="0"/>
          </a:p>
          <a:p>
            <a:pPr marL="0" indent="0">
              <a:buNone/>
            </a:pPr>
            <a:endParaRPr lang="en-US" sz="2400" i="1" dirty="0"/>
          </a:p>
          <a:p>
            <a:pPr marL="0" indent="0">
              <a:buNone/>
            </a:pPr>
            <a:endParaRPr lang="en-US" sz="2400" i="1" dirty="0"/>
          </a:p>
          <a:p>
            <a:pPr marL="0" indent="0">
              <a:buNone/>
            </a:pPr>
            <a:endParaRPr lang="en-US" sz="2400" i="1" dirty="0"/>
          </a:p>
        </p:txBody>
      </p:sp>
      <p:grpSp>
        <p:nvGrpSpPr>
          <p:cNvPr id="4" name="Group 3"/>
          <p:cNvGrpSpPr>
            <a:grpSpLocks/>
          </p:cNvGrpSpPr>
          <p:nvPr/>
        </p:nvGrpSpPr>
        <p:grpSpPr bwMode="auto">
          <a:xfrm>
            <a:off x="3218237" y="3794187"/>
            <a:ext cx="3280861" cy="2043315"/>
            <a:chOff x="1920" y="1488"/>
            <a:chExt cx="2400" cy="1632"/>
          </a:xfrm>
        </p:grpSpPr>
        <p:sp>
          <p:nvSpPr>
            <p:cNvPr id="5" name="Rectangle 4"/>
            <p:cNvSpPr>
              <a:spLocks noChangeArrowheads="1"/>
            </p:cNvSpPr>
            <p:nvPr/>
          </p:nvSpPr>
          <p:spPr bwMode="auto">
            <a:xfrm>
              <a:off x="1920" y="1488"/>
              <a:ext cx="2400" cy="1632"/>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sz="2200" b="1"/>
            </a:p>
          </p:txBody>
        </p:sp>
        <p:sp>
          <p:nvSpPr>
            <p:cNvPr id="6" name="Line 5"/>
            <p:cNvSpPr>
              <a:spLocks noChangeShapeType="1"/>
            </p:cNvSpPr>
            <p:nvPr/>
          </p:nvSpPr>
          <p:spPr bwMode="auto">
            <a:xfrm>
              <a:off x="3120" y="1488"/>
              <a:ext cx="0" cy="1632"/>
            </a:xfrm>
            <a:prstGeom prst="line">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sz="2200" b="1"/>
            </a:p>
          </p:txBody>
        </p:sp>
        <p:sp>
          <p:nvSpPr>
            <p:cNvPr id="7" name="Line 6"/>
            <p:cNvSpPr>
              <a:spLocks noChangeShapeType="1"/>
            </p:cNvSpPr>
            <p:nvPr/>
          </p:nvSpPr>
          <p:spPr bwMode="auto">
            <a:xfrm>
              <a:off x="1920" y="2304"/>
              <a:ext cx="2400" cy="0"/>
            </a:xfrm>
            <a:prstGeom prst="line">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sz="2200" b="1"/>
            </a:p>
          </p:txBody>
        </p:sp>
      </p:grpSp>
      <p:sp>
        <p:nvSpPr>
          <p:cNvPr id="12" name="TextBox 11"/>
          <p:cNvSpPr txBox="1"/>
          <p:nvPr/>
        </p:nvSpPr>
        <p:spPr>
          <a:xfrm>
            <a:off x="3693278" y="3213326"/>
            <a:ext cx="3127388" cy="430887"/>
          </a:xfrm>
          <a:prstGeom prst="rect">
            <a:avLst/>
          </a:prstGeom>
          <a:noFill/>
        </p:spPr>
        <p:txBody>
          <a:bodyPr wrap="square" rtlCol="0">
            <a:spAutoFit/>
          </a:bodyPr>
          <a:lstStyle/>
          <a:p>
            <a:r>
              <a:rPr lang="en-US" sz="2200" dirty="0"/>
              <a:t>TB			  No TB</a:t>
            </a:r>
          </a:p>
        </p:txBody>
      </p:sp>
      <p:sp>
        <p:nvSpPr>
          <p:cNvPr id="13" name="TextBox 12"/>
          <p:cNvSpPr txBox="1"/>
          <p:nvPr/>
        </p:nvSpPr>
        <p:spPr>
          <a:xfrm>
            <a:off x="694182" y="4115478"/>
            <a:ext cx="2524056" cy="1446550"/>
          </a:xfrm>
          <a:prstGeom prst="rect">
            <a:avLst/>
          </a:prstGeom>
          <a:noFill/>
        </p:spPr>
        <p:txBody>
          <a:bodyPr wrap="square" rtlCol="0">
            <a:spAutoFit/>
          </a:bodyPr>
          <a:lstStyle/>
          <a:p>
            <a:pPr algn="r"/>
            <a:r>
              <a:rPr lang="en-US" sz="2200" dirty="0"/>
              <a:t>Test-positive</a:t>
            </a:r>
          </a:p>
          <a:p>
            <a:pPr algn="r"/>
            <a:endParaRPr lang="en-US" sz="2200" dirty="0"/>
          </a:p>
          <a:p>
            <a:pPr algn="r"/>
            <a:endParaRPr lang="en-US" sz="2200" dirty="0"/>
          </a:p>
          <a:p>
            <a:pPr algn="r"/>
            <a:r>
              <a:rPr lang="en-US" sz="2200" dirty="0"/>
              <a:t>Test-negative</a:t>
            </a:r>
          </a:p>
        </p:txBody>
      </p:sp>
      <p:sp>
        <p:nvSpPr>
          <p:cNvPr id="14" name="TextBox 13"/>
          <p:cNvSpPr txBox="1"/>
          <p:nvPr/>
        </p:nvSpPr>
        <p:spPr>
          <a:xfrm>
            <a:off x="3657458" y="5932752"/>
            <a:ext cx="3855133" cy="430887"/>
          </a:xfrm>
          <a:prstGeom prst="rect">
            <a:avLst/>
          </a:prstGeom>
          <a:noFill/>
        </p:spPr>
        <p:txBody>
          <a:bodyPr wrap="square" rtlCol="0">
            <a:spAutoFit/>
          </a:bodyPr>
          <a:lstStyle/>
          <a:p>
            <a:r>
              <a:rPr lang="en-US" sz="2200" b="1" i="1" dirty="0">
                <a:latin typeface="Times New Roman"/>
                <a:cs typeface="Times New Roman"/>
              </a:rPr>
              <a:t>100				100		  200</a:t>
            </a:r>
          </a:p>
        </p:txBody>
      </p:sp>
      <p:sp>
        <p:nvSpPr>
          <p:cNvPr id="15" name="TextBox 14"/>
          <p:cNvSpPr txBox="1"/>
          <p:nvPr/>
        </p:nvSpPr>
        <p:spPr>
          <a:xfrm>
            <a:off x="3657459" y="4137818"/>
            <a:ext cx="2723986" cy="430887"/>
          </a:xfrm>
          <a:prstGeom prst="rect">
            <a:avLst/>
          </a:prstGeom>
          <a:noFill/>
        </p:spPr>
        <p:txBody>
          <a:bodyPr wrap="square" rtlCol="0">
            <a:spAutoFit/>
          </a:bodyPr>
          <a:lstStyle/>
          <a:p>
            <a:r>
              <a:rPr lang="en-US" sz="2200" b="1" i="1" dirty="0">
                <a:latin typeface="Times New Roman"/>
                <a:cs typeface="Times New Roman"/>
              </a:rPr>
              <a:t>95				50</a:t>
            </a:r>
          </a:p>
        </p:txBody>
      </p:sp>
      <p:sp>
        <p:nvSpPr>
          <p:cNvPr id="16" name="TextBox 15"/>
          <p:cNvSpPr txBox="1"/>
          <p:nvPr/>
        </p:nvSpPr>
        <p:spPr>
          <a:xfrm>
            <a:off x="3657459" y="5158051"/>
            <a:ext cx="2723986" cy="430887"/>
          </a:xfrm>
          <a:prstGeom prst="rect">
            <a:avLst/>
          </a:prstGeom>
          <a:noFill/>
        </p:spPr>
        <p:txBody>
          <a:bodyPr wrap="square" rtlCol="0">
            <a:spAutoFit/>
          </a:bodyPr>
          <a:lstStyle/>
          <a:p>
            <a:r>
              <a:rPr lang="en-US" sz="2200" b="1" i="1" dirty="0">
                <a:latin typeface="Times New Roman"/>
                <a:cs typeface="Times New Roman"/>
              </a:rPr>
              <a:t>5				50</a:t>
            </a:r>
          </a:p>
        </p:txBody>
      </p:sp>
      <p:sp>
        <p:nvSpPr>
          <p:cNvPr id="17" name="TextBox 16"/>
          <p:cNvSpPr txBox="1"/>
          <p:nvPr/>
        </p:nvSpPr>
        <p:spPr>
          <a:xfrm>
            <a:off x="6643534" y="4077181"/>
            <a:ext cx="1910557" cy="1446550"/>
          </a:xfrm>
          <a:prstGeom prst="rect">
            <a:avLst/>
          </a:prstGeom>
          <a:noFill/>
        </p:spPr>
        <p:txBody>
          <a:bodyPr wrap="square" rtlCol="0">
            <a:spAutoFit/>
          </a:bodyPr>
          <a:lstStyle/>
          <a:p>
            <a:r>
              <a:rPr lang="en-US" sz="2200" b="1" i="1" dirty="0">
                <a:latin typeface="Times New Roman"/>
                <a:cs typeface="Times New Roman"/>
              </a:rPr>
              <a:t>145</a:t>
            </a:r>
          </a:p>
          <a:p>
            <a:endParaRPr lang="en-US" sz="2200" b="1" i="1" dirty="0">
              <a:latin typeface="Times New Roman"/>
              <a:cs typeface="Times New Roman"/>
            </a:endParaRPr>
          </a:p>
          <a:p>
            <a:endParaRPr lang="en-US" sz="2200" b="1" i="1" dirty="0">
              <a:latin typeface="Times New Roman"/>
              <a:cs typeface="Times New Roman"/>
            </a:endParaRPr>
          </a:p>
          <a:p>
            <a:r>
              <a:rPr lang="en-US" sz="2200" b="1" i="1" dirty="0">
                <a:latin typeface="Times New Roman"/>
                <a:cs typeface="Times New Roman"/>
              </a:rPr>
              <a:t>55</a:t>
            </a:r>
          </a:p>
        </p:txBody>
      </p:sp>
      <p:sp>
        <p:nvSpPr>
          <p:cNvPr id="19" name="Rectangle 18"/>
          <p:cNvSpPr/>
          <p:nvPr/>
        </p:nvSpPr>
        <p:spPr bwMode="auto">
          <a:xfrm>
            <a:off x="5097984" y="3943410"/>
            <a:ext cx="1231772" cy="2616209"/>
          </a:xfrm>
          <a:prstGeom prst="rect">
            <a:avLst/>
          </a:prstGeom>
          <a:noFill/>
          <a:ln w="25400" cap="flat" cmpd="sng" algn="ctr">
            <a:solidFill>
              <a:srgbClr val="660066"/>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200" b="1" i="0" u="none" strike="noStrike" cap="none" normalizeH="0" baseline="0">
              <a:ln>
                <a:noFill/>
              </a:ln>
              <a:solidFill>
                <a:srgbClr val="660066"/>
              </a:solidFill>
              <a:effectLst/>
              <a:latin typeface="Verdana" pitchFamily="34" charset="0"/>
            </a:endParaRPr>
          </a:p>
        </p:txBody>
      </p:sp>
      <p:sp>
        <p:nvSpPr>
          <p:cNvPr id="20" name="Rectangle 19"/>
          <p:cNvSpPr/>
          <p:nvPr/>
        </p:nvSpPr>
        <p:spPr bwMode="auto">
          <a:xfrm>
            <a:off x="5360073" y="5110311"/>
            <a:ext cx="726073" cy="483352"/>
          </a:xfrm>
          <a:prstGeom prst="rect">
            <a:avLst/>
          </a:prstGeom>
          <a:noFill/>
          <a:ln w="25400" cap="flat" cmpd="sng" algn="ctr">
            <a:solidFill>
              <a:srgbClr val="660066"/>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200" b="1" i="0" u="none" strike="noStrike" cap="none" normalizeH="0" baseline="0">
              <a:ln>
                <a:noFill/>
              </a:ln>
              <a:solidFill>
                <a:srgbClr val="660066"/>
              </a:solidFill>
              <a:effectLst/>
              <a:latin typeface="Verdana" pitchFamily="34" charset="0"/>
            </a:endParaRPr>
          </a:p>
        </p:txBody>
      </p:sp>
    </p:spTree>
    <p:extLst>
      <p:ext uri="{BB962C8B-B14F-4D97-AF65-F5344CB8AC3E}">
        <p14:creationId xmlns:p14="http://schemas.microsoft.com/office/powerpoint/2010/main" val="193497773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457200" y="274320"/>
            <a:ext cx="8229600" cy="1143000"/>
          </a:xfrm>
        </p:spPr>
        <p:txBody>
          <a:bodyPr/>
          <a:lstStyle/>
          <a:p>
            <a:pPr eaLnBrk="1" hangingPunct="1"/>
            <a:r>
              <a:rPr lang="en-US" altLang="en-US" dirty="0"/>
              <a:t>Example: Calculating values</a:t>
            </a:r>
          </a:p>
        </p:txBody>
      </p:sp>
      <p:graphicFrame>
        <p:nvGraphicFramePr>
          <p:cNvPr id="44080" name="Group 48"/>
          <p:cNvGraphicFramePr>
            <a:graphicFrameLocks noGrp="1"/>
          </p:cNvGraphicFramePr>
          <p:nvPr>
            <p:ph idx="1"/>
            <p:extLst>
              <p:ext uri="{D42A27DB-BD31-4B8C-83A1-F6EECF244321}">
                <p14:modId xmlns:p14="http://schemas.microsoft.com/office/powerpoint/2010/main" val="1407936840"/>
              </p:ext>
            </p:extLst>
          </p:nvPr>
        </p:nvGraphicFramePr>
        <p:xfrm>
          <a:off x="924910" y="1568392"/>
          <a:ext cx="7294179" cy="2667000"/>
        </p:xfrm>
        <a:graphic>
          <a:graphicData uri="http://schemas.openxmlformats.org/drawingml/2006/table">
            <a:tbl>
              <a:tblPr/>
              <a:tblGrid>
                <a:gridCol w="1676400">
                  <a:extLst>
                    <a:ext uri="{9D8B030D-6E8A-4147-A177-3AD203B41FA5}">
                      <a16:colId xmlns:a16="http://schemas.microsoft.com/office/drawing/2014/main" val="20000"/>
                    </a:ext>
                  </a:extLst>
                </a:gridCol>
                <a:gridCol w="1876097">
                  <a:extLst>
                    <a:ext uri="{9D8B030D-6E8A-4147-A177-3AD203B41FA5}">
                      <a16:colId xmlns:a16="http://schemas.microsoft.com/office/drawing/2014/main" val="20001"/>
                    </a:ext>
                  </a:extLst>
                </a:gridCol>
                <a:gridCol w="2039006">
                  <a:extLst>
                    <a:ext uri="{9D8B030D-6E8A-4147-A177-3AD203B41FA5}">
                      <a16:colId xmlns:a16="http://schemas.microsoft.com/office/drawing/2014/main" val="20002"/>
                    </a:ext>
                  </a:extLst>
                </a:gridCol>
                <a:gridCol w="1702676">
                  <a:extLst>
                    <a:ext uri="{9D8B030D-6E8A-4147-A177-3AD203B41FA5}">
                      <a16:colId xmlns:a16="http://schemas.microsoft.com/office/drawing/2014/main" val="20003"/>
                    </a:ext>
                  </a:extLst>
                </a:gridCol>
              </a:tblGrid>
              <a:tr h="666750">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200" b="1" i="0" u="none" strike="noStrike" cap="none" normalizeH="0" baseline="0" dirty="0">
                          <a:ln>
                            <a:noFill/>
                          </a:ln>
                          <a:solidFill>
                            <a:schemeClr val="tx1"/>
                          </a:solidFill>
                          <a:effectLst/>
                          <a:latin typeface="Arial" charset="0"/>
                        </a:rPr>
                        <a:t>Smear</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200" b="1" i="0" u="none" strike="noStrike" cap="none" normalizeH="0" baseline="0" dirty="0">
                          <a:ln>
                            <a:noFill/>
                          </a:ln>
                          <a:solidFill>
                            <a:schemeClr val="tx1"/>
                          </a:solidFill>
                          <a:effectLst/>
                          <a:latin typeface="Arial" charset="0"/>
                        </a:rPr>
                        <a:t>TB</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200" b="1" i="0" u="none" strike="noStrike" cap="none" normalizeH="0" baseline="0" dirty="0">
                          <a:ln>
                            <a:noFill/>
                          </a:ln>
                          <a:solidFill>
                            <a:schemeClr val="tx1"/>
                          </a:solidFill>
                          <a:effectLst/>
                          <a:latin typeface="Arial" charset="0"/>
                        </a:rPr>
                        <a:t>No TB</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200" b="1" i="0" u="none" strike="noStrike" cap="none" normalizeH="0" baseline="0" dirty="0">
                          <a:ln>
                            <a:noFill/>
                          </a:ln>
                          <a:solidFill>
                            <a:schemeClr val="tx1"/>
                          </a:solidFill>
                          <a:effectLst/>
                          <a:latin typeface="Arial" charset="0"/>
                        </a:rPr>
                        <a:t>Total</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66750">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200" b="1" i="0" u="none" strike="noStrike" cap="none" normalizeH="0" baseline="0" dirty="0">
                          <a:ln>
                            <a:noFill/>
                          </a:ln>
                          <a:solidFill>
                            <a:schemeClr val="tx1"/>
                          </a:solidFill>
                          <a:effectLst/>
                          <a:latin typeface="Arial" charset="0"/>
                        </a:rPr>
                        <a:t>Positive</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200" b="1" i="0" u="none" strike="noStrike" cap="none" normalizeH="0" baseline="0">
                          <a:ln>
                            <a:noFill/>
                          </a:ln>
                          <a:solidFill>
                            <a:schemeClr val="tx1"/>
                          </a:solidFill>
                          <a:effectLst/>
                          <a:latin typeface="Arial" charset="0"/>
                        </a:rPr>
                        <a:t>43</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200" b="1" i="0" u="none" strike="noStrike" cap="none" normalizeH="0" baseline="0" dirty="0">
                          <a:ln>
                            <a:noFill/>
                          </a:ln>
                          <a:solidFill>
                            <a:schemeClr val="tx1"/>
                          </a:solidFill>
                          <a:effectLst/>
                          <a:latin typeface="Arial" charset="0"/>
                        </a:rPr>
                        <a:t>22</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200" b="1" i="0" u="none" strike="noStrike" cap="none" normalizeH="0" baseline="0" dirty="0">
                          <a:ln>
                            <a:noFill/>
                          </a:ln>
                          <a:solidFill>
                            <a:schemeClr val="tx1"/>
                          </a:solidFill>
                          <a:effectLst/>
                          <a:latin typeface="Arial" charset="0"/>
                        </a:rPr>
                        <a:t>65</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66750">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200" b="1" i="0" u="none" strike="noStrike" cap="none" normalizeH="0" baseline="0">
                          <a:ln>
                            <a:noFill/>
                          </a:ln>
                          <a:solidFill>
                            <a:schemeClr val="tx1"/>
                          </a:solidFill>
                          <a:effectLst/>
                          <a:latin typeface="Arial" charset="0"/>
                        </a:rPr>
                        <a:t>Negative</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200" b="1" i="0" u="none" strike="noStrike" cap="none" normalizeH="0" baseline="0">
                          <a:ln>
                            <a:noFill/>
                          </a:ln>
                          <a:solidFill>
                            <a:schemeClr val="tx1"/>
                          </a:solidFill>
                          <a:effectLst/>
                          <a:latin typeface="Arial" charset="0"/>
                        </a:rPr>
                        <a:t>29</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200" b="1" i="0" u="none" strike="noStrike" cap="none" normalizeH="0" baseline="0" dirty="0">
                          <a:ln>
                            <a:noFill/>
                          </a:ln>
                          <a:solidFill>
                            <a:schemeClr val="tx1"/>
                          </a:solidFill>
                          <a:effectLst/>
                          <a:latin typeface="Arial" charset="0"/>
                        </a:rPr>
                        <a:t>244</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200" b="1" i="0" u="none" strike="noStrike" cap="none" normalizeH="0" baseline="0">
                          <a:ln>
                            <a:noFill/>
                          </a:ln>
                          <a:solidFill>
                            <a:schemeClr val="tx1"/>
                          </a:solidFill>
                          <a:effectLst/>
                          <a:latin typeface="Arial" charset="0"/>
                        </a:rPr>
                        <a:t>273</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66750">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200" b="1" i="0" u="none" strike="noStrike" cap="none" normalizeH="0" baseline="0">
                          <a:ln>
                            <a:noFill/>
                          </a:ln>
                          <a:solidFill>
                            <a:schemeClr val="tx1"/>
                          </a:solidFill>
                          <a:effectLst/>
                          <a:latin typeface="Arial" charset="0"/>
                        </a:rPr>
                        <a:t>Total</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200" b="1" i="0" u="none" strike="noStrike" cap="none" normalizeH="0" baseline="0" dirty="0">
                          <a:ln>
                            <a:noFill/>
                          </a:ln>
                          <a:solidFill>
                            <a:schemeClr val="tx1"/>
                          </a:solidFill>
                          <a:effectLst/>
                          <a:latin typeface="Arial" charset="0"/>
                        </a:rPr>
                        <a:t>72</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200" b="1" i="0" u="none" strike="noStrike" cap="none" normalizeH="0" baseline="0" dirty="0">
                          <a:ln>
                            <a:noFill/>
                          </a:ln>
                          <a:solidFill>
                            <a:schemeClr val="tx1"/>
                          </a:solidFill>
                          <a:effectLst/>
                          <a:latin typeface="Arial" charset="0"/>
                        </a:rPr>
                        <a:t>266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200" b="1" i="0" u="none" strike="noStrike" cap="none" normalizeH="0" baseline="0" dirty="0">
                          <a:ln>
                            <a:noFill/>
                          </a:ln>
                          <a:solidFill>
                            <a:schemeClr val="tx1"/>
                          </a:solidFill>
                          <a:effectLst/>
                          <a:latin typeface="Arial" charset="0"/>
                        </a:rPr>
                        <a:t>338</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10270" name="Text Box 49"/>
          <p:cNvSpPr txBox="1">
            <a:spLocks noChangeArrowheads="1"/>
          </p:cNvSpPr>
          <p:nvPr/>
        </p:nvSpPr>
        <p:spPr bwMode="auto">
          <a:xfrm>
            <a:off x="1082565" y="4335256"/>
            <a:ext cx="8474075" cy="92333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a:spcBef>
                <a:spcPts val="1200"/>
              </a:spcBef>
              <a:buClrTx/>
              <a:buSzTx/>
              <a:buFontTx/>
              <a:buNone/>
            </a:pPr>
            <a:r>
              <a:rPr lang="en-US" altLang="en-US" sz="2200" b="1" dirty="0"/>
              <a:t>Sensitivity = TP/(TP + FN) = 43/(43 + 29) = 0.60</a:t>
            </a:r>
          </a:p>
          <a:p>
            <a:pPr>
              <a:spcBef>
                <a:spcPts val="1200"/>
              </a:spcBef>
              <a:buClrTx/>
              <a:buSzTx/>
              <a:buFontTx/>
              <a:buNone/>
            </a:pPr>
            <a:r>
              <a:rPr lang="en-US" altLang="en-US" sz="2200" b="1" dirty="0"/>
              <a:t>Specificity = TN/(TN + FP) = 244/(244 + 22) = 0.92</a:t>
            </a:r>
          </a:p>
        </p:txBody>
      </p:sp>
      <p:graphicFrame>
        <p:nvGraphicFramePr>
          <p:cNvPr id="5" name="Group 34"/>
          <p:cNvGraphicFramePr>
            <a:graphicFrameLocks/>
          </p:cNvGraphicFramePr>
          <p:nvPr>
            <p:extLst>
              <p:ext uri="{D42A27DB-BD31-4B8C-83A1-F6EECF244321}">
                <p14:modId xmlns:p14="http://schemas.microsoft.com/office/powerpoint/2010/main" val="300462207"/>
              </p:ext>
            </p:extLst>
          </p:nvPr>
        </p:nvGraphicFramePr>
        <p:xfrm>
          <a:off x="5137187" y="5468505"/>
          <a:ext cx="3679251" cy="1090238"/>
        </p:xfrm>
        <a:graphic>
          <a:graphicData uri="http://schemas.openxmlformats.org/drawingml/2006/table">
            <a:tbl>
              <a:tblPr/>
              <a:tblGrid>
                <a:gridCol w="760739">
                  <a:extLst>
                    <a:ext uri="{9D8B030D-6E8A-4147-A177-3AD203B41FA5}">
                      <a16:colId xmlns:a16="http://schemas.microsoft.com/office/drawing/2014/main" val="20000"/>
                    </a:ext>
                  </a:extLst>
                </a:gridCol>
                <a:gridCol w="1394687">
                  <a:extLst>
                    <a:ext uri="{9D8B030D-6E8A-4147-A177-3AD203B41FA5}">
                      <a16:colId xmlns:a16="http://schemas.microsoft.com/office/drawing/2014/main" val="20001"/>
                    </a:ext>
                  </a:extLst>
                </a:gridCol>
                <a:gridCol w="1523825">
                  <a:extLst>
                    <a:ext uri="{9D8B030D-6E8A-4147-A177-3AD203B41FA5}">
                      <a16:colId xmlns:a16="http://schemas.microsoft.com/office/drawing/2014/main" val="20002"/>
                    </a:ext>
                  </a:extLst>
                </a:gridCol>
              </a:tblGrid>
              <a:tr h="330504">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US" sz="1000" b="1" i="0" u="none" strike="noStrike" cap="none" normalizeH="0" baseline="0" dirty="0">
                        <a:ln>
                          <a:noFill/>
                        </a:ln>
                        <a:solidFill>
                          <a:schemeClr val="tx1"/>
                        </a:solidFill>
                        <a:effectLst/>
                        <a:latin typeface="Arial" charset="0"/>
                      </a:endParaRPr>
                    </a:p>
                  </a:txBody>
                  <a:tcPr marT="45721" marB="45721"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1000" b="1" i="0" u="none" strike="noStrike" cap="none" normalizeH="0" baseline="0" dirty="0">
                          <a:ln>
                            <a:noFill/>
                          </a:ln>
                          <a:solidFill>
                            <a:schemeClr val="tx1"/>
                          </a:solidFill>
                          <a:effectLst/>
                          <a:latin typeface="Arial" charset="0"/>
                        </a:rPr>
                        <a:t>Disease</a:t>
                      </a:r>
                    </a:p>
                  </a:txBody>
                  <a:tcPr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1000" b="1" i="0" u="none" strike="noStrike" cap="none" normalizeH="0" baseline="0" dirty="0">
                          <a:ln>
                            <a:noFill/>
                          </a:ln>
                          <a:solidFill>
                            <a:schemeClr val="tx1"/>
                          </a:solidFill>
                          <a:effectLst/>
                          <a:latin typeface="Arial" charset="0"/>
                        </a:rPr>
                        <a:t>No Disease</a:t>
                      </a:r>
                    </a:p>
                  </a:txBody>
                  <a:tcPr marT="45721" marB="45721"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75792">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1000" b="1" i="0" u="none" strike="noStrike" cap="none" normalizeH="0" baseline="0" dirty="0">
                          <a:ln>
                            <a:noFill/>
                          </a:ln>
                          <a:solidFill>
                            <a:schemeClr val="tx1"/>
                          </a:solidFill>
                          <a:effectLst/>
                          <a:latin typeface="Arial" charset="0"/>
                        </a:rPr>
                        <a:t>+ Test</a:t>
                      </a:r>
                    </a:p>
                  </a:txBody>
                  <a:tcPr marT="45721" marB="45721"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1000" b="0" i="0" u="none" strike="noStrike" cap="none" normalizeH="0" baseline="0" dirty="0">
                          <a:ln>
                            <a:noFill/>
                          </a:ln>
                          <a:solidFill>
                            <a:schemeClr val="tx1"/>
                          </a:solidFill>
                          <a:effectLst/>
                          <a:latin typeface="Arial" charset="0"/>
                        </a:rPr>
                        <a:t>True Positives (TP)</a:t>
                      </a:r>
                    </a:p>
                  </a:txBody>
                  <a:tcPr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1000" b="0" i="0" u="none" strike="noStrike" cap="none" normalizeH="0" baseline="0" dirty="0">
                          <a:ln>
                            <a:noFill/>
                          </a:ln>
                          <a:solidFill>
                            <a:schemeClr val="tx1"/>
                          </a:solidFill>
                          <a:effectLst/>
                          <a:latin typeface="Arial" charset="0"/>
                        </a:rPr>
                        <a:t>False Positives (FP)</a:t>
                      </a:r>
                    </a:p>
                  </a:txBody>
                  <a:tcPr marT="45721" marB="45721"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83942">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1000" b="1" i="0" u="none" strike="noStrike" cap="none" normalizeH="0" baseline="0" dirty="0">
                          <a:ln>
                            <a:noFill/>
                          </a:ln>
                          <a:solidFill>
                            <a:schemeClr val="tx1"/>
                          </a:solidFill>
                          <a:effectLst/>
                          <a:latin typeface="Arial" charset="0"/>
                        </a:rPr>
                        <a:t>- Test</a:t>
                      </a:r>
                    </a:p>
                  </a:txBody>
                  <a:tcPr marT="45721" marB="45721"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1000" b="0" i="0" u="none" strike="noStrike" cap="none" normalizeH="0" baseline="0" dirty="0">
                          <a:ln>
                            <a:noFill/>
                          </a:ln>
                          <a:solidFill>
                            <a:schemeClr val="tx1"/>
                          </a:solidFill>
                          <a:effectLst/>
                          <a:latin typeface="Arial" charset="0"/>
                        </a:rPr>
                        <a:t>False Negatives (FN)</a:t>
                      </a:r>
                    </a:p>
                  </a:txBody>
                  <a:tcPr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1000" b="0" i="0" u="none" strike="noStrike" cap="none" normalizeH="0" baseline="0" dirty="0">
                          <a:ln>
                            <a:noFill/>
                          </a:ln>
                          <a:solidFill>
                            <a:schemeClr val="tx1"/>
                          </a:solidFill>
                          <a:effectLst/>
                          <a:latin typeface="Arial" charset="0"/>
                        </a:rPr>
                        <a:t>True Negatives (TN)</a:t>
                      </a:r>
                    </a:p>
                  </a:txBody>
                  <a:tcPr marT="45721" marB="45721"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2325732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7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27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4"/>
            <a:ext cx="8229600" cy="1143000"/>
          </a:xfrm>
        </p:spPr>
        <p:txBody>
          <a:bodyPr/>
          <a:lstStyle/>
          <a:p>
            <a:r>
              <a:rPr lang="en-US" dirty="0"/>
              <a:t>Calculating predictive values</a:t>
            </a:r>
          </a:p>
        </p:txBody>
      </p:sp>
      <p:sp>
        <p:nvSpPr>
          <p:cNvPr id="3" name="Content Placeholder 2"/>
          <p:cNvSpPr>
            <a:spLocks noGrp="1"/>
          </p:cNvSpPr>
          <p:nvPr>
            <p:ph idx="1"/>
          </p:nvPr>
        </p:nvSpPr>
        <p:spPr>
          <a:xfrm>
            <a:off x="457200" y="1600200"/>
            <a:ext cx="8229600" cy="1631765"/>
          </a:xfrm>
        </p:spPr>
        <p:txBody>
          <a:bodyPr/>
          <a:lstStyle/>
          <a:p>
            <a:pPr marL="0" indent="0">
              <a:buNone/>
              <a:tabLst>
                <a:tab pos="4175125" algn="l"/>
              </a:tabLst>
            </a:pPr>
            <a:r>
              <a:rPr lang="en-US" sz="2400" b="1" dirty="0">
                <a:solidFill>
                  <a:srgbClr val="008000"/>
                </a:solidFill>
              </a:rPr>
              <a:t>Positive predictive value </a:t>
            </a:r>
            <a:r>
              <a:rPr lang="en-US" sz="2400" b="1" dirty="0"/>
              <a:t>(PPV)  = </a:t>
            </a:r>
            <a:r>
              <a:rPr lang="en-US" sz="2400" b="1" u="sng" dirty="0"/>
              <a:t> # subjects with TB</a:t>
            </a:r>
            <a:r>
              <a:rPr lang="en-US" sz="2400" b="1" dirty="0"/>
              <a:t>		 all subjects with positive test</a:t>
            </a:r>
          </a:p>
          <a:p>
            <a:pPr marL="0" indent="0">
              <a:spcBef>
                <a:spcPts val="0"/>
              </a:spcBef>
              <a:buNone/>
            </a:pPr>
            <a:r>
              <a:rPr lang="en-US" sz="2400" b="1" dirty="0"/>
              <a:t>			      	    = </a:t>
            </a:r>
            <a:r>
              <a:rPr lang="en-US" sz="2400" b="1" u="sng" dirty="0"/>
              <a:t> 95 </a:t>
            </a:r>
            <a:r>
              <a:rPr lang="en-US" sz="2400" b="1" dirty="0"/>
              <a:t> = 0.655 = 66%</a:t>
            </a:r>
          </a:p>
          <a:p>
            <a:pPr marL="0" indent="0">
              <a:spcBef>
                <a:spcPts val="0"/>
              </a:spcBef>
              <a:buNone/>
            </a:pPr>
            <a:r>
              <a:rPr lang="en-US" sz="2400" b="1" dirty="0"/>
              <a:t>			           	       145</a:t>
            </a:r>
          </a:p>
          <a:p>
            <a:pPr marL="0" indent="0">
              <a:buNone/>
            </a:pPr>
            <a:endParaRPr lang="en-US" sz="2800" i="1" dirty="0"/>
          </a:p>
          <a:p>
            <a:pPr marL="0" indent="0">
              <a:buNone/>
            </a:pPr>
            <a:endParaRPr lang="en-US" sz="2400" i="1" dirty="0"/>
          </a:p>
          <a:p>
            <a:pPr marL="0" indent="0">
              <a:buNone/>
            </a:pPr>
            <a:endParaRPr lang="en-US" sz="2400" i="1" dirty="0"/>
          </a:p>
          <a:p>
            <a:pPr marL="0" indent="0">
              <a:buNone/>
            </a:pPr>
            <a:endParaRPr lang="en-US" sz="2400" i="1" dirty="0"/>
          </a:p>
          <a:p>
            <a:pPr marL="0" indent="0">
              <a:buNone/>
            </a:pPr>
            <a:endParaRPr lang="en-US" sz="2400" i="1" dirty="0"/>
          </a:p>
        </p:txBody>
      </p:sp>
      <p:grpSp>
        <p:nvGrpSpPr>
          <p:cNvPr id="4" name="Group 3"/>
          <p:cNvGrpSpPr>
            <a:grpSpLocks/>
          </p:cNvGrpSpPr>
          <p:nvPr/>
        </p:nvGrpSpPr>
        <p:grpSpPr bwMode="auto">
          <a:xfrm>
            <a:off x="3421440" y="3924814"/>
            <a:ext cx="3280861" cy="2043315"/>
            <a:chOff x="1920" y="1488"/>
            <a:chExt cx="2400" cy="1632"/>
          </a:xfrm>
        </p:grpSpPr>
        <p:sp>
          <p:nvSpPr>
            <p:cNvPr id="5" name="Rectangle 4"/>
            <p:cNvSpPr>
              <a:spLocks noChangeArrowheads="1"/>
            </p:cNvSpPr>
            <p:nvPr/>
          </p:nvSpPr>
          <p:spPr bwMode="auto">
            <a:xfrm>
              <a:off x="1920" y="1488"/>
              <a:ext cx="2400" cy="1632"/>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sz="2000" b="1"/>
            </a:p>
          </p:txBody>
        </p:sp>
        <p:sp>
          <p:nvSpPr>
            <p:cNvPr id="6" name="Line 5"/>
            <p:cNvSpPr>
              <a:spLocks noChangeShapeType="1"/>
            </p:cNvSpPr>
            <p:nvPr/>
          </p:nvSpPr>
          <p:spPr bwMode="auto">
            <a:xfrm>
              <a:off x="3120" y="1488"/>
              <a:ext cx="0" cy="1632"/>
            </a:xfrm>
            <a:prstGeom prst="line">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sz="2000" b="1"/>
            </a:p>
          </p:txBody>
        </p:sp>
        <p:sp>
          <p:nvSpPr>
            <p:cNvPr id="7" name="Line 6"/>
            <p:cNvSpPr>
              <a:spLocks noChangeShapeType="1"/>
            </p:cNvSpPr>
            <p:nvPr/>
          </p:nvSpPr>
          <p:spPr bwMode="auto">
            <a:xfrm>
              <a:off x="1920" y="2304"/>
              <a:ext cx="2400" cy="0"/>
            </a:xfrm>
            <a:prstGeom prst="line">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sz="2000" b="1"/>
            </a:p>
          </p:txBody>
        </p:sp>
      </p:grpSp>
      <p:sp>
        <p:nvSpPr>
          <p:cNvPr id="12" name="TextBox 11"/>
          <p:cNvSpPr txBox="1"/>
          <p:nvPr/>
        </p:nvSpPr>
        <p:spPr>
          <a:xfrm>
            <a:off x="3860661" y="3438519"/>
            <a:ext cx="2841639" cy="430887"/>
          </a:xfrm>
          <a:prstGeom prst="rect">
            <a:avLst/>
          </a:prstGeom>
          <a:noFill/>
        </p:spPr>
        <p:txBody>
          <a:bodyPr wrap="square" rtlCol="0">
            <a:spAutoFit/>
          </a:bodyPr>
          <a:lstStyle/>
          <a:p>
            <a:r>
              <a:rPr lang="en-US" sz="2200" dirty="0"/>
              <a:t>TB			  No TB</a:t>
            </a:r>
          </a:p>
        </p:txBody>
      </p:sp>
      <p:sp>
        <p:nvSpPr>
          <p:cNvPr id="13" name="TextBox 12"/>
          <p:cNvSpPr txBox="1"/>
          <p:nvPr/>
        </p:nvSpPr>
        <p:spPr>
          <a:xfrm>
            <a:off x="776515" y="4183045"/>
            <a:ext cx="2494353" cy="1446550"/>
          </a:xfrm>
          <a:prstGeom prst="rect">
            <a:avLst/>
          </a:prstGeom>
          <a:noFill/>
        </p:spPr>
        <p:txBody>
          <a:bodyPr wrap="square" rtlCol="0">
            <a:spAutoFit/>
          </a:bodyPr>
          <a:lstStyle/>
          <a:p>
            <a:pPr algn="r"/>
            <a:r>
              <a:rPr lang="en-US" sz="2200" dirty="0"/>
              <a:t>Test-positive</a:t>
            </a:r>
          </a:p>
          <a:p>
            <a:pPr algn="r"/>
            <a:endParaRPr lang="en-US" sz="2200" dirty="0"/>
          </a:p>
          <a:p>
            <a:pPr algn="r"/>
            <a:endParaRPr lang="en-US" sz="2200" dirty="0"/>
          </a:p>
          <a:p>
            <a:pPr algn="r"/>
            <a:r>
              <a:rPr lang="en-US" sz="2200" dirty="0"/>
              <a:t>Test-negative</a:t>
            </a:r>
          </a:p>
        </p:txBody>
      </p:sp>
      <p:sp>
        <p:nvSpPr>
          <p:cNvPr id="14" name="TextBox 13"/>
          <p:cNvSpPr txBox="1"/>
          <p:nvPr/>
        </p:nvSpPr>
        <p:spPr>
          <a:xfrm>
            <a:off x="3860661" y="6063379"/>
            <a:ext cx="4119293" cy="400110"/>
          </a:xfrm>
          <a:prstGeom prst="rect">
            <a:avLst/>
          </a:prstGeom>
          <a:noFill/>
        </p:spPr>
        <p:txBody>
          <a:bodyPr wrap="square" rtlCol="0">
            <a:spAutoFit/>
          </a:bodyPr>
          <a:lstStyle/>
          <a:p>
            <a:r>
              <a:rPr lang="en-US" sz="2000" b="1" i="1" dirty="0">
                <a:latin typeface="Times New Roman"/>
                <a:cs typeface="Times New Roman"/>
              </a:rPr>
              <a:t>100				100		     200</a:t>
            </a:r>
          </a:p>
        </p:txBody>
      </p:sp>
      <p:sp>
        <p:nvSpPr>
          <p:cNvPr id="15" name="TextBox 14"/>
          <p:cNvSpPr txBox="1"/>
          <p:nvPr/>
        </p:nvSpPr>
        <p:spPr>
          <a:xfrm>
            <a:off x="3860662" y="4268445"/>
            <a:ext cx="2723986" cy="400110"/>
          </a:xfrm>
          <a:prstGeom prst="rect">
            <a:avLst/>
          </a:prstGeom>
          <a:noFill/>
        </p:spPr>
        <p:txBody>
          <a:bodyPr wrap="square" rtlCol="0">
            <a:spAutoFit/>
          </a:bodyPr>
          <a:lstStyle/>
          <a:p>
            <a:r>
              <a:rPr lang="en-US" sz="2000" b="1" i="1" dirty="0">
                <a:latin typeface="Times New Roman"/>
                <a:cs typeface="Times New Roman"/>
              </a:rPr>
              <a:t>95				50</a:t>
            </a:r>
          </a:p>
        </p:txBody>
      </p:sp>
      <p:sp>
        <p:nvSpPr>
          <p:cNvPr id="16" name="TextBox 15"/>
          <p:cNvSpPr txBox="1"/>
          <p:nvPr/>
        </p:nvSpPr>
        <p:spPr>
          <a:xfrm>
            <a:off x="3860662" y="5288678"/>
            <a:ext cx="2723986" cy="400110"/>
          </a:xfrm>
          <a:prstGeom prst="rect">
            <a:avLst/>
          </a:prstGeom>
          <a:noFill/>
        </p:spPr>
        <p:txBody>
          <a:bodyPr wrap="square" rtlCol="0">
            <a:spAutoFit/>
          </a:bodyPr>
          <a:lstStyle/>
          <a:p>
            <a:r>
              <a:rPr lang="en-US" sz="2000" b="1" i="1" dirty="0">
                <a:latin typeface="Times New Roman"/>
                <a:cs typeface="Times New Roman"/>
              </a:rPr>
              <a:t>5				50</a:t>
            </a:r>
          </a:p>
        </p:txBody>
      </p:sp>
      <p:sp>
        <p:nvSpPr>
          <p:cNvPr id="17" name="TextBox 16"/>
          <p:cNvSpPr txBox="1"/>
          <p:nvPr/>
        </p:nvSpPr>
        <p:spPr>
          <a:xfrm>
            <a:off x="6965025" y="4295551"/>
            <a:ext cx="1721775" cy="1400383"/>
          </a:xfrm>
          <a:prstGeom prst="rect">
            <a:avLst/>
          </a:prstGeom>
          <a:noFill/>
        </p:spPr>
        <p:txBody>
          <a:bodyPr wrap="square" rtlCol="0">
            <a:spAutoFit/>
          </a:bodyPr>
          <a:lstStyle/>
          <a:p>
            <a:r>
              <a:rPr lang="en-US" sz="2000" b="1" i="1" dirty="0">
                <a:latin typeface="Times New Roman"/>
                <a:cs typeface="Times New Roman"/>
              </a:rPr>
              <a:t>145</a:t>
            </a:r>
          </a:p>
          <a:p>
            <a:pPr>
              <a:spcAft>
                <a:spcPts val="600"/>
              </a:spcAft>
            </a:pPr>
            <a:endParaRPr lang="en-US" sz="2000" b="1" i="1" dirty="0">
              <a:latin typeface="Times New Roman"/>
              <a:cs typeface="Times New Roman"/>
            </a:endParaRPr>
          </a:p>
          <a:p>
            <a:endParaRPr lang="en-US" sz="2000" b="1" i="1" dirty="0">
              <a:latin typeface="Times New Roman"/>
              <a:cs typeface="Times New Roman"/>
            </a:endParaRPr>
          </a:p>
          <a:p>
            <a:r>
              <a:rPr lang="en-US" sz="2000" b="1" i="1" dirty="0">
                <a:latin typeface="Times New Roman"/>
                <a:cs typeface="Times New Roman"/>
              </a:rPr>
              <a:t>55</a:t>
            </a:r>
          </a:p>
        </p:txBody>
      </p:sp>
      <p:sp>
        <p:nvSpPr>
          <p:cNvPr id="21" name="Rectangle 20"/>
          <p:cNvSpPr/>
          <p:nvPr/>
        </p:nvSpPr>
        <p:spPr bwMode="auto">
          <a:xfrm>
            <a:off x="3498995" y="4076492"/>
            <a:ext cx="4178174" cy="785296"/>
          </a:xfrm>
          <a:prstGeom prst="rect">
            <a:avLst/>
          </a:prstGeom>
          <a:noFill/>
          <a:ln w="25400" cap="flat" cmpd="sng" algn="ctr">
            <a:solidFill>
              <a:srgbClr val="008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a:ln>
                <a:noFill/>
              </a:ln>
              <a:solidFill>
                <a:srgbClr val="660066"/>
              </a:solidFill>
              <a:effectLst/>
              <a:latin typeface="Verdana" pitchFamily="34" charset="0"/>
            </a:endParaRPr>
          </a:p>
        </p:txBody>
      </p:sp>
      <p:sp>
        <p:nvSpPr>
          <p:cNvPr id="22" name="Rectangle 21"/>
          <p:cNvSpPr/>
          <p:nvPr/>
        </p:nvSpPr>
        <p:spPr bwMode="auto">
          <a:xfrm>
            <a:off x="3743058" y="4227805"/>
            <a:ext cx="726073" cy="483352"/>
          </a:xfrm>
          <a:prstGeom prst="rect">
            <a:avLst/>
          </a:prstGeom>
          <a:noFill/>
          <a:ln w="25400" cap="flat" cmpd="sng" algn="ctr">
            <a:solidFill>
              <a:srgbClr val="008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a:ln>
                <a:noFill/>
              </a:ln>
              <a:solidFill>
                <a:srgbClr val="660066"/>
              </a:solidFill>
              <a:effectLst/>
              <a:latin typeface="Verdana" pitchFamily="34" charset="0"/>
            </a:endParaRPr>
          </a:p>
        </p:txBody>
      </p:sp>
    </p:spTree>
    <p:extLst>
      <p:ext uri="{BB962C8B-B14F-4D97-AF65-F5344CB8AC3E}">
        <p14:creationId xmlns:p14="http://schemas.microsoft.com/office/powerpoint/2010/main" val="427501590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Calculating predictive values </a:t>
            </a:r>
            <a:r>
              <a:rPr lang="en-US" sz="3000" dirty="0"/>
              <a:t>(2)</a:t>
            </a:r>
          </a:p>
        </p:txBody>
      </p:sp>
      <p:sp>
        <p:nvSpPr>
          <p:cNvPr id="3" name="Content Placeholder 2"/>
          <p:cNvSpPr>
            <a:spLocks noGrp="1"/>
          </p:cNvSpPr>
          <p:nvPr>
            <p:ph idx="1"/>
          </p:nvPr>
        </p:nvSpPr>
        <p:spPr>
          <a:xfrm>
            <a:off x="457200" y="1600200"/>
            <a:ext cx="8229600" cy="1480087"/>
          </a:xfrm>
        </p:spPr>
        <p:txBody>
          <a:bodyPr/>
          <a:lstStyle/>
          <a:p>
            <a:pPr marL="0" indent="0">
              <a:spcBef>
                <a:spcPts val="0"/>
              </a:spcBef>
              <a:buNone/>
            </a:pPr>
            <a:r>
              <a:rPr lang="en-US" sz="2400" b="1" dirty="0">
                <a:solidFill>
                  <a:srgbClr val="FF0000"/>
                </a:solidFill>
              </a:rPr>
              <a:t>Negative predictive value</a:t>
            </a:r>
            <a:r>
              <a:rPr lang="en-US" sz="2400" b="1" dirty="0"/>
              <a:t>  =   </a:t>
            </a:r>
            <a:r>
              <a:rPr lang="en-US" sz="2400" b="1" u="sng" dirty="0"/>
              <a:t>     Number of subjects w/o TB      </a:t>
            </a:r>
            <a:endParaRPr lang="en-US" sz="2400" b="1" dirty="0"/>
          </a:p>
          <a:p>
            <a:pPr marL="0" indent="0">
              <a:spcBef>
                <a:spcPts val="0"/>
              </a:spcBef>
              <a:spcAft>
                <a:spcPts val="600"/>
              </a:spcAft>
              <a:buNone/>
            </a:pPr>
            <a:r>
              <a:rPr lang="en-US" sz="2400" b="1" dirty="0"/>
              <a:t>                                                           all subjects with negative test   </a:t>
            </a:r>
          </a:p>
          <a:p>
            <a:pPr marL="0" indent="0">
              <a:spcBef>
                <a:spcPts val="0"/>
              </a:spcBef>
              <a:buNone/>
            </a:pPr>
            <a:r>
              <a:rPr lang="en-US" sz="2400" b="1" dirty="0"/>
              <a:t>			         =    </a:t>
            </a:r>
            <a:r>
              <a:rPr lang="en-US" sz="2400" b="1" u="sng" dirty="0"/>
              <a:t>50 </a:t>
            </a:r>
            <a:r>
              <a:rPr lang="en-US" sz="2400" b="1" dirty="0"/>
              <a:t> =  0.909 = 91%</a:t>
            </a:r>
          </a:p>
          <a:p>
            <a:pPr marL="0" indent="0">
              <a:spcBef>
                <a:spcPts val="0"/>
              </a:spcBef>
              <a:buNone/>
            </a:pPr>
            <a:r>
              <a:rPr lang="en-US" sz="2400" b="1" dirty="0"/>
              <a:t>			               55</a:t>
            </a:r>
          </a:p>
          <a:p>
            <a:pPr marL="0" indent="0">
              <a:buNone/>
            </a:pPr>
            <a:endParaRPr lang="en-US" sz="2200" b="1" i="1" dirty="0"/>
          </a:p>
          <a:p>
            <a:pPr marL="0" indent="0">
              <a:buNone/>
            </a:pPr>
            <a:endParaRPr lang="en-US" sz="2200" b="1" i="1" dirty="0"/>
          </a:p>
          <a:p>
            <a:pPr marL="0" indent="0">
              <a:buNone/>
            </a:pPr>
            <a:endParaRPr lang="en-US" sz="2200" b="1" i="1" dirty="0"/>
          </a:p>
          <a:p>
            <a:pPr marL="0" indent="0">
              <a:buNone/>
            </a:pPr>
            <a:endParaRPr lang="en-US" sz="2200" b="1" i="1" dirty="0"/>
          </a:p>
          <a:p>
            <a:pPr marL="0" indent="0">
              <a:buNone/>
            </a:pPr>
            <a:endParaRPr lang="en-US" sz="2200" b="1" i="1" dirty="0"/>
          </a:p>
        </p:txBody>
      </p:sp>
      <p:grpSp>
        <p:nvGrpSpPr>
          <p:cNvPr id="4" name="Group 3"/>
          <p:cNvGrpSpPr>
            <a:grpSpLocks/>
          </p:cNvGrpSpPr>
          <p:nvPr/>
        </p:nvGrpSpPr>
        <p:grpSpPr bwMode="auto">
          <a:xfrm>
            <a:off x="3363379" y="3881271"/>
            <a:ext cx="3280861" cy="2043315"/>
            <a:chOff x="1920" y="1488"/>
            <a:chExt cx="2400" cy="1632"/>
          </a:xfrm>
        </p:grpSpPr>
        <p:sp>
          <p:nvSpPr>
            <p:cNvPr id="5" name="Rectangle 4"/>
            <p:cNvSpPr>
              <a:spLocks noChangeArrowheads="1"/>
            </p:cNvSpPr>
            <p:nvPr/>
          </p:nvSpPr>
          <p:spPr bwMode="auto">
            <a:xfrm>
              <a:off x="1920" y="1488"/>
              <a:ext cx="2400" cy="1632"/>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sz="2200" b="1"/>
            </a:p>
          </p:txBody>
        </p:sp>
        <p:sp>
          <p:nvSpPr>
            <p:cNvPr id="6" name="Line 5"/>
            <p:cNvSpPr>
              <a:spLocks noChangeShapeType="1"/>
            </p:cNvSpPr>
            <p:nvPr/>
          </p:nvSpPr>
          <p:spPr bwMode="auto">
            <a:xfrm>
              <a:off x="3120" y="1488"/>
              <a:ext cx="0" cy="1632"/>
            </a:xfrm>
            <a:prstGeom prst="line">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sz="2200" b="1"/>
            </a:p>
          </p:txBody>
        </p:sp>
        <p:sp>
          <p:nvSpPr>
            <p:cNvPr id="7" name="Line 6"/>
            <p:cNvSpPr>
              <a:spLocks noChangeShapeType="1"/>
            </p:cNvSpPr>
            <p:nvPr/>
          </p:nvSpPr>
          <p:spPr bwMode="auto">
            <a:xfrm>
              <a:off x="1920" y="2304"/>
              <a:ext cx="2400" cy="0"/>
            </a:xfrm>
            <a:prstGeom prst="line">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sz="2200" b="1"/>
            </a:p>
          </p:txBody>
        </p:sp>
      </p:grpSp>
      <p:sp>
        <p:nvSpPr>
          <p:cNvPr id="12" name="TextBox 11"/>
          <p:cNvSpPr txBox="1"/>
          <p:nvPr/>
        </p:nvSpPr>
        <p:spPr>
          <a:xfrm>
            <a:off x="3838420" y="3397919"/>
            <a:ext cx="3127388" cy="430887"/>
          </a:xfrm>
          <a:prstGeom prst="rect">
            <a:avLst/>
          </a:prstGeom>
          <a:noFill/>
        </p:spPr>
        <p:txBody>
          <a:bodyPr wrap="square" rtlCol="0">
            <a:spAutoFit/>
          </a:bodyPr>
          <a:lstStyle/>
          <a:p>
            <a:r>
              <a:rPr lang="en-US" sz="2200" dirty="0"/>
              <a:t>TB			 No TB</a:t>
            </a:r>
          </a:p>
        </p:txBody>
      </p:sp>
      <p:sp>
        <p:nvSpPr>
          <p:cNvPr id="13" name="TextBox 12"/>
          <p:cNvSpPr txBox="1"/>
          <p:nvPr/>
        </p:nvSpPr>
        <p:spPr>
          <a:xfrm>
            <a:off x="608096" y="4139502"/>
            <a:ext cx="2566570" cy="1446550"/>
          </a:xfrm>
          <a:prstGeom prst="rect">
            <a:avLst/>
          </a:prstGeom>
          <a:noFill/>
        </p:spPr>
        <p:txBody>
          <a:bodyPr wrap="square" rtlCol="0">
            <a:spAutoFit/>
          </a:bodyPr>
          <a:lstStyle/>
          <a:p>
            <a:pPr algn="r"/>
            <a:r>
              <a:rPr lang="en-US" sz="2200" dirty="0"/>
              <a:t>Test-positive</a:t>
            </a:r>
          </a:p>
          <a:p>
            <a:pPr algn="r"/>
            <a:endParaRPr lang="en-US" sz="2200" dirty="0"/>
          </a:p>
          <a:p>
            <a:pPr algn="r"/>
            <a:endParaRPr lang="en-US" sz="2200" dirty="0"/>
          </a:p>
          <a:p>
            <a:pPr algn="r"/>
            <a:r>
              <a:rPr lang="en-US" sz="2200" dirty="0"/>
              <a:t>Test-negative</a:t>
            </a:r>
          </a:p>
        </p:txBody>
      </p:sp>
      <p:sp>
        <p:nvSpPr>
          <p:cNvPr id="14" name="TextBox 13"/>
          <p:cNvSpPr txBox="1"/>
          <p:nvPr/>
        </p:nvSpPr>
        <p:spPr>
          <a:xfrm>
            <a:off x="3802601" y="6054858"/>
            <a:ext cx="4027853" cy="430887"/>
          </a:xfrm>
          <a:prstGeom prst="rect">
            <a:avLst/>
          </a:prstGeom>
          <a:noFill/>
        </p:spPr>
        <p:txBody>
          <a:bodyPr wrap="square" rtlCol="0">
            <a:spAutoFit/>
          </a:bodyPr>
          <a:lstStyle/>
          <a:p>
            <a:r>
              <a:rPr lang="en-US" sz="2200" b="1" i="1" dirty="0">
                <a:latin typeface="Times New Roman"/>
                <a:cs typeface="Times New Roman"/>
              </a:rPr>
              <a:t>100			     100		    200</a:t>
            </a:r>
          </a:p>
        </p:txBody>
      </p:sp>
      <p:sp>
        <p:nvSpPr>
          <p:cNvPr id="15" name="TextBox 14"/>
          <p:cNvSpPr txBox="1"/>
          <p:nvPr/>
        </p:nvSpPr>
        <p:spPr>
          <a:xfrm>
            <a:off x="3802601" y="4224902"/>
            <a:ext cx="2723986" cy="430887"/>
          </a:xfrm>
          <a:prstGeom prst="rect">
            <a:avLst/>
          </a:prstGeom>
          <a:noFill/>
        </p:spPr>
        <p:txBody>
          <a:bodyPr wrap="square" rtlCol="0">
            <a:spAutoFit/>
          </a:bodyPr>
          <a:lstStyle/>
          <a:p>
            <a:r>
              <a:rPr lang="en-US" sz="2200" b="1" i="1" dirty="0">
                <a:latin typeface="Times New Roman"/>
                <a:cs typeface="Times New Roman"/>
              </a:rPr>
              <a:t>95				50</a:t>
            </a:r>
          </a:p>
        </p:txBody>
      </p:sp>
      <p:sp>
        <p:nvSpPr>
          <p:cNvPr id="16" name="TextBox 15"/>
          <p:cNvSpPr txBox="1"/>
          <p:nvPr/>
        </p:nvSpPr>
        <p:spPr>
          <a:xfrm>
            <a:off x="3802601" y="5245135"/>
            <a:ext cx="2723986" cy="430887"/>
          </a:xfrm>
          <a:prstGeom prst="rect">
            <a:avLst/>
          </a:prstGeom>
          <a:noFill/>
        </p:spPr>
        <p:txBody>
          <a:bodyPr wrap="square" rtlCol="0">
            <a:spAutoFit/>
          </a:bodyPr>
          <a:lstStyle/>
          <a:p>
            <a:r>
              <a:rPr lang="en-US" sz="2200" b="1" i="1" dirty="0">
                <a:latin typeface="Times New Roman"/>
                <a:cs typeface="Times New Roman"/>
              </a:rPr>
              <a:t>  5				50</a:t>
            </a:r>
          </a:p>
        </p:txBody>
      </p:sp>
      <p:sp>
        <p:nvSpPr>
          <p:cNvPr id="17" name="TextBox 16"/>
          <p:cNvSpPr txBox="1"/>
          <p:nvPr/>
        </p:nvSpPr>
        <p:spPr>
          <a:xfrm>
            <a:off x="6875821" y="4233023"/>
            <a:ext cx="1810979" cy="1446550"/>
          </a:xfrm>
          <a:prstGeom prst="rect">
            <a:avLst/>
          </a:prstGeom>
          <a:noFill/>
        </p:spPr>
        <p:txBody>
          <a:bodyPr wrap="square" rtlCol="0">
            <a:spAutoFit/>
          </a:bodyPr>
          <a:lstStyle/>
          <a:p>
            <a:r>
              <a:rPr lang="en-US" sz="2200" b="1" i="1" dirty="0">
                <a:latin typeface="Times New Roman"/>
                <a:cs typeface="Times New Roman"/>
              </a:rPr>
              <a:t>145</a:t>
            </a:r>
          </a:p>
          <a:p>
            <a:endParaRPr lang="en-US" sz="2200" b="1" i="1" dirty="0">
              <a:latin typeface="Times New Roman"/>
              <a:cs typeface="Times New Roman"/>
            </a:endParaRPr>
          </a:p>
          <a:p>
            <a:endParaRPr lang="en-US" sz="2200" b="1" i="1" dirty="0">
              <a:latin typeface="Times New Roman"/>
              <a:cs typeface="Times New Roman"/>
            </a:endParaRPr>
          </a:p>
          <a:p>
            <a:r>
              <a:rPr lang="en-US" sz="2200" b="1" i="1" dirty="0">
                <a:latin typeface="Times New Roman"/>
                <a:cs typeface="Times New Roman"/>
              </a:rPr>
              <a:t>55</a:t>
            </a:r>
          </a:p>
        </p:txBody>
      </p:sp>
      <p:sp>
        <p:nvSpPr>
          <p:cNvPr id="21" name="Rectangle 20"/>
          <p:cNvSpPr/>
          <p:nvPr/>
        </p:nvSpPr>
        <p:spPr bwMode="auto">
          <a:xfrm>
            <a:off x="3440934" y="5053182"/>
            <a:ext cx="4178174" cy="785296"/>
          </a:xfrm>
          <a:prstGeom prst="rect">
            <a:avLst/>
          </a:prstGeom>
          <a:noFill/>
          <a:ln w="254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200" b="1" i="0" u="none" strike="noStrike" cap="none" normalizeH="0" baseline="0">
              <a:ln>
                <a:noFill/>
              </a:ln>
              <a:solidFill>
                <a:srgbClr val="FF0000"/>
              </a:solidFill>
              <a:effectLst/>
              <a:latin typeface="Verdana" pitchFamily="34" charset="0"/>
            </a:endParaRPr>
          </a:p>
        </p:txBody>
      </p:sp>
      <p:sp>
        <p:nvSpPr>
          <p:cNvPr id="22" name="Rectangle 21"/>
          <p:cNvSpPr/>
          <p:nvPr/>
        </p:nvSpPr>
        <p:spPr bwMode="auto">
          <a:xfrm>
            <a:off x="5441035" y="5245135"/>
            <a:ext cx="726073" cy="483352"/>
          </a:xfrm>
          <a:prstGeom prst="rect">
            <a:avLst/>
          </a:prstGeom>
          <a:noFill/>
          <a:ln w="254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200" b="1" i="0" u="none" strike="noStrike" cap="none" normalizeH="0" baseline="0">
              <a:ln>
                <a:noFill/>
              </a:ln>
              <a:solidFill>
                <a:srgbClr val="FF0000"/>
              </a:solidFill>
              <a:effectLst/>
              <a:latin typeface="Verdana" pitchFamily="34" charset="0"/>
            </a:endParaRPr>
          </a:p>
        </p:txBody>
      </p:sp>
    </p:spTree>
    <p:extLst>
      <p:ext uri="{BB962C8B-B14F-4D97-AF65-F5344CB8AC3E}">
        <p14:creationId xmlns:p14="http://schemas.microsoft.com/office/powerpoint/2010/main" val="220234341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457200" y="274320"/>
            <a:ext cx="8229600" cy="1143000"/>
          </a:xfrm>
        </p:spPr>
        <p:txBody>
          <a:bodyPr/>
          <a:lstStyle/>
          <a:p>
            <a:r>
              <a:rPr lang="en-US" altLang="en-US" dirty="0"/>
              <a:t>Calculating predictive values</a:t>
            </a:r>
            <a:r>
              <a:rPr lang="en-US" altLang="en-US" sz="3600" dirty="0"/>
              <a:t> </a:t>
            </a:r>
            <a:r>
              <a:rPr lang="en-US" altLang="en-US" sz="3000" dirty="0"/>
              <a:t>(3)</a:t>
            </a:r>
            <a:r>
              <a:rPr lang="en-US" altLang="en-US" dirty="0"/>
              <a:t> </a:t>
            </a:r>
          </a:p>
        </p:txBody>
      </p:sp>
      <p:graphicFrame>
        <p:nvGraphicFramePr>
          <p:cNvPr id="44080" name="Group 48"/>
          <p:cNvGraphicFramePr>
            <a:graphicFrameLocks noGrp="1"/>
          </p:cNvGraphicFramePr>
          <p:nvPr>
            <p:ph idx="1"/>
            <p:extLst>
              <p:ext uri="{D42A27DB-BD31-4B8C-83A1-F6EECF244321}">
                <p14:modId xmlns:p14="http://schemas.microsoft.com/office/powerpoint/2010/main" val="1671188244"/>
              </p:ext>
            </p:extLst>
          </p:nvPr>
        </p:nvGraphicFramePr>
        <p:xfrm>
          <a:off x="833054" y="1558527"/>
          <a:ext cx="7543691" cy="2723956"/>
        </p:xfrm>
        <a:graphic>
          <a:graphicData uri="http://schemas.openxmlformats.org/drawingml/2006/table">
            <a:tbl>
              <a:tblPr/>
              <a:tblGrid>
                <a:gridCol w="1676400">
                  <a:extLst>
                    <a:ext uri="{9D8B030D-6E8A-4147-A177-3AD203B41FA5}">
                      <a16:colId xmlns:a16="http://schemas.microsoft.com/office/drawing/2014/main" val="20000"/>
                    </a:ext>
                  </a:extLst>
                </a:gridCol>
                <a:gridCol w="1904891">
                  <a:extLst>
                    <a:ext uri="{9D8B030D-6E8A-4147-A177-3AD203B41FA5}">
                      <a16:colId xmlns:a16="http://schemas.microsoft.com/office/drawing/2014/main" val="20001"/>
                    </a:ext>
                  </a:extLst>
                </a:gridCol>
                <a:gridCol w="2123089">
                  <a:extLst>
                    <a:ext uri="{9D8B030D-6E8A-4147-A177-3AD203B41FA5}">
                      <a16:colId xmlns:a16="http://schemas.microsoft.com/office/drawing/2014/main" val="20002"/>
                    </a:ext>
                  </a:extLst>
                </a:gridCol>
                <a:gridCol w="1839311">
                  <a:extLst>
                    <a:ext uri="{9D8B030D-6E8A-4147-A177-3AD203B41FA5}">
                      <a16:colId xmlns:a16="http://schemas.microsoft.com/office/drawing/2014/main" val="20003"/>
                    </a:ext>
                  </a:extLst>
                </a:gridCol>
              </a:tblGrid>
              <a:tr h="680989">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400" b="1" i="0" u="none" strike="noStrike" cap="none" normalizeH="0" baseline="0" dirty="0">
                          <a:ln>
                            <a:noFill/>
                          </a:ln>
                          <a:solidFill>
                            <a:schemeClr val="tx1"/>
                          </a:solidFill>
                          <a:effectLst/>
                          <a:latin typeface="Calibri"/>
                          <a:cs typeface="Calibri"/>
                        </a:rPr>
                        <a:t>Smear</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400" b="1" i="0" u="none" strike="noStrike" cap="none" normalizeH="0" baseline="0" dirty="0">
                          <a:ln>
                            <a:noFill/>
                          </a:ln>
                          <a:solidFill>
                            <a:schemeClr val="tx1"/>
                          </a:solidFill>
                          <a:effectLst/>
                          <a:latin typeface="Calibri"/>
                          <a:cs typeface="Calibri"/>
                        </a:rPr>
                        <a:t>TB</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400" b="1" i="0" u="none" strike="noStrike" cap="none" normalizeH="0" baseline="0" dirty="0">
                          <a:ln>
                            <a:noFill/>
                          </a:ln>
                          <a:solidFill>
                            <a:schemeClr val="tx1"/>
                          </a:solidFill>
                          <a:effectLst/>
                          <a:latin typeface="Calibri"/>
                          <a:cs typeface="Calibri"/>
                        </a:rPr>
                        <a:t>No TB</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400" b="1" i="0" u="none" strike="noStrike" cap="none" normalizeH="0" baseline="0" dirty="0">
                          <a:ln>
                            <a:noFill/>
                          </a:ln>
                          <a:solidFill>
                            <a:schemeClr val="tx1"/>
                          </a:solidFill>
                          <a:effectLst/>
                          <a:latin typeface="Calibri"/>
                          <a:cs typeface="Calibri"/>
                        </a:rPr>
                        <a:t>Total</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80989">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400" b="1" i="0" u="none" strike="noStrike" cap="none" normalizeH="0" baseline="0">
                          <a:ln>
                            <a:noFill/>
                          </a:ln>
                          <a:solidFill>
                            <a:schemeClr val="tx1"/>
                          </a:solidFill>
                          <a:effectLst/>
                          <a:latin typeface="Calibri"/>
                          <a:cs typeface="Calibri"/>
                        </a:rPr>
                        <a:t>Positive</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400" b="0" i="0" u="none" strike="noStrike" cap="none" normalizeH="0" baseline="0" dirty="0">
                          <a:ln>
                            <a:noFill/>
                          </a:ln>
                          <a:solidFill>
                            <a:schemeClr val="tx1"/>
                          </a:solidFill>
                          <a:effectLst/>
                          <a:latin typeface="Calibri"/>
                          <a:cs typeface="Calibri"/>
                        </a:rPr>
                        <a:t>43</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400" b="0" i="0" u="none" strike="noStrike" cap="none" normalizeH="0" baseline="0" dirty="0">
                          <a:ln>
                            <a:noFill/>
                          </a:ln>
                          <a:solidFill>
                            <a:schemeClr val="tx1"/>
                          </a:solidFill>
                          <a:effectLst/>
                          <a:latin typeface="Calibri"/>
                          <a:cs typeface="Calibri"/>
                        </a:rPr>
                        <a:t>22</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400" b="1" i="0" u="none" strike="noStrike" cap="none" normalizeH="0" baseline="0">
                          <a:ln>
                            <a:noFill/>
                          </a:ln>
                          <a:solidFill>
                            <a:schemeClr val="tx1"/>
                          </a:solidFill>
                          <a:effectLst/>
                          <a:latin typeface="Calibri"/>
                          <a:cs typeface="Calibri"/>
                        </a:rPr>
                        <a:t>65</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80989">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400" b="1" i="0" u="none" strike="noStrike" cap="none" normalizeH="0" baseline="0">
                          <a:ln>
                            <a:noFill/>
                          </a:ln>
                          <a:solidFill>
                            <a:schemeClr val="tx1"/>
                          </a:solidFill>
                          <a:effectLst/>
                          <a:latin typeface="Calibri"/>
                          <a:cs typeface="Calibri"/>
                        </a:rPr>
                        <a:t>Negative</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400" b="0" i="0" u="none" strike="noStrike" cap="none" normalizeH="0" baseline="0">
                          <a:ln>
                            <a:noFill/>
                          </a:ln>
                          <a:solidFill>
                            <a:schemeClr val="tx1"/>
                          </a:solidFill>
                          <a:effectLst/>
                          <a:latin typeface="Calibri"/>
                          <a:cs typeface="Calibri"/>
                        </a:rPr>
                        <a:t>29</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400" b="0" i="0" u="none" strike="noStrike" cap="none" normalizeH="0" baseline="0" dirty="0">
                          <a:ln>
                            <a:noFill/>
                          </a:ln>
                          <a:solidFill>
                            <a:schemeClr val="tx1"/>
                          </a:solidFill>
                          <a:effectLst/>
                          <a:latin typeface="Calibri"/>
                          <a:cs typeface="Calibri"/>
                        </a:rPr>
                        <a:t>244</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400" b="1" i="0" u="none" strike="noStrike" cap="none" normalizeH="0" baseline="0">
                          <a:ln>
                            <a:noFill/>
                          </a:ln>
                          <a:solidFill>
                            <a:schemeClr val="tx1"/>
                          </a:solidFill>
                          <a:effectLst/>
                          <a:latin typeface="Calibri"/>
                          <a:cs typeface="Calibri"/>
                        </a:rPr>
                        <a:t>273</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0989">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400" b="1" i="0" u="none" strike="noStrike" cap="none" normalizeH="0" baseline="0">
                          <a:ln>
                            <a:noFill/>
                          </a:ln>
                          <a:solidFill>
                            <a:schemeClr val="tx1"/>
                          </a:solidFill>
                          <a:effectLst/>
                          <a:latin typeface="Calibri"/>
                          <a:cs typeface="Calibri"/>
                        </a:rPr>
                        <a:t>Total</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400" b="1" i="0" u="none" strike="noStrike" cap="none" normalizeH="0" baseline="0">
                          <a:ln>
                            <a:noFill/>
                          </a:ln>
                          <a:solidFill>
                            <a:schemeClr val="tx1"/>
                          </a:solidFill>
                          <a:effectLst/>
                          <a:latin typeface="Calibri"/>
                          <a:cs typeface="Calibri"/>
                        </a:rPr>
                        <a:t>72</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400" b="1" i="0" u="none" strike="noStrike" cap="none" normalizeH="0" baseline="0" dirty="0">
                          <a:ln>
                            <a:noFill/>
                          </a:ln>
                          <a:solidFill>
                            <a:schemeClr val="tx1"/>
                          </a:solidFill>
                          <a:effectLst/>
                          <a:latin typeface="Calibri"/>
                          <a:cs typeface="Calibri"/>
                        </a:rPr>
                        <a:t>266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400" b="1" i="0" u="none" strike="noStrike" cap="none" normalizeH="0" baseline="0" dirty="0">
                          <a:ln>
                            <a:noFill/>
                          </a:ln>
                          <a:solidFill>
                            <a:schemeClr val="tx1"/>
                          </a:solidFill>
                          <a:effectLst/>
                          <a:latin typeface="Calibri"/>
                          <a:cs typeface="Calibri"/>
                        </a:rPr>
                        <a:t>338</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10270" name="Text Box 49"/>
          <p:cNvSpPr txBox="1">
            <a:spLocks noChangeArrowheads="1"/>
          </p:cNvSpPr>
          <p:nvPr/>
        </p:nvSpPr>
        <p:spPr bwMode="auto">
          <a:xfrm>
            <a:off x="1078992" y="4471416"/>
            <a:ext cx="7945821" cy="92333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bg2"/>
              </a:buClr>
              <a:buSzPct val="75000"/>
              <a:buFont typeface="Wingdings" pitchFamily="2" charset="2"/>
              <a:buChar char="n"/>
              <a:defRPr sz="3200">
                <a:solidFill>
                  <a:schemeClr val="tx1"/>
                </a:solidFill>
                <a:latin typeface="Arial" pitchFamily="34"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defRPr>
            </a:lvl4pPr>
            <a:lvl5pPr marL="2057400" indent="-228600">
              <a:spcBef>
                <a:spcPct val="20000"/>
              </a:spcBef>
              <a:buClr>
                <a:schemeClr val="bg2"/>
              </a:buClr>
              <a:buFont typeface="Wingdings" pitchFamily="2" charset="2"/>
              <a:buChar char="§"/>
              <a:defRPr sz="2000">
                <a:solidFill>
                  <a:schemeClr val="tx1"/>
                </a:solidFill>
                <a:latin typeface="Arial" pitchFamily="34"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defRPr>
            </a:lvl9pPr>
          </a:lstStyle>
          <a:p>
            <a:pPr>
              <a:spcBef>
                <a:spcPts val="1200"/>
              </a:spcBef>
              <a:buClrTx/>
              <a:buSzTx/>
              <a:buFontTx/>
              <a:buNone/>
            </a:pPr>
            <a:r>
              <a:rPr lang="en-US" altLang="en-US" sz="2200" b="1" dirty="0"/>
              <a:t>PPV = TP/(TP + FP) = 43/(43 + 22) = 0.66</a:t>
            </a:r>
          </a:p>
          <a:p>
            <a:pPr>
              <a:spcBef>
                <a:spcPts val="1200"/>
              </a:spcBef>
              <a:buClrTx/>
              <a:buSzTx/>
              <a:buFontTx/>
              <a:buNone/>
            </a:pPr>
            <a:r>
              <a:rPr lang="en-US" altLang="en-US" sz="2200" b="1" dirty="0"/>
              <a:t>NPV = TN/(TN + FN) = 244/(244 + 29) = 0.89</a:t>
            </a:r>
          </a:p>
        </p:txBody>
      </p:sp>
      <p:graphicFrame>
        <p:nvGraphicFramePr>
          <p:cNvPr id="6" name="Group 34"/>
          <p:cNvGraphicFramePr>
            <a:graphicFrameLocks/>
          </p:cNvGraphicFramePr>
          <p:nvPr>
            <p:extLst>
              <p:ext uri="{D42A27DB-BD31-4B8C-83A1-F6EECF244321}">
                <p14:modId xmlns:p14="http://schemas.microsoft.com/office/powerpoint/2010/main" val="2529641103"/>
              </p:ext>
            </p:extLst>
          </p:nvPr>
        </p:nvGraphicFramePr>
        <p:xfrm>
          <a:off x="5713258" y="5619348"/>
          <a:ext cx="3146962" cy="1015045"/>
        </p:xfrm>
        <a:graphic>
          <a:graphicData uri="http://schemas.openxmlformats.org/drawingml/2006/table">
            <a:tbl>
              <a:tblPr/>
              <a:tblGrid>
                <a:gridCol w="663627">
                  <a:extLst>
                    <a:ext uri="{9D8B030D-6E8A-4147-A177-3AD203B41FA5}">
                      <a16:colId xmlns:a16="http://schemas.microsoft.com/office/drawing/2014/main" val="20000"/>
                    </a:ext>
                  </a:extLst>
                </a:gridCol>
                <a:gridCol w="1262713">
                  <a:extLst>
                    <a:ext uri="{9D8B030D-6E8A-4147-A177-3AD203B41FA5}">
                      <a16:colId xmlns:a16="http://schemas.microsoft.com/office/drawing/2014/main" val="20001"/>
                    </a:ext>
                  </a:extLst>
                </a:gridCol>
                <a:gridCol w="1220622">
                  <a:extLst>
                    <a:ext uri="{9D8B030D-6E8A-4147-A177-3AD203B41FA5}">
                      <a16:colId xmlns:a16="http://schemas.microsoft.com/office/drawing/2014/main" val="20002"/>
                    </a:ext>
                  </a:extLst>
                </a:gridCol>
              </a:tblGrid>
              <a:tr h="297356">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US" sz="800" b="1" i="0" u="none" strike="noStrike" cap="none" normalizeH="0" baseline="0" dirty="0">
                        <a:ln>
                          <a:noFill/>
                        </a:ln>
                        <a:solidFill>
                          <a:schemeClr val="tx1"/>
                        </a:solidFill>
                        <a:effectLst/>
                        <a:latin typeface="Arial" charset="0"/>
                      </a:endParaRPr>
                    </a:p>
                  </a:txBody>
                  <a:tcPr marT="45721" marB="4572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800" b="1" i="0" u="none" strike="noStrike" cap="none" normalizeH="0" baseline="0" dirty="0">
                          <a:ln>
                            <a:noFill/>
                          </a:ln>
                          <a:solidFill>
                            <a:schemeClr val="tx1"/>
                          </a:solidFill>
                          <a:effectLst/>
                          <a:latin typeface="Arial" charset="0"/>
                        </a:rPr>
                        <a:t>Disease</a:t>
                      </a:r>
                    </a:p>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US" sz="800" b="1" i="0" u="none" strike="noStrike" cap="none" normalizeH="0" baseline="0" dirty="0">
                        <a:ln>
                          <a:noFill/>
                        </a:ln>
                        <a:solidFill>
                          <a:schemeClr val="tx1"/>
                        </a:solidFill>
                        <a:effectLst/>
                        <a:latin typeface="Arial" charset="0"/>
                      </a:endParaRPr>
                    </a:p>
                  </a:txBody>
                  <a:tcPr marT="45721" marB="4572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800" b="1" i="0" u="none" strike="noStrike" cap="none" normalizeH="0" baseline="0" dirty="0">
                          <a:ln>
                            <a:noFill/>
                          </a:ln>
                          <a:solidFill>
                            <a:schemeClr val="tx1"/>
                          </a:solidFill>
                          <a:effectLst/>
                          <a:latin typeface="Arial" charset="0"/>
                        </a:rPr>
                        <a:t>No Disease</a:t>
                      </a:r>
                    </a:p>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US" sz="800" b="1" i="0" u="none" strike="noStrike" cap="none" normalizeH="0" baseline="0" dirty="0">
                        <a:ln>
                          <a:noFill/>
                        </a:ln>
                        <a:solidFill>
                          <a:schemeClr val="tx1"/>
                        </a:solidFill>
                        <a:effectLst/>
                        <a:latin typeface="Arial" charset="0"/>
                      </a:endParaRPr>
                    </a:p>
                  </a:txBody>
                  <a:tcPr marT="45721" marB="4572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24175">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800" b="1" i="0" u="none" strike="noStrike" cap="none" normalizeH="0" baseline="0" dirty="0">
                          <a:ln>
                            <a:noFill/>
                          </a:ln>
                          <a:solidFill>
                            <a:schemeClr val="tx1"/>
                          </a:solidFill>
                          <a:effectLst/>
                          <a:latin typeface="Arial" charset="0"/>
                        </a:rPr>
                        <a:t>+ Test</a:t>
                      </a:r>
                    </a:p>
                  </a:txBody>
                  <a:tcPr marT="45721" marB="4572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800" b="0" i="0" u="none" strike="noStrike" cap="none" normalizeH="0" baseline="0" dirty="0">
                          <a:ln>
                            <a:noFill/>
                          </a:ln>
                          <a:solidFill>
                            <a:schemeClr val="tx1"/>
                          </a:solidFill>
                          <a:effectLst/>
                          <a:latin typeface="Arial" charset="0"/>
                        </a:rPr>
                        <a:t>True Positives (TP)</a:t>
                      </a:r>
                    </a:p>
                  </a:txBody>
                  <a:tcPr marT="45721" marB="4572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800" b="0" i="0" u="none" strike="noStrike" cap="none" normalizeH="0" baseline="0">
                          <a:ln>
                            <a:noFill/>
                          </a:ln>
                          <a:solidFill>
                            <a:schemeClr val="tx1"/>
                          </a:solidFill>
                          <a:effectLst/>
                          <a:latin typeface="Arial" charset="0"/>
                        </a:rPr>
                        <a:t>False Positives (FP)</a:t>
                      </a:r>
                    </a:p>
                  </a:txBody>
                  <a:tcPr marT="45721" marB="4572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31204">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800" b="1" i="0" u="none" strike="noStrike" cap="none" normalizeH="0" baseline="0" dirty="0">
                          <a:ln>
                            <a:noFill/>
                          </a:ln>
                          <a:solidFill>
                            <a:schemeClr val="tx1"/>
                          </a:solidFill>
                          <a:effectLst/>
                          <a:latin typeface="Arial" charset="0"/>
                        </a:rPr>
                        <a:t>- Test</a:t>
                      </a:r>
                    </a:p>
                  </a:txBody>
                  <a:tcPr marT="45721" marB="4572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800" b="0" i="0" u="none" strike="noStrike" cap="none" normalizeH="0" baseline="0" dirty="0">
                          <a:ln>
                            <a:noFill/>
                          </a:ln>
                          <a:solidFill>
                            <a:schemeClr val="tx1"/>
                          </a:solidFill>
                          <a:effectLst/>
                          <a:latin typeface="Arial" charset="0"/>
                        </a:rPr>
                        <a:t>False Negatives (FN)</a:t>
                      </a:r>
                    </a:p>
                  </a:txBody>
                  <a:tcPr marT="45721" marB="4572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800" b="0" i="0" u="none" strike="noStrike" cap="none" normalizeH="0" baseline="0" dirty="0">
                          <a:ln>
                            <a:noFill/>
                          </a:ln>
                          <a:solidFill>
                            <a:schemeClr val="tx1"/>
                          </a:solidFill>
                          <a:effectLst/>
                          <a:latin typeface="Arial" charset="0"/>
                        </a:rPr>
                        <a:t>True Negatives (TN)</a:t>
                      </a:r>
                    </a:p>
                  </a:txBody>
                  <a:tcPr marT="45721" marB="4572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2262400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7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27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8" y="277814"/>
            <a:ext cx="8229600" cy="1143000"/>
          </a:xfrm>
        </p:spPr>
        <p:txBody>
          <a:bodyPr/>
          <a:lstStyle/>
          <a:p>
            <a:pPr>
              <a:lnSpc>
                <a:spcPct val="90000"/>
              </a:lnSpc>
            </a:pPr>
            <a:r>
              <a:rPr lang="en-US" sz="4200" dirty="0"/>
              <a:t>Properties of diagnostic </a:t>
            </a:r>
            <a:br>
              <a:rPr lang="en-US" sz="4200" dirty="0"/>
            </a:br>
            <a:r>
              <a:rPr lang="en-US" sz="4200" dirty="0"/>
              <a:t>test measures </a:t>
            </a:r>
          </a:p>
        </p:txBody>
      </p:sp>
      <p:sp>
        <p:nvSpPr>
          <p:cNvPr id="3" name="Content Placeholder 2"/>
          <p:cNvSpPr>
            <a:spLocks noGrp="1"/>
          </p:cNvSpPr>
          <p:nvPr>
            <p:ph idx="1"/>
          </p:nvPr>
        </p:nvSpPr>
        <p:spPr>
          <a:xfrm>
            <a:off x="457200" y="1463040"/>
            <a:ext cx="8412624" cy="5196114"/>
          </a:xfrm>
        </p:spPr>
        <p:txBody>
          <a:bodyPr/>
          <a:lstStyle/>
          <a:p>
            <a:pPr>
              <a:lnSpc>
                <a:spcPct val="90000"/>
              </a:lnSpc>
            </a:pPr>
            <a:r>
              <a:rPr lang="en-US" sz="3000" dirty="0"/>
              <a:t>Sensitivity and specificity are properties of the test</a:t>
            </a:r>
          </a:p>
          <a:p>
            <a:pPr lvl="1">
              <a:lnSpc>
                <a:spcPct val="90000"/>
              </a:lnSpc>
            </a:pPr>
            <a:r>
              <a:rPr lang="en-US" sz="2600" dirty="0"/>
              <a:t>(Theoretically) do not vary with the patient population in which they are tested</a:t>
            </a:r>
          </a:p>
          <a:p>
            <a:pPr lvl="1">
              <a:lnSpc>
                <a:spcPct val="90000"/>
              </a:lnSpc>
              <a:spcAft>
                <a:spcPts val="600"/>
              </a:spcAft>
            </a:pPr>
            <a:r>
              <a:rPr lang="en-US" sz="2600" dirty="0"/>
              <a:t>Most useful for population-level thinking and planning – what proportion of TB cases will this test detect?</a:t>
            </a:r>
          </a:p>
          <a:p>
            <a:pPr>
              <a:lnSpc>
                <a:spcPct val="90000"/>
              </a:lnSpc>
            </a:pPr>
            <a:r>
              <a:rPr lang="en-US" sz="3000" dirty="0"/>
              <a:t>Positive &amp; negative predictive values describe how the test performs in a specific patient population</a:t>
            </a:r>
          </a:p>
          <a:p>
            <a:pPr lvl="1">
              <a:lnSpc>
                <a:spcPct val="90000"/>
              </a:lnSpc>
            </a:pPr>
            <a:r>
              <a:rPr lang="en-US" sz="2600" dirty="0"/>
              <a:t>Depend on prevalence of disease in the population</a:t>
            </a:r>
          </a:p>
          <a:p>
            <a:pPr lvl="1">
              <a:lnSpc>
                <a:spcPct val="90000"/>
              </a:lnSpc>
            </a:pPr>
            <a:r>
              <a:rPr lang="en-US" sz="2600" dirty="0"/>
              <a:t>Equivalent: depends on the prior probability of disease in the individual</a:t>
            </a:r>
          </a:p>
          <a:p>
            <a:pPr lvl="1">
              <a:lnSpc>
                <a:spcPct val="90000"/>
              </a:lnSpc>
            </a:pPr>
            <a:r>
              <a:rPr lang="en-US" sz="2600" dirty="0"/>
              <a:t>Most useful clinical setting – what will a clinician do with a given test result?</a:t>
            </a:r>
          </a:p>
        </p:txBody>
      </p:sp>
    </p:spTree>
    <p:extLst>
      <p:ext uri="{BB962C8B-B14F-4D97-AF65-F5344CB8AC3E}">
        <p14:creationId xmlns:p14="http://schemas.microsoft.com/office/powerpoint/2010/main" val="10712438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Prevalence</a:t>
            </a:r>
          </a:p>
        </p:txBody>
      </p:sp>
      <p:sp>
        <p:nvSpPr>
          <p:cNvPr id="3" name="Content Placeholder 2"/>
          <p:cNvSpPr>
            <a:spLocks noGrp="1"/>
          </p:cNvSpPr>
          <p:nvPr>
            <p:ph idx="1"/>
          </p:nvPr>
        </p:nvSpPr>
        <p:spPr/>
        <p:txBody>
          <a:bodyPr/>
          <a:lstStyle/>
          <a:p>
            <a:r>
              <a:rPr lang="en-US" dirty="0"/>
              <a:t>Measures the </a:t>
            </a:r>
            <a:r>
              <a:rPr lang="en-US" b="1" dirty="0">
                <a:solidFill>
                  <a:srgbClr val="A23D07"/>
                </a:solidFill>
              </a:rPr>
              <a:t>proportion</a:t>
            </a:r>
            <a:r>
              <a:rPr lang="en-US" dirty="0"/>
              <a:t> of the population with disease (outcome of interest) at one time</a:t>
            </a:r>
          </a:p>
          <a:p>
            <a:pPr marL="400050" lvl="1" indent="0">
              <a:buNone/>
            </a:pPr>
            <a:r>
              <a:rPr lang="en-US" b="1" i="1" dirty="0">
                <a:solidFill>
                  <a:srgbClr val="A23D07"/>
                </a:solidFill>
              </a:rPr>
              <a:t>Prevalence (%) = # persons with disease 			                         total # of persons in population</a:t>
            </a:r>
          </a:p>
          <a:p>
            <a:pPr marL="400050" lvl="1" indent="0">
              <a:buNone/>
            </a:pPr>
            <a:endParaRPr lang="en-US" sz="1200" dirty="0"/>
          </a:p>
          <a:p>
            <a:pPr marL="400050" lvl="1" indent="0">
              <a:buNone/>
            </a:pPr>
            <a:r>
              <a:rPr lang="en-US" b="1" i="1" dirty="0"/>
              <a:t>	</a:t>
            </a:r>
          </a:p>
        </p:txBody>
      </p:sp>
      <p:sp>
        <p:nvSpPr>
          <p:cNvPr id="4" name="Oval 3"/>
          <p:cNvSpPr/>
          <p:nvPr/>
        </p:nvSpPr>
        <p:spPr bwMode="auto">
          <a:xfrm>
            <a:off x="457200" y="3514725"/>
            <a:ext cx="3629025" cy="3228975"/>
          </a:xfrm>
          <a:prstGeom prst="ellipse">
            <a:avLst/>
          </a:prstGeom>
          <a:solidFill>
            <a:schemeClr val="accent1">
              <a:alpha val="19000"/>
            </a:schemeClr>
          </a:solidFill>
          <a:ln w="28575" cap="flat" cmpd="sng" algn="ctr">
            <a:solidFill>
              <a:schemeClr val="accent1">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Verdana" pitchFamily="34" charset="0"/>
            </a:endParaRPr>
          </a:p>
        </p:txBody>
      </p:sp>
      <p:sp>
        <p:nvSpPr>
          <p:cNvPr id="5" name="TextBox 4"/>
          <p:cNvSpPr txBox="1"/>
          <p:nvPr/>
        </p:nvSpPr>
        <p:spPr>
          <a:xfrm>
            <a:off x="4071937" y="3970993"/>
            <a:ext cx="3286124" cy="369332"/>
          </a:xfrm>
          <a:prstGeom prst="rect">
            <a:avLst/>
          </a:prstGeom>
          <a:noFill/>
        </p:spPr>
        <p:txBody>
          <a:bodyPr wrap="square" rtlCol="0">
            <a:spAutoFit/>
          </a:bodyPr>
          <a:lstStyle/>
          <a:p>
            <a:r>
              <a:rPr lang="en-US" dirty="0"/>
              <a:t>Total population</a:t>
            </a:r>
          </a:p>
        </p:txBody>
      </p:sp>
      <p:sp>
        <p:nvSpPr>
          <p:cNvPr id="6" name="TextBox 5"/>
          <p:cNvSpPr txBox="1"/>
          <p:nvPr/>
        </p:nvSpPr>
        <p:spPr>
          <a:xfrm>
            <a:off x="4316849" y="4447065"/>
            <a:ext cx="3286124" cy="369332"/>
          </a:xfrm>
          <a:prstGeom prst="rect">
            <a:avLst/>
          </a:prstGeom>
          <a:noFill/>
        </p:spPr>
        <p:txBody>
          <a:bodyPr wrap="square" rtlCol="0">
            <a:spAutoFit/>
          </a:bodyPr>
          <a:lstStyle/>
          <a:p>
            <a:r>
              <a:rPr lang="en-US" dirty="0"/>
              <a:t>Patients with disease (3)</a:t>
            </a:r>
          </a:p>
        </p:txBody>
      </p:sp>
      <p:sp>
        <p:nvSpPr>
          <p:cNvPr id="7" name="TextBox 6"/>
          <p:cNvSpPr txBox="1"/>
          <p:nvPr/>
        </p:nvSpPr>
        <p:spPr>
          <a:xfrm>
            <a:off x="4477582" y="5221355"/>
            <a:ext cx="3923467" cy="707886"/>
          </a:xfrm>
          <a:prstGeom prst="rect">
            <a:avLst/>
          </a:prstGeom>
          <a:noFill/>
        </p:spPr>
        <p:txBody>
          <a:bodyPr wrap="square" rtlCol="0">
            <a:spAutoFit/>
          </a:bodyPr>
          <a:lstStyle/>
          <a:p>
            <a:r>
              <a:rPr lang="en-US" sz="2000" dirty="0"/>
              <a:t>Prevalence =</a:t>
            </a:r>
            <a:r>
              <a:rPr lang="en-US" sz="2000" u="sng" dirty="0"/>
              <a:t> 3  </a:t>
            </a:r>
            <a:r>
              <a:rPr lang="en-US" sz="2000" dirty="0"/>
              <a:t>= </a:t>
            </a:r>
            <a:r>
              <a:rPr lang="en-US" sz="2000" b="1" dirty="0"/>
              <a:t>30%</a:t>
            </a:r>
          </a:p>
          <a:p>
            <a:r>
              <a:rPr lang="en-US" sz="2000" dirty="0"/>
              <a:t>			   10  </a:t>
            </a:r>
          </a:p>
        </p:txBody>
      </p:sp>
      <p:pic>
        <p:nvPicPr>
          <p:cNvPr id="10" name="Picture 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059246" y="5092901"/>
            <a:ext cx="731520" cy="731520"/>
          </a:xfrm>
          <a:prstGeom prst="rect">
            <a:avLst/>
          </a:prstGeom>
        </p:spPr>
      </p:pic>
      <p:pic>
        <p:nvPicPr>
          <p:cNvPr id="12" name="Picture 1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06793" y="5289440"/>
            <a:ext cx="731520" cy="731520"/>
          </a:xfrm>
          <a:prstGeom prst="rect">
            <a:avLst/>
          </a:prstGeom>
        </p:spPr>
      </p:pic>
      <p:pic>
        <p:nvPicPr>
          <p:cNvPr id="13" name="Picture 1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71882" y="4472462"/>
            <a:ext cx="731520" cy="731520"/>
          </a:xfrm>
          <a:prstGeom prst="rect">
            <a:avLst/>
          </a:prstGeom>
        </p:spPr>
      </p:pic>
      <p:pic>
        <p:nvPicPr>
          <p:cNvPr id="14" name="Picture 1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616577" y="3938053"/>
            <a:ext cx="731520" cy="731520"/>
          </a:xfrm>
          <a:prstGeom prst="rect">
            <a:avLst/>
          </a:prstGeom>
        </p:spPr>
      </p:pic>
      <p:pic>
        <p:nvPicPr>
          <p:cNvPr id="15" name="Picture 1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570375" y="3763722"/>
            <a:ext cx="731520" cy="731520"/>
          </a:xfrm>
          <a:prstGeom prst="rect">
            <a:avLst/>
          </a:prstGeom>
        </p:spPr>
      </p:pic>
      <p:pic>
        <p:nvPicPr>
          <p:cNvPr id="16" name="Picture 15"/>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618064" y="5498861"/>
            <a:ext cx="731520" cy="731520"/>
          </a:xfrm>
          <a:prstGeom prst="rect">
            <a:avLst/>
          </a:prstGeom>
        </p:spPr>
      </p:pic>
      <p:pic>
        <p:nvPicPr>
          <p:cNvPr id="17" name="Picture 16"/>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072223" y="4312530"/>
            <a:ext cx="731520" cy="731520"/>
          </a:xfrm>
          <a:prstGeom prst="rect">
            <a:avLst/>
          </a:prstGeom>
        </p:spPr>
      </p:pic>
      <p:cxnSp>
        <p:nvCxnSpPr>
          <p:cNvPr id="21" name="Straight Connector 20"/>
          <p:cNvCxnSpPr/>
          <p:nvPr/>
        </p:nvCxnSpPr>
        <p:spPr bwMode="auto">
          <a:xfrm flipV="1">
            <a:off x="3892451" y="4183455"/>
            <a:ext cx="219135" cy="120358"/>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23" name="Straight Connector 22"/>
          <p:cNvCxnSpPr>
            <a:endCxn id="6" idx="1"/>
          </p:cNvCxnSpPr>
          <p:nvPr/>
        </p:nvCxnSpPr>
        <p:spPr bwMode="auto">
          <a:xfrm flipV="1">
            <a:off x="3529013" y="4631731"/>
            <a:ext cx="787836" cy="311744"/>
          </a:xfrm>
          <a:prstGeom prst="line">
            <a:avLst/>
          </a:prstGeom>
          <a:solidFill>
            <a:schemeClr val="accent1"/>
          </a:solidFill>
          <a:ln w="12700" cap="flat" cmpd="sng" algn="ctr">
            <a:solidFill>
              <a:schemeClr val="tx1"/>
            </a:solidFill>
            <a:prstDash val="solid"/>
            <a:round/>
            <a:headEnd type="none" w="med" len="med"/>
            <a:tailEnd type="none" w="med" len="med"/>
          </a:ln>
          <a:effectLst/>
        </p:spPr>
      </p:cxnSp>
      <p:pic>
        <p:nvPicPr>
          <p:cNvPr id="9" name="Picture 8" descr="nicubunu-Stick-figure-male-2.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28459" y="4728511"/>
            <a:ext cx="315539" cy="631077"/>
          </a:xfrm>
          <a:prstGeom prst="rect">
            <a:avLst/>
          </a:prstGeom>
        </p:spPr>
      </p:pic>
      <p:pic>
        <p:nvPicPr>
          <p:cNvPr id="22" name="Picture 21" descr="nicubunu-Stick-figure-male-2.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98914" y="4631731"/>
            <a:ext cx="315539" cy="631077"/>
          </a:xfrm>
          <a:prstGeom prst="rect">
            <a:avLst/>
          </a:prstGeom>
        </p:spPr>
      </p:pic>
      <p:pic>
        <p:nvPicPr>
          <p:cNvPr id="24" name="Picture 23" descr="nicubunu-Stick-figure-male-2.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56684" y="5609989"/>
            <a:ext cx="315539" cy="631077"/>
          </a:xfrm>
          <a:prstGeom prst="rect">
            <a:avLst/>
          </a:prstGeom>
        </p:spPr>
      </p:pic>
      <p:cxnSp>
        <p:nvCxnSpPr>
          <p:cNvPr id="11" name="Straight Connector 10"/>
          <p:cNvCxnSpPr/>
          <p:nvPr/>
        </p:nvCxnSpPr>
        <p:spPr bwMode="auto">
          <a:xfrm>
            <a:off x="3447393" y="3153103"/>
            <a:ext cx="4677104" cy="10511"/>
          </a:xfrm>
          <a:prstGeom prst="line">
            <a:avLst/>
          </a:prstGeom>
          <a:solidFill>
            <a:schemeClr val="accent1"/>
          </a:solidFill>
          <a:ln w="28575" cap="flat" cmpd="sng" algn="ctr">
            <a:solidFill>
              <a:srgbClr val="A23D07"/>
            </a:solidFill>
            <a:prstDash val="solid"/>
            <a:round/>
            <a:headEnd type="none" w="med" len="med"/>
            <a:tailEnd type="none" w="med" len="med"/>
          </a:ln>
          <a:effectLst/>
        </p:spPr>
      </p:cxnSp>
    </p:spTree>
    <p:extLst>
      <p:ext uri="{BB962C8B-B14F-4D97-AF65-F5344CB8AC3E}">
        <p14:creationId xmlns:p14="http://schemas.microsoft.com/office/powerpoint/2010/main" val="226859411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Dependence on prevalence	</a:t>
            </a:r>
          </a:p>
        </p:txBody>
      </p:sp>
      <p:sp>
        <p:nvSpPr>
          <p:cNvPr id="4" name="Content Placeholder 3"/>
          <p:cNvSpPr>
            <a:spLocks noGrp="1"/>
          </p:cNvSpPr>
          <p:nvPr>
            <p:ph idx="1"/>
          </p:nvPr>
        </p:nvSpPr>
        <p:spPr/>
        <p:txBody>
          <a:bodyPr/>
          <a:lstStyle/>
          <a:p>
            <a:r>
              <a:rPr lang="en-US" dirty="0"/>
              <a:t>Note that PPV and NPV </a:t>
            </a:r>
            <a:r>
              <a:rPr lang="en-US" dirty="0">
                <a:solidFill>
                  <a:srgbClr val="CC0066"/>
                </a:solidFill>
              </a:rPr>
              <a:t>depend on prevalence</a:t>
            </a:r>
          </a:p>
          <a:p>
            <a:r>
              <a:rPr lang="en-US" dirty="0"/>
              <a:t>Sensitivity and specificity </a:t>
            </a:r>
            <a:r>
              <a:rPr lang="en-US" dirty="0">
                <a:solidFill>
                  <a:srgbClr val="CC0066"/>
                </a:solidFill>
              </a:rPr>
              <a:t>do not depend on prevalence</a:t>
            </a:r>
          </a:p>
          <a:p>
            <a:r>
              <a:rPr lang="en-US" dirty="0"/>
              <a:t>To illustrate this point – see next slide</a:t>
            </a:r>
          </a:p>
        </p:txBody>
      </p:sp>
    </p:spTree>
    <p:extLst>
      <p:ext uri="{BB962C8B-B14F-4D97-AF65-F5344CB8AC3E}">
        <p14:creationId xmlns:p14="http://schemas.microsoft.com/office/powerpoint/2010/main" val="173926654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Properties of tests, illustrated</a:t>
            </a:r>
          </a:p>
        </p:txBody>
      </p:sp>
      <p:sp>
        <p:nvSpPr>
          <p:cNvPr id="3" name="Content Placeholder 2"/>
          <p:cNvSpPr>
            <a:spLocks noGrp="1"/>
          </p:cNvSpPr>
          <p:nvPr>
            <p:ph idx="1"/>
          </p:nvPr>
        </p:nvSpPr>
        <p:spPr>
          <a:xfrm>
            <a:off x="548640" y="1600200"/>
            <a:ext cx="8417386" cy="2205259"/>
          </a:xfrm>
        </p:spPr>
        <p:txBody>
          <a:bodyPr/>
          <a:lstStyle/>
          <a:p>
            <a:pPr marL="0" indent="0">
              <a:buNone/>
            </a:pPr>
            <a:r>
              <a:rPr lang="en-US" sz="3000" dirty="0">
                <a:solidFill>
                  <a:schemeClr val="accent1">
                    <a:lumMod val="75000"/>
                  </a:schemeClr>
                </a:solidFill>
              </a:rPr>
              <a:t>Test is 90% sensitive and 80% specific</a:t>
            </a:r>
          </a:p>
          <a:p>
            <a:pPr algn="ctr">
              <a:buFont typeface="Wingdings" charset="2"/>
              <a:buChar char="Ø"/>
            </a:pPr>
            <a:r>
              <a:rPr lang="en-US" sz="2800" dirty="0"/>
              <a:t>Compare performance in 2 pops. of 1000 people each:</a:t>
            </a:r>
            <a:endParaRPr lang="en-US" sz="1400" dirty="0"/>
          </a:p>
          <a:p>
            <a:pPr marL="0" indent="0">
              <a:buNone/>
            </a:pPr>
            <a:r>
              <a:rPr lang="en-US" dirty="0"/>
              <a:t>     1% TB prevalence                40% TB prevalence</a:t>
            </a:r>
          </a:p>
          <a:p>
            <a:pPr marL="0" indent="0">
              <a:buNone/>
            </a:pPr>
            <a:r>
              <a:rPr lang="en-US" sz="2400" dirty="0"/>
              <a:t>           (10 of 1000)                                                  400 of 1000</a:t>
            </a:r>
          </a:p>
        </p:txBody>
      </p:sp>
      <p:graphicFrame>
        <p:nvGraphicFramePr>
          <p:cNvPr id="4" name="Table 3"/>
          <p:cNvGraphicFramePr>
            <a:graphicFrameLocks noGrp="1"/>
          </p:cNvGraphicFramePr>
          <p:nvPr>
            <p:extLst>
              <p:ext uri="{D42A27DB-BD31-4B8C-83A1-F6EECF244321}">
                <p14:modId xmlns:p14="http://schemas.microsoft.com/office/powerpoint/2010/main" val="3592028361"/>
              </p:ext>
            </p:extLst>
          </p:nvPr>
        </p:nvGraphicFramePr>
        <p:xfrm>
          <a:off x="457200" y="3819324"/>
          <a:ext cx="3833445" cy="2443480"/>
        </p:xfrm>
        <a:graphic>
          <a:graphicData uri="http://schemas.openxmlformats.org/drawingml/2006/table">
            <a:tbl>
              <a:tblPr firstRow="1" bandRow="1">
                <a:tableStyleId>{2D5ABB26-0587-4C30-8999-92F81FD0307C}</a:tableStyleId>
              </a:tblPr>
              <a:tblGrid>
                <a:gridCol w="1055586">
                  <a:extLst>
                    <a:ext uri="{9D8B030D-6E8A-4147-A177-3AD203B41FA5}">
                      <a16:colId xmlns:a16="http://schemas.microsoft.com/office/drawing/2014/main" val="20000"/>
                    </a:ext>
                  </a:extLst>
                </a:gridCol>
                <a:gridCol w="861137">
                  <a:extLst>
                    <a:ext uri="{9D8B030D-6E8A-4147-A177-3AD203B41FA5}">
                      <a16:colId xmlns:a16="http://schemas.microsoft.com/office/drawing/2014/main" val="20001"/>
                    </a:ext>
                  </a:extLst>
                </a:gridCol>
                <a:gridCol w="958361">
                  <a:extLst>
                    <a:ext uri="{9D8B030D-6E8A-4147-A177-3AD203B41FA5}">
                      <a16:colId xmlns:a16="http://schemas.microsoft.com/office/drawing/2014/main" val="20002"/>
                    </a:ext>
                  </a:extLst>
                </a:gridCol>
                <a:gridCol w="958361">
                  <a:extLst>
                    <a:ext uri="{9D8B030D-6E8A-4147-A177-3AD203B41FA5}">
                      <a16:colId xmlns:a16="http://schemas.microsoft.com/office/drawing/2014/main" val="20003"/>
                    </a:ext>
                  </a:extLst>
                </a:gridCol>
              </a:tblGrid>
              <a:tr h="610870">
                <a:tc>
                  <a:txBody>
                    <a:bodyPr/>
                    <a:lstStyle/>
                    <a:p>
                      <a:pPr algn="ctr"/>
                      <a:endParaRPr lang="en-US" b="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b="0" dirty="0"/>
                        <a:t>TB</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b="0" dirty="0"/>
                        <a:t>No TB</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b="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610870">
                <a:tc>
                  <a:txBody>
                    <a:bodyPr/>
                    <a:lstStyle/>
                    <a:p>
                      <a:pPr algn="ctr"/>
                      <a:r>
                        <a:rPr lang="en-US" b="0" baseline="0" dirty="0"/>
                        <a:t>Test +</a:t>
                      </a:r>
                      <a:endParaRPr lang="en-US" b="0" dirty="0"/>
                    </a:p>
                  </a:txBody>
                  <a:tcPr anchor="ctr">
                    <a:lnL w="12700" cap="flat" cmpd="sng" algn="ctr">
                      <a:no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b="0" dirty="0"/>
                        <a:t>9</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b="1" dirty="0">
                          <a:solidFill>
                            <a:srgbClr val="FF0000"/>
                          </a:solidFill>
                        </a:rPr>
                        <a:t>198</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b="0" dirty="0"/>
                        <a:t>207</a:t>
                      </a:r>
                    </a:p>
                  </a:txBody>
                  <a:tcPr anchor="ctr">
                    <a:lnL w="12700" cap="flat" cmpd="sng" algn="ctr">
                      <a:solidFill>
                        <a:scrgbClr r="0" g="0" b="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61087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b="0" baseline="0" dirty="0"/>
                        <a:t>Test -</a:t>
                      </a:r>
                      <a:endParaRPr lang="en-US" b="0" dirty="0"/>
                    </a:p>
                  </a:txBody>
                  <a:tcPr anchor="ctr">
                    <a:lnL w="12700" cap="flat" cmpd="sng" algn="ctr">
                      <a:no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b="0" dirty="0"/>
                        <a:t>1</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b="0" dirty="0"/>
                        <a:t>792</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b="0" dirty="0"/>
                        <a:t>793</a:t>
                      </a:r>
                    </a:p>
                  </a:txBody>
                  <a:tcPr anchor="ctr">
                    <a:lnL w="12700" cap="flat" cmpd="sng" algn="ctr">
                      <a:solidFill>
                        <a:scrgbClr r="0" g="0" b="0"/>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610870">
                <a:tc>
                  <a:txBody>
                    <a:bodyPr/>
                    <a:lstStyle/>
                    <a:p>
                      <a:pPr algn="ctr"/>
                      <a:endParaRPr lang="en-US" b="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b="1" dirty="0"/>
                        <a:t>10</a:t>
                      </a:r>
                    </a:p>
                  </a:txBody>
                  <a:tcPr anchor="ctr">
                    <a:lnL w="12700" cap="flat" cmpd="sng" algn="ctr">
                      <a:no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b="1" dirty="0"/>
                        <a:t>990</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b="1" dirty="0"/>
                        <a:t>1000</a:t>
                      </a:r>
                    </a:p>
                  </a:txBody>
                  <a:tcPr anchor="ctr">
                    <a:lnL w="12700" cap="flat" cmpd="sng" algn="ctr">
                      <a:solidFill>
                        <a:scrgbClr r="0" g="0" b="0"/>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17697459"/>
              </p:ext>
            </p:extLst>
          </p:nvPr>
        </p:nvGraphicFramePr>
        <p:xfrm>
          <a:off x="4793064" y="3787500"/>
          <a:ext cx="3893736" cy="2443480"/>
        </p:xfrm>
        <a:graphic>
          <a:graphicData uri="http://schemas.openxmlformats.org/drawingml/2006/table">
            <a:tbl>
              <a:tblPr firstRow="1" bandRow="1">
                <a:tableStyleId>{2D5ABB26-0587-4C30-8999-92F81FD0307C}</a:tableStyleId>
              </a:tblPr>
              <a:tblGrid>
                <a:gridCol w="1072188">
                  <a:extLst>
                    <a:ext uri="{9D8B030D-6E8A-4147-A177-3AD203B41FA5}">
                      <a16:colId xmlns:a16="http://schemas.microsoft.com/office/drawing/2014/main" val="20000"/>
                    </a:ext>
                  </a:extLst>
                </a:gridCol>
                <a:gridCol w="874680">
                  <a:extLst>
                    <a:ext uri="{9D8B030D-6E8A-4147-A177-3AD203B41FA5}">
                      <a16:colId xmlns:a16="http://schemas.microsoft.com/office/drawing/2014/main" val="20001"/>
                    </a:ext>
                  </a:extLst>
                </a:gridCol>
                <a:gridCol w="973434">
                  <a:extLst>
                    <a:ext uri="{9D8B030D-6E8A-4147-A177-3AD203B41FA5}">
                      <a16:colId xmlns:a16="http://schemas.microsoft.com/office/drawing/2014/main" val="20002"/>
                    </a:ext>
                  </a:extLst>
                </a:gridCol>
                <a:gridCol w="973434">
                  <a:extLst>
                    <a:ext uri="{9D8B030D-6E8A-4147-A177-3AD203B41FA5}">
                      <a16:colId xmlns:a16="http://schemas.microsoft.com/office/drawing/2014/main" val="20003"/>
                    </a:ext>
                  </a:extLst>
                </a:gridCol>
              </a:tblGrid>
              <a:tr h="610870">
                <a:tc>
                  <a:txBody>
                    <a:bodyPr/>
                    <a:lstStyle/>
                    <a:p>
                      <a:pPr algn="ctr"/>
                      <a:endParaRPr lang="en-US" b="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b="0" dirty="0"/>
                        <a:t>TB</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b="0" dirty="0"/>
                        <a:t>No TB</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b="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610870">
                <a:tc>
                  <a:txBody>
                    <a:bodyPr/>
                    <a:lstStyle/>
                    <a:p>
                      <a:pPr algn="ctr"/>
                      <a:r>
                        <a:rPr lang="en-US" b="0" dirty="0"/>
                        <a:t>Test</a:t>
                      </a:r>
                      <a:r>
                        <a:rPr lang="en-US" b="0" baseline="0" dirty="0"/>
                        <a:t> +</a:t>
                      </a:r>
                      <a:endParaRPr lang="en-US" b="0" dirty="0"/>
                    </a:p>
                  </a:txBody>
                  <a:tcPr anchor="ctr">
                    <a:lnL w="12700" cap="flat" cmpd="sng" algn="ctr">
                      <a:no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b="0" dirty="0"/>
                        <a:t>360</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b="0" dirty="0"/>
                        <a:t>120</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b="0" dirty="0"/>
                        <a:t>480</a:t>
                      </a:r>
                    </a:p>
                  </a:txBody>
                  <a:tcPr anchor="ctr">
                    <a:lnL w="12700" cap="flat" cmpd="sng" algn="ctr">
                      <a:solidFill>
                        <a:scrgbClr r="0" g="0" b="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61087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b="0" baseline="0" dirty="0"/>
                        <a:t>Test -</a:t>
                      </a:r>
                      <a:endParaRPr lang="en-US" b="0" dirty="0"/>
                    </a:p>
                  </a:txBody>
                  <a:tcPr anchor="ctr">
                    <a:lnL w="12700" cap="flat" cmpd="sng" algn="ctr">
                      <a:no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b="0" dirty="0"/>
                        <a:t>40</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b="1" dirty="0">
                          <a:solidFill>
                            <a:srgbClr val="FF0000"/>
                          </a:solidFill>
                        </a:rPr>
                        <a:t>480</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b="0" dirty="0"/>
                        <a:t>520</a:t>
                      </a:r>
                    </a:p>
                  </a:txBody>
                  <a:tcPr anchor="ctr">
                    <a:lnL w="12700" cap="flat" cmpd="sng" algn="ctr">
                      <a:solidFill>
                        <a:scrgbClr r="0" g="0" b="0"/>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610870">
                <a:tc>
                  <a:txBody>
                    <a:bodyPr/>
                    <a:lstStyle/>
                    <a:p>
                      <a:pPr algn="ctr"/>
                      <a:endParaRPr lang="en-US" b="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b="1" dirty="0"/>
                        <a:t>400</a:t>
                      </a:r>
                    </a:p>
                  </a:txBody>
                  <a:tcPr anchor="ctr">
                    <a:lnL w="12700" cap="flat" cmpd="sng" algn="ctr">
                      <a:no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b="1" dirty="0"/>
                        <a:t>600</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b="1" dirty="0"/>
                        <a:t>1000</a:t>
                      </a:r>
                    </a:p>
                  </a:txBody>
                  <a:tcPr anchor="ctr">
                    <a:lnL w="12700" cap="flat" cmpd="sng" algn="ctr">
                      <a:solidFill>
                        <a:scrgbClr r="0" g="0" b="0"/>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7764814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11480"/>
            <a:ext cx="8229600" cy="731520"/>
          </a:xfrm>
        </p:spPr>
        <p:txBody>
          <a:bodyPr/>
          <a:lstStyle/>
          <a:p>
            <a:r>
              <a:rPr lang="en-US" dirty="0"/>
              <a:t>Properties of tests compared</a:t>
            </a:r>
          </a:p>
        </p:txBody>
      </p:sp>
      <p:sp>
        <p:nvSpPr>
          <p:cNvPr id="3" name="Content Placeholder 2"/>
          <p:cNvSpPr>
            <a:spLocks noGrp="1"/>
          </p:cNvSpPr>
          <p:nvPr>
            <p:ph idx="1"/>
          </p:nvPr>
        </p:nvSpPr>
        <p:spPr>
          <a:xfrm>
            <a:off x="386862" y="1097280"/>
            <a:ext cx="8526026" cy="572756"/>
          </a:xfrm>
        </p:spPr>
        <p:txBody>
          <a:bodyPr/>
          <a:lstStyle/>
          <a:p>
            <a:pPr marL="0" indent="0">
              <a:buNone/>
            </a:pPr>
            <a:r>
              <a:rPr lang="en-US" sz="2800" b="1" dirty="0">
                <a:latin typeface="Avenir Book"/>
              </a:rPr>
              <a:t>Sensitivity + specificity constant, prevalence differs</a:t>
            </a:r>
          </a:p>
        </p:txBody>
      </p:sp>
      <p:graphicFrame>
        <p:nvGraphicFramePr>
          <p:cNvPr id="4" name="Content Placeholder 3"/>
          <p:cNvGraphicFramePr>
            <a:graphicFrameLocks/>
          </p:cNvGraphicFramePr>
          <p:nvPr>
            <p:extLst>
              <p:ext uri="{D42A27DB-BD31-4B8C-83A1-F6EECF244321}">
                <p14:modId xmlns:p14="http://schemas.microsoft.com/office/powerpoint/2010/main" val="1987242522"/>
              </p:ext>
            </p:extLst>
          </p:nvPr>
        </p:nvGraphicFramePr>
        <p:xfrm>
          <a:off x="602902" y="1828800"/>
          <a:ext cx="8083898" cy="4497227"/>
        </p:xfrm>
        <a:graphic>
          <a:graphicData uri="http://schemas.openxmlformats.org/drawingml/2006/table">
            <a:tbl>
              <a:tblPr firstRow="1" bandRow="1">
                <a:tableStyleId>{5C22544A-7EE6-4342-B048-85BDC9FD1C3A}</a:tableStyleId>
              </a:tblPr>
              <a:tblGrid>
                <a:gridCol w="2936312">
                  <a:extLst>
                    <a:ext uri="{9D8B030D-6E8A-4147-A177-3AD203B41FA5}">
                      <a16:colId xmlns:a16="http://schemas.microsoft.com/office/drawing/2014/main" val="20000"/>
                    </a:ext>
                  </a:extLst>
                </a:gridCol>
                <a:gridCol w="2545385">
                  <a:extLst>
                    <a:ext uri="{9D8B030D-6E8A-4147-A177-3AD203B41FA5}">
                      <a16:colId xmlns:a16="http://schemas.microsoft.com/office/drawing/2014/main" val="20001"/>
                    </a:ext>
                  </a:extLst>
                </a:gridCol>
                <a:gridCol w="2602201">
                  <a:extLst>
                    <a:ext uri="{9D8B030D-6E8A-4147-A177-3AD203B41FA5}">
                      <a16:colId xmlns:a16="http://schemas.microsoft.com/office/drawing/2014/main" val="20002"/>
                    </a:ext>
                  </a:extLst>
                </a:gridCol>
              </a:tblGrid>
              <a:tr h="519708">
                <a:tc>
                  <a:txBody>
                    <a:bodyPr/>
                    <a:lstStyle/>
                    <a:p>
                      <a:endParaRPr lang="en-US" sz="1800" b="1" dirty="0"/>
                    </a:p>
                  </a:txBody>
                  <a:tcPr anchor="ctr"/>
                </a:tc>
                <a:tc>
                  <a:txBody>
                    <a:bodyPr/>
                    <a:lstStyle/>
                    <a:p>
                      <a:pPr algn="ctr"/>
                      <a:r>
                        <a:rPr lang="en-US" sz="1800" b="1" dirty="0"/>
                        <a:t>1% prevalence</a:t>
                      </a:r>
                    </a:p>
                  </a:txBody>
                  <a:tcPr anchor="ctr"/>
                </a:tc>
                <a:tc>
                  <a:txBody>
                    <a:bodyPr/>
                    <a:lstStyle/>
                    <a:p>
                      <a:pPr algn="ctr"/>
                      <a:r>
                        <a:rPr lang="en-US" sz="1800" b="1" dirty="0"/>
                        <a:t>40% prevalence</a:t>
                      </a:r>
                    </a:p>
                  </a:txBody>
                  <a:tcPr anchor="ctr"/>
                </a:tc>
                <a:extLst>
                  <a:ext uri="{0D108BD9-81ED-4DB2-BD59-A6C34878D82A}">
                    <a16:rowId xmlns:a16="http://schemas.microsoft.com/office/drawing/2014/main" val="10000"/>
                  </a:ext>
                </a:extLst>
              </a:tr>
              <a:tr h="519708">
                <a:tc>
                  <a:txBody>
                    <a:bodyPr/>
                    <a:lstStyle/>
                    <a:p>
                      <a:r>
                        <a:rPr lang="en-US" sz="1800" b="1" dirty="0"/>
                        <a:t>Sensitivity</a:t>
                      </a:r>
                    </a:p>
                  </a:txBody>
                  <a:tcPr anchor="ctr"/>
                </a:tc>
                <a:tc>
                  <a:txBody>
                    <a:bodyPr/>
                    <a:lstStyle/>
                    <a:p>
                      <a:pPr algn="ctr"/>
                      <a:r>
                        <a:rPr lang="en-US" sz="1800" b="1" dirty="0"/>
                        <a:t>90%</a:t>
                      </a:r>
                    </a:p>
                  </a:txBody>
                  <a:tcPr anchor="ctr"/>
                </a:tc>
                <a:tc>
                  <a:txBody>
                    <a:bodyPr/>
                    <a:lstStyle/>
                    <a:p>
                      <a:pPr algn="ctr"/>
                      <a:r>
                        <a:rPr lang="en-US" sz="1800" b="1" dirty="0"/>
                        <a:t>90%</a:t>
                      </a:r>
                    </a:p>
                  </a:txBody>
                  <a:tcPr anchor="ctr"/>
                </a:tc>
                <a:extLst>
                  <a:ext uri="{0D108BD9-81ED-4DB2-BD59-A6C34878D82A}">
                    <a16:rowId xmlns:a16="http://schemas.microsoft.com/office/drawing/2014/main" val="10001"/>
                  </a:ext>
                </a:extLst>
              </a:tr>
              <a:tr h="519708">
                <a:tc>
                  <a:txBody>
                    <a:bodyPr/>
                    <a:lstStyle/>
                    <a:p>
                      <a:r>
                        <a:rPr lang="en-US" sz="1800" b="1" dirty="0"/>
                        <a:t>Specificity</a:t>
                      </a:r>
                    </a:p>
                  </a:txBody>
                  <a:tcPr anchor="ctr"/>
                </a:tc>
                <a:tc>
                  <a:txBody>
                    <a:bodyPr/>
                    <a:lstStyle/>
                    <a:p>
                      <a:pPr algn="ctr"/>
                      <a:r>
                        <a:rPr lang="en-US" sz="1800" b="1" dirty="0"/>
                        <a:t>80%</a:t>
                      </a:r>
                    </a:p>
                  </a:txBody>
                  <a:tcPr anchor="ctr"/>
                </a:tc>
                <a:tc>
                  <a:txBody>
                    <a:bodyPr/>
                    <a:lstStyle/>
                    <a:p>
                      <a:pPr algn="ctr"/>
                      <a:r>
                        <a:rPr lang="en-US" sz="1800" b="1" dirty="0"/>
                        <a:t>80%</a:t>
                      </a:r>
                    </a:p>
                  </a:txBody>
                  <a:tcPr anchor="ctr"/>
                </a:tc>
                <a:extLst>
                  <a:ext uri="{0D108BD9-81ED-4DB2-BD59-A6C34878D82A}">
                    <a16:rowId xmlns:a16="http://schemas.microsoft.com/office/drawing/2014/main" val="10002"/>
                  </a:ext>
                </a:extLst>
              </a:tr>
              <a:tr h="519708">
                <a:tc>
                  <a:txBody>
                    <a:bodyPr/>
                    <a:lstStyle/>
                    <a:p>
                      <a:r>
                        <a:rPr lang="en-US" sz="1800" b="1" dirty="0"/>
                        <a:t>False positive tests</a:t>
                      </a:r>
                    </a:p>
                  </a:txBody>
                  <a:tcPr anchor="ctr"/>
                </a:tc>
                <a:tc>
                  <a:txBody>
                    <a:bodyPr/>
                    <a:lstStyle/>
                    <a:p>
                      <a:pPr algn="ctr"/>
                      <a:r>
                        <a:rPr lang="en-US" sz="1800" b="1" dirty="0"/>
                        <a:t>198 / 207</a:t>
                      </a:r>
                    </a:p>
                  </a:txBody>
                  <a:tcPr anchor="ctr"/>
                </a:tc>
                <a:tc>
                  <a:txBody>
                    <a:bodyPr/>
                    <a:lstStyle/>
                    <a:p>
                      <a:pPr algn="ctr"/>
                      <a:r>
                        <a:rPr lang="en-US" sz="1800" b="1" dirty="0"/>
                        <a:t>120 / 480</a:t>
                      </a:r>
                    </a:p>
                  </a:txBody>
                  <a:tcPr anchor="ctr"/>
                </a:tc>
                <a:extLst>
                  <a:ext uri="{0D108BD9-81ED-4DB2-BD59-A6C34878D82A}">
                    <a16:rowId xmlns:a16="http://schemas.microsoft.com/office/drawing/2014/main" val="10003"/>
                  </a:ext>
                </a:extLst>
              </a:tr>
              <a:tr h="413159">
                <a:tc>
                  <a:txBody>
                    <a:bodyPr/>
                    <a:lstStyle/>
                    <a:p>
                      <a:r>
                        <a:rPr lang="en-US" sz="1800" b="1" dirty="0"/>
                        <a:t>True</a:t>
                      </a:r>
                      <a:r>
                        <a:rPr lang="en-US" sz="1800" b="1" baseline="0" dirty="0"/>
                        <a:t> positive tests</a:t>
                      </a:r>
                      <a:endParaRPr lang="en-US" sz="1800" b="1" dirty="0"/>
                    </a:p>
                  </a:txBody>
                  <a:tcPr anchor="ctr"/>
                </a:tc>
                <a:tc>
                  <a:txBody>
                    <a:bodyPr/>
                    <a:lstStyle/>
                    <a:p>
                      <a:pPr algn="ctr"/>
                      <a:r>
                        <a:rPr lang="en-US" sz="1800" b="1" dirty="0"/>
                        <a:t>9 / 207</a:t>
                      </a:r>
                    </a:p>
                  </a:txBody>
                  <a:tcPr anchor="ctr"/>
                </a:tc>
                <a:tc>
                  <a:txBody>
                    <a:bodyPr/>
                    <a:lstStyle/>
                    <a:p>
                      <a:pPr algn="ctr"/>
                      <a:r>
                        <a:rPr lang="en-US" sz="1800" b="1" dirty="0"/>
                        <a:t>360 / 480</a:t>
                      </a:r>
                    </a:p>
                  </a:txBody>
                  <a:tcPr anchor="ctr"/>
                </a:tc>
                <a:extLst>
                  <a:ext uri="{0D108BD9-81ED-4DB2-BD59-A6C34878D82A}">
                    <a16:rowId xmlns:a16="http://schemas.microsoft.com/office/drawing/2014/main" val="10004"/>
                  </a:ext>
                </a:extLst>
              </a:tr>
              <a:tr h="519708">
                <a:tc>
                  <a:txBody>
                    <a:bodyPr/>
                    <a:lstStyle/>
                    <a:p>
                      <a:r>
                        <a:rPr lang="en-US" sz="1800" b="1" dirty="0"/>
                        <a:t>PPV</a:t>
                      </a:r>
                    </a:p>
                  </a:txBody>
                  <a:tcPr anchor="ctr"/>
                </a:tc>
                <a:tc>
                  <a:txBody>
                    <a:bodyPr/>
                    <a:lstStyle/>
                    <a:p>
                      <a:pPr algn="ctr"/>
                      <a:r>
                        <a:rPr lang="en-US" sz="1800" b="1" dirty="0"/>
                        <a:t>4%</a:t>
                      </a:r>
                    </a:p>
                  </a:txBody>
                  <a:tcPr anchor="ctr"/>
                </a:tc>
                <a:tc>
                  <a:txBody>
                    <a:bodyPr/>
                    <a:lstStyle/>
                    <a:p>
                      <a:pPr algn="ctr"/>
                      <a:r>
                        <a:rPr lang="en-US" sz="1800" b="1" dirty="0"/>
                        <a:t>75%</a:t>
                      </a:r>
                    </a:p>
                  </a:txBody>
                  <a:tcPr anchor="ctr"/>
                </a:tc>
                <a:extLst>
                  <a:ext uri="{0D108BD9-81ED-4DB2-BD59-A6C34878D82A}">
                    <a16:rowId xmlns:a16="http://schemas.microsoft.com/office/drawing/2014/main" val="10005"/>
                  </a:ext>
                </a:extLst>
              </a:tr>
              <a:tr h="495176">
                <a:tc>
                  <a:txBody>
                    <a:bodyPr/>
                    <a:lstStyle/>
                    <a:p>
                      <a:r>
                        <a:rPr lang="en-US" sz="1800" b="1" dirty="0"/>
                        <a:t>False</a:t>
                      </a:r>
                      <a:r>
                        <a:rPr lang="en-US" sz="1800" b="1" baseline="0" dirty="0"/>
                        <a:t> n</a:t>
                      </a:r>
                      <a:r>
                        <a:rPr lang="en-US" sz="1800" b="1" dirty="0"/>
                        <a:t>egative tests</a:t>
                      </a:r>
                    </a:p>
                  </a:txBody>
                  <a:tcPr anchor="ctr"/>
                </a:tc>
                <a:tc>
                  <a:txBody>
                    <a:bodyPr/>
                    <a:lstStyle/>
                    <a:p>
                      <a:pPr algn="ctr"/>
                      <a:r>
                        <a:rPr lang="en-US" sz="1800" b="1" dirty="0"/>
                        <a:t>1 / 793</a:t>
                      </a:r>
                    </a:p>
                  </a:txBody>
                  <a:tcPr anchor="ctr"/>
                </a:tc>
                <a:tc>
                  <a:txBody>
                    <a:bodyPr/>
                    <a:lstStyle/>
                    <a:p>
                      <a:pPr algn="ctr"/>
                      <a:r>
                        <a:rPr lang="en-US" sz="1800" b="1" dirty="0"/>
                        <a:t>40 / 520</a:t>
                      </a:r>
                    </a:p>
                  </a:txBody>
                  <a:tcPr anchor="ctr"/>
                </a:tc>
                <a:extLst>
                  <a:ext uri="{0D108BD9-81ED-4DB2-BD59-A6C34878D82A}">
                    <a16:rowId xmlns:a16="http://schemas.microsoft.com/office/drawing/2014/main" val="10006"/>
                  </a:ext>
                </a:extLst>
              </a:tr>
              <a:tr h="495176">
                <a:tc>
                  <a:txBody>
                    <a:bodyPr/>
                    <a:lstStyle/>
                    <a:p>
                      <a:r>
                        <a:rPr lang="en-US" sz="1800" b="1" dirty="0"/>
                        <a:t>True</a:t>
                      </a:r>
                      <a:r>
                        <a:rPr lang="en-US" sz="1800" b="1" baseline="0" dirty="0"/>
                        <a:t> negative tests</a:t>
                      </a:r>
                      <a:endParaRPr lang="en-US" sz="1800" b="1" dirty="0"/>
                    </a:p>
                  </a:txBody>
                  <a:tcPr anchor="ctr"/>
                </a:tc>
                <a:tc>
                  <a:txBody>
                    <a:bodyPr/>
                    <a:lstStyle/>
                    <a:p>
                      <a:pPr algn="ctr"/>
                      <a:r>
                        <a:rPr lang="en-US" sz="1800" b="1" dirty="0"/>
                        <a:t>792</a:t>
                      </a:r>
                      <a:r>
                        <a:rPr lang="en-US" sz="1800" b="1" baseline="0" dirty="0"/>
                        <a:t> / 793</a:t>
                      </a:r>
                      <a:endParaRPr lang="en-US" sz="1800" b="1" dirty="0"/>
                    </a:p>
                  </a:txBody>
                  <a:tcPr anchor="ctr"/>
                </a:tc>
                <a:tc>
                  <a:txBody>
                    <a:bodyPr/>
                    <a:lstStyle/>
                    <a:p>
                      <a:pPr algn="ctr"/>
                      <a:r>
                        <a:rPr lang="en-US" sz="1800" b="1" dirty="0"/>
                        <a:t>480 /</a:t>
                      </a:r>
                      <a:r>
                        <a:rPr lang="en-US" sz="1800" b="1" baseline="0" dirty="0"/>
                        <a:t> 520</a:t>
                      </a:r>
                      <a:endParaRPr lang="en-US" sz="1800" b="1" dirty="0"/>
                    </a:p>
                  </a:txBody>
                  <a:tcPr anchor="ctr"/>
                </a:tc>
                <a:extLst>
                  <a:ext uri="{0D108BD9-81ED-4DB2-BD59-A6C34878D82A}">
                    <a16:rowId xmlns:a16="http://schemas.microsoft.com/office/drawing/2014/main" val="3694759645"/>
                  </a:ext>
                </a:extLst>
              </a:tr>
              <a:tr h="495176">
                <a:tc>
                  <a:txBody>
                    <a:bodyPr/>
                    <a:lstStyle/>
                    <a:p>
                      <a:r>
                        <a:rPr lang="en-US" sz="1800" b="1" dirty="0"/>
                        <a:t>NPV</a:t>
                      </a:r>
                    </a:p>
                  </a:txBody>
                  <a:tcPr anchor="ctr"/>
                </a:tc>
                <a:tc>
                  <a:txBody>
                    <a:bodyPr/>
                    <a:lstStyle/>
                    <a:p>
                      <a:pPr algn="ctr"/>
                      <a:r>
                        <a:rPr lang="en-US" sz="1800" b="1" dirty="0"/>
                        <a:t>99.8%</a:t>
                      </a:r>
                    </a:p>
                  </a:txBody>
                  <a:tcPr anchor="ctr"/>
                </a:tc>
                <a:tc>
                  <a:txBody>
                    <a:bodyPr/>
                    <a:lstStyle/>
                    <a:p>
                      <a:pPr algn="ctr"/>
                      <a:r>
                        <a:rPr lang="en-US" sz="1800" b="1" dirty="0"/>
                        <a:t>92%</a:t>
                      </a:r>
                    </a:p>
                  </a:txBody>
                  <a:tcPr anchor="ctr"/>
                </a:tc>
                <a:extLst>
                  <a:ext uri="{0D108BD9-81ED-4DB2-BD59-A6C34878D82A}">
                    <a16:rowId xmlns:a16="http://schemas.microsoft.com/office/drawing/2014/main" val="3686578057"/>
                  </a:ext>
                </a:extLst>
              </a:tr>
            </a:tbl>
          </a:graphicData>
        </a:graphic>
      </p:graphicFrame>
    </p:spTree>
    <p:extLst>
      <p:ext uri="{BB962C8B-B14F-4D97-AF65-F5344CB8AC3E}">
        <p14:creationId xmlns:p14="http://schemas.microsoft.com/office/powerpoint/2010/main" val="192803053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457199" y="640080"/>
            <a:ext cx="8229600" cy="1143000"/>
          </a:xfrm>
        </p:spPr>
        <p:txBody>
          <a:bodyPr/>
          <a:lstStyle/>
          <a:p>
            <a:r>
              <a:rPr lang="en-US" altLang="en-US" sz="4000" dirty="0"/>
              <a:t>Sensitivity and specificity depend on criteria for positive vs. negative</a:t>
            </a:r>
          </a:p>
        </p:txBody>
      </p:sp>
      <p:sp>
        <p:nvSpPr>
          <p:cNvPr id="19459" name="Rectangle 3"/>
          <p:cNvSpPr>
            <a:spLocks noGrp="1" noChangeArrowheads="1"/>
          </p:cNvSpPr>
          <p:nvPr>
            <p:ph type="body" idx="1"/>
          </p:nvPr>
        </p:nvSpPr>
        <p:spPr>
          <a:xfrm>
            <a:off x="457199" y="1920240"/>
            <a:ext cx="8229602" cy="4789713"/>
          </a:xfrm>
        </p:spPr>
        <p:txBody>
          <a:bodyPr/>
          <a:lstStyle/>
          <a:p>
            <a:pPr eaLnBrk="1" hangingPunct="1">
              <a:lnSpc>
                <a:spcPct val="90000"/>
              </a:lnSpc>
              <a:spcBef>
                <a:spcPts val="0"/>
              </a:spcBef>
              <a:spcAft>
                <a:spcPts val="600"/>
              </a:spcAft>
            </a:pPr>
            <a:r>
              <a:rPr lang="en-US" altLang="en-US" sz="2800" dirty="0"/>
              <a:t>How do you define anemia?  </a:t>
            </a:r>
          </a:p>
          <a:p>
            <a:pPr lvl="1">
              <a:lnSpc>
                <a:spcPct val="90000"/>
              </a:lnSpc>
              <a:spcBef>
                <a:spcPts val="0"/>
              </a:spcBef>
              <a:spcAft>
                <a:spcPts val="1200"/>
              </a:spcAft>
            </a:pPr>
            <a:r>
              <a:rPr lang="en-US" altLang="en-US" dirty="0" err="1"/>
              <a:t>Hb</a:t>
            </a:r>
            <a:r>
              <a:rPr lang="en-US" altLang="en-US" dirty="0"/>
              <a:t>  &lt;12.5 (males), &lt;11.0 (females)</a:t>
            </a:r>
          </a:p>
          <a:p>
            <a:pPr eaLnBrk="1" hangingPunct="1">
              <a:lnSpc>
                <a:spcPct val="90000"/>
              </a:lnSpc>
              <a:spcBef>
                <a:spcPts val="0"/>
              </a:spcBef>
              <a:spcAft>
                <a:spcPts val="600"/>
              </a:spcAft>
            </a:pPr>
            <a:r>
              <a:rPr lang="en-US" altLang="en-US" sz="2800" dirty="0"/>
              <a:t>Stunting and wasting?  </a:t>
            </a:r>
          </a:p>
          <a:p>
            <a:pPr lvl="1">
              <a:lnSpc>
                <a:spcPct val="90000"/>
              </a:lnSpc>
              <a:spcBef>
                <a:spcPts val="0"/>
              </a:spcBef>
              <a:spcAft>
                <a:spcPts val="1200"/>
              </a:spcAft>
            </a:pPr>
            <a:r>
              <a:rPr lang="en-US" altLang="en-US" dirty="0" err="1"/>
              <a:t>Ht</a:t>
            </a:r>
            <a:r>
              <a:rPr lang="en-US" altLang="en-US" dirty="0"/>
              <a:t>/Age Z score &lt; -2.0 SD, </a:t>
            </a:r>
            <a:r>
              <a:rPr lang="en-US" altLang="en-US" dirty="0" err="1"/>
              <a:t>Wt</a:t>
            </a:r>
            <a:r>
              <a:rPr lang="en-US" altLang="en-US" dirty="0"/>
              <a:t>/</a:t>
            </a:r>
            <a:r>
              <a:rPr lang="en-US" altLang="en-US" dirty="0" err="1"/>
              <a:t>Ht</a:t>
            </a:r>
            <a:r>
              <a:rPr lang="en-US" altLang="en-US" dirty="0"/>
              <a:t> Z score &lt; -2.0 SD</a:t>
            </a:r>
          </a:p>
          <a:p>
            <a:pPr>
              <a:lnSpc>
                <a:spcPct val="90000"/>
              </a:lnSpc>
              <a:spcBef>
                <a:spcPts val="0"/>
              </a:spcBef>
              <a:spcAft>
                <a:spcPts val="600"/>
              </a:spcAft>
            </a:pPr>
            <a:r>
              <a:rPr lang="en-US" altLang="en-US" sz="2800" dirty="0"/>
              <a:t>Drug-resistant vs drug-susceptible?</a:t>
            </a:r>
          </a:p>
          <a:p>
            <a:pPr lvl="1">
              <a:lnSpc>
                <a:spcPct val="90000"/>
              </a:lnSpc>
              <a:spcBef>
                <a:spcPts val="0"/>
              </a:spcBef>
              <a:spcAft>
                <a:spcPts val="1200"/>
              </a:spcAft>
            </a:pPr>
            <a:r>
              <a:rPr lang="en-US" altLang="en-US" dirty="0"/>
              <a:t>Growth on drug-containing medium &gt; 1% growth on drug-free control medium</a:t>
            </a:r>
          </a:p>
          <a:p>
            <a:pPr>
              <a:lnSpc>
                <a:spcPct val="90000"/>
              </a:lnSpc>
              <a:spcBef>
                <a:spcPts val="0"/>
              </a:spcBef>
              <a:spcAft>
                <a:spcPts val="600"/>
              </a:spcAft>
            </a:pPr>
            <a:r>
              <a:rPr lang="en-US" altLang="en-US" sz="2800" dirty="0"/>
              <a:t>Normal vs abnormal based on dichotomizing a continuous distribution at specific cut-points from a population</a:t>
            </a:r>
          </a:p>
        </p:txBody>
      </p:sp>
    </p:spTree>
    <p:extLst>
      <p:ext uri="{BB962C8B-B14F-4D97-AF65-F5344CB8AC3E}">
        <p14:creationId xmlns:p14="http://schemas.microsoft.com/office/powerpoint/2010/main" val="39605196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Rectangle 2"/>
          <p:cNvSpPr>
            <a:spLocks noGrp="1" noChangeArrowheads="1"/>
          </p:cNvSpPr>
          <p:nvPr>
            <p:ph type="title"/>
          </p:nvPr>
        </p:nvSpPr>
        <p:spPr>
          <a:xfrm>
            <a:off x="457200" y="640080"/>
            <a:ext cx="8229600" cy="1143000"/>
          </a:xfrm>
        </p:spPr>
        <p:txBody>
          <a:bodyPr/>
          <a:lstStyle/>
          <a:p>
            <a:r>
              <a:rPr lang="en-US" dirty="0"/>
              <a:t>How do you define stunting? Anemia?</a:t>
            </a:r>
          </a:p>
        </p:txBody>
      </p:sp>
      <p:grpSp>
        <p:nvGrpSpPr>
          <p:cNvPr id="20" name="Group 19"/>
          <p:cNvGrpSpPr/>
          <p:nvPr/>
        </p:nvGrpSpPr>
        <p:grpSpPr>
          <a:xfrm>
            <a:off x="237595" y="2504195"/>
            <a:ext cx="8691537" cy="3260714"/>
            <a:chOff x="237595" y="2504195"/>
            <a:chExt cx="8691537" cy="3260714"/>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9532" y="2504195"/>
              <a:ext cx="4009097" cy="2648396"/>
            </a:xfrm>
            <a:prstGeom prst="rect">
              <a:avLst/>
            </a:prstGeom>
          </p:spPr>
        </p:pic>
        <p:sp>
          <p:nvSpPr>
            <p:cNvPr id="3" name="TextBox 2"/>
            <p:cNvSpPr txBox="1"/>
            <p:nvPr/>
          </p:nvSpPr>
          <p:spPr>
            <a:xfrm>
              <a:off x="1502976" y="5395577"/>
              <a:ext cx="2380510" cy="369332"/>
            </a:xfrm>
            <a:prstGeom prst="rect">
              <a:avLst/>
            </a:prstGeom>
            <a:noFill/>
          </p:spPr>
          <p:txBody>
            <a:bodyPr wrap="square" rtlCol="0">
              <a:spAutoFit/>
            </a:bodyPr>
            <a:lstStyle/>
            <a:p>
              <a:pPr algn="ctr"/>
              <a:r>
                <a:rPr lang="en-US" b="1" dirty="0"/>
                <a:t>Height / age Z</a:t>
              </a:r>
            </a:p>
          </p:txBody>
        </p:sp>
        <p:pic>
          <p:nvPicPr>
            <p:cNvPr id="23" name="Picture 2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20035" y="2504195"/>
              <a:ext cx="4009097" cy="2648396"/>
            </a:xfrm>
            <a:prstGeom prst="rect">
              <a:avLst/>
            </a:prstGeom>
          </p:spPr>
        </p:pic>
        <p:sp>
          <p:nvSpPr>
            <p:cNvPr id="24" name="TextBox 23"/>
            <p:cNvSpPr txBox="1"/>
            <p:nvPr/>
          </p:nvSpPr>
          <p:spPr>
            <a:xfrm>
              <a:off x="5723479" y="5395577"/>
              <a:ext cx="2380510" cy="369332"/>
            </a:xfrm>
            <a:prstGeom prst="rect">
              <a:avLst/>
            </a:prstGeom>
            <a:noFill/>
          </p:spPr>
          <p:txBody>
            <a:bodyPr wrap="square" rtlCol="0">
              <a:spAutoFit/>
            </a:bodyPr>
            <a:lstStyle/>
            <a:p>
              <a:pPr algn="ctr"/>
              <a:r>
                <a:rPr lang="en-US" b="1" dirty="0"/>
                <a:t>Hemoglobin</a:t>
              </a:r>
            </a:p>
          </p:txBody>
        </p:sp>
        <p:cxnSp>
          <p:nvCxnSpPr>
            <p:cNvPr id="8" name="Straight Connector 7"/>
            <p:cNvCxnSpPr/>
            <p:nvPr/>
          </p:nvCxnSpPr>
          <p:spPr bwMode="auto">
            <a:xfrm>
              <a:off x="1555526" y="3142593"/>
              <a:ext cx="0" cy="1727467"/>
            </a:xfrm>
            <a:prstGeom prst="line">
              <a:avLst/>
            </a:prstGeom>
            <a:solidFill>
              <a:schemeClr val="accent1"/>
            </a:solidFill>
            <a:ln w="28575" cap="flat" cmpd="sng" algn="ctr">
              <a:solidFill>
                <a:srgbClr val="FF0000"/>
              </a:solidFill>
              <a:prstDash val="solid"/>
              <a:round/>
              <a:headEnd type="none" w="med" len="med"/>
              <a:tailEnd type="none" w="med" len="med"/>
            </a:ln>
            <a:effectLst/>
          </p:spPr>
        </p:cxnSp>
        <p:cxnSp>
          <p:nvCxnSpPr>
            <p:cNvPr id="30" name="Straight Connector 29"/>
            <p:cNvCxnSpPr/>
            <p:nvPr/>
          </p:nvCxnSpPr>
          <p:spPr bwMode="auto">
            <a:xfrm>
              <a:off x="5775431" y="3121573"/>
              <a:ext cx="0" cy="1727467"/>
            </a:xfrm>
            <a:prstGeom prst="line">
              <a:avLst/>
            </a:prstGeom>
            <a:solidFill>
              <a:schemeClr val="accent1"/>
            </a:solidFill>
            <a:ln w="28575" cap="flat" cmpd="sng" algn="ctr">
              <a:solidFill>
                <a:srgbClr val="FF0000"/>
              </a:solidFill>
              <a:prstDash val="solid"/>
              <a:round/>
              <a:headEnd type="none" w="med" len="med"/>
              <a:tailEnd type="none" w="med" len="med"/>
            </a:ln>
            <a:effectLst/>
          </p:spPr>
        </p:cxnSp>
        <p:sp>
          <p:nvSpPr>
            <p:cNvPr id="12" name="TextBox 11"/>
            <p:cNvSpPr txBox="1"/>
            <p:nvPr/>
          </p:nvSpPr>
          <p:spPr>
            <a:xfrm>
              <a:off x="237595" y="3147751"/>
              <a:ext cx="7719249" cy="369332"/>
            </a:xfrm>
            <a:prstGeom prst="rect">
              <a:avLst/>
            </a:prstGeom>
            <a:noFill/>
          </p:spPr>
          <p:txBody>
            <a:bodyPr wrap="square" rtlCol="0">
              <a:spAutoFit/>
            </a:bodyPr>
            <a:lstStyle/>
            <a:p>
              <a:r>
                <a:rPr lang="en-US" b="1" dirty="0">
                  <a:solidFill>
                    <a:srgbClr val="FF0000"/>
                  </a:solidFill>
                </a:rPr>
                <a:t>Stunting                                          Anemia</a:t>
              </a:r>
            </a:p>
          </p:txBody>
        </p:sp>
      </p:grpSp>
    </p:spTree>
    <p:extLst>
      <p:ext uri="{BB962C8B-B14F-4D97-AF65-F5344CB8AC3E}">
        <p14:creationId xmlns:p14="http://schemas.microsoft.com/office/powerpoint/2010/main" val="51228816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457200" y="548640"/>
            <a:ext cx="8046720" cy="1143000"/>
          </a:xfrm>
        </p:spPr>
        <p:txBody>
          <a:bodyPr/>
          <a:lstStyle/>
          <a:p>
            <a:r>
              <a:rPr lang="en-US" sz="4000" dirty="0"/>
              <a:t>How is drug-resistant TB defined? Agar plate proportion method</a:t>
            </a:r>
          </a:p>
        </p:txBody>
      </p:sp>
      <p:pic>
        <p:nvPicPr>
          <p:cNvPr id="16387" name="Picture 3"/>
          <p:cNvPicPr>
            <a:picLocks noChangeAspect="1" noChangeArrowheads="1"/>
          </p:cNvPicPr>
          <p:nvPr/>
        </p:nvPicPr>
        <p:blipFill>
          <a:blip r:embed="rId3" cstate="print"/>
          <a:srcRect/>
          <a:stretch>
            <a:fillRect/>
          </a:stretch>
        </p:blipFill>
        <p:spPr bwMode="auto">
          <a:xfrm>
            <a:off x="4426970" y="2028884"/>
            <a:ext cx="4509925" cy="4535488"/>
          </a:xfrm>
          <a:prstGeom prst="rect">
            <a:avLst/>
          </a:prstGeom>
          <a:noFill/>
          <a:ln w="9525">
            <a:noFill/>
            <a:miter lim="800000"/>
            <a:headEnd/>
            <a:tailEnd/>
          </a:ln>
        </p:spPr>
      </p:pic>
      <p:sp>
        <p:nvSpPr>
          <p:cNvPr id="16388" name="Text Box 4"/>
          <p:cNvSpPr txBox="1">
            <a:spLocks noChangeArrowheads="1"/>
          </p:cNvSpPr>
          <p:nvPr/>
        </p:nvSpPr>
        <p:spPr bwMode="auto">
          <a:xfrm>
            <a:off x="476065" y="1828800"/>
            <a:ext cx="2951853" cy="1107996"/>
          </a:xfrm>
          <a:prstGeom prst="rect">
            <a:avLst/>
          </a:prstGeom>
          <a:noFill/>
          <a:ln w="9525">
            <a:noFill/>
            <a:miter lim="800000"/>
            <a:headEnd/>
            <a:tailEnd/>
          </a:ln>
        </p:spPr>
        <p:txBody>
          <a:bodyPr wrap="square">
            <a:spAutoFit/>
          </a:bodyPr>
          <a:lstStyle/>
          <a:p>
            <a:pPr>
              <a:spcBef>
                <a:spcPct val="50000"/>
              </a:spcBef>
            </a:pPr>
            <a:r>
              <a:rPr lang="en-US" sz="2200" dirty="0"/>
              <a:t>Drug-free control quadrant, ~200 colonies of </a:t>
            </a:r>
            <a:r>
              <a:rPr lang="en-US" sz="2200" i="1" dirty="0"/>
              <a:t>M. </a:t>
            </a:r>
            <a:r>
              <a:rPr lang="en-US" sz="2200" i="1" dirty="0" err="1"/>
              <a:t>tb</a:t>
            </a:r>
            <a:endParaRPr lang="en-US" sz="2200" i="1" dirty="0"/>
          </a:p>
        </p:txBody>
      </p:sp>
      <p:sp>
        <p:nvSpPr>
          <p:cNvPr id="16389" name="Text Box 5"/>
          <p:cNvSpPr txBox="1">
            <a:spLocks noChangeArrowheads="1"/>
          </p:cNvSpPr>
          <p:nvPr/>
        </p:nvSpPr>
        <p:spPr bwMode="auto">
          <a:xfrm>
            <a:off x="304800" y="3050075"/>
            <a:ext cx="4130562" cy="2923877"/>
          </a:xfrm>
          <a:prstGeom prst="rect">
            <a:avLst/>
          </a:prstGeom>
          <a:noFill/>
          <a:ln w="9525">
            <a:noFill/>
            <a:miter lim="800000"/>
            <a:headEnd/>
            <a:tailEnd/>
          </a:ln>
        </p:spPr>
        <p:txBody>
          <a:bodyPr wrap="square" anchor="t">
            <a:spAutoFit/>
          </a:bodyPr>
          <a:lstStyle/>
          <a:p>
            <a:pPr>
              <a:spcBef>
                <a:spcPts val="1800"/>
              </a:spcBef>
            </a:pPr>
            <a:r>
              <a:rPr lang="en-US" sz="2200" dirty="0"/>
              <a:t>No growth on quadrants with drug = susceptible </a:t>
            </a:r>
          </a:p>
          <a:p>
            <a:pPr>
              <a:spcBef>
                <a:spcPts val="1800"/>
              </a:spcBef>
            </a:pPr>
            <a:r>
              <a:rPr lang="en-US" sz="2200" dirty="0"/>
              <a:t>Number of colonies &gt;1% of control = resistant</a:t>
            </a:r>
            <a:endParaRPr lang="en-US" sz="2200" dirty="0">
              <a:ea typeface="Verdana"/>
              <a:cs typeface="Verdana"/>
            </a:endParaRPr>
          </a:p>
          <a:p>
            <a:pPr>
              <a:spcBef>
                <a:spcPts val="1800"/>
              </a:spcBef>
            </a:pPr>
            <a:r>
              <a:rPr lang="en-US" sz="2200" dirty="0">
                <a:solidFill>
                  <a:schemeClr val="accent1">
                    <a:lumMod val="75000"/>
                  </a:schemeClr>
                </a:solidFill>
              </a:rPr>
              <a:t>What if there was:</a:t>
            </a:r>
          </a:p>
          <a:p>
            <a:r>
              <a:rPr lang="en-US" sz="2200" dirty="0">
                <a:solidFill>
                  <a:schemeClr val="accent1">
                    <a:lumMod val="75000"/>
                  </a:schemeClr>
                </a:solidFill>
              </a:rPr>
              <a:t>1 colony? (S)</a:t>
            </a:r>
          </a:p>
          <a:p>
            <a:r>
              <a:rPr lang="en-US" sz="2200" dirty="0">
                <a:solidFill>
                  <a:schemeClr val="accent1">
                    <a:lumMod val="75000"/>
                  </a:schemeClr>
                </a:solidFill>
              </a:rPr>
              <a:t>3 colonies? (R)</a:t>
            </a:r>
          </a:p>
        </p:txBody>
      </p:sp>
      <p:sp>
        <p:nvSpPr>
          <p:cNvPr id="16390" name="Line 6"/>
          <p:cNvSpPr>
            <a:spLocks noChangeShapeType="1"/>
          </p:cNvSpPr>
          <p:nvPr/>
        </p:nvSpPr>
        <p:spPr bwMode="auto">
          <a:xfrm>
            <a:off x="3177632" y="2120802"/>
            <a:ext cx="2500680" cy="584776"/>
          </a:xfrm>
          <a:prstGeom prst="line">
            <a:avLst/>
          </a:prstGeom>
          <a:noFill/>
          <a:ln w="63500">
            <a:solidFill>
              <a:srgbClr val="FF0000"/>
            </a:solidFill>
            <a:round/>
            <a:headEnd/>
            <a:tailEnd type="triangle" w="med" len="med"/>
          </a:ln>
        </p:spPr>
        <p:txBody>
          <a:bodyPr/>
          <a:lstStyle/>
          <a:p>
            <a:endParaRPr lang="en-US"/>
          </a:p>
        </p:txBody>
      </p:sp>
      <p:sp>
        <p:nvSpPr>
          <p:cNvPr id="16391" name="Line 7"/>
          <p:cNvSpPr>
            <a:spLocks noChangeShapeType="1"/>
          </p:cNvSpPr>
          <p:nvPr/>
        </p:nvSpPr>
        <p:spPr bwMode="auto">
          <a:xfrm>
            <a:off x="3427918" y="4494330"/>
            <a:ext cx="2814837" cy="630826"/>
          </a:xfrm>
          <a:prstGeom prst="line">
            <a:avLst/>
          </a:prstGeom>
          <a:noFill/>
          <a:ln w="63500">
            <a:solidFill>
              <a:srgbClr val="FF0000"/>
            </a:solidFill>
            <a:round/>
            <a:headEnd/>
            <a:tailEnd type="triangle" w="med" len="med"/>
          </a:ln>
        </p:spPr>
        <p:txBody>
          <a:bodyPr/>
          <a:lstStyle/>
          <a:p>
            <a:endParaRPr lang="en-US"/>
          </a:p>
        </p:txBody>
      </p:sp>
      <p:sp>
        <p:nvSpPr>
          <p:cNvPr id="16393" name="Line 9"/>
          <p:cNvSpPr>
            <a:spLocks noChangeShapeType="1"/>
          </p:cNvSpPr>
          <p:nvPr/>
        </p:nvSpPr>
        <p:spPr bwMode="auto">
          <a:xfrm>
            <a:off x="4183117" y="3603034"/>
            <a:ext cx="863017" cy="201321"/>
          </a:xfrm>
          <a:prstGeom prst="line">
            <a:avLst/>
          </a:prstGeom>
          <a:noFill/>
          <a:ln w="63500">
            <a:solidFill>
              <a:srgbClr val="FF0000"/>
            </a:solidFill>
            <a:round/>
            <a:headEnd/>
            <a:tailEnd type="triangle" w="med" len="med"/>
          </a:ln>
        </p:spPr>
        <p:txBody>
          <a:bodyPr/>
          <a:lstStyle/>
          <a:p>
            <a:endParaRPr lang="en-US"/>
          </a:p>
        </p:txBody>
      </p:sp>
      <p:pic>
        <p:nvPicPr>
          <p:cNvPr id="12" name="Picture 3"/>
          <p:cNvPicPr>
            <a:picLocks noChangeAspect="1" noChangeArrowheads="1"/>
          </p:cNvPicPr>
          <p:nvPr/>
        </p:nvPicPr>
        <p:blipFill rotWithShape="1">
          <a:blip r:embed="rId3" cstate="print"/>
          <a:srcRect l="39775" t="71355" r="56125" b="17093"/>
          <a:stretch/>
        </p:blipFill>
        <p:spPr bwMode="auto">
          <a:xfrm>
            <a:off x="6350948" y="5125156"/>
            <a:ext cx="433674" cy="564444"/>
          </a:xfrm>
          <a:prstGeom prst="rect">
            <a:avLst/>
          </a:prstGeom>
          <a:noFill/>
          <a:ln w="9525">
            <a:noFill/>
            <a:miter lim="800000"/>
            <a:headEnd/>
            <a:tailEnd/>
          </a:ln>
        </p:spPr>
      </p:pic>
      <p:pic>
        <p:nvPicPr>
          <p:cNvPr id="13" name="Picture 3"/>
          <p:cNvPicPr>
            <a:picLocks noChangeAspect="1" noChangeArrowheads="1"/>
          </p:cNvPicPr>
          <p:nvPr/>
        </p:nvPicPr>
        <p:blipFill rotWithShape="1">
          <a:blip r:embed="rId3" cstate="print"/>
          <a:srcRect l="39775" t="71355" r="56125" b="17093"/>
          <a:stretch/>
        </p:blipFill>
        <p:spPr bwMode="auto">
          <a:xfrm>
            <a:off x="6518749" y="5429956"/>
            <a:ext cx="436786" cy="169333"/>
          </a:xfrm>
          <a:prstGeom prst="rect">
            <a:avLst/>
          </a:prstGeom>
          <a:noFill/>
          <a:ln w="9525">
            <a:noFill/>
            <a:miter lim="800000"/>
            <a:headEnd/>
            <a:tailEnd/>
          </a:ln>
        </p:spPr>
      </p:pic>
      <p:pic>
        <p:nvPicPr>
          <p:cNvPr id="14" name="Picture 3"/>
          <p:cNvPicPr>
            <a:picLocks noChangeAspect="1" noChangeArrowheads="1"/>
          </p:cNvPicPr>
          <p:nvPr/>
        </p:nvPicPr>
        <p:blipFill rotWithShape="1">
          <a:blip r:embed="rId3" cstate="print"/>
          <a:srcRect l="39775" t="71355" r="56125" b="17093"/>
          <a:stretch/>
        </p:blipFill>
        <p:spPr bwMode="auto">
          <a:xfrm>
            <a:off x="7063728" y="5367772"/>
            <a:ext cx="200041" cy="463033"/>
          </a:xfrm>
          <a:prstGeom prst="rect">
            <a:avLst/>
          </a:prstGeom>
          <a:noFill/>
          <a:ln w="9525">
            <a:noFill/>
            <a:miter lim="800000"/>
            <a:headEnd/>
            <a:tailEnd/>
          </a:ln>
        </p:spPr>
      </p:pic>
      <p:pic>
        <p:nvPicPr>
          <p:cNvPr id="17" name="Picture 3"/>
          <p:cNvPicPr>
            <a:picLocks noChangeAspect="1" noChangeArrowheads="1"/>
          </p:cNvPicPr>
          <p:nvPr/>
        </p:nvPicPr>
        <p:blipFill rotWithShape="1">
          <a:blip r:embed="rId3" cstate="print"/>
          <a:srcRect l="39775" t="71355" r="56125" b="17093"/>
          <a:stretch/>
        </p:blipFill>
        <p:spPr bwMode="auto">
          <a:xfrm>
            <a:off x="7442854" y="5124967"/>
            <a:ext cx="200041" cy="463033"/>
          </a:xfrm>
          <a:prstGeom prst="rect">
            <a:avLst/>
          </a:prstGeom>
          <a:noFill/>
          <a:ln w="9525">
            <a:noFill/>
            <a:miter lim="800000"/>
            <a:headEnd/>
            <a:tailEnd/>
          </a:ln>
        </p:spPr>
      </p:pic>
    </p:spTree>
    <p:extLst>
      <p:ext uri="{BB962C8B-B14F-4D97-AF65-F5344CB8AC3E}">
        <p14:creationId xmlns:p14="http://schemas.microsoft.com/office/powerpoint/2010/main" val="329837375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 name="Content Placeholder 21"/>
          <p:cNvGraphicFramePr>
            <a:graphicFrameLocks/>
          </p:cNvGraphicFramePr>
          <p:nvPr>
            <p:extLst>
              <p:ext uri="{D42A27DB-BD31-4B8C-83A1-F6EECF244321}">
                <p14:modId xmlns:p14="http://schemas.microsoft.com/office/powerpoint/2010/main" val="1847703072"/>
              </p:ext>
            </p:extLst>
          </p:nvPr>
        </p:nvGraphicFramePr>
        <p:xfrm>
          <a:off x="590690" y="2629271"/>
          <a:ext cx="7597184" cy="4368806"/>
        </p:xfrm>
        <a:graphic>
          <a:graphicData uri="http://schemas.openxmlformats.org/drawingml/2006/chart">
            <c:chart xmlns:c="http://schemas.openxmlformats.org/drawingml/2006/chart" xmlns:r="http://schemas.openxmlformats.org/officeDocument/2006/relationships" r:id="rId3"/>
          </a:graphicData>
        </a:graphic>
      </p:graphicFrame>
      <p:sp>
        <p:nvSpPr>
          <p:cNvPr id="18" name="AutoShape 3"/>
          <p:cNvSpPr>
            <a:spLocks noChangeAspect="1" noChangeArrowheads="1" noTextEdit="1"/>
          </p:cNvSpPr>
          <p:nvPr/>
        </p:nvSpPr>
        <p:spPr bwMode="auto">
          <a:xfrm>
            <a:off x="2001549" y="3446412"/>
            <a:ext cx="5407883" cy="25180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Verdana"/>
              <a:ea typeface="+mn-ea"/>
              <a:cs typeface="+mn-cs"/>
            </a:endParaRPr>
          </a:p>
        </p:txBody>
      </p:sp>
      <p:sp>
        <p:nvSpPr>
          <p:cNvPr id="26" name="Freeform 7"/>
          <p:cNvSpPr>
            <a:spLocks/>
          </p:cNvSpPr>
          <p:nvPr/>
        </p:nvSpPr>
        <p:spPr bwMode="auto">
          <a:xfrm>
            <a:off x="2564943" y="4380096"/>
            <a:ext cx="5260220" cy="1809350"/>
          </a:xfrm>
          <a:custGeom>
            <a:avLst/>
            <a:gdLst>
              <a:gd name="T0" fmla="*/ 0 w 1028"/>
              <a:gd name="T1" fmla="*/ 1062 h 1062"/>
              <a:gd name="T2" fmla="*/ 0 w 1028"/>
              <a:gd name="T3" fmla="*/ 1062 h 1062"/>
              <a:gd name="T4" fmla="*/ 12 w 1028"/>
              <a:gd name="T5" fmla="*/ 1062 h 1062"/>
              <a:gd name="T6" fmla="*/ 21 w 1028"/>
              <a:gd name="T7" fmla="*/ 1060 h 1062"/>
              <a:gd name="T8" fmla="*/ 30 w 1028"/>
              <a:gd name="T9" fmla="*/ 1055 h 1062"/>
              <a:gd name="T10" fmla="*/ 39 w 1028"/>
              <a:gd name="T11" fmla="*/ 1051 h 1062"/>
              <a:gd name="T12" fmla="*/ 57 w 1028"/>
              <a:gd name="T13" fmla="*/ 1035 h 1062"/>
              <a:gd name="T14" fmla="*/ 75 w 1028"/>
              <a:gd name="T15" fmla="*/ 1016 h 1062"/>
              <a:gd name="T16" fmla="*/ 91 w 1028"/>
              <a:gd name="T17" fmla="*/ 992 h 1062"/>
              <a:gd name="T18" fmla="*/ 107 w 1028"/>
              <a:gd name="T19" fmla="*/ 964 h 1062"/>
              <a:gd name="T20" fmla="*/ 123 w 1028"/>
              <a:gd name="T21" fmla="*/ 933 h 1062"/>
              <a:gd name="T22" fmla="*/ 139 w 1028"/>
              <a:gd name="T23" fmla="*/ 896 h 1062"/>
              <a:gd name="T24" fmla="*/ 166 w 1028"/>
              <a:gd name="T25" fmla="*/ 815 h 1062"/>
              <a:gd name="T26" fmla="*/ 194 w 1028"/>
              <a:gd name="T27" fmla="*/ 726 h 1062"/>
              <a:gd name="T28" fmla="*/ 248 w 1028"/>
              <a:gd name="T29" fmla="*/ 531 h 1062"/>
              <a:gd name="T30" fmla="*/ 278 w 1028"/>
              <a:gd name="T31" fmla="*/ 431 h 1062"/>
              <a:gd name="T32" fmla="*/ 305 w 1028"/>
              <a:gd name="T33" fmla="*/ 336 h 1062"/>
              <a:gd name="T34" fmla="*/ 335 w 1028"/>
              <a:gd name="T35" fmla="*/ 247 h 1062"/>
              <a:gd name="T36" fmla="*/ 350 w 1028"/>
              <a:gd name="T37" fmla="*/ 204 h 1062"/>
              <a:gd name="T38" fmla="*/ 366 w 1028"/>
              <a:gd name="T39" fmla="*/ 166 h 1062"/>
              <a:gd name="T40" fmla="*/ 385 w 1028"/>
              <a:gd name="T41" fmla="*/ 129 h 1062"/>
              <a:gd name="T42" fmla="*/ 400 w 1028"/>
              <a:gd name="T43" fmla="*/ 98 h 1062"/>
              <a:gd name="T44" fmla="*/ 419 w 1028"/>
              <a:gd name="T45" fmla="*/ 70 h 1062"/>
              <a:gd name="T46" fmla="*/ 439 w 1028"/>
              <a:gd name="T47" fmla="*/ 46 h 1062"/>
              <a:gd name="T48" fmla="*/ 460 w 1028"/>
              <a:gd name="T49" fmla="*/ 27 h 1062"/>
              <a:gd name="T50" fmla="*/ 480 w 1028"/>
              <a:gd name="T51" fmla="*/ 11 h 1062"/>
              <a:gd name="T52" fmla="*/ 489 w 1028"/>
              <a:gd name="T53" fmla="*/ 7 h 1062"/>
              <a:gd name="T54" fmla="*/ 500 w 1028"/>
              <a:gd name="T55" fmla="*/ 2 h 1062"/>
              <a:gd name="T56" fmla="*/ 512 w 1028"/>
              <a:gd name="T57" fmla="*/ 0 h 1062"/>
              <a:gd name="T58" fmla="*/ 523 w 1028"/>
              <a:gd name="T59" fmla="*/ 0 h 1062"/>
              <a:gd name="T60" fmla="*/ 523 w 1028"/>
              <a:gd name="T61" fmla="*/ 0 h 1062"/>
              <a:gd name="T62" fmla="*/ 537 w 1028"/>
              <a:gd name="T63" fmla="*/ 0 h 1062"/>
              <a:gd name="T64" fmla="*/ 548 w 1028"/>
              <a:gd name="T65" fmla="*/ 2 h 1062"/>
              <a:gd name="T66" fmla="*/ 557 w 1028"/>
              <a:gd name="T67" fmla="*/ 7 h 1062"/>
              <a:gd name="T68" fmla="*/ 569 w 1028"/>
              <a:gd name="T69" fmla="*/ 11 h 1062"/>
              <a:gd name="T70" fmla="*/ 591 w 1028"/>
              <a:gd name="T71" fmla="*/ 27 h 1062"/>
              <a:gd name="T72" fmla="*/ 612 w 1028"/>
              <a:gd name="T73" fmla="*/ 46 h 1062"/>
              <a:gd name="T74" fmla="*/ 632 w 1028"/>
              <a:gd name="T75" fmla="*/ 70 h 1062"/>
              <a:gd name="T76" fmla="*/ 650 w 1028"/>
              <a:gd name="T77" fmla="*/ 98 h 1062"/>
              <a:gd name="T78" fmla="*/ 671 w 1028"/>
              <a:gd name="T79" fmla="*/ 129 h 1062"/>
              <a:gd name="T80" fmla="*/ 689 w 1028"/>
              <a:gd name="T81" fmla="*/ 166 h 1062"/>
              <a:gd name="T82" fmla="*/ 705 w 1028"/>
              <a:gd name="T83" fmla="*/ 204 h 1062"/>
              <a:gd name="T84" fmla="*/ 723 w 1028"/>
              <a:gd name="T85" fmla="*/ 247 h 1062"/>
              <a:gd name="T86" fmla="*/ 755 w 1028"/>
              <a:gd name="T87" fmla="*/ 336 h 1062"/>
              <a:gd name="T88" fmla="*/ 787 w 1028"/>
              <a:gd name="T89" fmla="*/ 431 h 1062"/>
              <a:gd name="T90" fmla="*/ 816 w 1028"/>
              <a:gd name="T91" fmla="*/ 531 h 1062"/>
              <a:gd name="T92" fmla="*/ 871 w 1028"/>
              <a:gd name="T93" fmla="*/ 726 h 1062"/>
              <a:gd name="T94" fmla="*/ 898 w 1028"/>
              <a:gd name="T95" fmla="*/ 815 h 1062"/>
              <a:gd name="T96" fmla="*/ 923 w 1028"/>
              <a:gd name="T97" fmla="*/ 896 h 1062"/>
              <a:gd name="T98" fmla="*/ 951 w 1028"/>
              <a:gd name="T99" fmla="*/ 964 h 1062"/>
              <a:gd name="T100" fmla="*/ 962 w 1028"/>
              <a:gd name="T101" fmla="*/ 992 h 1062"/>
              <a:gd name="T102" fmla="*/ 976 w 1028"/>
              <a:gd name="T103" fmla="*/ 1016 h 1062"/>
              <a:gd name="T104" fmla="*/ 989 w 1028"/>
              <a:gd name="T105" fmla="*/ 1035 h 1062"/>
              <a:gd name="T106" fmla="*/ 1003 w 1028"/>
              <a:gd name="T107" fmla="*/ 1051 h 1062"/>
              <a:gd name="T108" fmla="*/ 1014 w 1028"/>
              <a:gd name="T109" fmla="*/ 1060 h 1062"/>
              <a:gd name="T110" fmla="*/ 1021 w 1028"/>
              <a:gd name="T111" fmla="*/ 1062 h 1062"/>
              <a:gd name="T112" fmla="*/ 1028 w 1028"/>
              <a:gd name="T113" fmla="*/ 1062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28" h="1062">
                <a:moveTo>
                  <a:pt x="0" y="1062"/>
                </a:moveTo>
                <a:lnTo>
                  <a:pt x="0" y="1062"/>
                </a:lnTo>
                <a:lnTo>
                  <a:pt x="12" y="1062"/>
                </a:lnTo>
                <a:lnTo>
                  <a:pt x="21" y="1060"/>
                </a:lnTo>
                <a:lnTo>
                  <a:pt x="30" y="1055"/>
                </a:lnTo>
                <a:lnTo>
                  <a:pt x="39" y="1051"/>
                </a:lnTo>
                <a:lnTo>
                  <a:pt x="57" y="1035"/>
                </a:lnTo>
                <a:lnTo>
                  <a:pt x="75" y="1016"/>
                </a:lnTo>
                <a:lnTo>
                  <a:pt x="91" y="992"/>
                </a:lnTo>
                <a:lnTo>
                  <a:pt x="107" y="964"/>
                </a:lnTo>
                <a:lnTo>
                  <a:pt x="123" y="933"/>
                </a:lnTo>
                <a:lnTo>
                  <a:pt x="139" y="896"/>
                </a:lnTo>
                <a:lnTo>
                  <a:pt x="166" y="815"/>
                </a:lnTo>
                <a:lnTo>
                  <a:pt x="194" y="726"/>
                </a:lnTo>
                <a:lnTo>
                  <a:pt x="248" y="531"/>
                </a:lnTo>
                <a:lnTo>
                  <a:pt x="278" y="431"/>
                </a:lnTo>
                <a:lnTo>
                  <a:pt x="305" y="336"/>
                </a:lnTo>
                <a:lnTo>
                  <a:pt x="335" y="247"/>
                </a:lnTo>
                <a:lnTo>
                  <a:pt x="350" y="204"/>
                </a:lnTo>
                <a:lnTo>
                  <a:pt x="366" y="166"/>
                </a:lnTo>
                <a:lnTo>
                  <a:pt x="385" y="129"/>
                </a:lnTo>
                <a:lnTo>
                  <a:pt x="400" y="98"/>
                </a:lnTo>
                <a:lnTo>
                  <a:pt x="419" y="70"/>
                </a:lnTo>
                <a:lnTo>
                  <a:pt x="439" y="46"/>
                </a:lnTo>
                <a:lnTo>
                  <a:pt x="460" y="27"/>
                </a:lnTo>
                <a:lnTo>
                  <a:pt x="480" y="11"/>
                </a:lnTo>
                <a:lnTo>
                  <a:pt x="489" y="7"/>
                </a:lnTo>
                <a:lnTo>
                  <a:pt x="500" y="2"/>
                </a:lnTo>
                <a:lnTo>
                  <a:pt x="512" y="0"/>
                </a:lnTo>
                <a:lnTo>
                  <a:pt x="523" y="0"/>
                </a:lnTo>
                <a:lnTo>
                  <a:pt x="523" y="0"/>
                </a:lnTo>
                <a:lnTo>
                  <a:pt x="537" y="0"/>
                </a:lnTo>
                <a:lnTo>
                  <a:pt x="548" y="2"/>
                </a:lnTo>
                <a:lnTo>
                  <a:pt x="557" y="7"/>
                </a:lnTo>
                <a:lnTo>
                  <a:pt x="569" y="11"/>
                </a:lnTo>
                <a:lnTo>
                  <a:pt x="591" y="27"/>
                </a:lnTo>
                <a:lnTo>
                  <a:pt x="612" y="46"/>
                </a:lnTo>
                <a:lnTo>
                  <a:pt x="632" y="70"/>
                </a:lnTo>
                <a:lnTo>
                  <a:pt x="650" y="98"/>
                </a:lnTo>
                <a:lnTo>
                  <a:pt x="671" y="129"/>
                </a:lnTo>
                <a:lnTo>
                  <a:pt x="689" y="166"/>
                </a:lnTo>
                <a:lnTo>
                  <a:pt x="705" y="204"/>
                </a:lnTo>
                <a:lnTo>
                  <a:pt x="723" y="247"/>
                </a:lnTo>
                <a:lnTo>
                  <a:pt x="755" y="336"/>
                </a:lnTo>
                <a:lnTo>
                  <a:pt x="787" y="431"/>
                </a:lnTo>
                <a:lnTo>
                  <a:pt x="816" y="531"/>
                </a:lnTo>
                <a:lnTo>
                  <a:pt x="871" y="726"/>
                </a:lnTo>
                <a:lnTo>
                  <a:pt x="898" y="815"/>
                </a:lnTo>
                <a:lnTo>
                  <a:pt x="923" y="896"/>
                </a:lnTo>
                <a:lnTo>
                  <a:pt x="951" y="964"/>
                </a:lnTo>
                <a:lnTo>
                  <a:pt x="962" y="992"/>
                </a:lnTo>
                <a:lnTo>
                  <a:pt x="976" y="1016"/>
                </a:lnTo>
                <a:lnTo>
                  <a:pt x="989" y="1035"/>
                </a:lnTo>
                <a:lnTo>
                  <a:pt x="1003" y="1051"/>
                </a:lnTo>
                <a:lnTo>
                  <a:pt x="1014" y="1060"/>
                </a:lnTo>
                <a:lnTo>
                  <a:pt x="1021" y="1062"/>
                </a:lnTo>
                <a:lnTo>
                  <a:pt x="1028" y="1062"/>
                </a:lnTo>
              </a:path>
            </a:pathLst>
          </a:custGeom>
          <a:noFill/>
          <a:ln w="57150">
            <a:solidFill>
              <a:srgbClr val="1B449C"/>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Verdana"/>
              <a:ea typeface="+mn-ea"/>
              <a:cs typeface="+mn-cs"/>
            </a:endParaRPr>
          </a:p>
        </p:txBody>
      </p:sp>
      <p:cxnSp>
        <p:nvCxnSpPr>
          <p:cNvPr id="20" name="Straight Connector 19"/>
          <p:cNvCxnSpPr/>
          <p:nvPr/>
        </p:nvCxnSpPr>
        <p:spPr bwMode="auto">
          <a:xfrm>
            <a:off x="2610169" y="3988235"/>
            <a:ext cx="1" cy="2239228"/>
          </a:xfrm>
          <a:prstGeom prst="line">
            <a:avLst/>
          </a:prstGeom>
          <a:solidFill>
            <a:schemeClr val="accent1"/>
          </a:solidFill>
          <a:ln w="38100" cap="flat" cmpd="sng" algn="ctr">
            <a:solidFill>
              <a:srgbClr val="7030A0"/>
            </a:solidFill>
            <a:prstDash val="sysDash"/>
            <a:round/>
            <a:headEnd type="none" w="med" len="med"/>
            <a:tailEnd type="none" w="med" len="med"/>
          </a:ln>
          <a:effectLst/>
        </p:spPr>
      </p:cxnSp>
      <p:cxnSp>
        <p:nvCxnSpPr>
          <p:cNvPr id="29" name="Straight Connector 28"/>
          <p:cNvCxnSpPr/>
          <p:nvPr/>
        </p:nvCxnSpPr>
        <p:spPr bwMode="auto">
          <a:xfrm>
            <a:off x="4463739" y="3961507"/>
            <a:ext cx="1" cy="2239228"/>
          </a:xfrm>
          <a:prstGeom prst="line">
            <a:avLst/>
          </a:prstGeom>
          <a:solidFill>
            <a:schemeClr val="accent1"/>
          </a:solidFill>
          <a:ln w="38100" cap="flat" cmpd="sng" algn="ctr">
            <a:solidFill>
              <a:srgbClr val="7030A0"/>
            </a:solidFill>
            <a:prstDash val="sysDash"/>
            <a:round/>
            <a:headEnd type="none" w="med" len="med"/>
            <a:tailEnd type="none" w="med" len="med"/>
          </a:ln>
          <a:effectLst/>
        </p:spPr>
      </p:cxnSp>
      <p:sp>
        <p:nvSpPr>
          <p:cNvPr id="38915" name="Rectangle 2"/>
          <p:cNvSpPr>
            <a:spLocks noGrp="1" noChangeArrowheads="1"/>
          </p:cNvSpPr>
          <p:nvPr>
            <p:ph type="title"/>
          </p:nvPr>
        </p:nvSpPr>
        <p:spPr>
          <a:xfrm>
            <a:off x="457200" y="640080"/>
            <a:ext cx="8229600" cy="1143000"/>
          </a:xfrm>
        </p:spPr>
        <p:txBody>
          <a:bodyPr/>
          <a:lstStyle/>
          <a:p>
            <a:r>
              <a:rPr lang="en-US" sz="3600" dirty="0" err="1">
                <a:cs typeface="Calibri" panose="020F0502020204030204" pitchFamily="34" charset="0"/>
              </a:rPr>
              <a:t>Mantoux</a:t>
            </a:r>
            <a:r>
              <a:rPr lang="en-US" sz="3600" dirty="0">
                <a:cs typeface="Calibri" panose="020F0502020204030204" pitchFamily="34" charset="0"/>
              </a:rPr>
              <a:t> skin test: What threshold best distinguishes TB from BCG effect?</a:t>
            </a:r>
          </a:p>
        </p:txBody>
      </p:sp>
      <p:sp>
        <p:nvSpPr>
          <p:cNvPr id="7" name="TextBox 6"/>
          <p:cNvSpPr txBox="1"/>
          <p:nvPr/>
        </p:nvSpPr>
        <p:spPr>
          <a:xfrm>
            <a:off x="362229" y="2014078"/>
            <a:ext cx="3582053" cy="1477328"/>
          </a:xfrm>
          <a:prstGeom prst="rect">
            <a:avLst/>
          </a:prstGeom>
          <a:noFill/>
        </p:spPr>
        <p:txBody>
          <a:bodyPr wrap="square" rtlCol="0">
            <a:spAutoFit/>
          </a:bodyPr>
          <a:lstStyle/>
          <a:p>
            <a:r>
              <a:rPr lang="en-US" b="1" dirty="0">
                <a:solidFill>
                  <a:schemeClr val="tx1">
                    <a:lumMod val="75000"/>
                    <a:lumOff val="25000"/>
                  </a:schemeClr>
                </a:solidFill>
              </a:rPr>
              <a:t>No false neg. (no TB cases below threshold), but many false pos. (many pos. test because of BCG vaccine)</a:t>
            </a:r>
          </a:p>
        </p:txBody>
      </p:sp>
      <p:sp>
        <p:nvSpPr>
          <p:cNvPr id="32" name="Line 12"/>
          <p:cNvSpPr>
            <a:spLocks noChangeShapeType="1"/>
          </p:cNvSpPr>
          <p:nvPr/>
        </p:nvSpPr>
        <p:spPr bwMode="auto">
          <a:xfrm>
            <a:off x="1927831" y="6216598"/>
            <a:ext cx="6208890" cy="1"/>
          </a:xfrm>
          <a:prstGeom prst="line">
            <a:avLst/>
          </a:prstGeom>
          <a:noFill/>
          <a:ln w="25400">
            <a:solidFill>
              <a:schemeClr val="tx1"/>
            </a:solidFill>
            <a:round/>
            <a:headEnd/>
            <a:tailEnd/>
          </a:ln>
        </p:spPr>
        <p:txBody>
          <a:bodyPr>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a:p>
        </p:txBody>
      </p:sp>
      <p:sp>
        <p:nvSpPr>
          <p:cNvPr id="34" name="TextBox 33"/>
          <p:cNvSpPr txBox="1"/>
          <p:nvPr/>
        </p:nvSpPr>
        <p:spPr>
          <a:xfrm>
            <a:off x="7722344" y="3830247"/>
            <a:ext cx="788734" cy="338554"/>
          </a:xfrm>
          <a:prstGeom prst="rect">
            <a:avLst/>
          </a:prstGeom>
          <a:noFill/>
        </p:spPr>
        <p:txBody>
          <a:bodyPr wrap="square" rtlCol="0">
            <a:spAutoFit/>
          </a:bodyPr>
          <a:lstStyle/>
          <a:p>
            <a:r>
              <a:rPr lang="en-US" sz="1600" b="1" dirty="0" err="1">
                <a:solidFill>
                  <a:schemeClr val="accent1">
                    <a:lumMod val="50000"/>
                  </a:schemeClr>
                </a:solidFill>
              </a:rPr>
              <a:t>M.tb</a:t>
            </a:r>
            <a:r>
              <a:rPr lang="en-US" sz="1600" b="1" dirty="0">
                <a:solidFill>
                  <a:schemeClr val="accent1">
                    <a:lumMod val="50000"/>
                  </a:schemeClr>
                </a:solidFill>
              </a:rPr>
              <a:t>.</a:t>
            </a:r>
          </a:p>
        </p:txBody>
      </p:sp>
      <p:sp>
        <p:nvSpPr>
          <p:cNvPr id="35" name="TextBox 34"/>
          <p:cNvSpPr txBox="1"/>
          <p:nvPr/>
        </p:nvSpPr>
        <p:spPr>
          <a:xfrm>
            <a:off x="7722344" y="4366863"/>
            <a:ext cx="828754" cy="338554"/>
          </a:xfrm>
          <a:prstGeom prst="rect">
            <a:avLst/>
          </a:prstGeom>
          <a:noFill/>
        </p:spPr>
        <p:txBody>
          <a:bodyPr wrap="square" rtlCol="0">
            <a:spAutoFit/>
          </a:bodyPr>
          <a:lstStyle/>
          <a:p>
            <a:r>
              <a:rPr lang="en-US" sz="1600" b="1" dirty="0">
                <a:solidFill>
                  <a:srgbClr val="C00000"/>
                </a:solidFill>
              </a:rPr>
              <a:t>BCG</a:t>
            </a:r>
          </a:p>
        </p:txBody>
      </p:sp>
      <p:sp>
        <p:nvSpPr>
          <p:cNvPr id="36" name="TextBox 35"/>
          <p:cNvSpPr txBox="1"/>
          <p:nvPr/>
        </p:nvSpPr>
        <p:spPr>
          <a:xfrm>
            <a:off x="4469601" y="2032391"/>
            <a:ext cx="3788440" cy="1200329"/>
          </a:xfrm>
          <a:prstGeom prst="rect">
            <a:avLst/>
          </a:prstGeom>
          <a:noFill/>
        </p:spPr>
        <p:txBody>
          <a:bodyPr wrap="square" rtlCol="0">
            <a:spAutoFit/>
          </a:bodyPr>
          <a:lstStyle/>
          <a:p>
            <a:r>
              <a:rPr lang="en-US" b="1" dirty="0">
                <a:solidFill>
                  <a:schemeClr val="tx1">
                    <a:lumMod val="75000"/>
                    <a:lumOff val="25000"/>
                  </a:schemeClr>
                </a:solidFill>
              </a:rPr>
              <a:t>No false pos. (everyone above threshold has TB), but many false neg. (many TB cases below threshold)</a:t>
            </a:r>
          </a:p>
        </p:txBody>
      </p:sp>
    </p:spTree>
    <p:extLst>
      <p:ext uri="{BB962C8B-B14F-4D97-AF65-F5344CB8AC3E}">
        <p14:creationId xmlns:p14="http://schemas.microsoft.com/office/powerpoint/2010/main" val="292175780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457200" y="274320"/>
            <a:ext cx="8229600" cy="1143000"/>
          </a:xfrm>
        </p:spPr>
        <p:txBody>
          <a:bodyPr/>
          <a:lstStyle/>
          <a:p>
            <a:pPr eaLnBrk="1" hangingPunct="1"/>
            <a:r>
              <a:rPr lang="en-US" altLang="en-US" dirty="0"/>
              <a:t>ROC curve</a:t>
            </a:r>
          </a:p>
        </p:txBody>
      </p:sp>
      <p:sp>
        <p:nvSpPr>
          <p:cNvPr id="19459" name="Rectangle 3"/>
          <p:cNvSpPr>
            <a:spLocks noGrp="1" noChangeArrowheads="1"/>
          </p:cNvSpPr>
          <p:nvPr>
            <p:ph type="body" idx="1"/>
          </p:nvPr>
        </p:nvSpPr>
        <p:spPr>
          <a:xfrm>
            <a:off x="457200" y="1600200"/>
            <a:ext cx="8229600" cy="4969747"/>
          </a:xfrm>
        </p:spPr>
        <p:txBody>
          <a:bodyPr/>
          <a:lstStyle/>
          <a:p>
            <a:pPr eaLnBrk="1" hangingPunct="1">
              <a:spcBef>
                <a:spcPts val="1200"/>
              </a:spcBef>
            </a:pPr>
            <a:r>
              <a:rPr lang="en-US" altLang="en-US" sz="2800" dirty="0"/>
              <a:t>Positive or negative test result depends on the criterion.  A receiver operating characteristic  (ROC) curve allows us to compare sensitivity and specificity for many thresholds. </a:t>
            </a:r>
          </a:p>
          <a:p>
            <a:pPr eaLnBrk="1" hangingPunct="1">
              <a:spcBef>
                <a:spcPts val="1200"/>
              </a:spcBef>
            </a:pPr>
            <a:r>
              <a:rPr lang="en-US" altLang="en-US" sz="2800" dirty="0"/>
              <a:t>The ROC curve plots sensitivity (true-positive rate) vs. 1 – specificity (false positive rate) for multiple thresholds</a:t>
            </a:r>
          </a:p>
          <a:p>
            <a:pPr eaLnBrk="1" hangingPunct="1">
              <a:spcBef>
                <a:spcPts val="1200"/>
              </a:spcBef>
            </a:pPr>
            <a:r>
              <a:rPr lang="en-US" altLang="en-US" sz="2800" dirty="0"/>
              <a:t>Threshold resulting in the point closest to the upper left corner (closest to sensitivity = specificity = 100%) is chosen as the best.</a:t>
            </a:r>
          </a:p>
        </p:txBody>
      </p:sp>
    </p:spTree>
    <p:extLst>
      <p:ext uri="{BB962C8B-B14F-4D97-AF65-F5344CB8AC3E}">
        <p14:creationId xmlns:p14="http://schemas.microsoft.com/office/powerpoint/2010/main" val="189504237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2"/>
            <a:ext cx="8229600" cy="1143000"/>
          </a:xfrm>
        </p:spPr>
        <p:txBody>
          <a:bodyPr/>
          <a:lstStyle/>
          <a:p>
            <a:r>
              <a:rPr lang="en-US" dirty="0"/>
              <a:t>ROC curve </a:t>
            </a:r>
            <a:r>
              <a:rPr lang="en-US" sz="3000" dirty="0"/>
              <a:t>(2)</a:t>
            </a:r>
          </a:p>
        </p:txBody>
      </p:sp>
      <p:pic>
        <p:nvPicPr>
          <p:cNvPr id="4" name="Content Placeholder 3"/>
          <p:cNvPicPr>
            <a:picLocks noGrp="1" noChangeAspect="1"/>
          </p:cNvPicPr>
          <p:nvPr>
            <p:ph idx="1"/>
          </p:nvPr>
        </p:nvPicPr>
        <p:blipFill rotWithShape="1">
          <a:blip r:embed="rId3"/>
          <a:srcRect l="6897" r="7532"/>
          <a:stretch/>
        </p:blipFill>
        <p:spPr>
          <a:xfrm>
            <a:off x="1233193" y="1674209"/>
            <a:ext cx="6193602" cy="4660808"/>
          </a:xfrm>
          <a:prstGeom prst="rect">
            <a:avLst/>
          </a:prstGeom>
        </p:spPr>
      </p:pic>
    </p:spTree>
    <p:extLst>
      <p:ext uri="{BB962C8B-B14F-4D97-AF65-F5344CB8AC3E}">
        <p14:creationId xmlns:p14="http://schemas.microsoft.com/office/powerpoint/2010/main" val="126269506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457200" y="274320"/>
            <a:ext cx="8229600" cy="1143000"/>
          </a:xfrm>
        </p:spPr>
        <p:txBody>
          <a:bodyPr/>
          <a:lstStyle/>
          <a:p>
            <a:pPr eaLnBrk="1" hangingPunct="1"/>
            <a:r>
              <a:rPr lang="en-US" altLang="en-US" dirty="0"/>
              <a:t>Producing an ROC curve</a:t>
            </a:r>
          </a:p>
        </p:txBody>
      </p:sp>
      <p:sp>
        <p:nvSpPr>
          <p:cNvPr id="22531" name="Rectangle 3"/>
          <p:cNvSpPr>
            <a:spLocks noGrp="1" noChangeArrowheads="1"/>
          </p:cNvSpPr>
          <p:nvPr>
            <p:ph type="body" idx="4294967295"/>
          </p:nvPr>
        </p:nvSpPr>
        <p:spPr>
          <a:xfrm>
            <a:off x="0" y="1981200"/>
            <a:ext cx="8229600" cy="3886200"/>
          </a:xfrm>
        </p:spPr>
        <p:txBody>
          <a:bodyPr/>
          <a:lstStyle/>
          <a:p>
            <a:pPr eaLnBrk="1" hangingPunct="1">
              <a:buFont typeface="Wingdings" pitchFamily="2" charset="2"/>
              <a:buNone/>
            </a:pPr>
            <a:r>
              <a:rPr lang="en-US" altLang="en-US"/>
              <a:t> </a:t>
            </a:r>
          </a:p>
        </p:txBody>
      </p:sp>
      <p:pic>
        <p:nvPicPr>
          <p:cNvPr id="2" name="Picture 1"/>
          <p:cNvPicPr>
            <a:picLocks noChangeAspect="1"/>
          </p:cNvPicPr>
          <p:nvPr/>
        </p:nvPicPr>
        <p:blipFill>
          <a:blip r:embed="rId3"/>
          <a:stretch>
            <a:fillRect/>
          </a:stretch>
        </p:blipFill>
        <p:spPr>
          <a:xfrm>
            <a:off x="2024062" y="1446543"/>
            <a:ext cx="5095875" cy="5137137"/>
          </a:xfrm>
          <a:prstGeom prst="rect">
            <a:avLst/>
          </a:prstGeom>
        </p:spPr>
      </p:pic>
    </p:spTree>
    <p:extLst>
      <p:ext uri="{BB962C8B-B14F-4D97-AF65-F5344CB8AC3E}">
        <p14:creationId xmlns:p14="http://schemas.microsoft.com/office/powerpoint/2010/main" val="35012844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Incidence</a:t>
            </a:r>
          </a:p>
        </p:txBody>
      </p:sp>
      <p:sp>
        <p:nvSpPr>
          <p:cNvPr id="3" name="Content Placeholder 2"/>
          <p:cNvSpPr>
            <a:spLocks noGrp="1"/>
          </p:cNvSpPr>
          <p:nvPr>
            <p:ph idx="1"/>
          </p:nvPr>
        </p:nvSpPr>
        <p:spPr>
          <a:xfrm>
            <a:off x="457200" y="1600201"/>
            <a:ext cx="8686800" cy="3239344"/>
          </a:xfrm>
        </p:spPr>
        <p:txBody>
          <a:bodyPr/>
          <a:lstStyle/>
          <a:p>
            <a:r>
              <a:rPr lang="en-US" dirty="0"/>
              <a:t>Measures new cases of disease in a population over a specific period of time</a:t>
            </a:r>
          </a:p>
          <a:p>
            <a:pPr marL="400050" lvl="1" indent="0">
              <a:buNone/>
            </a:pPr>
            <a:r>
              <a:rPr lang="en-US" b="1" i="1" dirty="0">
                <a:solidFill>
                  <a:srgbClr val="660066"/>
                </a:solidFill>
              </a:rPr>
              <a:t>Incidence =  # persons who develop disease </a:t>
            </a:r>
          </a:p>
          <a:p>
            <a:pPr marL="400050" lvl="1" indent="0">
              <a:buNone/>
            </a:pPr>
            <a:r>
              <a:rPr lang="en-US" b="1" i="1" dirty="0">
                <a:solidFill>
                  <a:srgbClr val="660066"/>
                </a:solidFill>
              </a:rPr>
              <a:t>		     total # of persons in population x time</a:t>
            </a:r>
          </a:p>
          <a:p>
            <a:pPr marL="400050" lvl="1" indent="0">
              <a:buNone/>
            </a:pPr>
            <a:endParaRPr lang="en-US" sz="1200" dirty="0"/>
          </a:p>
          <a:p>
            <a:pPr marL="400050" lvl="1" indent="0">
              <a:buNone/>
            </a:pPr>
            <a:r>
              <a:rPr lang="en-US" b="1" i="1" dirty="0"/>
              <a:t>	</a:t>
            </a:r>
          </a:p>
        </p:txBody>
      </p:sp>
      <p:sp>
        <p:nvSpPr>
          <p:cNvPr id="4" name="Oval 3"/>
          <p:cNvSpPr/>
          <p:nvPr/>
        </p:nvSpPr>
        <p:spPr bwMode="auto">
          <a:xfrm>
            <a:off x="457201" y="3514726"/>
            <a:ext cx="2483065" cy="2506234"/>
          </a:xfrm>
          <a:prstGeom prst="ellipse">
            <a:avLst/>
          </a:prstGeom>
          <a:solidFill>
            <a:schemeClr val="accent1">
              <a:alpha val="19000"/>
            </a:schemeClr>
          </a:solidFill>
          <a:ln w="28575" cap="flat" cmpd="sng" algn="ctr">
            <a:solidFill>
              <a:schemeClr val="accent1">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Verdana" pitchFamily="34" charset="0"/>
            </a:endParaRPr>
          </a:p>
        </p:txBody>
      </p:sp>
      <p:pic>
        <p:nvPicPr>
          <p:cNvPr id="10" name="Picture 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604576" y="4592015"/>
            <a:ext cx="731520" cy="731520"/>
          </a:xfrm>
          <a:prstGeom prst="rect">
            <a:avLst/>
          </a:prstGeom>
        </p:spPr>
      </p:pic>
      <p:pic>
        <p:nvPicPr>
          <p:cNvPr id="12" name="Picture 1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60947" y="5085924"/>
            <a:ext cx="731520" cy="731520"/>
          </a:xfrm>
          <a:prstGeom prst="rect">
            <a:avLst/>
          </a:prstGeom>
        </p:spPr>
      </p:pic>
      <p:pic>
        <p:nvPicPr>
          <p:cNvPr id="13" name="Picture 1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83495" y="4354404"/>
            <a:ext cx="731520" cy="731520"/>
          </a:xfrm>
          <a:prstGeom prst="rect">
            <a:avLst/>
          </a:prstGeom>
        </p:spPr>
      </p:pic>
      <p:pic>
        <p:nvPicPr>
          <p:cNvPr id="14" name="Picture 1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104073" y="3860495"/>
            <a:ext cx="731520" cy="731520"/>
          </a:xfrm>
          <a:prstGeom prst="rect">
            <a:avLst/>
          </a:prstGeom>
        </p:spPr>
      </p:pic>
      <p:pic>
        <p:nvPicPr>
          <p:cNvPr id="15" name="Picture 1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949255" y="3677047"/>
            <a:ext cx="731520" cy="731520"/>
          </a:xfrm>
          <a:prstGeom prst="rect">
            <a:avLst/>
          </a:prstGeom>
        </p:spPr>
      </p:pic>
      <p:pic>
        <p:nvPicPr>
          <p:cNvPr id="16" name="Picture 15"/>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049057" y="5028531"/>
            <a:ext cx="731520" cy="731520"/>
          </a:xfrm>
          <a:prstGeom prst="rect">
            <a:avLst/>
          </a:prstGeom>
        </p:spPr>
      </p:pic>
      <p:pic>
        <p:nvPicPr>
          <p:cNvPr id="17" name="Picture 16"/>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503402" y="3677047"/>
            <a:ext cx="731520" cy="731520"/>
          </a:xfrm>
          <a:prstGeom prst="rect">
            <a:avLst/>
          </a:prstGeom>
        </p:spPr>
      </p:pic>
      <p:cxnSp>
        <p:nvCxnSpPr>
          <p:cNvPr id="22" name="Straight Connector 21"/>
          <p:cNvCxnSpPr/>
          <p:nvPr/>
        </p:nvCxnSpPr>
        <p:spPr bwMode="auto">
          <a:xfrm>
            <a:off x="8886217" y="3799576"/>
            <a:ext cx="0" cy="1875616"/>
          </a:xfrm>
          <a:prstGeom prst="line">
            <a:avLst/>
          </a:prstGeom>
          <a:solidFill>
            <a:schemeClr val="accent1"/>
          </a:solidFill>
          <a:ln w="12700" cap="flat" cmpd="sng" algn="ctr">
            <a:solidFill>
              <a:schemeClr val="tx1"/>
            </a:solidFill>
            <a:prstDash val="solid"/>
            <a:round/>
            <a:headEnd type="none" w="med" len="med"/>
            <a:tailEnd type="none" w="med" len="med"/>
          </a:ln>
          <a:effectLst/>
        </p:spPr>
      </p:cxnSp>
      <p:pic>
        <p:nvPicPr>
          <p:cNvPr id="26" name="Picture 25"/>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336096" y="4540568"/>
            <a:ext cx="731520" cy="731520"/>
          </a:xfrm>
          <a:prstGeom prst="rect">
            <a:avLst/>
          </a:prstGeom>
        </p:spPr>
      </p:pic>
      <p:pic>
        <p:nvPicPr>
          <p:cNvPr id="27" name="Picture 26"/>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06793" y="4428584"/>
            <a:ext cx="731520" cy="731520"/>
          </a:xfrm>
          <a:prstGeom prst="rect">
            <a:avLst/>
          </a:prstGeom>
        </p:spPr>
      </p:pic>
      <p:pic>
        <p:nvPicPr>
          <p:cNvPr id="28" name="Picture 27"/>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372553" y="5272088"/>
            <a:ext cx="731520" cy="731520"/>
          </a:xfrm>
          <a:prstGeom prst="rect">
            <a:avLst/>
          </a:prstGeom>
        </p:spPr>
      </p:pic>
      <p:cxnSp>
        <p:nvCxnSpPr>
          <p:cNvPr id="29" name="Straight Arrow Connector 28"/>
          <p:cNvCxnSpPr/>
          <p:nvPr/>
        </p:nvCxnSpPr>
        <p:spPr bwMode="auto">
          <a:xfrm>
            <a:off x="4923175" y="4179729"/>
            <a:ext cx="3920890"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31" name="Straight Arrow Connector 30"/>
          <p:cNvCxnSpPr/>
          <p:nvPr/>
        </p:nvCxnSpPr>
        <p:spPr bwMode="auto">
          <a:xfrm>
            <a:off x="6044406" y="4839545"/>
            <a:ext cx="2799659"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33" name="Straight Arrow Connector 32"/>
          <p:cNvCxnSpPr/>
          <p:nvPr/>
        </p:nvCxnSpPr>
        <p:spPr bwMode="auto">
          <a:xfrm>
            <a:off x="3067616" y="4839155"/>
            <a:ext cx="2165686" cy="3"/>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35" name="Straight Arrow Connector 34"/>
          <p:cNvCxnSpPr/>
          <p:nvPr/>
        </p:nvCxnSpPr>
        <p:spPr bwMode="auto">
          <a:xfrm flipV="1">
            <a:off x="7320477" y="5417808"/>
            <a:ext cx="1523588" cy="969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36" name="Straight Arrow Connector 35"/>
          <p:cNvCxnSpPr/>
          <p:nvPr/>
        </p:nvCxnSpPr>
        <p:spPr bwMode="auto">
          <a:xfrm>
            <a:off x="2940266" y="4179729"/>
            <a:ext cx="1026427"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37" name="Straight Arrow Connector 36"/>
          <p:cNvCxnSpPr/>
          <p:nvPr/>
        </p:nvCxnSpPr>
        <p:spPr bwMode="auto">
          <a:xfrm>
            <a:off x="2841542" y="5417808"/>
            <a:ext cx="3546086" cy="4"/>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39" name="TextBox 38"/>
          <p:cNvSpPr txBox="1"/>
          <p:nvPr/>
        </p:nvSpPr>
        <p:spPr>
          <a:xfrm>
            <a:off x="2311024" y="5929241"/>
            <a:ext cx="4076603" cy="646331"/>
          </a:xfrm>
          <a:prstGeom prst="rect">
            <a:avLst/>
          </a:prstGeom>
          <a:noFill/>
        </p:spPr>
        <p:txBody>
          <a:bodyPr wrap="square" rtlCol="0">
            <a:spAutoFit/>
          </a:bodyPr>
          <a:lstStyle/>
          <a:p>
            <a:r>
              <a:rPr lang="en-US" dirty="0"/>
              <a:t>Incidence =</a:t>
            </a:r>
            <a:r>
              <a:rPr lang="en-US" u="sng" dirty="0"/>
              <a:t>  	   3 cases 		</a:t>
            </a:r>
            <a:endParaRPr lang="en-US" b="1" dirty="0"/>
          </a:p>
          <a:p>
            <a:r>
              <a:rPr lang="en-US" dirty="0"/>
              <a:t>			10 people * 1 year</a:t>
            </a:r>
          </a:p>
        </p:txBody>
      </p:sp>
      <p:sp>
        <p:nvSpPr>
          <p:cNvPr id="40" name="TextBox 39"/>
          <p:cNvSpPr txBox="1"/>
          <p:nvPr/>
        </p:nvSpPr>
        <p:spPr>
          <a:xfrm>
            <a:off x="6271209" y="5929241"/>
            <a:ext cx="2756374" cy="646331"/>
          </a:xfrm>
          <a:prstGeom prst="rect">
            <a:avLst/>
          </a:prstGeom>
          <a:noFill/>
        </p:spPr>
        <p:txBody>
          <a:bodyPr wrap="square" rtlCol="0">
            <a:spAutoFit/>
          </a:bodyPr>
          <a:lstStyle/>
          <a:p>
            <a:r>
              <a:rPr lang="en-US" dirty="0"/>
              <a:t>= 0.3 cases per 	person per year</a:t>
            </a:r>
          </a:p>
        </p:txBody>
      </p:sp>
      <p:pic>
        <p:nvPicPr>
          <p:cNvPr id="38" name="Picture 37" descr="nicubunu-Stick-figure-male-2.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18500" y="3871687"/>
            <a:ext cx="315539" cy="631077"/>
          </a:xfrm>
          <a:prstGeom prst="rect">
            <a:avLst/>
          </a:prstGeom>
        </p:spPr>
      </p:pic>
      <p:pic>
        <p:nvPicPr>
          <p:cNvPr id="41" name="Picture 40" descr="nicubunu-Stick-figure-male-2.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14034" y="5122237"/>
            <a:ext cx="315539" cy="631077"/>
          </a:xfrm>
          <a:prstGeom prst="rect">
            <a:avLst/>
          </a:prstGeom>
        </p:spPr>
      </p:pic>
      <p:pic>
        <p:nvPicPr>
          <p:cNvPr id="42" name="Picture 41" descr="nicubunu-Stick-figure-male-2.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25417" y="4565372"/>
            <a:ext cx="315539" cy="631077"/>
          </a:xfrm>
          <a:prstGeom prst="rect">
            <a:avLst/>
          </a:prstGeom>
        </p:spPr>
      </p:pic>
      <p:cxnSp>
        <p:nvCxnSpPr>
          <p:cNvPr id="30" name="Straight Connector 29"/>
          <p:cNvCxnSpPr/>
          <p:nvPr/>
        </p:nvCxnSpPr>
        <p:spPr bwMode="auto">
          <a:xfrm>
            <a:off x="2767131" y="3183656"/>
            <a:ext cx="5651655" cy="36217"/>
          </a:xfrm>
          <a:prstGeom prst="line">
            <a:avLst/>
          </a:prstGeom>
          <a:solidFill>
            <a:schemeClr val="accent1"/>
          </a:solidFill>
          <a:ln w="28575" cap="flat" cmpd="sng" algn="ctr">
            <a:solidFill>
              <a:srgbClr val="7030A0"/>
            </a:solidFill>
            <a:prstDash val="solid"/>
            <a:round/>
            <a:headEnd type="none" w="med" len="med"/>
            <a:tailEnd type="none" w="med" len="med"/>
          </a:ln>
          <a:effectLst/>
        </p:spPr>
      </p:cxnSp>
    </p:spTree>
    <p:extLst>
      <p:ext uri="{BB962C8B-B14F-4D97-AF65-F5344CB8AC3E}">
        <p14:creationId xmlns:p14="http://schemas.microsoft.com/office/powerpoint/2010/main" val="123982061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Area under the curve</a:t>
            </a:r>
          </a:p>
        </p:txBody>
      </p:sp>
      <p:sp>
        <p:nvSpPr>
          <p:cNvPr id="3" name="Content Placeholder 2"/>
          <p:cNvSpPr>
            <a:spLocks noGrp="1"/>
          </p:cNvSpPr>
          <p:nvPr>
            <p:ph idx="1"/>
          </p:nvPr>
        </p:nvSpPr>
        <p:spPr/>
        <p:txBody>
          <a:bodyPr/>
          <a:lstStyle/>
          <a:p>
            <a:r>
              <a:rPr lang="en-US" dirty="0"/>
              <a:t>The area under the ROC curve (AUC) measures how well the classifier works.</a:t>
            </a:r>
          </a:p>
          <a:p>
            <a:pPr lvl="1"/>
            <a:r>
              <a:rPr lang="en-US" dirty="0"/>
              <a:t>Perfect test: AUC = 1</a:t>
            </a:r>
          </a:p>
          <a:p>
            <a:pPr lvl="1"/>
            <a:r>
              <a:rPr lang="en-US" dirty="0"/>
              <a:t>Worthless test: AUC = 0.5</a:t>
            </a:r>
          </a:p>
          <a:p>
            <a:r>
              <a:rPr lang="en-US" dirty="0"/>
              <a:t>Note that AUC gives information about the overall fit of a logistic model.</a:t>
            </a:r>
          </a:p>
        </p:txBody>
      </p:sp>
    </p:spTree>
    <p:extLst>
      <p:ext uri="{BB962C8B-B14F-4D97-AF65-F5344CB8AC3E}">
        <p14:creationId xmlns:p14="http://schemas.microsoft.com/office/powerpoint/2010/main" val="345701344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ROC curve example</a:t>
            </a:r>
          </a:p>
        </p:txBody>
      </p:sp>
      <p:pic>
        <p:nvPicPr>
          <p:cNvPr id="103426"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157391" y="1736739"/>
            <a:ext cx="4829217" cy="4722117"/>
          </a:xfrm>
          <a:prstGeom prst="rect">
            <a:avLst/>
          </a:prstGeom>
          <a:noFill/>
          <a:ln w="9525">
            <a:solidFill>
              <a:schemeClr val="tx1"/>
            </a:solidFill>
            <a:miter lim="800000"/>
            <a:headEnd/>
            <a:tailEnd/>
          </a:ln>
          <a:extLst>
            <a:ext uri="{909E8E84-426E-40dd-AFC4-6F175D3DCCD1}">
              <a14:hiddenFill xmlns="" xmlns:a14="http://schemas.microsoft.com/office/drawing/2010/main">
                <a:solidFill>
                  <a:schemeClr val="accent1"/>
                </a:solidFill>
              </a14:hiddenFill>
            </a:ext>
          </a:extLst>
        </p:spPr>
      </p:pic>
    </p:spTree>
    <p:extLst>
      <p:ext uri="{BB962C8B-B14F-4D97-AF65-F5344CB8AC3E}">
        <p14:creationId xmlns:p14="http://schemas.microsoft.com/office/powerpoint/2010/main" val="381911388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4"/>
          <p:cNvSpPr>
            <a:spLocks noGrp="1" noChangeArrowheads="1"/>
          </p:cNvSpPr>
          <p:nvPr>
            <p:ph type="title"/>
          </p:nvPr>
        </p:nvSpPr>
        <p:spPr>
          <a:xfrm>
            <a:off x="457199" y="640080"/>
            <a:ext cx="8229600" cy="1143000"/>
          </a:xfrm>
        </p:spPr>
        <p:txBody>
          <a:bodyPr/>
          <a:lstStyle/>
          <a:p>
            <a:pPr eaLnBrk="1" hangingPunct="1"/>
            <a:r>
              <a:rPr lang="en-US" altLang="en-US" sz="4000" dirty="0"/>
              <a:t>ROC curve showing optical density readings from ELISA test</a:t>
            </a:r>
          </a:p>
        </p:txBody>
      </p:sp>
      <p:pic>
        <p:nvPicPr>
          <p:cNvPr id="2" name="Picture 1"/>
          <p:cNvPicPr>
            <a:picLocks noChangeAspect="1"/>
          </p:cNvPicPr>
          <p:nvPr/>
        </p:nvPicPr>
        <p:blipFill>
          <a:blip r:embed="rId3"/>
          <a:stretch>
            <a:fillRect/>
          </a:stretch>
        </p:blipFill>
        <p:spPr>
          <a:xfrm>
            <a:off x="1905000" y="2057400"/>
            <a:ext cx="4743450" cy="4514850"/>
          </a:xfrm>
          <a:prstGeom prst="rect">
            <a:avLst/>
          </a:prstGeom>
        </p:spPr>
      </p:pic>
    </p:spTree>
    <p:extLst>
      <p:ext uri="{BB962C8B-B14F-4D97-AF65-F5344CB8AC3E}">
        <p14:creationId xmlns:p14="http://schemas.microsoft.com/office/powerpoint/2010/main" val="35500500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Kappa</a:t>
            </a:r>
          </a:p>
        </p:txBody>
      </p:sp>
      <p:sp>
        <p:nvSpPr>
          <p:cNvPr id="3" name="Content Placeholder 2"/>
          <p:cNvSpPr>
            <a:spLocks noGrp="1"/>
          </p:cNvSpPr>
          <p:nvPr>
            <p:ph idx="1"/>
          </p:nvPr>
        </p:nvSpPr>
        <p:spPr/>
        <p:txBody>
          <a:bodyPr/>
          <a:lstStyle/>
          <a:p>
            <a:pPr>
              <a:lnSpc>
                <a:spcPct val="90000"/>
              </a:lnSpc>
            </a:pPr>
            <a:r>
              <a:rPr lang="en-US" dirty="0"/>
              <a:t>Calculates the level of reliability for a diagnostic test that is categorical or dichotomous</a:t>
            </a:r>
          </a:p>
          <a:p>
            <a:pPr lvl="1">
              <a:lnSpc>
                <a:spcPct val="90000"/>
              </a:lnSpc>
            </a:pPr>
            <a:r>
              <a:rPr lang="en-US" dirty="0"/>
              <a:t>Intra-rater reliability = the degree of agreement among repeated measurements taken by a single rater</a:t>
            </a:r>
          </a:p>
          <a:p>
            <a:pPr lvl="1">
              <a:lnSpc>
                <a:spcPct val="90000"/>
              </a:lnSpc>
            </a:pPr>
            <a:r>
              <a:rPr lang="en-US" dirty="0"/>
              <a:t>Inter-rater reliability = the degree of agreement among measurements taken by different raters</a:t>
            </a:r>
          </a:p>
          <a:p>
            <a:pPr>
              <a:lnSpc>
                <a:spcPct val="90000"/>
              </a:lnSpc>
            </a:pPr>
            <a:r>
              <a:rPr lang="en-US" dirty="0"/>
              <a:t>Calculates the level of agreement </a:t>
            </a:r>
            <a:r>
              <a:rPr lang="en-US" i="1" dirty="0"/>
              <a:t>beyond what would be expected by chance alone</a:t>
            </a:r>
          </a:p>
        </p:txBody>
      </p:sp>
    </p:spTree>
    <p:extLst>
      <p:ext uri="{BB962C8B-B14F-4D97-AF65-F5344CB8AC3E}">
        <p14:creationId xmlns:p14="http://schemas.microsoft.com/office/powerpoint/2010/main" val="312814022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Calculating kappa</a:t>
            </a:r>
          </a:p>
        </p:txBody>
      </p:sp>
      <p:sp>
        <p:nvSpPr>
          <p:cNvPr id="3" name="Content Placeholder 2"/>
          <p:cNvSpPr>
            <a:spLocks noGrp="1"/>
          </p:cNvSpPr>
          <p:nvPr>
            <p:ph idx="1"/>
          </p:nvPr>
        </p:nvSpPr>
        <p:spPr>
          <a:xfrm>
            <a:off x="457200" y="1516824"/>
            <a:ext cx="8541596" cy="5064547"/>
          </a:xfrm>
        </p:spPr>
        <p:txBody>
          <a:bodyPr/>
          <a:lstStyle/>
          <a:p>
            <a:pPr marL="0" indent="0">
              <a:lnSpc>
                <a:spcPct val="90000"/>
              </a:lnSpc>
              <a:spcBef>
                <a:spcPts val="0"/>
              </a:spcBef>
              <a:buNone/>
            </a:pPr>
            <a:r>
              <a:rPr lang="en-US" sz="2600" dirty="0"/>
              <a:t>Kappa = </a:t>
            </a:r>
            <a:r>
              <a:rPr lang="en-US" sz="2600" u="sng" dirty="0"/>
              <a:t>(Observed agreement – Expected agreement)</a:t>
            </a:r>
            <a:endParaRPr lang="en-US" sz="2600" dirty="0"/>
          </a:p>
          <a:p>
            <a:pPr marL="0" indent="0">
              <a:lnSpc>
                <a:spcPct val="90000"/>
              </a:lnSpc>
              <a:spcBef>
                <a:spcPts val="0"/>
              </a:spcBef>
              <a:buNone/>
            </a:pPr>
            <a:r>
              <a:rPr lang="en-US" sz="2600" dirty="0"/>
              <a:t>	   (1 – Expected agreement)</a:t>
            </a:r>
          </a:p>
          <a:p>
            <a:pPr marL="0" indent="0">
              <a:buNone/>
            </a:pPr>
            <a:r>
              <a:rPr lang="en-US" sz="2600" dirty="0"/>
              <a:t>Observed agreement </a:t>
            </a:r>
            <a:r>
              <a:rPr lang="en-US" sz="2600" i="1" dirty="0"/>
              <a:t>(shown below in bold) </a:t>
            </a:r>
            <a:r>
              <a:rPr lang="en-US" sz="2600" dirty="0"/>
              <a:t> = (</a:t>
            </a:r>
            <a:r>
              <a:rPr lang="en-US" sz="2600" dirty="0" err="1"/>
              <a:t>a+d</a:t>
            </a:r>
            <a:r>
              <a:rPr lang="en-US" sz="2600" dirty="0"/>
              <a:t>)/N   	</a:t>
            </a:r>
          </a:p>
          <a:p>
            <a:pPr marL="0" indent="0">
              <a:buNone/>
            </a:pPr>
            <a:r>
              <a:rPr lang="en-US" sz="2600" dirty="0"/>
              <a:t>Expected agreement = (Expected (a) + Expected (d))/N</a:t>
            </a:r>
          </a:p>
          <a:p>
            <a:pPr marL="0" indent="0">
              <a:buNone/>
            </a:pPr>
            <a:endParaRPr lang="en-US" sz="2600" dirty="0"/>
          </a:p>
          <a:p>
            <a:pPr marL="0" indent="0">
              <a:buNone/>
            </a:pPr>
            <a:endParaRPr lang="en-US" sz="2600" dirty="0"/>
          </a:p>
          <a:p>
            <a:pPr marL="0" indent="0">
              <a:buNone/>
            </a:pPr>
            <a:endParaRPr lang="en-US" sz="2600" dirty="0"/>
          </a:p>
          <a:p>
            <a:endParaRPr lang="en-US" sz="2600" dirty="0"/>
          </a:p>
          <a:p>
            <a:pPr>
              <a:lnSpc>
                <a:spcPct val="90000"/>
              </a:lnSpc>
            </a:pPr>
            <a:r>
              <a:rPr lang="en-US" sz="2600" dirty="0"/>
              <a:t>Like a percentage, Kappa ranges from 0-1</a:t>
            </a:r>
          </a:p>
          <a:p>
            <a:pPr>
              <a:lnSpc>
                <a:spcPct val="90000"/>
              </a:lnSpc>
            </a:pPr>
            <a:r>
              <a:rPr lang="en-US" sz="2600" b="1" i="1" dirty="0"/>
              <a:t>When two measurements agree by chance only, Kappa = 0</a:t>
            </a:r>
          </a:p>
          <a:p>
            <a:pPr>
              <a:lnSpc>
                <a:spcPct val="90000"/>
              </a:lnSpc>
            </a:pPr>
            <a:r>
              <a:rPr lang="en-US" sz="2600" b="1" i="1" dirty="0"/>
              <a:t>When two measurements agree perfectly, Kappa = 1</a:t>
            </a:r>
          </a:p>
        </p:txBody>
      </p:sp>
      <p:graphicFrame>
        <p:nvGraphicFramePr>
          <p:cNvPr id="4" name="Content Placeholder 3"/>
          <p:cNvGraphicFramePr>
            <a:graphicFrameLocks/>
          </p:cNvGraphicFramePr>
          <p:nvPr>
            <p:extLst>
              <p:ext uri="{D42A27DB-BD31-4B8C-83A1-F6EECF244321}">
                <p14:modId xmlns:p14="http://schemas.microsoft.com/office/powerpoint/2010/main" val="917185144"/>
              </p:ext>
            </p:extLst>
          </p:nvPr>
        </p:nvGraphicFramePr>
        <p:xfrm>
          <a:off x="2431687" y="3711725"/>
          <a:ext cx="4448129" cy="1341120"/>
        </p:xfrm>
        <a:graphic>
          <a:graphicData uri="http://schemas.openxmlformats.org/drawingml/2006/table">
            <a:tbl>
              <a:tblPr firstRow="1" bandRow="1">
                <a:tableStyleId>{2D5ABB26-0587-4C30-8999-92F81FD0307C}</a:tableStyleId>
              </a:tblPr>
              <a:tblGrid>
                <a:gridCol w="1224043">
                  <a:extLst>
                    <a:ext uri="{9D8B030D-6E8A-4147-A177-3AD203B41FA5}">
                      <a16:colId xmlns:a16="http://schemas.microsoft.com/office/drawing/2014/main" val="20000"/>
                    </a:ext>
                  </a:extLst>
                </a:gridCol>
                <a:gridCol w="1202093">
                  <a:extLst>
                    <a:ext uri="{9D8B030D-6E8A-4147-A177-3AD203B41FA5}">
                      <a16:colId xmlns:a16="http://schemas.microsoft.com/office/drawing/2014/main" val="20001"/>
                    </a:ext>
                  </a:extLst>
                </a:gridCol>
                <a:gridCol w="947293">
                  <a:extLst>
                    <a:ext uri="{9D8B030D-6E8A-4147-A177-3AD203B41FA5}">
                      <a16:colId xmlns:a16="http://schemas.microsoft.com/office/drawing/2014/main" val="20002"/>
                    </a:ext>
                  </a:extLst>
                </a:gridCol>
                <a:gridCol w="1074700">
                  <a:extLst>
                    <a:ext uri="{9D8B030D-6E8A-4147-A177-3AD203B41FA5}">
                      <a16:colId xmlns:a16="http://schemas.microsoft.com/office/drawing/2014/main" val="20003"/>
                    </a:ext>
                  </a:extLst>
                </a:gridCol>
              </a:tblGrid>
              <a:tr h="326094">
                <a:tc>
                  <a:txBody>
                    <a:bodyPr/>
                    <a:lstStyle/>
                    <a:p>
                      <a:pPr algn="ctr"/>
                      <a:endParaRPr lang="en-US" sz="160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t>Abnormal</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t>Normal</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t>Total</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326094">
                <a:tc>
                  <a:txBody>
                    <a:bodyPr/>
                    <a:lstStyle/>
                    <a:p>
                      <a:pPr algn="ctr"/>
                      <a:r>
                        <a:rPr lang="en-US" sz="1600" dirty="0"/>
                        <a:t>Abnormal</a:t>
                      </a:r>
                    </a:p>
                  </a:txBody>
                  <a:tcPr>
                    <a:lnL w="12700" cap="flat" cmpd="sng" algn="ctr">
                      <a:no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b="1" dirty="0"/>
                        <a:t>a</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t>b</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err="1"/>
                        <a:t>a+b</a:t>
                      </a:r>
                      <a:endParaRPr lang="en-US" sz="1600" dirty="0"/>
                    </a:p>
                  </a:txBody>
                  <a:tcPr>
                    <a:lnL w="12700" cap="flat" cmpd="sng" algn="ctr">
                      <a:solidFill>
                        <a:scrgbClr r="0" g="0" b="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26094">
                <a:tc>
                  <a:txBody>
                    <a:bodyPr/>
                    <a:lstStyle/>
                    <a:p>
                      <a:pPr algn="ctr"/>
                      <a:r>
                        <a:rPr lang="en-US" sz="1600" dirty="0"/>
                        <a:t>Normal</a:t>
                      </a:r>
                    </a:p>
                  </a:txBody>
                  <a:tcPr>
                    <a:lnL w="12700" cap="flat" cmpd="sng" algn="ctr">
                      <a:no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t>c</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b="1" dirty="0"/>
                        <a:t>d</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err="1"/>
                        <a:t>c+d</a:t>
                      </a:r>
                      <a:endParaRPr lang="en-US" sz="1600" dirty="0"/>
                    </a:p>
                  </a:txBody>
                  <a:tcPr>
                    <a:lnL w="12700" cap="flat" cmpd="sng" algn="ctr">
                      <a:solidFill>
                        <a:scrgbClr r="0" g="0" b="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326094">
                <a:tc>
                  <a:txBody>
                    <a:bodyPr/>
                    <a:lstStyle/>
                    <a:p>
                      <a:pPr algn="ctr"/>
                      <a:r>
                        <a:rPr lang="en-US" sz="1600" dirty="0"/>
                        <a:t>Total</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err="1"/>
                        <a:t>a+c</a:t>
                      </a:r>
                      <a:endParaRPr lang="en-US" sz="160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err="1"/>
                        <a:t>b+d</a:t>
                      </a:r>
                      <a:endParaRPr lang="en-US" sz="160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t>N</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bl>
          </a:graphicData>
        </a:graphic>
      </p:graphicFrame>
      <p:sp>
        <p:nvSpPr>
          <p:cNvPr id="5" name="TextBox 4"/>
          <p:cNvSpPr txBox="1"/>
          <p:nvPr/>
        </p:nvSpPr>
        <p:spPr>
          <a:xfrm>
            <a:off x="3984142" y="3379738"/>
            <a:ext cx="1571309" cy="338554"/>
          </a:xfrm>
          <a:prstGeom prst="rect">
            <a:avLst/>
          </a:prstGeom>
          <a:noFill/>
        </p:spPr>
        <p:txBody>
          <a:bodyPr wrap="square" rtlCol="0">
            <a:spAutoFit/>
          </a:bodyPr>
          <a:lstStyle/>
          <a:p>
            <a:pPr algn="ctr"/>
            <a:r>
              <a:rPr lang="en-US" sz="1600" b="1" dirty="0"/>
              <a:t>Rater #2</a:t>
            </a:r>
          </a:p>
        </p:txBody>
      </p:sp>
      <p:sp>
        <p:nvSpPr>
          <p:cNvPr id="6" name="TextBox 5"/>
          <p:cNvSpPr txBox="1"/>
          <p:nvPr/>
        </p:nvSpPr>
        <p:spPr>
          <a:xfrm>
            <a:off x="860378" y="4252347"/>
            <a:ext cx="1571309" cy="338554"/>
          </a:xfrm>
          <a:prstGeom prst="rect">
            <a:avLst/>
          </a:prstGeom>
          <a:noFill/>
        </p:spPr>
        <p:txBody>
          <a:bodyPr wrap="square" rtlCol="0">
            <a:spAutoFit/>
          </a:bodyPr>
          <a:lstStyle/>
          <a:p>
            <a:pPr algn="ctr"/>
            <a:r>
              <a:rPr lang="en-US" sz="1600" b="1" dirty="0"/>
              <a:t>Rater #1</a:t>
            </a:r>
          </a:p>
        </p:txBody>
      </p:sp>
    </p:spTree>
    <p:extLst>
      <p:ext uri="{BB962C8B-B14F-4D97-AF65-F5344CB8AC3E}">
        <p14:creationId xmlns:p14="http://schemas.microsoft.com/office/powerpoint/2010/main" val="352430660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Calculating kappa </a:t>
            </a:r>
            <a:r>
              <a:rPr lang="en-US" sz="3000" dirty="0"/>
              <a:t>(2)</a:t>
            </a:r>
          </a:p>
        </p:txBody>
      </p:sp>
      <p:sp>
        <p:nvSpPr>
          <p:cNvPr id="3" name="Content Placeholder 2"/>
          <p:cNvSpPr>
            <a:spLocks noGrp="1"/>
          </p:cNvSpPr>
          <p:nvPr>
            <p:ph idx="1"/>
          </p:nvPr>
        </p:nvSpPr>
        <p:spPr/>
        <p:txBody>
          <a:bodyPr/>
          <a:lstStyle/>
          <a:p>
            <a:pPr>
              <a:lnSpc>
                <a:spcPct val="90000"/>
              </a:lnSpc>
            </a:pPr>
            <a:r>
              <a:rPr lang="en-US" sz="2600" dirty="0"/>
              <a:t>How to calculate expected agreement:</a:t>
            </a:r>
          </a:p>
          <a:p>
            <a:pPr lvl="1">
              <a:lnSpc>
                <a:spcPct val="90000"/>
              </a:lnSpc>
            </a:pPr>
            <a:r>
              <a:rPr lang="en-US" sz="2600" dirty="0"/>
              <a:t>Calculate expected values based on the “marginal” values that appear in the “Total” row and column specific to that cell</a:t>
            </a:r>
          </a:p>
          <a:p>
            <a:pPr lvl="1">
              <a:lnSpc>
                <a:spcPct val="90000"/>
              </a:lnSpc>
            </a:pPr>
            <a:r>
              <a:rPr lang="en-US" sz="2600" dirty="0"/>
              <a:t>Expected agreement (a) = (</a:t>
            </a:r>
            <a:r>
              <a:rPr lang="en-US" sz="2600" dirty="0" err="1"/>
              <a:t>a+b</a:t>
            </a:r>
            <a:r>
              <a:rPr lang="en-US" sz="2600" dirty="0"/>
              <a:t>)(</a:t>
            </a:r>
            <a:r>
              <a:rPr lang="en-US" sz="2600" dirty="0" err="1"/>
              <a:t>a+c</a:t>
            </a:r>
            <a:r>
              <a:rPr lang="en-US" sz="2600" dirty="0"/>
              <a:t>)/N </a:t>
            </a:r>
          </a:p>
          <a:p>
            <a:pPr lvl="1">
              <a:lnSpc>
                <a:spcPct val="90000"/>
              </a:lnSpc>
            </a:pPr>
            <a:r>
              <a:rPr lang="en-US" sz="2600" dirty="0"/>
              <a:t>Expected agreement (d) = (</a:t>
            </a:r>
            <a:r>
              <a:rPr lang="en-US" sz="2600" dirty="0" err="1"/>
              <a:t>c+d</a:t>
            </a:r>
            <a:r>
              <a:rPr lang="en-US" sz="2600" dirty="0"/>
              <a:t>)(</a:t>
            </a:r>
            <a:r>
              <a:rPr lang="en-US" sz="2600" dirty="0" err="1"/>
              <a:t>b+d</a:t>
            </a:r>
            <a:r>
              <a:rPr lang="en-US" sz="2600" dirty="0"/>
              <a:t>)/N </a:t>
            </a:r>
          </a:p>
          <a:p>
            <a:pPr marL="0" indent="0">
              <a:buNone/>
            </a:pPr>
            <a:endParaRPr lang="en-US" dirty="0"/>
          </a:p>
        </p:txBody>
      </p:sp>
      <p:graphicFrame>
        <p:nvGraphicFramePr>
          <p:cNvPr id="5" name="Content Placeholder 3"/>
          <p:cNvGraphicFramePr>
            <a:graphicFrameLocks/>
          </p:cNvGraphicFramePr>
          <p:nvPr>
            <p:extLst>
              <p:ext uri="{D42A27DB-BD31-4B8C-83A1-F6EECF244321}">
                <p14:modId xmlns:p14="http://schemas.microsoft.com/office/powerpoint/2010/main" val="2508630640"/>
              </p:ext>
            </p:extLst>
          </p:nvPr>
        </p:nvGraphicFramePr>
        <p:xfrm>
          <a:off x="1051918" y="4378168"/>
          <a:ext cx="7110512" cy="2069984"/>
        </p:xfrm>
        <a:graphic>
          <a:graphicData uri="http://schemas.openxmlformats.org/drawingml/2006/table">
            <a:tbl>
              <a:tblPr firstRow="1" bandRow="1">
                <a:tableStyleId>{2D5ABB26-0587-4C30-8999-92F81FD0307C}</a:tableStyleId>
              </a:tblPr>
              <a:tblGrid>
                <a:gridCol w="1777628">
                  <a:extLst>
                    <a:ext uri="{9D8B030D-6E8A-4147-A177-3AD203B41FA5}">
                      <a16:colId xmlns:a16="http://schemas.microsoft.com/office/drawing/2014/main" val="20000"/>
                    </a:ext>
                  </a:extLst>
                </a:gridCol>
                <a:gridCol w="1777628">
                  <a:extLst>
                    <a:ext uri="{9D8B030D-6E8A-4147-A177-3AD203B41FA5}">
                      <a16:colId xmlns:a16="http://schemas.microsoft.com/office/drawing/2014/main" val="20001"/>
                    </a:ext>
                  </a:extLst>
                </a:gridCol>
                <a:gridCol w="1777628">
                  <a:extLst>
                    <a:ext uri="{9D8B030D-6E8A-4147-A177-3AD203B41FA5}">
                      <a16:colId xmlns:a16="http://schemas.microsoft.com/office/drawing/2014/main" val="20002"/>
                    </a:ext>
                  </a:extLst>
                </a:gridCol>
                <a:gridCol w="1777628">
                  <a:extLst>
                    <a:ext uri="{9D8B030D-6E8A-4147-A177-3AD203B41FA5}">
                      <a16:colId xmlns:a16="http://schemas.microsoft.com/office/drawing/2014/main" val="20003"/>
                    </a:ext>
                  </a:extLst>
                </a:gridCol>
              </a:tblGrid>
              <a:tr h="394912">
                <a:tc>
                  <a:txBody>
                    <a:bodyPr/>
                    <a:lstStyle/>
                    <a:p>
                      <a:pPr algn="ctr"/>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a:t>Total</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394912">
                <a:tc>
                  <a:txBody>
                    <a:bodyPr/>
                    <a:lstStyle/>
                    <a:p>
                      <a:pPr algn="r"/>
                      <a:r>
                        <a:rPr lang="en-US" dirty="0"/>
                        <a:t>+</a:t>
                      </a:r>
                    </a:p>
                  </a:txBody>
                  <a:tcPr>
                    <a:lnL w="12700" cap="flat" cmpd="sng" algn="ctr">
                      <a:no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b="1" u="sng" dirty="0"/>
                        <a:t>(</a:t>
                      </a:r>
                      <a:r>
                        <a:rPr lang="en-US" b="1" u="sng" dirty="0" err="1"/>
                        <a:t>a+b</a:t>
                      </a:r>
                      <a:r>
                        <a:rPr lang="en-US" b="1" u="sng" dirty="0"/>
                        <a:t>)(</a:t>
                      </a:r>
                      <a:r>
                        <a:rPr lang="en-US" b="1" u="sng" dirty="0" err="1"/>
                        <a:t>a+c</a:t>
                      </a:r>
                      <a:r>
                        <a:rPr lang="en-US" b="1" u="sng" dirty="0"/>
                        <a:t>)</a:t>
                      </a:r>
                    </a:p>
                    <a:p>
                      <a:pPr algn="ctr"/>
                      <a:r>
                        <a:rPr lang="en-US" b="1" dirty="0"/>
                        <a:t>N</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u="sng" dirty="0"/>
                        <a:t>(</a:t>
                      </a:r>
                      <a:r>
                        <a:rPr lang="en-US" u="sng" dirty="0" err="1"/>
                        <a:t>a+b</a:t>
                      </a:r>
                      <a:r>
                        <a:rPr lang="en-US" u="sng" dirty="0"/>
                        <a:t>)(</a:t>
                      </a:r>
                      <a:r>
                        <a:rPr lang="en-US" u="sng" dirty="0" err="1"/>
                        <a:t>b+d</a:t>
                      </a:r>
                      <a:r>
                        <a:rPr lang="en-US" u="sng" dirty="0"/>
                        <a:t>)</a:t>
                      </a:r>
                    </a:p>
                    <a:p>
                      <a:pPr algn="ctr"/>
                      <a:r>
                        <a:rPr lang="en-US" dirty="0"/>
                        <a:t>N</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b="0" i="1" dirty="0" err="1"/>
                        <a:t>a+b</a:t>
                      </a:r>
                      <a:endParaRPr lang="en-US" b="0" i="1" dirty="0"/>
                    </a:p>
                  </a:txBody>
                  <a:tcPr>
                    <a:lnL w="12700" cap="flat" cmpd="sng" algn="ctr">
                      <a:solidFill>
                        <a:scrgbClr r="0" g="0" b="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94912">
                <a:tc>
                  <a:txBody>
                    <a:bodyPr/>
                    <a:lstStyle/>
                    <a:p>
                      <a:pPr algn="r"/>
                      <a:r>
                        <a:rPr lang="en-US" dirty="0"/>
                        <a:t>-</a:t>
                      </a:r>
                    </a:p>
                  </a:txBody>
                  <a:tcPr>
                    <a:lnL w="12700" cap="flat" cmpd="sng" algn="ctr">
                      <a:no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u="sng" dirty="0"/>
                        <a:t>(</a:t>
                      </a:r>
                      <a:r>
                        <a:rPr lang="en-US" u="sng" dirty="0" err="1"/>
                        <a:t>c+d</a:t>
                      </a:r>
                      <a:r>
                        <a:rPr lang="en-US" u="sng" dirty="0"/>
                        <a:t>)(</a:t>
                      </a:r>
                      <a:r>
                        <a:rPr lang="en-US" u="sng" dirty="0" err="1"/>
                        <a:t>a+c</a:t>
                      </a:r>
                      <a:r>
                        <a:rPr lang="en-US" u="sng" dirty="0"/>
                        <a:t>)</a:t>
                      </a:r>
                    </a:p>
                    <a:p>
                      <a:pPr algn="ctr"/>
                      <a:r>
                        <a:rPr lang="en-US" dirty="0"/>
                        <a:t>N</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b="1" u="sng" dirty="0"/>
                        <a:t>(</a:t>
                      </a:r>
                      <a:r>
                        <a:rPr lang="en-US" b="1" u="sng" dirty="0" err="1"/>
                        <a:t>c+d</a:t>
                      </a:r>
                      <a:r>
                        <a:rPr lang="en-US" b="1" u="sng" dirty="0"/>
                        <a:t>)(</a:t>
                      </a:r>
                      <a:r>
                        <a:rPr lang="en-US" b="1" u="sng" dirty="0" err="1"/>
                        <a:t>b+d</a:t>
                      </a:r>
                      <a:r>
                        <a:rPr lang="en-US" b="1" u="sng" dirty="0"/>
                        <a:t>)</a:t>
                      </a:r>
                    </a:p>
                    <a:p>
                      <a:pPr algn="ctr"/>
                      <a:r>
                        <a:rPr lang="en-US" b="1" dirty="0"/>
                        <a:t>N</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b="0" i="1" dirty="0" err="1"/>
                        <a:t>c+d</a:t>
                      </a:r>
                      <a:endParaRPr lang="en-US" b="0" i="1" dirty="0"/>
                    </a:p>
                  </a:txBody>
                  <a:tcPr>
                    <a:lnL w="12700" cap="flat" cmpd="sng" algn="ctr">
                      <a:solidFill>
                        <a:scrgbClr r="0" g="0" b="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394912">
                <a:tc>
                  <a:txBody>
                    <a:bodyPr/>
                    <a:lstStyle/>
                    <a:p>
                      <a:pPr algn="r"/>
                      <a:r>
                        <a:rPr lang="en-US" dirty="0"/>
                        <a:t>Total</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b="0" i="1" dirty="0" err="1"/>
                        <a:t>a+c</a:t>
                      </a:r>
                      <a:endParaRPr lang="en-US" b="0" i="1"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b="0" i="1" dirty="0" err="1"/>
                        <a:t>b+d</a:t>
                      </a:r>
                      <a:endParaRPr lang="en-US" b="0" i="1"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a:t>N</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bl>
          </a:graphicData>
        </a:graphic>
      </p:graphicFrame>
      <p:sp>
        <p:nvSpPr>
          <p:cNvPr id="6" name="TextBox 5"/>
          <p:cNvSpPr txBox="1"/>
          <p:nvPr/>
        </p:nvSpPr>
        <p:spPr>
          <a:xfrm>
            <a:off x="3835151" y="4193502"/>
            <a:ext cx="1571309" cy="369332"/>
          </a:xfrm>
          <a:prstGeom prst="rect">
            <a:avLst/>
          </a:prstGeom>
          <a:noFill/>
        </p:spPr>
        <p:txBody>
          <a:bodyPr wrap="square" rtlCol="0">
            <a:spAutoFit/>
          </a:bodyPr>
          <a:lstStyle/>
          <a:p>
            <a:pPr algn="ctr"/>
            <a:r>
              <a:rPr lang="en-US" b="1" dirty="0"/>
              <a:t>Rater</a:t>
            </a:r>
            <a:r>
              <a:rPr lang="en-US" dirty="0"/>
              <a:t> #2</a:t>
            </a:r>
          </a:p>
        </p:txBody>
      </p:sp>
      <p:sp>
        <p:nvSpPr>
          <p:cNvPr id="7" name="TextBox 6"/>
          <p:cNvSpPr txBox="1"/>
          <p:nvPr/>
        </p:nvSpPr>
        <p:spPr>
          <a:xfrm>
            <a:off x="1571344" y="4866662"/>
            <a:ext cx="461665" cy="1438318"/>
          </a:xfrm>
          <a:prstGeom prst="rect">
            <a:avLst/>
          </a:prstGeom>
          <a:noFill/>
        </p:spPr>
        <p:txBody>
          <a:bodyPr vert="vert270" wrap="square" rtlCol="0">
            <a:spAutoFit/>
          </a:bodyPr>
          <a:lstStyle/>
          <a:p>
            <a:pPr algn="ctr"/>
            <a:r>
              <a:rPr lang="en-US" b="1" dirty="0"/>
              <a:t>Rater #1</a:t>
            </a:r>
          </a:p>
        </p:txBody>
      </p:sp>
    </p:spTree>
    <p:extLst>
      <p:ext uri="{BB962C8B-B14F-4D97-AF65-F5344CB8AC3E}">
        <p14:creationId xmlns:p14="http://schemas.microsoft.com/office/powerpoint/2010/main" val="152910323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Calculating kappa </a:t>
            </a:r>
            <a:r>
              <a:rPr lang="en-US" sz="3000" dirty="0"/>
              <a:t>(3)</a:t>
            </a:r>
          </a:p>
        </p:txBody>
      </p:sp>
      <p:sp>
        <p:nvSpPr>
          <p:cNvPr id="3" name="Content Placeholder 2"/>
          <p:cNvSpPr>
            <a:spLocks noGrp="1"/>
          </p:cNvSpPr>
          <p:nvPr>
            <p:ph idx="1"/>
          </p:nvPr>
        </p:nvSpPr>
        <p:spPr>
          <a:xfrm>
            <a:off x="457200" y="1600200"/>
            <a:ext cx="8229600" cy="5029329"/>
          </a:xfrm>
        </p:spPr>
        <p:txBody>
          <a:bodyPr/>
          <a:lstStyle/>
          <a:p>
            <a:pPr marL="0" indent="0">
              <a:buNone/>
            </a:pPr>
            <a:r>
              <a:rPr lang="en-US" sz="2800" dirty="0"/>
              <a:t>Example – comparing chest x-ray readings between different field technicians</a:t>
            </a:r>
          </a:p>
          <a:p>
            <a:endParaRPr lang="en-US" sz="2800" dirty="0"/>
          </a:p>
          <a:p>
            <a:endParaRPr lang="en-US" sz="2800" dirty="0"/>
          </a:p>
          <a:p>
            <a:endParaRPr lang="en-US" sz="2800" dirty="0"/>
          </a:p>
          <a:p>
            <a:endParaRPr lang="en-US" sz="2800" dirty="0"/>
          </a:p>
          <a:p>
            <a:pPr marL="0" indent="0">
              <a:spcBef>
                <a:spcPts val="400"/>
              </a:spcBef>
              <a:buNone/>
            </a:pPr>
            <a:r>
              <a:rPr lang="en-US" sz="2000" dirty="0">
                <a:solidFill>
                  <a:schemeClr val="tx1"/>
                </a:solidFill>
              </a:rPr>
              <a:t>Observed agreement = (</a:t>
            </a:r>
            <a:r>
              <a:rPr lang="en-US" sz="2000" dirty="0" err="1">
                <a:solidFill>
                  <a:schemeClr val="tx1"/>
                </a:solidFill>
              </a:rPr>
              <a:t>a+d</a:t>
            </a:r>
            <a:r>
              <a:rPr lang="en-US" sz="2000" dirty="0">
                <a:solidFill>
                  <a:schemeClr val="tx1"/>
                </a:solidFill>
              </a:rPr>
              <a:t>)/N = (18 + 69)/100 = 0.87</a:t>
            </a:r>
          </a:p>
          <a:p>
            <a:pPr marL="0" indent="0">
              <a:spcBef>
                <a:spcPts val="400"/>
              </a:spcBef>
              <a:buNone/>
            </a:pPr>
            <a:r>
              <a:rPr lang="en-US" sz="2000" dirty="0">
                <a:solidFill>
                  <a:schemeClr val="tx1"/>
                </a:solidFill>
              </a:rPr>
              <a:t>Expected agreement (a) = (</a:t>
            </a:r>
            <a:r>
              <a:rPr lang="en-US" sz="2000" dirty="0" err="1">
                <a:solidFill>
                  <a:schemeClr val="tx1"/>
                </a:solidFill>
              </a:rPr>
              <a:t>a+b</a:t>
            </a:r>
            <a:r>
              <a:rPr lang="en-US" sz="2000" dirty="0">
                <a:solidFill>
                  <a:schemeClr val="tx1"/>
                </a:solidFill>
              </a:rPr>
              <a:t>)(</a:t>
            </a:r>
            <a:r>
              <a:rPr lang="en-US" sz="2000" dirty="0" err="1">
                <a:solidFill>
                  <a:schemeClr val="tx1"/>
                </a:solidFill>
              </a:rPr>
              <a:t>a+c</a:t>
            </a:r>
            <a:r>
              <a:rPr lang="en-US" sz="2000" dirty="0">
                <a:solidFill>
                  <a:schemeClr val="tx1"/>
                </a:solidFill>
              </a:rPr>
              <a:t>)/N = (27*22)/100 = 5.9</a:t>
            </a:r>
          </a:p>
          <a:p>
            <a:pPr marL="0" indent="0">
              <a:spcBef>
                <a:spcPts val="400"/>
              </a:spcBef>
              <a:buNone/>
            </a:pPr>
            <a:r>
              <a:rPr lang="en-US" sz="2000" dirty="0">
                <a:solidFill>
                  <a:schemeClr val="tx1"/>
                </a:solidFill>
              </a:rPr>
              <a:t>Expected agreement (d) = (</a:t>
            </a:r>
            <a:r>
              <a:rPr lang="en-US" sz="2000" dirty="0" err="1">
                <a:solidFill>
                  <a:schemeClr val="tx1"/>
                </a:solidFill>
              </a:rPr>
              <a:t>c+d</a:t>
            </a:r>
            <a:r>
              <a:rPr lang="en-US" sz="2000" dirty="0">
                <a:solidFill>
                  <a:schemeClr val="tx1"/>
                </a:solidFill>
              </a:rPr>
              <a:t>)(</a:t>
            </a:r>
            <a:r>
              <a:rPr lang="en-US" sz="2000" dirty="0" err="1">
                <a:solidFill>
                  <a:schemeClr val="tx1"/>
                </a:solidFill>
              </a:rPr>
              <a:t>b+d</a:t>
            </a:r>
            <a:r>
              <a:rPr lang="en-US" sz="2000" dirty="0">
                <a:solidFill>
                  <a:schemeClr val="tx1"/>
                </a:solidFill>
              </a:rPr>
              <a:t>)/N = (73*78)/100 = 56.9</a:t>
            </a:r>
          </a:p>
          <a:p>
            <a:pPr marL="0" indent="0">
              <a:spcBef>
                <a:spcPts val="400"/>
              </a:spcBef>
              <a:buNone/>
            </a:pPr>
            <a:r>
              <a:rPr lang="en-US" sz="2000" dirty="0">
                <a:solidFill>
                  <a:schemeClr val="tx1"/>
                </a:solidFill>
              </a:rPr>
              <a:t>Expected agreement overall = (E(a)+E(d))/N = (5.9 + 56.9)/100 = 0.63</a:t>
            </a:r>
          </a:p>
          <a:p>
            <a:pPr marL="0" indent="0">
              <a:spcBef>
                <a:spcPts val="400"/>
              </a:spcBef>
              <a:buNone/>
            </a:pPr>
            <a:r>
              <a:rPr lang="en-US" sz="2000" dirty="0">
                <a:solidFill>
                  <a:schemeClr val="tx1"/>
                </a:solidFill>
              </a:rPr>
              <a:t>Kappa = </a:t>
            </a:r>
            <a:r>
              <a:rPr lang="en-US" sz="2000" u="sng" dirty="0">
                <a:solidFill>
                  <a:schemeClr val="tx1"/>
                </a:solidFill>
              </a:rPr>
              <a:t>(Observed agreement – Expected agreement) </a:t>
            </a:r>
            <a:r>
              <a:rPr lang="en-US" sz="2000" dirty="0">
                <a:solidFill>
                  <a:schemeClr val="tx1"/>
                </a:solidFill>
              </a:rPr>
              <a:t>= </a:t>
            </a:r>
            <a:r>
              <a:rPr lang="en-US" sz="2000" u="sng" dirty="0">
                <a:solidFill>
                  <a:schemeClr val="tx1"/>
                </a:solidFill>
              </a:rPr>
              <a:t>(0.87-0.63) </a:t>
            </a:r>
            <a:r>
              <a:rPr lang="en-US" sz="2000" dirty="0">
                <a:solidFill>
                  <a:schemeClr val="tx1"/>
                </a:solidFill>
              </a:rPr>
              <a:t>= 0.65</a:t>
            </a:r>
          </a:p>
          <a:p>
            <a:pPr marL="0" indent="0">
              <a:spcBef>
                <a:spcPts val="400"/>
              </a:spcBef>
              <a:buNone/>
            </a:pPr>
            <a:r>
              <a:rPr lang="en-US" sz="2000" dirty="0">
                <a:solidFill>
                  <a:schemeClr val="tx1"/>
                </a:solidFill>
              </a:rPr>
              <a:t>		(1-Expected agreement)		(1-0.63)</a:t>
            </a:r>
          </a:p>
        </p:txBody>
      </p:sp>
      <p:graphicFrame>
        <p:nvGraphicFramePr>
          <p:cNvPr id="5" name="Content Placeholder 3"/>
          <p:cNvGraphicFramePr>
            <a:graphicFrameLocks/>
          </p:cNvGraphicFramePr>
          <p:nvPr>
            <p:extLst>
              <p:ext uri="{D42A27DB-BD31-4B8C-83A1-F6EECF244321}">
                <p14:modId xmlns:p14="http://schemas.microsoft.com/office/powerpoint/2010/main" val="3303184681"/>
              </p:ext>
            </p:extLst>
          </p:nvPr>
        </p:nvGraphicFramePr>
        <p:xfrm>
          <a:off x="1799969" y="2776148"/>
          <a:ext cx="4754600" cy="1579648"/>
        </p:xfrm>
        <a:graphic>
          <a:graphicData uri="http://schemas.openxmlformats.org/drawingml/2006/table">
            <a:tbl>
              <a:tblPr firstRow="1" bandRow="1">
                <a:tableStyleId>{2D5ABB26-0587-4C30-8999-92F81FD0307C}</a:tableStyleId>
              </a:tblPr>
              <a:tblGrid>
                <a:gridCol w="1308378">
                  <a:extLst>
                    <a:ext uri="{9D8B030D-6E8A-4147-A177-3AD203B41FA5}">
                      <a16:colId xmlns:a16="http://schemas.microsoft.com/office/drawing/2014/main" val="20000"/>
                    </a:ext>
                  </a:extLst>
                </a:gridCol>
                <a:gridCol w="1284916">
                  <a:extLst>
                    <a:ext uri="{9D8B030D-6E8A-4147-A177-3AD203B41FA5}">
                      <a16:colId xmlns:a16="http://schemas.microsoft.com/office/drawing/2014/main" val="20001"/>
                    </a:ext>
                  </a:extLst>
                </a:gridCol>
                <a:gridCol w="1012560">
                  <a:extLst>
                    <a:ext uri="{9D8B030D-6E8A-4147-A177-3AD203B41FA5}">
                      <a16:colId xmlns:a16="http://schemas.microsoft.com/office/drawing/2014/main" val="20002"/>
                    </a:ext>
                  </a:extLst>
                </a:gridCol>
                <a:gridCol w="1148746">
                  <a:extLst>
                    <a:ext uri="{9D8B030D-6E8A-4147-A177-3AD203B41FA5}">
                      <a16:colId xmlns:a16="http://schemas.microsoft.com/office/drawing/2014/main" val="20003"/>
                    </a:ext>
                  </a:extLst>
                </a:gridCol>
              </a:tblGrid>
              <a:tr h="394912">
                <a:tc>
                  <a:txBody>
                    <a:bodyPr/>
                    <a:lstStyle/>
                    <a:p>
                      <a:pPr algn="ctr"/>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a:t>Abnormal</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a:t>Normal</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a:t>Total</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394912">
                <a:tc>
                  <a:txBody>
                    <a:bodyPr/>
                    <a:lstStyle/>
                    <a:p>
                      <a:pPr algn="ctr"/>
                      <a:r>
                        <a:rPr lang="en-US" dirty="0"/>
                        <a:t>Abnormal</a:t>
                      </a:r>
                    </a:p>
                  </a:txBody>
                  <a:tcPr>
                    <a:lnL w="12700" cap="flat" cmpd="sng" algn="ctr">
                      <a:no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b="1" dirty="0"/>
                        <a:t>18</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a:t>9</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i="1" dirty="0"/>
                        <a:t>27</a:t>
                      </a:r>
                    </a:p>
                  </a:txBody>
                  <a:tcPr>
                    <a:lnL w="12700" cap="flat" cmpd="sng" algn="ctr">
                      <a:solidFill>
                        <a:scrgbClr r="0" g="0" b="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94912">
                <a:tc>
                  <a:txBody>
                    <a:bodyPr/>
                    <a:lstStyle/>
                    <a:p>
                      <a:pPr algn="ctr"/>
                      <a:r>
                        <a:rPr lang="en-US" dirty="0"/>
                        <a:t>Normal</a:t>
                      </a:r>
                    </a:p>
                  </a:txBody>
                  <a:tcPr>
                    <a:lnL w="12700" cap="flat" cmpd="sng" algn="ctr">
                      <a:no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a:t>4</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b="1" dirty="0"/>
                        <a:t>69</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i="1" dirty="0"/>
                        <a:t>73</a:t>
                      </a:r>
                    </a:p>
                  </a:txBody>
                  <a:tcPr>
                    <a:lnL w="12700" cap="flat" cmpd="sng" algn="ctr">
                      <a:solidFill>
                        <a:scrgbClr r="0" g="0" b="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394912">
                <a:tc>
                  <a:txBody>
                    <a:bodyPr/>
                    <a:lstStyle/>
                    <a:p>
                      <a:pPr algn="ctr"/>
                      <a:r>
                        <a:rPr lang="en-US" dirty="0"/>
                        <a:t>Total</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i="1" dirty="0"/>
                        <a:t>22</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i="1" dirty="0"/>
                        <a:t>78</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a:t>100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bl>
          </a:graphicData>
        </a:graphic>
      </p:graphicFrame>
      <p:sp>
        <p:nvSpPr>
          <p:cNvPr id="6" name="TextBox 5"/>
          <p:cNvSpPr txBox="1"/>
          <p:nvPr/>
        </p:nvSpPr>
        <p:spPr>
          <a:xfrm>
            <a:off x="3658894" y="2424025"/>
            <a:ext cx="1571309" cy="369332"/>
          </a:xfrm>
          <a:prstGeom prst="rect">
            <a:avLst/>
          </a:prstGeom>
          <a:noFill/>
        </p:spPr>
        <p:txBody>
          <a:bodyPr wrap="square" rtlCol="0">
            <a:spAutoFit/>
          </a:bodyPr>
          <a:lstStyle/>
          <a:p>
            <a:pPr algn="ctr"/>
            <a:r>
              <a:rPr lang="en-US" b="1" dirty="0"/>
              <a:t>Rater #2</a:t>
            </a:r>
          </a:p>
        </p:txBody>
      </p:sp>
      <p:sp>
        <p:nvSpPr>
          <p:cNvPr id="7" name="TextBox 6"/>
          <p:cNvSpPr txBox="1"/>
          <p:nvPr/>
        </p:nvSpPr>
        <p:spPr>
          <a:xfrm>
            <a:off x="378411" y="3386020"/>
            <a:ext cx="1571309" cy="369332"/>
          </a:xfrm>
          <a:prstGeom prst="rect">
            <a:avLst/>
          </a:prstGeom>
          <a:noFill/>
        </p:spPr>
        <p:txBody>
          <a:bodyPr wrap="square" rtlCol="0">
            <a:spAutoFit/>
          </a:bodyPr>
          <a:lstStyle/>
          <a:p>
            <a:pPr algn="ctr"/>
            <a:r>
              <a:rPr lang="en-US" b="1" dirty="0"/>
              <a:t>Rater #1</a:t>
            </a:r>
          </a:p>
        </p:txBody>
      </p:sp>
    </p:spTree>
    <p:extLst>
      <p:ext uri="{BB962C8B-B14F-4D97-AF65-F5344CB8AC3E}">
        <p14:creationId xmlns:p14="http://schemas.microsoft.com/office/powerpoint/2010/main" val="421047417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Interpreting kappa</a:t>
            </a:r>
          </a:p>
        </p:txBody>
      </p:sp>
      <p:sp>
        <p:nvSpPr>
          <p:cNvPr id="3" name="Content Placeholder 2"/>
          <p:cNvSpPr>
            <a:spLocks noGrp="1"/>
          </p:cNvSpPr>
          <p:nvPr>
            <p:ph idx="1"/>
          </p:nvPr>
        </p:nvSpPr>
        <p:spPr>
          <a:xfrm>
            <a:off x="457200" y="1600200"/>
            <a:ext cx="8340246" cy="4874434"/>
          </a:xfrm>
        </p:spPr>
        <p:txBody>
          <a:bodyPr/>
          <a:lstStyle/>
          <a:p>
            <a:r>
              <a:rPr lang="en-US" dirty="0"/>
              <a:t>Kappa score between two radiologists = 0.65</a:t>
            </a:r>
          </a:p>
          <a:p>
            <a:r>
              <a:rPr lang="en-US" dirty="0"/>
              <a:t>Interpretation: The two radiologists had a probability of agreeing on their readings of chest x-ray (beyond random chance) of 65%</a:t>
            </a:r>
          </a:p>
          <a:p>
            <a:pPr marL="0" indent="0">
              <a:buNone/>
            </a:pPr>
            <a:endParaRPr lang="en-US" dirty="0"/>
          </a:p>
          <a:p>
            <a:pPr lvl="1"/>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1879823619"/>
              </p:ext>
            </p:extLst>
          </p:nvPr>
        </p:nvGraphicFramePr>
        <p:xfrm>
          <a:off x="1524000" y="4014740"/>
          <a:ext cx="6096000" cy="2225040"/>
        </p:xfrm>
        <a:graphic>
          <a:graphicData uri="http://schemas.openxmlformats.org/drawingml/2006/table">
            <a:tbl>
              <a:tblPr firstRow="1" bandRow="1">
                <a:tableStyleId>{5C22544A-7EE6-4342-B048-85BDC9FD1C3A}</a:tableStyleId>
              </a:tblPr>
              <a:tblGrid>
                <a:gridCol w="3048000">
                  <a:extLst>
                    <a:ext uri="{9D8B030D-6E8A-4147-A177-3AD203B41FA5}">
                      <a16:colId xmlns:a16="http://schemas.microsoft.com/office/drawing/2014/main" val="20000"/>
                    </a:ext>
                  </a:extLst>
                </a:gridCol>
                <a:gridCol w="3048000">
                  <a:extLst>
                    <a:ext uri="{9D8B030D-6E8A-4147-A177-3AD203B41FA5}">
                      <a16:colId xmlns:a16="http://schemas.microsoft.com/office/drawing/2014/main" val="20001"/>
                    </a:ext>
                  </a:extLst>
                </a:gridCol>
              </a:tblGrid>
              <a:tr h="370840">
                <a:tc>
                  <a:txBody>
                    <a:bodyPr/>
                    <a:lstStyle/>
                    <a:p>
                      <a:pPr algn="ctr"/>
                      <a:r>
                        <a:rPr lang="en-US" dirty="0"/>
                        <a:t>Kappa statistic</a:t>
                      </a:r>
                    </a:p>
                  </a:txBody>
                  <a:tcPr/>
                </a:tc>
                <a:tc>
                  <a:txBody>
                    <a:bodyPr/>
                    <a:lstStyle/>
                    <a:p>
                      <a:pPr algn="ctr"/>
                      <a:r>
                        <a:rPr lang="en-US" dirty="0"/>
                        <a:t>Agreement</a:t>
                      </a:r>
                    </a:p>
                  </a:txBody>
                  <a:tcPr/>
                </a:tc>
                <a:extLst>
                  <a:ext uri="{0D108BD9-81ED-4DB2-BD59-A6C34878D82A}">
                    <a16:rowId xmlns:a16="http://schemas.microsoft.com/office/drawing/2014/main" val="10000"/>
                  </a:ext>
                </a:extLst>
              </a:tr>
              <a:tr h="370840">
                <a:tc>
                  <a:txBody>
                    <a:bodyPr/>
                    <a:lstStyle/>
                    <a:p>
                      <a:pPr algn="ctr"/>
                      <a:r>
                        <a:rPr lang="en-US" dirty="0"/>
                        <a:t>&lt; 0.20</a:t>
                      </a:r>
                    </a:p>
                  </a:txBody>
                  <a:tcPr/>
                </a:tc>
                <a:tc>
                  <a:txBody>
                    <a:bodyPr/>
                    <a:lstStyle/>
                    <a:p>
                      <a:pPr algn="ctr"/>
                      <a:r>
                        <a:rPr lang="en-US" dirty="0"/>
                        <a:t>Poor</a:t>
                      </a:r>
                    </a:p>
                  </a:txBody>
                  <a:tcPr/>
                </a:tc>
                <a:extLst>
                  <a:ext uri="{0D108BD9-81ED-4DB2-BD59-A6C34878D82A}">
                    <a16:rowId xmlns:a16="http://schemas.microsoft.com/office/drawing/2014/main" val="10001"/>
                  </a:ext>
                </a:extLst>
              </a:tr>
              <a:tr h="370840">
                <a:tc>
                  <a:txBody>
                    <a:bodyPr/>
                    <a:lstStyle/>
                    <a:p>
                      <a:pPr algn="ctr"/>
                      <a:r>
                        <a:rPr lang="en-US" dirty="0"/>
                        <a:t>&lt; 0.40</a:t>
                      </a:r>
                    </a:p>
                  </a:txBody>
                  <a:tcPr/>
                </a:tc>
                <a:tc>
                  <a:txBody>
                    <a:bodyPr/>
                    <a:lstStyle/>
                    <a:p>
                      <a:pPr algn="ctr"/>
                      <a:r>
                        <a:rPr lang="en-US" dirty="0"/>
                        <a:t>Fair</a:t>
                      </a:r>
                    </a:p>
                  </a:txBody>
                  <a:tcPr/>
                </a:tc>
                <a:extLst>
                  <a:ext uri="{0D108BD9-81ED-4DB2-BD59-A6C34878D82A}">
                    <a16:rowId xmlns:a16="http://schemas.microsoft.com/office/drawing/2014/main" val="10002"/>
                  </a:ext>
                </a:extLst>
              </a:tr>
              <a:tr h="370840">
                <a:tc>
                  <a:txBody>
                    <a:bodyPr/>
                    <a:lstStyle/>
                    <a:p>
                      <a:pPr algn="ctr"/>
                      <a:r>
                        <a:rPr lang="en-US" dirty="0"/>
                        <a:t>&lt; 0.60</a:t>
                      </a:r>
                    </a:p>
                  </a:txBody>
                  <a:tcPr/>
                </a:tc>
                <a:tc>
                  <a:txBody>
                    <a:bodyPr/>
                    <a:lstStyle/>
                    <a:p>
                      <a:pPr algn="ctr"/>
                      <a:r>
                        <a:rPr lang="en-US" dirty="0"/>
                        <a:t>Moderate</a:t>
                      </a:r>
                    </a:p>
                  </a:txBody>
                  <a:tcPr/>
                </a:tc>
                <a:extLst>
                  <a:ext uri="{0D108BD9-81ED-4DB2-BD59-A6C34878D82A}">
                    <a16:rowId xmlns:a16="http://schemas.microsoft.com/office/drawing/2014/main" val="10003"/>
                  </a:ext>
                </a:extLst>
              </a:tr>
              <a:tr h="370840">
                <a:tc>
                  <a:txBody>
                    <a:bodyPr/>
                    <a:lstStyle/>
                    <a:p>
                      <a:pPr algn="ctr"/>
                      <a:r>
                        <a:rPr lang="en-US" dirty="0"/>
                        <a:t>&lt; 0.80</a:t>
                      </a:r>
                    </a:p>
                  </a:txBody>
                  <a:tcPr/>
                </a:tc>
                <a:tc>
                  <a:txBody>
                    <a:bodyPr/>
                    <a:lstStyle/>
                    <a:p>
                      <a:pPr algn="ctr"/>
                      <a:r>
                        <a:rPr lang="en-US" dirty="0"/>
                        <a:t>Good</a:t>
                      </a:r>
                    </a:p>
                  </a:txBody>
                  <a:tcPr/>
                </a:tc>
                <a:extLst>
                  <a:ext uri="{0D108BD9-81ED-4DB2-BD59-A6C34878D82A}">
                    <a16:rowId xmlns:a16="http://schemas.microsoft.com/office/drawing/2014/main" val="10004"/>
                  </a:ext>
                </a:extLst>
              </a:tr>
              <a:tr h="370840">
                <a:tc>
                  <a:txBody>
                    <a:bodyPr/>
                    <a:lstStyle/>
                    <a:p>
                      <a:pPr algn="ctr"/>
                      <a:r>
                        <a:rPr lang="en-US" dirty="0"/>
                        <a:t>To 1</a:t>
                      </a:r>
                    </a:p>
                  </a:txBody>
                  <a:tcPr/>
                </a:tc>
                <a:tc>
                  <a:txBody>
                    <a:bodyPr/>
                    <a:lstStyle/>
                    <a:p>
                      <a:pPr algn="ctr"/>
                      <a:r>
                        <a:rPr lang="en-US" dirty="0"/>
                        <a:t>Excellent</a:t>
                      </a:r>
                    </a:p>
                  </a:txBody>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388614867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Kappa for categorical variables</a:t>
            </a:r>
          </a:p>
        </p:txBody>
      </p:sp>
      <p:sp>
        <p:nvSpPr>
          <p:cNvPr id="3" name="Content Placeholder 2"/>
          <p:cNvSpPr>
            <a:spLocks noGrp="1"/>
          </p:cNvSpPr>
          <p:nvPr>
            <p:ph idx="1"/>
          </p:nvPr>
        </p:nvSpPr>
        <p:spPr/>
        <p:txBody>
          <a:bodyPr/>
          <a:lstStyle/>
          <a:p>
            <a:r>
              <a:rPr lang="en-US" dirty="0"/>
              <a:t>The same principle can be extended and applied to diagnostic tests with multiple categories</a:t>
            </a:r>
          </a:p>
          <a:p>
            <a:pPr marL="0" indent="0">
              <a:buNone/>
            </a:pPr>
            <a:endParaRPr lang="en-US" dirty="0"/>
          </a:p>
          <a:p>
            <a:pPr marL="0" indent="0">
              <a:buNone/>
            </a:pPr>
            <a:endParaRPr lang="en-US" dirty="0"/>
          </a:p>
          <a:p>
            <a:pPr marL="0" indent="0">
              <a:buNone/>
            </a:pPr>
            <a:endParaRPr lang="en-US" dirty="0"/>
          </a:p>
        </p:txBody>
      </p:sp>
      <p:graphicFrame>
        <p:nvGraphicFramePr>
          <p:cNvPr id="4" name="Content Placeholder 3"/>
          <p:cNvGraphicFramePr>
            <a:graphicFrameLocks/>
          </p:cNvGraphicFramePr>
          <p:nvPr>
            <p:extLst>
              <p:ext uri="{D42A27DB-BD31-4B8C-83A1-F6EECF244321}">
                <p14:modId xmlns:p14="http://schemas.microsoft.com/office/powerpoint/2010/main" val="3922146477"/>
              </p:ext>
            </p:extLst>
          </p:nvPr>
        </p:nvGraphicFramePr>
        <p:xfrm>
          <a:off x="2468852" y="3761453"/>
          <a:ext cx="5861333" cy="2377440"/>
        </p:xfrm>
        <a:graphic>
          <a:graphicData uri="http://schemas.openxmlformats.org/drawingml/2006/table">
            <a:tbl>
              <a:tblPr firstRow="1" bandRow="1">
                <a:tableStyleId>{2D5ABB26-0587-4C30-8999-92F81FD0307C}</a:tableStyleId>
              </a:tblPr>
              <a:tblGrid>
                <a:gridCol w="1075480">
                  <a:extLst>
                    <a:ext uri="{9D8B030D-6E8A-4147-A177-3AD203B41FA5}">
                      <a16:colId xmlns:a16="http://schemas.microsoft.com/office/drawing/2014/main" val="20000"/>
                    </a:ext>
                  </a:extLst>
                </a:gridCol>
                <a:gridCol w="1056194">
                  <a:extLst>
                    <a:ext uri="{9D8B030D-6E8A-4147-A177-3AD203B41FA5}">
                      <a16:colId xmlns:a16="http://schemas.microsoft.com/office/drawing/2014/main" val="20001"/>
                    </a:ext>
                  </a:extLst>
                </a:gridCol>
                <a:gridCol w="896870">
                  <a:extLst>
                    <a:ext uri="{9D8B030D-6E8A-4147-A177-3AD203B41FA5}">
                      <a16:colId xmlns:a16="http://schemas.microsoft.com/office/drawing/2014/main" val="20002"/>
                    </a:ext>
                  </a:extLst>
                </a:gridCol>
                <a:gridCol w="944263">
                  <a:extLst>
                    <a:ext uri="{9D8B030D-6E8A-4147-A177-3AD203B41FA5}">
                      <a16:colId xmlns:a16="http://schemas.microsoft.com/office/drawing/2014/main" val="20003"/>
                    </a:ext>
                  </a:extLst>
                </a:gridCol>
                <a:gridCol w="944263">
                  <a:extLst>
                    <a:ext uri="{9D8B030D-6E8A-4147-A177-3AD203B41FA5}">
                      <a16:colId xmlns:a16="http://schemas.microsoft.com/office/drawing/2014/main" val="20004"/>
                    </a:ext>
                  </a:extLst>
                </a:gridCol>
                <a:gridCol w="944263">
                  <a:extLst>
                    <a:ext uri="{9D8B030D-6E8A-4147-A177-3AD203B41FA5}">
                      <a16:colId xmlns:a16="http://schemas.microsoft.com/office/drawing/2014/main" val="20005"/>
                    </a:ext>
                  </a:extLst>
                </a:gridCol>
              </a:tblGrid>
              <a:tr h="394912">
                <a:tc>
                  <a:txBody>
                    <a:bodyPr/>
                    <a:lstStyle/>
                    <a:p>
                      <a:pPr algn="r"/>
                      <a:endParaRPr lang="en-US" sz="200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dirty="0"/>
                        <a:t>Scanty</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dirty="0"/>
                        <a:t>1+</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dirty="0"/>
                        <a:t>2+</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dirty="0"/>
                        <a:t>3+</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dirty="0"/>
                        <a:t>Total</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394912">
                <a:tc>
                  <a:txBody>
                    <a:bodyPr/>
                    <a:lstStyle/>
                    <a:p>
                      <a:pPr algn="r"/>
                      <a:r>
                        <a:rPr lang="en-US" sz="2000" dirty="0"/>
                        <a:t>Scanty</a:t>
                      </a:r>
                    </a:p>
                  </a:txBody>
                  <a:tcPr>
                    <a:lnL w="12700" cap="flat" cmpd="sng" algn="ctr">
                      <a:no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b="1" dirty="0"/>
                        <a:t>9</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dirty="0"/>
                        <a:t>3</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dirty="0"/>
                        <a:t>1</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dirty="0"/>
                        <a:t>0</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i="1" dirty="0"/>
                        <a:t>13</a:t>
                      </a:r>
                    </a:p>
                  </a:txBody>
                  <a:tcPr>
                    <a:lnL w="12700" cap="flat" cmpd="sng" algn="ctr">
                      <a:solidFill>
                        <a:scrgbClr r="0" g="0" b="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94912">
                <a:tc>
                  <a:txBody>
                    <a:bodyPr/>
                    <a:lstStyle/>
                    <a:p>
                      <a:pPr algn="r"/>
                      <a:r>
                        <a:rPr lang="en-US" sz="2000" dirty="0"/>
                        <a:t>1+</a:t>
                      </a:r>
                    </a:p>
                  </a:txBody>
                  <a:tcPr>
                    <a:lnL w="12700" cap="flat" cmpd="sng" algn="ctr">
                      <a:no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dirty="0"/>
                        <a:t>2</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b="1" dirty="0"/>
                        <a:t>16</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dirty="0"/>
                        <a:t>4</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dirty="0"/>
                        <a:t>1</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i="1" dirty="0"/>
                        <a:t>23</a:t>
                      </a:r>
                    </a:p>
                  </a:txBody>
                  <a:tcPr>
                    <a:lnL w="12700" cap="flat" cmpd="sng" algn="ctr">
                      <a:solidFill>
                        <a:scrgbClr r="0" g="0" b="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394912">
                <a:tc>
                  <a:txBody>
                    <a:bodyPr/>
                    <a:lstStyle/>
                    <a:p>
                      <a:pPr algn="r"/>
                      <a:r>
                        <a:rPr lang="en-US" sz="2000" dirty="0"/>
                        <a:t>2+</a:t>
                      </a:r>
                    </a:p>
                  </a:txBody>
                  <a:tcPr>
                    <a:lnL w="12700" cap="flat" cmpd="sng" algn="ctr">
                      <a:no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dirty="0"/>
                        <a:t>1</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dirty="0"/>
                        <a:t>8</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b="1" dirty="0"/>
                        <a:t>20</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dirty="0"/>
                        <a:t>9</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i="1" dirty="0"/>
                        <a:t>38</a:t>
                      </a:r>
                    </a:p>
                  </a:txBody>
                  <a:tcPr>
                    <a:lnL w="12700" cap="flat" cmpd="sng" algn="ctr">
                      <a:solidFill>
                        <a:scrgbClr r="0" g="0" b="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394912">
                <a:tc>
                  <a:txBody>
                    <a:bodyPr/>
                    <a:lstStyle/>
                    <a:p>
                      <a:pPr algn="r"/>
                      <a:r>
                        <a:rPr lang="en-US" sz="2000" dirty="0"/>
                        <a:t>3+</a:t>
                      </a:r>
                    </a:p>
                  </a:txBody>
                  <a:tcPr>
                    <a:lnL w="12700" cap="flat" cmpd="sng" algn="ctr">
                      <a:no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dirty="0"/>
                        <a:t>0</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dirty="0"/>
                        <a:t>0</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dirty="0"/>
                        <a:t>12</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b="1" dirty="0"/>
                        <a:t>14</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i="1" dirty="0"/>
                        <a:t>26</a:t>
                      </a:r>
                    </a:p>
                  </a:txBody>
                  <a:tcPr>
                    <a:lnL w="12700" cap="flat" cmpd="sng" algn="ctr">
                      <a:solidFill>
                        <a:scrgbClr r="0" g="0" b="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4"/>
                  </a:ext>
                </a:extLst>
              </a:tr>
              <a:tr h="394912">
                <a:tc>
                  <a:txBody>
                    <a:bodyPr/>
                    <a:lstStyle/>
                    <a:p>
                      <a:pPr algn="r"/>
                      <a:r>
                        <a:rPr lang="en-US" sz="2000" dirty="0"/>
                        <a:t>Total</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i="1" dirty="0"/>
                        <a:t>12</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i="1" dirty="0"/>
                        <a:t>27</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i="1" dirty="0"/>
                        <a:t>37</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i="1" dirty="0"/>
                        <a:t>24</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dirty="0"/>
                        <a:t>105</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5"/>
                  </a:ext>
                </a:extLst>
              </a:tr>
            </a:tbl>
          </a:graphicData>
        </a:graphic>
      </p:graphicFrame>
      <p:sp>
        <p:nvSpPr>
          <p:cNvPr id="5" name="TextBox 4"/>
          <p:cNvSpPr txBox="1"/>
          <p:nvPr/>
        </p:nvSpPr>
        <p:spPr>
          <a:xfrm>
            <a:off x="4533921" y="3311142"/>
            <a:ext cx="2706886" cy="400110"/>
          </a:xfrm>
          <a:prstGeom prst="rect">
            <a:avLst/>
          </a:prstGeom>
          <a:noFill/>
        </p:spPr>
        <p:txBody>
          <a:bodyPr wrap="square" rtlCol="0">
            <a:spAutoFit/>
          </a:bodyPr>
          <a:lstStyle/>
          <a:p>
            <a:pPr algn="ctr"/>
            <a:r>
              <a:rPr lang="en-US" sz="2000" b="1" dirty="0"/>
              <a:t>Lab tech#2</a:t>
            </a:r>
          </a:p>
        </p:txBody>
      </p:sp>
      <p:sp>
        <p:nvSpPr>
          <p:cNvPr id="6" name="TextBox 5"/>
          <p:cNvSpPr txBox="1"/>
          <p:nvPr/>
        </p:nvSpPr>
        <p:spPr>
          <a:xfrm>
            <a:off x="457200" y="4273137"/>
            <a:ext cx="2011651" cy="400110"/>
          </a:xfrm>
          <a:prstGeom prst="rect">
            <a:avLst/>
          </a:prstGeom>
          <a:noFill/>
        </p:spPr>
        <p:txBody>
          <a:bodyPr wrap="square" rtlCol="0">
            <a:spAutoFit/>
          </a:bodyPr>
          <a:lstStyle/>
          <a:p>
            <a:pPr algn="ctr"/>
            <a:r>
              <a:rPr lang="en-US" sz="2000" b="1" dirty="0"/>
              <a:t>Lab tech #1</a:t>
            </a:r>
          </a:p>
        </p:txBody>
      </p:sp>
    </p:spTree>
    <p:extLst>
      <p:ext uri="{BB962C8B-B14F-4D97-AF65-F5344CB8AC3E}">
        <p14:creationId xmlns:p14="http://schemas.microsoft.com/office/powerpoint/2010/main" val="261854456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phopewell\Desktop\101206_cartoon_059_a15439_p465.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2176" y="449198"/>
            <a:ext cx="8046337" cy="626414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dirty="0"/>
              <a:t>And now..</a:t>
            </a:r>
            <a:r>
              <a:rPr lang="is-IS" dirty="0"/>
              <a:t>.</a:t>
            </a:r>
            <a:endParaRPr lang="en-US" dirty="0"/>
          </a:p>
        </p:txBody>
      </p:sp>
    </p:spTree>
    <p:extLst>
      <p:ext uri="{BB962C8B-B14F-4D97-AF65-F5344CB8AC3E}">
        <p14:creationId xmlns:p14="http://schemas.microsoft.com/office/powerpoint/2010/main" val="24670633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a:xfrm>
            <a:off x="457200" y="277813"/>
            <a:ext cx="8686800" cy="1139825"/>
          </a:xfrm>
        </p:spPr>
        <p:txBody>
          <a:bodyPr/>
          <a:lstStyle/>
          <a:p>
            <a:r>
              <a:rPr lang="en-US" altLang="en-US" dirty="0"/>
              <a:t>Incidence and prevalence</a:t>
            </a:r>
          </a:p>
        </p:txBody>
      </p:sp>
      <p:sp>
        <p:nvSpPr>
          <p:cNvPr id="96259" name="Rectangle 3"/>
          <p:cNvSpPr>
            <a:spLocks noGrp="1" noChangeArrowheads="1"/>
          </p:cNvSpPr>
          <p:nvPr>
            <p:ph type="body" sz="half" idx="1"/>
          </p:nvPr>
        </p:nvSpPr>
        <p:spPr>
          <a:xfrm>
            <a:off x="575733" y="1689100"/>
            <a:ext cx="4064000" cy="4584701"/>
          </a:xfrm>
        </p:spPr>
        <p:txBody>
          <a:bodyPr/>
          <a:lstStyle/>
          <a:p>
            <a:pPr>
              <a:buFontTx/>
              <a:buNone/>
            </a:pPr>
            <a:r>
              <a:rPr lang="en-US" altLang="en-US" b="1" dirty="0">
                <a:solidFill>
                  <a:srgbClr val="660066"/>
                </a:solidFill>
              </a:rPr>
              <a:t>Incidence</a:t>
            </a:r>
          </a:p>
          <a:p>
            <a:r>
              <a:rPr lang="en-US" altLang="en-US" sz="2400" dirty="0"/>
              <a:t>NEW cases or events over a period of time</a:t>
            </a:r>
          </a:p>
          <a:p>
            <a:r>
              <a:rPr lang="en-US" altLang="en-US" sz="2400" dirty="0"/>
              <a:t>Useful for studying disease risk factors</a:t>
            </a:r>
          </a:p>
          <a:p>
            <a:r>
              <a:rPr lang="pt-BR" altLang="en-US" sz="2400" dirty="0" err="1"/>
              <a:t>Often</a:t>
            </a:r>
            <a:r>
              <a:rPr lang="pt-BR" altLang="en-US" sz="2400" dirty="0"/>
              <a:t> </a:t>
            </a:r>
            <a:r>
              <a:rPr lang="pt-BR" altLang="en-US" sz="2400" dirty="0" err="1"/>
              <a:t>used</a:t>
            </a:r>
            <a:r>
              <a:rPr lang="pt-BR" altLang="en-US" sz="2400" dirty="0"/>
              <a:t> </a:t>
            </a:r>
            <a:r>
              <a:rPr lang="pt-BR" altLang="en-US" sz="2400" dirty="0" err="1"/>
              <a:t>with</a:t>
            </a:r>
            <a:r>
              <a:rPr lang="pt-BR" altLang="en-US" sz="2400" dirty="0"/>
              <a:t> </a:t>
            </a:r>
            <a:r>
              <a:rPr lang="pt-BR" altLang="en-US" sz="2400" dirty="0" err="1"/>
              <a:t>infectious</a:t>
            </a:r>
            <a:r>
              <a:rPr lang="pt-BR" altLang="en-US" sz="2400" dirty="0"/>
              <a:t> </a:t>
            </a:r>
            <a:r>
              <a:rPr lang="pt-BR" altLang="en-US" sz="2400" dirty="0" err="1"/>
              <a:t>diseases</a:t>
            </a:r>
            <a:r>
              <a:rPr lang="pt-BR" altLang="en-US" sz="2400" dirty="0"/>
              <a:t> </a:t>
            </a:r>
            <a:r>
              <a:rPr lang="pt-BR" altLang="en-US" sz="2400" dirty="0" err="1"/>
              <a:t>or</a:t>
            </a:r>
            <a:r>
              <a:rPr lang="pt-BR" altLang="en-US" sz="2400" dirty="0"/>
              <a:t> </a:t>
            </a:r>
            <a:r>
              <a:rPr lang="pt-BR" altLang="en-US" sz="2400" dirty="0" err="1"/>
              <a:t>those</a:t>
            </a:r>
            <a:r>
              <a:rPr lang="pt-BR" altLang="en-US" sz="2400" dirty="0"/>
              <a:t> </a:t>
            </a:r>
            <a:r>
              <a:rPr lang="pt-BR" altLang="en-US" sz="2400" dirty="0" err="1"/>
              <a:t>of</a:t>
            </a:r>
            <a:r>
              <a:rPr lang="pt-BR" altLang="en-US" sz="2400" dirty="0"/>
              <a:t> short </a:t>
            </a:r>
            <a:r>
              <a:rPr lang="pt-BR" altLang="en-US" sz="2400" dirty="0" err="1"/>
              <a:t>duration</a:t>
            </a:r>
            <a:r>
              <a:rPr lang="pt-BR" altLang="en-US" sz="2400" dirty="0"/>
              <a:t> </a:t>
            </a:r>
            <a:r>
              <a:rPr lang="pt-BR" altLang="en-US" sz="2400" dirty="0" err="1"/>
              <a:t>with</a:t>
            </a:r>
            <a:r>
              <a:rPr lang="pt-BR" altLang="en-US" sz="2400" dirty="0"/>
              <a:t> a </a:t>
            </a:r>
            <a:r>
              <a:rPr lang="pt-BR" altLang="en-US" sz="2400" dirty="0" err="1"/>
              <a:t>readily</a:t>
            </a:r>
            <a:r>
              <a:rPr lang="pt-BR" altLang="en-US" sz="2400" dirty="0"/>
              <a:t> </a:t>
            </a:r>
            <a:r>
              <a:rPr lang="pt-BR" altLang="en-US" sz="2400" dirty="0" err="1"/>
              <a:t>identifiable</a:t>
            </a:r>
            <a:r>
              <a:rPr lang="pt-BR" altLang="en-US" sz="2400" dirty="0"/>
              <a:t> time </a:t>
            </a:r>
            <a:r>
              <a:rPr lang="pt-BR" altLang="en-US" sz="2400" dirty="0" err="1"/>
              <a:t>of</a:t>
            </a:r>
            <a:r>
              <a:rPr lang="pt-BR" altLang="en-US" sz="2400" dirty="0"/>
              <a:t> </a:t>
            </a:r>
            <a:r>
              <a:rPr lang="pt-BR" altLang="en-US" sz="2400" dirty="0" err="1"/>
              <a:t>onset</a:t>
            </a:r>
            <a:endParaRPr lang="en-US" altLang="en-US" sz="2400" dirty="0"/>
          </a:p>
          <a:p>
            <a:r>
              <a:rPr lang="en-US" altLang="en-US" sz="2400" dirty="0"/>
              <a:t>Gives an idea of how quickly a disease is spreading</a:t>
            </a:r>
          </a:p>
        </p:txBody>
      </p:sp>
      <p:sp>
        <p:nvSpPr>
          <p:cNvPr id="96260" name="Rectangle 4"/>
          <p:cNvSpPr>
            <a:spLocks noGrp="1" noChangeArrowheads="1"/>
          </p:cNvSpPr>
          <p:nvPr>
            <p:ph type="body" sz="half" idx="2"/>
          </p:nvPr>
        </p:nvSpPr>
        <p:spPr>
          <a:xfrm>
            <a:off x="5012267" y="1689100"/>
            <a:ext cx="4004733" cy="4516968"/>
          </a:xfrm>
        </p:spPr>
        <p:txBody>
          <a:bodyPr/>
          <a:lstStyle/>
          <a:p>
            <a:pPr>
              <a:buFontTx/>
              <a:buNone/>
            </a:pPr>
            <a:r>
              <a:rPr lang="en-US" altLang="en-US" b="1" dirty="0">
                <a:solidFill>
                  <a:srgbClr val="FF6600"/>
                </a:solidFill>
              </a:rPr>
              <a:t>Prevalence</a:t>
            </a:r>
          </a:p>
          <a:p>
            <a:r>
              <a:rPr lang="en-US" altLang="en-US" sz="2400" dirty="0"/>
              <a:t>ALL EXISTING cases at a point/period of time</a:t>
            </a:r>
          </a:p>
          <a:p>
            <a:r>
              <a:rPr lang="en-US" altLang="en-US" sz="2400" dirty="0"/>
              <a:t>Useful for measuring </a:t>
            </a:r>
            <a:r>
              <a:rPr lang="pt-BR" altLang="en-US" sz="2400" dirty="0" err="1"/>
              <a:t>disease</a:t>
            </a:r>
            <a:r>
              <a:rPr lang="pt-BR" altLang="en-US" sz="2400" dirty="0"/>
              <a:t> </a:t>
            </a:r>
            <a:r>
              <a:rPr lang="pt-BR" altLang="en-US" sz="2400" dirty="0" err="1"/>
              <a:t>burden</a:t>
            </a:r>
            <a:r>
              <a:rPr lang="pt-BR" altLang="en-US" sz="2400" dirty="0"/>
              <a:t> </a:t>
            </a:r>
          </a:p>
          <a:p>
            <a:r>
              <a:rPr lang="pt-BR" altLang="en-US" sz="2400" dirty="0" err="1"/>
              <a:t>Often</a:t>
            </a:r>
            <a:r>
              <a:rPr lang="pt-BR" altLang="en-US" sz="2400" dirty="0"/>
              <a:t> </a:t>
            </a:r>
            <a:r>
              <a:rPr lang="pt-BR" altLang="en-US" sz="2400" dirty="0" err="1"/>
              <a:t>used</a:t>
            </a:r>
            <a:r>
              <a:rPr lang="pt-BR" altLang="en-US" sz="2400" dirty="0"/>
              <a:t> </a:t>
            </a:r>
            <a:r>
              <a:rPr lang="pt-BR" altLang="en-US" sz="2400" dirty="0" err="1"/>
              <a:t>with</a:t>
            </a:r>
            <a:r>
              <a:rPr lang="pt-BR" altLang="en-US" sz="2400" dirty="0"/>
              <a:t> </a:t>
            </a:r>
            <a:r>
              <a:rPr lang="pt-BR" altLang="en-US" sz="2400" dirty="0" err="1"/>
              <a:t>chronic</a:t>
            </a:r>
            <a:r>
              <a:rPr lang="pt-BR" altLang="en-US" sz="2400" dirty="0"/>
              <a:t> </a:t>
            </a:r>
            <a:r>
              <a:rPr lang="pt-BR" altLang="en-US" sz="2400" dirty="0" err="1"/>
              <a:t>diseases</a:t>
            </a:r>
            <a:r>
              <a:rPr lang="pt-BR" altLang="en-US" sz="2400" dirty="0"/>
              <a:t> </a:t>
            </a:r>
            <a:r>
              <a:rPr lang="pt-BR" altLang="en-US" sz="2400" dirty="0" err="1"/>
              <a:t>or</a:t>
            </a:r>
            <a:r>
              <a:rPr lang="pt-BR" altLang="en-US" sz="2400" dirty="0"/>
              <a:t> </a:t>
            </a:r>
            <a:r>
              <a:rPr lang="pt-BR" altLang="en-US" sz="2400" dirty="0" err="1"/>
              <a:t>those</a:t>
            </a:r>
            <a:r>
              <a:rPr lang="pt-BR" altLang="en-US" sz="2400" dirty="0"/>
              <a:t> </a:t>
            </a:r>
            <a:r>
              <a:rPr lang="pt-BR" altLang="en-US" sz="2400" dirty="0" err="1"/>
              <a:t>of</a:t>
            </a:r>
            <a:r>
              <a:rPr lang="pt-BR" altLang="en-US" sz="2400" dirty="0"/>
              <a:t> </a:t>
            </a:r>
            <a:r>
              <a:rPr lang="pt-BR" altLang="en-US" sz="2400" dirty="0" err="1"/>
              <a:t>long</a:t>
            </a:r>
            <a:r>
              <a:rPr lang="pt-BR" altLang="en-US" sz="2400" dirty="0"/>
              <a:t> </a:t>
            </a:r>
            <a:r>
              <a:rPr lang="pt-BR" altLang="en-US" sz="2400" dirty="0" err="1"/>
              <a:t>duration</a:t>
            </a:r>
            <a:r>
              <a:rPr lang="pt-BR" altLang="en-US" sz="2400" dirty="0"/>
              <a:t> (as time </a:t>
            </a:r>
            <a:r>
              <a:rPr lang="pt-BR" altLang="en-US" sz="2400" dirty="0" err="1"/>
              <a:t>of</a:t>
            </a:r>
            <a:r>
              <a:rPr lang="pt-BR" altLang="en-US" sz="2400" dirty="0"/>
              <a:t> </a:t>
            </a:r>
            <a:r>
              <a:rPr lang="pt-BR" altLang="en-US" sz="2400" dirty="0" err="1"/>
              <a:t>onset</a:t>
            </a:r>
            <a:r>
              <a:rPr lang="pt-BR" altLang="en-US" sz="2400" dirty="0"/>
              <a:t> does </a:t>
            </a:r>
            <a:r>
              <a:rPr lang="pt-BR" altLang="en-US" sz="2400" dirty="0" err="1"/>
              <a:t>not</a:t>
            </a:r>
            <a:r>
              <a:rPr lang="pt-BR" altLang="en-US" sz="2400" dirty="0"/>
              <a:t> </a:t>
            </a:r>
            <a:r>
              <a:rPr lang="pt-BR" altLang="en-US" sz="2400" dirty="0" err="1"/>
              <a:t>need</a:t>
            </a:r>
            <a:r>
              <a:rPr lang="pt-BR" altLang="en-US" sz="2400" dirty="0"/>
              <a:t> </a:t>
            </a:r>
            <a:r>
              <a:rPr lang="pt-BR" altLang="en-US" sz="2400" dirty="0" err="1"/>
              <a:t>to</a:t>
            </a:r>
            <a:r>
              <a:rPr lang="pt-BR" altLang="en-US" sz="2400" dirty="0"/>
              <a:t> </a:t>
            </a:r>
            <a:r>
              <a:rPr lang="pt-BR" altLang="en-US" sz="2400" dirty="0" err="1"/>
              <a:t>be</a:t>
            </a:r>
            <a:r>
              <a:rPr lang="pt-BR" altLang="en-US" sz="2400" dirty="0"/>
              <a:t> </a:t>
            </a:r>
            <a:r>
              <a:rPr lang="pt-BR" altLang="en-US" sz="2400" dirty="0" err="1"/>
              <a:t>known</a:t>
            </a:r>
            <a:r>
              <a:rPr lang="pt-BR" altLang="en-US" sz="2400" dirty="0"/>
              <a:t> </a:t>
            </a:r>
            <a:r>
              <a:rPr lang="pt-BR" altLang="en-US" sz="2400" dirty="0" err="1"/>
              <a:t>to</a:t>
            </a:r>
            <a:r>
              <a:rPr lang="pt-BR" altLang="en-US" sz="2400" dirty="0"/>
              <a:t> </a:t>
            </a:r>
            <a:r>
              <a:rPr lang="pt-BR" altLang="en-US" sz="2400" dirty="0" err="1"/>
              <a:t>calculate</a:t>
            </a:r>
            <a:r>
              <a:rPr lang="pt-BR" altLang="en-US" sz="2400" dirty="0"/>
              <a:t>)</a:t>
            </a:r>
            <a:endParaRPr lang="en-US" altLang="en-US" sz="2400" dirty="0"/>
          </a:p>
        </p:txBody>
      </p:sp>
    </p:spTree>
    <p:extLst>
      <p:ext uri="{BB962C8B-B14F-4D97-AF65-F5344CB8AC3E}">
        <p14:creationId xmlns:p14="http://schemas.microsoft.com/office/powerpoint/2010/main" val="32959629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Measures of association</a:t>
            </a:r>
          </a:p>
        </p:txBody>
      </p:sp>
      <p:sp>
        <p:nvSpPr>
          <p:cNvPr id="3" name="Content Placeholder 2"/>
          <p:cNvSpPr>
            <a:spLocks noGrp="1"/>
          </p:cNvSpPr>
          <p:nvPr>
            <p:ph idx="1"/>
          </p:nvPr>
        </p:nvSpPr>
        <p:spPr/>
        <p:txBody>
          <a:bodyPr/>
          <a:lstStyle/>
          <a:p>
            <a:r>
              <a:rPr lang="en-US" sz="2800" dirty="0"/>
              <a:t>Tell us the </a:t>
            </a:r>
            <a:r>
              <a:rPr lang="en-US" sz="2800" b="1" dirty="0">
                <a:solidFill>
                  <a:schemeClr val="accent3">
                    <a:lumMod val="75000"/>
                  </a:schemeClr>
                </a:solidFill>
              </a:rPr>
              <a:t>magnitude</a:t>
            </a:r>
            <a:r>
              <a:rPr lang="en-US" sz="2800" dirty="0"/>
              <a:t> or </a:t>
            </a:r>
            <a:r>
              <a:rPr lang="en-US" sz="2800" b="1" dirty="0">
                <a:solidFill>
                  <a:srgbClr val="089CA3"/>
                </a:solidFill>
              </a:rPr>
              <a:t>strength</a:t>
            </a:r>
            <a:r>
              <a:rPr lang="en-US" sz="2800" dirty="0"/>
              <a:t> of the relationship between an exposure and an outcome</a:t>
            </a:r>
          </a:p>
          <a:p>
            <a:endParaRPr lang="en-US" sz="1000" dirty="0"/>
          </a:p>
          <a:p>
            <a:pPr lvl="1"/>
            <a:r>
              <a:rPr lang="en-US" sz="2400" dirty="0"/>
              <a:t>How much more at risk of the disease are those </a:t>
            </a:r>
            <a:r>
              <a:rPr lang="en-US" sz="2400" dirty="0">
                <a:solidFill>
                  <a:srgbClr val="0F6FC6"/>
                </a:solidFill>
              </a:rPr>
              <a:t>exposed</a:t>
            </a:r>
            <a:r>
              <a:rPr lang="en-US" sz="2400" dirty="0"/>
              <a:t> to the risk factor compared to those </a:t>
            </a:r>
            <a:r>
              <a:rPr lang="en-US" sz="2400" dirty="0">
                <a:solidFill>
                  <a:srgbClr val="0F6FC6"/>
                </a:solidFill>
              </a:rPr>
              <a:t>unexposed</a:t>
            </a:r>
            <a:r>
              <a:rPr lang="en-US" sz="2400" dirty="0"/>
              <a:t>?</a:t>
            </a:r>
          </a:p>
          <a:p>
            <a:pPr lvl="1"/>
            <a:endParaRPr lang="en-US" sz="1000" dirty="0"/>
          </a:p>
          <a:p>
            <a:r>
              <a:rPr lang="en-US" sz="2800" dirty="0"/>
              <a:t>Commonly used measures of association:</a:t>
            </a:r>
          </a:p>
          <a:p>
            <a:pPr lvl="1"/>
            <a:r>
              <a:rPr lang="en-US" b="1" dirty="0">
                <a:solidFill>
                  <a:schemeClr val="accent6">
                    <a:lumMod val="75000"/>
                  </a:schemeClr>
                </a:solidFill>
              </a:rPr>
              <a:t>Prevalence ratio</a:t>
            </a:r>
          </a:p>
          <a:p>
            <a:pPr lvl="1"/>
            <a:r>
              <a:rPr lang="en-US" b="1" dirty="0">
                <a:solidFill>
                  <a:schemeClr val="accent6">
                    <a:lumMod val="75000"/>
                  </a:schemeClr>
                </a:solidFill>
              </a:rPr>
              <a:t>Incidence ratio (= relative risk)	</a:t>
            </a:r>
          </a:p>
          <a:p>
            <a:pPr lvl="1"/>
            <a:r>
              <a:rPr lang="en-US" b="1" dirty="0">
                <a:solidFill>
                  <a:schemeClr val="accent6">
                    <a:lumMod val="75000"/>
                  </a:schemeClr>
                </a:solidFill>
              </a:rPr>
              <a:t>Odds ratio</a:t>
            </a:r>
          </a:p>
        </p:txBody>
      </p:sp>
    </p:spTree>
    <p:extLst>
      <p:ext uri="{BB962C8B-B14F-4D97-AF65-F5344CB8AC3E}">
        <p14:creationId xmlns:p14="http://schemas.microsoft.com/office/powerpoint/2010/main" val="23581282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Prevalence ratio (PR)</a:t>
            </a:r>
          </a:p>
        </p:txBody>
      </p:sp>
      <p:sp>
        <p:nvSpPr>
          <p:cNvPr id="3" name="Content Placeholder 2"/>
          <p:cNvSpPr>
            <a:spLocks noGrp="1"/>
          </p:cNvSpPr>
          <p:nvPr>
            <p:ph idx="1"/>
          </p:nvPr>
        </p:nvSpPr>
        <p:spPr/>
        <p:txBody>
          <a:bodyPr/>
          <a:lstStyle/>
          <a:p>
            <a:pPr>
              <a:spcAft>
                <a:spcPts val="1200"/>
              </a:spcAft>
            </a:pPr>
            <a:r>
              <a:rPr lang="en-US" sz="2800" dirty="0"/>
              <a:t>Measures the prevalence of the disease in the exposed group compared to the unexposed group</a:t>
            </a:r>
          </a:p>
          <a:p>
            <a:pPr>
              <a:spcAft>
                <a:spcPts val="1200"/>
              </a:spcAft>
            </a:pPr>
            <a:r>
              <a:rPr lang="en-US" sz="2800" dirty="0"/>
              <a:t>Can be calculated in cross-sectional studies</a:t>
            </a:r>
            <a:endParaRPr lang="en-US" sz="1000" i="1" dirty="0"/>
          </a:p>
          <a:p>
            <a:pPr>
              <a:spcAft>
                <a:spcPts val="1200"/>
              </a:spcAft>
            </a:pPr>
            <a:r>
              <a:rPr lang="en-US" sz="2800" dirty="0"/>
              <a:t>Example: </a:t>
            </a:r>
            <a:r>
              <a:rPr lang="en-US" sz="2800" i="1" dirty="0"/>
              <a:t>The prevalence of TB among males was </a:t>
            </a:r>
            <a:r>
              <a:rPr lang="en-US" sz="2800" i="1" u="sng" dirty="0"/>
              <a:t>2.4 times higher</a:t>
            </a:r>
            <a:r>
              <a:rPr lang="en-US" sz="2800" i="1" dirty="0"/>
              <a:t> than the TB prevalence among females in the 2013 Indonesia prevalence survey </a:t>
            </a:r>
          </a:p>
        </p:txBody>
      </p:sp>
    </p:spTree>
    <p:extLst>
      <p:ext uri="{BB962C8B-B14F-4D97-AF65-F5344CB8AC3E}">
        <p14:creationId xmlns:p14="http://schemas.microsoft.com/office/powerpoint/2010/main" val="33617487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Relative risk (RR) </a:t>
            </a:r>
          </a:p>
        </p:txBody>
      </p:sp>
      <p:sp>
        <p:nvSpPr>
          <p:cNvPr id="3" name="Content Placeholder 2"/>
          <p:cNvSpPr>
            <a:spLocks noGrp="1"/>
          </p:cNvSpPr>
          <p:nvPr>
            <p:ph idx="1"/>
          </p:nvPr>
        </p:nvSpPr>
        <p:spPr/>
        <p:txBody>
          <a:bodyPr/>
          <a:lstStyle/>
          <a:p>
            <a:pPr marL="0" indent="0">
              <a:buNone/>
            </a:pPr>
            <a:r>
              <a:rPr lang="en-US" sz="2800" i="1" dirty="0"/>
              <a:t>(also known as incidence ratio, risk ratio)</a:t>
            </a:r>
          </a:p>
          <a:p>
            <a:r>
              <a:rPr lang="en-US" sz="2800" dirty="0"/>
              <a:t>Measures the risk of developing disease in the exposed group compared to the unexposed group over a defined period of time</a:t>
            </a:r>
          </a:p>
          <a:p>
            <a:pPr marL="0" indent="0">
              <a:buNone/>
            </a:pPr>
            <a:endParaRPr lang="en-US" sz="1000" i="1" dirty="0"/>
          </a:p>
          <a:p>
            <a:r>
              <a:rPr lang="en-US" sz="2800" dirty="0"/>
              <a:t>E.g., </a:t>
            </a:r>
            <a:r>
              <a:rPr lang="en-US" sz="2800" i="1" dirty="0"/>
              <a:t>Smokers are </a:t>
            </a:r>
            <a:r>
              <a:rPr lang="en-US" sz="2800" i="1" u="sng" dirty="0"/>
              <a:t>10 times more likely</a:t>
            </a:r>
            <a:r>
              <a:rPr lang="en-US" sz="2800" i="1" dirty="0"/>
              <a:t> than non-smokers</a:t>
            </a:r>
            <a:r>
              <a:rPr lang="en-US" sz="2800" i="1" dirty="0">
                <a:solidFill>
                  <a:srgbClr val="0F6FC6"/>
                </a:solidFill>
              </a:rPr>
              <a:t> </a:t>
            </a:r>
            <a:r>
              <a:rPr lang="en-US" sz="2800" i="1" dirty="0"/>
              <a:t>to develop lung cancer over a 10-year period</a:t>
            </a:r>
          </a:p>
          <a:p>
            <a:endParaRPr lang="en-US" sz="1000" dirty="0"/>
          </a:p>
          <a:p>
            <a:r>
              <a:rPr lang="en-US" sz="2800" dirty="0"/>
              <a:t>Calculated in: Cohort studies, clinical trials</a:t>
            </a:r>
          </a:p>
        </p:txBody>
      </p:sp>
    </p:spTree>
    <p:extLst>
      <p:ext uri="{BB962C8B-B14F-4D97-AF65-F5344CB8AC3E}">
        <p14:creationId xmlns:p14="http://schemas.microsoft.com/office/powerpoint/2010/main" val="1583888478"/>
      </p:ext>
    </p:extLst>
  </p:cSld>
  <p:clrMapOvr>
    <a:masterClrMapping/>
  </p:clrMapOvr>
</p:sld>
</file>

<file path=ppt/theme/theme1.xml><?xml version="1.0" encoding="utf-8"?>
<a:theme xmlns:a="http://schemas.openxmlformats.org/drawingml/2006/main" name="CDC OR Style options 1 and 2">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1_Level">
      <a:majorFont>
        <a:latin typeface="Garamond"/>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Verdana" pitchFamily="34" charset="0"/>
          </a:defRPr>
        </a:defPPr>
      </a:lstStyle>
    </a:lnDef>
  </a:objectDefaults>
  <a:extraClrSchemeLst>
    <a:extraClrScheme>
      <a:clrScheme name="1_Level 1">
        <a:dk1>
          <a:srgbClr val="006699"/>
        </a:dk1>
        <a:lt1>
          <a:srgbClr val="FFFFFF"/>
        </a:lt1>
        <a:dk2>
          <a:srgbClr val="000000"/>
        </a:dk2>
        <a:lt2>
          <a:srgbClr val="99FF99"/>
        </a:lt2>
        <a:accent1>
          <a:srgbClr val="00CC99"/>
        </a:accent1>
        <a:accent2>
          <a:srgbClr val="009999"/>
        </a:accent2>
        <a:accent3>
          <a:srgbClr val="AAAAAA"/>
        </a:accent3>
        <a:accent4>
          <a:srgbClr val="DADADA"/>
        </a:accent4>
        <a:accent5>
          <a:srgbClr val="AAE2CA"/>
        </a:accent5>
        <a:accent6>
          <a:srgbClr val="008A8A"/>
        </a:accent6>
        <a:hlink>
          <a:srgbClr val="0066FF"/>
        </a:hlink>
        <a:folHlink>
          <a:srgbClr val="989CBA"/>
        </a:folHlink>
      </a:clrScheme>
      <a:clrMap bg1="dk2" tx1="lt1" bg2="dk1" tx2="lt2" accent1="accent1" accent2="accent2" accent3="accent3" accent4="accent4" accent5="accent5" accent6="accent6" hlink="hlink" folHlink="folHlink"/>
    </a:extraClrScheme>
    <a:extraClrScheme>
      <a:clrScheme name="1_Level 2">
        <a:dk1>
          <a:srgbClr val="808000"/>
        </a:dk1>
        <a:lt1>
          <a:srgbClr val="FFFFFF"/>
        </a:lt1>
        <a:dk2>
          <a:srgbClr val="5C271E"/>
        </a:dk2>
        <a:lt2>
          <a:srgbClr val="FFDD89"/>
        </a:lt2>
        <a:accent1>
          <a:srgbClr val="CC6600"/>
        </a:accent1>
        <a:accent2>
          <a:srgbClr val="CC9900"/>
        </a:accent2>
        <a:accent3>
          <a:srgbClr val="B5ACAB"/>
        </a:accent3>
        <a:accent4>
          <a:srgbClr val="DADADA"/>
        </a:accent4>
        <a:accent5>
          <a:srgbClr val="E2B8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1_Level 3">
        <a:dk1>
          <a:srgbClr val="763B00"/>
        </a:dk1>
        <a:lt1>
          <a:srgbClr val="FFFFFF"/>
        </a:lt1>
        <a:dk2>
          <a:srgbClr val="330000"/>
        </a:dk2>
        <a:lt2>
          <a:srgbClr val="CC9900"/>
        </a:lt2>
        <a:accent1>
          <a:srgbClr val="FFCC00"/>
        </a:accent1>
        <a:accent2>
          <a:srgbClr val="CC3300"/>
        </a:accent2>
        <a:accent3>
          <a:srgbClr val="ADAAAA"/>
        </a:accent3>
        <a:accent4>
          <a:srgbClr val="DADADA"/>
        </a:accent4>
        <a:accent5>
          <a:srgbClr val="FFE2AA"/>
        </a:accent5>
        <a:accent6>
          <a:srgbClr val="B92D00"/>
        </a:accent6>
        <a:hlink>
          <a:srgbClr val="666699"/>
        </a:hlink>
        <a:folHlink>
          <a:srgbClr val="999966"/>
        </a:folHlink>
      </a:clrScheme>
      <a:clrMap bg1="dk2" tx1="lt1" bg2="dk1" tx2="lt2" accent1="accent1" accent2="accent2" accent3="accent3" accent4="accent4" accent5="accent5" accent6="accent6" hlink="hlink" folHlink="folHlink"/>
    </a:extraClrScheme>
    <a:extraClrScheme>
      <a:clrScheme name="1_Level 4">
        <a:dk1>
          <a:srgbClr val="6D3696"/>
        </a:dk1>
        <a:lt1>
          <a:srgbClr val="FFFFFF"/>
        </a:lt1>
        <a:dk2>
          <a:srgbClr val="51255D"/>
        </a:dk2>
        <a:lt2>
          <a:srgbClr val="FFFFCC"/>
        </a:lt2>
        <a:accent1>
          <a:srgbClr val="666699"/>
        </a:accent1>
        <a:accent2>
          <a:srgbClr val="800080"/>
        </a:accent2>
        <a:accent3>
          <a:srgbClr val="B3ACB6"/>
        </a:accent3>
        <a:accent4>
          <a:srgbClr val="DADADA"/>
        </a:accent4>
        <a:accent5>
          <a:srgbClr val="B8B8CA"/>
        </a:accent5>
        <a:accent6>
          <a:srgbClr val="730073"/>
        </a:accent6>
        <a:hlink>
          <a:srgbClr val="CCCC00"/>
        </a:hlink>
        <a:folHlink>
          <a:srgbClr val="A3A274"/>
        </a:folHlink>
      </a:clrScheme>
      <a:clrMap bg1="dk2" tx1="lt1" bg2="dk1" tx2="lt2" accent1="accent1" accent2="accent2" accent3="accent3" accent4="accent4" accent5="accent5" accent6="accent6" hlink="hlink" folHlink="folHlink"/>
    </a:extraClrScheme>
    <a:extraClrScheme>
      <a:clrScheme name="1_Level 5">
        <a:dk1>
          <a:srgbClr val="CC6600"/>
        </a:dk1>
        <a:lt1>
          <a:srgbClr val="FFFFFF"/>
        </a:lt1>
        <a:dk2>
          <a:srgbClr val="4A553B"/>
        </a:dk2>
        <a:lt2>
          <a:srgbClr val="FFBF1F"/>
        </a:lt2>
        <a:accent1>
          <a:srgbClr val="FFCC00"/>
        </a:accent1>
        <a:accent2>
          <a:srgbClr val="CC9900"/>
        </a:accent2>
        <a:accent3>
          <a:srgbClr val="B1B4AF"/>
        </a:accent3>
        <a:accent4>
          <a:srgbClr val="DADADA"/>
        </a:accent4>
        <a:accent5>
          <a:srgbClr val="FFE2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1_Level 6">
        <a:dk1>
          <a:srgbClr val="000000"/>
        </a:dk1>
        <a:lt1>
          <a:srgbClr val="FFFFFF"/>
        </a:lt1>
        <a:dk2>
          <a:srgbClr val="666699"/>
        </a:dk2>
        <a:lt2>
          <a:srgbClr val="FFCC00"/>
        </a:lt2>
        <a:accent1>
          <a:srgbClr val="FF9900"/>
        </a:accent1>
        <a:accent2>
          <a:srgbClr val="FF0000"/>
        </a:accent2>
        <a:accent3>
          <a:srgbClr val="FFFFFF"/>
        </a:accent3>
        <a:accent4>
          <a:srgbClr val="000000"/>
        </a:accent4>
        <a:accent5>
          <a:srgbClr val="FFCAAA"/>
        </a:accent5>
        <a:accent6>
          <a:srgbClr val="E70000"/>
        </a:accent6>
        <a:hlink>
          <a:srgbClr val="666699"/>
        </a:hlink>
        <a:folHlink>
          <a:srgbClr val="999966"/>
        </a:folHlink>
      </a:clrScheme>
      <a:clrMap bg1="lt1" tx1="dk1" bg2="lt2" tx2="dk2" accent1="accent1" accent2="accent2" accent3="accent3" accent4="accent4" accent5="accent5" accent6="accent6" hlink="hlink" folHlink="folHlink"/>
    </a:extraClrScheme>
    <a:extraClrScheme>
      <a:clrScheme name="1_Level 7">
        <a:dk1>
          <a:srgbClr val="000000"/>
        </a:dk1>
        <a:lt1>
          <a:srgbClr val="FFFFFF"/>
        </a:lt1>
        <a:dk2>
          <a:srgbClr val="CC3300"/>
        </a:dk2>
        <a:lt2>
          <a:srgbClr val="663300"/>
        </a:lt2>
        <a:accent1>
          <a:srgbClr val="FFCC00"/>
        </a:accent1>
        <a:accent2>
          <a:srgbClr val="CC6600"/>
        </a:accent2>
        <a:accent3>
          <a:srgbClr val="FFFFFF"/>
        </a:accent3>
        <a:accent4>
          <a:srgbClr val="000000"/>
        </a:accent4>
        <a:accent5>
          <a:srgbClr val="FFE2AA"/>
        </a:accent5>
        <a:accent6>
          <a:srgbClr val="B95C00"/>
        </a:accent6>
        <a:hlink>
          <a:srgbClr val="CC9900"/>
        </a:hlink>
        <a:folHlink>
          <a:srgbClr val="996633"/>
        </a:folHlink>
      </a:clrScheme>
      <a:clrMap bg1="lt1" tx1="dk1" bg2="lt2" tx2="dk2" accent1="accent1" accent2="accent2" accent3="accent3" accent4="accent4" accent5="accent5" accent6="accent6" hlink="hlink" folHlink="folHlink"/>
    </a:extraClrScheme>
    <a:extraClrScheme>
      <a:clrScheme name="1_Level 8">
        <a:dk1>
          <a:srgbClr val="000000"/>
        </a:dk1>
        <a:lt1>
          <a:srgbClr val="FFFFFF"/>
        </a:lt1>
        <a:dk2>
          <a:srgbClr val="999900"/>
        </a:dk2>
        <a:lt2>
          <a:srgbClr val="666600"/>
        </a:lt2>
        <a:accent1>
          <a:srgbClr val="99CC00"/>
        </a:accent1>
        <a:accent2>
          <a:srgbClr val="CCCC66"/>
        </a:accent2>
        <a:accent3>
          <a:srgbClr val="FFFFFF"/>
        </a:accent3>
        <a:accent4>
          <a:srgbClr val="000000"/>
        </a:accent4>
        <a:accent5>
          <a:srgbClr val="CAE2AA"/>
        </a:accent5>
        <a:accent6>
          <a:srgbClr val="B9B95C"/>
        </a:accent6>
        <a:hlink>
          <a:srgbClr val="FFCC00"/>
        </a:hlink>
        <a:folHlink>
          <a:srgbClr val="CC99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CDC OR Style options 1 and 2.thmx</Template>
  <TotalTime>35647</TotalTime>
  <Words>6106</Words>
  <Application>Microsoft Office PowerPoint</Application>
  <PresentationFormat>On-screen Show (4:3)</PresentationFormat>
  <Paragraphs>1023</Paragraphs>
  <Slides>59</Slides>
  <Notes>59</Notes>
  <HiddenSlides>0</HiddenSlides>
  <MMClips>0</MMClips>
  <ScaleCrop>false</ScaleCrop>
  <HeadingPairs>
    <vt:vector size="6" baseType="variant">
      <vt:variant>
        <vt:lpstr>Fonts Used</vt:lpstr>
      </vt:variant>
      <vt:variant>
        <vt:i4>12</vt:i4>
      </vt:variant>
      <vt:variant>
        <vt:lpstr>Theme</vt:lpstr>
      </vt:variant>
      <vt:variant>
        <vt:i4>2</vt:i4>
      </vt:variant>
      <vt:variant>
        <vt:lpstr>Slide Titles</vt:lpstr>
      </vt:variant>
      <vt:variant>
        <vt:i4>59</vt:i4>
      </vt:variant>
    </vt:vector>
  </HeadingPairs>
  <TitlesOfParts>
    <vt:vector size="73" baseType="lpstr">
      <vt:lpstr>ＭＳ Ｐゴシック</vt:lpstr>
      <vt:lpstr>ＭＳ Ｐゴシック</vt:lpstr>
      <vt:lpstr>Arial</vt:lpstr>
      <vt:lpstr>Arial Black</vt:lpstr>
      <vt:lpstr>Avenir Book</vt:lpstr>
      <vt:lpstr>Calibri</vt:lpstr>
      <vt:lpstr>Courier New</vt:lpstr>
      <vt:lpstr>Garamond</vt:lpstr>
      <vt:lpstr>Symbol</vt:lpstr>
      <vt:lpstr>Times New Roman</vt:lpstr>
      <vt:lpstr>Verdana</vt:lpstr>
      <vt:lpstr>Wingdings</vt:lpstr>
      <vt:lpstr>CDC OR Style options 1 and 2</vt:lpstr>
      <vt:lpstr>Custom Design</vt:lpstr>
      <vt:lpstr>Basic Tools in Epidemiology Part II</vt:lpstr>
      <vt:lpstr>Outline</vt:lpstr>
      <vt:lpstr>Measures of disease frequency</vt:lpstr>
      <vt:lpstr>Prevalence</vt:lpstr>
      <vt:lpstr>Incidence</vt:lpstr>
      <vt:lpstr>Incidence and prevalence</vt:lpstr>
      <vt:lpstr>Measures of association</vt:lpstr>
      <vt:lpstr>Prevalence ratio (PR)</vt:lpstr>
      <vt:lpstr>Relative risk (RR) </vt:lpstr>
      <vt:lpstr>Odds ratio (OR)</vt:lpstr>
      <vt:lpstr>Key tool: The 2 x 2 table</vt:lpstr>
      <vt:lpstr>Calculating relative risk, prevalence ratio</vt:lpstr>
      <vt:lpstr>Calculating odds ratio</vt:lpstr>
      <vt:lpstr>Categorical variables with more than 2 categories:  Overall P value</vt:lpstr>
      <vt:lpstr>How to get ratios when there are more than 2 categories:  1st option</vt:lpstr>
      <vt:lpstr>PowerPoint Presentation</vt:lpstr>
      <vt:lpstr>How to get ratios when there are more than 2 categories:  2nd option</vt:lpstr>
      <vt:lpstr>How to get ratios when there are more than 2 categories:  2nd option (2)</vt:lpstr>
      <vt:lpstr>How to get ratios when there are more than 2 categories:  3rd option</vt:lpstr>
      <vt:lpstr>How to get ratios when there are more than 2 categories:  3rd option (2)</vt:lpstr>
      <vt:lpstr>General case:   R rows x C columns</vt:lpstr>
      <vt:lpstr>Interpretation of ratios</vt:lpstr>
      <vt:lpstr>Interpretation of ratios  (suggestion, not rule)</vt:lpstr>
      <vt:lpstr>Relative vs. difference  (aka absolute) measures</vt:lpstr>
      <vt:lpstr>Attributable risk (AR)</vt:lpstr>
      <vt:lpstr>Population attributable risk (PAR)</vt:lpstr>
      <vt:lpstr>Evaluating diagnostic tests</vt:lpstr>
      <vt:lpstr>Diagnostic tests</vt:lpstr>
      <vt:lpstr>Measures of test performance</vt:lpstr>
      <vt:lpstr>Measures of test interpretation</vt:lpstr>
      <vt:lpstr>Misclassification rate</vt:lpstr>
      <vt:lpstr>Example diagnostic test study</vt:lpstr>
      <vt:lpstr>Calculating sensitivity</vt:lpstr>
      <vt:lpstr>Calculating specificity</vt:lpstr>
      <vt:lpstr>Example: Calculating values</vt:lpstr>
      <vt:lpstr>Calculating predictive values</vt:lpstr>
      <vt:lpstr>Calculating predictive values (2)</vt:lpstr>
      <vt:lpstr>Calculating predictive values (3) </vt:lpstr>
      <vt:lpstr>Properties of diagnostic  test measures </vt:lpstr>
      <vt:lpstr>Dependence on prevalence </vt:lpstr>
      <vt:lpstr>Properties of tests, illustrated</vt:lpstr>
      <vt:lpstr>Properties of tests compared</vt:lpstr>
      <vt:lpstr>Sensitivity and specificity depend on criteria for positive vs. negative</vt:lpstr>
      <vt:lpstr>How do you define stunting? Anemia?</vt:lpstr>
      <vt:lpstr>How is drug-resistant TB defined? Agar plate proportion method</vt:lpstr>
      <vt:lpstr>Mantoux skin test: What threshold best distinguishes TB from BCG effect?</vt:lpstr>
      <vt:lpstr>ROC curve</vt:lpstr>
      <vt:lpstr>ROC curve (2)</vt:lpstr>
      <vt:lpstr>Producing an ROC curve</vt:lpstr>
      <vt:lpstr>Area under the curve</vt:lpstr>
      <vt:lpstr>ROC curve example</vt:lpstr>
      <vt:lpstr>ROC curve showing optical density readings from ELISA test</vt:lpstr>
      <vt:lpstr>Kappa</vt:lpstr>
      <vt:lpstr>Calculating kappa</vt:lpstr>
      <vt:lpstr>Calculating kappa (2)</vt:lpstr>
      <vt:lpstr>Calculating kappa (3)</vt:lpstr>
      <vt:lpstr>Interpreting kappa</vt:lpstr>
      <vt:lpstr>Kappa for categorical variables</vt:lpstr>
      <vt:lpstr>And now...</vt:lpstr>
    </vt:vector>
  </TitlesOfParts>
  <Company>UCSF</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Lisa Chen</dc:creator>
  <cp:lastModifiedBy>Amelia Alonis</cp:lastModifiedBy>
  <cp:revision>409</cp:revision>
  <dcterms:created xsi:type="dcterms:W3CDTF">2016-12-10T01:14:11Z</dcterms:created>
  <dcterms:modified xsi:type="dcterms:W3CDTF">2019-01-17T19:09:55Z</dcterms:modified>
</cp:coreProperties>
</file>