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6"/>
  </p:notesMasterIdLst>
  <p:sldIdLst>
    <p:sldId id="264" r:id="rId2"/>
    <p:sldId id="256" r:id="rId3"/>
    <p:sldId id="428" r:id="rId4"/>
    <p:sldId id="257" r:id="rId5"/>
    <p:sldId id="448" r:id="rId6"/>
    <p:sldId id="450" r:id="rId7"/>
    <p:sldId id="451" r:id="rId8"/>
    <p:sldId id="452" r:id="rId9"/>
    <p:sldId id="436" r:id="rId10"/>
    <p:sldId id="453" r:id="rId11"/>
    <p:sldId id="478" r:id="rId12"/>
    <p:sldId id="479" r:id="rId13"/>
    <p:sldId id="480" r:id="rId14"/>
    <p:sldId id="481" r:id="rId15"/>
    <p:sldId id="482" r:id="rId16"/>
    <p:sldId id="483" r:id="rId17"/>
    <p:sldId id="484" r:id="rId18"/>
    <p:sldId id="485" r:id="rId19"/>
    <p:sldId id="486" r:id="rId20"/>
    <p:sldId id="456" r:id="rId21"/>
    <p:sldId id="458" r:id="rId22"/>
    <p:sldId id="459" r:id="rId23"/>
    <p:sldId id="460" r:id="rId24"/>
    <p:sldId id="461" r:id="rId25"/>
    <p:sldId id="462" r:id="rId26"/>
    <p:sldId id="463" r:id="rId27"/>
    <p:sldId id="471" r:id="rId28"/>
    <p:sldId id="472" r:id="rId29"/>
    <p:sldId id="473" r:id="rId30"/>
    <p:sldId id="474" r:id="rId31"/>
    <p:sldId id="475" r:id="rId32"/>
    <p:sldId id="476" r:id="rId33"/>
    <p:sldId id="465" r:id="rId34"/>
    <p:sldId id="488" r:id="rId35"/>
    <p:sldId id="489" r:id="rId36"/>
    <p:sldId id="490" r:id="rId37"/>
    <p:sldId id="493" r:id="rId38"/>
    <p:sldId id="318" r:id="rId39"/>
    <p:sldId id="513" r:id="rId40"/>
    <p:sldId id="494" r:id="rId41"/>
    <p:sldId id="495" r:id="rId42"/>
    <p:sldId id="501" r:id="rId43"/>
    <p:sldId id="516" r:id="rId44"/>
    <p:sldId id="468" r:id="rId45"/>
    <p:sldId id="517" r:id="rId46"/>
    <p:sldId id="518" r:id="rId47"/>
    <p:sldId id="519" r:id="rId48"/>
    <p:sldId id="522" r:id="rId49"/>
    <p:sldId id="520" r:id="rId50"/>
    <p:sldId id="521" r:id="rId51"/>
    <p:sldId id="523" r:id="rId52"/>
    <p:sldId id="502" r:id="rId53"/>
    <p:sldId id="503" r:id="rId54"/>
    <p:sldId id="511" r:id="rId55"/>
    <p:sldId id="515" r:id="rId56"/>
    <p:sldId id="467" r:id="rId57"/>
    <p:sldId id="514" r:id="rId58"/>
    <p:sldId id="470" r:id="rId59"/>
    <p:sldId id="464" r:id="rId60"/>
    <p:sldId id="524" r:id="rId61"/>
    <p:sldId id="525" r:id="rId62"/>
    <p:sldId id="526" r:id="rId63"/>
    <p:sldId id="527" r:id="rId64"/>
    <p:sldId id="528" r:id="rId65"/>
    <p:sldId id="529" r:id="rId66"/>
    <p:sldId id="530" r:id="rId67"/>
    <p:sldId id="531" r:id="rId68"/>
    <p:sldId id="532" r:id="rId69"/>
    <p:sldId id="533" r:id="rId70"/>
    <p:sldId id="534" r:id="rId71"/>
    <p:sldId id="565" r:id="rId72"/>
    <p:sldId id="536" r:id="rId73"/>
    <p:sldId id="537" r:id="rId74"/>
    <p:sldId id="538" r:id="rId75"/>
    <p:sldId id="539" r:id="rId76"/>
    <p:sldId id="540" r:id="rId77"/>
    <p:sldId id="541" r:id="rId78"/>
    <p:sldId id="542" r:id="rId79"/>
    <p:sldId id="543" r:id="rId80"/>
    <p:sldId id="544" r:id="rId81"/>
    <p:sldId id="545" r:id="rId82"/>
    <p:sldId id="546" r:id="rId83"/>
    <p:sldId id="547" r:id="rId84"/>
    <p:sldId id="548" r:id="rId85"/>
    <p:sldId id="549" r:id="rId86"/>
    <p:sldId id="550" r:id="rId87"/>
    <p:sldId id="551" r:id="rId88"/>
    <p:sldId id="552" r:id="rId89"/>
    <p:sldId id="564" r:id="rId90"/>
    <p:sldId id="553" r:id="rId91"/>
    <p:sldId id="554" r:id="rId92"/>
    <p:sldId id="555" r:id="rId93"/>
    <p:sldId id="556" r:id="rId94"/>
    <p:sldId id="557" r:id="rId95"/>
    <p:sldId id="558" r:id="rId96"/>
    <p:sldId id="559" r:id="rId97"/>
    <p:sldId id="566" r:id="rId98"/>
    <p:sldId id="560" r:id="rId99"/>
    <p:sldId id="561" r:id="rId100"/>
    <p:sldId id="562" r:id="rId101"/>
    <p:sldId id="567" r:id="rId102"/>
    <p:sldId id="563" r:id="rId103"/>
    <p:sldId id="492" r:id="rId104"/>
    <p:sldId id="263" r:id="rId10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6">
          <p15:clr>
            <a:srgbClr val="A4A3A4"/>
          </p15:clr>
        </p15:guide>
        <p15:guide id="2" pos="43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606"/>
    <a:srgbClr val="1D60AC"/>
    <a:srgbClr val="F1F2F2"/>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90" autoAdjust="0"/>
    <p:restoredTop sz="29610" autoAdjust="0"/>
  </p:normalViewPr>
  <p:slideViewPr>
    <p:cSldViewPr>
      <p:cViewPr varScale="1">
        <p:scale>
          <a:sx n="35" d="100"/>
          <a:sy n="35" d="100"/>
        </p:scale>
        <p:origin x="378" y="48"/>
      </p:cViewPr>
      <p:guideLst>
        <p:guide orient="horz" pos="276"/>
        <p:guide pos="432"/>
      </p:guideLst>
    </p:cSldViewPr>
  </p:slideViewPr>
  <p:notesTextViewPr>
    <p:cViewPr>
      <p:scale>
        <a:sx n="100" d="100"/>
        <a:sy n="100" d="100"/>
      </p:scale>
      <p:origin x="0" y="0"/>
    </p:cViewPr>
  </p:notesTextViewPr>
  <p:sorterViewPr>
    <p:cViewPr>
      <p:scale>
        <a:sx n="180" d="100"/>
        <a:sy n="180" d="100"/>
      </p:scale>
      <p:origin x="0" y="0"/>
    </p:cViewPr>
  </p:sorterViewPr>
  <p:notesViewPr>
    <p:cSldViewPr snapToGrid="0" snapToObjects="1">
      <p:cViewPr varScale="1">
        <p:scale>
          <a:sx n="82" d="100"/>
          <a:sy n="82" d="100"/>
        </p:scale>
        <p:origin x="-2488" y="-1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7F36B235-88A8-4BB4-A36D-0A1924850B82}"/>
    <pc:docChg chg="modSld">
      <pc:chgData name="" userId="" providerId="" clId="Web-{7F36B235-88A8-4BB4-A36D-0A1924850B82}" dt="2019-01-03T21:32:54.326" v="84" actId="20577"/>
      <pc:docMkLst>
        <pc:docMk/>
      </pc:docMkLst>
      <pc:sldChg chg="modSp">
        <pc:chgData name="" userId="" providerId="" clId="Web-{7F36B235-88A8-4BB4-A36D-0A1924850B82}" dt="2019-01-03T21:07:05.086" v="27" actId="20577"/>
        <pc:sldMkLst>
          <pc:docMk/>
          <pc:sldMk cId="128105488" sldId="428"/>
        </pc:sldMkLst>
        <pc:spChg chg="mod">
          <ac:chgData name="" userId="" providerId="" clId="Web-{7F36B235-88A8-4BB4-A36D-0A1924850B82}" dt="2019-01-03T21:07:05.086" v="27" actId="20577"/>
          <ac:spMkLst>
            <pc:docMk/>
            <pc:sldMk cId="128105488" sldId="428"/>
            <ac:spMk id="9" creationId="{00000000-0000-0000-0000-000000000000}"/>
          </ac:spMkLst>
        </pc:spChg>
      </pc:sldChg>
      <pc:sldChg chg="modSp">
        <pc:chgData name="" userId="" providerId="" clId="Web-{7F36B235-88A8-4BB4-A36D-0A1924850B82}" dt="2019-01-03T21:08:00.680" v="31" actId="20577"/>
        <pc:sldMkLst>
          <pc:docMk/>
          <pc:sldMk cId="4008715547" sldId="453"/>
        </pc:sldMkLst>
        <pc:spChg chg="mod">
          <ac:chgData name="" userId="" providerId="" clId="Web-{7F36B235-88A8-4BB4-A36D-0A1924850B82}" dt="2019-01-03T21:08:00.680" v="31" actId="20577"/>
          <ac:spMkLst>
            <pc:docMk/>
            <pc:sldMk cId="4008715547" sldId="453"/>
            <ac:spMk id="9" creationId="{00000000-0000-0000-0000-000000000000}"/>
          </ac:spMkLst>
        </pc:spChg>
      </pc:sldChg>
      <pc:sldChg chg="modSp">
        <pc:chgData name="" userId="" providerId="" clId="Web-{7F36B235-88A8-4BB4-A36D-0A1924850B82}" dt="2019-01-03T21:09:17.790" v="34" actId="20577"/>
        <pc:sldMkLst>
          <pc:docMk/>
          <pc:sldMk cId="1337242410" sldId="458"/>
        </pc:sldMkLst>
        <pc:spChg chg="mod">
          <ac:chgData name="" userId="" providerId="" clId="Web-{7F36B235-88A8-4BB4-A36D-0A1924850B82}" dt="2019-01-03T21:09:17.790" v="34" actId="20577"/>
          <ac:spMkLst>
            <pc:docMk/>
            <pc:sldMk cId="1337242410" sldId="458"/>
            <ac:spMk id="9" creationId="{00000000-0000-0000-0000-000000000000}"/>
          </ac:spMkLst>
        </pc:spChg>
      </pc:sldChg>
      <pc:sldChg chg="modSp">
        <pc:chgData name="" userId="" providerId="" clId="Web-{7F36B235-88A8-4BB4-A36D-0A1924850B82}" dt="2019-01-03T21:14:18.386" v="39" actId="20577"/>
        <pc:sldMkLst>
          <pc:docMk/>
          <pc:sldMk cId="1242926400" sldId="475"/>
        </pc:sldMkLst>
        <pc:spChg chg="mod">
          <ac:chgData name="" userId="" providerId="" clId="Web-{7F36B235-88A8-4BB4-A36D-0A1924850B82}" dt="2019-01-03T21:14:18.386" v="39" actId="20577"/>
          <ac:spMkLst>
            <pc:docMk/>
            <pc:sldMk cId="1242926400" sldId="475"/>
            <ac:spMk id="6" creationId="{00000000-0000-0000-0000-000000000000}"/>
          </ac:spMkLst>
        </pc:spChg>
      </pc:sldChg>
      <pc:sldChg chg="modNotes">
        <pc:chgData name="" userId="" providerId="" clId="Web-{7F36B235-88A8-4BB4-A36D-0A1924850B82}" dt="2019-01-03T21:15:08.980" v="43" actId="20577"/>
        <pc:sldMkLst>
          <pc:docMk/>
          <pc:sldMk cId="2213177089" sldId="494"/>
        </pc:sldMkLst>
      </pc:sldChg>
      <pc:sldChg chg="modNotes">
        <pc:chgData name="" userId="" providerId="" clId="Web-{7F36B235-88A8-4BB4-A36D-0A1924850B82}" dt="2019-01-03T21:15:33.371" v="44" actId="20577"/>
        <pc:sldMkLst>
          <pc:docMk/>
          <pc:sldMk cId="1443353288" sldId="501"/>
        </pc:sldMkLst>
      </pc:sldChg>
      <pc:sldChg chg="modNotes">
        <pc:chgData name="" userId="" providerId="" clId="Web-{7F36B235-88A8-4BB4-A36D-0A1924850B82}" dt="2019-01-03T21:16:41.543" v="52" actId="20577"/>
        <pc:sldMkLst>
          <pc:docMk/>
          <pc:sldMk cId="2231682655" sldId="511"/>
        </pc:sldMkLst>
      </pc:sldChg>
      <pc:sldChg chg="modNotes">
        <pc:chgData name="" userId="" providerId="" clId="Web-{7F36B235-88A8-4BB4-A36D-0A1924850B82}" dt="2019-01-03T21:15:39.340" v="45" actId="20577"/>
        <pc:sldMkLst>
          <pc:docMk/>
          <pc:sldMk cId="3415626942" sldId="516"/>
        </pc:sldMkLst>
      </pc:sldChg>
      <pc:sldChg chg="modNotes">
        <pc:chgData name="" userId="" providerId="" clId="Web-{7F36B235-88A8-4BB4-A36D-0A1924850B82}" dt="2019-01-03T21:15:54.434" v="46" actId="20577"/>
        <pc:sldMkLst>
          <pc:docMk/>
          <pc:sldMk cId="2168030974" sldId="518"/>
        </pc:sldMkLst>
      </pc:sldChg>
      <pc:sldChg chg="modNotes">
        <pc:chgData name="" userId="" providerId="" clId="Web-{7F36B235-88A8-4BB4-A36D-0A1924850B82}" dt="2019-01-03T21:16:03.996" v="47" actId="20577"/>
        <pc:sldMkLst>
          <pc:docMk/>
          <pc:sldMk cId="3474404576" sldId="519"/>
        </pc:sldMkLst>
      </pc:sldChg>
      <pc:sldChg chg="modNotes">
        <pc:chgData name="" userId="" providerId="" clId="Web-{7F36B235-88A8-4BB4-A36D-0A1924850B82}" dt="2019-01-03T21:16:15.684" v="49" actId="20577"/>
        <pc:sldMkLst>
          <pc:docMk/>
          <pc:sldMk cId="407797931" sldId="520"/>
        </pc:sldMkLst>
      </pc:sldChg>
      <pc:sldChg chg="modNotes">
        <pc:chgData name="" userId="" providerId="" clId="Web-{7F36B235-88A8-4BB4-A36D-0A1924850B82}" dt="2019-01-03T21:16:21.309" v="50" actId="20577"/>
        <pc:sldMkLst>
          <pc:docMk/>
          <pc:sldMk cId="4169848424" sldId="521"/>
        </pc:sldMkLst>
      </pc:sldChg>
      <pc:sldChg chg="modNotes">
        <pc:chgData name="" userId="" providerId="" clId="Web-{7F36B235-88A8-4BB4-A36D-0A1924850B82}" dt="2019-01-03T21:16:09.340" v="48" actId="20577"/>
        <pc:sldMkLst>
          <pc:docMk/>
          <pc:sldMk cId="1081150711" sldId="522"/>
        </pc:sldMkLst>
      </pc:sldChg>
      <pc:sldChg chg="modNotes">
        <pc:chgData name="" userId="" providerId="" clId="Web-{7F36B235-88A8-4BB4-A36D-0A1924850B82}" dt="2019-01-03T21:16:30.949" v="51" actId="20577"/>
        <pc:sldMkLst>
          <pc:docMk/>
          <pc:sldMk cId="1447298203" sldId="523"/>
        </pc:sldMkLst>
      </pc:sldChg>
      <pc:sldChg chg="modNotes">
        <pc:chgData name="" userId="" providerId="" clId="Web-{7F36B235-88A8-4BB4-A36D-0A1924850B82}" dt="2019-01-03T21:21:17.076" v="55" actId="20577"/>
        <pc:sldMkLst>
          <pc:docMk/>
          <pc:sldMk cId="822979593" sldId="542"/>
        </pc:sldMkLst>
      </pc:sldChg>
      <pc:sldChg chg="modSp">
        <pc:chgData name="" userId="" providerId="" clId="Web-{7F36B235-88A8-4BB4-A36D-0A1924850B82}" dt="2019-01-03T21:21:48.686" v="58" actId="20577"/>
        <pc:sldMkLst>
          <pc:docMk/>
          <pc:sldMk cId="2359314503" sldId="544"/>
        </pc:sldMkLst>
        <pc:spChg chg="mod">
          <ac:chgData name="" userId="" providerId="" clId="Web-{7F36B235-88A8-4BB4-A36D-0A1924850B82}" dt="2019-01-03T21:21:48.686" v="58" actId="20577"/>
          <ac:spMkLst>
            <pc:docMk/>
            <pc:sldMk cId="2359314503" sldId="544"/>
            <ac:spMk id="5" creationId="{00000000-0000-0000-0000-000000000000}"/>
          </ac:spMkLst>
        </pc:spChg>
      </pc:sldChg>
      <pc:sldChg chg="modNotes">
        <pc:chgData name="" userId="" providerId="" clId="Web-{7F36B235-88A8-4BB4-A36D-0A1924850B82}" dt="2019-01-03T21:22:59.624" v="62" actId="20577"/>
        <pc:sldMkLst>
          <pc:docMk/>
          <pc:sldMk cId="41774229" sldId="546"/>
        </pc:sldMkLst>
      </pc:sldChg>
      <pc:sldChg chg="modSp">
        <pc:chgData name="" userId="" providerId="" clId="Web-{7F36B235-88A8-4BB4-A36D-0A1924850B82}" dt="2019-01-03T21:25:37.140" v="67" actId="20577"/>
        <pc:sldMkLst>
          <pc:docMk/>
          <pc:sldMk cId="3570578539" sldId="555"/>
        </pc:sldMkLst>
        <pc:spChg chg="mod">
          <ac:chgData name="" userId="" providerId="" clId="Web-{7F36B235-88A8-4BB4-A36D-0A1924850B82}" dt="2019-01-03T21:25:37.140" v="67" actId="20577"/>
          <ac:spMkLst>
            <pc:docMk/>
            <pc:sldMk cId="3570578539" sldId="555"/>
            <ac:spMk id="5" creationId="{00000000-0000-0000-0000-000000000000}"/>
          </ac:spMkLst>
        </pc:spChg>
      </pc:sldChg>
      <pc:sldChg chg="modSp">
        <pc:chgData name="" userId="" providerId="" clId="Web-{7F36B235-88A8-4BB4-A36D-0A1924850B82}" dt="2019-01-03T21:25:54.156" v="74" actId="20577"/>
        <pc:sldMkLst>
          <pc:docMk/>
          <pc:sldMk cId="3847116405" sldId="556"/>
        </pc:sldMkLst>
        <pc:spChg chg="mod">
          <ac:chgData name="" userId="" providerId="" clId="Web-{7F36B235-88A8-4BB4-A36D-0A1924850B82}" dt="2019-01-03T21:25:54.156" v="74" actId="20577"/>
          <ac:spMkLst>
            <pc:docMk/>
            <pc:sldMk cId="3847116405" sldId="556"/>
            <ac:spMk id="6" creationId="{00000000-0000-0000-0000-000000000000}"/>
          </ac:spMkLst>
        </pc:spChg>
      </pc:sldChg>
      <pc:sldChg chg="modSp">
        <pc:chgData name="" userId="" providerId="" clId="Web-{7F36B235-88A8-4BB4-A36D-0A1924850B82}" dt="2019-01-03T21:25:57.078" v="78" actId="20577"/>
        <pc:sldMkLst>
          <pc:docMk/>
          <pc:sldMk cId="3591069370" sldId="557"/>
        </pc:sldMkLst>
        <pc:spChg chg="mod">
          <ac:chgData name="" userId="" providerId="" clId="Web-{7F36B235-88A8-4BB4-A36D-0A1924850B82}" dt="2019-01-03T21:25:57.078" v="78" actId="20577"/>
          <ac:spMkLst>
            <pc:docMk/>
            <pc:sldMk cId="3591069370" sldId="557"/>
            <ac:spMk id="7" creationId="{00000000-0000-0000-0000-000000000000}"/>
          </ac:spMkLst>
        </pc:spChg>
      </pc:sldChg>
      <pc:sldChg chg="modSp">
        <pc:chgData name="" userId="" providerId="" clId="Web-{7F36B235-88A8-4BB4-A36D-0A1924850B82}" dt="2019-01-03T21:32:54.326" v="83" actId="20577"/>
        <pc:sldMkLst>
          <pc:docMk/>
          <pc:sldMk cId="4196421626" sldId="562"/>
        </pc:sldMkLst>
        <pc:spChg chg="mod">
          <ac:chgData name="" userId="" providerId="" clId="Web-{7F36B235-88A8-4BB4-A36D-0A1924850B82}" dt="2019-01-03T21:32:54.326" v="83" actId="20577"/>
          <ac:spMkLst>
            <pc:docMk/>
            <pc:sldMk cId="4196421626" sldId="562"/>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3F2ABF-70CA-4407-BDDF-7E8FE2B29F6A}" type="datetimeFigureOut">
              <a:rPr lang="en-US" smtClean="0"/>
              <a:t>1/17/2019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4F3767-57C4-4837-8BB2-ECBF1EA3F6CE}" type="slidenum">
              <a:rPr lang="en-US" smtClean="0"/>
              <a:t>‹#›</a:t>
            </a:fld>
            <a:endParaRPr lang="en-US"/>
          </a:p>
        </p:txBody>
      </p:sp>
    </p:spTree>
    <p:extLst>
      <p:ext uri="{BB962C8B-B14F-4D97-AF65-F5344CB8AC3E}">
        <p14:creationId xmlns:p14="http://schemas.microsoft.com/office/powerpoint/2010/main" val="35949882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01266"/>
          </a:xfrm>
        </p:spPr>
        <p:txBody>
          <a:bodyPr/>
          <a:lstStyle/>
          <a:p>
            <a:r>
              <a:rPr lang="en-US" sz="1200" b="1" dirty="0">
                <a:latin typeface="+mn-lt"/>
                <a:cs typeface="Calibri"/>
              </a:rPr>
              <a:t>Title: W2L3</a:t>
            </a:r>
            <a:r>
              <a:rPr lang="en-US" sz="1200" b="1" baseline="0" dirty="0">
                <a:latin typeface="+mn-lt"/>
                <a:cs typeface="Calibri"/>
              </a:rPr>
              <a:t> </a:t>
            </a:r>
            <a:r>
              <a:rPr lang="en-US" sz="1200" b="1" dirty="0" err="1">
                <a:latin typeface="+mn-lt"/>
                <a:cs typeface="Calibri"/>
              </a:rPr>
              <a:t>Epi</a:t>
            </a:r>
            <a:r>
              <a:rPr lang="en-US" sz="1200" b="1" dirty="0">
                <a:latin typeface="+mn-lt"/>
                <a:cs typeface="Calibri"/>
              </a:rPr>
              <a:t> Info: </a:t>
            </a:r>
            <a:r>
              <a:rPr lang="en-US" sz="1200" b="1" strike="noStrike" dirty="0">
                <a:latin typeface="+mn-lt"/>
                <a:cs typeface="Calibri"/>
              </a:rPr>
              <a:t>Data Analysis</a:t>
            </a:r>
            <a:r>
              <a:rPr lang="en-US" sz="1200" b="1" strike="noStrike" baseline="0" dirty="0">
                <a:latin typeface="+mn-lt"/>
                <a:cs typeface="Calibri"/>
              </a:rPr>
              <a:t> Using the Visual Dashboard</a:t>
            </a:r>
          </a:p>
          <a:p>
            <a:r>
              <a:rPr lang="en-US" sz="1200" b="1" dirty="0">
                <a:latin typeface="+mn-lt"/>
                <a:cs typeface="Calibri"/>
              </a:rPr>
              <a:t>Time: 7 </a:t>
            </a:r>
            <a:r>
              <a:rPr lang="en-US" sz="1200" b="1" dirty="0" err="1">
                <a:latin typeface="+mn-lt"/>
                <a:cs typeface="Calibri"/>
              </a:rPr>
              <a:t>hrs</a:t>
            </a:r>
            <a:r>
              <a:rPr lang="en-US" sz="1200" b="1" dirty="0">
                <a:latin typeface="+mn-lt"/>
                <a:cs typeface="Calibri"/>
              </a:rPr>
              <a:t> - </a:t>
            </a:r>
            <a:r>
              <a:rPr lang="en-US" sz="1200" b="0" dirty="0">
                <a:latin typeface="+mn-lt"/>
                <a:cs typeface="Calibri"/>
              </a:rPr>
              <a:t>Use same combined slide set for Week</a:t>
            </a:r>
            <a:r>
              <a:rPr lang="en-US" sz="1200" b="0" baseline="0" dirty="0">
                <a:latin typeface="+mn-lt"/>
                <a:cs typeface="Calibri"/>
              </a:rPr>
              <a:t> 2 </a:t>
            </a:r>
            <a:r>
              <a:rPr lang="en-US" sz="1200" b="0" baseline="0" dirty="0" err="1">
                <a:latin typeface="+mn-lt"/>
                <a:cs typeface="Calibri"/>
              </a:rPr>
              <a:t>Epi</a:t>
            </a:r>
            <a:r>
              <a:rPr lang="en-US" sz="1200" b="0" baseline="0" dirty="0">
                <a:latin typeface="+mn-lt"/>
                <a:cs typeface="Calibri"/>
              </a:rPr>
              <a:t> Info sessions 1-7, then switch to Classic </a:t>
            </a:r>
            <a:r>
              <a:rPr lang="en-US" sz="1200" b="0" baseline="0" dirty="0" err="1">
                <a:latin typeface="+mn-lt"/>
                <a:cs typeface="Calibri"/>
              </a:rPr>
              <a:t>Epi</a:t>
            </a:r>
            <a:r>
              <a:rPr lang="en-US" sz="1200" b="0" baseline="0" dirty="0">
                <a:latin typeface="+mn-lt"/>
                <a:cs typeface="Calibri"/>
              </a:rPr>
              <a:t> Info for final 8</a:t>
            </a:r>
            <a:r>
              <a:rPr lang="en-US" sz="1200" b="0" baseline="30000" dirty="0">
                <a:latin typeface="+mn-lt"/>
                <a:cs typeface="Calibri"/>
              </a:rPr>
              <a:t>th</a:t>
            </a:r>
            <a:r>
              <a:rPr lang="en-US" sz="1200" b="0" baseline="0" dirty="0">
                <a:latin typeface="+mn-lt"/>
                <a:cs typeface="Calibri"/>
              </a:rPr>
              <a:t> session; </a:t>
            </a:r>
            <a:r>
              <a:rPr lang="en-US" sz="1200" b="1" baseline="0" dirty="0">
                <a:latin typeface="+mn-lt"/>
                <a:cs typeface="Calibri"/>
              </a:rPr>
              <a:t>(104 slides)</a:t>
            </a:r>
            <a:endParaRPr lang="en-US" sz="1200" b="1" dirty="0">
              <a:latin typeface="+mn-lt"/>
              <a:cs typeface="Calibri"/>
            </a:endParaRPr>
          </a:p>
          <a:p>
            <a:pPr>
              <a:spcAft>
                <a:spcPts val="600"/>
              </a:spcAft>
            </a:pPr>
            <a:r>
              <a:rPr lang="en-US" sz="1200" b="1" dirty="0">
                <a:latin typeface="+mn-lt"/>
                <a:cs typeface="Calibri"/>
              </a:rPr>
              <a:t>Reading:</a:t>
            </a:r>
            <a:r>
              <a:rPr lang="en-US" sz="1200" b="1" baseline="0" dirty="0">
                <a:latin typeface="+mn-lt"/>
                <a:cs typeface="Calibri"/>
              </a:rPr>
              <a:t> None</a:t>
            </a:r>
          </a:p>
          <a:p>
            <a:pPr>
              <a:spcAft>
                <a:spcPts val="600"/>
              </a:spcAft>
            </a:pPr>
            <a:endParaRPr lang="en-US" sz="1200" b="0" baseline="0" dirty="0">
              <a:latin typeface="+mn-lt"/>
              <a:cs typeface="Calibri"/>
            </a:endParaRPr>
          </a:p>
          <a:p>
            <a:pPr marL="171450" marR="0" indent="-171450" algn="l" defTabSz="914400" rtl="0" eaLnBrk="1" fontAlgn="auto" latinLnBrk="0" hangingPunct="1">
              <a:lnSpc>
                <a:spcPct val="100000"/>
              </a:lnSpc>
              <a:spcBef>
                <a:spcPts val="0"/>
              </a:spcBef>
              <a:spcAft>
                <a:spcPts val="600"/>
              </a:spcAft>
              <a:buClrTx/>
              <a:buSzTx/>
              <a:buFont typeface="Arial"/>
              <a:buChar char="•"/>
              <a:tabLst/>
              <a:defRPr/>
            </a:pPr>
            <a:r>
              <a:rPr lang="en-US" sz="1200" b="0" baseline="0" dirty="0">
                <a:latin typeface="+mn-lt"/>
                <a:cs typeface="Calibri"/>
              </a:rPr>
              <a:t>Week 2 </a:t>
            </a:r>
            <a:r>
              <a:rPr lang="en-US" sz="1200" b="0" baseline="0" dirty="0" err="1">
                <a:latin typeface="+mn-lt"/>
                <a:cs typeface="Calibri"/>
              </a:rPr>
              <a:t>Epi</a:t>
            </a:r>
            <a:r>
              <a:rPr lang="en-US" sz="1200" b="0" baseline="0" dirty="0">
                <a:latin typeface="+mn-lt"/>
                <a:cs typeface="Calibri"/>
              </a:rPr>
              <a:t> Info sessions have time allotted during Days 1-5 across </a:t>
            </a:r>
            <a:r>
              <a:rPr lang="en-US" sz="1200" b="1" baseline="0" dirty="0">
                <a:latin typeface="+mn-lt"/>
                <a:cs typeface="Calibri"/>
              </a:rPr>
              <a:t>7 sessions using this slide set covering “</a:t>
            </a:r>
            <a:r>
              <a:rPr lang="en-US" sz="1200" b="1" i="1" strike="noStrike" dirty="0">
                <a:latin typeface="+mn-lt"/>
                <a:cs typeface="Calibri"/>
              </a:rPr>
              <a:t>Data Analysis</a:t>
            </a:r>
            <a:r>
              <a:rPr lang="en-US" sz="1200" b="1" i="1" strike="noStrike" baseline="0" dirty="0">
                <a:latin typeface="+mn-lt"/>
                <a:cs typeface="Calibri"/>
              </a:rPr>
              <a:t> Using the Visual Dashboard</a:t>
            </a:r>
            <a:r>
              <a:rPr lang="en-US" sz="1200" b="0" i="1" strike="noStrike" baseline="0" dirty="0">
                <a:latin typeface="+mn-lt"/>
                <a:cs typeface="Calibri"/>
              </a:rPr>
              <a:t>” </a:t>
            </a:r>
            <a:r>
              <a:rPr lang="en-US" sz="1200" b="0" i="0" strike="noStrike" baseline="0" dirty="0">
                <a:latin typeface="+mn-lt"/>
                <a:cs typeface="Calibri"/>
              </a:rPr>
              <a:t>and an additional </a:t>
            </a:r>
            <a:r>
              <a:rPr lang="en-US" sz="1200" b="1" i="0" strike="noStrike" baseline="0" dirty="0">
                <a:latin typeface="+mn-lt"/>
                <a:cs typeface="Calibri"/>
              </a:rPr>
              <a:t>8</a:t>
            </a:r>
            <a:r>
              <a:rPr lang="en-US" sz="1200" b="1" i="0" strike="noStrike" baseline="30000" dirty="0">
                <a:latin typeface="+mn-lt"/>
                <a:cs typeface="Calibri"/>
              </a:rPr>
              <a:t>th</a:t>
            </a:r>
            <a:r>
              <a:rPr lang="en-US" sz="1200" b="1" i="0" strike="noStrike" baseline="0" dirty="0">
                <a:latin typeface="+mn-lt"/>
                <a:cs typeface="Calibri"/>
              </a:rPr>
              <a:t> session using the Classic </a:t>
            </a:r>
            <a:r>
              <a:rPr lang="en-US" sz="1200" b="1" i="0" strike="noStrike" baseline="0" dirty="0" err="1">
                <a:latin typeface="+mn-lt"/>
                <a:cs typeface="Calibri"/>
              </a:rPr>
              <a:t>Epi</a:t>
            </a:r>
            <a:r>
              <a:rPr lang="en-US" sz="1200" b="1" i="0" strike="noStrike" baseline="0" dirty="0">
                <a:latin typeface="+mn-lt"/>
                <a:cs typeface="Calibri"/>
              </a:rPr>
              <a:t> Info</a:t>
            </a:r>
            <a:r>
              <a:rPr lang="en-US" sz="1200" b="0" strike="noStrike" baseline="0" dirty="0">
                <a:latin typeface="+mn-lt"/>
                <a:cs typeface="Calibri"/>
              </a:rPr>
              <a:t>. </a:t>
            </a:r>
          </a:p>
          <a:p>
            <a:pPr marL="171450" marR="0" indent="-171450" algn="l" defTabSz="914400" rtl="0" eaLnBrk="1" fontAlgn="auto" latinLnBrk="0" hangingPunct="1">
              <a:lnSpc>
                <a:spcPct val="100000"/>
              </a:lnSpc>
              <a:spcBef>
                <a:spcPts val="0"/>
              </a:spcBef>
              <a:spcAft>
                <a:spcPts val="600"/>
              </a:spcAft>
              <a:buClrTx/>
              <a:buSzTx/>
              <a:buFont typeface="Arial"/>
              <a:buChar char="•"/>
              <a:tabLst/>
              <a:defRPr/>
            </a:pPr>
            <a:r>
              <a:rPr lang="en-US" sz="1200" b="0" strike="noStrike" baseline="0" dirty="0">
                <a:latin typeface="+mn-lt"/>
                <a:cs typeface="Calibri"/>
              </a:rPr>
              <a:t>The faculty person giving the </a:t>
            </a:r>
            <a:r>
              <a:rPr lang="en-US" sz="1200" b="0" strike="noStrike" baseline="0" dirty="0" err="1">
                <a:latin typeface="+mn-lt"/>
                <a:cs typeface="Calibri"/>
              </a:rPr>
              <a:t>Epi</a:t>
            </a:r>
            <a:r>
              <a:rPr lang="en-US" sz="1200" b="0" strike="noStrike" baseline="0" dirty="0">
                <a:latin typeface="+mn-lt"/>
                <a:cs typeface="Calibri"/>
              </a:rPr>
              <a:t> Info sessions may need to adjust timing based on group needs </a:t>
            </a:r>
            <a:r>
              <a:rPr lang="mr-IN" sz="1200" b="0" strike="noStrike" baseline="0" dirty="0">
                <a:latin typeface="+mn-lt"/>
                <a:cs typeface="Calibri"/>
              </a:rPr>
              <a:t>–</a:t>
            </a:r>
            <a:r>
              <a:rPr lang="en-US" sz="1200" b="0" strike="noStrike" baseline="0" dirty="0">
                <a:latin typeface="+mn-lt"/>
                <a:cs typeface="Calibri"/>
              </a:rPr>
              <a:t> but will have in total </a:t>
            </a:r>
            <a:r>
              <a:rPr lang="en-US" sz="1200" b="0" u="sng" strike="noStrike" baseline="0" dirty="0">
                <a:latin typeface="+mn-lt"/>
                <a:cs typeface="Calibri"/>
              </a:rPr>
              <a:t>7 hours throughout the week </a:t>
            </a:r>
            <a:r>
              <a:rPr lang="en-US" sz="1200" b="0" strike="noStrike" baseline="0" dirty="0">
                <a:latin typeface="+mn-lt"/>
                <a:cs typeface="Calibri"/>
              </a:rPr>
              <a:t>to finish the material with exercises.  </a:t>
            </a:r>
          </a:p>
          <a:p>
            <a:pPr marL="171450" marR="0" indent="-171450" algn="l" defTabSz="914400" rtl="0" eaLnBrk="1" fontAlgn="auto" latinLnBrk="0" hangingPunct="1">
              <a:lnSpc>
                <a:spcPct val="100000"/>
              </a:lnSpc>
              <a:spcBef>
                <a:spcPts val="0"/>
              </a:spcBef>
              <a:spcAft>
                <a:spcPts val="600"/>
              </a:spcAft>
              <a:buClrTx/>
              <a:buSzTx/>
              <a:buFont typeface="Arial"/>
              <a:buChar char="•"/>
              <a:tabLst/>
              <a:defRPr/>
            </a:pPr>
            <a:r>
              <a:rPr lang="en-US" sz="1200" b="0" i="1" strike="noStrike" baseline="0" dirty="0">
                <a:latin typeface="+mn-lt"/>
                <a:cs typeface="Calibri"/>
              </a:rPr>
              <a:t>These sessions should be interactive throughout </a:t>
            </a:r>
            <a:r>
              <a:rPr lang="mr-IN" sz="1200" b="0" i="1" strike="noStrike" baseline="0" dirty="0">
                <a:latin typeface="+mn-lt"/>
                <a:cs typeface="Calibri"/>
              </a:rPr>
              <a:t>–</a:t>
            </a:r>
            <a:r>
              <a:rPr lang="en-US" sz="1200" b="0" i="1" strike="noStrike" baseline="0" dirty="0">
                <a:latin typeface="+mn-lt"/>
                <a:cs typeface="Calibri"/>
              </a:rPr>
              <a:t> guiding the participants to actively use the tutorial as the faculty person demonstrates.</a:t>
            </a:r>
            <a:r>
              <a:rPr lang="en-US" sz="1200" dirty="0">
                <a:latin typeface="+mn-lt"/>
                <a:cs typeface="Calibri"/>
              </a:rPr>
              <a:t> This should not be a one-way didactic lecture series.</a:t>
            </a:r>
          </a:p>
          <a:p>
            <a:pPr marL="171450" marR="0" indent="-171450" algn="l" defTabSz="914400" rtl="0" eaLnBrk="1" fontAlgn="auto" latinLnBrk="0" hangingPunct="1">
              <a:lnSpc>
                <a:spcPct val="100000"/>
              </a:lnSpc>
              <a:spcBef>
                <a:spcPts val="0"/>
              </a:spcBef>
              <a:spcAft>
                <a:spcPts val="600"/>
              </a:spcAft>
              <a:buClrTx/>
              <a:buSzTx/>
              <a:buFont typeface="Arial"/>
              <a:buChar char="•"/>
              <a:tabLst/>
              <a:defRPr/>
            </a:pPr>
            <a:r>
              <a:rPr lang="en-US" sz="1200" b="1" i="1" baseline="0" dirty="0">
                <a:latin typeface="+mn-lt"/>
                <a:cs typeface="Calibri"/>
              </a:rPr>
              <a:t>[See general W2L3 </a:t>
            </a:r>
            <a:r>
              <a:rPr lang="en-US" sz="1200" b="1" i="1" baseline="0" dirty="0" err="1">
                <a:latin typeface="+mn-lt"/>
                <a:cs typeface="Calibri"/>
              </a:rPr>
              <a:t>Epi</a:t>
            </a:r>
            <a:r>
              <a:rPr lang="en-US" sz="1200" b="1" i="1" baseline="0" dirty="0">
                <a:latin typeface="+mn-lt"/>
                <a:cs typeface="Calibri"/>
              </a:rPr>
              <a:t> Info instructions in the course Facilitator Guide]</a:t>
            </a:r>
          </a:p>
        </p:txBody>
      </p:sp>
      <p:sp>
        <p:nvSpPr>
          <p:cNvPr id="4" name="Slide Number Placeholder 3"/>
          <p:cNvSpPr>
            <a:spLocks noGrp="1"/>
          </p:cNvSpPr>
          <p:nvPr>
            <p:ph type="sldNum" sz="quarter" idx="10"/>
          </p:nvPr>
        </p:nvSpPr>
        <p:spPr/>
        <p:txBody>
          <a:bodyPr/>
          <a:lstStyle/>
          <a:p>
            <a:fld id="{EF4F3767-57C4-4837-8BB2-ECBF1EA3F6CE}" type="slidenum">
              <a:rPr lang="en-US" smtClean="0"/>
              <a:t>1</a:t>
            </a:fld>
            <a:endParaRPr lang="en-US"/>
          </a:p>
        </p:txBody>
      </p:sp>
    </p:spTree>
    <p:extLst>
      <p:ext uri="{BB962C8B-B14F-4D97-AF65-F5344CB8AC3E}">
        <p14:creationId xmlns:p14="http://schemas.microsoft.com/office/powerpoint/2010/main" val="3365922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10</a:t>
            </a:fld>
            <a:endParaRPr lang="en-US"/>
          </a:p>
        </p:txBody>
      </p:sp>
    </p:spTree>
    <p:extLst>
      <p:ext uri="{BB962C8B-B14F-4D97-AF65-F5344CB8AC3E}">
        <p14:creationId xmlns:p14="http://schemas.microsoft.com/office/powerpoint/2010/main" val="46851590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100</a:t>
            </a:fld>
            <a:endParaRPr lang="en-US"/>
          </a:p>
        </p:txBody>
      </p:sp>
    </p:spTree>
    <p:extLst>
      <p:ext uri="{BB962C8B-B14F-4D97-AF65-F5344CB8AC3E}">
        <p14:creationId xmlns:p14="http://schemas.microsoft.com/office/powerpoint/2010/main" val="11334630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101</a:t>
            </a:fld>
            <a:endParaRPr lang="en-US"/>
          </a:p>
        </p:txBody>
      </p:sp>
    </p:spTree>
    <p:extLst>
      <p:ext uri="{BB962C8B-B14F-4D97-AF65-F5344CB8AC3E}">
        <p14:creationId xmlns:p14="http://schemas.microsoft.com/office/powerpoint/2010/main" val="258870011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For each independent variable the following information is provided: the coefficient (i.e., slope), its standard error (“</a:t>
            </a:r>
            <a:r>
              <a:rPr lang="en-US" sz="1200" b="0" i="0" u="none" strike="noStrike" kern="1200" baseline="0" dirty="0" err="1">
                <a:solidFill>
                  <a:schemeClr val="tx1"/>
                </a:solidFill>
                <a:latin typeface="+mn-lt"/>
                <a:ea typeface="+mn-ea"/>
                <a:cs typeface="+mn-cs"/>
              </a:rPr>
              <a:t>Std</a:t>
            </a:r>
            <a:r>
              <a:rPr lang="en-US" sz="1200" b="0" i="0" u="none" strike="noStrike" kern="1200" baseline="0" dirty="0">
                <a:solidFill>
                  <a:schemeClr val="tx1"/>
                </a:solidFill>
                <a:latin typeface="+mn-lt"/>
                <a:ea typeface="+mn-ea"/>
                <a:cs typeface="+mn-cs"/>
              </a:rPr>
              <a:t> Error”), and the F-test value and associated p-value.</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interpretation would be that both birth weight and age have statistically significant associations with systolic blood pressure even after controlling for the other variable.</a:t>
            </a:r>
          </a:p>
          <a:p>
            <a:pPr marL="171450" indent="-171450" rtl="0">
              <a:buFont typeface="Arial" panose="020B0604020202020204" pitchFamily="34" charset="0"/>
              <a:buChar char="•"/>
            </a:pPr>
            <a:r>
              <a:rPr lang="en-US" sz="1200" b="0" i="0" u="none" strike="noStrike" kern="1200" baseline="0" dirty="0">
                <a:solidFill>
                  <a:schemeClr val="tx1"/>
                </a:solidFill>
                <a:latin typeface="+mn-lt"/>
                <a:ea typeface="+mn-ea"/>
                <a:cs typeface="+mn-cs"/>
              </a:rPr>
              <a:t>Yes, that does mean significant association between both Age and Birthweight and </a:t>
            </a:r>
            <a:r>
              <a:rPr lang="en-US" sz="1200" b="0" i="0" u="none" strike="noStrike" kern="1200" baseline="0" dirty="0" err="1">
                <a:solidFill>
                  <a:schemeClr val="tx1"/>
                </a:solidFill>
                <a:latin typeface="+mn-lt"/>
                <a:ea typeface="+mn-ea"/>
                <a:cs typeface="+mn-cs"/>
              </a:rPr>
              <a:t>SystolicBlood</a:t>
            </a:r>
            <a:r>
              <a:rPr lang="en-US" sz="1200" b="0" i="0" u="none" strike="noStrike" kern="1200" baseline="0" dirty="0">
                <a:solidFill>
                  <a:schemeClr val="tx1"/>
                </a:solidFill>
                <a:latin typeface="+mn-lt"/>
                <a:ea typeface="+mn-ea"/>
                <a:cs typeface="+mn-cs"/>
              </a:rPr>
              <a:t>. But the coefficients work the other way: As </a:t>
            </a:r>
            <a:r>
              <a:rPr lang="en-US" sz="1200" b="0" i="0" u="none" strike="noStrike" kern="1200" baseline="0" dirty="0" err="1">
                <a:solidFill>
                  <a:schemeClr val="tx1"/>
                </a:solidFill>
                <a:latin typeface="+mn-lt"/>
                <a:ea typeface="+mn-ea"/>
                <a:cs typeface="+mn-cs"/>
              </a:rPr>
              <a:t>AgeInDays</a:t>
            </a:r>
            <a:r>
              <a:rPr lang="en-US" sz="1200" b="0" i="0" u="none" strike="noStrike" kern="1200" baseline="0" dirty="0">
                <a:solidFill>
                  <a:schemeClr val="tx1"/>
                </a:solidFill>
                <a:latin typeface="+mn-lt"/>
                <a:ea typeface="+mn-ea"/>
                <a:cs typeface="+mn-cs"/>
              </a:rPr>
              <a:t> increases by 1, Blood Pressure increases by 5.888. And as Birthweight increases by one unit (ounce?), Blood Pressure increases by 0.126.</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regression line is: SBP = 53.450 + 0.126*BWT + 5.888*AGENSTANT coefficient term is the y intercept.</a:t>
            </a:r>
          </a:p>
        </p:txBody>
      </p:sp>
      <p:sp>
        <p:nvSpPr>
          <p:cNvPr id="4" name="Slide Number Placeholder 3"/>
          <p:cNvSpPr>
            <a:spLocks noGrp="1"/>
          </p:cNvSpPr>
          <p:nvPr>
            <p:ph type="sldNum" sz="quarter" idx="10"/>
          </p:nvPr>
        </p:nvSpPr>
        <p:spPr/>
        <p:txBody>
          <a:bodyPr/>
          <a:lstStyle/>
          <a:p>
            <a:fld id="{EF4F3767-57C4-4837-8BB2-ECBF1EA3F6CE}" type="slidenum">
              <a:rPr lang="en-US" smtClean="0"/>
              <a:t>102</a:t>
            </a:fld>
            <a:endParaRPr lang="en-US"/>
          </a:p>
        </p:txBody>
      </p:sp>
    </p:spTree>
    <p:extLst>
      <p:ext uri="{BB962C8B-B14F-4D97-AF65-F5344CB8AC3E}">
        <p14:creationId xmlns:p14="http://schemas.microsoft.com/office/powerpoint/2010/main" val="209550212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103</a:t>
            </a:fld>
            <a:endParaRPr lang="en-US"/>
          </a:p>
        </p:txBody>
      </p:sp>
    </p:spTree>
    <p:extLst>
      <p:ext uri="{BB962C8B-B14F-4D97-AF65-F5344CB8AC3E}">
        <p14:creationId xmlns:p14="http://schemas.microsoft.com/office/powerpoint/2010/main" val="202003099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104</a:t>
            </a:fld>
            <a:endParaRPr lang="en-US"/>
          </a:p>
        </p:txBody>
      </p:sp>
    </p:spTree>
    <p:extLst>
      <p:ext uri="{BB962C8B-B14F-4D97-AF65-F5344CB8AC3E}">
        <p14:creationId xmlns:p14="http://schemas.microsoft.com/office/powerpoint/2010/main" val="2574368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11</a:t>
            </a:fld>
            <a:endParaRPr lang="en-US"/>
          </a:p>
        </p:txBody>
      </p:sp>
    </p:spTree>
    <p:extLst>
      <p:ext uri="{BB962C8B-B14F-4D97-AF65-F5344CB8AC3E}">
        <p14:creationId xmlns:p14="http://schemas.microsoft.com/office/powerpoint/2010/main" val="1697386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12</a:t>
            </a:fld>
            <a:endParaRPr lang="en-US"/>
          </a:p>
        </p:txBody>
      </p:sp>
    </p:spTree>
    <p:extLst>
      <p:ext uri="{BB962C8B-B14F-4D97-AF65-F5344CB8AC3E}">
        <p14:creationId xmlns:p14="http://schemas.microsoft.com/office/powerpoint/2010/main" val="2924212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13</a:t>
            </a:fld>
            <a:endParaRPr lang="en-US"/>
          </a:p>
        </p:txBody>
      </p:sp>
    </p:spTree>
    <p:extLst>
      <p:ext uri="{BB962C8B-B14F-4D97-AF65-F5344CB8AC3E}">
        <p14:creationId xmlns:p14="http://schemas.microsoft.com/office/powerpoint/2010/main" val="1675601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14</a:t>
            </a:fld>
            <a:endParaRPr lang="en-US"/>
          </a:p>
        </p:txBody>
      </p:sp>
    </p:spTree>
    <p:extLst>
      <p:ext uri="{BB962C8B-B14F-4D97-AF65-F5344CB8AC3E}">
        <p14:creationId xmlns:p14="http://schemas.microsoft.com/office/powerpoint/2010/main" val="1292354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15</a:t>
            </a:fld>
            <a:endParaRPr lang="en-US"/>
          </a:p>
        </p:txBody>
      </p:sp>
    </p:spTree>
    <p:extLst>
      <p:ext uri="{BB962C8B-B14F-4D97-AF65-F5344CB8AC3E}">
        <p14:creationId xmlns:p14="http://schemas.microsoft.com/office/powerpoint/2010/main" val="1395761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16</a:t>
            </a:fld>
            <a:endParaRPr lang="en-US"/>
          </a:p>
        </p:txBody>
      </p:sp>
    </p:spTree>
    <p:extLst>
      <p:ext uri="{BB962C8B-B14F-4D97-AF65-F5344CB8AC3E}">
        <p14:creationId xmlns:p14="http://schemas.microsoft.com/office/powerpoint/2010/main" val="2097675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17</a:t>
            </a:fld>
            <a:endParaRPr lang="en-US"/>
          </a:p>
        </p:txBody>
      </p:sp>
    </p:spTree>
    <p:extLst>
      <p:ext uri="{BB962C8B-B14F-4D97-AF65-F5344CB8AC3E}">
        <p14:creationId xmlns:p14="http://schemas.microsoft.com/office/powerpoint/2010/main" val="989757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18</a:t>
            </a:fld>
            <a:endParaRPr lang="en-US"/>
          </a:p>
        </p:txBody>
      </p:sp>
    </p:spTree>
    <p:extLst>
      <p:ext uri="{BB962C8B-B14F-4D97-AF65-F5344CB8AC3E}">
        <p14:creationId xmlns:p14="http://schemas.microsoft.com/office/powerpoint/2010/main" val="21504354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19</a:t>
            </a:fld>
            <a:endParaRPr lang="en-US"/>
          </a:p>
        </p:txBody>
      </p:sp>
    </p:spTree>
    <p:extLst>
      <p:ext uri="{BB962C8B-B14F-4D97-AF65-F5344CB8AC3E}">
        <p14:creationId xmlns:p14="http://schemas.microsoft.com/office/powerpoint/2010/main" val="2124274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Calibri (Body)"/>
              </a:rPr>
              <a:t>[Introductory</a:t>
            </a:r>
            <a:r>
              <a:rPr lang="en-US" i="1" baseline="0" dirty="0">
                <a:latin typeface="Calibri (Body)"/>
              </a:rPr>
              <a:t> title slide for content of Week 2 </a:t>
            </a:r>
            <a:r>
              <a:rPr lang="en-US" i="1" baseline="0" dirty="0" err="1">
                <a:latin typeface="Calibri (Body)"/>
              </a:rPr>
              <a:t>Epi</a:t>
            </a:r>
            <a:r>
              <a:rPr lang="en-US" i="1" baseline="0">
                <a:latin typeface="Calibri (Body)"/>
              </a:rPr>
              <a:t> Info </a:t>
            </a:r>
            <a:r>
              <a:rPr lang="en-US" i="1" baseline="0" dirty="0">
                <a:latin typeface="Calibri (Body)"/>
              </a:rPr>
              <a:t>sessions]</a:t>
            </a:r>
            <a:endParaRPr lang="en-US" i="1" dirty="0">
              <a:latin typeface="Calibri (Body)"/>
            </a:endParaRPr>
          </a:p>
        </p:txBody>
      </p:sp>
      <p:sp>
        <p:nvSpPr>
          <p:cNvPr id="4" name="Slide Number Placeholder 3"/>
          <p:cNvSpPr>
            <a:spLocks noGrp="1"/>
          </p:cNvSpPr>
          <p:nvPr>
            <p:ph type="sldNum" sz="quarter" idx="10"/>
          </p:nvPr>
        </p:nvSpPr>
        <p:spPr/>
        <p:txBody>
          <a:bodyPr/>
          <a:lstStyle/>
          <a:p>
            <a:fld id="{EF4F3767-57C4-4837-8BB2-ECBF1EA3F6CE}" type="slidenum">
              <a:rPr lang="en-US" smtClean="0"/>
              <a:t>2</a:t>
            </a:fld>
            <a:endParaRPr lang="en-US"/>
          </a:p>
        </p:txBody>
      </p:sp>
    </p:spTree>
    <p:extLst>
      <p:ext uri="{BB962C8B-B14F-4D97-AF65-F5344CB8AC3E}">
        <p14:creationId xmlns:p14="http://schemas.microsoft.com/office/powerpoint/2010/main" val="10266218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20</a:t>
            </a:fld>
            <a:endParaRPr lang="en-US"/>
          </a:p>
        </p:txBody>
      </p:sp>
    </p:spTree>
    <p:extLst>
      <p:ext uri="{BB962C8B-B14F-4D97-AF65-F5344CB8AC3E}">
        <p14:creationId xmlns:p14="http://schemas.microsoft.com/office/powerpoint/2010/main" val="2450297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21</a:t>
            </a:fld>
            <a:endParaRPr lang="en-US"/>
          </a:p>
        </p:txBody>
      </p:sp>
    </p:spTree>
    <p:extLst>
      <p:ext uri="{BB962C8B-B14F-4D97-AF65-F5344CB8AC3E}">
        <p14:creationId xmlns:p14="http://schemas.microsoft.com/office/powerpoint/2010/main" val="34743145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22</a:t>
            </a:fld>
            <a:endParaRPr lang="en-US"/>
          </a:p>
        </p:txBody>
      </p:sp>
    </p:spTree>
    <p:extLst>
      <p:ext uri="{BB962C8B-B14F-4D97-AF65-F5344CB8AC3E}">
        <p14:creationId xmlns:p14="http://schemas.microsoft.com/office/powerpoint/2010/main" val="3616947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23</a:t>
            </a:fld>
            <a:endParaRPr lang="en-US"/>
          </a:p>
        </p:txBody>
      </p:sp>
    </p:spTree>
    <p:extLst>
      <p:ext uri="{BB962C8B-B14F-4D97-AF65-F5344CB8AC3E}">
        <p14:creationId xmlns:p14="http://schemas.microsoft.com/office/powerpoint/2010/main" val="1050271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24</a:t>
            </a:fld>
            <a:endParaRPr lang="en-US"/>
          </a:p>
        </p:txBody>
      </p:sp>
    </p:spTree>
    <p:extLst>
      <p:ext uri="{BB962C8B-B14F-4D97-AF65-F5344CB8AC3E}">
        <p14:creationId xmlns:p14="http://schemas.microsoft.com/office/powerpoint/2010/main" val="2548087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25</a:t>
            </a:fld>
            <a:endParaRPr lang="en-US"/>
          </a:p>
        </p:txBody>
      </p:sp>
    </p:spTree>
    <p:extLst>
      <p:ext uri="{BB962C8B-B14F-4D97-AF65-F5344CB8AC3E}">
        <p14:creationId xmlns:p14="http://schemas.microsoft.com/office/powerpoint/2010/main" val="2799786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26</a:t>
            </a:fld>
            <a:endParaRPr lang="en-US"/>
          </a:p>
        </p:txBody>
      </p:sp>
    </p:spTree>
    <p:extLst>
      <p:ext uri="{BB962C8B-B14F-4D97-AF65-F5344CB8AC3E}">
        <p14:creationId xmlns:p14="http://schemas.microsoft.com/office/powerpoint/2010/main" val="4544641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27</a:t>
            </a:fld>
            <a:endParaRPr lang="en-US"/>
          </a:p>
        </p:txBody>
      </p:sp>
    </p:spTree>
    <p:extLst>
      <p:ext uri="{BB962C8B-B14F-4D97-AF65-F5344CB8AC3E}">
        <p14:creationId xmlns:p14="http://schemas.microsoft.com/office/powerpoint/2010/main" val="22443880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28</a:t>
            </a:fld>
            <a:endParaRPr lang="en-US"/>
          </a:p>
        </p:txBody>
      </p:sp>
    </p:spTree>
    <p:extLst>
      <p:ext uri="{BB962C8B-B14F-4D97-AF65-F5344CB8AC3E}">
        <p14:creationId xmlns:p14="http://schemas.microsoft.com/office/powerpoint/2010/main" val="3712517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29</a:t>
            </a:fld>
            <a:endParaRPr lang="en-US"/>
          </a:p>
        </p:txBody>
      </p:sp>
    </p:spTree>
    <p:extLst>
      <p:ext uri="{BB962C8B-B14F-4D97-AF65-F5344CB8AC3E}">
        <p14:creationId xmlns:p14="http://schemas.microsoft.com/office/powerpoint/2010/main" val="1154069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3</a:t>
            </a:fld>
            <a:endParaRPr lang="en-US"/>
          </a:p>
        </p:txBody>
      </p:sp>
    </p:spTree>
    <p:extLst>
      <p:ext uri="{BB962C8B-B14F-4D97-AF65-F5344CB8AC3E}">
        <p14:creationId xmlns:p14="http://schemas.microsoft.com/office/powerpoint/2010/main" val="7224147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30</a:t>
            </a:fld>
            <a:endParaRPr lang="en-US"/>
          </a:p>
        </p:txBody>
      </p:sp>
    </p:spTree>
    <p:extLst>
      <p:ext uri="{BB962C8B-B14F-4D97-AF65-F5344CB8AC3E}">
        <p14:creationId xmlns:p14="http://schemas.microsoft.com/office/powerpoint/2010/main" val="2255648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31</a:t>
            </a:fld>
            <a:endParaRPr lang="en-US"/>
          </a:p>
        </p:txBody>
      </p:sp>
    </p:spTree>
    <p:extLst>
      <p:ext uri="{BB962C8B-B14F-4D97-AF65-F5344CB8AC3E}">
        <p14:creationId xmlns:p14="http://schemas.microsoft.com/office/powerpoint/2010/main" val="21916955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32</a:t>
            </a:fld>
            <a:endParaRPr lang="en-US"/>
          </a:p>
        </p:txBody>
      </p:sp>
    </p:spTree>
    <p:extLst>
      <p:ext uri="{BB962C8B-B14F-4D97-AF65-F5344CB8AC3E}">
        <p14:creationId xmlns:p14="http://schemas.microsoft.com/office/powerpoint/2010/main" val="12349418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33</a:t>
            </a:fld>
            <a:endParaRPr lang="en-US"/>
          </a:p>
        </p:txBody>
      </p:sp>
    </p:spTree>
    <p:extLst>
      <p:ext uri="{BB962C8B-B14F-4D97-AF65-F5344CB8AC3E}">
        <p14:creationId xmlns:p14="http://schemas.microsoft.com/office/powerpoint/2010/main" val="1428956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34</a:t>
            </a:fld>
            <a:endParaRPr lang="en-US"/>
          </a:p>
        </p:txBody>
      </p:sp>
    </p:spTree>
    <p:extLst>
      <p:ext uri="{BB962C8B-B14F-4D97-AF65-F5344CB8AC3E}">
        <p14:creationId xmlns:p14="http://schemas.microsoft.com/office/powerpoint/2010/main" val="12576601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35</a:t>
            </a:fld>
            <a:endParaRPr lang="en-US"/>
          </a:p>
        </p:txBody>
      </p:sp>
    </p:spTree>
    <p:extLst>
      <p:ext uri="{BB962C8B-B14F-4D97-AF65-F5344CB8AC3E}">
        <p14:creationId xmlns:p14="http://schemas.microsoft.com/office/powerpoint/2010/main" val="16975816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36</a:t>
            </a:fld>
            <a:endParaRPr lang="en-US"/>
          </a:p>
        </p:txBody>
      </p:sp>
    </p:spTree>
    <p:extLst>
      <p:ext uri="{BB962C8B-B14F-4D97-AF65-F5344CB8AC3E}">
        <p14:creationId xmlns:p14="http://schemas.microsoft.com/office/powerpoint/2010/main" val="11921297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37</a:t>
            </a:fld>
            <a:endParaRPr lang="en-US"/>
          </a:p>
        </p:txBody>
      </p:sp>
    </p:spTree>
    <p:extLst>
      <p:ext uri="{BB962C8B-B14F-4D97-AF65-F5344CB8AC3E}">
        <p14:creationId xmlns:p14="http://schemas.microsoft.com/office/powerpoint/2010/main" val="37219301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38</a:t>
            </a:fld>
            <a:endParaRPr lang="en-US"/>
          </a:p>
        </p:txBody>
      </p:sp>
    </p:spTree>
    <p:extLst>
      <p:ext uri="{BB962C8B-B14F-4D97-AF65-F5344CB8AC3E}">
        <p14:creationId xmlns:p14="http://schemas.microsoft.com/office/powerpoint/2010/main" val="22413716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39</a:t>
            </a:fld>
            <a:endParaRPr lang="en-US"/>
          </a:p>
        </p:txBody>
      </p:sp>
    </p:spTree>
    <p:extLst>
      <p:ext uri="{BB962C8B-B14F-4D97-AF65-F5344CB8AC3E}">
        <p14:creationId xmlns:p14="http://schemas.microsoft.com/office/powerpoint/2010/main" val="3631997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4</a:t>
            </a:fld>
            <a:endParaRPr lang="en-US"/>
          </a:p>
        </p:txBody>
      </p:sp>
    </p:spTree>
    <p:extLst>
      <p:ext uri="{BB962C8B-B14F-4D97-AF65-F5344CB8AC3E}">
        <p14:creationId xmlns:p14="http://schemas.microsoft.com/office/powerpoint/2010/main" val="39772311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i="1" dirty="0">
                <a:latin typeface="Calibri (Body)"/>
              </a:rPr>
              <a:t>Show how to sort variables</a:t>
            </a:r>
            <a:r>
              <a:rPr lang="en-US" sz="1200" i="1" baseline="0" dirty="0">
                <a:latin typeface="Calibri (Body)"/>
              </a:rPr>
              <a:t>, how to move the line list on the canvas and collapse it. Also </a:t>
            </a:r>
            <a:r>
              <a:rPr lang="en-US" i="1" dirty="0">
                <a:latin typeface="Calibri (Body)"/>
              </a:rPr>
              <a:t>demonstrate</a:t>
            </a:r>
            <a:r>
              <a:rPr lang="en-US" sz="1200" i="1" baseline="0" dirty="0">
                <a:latin typeface="Calibri (Body)"/>
              </a:rPr>
              <a:t> how to send to other programs.</a:t>
            </a:r>
          </a:p>
        </p:txBody>
      </p:sp>
      <p:sp>
        <p:nvSpPr>
          <p:cNvPr id="4" name="Slide Number Placeholder 3"/>
          <p:cNvSpPr>
            <a:spLocks noGrp="1"/>
          </p:cNvSpPr>
          <p:nvPr>
            <p:ph type="sldNum" sz="quarter" idx="10"/>
          </p:nvPr>
        </p:nvSpPr>
        <p:spPr/>
        <p:txBody>
          <a:bodyPr/>
          <a:lstStyle/>
          <a:p>
            <a:fld id="{9E2824C8-F33F-42B6-A8C9-86A7C461E59A}" type="slidenum">
              <a:rPr lang="en-US" smtClean="0"/>
              <a:t>40</a:t>
            </a:fld>
            <a:endParaRPr lang="en-US"/>
          </a:p>
        </p:txBody>
      </p:sp>
    </p:spTree>
    <p:extLst>
      <p:ext uri="{BB962C8B-B14F-4D97-AF65-F5344CB8AC3E}">
        <p14:creationId xmlns:p14="http://schemas.microsoft.com/office/powerpoint/2010/main" val="29456825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41</a:t>
            </a:fld>
            <a:endParaRPr lang="en-US"/>
          </a:p>
        </p:txBody>
      </p:sp>
    </p:spTree>
    <p:extLst>
      <p:ext uri="{BB962C8B-B14F-4D97-AF65-F5344CB8AC3E}">
        <p14:creationId xmlns:p14="http://schemas.microsoft.com/office/powerpoint/2010/main" val="20227605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Use</a:t>
            </a:r>
            <a:r>
              <a:rPr lang="en-US" i="1" baseline="0" dirty="0"/>
              <a:t> questions to demonstrate how to:</a:t>
            </a:r>
            <a:endParaRPr lang="en-US" i="1" baseline="0" dirty="0">
              <a:cs typeface="Calibri"/>
            </a:endParaRPr>
          </a:p>
          <a:p>
            <a:pPr marL="685800" lvl="1" indent="-228600">
              <a:buFont typeface="+mj-lt"/>
              <a:buAutoNum type="arabicPeriod"/>
            </a:pPr>
            <a:r>
              <a:rPr lang="en-US" i="1" baseline="0" dirty="0"/>
              <a:t>Stratify variables in Frequency</a:t>
            </a:r>
            <a:endParaRPr lang="en-US" i="1" baseline="0" dirty="0">
              <a:cs typeface="Calibri"/>
            </a:endParaRPr>
          </a:p>
          <a:p>
            <a:pPr marL="685800" lvl="1" indent="-228600">
              <a:buFont typeface="+mj-lt"/>
              <a:buAutoNum type="arabicPeriod"/>
            </a:pPr>
            <a:r>
              <a:rPr lang="en-US" i="1" baseline="0" dirty="0"/>
              <a:t>Use Combined Frequency</a:t>
            </a:r>
            <a:endParaRPr lang="en-US" i="1" baseline="0" dirty="0">
              <a:cs typeface="Calibri"/>
            </a:endParaRPr>
          </a:p>
          <a:p>
            <a:pPr marL="685800" lvl="1" indent="-228600">
              <a:buFont typeface="+mj-lt"/>
              <a:buAutoNum type="arabicPeriod"/>
            </a:pPr>
            <a:r>
              <a:rPr lang="en-US" i="1" baseline="0" dirty="0"/>
              <a:t>Cross-tabulate and stratify in Means </a:t>
            </a:r>
            <a:r>
              <a:rPr lang="en-US" i="1" baseline="0" dirty="0">
                <a:sym typeface="Wingdings" panose="05000000000000000000" pitchFamily="2" charset="2"/>
              </a:rPr>
              <a:t> ALSO you can show how to use DATA FILTERS to produce similar results</a:t>
            </a:r>
            <a:endParaRPr lang="en-US" i="1" baseline="0" dirty="0">
              <a:cs typeface="Calibri"/>
            </a:endParaRPr>
          </a:p>
          <a:p>
            <a:pPr marL="171450" indent="-171450">
              <a:buFont typeface="Arial" panose="020B0604020202020204" pitchFamily="34" charset="0"/>
              <a:buChar char="•"/>
            </a:pPr>
            <a:r>
              <a:rPr lang="en-US" i="1" baseline="0" dirty="0"/>
              <a:t>Should also go through the different display functions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42</a:t>
            </a:fld>
            <a:endParaRPr lang="en-US"/>
          </a:p>
        </p:txBody>
      </p:sp>
    </p:spTree>
    <p:extLst>
      <p:ext uri="{BB962C8B-B14F-4D97-AF65-F5344CB8AC3E}">
        <p14:creationId xmlns:p14="http://schemas.microsoft.com/office/powerpoint/2010/main" val="30919952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Use</a:t>
            </a:r>
            <a:r>
              <a:rPr lang="en-US" i="1" baseline="0" dirty="0"/>
              <a:t> questions to demonstrate how to:</a:t>
            </a:r>
            <a:endParaRPr lang="en-US" i="1" baseline="0" dirty="0">
              <a:cs typeface="Calibri"/>
            </a:endParaRPr>
          </a:p>
          <a:p>
            <a:pPr marL="685800" lvl="1" indent="-228600">
              <a:buFont typeface="+mj-lt"/>
              <a:buAutoNum type="arabicPeriod"/>
            </a:pPr>
            <a:r>
              <a:rPr lang="en-US" i="1" baseline="0" dirty="0"/>
              <a:t>Stratify variables in Frequency</a:t>
            </a:r>
            <a:endParaRPr lang="en-US" i="1" baseline="0" dirty="0">
              <a:cs typeface="Calibri"/>
            </a:endParaRPr>
          </a:p>
          <a:p>
            <a:pPr marL="685800" lvl="1" indent="-228600">
              <a:buFont typeface="+mj-lt"/>
              <a:buAutoNum type="arabicPeriod"/>
            </a:pPr>
            <a:r>
              <a:rPr lang="en-US" i="1" baseline="0" dirty="0"/>
              <a:t>Use Combined Frequency</a:t>
            </a:r>
            <a:endParaRPr lang="en-US" i="1" baseline="0" dirty="0">
              <a:cs typeface="Calibri"/>
            </a:endParaRPr>
          </a:p>
          <a:p>
            <a:pPr marL="685800" lvl="1" indent="-228600">
              <a:buFont typeface="+mj-lt"/>
              <a:buAutoNum type="arabicPeriod"/>
            </a:pPr>
            <a:r>
              <a:rPr lang="en-US" i="1" baseline="0" dirty="0"/>
              <a:t>Cross-tabulate and stratify in Means </a:t>
            </a:r>
            <a:r>
              <a:rPr lang="en-US" i="1" baseline="0" dirty="0">
                <a:sym typeface="Wingdings" panose="05000000000000000000" pitchFamily="2" charset="2"/>
              </a:rPr>
              <a:t> ALSO you can show how to use DATA FILTERS to produce similar results</a:t>
            </a:r>
            <a:endParaRPr lang="en-US" i="1" baseline="0" dirty="0">
              <a:cs typeface="Calibri"/>
            </a:endParaRPr>
          </a:p>
          <a:p>
            <a:pPr marL="171450" indent="-171450">
              <a:buFont typeface="Arial" panose="020B0604020202020204" pitchFamily="34" charset="0"/>
              <a:buChar char="•"/>
            </a:pPr>
            <a:r>
              <a:rPr lang="en-US" i="1" baseline="0" dirty="0"/>
              <a:t>Should also go through the different display functions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43</a:t>
            </a:fld>
            <a:endParaRPr lang="en-US"/>
          </a:p>
        </p:txBody>
      </p:sp>
    </p:spTree>
    <p:extLst>
      <p:ext uri="{BB962C8B-B14F-4D97-AF65-F5344CB8AC3E}">
        <p14:creationId xmlns:p14="http://schemas.microsoft.com/office/powerpoint/2010/main" val="39408336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44</a:t>
            </a:fld>
            <a:endParaRPr lang="en-US"/>
          </a:p>
        </p:txBody>
      </p:sp>
    </p:spTree>
    <p:extLst>
      <p:ext uri="{BB962C8B-B14F-4D97-AF65-F5344CB8AC3E}">
        <p14:creationId xmlns:p14="http://schemas.microsoft.com/office/powerpoint/2010/main" val="26131607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lvl="1" indent="-228600">
              <a:buFont typeface="+mj-lt"/>
              <a:buAutoNum type="arabicPeriod"/>
            </a:pPr>
            <a:r>
              <a:rPr lang="en-US" baseline="0" dirty="0"/>
              <a:t>Stratify variables in Frequency</a:t>
            </a:r>
          </a:p>
          <a:p>
            <a:pPr marL="685800" lvl="1" indent="-228600">
              <a:buFont typeface="+mj-lt"/>
              <a:buAutoNum type="arabicPeriod"/>
            </a:pPr>
            <a:r>
              <a:rPr lang="en-US" baseline="0" dirty="0"/>
              <a:t>Use Combined Frequency</a:t>
            </a:r>
          </a:p>
          <a:p>
            <a:pPr marL="685800" lvl="1" indent="-228600">
              <a:buFont typeface="+mj-lt"/>
              <a:buAutoNum type="arabicPeriod"/>
            </a:pPr>
            <a:r>
              <a:rPr lang="en-US" baseline="0" dirty="0"/>
              <a:t>Cross-tabulate and stratify in Means </a:t>
            </a:r>
            <a:r>
              <a:rPr lang="en-US" baseline="0" dirty="0">
                <a:sym typeface="Wingdings" panose="05000000000000000000" pitchFamily="2" charset="2"/>
              </a:rPr>
              <a:t> ALSO you can show how to use DATA FILTERS to produce similar results</a:t>
            </a:r>
            <a:endParaRPr lang="en-US" baseline="0" dirty="0"/>
          </a:p>
          <a:p>
            <a:pPr marL="171450" indent="-171450">
              <a:buFont typeface="Arial" panose="020B0604020202020204" pitchFamily="34" charset="0"/>
              <a:buChar char="•"/>
            </a:pPr>
            <a:r>
              <a:rPr lang="en-US" baseline="0" dirty="0"/>
              <a:t>Should also go through the different display functions</a:t>
            </a:r>
          </a:p>
        </p:txBody>
      </p:sp>
      <p:sp>
        <p:nvSpPr>
          <p:cNvPr id="4" name="Slide Number Placeholder 3"/>
          <p:cNvSpPr>
            <a:spLocks noGrp="1"/>
          </p:cNvSpPr>
          <p:nvPr>
            <p:ph type="sldNum" sz="quarter" idx="10"/>
          </p:nvPr>
        </p:nvSpPr>
        <p:spPr/>
        <p:txBody>
          <a:bodyPr/>
          <a:lstStyle/>
          <a:p>
            <a:fld id="{9E2824C8-F33F-42B6-A8C9-86A7C461E59A}" type="slidenum">
              <a:rPr lang="en-US" smtClean="0"/>
              <a:t>45</a:t>
            </a:fld>
            <a:endParaRPr lang="en-US"/>
          </a:p>
        </p:txBody>
      </p:sp>
    </p:spTree>
    <p:extLst>
      <p:ext uri="{BB962C8B-B14F-4D97-AF65-F5344CB8AC3E}">
        <p14:creationId xmlns:p14="http://schemas.microsoft.com/office/powerpoint/2010/main" val="16755224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Use</a:t>
            </a:r>
            <a:r>
              <a:rPr lang="en-US" i="1" baseline="0" dirty="0"/>
              <a:t> questions to demonstrate how to:</a:t>
            </a:r>
            <a:endParaRPr lang="en-US" i="1" baseline="0" dirty="0">
              <a:cs typeface="Calibri"/>
            </a:endParaRPr>
          </a:p>
          <a:p>
            <a:pPr marL="685800" lvl="1" indent="-228600">
              <a:buFont typeface="+mj-lt"/>
              <a:buAutoNum type="arabicPeriod"/>
            </a:pPr>
            <a:r>
              <a:rPr lang="en-US" i="1" baseline="0" dirty="0"/>
              <a:t>Stratify variables in Frequency</a:t>
            </a:r>
            <a:endParaRPr lang="en-US" i="1" baseline="0" dirty="0">
              <a:cs typeface="Calibri"/>
            </a:endParaRPr>
          </a:p>
          <a:p>
            <a:pPr marL="685800" lvl="1" indent="-228600">
              <a:buFont typeface="+mj-lt"/>
              <a:buAutoNum type="arabicPeriod"/>
            </a:pPr>
            <a:r>
              <a:rPr lang="en-US" i="1" baseline="0" dirty="0"/>
              <a:t>Use Combined Frequency</a:t>
            </a:r>
            <a:endParaRPr lang="en-US" i="1" baseline="0" dirty="0">
              <a:cs typeface="Calibri"/>
            </a:endParaRPr>
          </a:p>
          <a:p>
            <a:pPr marL="685800" lvl="1" indent="-228600">
              <a:buFont typeface="+mj-lt"/>
              <a:buAutoNum type="arabicPeriod"/>
            </a:pPr>
            <a:r>
              <a:rPr lang="en-US" i="1" baseline="0" dirty="0"/>
              <a:t>Cross-tabulate and stratify in Means </a:t>
            </a:r>
            <a:r>
              <a:rPr lang="en-US" i="1" baseline="0" dirty="0">
                <a:sym typeface="Wingdings" panose="05000000000000000000" pitchFamily="2" charset="2"/>
              </a:rPr>
              <a:t> ALSO you can show how to use DATA FILTERS to produce similar results</a:t>
            </a:r>
            <a:endParaRPr lang="en-US" i="1" baseline="0" dirty="0">
              <a:cs typeface="Calibri"/>
            </a:endParaRPr>
          </a:p>
          <a:p>
            <a:pPr marL="171450" indent="-171450">
              <a:buFont typeface="Arial" panose="020B0604020202020204" pitchFamily="34" charset="0"/>
              <a:buChar char="•"/>
            </a:pPr>
            <a:r>
              <a:rPr lang="en-US" i="1" baseline="0" dirty="0"/>
              <a:t>Should also go through the different display functions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46</a:t>
            </a:fld>
            <a:endParaRPr lang="en-US"/>
          </a:p>
        </p:txBody>
      </p:sp>
    </p:spTree>
    <p:extLst>
      <p:ext uri="{BB962C8B-B14F-4D97-AF65-F5344CB8AC3E}">
        <p14:creationId xmlns:p14="http://schemas.microsoft.com/office/powerpoint/2010/main" val="42648472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Use</a:t>
            </a:r>
            <a:r>
              <a:rPr lang="en-US" i="1" baseline="0" dirty="0"/>
              <a:t> questions to demonstrate how to:</a:t>
            </a:r>
            <a:endParaRPr lang="en-US" i="1" baseline="0" dirty="0">
              <a:cs typeface="Calibri"/>
            </a:endParaRPr>
          </a:p>
          <a:p>
            <a:pPr marL="685800" lvl="1" indent="-228600">
              <a:buFont typeface="+mj-lt"/>
              <a:buAutoNum type="arabicPeriod"/>
            </a:pPr>
            <a:r>
              <a:rPr lang="en-US" i="1" baseline="0" dirty="0"/>
              <a:t>Stratify variables in Frequency</a:t>
            </a:r>
            <a:endParaRPr lang="en-US" i="1" baseline="0" dirty="0">
              <a:cs typeface="Calibri"/>
            </a:endParaRPr>
          </a:p>
          <a:p>
            <a:pPr marL="685800" lvl="1" indent="-228600">
              <a:buFont typeface="+mj-lt"/>
              <a:buAutoNum type="arabicPeriod"/>
            </a:pPr>
            <a:r>
              <a:rPr lang="en-US" i="1" baseline="0" dirty="0"/>
              <a:t>Use Combined Frequency</a:t>
            </a:r>
            <a:endParaRPr lang="en-US" i="1" baseline="0" dirty="0">
              <a:cs typeface="Calibri"/>
            </a:endParaRPr>
          </a:p>
          <a:p>
            <a:pPr marL="685800" lvl="1" indent="-228600">
              <a:buFont typeface="+mj-lt"/>
              <a:buAutoNum type="arabicPeriod"/>
            </a:pPr>
            <a:r>
              <a:rPr lang="en-US" i="1" baseline="0" dirty="0"/>
              <a:t>Cross-tabulate and stratify in Means </a:t>
            </a:r>
            <a:r>
              <a:rPr lang="en-US" i="1" baseline="0" dirty="0">
                <a:sym typeface="Wingdings" panose="05000000000000000000" pitchFamily="2" charset="2"/>
              </a:rPr>
              <a:t> ALSO you can show how to use DATA FILTERS to produce similar results</a:t>
            </a:r>
            <a:endParaRPr lang="en-US" i="1" baseline="0" dirty="0">
              <a:cs typeface="Calibri"/>
            </a:endParaRPr>
          </a:p>
          <a:p>
            <a:pPr marL="171450" indent="-171450">
              <a:buFont typeface="Arial" panose="020B0604020202020204" pitchFamily="34" charset="0"/>
              <a:buChar char="•"/>
            </a:pPr>
            <a:r>
              <a:rPr lang="en-US" i="1" baseline="0" dirty="0"/>
              <a:t>Should also go through the different display functions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47</a:t>
            </a:fld>
            <a:endParaRPr lang="en-US"/>
          </a:p>
        </p:txBody>
      </p:sp>
    </p:spTree>
    <p:extLst>
      <p:ext uri="{BB962C8B-B14F-4D97-AF65-F5344CB8AC3E}">
        <p14:creationId xmlns:p14="http://schemas.microsoft.com/office/powerpoint/2010/main" val="9444503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Show how to:</a:t>
            </a:r>
            <a:endParaRPr lang="en-US" i="1" dirty="0">
              <a:cs typeface="Calibri"/>
            </a:endParaRPr>
          </a:p>
          <a:p>
            <a:pPr marL="685800" lvl="1" indent="-228600">
              <a:buFont typeface="+mj-lt"/>
              <a:buAutoNum type="arabicPeriod"/>
            </a:pPr>
            <a:r>
              <a:rPr lang="en-US" i="1" baseline="0" dirty="0"/>
              <a:t>C</a:t>
            </a:r>
            <a:r>
              <a:rPr lang="en-US" i="1" dirty="0"/>
              <a:t>reate</a:t>
            </a:r>
            <a:r>
              <a:rPr lang="en-US" i="1" baseline="0" dirty="0"/>
              <a:t> chart titles, axis titles, etc.</a:t>
            </a:r>
            <a:endParaRPr lang="en-US" i="1" baseline="0" dirty="0">
              <a:cs typeface="Calibri"/>
            </a:endParaRPr>
          </a:p>
          <a:p>
            <a:pPr marL="685800" lvl="1" indent="-228600">
              <a:buFont typeface="+mj-lt"/>
              <a:buAutoNum type="arabicPeriod"/>
            </a:pPr>
            <a:r>
              <a:rPr lang="en-US" i="1" baseline="0" dirty="0"/>
              <a:t>Stratify Epi Curve</a:t>
            </a:r>
            <a:endParaRPr lang="en-US" i="1" baseline="0" dirty="0">
              <a:cs typeface="Calibri"/>
            </a:endParaRPr>
          </a:p>
          <a:p>
            <a:pPr marL="685800" lvl="1" indent="-228600">
              <a:buFont typeface="+mj-lt"/>
              <a:buAutoNum type="arabicPeriod"/>
            </a:pPr>
            <a:r>
              <a:rPr lang="en-US" i="1" dirty="0"/>
              <a:t>Utilize</a:t>
            </a:r>
            <a:r>
              <a:rPr lang="en-US" i="1" baseline="0" dirty="0"/>
              <a:t> the Data Filter in </a:t>
            </a:r>
            <a:r>
              <a:rPr lang="en-US" i="1" baseline="0" dirty="0" err="1"/>
              <a:t>gadet</a:t>
            </a:r>
            <a:endParaRPr lang="en-US" i="1" baseline="0" dirty="0">
              <a:cs typeface="Calibri"/>
            </a:endParaRPr>
          </a:p>
          <a:p>
            <a:pPr marL="685800" lvl="1" indent="-228600">
              <a:buFont typeface="+mj-lt"/>
              <a:buAutoNum type="arabicPeriod"/>
            </a:pPr>
            <a:r>
              <a:rPr lang="en-US" i="1" baseline="0" dirty="0"/>
              <a:t>Show how to SAVE canvas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48</a:t>
            </a:fld>
            <a:endParaRPr lang="en-US"/>
          </a:p>
        </p:txBody>
      </p:sp>
    </p:spTree>
    <p:extLst>
      <p:ext uri="{BB962C8B-B14F-4D97-AF65-F5344CB8AC3E}">
        <p14:creationId xmlns:p14="http://schemas.microsoft.com/office/powerpoint/2010/main" val="14759440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Show how to:</a:t>
            </a:r>
            <a:endParaRPr lang="en-US" i="1" dirty="0">
              <a:cs typeface="Calibri"/>
            </a:endParaRPr>
          </a:p>
          <a:p>
            <a:pPr marL="685800" lvl="1" indent="-228600">
              <a:buFont typeface="+mj-lt"/>
              <a:buAutoNum type="arabicPeriod"/>
            </a:pPr>
            <a:r>
              <a:rPr lang="en-US" i="1" baseline="0" dirty="0"/>
              <a:t>C</a:t>
            </a:r>
            <a:r>
              <a:rPr lang="en-US" i="1" dirty="0"/>
              <a:t>reate</a:t>
            </a:r>
            <a:r>
              <a:rPr lang="en-US" i="1" baseline="0" dirty="0"/>
              <a:t> chart titles, axis titles, etc.</a:t>
            </a:r>
            <a:endParaRPr lang="en-US" i="1" baseline="0" dirty="0">
              <a:cs typeface="Calibri"/>
            </a:endParaRPr>
          </a:p>
          <a:p>
            <a:pPr marL="685800" lvl="1" indent="-228600">
              <a:buFont typeface="+mj-lt"/>
              <a:buAutoNum type="arabicPeriod"/>
            </a:pPr>
            <a:r>
              <a:rPr lang="en-US" i="1" baseline="0" dirty="0"/>
              <a:t>Stratify Epi Curve</a:t>
            </a:r>
            <a:endParaRPr lang="en-US" i="1" baseline="0" dirty="0">
              <a:cs typeface="Calibri"/>
            </a:endParaRPr>
          </a:p>
          <a:p>
            <a:pPr marL="685800" lvl="1" indent="-228600">
              <a:buFont typeface="+mj-lt"/>
              <a:buAutoNum type="arabicPeriod"/>
            </a:pPr>
            <a:r>
              <a:rPr lang="en-US" i="1" dirty="0"/>
              <a:t>Utilize</a:t>
            </a:r>
            <a:r>
              <a:rPr lang="en-US" i="1" baseline="0" dirty="0"/>
              <a:t> the Data Filter in </a:t>
            </a:r>
            <a:r>
              <a:rPr lang="en-US" i="1" baseline="0" dirty="0" err="1"/>
              <a:t>gadet</a:t>
            </a:r>
            <a:endParaRPr lang="en-US" i="1" baseline="0" dirty="0">
              <a:cs typeface="Calibri"/>
            </a:endParaRPr>
          </a:p>
          <a:p>
            <a:pPr marL="685800" lvl="1" indent="-228600">
              <a:buFont typeface="+mj-lt"/>
              <a:buAutoNum type="arabicPeriod"/>
            </a:pPr>
            <a:r>
              <a:rPr lang="en-US" i="1" baseline="0" dirty="0"/>
              <a:t>Show how to SAVE canvas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49</a:t>
            </a:fld>
            <a:endParaRPr lang="en-US"/>
          </a:p>
        </p:txBody>
      </p:sp>
    </p:spTree>
    <p:extLst>
      <p:ext uri="{BB962C8B-B14F-4D97-AF65-F5344CB8AC3E}">
        <p14:creationId xmlns:p14="http://schemas.microsoft.com/office/powerpoint/2010/main" val="18516583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5</a:t>
            </a:fld>
            <a:endParaRPr lang="en-US"/>
          </a:p>
        </p:txBody>
      </p:sp>
    </p:spTree>
    <p:extLst>
      <p:ext uri="{BB962C8B-B14F-4D97-AF65-F5344CB8AC3E}">
        <p14:creationId xmlns:p14="http://schemas.microsoft.com/office/powerpoint/2010/main" val="38998682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Show how to:</a:t>
            </a:r>
            <a:endParaRPr lang="en-US" i="1" dirty="0">
              <a:cs typeface="Calibri"/>
            </a:endParaRPr>
          </a:p>
          <a:p>
            <a:pPr marL="685800" lvl="1" indent="-228600">
              <a:buFont typeface="+mj-lt"/>
              <a:buAutoNum type="arabicPeriod"/>
            </a:pPr>
            <a:r>
              <a:rPr lang="en-US" i="1" baseline="0" dirty="0"/>
              <a:t>C</a:t>
            </a:r>
            <a:r>
              <a:rPr lang="en-US" i="1" dirty="0"/>
              <a:t>reate</a:t>
            </a:r>
            <a:r>
              <a:rPr lang="en-US" i="1" baseline="0" dirty="0"/>
              <a:t> chart titles, axis titles, etc.</a:t>
            </a:r>
            <a:endParaRPr lang="en-US" i="1" baseline="0" dirty="0">
              <a:cs typeface="Calibri"/>
            </a:endParaRPr>
          </a:p>
          <a:p>
            <a:pPr marL="685800" lvl="1" indent="-228600">
              <a:buFont typeface="+mj-lt"/>
              <a:buAutoNum type="arabicPeriod"/>
            </a:pPr>
            <a:r>
              <a:rPr lang="en-US" i="1" baseline="0" dirty="0"/>
              <a:t>Stratify Epi Curve</a:t>
            </a:r>
            <a:endParaRPr lang="en-US" i="1" baseline="0" dirty="0">
              <a:cs typeface="Calibri"/>
            </a:endParaRPr>
          </a:p>
          <a:p>
            <a:pPr marL="685800" lvl="1" indent="-228600">
              <a:buFont typeface="+mj-lt"/>
              <a:buAutoNum type="arabicPeriod"/>
            </a:pPr>
            <a:r>
              <a:rPr lang="en-US" i="1" dirty="0"/>
              <a:t>Utilize</a:t>
            </a:r>
            <a:r>
              <a:rPr lang="en-US" i="1" baseline="0" dirty="0"/>
              <a:t> the Data Filter in </a:t>
            </a:r>
            <a:r>
              <a:rPr lang="en-US" i="1" baseline="0" dirty="0" err="1"/>
              <a:t>gadet</a:t>
            </a:r>
            <a:endParaRPr lang="en-US" i="1" baseline="0" dirty="0">
              <a:cs typeface="Calibri"/>
            </a:endParaRPr>
          </a:p>
          <a:p>
            <a:pPr marL="685800" lvl="1" indent="-228600">
              <a:buFont typeface="+mj-lt"/>
              <a:buAutoNum type="arabicPeriod"/>
            </a:pPr>
            <a:r>
              <a:rPr lang="en-US" i="1" baseline="0" dirty="0"/>
              <a:t>Show how to SAVE canvas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50</a:t>
            </a:fld>
            <a:endParaRPr lang="en-US"/>
          </a:p>
        </p:txBody>
      </p:sp>
    </p:spTree>
    <p:extLst>
      <p:ext uri="{BB962C8B-B14F-4D97-AF65-F5344CB8AC3E}">
        <p14:creationId xmlns:p14="http://schemas.microsoft.com/office/powerpoint/2010/main" val="18456599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Show how to:</a:t>
            </a:r>
            <a:endParaRPr lang="en-US" i="1" dirty="0">
              <a:cs typeface="Calibri"/>
            </a:endParaRPr>
          </a:p>
          <a:p>
            <a:pPr marL="685800" lvl="1" indent="-228600">
              <a:buFont typeface="+mj-lt"/>
              <a:buAutoNum type="arabicPeriod"/>
            </a:pPr>
            <a:r>
              <a:rPr lang="en-US" i="1" baseline="0" dirty="0"/>
              <a:t>C</a:t>
            </a:r>
            <a:r>
              <a:rPr lang="en-US" i="1" dirty="0"/>
              <a:t>reate</a:t>
            </a:r>
            <a:r>
              <a:rPr lang="en-US" i="1" baseline="0" dirty="0"/>
              <a:t> chart titles, axis titles, etc.</a:t>
            </a:r>
            <a:endParaRPr lang="en-US" i="1" baseline="0" dirty="0">
              <a:cs typeface="Calibri"/>
            </a:endParaRPr>
          </a:p>
          <a:p>
            <a:pPr marL="685800" lvl="1" indent="-228600">
              <a:buFont typeface="+mj-lt"/>
              <a:buAutoNum type="arabicPeriod"/>
            </a:pPr>
            <a:r>
              <a:rPr lang="en-US" i="1" baseline="0" dirty="0"/>
              <a:t>Stratify Epi Curve</a:t>
            </a:r>
            <a:endParaRPr lang="en-US" i="1" baseline="0" dirty="0">
              <a:cs typeface="Calibri"/>
            </a:endParaRPr>
          </a:p>
          <a:p>
            <a:pPr marL="685800" lvl="1" indent="-228600">
              <a:buFont typeface="+mj-lt"/>
              <a:buAutoNum type="arabicPeriod"/>
            </a:pPr>
            <a:r>
              <a:rPr lang="en-US" i="1" dirty="0"/>
              <a:t>Utilize</a:t>
            </a:r>
            <a:r>
              <a:rPr lang="en-US" i="1" baseline="0" dirty="0"/>
              <a:t> the Data Filter in </a:t>
            </a:r>
            <a:r>
              <a:rPr lang="en-US" i="1" baseline="0" dirty="0" err="1"/>
              <a:t>gadet</a:t>
            </a:r>
            <a:endParaRPr lang="en-US" i="1" baseline="0" dirty="0">
              <a:cs typeface="Calibri"/>
            </a:endParaRPr>
          </a:p>
          <a:p>
            <a:pPr marL="685800" lvl="1" indent="-228600">
              <a:buFont typeface="+mj-lt"/>
              <a:buAutoNum type="arabicPeriod"/>
            </a:pPr>
            <a:r>
              <a:rPr lang="en-US" i="1" baseline="0" dirty="0"/>
              <a:t>Show how to SAVE canvas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51</a:t>
            </a:fld>
            <a:endParaRPr lang="en-US"/>
          </a:p>
        </p:txBody>
      </p:sp>
    </p:spTree>
    <p:extLst>
      <p:ext uri="{BB962C8B-B14F-4D97-AF65-F5344CB8AC3E}">
        <p14:creationId xmlns:p14="http://schemas.microsoft.com/office/powerpoint/2010/main" val="38911132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52</a:t>
            </a:fld>
            <a:endParaRPr lang="en-US"/>
          </a:p>
        </p:txBody>
      </p:sp>
    </p:spTree>
    <p:extLst>
      <p:ext uri="{BB962C8B-B14F-4D97-AF65-F5344CB8AC3E}">
        <p14:creationId xmlns:p14="http://schemas.microsoft.com/office/powerpoint/2010/main" val="18572538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53</a:t>
            </a:fld>
            <a:endParaRPr lang="en-US"/>
          </a:p>
        </p:txBody>
      </p:sp>
    </p:spTree>
    <p:extLst>
      <p:ext uri="{BB962C8B-B14F-4D97-AF65-F5344CB8AC3E}">
        <p14:creationId xmlns:p14="http://schemas.microsoft.com/office/powerpoint/2010/main" val="17925111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Use</a:t>
            </a:r>
            <a:r>
              <a:rPr lang="en-US" i="1" baseline="0" dirty="0"/>
              <a:t> questions to demonstrate how to:</a:t>
            </a:r>
            <a:endParaRPr lang="en-US" i="1" baseline="0" dirty="0">
              <a:cs typeface="Calibri"/>
            </a:endParaRPr>
          </a:p>
          <a:p>
            <a:pPr marL="685800" lvl="1" indent="-228600">
              <a:buFont typeface="+mj-lt"/>
              <a:buAutoNum type="arabicPeriod"/>
            </a:pPr>
            <a:r>
              <a:rPr lang="en-US" i="1" baseline="0" dirty="0"/>
              <a:t>Stratify variables in Tables</a:t>
            </a:r>
            <a:endParaRPr lang="en-US" i="1" baseline="0" dirty="0">
              <a:cs typeface="Calibri"/>
            </a:endParaRPr>
          </a:p>
          <a:p>
            <a:pPr marL="685800" lvl="1" indent="-228600">
              <a:buFont typeface="+mj-lt"/>
              <a:buAutoNum type="arabicPeriod"/>
            </a:pPr>
            <a:r>
              <a:rPr lang="en-US" i="1" baseline="0" dirty="0"/>
              <a:t>Should also go through the different display functions</a:t>
            </a:r>
            <a:endParaRPr lang="en-US" i="1" baseline="0" dirty="0">
              <a:cs typeface="Calibri"/>
            </a:endParaRPr>
          </a:p>
          <a:p>
            <a:pPr marL="685800" lvl="1" indent="-228600">
              <a:buFont typeface="+mj-lt"/>
              <a:buAutoNum type="arabicPeriod"/>
            </a:pPr>
            <a:r>
              <a:rPr lang="en-US" i="1" baseline="0" dirty="0"/>
              <a:t>Create a dichotomous variable</a:t>
            </a:r>
            <a:endParaRPr lang="en-US" i="1" baseline="0" dirty="0">
              <a:cs typeface="Calibri"/>
            </a:endParaRPr>
          </a:p>
          <a:p>
            <a:pPr marL="685800" lvl="1" indent="-228600">
              <a:buFont typeface="+mj-lt"/>
              <a:buAutoNum type="arabicPeriod"/>
            </a:pPr>
            <a:r>
              <a:rPr lang="en-US" i="1" baseline="0" dirty="0"/>
              <a:t>Combining variables</a:t>
            </a:r>
            <a:endParaRPr lang="en-US" i="1" baseline="0" dirty="0">
              <a:cs typeface="Calibri"/>
            </a:endParaRPr>
          </a:p>
        </p:txBody>
      </p:sp>
      <p:sp>
        <p:nvSpPr>
          <p:cNvPr id="4" name="Slide Number Placeholder 3"/>
          <p:cNvSpPr>
            <a:spLocks noGrp="1"/>
          </p:cNvSpPr>
          <p:nvPr>
            <p:ph type="sldNum" sz="quarter" idx="10"/>
          </p:nvPr>
        </p:nvSpPr>
        <p:spPr/>
        <p:txBody>
          <a:bodyPr/>
          <a:lstStyle/>
          <a:p>
            <a:fld id="{9E2824C8-F33F-42B6-A8C9-86A7C461E59A}" type="slidenum">
              <a:rPr lang="en-US" smtClean="0"/>
              <a:t>54</a:t>
            </a:fld>
            <a:endParaRPr lang="en-US"/>
          </a:p>
        </p:txBody>
      </p:sp>
    </p:spTree>
    <p:extLst>
      <p:ext uri="{BB962C8B-B14F-4D97-AF65-F5344CB8AC3E}">
        <p14:creationId xmlns:p14="http://schemas.microsoft.com/office/powerpoint/2010/main" val="6573719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55</a:t>
            </a:fld>
            <a:endParaRPr lang="en-US"/>
          </a:p>
        </p:txBody>
      </p:sp>
    </p:spTree>
    <p:extLst>
      <p:ext uri="{BB962C8B-B14F-4D97-AF65-F5344CB8AC3E}">
        <p14:creationId xmlns:p14="http://schemas.microsoft.com/office/powerpoint/2010/main" val="8080452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56</a:t>
            </a:fld>
            <a:endParaRPr lang="en-US"/>
          </a:p>
        </p:txBody>
      </p:sp>
    </p:spTree>
    <p:extLst>
      <p:ext uri="{BB962C8B-B14F-4D97-AF65-F5344CB8AC3E}">
        <p14:creationId xmlns:p14="http://schemas.microsoft.com/office/powerpoint/2010/main" val="35064918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57</a:t>
            </a:fld>
            <a:endParaRPr lang="en-US"/>
          </a:p>
        </p:txBody>
      </p:sp>
    </p:spTree>
    <p:extLst>
      <p:ext uri="{BB962C8B-B14F-4D97-AF65-F5344CB8AC3E}">
        <p14:creationId xmlns:p14="http://schemas.microsoft.com/office/powerpoint/2010/main" val="31505644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sz="1200" dirty="0">
                <a:latin typeface="+mn-lt"/>
                <a:cs typeface="Segoe UI Semilight" panose="020B0402040204020203" pitchFamily="34" charset="0"/>
              </a:rPr>
              <a:t>Salmonella infection usually occurs when a person eats food contaminated with the feces of animals or humans carrying the bacteria.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latin typeface="+mn-lt"/>
                <a:cs typeface="Segoe UI Semilight" panose="020B0402040204020203" pitchFamily="34" charset="0"/>
              </a:rPr>
              <a:t>Salmonella outbreaks are commonly associated with eggs, meat, and poultry, but these bacteria can also contaminate other foods, such as fruits and vegetables.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latin typeface="+mn-lt"/>
                <a:cs typeface="Segoe UI Semilight" panose="020B0402040204020203" pitchFamily="34" charset="0"/>
              </a:rPr>
              <a:t>Most persons infected with Salmonella bacteria develop diarrhea, fever, and abdominal cramps 12 to 72 hours after infection.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latin typeface="+mn-lt"/>
                <a:cs typeface="Segoe UI Semilight" panose="020B0402040204020203" pitchFamily="34" charset="0"/>
              </a:rPr>
              <a:t>The illness usually lasts 4 to 7 days, and most persons recover without treatment. However, in some persons, the diarrhea may be so severe that the patient needs to be hospitalized.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latin typeface="+mn-lt"/>
                <a:cs typeface="Segoe UI Semilight" panose="020B0402040204020203" pitchFamily="34" charset="0"/>
              </a:rPr>
              <a:t>Salmonella infection may spread from the intestines to the bloodstream and then to other body sites and can cause death unless the person is treated promptly with antibiotics.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latin typeface="+mn-lt"/>
                <a:cs typeface="Segoe UI Semilight" panose="020B0402040204020203" pitchFamily="34" charset="0"/>
              </a:rPr>
              <a:t>Older adults, infants, and those with impaired immune systems are more likely to have a severe illness from Salmonella infection.</a:t>
            </a:r>
          </a:p>
        </p:txBody>
      </p:sp>
      <p:sp>
        <p:nvSpPr>
          <p:cNvPr id="4" name="Slide Number Placeholder 3"/>
          <p:cNvSpPr>
            <a:spLocks noGrp="1"/>
          </p:cNvSpPr>
          <p:nvPr>
            <p:ph type="sldNum" sz="quarter" idx="10"/>
          </p:nvPr>
        </p:nvSpPr>
        <p:spPr/>
        <p:txBody>
          <a:bodyPr/>
          <a:lstStyle/>
          <a:p>
            <a:fld id="{EF4F3767-57C4-4837-8BB2-ECBF1EA3F6CE}" type="slidenum">
              <a:rPr lang="en-US" smtClean="0"/>
              <a:t>58</a:t>
            </a:fld>
            <a:endParaRPr lang="en-US"/>
          </a:p>
        </p:txBody>
      </p:sp>
    </p:spTree>
    <p:extLst>
      <p:ext uri="{BB962C8B-B14F-4D97-AF65-F5344CB8AC3E}">
        <p14:creationId xmlns:p14="http://schemas.microsoft.com/office/powerpoint/2010/main" val="4956234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59</a:t>
            </a:fld>
            <a:endParaRPr lang="en-US"/>
          </a:p>
        </p:txBody>
      </p:sp>
    </p:spTree>
    <p:extLst>
      <p:ext uri="{BB962C8B-B14F-4D97-AF65-F5344CB8AC3E}">
        <p14:creationId xmlns:p14="http://schemas.microsoft.com/office/powerpoint/2010/main" val="947012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6</a:t>
            </a:fld>
            <a:endParaRPr lang="en-US"/>
          </a:p>
        </p:txBody>
      </p:sp>
    </p:spTree>
    <p:extLst>
      <p:ext uri="{BB962C8B-B14F-4D97-AF65-F5344CB8AC3E}">
        <p14:creationId xmlns:p14="http://schemas.microsoft.com/office/powerpoint/2010/main" val="2856972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60</a:t>
            </a:fld>
            <a:endParaRPr lang="en-US"/>
          </a:p>
        </p:txBody>
      </p:sp>
    </p:spTree>
    <p:extLst>
      <p:ext uri="{BB962C8B-B14F-4D97-AF65-F5344CB8AC3E}">
        <p14:creationId xmlns:p14="http://schemas.microsoft.com/office/powerpoint/2010/main" val="5211802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u="none"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61</a:t>
            </a:fld>
            <a:endParaRPr lang="en-US"/>
          </a:p>
        </p:txBody>
      </p:sp>
    </p:spTree>
    <p:extLst>
      <p:ext uri="{BB962C8B-B14F-4D97-AF65-F5344CB8AC3E}">
        <p14:creationId xmlns:p14="http://schemas.microsoft.com/office/powerpoint/2010/main" val="13611121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62</a:t>
            </a:fld>
            <a:endParaRPr lang="en-US"/>
          </a:p>
        </p:txBody>
      </p:sp>
    </p:spTree>
    <p:extLst>
      <p:ext uri="{BB962C8B-B14F-4D97-AF65-F5344CB8AC3E}">
        <p14:creationId xmlns:p14="http://schemas.microsoft.com/office/powerpoint/2010/main" val="21539790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63</a:t>
            </a:fld>
            <a:endParaRPr lang="en-US"/>
          </a:p>
        </p:txBody>
      </p:sp>
    </p:spTree>
    <p:extLst>
      <p:ext uri="{BB962C8B-B14F-4D97-AF65-F5344CB8AC3E}">
        <p14:creationId xmlns:p14="http://schemas.microsoft.com/office/powerpoint/2010/main" val="37368257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64</a:t>
            </a:fld>
            <a:endParaRPr lang="en-US"/>
          </a:p>
        </p:txBody>
      </p:sp>
    </p:spTree>
    <p:extLst>
      <p:ext uri="{BB962C8B-B14F-4D97-AF65-F5344CB8AC3E}">
        <p14:creationId xmlns:p14="http://schemas.microsoft.com/office/powerpoint/2010/main" val="20436879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 the example shown, we conclude that there is a statistically significant association between exposure and disease (p&lt;.001), with individuals with high cholesterol levels having a significantly higher risk of disease compared to those with “normal” cholesterol levels.</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65</a:t>
            </a:fld>
            <a:endParaRPr lang="en-US"/>
          </a:p>
        </p:txBody>
      </p:sp>
    </p:spTree>
    <p:extLst>
      <p:ext uri="{BB962C8B-B14F-4D97-AF65-F5344CB8AC3E}">
        <p14:creationId xmlns:p14="http://schemas.microsoft.com/office/powerpoint/2010/main" val="317817130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66</a:t>
            </a:fld>
            <a:endParaRPr lang="en-US"/>
          </a:p>
        </p:txBody>
      </p:sp>
    </p:spTree>
    <p:extLst>
      <p:ext uri="{BB962C8B-B14F-4D97-AF65-F5344CB8AC3E}">
        <p14:creationId xmlns:p14="http://schemas.microsoft.com/office/powerpoint/2010/main" val="23276163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67</a:t>
            </a:fld>
            <a:endParaRPr lang="en-US"/>
          </a:p>
        </p:txBody>
      </p:sp>
    </p:spTree>
    <p:extLst>
      <p:ext uri="{BB962C8B-B14F-4D97-AF65-F5344CB8AC3E}">
        <p14:creationId xmlns:p14="http://schemas.microsoft.com/office/powerpoint/2010/main" val="16223555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68</a:t>
            </a:fld>
            <a:endParaRPr lang="en-US"/>
          </a:p>
        </p:txBody>
      </p:sp>
    </p:spTree>
    <p:extLst>
      <p:ext uri="{BB962C8B-B14F-4D97-AF65-F5344CB8AC3E}">
        <p14:creationId xmlns:p14="http://schemas.microsoft.com/office/powerpoint/2010/main" val="17139024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69</a:t>
            </a:fld>
            <a:endParaRPr lang="en-US"/>
          </a:p>
        </p:txBody>
      </p:sp>
    </p:spTree>
    <p:extLst>
      <p:ext uri="{BB962C8B-B14F-4D97-AF65-F5344CB8AC3E}">
        <p14:creationId xmlns:p14="http://schemas.microsoft.com/office/powerpoint/2010/main" val="2371718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7</a:t>
            </a:fld>
            <a:endParaRPr lang="en-US"/>
          </a:p>
        </p:txBody>
      </p:sp>
    </p:spTree>
    <p:extLst>
      <p:ext uri="{BB962C8B-B14F-4D97-AF65-F5344CB8AC3E}">
        <p14:creationId xmlns:p14="http://schemas.microsoft.com/office/powerpoint/2010/main" val="24581270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1" u="none" strike="noStrike" kern="1200" baseline="0" dirty="0">
                <a:solidFill>
                  <a:schemeClr val="tx1"/>
                </a:solidFill>
                <a:latin typeface="+mn-lt"/>
                <a:ea typeface="+mn-ea"/>
                <a:cs typeface="+mn-cs"/>
              </a:rPr>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70</a:t>
            </a:fld>
            <a:endParaRPr lang="en-US"/>
          </a:p>
        </p:txBody>
      </p:sp>
    </p:spTree>
    <p:extLst>
      <p:ext uri="{BB962C8B-B14F-4D97-AF65-F5344CB8AC3E}">
        <p14:creationId xmlns:p14="http://schemas.microsoft.com/office/powerpoint/2010/main" val="2009527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latin typeface="+mn-lt"/>
                <a:cs typeface="Segoe UI Semilight" panose="020B0402040204020203" pitchFamily="34" charset="0"/>
              </a:rPr>
              <a:t>Generate a 2x2 table for CAT-CHD relationship and select only cases who had hypertension.  You can use the Data Filter option for the 2x2 gadget to filter by CAT=Yes.  You stratify by HPT.</a:t>
            </a:r>
            <a:endParaRPr lang="en-US" altLang="en-US" sz="1200" dirty="0">
              <a:solidFill>
                <a:schemeClr val="accent2"/>
              </a:solidFill>
              <a:latin typeface="+mn-lt"/>
              <a:cs typeface="Segoe UI Semilight" panose="020B0402040204020203" pitchFamily="34" charset="0"/>
            </a:endParaRPr>
          </a:p>
          <a:p>
            <a:pPr marL="171450" indent="-171450">
              <a:buFont typeface="Arial" panose="020B0604020202020204" pitchFamily="34" charset="0"/>
              <a:buChar char="•"/>
            </a:pPr>
            <a:r>
              <a:rPr lang="en-US" altLang="en-US" sz="1200" dirty="0">
                <a:solidFill>
                  <a:schemeClr val="accent2"/>
                </a:solidFill>
                <a:latin typeface="+mn-lt"/>
                <a:cs typeface="Segoe UI Semilight" panose="020B0402040204020203" pitchFamily="34" charset="0"/>
              </a:rPr>
              <a:t>Stratifying by HPT, we can see that HPT</a:t>
            </a:r>
            <a:r>
              <a:rPr lang="en-US" altLang="en-US" sz="1200" baseline="0" dirty="0">
                <a:solidFill>
                  <a:schemeClr val="accent2"/>
                </a:solidFill>
                <a:latin typeface="+mn-lt"/>
                <a:cs typeface="Segoe UI Semilight" panose="020B0402040204020203" pitchFamily="34" charset="0"/>
              </a:rPr>
              <a:t> modifies (</a:t>
            </a:r>
            <a:r>
              <a:rPr lang="en-US" sz="1200" b="0" i="0" u="none" strike="noStrike" kern="1200" baseline="0" dirty="0">
                <a:solidFill>
                  <a:schemeClr val="tx1"/>
                </a:solidFill>
                <a:latin typeface="+mn-lt"/>
                <a:ea typeface="+mn-ea"/>
                <a:cs typeface="+mn-cs"/>
              </a:rPr>
              <a:t>effect modification) the CAT-CHD relationship.</a:t>
            </a:r>
          </a:p>
        </p:txBody>
      </p:sp>
      <p:sp>
        <p:nvSpPr>
          <p:cNvPr id="4" name="Slide Number Placeholder 3"/>
          <p:cNvSpPr>
            <a:spLocks noGrp="1"/>
          </p:cNvSpPr>
          <p:nvPr>
            <p:ph type="sldNum" sz="quarter" idx="10"/>
          </p:nvPr>
        </p:nvSpPr>
        <p:spPr/>
        <p:txBody>
          <a:bodyPr/>
          <a:lstStyle/>
          <a:p>
            <a:fld id="{EF4F3767-57C4-4837-8BB2-ECBF1EA3F6CE}" type="slidenum">
              <a:rPr lang="en-US" smtClean="0"/>
              <a:t>71</a:t>
            </a:fld>
            <a:endParaRPr lang="en-US"/>
          </a:p>
        </p:txBody>
      </p:sp>
    </p:spTree>
    <p:extLst>
      <p:ext uri="{BB962C8B-B14F-4D97-AF65-F5344CB8AC3E}">
        <p14:creationId xmlns:p14="http://schemas.microsoft.com/office/powerpoint/2010/main" val="15386425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72</a:t>
            </a:fld>
            <a:endParaRPr lang="en-US"/>
          </a:p>
        </p:txBody>
      </p:sp>
    </p:spTree>
    <p:extLst>
      <p:ext uri="{BB962C8B-B14F-4D97-AF65-F5344CB8AC3E}">
        <p14:creationId xmlns:p14="http://schemas.microsoft.com/office/powerpoint/2010/main" val="37590821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73</a:t>
            </a:fld>
            <a:endParaRPr lang="en-US"/>
          </a:p>
        </p:txBody>
      </p:sp>
    </p:spTree>
    <p:extLst>
      <p:ext uri="{BB962C8B-B14F-4D97-AF65-F5344CB8AC3E}">
        <p14:creationId xmlns:p14="http://schemas.microsoft.com/office/powerpoint/2010/main" val="20351316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hematocrit, also known by several other names, is the volume percentage of red blood cells in blood. It is normally 45% for men and 40% for women.</a:t>
            </a:r>
            <a:endParaRPr lang="en-US" sz="1200" b="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mn-lt"/>
                <a:ea typeface="+mn-ea"/>
                <a:cs typeface="+mn-cs"/>
              </a:rPr>
              <a:t>A lower than normal </a:t>
            </a:r>
            <a:r>
              <a:rPr lang="en-US" sz="1200" b="1" kern="1200" dirty="0">
                <a:solidFill>
                  <a:schemeClr val="tx1"/>
                </a:solidFill>
                <a:effectLst/>
                <a:latin typeface="+mn-lt"/>
                <a:ea typeface="+mn-ea"/>
                <a:cs typeface="+mn-cs"/>
              </a:rPr>
              <a:t>hematocrit</a:t>
            </a:r>
            <a:r>
              <a:rPr lang="en-US" sz="1200" b="0" kern="1200" dirty="0">
                <a:solidFill>
                  <a:schemeClr val="tx1"/>
                </a:solidFill>
                <a:effectLst/>
                <a:latin typeface="+mn-lt"/>
                <a:ea typeface="+mn-ea"/>
                <a:cs typeface="+mn-cs"/>
              </a:rPr>
              <a:t> can indicate: An insufficient supply of healthy red blood cells (anemia), a large number of white blood cells due to long-term illness, infection, or a white blood cell disorder such as leukemia or lymphoma.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F4F3767-57C4-4837-8BB2-ECBF1EA3F6CE}" type="slidenum">
              <a:rPr lang="en-US" smtClean="0"/>
              <a:t>74</a:t>
            </a:fld>
            <a:endParaRPr lang="en-US"/>
          </a:p>
        </p:txBody>
      </p:sp>
    </p:spTree>
    <p:extLst>
      <p:ext uri="{BB962C8B-B14F-4D97-AF65-F5344CB8AC3E}">
        <p14:creationId xmlns:p14="http://schemas.microsoft.com/office/powerpoint/2010/main" val="20205105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Are the variances approximately equal? Yes, Bartlett’s test has p-value of .09, so we can assume approximately equal variances.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mn-ea"/>
                <a:cs typeface="+mn-cs"/>
              </a:rPr>
              <a:t>In </a:t>
            </a:r>
            <a:r>
              <a:rPr lang="en-US" sz="1200" kern="1200" dirty="0">
                <a:solidFill>
                  <a:schemeClr val="tx1"/>
                </a:solidFill>
                <a:effectLst/>
                <a:latin typeface="+mn-lt"/>
                <a:ea typeface="+mn-ea"/>
                <a:cs typeface="+mn-cs"/>
              </a:rPr>
              <a:t>Bartlett’s test , a</a:t>
            </a:r>
            <a:r>
              <a:rPr lang="en-US" sz="1200" b="1" i="0" u="none" strike="noStrike" kern="1200" baseline="0" dirty="0">
                <a:solidFill>
                  <a:schemeClr val="tx1"/>
                </a:solidFill>
                <a:latin typeface="+mn-lt"/>
                <a:ea typeface="+mn-ea"/>
                <a:cs typeface="+mn-cs"/>
              </a:rPr>
              <a:t> small p-value (e.g., less than 0.05) suggests that the variances are not homogeneous. </a:t>
            </a:r>
            <a:r>
              <a:rPr lang="en-US" sz="1200" b="0" i="0" u="none" strike="noStrike" kern="1200" baseline="0" dirty="0">
                <a:solidFill>
                  <a:schemeClr val="tx1"/>
                </a:solidFill>
                <a:latin typeface="+mn-lt"/>
                <a:ea typeface="+mn-ea"/>
                <a:cs typeface="+mn-cs"/>
              </a:rPr>
              <a:t>A</a:t>
            </a:r>
            <a:r>
              <a:rPr lang="en-US" dirty="0"/>
              <a:t>ssume that variances are equal across groups or samples. The Bartlett test can be used to verify that assumption.</a:t>
            </a: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Therefore, can use the t-test p-value of .0003 and state that there are statistically significant different mean hematocrits between younger adults vs. older adults, with older adults having a slightly higher mean hematocrit.</a:t>
            </a:r>
          </a:p>
        </p:txBody>
      </p:sp>
      <p:sp>
        <p:nvSpPr>
          <p:cNvPr id="4" name="Slide Number Placeholder 3"/>
          <p:cNvSpPr>
            <a:spLocks noGrp="1"/>
          </p:cNvSpPr>
          <p:nvPr>
            <p:ph type="sldNum" sz="quarter" idx="10"/>
          </p:nvPr>
        </p:nvSpPr>
        <p:spPr/>
        <p:txBody>
          <a:bodyPr/>
          <a:lstStyle/>
          <a:p>
            <a:fld id="{EF4F3767-57C4-4837-8BB2-ECBF1EA3F6CE}" type="slidenum">
              <a:rPr lang="en-US" smtClean="0"/>
              <a:t>75</a:t>
            </a:fld>
            <a:endParaRPr lang="en-US"/>
          </a:p>
        </p:txBody>
      </p:sp>
    </p:spTree>
    <p:extLst>
      <p:ext uri="{BB962C8B-B14F-4D97-AF65-F5344CB8AC3E}">
        <p14:creationId xmlns:p14="http://schemas.microsoft.com/office/powerpoint/2010/main" val="193290075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Continue question #5</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76</a:t>
            </a:fld>
            <a:endParaRPr lang="en-US"/>
          </a:p>
        </p:txBody>
      </p:sp>
    </p:spTree>
    <p:extLst>
      <p:ext uri="{BB962C8B-B14F-4D97-AF65-F5344CB8AC3E}">
        <p14:creationId xmlns:p14="http://schemas.microsoft.com/office/powerpoint/2010/main" val="341506767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Continue question #5</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77</a:t>
            </a:fld>
            <a:endParaRPr lang="en-US"/>
          </a:p>
        </p:txBody>
      </p:sp>
    </p:spTree>
    <p:extLst>
      <p:ext uri="{BB962C8B-B14F-4D97-AF65-F5344CB8AC3E}">
        <p14:creationId xmlns:p14="http://schemas.microsoft.com/office/powerpoint/2010/main" val="90172025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i="1" dirty="0"/>
              <a:t>[Review slide content]</a:t>
            </a:r>
            <a:endParaRPr lang="en-US" altLang="en-US" dirty="0">
              <a:latin typeface="Segoe UI Semilight"/>
              <a:cs typeface="Segoe UI Semilight"/>
            </a:endParaRPr>
          </a:p>
          <a:p>
            <a:pPr marL="171450" marR="0" lvl="0" indent="-1714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latin typeface="Segoe UI Semilight"/>
                <a:cs typeface="Segoe UI Semilight"/>
              </a:rPr>
              <a:t>No significant association between CHD and Anemic.</a:t>
            </a:r>
            <a:endParaRPr lang="en-US" dirty="0">
              <a:latin typeface="Segoe UI Semilight"/>
              <a:cs typeface="Segoe UI Semilight"/>
            </a:endParaRPr>
          </a:p>
        </p:txBody>
      </p:sp>
      <p:sp>
        <p:nvSpPr>
          <p:cNvPr id="4" name="Slide Number Placeholder 3"/>
          <p:cNvSpPr>
            <a:spLocks noGrp="1"/>
          </p:cNvSpPr>
          <p:nvPr>
            <p:ph type="sldNum" sz="quarter" idx="10"/>
          </p:nvPr>
        </p:nvSpPr>
        <p:spPr/>
        <p:txBody>
          <a:bodyPr/>
          <a:lstStyle/>
          <a:p>
            <a:fld id="{EF4F3767-57C4-4837-8BB2-ECBF1EA3F6CE}" type="slidenum">
              <a:rPr lang="en-US" smtClean="0"/>
              <a:t>78</a:t>
            </a:fld>
            <a:endParaRPr lang="en-US"/>
          </a:p>
        </p:txBody>
      </p:sp>
    </p:spTree>
    <p:extLst>
      <p:ext uri="{BB962C8B-B14F-4D97-AF65-F5344CB8AC3E}">
        <p14:creationId xmlns:p14="http://schemas.microsoft.com/office/powerpoint/2010/main" val="42132935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Many epidemiologic studies require more sophisticated analyses than the simple 2x2 tables we have done so far. Even if we are only interested in the association of particular exposures and one particular outcome, other factors (covariates) often complicate the association. The two principal types of complications are confounding and effect modification.</a:t>
            </a:r>
          </a:p>
        </p:txBody>
      </p:sp>
      <p:sp>
        <p:nvSpPr>
          <p:cNvPr id="4" name="Slide Number Placeholder 3"/>
          <p:cNvSpPr>
            <a:spLocks noGrp="1"/>
          </p:cNvSpPr>
          <p:nvPr>
            <p:ph type="sldNum" sz="quarter" idx="10"/>
          </p:nvPr>
        </p:nvSpPr>
        <p:spPr/>
        <p:txBody>
          <a:bodyPr/>
          <a:lstStyle/>
          <a:p>
            <a:fld id="{EF4F3767-57C4-4837-8BB2-ECBF1EA3F6CE}" type="slidenum">
              <a:rPr lang="en-US" smtClean="0"/>
              <a:t>79</a:t>
            </a:fld>
            <a:endParaRPr lang="en-US"/>
          </a:p>
        </p:txBody>
      </p:sp>
    </p:spTree>
    <p:extLst>
      <p:ext uri="{BB962C8B-B14F-4D97-AF65-F5344CB8AC3E}">
        <p14:creationId xmlns:p14="http://schemas.microsoft.com/office/powerpoint/2010/main" val="2310555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8</a:t>
            </a:fld>
            <a:endParaRPr lang="en-US"/>
          </a:p>
        </p:txBody>
      </p:sp>
    </p:spTree>
    <p:extLst>
      <p:ext uri="{BB962C8B-B14F-4D97-AF65-F5344CB8AC3E}">
        <p14:creationId xmlns:p14="http://schemas.microsoft.com/office/powerpoint/2010/main" val="23688892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Confounding is a “mixing” of effects that occurs when a third factor distorts the true association between the exposure and disease. This is a type of bias and we need to control for it in our analysis, if it exists. Like other types of bias, confounding results in a mistaken estimate of an exposure’s effect on the risk of the outcome (e.g. disease). However, unlike most types of bias, we can sometimes control for it in our analysis. To be a confounder, three criteria must be met.</a:t>
            </a:r>
          </a:p>
          <a:p>
            <a:pPr marL="457200" lvl="1" indent="-228600">
              <a:buFont typeface="+mj-lt"/>
              <a:buAutoNum type="arabicPeriod"/>
            </a:pPr>
            <a:r>
              <a:rPr lang="en-US" sz="1200" dirty="0">
                <a:latin typeface="+mn-lt"/>
                <a:cs typeface="Segoe UI Semilight" panose="020B0402040204020203" pitchFamily="34" charset="0"/>
              </a:rPr>
              <a:t>A variable must be a risk factor for the outcome.</a:t>
            </a:r>
          </a:p>
          <a:p>
            <a:pPr marL="457200" lvl="1" indent="-228600">
              <a:buFont typeface="+mj-lt"/>
              <a:buAutoNum type="arabicPeriod"/>
            </a:pPr>
            <a:r>
              <a:rPr lang="en-US" sz="1200" dirty="0">
                <a:latin typeface="+mn-lt"/>
                <a:cs typeface="Segoe UI Semilight" panose="020B0402040204020203" pitchFamily="34" charset="0"/>
              </a:rPr>
              <a:t>A variable must be associated with the exposure.</a:t>
            </a:r>
          </a:p>
          <a:p>
            <a:pPr marL="457200" lvl="1" indent="-228600">
              <a:buFont typeface="+mj-lt"/>
              <a:buAutoNum type="arabicPeriod"/>
            </a:pPr>
            <a:r>
              <a:rPr lang="en-US" sz="1200" dirty="0">
                <a:latin typeface="+mn-lt"/>
                <a:cs typeface="Segoe UI Semilight" panose="020B0402040204020203" pitchFamily="34" charset="0"/>
              </a:rPr>
              <a:t>A variable must not be in the causal pathway between the exposure and outcome.</a:t>
            </a:r>
          </a:p>
        </p:txBody>
      </p:sp>
      <p:sp>
        <p:nvSpPr>
          <p:cNvPr id="4" name="Slide Number Placeholder 3"/>
          <p:cNvSpPr>
            <a:spLocks noGrp="1"/>
          </p:cNvSpPr>
          <p:nvPr>
            <p:ph type="sldNum" sz="quarter" idx="10"/>
          </p:nvPr>
        </p:nvSpPr>
        <p:spPr/>
        <p:txBody>
          <a:bodyPr/>
          <a:lstStyle/>
          <a:p>
            <a:fld id="{EF4F3767-57C4-4837-8BB2-ECBF1EA3F6CE}" type="slidenum">
              <a:rPr lang="en-US" smtClean="0"/>
              <a:t>80</a:t>
            </a:fld>
            <a:endParaRPr lang="en-US"/>
          </a:p>
        </p:txBody>
      </p:sp>
    </p:spTree>
    <p:extLst>
      <p:ext uri="{BB962C8B-B14F-4D97-AF65-F5344CB8AC3E}">
        <p14:creationId xmlns:p14="http://schemas.microsoft.com/office/powerpoint/2010/main" val="401436626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an example, look at the effect of alcohol (the exposure) on developing lung cancer </a:t>
            </a:r>
          </a:p>
          <a:p>
            <a:r>
              <a:rPr lang="en-US" sz="1200" kern="1200" dirty="0">
                <a:solidFill>
                  <a:schemeClr val="tx1"/>
                </a:solidFill>
                <a:effectLst/>
                <a:latin typeface="+mn-lt"/>
                <a:ea typeface="+mn-ea"/>
                <a:cs typeface="+mn-cs"/>
              </a:rPr>
              <a:t>(the outcome). This relationship could be confounded by smoking.  Let’s see if smoking fits the three requirements to be a confounder. </a:t>
            </a:r>
          </a:p>
          <a:p>
            <a:pPr marL="457200" lvl="1" indent="-228600">
              <a:buFont typeface="+mj-lt"/>
              <a:buAutoNum type="arabicPeriod"/>
            </a:pPr>
            <a:r>
              <a:rPr lang="en-US" sz="1200" kern="1200" dirty="0">
                <a:solidFill>
                  <a:schemeClr val="tx1"/>
                </a:solidFill>
                <a:effectLst/>
                <a:latin typeface="+mn-lt"/>
                <a:ea typeface="+mn-ea"/>
                <a:cs typeface="+mn-cs"/>
              </a:rPr>
              <a:t>Smoking is a risk factor for lung cancer even in the absence of alcohol.</a:t>
            </a:r>
          </a:p>
          <a:p>
            <a:pPr marL="457200" lvl="1" indent="-228600">
              <a:buFont typeface="+mj-lt"/>
              <a:buAutoNum type="arabicPeriod"/>
            </a:pPr>
            <a:r>
              <a:rPr lang="en-US" sz="1200" kern="1200" dirty="0">
                <a:solidFill>
                  <a:schemeClr val="tx1"/>
                </a:solidFill>
                <a:effectLst/>
                <a:latin typeface="+mn-lt"/>
                <a:ea typeface="+mn-ea"/>
                <a:cs typeface="+mn-cs"/>
              </a:rPr>
              <a:t>Smoking is associated with alcohol use (i.e., drinkers are more likely to smoke than the general population).</a:t>
            </a:r>
          </a:p>
          <a:p>
            <a:pPr marL="457200" lvl="1" indent="-228600">
              <a:buFont typeface="+mj-lt"/>
              <a:buAutoNum type="arabicPeriod"/>
            </a:pPr>
            <a:r>
              <a:rPr lang="en-US" sz="1200" kern="1200" dirty="0">
                <a:solidFill>
                  <a:schemeClr val="tx1"/>
                </a:solidFill>
                <a:effectLst/>
                <a:latin typeface="+mn-lt"/>
                <a:ea typeface="+mn-ea"/>
                <a:cs typeface="+mn-cs"/>
              </a:rPr>
              <a:t>Smoking is not caused by use of alcohol (i.e., smoking is not in the causal pathway between use of alcohol and lung cancer).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Thus, smoking meets the criteria for being a possible confounder.</a:t>
            </a:r>
          </a:p>
        </p:txBody>
      </p:sp>
      <p:sp>
        <p:nvSpPr>
          <p:cNvPr id="4" name="Slide Number Placeholder 3"/>
          <p:cNvSpPr>
            <a:spLocks noGrp="1"/>
          </p:cNvSpPr>
          <p:nvPr>
            <p:ph type="sldNum" sz="quarter" idx="10"/>
          </p:nvPr>
        </p:nvSpPr>
        <p:spPr/>
        <p:txBody>
          <a:bodyPr/>
          <a:lstStyle/>
          <a:p>
            <a:fld id="{EF4F3767-57C4-4837-8BB2-ECBF1EA3F6CE}" type="slidenum">
              <a:rPr lang="en-US" smtClean="0"/>
              <a:t>81</a:t>
            </a:fld>
            <a:endParaRPr lang="en-US"/>
          </a:p>
        </p:txBody>
      </p:sp>
    </p:spTree>
    <p:extLst>
      <p:ext uri="{BB962C8B-B14F-4D97-AF65-F5344CB8AC3E}">
        <p14:creationId xmlns:p14="http://schemas.microsoft.com/office/powerpoint/2010/main" val="56774733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a:solidFill>
                  <a:schemeClr val="tx1"/>
                </a:solidFill>
                <a:effectLst/>
                <a:latin typeface="+mn-lt"/>
                <a:ea typeface="+mn-ea"/>
                <a:cs typeface="+mn-cs"/>
              </a:rPr>
              <a:t>Effect modification (also called statistical interaction) is when a third factor interacts with an exposure to affect the magnitude of an association between exposure and disease. Essentially, the degree of association between an exposure and outcome differs in different subgroups of the population. This is not a bias; it is a true effect and can be informative.  It may provide information on particularly high risk or resistant subgroups. We want to understand and report effect modification.</a:t>
            </a:r>
            <a:endParaRPr lang="en-US" dirty="0">
              <a:ea typeface="+mn-ea"/>
              <a:cs typeface="+mn-cs"/>
            </a:endParaRPr>
          </a:p>
          <a:p>
            <a:endParaRPr lang="en-US" sz="1200" kern="1200" dirty="0">
              <a:solidFill>
                <a:schemeClr val="tx1"/>
              </a:solidFill>
              <a:effectLst/>
              <a:latin typeface="+mn-lt"/>
              <a:ea typeface="+mn-ea"/>
              <a:cs typeface="+mn-cs"/>
            </a:endParaRPr>
          </a:p>
          <a:p>
            <a:pPr marL="285750" lvl="0" indent="-285750">
              <a:buClr>
                <a:schemeClr val="tx2"/>
              </a:buClr>
              <a:buFont typeface="Wingdings" panose="05000000000000000000" pitchFamily="2" charset="2"/>
              <a:buChar char="ü"/>
            </a:pPr>
            <a:r>
              <a:rPr lang="en-US" sz="1200" dirty="0">
                <a:latin typeface="+mn-lt"/>
                <a:cs typeface="Segoe UI Semilight" panose="020B0402040204020203" pitchFamily="34" charset="0"/>
              </a:rPr>
              <a:t>An example would be the effect of use of oral contraceptives (the exposure) on myocardial infarction in women.</a:t>
            </a:r>
          </a:p>
          <a:p>
            <a:pPr marL="742950" lvl="1" indent="-285750">
              <a:buClr>
                <a:schemeClr val="tx2"/>
              </a:buClr>
              <a:buFont typeface="Wingdings" panose="05000000000000000000" pitchFamily="2" charset="2"/>
              <a:buChar char="ü"/>
            </a:pPr>
            <a:r>
              <a:rPr lang="en-US" sz="1200" dirty="0">
                <a:latin typeface="+mn-lt"/>
                <a:cs typeface="Segoe UI Semilight" panose="020B0402040204020203" pitchFamily="34" charset="0"/>
              </a:rPr>
              <a:t>Smoking in this case has been shown to be an effect modifier. There is a difference in risk of having a myocardial infarction between those women who use oral contraceptives and do not smoke and those who use oral</a:t>
            </a:r>
            <a:r>
              <a:rPr lang="en-US" sz="1200" baseline="0" dirty="0">
                <a:latin typeface="+mn-lt"/>
                <a:cs typeface="Segoe UI Semilight" panose="020B0402040204020203" pitchFamily="34" charset="0"/>
              </a:rPr>
              <a:t> </a:t>
            </a:r>
            <a:r>
              <a:rPr lang="en-US" sz="1200" dirty="0">
                <a:latin typeface="+mn-lt"/>
                <a:cs typeface="Segoe UI Semilight" panose="020B0402040204020203" pitchFamily="34" charset="0"/>
              </a:rPr>
              <a:t>contraceptives and do smoke.</a:t>
            </a:r>
          </a:p>
          <a:p>
            <a:pPr marL="742950" lvl="1" indent="-285750">
              <a:buClr>
                <a:schemeClr val="tx2"/>
              </a:buClr>
              <a:buFont typeface="Wingdings" panose="05000000000000000000" pitchFamily="2" charset="2"/>
              <a:buChar char="ü"/>
            </a:pPr>
            <a:r>
              <a:rPr lang="en-US" sz="1200" dirty="0">
                <a:latin typeface="+mn-lt"/>
                <a:cs typeface="Segoe UI Semilight" panose="020B0402040204020203" pitchFamily="34" charset="0"/>
              </a:rPr>
              <a:t>Note that smoking lies within the causal pathway between oral contraceptives and myocardial infarction.</a:t>
            </a:r>
          </a:p>
          <a:p>
            <a:endParaRPr lang="en-US" sz="1200" b="1" kern="1200" dirty="0">
              <a:solidFill>
                <a:schemeClr val="tx1"/>
              </a:solidFill>
              <a:effectLst/>
              <a:latin typeface="+mn-lt"/>
              <a:ea typeface="+mn-ea"/>
              <a:cs typeface="+mn-cs"/>
            </a:endParaRPr>
          </a:p>
          <a:p>
            <a:pPr marL="285750" indent="-285750">
              <a:buFont typeface="Arial"/>
              <a:buChar char="•"/>
            </a:pPr>
            <a:r>
              <a:rPr lang="en-US" sz="1200" kern="1200" dirty="0">
                <a:solidFill>
                  <a:schemeClr val="tx1"/>
                </a:solidFill>
                <a:effectLst/>
                <a:latin typeface="+mn-lt"/>
                <a:ea typeface="+mn-ea"/>
                <a:cs typeface="+mn-cs"/>
              </a:rPr>
              <a:t>For example, suppose a clinical trial is conducted and the drug is shown to result in a statistically significant reduction in total cholesterol. However, suppose that with closer scrutiny of the data, the investigators find that the drug is only effective in subjects with a specific genetic marker and that there is no effect in persons who do not possess the marker. This is an example of effect modification or "interaction". The effect of the treatment is different depending on the presence or absence of the genetic marker.</a:t>
            </a:r>
            <a:endParaRPr lang="en-US" sz="1200" dirty="0">
              <a:latin typeface="+mn-lt"/>
              <a:cs typeface="Calibri"/>
            </a:endParaRPr>
          </a:p>
          <a:p>
            <a:pPr marL="285750" lvl="0" indent="-285750">
              <a:buClr>
                <a:schemeClr val="tx2"/>
              </a:buClr>
              <a:buFont typeface="Arial" panose="020B0604020202020204" pitchFamily="34" charset="0"/>
              <a:buChar char="•"/>
            </a:pPr>
            <a:r>
              <a:rPr lang="en-US" sz="1200" dirty="0">
                <a:latin typeface="+mn-lt"/>
                <a:cs typeface="Segoe UI Semilight" panose="020B0402040204020203" pitchFamily="34" charset="0"/>
              </a:rPr>
              <a:t>The magnitude of the </a:t>
            </a:r>
            <a:r>
              <a:rPr lang="en-US" sz="1200" b="1" dirty="0">
                <a:solidFill>
                  <a:schemeClr val="accent2"/>
                </a:solidFill>
                <a:latin typeface="+mn-lt"/>
                <a:cs typeface="Segoe UI Semilight" panose="020B0402040204020203" pitchFamily="34" charset="0"/>
              </a:rPr>
              <a:t>effect </a:t>
            </a:r>
            <a:r>
              <a:rPr lang="en-US" sz="1200" dirty="0">
                <a:latin typeface="+mn-lt"/>
                <a:cs typeface="Segoe UI Semilight" panose="020B0402040204020203" pitchFamily="34" charset="0"/>
              </a:rPr>
              <a:t>of an exposure on an outcome will vary according to the presence of a third factor.</a:t>
            </a:r>
          </a:p>
        </p:txBody>
      </p:sp>
      <p:sp>
        <p:nvSpPr>
          <p:cNvPr id="4" name="Slide Number Placeholder 3"/>
          <p:cNvSpPr>
            <a:spLocks noGrp="1"/>
          </p:cNvSpPr>
          <p:nvPr>
            <p:ph type="sldNum" sz="quarter" idx="10"/>
          </p:nvPr>
        </p:nvSpPr>
        <p:spPr/>
        <p:txBody>
          <a:bodyPr/>
          <a:lstStyle/>
          <a:p>
            <a:fld id="{EF4F3767-57C4-4837-8BB2-ECBF1EA3F6CE}" type="slidenum">
              <a:rPr lang="en-US" smtClean="0"/>
              <a:t>82</a:t>
            </a:fld>
            <a:endParaRPr lang="en-US"/>
          </a:p>
        </p:txBody>
      </p:sp>
    </p:spTree>
    <p:extLst>
      <p:ext uri="{BB962C8B-B14F-4D97-AF65-F5344CB8AC3E}">
        <p14:creationId xmlns:p14="http://schemas.microsoft.com/office/powerpoint/2010/main" val="32065891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However, many of these variables are related to each other. Those who live with their partners may be more likely to have sex with that partner than those live apart from each other. This may also have an effect on the number of partners, which has been identified as a risk factor. Because these variables are so closely related to each other, one variable may change the effect that the other variable has on the outcome through effect modification or confounding.</a:t>
            </a:r>
          </a:p>
        </p:txBody>
      </p:sp>
      <p:sp>
        <p:nvSpPr>
          <p:cNvPr id="4" name="Slide Number Placeholder 3"/>
          <p:cNvSpPr>
            <a:spLocks noGrp="1"/>
          </p:cNvSpPr>
          <p:nvPr>
            <p:ph type="sldNum" sz="quarter" idx="10"/>
          </p:nvPr>
        </p:nvSpPr>
        <p:spPr/>
        <p:txBody>
          <a:bodyPr/>
          <a:lstStyle/>
          <a:p>
            <a:fld id="{EF4F3767-57C4-4837-8BB2-ECBF1EA3F6CE}" type="slidenum">
              <a:rPr lang="en-US" smtClean="0"/>
              <a:t>83</a:t>
            </a:fld>
            <a:endParaRPr lang="en-US"/>
          </a:p>
        </p:txBody>
      </p:sp>
    </p:spTree>
    <p:extLst>
      <p:ext uri="{BB962C8B-B14F-4D97-AF65-F5344CB8AC3E}">
        <p14:creationId xmlns:p14="http://schemas.microsoft.com/office/powerpoint/2010/main" val="156663192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The Chi-square for differing Odds Ratios by stratum (interaction) in the Summary section of the output, which calculates a chi-square and p-value also helps us to determine the association</a:t>
            </a:r>
            <a:r>
              <a:rPr lang="en-US" sz="1200" kern="1200" baseline="0" dirty="0">
                <a:solidFill>
                  <a:schemeClr val="tx1"/>
                </a:solidFill>
                <a:effectLst/>
                <a:latin typeface="+mn-lt"/>
                <a:ea typeface="+mn-ea"/>
                <a:cs typeface="+mn-cs"/>
              </a:rPr>
              <a:t> and it if is a confounder or effect modifier</a:t>
            </a:r>
          </a:p>
          <a:p>
            <a:pPr marL="171450" indent="-171450">
              <a:buFont typeface="Arial" panose="020B0604020202020204" pitchFamily="34" charset="0"/>
              <a:buChar char="•"/>
            </a:pPr>
            <a:r>
              <a:rPr lang="en-US" sz="1200" kern="1200" baseline="0" dirty="0">
                <a:solidFill>
                  <a:schemeClr val="tx1"/>
                </a:solidFill>
                <a:effectLst/>
                <a:latin typeface="+mn-lt"/>
                <a:ea typeface="+mn-ea"/>
                <a:cs typeface="+mn-cs"/>
              </a:rPr>
              <a:t>For example, I am going to try MAR and HPT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84</a:t>
            </a:fld>
            <a:endParaRPr lang="en-US"/>
          </a:p>
        </p:txBody>
      </p:sp>
    </p:spTree>
    <p:extLst>
      <p:ext uri="{BB962C8B-B14F-4D97-AF65-F5344CB8AC3E}">
        <p14:creationId xmlns:p14="http://schemas.microsoft.com/office/powerpoint/2010/main" val="156852612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85</a:t>
            </a:fld>
            <a:endParaRPr lang="en-US"/>
          </a:p>
        </p:txBody>
      </p:sp>
    </p:spTree>
    <p:extLst>
      <p:ext uri="{BB962C8B-B14F-4D97-AF65-F5344CB8AC3E}">
        <p14:creationId xmlns:p14="http://schemas.microsoft.com/office/powerpoint/2010/main" val="242623303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86</a:t>
            </a:fld>
            <a:endParaRPr lang="en-US"/>
          </a:p>
        </p:txBody>
      </p:sp>
    </p:spTree>
    <p:extLst>
      <p:ext uri="{BB962C8B-B14F-4D97-AF65-F5344CB8AC3E}">
        <p14:creationId xmlns:p14="http://schemas.microsoft.com/office/powerpoint/2010/main" val="23677209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87</a:t>
            </a:fld>
            <a:endParaRPr lang="en-US"/>
          </a:p>
        </p:txBody>
      </p:sp>
    </p:spTree>
    <p:extLst>
      <p:ext uri="{BB962C8B-B14F-4D97-AF65-F5344CB8AC3E}">
        <p14:creationId xmlns:p14="http://schemas.microsoft.com/office/powerpoint/2010/main" val="213790686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odds ratio could be described as a “crude” odds ratio because the model does not control for any other variables.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crude odds ratio for the CAT→CHD relationship is 2.86 with a 95% CI (1.69, 4.85) and this is a statistically significant association (p&lt;0.001).</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Note that the odds ratio, confidence interval, and p-values are similar to those calculated using the TABLES command.</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88</a:t>
            </a:fld>
            <a:endParaRPr lang="en-US"/>
          </a:p>
        </p:txBody>
      </p:sp>
    </p:spTree>
    <p:extLst>
      <p:ext uri="{BB962C8B-B14F-4D97-AF65-F5344CB8AC3E}">
        <p14:creationId xmlns:p14="http://schemas.microsoft.com/office/powerpoint/2010/main" val="255934909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odds ratio could be described as a “crude” odds ratio because the model does not control for any other variables.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crude odds ratio for the CAT→CHD relationship is 2.86 with a 95% CI (1.69, 4.85) and this is a statistically significant association (p&lt;0.001).</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Note that the odds ratio, confidence interval, and p-values are similar to those calculated using the TABLES command.</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89</a:t>
            </a:fld>
            <a:endParaRPr lang="en-US"/>
          </a:p>
        </p:txBody>
      </p:sp>
    </p:spTree>
    <p:extLst>
      <p:ext uri="{BB962C8B-B14F-4D97-AF65-F5344CB8AC3E}">
        <p14:creationId xmlns:p14="http://schemas.microsoft.com/office/powerpoint/2010/main" val="260157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9</a:t>
            </a:fld>
            <a:endParaRPr lang="en-US"/>
          </a:p>
        </p:txBody>
      </p:sp>
    </p:spTree>
    <p:extLst>
      <p:ext uri="{BB962C8B-B14F-4D97-AF65-F5344CB8AC3E}">
        <p14:creationId xmlns:p14="http://schemas.microsoft.com/office/powerpoint/2010/main" val="179900500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odds ratio could be described as a “crude” odds ratio because the model does not control for any other variables.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crude odds ratio for the CAT→CHD relationship is 2.86 with a 95% CI (1.69, 4.85) and this is a statistically significant association (p&lt;0.001).</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Note that the odds ratio, confidence interval, and p-values are similar to those calculated using the TABLES command.</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90</a:t>
            </a:fld>
            <a:endParaRPr lang="en-US"/>
          </a:p>
        </p:txBody>
      </p:sp>
    </p:spTree>
    <p:extLst>
      <p:ext uri="{BB962C8B-B14F-4D97-AF65-F5344CB8AC3E}">
        <p14:creationId xmlns:p14="http://schemas.microsoft.com/office/powerpoint/2010/main" val="274743437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91</a:t>
            </a:fld>
            <a:endParaRPr lang="en-US"/>
          </a:p>
        </p:txBody>
      </p:sp>
    </p:spTree>
    <p:extLst>
      <p:ext uri="{BB962C8B-B14F-4D97-AF65-F5344CB8AC3E}">
        <p14:creationId xmlns:p14="http://schemas.microsoft.com/office/powerpoint/2010/main" val="26902227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92</a:t>
            </a:fld>
            <a:endParaRPr lang="en-US"/>
          </a:p>
        </p:txBody>
      </p:sp>
    </p:spTree>
    <p:extLst>
      <p:ext uri="{BB962C8B-B14F-4D97-AF65-F5344CB8AC3E}">
        <p14:creationId xmlns:p14="http://schemas.microsoft.com/office/powerpoint/2010/main" val="321663763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To determine whether or not there is a statistically significant interaction between CAT and ECG, use the P-value for the CAT*ECG interaction term, in this example, p=0.4196, which would lead to the conclusion that there is no statistically significant interaction.</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93</a:t>
            </a:fld>
            <a:endParaRPr lang="en-US"/>
          </a:p>
        </p:txBody>
      </p:sp>
    </p:spTree>
    <p:extLst>
      <p:ext uri="{BB962C8B-B14F-4D97-AF65-F5344CB8AC3E}">
        <p14:creationId xmlns:p14="http://schemas.microsoft.com/office/powerpoint/2010/main" val="226612853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odds ratio for CAT is 2.4485; this would be interpreted as the odds ratio for the CAT→CHD association controlling for ECG. The crude odds ratio for the CAT→CHD association was 2.8615 and, controlling for ECG, the adjusted OR is 2.3752.</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Are these values different enough to say that ECG confounds the CAT→CHD association? One approach is to use the following formula; if the crude and adjusted estimates differ by more than some amount, say 5% or 10%, we could conclude that there is important confounding:</a:t>
            </a:r>
          </a:p>
          <a:p>
            <a:pPr marL="457200" lvl="1" indent="-171450">
              <a:buFont typeface="Wingdings" panose="05000000000000000000" pitchFamily="2" charset="2"/>
              <a:buChar char="ü"/>
            </a:pPr>
            <a:r>
              <a:rPr lang="en-US" sz="1200" b="0" i="0" u="none" strike="noStrike" kern="1200" baseline="0" dirty="0">
                <a:solidFill>
                  <a:schemeClr val="tx1"/>
                </a:solidFill>
                <a:latin typeface="+mn-lt"/>
                <a:ea typeface="+mn-ea"/>
                <a:cs typeface="+mn-cs"/>
              </a:rPr>
              <a:t>In this example, by applying the formula, we find a value of 18%, and therefore conclude that ECG is an important confounder of the CAT→CHD association in this population.</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94</a:t>
            </a:fld>
            <a:endParaRPr lang="en-US"/>
          </a:p>
        </p:txBody>
      </p:sp>
    </p:spTree>
    <p:extLst>
      <p:ext uri="{BB962C8B-B14F-4D97-AF65-F5344CB8AC3E}">
        <p14:creationId xmlns:p14="http://schemas.microsoft.com/office/powerpoint/2010/main" val="134046919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95</a:t>
            </a:fld>
            <a:endParaRPr lang="en-US"/>
          </a:p>
        </p:txBody>
      </p:sp>
    </p:spTree>
    <p:extLst>
      <p:ext uri="{BB962C8B-B14F-4D97-AF65-F5344CB8AC3E}">
        <p14:creationId xmlns:p14="http://schemas.microsoft.com/office/powerpoint/2010/main" val="291849583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Coefficient, </a:t>
            </a:r>
            <a:r>
              <a:rPr lang="en-US" sz="1200" b="0" i="0" u="none" strike="noStrike" kern="1200" baseline="0" dirty="0" err="1">
                <a:solidFill>
                  <a:schemeClr val="tx1"/>
                </a:solidFill>
                <a:latin typeface="+mn-lt"/>
                <a:ea typeface="+mn-ea"/>
                <a:cs typeface="+mn-cs"/>
              </a:rPr>
              <a:t>Std</a:t>
            </a:r>
            <a:r>
              <a:rPr lang="en-US" sz="1200" b="0" i="0" u="none" strike="noStrike" kern="1200" baseline="0" dirty="0">
                <a:solidFill>
                  <a:schemeClr val="tx1"/>
                </a:solidFill>
                <a:latin typeface="+mn-lt"/>
                <a:ea typeface="+mn-ea"/>
                <a:cs typeface="+mn-cs"/>
              </a:rPr>
              <a:t> Error, F-test, and P-value: </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For the predictor variable, the Regression COEFFICIENT is the slope of the line.</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 this example, 0.608 tells us that, for every one-unit increase in estriol (1 mg/24 </a:t>
            </a:r>
            <a:r>
              <a:rPr lang="en-US" sz="1200" b="0" i="0" u="none" strike="noStrike" kern="1200" baseline="0" dirty="0" err="1">
                <a:solidFill>
                  <a:schemeClr val="tx1"/>
                </a:solidFill>
                <a:latin typeface="+mn-lt"/>
                <a:ea typeface="+mn-ea"/>
                <a:cs typeface="+mn-cs"/>
              </a:rPr>
              <a:t>hr</a:t>
            </a:r>
            <a:r>
              <a:rPr lang="en-US" sz="1200" b="0" i="0" u="none" strike="noStrike" kern="1200" baseline="0" dirty="0">
                <a:solidFill>
                  <a:schemeClr val="tx1"/>
                </a:solidFill>
                <a:latin typeface="+mn-lt"/>
                <a:ea typeface="+mn-ea"/>
                <a:cs typeface="+mn-cs"/>
              </a:rPr>
              <a:t>), there is a 0.608 increase in birth weight units (g/100).</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 line with a positive coefficient slopes upward, one with a negative coefficient slopes downward, and a coefficient of 0 means the line is straight across (no relationship).</a:t>
            </a:r>
          </a:p>
          <a:p>
            <a:pPr marL="0" indent="0">
              <a:buFont typeface="Arial" panose="020B0604020202020204" pitchFamily="34" charset="0"/>
              <a:buNone/>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standard error (“</a:t>
            </a:r>
            <a:r>
              <a:rPr lang="en-US" sz="1200" b="0" i="0" u="none" strike="noStrike" kern="1200" baseline="0" dirty="0" err="1">
                <a:solidFill>
                  <a:schemeClr val="tx1"/>
                </a:solidFill>
                <a:latin typeface="+mn-lt"/>
                <a:ea typeface="+mn-ea"/>
                <a:cs typeface="+mn-cs"/>
              </a:rPr>
              <a:t>Std</a:t>
            </a:r>
            <a:r>
              <a:rPr lang="en-US" sz="1200" b="0" i="0" u="none" strike="noStrike" kern="1200" baseline="0" dirty="0">
                <a:solidFill>
                  <a:schemeClr val="tx1"/>
                </a:solidFill>
                <a:latin typeface="+mn-lt"/>
                <a:ea typeface="+mn-ea"/>
                <a:cs typeface="+mn-cs"/>
              </a:rPr>
              <a:t> Error”) of the slope here is 0.147.</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F-test is the same as the F-Statistic presented later in the output for simple linear regression, and the P-value, in this example, is 0.000286. For the CONSTANT, the coefficient is the y intercept, i.e., that when the birthweight is 0, the Mom's estriol level should be 21.523</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96</a:t>
            </a:fld>
            <a:endParaRPr lang="en-US"/>
          </a:p>
        </p:txBody>
      </p:sp>
    </p:spTree>
    <p:extLst>
      <p:ext uri="{BB962C8B-B14F-4D97-AF65-F5344CB8AC3E}">
        <p14:creationId xmlns:p14="http://schemas.microsoft.com/office/powerpoint/2010/main" val="245559579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F4F3767-57C4-4837-8BB2-ECBF1EA3F6CE}" type="slidenum">
              <a:rPr lang="en-US" smtClean="0"/>
              <a:t>97</a:t>
            </a:fld>
            <a:endParaRPr lang="en-US"/>
          </a:p>
        </p:txBody>
      </p:sp>
    </p:spTree>
    <p:extLst>
      <p:ext uri="{BB962C8B-B14F-4D97-AF65-F5344CB8AC3E}">
        <p14:creationId xmlns:p14="http://schemas.microsoft.com/office/powerpoint/2010/main" val="45818764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Coefficient, </a:t>
            </a:r>
            <a:r>
              <a:rPr lang="en-US" sz="1200" b="0" i="0" u="none" strike="noStrike" kern="1200" baseline="0" dirty="0" err="1">
                <a:solidFill>
                  <a:schemeClr val="tx1"/>
                </a:solidFill>
                <a:latin typeface="+mn-lt"/>
                <a:ea typeface="+mn-ea"/>
                <a:cs typeface="+mn-cs"/>
              </a:rPr>
              <a:t>Std</a:t>
            </a:r>
            <a:r>
              <a:rPr lang="en-US" sz="1200" b="0" i="0" u="none" strike="noStrike" kern="1200" baseline="0" dirty="0">
                <a:solidFill>
                  <a:schemeClr val="tx1"/>
                </a:solidFill>
                <a:latin typeface="+mn-lt"/>
                <a:ea typeface="+mn-ea"/>
                <a:cs typeface="+mn-cs"/>
              </a:rPr>
              <a:t> Error, F-test, and P-value:</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For the predictor variable, the Regression COEFFICIENT is the slope of the line.</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 this example, 0.608 tells us that, for every one-unit increase in estriol (1 mg/24 </a:t>
            </a:r>
            <a:r>
              <a:rPr lang="en-US" sz="1200" b="0" i="0" u="none" strike="noStrike" kern="1200" baseline="0" dirty="0" err="1">
                <a:solidFill>
                  <a:schemeClr val="tx1"/>
                </a:solidFill>
                <a:latin typeface="+mn-lt"/>
                <a:ea typeface="+mn-ea"/>
                <a:cs typeface="+mn-cs"/>
              </a:rPr>
              <a:t>hr</a:t>
            </a:r>
            <a:r>
              <a:rPr lang="en-US" sz="1200" b="0" i="0" u="none" strike="noStrike" kern="1200" baseline="0" dirty="0">
                <a:solidFill>
                  <a:schemeClr val="tx1"/>
                </a:solidFill>
                <a:latin typeface="+mn-lt"/>
                <a:ea typeface="+mn-ea"/>
                <a:cs typeface="+mn-cs"/>
              </a:rPr>
              <a:t>), there is a 0.608 increase in birth weight units (g/100).</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 line with a positive coefficient slopes upward, one with a negative coefficient slopes downward, and a coefficient of 0 means the line is straight across (no relationship).</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standard error (“</a:t>
            </a:r>
            <a:r>
              <a:rPr lang="en-US" sz="1200" b="0" i="0" u="none" strike="noStrike" kern="1200" baseline="0" dirty="0" err="1">
                <a:solidFill>
                  <a:schemeClr val="tx1"/>
                </a:solidFill>
                <a:latin typeface="+mn-lt"/>
                <a:ea typeface="+mn-ea"/>
                <a:cs typeface="+mn-cs"/>
              </a:rPr>
              <a:t>Std</a:t>
            </a:r>
            <a:r>
              <a:rPr lang="en-US" sz="1200" b="0" i="0" u="none" strike="noStrike" kern="1200" baseline="0" dirty="0">
                <a:solidFill>
                  <a:schemeClr val="tx1"/>
                </a:solidFill>
                <a:latin typeface="+mn-lt"/>
                <a:ea typeface="+mn-ea"/>
                <a:cs typeface="+mn-cs"/>
              </a:rPr>
              <a:t> Error”) of the slope here is 0.147.</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F-test is the same as the F-Statistic presented later in the output for simple linear regression, and the P-value, in this example, is 0.0003. For the CONSTANT, the coefficient is the y intercept, i.e., when the birthweight is 0, the Mom's estriol level should be 21.523</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98</a:t>
            </a:fld>
            <a:endParaRPr lang="en-US"/>
          </a:p>
        </p:txBody>
      </p:sp>
    </p:spTree>
    <p:extLst>
      <p:ext uri="{BB962C8B-B14F-4D97-AF65-F5344CB8AC3E}">
        <p14:creationId xmlns:p14="http://schemas.microsoft.com/office/powerpoint/2010/main" val="326731299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Coefficient, </a:t>
            </a:r>
            <a:r>
              <a:rPr lang="en-US" sz="1200" b="0" i="0" u="none" strike="noStrike" kern="1200" baseline="0" dirty="0" err="1">
                <a:solidFill>
                  <a:schemeClr val="tx1"/>
                </a:solidFill>
                <a:latin typeface="+mn-lt"/>
                <a:ea typeface="+mn-ea"/>
                <a:cs typeface="+mn-cs"/>
              </a:rPr>
              <a:t>Std</a:t>
            </a:r>
            <a:r>
              <a:rPr lang="en-US" sz="1200" b="0" i="0" u="none" strike="noStrike" kern="1200" baseline="0" dirty="0">
                <a:solidFill>
                  <a:schemeClr val="tx1"/>
                </a:solidFill>
                <a:latin typeface="+mn-lt"/>
                <a:ea typeface="+mn-ea"/>
                <a:cs typeface="+mn-cs"/>
              </a:rPr>
              <a:t> Error, F-test, and P-value: </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For the predictor variable, the Regression COEFFICIENT is the slope of the line.  </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 this example, 0.608 tells us that, for every one-unit increase in </a:t>
            </a:r>
            <a:r>
              <a:rPr lang="en-US" sz="1200" b="0" i="0" u="none" strike="noStrike" kern="1200" baseline="0" dirty="0" err="1">
                <a:solidFill>
                  <a:schemeClr val="tx1"/>
                </a:solidFill>
                <a:latin typeface="+mn-lt"/>
                <a:ea typeface="+mn-ea"/>
                <a:cs typeface="+mn-cs"/>
              </a:rPr>
              <a:t>estriol</a:t>
            </a:r>
            <a:r>
              <a:rPr lang="en-US" sz="1200" b="0" i="0" u="none" strike="noStrike" kern="1200" baseline="0" dirty="0">
                <a:solidFill>
                  <a:schemeClr val="tx1"/>
                </a:solidFill>
                <a:latin typeface="+mn-lt"/>
                <a:ea typeface="+mn-ea"/>
                <a:cs typeface="+mn-cs"/>
              </a:rPr>
              <a:t> (1 mg/24 </a:t>
            </a:r>
            <a:r>
              <a:rPr lang="en-US" sz="1200" b="0" i="0" u="none" strike="noStrike" kern="1200" baseline="0" dirty="0" err="1">
                <a:solidFill>
                  <a:schemeClr val="tx1"/>
                </a:solidFill>
                <a:latin typeface="+mn-lt"/>
                <a:ea typeface="+mn-ea"/>
                <a:cs typeface="+mn-cs"/>
              </a:rPr>
              <a:t>hr</a:t>
            </a:r>
            <a:r>
              <a:rPr lang="en-US" sz="1200" b="0" i="0" u="none" strike="noStrike" kern="1200" baseline="0" dirty="0">
                <a:solidFill>
                  <a:schemeClr val="tx1"/>
                </a:solidFill>
                <a:latin typeface="+mn-lt"/>
                <a:ea typeface="+mn-ea"/>
                <a:cs typeface="+mn-cs"/>
              </a:rPr>
              <a:t>), there is a 0.608 increase in birth weight units (g/100). </a:t>
            </a:r>
          </a:p>
          <a:p>
            <a:pPr marL="45720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 line with a positive coefficient slopes upward, one with a negative coefficient slopes downward, and a coefficient of 0 means the line is straight across (no relationship). </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standard error (“</a:t>
            </a:r>
            <a:r>
              <a:rPr lang="en-US" sz="1200" b="0" i="0" u="none" strike="noStrike" kern="1200" baseline="0" dirty="0" err="1">
                <a:solidFill>
                  <a:schemeClr val="tx1"/>
                </a:solidFill>
                <a:latin typeface="+mn-lt"/>
                <a:ea typeface="+mn-ea"/>
                <a:cs typeface="+mn-cs"/>
              </a:rPr>
              <a:t>Std</a:t>
            </a:r>
            <a:r>
              <a:rPr lang="en-US" sz="1200" b="0" i="0" u="none" strike="noStrike" kern="1200" baseline="0" dirty="0">
                <a:solidFill>
                  <a:schemeClr val="tx1"/>
                </a:solidFill>
                <a:latin typeface="+mn-lt"/>
                <a:ea typeface="+mn-ea"/>
                <a:cs typeface="+mn-cs"/>
              </a:rPr>
              <a:t> Error”) of the slope here is 0.147.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F-test is the same as the F-Statistic presented later in the output for simple linear regression, and the P-value, in this example, is 0.000286. For the CONSTANT, the coefficient is the y intercept, i.e., that when the birthweight is 0, the Mom's estriol level should be 21.523</a:t>
            </a:r>
            <a:endParaRPr lang="en-US" dirty="0"/>
          </a:p>
        </p:txBody>
      </p:sp>
      <p:sp>
        <p:nvSpPr>
          <p:cNvPr id="4" name="Slide Number Placeholder 3"/>
          <p:cNvSpPr>
            <a:spLocks noGrp="1"/>
          </p:cNvSpPr>
          <p:nvPr>
            <p:ph type="sldNum" sz="quarter" idx="10"/>
          </p:nvPr>
        </p:nvSpPr>
        <p:spPr/>
        <p:txBody>
          <a:bodyPr/>
          <a:lstStyle/>
          <a:p>
            <a:fld id="{EF4F3767-57C4-4837-8BB2-ECBF1EA3F6CE}" type="slidenum">
              <a:rPr lang="en-US" smtClean="0"/>
              <a:t>99</a:t>
            </a:fld>
            <a:endParaRPr lang="en-US"/>
          </a:p>
        </p:txBody>
      </p:sp>
    </p:spTree>
    <p:extLst>
      <p:ext uri="{BB962C8B-B14F-4D97-AF65-F5344CB8AC3E}">
        <p14:creationId xmlns:p14="http://schemas.microsoft.com/office/powerpoint/2010/main" val="3457386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1ABE182-0E85-4180-B7CD-FA3DB0766971}"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991798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ABE182-0E85-4180-B7CD-FA3DB0766971}"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102185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ABE182-0E85-4180-B7CD-FA3DB0766971}"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2259514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asic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nSpc>
                <a:spcPts val="2250"/>
              </a:lnSpc>
              <a:defRPr sz="2100" b="1" baseline="0">
                <a:effectLst/>
              </a:defRPr>
            </a:lvl1pPr>
          </a:lstStyle>
          <a:p>
            <a:r>
              <a:rPr lang="en-US"/>
              <a:t>Click to edit Master title style</a:t>
            </a:r>
            <a:endParaRPr lang="en-US" dirty="0"/>
          </a:p>
        </p:txBody>
      </p:sp>
      <p:sp>
        <p:nvSpPr>
          <p:cNvPr id="3" name="Content Placeholder 2"/>
          <p:cNvSpPr>
            <a:spLocks noGrp="1"/>
          </p:cNvSpPr>
          <p:nvPr>
            <p:ph idx="1"/>
          </p:nvPr>
        </p:nvSpPr>
        <p:spPr>
          <a:xfrm>
            <a:off x="457200" y="1200151"/>
            <a:ext cx="8229600" cy="3143250"/>
          </a:xfrm>
          <a:prstGeom prst="rect">
            <a:avLst/>
          </a:prstGeom>
        </p:spPr>
        <p:txBody>
          <a:bodyPr/>
          <a:lstStyle>
            <a:lvl1pPr>
              <a:buClr>
                <a:schemeClr val="tx1"/>
              </a:buClr>
              <a:buSzPct val="70000"/>
              <a:buFont typeface="Wingdings" pitchFamily="2" charset="2"/>
              <a:buChar char="q"/>
              <a:defRPr sz="1800" b="1" baseline="0">
                <a:solidFill>
                  <a:schemeClr val="bg2"/>
                </a:solidFill>
              </a:defRPr>
            </a:lvl1pPr>
            <a:lvl2pPr>
              <a:buClr>
                <a:schemeClr val="tx1"/>
              </a:buClr>
              <a:buSzPct val="100000"/>
              <a:buFont typeface="Wingdings" pitchFamily="2" charset="2"/>
              <a:buChar char="§"/>
              <a:defRPr sz="1500">
                <a:solidFill>
                  <a:schemeClr val="bg2"/>
                </a:solidFill>
              </a:defRPr>
            </a:lvl2pPr>
            <a:lvl3pPr>
              <a:buClr>
                <a:schemeClr val="tx1"/>
              </a:buClr>
              <a:buSzPct val="100000"/>
              <a:buFont typeface="Arial" pitchFamily="34" charset="0"/>
              <a:buChar char="•"/>
              <a:defRPr sz="1350">
                <a:solidFill>
                  <a:schemeClr val="bg2"/>
                </a:solidFill>
              </a:defRPr>
            </a:lvl3pPr>
            <a:lvl4pPr>
              <a:buClr>
                <a:schemeClr val="tx1"/>
              </a:buClr>
              <a:buSzPct val="70000"/>
              <a:buFont typeface="Courier New" pitchFamily="49" charset="0"/>
              <a:buChar char="o"/>
              <a:defRPr sz="1350" baseline="0">
                <a:solidFill>
                  <a:schemeClr val="bg2"/>
                </a:solidFill>
              </a:defRPr>
            </a:lvl4pPr>
            <a:lvl5pPr>
              <a:buClr>
                <a:schemeClr val="tx1"/>
              </a:buClr>
              <a:buSzPct val="70000"/>
              <a:buFont typeface="Arial" pitchFamily="34" charset="0"/>
              <a:buChar char="•"/>
              <a:defRPr sz="135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1"/>
          </p:nvPr>
        </p:nvSpPr>
        <p:spPr>
          <a:xfrm>
            <a:off x="457200" y="4343400"/>
            <a:ext cx="8229600" cy="457200"/>
          </a:xfrm>
          <a:prstGeom prst="rect">
            <a:avLst/>
          </a:prstGeom>
        </p:spPr>
        <p:txBody>
          <a:bodyPr anchor="b"/>
          <a:lstStyle>
            <a:lvl1pPr>
              <a:buNone/>
              <a:defRPr sz="825">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18130076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ABE182-0E85-4180-B7CD-FA3DB0766971}"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232506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ABE182-0E85-4180-B7CD-FA3DB0766971}" type="datetimeFigureOut">
              <a:rPr lang="en-US" smtClean="0"/>
              <a:t>1/17/2019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3217841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1ABE182-0E85-4180-B7CD-FA3DB0766971}" type="datetimeFigureOut">
              <a:rPr lang="en-US" smtClean="0"/>
              <a:t>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947163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1ABE182-0E85-4180-B7CD-FA3DB0766971}" type="datetimeFigureOut">
              <a:rPr lang="en-US" smtClean="0"/>
              <a:t>1/17/2019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2202009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1ABE182-0E85-4180-B7CD-FA3DB0766971}" type="datetimeFigureOut">
              <a:rPr lang="en-US" smtClean="0"/>
              <a:t>1/17/2019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3080142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ABE182-0E85-4180-B7CD-FA3DB0766971}" type="datetimeFigureOut">
              <a:rPr lang="en-US" smtClean="0"/>
              <a:t>1/17/2019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2015147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1ABE182-0E85-4180-B7CD-FA3DB0766971}" type="datetimeFigureOut">
              <a:rPr lang="en-US" smtClean="0"/>
              <a:t>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1753709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1ABE182-0E85-4180-B7CD-FA3DB0766971}" type="datetimeFigureOut">
              <a:rPr lang="en-US" smtClean="0"/>
              <a:t>1/17/2019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7AAB92-7C9B-41A8-ABA2-613B9ABA7865}" type="slidenum">
              <a:rPr lang="en-US" smtClean="0"/>
              <a:t>‹#›</a:t>
            </a:fld>
            <a:endParaRPr lang="en-US"/>
          </a:p>
        </p:txBody>
      </p:sp>
    </p:spTree>
    <p:extLst>
      <p:ext uri="{BB962C8B-B14F-4D97-AF65-F5344CB8AC3E}">
        <p14:creationId xmlns:p14="http://schemas.microsoft.com/office/powerpoint/2010/main" val="3062185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1ABE182-0E85-4180-B7CD-FA3DB0766971}" type="datetimeFigureOut">
              <a:rPr lang="en-US" smtClean="0"/>
              <a:t>1/17/2019</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37AAB92-7C9B-41A8-ABA2-613B9ABA7865}" type="slidenum">
              <a:rPr lang="en-US" smtClean="0"/>
              <a:t>‹#›</a:t>
            </a:fld>
            <a:endParaRPr lang="en-US"/>
          </a:p>
        </p:txBody>
      </p:sp>
    </p:spTree>
    <p:extLst>
      <p:ext uri="{BB962C8B-B14F-4D97-AF65-F5344CB8AC3E}">
        <p14:creationId xmlns:p14="http://schemas.microsoft.com/office/powerpoint/2010/main" val="24151269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1.xml"/><Relationship Id="rId5" Type="http://schemas.openxmlformats.org/officeDocument/2006/relationships/hyperlink" Target="http://www.cdc.gov/"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Ls6rgmL4vi0&amp;index=7&amp;list=PL9B9157E47AB3FDFA"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s://www.youtube.com/watch?v=fNKyf2dM1aw&amp;index=14&amp;list=PL9B9157E47AB3FDFA" TargetMode="External"/><Relationship Id="rId4" Type="http://schemas.openxmlformats.org/officeDocument/2006/relationships/hyperlink" Target="https://www.youtube.com/watch?v=4uUULFGmoVE&amp;index=11&amp;list=PL9B9157E47AB3FDFA"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QpIZrKljEjE&amp;index=16&amp;list=PL9B9157E47AB3FDFA"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s://www.youtube.com/watch?v=jOyeshPRyLo&amp;index=15&amp;list=PL9B9157E47AB3FDFA" TargetMode="External"/><Relationship Id="rId4" Type="http://schemas.openxmlformats.org/officeDocument/2006/relationships/hyperlink" Target="https://www.youtube.com/watch?v=3QIl1IUB_CQ&amp;index=17&amp;list=PL9B9157E47AB3FDFA"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webarchives.cdlib.org/sw1wp9v27r/http:/ers.usda.gov/Briefing/Population/Photos/ShowCH.asp?FIPS=13211" TargetMode="External"/><Relationship Id="rId4" Type="http://schemas.openxmlformats.org/officeDocument/2006/relationships/hyperlink" Target="http://webarchives.cdlib.org/sw1wp9v27r/http:/www.ers.usda.gov/Amberwaves/Feb03/Profiles/Beale.htm"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cdc.gov/epiinfo/support/tutorials.html"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171950"/>
            <a:ext cx="9144000" cy="971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ByramM\Design\CDC logos\CDC_lockup_0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5800" y="4345894"/>
            <a:ext cx="4495800" cy="527828"/>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ByramM\Design\EPI INFO logos\Epi Info logo\epi_info_logo_ful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5000" y="209550"/>
            <a:ext cx="5181600" cy="1257671"/>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1447800" y="1428750"/>
            <a:ext cx="6403333" cy="1015663"/>
          </a:xfrm>
          <a:prstGeom prst="rect">
            <a:avLst/>
          </a:prstGeom>
          <a:noFill/>
        </p:spPr>
        <p:txBody>
          <a:bodyPr wrap="square" rtlCol="0">
            <a:spAutoFit/>
          </a:bodyPr>
          <a:lstStyle/>
          <a:p>
            <a:pPr algn="ctr"/>
            <a:r>
              <a:rPr lang="en-US" sz="6000" dirty="0">
                <a:solidFill>
                  <a:srgbClr val="1D60AC"/>
                </a:solidFill>
                <a:latin typeface="Segoe UI Semilight" panose="020B0402040204020203" pitchFamily="34" charset="0"/>
                <a:cs typeface="Segoe UI Semilight" panose="020B0402040204020203" pitchFamily="34" charset="0"/>
              </a:rPr>
              <a:t>T R A I N I N G</a:t>
            </a:r>
          </a:p>
        </p:txBody>
      </p:sp>
      <p:sp>
        <p:nvSpPr>
          <p:cNvPr id="6" name="TextBox 5"/>
          <p:cNvSpPr txBox="1"/>
          <p:nvPr/>
        </p:nvSpPr>
        <p:spPr>
          <a:xfrm>
            <a:off x="1447800" y="2647950"/>
            <a:ext cx="6403333" cy="553998"/>
          </a:xfrm>
          <a:prstGeom prst="rect">
            <a:avLst/>
          </a:prstGeom>
          <a:noFill/>
        </p:spPr>
        <p:txBody>
          <a:bodyPr wrap="square" rtlCol="0">
            <a:spAutoFit/>
          </a:bodyPr>
          <a:lstStyle/>
          <a:p>
            <a:pPr algn="ctr"/>
            <a:endParaRPr lang="en-US" sz="3000" dirty="0">
              <a:solidFill>
                <a:srgbClr val="1D60AC"/>
              </a:solidFill>
              <a:latin typeface="Calibri"/>
              <a:cs typeface="Calibri"/>
            </a:endParaRPr>
          </a:p>
        </p:txBody>
      </p:sp>
      <p:sp>
        <p:nvSpPr>
          <p:cNvPr id="8" name="Subtitle 2">
            <a:extLst>
              <a:ext uri="{FF2B5EF4-FFF2-40B4-BE49-F238E27FC236}">
                <a16:creationId xmlns:a16="http://schemas.microsoft.com/office/drawing/2014/main" id="{17535ABD-13CE-4564-8FF3-98D62DBB5346}"/>
              </a:ext>
            </a:extLst>
          </p:cNvPr>
          <p:cNvSpPr>
            <a:spLocks noGrp="1"/>
          </p:cNvSpPr>
          <p:nvPr>
            <p:ph type="subTitle" idx="1"/>
          </p:nvPr>
        </p:nvSpPr>
        <p:spPr>
          <a:xfrm>
            <a:off x="1524000" y="2647950"/>
            <a:ext cx="6400800" cy="1447800"/>
          </a:xfrm>
        </p:spPr>
        <p:txBody>
          <a:bodyPr vert="horz" lIns="91440" tIns="45720" rIns="91440" bIns="45720" rtlCol="0" anchor="t">
            <a:normAutofit/>
          </a:bodyPr>
          <a:lstStyle/>
          <a:p>
            <a:pPr>
              <a:spcBef>
                <a:spcPts val="0"/>
              </a:spcBef>
            </a:pPr>
            <a:r>
              <a:rPr lang="en-US" sz="2800" dirty="0">
                <a:solidFill>
                  <a:schemeClr val="tx1">
                    <a:lumMod val="65000"/>
                    <a:lumOff val="35000"/>
                  </a:schemeClr>
                </a:solidFill>
                <a:latin typeface="Calibri"/>
                <a:cs typeface="Calibri"/>
              </a:rPr>
              <a:t>CDC Operations Research Course</a:t>
            </a:r>
          </a:p>
          <a:p>
            <a:pPr>
              <a:spcBef>
                <a:spcPts val="0"/>
              </a:spcBef>
            </a:pPr>
            <a:r>
              <a:rPr lang="en-US" sz="2800" dirty="0">
                <a:solidFill>
                  <a:schemeClr val="tx1">
                    <a:lumMod val="65000"/>
                    <a:lumOff val="35000"/>
                  </a:schemeClr>
                </a:solidFill>
                <a:latin typeface="Calibri"/>
                <a:cs typeface="Calibri"/>
              </a:rPr>
              <a:t>Add place and dates</a:t>
            </a:r>
          </a:p>
          <a:p>
            <a:pPr>
              <a:spcBef>
                <a:spcPts val="0"/>
              </a:spcBef>
            </a:pPr>
            <a:r>
              <a:rPr lang="en-US" sz="2800" dirty="0">
                <a:solidFill>
                  <a:schemeClr val="tx1">
                    <a:lumMod val="65000"/>
                    <a:lumOff val="35000"/>
                  </a:schemeClr>
                </a:solidFill>
                <a:latin typeface="Calibri"/>
                <a:cs typeface="Calibri"/>
              </a:rPr>
              <a:t>Add presenter name &amp; affiliation</a:t>
            </a:r>
          </a:p>
        </p:txBody>
      </p:sp>
    </p:spTree>
    <p:extLst>
      <p:ext uri="{BB962C8B-B14F-4D97-AF65-F5344CB8AC3E}">
        <p14:creationId xmlns:p14="http://schemas.microsoft.com/office/powerpoint/2010/main" val="397257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315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ADDING GADGETS</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428750"/>
            <a:ext cx="3657600" cy="1569660"/>
          </a:xfrm>
          <a:prstGeom prst="rect">
            <a:avLst/>
          </a:prstGeom>
          <a:noFill/>
        </p:spPr>
        <p:txBody>
          <a:bodyPr wrap="square" rtlCol="0" anchor="t">
            <a:spAutoFit/>
          </a:bodyPr>
          <a:lstStyle/>
          <a:p>
            <a:pPr>
              <a:buClr>
                <a:schemeClr val="tx2"/>
              </a:buClr>
            </a:pPr>
            <a:r>
              <a:rPr lang="en-US" altLang="en-US" sz="1600" b="1" dirty="0">
                <a:latin typeface="Segoe UI Semilight" panose="020B0402040204020203" pitchFamily="34" charset="0"/>
                <a:cs typeface="Segoe UI Semilight" panose="020B0402040204020203" pitchFamily="34" charset="0"/>
              </a:rPr>
              <a:t>Adding gadgets is easy:</a:t>
            </a:r>
          </a:p>
          <a:p>
            <a:pPr marL="742950" lvl="1" indent="-285750">
              <a:buClr>
                <a:schemeClr val="tx2"/>
              </a:buClr>
              <a:buFont typeface="Arial" panose="020B0604020202020204" pitchFamily="34" charset="0"/>
              <a:buChar char="•"/>
            </a:pPr>
            <a:r>
              <a:rPr lang="en-US" altLang="en-US" sz="1600" dirty="0">
                <a:latin typeface="Segoe UI Semilight"/>
                <a:cs typeface="Segoe UI Semilight"/>
              </a:rPr>
              <a:t>Simply right-click on the dashboard canvas</a:t>
            </a:r>
          </a:p>
          <a:p>
            <a:pPr marL="742950" lvl="1"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Select </a:t>
            </a:r>
            <a:r>
              <a:rPr lang="en-US" altLang="en-US" sz="1600" dirty="0">
                <a:solidFill>
                  <a:schemeClr val="accent2"/>
                </a:solidFill>
                <a:latin typeface="Segoe UI Semilight" panose="020B0402040204020203" pitchFamily="34" charset="0"/>
                <a:cs typeface="Segoe UI Semilight" panose="020B0402040204020203" pitchFamily="34" charset="0"/>
              </a:rPr>
              <a:t>Add Analysis Gadget</a:t>
            </a:r>
          </a:p>
          <a:p>
            <a:pPr marL="742950" lvl="1"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Select desired gadget to use</a:t>
            </a:r>
          </a:p>
          <a:p>
            <a:pPr marL="742950" lvl="1" indent="-285750">
              <a:buClr>
                <a:schemeClr val="tx2"/>
              </a:buClr>
              <a:buFont typeface="Courier New" panose="02070309020205020404" pitchFamily="49" charset="0"/>
              <a:buChar char="o"/>
            </a:pPr>
            <a:endParaRPr lang="en-US" altLang="en-US" sz="1600" dirty="0">
              <a:latin typeface="Segoe UI Semilight" panose="020B0402040204020203" pitchFamily="34" charset="0"/>
              <a:cs typeface="Segoe UI Semilight" panose="020B0402040204020203" pitchFamily="34" charset="0"/>
            </a:endParaRPr>
          </a:p>
        </p:txBody>
      </p:sp>
      <p:pic>
        <p:nvPicPr>
          <p:cNvPr id="6" name="Picture 6"/>
          <p:cNvPicPr>
            <a:picLocks noChangeAspect="1" noChangeArrowheads="1"/>
          </p:cNvPicPr>
          <p:nvPr/>
        </p:nvPicPr>
        <p:blipFill>
          <a:blip r:embed="rId3"/>
          <a:srcRect/>
          <a:stretch>
            <a:fillRect/>
          </a:stretch>
        </p:blipFill>
        <p:spPr bwMode="auto">
          <a:xfrm>
            <a:off x="4343400" y="1221790"/>
            <a:ext cx="4229100" cy="2753915"/>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871554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7696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LINEAR REGRESSION</a:t>
            </a:r>
          </a:p>
        </p:txBody>
      </p:sp>
      <p:sp>
        <p:nvSpPr>
          <p:cNvPr id="6" name="TextBox 5"/>
          <p:cNvSpPr txBox="1"/>
          <p:nvPr/>
        </p:nvSpPr>
        <p:spPr>
          <a:xfrm>
            <a:off x="685800" y="1428750"/>
            <a:ext cx="8077200" cy="1815882"/>
          </a:xfrm>
          <a:prstGeom prst="rect">
            <a:avLst/>
          </a:prstGeom>
          <a:noFill/>
        </p:spPr>
        <p:txBody>
          <a:bodyPr wrap="square" rtlCol="0" anchor="t">
            <a:spAutoFit/>
          </a:bodyPr>
          <a:lstStyle/>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We will use the </a:t>
            </a:r>
            <a:r>
              <a:rPr lang="en-US" sz="1600" dirty="0">
                <a:solidFill>
                  <a:schemeClr val="accent2"/>
                </a:solidFill>
                <a:latin typeface="Segoe UI Semilight" panose="020B0402040204020203" pitchFamily="34" charset="0"/>
                <a:cs typeface="Segoe UI Semilight" panose="020B0402040204020203" pitchFamily="34" charset="0"/>
              </a:rPr>
              <a:t>BabyBloodPressure3</a:t>
            </a:r>
            <a:r>
              <a:rPr lang="en-US" sz="1600" dirty="0">
                <a:latin typeface="Segoe UI Semilight" panose="020B0402040204020203" pitchFamily="34" charset="0"/>
                <a:cs typeface="Segoe UI Semilight" panose="020B0402040204020203" pitchFamily="34" charset="0"/>
              </a:rPr>
              <a:t> data in the </a:t>
            </a:r>
            <a:r>
              <a:rPr lang="en-US" sz="1600" b="1" dirty="0" err="1">
                <a:latin typeface="Segoe UI Semilight" panose="020B0402040204020203" pitchFamily="34" charset="0"/>
                <a:cs typeface="Segoe UI Semilight" panose="020B0402040204020203" pitchFamily="34" charset="0"/>
              </a:rPr>
              <a:t>Sample.prj</a:t>
            </a:r>
            <a:r>
              <a:rPr lang="en-US" sz="1600" dirty="0">
                <a:latin typeface="Segoe UI Semilight" panose="020B0402040204020203" pitchFamily="34" charset="0"/>
                <a:cs typeface="Segoe UI Semilight" panose="020B0402040204020203" pitchFamily="34" charset="0"/>
              </a:rPr>
              <a:t> file</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a:cs typeface="Segoe UI Semilight"/>
              </a:rPr>
              <a:t>In this example, the outcome (dependent) variable is systolic blood pressure (</a:t>
            </a:r>
            <a:r>
              <a:rPr lang="en-US" sz="1600" dirty="0" err="1">
                <a:latin typeface="Segoe UI Semilight"/>
                <a:cs typeface="Segoe UI Semilight"/>
              </a:rPr>
              <a:t>SystolicBlood</a:t>
            </a:r>
            <a:r>
              <a:rPr lang="en-US" sz="1600" dirty="0">
                <a:latin typeface="Segoe UI Semilight"/>
                <a:cs typeface="Segoe UI Semilight"/>
              </a:rPr>
              <a:t>)</a:t>
            </a:r>
          </a:p>
          <a:p>
            <a:pPr>
              <a:buClr>
                <a:schemeClr val="tx2"/>
              </a:buCl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The (independent) variables are birth weight (Birthweight) in ounces and age in days (</a:t>
            </a:r>
            <a:r>
              <a:rPr lang="en-US" sz="1600" dirty="0" err="1">
                <a:latin typeface="Segoe UI Semilight" panose="020B0402040204020203" pitchFamily="34" charset="0"/>
                <a:cs typeface="Segoe UI Semilight" panose="020B0402040204020203" pitchFamily="34" charset="0"/>
              </a:rPr>
              <a:t>AgeInDays</a:t>
            </a:r>
            <a:r>
              <a:rPr lang="en-US" sz="1600" dirty="0">
                <a:latin typeface="Segoe UI Semilight" panose="020B0402040204020203" pitchFamily="34" charset="0"/>
                <a:cs typeface="Segoe UI Semilight" panose="020B0402040204020203" pitchFamily="34" charset="0"/>
              </a:rPr>
              <a:t>). .</a:t>
            </a:r>
            <a:endParaRPr lang="es-ES" sz="1600" dirty="0">
              <a:latin typeface="Segoe UI Semilight" panose="020B0402040204020203" pitchFamily="34" charset="0"/>
              <a:cs typeface="Segoe UI Semilight" panose="020B0402040204020203" pitchFamily="34" charset="0"/>
            </a:endParaRP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642162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29600" y="203635"/>
            <a:ext cx="7696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QUESTIONS</a:t>
            </a:r>
          </a:p>
        </p:txBody>
      </p:sp>
      <p:sp>
        <p:nvSpPr>
          <p:cNvPr id="6" name="TextBox 5"/>
          <p:cNvSpPr txBox="1"/>
          <p:nvPr/>
        </p:nvSpPr>
        <p:spPr>
          <a:xfrm>
            <a:off x="399000" y="1353897"/>
            <a:ext cx="8077200"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a:t>Fill in the following table</a:t>
            </a:r>
          </a:p>
          <a:p>
            <a:pPr marL="342900" indent="-342900">
              <a:buFont typeface="Arial" panose="020B0604020202020204" pitchFamily="34" charset="0"/>
              <a:buChar char="•"/>
            </a:pPr>
            <a:r>
              <a:rPr lang="en-US" sz="2000" dirty="0"/>
              <a:t>Did you see any association between the dependent (SBP) and independent variables (Age in days, Birth weight)?</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326136760"/>
              </p:ext>
            </p:extLst>
          </p:nvPr>
        </p:nvGraphicFramePr>
        <p:xfrm>
          <a:off x="703800" y="2799189"/>
          <a:ext cx="7467600" cy="873784"/>
        </p:xfrm>
        <a:graphic>
          <a:graphicData uri="http://schemas.openxmlformats.org/drawingml/2006/table">
            <a:tbl>
              <a:tblPr firstRow="1" firstCol="1" bandRow="1">
                <a:tableStyleId>{5C22544A-7EE6-4342-B048-85BDC9FD1C3A}</a:tableStyleId>
              </a:tblPr>
              <a:tblGrid>
                <a:gridCol w="1866900">
                  <a:extLst>
                    <a:ext uri="{9D8B030D-6E8A-4147-A177-3AD203B41FA5}">
                      <a16:colId xmlns:a16="http://schemas.microsoft.com/office/drawing/2014/main" val="645713167"/>
                    </a:ext>
                  </a:extLst>
                </a:gridCol>
                <a:gridCol w="1203889">
                  <a:extLst>
                    <a:ext uri="{9D8B030D-6E8A-4147-A177-3AD203B41FA5}">
                      <a16:colId xmlns:a16="http://schemas.microsoft.com/office/drawing/2014/main" val="821107043"/>
                    </a:ext>
                  </a:extLst>
                </a:gridCol>
                <a:gridCol w="1186441">
                  <a:extLst>
                    <a:ext uri="{9D8B030D-6E8A-4147-A177-3AD203B41FA5}">
                      <a16:colId xmlns:a16="http://schemas.microsoft.com/office/drawing/2014/main" val="4215380379"/>
                    </a:ext>
                  </a:extLst>
                </a:gridCol>
                <a:gridCol w="3210370">
                  <a:extLst>
                    <a:ext uri="{9D8B030D-6E8A-4147-A177-3AD203B41FA5}">
                      <a16:colId xmlns:a16="http://schemas.microsoft.com/office/drawing/2014/main" val="1072508088"/>
                    </a:ext>
                  </a:extLst>
                </a:gridCol>
              </a:tblGrid>
              <a:tr h="312824">
                <a:tc>
                  <a:txBody>
                    <a:bodyPr/>
                    <a:lstStyle/>
                    <a:p>
                      <a:pPr>
                        <a:lnSpc>
                          <a:spcPct val="107000"/>
                        </a:lnSpc>
                        <a:spcAft>
                          <a:spcPts val="0"/>
                        </a:spcAft>
                      </a:pPr>
                      <a:r>
                        <a:rPr lang="en-US" sz="1800" dirty="0">
                          <a:effectLst/>
                        </a:rPr>
                        <a:t> Variable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rPr>
                        <a:t>Slope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mn-lt"/>
                          <a:ea typeface="+mn-ea"/>
                          <a:cs typeface="+mn-cs"/>
                        </a:rPr>
                        <a:t>P-value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Relationship to Blood</a:t>
                      </a: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 Pressure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0653341"/>
                  </a:ext>
                </a:extLst>
              </a:tr>
              <a:tr h="239106">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Age in days</a:t>
                      </a: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30716948"/>
                  </a:ext>
                </a:extLst>
              </a:tr>
              <a:tr h="239106">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Birth weight</a:t>
                      </a: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3515873"/>
                  </a:ext>
                </a:extLst>
              </a:tr>
            </a:tbl>
          </a:graphicData>
        </a:graphic>
      </p:graphicFrame>
    </p:spTree>
    <p:extLst>
      <p:ext uri="{BB962C8B-B14F-4D97-AF65-F5344CB8AC3E}">
        <p14:creationId xmlns:p14="http://schemas.microsoft.com/office/powerpoint/2010/main" val="5310481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38200" y="0"/>
            <a:ext cx="7696200" cy="523220"/>
          </a:xfrm>
          <a:prstGeom prst="rect">
            <a:avLst/>
          </a:prstGeom>
          <a:noFill/>
        </p:spPr>
        <p:txBody>
          <a:bodyPr wrap="square" rtlCol="0">
            <a:spAutoFit/>
          </a:bodyPr>
          <a:lstStyle/>
          <a:p>
            <a:r>
              <a:rPr lang="en-US" sz="2800" dirty="0">
                <a:solidFill>
                  <a:srgbClr val="1D60AC"/>
                </a:solidFill>
                <a:latin typeface="Segoe UI Semilight" panose="020B0402040204020203" pitchFamily="34" charset="0"/>
                <a:cs typeface="Segoe UI Semilight" panose="020B0402040204020203" pitchFamily="34" charset="0"/>
              </a:rPr>
              <a:t>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838200" y="1727720"/>
            <a:ext cx="6019800" cy="3149079"/>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3628566868"/>
              </p:ext>
            </p:extLst>
          </p:nvPr>
        </p:nvGraphicFramePr>
        <p:xfrm>
          <a:off x="457200" y="511370"/>
          <a:ext cx="7467600" cy="873784"/>
        </p:xfrm>
        <a:graphic>
          <a:graphicData uri="http://schemas.openxmlformats.org/drawingml/2006/table">
            <a:tbl>
              <a:tblPr firstRow="1" firstCol="1" bandRow="1">
                <a:tableStyleId>{5C22544A-7EE6-4342-B048-85BDC9FD1C3A}</a:tableStyleId>
              </a:tblPr>
              <a:tblGrid>
                <a:gridCol w="1866900">
                  <a:extLst>
                    <a:ext uri="{9D8B030D-6E8A-4147-A177-3AD203B41FA5}">
                      <a16:colId xmlns:a16="http://schemas.microsoft.com/office/drawing/2014/main" val="645713167"/>
                    </a:ext>
                  </a:extLst>
                </a:gridCol>
                <a:gridCol w="1203889">
                  <a:extLst>
                    <a:ext uri="{9D8B030D-6E8A-4147-A177-3AD203B41FA5}">
                      <a16:colId xmlns:a16="http://schemas.microsoft.com/office/drawing/2014/main" val="821107043"/>
                    </a:ext>
                  </a:extLst>
                </a:gridCol>
                <a:gridCol w="1186441">
                  <a:extLst>
                    <a:ext uri="{9D8B030D-6E8A-4147-A177-3AD203B41FA5}">
                      <a16:colId xmlns:a16="http://schemas.microsoft.com/office/drawing/2014/main" val="4215380379"/>
                    </a:ext>
                  </a:extLst>
                </a:gridCol>
                <a:gridCol w="3210370">
                  <a:extLst>
                    <a:ext uri="{9D8B030D-6E8A-4147-A177-3AD203B41FA5}">
                      <a16:colId xmlns:a16="http://schemas.microsoft.com/office/drawing/2014/main" val="1072508088"/>
                    </a:ext>
                  </a:extLst>
                </a:gridCol>
              </a:tblGrid>
              <a:tr h="312824">
                <a:tc>
                  <a:txBody>
                    <a:bodyPr/>
                    <a:lstStyle/>
                    <a:p>
                      <a:pPr>
                        <a:lnSpc>
                          <a:spcPct val="107000"/>
                        </a:lnSpc>
                        <a:spcAft>
                          <a:spcPts val="0"/>
                        </a:spcAft>
                      </a:pPr>
                      <a:r>
                        <a:rPr lang="en-US" sz="1800" dirty="0">
                          <a:effectLst/>
                        </a:rPr>
                        <a:t> Variable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rPr>
                        <a:t>Slope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mn-lt"/>
                          <a:ea typeface="+mn-ea"/>
                          <a:cs typeface="+mn-cs"/>
                        </a:rPr>
                        <a:t>P-value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Relationship to Blood</a:t>
                      </a:r>
                      <a:r>
                        <a:rPr lang="en-US" sz="1800" baseline="0" dirty="0">
                          <a:effectLst/>
                          <a:latin typeface="Calibri" panose="020F0502020204030204" pitchFamily="34" charset="0"/>
                          <a:ea typeface="Calibri" panose="020F0502020204030204" pitchFamily="34" charset="0"/>
                          <a:cs typeface="Times New Roman" panose="02020603050405020304" pitchFamily="18" charset="0"/>
                        </a:rPr>
                        <a:t> Pressure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0653341"/>
                  </a:ext>
                </a:extLst>
              </a:tr>
              <a:tr h="239106">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Age in days</a:t>
                      </a: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5.888</a:t>
                      </a: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0.0000</a:t>
                      </a:r>
                    </a:p>
                  </a:txBody>
                  <a:tcPr marL="68580" marR="68580" marT="0" marB="0"/>
                </a:tc>
                <a:tc>
                  <a:txBody>
                    <a:bodyPr/>
                    <a:lstStyle/>
                    <a:p>
                      <a:pPr algn="ct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Increased</a:t>
                      </a:r>
                    </a:p>
                  </a:txBody>
                  <a:tcPr marL="68580" marR="68580" marT="0" marB="0"/>
                </a:tc>
                <a:extLst>
                  <a:ext uri="{0D108BD9-81ED-4DB2-BD59-A6C34878D82A}">
                    <a16:rowId xmlns:a16="http://schemas.microsoft.com/office/drawing/2014/main" val="530716948"/>
                  </a:ext>
                </a:extLst>
              </a:tr>
              <a:tr h="239106">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Birth weight</a:t>
                      </a: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0.126</a:t>
                      </a: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0.0029</a:t>
                      </a:r>
                    </a:p>
                  </a:txBody>
                  <a:tcPr marL="68580" marR="68580" marT="0" marB="0"/>
                </a:tc>
                <a:tc>
                  <a:txBody>
                    <a:bodyPr/>
                    <a:lstStyle/>
                    <a:p>
                      <a:pPr algn="ct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Increased</a:t>
                      </a:r>
                    </a:p>
                  </a:txBody>
                  <a:tcPr marL="68580" marR="68580" marT="0" marB="0"/>
                </a:tc>
                <a:extLst>
                  <a:ext uri="{0D108BD9-81ED-4DB2-BD59-A6C34878D82A}">
                    <a16:rowId xmlns:a16="http://schemas.microsoft.com/office/drawing/2014/main" val="1693515873"/>
                  </a:ext>
                </a:extLst>
              </a:tr>
            </a:tbl>
          </a:graphicData>
        </a:graphic>
      </p:graphicFrame>
    </p:spTree>
    <p:extLst>
      <p:ext uri="{BB962C8B-B14F-4D97-AF65-F5344CB8AC3E}">
        <p14:creationId xmlns:p14="http://schemas.microsoft.com/office/powerpoint/2010/main" val="100625474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Best Practices for using Dashboard </a:t>
            </a:r>
          </a:p>
        </p:txBody>
      </p:sp>
      <p:sp>
        <p:nvSpPr>
          <p:cNvPr id="3" name="Content Placeholder 2"/>
          <p:cNvSpPr>
            <a:spLocks noGrp="1"/>
          </p:cNvSpPr>
          <p:nvPr>
            <p:ph idx="1"/>
          </p:nvPr>
        </p:nvSpPr>
        <p:spPr>
          <a:xfrm>
            <a:off x="628650" y="1162050"/>
            <a:ext cx="7886700" cy="3659981"/>
          </a:xfrm>
        </p:spPr>
        <p:txBody>
          <a:bodyPr>
            <a:normAutofit fontScale="55000" lnSpcReduction="20000"/>
          </a:bodyPr>
          <a:lstStyle/>
          <a:p>
            <a:r>
              <a:rPr lang="en-US" dirty="0">
                <a:solidFill>
                  <a:srgbClr val="060606"/>
                </a:solidFill>
              </a:rPr>
              <a:t>Make good use of space</a:t>
            </a:r>
          </a:p>
          <a:p>
            <a:pPr lvl="1"/>
            <a:r>
              <a:rPr lang="en-US" dirty="0">
                <a:solidFill>
                  <a:srgbClr val="060606"/>
                </a:solidFill>
              </a:rPr>
              <a:t>The Dashboard’s canvas can quickly become cluttered with gadgets overlapping each other if you’re not careful. Make good use of the available vertical space to arrange gadgets logically. Consider using the zoom in/out feature on the bottom right corner of the Dashboard window to see more output at once. </a:t>
            </a:r>
          </a:p>
          <a:p>
            <a:r>
              <a:rPr lang="en-US" dirty="0">
                <a:solidFill>
                  <a:srgbClr val="060606"/>
                </a:solidFill>
              </a:rPr>
              <a:t>When recoding a variable to two values, use the Yes/No field type</a:t>
            </a:r>
          </a:p>
          <a:p>
            <a:pPr lvl="1"/>
            <a:r>
              <a:rPr lang="en-US" dirty="0">
                <a:solidFill>
                  <a:srgbClr val="060606"/>
                </a:solidFill>
              </a:rPr>
              <a:t>Consider using the Yes/No field type when recoding data into dichotomous values. Doing so ensures that the positive value appears first when generating output. Using the Text field type still allows you to specify “Yes” and “No” as the recoded values, but the “No” might appear first because Text data typically are sorted alphabetically. </a:t>
            </a:r>
          </a:p>
          <a:p>
            <a:r>
              <a:rPr lang="en-US" dirty="0">
                <a:solidFill>
                  <a:srgbClr val="060606"/>
                </a:solidFill>
              </a:rPr>
              <a:t>When saving the canvas, place it in the same folder as the data source</a:t>
            </a:r>
          </a:p>
          <a:p>
            <a:pPr lvl="1"/>
            <a:r>
              <a:rPr lang="en-US" dirty="0">
                <a:solidFill>
                  <a:srgbClr val="060606"/>
                </a:solidFill>
              </a:rPr>
              <a:t>Placing the canvas in the same folder as the data source ensures that the canvas will be able to reliably connect to the data source no matter which computer it is transferred to. </a:t>
            </a:r>
          </a:p>
          <a:p>
            <a:r>
              <a:rPr lang="en-US" dirty="0">
                <a:solidFill>
                  <a:srgbClr val="060606"/>
                </a:solidFill>
              </a:rPr>
              <a:t>When saving the canvas, place it in a subfolder underneath Epi Info 7/Projects</a:t>
            </a:r>
          </a:p>
          <a:p>
            <a:pPr lvl="1"/>
            <a:r>
              <a:rPr lang="en-US" dirty="0">
                <a:solidFill>
                  <a:srgbClr val="060606"/>
                </a:solidFill>
              </a:rPr>
              <a:t>Placing the canvas somewhere underneath the Epi Info 7/Projects folder ensures the canvas will appear in the Dashboard’s Quick Access List of canvas files.</a:t>
            </a:r>
          </a:p>
        </p:txBody>
      </p:sp>
    </p:spTree>
    <p:extLst>
      <p:ext uri="{BB962C8B-B14F-4D97-AF65-F5344CB8AC3E}">
        <p14:creationId xmlns:p14="http://schemas.microsoft.com/office/powerpoint/2010/main" val="401338938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019550"/>
            <a:ext cx="9144000" cy="1123950"/>
          </a:xfrm>
          <a:prstGeom prst="rect">
            <a:avLst/>
          </a:prstGeom>
          <a:solidFill>
            <a:srgbClr val="F1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ByramM\Design\CDC logos\CDC_lockup_0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5800" y="4345894"/>
            <a:ext cx="4495800" cy="527828"/>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ByramM\Design\EPI INFO logos\Epi Info logo\epi_info_logo_ful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8207" y="4342170"/>
            <a:ext cx="2189993" cy="531552"/>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681789" y="438150"/>
            <a:ext cx="7315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QUESTIONS?</a:t>
            </a:r>
          </a:p>
        </p:txBody>
      </p:sp>
      <p:sp>
        <p:nvSpPr>
          <p:cNvPr id="6" name="TextBox 5"/>
          <p:cNvSpPr txBox="1"/>
          <p:nvPr/>
        </p:nvSpPr>
        <p:spPr>
          <a:xfrm>
            <a:off x="681789" y="2419350"/>
            <a:ext cx="7086600" cy="1384995"/>
          </a:xfrm>
          <a:prstGeom prst="rect">
            <a:avLst/>
          </a:prstGeom>
          <a:noFill/>
        </p:spPr>
        <p:txBody>
          <a:bodyPr wrap="square" rtlCol="0">
            <a:spAutoFit/>
          </a:bodyPr>
          <a:lstStyle/>
          <a:p>
            <a:r>
              <a:rPr lang="en-US" sz="1200" dirty="0">
                <a:latin typeface="Segoe UI Semilight" panose="020B0402040204020203" pitchFamily="34" charset="0"/>
                <a:cs typeface="Segoe UI Semilight" panose="020B0402040204020203" pitchFamily="34" charset="0"/>
              </a:rPr>
              <a:t>For more information, contact CDC</a:t>
            </a:r>
          </a:p>
          <a:p>
            <a:pPr>
              <a:lnSpc>
                <a:spcPct val="150000"/>
              </a:lnSpc>
            </a:pPr>
            <a:r>
              <a:rPr lang="en-US" sz="1200" dirty="0">
                <a:latin typeface="Segoe UI Semilight" panose="020B0402040204020203" pitchFamily="34" charset="0"/>
                <a:cs typeface="Segoe UI Semilight" panose="020B0402040204020203" pitchFamily="34" charset="0"/>
              </a:rPr>
              <a:t>1-800-CDC-INFO (232-4636)</a:t>
            </a:r>
          </a:p>
          <a:p>
            <a:pPr>
              <a:lnSpc>
                <a:spcPct val="150000"/>
              </a:lnSpc>
            </a:pPr>
            <a:r>
              <a:rPr lang="en-US" sz="1200" dirty="0">
                <a:latin typeface="Segoe UI Semilight" panose="020B0402040204020203" pitchFamily="34" charset="0"/>
                <a:cs typeface="Segoe UI Semilight" panose="020B0402040204020203" pitchFamily="34" charset="0"/>
              </a:rPr>
              <a:t>TTY: 1-888-232-6348 </a:t>
            </a:r>
            <a:r>
              <a:rPr lang="en-US" sz="1200" dirty="0">
                <a:latin typeface="Segoe UI Semilight" panose="020B0402040204020203" pitchFamily="34" charset="0"/>
                <a:cs typeface="Segoe UI Semilight" panose="020B0402040204020203" pitchFamily="34" charset="0"/>
                <a:hlinkClick r:id="rId5"/>
              </a:rPr>
              <a:t>www.cdc.gov</a:t>
            </a:r>
            <a:endParaRPr lang="en-US" sz="1200" dirty="0">
              <a:latin typeface="Segoe UI Semilight" panose="020B0402040204020203" pitchFamily="34" charset="0"/>
              <a:cs typeface="Segoe UI Semilight" panose="020B0402040204020203" pitchFamily="34" charset="0"/>
            </a:endParaRPr>
          </a:p>
          <a:p>
            <a:endParaRPr lang="en-US" sz="1200" dirty="0">
              <a:latin typeface="Segoe UI Semilight" panose="020B0402040204020203" pitchFamily="34" charset="0"/>
              <a:cs typeface="Segoe UI Semilight" panose="020B0402040204020203" pitchFamily="34" charset="0"/>
            </a:endParaRPr>
          </a:p>
          <a:p>
            <a:r>
              <a:rPr lang="en-US" sz="1200" dirty="0">
                <a:latin typeface="Segoe UI Semilight" panose="020B0402040204020203" pitchFamily="34" charset="0"/>
                <a:cs typeface="Segoe UI Semilight" panose="020B0402040204020203" pitchFamily="34" charset="0"/>
              </a:rPr>
              <a:t>The findings and conclusions in this report are those of the authors and do not necessarily represent the official position of the Centers for Disease Control and Prevention. </a:t>
            </a:r>
          </a:p>
        </p:txBody>
      </p:sp>
    </p:spTree>
    <p:extLst>
      <p:ext uri="{BB962C8B-B14F-4D97-AF65-F5344CB8AC3E}">
        <p14:creationId xmlns:p14="http://schemas.microsoft.com/office/powerpoint/2010/main" val="2185962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5" name="Picture 4"/>
          <p:cNvPicPr>
            <a:picLocks noChangeAspect="1"/>
          </p:cNvPicPr>
          <p:nvPr/>
        </p:nvPicPr>
        <p:blipFill rotWithShape="1">
          <a:blip r:embed="rId3"/>
          <a:srcRect l="2994" t="694" r="51496" b="7551"/>
          <a:stretch/>
        </p:blipFill>
        <p:spPr>
          <a:xfrm>
            <a:off x="979714" y="1022549"/>
            <a:ext cx="6074229" cy="3827037"/>
          </a:xfrm>
          <a:prstGeom prst="rect">
            <a:avLst/>
          </a:prstGeom>
        </p:spPr>
      </p:pic>
      <p:sp>
        <p:nvSpPr>
          <p:cNvPr id="3" name="Rectangle 2"/>
          <p:cNvSpPr/>
          <p:nvPr/>
        </p:nvSpPr>
        <p:spPr>
          <a:xfrm>
            <a:off x="1471613" y="2035969"/>
            <a:ext cx="285750" cy="928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 name="Straight Arrow Connector 5"/>
          <p:cNvCxnSpPr/>
          <p:nvPr/>
        </p:nvCxnSpPr>
        <p:spPr>
          <a:xfrm flipV="1">
            <a:off x="1814512" y="1850231"/>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57425" y="1503983"/>
            <a:ext cx="4408714" cy="715581"/>
          </a:xfrm>
          <a:prstGeom prst="rect">
            <a:avLst/>
          </a:prstGeom>
          <a:solidFill>
            <a:schemeClr val="bg1"/>
          </a:solidFill>
          <a:ln>
            <a:solidFill>
              <a:schemeClr val="tx1"/>
            </a:solidFill>
          </a:ln>
        </p:spPr>
        <p:txBody>
          <a:bodyPr wrap="square" rtlCol="0">
            <a:spAutoFit/>
          </a:bodyPr>
          <a:lstStyle/>
          <a:p>
            <a:r>
              <a:rPr lang="en-US" sz="1350" dirty="0"/>
              <a:t>Use to view the details of the data in your current data file. You can select variables to display and then sort or group those variables accordingly. </a:t>
            </a:r>
          </a:p>
        </p:txBody>
      </p:sp>
    </p:spTree>
    <p:extLst>
      <p:ext uri="{BB962C8B-B14F-4D97-AF65-F5344CB8AC3E}">
        <p14:creationId xmlns:p14="http://schemas.microsoft.com/office/powerpoint/2010/main" val="714088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5" name="Picture 4"/>
          <p:cNvPicPr>
            <a:picLocks noChangeAspect="1"/>
          </p:cNvPicPr>
          <p:nvPr/>
        </p:nvPicPr>
        <p:blipFill rotWithShape="1">
          <a:blip r:embed="rId3"/>
          <a:srcRect l="2994" t="694" r="51496" b="7551"/>
          <a:stretch/>
        </p:blipFill>
        <p:spPr>
          <a:xfrm>
            <a:off x="979714" y="1022549"/>
            <a:ext cx="6074229" cy="3827037"/>
          </a:xfrm>
          <a:prstGeom prst="rect">
            <a:avLst/>
          </a:prstGeom>
        </p:spPr>
      </p:pic>
      <p:sp>
        <p:nvSpPr>
          <p:cNvPr id="4" name="Rectangle 3"/>
          <p:cNvSpPr/>
          <p:nvPr/>
        </p:nvSpPr>
        <p:spPr>
          <a:xfrm>
            <a:off x="1471613" y="2207419"/>
            <a:ext cx="342900" cy="928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 name="Straight Arrow Connector 5"/>
          <p:cNvCxnSpPr/>
          <p:nvPr/>
        </p:nvCxnSpPr>
        <p:spPr>
          <a:xfrm flipV="1">
            <a:off x="1857375" y="2057400"/>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86000" y="1670473"/>
            <a:ext cx="4408714" cy="923330"/>
          </a:xfrm>
          <a:prstGeom prst="rect">
            <a:avLst/>
          </a:prstGeom>
          <a:solidFill>
            <a:schemeClr val="bg1"/>
          </a:solidFill>
          <a:ln>
            <a:solidFill>
              <a:schemeClr val="tx1"/>
            </a:solidFill>
          </a:ln>
        </p:spPr>
        <p:txBody>
          <a:bodyPr wrap="square" rtlCol="0">
            <a:spAutoFit/>
          </a:bodyPr>
          <a:lstStyle/>
          <a:p>
            <a:r>
              <a:rPr lang="en-US" sz="1350" dirty="0"/>
              <a:t>Use to produce a table showing how data are distributed, the counts of any given interval, and how many records have each value of a selected variable. Confidence limits for each proportion are included . </a:t>
            </a:r>
          </a:p>
        </p:txBody>
      </p:sp>
    </p:spTree>
    <p:extLst>
      <p:ext uri="{BB962C8B-B14F-4D97-AF65-F5344CB8AC3E}">
        <p14:creationId xmlns:p14="http://schemas.microsoft.com/office/powerpoint/2010/main" val="1506238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5" name="Picture 4"/>
          <p:cNvPicPr>
            <a:picLocks noChangeAspect="1"/>
          </p:cNvPicPr>
          <p:nvPr/>
        </p:nvPicPr>
        <p:blipFill rotWithShape="1">
          <a:blip r:embed="rId3"/>
          <a:srcRect l="2994" t="694" r="51496" b="7551"/>
          <a:stretch/>
        </p:blipFill>
        <p:spPr>
          <a:xfrm>
            <a:off x="979714" y="1022549"/>
            <a:ext cx="6074229" cy="3827037"/>
          </a:xfrm>
          <a:prstGeom prst="rect">
            <a:avLst/>
          </a:prstGeom>
        </p:spPr>
      </p:pic>
      <p:sp>
        <p:nvSpPr>
          <p:cNvPr id="4" name="Rectangle 3"/>
          <p:cNvSpPr/>
          <p:nvPr/>
        </p:nvSpPr>
        <p:spPr>
          <a:xfrm>
            <a:off x="1450180" y="2386013"/>
            <a:ext cx="807245" cy="9286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 name="Straight Arrow Connector 5"/>
          <p:cNvCxnSpPr/>
          <p:nvPr/>
        </p:nvCxnSpPr>
        <p:spPr>
          <a:xfrm flipV="1">
            <a:off x="2342129" y="2200276"/>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812596" y="2061777"/>
            <a:ext cx="4408714" cy="507831"/>
          </a:xfrm>
          <a:prstGeom prst="rect">
            <a:avLst/>
          </a:prstGeom>
          <a:solidFill>
            <a:schemeClr val="bg1"/>
          </a:solidFill>
          <a:ln>
            <a:solidFill>
              <a:schemeClr val="tx1"/>
            </a:solidFill>
          </a:ln>
        </p:spPr>
        <p:txBody>
          <a:bodyPr wrap="square" rtlCol="0">
            <a:spAutoFit/>
          </a:bodyPr>
          <a:lstStyle/>
          <a:p>
            <a:r>
              <a:rPr lang="en-US" sz="1350" dirty="0"/>
              <a:t>Use to treat a group of fields as if they were a single field for the purposes of generating frequency output. </a:t>
            </a:r>
          </a:p>
        </p:txBody>
      </p:sp>
    </p:spTree>
    <p:extLst>
      <p:ext uri="{BB962C8B-B14F-4D97-AF65-F5344CB8AC3E}">
        <p14:creationId xmlns:p14="http://schemas.microsoft.com/office/powerpoint/2010/main" val="2454812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5" name="Picture 4"/>
          <p:cNvPicPr>
            <a:picLocks noChangeAspect="1"/>
          </p:cNvPicPr>
          <p:nvPr/>
        </p:nvPicPr>
        <p:blipFill rotWithShape="1">
          <a:blip r:embed="rId3"/>
          <a:srcRect l="2994" t="694" r="51496" b="7551"/>
          <a:stretch/>
        </p:blipFill>
        <p:spPr>
          <a:xfrm>
            <a:off x="979714" y="1022549"/>
            <a:ext cx="6074229" cy="3827037"/>
          </a:xfrm>
          <a:prstGeom prst="rect">
            <a:avLst/>
          </a:prstGeom>
        </p:spPr>
      </p:pic>
      <p:sp>
        <p:nvSpPr>
          <p:cNvPr id="4" name="Rectangle 3"/>
          <p:cNvSpPr/>
          <p:nvPr/>
        </p:nvSpPr>
        <p:spPr>
          <a:xfrm>
            <a:off x="1471612" y="2478882"/>
            <a:ext cx="578644" cy="857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 name="Straight Arrow Connector 5"/>
          <p:cNvCxnSpPr/>
          <p:nvPr/>
        </p:nvCxnSpPr>
        <p:spPr>
          <a:xfrm flipV="1">
            <a:off x="2149246" y="2336007"/>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590119" y="1885883"/>
            <a:ext cx="4408714" cy="1338828"/>
          </a:xfrm>
          <a:prstGeom prst="rect">
            <a:avLst/>
          </a:prstGeom>
          <a:solidFill>
            <a:schemeClr val="bg1"/>
          </a:solidFill>
          <a:ln>
            <a:solidFill>
              <a:schemeClr val="tx1"/>
            </a:solidFill>
          </a:ln>
        </p:spPr>
        <p:txBody>
          <a:bodyPr wrap="square" rtlCol="0">
            <a:spAutoFit/>
          </a:bodyPr>
          <a:lstStyle/>
          <a:p>
            <a:r>
              <a:rPr lang="en-US" sz="1350" dirty="0"/>
              <a:t>Use to create cross-tabulations of categorical variables. For these values to have their accepted epidemiological meanings, the value representing presence of the exposure (independent value) and outcome conditions (dependent variable) must appear in the first row and column of the table  </a:t>
            </a:r>
          </a:p>
        </p:txBody>
      </p:sp>
    </p:spTree>
    <p:extLst>
      <p:ext uri="{BB962C8B-B14F-4D97-AF65-F5344CB8AC3E}">
        <p14:creationId xmlns:p14="http://schemas.microsoft.com/office/powerpoint/2010/main" val="3707380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5" name="Picture 4"/>
          <p:cNvPicPr>
            <a:picLocks noChangeAspect="1"/>
          </p:cNvPicPr>
          <p:nvPr/>
        </p:nvPicPr>
        <p:blipFill rotWithShape="1">
          <a:blip r:embed="rId3"/>
          <a:srcRect l="2994" t="694" r="51496" b="7551"/>
          <a:stretch/>
        </p:blipFill>
        <p:spPr>
          <a:xfrm>
            <a:off x="979714" y="1022549"/>
            <a:ext cx="6074229" cy="3827037"/>
          </a:xfrm>
          <a:prstGeom prst="rect">
            <a:avLst/>
          </a:prstGeom>
        </p:spPr>
      </p:pic>
      <p:sp>
        <p:nvSpPr>
          <p:cNvPr id="4" name="Rectangle 3"/>
          <p:cNvSpPr/>
          <p:nvPr/>
        </p:nvSpPr>
        <p:spPr>
          <a:xfrm>
            <a:off x="1471612" y="2564607"/>
            <a:ext cx="807245" cy="9286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 name="Straight Arrow Connector 5"/>
          <p:cNvCxnSpPr/>
          <p:nvPr/>
        </p:nvCxnSpPr>
        <p:spPr>
          <a:xfrm flipV="1">
            <a:off x="2369684" y="2425303"/>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846275" y="1743056"/>
            <a:ext cx="4408714" cy="300082"/>
          </a:xfrm>
          <a:prstGeom prst="rect">
            <a:avLst/>
          </a:prstGeom>
          <a:solidFill>
            <a:schemeClr val="bg1"/>
          </a:solidFill>
          <a:ln>
            <a:solidFill>
              <a:schemeClr val="tx1"/>
            </a:solidFill>
          </a:ln>
        </p:spPr>
        <p:txBody>
          <a:bodyPr wrap="square" rtlCol="0">
            <a:spAutoFit/>
          </a:bodyPr>
          <a:lstStyle/>
          <a:p>
            <a:r>
              <a:rPr lang="en-US" sz="1350" dirty="0"/>
              <a:t>Use to generate matched pair case control statistics. </a:t>
            </a:r>
          </a:p>
        </p:txBody>
      </p:sp>
    </p:spTree>
    <p:extLst>
      <p:ext uri="{BB962C8B-B14F-4D97-AF65-F5344CB8AC3E}">
        <p14:creationId xmlns:p14="http://schemas.microsoft.com/office/powerpoint/2010/main" val="1373077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5" name="Picture 4"/>
          <p:cNvPicPr>
            <a:picLocks noChangeAspect="1"/>
          </p:cNvPicPr>
          <p:nvPr/>
        </p:nvPicPr>
        <p:blipFill rotWithShape="1">
          <a:blip r:embed="rId3"/>
          <a:srcRect l="2994" t="694" r="51496" b="7551"/>
          <a:stretch/>
        </p:blipFill>
        <p:spPr>
          <a:xfrm>
            <a:off x="979714" y="1022549"/>
            <a:ext cx="6074229" cy="3827037"/>
          </a:xfrm>
          <a:prstGeom prst="rect">
            <a:avLst/>
          </a:prstGeom>
        </p:spPr>
      </p:pic>
      <p:sp>
        <p:nvSpPr>
          <p:cNvPr id="4" name="Rectangle 3"/>
          <p:cNvSpPr/>
          <p:nvPr/>
        </p:nvSpPr>
        <p:spPr>
          <a:xfrm>
            <a:off x="1471612" y="2650332"/>
            <a:ext cx="271463" cy="9286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 name="Straight Arrow Connector 5"/>
          <p:cNvCxnSpPr/>
          <p:nvPr/>
        </p:nvCxnSpPr>
        <p:spPr>
          <a:xfrm flipV="1">
            <a:off x="1805328" y="2489597"/>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253344" y="1727850"/>
            <a:ext cx="4408714" cy="1546577"/>
          </a:xfrm>
          <a:prstGeom prst="rect">
            <a:avLst/>
          </a:prstGeom>
          <a:solidFill>
            <a:schemeClr val="bg1"/>
          </a:solidFill>
          <a:ln>
            <a:solidFill>
              <a:schemeClr val="tx1"/>
            </a:solidFill>
          </a:ln>
        </p:spPr>
        <p:txBody>
          <a:bodyPr wrap="square" rtlCol="0">
            <a:spAutoFit/>
          </a:bodyPr>
          <a:lstStyle/>
          <a:p>
            <a:r>
              <a:rPr lang="en-US" sz="1350" dirty="0"/>
              <a:t>Use to compute descriptive statistics for a continuous numeric variable. The Means gadget produces the following statistical tests: parametric tests, Analysis of Variance or ANOVA (for two or more samples), non-parametric tests, Bartlett's Test for Inequality of Population Variances, </a:t>
            </a:r>
            <a:r>
              <a:rPr lang="en-US" sz="1350" dirty="0" err="1"/>
              <a:t>Kruskal</a:t>
            </a:r>
            <a:r>
              <a:rPr lang="en-US" sz="1350" dirty="0"/>
              <a:t>-Wallis one-way analysis of variance (for two or more samples), and </a:t>
            </a:r>
            <a:r>
              <a:rPr lang="en-US" sz="1350" dirty="0" err="1"/>
              <a:t>MannWhitney</a:t>
            </a:r>
            <a:r>
              <a:rPr lang="en-US" sz="1350" dirty="0"/>
              <a:t>/Wilcoxon Two Sample Test. </a:t>
            </a:r>
          </a:p>
        </p:txBody>
      </p:sp>
    </p:spTree>
    <p:extLst>
      <p:ext uri="{BB962C8B-B14F-4D97-AF65-F5344CB8AC3E}">
        <p14:creationId xmlns:p14="http://schemas.microsoft.com/office/powerpoint/2010/main" val="2109180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5" name="Picture 4"/>
          <p:cNvPicPr>
            <a:picLocks noChangeAspect="1"/>
          </p:cNvPicPr>
          <p:nvPr/>
        </p:nvPicPr>
        <p:blipFill rotWithShape="1">
          <a:blip r:embed="rId3"/>
          <a:srcRect l="2994" t="694" r="51496" b="7551"/>
          <a:stretch/>
        </p:blipFill>
        <p:spPr>
          <a:xfrm>
            <a:off x="979714" y="1022549"/>
            <a:ext cx="6074229" cy="3827037"/>
          </a:xfrm>
          <a:prstGeom prst="rect">
            <a:avLst/>
          </a:prstGeom>
        </p:spPr>
      </p:pic>
      <p:sp>
        <p:nvSpPr>
          <p:cNvPr id="4" name="Rectangle 3"/>
          <p:cNvSpPr/>
          <p:nvPr/>
        </p:nvSpPr>
        <p:spPr>
          <a:xfrm>
            <a:off x="1471612" y="2836070"/>
            <a:ext cx="271463" cy="9286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 name="Straight Arrow Connector 5"/>
          <p:cNvCxnSpPr/>
          <p:nvPr/>
        </p:nvCxnSpPr>
        <p:spPr>
          <a:xfrm flipV="1">
            <a:off x="1805328" y="2675335"/>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303350" y="2366304"/>
            <a:ext cx="4408714" cy="715581"/>
          </a:xfrm>
          <a:prstGeom prst="rect">
            <a:avLst/>
          </a:prstGeom>
          <a:solidFill>
            <a:schemeClr val="bg1"/>
          </a:solidFill>
          <a:ln>
            <a:solidFill>
              <a:schemeClr val="tx1"/>
            </a:solidFill>
          </a:ln>
        </p:spPr>
        <p:txBody>
          <a:bodyPr wrap="square" rtlCol="0">
            <a:spAutoFit/>
          </a:bodyPr>
          <a:lstStyle/>
          <a:p>
            <a:r>
              <a:rPr lang="en-US" sz="1350" dirty="0"/>
              <a:t>Use to display data visually. Supported chart types include epi curve (histograms), pie, bar, column, stacked column, scatter, aberration detection, and Pareto. </a:t>
            </a:r>
          </a:p>
        </p:txBody>
      </p:sp>
    </p:spTree>
    <p:extLst>
      <p:ext uri="{BB962C8B-B14F-4D97-AF65-F5344CB8AC3E}">
        <p14:creationId xmlns:p14="http://schemas.microsoft.com/office/powerpoint/2010/main" val="898576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3" name="Picture 2"/>
          <p:cNvPicPr>
            <a:picLocks noChangeAspect="1"/>
          </p:cNvPicPr>
          <p:nvPr/>
        </p:nvPicPr>
        <p:blipFill rotWithShape="1">
          <a:blip r:embed="rId3"/>
          <a:srcRect l="49830" b="3633"/>
          <a:stretch/>
        </p:blipFill>
        <p:spPr>
          <a:xfrm>
            <a:off x="1102178" y="1227965"/>
            <a:ext cx="6196694" cy="3719592"/>
          </a:xfrm>
          <a:prstGeom prst="rect">
            <a:avLst/>
          </a:prstGeom>
        </p:spPr>
      </p:pic>
      <p:sp>
        <p:nvSpPr>
          <p:cNvPr id="8" name="Rectangle 7"/>
          <p:cNvSpPr/>
          <p:nvPr/>
        </p:nvSpPr>
        <p:spPr>
          <a:xfrm>
            <a:off x="2078015" y="3182235"/>
            <a:ext cx="570479" cy="834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9" name="Straight Arrow Connector 8"/>
          <p:cNvCxnSpPr/>
          <p:nvPr/>
        </p:nvCxnSpPr>
        <p:spPr>
          <a:xfrm flipV="1">
            <a:off x="2678089" y="3038237"/>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135902" y="2876476"/>
            <a:ext cx="3180806" cy="300082"/>
          </a:xfrm>
          <a:prstGeom prst="rect">
            <a:avLst/>
          </a:prstGeom>
          <a:solidFill>
            <a:schemeClr val="bg1"/>
          </a:solidFill>
          <a:ln>
            <a:solidFill>
              <a:schemeClr val="tx1"/>
            </a:solidFill>
          </a:ln>
        </p:spPr>
        <p:txBody>
          <a:bodyPr wrap="square" rtlCol="0">
            <a:spAutoFit/>
          </a:bodyPr>
          <a:lstStyle/>
          <a:p>
            <a:r>
              <a:rPr lang="en-US" sz="1350" dirty="0"/>
              <a:t>Use to run </a:t>
            </a:r>
            <a:r>
              <a:rPr lang="en-US" sz="1350"/>
              <a:t>linear regression . </a:t>
            </a:r>
            <a:endParaRPr lang="en-US" sz="1350" dirty="0"/>
          </a:p>
        </p:txBody>
      </p:sp>
    </p:spTree>
    <p:extLst>
      <p:ext uri="{BB962C8B-B14F-4D97-AF65-F5344CB8AC3E}">
        <p14:creationId xmlns:p14="http://schemas.microsoft.com/office/powerpoint/2010/main" val="1755619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GADGETS OVERVIEW</a:t>
            </a:r>
          </a:p>
        </p:txBody>
      </p:sp>
      <p:pic>
        <p:nvPicPr>
          <p:cNvPr id="3" name="Picture 2"/>
          <p:cNvPicPr>
            <a:picLocks noChangeAspect="1"/>
          </p:cNvPicPr>
          <p:nvPr/>
        </p:nvPicPr>
        <p:blipFill rotWithShape="1">
          <a:blip r:embed="rId3"/>
          <a:srcRect l="49830" b="3633"/>
          <a:stretch/>
        </p:blipFill>
        <p:spPr>
          <a:xfrm>
            <a:off x="1102178" y="1227965"/>
            <a:ext cx="6196694" cy="3719592"/>
          </a:xfrm>
          <a:prstGeom prst="rect">
            <a:avLst/>
          </a:prstGeom>
        </p:spPr>
      </p:pic>
      <p:sp>
        <p:nvSpPr>
          <p:cNvPr id="4" name="Rectangle 3"/>
          <p:cNvSpPr/>
          <p:nvPr/>
        </p:nvSpPr>
        <p:spPr>
          <a:xfrm>
            <a:off x="2078015" y="3260616"/>
            <a:ext cx="570479" cy="834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5" name="Straight Arrow Connector 4"/>
          <p:cNvCxnSpPr/>
          <p:nvPr/>
        </p:nvCxnSpPr>
        <p:spPr>
          <a:xfrm flipV="1">
            <a:off x="2678089" y="3116618"/>
            <a:ext cx="385763" cy="18573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135902" y="2954857"/>
            <a:ext cx="3180806" cy="507831"/>
          </a:xfrm>
          <a:prstGeom prst="rect">
            <a:avLst/>
          </a:prstGeom>
          <a:solidFill>
            <a:schemeClr val="bg1"/>
          </a:solidFill>
          <a:ln>
            <a:solidFill>
              <a:schemeClr val="tx1"/>
            </a:solidFill>
          </a:ln>
        </p:spPr>
        <p:txBody>
          <a:bodyPr wrap="square" rtlCol="0">
            <a:spAutoFit/>
          </a:bodyPr>
          <a:lstStyle/>
          <a:p>
            <a:r>
              <a:rPr lang="en-US" sz="1350" dirty="0"/>
              <a:t>Use to run conditional and unconditional logistic regression. </a:t>
            </a:r>
          </a:p>
        </p:txBody>
      </p:sp>
    </p:spTree>
    <p:extLst>
      <p:ext uri="{BB962C8B-B14F-4D97-AF65-F5344CB8AC3E}">
        <p14:creationId xmlns:p14="http://schemas.microsoft.com/office/powerpoint/2010/main" val="718375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019550"/>
            <a:ext cx="9144000" cy="11239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ByramM\Design\CDC logos\CDC_lockup_02.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5800" y="4345894"/>
            <a:ext cx="4495800" cy="527828"/>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ByramM\Design\EPI INFO logos\Epi Info logo\epi_info_logo_ful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285750"/>
            <a:ext cx="2438400" cy="591845"/>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685800" y="1087219"/>
            <a:ext cx="8305800" cy="1323439"/>
          </a:xfrm>
          <a:prstGeom prst="rect">
            <a:avLst/>
          </a:prstGeom>
          <a:noFill/>
        </p:spPr>
        <p:txBody>
          <a:bodyPr wrap="square" rtlCol="0">
            <a:spAutoFit/>
          </a:bodyPr>
          <a:lstStyle/>
          <a:p>
            <a:r>
              <a:rPr lang="en-US" sz="4000" dirty="0">
                <a:solidFill>
                  <a:srgbClr val="1D60AC"/>
                </a:solidFill>
                <a:latin typeface="Segoe UI Semilight" panose="020B0402040204020203" pitchFamily="34" charset="0"/>
                <a:cs typeface="Segoe UI Semilight" panose="020B0402040204020203" pitchFamily="34" charset="0"/>
              </a:rPr>
              <a:t>Data Analysis Using the Visual Dashboard</a:t>
            </a:r>
          </a:p>
        </p:txBody>
      </p:sp>
    </p:spTree>
    <p:extLst>
      <p:ext uri="{BB962C8B-B14F-4D97-AF65-F5344CB8AC3E}">
        <p14:creationId xmlns:p14="http://schemas.microsoft.com/office/powerpoint/2010/main" val="2715004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8229600" cy="738664"/>
          </a:xfrm>
          <a:prstGeom prst="rect">
            <a:avLst/>
          </a:prstGeom>
          <a:noFill/>
        </p:spPr>
        <p:txBody>
          <a:bodyPr wrap="square" rtlCol="0">
            <a:spAutoFit/>
          </a:bodyPr>
          <a:lstStyle/>
          <a:p>
            <a:r>
              <a:rPr lang="en-US" sz="4200" dirty="0">
                <a:solidFill>
                  <a:srgbClr val="1D60AC"/>
                </a:solidFill>
                <a:latin typeface="Segoe UI Semilight" panose="020B0402040204020203" pitchFamily="34" charset="0"/>
                <a:cs typeface="Segoe UI Semilight" panose="020B0402040204020203" pitchFamily="34" charset="0"/>
              </a:rPr>
              <a:t>RECODING AND FORMATTING</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45943"/>
            <a:ext cx="7467600" cy="2739211"/>
          </a:xfrm>
          <a:prstGeom prst="rect">
            <a:avLst/>
          </a:prstGeom>
          <a:noFill/>
        </p:spPr>
        <p:txBody>
          <a:bodyPr wrap="square" rtlCol="0">
            <a:spAutoFit/>
          </a:bodyPr>
          <a:lstStyle/>
          <a:p>
            <a:pPr>
              <a:buClr>
                <a:schemeClr val="tx2"/>
              </a:buClr>
            </a:pPr>
            <a:r>
              <a:rPr lang="en-US" altLang="en-US" sz="1600" dirty="0">
                <a:latin typeface="Segoe UI Semilight" panose="020B0402040204020203" pitchFamily="34" charset="0"/>
                <a:cs typeface="Segoe UI Semilight" panose="020B0402040204020203" pitchFamily="34" charset="0"/>
              </a:rPr>
              <a:t>Multiple options for Recoding and Formatting data</a:t>
            </a:r>
          </a:p>
          <a:p>
            <a:pPr marL="285750" indent="-285750">
              <a:buClr>
                <a:schemeClr val="tx2"/>
              </a:buClr>
              <a:buFont typeface="Arial" panose="020B0604020202020204" pitchFamily="34" charset="0"/>
              <a:buChar char="•"/>
            </a:pPr>
            <a:endParaRPr lang="en-US" altLang="en-US" sz="1600" b="1" dirty="0">
              <a:solidFill>
                <a:schemeClr val="accent2"/>
              </a:solidFill>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altLang="en-US" sz="1400" b="1" dirty="0">
                <a:solidFill>
                  <a:schemeClr val="accent2"/>
                </a:solidFill>
                <a:latin typeface="Segoe UI Semilight" panose="020B0402040204020203" pitchFamily="34" charset="0"/>
                <a:cs typeface="Segoe UI Semilight" panose="020B0402040204020203" pitchFamily="34" charset="0"/>
              </a:rPr>
              <a:t>With Recoded Value</a:t>
            </a:r>
          </a:p>
          <a:p>
            <a:pPr marL="1200150" lvl="2" indent="-285750">
              <a:buClr>
                <a:schemeClr val="tx2"/>
              </a:buClr>
              <a:buFont typeface="Courier New" panose="02070309020205020404" pitchFamily="49" charset="0"/>
              <a:buChar char="o"/>
            </a:pPr>
            <a:r>
              <a:rPr lang="en-US" altLang="en-US" sz="1400" dirty="0">
                <a:latin typeface="Segoe UI Semilight" panose="020B0402040204020203" pitchFamily="34" charset="0"/>
                <a:cs typeface="Segoe UI Semilight" panose="020B0402040204020203" pitchFamily="34" charset="0"/>
              </a:rPr>
              <a:t>(i.e.  allows grouping of data for continuous variables or transformation of coding 1=Male, 2=Female)</a:t>
            </a:r>
          </a:p>
          <a:p>
            <a:pPr marL="742950" lvl="1" indent="-285750">
              <a:buClr>
                <a:schemeClr val="tx2"/>
              </a:buClr>
              <a:buFont typeface="Arial" panose="020B0604020202020204" pitchFamily="34" charset="0"/>
              <a:buChar char="•"/>
            </a:pPr>
            <a:endParaRPr lang="en-US" altLang="en-US" sz="1400" b="1"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altLang="en-US" sz="1400" b="1" dirty="0">
                <a:solidFill>
                  <a:schemeClr val="accent2"/>
                </a:solidFill>
                <a:latin typeface="Segoe UI Semilight" panose="020B0402040204020203" pitchFamily="34" charset="0"/>
                <a:cs typeface="Segoe UI Semilight" panose="020B0402040204020203" pitchFamily="34" charset="0"/>
              </a:rPr>
              <a:t>With Conditional Assignment</a:t>
            </a:r>
          </a:p>
          <a:p>
            <a:pPr marL="1200150" lvl="2" indent="-285750">
              <a:buClr>
                <a:schemeClr val="tx2"/>
              </a:buClr>
              <a:buFont typeface="Courier New" panose="02070309020205020404" pitchFamily="49" charset="0"/>
              <a:buChar char="o"/>
            </a:pPr>
            <a:r>
              <a:rPr lang="en-US" altLang="en-US" sz="1400" dirty="0">
                <a:latin typeface="Segoe UI Semilight" panose="020B0402040204020203" pitchFamily="34" charset="0"/>
                <a:cs typeface="Segoe UI Semilight" panose="020B0402040204020203" pitchFamily="34" charset="0"/>
              </a:rPr>
              <a:t>assigns value to variable when condition(s) are met.</a:t>
            </a:r>
          </a:p>
          <a:p>
            <a:pPr marL="742950" lvl="1" indent="-285750">
              <a:buClr>
                <a:schemeClr val="tx2"/>
              </a:buClr>
              <a:buFont typeface="Arial" panose="020B0604020202020204" pitchFamily="34" charset="0"/>
              <a:buChar char="•"/>
            </a:pPr>
            <a:endParaRPr lang="en-US" altLang="en-US" sz="1400" b="1"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altLang="en-US" sz="1400" b="1" dirty="0">
                <a:solidFill>
                  <a:schemeClr val="accent2"/>
                </a:solidFill>
                <a:latin typeface="Segoe UI Semilight" panose="020B0402040204020203" pitchFamily="34" charset="0"/>
                <a:cs typeface="Segoe UI Semilight" panose="020B0402040204020203" pitchFamily="34" charset="0"/>
              </a:rPr>
              <a:t>With Assigned Expression</a:t>
            </a:r>
          </a:p>
          <a:p>
            <a:pPr marL="1200150" lvl="2" indent="-285750">
              <a:buClr>
                <a:schemeClr val="tx2"/>
              </a:buClr>
              <a:buFont typeface="Courier New" panose="02070309020205020404" pitchFamily="49" charset="0"/>
              <a:buChar char="o"/>
            </a:pPr>
            <a:r>
              <a:rPr lang="en-US" altLang="en-US" sz="1400" dirty="0">
                <a:latin typeface="Segoe UI Semilight" panose="020B0402040204020203" pitchFamily="34" charset="0"/>
                <a:cs typeface="Segoe UI Semilight" panose="020B0402040204020203" pitchFamily="34" charset="0"/>
              </a:rPr>
              <a:t>assigns value of a variable or assigns the value of a numeric or text expression to a variable</a:t>
            </a:r>
          </a:p>
        </p:txBody>
      </p:sp>
    </p:spTree>
    <p:extLst>
      <p:ext uri="{BB962C8B-B14F-4D97-AF65-F5344CB8AC3E}">
        <p14:creationId xmlns:p14="http://schemas.microsoft.com/office/powerpoint/2010/main" val="2140929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8077200" cy="738664"/>
          </a:xfrm>
          <a:prstGeom prst="rect">
            <a:avLst/>
          </a:prstGeom>
          <a:noFill/>
        </p:spPr>
        <p:txBody>
          <a:bodyPr wrap="square" rtlCol="0">
            <a:spAutoFit/>
          </a:bodyPr>
          <a:lstStyle/>
          <a:p>
            <a:r>
              <a:rPr lang="en-US" sz="4200" dirty="0">
                <a:solidFill>
                  <a:srgbClr val="1D60AC"/>
                </a:solidFill>
                <a:latin typeface="Segoe UI Semilight" panose="020B0402040204020203" pitchFamily="34" charset="0"/>
                <a:cs typeface="Segoe UI Semilight" panose="020B0402040204020203" pitchFamily="34" charset="0"/>
              </a:rPr>
              <a:t>RECODING AND FORMATTING</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45943"/>
            <a:ext cx="8001000" cy="3754874"/>
          </a:xfrm>
          <a:prstGeom prst="rect">
            <a:avLst/>
          </a:prstGeom>
          <a:noFill/>
        </p:spPr>
        <p:txBody>
          <a:bodyPr wrap="square" rtlCol="0" anchor="t">
            <a:spAutoFit/>
          </a:bodyPr>
          <a:lstStyle/>
          <a:p>
            <a:pPr marL="742950" lvl="1" indent="-285750">
              <a:buClr>
                <a:schemeClr val="tx2"/>
              </a:buClr>
              <a:buFont typeface="Arial" panose="020B0604020202020204" pitchFamily="34" charset="0"/>
              <a:buChar char="•"/>
            </a:pPr>
            <a:r>
              <a:rPr lang="en-US" altLang="en-US" sz="1400" b="1" dirty="0">
                <a:solidFill>
                  <a:schemeClr val="accent2"/>
                </a:solidFill>
                <a:latin typeface="Segoe UI Semilight" panose="020B0402040204020203" pitchFamily="34" charset="0"/>
                <a:cs typeface="Segoe UI Semilight" panose="020B0402040204020203" pitchFamily="34" charset="0"/>
              </a:rPr>
              <a:t>With Simple Assignment</a:t>
            </a:r>
          </a:p>
          <a:p>
            <a:pPr marL="1200150" lvl="2" indent="-285750">
              <a:buClr>
                <a:schemeClr val="tx2"/>
              </a:buClr>
              <a:buFont typeface="Courier New" panose="02070309020205020404" pitchFamily="49" charset="0"/>
              <a:buChar char="o"/>
            </a:pPr>
            <a:r>
              <a:rPr lang="en-US" altLang="en-US" sz="1400" dirty="0">
                <a:latin typeface="Segoe UI Semilight"/>
                <a:cs typeface="Segoe UI Semilight"/>
              </a:rPr>
              <a:t>Provides a list of functions that can be executed</a:t>
            </a: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1200150" lvl="2" indent="-285750">
              <a:buClr>
                <a:schemeClr val="tx2"/>
              </a:buClr>
              <a:buFont typeface="Courier New" panose="02070309020205020404" pitchFamily="49" charset="0"/>
              <a:buChar char="o"/>
            </a:pPr>
            <a:endParaRPr lang="en-US" altLang="en-US" sz="14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endParaRPr lang="en-US" altLang="en-US" sz="1400" b="1"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altLang="en-US" sz="1400" b="1" dirty="0">
                <a:solidFill>
                  <a:schemeClr val="accent2"/>
                </a:solidFill>
                <a:latin typeface="Segoe UI Semilight" panose="020B0402040204020203" pitchFamily="34" charset="0"/>
                <a:cs typeface="Segoe UI Semilight" panose="020B0402040204020203" pitchFamily="34" charset="0"/>
              </a:rPr>
              <a:t>Create a Group Variable</a:t>
            </a:r>
          </a:p>
          <a:p>
            <a:pPr marL="1200150" lvl="2" indent="-285750">
              <a:buClr>
                <a:schemeClr val="tx2"/>
              </a:buClr>
              <a:buFont typeface="Courier New" panose="02070309020205020404" pitchFamily="49" charset="0"/>
              <a:buChar char="o"/>
            </a:pPr>
            <a:r>
              <a:rPr lang="en-US" altLang="en-US" sz="1400" dirty="0">
                <a:latin typeface="Segoe UI Semilight" panose="020B0402040204020203" pitchFamily="34" charset="0"/>
                <a:cs typeface="Segoe UI Semilight" panose="020B0402040204020203" pitchFamily="34" charset="0"/>
              </a:rPr>
              <a:t>Allows grouping data to be used for some of the features available in Combined Frequency, Line List and 2x2 Tables gadgets.</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l="3754" t="16060"/>
          <a:stretch>
            <a:fillRect/>
          </a:stretch>
        </p:blipFill>
        <p:spPr bwMode="auto">
          <a:xfrm>
            <a:off x="2895600" y="1842992"/>
            <a:ext cx="2298757" cy="2266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7242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8153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CONFIGURATION SETTINGS</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445998"/>
            <a:ext cx="7467600" cy="2554545"/>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Available in all gadgets</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Settings vary from gadget to gadget</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Allows users to modify certain aspects of the output generated by the gadget</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Common configuration settings:</a:t>
            </a:r>
          </a:p>
          <a:p>
            <a:pPr marL="742950" lvl="1" indent="-285750">
              <a:buClr>
                <a:schemeClr val="tx2"/>
              </a:buClr>
              <a:buFont typeface="Courier New" panose="02070309020205020404" pitchFamily="49" charset="0"/>
              <a:buChar char="o"/>
            </a:pPr>
            <a:r>
              <a:rPr lang="en-US" altLang="en-US" sz="1600" b="1" dirty="0">
                <a:solidFill>
                  <a:schemeClr val="accent2"/>
                </a:solidFill>
                <a:latin typeface="Segoe UI Semilight" panose="020B0402040204020203" pitchFamily="34" charset="0"/>
                <a:cs typeface="Segoe UI Semilight" panose="020B0402040204020203" pitchFamily="34" charset="0"/>
              </a:rPr>
              <a:t>Variables</a:t>
            </a:r>
          </a:p>
          <a:p>
            <a:pPr marL="1200150" lvl="2" indent="-285750">
              <a:buClr>
                <a:schemeClr val="tx2"/>
              </a:buClr>
              <a:buFont typeface="Wingdings" panose="05000000000000000000" pitchFamily="2" charset="2"/>
              <a:buChar char="§"/>
            </a:pPr>
            <a:r>
              <a:rPr lang="en-US" altLang="en-US" sz="1600" dirty="0">
                <a:latin typeface="Segoe UI Semilight" panose="020B0402040204020203" pitchFamily="34" charset="0"/>
                <a:cs typeface="Segoe UI Semilight" panose="020B0402040204020203" pitchFamily="34" charset="0"/>
              </a:rPr>
              <a:t>Allows selection of variable(s) for output</a:t>
            </a:r>
          </a:p>
          <a:p>
            <a:pPr marL="1200150" lvl="2" indent="-285750">
              <a:buClr>
                <a:schemeClr val="tx2"/>
              </a:buClr>
              <a:buFont typeface="Wingdings" panose="05000000000000000000" pitchFamily="2" charset="2"/>
              <a:buChar char="§"/>
            </a:pPr>
            <a:r>
              <a:rPr lang="en-US" altLang="en-US" sz="1600" dirty="0">
                <a:latin typeface="Segoe UI Semilight" panose="020B0402040204020203" pitchFamily="34" charset="0"/>
                <a:cs typeface="Segoe UI Semilight" panose="020B0402040204020203" pitchFamily="34" charset="0"/>
              </a:rPr>
              <a:t>Allows selection of variable for Weight analysis</a:t>
            </a:r>
          </a:p>
        </p:txBody>
      </p:sp>
    </p:spTree>
    <p:extLst>
      <p:ext uri="{BB962C8B-B14F-4D97-AF65-F5344CB8AC3E}">
        <p14:creationId xmlns:p14="http://schemas.microsoft.com/office/powerpoint/2010/main" val="608049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8077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CONFIGURATION SETTINGS</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445998"/>
            <a:ext cx="7467600" cy="3293209"/>
          </a:xfrm>
          <a:prstGeom prst="rect">
            <a:avLst/>
          </a:prstGeom>
          <a:noFill/>
        </p:spPr>
        <p:txBody>
          <a:bodyPr wrap="square" rtlCol="0">
            <a:spAutoFit/>
          </a:bodyPr>
          <a:lstStyle/>
          <a:p>
            <a:pPr marL="742950" lvl="1" indent="-285750">
              <a:buClr>
                <a:schemeClr val="tx2"/>
              </a:buClr>
              <a:buFont typeface="Courier New" panose="02070309020205020404" pitchFamily="49" charset="0"/>
              <a:buChar char="o"/>
            </a:pPr>
            <a:r>
              <a:rPr lang="en-US" altLang="en-US" sz="1600" b="1" dirty="0">
                <a:solidFill>
                  <a:schemeClr val="accent2"/>
                </a:solidFill>
                <a:latin typeface="Segoe UI Semilight" panose="020B0402040204020203" pitchFamily="34" charset="0"/>
                <a:cs typeface="Segoe UI Semilight" panose="020B0402040204020203" pitchFamily="34" charset="0"/>
              </a:rPr>
              <a:t>Grouping and Sorting</a:t>
            </a:r>
          </a:p>
          <a:p>
            <a:pPr marL="1200150" lvl="2" indent="-285750">
              <a:buClr>
                <a:schemeClr val="tx2"/>
              </a:buClr>
              <a:buFont typeface="Wingdings" panose="05000000000000000000" pitchFamily="2" charset="2"/>
              <a:buChar char="§"/>
            </a:pPr>
            <a:r>
              <a:rPr lang="en-US" altLang="en-US" sz="1600" dirty="0">
                <a:latin typeface="Segoe UI Semilight" panose="020B0402040204020203" pitchFamily="34" charset="0"/>
                <a:cs typeface="Segoe UI Semilight" panose="020B0402040204020203" pitchFamily="34" charset="0"/>
              </a:rPr>
              <a:t>Specify a Grouping By variable (i.e.  County, Disease)</a:t>
            </a:r>
          </a:p>
          <a:p>
            <a:pPr marL="1200150" lvl="2" indent="-285750">
              <a:buClr>
                <a:schemeClr val="tx2"/>
              </a:buClr>
              <a:buFont typeface="Wingdings" panose="05000000000000000000" pitchFamily="2" charset="2"/>
              <a:buChar char="§"/>
            </a:pPr>
            <a:r>
              <a:rPr lang="en-US" altLang="en-US" sz="1600" dirty="0">
                <a:latin typeface="Segoe UI Semilight" panose="020B0402040204020203" pitchFamily="34" charset="0"/>
                <a:cs typeface="Segoe UI Semilight" panose="020B0402040204020203" pitchFamily="34" charset="0"/>
              </a:rPr>
              <a:t>Set a sort order</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Courier New" panose="02070309020205020404" pitchFamily="49" charset="0"/>
              <a:buChar char="o"/>
            </a:pPr>
            <a:r>
              <a:rPr lang="en-US" altLang="en-US" sz="1600" b="1" dirty="0">
                <a:solidFill>
                  <a:schemeClr val="accent2"/>
                </a:solidFill>
                <a:latin typeface="Segoe UI Semilight" panose="020B0402040204020203" pitchFamily="34" charset="0"/>
                <a:cs typeface="Segoe UI Semilight" panose="020B0402040204020203" pitchFamily="34" charset="0"/>
              </a:rPr>
              <a:t>Display</a:t>
            </a:r>
          </a:p>
          <a:p>
            <a:pPr marL="1200150" lvl="2" indent="-285750">
              <a:buClr>
                <a:schemeClr val="tx2"/>
              </a:buClr>
              <a:buFont typeface="Wingdings" panose="05000000000000000000" pitchFamily="2" charset="2"/>
              <a:buChar char="§"/>
            </a:pPr>
            <a:r>
              <a:rPr lang="en-US" altLang="en-US" sz="1600" dirty="0">
                <a:latin typeface="Segoe UI Semilight" panose="020B0402040204020203" pitchFamily="34" charset="0"/>
                <a:cs typeface="Segoe UI Semilight" panose="020B0402040204020203" pitchFamily="34" charset="0"/>
              </a:rPr>
              <a:t>Title and Description</a:t>
            </a:r>
          </a:p>
          <a:p>
            <a:pPr marL="1200150" lvl="2" indent="-285750">
              <a:buClr>
                <a:schemeClr val="tx2"/>
              </a:buClr>
              <a:buFont typeface="Wingdings" panose="05000000000000000000" pitchFamily="2" charset="2"/>
              <a:buChar char="§"/>
            </a:pPr>
            <a:r>
              <a:rPr lang="en-US" altLang="en-US" sz="1600" dirty="0">
                <a:latin typeface="Segoe UI Semilight" panose="020B0402040204020203" pitchFamily="34" charset="0"/>
                <a:cs typeface="Segoe UI Semilight" panose="020B0402040204020203" pitchFamily="34" charset="0"/>
              </a:rPr>
              <a:t>Output option</a:t>
            </a:r>
          </a:p>
          <a:p>
            <a:pPr marL="1200150" lvl="2" indent="-285750">
              <a:buClr>
                <a:schemeClr val="tx2"/>
              </a:buClr>
              <a:buFont typeface="Wingdings" panose="05000000000000000000" pitchFamily="2" charset="2"/>
              <a:buChar char="§"/>
            </a:pPr>
            <a:r>
              <a:rPr lang="en-US" altLang="en-US" sz="1600" dirty="0">
                <a:latin typeface="Segoe UI Semilight" panose="020B0402040204020203" pitchFamily="34" charset="0"/>
                <a:cs typeface="Segoe UI Semilight" panose="020B0402040204020203" pitchFamily="34" charset="0"/>
              </a:rPr>
              <a:t>Output columns to display</a:t>
            </a:r>
          </a:p>
          <a:p>
            <a:pPr marL="742950" lvl="1"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Courier New" panose="02070309020205020404" pitchFamily="49" charset="0"/>
              <a:buChar char="o"/>
            </a:pPr>
            <a:r>
              <a:rPr lang="en-US" altLang="en-US" sz="1600" b="1" dirty="0">
                <a:solidFill>
                  <a:schemeClr val="accent2"/>
                </a:solidFill>
                <a:latin typeface="Segoe UI Semilight" panose="020B0402040204020203" pitchFamily="34" charset="0"/>
                <a:cs typeface="Segoe UI Semilight" panose="020B0402040204020203" pitchFamily="34" charset="0"/>
              </a:rPr>
              <a:t>Data Filters</a:t>
            </a:r>
          </a:p>
          <a:p>
            <a:pPr marL="1200150" lvl="2" indent="-285750">
              <a:buClr>
                <a:schemeClr val="tx2"/>
              </a:buClr>
              <a:buFont typeface="Wingdings" panose="05000000000000000000" pitchFamily="2" charset="2"/>
              <a:buChar char="§"/>
            </a:pPr>
            <a:r>
              <a:rPr lang="en-US" altLang="en-US" sz="1600" dirty="0">
                <a:latin typeface="Segoe UI Semilight" panose="020B0402040204020203" pitchFamily="34" charset="0"/>
                <a:cs typeface="Segoe UI Semilight" panose="020B0402040204020203" pitchFamily="34" charset="0"/>
              </a:rPr>
              <a:t>Specify a data filter(s) to be implemented in the output</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7376610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8077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CONFIGURATION SETTINGS</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1"/>
          <p:cNvPicPr>
            <a:picLocks noChangeAspect="1"/>
          </p:cNvPicPr>
          <p:nvPr/>
        </p:nvPicPr>
        <p:blipFill rotWithShape="1">
          <a:blip r:embed="rId3"/>
          <a:srcRect t="1473"/>
          <a:stretch/>
        </p:blipFill>
        <p:spPr bwMode="auto">
          <a:xfrm>
            <a:off x="1828800" y="1200150"/>
            <a:ext cx="4870846" cy="342283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99459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INSTRUCTIONAL VIDEOS</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445998"/>
            <a:ext cx="8001000" cy="2154436"/>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b="1" dirty="0">
                <a:solidFill>
                  <a:srgbClr val="060606"/>
                </a:solidFill>
                <a:latin typeface="Segoe UI Semilight" panose="020B0402040204020203" pitchFamily="34" charset="0"/>
                <a:cs typeface="Segoe UI Semilight" panose="020B0402040204020203" pitchFamily="34" charset="0"/>
              </a:rPr>
              <a:t>Using Excel in the Visual Dashboard </a:t>
            </a:r>
            <a:r>
              <a:rPr lang="en-US" altLang="en-US" sz="1400" dirty="0">
                <a:latin typeface="Segoe UI Semilight" panose="020B0402040204020203" pitchFamily="34" charset="0"/>
                <a:cs typeface="Segoe UI Semilight" panose="020B0402040204020203" pitchFamily="34" charset="0"/>
                <a:hlinkClick r:id="rId3"/>
              </a:rPr>
              <a:t>https://www.youtube.com/watch?v=Ls6rgmL4vi0&amp;index=7&amp;list=PL9B9157E47AB3FDFA</a:t>
            </a:r>
            <a:endParaRPr lang="en-US" altLang="en-US" sz="1400" dirty="0">
              <a:latin typeface="Segoe UI Semilight" panose="020B0402040204020203" pitchFamily="34" charset="0"/>
              <a:cs typeface="Segoe UI Semilight" panose="020B0402040204020203" pitchFamily="34" charset="0"/>
            </a:endParaRPr>
          </a:p>
          <a:p>
            <a:pPr>
              <a:buClr>
                <a:schemeClr val="tx2"/>
              </a:buCl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b="1" dirty="0">
                <a:solidFill>
                  <a:srgbClr val="060606"/>
                </a:solidFill>
                <a:latin typeface="Segoe UI Semilight" panose="020B0402040204020203" pitchFamily="34" charset="0"/>
                <a:cs typeface="Segoe UI Semilight" panose="020B0402040204020203" pitchFamily="34" charset="0"/>
              </a:rPr>
              <a:t>Getting an adjusted odds ratio using logistic regression </a:t>
            </a:r>
            <a:r>
              <a:rPr lang="en-US" altLang="en-US" sz="1400" dirty="0">
                <a:latin typeface="Segoe UI Semilight" panose="020B0402040204020203" pitchFamily="34" charset="0"/>
                <a:cs typeface="Segoe UI Semilight" panose="020B0402040204020203" pitchFamily="34" charset="0"/>
                <a:hlinkClick r:id="rId4"/>
              </a:rPr>
              <a:t>https://www.youtube.com/watch?v=4uUULFGmoVE&amp;index=11&amp;list=PL9B9157E47AB3FDFA</a:t>
            </a:r>
            <a:endParaRPr lang="en-US" altLang="en-US" sz="1400" dirty="0">
              <a:latin typeface="Segoe UI Semilight" panose="020B0402040204020203" pitchFamily="34" charset="0"/>
              <a:cs typeface="Segoe UI Semilight" panose="020B0402040204020203" pitchFamily="34" charset="0"/>
            </a:endParaRPr>
          </a:p>
          <a:p>
            <a:pPr>
              <a:buClr>
                <a:schemeClr val="tx2"/>
              </a:buClr>
            </a:pPr>
            <a:endParaRPr lang="en-US" altLang="en-US" sz="14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b="1" dirty="0">
                <a:solidFill>
                  <a:srgbClr val="060606"/>
                </a:solidFill>
                <a:latin typeface="Segoe UI Semilight" panose="020B0402040204020203" pitchFamily="34" charset="0"/>
                <a:cs typeface="Segoe UI Semilight" panose="020B0402040204020203" pitchFamily="34" charset="0"/>
              </a:rPr>
              <a:t>Recoding variables in the Visual Dashboard  </a:t>
            </a:r>
            <a:r>
              <a:rPr lang="en-US" altLang="en-US" sz="1400" dirty="0">
                <a:latin typeface="Segoe UI Semilight" panose="020B0402040204020203" pitchFamily="34" charset="0"/>
                <a:cs typeface="Segoe UI Semilight" panose="020B0402040204020203" pitchFamily="34" charset="0"/>
                <a:hlinkClick r:id="rId5"/>
              </a:rPr>
              <a:t>https://www.youtube.com/watch?v=fNKyf2dM1aw&amp;index=14&amp;list=PL9B9157E47AB3FDFA</a:t>
            </a:r>
            <a:endParaRPr lang="en-US" altLang="en-US" sz="1400" dirty="0">
              <a:latin typeface="Segoe UI Semilight" panose="020B0402040204020203" pitchFamily="34" charset="0"/>
              <a:cs typeface="Segoe UI Semilight" panose="020B0402040204020203" pitchFamily="34" charset="0"/>
            </a:endParaRPr>
          </a:p>
          <a:p>
            <a:pPr>
              <a:buClr>
                <a:schemeClr val="tx2"/>
              </a:buClr>
            </a:pPr>
            <a:endParaRPr lang="en-US" altLang="en-US" sz="14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767535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INSTRUCTIONAL VIDEOS</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445998"/>
            <a:ext cx="8229600" cy="2215991"/>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b="1" dirty="0">
                <a:solidFill>
                  <a:srgbClr val="060606"/>
                </a:solidFill>
                <a:latin typeface="Segoe UI Semilight" panose="020B0402040204020203" pitchFamily="34" charset="0"/>
                <a:cs typeface="Segoe UI Semilight" panose="020B0402040204020203" pitchFamily="34" charset="0"/>
              </a:rPr>
              <a:t>Create a Means gadget with ANOVA </a:t>
            </a:r>
            <a:r>
              <a:rPr lang="en-US" altLang="en-US" sz="1400" dirty="0">
                <a:latin typeface="Segoe UI Semilight" panose="020B0402040204020203" pitchFamily="34" charset="0"/>
                <a:cs typeface="Segoe UI Semilight" panose="020B0402040204020203" pitchFamily="34" charset="0"/>
                <a:hlinkClick r:id="rId3"/>
              </a:rPr>
              <a:t>https://www.youtube.com/watch?v=QpIZrKljEjE&amp;index=16&amp;list=PL9B9157E47AB3FDFA</a:t>
            </a:r>
            <a:endParaRPr lang="en-US" altLang="en-US" sz="1400" dirty="0">
              <a:latin typeface="Segoe UI Semilight" panose="020B0402040204020203" pitchFamily="34" charset="0"/>
              <a:cs typeface="Segoe UI Semilight" panose="020B0402040204020203" pitchFamily="34" charset="0"/>
            </a:endParaRPr>
          </a:p>
          <a:p>
            <a:pPr>
              <a:buClr>
                <a:schemeClr val="tx2"/>
              </a:buCl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b="1" dirty="0">
                <a:solidFill>
                  <a:srgbClr val="060606"/>
                </a:solidFill>
                <a:latin typeface="Segoe UI Semilight" panose="020B0402040204020203" pitchFamily="34" charset="0"/>
                <a:cs typeface="Segoe UI Semilight" panose="020B0402040204020203" pitchFamily="34" charset="0"/>
              </a:rPr>
              <a:t>Create a 2x2 Table </a:t>
            </a:r>
            <a:r>
              <a:rPr lang="en-US" altLang="en-US" sz="1400" dirty="0">
                <a:latin typeface="Segoe UI Semilight" panose="020B0402040204020203" pitchFamily="34" charset="0"/>
                <a:cs typeface="Segoe UI Semilight" panose="020B0402040204020203" pitchFamily="34" charset="0"/>
                <a:hlinkClick r:id="rId4"/>
              </a:rPr>
              <a:t>https://www.youtube.com/watch?v=3QIl1IUB_CQ&amp;index=17&amp;list=PL9B9157E47AB3FDFA</a:t>
            </a:r>
            <a:endParaRPr lang="en-US" altLang="en-US" sz="14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b="1" dirty="0">
                <a:solidFill>
                  <a:srgbClr val="060606"/>
                </a:solidFill>
                <a:latin typeface="Segoe UI Semilight" panose="020B0402040204020203" pitchFamily="34" charset="0"/>
                <a:cs typeface="Segoe UI Semilight" panose="020B0402040204020203" pitchFamily="34" charset="0"/>
              </a:rPr>
              <a:t>Create an epi curve in the Visual Dashboard </a:t>
            </a:r>
            <a:r>
              <a:rPr lang="en-US" altLang="en-US" sz="1400" dirty="0">
                <a:latin typeface="Segoe UI Semilight" panose="020B0402040204020203" pitchFamily="34" charset="0"/>
                <a:cs typeface="Segoe UI Semilight" panose="020B0402040204020203" pitchFamily="34" charset="0"/>
                <a:hlinkClick r:id="rId5"/>
              </a:rPr>
              <a:t>https://www.youtube.com/watch?v=jOyeshPRyLo&amp;index=15&amp;list=PL9B9157E47AB3FDFA</a:t>
            </a:r>
            <a:endParaRPr lang="en-US" altLang="en-US" sz="14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altLang="en-US" sz="14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0523884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4747"/>
            <a:ext cx="9220200" cy="5143500"/>
          </a:xfrm>
          <a:prstGeom prst="rect">
            <a:avLst/>
          </a:prstGeom>
          <a:solidFill>
            <a:srgbClr val="1D6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495300" y="1123950"/>
            <a:ext cx="8229600" cy="762000"/>
          </a:xfrm>
        </p:spPr>
        <p:txBody>
          <a:bodyPr anchor="t">
            <a:noAutofit/>
          </a:body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OUTBREAK SCENARIO</a:t>
            </a:r>
          </a:p>
        </p:txBody>
      </p:sp>
      <p:pic>
        <p:nvPicPr>
          <p:cNvPr id="4098" name="Picture 2" descr="C:\Users\ByramM\Design\EPI INFO ppt\ei_mark_desat_cor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0217" y="3244225"/>
            <a:ext cx="1414183" cy="1409805"/>
          </a:xfrm>
          <a:prstGeom prst="rect">
            <a:avLst/>
          </a:prstGeom>
          <a:solidFill>
            <a:srgbClr val="1D60AC"/>
          </a:solidFill>
          <a:extLst/>
        </p:spPr>
      </p:pic>
    </p:spTree>
    <p:extLst>
      <p:ext uri="{BB962C8B-B14F-4D97-AF65-F5344CB8AC3E}">
        <p14:creationId xmlns:p14="http://schemas.microsoft.com/office/powerpoint/2010/main" val="15331510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80010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DISCLAIMER</a:t>
            </a:r>
          </a:p>
        </p:txBody>
      </p:sp>
      <p:sp>
        <p:nvSpPr>
          <p:cNvPr id="6" name="TextBox 5"/>
          <p:cNvSpPr txBox="1"/>
          <p:nvPr/>
        </p:nvSpPr>
        <p:spPr>
          <a:xfrm>
            <a:off x="685800" y="1428750"/>
            <a:ext cx="8001000" cy="2554545"/>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The following scenario is fictional; it is not related to any real-life event and was designed for software training purposes only.</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All data used during this training are entirely fictional.</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The findings and conclusions in this report are those of the authors and do not necessarily represent the official position of the Centers for Disease Control and Prevention.</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40746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7"/>
          <p:cNvPicPr>
            <a:picLocks noChangeAspect="1"/>
          </p:cNvPicPr>
          <p:nvPr/>
        </p:nvPicPr>
        <p:blipFill>
          <a:blip r:embed="rId3"/>
          <a:srcRect l="4266" r="4266"/>
          <a:stretch>
            <a:fillRect/>
          </a:stretch>
        </p:blipFill>
        <p:spPr>
          <a:xfrm>
            <a:off x="1792288" y="459581"/>
            <a:ext cx="5486400" cy="3086100"/>
          </a:xfrm>
          <a:prstGeom prst="rect">
            <a:avLst/>
          </a:prstGeom>
        </p:spPr>
      </p:pic>
      <p:sp>
        <p:nvSpPr>
          <p:cNvPr id="10" name="Text Placeholder 6"/>
          <p:cNvSpPr txBox="1">
            <a:spLocks/>
          </p:cNvSpPr>
          <p:nvPr/>
        </p:nvSpPr>
        <p:spPr bwMode="auto">
          <a:xfrm>
            <a:off x="1775891" y="4304658"/>
            <a:ext cx="5486400" cy="603647"/>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rmAutofit fontScale="3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en-US"/>
              <a:t>Morgan County Courthouse (Built 1905), Madison, Georgia. Photo taken May 1982. Posted October 2008. Photo by </a:t>
            </a:r>
            <a:r>
              <a:rPr lang="en-US" altLang="en-US">
                <a:hlinkClick r:id="rId4"/>
              </a:rPr>
              <a:t>Calvin Beale</a:t>
            </a:r>
            <a:r>
              <a:rPr lang="en-US" altLang="en-US"/>
              <a:t>. </a:t>
            </a:r>
            <a:r>
              <a:rPr lang="en-US" altLang="en-US">
                <a:hlinkClick r:id="rId5"/>
              </a:rPr>
              <a:t>http://webarchives.cdlib.org/sw1wp9v27r/http://ers.usda.gov/Briefing/Population/Photos/ShowCH.asp?FIPS=13211</a:t>
            </a:r>
            <a:r>
              <a:rPr lang="en-US" altLang="en-US"/>
              <a:t> </a:t>
            </a:r>
            <a:endParaRPr lang="en-US" altLang="en-US" dirty="0"/>
          </a:p>
        </p:txBody>
      </p:sp>
      <p:sp>
        <p:nvSpPr>
          <p:cNvPr id="12" name="Title 4"/>
          <p:cNvSpPr txBox="1">
            <a:spLocks/>
          </p:cNvSpPr>
          <p:nvPr/>
        </p:nvSpPr>
        <p:spPr bwMode="auto">
          <a:xfrm>
            <a:off x="1600200" y="3712642"/>
            <a:ext cx="5486400" cy="425054"/>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rmAutofit fontScale="5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t>Mock Salmonella outbreak: Cohort Study</a:t>
            </a:r>
          </a:p>
        </p:txBody>
      </p:sp>
    </p:spTree>
    <p:extLst>
      <p:ext uri="{BB962C8B-B14F-4D97-AF65-F5344CB8AC3E}">
        <p14:creationId xmlns:p14="http://schemas.microsoft.com/office/powerpoint/2010/main" val="3424697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209550"/>
            <a:ext cx="7315200" cy="584775"/>
          </a:xfrm>
          <a:prstGeom prst="rect">
            <a:avLst/>
          </a:prstGeom>
          <a:noFill/>
        </p:spPr>
        <p:txBody>
          <a:bodyPr wrap="square" rtlCol="0">
            <a:spAutoFit/>
          </a:bodyPr>
          <a:lstStyle/>
          <a:p>
            <a:r>
              <a:rPr lang="en-US" sz="3200" dirty="0">
                <a:solidFill>
                  <a:srgbClr val="1D60AC"/>
                </a:solidFill>
                <a:latin typeface="Segoe UI Semilight" panose="020B0402040204020203" pitchFamily="34" charset="0"/>
                <a:cs typeface="Segoe UI Semilight" panose="020B0402040204020203" pitchFamily="34" charset="0"/>
              </a:rPr>
              <a:t>LEARNING OBJECTIVES</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33400" y="742950"/>
            <a:ext cx="8458200" cy="3816429"/>
          </a:xfrm>
          <a:prstGeom prst="rect">
            <a:avLst/>
          </a:prstGeom>
          <a:noFill/>
        </p:spPr>
        <p:txBody>
          <a:bodyPr wrap="square" rtlCol="0" anchor="t">
            <a:spAutoFit/>
          </a:bodyPr>
          <a:lstStyle/>
          <a:p>
            <a:pPr>
              <a:spcAft>
                <a:spcPts val="600"/>
              </a:spcAft>
              <a:buClr>
                <a:schemeClr val="tx2"/>
              </a:buClr>
            </a:pPr>
            <a:r>
              <a:rPr lang="en-US" altLang="en-US" sz="1600" b="1" dirty="0">
                <a:solidFill>
                  <a:srgbClr val="060606"/>
                </a:solidFill>
                <a:latin typeface="Segoe UI Semilight" panose="020B0402040204020203" pitchFamily="34" charset="0"/>
                <a:cs typeface="Segoe UI Semilight" panose="020B0402040204020203" pitchFamily="34" charset="0"/>
              </a:rPr>
              <a:t>After completing this module the participant will be able to:</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panose="020B0402040204020203" pitchFamily="34" charset="0"/>
                <a:cs typeface="Segoe UI Semilight" panose="020B0402040204020203" pitchFamily="34" charset="0"/>
              </a:rPr>
              <a:t>Read multiple data formats using Visual Dashboard</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panose="020B0402040204020203" pitchFamily="34" charset="0"/>
                <a:cs typeface="Segoe UI Semilight" panose="020B0402040204020203" pitchFamily="34" charset="0"/>
              </a:rPr>
              <a:t>Familiarize with the Visual Dashboard workspace</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panose="020B0402040204020203" pitchFamily="34" charset="0"/>
                <a:cs typeface="Segoe UI Semilight" panose="020B0402040204020203" pitchFamily="34" charset="0"/>
              </a:rPr>
              <a:t>Understand some of the basic data managing and manipulation features in Visual Dashboard</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a:cs typeface="Segoe UI Semilight"/>
              </a:rPr>
              <a:t>Generate statistics using frequencies, cross stratification of variables, 2x2 tables and means</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panose="020B0402040204020203" pitchFamily="34" charset="0"/>
                <a:cs typeface="Segoe UI Semilight" panose="020B0402040204020203" pitchFamily="34" charset="0"/>
              </a:rPr>
              <a:t>Generate inferential statistics using logistic and linear regression</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a:cs typeface="Segoe UI Semilight"/>
              </a:rPr>
              <a:t>Produce graphs using charts</a:t>
            </a:r>
            <a:endParaRPr lang="en-US" altLang="en-US" sz="1600" dirty="0">
              <a:solidFill>
                <a:srgbClr val="060606"/>
              </a:solidFill>
              <a:latin typeface="Segoe UI Semilight" panose="020B0402040204020203" pitchFamily="34" charset="0"/>
              <a:cs typeface="Segoe UI Semilight" panose="020B0402040204020203" pitchFamily="34" charset="0"/>
            </a:endParaRP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panose="020B0402040204020203" pitchFamily="34" charset="0"/>
                <a:cs typeface="Segoe UI Semilight" panose="020B0402040204020203" pitchFamily="34" charset="0"/>
              </a:rPr>
              <a:t>Create new variables with recoded data </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panose="020B0402040204020203" pitchFamily="34" charset="0"/>
                <a:cs typeface="Segoe UI Semilight" panose="020B0402040204020203" pitchFamily="34" charset="0"/>
              </a:rPr>
              <a:t>Create new variables using conditional logic </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panose="020B0402040204020203" pitchFamily="34" charset="0"/>
                <a:cs typeface="Segoe UI Semilight" panose="020B0402040204020203" pitchFamily="34" charset="0"/>
              </a:rPr>
              <a:t>Save canvas files</a:t>
            </a:r>
          </a:p>
          <a:p>
            <a:pPr marL="285750" indent="-285750">
              <a:spcAft>
                <a:spcPts val="600"/>
              </a:spcAft>
              <a:buClr>
                <a:schemeClr val="tx2"/>
              </a:buClr>
              <a:buFont typeface="Arial" panose="020B0604020202020204" pitchFamily="34" charset="0"/>
              <a:buChar char="•"/>
            </a:pPr>
            <a:r>
              <a:rPr lang="en-US" altLang="en-US" sz="1600" dirty="0">
                <a:solidFill>
                  <a:srgbClr val="060606"/>
                </a:solidFill>
                <a:latin typeface="Segoe UI Semilight" panose="020B0402040204020203" pitchFamily="34" charset="0"/>
                <a:cs typeface="Segoe UI Semilight" panose="020B0402040204020203" pitchFamily="34" charset="0"/>
              </a:rPr>
              <a:t>Export data in multiple formats using the Visual Dashboard</a:t>
            </a:r>
            <a:endParaRPr lang="en-US"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1281054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80010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BACKGROUND</a:t>
            </a:r>
          </a:p>
        </p:txBody>
      </p:sp>
      <p:sp>
        <p:nvSpPr>
          <p:cNvPr id="6" name="TextBox 5"/>
          <p:cNvSpPr txBox="1"/>
          <p:nvPr/>
        </p:nvSpPr>
        <p:spPr>
          <a:xfrm>
            <a:off x="658792" y="1235804"/>
            <a:ext cx="8001000" cy="4031873"/>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In May 2012 in the small town of Madison, GA, the long awaited Acme Company picnic took place.   Friends and family of employees attended the picnic.   There were 200-300 people who attended the event.  The event was catered by a local sandwich shop. </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The menu had the following choices for sandwiches: Peanut butter and jelly, Reuben, egg salad sandwich, ham and cheese, grilled chicken, and grilled cheese. </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Salad choices for each meal included Caesar salad, garden salad, or a chef salad. Potato chips were offered a side. Freshly-baked chocolate chip and peanut butter cookies were served as deserts for each meal order. Drink choices were either iced tea or water.  Because the event had a large number of attendees, food and desserts were served at two different times (12 pm and 2 pm) to give the shop ample opportunity to make all of the dishes. </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91388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80010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BACKGROUND</a:t>
            </a:r>
          </a:p>
        </p:txBody>
      </p:sp>
      <p:sp>
        <p:nvSpPr>
          <p:cNvPr id="6" name="TextBox 5"/>
          <p:cNvSpPr txBox="1"/>
          <p:nvPr/>
        </p:nvSpPr>
        <p:spPr>
          <a:xfrm>
            <a:off x="658792" y="1235804"/>
            <a:ext cx="8001000" cy="3539430"/>
          </a:xfrm>
          <a:prstGeom prst="rect">
            <a:avLst/>
          </a:prstGeom>
          <a:noFill/>
        </p:spPr>
        <p:txBody>
          <a:bodyPr wrap="square" rtlCol="0" anchor="t">
            <a:spAutoFit/>
          </a:bodyPr>
          <a:lstStyle/>
          <a:p>
            <a:pPr marL="285750" indent="-285750">
              <a:buClr>
                <a:schemeClr val="tx2"/>
              </a:buClr>
              <a:buFont typeface="Arial" panose="020B0604020202020204" pitchFamily="34" charset="0"/>
              <a:buChar char="•"/>
            </a:pPr>
            <a:r>
              <a:rPr lang="en-US" sz="1600" dirty="0">
                <a:latin typeface="Segoe UI Semilight"/>
                <a:cs typeface="Segoe UI Semilight"/>
              </a:rPr>
              <a:t>Over the next few days following the picnic, the Epidemiology department at the county health department became inundated with calls and faxed lab reports of several culture-confirmed Salmonella Enteritidis cases. Most cases were associated with the Acme Manufacturing Company. </a:t>
            </a: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Because there was a sudden increase in salmonella cases over the weekend, an investigation into a potential outbreak was conducted. A roster of attendees was obtained and each person was contacted. </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A case was defined as any attendee of the Acme company picnic presenting with diarrhea, abdominal cramps, and/or fever within 72 hours of the picnic. A total of at least 83 cases met the case definition.</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29264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80010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Training Materials</a:t>
            </a:r>
          </a:p>
        </p:txBody>
      </p:sp>
      <p:sp>
        <p:nvSpPr>
          <p:cNvPr id="6" name="TextBox 5"/>
          <p:cNvSpPr txBox="1"/>
          <p:nvPr/>
        </p:nvSpPr>
        <p:spPr>
          <a:xfrm>
            <a:off x="685800" y="1428750"/>
            <a:ext cx="8001000" cy="3293209"/>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The manual for this tutorial can be downloaded at:</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lvl="2">
              <a:buClr>
                <a:schemeClr val="tx2"/>
              </a:buClr>
            </a:pPr>
            <a:r>
              <a:rPr lang="en-US" sz="1600" dirty="0">
                <a:latin typeface="Segoe UI Semilight" panose="020B0402040204020203" pitchFamily="34" charset="0"/>
                <a:cs typeface="Segoe UI Semilight" panose="020B0402040204020203" pitchFamily="34" charset="0"/>
                <a:hlinkClick r:id="rId3"/>
              </a:rPr>
              <a:t>https://www.cdc.gov/epiinfo/support/tutorials.html</a:t>
            </a: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This tutorial is an introduction to the basic concepts of Epi Info™ 7. It uses a fictional foodborne outbreak investigation for the training scenario. Topics include creating a survey in Form Designer, using Check Code to customize data entry, creating some analyses with the Visual Dashboard, and presenting data geospatially with Epi Map. Each lesson builds on the knowledge learned in previous lessons. Therefore, we recommend completing each lesson in the order presented before moving to the next lesson. Data files used in this tutorial are included in the Epi Info™ 7 download packages.</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08257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2202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85800" y="1352550"/>
            <a:ext cx="8229600" cy="685801"/>
          </a:xfrm>
        </p:spPr>
        <p:txBody>
          <a:bodyPr anchor="t">
            <a:noAutofit/>
          </a:body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DEMONSTRATION</a:t>
            </a:r>
          </a:p>
        </p:txBody>
      </p:sp>
      <p:sp>
        <p:nvSpPr>
          <p:cNvPr id="3" name="Content Placeholder 2"/>
          <p:cNvSpPr>
            <a:spLocks noGrp="1"/>
          </p:cNvSpPr>
          <p:nvPr>
            <p:ph idx="1"/>
          </p:nvPr>
        </p:nvSpPr>
        <p:spPr>
          <a:xfrm>
            <a:off x="685800" y="2114551"/>
            <a:ext cx="6781800" cy="914400"/>
          </a:xfrm>
        </p:spPr>
        <p:txBody>
          <a:bodyPr>
            <a:normAutofit/>
          </a:bodyPr>
          <a:lstStyle/>
          <a:p>
            <a:pPr marL="0" indent="0">
              <a:lnSpc>
                <a:spcPct val="120000"/>
              </a:lnSpc>
              <a:buNone/>
            </a:pPr>
            <a:r>
              <a:rPr lang="en-US" dirty="0">
                <a:solidFill>
                  <a:schemeClr val="bg1"/>
                </a:solidFill>
                <a:latin typeface="Segoe UI Semilight" panose="020B0402040204020203" pitchFamily="34" charset="0"/>
                <a:cs typeface="Segoe UI Semilight" panose="020B0402040204020203" pitchFamily="34" charset="0"/>
              </a:rPr>
              <a:t>Instructor Led- Salmonella Project</a:t>
            </a:r>
          </a:p>
        </p:txBody>
      </p:sp>
      <p:pic>
        <p:nvPicPr>
          <p:cNvPr id="4098" name="Picture 2" descr="C:\Users\ByramM\Design\EPI INFO ppt\ei_mark_desat_cor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0217" y="3244225"/>
            <a:ext cx="1414183" cy="1409805"/>
          </a:xfrm>
          <a:prstGeom prst="rect">
            <a:avLst/>
          </a:prstGeom>
          <a:noFill/>
          <a:extLst>
            <a:ext uri="{909E8E84-426E-40dd-AFC4-6F175D3DCCD1}">
              <a14:hiddenFill xmlns="" xmlns:a14="http://schemas.microsoft.com/office/drawing/2010/main">
                <a:solidFill>
                  <a:srgbClr val="FFFFFF"/>
                </a:solidFill>
              </a14:hiddenFill>
            </a:ext>
          </a:extLst>
        </p:spPr>
      </p:pic>
      <p:sp>
        <p:nvSpPr>
          <p:cNvPr id="6" name="Content Placeholder 2"/>
          <p:cNvSpPr txBox="1">
            <a:spLocks/>
          </p:cNvSpPr>
          <p:nvPr/>
        </p:nvSpPr>
        <p:spPr>
          <a:xfrm>
            <a:off x="1060498" y="2818673"/>
            <a:ext cx="6781800" cy="1734277"/>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Opening a Data Set – Page 115</a:t>
            </a:r>
          </a:p>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Using the Line List gadget – Page 116</a:t>
            </a:r>
          </a:p>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Using the Frequency gadget – Page 118</a:t>
            </a:r>
          </a:p>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Using the Combined Frequency gadget – Page 121</a:t>
            </a:r>
          </a:p>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Calculating Age – Page 122</a:t>
            </a:r>
          </a:p>
          <a:p>
            <a:pPr marL="0" indent="0">
              <a:lnSpc>
                <a:spcPct val="120000"/>
              </a:lnSpc>
              <a:buNone/>
            </a:pPr>
            <a:r>
              <a:rPr lang="en-US" dirty="0">
                <a:solidFill>
                  <a:schemeClr val="bg1"/>
                </a:solidFill>
                <a:latin typeface="Segoe UI Semilight" panose="020B0402040204020203" pitchFamily="34" charset="0"/>
                <a:cs typeface="Segoe UI Semilight" panose="020B0402040204020203" pitchFamily="34" charset="0"/>
              </a:rPr>
              <a:t>Using the Means gadget – Page 125</a:t>
            </a:r>
          </a:p>
          <a:p>
            <a:pPr marL="0" indent="0">
              <a:lnSpc>
                <a:spcPct val="120000"/>
              </a:lnSpc>
              <a:buNone/>
            </a:pPr>
            <a:r>
              <a:rPr lang="en-US" dirty="0">
                <a:solidFill>
                  <a:schemeClr val="bg1"/>
                </a:solidFill>
                <a:latin typeface="Segoe UI Semilight" panose="020B0402040204020203" pitchFamily="34" charset="0"/>
                <a:cs typeface="Segoe UI Semilight" panose="020B0402040204020203" pitchFamily="34" charset="0"/>
              </a:rPr>
              <a:t>Using Data Filters – Page 128</a:t>
            </a:r>
          </a:p>
          <a:p>
            <a:pPr marL="0" indent="0">
              <a:lnSpc>
                <a:spcPct val="120000"/>
              </a:lnSpc>
              <a:buFont typeface="Arial" panose="020B0604020202020204" pitchFamily="34" charset="0"/>
              <a:buNone/>
            </a:pPr>
            <a:endParaRPr lang="en-US"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6311696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OPENING A DATA SET</a:t>
            </a:r>
          </a:p>
        </p:txBody>
      </p:sp>
      <p:pic>
        <p:nvPicPr>
          <p:cNvPr id="6" name="Picture 5"/>
          <p:cNvPicPr>
            <a:picLocks noChangeAspect="1"/>
          </p:cNvPicPr>
          <p:nvPr/>
        </p:nvPicPr>
        <p:blipFill>
          <a:blip r:embed="rId3"/>
          <a:stretch>
            <a:fillRect/>
          </a:stretch>
        </p:blipFill>
        <p:spPr>
          <a:xfrm>
            <a:off x="2057400" y="1063228"/>
            <a:ext cx="4488656" cy="3806997"/>
          </a:xfrm>
          <a:prstGeom prst="rect">
            <a:avLst/>
          </a:prstGeom>
        </p:spPr>
      </p:pic>
      <p:sp>
        <p:nvSpPr>
          <p:cNvPr id="4" name="Oval 3"/>
          <p:cNvSpPr/>
          <p:nvPr/>
        </p:nvSpPr>
        <p:spPr>
          <a:xfrm>
            <a:off x="4267200" y="3638550"/>
            <a:ext cx="1524000" cy="919421"/>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3631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OPENING A DATA SET</a:t>
            </a:r>
          </a:p>
        </p:txBody>
      </p:sp>
      <p:pic>
        <p:nvPicPr>
          <p:cNvPr id="3" name="Picture 2"/>
          <p:cNvPicPr>
            <a:picLocks noChangeAspect="1"/>
          </p:cNvPicPr>
          <p:nvPr/>
        </p:nvPicPr>
        <p:blipFill>
          <a:blip r:embed="rId3"/>
          <a:stretch>
            <a:fillRect/>
          </a:stretch>
        </p:blipFill>
        <p:spPr>
          <a:xfrm>
            <a:off x="1544410" y="1200150"/>
            <a:ext cx="7024008" cy="2209800"/>
          </a:xfrm>
          <a:prstGeom prst="rect">
            <a:avLst/>
          </a:prstGeom>
        </p:spPr>
      </p:pic>
    </p:spTree>
    <p:extLst>
      <p:ext uri="{BB962C8B-B14F-4D97-AF65-F5344CB8AC3E}">
        <p14:creationId xmlns:p14="http://schemas.microsoft.com/office/powerpoint/2010/main" val="1158071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136" y="255281"/>
            <a:ext cx="8229600" cy="857250"/>
          </a:xfrm>
        </p:spPr>
        <p:txBody>
          <a:bodyPr/>
          <a:lstStyle/>
          <a:p>
            <a:r>
              <a:rPr lang="en-US" dirty="0">
                <a:solidFill>
                  <a:schemeClr val="accent2"/>
                </a:solidFill>
              </a:rPr>
              <a:t>OPENING A DATA SET</a:t>
            </a:r>
          </a:p>
        </p:txBody>
      </p:sp>
      <p:pic>
        <p:nvPicPr>
          <p:cNvPr id="9" name="Picture 8"/>
          <p:cNvPicPr>
            <a:picLocks noChangeAspect="1"/>
          </p:cNvPicPr>
          <p:nvPr/>
        </p:nvPicPr>
        <p:blipFill>
          <a:blip r:embed="rId3"/>
          <a:stretch>
            <a:fillRect/>
          </a:stretch>
        </p:blipFill>
        <p:spPr>
          <a:xfrm>
            <a:off x="838199" y="1006838"/>
            <a:ext cx="7981537" cy="3196847"/>
          </a:xfrm>
          <a:prstGeom prst="rect">
            <a:avLst/>
          </a:prstGeom>
        </p:spPr>
      </p:pic>
      <p:sp>
        <p:nvSpPr>
          <p:cNvPr id="10" name="Rectangle 9"/>
          <p:cNvSpPr/>
          <p:nvPr/>
        </p:nvSpPr>
        <p:spPr>
          <a:xfrm>
            <a:off x="1295400" y="1276350"/>
            <a:ext cx="221456" cy="3269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1" name="Straight Arrow Connector 10"/>
          <p:cNvCxnSpPr/>
          <p:nvPr/>
        </p:nvCxnSpPr>
        <p:spPr>
          <a:xfrm flipH="1" flipV="1">
            <a:off x="1406128" y="1603269"/>
            <a:ext cx="1032272" cy="67473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38200" y="2138284"/>
            <a:ext cx="2136286" cy="1131079"/>
          </a:xfrm>
          <a:prstGeom prst="rect">
            <a:avLst/>
          </a:prstGeom>
          <a:solidFill>
            <a:schemeClr val="bg1"/>
          </a:solidFill>
          <a:ln>
            <a:solidFill>
              <a:schemeClr val="tx1"/>
            </a:solidFill>
          </a:ln>
        </p:spPr>
        <p:txBody>
          <a:bodyPr wrap="square" rtlCol="0">
            <a:spAutoFit/>
          </a:bodyPr>
          <a:lstStyle/>
          <a:p>
            <a:r>
              <a:rPr lang="en-US" sz="1350" dirty="0"/>
              <a:t>Set Data Source:</a:t>
            </a:r>
          </a:p>
          <a:p>
            <a:r>
              <a:rPr lang="en-US" sz="1350" dirty="0"/>
              <a:t>Attaches a data source (Epi Info 7 project, Excel spreadsheet, </a:t>
            </a:r>
            <a:r>
              <a:rPr lang="en-US" sz="1350" dirty="0" err="1"/>
              <a:t>etc</a:t>
            </a:r>
            <a:r>
              <a:rPr lang="en-US" sz="1350" dirty="0"/>
              <a:t>) to a new, blank canvas</a:t>
            </a:r>
          </a:p>
        </p:txBody>
      </p:sp>
      <p:cxnSp>
        <p:nvCxnSpPr>
          <p:cNvPr id="14" name="Straight Arrow Connector 13"/>
          <p:cNvCxnSpPr/>
          <p:nvPr/>
        </p:nvCxnSpPr>
        <p:spPr>
          <a:xfrm>
            <a:off x="3006328" y="2647950"/>
            <a:ext cx="2576616" cy="8382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638800" y="3486150"/>
            <a:ext cx="283963" cy="4214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p:cNvSpPr/>
          <p:nvPr/>
        </p:nvSpPr>
        <p:spPr>
          <a:xfrm>
            <a:off x="3124200" y="2703823"/>
            <a:ext cx="461986" cy="369332"/>
          </a:xfrm>
          <a:prstGeom prst="rect">
            <a:avLst/>
          </a:prstGeom>
        </p:spPr>
        <p:txBody>
          <a:bodyPr wrap="none">
            <a:spAutoFit/>
          </a:bodyPr>
          <a:lstStyle/>
          <a:p>
            <a:r>
              <a:rPr lang="en-US" dirty="0"/>
              <a:t>OR</a:t>
            </a:r>
          </a:p>
        </p:txBody>
      </p:sp>
    </p:spTree>
    <p:extLst>
      <p:ext uri="{BB962C8B-B14F-4D97-AF65-F5344CB8AC3E}">
        <p14:creationId xmlns:p14="http://schemas.microsoft.com/office/powerpoint/2010/main" val="4221748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136" y="255281"/>
            <a:ext cx="8229600" cy="857250"/>
          </a:xfrm>
        </p:spPr>
        <p:txBody>
          <a:bodyPr/>
          <a:lstStyle/>
          <a:p>
            <a:r>
              <a:rPr lang="en-US" dirty="0">
                <a:solidFill>
                  <a:schemeClr val="accent2"/>
                </a:solidFill>
              </a:rPr>
              <a:t>OPENING A DATA SET</a:t>
            </a:r>
          </a:p>
        </p:txBody>
      </p:sp>
      <p:pic>
        <p:nvPicPr>
          <p:cNvPr id="9" name="Picture 8"/>
          <p:cNvPicPr>
            <a:picLocks noChangeAspect="1"/>
          </p:cNvPicPr>
          <p:nvPr/>
        </p:nvPicPr>
        <p:blipFill>
          <a:blip r:embed="rId3"/>
          <a:stretch>
            <a:fillRect/>
          </a:stretch>
        </p:blipFill>
        <p:spPr>
          <a:xfrm>
            <a:off x="838199" y="1006838"/>
            <a:ext cx="7981537" cy="3196847"/>
          </a:xfrm>
          <a:prstGeom prst="rect">
            <a:avLst/>
          </a:prstGeom>
        </p:spPr>
      </p:pic>
      <p:sp>
        <p:nvSpPr>
          <p:cNvPr id="10" name="Rectangle 9"/>
          <p:cNvSpPr/>
          <p:nvPr/>
        </p:nvSpPr>
        <p:spPr>
          <a:xfrm>
            <a:off x="1295400" y="1276350"/>
            <a:ext cx="221456" cy="3269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1" name="Straight Arrow Connector 10"/>
          <p:cNvCxnSpPr/>
          <p:nvPr/>
        </p:nvCxnSpPr>
        <p:spPr>
          <a:xfrm flipH="1" flipV="1">
            <a:off x="1406128" y="1603269"/>
            <a:ext cx="1032272" cy="67473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38200" y="2138284"/>
            <a:ext cx="2136286" cy="1131079"/>
          </a:xfrm>
          <a:prstGeom prst="rect">
            <a:avLst/>
          </a:prstGeom>
          <a:solidFill>
            <a:schemeClr val="bg1"/>
          </a:solidFill>
          <a:ln>
            <a:solidFill>
              <a:schemeClr val="tx1"/>
            </a:solidFill>
          </a:ln>
        </p:spPr>
        <p:txBody>
          <a:bodyPr wrap="square" rtlCol="0">
            <a:spAutoFit/>
          </a:bodyPr>
          <a:lstStyle/>
          <a:p>
            <a:r>
              <a:rPr lang="en-US" sz="1350" dirty="0"/>
              <a:t>Set Data Source:</a:t>
            </a:r>
          </a:p>
          <a:p>
            <a:r>
              <a:rPr lang="en-US" sz="1350" dirty="0"/>
              <a:t>Attaches a data source (Epi Info 7 project, Excel spreadsheet, </a:t>
            </a:r>
            <a:r>
              <a:rPr lang="en-US" sz="1350" dirty="0" err="1"/>
              <a:t>etc</a:t>
            </a:r>
            <a:r>
              <a:rPr lang="en-US" sz="1350" dirty="0"/>
              <a:t>) to a new, blank canvas</a:t>
            </a:r>
          </a:p>
        </p:txBody>
      </p:sp>
      <p:cxnSp>
        <p:nvCxnSpPr>
          <p:cNvPr id="14" name="Straight Arrow Connector 13"/>
          <p:cNvCxnSpPr/>
          <p:nvPr/>
        </p:nvCxnSpPr>
        <p:spPr>
          <a:xfrm>
            <a:off x="3006328" y="2647950"/>
            <a:ext cx="2576616" cy="8382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638800" y="3486150"/>
            <a:ext cx="283963" cy="4214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p:cNvSpPr/>
          <p:nvPr/>
        </p:nvSpPr>
        <p:spPr>
          <a:xfrm>
            <a:off x="3124200" y="2703823"/>
            <a:ext cx="461986" cy="369332"/>
          </a:xfrm>
          <a:prstGeom prst="rect">
            <a:avLst/>
          </a:prstGeom>
        </p:spPr>
        <p:txBody>
          <a:bodyPr wrap="none">
            <a:spAutoFit/>
          </a:bodyPr>
          <a:lstStyle/>
          <a:p>
            <a:r>
              <a:rPr lang="en-US" dirty="0"/>
              <a:t>OR</a:t>
            </a:r>
          </a:p>
        </p:txBody>
      </p:sp>
      <p:sp>
        <p:nvSpPr>
          <p:cNvPr id="13" name="TextBox 12"/>
          <p:cNvSpPr txBox="1"/>
          <p:nvPr/>
        </p:nvSpPr>
        <p:spPr>
          <a:xfrm>
            <a:off x="5956473" y="3442974"/>
            <a:ext cx="2863263" cy="507831"/>
          </a:xfrm>
          <a:prstGeom prst="rect">
            <a:avLst/>
          </a:prstGeom>
          <a:solidFill>
            <a:schemeClr val="bg1"/>
          </a:solidFill>
          <a:ln w="28575">
            <a:solidFill>
              <a:srgbClr val="FF0000"/>
            </a:solidFill>
          </a:ln>
        </p:spPr>
        <p:txBody>
          <a:bodyPr wrap="square" rtlCol="0">
            <a:spAutoFit/>
          </a:bodyPr>
          <a:lstStyle/>
          <a:p>
            <a:pPr algn="ctr"/>
            <a:r>
              <a:rPr lang="en-US" sz="1350" b="1" dirty="0">
                <a:solidFill>
                  <a:srgbClr val="FF0000"/>
                </a:solidFill>
              </a:rPr>
              <a:t>Follow these directions to open:</a:t>
            </a:r>
          </a:p>
          <a:p>
            <a:pPr algn="ctr"/>
            <a:r>
              <a:rPr lang="en-US" sz="1350" b="1" dirty="0" err="1">
                <a:solidFill>
                  <a:srgbClr val="FF0000"/>
                </a:solidFill>
              </a:rPr>
              <a:t>Survey_Final</a:t>
            </a:r>
            <a:endParaRPr lang="en-US" sz="1350" b="1" dirty="0">
              <a:solidFill>
                <a:srgbClr val="FF0000"/>
              </a:solidFill>
            </a:endParaRPr>
          </a:p>
        </p:txBody>
      </p:sp>
    </p:spTree>
    <p:extLst>
      <p:ext uri="{BB962C8B-B14F-4D97-AF65-F5344CB8AC3E}">
        <p14:creationId xmlns:p14="http://schemas.microsoft.com/office/powerpoint/2010/main" val="12825628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2202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85800" y="1009653"/>
            <a:ext cx="8229600" cy="2381248"/>
          </a:xfrm>
        </p:spPr>
        <p:txBody>
          <a:bodyPr anchor="t">
            <a:noAutofit/>
          </a:body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Student Practice</a:t>
            </a:r>
            <a:b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b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 </a:t>
            </a:r>
          </a:p>
        </p:txBody>
      </p:sp>
      <p:sp>
        <p:nvSpPr>
          <p:cNvPr id="3" name="Content Placeholder 2"/>
          <p:cNvSpPr>
            <a:spLocks noGrp="1"/>
          </p:cNvSpPr>
          <p:nvPr>
            <p:ph idx="1"/>
          </p:nvPr>
        </p:nvSpPr>
        <p:spPr>
          <a:xfrm>
            <a:off x="685800" y="1748073"/>
            <a:ext cx="7315200" cy="1433278"/>
          </a:xfrm>
        </p:spPr>
        <p:txBody>
          <a:bodyPr>
            <a:normAutofit/>
          </a:bodyPr>
          <a:lstStyle/>
          <a:p>
            <a:pPr marL="0" indent="0">
              <a:lnSpc>
                <a:spcPct val="120000"/>
              </a:lnSpc>
              <a:buNone/>
            </a:pPr>
            <a:r>
              <a:rPr lang="en-US" dirty="0">
                <a:solidFill>
                  <a:schemeClr val="bg1"/>
                </a:solidFill>
                <a:latin typeface="Segoe UI Semilight" panose="020B0402040204020203" pitchFamily="34" charset="0"/>
                <a:cs typeface="Segoe UI Semilight" panose="020B0402040204020203" pitchFamily="34" charset="0"/>
              </a:rPr>
              <a:t>Utilizing multiple gadgets – Page 131</a:t>
            </a:r>
          </a:p>
        </p:txBody>
      </p:sp>
      <p:pic>
        <p:nvPicPr>
          <p:cNvPr id="3074" name="Picture 2" descr="C:\Users\ByramM\Design\EPI INFO ppt\ei_mark_desat_li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0217" y="3244225"/>
            <a:ext cx="1414183" cy="1409804"/>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itle 1"/>
          <p:cNvSpPr txBox="1">
            <a:spLocks/>
          </p:cNvSpPr>
          <p:nvPr/>
        </p:nvSpPr>
        <p:spPr>
          <a:xfrm>
            <a:off x="685800" y="1809749"/>
            <a:ext cx="8229600" cy="2241237"/>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 </a:t>
            </a:r>
          </a:p>
        </p:txBody>
      </p:sp>
    </p:spTree>
    <p:extLst>
      <p:ext uri="{BB962C8B-B14F-4D97-AF65-F5344CB8AC3E}">
        <p14:creationId xmlns:p14="http://schemas.microsoft.com/office/powerpoint/2010/main" val="32933979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6097"/>
            <a:ext cx="7886700" cy="994172"/>
          </a:xfrm>
        </p:spPr>
        <p:txBody>
          <a:bodyPr/>
          <a:lstStyle/>
          <a:p>
            <a:r>
              <a:rPr lang="en-US" dirty="0">
                <a:solidFill>
                  <a:schemeClr val="accent2"/>
                </a:solidFill>
              </a:rPr>
              <a:t>SALMONELLA OUTBREAK REVIEW</a:t>
            </a:r>
          </a:p>
        </p:txBody>
      </p:sp>
      <p:sp>
        <p:nvSpPr>
          <p:cNvPr id="3" name="Content Placeholder 2"/>
          <p:cNvSpPr txBox="1">
            <a:spLocks/>
          </p:cNvSpPr>
          <p:nvPr/>
        </p:nvSpPr>
        <p:spPr>
          <a:xfrm>
            <a:off x="558312" y="1060584"/>
            <a:ext cx="7886700" cy="4667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dirty="0"/>
              <a:t>Food catered:</a:t>
            </a:r>
          </a:p>
          <a:p>
            <a:pPr marL="0" indent="0">
              <a:buNone/>
            </a:pPr>
            <a:endParaRPr lang="en-US" sz="2100" dirty="0"/>
          </a:p>
        </p:txBody>
      </p:sp>
      <p:sp>
        <p:nvSpPr>
          <p:cNvPr id="4" name="Content Placeholder 2"/>
          <p:cNvSpPr txBox="1">
            <a:spLocks/>
          </p:cNvSpPr>
          <p:nvPr/>
        </p:nvSpPr>
        <p:spPr>
          <a:xfrm>
            <a:off x="558312" y="1577670"/>
            <a:ext cx="7886700" cy="3068516"/>
          </a:xfrm>
          <a:prstGeom prst="rect">
            <a:avLst/>
          </a:prstGeom>
        </p:spPr>
        <p:txBody>
          <a:bodyPr vert="horz" lIns="68580" tIns="34290" rIns="68580" bIns="34290" numCol="2"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1800" dirty="0"/>
              <a:t>Sandwiches</a:t>
            </a:r>
          </a:p>
          <a:p>
            <a:pPr lvl="2"/>
            <a:r>
              <a:rPr lang="en-US" sz="1500" dirty="0"/>
              <a:t>Peanut butter and jelly</a:t>
            </a:r>
          </a:p>
          <a:p>
            <a:pPr lvl="2"/>
            <a:r>
              <a:rPr lang="en-US" sz="1500" dirty="0"/>
              <a:t>Reuben</a:t>
            </a:r>
          </a:p>
          <a:p>
            <a:pPr lvl="2"/>
            <a:r>
              <a:rPr lang="en-US" sz="1500" dirty="0"/>
              <a:t>Egg salad</a:t>
            </a:r>
          </a:p>
          <a:p>
            <a:pPr lvl="2"/>
            <a:r>
              <a:rPr lang="en-US" sz="1500" dirty="0"/>
              <a:t>Ham and cheese</a:t>
            </a:r>
          </a:p>
          <a:p>
            <a:pPr lvl="2"/>
            <a:r>
              <a:rPr lang="en-US" sz="1500" dirty="0"/>
              <a:t>Grilled chicken</a:t>
            </a:r>
          </a:p>
          <a:p>
            <a:pPr lvl="2"/>
            <a:r>
              <a:rPr lang="en-US" sz="1500" dirty="0"/>
              <a:t>Grilled cheese</a:t>
            </a:r>
          </a:p>
          <a:p>
            <a:pPr lvl="1"/>
            <a:r>
              <a:rPr lang="en-US" sz="1800" dirty="0"/>
              <a:t>Salads</a:t>
            </a:r>
          </a:p>
          <a:p>
            <a:pPr lvl="2"/>
            <a:r>
              <a:rPr lang="en-US" sz="1500" dirty="0"/>
              <a:t>Caesar</a:t>
            </a:r>
          </a:p>
          <a:p>
            <a:pPr lvl="2"/>
            <a:r>
              <a:rPr lang="en-US" sz="1500" dirty="0"/>
              <a:t>Garden</a:t>
            </a:r>
          </a:p>
          <a:p>
            <a:pPr lvl="2"/>
            <a:r>
              <a:rPr lang="en-US" sz="1500" dirty="0"/>
              <a:t>Chef</a:t>
            </a:r>
          </a:p>
          <a:p>
            <a:pPr lvl="1"/>
            <a:r>
              <a:rPr lang="en-US" sz="1800" dirty="0"/>
              <a:t>Snacks/sides</a:t>
            </a:r>
          </a:p>
          <a:p>
            <a:pPr lvl="2"/>
            <a:r>
              <a:rPr lang="en-US" sz="1500" dirty="0"/>
              <a:t>Potato chips</a:t>
            </a:r>
          </a:p>
          <a:p>
            <a:pPr lvl="2"/>
            <a:r>
              <a:rPr lang="en-US" sz="1500" dirty="0"/>
              <a:t>Freshly baked chocolate chip cookies</a:t>
            </a:r>
          </a:p>
          <a:p>
            <a:pPr lvl="2"/>
            <a:r>
              <a:rPr lang="en-US" sz="1500" dirty="0"/>
              <a:t>Freshly baked peanut butter cookies</a:t>
            </a:r>
          </a:p>
          <a:p>
            <a:pPr lvl="1"/>
            <a:r>
              <a:rPr lang="en-US" sz="1800" dirty="0"/>
              <a:t>Drinks</a:t>
            </a:r>
          </a:p>
          <a:p>
            <a:pPr lvl="2"/>
            <a:r>
              <a:rPr lang="en-US" sz="1500" dirty="0"/>
              <a:t>Water</a:t>
            </a:r>
          </a:p>
          <a:p>
            <a:pPr lvl="2"/>
            <a:r>
              <a:rPr lang="en-US" sz="1500" dirty="0"/>
              <a:t>Iced tea</a:t>
            </a:r>
          </a:p>
          <a:p>
            <a:pPr lvl="3"/>
            <a:endParaRPr lang="en-US" sz="1350" dirty="0"/>
          </a:p>
          <a:p>
            <a:pPr marL="0" indent="0">
              <a:buNone/>
            </a:pPr>
            <a:endParaRPr lang="en-US" sz="2100" dirty="0"/>
          </a:p>
        </p:txBody>
      </p:sp>
    </p:spTree>
    <p:extLst>
      <p:ext uri="{BB962C8B-B14F-4D97-AF65-F5344CB8AC3E}">
        <p14:creationId xmlns:p14="http://schemas.microsoft.com/office/powerpoint/2010/main" val="3593885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9050"/>
            <a:ext cx="92202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85800" y="1123950"/>
            <a:ext cx="8229600" cy="838200"/>
          </a:xfrm>
        </p:spPr>
        <p:txBody>
          <a:bodyPr anchor="t">
            <a:noAutofit/>
          </a:body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DATA ANALYSIS  </a:t>
            </a:r>
          </a:p>
        </p:txBody>
      </p:sp>
      <p:pic>
        <p:nvPicPr>
          <p:cNvPr id="2050" name="Picture 2" descr="C:\Users\ByramM\Design\EPI INFO ppt\ei_mark_desat_te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3257550"/>
            <a:ext cx="1400816" cy="1396479"/>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5181600" y="1880942"/>
            <a:ext cx="4007734" cy="3228182"/>
          </a:xfrm>
          <a:prstGeom prst="rect">
            <a:avLst/>
          </a:prstGeom>
        </p:spPr>
      </p:pic>
      <p:sp>
        <p:nvSpPr>
          <p:cNvPr id="6" name="Oval 5"/>
          <p:cNvSpPr/>
          <p:nvPr/>
        </p:nvSpPr>
        <p:spPr>
          <a:xfrm>
            <a:off x="5791200" y="3790950"/>
            <a:ext cx="2667000" cy="86307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28599" y="2114550"/>
            <a:ext cx="4910235" cy="2748616"/>
          </a:xfrm>
          <a:prstGeom prst="rect">
            <a:avLst/>
          </a:prstGeom>
          <a:noFill/>
        </p:spPr>
        <p:txBody>
          <a:bodyPr wrap="square" rtlCol="0">
            <a:spAutoFit/>
          </a:bodyPr>
          <a:lstStyle/>
          <a:p>
            <a:pPr marL="285750" indent="-285750">
              <a:buClr>
                <a:schemeClr val="bg1"/>
              </a:buClr>
              <a:buFont typeface="Arial" panose="020B0604020202020204" pitchFamily="34" charset="0"/>
              <a:buChar char="•"/>
            </a:pPr>
            <a:r>
              <a:rPr lang="en-US" altLang="en-US" sz="1600" dirty="0">
                <a:solidFill>
                  <a:schemeClr val="bg1"/>
                </a:solidFill>
                <a:latin typeface="Segoe UI Semilight" panose="020B0402040204020203" pitchFamily="34" charset="0"/>
                <a:cs typeface="Segoe UI Semilight" panose="020B0402040204020203" pitchFamily="34" charset="0"/>
              </a:rPr>
              <a:t>Through  data analysis, users can manipulate, manage, and examine data.</a:t>
            </a:r>
          </a:p>
          <a:p>
            <a:pPr marL="285750" indent="-285750">
              <a:buClr>
                <a:schemeClr val="bg1"/>
              </a:buClr>
              <a:buFont typeface="Arial" panose="020B0604020202020204" pitchFamily="34" charset="0"/>
              <a:buChar char="•"/>
            </a:pPr>
            <a:endParaRPr lang="en-US" altLang="en-US" sz="1600" dirty="0">
              <a:solidFill>
                <a:schemeClr val="bg1"/>
              </a:solidFill>
              <a:latin typeface="Segoe UI Semilight" panose="020B0402040204020203" pitchFamily="34" charset="0"/>
              <a:cs typeface="Segoe UI Semilight" panose="020B0402040204020203" pitchFamily="34" charset="0"/>
            </a:endParaRPr>
          </a:p>
          <a:p>
            <a:pPr marL="285750" indent="-285750">
              <a:buClr>
                <a:schemeClr val="bg1"/>
              </a:buClr>
              <a:buFont typeface="Arial" panose="020B0604020202020204" pitchFamily="34" charset="0"/>
              <a:buChar char="•"/>
            </a:pPr>
            <a:r>
              <a:rPr lang="en-US" altLang="en-US" sz="1600" dirty="0">
                <a:solidFill>
                  <a:schemeClr val="bg1"/>
                </a:solidFill>
                <a:latin typeface="Segoe UI Semilight" panose="020B0402040204020203" pitchFamily="34" charset="0"/>
                <a:cs typeface="Segoe UI Semilight" panose="020B0402040204020203" pitchFamily="34" charset="0"/>
              </a:rPr>
              <a:t>Data can be selected, listed, sorted, or manipulated with a series of commands, functions, and operators.</a:t>
            </a:r>
          </a:p>
          <a:p>
            <a:pPr marL="285750" indent="-285750">
              <a:lnSpc>
                <a:spcPts val="1000"/>
              </a:lnSpc>
              <a:buClr>
                <a:schemeClr val="bg1"/>
              </a:buClr>
              <a:buFont typeface="Arial" panose="020B0604020202020204" pitchFamily="34" charset="0"/>
              <a:buChar char="•"/>
            </a:pPr>
            <a:endParaRPr lang="it-IT" sz="1600" dirty="0">
              <a:solidFill>
                <a:schemeClr val="bg1"/>
              </a:solidFill>
              <a:latin typeface="Segoe UI Semilight" panose="020B0402040204020203" pitchFamily="34" charset="0"/>
              <a:cs typeface="Segoe UI Semilight" panose="020B0402040204020203" pitchFamily="34" charset="0"/>
            </a:endParaRPr>
          </a:p>
          <a:p>
            <a:pPr marL="285750" indent="-285750">
              <a:lnSpc>
                <a:spcPts val="1000"/>
              </a:lnSpc>
              <a:buClr>
                <a:schemeClr val="bg1"/>
              </a:buClr>
              <a:buFont typeface="Arial" panose="020B0604020202020204" pitchFamily="34" charset="0"/>
              <a:buChar char="•"/>
            </a:pPr>
            <a:endParaRPr lang="it-IT" sz="1600" dirty="0">
              <a:solidFill>
                <a:schemeClr val="bg1"/>
              </a:solidFill>
              <a:latin typeface="Segoe UI Semilight" panose="020B0402040204020203" pitchFamily="34" charset="0"/>
              <a:cs typeface="Segoe UI Semilight" panose="020B0402040204020203" pitchFamily="34" charset="0"/>
            </a:endParaRPr>
          </a:p>
          <a:p>
            <a:pPr marL="285750" indent="-285750">
              <a:lnSpc>
                <a:spcPts val="1000"/>
              </a:lnSpc>
              <a:buClr>
                <a:schemeClr val="bg1"/>
              </a:buClr>
              <a:buFont typeface="Arial" panose="020B0604020202020204" pitchFamily="34" charset="0"/>
              <a:buChar char="•"/>
            </a:pPr>
            <a:r>
              <a:rPr lang="en-US" sz="1600" dirty="0">
                <a:solidFill>
                  <a:schemeClr val="bg1"/>
                </a:solidFill>
                <a:latin typeface="Segoe UI Semilight" panose="020B0402040204020203" pitchFamily="34" charset="0"/>
                <a:cs typeface="Segoe UI Semilight" panose="020B0402040204020203" pitchFamily="34" charset="0"/>
              </a:rPr>
              <a:t>Two options for analysis in Epi Info™ 7</a:t>
            </a:r>
          </a:p>
          <a:p>
            <a:pPr marL="285750" indent="-285750">
              <a:lnSpc>
                <a:spcPts val="1000"/>
              </a:lnSpc>
              <a:buClr>
                <a:schemeClr val="bg1"/>
              </a:buClr>
              <a:buFont typeface="Arial" panose="020B0604020202020204" pitchFamily="34" charset="0"/>
              <a:buChar char="•"/>
            </a:pPr>
            <a:endParaRPr lang="en-US" sz="1600" dirty="0">
              <a:solidFill>
                <a:schemeClr val="bg1"/>
              </a:solidFill>
              <a:latin typeface="Segoe UI Semilight" panose="020B0402040204020203" pitchFamily="34" charset="0"/>
              <a:cs typeface="Segoe UI Semilight" panose="020B0402040204020203" pitchFamily="34" charset="0"/>
            </a:endParaRPr>
          </a:p>
          <a:p>
            <a:pPr marL="742950" lvl="1" indent="-285750">
              <a:lnSpc>
                <a:spcPts val="1000"/>
              </a:lnSpc>
              <a:buClr>
                <a:schemeClr val="bg1"/>
              </a:buClr>
              <a:buFont typeface="Courier New" panose="02070309020205020404" pitchFamily="49" charset="0"/>
              <a:buChar char="o"/>
            </a:pPr>
            <a:r>
              <a:rPr lang="en-US" sz="1600" b="1" dirty="0">
                <a:solidFill>
                  <a:schemeClr val="accent2">
                    <a:lumMod val="75000"/>
                  </a:schemeClr>
                </a:solidFill>
                <a:latin typeface="Segoe UI Semilight" panose="020B0402040204020203" pitchFamily="34" charset="0"/>
                <a:cs typeface="Segoe UI Semilight" panose="020B0402040204020203" pitchFamily="34" charset="0"/>
              </a:rPr>
              <a:t>Classic Analysis </a:t>
            </a:r>
            <a:r>
              <a:rPr lang="en-US" sz="1600" dirty="0">
                <a:solidFill>
                  <a:schemeClr val="bg1"/>
                </a:solidFill>
                <a:latin typeface="Segoe UI Semilight" panose="020B0402040204020203" pitchFamily="34" charset="0"/>
                <a:cs typeface="Segoe UI Semilight" panose="020B0402040204020203" pitchFamily="34" charset="0"/>
              </a:rPr>
              <a:t>– mostly command based</a:t>
            </a:r>
          </a:p>
          <a:p>
            <a:pPr marL="742950" lvl="1" indent="-285750">
              <a:lnSpc>
                <a:spcPts val="1000"/>
              </a:lnSpc>
              <a:buClr>
                <a:schemeClr val="bg1"/>
              </a:buClr>
              <a:buFont typeface="Courier New" panose="02070309020205020404" pitchFamily="49" charset="0"/>
              <a:buChar char="o"/>
            </a:pPr>
            <a:endParaRPr lang="en-US" sz="1600" b="1" dirty="0">
              <a:solidFill>
                <a:schemeClr val="accent2">
                  <a:lumMod val="75000"/>
                </a:schemeClr>
              </a:solidFill>
              <a:latin typeface="Segoe UI Semilight" panose="020B0402040204020203" pitchFamily="34" charset="0"/>
              <a:cs typeface="Segoe UI Semilight" panose="020B0402040204020203" pitchFamily="34" charset="0"/>
            </a:endParaRPr>
          </a:p>
          <a:p>
            <a:pPr marL="742950" lvl="1" indent="-285750">
              <a:lnSpc>
                <a:spcPts val="1000"/>
              </a:lnSpc>
              <a:buClr>
                <a:schemeClr val="bg1"/>
              </a:buClr>
              <a:buFont typeface="Courier New" panose="02070309020205020404" pitchFamily="49" charset="0"/>
              <a:buChar char="o"/>
            </a:pPr>
            <a:r>
              <a:rPr lang="en-US" sz="1600" b="1" dirty="0">
                <a:solidFill>
                  <a:schemeClr val="accent2">
                    <a:lumMod val="75000"/>
                  </a:schemeClr>
                </a:solidFill>
                <a:latin typeface="Segoe UI Semilight" panose="020B0402040204020203" pitchFamily="34" charset="0"/>
                <a:cs typeface="Segoe UI Semilight" panose="020B0402040204020203" pitchFamily="34" charset="0"/>
              </a:rPr>
              <a:t>Visual Dashboard </a:t>
            </a:r>
            <a:r>
              <a:rPr lang="en-US" sz="1600" dirty="0">
                <a:solidFill>
                  <a:schemeClr val="bg1"/>
                </a:solidFill>
                <a:latin typeface="Segoe UI Semilight" panose="020B0402040204020203" pitchFamily="34" charset="0"/>
                <a:cs typeface="Segoe UI Semilight" panose="020B0402040204020203" pitchFamily="34" charset="0"/>
              </a:rPr>
              <a:t>– point and click</a:t>
            </a:r>
          </a:p>
          <a:p>
            <a:pPr marL="285750" indent="-285750">
              <a:lnSpc>
                <a:spcPts val="1000"/>
              </a:lnSpc>
              <a:buClr>
                <a:schemeClr val="tx2"/>
              </a:buClr>
              <a:buFont typeface="Arial" panose="020B0604020202020204" pitchFamily="34" charset="0"/>
              <a:buChar char="•"/>
            </a:pPr>
            <a:endParaRPr lang="it-IT"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endParaRPr lang="en-US"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18115465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CREATE A LINE LIST</a:t>
            </a:r>
          </a:p>
        </p:txBody>
      </p:sp>
      <p:sp>
        <p:nvSpPr>
          <p:cNvPr id="3" name="Content Placeholder 2"/>
          <p:cNvSpPr>
            <a:spLocks noGrp="1"/>
          </p:cNvSpPr>
          <p:nvPr>
            <p:ph idx="1"/>
          </p:nvPr>
        </p:nvSpPr>
        <p:spPr/>
        <p:txBody>
          <a:bodyPr>
            <a:normAutofit lnSpcReduction="10000"/>
          </a:bodyPr>
          <a:lstStyle/>
          <a:p>
            <a:pPr marL="0" indent="0">
              <a:buNone/>
            </a:pPr>
            <a:r>
              <a:rPr lang="en-US" dirty="0"/>
              <a:t>Variables</a:t>
            </a:r>
          </a:p>
          <a:p>
            <a:pPr lvl="1"/>
            <a:r>
              <a:rPr lang="en-US" dirty="0"/>
              <a:t>Age </a:t>
            </a:r>
          </a:p>
          <a:p>
            <a:pPr lvl="1"/>
            <a:r>
              <a:rPr lang="en-US" dirty="0"/>
              <a:t>County</a:t>
            </a:r>
          </a:p>
          <a:p>
            <a:pPr lvl="1"/>
            <a:r>
              <a:rPr lang="en-US" dirty="0"/>
              <a:t>DOB</a:t>
            </a:r>
          </a:p>
          <a:p>
            <a:pPr lvl="1"/>
            <a:r>
              <a:rPr lang="en-US" dirty="0"/>
              <a:t>Gender</a:t>
            </a:r>
          </a:p>
          <a:p>
            <a:pPr lvl="1"/>
            <a:r>
              <a:rPr lang="en-US" dirty="0"/>
              <a:t>ILL</a:t>
            </a:r>
          </a:p>
          <a:p>
            <a:pPr lvl="1"/>
            <a:r>
              <a:rPr lang="en-US" dirty="0" err="1"/>
              <a:t>Group_PicnicFoodsEaten</a:t>
            </a:r>
            <a:endParaRPr lang="en-US" dirty="0"/>
          </a:p>
        </p:txBody>
      </p:sp>
    </p:spTree>
    <p:extLst>
      <p:ext uri="{BB962C8B-B14F-4D97-AF65-F5344CB8AC3E}">
        <p14:creationId xmlns:p14="http://schemas.microsoft.com/office/powerpoint/2010/main" val="22131770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accent2"/>
                </a:solidFill>
              </a:rPr>
              <a:t>SALMONELLA OUTBREAK DATA ANALYSIS</a:t>
            </a:r>
          </a:p>
        </p:txBody>
      </p:sp>
      <p:sp>
        <p:nvSpPr>
          <p:cNvPr id="3" name="Content Placeholder 2"/>
          <p:cNvSpPr>
            <a:spLocks noGrp="1"/>
          </p:cNvSpPr>
          <p:nvPr>
            <p:ph idx="1"/>
          </p:nvPr>
        </p:nvSpPr>
        <p:spPr/>
        <p:txBody>
          <a:bodyPr/>
          <a:lstStyle/>
          <a:p>
            <a:r>
              <a:rPr lang="en-US" dirty="0"/>
              <a:t>What do we do first?</a:t>
            </a:r>
          </a:p>
          <a:p>
            <a:pPr lvl="1"/>
            <a:r>
              <a:rPr lang="en-US" dirty="0"/>
              <a:t>Create line list to view data</a:t>
            </a:r>
          </a:p>
          <a:p>
            <a:r>
              <a:rPr lang="en-US" dirty="0"/>
              <a:t>Conduct descriptive statistics analysis</a:t>
            </a:r>
          </a:p>
          <a:p>
            <a:endParaRPr lang="en-US" dirty="0"/>
          </a:p>
        </p:txBody>
      </p:sp>
    </p:spTree>
    <p:extLst>
      <p:ext uri="{BB962C8B-B14F-4D97-AF65-F5344CB8AC3E}">
        <p14:creationId xmlns:p14="http://schemas.microsoft.com/office/powerpoint/2010/main" val="12193440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QUESTIONS? </a:t>
            </a:r>
          </a:p>
        </p:txBody>
      </p:sp>
      <p:sp>
        <p:nvSpPr>
          <p:cNvPr id="3" name="Content Placeholder 2"/>
          <p:cNvSpPr>
            <a:spLocks noGrp="1"/>
          </p:cNvSpPr>
          <p:nvPr>
            <p:ph idx="1"/>
          </p:nvPr>
        </p:nvSpPr>
        <p:spPr>
          <a:xfrm>
            <a:off x="628650" y="1162050"/>
            <a:ext cx="7886700" cy="3263504"/>
          </a:xfrm>
        </p:spPr>
        <p:txBody>
          <a:bodyPr>
            <a:normAutofit fontScale="55000" lnSpcReduction="20000"/>
          </a:bodyPr>
          <a:lstStyle/>
          <a:p>
            <a:pPr marL="514350" indent="-514350">
              <a:buFont typeface="+mj-lt"/>
              <a:buAutoNum type="arabicPeriod"/>
            </a:pPr>
            <a:r>
              <a:rPr lang="en-US" dirty="0">
                <a:solidFill>
                  <a:srgbClr val="060606"/>
                </a:solidFill>
              </a:rPr>
              <a:t>Find the distribution of:</a:t>
            </a:r>
          </a:p>
          <a:p>
            <a:pPr lvl="1"/>
            <a:r>
              <a:rPr lang="en-US" dirty="0">
                <a:solidFill>
                  <a:srgbClr val="060606"/>
                </a:solidFill>
              </a:rPr>
              <a:t>How many Females were ill? Males?</a:t>
            </a:r>
          </a:p>
          <a:p>
            <a:pPr lvl="1"/>
            <a:r>
              <a:rPr lang="en-US" dirty="0">
                <a:solidFill>
                  <a:srgbClr val="060606"/>
                </a:solidFill>
              </a:rPr>
              <a:t>How many people ate at 12:00 pm AND at 2:00 pm?</a:t>
            </a:r>
          </a:p>
          <a:p>
            <a:pPr lvl="1"/>
            <a:r>
              <a:rPr lang="en-US" dirty="0">
                <a:solidFill>
                  <a:srgbClr val="060606"/>
                </a:solidFill>
              </a:rPr>
              <a:t>How many people who were ill, ate the Egg Salad sandwich?</a:t>
            </a:r>
          </a:p>
          <a:p>
            <a:pPr lvl="1"/>
            <a:r>
              <a:rPr lang="en-US" dirty="0">
                <a:solidFill>
                  <a:srgbClr val="060606"/>
                </a:solidFill>
              </a:rPr>
              <a:t>What were the top three symptoms reported?</a:t>
            </a:r>
          </a:p>
          <a:p>
            <a:pPr lvl="1"/>
            <a:r>
              <a:rPr lang="en-US" dirty="0">
                <a:solidFill>
                  <a:srgbClr val="060606"/>
                </a:solidFill>
              </a:rPr>
              <a:t>What is the distribution of Attendees between the ages of 30 to 40?</a:t>
            </a:r>
          </a:p>
          <a:p>
            <a:pPr marL="457200" lvl="1" indent="0">
              <a:buNone/>
            </a:pPr>
            <a:endParaRPr lang="en-US" dirty="0">
              <a:solidFill>
                <a:srgbClr val="060606"/>
              </a:solidFill>
            </a:endParaRPr>
          </a:p>
          <a:p>
            <a:pPr marL="514350" indent="-514350">
              <a:buFont typeface="+mj-lt"/>
              <a:buAutoNum type="arabicPeriod"/>
            </a:pPr>
            <a:r>
              <a:rPr lang="en-US" dirty="0">
                <a:solidFill>
                  <a:srgbClr val="060606"/>
                </a:solidFill>
              </a:rPr>
              <a:t>Find the average Age of Interviewees:</a:t>
            </a:r>
          </a:p>
          <a:p>
            <a:pPr lvl="1"/>
            <a:r>
              <a:rPr lang="en-US" dirty="0">
                <a:solidFill>
                  <a:srgbClr val="060606"/>
                </a:solidFill>
              </a:rPr>
              <a:t>Was the average Age of those who were ill different from the average Age of those who were not ill?</a:t>
            </a:r>
          </a:p>
          <a:p>
            <a:pPr lvl="1"/>
            <a:r>
              <a:rPr lang="en-US" dirty="0">
                <a:solidFill>
                  <a:srgbClr val="060606"/>
                </a:solidFill>
              </a:rPr>
              <a:t>Was the average Age of ill men different from the average Age of ill women?</a:t>
            </a:r>
          </a:p>
          <a:p>
            <a:pPr lvl="1"/>
            <a:endParaRPr lang="en-US" dirty="0">
              <a:solidFill>
                <a:srgbClr val="060606"/>
              </a:solidFill>
            </a:endParaRPr>
          </a:p>
          <a:p>
            <a:pPr marL="57150" indent="0">
              <a:buNone/>
            </a:pPr>
            <a:r>
              <a:rPr lang="en-US" dirty="0">
                <a:solidFill>
                  <a:srgbClr val="060606"/>
                </a:solidFill>
              </a:rPr>
              <a:t>3.     What is average time spent at the picnic? </a:t>
            </a:r>
          </a:p>
        </p:txBody>
      </p:sp>
    </p:spTree>
    <p:extLst>
      <p:ext uri="{BB962C8B-B14F-4D97-AF65-F5344CB8AC3E}">
        <p14:creationId xmlns:p14="http://schemas.microsoft.com/office/powerpoint/2010/main" val="1443353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QUESTIONS? </a:t>
            </a:r>
          </a:p>
        </p:txBody>
      </p:sp>
      <p:sp>
        <p:nvSpPr>
          <p:cNvPr id="3" name="Content Placeholder 2"/>
          <p:cNvSpPr>
            <a:spLocks noGrp="1"/>
          </p:cNvSpPr>
          <p:nvPr>
            <p:ph idx="1"/>
          </p:nvPr>
        </p:nvSpPr>
        <p:spPr>
          <a:xfrm>
            <a:off x="628650" y="1162050"/>
            <a:ext cx="7886700" cy="3263504"/>
          </a:xfrm>
        </p:spPr>
        <p:txBody>
          <a:bodyPr>
            <a:normAutofit/>
          </a:bodyPr>
          <a:lstStyle/>
          <a:p>
            <a:pPr marL="0" indent="0">
              <a:buNone/>
            </a:pPr>
            <a:r>
              <a:rPr lang="en-US" dirty="0">
                <a:solidFill>
                  <a:srgbClr val="060606"/>
                </a:solidFill>
              </a:rPr>
              <a:t>3. Find the cross- tabulation distribution of:</a:t>
            </a:r>
          </a:p>
          <a:p>
            <a:pPr lvl="1"/>
            <a:r>
              <a:rPr lang="en-US" dirty="0">
                <a:solidFill>
                  <a:srgbClr val="060606"/>
                </a:solidFill>
              </a:rPr>
              <a:t>Attendee relationship to Illness</a:t>
            </a:r>
          </a:p>
          <a:p>
            <a:pPr lvl="1"/>
            <a:r>
              <a:rPr lang="en-US" dirty="0">
                <a:solidFill>
                  <a:srgbClr val="060606"/>
                </a:solidFill>
              </a:rPr>
              <a:t>Age groups and Illness</a:t>
            </a:r>
          </a:p>
          <a:p>
            <a:pPr marL="514350" indent="-514350">
              <a:buFont typeface="+mj-lt"/>
              <a:buAutoNum type="arabicPeriod"/>
            </a:pPr>
            <a:endParaRPr lang="en-US" dirty="0">
              <a:solidFill>
                <a:srgbClr val="060606"/>
              </a:solidFill>
            </a:endParaRPr>
          </a:p>
        </p:txBody>
      </p:sp>
    </p:spTree>
    <p:extLst>
      <p:ext uri="{BB962C8B-B14F-4D97-AF65-F5344CB8AC3E}">
        <p14:creationId xmlns:p14="http://schemas.microsoft.com/office/powerpoint/2010/main" val="34156269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US" sz="2400" dirty="0">
              <a:solidFill>
                <a:schemeClr val="bg1"/>
              </a:solidFill>
              <a:latin typeface="Segoe UI Semilight" panose="020B0402040204020203" pitchFamily="34" charset="0"/>
              <a:cs typeface="Segoe UI Semilight" panose="020B0402040204020203" pitchFamily="34" charset="0"/>
            </a:endParaRPr>
          </a:p>
          <a:p>
            <a:pPr marL="342900" indent="-342900">
              <a:lnSpc>
                <a:spcPct val="120000"/>
              </a:lnSpc>
              <a:buFont typeface="Arial" panose="020B0604020202020204" pitchFamily="34" charset="0"/>
              <a:buChar char="•"/>
            </a:pPr>
            <a:endParaRPr lang="en-US" sz="2400" dirty="0">
              <a:solidFill>
                <a:schemeClr val="bg1"/>
              </a:solidFill>
              <a:latin typeface="Segoe UI Semilight" panose="020B0402040204020203" pitchFamily="34" charset="0"/>
              <a:cs typeface="Segoe UI Semilight" panose="020B0402040204020203" pitchFamily="34" charset="0"/>
            </a:endParaRPr>
          </a:p>
          <a:p>
            <a:pPr marL="1317625" indent="-342900">
              <a:lnSpc>
                <a:spcPct val="120000"/>
              </a:lnSpc>
              <a:buFont typeface="Arial" panose="020B0604020202020204" pitchFamily="34" charset="0"/>
              <a:buChar char="•"/>
            </a:pPr>
            <a:r>
              <a:rPr lang="en-US" sz="2400" dirty="0">
                <a:solidFill>
                  <a:schemeClr val="bg1"/>
                </a:solidFill>
                <a:latin typeface="Segoe UI Semilight" panose="020B0402040204020203" pitchFamily="34" charset="0"/>
                <a:cs typeface="Segoe UI Semilight" panose="020B0402040204020203" pitchFamily="34" charset="0"/>
              </a:rPr>
              <a:t>Combined two variables together</a:t>
            </a:r>
          </a:p>
          <a:p>
            <a:pPr marL="1317625" indent="-342900">
              <a:lnSpc>
                <a:spcPct val="120000"/>
              </a:lnSpc>
              <a:buFont typeface="Arial" panose="020B0604020202020204" pitchFamily="34" charset="0"/>
              <a:buChar char="•"/>
            </a:pPr>
            <a:r>
              <a:rPr lang="en-US" sz="2400" dirty="0">
                <a:solidFill>
                  <a:schemeClr val="bg1"/>
                </a:solidFill>
                <a:latin typeface="Segoe UI Semilight" panose="020B0402040204020203" pitchFamily="34" charset="0"/>
                <a:cs typeface="Segoe UI Semilight" panose="020B0402040204020203" pitchFamily="34" charset="0"/>
              </a:rPr>
              <a:t>Allows you to specify that a variable be assigned a </a:t>
            </a:r>
          </a:p>
          <a:p>
            <a:pPr marL="1319213">
              <a:lnSpc>
                <a:spcPct val="120000"/>
              </a:lnSpc>
            </a:pPr>
            <a:r>
              <a:rPr lang="en-US" sz="2400" dirty="0">
                <a:solidFill>
                  <a:schemeClr val="bg1"/>
                </a:solidFill>
                <a:latin typeface="Segoe UI Semilight" panose="020B0402040204020203" pitchFamily="34" charset="0"/>
                <a:cs typeface="Segoe UI Semilight" panose="020B0402040204020203" pitchFamily="34" charset="0"/>
              </a:rPr>
              <a:t>value only when a specific condition is met  </a:t>
            </a:r>
          </a:p>
        </p:txBody>
      </p:sp>
      <p:sp>
        <p:nvSpPr>
          <p:cNvPr id="2" name="Title 1"/>
          <p:cNvSpPr>
            <a:spLocks noGrp="1"/>
          </p:cNvSpPr>
          <p:nvPr>
            <p:ph type="title"/>
          </p:nvPr>
        </p:nvSpPr>
        <p:spPr>
          <a:xfrm>
            <a:off x="685800" y="1009653"/>
            <a:ext cx="8229600" cy="2381248"/>
          </a:xfrm>
        </p:spPr>
        <p:txBody>
          <a:bodyPr anchor="t">
            <a:noAutofit/>
          </a:body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Student Practice</a:t>
            </a:r>
            <a:b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b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 </a:t>
            </a:r>
          </a:p>
        </p:txBody>
      </p:sp>
      <p:sp>
        <p:nvSpPr>
          <p:cNvPr id="3" name="Content Placeholder 2"/>
          <p:cNvSpPr>
            <a:spLocks noGrp="1"/>
          </p:cNvSpPr>
          <p:nvPr>
            <p:ph idx="1"/>
          </p:nvPr>
        </p:nvSpPr>
        <p:spPr>
          <a:xfrm>
            <a:off x="838200" y="1657350"/>
            <a:ext cx="6934200" cy="518877"/>
          </a:xfrm>
        </p:spPr>
        <p:txBody>
          <a:bodyPr>
            <a:noAutofit/>
          </a:bodyPr>
          <a:lstStyle/>
          <a:p>
            <a:pPr marL="0" indent="0">
              <a:lnSpc>
                <a:spcPct val="120000"/>
              </a:lnSpc>
              <a:buNone/>
            </a:pPr>
            <a:r>
              <a:rPr lang="en-US" dirty="0">
                <a:solidFill>
                  <a:schemeClr val="bg1"/>
                </a:solidFill>
                <a:latin typeface="Segoe UI Semilight" panose="020B0402040204020203" pitchFamily="34" charset="0"/>
                <a:cs typeface="Segoe UI Semilight" panose="020B0402040204020203" pitchFamily="34" charset="0"/>
              </a:rPr>
              <a:t>Creating Conditional Assignments</a:t>
            </a:r>
          </a:p>
        </p:txBody>
      </p:sp>
      <p:pic>
        <p:nvPicPr>
          <p:cNvPr id="3074" name="Picture 2" descr="C:\Users\ByramM\Design\EPI INFO ppt\ei_mark_desat_li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0217" y="3244225"/>
            <a:ext cx="1414183" cy="1409804"/>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itle 1"/>
          <p:cNvSpPr txBox="1">
            <a:spLocks/>
          </p:cNvSpPr>
          <p:nvPr/>
        </p:nvSpPr>
        <p:spPr>
          <a:xfrm>
            <a:off x="685800" y="1809749"/>
            <a:ext cx="8229600" cy="2241237"/>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 </a:t>
            </a:r>
          </a:p>
        </p:txBody>
      </p:sp>
    </p:spTree>
    <p:extLst>
      <p:ext uri="{BB962C8B-B14F-4D97-AF65-F5344CB8AC3E}">
        <p14:creationId xmlns:p14="http://schemas.microsoft.com/office/powerpoint/2010/main" val="17989286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QUESTIONS? </a:t>
            </a:r>
          </a:p>
        </p:txBody>
      </p:sp>
      <p:sp>
        <p:nvSpPr>
          <p:cNvPr id="3" name="Content Placeholder 2"/>
          <p:cNvSpPr>
            <a:spLocks noGrp="1"/>
          </p:cNvSpPr>
          <p:nvPr>
            <p:ph idx="1"/>
          </p:nvPr>
        </p:nvSpPr>
        <p:spPr>
          <a:xfrm>
            <a:off x="628650" y="1162050"/>
            <a:ext cx="7886700" cy="3263504"/>
          </a:xfrm>
        </p:spPr>
        <p:txBody>
          <a:bodyPr>
            <a:normAutofit/>
          </a:bodyPr>
          <a:lstStyle/>
          <a:p>
            <a:pPr marL="514350" indent="-514350">
              <a:buAutoNum type="arabicPeriod"/>
            </a:pPr>
            <a:r>
              <a:rPr lang="en-US" dirty="0">
                <a:solidFill>
                  <a:srgbClr val="060606"/>
                </a:solidFill>
              </a:rPr>
              <a:t>What is the distribution of females over the age of 50 and those 50 or below?</a:t>
            </a:r>
          </a:p>
          <a:p>
            <a:pPr marL="514350" indent="-514350">
              <a:buAutoNum type="arabicPeriod"/>
            </a:pPr>
            <a:r>
              <a:rPr lang="en-US" dirty="0">
                <a:solidFill>
                  <a:srgbClr val="060606"/>
                </a:solidFill>
              </a:rPr>
              <a:t>Out of this numbers how many were ill?</a:t>
            </a:r>
          </a:p>
          <a:p>
            <a:pPr marL="514350" indent="-514350">
              <a:buAutoNum type="arabicPeriod"/>
            </a:pPr>
            <a:endParaRPr lang="en-US" dirty="0">
              <a:solidFill>
                <a:srgbClr val="060606"/>
              </a:solidFill>
            </a:endParaRPr>
          </a:p>
        </p:txBody>
      </p:sp>
    </p:spTree>
    <p:extLst>
      <p:ext uri="{BB962C8B-B14F-4D97-AF65-F5344CB8AC3E}">
        <p14:creationId xmlns:p14="http://schemas.microsoft.com/office/powerpoint/2010/main" val="40615523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536972"/>
          </a:xfrm>
        </p:spPr>
        <p:txBody>
          <a:bodyPr>
            <a:normAutofit fontScale="90000"/>
          </a:bodyPr>
          <a:lstStyle/>
          <a:p>
            <a:r>
              <a:rPr lang="en-US" dirty="0">
                <a:solidFill>
                  <a:schemeClr val="accent2"/>
                </a:solidFill>
              </a:rPr>
              <a:t>SOLUTIONS</a:t>
            </a:r>
          </a:p>
        </p:txBody>
      </p:sp>
      <p:pic>
        <p:nvPicPr>
          <p:cNvPr id="4" name="Picture 3"/>
          <p:cNvPicPr>
            <a:picLocks noChangeAspect="1"/>
          </p:cNvPicPr>
          <p:nvPr/>
        </p:nvPicPr>
        <p:blipFill>
          <a:blip r:embed="rId3"/>
          <a:stretch>
            <a:fillRect/>
          </a:stretch>
        </p:blipFill>
        <p:spPr>
          <a:xfrm>
            <a:off x="990600" y="1885950"/>
            <a:ext cx="6514668" cy="1524000"/>
          </a:xfrm>
          <a:prstGeom prst="rect">
            <a:avLst/>
          </a:prstGeom>
        </p:spPr>
      </p:pic>
      <p:sp>
        <p:nvSpPr>
          <p:cNvPr id="10" name="Rectangle 9"/>
          <p:cNvSpPr/>
          <p:nvPr/>
        </p:nvSpPr>
        <p:spPr>
          <a:xfrm>
            <a:off x="990600" y="1276350"/>
            <a:ext cx="5943600" cy="646331"/>
          </a:xfrm>
          <a:prstGeom prst="rect">
            <a:avLst/>
          </a:prstGeom>
        </p:spPr>
        <p:txBody>
          <a:bodyPr wrap="square">
            <a:spAutoFit/>
          </a:bodyPr>
          <a:lstStyle/>
          <a:p>
            <a:r>
              <a:rPr lang="en-US" dirty="0">
                <a:solidFill>
                  <a:srgbClr val="060606"/>
                </a:solidFill>
              </a:rPr>
              <a:t>1. What is the distribution of females over the age of 50 and those 50 or below?</a:t>
            </a:r>
          </a:p>
        </p:txBody>
      </p:sp>
    </p:spTree>
    <p:extLst>
      <p:ext uri="{BB962C8B-B14F-4D97-AF65-F5344CB8AC3E}">
        <p14:creationId xmlns:p14="http://schemas.microsoft.com/office/powerpoint/2010/main" val="21680309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536972"/>
          </a:xfrm>
        </p:spPr>
        <p:txBody>
          <a:bodyPr>
            <a:normAutofit fontScale="90000"/>
          </a:bodyPr>
          <a:lstStyle/>
          <a:p>
            <a:r>
              <a:rPr lang="en-US" dirty="0">
                <a:solidFill>
                  <a:schemeClr val="accent2"/>
                </a:solidFill>
              </a:rPr>
              <a:t>SOLUTIONS</a:t>
            </a:r>
          </a:p>
        </p:txBody>
      </p:sp>
      <p:sp>
        <p:nvSpPr>
          <p:cNvPr id="3" name="Rectangle 2"/>
          <p:cNvSpPr/>
          <p:nvPr/>
        </p:nvSpPr>
        <p:spPr>
          <a:xfrm>
            <a:off x="1442171" y="895350"/>
            <a:ext cx="6259658" cy="369332"/>
          </a:xfrm>
          <a:prstGeom prst="rect">
            <a:avLst/>
          </a:prstGeom>
        </p:spPr>
        <p:txBody>
          <a:bodyPr wrap="square">
            <a:spAutoFit/>
          </a:bodyPr>
          <a:lstStyle/>
          <a:p>
            <a:r>
              <a:rPr lang="en-US" dirty="0">
                <a:solidFill>
                  <a:srgbClr val="060606"/>
                </a:solidFill>
              </a:rPr>
              <a:t>2. Out of this number how many were ill?</a:t>
            </a:r>
          </a:p>
        </p:txBody>
      </p:sp>
      <p:pic>
        <p:nvPicPr>
          <p:cNvPr id="6" name="Picture 5"/>
          <p:cNvPicPr>
            <a:picLocks noChangeAspect="1"/>
          </p:cNvPicPr>
          <p:nvPr/>
        </p:nvPicPr>
        <p:blipFill>
          <a:blip r:embed="rId3"/>
          <a:stretch>
            <a:fillRect/>
          </a:stretch>
        </p:blipFill>
        <p:spPr>
          <a:xfrm>
            <a:off x="1196254" y="1252559"/>
            <a:ext cx="6505575" cy="3757591"/>
          </a:xfrm>
          <a:prstGeom prst="rect">
            <a:avLst/>
          </a:prstGeom>
        </p:spPr>
      </p:pic>
    </p:spTree>
    <p:extLst>
      <p:ext uri="{BB962C8B-B14F-4D97-AF65-F5344CB8AC3E}">
        <p14:creationId xmlns:p14="http://schemas.microsoft.com/office/powerpoint/2010/main" val="34744045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QUESTIONS? </a:t>
            </a:r>
          </a:p>
        </p:txBody>
      </p:sp>
      <p:sp>
        <p:nvSpPr>
          <p:cNvPr id="3" name="Content Placeholder 2"/>
          <p:cNvSpPr>
            <a:spLocks noGrp="1"/>
          </p:cNvSpPr>
          <p:nvPr>
            <p:ph idx="1"/>
          </p:nvPr>
        </p:nvSpPr>
        <p:spPr>
          <a:xfrm>
            <a:off x="628650" y="1162050"/>
            <a:ext cx="8286750" cy="3771900"/>
          </a:xfrm>
        </p:spPr>
        <p:txBody>
          <a:bodyPr>
            <a:normAutofit fontScale="85000" lnSpcReduction="10000"/>
          </a:bodyPr>
          <a:lstStyle/>
          <a:p>
            <a:pPr marL="514350" indent="-514350">
              <a:buAutoNum type="arabicPeriod"/>
            </a:pPr>
            <a:r>
              <a:rPr lang="en-US" dirty="0">
                <a:solidFill>
                  <a:srgbClr val="060606"/>
                </a:solidFill>
              </a:rPr>
              <a:t>Develop an epi curve of date of onset (</a:t>
            </a:r>
            <a:r>
              <a:rPr lang="en-US" dirty="0" err="1">
                <a:solidFill>
                  <a:srgbClr val="060606"/>
                </a:solidFill>
              </a:rPr>
              <a:t>OnsetDate</a:t>
            </a:r>
            <a:r>
              <a:rPr lang="en-US" dirty="0">
                <a:solidFill>
                  <a:srgbClr val="060606"/>
                </a:solidFill>
              </a:rPr>
              <a:t>), stratify by Cases Status (</a:t>
            </a:r>
            <a:r>
              <a:rPr lang="en-US" i="1" dirty="0">
                <a:solidFill>
                  <a:srgbClr val="060606"/>
                </a:solidFill>
              </a:rPr>
              <a:t>Status</a:t>
            </a:r>
            <a:r>
              <a:rPr lang="en-US" dirty="0">
                <a:solidFill>
                  <a:srgbClr val="060606"/>
                </a:solidFill>
              </a:rPr>
              <a:t>)</a:t>
            </a:r>
          </a:p>
          <a:p>
            <a:pPr marL="514350" indent="-514350">
              <a:buAutoNum type="arabicPeriod"/>
            </a:pPr>
            <a:r>
              <a:rPr lang="en-US" dirty="0">
                <a:solidFill>
                  <a:srgbClr val="060606"/>
                </a:solidFill>
              </a:rPr>
              <a:t>Create a column chart of to view Attendee Types (</a:t>
            </a:r>
            <a:r>
              <a:rPr lang="en-US" i="1" dirty="0">
                <a:solidFill>
                  <a:srgbClr val="060606"/>
                </a:solidFill>
              </a:rPr>
              <a:t>Attendee</a:t>
            </a:r>
            <a:r>
              <a:rPr lang="en-US" dirty="0">
                <a:solidFill>
                  <a:srgbClr val="060606"/>
                </a:solidFill>
              </a:rPr>
              <a:t>)</a:t>
            </a:r>
          </a:p>
          <a:p>
            <a:pPr marL="514350" indent="-514350">
              <a:buAutoNum type="arabicPeriod"/>
            </a:pPr>
            <a:r>
              <a:rPr lang="en-US" dirty="0">
                <a:solidFill>
                  <a:srgbClr val="060606"/>
                </a:solidFill>
              </a:rPr>
              <a:t>Create a column chart to view Age Group (</a:t>
            </a:r>
            <a:r>
              <a:rPr lang="en-US" sz="2400" i="1" dirty="0">
                <a:solidFill>
                  <a:srgbClr val="060606"/>
                </a:solidFill>
              </a:rPr>
              <a:t>hint: use “With Recoded Value” feature to </a:t>
            </a:r>
            <a:r>
              <a:rPr lang="en-US" sz="2600" i="1" dirty="0">
                <a:solidFill>
                  <a:srgbClr val="060606"/>
                </a:solidFill>
              </a:rPr>
              <a:t>create new variable</a:t>
            </a:r>
            <a:r>
              <a:rPr lang="en-US" dirty="0">
                <a:solidFill>
                  <a:srgbClr val="060606"/>
                </a:solidFill>
              </a:rPr>
              <a:t>, </a:t>
            </a:r>
            <a:r>
              <a:rPr lang="en-US" i="1" dirty="0" err="1">
                <a:solidFill>
                  <a:srgbClr val="060606"/>
                </a:solidFill>
              </a:rPr>
              <a:t>AgeGroup</a:t>
            </a:r>
            <a:r>
              <a:rPr lang="en-US" dirty="0">
                <a:solidFill>
                  <a:srgbClr val="060606"/>
                </a:solidFill>
              </a:rPr>
              <a:t>)</a:t>
            </a:r>
          </a:p>
          <a:p>
            <a:pPr marL="514350" indent="-514350">
              <a:buAutoNum type="arabicPeriod"/>
            </a:pPr>
            <a:r>
              <a:rPr lang="en-US" dirty="0">
                <a:solidFill>
                  <a:srgbClr val="060606"/>
                </a:solidFill>
              </a:rPr>
              <a:t>Create a column chart to view number of Ill (</a:t>
            </a:r>
            <a:r>
              <a:rPr lang="en-US" i="1" dirty="0">
                <a:solidFill>
                  <a:srgbClr val="060606"/>
                </a:solidFill>
              </a:rPr>
              <a:t>Ill</a:t>
            </a:r>
            <a:r>
              <a:rPr lang="en-US" dirty="0">
                <a:solidFill>
                  <a:srgbClr val="060606"/>
                </a:solidFill>
              </a:rPr>
              <a:t>) cases by Race (</a:t>
            </a:r>
            <a:r>
              <a:rPr lang="en-US" i="1" dirty="0">
                <a:solidFill>
                  <a:srgbClr val="060606"/>
                </a:solidFill>
              </a:rPr>
              <a:t>Race</a:t>
            </a:r>
            <a:r>
              <a:rPr lang="en-US" dirty="0">
                <a:solidFill>
                  <a:srgbClr val="060606"/>
                </a:solidFill>
              </a:rPr>
              <a:t>)</a:t>
            </a:r>
          </a:p>
          <a:p>
            <a:pPr marL="514350" indent="-514350">
              <a:buAutoNum type="arabicPeriod"/>
            </a:pPr>
            <a:r>
              <a:rPr lang="en-US" dirty="0">
                <a:solidFill>
                  <a:srgbClr val="060606"/>
                </a:solidFill>
              </a:rPr>
              <a:t>Create a pie chart depicting Status (</a:t>
            </a:r>
            <a:r>
              <a:rPr lang="en-US" i="1" dirty="0">
                <a:solidFill>
                  <a:srgbClr val="060606"/>
                </a:solidFill>
              </a:rPr>
              <a:t>Status</a:t>
            </a:r>
            <a:r>
              <a:rPr lang="en-US" dirty="0">
                <a:solidFill>
                  <a:srgbClr val="060606"/>
                </a:solidFill>
              </a:rPr>
              <a:t>)</a:t>
            </a:r>
          </a:p>
          <a:p>
            <a:pPr lvl="1"/>
            <a:endParaRPr lang="en-US" dirty="0"/>
          </a:p>
        </p:txBody>
      </p:sp>
    </p:spTree>
    <p:extLst>
      <p:ext uri="{BB962C8B-B14F-4D97-AF65-F5344CB8AC3E}">
        <p14:creationId xmlns:p14="http://schemas.microsoft.com/office/powerpoint/2010/main" val="10811507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Solution </a:t>
            </a:r>
          </a:p>
        </p:txBody>
      </p:sp>
      <p:sp>
        <p:nvSpPr>
          <p:cNvPr id="3" name="Content Placeholder 2"/>
          <p:cNvSpPr>
            <a:spLocks noGrp="1"/>
          </p:cNvSpPr>
          <p:nvPr>
            <p:ph idx="1"/>
          </p:nvPr>
        </p:nvSpPr>
        <p:spPr>
          <a:xfrm>
            <a:off x="533400" y="895350"/>
            <a:ext cx="8286750" cy="571500"/>
          </a:xfrm>
        </p:spPr>
        <p:txBody>
          <a:bodyPr>
            <a:normAutofit fontScale="77500" lnSpcReduction="20000"/>
          </a:bodyPr>
          <a:lstStyle/>
          <a:p>
            <a:pPr marL="514350" indent="-514350">
              <a:buAutoNum type="arabicPeriod"/>
            </a:pPr>
            <a:r>
              <a:rPr lang="en-US" sz="2400" dirty="0">
                <a:solidFill>
                  <a:srgbClr val="060606"/>
                </a:solidFill>
              </a:rPr>
              <a:t>Develop an epi curve of date of onset (</a:t>
            </a:r>
            <a:r>
              <a:rPr lang="en-US" sz="2400" dirty="0" err="1">
                <a:solidFill>
                  <a:srgbClr val="060606"/>
                </a:solidFill>
              </a:rPr>
              <a:t>OnsetDate</a:t>
            </a:r>
            <a:r>
              <a:rPr lang="en-US" sz="2400" dirty="0">
                <a:solidFill>
                  <a:srgbClr val="060606"/>
                </a:solidFill>
              </a:rPr>
              <a:t>), stratify by Cases Status (</a:t>
            </a:r>
            <a:r>
              <a:rPr lang="en-US" sz="2400" i="1" dirty="0">
                <a:solidFill>
                  <a:srgbClr val="060606"/>
                </a:solidFill>
              </a:rPr>
              <a:t>Status</a:t>
            </a:r>
            <a:r>
              <a:rPr lang="en-US" sz="2400" dirty="0">
                <a:solidFill>
                  <a:srgbClr val="060606"/>
                </a:solidFill>
              </a:rPr>
              <a:t>)</a:t>
            </a:r>
          </a:p>
          <a:p>
            <a:pPr marL="0" indent="0">
              <a:buNone/>
            </a:pPr>
            <a:endParaRPr lang="en-US" dirty="0">
              <a:solidFill>
                <a:srgbClr val="060606"/>
              </a:solidFill>
            </a:endParaRPr>
          </a:p>
          <a:p>
            <a:pPr marL="457200" lvl="1" indent="0">
              <a:buNone/>
            </a:pPr>
            <a:endParaRPr lang="en-US" dirty="0"/>
          </a:p>
        </p:txBody>
      </p:sp>
      <p:pic>
        <p:nvPicPr>
          <p:cNvPr id="4" name="Picture 3"/>
          <p:cNvPicPr>
            <a:picLocks noChangeAspect="1"/>
          </p:cNvPicPr>
          <p:nvPr/>
        </p:nvPicPr>
        <p:blipFill>
          <a:blip r:embed="rId3"/>
          <a:stretch>
            <a:fillRect/>
          </a:stretch>
        </p:blipFill>
        <p:spPr>
          <a:xfrm>
            <a:off x="990600" y="1468582"/>
            <a:ext cx="7315200" cy="3497896"/>
          </a:xfrm>
          <a:prstGeom prst="rect">
            <a:avLst/>
          </a:prstGeom>
        </p:spPr>
      </p:pic>
    </p:spTree>
    <p:extLst>
      <p:ext uri="{BB962C8B-B14F-4D97-AF65-F5344CB8AC3E}">
        <p14:creationId xmlns:p14="http://schemas.microsoft.com/office/powerpoint/2010/main" val="407797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315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CLASSIC ANALYSIS </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38200" y="4195286"/>
            <a:ext cx="7467600" cy="738664"/>
          </a:xfrm>
          <a:prstGeom prst="rect">
            <a:avLst/>
          </a:prstGeom>
          <a:noFill/>
        </p:spPr>
        <p:txBody>
          <a:bodyPr wrap="square" rtlCol="0">
            <a:spAutoFit/>
          </a:bodyPr>
          <a:lstStyle/>
          <a:p>
            <a:pPr>
              <a:buClr>
                <a:schemeClr val="tx2"/>
              </a:buClr>
            </a:pPr>
            <a:r>
              <a:rPr lang="en-US" altLang="en-US" sz="1400" dirty="0">
                <a:latin typeface="Segoe UI Semilight" panose="020B0402040204020203" pitchFamily="34" charset="0"/>
                <a:cs typeface="Segoe UI Semilight" panose="020B0402040204020203" pitchFamily="34" charset="0"/>
              </a:rPr>
              <a:t>Looks and feels like the previous versions of Epi </a:t>
            </a:r>
            <a:r>
              <a:rPr lang="en-US" altLang="en-US" sz="1400" dirty="0" err="1">
                <a:latin typeface="Segoe UI Semilight" panose="020B0402040204020203" pitchFamily="34" charset="0"/>
                <a:cs typeface="Segoe UI Semilight" panose="020B0402040204020203" pitchFamily="34" charset="0"/>
              </a:rPr>
              <a:t>Info’s</a:t>
            </a:r>
            <a:r>
              <a:rPr lang="en-US" altLang="en-US" sz="1400" baseline="30000" dirty="0" err="1">
                <a:latin typeface="Segoe UI Semilight" panose="020B0402040204020203" pitchFamily="34" charset="0"/>
                <a:cs typeface="Segoe UI Semilight" panose="020B0402040204020203" pitchFamily="34" charset="0"/>
              </a:rPr>
              <a:t>TM</a:t>
            </a:r>
            <a:r>
              <a:rPr lang="en-US" altLang="en-US" sz="1400" dirty="0">
                <a:latin typeface="Segoe UI Semilight" panose="020B0402040204020203" pitchFamily="34" charset="0"/>
                <a:cs typeface="Segoe UI Semilight" panose="020B0402040204020203" pitchFamily="34" charset="0"/>
              </a:rPr>
              <a:t> Analysis module; command-driven, powerful, and has many data management functions not found in the dashboard.</a:t>
            </a:r>
          </a:p>
          <a:p>
            <a:pPr>
              <a:buClr>
                <a:schemeClr val="tx2"/>
              </a:buClr>
            </a:pPr>
            <a:endParaRPr lang="en-US" sz="1400" dirty="0">
              <a:latin typeface="Segoe UI Semilight" panose="020B0402040204020203" pitchFamily="34" charset="0"/>
              <a:cs typeface="Segoe UI Semilight" panose="020B0402040204020203" pitchFamily="34" charset="0"/>
            </a:endParaRPr>
          </a:p>
        </p:txBody>
      </p:sp>
      <p:pic>
        <p:nvPicPr>
          <p:cNvPr id="6" name="Picture 5"/>
          <p:cNvPicPr>
            <a:picLocks noChangeAspect="1"/>
          </p:cNvPicPr>
          <p:nvPr/>
        </p:nvPicPr>
        <p:blipFill rotWithShape="1">
          <a:blip r:embed="rId3"/>
          <a:srcRect r="1143"/>
          <a:stretch/>
        </p:blipFill>
        <p:spPr>
          <a:xfrm>
            <a:off x="533400" y="1149709"/>
            <a:ext cx="4267200" cy="3026527"/>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4830510" y="1149709"/>
            <a:ext cx="4005223" cy="3141247"/>
          </a:xfrm>
          <a:prstGeom prst="rect">
            <a:avLst/>
          </a:prstGeom>
        </p:spPr>
      </p:pic>
      <p:cxnSp>
        <p:nvCxnSpPr>
          <p:cNvPr id="11" name="Straight Arrow Connector 10"/>
          <p:cNvCxnSpPr/>
          <p:nvPr/>
        </p:nvCxnSpPr>
        <p:spPr>
          <a:xfrm>
            <a:off x="2971800" y="819150"/>
            <a:ext cx="2362200" cy="251460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5143500" y="3205062"/>
            <a:ext cx="1524000" cy="919421"/>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46867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150"/>
            <a:ext cx="8229600" cy="609600"/>
          </a:xfrm>
        </p:spPr>
        <p:txBody>
          <a:bodyPr>
            <a:normAutofit fontScale="90000"/>
          </a:bodyPr>
          <a:lstStyle/>
          <a:p>
            <a:r>
              <a:rPr lang="en-US" dirty="0">
                <a:solidFill>
                  <a:schemeClr val="accent2"/>
                </a:solidFill>
              </a:rPr>
              <a:t>SOLUTION </a:t>
            </a:r>
          </a:p>
        </p:txBody>
      </p:sp>
      <p:sp>
        <p:nvSpPr>
          <p:cNvPr id="3" name="Content Placeholder 2"/>
          <p:cNvSpPr>
            <a:spLocks noGrp="1"/>
          </p:cNvSpPr>
          <p:nvPr>
            <p:ph idx="1"/>
          </p:nvPr>
        </p:nvSpPr>
        <p:spPr>
          <a:xfrm>
            <a:off x="685800" y="696191"/>
            <a:ext cx="8194964" cy="876300"/>
          </a:xfrm>
        </p:spPr>
        <p:txBody>
          <a:bodyPr>
            <a:normAutofit fontScale="85000" lnSpcReduction="10000"/>
          </a:bodyPr>
          <a:lstStyle/>
          <a:p>
            <a:pPr marL="0" indent="0">
              <a:buNone/>
            </a:pPr>
            <a:r>
              <a:rPr lang="en-US" dirty="0">
                <a:solidFill>
                  <a:srgbClr val="060606"/>
                </a:solidFill>
              </a:rPr>
              <a:t>3. Create a column chart to view Age Group (</a:t>
            </a:r>
            <a:r>
              <a:rPr lang="en-US" sz="2400" i="1" dirty="0">
                <a:solidFill>
                  <a:srgbClr val="060606"/>
                </a:solidFill>
              </a:rPr>
              <a:t>hint: use “With Recoded Value” feature to </a:t>
            </a:r>
            <a:r>
              <a:rPr lang="en-US" sz="2600" i="1" dirty="0">
                <a:solidFill>
                  <a:srgbClr val="060606"/>
                </a:solidFill>
              </a:rPr>
              <a:t>create new variable</a:t>
            </a:r>
            <a:r>
              <a:rPr lang="en-US" dirty="0">
                <a:solidFill>
                  <a:srgbClr val="060606"/>
                </a:solidFill>
              </a:rPr>
              <a:t>, </a:t>
            </a:r>
            <a:r>
              <a:rPr lang="en-US" i="1" dirty="0" err="1">
                <a:solidFill>
                  <a:srgbClr val="060606"/>
                </a:solidFill>
              </a:rPr>
              <a:t>AgeGroup</a:t>
            </a:r>
            <a:r>
              <a:rPr lang="en-US" dirty="0">
                <a:solidFill>
                  <a:srgbClr val="060606"/>
                </a:solidFill>
              </a:rPr>
              <a:t>)</a:t>
            </a:r>
          </a:p>
        </p:txBody>
      </p:sp>
      <p:pic>
        <p:nvPicPr>
          <p:cNvPr id="4" name="Picture 3"/>
          <p:cNvPicPr>
            <a:picLocks noChangeAspect="1"/>
          </p:cNvPicPr>
          <p:nvPr/>
        </p:nvPicPr>
        <p:blipFill>
          <a:blip r:embed="rId3"/>
          <a:stretch>
            <a:fillRect/>
          </a:stretch>
        </p:blipFill>
        <p:spPr>
          <a:xfrm>
            <a:off x="604705" y="1733550"/>
            <a:ext cx="7548695" cy="3200400"/>
          </a:xfrm>
          <a:prstGeom prst="rect">
            <a:avLst/>
          </a:prstGeom>
        </p:spPr>
      </p:pic>
    </p:spTree>
    <p:extLst>
      <p:ext uri="{BB962C8B-B14F-4D97-AF65-F5344CB8AC3E}">
        <p14:creationId xmlns:p14="http://schemas.microsoft.com/office/powerpoint/2010/main" val="41698484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384572"/>
          </a:xfrm>
        </p:spPr>
        <p:txBody>
          <a:bodyPr>
            <a:normAutofit fontScale="90000"/>
          </a:bodyPr>
          <a:lstStyle/>
          <a:p>
            <a:r>
              <a:rPr lang="en-US" dirty="0">
                <a:solidFill>
                  <a:schemeClr val="accent2"/>
                </a:solidFill>
              </a:rPr>
              <a:t>SOLUTION </a:t>
            </a:r>
          </a:p>
        </p:txBody>
      </p:sp>
      <p:sp>
        <p:nvSpPr>
          <p:cNvPr id="3" name="Content Placeholder 2"/>
          <p:cNvSpPr>
            <a:spLocks noGrp="1"/>
          </p:cNvSpPr>
          <p:nvPr>
            <p:ph idx="1"/>
          </p:nvPr>
        </p:nvSpPr>
        <p:spPr>
          <a:xfrm>
            <a:off x="1066800" y="857250"/>
            <a:ext cx="7296150" cy="495300"/>
          </a:xfrm>
        </p:spPr>
        <p:txBody>
          <a:bodyPr>
            <a:normAutofit fontScale="92500" lnSpcReduction="20000"/>
          </a:bodyPr>
          <a:lstStyle/>
          <a:p>
            <a:pPr marL="0" indent="0">
              <a:buNone/>
            </a:pPr>
            <a:r>
              <a:rPr lang="en-US" dirty="0">
                <a:solidFill>
                  <a:srgbClr val="060606"/>
                </a:solidFill>
              </a:rPr>
              <a:t>5. Create a pie chart depicting Status (</a:t>
            </a:r>
            <a:r>
              <a:rPr lang="en-US" i="1" dirty="0">
                <a:solidFill>
                  <a:srgbClr val="060606"/>
                </a:solidFill>
              </a:rPr>
              <a:t>Status</a:t>
            </a:r>
            <a:r>
              <a:rPr lang="en-US" dirty="0">
                <a:solidFill>
                  <a:srgbClr val="060606"/>
                </a:solidFill>
              </a:rPr>
              <a:t>)</a:t>
            </a:r>
          </a:p>
          <a:p>
            <a:pPr lvl="1"/>
            <a:endParaRPr lang="en-US" dirty="0"/>
          </a:p>
        </p:txBody>
      </p:sp>
      <p:pic>
        <p:nvPicPr>
          <p:cNvPr id="4" name="Picture 3"/>
          <p:cNvPicPr>
            <a:picLocks noChangeAspect="1"/>
          </p:cNvPicPr>
          <p:nvPr/>
        </p:nvPicPr>
        <p:blipFill>
          <a:blip r:embed="rId3"/>
          <a:stretch>
            <a:fillRect/>
          </a:stretch>
        </p:blipFill>
        <p:spPr>
          <a:xfrm>
            <a:off x="1052944" y="1326573"/>
            <a:ext cx="6871855" cy="3784979"/>
          </a:xfrm>
          <a:prstGeom prst="rect">
            <a:avLst/>
          </a:prstGeom>
        </p:spPr>
      </p:pic>
    </p:spTree>
    <p:extLst>
      <p:ext uri="{BB962C8B-B14F-4D97-AF65-F5344CB8AC3E}">
        <p14:creationId xmlns:p14="http://schemas.microsoft.com/office/powerpoint/2010/main" val="14472982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PRACTICE</a:t>
            </a:r>
          </a:p>
        </p:txBody>
      </p:sp>
      <p:sp>
        <p:nvSpPr>
          <p:cNvPr id="3" name="Content Placeholder 2"/>
          <p:cNvSpPr>
            <a:spLocks noGrp="1"/>
          </p:cNvSpPr>
          <p:nvPr>
            <p:ph idx="1"/>
          </p:nvPr>
        </p:nvSpPr>
        <p:spPr>
          <a:xfrm>
            <a:off x="628650" y="1162050"/>
            <a:ext cx="7886700" cy="3263504"/>
          </a:xfrm>
        </p:spPr>
        <p:txBody>
          <a:bodyPr>
            <a:normAutofit fontScale="62500" lnSpcReduction="20000"/>
          </a:bodyPr>
          <a:lstStyle/>
          <a:p>
            <a:endParaRPr lang="en-US" dirty="0"/>
          </a:p>
          <a:p>
            <a:r>
              <a:rPr lang="en-US" dirty="0"/>
              <a:t>What racial category (RACE) has the highest frequency in this data set? </a:t>
            </a:r>
          </a:p>
          <a:p>
            <a:endParaRPr lang="en-US" dirty="0"/>
          </a:p>
          <a:p>
            <a:r>
              <a:rPr lang="en-US" dirty="0"/>
              <a:t>Does the answer for #1 still hold true when the groups are separated into males and females? </a:t>
            </a:r>
          </a:p>
          <a:p>
            <a:endParaRPr lang="en-US" dirty="0"/>
          </a:p>
          <a:p>
            <a:r>
              <a:rPr lang="en-US" dirty="0"/>
              <a:t>How many people drank water (WATER) and ate their meal at 2:00 pm (ATEAT2)? </a:t>
            </a:r>
          </a:p>
          <a:p>
            <a:endParaRPr lang="en-US" dirty="0"/>
          </a:p>
          <a:p>
            <a:r>
              <a:rPr lang="en-US" dirty="0"/>
              <a:t>What is the average age of people in this data set by case outcome (OUTCOME) and gender (GENDER)? </a:t>
            </a:r>
          </a:p>
          <a:p>
            <a:endParaRPr lang="en-US" dirty="0"/>
          </a:p>
        </p:txBody>
      </p:sp>
    </p:spTree>
    <p:extLst>
      <p:ext uri="{BB962C8B-B14F-4D97-AF65-F5344CB8AC3E}">
        <p14:creationId xmlns:p14="http://schemas.microsoft.com/office/powerpoint/2010/main" val="37757192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accent2"/>
                </a:solidFill>
              </a:rPr>
              <a:t>SALMONELLA OUTBREAK DATA ANALYSIS</a:t>
            </a:r>
          </a:p>
        </p:txBody>
      </p:sp>
      <p:sp>
        <p:nvSpPr>
          <p:cNvPr id="3" name="Content Placeholder 2"/>
          <p:cNvSpPr>
            <a:spLocks noGrp="1"/>
          </p:cNvSpPr>
          <p:nvPr>
            <p:ph idx="1"/>
          </p:nvPr>
        </p:nvSpPr>
        <p:spPr/>
        <p:txBody>
          <a:bodyPr/>
          <a:lstStyle/>
          <a:p>
            <a:r>
              <a:rPr lang="en-US" dirty="0"/>
              <a:t>What do we do first?</a:t>
            </a:r>
          </a:p>
          <a:p>
            <a:pPr lvl="1"/>
            <a:r>
              <a:rPr lang="en-US" dirty="0"/>
              <a:t>Create line list to view data</a:t>
            </a:r>
          </a:p>
          <a:p>
            <a:r>
              <a:rPr lang="en-US" dirty="0"/>
              <a:t>Conduct descriptive statistics analysis</a:t>
            </a:r>
          </a:p>
          <a:p>
            <a:r>
              <a:rPr lang="en-US" dirty="0"/>
              <a:t>Develop analytical epidemiological analysis</a:t>
            </a:r>
          </a:p>
          <a:p>
            <a:endParaRPr lang="en-US" dirty="0"/>
          </a:p>
        </p:txBody>
      </p:sp>
    </p:spTree>
    <p:extLst>
      <p:ext uri="{BB962C8B-B14F-4D97-AF65-F5344CB8AC3E}">
        <p14:creationId xmlns:p14="http://schemas.microsoft.com/office/powerpoint/2010/main" val="6263850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QUESTIONS? </a:t>
            </a:r>
          </a:p>
        </p:txBody>
      </p:sp>
      <p:sp>
        <p:nvSpPr>
          <p:cNvPr id="3" name="Content Placeholder 2"/>
          <p:cNvSpPr>
            <a:spLocks noGrp="1"/>
          </p:cNvSpPr>
          <p:nvPr>
            <p:ph idx="1"/>
          </p:nvPr>
        </p:nvSpPr>
        <p:spPr>
          <a:xfrm>
            <a:off x="628650" y="1162050"/>
            <a:ext cx="7886700" cy="3543300"/>
          </a:xfrm>
        </p:spPr>
        <p:txBody>
          <a:bodyPr>
            <a:normAutofit fontScale="62500" lnSpcReduction="20000"/>
          </a:bodyPr>
          <a:lstStyle/>
          <a:p>
            <a:r>
              <a:rPr lang="en-US" dirty="0"/>
              <a:t>Determining relationships between variables:</a:t>
            </a:r>
          </a:p>
          <a:p>
            <a:pPr lvl="1"/>
            <a:r>
              <a:rPr lang="en-US" dirty="0"/>
              <a:t>Picnic attendees status with company (employee, relative/friend) with reported illness</a:t>
            </a:r>
          </a:p>
          <a:p>
            <a:pPr lvl="2"/>
            <a:r>
              <a:rPr lang="en-US" dirty="0"/>
              <a:t>Was there a difference between men and women?</a:t>
            </a:r>
          </a:p>
          <a:p>
            <a:pPr lvl="1"/>
            <a:r>
              <a:rPr lang="en-US" dirty="0"/>
              <a:t>Picnic attendees Race with reported illness</a:t>
            </a:r>
          </a:p>
          <a:p>
            <a:pPr lvl="1"/>
            <a:endParaRPr lang="en-US" dirty="0"/>
          </a:p>
          <a:p>
            <a:r>
              <a:rPr lang="en-US" dirty="0"/>
              <a:t>Determining if a correlation exist between two variables</a:t>
            </a:r>
          </a:p>
          <a:p>
            <a:pPr lvl="1"/>
            <a:r>
              <a:rPr lang="en-US" dirty="0"/>
              <a:t>Is there an association between eating at Noon and becoming ill? 2 pm?</a:t>
            </a:r>
          </a:p>
          <a:p>
            <a:pPr lvl="1"/>
            <a:r>
              <a:rPr lang="en-US" dirty="0"/>
              <a:t>Is there an association between Ethnicity and becoming ill?</a:t>
            </a:r>
          </a:p>
          <a:p>
            <a:pPr lvl="1"/>
            <a:r>
              <a:rPr lang="en-US" dirty="0"/>
              <a:t>Is there an association between eating an Egg Salad sandwich and becoming ill? Eating a PBJ? All picnic foods?</a:t>
            </a:r>
          </a:p>
          <a:p>
            <a:pPr lvl="1"/>
            <a:r>
              <a:rPr lang="en-US" dirty="0"/>
              <a:t>Is there an association between being an adult and becoming ill?</a:t>
            </a:r>
          </a:p>
          <a:p>
            <a:pPr lvl="1"/>
            <a:r>
              <a:rPr lang="en-US" dirty="0"/>
              <a:t>Is there an association between being a Male Over 50 and becoming ill?</a:t>
            </a:r>
          </a:p>
        </p:txBody>
      </p:sp>
    </p:spTree>
    <p:extLst>
      <p:ext uri="{BB962C8B-B14F-4D97-AF65-F5344CB8AC3E}">
        <p14:creationId xmlns:p14="http://schemas.microsoft.com/office/powerpoint/2010/main" val="22316826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ASSIGNMENT #1</a:t>
            </a:r>
          </a:p>
        </p:txBody>
      </p:sp>
      <p:sp>
        <p:nvSpPr>
          <p:cNvPr id="3" name="Content Placeholder 2"/>
          <p:cNvSpPr>
            <a:spLocks noGrp="1"/>
          </p:cNvSpPr>
          <p:nvPr>
            <p:ph idx="1"/>
          </p:nvPr>
        </p:nvSpPr>
        <p:spPr>
          <a:xfrm>
            <a:off x="628650" y="1162050"/>
            <a:ext cx="7886700" cy="3263504"/>
          </a:xfrm>
        </p:spPr>
        <p:txBody>
          <a:bodyPr>
            <a:normAutofit/>
          </a:bodyPr>
          <a:lstStyle/>
          <a:p>
            <a:r>
              <a:rPr lang="en-US" dirty="0"/>
              <a:t>Carryout a cross tabulation analysis using </a:t>
            </a:r>
            <a:r>
              <a:rPr lang="en-US" dirty="0" err="1"/>
              <a:t>MxN</a:t>
            </a:r>
            <a:r>
              <a:rPr lang="en-US" dirty="0"/>
              <a:t>/2x2 gadget to determine if a correlation exists between eating Caesar Salad (</a:t>
            </a:r>
            <a:r>
              <a:rPr lang="en-US" dirty="0" err="1"/>
              <a:t>CaesarSalad</a:t>
            </a:r>
            <a:r>
              <a:rPr lang="en-US" dirty="0"/>
              <a:t>) and becoming ill. </a:t>
            </a:r>
          </a:p>
          <a:p>
            <a:endParaRPr lang="en-US" dirty="0"/>
          </a:p>
          <a:p>
            <a:r>
              <a:rPr lang="en-US" dirty="0"/>
              <a:t>Did you see any association? </a:t>
            </a:r>
          </a:p>
        </p:txBody>
      </p:sp>
    </p:spTree>
    <p:extLst>
      <p:ext uri="{BB962C8B-B14F-4D97-AF65-F5344CB8AC3E}">
        <p14:creationId xmlns:p14="http://schemas.microsoft.com/office/powerpoint/2010/main" val="29032146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220200" cy="5143500"/>
          </a:xfrm>
          <a:prstGeom prst="rect">
            <a:avLst/>
          </a:prstGeom>
          <a:solidFill>
            <a:srgbClr val="1D6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85800" y="1352550"/>
            <a:ext cx="8229600" cy="685801"/>
          </a:xfrm>
        </p:spPr>
        <p:txBody>
          <a:bodyPr anchor="t">
            <a:noAutofit/>
          </a:bodyPr>
          <a:lstStyle/>
          <a:p>
            <a:pPr algn="l">
              <a:lnSpc>
                <a:spcPts val="3900"/>
              </a:lnSpc>
            </a:pPr>
            <a:r>
              <a:rPr lang="en-US" sz="60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DEMONSTRATION</a:t>
            </a:r>
          </a:p>
        </p:txBody>
      </p:sp>
      <p:sp>
        <p:nvSpPr>
          <p:cNvPr id="3" name="Content Placeholder 2"/>
          <p:cNvSpPr>
            <a:spLocks noGrp="1"/>
          </p:cNvSpPr>
          <p:nvPr>
            <p:ph idx="1"/>
          </p:nvPr>
        </p:nvSpPr>
        <p:spPr>
          <a:xfrm>
            <a:off x="685800" y="1885950"/>
            <a:ext cx="6781800" cy="914400"/>
          </a:xfrm>
        </p:spPr>
        <p:txBody>
          <a:bodyPr>
            <a:normAutofit/>
          </a:bodyPr>
          <a:lstStyle/>
          <a:p>
            <a:pPr marL="0" indent="0">
              <a:lnSpc>
                <a:spcPct val="120000"/>
              </a:lnSpc>
              <a:buNone/>
            </a:pPr>
            <a:r>
              <a:rPr lang="en-US" sz="2800" dirty="0">
                <a:solidFill>
                  <a:schemeClr val="bg1"/>
                </a:solidFill>
                <a:latin typeface="Segoe UI Semilight" panose="020B0402040204020203" pitchFamily="34" charset="0"/>
                <a:cs typeface="Segoe UI Semilight" panose="020B0402040204020203" pitchFamily="34" charset="0"/>
              </a:rPr>
              <a:t>Instructor Led- Salmonella Project</a:t>
            </a:r>
          </a:p>
        </p:txBody>
      </p:sp>
      <p:pic>
        <p:nvPicPr>
          <p:cNvPr id="4098" name="Picture 2" descr="C:\Users\ByramM\Design\EPI INFO ppt\ei_mark_desat_cor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0217" y="3244225"/>
            <a:ext cx="1414183" cy="1409805"/>
          </a:xfrm>
          <a:prstGeom prst="rect">
            <a:avLst/>
          </a:prstGeom>
          <a:solidFill>
            <a:srgbClr val="1D60AC"/>
          </a:solidFill>
          <a:extLst/>
        </p:spPr>
      </p:pic>
      <p:sp>
        <p:nvSpPr>
          <p:cNvPr id="6" name="Content Placeholder 2"/>
          <p:cNvSpPr txBox="1">
            <a:spLocks/>
          </p:cNvSpPr>
          <p:nvPr/>
        </p:nvSpPr>
        <p:spPr>
          <a:xfrm>
            <a:off x="914400" y="2571387"/>
            <a:ext cx="6781800" cy="1277077"/>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Creating </a:t>
            </a:r>
            <a:r>
              <a:rPr lang="en-US" dirty="0" err="1">
                <a:solidFill>
                  <a:schemeClr val="bg1"/>
                </a:solidFill>
                <a:latin typeface="Segoe UI Semilight" panose="020B0402040204020203" pitchFamily="34" charset="0"/>
                <a:cs typeface="Segoe UI Semilight" panose="020B0402040204020203" pitchFamily="34" charset="0"/>
              </a:rPr>
              <a:t>MxN</a:t>
            </a:r>
            <a:r>
              <a:rPr lang="en-US" dirty="0">
                <a:solidFill>
                  <a:schemeClr val="bg1"/>
                </a:solidFill>
                <a:latin typeface="Segoe UI Semilight" panose="020B0402040204020203" pitchFamily="34" charset="0"/>
                <a:cs typeface="Segoe UI Semilight" panose="020B0402040204020203" pitchFamily="34" charset="0"/>
              </a:rPr>
              <a:t> tables – Page 132</a:t>
            </a:r>
          </a:p>
          <a:p>
            <a:pPr marL="0" indent="0">
              <a:lnSpc>
                <a:spcPct val="120000"/>
              </a:lnSpc>
              <a:buNone/>
            </a:pPr>
            <a:r>
              <a:rPr lang="en-US" dirty="0">
                <a:solidFill>
                  <a:schemeClr val="bg1"/>
                </a:solidFill>
                <a:latin typeface="Segoe UI Semilight" panose="020B0402040204020203" pitchFamily="34" charset="0"/>
                <a:cs typeface="Segoe UI Semilight" panose="020B0402040204020203" pitchFamily="34" charset="0"/>
              </a:rPr>
              <a:t>Creating 2x2 tables – Page 134</a:t>
            </a:r>
          </a:p>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Creating Charts - Page 140</a:t>
            </a:r>
          </a:p>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Recoding data  – Page 147</a:t>
            </a:r>
          </a:p>
          <a:p>
            <a:pPr marL="0" indent="0">
              <a:lnSpc>
                <a:spcPct val="120000"/>
              </a:lnSpc>
              <a:buFont typeface="Arial" panose="020B0604020202020204" pitchFamily="34" charset="0"/>
              <a:buNone/>
            </a:pPr>
            <a:r>
              <a:rPr lang="en-US" dirty="0">
                <a:solidFill>
                  <a:schemeClr val="bg1"/>
                </a:solidFill>
                <a:latin typeface="Segoe UI Semilight" panose="020B0402040204020203" pitchFamily="34" charset="0"/>
                <a:cs typeface="Segoe UI Semilight" panose="020B0402040204020203" pitchFamily="34" charset="0"/>
              </a:rPr>
              <a:t>Using Conditional Assignments – Page 152</a:t>
            </a:r>
          </a:p>
        </p:txBody>
      </p:sp>
    </p:spTree>
    <p:extLst>
      <p:ext uri="{BB962C8B-B14F-4D97-AF65-F5344CB8AC3E}">
        <p14:creationId xmlns:p14="http://schemas.microsoft.com/office/powerpoint/2010/main" val="669697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2"/>
                </a:solidFill>
              </a:rPr>
              <a:t>ASSIGNMENT #2</a:t>
            </a:r>
          </a:p>
        </p:txBody>
      </p:sp>
      <p:sp>
        <p:nvSpPr>
          <p:cNvPr id="3" name="Content Placeholder 2"/>
          <p:cNvSpPr>
            <a:spLocks noGrp="1"/>
          </p:cNvSpPr>
          <p:nvPr>
            <p:ph idx="1"/>
          </p:nvPr>
        </p:nvSpPr>
        <p:spPr>
          <a:xfrm>
            <a:off x="628650" y="1162050"/>
            <a:ext cx="7886700" cy="3263504"/>
          </a:xfrm>
        </p:spPr>
        <p:txBody>
          <a:bodyPr>
            <a:normAutofit/>
          </a:bodyPr>
          <a:lstStyle/>
          <a:p>
            <a:endParaRPr lang="en-US" dirty="0"/>
          </a:p>
          <a:p>
            <a:r>
              <a:rPr lang="en-US" dirty="0"/>
              <a:t>Create a new variable: </a:t>
            </a:r>
            <a:r>
              <a:rPr lang="en-US" dirty="0" err="1"/>
              <a:t>NumFoodsEaten</a:t>
            </a:r>
            <a:endParaRPr lang="en-US" dirty="0"/>
          </a:p>
          <a:p>
            <a:r>
              <a:rPr lang="en-US" dirty="0"/>
              <a:t>Plot new variable (</a:t>
            </a:r>
            <a:r>
              <a:rPr lang="en-US" dirty="0" err="1"/>
              <a:t>NumFoodsEaten</a:t>
            </a:r>
            <a:r>
              <a:rPr lang="en-US" dirty="0"/>
              <a:t>) vs Ill on a stacked Column chart </a:t>
            </a:r>
          </a:p>
          <a:p>
            <a:pPr marL="0" indent="0">
              <a:buNone/>
            </a:pPr>
            <a:endParaRPr lang="en-US" dirty="0"/>
          </a:p>
        </p:txBody>
      </p:sp>
    </p:spTree>
    <p:extLst>
      <p:ext uri="{BB962C8B-B14F-4D97-AF65-F5344CB8AC3E}">
        <p14:creationId xmlns:p14="http://schemas.microsoft.com/office/powerpoint/2010/main" val="11164042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8153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What is Salmonella </a:t>
            </a:r>
            <a:r>
              <a:rPr lang="en-US" sz="4400" dirty="0" err="1">
                <a:solidFill>
                  <a:srgbClr val="1D60AC"/>
                </a:solidFill>
                <a:latin typeface="Segoe UI Semilight" panose="020B0402040204020203" pitchFamily="34" charset="0"/>
                <a:cs typeface="Segoe UI Semilight" panose="020B0402040204020203" pitchFamily="34" charset="0"/>
              </a:rPr>
              <a:t>Enteritidis</a:t>
            </a:r>
            <a:r>
              <a:rPr lang="en-US" sz="4400" dirty="0">
                <a:solidFill>
                  <a:srgbClr val="1D60AC"/>
                </a:solidFill>
                <a:latin typeface="Segoe UI Semilight" panose="020B0402040204020203" pitchFamily="34" charset="0"/>
                <a:cs typeface="Segoe UI Semilight" panose="020B0402040204020203" pitchFamily="34" charset="0"/>
              </a:rPr>
              <a:t>?</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55276"/>
            <a:ext cx="7467600" cy="3539430"/>
          </a:xfrm>
          <a:prstGeom prst="rect">
            <a:avLst/>
          </a:prstGeom>
          <a:noFill/>
        </p:spPr>
        <p:txBody>
          <a:bodyPr wrap="square" rtlCol="0">
            <a:spAutoFit/>
          </a:bodyPr>
          <a:lstStyle/>
          <a:p>
            <a:pPr marL="285750" indent="-285750">
              <a:buClr>
                <a:schemeClr val="tx2"/>
              </a:buClr>
              <a:buFont typeface="Wingdings" panose="05000000000000000000" pitchFamily="2" charset="2"/>
              <a:buChar char="§"/>
            </a:pPr>
            <a:r>
              <a:rPr lang="en-US" altLang="en-US" sz="1400" dirty="0">
                <a:solidFill>
                  <a:srgbClr val="060606"/>
                </a:solidFill>
                <a:latin typeface="Segoe UI Semilight" panose="020B0402040204020203" pitchFamily="34" charset="0"/>
                <a:cs typeface="Segoe UI Semilight" panose="020B0402040204020203" pitchFamily="34" charset="0"/>
              </a:rPr>
              <a:t>Salmonella infection usually occurs when a person eats food contaminated with the feces of animals or humans carrying the bacteria. </a:t>
            </a:r>
          </a:p>
          <a:p>
            <a:pPr marL="285750" indent="-285750">
              <a:buClr>
                <a:schemeClr val="tx2"/>
              </a:buClr>
              <a:buFont typeface="Wingdings" panose="05000000000000000000" pitchFamily="2" charset="2"/>
              <a:buChar char="§"/>
            </a:pPr>
            <a:endParaRPr lang="en-US" altLang="en-US" sz="1400" dirty="0">
              <a:solidFill>
                <a:srgbClr val="060606"/>
              </a:solidFill>
              <a:latin typeface="Segoe UI Semilight" panose="020B0402040204020203" pitchFamily="34" charset="0"/>
              <a:cs typeface="Segoe UI Semilight" panose="020B0402040204020203" pitchFamily="34" charset="0"/>
            </a:endParaRPr>
          </a:p>
          <a:p>
            <a:pPr marL="285750" indent="-285750">
              <a:buClr>
                <a:schemeClr val="tx2"/>
              </a:buClr>
              <a:buFont typeface="Wingdings" panose="05000000000000000000" pitchFamily="2" charset="2"/>
              <a:buChar char="§"/>
            </a:pPr>
            <a:r>
              <a:rPr lang="en-US" altLang="en-US" sz="1400" dirty="0">
                <a:solidFill>
                  <a:srgbClr val="060606"/>
                </a:solidFill>
                <a:latin typeface="Segoe UI Semilight" panose="020B0402040204020203" pitchFamily="34" charset="0"/>
                <a:cs typeface="Segoe UI Semilight" panose="020B0402040204020203" pitchFamily="34" charset="0"/>
              </a:rPr>
              <a:t>Salmonella outbreaks are commonly associated with eggs, meat and poultry. </a:t>
            </a:r>
          </a:p>
          <a:p>
            <a:pPr marL="285750" indent="-285750">
              <a:buClr>
                <a:schemeClr val="tx2"/>
              </a:buClr>
              <a:buFont typeface="Wingdings" panose="05000000000000000000" pitchFamily="2" charset="2"/>
              <a:buChar char="§"/>
            </a:pPr>
            <a:endParaRPr lang="en-US" altLang="en-US" sz="1400" dirty="0">
              <a:solidFill>
                <a:srgbClr val="060606"/>
              </a:solidFill>
              <a:latin typeface="Segoe UI Semilight" panose="020B0402040204020203" pitchFamily="34" charset="0"/>
              <a:cs typeface="Segoe UI Semilight" panose="020B0402040204020203" pitchFamily="34" charset="0"/>
            </a:endParaRPr>
          </a:p>
          <a:p>
            <a:pPr marL="285750" indent="-285750">
              <a:buClr>
                <a:schemeClr val="tx2"/>
              </a:buClr>
              <a:buFont typeface="Wingdings" panose="05000000000000000000" pitchFamily="2" charset="2"/>
              <a:buChar char="§"/>
            </a:pPr>
            <a:r>
              <a:rPr lang="en-US" altLang="en-US" sz="1400" dirty="0">
                <a:solidFill>
                  <a:srgbClr val="060606"/>
                </a:solidFill>
                <a:latin typeface="Segoe UI Semilight" panose="020B0402040204020203" pitchFamily="34" charset="0"/>
                <a:cs typeface="Segoe UI Semilight" panose="020B0402040204020203" pitchFamily="34" charset="0"/>
              </a:rPr>
              <a:t>Diarrhea, fever, and abdominal cramps 12 to 72 hours after infection. </a:t>
            </a:r>
          </a:p>
          <a:p>
            <a:pPr marL="285750" indent="-285750">
              <a:buClr>
                <a:schemeClr val="tx2"/>
              </a:buClr>
              <a:buFont typeface="Wingdings" panose="05000000000000000000" pitchFamily="2" charset="2"/>
              <a:buChar char="§"/>
            </a:pPr>
            <a:endParaRPr lang="en-US" altLang="en-US" sz="1400" dirty="0">
              <a:solidFill>
                <a:srgbClr val="060606"/>
              </a:solidFill>
              <a:latin typeface="Segoe UI Semilight" panose="020B0402040204020203" pitchFamily="34" charset="0"/>
              <a:cs typeface="Segoe UI Semilight" panose="020B0402040204020203" pitchFamily="34" charset="0"/>
            </a:endParaRPr>
          </a:p>
          <a:p>
            <a:pPr marL="285750" indent="-285750">
              <a:buClr>
                <a:schemeClr val="tx2"/>
              </a:buClr>
              <a:buFont typeface="Wingdings" panose="05000000000000000000" pitchFamily="2" charset="2"/>
              <a:buChar char="§"/>
            </a:pPr>
            <a:r>
              <a:rPr lang="en-US" altLang="en-US" sz="1400" dirty="0">
                <a:solidFill>
                  <a:srgbClr val="060606"/>
                </a:solidFill>
                <a:latin typeface="Segoe UI Semilight" panose="020B0402040204020203" pitchFamily="34" charset="0"/>
                <a:cs typeface="Segoe UI Semilight" panose="020B0402040204020203" pitchFamily="34" charset="0"/>
              </a:rPr>
              <a:t>Illness usually lasts 4 to 7 days</a:t>
            </a:r>
          </a:p>
          <a:p>
            <a:pPr marL="742950" lvl="1" indent="-285750">
              <a:buClr>
                <a:schemeClr val="tx2"/>
              </a:buClr>
              <a:buFont typeface="Wingdings" panose="05000000000000000000" pitchFamily="2" charset="2"/>
              <a:buChar char="§"/>
            </a:pPr>
            <a:r>
              <a:rPr lang="en-US" altLang="en-US" sz="1400" dirty="0">
                <a:solidFill>
                  <a:srgbClr val="060606"/>
                </a:solidFill>
                <a:latin typeface="Segoe UI Semilight" panose="020B0402040204020203" pitchFamily="34" charset="0"/>
                <a:cs typeface="Segoe UI Semilight" panose="020B0402040204020203" pitchFamily="34" charset="0"/>
              </a:rPr>
              <a:t>Most persons recover without treatment. </a:t>
            </a:r>
          </a:p>
          <a:p>
            <a:pPr marL="742950" lvl="1" indent="-285750">
              <a:buClr>
                <a:schemeClr val="tx2"/>
              </a:buClr>
              <a:buFont typeface="Wingdings" panose="05000000000000000000" pitchFamily="2" charset="2"/>
              <a:buChar char="§"/>
            </a:pPr>
            <a:r>
              <a:rPr lang="en-US" altLang="en-US" sz="1400" dirty="0">
                <a:solidFill>
                  <a:srgbClr val="060606"/>
                </a:solidFill>
                <a:latin typeface="Segoe UI Semilight" panose="020B0402040204020203" pitchFamily="34" charset="0"/>
                <a:cs typeface="Segoe UI Semilight" panose="020B0402040204020203" pitchFamily="34" charset="0"/>
              </a:rPr>
              <a:t>Diarrhea may be so severe that the patient needs to be hospitalized. </a:t>
            </a:r>
          </a:p>
          <a:p>
            <a:pPr marL="285750" indent="-285750">
              <a:buClr>
                <a:schemeClr val="tx2"/>
              </a:buClr>
              <a:buFont typeface="Wingdings" panose="05000000000000000000" pitchFamily="2" charset="2"/>
              <a:buChar char="§"/>
            </a:pPr>
            <a:endParaRPr lang="en-US" altLang="en-US" sz="1400" dirty="0">
              <a:solidFill>
                <a:srgbClr val="060606"/>
              </a:solidFill>
              <a:latin typeface="Segoe UI Semilight" panose="020B0402040204020203" pitchFamily="34" charset="0"/>
              <a:cs typeface="Segoe UI Semilight" panose="020B0402040204020203" pitchFamily="34" charset="0"/>
            </a:endParaRPr>
          </a:p>
          <a:p>
            <a:pPr marL="285750" indent="-285750">
              <a:buClr>
                <a:schemeClr val="tx2"/>
              </a:buClr>
              <a:buFont typeface="Wingdings" panose="05000000000000000000" pitchFamily="2" charset="2"/>
              <a:buChar char="§"/>
            </a:pPr>
            <a:r>
              <a:rPr lang="en-US" altLang="en-US" sz="1400" dirty="0">
                <a:solidFill>
                  <a:srgbClr val="060606"/>
                </a:solidFill>
                <a:latin typeface="Segoe UI Semilight" panose="020B0402040204020203" pitchFamily="34" charset="0"/>
                <a:cs typeface="Segoe UI Semilight" panose="020B0402040204020203" pitchFamily="34" charset="0"/>
              </a:rPr>
              <a:t>Salmonella infection may spread from the intestines to the bloodstream and then to other body sites and can cause death unless the person is treated promptly with antibiotics. </a:t>
            </a:r>
          </a:p>
          <a:p>
            <a:pPr marL="285750" indent="-285750">
              <a:buClr>
                <a:schemeClr val="tx2"/>
              </a:buClr>
              <a:buFont typeface="Wingdings" panose="05000000000000000000" pitchFamily="2" charset="2"/>
              <a:buChar char="§"/>
            </a:pPr>
            <a:endParaRPr lang="en-US" altLang="en-US" sz="1400" dirty="0">
              <a:solidFill>
                <a:srgbClr val="060606"/>
              </a:solidFill>
              <a:latin typeface="Segoe UI Semilight" panose="020B0402040204020203" pitchFamily="34" charset="0"/>
              <a:cs typeface="Segoe UI Semilight" panose="020B0402040204020203" pitchFamily="34" charset="0"/>
            </a:endParaRPr>
          </a:p>
          <a:p>
            <a:pPr marL="285750" indent="-285750">
              <a:buClr>
                <a:schemeClr val="tx2"/>
              </a:buClr>
              <a:buFont typeface="Wingdings" panose="05000000000000000000" pitchFamily="2" charset="2"/>
              <a:buChar char="§"/>
            </a:pPr>
            <a:r>
              <a:rPr lang="en-US" altLang="en-US" sz="1400" dirty="0">
                <a:solidFill>
                  <a:srgbClr val="060606"/>
                </a:solidFill>
                <a:latin typeface="Segoe UI Semilight" panose="020B0402040204020203" pitchFamily="34" charset="0"/>
                <a:cs typeface="Segoe UI Semilight" panose="020B0402040204020203" pitchFamily="34" charset="0"/>
              </a:rPr>
              <a:t>Older adults, infants, and those with impaired immune systems are more likely to have a severe illness from Salmonella infection.</a:t>
            </a:r>
          </a:p>
        </p:txBody>
      </p:sp>
    </p:spTree>
    <p:extLst>
      <p:ext uri="{BB962C8B-B14F-4D97-AF65-F5344CB8AC3E}">
        <p14:creationId xmlns:p14="http://schemas.microsoft.com/office/powerpoint/2010/main" val="329976594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Placeholder 3"/>
          <p:cNvSpPr>
            <a:spLocks noGrp="1"/>
          </p:cNvSpPr>
          <p:nvPr>
            <p:ph type="body" sz="quarter" idx="1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rmAutofit/>
          </a:bodyPr>
          <a:lstStyle/>
          <a:p>
            <a:endParaRPr lang="en-US" altLang="en-US"/>
          </a:p>
        </p:txBody>
      </p:sp>
      <p:pic>
        <p:nvPicPr>
          <p:cNvPr id="3" name="Picture 2"/>
          <p:cNvPicPr>
            <a:picLocks noChangeAspect="1"/>
          </p:cNvPicPr>
          <p:nvPr/>
        </p:nvPicPr>
        <p:blipFill>
          <a:blip r:embed="rId3"/>
          <a:stretch>
            <a:fillRect/>
          </a:stretch>
        </p:blipFill>
        <p:spPr>
          <a:xfrm>
            <a:off x="1331765" y="1012680"/>
            <a:ext cx="6759437" cy="3692670"/>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PRACTICE #2</a:t>
            </a:r>
          </a:p>
        </p:txBody>
      </p:sp>
    </p:spTree>
    <p:extLst>
      <p:ext uri="{BB962C8B-B14F-4D97-AF65-F5344CB8AC3E}">
        <p14:creationId xmlns:p14="http://schemas.microsoft.com/office/powerpoint/2010/main" val="311131783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315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VISUAL DASHBOARD</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38200" y="4195286"/>
            <a:ext cx="7467600" cy="738664"/>
          </a:xfrm>
          <a:prstGeom prst="rect">
            <a:avLst/>
          </a:prstGeom>
          <a:noFill/>
        </p:spPr>
        <p:txBody>
          <a:bodyPr wrap="square" rtlCol="0">
            <a:spAutoFit/>
          </a:bodyPr>
          <a:lstStyle/>
          <a:p>
            <a:r>
              <a:rPr lang="en-US" altLang="en-US" sz="1400" dirty="0">
                <a:latin typeface="Segoe UI Semilight" panose="020B0402040204020203" pitchFamily="34" charset="0"/>
                <a:cs typeface="Segoe UI Semilight" panose="020B0402040204020203" pitchFamily="34" charset="0"/>
              </a:rPr>
              <a:t>Point-and-click driven; designed to be simple to operate and work with, and to be able to generate results rapidly. No need to learn intricate command syntax.</a:t>
            </a:r>
          </a:p>
          <a:p>
            <a:pPr>
              <a:buClr>
                <a:schemeClr val="tx2"/>
              </a:buClr>
            </a:pPr>
            <a:endParaRPr lang="en-US" sz="1400" dirty="0">
              <a:latin typeface="Segoe UI Semilight" panose="020B0402040204020203" pitchFamily="34" charset="0"/>
              <a:cs typeface="Segoe UI Semilight" panose="020B0402040204020203" pitchFamily="34" charset="0"/>
            </a:endParaRPr>
          </a:p>
        </p:txBody>
      </p:sp>
      <p:pic>
        <p:nvPicPr>
          <p:cNvPr id="7" name="Picture 6"/>
          <p:cNvPicPr>
            <a:picLocks noChangeAspect="1"/>
          </p:cNvPicPr>
          <p:nvPr/>
        </p:nvPicPr>
        <p:blipFill rotWithShape="1">
          <a:blip r:embed="rId3"/>
          <a:srcRect b="1394"/>
          <a:stretch/>
        </p:blipFill>
        <p:spPr>
          <a:xfrm>
            <a:off x="685800" y="1106452"/>
            <a:ext cx="4038601" cy="3069783"/>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4800599" y="993108"/>
            <a:ext cx="3962401" cy="3107662"/>
          </a:xfrm>
          <a:prstGeom prst="rect">
            <a:avLst/>
          </a:prstGeom>
        </p:spPr>
      </p:pic>
      <p:cxnSp>
        <p:nvCxnSpPr>
          <p:cNvPr id="3" name="Straight Arrow Connector 2"/>
          <p:cNvCxnSpPr/>
          <p:nvPr/>
        </p:nvCxnSpPr>
        <p:spPr>
          <a:xfrm>
            <a:off x="4114800" y="898592"/>
            <a:ext cx="2666999" cy="2365455"/>
          </a:xfrm>
          <a:prstGeom prst="straightConnector1">
            <a:avLst/>
          </a:prstGeom>
          <a:ln w="38100" cmpd="sng">
            <a:solidFill>
              <a:schemeClr val="accent2"/>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4" name="Oval 3"/>
          <p:cNvSpPr/>
          <p:nvPr/>
        </p:nvSpPr>
        <p:spPr>
          <a:xfrm>
            <a:off x="6524001" y="3098561"/>
            <a:ext cx="1524000" cy="919421"/>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5793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2202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685800" y="1009653"/>
            <a:ext cx="8229600" cy="2381248"/>
          </a:xfrm>
        </p:spPr>
        <p:txBody>
          <a:bodyPr anchor="t">
            <a:noAutofit/>
          </a:body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Evans County Exercise</a:t>
            </a:r>
          </a:p>
        </p:txBody>
      </p:sp>
      <p:sp>
        <p:nvSpPr>
          <p:cNvPr id="3" name="Content Placeholder 2"/>
          <p:cNvSpPr>
            <a:spLocks noGrp="1"/>
          </p:cNvSpPr>
          <p:nvPr>
            <p:ph idx="1"/>
          </p:nvPr>
        </p:nvSpPr>
        <p:spPr>
          <a:xfrm>
            <a:off x="1219200" y="1817922"/>
            <a:ext cx="6781800" cy="1689724"/>
          </a:xfrm>
        </p:spPr>
        <p:txBody>
          <a:bodyPr>
            <a:normAutofit/>
          </a:bodyPr>
          <a:lstStyle/>
          <a:p>
            <a:pPr marL="0" indent="0">
              <a:lnSpc>
                <a:spcPct val="120000"/>
              </a:lnSpc>
              <a:buNone/>
            </a:pPr>
            <a:r>
              <a:rPr lang="en-US" dirty="0">
                <a:solidFill>
                  <a:schemeClr val="bg1"/>
                </a:solidFill>
                <a:latin typeface="Segoe UI Semilight" panose="020B0402040204020203" pitchFamily="34" charset="0"/>
                <a:cs typeface="Segoe UI Semilight" panose="020B0402040204020203" pitchFamily="34" charset="0"/>
              </a:rPr>
              <a:t>Cohort-Study</a:t>
            </a:r>
          </a:p>
          <a:p>
            <a:pPr marL="0" indent="0">
              <a:lnSpc>
                <a:spcPct val="120000"/>
              </a:lnSpc>
              <a:buNone/>
            </a:pPr>
            <a:endParaRPr lang="en-US" dirty="0">
              <a:solidFill>
                <a:schemeClr val="bg1"/>
              </a:solidFill>
              <a:latin typeface="Segoe UI Semilight" panose="020B0402040204020203" pitchFamily="34" charset="0"/>
              <a:cs typeface="Segoe UI Semilight" panose="020B0402040204020203" pitchFamily="34" charset="0"/>
            </a:endParaRPr>
          </a:p>
          <a:p>
            <a:pPr marL="0" indent="0">
              <a:lnSpc>
                <a:spcPct val="120000"/>
              </a:lnSpc>
              <a:buNone/>
            </a:pPr>
            <a:endParaRPr lang="en-US" dirty="0">
              <a:solidFill>
                <a:schemeClr val="bg1"/>
              </a:solidFill>
              <a:latin typeface="Segoe UI Semilight" panose="020B0402040204020203" pitchFamily="34" charset="0"/>
              <a:cs typeface="Segoe UI Semilight" panose="020B0402040204020203" pitchFamily="34" charset="0"/>
            </a:endParaRPr>
          </a:p>
        </p:txBody>
      </p:sp>
      <p:pic>
        <p:nvPicPr>
          <p:cNvPr id="3074" name="Picture 2" descr="C:\Users\ByramM\Design\EPI INFO ppt\ei_mark_desat_li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0217" y="3244225"/>
            <a:ext cx="1414183" cy="1409804"/>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itle 1"/>
          <p:cNvSpPr txBox="1">
            <a:spLocks/>
          </p:cNvSpPr>
          <p:nvPr/>
        </p:nvSpPr>
        <p:spPr>
          <a:xfrm>
            <a:off x="685800" y="1809749"/>
            <a:ext cx="8229600" cy="2241237"/>
          </a:xfrm>
          <a:prstGeom prst="rect">
            <a:avLst/>
          </a:prstGeom>
        </p:spPr>
        <p:txBody>
          <a:bodyPr vert="horz" lIns="91440" tIns="45720" rIns="91440" bIns="45720" rtlCol="0"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3900"/>
              </a:lnSpc>
            </a:pPr>
            <a:r>
              <a:rPr lang="en-US" sz="6600" dirty="0">
                <a:solidFill>
                  <a:schemeClr val="bg1"/>
                </a:solidFill>
                <a:latin typeface="Segoe UI Light" panose="020B0502040204020203" pitchFamily="34" charset="0"/>
                <a:ea typeface="Segoe UI" panose="020B0502040204020203" pitchFamily="34" charset="0"/>
                <a:cs typeface="Segoe UI Semilight" panose="020B0402040204020203" pitchFamily="34" charset="0"/>
              </a:rPr>
              <a:t> </a:t>
            </a:r>
          </a:p>
        </p:txBody>
      </p:sp>
    </p:spTree>
    <p:extLst>
      <p:ext uri="{BB962C8B-B14F-4D97-AF65-F5344CB8AC3E}">
        <p14:creationId xmlns:p14="http://schemas.microsoft.com/office/powerpoint/2010/main" val="12961880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457200" y="3853957"/>
            <a:ext cx="8229600" cy="781050"/>
          </a:xfrm>
        </p:spPr>
        <p:txBody>
          <a:bodyPr/>
          <a:lstStyle/>
          <a:p>
            <a:r>
              <a:rPr lang="en-US" sz="1600" dirty="0"/>
              <a:t>Set data source to EvansCounty7 using </a:t>
            </a:r>
            <a:r>
              <a:rPr lang="en-US" sz="1600" dirty="0" err="1"/>
              <a:t>SAMPLE.prj</a:t>
            </a:r>
            <a:endParaRPr lang="en-US" sz="1600" dirty="0"/>
          </a:p>
          <a:p>
            <a:endParaRPr lang="en-US" dirty="0"/>
          </a:p>
        </p:txBody>
      </p:sp>
      <p:sp>
        <p:nvSpPr>
          <p:cNvPr id="6" name="Rectangle 5"/>
          <p:cNvSpPr/>
          <p:nvPr/>
        </p:nvSpPr>
        <p:spPr>
          <a:xfrm>
            <a:off x="533400" y="829788"/>
            <a:ext cx="7924800" cy="2893100"/>
          </a:xfrm>
          <a:prstGeom prst="rect">
            <a:avLst/>
          </a:prstGeom>
        </p:spPr>
        <p:txBody>
          <a:bodyPr wrap="square">
            <a:spAutoFit/>
          </a:bodyPr>
          <a:lstStyle/>
          <a:p>
            <a:pPr algn="ctr"/>
            <a:r>
              <a:rPr lang="en-US" sz="1400" b="1" dirty="0">
                <a:latin typeface="Segoe UI Semilight" panose="020B0402040204020203" pitchFamily="34" charset="0"/>
                <a:cs typeface="Segoe UI Semilight" panose="020B0402040204020203" pitchFamily="34" charset="0"/>
              </a:rPr>
              <a:t>The Evans County Data in SAMPLE.PRJ</a:t>
            </a:r>
          </a:p>
          <a:p>
            <a:pPr algn="ctr"/>
            <a:endParaRPr lang="en-US" sz="1400" b="1" dirty="0">
              <a:latin typeface="Segoe UI Semilight" panose="020B0402040204020203" pitchFamily="34" charset="0"/>
              <a:cs typeface="Segoe UI Semilight" panose="020B0402040204020203" pitchFamily="34" charset="0"/>
            </a:endParaRPr>
          </a:p>
          <a:p>
            <a:pPr algn="ctr"/>
            <a:r>
              <a:rPr lang="en-US" sz="1400" dirty="0">
                <a:latin typeface="Segoe UI Semilight" panose="020B0402040204020203" pitchFamily="34" charset="0"/>
                <a:cs typeface="Segoe UI Semilight" panose="020B0402040204020203" pitchFamily="34" charset="0"/>
              </a:rPr>
              <a:t>In 1958, the National Institutes of Health began a long-term study of cardiovascular disease and its risk factors in a rural county of Southeast Georgia. Initially 3102 adults were examined and given laboratory tests.</a:t>
            </a:r>
          </a:p>
          <a:p>
            <a:pPr algn="ctr"/>
            <a:endParaRPr lang="en-US" sz="1400" dirty="0">
              <a:latin typeface="Segoe UI Semilight" panose="020B0402040204020203" pitchFamily="34" charset="0"/>
              <a:cs typeface="Segoe UI Semilight" panose="020B0402040204020203" pitchFamily="34" charset="0"/>
            </a:endParaRPr>
          </a:p>
          <a:p>
            <a:pPr algn="ctr"/>
            <a:r>
              <a:rPr lang="en-US" sz="1400" dirty="0">
                <a:latin typeface="Segoe UI Semilight" panose="020B0402040204020203" pitchFamily="34" charset="0"/>
                <a:cs typeface="Segoe UI Semilight" panose="020B0402040204020203" pitchFamily="34" charset="0"/>
              </a:rPr>
              <a:t>The data are based on the Evans County heart disease cohort study on the seven-year incidence of coronary heart disease in 609 white males. </a:t>
            </a:r>
          </a:p>
          <a:p>
            <a:pPr algn="ctr"/>
            <a:endParaRPr lang="en-US" sz="1400" dirty="0">
              <a:latin typeface="Segoe UI Semilight" panose="020B0402040204020203" pitchFamily="34" charset="0"/>
              <a:cs typeface="Segoe UI Semilight" panose="020B0402040204020203" pitchFamily="34" charset="0"/>
            </a:endParaRPr>
          </a:p>
          <a:p>
            <a:pPr algn="ctr"/>
            <a:r>
              <a:rPr lang="en-US" sz="1400" dirty="0">
                <a:latin typeface="Segoe UI Semilight" panose="020B0402040204020203" pitchFamily="34" charset="0"/>
                <a:cs typeface="Segoe UI Semilight" panose="020B0402040204020203" pitchFamily="34" charset="0"/>
              </a:rPr>
              <a:t>The variable CAT (endogenous catecholamine level) was fabricated for illustrative purposes and dichotomized into categories "high" (top quintile of cohort values) and "low." </a:t>
            </a:r>
          </a:p>
          <a:p>
            <a:pPr algn="ctr"/>
            <a:endParaRPr lang="en-US" sz="1400" dirty="0">
              <a:latin typeface="Segoe UI Semilight" panose="020B0402040204020203" pitchFamily="34" charset="0"/>
              <a:cs typeface="Segoe UI Semilight" panose="020B0402040204020203" pitchFamily="34" charset="0"/>
            </a:endParaRPr>
          </a:p>
          <a:p>
            <a:pPr algn="ctr"/>
            <a:r>
              <a:rPr lang="en-US" sz="1400" dirty="0">
                <a:latin typeface="Segoe UI Semilight" panose="020B0402040204020203" pitchFamily="34" charset="0"/>
                <a:cs typeface="Segoe UI Semilight" panose="020B0402040204020203" pitchFamily="34" charset="0"/>
              </a:rPr>
              <a:t>There are no missing values in this dataset. </a:t>
            </a:r>
          </a:p>
        </p:txBody>
      </p:sp>
      <p:sp>
        <p:nvSpPr>
          <p:cNvPr id="7" name="TextBox 6"/>
          <p:cNvSpPr txBox="1"/>
          <p:nvPr/>
        </p:nvSpPr>
        <p:spPr>
          <a:xfrm>
            <a:off x="685800" y="57150"/>
            <a:ext cx="7772400" cy="646331"/>
          </a:xfrm>
          <a:prstGeom prst="rect">
            <a:avLst/>
          </a:prstGeom>
          <a:noFill/>
        </p:spPr>
        <p:txBody>
          <a:bodyPr wrap="square" rtlCol="0">
            <a:spAutoFit/>
          </a:bodyPr>
          <a:lstStyle/>
          <a:p>
            <a:r>
              <a:rPr lang="en-US" sz="3600" dirty="0">
                <a:solidFill>
                  <a:srgbClr val="1D60AC"/>
                </a:solidFill>
                <a:latin typeface="Segoe UI Semilight" panose="020B0402040204020203" pitchFamily="34" charset="0"/>
                <a:cs typeface="Segoe UI Semilight" panose="020B0402040204020203" pitchFamily="34" charset="0"/>
              </a:rPr>
              <a:t>Background/Scenario</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7486992"/>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Placeholder 3"/>
          <p:cNvSpPr>
            <a:spLocks noGrp="1"/>
          </p:cNvSpPr>
          <p:nvPr>
            <p:ph type="body" sz="quarter" idx="1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rtlCol="0" anchor="b" anchorCtr="0" compatLnSpc="1">
            <a:prstTxWarp prst="textNoShape">
              <a:avLst/>
            </a:prstTxWarp>
            <a:normAutofit/>
          </a:bodyPr>
          <a:lstStyle/>
          <a:p>
            <a:endParaRPr lang="en-US" altLang="en-US"/>
          </a:p>
        </p:txBody>
      </p:sp>
      <p:graphicFrame>
        <p:nvGraphicFramePr>
          <p:cNvPr id="5" name="Table 4"/>
          <p:cNvGraphicFramePr>
            <a:graphicFrameLocks noGrp="1"/>
          </p:cNvGraphicFramePr>
          <p:nvPr/>
        </p:nvGraphicFramePr>
        <p:xfrm>
          <a:off x="2114551" y="710804"/>
          <a:ext cx="4650582" cy="3861192"/>
        </p:xfrm>
        <a:graphic>
          <a:graphicData uri="http://schemas.openxmlformats.org/drawingml/2006/table">
            <a:tbl>
              <a:tblPr>
                <a:tableStyleId>{5C22544A-7EE6-4342-B048-85BDC9FD1C3A}</a:tableStyleId>
              </a:tblPr>
              <a:tblGrid>
                <a:gridCol w="2581632">
                  <a:extLst>
                    <a:ext uri="{9D8B030D-6E8A-4147-A177-3AD203B41FA5}">
                      <a16:colId xmlns:a16="http://schemas.microsoft.com/office/drawing/2014/main" val="20000"/>
                    </a:ext>
                  </a:extLst>
                </a:gridCol>
                <a:gridCol w="804158">
                  <a:extLst>
                    <a:ext uri="{9D8B030D-6E8A-4147-A177-3AD203B41FA5}">
                      <a16:colId xmlns:a16="http://schemas.microsoft.com/office/drawing/2014/main" val="20001"/>
                    </a:ext>
                  </a:extLst>
                </a:gridCol>
                <a:gridCol w="804158">
                  <a:extLst>
                    <a:ext uri="{9D8B030D-6E8A-4147-A177-3AD203B41FA5}">
                      <a16:colId xmlns:a16="http://schemas.microsoft.com/office/drawing/2014/main" val="20002"/>
                    </a:ext>
                  </a:extLst>
                </a:gridCol>
                <a:gridCol w="460634">
                  <a:extLst>
                    <a:ext uri="{9D8B030D-6E8A-4147-A177-3AD203B41FA5}">
                      <a16:colId xmlns:a16="http://schemas.microsoft.com/office/drawing/2014/main" val="20003"/>
                    </a:ext>
                  </a:extLst>
                </a:gridCol>
              </a:tblGrid>
              <a:tr h="160883">
                <a:tc>
                  <a:txBody>
                    <a:bodyPr/>
                    <a:lstStyle/>
                    <a:p>
                      <a:pPr algn="l" fontAlgn="b"/>
                      <a:r>
                        <a:rPr lang="en-US" sz="800" u="none" strike="noStrike" dirty="0">
                          <a:effectLst/>
                        </a:rPr>
                        <a:t>Prompt</a:t>
                      </a:r>
                      <a:endParaRPr lang="en-US" sz="800" b="1" i="0" u="none" strike="noStrike" dirty="0">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Name</a:t>
                      </a:r>
                      <a:endParaRPr lang="en-US" sz="800" b="1"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Field Type</a:t>
                      </a:r>
                      <a:endParaRPr lang="en-US" sz="800" b="1"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Format</a:t>
                      </a:r>
                      <a:endParaRPr lang="en-US" sz="800" b="1"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0"/>
                  </a:ext>
                </a:extLst>
              </a:tr>
              <a:tr h="160883">
                <a:tc>
                  <a:txBody>
                    <a:bodyPr/>
                    <a:lstStyle/>
                    <a:p>
                      <a:pPr algn="l" fontAlgn="b"/>
                      <a:r>
                        <a:rPr lang="en-US" sz="800" u="none" strike="noStrike">
                          <a:effectLst/>
                        </a:rPr>
                        <a:t>Evans County Heart Disease Study</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EVANSCOUNT</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Label/Title</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1"/>
                  </a:ext>
                </a:extLst>
              </a:tr>
              <a:tr h="160883">
                <a:tc>
                  <a:txBody>
                    <a:bodyPr/>
                    <a:lstStyle/>
                    <a:p>
                      <a:pPr algn="l" fontAlgn="b"/>
                      <a:r>
                        <a:rPr lang="en-US" sz="800" u="none" strike="noStrike">
                          <a:effectLst/>
                        </a:rPr>
                        <a:t>ID</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ID</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2"/>
                  </a:ext>
                </a:extLst>
              </a:tr>
              <a:tr h="160883">
                <a:tc>
                  <a:txBody>
                    <a:bodyPr/>
                    <a:lstStyle/>
                    <a:p>
                      <a:pPr algn="l" fontAlgn="b"/>
                      <a:r>
                        <a:rPr lang="en-US" sz="800" u="none" strike="noStrike">
                          <a:effectLst/>
                        </a:rPr>
                        <a:t>Coronary Heart Disease (CHD)</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dirty="0">
                          <a:effectLst/>
                        </a:rPr>
                        <a:t>CHD</a:t>
                      </a:r>
                      <a:endParaRPr lang="en-US" sz="800" b="0" i="0" u="none" strike="noStrike" dirty="0">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3"/>
                  </a:ext>
                </a:extLst>
              </a:tr>
              <a:tr h="160883">
                <a:tc>
                  <a:txBody>
                    <a:bodyPr/>
                    <a:lstStyle/>
                    <a:p>
                      <a:pPr algn="l" fontAlgn="b"/>
                      <a:r>
                        <a:rPr lang="en-US" sz="800" u="none" strike="noStrike">
                          <a:effectLst/>
                        </a:rPr>
                        <a:t>Age (years) (AGEC)</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dirty="0">
                          <a:effectLst/>
                        </a:rPr>
                        <a:t>AGE</a:t>
                      </a:r>
                      <a:endParaRPr lang="en-US" sz="800" b="0" i="0" u="none" strike="noStrike" dirty="0">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4"/>
                  </a:ext>
                </a:extLst>
              </a:tr>
              <a:tr h="160883">
                <a:tc>
                  <a:txBody>
                    <a:bodyPr/>
                    <a:lstStyle/>
                    <a:p>
                      <a:pPr algn="l" fontAlgn="b"/>
                      <a:r>
                        <a:rPr lang="en-US" sz="800" u="none" strike="noStrike">
                          <a:effectLst/>
                        </a:rPr>
                        <a:t>Catecholamine Level (CAT)</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CAT</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5"/>
                  </a:ext>
                </a:extLst>
              </a:tr>
              <a:tr h="160883">
                <a:tc>
                  <a:txBody>
                    <a:bodyPr/>
                    <a:lstStyle/>
                    <a:p>
                      <a:pPr algn="l" fontAlgn="b"/>
                      <a:r>
                        <a:rPr lang="en-US" sz="800" u="none" strike="noStrike">
                          <a:effectLst/>
                        </a:rPr>
                        <a:t>Serum Cholesterol (CHL)</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CHL</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6"/>
                  </a:ext>
                </a:extLst>
              </a:tr>
              <a:tr h="160883">
                <a:tc>
                  <a:txBody>
                    <a:bodyPr/>
                    <a:lstStyle/>
                    <a:p>
                      <a:pPr algn="l" fontAlgn="b"/>
                      <a:r>
                        <a:rPr lang="en-US" sz="800" u="none" strike="noStrike">
                          <a:effectLst/>
                        </a:rPr>
                        <a:t>Diastolic Blood Pressure (DBP)</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DBP</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7"/>
                  </a:ext>
                </a:extLst>
              </a:tr>
              <a:tr h="160883">
                <a:tc>
                  <a:txBody>
                    <a:bodyPr/>
                    <a:lstStyle/>
                    <a:p>
                      <a:pPr algn="l" fontAlgn="b"/>
                      <a:r>
                        <a:rPr lang="en-US" sz="800" u="none" strike="noStrike">
                          <a:effectLst/>
                        </a:rPr>
                        <a:t>Electrocardiogram (ECG)</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ECG</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8"/>
                  </a:ext>
                </a:extLst>
              </a:tr>
              <a:tr h="160883">
                <a:tc>
                  <a:txBody>
                    <a:bodyPr/>
                    <a:lstStyle/>
                    <a:p>
                      <a:pPr algn="l" fontAlgn="b"/>
                      <a:r>
                        <a:rPr lang="en-US" sz="800" u="none" strike="noStrike">
                          <a:effectLst/>
                        </a:rPr>
                        <a:t>Hematocrit (percent) (HEM)</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HEM</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09"/>
                  </a:ext>
                </a:extLst>
              </a:tr>
              <a:tr h="160883">
                <a:tc>
                  <a:txBody>
                    <a:bodyPr/>
                    <a:lstStyle/>
                    <a:p>
                      <a:pPr algn="l" fontAlgn="b"/>
                      <a:r>
                        <a:rPr lang="en-US" sz="800" u="none" strike="noStrike">
                          <a:effectLst/>
                        </a:rPr>
                        <a:t>Marital Status (MAR)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MAR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0"/>
                  </a:ext>
                </a:extLst>
              </a:tr>
              <a:tr h="160883">
                <a:tc>
                  <a:txBody>
                    <a:bodyPr/>
                    <a:lstStyle/>
                    <a:p>
                      <a:pPr algn="l" fontAlgn="b"/>
                      <a:r>
                        <a:rPr lang="en-US" sz="800" u="none" strike="noStrike">
                          <a:effectLst/>
                        </a:rPr>
                        <a:t>MP (MP)</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MP</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1"/>
                  </a:ext>
                </a:extLst>
              </a:tr>
              <a:tr h="160883">
                <a:tc>
                  <a:txBody>
                    <a:bodyPr/>
                    <a:lstStyle/>
                    <a:p>
                      <a:pPr algn="l" fontAlgn="b"/>
                      <a:r>
                        <a:rPr lang="en-US" sz="800" u="none" strike="noStrike" dirty="0">
                          <a:effectLst/>
                        </a:rPr>
                        <a:t>Occupation (OCC)</a:t>
                      </a:r>
                      <a:endParaRPr lang="en-US" sz="800" b="0" i="0" u="none" strike="noStrike" dirty="0">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OCC</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2"/>
                  </a:ext>
                </a:extLst>
              </a:tr>
              <a:tr h="160883">
                <a:tc>
                  <a:txBody>
                    <a:bodyPr/>
                    <a:lstStyle/>
                    <a:p>
                      <a:pPr algn="l" fontAlgn="b"/>
                      <a:r>
                        <a:rPr lang="en-US" sz="800" u="none" strike="noStrike" dirty="0">
                          <a:effectLst/>
                        </a:rPr>
                        <a:t>Pulse (beats/min) (PLS)</a:t>
                      </a:r>
                      <a:endParaRPr lang="en-US" sz="800" b="0" i="0" u="none" strike="noStrike" dirty="0">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PLS</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3"/>
                  </a:ext>
                </a:extLst>
              </a:tr>
              <a:tr h="160883">
                <a:tc>
                  <a:txBody>
                    <a:bodyPr/>
                    <a:lstStyle/>
                    <a:p>
                      <a:pPr algn="l" fontAlgn="b"/>
                      <a:r>
                        <a:rPr lang="en-US" sz="800" u="none" strike="noStrike" dirty="0" err="1">
                          <a:effectLst/>
                        </a:rPr>
                        <a:t>Quetelet</a:t>
                      </a:r>
                      <a:r>
                        <a:rPr lang="en-US" sz="800" u="none" strike="noStrike" dirty="0">
                          <a:effectLst/>
                        </a:rPr>
                        <a:t> Index (QTI)</a:t>
                      </a:r>
                      <a:endParaRPr lang="en-US" sz="800" b="0" i="0" u="none" strike="noStrike" dirty="0">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QTI</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4"/>
                  </a:ext>
                </a:extLst>
              </a:tr>
              <a:tr h="160883">
                <a:tc>
                  <a:txBody>
                    <a:bodyPr/>
                    <a:lstStyle/>
                    <a:p>
                      <a:pPr algn="l" fontAlgn="b"/>
                      <a:r>
                        <a:rPr lang="en-US" sz="800" u="none" strike="noStrike">
                          <a:effectLst/>
                        </a:rPr>
                        <a:t>Systolic Blood Pressure (SBP)</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SBP</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5"/>
                  </a:ext>
                </a:extLst>
              </a:tr>
              <a:tr h="160883">
                <a:tc>
                  <a:txBody>
                    <a:bodyPr/>
                    <a:lstStyle/>
                    <a:p>
                      <a:pPr algn="l" fontAlgn="b"/>
                      <a:r>
                        <a:rPr lang="en-US" sz="800" u="none" strike="noStrike">
                          <a:effectLst/>
                        </a:rPr>
                        <a:t>Socioeconomic Status (McGuire-White index) (SES)</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SES</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6"/>
                  </a:ext>
                </a:extLst>
              </a:tr>
              <a:tr h="160883">
                <a:tc>
                  <a:txBody>
                    <a:bodyPr/>
                    <a:lstStyle/>
                    <a:p>
                      <a:pPr algn="l" fontAlgn="b"/>
                      <a:r>
                        <a:rPr lang="en-US" sz="800" u="none" strike="noStrike">
                          <a:effectLst/>
                        </a:rPr>
                        <a:t>Cigarette Smoking (SMK)</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SMK</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7"/>
                  </a:ext>
                </a:extLst>
              </a:tr>
              <a:tr h="160883">
                <a:tc>
                  <a:txBody>
                    <a:bodyPr/>
                    <a:lstStyle/>
                    <a:p>
                      <a:pPr algn="l" fontAlgn="b"/>
                      <a:r>
                        <a:rPr lang="en-US" sz="800" u="none" strike="noStrike">
                          <a:effectLst/>
                        </a:rPr>
                        <a:t>Age Group 1 (AGEG1)</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AGEG1</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8"/>
                  </a:ext>
                </a:extLst>
              </a:tr>
              <a:tr h="160883">
                <a:tc>
                  <a:txBody>
                    <a:bodyPr/>
                    <a:lstStyle/>
                    <a:p>
                      <a:pPr algn="l" fontAlgn="b"/>
                      <a:r>
                        <a:rPr lang="en-US" sz="800" u="none" strike="noStrike">
                          <a:effectLst/>
                        </a:rPr>
                        <a:t>Age Group 2 (AGEG2)</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AGEG2</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Number</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19"/>
                  </a:ext>
                </a:extLst>
              </a:tr>
              <a:tr h="160883">
                <a:tc>
                  <a:txBody>
                    <a:bodyPr/>
                    <a:lstStyle/>
                    <a:p>
                      <a:pPr algn="l" fontAlgn="b"/>
                      <a:r>
                        <a:rPr lang="en-US" sz="800" u="none" strike="noStrike">
                          <a:effectLst/>
                        </a:rPr>
                        <a:t>Cholesterol Group (CHLG)</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CHLG</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20"/>
                  </a:ext>
                </a:extLst>
              </a:tr>
              <a:tr h="160883">
                <a:tc>
                  <a:txBody>
                    <a:bodyPr/>
                    <a:lstStyle/>
                    <a:p>
                      <a:pPr algn="l" fontAlgn="b"/>
                      <a:r>
                        <a:rPr lang="en-US" sz="800" u="none" strike="noStrike">
                          <a:effectLst/>
                        </a:rPr>
                        <a:t>QTI Group (QTIG)</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QTIG</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21"/>
                  </a:ext>
                </a:extLst>
              </a:tr>
              <a:tr h="160883">
                <a:tc>
                  <a:txBody>
                    <a:bodyPr/>
                    <a:lstStyle/>
                    <a:p>
                      <a:pPr algn="l" fontAlgn="b"/>
                      <a:r>
                        <a:rPr lang="en-US" sz="800" u="none" strike="noStrike">
                          <a:effectLst/>
                        </a:rPr>
                        <a:t>SES Group (SESG)</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SESG</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22"/>
                  </a:ext>
                </a:extLst>
              </a:tr>
              <a:tr h="160883">
                <a:tc>
                  <a:txBody>
                    <a:bodyPr/>
                    <a:lstStyle/>
                    <a:p>
                      <a:pPr algn="l" fontAlgn="b"/>
                      <a:r>
                        <a:rPr lang="en-US" sz="800" u="none" strike="noStrike">
                          <a:effectLst/>
                        </a:rPr>
                        <a:t>Hypertension (HPT)</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HPT</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a:effectLst/>
                        </a:rPr>
                        <a:t>Yes/No</a:t>
                      </a:r>
                      <a:endParaRPr lang="en-US" sz="800" b="0" i="0" u="none" strike="noStrike">
                        <a:solidFill>
                          <a:srgbClr val="000000"/>
                        </a:solidFill>
                        <a:effectLst/>
                        <a:latin typeface="Calibri" panose="020F0502020204030204" pitchFamily="34" charset="0"/>
                      </a:endParaRPr>
                    </a:p>
                  </a:txBody>
                  <a:tcPr marL="6799" marR="6799" marT="6799" marB="0" anchor="b"/>
                </a:tc>
                <a:tc>
                  <a:txBody>
                    <a:bodyPr/>
                    <a:lstStyle/>
                    <a:p>
                      <a:pPr algn="l" fontAlgn="b"/>
                      <a:r>
                        <a:rPr lang="en-US" sz="800" u="none" strike="noStrike" dirty="0">
                          <a:effectLst/>
                        </a:rPr>
                        <a:t> </a:t>
                      </a:r>
                      <a:endParaRPr lang="en-US" sz="800" b="0" i="0" u="none" strike="noStrike" dirty="0">
                        <a:solidFill>
                          <a:srgbClr val="000000"/>
                        </a:solidFill>
                        <a:effectLst/>
                        <a:latin typeface="Calibri" panose="020F0502020204030204" pitchFamily="34" charset="0"/>
                      </a:endParaRPr>
                    </a:p>
                  </a:txBody>
                  <a:tcPr marL="6799" marR="6799" marT="6799" marB="0" anchor="b"/>
                </a:tc>
                <a:extLst>
                  <a:ext uri="{0D108BD9-81ED-4DB2-BD59-A6C34878D82A}">
                    <a16:rowId xmlns:a16="http://schemas.microsoft.com/office/drawing/2014/main" val="10023"/>
                  </a:ext>
                </a:extLst>
              </a:tr>
            </a:tbl>
          </a:graphicData>
        </a:graphic>
      </p:graphicFrame>
      <p:sp>
        <p:nvSpPr>
          <p:cNvPr id="7" name="TextBox 6"/>
          <p:cNvSpPr txBox="1"/>
          <p:nvPr/>
        </p:nvSpPr>
        <p:spPr>
          <a:xfrm>
            <a:off x="685800" y="57150"/>
            <a:ext cx="7772400" cy="646331"/>
          </a:xfrm>
          <a:prstGeom prst="rect">
            <a:avLst/>
          </a:prstGeom>
          <a:noFill/>
        </p:spPr>
        <p:txBody>
          <a:bodyPr wrap="square" rtlCol="0">
            <a:spAutoFit/>
          </a:bodyPr>
          <a:lstStyle/>
          <a:p>
            <a:r>
              <a:rPr lang="en-US" sz="3600" dirty="0">
                <a:solidFill>
                  <a:srgbClr val="1D60AC"/>
                </a:solidFill>
                <a:latin typeface="Segoe UI Semilight" panose="020B0402040204020203" pitchFamily="34" charset="0"/>
                <a:cs typeface="Segoe UI Semilight" panose="020B0402040204020203" pitchFamily="34" charset="0"/>
              </a:rPr>
              <a:t>Data Dictionary</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1272363"/>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1</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45943"/>
            <a:ext cx="7467600" cy="1323439"/>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b="1" dirty="0">
                <a:latin typeface="Segoe UI Semilight" panose="020B0402040204020203" pitchFamily="34" charset="0"/>
                <a:cs typeface="Segoe UI Semilight" panose="020B0402040204020203" pitchFamily="34" charset="0"/>
              </a:rPr>
              <a:t>What is the risk ratio for those who developed Coronary Heart Disease (CHD) based on the level of cholesterol?</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Courier New" panose="02070309020205020404" pitchFamily="49" charset="0"/>
              <a:buChar char="o"/>
            </a:pPr>
            <a:r>
              <a:rPr lang="en-US" altLang="en-US" sz="1600" dirty="0">
                <a:latin typeface="Segoe UI Semilight" panose="020B0402040204020203" pitchFamily="34" charset="0"/>
                <a:cs typeface="Segoe UI Semilight" panose="020B0402040204020203" pitchFamily="34" charset="0"/>
              </a:rPr>
              <a:t>The variable CHL represents serum cholesterol, often considered to be elevated when over 200. </a:t>
            </a:r>
            <a:endParaRPr lang="en-US" altLang="en-US" sz="14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4050534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1 -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45943"/>
            <a:ext cx="7467600" cy="3046988"/>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We can use the CONDITIONAL ASSIGNMENT command box to make a Yes/No decision on CHL_Over200 and set the value of the variable accordingly.</a:t>
            </a:r>
          </a:p>
          <a:p>
            <a:pPr marL="285750" indent="-285750">
              <a:buClr>
                <a:schemeClr val="tx2"/>
              </a:buClr>
              <a:buFont typeface="Arial" panose="020B0604020202020204" pitchFamily="34" charset="0"/>
              <a:buChar char="•"/>
            </a:pPr>
            <a:endParaRPr lang="en-US" altLang="en-US" sz="1600" b="1" dirty="0">
              <a:latin typeface="Segoe UI Semilight" panose="020B0402040204020203" pitchFamily="34" charset="0"/>
              <a:cs typeface="Segoe UI Semilight" panose="020B0402040204020203" pitchFamily="34" charset="0"/>
            </a:endParaRPr>
          </a:p>
          <a:p>
            <a:pPr marL="800100" lvl="1" indent="-342900">
              <a:buClr>
                <a:schemeClr val="tx2"/>
              </a:buClr>
              <a:buFont typeface="+mj-lt"/>
              <a:buAutoNum type="arabicPeriod"/>
            </a:pPr>
            <a:r>
              <a:rPr lang="en-US" altLang="en-US" sz="1600" b="1" dirty="0">
                <a:latin typeface="Segoe UI Semilight" panose="020B0402040204020203" pitchFamily="34" charset="0"/>
                <a:cs typeface="Segoe UI Semilight" panose="020B0402040204020203" pitchFamily="34" charset="0"/>
              </a:rPr>
              <a:t>	</a:t>
            </a:r>
            <a:r>
              <a:rPr lang="en-US" altLang="en-US" sz="1600" b="1" dirty="0">
                <a:solidFill>
                  <a:schemeClr val="accent2"/>
                </a:solidFill>
                <a:latin typeface="Segoe UI Semilight" panose="020B0402040204020203" pitchFamily="34" charset="0"/>
                <a:cs typeface="Segoe UI Semilight" panose="020B0402040204020203" pitchFamily="34" charset="0"/>
              </a:rPr>
              <a:t>Create a new variable called </a:t>
            </a:r>
            <a:r>
              <a:rPr lang="en-US" altLang="en-US" sz="1600" b="1" dirty="0" err="1">
                <a:solidFill>
                  <a:schemeClr val="accent2"/>
                </a:solidFill>
                <a:latin typeface="Segoe UI Semilight" panose="020B0402040204020203" pitchFamily="34" charset="0"/>
                <a:cs typeface="Segoe UI Semilight" panose="020B0402040204020203" pitchFamily="34" charset="0"/>
              </a:rPr>
              <a:t>HighCholesterol</a:t>
            </a:r>
            <a:r>
              <a:rPr lang="en-US" altLang="en-US" sz="1600" b="1" dirty="0">
                <a:solidFill>
                  <a:schemeClr val="accent2"/>
                </a:solidFill>
                <a:latin typeface="Segoe UI Semilight" panose="020B0402040204020203" pitchFamily="34" charset="0"/>
                <a:cs typeface="Segoe UI Semilight" panose="020B0402040204020203" pitchFamily="34" charset="0"/>
              </a:rPr>
              <a:t>	</a:t>
            </a:r>
          </a:p>
          <a:p>
            <a:pPr marL="800100" lvl="1" indent="-342900">
              <a:buClr>
                <a:schemeClr val="tx2"/>
              </a:buClr>
              <a:buFont typeface="+mj-lt"/>
              <a:buAutoNum type="arabicPeriod"/>
            </a:pPr>
            <a:r>
              <a:rPr lang="en-US" altLang="en-US" sz="1600" b="1" dirty="0">
                <a:solidFill>
                  <a:schemeClr val="accent2"/>
                </a:solidFill>
                <a:latin typeface="Segoe UI Semilight" panose="020B0402040204020203" pitchFamily="34" charset="0"/>
                <a:cs typeface="Segoe UI Semilight" panose="020B0402040204020203" pitchFamily="34" charset="0"/>
              </a:rPr>
              <a:t>	Use a conditional assignment stating</a:t>
            </a:r>
          </a:p>
          <a:p>
            <a:pPr lvl="1">
              <a:buClr>
                <a:schemeClr val="tx2"/>
              </a:buClr>
            </a:pPr>
            <a:r>
              <a:rPr lang="en-US" altLang="en-US" sz="1600" b="1" dirty="0">
                <a:solidFill>
                  <a:schemeClr val="accent2"/>
                </a:solidFill>
                <a:latin typeface="Segoe UI Semilight" panose="020B0402040204020203" pitchFamily="34" charset="0"/>
                <a:cs typeface="Segoe UI Semilight" panose="020B0402040204020203" pitchFamily="34" charset="0"/>
              </a:rPr>
              <a:t>		IF CHL&gt;= 200 THEN </a:t>
            </a:r>
            <a:r>
              <a:rPr lang="en-US" altLang="en-US" sz="1600" b="1" dirty="0" err="1">
                <a:solidFill>
                  <a:schemeClr val="accent2"/>
                </a:solidFill>
                <a:latin typeface="Segoe UI Semilight" panose="020B0402040204020203" pitchFamily="34" charset="0"/>
                <a:cs typeface="Segoe UI Semilight" panose="020B0402040204020203" pitchFamily="34" charset="0"/>
              </a:rPr>
              <a:t>HighCholesterol</a:t>
            </a:r>
            <a:r>
              <a:rPr lang="en-US" altLang="en-US" sz="1600" b="1" dirty="0">
                <a:solidFill>
                  <a:schemeClr val="accent2"/>
                </a:solidFill>
                <a:latin typeface="Segoe UI Semilight" panose="020B0402040204020203" pitchFamily="34" charset="0"/>
                <a:cs typeface="Segoe UI Semilight" panose="020B0402040204020203" pitchFamily="34" charset="0"/>
              </a:rPr>
              <a:t> = (+)  </a:t>
            </a:r>
          </a:p>
          <a:p>
            <a:pPr lvl="1">
              <a:buClr>
                <a:schemeClr val="tx2"/>
              </a:buClr>
            </a:pPr>
            <a:r>
              <a:rPr lang="en-US" altLang="en-US" sz="1600" b="1" dirty="0">
                <a:solidFill>
                  <a:schemeClr val="accent2"/>
                </a:solidFill>
                <a:latin typeface="Segoe UI Semilight" panose="020B0402040204020203" pitchFamily="34" charset="0"/>
                <a:cs typeface="Segoe UI Semilight" panose="020B0402040204020203" pitchFamily="34" charset="0"/>
              </a:rPr>
              <a:t>			ELSE    			 </a:t>
            </a:r>
          </a:p>
          <a:p>
            <a:pPr lvl="1">
              <a:buClr>
                <a:schemeClr val="tx2"/>
              </a:buClr>
            </a:pPr>
            <a:r>
              <a:rPr lang="en-US" altLang="en-US" sz="1600" b="1" dirty="0">
                <a:solidFill>
                  <a:schemeClr val="accent2"/>
                </a:solidFill>
                <a:latin typeface="Segoe UI Semilight" panose="020B0402040204020203" pitchFamily="34" charset="0"/>
                <a:cs typeface="Segoe UI Semilight" panose="020B0402040204020203" pitchFamily="34" charset="0"/>
              </a:rPr>
              <a:t>		</a:t>
            </a:r>
            <a:r>
              <a:rPr lang="en-US" altLang="en-US" sz="1600" b="1" dirty="0" err="1">
                <a:solidFill>
                  <a:schemeClr val="accent2"/>
                </a:solidFill>
                <a:latin typeface="Segoe UI Semilight" panose="020B0402040204020203" pitchFamily="34" charset="0"/>
                <a:cs typeface="Segoe UI Semilight" panose="020B0402040204020203" pitchFamily="34" charset="0"/>
              </a:rPr>
              <a:t>HighCholesterol</a:t>
            </a:r>
            <a:r>
              <a:rPr lang="en-US" altLang="en-US" sz="1600" b="1" dirty="0">
                <a:solidFill>
                  <a:schemeClr val="accent2"/>
                </a:solidFill>
                <a:latin typeface="Segoe UI Semilight" panose="020B0402040204020203" pitchFamily="34" charset="0"/>
                <a:cs typeface="Segoe UI Semilight" panose="020B0402040204020203" pitchFamily="34" charset="0"/>
              </a:rPr>
              <a:t> =(-)</a:t>
            </a:r>
          </a:p>
          <a:p>
            <a:pPr marL="285750" indent="-285750">
              <a:buClr>
                <a:schemeClr val="tx2"/>
              </a:buClr>
              <a:buFont typeface="Arial" panose="020B0604020202020204" pitchFamily="34" charset="0"/>
              <a:buChar char="•"/>
            </a:pPr>
            <a:endParaRPr lang="en-US" altLang="en-US" sz="1600" b="1"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n-US" altLang="en-US" sz="1600" b="1"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You can see that 57.80% of the population had high levels of serum cholesterol by generating a Frequency on CHL_Over200</a:t>
            </a:r>
            <a:endParaRPr lang="en-US" altLang="en-US" sz="14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4875596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1 -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284747" y="1504950"/>
            <a:ext cx="8097252" cy="2936649"/>
          </a:xfrm>
          <a:prstGeom prst="rect">
            <a:avLst/>
          </a:prstGeom>
        </p:spPr>
      </p:pic>
    </p:spTree>
    <p:extLst>
      <p:ext uri="{BB962C8B-B14F-4D97-AF65-F5344CB8AC3E}">
        <p14:creationId xmlns:p14="http://schemas.microsoft.com/office/powerpoint/2010/main" val="18356160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2</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45943"/>
            <a:ext cx="7467600" cy="1815882"/>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b="1" dirty="0">
                <a:solidFill>
                  <a:schemeClr val="accent2"/>
                </a:solidFill>
                <a:latin typeface="Segoe UI Semilight" panose="020B0402040204020203" pitchFamily="34" charset="0"/>
                <a:cs typeface="Segoe UI Semilight" panose="020B0402040204020203" pitchFamily="34" charset="0"/>
              </a:rPr>
              <a:t>Which age group shows higher risk of developing CHD if their Catecholamine Levels (CAT) are high? </a:t>
            </a:r>
          </a:p>
          <a:p>
            <a:pPr marL="742950" lvl="1" indent="-285750">
              <a:buClr>
                <a:schemeClr val="tx2"/>
              </a:buClr>
              <a:buFont typeface="Courier New" panose="02070309020205020404" pitchFamily="49" charset="0"/>
              <a:buChar char="o"/>
            </a:pPr>
            <a:r>
              <a:rPr lang="en-US" altLang="en-US" sz="1600" dirty="0">
                <a:latin typeface="Segoe UI Semilight" panose="020B0402040204020203" pitchFamily="34" charset="0"/>
                <a:cs typeface="Segoe UI Semilight" panose="020B0402040204020203" pitchFamily="34" charset="0"/>
              </a:rPr>
              <a:t>High levels of CAT can develop increases in heart rate, blood pressure, blood glucose levels.</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b="1" dirty="0">
                <a:solidFill>
                  <a:schemeClr val="accent2"/>
                </a:solidFill>
                <a:latin typeface="Segoe UI Semilight" panose="020B0402040204020203" pitchFamily="34" charset="0"/>
                <a:cs typeface="Segoe UI Semilight" panose="020B0402040204020203" pitchFamily="34" charset="0"/>
              </a:rPr>
              <a:t>How many individuals are there in the 40-59 year age group and how many in the 60-69 year age group?</a:t>
            </a:r>
          </a:p>
        </p:txBody>
      </p:sp>
    </p:spTree>
    <p:extLst>
      <p:ext uri="{BB962C8B-B14F-4D97-AF65-F5344CB8AC3E}">
        <p14:creationId xmlns:p14="http://schemas.microsoft.com/office/powerpoint/2010/main" val="2218343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2 -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45943"/>
            <a:ext cx="7467600" cy="954107"/>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400" b="1" dirty="0">
                <a:solidFill>
                  <a:schemeClr val="accent2"/>
                </a:solidFill>
                <a:latin typeface="Segoe UI Semilight" panose="020B0402040204020203" pitchFamily="34" charset="0"/>
                <a:cs typeface="Segoe UI Semilight" panose="020B0402040204020203" pitchFamily="34" charset="0"/>
              </a:rPr>
              <a:t>Which age group shows higher risk of developing CHD if their Catecholamine Levels (CAT) are high </a:t>
            </a:r>
          </a:p>
          <a:p>
            <a:pPr marL="742950" lvl="1" indent="-285750">
              <a:buClr>
                <a:schemeClr val="tx2"/>
              </a:buClr>
              <a:buFont typeface="Courier New" panose="02070309020205020404" pitchFamily="49" charset="0"/>
              <a:buChar char="o"/>
            </a:pPr>
            <a:r>
              <a:rPr lang="en-US" altLang="en-US" sz="1400" b="1" dirty="0">
                <a:latin typeface="Segoe UI Semilight" panose="020B0402040204020203" pitchFamily="34" charset="0"/>
                <a:cs typeface="Segoe UI Semilight" panose="020B0402040204020203" pitchFamily="34" charset="0"/>
              </a:rPr>
              <a:t>Generate a 2x2 tables and Stratify by </a:t>
            </a:r>
            <a:r>
              <a:rPr lang="en-US" altLang="en-US" sz="1400" b="1" dirty="0" err="1">
                <a:latin typeface="Segoe UI Semilight" panose="020B0402040204020203" pitchFamily="34" charset="0"/>
                <a:cs typeface="Segoe UI Semilight" panose="020B0402040204020203" pitchFamily="34" charset="0"/>
              </a:rPr>
              <a:t>Agegroup</a:t>
            </a:r>
            <a:r>
              <a:rPr lang="en-US" altLang="en-US" sz="1400" b="1" dirty="0">
                <a:latin typeface="Segoe UI Semilight" panose="020B0402040204020203" pitchFamily="34" charset="0"/>
                <a:cs typeface="Segoe UI Semilight" panose="020B0402040204020203" pitchFamily="34" charset="0"/>
              </a:rPr>
              <a:t>.</a:t>
            </a:r>
          </a:p>
          <a:p>
            <a:pPr>
              <a:buClr>
                <a:schemeClr val="tx2"/>
              </a:buClr>
            </a:pPr>
            <a:r>
              <a:rPr lang="en-US" altLang="en-US" sz="1400" b="1" dirty="0">
                <a:latin typeface="Segoe UI Semilight" panose="020B0402040204020203" pitchFamily="34" charset="0"/>
                <a:cs typeface="Segoe UI Semilight" panose="020B0402040204020203" pitchFamily="34" charset="0"/>
              </a:rPr>
              <a:t>	</a:t>
            </a:r>
          </a:p>
        </p:txBody>
      </p:sp>
      <p:pic>
        <p:nvPicPr>
          <p:cNvPr id="3" name="Picture 2"/>
          <p:cNvPicPr>
            <a:picLocks noChangeAspect="1"/>
          </p:cNvPicPr>
          <p:nvPr/>
        </p:nvPicPr>
        <p:blipFill>
          <a:blip r:embed="rId3"/>
          <a:stretch>
            <a:fillRect/>
          </a:stretch>
        </p:blipFill>
        <p:spPr>
          <a:xfrm>
            <a:off x="990600" y="2419350"/>
            <a:ext cx="7010400" cy="1210998"/>
          </a:xfrm>
          <a:prstGeom prst="rect">
            <a:avLst/>
          </a:prstGeom>
        </p:spPr>
      </p:pic>
    </p:spTree>
    <p:extLst>
      <p:ext uri="{BB962C8B-B14F-4D97-AF65-F5344CB8AC3E}">
        <p14:creationId xmlns:p14="http://schemas.microsoft.com/office/powerpoint/2010/main" val="16877108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2 -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45943"/>
            <a:ext cx="7467600" cy="2031325"/>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400" b="1" dirty="0">
                <a:solidFill>
                  <a:schemeClr val="accent2"/>
                </a:solidFill>
                <a:latin typeface="Segoe UI Semilight" panose="020B0402040204020203" pitchFamily="34" charset="0"/>
                <a:cs typeface="Segoe UI Semilight" panose="020B0402040204020203" pitchFamily="34" charset="0"/>
              </a:rPr>
              <a:t>In the </a:t>
            </a:r>
            <a:r>
              <a:rPr lang="en-US" altLang="en-US" sz="1400" b="1" dirty="0" err="1">
                <a:solidFill>
                  <a:schemeClr val="accent2"/>
                </a:solidFill>
                <a:latin typeface="Segoe UI Semilight" panose="020B0402040204020203" pitchFamily="34" charset="0"/>
                <a:cs typeface="Segoe UI Semilight" panose="020B0402040204020203" pitchFamily="34" charset="0"/>
              </a:rPr>
              <a:t>EvansCounty</a:t>
            </a:r>
            <a:r>
              <a:rPr lang="en-US" altLang="en-US" sz="1400" b="1" dirty="0">
                <a:solidFill>
                  <a:schemeClr val="accent2"/>
                </a:solidFill>
                <a:latin typeface="Segoe UI Semilight" panose="020B0402040204020203" pitchFamily="34" charset="0"/>
                <a:cs typeface="Segoe UI Semilight" panose="020B0402040204020203" pitchFamily="34" charset="0"/>
              </a:rPr>
              <a:t> data, the youngest person was 40 and the oldest 76, so create an </a:t>
            </a:r>
            <a:r>
              <a:rPr lang="en-US" altLang="en-US" sz="1400" b="1" dirty="0" err="1">
                <a:solidFill>
                  <a:schemeClr val="accent2"/>
                </a:solidFill>
                <a:latin typeface="Segoe UI Semilight" panose="020B0402040204020203" pitchFamily="34" charset="0"/>
                <a:cs typeface="Segoe UI Semilight" panose="020B0402040204020203" pitchFamily="34" charset="0"/>
              </a:rPr>
              <a:t>Agegroup</a:t>
            </a:r>
            <a:r>
              <a:rPr lang="en-US" altLang="en-US" sz="1400" b="1" dirty="0">
                <a:solidFill>
                  <a:schemeClr val="accent2"/>
                </a:solidFill>
                <a:latin typeface="Segoe UI Semilight" panose="020B0402040204020203" pitchFamily="34" charset="0"/>
                <a:cs typeface="Segoe UI Semilight" panose="020B0402040204020203" pitchFamily="34" charset="0"/>
              </a:rPr>
              <a:t> variable.</a:t>
            </a:r>
          </a:p>
          <a:p>
            <a:pPr marL="742950" lvl="1" indent="-285750">
              <a:buClr>
                <a:schemeClr val="tx2"/>
              </a:buClr>
              <a:buFont typeface="Courier New" panose="02070309020205020404" pitchFamily="49" charset="0"/>
              <a:buChar char="o"/>
            </a:pPr>
            <a:r>
              <a:rPr lang="en-US" altLang="en-US" sz="1400" dirty="0">
                <a:latin typeface="Segoe UI Semilight" panose="020B0402040204020203" pitchFamily="34" charset="0"/>
                <a:cs typeface="Segoe UI Semilight" panose="020B0402040204020203" pitchFamily="34" charset="0"/>
              </a:rPr>
              <a:t>Create a new variable called </a:t>
            </a:r>
            <a:r>
              <a:rPr lang="en-US" altLang="en-US" sz="1400" dirty="0" err="1">
                <a:latin typeface="Segoe UI Semilight" panose="020B0402040204020203" pitchFamily="34" charset="0"/>
                <a:cs typeface="Segoe UI Semilight" panose="020B0402040204020203" pitchFamily="34" charset="0"/>
              </a:rPr>
              <a:t>AgeGroup</a:t>
            </a:r>
            <a:r>
              <a:rPr lang="en-US" altLang="en-US" sz="1400" dirty="0">
                <a:latin typeface="Segoe UI Semilight" panose="020B0402040204020203" pitchFamily="34" charset="0"/>
                <a:cs typeface="Segoe UI Semilight" panose="020B0402040204020203" pitchFamily="34" charset="0"/>
              </a:rPr>
              <a:t> using the WITH RECODED VALUE option</a:t>
            </a:r>
          </a:p>
          <a:p>
            <a:pPr marL="742950" lvl="1" indent="-285750">
              <a:buClr>
                <a:schemeClr val="tx2"/>
              </a:buClr>
              <a:buFont typeface="Courier New" panose="02070309020205020404" pitchFamily="49" charset="0"/>
              <a:buChar char="o"/>
            </a:pPr>
            <a:r>
              <a:rPr lang="en-US" altLang="en-US" sz="1400" dirty="0">
                <a:latin typeface="Segoe UI Semilight" panose="020B0402040204020203" pitchFamily="34" charset="0"/>
                <a:cs typeface="Segoe UI Semilight" panose="020B0402040204020203" pitchFamily="34" charset="0"/>
              </a:rPr>
              <a:t>Make the variable a TEXT variable</a:t>
            </a:r>
          </a:p>
          <a:p>
            <a:pPr marL="742950" lvl="1" indent="-285750">
              <a:buClr>
                <a:schemeClr val="tx2"/>
              </a:buClr>
              <a:buFont typeface="Courier New" panose="02070309020205020404" pitchFamily="49" charset="0"/>
              <a:buChar char="o"/>
            </a:pPr>
            <a:r>
              <a:rPr lang="en-US" altLang="en-US" sz="1400" dirty="0">
                <a:latin typeface="Segoe UI Semilight" panose="020B0402040204020203" pitchFamily="34" charset="0"/>
                <a:cs typeface="Segoe UI Semilight" panose="020B0402040204020203" pitchFamily="34" charset="0"/>
              </a:rPr>
              <a:t>Use the FILL RANGES option</a:t>
            </a:r>
          </a:p>
          <a:p>
            <a:pPr marL="742950" lvl="1" indent="-285750">
              <a:buClr>
                <a:schemeClr val="tx2"/>
              </a:buClr>
              <a:buFont typeface="Courier New" panose="02070309020205020404" pitchFamily="49" charset="0"/>
              <a:buChar char="o"/>
            </a:pPr>
            <a:r>
              <a:rPr lang="en-US" altLang="en-US" sz="1400" dirty="0">
                <a:latin typeface="Segoe UI Semilight" panose="020B0402040204020203" pitchFamily="34" charset="0"/>
                <a:cs typeface="Segoe UI Semilight" panose="020B0402040204020203" pitchFamily="34" charset="0"/>
              </a:rPr>
              <a:t>Start could be 40, the End 80, and the By 10. </a:t>
            </a:r>
          </a:p>
          <a:p>
            <a:pPr marL="742950" lvl="1" indent="-285750">
              <a:buClr>
                <a:schemeClr val="tx2"/>
              </a:buClr>
              <a:buFont typeface="Courier New" panose="02070309020205020404" pitchFamily="49" charset="0"/>
              <a:buChar char="o"/>
            </a:pPr>
            <a:endParaRPr lang="en-US" altLang="en-US" sz="1400" dirty="0">
              <a:solidFill>
                <a:schemeClr val="accent2"/>
              </a:solidFill>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400" b="1" dirty="0">
                <a:solidFill>
                  <a:schemeClr val="accent2"/>
                </a:solidFill>
                <a:latin typeface="Segoe UI Semilight" panose="020B0402040204020203" pitchFamily="34" charset="0"/>
                <a:cs typeface="Segoe UI Semilight" panose="020B0402040204020203" pitchFamily="34" charset="0"/>
              </a:rPr>
              <a:t>How many individuals are there in the 40-49 year age group and how many in the 60-69 year age group?</a:t>
            </a:r>
          </a:p>
        </p:txBody>
      </p:sp>
      <p:pic>
        <p:nvPicPr>
          <p:cNvPr id="3" name="Picture 2"/>
          <p:cNvPicPr>
            <a:picLocks noChangeAspect="1"/>
          </p:cNvPicPr>
          <p:nvPr/>
        </p:nvPicPr>
        <p:blipFill>
          <a:blip r:embed="rId3"/>
          <a:stretch>
            <a:fillRect/>
          </a:stretch>
        </p:blipFill>
        <p:spPr>
          <a:xfrm>
            <a:off x="2133600" y="3277268"/>
            <a:ext cx="4419600" cy="1666276"/>
          </a:xfrm>
          <a:prstGeom prst="rect">
            <a:avLst/>
          </a:prstGeom>
        </p:spPr>
      </p:pic>
    </p:spTree>
    <p:extLst>
      <p:ext uri="{BB962C8B-B14F-4D97-AF65-F5344CB8AC3E}">
        <p14:creationId xmlns:p14="http://schemas.microsoft.com/office/powerpoint/2010/main" val="16596237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3</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1245943"/>
            <a:ext cx="7772400" cy="2308324"/>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b="1" dirty="0">
                <a:latin typeface="Segoe UI Semilight" panose="020B0402040204020203" pitchFamily="34" charset="0"/>
                <a:cs typeface="Segoe UI Semilight" panose="020B0402040204020203" pitchFamily="34" charset="0"/>
              </a:rPr>
              <a:t>You are interested in performing some analyses only on those with hypertension.</a:t>
            </a:r>
          </a:p>
          <a:p>
            <a:pPr marL="285750" indent="-285750">
              <a:buClr>
                <a:schemeClr val="tx2"/>
              </a:buClr>
              <a:buFont typeface="Arial" panose="020B0604020202020204" pitchFamily="34" charset="0"/>
              <a:buChar char="•"/>
            </a:pPr>
            <a:endParaRPr lang="en-US" altLang="en-US" sz="1600" b="1" dirty="0">
              <a:latin typeface="Segoe UI Semilight" panose="020B0402040204020203" pitchFamily="34" charset="0"/>
              <a:cs typeface="Segoe UI Semilight" panose="020B0402040204020203" pitchFamily="34" charset="0"/>
            </a:endParaRPr>
          </a:p>
          <a:p>
            <a:pPr marL="742950" lvl="1" indent="-285750">
              <a:buClr>
                <a:schemeClr val="tx2"/>
              </a:buClr>
              <a:buFont typeface="Courier New" panose="02070309020205020404" pitchFamily="49" charset="0"/>
              <a:buChar char="o"/>
            </a:pPr>
            <a:r>
              <a:rPr lang="en-US" altLang="en-US" sz="1600" dirty="0">
                <a:latin typeface="Segoe UI Semilight" panose="020B0402040204020203" pitchFamily="34" charset="0"/>
                <a:cs typeface="Segoe UI Semilight" panose="020B0402040204020203" pitchFamily="34" charset="0"/>
              </a:rPr>
              <a:t>In this data file, the variable name is </a:t>
            </a:r>
            <a:r>
              <a:rPr lang="en-US" altLang="en-US" sz="1600" dirty="0">
                <a:solidFill>
                  <a:schemeClr val="accent2"/>
                </a:solidFill>
                <a:latin typeface="Segoe UI Semilight" panose="020B0402040204020203" pitchFamily="34" charset="0"/>
                <a:cs typeface="Segoe UI Semilight" panose="020B0402040204020203" pitchFamily="34" charset="0"/>
              </a:rPr>
              <a:t>HPT</a:t>
            </a:r>
            <a:r>
              <a:rPr lang="en-US" altLang="en-US" sz="1600" dirty="0">
                <a:latin typeface="Segoe UI Semilight" panose="020B0402040204020203" pitchFamily="34" charset="0"/>
                <a:cs typeface="Segoe UI Semilight" panose="020B0402040204020203" pitchFamily="34" charset="0"/>
              </a:rPr>
              <a:t>, and those who are hypertensive have the code 1 </a:t>
            </a:r>
          </a:p>
          <a:p>
            <a:pPr marL="742950" lvl="1" indent="-285750">
              <a:buClr>
                <a:schemeClr val="tx2"/>
              </a:buClr>
              <a:buFont typeface="Courier New" panose="02070309020205020404" pitchFamily="49" charset="0"/>
              <a:buChar char="o"/>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Courier New" panose="02070309020205020404" pitchFamily="49" charset="0"/>
              <a:buChar char="o"/>
            </a:pPr>
            <a:r>
              <a:rPr lang="en-US" altLang="en-US" sz="1600" dirty="0">
                <a:latin typeface="Segoe UI Semilight" panose="020B0402040204020203" pitchFamily="34" charset="0"/>
                <a:cs typeface="Segoe UI Semilight" panose="020B0402040204020203" pitchFamily="34" charset="0"/>
              </a:rPr>
              <a:t>What is the mean cholesterol (variable CHL) for the hypertensive group?</a:t>
            </a:r>
          </a:p>
          <a:p>
            <a:pPr marL="742950" lvl="1" indent="-285750">
              <a:buClr>
                <a:schemeClr val="tx2"/>
              </a:buClr>
              <a:buFont typeface="Courier New" panose="02070309020205020404" pitchFamily="49" charset="0"/>
              <a:buChar char="o"/>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Courier New" panose="02070309020205020404" pitchFamily="49" charset="0"/>
              <a:buChar char="o"/>
            </a:pPr>
            <a:r>
              <a:rPr lang="en-US" altLang="en-US" sz="1600" dirty="0">
                <a:latin typeface="Segoe UI Semilight" panose="020B0402040204020203" pitchFamily="34" charset="0"/>
                <a:cs typeface="Segoe UI Semilight" panose="020B0402040204020203" pitchFamily="34" charset="0"/>
              </a:rPr>
              <a:t>What is the risk ratio for the CAT-CHD relationship among those with hypertension?</a:t>
            </a:r>
          </a:p>
        </p:txBody>
      </p:sp>
    </p:spTree>
    <p:extLst>
      <p:ext uri="{BB962C8B-B14F-4D97-AF65-F5344CB8AC3E}">
        <p14:creationId xmlns:p14="http://schemas.microsoft.com/office/powerpoint/2010/main" val="2410910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315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ANALYSIS IN EPI INFO™ 7</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81000" y="1276350"/>
            <a:ext cx="3733800" cy="3323987"/>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400" dirty="0">
                <a:latin typeface="Segoe UI Semilight" panose="020B0402040204020203" pitchFamily="34" charset="0"/>
                <a:cs typeface="Segoe UI Semilight" panose="020B0402040204020203" pitchFamily="34" charset="0"/>
              </a:rPr>
              <a:t>All analysis in the dashboard is done using ‘gadgets’</a:t>
            </a:r>
          </a:p>
          <a:p>
            <a:pPr marL="285750" indent="-285750">
              <a:buClr>
                <a:schemeClr val="tx2"/>
              </a:buClr>
              <a:buFont typeface="Arial" panose="020B0604020202020204" pitchFamily="34" charset="0"/>
              <a:buChar char="•"/>
            </a:pPr>
            <a:endParaRPr lang="en-US" altLang="en-US" sz="14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400" dirty="0">
                <a:latin typeface="Segoe UI Semilight" panose="020B0402040204020203" pitchFamily="34" charset="0"/>
                <a:cs typeface="Segoe UI Semilight" panose="020B0402040204020203" pitchFamily="34" charset="0"/>
              </a:rPr>
              <a:t>Gadgets are packaged programs that increase the functionality of Dashboard</a:t>
            </a:r>
          </a:p>
          <a:p>
            <a:pPr marL="285750" indent="-285750">
              <a:buClr>
                <a:schemeClr val="tx2"/>
              </a:buClr>
              <a:buFont typeface="Arial" panose="020B0604020202020204" pitchFamily="34" charset="0"/>
              <a:buChar char="•"/>
            </a:pPr>
            <a:endParaRPr lang="en-US" altLang="en-US" sz="14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400" dirty="0">
                <a:latin typeface="Segoe UI Semilight" panose="020B0402040204020203" pitchFamily="34" charset="0"/>
                <a:cs typeface="Segoe UI Semilight" panose="020B0402040204020203" pitchFamily="34" charset="0"/>
              </a:rPr>
              <a:t>Three permanent ‘gadgets’ appear on Dashboard by default:</a:t>
            </a:r>
          </a:p>
          <a:p>
            <a:pPr marL="742950" lvl="1" indent="-285750">
              <a:buClr>
                <a:schemeClr val="tx2"/>
              </a:buClr>
              <a:buFont typeface="Courier New" panose="02070309020205020404" pitchFamily="49" charset="0"/>
              <a:buChar char="o"/>
            </a:pPr>
            <a:r>
              <a:rPr lang="en-US" altLang="en-US" sz="1400" b="1" dirty="0">
                <a:solidFill>
                  <a:schemeClr val="accent2"/>
                </a:solidFill>
                <a:latin typeface="Segoe UI Semilight" panose="020B0402040204020203" pitchFamily="34" charset="0"/>
                <a:cs typeface="Segoe UI Semilight" panose="020B0402040204020203" pitchFamily="34" charset="0"/>
              </a:rPr>
              <a:t>Record Count </a:t>
            </a:r>
            <a:r>
              <a:rPr lang="en-US" altLang="en-US" sz="1400" dirty="0">
                <a:latin typeface="Segoe UI Semilight" panose="020B0402040204020203" pitchFamily="34" charset="0"/>
                <a:cs typeface="Segoe UI Semilight" panose="020B0402040204020203" pitchFamily="34" charset="0"/>
              </a:rPr>
              <a:t>gadget</a:t>
            </a:r>
          </a:p>
          <a:p>
            <a:pPr marL="742950" lvl="1" indent="-285750">
              <a:buClr>
                <a:schemeClr val="tx2"/>
              </a:buClr>
              <a:buFont typeface="Courier New" panose="02070309020205020404" pitchFamily="49" charset="0"/>
              <a:buChar char="o"/>
            </a:pPr>
            <a:r>
              <a:rPr lang="en-US" altLang="en-US" sz="1400" b="1" dirty="0">
                <a:solidFill>
                  <a:schemeClr val="accent2"/>
                </a:solidFill>
                <a:latin typeface="Segoe UI Semilight" panose="020B0402040204020203" pitchFamily="34" charset="0"/>
                <a:cs typeface="Segoe UI Semilight" panose="020B0402040204020203" pitchFamily="34" charset="0"/>
              </a:rPr>
              <a:t>Data Filtering </a:t>
            </a:r>
            <a:r>
              <a:rPr lang="en-US" altLang="en-US" sz="1400" dirty="0">
                <a:latin typeface="Segoe UI Semilight" panose="020B0402040204020203" pitchFamily="34" charset="0"/>
                <a:cs typeface="Segoe UI Semilight" panose="020B0402040204020203" pitchFamily="34" charset="0"/>
              </a:rPr>
              <a:t>gadget</a:t>
            </a:r>
          </a:p>
          <a:p>
            <a:pPr marL="742950" lvl="1" indent="-285750">
              <a:buClr>
                <a:schemeClr val="tx2"/>
              </a:buClr>
              <a:buFont typeface="Courier New" panose="02070309020205020404" pitchFamily="49" charset="0"/>
              <a:buChar char="o"/>
            </a:pPr>
            <a:r>
              <a:rPr lang="en-US" altLang="en-US" sz="1400" b="1" dirty="0">
                <a:solidFill>
                  <a:schemeClr val="accent2"/>
                </a:solidFill>
                <a:latin typeface="Segoe UI Semilight" panose="020B0402040204020203" pitchFamily="34" charset="0"/>
                <a:cs typeface="Segoe UI Semilight" panose="020B0402040204020203" pitchFamily="34" charset="0"/>
              </a:rPr>
              <a:t>Data Recoding and Formatting </a:t>
            </a:r>
            <a:r>
              <a:rPr lang="en-US" altLang="en-US" sz="1400" dirty="0">
                <a:latin typeface="Segoe UI Semilight" panose="020B0402040204020203" pitchFamily="34" charset="0"/>
                <a:cs typeface="Segoe UI Semilight" panose="020B0402040204020203" pitchFamily="34" charset="0"/>
              </a:rPr>
              <a:t>gadget</a:t>
            </a:r>
          </a:p>
          <a:p>
            <a:pPr marL="285750" indent="-285750">
              <a:buClr>
                <a:schemeClr val="tx2"/>
              </a:buClr>
              <a:buFont typeface="Arial" panose="020B0604020202020204" pitchFamily="34" charset="0"/>
              <a:buChar char="•"/>
            </a:pPr>
            <a:endParaRPr lang="en-US" altLang="en-US" sz="14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400" dirty="0">
                <a:latin typeface="Segoe UI Semilight" panose="020B0402040204020203" pitchFamily="34" charset="0"/>
                <a:cs typeface="Segoe UI Semilight" panose="020B0402040204020203" pitchFamily="34" charset="0"/>
              </a:rPr>
              <a:t>Additional gadgets may be added as needed</a:t>
            </a:r>
          </a:p>
        </p:txBody>
      </p:sp>
      <p:pic>
        <p:nvPicPr>
          <p:cNvPr id="6" name="Picture 5"/>
          <p:cNvPicPr>
            <a:picLocks noChangeAspect="1"/>
          </p:cNvPicPr>
          <p:nvPr/>
        </p:nvPicPr>
        <p:blipFill>
          <a:blip r:embed="rId3"/>
          <a:stretch>
            <a:fillRect/>
          </a:stretch>
        </p:blipFill>
        <p:spPr>
          <a:xfrm>
            <a:off x="4572000" y="1001308"/>
            <a:ext cx="4572000" cy="3732473"/>
          </a:xfrm>
          <a:prstGeom prst="rect">
            <a:avLst/>
          </a:prstGeom>
        </p:spPr>
      </p:pic>
      <p:sp>
        <p:nvSpPr>
          <p:cNvPr id="7" name="Oval 6"/>
          <p:cNvSpPr/>
          <p:nvPr/>
        </p:nvSpPr>
        <p:spPr>
          <a:xfrm>
            <a:off x="6705600" y="3562350"/>
            <a:ext cx="1524000" cy="919421"/>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3886200" y="1581150"/>
            <a:ext cx="2971800" cy="2209800"/>
          </a:xfrm>
          <a:prstGeom prst="straightConnector1">
            <a:avLst/>
          </a:prstGeom>
          <a:ln w="38100" cmpd="sng">
            <a:solidFill>
              <a:schemeClr val="accent2"/>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08932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3 -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04800" y="1276350"/>
            <a:ext cx="7467600" cy="338554"/>
          </a:xfrm>
          <a:prstGeom prst="rect">
            <a:avLst/>
          </a:prstGeom>
          <a:noFill/>
        </p:spPr>
        <p:txBody>
          <a:bodyPr wrap="square" rtlCol="0">
            <a:spAutoFit/>
          </a:bodyPr>
          <a:lstStyle/>
          <a:p>
            <a:pPr>
              <a:buClr>
                <a:schemeClr val="tx2"/>
              </a:buClr>
            </a:pPr>
            <a:r>
              <a:rPr lang="en-US" altLang="en-US" sz="1600" dirty="0">
                <a:latin typeface="Segoe UI Semilight" panose="020B0402040204020203" pitchFamily="34" charset="0"/>
                <a:cs typeface="Segoe UI Semilight" panose="020B0402040204020203" pitchFamily="34" charset="0"/>
              </a:rPr>
              <a:t>Generate a MEANS command for CHL and Cross Tabulate by HPT (Hypertensive).</a:t>
            </a:r>
          </a:p>
        </p:txBody>
      </p:sp>
      <p:pic>
        <p:nvPicPr>
          <p:cNvPr id="2" name="Picture 1"/>
          <p:cNvPicPr>
            <a:picLocks noChangeAspect="1"/>
          </p:cNvPicPr>
          <p:nvPr/>
        </p:nvPicPr>
        <p:blipFill>
          <a:blip r:embed="rId3"/>
          <a:stretch>
            <a:fillRect/>
          </a:stretch>
        </p:blipFill>
        <p:spPr>
          <a:xfrm>
            <a:off x="326721" y="1948038"/>
            <a:ext cx="7894550" cy="1842912"/>
          </a:xfrm>
          <a:prstGeom prst="rect">
            <a:avLst/>
          </a:prstGeom>
        </p:spPr>
      </p:pic>
    </p:spTree>
    <p:extLst>
      <p:ext uri="{BB962C8B-B14F-4D97-AF65-F5344CB8AC3E}">
        <p14:creationId xmlns:p14="http://schemas.microsoft.com/office/powerpoint/2010/main" val="36499389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9525"/>
            <a:ext cx="7772400" cy="584775"/>
          </a:xfrm>
          <a:prstGeom prst="rect">
            <a:avLst/>
          </a:prstGeom>
          <a:noFill/>
        </p:spPr>
        <p:txBody>
          <a:bodyPr wrap="square" rtlCol="0">
            <a:spAutoFit/>
          </a:bodyPr>
          <a:lstStyle/>
          <a:p>
            <a:r>
              <a:rPr lang="en-US" sz="3200" dirty="0">
                <a:solidFill>
                  <a:srgbClr val="1D60AC"/>
                </a:solidFill>
                <a:latin typeface="Segoe UI Semilight" panose="020B0402040204020203" pitchFamily="34" charset="0"/>
                <a:cs typeface="Segoe UI Semilight" panose="020B0402040204020203" pitchFamily="34" charset="0"/>
              </a:rPr>
              <a:t>Question # 3 -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76200" y="590550"/>
            <a:ext cx="8915400" cy="4292896"/>
          </a:xfrm>
          <a:prstGeom prst="rect">
            <a:avLst/>
          </a:prstGeom>
        </p:spPr>
      </p:pic>
    </p:spTree>
    <p:extLst>
      <p:ext uri="{BB962C8B-B14F-4D97-AF65-F5344CB8AC3E}">
        <p14:creationId xmlns:p14="http://schemas.microsoft.com/office/powerpoint/2010/main" val="14769606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4</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0936" y="1352550"/>
            <a:ext cx="7467600" cy="1569660"/>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Using Systolic Blood Pressure, what is the risk ratio of developing CHD for those with High Systolic Blood pressure?</a:t>
            </a:r>
          </a:p>
          <a:p>
            <a:pPr marL="285750" indent="-285750">
              <a:buClr>
                <a:schemeClr val="tx2"/>
              </a:buClr>
              <a:buFont typeface="Arial" panose="020B0604020202020204" pitchFamily="34" charset="0"/>
              <a:buChar char="•"/>
            </a:pPr>
            <a:endParaRPr lang="en-US" altLang="en-US" sz="1600" b="1" dirty="0">
              <a:latin typeface="Segoe UI Semilight" panose="020B0402040204020203" pitchFamily="34" charset="0"/>
              <a:cs typeface="Segoe UI Semilight" panose="020B0402040204020203" pitchFamily="34" charset="0"/>
            </a:endParaRPr>
          </a:p>
          <a:p>
            <a:pPr marL="742950" lvl="1" indent="-285750">
              <a:buClr>
                <a:schemeClr val="tx2"/>
              </a:buClr>
              <a:buFont typeface="Courier New" panose="02070309020205020404" pitchFamily="49" charset="0"/>
              <a:buChar char="o"/>
            </a:pPr>
            <a:r>
              <a:rPr lang="en-US" altLang="en-US" sz="1600" dirty="0">
                <a:latin typeface="Segoe UI Semilight" panose="020B0402040204020203" pitchFamily="34" charset="0"/>
                <a:cs typeface="Segoe UI Semilight" panose="020B0402040204020203" pitchFamily="34" charset="0"/>
              </a:rPr>
              <a:t>A normal systolic pressure is below 140.  A reading of 140 or more is considered high blood pressure.</a:t>
            </a:r>
          </a:p>
          <a:p>
            <a:pPr marL="742950" lvl="1" indent="-285750">
              <a:buClr>
                <a:schemeClr val="tx2"/>
              </a:buClr>
              <a:buFont typeface="Courier New" panose="02070309020205020404" pitchFamily="49" charset="0"/>
              <a:buChar char="o"/>
            </a:pPr>
            <a:endParaRPr lang="en-US" altLang="en-US" sz="16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1798924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4 -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85800" y="1078317"/>
            <a:ext cx="7467600" cy="1323439"/>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Create a new variable WITH CONDITIONAL ASSIGNMENT called </a:t>
            </a:r>
            <a:r>
              <a:rPr lang="en-US" altLang="en-US" sz="1600" dirty="0">
                <a:solidFill>
                  <a:schemeClr val="accent2"/>
                </a:solidFill>
                <a:latin typeface="Segoe UI Semilight" panose="020B0402040204020203" pitchFamily="34" charset="0"/>
                <a:cs typeface="Segoe UI Semilight" panose="020B0402040204020203" pitchFamily="34" charset="0"/>
              </a:rPr>
              <a:t>HSBP</a:t>
            </a:r>
            <a:r>
              <a:rPr lang="en-US" altLang="en-US" sz="1600" dirty="0">
                <a:latin typeface="Segoe UI Semilight" panose="020B0402040204020203" pitchFamily="34" charset="0"/>
                <a:cs typeface="Segoe UI Semilight" panose="020B0402040204020203" pitchFamily="34" charset="0"/>
              </a:rPr>
              <a:t>-New variable of Yes/No type</a:t>
            </a:r>
          </a:p>
          <a:p>
            <a:pPr marL="742950" lvl="1" indent="-285750">
              <a:buClr>
                <a:schemeClr val="tx2"/>
              </a:buClr>
              <a:buFont typeface="Courier New" panose="02070309020205020404" pitchFamily="49" charset="0"/>
              <a:buChar char="o"/>
            </a:pPr>
            <a:r>
              <a:rPr lang="en-US" altLang="en-US" sz="1600" dirty="0">
                <a:latin typeface="Segoe UI Semilight" panose="020B0402040204020203" pitchFamily="34" charset="0"/>
                <a:cs typeface="Segoe UI Semilight" panose="020B0402040204020203" pitchFamily="34" charset="0"/>
              </a:rPr>
              <a:t>If SBP &gt; 140, then value assigned is True</a:t>
            </a:r>
          </a:p>
          <a:p>
            <a:pPr marL="742950" lvl="1" indent="-285750">
              <a:buClr>
                <a:schemeClr val="tx2"/>
              </a:buClr>
              <a:buFont typeface="Courier New" panose="02070309020205020404" pitchFamily="49" charset="0"/>
              <a:buChar char="o"/>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Generate a 2x2 table for </a:t>
            </a:r>
            <a:r>
              <a:rPr lang="en-US" altLang="en-US" sz="1600" dirty="0">
                <a:solidFill>
                  <a:schemeClr val="accent2"/>
                </a:solidFill>
                <a:latin typeface="Segoe UI Semilight" panose="020B0402040204020203" pitchFamily="34" charset="0"/>
                <a:cs typeface="Segoe UI Semilight" panose="020B0402040204020203" pitchFamily="34" charset="0"/>
              </a:rPr>
              <a:t>HSBP</a:t>
            </a:r>
            <a:r>
              <a:rPr lang="en-US" altLang="en-US" sz="1600" dirty="0">
                <a:latin typeface="Segoe UI Semilight" panose="020B0402040204020203" pitchFamily="34" charset="0"/>
                <a:cs typeface="Segoe UI Semilight" panose="020B0402040204020203" pitchFamily="34" charset="0"/>
              </a:rPr>
              <a:t>-CHD relationship.</a:t>
            </a:r>
          </a:p>
        </p:txBody>
      </p:sp>
      <p:pic>
        <p:nvPicPr>
          <p:cNvPr id="2" name="Picture 1"/>
          <p:cNvPicPr>
            <a:picLocks noChangeAspect="1"/>
          </p:cNvPicPr>
          <p:nvPr/>
        </p:nvPicPr>
        <p:blipFill>
          <a:blip r:embed="rId3"/>
          <a:stretch>
            <a:fillRect/>
          </a:stretch>
        </p:blipFill>
        <p:spPr>
          <a:xfrm>
            <a:off x="381000" y="2495550"/>
            <a:ext cx="8534400" cy="2379030"/>
          </a:xfrm>
          <a:prstGeom prst="rect">
            <a:avLst/>
          </a:prstGeom>
        </p:spPr>
      </p:pic>
    </p:spTree>
    <p:extLst>
      <p:ext uri="{BB962C8B-B14F-4D97-AF65-F5344CB8AC3E}">
        <p14:creationId xmlns:p14="http://schemas.microsoft.com/office/powerpoint/2010/main" val="17291448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5</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0936" y="1352550"/>
            <a:ext cx="7467600" cy="1815882"/>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What is the mean hematocrit (HEM)?</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Does hematocrit (HEM) appear to be normally distributed? </a:t>
            </a:r>
          </a:p>
          <a:p>
            <a:pPr marL="285750" indent="-285750">
              <a:buClr>
                <a:schemeClr val="tx2"/>
              </a:buClr>
              <a:buFont typeface="Arial" panose="020B0604020202020204" pitchFamily="34" charset="0"/>
              <a:buChar char="•"/>
            </a:pPr>
            <a:endParaRPr lang="en-US" altLang="en-US" sz="1600" b="1"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Does the mean hematocrit (HEM) differ between younger individuals (&lt;55 years of age, variable AGEG1=No) and older individuals (&gt;55 years of age, variable AGEG1=Yes)?</a:t>
            </a:r>
          </a:p>
        </p:txBody>
      </p:sp>
    </p:spTree>
    <p:extLst>
      <p:ext uri="{BB962C8B-B14F-4D97-AF65-F5344CB8AC3E}">
        <p14:creationId xmlns:p14="http://schemas.microsoft.com/office/powerpoint/2010/main" val="39066706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5 -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0936" y="1352550"/>
            <a:ext cx="7467600" cy="338554"/>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What is the mean hematocrit (HEM)? </a:t>
            </a:r>
            <a:r>
              <a:rPr lang="en-US" altLang="en-US" sz="1600" b="1" dirty="0">
                <a:latin typeface="Segoe UI Semilight" panose="020B0402040204020203" pitchFamily="34" charset="0"/>
                <a:cs typeface="Segoe UI Semilight" panose="020B0402040204020203" pitchFamily="34" charset="0"/>
              </a:rPr>
              <a:t> 46.26 </a:t>
            </a:r>
            <a:endParaRPr lang="en-US" altLang="en-US" sz="1600" b="1" dirty="0">
              <a:solidFill>
                <a:schemeClr val="accent2"/>
              </a:solidFill>
              <a:latin typeface="Segoe UI Semilight" panose="020B0402040204020203" pitchFamily="34" charset="0"/>
              <a:cs typeface="Segoe UI Semilight" panose="020B0402040204020203" pitchFamily="34" charset="0"/>
            </a:endParaRPr>
          </a:p>
        </p:txBody>
      </p:sp>
      <p:pic>
        <p:nvPicPr>
          <p:cNvPr id="2" name="Picture 1"/>
          <p:cNvPicPr>
            <a:picLocks noChangeAspect="1"/>
          </p:cNvPicPr>
          <p:nvPr/>
        </p:nvPicPr>
        <p:blipFill>
          <a:blip r:embed="rId3"/>
          <a:stretch>
            <a:fillRect/>
          </a:stretch>
        </p:blipFill>
        <p:spPr>
          <a:xfrm>
            <a:off x="838200" y="2003437"/>
            <a:ext cx="7287209" cy="720713"/>
          </a:xfrm>
          <a:prstGeom prst="rect">
            <a:avLst/>
          </a:prstGeom>
        </p:spPr>
      </p:pic>
      <p:sp>
        <p:nvSpPr>
          <p:cNvPr id="3" name="Oval 2"/>
          <p:cNvSpPr/>
          <p:nvPr/>
        </p:nvSpPr>
        <p:spPr>
          <a:xfrm>
            <a:off x="3352800" y="2419350"/>
            <a:ext cx="5334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36954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0936" y="133350"/>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5 -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0936" y="902791"/>
            <a:ext cx="7467600" cy="1077218"/>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Does hematocrit (HEM) appear to be normally distributed? (Note: use a graph to display the distribution of the values.) </a:t>
            </a:r>
            <a:r>
              <a:rPr lang="en-US" altLang="en-US" sz="1600" dirty="0">
                <a:solidFill>
                  <a:schemeClr val="accent2"/>
                </a:solidFill>
                <a:latin typeface="Segoe UI Semilight" panose="020B0402040204020203" pitchFamily="34" charset="0"/>
                <a:cs typeface="Segoe UI Semilight" panose="020B0402040204020203" pitchFamily="34" charset="0"/>
              </a:rPr>
              <a:t>The data appears to be somewhat normally distributed. While there are statistical tests to see whether or not a variable is normally distributed, Epi Info does not perform this test.</a:t>
            </a:r>
          </a:p>
        </p:txBody>
      </p:sp>
      <p:pic>
        <p:nvPicPr>
          <p:cNvPr id="2" name="Picture 1"/>
          <p:cNvPicPr>
            <a:picLocks noChangeAspect="1"/>
          </p:cNvPicPr>
          <p:nvPr/>
        </p:nvPicPr>
        <p:blipFill>
          <a:blip r:embed="rId3"/>
          <a:stretch>
            <a:fillRect/>
          </a:stretch>
        </p:blipFill>
        <p:spPr>
          <a:xfrm>
            <a:off x="957262" y="1980008"/>
            <a:ext cx="7496073" cy="2793707"/>
          </a:xfrm>
          <a:prstGeom prst="rect">
            <a:avLst/>
          </a:prstGeom>
        </p:spPr>
      </p:pic>
    </p:spTree>
    <p:extLst>
      <p:ext uri="{BB962C8B-B14F-4D97-AF65-F5344CB8AC3E}">
        <p14:creationId xmlns:p14="http://schemas.microsoft.com/office/powerpoint/2010/main" val="297223547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133350"/>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5 -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52400" y="923687"/>
            <a:ext cx="8763000" cy="1077218"/>
          </a:xfrm>
          <a:prstGeom prst="rect">
            <a:avLst/>
          </a:prstGeom>
          <a:noFill/>
        </p:spPr>
        <p:txBody>
          <a:bodyPr wrap="square" rtlCol="0">
            <a:spAutoFit/>
          </a:bodyPr>
          <a:lstStyle/>
          <a:p>
            <a:pPr>
              <a:buClr>
                <a:schemeClr val="tx2"/>
              </a:buClr>
            </a:pPr>
            <a:r>
              <a:rPr lang="en-US" altLang="en-US" sz="1600" dirty="0">
                <a:latin typeface="Segoe UI Semilight" panose="020B0402040204020203" pitchFamily="34" charset="0"/>
                <a:cs typeface="Segoe UI Semilight" panose="020B0402040204020203" pitchFamily="34" charset="0"/>
              </a:rPr>
              <a:t>Does the mean hematocrit (HEM) differ between younger individuals (&lt;55 years of age, variable AGEG1=No) and older individuals (&gt;55 years of age, variable AGEG1=Yes)? Cross-tabulate by AGEG1 </a:t>
            </a:r>
            <a:r>
              <a:rPr lang="en-US" altLang="en-US" sz="1600" dirty="0">
                <a:solidFill>
                  <a:schemeClr val="accent2"/>
                </a:solidFill>
                <a:latin typeface="Segoe UI Semilight" panose="020B0402040204020203" pitchFamily="34" charset="0"/>
                <a:cs typeface="Segoe UI Semilight" panose="020B0402040204020203" pitchFamily="34" charset="0"/>
              </a:rPr>
              <a:t>T-test p-value of .0003 and state that there are statistically significant different mean hematocrits </a:t>
            </a:r>
          </a:p>
        </p:txBody>
      </p:sp>
      <p:pic>
        <p:nvPicPr>
          <p:cNvPr id="3" name="Picture 2"/>
          <p:cNvPicPr>
            <a:picLocks noChangeAspect="1"/>
          </p:cNvPicPr>
          <p:nvPr/>
        </p:nvPicPr>
        <p:blipFill>
          <a:blip r:embed="rId3"/>
          <a:stretch>
            <a:fillRect/>
          </a:stretch>
        </p:blipFill>
        <p:spPr>
          <a:xfrm>
            <a:off x="1676400" y="1809750"/>
            <a:ext cx="4876799" cy="3084015"/>
          </a:xfrm>
          <a:prstGeom prst="rect">
            <a:avLst/>
          </a:prstGeom>
        </p:spPr>
      </p:pic>
      <p:sp>
        <p:nvSpPr>
          <p:cNvPr id="4" name="Oval 3"/>
          <p:cNvSpPr/>
          <p:nvPr/>
        </p:nvSpPr>
        <p:spPr>
          <a:xfrm>
            <a:off x="5638800" y="2886968"/>
            <a:ext cx="533400" cy="28574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32090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6</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0936" y="1352550"/>
            <a:ext cx="7467600" cy="2800767"/>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Let's use the hematocrit information to classify the men as anemic or not anemic. </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The cutoff for anemia is a hematocrit &lt;39 for nonsmokers and hematocrit &lt;40 for smokers. </a:t>
            </a:r>
          </a:p>
          <a:p>
            <a:pPr marL="285750" indent="-285750">
              <a:buClr>
                <a:schemeClr val="tx2"/>
              </a:buClr>
              <a:buFont typeface="Arial" panose="020B0604020202020204" pitchFamily="34" charset="0"/>
              <a:buChar char="•"/>
            </a:pPr>
            <a:endParaRPr lang="en-US" altLang="en-US" sz="1600" b="1"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The variable name for hematocrit is HEM and the variable name for smoking is SMK, coded as “Yes”/”No”.</a:t>
            </a:r>
          </a:p>
          <a:p>
            <a:pPr marL="285750" indent="-285750">
              <a:buClr>
                <a:schemeClr val="tx2"/>
              </a:buClr>
              <a:buFont typeface="Arial" panose="020B0604020202020204" pitchFamily="34" charset="0"/>
              <a:buChar char="•"/>
            </a:pPr>
            <a:endParaRPr lang="en-US" altLang="en-US" sz="1600" dirty="0">
              <a:solidFill>
                <a:schemeClr val="accent2"/>
              </a:solidFill>
              <a:latin typeface="Segoe UI Semilight" panose="020B0402040204020203" pitchFamily="34" charset="0"/>
              <a:cs typeface="Segoe UI Semilight" panose="020B0402040204020203" pitchFamily="34" charset="0"/>
            </a:endParaRPr>
          </a:p>
          <a:p>
            <a:pPr marL="742950" lvl="1" indent="-285750">
              <a:buClr>
                <a:schemeClr val="tx2"/>
              </a:buClr>
              <a:buFont typeface="Wingdings" panose="05000000000000000000" pitchFamily="2" charset="2"/>
              <a:buChar char="ü"/>
            </a:pPr>
            <a:r>
              <a:rPr lang="en-US" altLang="en-US" sz="1600" dirty="0">
                <a:solidFill>
                  <a:schemeClr val="accent2"/>
                </a:solidFill>
                <a:latin typeface="Segoe UI Semilight" panose="020B0402040204020203" pitchFamily="34" charset="0"/>
                <a:cs typeface="Segoe UI Semilight" panose="020B0402040204020203" pitchFamily="34" charset="0"/>
              </a:rPr>
              <a:t>What is the prevalence of anemia?</a:t>
            </a:r>
          </a:p>
          <a:p>
            <a:pPr marL="742950" lvl="1" indent="-285750">
              <a:buClr>
                <a:schemeClr val="tx2"/>
              </a:buClr>
              <a:buFont typeface="Wingdings" panose="05000000000000000000" pitchFamily="2" charset="2"/>
              <a:buChar char="ü"/>
            </a:pPr>
            <a:r>
              <a:rPr lang="en-US" altLang="en-US" sz="1600" dirty="0">
                <a:solidFill>
                  <a:schemeClr val="accent2"/>
                </a:solidFill>
                <a:latin typeface="Segoe UI Semilight" panose="020B0402040204020203" pitchFamily="34" charset="0"/>
                <a:cs typeface="Segoe UI Semilight" panose="020B0402040204020203" pitchFamily="34" charset="0"/>
              </a:rPr>
              <a:t>Is there significant association between CHD and Anemic?</a:t>
            </a:r>
          </a:p>
        </p:txBody>
      </p:sp>
    </p:spTree>
    <p:extLst>
      <p:ext uri="{BB962C8B-B14F-4D97-AF65-F5344CB8AC3E}">
        <p14:creationId xmlns:p14="http://schemas.microsoft.com/office/powerpoint/2010/main" val="8229795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438150"/>
            <a:ext cx="7315200" cy="584775"/>
          </a:xfrm>
          <a:prstGeom prst="rect">
            <a:avLst/>
          </a:prstGeom>
          <a:noFill/>
        </p:spPr>
        <p:txBody>
          <a:bodyPr wrap="square" rtlCol="0">
            <a:spAutoFit/>
          </a:bodyPr>
          <a:lstStyle/>
          <a:p>
            <a:r>
              <a:rPr lang="en-US" sz="3200" dirty="0">
                <a:solidFill>
                  <a:schemeClr val="accent2"/>
                </a:solidFill>
                <a:latin typeface="Segoe UI Semilight" panose="020B0402040204020203" pitchFamily="34" charset="0"/>
                <a:cs typeface="Segoe UI Semilight" panose="020B0402040204020203" pitchFamily="34" charset="0"/>
              </a:rPr>
              <a:t>Confounding and Effect Modification</a:t>
            </a:r>
            <a:endParaRPr lang="en-US" sz="4400" dirty="0">
              <a:solidFill>
                <a:schemeClr val="accent2"/>
              </a:solidFill>
              <a:latin typeface="Segoe UI Semilight" panose="020B0402040204020203" pitchFamily="34" charset="0"/>
              <a:cs typeface="Segoe UI Semilight" panose="020B0402040204020203" pitchFamily="34" charset="0"/>
            </a:endParaRPr>
          </a:p>
        </p:txBody>
      </p:sp>
      <p:sp>
        <p:nvSpPr>
          <p:cNvPr id="5" name="TextBox 4"/>
          <p:cNvSpPr txBox="1"/>
          <p:nvPr/>
        </p:nvSpPr>
        <p:spPr>
          <a:xfrm>
            <a:off x="685800" y="1207591"/>
            <a:ext cx="8077200" cy="2339102"/>
          </a:xfrm>
          <a:prstGeom prst="rect">
            <a:avLst/>
          </a:prstGeom>
          <a:noFill/>
        </p:spPr>
        <p:txBody>
          <a:bodyPr wrap="square" rtlCol="0">
            <a:spAutoFit/>
          </a:bodyPr>
          <a:lstStyle/>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Many epidemiologic studies require more sophisticated analyses than the simple 2x2 tables we have done so far.</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Even if we are only interested in the association of particular exposures and one particular outcome, other factors (covariates) often complicate the association. </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The two principal types of complications are confounding and effect </a:t>
            </a:r>
            <a:br>
              <a:rPr lang="en-US" sz="1600" dirty="0">
                <a:latin typeface="Segoe UI Semilight" panose="020B0402040204020203" pitchFamily="34" charset="0"/>
                <a:cs typeface="Segoe UI Semilight" panose="020B0402040204020203" pitchFamily="34" charset="0"/>
              </a:rPr>
            </a:br>
            <a:r>
              <a:rPr lang="en-US" sz="1600" dirty="0">
                <a:latin typeface="Segoe UI Semilight" panose="020B0402040204020203" pitchFamily="34" charset="0"/>
                <a:cs typeface="Segoe UI Semilight" panose="020B0402040204020203" pitchFamily="34" charset="0"/>
              </a:rPr>
              <a:t>modification (interaction). </a:t>
            </a:r>
          </a:p>
          <a:p>
            <a:pPr marL="742950" lvl="1" indent="-285750">
              <a:buClr>
                <a:schemeClr val="tx2"/>
              </a:buClr>
              <a:buFont typeface="Wingdings" panose="05000000000000000000" pitchFamily="2" charset="2"/>
              <a:buChar char="ü"/>
            </a:pPr>
            <a:endParaRPr lang="en-US"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189992529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315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ANALYSIS IN EPI INFO™ 7</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23900" y="1200150"/>
            <a:ext cx="8191500" cy="3231654"/>
          </a:xfrm>
          <a:prstGeom prst="rect">
            <a:avLst/>
          </a:prstGeom>
          <a:noFill/>
        </p:spPr>
        <p:txBody>
          <a:bodyPr wrap="square" rtlCol="0">
            <a:spAutoFit/>
          </a:bodyPr>
          <a:lstStyle/>
          <a:p>
            <a:pPr>
              <a:lnSpc>
                <a:spcPct val="150000"/>
              </a:lnSpc>
            </a:pPr>
            <a:r>
              <a:rPr lang="en-US" sz="2400" dirty="0">
                <a:solidFill>
                  <a:schemeClr val="accent2"/>
                </a:solidFill>
              </a:rPr>
              <a:t>KEY FEATURES</a:t>
            </a:r>
          </a:p>
          <a:p>
            <a:pPr marL="285750" indent="-285750">
              <a:lnSpc>
                <a:spcPct val="150000"/>
              </a:lnSpc>
              <a:buFont typeface="Arial" panose="020B0604020202020204" pitchFamily="34" charset="0"/>
              <a:buChar char="•"/>
            </a:pPr>
            <a:r>
              <a:rPr lang="en-US" sz="1400" dirty="0">
                <a:solidFill>
                  <a:srgbClr val="060606"/>
                </a:solidFill>
              </a:rPr>
              <a:t>Read Epi Info™ 7 project data, Excel spreadsheets, Access databases, and other data formats </a:t>
            </a:r>
          </a:p>
          <a:p>
            <a:pPr marL="285750" indent="-285750">
              <a:lnSpc>
                <a:spcPct val="150000"/>
              </a:lnSpc>
              <a:buFont typeface="Arial" panose="020B0604020202020204" pitchFamily="34" charset="0"/>
              <a:buChar char="•"/>
            </a:pPr>
            <a:r>
              <a:rPr lang="en-US" sz="1400" dirty="0">
                <a:solidFill>
                  <a:srgbClr val="060606"/>
                </a:solidFill>
              </a:rPr>
              <a:t>Filter records </a:t>
            </a:r>
          </a:p>
          <a:p>
            <a:pPr marL="285750" indent="-285750">
              <a:lnSpc>
                <a:spcPct val="150000"/>
              </a:lnSpc>
              <a:buFont typeface="Arial" panose="020B0604020202020204" pitchFamily="34" charset="0"/>
              <a:buChar char="•"/>
            </a:pPr>
            <a:r>
              <a:rPr lang="en-US" sz="1400" dirty="0">
                <a:solidFill>
                  <a:srgbClr val="060606"/>
                </a:solidFill>
              </a:rPr>
              <a:t>Define new variables with recoded values, conditional assignments, or special formatting </a:t>
            </a:r>
          </a:p>
          <a:p>
            <a:pPr marL="285750" indent="-285750">
              <a:lnSpc>
                <a:spcPct val="150000"/>
              </a:lnSpc>
              <a:buFont typeface="Arial" panose="020B0604020202020204" pitchFamily="34" charset="0"/>
              <a:buChar char="•"/>
            </a:pPr>
            <a:r>
              <a:rPr lang="en-US" sz="1400" dirty="0">
                <a:solidFill>
                  <a:srgbClr val="060606"/>
                </a:solidFill>
              </a:rPr>
              <a:t>Display line lists and data dictionaries </a:t>
            </a:r>
          </a:p>
          <a:p>
            <a:pPr marL="285750" indent="-285750">
              <a:lnSpc>
                <a:spcPct val="150000"/>
              </a:lnSpc>
              <a:buFont typeface="Arial" panose="020B0604020202020204" pitchFamily="34" charset="0"/>
              <a:buChar char="•"/>
            </a:pPr>
            <a:r>
              <a:rPr lang="en-US" sz="1400" dirty="0">
                <a:solidFill>
                  <a:srgbClr val="060606"/>
                </a:solidFill>
              </a:rPr>
              <a:t>Display various types of statistical output, including frequencies, 2x2 tables, and regression analysis. </a:t>
            </a:r>
          </a:p>
          <a:p>
            <a:pPr marL="285750" indent="-285750">
              <a:lnSpc>
                <a:spcPct val="150000"/>
              </a:lnSpc>
              <a:buFont typeface="Arial" panose="020B0604020202020204" pitchFamily="34" charset="0"/>
              <a:buChar char="•"/>
            </a:pPr>
            <a:r>
              <a:rPr lang="en-US" sz="1400" dirty="0">
                <a:solidFill>
                  <a:srgbClr val="060606"/>
                </a:solidFill>
              </a:rPr>
              <a:t>Display data visually through the use of charts. </a:t>
            </a:r>
          </a:p>
          <a:p>
            <a:pPr marL="285750" indent="-285750">
              <a:lnSpc>
                <a:spcPct val="150000"/>
              </a:lnSpc>
              <a:buFont typeface="Arial" panose="020B0604020202020204" pitchFamily="34" charset="0"/>
              <a:buChar char="•"/>
            </a:pPr>
            <a:r>
              <a:rPr lang="en-US" sz="1400" dirty="0">
                <a:solidFill>
                  <a:srgbClr val="060606"/>
                </a:solidFill>
              </a:rPr>
              <a:t>Relate data from other data sources </a:t>
            </a:r>
          </a:p>
          <a:p>
            <a:pPr marL="285750" indent="-285750">
              <a:lnSpc>
                <a:spcPct val="150000"/>
              </a:lnSpc>
              <a:buFont typeface="Arial" panose="020B0604020202020204" pitchFamily="34" charset="0"/>
              <a:buChar char="•"/>
            </a:pPr>
            <a:r>
              <a:rPr lang="en-US" sz="1400" dirty="0">
                <a:solidFill>
                  <a:srgbClr val="060606"/>
                </a:solidFill>
              </a:rPr>
              <a:t>Export data to other data formats such as Microsoft Excel, Flat ASCII, and SQL Server </a:t>
            </a:r>
          </a:p>
        </p:txBody>
      </p:sp>
    </p:spTree>
    <p:extLst>
      <p:ext uri="{BB962C8B-B14F-4D97-AF65-F5344CB8AC3E}">
        <p14:creationId xmlns:p14="http://schemas.microsoft.com/office/powerpoint/2010/main" val="19518798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438150"/>
            <a:ext cx="7315200" cy="584775"/>
          </a:xfrm>
          <a:prstGeom prst="rect">
            <a:avLst/>
          </a:prstGeom>
          <a:noFill/>
        </p:spPr>
        <p:txBody>
          <a:bodyPr wrap="square" rtlCol="0">
            <a:spAutoFit/>
          </a:bodyPr>
          <a:lstStyle/>
          <a:p>
            <a:r>
              <a:rPr lang="en-US" sz="3200" dirty="0">
                <a:solidFill>
                  <a:schemeClr val="accent2"/>
                </a:solidFill>
                <a:latin typeface="Segoe UI Semilight" panose="020B0402040204020203" pitchFamily="34" charset="0"/>
                <a:cs typeface="Segoe UI Semilight" panose="020B0402040204020203" pitchFamily="34" charset="0"/>
              </a:rPr>
              <a:t>Confounding and Effect Modification</a:t>
            </a:r>
          </a:p>
        </p:txBody>
      </p:sp>
      <p:sp>
        <p:nvSpPr>
          <p:cNvPr id="5" name="TextBox 4"/>
          <p:cNvSpPr txBox="1"/>
          <p:nvPr/>
        </p:nvSpPr>
        <p:spPr>
          <a:xfrm>
            <a:off x="685800" y="1207591"/>
            <a:ext cx="8077200" cy="3570208"/>
          </a:xfrm>
          <a:prstGeom prst="rect">
            <a:avLst/>
          </a:prstGeom>
          <a:noFill/>
        </p:spPr>
        <p:txBody>
          <a:bodyPr wrap="square" rtlCol="0" anchor="t">
            <a:spAutoFit/>
          </a:bodyPr>
          <a:lstStyle/>
          <a:p>
            <a:pPr marL="285750" indent="-285750">
              <a:buClr>
                <a:schemeClr val="tx2"/>
              </a:buClr>
              <a:buFont typeface="Arial" panose="020B0604020202020204" pitchFamily="34" charset="0"/>
              <a:buChar char="•"/>
            </a:pPr>
            <a:r>
              <a:rPr lang="en-US" sz="1600" dirty="0">
                <a:solidFill>
                  <a:schemeClr val="accent2"/>
                </a:solidFill>
                <a:latin typeface="Segoe UI Semilight" panose="020B0402040204020203" pitchFamily="34" charset="0"/>
                <a:cs typeface="Segoe UI Semilight" panose="020B0402040204020203" pitchFamily="34" charset="0"/>
              </a:rPr>
              <a:t>Confounding:</a:t>
            </a:r>
          </a:p>
          <a:p>
            <a:pPr marL="742950" lvl="1" indent="-285750">
              <a:buClr>
                <a:schemeClr val="tx2"/>
              </a:buClr>
              <a:buFont typeface="Wingdings" panose="05000000000000000000" pitchFamily="2" charset="2"/>
              <a:buChar char="ü"/>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Confounding occurs when a factor is associated with both the exposure and the outcome but does not lie on the causative pathway.</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a:cs typeface="Segoe UI Semilight"/>
              </a:rPr>
              <a:t>Can account for </a:t>
            </a:r>
            <a:r>
              <a:rPr lang="en-US" sz="1600" b="1" dirty="0">
                <a:latin typeface="Segoe UI Semilight"/>
                <a:cs typeface="Segoe UI Semilight"/>
              </a:rPr>
              <a:t>all or part </a:t>
            </a:r>
            <a:r>
              <a:rPr lang="en-US" sz="1600" dirty="0">
                <a:latin typeface="Segoe UI Semilight"/>
                <a:cs typeface="Segoe UI Semilight"/>
              </a:rPr>
              <a:t>of an apparent association between an exposure and a disease.</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Three criteria must be met:</a:t>
            </a:r>
          </a:p>
          <a:p>
            <a:pPr lvl="2">
              <a:buClr>
                <a:schemeClr val="tx2"/>
              </a:buClr>
            </a:pPr>
            <a:r>
              <a:rPr lang="en-US" sz="1600" dirty="0">
                <a:latin typeface="Segoe UI Semilight" panose="020B0402040204020203" pitchFamily="34" charset="0"/>
                <a:cs typeface="Segoe UI Semilight" panose="020B0402040204020203" pitchFamily="34" charset="0"/>
              </a:rPr>
              <a:t>1.  A variable must be a risk factor for the outcome. </a:t>
            </a:r>
          </a:p>
          <a:p>
            <a:pPr lvl="2">
              <a:buClr>
                <a:schemeClr val="tx2"/>
              </a:buClr>
            </a:pPr>
            <a:r>
              <a:rPr lang="en-US" sz="1600" dirty="0">
                <a:latin typeface="Segoe UI Semilight" panose="020B0402040204020203" pitchFamily="34" charset="0"/>
                <a:cs typeface="Segoe UI Semilight" panose="020B0402040204020203" pitchFamily="34" charset="0"/>
              </a:rPr>
              <a:t>2.  A variable must be associated with the exposure. </a:t>
            </a:r>
          </a:p>
          <a:p>
            <a:pPr lvl="2">
              <a:buClr>
                <a:schemeClr val="tx2"/>
              </a:buClr>
            </a:pPr>
            <a:r>
              <a:rPr lang="en-US" sz="1600" dirty="0">
                <a:latin typeface="Segoe UI Semilight" panose="020B0402040204020203" pitchFamily="34" charset="0"/>
                <a:cs typeface="Segoe UI Semilight" panose="020B0402040204020203" pitchFamily="34" charset="0"/>
              </a:rPr>
              <a:t>3.  A variable must not be in the causal pathway between the exposure and outcome. </a:t>
            </a:r>
          </a:p>
          <a:p>
            <a:pPr marL="742950" lvl="1" indent="-285750">
              <a:buClr>
                <a:schemeClr val="tx2"/>
              </a:buClr>
              <a:buFont typeface="Wingdings" panose="05000000000000000000" pitchFamily="2" charset="2"/>
              <a:buChar char="ü"/>
            </a:pPr>
            <a:endParaRPr lang="en-US"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359314503"/>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438150"/>
            <a:ext cx="7315200" cy="584775"/>
          </a:xfrm>
          <a:prstGeom prst="rect">
            <a:avLst/>
          </a:prstGeom>
          <a:noFill/>
        </p:spPr>
        <p:txBody>
          <a:bodyPr wrap="square" rtlCol="0">
            <a:spAutoFit/>
          </a:bodyPr>
          <a:lstStyle/>
          <a:p>
            <a:r>
              <a:rPr lang="en-US" sz="3200" dirty="0">
                <a:solidFill>
                  <a:schemeClr val="accent2"/>
                </a:solidFill>
                <a:latin typeface="Segoe UI Semilight" panose="020B0402040204020203" pitchFamily="34" charset="0"/>
                <a:cs typeface="Segoe UI Semilight" panose="020B0402040204020203" pitchFamily="34" charset="0"/>
              </a:rPr>
              <a:t>Confounding and Effect Modification</a:t>
            </a:r>
          </a:p>
        </p:txBody>
      </p:sp>
      <p:sp>
        <p:nvSpPr>
          <p:cNvPr id="5" name="TextBox 4"/>
          <p:cNvSpPr txBox="1"/>
          <p:nvPr/>
        </p:nvSpPr>
        <p:spPr>
          <a:xfrm>
            <a:off x="685800" y="1207591"/>
            <a:ext cx="8077200" cy="3877985"/>
          </a:xfrm>
          <a:prstGeom prst="rect">
            <a:avLst/>
          </a:prstGeom>
          <a:noFill/>
        </p:spPr>
        <p:txBody>
          <a:bodyPr wrap="square" rtlCol="0">
            <a:spAutoFit/>
          </a:bodyPr>
          <a:lstStyle/>
          <a:p>
            <a:pPr lvl="1">
              <a:buClr>
                <a:schemeClr val="tx2"/>
              </a:buClr>
            </a:pPr>
            <a:r>
              <a:rPr lang="en-US" sz="1600" dirty="0">
                <a:solidFill>
                  <a:schemeClr val="accent2"/>
                </a:solidFill>
                <a:latin typeface="Segoe UI Semilight" panose="020B0402040204020203" pitchFamily="34" charset="0"/>
                <a:cs typeface="Segoe UI Semilight" panose="020B0402040204020203" pitchFamily="34" charset="0"/>
              </a:rPr>
              <a:t>Example:</a:t>
            </a: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As an example, look at the effect of alcohol (the exposure) on developing lung cancer (the outcome). </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This relationship could be confounded by smoking.  </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Let’s see if smoking fits the three requirements to be a confounder. </a:t>
            </a:r>
          </a:p>
          <a:p>
            <a:pPr marL="742950" lvl="1" indent="-285750">
              <a:buClr>
                <a:schemeClr val="tx2"/>
              </a:buClr>
              <a:buFont typeface="Wingdings" panose="05000000000000000000" pitchFamily="2" charset="2"/>
              <a:buChar char="ü"/>
            </a:pPr>
            <a:endParaRPr lang="en-US" dirty="0">
              <a:latin typeface="Segoe UI Semilight" panose="020B0402040204020203" pitchFamily="34" charset="0"/>
              <a:cs typeface="Segoe UI Semilight" panose="020B0402040204020203" pitchFamily="34" charset="0"/>
            </a:endParaRPr>
          </a:p>
          <a:p>
            <a:pPr lvl="2">
              <a:buClr>
                <a:schemeClr val="tx2"/>
              </a:buClr>
            </a:pPr>
            <a:r>
              <a:rPr lang="en-US" sz="1600" dirty="0">
                <a:latin typeface="Segoe UI Semilight" panose="020B0402040204020203" pitchFamily="34" charset="0"/>
                <a:cs typeface="Segoe UI Semilight" panose="020B0402040204020203" pitchFamily="34" charset="0"/>
              </a:rPr>
              <a:t>1.  Smoking is a risk factor for lung cancer even in the absence of alcohol. </a:t>
            </a:r>
          </a:p>
          <a:p>
            <a:pPr lvl="2">
              <a:buClr>
                <a:schemeClr val="tx2"/>
              </a:buClr>
            </a:pPr>
            <a:r>
              <a:rPr lang="en-US" sz="1600" dirty="0">
                <a:latin typeface="Segoe UI Semilight" panose="020B0402040204020203" pitchFamily="34" charset="0"/>
                <a:cs typeface="Segoe UI Semilight" panose="020B0402040204020203" pitchFamily="34" charset="0"/>
              </a:rPr>
              <a:t>2.  Smoking is associated with alcohol use (i.e. drinkers are more likely to smoke than the general population). </a:t>
            </a:r>
          </a:p>
          <a:p>
            <a:pPr lvl="2">
              <a:buClr>
                <a:schemeClr val="tx2"/>
              </a:buClr>
            </a:pPr>
            <a:r>
              <a:rPr lang="en-US" sz="1600" dirty="0">
                <a:latin typeface="Segoe UI Semilight" panose="020B0402040204020203" pitchFamily="34" charset="0"/>
                <a:cs typeface="Segoe UI Semilight" panose="020B0402040204020203" pitchFamily="34" charset="0"/>
              </a:rPr>
              <a:t>3.  Smoking is not caused by use of alcohol (i.e., smoking is not in the causal pathway between use of alcohol and lung cancer). </a:t>
            </a:r>
          </a:p>
          <a:p>
            <a:pPr marL="742950" lvl="1" indent="-285750">
              <a:buClr>
                <a:schemeClr val="tx2"/>
              </a:buClr>
              <a:buFont typeface="Wingdings" panose="05000000000000000000" pitchFamily="2" charset="2"/>
              <a:buChar char="ü"/>
            </a:pPr>
            <a:endParaRPr lang="en-US" dirty="0">
              <a:latin typeface="Segoe UI Semilight" panose="020B0402040204020203" pitchFamily="34" charset="0"/>
              <a:cs typeface="Segoe UI Semilight" panose="020B0402040204020203" pitchFamily="34" charset="0"/>
            </a:endParaRPr>
          </a:p>
          <a:p>
            <a:pPr marL="742950" lvl="1" indent="-285750">
              <a:buClr>
                <a:schemeClr val="tx2"/>
              </a:buClr>
              <a:buFont typeface="Wingdings" panose="05000000000000000000" pitchFamily="2" charset="2"/>
              <a:buChar char="ü"/>
            </a:pPr>
            <a:endParaRPr lang="en-US" dirty="0"/>
          </a:p>
        </p:txBody>
      </p:sp>
    </p:spTree>
    <p:extLst>
      <p:ext uri="{BB962C8B-B14F-4D97-AF65-F5344CB8AC3E}">
        <p14:creationId xmlns:p14="http://schemas.microsoft.com/office/powerpoint/2010/main" val="2361704090"/>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438150"/>
            <a:ext cx="7315200" cy="584775"/>
          </a:xfrm>
          <a:prstGeom prst="rect">
            <a:avLst/>
          </a:prstGeom>
          <a:noFill/>
        </p:spPr>
        <p:txBody>
          <a:bodyPr wrap="square" rtlCol="0">
            <a:spAutoFit/>
          </a:bodyPr>
          <a:lstStyle/>
          <a:p>
            <a:pPr lvl="0"/>
            <a:r>
              <a:rPr lang="en-US" sz="3200">
                <a:solidFill>
                  <a:srgbClr val="1D60AC"/>
                </a:solidFill>
                <a:latin typeface="Segoe UI Semilight" panose="020B0402040204020203" pitchFamily="34" charset="0"/>
                <a:cs typeface="Segoe UI Semilight" panose="020B0402040204020203" pitchFamily="34" charset="0"/>
              </a:rPr>
              <a:t>Confounding and Effect Modification</a:t>
            </a:r>
            <a:endParaRPr lang="en-US" sz="4400" dirty="0">
              <a:solidFill>
                <a:srgbClr val="1D60AC"/>
              </a:solidFill>
              <a:latin typeface="Segoe UI Semilight" panose="020B0402040204020203" pitchFamily="34" charset="0"/>
              <a:cs typeface="Segoe UI Semilight" panose="020B0402040204020203" pitchFamily="34" charset="0"/>
            </a:endParaRPr>
          </a:p>
        </p:txBody>
      </p:sp>
      <p:sp>
        <p:nvSpPr>
          <p:cNvPr id="5" name="TextBox 4"/>
          <p:cNvSpPr txBox="1"/>
          <p:nvPr/>
        </p:nvSpPr>
        <p:spPr>
          <a:xfrm>
            <a:off x="685800" y="1207591"/>
            <a:ext cx="8077200" cy="3293209"/>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sz="1600" dirty="0">
                <a:solidFill>
                  <a:schemeClr val="accent2"/>
                </a:solidFill>
                <a:latin typeface="Segoe UI Semilight" panose="020B0402040204020203" pitchFamily="34" charset="0"/>
                <a:cs typeface="Segoe UI Semilight" panose="020B0402040204020203" pitchFamily="34" charset="0"/>
              </a:rPr>
              <a:t>Effect Modification:</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Effect modification is all about stratification and occurs when an exposure has a different effect among different subgroups. </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A third factor interacts with an exposure to affect the magnitude between disease and exposure</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Effect modification is associated with the outcome but not the exposure.</a:t>
            </a:r>
          </a:p>
          <a:p>
            <a:pPr marL="742950" lvl="1"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For example, testing out a new treatment that has come onto the market, Drug X. If Drug X works in females but does not work in males, this is an example of effect modification..</a:t>
            </a:r>
          </a:p>
        </p:txBody>
      </p:sp>
    </p:spTree>
    <p:extLst>
      <p:ext uri="{BB962C8B-B14F-4D97-AF65-F5344CB8AC3E}">
        <p14:creationId xmlns:p14="http://schemas.microsoft.com/office/powerpoint/2010/main" val="41774229"/>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438150"/>
            <a:ext cx="7315200" cy="584775"/>
          </a:xfrm>
          <a:prstGeom prst="rect">
            <a:avLst/>
          </a:prstGeom>
          <a:noFill/>
        </p:spPr>
        <p:txBody>
          <a:bodyPr wrap="square" rtlCol="0">
            <a:spAutoFit/>
          </a:bodyPr>
          <a:lstStyle/>
          <a:p>
            <a:pPr lvl="0"/>
            <a:r>
              <a:rPr lang="en-US" sz="3200">
                <a:solidFill>
                  <a:srgbClr val="1D60AC"/>
                </a:solidFill>
                <a:latin typeface="Segoe UI Semilight" panose="020B0402040204020203" pitchFamily="34" charset="0"/>
                <a:cs typeface="Segoe UI Semilight" panose="020B0402040204020203" pitchFamily="34" charset="0"/>
              </a:rPr>
              <a:t>Confounding and Effect Modification</a:t>
            </a:r>
            <a:endParaRPr lang="en-US" sz="4400" dirty="0">
              <a:solidFill>
                <a:srgbClr val="1D60AC"/>
              </a:solidFill>
              <a:latin typeface="Segoe UI Semilight" panose="020B0402040204020203" pitchFamily="34" charset="0"/>
              <a:cs typeface="Segoe UI Semilight" panose="020B0402040204020203" pitchFamily="34" charset="0"/>
            </a:endParaRPr>
          </a:p>
        </p:txBody>
      </p:sp>
      <p:sp>
        <p:nvSpPr>
          <p:cNvPr id="5" name="TextBox 4"/>
          <p:cNvSpPr txBox="1"/>
          <p:nvPr/>
        </p:nvSpPr>
        <p:spPr>
          <a:xfrm>
            <a:off x="685800" y="1657350"/>
            <a:ext cx="8077200" cy="1077218"/>
          </a:xfrm>
          <a:prstGeom prst="rect">
            <a:avLst/>
          </a:prstGeom>
          <a:noFill/>
        </p:spPr>
        <p:txBody>
          <a:bodyPr wrap="square" rtlCol="0">
            <a:spAutoFit/>
          </a:bodyPr>
          <a:lstStyle/>
          <a:p>
            <a:pPr lvl="1">
              <a:buClr>
                <a:schemeClr val="tx2"/>
              </a:buClr>
            </a:pPr>
            <a:r>
              <a:rPr lang="en-US" sz="1600" dirty="0">
                <a:solidFill>
                  <a:schemeClr val="accent2"/>
                </a:solidFill>
                <a:latin typeface="Segoe UI Semilight" panose="020B0402040204020203" pitchFamily="34" charset="0"/>
                <a:cs typeface="Segoe UI Semilight" panose="020B0402040204020203" pitchFamily="34" charset="0"/>
              </a:rPr>
              <a:t>Data-Based Approach</a:t>
            </a: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Step 1: Generate crude analysis</a:t>
            </a: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Step 2: Stratify the data by potential confounders and effect modifiers</a:t>
            </a:r>
          </a:p>
          <a:p>
            <a:pPr marL="742950" lvl="1"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Step 3: Evaluate for effect modification</a:t>
            </a:r>
          </a:p>
        </p:txBody>
      </p:sp>
    </p:spTree>
    <p:extLst>
      <p:ext uri="{BB962C8B-B14F-4D97-AF65-F5344CB8AC3E}">
        <p14:creationId xmlns:p14="http://schemas.microsoft.com/office/powerpoint/2010/main" val="3656428449"/>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7</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1276350"/>
            <a:ext cx="7467600" cy="2554545"/>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Assess whether the variables in the table below </a:t>
            </a:r>
            <a:r>
              <a:rPr lang="en-US" altLang="en-US" sz="1600" dirty="0">
                <a:solidFill>
                  <a:schemeClr val="accent2"/>
                </a:solidFill>
                <a:latin typeface="Segoe UI Semilight" panose="020B0402040204020203" pitchFamily="34" charset="0"/>
                <a:cs typeface="Segoe UI Semilight" panose="020B0402040204020203" pitchFamily="34" charset="0"/>
              </a:rPr>
              <a:t>modify </a:t>
            </a:r>
            <a:r>
              <a:rPr lang="en-US" altLang="en-US" sz="1600" dirty="0">
                <a:latin typeface="Segoe UI Semilight" panose="020B0402040204020203" pitchFamily="34" charset="0"/>
                <a:cs typeface="Segoe UI Semilight" panose="020B0402040204020203" pitchFamily="34" charset="0"/>
              </a:rPr>
              <a:t>or </a:t>
            </a:r>
            <a:r>
              <a:rPr lang="en-US" altLang="en-US" sz="1600" dirty="0">
                <a:solidFill>
                  <a:schemeClr val="accent2"/>
                </a:solidFill>
                <a:latin typeface="Segoe UI Semilight" panose="020B0402040204020203" pitchFamily="34" charset="0"/>
                <a:cs typeface="Segoe UI Semilight" panose="020B0402040204020203" pitchFamily="34" charset="0"/>
              </a:rPr>
              <a:t>confound</a:t>
            </a:r>
            <a:r>
              <a:rPr lang="en-US" altLang="en-US" sz="1600" dirty="0">
                <a:latin typeface="Segoe UI Semilight" panose="020B0402040204020203" pitchFamily="34" charset="0"/>
                <a:cs typeface="Segoe UI Semilight" panose="020B0402040204020203" pitchFamily="34" charset="0"/>
              </a:rPr>
              <a:t> the CAT-CHD relationship based on the odds ratio.</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“Modify” (also referred to as effect modification or interaction) is considered present for the odds ratio when the Chi-square for differing Odds Ratios by stratum (interaction) p-value is &lt; 0.05.</a:t>
            </a:r>
          </a:p>
          <a:p>
            <a:pPr marL="742950" lvl="1" indent="-285750">
              <a:buClr>
                <a:schemeClr val="tx2"/>
              </a:buClr>
              <a:buFont typeface="Wingdings" panose="05000000000000000000" pitchFamily="2" charset="2"/>
              <a:buChar char="ü"/>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Wingdings" panose="05000000000000000000" pitchFamily="2" charset="2"/>
              <a:buChar char="ü"/>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If there is no interaction, the assessment of confounding will be a 10% or greater difference between the crude and adjusted odds ratio:</a:t>
            </a:r>
          </a:p>
        </p:txBody>
      </p:sp>
      <p:pic>
        <p:nvPicPr>
          <p:cNvPr id="7" name="Picture 6"/>
          <p:cNvPicPr>
            <a:picLocks noChangeAspect="1"/>
          </p:cNvPicPr>
          <p:nvPr/>
        </p:nvPicPr>
        <p:blipFill>
          <a:blip r:embed="rId3"/>
          <a:stretch>
            <a:fillRect/>
          </a:stretch>
        </p:blipFill>
        <p:spPr>
          <a:xfrm>
            <a:off x="3090862" y="3830895"/>
            <a:ext cx="2657475" cy="971550"/>
          </a:xfrm>
          <a:prstGeom prst="rect">
            <a:avLst/>
          </a:prstGeom>
        </p:spPr>
      </p:pic>
    </p:spTree>
    <p:extLst>
      <p:ext uri="{BB962C8B-B14F-4D97-AF65-F5344CB8AC3E}">
        <p14:creationId xmlns:p14="http://schemas.microsoft.com/office/powerpoint/2010/main" val="41940413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7</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1276350"/>
            <a:ext cx="7467600" cy="1569660"/>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Assess whether the variables in the table below </a:t>
            </a:r>
            <a:r>
              <a:rPr lang="en-US" altLang="en-US" sz="1600" dirty="0">
                <a:solidFill>
                  <a:schemeClr val="accent2"/>
                </a:solidFill>
                <a:latin typeface="Segoe UI Semilight" panose="020B0402040204020203" pitchFamily="34" charset="0"/>
                <a:cs typeface="Segoe UI Semilight" panose="020B0402040204020203" pitchFamily="34" charset="0"/>
              </a:rPr>
              <a:t>modify </a:t>
            </a:r>
            <a:r>
              <a:rPr lang="en-US" altLang="en-US" sz="1600" dirty="0">
                <a:latin typeface="Segoe UI Semilight" panose="020B0402040204020203" pitchFamily="34" charset="0"/>
                <a:cs typeface="Segoe UI Semilight" panose="020B0402040204020203" pitchFamily="34" charset="0"/>
              </a:rPr>
              <a:t>or </a:t>
            </a:r>
            <a:r>
              <a:rPr lang="en-US" altLang="en-US" sz="1600" dirty="0">
                <a:solidFill>
                  <a:schemeClr val="accent2"/>
                </a:solidFill>
                <a:latin typeface="Segoe UI Semilight" panose="020B0402040204020203" pitchFamily="34" charset="0"/>
                <a:cs typeface="Segoe UI Semilight" panose="020B0402040204020203" pitchFamily="34" charset="0"/>
              </a:rPr>
              <a:t>confound</a:t>
            </a:r>
            <a:r>
              <a:rPr lang="en-US" altLang="en-US" sz="1600" dirty="0">
                <a:latin typeface="Segoe UI Semilight" panose="020B0402040204020203" pitchFamily="34" charset="0"/>
                <a:cs typeface="Segoe UI Semilight" panose="020B0402040204020203" pitchFamily="34" charset="0"/>
              </a:rPr>
              <a:t> the CAT-CHD relationship based on the odds ratio.</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ECG</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SMK</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HPT</a:t>
            </a:r>
          </a:p>
        </p:txBody>
      </p:sp>
      <p:graphicFrame>
        <p:nvGraphicFramePr>
          <p:cNvPr id="2" name="Table 1"/>
          <p:cNvGraphicFramePr>
            <a:graphicFrameLocks noGrp="1"/>
          </p:cNvGraphicFramePr>
          <p:nvPr>
            <p:extLst/>
          </p:nvPr>
        </p:nvGraphicFramePr>
        <p:xfrm>
          <a:off x="1069975" y="3044043"/>
          <a:ext cx="7083425" cy="1573854"/>
        </p:xfrm>
        <a:graphic>
          <a:graphicData uri="http://schemas.openxmlformats.org/drawingml/2006/table">
            <a:tbl>
              <a:tblPr firstRow="1" firstCol="1" bandRow="1">
                <a:tableStyleId>{5C22544A-7EE6-4342-B048-85BDC9FD1C3A}</a:tableStyleId>
              </a:tblPr>
              <a:tblGrid>
                <a:gridCol w="1416685">
                  <a:extLst>
                    <a:ext uri="{9D8B030D-6E8A-4147-A177-3AD203B41FA5}">
                      <a16:colId xmlns:a16="http://schemas.microsoft.com/office/drawing/2014/main" val="645713167"/>
                    </a:ext>
                  </a:extLst>
                </a:gridCol>
                <a:gridCol w="1416685">
                  <a:extLst>
                    <a:ext uri="{9D8B030D-6E8A-4147-A177-3AD203B41FA5}">
                      <a16:colId xmlns:a16="http://schemas.microsoft.com/office/drawing/2014/main" val="821107043"/>
                    </a:ext>
                  </a:extLst>
                </a:gridCol>
                <a:gridCol w="1416685">
                  <a:extLst>
                    <a:ext uri="{9D8B030D-6E8A-4147-A177-3AD203B41FA5}">
                      <a16:colId xmlns:a16="http://schemas.microsoft.com/office/drawing/2014/main" val="4215380379"/>
                    </a:ext>
                  </a:extLst>
                </a:gridCol>
                <a:gridCol w="1416685">
                  <a:extLst>
                    <a:ext uri="{9D8B030D-6E8A-4147-A177-3AD203B41FA5}">
                      <a16:colId xmlns:a16="http://schemas.microsoft.com/office/drawing/2014/main" val="1523544084"/>
                    </a:ext>
                  </a:extLst>
                </a:gridCol>
                <a:gridCol w="1416685">
                  <a:extLst>
                    <a:ext uri="{9D8B030D-6E8A-4147-A177-3AD203B41FA5}">
                      <a16:colId xmlns:a16="http://schemas.microsoft.com/office/drawing/2014/main" val="3219343222"/>
                    </a:ext>
                  </a:extLst>
                </a:gridCol>
              </a:tblGrid>
              <a:tr h="594507">
                <a:tc>
                  <a:txBody>
                    <a:bodyPr/>
                    <a:lstStyle/>
                    <a:p>
                      <a:pPr>
                        <a:lnSpc>
                          <a:spcPct val="107000"/>
                        </a:lnSpc>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 Interaction p-value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Crude OR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Adjusted OR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Result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0653341"/>
                  </a:ext>
                </a:extLst>
              </a:tr>
              <a:tr h="278081">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ECG</a:t>
                      </a: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30716948"/>
                  </a:ext>
                </a:extLst>
              </a:tr>
              <a:tr h="392303">
                <a:tc>
                  <a:txBody>
                    <a:bodyPr/>
                    <a:lstStyle/>
                    <a:p>
                      <a:pPr>
                        <a:lnSpc>
                          <a:spcPct val="107000"/>
                        </a:lnSpc>
                        <a:spcAft>
                          <a:spcPts val="0"/>
                        </a:spcAft>
                      </a:pPr>
                      <a:r>
                        <a:rPr lang="en-US" sz="1800" dirty="0">
                          <a:effectLst/>
                        </a:rPr>
                        <a:t>SMK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75704276"/>
                  </a:ext>
                </a:extLst>
              </a:tr>
              <a:tr h="278081">
                <a:tc>
                  <a:txBody>
                    <a:bodyPr/>
                    <a:lstStyle/>
                    <a:p>
                      <a:pPr>
                        <a:lnSpc>
                          <a:spcPct val="107000"/>
                        </a:lnSpc>
                        <a:spcAft>
                          <a:spcPts val="0"/>
                        </a:spcAft>
                      </a:pPr>
                      <a:r>
                        <a:rPr lang="en-US" sz="1800" dirty="0">
                          <a:effectLst/>
                        </a:rPr>
                        <a:t>HPT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39974539"/>
                  </a:ext>
                </a:extLst>
              </a:tr>
            </a:tbl>
          </a:graphicData>
        </a:graphic>
      </p:graphicFrame>
    </p:spTree>
    <p:extLst>
      <p:ext uri="{BB962C8B-B14F-4D97-AF65-F5344CB8AC3E}">
        <p14:creationId xmlns:p14="http://schemas.microsoft.com/office/powerpoint/2010/main" val="9674313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7</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1276350"/>
            <a:ext cx="7467600" cy="1569660"/>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Assess whether the variables in the table below </a:t>
            </a:r>
            <a:r>
              <a:rPr lang="en-US" altLang="en-US" sz="1600" dirty="0">
                <a:solidFill>
                  <a:schemeClr val="accent2"/>
                </a:solidFill>
                <a:latin typeface="Segoe UI Semilight" panose="020B0402040204020203" pitchFamily="34" charset="0"/>
                <a:cs typeface="Segoe UI Semilight" panose="020B0402040204020203" pitchFamily="34" charset="0"/>
              </a:rPr>
              <a:t>modify </a:t>
            </a:r>
            <a:r>
              <a:rPr lang="en-US" altLang="en-US" sz="1600" dirty="0">
                <a:latin typeface="Segoe UI Semilight" panose="020B0402040204020203" pitchFamily="34" charset="0"/>
                <a:cs typeface="Segoe UI Semilight" panose="020B0402040204020203" pitchFamily="34" charset="0"/>
              </a:rPr>
              <a:t>or </a:t>
            </a:r>
            <a:r>
              <a:rPr lang="en-US" altLang="en-US" sz="1600" dirty="0">
                <a:solidFill>
                  <a:schemeClr val="accent2"/>
                </a:solidFill>
                <a:latin typeface="Segoe UI Semilight" panose="020B0402040204020203" pitchFamily="34" charset="0"/>
                <a:cs typeface="Segoe UI Semilight" panose="020B0402040204020203" pitchFamily="34" charset="0"/>
              </a:rPr>
              <a:t>confound</a:t>
            </a:r>
            <a:r>
              <a:rPr lang="en-US" altLang="en-US" sz="1600" dirty="0">
                <a:latin typeface="Segoe UI Semilight" panose="020B0402040204020203" pitchFamily="34" charset="0"/>
                <a:cs typeface="Segoe UI Semilight" panose="020B0402040204020203" pitchFamily="34" charset="0"/>
              </a:rPr>
              <a:t> the CAT-CHD relationship based on the odds ratio.</a:t>
            </a:r>
          </a:p>
          <a:p>
            <a:pPr marL="285750" indent="-285750">
              <a:buClr>
                <a:schemeClr val="tx2"/>
              </a:buClr>
              <a:buFont typeface="Arial" panose="020B0604020202020204" pitchFamily="34" charset="0"/>
              <a:buChar char="•"/>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ECG</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SMK</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HPT</a:t>
            </a:r>
          </a:p>
        </p:txBody>
      </p:sp>
      <p:graphicFrame>
        <p:nvGraphicFramePr>
          <p:cNvPr id="2" name="Table 1"/>
          <p:cNvGraphicFramePr>
            <a:graphicFrameLocks noGrp="1"/>
          </p:cNvGraphicFramePr>
          <p:nvPr>
            <p:extLst/>
          </p:nvPr>
        </p:nvGraphicFramePr>
        <p:xfrm>
          <a:off x="1069975" y="3044043"/>
          <a:ext cx="7083425" cy="1402384"/>
        </p:xfrm>
        <a:graphic>
          <a:graphicData uri="http://schemas.openxmlformats.org/drawingml/2006/table">
            <a:tbl>
              <a:tblPr firstRow="1" firstCol="1" bandRow="1">
                <a:tableStyleId>{5C22544A-7EE6-4342-B048-85BDC9FD1C3A}</a:tableStyleId>
              </a:tblPr>
              <a:tblGrid>
                <a:gridCol w="1416685">
                  <a:extLst>
                    <a:ext uri="{9D8B030D-6E8A-4147-A177-3AD203B41FA5}">
                      <a16:colId xmlns:a16="http://schemas.microsoft.com/office/drawing/2014/main" val="645713167"/>
                    </a:ext>
                  </a:extLst>
                </a:gridCol>
                <a:gridCol w="1416685">
                  <a:extLst>
                    <a:ext uri="{9D8B030D-6E8A-4147-A177-3AD203B41FA5}">
                      <a16:colId xmlns:a16="http://schemas.microsoft.com/office/drawing/2014/main" val="821107043"/>
                    </a:ext>
                  </a:extLst>
                </a:gridCol>
                <a:gridCol w="1416685">
                  <a:extLst>
                    <a:ext uri="{9D8B030D-6E8A-4147-A177-3AD203B41FA5}">
                      <a16:colId xmlns:a16="http://schemas.microsoft.com/office/drawing/2014/main" val="4215380379"/>
                    </a:ext>
                  </a:extLst>
                </a:gridCol>
                <a:gridCol w="1416685">
                  <a:extLst>
                    <a:ext uri="{9D8B030D-6E8A-4147-A177-3AD203B41FA5}">
                      <a16:colId xmlns:a16="http://schemas.microsoft.com/office/drawing/2014/main" val="1523544084"/>
                    </a:ext>
                  </a:extLst>
                </a:gridCol>
                <a:gridCol w="1416685">
                  <a:extLst>
                    <a:ext uri="{9D8B030D-6E8A-4147-A177-3AD203B41FA5}">
                      <a16:colId xmlns:a16="http://schemas.microsoft.com/office/drawing/2014/main" val="3219343222"/>
                    </a:ext>
                  </a:extLst>
                </a:gridCol>
              </a:tblGrid>
              <a:tr h="278081">
                <a:tc>
                  <a:txBody>
                    <a:bodyPr/>
                    <a:lstStyle/>
                    <a:p>
                      <a:pPr>
                        <a:lnSpc>
                          <a:spcPct val="107000"/>
                        </a:lnSpc>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 Interaction p-value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Crude OR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Adjusted OR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Result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0653341"/>
                  </a:ext>
                </a:extLst>
              </a:tr>
              <a:tr h="278081">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ECG</a:t>
                      </a:r>
                    </a:p>
                  </a:txBody>
                  <a:tcPr marL="68580" marR="68580" marT="0" marB="0"/>
                </a:tc>
                <a:tc>
                  <a:txBody>
                    <a:bodyPr/>
                    <a:lstStyle/>
                    <a:p>
                      <a:pPr>
                        <a:lnSpc>
                          <a:spcPct val="107000"/>
                        </a:lnSpc>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.42</a:t>
                      </a:r>
                    </a:p>
                  </a:txBody>
                  <a:tcPr marL="68580" marR="68580" marT="0" marB="0"/>
                </a:tc>
                <a:tc>
                  <a:txBody>
                    <a:bodyPr/>
                    <a:lstStyle/>
                    <a:p>
                      <a:pPr>
                        <a:lnSpc>
                          <a:spcPct val="107000"/>
                        </a:lnSpc>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2.9</a:t>
                      </a:r>
                    </a:p>
                  </a:txBody>
                  <a:tcPr marL="68580" marR="68580" marT="0" marB="0"/>
                </a:tc>
                <a:tc>
                  <a:txBody>
                    <a:bodyPr/>
                    <a:lstStyle/>
                    <a:p>
                      <a:pPr>
                        <a:lnSpc>
                          <a:spcPct val="107000"/>
                        </a:lnSpc>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2.4</a:t>
                      </a:r>
                    </a:p>
                  </a:txBody>
                  <a:tcPr marL="68580" marR="68580" marT="0" marB="0"/>
                </a:tc>
                <a:tc>
                  <a:txBody>
                    <a:bodyPr/>
                    <a:lstStyle/>
                    <a:p>
                      <a:pPr>
                        <a:lnSpc>
                          <a:spcPct val="107000"/>
                        </a:lnSpc>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Confounder</a:t>
                      </a:r>
                    </a:p>
                  </a:txBody>
                  <a:tcPr marL="68580" marR="68580" marT="0" marB="0"/>
                </a:tc>
                <a:extLst>
                  <a:ext uri="{0D108BD9-81ED-4DB2-BD59-A6C34878D82A}">
                    <a16:rowId xmlns:a16="http://schemas.microsoft.com/office/drawing/2014/main" val="530716948"/>
                  </a:ext>
                </a:extLst>
              </a:tr>
              <a:tr h="278081">
                <a:tc>
                  <a:txBody>
                    <a:bodyPr/>
                    <a:lstStyle/>
                    <a:p>
                      <a:pPr>
                        <a:lnSpc>
                          <a:spcPct val="107000"/>
                        </a:lnSpc>
                        <a:spcAft>
                          <a:spcPts val="0"/>
                        </a:spcAft>
                      </a:pPr>
                      <a:r>
                        <a:rPr lang="en-US" sz="1800" dirty="0">
                          <a:effectLst/>
                        </a:rPr>
                        <a:t> SMK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.46</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2.9</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2.9</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 Neither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75704276"/>
                  </a:ext>
                </a:extLst>
              </a:tr>
              <a:tr h="278081">
                <a:tc>
                  <a:txBody>
                    <a:bodyPr/>
                    <a:lstStyle/>
                    <a:p>
                      <a:pPr>
                        <a:lnSpc>
                          <a:spcPct val="107000"/>
                        </a:lnSpc>
                        <a:spcAft>
                          <a:spcPts val="0"/>
                        </a:spcAft>
                      </a:pPr>
                      <a:r>
                        <a:rPr lang="en-US" sz="1800" dirty="0">
                          <a:effectLst/>
                        </a:rPr>
                        <a:t> HPT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latin typeface="+mn-lt"/>
                          <a:ea typeface="+mn-ea"/>
                          <a:cs typeface="+mn-cs"/>
                        </a:rPr>
                        <a:t>.003</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2.9</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2.0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600" dirty="0">
                          <a:effectLst/>
                        </a:rPr>
                        <a:t> Interaction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39974539"/>
                  </a:ext>
                </a:extLst>
              </a:tr>
            </a:tbl>
          </a:graphicData>
        </a:graphic>
      </p:graphicFrame>
    </p:spTree>
    <p:extLst>
      <p:ext uri="{BB962C8B-B14F-4D97-AF65-F5344CB8AC3E}">
        <p14:creationId xmlns:p14="http://schemas.microsoft.com/office/powerpoint/2010/main" val="23004034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7696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LOGISTIC REGRESSION</a:t>
            </a:r>
          </a:p>
        </p:txBody>
      </p:sp>
      <p:sp>
        <p:nvSpPr>
          <p:cNvPr id="6" name="TextBox 5"/>
          <p:cNvSpPr txBox="1"/>
          <p:nvPr/>
        </p:nvSpPr>
        <p:spPr>
          <a:xfrm>
            <a:off x="685800" y="1428750"/>
            <a:ext cx="8077200" cy="2800767"/>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Used to predict the outcome of a categorical variable based on independent variables or predictors</a:t>
            </a:r>
          </a:p>
          <a:p>
            <a:pPr marL="285750" indent="-285750">
              <a:buClr>
                <a:schemeClr val="tx2"/>
              </a:buClr>
              <a:buFont typeface="Arial" panose="020B0604020202020204" pitchFamily="34" charset="0"/>
              <a:buChar char="•"/>
            </a:pPr>
            <a:endParaRPr lang="es-E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The primary objective is to model how the presence of an event, usually dichotomous, influences the presence or absence of various factors and their value or level</a:t>
            </a:r>
          </a:p>
          <a:p>
            <a:pPr marL="285750" indent="-285750">
              <a:buClr>
                <a:schemeClr val="tx2"/>
              </a:buClr>
              <a:buFont typeface="Arial" panose="020B0604020202020204" pitchFamily="34" charset="0"/>
              <a:buChar char="•"/>
            </a:pPr>
            <a:endParaRPr lang="es-E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Useful for modeling the probability of an event occurring as a function of other factors</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We will use the </a:t>
            </a:r>
            <a:r>
              <a:rPr lang="en-US" sz="1600" dirty="0"/>
              <a:t>EvansCounty7 in the </a:t>
            </a:r>
            <a:r>
              <a:rPr lang="en-US" sz="1600" dirty="0" err="1"/>
              <a:t>SAMPLE.prj</a:t>
            </a:r>
            <a:r>
              <a:rPr lang="en-US" sz="1600" dirty="0"/>
              <a:t> file</a:t>
            </a:r>
          </a:p>
          <a:p>
            <a:pPr>
              <a:buClr>
                <a:schemeClr val="tx2"/>
              </a:buClr>
            </a:pPr>
            <a:endParaRPr lang="es-E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endParaRPr lang="es-ES" sz="1600" b="1" dirty="0">
              <a:solidFill>
                <a:schemeClr val="accent2"/>
              </a:solidFill>
              <a:latin typeface="Segoe UI Semilight" panose="020B0402040204020203" pitchFamily="34" charset="0"/>
              <a:cs typeface="Segoe UI Semilight" panose="020B0402040204020203" pitchFamily="34" charset="0"/>
            </a:endParaRPr>
          </a:p>
        </p:txBody>
      </p:sp>
      <p:sp>
        <p:nvSpPr>
          <p:cNvPr id="8" name="Rectangle 7"/>
          <p:cNvSpPr/>
          <p:nvPr/>
        </p:nvSpPr>
        <p:spPr>
          <a:xfrm>
            <a:off x="0" y="49784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671915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8</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1276350"/>
            <a:ext cx="7467600" cy="1077218"/>
          </a:xfrm>
          <a:prstGeom prst="rect">
            <a:avLst/>
          </a:prstGeom>
          <a:noFill/>
        </p:spPr>
        <p:txBody>
          <a:bodyPr wrap="square" rtlCol="0">
            <a:spAutoFit/>
          </a:bodyPr>
          <a:lstStyle/>
          <a:p>
            <a:pPr>
              <a:buClr>
                <a:schemeClr val="tx2"/>
              </a:buClr>
            </a:pPr>
            <a:r>
              <a:rPr lang="en-US" altLang="en-US" sz="1600" dirty="0">
                <a:latin typeface="Segoe UI Semilight" panose="020B0402040204020203" pitchFamily="34" charset="0"/>
                <a:cs typeface="Segoe UI Semilight" panose="020B0402040204020203" pitchFamily="34" charset="0"/>
              </a:rPr>
              <a:t>Carryout a Logistic Regression analysis for CAT – CHD</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What is the odds ratio</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p-value</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95% CI </a:t>
            </a:r>
          </a:p>
        </p:txBody>
      </p:sp>
    </p:spTree>
    <p:extLst>
      <p:ext uri="{BB962C8B-B14F-4D97-AF65-F5344CB8AC3E}">
        <p14:creationId xmlns:p14="http://schemas.microsoft.com/office/powerpoint/2010/main" val="352248553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8 -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1276350"/>
            <a:ext cx="7467600" cy="584775"/>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Logistic Regression Model </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CAT - CHD</a:t>
            </a:r>
          </a:p>
        </p:txBody>
      </p:sp>
      <p:pic>
        <p:nvPicPr>
          <p:cNvPr id="2" name="Picture 1"/>
          <p:cNvPicPr>
            <a:picLocks noChangeAspect="1"/>
          </p:cNvPicPr>
          <p:nvPr/>
        </p:nvPicPr>
        <p:blipFill>
          <a:blip r:embed="rId3"/>
          <a:stretch>
            <a:fillRect/>
          </a:stretch>
        </p:blipFill>
        <p:spPr>
          <a:xfrm>
            <a:off x="3733800" y="1276350"/>
            <a:ext cx="4308375" cy="34443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88701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p:cNvPicPr>
          <p:nvPr/>
        </p:nvPicPr>
        <p:blipFill>
          <a:blip r:embed="rId3"/>
          <a:srcRect b="845"/>
          <a:stretch>
            <a:fillRect/>
          </a:stretch>
        </p:blipFill>
        <p:spPr bwMode="auto">
          <a:xfrm>
            <a:off x="1485900" y="1013223"/>
            <a:ext cx="6206729" cy="3688556"/>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7" name="Straight Arrow Connector 6"/>
          <p:cNvCxnSpPr/>
          <p:nvPr/>
        </p:nvCxnSpPr>
        <p:spPr>
          <a:xfrm flipV="1">
            <a:off x="6705600" y="1314456"/>
            <a:ext cx="345284" cy="5714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5365" name="TextBox 10"/>
          <p:cNvSpPr txBox="1">
            <a:spLocks noChangeArrowheads="1"/>
          </p:cNvSpPr>
          <p:nvPr/>
        </p:nvSpPr>
        <p:spPr bwMode="auto">
          <a:xfrm>
            <a:off x="5486401" y="1828800"/>
            <a:ext cx="1943100" cy="700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350" dirty="0">
                <a:solidFill>
                  <a:schemeClr val="accent2"/>
                </a:solidFill>
              </a:rPr>
              <a:t>1. Record Count</a:t>
            </a:r>
          </a:p>
          <a:p>
            <a:r>
              <a:rPr lang="en-US" altLang="en-US" sz="1300" dirty="0">
                <a:latin typeface="Segoe UI Semilight" panose="020B0402040204020203" pitchFamily="34" charset="0"/>
                <a:cs typeface="Segoe UI Semilight" panose="020B0402040204020203" pitchFamily="34" charset="0"/>
              </a:rPr>
              <a:t>Counts number of records under analysis</a:t>
            </a:r>
          </a:p>
        </p:txBody>
      </p:sp>
      <p:cxnSp>
        <p:nvCxnSpPr>
          <p:cNvPr id="13" name="Straight Arrow Connector 12"/>
          <p:cNvCxnSpPr/>
          <p:nvPr/>
        </p:nvCxnSpPr>
        <p:spPr>
          <a:xfrm flipH="1" flipV="1">
            <a:off x="1657350" y="2971800"/>
            <a:ext cx="400050" cy="50860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5367" name="TextBox 14"/>
          <p:cNvSpPr txBox="1">
            <a:spLocks noChangeArrowheads="1"/>
          </p:cNvSpPr>
          <p:nvPr/>
        </p:nvSpPr>
        <p:spPr bwMode="auto">
          <a:xfrm>
            <a:off x="1981200" y="3451621"/>
            <a:ext cx="3014608" cy="500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350" dirty="0">
                <a:solidFill>
                  <a:schemeClr val="accent2"/>
                </a:solidFill>
              </a:rPr>
              <a:t>3. Data Recoding and Formatting</a:t>
            </a:r>
          </a:p>
          <a:p>
            <a:r>
              <a:rPr lang="en-US" altLang="en-US" sz="1300" dirty="0">
                <a:latin typeface="Segoe UI Semilight" panose="020B0402040204020203" pitchFamily="34" charset="0"/>
                <a:cs typeface="Segoe UI Semilight" panose="020B0402040204020203" pitchFamily="34" charset="0"/>
              </a:rPr>
              <a:t>Use for creating and recoding variables </a:t>
            </a:r>
          </a:p>
        </p:txBody>
      </p:sp>
      <p:cxnSp>
        <p:nvCxnSpPr>
          <p:cNvPr id="19" name="Straight Arrow Connector 18"/>
          <p:cNvCxnSpPr/>
          <p:nvPr/>
        </p:nvCxnSpPr>
        <p:spPr>
          <a:xfrm flipV="1">
            <a:off x="6096000" y="2857500"/>
            <a:ext cx="1333500" cy="1143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5369" name="TextBox 21"/>
          <p:cNvSpPr txBox="1">
            <a:spLocks noChangeArrowheads="1"/>
          </p:cNvSpPr>
          <p:nvPr/>
        </p:nvSpPr>
        <p:spPr bwMode="auto">
          <a:xfrm>
            <a:off x="4876800" y="2780213"/>
            <a:ext cx="2552700" cy="9002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350" dirty="0">
                <a:solidFill>
                  <a:schemeClr val="accent2"/>
                </a:solidFill>
              </a:rPr>
              <a:t>2. Data Filtering</a:t>
            </a:r>
          </a:p>
          <a:p>
            <a:r>
              <a:rPr lang="en-US" altLang="en-US" sz="1300" dirty="0">
                <a:latin typeface="Segoe UI Semilight" panose="020B0402040204020203" pitchFamily="34" charset="0"/>
                <a:cs typeface="Segoe UI Semilight" panose="020B0402040204020203" pitchFamily="34" charset="0"/>
              </a:rPr>
              <a:t>Use for selecting subset of data into groups for analysis</a:t>
            </a:r>
          </a:p>
          <a:p>
            <a:endParaRPr lang="en-US" altLang="en-US" sz="1300" dirty="0">
              <a:latin typeface="Segoe UI Semilight" panose="020B0402040204020203" pitchFamily="34" charset="0"/>
              <a:cs typeface="Segoe UI Semilight" panose="020B0402040204020203" pitchFamily="34" charset="0"/>
            </a:endParaRPr>
          </a:p>
        </p:txBody>
      </p:sp>
      <p:sp>
        <p:nvSpPr>
          <p:cNvPr id="10" name="Rectangle 9"/>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78638"/>
            <a:ext cx="8229600" cy="728619"/>
          </a:xfrm>
        </p:spPr>
        <p:txBody>
          <a:bodyPr/>
          <a:lstStyle/>
          <a:p>
            <a:r>
              <a:rPr lang="en-US" sz="2800" dirty="0">
                <a:solidFill>
                  <a:srgbClr val="1D60AC"/>
                </a:solidFill>
                <a:latin typeface="Segoe UI Semilight" panose="020B0402040204020203" pitchFamily="34" charset="0"/>
                <a:cs typeface="Segoe UI Semilight" panose="020B0402040204020203" pitchFamily="34" charset="0"/>
              </a:rPr>
              <a:t>DEFAULT GADGETS</a:t>
            </a:r>
            <a:endParaRPr lang="en-US" dirty="0"/>
          </a:p>
        </p:txBody>
      </p:sp>
      <p:sp>
        <p:nvSpPr>
          <p:cNvPr id="14" name="TextBox 10"/>
          <p:cNvSpPr txBox="1">
            <a:spLocks noChangeArrowheads="1"/>
          </p:cNvSpPr>
          <p:nvPr/>
        </p:nvSpPr>
        <p:spPr bwMode="auto">
          <a:xfrm>
            <a:off x="2362200" y="1266450"/>
            <a:ext cx="3733800"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300" dirty="0">
                <a:solidFill>
                  <a:srgbClr val="060606"/>
                </a:solidFill>
                <a:latin typeface="Segoe UI Semilight" panose="020B0402040204020203" pitchFamily="34" charset="0"/>
                <a:cs typeface="Segoe UI Semilight" panose="020B0402040204020203" pitchFamily="34" charset="0"/>
              </a:rPr>
              <a:t>Three permanent ‘gadgets’ appear on Dashboard by default:</a:t>
            </a:r>
          </a:p>
        </p:txBody>
      </p:sp>
    </p:spTree>
    <p:extLst>
      <p:ext uri="{BB962C8B-B14F-4D97-AF65-F5344CB8AC3E}">
        <p14:creationId xmlns:p14="http://schemas.microsoft.com/office/powerpoint/2010/main" val="1094954291"/>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8 - Solution</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981200" y="1200150"/>
            <a:ext cx="4648200" cy="34810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7844399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308876"/>
            <a:ext cx="77724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 # 9</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1276350"/>
            <a:ext cx="7467600" cy="1815882"/>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Logistic Regression Model </a:t>
            </a: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Say the investigator wants to assess whether another variable (i.e., a “third” variable) modifies or confounds the CAT→CHD relationship. </a:t>
            </a:r>
          </a:p>
          <a:p>
            <a:pPr marL="742950" lvl="1" indent="-285750">
              <a:buClr>
                <a:schemeClr val="tx2"/>
              </a:buClr>
              <a:buFont typeface="Wingdings" panose="05000000000000000000" pitchFamily="2" charset="2"/>
              <a:buChar char="ü"/>
            </a:pPr>
            <a:endParaRPr lang="en-US" altLang="en-US" sz="1600" dirty="0">
              <a:latin typeface="Segoe UI Semilight" panose="020B0402040204020203" pitchFamily="34" charset="0"/>
              <a:cs typeface="Segoe UI Semilight" panose="020B0402040204020203" pitchFamily="34" charset="0"/>
            </a:endParaRPr>
          </a:p>
          <a:p>
            <a:pPr marL="742950" lvl="1" indent="-285750">
              <a:buClr>
                <a:schemeClr val="tx2"/>
              </a:buClr>
              <a:buFont typeface="Wingdings" panose="05000000000000000000" pitchFamily="2" charset="2"/>
              <a:buChar char="ü"/>
            </a:pPr>
            <a:r>
              <a:rPr lang="en-US" altLang="en-US" sz="1600" dirty="0">
                <a:latin typeface="Segoe UI Semilight" panose="020B0402040204020203" pitchFamily="34" charset="0"/>
                <a:cs typeface="Segoe UI Semilight" panose="020B0402040204020203" pitchFamily="34" charset="0"/>
              </a:rPr>
              <a:t>As an example, use the ECG variable (electrocardiogram results). To determine if ECG modifies the CAT→CHD relationship, we need to create an interaction term which can be done using the dialog box.</a:t>
            </a:r>
          </a:p>
        </p:txBody>
      </p:sp>
    </p:spTree>
    <p:extLst>
      <p:ext uri="{BB962C8B-B14F-4D97-AF65-F5344CB8AC3E}">
        <p14:creationId xmlns:p14="http://schemas.microsoft.com/office/powerpoint/2010/main" val="375117943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260943"/>
            <a:ext cx="7772400" cy="769441"/>
          </a:xfrm>
          <a:prstGeom prst="rect">
            <a:avLst/>
          </a:prstGeom>
          <a:noFill/>
        </p:spPr>
        <p:txBody>
          <a:bodyPr wrap="square" rtlCol="0" anchor="t">
            <a:spAutoFit/>
          </a:bodyPr>
          <a:lstStyle/>
          <a:p>
            <a:r>
              <a:rPr lang="en-US" sz="4400" dirty="0">
                <a:solidFill>
                  <a:srgbClr val="1D60AC"/>
                </a:solidFill>
                <a:latin typeface="Segoe UI Semilight"/>
                <a:cs typeface="Segoe UI Semilight"/>
              </a:rPr>
              <a:t>Question # 9 - Solution</a:t>
            </a:r>
            <a:endParaRPr lang="en-US" sz="4400" dirty="0">
              <a:solidFill>
                <a:srgbClr val="1D60AC"/>
              </a:solidFill>
              <a:latin typeface="Segoe UI Semilight" panose="020B0402040204020203" pitchFamily="34" charset="0"/>
              <a:cs typeface="Segoe UI Semilight" panose="020B0402040204020203" pitchFamily="34" charset="0"/>
            </a:endParaRP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1219200" y="1200150"/>
            <a:ext cx="5410200" cy="3657600"/>
          </a:xfrm>
          <a:prstGeom prst="rect">
            <a:avLst/>
          </a:prstGeom>
        </p:spPr>
      </p:pic>
    </p:spTree>
    <p:extLst>
      <p:ext uri="{BB962C8B-B14F-4D97-AF65-F5344CB8AC3E}">
        <p14:creationId xmlns:p14="http://schemas.microsoft.com/office/powerpoint/2010/main" val="35705785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676400" y="835177"/>
            <a:ext cx="5029199" cy="3950112"/>
          </a:xfrm>
          <a:prstGeom prst="rect">
            <a:avLst/>
          </a:prstGeom>
        </p:spPr>
      </p:pic>
      <p:sp>
        <p:nvSpPr>
          <p:cNvPr id="6" name="TextBox 5"/>
          <p:cNvSpPr txBox="1"/>
          <p:nvPr/>
        </p:nvSpPr>
        <p:spPr>
          <a:xfrm>
            <a:off x="685800" y="133350"/>
            <a:ext cx="7772400" cy="769441"/>
          </a:xfrm>
          <a:prstGeom prst="rect">
            <a:avLst/>
          </a:prstGeom>
          <a:noFill/>
        </p:spPr>
        <p:txBody>
          <a:bodyPr wrap="square" rtlCol="0" anchor="t">
            <a:spAutoFit/>
          </a:bodyPr>
          <a:lstStyle/>
          <a:p>
            <a:r>
              <a:rPr lang="en-US" sz="4400" dirty="0">
                <a:solidFill>
                  <a:srgbClr val="1D60AC"/>
                </a:solidFill>
                <a:latin typeface="Segoe UI Semilight"/>
                <a:cs typeface="Segoe UI Semilight"/>
              </a:rPr>
              <a:t>Question # 9 - Solution</a:t>
            </a:r>
            <a:endParaRPr lang="en-US" sz="4400" dirty="0">
              <a:solidFill>
                <a:srgbClr val="1D60AC"/>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84711640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5800" y="1276350"/>
            <a:ext cx="2895600" cy="1323439"/>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altLang="en-US" sz="1600" dirty="0">
                <a:latin typeface="Segoe UI Semilight" panose="020B0402040204020203" pitchFamily="34" charset="0"/>
                <a:cs typeface="Segoe UI Semilight" panose="020B0402040204020203" pitchFamily="34" charset="0"/>
              </a:rPr>
              <a:t>With no statistically significant interaction, the next question would be whether ECG confounds the CAT→CHD relationship?</a:t>
            </a:r>
          </a:p>
        </p:txBody>
      </p:sp>
      <p:pic>
        <p:nvPicPr>
          <p:cNvPr id="2" name="Picture 1"/>
          <p:cNvPicPr>
            <a:picLocks noChangeAspect="1"/>
          </p:cNvPicPr>
          <p:nvPr/>
        </p:nvPicPr>
        <p:blipFill>
          <a:blip r:embed="rId3"/>
          <a:stretch>
            <a:fillRect/>
          </a:stretch>
        </p:blipFill>
        <p:spPr>
          <a:xfrm>
            <a:off x="4019550" y="1113344"/>
            <a:ext cx="4438650" cy="360045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685800" y="260943"/>
            <a:ext cx="7772400" cy="769441"/>
          </a:xfrm>
          <a:prstGeom prst="rect">
            <a:avLst/>
          </a:prstGeom>
          <a:noFill/>
        </p:spPr>
        <p:txBody>
          <a:bodyPr wrap="square" rtlCol="0" anchor="t">
            <a:spAutoFit/>
          </a:bodyPr>
          <a:lstStyle/>
          <a:p>
            <a:r>
              <a:rPr lang="en-US" sz="4400" dirty="0">
                <a:solidFill>
                  <a:srgbClr val="1D60AC"/>
                </a:solidFill>
                <a:latin typeface="Segoe UI Semilight"/>
                <a:cs typeface="Segoe UI Semilight"/>
              </a:rPr>
              <a:t>Question # 9 - Solution</a:t>
            </a:r>
            <a:endParaRPr lang="en-US" sz="4400" dirty="0">
              <a:solidFill>
                <a:srgbClr val="1D60AC"/>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59106937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7696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LINEAR REGRESSION</a:t>
            </a:r>
          </a:p>
        </p:txBody>
      </p:sp>
      <p:sp>
        <p:nvSpPr>
          <p:cNvPr id="6" name="TextBox 5"/>
          <p:cNvSpPr txBox="1"/>
          <p:nvPr/>
        </p:nvSpPr>
        <p:spPr>
          <a:xfrm>
            <a:off x="685800" y="1428750"/>
            <a:ext cx="8077200" cy="2062103"/>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s-ES" sz="1600" dirty="0">
                <a:solidFill>
                  <a:schemeClr val="accent2"/>
                </a:solidFill>
                <a:latin typeface="Segoe UI Semilight" panose="020B0402040204020203" pitchFamily="34" charset="0"/>
                <a:cs typeface="Segoe UI Semilight" panose="020B0402040204020203" pitchFamily="34" charset="0"/>
              </a:rPr>
              <a:t>Simple- </a:t>
            </a:r>
            <a:r>
              <a:rPr lang="en-US" sz="1600" dirty="0">
                <a:latin typeface="Segoe UI Semilight" panose="020B0402040204020203" pitchFamily="34" charset="0"/>
                <a:cs typeface="Segoe UI Semilight" panose="020B0402040204020203" pitchFamily="34" charset="0"/>
              </a:rPr>
              <a:t>Only one independent variable is handled, so it only has two parameters</a:t>
            </a:r>
          </a:p>
          <a:p>
            <a:pPr marL="285750" indent="-285750">
              <a:buClr>
                <a:schemeClr val="tx2"/>
              </a:buClr>
              <a:buFont typeface="Arial" panose="020B0604020202020204" pitchFamily="34" charset="0"/>
              <a:buChar char="•"/>
            </a:pPr>
            <a:endParaRPr lang="es-ES" sz="1600" dirty="0">
              <a:solidFill>
                <a:schemeClr val="accent2"/>
              </a:solidFill>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s-ES" sz="1600" dirty="0" err="1">
                <a:solidFill>
                  <a:schemeClr val="accent2"/>
                </a:solidFill>
                <a:latin typeface="Segoe UI Semilight" panose="020B0402040204020203" pitchFamily="34" charset="0"/>
                <a:cs typeface="Segoe UI Semilight" panose="020B0402040204020203" pitchFamily="34" charset="0"/>
              </a:rPr>
              <a:t>Multiple</a:t>
            </a:r>
            <a:r>
              <a:rPr lang="es-ES" sz="1600" dirty="0">
                <a:solidFill>
                  <a:schemeClr val="accent2"/>
                </a:solidFill>
                <a:latin typeface="Segoe UI Semilight" panose="020B0402040204020203" pitchFamily="34" charset="0"/>
                <a:cs typeface="Segoe UI Semilight" panose="020B0402040204020203" pitchFamily="34" charset="0"/>
              </a:rPr>
              <a:t>- </a:t>
            </a:r>
            <a:r>
              <a:rPr lang="en-US" sz="1600" dirty="0">
                <a:latin typeface="Segoe UI Semilight" panose="020B0402040204020203" pitchFamily="34" charset="0"/>
                <a:cs typeface="Segoe UI Semilight" panose="020B0402040204020203" pitchFamily="34" charset="0"/>
              </a:rPr>
              <a:t>Handles several independent variables. It has several parameters</a:t>
            </a:r>
          </a:p>
          <a:p>
            <a:pPr marL="285750" indent="-285750">
              <a:buClr>
                <a:schemeClr val="tx2"/>
              </a:buClr>
              <a:buFont typeface="Arial" panose="020B0604020202020204" pitchFamily="34" charset="0"/>
              <a:buChar char="•"/>
            </a:pPr>
            <a:endParaRPr lang="es-ES" sz="1600" dirty="0">
              <a:solidFill>
                <a:schemeClr val="accent2"/>
              </a:solidFill>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solidFill>
                  <a:schemeClr val="accent2"/>
                </a:solidFill>
                <a:latin typeface="Segoe UI Semilight" panose="020B0402040204020203" pitchFamily="34" charset="0"/>
                <a:cs typeface="Segoe UI Semilight" panose="020B0402040204020203" pitchFamily="34" charset="0"/>
              </a:rPr>
              <a:t>The slope of the lines will determine the relationship</a:t>
            </a:r>
            <a:r>
              <a:rPr lang="es-ES" sz="1600" dirty="0">
                <a:solidFill>
                  <a:schemeClr val="accent2"/>
                </a:solidFill>
                <a:latin typeface="Segoe UI Semilight" panose="020B0402040204020203" pitchFamily="34" charset="0"/>
                <a:cs typeface="Segoe UI Semilight" panose="020B0402040204020203" pitchFamily="34" charset="0"/>
              </a:rPr>
              <a:t>. </a:t>
            </a:r>
          </a:p>
          <a:p>
            <a:pPr marL="742950" lvl="1" indent="-285750">
              <a:buClr>
                <a:schemeClr val="tx2"/>
              </a:buClr>
              <a:buFont typeface="Courier New" panose="02070309020205020404" pitchFamily="49" charset="0"/>
              <a:buChar char="o"/>
            </a:pPr>
            <a:r>
              <a:rPr lang="en-US" sz="1600" dirty="0">
                <a:latin typeface="Segoe UI Semilight" panose="020B0402040204020203" pitchFamily="34" charset="0"/>
                <a:cs typeface="Segoe UI Semilight" panose="020B0402040204020203" pitchFamily="34" charset="0"/>
              </a:rPr>
              <a:t>A line with a positive coefficient slopes upward</a:t>
            </a:r>
          </a:p>
          <a:p>
            <a:pPr marL="742950" lvl="1" indent="-285750">
              <a:buClr>
                <a:schemeClr val="tx2"/>
              </a:buClr>
              <a:buFont typeface="Courier New" panose="02070309020205020404" pitchFamily="49" charset="0"/>
              <a:buChar char="o"/>
            </a:pPr>
            <a:r>
              <a:rPr lang="en-US" sz="1600" dirty="0">
                <a:latin typeface="Segoe UI Semilight" panose="020B0402040204020203" pitchFamily="34" charset="0"/>
                <a:cs typeface="Segoe UI Semilight" panose="020B0402040204020203" pitchFamily="34" charset="0"/>
              </a:rPr>
              <a:t>one with a negative coefficient slopes downward</a:t>
            </a:r>
          </a:p>
          <a:p>
            <a:pPr marL="742950" lvl="1" indent="-285750">
              <a:buClr>
                <a:schemeClr val="tx2"/>
              </a:buClr>
              <a:buFont typeface="Courier New" panose="02070309020205020404" pitchFamily="49" charset="0"/>
              <a:buChar char="o"/>
            </a:pPr>
            <a:r>
              <a:rPr lang="en-US" sz="1600" dirty="0">
                <a:latin typeface="Segoe UI Semilight" panose="020B0402040204020203" pitchFamily="34" charset="0"/>
                <a:cs typeface="Segoe UI Semilight" panose="020B0402040204020203" pitchFamily="34" charset="0"/>
              </a:rPr>
              <a:t>coefficient of 0 means the line is straight across (no relationship).</a:t>
            </a:r>
            <a:endParaRPr lang="es-ES" sz="1600" b="1" dirty="0">
              <a:solidFill>
                <a:schemeClr val="accent2"/>
              </a:solidFill>
              <a:latin typeface="Segoe UI Semilight" panose="020B0402040204020203" pitchFamily="34" charset="0"/>
              <a:cs typeface="Segoe UI Semilight" panose="020B0402040204020203" pitchFamily="34" charset="0"/>
            </a:endParaRP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553082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7696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LINEAR REGRESSION</a:t>
            </a:r>
          </a:p>
        </p:txBody>
      </p:sp>
      <p:sp>
        <p:nvSpPr>
          <p:cNvPr id="6" name="TextBox 5"/>
          <p:cNvSpPr txBox="1"/>
          <p:nvPr/>
        </p:nvSpPr>
        <p:spPr>
          <a:xfrm>
            <a:off x="685800" y="1428750"/>
            <a:ext cx="8153400" cy="2308324"/>
          </a:xfrm>
          <a:prstGeom prst="rect">
            <a:avLst/>
          </a:prstGeom>
          <a:noFill/>
        </p:spPr>
        <p:txBody>
          <a:bodyPr wrap="square" rtlCol="0">
            <a:spAutoFit/>
          </a:bodyPr>
          <a:lstStyle/>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We will use the </a:t>
            </a:r>
            <a:r>
              <a:rPr lang="en-US" sz="1600" dirty="0">
                <a:solidFill>
                  <a:schemeClr val="accent2"/>
                </a:solidFill>
                <a:latin typeface="Segoe UI Semilight" panose="020B0402040204020203" pitchFamily="34" charset="0"/>
                <a:cs typeface="Segoe UI Semilight" panose="020B0402040204020203" pitchFamily="34" charset="0"/>
              </a:rPr>
              <a:t>EstriolandBirthweight6</a:t>
            </a:r>
            <a:r>
              <a:rPr lang="en-US" sz="1600" dirty="0">
                <a:latin typeface="Segoe UI Semilight" panose="020B0402040204020203" pitchFamily="34" charset="0"/>
                <a:cs typeface="Segoe UI Semilight" panose="020B0402040204020203" pitchFamily="34" charset="0"/>
              </a:rPr>
              <a:t> data in the </a:t>
            </a:r>
            <a:r>
              <a:rPr lang="en-US" sz="1600" b="1" dirty="0" err="1">
                <a:latin typeface="Segoe UI Semilight" panose="020B0402040204020203" pitchFamily="34" charset="0"/>
                <a:cs typeface="Segoe UI Semilight" panose="020B0402040204020203" pitchFamily="34" charset="0"/>
              </a:rPr>
              <a:t>Sample.prj</a:t>
            </a:r>
            <a:r>
              <a:rPr lang="en-US" sz="1600" dirty="0">
                <a:latin typeface="Segoe UI Semilight" panose="020B0402040204020203" pitchFamily="34" charset="0"/>
                <a:cs typeface="Segoe UI Semilight" panose="020B0402040204020203" pitchFamily="34" charset="0"/>
              </a:rPr>
              <a:t> file</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a:latin typeface="Segoe UI Semilight" panose="020B0402040204020203" pitchFamily="34" charset="0"/>
                <a:cs typeface="Segoe UI Semilight" panose="020B0402040204020203" pitchFamily="34" charset="0"/>
              </a:rPr>
              <a:t>In this example, the Outcome Variable is Birthweight and the Other Variable is </a:t>
            </a:r>
            <a:r>
              <a:rPr lang="en-US" sz="1600" dirty="0" err="1">
                <a:latin typeface="Segoe UI Semilight" panose="020B0402040204020203" pitchFamily="34" charset="0"/>
                <a:cs typeface="Segoe UI Semilight" panose="020B0402040204020203" pitchFamily="34" charset="0"/>
              </a:rPr>
              <a:t>Estriol</a:t>
            </a:r>
            <a:r>
              <a:rPr lang="en-US" sz="1600" dirty="0">
                <a:latin typeface="Segoe UI Semilight" panose="020B0402040204020203" pitchFamily="34" charset="0"/>
                <a:cs typeface="Segoe UI Semilight" panose="020B0402040204020203" pitchFamily="34" charset="0"/>
              </a:rPr>
              <a:t>.</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n-US" sz="1600" dirty="0" err="1">
                <a:latin typeface="Segoe UI Semilight" panose="020B0402040204020203" pitchFamily="34" charset="0"/>
                <a:cs typeface="Segoe UI Semilight" panose="020B0402040204020203" pitchFamily="34" charset="0"/>
              </a:rPr>
              <a:t>Estriol</a:t>
            </a:r>
            <a:r>
              <a:rPr lang="en-US" sz="1600" dirty="0">
                <a:latin typeface="Segoe UI Semilight" panose="020B0402040204020203" pitchFamily="34" charset="0"/>
                <a:cs typeface="Segoe UI Semilight" panose="020B0402040204020203" pitchFamily="34" charset="0"/>
              </a:rPr>
              <a:t> is the mother's </a:t>
            </a:r>
            <a:r>
              <a:rPr lang="en-US" sz="1600" dirty="0" err="1">
                <a:latin typeface="Segoe UI Semilight" panose="020B0402040204020203" pitchFamily="34" charset="0"/>
                <a:cs typeface="Segoe UI Semilight" panose="020B0402040204020203" pitchFamily="34" charset="0"/>
              </a:rPr>
              <a:t>estriol</a:t>
            </a:r>
            <a:r>
              <a:rPr lang="en-US" sz="1600" dirty="0">
                <a:latin typeface="Segoe UI Semilight" panose="020B0402040204020203" pitchFamily="34" charset="0"/>
                <a:cs typeface="Segoe UI Semilight" panose="020B0402040204020203" pitchFamily="34" charset="0"/>
              </a:rPr>
              <a:t> level measured near the end of pregnancy.</a:t>
            </a:r>
          </a:p>
          <a:p>
            <a:pPr marL="285750" indent="-285750">
              <a:buClr>
                <a:schemeClr val="tx2"/>
              </a:buClr>
              <a:buFont typeface="Arial" panose="020B0604020202020204" pitchFamily="34" charset="0"/>
              <a:buChar char="•"/>
            </a:pPr>
            <a:endParaRPr lang="en-U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s-ES" sz="1600" dirty="0" err="1">
                <a:latin typeface="Segoe UI Semilight" panose="020B0402040204020203" pitchFamily="34" charset="0"/>
                <a:cs typeface="Segoe UI Semilight" panose="020B0402040204020203" pitchFamily="34" charset="0"/>
              </a:rPr>
              <a:t>Both</a:t>
            </a:r>
            <a:r>
              <a:rPr lang="es-ES" sz="1600" dirty="0">
                <a:latin typeface="Segoe UI Semilight" panose="020B0402040204020203" pitchFamily="34" charset="0"/>
                <a:cs typeface="Segoe UI Semilight" panose="020B0402040204020203" pitchFamily="34" charset="0"/>
              </a:rPr>
              <a:t> are </a:t>
            </a:r>
            <a:r>
              <a:rPr lang="es-ES" sz="1600" dirty="0" err="1">
                <a:latin typeface="Segoe UI Semilight" panose="020B0402040204020203" pitchFamily="34" charset="0"/>
                <a:cs typeface="Segoe UI Semilight" panose="020B0402040204020203" pitchFamily="34" charset="0"/>
              </a:rPr>
              <a:t>continuous</a:t>
            </a:r>
            <a:r>
              <a:rPr lang="es-ES" sz="1600" dirty="0">
                <a:latin typeface="Segoe UI Semilight" panose="020B0402040204020203" pitchFamily="34" charset="0"/>
                <a:cs typeface="Segoe UI Semilight" panose="020B0402040204020203" pitchFamily="34" charset="0"/>
              </a:rPr>
              <a:t> variables</a:t>
            </a:r>
          </a:p>
          <a:p>
            <a:pPr marL="285750" indent="-285750">
              <a:buClr>
                <a:schemeClr val="tx2"/>
              </a:buClr>
              <a:buFont typeface="Arial" panose="020B0604020202020204" pitchFamily="34" charset="0"/>
              <a:buChar char="•"/>
            </a:pPr>
            <a:endParaRPr lang="es-ES" sz="1600" dirty="0">
              <a:latin typeface="Segoe UI Semilight" panose="020B0402040204020203" pitchFamily="34" charset="0"/>
              <a:cs typeface="Segoe UI Semilight" panose="020B0402040204020203" pitchFamily="34" charset="0"/>
            </a:endParaRPr>
          </a:p>
          <a:p>
            <a:pPr marL="285750" indent="-285750">
              <a:buClr>
                <a:schemeClr val="tx2"/>
              </a:buClr>
              <a:buFont typeface="Arial" panose="020B0604020202020204" pitchFamily="34" charset="0"/>
              <a:buChar char="•"/>
            </a:pPr>
            <a:r>
              <a:rPr lang="es-ES" sz="1600" dirty="0" err="1">
                <a:latin typeface="Segoe UI Semilight" panose="020B0402040204020203" pitchFamily="34" charset="0"/>
                <a:cs typeface="Segoe UI Semilight" panose="020B0402040204020203" pitchFamily="34" charset="0"/>
              </a:rPr>
              <a:t>We</a:t>
            </a:r>
            <a:r>
              <a:rPr lang="es-ES" sz="1600" dirty="0">
                <a:latin typeface="Segoe UI Semilight" panose="020B0402040204020203" pitchFamily="34" charset="0"/>
                <a:cs typeface="Segoe UI Semilight" panose="020B0402040204020203" pitchFamily="34" charset="0"/>
              </a:rPr>
              <a:t> </a:t>
            </a:r>
            <a:r>
              <a:rPr lang="es-ES" sz="1600" dirty="0" err="1">
                <a:latin typeface="Segoe UI Semilight" panose="020B0402040204020203" pitchFamily="34" charset="0"/>
                <a:cs typeface="Segoe UI Semilight" panose="020B0402040204020203" pitchFamily="34" charset="0"/>
              </a:rPr>
              <a:t>will</a:t>
            </a:r>
            <a:r>
              <a:rPr lang="es-ES" sz="1600" dirty="0">
                <a:latin typeface="Segoe UI Semilight" panose="020B0402040204020203" pitchFamily="34" charset="0"/>
                <a:cs typeface="Segoe UI Semilight" panose="020B0402040204020203" pitchFamily="34" charset="0"/>
              </a:rPr>
              <a:t> use a SCATTER </a:t>
            </a:r>
            <a:r>
              <a:rPr lang="es-ES" sz="1600" dirty="0" err="1">
                <a:latin typeface="Segoe UI Semilight" panose="020B0402040204020203" pitchFamily="34" charset="0"/>
                <a:cs typeface="Segoe UI Semilight" panose="020B0402040204020203" pitchFamily="34" charset="0"/>
              </a:rPr>
              <a:t>graph</a:t>
            </a:r>
            <a:r>
              <a:rPr lang="es-ES" sz="1600" dirty="0">
                <a:latin typeface="Segoe UI Semilight" panose="020B0402040204020203" pitchFamily="34" charset="0"/>
                <a:cs typeface="Segoe UI Semilight" panose="020B0402040204020203" pitchFamily="34" charset="0"/>
              </a:rPr>
              <a:t> to </a:t>
            </a:r>
            <a:r>
              <a:rPr lang="es-ES" sz="1600" dirty="0" err="1">
                <a:latin typeface="Segoe UI Semilight" panose="020B0402040204020203" pitchFamily="34" charset="0"/>
                <a:cs typeface="Segoe UI Semilight" panose="020B0402040204020203" pitchFamily="34" charset="0"/>
              </a:rPr>
              <a:t>represent</a:t>
            </a:r>
            <a:r>
              <a:rPr lang="es-ES" sz="1600" dirty="0">
                <a:latin typeface="Segoe UI Semilight" panose="020B0402040204020203" pitchFamily="34" charset="0"/>
                <a:cs typeface="Segoe UI Semilight" panose="020B0402040204020203" pitchFamily="34" charset="0"/>
              </a:rPr>
              <a:t> </a:t>
            </a:r>
            <a:r>
              <a:rPr lang="es-ES" sz="1600" dirty="0" err="1">
                <a:latin typeface="Segoe UI Semilight" panose="020B0402040204020203" pitchFamily="34" charset="0"/>
                <a:cs typeface="Segoe UI Semilight" panose="020B0402040204020203" pitchFamily="34" charset="0"/>
              </a:rPr>
              <a:t>the</a:t>
            </a:r>
            <a:r>
              <a:rPr lang="es-ES" sz="1600" dirty="0">
                <a:latin typeface="Segoe UI Semilight" panose="020B0402040204020203" pitchFamily="34" charset="0"/>
                <a:cs typeface="Segoe UI Semilight" panose="020B0402040204020203" pitchFamily="34" charset="0"/>
              </a:rPr>
              <a:t> data</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42502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438150"/>
            <a:ext cx="7696200" cy="769441"/>
          </a:xfrm>
          <a:prstGeom prst="rect">
            <a:avLst/>
          </a:prstGeom>
          <a:noFill/>
        </p:spPr>
        <p:txBody>
          <a:bodyPr wrap="square" rtlCol="0">
            <a:spAutoFit/>
          </a:bodyPr>
          <a:lstStyle/>
          <a:p>
            <a:r>
              <a:rPr lang="en-US" sz="4400" dirty="0">
                <a:solidFill>
                  <a:srgbClr val="1D60AC"/>
                </a:solidFill>
                <a:latin typeface="Segoe UI Semilight" panose="020B0402040204020203" pitchFamily="34" charset="0"/>
                <a:cs typeface="Segoe UI Semilight" panose="020B0402040204020203" pitchFamily="34" charset="0"/>
              </a:rPr>
              <a:t>QUESTIONS</a:t>
            </a:r>
          </a:p>
        </p:txBody>
      </p:sp>
      <p:sp>
        <p:nvSpPr>
          <p:cNvPr id="6" name="TextBox 5"/>
          <p:cNvSpPr txBox="1"/>
          <p:nvPr/>
        </p:nvSpPr>
        <p:spPr>
          <a:xfrm>
            <a:off x="685800" y="1428750"/>
            <a:ext cx="8001000" cy="1323439"/>
          </a:xfrm>
          <a:prstGeom prst="rect">
            <a:avLst/>
          </a:prstGeom>
          <a:noFill/>
        </p:spPr>
        <p:txBody>
          <a:bodyPr wrap="square" rtlCol="0">
            <a:spAutoFit/>
          </a:bodyPr>
          <a:lstStyle/>
          <a:p>
            <a:pPr marL="457200" indent="-457200">
              <a:buFont typeface="+mj-lt"/>
              <a:buAutoNum type="arabicPeriod"/>
            </a:pPr>
            <a:r>
              <a:rPr lang="en-US" sz="2000" dirty="0"/>
              <a:t>Determine whether </a:t>
            </a:r>
            <a:r>
              <a:rPr lang="en-US" sz="2000" dirty="0" err="1"/>
              <a:t>estriol</a:t>
            </a:r>
            <a:r>
              <a:rPr lang="en-US" sz="2000" dirty="0"/>
              <a:t> level among pregnant women predict birth weight. Interpret your results</a:t>
            </a:r>
          </a:p>
          <a:p>
            <a:pPr marL="457200" indent="-457200">
              <a:buFont typeface="+mj-lt"/>
              <a:buAutoNum type="arabicPeriod"/>
            </a:pPr>
            <a:r>
              <a:rPr lang="en-US" sz="2000" dirty="0"/>
              <a:t>What is mother’s </a:t>
            </a:r>
            <a:r>
              <a:rPr lang="en-US" sz="2000" dirty="0" err="1"/>
              <a:t>estriol</a:t>
            </a:r>
            <a:r>
              <a:rPr lang="en-US" sz="2000" dirty="0"/>
              <a:t> level when birth weight unit is 0g/100?</a:t>
            </a:r>
          </a:p>
          <a:p>
            <a:pPr marL="457200" indent="-457200">
              <a:buFont typeface="+mj-lt"/>
              <a:buAutoNum type="arabicPeriod"/>
            </a:pPr>
            <a:r>
              <a:rPr lang="en-US" sz="2000" dirty="0"/>
              <a:t>Represent this data on a scatter plot</a:t>
            </a:r>
          </a:p>
        </p:txBody>
      </p:sp>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p:cNvGraphicFramePr>
            <a:graphicFrameLocks noGrp="1"/>
          </p:cNvGraphicFramePr>
          <p:nvPr>
            <p:extLst>
              <p:ext uri="{D42A27DB-BD31-4B8C-83A1-F6EECF244321}">
                <p14:modId xmlns:p14="http://schemas.microsoft.com/office/powerpoint/2010/main" val="2355272307"/>
              </p:ext>
            </p:extLst>
          </p:nvPr>
        </p:nvGraphicFramePr>
        <p:xfrm>
          <a:off x="838200" y="3367742"/>
          <a:ext cx="6781800" cy="1031973"/>
        </p:xfrm>
        <a:graphic>
          <a:graphicData uri="http://schemas.openxmlformats.org/drawingml/2006/table">
            <a:tbl>
              <a:tblPr firstRow="1" firstCol="1" bandRow="1">
                <a:tableStyleId>{5C22544A-7EE6-4342-B048-85BDC9FD1C3A}</a:tableStyleId>
              </a:tblPr>
              <a:tblGrid>
                <a:gridCol w="1695450">
                  <a:extLst>
                    <a:ext uri="{9D8B030D-6E8A-4147-A177-3AD203B41FA5}">
                      <a16:colId xmlns:a16="http://schemas.microsoft.com/office/drawing/2014/main" val="645713167"/>
                    </a:ext>
                  </a:extLst>
                </a:gridCol>
                <a:gridCol w="1093328">
                  <a:extLst>
                    <a:ext uri="{9D8B030D-6E8A-4147-A177-3AD203B41FA5}">
                      <a16:colId xmlns:a16="http://schemas.microsoft.com/office/drawing/2014/main" val="821107043"/>
                    </a:ext>
                  </a:extLst>
                </a:gridCol>
                <a:gridCol w="1077482">
                  <a:extLst>
                    <a:ext uri="{9D8B030D-6E8A-4147-A177-3AD203B41FA5}">
                      <a16:colId xmlns:a16="http://schemas.microsoft.com/office/drawing/2014/main" val="4215380379"/>
                    </a:ext>
                  </a:extLst>
                </a:gridCol>
                <a:gridCol w="2915540">
                  <a:extLst>
                    <a:ext uri="{9D8B030D-6E8A-4147-A177-3AD203B41FA5}">
                      <a16:colId xmlns:a16="http://schemas.microsoft.com/office/drawing/2014/main" val="1072508088"/>
                    </a:ext>
                  </a:extLst>
                </a:gridCol>
              </a:tblGrid>
              <a:tr h="434960">
                <a:tc>
                  <a:txBody>
                    <a:bodyPr/>
                    <a:lstStyle/>
                    <a:p>
                      <a:pPr>
                        <a:lnSpc>
                          <a:spcPct val="107000"/>
                        </a:lnSpc>
                        <a:spcAft>
                          <a:spcPts val="0"/>
                        </a:spcAft>
                      </a:pPr>
                      <a:r>
                        <a:rPr lang="en-US" sz="1800" dirty="0">
                          <a:effectLst/>
                        </a:rPr>
                        <a:t> Variable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rPr>
                        <a:t>Slope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mn-lt"/>
                          <a:ea typeface="+mn-ea"/>
                          <a:cs typeface="+mn-cs"/>
                        </a:rPr>
                        <a:t>P-value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Relationship to birth weight</a:t>
                      </a:r>
                    </a:p>
                  </a:txBody>
                  <a:tcPr marL="68580" marR="68580" marT="0" marB="0"/>
                </a:tc>
                <a:extLst>
                  <a:ext uri="{0D108BD9-81ED-4DB2-BD59-A6C34878D82A}">
                    <a16:rowId xmlns:a16="http://schemas.microsoft.com/office/drawing/2014/main" val="1990653341"/>
                  </a:ext>
                </a:extLst>
              </a:tr>
              <a:tr h="239106">
                <a:tc>
                  <a:txBody>
                    <a:bodyPr/>
                    <a:lstStyle/>
                    <a:p>
                      <a:pPr>
                        <a:lnSpc>
                          <a:spcPct val="107000"/>
                        </a:lnSpc>
                        <a:spcAft>
                          <a:spcPts val="0"/>
                        </a:spcAft>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Estriol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30716948"/>
                  </a:ext>
                </a:extLst>
              </a:tr>
              <a:tr h="316533">
                <a:tc>
                  <a:txBody>
                    <a:bodyPr/>
                    <a:lstStyle/>
                    <a:p>
                      <a:pPr>
                        <a:lnSpc>
                          <a:spcPct val="107000"/>
                        </a:lnSpc>
                        <a:spcAft>
                          <a:spcPts val="0"/>
                        </a:spcAft>
                      </a:pPr>
                      <a:r>
                        <a:rPr lang="en-US" sz="1800" dirty="0">
                          <a:effectLst/>
                          <a:latin typeface="+mn-lt"/>
                          <a:ea typeface="+mn-ea"/>
                          <a:cs typeface="+mn-cs"/>
                        </a:rPr>
                        <a:t>Y-intercept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0" marB="0"/>
                </a:tc>
                <a:extLst>
                  <a:ext uri="{0D108BD9-81ED-4DB2-BD59-A6C34878D82A}">
                    <a16:rowId xmlns:a16="http://schemas.microsoft.com/office/drawing/2014/main" val="3475704276"/>
                  </a:ext>
                </a:extLst>
              </a:tr>
            </a:tbl>
          </a:graphicData>
        </a:graphic>
      </p:graphicFrame>
    </p:spTree>
    <p:extLst>
      <p:ext uri="{BB962C8B-B14F-4D97-AF65-F5344CB8AC3E}">
        <p14:creationId xmlns:p14="http://schemas.microsoft.com/office/powerpoint/2010/main" val="285038369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1181100" y="1240800"/>
            <a:ext cx="6286500" cy="3602850"/>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633910158"/>
              </p:ext>
            </p:extLst>
          </p:nvPr>
        </p:nvGraphicFramePr>
        <p:xfrm>
          <a:off x="1181100" y="78960"/>
          <a:ext cx="6781800" cy="1031973"/>
        </p:xfrm>
        <a:graphic>
          <a:graphicData uri="http://schemas.openxmlformats.org/drawingml/2006/table">
            <a:tbl>
              <a:tblPr firstRow="1" firstCol="1" bandRow="1">
                <a:tableStyleId>{5C22544A-7EE6-4342-B048-85BDC9FD1C3A}</a:tableStyleId>
              </a:tblPr>
              <a:tblGrid>
                <a:gridCol w="1695450">
                  <a:extLst>
                    <a:ext uri="{9D8B030D-6E8A-4147-A177-3AD203B41FA5}">
                      <a16:colId xmlns:a16="http://schemas.microsoft.com/office/drawing/2014/main" val="645713167"/>
                    </a:ext>
                  </a:extLst>
                </a:gridCol>
                <a:gridCol w="1093328">
                  <a:extLst>
                    <a:ext uri="{9D8B030D-6E8A-4147-A177-3AD203B41FA5}">
                      <a16:colId xmlns:a16="http://schemas.microsoft.com/office/drawing/2014/main" val="821107043"/>
                    </a:ext>
                  </a:extLst>
                </a:gridCol>
                <a:gridCol w="1077482">
                  <a:extLst>
                    <a:ext uri="{9D8B030D-6E8A-4147-A177-3AD203B41FA5}">
                      <a16:colId xmlns:a16="http://schemas.microsoft.com/office/drawing/2014/main" val="4215380379"/>
                    </a:ext>
                  </a:extLst>
                </a:gridCol>
                <a:gridCol w="2915540">
                  <a:extLst>
                    <a:ext uri="{9D8B030D-6E8A-4147-A177-3AD203B41FA5}">
                      <a16:colId xmlns:a16="http://schemas.microsoft.com/office/drawing/2014/main" val="1072508088"/>
                    </a:ext>
                  </a:extLst>
                </a:gridCol>
              </a:tblGrid>
              <a:tr h="434960">
                <a:tc>
                  <a:txBody>
                    <a:bodyPr/>
                    <a:lstStyle/>
                    <a:p>
                      <a:pPr>
                        <a:lnSpc>
                          <a:spcPct val="107000"/>
                        </a:lnSpc>
                        <a:spcAft>
                          <a:spcPts val="0"/>
                        </a:spcAft>
                      </a:pPr>
                      <a:r>
                        <a:rPr lang="en-US" sz="1800" dirty="0">
                          <a:effectLst/>
                        </a:rPr>
                        <a:t> Variable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rPr>
                        <a:t>Slope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mn-lt"/>
                          <a:ea typeface="+mn-ea"/>
                          <a:cs typeface="+mn-cs"/>
                        </a:rPr>
                        <a:t>P-value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Relationship to birth weight</a:t>
                      </a:r>
                    </a:p>
                  </a:txBody>
                  <a:tcPr marL="68580" marR="68580" marT="0" marB="0"/>
                </a:tc>
                <a:extLst>
                  <a:ext uri="{0D108BD9-81ED-4DB2-BD59-A6C34878D82A}">
                    <a16:rowId xmlns:a16="http://schemas.microsoft.com/office/drawing/2014/main" val="1990653341"/>
                  </a:ext>
                </a:extLst>
              </a:tr>
              <a:tr h="239106">
                <a:tc>
                  <a:txBody>
                    <a:bodyPr/>
                    <a:lstStyle/>
                    <a:p>
                      <a:pPr>
                        <a:lnSpc>
                          <a:spcPct val="107000"/>
                        </a:lnSpc>
                        <a:spcAft>
                          <a:spcPts val="0"/>
                        </a:spcAft>
                      </a:pPr>
                      <a:r>
                        <a:rPr lang="en-US" sz="1800" dirty="0" err="1">
                          <a:effectLst/>
                          <a:latin typeface="Calibri" panose="020F0502020204030204" pitchFamily="34" charset="0"/>
                          <a:ea typeface="Calibri" panose="020F0502020204030204" pitchFamily="34" charset="0"/>
                          <a:cs typeface="Times New Roman" panose="02020603050405020304" pitchFamily="18" charset="0"/>
                        </a:rPr>
                        <a:t>Estriol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0.608</a:t>
                      </a: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0.0003</a:t>
                      </a:r>
                    </a:p>
                  </a:txBody>
                  <a:tcPr marL="68580" marR="68580" marT="0" marB="0"/>
                </a:tc>
                <a:tc>
                  <a:txBody>
                    <a:bodyPr/>
                    <a:lstStyle/>
                    <a:p>
                      <a:pPr algn="ct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Increased</a:t>
                      </a:r>
                    </a:p>
                  </a:txBody>
                  <a:tcPr marL="68580" marR="68580" marT="0" marB="0"/>
                </a:tc>
                <a:extLst>
                  <a:ext uri="{0D108BD9-81ED-4DB2-BD59-A6C34878D82A}">
                    <a16:rowId xmlns:a16="http://schemas.microsoft.com/office/drawing/2014/main" val="530716948"/>
                  </a:ext>
                </a:extLst>
              </a:tr>
              <a:tr h="316533">
                <a:tc>
                  <a:txBody>
                    <a:bodyPr/>
                    <a:lstStyle/>
                    <a:p>
                      <a:pPr>
                        <a:lnSpc>
                          <a:spcPct val="107000"/>
                        </a:lnSpc>
                        <a:spcAft>
                          <a:spcPts val="0"/>
                        </a:spcAft>
                      </a:pPr>
                      <a:r>
                        <a:rPr lang="en-US" sz="1800" dirty="0">
                          <a:effectLst/>
                          <a:latin typeface="+mn-lt"/>
                          <a:ea typeface="+mn-ea"/>
                          <a:cs typeface="+mn-cs"/>
                        </a:rPr>
                        <a:t>Y-intercept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21.523</a:t>
                      </a:r>
                    </a:p>
                  </a:txBody>
                  <a:tcPr marL="68580" marR="68580" marT="0" marB="0"/>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0.0000</a:t>
                      </a:r>
                    </a:p>
                  </a:txBody>
                  <a:tcPr marL="68580" marR="68580" marT="0" marB="0"/>
                </a:tc>
                <a:tc>
                  <a:txBody>
                    <a:bodyPr/>
                    <a:lstStyle/>
                    <a:p>
                      <a:pPr algn="ct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0" marB="0"/>
                </a:tc>
                <a:extLst>
                  <a:ext uri="{0D108BD9-81ED-4DB2-BD59-A6C34878D82A}">
                    <a16:rowId xmlns:a16="http://schemas.microsoft.com/office/drawing/2014/main" val="3475704276"/>
                  </a:ext>
                </a:extLst>
              </a:tr>
            </a:tbl>
          </a:graphicData>
        </a:graphic>
      </p:graphicFrame>
    </p:spTree>
    <p:extLst>
      <p:ext uri="{BB962C8B-B14F-4D97-AF65-F5344CB8AC3E}">
        <p14:creationId xmlns:p14="http://schemas.microsoft.com/office/powerpoint/2010/main" val="21934457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953000"/>
            <a:ext cx="914400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162210" y="328459"/>
            <a:ext cx="6457790" cy="4356507"/>
          </a:xfrm>
          <a:prstGeom prst="rect">
            <a:avLst/>
          </a:prstGeom>
        </p:spPr>
      </p:pic>
    </p:spTree>
    <p:extLst>
      <p:ext uri="{BB962C8B-B14F-4D97-AF65-F5344CB8AC3E}">
        <p14:creationId xmlns:p14="http://schemas.microsoft.com/office/powerpoint/2010/main" val="311645095"/>
      </p:ext>
    </p:extLst>
  </p:cSld>
  <p:clrMapOvr>
    <a:masterClrMapping/>
  </p:clrMapOvr>
</p:sld>
</file>

<file path=ppt/theme/theme1.xml><?xml version="1.0" encoding="utf-8"?>
<a:theme xmlns:a="http://schemas.openxmlformats.org/drawingml/2006/main" name="Office Theme">
  <a:themeElements>
    <a:clrScheme name="Custom 1">
      <a:dk1>
        <a:srgbClr val="58595B"/>
      </a:dk1>
      <a:lt1>
        <a:srgbClr val="FFFFFF"/>
      </a:lt1>
      <a:dk2>
        <a:srgbClr val="00827E"/>
      </a:dk2>
      <a:lt2>
        <a:srgbClr val="69BC45"/>
      </a:lt2>
      <a:accent1>
        <a:srgbClr val="F47D61"/>
      </a:accent1>
      <a:accent2>
        <a:srgbClr val="1D60AC"/>
      </a:accent2>
      <a:accent3>
        <a:srgbClr val="F1F2F2"/>
      </a:accent3>
      <a:accent4>
        <a:srgbClr val="FFFFFF"/>
      </a:accent4>
      <a:accent5>
        <a:srgbClr val="FFFFFF"/>
      </a:accent5>
      <a:accent6>
        <a:srgbClr val="FFFFFF"/>
      </a:accent6>
      <a:hlink>
        <a:srgbClr val="1D60AC"/>
      </a:hlink>
      <a:folHlink>
        <a:srgbClr val="5688C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7198</TotalTime>
  <Words>8217</Words>
  <Application>Microsoft Office PowerPoint</Application>
  <PresentationFormat>On-screen Show (16:9)</PresentationFormat>
  <Paragraphs>1032</Paragraphs>
  <Slides>104</Slides>
  <Notes>104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104</vt:i4>
      </vt:variant>
    </vt:vector>
  </HeadingPairs>
  <TitlesOfParts>
    <vt:vector size="114" baseType="lpstr">
      <vt:lpstr>Arial</vt:lpstr>
      <vt:lpstr>Calibri</vt:lpstr>
      <vt:lpstr>Calibri (Body)</vt:lpstr>
      <vt:lpstr>Courier New</vt:lpstr>
      <vt:lpstr>Segoe UI</vt:lpstr>
      <vt:lpstr>Segoe UI Light</vt:lpstr>
      <vt:lpstr>Segoe UI Semilight</vt:lpstr>
      <vt:lpstr>Times New Roman</vt:lpstr>
      <vt:lpstr>Wingdings</vt:lpstr>
      <vt:lpstr>Office Theme</vt:lpstr>
      <vt:lpstr>PowerPoint Presentation</vt:lpstr>
      <vt:lpstr>PowerPoint Presentation</vt:lpstr>
      <vt:lpstr>PowerPoint Presentation</vt:lpstr>
      <vt:lpstr>DATA ANALYSIS  </vt:lpstr>
      <vt:lpstr>PowerPoint Presentation</vt:lpstr>
      <vt:lpstr>PowerPoint Presentation</vt:lpstr>
      <vt:lpstr>PowerPoint Presentation</vt:lpstr>
      <vt:lpstr>PowerPoint Presentation</vt:lpstr>
      <vt:lpstr>DEFAULT GADGETS</vt:lpstr>
      <vt:lpstr>PowerPoint Presentation</vt:lpstr>
      <vt:lpstr>GADGETS OVERVIEW</vt:lpstr>
      <vt:lpstr>GADGETS OVERVIEW</vt:lpstr>
      <vt:lpstr>GADGETS OVERVIEW</vt:lpstr>
      <vt:lpstr>GADGETS OVERVIEW</vt:lpstr>
      <vt:lpstr>GADGETS OVERVIEW</vt:lpstr>
      <vt:lpstr>GADGETS OVERVIEW</vt:lpstr>
      <vt:lpstr>GADGETS OVERVIEW</vt:lpstr>
      <vt:lpstr>GADGETS OVERVIEW</vt:lpstr>
      <vt:lpstr>GADGETS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OUTBREAK SCENARIO</vt:lpstr>
      <vt:lpstr>PowerPoint Presentation</vt:lpstr>
      <vt:lpstr>PowerPoint Presentation</vt:lpstr>
      <vt:lpstr>PowerPoint Presentation</vt:lpstr>
      <vt:lpstr>PowerPoint Presentation</vt:lpstr>
      <vt:lpstr>PowerPoint Presentation</vt:lpstr>
      <vt:lpstr>DEMONSTRATION</vt:lpstr>
      <vt:lpstr>OPENING A DATA SET</vt:lpstr>
      <vt:lpstr>OPENING A DATA SET</vt:lpstr>
      <vt:lpstr>OPENING A DATA SET</vt:lpstr>
      <vt:lpstr>OPENING A DATA SET</vt:lpstr>
      <vt:lpstr>Student Practice  </vt:lpstr>
      <vt:lpstr>SALMONELLA OUTBREAK REVIEW</vt:lpstr>
      <vt:lpstr>CREATE A LINE LIST</vt:lpstr>
      <vt:lpstr>SALMONELLA OUTBREAK DATA ANALYSIS</vt:lpstr>
      <vt:lpstr>QUESTIONS? </vt:lpstr>
      <vt:lpstr>QUESTIONS? </vt:lpstr>
      <vt:lpstr>Student Practice  </vt:lpstr>
      <vt:lpstr>QUESTIONS? </vt:lpstr>
      <vt:lpstr>SOLUTIONS</vt:lpstr>
      <vt:lpstr>SOLUTIONS</vt:lpstr>
      <vt:lpstr>QUESTIONS? </vt:lpstr>
      <vt:lpstr>Solution </vt:lpstr>
      <vt:lpstr>SOLUTION </vt:lpstr>
      <vt:lpstr>SOLUTION </vt:lpstr>
      <vt:lpstr>PRACTICE</vt:lpstr>
      <vt:lpstr>SALMONELLA OUTBREAK DATA ANALYSIS</vt:lpstr>
      <vt:lpstr>QUESTIONS? </vt:lpstr>
      <vt:lpstr>ASSIGNMENT #1</vt:lpstr>
      <vt:lpstr>DEMONSTRATION</vt:lpstr>
      <vt:lpstr>ASSIGNMENT #2</vt:lpstr>
      <vt:lpstr>PowerPoint Presentation</vt:lpstr>
      <vt:lpstr>PowerPoint Presentation</vt:lpstr>
      <vt:lpstr>Evans County Exercise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Best Practices for using Dashboard </vt:lpstr>
      <vt:lpstr>PowerPoint Presentation</vt:lpstr>
    </vt:vector>
  </TitlesOfParts>
  <Company>SRA International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Byram, Mary Beth</dc:creator>
  <cp:lastModifiedBy>Amelia Alonis</cp:lastModifiedBy>
  <cp:revision>315</cp:revision>
  <cp:lastPrinted>2019-01-11T00:51:53Z</cp:lastPrinted>
  <dcterms:created xsi:type="dcterms:W3CDTF">2016-06-09T19:37:31Z</dcterms:created>
  <dcterms:modified xsi:type="dcterms:W3CDTF">2019-01-17T17:16:53Z</dcterms:modified>
</cp:coreProperties>
</file>