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2.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0"/>
  </p:notesMasterIdLst>
  <p:handoutMasterIdLst>
    <p:handoutMasterId r:id="rId51"/>
  </p:handoutMasterIdLst>
  <p:sldIdLst>
    <p:sldId id="285" r:id="rId3"/>
    <p:sldId id="395" r:id="rId4"/>
    <p:sldId id="396" r:id="rId5"/>
    <p:sldId id="433" r:id="rId6"/>
    <p:sldId id="399" r:id="rId7"/>
    <p:sldId id="397" r:id="rId8"/>
    <p:sldId id="440" r:id="rId9"/>
    <p:sldId id="436" r:id="rId10"/>
    <p:sldId id="441" r:id="rId11"/>
    <p:sldId id="438" r:id="rId12"/>
    <p:sldId id="437" r:id="rId13"/>
    <p:sldId id="443" r:id="rId14"/>
    <p:sldId id="439" r:id="rId15"/>
    <p:sldId id="452" r:id="rId16"/>
    <p:sldId id="442" r:id="rId17"/>
    <p:sldId id="445" r:id="rId18"/>
    <p:sldId id="447" r:id="rId19"/>
    <p:sldId id="444" r:id="rId20"/>
    <p:sldId id="448" r:id="rId21"/>
    <p:sldId id="425" r:id="rId22"/>
    <p:sldId id="454" r:id="rId23"/>
    <p:sldId id="455" r:id="rId24"/>
    <p:sldId id="456" r:id="rId25"/>
    <p:sldId id="459" r:id="rId26"/>
    <p:sldId id="460" r:id="rId27"/>
    <p:sldId id="457" r:id="rId28"/>
    <p:sldId id="499" r:id="rId29"/>
    <p:sldId id="500" r:id="rId30"/>
    <p:sldId id="503" r:id="rId31"/>
    <p:sldId id="501" r:id="rId32"/>
    <p:sldId id="504" r:id="rId33"/>
    <p:sldId id="468" r:id="rId34"/>
    <p:sldId id="474" r:id="rId35"/>
    <p:sldId id="502" r:id="rId36"/>
    <p:sldId id="505" r:id="rId37"/>
    <p:sldId id="512" r:id="rId38"/>
    <p:sldId id="511" r:id="rId39"/>
    <p:sldId id="507" r:id="rId40"/>
    <p:sldId id="508" r:id="rId41"/>
    <p:sldId id="509" r:id="rId42"/>
    <p:sldId id="510" r:id="rId43"/>
    <p:sldId id="488" r:id="rId44"/>
    <p:sldId id="498" r:id="rId45"/>
    <p:sldId id="494" r:id="rId46"/>
    <p:sldId id="491" r:id="rId47"/>
    <p:sldId id="495" r:id="rId48"/>
    <p:sldId id="496"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24">
          <p15:clr>
            <a:srgbClr val="A4A3A4"/>
          </p15:clr>
        </p15:guide>
        <p15:guide id="4" pos="3559">
          <p15:clr>
            <a:srgbClr val="A4A3A4"/>
          </p15:clr>
        </p15:guide>
        <p15:guide id="5" orient="horz" pos="1386">
          <p15:clr>
            <a:srgbClr val="A4A3A4"/>
          </p15:clr>
        </p15:guide>
        <p15:guide id="6" orient="horz" pos="1962">
          <p15:clr>
            <a:srgbClr val="A4A3A4"/>
          </p15:clr>
        </p15:guide>
        <p15:guide id="7" pos="996">
          <p15:clr>
            <a:srgbClr val="A4A3A4"/>
          </p15:clr>
        </p15:guide>
        <p15:guide id="8"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C309"/>
    <a:srgbClr val="585C56"/>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460" autoAdjust="0"/>
    <p:restoredTop sz="39610" autoAdjust="0"/>
  </p:normalViewPr>
  <p:slideViewPr>
    <p:cSldViewPr snapToGrid="0" snapToObjects="1">
      <p:cViewPr varScale="1">
        <p:scale>
          <a:sx n="37" d="100"/>
          <a:sy n="37" d="100"/>
        </p:scale>
        <p:origin x="378" y="48"/>
      </p:cViewPr>
      <p:guideLst>
        <p:guide orient="horz" pos="2160"/>
        <p:guide pos="2880"/>
        <p:guide orient="horz" pos="2124"/>
        <p:guide pos="3559"/>
        <p:guide orient="horz" pos="1386"/>
        <p:guide orient="horz" pos="1962"/>
        <p:guide pos="996"/>
        <p:guide pos="2881"/>
      </p:guideLst>
    </p:cSldViewPr>
  </p:slideViewPr>
  <p:notesTextViewPr>
    <p:cViewPr>
      <p:scale>
        <a:sx n="100" d="100"/>
        <a:sy n="100" d="100"/>
      </p:scale>
      <p:origin x="0" y="0"/>
    </p:cViewPr>
  </p:notesTextViewPr>
  <p:sorterViewPr>
    <p:cViewPr>
      <p:scale>
        <a:sx n="167" d="100"/>
        <a:sy n="167" d="100"/>
      </p:scale>
      <p:origin x="0" y="979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microsoft.com/office/2016/11/relationships/changesInfo" Target="changesInfos/changesInfo1.xml"/><Relationship Id="rId8" Type="http://schemas.openxmlformats.org/officeDocument/2006/relationships/slide" Target="slides/slide6.xml"/><Relationship Id="rId51"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DAD21F3A-3B9F-48A1-81B5-725E082B2B6D}"/>
    <pc:docChg chg="modSld">
      <pc:chgData name="" userId="" providerId="" clId="Web-{DAD21F3A-3B9F-48A1-81B5-725E082B2B6D}" dt="2018-12-18T22:55:32.423" v="109" actId="20577"/>
      <pc:docMkLst>
        <pc:docMk/>
      </pc:docMkLst>
      <pc:sldChg chg="modSp">
        <pc:chgData name="" userId="" providerId="" clId="Web-{DAD21F3A-3B9F-48A1-81B5-725E082B2B6D}" dt="2018-12-18T22:40:14.387" v="2" actId="20577"/>
        <pc:sldMkLst>
          <pc:docMk/>
          <pc:sldMk cId="1412041812" sldId="285"/>
        </pc:sldMkLst>
        <pc:spChg chg="mod">
          <ac:chgData name="" userId="" providerId="" clId="Web-{DAD21F3A-3B9F-48A1-81B5-725E082B2B6D}" dt="2018-12-18T22:40:14.387" v="2" actId="20577"/>
          <ac:spMkLst>
            <pc:docMk/>
            <pc:sldMk cId="1412041812" sldId="285"/>
            <ac:spMk id="2" creationId="{00000000-0000-0000-0000-000000000000}"/>
          </ac:spMkLst>
        </pc:spChg>
      </pc:sldChg>
      <pc:sldChg chg="modSp">
        <pc:chgData name="" userId="" providerId="" clId="Web-{DAD21F3A-3B9F-48A1-81B5-725E082B2B6D}" dt="2018-12-18T22:40:42.043" v="9" actId="1076"/>
        <pc:sldMkLst>
          <pc:docMk/>
          <pc:sldMk cId="873897139" sldId="395"/>
        </pc:sldMkLst>
        <pc:spChg chg="mod">
          <ac:chgData name="" userId="" providerId="" clId="Web-{DAD21F3A-3B9F-48A1-81B5-725E082B2B6D}" dt="2018-12-18T22:40:42.043" v="9" actId="1076"/>
          <ac:spMkLst>
            <pc:docMk/>
            <pc:sldMk cId="873897139" sldId="395"/>
            <ac:spMk id="3" creationId="{00000000-0000-0000-0000-000000000000}"/>
          </ac:spMkLst>
        </pc:spChg>
      </pc:sldChg>
      <pc:sldChg chg="modNotes">
        <pc:chgData name="" userId="" providerId="" clId="Web-{DAD21F3A-3B9F-48A1-81B5-725E082B2B6D}" dt="2018-12-18T22:42:29.356" v="22" actId="20577"/>
        <pc:sldMkLst>
          <pc:docMk/>
          <pc:sldMk cId="768345509" sldId="440"/>
        </pc:sldMkLst>
      </pc:sldChg>
      <pc:sldChg chg="modSp">
        <pc:chgData name="" userId="" providerId="" clId="Web-{DAD21F3A-3B9F-48A1-81B5-725E082B2B6D}" dt="2018-12-18T22:45:45.028" v="29" actId="20577"/>
        <pc:sldMkLst>
          <pc:docMk/>
          <pc:sldMk cId="422895366" sldId="442"/>
        </pc:sldMkLst>
        <pc:spChg chg="mod">
          <ac:chgData name="" userId="" providerId="" clId="Web-{DAD21F3A-3B9F-48A1-81B5-725E082B2B6D}" dt="2018-12-18T22:45:45.028" v="29" actId="20577"/>
          <ac:spMkLst>
            <pc:docMk/>
            <pc:sldMk cId="422895366" sldId="442"/>
            <ac:spMk id="8" creationId="{00000000-0000-0000-0000-000000000000}"/>
          </ac:spMkLst>
        </pc:spChg>
      </pc:sldChg>
      <pc:sldChg chg="modNotes">
        <pc:chgData name="" userId="" providerId="" clId="Web-{DAD21F3A-3B9F-48A1-81B5-725E082B2B6D}" dt="2018-12-18T22:43:31.309" v="23" actId="20577"/>
        <pc:sldMkLst>
          <pc:docMk/>
          <pc:sldMk cId="897378470" sldId="443"/>
        </pc:sldMkLst>
      </pc:sldChg>
      <pc:sldChg chg="modSp">
        <pc:chgData name="" userId="" providerId="" clId="Web-{DAD21F3A-3B9F-48A1-81B5-725E082B2B6D}" dt="2018-12-18T22:47:48.013" v="35" actId="20577"/>
        <pc:sldMkLst>
          <pc:docMk/>
          <pc:sldMk cId="4292317814" sldId="456"/>
        </pc:sldMkLst>
        <pc:spChg chg="mod">
          <ac:chgData name="" userId="" providerId="" clId="Web-{DAD21F3A-3B9F-48A1-81B5-725E082B2B6D}" dt="2018-12-18T22:47:48.013" v="35" actId="20577"/>
          <ac:spMkLst>
            <pc:docMk/>
            <pc:sldMk cId="4292317814" sldId="456"/>
            <ac:spMk id="2" creationId="{00000000-0000-0000-0000-000000000000}"/>
          </ac:spMkLst>
        </pc:spChg>
      </pc:sldChg>
      <pc:sldChg chg="modSp modNotes">
        <pc:chgData name="" userId="" providerId="" clId="Web-{DAD21F3A-3B9F-48A1-81B5-725E082B2B6D}" dt="2018-12-18T22:53:26.547" v="91" actId="20577"/>
        <pc:sldMkLst>
          <pc:docMk/>
          <pc:sldMk cId="1526461994" sldId="468"/>
        </pc:sldMkLst>
        <pc:spChg chg="mod">
          <ac:chgData name="" userId="" providerId="" clId="Web-{DAD21F3A-3B9F-48A1-81B5-725E082B2B6D}" dt="2018-12-18T22:53:21.781" v="89" actId="20577"/>
          <ac:spMkLst>
            <pc:docMk/>
            <pc:sldMk cId="1526461994" sldId="468"/>
            <ac:spMk id="2" creationId="{00000000-0000-0000-0000-000000000000}"/>
          </ac:spMkLst>
        </pc:spChg>
      </pc:sldChg>
      <pc:sldChg chg="modSp">
        <pc:chgData name="" userId="" providerId="" clId="Web-{DAD21F3A-3B9F-48A1-81B5-725E082B2B6D}" dt="2018-12-18T22:53:44.062" v="93" actId="20577"/>
        <pc:sldMkLst>
          <pc:docMk/>
          <pc:sldMk cId="713892471" sldId="474"/>
        </pc:sldMkLst>
        <pc:spChg chg="mod">
          <ac:chgData name="" userId="" providerId="" clId="Web-{DAD21F3A-3B9F-48A1-81B5-725E082B2B6D}" dt="2018-12-18T22:53:44.062" v="93" actId="20577"/>
          <ac:spMkLst>
            <pc:docMk/>
            <pc:sldMk cId="713892471" sldId="474"/>
            <ac:spMk id="2" creationId="{00000000-0000-0000-0000-000000000000}"/>
          </ac:spMkLst>
        </pc:spChg>
      </pc:sldChg>
      <pc:sldChg chg="modNotes">
        <pc:chgData name="" userId="" providerId="" clId="Web-{DAD21F3A-3B9F-48A1-81B5-725E082B2B6D}" dt="2018-12-18T22:48:53.092" v="38" actId="20577"/>
        <pc:sldMkLst>
          <pc:docMk/>
          <pc:sldMk cId="1195372594" sldId="499"/>
        </pc:sldMkLst>
      </pc:sldChg>
      <pc:sldChg chg="modSp">
        <pc:chgData name="" userId="" providerId="" clId="Web-{DAD21F3A-3B9F-48A1-81B5-725E082B2B6D}" dt="2018-12-18T22:49:05.546" v="39" actId="20577"/>
        <pc:sldMkLst>
          <pc:docMk/>
          <pc:sldMk cId="1098977531" sldId="500"/>
        </pc:sldMkLst>
        <pc:spChg chg="mod">
          <ac:chgData name="" userId="" providerId="" clId="Web-{DAD21F3A-3B9F-48A1-81B5-725E082B2B6D}" dt="2018-12-18T22:49:05.546" v="39" actId="20577"/>
          <ac:spMkLst>
            <pc:docMk/>
            <pc:sldMk cId="1098977531" sldId="500"/>
            <ac:spMk id="2" creationId="{00000000-0000-0000-0000-000000000000}"/>
          </ac:spMkLst>
        </pc:spChg>
      </pc:sldChg>
      <pc:sldChg chg="modSp">
        <pc:chgData name="" userId="" providerId="" clId="Web-{DAD21F3A-3B9F-48A1-81B5-725E082B2B6D}" dt="2018-12-18T22:50:31.062" v="46" actId="20577"/>
        <pc:sldMkLst>
          <pc:docMk/>
          <pc:sldMk cId="2688313578" sldId="501"/>
        </pc:sldMkLst>
        <pc:spChg chg="mod">
          <ac:chgData name="" userId="" providerId="" clId="Web-{DAD21F3A-3B9F-48A1-81B5-725E082B2B6D}" dt="2018-12-18T22:49:53.311" v="44" actId="20577"/>
          <ac:spMkLst>
            <pc:docMk/>
            <pc:sldMk cId="2688313578" sldId="501"/>
            <ac:spMk id="2" creationId="{00000000-0000-0000-0000-000000000000}"/>
          </ac:spMkLst>
        </pc:spChg>
        <pc:spChg chg="mod">
          <ac:chgData name="" userId="" providerId="" clId="Web-{DAD21F3A-3B9F-48A1-81B5-725E082B2B6D}" dt="2018-12-18T22:50:31.062" v="46" actId="20577"/>
          <ac:spMkLst>
            <pc:docMk/>
            <pc:sldMk cId="2688313578" sldId="501"/>
            <ac:spMk id="3" creationId="{00000000-0000-0000-0000-000000000000}"/>
          </ac:spMkLst>
        </pc:spChg>
      </pc:sldChg>
      <pc:sldChg chg="modSp">
        <pc:chgData name="" userId="" providerId="" clId="Web-{DAD21F3A-3B9F-48A1-81B5-725E082B2B6D}" dt="2018-12-18T22:54:02.422" v="100" actId="1076"/>
        <pc:sldMkLst>
          <pc:docMk/>
          <pc:sldMk cId="1688756624" sldId="502"/>
        </pc:sldMkLst>
        <pc:spChg chg="mod">
          <ac:chgData name="" userId="" providerId="" clId="Web-{DAD21F3A-3B9F-48A1-81B5-725E082B2B6D}" dt="2018-12-18T22:54:02.422" v="100" actId="1076"/>
          <ac:spMkLst>
            <pc:docMk/>
            <pc:sldMk cId="1688756624" sldId="502"/>
            <ac:spMk id="2" creationId="{00000000-0000-0000-0000-000000000000}"/>
          </ac:spMkLst>
        </pc:spChg>
        <pc:spChg chg="mod">
          <ac:chgData name="" userId="" providerId="" clId="Web-{DAD21F3A-3B9F-48A1-81B5-725E082B2B6D}" dt="2018-12-18T22:53:58.437" v="99" actId="1076"/>
          <ac:spMkLst>
            <pc:docMk/>
            <pc:sldMk cId="1688756624" sldId="502"/>
            <ac:spMk id="3" creationId="{00000000-0000-0000-0000-000000000000}"/>
          </ac:spMkLst>
        </pc:spChg>
      </pc:sldChg>
      <pc:sldChg chg="modSp">
        <pc:chgData name="" userId="" providerId="" clId="Web-{DAD21F3A-3B9F-48A1-81B5-725E082B2B6D}" dt="2018-12-18T22:49:25.374" v="40" actId="20577"/>
        <pc:sldMkLst>
          <pc:docMk/>
          <pc:sldMk cId="427506260" sldId="503"/>
        </pc:sldMkLst>
        <pc:spChg chg="mod">
          <ac:chgData name="" userId="" providerId="" clId="Web-{DAD21F3A-3B9F-48A1-81B5-725E082B2B6D}" dt="2018-12-18T22:49:25.374" v="40" actId="20577"/>
          <ac:spMkLst>
            <pc:docMk/>
            <pc:sldMk cId="427506260" sldId="503"/>
            <ac:spMk id="2" creationId="{00000000-0000-0000-0000-000000000000}"/>
          </ac:spMkLst>
        </pc:spChg>
      </pc:sldChg>
      <pc:sldChg chg="modSp modNotes">
        <pc:chgData name="" userId="" providerId="" clId="Web-{DAD21F3A-3B9F-48A1-81B5-725E082B2B6D}" dt="2018-12-18T22:51:31.078" v="63" actId="20577"/>
        <pc:sldMkLst>
          <pc:docMk/>
          <pc:sldMk cId="2040006082" sldId="504"/>
        </pc:sldMkLst>
        <pc:spChg chg="mod">
          <ac:chgData name="" userId="" providerId="" clId="Web-{DAD21F3A-3B9F-48A1-81B5-725E082B2B6D}" dt="2018-12-18T22:50:45.155" v="49" actId="20577"/>
          <ac:spMkLst>
            <pc:docMk/>
            <pc:sldMk cId="2040006082" sldId="504"/>
            <ac:spMk id="2" creationId="{00000000-0000-0000-0000-000000000000}"/>
          </ac:spMkLst>
        </pc:spChg>
        <pc:spChg chg="mod">
          <ac:chgData name="" userId="" providerId="" clId="Web-{DAD21F3A-3B9F-48A1-81B5-725E082B2B6D}" dt="2018-12-18T22:51:28.687" v="62" actId="20577"/>
          <ac:spMkLst>
            <pc:docMk/>
            <pc:sldMk cId="2040006082" sldId="504"/>
            <ac:spMk id="3" creationId="{00000000-0000-0000-0000-000000000000}"/>
          </ac:spMkLst>
        </pc:spChg>
      </pc:sldChg>
      <pc:sldChg chg="modSp">
        <pc:chgData name="" userId="" providerId="" clId="Web-{DAD21F3A-3B9F-48A1-81B5-725E082B2B6D}" dt="2018-12-18T22:55:32.423" v="109" actId="20577"/>
        <pc:sldMkLst>
          <pc:docMk/>
          <pc:sldMk cId="4268665029" sldId="505"/>
        </pc:sldMkLst>
        <pc:spChg chg="mod">
          <ac:chgData name="" userId="" providerId="" clId="Web-{DAD21F3A-3B9F-48A1-81B5-725E082B2B6D}" dt="2018-12-18T22:54:29.844" v="105" actId="20577"/>
          <ac:spMkLst>
            <pc:docMk/>
            <pc:sldMk cId="4268665029" sldId="505"/>
            <ac:spMk id="2" creationId="{00000000-0000-0000-0000-000000000000}"/>
          </ac:spMkLst>
        </pc:spChg>
        <pc:spChg chg="mod">
          <ac:chgData name="" userId="" providerId="" clId="Web-{DAD21F3A-3B9F-48A1-81B5-725E082B2B6D}" dt="2018-12-18T22:55:32.423" v="109" actId="20577"/>
          <ac:spMkLst>
            <pc:docMk/>
            <pc:sldMk cId="4268665029" sldId="505"/>
            <ac:spMk id="3" creationId="{00000000-0000-0000-0000-000000000000}"/>
          </ac:spMkLst>
        </pc:spChg>
      </pc:sldChg>
    </pc:docChg>
  </pc:docChgLst>
  <pc:docChgLst>
    <pc:chgData clId="Web-{2A55FC5C-17DD-4834-99FD-92F80B841DDB}"/>
    <pc:docChg chg="modSld">
      <pc:chgData name="" userId="" providerId="" clId="Web-{2A55FC5C-17DD-4834-99FD-92F80B841DDB}" dt="2018-12-19T18:09:41.391" v="3" actId="20577"/>
      <pc:docMkLst>
        <pc:docMk/>
      </pc:docMkLst>
      <pc:sldChg chg="modSp">
        <pc:chgData name="" userId="" providerId="" clId="Web-{2A55FC5C-17DD-4834-99FD-92F80B841DDB}" dt="2018-12-19T18:09:41.391" v="3" actId="20577"/>
        <pc:sldMkLst>
          <pc:docMk/>
          <pc:sldMk cId="1412041812" sldId="285"/>
        </pc:sldMkLst>
        <pc:spChg chg="mod">
          <ac:chgData name="" userId="" providerId="" clId="Web-{2A55FC5C-17DD-4834-99FD-92F80B841DDB}" dt="2018-12-19T18:09:41.391" v="3" actId="20577"/>
          <ac:spMkLst>
            <pc:docMk/>
            <pc:sldMk cId="1412041812" sldId="285"/>
            <ac:spMk id="3" creationId="{00000000-0000-0000-0000-000000000000}"/>
          </ac:spMkLst>
        </pc:spChg>
      </pc:sldChg>
    </pc:docChg>
  </pc:docChgLst>
  <pc:docChgLst>
    <pc:chgData clId="Web-{41254D76-85E4-470B-9E94-0B7A1CACEC4C}"/>
    <pc:docChg chg="modSld">
      <pc:chgData name="" userId="" providerId="" clId="Web-{41254D76-85E4-470B-9E94-0B7A1CACEC4C}" dt="2018-12-18T23:05:08.363" v="31" actId="20577"/>
      <pc:docMkLst>
        <pc:docMk/>
      </pc:docMkLst>
      <pc:sldChg chg="modSp">
        <pc:chgData name="" userId="" providerId="" clId="Web-{41254D76-85E4-470B-9E94-0B7A1CACEC4C}" dt="2018-12-18T23:02:36.519" v="0" actId="20577"/>
        <pc:sldMkLst>
          <pc:docMk/>
          <pc:sldMk cId="4268665029" sldId="505"/>
        </pc:sldMkLst>
        <pc:spChg chg="mod">
          <ac:chgData name="" userId="" providerId="" clId="Web-{41254D76-85E4-470B-9E94-0B7A1CACEC4C}" dt="2018-12-18T23:02:36.519" v="0" actId="20577"/>
          <ac:spMkLst>
            <pc:docMk/>
            <pc:sldMk cId="4268665029" sldId="505"/>
            <ac:spMk id="3" creationId="{00000000-0000-0000-0000-000000000000}"/>
          </ac:spMkLst>
        </pc:spChg>
      </pc:sldChg>
      <pc:sldChg chg="modSp">
        <pc:chgData name="" userId="" providerId="" clId="Web-{41254D76-85E4-470B-9E94-0B7A1CACEC4C}" dt="2018-12-18T23:04:22.097" v="23" actId="20577"/>
        <pc:sldMkLst>
          <pc:docMk/>
          <pc:sldMk cId="1951746677" sldId="507"/>
        </pc:sldMkLst>
        <pc:spChg chg="mod">
          <ac:chgData name="" userId="" providerId="" clId="Web-{41254D76-85E4-470B-9E94-0B7A1CACEC4C}" dt="2018-12-18T23:04:22.097" v="23" actId="20577"/>
          <ac:spMkLst>
            <pc:docMk/>
            <pc:sldMk cId="1951746677" sldId="507"/>
            <ac:spMk id="2" creationId="{00000000-0000-0000-0000-000000000000}"/>
          </ac:spMkLst>
        </pc:spChg>
      </pc:sldChg>
      <pc:sldChg chg="modSp">
        <pc:chgData name="" userId="" providerId="" clId="Web-{41254D76-85E4-470B-9E94-0B7A1CACEC4C}" dt="2018-12-18T23:05:08.363" v="31" actId="20577"/>
        <pc:sldMkLst>
          <pc:docMk/>
          <pc:sldMk cId="1103806420" sldId="508"/>
        </pc:sldMkLst>
        <pc:spChg chg="mod">
          <ac:chgData name="" userId="" providerId="" clId="Web-{41254D76-85E4-470B-9E94-0B7A1CACEC4C}" dt="2018-12-18T23:04:36.488" v="25" actId="20577"/>
          <ac:spMkLst>
            <pc:docMk/>
            <pc:sldMk cId="1103806420" sldId="508"/>
            <ac:spMk id="2" creationId="{00000000-0000-0000-0000-000000000000}"/>
          </ac:spMkLst>
        </pc:spChg>
        <pc:spChg chg="mod">
          <ac:chgData name="" userId="" providerId="" clId="Web-{41254D76-85E4-470B-9E94-0B7A1CACEC4C}" dt="2018-12-18T23:05:08.363" v="31" actId="20577"/>
          <ac:spMkLst>
            <pc:docMk/>
            <pc:sldMk cId="1103806420" sldId="508"/>
            <ac:spMk id="3" creationId="{00000000-0000-0000-0000-000000000000}"/>
          </ac:spMkLst>
        </pc:spChg>
      </pc:sldChg>
      <pc:sldChg chg="modSp">
        <pc:chgData name="" userId="" providerId="" clId="Web-{41254D76-85E4-470B-9E94-0B7A1CACEC4C}" dt="2018-12-18T23:03:05.222" v="6" actId="20577"/>
        <pc:sldMkLst>
          <pc:docMk/>
          <pc:sldMk cId="1510878158" sldId="512"/>
        </pc:sldMkLst>
        <pc:spChg chg="mod">
          <ac:chgData name="" userId="" providerId="" clId="Web-{41254D76-85E4-470B-9E94-0B7A1CACEC4C}" dt="2018-12-18T23:03:05.222" v="6" actId="20577"/>
          <ac:spMkLst>
            <pc:docMk/>
            <pc:sldMk cId="1510878158" sldId="512"/>
            <ac:spMk id="2" creationId="{00000000-0000-0000-0000-000000000000}"/>
          </ac:spMkLst>
        </pc:spChg>
      </pc:sldChg>
    </pc:docChg>
  </pc:docChgLst>
  <pc:docChgLst>
    <pc:chgData clId="Web-{1EC0E6C1-CDF7-4425-A75E-89D07C2C5421}"/>
    <pc:docChg chg="modSld">
      <pc:chgData name="" userId="" providerId="" clId="Web-{1EC0E6C1-CDF7-4425-A75E-89D07C2C5421}" dt="2018-12-19T19:49:43.264" v="232"/>
      <pc:docMkLst>
        <pc:docMk/>
      </pc:docMkLst>
      <pc:sldChg chg="modNotes">
        <pc:chgData name="" userId="" providerId="" clId="Web-{1EC0E6C1-CDF7-4425-A75E-89D07C2C5421}" dt="2018-12-19T19:49:09.639" v="222"/>
        <pc:sldMkLst>
          <pc:docMk/>
          <pc:sldMk cId="492305130" sldId="444"/>
        </pc:sldMkLst>
      </pc:sldChg>
      <pc:sldChg chg="modNotes">
        <pc:chgData name="" userId="" providerId="" clId="Web-{1EC0E6C1-CDF7-4425-A75E-89D07C2C5421}" dt="2018-12-19T19:49:43.264" v="232"/>
        <pc:sldMkLst>
          <pc:docMk/>
          <pc:sldMk cId="1313220826" sldId="448"/>
        </pc:sldMkLst>
      </pc:sldChg>
      <pc:sldChg chg="modSp">
        <pc:chgData name="" userId="" providerId="" clId="Web-{1EC0E6C1-CDF7-4425-A75E-89D07C2C5421}" dt="2018-12-19T19:22:09.229" v="29" actId="20577"/>
        <pc:sldMkLst>
          <pc:docMk/>
          <pc:sldMk cId="713892471" sldId="474"/>
        </pc:sldMkLst>
        <pc:spChg chg="mod">
          <ac:chgData name="" userId="" providerId="" clId="Web-{1EC0E6C1-CDF7-4425-A75E-89D07C2C5421}" dt="2018-12-19T19:22:09.229" v="29" actId="20577"/>
          <ac:spMkLst>
            <pc:docMk/>
            <pc:sldMk cId="713892471" sldId="474"/>
            <ac:spMk id="3" creationId="{00000000-0000-0000-0000-000000000000}"/>
          </ac:spMkLst>
        </pc:spChg>
      </pc:sldChg>
      <pc:sldChg chg="modSp">
        <pc:chgData name="" userId="" providerId="" clId="Web-{1EC0E6C1-CDF7-4425-A75E-89D07C2C5421}" dt="2018-12-19T19:25:18.745" v="60" actId="20577"/>
        <pc:sldMkLst>
          <pc:docMk/>
          <pc:sldMk cId="937932445" sldId="488"/>
        </pc:sldMkLst>
        <pc:spChg chg="mod">
          <ac:chgData name="" userId="" providerId="" clId="Web-{1EC0E6C1-CDF7-4425-A75E-89D07C2C5421}" dt="2018-12-19T19:25:18.745" v="60" actId="20577"/>
          <ac:spMkLst>
            <pc:docMk/>
            <pc:sldMk cId="937932445" sldId="488"/>
            <ac:spMk id="3" creationId="{00000000-0000-0000-0000-000000000000}"/>
          </ac:spMkLst>
        </pc:spChg>
      </pc:sldChg>
      <pc:sldChg chg="modSp">
        <pc:chgData name="" userId="" providerId="" clId="Web-{1EC0E6C1-CDF7-4425-A75E-89D07C2C5421}" dt="2018-12-19T19:45:39.950" v="217" actId="20577"/>
        <pc:sldMkLst>
          <pc:docMk/>
          <pc:sldMk cId="3117983179" sldId="496"/>
        </pc:sldMkLst>
        <pc:spChg chg="mod">
          <ac:chgData name="" userId="" providerId="" clId="Web-{1EC0E6C1-CDF7-4425-A75E-89D07C2C5421}" dt="2018-12-19T19:45:39.950" v="217" actId="20577"/>
          <ac:spMkLst>
            <pc:docMk/>
            <pc:sldMk cId="3117983179" sldId="496"/>
            <ac:spMk id="4" creationId="{00000000-0000-0000-0000-000000000000}"/>
          </ac:spMkLst>
        </pc:spChg>
      </pc:sldChg>
      <pc:sldChg chg="modSp">
        <pc:chgData name="" userId="" providerId="" clId="Web-{1EC0E6C1-CDF7-4425-A75E-89D07C2C5421}" dt="2018-12-19T19:25:42.058" v="64" actId="20577"/>
        <pc:sldMkLst>
          <pc:docMk/>
          <pc:sldMk cId="2080026044" sldId="498"/>
        </pc:sldMkLst>
        <pc:spChg chg="mod">
          <ac:chgData name="" userId="" providerId="" clId="Web-{1EC0E6C1-CDF7-4425-A75E-89D07C2C5421}" dt="2018-12-19T19:25:42.058" v="64" actId="20577"/>
          <ac:spMkLst>
            <pc:docMk/>
            <pc:sldMk cId="2080026044" sldId="498"/>
            <ac:spMk id="3" creationId="{00000000-0000-0000-0000-000000000000}"/>
          </ac:spMkLst>
        </pc:spChg>
      </pc:sldChg>
      <pc:sldChg chg="modSp">
        <pc:chgData name="" userId="" providerId="" clId="Web-{1EC0E6C1-CDF7-4425-A75E-89D07C2C5421}" dt="2018-12-19T19:23:34.729" v="42" actId="1076"/>
        <pc:sldMkLst>
          <pc:docMk/>
          <pc:sldMk cId="4268665029" sldId="505"/>
        </pc:sldMkLst>
        <pc:spChg chg="mod">
          <ac:chgData name="" userId="" providerId="" clId="Web-{1EC0E6C1-CDF7-4425-A75E-89D07C2C5421}" dt="2018-12-19T19:23:34.729" v="42" actId="1076"/>
          <ac:spMkLst>
            <pc:docMk/>
            <pc:sldMk cId="4268665029" sldId="505"/>
            <ac:spMk id="3" creationId="{00000000-0000-0000-0000-000000000000}"/>
          </ac:spMkLst>
        </pc:spChg>
      </pc:sldChg>
      <pc:sldChg chg="modSp">
        <pc:chgData name="" userId="" providerId="" clId="Web-{1EC0E6C1-CDF7-4425-A75E-89D07C2C5421}" dt="2018-12-19T19:24:17.167" v="48" actId="20577"/>
        <pc:sldMkLst>
          <pc:docMk/>
          <pc:sldMk cId="1103806420" sldId="508"/>
        </pc:sldMkLst>
        <pc:spChg chg="mod">
          <ac:chgData name="" userId="" providerId="" clId="Web-{1EC0E6C1-CDF7-4425-A75E-89D07C2C5421}" dt="2018-12-19T19:24:17.167" v="48" actId="20577"/>
          <ac:spMkLst>
            <pc:docMk/>
            <pc:sldMk cId="1103806420" sldId="508"/>
            <ac:spMk id="3" creationId="{00000000-0000-0000-0000-000000000000}"/>
          </ac:spMkLst>
        </pc:spChg>
      </pc:sldChg>
      <pc:sldChg chg="addSp delSp modSp">
        <pc:chgData name="" userId="" providerId="" clId="Web-{1EC0E6C1-CDF7-4425-A75E-89D07C2C5421}" dt="2018-12-19T19:33:06.193" v="213"/>
        <pc:sldMkLst>
          <pc:docMk/>
          <pc:sldMk cId="4268356623" sldId="509"/>
        </pc:sldMkLst>
        <pc:spChg chg="mod">
          <ac:chgData name="" userId="" providerId="" clId="Web-{1EC0E6C1-CDF7-4425-A75E-89D07C2C5421}" dt="2018-12-19T19:24:37.792" v="53" actId="20577"/>
          <ac:spMkLst>
            <pc:docMk/>
            <pc:sldMk cId="4268356623" sldId="509"/>
            <ac:spMk id="2" creationId="{00000000-0000-0000-0000-000000000000}"/>
          </ac:spMkLst>
        </pc:spChg>
        <pc:spChg chg="add del mod">
          <ac:chgData name="" userId="" providerId="" clId="Web-{1EC0E6C1-CDF7-4425-A75E-89D07C2C5421}" dt="2018-12-19T19:30:04.332" v="136"/>
          <ac:spMkLst>
            <pc:docMk/>
            <pc:sldMk cId="4268356623" sldId="509"/>
            <ac:spMk id="7" creationId="{E9C8DD6E-B564-429F-8CD9-2613E81206D1}"/>
          </ac:spMkLst>
        </pc:spChg>
        <pc:graphicFrameChg chg="add mod modGraphic">
          <ac:chgData name="" userId="" providerId="" clId="Web-{1EC0E6C1-CDF7-4425-A75E-89D07C2C5421}" dt="2018-12-19T19:33:06.193" v="213"/>
          <ac:graphicFrameMkLst>
            <pc:docMk/>
            <pc:sldMk cId="4268356623" sldId="509"/>
            <ac:graphicFrameMk id="3" creationId="{FAA8246E-7E63-4865-9C69-0FBBCA32618A}"/>
          </ac:graphicFrameMkLst>
        </pc:graphicFrameChg>
        <pc:graphicFrameChg chg="add del mod modGraphic">
          <ac:chgData name="" userId="" providerId="" clId="Web-{1EC0E6C1-CDF7-4425-A75E-89D07C2C5421}" dt="2018-12-19T19:30:55.348" v="169"/>
          <ac:graphicFrameMkLst>
            <pc:docMk/>
            <pc:sldMk cId="4268356623" sldId="509"/>
            <ac:graphicFrameMk id="4" creationId="{00000000-0000-0000-0000-000000000000}"/>
          </ac:graphicFrameMkLst>
        </pc:graphicFrameChg>
      </pc:sldChg>
      <pc:sldChg chg="modSp">
        <pc:chgData name="" userId="" providerId="" clId="Web-{1EC0E6C1-CDF7-4425-A75E-89D07C2C5421}" dt="2018-12-19T19:24:55.839" v="58" actId="20577"/>
        <pc:sldMkLst>
          <pc:docMk/>
          <pc:sldMk cId="1134873297" sldId="510"/>
        </pc:sldMkLst>
        <pc:spChg chg="mod">
          <ac:chgData name="" userId="" providerId="" clId="Web-{1EC0E6C1-CDF7-4425-A75E-89D07C2C5421}" dt="2018-12-19T19:24:55.839" v="58" actId="20577"/>
          <ac:spMkLst>
            <pc:docMk/>
            <pc:sldMk cId="1134873297" sldId="510"/>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localhost\\Users\crgm_imac\Dropbox\CDC%20OR%20course%20personal%20file\Week%201%20Lecture%209%20Basic%20Biostats\Histogram%2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lineChart>
        <c:grouping val="standard"/>
        <c:varyColors val="0"/>
        <c:ser>
          <c:idx val="0"/>
          <c:order val="0"/>
          <c:marker>
            <c:symbol val="none"/>
          </c:marker>
          <c:cat>
            <c:strRef>
              <c:f>Sheet1!$A$2:$A$15</c:f>
              <c:strCache>
                <c:ptCount val="14"/>
                <c:pt idx="0">
                  <c:v>&lt;5</c:v>
                </c:pt>
                <c:pt idx="1">
                  <c:v>5-10</c:v>
                </c:pt>
                <c:pt idx="2">
                  <c:v>11-15</c:v>
                </c:pt>
                <c:pt idx="3">
                  <c:v>16-20</c:v>
                </c:pt>
                <c:pt idx="4">
                  <c:v>21-25</c:v>
                </c:pt>
                <c:pt idx="5">
                  <c:v>26-30</c:v>
                </c:pt>
                <c:pt idx="6">
                  <c:v>31-35</c:v>
                </c:pt>
                <c:pt idx="7">
                  <c:v>36-40</c:v>
                </c:pt>
                <c:pt idx="8">
                  <c:v>41-45</c:v>
                </c:pt>
                <c:pt idx="9">
                  <c:v>46-50</c:v>
                </c:pt>
                <c:pt idx="10">
                  <c:v>51-55</c:v>
                </c:pt>
                <c:pt idx="11">
                  <c:v>56-60</c:v>
                </c:pt>
                <c:pt idx="12">
                  <c:v>61-65</c:v>
                </c:pt>
                <c:pt idx="13">
                  <c:v>&gt;65</c:v>
                </c:pt>
              </c:strCache>
            </c:strRef>
          </c:cat>
          <c:val>
            <c:numRef>
              <c:f>Sheet1!$B$2:$B$15</c:f>
              <c:numCache>
                <c:formatCode>General</c:formatCode>
                <c:ptCount val="14"/>
                <c:pt idx="0">
                  <c:v>0</c:v>
                </c:pt>
                <c:pt idx="1">
                  <c:v>2</c:v>
                </c:pt>
                <c:pt idx="2">
                  <c:v>3</c:v>
                </c:pt>
                <c:pt idx="3">
                  <c:v>5</c:v>
                </c:pt>
                <c:pt idx="4">
                  <c:v>8</c:v>
                </c:pt>
                <c:pt idx="5">
                  <c:v>11</c:v>
                </c:pt>
                <c:pt idx="6">
                  <c:v>14</c:v>
                </c:pt>
                <c:pt idx="7">
                  <c:v>19</c:v>
                </c:pt>
                <c:pt idx="8">
                  <c:v>22</c:v>
                </c:pt>
                <c:pt idx="9">
                  <c:v>18</c:v>
                </c:pt>
                <c:pt idx="10">
                  <c:v>19</c:v>
                </c:pt>
                <c:pt idx="11">
                  <c:v>17</c:v>
                </c:pt>
                <c:pt idx="12">
                  <c:v>10</c:v>
                </c:pt>
                <c:pt idx="13">
                  <c:v>4</c:v>
                </c:pt>
              </c:numCache>
            </c:numRef>
          </c:val>
          <c:smooth val="0"/>
          <c:extLst>
            <c:ext xmlns:c16="http://schemas.microsoft.com/office/drawing/2014/chart" uri="{C3380CC4-5D6E-409C-BE32-E72D297353CC}">
              <c16:uniqueId val="{00000000-23E4-4BAB-B735-E51E5FB04D90}"/>
            </c:ext>
          </c:extLst>
        </c:ser>
        <c:dLbls>
          <c:showLegendKey val="0"/>
          <c:showVal val="0"/>
          <c:showCatName val="0"/>
          <c:showSerName val="0"/>
          <c:showPercent val="0"/>
          <c:showBubbleSize val="0"/>
        </c:dLbls>
        <c:smooth val="0"/>
        <c:axId val="2088668904"/>
        <c:axId val="2088542904"/>
      </c:lineChart>
      <c:catAx>
        <c:axId val="2088668904"/>
        <c:scaling>
          <c:orientation val="minMax"/>
        </c:scaling>
        <c:delete val="0"/>
        <c:axPos val="b"/>
        <c:title>
          <c:tx>
            <c:rich>
              <a:bodyPr/>
              <a:lstStyle/>
              <a:p>
                <a:pPr>
                  <a:defRPr/>
                </a:pPr>
                <a:r>
                  <a:rPr lang="en-US" dirty="0"/>
                  <a:t>Age range</a:t>
                </a:r>
              </a:p>
            </c:rich>
          </c:tx>
          <c:overlay val="0"/>
        </c:title>
        <c:numFmt formatCode="General" sourceLinked="0"/>
        <c:majorTickMark val="none"/>
        <c:minorTickMark val="none"/>
        <c:tickLblPos val="nextTo"/>
        <c:txPr>
          <a:bodyPr/>
          <a:lstStyle/>
          <a:p>
            <a:pPr>
              <a:defRPr sz="800"/>
            </a:pPr>
            <a:endParaRPr lang="en-US"/>
          </a:p>
        </c:txPr>
        <c:crossAx val="2088542904"/>
        <c:crosses val="autoZero"/>
        <c:auto val="1"/>
        <c:lblAlgn val="ctr"/>
        <c:lblOffset val="100"/>
        <c:noMultiLvlLbl val="0"/>
      </c:catAx>
      <c:valAx>
        <c:axId val="2088542904"/>
        <c:scaling>
          <c:orientation val="minMax"/>
        </c:scaling>
        <c:delete val="0"/>
        <c:axPos val="l"/>
        <c:majorGridlines/>
        <c:title>
          <c:tx>
            <c:rich>
              <a:bodyPr/>
              <a:lstStyle/>
              <a:p>
                <a:pPr>
                  <a:defRPr/>
                </a:pPr>
                <a:r>
                  <a:rPr lang="en-US"/>
                  <a:t>Frequency</a:t>
                </a:r>
              </a:p>
            </c:rich>
          </c:tx>
          <c:layout>
            <c:manualLayout>
              <c:xMode val="edge"/>
              <c:yMode val="edge"/>
              <c:x val="1.9224057361646198E-2"/>
              <c:y val="0.35460191029550098"/>
            </c:manualLayout>
          </c:layout>
          <c:overlay val="0"/>
        </c:title>
        <c:numFmt formatCode="General" sourceLinked="1"/>
        <c:majorTickMark val="none"/>
        <c:minorTickMark val="none"/>
        <c:tickLblPos val="nextTo"/>
        <c:crossAx val="2088668904"/>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dirty="0"/>
              <a:t># TB cases diagnosed in Prison X by Month,</a:t>
            </a:r>
            <a:r>
              <a:rPr lang="en-US" baseline="0" dirty="0"/>
              <a:t> </a:t>
            </a:r>
          </a:p>
          <a:p>
            <a:pPr>
              <a:defRPr/>
            </a:pPr>
            <a:r>
              <a:rPr lang="en-US" baseline="0" dirty="0"/>
              <a:t>1998-1999</a:t>
            </a:r>
            <a:endParaRPr lang="en-US" dirty="0"/>
          </a:p>
        </c:rich>
      </c:tx>
      <c:overlay val="0"/>
    </c:title>
    <c:autoTitleDeleted val="0"/>
    <c:plotArea>
      <c:layout/>
      <c:barChart>
        <c:barDir val="col"/>
        <c:grouping val="clustered"/>
        <c:varyColors val="0"/>
        <c:ser>
          <c:idx val="0"/>
          <c:order val="0"/>
          <c:tx>
            <c:strRef>
              <c:f>Sheet1!$B$1</c:f>
              <c:strCache>
                <c:ptCount val="1"/>
                <c:pt idx="0">
                  <c:v># TB cases</c:v>
                </c:pt>
              </c:strCache>
            </c:strRef>
          </c:tx>
          <c:invertIfNegative val="0"/>
          <c:cat>
            <c:numRef>
              <c:f>Sheet1!$A$2:$A$10</c:f>
              <c:numCache>
                <c:formatCode>mmm\-yy</c:formatCode>
                <c:ptCount val="9"/>
                <c:pt idx="0">
                  <c:v>36130</c:v>
                </c:pt>
                <c:pt idx="1">
                  <c:v>36161</c:v>
                </c:pt>
                <c:pt idx="2">
                  <c:v>36192</c:v>
                </c:pt>
                <c:pt idx="3">
                  <c:v>36220</c:v>
                </c:pt>
                <c:pt idx="4">
                  <c:v>36251</c:v>
                </c:pt>
                <c:pt idx="5">
                  <c:v>36281</c:v>
                </c:pt>
                <c:pt idx="6">
                  <c:v>36312</c:v>
                </c:pt>
                <c:pt idx="7">
                  <c:v>36342</c:v>
                </c:pt>
                <c:pt idx="8">
                  <c:v>36373</c:v>
                </c:pt>
              </c:numCache>
            </c:numRef>
          </c:cat>
          <c:val>
            <c:numRef>
              <c:f>Sheet1!$B$2:$B$10</c:f>
              <c:numCache>
                <c:formatCode>General</c:formatCode>
                <c:ptCount val="9"/>
                <c:pt idx="0">
                  <c:v>1</c:v>
                </c:pt>
                <c:pt idx="1">
                  <c:v>0</c:v>
                </c:pt>
                <c:pt idx="2">
                  <c:v>1</c:v>
                </c:pt>
                <c:pt idx="3">
                  <c:v>4</c:v>
                </c:pt>
                <c:pt idx="4">
                  <c:v>9</c:v>
                </c:pt>
                <c:pt idx="5">
                  <c:v>5</c:v>
                </c:pt>
                <c:pt idx="6">
                  <c:v>2</c:v>
                </c:pt>
                <c:pt idx="7">
                  <c:v>1</c:v>
                </c:pt>
                <c:pt idx="8">
                  <c:v>0</c:v>
                </c:pt>
              </c:numCache>
            </c:numRef>
          </c:val>
          <c:extLst>
            <c:ext xmlns:c16="http://schemas.microsoft.com/office/drawing/2014/chart" uri="{C3380CC4-5D6E-409C-BE32-E72D297353CC}">
              <c16:uniqueId val="{00000000-6D04-41CB-8AC6-C2573301EB3A}"/>
            </c:ext>
          </c:extLst>
        </c:ser>
        <c:dLbls>
          <c:showLegendKey val="0"/>
          <c:showVal val="0"/>
          <c:showCatName val="0"/>
          <c:showSerName val="0"/>
          <c:showPercent val="0"/>
          <c:showBubbleSize val="0"/>
        </c:dLbls>
        <c:gapWidth val="0"/>
        <c:axId val="2088433880"/>
        <c:axId val="2088430376"/>
      </c:barChart>
      <c:dateAx>
        <c:axId val="2088433880"/>
        <c:scaling>
          <c:orientation val="minMax"/>
        </c:scaling>
        <c:delete val="0"/>
        <c:axPos val="b"/>
        <c:numFmt formatCode="mmm\-yy" sourceLinked="1"/>
        <c:majorTickMark val="out"/>
        <c:minorTickMark val="none"/>
        <c:tickLblPos val="nextTo"/>
        <c:crossAx val="2088430376"/>
        <c:crosses val="autoZero"/>
        <c:auto val="1"/>
        <c:lblOffset val="100"/>
        <c:baseTimeUnit val="months"/>
      </c:dateAx>
      <c:valAx>
        <c:axId val="2088430376"/>
        <c:scaling>
          <c:orientation val="minMax"/>
        </c:scaling>
        <c:delete val="0"/>
        <c:axPos val="l"/>
        <c:majorGridlines/>
        <c:numFmt formatCode="General" sourceLinked="1"/>
        <c:majorTickMark val="out"/>
        <c:minorTickMark val="none"/>
        <c:tickLblPos val="nextTo"/>
        <c:crossAx val="2088433880"/>
        <c:crosses val="autoZero"/>
        <c:crossBetween val="between"/>
      </c:valAx>
    </c:plotArea>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335C9D-79EB-644F-B19D-69F198DDA7DD}" type="datetimeFigureOut">
              <a:rPr lang="en-US" smtClean="0"/>
              <a:pPr/>
              <a:t>1/18/2019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1607EE2-A0F4-344E-8A9D-296BE111BCC4}" type="slidenum">
              <a:rPr lang="en-US" smtClean="0"/>
              <a:pPr/>
              <a:t>‹#›</a:t>
            </a:fld>
            <a:endParaRPr lang="en-US"/>
          </a:p>
        </p:txBody>
      </p:sp>
    </p:spTree>
    <p:extLst>
      <p:ext uri="{BB962C8B-B14F-4D97-AF65-F5344CB8AC3E}">
        <p14:creationId xmlns:p14="http://schemas.microsoft.com/office/powerpoint/2010/main" val="3088443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cdc.gov/nchhstp/newsroom/2012/hivincidencegraphics.html"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cdc.gov/nchhstp/newsroom/docs/factsheets/tb-trends-factsheet.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W1L8 Biostatistics:</a:t>
            </a:r>
            <a:r>
              <a:rPr lang="en-US" b="1" baseline="0" dirty="0"/>
              <a:t> Basic Concepts &amp; Tools</a:t>
            </a:r>
            <a:endParaRPr lang="en-US" b="1" dirty="0"/>
          </a:p>
          <a:p>
            <a:r>
              <a:rPr lang="en-US" b="1" dirty="0"/>
              <a:t>Time:</a:t>
            </a:r>
            <a:r>
              <a:rPr lang="en-US" b="1" baseline="0" dirty="0"/>
              <a:t> 75 minutes (47 slides)</a:t>
            </a:r>
          </a:p>
          <a:p>
            <a:r>
              <a:rPr lang="en-US" b="1" baseline="0" dirty="0"/>
              <a:t>Reading: </a:t>
            </a:r>
            <a:r>
              <a:rPr lang="en-US" b="1" baseline="0" dirty="0" err="1"/>
              <a:t>Hulley</a:t>
            </a:r>
            <a:r>
              <a:rPr lang="en-US" b="1" baseline="0" dirty="0"/>
              <a:t> chapters 7-9, 12</a:t>
            </a:r>
            <a:endParaRPr lang="en-US" b="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03959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Bar</a:t>
            </a:r>
            <a:r>
              <a:rPr lang="en-US" baseline="0" dirty="0">
                <a:latin typeface="Calibri (Body)"/>
              </a:rPr>
              <a:t> charts are used the show the distribution of one variable, stratified by categories of another variable.</a:t>
            </a:r>
          </a:p>
          <a:p>
            <a:pPr marL="171450" indent="-171450">
              <a:buFont typeface="Arial"/>
              <a:buChar char="•"/>
            </a:pPr>
            <a:r>
              <a:rPr lang="en-US" baseline="0" dirty="0">
                <a:latin typeface="Calibri (Body)"/>
              </a:rPr>
              <a:t>For example, this graph shows the estimated incidence of HIV infections in the US in the year 2010 stratified by known </a:t>
            </a:r>
            <a:r>
              <a:rPr lang="en-US" baseline="0" dirty="0">
                <a:latin typeface="+mj-lt"/>
              </a:rPr>
              <a:t>vulnerable population.</a:t>
            </a:r>
            <a:endParaRPr lang="en-US" dirty="0">
              <a:latin typeface="+mj-lt"/>
            </a:endParaRPr>
          </a:p>
          <a:p>
            <a:pPr marL="0" indent="0">
              <a:buFont typeface="Arial"/>
              <a:buNone/>
            </a:pPr>
            <a:endParaRPr lang="en-US" sz="1200" i="1" kern="1200" dirty="0">
              <a:solidFill>
                <a:schemeClr val="tx1"/>
              </a:solidFill>
              <a:latin typeface="+mj-lt"/>
              <a:ea typeface="+mn-ea"/>
              <a:cs typeface="+mn-cs"/>
            </a:endParaRPr>
          </a:p>
          <a:p>
            <a:pPr marL="0" indent="0">
              <a:buFont typeface="Arial"/>
              <a:buNone/>
            </a:pPr>
            <a:r>
              <a:rPr lang="en-US" sz="1200" i="1" kern="1200" dirty="0">
                <a:solidFill>
                  <a:schemeClr val="tx1"/>
                </a:solidFill>
                <a:latin typeface="+mj-lt"/>
                <a:ea typeface="+mn-ea"/>
                <a:cs typeface="+mn-cs"/>
              </a:rPr>
              <a:t>Source:</a:t>
            </a:r>
            <a:r>
              <a:rPr lang="en-US" sz="1200" kern="1200" dirty="0">
                <a:solidFill>
                  <a:schemeClr val="tx1"/>
                </a:solidFill>
                <a:latin typeface="+mj-lt"/>
                <a:ea typeface="+mn-ea"/>
                <a:cs typeface="+mn-cs"/>
              </a:rPr>
              <a:t> CDC. (2013). [Estimated New HIV Infections in the United States, 2010, for the Most-Affected Sub-populations]. </a:t>
            </a:r>
            <a:r>
              <a:rPr lang="en-US" sz="1200" i="1" kern="1200" dirty="0">
                <a:solidFill>
                  <a:schemeClr val="tx1"/>
                </a:solidFill>
                <a:latin typeface="+mj-lt"/>
                <a:ea typeface="+mn-ea"/>
                <a:cs typeface="+mn-cs"/>
              </a:rPr>
              <a:t>Estimates of New HIV Infections in the United States, 2007-2010. </a:t>
            </a:r>
            <a:r>
              <a:rPr lang="en-US" sz="1200" kern="1200" dirty="0">
                <a:solidFill>
                  <a:schemeClr val="tx1"/>
                </a:solidFill>
                <a:latin typeface="+mj-lt"/>
                <a:ea typeface="+mn-ea"/>
                <a:cs typeface="+mn-cs"/>
              </a:rPr>
              <a:t>Retrieved from </a:t>
            </a:r>
            <a:r>
              <a:rPr lang="en-US" sz="1200" u="sng" kern="1200" dirty="0">
                <a:solidFill>
                  <a:schemeClr val="tx1"/>
                </a:solidFill>
                <a:latin typeface="+mj-lt"/>
                <a:ea typeface="+mn-ea"/>
                <a:cs typeface="+mn-cs"/>
                <a:hlinkClick r:id="rId3"/>
              </a:rPr>
              <a:t>https://www.cdc.gov/nchhstp/newsroom/2012/hivincidencegraphics.html</a:t>
            </a:r>
            <a:endParaRPr lang="en-US" i="0" baseline="0" dirty="0">
              <a:latin typeface="+mj-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479658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A scatterplot shows the</a:t>
            </a:r>
            <a:r>
              <a:rPr lang="en-US" baseline="0" dirty="0">
                <a:latin typeface="Calibri (Body)"/>
              </a:rPr>
              <a:t> distribution of one variable, based on the distribution of another variable. </a:t>
            </a:r>
          </a:p>
          <a:p>
            <a:pPr marL="171450" indent="-171450">
              <a:buFont typeface="Arial"/>
              <a:buChar char="•"/>
            </a:pPr>
            <a:r>
              <a:rPr lang="en-US" baseline="0" dirty="0">
                <a:latin typeface="Calibri (Body)"/>
              </a:rPr>
              <a:t>This allows the investigator to begin to understand the relationship between the two variables.</a:t>
            </a:r>
          </a:p>
          <a:p>
            <a:pPr marL="171450" indent="-171450">
              <a:buFont typeface="Arial"/>
              <a:buChar char="•"/>
            </a:pPr>
            <a:r>
              <a:rPr lang="en-US" baseline="0" dirty="0">
                <a:latin typeface="Calibri (Body)"/>
              </a:rPr>
              <a:t>This graph shows the association between GDP per capita and TB incidence, for 170 countries with available data.</a:t>
            </a:r>
          </a:p>
          <a:p>
            <a:pPr marL="171450" indent="-171450">
              <a:buFont typeface="Arial"/>
              <a:buChar char="•"/>
            </a:pPr>
            <a:r>
              <a:rPr lang="en-US" baseline="0" dirty="0">
                <a:latin typeface="Calibri (Body)"/>
              </a:rPr>
              <a:t>The x-axis here is national GDP (on a log scale) and the y-axis is TB incidence per 100,000.</a:t>
            </a:r>
          </a:p>
          <a:p>
            <a:pPr marL="171450" indent="-171450">
              <a:buFont typeface="Arial"/>
              <a:buChar char="•"/>
            </a:pPr>
            <a:r>
              <a:rPr lang="en-US" baseline="0" dirty="0">
                <a:latin typeface="Calibri (Body)"/>
              </a:rPr>
              <a:t>The red line in the middle is created by the software program estimating the average relationship between the two variables.</a:t>
            </a:r>
          </a:p>
          <a:p>
            <a:pPr marL="0" marR="0" lvl="0" indent="0" algn="l" defTabSz="457200" rtl="0" eaLnBrk="1" fontAlgn="auto" latinLnBrk="0" hangingPunct="1">
              <a:lnSpc>
                <a:spcPct val="100000"/>
              </a:lnSpc>
              <a:spcBef>
                <a:spcPts val="0"/>
              </a:spcBef>
              <a:spcAft>
                <a:spcPts val="0"/>
              </a:spcAft>
              <a:buClrTx/>
              <a:buSzTx/>
              <a:buFont typeface="Arial"/>
              <a:buNone/>
              <a:tabLst/>
              <a:defRPr/>
            </a:pPr>
            <a:endParaRPr lang="en-US" sz="1200" i="1" kern="1200" dirty="0">
              <a:solidFill>
                <a:schemeClr val="tx1"/>
              </a:solidFill>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 typeface="Arial"/>
              <a:buNone/>
              <a:tabLst/>
              <a:defRPr/>
            </a:pPr>
            <a:r>
              <a:rPr lang="en-US" sz="1200" i="1" kern="1200" dirty="0">
                <a:solidFill>
                  <a:schemeClr val="tx1"/>
                </a:solidFill>
                <a:latin typeface="+mn-lt"/>
                <a:ea typeface="+mn-ea"/>
                <a:cs typeface="+mn-cs"/>
              </a:rPr>
              <a:t>Source:</a:t>
            </a:r>
            <a:r>
              <a:rPr lang="en-US" sz="1200" kern="1200" dirty="0">
                <a:solidFill>
                  <a:schemeClr val="tx1"/>
                </a:solidFill>
                <a:latin typeface="+mn-lt"/>
                <a:ea typeface="+mn-ea"/>
                <a:cs typeface="+mn-cs"/>
              </a:rPr>
              <a:t> World Health Organization. (2016). </a:t>
            </a:r>
            <a:r>
              <a:rPr lang="en-US" sz="1200" i="1" kern="1200" dirty="0">
                <a:solidFill>
                  <a:schemeClr val="tx1"/>
                </a:solidFill>
                <a:latin typeface="+mn-lt"/>
                <a:ea typeface="+mn-ea"/>
                <a:cs typeface="+mn-cs"/>
              </a:rPr>
              <a:t>Global Tuberculosis Report 2016</a:t>
            </a:r>
            <a:r>
              <a:rPr lang="en-US" sz="1200" kern="1200" dirty="0">
                <a:solidFill>
                  <a:schemeClr val="tx1"/>
                </a:solidFill>
                <a:latin typeface="+mn-lt"/>
                <a:ea typeface="+mn-ea"/>
                <a:cs typeface="+mn-cs"/>
              </a:rPr>
              <a:t>. Geneva: WHO.</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11</a:t>
            </a:fld>
            <a:endParaRPr lang="en-US"/>
          </a:p>
        </p:txBody>
      </p:sp>
    </p:spTree>
    <p:extLst>
      <p:ext uri="{BB962C8B-B14F-4D97-AF65-F5344CB8AC3E}">
        <p14:creationId xmlns:p14="http://schemas.microsoft.com/office/powerpoint/2010/main" val="15236528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mj-lt"/>
              </a:rPr>
              <a:t>A pie chart shows the</a:t>
            </a:r>
            <a:r>
              <a:rPr lang="en-US" baseline="0" dirty="0">
                <a:latin typeface="+mj-lt"/>
              </a:rPr>
              <a:t> </a:t>
            </a:r>
            <a:r>
              <a:rPr lang="en-US" dirty="0">
                <a:latin typeface="+mj-lt"/>
              </a:rPr>
              <a:t>breakdown</a:t>
            </a:r>
            <a:r>
              <a:rPr lang="en-US" baseline="0" dirty="0">
                <a:latin typeface="+mj-lt"/>
              </a:rPr>
              <a:t> of a variable into subcategories.</a:t>
            </a:r>
          </a:p>
          <a:p>
            <a:pPr marL="0" indent="0">
              <a:buFont typeface="Arial"/>
              <a:buNone/>
            </a:pPr>
            <a:endParaRPr lang="en-US" sz="1200" i="1" kern="1200" dirty="0">
              <a:solidFill>
                <a:schemeClr val="tx1"/>
              </a:solidFill>
              <a:latin typeface="+mj-lt"/>
              <a:ea typeface="+mn-ea"/>
              <a:cs typeface="+mn-cs"/>
            </a:endParaRPr>
          </a:p>
          <a:p>
            <a:pPr marL="0" indent="0">
              <a:buFont typeface="Arial"/>
              <a:buNone/>
            </a:pPr>
            <a:r>
              <a:rPr lang="en-US" sz="1200" i="1" kern="1200" dirty="0">
                <a:solidFill>
                  <a:schemeClr val="tx1"/>
                </a:solidFill>
                <a:latin typeface="+mj-lt"/>
                <a:ea typeface="+mn-ea"/>
                <a:cs typeface="+mn-cs"/>
              </a:rPr>
              <a:t>Source:</a:t>
            </a:r>
            <a:r>
              <a:rPr lang="en-US" sz="1200" kern="1200" dirty="0">
                <a:solidFill>
                  <a:schemeClr val="tx1"/>
                </a:solidFill>
                <a:latin typeface="+mj-lt"/>
                <a:ea typeface="+mn-ea"/>
                <a:cs typeface="+mn-cs"/>
              </a:rPr>
              <a:t> CDC. (2014). [Proportion of TB Cases by National Origin, 2014]. </a:t>
            </a:r>
            <a:r>
              <a:rPr lang="en-US" sz="1200" i="1" kern="1200" dirty="0">
                <a:solidFill>
                  <a:schemeClr val="tx1"/>
                </a:solidFill>
                <a:latin typeface="+mj-lt"/>
                <a:ea typeface="+mn-ea"/>
                <a:cs typeface="+mn-cs"/>
              </a:rPr>
              <a:t>TB in the United States: A Snapshot, 2014. </a:t>
            </a:r>
            <a:r>
              <a:rPr lang="en-US" sz="1200" kern="1200" dirty="0">
                <a:solidFill>
                  <a:schemeClr val="tx1"/>
                </a:solidFill>
                <a:latin typeface="+mj-lt"/>
                <a:ea typeface="+mn-ea"/>
                <a:cs typeface="+mn-cs"/>
              </a:rPr>
              <a:t>Retrieved from </a:t>
            </a:r>
            <a:r>
              <a:rPr lang="en-US" sz="1200" u="sng" kern="1200" dirty="0">
                <a:solidFill>
                  <a:schemeClr val="tx1"/>
                </a:solidFill>
                <a:latin typeface="+mj-lt"/>
                <a:ea typeface="+mn-ea"/>
                <a:cs typeface="+mn-cs"/>
                <a:hlinkClick r:id="rId3"/>
              </a:rPr>
              <a:t>https://www.cdc.gov/nchhstp/newsroom/docs/factsheets/tb-trends-factsheet.pdf</a:t>
            </a:r>
            <a:endParaRPr lang="en-US" dirty="0">
              <a:latin typeface="+mj-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20513536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 map shows the geographic</a:t>
            </a:r>
            <a:r>
              <a:rPr lang="en-US" baseline="0" dirty="0"/>
              <a:t> distribution of an outcome.</a:t>
            </a:r>
          </a:p>
          <a:p>
            <a:pPr marL="0" indent="0">
              <a:buFont typeface="Arial"/>
              <a:buNone/>
            </a:pPr>
            <a:endParaRPr lang="en-US" sz="1200" i="1" kern="1200" dirty="0">
              <a:solidFill>
                <a:schemeClr val="tx1"/>
              </a:solidFill>
              <a:latin typeface="+mn-lt"/>
              <a:ea typeface="+mn-ea"/>
              <a:cs typeface="+mn-cs"/>
            </a:endParaRPr>
          </a:p>
          <a:p>
            <a:pPr marL="0" indent="0">
              <a:buFont typeface="Arial"/>
              <a:buNone/>
            </a:pPr>
            <a:r>
              <a:rPr lang="en-US" sz="1200" i="1" kern="1200" dirty="0">
                <a:solidFill>
                  <a:schemeClr val="tx1"/>
                </a:solidFill>
                <a:latin typeface="+mn-lt"/>
                <a:ea typeface="+mn-ea"/>
                <a:cs typeface="+mn-cs"/>
              </a:rPr>
              <a:t>Source:</a:t>
            </a:r>
            <a:r>
              <a:rPr lang="en-US" sz="1200" kern="1200" dirty="0">
                <a:solidFill>
                  <a:schemeClr val="tx1"/>
                </a:solidFill>
                <a:latin typeface="+mn-lt"/>
                <a:ea typeface="+mn-ea"/>
                <a:cs typeface="+mn-cs"/>
              </a:rPr>
              <a:t> World Health Organization. (2016). </a:t>
            </a:r>
            <a:r>
              <a:rPr lang="en-US" sz="1200" i="1" kern="1200" dirty="0">
                <a:solidFill>
                  <a:schemeClr val="tx1"/>
                </a:solidFill>
                <a:latin typeface="+mn-lt"/>
                <a:ea typeface="+mn-ea"/>
                <a:cs typeface="+mn-cs"/>
              </a:rPr>
              <a:t>Global Tuberculosis Report 2016</a:t>
            </a:r>
            <a:r>
              <a:rPr lang="en-US" sz="1200" kern="1200" dirty="0">
                <a:solidFill>
                  <a:schemeClr val="tx1"/>
                </a:solidFill>
                <a:latin typeface="+mn-lt"/>
                <a:ea typeface="+mn-ea"/>
                <a:cs typeface="+mn-cs"/>
              </a:rPr>
              <a:t>. Geneva: WHO.</a:t>
            </a:r>
            <a:endParaRPr lang="en-US"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1443322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One of the most basic ways</a:t>
            </a:r>
            <a:r>
              <a:rPr lang="en-US" baseline="0" dirty="0">
                <a:latin typeface="Calibri (Body)"/>
              </a:rPr>
              <a:t> to examine a variable is to look at the frequency distribution of its values.</a:t>
            </a:r>
            <a:endParaRPr lang="pt-BR" altLang="en-US" dirty="0">
              <a:latin typeface="Calibri (Body)"/>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0" u="none" baseline="0" dirty="0">
                <a:latin typeface="Calibri (Body)"/>
              </a:rPr>
              <a:t>Can be displayed using a </a:t>
            </a:r>
            <a:r>
              <a:rPr lang="en-US" altLang="en-US" i="0" u="none" baseline="0" dirty="0">
                <a:latin typeface="+mn-lt"/>
              </a:rPr>
              <a:t>histograms or </a:t>
            </a:r>
            <a:r>
              <a:rPr lang="en-US" i="0" baseline="0" dirty="0">
                <a:latin typeface="+mn-lt"/>
              </a:rPr>
              <a:t>line graphs.</a:t>
            </a:r>
            <a:endParaRPr lang="en-US" altLang="en-US" i="0" u="sng" dirty="0">
              <a:latin typeface="Calibri (Body)"/>
            </a:endParaRPr>
          </a:p>
          <a:p>
            <a:pPr marL="171450" indent="-171450">
              <a:buFont typeface="Arial"/>
              <a:buChar char="•"/>
            </a:pPr>
            <a:r>
              <a:rPr lang="pt-BR" altLang="en-US" i="1" u="none" dirty="0">
                <a:latin typeface="Calibri (Body)"/>
              </a:rPr>
              <a:t>[Review</a:t>
            </a:r>
            <a:r>
              <a:rPr lang="pt-BR" altLang="en-US" i="1" u="none" baseline="0" dirty="0">
                <a:latin typeface="Calibri (Body)"/>
              </a:rPr>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36271989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a:buChar char="•"/>
            </a:pPr>
            <a:r>
              <a:rPr lang="en-US" altLang="en-US" baseline="0" dirty="0"/>
              <a:t>Here we see some common patterns for numerical variables.  For numerical variables (for example height), there are usually certain values that the variable is most likely to assume (i.e. the average or most common height for a given population), and then certain values that it is least likely to assume (for example the shortest and tallest people will have values for height that are very infrequent).</a:t>
            </a:r>
          </a:p>
          <a:p>
            <a:pPr marL="173736" indent="-173736">
              <a:buFont typeface="Arial" pitchFamily="34" charset="0"/>
              <a:buChar char="•"/>
            </a:pPr>
            <a:r>
              <a:rPr lang="en-US" altLang="en-US" baseline="0" dirty="0"/>
              <a:t>In these frequency distribution graphs, the higher the line, the more often the variable takes on that value.</a:t>
            </a:r>
          </a:p>
          <a:p>
            <a:pPr marL="173736" indent="-173736">
              <a:buFont typeface="Arial" pitchFamily="34" charset="0"/>
              <a:buChar char="•"/>
            </a:pPr>
            <a:r>
              <a:rPr lang="en-US" altLang="en-US" baseline="0" dirty="0"/>
              <a:t>One common pattern for a frequency distribution is a bell curve shape, like this symmetrical graph on the left.  For instance, if you plot the height of everyone in a population, you often get a bell shaped curve like this.</a:t>
            </a:r>
          </a:p>
          <a:p>
            <a:pPr marL="173736" indent="-173736">
              <a:buFont typeface="Arial" pitchFamily="34" charset="0"/>
              <a:buChar char="•"/>
            </a:pPr>
            <a:r>
              <a:rPr lang="en-US" altLang="en-US" dirty="0"/>
              <a:t>Data are not always distributed symmetrically, as shown in the example on the LEFT.</a:t>
            </a:r>
          </a:p>
          <a:p>
            <a:pPr marL="173736" indent="-173736">
              <a:buFont typeface="Arial" pitchFamily="34" charset="0"/>
              <a:buChar char="•"/>
            </a:pPr>
            <a:r>
              <a:rPr lang="en-US" altLang="en-US" dirty="0"/>
              <a:t>Data can be </a:t>
            </a:r>
            <a:r>
              <a:rPr lang="en-US" altLang="en-US" b="1" dirty="0"/>
              <a:t>skewed to the RIGHT</a:t>
            </a:r>
            <a:r>
              <a:rPr lang="en-US" altLang="en-US" dirty="0"/>
              <a:t>, shown on the TOP RIGHT</a:t>
            </a:r>
            <a:r>
              <a:rPr lang="en-US" altLang="en-US" baseline="0" dirty="0"/>
              <a:t> – the tail is out to the right. </a:t>
            </a:r>
            <a:r>
              <a:rPr lang="en-US" altLang="en-US" dirty="0"/>
              <a:t>That means that most of the data points are congregated on the left side of the graph. Example: Income distribution.</a:t>
            </a:r>
          </a:p>
          <a:p>
            <a:pPr marL="173736" indent="-173736">
              <a:buFont typeface="Arial" pitchFamily="34" charset="0"/>
              <a:buChar char="•"/>
            </a:pPr>
            <a:r>
              <a:rPr lang="en-US" altLang="en-US" dirty="0"/>
              <a:t>On the BOTTOM RIGHT is an example of data that is </a:t>
            </a:r>
            <a:r>
              <a:rPr lang="en-US" altLang="en-US" b="1" dirty="0"/>
              <a:t>skewed left</a:t>
            </a:r>
            <a:r>
              <a:rPr lang="en-US" altLang="en-US" b="1" baseline="0" dirty="0"/>
              <a:t> </a:t>
            </a:r>
            <a:r>
              <a:rPr lang="en-US" altLang="en-US" baseline="0" dirty="0"/>
              <a:t>– the tail is to the left.  </a:t>
            </a:r>
            <a:r>
              <a:rPr lang="en-US" altLang="en-US" dirty="0"/>
              <a:t>That means that most of the data points are congregated on the right side of the graph. Example: Class responses to pre-course evaluation.</a:t>
            </a:r>
          </a:p>
          <a:p>
            <a:pPr marL="173736" indent="-173736">
              <a:buFont typeface="Arial" pitchFamily="34" charset="0"/>
              <a:buChar char="•"/>
            </a:pPr>
            <a:r>
              <a:rPr lang="en-US" altLang="en-US" dirty="0"/>
              <a:t>On the</a:t>
            </a:r>
            <a:r>
              <a:rPr lang="en-US" altLang="en-US" baseline="0" dirty="0"/>
              <a:t> bottom left we see a bimodal distribution – this shows us that there are two most common values for a specific variable.  This often means that there are two underlying populations mixed together and both of their distributions are “showing through”. For example, if we were looking at height for a population composed of equal parts men and women, we might see a high frequency of height values for the women and then another frequency of height values for the men. Example: PPD response.</a:t>
            </a:r>
            <a:endParaRPr lang="en-US" alt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9058826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a:latin typeface="Calibri (Body)"/>
              </a:rPr>
              <a:t>Next we want to summarize measures that explain the distributions of variables of interest.</a:t>
            </a:r>
          </a:p>
          <a:p>
            <a:pPr marL="171450" indent="-171450">
              <a:buFont typeface="Arial"/>
              <a:buChar char="•"/>
            </a:pPr>
            <a:r>
              <a:rPr lang="en-US" baseline="0" dirty="0">
                <a:latin typeface="Calibri (Body)"/>
              </a:rPr>
              <a:t>There are 2 initial summary measures that does this for us.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baseline="0" dirty="0">
                <a:latin typeface="Calibri (Body)"/>
              </a:rPr>
              <a:t>The first summarizes the central tendency</a:t>
            </a:r>
            <a:r>
              <a:rPr lang="is-IS" baseline="0" dirty="0">
                <a:latin typeface="Calibri (Body)"/>
              </a:rPr>
              <a:t> of a variable.  </a:t>
            </a:r>
            <a:r>
              <a:rPr lang="pt-BR" altLang="en-US" i="1" u="none" dirty="0">
                <a:latin typeface="Calibri (Body)"/>
              </a:rPr>
              <a:t>[Review</a:t>
            </a:r>
            <a:r>
              <a:rPr lang="pt-BR" altLang="en-US" i="1" u="none" baseline="0" dirty="0">
                <a:latin typeface="Calibri (Body)"/>
              </a:rPr>
              <a:t> slide content]</a:t>
            </a:r>
            <a:endParaRPr lang="en-US" altLang="en-US" i="1" u="sng" dirty="0">
              <a:latin typeface="Calibri (Body)"/>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is-IS" baseline="0" dirty="0">
                <a:latin typeface="Calibri (Body)"/>
              </a:rPr>
              <a:t>The second summarizes the amount of variation in a variable.  </a:t>
            </a:r>
            <a:r>
              <a:rPr lang="pt-BR" altLang="en-US" i="0" u="none" dirty="0">
                <a:latin typeface="Calibri (Body)"/>
              </a:rPr>
              <a:t>[</a:t>
            </a:r>
            <a:r>
              <a:rPr lang="pt-BR" altLang="en-US" i="1" u="none" dirty="0">
                <a:latin typeface="Calibri (Body)"/>
              </a:rPr>
              <a:t>[Review</a:t>
            </a:r>
            <a:r>
              <a:rPr lang="pt-BR" altLang="en-US" i="1" u="none" baseline="0" dirty="0">
                <a:latin typeface="Calibri (Body)"/>
              </a:rPr>
              <a:t> slide content]</a:t>
            </a:r>
            <a:endParaRPr lang="en-US" altLang="en-US" i="1" u="sng"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16</a:t>
            </a:fld>
            <a:endParaRPr lang="en-US"/>
          </a:p>
        </p:txBody>
      </p:sp>
    </p:spTree>
    <p:extLst>
      <p:ext uri="{BB962C8B-B14F-4D97-AF65-F5344CB8AC3E}">
        <p14:creationId xmlns:p14="http://schemas.microsoft.com/office/powerpoint/2010/main" val="3537516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The mean</a:t>
            </a:r>
            <a:r>
              <a:rPr lang="en-US" baseline="0" dirty="0">
                <a:latin typeface="Calibri (Body)"/>
              </a:rPr>
              <a:t> gives an average value for a variable.</a:t>
            </a:r>
          </a:p>
          <a:p>
            <a:pPr marL="171450" indent="-171450">
              <a:buFont typeface="Arial"/>
              <a:buChar char="•"/>
            </a:pPr>
            <a:r>
              <a:rPr lang="en-US" baseline="0" dirty="0">
                <a:latin typeface="Calibri (Body)"/>
              </a:rPr>
              <a:t>The formula is given here.  X-bar is the notation for the mean value of the variable X.  N represents the total number of observations for that variable. </a:t>
            </a:r>
          </a:p>
          <a:p>
            <a:pPr marL="171450" indent="-171450">
              <a:buFont typeface="Arial"/>
              <a:buChar char="•"/>
            </a:pPr>
            <a:r>
              <a:rPr lang="en-US" baseline="0" dirty="0">
                <a:latin typeface="Calibri (Body)"/>
              </a:rPr>
              <a:t>The mean is the most commonly used measure of the central tendency of a variable.</a:t>
            </a:r>
          </a:p>
          <a:p>
            <a:pPr marL="171450" indent="-171450">
              <a:buFont typeface="Arial"/>
              <a:buChar char="•"/>
            </a:pPr>
            <a:r>
              <a:rPr lang="en-US" baseline="0" dirty="0">
                <a:latin typeface="Calibri (Body)"/>
              </a:rPr>
              <a:t>However, the mean is not always a good summary measure for a variable.  It is sensitive to outliers, which are essentially rare extreme values for a variable.</a:t>
            </a:r>
          </a:p>
          <a:p>
            <a:pPr marL="171450" indent="-171450">
              <a:buFont typeface="Arial"/>
              <a:buChar char="•"/>
            </a:pPr>
            <a:r>
              <a:rPr lang="en-US" baseline="0" dirty="0">
                <a:latin typeface="Calibri (Body)"/>
              </a:rPr>
              <a:t>For example in this second dataset here, we have 5 observations for the variable X that are 1, 1, 2, 1, and 100.  100 is clearly an outlier here.  When we try to summarize this variable by taking the average, we get 21, which is not a good representation of any of the values this variable assumes.  This is an extreme example but you get the picture.</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17</a:t>
            </a:fld>
            <a:endParaRPr lang="en-US"/>
          </a:p>
        </p:txBody>
      </p:sp>
    </p:spTree>
    <p:extLst>
      <p:ext uri="{BB962C8B-B14F-4D97-AF65-F5344CB8AC3E}">
        <p14:creationId xmlns:p14="http://schemas.microsoft.com/office/powerpoint/2010/main" val="1340628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18</a:t>
            </a:fld>
            <a:endParaRPr lang="en-US"/>
          </a:p>
        </p:txBody>
      </p:sp>
    </p:spTree>
    <p:extLst>
      <p:ext uri="{BB962C8B-B14F-4D97-AF65-F5344CB8AC3E}">
        <p14:creationId xmlns:p14="http://schemas.microsoft.com/office/powerpoint/2010/main" val="16870993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pt-BR" i="1" dirty="0"/>
              <a:t>[Review slide </a:t>
            </a:r>
            <a:r>
              <a:rPr lang="pt-BR" i="1" dirty="0" err="1"/>
              <a:t>content</a:t>
            </a:r>
            <a:r>
              <a:rPr lang="pt-BR" i="1" dirty="0"/>
              <a:t>]</a:t>
            </a:r>
            <a:endParaRPr lang="en-US"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19</a:t>
            </a:fld>
            <a:endParaRPr lang="en-US"/>
          </a:p>
        </p:txBody>
      </p:sp>
    </p:spTree>
    <p:extLst>
      <p:ext uri="{BB962C8B-B14F-4D97-AF65-F5344CB8AC3E}">
        <p14:creationId xmlns:p14="http://schemas.microsoft.com/office/powerpoint/2010/main" val="1303982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a:p>
        </p:txBody>
      </p:sp>
    </p:spTree>
    <p:extLst>
      <p:ext uri="{BB962C8B-B14F-4D97-AF65-F5344CB8AC3E}">
        <p14:creationId xmlns:p14="http://schemas.microsoft.com/office/powerpoint/2010/main" val="36424934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12700">
                <a:solidFill>
                  <a:srgbClr val="000000"/>
                </a:solidFill>
                <a:miter lim="800000"/>
                <a:headEnd type="none" w="sm" len="sm"/>
                <a:tailEnd type="none" w="sm" len="sm"/>
              </a14:hiddenLine>
            </a:ext>
          </a:extLst>
        </p:spPr>
        <p:txBody>
          <a:bodyPr/>
          <a:lstStyle>
            <a:lvl1pPr defTabSz="912813">
              <a:defRPr sz="2400">
                <a:solidFill>
                  <a:schemeClr val="tx1"/>
                </a:solidFill>
                <a:latin typeface="Times New Roman" panose="02020603050405020304" pitchFamily="18" charset="0"/>
              </a:defRPr>
            </a:lvl1pPr>
            <a:lvl2pPr marL="742950" indent="-285750" defTabSz="912813">
              <a:defRPr sz="2400">
                <a:solidFill>
                  <a:schemeClr val="tx1"/>
                </a:solidFill>
                <a:latin typeface="Times New Roman" panose="02020603050405020304" pitchFamily="18" charset="0"/>
              </a:defRPr>
            </a:lvl2pPr>
            <a:lvl3pPr marL="1143000" indent="-228600" defTabSz="912813">
              <a:defRPr sz="2400">
                <a:solidFill>
                  <a:schemeClr val="tx1"/>
                </a:solidFill>
                <a:latin typeface="Times New Roman" panose="02020603050405020304" pitchFamily="18" charset="0"/>
              </a:defRPr>
            </a:lvl3pPr>
            <a:lvl4pPr marL="1600200" indent="-228600" defTabSz="912813">
              <a:defRPr sz="2400">
                <a:solidFill>
                  <a:schemeClr val="tx1"/>
                </a:solidFill>
                <a:latin typeface="Times New Roman" panose="02020603050405020304" pitchFamily="18" charset="0"/>
              </a:defRPr>
            </a:lvl4pPr>
            <a:lvl5pPr marL="2057400" indent="-228600" defTabSz="912813">
              <a:defRPr sz="2400">
                <a:solidFill>
                  <a:schemeClr val="tx1"/>
                </a:solidFill>
                <a:latin typeface="Times New Roman" panose="02020603050405020304" pitchFamily="18" charset="0"/>
              </a:defRPr>
            </a:lvl5pPr>
            <a:lvl6pPr marL="2514600" indent="-228600" algn="ctr" defTabSz="912813"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defTabSz="912813"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defTabSz="912813"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defTabSz="912813" eaLnBrk="0" fontAlgn="base" hangingPunct="0">
              <a:spcBef>
                <a:spcPct val="0"/>
              </a:spcBef>
              <a:spcAft>
                <a:spcPct val="0"/>
              </a:spcAft>
              <a:defRPr sz="2400">
                <a:solidFill>
                  <a:schemeClr val="tx1"/>
                </a:solidFill>
                <a:latin typeface="Times New Roman" panose="02020603050405020304" pitchFamily="18" charset="0"/>
              </a:defRPr>
            </a:lvl9pPr>
          </a:lstStyle>
          <a:p>
            <a:fld id="{9391D4E6-C4AA-4C48-A4BA-70CC2017C78C}" type="slidenum">
              <a:rPr lang="en-US" altLang="en-US" sz="1200"/>
              <a:pPr/>
              <a:t>20</a:t>
            </a:fld>
            <a:endParaRPr lang="en-US" altLang="en-US" sz="120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w="9525"/>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type="none" w="sm" len="sm"/>
                <a:tailEnd type="none" w="sm" len="sm"/>
              </a14:hiddenLine>
            </a:ext>
          </a:extLst>
        </p:spPr>
        <p:txBody>
          <a:bodyPr/>
          <a:lstStyle/>
          <a:p>
            <a:pPr marL="173736" indent="-173736">
              <a:buFont typeface="Arial"/>
              <a:buChar char="•"/>
            </a:pPr>
            <a:r>
              <a:rPr lang="en-US" altLang="en-US" dirty="0">
                <a:latin typeface="Calibri (Body)"/>
              </a:rPr>
              <a:t>The distribution</a:t>
            </a:r>
            <a:r>
              <a:rPr lang="en-US" altLang="en-US" baseline="0" dirty="0">
                <a:latin typeface="Calibri (Body)"/>
              </a:rPr>
              <a:t> of the variable impacts how well each of these measures of central tendency will reflect the variable.</a:t>
            </a:r>
          </a:p>
          <a:p>
            <a:pPr marL="173736" indent="-173736">
              <a:buFont typeface="Arial"/>
              <a:buChar char="•"/>
            </a:pPr>
            <a:r>
              <a:rPr lang="en-US" altLang="en-US" baseline="0" dirty="0">
                <a:latin typeface="Calibri (Body)"/>
              </a:rPr>
              <a:t>The 3 measures are equal for symmetrically distributed variables and they will all be good reflections of the tendency of the data.</a:t>
            </a:r>
          </a:p>
          <a:p>
            <a:pPr marL="173736" indent="-173736">
              <a:buFont typeface="Arial"/>
              <a:buChar char="•"/>
            </a:pPr>
            <a:r>
              <a:rPr lang="en-US" altLang="en-US" dirty="0">
                <a:latin typeface="Calibri (Body)"/>
              </a:rPr>
              <a:t>With skewed data, the median generally better represents</a:t>
            </a:r>
            <a:r>
              <a:rPr lang="en-US" altLang="en-US" baseline="0" dirty="0">
                <a:latin typeface="Calibri (Body)"/>
              </a:rPr>
              <a:t> the central tendency</a:t>
            </a:r>
            <a:r>
              <a:rPr lang="en-US" altLang="en-US" dirty="0">
                <a:latin typeface="Calibri (Body)"/>
              </a:rPr>
              <a:t>.</a:t>
            </a:r>
          </a:p>
          <a:p>
            <a:pPr marL="173736" indent="-173736">
              <a:buFont typeface="Arial" pitchFamily="34" charset="0"/>
              <a:buChar char="•"/>
            </a:pPr>
            <a:r>
              <a:rPr lang="en-US" altLang="en-US" dirty="0">
                <a:latin typeface="Calibri (Body)"/>
              </a:rPr>
              <a:t>For bimodal</a:t>
            </a:r>
            <a:r>
              <a:rPr lang="en-US" altLang="en-US" baseline="0" dirty="0">
                <a:latin typeface="Calibri (Body)"/>
              </a:rPr>
              <a:t> distributions, there will be 2 modes, while the mean and median will be equal or similar, however the mean or median will not be a very good representation of the most frequent values that the data takes on.</a:t>
            </a:r>
            <a:endParaRPr lang="en-US" altLang="en-US" dirty="0">
              <a:latin typeface="Calibri (Body)"/>
            </a:endParaRPr>
          </a:p>
        </p:txBody>
      </p:sp>
    </p:spTree>
    <p:extLst>
      <p:ext uri="{BB962C8B-B14F-4D97-AF65-F5344CB8AC3E}">
        <p14:creationId xmlns:p14="http://schemas.microsoft.com/office/powerpoint/2010/main" val="1464252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altLang="en-US" dirty="0">
              <a:latin typeface="Calibri (Body)"/>
            </a:endParaRPr>
          </a:p>
          <a:p>
            <a:pPr marL="171450" indent="-171450">
              <a:buFont typeface="Arial"/>
              <a:buChar char="•"/>
            </a:pPr>
            <a:r>
              <a:rPr lang="en-US" altLang="en-US" dirty="0">
                <a:latin typeface="Calibri (Body)"/>
              </a:rPr>
              <a:t>The official equation</a:t>
            </a:r>
            <a:r>
              <a:rPr lang="en-US" altLang="en-US" baseline="0" dirty="0">
                <a:latin typeface="Calibri (Body)"/>
              </a:rPr>
              <a:t> for variance is “the sum of the squared distance of each value from the mean value, divided by the number of values in the distribution”.</a:t>
            </a:r>
            <a:endParaRPr lang="en-US" altLang="en-US" dirty="0">
              <a:latin typeface="Calibri (Body)"/>
            </a:endParaRPr>
          </a:p>
          <a:p>
            <a:pPr marL="171450" indent="-171450">
              <a:buFont typeface="Arial"/>
              <a:buChar char="•"/>
            </a:pPr>
            <a:r>
              <a:rPr lang="en-US" altLang="en-US" dirty="0">
                <a:latin typeface="Calibri (Body)"/>
              </a:rPr>
              <a:t>The standard deviation is the square root of variance.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21</a:t>
            </a:fld>
            <a:endParaRPr lang="en-US"/>
          </a:p>
        </p:txBody>
      </p:sp>
    </p:spTree>
    <p:extLst>
      <p:ext uri="{BB962C8B-B14F-4D97-AF65-F5344CB8AC3E}">
        <p14:creationId xmlns:p14="http://schemas.microsoft.com/office/powerpoint/2010/main" val="382648757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dirty="0"/>
              <a:t>The graph is</a:t>
            </a:r>
            <a:r>
              <a:rPr lang="en-US" altLang="en-US" baseline="0" dirty="0"/>
              <a:t> the frequency distribution for a numerical variable.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baseline="0" dirty="0"/>
              <a:t>It is called a “normal distribution” and </a:t>
            </a:r>
            <a:r>
              <a:rPr lang="en-US" altLang="en-US" dirty="0"/>
              <a:t>has been found to fit many naturally occurring phenomena.</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dirty="0"/>
              <a:t>Physical measurements are</a:t>
            </a:r>
            <a:r>
              <a:rPr lang="en-US" altLang="en-US" baseline="0" dirty="0"/>
              <a:t> often normally distributed (for example, height, blood pressure, cholesterol) – as there are mostly “average” values clumped around the mean value in the middle, and then values become less common the farther you are into either end of extreme values at the ends of the distribution.</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22</a:t>
            </a:fld>
            <a:endParaRPr lang="en-US"/>
          </a:p>
        </p:txBody>
      </p:sp>
    </p:spTree>
    <p:extLst>
      <p:ext uri="{BB962C8B-B14F-4D97-AF65-F5344CB8AC3E}">
        <p14:creationId xmlns:p14="http://schemas.microsoft.com/office/powerpoint/2010/main" val="3338276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altLang="en-US" dirty="0">
                <a:latin typeface="+mn-lt"/>
              </a:rPr>
              <a:t>For a</a:t>
            </a:r>
            <a:r>
              <a:rPr lang="en-US" altLang="en-US" baseline="0" dirty="0">
                <a:latin typeface="+mn-lt"/>
              </a:rPr>
              <a:t> normally distributed variable, the variation found in the variable follows a specific pattern</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altLang="en-US" dirty="0">
              <a:latin typeface="Calibri (Body)"/>
            </a:endParaRPr>
          </a:p>
          <a:p>
            <a:pPr marL="171450" indent="-171450">
              <a:buFont typeface="Arial"/>
              <a:buChar char="•"/>
            </a:pPr>
            <a:r>
              <a:rPr lang="en-US" altLang="en-US" dirty="0">
                <a:latin typeface="+mn-lt"/>
              </a:rPr>
              <a:t>To make use of the normal distribution model, we only need to know the mean and the standard deviation of a normally distributed</a:t>
            </a:r>
            <a:r>
              <a:rPr lang="en-US" altLang="en-US" baseline="0" dirty="0">
                <a:latin typeface="+mn-lt"/>
              </a:rPr>
              <a:t> </a:t>
            </a:r>
            <a:r>
              <a:rPr lang="en-US" altLang="en-US" dirty="0">
                <a:latin typeface="+mn-lt"/>
              </a:rPr>
              <a:t>variable.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b="1" dirty="0">
                <a:effectLst/>
                <a:latin typeface="+mn-lt"/>
              </a:rPr>
              <a:t>95% of values </a:t>
            </a:r>
            <a:r>
              <a:rPr lang="en-US" b="1" dirty="0">
                <a:effectLst/>
                <a:latin typeface="+mn-lt"/>
              </a:rPr>
              <a:t>are between the mean and ± 1</a:t>
            </a:r>
            <a:r>
              <a:rPr lang="pt-BR" b="1" dirty="0">
                <a:effectLst/>
                <a:latin typeface="+mn-lt"/>
              </a:rPr>
              <a:t>.96 SD.</a:t>
            </a:r>
            <a:endParaRPr lang="en-US" altLang="en-US" b="1" dirty="0">
              <a:effectLst/>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23</a:t>
            </a:fld>
            <a:endParaRPr lang="en-US"/>
          </a:p>
        </p:txBody>
      </p:sp>
    </p:spTree>
    <p:extLst>
      <p:ext uri="{BB962C8B-B14F-4D97-AF65-F5344CB8AC3E}">
        <p14:creationId xmlns:p14="http://schemas.microsoft.com/office/powerpoint/2010/main" val="3338276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Once we have examined our variables, we then</a:t>
            </a:r>
            <a:r>
              <a:rPr lang="en-US" baseline="0" dirty="0">
                <a:latin typeface="Calibri (Body)"/>
              </a:rPr>
              <a:t> are ready to perform statistical analysis in order to understand what our data can tell us about the question we are researching.</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altLang="en-US" i="1" u="sng"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24</a:t>
            </a:fld>
            <a:endParaRPr lang="en-US"/>
          </a:p>
        </p:txBody>
      </p:sp>
    </p:spTree>
    <p:extLst>
      <p:ext uri="{BB962C8B-B14F-4D97-AF65-F5344CB8AC3E}">
        <p14:creationId xmlns:p14="http://schemas.microsoft.com/office/powerpoint/2010/main" val="38055953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Diakép helye 1"/>
          <p:cNvSpPr>
            <a:spLocks noGrp="1" noRot="1" noChangeAspect="1" noTextEdit="1"/>
          </p:cNvSpPr>
          <p:nvPr>
            <p:ph type="sldImg"/>
          </p:nvPr>
        </p:nvSpPr>
        <p:spPr>
          <a:ln/>
        </p:spPr>
      </p:sp>
      <p:sp>
        <p:nvSpPr>
          <p:cNvPr id="16387" name="Jegyzetek helye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a:lstStyle/>
          <a:p>
            <a:pPr marL="171450" indent="-171450">
              <a:spcBef>
                <a:spcPct val="0"/>
              </a:spcBef>
              <a:buFont typeface="Arial"/>
              <a:buChar char="•"/>
            </a:pPr>
            <a:r>
              <a:rPr lang="en-US" b="1" dirty="0"/>
              <a:t>Statistical</a:t>
            </a:r>
            <a:r>
              <a:rPr lang="en-US" b="1" spc="10" dirty="0"/>
              <a:t> </a:t>
            </a:r>
            <a:r>
              <a:rPr lang="en-US" b="1" dirty="0"/>
              <a:t>Inference</a:t>
            </a:r>
            <a:r>
              <a:rPr lang="en-US" b="0" dirty="0"/>
              <a:t> is t</a:t>
            </a:r>
            <a:r>
              <a:rPr lang="en-US" b="0" dirty="0">
                <a:latin typeface="Calibri (Body)"/>
              </a:rPr>
              <a:t>he</a:t>
            </a:r>
            <a:r>
              <a:rPr lang="en-US" dirty="0">
                <a:latin typeface="Calibri (Body)"/>
              </a:rPr>
              <a:t> process of drawing conclusions about a population on the basis of measurements or observations made on a sample of individuals from the population.</a:t>
            </a:r>
          </a:p>
          <a:p>
            <a:pPr marL="171450" indent="-171450">
              <a:spcBef>
                <a:spcPct val="0"/>
              </a:spcBef>
              <a:buFont typeface="Arial"/>
              <a:buChar char="•"/>
            </a:pPr>
            <a:r>
              <a:rPr lang="en-US" dirty="0">
                <a:latin typeface="Calibri (Body)"/>
              </a:rPr>
              <a:t>It is the development of generalization from sample data, usually with calculated degrees of uncertainty.</a:t>
            </a:r>
            <a:endParaRPr lang="en-US" baseline="0" dirty="0">
              <a:latin typeface="Calibri (Body)"/>
            </a:endParaRPr>
          </a:p>
        </p:txBody>
      </p:sp>
      <p:sp>
        <p:nvSpPr>
          <p:cNvPr id="16388" name="Dia számának helye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ea typeface="ＭＳ Ｐゴシック" charset="0"/>
              </a:defRPr>
            </a:lvl1pPr>
            <a:lvl2pPr marL="742950" indent="-285750">
              <a:defRPr i="1">
                <a:solidFill>
                  <a:schemeClr val="tx1"/>
                </a:solidFill>
                <a:latin typeface="Arial" charset="0"/>
                <a:ea typeface="ＭＳ Ｐゴシック" charset="0"/>
              </a:defRPr>
            </a:lvl2pPr>
            <a:lvl3pPr marL="1143000" indent="-228600">
              <a:defRPr i="1">
                <a:solidFill>
                  <a:schemeClr val="tx1"/>
                </a:solidFill>
                <a:latin typeface="Arial" charset="0"/>
                <a:ea typeface="ＭＳ Ｐゴシック" charset="0"/>
              </a:defRPr>
            </a:lvl3pPr>
            <a:lvl4pPr marL="1600200" indent="-228600">
              <a:defRPr i="1">
                <a:solidFill>
                  <a:schemeClr val="tx1"/>
                </a:solidFill>
                <a:latin typeface="Arial" charset="0"/>
                <a:ea typeface="ＭＳ Ｐゴシック" charset="0"/>
              </a:defRPr>
            </a:lvl4pPr>
            <a:lvl5pPr marL="2057400" indent="-228600">
              <a:defRPr i="1">
                <a:solidFill>
                  <a:schemeClr val="tx1"/>
                </a:solidFill>
                <a:latin typeface="Arial" charset="0"/>
                <a:ea typeface="ＭＳ Ｐゴシック" charset="0"/>
              </a:defRPr>
            </a:lvl5pPr>
            <a:lvl6pPr marL="2514600" indent="-228600" eaLnBrk="0" fontAlgn="base" hangingPunct="0">
              <a:spcBef>
                <a:spcPct val="0"/>
              </a:spcBef>
              <a:spcAft>
                <a:spcPct val="0"/>
              </a:spcAft>
              <a:defRPr i="1">
                <a:solidFill>
                  <a:schemeClr val="tx1"/>
                </a:solidFill>
                <a:latin typeface="Arial" charset="0"/>
                <a:ea typeface="ＭＳ Ｐゴシック" charset="0"/>
              </a:defRPr>
            </a:lvl6pPr>
            <a:lvl7pPr marL="2971800" indent="-228600" eaLnBrk="0" fontAlgn="base" hangingPunct="0">
              <a:spcBef>
                <a:spcPct val="0"/>
              </a:spcBef>
              <a:spcAft>
                <a:spcPct val="0"/>
              </a:spcAft>
              <a:defRPr i="1">
                <a:solidFill>
                  <a:schemeClr val="tx1"/>
                </a:solidFill>
                <a:latin typeface="Arial" charset="0"/>
                <a:ea typeface="ＭＳ Ｐゴシック" charset="0"/>
              </a:defRPr>
            </a:lvl7pPr>
            <a:lvl8pPr marL="3429000" indent="-228600" eaLnBrk="0" fontAlgn="base" hangingPunct="0">
              <a:spcBef>
                <a:spcPct val="0"/>
              </a:spcBef>
              <a:spcAft>
                <a:spcPct val="0"/>
              </a:spcAft>
              <a:defRPr i="1">
                <a:solidFill>
                  <a:schemeClr val="tx1"/>
                </a:solidFill>
                <a:latin typeface="Arial" charset="0"/>
                <a:ea typeface="ＭＳ Ｐゴシック" charset="0"/>
              </a:defRPr>
            </a:lvl8pPr>
            <a:lvl9pPr marL="3886200" indent="-228600" eaLnBrk="0" fontAlgn="base" hangingPunct="0">
              <a:spcBef>
                <a:spcPct val="0"/>
              </a:spcBef>
              <a:spcAft>
                <a:spcPct val="0"/>
              </a:spcAft>
              <a:defRPr i="1">
                <a:solidFill>
                  <a:schemeClr val="tx1"/>
                </a:solidFill>
                <a:latin typeface="Arial" charset="0"/>
                <a:ea typeface="ＭＳ Ｐゴシック" charset="0"/>
              </a:defRPr>
            </a:lvl9pPr>
          </a:lstStyle>
          <a:p>
            <a:fld id="{DAC6C35D-7650-D649-85F6-B64BEA200750}" type="slidenum">
              <a:rPr lang="hu-HU" i="0"/>
              <a:pPr/>
              <a:t>25</a:t>
            </a:fld>
            <a:endParaRPr lang="hu-HU" i="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When</a:t>
            </a:r>
            <a:r>
              <a:rPr lang="en-US" baseline="0" dirty="0"/>
              <a:t> analyzing the relationship between two variables that we measure in our sample, we use statistical testing in order to help us.</a:t>
            </a:r>
            <a:endParaRPr lang="en-US" dirty="0"/>
          </a:p>
          <a:p>
            <a:pPr marL="171450" indent="-171450">
              <a:buFont typeface="Arial"/>
              <a:buChar char="•"/>
            </a:pPr>
            <a:r>
              <a:rPr lang="pt-BR" altLang="en-US" i="1" u="none" dirty="0"/>
              <a:t>[Review</a:t>
            </a:r>
            <a:r>
              <a:rPr lang="pt-BR" altLang="en-US" i="1" u="none" baseline="0" dirty="0"/>
              <a:t> slide content]</a:t>
            </a:r>
          </a:p>
          <a:p>
            <a:pPr marL="171450" indent="-171450">
              <a:buFont typeface="Arial"/>
              <a:buChar char="•"/>
            </a:pPr>
            <a:r>
              <a:rPr lang="en-US" b="1" dirty="0"/>
              <a:t>Statistical testing cannot</a:t>
            </a:r>
            <a:r>
              <a:rPr lang="en-US" dirty="0"/>
              <a:t> say anything about how the study was conducted, how the data were collected, etc.  In other words, it does not address bias, confounding or investigator.</a:t>
            </a:r>
          </a:p>
          <a:p>
            <a:pPr marL="171450" indent="-171450">
              <a:buFont typeface="Arial"/>
              <a:buChar char="•"/>
            </a:pPr>
            <a:r>
              <a:rPr lang="en-US" altLang="en-US" i="0" u="none" baseline="0" dirty="0"/>
              <a:t>By itself, statistical testing does not provide a good measure of evidence regarding a hypothesis or model.</a:t>
            </a:r>
            <a:endParaRPr lang="pt-BR" altLang="en-US" i="0" u="none"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26</a:t>
            </a:fld>
            <a:endParaRPr lang="en-US"/>
          </a:p>
        </p:txBody>
      </p:sp>
    </p:spTree>
    <p:extLst>
      <p:ext uri="{BB962C8B-B14F-4D97-AF65-F5344CB8AC3E}">
        <p14:creationId xmlns:p14="http://schemas.microsoft.com/office/powerpoint/2010/main" val="29406169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defRPr/>
            </a:pPr>
            <a:r>
              <a:rPr lang="pt-BR" altLang="en-US" i="0" u="none" dirty="0"/>
              <a:t>How </a:t>
            </a:r>
            <a:r>
              <a:rPr lang="pt-BR" altLang="en-US" i="0" u="none" dirty="0" err="1"/>
              <a:t>many</a:t>
            </a:r>
            <a:r>
              <a:rPr lang="pt-BR" altLang="en-US" i="0" u="none" dirty="0"/>
              <a:t> </a:t>
            </a:r>
            <a:r>
              <a:rPr lang="pt-BR" altLang="en-US" i="0" u="none" dirty="0" err="1"/>
              <a:t>of</a:t>
            </a:r>
            <a:r>
              <a:rPr lang="pt-BR" altLang="en-US" i="0" u="none" baseline="0" dirty="0"/>
              <a:t> </a:t>
            </a:r>
            <a:r>
              <a:rPr lang="pt-BR" altLang="en-US" dirty="0" err="1"/>
              <a:t>you</a:t>
            </a:r>
            <a:r>
              <a:rPr lang="pt-BR" altLang="en-US" i="0" u="none" baseline="0" dirty="0"/>
              <a:t> </a:t>
            </a:r>
            <a:r>
              <a:rPr lang="pt-BR" altLang="en-US" dirty="0"/>
              <a:t>are </a:t>
            </a:r>
            <a:r>
              <a:rPr lang="pt-BR" altLang="en-US" i="0" u="none" baseline="0" dirty="0"/>
              <a:t>familiar </a:t>
            </a:r>
            <a:r>
              <a:rPr lang="pt-BR" altLang="en-US" i="0" u="none" baseline="0" dirty="0" err="1"/>
              <a:t>with</a:t>
            </a:r>
            <a:r>
              <a:rPr lang="pt-BR" altLang="en-US" i="0" u="none" baseline="0" dirty="0"/>
              <a:t> this statistical testing procedure?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b="1" i="0" u="none" baseline="0" dirty="0"/>
              <a:t>Note:</a:t>
            </a:r>
            <a:r>
              <a:rPr lang="pt-BR" altLang="en-US" i="0" u="none" baseline="0" dirty="0"/>
              <a:t> This is actually a procedure not based on any statistcial theory!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b="1" i="0" u="none" baseline="0" dirty="0"/>
              <a:t>Note:</a:t>
            </a:r>
            <a:r>
              <a:rPr lang="pt-BR" altLang="en-US" i="0" u="none" baseline="0" dirty="0"/>
              <a:t> This alpha is </a:t>
            </a:r>
            <a:r>
              <a:rPr lang="pt-BR" altLang="en-US" b="1" i="0" u="none" baseline="0" dirty="0"/>
              <a:t>actually an error rate</a:t>
            </a:r>
            <a:r>
              <a:rPr lang="pt-BR" altLang="en-US" i="0" u="none" baseline="0" dirty="0"/>
              <a:t> and should not be called a </a:t>
            </a:r>
            <a:r>
              <a:rPr lang="en-US" dirty="0"/>
              <a:t>level of statistical significance (you</a:t>
            </a:r>
            <a:r>
              <a:rPr lang="en-US" baseline="0" dirty="0"/>
              <a:t> will see this later)</a:t>
            </a:r>
            <a:endParaRPr lang="pt-BR" altLang="en-US" i="0" u="none"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27</a:t>
            </a:fld>
            <a:endParaRPr lang="en-US"/>
          </a:p>
        </p:txBody>
      </p:sp>
    </p:spTree>
    <p:extLst>
      <p:ext uri="{BB962C8B-B14F-4D97-AF65-F5344CB8AC3E}">
        <p14:creationId xmlns:p14="http://schemas.microsoft.com/office/powerpoint/2010/main" val="38298814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b="1" i="0" u="none" baseline="0" dirty="0"/>
              <a:t>A significance test is not a hypothesis test!</a:t>
            </a:r>
            <a:endParaRPr lang="pt-BR" altLang="en-US" b="1" i="0" u="none"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0" u="none" baseline="0" dirty="0"/>
              <a:t>These are two </a:t>
            </a:r>
            <a:r>
              <a:rPr lang="en-US" dirty="0"/>
              <a:t>competing and frequently contradictory approaches.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The mixing of methodologies has resulted in widespread confusion over the interpretation of p-values (evidential measures) and </a:t>
            </a:r>
            <a:r>
              <a:rPr lang="en-US" dirty="0"/>
              <a:t>level of statistical significance</a:t>
            </a:r>
            <a:r>
              <a:rPr lang="en-US" sz="1200" kern="1200" dirty="0">
                <a:solidFill>
                  <a:schemeClr val="tx1"/>
                </a:solidFill>
                <a:latin typeface="+mn-lt"/>
                <a:ea typeface="+mn-ea"/>
                <a:cs typeface="+mn-cs"/>
              </a:rPr>
              <a:t> (measures of error).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28</a:t>
            </a:fld>
            <a:endParaRPr lang="en-US"/>
          </a:p>
        </p:txBody>
      </p:sp>
    </p:spTree>
    <p:extLst>
      <p:ext uri="{BB962C8B-B14F-4D97-AF65-F5344CB8AC3E}">
        <p14:creationId xmlns:p14="http://schemas.microsoft.com/office/powerpoint/2010/main" val="24246630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The </a:t>
            </a:r>
            <a:r>
              <a:rPr lang="en-US" dirty="0"/>
              <a:t>hypothesis test outcome is</a:t>
            </a:r>
            <a:r>
              <a:rPr lang="en-US" baseline="0" dirty="0"/>
              <a:t> to either accept the null hypothesis and reject the alternative hypothesis, or reject the null and accept the alternative.</a:t>
            </a:r>
            <a:endParaRPr lang="en-US" altLang="en-US" i="0" u="none" baseline="0"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Note that this contrasts with the oft repeated “one can never accept the null hypothesis, only fail to reject it“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This is a feature not of the hypothesis test, but of Fisher's significance test, which has no alternative hypothesis.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29</a:t>
            </a:fld>
            <a:endParaRPr lang="en-US"/>
          </a:p>
        </p:txBody>
      </p:sp>
    </p:spTree>
    <p:extLst>
      <p:ext uri="{BB962C8B-B14F-4D97-AF65-F5344CB8AC3E}">
        <p14:creationId xmlns:p14="http://schemas.microsoft.com/office/powerpoint/2010/main" val="445137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a:buChar char="•"/>
            </a:pPr>
            <a:r>
              <a:rPr lang="en-US" dirty="0">
                <a:latin typeface="Calibri (Body)"/>
              </a:rPr>
              <a:t>Data can be measured and recorded in a number of different ways. </a:t>
            </a:r>
          </a:p>
          <a:p>
            <a:pPr marL="173736" indent="-173736">
              <a:buFont typeface="Arial"/>
              <a:buChar char="•"/>
            </a:pPr>
            <a:r>
              <a:rPr lang="en-US" dirty="0">
                <a:latin typeface="Calibri (Body)"/>
              </a:rPr>
              <a:t>The type of variable determines how it</a:t>
            </a:r>
            <a:r>
              <a:rPr lang="en-US" baseline="0" dirty="0">
                <a:latin typeface="Calibri (Body)"/>
              </a:rPr>
              <a:t> is measured and how it can be</a:t>
            </a:r>
            <a:r>
              <a:rPr lang="en-US" dirty="0">
                <a:latin typeface="Calibri (Body)"/>
              </a:rPr>
              <a:t> analyzed. </a:t>
            </a:r>
          </a:p>
          <a:p>
            <a:pPr marL="173736" indent="-173736">
              <a:buFont typeface="Arial"/>
              <a:buChar char="•"/>
            </a:pPr>
            <a:r>
              <a:rPr lang="en-US" i="1" baseline="0" dirty="0">
                <a:latin typeface="Calibri (Body)"/>
              </a:rPr>
              <a:t>[Review slide content]</a:t>
            </a:r>
          </a:p>
          <a:p>
            <a:pPr marL="173736" indent="-173736">
              <a:buFont typeface="Arial" pitchFamily="34" charset="0"/>
              <a:buChar char="•"/>
            </a:pPr>
            <a:r>
              <a:rPr lang="en-US" i="1" baseline="0" dirty="0">
                <a:latin typeface="Calibri (Body)"/>
              </a:rPr>
              <a:t>Prompt audience to discuss examples of these types of variables.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35511137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Fisher's p-value equals the probability of a given experimental observation, plus more extreme ones, under a null hypothesis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The use of a threshold p-value as a basis for rejection is called a “</a:t>
            </a:r>
            <a:r>
              <a:rPr lang="en-US" sz="1200" b="1" kern="1200" dirty="0">
                <a:solidFill>
                  <a:schemeClr val="tx1"/>
                </a:solidFill>
                <a:latin typeface="+mn-lt"/>
                <a:ea typeface="+mn-ea"/>
                <a:cs typeface="+mn-cs"/>
              </a:rPr>
              <a:t>significance test</a:t>
            </a:r>
            <a:r>
              <a:rPr lang="en-US" sz="1200" kern="1200" dirty="0">
                <a:solidFill>
                  <a:schemeClr val="tx1"/>
                </a:solidFill>
                <a:latin typeface="+mn-lt"/>
                <a:ea typeface="+mn-ea"/>
                <a:cs typeface="+mn-cs"/>
              </a:rPr>
              <a: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30</a:t>
            </a:fld>
            <a:endParaRPr lang="en-US"/>
          </a:p>
        </p:txBody>
      </p:sp>
    </p:spTree>
    <p:extLst>
      <p:ext uri="{BB962C8B-B14F-4D97-AF65-F5344CB8AC3E}">
        <p14:creationId xmlns:p14="http://schemas.microsoft.com/office/powerpoint/2010/main" val="31835309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Fisher's definition of </a:t>
            </a:r>
            <a:r>
              <a:rPr lang="en-US" sz="1200" kern="1200" dirty="0">
                <a:solidFill>
                  <a:schemeClr val="tx1"/>
                </a:solidFill>
                <a:latin typeface="+mn-lt"/>
                <a:ea typeface="+mn-ea"/>
                <a:cs typeface="+mn-cs"/>
              </a:rPr>
              <a:t>p-value </a:t>
            </a:r>
            <a:r>
              <a:rPr lang="en-US" dirty="0"/>
              <a:t>is similar to the one used today, however his interpretation is different.</a:t>
            </a:r>
            <a:endParaRPr lang="pt-BR" altLang="en-US" i="1" u="none"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As a measure of evidence, the p-value is meant to be combined with other sources of information about the phenomenon under study.</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A fixed</a:t>
            </a:r>
            <a:r>
              <a:rPr lang="en-US" baseline="0" dirty="0"/>
              <a:t> threshold of say .05 should not be reflexively used. For example</a:t>
            </a:r>
            <a:r>
              <a:rPr lang="en-US" dirty="0"/>
              <a:t>,</a:t>
            </a:r>
            <a:r>
              <a:rPr lang="en-US" baseline="0" dirty="0"/>
              <a:t> in some studies .1 or .2 may be more appropriate.</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31</a:t>
            </a:fld>
            <a:endParaRPr lang="en-US"/>
          </a:p>
        </p:txBody>
      </p:sp>
    </p:spTree>
    <p:extLst>
      <p:ext uri="{BB962C8B-B14F-4D97-AF65-F5344CB8AC3E}">
        <p14:creationId xmlns:p14="http://schemas.microsoft.com/office/powerpoint/2010/main" val="11244404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Here is an</a:t>
            </a:r>
            <a:r>
              <a:rPr lang="en-US" baseline="0" dirty="0">
                <a:latin typeface="Calibri (Body)"/>
              </a:rPr>
              <a:t> example under </a:t>
            </a:r>
            <a:r>
              <a:rPr lang="en-US" dirty="0">
                <a:latin typeface="Calibri (Body)"/>
              </a:rPr>
              <a:t>significance</a:t>
            </a:r>
            <a:r>
              <a:rPr lang="en-US" baseline="0" dirty="0">
                <a:latin typeface="Calibri (Body)"/>
              </a:rPr>
              <a:t> </a:t>
            </a:r>
            <a:r>
              <a:rPr lang="en-US" dirty="0">
                <a:latin typeface="Calibri (Body)"/>
              </a:rPr>
              <a:t>testing</a:t>
            </a:r>
            <a:r>
              <a:rPr lang="en-US" baseline="0" dirty="0">
                <a:latin typeface="Calibri (Body)"/>
              </a:rPr>
              <a:t> (Fisher) of null hypothesis.</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altLang="en-US" i="1" u="sng"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32</a:t>
            </a:fld>
            <a:endParaRPr lang="en-US"/>
          </a:p>
        </p:txBody>
      </p:sp>
    </p:spTree>
    <p:extLst>
      <p:ext uri="{BB962C8B-B14F-4D97-AF65-F5344CB8AC3E}">
        <p14:creationId xmlns:p14="http://schemas.microsoft.com/office/powerpoint/2010/main" val="419411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The results</a:t>
            </a:r>
            <a:r>
              <a:rPr lang="en-US" baseline="0" dirty="0">
                <a:latin typeface="Calibri (Body)"/>
              </a:rPr>
              <a:t> of the statistical testing we conduct tell us if the relationship we observe in our data likely represents a true relationship or random chance.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p>
          <a:p>
            <a:pPr marL="171450" marR="0" lvl="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b="1" i="0" u="none" baseline="0" dirty="0">
                <a:latin typeface="Calibri (Body)"/>
              </a:rPr>
              <a:t>Note:</a:t>
            </a:r>
            <a:r>
              <a:rPr lang="pt-BR" altLang="en-US" i="0" u="none" baseline="0" dirty="0">
                <a:latin typeface="Calibri (Body)"/>
              </a:rPr>
              <a:t> </a:t>
            </a:r>
            <a:r>
              <a:rPr lang="en-US" altLang="en-US" i="0" u="none" baseline="0" dirty="0">
                <a:latin typeface="Calibri (Body)"/>
              </a:rPr>
              <a:t>You never accept the null hypothesis.  The best you can ever say about the null is that you don’t have enough evidence to reject it.</a:t>
            </a:r>
            <a:endParaRPr lang="en-US" baseline="0" dirty="0">
              <a:latin typeface="Calibri (Body)"/>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i="0" u="none" dirty="0">
                <a:latin typeface="Calibri (Body)"/>
              </a:rPr>
              <a:t>Also</a:t>
            </a:r>
            <a:r>
              <a:rPr lang="en-US" altLang="en-US" i="0" u="none" baseline="0" dirty="0">
                <a:latin typeface="Calibri (Body)"/>
              </a:rPr>
              <a:t> hypothesis-testing is i</a:t>
            </a:r>
            <a:r>
              <a:rPr lang="en-US" altLang="en-US" i="0" u="none" dirty="0">
                <a:latin typeface="Calibri (Body)"/>
              </a:rPr>
              <a:t>nfluenced by:</a:t>
            </a:r>
          </a:p>
          <a:p>
            <a:pPr marL="628650" marR="0" lvl="1" indent="-171450" algn="l" defTabSz="457200" rtl="0" eaLnBrk="1" fontAlgn="auto" latinLnBrk="0" hangingPunct="1">
              <a:lnSpc>
                <a:spcPct val="100000"/>
              </a:lnSpc>
              <a:spcBef>
                <a:spcPts val="0"/>
              </a:spcBef>
              <a:spcAft>
                <a:spcPts val="0"/>
              </a:spcAft>
              <a:buClrTx/>
              <a:buSzTx/>
              <a:buFont typeface="Lucida Grande"/>
              <a:buChar char="-"/>
              <a:tabLst/>
              <a:defRPr/>
            </a:pPr>
            <a:r>
              <a:rPr lang="en-US" altLang="en-US" i="0" u="none" dirty="0">
                <a:latin typeface="Calibri (Body)"/>
              </a:rPr>
              <a:t>number of subjects or observations in a</a:t>
            </a:r>
            <a:r>
              <a:rPr lang="en-US" altLang="en-US" i="0" u="none" baseline="0" dirty="0">
                <a:latin typeface="Calibri (Body)"/>
              </a:rPr>
              <a:t> </a:t>
            </a:r>
            <a:r>
              <a:rPr lang="en-US" altLang="en-US" i="0" u="none" dirty="0">
                <a:latin typeface="Calibri (Body)"/>
              </a:rPr>
              <a:t>study</a:t>
            </a:r>
          </a:p>
          <a:p>
            <a:pPr marL="628650" marR="0" lvl="1" indent="-171450" algn="l" defTabSz="457200" rtl="0" eaLnBrk="1" fontAlgn="auto" latinLnBrk="0" hangingPunct="1">
              <a:lnSpc>
                <a:spcPct val="100000"/>
              </a:lnSpc>
              <a:spcBef>
                <a:spcPts val="0"/>
              </a:spcBef>
              <a:spcAft>
                <a:spcPts val="0"/>
              </a:spcAft>
              <a:buClrTx/>
              <a:buSzTx/>
              <a:buFont typeface="Lucida Grande"/>
              <a:buChar char="-"/>
              <a:tabLst/>
              <a:defRPr/>
            </a:pPr>
            <a:r>
              <a:rPr lang="en-US" altLang="en-US" i="0" u="none" dirty="0">
                <a:latin typeface="Calibri (Body)"/>
              </a:rPr>
              <a:t>size of difference in results between groups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33</a:t>
            </a:fld>
            <a:endParaRPr lang="en-US"/>
          </a:p>
        </p:txBody>
      </p:sp>
    </p:spTree>
    <p:extLst>
      <p:ext uri="{BB962C8B-B14F-4D97-AF65-F5344CB8AC3E}">
        <p14:creationId xmlns:p14="http://schemas.microsoft.com/office/powerpoint/2010/main" val="3665631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Hypothesis Testing approach formulates two competing hypotheses, the null hypothesis  and the alternative hypothesis.</a:t>
            </a:r>
            <a:endParaRPr lang="pt-BR" altLang="en-US" i="1" u="none" dirty="0"/>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34</a:t>
            </a:fld>
            <a:endParaRPr lang="en-US"/>
          </a:p>
        </p:txBody>
      </p:sp>
    </p:spTree>
    <p:extLst>
      <p:ext uri="{BB962C8B-B14F-4D97-AF65-F5344CB8AC3E}">
        <p14:creationId xmlns:p14="http://schemas.microsoft.com/office/powerpoint/2010/main" val="24117241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The researcher designs an experiment to control the probabilities of the Type I and Type II error rates.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Type I = P(reject H0|H0=true); Type II = P(accept H0|H0=false)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35</a:t>
            </a:fld>
            <a:endParaRPr lang="en-US"/>
          </a:p>
        </p:txBody>
      </p:sp>
    </p:spTree>
    <p:extLst>
      <p:ext uri="{BB962C8B-B14F-4D97-AF65-F5344CB8AC3E}">
        <p14:creationId xmlns:p14="http://schemas.microsoft.com/office/powerpoint/2010/main" val="353661215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Note</a:t>
            </a:r>
            <a:r>
              <a:rPr lang="en-US" dirty="0"/>
              <a:t>:</a:t>
            </a:r>
            <a:r>
              <a:rPr lang="en-US" baseline="0" dirty="0"/>
              <a:t> the outcome of a Hypothesis Test is to either accept or reject the null hypothesis.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Hypothesis Testing results predicated on the assumption of repeated random sampling from a defined population.</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The </a:t>
            </a:r>
            <a:r>
              <a:rPr lang="en-US" sz="1200" kern="1200" dirty="0" err="1">
                <a:solidFill>
                  <a:schemeClr val="tx1"/>
                </a:solidFill>
                <a:latin typeface="+mn-lt"/>
                <a:ea typeface="+mn-ea"/>
                <a:cs typeface="+mn-cs"/>
              </a:rPr>
              <a:t>Neyman</a:t>
            </a:r>
            <a:r>
              <a:rPr lang="en-US" sz="1200" kern="1200" dirty="0">
                <a:solidFill>
                  <a:schemeClr val="tx1"/>
                </a:solidFill>
                <a:latin typeface="+mn-lt"/>
                <a:ea typeface="+mn-ea"/>
                <a:cs typeface="+mn-cs"/>
              </a:rPr>
              <a:t>-Pearson hypothesis test cannot be used to infer from a single experiment anything about the truth of the null hypothesis.</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latin typeface="+mn-lt"/>
                <a:ea typeface="+mn-ea"/>
                <a:cs typeface="+mn-cs"/>
              </a:rPr>
              <a:t>A researcher can only make a decision about the likely outcome of a hypothesis as if it had been subjected to numerous and identical repetition.</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36</a:t>
            </a:fld>
            <a:endParaRPr lang="en-US"/>
          </a:p>
        </p:txBody>
      </p:sp>
    </p:spTree>
    <p:extLst>
      <p:ext uri="{BB962C8B-B14F-4D97-AF65-F5344CB8AC3E}">
        <p14:creationId xmlns:p14="http://schemas.microsoft.com/office/powerpoint/2010/main" val="353661215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pt-BR" altLang="en-US" i="1" u="none" dirty="0"/>
              <a:t>[Review</a:t>
            </a:r>
            <a:r>
              <a:rPr lang="pt-BR" altLang="en-US" i="1" u="none" baseline="0" dirty="0"/>
              <a:t> slide content]</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i="0" u="none" baseline="0" dirty="0"/>
              <a:t>Type I = P(reject H0|H0=true); Type II = P(accept H0|H0=false);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sz="1200" dirty="0"/>
              <a:t>False rejection (Type I error) and false acceptance (Type II error)</a:t>
            </a:r>
            <a:endParaRPr lang="en-US" altLang="en-US" i="0" u="none"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37</a:t>
            </a:fld>
            <a:endParaRPr lang="en-US"/>
          </a:p>
        </p:txBody>
      </p:sp>
    </p:spTree>
    <p:extLst>
      <p:ext uri="{BB962C8B-B14F-4D97-AF65-F5344CB8AC3E}">
        <p14:creationId xmlns:p14="http://schemas.microsoft.com/office/powerpoint/2010/main" val="36076650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Here is an</a:t>
            </a:r>
            <a:r>
              <a:rPr lang="en-US" baseline="0" dirty="0">
                <a:latin typeface="Calibri (Body)"/>
              </a:rPr>
              <a:t> example under Hypothesis Testing (</a:t>
            </a:r>
            <a:r>
              <a:rPr lang="en-US" baseline="0" dirty="0" err="1">
                <a:latin typeface="Calibri (Body)"/>
              </a:rPr>
              <a:t>Neyman</a:t>
            </a:r>
            <a:r>
              <a:rPr lang="en-US" baseline="0" dirty="0">
                <a:latin typeface="Calibri (Body)"/>
              </a:rPr>
              <a:t>-Pearson) of a research hypothesis and the related null hypothesis that represents the opposite of the relationship being examined.</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latin typeface="Calibri (Body)"/>
              </a:rPr>
              <a:t>[Review</a:t>
            </a:r>
            <a:r>
              <a:rPr lang="pt-BR" altLang="en-US" i="1" u="none" baseline="0" dirty="0">
                <a:latin typeface="Calibri (Body)"/>
              </a:rPr>
              <a:t> slide content]</a:t>
            </a:r>
            <a:endParaRPr lang="en-US" altLang="en-US" i="1" u="sng"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38</a:t>
            </a:fld>
            <a:endParaRPr lang="en-US"/>
          </a:p>
        </p:txBody>
      </p:sp>
    </p:spTree>
    <p:extLst>
      <p:ext uri="{BB962C8B-B14F-4D97-AF65-F5344CB8AC3E}">
        <p14:creationId xmlns:p14="http://schemas.microsoft.com/office/powerpoint/2010/main" val="11655355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sz="1200" i="1" u="none" dirty="0">
                <a:latin typeface="Calibri (Body)"/>
              </a:rPr>
              <a:t>[Review</a:t>
            </a:r>
            <a:r>
              <a:rPr lang="pt-BR" altLang="en-US" sz="1200" i="1" u="none" baseline="0" dirty="0">
                <a:latin typeface="Calibri (Body)"/>
              </a:rPr>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Calibri (Body)"/>
              </a:rPr>
              <a:t>There was no measure of evidence in the </a:t>
            </a:r>
            <a:r>
              <a:rPr lang="en-US" altLang="en-US" sz="1200" i="0" u="none" dirty="0" err="1">
                <a:latin typeface="Calibri (Body)"/>
              </a:rPr>
              <a:t>Neyman</a:t>
            </a:r>
            <a:r>
              <a:rPr lang="en-US" altLang="en-US" sz="1200" i="0" u="none" dirty="0">
                <a:latin typeface="Calibri (Body)"/>
              </a:rPr>
              <a:t>-Pearson hypothesis test (p-value)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Calibri (Body)"/>
              </a:rPr>
              <a:t>We are to report only whether the decision was to accept or reject H</a:t>
            </a:r>
            <a:r>
              <a:rPr lang="en-US" altLang="en-US" sz="1200" i="0" u="none" baseline="-25000" dirty="0">
                <a:latin typeface="Calibri (Body)"/>
              </a:rPr>
              <a:t>0</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Calibri (Body)"/>
              </a:rPr>
              <a:t>The </a:t>
            </a:r>
            <a:r>
              <a:rPr lang="en-US" altLang="en-US" sz="1200" i="0" u="none" dirty="0" err="1">
                <a:latin typeface="Calibri (Body)"/>
              </a:rPr>
              <a:t>Neyman</a:t>
            </a:r>
            <a:r>
              <a:rPr lang="en-US" altLang="en-US" sz="1200" i="0" u="none" dirty="0">
                <a:latin typeface="Calibri (Body)"/>
              </a:rPr>
              <a:t>-Pearson hypothesis test cannot be used to infer from a single experiment anything about the truth of H</a:t>
            </a:r>
            <a:r>
              <a:rPr lang="en-US" sz="1200" kern="1200" baseline="-25000" dirty="0">
                <a:solidFill>
                  <a:schemeClr val="tx1"/>
                </a:solidFill>
                <a:effectLst/>
                <a:latin typeface="+mn-lt"/>
                <a:ea typeface="+mn-ea"/>
                <a:cs typeface="+mn-cs"/>
              </a:rPr>
              <a:t>0</a:t>
            </a:r>
            <a:endParaRPr lang="en-US" altLang="en-US" sz="1200" i="1" u="sng"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39</a:t>
            </a:fld>
            <a:endParaRPr lang="en-US"/>
          </a:p>
        </p:txBody>
      </p:sp>
    </p:spTree>
    <p:extLst>
      <p:ext uri="{BB962C8B-B14F-4D97-AF65-F5344CB8AC3E}">
        <p14:creationId xmlns:p14="http://schemas.microsoft.com/office/powerpoint/2010/main" val="13775277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t>Here are som</a:t>
            </a:r>
            <a:r>
              <a:rPr lang="en-US" baseline="0" dirty="0"/>
              <a:t>e common examples of variables used in TB or other health research:</a:t>
            </a:r>
          </a:p>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6216295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40</a:t>
            </a:fld>
            <a:endParaRPr lang="en-US"/>
          </a:p>
        </p:txBody>
      </p:sp>
    </p:spTree>
    <p:extLst>
      <p:ext uri="{BB962C8B-B14F-4D97-AF65-F5344CB8AC3E}">
        <p14:creationId xmlns:p14="http://schemas.microsoft.com/office/powerpoint/2010/main" val="5511201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sz="1200" i="1" u="none" dirty="0">
                <a:latin typeface="+mn-lt"/>
              </a:rPr>
              <a:t>[Review</a:t>
            </a:r>
            <a:r>
              <a:rPr lang="pt-BR" altLang="en-US" sz="1200" i="1" u="none" baseline="0" dirty="0">
                <a:latin typeface="+mn-lt"/>
              </a:rPr>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mn-lt"/>
              </a:rPr>
              <a:t>The p value, as conceived by R. A. Fisher, is not compatible with the </a:t>
            </a:r>
            <a:r>
              <a:rPr lang="en-US" altLang="en-US" sz="1200" i="0" u="none" dirty="0" err="1">
                <a:latin typeface="+mn-lt"/>
              </a:rPr>
              <a:t>Neyman</a:t>
            </a:r>
            <a:r>
              <a:rPr lang="en-US" altLang="en-US" sz="1200" i="0" u="none" dirty="0">
                <a:latin typeface="+mn-lt"/>
              </a:rPr>
              <a:t>-Pearson hypothesis test in which it has become improperly embedded.</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mn-lt"/>
              </a:rPr>
              <a:t>Fisher's p-value was meant to be a inferential measure not an error rate.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mn-lt"/>
              </a:rPr>
              <a:t>The hypothesis test was meant to be a rule for behavior.</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err="1">
                <a:latin typeface="+mn-lt"/>
              </a:rPr>
              <a:t>Neyman</a:t>
            </a:r>
            <a:r>
              <a:rPr lang="en-US" altLang="en-US" sz="1200" i="0" u="none" dirty="0">
                <a:latin typeface="+mn-lt"/>
              </a:rPr>
              <a:t>-Pearson hypothesis testing determines whether the result fell in the critical region, not where it fell, as would be shown by a p-value.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altLang="en-US" sz="1200" i="0" u="none" dirty="0">
                <a:latin typeface="+mn-lt"/>
              </a:rPr>
              <a:t>Under </a:t>
            </a:r>
            <a:r>
              <a:rPr lang="en-US" altLang="en-US" sz="1200" i="0" u="none" dirty="0" err="1">
                <a:latin typeface="+mn-lt"/>
              </a:rPr>
              <a:t>Neyman</a:t>
            </a:r>
            <a:r>
              <a:rPr lang="en-US" altLang="en-US" sz="1200" i="0" u="none" dirty="0">
                <a:latin typeface="+mn-lt"/>
              </a:rPr>
              <a:t>-Pearson hypothesis testing H</a:t>
            </a:r>
            <a:r>
              <a:rPr lang="en-US" altLang="en-US" sz="1200" i="0" u="none" baseline="-25000" dirty="0">
                <a:latin typeface="+mn-lt"/>
              </a:rPr>
              <a:t>0</a:t>
            </a:r>
            <a:r>
              <a:rPr lang="en-US" altLang="en-US" sz="1200" i="0" u="none" dirty="0">
                <a:latin typeface="+mn-lt"/>
              </a:rPr>
              <a:t> could be accepted contrary to the oft  repeated ``one can never accept the null hypothesis, only fail to reject it,'' </a:t>
            </a:r>
            <a:r>
              <a:rPr lang="en-US" altLang="en-US" sz="1200" b="1" i="0" u="none" dirty="0">
                <a:latin typeface="+mn-lt"/>
              </a:rPr>
              <a:t>which was a feature not of the hypothesis test, but of Fisher's significance test, which had no alternative hypothesis</a:t>
            </a:r>
            <a:r>
              <a:rPr lang="en-US" altLang="en-US" sz="1200" b="0" i="0" u="none" dirty="0">
                <a:latin typeface="+mn-lt"/>
              </a:rPr>
              <a:t>.</a:t>
            </a:r>
            <a:endParaRPr lang="en-US" sz="1200" b="1"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41</a:t>
            </a:fld>
            <a:endParaRPr lang="en-US"/>
          </a:p>
        </p:txBody>
      </p:sp>
    </p:spTree>
    <p:extLst>
      <p:ext uri="{BB962C8B-B14F-4D97-AF65-F5344CB8AC3E}">
        <p14:creationId xmlns:p14="http://schemas.microsoft.com/office/powerpoint/2010/main" val="380933002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In addition to a p-value, a confidence</a:t>
            </a:r>
            <a:r>
              <a:rPr lang="en-US" baseline="0" dirty="0"/>
              <a:t> interval is also a measure of uncertainty surrounding a finding from a study.</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t>[Review</a:t>
            </a:r>
            <a:r>
              <a:rPr lang="pt-BR" altLang="en-US" i="1" u="none" baseline="0" dirty="0"/>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t>Confidence intervals are an alternative way to evaluate the strength of evidence.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t>They contain all the information to be found in significance tests and </a:t>
            </a:r>
            <a:r>
              <a:rPr lang="en-US"/>
              <a:t>much more.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42</a:t>
            </a:fld>
            <a:endParaRPr lang="en-US"/>
          </a:p>
        </p:txBody>
      </p:sp>
    </p:spTree>
    <p:extLst>
      <p:ext uri="{BB962C8B-B14F-4D97-AF65-F5344CB8AC3E}">
        <p14:creationId xmlns:p14="http://schemas.microsoft.com/office/powerpoint/2010/main" val="34929320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Your book uses SEM </a:t>
            </a:r>
            <a:r>
              <a:rPr lang="en-US" baseline="0" dirty="0"/>
              <a:t> to abbreviate s</a:t>
            </a:r>
            <a:r>
              <a:rPr lang="en-US" dirty="0"/>
              <a:t>tandard error of the mean;</a:t>
            </a:r>
            <a:r>
              <a:rPr lang="en-US" baseline="0" dirty="0"/>
              <a:t> however, you will most likely see SE (standard error) used in other books or journal articles.</a:t>
            </a:r>
            <a:endParaRPr lang="en-US" dirty="0"/>
          </a:p>
          <a:p>
            <a:pPr marL="173736" indent="-173736">
              <a:buFont typeface="Arial" pitchFamily="34" charset="0"/>
              <a:buChar char="•"/>
            </a:pPr>
            <a:r>
              <a:rPr lang="en-US" dirty="0"/>
              <a:t>As stated earlier,</a:t>
            </a:r>
            <a:r>
              <a:rPr lang="en-US" baseline="0" dirty="0"/>
              <a:t> 95% of the values of a normally distributed variable is within 1.96 SD of the mean value.</a:t>
            </a:r>
          </a:p>
          <a:p>
            <a:pPr marL="173736" indent="-173736">
              <a:buFont typeface="Arial" pitchFamily="34" charset="0"/>
              <a:buChar char="•"/>
            </a:pPr>
            <a:r>
              <a:rPr lang="en-US" baseline="0" dirty="0"/>
              <a:t>However, since the CI is based on a single sample we need to make an adjustment to the SD to account for using a single sample.</a:t>
            </a:r>
          </a:p>
          <a:p>
            <a:pPr marL="173736" indent="-173736">
              <a:buFont typeface="Arial" pitchFamily="34" charset="0"/>
              <a:buChar char="•"/>
            </a:pPr>
            <a:r>
              <a:rPr lang="is-IS" baseline="0" dirty="0"/>
              <a:t>Therefore, for a normally distributed variable the 95% confidence interval is the mean plus and minus 1.96*SE.</a:t>
            </a:r>
          </a:p>
          <a:p>
            <a:pPr marL="173736" marR="0" lvl="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pt-BR" altLang="en-US" i="1" u="none" dirty="0"/>
              <a:t>[Review</a:t>
            </a:r>
            <a:r>
              <a:rPr lang="pt-BR" altLang="en-US" i="1" u="none" baseline="0" dirty="0"/>
              <a:t> slide content]</a:t>
            </a:r>
            <a:endParaRPr lang="en-US" altLang="en-US" i="1" u="sng"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43</a:t>
            </a:fld>
            <a:endParaRPr lang="en-US"/>
          </a:p>
        </p:txBody>
      </p:sp>
    </p:spTree>
    <p:extLst>
      <p:ext uri="{BB962C8B-B14F-4D97-AF65-F5344CB8AC3E}">
        <p14:creationId xmlns:p14="http://schemas.microsoft.com/office/powerpoint/2010/main" val="195162539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t>[Review</a:t>
            </a:r>
            <a:r>
              <a:rPr lang="pt-BR" altLang="en-US" i="1" u="none" baseline="0" dirty="0"/>
              <a:t> slide content]</a:t>
            </a:r>
            <a:endParaRPr lang="en-US" altLang="en-US" i="1" u="sng" dirty="0"/>
          </a:p>
          <a:p>
            <a:pPr marL="173736" indent="-173736">
              <a:buFont typeface="Arial" pitchFamily="34" charset="0"/>
              <a:buChar char="•"/>
            </a:pPr>
            <a:r>
              <a:rPr lang="en-US" dirty="0"/>
              <a:t>We can see looking back at</a:t>
            </a:r>
            <a:r>
              <a:rPr lang="en-US" baseline="0" dirty="0"/>
              <a:t> the formula for a 95% CI how it is affected directly by the sample size and the level of variability in the data.</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44</a:t>
            </a:fld>
            <a:endParaRPr lang="en-US"/>
          </a:p>
        </p:txBody>
      </p:sp>
    </p:spTree>
    <p:extLst>
      <p:ext uri="{BB962C8B-B14F-4D97-AF65-F5344CB8AC3E}">
        <p14:creationId xmlns:p14="http://schemas.microsoft.com/office/powerpoint/2010/main" val="5299032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t>[Review</a:t>
            </a:r>
            <a:r>
              <a:rPr lang="pt-BR" altLang="en-US" i="1" u="none" baseline="0" dirty="0"/>
              <a:t> slide content]</a:t>
            </a:r>
            <a:endParaRPr lang="en-US" altLang="en-US" i="1" u="sng"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45</a:t>
            </a:fld>
            <a:endParaRPr lang="en-US"/>
          </a:p>
        </p:txBody>
      </p:sp>
    </p:spTree>
    <p:extLst>
      <p:ext uri="{BB962C8B-B14F-4D97-AF65-F5344CB8AC3E}">
        <p14:creationId xmlns:p14="http://schemas.microsoft.com/office/powerpoint/2010/main" val="277753597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Through all this, however, we must keep in mind that we cannot confuse statistical significance with clinical</a:t>
            </a:r>
            <a:r>
              <a:rPr lang="en-US" baseline="0" dirty="0"/>
              <a:t> significance</a:t>
            </a:r>
            <a:r>
              <a:rPr lang="en-US" dirty="0"/>
              <a: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t>[Review</a:t>
            </a:r>
            <a:r>
              <a:rPr lang="pt-BR" altLang="en-US" i="1" u="none" baseline="0" dirty="0"/>
              <a:t> slide content]</a:t>
            </a:r>
            <a:endParaRPr lang="en-US" altLang="en-US" i="1" u="sng"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46</a:t>
            </a:fld>
            <a:endParaRPr lang="en-US"/>
          </a:p>
        </p:txBody>
      </p:sp>
    </p:spTree>
    <p:extLst>
      <p:ext uri="{BB962C8B-B14F-4D97-AF65-F5344CB8AC3E}">
        <p14:creationId xmlns:p14="http://schemas.microsoft.com/office/powerpoint/2010/main" val="43761976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dirty="0"/>
              <a:t>[Review</a:t>
            </a:r>
            <a:r>
              <a:rPr lang="pt-BR" altLang="en-US" i="1" u="none" baseline="0" dirty="0"/>
              <a:t>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pt-BR" altLang="en-US" i="1" u="none" baseline="0" dirty="0"/>
              <a:t>[END]</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47</a:t>
            </a:fld>
            <a:endParaRPr lang="en-US"/>
          </a:p>
        </p:txBody>
      </p:sp>
    </p:spTree>
    <p:extLst>
      <p:ext uri="{BB962C8B-B14F-4D97-AF65-F5344CB8AC3E}">
        <p14:creationId xmlns:p14="http://schemas.microsoft.com/office/powerpoint/2010/main" val="1940024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Calibri (Body)"/>
              </a:rPr>
              <a:t>Sometimes</a:t>
            </a:r>
            <a:r>
              <a:rPr lang="en-US" baseline="0" dirty="0">
                <a:latin typeface="Calibri (Body)"/>
              </a:rPr>
              <a:t> a variable can be measured in a number of different ways. For example – age can be measured as a continuous variable (time since birth), as a discrete variable (in number of years of age), as an ordinal categorical variable (in age categories), or as a binary variable (for example, children or adults, defined as under 18 or 18 and older).</a:t>
            </a:r>
          </a:p>
          <a:p>
            <a:pPr marL="171450" indent="-171450">
              <a:buFont typeface="Arial"/>
              <a:buChar char="•"/>
            </a:pPr>
            <a:r>
              <a:rPr lang="en-US" baseline="0" dirty="0">
                <a:latin typeface="Calibri (Body)"/>
              </a:rPr>
              <a:t>The choice of how to measure a variable is up to the investigator, although it is often determined by the data or data collection tools available.</a:t>
            </a:r>
          </a:p>
          <a:p>
            <a:pPr marL="171450" indent="-171450">
              <a:buFont typeface="Arial"/>
              <a:buChar char="•"/>
            </a:pPr>
            <a:r>
              <a:rPr lang="en-US" baseline="0" dirty="0">
                <a:latin typeface="Calibri (Body)"/>
              </a:rPr>
              <a:t>Sometimes a variable can be transformed after data collection, during analysis phase. For example, if age is collected in years, during data analysis the investigator could collapse age down into age categories.</a:t>
            </a:r>
          </a:p>
          <a:p>
            <a:pPr marL="171450" indent="-171450">
              <a:buFont typeface="Arial"/>
              <a:buChar char="•"/>
            </a:pPr>
            <a:r>
              <a:rPr lang="en-US" baseline="0" dirty="0">
                <a:latin typeface="Calibri (Body)"/>
              </a:rPr>
              <a:t>However, if the investigator had </a:t>
            </a:r>
            <a:r>
              <a:rPr lang="en-US" b="1" baseline="0" dirty="0">
                <a:latin typeface="Calibri (Body)"/>
              </a:rPr>
              <a:t>only collected information on age categories</a:t>
            </a:r>
            <a:r>
              <a:rPr lang="en-US" baseline="0" dirty="0">
                <a:latin typeface="Calibri (Body)"/>
              </a:rPr>
              <a:t>, s/he could not do the opposite – expand age from a categorical variable back into a continuous variable. So it is always better to err on the side of collecting more information rather than less, if faced with a choice.</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19029451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pt-BR" altLang="en-US" dirty="0">
                <a:latin typeface="Calibri (Body)"/>
              </a:rPr>
              <a:t>The first step is to look at the data that you’ve collected.  Often, it’s helpful</a:t>
            </a:r>
            <a:r>
              <a:rPr lang="pt-BR" altLang="en-US" baseline="0" dirty="0">
                <a:latin typeface="Calibri (Body)"/>
              </a:rPr>
              <a:t> </a:t>
            </a:r>
            <a:r>
              <a:rPr lang="pt-BR" altLang="en-US" dirty="0">
                <a:latin typeface="Calibri (Body)"/>
              </a:rPr>
              <a:t>to start with the data in either a table or a graph.</a:t>
            </a:r>
          </a:p>
          <a:p>
            <a:pPr marL="171450" indent="-171450">
              <a:buFont typeface="Arial"/>
              <a:buChar char="•"/>
            </a:pPr>
            <a:r>
              <a:rPr lang="pt-BR" altLang="en-US" dirty="0">
                <a:latin typeface="Calibri (Body)"/>
              </a:rPr>
              <a:t>Tables and graphs are visual displays of the data that can help to determine trends.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1996604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Here are some</a:t>
            </a:r>
            <a:r>
              <a:rPr lang="en-US" baseline="0" dirty="0"/>
              <a:t> commonly used approaches to visualizing data. The best approach depends on the variable you want to observe.</a:t>
            </a:r>
          </a:p>
          <a:p>
            <a:pPr marL="173355" indent="-173355">
              <a:buFont typeface="Arial,Sans-Serif"/>
              <a:buChar char="•"/>
            </a:pPr>
            <a:r>
              <a:rPr lang="en-US" i="1" dirty="0">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15175832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pt-BR" altLang="en-US" dirty="0"/>
              <a:t>The histogram is a commonly used graph </a:t>
            </a:r>
            <a:r>
              <a:rPr lang="en-US" altLang="en-US" dirty="0"/>
              <a:t>to observe the frequency distribution of a variable</a:t>
            </a:r>
            <a:r>
              <a:rPr lang="en-US" altLang="en-US" baseline="0" dirty="0"/>
              <a:t>.</a:t>
            </a:r>
            <a:endParaRPr lang="en-US" altLang="en-US" i="1" u="sng" dirty="0"/>
          </a:p>
          <a:p>
            <a:pPr marL="171450" indent="-171450">
              <a:buFont typeface="Arial"/>
              <a:buChar char="•"/>
            </a:pPr>
            <a:r>
              <a:rPr lang="pt-BR" altLang="en-US" dirty="0"/>
              <a:t>This is an example of a histogram.</a:t>
            </a:r>
            <a:r>
              <a:rPr lang="pt-BR" altLang="en-US" baseline="0" dirty="0"/>
              <a:t>  </a:t>
            </a:r>
            <a:r>
              <a:rPr lang="pt-BR" altLang="en-US" dirty="0"/>
              <a:t>It shows a</a:t>
            </a:r>
            <a:r>
              <a:rPr lang="pt-BR" altLang="en-US" baseline="0" dirty="0"/>
              <a:t> TB outbreak at Prison X and the number of cases diagnosed by month.</a:t>
            </a:r>
            <a:endParaRPr lang="pt-BR" altLang="en-US" dirty="0"/>
          </a:p>
          <a:p>
            <a:pPr marL="171450" indent="-171450">
              <a:buFont typeface="Arial"/>
              <a:buChar char="•"/>
            </a:pPr>
            <a:r>
              <a:rPr lang="pt-BR" altLang="en-US" dirty="0"/>
              <a:t>It shows</a:t>
            </a:r>
            <a:r>
              <a:rPr lang="pt-BR" altLang="en-US" baseline="0" dirty="0"/>
              <a:t> the range of values, between </a:t>
            </a:r>
            <a:r>
              <a:rPr lang="pt-BR" altLang="en-US" dirty="0"/>
              <a:t>December 1998 and July 1999.</a:t>
            </a:r>
          </a:p>
          <a:p>
            <a:pPr marL="171450" indent="-171450">
              <a:buFont typeface="Arial"/>
              <a:buChar char="•"/>
            </a:pPr>
            <a:r>
              <a:rPr lang="pt-BR" altLang="en-US" dirty="0"/>
              <a:t>It shows the distribution of the data, roughly </a:t>
            </a:r>
            <a:r>
              <a:rPr lang="pt-BR" altLang="en-US"/>
              <a:t>symmetrical...</a:t>
            </a:r>
            <a:endParaRPr lang="pt-BR" alt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763800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latin typeface="+mj-lt"/>
              </a:rPr>
              <a:t>This is an example line graph</a:t>
            </a:r>
            <a:r>
              <a:rPr lang="en-US" baseline="0" dirty="0">
                <a:latin typeface="+mj-lt"/>
              </a:rPr>
              <a:t> from the WHO Global TB Report 2016 showing trends in TB funding.</a:t>
            </a:r>
          </a:p>
          <a:p>
            <a:pPr marL="171450" indent="-171450">
              <a:buFont typeface="Arial"/>
              <a:buChar char="•"/>
            </a:pPr>
            <a:r>
              <a:rPr lang="en-US" baseline="0" dirty="0">
                <a:latin typeface="+mj-lt"/>
              </a:rPr>
              <a:t>Line graphs are usually used to show trends over time.</a:t>
            </a:r>
          </a:p>
          <a:p>
            <a:pPr marL="0" indent="0">
              <a:buFont typeface="Arial"/>
              <a:buNone/>
            </a:pPr>
            <a:endParaRPr lang="en-US" sz="1200" i="1" kern="1200" baseline="0" dirty="0">
              <a:solidFill>
                <a:schemeClr val="tx1"/>
              </a:solidFill>
              <a:latin typeface="+mj-lt"/>
              <a:ea typeface="+mn-ea"/>
              <a:cs typeface="+mn-cs"/>
            </a:endParaRPr>
          </a:p>
          <a:p>
            <a:pPr marL="0" indent="0">
              <a:buFont typeface="Arial"/>
              <a:buNone/>
            </a:pPr>
            <a:r>
              <a:rPr lang="en-US" sz="1200" i="1" kern="1200" dirty="0">
                <a:solidFill>
                  <a:schemeClr val="tx1"/>
                </a:solidFill>
                <a:latin typeface="+mj-lt"/>
                <a:ea typeface="+mn-ea"/>
                <a:cs typeface="+mn-cs"/>
              </a:rPr>
              <a:t>Source:</a:t>
            </a:r>
            <a:r>
              <a:rPr lang="en-US" sz="1200" kern="1200" dirty="0">
                <a:solidFill>
                  <a:schemeClr val="tx1"/>
                </a:solidFill>
                <a:latin typeface="+mj-lt"/>
                <a:ea typeface="+mn-ea"/>
                <a:cs typeface="+mn-cs"/>
              </a:rPr>
              <a:t> World Health Organization. (2016). </a:t>
            </a:r>
            <a:r>
              <a:rPr lang="en-US" sz="1200" i="1" kern="1200" dirty="0">
                <a:solidFill>
                  <a:schemeClr val="tx1"/>
                </a:solidFill>
                <a:latin typeface="+mj-lt"/>
                <a:ea typeface="+mn-ea"/>
                <a:cs typeface="+mn-cs"/>
              </a:rPr>
              <a:t>Global Tuberculosis Report 2016</a:t>
            </a:r>
            <a:r>
              <a:rPr lang="en-US" sz="1200" kern="1200" dirty="0">
                <a:solidFill>
                  <a:schemeClr val="tx1"/>
                </a:solidFill>
                <a:latin typeface="+mj-lt"/>
                <a:ea typeface="+mn-ea"/>
                <a:cs typeface="+mn-cs"/>
              </a:rPr>
              <a:t>. Geneva: WHO.</a:t>
            </a:r>
            <a:endParaRPr lang="en-US" baseline="0" dirty="0">
              <a:latin typeface="+mj-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821233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6" name="Rectangle 3"/>
          <p:cNvSpPr>
            <a:spLocks noGrp="1" noChangeArrowheads="1"/>
          </p:cNvSpPr>
          <p:nvPr>
            <p:ph type="body" idx="4294967295"/>
          </p:nvPr>
        </p:nvSpPr>
        <p:spPr>
          <a:xfrm>
            <a:off x="457200" y="1600200"/>
            <a:ext cx="8229600" cy="4800600"/>
          </a:xfrm>
          <a:noFill/>
        </p:spPr>
        <p:txBody>
          <a:bodyPr/>
          <a:lstStyle/>
          <a:p>
            <a:endParaRPr lang="en-US" dirty="0"/>
          </a:p>
        </p:txBody>
      </p:sp>
      <p:sp>
        <p:nvSpPr>
          <p:cNvPr id="4" name="Rectangle 44"/>
          <p:cNvSpPr>
            <a:spLocks noGrp="1" noChangeArrowheads="1"/>
          </p:cNvSpPr>
          <p:nvPr>
            <p:ph type="dt" sz="quarter" idx="10"/>
          </p:nvPr>
        </p:nvSpPr>
        <p:spPr>
          <a:ln/>
        </p:spPr>
        <p:txBody>
          <a:bodyPr/>
          <a:lstStyle>
            <a:lvl1pPr>
              <a:defRPr/>
            </a:lvl1pPr>
          </a:lstStyle>
          <a:p>
            <a:pPr>
              <a:defRPr/>
            </a:pPr>
            <a:endParaRPr lang="en-US"/>
          </a:p>
        </p:txBody>
      </p:sp>
      <p:sp>
        <p:nvSpPr>
          <p:cNvPr id="5" name="Rectangle 45"/>
          <p:cNvSpPr>
            <a:spLocks noGrp="1" noChangeArrowheads="1"/>
          </p:cNvSpPr>
          <p:nvPr>
            <p:ph type="ftr" sz="quarter" idx="11"/>
          </p:nvPr>
        </p:nvSpPr>
        <p:spPr>
          <a:ln/>
        </p:spPr>
        <p:txBody>
          <a:bodyPr/>
          <a:lstStyle>
            <a:lvl1pPr>
              <a:defRPr/>
            </a:lvl1pPr>
          </a:lstStyle>
          <a:p>
            <a:pPr>
              <a:defRPr/>
            </a:pPr>
            <a:endParaRPr lang="en-US"/>
          </a:p>
        </p:txBody>
      </p:sp>
      <p:sp>
        <p:nvSpPr>
          <p:cNvPr id="7" name="Rectangle 46"/>
          <p:cNvSpPr>
            <a:spLocks noGrp="1" noChangeArrowheads="1"/>
          </p:cNvSpPr>
          <p:nvPr>
            <p:ph type="sldNum" sz="quarter" idx="12"/>
          </p:nvPr>
        </p:nvSpPr>
        <p:spPr>
          <a:ln/>
        </p:spPr>
        <p:txBody>
          <a:bodyPr/>
          <a:lstStyle>
            <a:lvl1pPr>
              <a:defRPr/>
            </a:lvl1pPr>
          </a:lstStyle>
          <a:p>
            <a:fld id="{D3E4B2D0-D094-DE44-BDE0-0C304EC5AE8D}" type="slidenum">
              <a:rPr lang="en-US"/>
              <a:pPr/>
              <a:t>‹#›</a:t>
            </a:fld>
            <a:endParaRPr lang="en-US"/>
          </a:p>
        </p:txBody>
      </p:sp>
    </p:spTree>
    <p:extLst>
      <p:ext uri="{BB962C8B-B14F-4D97-AF65-F5344CB8AC3E}">
        <p14:creationId xmlns:p14="http://schemas.microsoft.com/office/powerpoint/2010/main" val="1807412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1/18/2019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1/18/2019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1/18/2019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2.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7"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Biostatistics:</a:t>
            </a:r>
            <a:br>
              <a:rPr lang="en-US" dirty="0"/>
            </a:br>
            <a:r>
              <a:rPr lang="en-US" dirty="0"/>
              <a:t>Basic Concepts &amp; Tools</a:t>
            </a:r>
          </a:p>
        </p:txBody>
      </p:sp>
      <p:sp>
        <p:nvSpPr>
          <p:cNvPr id="3" name="Subtitle 2"/>
          <p:cNvSpPr>
            <a:spLocks noGrp="1"/>
          </p:cNvSpPr>
          <p:nvPr>
            <p:ph type="subTitle" idx="1"/>
          </p:nvPr>
        </p:nvSpPr>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412041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Bar chart</a:t>
            </a:r>
          </a:p>
        </p:txBody>
      </p:sp>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1419" y="1621332"/>
            <a:ext cx="8643424" cy="4956603"/>
          </a:xfrm>
          <a:prstGeom prst="rect">
            <a:avLst/>
          </a:prstGeom>
        </p:spPr>
      </p:pic>
      <p:sp>
        <p:nvSpPr>
          <p:cNvPr id="4" name="TextBox 3"/>
          <p:cNvSpPr txBox="1"/>
          <p:nvPr/>
        </p:nvSpPr>
        <p:spPr>
          <a:xfrm>
            <a:off x="5588000" y="6273225"/>
            <a:ext cx="3562922" cy="584775"/>
          </a:xfrm>
          <a:prstGeom prst="rect">
            <a:avLst/>
          </a:prstGeom>
          <a:noFill/>
        </p:spPr>
        <p:txBody>
          <a:bodyPr wrap="square" rtlCol="0">
            <a:spAutoFit/>
          </a:bodyPr>
          <a:lstStyle/>
          <a:p>
            <a:r>
              <a:rPr lang="en-US" sz="1600" dirty="0">
                <a:latin typeface="Calibri" pitchFamily="34" charset="0"/>
                <a:cs typeface="Calibri" pitchFamily="34" charset="0"/>
              </a:rPr>
              <a:t>CDC, </a:t>
            </a:r>
            <a:r>
              <a:rPr lang="en-US" sz="1600" i="1" dirty="0">
                <a:latin typeface="Calibri" pitchFamily="34" charset="0"/>
                <a:cs typeface="Calibri" pitchFamily="34" charset="0"/>
              </a:rPr>
              <a:t>Estimates of New HIV Infections in the United States, 2007-2010, </a:t>
            </a:r>
            <a:r>
              <a:rPr lang="en-US" sz="1600" dirty="0">
                <a:latin typeface="Calibri" pitchFamily="34" charset="0"/>
                <a:cs typeface="Calibri" pitchFamily="34" charset="0"/>
              </a:rPr>
              <a:t>2013.</a:t>
            </a:r>
          </a:p>
        </p:txBody>
      </p:sp>
    </p:spTree>
    <p:extLst>
      <p:ext uri="{BB962C8B-B14F-4D97-AF65-F5344CB8AC3E}">
        <p14:creationId xmlns:p14="http://schemas.microsoft.com/office/powerpoint/2010/main" val="599075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Scatterplot</a:t>
            </a:r>
          </a:p>
        </p:txBody>
      </p:sp>
      <p:pic>
        <p:nvPicPr>
          <p:cNvPr id="6" name="Picture 5"/>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980958" y="1417638"/>
            <a:ext cx="7057855" cy="4804926"/>
          </a:xfrm>
          <a:prstGeom prst="rect">
            <a:avLst/>
          </a:prstGeom>
        </p:spPr>
      </p:pic>
      <p:sp>
        <p:nvSpPr>
          <p:cNvPr id="3" name="TextBox 2"/>
          <p:cNvSpPr txBox="1"/>
          <p:nvPr/>
        </p:nvSpPr>
        <p:spPr>
          <a:xfrm>
            <a:off x="3665986" y="6275780"/>
            <a:ext cx="2336168" cy="369332"/>
          </a:xfrm>
          <a:prstGeom prst="rect">
            <a:avLst/>
          </a:prstGeom>
          <a:noFill/>
        </p:spPr>
        <p:txBody>
          <a:bodyPr wrap="square" rtlCol="0">
            <a:spAutoFit/>
          </a:bodyPr>
          <a:lstStyle/>
          <a:p>
            <a:r>
              <a:rPr lang="en-US" dirty="0"/>
              <a:t>National GDP</a:t>
            </a:r>
          </a:p>
        </p:txBody>
      </p:sp>
      <p:sp>
        <p:nvSpPr>
          <p:cNvPr id="5" name="TextBox 4"/>
          <p:cNvSpPr txBox="1"/>
          <p:nvPr/>
        </p:nvSpPr>
        <p:spPr>
          <a:xfrm>
            <a:off x="519293" y="1545633"/>
            <a:ext cx="461665" cy="4375660"/>
          </a:xfrm>
          <a:prstGeom prst="rect">
            <a:avLst/>
          </a:prstGeom>
          <a:noFill/>
        </p:spPr>
        <p:txBody>
          <a:bodyPr vert="vert270" wrap="square" rtlCol="0">
            <a:spAutoFit/>
          </a:bodyPr>
          <a:lstStyle/>
          <a:p>
            <a:r>
              <a:rPr lang="en-US" dirty="0"/>
              <a:t>TB incidence per 100,000 population</a:t>
            </a:r>
          </a:p>
        </p:txBody>
      </p:sp>
      <p:sp>
        <p:nvSpPr>
          <p:cNvPr id="7" name="TextBox 6"/>
          <p:cNvSpPr txBox="1"/>
          <p:nvPr/>
        </p:nvSpPr>
        <p:spPr>
          <a:xfrm>
            <a:off x="6002154" y="6275780"/>
            <a:ext cx="3141846" cy="584775"/>
          </a:xfrm>
          <a:prstGeom prst="rect">
            <a:avLst/>
          </a:prstGeom>
          <a:noFill/>
        </p:spPr>
        <p:txBody>
          <a:bodyPr wrap="square" rtlCol="0">
            <a:spAutoFit/>
          </a:bodyPr>
          <a:lstStyle/>
          <a:p>
            <a:r>
              <a:rPr lang="en-US" sz="1600" dirty="0">
                <a:latin typeface="Calibri" pitchFamily="34" charset="0"/>
                <a:cs typeface="Calibri" pitchFamily="34" charset="0"/>
              </a:rPr>
              <a:t>World Health Organization,</a:t>
            </a:r>
            <a:r>
              <a:rPr lang="en-US" sz="1600" i="1" dirty="0">
                <a:latin typeface="Calibri" pitchFamily="34" charset="0"/>
                <a:cs typeface="Calibri" pitchFamily="34" charset="0"/>
              </a:rPr>
              <a:t> Global Tuberculosis Report 2016,</a:t>
            </a:r>
            <a:r>
              <a:rPr lang="en-US" sz="1600" dirty="0">
                <a:latin typeface="Calibri" pitchFamily="34" charset="0"/>
                <a:cs typeface="Calibri" pitchFamily="34" charset="0"/>
              </a:rPr>
              <a:t> 2016.</a:t>
            </a:r>
          </a:p>
        </p:txBody>
      </p:sp>
    </p:spTree>
    <p:extLst>
      <p:ext uri="{BB962C8B-B14F-4D97-AF65-F5344CB8AC3E}">
        <p14:creationId xmlns:p14="http://schemas.microsoft.com/office/powerpoint/2010/main" val="3617756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Pie chart</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92941" y="1905000"/>
            <a:ext cx="5558118" cy="4953000"/>
          </a:xfrm>
          <a:prstGeom prst="rect">
            <a:avLst/>
          </a:prstGeom>
        </p:spPr>
      </p:pic>
      <p:sp>
        <p:nvSpPr>
          <p:cNvPr id="5" name="TextBox 4"/>
          <p:cNvSpPr txBox="1"/>
          <p:nvPr/>
        </p:nvSpPr>
        <p:spPr>
          <a:xfrm>
            <a:off x="1206500" y="1484591"/>
            <a:ext cx="6731000" cy="369332"/>
          </a:xfrm>
          <a:prstGeom prst="rect">
            <a:avLst/>
          </a:prstGeom>
          <a:noFill/>
        </p:spPr>
        <p:txBody>
          <a:bodyPr wrap="square" rtlCol="0">
            <a:spAutoFit/>
          </a:bodyPr>
          <a:lstStyle/>
          <a:p>
            <a:r>
              <a:rPr lang="en-US" dirty="0"/>
              <a:t>Proportion of </a:t>
            </a:r>
            <a:r>
              <a:rPr lang="en-US"/>
              <a:t>TB cases in US </a:t>
            </a:r>
            <a:r>
              <a:rPr lang="en-US" dirty="0"/>
              <a:t>by </a:t>
            </a:r>
            <a:r>
              <a:rPr lang="en-US"/>
              <a:t>national origin, 2014</a:t>
            </a:r>
          </a:p>
        </p:txBody>
      </p:sp>
      <p:sp>
        <p:nvSpPr>
          <p:cNvPr id="6" name="TextBox 5"/>
          <p:cNvSpPr txBox="1"/>
          <p:nvPr/>
        </p:nvSpPr>
        <p:spPr>
          <a:xfrm>
            <a:off x="6502400" y="6139543"/>
            <a:ext cx="2641600" cy="584775"/>
          </a:xfrm>
          <a:prstGeom prst="rect">
            <a:avLst/>
          </a:prstGeom>
          <a:noFill/>
        </p:spPr>
        <p:txBody>
          <a:bodyPr wrap="square" rtlCol="0">
            <a:spAutoFit/>
          </a:bodyPr>
          <a:lstStyle/>
          <a:p>
            <a:pPr lvl="0"/>
            <a:r>
              <a:rPr lang="en-US" sz="1600" dirty="0">
                <a:latin typeface="Calibri" pitchFamily="34" charset="0"/>
                <a:cs typeface="Calibri" pitchFamily="34" charset="0"/>
              </a:rPr>
              <a:t>CDC, </a:t>
            </a:r>
            <a:r>
              <a:rPr lang="en-US" sz="1600" i="1" dirty="0">
                <a:latin typeface="Calibri" pitchFamily="34" charset="0"/>
                <a:cs typeface="Calibri" pitchFamily="34" charset="0"/>
              </a:rPr>
              <a:t>TB in the United States: A Snapshot, 2014, </a:t>
            </a:r>
            <a:r>
              <a:rPr lang="en-US" sz="1600" dirty="0">
                <a:latin typeface="Calibri" pitchFamily="34" charset="0"/>
                <a:cs typeface="Calibri" pitchFamily="34" charset="0"/>
              </a:rPr>
              <a:t>2014.</a:t>
            </a:r>
          </a:p>
        </p:txBody>
      </p:sp>
    </p:spTree>
    <p:extLst>
      <p:ext uri="{BB962C8B-B14F-4D97-AF65-F5344CB8AC3E}">
        <p14:creationId xmlns:p14="http://schemas.microsoft.com/office/powerpoint/2010/main" val="8973784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Map</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706974" y="1600200"/>
            <a:ext cx="8342172" cy="4889500"/>
          </a:xfrm>
        </p:spPr>
      </p:pic>
      <p:sp>
        <p:nvSpPr>
          <p:cNvPr id="5" name="TextBox 4"/>
          <p:cNvSpPr txBox="1"/>
          <p:nvPr/>
        </p:nvSpPr>
        <p:spPr>
          <a:xfrm>
            <a:off x="254000" y="6273225"/>
            <a:ext cx="3113314" cy="584775"/>
          </a:xfrm>
          <a:prstGeom prst="rect">
            <a:avLst/>
          </a:prstGeom>
          <a:noFill/>
        </p:spPr>
        <p:txBody>
          <a:bodyPr wrap="square" rtlCol="0">
            <a:spAutoFit/>
          </a:bodyPr>
          <a:lstStyle/>
          <a:p>
            <a:r>
              <a:rPr lang="en-US" sz="1600" dirty="0">
                <a:latin typeface="Calibri" pitchFamily="34" charset="0"/>
                <a:cs typeface="Calibri" pitchFamily="34" charset="0"/>
              </a:rPr>
              <a:t>World Health Organization,</a:t>
            </a:r>
            <a:r>
              <a:rPr lang="en-US" sz="1600" i="1" dirty="0">
                <a:latin typeface="Calibri" pitchFamily="34" charset="0"/>
                <a:cs typeface="Calibri" pitchFamily="34" charset="0"/>
              </a:rPr>
              <a:t> Global Tuberculosis Report 2016,</a:t>
            </a:r>
            <a:r>
              <a:rPr lang="en-US" sz="1600" dirty="0">
                <a:latin typeface="Calibri" pitchFamily="34" charset="0"/>
                <a:cs typeface="Calibri" pitchFamily="34" charset="0"/>
              </a:rPr>
              <a:t> 2016.</a:t>
            </a:r>
          </a:p>
        </p:txBody>
      </p:sp>
    </p:spTree>
    <p:extLst>
      <p:ext uri="{BB962C8B-B14F-4D97-AF65-F5344CB8AC3E}">
        <p14:creationId xmlns:p14="http://schemas.microsoft.com/office/powerpoint/2010/main" val="18439300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Frequency distribution</a:t>
            </a:r>
          </a:p>
        </p:txBody>
      </p:sp>
      <p:sp>
        <p:nvSpPr>
          <p:cNvPr id="3" name="Content Placeholder 2"/>
          <p:cNvSpPr>
            <a:spLocks noGrp="1"/>
          </p:cNvSpPr>
          <p:nvPr>
            <p:ph idx="1"/>
          </p:nvPr>
        </p:nvSpPr>
        <p:spPr/>
        <p:txBody>
          <a:bodyPr/>
          <a:lstStyle/>
          <a:p>
            <a:r>
              <a:rPr lang="en-US" dirty="0"/>
              <a:t>Shows how many times a given variable takes on each possible value </a:t>
            </a:r>
          </a:p>
          <a:p>
            <a:r>
              <a:rPr lang="en-US" dirty="0"/>
              <a:t>Quickly communicates the most common values and the full range of values </a:t>
            </a:r>
          </a:p>
          <a:p>
            <a:r>
              <a:rPr lang="en-US" dirty="0"/>
              <a:t>Important to understand the frequency distribution of a variable before analyzing it</a:t>
            </a:r>
          </a:p>
          <a:p>
            <a:endParaRPr lang="en-US" dirty="0"/>
          </a:p>
        </p:txBody>
      </p:sp>
    </p:spTree>
    <p:extLst>
      <p:ext uri="{BB962C8B-B14F-4D97-AF65-F5344CB8AC3E}">
        <p14:creationId xmlns:p14="http://schemas.microsoft.com/office/powerpoint/2010/main" val="40341895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Distribution of numerical data</a:t>
            </a:r>
          </a:p>
        </p:txBody>
      </p:sp>
      <p:sp>
        <p:nvSpPr>
          <p:cNvPr id="4" name="Line 5"/>
          <p:cNvSpPr>
            <a:spLocks noChangeShapeType="1"/>
          </p:cNvSpPr>
          <p:nvPr/>
        </p:nvSpPr>
        <p:spPr bwMode="auto">
          <a:xfrm>
            <a:off x="457200" y="3679635"/>
            <a:ext cx="3347601" cy="4821"/>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grpSp>
        <p:nvGrpSpPr>
          <p:cNvPr id="5" name="Group 7"/>
          <p:cNvGrpSpPr>
            <a:grpSpLocks/>
          </p:cNvGrpSpPr>
          <p:nvPr/>
        </p:nvGrpSpPr>
        <p:grpSpPr bwMode="auto">
          <a:xfrm>
            <a:off x="870333" y="2012054"/>
            <a:ext cx="2657456" cy="1551902"/>
            <a:chOff x="2040" y="1728"/>
            <a:chExt cx="1944" cy="1632"/>
          </a:xfrm>
        </p:grpSpPr>
        <p:sp>
          <p:nvSpPr>
            <p:cNvPr id="6" name="Freeform 8"/>
            <p:cNvSpPr>
              <a:spLocks/>
            </p:cNvSpPr>
            <p:nvPr/>
          </p:nvSpPr>
          <p:spPr bwMode="auto">
            <a:xfrm>
              <a:off x="2040" y="1728"/>
              <a:ext cx="1012" cy="1632"/>
            </a:xfrm>
            <a:custGeom>
              <a:avLst/>
              <a:gdLst>
                <a:gd name="T0" fmla="*/ 0 w 1224"/>
                <a:gd name="T1" fmla="*/ 1607 h 1621"/>
                <a:gd name="T2" fmla="*/ 232 w 1224"/>
                <a:gd name="T3" fmla="*/ 1575 h 1621"/>
                <a:gd name="T4" fmla="*/ 496 w 1224"/>
                <a:gd name="T5" fmla="*/ 1260 h 1621"/>
                <a:gd name="T6" fmla="*/ 695 w 1224"/>
                <a:gd name="T7" fmla="*/ 294 h 1621"/>
                <a:gd name="T8" fmla="*/ 858 w 1224"/>
                <a:gd name="T9" fmla="*/ 46 h 1621"/>
                <a:gd name="T10" fmla="*/ 1012 w 1224"/>
                <a:gd name="T11" fmla="*/ 16 h 1621"/>
                <a:gd name="T12" fmla="*/ 0 60000 65536"/>
                <a:gd name="T13" fmla="*/ 0 60000 65536"/>
                <a:gd name="T14" fmla="*/ 0 60000 65536"/>
                <a:gd name="T15" fmla="*/ 0 60000 65536"/>
                <a:gd name="T16" fmla="*/ 0 60000 65536"/>
                <a:gd name="T17" fmla="*/ 0 60000 65536"/>
                <a:gd name="T18" fmla="*/ 0 w 1224"/>
                <a:gd name="T19" fmla="*/ 0 h 1621"/>
                <a:gd name="T20" fmla="*/ 1224 w 1224"/>
                <a:gd name="T21" fmla="*/ 1621 h 1621"/>
              </a:gdLst>
              <a:ahLst/>
              <a:cxnLst>
                <a:cxn ang="T12">
                  <a:pos x="T0" y="T1"/>
                </a:cxn>
                <a:cxn ang="T13">
                  <a:pos x="T2" y="T3"/>
                </a:cxn>
                <a:cxn ang="T14">
                  <a:pos x="T4" y="T5"/>
                </a:cxn>
                <a:cxn ang="T15">
                  <a:pos x="T6" y="T7"/>
                </a:cxn>
                <a:cxn ang="T16">
                  <a:pos x="T8" y="T9"/>
                </a:cxn>
                <a:cxn ang="T17">
                  <a:pos x="T10" y="T11"/>
                </a:cxn>
              </a:cxnLst>
              <a:rect l="T18" t="T19" r="T20" b="T21"/>
              <a:pathLst>
                <a:path w="1224" h="1621">
                  <a:moveTo>
                    <a:pt x="0" y="1596"/>
                  </a:moveTo>
                  <a:cubicBezTo>
                    <a:pt x="47" y="1592"/>
                    <a:pt x="180" y="1621"/>
                    <a:pt x="280" y="1564"/>
                  </a:cubicBezTo>
                  <a:cubicBezTo>
                    <a:pt x="380" y="1507"/>
                    <a:pt x="507" y="1464"/>
                    <a:pt x="600" y="1252"/>
                  </a:cubicBezTo>
                  <a:cubicBezTo>
                    <a:pt x="693" y="1040"/>
                    <a:pt x="767" y="493"/>
                    <a:pt x="840" y="292"/>
                  </a:cubicBezTo>
                  <a:cubicBezTo>
                    <a:pt x="913" y="91"/>
                    <a:pt x="974" y="92"/>
                    <a:pt x="1038" y="46"/>
                  </a:cubicBezTo>
                  <a:cubicBezTo>
                    <a:pt x="1102" y="0"/>
                    <a:pt x="1185" y="22"/>
                    <a:pt x="1224" y="1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7" name="Freeform 9"/>
            <p:cNvSpPr>
              <a:spLocks/>
            </p:cNvSpPr>
            <p:nvPr/>
          </p:nvSpPr>
          <p:spPr bwMode="auto">
            <a:xfrm flipH="1">
              <a:off x="2972" y="1728"/>
              <a:ext cx="1012" cy="1632"/>
            </a:xfrm>
            <a:custGeom>
              <a:avLst/>
              <a:gdLst>
                <a:gd name="T0" fmla="*/ 0 w 1224"/>
                <a:gd name="T1" fmla="*/ 1607 h 1621"/>
                <a:gd name="T2" fmla="*/ 232 w 1224"/>
                <a:gd name="T3" fmla="*/ 1575 h 1621"/>
                <a:gd name="T4" fmla="*/ 496 w 1224"/>
                <a:gd name="T5" fmla="*/ 1260 h 1621"/>
                <a:gd name="T6" fmla="*/ 695 w 1224"/>
                <a:gd name="T7" fmla="*/ 294 h 1621"/>
                <a:gd name="T8" fmla="*/ 858 w 1224"/>
                <a:gd name="T9" fmla="*/ 46 h 1621"/>
                <a:gd name="T10" fmla="*/ 1012 w 1224"/>
                <a:gd name="T11" fmla="*/ 16 h 1621"/>
                <a:gd name="T12" fmla="*/ 0 60000 65536"/>
                <a:gd name="T13" fmla="*/ 0 60000 65536"/>
                <a:gd name="T14" fmla="*/ 0 60000 65536"/>
                <a:gd name="T15" fmla="*/ 0 60000 65536"/>
                <a:gd name="T16" fmla="*/ 0 60000 65536"/>
                <a:gd name="T17" fmla="*/ 0 60000 65536"/>
                <a:gd name="T18" fmla="*/ 0 w 1224"/>
                <a:gd name="T19" fmla="*/ 0 h 1621"/>
                <a:gd name="T20" fmla="*/ 1224 w 1224"/>
                <a:gd name="T21" fmla="*/ 1621 h 1621"/>
              </a:gdLst>
              <a:ahLst/>
              <a:cxnLst>
                <a:cxn ang="T12">
                  <a:pos x="T0" y="T1"/>
                </a:cxn>
                <a:cxn ang="T13">
                  <a:pos x="T2" y="T3"/>
                </a:cxn>
                <a:cxn ang="T14">
                  <a:pos x="T4" y="T5"/>
                </a:cxn>
                <a:cxn ang="T15">
                  <a:pos x="T6" y="T7"/>
                </a:cxn>
                <a:cxn ang="T16">
                  <a:pos x="T8" y="T9"/>
                </a:cxn>
                <a:cxn ang="T17">
                  <a:pos x="T10" y="T11"/>
                </a:cxn>
              </a:cxnLst>
              <a:rect l="T18" t="T19" r="T20" b="T21"/>
              <a:pathLst>
                <a:path w="1224" h="1621">
                  <a:moveTo>
                    <a:pt x="0" y="1596"/>
                  </a:moveTo>
                  <a:cubicBezTo>
                    <a:pt x="47" y="1592"/>
                    <a:pt x="180" y="1621"/>
                    <a:pt x="280" y="1564"/>
                  </a:cubicBezTo>
                  <a:cubicBezTo>
                    <a:pt x="380" y="1507"/>
                    <a:pt x="507" y="1464"/>
                    <a:pt x="600" y="1252"/>
                  </a:cubicBezTo>
                  <a:cubicBezTo>
                    <a:pt x="693" y="1040"/>
                    <a:pt x="767" y="493"/>
                    <a:pt x="840" y="292"/>
                  </a:cubicBezTo>
                  <a:cubicBezTo>
                    <a:pt x="913" y="91"/>
                    <a:pt x="974" y="92"/>
                    <a:pt x="1038" y="46"/>
                  </a:cubicBezTo>
                  <a:cubicBezTo>
                    <a:pt x="1102" y="0"/>
                    <a:pt x="1185" y="22"/>
                    <a:pt x="1224" y="1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grpSp>
      <p:sp>
        <p:nvSpPr>
          <p:cNvPr id="8" name="Text Box 14"/>
          <p:cNvSpPr txBox="1">
            <a:spLocks noChangeArrowheads="1"/>
          </p:cNvSpPr>
          <p:nvPr/>
        </p:nvSpPr>
        <p:spPr bwMode="auto">
          <a:xfrm>
            <a:off x="1100319" y="3820367"/>
            <a:ext cx="2016899"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nchor="t">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err="1">
                <a:latin typeface="Arial" panose="020B0604020202020204" pitchFamily="34" charset="0"/>
              </a:rPr>
              <a:t>Symmetrical</a:t>
            </a:r>
            <a:endParaRPr lang="en-US" altLang="en-US" b="1" dirty="0" err="1">
              <a:latin typeface="Arial" panose="020B0604020202020204" pitchFamily="34" charset="0"/>
            </a:endParaRPr>
          </a:p>
        </p:txBody>
      </p:sp>
      <p:sp>
        <p:nvSpPr>
          <p:cNvPr id="9" name="Text Box 20"/>
          <p:cNvSpPr txBox="1">
            <a:spLocks noChangeArrowheads="1"/>
          </p:cNvSpPr>
          <p:nvPr/>
        </p:nvSpPr>
        <p:spPr bwMode="auto">
          <a:xfrm>
            <a:off x="4876800" y="2914877"/>
            <a:ext cx="2098651"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a:latin typeface="Arial" panose="020B0604020202020204" pitchFamily="34" charset="0"/>
              </a:rPr>
              <a:t>Skewed right</a:t>
            </a:r>
            <a:endParaRPr lang="en-US" altLang="en-US" b="1" dirty="0">
              <a:latin typeface="Arial" panose="020B0604020202020204" pitchFamily="34" charset="0"/>
            </a:endParaRPr>
          </a:p>
        </p:txBody>
      </p:sp>
      <p:sp>
        <p:nvSpPr>
          <p:cNvPr id="10" name="Line 21"/>
          <p:cNvSpPr>
            <a:spLocks noChangeShapeType="1"/>
          </p:cNvSpPr>
          <p:nvPr/>
        </p:nvSpPr>
        <p:spPr bwMode="auto">
          <a:xfrm>
            <a:off x="4495800" y="2819627"/>
            <a:ext cx="4240213" cy="0"/>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1" name="Freeform 24"/>
          <p:cNvSpPr>
            <a:spLocks/>
          </p:cNvSpPr>
          <p:nvPr/>
        </p:nvSpPr>
        <p:spPr bwMode="auto">
          <a:xfrm>
            <a:off x="4973638" y="1475015"/>
            <a:ext cx="3567112" cy="1276350"/>
          </a:xfrm>
          <a:custGeom>
            <a:avLst/>
            <a:gdLst>
              <a:gd name="T0" fmla="*/ 6807 w 2096"/>
              <a:gd name="T1" fmla="*/ 1276350 h 1114"/>
              <a:gd name="T2" fmla="*/ 6807 w 2096"/>
              <a:gd name="T3" fmla="*/ 708065 h 1114"/>
              <a:gd name="T4" fmla="*/ 6807 w 2096"/>
              <a:gd name="T5" fmla="*/ 451420 h 1114"/>
              <a:gd name="T6" fmla="*/ 20422 w 2096"/>
              <a:gd name="T7" fmla="*/ 286434 h 1114"/>
              <a:gd name="T8" fmla="*/ 129342 w 2096"/>
              <a:gd name="T9" fmla="*/ 80202 h 1114"/>
              <a:gd name="T10" fmla="*/ 425467 w 2096"/>
              <a:gd name="T11" fmla="*/ 2291 h 1114"/>
              <a:gd name="T12" fmla="*/ 936027 w 2096"/>
              <a:gd name="T13" fmla="*/ 90513 h 1114"/>
              <a:gd name="T14" fmla="*/ 1356387 w 2096"/>
              <a:gd name="T15" fmla="*/ 320806 h 1114"/>
              <a:gd name="T16" fmla="*/ 1734201 w 2096"/>
              <a:gd name="T17" fmla="*/ 671401 h 1114"/>
              <a:gd name="T18" fmla="*/ 2079681 w 2096"/>
              <a:gd name="T19" fmla="*/ 964710 h 1114"/>
              <a:gd name="T20" fmla="*/ 2607259 w 2096"/>
              <a:gd name="T21" fmla="*/ 1180108 h 1114"/>
              <a:gd name="T22" fmla="*/ 2899980 w 2096"/>
              <a:gd name="T23" fmla="*/ 1225938 h 1114"/>
              <a:gd name="T24" fmla="*/ 3567112 w 2096"/>
              <a:gd name="T25" fmla="*/ 1221355 h 1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96"/>
              <a:gd name="T40" fmla="*/ 0 h 1114"/>
              <a:gd name="T41" fmla="*/ 2096 w 2096"/>
              <a:gd name="T42" fmla="*/ 1114 h 11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96" h="1114">
                <a:moveTo>
                  <a:pt x="4" y="1114"/>
                </a:moveTo>
                <a:cubicBezTo>
                  <a:pt x="4" y="1031"/>
                  <a:pt x="4" y="738"/>
                  <a:pt x="4" y="618"/>
                </a:cubicBezTo>
                <a:cubicBezTo>
                  <a:pt x="4" y="498"/>
                  <a:pt x="3" y="455"/>
                  <a:pt x="4" y="394"/>
                </a:cubicBezTo>
                <a:cubicBezTo>
                  <a:pt x="5" y="333"/>
                  <a:pt x="0" y="304"/>
                  <a:pt x="12" y="250"/>
                </a:cubicBezTo>
                <a:cubicBezTo>
                  <a:pt x="24" y="196"/>
                  <a:pt x="36" y="111"/>
                  <a:pt x="76" y="70"/>
                </a:cubicBezTo>
                <a:cubicBezTo>
                  <a:pt x="116" y="29"/>
                  <a:pt x="171" y="0"/>
                  <a:pt x="250" y="2"/>
                </a:cubicBezTo>
                <a:cubicBezTo>
                  <a:pt x="329" y="4"/>
                  <a:pt x="459" y="33"/>
                  <a:pt x="550" y="79"/>
                </a:cubicBezTo>
                <a:cubicBezTo>
                  <a:pt x="641" y="125"/>
                  <a:pt x="719" y="195"/>
                  <a:pt x="797" y="280"/>
                </a:cubicBezTo>
                <a:cubicBezTo>
                  <a:pt x="875" y="365"/>
                  <a:pt x="948" y="493"/>
                  <a:pt x="1019" y="586"/>
                </a:cubicBezTo>
                <a:cubicBezTo>
                  <a:pt x="1090" y="679"/>
                  <a:pt x="1136" y="768"/>
                  <a:pt x="1222" y="842"/>
                </a:cubicBezTo>
                <a:cubicBezTo>
                  <a:pt x="1308" y="916"/>
                  <a:pt x="1452" y="992"/>
                  <a:pt x="1532" y="1030"/>
                </a:cubicBezTo>
                <a:cubicBezTo>
                  <a:pt x="1612" y="1068"/>
                  <a:pt x="1610" y="1064"/>
                  <a:pt x="1704" y="1070"/>
                </a:cubicBezTo>
                <a:cubicBezTo>
                  <a:pt x="1798" y="1076"/>
                  <a:pt x="2014" y="1067"/>
                  <a:pt x="2096" y="106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12" name="Line 29"/>
          <p:cNvSpPr>
            <a:spLocks noChangeShapeType="1"/>
          </p:cNvSpPr>
          <p:nvPr/>
        </p:nvSpPr>
        <p:spPr bwMode="auto">
          <a:xfrm>
            <a:off x="4495800" y="4859355"/>
            <a:ext cx="4240213" cy="0"/>
          </a:xfrm>
          <a:prstGeom prst="line">
            <a:avLst/>
          </a:prstGeom>
          <a:noFill/>
          <a:ln w="28575">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3" name="Text Box 31"/>
          <p:cNvSpPr txBox="1">
            <a:spLocks noChangeArrowheads="1"/>
          </p:cNvSpPr>
          <p:nvPr/>
        </p:nvSpPr>
        <p:spPr bwMode="auto">
          <a:xfrm>
            <a:off x="4779963" y="4935555"/>
            <a:ext cx="1877437"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a:latin typeface="Arial" panose="020B0604020202020204" pitchFamily="34" charset="0"/>
              </a:rPr>
              <a:t>Skewed left</a:t>
            </a:r>
            <a:endParaRPr lang="en-US" altLang="en-US" b="1" dirty="0">
              <a:latin typeface="Arial" panose="020B0604020202020204" pitchFamily="34" charset="0"/>
            </a:endParaRPr>
          </a:p>
        </p:txBody>
      </p:sp>
      <p:sp>
        <p:nvSpPr>
          <p:cNvPr id="14" name="Freeform 35"/>
          <p:cNvSpPr>
            <a:spLocks/>
          </p:cNvSpPr>
          <p:nvPr/>
        </p:nvSpPr>
        <p:spPr bwMode="auto">
          <a:xfrm flipH="1">
            <a:off x="4668838" y="3563955"/>
            <a:ext cx="3568700" cy="1270000"/>
          </a:xfrm>
          <a:custGeom>
            <a:avLst/>
            <a:gdLst>
              <a:gd name="T0" fmla="*/ 6810 w 2096"/>
              <a:gd name="T1" fmla="*/ 1270000 h 1114"/>
              <a:gd name="T2" fmla="*/ 6810 w 2096"/>
              <a:gd name="T3" fmla="*/ 704542 h 1114"/>
              <a:gd name="T4" fmla="*/ 6810 w 2096"/>
              <a:gd name="T5" fmla="*/ 449174 h 1114"/>
              <a:gd name="T6" fmla="*/ 20431 w 2096"/>
              <a:gd name="T7" fmla="*/ 285009 h 1114"/>
              <a:gd name="T8" fmla="*/ 129399 w 2096"/>
              <a:gd name="T9" fmla="*/ 79803 h 1114"/>
              <a:gd name="T10" fmla="*/ 425656 w 2096"/>
              <a:gd name="T11" fmla="*/ 2280 h 1114"/>
              <a:gd name="T12" fmla="*/ 936443 w 2096"/>
              <a:gd name="T13" fmla="*/ 90063 h 1114"/>
              <a:gd name="T14" fmla="*/ 1356991 w 2096"/>
              <a:gd name="T15" fmla="*/ 319210 h 1114"/>
              <a:gd name="T16" fmla="*/ 1734974 w 2096"/>
              <a:gd name="T17" fmla="*/ 668061 h 1114"/>
              <a:gd name="T18" fmla="*/ 2080606 w 2096"/>
              <a:gd name="T19" fmla="*/ 959910 h 1114"/>
              <a:gd name="T20" fmla="*/ 2608420 w 2096"/>
              <a:gd name="T21" fmla="*/ 1174237 h 1114"/>
              <a:gd name="T22" fmla="*/ 2901271 w 2096"/>
              <a:gd name="T23" fmla="*/ 1219838 h 1114"/>
              <a:gd name="T24" fmla="*/ 3568700 w 2096"/>
              <a:gd name="T25" fmla="*/ 1215278 h 1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96"/>
              <a:gd name="T40" fmla="*/ 0 h 1114"/>
              <a:gd name="T41" fmla="*/ 2096 w 2096"/>
              <a:gd name="T42" fmla="*/ 1114 h 11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96" h="1114">
                <a:moveTo>
                  <a:pt x="4" y="1114"/>
                </a:moveTo>
                <a:cubicBezTo>
                  <a:pt x="4" y="1031"/>
                  <a:pt x="4" y="738"/>
                  <a:pt x="4" y="618"/>
                </a:cubicBezTo>
                <a:cubicBezTo>
                  <a:pt x="4" y="498"/>
                  <a:pt x="3" y="455"/>
                  <a:pt x="4" y="394"/>
                </a:cubicBezTo>
                <a:cubicBezTo>
                  <a:pt x="5" y="333"/>
                  <a:pt x="0" y="304"/>
                  <a:pt x="12" y="250"/>
                </a:cubicBezTo>
                <a:cubicBezTo>
                  <a:pt x="24" y="196"/>
                  <a:pt x="36" y="111"/>
                  <a:pt x="76" y="70"/>
                </a:cubicBezTo>
                <a:cubicBezTo>
                  <a:pt x="116" y="29"/>
                  <a:pt x="171" y="0"/>
                  <a:pt x="250" y="2"/>
                </a:cubicBezTo>
                <a:cubicBezTo>
                  <a:pt x="329" y="4"/>
                  <a:pt x="459" y="33"/>
                  <a:pt x="550" y="79"/>
                </a:cubicBezTo>
                <a:cubicBezTo>
                  <a:pt x="641" y="125"/>
                  <a:pt x="719" y="195"/>
                  <a:pt x="797" y="280"/>
                </a:cubicBezTo>
                <a:cubicBezTo>
                  <a:pt x="875" y="365"/>
                  <a:pt x="948" y="493"/>
                  <a:pt x="1019" y="586"/>
                </a:cubicBezTo>
                <a:cubicBezTo>
                  <a:pt x="1090" y="679"/>
                  <a:pt x="1136" y="768"/>
                  <a:pt x="1222" y="842"/>
                </a:cubicBezTo>
                <a:cubicBezTo>
                  <a:pt x="1308" y="916"/>
                  <a:pt x="1452" y="992"/>
                  <a:pt x="1532" y="1030"/>
                </a:cubicBezTo>
                <a:cubicBezTo>
                  <a:pt x="1612" y="1068"/>
                  <a:pt x="1610" y="1064"/>
                  <a:pt x="1704" y="1070"/>
                </a:cubicBezTo>
                <a:cubicBezTo>
                  <a:pt x="1798" y="1076"/>
                  <a:pt x="2014" y="1067"/>
                  <a:pt x="2096" y="106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3" name="TextBox 2"/>
          <p:cNvSpPr txBox="1"/>
          <p:nvPr/>
        </p:nvSpPr>
        <p:spPr>
          <a:xfrm>
            <a:off x="549274" y="1417638"/>
            <a:ext cx="4119563" cy="369332"/>
          </a:xfrm>
          <a:prstGeom prst="rect">
            <a:avLst/>
          </a:prstGeom>
          <a:noFill/>
        </p:spPr>
        <p:txBody>
          <a:bodyPr wrap="square" rtlCol="0">
            <a:spAutoFit/>
          </a:bodyPr>
          <a:lstStyle/>
          <a:p>
            <a:r>
              <a:rPr lang="en-US"/>
              <a:t>Frequency distribution patterns:</a:t>
            </a:r>
          </a:p>
        </p:txBody>
      </p:sp>
      <p:pic>
        <p:nvPicPr>
          <p:cNvPr id="16"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384064" y="4705659"/>
            <a:ext cx="3960872" cy="1383121"/>
          </a:xfrm>
          <a:prstGeom prst="rect">
            <a:avLst/>
          </a:prstGeom>
        </p:spPr>
      </p:pic>
      <p:sp>
        <p:nvSpPr>
          <p:cNvPr id="17" name="Text Box 14"/>
          <p:cNvSpPr txBox="1">
            <a:spLocks noChangeArrowheads="1"/>
          </p:cNvSpPr>
          <p:nvPr/>
        </p:nvSpPr>
        <p:spPr bwMode="auto">
          <a:xfrm>
            <a:off x="1400580" y="6187558"/>
            <a:ext cx="13981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a:latin typeface="Arial" panose="020B0604020202020204" pitchFamily="34" charset="0"/>
              </a:rPr>
              <a:t>Bimodal</a:t>
            </a:r>
            <a:endParaRPr lang="en-US" altLang="en-US" b="1" dirty="0">
              <a:latin typeface="Arial" panose="020B0604020202020204" pitchFamily="34" charset="0"/>
            </a:endParaRPr>
          </a:p>
        </p:txBody>
      </p:sp>
    </p:spTree>
    <p:extLst>
      <p:ext uri="{BB962C8B-B14F-4D97-AF65-F5344CB8AC3E}">
        <p14:creationId xmlns:p14="http://schemas.microsoft.com/office/powerpoint/2010/main" val="4228953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Summarizing data</a:t>
            </a:r>
          </a:p>
        </p:txBody>
      </p:sp>
      <p:sp>
        <p:nvSpPr>
          <p:cNvPr id="3" name="Content Placeholder 2"/>
          <p:cNvSpPr>
            <a:spLocks noGrp="1"/>
          </p:cNvSpPr>
          <p:nvPr>
            <p:ph idx="1"/>
          </p:nvPr>
        </p:nvSpPr>
        <p:spPr>
          <a:xfrm>
            <a:off x="457200" y="1600200"/>
            <a:ext cx="8229600" cy="5003799"/>
          </a:xfrm>
        </p:spPr>
        <p:txBody>
          <a:bodyPr numCol="1"/>
          <a:lstStyle/>
          <a:p>
            <a:r>
              <a:rPr lang="en-US" dirty="0"/>
              <a:t>Two initial tasks in summarizing data:</a:t>
            </a:r>
          </a:p>
          <a:p>
            <a:pPr lvl="1">
              <a:lnSpc>
                <a:spcPct val="90000"/>
              </a:lnSpc>
            </a:pPr>
            <a:r>
              <a:rPr lang="en-US" dirty="0"/>
              <a:t>Measuring the variable’s </a:t>
            </a:r>
            <a:r>
              <a:rPr lang="en-US" u="sng" dirty="0"/>
              <a:t>central tendency</a:t>
            </a:r>
            <a:endParaRPr lang="en-US" dirty="0"/>
          </a:p>
          <a:p>
            <a:pPr lvl="2">
              <a:lnSpc>
                <a:spcPct val="90000"/>
              </a:lnSpc>
            </a:pPr>
            <a:r>
              <a:rPr lang="en-US" dirty="0"/>
              <a:t>Mean (average)</a:t>
            </a:r>
          </a:p>
          <a:p>
            <a:pPr lvl="2">
              <a:lnSpc>
                <a:spcPct val="90000"/>
              </a:lnSpc>
            </a:pPr>
            <a:r>
              <a:rPr lang="en-US" dirty="0"/>
              <a:t>Median (midpoint)</a:t>
            </a:r>
          </a:p>
          <a:p>
            <a:pPr lvl="2">
              <a:lnSpc>
                <a:spcPct val="90000"/>
              </a:lnSpc>
            </a:pPr>
            <a:r>
              <a:rPr lang="en-US" dirty="0"/>
              <a:t>Mode (most common)</a:t>
            </a:r>
          </a:p>
          <a:p>
            <a:pPr lvl="1">
              <a:lnSpc>
                <a:spcPct val="90000"/>
              </a:lnSpc>
            </a:pPr>
            <a:r>
              <a:rPr lang="en-US" dirty="0"/>
              <a:t>Measuring the variable’s </a:t>
            </a:r>
            <a:r>
              <a:rPr lang="en-US" u="sng" dirty="0"/>
              <a:t>variation</a:t>
            </a:r>
            <a:endParaRPr lang="en-US" dirty="0"/>
          </a:p>
          <a:p>
            <a:pPr lvl="2">
              <a:lnSpc>
                <a:spcPct val="90000"/>
              </a:lnSpc>
            </a:pPr>
            <a:r>
              <a:rPr lang="en-US" dirty="0"/>
              <a:t>Range (minimum, maximum)</a:t>
            </a:r>
          </a:p>
          <a:p>
            <a:pPr lvl="2">
              <a:lnSpc>
                <a:spcPct val="90000"/>
              </a:lnSpc>
            </a:pPr>
            <a:r>
              <a:rPr lang="en-US" dirty="0"/>
              <a:t>Variance </a:t>
            </a:r>
          </a:p>
          <a:p>
            <a:pPr lvl="2">
              <a:lnSpc>
                <a:spcPct val="90000"/>
              </a:lnSpc>
            </a:pPr>
            <a:r>
              <a:rPr lang="en-US" dirty="0"/>
              <a:t>Standard deviation</a:t>
            </a:r>
          </a:p>
          <a:p>
            <a:r>
              <a:rPr lang="en-US" dirty="0"/>
              <a:t>These two factors describe the </a:t>
            </a:r>
            <a:r>
              <a:rPr lang="en-US" u="sng" dirty="0"/>
              <a:t>distribution</a:t>
            </a:r>
            <a:endParaRPr lang="en-US" dirty="0"/>
          </a:p>
          <a:p>
            <a:endParaRPr lang="en-US" dirty="0"/>
          </a:p>
        </p:txBody>
      </p:sp>
    </p:spTree>
    <p:extLst>
      <p:ext uri="{BB962C8B-B14F-4D97-AF65-F5344CB8AC3E}">
        <p14:creationId xmlns:p14="http://schemas.microsoft.com/office/powerpoint/2010/main" val="20653116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Mean (average)</a:t>
            </a:r>
          </a:p>
        </p:txBody>
      </p:sp>
      <p:sp>
        <p:nvSpPr>
          <p:cNvPr id="3" name="Content Placeholder 2"/>
          <p:cNvSpPr>
            <a:spLocks noGrp="1"/>
          </p:cNvSpPr>
          <p:nvPr>
            <p:ph idx="1"/>
          </p:nvPr>
        </p:nvSpPr>
        <p:spPr>
          <a:xfrm>
            <a:off x="457200" y="1600200"/>
            <a:ext cx="8229600" cy="5060092"/>
          </a:xfrm>
        </p:spPr>
        <p:txBody>
          <a:bodyPr/>
          <a:lstStyle/>
          <a:p>
            <a:r>
              <a:rPr lang="en-US" dirty="0"/>
              <a:t>Sum of all observed values, divided by the number of observations:</a:t>
            </a:r>
          </a:p>
          <a:p>
            <a:pPr marL="0" indent="0">
              <a:buNone/>
            </a:pPr>
            <a:r>
              <a:rPr lang="en-US" dirty="0"/>
              <a:t>	</a:t>
            </a:r>
            <a:endParaRPr lang="en-US" sz="2000" dirty="0"/>
          </a:p>
          <a:p>
            <a:pPr marL="0" indent="0">
              <a:buNone/>
            </a:pPr>
            <a:endParaRPr lang="en-US" sz="2000" dirty="0"/>
          </a:p>
          <a:p>
            <a:r>
              <a:rPr lang="en-US" dirty="0"/>
              <a:t>Most commonly used summary measure</a:t>
            </a:r>
          </a:p>
          <a:p>
            <a:pPr marL="457200" indent="-457200"/>
            <a:r>
              <a:rPr lang="en-US" dirty="0"/>
              <a:t>Sensitive to outliers 	</a:t>
            </a:r>
          </a:p>
          <a:p>
            <a:pPr marL="400050" lvl="1" indent="0">
              <a:buNone/>
            </a:pPr>
            <a:r>
              <a:rPr lang="en-US" dirty="0"/>
              <a:t>	</a:t>
            </a:r>
            <a:r>
              <a:rPr lang="en-US" sz="2400" dirty="0"/>
              <a:t>[1, 1, 2, 1, 100]:   X = (</a:t>
            </a:r>
            <a:r>
              <a:rPr lang="en-US" sz="2400" u="sng" dirty="0"/>
              <a:t>1+1+2+1+100)</a:t>
            </a:r>
            <a:r>
              <a:rPr lang="en-US" sz="2400" dirty="0"/>
              <a:t> = </a:t>
            </a:r>
            <a:r>
              <a:rPr lang="en-US" sz="2400" b="1" dirty="0"/>
              <a:t>21</a:t>
            </a:r>
            <a:r>
              <a:rPr lang="en-US" sz="2400" dirty="0"/>
              <a:t> </a:t>
            </a:r>
          </a:p>
          <a:p>
            <a:pPr marL="0" indent="0">
              <a:spcBef>
                <a:spcPts val="0"/>
              </a:spcBef>
              <a:buNone/>
            </a:pPr>
            <a:r>
              <a:rPr lang="en-US" sz="2400" dirty="0"/>
              <a:t>				          5</a:t>
            </a:r>
          </a:p>
        </p:txBody>
      </p:sp>
      <p:pic>
        <p:nvPicPr>
          <p:cNvPr id="4" name="Picture 3"/>
          <p:cNvPicPr>
            <a:picLocks noChangeAspect="1"/>
          </p:cNvPicPr>
          <p:nvPr/>
        </p:nvPicPr>
        <p:blipFill>
          <a:blip r:embed="rId3"/>
          <a:stretch>
            <a:fillRect/>
          </a:stretch>
        </p:blipFill>
        <p:spPr>
          <a:xfrm>
            <a:off x="2520779" y="2598652"/>
            <a:ext cx="4109136" cy="1030114"/>
          </a:xfrm>
          <a:prstGeom prst="rect">
            <a:avLst/>
          </a:prstGeom>
        </p:spPr>
      </p:pic>
      <p:cxnSp>
        <p:nvCxnSpPr>
          <p:cNvPr id="7" name="Straight Connector 6"/>
          <p:cNvCxnSpPr/>
          <p:nvPr/>
        </p:nvCxnSpPr>
        <p:spPr bwMode="auto">
          <a:xfrm>
            <a:off x="3513308" y="4896515"/>
            <a:ext cx="296563"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4877880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Median (midpoint)</a:t>
            </a:r>
          </a:p>
        </p:txBody>
      </p:sp>
      <p:sp>
        <p:nvSpPr>
          <p:cNvPr id="3" name="Content Placeholder 2"/>
          <p:cNvSpPr>
            <a:spLocks noGrp="1"/>
          </p:cNvSpPr>
          <p:nvPr>
            <p:ph idx="1"/>
          </p:nvPr>
        </p:nvSpPr>
        <p:spPr>
          <a:xfrm>
            <a:off x="457199" y="1600200"/>
            <a:ext cx="8396277" cy="4530725"/>
          </a:xfrm>
        </p:spPr>
        <p:txBody>
          <a:bodyPr/>
          <a:lstStyle/>
          <a:p>
            <a:pPr fontAlgn="auto">
              <a:spcBef>
                <a:spcPts val="0"/>
              </a:spcBef>
              <a:spcAft>
                <a:spcPts val="600"/>
              </a:spcAft>
              <a:buClrTx/>
              <a:buSzTx/>
            </a:pPr>
            <a:r>
              <a:rPr lang="en-US" dirty="0"/>
              <a:t>Is the </a:t>
            </a:r>
            <a:r>
              <a:rPr lang="en-US" u="sng" dirty="0"/>
              <a:t>midpoint</a:t>
            </a:r>
            <a:r>
              <a:rPr lang="en-US" dirty="0"/>
              <a:t> of a variable’s distribution</a:t>
            </a:r>
          </a:p>
          <a:p>
            <a:pPr fontAlgn="auto">
              <a:spcBef>
                <a:spcPts val="0"/>
              </a:spcBef>
              <a:spcAft>
                <a:spcPts val="0"/>
              </a:spcAft>
              <a:buClrTx/>
              <a:buSzTx/>
            </a:pPr>
            <a:r>
              <a:rPr lang="en-US" dirty="0"/>
              <a:t>How to find the median:</a:t>
            </a:r>
          </a:p>
          <a:p>
            <a:pPr lvl="1" fontAlgn="auto">
              <a:spcBef>
                <a:spcPts val="0"/>
              </a:spcBef>
              <a:spcAft>
                <a:spcPts val="0"/>
              </a:spcAft>
              <a:buClrTx/>
              <a:buSzTx/>
            </a:pPr>
            <a:r>
              <a:rPr lang="en-US" sz="2600" dirty="0"/>
              <a:t>If n is odd, median is middle observation</a:t>
            </a:r>
          </a:p>
          <a:p>
            <a:pPr lvl="1" fontAlgn="auto">
              <a:spcBef>
                <a:spcPts val="0"/>
              </a:spcBef>
              <a:spcAft>
                <a:spcPts val="0"/>
              </a:spcAft>
              <a:buClrTx/>
              <a:buSzTx/>
            </a:pPr>
            <a:r>
              <a:rPr lang="en-US" sz="2600" dirty="0"/>
              <a:t>If n is even, median is average of 2 middle observations</a:t>
            </a:r>
          </a:p>
          <a:p>
            <a:pPr marL="57150" indent="0" fontAlgn="auto">
              <a:spcBef>
                <a:spcPts val="0"/>
              </a:spcBef>
              <a:spcAft>
                <a:spcPts val="0"/>
              </a:spcAft>
              <a:buClrTx/>
              <a:buSzTx/>
              <a:buNone/>
            </a:pPr>
            <a:r>
              <a:rPr lang="en-US" sz="2600" dirty="0"/>
              <a:t>	[1,3,9,15,20]		Median = 9</a:t>
            </a:r>
          </a:p>
          <a:p>
            <a:pPr marL="57150" indent="0" fontAlgn="auto">
              <a:spcBef>
                <a:spcPts val="0"/>
              </a:spcBef>
              <a:spcAft>
                <a:spcPts val="0"/>
              </a:spcAft>
              <a:buClrTx/>
              <a:buSzTx/>
              <a:buNone/>
            </a:pPr>
            <a:r>
              <a:rPr lang="en-US" sz="2600" dirty="0"/>
              <a:t>	[1,3,9,15,20,21]	Median = 12</a:t>
            </a:r>
          </a:p>
          <a:p>
            <a:pPr marL="400050" fontAlgn="auto">
              <a:lnSpc>
                <a:spcPct val="90000"/>
              </a:lnSpc>
              <a:spcBef>
                <a:spcPts val="1200"/>
              </a:spcBef>
              <a:spcAft>
                <a:spcPts val="600"/>
              </a:spcAft>
              <a:buClrTx/>
              <a:buSzTx/>
            </a:pPr>
            <a:r>
              <a:rPr lang="en-US" dirty="0"/>
              <a:t>Less affected by outliers and therefore good for variables with extreme values</a:t>
            </a:r>
          </a:p>
          <a:p>
            <a:pPr marL="57150" indent="0" fontAlgn="auto">
              <a:spcBef>
                <a:spcPts val="0"/>
              </a:spcBef>
              <a:spcAft>
                <a:spcPts val="0"/>
              </a:spcAft>
              <a:buClrTx/>
              <a:buSzTx/>
              <a:buNone/>
            </a:pPr>
            <a:r>
              <a:rPr lang="en-US" sz="2400" dirty="0"/>
              <a:t>	</a:t>
            </a:r>
            <a:r>
              <a:rPr lang="en-US" sz="2600" dirty="0"/>
              <a:t>[1,3,9,15,20,212]	Median = 12</a:t>
            </a:r>
          </a:p>
        </p:txBody>
      </p:sp>
    </p:spTree>
    <p:extLst>
      <p:ext uri="{BB962C8B-B14F-4D97-AF65-F5344CB8AC3E}">
        <p14:creationId xmlns:p14="http://schemas.microsoft.com/office/powerpoint/2010/main" val="49230513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Mode </a:t>
            </a:r>
          </a:p>
        </p:txBody>
      </p:sp>
      <p:sp>
        <p:nvSpPr>
          <p:cNvPr id="3" name="Content Placeholder 2"/>
          <p:cNvSpPr>
            <a:spLocks noGrp="1"/>
          </p:cNvSpPr>
          <p:nvPr>
            <p:ph idx="1"/>
          </p:nvPr>
        </p:nvSpPr>
        <p:spPr/>
        <p:txBody>
          <a:bodyPr/>
          <a:lstStyle/>
          <a:p>
            <a:r>
              <a:rPr lang="en-US" dirty="0"/>
              <a:t>Most frequently occurring value for a variable</a:t>
            </a:r>
          </a:p>
          <a:p>
            <a:r>
              <a:rPr lang="en-US" dirty="0"/>
              <a:t>Sometimes a good summary measure for a binary variable</a:t>
            </a:r>
          </a:p>
          <a:p>
            <a:pPr marL="0" indent="0">
              <a:buNone/>
            </a:pPr>
            <a:r>
              <a:rPr lang="en-US" dirty="0"/>
              <a:t>	[0,0,1,1,1,1,0,1,1,1,0,1,1,1,1,1] = 1</a:t>
            </a:r>
          </a:p>
          <a:p>
            <a:pPr marL="0" indent="0">
              <a:buNone/>
            </a:pPr>
            <a:r>
              <a:rPr lang="en-US" dirty="0"/>
              <a:t>	</a:t>
            </a:r>
          </a:p>
        </p:txBody>
      </p:sp>
    </p:spTree>
    <p:extLst>
      <p:ext uri="{BB962C8B-B14F-4D97-AF65-F5344CB8AC3E}">
        <p14:creationId xmlns:p14="http://schemas.microsoft.com/office/powerpoint/2010/main" val="13132208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43000"/>
          </a:xfrm>
        </p:spPr>
        <p:txBody>
          <a:bodyPr/>
          <a:lstStyle/>
          <a:p>
            <a:r>
              <a:rPr lang="en-US" dirty="0"/>
              <a:t>Outline</a:t>
            </a:r>
          </a:p>
        </p:txBody>
      </p:sp>
      <p:sp>
        <p:nvSpPr>
          <p:cNvPr id="3" name="Content Placeholder 2"/>
          <p:cNvSpPr>
            <a:spLocks noGrp="1"/>
          </p:cNvSpPr>
          <p:nvPr>
            <p:ph idx="1"/>
          </p:nvPr>
        </p:nvSpPr>
        <p:spPr>
          <a:xfrm>
            <a:off x="543464" y="1339948"/>
            <a:ext cx="8229600" cy="4847026"/>
          </a:xfrm>
        </p:spPr>
        <p:txBody>
          <a:bodyPr/>
          <a:lstStyle/>
          <a:p>
            <a:pPr>
              <a:lnSpc>
                <a:spcPct val="80000"/>
              </a:lnSpc>
              <a:spcBef>
                <a:spcPts val="0"/>
              </a:spcBef>
              <a:spcAft>
                <a:spcPts val="600"/>
              </a:spcAft>
            </a:pPr>
            <a:r>
              <a:rPr lang="en-US" sz="2800" dirty="0"/>
              <a:t>Types of measurements</a:t>
            </a:r>
          </a:p>
          <a:p>
            <a:pPr lvl="1">
              <a:lnSpc>
                <a:spcPct val="80000"/>
              </a:lnSpc>
              <a:spcBef>
                <a:spcPts val="0"/>
              </a:spcBef>
              <a:spcAft>
                <a:spcPts val="900"/>
              </a:spcAft>
            </a:pPr>
            <a:r>
              <a:rPr lang="en-US" sz="2400" dirty="0"/>
              <a:t>Categorical, numerical</a:t>
            </a:r>
          </a:p>
          <a:p>
            <a:pPr>
              <a:lnSpc>
                <a:spcPct val="80000"/>
              </a:lnSpc>
              <a:spcBef>
                <a:spcPts val="0"/>
              </a:spcBef>
              <a:spcAft>
                <a:spcPts val="600"/>
              </a:spcAft>
            </a:pPr>
            <a:r>
              <a:rPr lang="en-US" sz="2800" dirty="0"/>
              <a:t>Visualizing data</a:t>
            </a:r>
          </a:p>
          <a:p>
            <a:pPr lvl="1">
              <a:lnSpc>
                <a:spcPct val="80000"/>
              </a:lnSpc>
              <a:spcBef>
                <a:spcPts val="0"/>
              </a:spcBef>
              <a:spcAft>
                <a:spcPts val="900"/>
              </a:spcAft>
            </a:pPr>
            <a:r>
              <a:rPr lang="en-US" sz="2400" dirty="0"/>
              <a:t>Frequency distributions (tables, graphs)</a:t>
            </a:r>
          </a:p>
          <a:p>
            <a:pPr>
              <a:lnSpc>
                <a:spcPct val="80000"/>
              </a:lnSpc>
              <a:spcBef>
                <a:spcPts val="0"/>
              </a:spcBef>
              <a:spcAft>
                <a:spcPts val="600"/>
              </a:spcAft>
            </a:pPr>
            <a:r>
              <a:rPr lang="en-US" sz="2800" dirty="0"/>
              <a:t>Summarizing data</a:t>
            </a:r>
          </a:p>
          <a:p>
            <a:pPr lvl="1">
              <a:lnSpc>
                <a:spcPct val="80000"/>
              </a:lnSpc>
              <a:spcBef>
                <a:spcPts val="0"/>
              </a:spcBef>
              <a:spcAft>
                <a:spcPts val="600"/>
              </a:spcAft>
            </a:pPr>
            <a:r>
              <a:rPr lang="en-US" sz="2400" dirty="0"/>
              <a:t>Measures of central tendency (mean, median, mode)</a:t>
            </a:r>
          </a:p>
          <a:p>
            <a:pPr lvl="1">
              <a:lnSpc>
                <a:spcPct val="80000"/>
              </a:lnSpc>
              <a:spcBef>
                <a:spcPts val="0"/>
              </a:spcBef>
              <a:spcAft>
                <a:spcPts val="600"/>
              </a:spcAft>
            </a:pPr>
            <a:r>
              <a:rPr lang="en-US" sz="2400" dirty="0"/>
              <a:t>Measures of variation</a:t>
            </a:r>
          </a:p>
          <a:p>
            <a:pPr>
              <a:lnSpc>
                <a:spcPct val="80000"/>
              </a:lnSpc>
              <a:spcBef>
                <a:spcPts val="0"/>
              </a:spcBef>
              <a:spcAft>
                <a:spcPts val="600"/>
              </a:spcAft>
            </a:pPr>
            <a:r>
              <a:rPr lang="en-US" sz="2800" dirty="0"/>
              <a:t>Statistical testing</a:t>
            </a:r>
          </a:p>
          <a:p>
            <a:pPr lvl="1">
              <a:lnSpc>
                <a:spcPct val="80000"/>
              </a:lnSpc>
              <a:spcBef>
                <a:spcPts val="0"/>
              </a:spcBef>
              <a:spcAft>
                <a:spcPts val="900"/>
              </a:spcAft>
            </a:pPr>
            <a:r>
              <a:rPr lang="en-US" sz="2400" dirty="0"/>
              <a:t>Significance testing (Fisher)</a:t>
            </a:r>
          </a:p>
          <a:p>
            <a:pPr lvl="1">
              <a:lnSpc>
                <a:spcPct val="80000"/>
              </a:lnSpc>
              <a:spcBef>
                <a:spcPts val="0"/>
              </a:spcBef>
              <a:spcAft>
                <a:spcPts val="900"/>
              </a:spcAft>
            </a:pPr>
            <a:r>
              <a:rPr lang="en-US" sz="2400" dirty="0"/>
              <a:t>Hypothesis testing (Neyman-Pearson)</a:t>
            </a:r>
          </a:p>
          <a:p>
            <a:pPr lvl="1">
              <a:lnSpc>
                <a:spcPct val="80000"/>
              </a:lnSpc>
              <a:spcBef>
                <a:spcPts val="0"/>
              </a:spcBef>
              <a:spcAft>
                <a:spcPts val="900"/>
              </a:spcAft>
            </a:pPr>
            <a:r>
              <a:rPr lang="en-US" sz="2400" dirty="0"/>
              <a:t>Confidence intervals</a:t>
            </a:r>
          </a:p>
          <a:p>
            <a:pPr>
              <a:lnSpc>
                <a:spcPct val="80000"/>
              </a:lnSpc>
              <a:spcBef>
                <a:spcPts val="0"/>
              </a:spcBef>
              <a:spcAft>
                <a:spcPts val="600"/>
              </a:spcAft>
            </a:pPr>
            <a:r>
              <a:rPr lang="en-US" sz="2800" dirty="0"/>
              <a:t>Statistical versus clinical significance</a:t>
            </a:r>
          </a:p>
        </p:txBody>
      </p:sp>
    </p:spTree>
    <p:extLst>
      <p:ext uri="{BB962C8B-B14F-4D97-AF65-F5344CB8AC3E}">
        <p14:creationId xmlns:p14="http://schemas.microsoft.com/office/powerpoint/2010/main" val="8738971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5" name="Line 3"/>
          <p:cNvSpPr>
            <a:spLocks noChangeShapeType="1"/>
          </p:cNvSpPr>
          <p:nvPr/>
        </p:nvSpPr>
        <p:spPr bwMode="auto">
          <a:xfrm>
            <a:off x="457200" y="3790031"/>
            <a:ext cx="2704641" cy="10788"/>
          </a:xfrm>
          <a:prstGeom prst="line">
            <a:avLst/>
          </a:prstGeom>
          <a:noFill/>
          <a:ln w="635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28676" name="Line 4"/>
          <p:cNvSpPr>
            <a:spLocks noChangeShapeType="1"/>
          </p:cNvSpPr>
          <p:nvPr/>
        </p:nvSpPr>
        <p:spPr bwMode="auto">
          <a:xfrm flipH="1">
            <a:off x="1793461" y="2069909"/>
            <a:ext cx="45259" cy="1730910"/>
          </a:xfrm>
          <a:prstGeom prst="line">
            <a:avLst/>
          </a:prstGeom>
          <a:noFill/>
          <a:ln w="6350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en-US"/>
          </a:p>
        </p:txBody>
      </p:sp>
      <p:grpSp>
        <p:nvGrpSpPr>
          <p:cNvPr id="28677" name="Group 5"/>
          <p:cNvGrpSpPr>
            <a:grpSpLocks/>
          </p:cNvGrpSpPr>
          <p:nvPr/>
        </p:nvGrpSpPr>
        <p:grpSpPr bwMode="auto">
          <a:xfrm>
            <a:off x="738933" y="2032000"/>
            <a:ext cx="2199574" cy="1633881"/>
            <a:chOff x="2040" y="1728"/>
            <a:chExt cx="1944" cy="1632"/>
          </a:xfrm>
        </p:grpSpPr>
        <p:sp>
          <p:nvSpPr>
            <p:cNvPr id="28680" name="Freeform 6"/>
            <p:cNvSpPr>
              <a:spLocks/>
            </p:cNvSpPr>
            <p:nvPr/>
          </p:nvSpPr>
          <p:spPr bwMode="auto">
            <a:xfrm>
              <a:off x="2040" y="1728"/>
              <a:ext cx="1012" cy="1632"/>
            </a:xfrm>
            <a:custGeom>
              <a:avLst/>
              <a:gdLst>
                <a:gd name="T0" fmla="*/ 0 w 1224"/>
                <a:gd name="T1" fmla="*/ 1607 h 1621"/>
                <a:gd name="T2" fmla="*/ 232 w 1224"/>
                <a:gd name="T3" fmla="*/ 1575 h 1621"/>
                <a:gd name="T4" fmla="*/ 496 w 1224"/>
                <a:gd name="T5" fmla="*/ 1260 h 1621"/>
                <a:gd name="T6" fmla="*/ 695 w 1224"/>
                <a:gd name="T7" fmla="*/ 294 h 1621"/>
                <a:gd name="T8" fmla="*/ 858 w 1224"/>
                <a:gd name="T9" fmla="*/ 46 h 1621"/>
                <a:gd name="T10" fmla="*/ 1012 w 1224"/>
                <a:gd name="T11" fmla="*/ 16 h 1621"/>
                <a:gd name="T12" fmla="*/ 0 60000 65536"/>
                <a:gd name="T13" fmla="*/ 0 60000 65536"/>
                <a:gd name="T14" fmla="*/ 0 60000 65536"/>
                <a:gd name="T15" fmla="*/ 0 60000 65536"/>
                <a:gd name="T16" fmla="*/ 0 60000 65536"/>
                <a:gd name="T17" fmla="*/ 0 60000 65536"/>
                <a:gd name="T18" fmla="*/ 0 w 1224"/>
                <a:gd name="T19" fmla="*/ 0 h 1621"/>
                <a:gd name="T20" fmla="*/ 1224 w 1224"/>
                <a:gd name="T21" fmla="*/ 1621 h 1621"/>
              </a:gdLst>
              <a:ahLst/>
              <a:cxnLst>
                <a:cxn ang="T12">
                  <a:pos x="T0" y="T1"/>
                </a:cxn>
                <a:cxn ang="T13">
                  <a:pos x="T2" y="T3"/>
                </a:cxn>
                <a:cxn ang="T14">
                  <a:pos x="T4" y="T5"/>
                </a:cxn>
                <a:cxn ang="T15">
                  <a:pos x="T6" y="T7"/>
                </a:cxn>
                <a:cxn ang="T16">
                  <a:pos x="T8" y="T9"/>
                </a:cxn>
                <a:cxn ang="T17">
                  <a:pos x="T10" y="T11"/>
                </a:cxn>
              </a:cxnLst>
              <a:rect l="T18" t="T19" r="T20" b="T21"/>
              <a:pathLst>
                <a:path w="1224" h="1621">
                  <a:moveTo>
                    <a:pt x="0" y="1596"/>
                  </a:moveTo>
                  <a:cubicBezTo>
                    <a:pt x="47" y="1592"/>
                    <a:pt x="180" y="1621"/>
                    <a:pt x="280" y="1564"/>
                  </a:cubicBezTo>
                  <a:cubicBezTo>
                    <a:pt x="380" y="1507"/>
                    <a:pt x="507" y="1464"/>
                    <a:pt x="600" y="1252"/>
                  </a:cubicBezTo>
                  <a:cubicBezTo>
                    <a:pt x="693" y="1040"/>
                    <a:pt x="767" y="493"/>
                    <a:pt x="840" y="292"/>
                  </a:cubicBezTo>
                  <a:cubicBezTo>
                    <a:pt x="913" y="91"/>
                    <a:pt x="974" y="92"/>
                    <a:pt x="1038" y="46"/>
                  </a:cubicBezTo>
                  <a:cubicBezTo>
                    <a:pt x="1102" y="0"/>
                    <a:pt x="1185" y="22"/>
                    <a:pt x="1224" y="1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28681" name="Freeform 7"/>
            <p:cNvSpPr>
              <a:spLocks/>
            </p:cNvSpPr>
            <p:nvPr/>
          </p:nvSpPr>
          <p:spPr bwMode="auto">
            <a:xfrm flipH="1">
              <a:off x="2972" y="1728"/>
              <a:ext cx="1012" cy="1632"/>
            </a:xfrm>
            <a:custGeom>
              <a:avLst/>
              <a:gdLst>
                <a:gd name="T0" fmla="*/ 0 w 1224"/>
                <a:gd name="T1" fmla="*/ 1607 h 1621"/>
                <a:gd name="T2" fmla="*/ 232 w 1224"/>
                <a:gd name="T3" fmla="*/ 1575 h 1621"/>
                <a:gd name="T4" fmla="*/ 496 w 1224"/>
                <a:gd name="T5" fmla="*/ 1260 h 1621"/>
                <a:gd name="T6" fmla="*/ 695 w 1224"/>
                <a:gd name="T7" fmla="*/ 294 h 1621"/>
                <a:gd name="T8" fmla="*/ 858 w 1224"/>
                <a:gd name="T9" fmla="*/ 46 h 1621"/>
                <a:gd name="T10" fmla="*/ 1012 w 1224"/>
                <a:gd name="T11" fmla="*/ 16 h 1621"/>
                <a:gd name="T12" fmla="*/ 0 60000 65536"/>
                <a:gd name="T13" fmla="*/ 0 60000 65536"/>
                <a:gd name="T14" fmla="*/ 0 60000 65536"/>
                <a:gd name="T15" fmla="*/ 0 60000 65536"/>
                <a:gd name="T16" fmla="*/ 0 60000 65536"/>
                <a:gd name="T17" fmla="*/ 0 60000 65536"/>
                <a:gd name="T18" fmla="*/ 0 w 1224"/>
                <a:gd name="T19" fmla="*/ 0 h 1621"/>
                <a:gd name="T20" fmla="*/ 1224 w 1224"/>
                <a:gd name="T21" fmla="*/ 1621 h 1621"/>
              </a:gdLst>
              <a:ahLst/>
              <a:cxnLst>
                <a:cxn ang="T12">
                  <a:pos x="T0" y="T1"/>
                </a:cxn>
                <a:cxn ang="T13">
                  <a:pos x="T2" y="T3"/>
                </a:cxn>
                <a:cxn ang="T14">
                  <a:pos x="T4" y="T5"/>
                </a:cxn>
                <a:cxn ang="T15">
                  <a:pos x="T6" y="T7"/>
                </a:cxn>
                <a:cxn ang="T16">
                  <a:pos x="T8" y="T9"/>
                </a:cxn>
                <a:cxn ang="T17">
                  <a:pos x="T10" y="T11"/>
                </a:cxn>
              </a:cxnLst>
              <a:rect l="T18" t="T19" r="T20" b="T21"/>
              <a:pathLst>
                <a:path w="1224" h="1621">
                  <a:moveTo>
                    <a:pt x="0" y="1596"/>
                  </a:moveTo>
                  <a:cubicBezTo>
                    <a:pt x="47" y="1592"/>
                    <a:pt x="180" y="1621"/>
                    <a:pt x="280" y="1564"/>
                  </a:cubicBezTo>
                  <a:cubicBezTo>
                    <a:pt x="380" y="1507"/>
                    <a:pt x="507" y="1464"/>
                    <a:pt x="600" y="1252"/>
                  </a:cubicBezTo>
                  <a:cubicBezTo>
                    <a:pt x="693" y="1040"/>
                    <a:pt x="767" y="493"/>
                    <a:pt x="840" y="292"/>
                  </a:cubicBezTo>
                  <a:cubicBezTo>
                    <a:pt x="913" y="91"/>
                    <a:pt x="974" y="92"/>
                    <a:pt x="1038" y="46"/>
                  </a:cubicBezTo>
                  <a:cubicBezTo>
                    <a:pt x="1102" y="0"/>
                    <a:pt x="1185" y="22"/>
                    <a:pt x="1224" y="1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grpSp>
      <p:sp>
        <p:nvSpPr>
          <p:cNvPr id="28678" name="Text Box 8"/>
          <p:cNvSpPr txBox="1">
            <a:spLocks noChangeArrowheads="1"/>
          </p:cNvSpPr>
          <p:nvPr/>
        </p:nvSpPr>
        <p:spPr bwMode="auto">
          <a:xfrm>
            <a:off x="348239" y="3924969"/>
            <a:ext cx="3235325" cy="4270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sz="2200" b="1">
                <a:latin typeface="Arial" panose="020B0604020202020204" pitchFamily="34" charset="0"/>
              </a:rPr>
              <a:t>Mean</a:t>
            </a:r>
            <a:r>
              <a:rPr lang="pt-BR" altLang="en-US" sz="2200" b="1" dirty="0">
                <a:latin typeface="Arial" panose="020B0604020202020204" pitchFamily="34" charset="0"/>
              </a:rPr>
              <a:t> = </a:t>
            </a:r>
            <a:r>
              <a:rPr lang="pt-BR" altLang="en-US" sz="2200" b="1" dirty="0" err="1">
                <a:latin typeface="Arial" panose="020B0604020202020204" pitchFamily="34" charset="0"/>
              </a:rPr>
              <a:t>Median</a:t>
            </a:r>
            <a:r>
              <a:rPr lang="pt-BR" altLang="en-US" sz="2200" b="1" dirty="0">
                <a:latin typeface="Arial" panose="020B0604020202020204" pitchFamily="34" charset="0"/>
              </a:rPr>
              <a:t> = </a:t>
            </a:r>
            <a:r>
              <a:rPr lang="pt-BR" altLang="en-US" sz="2200" b="1" dirty="0" err="1">
                <a:latin typeface="Arial" panose="020B0604020202020204" pitchFamily="34" charset="0"/>
              </a:rPr>
              <a:t>Mode</a:t>
            </a:r>
            <a:endParaRPr lang="en-US" altLang="en-US" sz="2200" b="1" dirty="0">
              <a:latin typeface="Arial" panose="020B0604020202020204" pitchFamily="34" charset="0"/>
            </a:endParaRPr>
          </a:p>
        </p:txBody>
      </p:sp>
      <p:sp>
        <p:nvSpPr>
          <p:cNvPr id="28679" name="Text Box 26"/>
          <p:cNvSpPr txBox="1">
            <a:spLocks noChangeArrowheads="1"/>
          </p:cNvSpPr>
          <p:nvPr/>
        </p:nvSpPr>
        <p:spPr bwMode="auto">
          <a:xfrm>
            <a:off x="839389" y="1523389"/>
            <a:ext cx="1998662"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err="1">
                <a:latin typeface="Arial" panose="020B0604020202020204" pitchFamily="34" charset="0"/>
              </a:rPr>
              <a:t>Symmetrical</a:t>
            </a:r>
            <a:endParaRPr lang="en-US" altLang="en-US" b="1" dirty="0">
              <a:latin typeface="Arial" panose="020B0604020202020204" pitchFamily="34" charset="0"/>
            </a:endParaRPr>
          </a:p>
        </p:txBody>
      </p:sp>
      <p:sp>
        <p:nvSpPr>
          <p:cNvPr id="12" name="Title 1"/>
          <p:cNvSpPr>
            <a:spLocks noGrp="1"/>
          </p:cNvSpPr>
          <p:nvPr>
            <p:ph type="title"/>
          </p:nvPr>
        </p:nvSpPr>
        <p:spPr>
          <a:xfrm>
            <a:off x="457200" y="277813"/>
            <a:ext cx="8229600" cy="1139825"/>
          </a:xfrm>
        </p:spPr>
        <p:txBody>
          <a:bodyPr/>
          <a:lstStyle/>
          <a:p>
            <a:r>
              <a:rPr lang="en-US" dirty="0"/>
              <a:t>Measures of central tendency</a:t>
            </a:r>
          </a:p>
        </p:txBody>
      </p:sp>
      <p:grpSp>
        <p:nvGrpSpPr>
          <p:cNvPr id="13" name="Group 45"/>
          <p:cNvGrpSpPr>
            <a:grpSpLocks/>
          </p:cNvGrpSpPr>
          <p:nvPr/>
        </p:nvGrpSpPr>
        <p:grpSpPr bwMode="auto">
          <a:xfrm>
            <a:off x="4411207" y="2210482"/>
            <a:ext cx="4417136" cy="1260524"/>
            <a:chOff x="1056" y="1824"/>
            <a:chExt cx="3552" cy="1174"/>
          </a:xfrm>
        </p:grpSpPr>
        <p:sp>
          <p:nvSpPr>
            <p:cNvPr id="14" name="Line 16"/>
            <p:cNvSpPr>
              <a:spLocks noChangeShapeType="1"/>
            </p:cNvSpPr>
            <p:nvPr/>
          </p:nvSpPr>
          <p:spPr bwMode="auto">
            <a:xfrm>
              <a:off x="1817" y="1824"/>
              <a:ext cx="0" cy="1139"/>
            </a:xfrm>
            <a:prstGeom prst="line">
              <a:avLst/>
            </a:prstGeom>
            <a:noFill/>
            <a:ln w="6350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en-US"/>
            </a:p>
          </p:txBody>
        </p:sp>
        <p:sp>
          <p:nvSpPr>
            <p:cNvPr id="15" name="Line 21"/>
            <p:cNvSpPr>
              <a:spLocks noChangeShapeType="1"/>
            </p:cNvSpPr>
            <p:nvPr/>
          </p:nvSpPr>
          <p:spPr bwMode="auto">
            <a:xfrm>
              <a:off x="1056" y="2998"/>
              <a:ext cx="3552" cy="0"/>
            </a:xfrm>
            <a:prstGeom prst="line">
              <a:avLst/>
            </a:prstGeom>
            <a:noFill/>
            <a:ln w="635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6" name="Freeform 24"/>
            <p:cNvSpPr>
              <a:spLocks/>
            </p:cNvSpPr>
            <p:nvPr/>
          </p:nvSpPr>
          <p:spPr bwMode="auto">
            <a:xfrm>
              <a:off x="1455" y="1824"/>
              <a:ext cx="2990" cy="1114"/>
            </a:xfrm>
            <a:custGeom>
              <a:avLst/>
              <a:gdLst>
                <a:gd name="T0" fmla="*/ 6 w 2096"/>
                <a:gd name="T1" fmla="*/ 1114 h 1114"/>
                <a:gd name="T2" fmla="*/ 6 w 2096"/>
                <a:gd name="T3" fmla="*/ 618 h 1114"/>
                <a:gd name="T4" fmla="*/ 6 w 2096"/>
                <a:gd name="T5" fmla="*/ 394 h 1114"/>
                <a:gd name="T6" fmla="*/ 17 w 2096"/>
                <a:gd name="T7" fmla="*/ 250 h 1114"/>
                <a:gd name="T8" fmla="*/ 108 w 2096"/>
                <a:gd name="T9" fmla="*/ 70 h 1114"/>
                <a:gd name="T10" fmla="*/ 357 w 2096"/>
                <a:gd name="T11" fmla="*/ 2 h 1114"/>
                <a:gd name="T12" fmla="*/ 785 w 2096"/>
                <a:gd name="T13" fmla="*/ 79 h 1114"/>
                <a:gd name="T14" fmla="*/ 1137 w 2096"/>
                <a:gd name="T15" fmla="*/ 280 h 1114"/>
                <a:gd name="T16" fmla="*/ 1454 w 2096"/>
                <a:gd name="T17" fmla="*/ 586 h 1114"/>
                <a:gd name="T18" fmla="*/ 1743 w 2096"/>
                <a:gd name="T19" fmla="*/ 842 h 1114"/>
                <a:gd name="T20" fmla="*/ 2185 w 2096"/>
                <a:gd name="T21" fmla="*/ 1030 h 1114"/>
                <a:gd name="T22" fmla="*/ 2431 w 2096"/>
                <a:gd name="T23" fmla="*/ 1070 h 1114"/>
                <a:gd name="T24" fmla="*/ 2990 w 2096"/>
                <a:gd name="T25" fmla="*/ 1066 h 11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96"/>
                <a:gd name="T40" fmla="*/ 0 h 1114"/>
                <a:gd name="T41" fmla="*/ 2096 w 2096"/>
                <a:gd name="T42" fmla="*/ 1114 h 11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96" h="1114">
                  <a:moveTo>
                    <a:pt x="4" y="1114"/>
                  </a:moveTo>
                  <a:cubicBezTo>
                    <a:pt x="4" y="1031"/>
                    <a:pt x="4" y="738"/>
                    <a:pt x="4" y="618"/>
                  </a:cubicBezTo>
                  <a:cubicBezTo>
                    <a:pt x="4" y="498"/>
                    <a:pt x="3" y="455"/>
                    <a:pt x="4" y="394"/>
                  </a:cubicBezTo>
                  <a:cubicBezTo>
                    <a:pt x="5" y="333"/>
                    <a:pt x="0" y="304"/>
                    <a:pt x="12" y="250"/>
                  </a:cubicBezTo>
                  <a:cubicBezTo>
                    <a:pt x="24" y="196"/>
                    <a:pt x="36" y="111"/>
                    <a:pt x="76" y="70"/>
                  </a:cubicBezTo>
                  <a:cubicBezTo>
                    <a:pt x="116" y="29"/>
                    <a:pt x="171" y="0"/>
                    <a:pt x="250" y="2"/>
                  </a:cubicBezTo>
                  <a:cubicBezTo>
                    <a:pt x="329" y="4"/>
                    <a:pt x="459" y="33"/>
                    <a:pt x="550" y="79"/>
                  </a:cubicBezTo>
                  <a:cubicBezTo>
                    <a:pt x="641" y="125"/>
                    <a:pt x="719" y="195"/>
                    <a:pt x="797" y="280"/>
                  </a:cubicBezTo>
                  <a:cubicBezTo>
                    <a:pt x="875" y="365"/>
                    <a:pt x="948" y="493"/>
                    <a:pt x="1019" y="586"/>
                  </a:cubicBezTo>
                  <a:cubicBezTo>
                    <a:pt x="1090" y="679"/>
                    <a:pt x="1136" y="768"/>
                    <a:pt x="1222" y="842"/>
                  </a:cubicBezTo>
                  <a:cubicBezTo>
                    <a:pt x="1308" y="916"/>
                    <a:pt x="1452" y="992"/>
                    <a:pt x="1532" y="1030"/>
                  </a:cubicBezTo>
                  <a:cubicBezTo>
                    <a:pt x="1612" y="1068"/>
                    <a:pt x="1610" y="1064"/>
                    <a:pt x="1704" y="1070"/>
                  </a:cubicBezTo>
                  <a:cubicBezTo>
                    <a:pt x="1798" y="1076"/>
                    <a:pt x="2014" y="1067"/>
                    <a:pt x="2096" y="1066"/>
                  </a:cubicBezTo>
                </a:path>
              </a:pathLst>
            </a:custGeom>
            <a:noFill/>
            <a:ln w="635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17" name="Line 25"/>
            <p:cNvSpPr>
              <a:spLocks noChangeShapeType="1"/>
            </p:cNvSpPr>
            <p:nvPr/>
          </p:nvSpPr>
          <p:spPr bwMode="auto">
            <a:xfrm>
              <a:off x="2126" y="1893"/>
              <a:ext cx="0" cy="1070"/>
            </a:xfrm>
            <a:prstGeom prst="line">
              <a:avLst/>
            </a:prstGeom>
            <a:noFill/>
            <a:ln w="6350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en-US"/>
            </a:p>
          </p:txBody>
        </p:sp>
        <p:sp>
          <p:nvSpPr>
            <p:cNvPr id="18" name="Line 26"/>
            <p:cNvSpPr>
              <a:spLocks noChangeShapeType="1"/>
            </p:cNvSpPr>
            <p:nvPr/>
          </p:nvSpPr>
          <p:spPr bwMode="auto">
            <a:xfrm>
              <a:off x="2641" y="2171"/>
              <a:ext cx="0" cy="792"/>
            </a:xfrm>
            <a:prstGeom prst="line">
              <a:avLst/>
            </a:prstGeom>
            <a:noFill/>
            <a:ln w="63500">
              <a:solidFill>
                <a:schemeClr val="tx1"/>
              </a:solidFill>
              <a:round/>
              <a:headEnd/>
              <a:tailEnd type="triangle" w="med" len="med"/>
            </a:ln>
            <a:extLst>
              <a:ext uri="{909E8E84-426E-40dd-AFC4-6F175D3DCCD1}">
                <a14:hiddenFill xmlns="" xmlns:a14="http://schemas.microsoft.com/office/drawing/2010/main">
                  <a:noFill/>
                </a14:hiddenFill>
              </a:ext>
            </a:extLst>
          </p:spPr>
          <p:txBody>
            <a:bodyPr wrap="none"/>
            <a:lstStyle/>
            <a:p>
              <a:endParaRPr lang="en-US"/>
            </a:p>
          </p:txBody>
        </p:sp>
      </p:grpSp>
      <p:sp>
        <p:nvSpPr>
          <p:cNvPr id="19" name="Text Box 39"/>
          <p:cNvSpPr txBox="1">
            <a:spLocks noChangeArrowheads="1"/>
          </p:cNvSpPr>
          <p:nvPr/>
        </p:nvSpPr>
        <p:spPr bwMode="auto">
          <a:xfrm>
            <a:off x="4537497" y="1539473"/>
            <a:ext cx="302333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err="1">
                <a:latin typeface="Arial" panose="020B0604020202020204" pitchFamily="34" charset="0"/>
              </a:rPr>
              <a:t>Skewed</a:t>
            </a:r>
            <a:r>
              <a:rPr lang="pt-BR" altLang="en-US" b="1" dirty="0">
                <a:latin typeface="Arial" panose="020B0604020202020204" pitchFamily="34" charset="0"/>
              </a:rPr>
              <a:t> </a:t>
            </a:r>
            <a:r>
              <a:rPr lang="pt-BR" altLang="en-US" b="1" dirty="0" err="1">
                <a:latin typeface="Arial" panose="020B0604020202020204" pitchFamily="34" charset="0"/>
              </a:rPr>
              <a:t>to</a:t>
            </a:r>
            <a:r>
              <a:rPr lang="pt-BR" altLang="en-US" b="1" dirty="0">
                <a:latin typeface="Arial" panose="020B0604020202020204" pitchFamily="34" charset="0"/>
              </a:rPr>
              <a:t> </a:t>
            </a:r>
            <a:r>
              <a:rPr lang="pt-BR" altLang="en-US" b="1" dirty="0" err="1">
                <a:latin typeface="Arial" panose="020B0604020202020204" pitchFamily="34" charset="0"/>
              </a:rPr>
              <a:t>the</a:t>
            </a:r>
            <a:r>
              <a:rPr lang="pt-BR" altLang="en-US" b="1" dirty="0">
                <a:latin typeface="Arial" panose="020B0604020202020204" pitchFamily="34" charset="0"/>
              </a:rPr>
              <a:t> </a:t>
            </a:r>
            <a:r>
              <a:rPr lang="pt-BR" altLang="en-US" b="1" dirty="0" err="1">
                <a:latin typeface="Arial" panose="020B0604020202020204" pitchFamily="34" charset="0"/>
              </a:rPr>
              <a:t>right</a:t>
            </a:r>
            <a:endParaRPr lang="en-US" altLang="en-US" b="1" dirty="0">
              <a:latin typeface="Arial" panose="020B0604020202020204" pitchFamily="34" charset="0"/>
            </a:endParaRPr>
          </a:p>
        </p:txBody>
      </p:sp>
      <p:sp>
        <p:nvSpPr>
          <p:cNvPr id="20" name="Text Box 44"/>
          <p:cNvSpPr txBox="1">
            <a:spLocks noChangeArrowheads="1"/>
          </p:cNvSpPr>
          <p:nvPr/>
        </p:nvSpPr>
        <p:spPr bwMode="auto">
          <a:xfrm>
            <a:off x="7089645" y="3620393"/>
            <a:ext cx="1905000" cy="11874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type="none" w="med" len="lg"/>
                <a:tailEnd type="none" w="med" len="lg"/>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a:spcBef>
                <a:spcPct val="50000"/>
              </a:spcBef>
            </a:pPr>
            <a:r>
              <a:rPr lang="en-US" altLang="en-US" b="1">
                <a:latin typeface="Arial" panose="020B0604020202020204" pitchFamily="34" charset="0"/>
              </a:rPr>
              <a:t>1 = Mode</a:t>
            </a:r>
            <a:br>
              <a:rPr lang="en-US" altLang="en-US" b="1">
                <a:latin typeface="Arial" panose="020B0604020202020204" pitchFamily="34" charset="0"/>
              </a:rPr>
            </a:br>
            <a:r>
              <a:rPr lang="en-US" altLang="en-US" b="1">
                <a:solidFill>
                  <a:schemeClr val="tx2"/>
                </a:solidFill>
                <a:latin typeface="Arial" panose="020B0604020202020204" pitchFamily="34" charset="0"/>
              </a:rPr>
              <a:t>2 = Median</a:t>
            </a:r>
            <a:br>
              <a:rPr lang="en-US" altLang="en-US" b="1">
                <a:latin typeface="Arial" panose="020B0604020202020204" pitchFamily="34" charset="0"/>
              </a:rPr>
            </a:br>
            <a:r>
              <a:rPr lang="en-US" altLang="en-US" b="1">
                <a:latin typeface="Arial" panose="020B0604020202020204" pitchFamily="34" charset="0"/>
              </a:rPr>
              <a:t>3 = Mean</a:t>
            </a:r>
          </a:p>
        </p:txBody>
      </p:sp>
      <p:sp>
        <p:nvSpPr>
          <p:cNvPr id="21" name="Text Box 47"/>
          <p:cNvSpPr txBox="1">
            <a:spLocks noChangeArrowheads="1"/>
          </p:cNvSpPr>
          <p:nvPr/>
        </p:nvSpPr>
        <p:spPr bwMode="auto">
          <a:xfrm>
            <a:off x="5108445" y="3544995"/>
            <a:ext cx="19812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type="none" w="med" len="lg"/>
                <a:tailEnd type="none" w="med" len="lg"/>
              </a14:hiddenLine>
            </a:ext>
          </a:extLst>
        </p:spPr>
        <p:txBody>
          <a:bodyPr>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spcBef>
                <a:spcPct val="50000"/>
              </a:spcBef>
            </a:pPr>
            <a:r>
              <a:rPr lang="en-US" altLang="en-US" b="1">
                <a:latin typeface="Arial" panose="020B0604020202020204" pitchFamily="34" charset="0"/>
              </a:rPr>
              <a:t> 1   </a:t>
            </a:r>
            <a:r>
              <a:rPr lang="en-US" altLang="en-US" b="1">
                <a:solidFill>
                  <a:schemeClr val="tx2"/>
                </a:solidFill>
                <a:latin typeface="Arial" panose="020B0604020202020204" pitchFamily="34" charset="0"/>
              </a:rPr>
              <a:t>2</a:t>
            </a:r>
            <a:r>
              <a:rPr lang="en-US" altLang="en-US" b="1">
                <a:latin typeface="Arial" panose="020B0604020202020204" pitchFamily="34" charset="0"/>
              </a:rPr>
              <a:t>      3    </a:t>
            </a:r>
          </a:p>
        </p:txBody>
      </p:sp>
      <p:pic>
        <p:nvPicPr>
          <p:cNvPr id="22" name="Content Placeholder 3"/>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2316400" y="4333113"/>
            <a:ext cx="4642769" cy="1705162"/>
          </a:xfrm>
          <a:prstGeom prst="rect">
            <a:avLst/>
          </a:prstGeom>
        </p:spPr>
      </p:pic>
      <p:sp>
        <p:nvSpPr>
          <p:cNvPr id="24" name="Text Box 26"/>
          <p:cNvSpPr txBox="1">
            <a:spLocks noChangeArrowheads="1"/>
          </p:cNvSpPr>
          <p:nvPr/>
        </p:nvSpPr>
        <p:spPr bwMode="auto">
          <a:xfrm>
            <a:off x="4001835" y="4252398"/>
            <a:ext cx="139814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b="1" dirty="0">
                <a:latin typeface="Arial" panose="020B0604020202020204" pitchFamily="34" charset="0"/>
              </a:rPr>
              <a:t>Bimodal</a:t>
            </a:r>
            <a:endParaRPr lang="en-US" altLang="en-US" b="1" dirty="0">
              <a:latin typeface="Arial" panose="020B0604020202020204" pitchFamily="34" charset="0"/>
            </a:endParaRPr>
          </a:p>
        </p:txBody>
      </p:sp>
      <p:sp>
        <p:nvSpPr>
          <p:cNvPr id="25" name="Text Box 8"/>
          <p:cNvSpPr txBox="1">
            <a:spLocks noChangeArrowheads="1"/>
          </p:cNvSpPr>
          <p:nvPr/>
        </p:nvSpPr>
        <p:spPr bwMode="auto">
          <a:xfrm>
            <a:off x="3132151" y="5970222"/>
            <a:ext cx="431962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63500">
                <a:solidFill>
                  <a:srgbClr val="000000"/>
                </a:solidFill>
                <a:miter lim="800000"/>
                <a:headEnd/>
                <a:tailEnd/>
              </a14:hiddenLine>
            </a:ext>
          </a:extLst>
        </p:spPr>
        <p:txBody>
          <a:bodyPr wrap="squar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algn="l" eaLnBrk="1" hangingPunct="1"/>
            <a:r>
              <a:rPr lang="pt-BR" altLang="en-US" sz="1600" b="1" dirty="0">
                <a:latin typeface="Arial" panose="020B0604020202020204" pitchFamily="34" charset="0"/>
              </a:rPr>
              <a:t>	</a:t>
            </a:r>
            <a:r>
              <a:rPr lang="pt-BR" altLang="en-US" sz="1600" b="1" dirty="0" err="1">
                <a:latin typeface="Arial" panose="020B0604020202020204" pitchFamily="34" charset="0"/>
              </a:rPr>
              <a:t>Mode</a:t>
            </a:r>
            <a:r>
              <a:rPr lang="pt-BR" altLang="en-US" sz="1600" b="1" dirty="0">
                <a:latin typeface="Arial" panose="020B0604020202020204" pitchFamily="34" charset="0"/>
              </a:rPr>
              <a:t>   </a:t>
            </a:r>
            <a:r>
              <a:rPr lang="pt-BR" altLang="en-US" sz="1600" b="1" dirty="0" err="1">
                <a:latin typeface="Arial" panose="020B0604020202020204" pitchFamily="34" charset="0"/>
              </a:rPr>
              <a:t>Mean</a:t>
            </a:r>
            <a:r>
              <a:rPr lang="pt-BR" altLang="en-US" sz="1600" b="1" dirty="0">
                <a:latin typeface="Arial" panose="020B0604020202020204" pitchFamily="34" charset="0"/>
              </a:rPr>
              <a:t>,    </a:t>
            </a:r>
            <a:r>
              <a:rPr lang="pt-BR" altLang="en-US" sz="1600" b="1" dirty="0" err="1">
                <a:latin typeface="Arial" panose="020B0604020202020204" pitchFamily="34" charset="0"/>
              </a:rPr>
              <a:t>Mode</a:t>
            </a:r>
            <a:endParaRPr lang="pt-BR" altLang="en-US" sz="1600" b="1" dirty="0">
              <a:latin typeface="Arial" panose="020B0604020202020204" pitchFamily="34" charset="0"/>
            </a:endParaRPr>
          </a:p>
          <a:p>
            <a:pPr algn="l" eaLnBrk="1" hangingPunct="1"/>
            <a:r>
              <a:rPr lang="pt-BR" altLang="en-US" sz="1600" b="1" dirty="0">
                <a:latin typeface="Arial" panose="020B0604020202020204" pitchFamily="34" charset="0"/>
              </a:rPr>
              <a:t>		    </a:t>
            </a:r>
            <a:r>
              <a:rPr lang="pt-BR" altLang="en-US" sz="1600" b="1" dirty="0" err="1">
                <a:latin typeface="Arial" panose="020B0604020202020204" pitchFamily="34" charset="0"/>
              </a:rPr>
              <a:t>Median</a:t>
            </a:r>
            <a:endParaRPr lang="en-US" altLang="en-US" sz="1600" b="1" dirty="0">
              <a:latin typeface="Arial" panose="020B0604020202020204" pitchFamily="34" charset="0"/>
            </a:endParaRPr>
          </a:p>
        </p:txBody>
      </p:sp>
    </p:spTree>
    <p:extLst>
      <p:ext uri="{BB962C8B-B14F-4D97-AF65-F5344CB8AC3E}">
        <p14:creationId xmlns:p14="http://schemas.microsoft.com/office/powerpoint/2010/main" val="1829337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Variance and standard deviation</a:t>
            </a:r>
          </a:p>
        </p:txBody>
      </p:sp>
      <p:sp>
        <p:nvSpPr>
          <p:cNvPr id="3" name="Content Placeholder 2"/>
          <p:cNvSpPr>
            <a:spLocks noGrp="1"/>
          </p:cNvSpPr>
          <p:nvPr>
            <p:ph idx="1"/>
          </p:nvPr>
        </p:nvSpPr>
        <p:spPr/>
        <p:txBody>
          <a:bodyPr/>
          <a:lstStyle/>
          <a:p>
            <a:r>
              <a:rPr lang="en-US" u="sng" dirty="0"/>
              <a:t>Variance</a:t>
            </a:r>
            <a:r>
              <a:rPr lang="en-US" dirty="0"/>
              <a:t> = the dispersion of the values of a variable around the mean value</a:t>
            </a:r>
          </a:p>
          <a:p>
            <a:pPr lvl="1"/>
            <a:r>
              <a:rPr lang="en-US" dirty="0"/>
              <a:t>Small variance when values are close to the mean</a:t>
            </a:r>
          </a:p>
          <a:p>
            <a:pPr lvl="1"/>
            <a:r>
              <a:rPr lang="en-US" dirty="0"/>
              <a:t>Large variance when values are scattered far from the mean</a:t>
            </a:r>
          </a:p>
          <a:p>
            <a:r>
              <a:rPr lang="en-US" u="sng" dirty="0"/>
              <a:t>Standard deviation </a:t>
            </a:r>
            <a:r>
              <a:rPr lang="en-US" dirty="0"/>
              <a:t>= square root of variance</a:t>
            </a:r>
          </a:p>
          <a:p>
            <a:pPr lvl="1"/>
            <a:r>
              <a:rPr lang="en-US" dirty="0"/>
              <a:t>Average distance of observations from mean</a:t>
            </a:r>
          </a:p>
          <a:p>
            <a:pPr lvl="1"/>
            <a:r>
              <a:rPr lang="en-US" dirty="0"/>
              <a:t>Most commonly used measure of variation</a:t>
            </a:r>
          </a:p>
        </p:txBody>
      </p:sp>
    </p:spTree>
    <p:extLst>
      <p:ext uri="{BB962C8B-B14F-4D97-AF65-F5344CB8AC3E}">
        <p14:creationId xmlns:p14="http://schemas.microsoft.com/office/powerpoint/2010/main" val="37615410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deviation and mean</a:t>
            </a:r>
          </a:p>
        </p:txBody>
      </p:sp>
      <p:grpSp>
        <p:nvGrpSpPr>
          <p:cNvPr id="4" name="Group 3"/>
          <p:cNvGrpSpPr/>
          <p:nvPr/>
        </p:nvGrpSpPr>
        <p:grpSpPr>
          <a:xfrm>
            <a:off x="316824" y="1664533"/>
            <a:ext cx="8610600" cy="4157663"/>
            <a:chOff x="76200" y="1584325"/>
            <a:chExt cx="8610600" cy="4157663"/>
          </a:xfrm>
        </p:grpSpPr>
        <p:sp>
          <p:nvSpPr>
            <p:cNvPr id="5" name="Line 5"/>
            <p:cNvSpPr>
              <a:spLocks noChangeShapeType="1"/>
            </p:cNvSpPr>
            <p:nvPr/>
          </p:nvSpPr>
          <p:spPr bwMode="auto">
            <a:xfrm>
              <a:off x="76200" y="5029200"/>
              <a:ext cx="8610600" cy="20638"/>
            </a:xfrm>
            <a:prstGeom prst="line">
              <a:avLst/>
            </a:prstGeom>
            <a:noFill/>
            <a:ln w="5715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6" name="Freeform 6"/>
            <p:cNvSpPr>
              <a:spLocks/>
            </p:cNvSpPr>
            <p:nvPr/>
          </p:nvSpPr>
          <p:spPr bwMode="auto">
            <a:xfrm>
              <a:off x="585788" y="1584325"/>
              <a:ext cx="3841750" cy="3357563"/>
            </a:xfrm>
            <a:custGeom>
              <a:avLst/>
              <a:gdLst>
                <a:gd name="T0" fmla="*/ 0 w 1758"/>
                <a:gd name="T1" fmla="*/ 3357563 h 1414"/>
                <a:gd name="T2" fmla="*/ 1389848 w 1758"/>
                <a:gd name="T3" fmla="*/ 3186598 h 1414"/>
                <a:gd name="T4" fmla="*/ 2145960 w 1758"/>
                <a:gd name="T5" fmla="*/ 2592970 h 1414"/>
                <a:gd name="T6" fmla="*/ 2799364 w 1758"/>
                <a:gd name="T7" fmla="*/ 605501 h 1414"/>
                <a:gd name="T8" fmla="*/ 3336947 w 1758"/>
                <a:gd name="T9" fmla="*/ 94981 h 1414"/>
                <a:gd name="T10" fmla="*/ 3841750 w 1758"/>
                <a:gd name="T11" fmla="*/ 33243 h 1414"/>
                <a:gd name="T12" fmla="*/ 0 60000 65536"/>
                <a:gd name="T13" fmla="*/ 0 60000 65536"/>
                <a:gd name="T14" fmla="*/ 0 60000 65536"/>
                <a:gd name="T15" fmla="*/ 0 60000 65536"/>
                <a:gd name="T16" fmla="*/ 0 60000 65536"/>
                <a:gd name="T17" fmla="*/ 0 60000 65536"/>
                <a:gd name="T18" fmla="*/ 0 w 1758"/>
                <a:gd name="T19" fmla="*/ 0 h 1414"/>
                <a:gd name="T20" fmla="*/ 1758 w 1758"/>
                <a:gd name="T21" fmla="*/ 1414 h 1414"/>
              </a:gdLst>
              <a:ahLst/>
              <a:cxnLst>
                <a:cxn ang="T12">
                  <a:pos x="T0" y="T1"/>
                </a:cxn>
                <a:cxn ang="T13">
                  <a:pos x="T2" y="T3"/>
                </a:cxn>
                <a:cxn ang="T14">
                  <a:pos x="T4" y="T5"/>
                </a:cxn>
                <a:cxn ang="T15">
                  <a:pos x="T6" y="T7"/>
                </a:cxn>
                <a:cxn ang="T16">
                  <a:pos x="T8" y="T9"/>
                </a:cxn>
                <a:cxn ang="T17">
                  <a:pos x="T10" y="T11"/>
                </a:cxn>
              </a:cxnLst>
              <a:rect l="T18" t="T19" r="T20" b="T21"/>
              <a:pathLst>
                <a:path w="1758" h="1414">
                  <a:moveTo>
                    <a:pt x="0" y="1414"/>
                  </a:moveTo>
                  <a:cubicBezTo>
                    <a:pt x="106" y="1402"/>
                    <a:pt x="472" y="1396"/>
                    <a:pt x="636" y="1342"/>
                  </a:cubicBezTo>
                  <a:cubicBezTo>
                    <a:pt x="800" y="1288"/>
                    <a:pt x="875" y="1273"/>
                    <a:pt x="982" y="1092"/>
                  </a:cubicBezTo>
                  <a:cubicBezTo>
                    <a:pt x="1089" y="911"/>
                    <a:pt x="1190" y="430"/>
                    <a:pt x="1281" y="255"/>
                  </a:cubicBezTo>
                  <a:cubicBezTo>
                    <a:pt x="1371" y="79"/>
                    <a:pt x="1447" y="80"/>
                    <a:pt x="1527" y="40"/>
                  </a:cubicBezTo>
                  <a:cubicBezTo>
                    <a:pt x="1606" y="0"/>
                    <a:pt x="1710" y="19"/>
                    <a:pt x="1758" y="14"/>
                  </a:cubicBezTo>
                </a:path>
              </a:pathLst>
            </a:custGeom>
            <a:noFill/>
            <a:ln w="381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7" name="Freeform 16"/>
            <p:cNvSpPr>
              <a:spLocks/>
            </p:cNvSpPr>
            <p:nvPr/>
          </p:nvSpPr>
          <p:spPr bwMode="auto">
            <a:xfrm flipH="1">
              <a:off x="4230688" y="1584325"/>
              <a:ext cx="3843337" cy="3357563"/>
            </a:xfrm>
            <a:custGeom>
              <a:avLst/>
              <a:gdLst>
                <a:gd name="T0" fmla="*/ 0 w 1758"/>
                <a:gd name="T1" fmla="*/ 3357563 h 1414"/>
                <a:gd name="T2" fmla="*/ 1390422 w 1758"/>
                <a:gd name="T3" fmla="*/ 3186598 h 1414"/>
                <a:gd name="T4" fmla="*/ 2146847 w 1758"/>
                <a:gd name="T5" fmla="*/ 2592970 h 1414"/>
                <a:gd name="T6" fmla="*/ 2800521 w 1758"/>
                <a:gd name="T7" fmla="*/ 605501 h 1414"/>
                <a:gd name="T8" fmla="*/ 3338325 w 1758"/>
                <a:gd name="T9" fmla="*/ 94981 h 1414"/>
                <a:gd name="T10" fmla="*/ 3843337 w 1758"/>
                <a:gd name="T11" fmla="*/ 33243 h 1414"/>
                <a:gd name="T12" fmla="*/ 0 60000 65536"/>
                <a:gd name="T13" fmla="*/ 0 60000 65536"/>
                <a:gd name="T14" fmla="*/ 0 60000 65536"/>
                <a:gd name="T15" fmla="*/ 0 60000 65536"/>
                <a:gd name="T16" fmla="*/ 0 60000 65536"/>
                <a:gd name="T17" fmla="*/ 0 60000 65536"/>
                <a:gd name="T18" fmla="*/ 0 w 1758"/>
                <a:gd name="T19" fmla="*/ 0 h 1414"/>
                <a:gd name="T20" fmla="*/ 1758 w 1758"/>
                <a:gd name="T21" fmla="*/ 1414 h 1414"/>
              </a:gdLst>
              <a:ahLst/>
              <a:cxnLst>
                <a:cxn ang="T12">
                  <a:pos x="T0" y="T1"/>
                </a:cxn>
                <a:cxn ang="T13">
                  <a:pos x="T2" y="T3"/>
                </a:cxn>
                <a:cxn ang="T14">
                  <a:pos x="T4" y="T5"/>
                </a:cxn>
                <a:cxn ang="T15">
                  <a:pos x="T6" y="T7"/>
                </a:cxn>
                <a:cxn ang="T16">
                  <a:pos x="T8" y="T9"/>
                </a:cxn>
                <a:cxn ang="T17">
                  <a:pos x="T10" y="T11"/>
                </a:cxn>
              </a:cxnLst>
              <a:rect l="T18" t="T19" r="T20" b="T21"/>
              <a:pathLst>
                <a:path w="1758" h="1414">
                  <a:moveTo>
                    <a:pt x="0" y="1414"/>
                  </a:moveTo>
                  <a:cubicBezTo>
                    <a:pt x="106" y="1402"/>
                    <a:pt x="472" y="1396"/>
                    <a:pt x="636" y="1342"/>
                  </a:cubicBezTo>
                  <a:cubicBezTo>
                    <a:pt x="800" y="1288"/>
                    <a:pt x="875" y="1273"/>
                    <a:pt x="982" y="1092"/>
                  </a:cubicBezTo>
                  <a:cubicBezTo>
                    <a:pt x="1089" y="911"/>
                    <a:pt x="1190" y="430"/>
                    <a:pt x="1281" y="255"/>
                  </a:cubicBezTo>
                  <a:cubicBezTo>
                    <a:pt x="1371" y="79"/>
                    <a:pt x="1447" y="80"/>
                    <a:pt x="1527" y="40"/>
                  </a:cubicBezTo>
                  <a:cubicBezTo>
                    <a:pt x="1606" y="0"/>
                    <a:pt x="1710" y="19"/>
                    <a:pt x="1758" y="14"/>
                  </a:cubicBezTo>
                </a:path>
              </a:pathLst>
            </a:custGeom>
            <a:noFill/>
            <a:ln w="381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grpSp>
          <p:nvGrpSpPr>
            <p:cNvPr id="8" name="Group 7"/>
            <p:cNvGrpSpPr/>
            <p:nvPr/>
          </p:nvGrpSpPr>
          <p:grpSpPr>
            <a:xfrm>
              <a:off x="468313" y="5056188"/>
              <a:ext cx="7797800" cy="685800"/>
              <a:chOff x="468313" y="5056188"/>
              <a:chExt cx="7797800" cy="685800"/>
            </a:xfrm>
          </p:grpSpPr>
          <p:sp>
            <p:nvSpPr>
              <p:cNvPr id="9" name="Text Box 8"/>
              <p:cNvSpPr txBox="1">
                <a:spLocks noChangeArrowheads="1"/>
              </p:cNvSpPr>
              <p:nvPr/>
            </p:nvSpPr>
            <p:spPr bwMode="auto">
              <a:xfrm>
                <a:off x="3902075" y="5345113"/>
                <a:ext cx="8334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Mean</a:t>
                </a:r>
                <a:endParaRPr lang="en-US" altLang="en-US" sz="2000" b="1">
                  <a:latin typeface="Arial" panose="020B0604020202020204" pitchFamily="34" charset="0"/>
                </a:endParaRPr>
              </a:p>
            </p:txBody>
          </p:sp>
          <p:sp>
            <p:nvSpPr>
              <p:cNvPr id="10" name="Text Box 9"/>
              <p:cNvSpPr txBox="1">
                <a:spLocks noChangeArrowheads="1"/>
              </p:cNvSpPr>
              <p:nvPr/>
            </p:nvSpPr>
            <p:spPr bwMode="auto">
              <a:xfrm>
                <a:off x="505142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dirty="0">
                    <a:latin typeface="Arial" panose="020B0604020202020204" pitchFamily="34" charset="0"/>
                  </a:rPr>
                  <a:t>+ 1SD</a:t>
                </a:r>
                <a:endParaRPr lang="en-US" altLang="en-US" sz="2000" b="1" dirty="0">
                  <a:latin typeface="Arial" panose="020B0604020202020204" pitchFamily="34" charset="0"/>
                </a:endParaRPr>
              </a:p>
            </p:txBody>
          </p:sp>
          <p:sp>
            <p:nvSpPr>
              <p:cNvPr id="11" name="Line 18"/>
              <p:cNvSpPr>
                <a:spLocks noChangeShapeType="1"/>
              </p:cNvSpPr>
              <p:nvPr/>
            </p:nvSpPr>
            <p:spPr bwMode="auto">
              <a:xfrm>
                <a:off x="4297363"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2" name="Line 19"/>
              <p:cNvSpPr>
                <a:spLocks noChangeShapeType="1"/>
              </p:cNvSpPr>
              <p:nvPr/>
            </p:nvSpPr>
            <p:spPr bwMode="auto">
              <a:xfrm>
                <a:off x="5451475"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3" name="Line 20"/>
              <p:cNvSpPr>
                <a:spLocks noChangeShapeType="1"/>
              </p:cNvSpPr>
              <p:nvPr/>
            </p:nvSpPr>
            <p:spPr bwMode="auto">
              <a:xfrm>
                <a:off x="6605588"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4" name="Line 21"/>
              <p:cNvSpPr>
                <a:spLocks noChangeShapeType="1"/>
              </p:cNvSpPr>
              <p:nvPr/>
            </p:nvSpPr>
            <p:spPr bwMode="auto">
              <a:xfrm>
                <a:off x="7759700"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5" name="Line 22"/>
              <p:cNvSpPr>
                <a:spLocks noChangeShapeType="1"/>
              </p:cNvSpPr>
              <p:nvPr/>
            </p:nvSpPr>
            <p:spPr bwMode="auto">
              <a:xfrm>
                <a:off x="3143250"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6" name="Line 23"/>
              <p:cNvSpPr>
                <a:spLocks noChangeShapeType="1"/>
              </p:cNvSpPr>
              <p:nvPr/>
            </p:nvSpPr>
            <p:spPr bwMode="auto">
              <a:xfrm>
                <a:off x="1989138"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7" name="Text Box 25"/>
              <p:cNvSpPr txBox="1">
                <a:spLocks noChangeArrowheads="1"/>
              </p:cNvSpPr>
              <p:nvPr/>
            </p:nvSpPr>
            <p:spPr bwMode="auto">
              <a:xfrm>
                <a:off x="620712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+ 2SD</a:t>
                </a:r>
                <a:endParaRPr lang="en-US" altLang="en-US" sz="2000" b="1">
                  <a:latin typeface="Arial" panose="020B0604020202020204" pitchFamily="34" charset="0"/>
                </a:endParaRPr>
              </a:p>
            </p:txBody>
          </p:sp>
          <p:sp>
            <p:nvSpPr>
              <p:cNvPr id="18" name="Text Box 26"/>
              <p:cNvSpPr txBox="1">
                <a:spLocks noChangeArrowheads="1"/>
              </p:cNvSpPr>
              <p:nvPr/>
            </p:nvSpPr>
            <p:spPr bwMode="auto">
              <a:xfrm>
                <a:off x="736917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+ 3SD</a:t>
                </a:r>
                <a:endParaRPr lang="en-US" altLang="en-US" sz="2000" b="1">
                  <a:latin typeface="Arial" panose="020B0604020202020204" pitchFamily="34" charset="0"/>
                </a:endParaRPr>
              </a:p>
            </p:txBody>
          </p:sp>
          <p:grpSp>
            <p:nvGrpSpPr>
              <p:cNvPr id="19" name="Group 18"/>
              <p:cNvGrpSpPr/>
              <p:nvPr/>
            </p:nvGrpSpPr>
            <p:grpSpPr>
              <a:xfrm>
                <a:off x="468313" y="5056188"/>
                <a:ext cx="833437" cy="685800"/>
                <a:chOff x="468313" y="5056188"/>
                <a:chExt cx="833437" cy="685800"/>
              </a:xfrm>
            </p:grpSpPr>
            <p:sp>
              <p:nvSpPr>
                <p:cNvPr id="22" name="Line 24"/>
                <p:cNvSpPr>
                  <a:spLocks noChangeShapeType="1"/>
                </p:cNvSpPr>
                <p:nvPr/>
              </p:nvSpPr>
              <p:spPr bwMode="auto">
                <a:xfrm>
                  <a:off x="835025"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23" name="Text Box 27"/>
                <p:cNvSpPr txBox="1">
                  <a:spLocks noChangeArrowheads="1"/>
                </p:cNvSpPr>
                <p:nvPr/>
              </p:nvSpPr>
              <p:spPr bwMode="auto">
                <a:xfrm>
                  <a:off x="468313" y="5345113"/>
                  <a:ext cx="8334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- 3SD</a:t>
                  </a:r>
                  <a:endParaRPr lang="en-US" altLang="en-US" sz="2000" b="1">
                    <a:latin typeface="Arial" panose="020B0604020202020204" pitchFamily="34" charset="0"/>
                  </a:endParaRPr>
                </a:p>
              </p:txBody>
            </p:sp>
          </p:grpSp>
          <p:sp>
            <p:nvSpPr>
              <p:cNvPr id="20" name="Text Box 28"/>
              <p:cNvSpPr txBox="1">
                <a:spLocks noChangeArrowheads="1"/>
              </p:cNvSpPr>
              <p:nvPr/>
            </p:nvSpPr>
            <p:spPr bwMode="auto">
              <a:xfrm>
                <a:off x="1622425" y="5345113"/>
                <a:ext cx="8334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- 2SD</a:t>
                </a:r>
                <a:endParaRPr lang="en-US" altLang="en-US" sz="2000" b="1">
                  <a:latin typeface="Arial" panose="020B0604020202020204" pitchFamily="34" charset="0"/>
                </a:endParaRPr>
              </a:p>
            </p:txBody>
          </p:sp>
          <p:sp>
            <p:nvSpPr>
              <p:cNvPr id="21" name="Text Box 29"/>
              <p:cNvSpPr txBox="1">
                <a:spLocks noChangeArrowheads="1"/>
              </p:cNvSpPr>
              <p:nvPr/>
            </p:nvSpPr>
            <p:spPr bwMode="auto">
              <a:xfrm>
                <a:off x="2779713" y="5345113"/>
                <a:ext cx="8334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- 1SD</a:t>
                </a:r>
                <a:endParaRPr lang="en-US" altLang="en-US" sz="2000" b="1">
                  <a:latin typeface="Arial" panose="020B0604020202020204" pitchFamily="34" charset="0"/>
                </a:endParaRPr>
              </a:p>
            </p:txBody>
          </p:sp>
        </p:grpSp>
      </p:grpSp>
    </p:spTree>
    <p:extLst>
      <p:ext uri="{BB962C8B-B14F-4D97-AF65-F5344CB8AC3E}">
        <p14:creationId xmlns:p14="http://schemas.microsoft.com/office/powerpoint/2010/main" val="29213768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Standard deviation and mean </a:t>
            </a:r>
            <a:r>
              <a:rPr lang="en-US" sz="3000" dirty="0"/>
              <a:t>(2) </a:t>
            </a:r>
          </a:p>
        </p:txBody>
      </p:sp>
      <p:grpSp>
        <p:nvGrpSpPr>
          <p:cNvPr id="4" name="Group 3"/>
          <p:cNvGrpSpPr/>
          <p:nvPr/>
        </p:nvGrpSpPr>
        <p:grpSpPr>
          <a:xfrm>
            <a:off x="316824" y="1664533"/>
            <a:ext cx="8610600" cy="4157663"/>
            <a:chOff x="76200" y="1584325"/>
            <a:chExt cx="8610600" cy="4157663"/>
          </a:xfrm>
        </p:grpSpPr>
        <p:sp>
          <p:nvSpPr>
            <p:cNvPr id="5" name="Line 5"/>
            <p:cNvSpPr>
              <a:spLocks noChangeShapeType="1"/>
            </p:cNvSpPr>
            <p:nvPr/>
          </p:nvSpPr>
          <p:spPr bwMode="auto">
            <a:xfrm>
              <a:off x="76200" y="5029200"/>
              <a:ext cx="8610600" cy="20638"/>
            </a:xfrm>
            <a:prstGeom prst="line">
              <a:avLst/>
            </a:prstGeom>
            <a:noFill/>
            <a:ln w="5715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6" name="Freeform 6"/>
            <p:cNvSpPr>
              <a:spLocks/>
            </p:cNvSpPr>
            <p:nvPr/>
          </p:nvSpPr>
          <p:spPr bwMode="auto">
            <a:xfrm>
              <a:off x="585788" y="1584325"/>
              <a:ext cx="3841750" cy="3357563"/>
            </a:xfrm>
            <a:custGeom>
              <a:avLst/>
              <a:gdLst>
                <a:gd name="T0" fmla="*/ 0 w 1758"/>
                <a:gd name="T1" fmla="*/ 3357563 h 1414"/>
                <a:gd name="T2" fmla="*/ 1389848 w 1758"/>
                <a:gd name="T3" fmla="*/ 3186598 h 1414"/>
                <a:gd name="T4" fmla="*/ 2145960 w 1758"/>
                <a:gd name="T5" fmla="*/ 2592970 h 1414"/>
                <a:gd name="T6" fmla="*/ 2799364 w 1758"/>
                <a:gd name="T7" fmla="*/ 605501 h 1414"/>
                <a:gd name="T8" fmla="*/ 3336947 w 1758"/>
                <a:gd name="T9" fmla="*/ 94981 h 1414"/>
                <a:gd name="T10" fmla="*/ 3841750 w 1758"/>
                <a:gd name="T11" fmla="*/ 33243 h 1414"/>
                <a:gd name="T12" fmla="*/ 0 60000 65536"/>
                <a:gd name="T13" fmla="*/ 0 60000 65536"/>
                <a:gd name="T14" fmla="*/ 0 60000 65536"/>
                <a:gd name="T15" fmla="*/ 0 60000 65536"/>
                <a:gd name="T16" fmla="*/ 0 60000 65536"/>
                <a:gd name="T17" fmla="*/ 0 60000 65536"/>
                <a:gd name="T18" fmla="*/ 0 w 1758"/>
                <a:gd name="T19" fmla="*/ 0 h 1414"/>
                <a:gd name="T20" fmla="*/ 1758 w 1758"/>
                <a:gd name="T21" fmla="*/ 1414 h 1414"/>
              </a:gdLst>
              <a:ahLst/>
              <a:cxnLst>
                <a:cxn ang="T12">
                  <a:pos x="T0" y="T1"/>
                </a:cxn>
                <a:cxn ang="T13">
                  <a:pos x="T2" y="T3"/>
                </a:cxn>
                <a:cxn ang="T14">
                  <a:pos x="T4" y="T5"/>
                </a:cxn>
                <a:cxn ang="T15">
                  <a:pos x="T6" y="T7"/>
                </a:cxn>
                <a:cxn ang="T16">
                  <a:pos x="T8" y="T9"/>
                </a:cxn>
                <a:cxn ang="T17">
                  <a:pos x="T10" y="T11"/>
                </a:cxn>
              </a:cxnLst>
              <a:rect l="T18" t="T19" r="T20" b="T21"/>
              <a:pathLst>
                <a:path w="1758" h="1414">
                  <a:moveTo>
                    <a:pt x="0" y="1414"/>
                  </a:moveTo>
                  <a:cubicBezTo>
                    <a:pt x="106" y="1402"/>
                    <a:pt x="472" y="1396"/>
                    <a:pt x="636" y="1342"/>
                  </a:cubicBezTo>
                  <a:cubicBezTo>
                    <a:pt x="800" y="1288"/>
                    <a:pt x="875" y="1273"/>
                    <a:pt x="982" y="1092"/>
                  </a:cubicBezTo>
                  <a:cubicBezTo>
                    <a:pt x="1089" y="911"/>
                    <a:pt x="1190" y="430"/>
                    <a:pt x="1281" y="255"/>
                  </a:cubicBezTo>
                  <a:cubicBezTo>
                    <a:pt x="1371" y="79"/>
                    <a:pt x="1447" y="80"/>
                    <a:pt x="1527" y="40"/>
                  </a:cubicBezTo>
                  <a:cubicBezTo>
                    <a:pt x="1606" y="0"/>
                    <a:pt x="1710" y="19"/>
                    <a:pt x="1758" y="14"/>
                  </a:cubicBezTo>
                </a:path>
              </a:pathLst>
            </a:custGeom>
            <a:noFill/>
            <a:ln w="381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sp>
          <p:nvSpPr>
            <p:cNvPr id="7" name="Freeform 16"/>
            <p:cNvSpPr>
              <a:spLocks/>
            </p:cNvSpPr>
            <p:nvPr/>
          </p:nvSpPr>
          <p:spPr bwMode="auto">
            <a:xfrm flipH="1">
              <a:off x="4230688" y="1584325"/>
              <a:ext cx="3843337" cy="3357563"/>
            </a:xfrm>
            <a:custGeom>
              <a:avLst/>
              <a:gdLst>
                <a:gd name="T0" fmla="*/ 0 w 1758"/>
                <a:gd name="T1" fmla="*/ 3357563 h 1414"/>
                <a:gd name="T2" fmla="*/ 1390422 w 1758"/>
                <a:gd name="T3" fmla="*/ 3186598 h 1414"/>
                <a:gd name="T4" fmla="*/ 2146847 w 1758"/>
                <a:gd name="T5" fmla="*/ 2592970 h 1414"/>
                <a:gd name="T6" fmla="*/ 2800521 w 1758"/>
                <a:gd name="T7" fmla="*/ 605501 h 1414"/>
                <a:gd name="T8" fmla="*/ 3338325 w 1758"/>
                <a:gd name="T9" fmla="*/ 94981 h 1414"/>
                <a:gd name="T10" fmla="*/ 3843337 w 1758"/>
                <a:gd name="T11" fmla="*/ 33243 h 1414"/>
                <a:gd name="T12" fmla="*/ 0 60000 65536"/>
                <a:gd name="T13" fmla="*/ 0 60000 65536"/>
                <a:gd name="T14" fmla="*/ 0 60000 65536"/>
                <a:gd name="T15" fmla="*/ 0 60000 65536"/>
                <a:gd name="T16" fmla="*/ 0 60000 65536"/>
                <a:gd name="T17" fmla="*/ 0 60000 65536"/>
                <a:gd name="T18" fmla="*/ 0 w 1758"/>
                <a:gd name="T19" fmla="*/ 0 h 1414"/>
                <a:gd name="T20" fmla="*/ 1758 w 1758"/>
                <a:gd name="T21" fmla="*/ 1414 h 1414"/>
              </a:gdLst>
              <a:ahLst/>
              <a:cxnLst>
                <a:cxn ang="T12">
                  <a:pos x="T0" y="T1"/>
                </a:cxn>
                <a:cxn ang="T13">
                  <a:pos x="T2" y="T3"/>
                </a:cxn>
                <a:cxn ang="T14">
                  <a:pos x="T4" y="T5"/>
                </a:cxn>
                <a:cxn ang="T15">
                  <a:pos x="T6" y="T7"/>
                </a:cxn>
                <a:cxn ang="T16">
                  <a:pos x="T8" y="T9"/>
                </a:cxn>
                <a:cxn ang="T17">
                  <a:pos x="T10" y="T11"/>
                </a:cxn>
              </a:cxnLst>
              <a:rect l="T18" t="T19" r="T20" b="T21"/>
              <a:pathLst>
                <a:path w="1758" h="1414">
                  <a:moveTo>
                    <a:pt x="0" y="1414"/>
                  </a:moveTo>
                  <a:cubicBezTo>
                    <a:pt x="106" y="1402"/>
                    <a:pt x="472" y="1396"/>
                    <a:pt x="636" y="1342"/>
                  </a:cubicBezTo>
                  <a:cubicBezTo>
                    <a:pt x="800" y="1288"/>
                    <a:pt x="875" y="1273"/>
                    <a:pt x="982" y="1092"/>
                  </a:cubicBezTo>
                  <a:cubicBezTo>
                    <a:pt x="1089" y="911"/>
                    <a:pt x="1190" y="430"/>
                    <a:pt x="1281" y="255"/>
                  </a:cubicBezTo>
                  <a:cubicBezTo>
                    <a:pt x="1371" y="79"/>
                    <a:pt x="1447" y="80"/>
                    <a:pt x="1527" y="40"/>
                  </a:cubicBezTo>
                  <a:cubicBezTo>
                    <a:pt x="1606" y="0"/>
                    <a:pt x="1710" y="19"/>
                    <a:pt x="1758" y="14"/>
                  </a:cubicBezTo>
                </a:path>
              </a:pathLst>
            </a:custGeom>
            <a:noFill/>
            <a:ln w="38100">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lstStyle/>
            <a:p>
              <a:endParaRPr lang="en-US"/>
            </a:p>
          </p:txBody>
        </p:sp>
        <p:grpSp>
          <p:nvGrpSpPr>
            <p:cNvPr id="8" name="Group 7"/>
            <p:cNvGrpSpPr/>
            <p:nvPr/>
          </p:nvGrpSpPr>
          <p:grpSpPr>
            <a:xfrm>
              <a:off x="468313" y="5056188"/>
              <a:ext cx="7797800" cy="685800"/>
              <a:chOff x="468313" y="5056188"/>
              <a:chExt cx="7797800" cy="685800"/>
            </a:xfrm>
          </p:grpSpPr>
          <p:sp>
            <p:nvSpPr>
              <p:cNvPr id="9" name="Text Box 8"/>
              <p:cNvSpPr txBox="1">
                <a:spLocks noChangeArrowheads="1"/>
              </p:cNvSpPr>
              <p:nvPr/>
            </p:nvSpPr>
            <p:spPr bwMode="auto">
              <a:xfrm>
                <a:off x="3902075" y="5345113"/>
                <a:ext cx="8334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Mean</a:t>
                </a:r>
                <a:endParaRPr lang="en-US" altLang="en-US" sz="2000" b="1">
                  <a:latin typeface="Arial" panose="020B0604020202020204" pitchFamily="34" charset="0"/>
                </a:endParaRPr>
              </a:p>
            </p:txBody>
          </p:sp>
          <p:sp>
            <p:nvSpPr>
              <p:cNvPr id="10" name="Text Box 9"/>
              <p:cNvSpPr txBox="1">
                <a:spLocks noChangeArrowheads="1"/>
              </p:cNvSpPr>
              <p:nvPr/>
            </p:nvSpPr>
            <p:spPr bwMode="auto">
              <a:xfrm>
                <a:off x="505142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dirty="0">
                    <a:latin typeface="Arial" panose="020B0604020202020204" pitchFamily="34" charset="0"/>
                  </a:rPr>
                  <a:t>+ 1SD</a:t>
                </a:r>
                <a:endParaRPr lang="en-US" altLang="en-US" sz="2000" b="1" dirty="0">
                  <a:latin typeface="Arial" panose="020B0604020202020204" pitchFamily="34" charset="0"/>
                </a:endParaRPr>
              </a:p>
            </p:txBody>
          </p:sp>
          <p:sp>
            <p:nvSpPr>
              <p:cNvPr id="11" name="Line 18"/>
              <p:cNvSpPr>
                <a:spLocks noChangeShapeType="1"/>
              </p:cNvSpPr>
              <p:nvPr/>
            </p:nvSpPr>
            <p:spPr bwMode="auto">
              <a:xfrm>
                <a:off x="4297363"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2" name="Line 19"/>
              <p:cNvSpPr>
                <a:spLocks noChangeShapeType="1"/>
              </p:cNvSpPr>
              <p:nvPr/>
            </p:nvSpPr>
            <p:spPr bwMode="auto">
              <a:xfrm>
                <a:off x="5451475"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3" name="Line 20"/>
              <p:cNvSpPr>
                <a:spLocks noChangeShapeType="1"/>
              </p:cNvSpPr>
              <p:nvPr/>
            </p:nvSpPr>
            <p:spPr bwMode="auto">
              <a:xfrm>
                <a:off x="6605588"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4" name="Line 21"/>
              <p:cNvSpPr>
                <a:spLocks noChangeShapeType="1"/>
              </p:cNvSpPr>
              <p:nvPr/>
            </p:nvSpPr>
            <p:spPr bwMode="auto">
              <a:xfrm>
                <a:off x="7759700"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5" name="Line 22"/>
              <p:cNvSpPr>
                <a:spLocks noChangeShapeType="1"/>
              </p:cNvSpPr>
              <p:nvPr/>
            </p:nvSpPr>
            <p:spPr bwMode="auto">
              <a:xfrm>
                <a:off x="3143250"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6" name="Line 23"/>
              <p:cNvSpPr>
                <a:spLocks noChangeShapeType="1"/>
              </p:cNvSpPr>
              <p:nvPr/>
            </p:nvSpPr>
            <p:spPr bwMode="auto">
              <a:xfrm>
                <a:off x="1989138"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17" name="Text Box 25"/>
              <p:cNvSpPr txBox="1">
                <a:spLocks noChangeArrowheads="1"/>
              </p:cNvSpPr>
              <p:nvPr/>
            </p:nvSpPr>
            <p:spPr bwMode="auto">
              <a:xfrm>
                <a:off x="620712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+ 2SD</a:t>
                </a:r>
                <a:endParaRPr lang="en-US" altLang="en-US" sz="2000" b="1">
                  <a:latin typeface="Arial" panose="020B0604020202020204" pitchFamily="34" charset="0"/>
                </a:endParaRPr>
              </a:p>
            </p:txBody>
          </p:sp>
          <p:sp>
            <p:nvSpPr>
              <p:cNvPr id="18" name="Text Box 26"/>
              <p:cNvSpPr txBox="1">
                <a:spLocks noChangeArrowheads="1"/>
              </p:cNvSpPr>
              <p:nvPr/>
            </p:nvSpPr>
            <p:spPr bwMode="auto">
              <a:xfrm>
                <a:off x="7369175" y="5345113"/>
                <a:ext cx="8969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+ 3SD</a:t>
                </a:r>
                <a:endParaRPr lang="en-US" altLang="en-US" sz="2000" b="1">
                  <a:latin typeface="Arial" panose="020B0604020202020204" pitchFamily="34" charset="0"/>
                </a:endParaRPr>
              </a:p>
            </p:txBody>
          </p:sp>
          <p:grpSp>
            <p:nvGrpSpPr>
              <p:cNvPr id="19" name="Group 18"/>
              <p:cNvGrpSpPr/>
              <p:nvPr/>
            </p:nvGrpSpPr>
            <p:grpSpPr>
              <a:xfrm>
                <a:off x="468313" y="5056188"/>
                <a:ext cx="833437" cy="685800"/>
                <a:chOff x="468313" y="5056188"/>
                <a:chExt cx="833437" cy="685800"/>
              </a:xfrm>
            </p:grpSpPr>
            <p:sp>
              <p:nvSpPr>
                <p:cNvPr id="22" name="Line 24"/>
                <p:cNvSpPr>
                  <a:spLocks noChangeShapeType="1"/>
                </p:cNvSpPr>
                <p:nvPr/>
              </p:nvSpPr>
              <p:spPr bwMode="auto">
                <a:xfrm>
                  <a:off x="835025" y="5056188"/>
                  <a:ext cx="0" cy="342900"/>
                </a:xfrm>
                <a:prstGeom prst="line">
                  <a:avLst/>
                </a:prstGeom>
                <a:noFill/>
                <a:ln w="38100">
                  <a:solidFill>
                    <a:schemeClr val="tx1"/>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23" name="Text Box 27"/>
                <p:cNvSpPr txBox="1">
                  <a:spLocks noChangeArrowheads="1"/>
                </p:cNvSpPr>
                <p:nvPr/>
              </p:nvSpPr>
              <p:spPr bwMode="auto">
                <a:xfrm>
                  <a:off x="468313" y="5345113"/>
                  <a:ext cx="8334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- 3SD</a:t>
                  </a:r>
                  <a:endParaRPr lang="en-US" altLang="en-US" sz="2000" b="1">
                    <a:latin typeface="Arial" panose="020B0604020202020204" pitchFamily="34" charset="0"/>
                  </a:endParaRPr>
                </a:p>
              </p:txBody>
            </p:sp>
          </p:grpSp>
          <p:sp>
            <p:nvSpPr>
              <p:cNvPr id="20" name="Text Box 28"/>
              <p:cNvSpPr txBox="1">
                <a:spLocks noChangeArrowheads="1"/>
              </p:cNvSpPr>
              <p:nvPr/>
            </p:nvSpPr>
            <p:spPr bwMode="auto">
              <a:xfrm>
                <a:off x="1622425" y="5345113"/>
                <a:ext cx="833438"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- 2SD</a:t>
                </a:r>
                <a:endParaRPr lang="en-US" altLang="en-US" sz="2000" b="1">
                  <a:latin typeface="Arial" panose="020B0604020202020204" pitchFamily="34" charset="0"/>
                </a:endParaRPr>
              </a:p>
            </p:txBody>
          </p:sp>
          <p:sp>
            <p:nvSpPr>
              <p:cNvPr id="21" name="Text Box 29"/>
              <p:cNvSpPr txBox="1">
                <a:spLocks noChangeArrowheads="1"/>
              </p:cNvSpPr>
              <p:nvPr/>
            </p:nvSpPr>
            <p:spPr bwMode="auto">
              <a:xfrm>
                <a:off x="2779713" y="5345113"/>
                <a:ext cx="833437" cy="3968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Times New Roman" panose="02020603050405020304" pitchFamily="18" charset="0"/>
                  </a:defRPr>
                </a:lvl1pPr>
                <a:lvl2pPr marL="742950" indent="-285750">
                  <a:defRPr sz="2400">
                    <a:solidFill>
                      <a:schemeClr val="tx1"/>
                    </a:solidFill>
                    <a:latin typeface="Times New Roman" panose="02020603050405020304" pitchFamily="18" charset="0"/>
                  </a:defRPr>
                </a:lvl2pPr>
                <a:lvl3pPr marL="1143000" indent="-228600">
                  <a:defRPr sz="2400">
                    <a:solidFill>
                      <a:schemeClr val="tx1"/>
                    </a:solidFill>
                    <a:latin typeface="Times New Roman" panose="02020603050405020304" pitchFamily="18" charset="0"/>
                  </a:defRPr>
                </a:lvl3pPr>
                <a:lvl4pPr marL="1600200" indent="-228600">
                  <a:defRPr sz="2400">
                    <a:solidFill>
                      <a:schemeClr val="tx1"/>
                    </a:solidFill>
                    <a:latin typeface="Times New Roman" panose="02020603050405020304" pitchFamily="18" charset="0"/>
                  </a:defRPr>
                </a:lvl4pPr>
                <a:lvl5pPr marL="2057400" indent="-228600">
                  <a:defRPr sz="2400">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sz="2400">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sz="2400">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sz="2400">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pt-BR" altLang="en-US" sz="2000" b="1">
                    <a:latin typeface="Arial" panose="020B0604020202020204" pitchFamily="34" charset="0"/>
                  </a:rPr>
                  <a:t>- 1SD</a:t>
                </a:r>
                <a:endParaRPr lang="en-US" altLang="en-US" sz="2000" b="1">
                  <a:latin typeface="Arial" panose="020B0604020202020204" pitchFamily="34" charset="0"/>
                </a:endParaRPr>
              </a:p>
            </p:txBody>
          </p:sp>
        </p:grpSp>
      </p:grpSp>
      <p:grpSp>
        <p:nvGrpSpPr>
          <p:cNvPr id="24" name="Group 23"/>
          <p:cNvGrpSpPr/>
          <p:nvPr/>
        </p:nvGrpSpPr>
        <p:grpSpPr>
          <a:xfrm>
            <a:off x="1089017" y="2862263"/>
            <a:ext cx="6924675" cy="2222500"/>
            <a:chOff x="835025" y="2862263"/>
            <a:chExt cx="6924675" cy="2222500"/>
          </a:xfrm>
        </p:grpSpPr>
        <p:sp>
          <p:nvSpPr>
            <p:cNvPr id="25" name="Line 4"/>
            <p:cNvSpPr>
              <a:spLocks noChangeShapeType="1"/>
            </p:cNvSpPr>
            <p:nvPr/>
          </p:nvSpPr>
          <p:spPr bwMode="auto">
            <a:xfrm flipV="1">
              <a:off x="3143250" y="2890838"/>
              <a:ext cx="0" cy="2193925"/>
            </a:xfrm>
            <a:prstGeom prst="line">
              <a:avLst/>
            </a:prstGeom>
            <a:noFill/>
            <a:ln w="38100">
              <a:solidFill>
                <a:schemeClr val="tx2"/>
              </a:solidFill>
              <a:round/>
              <a:headEnd/>
              <a:tailEnd/>
            </a:ln>
            <a:extLst>
              <a:ext uri="{909E8E84-426E-40dd-AFC4-6F175D3DCCD1}">
                <a14:hiddenFill xmlns="" xmlns:a14="http://schemas.microsoft.com/office/drawing/2010/main">
                  <a:noFill/>
                </a14:hiddenFill>
              </a:ext>
            </a:extLst>
          </p:spPr>
          <p:txBody>
            <a:bodyPr wrap="none"/>
            <a:lstStyle/>
            <a:p>
              <a:endParaRPr lang="en-US"/>
            </a:p>
          </p:txBody>
        </p:sp>
        <p:grpSp>
          <p:nvGrpSpPr>
            <p:cNvPr id="26" name="Group 7"/>
            <p:cNvGrpSpPr>
              <a:grpSpLocks/>
            </p:cNvGrpSpPr>
            <p:nvPr/>
          </p:nvGrpSpPr>
          <p:grpSpPr bwMode="auto">
            <a:xfrm>
              <a:off x="835025" y="4371975"/>
              <a:ext cx="6924675" cy="712788"/>
              <a:chOff x="1488" y="1956"/>
              <a:chExt cx="3168" cy="792"/>
            </a:xfrm>
          </p:grpSpPr>
          <p:sp>
            <p:nvSpPr>
              <p:cNvPr id="35" name="Line 8"/>
              <p:cNvSpPr>
                <a:spLocks noChangeShapeType="1"/>
              </p:cNvSpPr>
              <p:nvPr/>
            </p:nvSpPr>
            <p:spPr bwMode="auto">
              <a:xfrm flipV="1">
                <a:off x="1488" y="1956"/>
                <a:ext cx="0" cy="780"/>
              </a:xfrm>
              <a:prstGeom prst="line">
                <a:avLst/>
              </a:prstGeom>
              <a:noFill/>
              <a:ln w="38100">
                <a:solidFill>
                  <a:srgbClr val="FF0000"/>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36" name="Line 9"/>
              <p:cNvSpPr>
                <a:spLocks noChangeShapeType="1"/>
              </p:cNvSpPr>
              <p:nvPr/>
            </p:nvSpPr>
            <p:spPr bwMode="auto">
              <a:xfrm flipV="1">
                <a:off x="4656" y="1968"/>
                <a:ext cx="0" cy="780"/>
              </a:xfrm>
              <a:prstGeom prst="line">
                <a:avLst/>
              </a:prstGeom>
              <a:noFill/>
              <a:ln w="38100">
                <a:solidFill>
                  <a:srgbClr val="FF0000"/>
                </a:solidFill>
                <a:round/>
                <a:headEnd/>
                <a:tailEnd/>
              </a:ln>
              <a:extLst>
                <a:ext uri="{909E8E84-426E-40dd-AFC4-6F175D3DCCD1}">
                  <a14:hiddenFill xmlns="" xmlns:a14="http://schemas.microsoft.com/office/drawing/2010/main">
                    <a:noFill/>
                  </a14:hiddenFill>
                </a:ext>
              </a:extLst>
            </p:spPr>
            <p:txBody>
              <a:bodyPr wrap="none"/>
              <a:lstStyle/>
              <a:p>
                <a:endParaRPr lang="en-US"/>
              </a:p>
            </p:txBody>
          </p:sp>
        </p:grpSp>
        <p:grpSp>
          <p:nvGrpSpPr>
            <p:cNvPr id="27" name="Group 10"/>
            <p:cNvGrpSpPr>
              <a:grpSpLocks/>
            </p:cNvGrpSpPr>
            <p:nvPr/>
          </p:nvGrpSpPr>
          <p:grpSpPr bwMode="auto">
            <a:xfrm>
              <a:off x="1989138" y="3802063"/>
              <a:ext cx="4616450" cy="1282700"/>
              <a:chOff x="2016" y="1968"/>
              <a:chExt cx="2112" cy="780"/>
            </a:xfrm>
          </p:grpSpPr>
          <p:sp>
            <p:nvSpPr>
              <p:cNvPr id="33" name="Line 11"/>
              <p:cNvSpPr>
                <a:spLocks noChangeShapeType="1"/>
              </p:cNvSpPr>
              <p:nvPr/>
            </p:nvSpPr>
            <p:spPr bwMode="auto">
              <a:xfrm flipV="1">
                <a:off x="4128" y="1968"/>
                <a:ext cx="0" cy="780"/>
              </a:xfrm>
              <a:prstGeom prst="line">
                <a:avLst/>
              </a:prstGeom>
              <a:noFill/>
              <a:ln w="38100">
                <a:solidFill>
                  <a:srgbClr val="660066"/>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34" name="Line 12"/>
              <p:cNvSpPr>
                <a:spLocks noChangeShapeType="1"/>
              </p:cNvSpPr>
              <p:nvPr/>
            </p:nvSpPr>
            <p:spPr bwMode="auto">
              <a:xfrm flipV="1">
                <a:off x="2016" y="1968"/>
                <a:ext cx="0" cy="780"/>
              </a:xfrm>
              <a:prstGeom prst="line">
                <a:avLst/>
              </a:prstGeom>
              <a:noFill/>
              <a:ln w="38100">
                <a:solidFill>
                  <a:srgbClr val="660066"/>
                </a:solidFill>
                <a:round/>
                <a:headEnd/>
                <a:tailEnd/>
              </a:ln>
              <a:extLst>
                <a:ext uri="{909E8E84-426E-40dd-AFC4-6F175D3DCCD1}">
                  <a14:hiddenFill xmlns="" xmlns:a14="http://schemas.microsoft.com/office/drawing/2010/main">
                    <a:noFill/>
                  </a14:hiddenFill>
                </a:ext>
              </a:extLst>
            </p:spPr>
            <p:txBody>
              <a:bodyPr wrap="none"/>
              <a:lstStyle/>
              <a:p>
                <a:endParaRPr lang="en-US"/>
              </a:p>
            </p:txBody>
          </p:sp>
        </p:grpSp>
        <p:sp>
          <p:nvSpPr>
            <p:cNvPr id="28" name="Line 14"/>
            <p:cNvSpPr>
              <a:spLocks noChangeShapeType="1"/>
            </p:cNvSpPr>
            <p:nvPr/>
          </p:nvSpPr>
          <p:spPr bwMode="auto">
            <a:xfrm flipV="1">
              <a:off x="5451475" y="2862263"/>
              <a:ext cx="0" cy="2193925"/>
            </a:xfrm>
            <a:prstGeom prst="line">
              <a:avLst/>
            </a:prstGeom>
            <a:noFill/>
            <a:ln w="38100">
              <a:solidFill>
                <a:schemeClr val="tx2"/>
              </a:solidFill>
              <a:round/>
              <a:headEnd/>
              <a:tailEnd/>
            </a:ln>
            <a:extLst>
              <a:ext uri="{909E8E84-426E-40dd-AFC4-6F175D3DCCD1}">
                <a14:hiddenFill xmlns="" xmlns:a14="http://schemas.microsoft.com/office/drawing/2010/main">
                  <a:noFill/>
                </a14:hiddenFill>
              </a:ext>
            </a:extLst>
          </p:spPr>
          <p:txBody>
            <a:bodyPr wrap="none"/>
            <a:lstStyle/>
            <a:p>
              <a:endParaRPr lang="en-US"/>
            </a:p>
          </p:txBody>
        </p:sp>
        <p:sp>
          <p:nvSpPr>
            <p:cNvPr id="29" name="Line 27"/>
            <p:cNvSpPr>
              <a:spLocks noChangeShapeType="1"/>
            </p:cNvSpPr>
            <p:nvPr/>
          </p:nvSpPr>
          <p:spPr bwMode="auto">
            <a:xfrm>
              <a:off x="3143250" y="2862263"/>
              <a:ext cx="2308225" cy="0"/>
            </a:xfrm>
            <a:prstGeom prst="line">
              <a:avLst/>
            </a:prstGeom>
            <a:noFill/>
            <a:ln w="38100">
              <a:solidFill>
                <a:schemeClr val="tx2"/>
              </a:solidFill>
              <a:round/>
              <a:headEnd type="triangle" w="med" len="med"/>
              <a:tailEnd type="triangle" w="med" len="med"/>
            </a:ln>
            <a:extLst>
              <a:ext uri="{909E8E84-426E-40dd-AFC4-6F175D3DCCD1}">
                <a14:hiddenFill xmlns="" xmlns:a14="http://schemas.microsoft.com/office/drawing/2010/main">
                  <a:noFill/>
                </a14:hiddenFill>
              </a:ext>
            </a:extLst>
          </p:spPr>
          <p:txBody>
            <a:bodyPr wrap="none"/>
            <a:lstStyle/>
            <a:p>
              <a:endParaRPr lang="en-US"/>
            </a:p>
          </p:txBody>
        </p:sp>
        <p:sp>
          <p:nvSpPr>
            <p:cNvPr id="30" name="Line 28"/>
            <p:cNvSpPr>
              <a:spLocks noChangeShapeType="1"/>
            </p:cNvSpPr>
            <p:nvPr/>
          </p:nvSpPr>
          <p:spPr bwMode="auto">
            <a:xfrm flipV="1">
              <a:off x="1981200" y="3802063"/>
              <a:ext cx="4624388" cy="7937"/>
            </a:xfrm>
            <a:prstGeom prst="line">
              <a:avLst/>
            </a:prstGeom>
            <a:noFill/>
            <a:ln w="38100">
              <a:solidFill>
                <a:srgbClr val="660066"/>
              </a:solidFill>
              <a:round/>
              <a:headEnd type="triangle" w="med" len="med"/>
              <a:tailEnd type="triangle" w="med" len="med"/>
            </a:ln>
            <a:extLst>
              <a:ext uri="{909E8E84-426E-40dd-AFC4-6F175D3DCCD1}">
                <a14:hiddenFill xmlns="" xmlns:a14="http://schemas.microsoft.com/office/drawing/2010/main">
                  <a:noFill/>
                </a14:hiddenFill>
              </a:ext>
            </a:extLst>
          </p:spPr>
          <p:txBody>
            <a:bodyPr wrap="none"/>
            <a:lstStyle/>
            <a:p>
              <a:endParaRPr lang="en-US"/>
            </a:p>
          </p:txBody>
        </p:sp>
        <p:sp>
          <p:nvSpPr>
            <p:cNvPr id="31" name="Text Box 29"/>
            <p:cNvSpPr txBox="1">
              <a:spLocks noChangeArrowheads="1"/>
            </p:cNvSpPr>
            <p:nvPr/>
          </p:nvSpPr>
          <p:spPr bwMode="auto">
            <a:xfrm>
              <a:off x="3181118" y="2862263"/>
              <a:ext cx="2292350" cy="366712"/>
            </a:xfrm>
            <a:prstGeom prst="rect">
              <a:avLst/>
            </a:prstGeom>
            <a:noFill/>
            <a:ln w="9525">
              <a:noFill/>
              <a:miter lim="800000"/>
              <a:headEnd/>
              <a:tailEnd/>
            </a:ln>
            <a:effectLst/>
          </p:spPr>
          <p:txBody>
            <a:bodyPr wrap="none">
              <a:spAutoFit/>
            </a:bodyPr>
            <a:lstStyle/>
            <a:p>
              <a:pPr eaLnBrk="1" hangingPunct="1">
                <a:defRPr/>
              </a:pPr>
              <a:r>
                <a:rPr lang="pt-BR" sz="1800" b="1" dirty="0">
                  <a:solidFill>
                    <a:schemeClr val="tx2"/>
                  </a:solidFill>
                  <a:effectLst>
                    <a:outerShdw blurRad="38100" dist="38100" dir="2700000" algn="tl">
                      <a:srgbClr val="000000"/>
                    </a:outerShdw>
                  </a:effectLst>
                  <a:latin typeface="Arial" charset="0"/>
                </a:rPr>
                <a:t>68.3% </a:t>
              </a:r>
              <a:r>
                <a:rPr lang="pt-BR" sz="1800" b="1" dirty="0" err="1">
                  <a:solidFill>
                    <a:schemeClr val="tx2"/>
                  </a:solidFill>
                  <a:effectLst>
                    <a:outerShdw blurRad="38100" dist="38100" dir="2700000" algn="tl">
                      <a:srgbClr val="000000"/>
                    </a:outerShdw>
                  </a:effectLst>
                  <a:latin typeface="Arial" charset="0"/>
                </a:rPr>
                <a:t>of</a:t>
              </a:r>
              <a:r>
                <a:rPr lang="pt-BR" sz="1800" b="1" dirty="0">
                  <a:solidFill>
                    <a:schemeClr val="tx2"/>
                  </a:solidFill>
                  <a:effectLst>
                    <a:outerShdw blurRad="38100" dist="38100" dir="2700000" algn="tl">
                      <a:srgbClr val="000000"/>
                    </a:outerShdw>
                  </a:effectLst>
                  <a:latin typeface="Arial" charset="0"/>
                </a:rPr>
                <a:t> </a:t>
              </a:r>
              <a:r>
                <a:rPr lang="pt-BR" sz="1800" b="1" dirty="0" err="1">
                  <a:solidFill>
                    <a:schemeClr val="tx2"/>
                  </a:solidFill>
                  <a:effectLst>
                    <a:outerShdw blurRad="38100" dist="38100" dir="2700000" algn="tl">
                      <a:srgbClr val="000000"/>
                    </a:outerShdw>
                  </a:effectLst>
                  <a:latin typeface="Arial" charset="0"/>
                </a:rPr>
                <a:t>the</a:t>
              </a:r>
              <a:r>
                <a:rPr lang="pt-BR" sz="1800" b="1" dirty="0">
                  <a:solidFill>
                    <a:schemeClr val="tx2"/>
                  </a:solidFill>
                  <a:effectLst>
                    <a:outerShdw blurRad="38100" dist="38100" dir="2700000" algn="tl">
                      <a:srgbClr val="000000"/>
                    </a:outerShdw>
                  </a:effectLst>
                  <a:latin typeface="Arial" charset="0"/>
                </a:rPr>
                <a:t> </a:t>
              </a:r>
              <a:r>
                <a:rPr lang="pt-BR" sz="1800" b="1" dirty="0" err="1">
                  <a:solidFill>
                    <a:schemeClr val="tx2"/>
                  </a:solidFill>
                  <a:effectLst>
                    <a:outerShdw blurRad="38100" dist="38100" dir="2700000" algn="tl">
                      <a:srgbClr val="000000"/>
                    </a:outerShdw>
                  </a:effectLst>
                  <a:latin typeface="Arial" charset="0"/>
                </a:rPr>
                <a:t>values</a:t>
              </a:r>
              <a:endParaRPr lang="en-US" sz="1800" b="1" dirty="0">
                <a:solidFill>
                  <a:schemeClr val="tx2"/>
                </a:solidFill>
                <a:effectLst>
                  <a:outerShdw blurRad="38100" dist="38100" dir="2700000" algn="tl">
                    <a:srgbClr val="000000"/>
                  </a:outerShdw>
                </a:effectLst>
                <a:latin typeface="Arial" charset="0"/>
              </a:endParaRPr>
            </a:p>
          </p:txBody>
        </p:sp>
        <p:sp>
          <p:nvSpPr>
            <p:cNvPr id="32" name="Text Box 30"/>
            <p:cNvSpPr txBox="1">
              <a:spLocks noChangeArrowheads="1"/>
            </p:cNvSpPr>
            <p:nvPr/>
          </p:nvSpPr>
          <p:spPr bwMode="auto">
            <a:xfrm>
              <a:off x="3122429" y="3802063"/>
              <a:ext cx="2292350" cy="366713"/>
            </a:xfrm>
            <a:prstGeom prst="rect">
              <a:avLst/>
            </a:prstGeom>
            <a:noFill/>
            <a:ln w="9525">
              <a:noFill/>
              <a:miter lim="800000"/>
              <a:headEnd/>
              <a:tailEnd/>
            </a:ln>
            <a:effectLst/>
          </p:spPr>
          <p:txBody>
            <a:bodyPr wrap="none">
              <a:spAutoFit/>
            </a:bodyPr>
            <a:lstStyle/>
            <a:p>
              <a:pPr eaLnBrk="1" hangingPunct="1">
                <a:defRPr/>
              </a:pPr>
              <a:r>
                <a:rPr lang="pt-BR" sz="1800" b="1" dirty="0">
                  <a:solidFill>
                    <a:srgbClr val="660066"/>
                  </a:solidFill>
                  <a:effectLst>
                    <a:outerShdw blurRad="38100" dist="38100" dir="2700000" algn="tl">
                      <a:srgbClr val="000000"/>
                    </a:outerShdw>
                  </a:effectLst>
                  <a:latin typeface="Arial" charset="0"/>
                </a:rPr>
                <a:t>95.5% </a:t>
              </a:r>
              <a:r>
                <a:rPr lang="pt-BR" sz="1800" b="1" dirty="0" err="1">
                  <a:solidFill>
                    <a:srgbClr val="660066"/>
                  </a:solidFill>
                  <a:effectLst>
                    <a:outerShdw blurRad="38100" dist="38100" dir="2700000" algn="tl">
                      <a:srgbClr val="000000"/>
                    </a:outerShdw>
                  </a:effectLst>
                  <a:latin typeface="Arial" charset="0"/>
                </a:rPr>
                <a:t>of</a:t>
              </a:r>
              <a:r>
                <a:rPr lang="pt-BR" sz="1800" b="1" dirty="0">
                  <a:solidFill>
                    <a:srgbClr val="660066"/>
                  </a:solidFill>
                  <a:effectLst>
                    <a:outerShdw blurRad="38100" dist="38100" dir="2700000" algn="tl">
                      <a:srgbClr val="000000"/>
                    </a:outerShdw>
                  </a:effectLst>
                  <a:latin typeface="Arial" charset="0"/>
                </a:rPr>
                <a:t> </a:t>
              </a:r>
              <a:r>
                <a:rPr lang="pt-BR" sz="1800" b="1" dirty="0" err="1">
                  <a:solidFill>
                    <a:srgbClr val="660066"/>
                  </a:solidFill>
                  <a:effectLst>
                    <a:outerShdw blurRad="38100" dist="38100" dir="2700000" algn="tl">
                      <a:srgbClr val="000000"/>
                    </a:outerShdw>
                  </a:effectLst>
                  <a:latin typeface="Arial" charset="0"/>
                </a:rPr>
                <a:t>the</a:t>
              </a:r>
              <a:r>
                <a:rPr lang="pt-BR" sz="1800" b="1" dirty="0">
                  <a:solidFill>
                    <a:srgbClr val="660066"/>
                  </a:solidFill>
                  <a:effectLst>
                    <a:outerShdw blurRad="38100" dist="38100" dir="2700000" algn="tl">
                      <a:srgbClr val="000000"/>
                    </a:outerShdw>
                  </a:effectLst>
                  <a:latin typeface="Arial" charset="0"/>
                </a:rPr>
                <a:t> </a:t>
              </a:r>
              <a:r>
                <a:rPr lang="pt-BR" sz="1800" b="1" dirty="0" err="1">
                  <a:solidFill>
                    <a:srgbClr val="660066"/>
                  </a:solidFill>
                  <a:effectLst>
                    <a:outerShdw blurRad="38100" dist="38100" dir="2700000" algn="tl">
                      <a:srgbClr val="000000"/>
                    </a:outerShdw>
                  </a:effectLst>
                  <a:latin typeface="Arial" charset="0"/>
                </a:rPr>
                <a:t>values</a:t>
              </a:r>
              <a:endParaRPr lang="en-US" sz="1800" b="1" dirty="0">
                <a:solidFill>
                  <a:srgbClr val="660066"/>
                </a:solidFill>
                <a:effectLst>
                  <a:outerShdw blurRad="38100" dist="38100" dir="2700000" algn="tl">
                    <a:srgbClr val="000000"/>
                  </a:outerShdw>
                </a:effectLst>
                <a:latin typeface="Arial" charset="0"/>
              </a:endParaRPr>
            </a:p>
          </p:txBody>
        </p:sp>
      </p:grpSp>
      <p:sp>
        <p:nvSpPr>
          <p:cNvPr id="37" name="Text Box 31"/>
          <p:cNvSpPr txBox="1">
            <a:spLocks noChangeArrowheads="1"/>
          </p:cNvSpPr>
          <p:nvPr/>
        </p:nvSpPr>
        <p:spPr bwMode="auto">
          <a:xfrm>
            <a:off x="1396324" y="6096000"/>
            <a:ext cx="7531100" cy="457200"/>
          </a:xfrm>
          <a:prstGeom prst="rect">
            <a:avLst/>
          </a:prstGeom>
          <a:noFill/>
          <a:ln w="9525">
            <a:noFill/>
            <a:miter lim="800000"/>
            <a:headEnd/>
            <a:tailEnd/>
          </a:ln>
          <a:effectLst/>
        </p:spPr>
        <p:txBody>
          <a:bodyPr wrap="none">
            <a:spAutoFit/>
          </a:bodyPr>
          <a:lstStyle/>
          <a:p>
            <a:pPr algn="l" eaLnBrk="1" hangingPunct="1">
              <a:defRPr/>
            </a:pPr>
            <a:r>
              <a:rPr lang="pt-BR" b="1" dirty="0">
                <a:effectLst>
                  <a:outerShdw blurRad="38100" dist="38100" dir="2700000" algn="tl">
                    <a:srgbClr val="000000"/>
                  </a:outerShdw>
                </a:effectLst>
                <a:latin typeface="Arial" charset="0"/>
              </a:rPr>
              <a:t>95% </a:t>
            </a:r>
            <a:r>
              <a:rPr lang="pt-BR" b="1" dirty="0" err="1">
                <a:effectLst>
                  <a:outerShdw blurRad="38100" dist="38100" dir="2700000" algn="tl">
                    <a:srgbClr val="000000"/>
                  </a:outerShdw>
                </a:effectLst>
                <a:latin typeface="Arial" charset="0"/>
              </a:rPr>
              <a:t>of</a:t>
            </a:r>
            <a:r>
              <a:rPr lang="pt-BR" b="1" dirty="0">
                <a:effectLst>
                  <a:outerShdw blurRad="38100" dist="38100" dir="2700000" algn="tl">
                    <a:srgbClr val="000000"/>
                  </a:outerShdw>
                </a:effectLst>
                <a:latin typeface="Arial" charset="0"/>
              </a:rPr>
              <a:t> </a:t>
            </a:r>
            <a:r>
              <a:rPr lang="pt-BR" b="1" dirty="0" err="1">
                <a:effectLst>
                  <a:outerShdw blurRad="38100" dist="38100" dir="2700000" algn="tl">
                    <a:srgbClr val="000000"/>
                  </a:outerShdw>
                </a:effectLst>
                <a:latin typeface="Arial" charset="0"/>
              </a:rPr>
              <a:t>values</a:t>
            </a:r>
            <a:r>
              <a:rPr lang="pt-BR" b="1" dirty="0">
                <a:effectLst>
                  <a:outerShdw blurRad="38100" dist="38100" dir="2700000" algn="tl">
                    <a:srgbClr val="000000"/>
                  </a:outerShdw>
                </a:effectLst>
                <a:latin typeface="Arial" charset="0"/>
              </a:rPr>
              <a:t> </a:t>
            </a:r>
            <a:r>
              <a:rPr lang="en-US" b="1" dirty="0">
                <a:effectLst>
                  <a:outerShdw blurRad="38100" dist="38100" dir="2700000" algn="tl">
                    <a:srgbClr val="000000"/>
                  </a:outerShdw>
                </a:effectLst>
                <a:latin typeface="Arial" charset="0"/>
              </a:rPr>
              <a:t>are between the mean and ± 1</a:t>
            </a:r>
            <a:r>
              <a:rPr lang="pt-BR" b="1" dirty="0">
                <a:effectLst>
                  <a:outerShdw blurRad="38100" dist="38100" dir="2700000" algn="tl">
                    <a:srgbClr val="000000"/>
                  </a:outerShdw>
                </a:effectLst>
                <a:latin typeface="Arial" charset="0"/>
              </a:rPr>
              <a:t>.96 SD</a:t>
            </a:r>
            <a:endParaRPr lang="en-US" b="1" dirty="0">
              <a:effectLst>
                <a:outerShdw blurRad="38100" dist="38100" dir="2700000" algn="tl">
                  <a:srgbClr val="000000"/>
                </a:outerShdw>
              </a:effectLst>
              <a:latin typeface="Arial" charset="0"/>
              <a:sym typeface="WP MathA" pitchFamily="2" charset="2"/>
            </a:endParaRPr>
          </a:p>
        </p:txBody>
      </p:sp>
      <p:sp>
        <p:nvSpPr>
          <p:cNvPr id="38" name="Line 28"/>
          <p:cNvSpPr>
            <a:spLocks noChangeShapeType="1"/>
          </p:cNvSpPr>
          <p:nvPr/>
        </p:nvSpPr>
        <p:spPr bwMode="auto">
          <a:xfrm>
            <a:off x="1075648" y="4371975"/>
            <a:ext cx="6938044" cy="0"/>
          </a:xfrm>
          <a:prstGeom prst="line">
            <a:avLst/>
          </a:prstGeom>
          <a:noFill/>
          <a:ln w="38100">
            <a:solidFill>
              <a:srgbClr val="FF0000"/>
            </a:solidFill>
            <a:round/>
            <a:headEnd type="triangle" w="med" len="med"/>
            <a:tailEnd type="triangle" w="med" len="med"/>
          </a:ln>
          <a:extLst>
            <a:ext uri="{909E8E84-426E-40dd-AFC4-6F175D3DCCD1}">
              <a14:hiddenFill xmlns="" xmlns:a14="http://schemas.microsoft.com/office/drawing/2010/main">
                <a:noFill/>
              </a14:hiddenFill>
            </a:ext>
          </a:extLst>
        </p:spPr>
        <p:txBody>
          <a:bodyPr wrap="none"/>
          <a:lstStyle/>
          <a:p>
            <a:endParaRPr lang="en-US"/>
          </a:p>
        </p:txBody>
      </p:sp>
      <p:sp>
        <p:nvSpPr>
          <p:cNvPr id="39" name="Text Box 30"/>
          <p:cNvSpPr txBox="1">
            <a:spLocks noChangeArrowheads="1"/>
          </p:cNvSpPr>
          <p:nvPr/>
        </p:nvSpPr>
        <p:spPr bwMode="auto">
          <a:xfrm>
            <a:off x="3413117" y="4407346"/>
            <a:ext cx="2314343" cy="369332"/>
          </a:xfrm>
          <a:prstGeom prst="rect">
            <a:avLst/>
          </a:prstGeom>
          <a:noFill/>
          <a:ln w="9525">
            <a:noFill/>
            <a:miter lim="800000"/>
            <a:headEnd/>
            <a:tailEnd/>
          </a:ln>
          <a:effectLst/>
        </p:spPr>
        <p:txBody>
          <a:bodyPr wrap="none">
            <a:spAutoFit/>
          </a:bodyPr>
          <a:lstStyle/>
          <a:p>
            <a:pPr eaLnBrk="1" hangingPunct="1">
              <a:defRPr/>
            </a:pPr>
            <a:r>
              <a:rPr lang="pt-BR" sz="1800" b="1" dirty="0">
                <a:solidFill>
                  <a:srgbClr val="FF0000"/>
                </a:solidFill>
                <a:effectLst>
                  <a:outerShdw blurRad="38100" dist="38100" dir="2700000" algn="tl">
                    <a:srgbClr val="000000"/>
                  </a:outerShdw>
                </a:effectLst>
                <a:latin typeface="Arial" charset="0"/>
              </a:rPr>
              <a:t>9</a:t>
            </a:r>
            <a:r>
              <a:rPr lang="pt-BR" b="1" dirty="0">
                <a:solidFill>
                  <a:srgbClr val="FF0000"/>
                </a:solidFill>
                <a:effectLst>
                  <a:outerShdw blurRad="38100" dist="38100" dir="2700000" algn="tl">
                    <a:srgbClr val="000000"/>
                  </a:outerShdw>
                </a:effectLst>
                <a:latin typeface="Arial" charset="0"/>
              </a:rPr>
              <a:t>9.7</a:t>
            </a:r>
            <a:r>
              <a:rPr lang="pt-BR" sz="1800" b="1" dirty="0">
                <a:solidFill>
                  <a:srgbClr val="FF0000"/>
                </a:solidFill>
                <a:effectLst>
                  <a:outerShdw blurRad="38100" dist="38100" dir="2700000" algn="tl">
                    <a:srgbClr val="000000"/>
                  </a:outerShdw>
                </a:effectLst>
                <a:latin typeface="Arial" charset="0"/>
              </a:rPr>
              <a:t>% </a:t>
            </a:r>
            <a:r>
              <a:rPr lang="pt-BR" sz="1800" b="1" dirty="0" err="1">
                <a:solidFill>
                  <a:srgbClr val="FF0000"/>
                </a:solidFill>
                <a:effectLst>
                  <a:outerShdw blurRad="38100" dist="38100" dir="2700000" algn="tl">
                    <a:srgbClr val="000000"/>
                  </a:outerShdw>
                </a:effectLst>
                <a:latin typeface="Arial" charset="0"/>
              </a:rPr>
              <a:t>of</a:t>
            </a:r>
            <a:r>
              <a:rPr lang="pt-BR" sz="1800" b="1" dirty="0">
                <a:solidFill>
                  <a:srgbClr val="FF0000"/>
                </a:solidFill>
                <a:effectLst>
                  <a:outerShdw blurRad="38100" dist="38100" dir="2700000" algn="tl">
                    <a:srgbClr val="000000"/>
                  </a:outerShdw>
                </a:effectLst>
                <a:latin typeface="Arial" charset="0"/>
              </a:rPr>
              <a:t> </a:t>
            </a:r>
            <a:r>
              <a:rPr lang="pt-BR" sz="1800" b="1" dirty="0" err="1">
                <a:solidFill>
                  <a:srgbClr val="FF0000"/>
                </a:solidFill>
                <a:effectLst>
                  <a:outerShdw blurRad="38100" dist="38100" dir="2700000" algn="tl">
                    <a:srgbClr val="000000"/>
                  </a:outerShdw>
                </a:effectLst>
                <a:latin typeface="Arial" charset="0"/>
              </a:rPr>
              <a:t>the</a:t>
            </a:r>
            <a:r>
              <a:rPr lang="pt-BR" sz="1800" b="1" dirty="0">
                <a:solidFill>
                  <a:srgbClr val="FF0000"/>
                </a:solidFill>
                <a:effectLst>
                  <a:outerShdw blurRad="38100" dist="38100" dir="2700000" algn="tl">
                    <a:srgbClr val="000000"/>
                  </a:outerShdw>
                </a:effectLst>
                <a:latin typeface="Arial" charset="0"/>
              </a:rPr>
              <a:t> </a:t>
            </a:r>
            <a:r>
              <a:rPr lang="pt-BR" sz="1800" b="1" dirty="0" err="1">
                <a:solidFill>
                  <a:srgbClr val="FF0000"/>
                </a:solidFill>
                <a:effectLst>
                  <a:outerShdw blurRad="38100" dist="38100" dir="2700000" algn="tl">
                    <a:srgbClr val="000000"/>
                  </a:outerShdw>
                </a:effectLst>
                <a:latin typeface="Arial" charset="0"/>
              </a:rPr>
              <a:t>values</a:t>
            </a:r>
            <a:endParaRPr lang="en-US" sz="1800" b="1" dirty="0">
              <a:solidFill>
                <a:srgbClr val="FF0000"/>
              </a:solidFill>
              <a:effectLst>
                <a:outerShdw blurRad="38100" dist="38100" dir="2700000" algn="tl">
                  <a:srgbClr val="000000"/>
                </a:outerShdw>
              </a:effectLst>
              <a:latin typeface="Arial" charset="0"/>
            </a:endParaRPr>
          </a:p>
        </p:txBody>
      </p:sp>
    </p:spTree>
    <p:extLst>
      <p:ext uri="{BB962C8B-B14F-4D97-AF65-F5344CB8AC3E}">
        <p14:creationId xmlns:p14="http://schemas.microsoft.com/office/powerpoint/2010/main" val="42923178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a:t>Statistical analysis</a:t>
            </a:r>
          </a:p>
        </p:txBody>
      </p:sp>
      <p:sp>
        <p:nvSpPr>
          <p:cNvPr id="3" name="Text Placeholder 2"/>
          <p:cNvSpPr>
            <a:spLocks noGrp="1"/>
          </p:cNvSpPr>
          <p:nvPr>
            <p:ph type="body" idx="4294967295"/>
          </p:nvPr>
        </p:nvSpPr>
        <p:spPr>
          <a:xfrm>
            <a:off x="457200" y="1600200"/>
            <a:ext cx="8458200" cy="4800600"/>
          </a:xfrm>
        </p:spPr>
        <p:txBody>
          <a:bodyPr/>
          <a:lstStyle/>
          <a:p>
            <a:r>
              <a:rPr lang="en-US" dirty="0">
                <a:effectLst/>
              </a:rPr>
              <a:t>Why do statistical analysis?</a:t>
            </a:r>
          </a:p>
          <a:p>
            <a:pPr lvl="1"/>
            <a:r>
              <a:rPr lang="en-US" dirty="0">
                <a:effectLst/>
              </a:rPr>
              <a:t>When an entire population cannot be studied (as is usually the case), then we take a sample</a:t>
            </a:r>
          </a:p>
          <a:p>
            <a:pPr lvl="1"/>
            <a:r>
              <a:rPr lang="en-US" dirty="0">
                <a:effectLst/>
              </a:rPr>
              <a:t>We then </a:t>
            </a:r>
            <a:r>
              <a:rPr lang="en-US" b="1" dirty="0">
                <a:effectLst/>
              </a:rPr>
              <a:t>test </a:t>
            </a:r>
            <a:r>
              <a:rPr lang="en-US" dirty="0">
                <a:effectLst/>
              </a:rPr>
              <a:t>the data from the sample using certain statistics to make inferences about the population from which the sample was drawn</a:t>
            </a:r>
          </a:p>
          <a:p>
            <a:pPr>
              <a:buFontTx/>
              <a:buNone/>
            </a:pPr>
            <a:endParaRPr lang="en-US" b="1" dirty="0">
              <a:effectLst/>
            </a:endParaRPr>
          </a:p>
        </p:txBody>
      </p:sp>
    </p:spTree>
    <p:extLst>
      <p:ext uri="{BB962C8B-B14F-4D97-AF65-F5344CB8AC3E}">
        <p14:creationId xmlns:p14="http://schemas.microsoft.com/office/powerpoint/2010/main" val="19345005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Oval 2"/>
          <p:cNvSpPr>
            <a:spLocks noChangeArrowheads="1"/>
          </p:cNvSpPr>
          <p:nvPr/>
        </p:nvSpPr>
        <p:spPr bwMode="auto">
          <a:xfrm>
            <a:off x="4930775" y="2347913"/>
            <a:ext cx="3889375" cy="3789362"/>
          </a:xfrm>
          <a:prstGeom prst="ellipse">
            <a:avLst/>
          </a:prstGeom>
          <a:solidFill>
            <a:schemeClr val="accent3"/>
          </a:solidFill>
          <a:ln w="9525">
            <a:solidFill>
              <a:schemeClr val="accent3"/>
            </a:solidFill>
            <a:round/>
            <a:headEnd/>
            <a:tailEnd/>
          </a:ln>
        </p:spPr>
        <p:txBody>
          <a:bodyPr wrap="none" anchor="ctr"/>
          <a:lstStyle/>
          <a:p>
            <a:endParaRPr lang="en-US">
              <a:latin typeface="Calibri" charset="0"/>
            </a:endParaRPr>
          </a:p>
        </p:txBody>
      </p:sp>
      <p:sp>
        <p:nvSpPr>
          <p:cNvPr id="15363" name="Rectangle 3"/>
          <p:cNvSpPr>
            <a:spLocks noGrp="1" noChangeArrowheads="1"/>
          </p:cNvSpPr>
          <p:nvPr>
            <p:ph type="title"/>
          </p:nvPr>
        </p:nvSpPr>
        <p:spPr/>
        <p:txBody>
          <a:bodyPr/>
          <a:lstStyle/>
          <a:p>
            <a:r>
              <a:rPr lang="en-GB" dirty="0"/>
              <a:t>The idea of statistical inference</a:t>
            </a:r>
            <a:endParaRPr lang="de-DE" dirty="0"/>
          </a:p>
        </p:txBody>
      </p:sp>
      <p:sp>
        <p:nvSpPr>
          <p:cNvPr id="15364" name="Rectangle 4"/>
          <p:cNvSpPr>
            <a:spLocks noChangeArrowheads="1"/>
          </p:cNvSpPr>
          <p:nvPr/>
        </p:nvSpPr>
        <p:spPr bwMode="auto">
          <a:xfrm>
            <a:off x="6189663" y="4651375"/>
            <a:ext cx="1371600" cy="838200"/>
          </a:xfrm>
          <a:prstGeom prst="rect">
            <a:avLst/>
          </a:prstGeom>
          <a:solidFill>
            <a:schemeClr val="bg1"/>
          </a:solidFill>
          <a:ln w="9525">
            <a:solidFill>
              <a:schemeClr val="tx1"/>
            </a:solidFill>
            <a:miter lim="800000"/>
            <a:headEnd/>
            <a:tailEnd/>
          </a:ln>
        </p:spPr>
        <p:txBody>
          <a:bodyPr wrap="none" anchor="ctr"/>
          <a:lstStyle/>
          <a:p>
            <a:endParaRPr lang="en-US">
              <a:latin typeface="Calibri" charset="0"/>
            </a:endParaRPr>
          </a:p>
        </p:txBody>
      </p:sp>
      <p:sp>
        <p:nvSpPr>
          <p:cNvPr id="15365" name="Rectangle 5"/>
          <p:cNvSpPr>
            <a:spLocks noChangeArrowheads="1"/>
          </p:cNvSpPr>
          <p:nvPr/>
        </p:nvSpPr>
        <p:spPr bwMode="auto">
          <a:xfrm>
            <a:off x="1219200" y="4651375"/>
            <a:ext cx="1371600" cy="838200"/>
          </a:xfrm>
          <a:prstGeom prst="rect">
            <a:avLst/>
          </a:prstGeom>
          <a:solidFill>
            <a:schemeClr val="accent3"/>
          </a:solidFill>
          <a:ln w="9525">
            <a:solidFill>
              <a:schemeClr val="tx1"/>
            </a:solidFill>
            <a:miter lim="800000"/>
            <a:headEnd/>
            <a:tailEnd/>
          </a:ln>
        </p:spPr>
        <p:txBody>
          <a:bodyPr wrap="none" anchor="ctr"/>
          <a:lstStyle/>
          <a:p>
            <a:endParaRPr lang="en-US">
              <a:latin typeface="Calibri" charset="0"/>
            </a:endParaRPr>
          </a:p>
        </p:txBody>
      </p:sp>
      <p:sp>
        <p:nvSpPr>
          <p:cNvPr id="15366" name="Line 6"/>
          <p:cNvSpPr>
            <a:spLocks noChangeShapeType="1"/>
          </p:cNvSpPr>
          <p:nvPr/>
        </p:nvSpPr>
        <p:spPr bwMode="auto">
          <a:xfrm flipH="1">
            <a:off x="2819400" y="5053013"/>
            <a:ext cx="3657600" cy="0"/>
          </a:xfrm>
          <a:prstGeom prst="line">
            <a:avLst/>
          </a:prstGeom>
          <a:noFill/>
          <a:ln w="38100">
            <a:solidFill>
              <a:schemeClr val="tx1"/>
            </a:solidFill>
            <a:round/>
            <a:headEnd/>
            <a:tailEnd type="triangle" w="lg" len="lg"/>
          </a:ln>
          <a:extLst>
            <a:ext uri="{909E8E84-426E-40dd-AFC4-6F175D3DCCD1}">
              <a14:hiddenFill xmlns="" xmlns:a14="http://schemas.microsoft.com/office/drawing/2010/main">
                <a:noFill/>
              </a14:hiddenFill>
            </a:ext>
          </a:extLst>
        </p:spPr>
        <p:txBody>
          <a:bodyPr wrap="none" anchor="ctr"/>
          <a:lstStyle/>
          <a:p>
            <a:endParaRPr lang="en-US"/>
          </a:p>
        </p:txBody>
      </p:sp>
      <p:sp>
        <p:nvSpPr>
          <p:cNvPr id="15367" name="Text Box 7"/>
          <p:cNvSpPr txBox="1">
            <a:spLocks noChangeArrowheads="1"/>
          </p:cNvSpPr>
          <p:nvPr/>
        </p:nvSpPr>
        <p:spPr bwMode="auto">
          <a:xfrm>
            <a:off x="3276600" y="5083175"/>
            <a:ext cx="206375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r>
              <a:rPr lang="de-DE" sz="2400" b="1">
                <a:latin typeface="Calibri" charset="0"/>
              </a:rPr>
              <a:t>Sample</a:t>
            </a:r>
          </a:p>
        </p:txBody>
      </p:sp>
      <p:sp>
        <p:nvSpPr>
          <p:cNvPr id="15368" name="Text Box 8"/>
          <p:cNvSpPr txBox="1">
            <a:spLocks noChangeArrowheads="1"/>
          </p:cNvSpPr>
          <p:nvPr/>
        </p:nvSpPr>
        <p:spPr bwMode="auto">
          <a:xfrm>
            <a:off x="5327650" y="3211513"/>
            <a:ext cx="3276600" cy="5847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Arial" charset="0"/>
                <a:ea typeface="ＭＳ Ｐゴシック" charset="0"/>
              </a:defRPr>
            </a:lvl1pPr>
            <a:lvl2pPr>
              <a:defRPr sz="2800">
                <a:solidFill>
                  <a:schemeClr val="tx1"/>
                </a:solidFill>
                <a:latin typeface="Arial" charset="0"/>
                <a:ea typeface="ＭＳ Ｐゴシック" charset="0"/>
              </a:defRPr>
            </a:lvl2pPr>
            <a:lvl3pPr>
              <a:defRPr sz="2400">
                <a:solidFill>
                  <a:schemeClr val="tx1"/>
                </a:solidFill>
                <a:latin typeface="Arial" charset="0"/>
                <a:ea typeface="ＭＳ Ｐゴシック" charset="0"/>
              </a:defRPr>
            </a:lvl3pPr>
            <a:lvl4pPr>
              <a:defRPr sz="2000">
                <a:solidFill>
                  <a:schemeClr val="tx1"/>
                </a:solidFill>
                <a:latin typeface="Arial" charset="0"/>
                <a:ea typeface="ＭＳ Ｐゴシック" charset="0"/>
              </a:defRPr>
            </a:lvl4pPr>
            <a:lvl5pPr>
              <a:defRPr sz="2000">
                <a:solidFill>
                  <a:schemeClr val="tx1"/>
                </a:solidFill>
                <a:latin typeface="Arial" charset="0"/>
                <a:ea typeface="ＭＳ Ｐゴシック" charset="0"/>
              </a:defRPr>
            </a:lvl5pPr>
            <a:lvl6pPr eaLnBrk="0" hangingPunct="0">
              <a:buFont typeface="Wingdings" charset="0"/>
              <a:defRPr sz="2000">
                <a:solidFill>
                  <a:schemeClr val="tx1"/>
                </a:solidFill>
                <a:latin typeface="Arial" charset="0"/>
                <a:ea typeface="ＭＳ Ｐゴシック" charset="0"/>
              </a:defRPr>
            </a:lvl6pPr>
            <a:lvl7pPr eaLnBrk="0" hangingPunct="0">
              <a:buFont typeface="Wingdings" charset="0"/>
              <a:defRPr sz="2000">
                <a:solidFill>
                  <a:schemeClr val="tx1"/>
                </a:solidFill>
                <a:latin typeface="Arial" charset="0"/>
                <a:ea typeface="ＭＳ Ｐゴシック" charset="0"/>
              </a:defRPr>
            </a:lvl7pPr>
            <a:lvl8pPr eaLnBrk="0" hangingPunct="0">
              <a:buFont typeface="Wingdings" charset="0"/>
              <a:defRPr sz="2000">
                <a:solidFill>
                  <a:schemeClr val="tx1"/>
                </a:solidFill>
                <a:latin typeface="Arial" charset="0"/>
                <a:ea typeface="ＭＳ Ｐゴシック" charset="0"/>
              </a:defRPr>
            </a:lvl8pPr>
            <a:lvl9pPr eaLnBrk="0" hangingPunct="0">
              <a:buFont typeface="Wingdings" charset="0"/>
              <a:defRPr sz="2000">
                <a:solidFill>
                  <a:schemeClr val="tx1"/>
                </a:solidFill>
                <a:latin typeface="Arial" charset="0"/>
                <a:ea typeface="ＭＳ Ｐゴシック" charset="0"/>
              </a:defRPr>
            </a:lvl9pPr>
          </a:lstStyle>
          <a:p>
            <a:r>
              <a:rPr lang="de-DE" b="1" dirty="0">
                <a:solidFill>
                  <a:schemeClr val="bg1"/>
                </a:solidFill>
                <a:latin typeface="Calibri" charset="0"/>
              </a:rPr>
              <a:t>Population</a:t>
            </a:r>
            <a:endParaRPr lang="de-DE" dirty="0">
              <a:solidFill>
                <a:schemeClr val="bg1"/>
              </a:solidFill>
              <a:latin typeface="Calibri" charset="0"/>
            </a:endParaRPr>
          </a:p>
        </p:txBody>
      </p:sp>
      <p:sp>
        <p:nvSpPr>
          <p:cNvPr id="15369" name="Rectangle 9"/>
          <p:cNvSpPr>
            <a:spLocks noChangeArrowheads="1"/>
          </p:cNvSpPr>
          <p:nvPr/>
        </p:nvSpPr>
        <p:spPr bwMode="auto">
          <a:xfrm>
            <a:off x="682625" y="2708275"/>
            <a:ext cx="2701925" cy="858838"/>
          </a:xfrm>
          <a:prstGeom prst="rect">
            <a:avLst/>
          </a:prstGeom>
          <a:noFill/>
          <a:ln w="3810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p>
            <a:pPr algn="ctr"/>
            <a:r>
              <a:rPr lang="en-GB" sz="2400" b="1" dirty="0">
                <a:latin typeface="Calibri" charset="0"/>
              </a:rPr>
              <a:t>Conclusions based</a:t>
            </a:r>
          </a:p>
          <a:p>
            <a:pPr algn="ctr"/>
            <a:r>
              <a:rPr lang="en-GB" sz="2400" b="1" dirty="0">
                <a:latin typeface="Calibri" charset="0"/>
              </a:rPr>
              <a:t>on the sample </a:t>
            </a:r>
          </a:p>
        </p:txBody>
      </p:sp>
      <p:sp>
        <p:nvSpPr>
          <p:cNvPr id="15370" name="Rectangle 10"/>
          <p:cNvSpPr>
            <a:spLocks noChangeArrowheads="1"/>
          </p:cNvSpPr>
          <p:nvPr/>
        </p:nvSpPr>
        <p:spPr bwMode="auto">
          <a:xfrm>
            <a:off x="1979613" y="1476444"/>
            <a:ext cx="4349750" cy="461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p>
            <a:r>
              <a:rPr lang="en-GB" sz="2400" b="1" dirty="0">
                <a:latin typeface="Calibri" charset="0"/>
              </a:rPr>
              <a:t>Generalization to the population</a:t>
            </a:r>
          </a:p>
        </p:txBody>
      </p:sp>
      <p:sp>
        <p:nvSpPr>
          <p:cNvPr id="15371" name="Freeform 11"/>
          <p:cNvSpPr>
            <a:spLocks/>
          </p:cNvSpPr>
          <p:nvPr/>
        </p:nvSpPr>
        <p:spPr bwMode="auto">
          <a:xfrm>
            <a:off x="1979613" y="1989138"/>
            <a:ext cx="4897437" cy="719137"/>
          </a:xfrm>
          <a:custGeom>
            <a:avLst/>
            <a:gdLst>
              <a:gd name="T0" fmla="*/ 0 w 3085"/>
              <a:gd name="T1" fmla="*/ 2147483646 h 772"/>
              <a:gd name="T2" fmla="*/ 2147483646 w 3085"/>
              <a:gd name="T3" fmla="*/ 0 h 772"/>
              <a:gd name="T4" fmla="*/ 2147483646 w 3085"/>
              <a:gd name="T5" fmla="*/ 2147483646 h 772"/>
              <a:gd name="T6" fmla="*/ 0 60000 65536"/>
              <a:gd name="T7" fmla="*/ 0 60000 65536"/>
              <a:gd name="T8" fmla="*/ 0 60000 65536"/>
              <a:gd name="T9" fmla="*/ 0 w 3085"/>
              <a:gd name="T10" fmla="*/ 0 h 772"/>
              <a:gd name="T11" fmla="*/ 3085 w 3085"/>
              <a:gd name="T12" fmla="*/ 772 h 772"/>
            </a:gdLst>
            <a:ahLst/>
            <a:cxnLst>
              <a:cxn ang="T6">
                <a:pos x="T0" y="T1"/>
              </a:cxn>
              <a:cxn ang="T7">
                <a:pos x="T2" y="T3"/>
              </a:cxn>
              <a:cxn ang="T8">
                <a:pos x="T4" y="T5"/>
              </a:cxn>
            </a:cxnLst>
            <a:rect l="T9" t="T10" r="T11" b="T12"/>
            <a:pathLst>
              <a:path w="3085" h="772">
                <a:moveTo>
                  <a:pt x="0" y="772"/>
                </a:moveTo>
                <a:cubicBezTo>
                  <a:pt x="537" y="386"/>
                  <a:pt x="1074" y="0"/>
                  <a:pt x="1588" y="0"/>
                </a:cubicBezTo>
                <a:cubicBezTo>
                  <a:pt x="2102" y="0"/>
                  <a:pt x="2593" y="386"/>
                  <a:pt x="3085" y="772"/>
                </a:cubicBezTo>
              </a:path>
            </a:pathLst>
          </a:custGeom>
          <a:noFill/>
          <a:ln w="38100">
            <a:solidFill>
              <a:schemeClr val="tx1"/>
            </a:solidFill>
            <a:round/>
            <a:headEnd/>
            <a:tailEnd type="triangle" w="lg" len="lg"/>
          </a:ln>
          <a:extLst>
            <a:ext uri="{909E8E84-426E-40dd-AFC4-6F175D3DCCD1}">
              <a14:hiddenFill xmlns="" xmlns:a14="http://schemas.microsoft.com/office/drawing/2010/main">
                <a:solidFill>
                  <a:srgbClr val="FFFFFF"/>
                </a:solidFill>
              </a14:hiddenFill>
            </a:ext>
          </a:extLst>
        </p:spPr>
        <p:txBody>
          <a:bodyPr/>
          <a:lstStyle/>
          <a:p>
            <a:endParaRPr lang="en-US"/>
          </a:p>
        </p:txBody>
      </p:sp>
      <p:sp>
        <p:nvSpPr>
          <p:cNvPr id="15372" name="Line 12"/>
          <p:cNvSpPr>
            <a:spLocks noChangeShapeType="1"/>
          </p:cNvSpPr>
          <p:nvPr/>
        </p:nvSpPr>
        <p:spPr bwMode="auto">
          <a:xfrm flipV="1">
            <a:off x="1474788" y="3792538"/>
            <a:ext cx="0" cy="715962"/>
          </a:xfrm>
          <a:prstGeom prst="line">
            <a:avLst/>
          </a:prstGeom>
          <a:noFill/>
          <a:ln w="38100">
            <a:solidFill>
              <a:schemeClr val="tx1"/>
            </a:solidFill>
            <a:round/>
            <a:headEnd/>
            <a:tailEnd type="triangle" w="lg" len="lg"/>
          </a:ln>
          <a:extLst>
            <a:ext uri="{909E8E84-426E-40dd-AFC4-6F175D3DCCD1}">
              <a14:hiddenFill xmlns="" xmlns:a14="http://schemas.microsoft.com/office/drawing/2010/main">
                <a:noFill/>
              </a14:hiddenFill>
            </a:ext>
          </a:extLst>
        </p:spPr>
        <p:txBody>
          <a:bodyPr/>
          <a:lstStyle/>
          <a:p>
            <a:endParaRPr lang="en-US"/>
          </a:p>
        </p:txBody>
      </p:sp>
      <p:sp>
        <p:nvSpPr>
          <p:cNvPr id="15373" name="Line 13"/>
          <p:cNvSpPr>
            <a:spLocks noChangeShapeType="1"/>
          </p:cNvSpPr>
          <p:nvPr/>
        </p:nvSpPr>
        <p:spPr bwMode="auto">
          <a:xfrm flipH="1" flipV="1">
            <a:off x="2336800" y="3792538"/>
            <a:ext cx="3175" cy="715962"/>
          </a:xfrm>
          <a:prstGeom prst="line">
            <a:avLst/>
          </a:prstGeom>
          <a:noFill/>
          <a:ln w="38100">
            <a:solidFill>
              <a:schemeClr val="tx1"/>
            </a:solidFill>
            <a:round/>
            <a:headEnd/>
            <a:tailEnd type="triangle" w="lg" len="lg"/>
          </a:ln>
          <a:extLst>
            <a:ext uri="{909E8E84-426E-40dd-AFC4-6F175D3DCCD1}">
              <a14:hiddenFill xmlns="" xmlns:a14="http://schemas.microsoft.com/office/drawing/2010/main">
                <a:noFill/>
              </a14:hiddenFill>
            </a:ext>
          </a:extLst>
        </p:spPr>
        <p:txBody>
          <a:bodyPr/>
          <a:lstStyle/>
          <a:p>
            <a:endParaRPr lang="en-US"/>
          </a:p>
        </p:txBody>
      </p:sp>
      <p:sp>
        <p:nvSpPr>
          <p:cNvPr id="15374" name="Line 14"/>
          <p:cNvSpPr>
            <a:spLocks noChangeShapeType="1"/>
          </p:cNvSpPr>
          <p:nvPr/>
        </p:nvSpPr>
        <p:spPr bwMode="auto">
          <a:xfrm flipH="1" flipV="1">
            <a:off x="1905000" y="3792538"/>
            <a:ext cx="1588" cy="715962"/>
          </a:xfrm>
          <a:prstGeom prst="line">
            <a:avLst/>
          </a:prstGeom>
          <a:noFill/>
          <a:ln w="38100">
            <a:solidFill>
              <a:schemeClr val="tx1"/>
            </a:solidFill>
            <a:round/>
            <a:headEnd/>
            <a:tailEnd type="triangle" w="lg" len="lg"/>
          </a:ln>
          <a:extLst>
            <a:ext uri="{909E8E84-426E-40dd-AFC4-6F175D3DCCD1}">
              <a14:hiddenFill xmlns=""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985656562"/>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Statistical testing</a:t>
            </a:r>
          </a:p>
        </p:txBody>
      </p:sp>
      <p:sp>
        <p:nvSpPr>
          <p:cNvPr id="3" name="Content Placeholder 2"/>
          <p:cNvSpPr>
            <a:spLocks noGrp="1"/>
          </p:cNvSpPr>
          <p:nvPr>
            <p:ph idx="1"/>
          </p:nvPr>
        </p:nvSpPr>
        <p:spPr/>
        <p:txBody>
          <a:bodyPr/>
          <a:lstStyle/>
          <a:p>
            <a:r>
              <a:rPr lang="en-US" dirty="0"/>
              <a:t>A statistical test helps you answer:</a:t>
            </a:r>
          </a:p>
          <a:p>
            <a:pPr lvl="1"/>
            <a:r>
              <a:rPr lang="en-US" i="1" dirty="0">
                <a:solidFill>
                  <a:srgbClr val="FF8B16"/>
                </a:solidFill>
              </a:rPr>
              <a:t>Is the relationship that we observe in our study evidence of a real association, or did we get this result by chance?</a:t>
            </a:r>
          </a:p>
          <a:p>
            <a:r>
              <a:rPr lang="en-US" dirty="0"/>
              <a:t>Why do we need a statistical test?</a:t>
            </a:r>
          </a:p>
          <a:p>
            <a:pPr lvl="1"/>
            <a:r>
              <a:rPr lang="en-US" dirty="0"/>
              <a:t>Estimates of relationships will have some uncertainty or variability – we need a way to quantify the uncertainty of our results</a:t>
            </a:r>
          </a:p>
        </p:txBody>
      </p:sp>
    </p:spTree>
    <p:extLst>
      <p:ext uri="{BB962C8B-B14F-4D97-AF65-F5344CB8AC3E}">
        <p14:creationId xmlns:p14="http://schemas.microsoft.com/office/powerpoint/2010/main" val="4002552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
            <a:ext cx="8229600" cy="1143000"/>
          </a:xfrm>
        </p:spPr>
        <p:txBody>
          <a:bodyPr/>
          <a:lstStyle/>
          <a:p>
            <a:r>
              <a:rPr lang="en-US" dirty="0"/>
              <a:t>Classical statistical testing</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57200" y="1206500"/>
                <a:ext cx="8229600" cy="4924425"/>
              </a:xfrm>
            </p:spPr>
            <p:txBody>
              <a:bodyPr/>
              <a:lstStyle/>
              <a:p>
                <a:r>
                  <a:rPr lang="en-US" dirty="0"/>
                  <a:t>State a hypotheses in null (H</a:t>
                </a:r>
                <a:r>
                  <a:rPr lang="en-US" baseline="-25000" dirty="0"/>
                  <a:t>0</a:t>
                </a:r>
                <a:r>
                  <a:rPr lang="en-US" dirty="0"/>
                  <a:t>) and alternative (H</a:t>
                </a:r>
                <a:r>
                  <a:rPr lang="en-US" baseline="-25000" dirty="0"/>
                  <a:t>a</a:t>
                </a:r>
                <a:r>
                  <a:rPr lang="en-US" dirty="0"/>
                  <a:t>) forms and set a level of statistical significance (</a:t>
                </a:r>
                <a14:m>
                  <m:oMath xmlns:m="http://schemas.openxmlformats.org/officeDocument/2006/math">
                    <m:r>
                      <a:rPr lang="en-US" i="1" dirty="0">
                        <a:latin typeface="Cambria Math" panose="02040503050406030204" pitchFamily="18" charset="0"/>
                      </a:rPr>
                      <m:t>𝛼</m:t>
                    </m:r>
                  </m:oMath>
                </a14:m>
                <a:r>
                  <a:rPr lang="en-US" dirty="0"/>
                  <a:t>)</a:t>
                </a:r>
              </a:p>
              <a:p>
                <a:r>
                  <a:rPr lang="en-US" dirty="0"/>
                  <a:t>Calculate a test statistic using the observed sample data</a:t>
                </a:r>
              </a:p>
              <a:p>
                <a:r>
                  <a:rPr lang="en-US" dirty="0"/>
                  <a:t>Convert the test statistic to a critical value, usually called p-value</a:t>
                </a:r>
              </a:p>
              <a:p>
                <a:r>
                  <a:rPr lang="en-US" dirty="0"/>
                  <a:t>If the p-value &lt; </a:t>
                </a:r>
                <a14:m>
                  <m:oMath xmlns:m="http://schemas.openxmlformats.org/officeDocument/2006/math">
                    <m:r>
                      <a:rPr lang="en-US" i="1" dirty="0">
                        <a:latin typeface="Cambria Math" panose="02040503050406030204" pitchFamily="18" charset="0"/>
                      </a:rPr>
                      <m:t>𝛼</m:t>
                    </m:r>
                  </m:oMath>
                </a14:m>
                <a:r>
                  <a:rPr lang="en-US" dirty="0"/>
                  <a:t>, the result is declared “statistically significant” and H</a:t>
                </a:r>
                <a:r>
                  <a:rPr lang="en-US" baseline="-25000" dirty="0"/>
                  <a:t>0</a:t>
                </a:r>
                <a:r>
                  <a:rPr lang="en-US" dirty="0"/>
                  <a:t> is regarded as unlikely to be true (rejected)</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57200" y="1206500"/>
                <a:ext cx="8229600" cy="4924425"/>
              </a:xfrm>
              <a:blipFill>
                <a:blip r:embed="rId3"/>
                <a:stretch>
                  <a:fillRect l="-1630" t="-1609" r="-1407" b="-10891"/>
                </a:stretch>
              </a:blipFill>
            </p:spPr>
            <p:txBody>
              <a:bodyPr/>
              <a:lstStyle/>
              <a:p>
                <a:r>
                  <a:rPr lang="en-US">
                    <a:noFill/>
                  </a:rPr>
                  <a:t> </a:t>
                </a:r>
              </a:p>
            </p:txBody>
          </p:sp>
        </mc:Fallback>
      </mc:AlternateContent>
    </p:spTree>
    <p:extLst>
      <p:ext uri="{BB962C8B-B14F-4D97-AF65-F5344CB8AC3E}">
        <p14:creationId xmlns:p14="http://schemas.microsoft.com/office/powerpoint/2010/main" val="119537259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
            <a:ext cx="8229600" cy="1143000"/>
          </a:xfrm>
        </p:spPr>
        <p:txBody>
          <a:bodyPr/>
          <a:lstStyle/>
          <a:p>
            <a:r>
              <a:rPr lang="en-US" dirty="0"/>
              <a:t>Classical statistical testing </a:t>
            </a:r>
            <a:r>
              <a:rPr lang="en-US" sz="3000" dirty="0"/>
              <a:t>(2)</a:t>
            </a:r>
          </a:p>
        </p:txBody>
      </p:sp>
      <p:sp>
        <p:nvSpPr>
          <p:cNvPr id="3" name="Content Placeholder 2"/>
          <p:cNvSpPr>
            <a:spLocks noGrp="1"/>
          </p:cNvSpPr>
          <p:nvPr>
            <p:ph idx="1"/>
          </p:nvPr>
        </p:nvSpPr>
        <p:spPr>
          <a:xfrm>
            <a:off x="457200" y="1442090"/>
            <a:ext cx="8229600" cy="4688835"/>
          </a:xfrm>
        </p:spPr>
        <p:txBody>
          <a:bodyPr/>
          <a:lstStyle/>
          <a:p>
            <a:r>
              <a:rPr lang="en-US" dirty="0"/>
              <a:t>This is because textbooks usually present classical statistical testing as a single coherent theory of statistical inference</a:t>
            </a:r>
          </a:p>
          <a:p>
            <a:r>
              <a:rPr lang="en-US" dirty="0"/>
              <a:t>However, classical statistical testing is actually a hybrid of two approaches formulated by:</a:t>
            </a:r>
          </a:p>
          <a:p>
            <a:pPr marL="971550" lvl="1" indent="-514350">
              <a:buSzPct val="100000"/>
              <a:buFont typeface="+mj-lt"/>
              <a:buAutoNum type="arabicPeriod"/>
            </a:pPr>
            <a:r>
              <a:rPr lang="en-US" sz="3000" dirty="0"/>
              <a:t>Jerzy </a:t>
            </a:r>
            <a:r>
              <a:rPr lang="en-US" sz="3000" dirty="0" err="1"/>
              <a:t>Neyman</a:t>
            </a:r>
            <a:r>
              <a:rPr lang="en-US" sz="3000" dirty="0"/>
              <a:t> and </a:t>
            </a:r>
            <a:r>
              <a:rPr lang="en-US" sz="3000" dirty="0" err="1"/>
              <a:t>Egon</a:t>
            </a:r>
            <a:r>
              <a:rPr lang="en-US" sz="3000" dirty="0"/>
              <a:t> Pearson    (hypothesis testing)</a:t>
            </a:r>
          </a:p>
          <a:p>
            <a:pPr marL="971550" lvl="1" indent="-514350">
              <a:buSzPct val="100000"/>
              <a:buFont typeface="+mj-lt"/>
              <a:buAutoNum type="arabicPeriod"/>
            </a:pPr>
            <a:r>
              <a:rPr lang="en-US" sz="3000" dirty="0"/>
              <a:t>R.A. Fisher (significance testing)</a:t>
            </a:r>
          </a:p>
          <a:p>
            <a:endParaRPr lang="pt-BR" altLang="en-US" dirty="0"/>
          </a:p>
          <a:p>
            <a:endParaRPr lang="en-US" dirty="0"/>
          </a:p>
        </p:txBody>
      </p:sp>
    </p:spTree>
    <p:extLst>
      <p:ext uri="{BB962C8B-B14F-4D97-AF65-F5344CB8AC3E}">
        <p14:creationId xmlns:p14="http://schemas.microsoft.com/office/powerpoint/2010/main" val="10989775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
            <a:ext cx="8229600" cy="1143000"/>
          </a:xfrm>
        </p:spPr>
        <p:txBody>
          <a:bodyPr/>
          <a:lstStyle/>
          <a:p>
            <a:r>
              <a:rPr lang="en-US" dirty="0"/>
              <a:t>Classical statistical testing </a:t>
            </a:r>
            <a:r>
              <a:rPr lang="en-US" sz="3000" dirty="0"/>
              <a:t>(3)</a:t>
            </a:r>
          </a:p>
        </p:txBody>
      </p:sp>
      <p:sp>
        <p:nvSpPr>
          <p:cNvPr id="3" name="Content Placeholder 2"/>
          <p:cNvSpPr>
            <a:spLocks noGrp="1"/>
          </p:cNvSpPr>
          <p:nvPr>
            <p:ph idx="1"/>
          </p:nvPr>
        </p:nvSpPr>
        <p:spPr>
          <a:xfrm>
            <a:off x="457200" y="1449533"/>
            <a:ext cx="8229600" cy="4530725"/>
          </a:xfrm>
        </p:spPr>
        <p:txBody>
          <a:bodyPr/>
          <a:lstStyle/>
          <a:p>
            <a:r>
              <a:rPr lang="en-US" dirty="0"/>
              <a:t>The outcome of a significance test is a measure of evidence against the null hypothesis, based on the observed result from a single experiment</a:t>
            </a:r>
          </a:p>
          <a:p>
            <a:r>
              <a:rPr lang="en-US" dirty="0"/>
              <a:t>The outcome of a hypothesis test is to reject one hypothesis and accept the other, solely on the basis of the data, based on repeated experiments</a:t>
            </a:r>
          </a:p>
          <a:p>
            <a:endParaRPr lang="en-US" dirty="0"/>
          </a:p>
          <a:p>
            <a:endParaRPr lang="en-US" dirty="0"/>
          </a:p>
        </p:txBody>
      </p:sp>
    </p:spTree>
    <p:extLst>
      <p:ext uri="{BB962C8B-B14F-4D97-AF65-F5344CB8AC3E}">
        <p14:creationId xmlns:p14="http://schemas.microsoft.com/office/powerpoint/2010/main" val="4275062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measurements</a:t>
            </a:r>
          </a:p>
        </p:txBody>
      </p:sp>
      <p:sp>
        <p:nvSpPr>
          <p:cNvPr id="3" name="Content Placeholder 2"/>
          <p:cNvSpPr>
            <a:spLocks noGrp="1"/>
          </p:cNvSpPr>
          <p:nvPr>
            <p:ph idx="1"/>
          </p:nvPr>
        </p:nvSpPr>
        <p:spPr/>
        <p:txBody>
          <a:bodyPr/>
          <a:lstStyle/>
          <a:p>
            <a:r>
              <a:rPr lang="en-US" dirty="0"/>
              <a:t>Categorical – takes on one of several options</a:t>
            </a:r>
          </a:p>
          <a:p>
            <a:pPr lvl="1"/>
            <a:r>
              <a:rPr lang="en-US" sz="2400" dirty="0"/>
              <a:t>Binary = dichotomous, only 2 possible values</a:t>
            </a:r>
          </a:p>
          <a:p>
            <a:pPr lvl="1"/>
            <a:r>
              <a:rPr lang="en-US" sz="2400" dirty="0"/>
              <a:t>Nominal = multiple options, no natural order to them</a:t>
            </a:r>
          </a:p>
          <a:p>
            <a:pPr lvl="1"/>
            <a:r>
              <a:rPr lang="en-US" sz="2400" dirty="0"/>
              <a:t>Ordinal = multiple options, an intrinsic ordering to them</a:t>
            </a:r>
          </a:p>
          <a:p>
            <a:r>
              <a:rPr lang="en-US" dirty="0"/>
              <a:t>Numerical – can be any numerical value</a:t>
            </a:r>
          </a:p>
          <a:p>
            <a:pPr lvl="1"/>
            <a:r>
              <a:rPr lang="en-US" sz="2400" dirty="0"/>
              <a:t>Discrete = integer valued variable</a:t>
            </a:r>
          </a:p>
          <a:p>
            <a:pPr lvl="1"/>
            <a:r>
              <a:rPr lang="en-US" sz="2400" dirty="0"/>
              <a:t>Continuous = a real valued variable</a:t>
            </a:r>
          </a:p>
          <a:p>
            <a:pPr lvl="1"/>
            <a:endParaRPr lang="en-US" dirty="0"/>
          </a:p>
        </p:txBody>
      </p:sp>
    </p:spTree>
    <p:extLst>
      <p:ext uri="{BB962C8B-B14F-4D97-AF65-F5344CB8AC3E}">
        <p14:creationId xmlns:p14="http://schemas.microsoft.com/office/powerpoint/2010/main" val="113171229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Fisher’s significance testing</a:t>
            </a:r>
          </a:p>
        </p:txBody>
      </p:sp>
      <p:sp>
        <p:nvSpPr>
          <p:cNvPr id="3" name="Content Placeholder 2"/>
          <p:cNvSpPr>
            <a:spLocks noGrp="1"/>
          </p:cNvSpPr>
          <p:nvPr>
            <p:ph idx="1"/>
          </p:nvPr>
        </p:nvSpPr>
        <p:spPr/>
        <p:txBody>
          <a:bodyPr/>
          <a:lstStyle/>
          <a:p>
            <a:pPr>
              <a:lnSpc>
                <a:spcPct val="90000"/>
              </a:lnSpc>
            </a:pPr>
            <a:r>
              <a:rPr lang="en-US" dirty="0"/>
              <a:t>Set up </a:t>
            </a:r>
            <a:r>
              <a:rPr lang="en-US" b="1" dirty="0">
                <a:solidFill>
                  <a:srgbClr val="FF6600"/>
                </a:solidFill>
              </a:rPr>
              <a:t>null hypothesis </a:t>
            </a:r>
            <a:r>
              <a:rPr lang="en-US" dirty="0"/>
              <a:t>(null hypothesis, H</a:t>
            </a:r>
            <a:r>
              <a:rPr lang="en-US" baseline="-25000" dirty="0"/>
              <a:t>o</a:t>
            </a:r>
            <a:r>
              <a:rPr lang="en-US" dirty="0"/>
              <a:t>) about the observed sample data (e.g., prediction that there is NO relationship between the exposure and the outcome of interest	)</a:t>
            </a:r>
          </a:p>
          <a:p>
            <a:pPr>
              <a:lnSpc>
                <a:spcPct val="90000"/>
              </a:lnSpc>
            </a:pPr>
            <a:r>
              <a:rPr lang="en-US" dirty="0"/>
              <a:t>Calculate an appropriate test statistic using the observed data</a:t>
            </a:r>
          </a:p>
          <a:p>
            <a:pPr>
              <a:lnSpc>
                <a:spcPct val="90000"/>
              </a:lnSpc>
            </a:pPr>
            <a:r>
              <a:rPr lang="en-US" dirty="0"/>
              <a:t>Convert to p-value</a:t>
            </a:r>
          </a:p>
          <a:p>
            <a:pPr>
              <a:lnSpc>
                <a:spcPct val="90000"/>
              </a:lnSpc>
            </a:pPr>
            <a:r>
              <a:rPr lang="en-US" dirty="0"/>
              <a:t>Use a level of significance as a basis for disproving or failing to disprove the null</a:t>
            </a:r>
          </a:p>
          <a:p>
            <a:endParaRPr lang="en-US" dirty="0"/>
          </a:p>
        </p:txBody>
      </p:sp>
    </p:spTree>
    <p:extLst>
      <p:ext uri="{BB962C8B-B14F-4D97-AF65-F5344CB8AC3E}">
        <p14:creationId xmlns:p14="http://schemas.microsoft.com/office/powerpoint/2010/main" val="26883135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Fisher’s significance testing </a:t>
            </a:r>
            <a:r>
              <a:rPr lang="en-US" sz="3000" dirty="0"/>
              <a:t>(2)</a:t>
            </a:r>
          </a:p>
        </p:txBody>
      </p:sp>
      <p:sp>
        <p:nvSpPr>
          <p:cNvPr id="3" name="Content Placeholder 2"/>
          <p:cNvSpPr>
            <a:spLocks noGrp="1"/>
          </p:cNvSpPr>
          <p:nvPr>
            <p:ph idx="1"/>
          </p:nvPr>
        </p:nvSpPr>
        <p:spPr/>
        <p:txBody>
          <a:bodyPr/>
          <a:lstStyle/>
          <a:p>
            <a:r>
              <a:rPr lang="en-US" dirty="0"/>
              <a:t>The p-value is </a:t>
            </a:r>
            <a:r>
              <a:rPr lang="en-US" b="1" dirty="0">
                <a:solidFill>
                  <a:srgbClr val="FF6600"/>
                </a:solidFill>
              </a:rPr>
              <a:t>not</a:t>
            </a:r>
            <a:r>
              <a:rPr lang="en-US" dirty="0"/>
              <a:t> to be interpreted as a hypothetical frequency of "error" if the experiment were repeated</a:t>
            </a:r>
          </a:p>
          <a:p>
            <a:r>
              <a:rPr lang="en-US" dirty="0"/>
              <a:t>It is a measure of evidence in a single experiment</a:t>
            </a:r>
          </a:p>
          <a:p>
            <a:r>
              <a:rPr lang="en-US" dirty="0"/>
              <a:t>A threshold for "significance" is to be flexible and depends on background knowledge about the phenomenon being studied</a:t>
            </a:r>
          </a:p>
          <a:p>
            <a:endParaRPr lang="en-US" dirty="0"/>
          </a:p>
        </p:txBody>
      </p:sp>
    </p:spTree>
    <p:extLst>
      <p:ext uri="{BB962C8B-B14F-4D97-AF65-F5344CB8AC3E}">
        <p14:creationId xmlns:p14="http://schemas.microsoft.com/office/powerpoint/2010/main" val="20400060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Example H</a:t>
            </a:r>
            <a:r>
              <a:rPr lang="en-US" baseline="-25000" dirty="0"/>
              <a:t>o</a:t>
            </a:r>
            <a:r>
              <a:rPr lang="en-US" dirty="0"/>
              <a:t> hypotheses (significance testing)</a:t>
            </a:r>
            <a:endParaRPr lang="en-US" dirty="0">
              <a:latin typeface="Calibri (Body)"/>
            </a:endParaRPr>
          </a:p>
        </p:txBody>
      </p:sp>
      <p:sp>
        <p:nvSpPr>
          <p:cNvPr id="3" name="Content Placeholder 2"/>
          <p:cNvSpPr>
            <a:spLocks noGrp="1"/>
          </p:cNvSpPr>
          <p:nvPr>
            <p:ph idx="1"/>
          </p:nvPr>
        </p:nvSpPr>
        <p:spPr>
          <a:xfrm>
            <a:off x="457200" y="2001707"/>
            <a:ext cx="8229600" cy="4129218"/>
          </a:xfrm>
        </p:spPr>
        <p:txBody>
          <a:bodyPr/>
          <a:lstStyle/>
          <a:p>
            <a:r>
              <a:rPr lang="en-US" dirty="0">
                <a:solidFill>
                  <a:schemeClr val="tx1">
                    <a:lumMod val="65000"/>
                    <a:lumOff val="35000"/>
                  </a:schemeClr>
                </a:solidFill>
              </a:rPr>
              <a:t>Null hypothesis (H</a:t>
            </a:r>
            <a:r>
              <a:rPr lang="en-US" baseline="-25000" dirty="0">
                <a:solidFill>
                  <a:schemeClr val="tx1">
                    <a:lumMod val="65000"/>
                    <a:lumOff val="35000"/>
                  </a:schemeClr>
                </a:solidFill>
              </a:rPr>
              <a:t>o</a:t>
            </a:r>
            <a:r>
              <a:rPr lang="en-US" dirty="0">
                <a:solidFill>
                  <a:schemeClr val="tx1">
                    <a:lumMod val="65000"/>
                    <a:lumOff val="35000"/>
                  </a:schemeClr>
                </a:solidFill>
              </a:rPr>
              <a:t>)</a:t>
            </a:r>
          </a:p>
          <a:p>
            <a:pPr lvl="1"/>
            <a:r>
              <a:rPr lang="en-US" sz="3200" dirty="0">
                <a:solidFill>
                  <a:schemeClr val="tx1">
                    <a:lumMod val="65000"/>
                    <a:lumOff val="35000"/>
                  </a:schemeClr>
                </a:solidFill>
              </a:rPr>
              <a:t>There is no association between HIV infection and risk of tuberculosis</a:t>
            </a:r>
          </a:p>
          <a:p>
            <a:pPr lvl="1"/>
            <a:r>
              <a:rPr lang="en-US" sz="3200" dirty="0">
                <a:solidFill>
                  <a:schemeClr val="tx1">
                    <a:lumMod val="65000"/>
                    <a:lumOff val="35000"/>
                  </a:schemeClr>
                </a:solidFill>
              </a:rPr>
              <a:t>No difference between HIV+ and HIV- TB patients</a:t>
            </a:r>
          </a:p>
        </p:txBody>
      </p:sp>
    </p:spTree>
    <p:extLst>
      <p:ext uri="{BB962C8B-B14F-4D97-AF65-F5344CB8AC3E}">
        <p14:creationId xmlns:p14="http://schemas.microsoft.com/office/powerpoint/2010/main" val="15264619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What significance testing tells us</a:t>
            </a:r>
            <a:endParaRPr lang="en-US" baseline="-25000" dirty="0"/>
          </a:p>
        </p:txBody>
      </p:sp>
      <p:sp>
        <p:nvSpPr>
          <p:cNvPr id="3" name="Content Placeholder 2"/>
          <p:cNvSpPr>
            <a:spLocks noGrp="1"/>
          </p:cNvSpPr>
          <p:nvPr>
            <p:ph idx="1"/>
          </p:nvPr>
        </p:nvSpPr>
        <p:spPr/>
        <p:txBody>
          <a:bodyPr/>
          <a:lstStyle/>
          <a:p>
            <a:r>
              <a:rPr lang="en-US" dirty="0"/>
              <a:t>If the null hypothesis, </a:t>
            </a:r>
            <a:r>
              <a:rPr lang="en-US" dirty="0">
                <a:solidFill>
                  <a:schemeClr val="tx1">
                    <a:lumMod val="65000"/>
                    <a:lumOff val="35000"/>
                  </a:schemeClr>
                </a:solidFill>
              </a:rPr>
              <a:t>H</a:t>
            </a:r>
            <a:r>
              <a:rPr lang="en-US" sz="2400" dirty="0">
                <a:solidFill>
                  <a:schemeClr val="tx1">
                    <a:lumMod val="65000"/>
                    <a:lumOff val="35000"/>
                  </a:schemeClr>
                </a:solidFill>
              </a:rPr>
              <a:t>o</a:t>
            </a:r>
            <a:r>
              <a:rPr lang="en-US" dirty="0"/>
              <a:t>, is rejected:</a:t>
            </a:r>
          </a:p>
          <a:p>
            <a:pPr lvl="1"/>
            <a:r>
              <a:rPr lang="en-US" sz="3000" dirty="0"/>
              <a:t>Suggests there is an association between the variables, and the observed association is not likely to be due to chance alone</a:t>
            </a:r>
          </a:p>
          <a:p>
            <a:r>
              <a:rPr lang="en-US" dirty="0"/>
              <a:t>If the null hypothesis, H</a:t>
            </a:r>
            <a:r>
              <a:rPr lang="en-US" sz="2400" dirty="0">
                <a:solidFill>
                  <a:schemeClr val="tx1">
                    <a:lumMod val="65000"/>
                    <a:lumOff val="35000"/>
                  </a:schemeClr>
                </a:solidFill>
              </a:rPr>
              <a:t>o</a:t>
            </a:r>
            <a:r>
              <a:rPr lang="en-US" dirty="0"/>
              <a:t>, is not rejected:</a:t>
            </a:r>
          </a:p>
          <a:p>
            <a:pPr lvl="1"/>
            <a:r>
              <a:rPr lang="en-US" sz="3000" dirty="0"/>
              <a:t>Suggests the observed association may be due to chance alone, and likely does not reflect any real association between the variables</a:t>
            </a:r>
          </a:p>
        </p:txBody>
      </p:sp>
    </p:spTree>
    <p:extLst>
      <p:ext uri="{BB962C8B-B14F-4D97-AF65-F5344CB8AC3E}">
        <p14:creationId xmlns:p14="http://schemas.microsoft.com/office/powerpoint/2010/main" val="7138924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320"/>
            <a:ext cx="8229600" cy="1139825"/>
          </a:xfrm>
        </p:spPr>
        <p:txBody>
          <a:bodyPr/>
          <a:lstStyle/>
          <a:p>
            <a:pPr>
              <a:lnSpc>
                <a:spcPct val="90000"/>
              </a:lnSpc>
            </a:pPr>
            <a:r>
              <a:rPr lang="en-US" dirty="0"/>
              <a:t>Neyman-Pearson hypothesis testing</a:t>
            </a:r>
          </a:p>
        </p:txBody>
      </p:sp>
      <p:sp>
        <p:nvSpPr>
          <p:cNvPr id="3" name="Content Placeholder 2"/>
          <p:cNvSpPr>
            <a:spLocks noGrp="1"/>
          </p:cNvSpPr>
          <p:nvPr>
            <p:ph idx="1"/>
          </p:nvPr>
        </p:nvSpPr>
        <p:spPr>
          <a:xfrm>
            <a:off x="457200" y="1600199"/>
            <a:ext cx="8229600" cy="4572000"/>
          </a:xfrm>
        </p:spPr>
        <p:txBody>
          <a:bodyPr/>
          <a:lstStyle/>
          <a:p>
            <a:pPr>
              <a:lnSpc>
                <a:spcPct val="90000"/>
              </a:lnSpc>
            </a:pPr>
            <a:r>
              <a:rPr lang="en-US" dirty="0"/>
              <a:t>An analytic study is framed as testing a </a:t>
            </a:r>
            <a:r>
              <a:rPr lang="en-US" b="1" dirty="0">
                <a:solidFill>
                  <a:srgbClr val="A3CD08"/>
                </a:solidFill>
              </a:rPr>
              <a:t>research hypothesis </a:t>
            </a:r>
            <a:r>
              <a:rPr lang="en-US" dirty="0"/>
              <a:t>(alternate hypothesis, H</a:t>
            </a:r>
            <a:r>
              <a:rPr lang="en-US" baseline="-25000" dirty="0"/>
              <a:t>a</a:t>
            </a:r>
            <a:r>
              <a:rPr lang="en-US" dirty="0"/>
              <a:t>)</a:t>
            </a:r>
          </a:p>
          <a:p>
            <a:pPr lvl="1">
              <a:lnSpc>
                <a:spcPct val="90000"/>
              </a:lnSpc>
            </a:pPr>
            <a:r>
              <a:rPr lang="en-US" dirty="0"/>
              <a:t>States the investigator’s prediction of an association between the exposure and the outcome of interest</a:t>
            </a:r>
          </a:p>
          <a:p>
            <a:pPr>
              <a:lnSpc>
                <a:spcPct val="90000"/>
              </a:lnSpc>
            </a:pPr>
            <a:r>
              <a:rPr lang="en-US" dirty="0"/>
              <a:t>The research hypothesis is then tested against the </a:t>
            </a:r>
            <a:r>
              <a:rPr lang="en-US" b="1" dirty="0">
                <a:solidFill>
                  <a:srgbClr val="F1CD29"/>
                </a:solidFill>
              </a:rPr>
              <a:t>null hypothesis </a:t>
            </a:r>
            <a:r>
              <a:rPr lang="en-US" dirty="0"/>
              <a:t>(null hypothesis, H</a:t>
            </a:r>
            <a:r>
              <a:rPr lang="en-US" baseline="-25000" dirty="0"/>
              <a:t>o</a:t>
            </a:r>
            <a:r>
              <a:rPr lang="en-US" dirty="0"/>
              <a:t>)</a:t>
            </a:r>
          </a:p>
          <a:p>
            <a:pPr lvl="1">
              <a:lnSpc>
                <a:spcPct val="90000"/>
              </a:lnSpc>
            </a:pPr>
            <a:r>
              <a:rPr lang="en-US" dirty="0"/>
              <a:t>States the “opposite” – the prediction that there is NO relationship between the exposure and the outcome of interest</a:t>
            </a:r>
          </a:p>
          <a:p>
            <a:endParaRPr lang="en-US" dirty="0"/>
          </a:p>
        </p:txBody>
      </p:sp>
    </p:spTree>
    <p:extLst>
      <p:ext uri="{BB962C8B-B14F-4D97-AF65-F5344CB8AC3E}">
        <p14:creationId xmlns:p14="http://schemas.microsoft.com/office/powerpoint/2010/main" val="16887566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274320"/>
            <a:ext cx="8229600" cy="1139825"/>
          </a:xfrm>
        </p:spPr>
        <p:txBody>
          <a:bodyPr/>
          <a:lstStyle/>
          <a:p>
            <a:pPr>
              <a:lnSpc>
                <a:spcPct val="90000"/>
              </a:lnSpc>
            </a:pPr>
            <a:r>
              <a:rPr lang="en-US" dirty="0"/>
              <a:t>Neyman-Pearson hypothesis </a:t>
            </a:r>
            <a:br>
              <a:rPr lang="en-US" dirty="0"/>
            </a:br>
            <a:r>
              <a:rPr lang="en-US" dirty="0"/>
              <a:t>testing </a:t>
            </a:r>
            <a:r>
              <a:rPr lang="en-US" sz="3000" dirty="0"/>
              <a:t>(2)</a:t>
            </a:r>
          </a:p>
        </p:txBody>
      </p:sp>
      <p:sp>
        <p:nvSpPr>
          <p:cNvPr id="3" name="Content Placeholder 2"/>
          <p:cNvSpPr>
            <a:spLocks noGrp="1"/>
          </p:cNvSpPr>
          <p:nvPr>
            <p:ph idx="1"/>
          </p:nvPr>
        </p:nvSpPr>
        <p:spPr>
          <a:xfrm>
            <a:off x="457200" y="1463040"/>
            <a:ext cx="8229600" cy="4530725"/>
          </a:xfrm>
        </p:spPr>
        <p:txBody>
          <a:bodyPr/>
          <a:lstStyle/>
          <a:p>
            <a:r>
              <a:rPr lang="en-US" dirty="0">
                <a:ea typeface="Cambria Math"/>
              </a:rPr>
              <a:t>The researcher sets the </a:t>
            </a:r>
            <a:r>
              <a:rPr lang="en-US" b="1" dirty="0">
                <a:ea typeface="Cambria Math"/>
              </a:rPr>
              <a:t>α</a:t>
            </a:r>
            <a:r>
              <a:rPr lang="en-US" dirty="0">
                <a:ea typeface="Cambria Math"/>
              </a:rPr>
              <a:t> (</a:t>
            </a:r>
            <a:r>
              <a:rPr lang="en-US" i="1" dirty="0">
                <a:ea typeface="Cambria Math"/>
              </a:rPr>
              <a:t>Type I </a:t>
            </a:r>
            <a:r>
              <a:rPr lang="en-US" dirty="0">
                <a:ea typeface="Cambria Math"/>
              </a:rPr>
              <a:t>error) and </a:t>
            </a:r>
            <a:r>
              <a:rPr lang="en-US" b="1" dirty="0">
                <a:ea typeface="Cambria Math"/>
              </a:rPr>
              <a:t>β</a:t>
            </a:r>
            <a:r>
              <a:rPr lang="en-US" dirty="0">
                <a:ea typeface="Cambria Math"/>
              </a:rPr>
              <a:t> (</a:t>
            </a:r>
            <a:r>
              <a:rPr lang="en-US" i="1" dirty="0">
                <a:ea typeface="Cambria Math"/>
              </a:rPr>
              <a:t>Type II </a:t>
            </a:r>
            <a:r>
              <a:rPr lang="en-US" dirty="0">
                <a:ea typeface="Cambria Math"/>
              </a:rPr>
              <a:t>error) error rates</a:t>
            </a:r>
            <a:endParaRPr lang="en-US" dirty="0"/>
          </a:p>
          <a:p>
            <a:pPr lvl="1"/>
            <a:r>
              <a:rPr lang="en-US" dirty="0">
                <a:ea typeface="Cambria Math"/>
              </a:rPr>
              <a:t>These probabilities (error rates) are false rejection (Type I error) and false acceptance (Type II error) of the null hypothesis.</a:t>
            </a:r>
          </a:p>
          <a:p>
            <a:pPr lvl="1"/>
            <a:r>
              <a:rPr lang="en-US" dirty="0">
                <a:ea typeface="Cambria Math"/>
              </a:rPr>
              <a:t>Type I = P(reject H</a:t>
            </a:r>
            <a:r>
              <a:rPr lang="en-US" sz="1800" dirty="0">
                <a:ea typeface="Cambria Math"/>
              </a:rPr>
              <a:t>0</a:t>
            </a:r>
            <a:r>
              <a:rPr lang="en-US" dirty="0">
                <a:ea typeface="Cambria Math"/>
              </a:rPr>
              <a:t>│H</a:t>
            </a:r>
            <a:r>
              <a:rPr lang="en-US" sz="1800" dirty="0">
                <a:latin typeface="Cambria Math"/>
                <a:ea typeface="Cambria Math"/>
              </a:rPr>
              <a:t>0</a:t>
            </a:r>
            <a:r>
              <a:rPr lang="en-US" dirty="0">
                <a:latin typeface="Cambria Math"/>
                <a:ea typeface="Cambria Math"/>
              </a:rPr>
              <a:t>=true)</a:t>
            </a:r>
          </a:p>
          <a:p>
            <a:pPr lvl="1"/>
            <a:r>
              <a:rPr lang="en-US" dirty="0">
                <a:ea typeface="Cambria Math"/>
              </a:rPr>
              <a:t>Type II = P(accept H</a:t>
            </a:r>
            <a:r>
              <a:rPr lang="en-US" sz="1800" dirty="0">
                <a:ea typeface="Cambria Math"/>
              </a:rPr>
              <a:t>0</a:t>
            </a:r>
            <a:r>
              <a:rPr lang="en-US" dirty="0">
                <a:ea typeface="Cambria Math"/>
              </a:rPr>
              <a:t>|H</a:t>
            </a:r>
            <a:r>
              <a:rPr lang="en-US" sz="1800" dirty="0">
                <a:ea typeface="Cambria Math"/>
              </a:rPr>
              <a:t>0</a:t>
            </a:r>
            <a:r>
              <a:rPr lang="en-US" dirty="0">
                <a:ea typeface="Cambria Math"/>
              </a:rPr>
              <a:t>=false);</a:t>
            </a:r>
            <a:endParaRPr lang="en-US" dirty="0"/>
          </a:p>
          <a:p>
            <a:pPr lvl="1"/>
            <a:r>
              <a:rPr lang="en-US" dirty="0">
                <a:ea typeface="Cambria Math"/>
              </a:rPr>
              <a:t>The error rates are long-run frequencies (i.e., applies in the long run through the repetition of experiments)</a:t>
            </a:r>
            <a:endParaRPr lang="en-US" dirty="0"/>
          </a:p>
          <a:p>
            <a:r>
              <a:rPr lang="en-US" dirty="0">
                <a:ea typeface="Cambria Math"/>
              </a:rPr>
              <a:t>Conduct the experiment (collect the data)</a:t>
            </a:r>
            <a:endParaRPr lang="en-US" dirty="0"/>
          </a:p>
          <a:p>
            <a:pPr marL="0" indent="0">
              <a:buNone/>
            </a:pPr>
            <a:endParaRPr lang="en-US" dirty="0">
              <a:ea typeface="Cambria Math"/>
            </a:endParaRPr>
          </a:p>
          <a:p>
            <a:pPr>
              <a:buClr>
                <a:srgbClr val="595959"/>
              </a:buClr>
            </a:pPr>
            <a:endParaRPr lang="en-US" dirty="0">
              <a:ea typeface="Cambria Math"/>
            </a:endParaRPr>
          </a:p>
          <a:p>
            <a:pPr>
              <a:buClr>
                <a:srgbClr val="595959"/>
              </a:buClr>
            </a:pPr>
            <a:endParaRPr lang="en-US" dirty="0">
              <a:latin typeface="Cambria Math"/>
              <a:ea typeface="Cambria Math"/>
              <a:cs typeface="Cambria Math"/>
            </a:endParaRPr>
          </a:p>
        </p:txBody>
      </p:sp>
    </p:spTree>
    <p:extLst>
      <p:ext uri="{BB962C8B-B14F-4D97-AF65-F5344CB8AC3E}">
        <p14:creationId xmlns:p14="http://schemas.microsoft.com/office/powerpoint/2010/main" val="42686650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7228281" cy="1139825"/>
          </a:xfrm>
        </p:spPr>
        <p:txBody>
          <a:bodyPr/>
          <a:lstStyle/>
          <a:p>
            <a:pPr>
              <a:lnSpc>
                <a:spcPct val="90000"/>
              </a:lnSpc>
            </a:pPr>
            <a:r>
              <a:rPr lang="en-US" dirty="0"/>
              <a:t>Neyman-Pearson hypothesis testing </a:t>
            </a:r>
            <a:r>
              <a:rPr lang="en-US" sz="3000" dirty="0"/>
              <a:t>(3)</a:t>
            </a:r>
          </a:p>
        </p:txBody>
      </p:sp>
      <p:sp>
        <p:nvSpPr>
          <p:cNvPr id="4" name="Content Placeholder 3"/>
          <p:cNvSpPr>
            <a:spLocks noGrp="1"/>
          </p:cNvSpPr>
          <p:nvPr>
            <p:ph idx="1"/>
          </p:nvPr>
        </p:nvSpPr>
        <p:spPr/>
        <p:txBody>
          <a:bodyPr/>
          <a:lstStyle/>
          <a:p>
            <a:r>
              <a:rPr lang="en-US" dirty="0"/>
              <a:t>Calculate an appropriate test statistic using the observed data</a:t>
            </a:r>
          </a:p>
          <a:p>
            <a:r>
              <a:rPr lang="en-US" dirty="0"/>
              <a:t>Use α to define a critical region for the test statistic (e.g. Z &gt; 1.96)</a:t>
            </a:r>
          </a:p>
          <a:p>
            <a:r>
              <a:rPr lang="en-US" dirty="0"/>
              <a:t>If the test statistic falls into the critical region, then H</a:t>
            </a:r>
            <a:r>
              <a:rPr lang="en-US" baseline="-25000" dirty="0"/>
              <a:t>0</a:t>
            </a:r>
            <a:r>
              <a:rPr lang="en-US" dirty="0"/>
              <a:t> is rejected</a:t>
            </a:r>
          </a:p>
          <a:p>
            <a:r>
              <a:rPr lang="en-US" dirty="0"/>
              <a:t>If not, H</a:t>
            </a:r>
            <a:r>
              <a:rPr lang="en-US" baseline="-25000" dirty="0"/>
              <a:t>0</a:t>
            </a:r>
            <a:r>
              <a:rPr lang="en-US" dirty="0"/>
              <a:t> is accepted</a:t>
            </a:r>
          </a:p>
        </p:txBody>
      </p:sp>
    </p:spTree>
    <p:extLst>
      <p:ext uri="{BB962C8B-B14F-4D97-AF65-F5344CB8AC3E}">
        <p14:creationId xmlns:p14="http://schemas.microsoft.com/office/powerpoint/2010/main" val="151087815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Hypothesis testing outcomes</a:t>
            </a:r>
          </a:p>
        </p:txBody>
      </p:sp>
      <p:grpSp>
        <p:nvGrpSpPr>
          <p:cNvPr id="4" name="Group 7"/>
          <p:cNvGrpSpPr>
            <a:grpSpLocks/>
          </p:cNvGrpSpPr>
          <p:nvPr/>
        </p:nvGrpSpPr>
        <p:grpSpPr bwMode="auto">
          <a:xfrm>
            <a:off x="2292242" y="2916706"/>
            <a:ext cx="6126043" cy="3324437"/>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3210275" y="1726489"/>
            <a:ext cx="3338735"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Truth of Null Hypothesis</a:t>
            </a:r>
          </a:p>
        </p:txBody>
      </p:sp>
      <p:sp>
        <p:nvSpPr>
          <p:cNvPr id="9" name="Text Box 9"/>
          <p:cNvSpPr txBox="1">
            <a:spLocks noChangeArrowheads="1"/>
          </p:cNvSpPr>
          <p:nvPr/>
        </p:nvSpPr>
        <p:spPr bwMode="auto">
          <a:xfrm>
            <a:off x="3676557" y="2233640"/>
            <a:ext cx="3899900" cy="4120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dirty="0"/>
              <a:t> True                         False</a:t>
            </a:r>
          </a:p>
        </p:txBody>
      </p:sp>
      <p:sp>
        <p:nvSpPr>
          <p:cNvPr id="10" name="Text Box 11"/>
          <p:cNvSpPr txBox="1">
            <a:spLocks noChangeArrowheads="1"/>
          </p:cNvSpPr>
          <p:nvPr/>
        </p:nvSpPr>
        <p:spPr bwMode="auto">
          <a:xfrm>
            <a:off x="987687" y="3482869"/>
            <a:ext cx="1304556"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100" b="1" dirty="0"/>
              <a:t>Reject</a:t>
            </a:r>
          </a:p>
          <a:p>
            <a:pPr>
              <a:spcBef>
                <a:spcPct val="0"/>
              </a:spcBef>
              <a:buClrTx/>
              <a:buSzTx/>
              <a:buFontTx/>
              <a:buNone/>
            </a:pPr>
            <a:endParaRPr lang="en-US" altLang="en-US" sz="2100" b="1" dirty="0"/>
          </a:p>
          <a:p>
            <a:pPr>
              <a:spcBef>
                <a:spcPct val="0"/>
              </a:spcBef>
              <a:buClrTx/>
              <a:buSzTx/>
              <a:buFontTx/>
              <a:buNone/>
            </a:pPr>
            <a:endParaRPr lang="en-US" altLang="en-US" sz="2100" b="1" dirty="0"/>
          </a:p>
          <a:p>
            <a:pPr>
              <a:spcBef>
                <a:spcPct val="0"/>
              </a:spcBef>
              <a:buClrTx/>
              <a:buSzTx/>
              <a:buFontTx/>
              <a:buNone/>
            </a:pPr>
            <a:endParaRPr lang="en-US" altLang="en-US" sz="2100" b="1" dirty="0"/>
          </a:p>
          <a:p>
            <a:pPr algn="r">
              <a:spcBef>
                <a:spcPct val="0"/>
              </a:spcBef>
              <a:buClrTx/>
              <a:buSzTx/>
              <a:buFontTx/>
              <a:buNone/>
            </a:pPr>
            <a:endParaRPr lang="en-US" altLang="en-US" sz="2100" b="1" dirty="0"/>
          </a:p>
          <a:p>
            <a:pPr algn="r">
              <a:spcBef>
                <a:spcPct val="0"/>
              </a:spcBef>
              <a:buClrTx/>
              <a:buSzTx/>
              <a:buFontTx/>
              <a:buNone/>
            </a:pPr>
            <a:r>
              <a:rPr lang="en-US" altLang="en-US" sz="2100" b="1" dirty="0"/>
              <a:t>Accept</a:t>
            </a:r>
          </a:p>
        </p:txBody>
      </p:sp>
      <p:sp>
        <p:nvSpPr>
          <p:cNvPr id="29" name="Text Box 10"/>
          <p:cNvSpPr txBox="1">
            <a:spLocks noChangeArrowheads="1"/>
          </p:cNvSpPr>
          <p:nvPr/>
        </p:nvSpPr>
        <p:spPr bwMode="auto">
          <a:xfrm>
            <a:off x="617180" y="2649138"/>
            <a:ext cx="512897" cy="262965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vert270"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Null Hypothesis</a:t>
            </a:r>
          </a:p>
        </p:txBody>
      </p:sp>
      <p:sp>
        <p:nvSpPr>
          <p:cNvPr id="12" name="TextBox 11"/>
          <p:cNvSpPr txBox="1"/>
          <p:nvPr/>
        </p:nvSpPr>
        <p:spPr>
          <a:xfrm>
            <a:off x="2292243" y="3325013"/>
            <a:ext cx="3090359" cy="830997"/>
          </a:xfrm>
          <a:prstGeom prst="rect">
            <a:avLst/>
          </a:prstGeom>
          <a:noFill/>
        </p:spPr>
        <p:txBody>
          <a:bodyPr wrap="none" rtlCol="0">
            <a:spAutoFit/>
          </a:bodyPr>
          <a:lstStyle/>
          <a:p>
            <a:r>
              <a:rPr lang="en-US" sz="2400" b="1" dirty="0">
                <a:latin typeface="Calibri"/>
                <a:cs typeface="Calibri"/>
              </a:rPr>
              <a:t>Type I = </a:t>
            </a:r>
          </a:p>
          <a:p>
            <a:r>
              <a:rPr lang="en-US" sz="2400" dirty="0">
                <a:latin typeface="Calibri"/>
                <a:cs typeface="Calibri"/>
              </a:rPr>
              <a:t>P(H</a:t>
            </a:r>
            <a:r>
              <a:rPr lang="en-US" sz="2400" baseline="-25000" dirty="0">
                <a:latin typeface="Calibri"/>
                <a:cs typeface="Calibri"/>
              </a:rPr>
              <a:t>0</a:t>
            </a:r>
            <a:r>
              <a:rPr lang="en-US" sz="2400" dirty="0">
                <a:latin typeface="Calibri"/>
                <a:cs typeface="Calibri"/>
              </a:rPr>
              <a:t> rejected|H</a:t>
            </a:r>
            <a:r>
              <a:rPr lang="en-US" sz="2400" baseline="-25000" dirty="0">
                <a:latin typeface="Calibri"/>
                <a:cs typeface="Calibri"/>
              </a:rPr>
              <a:t>0</a:t>
            </a:r>
            <a:r>
              <a:rPr lang="en-US" sz="2400" dirty="0">
                <a:latin typeface="Calibri"/>
                <a:cs typeface="Calibri"/>
              </a:rPr>
              <a:t> True)</a:t>
            </a:r>
          </a:p>
        </p:txBody>
      </p:sp>
      <p:sp>
        <p:nvSpPr>
          <p:cNvPr id="16" name="TextBox 15"/>
          <p:cNvSpPr txBox="1"/>
          <p:nvPr/>
        </p:nvSpPr>
        <p:spPr>
          <a:xfrm>
            <a:off x="2275574" y="5114003"/>
            <a:ext cx="3115306" cy="461665"/>
          </a:xfrm>
          <a:prstGeom prst="rect">
            <a:avLst/>
          </a:prstGeom>
          <a:noFill/>
        </p:spPr>
        <p:txBody>
          <a:bodyPr wrap="none" rtlCol="0">
            <a:spAutoFit/>
          </a:bodyPr>
          <a:lstStyle/>
          <a:p>
            <a:r>
              <a:rPr lang="en-US" sz="2400" dirty="0">
                <a:latin typeface="Calibri"/>
                <a:cs typeface="Calibri"/>
              </a:rPr>
              <a:t>P(H</a:t>
            </a:r>
            <a:r>
              <a:rPr lang="en-US" sz="2400" baseline="-25000" dirty="0">
                <a:latin typeface="Calibri"/>
                <a:cs typeface="Calibri"/>
              </a:rPr>
              <a:t>0</a:t>
            </a:r>
            <a:r>
              <a:rPr lang="en-US" sz="2400" dirty="0">
                <a:latin typeface="Calibri"/>
                <a:cs typeface="Calibri"/>
              </a:rPr>
              <a:t> accepted|H</a:t>
            </a:r>
            <a:r>
              <a:rPr lang="en-US" sz="2400" baseline="-25000" dirty="0">
                <a:latin typeface="Calibri"/>
                <a:cs typeface="Calibri"/>
              </a:rPr>
              <a:t>0</a:t>
            </a:r>
            <a:r>
              <a:rPr lang="en-US" sz="2400" dirty="0">
                <a:latin typeface="Calibri"/>
                <a:cs typeface="Calibri"/>
              </a:rPr>
              <a:t> True)</a:t>
            </a:r>
          </a:p>
        </p:txBody>
      </p:sp>
      <p:sp>
        <p:nvSpPr>
          <p:cNvPr id="18" name="TextBox 17"/>
          <p:cNvSpPr txBox="1"/>
          <p:nvPr/>
        </p:nvSpPr>
        <p:spPr>
          <a:xfrm>
            <a:off x="5347312" y="3631273"/>
            <a:ext cx="3070973" cy="461665"/>
          </a:xfrm>
          <a:prstGeom prst="rect">
            <a:avLst/>
          </a:prstGeom>
          <a:noFill/>
        </p:spPr>
        <p:txBody>
          <a:bodyPr wrap="none" rtlCol="0">
            <a:spAutoFit/>
          </a:bodyPr>
          <a:lstStyle/>
          <a:p>
            <a:r>
              <a:rPr lang="en-US" sz="2400" dirty="0">
                <a:latin typeface="Calibri"/>
                <a:cs typeface="Calibri"/>
              </a:rPr>
              <a:t>P(H</a:t>
            </a:r>
            <a:r>
              <a:rPr lang="en-US" sz="2400" baseline="-25000" dirty="0">
                <a:latin typeface="Calibri"/>
                <a:cs typeface="Calibri"/>
              </a:rPr>
              <a:t>0</a:t>
            </a:r>
            <a:r>
              <a:rPr lang="en-US" sz="2400" dirty="0">
                <a:latin typeface="Calibri"/>
                <a:cs typeface="Calibri"/>
              </a:rPr>
              <a:t> rejected|H</a:t>
            </a:r>
            <a:r>
              <a:rPr lang="en-US" sz="2400" baseline="-25000" dirty="0">
                <a:latin typeface="Calibri"/>
                <a:cs typeface="Calibri"/>
              </a:rPr>
              <a:t>0</a:t>
            </a:r>
            <a:r>
              <a:rPr lang="en-US" sz="2400" dirty="0">
                <a:latin typeface="Calibri"/>
                <a:cs typeface="Calibri"/>
              </a:rPr>
              <a:t> False)</a:t>
            </a:r>
          </a:p>
        </p:txBody>
      </p:sp>
      <p:sp>
        <p:nvSpPr>
          <p:cNvPr id="19" name="TextBox 18"/>
          <p:cNvSpPr txBox="1"/>
          <p:nvPr/>
        </p:nvSpPr>
        <p:spPr>
          <a:xfrm>
            <a:off x="5327926" y="4863294"/>
            <a:ext cx="3176170" cy="830997"/>
          </a:xfrm>
          <a:prstGeom prst="rect">
            <a:avLst/>
          </a:prstGeom>
          <a:noFill/>
        </p:spPr>
        <p:txBody>
          <a:bodyPr wrap="none" rtlCol="0">
            <a:spAutoFit/>
          </a:bodyPr>
          <a:lstStyle/>
          <a:p>
            <a:r>
              <a:rPr lang="en-US" sz="2400" b="1" dirty="0">
                <a:latin typeface="Calibri"/>
                <a:cs typeface="Calibri"/>
              </a:rPr>
              <a:t>Type II = </a:t>
            </a:r>
          </a:p>
          <a:p>
            <a:r>
              <a:rPr lang="en-US" sz="2400" dirty="0">
                <a:latin typeface="Calibri"/>
                <a:cs typeface="Calibri"/>
              </a:rPr>
              <a:t>P(H</a:t>
            </a:r>
            <a:r>
              <a:rPr lang="en-US" sz="2400" baseline="-25000" dirty="0">
                <a:latin typeface="Calibri"/>
                <a:cs typeface="Calibri"/>
              </a:rPr>
              <a:t>0</a:t>
            </a:r>
            <a:r>
              <a:rPr lang="en-US" sz="2400" dirty="0">
                <a:latin typeface="Calibri"/>
                <a:cs typeface="Calibri"/>
              </a:rPr>
              <a:t> accepted|H</a:t>
            </a:r>
            <a:r>
              <a:rPr lang="en-US" sz="2400" baseline="-25000" dirty="0">
                <a:latin typeface="Calibri"/>
                <a:cs typeface="Calibri"/>
              </a:rPr>
              <a:t>0</a:t>
            </a:r>
            <a:r>
              <a:rPr lang="en-US" sz="2400" dirty="0">
                <a:latin typeface="Calibri"/>
                <a:cs typeface="Calibri"/>
              </a:rPr>
              <a:t> False)</a:t>
            </a:r>
          </a:p>
        </p:txBody>
      </p:sp>
    </p:spTree>
    <p:extLst>
      <p:ext uri="{BB962C8B-B14F-4D97-AF65-F5344CB8AC3E}">
        <p14:creationId xmlns:p14="http://schemas.microsoft.com/office/powerpoint/2010/main" val="1746669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Example H</a:t>
            </a:r>
            <a:r>
              <a:rPr lang="en-US" baseline="-25000" dirty="0"/>
              <a:t>o</a:t>
            </a:r>
            <a:r>
              <a:rPr lang="en-US" dirty="0"/>
              <a:t> and H</a:t>
            </a:r>
            <a:r>
              <a:rPr lang="en-US" baseline="-25000" dirty="0"/>
              <a:t>a</a:t>
            </a:r>
            <a:r>
              <a:rPr lang="en-US" dirty="0"/>
              <a:t> hypotheses (hypothesis testing)</a:t>
            </a:r>
            <a:endParaRPr lang="en-US" dirty="0">
              <a:latin typeface="Calibri (Body)"/>
            </a:endParaRPr>
          </a:p>
        </p:txBody>
      </p:sp>
      <p:sp>
        <p:nvSpPr>
          <p:cNvPr id="3" name="Content Placeholder 2"/>
          <p:cNvSpPr>
            <a:spLocks noGrp="1"/>
          </p:cNvSpPr>
          <p:nvPr>
            <p:ph idx="1"/>
          </p:nvPr>
        </p:nvSpPr>
        <p:spPr>
          <a:xfrm>
            <a:off x="457200" y="2044755"/>
            <a:ext cx="8229600" cy="4086170"/>
          </a:xfrm>
        </p:spPr>
        <p:txBody>
          <a:bodyPr/>
          <a:lstStyle/>
          <a:p>
            <a:r>
              <a:rPr lang="en-US" dirty="0"/>
              <a:t>Research hypothesis (H</a:t>
            </a:r>
            <a:r>
              <a:rPr lang="en-US" baseline="-25000" dirty="0"/>
              <a:t>a</a:t>
            </a:r>
            <a:r>
              <a:rPr lang="en-US" dirty="0"/>
              <a:t>)</a:t>
            </a:r>
          </a:p>
          <a:p>
            <a:pPr lvl="1"/>
            <a:r>
              <a:rPr lang="en-US" sz="3000" dirty="0"/>
              <a:t>HIV infection is associated with an increased risk of tuberculosis</a:t>
            </a:r>
            <a:endParaRPr lang="en-US" sz="3000" dirty="0">
              <a:solidFill>
                <a:schemeClr val="accent1"/>
              </a:solidFill>
            </a:endParaRPr>
          </a:p>
          <a:p>
            <a:r>
              <a:rPr lang="en-US" dirty="0"/>
              <a:t>Null hypothesis (H</a:t>
            </a:r>
            <a:r>
              <a:rPr lang="en-US" baseline="-25000" dirty="0"/>
              <a:t>o</a:t>
            </a:r>
            <a:r>
              <a:rPr lang="en-US" dirty="0"/>
              <a:t>)</a:t>
            </a:r>
          </a:p>
          <a:p>
            <a:pPr lvl="1"/>
            <a:r>
              <a:rPr lang="en-US" sz="3000" dirty="0"/>
              <a:t>There is no association between HIV infection and risk of tuberculosis</a:t>
            </a:r>
            <a:endParaRPr lang="en-US" sz="3000" dirty="0">
              <a:solidFill>
                <a:schemeClr val="accent1"/>
              </a:solidFill>
            </a:endParaRPr>
          </a:p>
        </p:txBody>
      </p:sp>
    </p:spTree>
    <p:extLst>
      <p:ext uri="{BB962C8B-B14F-4D97-AF65-F5344CB8AC3E}">
        <p14:creationId xmlns:p14="http://schemas.microsoft.com/office/powerpoint/2010/main" val="1951746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hypothesis testing tells us</a:t>
            </a:r>
            <a:endParaRPr lang="en-US" baseline="-25000" dirty="0"/>
          </a:p>
        </p:txBody>
      </p:sp>
      <p:sp>
        <p:nvSpPr>
          <p:cNvPr id="3" name="Content Placeholder 2"/>
          <p:cNvSpPr>
            <a:spLocks noGrp="1"/>
          </p:cNvSpPr>
          <p:nvPr>
            <p:ph idx="1"/>
          </p:nvPr>
        </p:nvSpPr>
        <p:spPr/>
        <p:txBody>
          <a:bodyPr/>
          <a:lstStyle/>
          <a:p>
            <a:r>
              <a:rPr lang="en-US" dirty="0"/>
              <a:t>If the null hypothesis, H</a:t>
            </a:r>
            <a:r>
              <a:rPr lang="en-US" sz="2000" dirty="0"/>
              <a:t>0</a:t>
            </a:r>
            <a:r>
              <a:rPr lang="en-US" dirty="0"/>
              <a:t>, is rejected:</a:t>
            </a:r>
          </a:p>
          <a:p>
            <a:pPr lvl="1"/>
            <a:r>
              <a:rPr lang="en-US" dirty="0"/>
              <a:t>Suggests there is an association between the variables, and the observed association is not likely to be due to chance alone</a:t>
            </a:r>
          </a:p>
          <a:p>
            <a:r>
              <a:rPr lang="en-US" dirty="0"/>
              <a:t>If the null hypothesis, H</a:t>
            </a:r>
            <a:r>
              <a:rPr lang="en-US" sz="2000" dirty="0"/>
              <a:t>0</a:t>
            </a:r>
            <a:r>
              <a:rPr lang="en-US" dirty="0"/>
              <a:t>, is accepted:</a:t>
            </a:r>
          </a:p>
          <a:p>
            <a:pPr lvl="1"/>
            <a:r>
              <a:rPr lang="en-US" dirty="0"/>
              <a:t>Suggests the observed association may be due to chance alone, and likely does not reflect any real association between the variables</a:t>
            </a:r>
          </a:p>
        </p:txBody>
      </p:sp>
    </p:spTree>
    <p:extLst>
      <p:ext uri="{BB962C8B-B14F-4D97-AF65-F5344CB8AC3E}">
        <p14:creationId xmlns:p14="http://schemas.microsoft.com/office/powerpoint/2010/main" val="1103806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variables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56985748"/>
              </p:ext>
            </p:extLst>
          </p:nvPr>
        </p:nvGraphicFramePr>
        <p:xfrm>
          <a:off x="457200" y="1600200"/>
          <a:ext cx="8503469" cy="4394200"/>
        </p:xfrm>
        <a:graphic>
          <a:graphicData uri="http://schemas.openxmlformats.org/drawingml/2006/table">
            <a:tbl>
              <a:tblPr firstRow="1" bandRow="1">
                <a:tableStyleId>{6E25E649-3F16-4E02-A733-19D2CDBF48F0}</a:tableStyleId>
              </a:tblPr>
              <a:tblGrid>
                <a:gridCol w="1548130">
                  <a:extLst>
                    <a:ext uri="{9D8B030D-6E8A-4147-A177-3AD203B41FA5}">
                      <a16:colId xmlns:a16="http://schemas.microsoft.com/office/drawing/2014/main" val="20000"/>
                    </a:ext>
                  </a:extLst>
                </a:gridCol>
                <a:gridCol w="1476000">
                  <a:extLst>
                    <a:ext uri="{9D8B030D-6E8A-4147-A177-3AD203B41FA5}">
                      <a16:colId xmlns:a16="http://schemas.microsoft.com/office/drawing/2014/main" val="20001"/>
                    </a:ext>
                  </a:extLst>
                </a:gridCol>
                <a:gridCol w="5479339">
                  <a:extLst>
                    <a:ext uri="{9D8B030D-6E8A-4147-A177-3AD203B41FA5}">
                      <a16:colId xmlns:a16="http://schemas.microsoft.com/office/drawing/2014/main" val="20002"/>
                    </a:ext>
                  </a:extLst>
                </a:gridCol>
              </a:tblGrid>
              <a:tr h="370840">
                <a:tc gridSpan="2">
                  <a:txBody>
                    <a:bodyPr/>
                    <a:lstStyle/>
                    <a:p>
                      <a:r>
                        <a:rPr lang="en-US" dirty="0"/>
                        <a:t>Type</a:t>
                      </a:r>
                      <a:r>
                        <a:rPr lang="en-US" baseline="0" dirty="0"/>
                        <a:t> of variable</a:t>
                      </a:r>
                      <a:endParaRPr lang="en-US" dirty="0"/>
                    </a:p>
                  </a:txBody>
                  <a:tcPr/>
                </a:tc>
                <a:tc hMerge="1">
                  <a:txBody>
                    <a:bodyPr/>
                    <a:lstStyle/>
                    <a:p>
                      <a:endParaRPr lang="en-US" dirty="0"/>
                    </a:p>
                  </a:txBody>
                  <a:tcPr>
                    <a:lnT w="12700" cap="flat" cmpd="sng" algn="ctr">
                      <a:solidFill>
                        <a:schemeClr val="tx1"/>
                      </a:solidFill>
                      <a:prstDash val="solid"/>
                      <a:round/>
                      <a:headEnd type="none" w="med" len="med"/>
                      <a:tailEnd type="none" w="med" len="med"/>
                    </a:lnT>
                  </a:tcPr>
                </a:tc>
                <a:tc>
                  <a:txBody>
                    <a:bodyPr/>
                    <a:lstStyle/>
                    <a:p>
                      <a:r>
                        <a:rPr lang="en-US" dirty="0"/>
                        <a:t>Examples</a:t>
                      </a:r>
                    </a:p>
                  </a:txBody>
                  <a:tcPr/>
                </a:tc>
                <a:extLst>
                  <a:ext uri="{0D108BD9-81ED-4DB2-BD59-A6C34878D82A}">
                    <a16:rowId xmlns:a16="http://schemas.microsoft.com/office/drawing/2014/main" val="10000"/>
                  </a:ext>
                </a:extLst>
              </a:tr>
              <a:tr h="370840">
                <a:tc rowSpan="3">
                  <a:txBody>
                    <a:bodyPr/>
                    <a:lstStyle/>
                    <a:p>
                      <a:r>
                        <a:rPr lang="en-US" dirty="0"/>
                        <a:t>Categorical</a:t>
                      </a:r>
                    </a:p>
                  </a:txBody>
                  <a:tcPr>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r>
                        <a:rPr lang="en-US" dirty="0"/>
                        <a:t>Binary</a:t>
                      </a:r>
                    </a:p>
                  </a:txBody>
                  <a:tcPr/>
                </a:tc>
                <a:tc>
                  <a:txBody>
                    <a:bodyPr/>
                    <a:lstStyle/>
                    <a:p>
                      <a:r>
                        <a:rPr lang="en-US" dirty="0"/>
                        <a:t>Sex</a:t>
                      </a:r>
                      <a:r>
                        <a:rPr lang="en-US" baseline="0" dirty="0"/>
                        <a:t> (M/F)</a:t>
                      </a:r>
                    </a:p>
                    <a:p>
                      <a:r>
                        <a:rPr lang="en-US" baseline="0" dirty="0"/>
                        <a:t>Smear status (positive, negative)</a:t>
                      </a:r>
                    </a:p>
                  </a:txBody>
                  <a:tcPr/>
                </a:tc>
                <a:extLst>
                  <a:ext uri="{0D108BD9-81ED-4DB2-BD59-A6C34878D82A}">
                    <a16:rowId xmlns:a16="http://schemas.microsoft.com/office/drawing/2014/main" val="10001"/>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r>
                        <a:rPr lang="en-US" dirty="0"/>
                        <a:t>Nominal</a:t>
                      </a:r>
                    </a:p>
                  </a:txBody>
                  <a:tcPr/>
                </a:tc>
                <a:tc>
                  <a:txBody>
                    <a:bodyPr/>
                    <a:lstStyle/>
                    <a:p>
                      <a:r>
                        <a:rPr lang="en-US" dirty="0"/>
                        <a:t>Ethnicity, religion,</a:t>
                      </a:r>
                      <a:r>
                        <a:rPr lang="en-US" baseline="0" dirty="0"/>
                        <a:t> occupation,</a:t>
                      </a:r>
                    </a:p>
                    <a:p>
                      <a:r>
                        <a:rPr lang="en-US" dirty="0"/>
                        <a:t>TB site (pulmonary, extra-pulmonary, both)</a:t>
                      </a:r>
                    </a:p>
                  </a:txBody>
                  <a:tcPr/>
                </a:tc>
                <a:extLst>
                  <a:ext uri="{0D108BD9-81ED-4DB2-BD59-A6C34878D82A}">
                    <a16:rowId xmlns:a16="http://schemas.microsoft.com/office/drawing/2014/main" val="10002"/>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tcPr>
                </a:tc>
                <a:tc>
                  <a:txBody>
                    <a:bodyPr/>
                    <a:lstStyle/>
                    <a:p>
                      <a:r>
                        <a:rPr lang="en-US" dirty="0"/>
                        <a:t>Ordinal</a:t>
                      </a:r>
                    </a:p>
                  </a:txBody>
                  <a:tcPr>
                    <a:lnB w="12700" cap="flat" cmpd="sng" algn="ctr">
                      <a:solidFill>
                        <a:schemeClr val="tx1"/>
                      </a:solidFill>
                      <a:prstDash val="solid"/>
                      <a:round/>
                      <a:headEnd type="none" w="med" len="med"/>
                      <a:tailEnd type="none" w="med" len="med"/>
                    </a:lnB>
                  </a:tcPr>
                </a:tc>
                <a:tc>
                  <a:txBody>
                    <a:bodyPr/>
                    <a:lstStyle/>
                    <a:p>
                      <a:r>
                        <a:rPr lang="en-US" dirty="0"/>
                        <a:t>Smear positivity</a:t>
                      </a:r>
                      <a:r>
                        <a:rPr lang="en-US" baseline="0" dirty="0"/>
                        <a:t> </a:t>
                      </a:r>
                      <a:r>
                        <a:rPr lang="en-US" dirty="0"/>
                        <a:t>(+++, ++, +, scanty)</a:t>
                      </a:r>
                    </a:p>
                    <a:p>
                      <a:r>
                        <a:rPr lang="en-US" dirty="0"/>
                        <a:t>Likert</a:t>
                      </a:r>
                      <a:r>
                        <a:rPr lang="en-US" baseline="0" dirty="0"/>
                        <a:t> scale (disagree, neutral, agree)</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370840">
                <a:tc rowSpan="2">
                  <a:txBody>
                    <a:bodyPr/>
                    <a:lstStyle/>
                    <a:p>
                      <a:r>
                        <a:rPr lang="en-US" dirty="0"/>
                        <a:t>Numerical</a:t>
                      </a:r>
                    </a:p>
                  </a:txBody>
                  <a:tcPr>
                    <a:lnT w="12700" cap="flat" cmpd="sng" algn="ctr">
                      <a:solidFill>
                        <a:schemeClr val="tx1"/>
                      </a:solidFill>
                      <a:prstDash val="solid"/>
                      <a:round/>
                      <a:headEnd type="none" w="med" len="med"/>
                      <a:tailEnd type="none" w="med" len="med"/>
                    </a:lnT>
                    <a:solidFill>
                      <a:schemeClr val="accent1">
                        <a:lumMod val="20000"/>
                        <a:lumOff val="80000"/>
                      </a:schemeClr>
                    </a:solidFill>
                  </a:tcPr>
                </a:tc>
                <a:tc>
                  <a:txBody>
                    <a:bodyPr/>
                    <a:lstStyle/>
                    <a:p>
                      <a:r>
                        <a:rPr lang="en-US" dirty="0"/>
                        <a:t>Discrete</a:t>
                      </a:r>
                    </a:p>
                  </a:txBody>
                  <a:tcPr>
                    <a:lnT w="12700" cap="flat" cmpd="sng" algn="ctr">
                      <a:solidFill>
                        <a:schemeClr val="tx1"/>
                      </a:solidFill>
                      <a:prstDash val="solid"/>
                      <a:round/>
                      <a:headEnd type="none" w="med" len="med"/>
                      <a:tailEnd type="none" w="med" len="med"/>
                    </a:lnT>
                  </a:tcPr>
                </a:tc>
                <a:tc>
                  <a:txBody>
                    <a:bodyPr/>
                    <a:lstStyle/>
                    <a:p>
                      <a:r>
                        <a:rPr lang="en-US" dirty="0"/>
                        <a:t>#</a:t>
                      </a:r>
                      <a:r>
                        <a:rPr lang="en-US" baseline="0" dirty="0"/>
                        <a:t> TB patients diagnosed per week</a:t>
                      </a:r>
                    </a:p>
                    <a:p>
                      <a:r>
                        <a:rPr lang="en-US" baseline="0" dirty="0"/>
                        <a:t># children in family</a:t>
                      </a:r>
                    </a:p>
                    <a:p>
                      <a:r>
                        <a:rPr lang="en-US" baseline="0" dirty="0"/>
                        <a:t># days on treatment</a:t>
                      </a:r>
                    </a:p>
                  </a:txBody>
                  <a:tcP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0004"/>
                  </a:ext>
                </a:extLst>
              </a:tr>
              <a:tr h="370840">
                <a:tc vMerge="1">
                  <a:txBody>
                    <a:bodyPr/>
                    <a:lstStyle/>
                    <a:p>
                      <a:endParaRPr lang="en-US" dirty="0"/>
                    </a:p>
                  </a:txBody>
                  <a:tcP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r>
                        <a:rPr lang="en-US" dirty="0"/>
                        <a:t>Continuous</a:t>
                      </a:r>
                    </a:p>
                  </a:txBody>
                  <a:tcPr/>
                </a:tc>
                <a:tc>
                  <a:txBody>
                    <a:bodyPr/>
                    <a:lstStyle/>
                    <a:p>
                      <a:r>
                        <a:rPr lang="en-US" dirty="0"/>
                        <a:t>Age</a:t>
                      </a:r>
                    </a:p>
                    <a:p>
                      <a:r>
                        <a:rPr lang="en-US" dirty="0"/>
                        <a:t>Height, weight, BMI</a:t>
                      </a:r>
                    </a:p>
                    <a:p>
                      <a:r>
                        <a:rPr lang="en-US" dirty="0"/>
                        <a:t>Serum</a:t>
                      </a:r>
                      <a:r>
                        <a:rPr lang="en-US" baseline="0" dirty="0"/>
                        <a:t> drug concentration</a:t>
                      </a:r>
                    </a:p>
                    <a:p>
                      <a:r>
                        <a:rPr lang="en-US" baseline="0" dirty="0"/>
                        <a:t>Time to culture conversion</a:t>
                      </a:r>
                      <a:endParaRPr lang="en-US"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11216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5760"/>
            <a:ext cx="8229600" cy="1139825"/>
          </a:xfrm>
        </p:spPr>
        <p:txBody>
          <a:bodyPr/>
          <a:lstStyle/>
          <a:p>
            <a:r>
              <a:rPr lang="en-US" dirty="0"/>
              <a:t>Comparison: Significance testing and hypothesis testing </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428157237"/>
              </p:ext>
            </p:extLst>
          </p:nvPr>
        </p:nvGraphicFramePr>
        <p:xfrm>
          <a:off x="457200" y="1600200"/>
          <a:ext cx="8229600" cy="3479800"/>
        </p:xfrm>
        <a:graphic>
          <a:graphicData uri="http://schemas.openxmlformats.org/drawingml/2006/table">
            <a:tbl>
              <a:tblPr firstRow="1" bandRow="1">
                <a:tableStyleId>{2D5ABB26-0587-4C30-8999-92F81FD0307C}</a:tableStyleId>
              </a:tblPr>
              <a:tblGrid>
                <a:gridCol w="4114800">
                  <a:extLst>
                    <a:ext uri="{9D8B030D-6E8A-4147-A177-3AD203B41FA5}">
                      <a16:colId xmlns:a16="http://schemas.microsoft.com/office/drawing/2014/main" val="486555486"/>
                    </a:ext>
                  </a:extLst>
                </a:gridCol>
                <a:gridCol w="4114800">
                  <a:extLst>
                    <a:ext uri="{9D8B030D-6E8A-4147-A177-3AD203B41FA5}">
                      <a16:colId xmlns:a16="http://schemas.microsoft.com/office/drawing/2014/main" val="442715585"/>
                    </a:ext>
                  </a:extLst>
                </a:gridCol>
              </a:tblGrid>
              <a:tr h="370840">
                <a:tc>
                  <a:txBody>
                    <a:bodyPr/>
                    <a:lstStyle/>
                    <a:p>
                      <a:pPr algn="l" fontAlgn="b"/>
                      <a:endParaRPr lang="en-US" sz="2000" b="0" i="0" u="none" strike="noStrike">
                        <a:solidFill>
                          <a:srgbClr val="000000"/>
                        </a:solidFill>
                        <a:effectLst/>
                        <a:latin typeface="Arial"/>
                        <a:cs typeface="Arial"/>
                      </a:endParaRPr>
                    </a:p>
                  </a:txBody>
                  <a:tcPr marL="7620" marR="7620" marT="7620" marB="0" anchor="b"/>
                </a:tc>
                <a:tc>
                  <a:txBody>
                    <a:bodyPr/>
                    <a:lstStyle/>
                    <a:p>
                      <a:pPr algn="l" fontAlgn="b"/>
                      <a:endParaRPr lang="en-US" sz="2000" u="none" strike="noStrike" dirty="0">
                        <a:effectLst/>
                        <a:latin typeface="Arial"/>
                        <a:cs typeface="Arial"/>
                      </a:endParaRPr>
                    </a:p>
                  </a:txBody>
                  <a:tcPr marL="7620" marR="7620" marT="7620" marB="0" anchor="b"/>
                </a:tc>
                <a:extLst>
                  <a:ext uri="{0D108BD9-81ED-4DB2-BD59-A6C34878D82A}">
                    <a16:rowId xmlns:a16="http://schemas.microsoft.com/office/drawing/2014/main" val="3797288555"/>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3191040398"/>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784732820"/>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832257079"/>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3404933933"/>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2967175191"/>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1107867033"/>
                  </a:ext>
                </a:extLst>
              </a:tr>
              <a:tr h="51308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3344269542"/>
                  </a:ext>
                </a:extLst>
              </a:tr>
              <a:tr h="370840">
                <a:tc>
                  <a:txBody>
                    <a:bodyPr/>
                    <a:lstStyle/>
                    <a:p>
                      <a:pPr fontAlgn="b">
                        <a:buNone/>
                      </a:pPr>
                      <a:endParaRPr lang="en-US">
                        <a:effectLst/>
                      </a:endParaRPr>
                    </a:p>
                  </a:txBody>
                  <a:tcPr marL="7620" marR="7620" marT="7620" marB="0" anchor="b"/>
                </a:tc>
                <a:tc>
                  <a:txBody>
                    <a:bodyPr/>
                    <a:lstStyle/>
                    <a:p>
                      <a:pPr fontAlgn="b">
                        <a:buNone/>
                      </a:pPr>
                      <a:endParaRPr lang="en-US">
                        <a:effectLst/>
                      </a:endParaRPr>
                    </a:p>
                  </a:txBody>
                  <a:tcPr marL="7620" marR="7620" marT="7620" marB="0" anchor="b"/>
                </a:tc>
                <a:extLst>
                  <a:ext uri="{0D108BD9-81ED-4DB2-BD59-A6C34878D82A}">
                    <a16:rowId xmlns:a16="http://schemas.microsoft.com/office/drawing/2014/main" val="4227698331"/>
                  </a:ext>
                </a:extLst>
              </a:tr>
            </a:tbl>
          </a:graphicData>
        </a:graphic>
      </p:graphicFrame>
      <p:graphicFrame>
        <p:nvGraphicFramePr>
          <p:cNvPr id="3" name="Table 4">
            <a:extLst>
              <a:ext uri="{FF2B5EF4-FFF2-40B4-BE49-F238E27FC236}">
                <a16:creationId xmlns:a16="http://schemas.microsoft.com/office/drawing/2014/main" id="{FAA8246E-7E63-4865-9C69-0FBBCA32618A}"/>
              </a:ext>
            </a:extLst>
          </p:cNvPr>
          <p:cNvGraphicFramePr>
            <a:graphicFrameLocks noGrp="1"/>
          </p:cNvGraphicFramePr>
          <p:nvPr>
            <p:extLst>
              <p:ext uri="{D42A27DB-BD31-4B8C-83A1-F6EECF244321}">
                <p14:modId xmlns:p14="http://schemas.microsoft.com/office/powerpoint/2010/main" val="4098187648"/>
              </p:ext>
            </p:extLst>
          </p:nvPr>
        </p:nvGraphicFramePr>
        <p:xfrm>
          <a:off x="704491" y="1595887"/>
          <a:ext cx="7655425" cy="4766923"/>
        </p:xfrm>
        <a:graphic>
          <a:graphicData uri="http://schemas.openxmlformats.org/drawingml/2006/table">
            <a:tbl>
              <a:tblPr firstRow="1" bandRow="1">
                <a:tableStyleId>{5C22544A-7EE6-4342-B048-85BDC9FD1C3A}</a:tableStyleId>
              </a:tblPr>
              <a:tblGrid>
                <a:gridCol w="3770936">
                  <a:extLst>
                    <a:ext uri="{9D8B030D-6E8A-4147-A177-3AD203B41FA5}">
                      <a16:colId xmlns:a16="http://schemas.microsoft.com/office/drawing/2014/main" val="3974800205"/>
                    </a:ext>
                  </a:extLst>
                </a:gridCol>
                <a:gridCol w="3884489">
                  <a:extLst>
                    <a:ext uri="{9D8B030D-6E8A-4147-A177-3AD203B41FA5}">
                      <a16:colId xmlns:a16="http://schemas.microsoft.com/office/drawing/2014/main" val="707925657"/>
                    </a:ext>
                  </a:extLst>
                </a:gridCol>
              </a:tblGrid>
              <a:tr h="377803">
                <a:tc>
                  <a:txBody>
                    <a:bodyPr/>
                    <a:lstStyle/>
                    <a:p>
                      <a:r>
                        <a:rPr lang="en-US" dirty="0"/>
                        <a:t>Significance testing</a:t>
                      </a:r>
                    </a:p>
                  </a:txBody>
                  <a:tcPr/>
                </a:tc>
                <a:tc>
                  <a:txBody>
                    <a:bodyPr/>
                    <a:lstStyle/>
                    <a:p>
                      <a:r>
                        <a:rPr lang="en-US" dirty="0"/>
                        <a:t>Hypothesis testing</a:t>
                      </a:r>
                    </a:p>
                  </a:txBody>
                  <a:tcPr/>
                </a:tc>
                <a:extLst>
                  <a:ext uri="{0D108BD9-81ED-4DB2-BD59-A6C34878D82A}">
                    <a16:rowId xmlns:a16="http://schemas.microsoft.com/office/drawing/2014/main" val="3792590542"/>
                  </a:ext>
                </a:extLst>
              </a:tr>
              <a:tr h="377803">
                <a:tc>
                  <a:txBody>
                    <a:bodyPr/>
                    <a:lstStyle/>
                    <a:p>
                      <a:pPr lvl="0">
                        <a:buNone/>
                      </a:pPr>
                      <a:r>
                        <a:rPr lang="en-US" sz="2000" b="0" i="0" u="none" strike="noStrike" noProof="0" dirty="0">
                          <a:solidFill>
                            <a:srgbClr val="000000"/>
                          </a:solidFill>
                          <a:latin typeface="Calibri"/>
                        </a:rPr>
                        <a:t>Ronald Fisher</a:t>
                      </a:r>
                      <a:endParaRPr lang="en-US" sz="2000">
                        <a:latin typeface="Calibri"/>
                      </a:endParaRPr>
                    </a:p>
                  </a:txBody>
                  <a:tcPr/>
                </a:tc>
                <a:tc>
                  <a:txBody>
                    <a:bodyPr/>
                    <a:lstStyle/>
                    <a:p>
                      <a:pPr lvl="0">
                        <a:buNone/>
                      </a:pPr>
                      <a:r>
                        <a:rPr lang="en-US" sz="2000" b="0" i="0" u="none" strike="noStrike" noProof="0" dirty="0">
                          <a:solidFill>
                            <a:srgbClr val="000000"/>
                          </a:solidFill>
                          <a:latin typeface="Calibri"/>
                        </a:rPr>
                        <a:t>Jerzy Neyman and Egon Pearson</a:t>
                      </a:r>
                      <a:endParaRPr lang="en-US" sz="2000">
                        <a:latin typeface="Calibri"/>
                      </a:endParaRPr>
                    </a:p>
                  </a:txBody>
                  <a:tcPr/>
                </a:tc>
                <a:extLst>
                  <a:ext uri="{0D108BD9-81ED-4DB2-BD59-A6C34878D82A}">
                    <a16:rowId xmlns:a16="http://schemas.microsoft.com/office/drawing/2014/main" val="4082555787"/>
                  </a:ext>
                </a:extLst>
              </a:tr>
              <a:tr h="377803">
                <a:tc>
                  <a:txBody>
                    <a:bodyPr/>
                    <a:lstStyle/>
                    <a:p>
                      <a:pPr lvl="0">
                        <a:buNone/>
                      </a:pPr>
                      <a:r>
                        <a:rPr lang="en-US" sz="2000" b="0" i="0" u="none" strike="noStrike" noProof="0" dirty="0">
                          <a:solidFill>
                            <a:srgbClr val="000000"/>
                          </a:solidFill>
                          <a:latin typeface="Calibri"/>
                        </a:rPr>
                        <a:t>Significance test</a:t>
                      </a:r>
                      <a:endParaRPr lang="en-US" sz="2000">
                        <a:latin typeface="Calibri"/>
                      </a:endParaRPr>
                    </a:p>
                  </a:txBody>
                  <a:tcPr/>
                </a:tc>
                <a:tc>
                  <a:txBody>
                    <a:bodyPr/>
                    <a:lstStyle/>
                    <a:p>
                      <a:pPr lvl="0">
                        <a:buNone/>
                      </a:pPr>
                      <a:r>
                        <a:rPr lang="en-US" sz="2000" b="0" i="0" u="none" strike="noStrike" noProof="0" dirty="0">
                          <a:solidFill>
                            <a:srgbClr val="000000"/>
                          </a:solidFill>
                          <a:latin typeface="Calibri"/>
                        </a:rPr>
                        <a:t>Hypothesis test</a:t>
                      </a:r>
                      <a:endParaRPr lang="en-US" sz="2000">
                        <a:latin typeface="Calibri"/>
                      </a:endParaRPr>
                    </a:p>
                  </a:txBody>
                  <a:tcPr/>
                </a:tc>
                <a:extLst>
                  <a:ext uri="{0D108BD9-81ED-4DB2-BD59-A6C34878D82A}">
                    <a16:rowId xmlns:a16="http://schemas.microsoft.com/office/drawing/2014/main" val="3911851965"/>
                  </a:ext>
                </a:extLst>
              </a:tr>
              <a:tr h="377803">
                <a:tc>
                  <a:txBody>
                    <a:bodyPr/>
                    <a:lstStyle/>
                    <a:p>
                      <a:pPr lvl="0">
                        <a:buNone/>
                      </a:pPr>
                      <a:r>
                        <a:rPr lang="en-US" sz="2000" b="0" i="0" u="none" strike="noStrike" noProof="0" dirty="0">
                          <a:solidFill>
                            <a:srgbClr val="000000"/>
                          </a:solidFill>
                          <a:latin typeface="Calibri"/>
                        </a:rPr>
                        <a:t>p-value</a:t>
                      </a:r>
                      <a:endParaRPr lang="en-US" sz="2000">
                        <a:latin typeface="Calibri"/>
                      </a:endParaRPr>
                    </a:p>
                  </a:txBody>
                  <a:tcPr/>
                </a:tc>
                <a:tc>
                  <a:txBody>
                    <a:bodyPr/>
                    <a:lstStyle/>
                    <a:p>
                      <a:pPr lvl="0">
                        <a:buNone/>
                      </a:pPr>
                      <a:r>
                        <a:rPr lang="el-GR" sz="2000" b="0" i="0" u="none" strike="noStrike" noProof="0" dirty="0">
                          <a:solidFill>
                            <a:srgbClr val="000000"/>
                          </a:solidFill>
                          <a:latin typeface="Calibri"/>
                        </a:rPr>
                        <a:t>α</a:t>
                      </a:r>
                      <a:endParaRPr lang="en-US" sz="2000">
                        <a:latin typeface="Calibri"/>
                      </a:endParaRPr>
                    </a:p>
                  </a:txBody>
                  <a:tcPr/>
                </a:tc>
                <a:extLst>
                  <a:ext uri="{0D108BD9-81ED-4DB2-BD59-A6C34878D82A}">
                    <a16:rowId xmlns:a16="http://schemas.microsoft.com/office/drawing/2014/main" val="2078812559"/>
                  </a:ext>
                </a:extLst>
              </a:tr>
              <a:tr h="524726">
                <a:tc>
                  <a:txBody>
                    <a:bodyPr/>
                    <a:lstStyle/>
                    <a:p>
                      <a:pPr lvl="0">
                        <a:buNone/>
                      </a:pPr>
                      <a:r>
                        <a:rPr lang="en-US" sz="2000" b="0" i="0" u="none" strike="noStrike" noProof="0" dirty="0">
                          <a:solidFill>
                            <a:srgbClr val="000000"/>
                          </a:solidFill>
                          <a:latin typeface="Calibri"/>
                        </a:rPr>
                        <a:t>p-value is a measure of evidence against the null hypothesis</a:t>
                      </a:r>
                      <a:endParaRPr lang="en-US" sz="2000">
                        <a:latin typeface="Calibri"/>
                      </a:endParaRPr>
                    </a:p>
                  </a:txBody>
                  <a:tcPr/>
                </a:tc>
                <a:tc>
                  <a:txBody>
                    <a:bodyPr/>
                    <a:lstStyle/>
                    <a:p>
                      <a:pPr lvl="0">
                        <a:buNone/>
                      </a:pPr>
                      <a:r>
                        <a:rPr lang="en-US" sz="2000" b="0" i="0" u="none" strike="noStrike" noProof="0" dirty="0">
                          <a:solidFill>
                            <a:srgbClr val="000000"/>
                          </a:solidFill>
                          <a:latin typeface="Calibri"/>
                        </a:rPr>
                        <a:t>α and β provide rules to limit the proportion of errors</a:t>
                      </a:r>
                      <a:endParaRPr lang="en-US" sz="2000">
                        <a:latin typeface="Calibri"/>
                      </a:endParaRPr>
                    </a:p>
                  </a:txBody>
                  <a:tcPr/>
                </a:tc>
                <a:extLst>
                  <a:ext uri="{0D108BD9-81ED-4DB2-BD59-A6C34878D82A}">
                    <a16:rowId xmlns:a16="http://schemas.microsoft.com/office/drawing/2014/main" val="2118990392"/>
                  </a:ext>
                </a:extLst>
              </a:tr>
              <a:tr h="377803">
                <a:tc>
                  <a:txBody>
                    <a:bodyPr/>
                    <a:lstStyle/>
                    <a:p>
                      <a:pPr lvl="0">
                        <a:buNone/>
                      </a:pPr>
                      <a:r>
                        <a:rPr lang="en-US" sz="2000" b="0" i="0" u="none" strike="noStrike" noProof="0" dirty="0">
                          <a:solidFill>
                            <a:srgbClr val="000000"/>
                          </a:solidFill>
                          <a:latin typeface="Calibri"/>
                        </a:rPr>
                        <a:t>Computed from the data observed</a:t>
                      </a:r>
                      <a:endParaRPr lang="en-US" sz="2000">
                        <a:latin typeface="Calibri"/>
                      </a:endParaRPr>
                    </a:p>
                  </a:txBody>
                  <a:tcPr/>
                </a:tc>
                <a:tc>
                  <a:txBody>
                    <a:bodyPr/>
                    <a:lstStyle/>
                    <a:p>
                      <a:pPr lvl="0" algn="l">
                        <a:buNone/>
                      </a:pPr>
                      <a:r>
                        <a:rPr lang="en-US" sz="2000" u="none" strike="noStrike" dirty="0">
                          <a:latin typeface="Calibri"/>
                          <a:cs typeface="Arial"/>
                        </a:rPr>
                        <a:t>Level set before data collection</a:t>
                      </a:r>
                      <a:endParaRPr lang="en-US" sz="2000" b="0" i="0" u="none" strike="noStrike">
                        <a:solidFill>
                          <a:srgbClr val="000000"/>
                        </a:solidFill>
                        <a:latin typeface="Calibri"/>
                        <a:cs typeface="Arial"/>
                      </a:endParaRPr>
                    </a:p>
                  </a:txBody>
                  <a:tcPr/>
                </a:tc>
                <a:extLst>
                  <a:ext uri="{0D108BD9-81ED-4DB2-BD59-A6C34878D82A}">
                    <a16:rowId xmlns:a16="http://schemas.microsoft.com/office/drawing/2014/main" val="4076938200"/>
                  </a:ext>
                </a:extLst>
              </a:tr>
              <a:tr h="577198">
                <a:tc>
                  <a:txBody>
                    <a:bodyPr/>
                    <a:lstStyle/>
                    <a:p>
                      <a:pPr lvl="0">
                        <a:buNone/>
                      </a:pPr>
                      <a:r>
                        <a:rPr lang="en-US" sz="2000" b="0" i="0" u="none" strike="noStrike" noProof="0" dirty="0">
                          <a:solidFill>
                            <a:srgbClr val="000000"/>
                          </a:solidFill>
                          <a:latin typeface="Calibri"/>
                        </a:rPr>
                        <a:t>Applies to a single experiment</a:t>
                      </a:r>
                      <a:endParaRPr lang="en-US" sz="2000">
                        <a:latin typeface="Calibri"/>
                      </a:endParaRPr>
                    </a:p>
                  </a:txBody>
                  <a:tcPr/>
                </a:tc>
                <a:tc>
                  <a:txBody>
                    <a:bodyPr/>
                    <a:lstStyle/>
                    <a:p>
                      <a:pPr lvl="0" algn="l">
                        <a:buNone/>
                      </a:pPr>
                      <a:r>
                        <a:rPr lang="en-US" sz="2000" u="none" strike="noStrike" dirty="0">
                          <a:latin typeface="Calibri"/>
                          <a:cs typeface="Arial"/>
                        </a:rPr>
                        <a:t>Applies in the long run through the repetition of experiments</a:t>
                      </a:r>
                      <a:endParaRPr lang="en-US" sz="2000" b="0" i="0" u="none" strike="noStrike">
                        <a:solidFill>
                          <a:srgbClr val="000000"/>
                        </a:solidFill>
                        <a:latin typeface="Calibri"/>
                        <a:cs typeface="Arial"/>
                      </a:endParaRPr>
                    </a:p>
                  </a:txBody>
                  <a:tcPr/>
                </a:tc>
                <a:extLst>
                  <a:ext uri="{0D108BD9-81ED-4DB2-BD59-A6C34878D82A}">
                    <a16:rowId xmlns:a16="http://schemas.microsoft.com/office/drawing/2014/main" val="697864014"/>
                  </a:ext>
                </a:extLst>
              </a:tr>
              <a:tr h="377803">
                <a:tc>
                  <a:txBody>
                    <a:bodyPr/>
                    <a:lstStyle/>
                    <a:p>
                      <a:pPr lvl="0">
                        <a:buNone/>
                      </a:pPr>
                      <a:r>
                        <a:rPr lang="en-US" sz="2000" b="0" i="0" u="none" strike="noStrike" noProof="0" dirty="0">
                          <a:solidFill>
                            <a:srgbClr val="000000"/>
                          </a:solidFill>
                          <a:latin typeface="Calibri"/>
                        </a:rPr>
                        <a:t>Subjective decision</a:t>
                      </a:r>
                      <a:endParaRPr lang="en-US" sz="2000">
                        <a:latin typeface="Calibri"/>
                      </a:endParaRPr>
                    </a:p>
                  </a:txBody>
                  <a:tcPr/>
                </a:tc>
                <a:tc>
                  <a:txBody>
                    <a:bodyPr/>
                    <a:lstStyle/>
                    <a:p>
                      <a:pPr lvl="0">
                        <a:buNone/>
                      </a:pPr>
                      <a:r>
                        <a:rPr lang="en-US" sz="2000" b="0" i="0" u="none" strike="noStrike" noProof="0" dirty="0">
                          <a:solidFill>
                            <a:srgbClr val="000000"/>
                          </a:solidFill>
                          <a:latin typeface="Calibri"/>
                        </a:rPr>
                        <a:t>Objective behavior</a:t>
                      </a:r>
                      <a:endParaRPr lang="en-US" sz="2000">
                        <a:latin typeface="Calibri"/>
                      </a:endParaRPr>
                    </a:p>
                  </a:txBody>
                  <a:tcPr/>
                </a:tc>
                <a:extLst>
                  <a:ext uri="{0D108BD9-81ED-4DB2-BD59-A6C34878D82A}">
                    <a16:rowId xmlns:a16="http://schemas.microsoft.com/office/drawing/2014/main" val="1210776247"/>
                  </a:ext>
                </a:extLst>
              </a:tr>
              <a:tr h="524726">
                <a:tc>
                  <a:txBody>
                    <a:bodyPr/>
                    <a:lstStyle/>
                    <a:p>
                      <a:pPr lvl="0">
                        <a:buNone/>
                      </a:pPr>
                      <a:r>
                        <a:rPr lang="en-US" sz="2000" b="0" i="0" u="none" strike="noStrike" noProof="0" dirty="0">
                          <a:solidFill>
                            <a:srgbClr val="000000"/>
                          </a:solidFill>
                          <a:latin typeface="Calibri"/>
                        </a:rPr>
                        <a:t>Evidential, i.e., based on the evidence observed</a:t>
                      </a:r>
                      <a:endParaRPr lang="en-US" sz="2000">
                        <a:latin typeface="Calibri"/>
                      </a:endParaRPr>
                    </a:p>
                  </a:txBody>
                  <a:tcPr/>
                </a:tc>
                <a:tc>
                  <a:txBody>
                    <a:bodyPr/>
                    <a:lstStyle/>
                    <a:p>
                      <a:pPr lvl="0">
                        <a:buNone/>
                      </a:pPr>
                      <a:r>
                        <a:rPr lang="en-US" sz="2000" b="0" i="0" u="none" strike="noStrike" noProof="0" dirty="0">
                          <a:solidFill>
                            <a:srgbClr val="000000"/>
                          </a:solidFill>
                          <a:latin typeface="Calibri"/>
                        </a:rPr>
                        <a:t>Non-evidential; i.e., based on a rule of behavior</a:t>
                      </a:r>
                      <a:endParaRPr lang="en-US" sz="2000">
                        <a:latin typeface="Calibri"/>
                      </a:endParaRPr>
                    </a:p>
                  </a:txBody>
                  <a:tcPr/>
                </a:tc>
                <a:extLst>
                  <a:ext uri="{0D108BD9-81ED-4DB2-BD59-A6C34878D82A}">
                    <a16:rowId xmlns:a16="http://schemas.microsoft.com/office/drawing/2014/main" val="585416303"/>
                  </a:ext>
                </a:extLst>
              </a:tr>
            </a:tbl>
          </a:graphicData>
        </a:graphic>
      </p:graphicFrame>
    </p:spTree>
    <p:extLst>
      <p:ext uri="{BB962C8B-B14F-4D97-AF65-F5344CB8AC3E}">
        <p14:creationId xmlns:p14="http://schemas.microsoft.com/office/powerpoint/2010/main" val="426835662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away</a:t>
            </a:r>
          </a:p>
        </p:txBody>
      </p:sp>
      <p:sp>
        <p:nvSpPr>
          <p:cNvPr id="3" name="Content Placeholder 2"/>
          <p:cNvSpPr>
            <a:spLocks noGrp="1"/>
          </p:cNvSpPr>
          <p:nvPr>
            <p:ph idx="1"/>
          </p:nvPr>
        </p:nvSpPr>
        <p:spPr>
          <a:xfrm>
            <a:off x="457200" y="1600200"/>
            <a:ext cx="8476902" cy="4530725"/>
          </a:xfrm>
        </p:spPr>
        <p:txBody>
          <a:bodyPr/>
          <a:lstStyle/>
          <a:p>
            <a:r>
              <a:rPr lang="en-US" dirty="0"/>
              <a:t>The p-value is not to be used in hypothesis testing</a:t>
            </a:r>
          </a:p>
          <a:p>
            <a:r>
              <a:rPr lang="en-US" dirty="0"/>
              <a:t>P-value is a measure of evidence, not an error rate</a:t>
            </a:r>
          </a:p>
          <a:p>
            <a:r>
              <a:rPr lang="en-US" dirty="0"/>
              <a:t>Under hypothesis testing H</a:t>
            </a:r>
            <a:r>
              <a:rPr lang="en-US" baseline="-25000" dirty="0"/>
              <a:t>0</a:t>
            </a:r>
            <a:r>
              <a:rPr lang="en-US" dirty="0"/>
              <a:t> can be accepted contrary to the oft-repeated “one can never accept the null hypothesis, only fail to reject it”</a:t>
            </a:r>
          </a:p>
          <a:p>
            <a:endParaRPr lang="en-US" dirty="0"/>
          </a:p>
          <a:p>
            <a:endParaRPr lang="en-US" dirty="0"/>
          </a:p>
        </p:txBody>
      </p:sp>
    </p:spTree>
    <p:extLst>
      <p:ext uri="{BB962C8B-B14F-4D97-AF65-F5344CB8AC3E}">
        <p14:creationId xmlns:p14="http://schemas.microsoft.com/office/powerpoint/2010/main" val="11348732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a confidence interval?</a:t>
            </a:r>
          </a:p>
        </p:txBody>
      </p:sp>
      <p:sp>
        <p:nvSpPr>
          <p:cNvPr id="3" name="Content Placeholder 2"/>
          <p:cNvSpPr>
            <a:spLocks noGrp="1"/>
          </p:cNvSpPr>
          <p:nvPr>
            <p:ph idx="1"/>
          </p:nvPr>
        </p:nvSpPr>
        <p:spPr>
          <a:xfrm>
            <a:off x="457199" y="1600200"/>
            <a:ext cx="8536057" cy="4530725"/>
          </a:xfrm>
        </p:spPr>
        <p:txBody>
          <a:bodyPr/>
          <a:lstStyle/>
          <a:p>
            <a:pPr>
              <a:spcAft>
                <a:spcPts val="1800"/>
              </a:spcAft>
            </a:pPr>
            <a:r>
              <a:rPr lang="en-US" b="1" dirty="0">
                <a:solidFill>
                  <a:srgbClr val="FF8B16"/>
                </a:solidFill>
              </a:rPr>
              <a:t>Confidence interval (CI) </a:t>
            </a:r>
            <a:r>
              <a:rPr lang="en-US" dirty="0"/>
              <a:t>= an estimated range of values that is likely to contain the “true” value of the parameter (</a:t>
            </a:r>
            <a:r>
              <a:rPr lang="en-US" i="1" dirty="0"/>
              <a:t>e.g.,</a:t>
            </a:r>
            <a:r>
              <a:rPr lang="en-US" dirty="0"/>
              <a:t> mean, rate, ratio)</a:t>
            </a:r>
          </a:p>
          <a:p>
            <a:pPr>
              <a:spcAft>
                <a:spcPts val="1800"/>
              </a:spcAft>
            </a:pPr>
            <a:r>
              <a:rPr lang="en-US" dirty="0"/>
              <a:t>A confidence interval combines a point estimate with the uncertainty in that estimate</a:t>
            </a:r>
          </a:p>
          <a:p>
            <a:pPr>
              <a:spcAft>
                <a:spcPts val="1800"/>
              </a:spcAft>
            </a:pPr>
            <a:r>
              <a:rPr lang="en-US" dirty="0"/>
              <a:t>They give plausible sizes for the effect</a:t>
            </a:r>
          </a:p>
          <a:p>
            <a:pPr>
              <a:spcAft>
                <a:spcPts val="1800"/>
              </a:spcAft>
            </a:pPr>
            <a:r>
              <a:rPr lang="en-US" dirty="0"/>
              <a:t>Generally we report a 95% confidence interval</a:t>
            </a:r>
          </a:p>
        </p:txBody>
      </p:sp>
    </p:spTree>
    <p:extLst>
      <p:ext uri="{BB962C8B-B14F-4D97-AF65-F5344CB8AC3E}">
        <p14:creationId xmlns:p14="http://schemas.microsoft.com/office/powerpoint/2010/main" val="93793244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calculate a 95% CI</a:t>
            </a:r>
          </a:p>
        </p:txBody>
      </p:sp>
      <p:sp>
        <p:nvSpPr>
          <p:cNvPr id="3" name="Content Placeholder 2"/>
          <p:cNvSpPr>
            <a:spLocks noGrp="1"/>
          </p:cNvSpPr>
          <p:nvPr>
            <p:ph idx="1"/>
          </p:nvPr>
        </p:nvSpPr>
        <p:spPr/>
        <p:txBody>
          <a:bodyPr/>
          <a:lstStyle/>
          <a:p>
            <a:pPr>
              <a:spcAft>
                <a:spcPts val="600"/>
              </a:spcAft>
            </a:pPr>
            <a:r>
              <a:rPr lang="en-US" dirty="0"/>
              <a:t>Standard error of the mean (SE)</a:t>
            </a:r>
          </a:p>
          <a:p>
            <a:pPr marL="0" indent="0" algn="ctr">
              <a:spcAft>
                <a:spcPts val="600"/>
              </a:spcAft>
              <a:buNone/>
            </a:pPr>
            <a:r>
              <a:rPr lang="en-US" dirty="0"/>
              <a:t>= standard deviation (SD) / √ n (sample size)</a:t>
            </a:r>
          </a:p>
          <a:p>
            <a:pPr>
              <a:spcAft>
                <a:spcPts val="600"/>
              </a:spcAft>
            </a:pPr>
            <a:r>
              <a:rPr lang="en-US" dirty="0"/>
              <a:t>95% confidence interval = parameter estimate ± 1.96 * SE</a:t>
            </a:r>
          </a:p>
          <a:p>
            <a:pPr>
              <a:spcAft>
                <a:spcPts val="600"/>
              </a:spcAft>
            </a:pPr>
            <a:r>
              <a:rPr lang="en-US" dirty="0"/>
              <a:t>Other formulas for CI based on what type of measurement you have taken (proportion, difference, odds ratio, etc.), similar concept</a:t>
            </a:r>
          </a:p>
          <a:p>
            <a:endParaRPr lang="en-US" sz="2800" dirty="0"/>
          </a:p>
          <a:p>
            <a:endParaRPr lang="en-US" dirty="0"/>
          </a:p>
        </p:txBody>
      </p:sp>
    </p:spTree>
    <p:extLst>
      <p:ext uri="{BB962C8B-B14F-4D97-AF65-F5344CB8AC3E}">
        <p14:creationId xmlns:p14="http://schemas.microsoft.com/office/powerpoint/2010/main" val="20800260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affects the CI?</a:t>
            </a:r>
          </a:p>
        </p:txBody>
      </p:sp>
      <p:sp>
        <p:nvSpPr>
          <p:cNvPr id="3" name="Content Placeholder 2"/>
          <p:cNvSpPr>
            <a:spLocks noGrp="1"/>
          </p:cNvSpPr>
          <p:nvPr>
            <p:ph idx="1"/>
          </p:nvPr>
        </p:nvSpPr>
        <p:spPr>
          <a:xfrm>
            <a:off x="469900" y="1600200"/>
            <a:ext cx="8229600" cy="4530725"/>
          </a:xfrm>
        </p:spPr>
        <p:txBody>
          <a:bodyPr/>
          <a:lstStyle/>
          <a:p>
            <a:r>
              <a:rPr lang="en-US" dirty="0"/>
              <a:t>Width of the CI reflects how uncertain we are about the parameter being measured</a:t>
            </a:r>
          </a:p>
          <a:p>
            <a:pPr lvl="1"/>
            <a:r>
              <a:rPr lang="en-US" dirty="0"/>
              <a:t>A wide CI with a large range of values reflects more uncertainty, a narrow CI reflects more certainty</a:t>
            </a:r>
          </a:p>
          <a:p>
            <a:r>
              <a:rPr lang="en-US" dirty="0"/>
              <a:t>The width of the CI is affected by:</a:t>
            </a:r>
          </a:p>
          <a:p>
            <a:pPr lvl="1"/>
            <a:r>
              <a:rPr lang="en-US" dirty="0"/>
              <a:t>Sample size</a:t>
            </a:r>
          </a:p>
          <a:p>
            <a:pPr lvl="1"/>
            <a:r>
              <a:rPr lang="en-US" dirty="0"/>
              <a:t>Level of variability in data</a:t>
            </a:r>
          </a:p>
        </p:txBody>
      </p:sp>
    </p:spTree>
    <p:extLst>
      <p:ext uri="{BB962C8B-B14F-4D97-AF65-F5344CB8AC3E}">
        <p14:creationId xmlns:p14="http://schemas.microsoft.com/office/powerpoint/2010/main" val="2000522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CI versus p-value</a:t>
            </a:r>
          </a:p>
        </p:txBody>
      </p:sp>
      <p:sp>
        <p:nvSpPr>
          <p:cNvPr id="3" name="Content Placeholder 2"/>
          <p:cNvSpPr>
            <a:spLocks noGrp="1"/>
          </p:cNvSpPr>
          <p:nvPr>
            <p:ph idx="1"/>
          </p:nvPr>
        </p:nvSpPr>
        <p:spPr/>
        <p:txBody>
          <a:bodyPr/>
          <a:lstStyle/>
          <a:p>
            <a:r>
              <a:rPr lang="en-US" dirty="0"/>
              <a:t>Both the CI and the p-value give information about the </a:t>
            </a:r>
            <a:r>
              <a:rPr lang="en-US" u="sng" dirty="0">
                <a:solidFill>
                  <a:srgbClr val="FF8B16"/>
                </a:solidFill>
              </a:rPr>
              <a:t>imprecision</a:t>
            </a:r>
            <a:r>
              <a:rPr lang="en-US" dirty="0"/>
              <a:t> and the </a:t>
            </a:r>
            <a:r>
              <a:rPr lang="en-US" u="sng" dirty="0">
                <a:solidFill>
                  <a:srgbClr val="FF8B16"/>
                </a:solidFill>
              </a:rPr>
              <a:t>statistical significance</a:t>
            </a:r>
            <a:r>
              <a:rPr lang="en-US" dirty="0"/>
              <a:t> of the results of your study</a:t>
            </a:r>
          </a:p>
          <a:p>
            <a:r>
              <a:rPr lang="en-US" dirty="0"/>
              <a:t>The CI</a:t>
            </a:r>
            <a:r>
              <a:rPr lang="en-US" dirty="0">
                <a:solidFill>
                  <a:schemeClr val="tx2"/>
                </a:solidFill>
              </a:rPr>
              <a:t> </a:t>
            </a:r>
            <a:r>
              <a:rPr lang="en-US" dirty="0"/>
              <a:t>provides very similar information as the p-value, but gives more information about the magnitude of a result</a:t>
            </a:r>
          </a:p>
        </p:txBody>
      </p:sp>
    </p:spTree>
    <p:extLst>
      <p:ext uri="{BB962C8B-B14F-4D97-AF65-F5344CB8AC3E}">
        <p14:creationId xmlns:p14="http://schemas.microsoft.com/office/powerpoint/2010/main" val="179179240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Statistical vs. clinical significance</a:t>
            </a:r>
          </a:p>
        </p:txBody>
      </p:sp>
      <p:sp>
        <p:nvSpPr>
          <p:cNvPr id="3" name="Content Placeholder 2"/>
          <p:cNvSpPr>
            <a:spLocks noGrp="1"/>
          </p:cNvSpPr>
          <p:nvPr>
            <p:ph idx="1"/>
          </p:nvPr>
        </p:nvSpPr>
        <p:spPr/>
        <p:txBody>
          <a:bodyPr/>
          <a:lstStyle/>
          <a:p>
            <a:pPr>
              <a:lnSpc>
                <a:spcPct val="90000"/>
              </a:lnSpc>
              <a:spcBef>
                <a:spcPts val="0"/>
              </a:spcBef>
              <a:spcAft>
                <a:spcPts val="1200"/>
              </a:spcAft>
            </a:pPr>
            <a:r>
              <a:rPr lang="en-US" dirty="0"/>
              <a:t>Statistical significance only tests whether what you observe is likely to have been caused by chance alone</a:t>
            </a:r>
          </a:p>
          <a:p>
            <a:pPr>
              <a:lnSpc>
                <a:spcPct val="90000"/>
              </a:lnSpc>
              <a:spcBef>
                <a:spcPts val="0"/>
              </a:spcBef>
              <a:spcAft>
                <a:spcPts val="1200"/>
              </a:spcAft>
            </a:pPr>
            <a:r>
              <a:rPr lang="en-US" dirty="0"/>
              <a:t>Clinical significance reflects the “real world” application of your findings and is a matter of judgment</a:t>
            </a:r>
          </a:p>
          <a:p>
            <a:pPr>
              <a:lnSpc>
                <a:spcPct val="90000"/>
              </a:lnSpc>
              <a:spcBef>
                <a:spcPts val="0"/>
              </a:spcBef>
              <a:spcAft>
                <a:spcPts val="1200"/>
              </a:spcAft>
            </a:pPr>
            <a:r>
              <a:rPr lang="en-US" dirty="0"/>
              <a:t>Ideally you want BOTH statistical and clinical significance!</a:t>
            </a:r>
          </a:p>
        </p:txBody>
      </p:sp>
    </p:spTree>
    <p:extLst>
      <p:ext uri="{BB962C8B-B14F-4D97-AF65-F5344CB8AC3E}">
        <p14:creationId xmlns:p14="http://schemas.microsoft.com/office/powerpoint/2010/main" val="308302638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r>
              <a:rPr lang="is-IS" dirty="0"/>
              <a:t>…</a:t>
            </a:r>
            <a:endParaRPr lang="en-US" dirty="0"/>
          </a:p>
        </p:txBody>
      </p:sp>
      <p:sp>
        <p:nvSpPr>
          <p:cNvPr id="3" name="Content Placeholder 2"/>
          <p:cNvSpPr>
            <a:spLocks noGrp="1"/>
          </p:cNvSpPr>
          <p:nvPr>
            <p:ph idx="1"/>
          </p:nvPr>
        </p:nvSpPr>
        <p:spPr>
          <a:xfrm>
            <a:off x="457200" y="1600201"/>
            <a:ext cx="8229600" cy="3414830"/>
          </a:xfrm>
          <a:solidFill>
            <a:srgbClr val="CDB515">
              <a:alpha val="47000"/>
            </a:srgbClr>
          </a:solidFill>
        </p:spPr>
        <p:txBody>
          <a:bodyPr/>
          <a:lstStyle/>
          <a:p>
            <a:r>
              <a:rPr lang="en-US" dirty="0"/>
              <a:t>Look at your data,</a:t>
            </a:r>
          </a:p>
          <a:p>
            <a:r>
              <a:rPr lang="en-US" dirty="0"/>
              <a:t>Summarize it,</a:t>
            </a:r>
          </a:p>
          <a:p>
            <a:r>
              <a:rPr lang="en-US" dirty="0"/>
              <a:t>Analyze it,</a:t>
            </a:r>
          </a:p>
          <a:p>
            <a:r>
              <a:rPr lang="en-US" dirty="0"/>
              <a:t>But remember to keep in mind the big picture!</a:t>
            </a:r>
          </a:p>
        </p:txBody>
      </p:sp>
      <p:sp>
        <p:nvSpPr>
          <p:cNvPr id="4" name="TextBox 3"/>
          <p:cNvSpPr txBox="1"/>
          <p:nvPr/>
        </p:nvSpPr>
        <p:spPr>
          <a:xfrm>
            <a:off x="4757680" y="5303783"/>
            <a:ext cx="3311612" cy="830997"/>
          </a:xfrm>
          <a:prstGeom prst="rect">
            <a:avLst/>
          </a:prstGeom>
          <a:noFill/>
        </p:spPr>
        <p:txBody>
          <a:bodyPr wrap="none" rtlCol="0" anchor="t">
            <a:spAutoFit/>
          </a:bodyPr>
          <a:lstStyle/>
          <a:p>
            <a:r>
              <a:rPr lang="en-US" sz="4800" i="1" dirty="0">
                <a:solidFill>
                  <a:srgbClr val="FF6600"/>
                </a:solidFill>
                <a:latin typeface="Calibri"/>
                <a:cs typeface="Calibri"/>
              </a:rPr>
              <a:t>...questions?</a:t>
            </a:r>
          </a:p>
        </p:txBody>
      </p:sp>
    </p:spTree>
    <p:extLst>
      <p:ext uri="{BB962C8B-B14F-4D97-AF65-F5344CB8AC3E}">
        <p14:creationId xmlns:p14="http://schemas.microsoft.com/office/powerpoint/2010/main" val="31179831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on a variable type</a:t>
            </a:r>
          </a:p>
        </p:txBody>
      </p:sp>
      <p:sp>
        <p:nvSpPr>
          <p:cNvPr id="3" name="Content Placeholder 2"/>
          <p:cNvSpPr>
            <a:spLocks noGrp="1"/>
          </p:cNvSpPr>
          <p:nvPr>
            <p:ph idx="1"/>
          </p:nvPr>
        </p:nvSpPr>
        <p:spPr>
          <a:xfrm>
            <a:off x="457200" y="1600200"/>
            <a:ext cx="8229600" cy="5073582"/>
          </a:xfrm>
        </p:spPr>
        <p:txBody>
          <a:bodyPr/>
          <a:lstStyle/>
          <a:p>
            <a:r>
              <a:rPr lang="en-US" dirty="0"/>
              <a:t>Some things can be measured multiple ways, for example </a:t>
            </a:r>
            <a:r>
              <a:rPr lang="en-US" u="sng" dirty="0"/>
              <a:t>age</a:t>
            </a:r>
            <a:r>
              <a:rPr lang="en-US" dirty="0"/>
              <a:t>:</a:t>
            </a:r>
          </a:p>
          <a:p>
            <a:pPr lvl="1"/>
            <a:r>
              <a:rPr lang="en-US" dirty="0"/>
              <a:t>Binary: child or adult (&lt;18, 18 and older)</a:t>
            </a:r>
          </a:p>
          <a:p>
            <a:pPr lvl="1"/>
            <a:r>
              <a:rPr lang="en-US" dirty="0"/>
              <a:t>Ordinal: in age categories (&lt;15, 16-35, 36-55, 55+)</a:t>
            </a:r>
          </a:p>
          <a:p>
            <a:pPr lvl="1"/>
            <a:r>
              <a:rPr lang="en-US" dirty="0"/>
              <a:t>Discrete: in years (14, 32, 67)</a:t>
            </a:r>
          </a:p>
          <a:p>
            <a:pPr lvl="1"/>
            <a:r>
              <a:rPr lang="en-US" dirty="0"/>
              <a:t>Continuous: time since birth (in days)</a:t>
            </a:r>
          </a:p>
          <a:p>
            <a:r>
              <a:rPr lang="en-US" dirty="0"/>
              <a:t>If possible, opt for the most informative option, can always be condensed later</a:t>
            </a:r>
          </a:p>
          <a:p>
            <a:pPr lvl="1"/>
            <a:r>
              <a:rPr lang="en-US" dirty="0"/>
              <a:t>Age (in years) can be dichotomized to adult/child</a:t>
            </a:r>
          </a:p>
        </p:txBody>
      </p:sp>
    </p:spTree>
    <p:extLst>
      <p:ext uri="{BB962C8B-B14F-4D97-AF65-F5344CB8AC3E}">
        <p14:creationId xmlns:p14="http://schemas.microsoft.com/office/powerpoint/2010/main" val="1053041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Visualizing data</a:t>
            </a:r>
          </a:p>
        </p:txBody>
      </p:sp>
      <p:sp>
        <p:nvSpPr>
          <p:cNvPr id="3" name="Content Placeholder 2"/>
          <p:cNvSpPr>
            <a:spLocks noGrp="1"/>
          </p:cNvSpPr>
          <p:nvPr>
            <p:ph idx="1"/>
          </p:nvPr>
        </p:nvSpPr>
        <p:spPr/>
        <p:txBody>
          <a:bodyPr/>
          <a:lstStyle/>
          <a:p>
            <a:r>
              <a:rPr lang="en-US" dirty="0"/>
              <a:t>First step in analyzing data – look at it!</a:t>
            </a:r>
          </a:p>
          <a:p>
            <a:r>
              <a:rPr lang="en-US" dirty="0"/>
              <a:t>Visual presentation of data allows the investigator to quickly understand it</a:t>
            </a:r>
          </a:p>
        </p:txBody>
      </p:sp>
      <p:graphicFrame>
        <p:nvGraphicFramePr>
          <p:cNvPr id="4" name="Table 3"/>
          <p:cNvGraphicFramePr>
            <a:graphicFrameLocks noGrp="1"/>
          </p:cNvGraphicFramePr>
          <p:nvPr>
            <p:extLst>
              <p:ext uri="{D42A27DB-BD31-4B8C-83A1-F6EECF244321}">
                <p14:modId xmlns:p14="http://schemas.microsoft.com/office/powerpoint/2010/main" val="31753690"/>
              </p:ext>
            </p:extLst>
          </p:nvPr>
        </p:nvGraphicFramePr>
        <p:xfrm>
          <a:off x="825500" y="3605658"/>
          <a:ext cx="2259222" cy="3089827"/>
        </p:xfrm>
        <a:graphic>
          <a:graphicData uri="http://schemas.openxmlformats.org/drawingml/2006/table">
            <a:tbl>
              <a:tblPr firstRow="1" bandRow="1">
                <a:tableStyleId>{9D7B26C5-4107-4FEC-AEDC-1716B250A1EF}</a:tableStyleId>
              </a:tblPr>
              <a:tblGrid>
                <a:gridCol w="929634">
                  <a:extLst>
                    <a:ext uri="{9D8B030D-6E8A-4147-A177-3AD203B41FA5}">
                      <a16:colId xmlns:a16="http://schemas.microsoft.com/office/drawing/2014/main" val="20000"/>
                    </a:ext>
                  </a:extLst>
                </a:gridCol>
                <a:gridCol w="1329588">
                  <a:extLst>
                    <a:ext uri="{9D8B030D-6E8A-4147-A177-3AD203B41FA5}">
                      <a16:colId xmlns:a16="http://schemas.microsoft.com/office/drawing/2014/main" val="20001"/>
                    </a:ext>
                  </a:extLst>
                </a:gridCol>
              </a:tblGrid>
              <a:tr h="351707">
                <a:tc>
                  <a:txBody>
                    <a:bodyPr/>
                    <a:lstStyle/>
                    <a:p>
                      <a:pPr algn="ctr" fontAlgn="b"/>
                      <a:r>
                        <a:rPr lang="en-US" sz="1200" u="none" strike="noStrike" dirty="0">
                          <a:effectLst/>
                        </a:rPr>
                        <a:t>Age range</a:t>
                      </a:r>
                      <a:endParaRPr lang="en-US"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Frequency</a:t>
                      </a:r>
                      <a:endParaRPr lang="en-US"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185616">
                <a:tc>
                  <a:txBody>
                    <a:bodyPr/>
                    <a:lstStyle/>
                    <a:p>
                      <a:pPr algn="ctr" fontAlgn="b"/>
                      <a:r>
                        <a:rPr lang="hr-HR" sz="1200" u="none" strike="noStrike" dirty="0">
                          <a:effectLst/>
                        </a:rPr>
                        <a:t>&lt;5</a:t>
                      </a:r>
                      <a:endParaRPr lang="hr-HR"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0</a:t>
                      </a:r>
                      <a:endParaRPr lang="en-US"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5616">
                <a:tc>
                  <a:txBody>
                    <a:bodyPr/>
                    <a:lstStyle/>
                    <a:p>
                      <a:pPr algn="ctr" fontAlgn="b"/>
                      <a:r>
                        <a:rPr lang="ru-RU" sz="1200" u="none" strike="noStrike">
                          <a:effectLst/>
                        </a:rPr>
                        <a:t>5-10</a:t>
                      </a:r>
                      <a:endParaRPr lang="ru-RU"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s-IS" sz="1200" u="none" strike="noStrike">
                          <a:effectLst/>
                        </a:rPr>
                        <a:t>2</a:t>
                      </a:r>
                      <a:endParaRPr lang="is-I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85616">
                <a:tc>
                  <a:txBody>
                    <a:bodyPr/>
                    <a:lstStyle/>
                    <a:p>
                      <a:pPr algn="ctr" fontAlgn="b"/>
                      <a:r>
                        <a:rPr lang="hu-HU" sz="1200" u="none" strike="noStrike">
                          <a:effectLst/>
                        </a:rPr>
                        <a:t>11-15</a:t>
                      </a:r>
                      <a:endParaRPr lang="hu-HU"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3</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85616">
                <a:tc>
                  <a:txBody>
                    <a:bodyPr/>
                    <a:lstStyle/>
                    <a:p>
                      <a:pPr algn="ctr" fontAlgn="b"/>
                      <a:r>
                        <a:rPr lang="is-IS" sz="1200" u="none" strike="noStrike">
                          <a:effectLst/>
                        </a:rPr>
                        <a:t>16-20</a:t>
                      </a:r>
                      <a:endParaRPr lang="is-I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5</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185616">
                <a:tc>
                  <a:txBody>
                    <a:bodyPr/>
                    <a:lstStyle/>
                    <a:p>
                      <a:pPr algn="ctr" fontAlgn="b"/>
                      <a:r>
                        <a:rPr lang="is-IS" sz="1200" u="none" strike="noStrike">
                          <a:effectLst/>
                        </a:rPr>
                        <a:t>21-25</a:t>
                      </a:r>
                      <a:endParaRPr lang="is-I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8</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185616">
                <a:tc>
                  <a:txBody>
                    <a:bodyPr/>
                    <a:lstStyle/>
                    <a:p>
                      <a:pPr algn="ctr" fontAlgn="b"/>
                      <a:r>
                        <a:rPr lang="it-IT" sz="1200" u="none" strike="noStrike">
                          <a:effectLst/>
                        </a:rPr>
                        <a:t>26-30</a:t>
                      </a:r>
                      <a:endParaRPr lang="it-IT"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cs-CZ" sz="1200" u="none" strike="noStrike">
                          <a:effectLst/>
                        </a:rPr>
                        <a:t>11</a:t>
                      </a:r>
                      <a:endParaRPr lang="cs-CZ"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6"/>
                  </a:ext>
                </a:extLst>
              </a:tr>
              <a:tr h="185616">
                <a:tc>
                  <a:txBody>
                    <a:bodyPr/>
                    <a:lstStyle/>
                    <a:p>
                      <a:pPr algn="ctr" fontAlgn="b"/>
                      <a:r>
                        <a:rPr lang="bg-BG" sz="1200" u="none" strike="noStrike">
                          <a:effectLst/>
                        </a:rPr>
                        <a:t>31-35</a:t>
                      </a:r>
                      <a:endParaRPr lang="bg-BG"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14</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7"/>
                  </a:ext>
                </a:extLst>
              </a:tr>
              <a:tr h="185616">
                <a:tc>
                  <a:txBody>
                    <a:bodyPr/>
                    <a:lstStyle/>
                    <a:p>
                      <a:pPr algn="ctr" fontAlgn="b"/>
                      <a:r>
                        <a:rPr lang="it-IT" sz="1200" u="none" strike="noStrike">
                          <a:effectLst/>
                        </a:rPr>
                        <a:t>36-40</a:t>
                      </a:r>
                      <a:endParaRPr lang="it-IT"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19</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8"/>
                  </a:ext>
                </a:extLst>
              </a:tr>
              <a:tr h="185616">
                <a:tc>
                  <a:txBody>
                    <a:bodyPr/>
                    <a:lstStyle/>
                    <a:p>
                      <a:pPr algn="ctr" fontAlgn="b"/>
                      <a:r>
                        <a:rPr lang="bg-BG" sz="1200" u="none" strike="noStrike">
                          <a:effectLst/>
                        </a:rPr>
                        <a:t>41-45</a:t>
                      </a:r>
                      <a:endParaRPr lang="bg-BG"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is-IS" sz="1200" u="none" strike="noStrike">
                          <a:effectLst/>
                        </a:rPr>
                        <a:t>22</a:t>
                      </a:r>
                      <a:endParaRPr lang="is-I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9"/>
                  </a:ext>
                </a:extLst>
              </a:tr>
              <a:tr h="185616">
                <a:tc>
                  <a:txBody>
                    <a:bodyPr/>
                    <a:lstStyle/>
                    <a:p>
                      <a:pPr algn="ctr" fontAlgn="b"/>
                      <a:r>
                        <a:rPr lang="uk-UA" sz="1200" u="none" strike="noStrike">
                          <a:effectLst/>
                        </a:rPr>
                        <a:t>46-50</a:t>
                      </a:r>
                      <a:endParaRPr lang="uk-UA"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fi-FI" sz="1200" u="none" strike="noStrike">
                          <a:effectLst/>
                        </a:rPr>
                        <a:t>18</a:t>
                      </a:r>
                      <a:endParaRPr lang="fi-FI"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0"/>
                  </a:ext>
                </a:extLst>
              </a:tr>
              <a:tr h="185616">
                <a:tc>
                  <a:txBody>
                    <a:bodyPr/>
                    <a:lstStyle/>
                    <a:p>
                      <a:pPr algn="ctr" fontAlgn="b"/>
                      <a:r>
                        <a:rPr lang="uk-UA" sz="1200" u="none" strike="noStrike">
                          <a:effectLst/>
                        </a:rPr>
                        <a:t>51-55</a:t>
                      </a:r>
                      <a:endParaRPr lang="uk-UA"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19</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1"/>
                  </a:ext>
                </a:extLst>
              </a:tr>
              <a:tr h="185616">
                <a:tc>
                  <a:txBody>
                    <a:bodyPr/>
                    <a:lstStyle/>
                    <a:p>
                      <a:pPr algn="ctr" fontAlgn="b"/>
                      <a:r>
                        <a:rPr lang="uk-UA" sz="1200" u="none" strike="noStrike">
                          <a:effectLst/>
                        </a:rPr>
                        <a:t>56-60</a:t>
                      </a:r>
                      <a:endParaRPr lang="uk-UA"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17</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2"/>
                  </a:ext>
                </a:extLst>
              </a:tr>
              <a:tr h="185616">
                <a:tc>
                  <a:txBody>
                    <a:bodyPr/>
                    <a:lstStyle/>
                    <a:p>
                      <a:pPr algn="ctr" fontAlgn="b"/>
                      <a:r>
                        <a:rPr lang="uk-UA" sz="1200" u="none" strike="noStrike">
                          <a:effectLst/>
                        </a:rPr>
                        <a:t>61-65</a:t>
                      </a:r>
                      <a:endParaRPr lang="uk-UA"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a:effectLst/>
                        </a:rPr>
                        <a:t>10</a:t>
                      </a:r>
                      <a:endParaRPr lang="en-US" sz="1200" b="0" i="0" u="none" strike="noStrike">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3"/>
                  </a:ext>
                </a:extLst>
              </a:tr>
              <a:tr h="185616">
                <a:tc>
                  <a:txBody>
                    <a:bodyPr/>
                    <a:lstStyle/>
                    <a:p>
                      <a:pPr algn="ctr" fontAlgn="b"/>
                      <a:r>
                        <a:rPr lang="en-US" sz="1200" u="none" strike="noStrike" dirty="0">
                          <a:effectLst/>
                        </a:rPr>
                        <a:t>&gt;65</a:t>
                      </a:r>
                      <a:endParaRPr lang="en-US"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b"/>
                      <a:r>
                        <a:rPr lang="en-US" sz="1200" u="none" strike="noStrike" dirty="0">
                          <a:effectLst/>
                        </a:rPr>
                        <a:t>4</a:t>
                      </a:r>
                      <a:endParaRPr lang="en-US" sz="1200" b="0" i="0" u="none" strike="noStrike" dirty="0">
                        <a:solidFill>
                          <a:srgbClr val="000000"/>
                        </a:solidFill>
                        <a:effectLst/>
                        <a:latin typeface="Calibri"/>
                      </a:endParaRPr>
                    </a:p>
                  </a:txBody>
                  <a:tcPr marL="12700" marR="12700" marT="1270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14"/>
                  </a:ext>
                </a:extLst>
              </a:tr>
            </a:tbl>
          </a:graphicData>
        </a:graphic>
      </p:graphicFrame>
      <p:graphicFrame>
        <p:nvGraphicFramePr>
          <p:cNvPr id="5" name="Chart 4"/>
          <p:cNvGraphicFramePr>
            <a:graphicFrameLocks/>
          </p:cNvGraphicFramePr>
          <p:nvPr>
            <p:extLst>
              <p:ext uri="{D42A27DB-BD31-4B8C-83A1-F6EECF244321}">
                <p14:modId xmlns:p14="http://schemas.microsoft.com/office/powerpoint/2010/main" val="1826585227"/>
              </p:ext>
            </p:extLst>
          </p:nvPr>
        </p:nvGraphicFramePr>
        <p:xfrm>
          <a:off x="3922964" y="3471863"/>
          <a:ext cx="4550904" cy="3322002"/>
        </p:xfrm>
        <a:graphic>
          <a:graphicData uri="http://schemas.openxmlformats.org/drawingml/2006/chart">
            <c:chart xmlns:c="http://schemas.openxmlformats.org/drawingml/2006/chart" xmlns:r="http://schemas.openxmlformats.org/officeDocument/2006/relationships" r:id="rId3"/>
          </a:graphicData>
        </a:graphic>
      </p:graphicFrame>
      <p:cxnSp>
        <p:nvCxnSpPr>
          <p:cNvPr id="6" name="Straight Arrow Connector 5"/>
          <p:cNvCxnSpPr/>
          <p:nvPr/>
        </p:nvCxnSpPr>
        <p:spPr bwMode="auto">
          <a:xfrm>
            <a:off x="3172859" y="5145936"/>
            <a:ext cx="750105" cy="0"/>
          </a:xfrm>
          <a:prstGeom prst="straightConnector1">
            <a:avLst/>
          </a:prstGeom>
          <a:solidFill>
            <a:schemeClr val="accent1"/>
          </a:solidFill>
          <a:ln w="12700" cap="flat" cmpd="sng" algn="ctr">
            <a:solidFill>
              <a:schemeClr val="tx1"/>
            </a:solidFill>
            <a:prstDash val="solid"/>
            <a:round/>
            <a:headEnd type="none" w="med" len="med"/>
            <a:tailEnd type="arrow"/>
          </a:ln>
          <a:effectLst/>
        </p:spPr>
      </p:cxnSp>
    </p:spTree>
    <p:extLst>
      <p:ext uri="{BB962C8B-B14F-4D97-AF65-F5344CB8AC3E}">
        <p14:creationId xmlns:p14="http://schemas.microsoft.com/office/powerpoint/2010/main" val="20039394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Graphs and charts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77153867"/>
              </p:ext>
            </p:extLst>
          </p:nvPr>
        </p:nvGraphicFramePr>
        <p:xfrm>
          <a:off x="558800" y="1727200"/>
          <a:ext cx="8026400" cy="3566160"/>
        </p:xfrm>
        <a:graphic>
          <a:graphicData uri="http://schemas.openxmlformats.org/drawingml/2006/table">
            <a:tbl>
              <a:tblPr firstRow="1" bandRow="1">
                <a:tableStyleId>{6E25E649-3F16-4E02-A733-19D2CDBF48F0}</a:tableStyleId>
              </a:tblPr>
              <a:tblGrid>
                <a:gridCol w="3225800">
                  <a:extLst>
                    <a:ext uri="{9D8B030D-6E8A-4147-A177-3AD203B41FA5}">
                      <a16:colId xmlns:a16="http://schemas.microsoft.com/office/drawing/2014/main" val="20000"/>
                    </a:ext>
                  </a:extLst>
                </a:gridCol>
                <a:gridCol w="4800600">
                  <a:extLst>
                    <a:ext uri="{9D8B030D-6E8A-4147-A177-3AD203B41FA5}">
                      <a16:colId xmlns:a16="http://schemas.microsoft.com/office/drawing/2014/main" val="20001"/>
                    </a:ext>
                  </a:extLst>
                </a:gridCol>
              </a:tblGrid>
              <a:tr h="370840">
                <a:tc>
                  <a:txBody>
                    <a:bodyPr/>
                    <a:lstStyle/>
                    <a:p>
                      <a:r>
                        <a:rPr lang="en-US" sz="2400" dirty="0">
                          <a:latin typeface="Calibri"/>
                          <a:cs typeface="Calibri"/>
                        </a:rPr>
                        <a:t>Type of graph or chart</a:t>
                      </a:r>
                    </a:p>
                  </a:txBody>
                  <a:tcPr/>
                </a:tc>
                <a:tc>
                  <a:txBody>
                    <a:bodyPr/>
                    <a:lstStyle/>
                    <a:p>
                      <a:r>
                        <a:rPr lang="en-US" sz="2400" dirty="0">
                          <a:latin typeface="Calibri"/>
                          <a:cs typeface="Calibri"/>
                        </a:rPr>
                        <a:t>What</a:t>
                      </a:r>
                      <a:r>
                        <a:rPr lang="en-US" sz="2400" baseline="0" dirty="0">
                          <a:latin typeface="Calibri"/>
                          <a:cs typeface="Calibri"/>
                        </a:rPr>
                        <a:t> it illustrates</a:t>
                      </a:r>
                      <a:endParaRPr lang="en-US" sz="2400" dirty="0">
                        <a:latin typeface="Calibri"/>
                        <a:cs typeface="Calibri"/>
                      </a:endParaRPr>
                    </a:p>
                  </a:txBody>
                  <a:tcPr/>
                </a:tc>
                <a:extLst>
                  <a:ext uri="{0D108BD9-81ED-4DB2-BD59-A6C34878D82A}">
                    <a16:rowId xmlns:a16="http://schemas.microsoft.com/office/drawing/2014/main" val="10000"/>
                  </a:ext>
                </a:extLst>
              </a:tr>
              <a:tr h="370840">
                <a:tc>
                  <a:txBody>
                    <a:bodyPr/>
                    <a:lstStyle/>
                    <a:p>
                      <a:r>
                        <a:rPr lang="en-US" sz="2400" dirty="0">
                          <a:latin typeface="Calibri"/>
                          <a:cs typeface="Calibri"/>
                        </a:rPr>
                        <a:t>Histogram</a:t>
                      </a:r>
                    </a:p>
                  </a:txBody>
                  <a:tcPr/>
                </a:tc>
                <a:tc>
                  <a:txBody>
                    <a:bodyPr/>
                    <a:lstStyle/>
                    <a:p>
                      <a:r>
                        <a:rPr lang="en-US" sz="2400" dirty="0">
                          <a:latin typeface="Calibri"/>
                          <a:cs typeface="Calibri"/>
                        </a:rPr>
                        <a:t>Frequency distribution of data</a:t>
                      </a:r>
                    </a:p>
                  </a:txBody>
                  <a:tcPr/>
                </a:tc>
                <a:extLst>
                  <a:ext uri="{0D108BD9-81ED-4DB2-BD59-A6C34878D82A}">
                    <a16:rowId xmlns:a16="http://schemas.microsoft.com/office/drawing/2014/main" val="10001"/>
                  </a:ext>
                </a:extLst>
              </a:tr>
              <a:tr h="370840">
                <a:tc>
                  <a:txBody>
                    <a:bodyPr/>
                    <a:lstStyle/>
                    <a:p>
                      <a:r>
                        <a:rPr lang="en-US" sz="2400" dirty="0">
                          <a:latin typeface="Calibri"/>
                          <a:cs typeface="Calibri"/>
                        </a:rPr>
                        <a:t>Line</a:t>
                      </a:r>
                      <a:r>
                        <a:rPr lang="en-US" sz="2400" baseline="0" dirty="0">
                          <a:latin typeface="Calibri"/>
                          <a:cs typeface="Calibri"/>
                        </a:rPr>
                        <a:t> graph</a:t>
                      </a:r>
                      <a:endParaRPr lang="en-US" sz="2400" dirty="0">
                        <a:latin typeface="Calibri"/>
                        <a:cs typeface="Calibri"/>
                      </a:endParaRPr>
                    </a:p>
                  </a:txBody>
                  <a:tcPr/>
                </a:tc>
                <a:tc>
                  <a:txBody>
                    <a:bodyPr/>
                    <a:lstStyle/>
                    <a:p>
                      <a:r>
                        <a:rPr lang="en-US" sz="2400" dirty="0">
                          <a:latin typeface="Calibri"/>
                          <a:cs typeface="Calibri"/>
                        </a:rPr>
                        <a:t>Trends in numbers or rates over time</a:t>
                      </a:r>
                    </a:p>
                  </a:txBody>
                  <a:tcPr/>
                </a:tc>
                <a:extLst>
                  <a:ext uri="{0D108BD9-81ED-4DB2-BD59-A6C34878D82A}">
                    <a16:rowId xmlns:a16="http://schemas.microsoft.com/office/drawing/2014/main" val="10002"/>
                  </a:ext>
                </a:extLst>
              </a:tr>
              <a:tr h="370840">
                <a:tc>
                  <a:txBody>
                    <a:bodyPr/>
                    <a:lstStyle/>
                    <a:p>
                      <a:r>
                        <a:rPr lang="en-US" sz="2400" dirty="0">
                          <a:latin typeface="Calibri"/>
                          <a:cs typeface="Calibri"/>
                        </a:rPr>
                        <a:t>Bar chart</a:t>
                      </a:r>
                    </a:p>
                  </a:txBody>
                  <a:tcPr/>
                </a:tc>
                <a:tc>
                  <a:txBody>
                    <a:bodyPr/>
                    <a:lstStyle/>
                    <a:p>
                      <a:r>
                        <a:rPr lang="en-US" sz="2400" dirty="0">
                          <a:latin typeface="Calibri"/>
                          <a:cs typeface="Calibri"/>
                        </a:rPr>
                        <a:t>Relative</a:t>
                      </a:r>
                      <a:r>
                        <a:rPr lang="en-US" sz="2400" baseline="0" dirty="0">
                          <a:latin typeface="Calibri"/>
                          <a:cs typeface="Calibri"/>
                        </a:rPr>
                        <a:t> size or frequency of variable between different categories</a:t>
                      </a:r>
                      <a:endParaRPr lang="en-US" sz="2400" dirty="0">
                        <a:latin typeface="Calibri"/>
                        <a:cs typeface="Calibri"/>
                      </a:endParaRPr>
                    </a:p>
                  </a:txBody>
                  <a:tcPr/>
                </a:tc>
                <a:extLst>
                  <a:ext uri="{0D108BD9-81ED-4DB2-BD59-A6C34878D82A}">
                    <a16:rowId xmlns:a16="http://schemas.microsoft.com/office/drawing/2014/main" val="10003"/>
                  </a:ext>
                </a:extLst>
              </a:tr>
              <a:tr h="370840">
                <a:tc>
                  <a:txBody>
                    <a:bodyPr/>
                    <a:lstStyle/>
                    <a:p>
                      <a:r>
                        <a:rPr lang="en-US" sz="2400" dirty="0">
                          <a:latin typeface="Calibri"/>
                          <a:cs typeface="Calibri"/>
                        </a:rPr>
                        <a:t>Scatterplot</a:t>
                      </a:r>
                    </a:p>
                  </a:txBody>
                  <a:tcPr/>
                </a:tc>
                <a:tc>
                  <a:txBody>
                    <a:bodyPr/>
                    <a:lstStyle/>
                    <a:p>
                      <a:r>
                        <a:rPr lang="en-US" sz="2400" dirty="0">
                          <a:latin typeface="Calibri"/>
                          <a:cs typeface="Calibri"/>
                        </a:rPr>
                        <a:t>Association between 2 variables</a:t>
                      </a:r>
                    </a:p>
                  </a:txBody>
                  <a:tcPr/>
                </a:tc>
                <a:extLst>
                  <a:ext uri="{0D108BD9-81ED-4DB2-BD59-A6C34878D82A}">
                    <a16:rowId xmlns:a16="http://schemas.microsoft.com/office/drawing/2014/main" val="10004"/>
                  </a:ext>
                </a:extLst>
              </a:tr>
              <a:tr h="370840">
                <a:tc>
                  <a:txBody>
                    <a:bodyPr/>
                    <a:lstStyle/>
                    <a:p>
                      <a:r>
                        <a:rPr lang="en-US" sz="2400" dirty="0">
                          <a:latin typeface="Calibri"/>
                          <a:cs typeface="Calibri"/>
                        </a:rPr>
                        <a:t>Pie chart</a:t>
                      </a:r>
                    </a:p>
                  </a:txBody>
                  <a:tcPr/>
                </a:tc>
                <a:tc>
                  <a:txBody>
                    <a:bodyPr/>
                    <a:lstStyle/>
                    <a:p>
                      <a:r>
                        <a:rPr lang="en-US" sz="2400" dirty="0">
                          <a:latin typeface="Calibri"/>
                          <a:cs typeface="Calibri"/>
                        </a:rPr>
                        <a:t>Components</a:t>
                      </a:r>
                      <a:r>
                        <a:rPr lang="en-US" sz="2400" baseline="0" dirty="0">
                          <a:latin typeface="Calibri"/>
                          <a:cs typeface="Calibri"/>
                        </a:rPr>
                        <a:t> of a whole</a:t>
                      </a:r>
                      <a:endParaRPr lang="en-US" sz="2400" dirty="0">
                        <a:latin typeface="Calibri"/>
                        <a:cs typeface="Calibri"/>
                      </a:endParaRPr>
                    </a:p>
                  </a:txBody>
                  <a:tcPr/>
                </a:tc>
                <a:extLst>
                  <a:ext uri="{0D108BD9-81ED-4DB2-BD59-A6C34878D82A}">
                    <a16:rowId xmlns:a16="http://schemas.microsoft.com/office/drawing/2014/main" val="10005"/>
                  </a:ext>
                </a:extLst>
              </a:tr>
              <a:tr h="370840">
                <a:tc>
                  <a:txBody>
                    <a:bodyPr/>
                    <a:lstStyle/>
                    <a:p>
                      <a:r>
                        <a:rPr lang="en-US" sz="2400" dirty="0">
                          <a:latin typeface="Calibri"/>
                          <a:cs typeface="Calibri"/>
                        </a:rPr>
                        <a:t>Map</a:t>
                      </a:r>
                    </a:p>
                  </a:txBody>
                  <a:tcPr/>
                </a:tc>
                <a:tc>
                  <a:txBody>
                    <a:bodyPr/>
                    <a:lstStyle/>
                    <a:p>
                      <a:r>
                        <a:rPr lang="en-US" sz="2400" dirty="0">
                          <a:latin typeface="Calibri"/>
                          <a:cs typeface="Calibri"/>
                        </a:rPr>
                        <a:t>Geographic</a:t>
                      </a:r>
                      <a:r>
                        <a:rPr lang="en-US" sz="2400" baseline="0" dirty="0">
                          <a:latin typeface="Calibri"/>
                          <a:cs typeface="Calibri"/>
                        </a:rPr>
                        <a:t> location </a:t>
                      </a:r>
                      <a:r>
                        <a:rPr lang="en-US" sz="2400" dirty="0">
                          <a:latin typeface="Calibri"/>
                          <a:cs typeface="Calibri"/>
                        </a:rPr>
                        <a:t>of cases</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7683455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Histogram</a:t>
            </a:r>
          </a:p>
        </p:txBody>
      </p:sp>
      <p:graphicFrame>
        <p:nvGraphicFramePr>
          <p:cNvPr id="5" name="Chart 4"/>
          <p:cNvGraphicFramePr>
            <a:graphicFrameLocks/>
          </p:cNvGraphicFramePr>
          <p:nvPr>
            <p:extLst>
              <p:ext uri="{D42A27DB-BD31-4B8C-83A1-F6EECF244321}">
                <p14:modId xmlns:p14="http://schemas.microsoft.com/office/powerpoint/2010/main" val="1787007621"/>
              </p:ext>
            </p:extLst>
          </p:nvPr>
        </p:nvGraphicFramePr>
        <p:xfrm>
          <a:off x="571500" y="1417638"/>
          <a:ext cx="8229600" cy="5110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35584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Line graph</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a:ext>
            </a:extLst>
          </a:blip>
          <a:stretch>
            <a:fillRect/>
          </a:stretch>
        </p:blipFill>
        <p:spPr>
          <a:xfrm>
            <a:off x="1403958" y="1537458"/>
            <a:ext cx="6634351" cy="5076416"/>
          </a:xfrm>
        </p:spPr>
      </p:pic>
      <p:sp>
        <p:nvSpPr>
          <p:cNvPr id="5" name="TextBox 4"/>
          <p:cNvSpPr txBox="1"/>
          <p:nvPr/>
        </p:nvSpPr>
        <p:spPr>
          <a:xfrm>
            <a:off x="3184071" y="6423120"/>
            <a:ext cx="5959929" cy="338554"/>
          </a:xfrm>
          <a:prstGeom prst="rect">
            <a:avLst/>
          </a:prstGeom>
          <a:noFill/>
        </p:spPr>
        <p:txBody>
          <a:bodyPr wrap="square" rtlCol="0">
            <a:spAutoFit/>
          </a:bodyPr>
          <a:lstStyle/>
          <a:p>
            <a:pPr lvl="0"/>
            <a:r>
              <a:rPr lang="en-US" sz="1600" dirty="0">
                <a:latin typeface="Calibri" pitchFamily="34" charset="0"/>
                <a:cs typeface="Calibri" pitchFamily="34" charset="0"/>
              </a:rPr>
              <a:t>World Health Organization,</a:t>
            </a:r>
            <a:r>
              <a:rPr lang="en-US" sz="1600" i="1" dirty="0">
                <a:latin typeface="Calibri" pitchFamily="34" charset="0"/>
                <a:cs typeface="Calibri" pitchFamily="34" charset="0"/>
              </a:rPr>
              <a:t> Global Tuberculosis Report 2016,</a:t>
            </a:r>
            <a:r>
              <a:rPr lang="en-US" sz="1600" dirty="0">
                <a:latin typeface="Calibri" pitchFamily="34" charset="0"/>
                <a:cs typeface="Calibri" pitchFamily="34" charset="0"/>
              </a:rPr>
              <a:t> 2016.</a:t>
            </a:r>
          </a:p>
        </p:txBody>
      </p:sp>
    </p:spTree>
    <p:extLst>
      <p:ext uri="{BB962C8B-B14F-4D97-AF65-F5344CB8AC3E}">
        <p14:creationId xmlns:p14="http://schemas.microsoft.com/office/powerpoint/2010/main" val="947922884"/>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18607</TotalTime>
  <Words>5113</Words>
  <Application>Microsoft Office PowerPoint</Application>
  <PresentationFormat>On-screen Show (4:3)</PresentationFormat>
  <Paragraphs>545</Paragraphs>
  <Slides>47</Slides>
  <Notes>47</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47</vt:i4>
      </vt:variant>
    </vt:vector>
  </HeadingPairs>
  <TitlesOfParts>
    <vt:vector size="64" baseType="lpstr">
      <vt:lpstr>ＭＳ Ｐゴシック</vt:lpstr>
      <vt:lpstr>ＭＳ Ｐゴシック</vt:lpstr>
      <vt:lpstr>Arial</vt:lpstr>
      <vt:lpstr>Arial,Sans-Serif</vt:lpstr>
      <vt:lpstr>Avenir Book</vt:lpstr>
      <vt:lpstr>Calibri</vt:lpstr>
      <vt:lpstr>Calibri (Body)</vt:lpstr>
      <vt:lpstr>Cambria Math</vt:lpstr>
      <vt:lpstr>Courier New</vt:lpstr>
      <vt:lpstr>Garamond</vt:lpstr>
      <vt:lpstr>Lucida Grande</vt:lpstr>
      <vt:lpstr>Times New Roman</vt:lpstr>
      <vt:lpstr>Verdana</vt:lpstr>
      <vt:lpstr>Wingdings</vt:lpstr>
      <vt:lpstr>WP MathA</vt:lpstr>
      <vt:lpstr>CDC OR Style options 1 and 2</vt:lpstr>
      <vt:lpstr>Custom Design</vt:lpstr>
      <vt:lpstr>Biostatistics: Basic Concepts &amp; Tools</vt:lpstr>
      <vt:lpstr>Outline</vt:lpstr>
      <vt:lpstr>Types of measurements</vt:lpstr>
      <vt:lpstr>Examples of variables</vt:lpstr>
      <vt:lpstr>Deciding on a variable type</vt:lpstr>
      <vt:lpstr>Visualizing data</vt:lpstr>
      <vt:lpstr>Graphs and charts</vt:lpstr>
      <vt:lpstr>Histogram</vt:lpstr>
      <vt:lpstr>Line graph</vt:lpstr>
      <vt:lpstr>Bar chart</vt:lpstr>
      <vt:lpstr>Scatterplot</vt:lpstr>
      <vt:lpstr>Pie chart</vt:lpstr>
      <vt:lpstr>Map</vt:lpstr>
      <vt:lpstr>Frequency distribution</vt:lpstr>
      <vt:lpstr>Distribution of numerical data</vt:lpstr>
      <vt:lpstr>Summarizing data</vt:lpstr>
      <vt:lpstr>Mean (average)</vt:lpstr>
      <vt:lpstr>Median (midpoint)</vt:lpstr>
      <vt:lpstr>Mode </vt:lpstr>
      <vt:lpstr>Measures of central tendency</vt:lpstr>
      <vt:lpstr>Variance and standard deviation</vt:lpstr>
      <vt:lpstr>Standard deviation and mean</vt:lpstr>
      <vt:lpstr>Standard deviation and mean (2) </vt:lpstr>
      <vt:lpstr>Statistical analysis</vt:lpstr>
      <vt:lpstr>The idea of statistical inference</vt:lpstr>
      <vt:lpstr>Statistical testing</vt:lpstr>
      <vt:lpstr>Classical statistical testing</vt:lpstr>
      <vt:lpstr>Classical statistical testing (2)</vt:lpstr>
      <vt:lpstr>Classical statistical testing (3)</vt:lpstr>
      <vt:lpstr>Fisher’s significance testing</vt:lpstr>
      <vt:lpstr>Fisher’s significance testing (2)</vt:lpstr>
      <vt:lpstr>Example Ho hypotheses (significance testing)</vt:lpstr>
      <vt:lpstr>What significance testing tells us</vt:lpstr>
      <vt:lpstr>Neyman-Pearson hypothesis testing</vt:lpstr>
      <vt:lpstr>Neyman-Pearson hypothesis  testing (2)</vt:lpstr>
      <vt:lpstr>Neyman-Pearson hypothesis testing (3)</vt:lpstr>
      <vt:lpstr>Hypothesis testing outcomes</vt:lpstr>
      <vt:lpstr>Example Ho and Ha hypotheses (hypothesis testing)</vt:lpstr>
      <vt:lpstr>What hypothesis testing tells us</vt:lpstr>
      <vt:lpstr>Comparison: Significance testing and hypothesis testing </vt:lpstr>
      <vt:lpstr>Take away</vt:lpstr>
      <vt:lpstr>What is a confidence interval?</vt:lpstr>
      <vt:lpstr>How to calculate a 95% CI</vt:lpstr>
      <vt:lpstr>What affects the CI?</vt:lpstr>
      <vt:lpstr>CI versus p-value</vt:lpstr>
      <vt:lpstr>Statistical vs. clinical significance</vt:lpstr>
      <vt:lpstr>Remember…</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977</cp:revision>
  <cp:lastPrinted>2017-06-02T16:37:28Z</cp:lastPrinted>
  <dcterms:created xsi:type="dcterms:W3CDTF">2016-12-10T01:14:11Z</dcterms:created>
  <dcterms:modified xsi:type="dcterms:W3CDTF">2019-01-18T17:21:43Z</dcterms:modified>
</cp:coreProperties>
</file>