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83" r:id="rId2"/>
    <p:sldId id="261" r:id="rId3"/>
    <p:sldId id="260" r:id="rId4"/>
    <p:sldId id="285" r:id="rId5"/>
    <p:sldId id="263" r:id="rId6"/>
    <p:sldId id="286" r:id="rId7"/>
    <p:sldId id="264" r:id="rId8"/>
    <p:sldId id="284" r:id="rId9"/>
    <p:sldId id="265" r:id="rId10"/>
    <p:sldId id="266" r:id="rId11"/>
    <p:sldId id="267" r:id="rId12"/>
    <p:sldId id="268" r:id="rId13"/>
    <p:sldId id="28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800A5"/>
    <a:srgbClr val="F6D20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873" autoAdjust="0"/>
    <p:restoredTop sz="66208" autoAdjust="0"/>
  </p:normalViewPr>
  <p:slideViewPr>
    <p:cSldViewPr>
      <p:cViewPr varScale="1">
        <p:scale>
          <a:sx n="51" d="100"/>
          <a:sy n="51" d="100"/>
        </p:scale>
        <p:origin x="36" y="372"/>
      </p:cViewPr>
      <p:guideLst>
        <p:guide orient="horz" pos="2160"/>
        <p:guide pos="2880"/>
      </p:guideLst>
    </p:cSldViewPr>
  </p:slideViewPr>
  <p:notesTextViewPr>
    <p:cViewPr>
      <p:scale>
        <a:sx n="100" d="100"/>
        <a:sy n="100" d="100"/>
      </p:scale>
      <p:origin x="0" y="0"/>
    </p:cViewPr>
  </p:notesTextViewPr>
  <p:sorterViewPr>
    <p:cViewPr>
      <p:scale>
        <a:sx n="188" d="100"/>
        <a:sy n="188" d="100"/>
      </p:scale>
      <p:origin x="0" y="12584"/>
    </p:cViewPr>
  </p:sorterViewPr>
  <p:notesViewPr>
    <p:cSldViewPr snapToGrid="0" snapToObjects="1">
      <p:cViewPr varScale="1">
        <p:scale>
          <a:sx n="67" d="100"/>
          <a:sy n="67" d="100"/>
        </p:scale>
        <p:origin x="-2576"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52DCC0-9657-42A5-9F23-E5543E5330B5}"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842273-D164-43EB-A9CE-791318B81858}" type="slidenum">
              <a:rPr lang="en-US" smtClean="0"/>
              <a:pPr/>
              <a:t>‹#›</a:t>
            </a:fld>
            <a:endParaRPr lang="en-US"/>
          </a:p>
        </p:txBody>
      </p:sp>
    </p:spTree>
    <p:extLst>
      <p:ext uri="{BB962C8B-B14F-4D97-AF65-F5344CB8AC3E}">
        <p14:creationId xmlns:p14="http://schemas.microsoft.com/office/powerpoint/2010/main" val="28146566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Body)"/>
              </a:rPr>
              <a:t>Title: W1L11 Determining Sample Size and Power</a:t>
            </a:r>
          </a:p>
          <a:p>
            <a:r>
              <a:rPr lang="en-US" b="1" dirty="0">
                <a:latin typeface="Calibri (Body)"/>
              </a:rPr>
              <a:t>Time:</a:t>
            </a:r>
            <a:r>
              <a:rPr lang="en-US" b="1" baseline="0" dirty="0">
                <a:latin typeface="Calibri (Body)"/>
              </a:rPr>
              <a:t> 45 minutes </a:t>
            </a:r>
            <a:r>
              <a:rPr lang="en-US" b="0" baseline="0" dirty="0">
                <a:latin typeface="Calibri (Body)"/>
              </a:rPr>
              <a:t>(with discussions); </a:t>
            </a:r>
            <a:r>
              <a:rPr lang="en-US" b="1" baseline="0" dirty="0">
                <a:latin typeface="Calibri (Body)"/>
              </a:rPr>
              <a:t>(13 slides)</a:t>
            </a:r>
            <a:endParaRPr lang="en-US" b="0" baseline="0" dirty="0">
              <a:latin typeface="Calibri (Body)"/>
            </a:endParaRPr>
          </a:p>
          <a:p>
            <a:r>
              <a:rPr lang="en-US" b="1" baseline="0" dirty="0">
                <a:latin typeface="Calibri (Body)"/>
              </a:rPr>
              <a:t>Reading: None</a:t>
            </a:r>
            <a:endParaRPr lang="en-US" b="1" dirty="0">
              <a:latin typeface="Calibri (Body)"/>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latin typeface="Calibri (Body)"/>
            </a:endParaRPr>
          </a:p>
          <a:p>
            <a:pPr marL="171450" indent="-171450" algn="l">
              <a:buFont typeface="Arial"/>
              <a:buChar char="•"/>
            </a:pPr>
            <a:r>
              <a:rPr lang="en-US" dirty="0">
                <a:latin typeface="Calibri (Body)"/>
              </a:rPr>
              <a:t>Determining the number of persons required</a:t>
            </a:r>
            <a:r>
              <a:rPr lang="en-US" baseline="0" dirty="0">
                <a:latin typeface="Calibri (Body)"/>
              </a:rPr>
              <a:t> to be able to answer the research question is an essential step in developing a research protocol. </a:t>
            </a:r>
          </a:p>
          <a:p>
            <a:pPr marL="171450" indent="-171450" algn="l">
              <a:buFont typeface="Arial"/>
              <a:buChar char="•"/>
            </a:pPr>
            <a:r>
              <a:rPr lang="en-US" baseline="0" dirty="0">
                <a:latin typeface="Calibri (Body)"/>
              </a:rPr>
              <a:t>It also, commonly, is where the “rubber hits the road” and the reality of the number required to answer the question, and thus the feasibility of the study, is made apparent to the investigator. </a:t>
            </a:r>
          </a:p>
          <a:p>
            <a:pPr marL="171450" indent="-171450" algn="l">
              <a:buFont typeface="Arial"/>
              <a:buChar char="•"/>
            </a:pPr>
            <a:r>
              <a:rPr lang="en-US" baseline="0" dirty="0">
                <a:latin typeface="Calibri (Body)"/>
              </a:rPr>
              <a:t>In this presentation we will discuss the information necessary to perform the sample size calculations but will not do the actual calculations. </a:t>
            </a:r>
          </a:p>
          <a:p>
            <a:pPr marL="171450" indent="-171450" algn="l">
              <a:buFont typeface="Arial"/>
              <a:buChar char="•"/>
            </a:pPr>
            <a:r>
              <a:rPr lang="en-US" baseline="0" dirty="0">
                <a:latin typeface="Calibri (Body)"/>
              </a:rPr>
              <a:t>There are a number of web sites where one can input the data we will be discussing and have the actual calculation done by the computer.</a:t>
            </a:r>
          </a:p>
        </p:txBody>
      </p:sp>
      <p:sp>
        <p:nvSpPr>
          <p:cNvPr id="4" name="Slide Number Placeholder 3"/>
          <p:cNvSpPr>
            <a:spLocks noGrp="1"/>
          </p:cNvSpPr>
          <p:nvPr>
            <p:ph type="sldNum" sz="quarter" idx="10"/>
          </p:nvPr>
        </p:nvSpPr>
        <p:spPr/>
        <p:txBody>
          <a:bodyPr/>
          <a:lstStyle/>
          <a:p>
            <a:fld id="{D4842273-D164-43EB-A9CE-791318B81858}" type="slidenum">
              <a:rPr lang="en-US" smtClean="0"/>
              <a:pPr/>
              <a:t>1</a:t>
            </a:fld>
            <a:endParaRPr lang="en-US"/>
          </a:p>
        </p:txBody>
      </p:sp>
    </p:spTree>
    <p:extLst>
      <p:ext uri="{BB962C8B-B14F-4D97-AF65-F5344CB8AC3E}">
        <p14:creationId xmlns:p14="http://schemas.microsoft.com/office/powerpoint/2010/main" val="32301699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6E4D534-8692-A244-9B19-6389082D7DA8}" type="slidenum">
              <a:rPr lang="en-US"/>
              <a:pPr/>
              <a:t>10</a:t>
            </a:fld>
            <a:endParaRPr lang="en-US"/>
          </a:p>
        </p:txBody>
      </p:sp>
      <p:sp>
        <p:nvSpPr>
          <p:cNvPr id="15667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6675" name="Rectangle 3"/>
          <p:cNvSpPr>
            <a:spLocks noGrp="1" noChangeArrowheads="1"/>
          </p:cNvSpPr>
          <p:nvPr>
            <p:ph type="body" idx="1"/>
          </p:nvPr>
        </p:nvSpPr>
        <p:spPr/>
        <p:txBody>
          <a:bodyPr/>
          <a:lstStyle/>
          <a:p>
            <a:pPr marL="173355" indent="-173355">
              <a:buFont typeface="Arial" pitchFamily="34" charset="0"/>
              <a:buChar char="•"/>
            </a:pPr>
            <a:r>
              <a:rPr lang="en-US" i="1" dirty="0">
                <a:latin typeface="+mn-lt"/>
              </a:rPr>
              <a:t>Have the students state the research question, the null hypothesis,</a:t>
            </a:r>
            <a:r>
              <a:rPr lang="en-US" i="1" baseline="0" dirty="0">
                <a:latin typeface="+mn-lt"/>
              </a:rPr>
              <a:t> the estimated difference between the two groups, a qualitative estimate if the dispersion of the data (narrow or broad), and the p value they wish to achieve.</a:t>
            </a:r>
            <a:endParaRPr lang="en-US" i="1" dirty="0">
              <a:latin typeface="+mn-lt"/>
            </a:endParaRPr>
          </a:p>
          <a:p>
            <a:pPr marL="173355" indent="-173355">
              <a:buFont typeface="Arial" pitchFamily="34" charset="0"/>
              <a:buChar char="•"/>
            </a:pPr>
            <a:r>
              <a:rPr lang="en-US" i="1" baseline="0" dirty="0">
                <a:latin typeface="+mn-lt"/>
              </a:rPr>
              <a:t>Given the information in the example (number of patients in each group, the mean CD4 counts and the standard deviations) and their knowledge of HIV infection (which they may or may not have) would they anticipate there the null hypothesis would be rejected (a significant difference would be found)?</a:t>
            </a:r>
          </a:p>
          <a:p>
            <a:pPr marL="173736" indent="-173736">
              <a:buFont typeface="Arial" pitchFamily="34" charset="0"/>
              <a:buChar char="•"/>
            </a:pPr>
            <a:r>
              <a:rPr lang="en-US" sz="1200" b="1" i="1" kern="1200" dirty="0">
                <a:solidFill>
                  <a:schemeClr val="tx1"/>
                </a:solidFill>
                <a:effectLst/>
                <a:latin typeface="+mn-lt"/>
                <a:ea typeface="+mn-ea"/>
                <a:cs typeface="+mn-cs"/>
              </a:rPr>
              <a:t>[Slide animation]  </a:t>
            </a:r>
            <a:r>
              <a:rPr lang="en-US" sz="1200" i="1" kern="1200" dirty="0">
                <a:solidFill>
                  <a:schemeClr val="tx1"/>
                </a:solidFill>
                <a:effectLst/>
                <a:latin typeface="+mn-lt"/>
                <a:ea typeface="+mn-ea"/>
                <a:cs typeface="+mn-cs"/>
              </a:rPr>
              <a:t>Click to see bullet points</a:t>
            </a:r>
            <a:endParaRPr lang="en-US"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51C6FC-F037-E944-9E41-D7F91E6900E6}" type="slidenum">
              <a:rPr lang="en-US"/>
              <a:pPr/>
              <a:t>11</a:t>
            </a:fld>
            <a:endParaRPr lang="en-US"/>
          </a:p>
        </p:txBody>
      </p:sp>
      <p:sp>
        <p:nvSpPr>
          <p:cNvPr id="15872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8723" name="Rectangle 3"/>
          <p:cNvSpPr>
            <a:spLocks noGrp="1" noChangeArrowheads="1"/>
          </p:cNvSpPr>
          <p:nvPr>
            <p:ph type="body" idx="1"/>
          </p:nvPr>
        </p:nvSpPr>
        <p:spPr/>
        <p:txBody>
          <a:bodyPr/>
          <a:lstStyle/>
          <a:p>
            <a:pPr marL="173355" indent="-173355">
              <a:buFont typeface="Arial" pitchFamily="34" charset="0"/>
              <a:buChar char="•"/>
            </a:pPr>
            <a:r>
              <a:rPr lang="en-US" i="1" dirty="0"/>
              <a:t>At this point it would be good to project a screen</a:t>
            </a:r>
            <a:r>
              <a:rPr lang="en-US" i="1" baseline="0" dirty="0"/>
              <a:t> from a statistics web site and input the data as requested to obtain the power and sample size.</a:t>
            </a:r>
            <a:endParaRPr lang="en-US" dirty="0"/>
          </a:p>
          <a:p>
            <a:pPr marL="171450" lvl="0" indent="-171450">
              <a:buFont typeface="Arial"/>
              <a:buChar char="•"/>
            </a:pPr>
            <a:r>
              <a:rPr lang="en-US" sz="1200" i="1" kern="1200" dirty="0">
                <a:effectLst/>
                <a:latin typeface="+mn-lt"/>
                <a:ea typeface="+mn-ea"/>
                <a:cs typeface="+mn-cs"/>
              </a:rPr>
              <a:t>[URL link to example online calculator on slide 13 at end of module – consider opening this link before talk to have ready on computer]</a:t>
            </a:r>
            <a:endParaRPr lang="en-US" sz="1200" kern="1200" dirty="0">
              <a:effectLst/>
              <a:latin typeface="+mn-lt"/>
              <a:ea typeface="+mn-ea"/>
              <a:cs typeface="+mn-cs"/>
            </a:endParaRPr>
          </a:p>
          <a:p>
            <a:pPr marL="173736" indent="-173736">
              <a:buFont typeface="Arial" pitchFamily="34" charset="0"/>
              <a:buChar char="•"/>
            </a:pPr>
            <a:r>
              <a:rPr lang="en-US" sz="1200" b="1" i="1" kern="1200" dirty="0">
                <a:solidFill>
                  <a:schemeClr val="tx1"/>
                </a:solidFill>
                <a:effectLst/>
                <a:latin typeface="+mn-lt"/>
                <a:ea typeface="+mn-ea"/>
                <a:cs typeface="+mn-cs"/>
              </a:rPr>
              <a:t>[Slide animation]  </a:t>
            </a:r>
            <a:r>
              <a:rPr lang="en-US" sz="1200" i="1" kern="1200" dirty="0">
                <a:solidFill>
                  <a:schemeClr val="tx1"/>
                </a:solidFill>
                <a:effectLst/>
                <a:latin typeface="+mn-lt"/>
                <a:ea typeface="+mn-ea"/>
                <a:cs typeface="+mn-cs"/>
              </a:rPr>
              <a:t>Click to see bullet points</a:t>
            </a:r>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393106-BF3F-AD4E-9F2B-EBC378843006}" type="slidenum">
              <a:rPr lang="en-US"/>
              <a:pPr/>
              <a:t>12</a:t>
            </a:fld>
            <a:endParaRPr lang="en-US"/>
          </a:p>
        </p:txBody>
      </p:sp>
      <p:sp>
        <p:nvSpPr>
          <p:cNvPr id="16281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62819" name="Rectangle 3"/>
          <p:cNvSpPr>
            <a:spLocks noGrp="1" noChangeArrowheads="1"/>
          </p:cNvSpPr>
          <p:nvPr>
            <p:ph type="body" idx="1"/>
          </p:nvPr>
        </p:nvSpPr>
        <p:spPr/>
        <p:txBody>
          <a:bodyPr/>
          <a:lstStyle/>
          <a:p>
            <a:pPr marL="173355" indent="-173355">
              <a:buFont typeface="Arial" pitchFamily="34" charset="0"/>
              <a:buChar char="•"/>
            </a:pPr>
            <a:r>
              <a:rPr lang="en-US" i="1" dirty="0"/>
              <a:t>Repeat the same exercise: State the</a:t>
            </a:r>
            <a:r>
              <a:rPr lang="en-US" i="1" baseline="0" dirty="0"/>
              <a:t> research question, the null hypothesis, the estimated difference between the two groups, a qualitative estimate of the dispersion of the data (narrow or broad), and the alpha value they wish to achieve. Use the computer based calculator.</a:t>
            </a:r>
            <a:endParaRPr lang="en-US" i="1" dirty="0"/>
          </a:p>
          <a:p>
            <a:pPr marL="173736" indent="-173736">
              <a:buFont typeface="Arial" pitchFamily="34" charset="0"/>
              <a:buChar char="•"/>
            </a:pPr>
            <a:r>
              <a:rPr lang="en-US" sz="1200" b="1" i="1" kern="1200" dirty="0">
                <a:solidFill>
                  <a:schemeClr val="tx1"/>
                </a:solidFill>
                <a:effectLst/>
                <a:latin typeface="+mn-lt"/>
                <a:ea typeface="+mn-ea"/>
                <a:cs typeface="+mn-cs"/>
              </a:rPr>
              <a:t>[Slide animation]  </a:t>
            </a:r>
            <a:r>
              <a:rPr lang="en-US" sz="1200" i="1" kern="1200" dirty="0">
                <a:solidFill>
                  <a:schemeClr val="tx1"/>
                </a:solidFill>
                <a:effectLst/>
                <a:latin typeface="+mn-lt"/>
                <a:ea typeface="+mn-ea"/>
                <a:cs typeface="+mn-cs"/>
              </a:rPr>
              <a:t>Click to see bullet points</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1" dirty="0"/>
              <a:t>[END]</a:t>
            </a:r>
          </a:p>
        </p:txBody>
      </p:sp>
      <p:sp>
        <p:nvSpPr>
          <p:cNvPr id="4" name="Slide Number Placeholder 3"/>
          <p:cNvSpPr>
            <a:spLocks noGrp="1"/>
          </p:cNvSpPr>
          <p:nvPr>
            <p:ph type="sldNum" sz="quarter" idx="10"/>
          </p:nvPr>
        </p:nvSpPr>
        <p:spPr/>
        <p:txBody>
          <a:bodyPr/>
          <a:lstStyle/>
          <a:p>
            <a:fld id="{D4842273-D164-43EB-A9CE-791318B81858}" type="slidenum">
              <a:rPr lang="en-US" smtClean="0"/>
              <a:pPr/>
              <a:t>13</a:t>
            </a:fld>
            <a:endParaRPr lang="en-US"/>
          </a:p>
        </p:txBody>
      </p:sp>
    </p:spTree>
    <p:extLst>
      <p:ext uri="{BB962C8B-B14F-4D97-AF65-F5344CB8AC3E}">
        <p14:creationId xmlns:p14="http://schemas.microsoft.com/office/powerpoint/2010/main" val="2667266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57F021-5EA9-9B42-9445-3B23D7FB6305}" type="slidenum">
              <a:rPr lang="en-US"/>
              <a:pPr/>
              <a:t>2</a:t>
            </a:fld>
            <a:endParaRPr lang="en-US"/>
          </a:p>
        </p:txBody>
      </p:sp>
      <p:sp>
        <p:nvSpPr>
          <p:cNvPr id="14541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45411" name="Rectangle 3"/>
          <p:cNvSpPr>
            <a:spLocks noGrp="1" noChangeArrowheads="1"/>
          </p:cNvSpPr>
          <p:nvPr>
            <p:ph type="body" idx="1"/>
          </p:nvPr>
        </p:nvSpPr>
        <p:spPr/>
        <p:txBody>
          <a:bodyPr/>
          <a:lstStyle/>
          <a:p>
            <a:pPr marL="173736" indent="-173736">
              <a:buFont typeface="Arial" pitchFamily="34" charset="0"/>
              <a:buChar char="•"/>
            </a:pPr>
            <a:r>
              <a:rPr lang="en-US" dirty="0">
                <a:latin typeface="Calibri (Body)"/>
              </a:rPr>
              <a:t>The investigator should begin thinking about the sample size early in the planning process.</a:t>
            </a:r>
          </a:p>
          <a:p>
            <a:pPr marL="173355" indent="-173355">
              <a:buFont typeface="Arial" pitchFamily="34" charset="0"/>
              <a:buChar char="•"/>
            </a:pPr>
            <a:r>
              <a:rPr lang="en-US" i="1" dirty="0">
                <a:latin typeface="Calibri (Body)"/>
              </a:rPr>
              <a:t>[Review slide content]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mn-lt"/>
              </a:rPr>
              <a:t>It is important to begin thinking about sample size,</a:t>
            </a:r>
            <a:r>
              <a:rPr lang="en-US" baseline="0" dirty="0">
                <a:latin typeface="+mn-lt"/>
              </a:rPr>
              <a:t> </a:t>
            </a:r>
            <a:r>
              <a:rPr lang="en-US" dirty="0">
                <a:latin typeface="+mn-lt"/>
              </a:rPr>
              <a:t>the number of participants needed, from the very beginning of protocol development.</a:t>
            </a:r>
          </a:p>
          <a:p>
            <a:pPr marL="173736" indent="-173736">
              <a:buFont typeface="Arial" pitchFamily="34" charset="0"/>
              <a:buChar char="•"/>
            </a:pPr>
            <a:r>
              <a:rPr lang="en-US" baseline="0" dirty="0">
                <a:latin typeface="+mn-lt"/>
              </a:rPr>
              <a:t>Consultation with a biostatistician is important especially with more complex study designs.</a:t>
            </a:r>
          </a:p>
          <a:p>
            <a:pPr marL="173355" indent="-173355">
              <a:buFont typeface="Arial" pitchFamily="34" charset="0"/>
              <a:buChar char="•"/>
            </a:pPr>
            <a:r>
              <a:rPr lang="en-US" i="1" dirty="0">
                <a:latin typeface="+mn-lt"/>
              </a:rPr>
              <a:t>[Review slide content]</a:t>
            </a:r>
            <a:endParaRPr lang="en-US" dirty="0">
              <a:latin typeface="+mn-lt"/>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3</a:t>
            </a:fld>
            <a:endParaRPr lang="en-US"/>
          </a:p>
        </p:txBody>
      </p:sp>
    </p:spTree>
    <p:extLst>
      <p:ext uri="{BB962C8B-B14F-4D97-AF65-F5344CB8AC3E}">
        <p14:creationId xmlns:p14="http://schemas.microsoft.com/office/powerpoint/2010/main" val="42911989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2874A5E-DFA8-3444-889E-99D0D5B63E09}" type="slidenum">
              <a:rPr lang="en-US"/>
              <a:pPr/>
              <a:t>4</a:t>
            </a:fld>
            <a:endParaRPr lang="en-US"/>
          </a:p>
        </p:txBody>
      </p:sp>
      <p:sp>
        <p:nvSpPr>
          <p:cNvPr id="148482"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48483" name="Rectangle 3"/>
          <p:cNvSpPr>
            <a:spLocks noGrp="1" noChangeArrowheads="1"/>
          </p:cNvSpPr>
          <p:nvPr>
            <p:ph type="body" idx="1"/>
          </p:nvPr>
        </p:nvSpPr>
        <p:spPr/>
        <p:txBody>
          <a:bodyPr/>
          <a:lstStyle/>
          <a:p>
            <a:pPr marL="173355" indent="-173355">
              <a:buFont typeface="Arial" pitchFamily="34" charset="0"/>
              <a:buChar char="•"/>
            </a:pPr>
            <a:r>
              <a:rPr lang="en-US" i="1" dirty="0"/>
              <a:t>[Review slide content]</a:t>
            </a:r>
            <a:endParaRPr lang="en-US" dirty="0"/>
          </a:p>
          <a:p>
            <a:pPr marL="173355" indent="-173355">
              <a:buFont typeface="Arial" pitchFamily="34" charset="0"/>
              <a:buChar char="•"/>
            </a:pPr>
            <a:r>
              <a:rPr lang="en-US" dirty="0"/>
              <a:t>This is the fundamental reason for wanting to be certain, insofar as possible, that the study</a:t>
            </a:r>
            <a:r>
              <a:rPr lang="en-US" baseline="0" dirty="0"/>
              <a:t> will enroll a sufficient number of participants.</a:t>
            </a:r>
            <a:endParaRPr lang="en-US" dirty="0">
              <a:cs typeface="Calibri"/>
            </a:endParaRPr>
          </a:p>
          <a:p>
            <a:pPr marL="173736" marR="0" lvl="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You want to be able to state with some degree of certainty that the </a:t>
            </a:r>
            <a:r>
              <a:rPr lang="en-US" dirty="0"/>
              <a:t>results of an experiment can be trusted.</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9C9DA08-CD78-9D4F-AE5C-E181C8AE6EB5}" type="slidenum">
              <a:rPr lang="en-US"/>
              <a:pPr/>
              <a:t>5</a:t>
            </a:fld>
            <a:endParaRPr lang="en-US"/>
          </a:p>
        </p:txBody>
      </p:sp>
      <p:sp>
        <p:nvSpPr>
          <p:cNvPr id="150530"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mc:AlternateContent xmlns:mc="http://schemas.openxmlformats.org/markup-compatibility/2006" xmlns:a14="http://schemas.microsoft.com/office/drawing/2010/main">
        <mc:Choice Requires="a14">
          <p:sp>
            <p:nvSpPr>
              <p:cNvPr id="150531" name="Rectangle 3"/>
              <p:cNvSpPr>
                <a:spLocks noGrp="1" noChangeArrowheads="1"/>
              </p:cNvSpPr>
              <p:nvPr>
                <p:ph type="body" idx="1"/>
              </p:nvPr>
            </p:nvSpPr>
            <p:spPr/>
            <p:txBody>
              <a:bodyPr/>
              <a:lstStyle/>
              <a:p>
                <a:pPr marL="173355" indent="-173355">
                  <a:buFont typeface="Arial" pitchFamily="34" charset="0"/>
                  <a:buChar char="•"/>
                </a:pPr>
                <a:r>
                  <a:rPr lang="en-US" dirty="0">
                    <a:latin typeface="+mn-lt"/>
                  </a:rPr>
                  <a:t>Up to a point, increases in sample size</a:t>
                </a:r>
                <a:r>
                  <a:rPr lang="en-US" baseline="0" dirty="0">
                    <a:latin typeface="+mn-lt"/>
                  </a:rPr>
                  <a:t> will increase the power of the study, that is, the ability of the study to show a true difference between/among groups. Although not generally discussed, it is poor practice to “over power” a study. This means that an excess number of study participants is enrolled with no overall benefit to the study (or to the participants) and at greater cost.</a:t>
                </a:r>
                <a:endParaRPr lang="en-US" dirty="0">
                  <a:latin typeface="+mn-lt"/>
                </a:endParaRPr>
              </a:p>
              <a:p>
                <a:pPr marL="173736" indent="-173736">
                  <a:buFont typeface="Arial" pitchFamily="34" charset="0"/>
                  <a:buChar char="•"/>
                </a:pPr>
                <a:r>
                  <a:rPr lang="en-US" baseline="0" dirty="0">
                    <a:latin typeface="+mn-lt"/>
                  </a:rPr>
                  <a:t>Even if the you fail to reject H</a:t>
                </a:r>
                <a:r>
                  <a:rPr lang="en-US" baseline="-25000" dirty="0">
                    <a:latin typeface="+mn-lt"/>
                  </a:rPr>
                  <a:t>0</a:t>
                </a:r>
                <a:r>
                  <a:rPr lang="en-US" baseline="0" dirty="0">
                    <a:latin typeface="+mn-lt"/>
                  </a:rPr>
                  <a:t>, this does not mean there is no difference (difference = 0) or that the difference is small.</a:t>
                </a:r>
              </a:p>
              <a:p>
                <a:pPr marL="173736" indent="-173736">
                  <a:buFont typeface="Arial" pitchFamily="34" charset="0"/>
                  <a:buChar char="•"/>
                </a:pPr>
                <a:r>
                  <a:rPr lang="en-US" sz="1200" b="0" i="0" u="none" strike="noStrike" kern="1200" baseline="0" dirty="0">
                    <a:solidFill>
                      <a:schemeClr val="tx1"/>
                    </a:solidFill>
                    <a:latin typeface="+mn-lt"/>
                    <a:ea typeface="+mn-ea"/>
                    <a:cs typeface="+mn-cs"/>
                  </a:rPr>
                  <a:t>Power = 1 – P(Type II Error) = P(</a:t>
                </a:r>
                <a:r>
                  <a:rPr lang="en-US" baseline="0" dirty="0">
                    <a:latin typeface="+mn-lt"/>
                  </a:rPr>
                  <a:t>H</a:t>
                </a:r>
                <a:r>
                  <a:rPr lang="en-US" baseline="-25000" dirty="0">
                    <a:latin typeface="+mn-lt"/>
                  </a:rPr>
                  <a:t>0 </a:t>
                </a:r>
                <a:r>
                  <a:rPr lang="en-US" sz="1200" b="0" i="0" u="none" strike="noStrike" kern="1200" baseline="0" dirty="0">
                    <a:solidFill>
                      <a:schemeClr val="tx1"/>
                    </a:solidFill>
                    <a:latin typeface="+mn-lt"/>
                    <a:ea typeface="+mn-ea"/>
                    <a:cs typeface="+mn-cs"/>
                  </a:rPr>
                  <a:t>rejected |</a:t>
                </a:r>
                <a:r>
                  <a:rPr lang="en-US" baseline="0" dirty="0">
                    <a:latin typeface="+mn-lt"/>
                  </a:rPr>
                  <a:t>H</a:t>
                </a:r>
                <a:r>
                  <a:rPr lang="en-US" baseline="-25000" dirty="0">
                    <a:latin typeface="+mn-lt"/>
                  </a:rPr>
                  <a:t>a </a:t>
                </a:r>
                <a:r>
                  <a:rPr lang="en-US" sz="1200" b="0" i="0" u="none" strike="noStrike" kern="1200" baseline="0" dirty="0">
                    <a:solidFill>
                      <a:schemeClr val="tx1"/>
                    </a:solidFill>
                    <a:latin typeface="+mn-lt"/>
                    <a:ea typeface="+mn-ea"/>
                    <a:cs typeface="+mn-cs"/>
                  </a:rPr>
                  <a:t>is true)</a:t>
                </a:r>
                <a:endParaRPr lang="en-US" baseline="0" dirty="0">
                  <a:latin typeface="+mn-lt"/>
                </a:endParaRPr>
              </a:p>
            </p:txBody>
          </p:sp>
        </mc:Choice>
        <mc:Fallback xmlns="">
          <p:sp>
            <p:nvSpPr>
              <p:cNvPr id="150531" name="Rectangle 3"/>
              <p:cNvSpPr>
                <a:spLocks noGrp="1" noChangeArrowheads="1"/>
              </p:cNvSpPr>
              <p:nvPr>
                <p:ph type="body" idx="1"/>
              </p:nvPr>
            </p:nvSpPr>
            <p:spPr/>
            <p:txBody>
              <a:bodyPr/>
              <a:lstStyle/>
              <a:p>
                <a:pPr marL="173736" indent="-173736">
                  <a:buFont typeface="Arial" pitchFamily="34" charset="0"/>
                  <a:buChar char="•"/>
                </a:pPr>
                <a:r>
                  <a:rPr lang="en-US" dirty="0" smtClean="0">
                    <a:latin typeface="Calibri (Body)"/>
                  </a:rPr>
                  <a:t>Up to a point increases in sample size</a:t>
                </a:r>
                <a:r>
                  <a:rPr lang="en-US" baseline="0" dirty="0" smtClean="0">
                    <a:latin typeface="Calibri (Body)"/>
                  </a:rPr>
                  <a:t> will increase the power of the study, that is, the ability of the study to show a true difference between/among groups. Although not generally discussed, it is poor practice to “over power” a study. This means that an excess number of study participants is enrolled with no overall benefit to the study (or to the participants) and at greater cost.</a:t>
                </a:r>
              </a:p>
              <a:p>
                <a:pPr marL="173736" indent="-173736">
                  <a:buFont typeface="Arial" pitchFamily="34" charset="0"/>
                  <a:buChar char="•"/>
                </a:pPr>
                <a:endParaRPr lang="en-US" baseline="0" dirty="0" smtClean="0">
                  <a:latin typeface="Calibri (Body)"/>
                </a:endParaRPr>
              </a:p>
              <a:p>
                <a:pPr marL="173736" indent="-173736">
                  <a:buFont typeface="Arial" pitchFamily="34" charset="0"/>
                  <a:buChar char="•"/>
                </a:pPr>
                <a:r>
                  <a:rPr lang="en-US" baseline="0" dirty="0" smtClean="0">
                    <a:latin typeface="Calibri (Body)"/>
                  </a:rPr>
                  <a:t>Even if the you fail to reject </a:t>
                </a:r>
                <a:r>
                  <a:rPr lang="en-US" sz="1200" b="0" i="0" u="none" strike="noStrike" kern="1200" baseline="0" dirty="0" smtClean="0">
                    <a:solidFill>
                      <a:schemeClr val="tx1"/>
                    </a:solidFill>
                    <a:latin typeface="Cambria Math" panose="02040503050406030204" pitchFamily="18" charset="0"/>
                    <a:ea typeface="+mn-ea"/>
                    <a:cs typeface="+mn-cs"/>
                  </a:rPr>
                  <a:t>𝐻</a:t>
                </a:r>
                <a:r>
                  <a:rPr lang="en-US" sz="1200" b="0" i="0" u="none" strike="noStrike" kern="1200" baseline="0" dirty="0" smtClean="0">
                    <a:solidFill>
                      <a:schemeClr val="tx1"/>
                    </a:solidFill>
                    <a:latin typeface="Cambria Math" panose="02040503050406030204" pitchFamily="18" charset="0"/>
                    <a:ea typeface="+mn-ea"/>
                    <a:cs typeface="+mn-cs"/>
                  </a:rPr>
                  <a:t>_</a:t>
                </a:r>
                <a:r>
                  <a:rPr lang="en-US" sz="1200" b="0" i="0" u="none" strike="noStrike" kern="1200" baseline="0" dirty="0" smtClean="0">
                    <a:solidFill>
                      <a:schemeClr val="tx1"/>
                    </a:solidFill>
                    <a:latin typeface="Cambria Math" panose="02040503050406030204" pitchFamily="18" charset="0"/>
                    <a:ea typeface="+mn-ea"/>
                    <a:cs typeface="+mn-cs"/>
                  </a:rPr>
                  <a:t>0</a:t>
                </a:r>
                <a:r>
                  <a:rPr lang="en-US" baseline="0" dirty="0" smtClean="0">
                    <a:latin typeface="Calibri (Body)"/>
                  </a:rPr>
                  <a:t>, this does not mean there is no difference (difference = 0</a:t>
                </a:r>
                <a:r>
                  <a:rPr lang="en-US" baseline="0" dirty="0" smtClean="0">
                    <a:latin typeface="Calibri (Body)"/>
                  </a:rPr>
                  <a:t>) or that the difference is small.</a:t>
                </a:r>
                <a:endParaRPr lang="en-US" baseline="0" dirty="0" smtClean="0">
                  <a:latin typeface="Calibri (Body)"/>
                </a:endParaRPr>
              </a:p>
              <a:p>
                <a:pPr marL="173736" indent="-173736">
                  <a:buFont typeface="Arial" pitchFamily="34" charset="0"/>
                  <a:buChar char="•"/>
                </a:pPr>
                <a:endParaRPr lang="en-US" baseline="0" dirty="0" smtClean="0">
                  <a:latin typeface="Calibri (Body)"/>
                </a:endParaRPr>
              </a:p>
              <a:p>
                <a:pPr marL="173736" indent="-173736">
                  <a:buFont typeface="Arial" pitchFamily="34" charset="0"/>
                  <a:buChar char="•"/>
                </a:pPr>
                <a:r>
                  <a:rPr lang="en-US" sz="1200" b="0" i="0" u="none" strike="noStrike" kern="1200" baseline="0" dirty="0" smtClean="0">
                    <a:solidFill>
                      <a:schemeClr val="tx1"/>
                    </a:solidFill>
                    <a:latin typeface="+mn-lt"/>
                    <a:ea typeface="+mn-ea"/>
                    <a:cs typeface="+mn-cs"/>
                  </a:rPr>
                  <a:t>Power = 1 – P(Type II Error) = P(</a:t>
                </a:r>
                <a:r>
                  <a:rPr lang="en-US" sz="1200" b="0" i="0" u="none" strike="noStrike" kern="1200" baseline="0" dirty="0" smtClean="0">
                    <a:solidFill>
                      <a:schemeClr val="tx1"/>
                    </a:solidFill>
                    <a:latin typeface="Cambria Math" panose="02040503050406030204" pitchFamily="18" charset="0"/>
                    <a:ea typeface="+mn-ea"/>
                    <a:cs typeface="+mn-cs"/>
                  </a:rPr>
                  <a:t>𝐻_0</a:t>
                </a:r>
                <a:r>
                  <a:rPr lang="en-US" sz="1200" b="0" i="0" u="none" strike="noStrike" kern="1200" baseline="0" dirty="0" smtClean="0">
                    <a:solidFill>
                      <a:schemeClr val="tx1"/>
                    </a:solidFill>
                    <a:latin typeface="+mn-lt"/>
                    <a:ea typeface="+mn-ea"/>
                    <a:cs typeface="+mn-cs"/>
                  </a:rPr>
                  <a:t> rejected | </a:t>
                </a:r>
                <a:r>
                  <a:rPr lang="en-US" sz="1200" b="0" i="0" u="none" strike="noStrike" kern="1200" baseline="0" dirty="0" smtClean="0">
                    <a:solidFill>
                      <a:schemeClr val="tx1"/>
                    </a:solidFill>
                    <a:latin typeface="Cambria Math" panose="02040503050406030204" pitchFamily="18" charset="0"/>
                    <a:ea typeface="+mn-ea"/>
                    <a:cs typeface="+mn-cs"/>
                  </a:rPr>
                  <a:t>𝐻</a:t>
                </a:r>
                <a:r>
                  <a:rPr lang="en-US" sz="1200" b="0" i="0" u="none" strike="noStrike" kern="1200" baseline="0" dirty="0" smtClean="0">
                    <a:solidFill>
                      <a:schemeClr val="tx1"/>
                    </a:solidFill>
                    <a:latin typeface="Cambria Math" panose="02040503050406030204" pitchFamily="18" charset="0"/>
                    <a:ea typeface="+mn-ea"/>
                    <a:cs typeface="+mn-cs"/>
                  </a:rPr>
                  <a:t>_𝑎</a:t>
                </a:r>
                <a:r>
                  <a:rPr lang="en-US" sz="1200" b="0" i="0" u="none" strike="noStrike" kern="1200" baseline="0" dirty="0" smtClean="0">
                    <a:solidFill>
                      <a:schemeClr val="tx1"/>
                    </a:solidFill>
                    <a:latin typeface="+mn-lt"/>
                    <a:ea typeface="+mn-ea"/>
                    <a:cs typeface="+mn-cs"/>
                  </a:rPr>
                  <a:t> is </a:t>
                </a:r>
                <a:r>
                  <a:rPr lang="en-US" sz="1200" b="0" i="0" u="none" strike="noStrike" kern="1200" baseline="0" dirty="0" smtClean="0">
                    <a:solidFill>
                      <a:schemeClr val="tx1"/>
                    </a:solidFill>
                    <a:latin typeface="+mn-lt"/>
                    <a:ea typeface="+mn-ea"/>
                    <a:cs typeface="+mn-cs"/>
                  </a:rPr>
                  <a:t>true)</a:t>
                </a:r>
                <a:endParaRPr lang="en-US" baseline="0" dirty="0" smtClean="0">
                  <a:latin typeface="Calibri (Body)"/>
                </a:endParaRPr>
              </a:p>
            </p:txBody>
          </p:sp>
        </mc:Fallback>
      </mc:AlternateContent>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a:t>A Type II error is the failure to identify a difference when one truly exists</a:t>
            </a:r>
            <a:r>
              <a:rPr lang="en-US" baseline="0" dirty="0"/>
              <a:t> (a false-negative result).</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A Type I error is the opposite, inferring an association or difference when none exists (false-positive result).</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a:t>The likelihood of both type I and type II errors is reduced by increasing sample size.</a:t>
            </a:r>
            <a:endParaRPr lang="en-US" altLang="en-US" i="0" u="none" baseline="0" dirty="0"/>
          </a:p>
        </p:txBody>
      </p:sp>
      <p:sp>
        <p:nvSpPr>
          <p:cNvPr id="4" name="Slide Number Placeholder 3"/>
          <p:cNvSpPr>
            <a:spLocks noGrp="1"/>
          </p:cNvSpPr>
          <p:nvPr>
            <p:ph type="sldNum" sz="quarter" idx="10"/>
          </p:nvPr>
        </p:nvSpPr>
        <p:spPr/>
        <p:txBody>
          <a:bodyPr/>
          <a:lstStyle/>
          <a:p>
            <a:fld id="{D4842273-D164-43EB-A9CE-791318B81858}" type="slidenum">
              <a:rPr lang="en-US" smtClean="0"/>
              <a:pPr/>
              <a:t>6</a:t>
            </a:fld>
            <a:endParaRPr lang="en-US"/>
          </a:p>
        </p:txBody>
      </p:sp>
    </p:spTree>
    <p:extLst>
      <p:ext uri="{BB962C8B-B14F-4D97-AF65-F5344CB8AC3E}">
        <p14:creationId xmlns:p14="http://schemas.microsoft.com/office/powerpoint/2010/main" val="2856133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EBED93-223F-F34C-B256-56CC601EDAF7}" type="slidenum">
              <a:rPr lang="en-US"/>
              <a:pPr/>
              <a:t>7</a:t>
            </a:fld>
            <a:endParaRPr lang="en-US"/>
          </a:p>
        </p:txBody>
      </p:sp>
      <p:sp>
        <p:nvSpPr>
          <p:cNvPr id="15257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2579" name="Rectangle 3"/>
          <p:cNvSpPr>
            <a:spLocks noGrp="1" noChangeArrowheads="1"/>
          </p:cNvSpPr>
          <p:nvPr>
            <p:ph type="body" idx="1"/>
          </p:nvPr>
        </p:nvSpPr>
        <p:spPr/>
        <p:txBody>
          <a:bodyPr/>
          <a:lstStyle/>
          <a:p>
            <a:pPr marL="173355" indent="-173355">
              <a:buFont typeface="Arial" pitchFamily="34" charset="0"/>
              <a:buChar char="•"/>
            </a:pPr>
            <a:r>
              <a:rPr lang="en-US" i="1" dirty="0">
                <a:latin typeface="+mn-lt"/>
              </a:rPr>
              <a:t>[Review slide content]</a:t>
            </a:r>
            <a:endParaRPr lang="en-US" dirty="0">
              <a:latin typeface="+mn-lt"/>
            </a:endParaRPr>
          </a:p>
          <a:p>
            <a:pPr marL="173355" indent="-173355">
              <a:buFont typeface="Arial" pitchFamily="34" charset="0"/>
              <a:buChar char="•"/>
            </a:pPr>
            <a:r>
              <a:rPr lang="en-US" dirty="0">
                <a:latin typeface="+mn-lt"/>
              </a:rPr>
              <a:t>Of</a:t>
            </a:r>
            <a:r>
              <a:rPr lang="en-US" baseline="0" dirty="0">
                <a:latin typeface="+mn-lt"/>
              </a:rPr>
              <a:t> these four factors the first two are set </a:t>
            </a:r>
            <a:r>
              <a:rPr lang="en-US" i="1" baseline="0" dirty="0">
                <a:latin typeface="+mn-lt"/>
              </a:rPr>
              <a:t>a priori </a:t>
            </a:r>
            <a:r>
              <a:rPr lang="en-US" baseline="0" dirty="0">
                <a:latin typeface="+mn-lt"/>
              </a:rPr>
              <a:t>by the investigator and the second two are outcomes of the study and, thus, not under the influence of the investigator.</a:t>
            </a:r>
            <a:endParaRPr lang="en-US" dirty="0">
              <a:latin typeface="+mn-lt"/>
            </a:endParaRPr>
          </a:p>
          <a:p>
            <a:pPr marL="173736" indent="-173736">
              <a:buFont typeface="Arial" pitchFamily="34" charset="0"/>
              <a:buChar char="•"/>
            </a:pPr>
            <a:r>
              <a:rPr lang="en-US" baseline="0" dirty="0">
                <a:latin typeface="+mn-lt"/>
              </a:rPr>
              <a:t>In determining sample size it is generally necessary to estimate the anticipated effect size.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BEBED93-223F-F34C-B256-56CC601EDAF7}" type="slidenum">
              <a:rPr lang="en-US"/>
              <a:pPr/>
              <a:t>8</a:t>
            </a:fld>
            <a:endParaRPr lang="en-US"/>
          </a:p>
        </p:txBody>
      </p:sp>
      <p:sp>
        <p:nvSpPr>
          <p:cNvPr id="152578"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152579" name="Rectangle 3"/>
          <p:cNvSpPr>
            <a:spLocks noGrp="1" noChangeArrowheads="1"/>
          </p:cNvSpPr>
          <p:nvPr>
            <p:ph type="body" idx="1"/>
          </p:nvPr>
        </p:nvSpPr>
        <p:spPr/>
        <p:txBody>
          <a:bodyPr/>
          <a:lstStyle/>
          <a:p>
            <a:pPr marL="173355" indent="-173355">
              <a:buFont typeface="Arial" pitchFamily="34" charset="0"/>
              <a:buChar char="•"/>
            </a:pPr>
            <a:r>
              <a:rPr lang="en-US" i="1" dirty="0">
                <a:latin typeface="+mn-lt"/>
              </a:rPr>
              <a:t>[Review slide content]</a:t>
            </a:r>
            <a:endParaRPr lang="en-US" dirty="0">
              <a:latin typeface="+mn-lt"/>
            </a:endParaRPr>
          </a:p>
          <a:p>
            <a:pPr marL="173355" indent="-173355">
              <a:buFont typeface="Arial" pitchFamily="34" charset="0"/>
              <a:buChar char="•"/>
            </a:pPr>
            <a:r>
              <a:rPr lang="en-US" dirty="0">
                <a:latin typeface="+mn-lt"/>
              </a:rPr>
              <a:t>Of</a:t>
            </a:r>
            <a:r>
              <a:rPr lang="en-US" baseline="0" dirty="0">
                <a:latin typeface="+mn-lt"/>
              </a:rPr>
              <a:t> these four factors, the first two are set </a:t>
            </a:r>
            <a:r>
              <a:rPr lang="en-US" i="1" baseline="0" dirty="0">
                <a:latin typeface="+mn-lt"/>
              </a:rPr>
              <a:t>a priori </a:t>
            </a:r>
            <a:r>
              <a:rPr lang="en-US" baseline="0" dirty="0">
                <a:latin typeface="+mn-lt"/>
              </a:rPr>
              <a:t>by the investigator and the second two are outcomes of the study and, thus, not under the influence of the investigator.</a:t>
            </a:r>
            <a:endParaRPr lang="en-US" dirty="0">
              <a:latin typeface="+mn-lt"/>
            </a:endParaRPr>
          </a:p>
        </p:txBody>
      </p:sp>
    </p:spTree>
    <p:extLst>
      <p:ext uri="{BB962C8B-B14F-4D97-AF65-F5344CB8AC3E}">
        <p14:creationId xmlns:p14="http://schemas.microsoft.com/office/powerpoint/2010/main" val="3142563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C07E103-6EC7-294D-9C40-AC56A260881D}" type="slidenum">
              <a:rPr lang="en-US"/>
              <a:pPr/>
              <a:t>9</a:t>
            </a:fld>
            <a:endParaRPr lang="en-US"/>
          </a:p>
        </p:txBody>
      </p:sp>
      <p:sp>
        <p:nvSpPr>
          <p:cNvPr id="154626"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mc:AlternateContent xmlns:mc="http://schemas.openxmlformats.org/markup-compatibility/2006" xmlns:a14="http://schemas.microsoft.com/office/drawing/2010/main">
        <mc:Choice Requires="a14">
          <p:sp>
            <p:nvSpPr>
              <p:cNvPr id="154627" name="Rectangle 3"/>
              <p:cNvSpPr>
                <a:spLocks noGrp="1" noChangeArrowheads="1"/>
              </p:cNvSpPr>
              <p:nvPr>
                <p:ph type="body" idx="1"/>
              </p:nvPr>
            </p:nvSpPr>
            <p:spPr/>
            <p:txBody>
              <a:bodyPr/>
              <a:lstStyle/>
              <a:p>
                <a:pPr marL="173736" indent="-173736">
                  <a:buFont typeface="Arial" pitchFamily="34" charset="0"/>
                  <a:buChar char="•"/>
                </a:pPr>
                <a:r>
                  <a:rPr lang="en-US" baseline="0" dirty="0"/>
                  <a:t>Power is calculated based on the assumption the </a:t>
                </a:r>
                <a14:m>
                  <m:oMath xmlns:m="http://schemas.openxmlformats.org/officeDocument/2006/math">
                    <m:sSub>
                      <m:sSubPr>
                        <m:ctrlPr>
                          <a:rPr lang="en-US" b="0" i="1" baseline="0" smtClean="0">
                            <a:latin typeface="Cambria Math" panose="02040503050406030204" pitchFamily="18" charset="0"/>
                          </a:rPr>
                        </m:ctrlPr>
                      </m:sSubPr>
                      <m:e>
                        <m:r>
                          <a:rPr lang="en-US" b="0" i="1" baseline="0" smtClean="0">
                            <a:latin typeface="Cambria Math" panose="02040503050406030204" pitchFamily="18" charset="0"/>
                          </a:rPr>
                          <m:t>𝐻</m:t>
                        </m:r>
                      </m:e>
                      <m:sub>
                        <m:r>
                          <a:rPr lang="en-US" b="0" i="1" baseline="0" smtClean="0">
                            <a:latin typeface="Cambria Math" panose="02040503050406030204" pitchFamily="18" charset="0"/>
                          </a:rPr>
                          <m:t>𝑎</m:t>
                        </m:r>
                      </m:sub>
                    </m:sSub>
                  </m:oMath>
                </a14:m>
                <a:r>
                  <a:rPr lang="en-US" baseline="0" dirty="0"/>
                  <a:t> is true.</a:t>
                </a:r>
              </a:p>
              <a:p>
                <a:pPr marL="173736" indent="-173736">
                  <a:buFont typeface="Arial" pitchFamily="34" charset="0"/>
                  <a:buChar char="•"/>
                </a:pPr>
                <a:r>
                  <a:rPr lang="en-US" baseline="0" dirty="0"/>
                  <a:t>See "Statistical Tests, P-values, Confidence Intervals, and Power: A Guide to Misinterpretations“ Greenland et al.</a:t>
                </a:r>
              </a:p>
            </p:txBody>
          </p:sp>
        </mc:Choice>
        <mc:Fallback xmlns="">
          <p:sp>
            <p:nvSpPr>
              <p:cNvPr id="154627" name="Rectangle 3"/>
              <p:cNvSpPr>
                <a:spLocks noGrp="1" noChangeArrowheads="1"/>
              </p:cNvSpPr>
              <p:nvPr>
                <p:ph type="body" idx="1"/>
              </p:nvPr>
            </p:nvSpPr>
            <p:spPr/>
            <p:txBody>
              <a:bodyPr/>
              <a:lstStyle/>
              <a:p>
                <a:pPr marL="173736" indent="-173736">
                  <a:buFont typeface="Arial" pitchFamily="34" charset="0"/>
                  <a:buChar char="•"/>
                </a:pPr>
                <a:r>
                  <a:rPr lang="en-US" baseline="0" dirty="0" smtClean="0"/>
                  <a:t>Power is calculated based on the assumption the </a:t>
                </a:r>
                <a:r>
                  <a:rPr lang="en-US" b="0" i="0" baseline="0" smtClean="0">
                    <a:latin typeface="Cambria Math" panose="02040503050406030204" pitchFamily="18" charset="0"/>
                  </a:rPr>
                  <a:t>𝐻_𝑎</a:t>
                </a:r>
                <a:r>
                  <a:rPr lang="en-US" baseline="0" dirty="0" smtClean="0"/>
                  <a:t> </a:t>
                </a:r>
                <a:r>
                  <a:rPr lang="en-US" baseline="0" dirty="0" smtClean="0"/>
                  <a:t>is </a:t>
                </a:r>
                <a:r>
                  <a:rPr lang="en-US" baseline="0" dirty="0" smtClean="0"/>
                  <a:t>true.</a:t>
                </a:r>
                <a:endParaRPr lang="en-US" baseline="0" dirty="0" smtClean="0"/>
              </a:p>
              <a:p>
                <a:pPr marL="173736" indent="-173736">
                  <a:buFont typeface="Arial" pitchFamily="34" charset="0"/>
                  <a:buChar char="•"/>
                </a:pPr>
                <a:r>
                  <a:rPr lang="en-US" baseline="0" dirty="0" smtClean="0"/>
                  <a:t>See "Statistical Tests, P-values, Confidence Intervals, and Power: A Guide to Misinterpretations“ Greenland et al.</a:t>
                </a:r>
              </a:p>
            </p:txBody>
          </p:sp>
        </mc:Fallback>
      </mc:AlternateContent>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1_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7562855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4"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654245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7" name="Rectangle 6"/>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32573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7" name="Rectangle 6"/>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2360240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6"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3771267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6"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188938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82563"/>
            <a:ext cx="7772400" cy="1189037"/>
          </a:xfrm>
        </p:spPr>
        <p:txBody>
          <a:bodyPr/>
          <a:lstStyle/>
          <a:p>
            <a:r>
              <a:rPr lang="en-US"/>
              <a:t>Click to edit Master title style</a:t>
            </a:r>
          </a:p>
        </p:txBody>
      </p:sp>
      <p:sp>
        <p:nvSpPr>
          <p:cNvPr id="3" name="Content Placeholder 2"/>
          <p:cNvSpPr>
            <a:spLocks noGrp="1"/>
          </p:cNvSpPr>
          <p:nvPr>
            <p:ph idx="1"/>
          </p:nvPr>
        </p:nvSpPr>
        <p:spPr>
          <a:xfrm>
            <a:off x="685800" y="1965325"/>
            <a:ext cx="77724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E2CA815-46E3-4987-A3D0-A511CFBE1C23}" type="datetimeFigureOut">
              <a:rPr lang="en-US">
                <a:solidFill>
                  <a:prstClr val="white"/>
                </a:solidFill>
              </a:rPr>
              <a:pPr>
                <a:defRPr/>
              </a:pPr>
              <a:t>1/18/2019</a:t>
            </a:fld>
            <a:endParaRPr lang="en-U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olidFill>
            </a:endParaRPr>
          </a:p>
        </p:txBody>
      </p:sp>
    </p:spTree>
    <p:extLst>
      <p:ext uri="{BB962C8B-B14F-4D97-AF65-F5344CB8AC3E}">
        <p14:creationId xmlns:p14="http://schemas.microsoft.com/office/powerpoint/2010/main" val="37068626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182563"/>
            <a:ext cx="7772400" cy="1189037"/>
          </a:xfrm>
        </p:spPr>
        <p:txBody>
          <a:bodyPr/>
          <a:lstStyle/>
          <a:p>
            <a:r>
              <a:rPr lang="en-US"/>
              <a:t>Click to edit Master title style</a:t>
            </a:r>
          </a:p>
        </p:txBody>
      </p:sp>
      <p:sp>
        <p:nvSpPr>
          <p:cNvPr id="3" name="ClipArt Placeholder 2"/>
          <p:cNvSpPr>
            <a:spLocks noGrp="1"/>
          </p:cNvSpPr>
          <p:nvPr>
            <p:ph type="clipArt" sz="half" idx="1"/>
          </p:nvPr>
        </p:nvSpPr>
        <p:spPr>
          <a:xfrm>
            <a:off x="685800" y="1965325"/>
            <a:ext cx="3810000" cy="4343400"/>
          </a:xfrm>
        </p:spPr>
        <p:txBody>
          <a:bodyPr/>
          <a:lstStyle/>
          <a:p>
            <a:pPr lvl="0"/>
            <a:endParaRPr lang="en-US" noProof="0"/>
          </a:p>
        </p:txBody>
      </p:sp>
      <p:sp>
        <p:nvSpPr>
          <p:cNvPr id="4" name="Text Placeholder 3"/>
          <p:cNvSpPr>
            <a:spLocks noGrp="1"/>
          </p:cNvSpPr>
          <p:nvPr>
            <p:ph type="body" sz="half" idx="2"/>
          </p:nvPr>
        </p:nvSpPr>
        <p:spPr>
          <a:xfrm>
            <a:off x="4648200" y="1965325"/>
            <a:ext cx="38100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D32DD1E7-2A46-471B-9833-23697CD05FE3}" type="datetimeFigureOut">
              <a:rPr lang="en-US">
                <a:solidFill>
                  <a:prstClr val="white"/>
                </a:solidFill>
              </a:rPr>
              <a:pPr>
                <a:defRPr/>
              </a:pPr>
              <a:t>1/18/2019</a:t>
            </a:fld>
            <a:endParaRPr lang="en-US">
              <a:solidFill>
                <a:prstClr val="white"/>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white"/>
              </a:solidFill>
            </a:endParaRPr>
          </a:p>
        </p:txBody>
      </p:sp>
    </p:spTree>
    <p:extLst>
      <p:ext uri="{BB962C8B-B14F-4D97-AF65-F5344CB8AC3E}">
        <p14:creationId xmlns:p14="http://schemas.microsoft.com/office/powerpoint/2010/main" val="2361271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752600"/>
            <a:ext cx="38100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52600"/>
            <a:ext cx="38100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1576795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85800" y="182563"/>
            <a:ext cx="7772400" cy="1189037"/>
          </a:xfrm>
        </p:spPr>
        <p:txBody>
          <a:bodyPr/>
          <a:lstStyle/>
          <a:p>
            <a:r>
              <a:rPr lang="en-US"/>
              <a:t>Click to edit Master title style</a:t>
            </a:r>
          </a:p>
        </p:txBody>
      </p:sp>
      <p:sp>
        <p:nvSpPr>
          <p:cNvPr id="3" name="Table Placeholder 2"/>
          <p:cNvSpPr>
            <a:spLocks noGrp="1"/>
          </p:cNvSpPr>
          <p:nvPr>
            <p:ph type="tbl" idx="1"/>
          </p:nvPr>
        </p:nvSpPr>
        <p:spPr>
          <a:xfrm>
            <a:off x="685800" y="1965325"/>
            <a:ext cx="7772400" cy="4343400"/>
          </a:xfrm>
        </p:spPr>
        <p:txBody>
          <a:bodyPr/>
          <a:lstStyle/>
          <a:p>
            <a:pPr lvl="0"/>
            <a:endParaRPr lang="en-US" noProof="0"/>
          </a:p>
        </p:txBody>
      </p:sp>
      <p:sp>
        <p:nvSpPr>
          <p:cNvPr id="4" name="Date Placeholder 3"/>
          <p:cNvSpPr>
            <a:spLocks noGrp="1"/>
          </p:cNvSpPr>
          <p:nvPr>
            <p:ph type="dt" sz="half" idx="10"/>
          </p:nvPr>
        </p:nvSpPr>
        <p:spPr/>
        <p:txBody>
          <a:bodyPr/>
          <a:lstStyle>
            <a:lvl1pPr>
              <a:defRPr/>
            </a:lvl1pPr>
          </a:lstStyle>
          <a:p>
            <a:pPr>
              <a:defRPr/>
            </a:pPr>
            <a:fld id="{161BA3A2-16C0-4DE1-83DD-BBF71E5A6CD2}" type="datetimeFigureOut">
              <a:rPr lang="en-US">
                <a:solidFill>
                  <a:prstClr val="white"/>
                </a:solidFill>
              </a:rPr>
              <a:pPr>
                <a:defRPr/>
              </a:pPr>
              <a:t>1/18/2019</a:t>
            </a:fld>
            <a:endParaRPr lang="en-US">
              <a:solidFill>
                <a:prstClr val="white"/>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white"/>
              </a:solidFill>
            </a:endParaRPr>
          </a:p>
        </p:txBody>
      </p:sp>
    </p:spTree>
    <p:extLst>
      <p:ext uri="{BB962C8B-B14F-4D97-AF65-F5344CB8AC3E}">
        <p14:creationId xmlns:p14="http://schemas.microsoft.com/office/powerpoint/2010/main" val="4117717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5" name="Footer Placeholder 3"/>
          <p:cNvSpPr>
            <a:spLocks noGrp="1"/>
          </p:cNvSpPr>
          <p:nvPr>
            <p:ph type="ftr" sz="quarter" idx="11"/>
          </p:nvPr>
        </p:nvSpPr>
        <p:spPr/>
        <p:txBody>
          <a:bodyPr/>
          <a:lstStyle>
            <a:lvl1pPr>
              <a:defRPr/>
            </a:lvl1pPr>
          </a:lstStyle>
          <a:p>
            <a:endParaRPr lang="en-US">
              <a:solidFill>
                <a:prstClr val="white"/>
              </a:solidFill>
            </a:endParaRPr>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34928579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5" name="Footer Placeholder 3"/>
          <p:cNvSpPr>
            <a:spLocks noGrp="1"/>
          </p:cNvSpPr>
          <p:nvPr>
            <p:ph type="ftr" sz="quarter" idx="11"/>
          </p:nvPr>
        </p:nvSpPr>
        <p:spPr/>
        <p:txBody>
          <a:bodyPr/>
          <a:lstStyle>
            <a:lvl1pPr>
              <a:defRPr/>
            </a:lvl1pPr>
          </a:lstStyle>
          <a:p>
            <a:endParaRPr lang="en-US">
              <a:solidFill>
                <a:prstClr val="white"/>
              </a:solidFill>
            </a:endParaRPr>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433600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5"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5901147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6"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43628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5" name="Rectangle 5"/>
          <p:cNvSpPr>
            <a:spLocks noGrp="1" noChangeArrowheads="1"/>
          </p:cNvSpPr>
          <p:nvPr>
            <p:ph type="ftr" sz="quarter" idx="11"/>
          </p:nvPr>
        </p:nvSpPr>
        <p:spPr>
          <a:ln/>
        </p:spPr>
        <p:txBody>
          <a:bodyPr/>
          <a:lstStyle>
            <a:lvl1pPr>
              <a:defRPr/>
            </a:lvl1pPr>
          </a:lstStyle>
          <a:p>
            <a:endParaRPr lang="en-US">
              <a:solidFill>
                <a:prstClr val="white"/>
              </a:solidFill>
            </a:endParaRPr>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383351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7" name="Rectangle 6"/>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17990874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9"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467486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solidFill>
                  <a:prstClr val="white"/>
                </a:solidFill>
              </a:rPr>
              <a:pPr/>
              <a:t>1/18/2019</a:t>
            </a:fld>
            <a:endParaRPr lang="en-US">
              <a:solidFill>
                <a:prstClr val="white"/>
              </a:solidFill>
            </a:endParaRPr>
          </a:p>
        </p:txBody>
      </p:sp>
      <p:sp>
        <p:nvSpPr>
          <p:cNvPr id="5" name="Rectangle 5"/>
          <p:cNvSpPr>
            <a:spLocks noGrp="1" noChangeArrowheads="1"/>
          </p:cNvSpPr>
          <p:nvPr>
            <p:ph type="ftr" sz="quarter" idx="11"/>
          </p:nvPr>
        </p:nvSpPr>
        <p:spPr/>
        <p:txBody>
          <a:bodyPr/>
          <a:lstStyle>
            <a:lvl1pPr>
              <a:defRPr/>
            </a:lvl1pPr>
          </a:lstStyle>
          <a:p>
            <a:endParaRPr lang="en-US">
              <a:solidFill>
                <a:prstClr val="white"/>
              </a:solidFill>
            </a:endParaRPr>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solidFill>
                  <a:prstClr val="white"/>
                </a:solidFill>
              </a:rPr>
              <a:pPr/>
              <a:t>‹#›</a:t>
            </a:fld>
            <a:endParaRPr lang="en-US">
              <a:solidFill>
                <a:prstClr val="white"/>
              </a:solidFill>
            </a:endParaRPr>
          </a:p>
        </p:txBody>
      </p:sp>
    </p:spTree>
    <p:extLst>
      <p:ext uri="{BB962C8B-B14F-4D97-AF65-F5344CB8AC3E}">
        <p14:creationId xmlns:p14="http://schemas.microsoft.com/office/powerpoint/2010/main" val="2996659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pPr defTabSz="457200"/>
            <a:fld id="{E7775EEB-55FE-2246-A534-988E126E9557}" type="datetimeFigureOut">
              <a:rPr lang="en-US" smtClean="0">
                <a:solidFill>
                  <a:prstClr val="white"/>
                </a:solidFill>
              </a:rPr>
              <a:pPr defTabSz="457200"/>
              <a:t>1/18/2019</a:t>
            </a:fld>
            <a:endParaRPr lang="en-US">
              <a:solidFill>
                <a:prstClr val="white"/>
              </a:solidFill>
            </a:endParaRPr>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pPr defTabSz="457200"/>
            <a:endParaRPr lang="en-US">
              <a:solidFill>
                <a:prstClr val="white"/>
              </a:solidFill>
            </a:endParaRPr>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pPr defTabSz="457200"/>
            <a:fld id="{5CDE4999-8175-CB4A-B813-24FF5168A6B1}" type="slidenum">
              <a:rPr lang="en-US" smtClean="0">
                <a:solidFill>
                  <a:prstClr val="white"/>
                </a:solidFill>
              </a:rPr>
              <a:pPr defTabSz="457200"/>
              <a:t>‹#›</a:t>
            </a:fld>
            <a:endParaRPr lang="en-US">
              <a:solidFill>
                <a:prstClr val="white"/>
              </a:solidFill>
            </a:endParaRPr>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defTabSz="457200">
              <a:defRPr/>
            </a:pPr>
            <a:endParaRPr lang="en-US" altLang="en-US" sz="2400">
              <a:solidFill>
                <a:prstClr val="white"/>
              </a:solidFill>
              <a:latin typeface="Times New Roman" pitchFamily="18" charset="0"/>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defTabSz="457200">
              <a:defRPr/>
            </a:pPr>
            <a:endParaRPr lang="en-US" altLang="en-US" sz="2400">
              <a:solidFill>
                <a:prstClr val="white"/>
              </a:solidFill>
              <a:latin typeface="Times New Roman" pitchFamily="18" charset="0"/>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defTabSz="457200">
              <a:defRPr/>
            </a:pPr>
            <a:endParaRPr lang="en-US" altLang="en-US" sz="2400">
              <a:solidFill>
                <a:srgbClr val="0000FF"/>
              </a:solidFill>
              <a:latin typeface="Times New Roman" pitchFamily="18" charset="0"/>
            </a:endParaRPr>
          </a:p>
        </p:txBody>
      </p:sp>
    </p:spTree>
    <p:extLst>
      <p:ext uri="{BB962C8B-B14F-4D97-AF65-F5344CB8AC3E}">
        <p14:creationId xmlns:p14="http://schemas.microsoft.com/office/powerpoint/2010/main" val="2659883122"/>
      </p:ext>
    </p:extLst>
  </p:cSld>
  <p:clrMap bg1="dk2" tx1="lt1" bg2="dk1" tx2="lt2" accent1="accent1" accent2="accent2" accent3="accent3" accent4="accent4" accent5="accent5" accent6="accent6" hlink="hlink" folHlink="folHlink"/>
  <p:sldLayoutIdLst>
    <p:sldLayoutId id="2147483680"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9" r:id="rId18"/>
  </p:sldLayoutIdLst>
  <p:txStyles>
    <p:titleStyle>
      <a:lvl1pPr algn="l" rtl="0" eaLnBrk="1" fontAlgn="base" hangingPunct="1">
        <a:spcBef>
          <a:spcPct val="0"/>
        </a:spcBef>
        <a:spcAft>
          <a:spcPct val="0"/>
        </a:spcAft>
        <a:defRPr sz="4400">
          <a:solidFill>
            <a:schemeClr val="accent1">
              <a:lumMod val="75000"/>
            </a:schemeClr>
          </a:solidFill>
          <a:latin typeface="+mj-lt"/>
          <a:ea typeface="MS PGothic" pitchFamily="34" charset="-128"/>
          <a:cs typeface="MS PGothic" charset="0"/>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ts val="0"/>
        </a:spcBef>
        <a:spcAft>
          <a:spcPts val="120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120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120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ts val="0"/>
        </a:spcBef>
        <a:spcAft>
          <a:spcPts val="120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lstStyle/>
          <a:p>
            <a:r>
              <a:rPr lang="en-US" dirty="0"/>
              <a:t>Determining Sample Size and Power</a:t>
            </a:r>
          </a:p>
        </p:txBody>
      </p:sp>
      <p:sp>
        <p:nvSpPr>
          <p:cNvPr id="6" name="Subtitle 5"/>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27656905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57200" y="274319"/>
            <a:ext cx="8229600" cy="1143000"/>
          </a:xfrm>
        </p:spPr>
        <p:txBody>
          <a:bodyPr>
            <a:noAutofit/>
          </a:bodyPr>
          <a:lstStyle/>
          <a:p>
            <a:r>
              <a:rPr lang="en-US" dirty="0">
                <a:solidFill>
                  <a:srgbClr val="008000"/>
                </a:solidFill>
                <a:latin typeface="Avenir Book"/>
                <a:cs typeface="Avenir Book"/>
              </a:rPr>
              <a:t>Example A</a:t>
            </a:r>
          </a:p>
        </p:txBody>
      </p:sp>
      <mc:AlternateContent xmlns:mc="http://schemas.openxmlformats.org/markup-compatibility/2006" xmlns:a14="http://schemas.microsoft.com/office/drawing/2010/main">
        <mc:Choice Requires="a14">
          <p:sp>
            <p:nvSpPr>
              <p:cNvPr id="155651" name="Rectangle 3"/>
              <p:cNvSpPr>
                <a:spLocks noGrp="1" noChangeArrowheads="1"/>
              </p:cNvSpPr>
              <p:nvPr>
                <p:ph type="body" idx="1"/>
              </p:nvPr>
            </p:nvSpPr>
            <p:spPr>
              <a:xfrm>
                <a:off x="457200" y="1600200"/>
                <a:ext cx="8458200" cy="4670425"/>
              </a:xfrm>
            </p:spPr>
            <p:txBody>
              <a:bodyPr>
                <a:normAutofit/>
              </a:bodyPr>
              <a:lstStyle/>
              <a:p>
                <a:pPr marL="0" indent="0">
                  <a:lnSpc>
                    <a:spcPct val="90000"/>
                  </a:lnSpc>
                  <a:buNone/>
                </a:pPr>
                <a:r>
                  <a:rPr lang="en-US" u="sng" dirty="0">
                    <a:latin typeface="Calibri" panose="020F0502020204030204" pitchFamily="34" charset="0"/>
                    <a:cs typeface="Arial" panose="020B0604020202020204" pitchFamily="34" charset="0"/>
                    <a:sym typeface="Wingdings" charset="0"/>
                  </a:rPr>
                  <a:t>Example:</a:t>
                </a:r>
                <a:r>
                  <a:rPr lang="en-US" dirty="0">
                    <a:latin typeface="Calibri" panose="020F0502020204030204" pitchFamily="34" charset="0"/>
                    <a:cs typeface="Arial" panose="020B0604020202020204" pitchFamily="34" charset="0"/>
                    <a:sym typeface="Wingdings" charset="0"/>
                  </a:rPr>
                  <a:t> An investigator wants to determine whether CD4 counts in HIV patients presenting with opportunistic infections (OI) are different from CD4 counts in HIV patients presenting with neoplasms.</a:t>
                </a:r>
                <a:endParaRPr lang="en-US" sz="2800" dirty="0">
                  <a:latin typeface="Calibri" panose="020F0502020204030204" pitchFamily="34" charset="0"/>
                  <a:cs typeface="Arial" panose="020B0604020202020204" pitchFamily="34" charset="0"/>
                  <a:sym typeface="Wingdings" charset="0"/>
                </a:endParaRPr>
              </a:p>
              <a:p>
                <a:pPr marL="503238" indent="-381000">
                  <a:lnSpc>
                    <a:spcPct val="90000"/>
                  </a:lnSpc>
                </a:pPr>
                <a:r>
                  <a:rPr lang="en-US" sz="2800" dirty="0">
                    <a:latin typeface="Calibri" panose="020F0502020204030204" pitchFamily="34" charset="0"/>
                    <a:cs typeface="Arial" panose="020B0604020202020204" pitchFamily="34" charset="0"/>
                    <a:sym typeface="Wingdings" charset="0"/>
                  </a:rPr>
                  <a:t>24 patients with HIV and OI:  Mean CD4: 75,  SD:45</a:t>
                </a:r>
              </a:p>
              <a:p>
                <a:pPr marL="503238" indent="-381000">
                  <a:lnSpc>
                    <a:spcPct val="90000"/>
                  </a:lnSpc>
                </a:pPr>
                <a:r>
                  <a:rPr lang="en-US" sz="2800" dirty="0">
                    <a:latin typeface="Calibri" panose="020F0502020204030204" pitchFamily="34" charset="0"/>
                    <a:cs typeface="Arial" panose="020B0604020202020204" pitchFamily="34" charset="0"/>
                    <a:sym typeface="Wingdings" charset="0"/>
                  </a:rPr>
                  <a:t>18 patients with HIV and neoplasm: Mean CD4: 100,   SD:47</a:t>
                </a:r>
              </a:p>
              <a:p>
                <a:pPr marL="503238" indent="-381000">
                  <a:lnSpc>
                    <a:spcPct val="90000"/>
                  </a:lnSpc>
                </a:pPr>
                <a14:m>
                  <m:oMath xmlns:m="http://schemas.openxmlformats.org/officeDocument/2006/math">
                    <m:r>
                      <a:rPr lang="en-US" sz="2800" i="1" smtClean="0">
                        <a:latin typeface="Cambria Math" panose="02040503050406030204" pitchFamily="18" charset="0"/>
                        <a:ea typeface="Cambria Math" panose="02040503050406030204" pitchFamily="18" charset="0"/>
                        <a:cs typeface="Arial" panose="020B0604020202020204" pitchFamily="34" charset="0"/>
                        <a:sym typeface="Wingdings" charset="0"/>
                      </a:rPr>
                      <m:t>𝛼</m:t>
                    </m:r>
                  </m:oMath>
                </a14:m>
                <a:r>
                  <a:rPr lang="en-US" sz="2800" dirty="0">
                    <a:latin typeface="Calibri" panose="020F0502020204030204" pitchFamily="34" charset="0"/>
                    <a:cs typeface="Arial" panose="020B0604020202020204" pitchFamily="34" charset="0"/>
                    <a:sym typeface="Wingdings" charset="0"/>
                  </a:rPr>
                  <a:t>=0.09</a:t>
                </a:r>
              </a:p>
            </p:txBody>
          </p:sp>
        </mc:Choice>
        <mc:Fallback xmlns="">
          <p:sp>
            <p:nvSpPr>
              <p:cNvPr id="155651" name="Rectangle 3"/>
              <p:cNvSpPr>
                <a:spLocks noGrp="1" noRot="1" noChangeAspect="1" noMove="1" noResize="1" noEditPoints="1" noAdjustHandles="1" noChangeArrowheads="1" noChangeShapeType="1" noTextEdit="1"/>
              </p:cNvSpPr>
              <p:nvPr>
                <p:ph type="body" idx="1"/>
              </p:nvPr>
            </p:nvSpPr>
            <p:spPr>
              <a:xfrm>
                <a:off x="457200" y="1600200"/>
                <a:ext cx="8458200" cy="4670425"/>
              </a:xfrm>
              <a:blipFill>
                <a:blip r:embed="rId3"/>
                <a:stretch>
                  <a:fillRect l="-1801" t="-2742" r="-1657"/>
                </a:stretch>
              </a:blipFill>
            </p:spPr>
            <p:txBody>
              <a:bodyPr/>
              <a:lstStyle/>
              <a:p>
                <a:r>
                  <a:rPr lang="en-US">
                    <a:noFill/>
                  </a:rPr>
                  <a:t> </a:t>
                </a:r>
              </a:p>
            </p:txBody>
          </p:sp>
        </mc:Fallback>
      </mc:AlternateContent>
    </p:spTree>
    <p:extLst>
      <p:ext uri="{BB962C8B-B14F-4D97-AF65-F5344CB8AC3E}">
        <p14:creationId xmlns:p14="http://schemas.microsoft.com/office/powerpoint/2010/main" val="1690302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5651">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565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5565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457200" y="274319"/>
            <a:ext cx="8229600" cy="1143000"/>
          </a:xfrm>
        </p:spPr>
        <p:txBody>
          <a:bodyPr/>
          <a:lstStyle/>
          <a:p>
            <a:r>
              <a:rPr lang="en-US" dirty="0">
                <a:solidFill>
                  <a:srgbClr val="008000"/>
                </a:solidFill>
                <a:latin typeface="Avenir Book"/>
                <a:cs typeface="Avenir Book"/>
              </a:rPr>
              <a:t>Example A </a:t>
            </a:r>
            <a:r>
              <a:rPr lang="en-US" sz="3600" dirty="0">
                <a:solidFill>
                  <a:srgbClr val="008000"/>
                </a:solidFill>
                <a:latin typeface="Avenir Book"/>
                <a:cs typeface="Avenir Book"/>
              </a:rPr>
              <a:t>(2)</a:t>
            </a:r>
          </a:p>
        </p:txBody>
      </p:sp>
      <p:sp>
        <p:nvSpPr>
          <p:cNvPr id="157699" name="Rectangle 3"/>
          <p:cNvSpPr>
            <a:spLocks noGrp="1" noChangeArrowheads="1"/>
          </p:cNvSpPr>
          <p:nvPr>
            <p:ph type="body" idx="1"/>
          </p:nvPr>
        </p:nvSpPr>
        <p:spPr>
          <a:xfrm>
            <a:off x="457200" y="1600200"/>
            <a:ext cx="8262938" cy="4670425"/>
          </a:xfrm>
        </p:spPr>
        <p:txBody>
          <a:bodyPr/>
          <a:lstStyle/>
          <a:p>
            <a:pPr marL="0" indent="0">
              <a:lnSpc>
                <a:spcPct val="90000"/>
              </a:lnSpc>
              <a:buNone/>
            </a:pPr>
            <a:r>
              <a:rPr lang="en-US" dirty="0">
                <a:latin typeface="Calibri" panose="020F0502020204030204" pitchFamily="34" charset="0"/>
                <a:cs typeface="Arial" panose="020B0604020202020204" pitchFamily="34" charset="0"/>
                <a:sym typeface="Wingdings" charset="0"/>
              </a:rPr>
              <a:t>Frustrated, the investigator wants to know the power of the study and how many subjects are needed to achieve a power of 80%.</a:t>
            </a:r>
            <a:endParaRPr lang="en-US" sz="2800" dirty="0">
              <a:latin typeface="Arial" panose="020B0604020202020204" pitchFamily="34" charset="0"/>
              <a:cs typeface="Arial" panose="020B0604020202020204" pitchFamily="34" charset="0"/>
              <a:sym typeface="Wingdings" charset="0"/>
            </a:endParaRPr>
          </a:p>
          <a:p>
            <a:pPr>
              <a:lnSpc>
                <a:spcPct val="90000"/>
              </a:lnSpc>
            </a:pPr>
            <a:r>
              <a:rPr lang="en-US" sz="2800" dirty="0">
                <a:latin typeface="Calibri" panose="020F0502020204030204" pitchFamily="34" charset="0"/>
                <a:cs typeface="Arial" panose="020B0604020202020204" pitchFamily="34" charset="0"/>
                <a:sym typeface="Wingdings" charset="0"/>
              </a:rPr>
              <a:t>Power of the present study: 41%</a:t>
            </a:r>
          </a:p>
          <a:p>
            <a:pPr>
              <a:lnSpc>
                <a:spcPct val="90000"/>
              </a:lnSpc>
            </a:pPr>
            <a:r>
              <a:rPr lang="en-US" sz="2800" dirty="0">
                <a:latin typeface="Calibri" panose="020F0502020204030204" pitchFamily="34" charset="0"/>
                <a:cs typeface="Arial" panose="020B0604020202020204" pitchFamily="34" charset="0"/>
                <a:sym typeface="Wingdings" charset="0"/>
              </a:rPr>
              <a:t>Number of subjects needed in each group to achieve power of 80%: 54 in each group (i.e., total of 108 patients)</a:t>
            </a:r>
          </a:p>
        </p:txBody>
      </p:sp>
    </p:spTree>
    <p:extLst>
      <p:ext uri="{BB962C8B-B14F-4D97-AF65-F5344CB8AC3E}">
        <p14:creationId xmlns:p14="http://schemas.microsoft.com/office/powerpoint/2010/main" val="3889514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7699">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76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2"/>
          <p:cNvSpPr>
            <a:spLocks noGrp="1" noChangeArrowheads="1"/>
          </p:cNvSpPr>
          <p:nvPr>
            <p:ph type="title"/>
          </p:nvPr>
        </p:nvSpPr>
        <p:spPr>
          <a:xfrm>
            <a:off x="457200" y="274320"/>
            <a:ext cx="8229600" cy="1143000"/>
          </a:xfrm>
        </p:spPr>
        <p:txBody>
          <a:bodyPr/>
          <a:lstStyle/>
          <a:p>
            <a:r>
              <a:rPr lang="en-US" dirty="0">
                <a:solidFill>
                  <a:srgbClr val="008000"/>
                </a:solidFill>
                <a:latin typeface="Avenir Book"/>
                <a:cs typeface="Avenir Book"/>
              </a:rPr>
              <a:t>Example B</a:t>
            </a:r>
          </a:p>
        </p:txBody>
      </p:sp>
      <p:sp>
        <p:nvSpPr>
          <p:cNvPr id="161795" name="Rectangle 3"/>
          <p:cNvSpPr>
            <a:spLocks noGrp="1" noChangeArrowheads="1"/>
          </p:cNvSpPr>
          <p:nvPr>
            <p:ph type="body" idx="1"/>
          </p:nvPr>
        </p:nvSpPr>
        <p:spPr>
          <a:xfrm>
            <a:off x="457200" y="1600200"/>
            <a:ext cx="8229600" cy="4957082"/>
          </a:xfrm>
        </p:spPr>
        <p:txBody>
          <a:bodyPr/>
          <a:lstStyle/>
          <a:p>
            <a:pPr marL="0" indent="0">
              <a:lnSpc>
                <a:spcPct val="90000"/>
              </a:lnSpc>
              <a:buNone/>
            </a:pPr>
            <a:r>
              <a:rPr lang="en-US" u="sng" dirty="0">
                <a:sym typeface="Wingdings" charset="0"/>
              </a:rPr>
              <a:t>Example</a:t>
            </a:r>
            <a:r>
              <a:rPr lang="en-US" dirty="0">
                <a:sym typeface="Wingdings" charset="0"/>
              </a:rPr>
              <a:t>: An investigator can manage to find 60 women who cook over open fires outdoors and 45 women in the same village who cook over open fires indoors.  The investigator would like to determine if there is increased prevalence of asthma among those cooking indoors.</a:t>
            </a:r>
            <a:endParaRPr lang="en-US" sz="2800" dirty="0">
              <a:sym typeface="Wingdings" charset="0"/>
            </a:endParaRPr>
          </a:p>
          <a:p>
            <a:pPr marL="749300">
              <a:lnSpc>
                <a:spcPct val="90000"/>
              </a:lnSpc>
            </a:pPr>
            <a:r>
              <a:rPr lang="en-US" sz="3000" dirty="0">
                <a:sym typeface="Wingdings" charset="0"/>
              </a:rPr>
              <a:t>What further information do you need?</a:t>
            </a:r>
          </a:p>
          <a:p>
            <a:pPr marL="749300">
              <a:lnSpc>
                <a:spcPct val="90000"/>
              </a:lnSpc>
            </a:pPr>
            <a:r>
              <a:rPr lang="en-US" sz="3000" dirty="0">
                <a:sym typeface="Wingdings" charset="0"/>
              </a:rPr>
              <a:t>Is there enough power for this study?</a:t>
            </a:r>
          </a:p>
          <a:p>
            <a:pPr marL="749300">
              <a:lnSpc>
                <a:spcPct val="90000"/>
              </a:lnSpc>
            </a:pPr>
            <a:r>
              <a:rPr lang="en-US" sz="3000" dirty="0">
                <a:sym typeface="Wingdings" charset="0"/>
              </a:rPr>
              <a:t>If not, how many subjects are needed for adequate power?</a:t>
            </a:r>
          </a:p>
        </p:txBody>
      </p:sp>
    </p:spTree>
    <p:extLst>
      <p:ext uri="{BB962C8B-B14F-4D97-AF65-F5344CB8AC3E}">
        <p14:creationId xmlns:p14="http://schemas.microsoft.com/office/powerpoint/2010/main" val="42886005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79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79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179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752600"/>
            <a:ext cx="8077200" cy="1825625"/>
          </a:xfrm>
          <a:solidFill>
            <a:srgbClr val="F6D20C"/>
          </a:solidFill>
        </p:spPr>
        <p:txBody>
          <a:bodyPr/>
          <a:lstStyle/>
          <a:p>
            <a:pPr algn="r">
              <a:lnSpc>
                <a:spcPct val="80000"/>
              </a:lnSpc>
            </a:pPr>
            <a:r>
              <a:rPr lang="en-US" sz="5400" i="1" dirty="0">
                <a:solidFill>
                  <a:srgbClr val="3366FF"/>
                </a:solidFill>
                <a:latin typeface="Calibri"/>
                <a:cs typeface="Calibri"/>
              </a:rPr>
              <a:t>Sample size or power questions</a:t>
            </a:r>
            <a:r>
              <a:rPr lang="en-US" sz="6000" i="1" dirty="0">
                <a:solidFill>
                  <a:srgbClr val="3366FF"/>
                </a:solidFill>
                <a:latin typeface="Calibri"/>
                <a:cs typeface="Calibri"/>
              </a:rPr>
              <a:t>?</a:t>
            </a:r>
          </a:p>
        </p:txBody>
      </p:sp>
      <p:sp>
        <p:nvSpPr>
          <p:cNvPr id="5" name="Oval Callout 4"/>
          <p:cNvSpPr/>
          <p:nvPr/>
        </p:nvSpPr>
        <p:spPr bwMode="auto">
          <a:xfrm>
            <a:off x="1676400" y="3276600"/>
            <a:ext cx="3581400" cy="2057400"/>
          </a:xfrm>
          <a:prstGeom prst="wedgeEllipseCallout">
            <a:avLst>
              <a:gd name="adj1" fmla="val 45194"/>
              <a:gd name="adj2" fmla="val 77397"/>
            </a:avLst>
          </a:prstGeom>
          <a:solidFill>
            <a:schemeClr val="accent1"/>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6" name="TextBox 5"/>
          <p:cNvSpPr txBox="1"/>
          <p:nvPr/>
        </p:nvSpPr>
        <p:spPr>
          <a:xfrm>
            <a:off x="3048000" y="3581400"/>
            <a:ext cx="744214" cy="1323439"/>
          </a:xfrm>
          <a:prstGeom prst="rect">
            <a:avLst/>
          </a:prstGeom>
          <a:noFill/>
        </p:spPr>
        <p:txBody>
          <a:bodyPr wrap="none" rtlCol="0">
            <a:spAutoFit/>
          </a:bodyPr>
          <a:lstStyle/>
          <a:p>
            <a:r>
              <a:rPr lang="en-US" sz="8000" dirty="0">
                <a:solidFill>
                  <a:srgbClr val="FF6600"/>
                </a:solidFill>
              </a:rPr>
              <a:t>?</a:t>
            </a:r>
          </a:p>
        </p:txBody>
      </p:sp>
      <p:grpSp>
        <p:nvGrpSpPr>
          <p:cNvPr id="9" name="Group 8"/>
          <p:cNvGrpSpPr/>
          <p:nvPr/>
        </p:nvGrpSpPr>
        <p:grpSpPr>
          <a:xfrm>
            <a:off x="5562600" y="4038600"/>
            <a:ext cx="1524000" cy="1222248"/>
            <a:chOff x="5638800" y="4419600"/>
            <a:chExt cx="1524000" cy="1222248"/>
          </a:xfrm>
        </p:grpSpPr>
        <p:sp>
          <p:nvSpPr>
            <p:cNvPr id="7" name="Oval Callout 6"/>
            <p:cNvSpPr/>
            <p:nvPr/>
          </p:nvSpPr>
          <p:spPr bwMode="auto">
            <a:xfrm>
              <a:off x="5638800" y="4419600"/>
              <a:ext cx="1524000" cy="1222248"/>
            </a:xfrm>
            <a:prstGeom prst="wedgeEllipseCallout">
              <a:avLst>
                <a:gd name="adj1" fmla="val -74949"/>
                <a:gd name="adj2" fmla="val 64211"/>
              </a:avLst>
            </a:prstGeom>
            <a:solidFill>
              <a:srgbClr val="7800A5">
                <a:alpha val="52000"/>
              </a:srgbClr>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
          <p:nvSpPr>
            <p:cNvPr id="8" name="TextBox 7"/>
            <p:cNvSpPr txBox="1"/>
            <p:nvPr/>
          </p:nvSpPr>
          <p:spPr>
            <a:xfrm>
              <a:off x="6019800" y="4648200"/>
              <a:ext cx="856124" cy="830997"/>
            </a:xfrm>
            <a:prstGeom prst="rect">
              <a:avLst/>
            </a:prstGeom>
            <a:noFill/>
          </p:spPr>
          <p:txBody>
            <a:bodyPr wrap="none" rtlCol="0">
              <a:spAutoFit/>
            </a:bodyPr>
            <a:lstStyle/>
            <a:p>
              <a:r>
                <a:rPr lang="en-US" sz="4800" dirty="0">
                  <a:solidFill>
                    <a:srgbClr val="F6D20C"/>
                  </a:solidFill>
                </a:rPr>
                <a:t>??</a:t>
              </a:r>
            </a:p>
          </p:txBody>
        </p:sp>
      </p:grpSp>
    </p:spTree>
    <p:extLst>
      <p:ext uri="{BB962C8B-B14F-4D97-AF65-F5344CB8AC3E}">
        <p14:creationId xmlns:p14="http://schemas.microsoft.com/office/powerpoint/2010/main" val="23699458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a:xfrm>
            <a:off x="457200" y="274320"/>
            <a:ext cx="8229600" cy="1143000"/>
          </a:xfrm>
        </p:spPr>
        <p:txBody>
          <a:bodyPr/>
          <a:lstStyle/>
          <a:p>
            <a:r>
              <a:rPr lang="en-US" dirty="0">
                <a:latin typeface="Avenir Book"/>
                <a:cs typeface="Avenir Book"/>
              </a:rPr>
              <a:t>Sample size &amp; power</a:t>
            </a:r>
          </a:p>
        </p:txBody>
      </p:sp>
      <p:sp>
        <p:nvSpPr>
          <p:cNvPr id="144387" name="Rectangle 3"/>
          <p:cNvSpPr>
            <a:spLocks noGrp="1" noChangeArrowheads="1"/>
          </p:cNvSpPr>
          <p:nvPr>
            <p:ph type="body" idx="1"/>
          </p:nvPr>
        </p:nvSpPr>
        <p:spPr>
          <a:xfrm>
            <a:off x="457200" y="1600200"/>
            <a:ext cx="8458200" cy="4592003"/>
          </a:xfrm>
          <a:solidFill>
            <a:schemeClr val="accent6">
              <a:lumMod val="50000"/>
              <a:alpha val="21000"/>
            </a:schemeClr>
          </a:solidFill>
        </p:spPr>
        <p:txBody>
          <a:bodyPr>
            <a:normAutofit lnSpcReduction="10000"/>
          </a:bodyPr>
          <a:lstStyle/>
          <a:p>
            <a:r>
              <a:rPr lang="en-US" dirty="0">
                <a:latin typeface="Calibri" panose="020F0502020204030204" pitchFamily="34" charset="0"/>
                <a:cs typeface="Arial" panose="020B0604020202020204" pitchFamily="34" charset="0"/>
                <a:sym typeface="Wingdings" charset="0"/>
              </a:rPr>
              <a:t>A critical aspect of study planning involves estimating how many subjects are needed to answer your study question.</a:t>
            </a:r>
          </a:p>
          <a:p>
            <a:r>
              <a:rPr lang="en-US" dirty="0">
                <a:latin typeface="Calibri" panose="020F0502020204030204" pitchFamily="34" charset="0"/>
                <a:cs typeface="Arial" panose="020B0604020202020204" pitchFamily="34" charset="0"/>
                <a:sym typeface="Wingdings" charset="0"/>
              </a:rPr>
              <a:t>Power analysis is used to:</a:t>
            </a:r>
          </a:p>
          <a:p>
            <a:pPr marL="806450" indent="-406400">
              <a:spcAft>
                <a:spcPts val="0"/>
              </a:spcAft>
              <a:buFont typeface="+mj-lt"/>
              <a:buAutoNum type="arabicPeriod"/>
            </a:pPr>
            <a:r>
              <a:rPr lang="en-US" sz="2800" dirty="0">
                <a:latin typeface="Calibri" panose="020F0502020204030204" pitchFamily="34" charset="0"/>
                <a:cs typeface="Arial" panose="020B0604020202020204" pitchFamily="34" charset="0"/>
                <a:sym typeface="Wingdings" charset="0"/>
              </a:rPr>
              <a:t>Determine the power of the test (usefulness of test); or</a:t>
            </a:r>
          </a:p>
          <a:p>
            <a:pPr marL="806450" indent="-406400">
              <a:spcAft>
                <a:spcPts val="600"/>
              </a:spcAft>
              <a:buFont typeface="+mj-lt"/>
              <a:buAutoNum type="arabicPeriod"/>
            </a:pPr>
            <a:r>
              <a:rPr lang="en-US" sz="2800" dirty="0">
                <a:latin typeface="Calibri" panose="020F0502020204030204" pitchFamily="34" charset="0"/>
                <a:cs typeface="Arial" panose="020B0604020202020204" pitchFamily="34" charset="0"/>
                <a:sym typeface="Wingdings" charset="0"/>
              </a:rPr>
              <a:t>Determine the sample size needed to achieve a certain power</a:t>
            </a:r>
            <a:endParaRPr lang="en-US" sz="2200" dirty="0">
              <a:latin typeface="Calibri" panose="020F0502020204030204" pitchFamily="34" charset="0"/>
              <a:cs typeface="Arial" panose="020B0604020202020204" pitchFamily="34" charset="0"/>
              <a:sym typeface="Wingdings" charset="0"/>
            </a:endParaRPr>
          </a:p>
          <a:p>
            <a:r>
              <a:rPr lang="en-US" dirty="0">
                <a:latin typeface="Calibri" panose="020F0502020204030204" pitchFamily="34" charset="0"/>
                <a:cs typeface="Arial" panose="020B0604020202020204" pitchFamily="34" charset="0"/>
                <a:sym typeface="Wingdings" charset="0"/>
              </a:rPr>
              <a:t>It is generally done before the data is collected</a:t>
            </a:r>
          </a:p>
          <a:p>
            <a:endParaRPr lang="en-US" dirty="0">
              <a:latin typeface="Calibri" panose="020F0502020204030204" pitchFamily="34" charset="0"/>
              <a:cs typeface="Arial" panose="020B0604020202020204" pitchFamily="34" charset="0"/>
              <a:sym typeface="Wingdings" charset="0"/>
            </a:endParaRPr>
          </a:p>
        </p:txBody>
      </p:sp>
    </p:spTree>
    <p:extLst>
      <p:ext uri="{BB962C8B-B14F-4D97-AF65-F5344CB8AC3E}">
        <p14:creationId xmlns:p14="http://schemas.microsoft.com/office/powerpoint/2010/main" val="4661954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0080"/>
            <a:ext cx="7772400" cy="1143000"/>
          </a:xfrm>
        </p:spPr>
        <p:txBody>
          <a:bodyPr>
            <a:noAutofit/>
          </a:bodyPr>
          <a:lstStyle/>
          <a:p>
            <a:pPr>
              <a:lnSpc>
                <a:spcPct val="90000"/>
              </a:lnSpc>
              <a:defRPr/>
            </a:pPr>
            <a:r>
              <a:rPr lang="en-US" dirty="0">
                <a:latin typeface="Avenir Book"/>
                <a:cs typeface="Avenir Book"/>
              </a:rPr>
              <a:t>When and how to calculate sample size</a:t>
            </a:r>
          </a:p>
        </p:txBody>
      </p:sp>
      <p:sp>
        <p:nvSpPr>
          <p:cNvPr id="3" name="Content Placeholder 2"/>
          <p:cNvSpPr>
            <a:spLocks noGrp="1"/>
          </p:cNvSpPr>
          <p:nvPr>
            <p:ph idx="1"/>
          </p:nvPr>
        </p:nvSpPr>
        <p:spPr>
          <a:xfrm>
            <a:off x="457200" y="1905000"/>
            <a:ext cx="8229600" cy="3886200"/>
          </a:xfrm>
        </p:spPr>
        <p:txBody>
          <a:bodyPr>
            <a:noAutofit/>
          </a:bodyPr>
          <a:lstStyle/>
          <a:p>
            <a:pPr>
              <a:lnSpc>
                <a:spcPct val="90000"/>
              </a:lnSpc>
              <a:spcAft>
                <a:spcPts val="600"/>
              </a:spcAft>
              <a:defRPr/>
            </a:pPr>
            <a:r>
              <a:rPr lang="en-US" dirty="0">
                <a:latin typeface="Calibri" panose="020F0502020204030204" pitchFamily="34" charset="0"/>
                <a:cs typeface="Arial" panose="020B0604020202020204" pitchFamily="34" charset="0"/>
              </a:rPr>
              <a:t>When - at the study planning phase</a:t>
            </a:r>
          </a:p>
          <a:p>
            <a:pPr lvl="1">
              <a:lnSpc>
                <a:spcPct val="90000"/>
              </a:lnSpc>
              <a:buFont typeface="Arial" panose="020B0604020202020204" pitchFamily="34" charset="0"/>
              <a:buChar char="•"/>
              <a:defRPr/>
            </a:pPr>
            <a:r>
              <a:rPr lang="en-US" dirty="0">
                <a:latin typeface="Calibri" panose="020F0502020204030204" pitchFamily="34" charset="0"/>
                <a:cs typeface="Arial" panose="020B0604020202020204" pitchFamily="34" charset="0"/>
              </a:rPr>
              <a:t>When estimating staffing needs, budget costs</a:t>
            </a:r>
          </a:p>
          <a:p>
            <a:pPr>
              <a:lnSpc>
                <a:spcPct val="90000"/>
              </a:lnSpc>
              <a:defRPr/>
            </a:pPr>
            <a:r>
              <a:rPr lang="en-US" dirty="0">
                <a:latin typeface="Calibri" panose="020F0502020204030204" pitchFamily="34" charset="0"/>
                <a:cs typeface="Arial" panose="020B0604020202020204" pitchFamily="34" charset="0"/>
              </a:rPr>
              <a:t>How - consult with a biostatistician (especially with complex sampling designs)</a:t>
            </a:r>
          </a:p>
          <a:p>
            <a:pPr>
              <a:lnSpc>
                <a:spcPct val="90000"/>
              </a:lnSpc>
              <a:spcAft>
                <a:spcPts val="600"/>
              </a:spcAft>
              <a:defRPr/>
            </a:pPr>
            <a:r>
              <a:rPr lang="en-US" dirty="0">
                <a:latin typeface="Calibri" panose="020F0502020204030204" pitchFamily="34" charset="0"/>
                <a:cs typeface="Arial" panose="020B0604020202020204" pitchFamily="34" charset="0"/>
              </a:rPr>
              <a:t>Sample size estimation requires:</a:t>
            </a:r>
          </a:p>
          <a:p>
            <a:pPr lvl="1">
              <a:lnSpc>
                <a:spcPct val="90000"/>
              </a:lnSpc>
              <a:spcAft>
                <a:spcPts val="600"/>
              </a:spcAft>
              <a:buFont typeface="Arial" panose="020B0604020202020204" pitchFamily="34" charset="0"/>
              <a:buChar char="•"/>
              <a:defRPr/>
            </a:pPr>
            <a:r>
              <a:rPr lang="en-US" dirty="0">
                <a:latin typeface="Calibri" panose="020F0502020204030204" pitchFamily="34" charset="0"/>
                <a:cs typeface="Arial" panose="020B0604020202020204" pitchFamily="34" charset="0"/>
              </a:rPr>
              <a:t>Knowledge of study design to be used</a:t>
            </a:r>
          </a:p>
          <a:p>
            <a:pPr lvl="1">
              <a:lnSpc>
                <a:spcPct val="90000"/>
              </a:lnSpc>
              <a:buFont typeface="Arial" panose="020B0604020202020204" pitchFamily="34" charset="0"/>
              <a:buChar char="•"/>
              <a:defRPr/>
            </a:pPr>
            <a:r>
              <a:rPr lang="en-US" dirty="0">
                <a:latin typeface="Calibri" panose="020F0502020204030204" pitchFamily="34" charset="0"/>
                <a:cs typeface="Arial" panose="020B0604020202020204" pitchFamily="34" charset="0"/>
              </a:rPr>
              <a:t>Prior estimates of baseline prevalence, etc.</a:t>
            </a:r>
          </a:p>
        </p:txBody>
      </p:sp>
      <p:sp>
        <p:nvSpPr>
          <p:cNvPr id="4" name="TextBox 3"/>
          <p:cNvSpPr txBox="1"/>
          <p:nvPr/>
        </p:nvSpPr>
        <p:spPr>
          <a:xfrm>
            <a:off x="7696200" y="0"/>
            <a:ext cx="1066819" cy="1938992"/>
          </a:xfrm>
          <a:prstGeom prst="rect">
            <a:avLst/>
          </a:prstGeom>
          <a:noFill/>
        </p:spPr>
        <p:txBody>
          <a:bodyPr wrap="none" rtlCol="0">
            <a:spAutoFit/>
          </a:bodyPr>
          <a:lstStyle/>
          <a:p>
            <a:r>
              <a:rPr lang="en-US" sz="12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outerShdw blurRad="60007" dir="2000400" sy="-30000" kx="-800400" algn="bl" rotWithShape="0">
                    <a:prstClr val="black">
                      <a:alpha val="20000"/>
                    </a:prstClr>
                  </a:outerShdw>
                  <a:reflection blurRad="12700" stA="28000" endPos="45000" dist="1000" dir="5400000" sy="-100000" algn="bl" rotWithShape="0"/>
                </a:effectLst>
                <a:latin typeface="Arial Rounded MT Bold"/>
                <a:cs typeface="Arial Rounded MT Bold"/>
              </a:rPr>
              <a:t>?</a:t>
            </a:r>
          </a:p>
        </p:txBody>
      </p:sp>
    </p:spTree>
    <p:extLst>
      <p:ext uri="{BB962C8B-B14F-4D97-AF65-F5344CB8AC3E}">
        <p14:creationId xmlns:p14="http://schemas.microsoft.com/office/powerpoint/2010/main" val="3149773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0" y="274320"/>
            <a:ext cx="8229600" cy="1143000"/>
          </a:xfrm>
        </p:spPr>
        <p:txBody>
          <a:bodyPr>
            <a:noAutofit/>
          </a:bodyPr>
          <a:lstStyle/>
          <a:p>
            <a:r>
              <a:rPr lang="en-US" dirty="0">
                <a:latin typeface="Avenir Book"/>
                <a:cs typeface="Avenir Book"/>
              </a:rPr>
              <a:t>Sample size &amp; power: Basics</a:t>
            </a:r>
          </a:p>
        </p:txBody>
      </p:sp>
      <p:sp>
        <p:nvSpPr>
          <p:cNvPr id="147459" name="Rectangle 3"/>
          <p:cNvSpPr>
            <a:spLocks noGrp="1" noChangeArrowheads="1"/>
          </p:cNvSpPr>
          <p:nvPr>
            <p:ph type="body" idx="1"/>
          </p:nvPr>
        </p:nvSpPr>
        <p:spPr>
          <a:xfrm>
            <a:off x="457200" y="1600200"/>
            <a:ext cx="8229600" cy="4462463"/>
          </a:xfrm>
        </p:spPr>
        <p:txBody>
          <a:bodyPr/>
          <a:lstStyle/>
          <a:p>
            <a:pPr>
              <a:lnSpc>
                <a:spcPct val="90000"/>
              </a:lnSpc>
            </a:pPr>
            <a:r>
              <a:rPr lang="en-US" dirty="0">
                <a:latin typeface="Calibri" panose="020F0502020204030204" pitchFamily="34" charset="0"/>
                <a:cs typeface="Arial" panose="020B0604020202020204" pitchFamily="34" charset="0"/>
                <a:sym typeface="Wingdings" charset="0"/>
              </a:rPr>
              <a:t>Studies typically involve a comparison between two (or more) groups.  Differences are observed between the groups, and we ask whether these differences are small enough to be explained by chance (</a:t>
            </a:r>
            <a:r>
              <a:rPr lang="en-US" dirty="0">
                <a:latin typeface="Symbol" charset="2"/>
                <a:cs typeface="Symbol" charset="2"/>
                <a:sym typeface="Wingdings" charset="0"/>
              </a:rPr>
              <a:t>a ≥</a:t>
            </a:r>
            <a:r>
              <a:rPr lang="en-US" dirty="0">
                <a:sym typeface="Wingdings" charset="0"/>
              </a:rPr>
              <a:t> </a:t>
            </a:r>
            <a:r>
              <a:rPr lang="en-US" i="1" dirty="0">
                <a:sym typeface="Wingdings" charset="0"/>
              </a:rPr>
              <a:t>critical value</a:t>
            </a:r>
            <a:r>
              <a:rPr lang="en-US" dirty="0">
                <a:latin typeface="Calibri" panose="020F0502020204030204" pitchFamily="34" charset="0"/>
                <a:cs typeface="Arial" panose="020B0604020202020204" pitchFamily="34" charset="0"/>
                <a:sym typeface="Wingdings" charset="0"/>
              </a:rPr>
              <a:t>)</a:t>
            </a:r>
          </a:p>
          <a:p>
            <a:pPr marL="398463" indent="0">
              <a:lnSpc>
                <a:spcPct val="70000"/>
              </a:lnSpc>
              <a:buNone/>
            </a:pPr>
            <a:r>
              <a:rPr lang="en-US" sz="3600" b="1" dirty="0">
                <a:solidFill>
                  <a:srgbClr val="A5C249"/>
                </a:solidFill>
                <a:latin typeface="Calibri" panose="020F0502020204030204" pitchFamily="34" charset="0"/>
                <a:cs typeface="Arial" panose="020B0604020202020204" pitchFamily="34" charset="0"/>
                <a:sym typeface="Wingdings" charset="0"/>
              </a:rPr>
              <a:t>OR</a:t>
            </a:r>
          </a:p>
          <a:p>
            <a:pPr>
              <a:lnSpc>
                <a:spcPct val="90000"/>
              </a:lnSpc>
            </a:pPr>
            <a:r>
              <a:rPr lang="en-US" dirty="0">
                <a:latin typeface="Calibri" panose="020F0502020204030204" pitchFamily="34" charset="0"/>
                <a:cs typeface="Arial" panose="020B0604020202020204" pitchFamily="34" charset="0"/>
                <a:sym typeface="Wingdings" charset="0"/>
              </a:rPr>
              <a:t>So large they are unlikely to be explained by chance, and thus likely represent a true difference between groups (</a:t>
            </a:r>
            <a:r>
              <a:rPr lang="en-US" dirty="0">
                <a:latin typeface="Symbol" charset="2"/>
                <a:cs typeface="Symbol" charset="2"/>
                <a:sym typeface="Wingdings" charset="0"/>
              </a:rPr>
              <a:t>a &lt;</a:t>
            </a:r>
            <a:r>
              <a:rPr lang="en-US" dirty="0">
                <a:sym typeface="Wingdings" charset="0"/>
              </a:rPr>
              <a:t> </a:t>
            </a:r>
            <a:r>
              <a:rPr lang="en-US" i="1" dirty="0">
                <a:sym typeface="Wingdings" charset="0"/>
              </a:rPr>
              <a:t>critical value</a:t>
            </a:r>
            <a:r>
              <a:rPr lang="en-US" dirty="0">
                <a:latin typeface="Calibri" panose="020F0502020204030204" pitchFamily="34" charset="0"/>
                <a:cs typeface="Arial" panose="020B0604020202020204" pitchFamily="34" charset="0"/>
                <a:sym typeface="Wingdings" charset="0"/>
              </a:rPr>
              <a:t>)</a:t>
            </a:r>
          </a:p>
        </p:txBody>
      </p:sp>
    </p:spTree>
    <p:extLst>
      <p:ext uri="{BB962C8B-B14F-4D97-AF65-F5344CB8AC3E}">
        <p14:creationId xmlns:p14="http://schemas.microsoft.com/office/powerpoint/2010/main" val="521727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2"/>
          <p:cNvSpPr>
            <a:spLocks noGrp="1" noChangeArrowheads="1"/>
          </p:cNvSpPr>
          <p:nvPr>
            <p:ph type="title"/>
          </p:nvPr>
        </p:nvSpPr>
        <p:spPr>
          <a:xfrm>
            <a:off x="457200" y="274320"/>
            <a:ext cx="8229600" cy="1143000"/>
          </a:xfrm>
        </p:spPr>
        <p:txBody>
          <a:bodyPr>
            <a:noAutofit/>
          </a:bodyPr>
          <a:lstStyle/>
          <a:p>
            <a:r>
              <a:rPr lang="en-US" dirty="0">
                <a:latin typeface="Avenir Book"/>
                <a:cs typeface="Avenir Book"/>
              </a:rPr>
              <a:t>Study power</a:t>
            </a:r>
          </a:p>
        </p:txBody>
      </p:sp>
      <p:sp>
        <p:nvSpPr>
          <p:cNvPr id="149507" name="Rectangle 3"/>
          <p:cNvSpPr>
            <a:spLocks noGrp="1" noChangeArrowheads="1"/>
          </p:cNvSpPr>
          <p:nvPr>
            <p:ph type="body" idx="1"/>
          </p:nvPr>
        </p:nvSpPr>
        <p:spPr>
          <a:xfrm>
            <a:off x="457200" y="1600200"/>
            <a:ext cx="8229600" cy="4953000"/>
          </a:xfrm>
        </p:spPr>
        <p:txBody>
          <a:bodyPr/>
          <a:lstStyle/>
          <a:p>
            <a:pPr>
              <a:lnSpc>
                <a:spcPct val="90000"/>
              </a:lnSpc>
            </a:pPr>
            <a:r>
              <a:rPr lang="en-US" sz="3000" dirty="0">
                <a:latin typeface="Calibri" panose="020F0502020204030204" pitchFamily="34" charset="0"/>
                <a:cs typeface="Arial" panose="020B0604020202020204" pitchFamily="34" charset="0"/>
                <a:sym typeface="Wingdings" charset="0"/>
              </a:rPr>
              <a:t>The study power is the probability of rejecting H</a:t>
            </a:r>
            <a:r>
              <a:rPr lang="en-US" sz="3000" baseline="-25000" dirty="0">
                <a:latin typeface="Calibri" panose="020F0502020204030204" pitchFamily="34" charset="0"/>
                <a:cs typeface="Arial" panose="020B0604020202020204" pitchFamily="34" charset="0"/>
                <a:sym typeface="Wingdings" charset="0"/>
              </a:rPr>
              <a:t>0</a:t>
            </a:r>
            <a:r>
              <a:rPr lang="en-US" sz="3000" dirty="0">
                <a:latin typeface="Calibri" panose="020F0502020204030204" pitchFamily="34" charset="0"/>
                <a:cs typeface="Arial" panose="020B0604020202020204" pitchFamily="34" charset="0"/>
                <a:sym typeface="Wingdings" charset="0"/>
              </a:rPr>
              <a:t> when H</a:t>
            </a:r>
            <a:r>
              <a:rPr lang="en-US" sz="3000" baseline="-25000" dirty="0">
                <a:latin typeface="Calibri" panose="020F0502020204030204" pitchFamily="34" charset="0"/>
                <a:cs typeface="Arial" panose="020B0604020202020204" pitchFamily="34" charset="0"/>
                <a:sym typeface="Wingdings" charset="0"/>
              </a:rPr>
              <a:t>a</a:t>
            </a:r>
            <a:r>
              <a:rPr lang="en-US" sz="3000" dirty="0">
                <a:latin typeface="Calibri" panose="020F0502020204030204" pitchFamily="34" charset="0"/>
                <a:cs typeface="Arial" panose="020B0604020202020204" pitchFamily="34" charset="0"/>
                <a:sym typeface="Wingdings" charset="0"/>
              </a:rPr>
              <a:t> is true</a:t>
            </a:r>
          </a:p>
          <a:p>
            <a:pPr>
              <a:lnSpc>
                <a:spcPct val="90000"/>
              </a:lnSpc>
            </a:pPr>
            <a:r>
              <a:rPr lang="en-US" sz="3000" dirty="0">
                <a:latin typeface="Calibri" panose="020F0502020204030204" pitchFamily="34" charset="0"/>
                <a:cs typeface="Arial" panose="020B0604020202020204" pitchFamily="34" charset="0"/>
                <a:sym typeface="Wingdings" charset="0"/>
              </a:rPr>
              <a:t>We want the power to be as large as possible</a:t>
            </a:r>
          </a:p>
          <a:p>
            <a:pPr>
              <a:lnSpc>
                <a:spcPct val="90000"/>
              </a:lnSpc>
            </a:pPr>
            <a:r>
              <a:rPr lang="en-US" sz="3000" dirty="0">
                <a:latin typeface="Calibri" panose="020F0502020204030204" pitchFamily="34" charset="0"/>
                <a:cs typeface="Arial" panose="020B0604020202020204" pitchFamily="34" charset="0"/>
                <a:sym typeface="Wingdings" charset="0"/>
              </a:rPr>
              <a:t>A study with low power may well produce erroneous results</a:t>
            </a:r>
          </a:p>
          <a:p>
            <a:pPr lvl="1">
              <a:lnSpc>
                <a:spcPct val="90000"/>
              </a:lnSpc>
            </a:pPr>
            <a:r>
              <a:rPr lang="en-US" dirty="0">
                <a:latin typeface="Calibri" panose="020F0502020204030204" pitchFamily="34" charset="0"/>
                <a:cs typeface="Arial" panose="020B0604020202020204" pitchFamily="34" charset="0"/>
                <a:sym typeface="Wingdings" charset="0"/>
              </a:rPr>
              <a:t>For example, if a test designed to detect TB has low power, then the probability of correctly determining the TB status a patient is low</a:t>
            </a:r>
          </a:p>
          <a:p>
            <a:pPr>
              <a:lnSpc>
                <a:spcPct val="90000"/>
              </a:lnSpc>
            </a:pPr>
            <a:r>
              <a:rPr lang="en-US" sz="3000" dirty="0">
                <a:latin typeface="Calibri" panose="020F0502020204030204" pitchFamily="34" charset="0"/>
                <a:cs typeface="Arial" panose="020B0604020202020204" pitchFamily="34" charset="0"/>
                <a:sym typeface="Wingdings" charset="0"/>
              </a:rPr>
              <a:t>Study power is defined over repetitions of the same study design &amp; so is a frequency probability</a:t>
            </a:r>
          </a:p>
          <a:p>
            <a:pPr marL="0" indent="0">
              <a:lnSpc>
                <a:spcPct val="90000"/>
              </a:lnSpc>
              <a:buNone/>
            </a:pPr>
            <a:endParaRPr lang="en-US" sz="2800" dirty="0">
              <a:solidFill>
                <a:srgbClr val="FF0000"/>
              </a:solidFill>
              <a:latin typeface="Calibri" panose="020F0502020204030204" pitchFamily="34" charset="0"/>
              <a:cs typeface="Arial" panose="020B0604020202020204" pitchFamily="34" charset="0"/>
              <a:sym typeface="Wingdings" charset="0"/>
            </a:endParaRPr>
          </a:p>
        </p:txBody>
      </p:sp>
      <p:sp>
        <p:nvSpPr>
          <p:cNvPr id="5" name="5-Point Star 4"/>
          <p:cNvSpPr/>
          <p:nvPr/>
        </p:nvSpPr>
        <p:spPr bwMode="auto">
          <a:xfrm>
            <a:off x="3962400" y="304800"/>
            <a:ext cx="1295400" cy="1219200"/>
          </a:xfrm>
          <a:prstGeom prst="star5">
            <a:avLst/>
          </a:prstGeom>
          <a:solidFill>
            <a:srgbClr val="F6D20C"/>
          </a:solidFill>
          <a:ln w="127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spTree>
    <p:extLst>
      <p:ext uri="{BB962C8B-B14F-4D97-AF65-F5344CB8AC3E}">
        <p14:creationId xmlns:p14="http://schemas.microsoft.com/office/powerpoint/2010/main" val="33937939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latin typeface="Avenir Book"/>
                <a:cs typeface="Avenir Book"/>
              </a:rPr>
              <a:t>Sample size &amp; type I, II errors</a:t>
            </a:r>
          </a:p>
        </p:txBody>
      </p:sp>
      <p:sp>
        <p:nvSpPr>
          <p:cNvPr id="3" name="Content Placeholder 2"/>
          <p:cNvSpPr>
            <a:spLocks noGrp="1"/>
          </p:cNvSpPr>
          <p:nvPr>
            <p:ph idx="1"/>
          </p:nvPr>
        </p:nvSpPr>
        <p:spPr>
          <a:xfrm>
            <a:off x="457200" y="1600200"/>
            <a:ext cx="8229600" cy="4953000"/>
          </a:xfrm>
        </p:spPr>
        <p:txBody>
          <a:bodyPr/>
          <a:lstStyle/>
          <a:p>
            <a:pPr>
              <a:lnSpc>
                <a:spcPct val="90000"/>
              </a:lnSpc>
              <a:spcAft>
                <a:spcPts val="600"/>
              </a:spcAft>
            </a:pPr>
            <a:r>
              <a:rPr lang="en-US" sz="3000" dirty="0"/>
              <a:t>Type I error = P (H</a:t>
            </a:r>
            <a:r>
              <a:rPr lang="en-US" sz="3000" baseline="-25000" dirty="0"/>
              <a:t>0</a:t>
            </a:r>
            <a:r>
              <a:rPr lang="en-US" sz="3000" dirty="0"/>
              <a:t> is rejected|H</a:t>
            </a:r>
            <a:r>
              <a:rPr lang="en-US" sz="3000" baseline="-25000" dirty="0"/>
              <a:t>0</a:t>
            </a:r>
            <a:r>
              <a:rPr lang="en-US" sz="3000" dirty="0"/>
              <a:t> is true),    “false-positive” result</a:t>
            </a:r>
          </a:p>
          <a:p>
            <a:pPr lvl="1">
              <a:lnSpc>
                <a:spcPct val="90000"/>
              </a:lnSpc>
            </a:pPr>
            <a:r>
              <a:rPr lang="en-US" i="1" dirty="0"/>
              <a:t>The fire alarm goes off when there is no fire</a:t>
            </a:r>
          </a:p>
          <a:p>
            <a:pPr>
              <a:lnSpc>
                <a:spcPct val="90000"/>
              </a:lnSpc>
              <a:spcAft>
                <a:spcPts val="600"/>
              </a:spcAft>
            </a:pPr>
            <a:r>
              <a:rPr lang="en-US" dirty="0"/>
              <a:t>Type II error = P (H</a:t>
            </a:r>
            <a:r>
              <a:rPr lang="en-US" baseline="-25000" dirty="0"/>
              <a:t>0</a:t>
            </a:r>
            <a:r>
              <a:rPr lang="en-US" dirty="0"/>
              <a:t> is </a:t>
            </a:r>
            <a:r>
              <a:rPr lang="en-US" dirty="0" err="1"/>
              <a:t>accepted|H</a:t>
            </a:r>
            <a:r>
              <a:rPr lang="en-US" baseline="-25000" dirty="0" err="1"/>
              <a:t>a</a:t>
            </a:r>
            <a:r>
              <a:rPr lang="en-US" dirty="0"/>
              <a:t> is true), “false-negative” result</a:t>
            </a:r>
          </a:p>
          <a:p>
            <a:pPr lvl="1">
              <a:lnSpc>
                <a:spcPct val="90000"/>
              </a:lnSpc>
            </a:pPr>
            <a:r>
              <a:rPr lang="en-US" i="1" dirty="0"/>
              <a:t>There is a fire but the fire alarm doesn’t go off</a:t>
            </a:r>
          </a:p>
          <a:p>
            <a:pPr>
              <a:lnSpc>
                <a:spcPct val="90000"/>
              </a:lnSpc>
              <a:spcAft>
                <a:spcPts val="600"/>
              </a:spcAft>
            </a:pPr>
            <a:r>
              <a:rPr lang="en-US" sz="3000" dirty="0"/>
              <a:t>Likelihood of both types of errors is            reduced by increasing sample size</a:t>
            </a:r>
          </a:p>
        </p:txBody>
      </p:sp>
      <p:pic>
        <p:nvPicPr>
          <p:cNvPr id="4" name="Picture 3" descr="Screen Shot 2018-12-09 at 3.03.45 PM.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15200" y="4572000"/>
            <a:ext cx="1371600" cy="1961435"/>
          </a:xfrm>
          <a:prstGeom prst="rect">
            <a:avLst/>
          </a:prstGeom>
        </p:spPr>
      </p:pic>
    </p:spTree>
    <p:extLst>
      <p:ext uri="{BB962C8B-B14F-4D97-AF65-F5344CB8AC3E}">
        <p14:creationId xmlns:p14="http://schemas.microsoft.com/office/powerpoint/2010/main" val="39840483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7200" y="0"/>
            <a:ext cx="8229600" cy="1143000"/>
          </a:xfrm>
        </p:spPr>
        <p:txBody>
          <a:bodyPr>
            <a:noAutofit/>
          </a:bodyPr>
          <a:lstStyle/>
          <a:p>
            <a:r>
              <a:rPr lang="en-US" dirty="0">
                <a:latin typeface="Avenir Book"/>
                <a:cs typeface="Avenir Book"/>
              </a:rPr>
              <a:t>Factors that affect </a:t>
            </a:r>
            <a:r>
              <a:rPr lang="en-US" dirty="0">
                <a:solidFill>
                  <a:srgbClr val="FF6600"/>
                </a:solidFill>
                <a:latin typeface="Avenir Book"/>
                <a:cs typeface="Avenir Book"/>
              </a:rPr>
              <a:t>study power</a:t>
            </a:r>
          </a:p>
        </p:txBody>
      </p:sp>
      <p:sp>
        <p:nvSpPr>
          <p:cNvPr id="2" name="Content Placeholder 1"/>
          <p:cNvSpPr>
            <a:spLocks noGrp="1"/>
          </p:cNvSpPr>
          <p:nvPr>
            <p:ph idx="1"/>
          </p:nvPr>
        </p:nvSpPr>
        <p:spPr>
          <a:xfrm>
            <a:off x="457200" y="1143000"/>
            <a:ext cx="8595360" cy="4530725"/>
          </a:xfrm>
        </p:spPr>
        <p:txBody>
          <a:bodyPr/>
          <a:lstStyle/>
          <a:p>
            <a:pPr marL="0" indent="0">
              <a:buNone/>
            </a:pPr>
            <a:r>
              <a:rPr lang="en-US" dirty="0"/>
              <a:t>Four factors that affect the power of the test:</a:t>
            </a:r>
          </a:p>
          <a:p>
            <a:pPr>
              <a:lnSpc>
                <a:spcPct val="90000"/>
              </a:lnSpc>
              <a:spcAft>
                <a:spcPts val="600"/>
              </a:spcAft>
            </a:pPr>
            <a:r>
              <a:rPr lang="en-US" sz="2800" dirty="0">
                <a:solidFill>
                  <a:srgbClr val="3366FF"/>
                </a:solidFill>
              </a:rPr>
              <a:t>Sample size: </a:t>
            </a:r>
            <a:r>
              <a:rPr lang="en-US" sz="2800" dirty="0"/>
              <a:t>Larger sample sizes will have more power than smaller sample sizes.</a:t>
            </a:r>
          </a:p>
          <a:p>
            <a:pPr>
              <a:lnSpc>
                <a:spcPct val="90000"/>
              </a:lnSpc>
              <a:spcAft>
                <a:spcPts val="600"/>
              </a:spcAft>
            </a:pPr>
            <a:r>
              <a:rPr lang="en-US" sz="2800" dirty="0">
                <a:solidFill>
                  <a:srgbClr val="3366FF"/>
                </a:solidFill>
                <a:latin typeface="Symbol" charset="2"/>
                <a:cs typeface="Symbol" charset="2"/>
              </a:rPr>
              <a:t>a </a:t>
            </a:r>
            <a:r>
              <a:rPr lang="en-US" sz="2800" dirty="0">
                <a:solidFill>
                  <a:srgbClr val="3366FF"/>
                </a:solidFill>
              </a:rPr>
              <a:t>(Type I error rate): </a:t>
            </a:r>
            <a:r>
              <a:rPr lang="en-US" sz="2800" dirty="0"/>
              <a:t>As </a:t>
            </a:r>
            <a:r>
              <a:rPr lang="en-US" sz="2800" dirty="0">
                <a:latin typeface="Symbol" charset="2"/>
                <a:cs typeface="Symbol" charset="2"/>
              </a:rPr>
              <a:t>a </a:t>
            </a:r>
            <a:r>
              <a:rPr lang="en-US" sz="2800" dirty="0"/>
              <a:t>increases, </a:t>
            </a:r>
            <a:r>
              <a:rPr lang="en-US" sz="2800" dirty="0">
                <a:latin typeface="Symbol" charset="2"/>
                <a:cs typeface="Symbol" charset="2"/>
              </a:rPr>
              <a:t>b </a:t>
            </a:r>
            <a:r>
              <a:rPr lang="en-US" sz="2800" dirty="0"/>
              <a:t>(Type II error rate) decreases, and power (= 1-</a:t>
            </a:r>
            <a:r>
              <a:rPr lang="en-US" sz="2800" dirty="0">
                <a:latin typeface="Symbol" charset="2"/>
                <a:cs typeface="Symbol" charset="2"/>
              </a:rPr>
              <a:t>b</a:t>
            </a:r>
            <a:r>
              <a:rPr lang="en-US" sz="2800" dirty="0"/>
              <a:t>) increases. As </a:t>
            </a:r>
            <a:r>
              <a:rPr lang="en-US" sz="2800" dirty="0">
                <a:latin typeface="Symbol" charset="2"/>
                <a:cs typeface="Symbol" charset="2"/>
              </a:rPr>
              <a:t>a</a:t>
            </a:r>
            <a:r>
              <a:rPr lang="en-US" sz="2800" dirty="0"/>
              <a:t> decreases, </a:t>
            </a:r>
            <a:r>
              <a:rPr lang="en-US" sz="2800" dirty="0">
                <a:latin typeface="Symbol" charset="2"/>
                <a:cs typeface="Symbol" charset="2"/>
              </a:rPr>
              <a:t>b</a:t>
            </a:r>
            <a:r>
              <a:rPr lang="en-US" sz="2800" dirty="0"/>
              <a:t> increases, and power decreases.</a:t>
            </a:r>
          </a:p>
          <a:p>
            <a:pPr>
              <a:lnSpc>
                <a:spcPct val="90000"/>
              </a:lnSpc>
              <a:spcAft>
                <a:spcPts val="600"/>
              </a:spcAft>
            </a:pPr>
            <a:r>
              <a:rPr lang="en-US" sz="2800" dirty="0">
                <a:solidFill>
                  <a:srgbClr val="3366FF"/>
                </a:solidFill>
              </a:rPr>
              <a:t>Effect size: </a:t>
            </a:r>
            <a:r>
              <a:rPr lang="en-US" sz="2800" dirty="0"/>
              <a:t>The size of the effect that one expects to see in the test. Other factors being equal, large effect sizes are easier to detect (have greater power) than small effects.</a:t>
            </a:r>
          </a:p>
          <a:p>
            <a:pPr>
              <a:lnSpc>
                <a:spcPct val="90000"/>
              </a:lnSpc>
              <a:spcAft>
                <a:spcPts val="600"/>
              </a:spcAft>
            </a:pPr>
            <a:r>
              <a:rPr lang="en-US" sz="2800" dirty="0">
                <a:solidFill>
                  <a:srgbClr val="3366FF"/>
                </a:solidFill>
              </a:rPr>
              <a:t>Standard deviation (SD): </a:t>
            </a:r>
            <a:r>
              <a:rPr lang="en-US" sz="2800" dirty="0"/>
              <a:t>A small SD will have greater power than a large SD if all other factors are held equal.</a:t>
            </a:r>
          </a:p>
        </p:txBody>
      </p:sp>
    </p:spTree>
    <p:extLst>
      <p:ext uri="{BB962C8B-B14F-4D97-AF65-F5344CB8AC3E}">
        <p14:creationId xmlns:p14="http://schemas.microsoft.com/office/powerpoint/2010/main" val="22294320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7200" y="0"/>
            <a:ext cx="8229600" cy="1143000"/>
          </a:xfrm>
        </p:spPr>
        <p:txBody>
          <a:bodyPr>
            <a:noAutofit/>
          </a:bodyPr>
          <a:lstStyle/>
          <a:p>
            <a:r>
              <a:rPr lang="en-US" dirty="0">
                <a:latin typeface="Avenir Book"/>
                <a:cs typeface="Avenir Book"/>
              </a:rPr>
              <a:t>Factors that affect </a:t>
            </a:r>
            <a:r>
              <a:rPr lang="en-US" dirty="0">
                <a:solidFill>
                  <a:srgbClr val="FF6600"/>
                </a:solidFill>
                <a:latin typeface="Avenir Book"/>
                <a:cs typeface="Avenir Book"/>
              </a:rPr>
              <a:t>sample size</a:t>
            </a:r>
          </a:p>
        </p:txBody>
      </p:sp>
      <p:sp>
        <p:nvSpPr>
          <p:cNvPr id="5" name="Content Placeholder 1"/>
          <p:cNvSpPr>
            <a:spLocks noGrp="1"/>
          </p:cNvSpPr>
          <p:nvPr>
            <p:ph idx="1"/>
          </p:nvPr>
        </p:nvSpPr>
        <p:spPr>
          <a:xfrm>
            <a:off x="457200" y="1143000"/>
            <a:ext cx="8229600" cy="5181600"/>
          </a:xfrm>
        </p:spPr>
        <p:txBody>
          <a:bodyPr/>
          <a:lstStyle/>
          <a:p>
            <a:pPr marL="0" indent="0">
              <a:buNone/>
            </a:pPr>
            <a:r>
              <a:rPr lang="en-US" dirty="0"/>
              <a:t>Four factors that affect the sample size:</a:t>
            </a:r>
          </a:p>
          <a:p>
            <a:pPr>
              <a:lnSpc>
                <a:spcPct val="90000"/>
              </a:lnSpc>
              <a:spcAft>
                <a:spcPts val="600"/>
              </a:spcAft>
            </a:pPr>
            <a:r>
              <a:rPr lang="en-US" sz="2800" dirty="0">
                <a:solidFill>
                  <a:srgbClr val="3366FF"/>
                </a:solidFill>
                <a:latin typeface="Symbol" charset="2"/>
                <a:cs typeface="Symbol" charset="2"/>
              </a:rPr>
              <a:t>b </a:t>
            </a:r>
            <a:r>
              <a:rPr lang="en-US" sz="2800" dirty="0">
                <a:solidFill>
                  <a:srgbClr val="3366FF"/>
                </a:solidFill>
              </a:rPr>
              <a:t>(Type II error rate): </a:t>
            </a:r>
            <a:r>
              <a:rPr lang="en-US" sz="2800" dirty="0"/>
              <a:t>As  </a:t>
            </a:r>
            <a:r>
              <a:rPr lang="en-US" sz="2800" dirty="0">
                <a:latin typeface="Symbol" charset="2"/>
                <a:cs typeface="Symbol" charset="2"/>
              </a:rPr>
              <a:t>b </a:t>
            </a:r>
            <a:r>
              <a:rPr lang="en-US" sz="2800" dirty="0"/>
              <a:t>decreases, the power and sample size increase; and as </a:t>
            </a:r>
            <a:r>
              <a:rPr lang="en-US" sz="2800" dirty="0">
                <a:latin typeface="Symbol" charset="2"/>
                <a:cs typeface="Symbol" charset="2"/>
              </a:rPr>
              <a:t>b </a:t>
            </a:r>
            <a:r>
              <a:rPr lang="en-US" sz="2800" dirty="0"/>
              <a:t>increases, the power and sample size decrease</a:t>
            </a:r>
          </a:p>
          <a:p>
            <a:pPr>
              <a:lnSpc>
                <a:spcPct val="90000"/>
              </a:lnSpc>
              <a:spcAft>
                <a:spcPts val="600"/>
              </a:spcAft>
            </a:pPr>
            <a:r>
              <a:rPr lang="en-US" sz="2800" dirty="0">
                <a:solidFill>
                  <a:srgbClr val="3366FF"/>
                </a:solidFill>
                <a:latin typeface="Symbol" charset="2"/>
                <a:cs typeface="Symbol" charset="2"/>
              </a:rPr>
              <a:t>a </a:t>
            </a:r>
            <a:r>
              <a:rPr lang="en-US" sz="2800" dirty="0">
                <a:solidFill>
                  <a:srgbClr val="3366FF"/>
                </a:solidFill>
              </a:rPr>
              <a:t>(Type I error rate): </a:t>
            </a:r>
            <a:r>
              <a:rPr lang="en-US" sz="2800" dirty="0"/>
              <a:t>As </a:t>
            </a:r>
            <a:r>
              <a:rPr lang="en-US" sz="2800" dirty="0">
                <a:latin typeface="Symbol" charset="2"/>
                <a:cs typeface="Symbol" charset="2"/>
              </a:rPr>
              <a:t>a</a:t>
            </a:r>
            <a:r>
              <a:rPr lang="en-US" sz="2800" dirty="0"/>
              <a:t> increases, the sample size decreases; and as </a:t>
            </a:r>
            <a:r>
              <a:rPr lang="en-US" sz="2800" dirty="0">
                <a:latin typeface="Symbol" charset="2"/>
                <a:cs typeface="Symbol" charset="2"/>
              </a:rPr>
              <a:t>a</a:t>
            </a:r>
            <a:r>
              <a:rPr lang="en-US" sz="2800" dirty="0"/>
              <a:t> decreases, sample size increases</a:t>
            </a:r>
          </a:p>
          <a:p>
            <a:pPr>
              <a:lnSpc>
                <a:spcPct val="90000"/>
              </a:lnSpc>
              <a:spcAft>
                <a:spcPts val="600"/>
              </a:spcAft>
            </a:pPr>
            <a:r>
              <a:rPr lang="en-US" sz="2800" dirty="0">
                <a:solidFill>
                  <a:srgbClr val="3366FF"/>
                </a:solidFill>
              </a:rPr>
              <a:t>Effect size: </a:t>
            </a:r>
            <a:r>
              <a:rPr lang="en-US" sz="2800" dirty="0"/>
              <a:t>A larger sample is needed to detect a small effect; a smaller sample is needed to detect a large effect (all other factors held equal)</a:t>
            </a:r>
          </a:p>
          <a:p>
            <a:pPr>
              <a:lnSpc>
                <a:spcPct val="90000"/>
              </a:lnSpc>
              <a:spcAft>
                <a:spcPts val="600"/>
              </a:spcAft>
            </a:pPr>
            <a:r>
              <a:rPr lang="en-US" sz="2800" dirty="0">
                <a:solidFill>
                  <a:srgbClr val="3366FF"/>
                </a:solidFill>
              </a:rPr>
              <a:t>Standard deviation (SD): </a:t>
            </a:r>
            <a:r>
              <a:rPr lang="en-US" sz="2800" dirty="0"/>
              <a:t>If all other factors are held equal, a small SD will need a smaller sample to achieve the same power as a large SD</a:t>
            </a:r>
          </a:p>
        </p:txBody>
      </p:sp>
    </p:spTree>
    <p:extLst>
      <p:ext uri="{BB962C8B-B14F-4D97-AF65-F5344CB8AC3E}">
        <p14:creationId xmlns:p14="http://schemas.microsoft.com/office/powerpoint/2010/main" val="25177876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2"/>
          <p:cNvSpPr>
            <a:spLocks noGrp="1" noChangeArrowheads="1"/>
          </p:cNvSpPr>
          <p:nvPr>
            <p:ph type="title"/>
          </p:nvPr>
        </p:nvSpPr>
        <p:spPr>
          <a:xfrm>
            <a:off x="457200" y="274320"/>
            <a:ext cx="8229600" cy="1143000"/>
          </a:xfrm>
        </p:spPr>
        <p:txBody>
          <a:bodyPr/>
          <a:lstStyle/>
          <a:p>
            <a:r>
              <a:rPr lang="en-US" dirty="0">
                <a:latin typeface="Avenir Book"/>
                <a:cs typeface="Avenir Book"/>
              </a:rPr>
              <a:t>Study power: </a:t>
            </a:r>
            <a:r>
              <a:rPr lang="en-US" sz="6000" dirty="0">
                <a:solidFill>
                  <a:srgbClr val="FF6600"/>
                </a:solidFill>
                <a:latin typeface="Arial Rounded MT Bold"/>
                <a:cs typeface="Arial Rounded MT Bold"/>
              </a:rPr>
              <a:t>80%</a:t>
            </a:r>
          </a:p>
        </p:txBody>
      </p:sp>
      <p:sp>
        <p:nvSpPr>
          <p:cNvPr id="2" name="Content Placeholder 1"/>
          <p:cNvSpPr>
            <a:spLocks noGrp="1"/>
          </p:cNvSpPr>
          <p:nvPr>
            <p:ph idx="1"/>
          </p:nvPr>
        </p:nvSpPr>
        <p:spPr>
          <a:xfrm>
            <a:off x="457200" y="1600200"/>
            <a:ext cx="8534400" cy="4530725"/>
          </a:xfrm>
        </p:spPr>
        <p:txBody>
          <a:bodyPr/>
          <a:lstStyle/>
          <a:p>
            <a:r>
              <a:rPr lang="en-US" dirty="0"/>
              <a:t>Studies are not worth doing unless they have adequate power to answer the question. As a practical matter, we aim for a power of 80%</a:t>
            </a:r>
          </a:p>
          <a:p>
            <a:pPr marL="347663" lvl="1" indent="0">
              <a:buNone/>
            </a:pPr>
            <a:r>
              <a:rPr lang="en-US" b="1" dirty="0"/>
              <a:t>Power = 1 - P(Type II error) = P(H</a:t>
            </a:r>
            <a:r>
              <a:rPr lang="en-US" b="1" baseline="-25000" dirty="0"/>
              <a:t>0</a:t>
            </a:r>
            <a:r>
              <a:rPr lang="en-US" b="1" dirty="0"/>
              <a:t> </a:t>
            </a:r>
            <a:r>
              <a:rPr lang="en-US" b="1" dirty="0" err="1"/>
              <a:t>rejected|H</a:t>
            </a:r>
            <a:r>
              <a:rPr lang="en-US" b="1" baseline="-25000" dirty="0" err="1"/>
              <a:t>a</a:t>
            </a:r>
            <a:r>
              <a:rPr lang="en-US" b="1" dirty="0"/>
              <a:t> is true)</a:t>
            </a:r>
          </a:p>
          <a:p>
            <a:r>
              <a:rPr lang="en-US" dirty="0"/>
              <a:t>Therefore, the investigator wrestles with the question of how many subjects must be in the study to achieve power of at least 80%</a:t>
            </a:r>
          </a:p>
        </p:txBody>
      </p:sp>
    </p:spTree>
    <p:extLst>
      <p:ext uri="{BB962C8B-B14F-4D97-AF65-F5344CB8AC3E}">
        <p14:creationId xmlns:p14="http://schemas.microsoft.com/office/powerpoint/2010/main" val="1363579752"/>
      </p:ext>
    </p:extLst>
  </p:cSld>
  <p:clrMapOvr>
    <a:masterClrMapping/>
  </p:clrMapOvr>
</p:sld>
</file>

<file path=ppt/theme/theme1.xml><?xml version="1.0" encoding="utf-8"?>
<a:theme xmlns:a="http://schemas.openxmlformats.org/drawingml/2006/main" name="CDC OR Style options 1 and 2">
  <a:themeElements>
    <a:clrScheme name="Custom 2">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151A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1297</TotalTime>
  <Words>1734</Words>
  <Application>Microsoft Office PowerPoint</Application>
  <PresentationFormat>On-screen Show (4:3)</PresentationFormat>
  <Paragraphs>118</Paragraphs>
  <Slides>13</Slides>
  <Notes>13</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13</vt:i4>
      </vt:variant>
    </vt:vector>
  </HeadingPairs>
  <TitlesOfParts>
    <vt:vector size="27" baseType="lpstr">
      <vt:lpstr>MS PGothic</vt:lpstr>
      <vt:lpstr>Arial</vt:lpstr>
      <vt:lpstr>Arial Rounded MT Bold</vt:lpstr>
      <vt:lpstr>Avenir Book</vt:lpstr>
      <vt:lpstr>Calibri</vt:lpstr>
      <vt:lpstr>Calibri (Body)</vt:lpstr>
      <vt:lpstr>Cambria Math</vt:lpstr>
      <vt:lpstr>Courier New</vt:lpstr>
      <vt:lpstr>Garamond</vt:lpstr>
      <vt:lpstr>Symbol</vt:lpstr>
      <vt:lpstr>Times New Roman</vt:lpstr>
      <vt:lpstr>Verdana</vt:lpstr>
      <vt:lpstr>Wingdings</vt:lpstr>
      <vt:lpstr>CDC OR Style options 1 and 2</vt:lpstr>
      <vt:lpstr>Determining Sample Size and Power</vt:lpstr>
      <vt:lpstr>Sample size &amp; power</vt:lpstr>
      <vt:lpstr>When and how to calculate sample size</vt:lpstr>
      <vt:lpstr>Sample size &amp; power: Basics</vt:lpstr>
      <vt:lpstr>Study power</vt:lpstr>
      <vt:lpstr>Sample size &amp; type I, II errors</vt:lpstr>
      <vt:lpstr>Factors that affect study power</vt:lpstr>
      <vt:lpstr>Factors that affect sample size</vt:lpstr>
      <vt:lpstr>Study power: 80%</vt:lpstr>
      <vt:lpstr>Example A</vt:lpstr>
      <vt:lpstr>Example A (2)</vt:lpstr>
      <vt:lpstr>Example B</vt:lpstr>
      <vt:lpstr>Sample size or power questions?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Determining sample size and power</dc:title>
  <dc:creator>Hopewell MD, Philip</dc:creator>
  <cp:lastModifiedBy>Amelia Alonis</cp:lastModifiedBy>
  <cp:revision>199</cp:revision>
  <dcterms:created xsi:type="dcterms:W3CDTF">2017-01-11T20:03:14Z</dcterms:created>
  <dcterms:modified xsi:type="dcterms:W3CDTF">2019-01-18T17:31:54Z</dcterms:modified>
</cp:coreProperties>
</file>