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95" r:id="rId1"/>
  </p:sldMasterIdLst>
  <p:notesMasterIdLst>
    <p:notesMasterId r:id="rId50"/>
  </p:notesMasterIdLst>
  <p:sldIdLst>
    <p:sldId id="335" r:id="rId2"/>
    <p:sldId id="334" r:id="rId3"/>
    <p:sldId id="338" r:id="rId4"/>
    <p:sldId id="260" r:id="rId5"/>
    <p:sldId id="299" r:id="rId6"/>
    <p:sldId id="262" r:id="rId7"/>
    <p:sldId id="321" r:id="rId8"/>
    <p:sldId id="264" r:id="rId9"/>
    <p:sldId id="301" r:id="rId10"/>
    <p:sldId id="339" r:id="rId11"/>
    <p:sldId id="306" r:id="rId12"/>
    <p:sldId id="307" r:id="rId13"/>
    <p:sldId id="309" r:id="rId14"/>
    <p:sldId id="310" r:id="rId15"/>
    <p:sldId id="312" r:id="rId16"/>
    <p:sldId id="340" r:id="rId17"/>
    <p:sldId id="341" r:id="rId18"/>
    <p:sldId id="316" r:id="rId19"/>
    <p:sldId id="317" r:id="rId20"/>
    <p:sldId id="318" r:id="rId21"/>
    <p:sldId id="320" r:id="rId22"/>
    <p:sldId id="302" r:id="rId23"/>
    <p:sldId id="305" r:id="rId24"/>
    <p:sldId id="270" r:id="rId25"/>
    <p:sldId id="267" r:id="rId26"/>
    <p:sldId id="271" r:id="rId27"/>
    <p:sldId id="276" r:id="rId28"/>
    <p:sldId id="278" r:id="rId29"/>
    <p:sldId id="279" r:id="rId30"/>
    <p:sldId id="283" r:id="rId31"/>
    <p:sldId id="284" r:id="rId32"/>
    <p:sldId id="342" r:id="rId33"/>
    <p:sldId id="322" r:id="rId34"/>
    <p:sldId id="331" r:id="rId35"/>
    <p:sldId id="323" r:id="rId36"/>
    <p:sldId id="326" r:id="rId37"/>
    <p:sldId id="308" r:id="rId38"/>
    <p:sldId id="311" r:id="rId39"/>
    <p:sldId id="336" r:id="rId40"/>
    <p:sldId id="337" r:id="rId41"/>
    <p:sldId id="314" r:id="rId42"/>
    <p:sldId id="319" r:id="rId43"/>
    <p:sldId id="329" r:id="rId44"/>
    <p:sldId id="272" r:id="rId45"/>
    <p:sldId id="273" r:id="rId46"/>
    <p:sldId id="274" r:id="rId47"/>
    <p:sldId id="275" r:id="rId48"/>
    <p:sldId id="280" r:id="rId4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ecily Miller" initials="" lastIdx="1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3300"/>
    <a:srgbClr val="585C56"/>
    <a:srgbClr val="F3A90F"/>
    <a:srgbClr val="FFE10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048" autoAdjust="0"/>
    <p:restoredTop sz="41299" autoAdjust="0"/>
  </p:normalViewPr>
  <p:slideViewPr>
    <p:cSldViewPr snapToGrid="0" snapToObjects="1">
      <p:cViewPr varScale="1">
        <p:scale>
          <a:sx n="39" d="100"/>
          <a:sy n="39" d="100"/>
        </p:scale>
        <p:origin x="288" y="42"/>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varScale="1">
        <p:scale>
          <a:sx n="62" d="100"/>
          <a:sy n="62" d="100"/>
        </p:scale>
        <p:origin x="-2632" y="-10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3F4E46-9611-43F2-BA9F-D1E69FFE24D2}" type="datetimeFigureOut">
              <a:rPr lang="en-US" smtClean="0"/>
              <a:pPr/>
              <a:t>1/18/2019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D12EA96-7FFF-487D-87BB-B00E79F81E05}" type="slidenum">
              <a:rPr lang="en-US" smtClean="0"/>
              <a:pPr/>
              <a:t>‹#›</a:t>
            </a:fld>
            <a:endParaRPr lang="en-US"/>
          </a:p>
        </p:txBody>
      </p:sp>
    </p:spTree>
    <p:extLst>
      <p:ext uri="{BB962C8B-B14F-4D97-AF65-F5344CB8AC3E}">
        <p14:creationId xmlns:p14="http://schemas.microsoft.com/office/powerpoint/2010/main" val="25345683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rgbClr val="000000"/>
        </a:solidFill>
        <a:latin typeface="+mn-lt"/>
        <a:ea typeface="+mn-ea"/>
        <a:cs typeface="+mn-cs"/>
      </a:defRPr>
    </a:lvl1pPr>
    <a:lvl2pPr marL="457200" algn="l" defTabSz="914400" rtl="0" eaLnBrk="1" latinLnBrk="0" hangingPunct="1">
      <a:defRPr sz="1200" kern="1200">
        <a:solidFill>
          <a:srgbClr val="000000"/>
        </a:solidFill>
        <a:latin typeface="+mn-lt"/>
        <a:ea typeface="+mn-ea"/>
        <a:cs typeface="+mn-cs"/>
      </a:defRPr>
    </a:lvl2pPr>
    <a:lvl3pPr marL="914400" algn="l" defTabSz="914400" rtl="0" eaLnBrk="1" latinLnBrk="0" hangingPunct="1">
      <a:defRPr sz="1200" kern="1200">
        <a:solidFill>
          <a:srgbClr val="000000"/>
        </a:solidFill>
        <a:latin typeface="+mn-lt"/>
        <a:ea typeface="+mn-ea"/>
        <a:cs typeface="+mn-cs"/>
      </a:defRPr>
    </a:lvl3pPr>
    <a:lvl4pPr marL="1371600" algn="l" defTabSz="914400" rtl="0" eaLnBrk="1" latinLnBrk="0" hangingPunct="1">
      <a:defRPr sz="1200" kern="1200">
        <a:solidFill>
          <a:srgbClr val="000000"/>
        </a:solidFill>
        <a:latin typeface="+mn-lt"/>
        <a:ea typeface="+mn-ea"/>
        <a:cs typeface="+mn-cs"/>
      </a:defRPr>
    </a:lvl4pPr>
    <a:lvl5pPr marL="1828800" algn="l" defTabSz="914400" rtl="0" eaLnBrk="1" latinLnBrk="0" hangingPunct="1">
      <a:defRPr sz="1200" kern="1200">
        <a:solidFill>
          <a:srgbClr val="000000"/>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r>
              <a:rPr lang="en-US" b="1" baseline="0" dirty="0">
                <a:latin typeface="Calibri (Body)"/>
              </a:rPr>
              <a:t>Title: </a:t>
            </a:r>
            <a:r>
              <a:rPr lang="en-US" b="1" dirty="0">
                <a:latin typeface="Calibri (Body)"/>
              </a:rPr>
              <a:t>W1L10 Selecting a Study Population: Sampling</a:t>
            </a:r>
            <a:endParaRPr lang="en-US" b="1" baseline="0" dirty="0">
              <a:latin typeface="Calibri (Body)"/>
            </a:endParaRPr>
          </a:p>
          <a:p>
            <a:pPr marL="0" indent="0">
              <a:buFontTx/>
              <a:buNone/>
            </a:pPr>
            <a:r>
              <a:rPr lang="en-US" b="1" baseline="0" dirty="0">
                <a:latin typeface="Calibri (Body)"/>
              </a:rPr>
              <a:t>Time: 75 minutes (48 slides)</a:t>
            </a:r>
          </a:p>
          <a:p>
            <a:pPr marL="0" indent="0">
              <a:buFontTx/>
              <a:buNone/>
            </a:pPr>
            <a:r>
              <a:rPr lang="en-US" b="1" baseline="0" dirty="0">
                <a:latin typeface="Calibri (Body)"/>
              </a:rPr>
              <a:t>Reading: </a:t>
            </a:r>
            <a:r>
              <a:rPr lang="en-US" b="1" baseline="0" dirty="0" err="1">
                <a:latin typeface="Calibri (Body)"/>
              </a:rPr>
              <a:t>Hulley</a:t>
            </a:r>
            <a:r>
              <a:rPr lang="en-US" b="1" baseline="0" dirty="0">
                <a:latin typeface="Calibri (Body)"/>
              </a:rPr>
              <a:t> chapters 3, 5, 6</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latin typeface="Calibri (Body)"/>
            </a:endParaRPr>
          </a:p>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dirty="0">
                <a:latin typeface="Calibri (Body)"/>
              </a:rPr>
              <a:t>Nearly all population-based studies require sampling.  Using the right sampling method</a:t>
            </a:r>
            <a:r>
              <a:rPr lang="en-US" baseline="0" dirty="0">
                <a:latin typeface="Calibri (Body)"/>
              </a:rPr>
              <a:t> is essential to getting the “right answer” from the study.</a:t>
            </a:r>
            <a:endParaRPr lang="en-US" dirty="0">
              <a:latin typeface="Calibri (Body)"/>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1</a:t>
            </a:fld>
            <a:endParaRPr lang="en-US"/>
          </a:p>
        </p:txBody>
      </p:sp>
    </p:spTree>
    <p:extLst>
      <p:ext uri="{BB962C8B-B14F-4D97-AF65-F5344CB8AC3E}">
        <p14:creationId xmlns:p14="http://schemas.microsoft.com/office/powerpoint/2010/main" val="1211387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The goal of sampling is to select</a:t>
            </a:r>
            <a:r>
              <a:rPr lang="en-US" altLang="en-US" baseline="0" dirty="0"/>
              <a:t> a representative subset of the population of interest.</a:t>
            </a:r>
            <a:endParaRPr lang="en-US" alt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ltLang="en-US" dirty="0"/>
              <a:t> </a:t>
            </a:r>
            <a:r>
              <a:rPr lang="en-CA" altLang="en-US" i="1" dirty="0"/>
              <a:t>[Review slide content]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10</a:t>
            </a:fld>
            <a:endParaRPr lang="en-US"/>
          </a:p>
        </p:txBody>
      </p:sp>
    </p:spTree>
    <p:extLst>
      <p:ext uri="{BB962C8B-B14F-4D97-AF65-F5344CB8AC3E}">
        <p14:creationId xmlns:p14="http://schemas.microsoft.com/office/powerpoint/2010/main" val="31604742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0091605E-93E6-416A-A939-71D1C982912F}" type="slidenum">
              <a:rPr lang="en-US" altLang="en-US" sz="1200" smtClean="0">
                <a:latin typeface="Times New Roman" pitchFamily="18" charset="0"/>
              </a:rPr>
              <a:pPr/>
              <a:t>11</a:t>
            </a:fld>
            <a:endParaRPr lang="en-US" altLang="en-US" sz="1200">
              <a:latin typeface="Times New Roman" pitchFamily="18"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t>Sampling methods get progressively more complicated and may require both different sampling approaches and statistical methods.</a:t>
            </a:r>
          </a:p>
          <a:p>
            <a:pPr marL="171450" indent="-171450">
              <a:buFont typeface="Arial" panose="020B0604020202020204" pitchFamily="34" charset="0"/>
              <a:buChar char="•"/>
            </a:pPr>
            <a:r>
              <a:rPr lang="en-US" altLang="en-US" dirty="0"/>
              <a:t>Can you provide a succinct definition for each of the sampling types?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86CA2DB8-CF14-47BB-83BD-9E002B8479CE}" type="slidenum">
              <a:rPr lang="en-US" altLang="en-US" sz="1200" smtClean="0">
                <a:latin typeface="Times New Roman" pitchFamily="18" charset="0"/>
              </a:rPr>
              <a:pPr/>
              <a:t>12</a:t>
            </a:fld>
            <a:endParaRPr lang="en-US" altLang="en-US" sz="1200">
              <a:latin typeface="Times New Roman" pitchFamily="18" charset="0"/>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latin typeface="Calibri (Body)"/>
              </a:rPr>
              <a:t>Simple random sampling would seem to be the easiest method to implement, but in fact great care</a:t>
            </a:r>
            <a:r>
              <a:rPr lang="en-US" altLang="en-US" baseline="0" dirty="0">
                <a:latin typeface="Calibri (Body)"/>
              </a:rPr>
              <a:t> must be exercised in designing the randomization process.</a:t>
            </a:r>
          </a:p>
          <a:p>
            <a:pPr marL="171450" indent="-171450">
              <a:buFont typeface="Arial" panose="020B0604020202020204" pitchFamily="34" charset="0"/>
              <a:buChar char="•"/>
            </a:pPr>
            <a:r>
              <a:rPr lang="en-US" altLang="en-US" baseline="0" dirty="0">
                <a:latin typeface="Calibri (Body)"/>
              </a:rPr>
              <a:t>Going back to the crowd in sunny Southern California, a straightforward random sampling based on seat number would answer the question about sun-screen use in the entire stadium population, but would provide no information on differences in use by age group, for example.</a:t>
            </a:r>
            <a:endParaRPr lang="en-US" altLang="en-US" dirty="0">
              <a:latin typeface="Calibri (Body)"/>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CE5CA13D-EF11-4BFA-B832-22D16A8C8CC9}" type="slidenum">
              <a:rPr lang="en-US" altLang="en-US" sz="1200" smtClean="0">
                <a:latin typeface="Times New Roman" pitchFamily="18" charset="0"/>
              </a:rPr>
              <a:pPr/>
              <a:t>13</a:t>
            </a:fld>
            <a:endParaRPr lang="en-US" altLang="en-US" sz="1200">
              <a:latin typeface="Times New Roman" pitchFamily="18" charset="0"/>
            </a:endParaRPr>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indent="-173736">
              <a:buFont typeface="Arial" pitchFamily="34" charset="0"/>
              <a:buChar char="•"/>
            </a:pPr>
            <a:r>
              <a:rPr lang="en-CA" altLang="en-US" i="1" dirty="0"/>
              <a:t>[Review slide content]</a:t>
            </a:r>
          </a:p>
          <a:p>
            <a:pPr marL="173736" indent="-173736">
              <a:buFont typeface="Arial" pitchFamily="34" charset="0"/>
              <a:buChar char="•"/>
            </a:pPr>
            <a:r>
              <a:rPr lang="en-CA" altLang="en-US" dirty="0"/>
              <a:t>As per</a:t>
            </a:r>
            <a:r>
              <a:rPr lang="en-CA" altLang="en-US" baseline="0" dirty="0"/>
              <a:t> the previous question, under-sampling of children would limit the usefulness of the information provided; thus the median age of sun screen users would be biased toward an older age.</a:t>
            </a:r>
            <a:endParaRPr lang="en-CA"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39369B22-8B19-44AB-9EA8-B68140C588FD}" type="slidenum">
              <a:rPr lang="en-US" altLang="en-US" sz="1200" smtClean="0">
                <a:latin typeface="Times New Roman" pitchFamily="18" charset="0"/>
              </a:rPr>
              <a:pPr/>
              <a:t>14</a:t>
            </a:fld>
            <a:endParaRPr lang="en-US" altLang="en-US" sz="1200">
              <a:latin typeface="Times New Roman" pitchFamily="18"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latin typeface="Calibri (Body)"/>
              </a:rPr>
              <a:t>[Review slide content]</a:t>
            </a:r>
          </a:p>
          <a:p>
            <a:pPr marL="173736" indent="-173736">
              <a:buFont typeface="Arial" pitchFamily="34" charset="0"/>
              <a:buChar char="•"/>
            </a:pPr>
            <a:r>
              <a:rPr lang="en-US" altLang="en-US" dirty="0">
                <a:latin typeface="Calibri (Body)"/>
              </a:rPr>
              <a:t>Cite the example of systematic sampling from the athletic event.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53F21980-5573-4213-A3D2-B15C5A3211B2}" type="slidenum">
              <a:rPr lang="en-US" altLang="en-US" sz="1200" smtClean="0">
                <a:latin typeface="Times New Roman" pitchFamily="18" charset="0"/>
              </a:rPr>
              <a:pPr/>
              <a:t>15</a:t>
            </a:fld>
            <a:endParaRPr lang="en-US" altLang="en-US" sz="1200">
              <a:latin typeface="Times New Roman" pitchFamily="18"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indent="-173736">
              <a:buFont typeface="Arial" pitchFamily="34" charset="0"/>
              <a:buChar char="•"/>
            </a:pPr>
            <a:r>
              <a:rPr lang="en-US" altLang="en-US" dirty="0">
                <a:latin typeface="Calibri (Body)"/>
              </a:rPr>
              <a:t> </a:t>
            </a:r>
            <a:r>
              <a:rPr lang="en-CA" altLang="en-US" i="1" dirty="0">
                <a:latin typeface="Calibri (Body)"/>
              </a:rPr>
              <a:t>[Review slide content]</a:t>
            </a:r>
            <a:endParaRPr lang="en-US" altLang="en-US" dirty="0">
              <a:latin typeface="Calibri (Body)"/>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altLang="en-US" dirty="0">
                <a:latin typeface="Calibri (Body)"/>
              </a:rPr>
              <a:t> </a:t>
            </a:r>
            <a:r>
              <a:rPr lang="en-CA" altLang="en-US" i="1" dirty="0">
                <a:latin typeface="Calibri (Body)"/>
              </a:rPr>
              <a:t>[Review slide content]</a:t>
            </a:r>
            <a:endParaRPr lang="en-US" altLang="en-US" dirty="0">
              <a:latin typeface="Calibri (Body)"/>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16</a:t>
            </a:fld>
            <a:endParaRPr lang="en-US"/>
          </a:p>
        </p:txBody>
      </p:sp>
    </p:spTree>
    <p:extLst>
      <p:ext uri="{BB962C8B-B14F-4D97-AF65-F5344CB8AC3E}">
        <p14:creationId xmlns:p14="http://schemas.microsoft.com/office/powerpoint/2010/main" val="19647473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a:buChar char="•"/>
              <a:tabLst/>
              <a:defRPr/>
            </a:pPr>
            <a:r>
              <a:rPr lang="en-US" altLang="en-US" dirty="0">
                <a:latin typeface="Calibri (Body)"/>
              </a:rPr>
              <a:t> </a:t>
            </a:r>
            <a:r>
              <a:rPr lang="en-CA" altLang="en-US" i="1" dirty="0">
                <a:latin typeface="Calibri (Body)"/>
              </a:rPr>
              <a:t>[Review slide content]</a:t>
            </a:r>
            <a:endParaRPr lang="en-US" altLang="en-US" dirty="0">
              <a:latin typeface="Calibri (Body)"/>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17</a:t>
            </a:fld>
            <a:endParaRPr lang="en-US"/>
          </a:p>
        </p:txBody>
      </p:sp>
    </p:spTree>
    <p:extLst>
      <p:ext uri="{BB962C8B-B14F-4D97-AF65-F5344CB8AC3E}">
        <p14:creationId xmlns:p14="http://schemas.microsoft.com/office/powerpoint/2010/main" val="18348624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FF82330E-7F18-466E-96F8-85F08F8E9752}" type="slidenum">
              <a:rPr lang="en-US" altLang="en-US" sz="1200" smtClean="0">
                <a:latin typeface="Times New Roman" pitchFamily="18" charset="0"/>
              </a:rPr>
              <a:pPr/>
              <a:t>18</a:t>
            </a:fld>
            <a:endParaRPr lang="en-US" altLang="en-US" sz="1200">
              <a:latin typeface="Times New Roman" pitchFamily="18"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indent="-173736">
              <a:buFont typeface="Arial" pitchFamily="34" charset="0"/>
              <a:buChar char="•"/>
            </a:pPr>
            <a:r>
              <a:rPr lang="en-CA" altLang="en-US" dirty="0"/>
              <a:t>Stratified sampling may be used to ensure that the population chosen is likely to be of nearly the same composition (same characteristics) as the population as a whole.</a:t>
            </a:r>
          </a:p>
          <a:p>
            <a:pPr marL="173355" indent="-173355">
              <a:buFont typeface="Arial" pitchFamily="34" charset="0"/>
              <a:buChar char="•"/>
            </a:pPr>
            <a:r>
              <a:rPr lang="en-US" dirty="0"/>
              <a:t> </a:t>
            </a:r>
            <a:r>
              <a:rPr lang="en-CA" i="1" dirty="0"/>
              <a:t>[Review slide content]</a:t>
            </a:r>
            <a:endParaRPr lang="en-CA" altLang="en-US" dirty="0">
              <a:cs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t>Cluster</a:t>
            </a:r>
            <a:r>
              <a:rPr lang="en-US" altLang="en-US" baseline="0" dirty="0"/>
              <a:t> sampling may be used when it is not possible to apply an intervention in randomly chosen individuals.</a:t>
            </a:r>
          </a:p>
          <a:p>
            <a:pPr marL="171450" indent="-171450">
              <a:buFont typeface="Arial" panose="020B0604020202020204" pitchFamily="34" charset="0"/>
              <a:buChar char="•"/>
            </a:pPr>
            <a:r>
              <a:rPr lang="en-US" altLang="en-US" baseline="0" dirty="0"/>
              <a:t>For example, the unit of randomization in a study of cook stoves in Guatemala was the village.</a:t>
            </a:r>
          </a:p>
          <a:p>
            <a:pPr marL="171450" indent="-171450">
              <a:buFont typeface="Arial" panose="020B0604020202020204" pitchFamily="34" charset="0"/>
              <a:buChar char="•"/>
            </a:pPr>
            <a:r>
              <a:rPr lang="en-US" altLang="en-US" baseline="0" dirty="0"/>
              <a:t>Separate clinics may also be randomized. For example, the potential benefits (yield) of tuberculosis contact investigation could be examined in a cluster randomized trial with the clinic as the unit of randomization.</a:t>
            </a:r>
            <a:endParaRPr lang="en-US" altLang="en-US" dirty="0"/>
          </a:p>
        </p:txBody>
      </p:sp>
      <p:sp>
        <p:nvSpPr>
          <p:cNvPr id="71684"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38F824CF-79BF-4889-944B-A798D2DCD7B8}" type="slidenum">
              <a:rPr lang="en-US" altLang="en-US" sz="1200" smtClean="0"/>
              <a:pPr/>
              <a:t>19</a:t>
            </a:fld>
            <a:endParaRPr lang="en-US" alt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latin typeface="Calibri (Body)"/>
              </a:rPr>
              <a:t>An</a:t>
            </a:r>
            <a:r>
              <a:rPr lang="en-US" baseline="0" dirty="0">
                <a:latin typeface="Calibri (Body)"/>
              </a:rPr>
              <a:t> understanding of sampling methodologies is critical to any population-based study. The results of an otherwise well-designed study can be invalidated by a flawed sampling strategy.</a:t>
            </a:r>
          </a:p>
          <a:p>
            <a:pPr marL="173736" indent="-173736">
              <a:buFont typeface="Arial" pitchFamily="34" charset="0"/>
              <a:buChar char="•"/>
            </a:pPr>
            <a:r>
              <a:rPr lang="en-US" i="1" baseline="0" dirty="0">
                <a:latin typeface="Calibri (Body)"/>
              </a:rPr>
              <a:t>[Review slide content]</a:t>
            </a:r>
            <a:endParaRPr lang="en-US" i="1" dirty="0">
              <a:latin typeface="Calibri (Body)"/>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2</a:t>
            </a:fld>
            <a:endParaRPr lang="en-US"/>
          </a:p>
        </p:txBody>
      </p:sp>
    </p:spTree>
    <p:extLst>
      <p:ext uri="{BB962C8B-B14F-4D97-AF65-F5344CB8AC3E}">
        <p14:creationId xmlns:p14="http://schemas.microsoft.com/office/powerpoint/2010/main" val="272826133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ACF43760-DD69-42F0-AB2E-CE4ED8EB4AD3}" type="slidenum">
              <a:rPr lang="en-US" altLang="en-US" sz="1200" smtClean="0">
                <a:latin typeface="Times New Roman" pitchFamily="18" charset="0"/>
              </a:rPr>
              <a:pPr/>
              <a:t>20</a:t>
            </a:fld>
            <a:endParaRPr lang="en-US" altLang="en-US" sz="1200">
              <a:latin typeface="Times New Roman" pitchFamily="18" charset="0"/>
            </a:endParaRPr>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panose="020B0604020202020204" pitchFamily="34" charset="0"/>
              <a:buChar char="•"/>
            </a:pPr>
            <a:r>
              <a:rPr lang="en-CA" altLang="en-US" dirty="0">
                <a:latin typeface="Calibri (Body)"/>
              </a:rPr>
              <a:t>For example, villages,</a:t>
            </a:r>
            <a:r>
              <a:rPr lang="en-CA" altLang="en-US" baseline="0" dirty="0">
                <a:latin typeface="Calibri (Body)"/>
              </a:rPr>
              <a:t> </a:t>
            </a:r>
            <a:r>
              <a:rPr lang="en-CA" altLang="en-US" dirty="0">
                <a:latin typeface="Calibri (Body)"/>
              </a:rPr>
              <a:t>neighborhoods, or clinics may be randomly selected from a map.</a:t>
            </a:r>
          </a:p>
          <a:p>
            <a:pPr marL="171450" indent="-171450">
              <a:buFont typeface="Arial" panose="020B0604020202020204" pitchFamily="34" charset="0"/>
              <a:buChar char="•"/>
            </a:pPr>
            <a:r>
              <a:rPr lang="en-CA" altLang="en-US" dirty="0">
                <a:latin typeface="Calibri (Body)"/>
              </a:rPr>
              <a:t>One approach would be to assign each unit of</a:t>
            </a:r>
            <a:r>
              <a:rPr lang="en-CA" altLang="en-US" baseline="0" dirty="0">
                <a:latin typeface="Calibri (Body)"/>
              </a:rPr>
              <a:t> randomization a number and then select the units from a table of random numbers. This would avoid selection bias potentially caused by sampling only villages that were easily accessed.</a:t>
            </a:r>
          </a:p>
          <a:p>
            <a:pPr marL="171450" indent="-171450">
              <a:buFont typeface="Arial" panose="020B0604020202020204" pitchFamily="34" charset="0"/>
              <a:buChar char="•"/>
            </a:pPr>
            <a:r>
              <a:rPr lang="en-US" dirty="0"/>
              <a:t> </a:t>
            </a:r>
            <a:r>
              <a:rPr lang="en-CA" i="1" dirty="0"/>
              <a:t>[Review slide content]</a:t>
            </a:r>
            <a:endParaRPr lang="en-CA"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808DDC1A-3129-4E2B-8D9F-492860E222EE}" type="slidenum">
              <a:rPr lang="en-US" altLang="en-US" sz="1200" smtClean="0">
                <a:latin typeface="Times New Roman" pitchFamily="18" charset="0"/>
              </a:rPr>
              <a:pPr/>
              <a:t>21</a:t>
            </a:fld>
            <a:endParaRPr lang="en-US" altLang="en-US" sz="1200">
              <a:latin typeface="Times New Roman" pitchFamily="18"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t>[Review slide content]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16607818-D713-4879-8593-4405550091F0}" type="slidenum">
              <a:rPr lang="en-US" altLang="en-US" sz="1200" smtClean="0">
                <a:latin typeface="Times New Roman" pitchFamily="18" charset="0"/>
              </a:rPr>
              <a:pPr/>
              <a:t>22</a:t>
            </a:fld>
            <a:endParaRPr lang="en-US" altLang="en-US" sz="1200">
              <a:latin typeface="Times New Roman" pitchFamily="18"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indent="-173736">
              <a:buFont typeface="Arial" pitchFamily="34" charset="0"/>
              <a:buChar char="•"/>
            </a:pPr>
            <a:r>
              <a:rPr lang="en-US" altLang="en-US" dirty="0"/>
              <a:t> Non probability sampling is useful as a way of developing preliminary</a:t>
            </a:r>
            <a:r>
              <a:rPr lang="en-US" altLang="en-US" baseline="0" dirty="0"/>
              <a:t> data or generating an hypothesis for a larger better-designed study.</a:t>
            </a:r>
          </a:p>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t>[Review slide content]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0534EB56-548C-4002-8F1B-C96FC667391B}" type="slidenum">
              <a:rPr lang="en-US" altLang="en-US" sz="1200" smtClean="0">
                <a:latin typeface="Times New Roman" pitchFamily="18" charset="0"/>
              </a:rPr>
              <a:pPr/>
              <a:t>23</a:t>
            </a:fld>
            <a:endParaRPr lang="en-US" altLang="en-US" sz="1200">
              <a:latin typeface="Times New Roman" pitchFamily="18" charset="0"/>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355" indent="-173355">
              <a:buFont typeface="Arial" pitchFamily="34" charset="0"/>
              <a:buChar char="•"/>
            </a:pPr>
            <a:r>
              <a:rPr lang="en-CA" i="1" dirty="0">
                <a:latin typeface="+mn-lt"/>
              </a:rPr>
              <a:t>[Review slide content]</a:t>
            </a:r>
            <a:endParaRPr lang="en-US" dirty="0">
              <a:latin typeface="+mn-lt"/>
            </a:endParaRPr>
          </a:p>
          <a:p>
            <a:pPr marL="173355" indent="-173355">
              <a:buFont typeface="Arial" pitchFamily="34" charset="0"/>
              <a:buChar char="•"/>
            </a:pPr>
            <a:r>
              <a:rPr lang="en-US" altLang="en-US" i="1" dirty="0">
                <a:latin typeface="+mn-lt"/>
              </a:rPr>
              <a:t>[Highlight that non-probability methods may produce biased results, but often have to be used.]</a:t>
            </a:r>
            <a:endParaRPr lang="en-US" dirty="0">
              <a:latin typeface="+mn-lt"/>
            </a:endParaRPr>
          </a:p>
          <a:p>
            <a:pPr marL="173736" indent="-173736">
              <a:buFont typeface="Arial" pitchFamily="34" charset="0"/>
              <a:buChar char="•"/>
            </a:pPr>
            <a:r>
              <a:rPr lang="en-US" altLang="en-US" i="1" dirty="0">
                <a:latin typeface="+mn-lt"/>
              </a:rPr>
              <a:t>[Give the example of observing episodes of patient care, where it would be impractical to use a probability sample.]</a:t>
            </a:r>
            <a:endParaRPr lang="en-CA" altLang="en-US" i="1" dirty="0">
              <a:latin typeface="+mn-lt"/>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i="0" dirty="0">
                <a:latin typeface="Calibri (Body)"/>
              </a:rPr>
              <a:t>As emphasized previously, the research question is the main determinant of study design, and sampling strategy.</a:t>
            </a:r>
          </a:p>
          <a:p>
            <a:pPr marL="171450" indent="-171450">
              <a:buFont typeface="Arial" panose="020B0604020202020204" pitchFamily="34" charset="0"/>
              <a:buChar char="•"/>
            </a:pPr>
            <a:r>
              <a:rPr lang="en-US" i="0" dirty="0">
                <a:latin typeface="Calibri (Body)"/>
              </a:rPr>
              <a:t>In addition, the question determines inclusion and exclusion criteria. The stricter and more narrowly defined the inclusion criteria</a:t>
            </a:r>
            <a:r>
              <a:rPr lang="en-US" i="0" baseline="0" dirty="0">
                <a:latin typeface="Calibri (Body)"/>
              </a:rPr>
              <a:t> the greater the internal validity of the findings, but the less external validity or </a:t>
            </a:r>
            <a:r>
              <a:rPr lang="en-US" i="0" baseline="0" dirty="0" err="1">
                <a:latin typeface="Calibri (Body)"/>
              </a:rPr>
              <a:t>generalizability</a:t>
            </a:r>
            <a:r>
              <a:rPr lang="en-US" i="0" baseline="0" dirty="0">
                <a:latin typeface="Calibri (Body)"/>
              </a:rPr>
              <a:t>.</a:t>
            </a:r>
          </a:p>
          <a:p>
            <a:pPr marL="171450" indent="-171450">
              <a:buFont typeface="Arial" panose="020B0604020202020204" pitchFamily="34" charset="0"/>
              <a:buChar char="•"/>
            </a:pPr>
            <a:r>
              <a:rPr lang="en-US" i="0" baseline="0" dirty="0">
                <a:latin typeface="Calibri (Body)"/>
              </a:rPr>
              <a:t>A study done in a narrowly defined population may generate an hypothesis that is then studied in a broader population to test generalizability (external validity) as shown in the next slide.</a:t>
            </a:r>
            <a:endParaRPr lang="en-US" i="0" dirty="0">
              <a:latin typeface="Calibri (Body)"/>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24</a:t>
            </a:fld>
            <a:endParaRPr lang="en-US"/>
          </a:p>
        </p:txBody>
      </p:sp>
    </p:spTree>
    <p:extLst>
      <p:ext uri="{BB962C8B-B14F-4D97-AF65-F5344CB8AC3E}">
        <p14:creationId xmlns:p14="http://schemas.microsoft.com/office/powerpoint/2010/main" val="40113350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In this study, if the population was comprised only of genetically identical rats, the results would apply only to that strain of rats and could not be generalized</a:t>
            </a:r>
            <a:r>
              <a:rPr lang="en-US" baseline="0" dirty="0"/>
              <a:t> to a group of wild rats of different genotypes-the results would not have external validity.</a:t>
            </a:r>
            <a:endParaRPr lang="en-US" dirty="0"/>
          </a:p>
        </p:txBody>
      </p:sp>
      <p:sp>
        <p:nvSpPr>
          <p:cNvPr id="4" name="Slide Number Placeholder 3"/>
          <p:cNvSpPr>
            <a:spLocks noGrp="1"/>
          </p:cNvSpPr>
          <p:nvPr>
            <p:ph type="sldNum" sz="quarter" idx="10"/>
          </p:nvPr>
        </p:nvSpPr>
        <p:spPr/>
        <p:txBody>
          <a:bodyPr/>
          <a:lstStyle/>
          <a:p>
            <a:fld id="{8D12EA96-7FFF-487D-87BB-B00E79F81E05}" type="slidenum">
              <a:rPr lang="en-US" smtClean="0"/>
              <a:pPr/>
              <a:t>25</a:t>
            </a:fld>
            <a:endParaRPr lang="en-US"/>
          </a:p>
        </p:txBody>
      </p:sp>
    </p:spTree>
    <p:extLst>
      <p:ext uri="{BB962C8B-B14F-4D97-AF65-F5344CB8AC3E}">
        <p14:creationId xmlns:p14="http://schemas.microsoft.com/office/powerpoint/2010/main" val="23172490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mn-lt"/>
              </a:rPr>
              <a:t>Exclusion criteria include those characteristics</a:t>
            </a:r>
            <a:r>
              <a:rPr lang="en-US" baseline="0" dirty="0">
                <a:latin typeface="+mn-lt"/>
              </a:rPr>
              <a:t> that would bias the study.</a:t>
            </a:r>
          </a:p>
          <a:p>
            <a:pPr marL="171450" indent="-171450">
              <a:buFont typeface="Arial" panose="020B0604020202020204" pitchFamily="34" charset="0"/>
              <a:buChar char="•"/>
            </a:pPr>
            <a:r>
              <a:rPr lang="en-US" baseline="0" dirty="0">
                <a:latin typeface="+mn-lt"/>
              </a:rPr>
              <a:t>For example, in a study of incident tuberculosis infections in health care workers, participants who have had previously documented positive tests would be excluded. Including them would bias the findings toward a larger number of incident infections.</a:t>
            </a:r>
          </a:p>
          <a:p>
            <a:pPr marL="171450" indent="-171450">
              <a:buFont typeface="Arial" panose="020B0604020202020204" pitchFamily="34" charset="0"/>
              <a:buChar char="•"/>
            </a:pPr>
            <a:r>
              <a:rPr lang="en-US" dirty="0">
                <a:latin typeface="+mn-lt"/>
              </a:rPr>
              <a:t> </a:t>
            </a:r>
            <a:r>
              <a:rPr lang="en-CA" i="1" dirty="0">
                <a:latin typeface="+mn-lt"/>
              </a:rPr>
              <a:t>[Review slide content]</a:t>
            </a:r>
            <a:endParaRPr lang="en-US" dirty="0">
              <a:latin typeface="+mn-lt"/>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26</a:t>
            </a:fld>
            <a:endParaRPr lang="en-US"/>
          </a:p>
        </p:txBody>
      </p:sp>
    </p:spTree>
    <p:extLst>
      <p:ext uri="{BB962C8B-B14F-4D97-AF65-F5344CB8AC3E}">
        <p14:creationId xmlns:p14="http://schemas.microsoft.com/office/powerpoint/2010/main" val="221105625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As noted in several of the previous slides, flawed sampling and inappropriate inclusion</a:t>
            </a:r>
            <a:r>
              <a:rPr lang="en-US" baseline="0" dirty="0"/>
              <a:t> and exclusion criteria may bias the study results and lead to erroneous conclusions. </a:t>
            </a:r>
            <a:r>
              <a:rPr lang="en-US" dirty="0"/>
              <a:t>Thus, the potential for bias must be taken into account</a:t>
            </a:r>
            <a:r>
              <a:rPr lang="en-US" baseline="0" dirty="0"/>
              <a:t> </a:t>
            </a:r>
            <a:r>
              <a:rPr lang="en-US" dirty="0"/>
              <a:t>when designing the sampling strategy and identifying inclusion/exclusion criteria.</a:t>
            </a:r>
          </a:p>
          <a:p>
            <a:pPr marL="171450" indent="-171450">
              <a:buFont typeface="Arial" panose="020B0604020202020204" pitchFamily="34" charset="0"/>
              <a:buChar char="•"/>
            </a:pPr>
            <a:r>
              <a:rPr lang="en-US" dirty="0"/>
              <a:t>The investigator must take into account the potential for introducing</a:t>
            </a:r>
            <a:r>
              <a:rPr lang="en-US" baseline="0" dirty="0"/>
              <a:t> bias when selecting an approach to sampling and to inclusion/exclusion criteria. All the listed factors are forms of selection bias and may result erroneous results.</a:t>
            </a:r>
          </a:p>
          <a:p>
            <a:pPr marL="171450" indent="-171450">
              <a:buFont typeface="Arial" panose="020B0604020202020204" pitchFamily="34" charset="0"/>
              <a:buChar char="•"/>
            </a:pPr>
            <a:r>
              <a:rPr lang="en-US" baseline="0" dirty="0"/>
              <a:t>Self selection bias may result, for example, when an investigator is seeking volunteers to examine for a specific genetic mutation. People who have reason to think they may have the mutation may be more likely to volunteer for the study.</a:t>
            </a:r>
          </a:p>
          <a:p>
            <a:pPr marL="171450" indent="-171450">
              <a:buFont typeface="Arial" panose="020B0604020202020204" pitchFamily="34" charset="0"/>
              <a:buChar char="•"/>
            </a:pPr>
            <a:r>
              <a:rPr lang="en-US" baseline="0" dirty="0"/>
              <a:t>Referral bias happens in the same way when a referring clinician thinks a patient may have the mutation being studied.</a:t>
            </a:r>
          </a:p>
          <a:p>
            <a:pPr marL="171450" indent="-171450">
              <a:buFont typeface="Arial" panose="020B0604020202020204" pitchFamily="34" charset="0"/>
              <a:buChar char="•"/>
            </a:pPr>
            <a:r>
              <a:rPr lang="en-US" baseline="0" dirty="0"/>
              <a:t>Inclusion/exclusion bias may occur when, inadvertently, the criteria disproportionately include or exclude persons with the condition of interest.</a:t>
            </a:r>
          </a:p>
          <a:p>
            <a:pPr marL="171450" indent="-171450">
              <a:buFont typeface="Arial" panose="020B0604020202020204" pitchFamily="34" charset="0"/>
              <a:buChar char="•"/>
            </a:pPr>
            <a:r>
              <a:rPr lang="en-US" baseline="0" dirty="0"/>
              <a:t>Incomplete information provided to or from study subjects may bias data.</a:t>
            </a:r>
          </a:p>
          <a:p>
            <a:pPr marL="171450" indent="-171450">
              <a:buFont typeface="Arial" panose="020B0604020202020204" pitchFamily="34" charset="0"/>
              <a:buChar char="•"/>
            </a:pPr>
            <a:r>
              <a:rPr lang="en-US" baseline="0" dirty="0"/>
              <a:t>Interviewers may slant questions in such a way as to bias answers in one direction or another.</a:t>
            </a:r>
          </a:p>
          <a:p>
            <a:pPr marL="171450" indent="-171450">
              <a:buFont typeface="Arial" panose="020B0604020202020204" pitchFamily="34" charset="0"/>
              <a:buChar char="•"/>
            </a:pPr>
            <a:r>
              <a:rPr lang="en-US" baseline="0" dirty="0"/>
              <a:t>Finally, study subjects may not recall distant events or subtle symptoms thereby introducing bias.</a:t>
            </a:r>
          </a:p>
          <a:p>
            <a:pPr marL="171450" indent="-171450">
              <a:buFont typeface="Arial" panose="020B0604020202020204" pitchFamily="34" charset="0"/>
              <a:buChar char="•"/>
            </a:pPr>
            <a:r>
              <a:rPr lang="en-US" baseline="0" dirty="0"/>
              <a:t>Can you provide examples of any of these types of bias?</a:t>
            </a:r>
            <a:endParaRPr lang="en-US" dirty="0"/>
          </a:p>
        </p:txBody>
      </p:sp>
      <p:sp>
        <p:nvSpPr>
          <p:cNvPr id="4" name="Slide Number Placeholder 3"/>
          <p:cNvSpPr>
            <a:spLocks noGrp="1"/>
          </p:cNvSpPr>
          <p:nvPr>
            <p:ph type="sldNum" sz="quarter" idx="10"/>
          </p:nvPr>
        </p:nvSpPr>
        <p:spPr/>
        <p:txBody>
          <a:bodyPr/>
          <a:lstStyle/>
          <a:p>
            <a:fld id="{8D12EA96-7FFF-487D-87BB-B00E79F81E05}" type="slidenum">
              <a:rPr lang="en-US" smtClean="0"/>
              <a:pPr/>
              <a:t>27</a:t>
            </a:fld>
            <a:endParaRPr lang="en-US"/>
          </a:p>
        </p:txBody>
      </p:sp>
    </p:spTree>
    <p:extLst>
      <p:ext uri="{BB962C8B-B14F-4D97-AF65-F5344CB8AC3E}">
        <p14:creationId xmlns:p14="http://schemas.microsoft.com/office/powerpoint/2010/main" val="6744512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latin typeface="Calibri (Body)"/>
              </a:rPr>
              <a:t>These three occurrences may have very important</a:t>
            </a:r>
            <a:r>
              <a:rPr lang="en-US" baseline="0" dirty="0">
                <a:latin typeface="Calibri (Body)"/>
              </a:rPr>
              <a:t> influences on study results and conclusions. Considerable efforts should be expended to avoid all of the circumstances.</a:t>
            </a:r>
          </a:p>
          <a:p>
            <a:pPr marL="457200" indent="-171450">
              <a:buFont typeface="Arial" panose="020B0604020202020204" pitchFamily="34" charset="0"/>
              <a:buChar char="•"/>
            </a:pPr>
            <a:r>
              <a:rPr lang="en-US" baseline="0" dirty="0">
                <a:latin typeface="Calibri (Body)"/>
              </a:rPr>
              <a:t>A large number of subjects lost-to-follow-up may completely invalidate a well-designed study.</a:t>
            </a:r>
          </a:p>
          <a:p>
            <a:pPr marL="457200" indent="-171450">
              <a:buFont typeface="Arial" panose="020B0604020202020204" pitchFamily="34" charset="0"/>
              <a:buChar char="•"/>
            </a:pPr>
            <a:r>
              <a:rPr lang="en-US" baseline="0" dirty="0">
                <a:latin typeface="Calibri (Body)"/>
              </a:rPr>
              <a:t>A good example of nonparticipation is the healthy worker bias in which studies of lung disease in miners, for example, that are done at the mine do not take into account that the miners who are present for the examination are those who haven’t developed lung disease. Those with respiratory symptoms do not participate in the study because they are not present at the mine.</a:t>
            </a:r>
          </a:p>
          <a:p>
            <a:pPr marL="457200" indent="-171450">
              <a:buFont typeface="Arial" panose="020B0604020202020204" pitchFamily="34" charset="0"/>
              <a:buChar char="•"/>
            </a:pPr>
            <a:r>
              <a:rPr lang="en-US" baseline="0" dirty="0">
                <a:latin typeface="Calibri (Body)"/>
              </a:rPr>
              <a:t>Misclassification can occur with regard to either exposure or outcome.</a:t>
            </a:r>
            <a:endParaRPr lang="en-US" dirty="0">
              <a:latin typeface="Calibri (Body)"/>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28</a:t>
            </a:fld>
            <a:endParaRPr lang="en-US"/>
          </a:p>
        </p:txBody>
      </p:sp>
    </p:spTree>
    <p:extLst>
      <p:ext uri="{BB962C8B-B14F-4D97-AF65-F5344CB8AC3E}">
        <p14:creationId xmlns:p14="http://schemas.microsoft.com/office/powerpoint/2010/main" val="84988455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Depending on the type of misclassification, the measure of association can be biased toward or away from 1.0 and lead to erroneous conclusions.</a:t>
            </a:r>
          </a:p>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t>[Review slide content]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29</a:t>
            </a:fld>
            <a:endParaRPr lang="en-US"/>
          </a:p>
        </p:txBody>
      </p:sp>
    </p:spTree>
    <p:extLst>
      <p:ext uri="{BB962C8B-B14F-4D97-AF65-F5344CB8AC3E}">
        <p14:creationId xmlns:p14="http://schemas.microsoft.com/office/powerpoint/2010/main" val="2199218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US" altLang="en-US" sz="1000" dirty="0"/>
              <a:t> </a:t>
            </a:r>
            <a:r>
              <a:rPr lang="en-CA" altLang="en-US" i="1" dirty="0"/>
              <a:t>[Review slide content]</a:t>
            </a:r>
          </a:p>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0" dirty="0"/>
              <a:t>Examples: </a:t>
            </a:r>
            <a:r>
              <a:rPr lang="en-US" sz="1200" kern="1200" dirty="0">
                <a:solidFill>
                  <a:schemeClr val="tx1"/>
                </a:solidFill>
                <a:effectLst/>
                <a:latin typeface="+mn-lt"/>
                <a:ea typeface="+mn-ea"/>
                <a:cs typeface="+mn-cs"/>
              </a:rPr>
              <a:t>Population-based HIV Impact Assessment (PHIA)</a:t>
            </a:r>
            <a:r>
              <a:rPr lang="en-US" sz="1200" kern="1200" baseline="0" dirty="0">
                <a:solidFill>
                  <a:schemeClr val="tx1"/>
                </a:solidFill>
                <a:effectLst/>
                <a:latin typeface="+mn-lt"/>
                <a:ea typeface="+mn-ea"/>
                <a:cs typeface="+mn-cs"/>
              </a:rPr>
              <a:t> survey and DHS</a:t>
            </a:r>
            <a:endParaRPr lang="en-CA" altLang="en-US" i="0" dirty="0"/>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altLang="en-US" b="1" i="0" u="none" dirty="0"/>
              <a:t>When sampling is not needed:</a:t>
            </a:r>
          </a:p>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US" altLang="en-US" i="0" u="none" dirty="0"/>
              <a:t>Data are electronic (e.g., if the records of all visits to AIDS outpatient clinics are computerized, you might obtain data from all the records rather than from a sample).</a:t>
            </a:r>
          </a:p>
          <a:p>
            <a:pPr marL="173736" marR="0" lvl="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US" altLang="en-US" dirty="0"/>
              <a:t>Data sources are easily and quickly accessible (e.g., District TB register).</a:t>
            </a:r>
          </a:p>
        </p:txBody>
      </p:sp>
      <p:sp>
        <p:nvSpPr>
          <p:cNvPr id="4" name="Slide Number Placeholder 3"/>
          <p:cNvSpPr>
            <a:spLocks noGrp="1"/>
          </p:cNvSpPr>
          <p:nvPr>
            <p:ph type="sldNum" sz="quarter" idx="10"/>
          </p:nvPr>
        </p:nvSpPr>
        <p:spPr/>
        <p:txBody>
          <a:bodyPr/>
          <a:lstStyle/>
          <a:p>
            <a:fld id="{8D12EA96-7FFF-487D-87BB-B00E79F81E05}" type="slidenum">
              <a:rPr lang="en-US" smtClean="0"/>
              <a:pPr/>
              <a:t>3</a:t>
            </a:fld>
            <a:endParaRPr lang="en-US"/>
          </a:p>
        </p:txBody>
      </p:sp>
    </p:spTree>
    <p:extLst>
      <p:ext uri="{BB962C8B-B14F-4D97-AF65-F5344CB8AC3E}">
        <p14:creationId xmlns:p14="http://schemas.microsoft.com/office/powerpoint/2010/main" val="15971376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355" indent="-173355">
              <a:buFont typeface="Arial" pitchFamily="34" charset="0"/>
              <a:buChar char="•"/>
            </a:pPr>
            <a:r>
              <a:rPr lang="en-CA" i="1" dirty="0"/>
              <a:t>[Review slide content]</a:t>
            </a:r>
            <a:endParaRPr lang="en-US" dirty="0">
              <a:latin typeface="Calibri (Body)"/>
            </a:endParaRPr>
          </a:p>
          <a:p>
            <a:pPr marL="173355" indent="-173355">
              <a:buFont typeface="Arial" pitchFamily="34" charset="0"/>
              <a:buChar char="•"/>
            </a:pPr>
            <a:r>
              <a:rPr lang="en-US" dirty="0">
                <a:latin typeface="Calibri (Body)"/>
              </a:rPr>
              <a:t>We haven’t discussed actual</a:t>
            </a:r>
            <a:r>
              <a:rPr lang="en-US" baseline="0" dirty="0">
                <a:latin typeface="Calibri (Body)"/>
              </a:rPr>
              <a:t> recruitment plans or methods but these issues deserve considerable thought.</a:t>
            </a:r>
            <a:endParaRPr lang="en-US" dirty="0"/>
          </a:p>
          <a:p>
            <a:pPr marL="173736" indent="-173736">
              <a:buFont typeface="Arial" pitchFamily="34" charset="0"/>
              <a:buChar char="•"/>
            </a:pPr>
            <a:r>
              <a:rPr lang="en-US" baseline="0" dirty="0">
                <a:latin typeface="Calibri (Body)"/>
              </a:rPr>
              <a:t>Describe how you would go about population selection/sampling for:</a:t>
            </a:r>
          </a:p>
          <a:p>
            <a:pPr marL="630936" indent="-171450">
              <a:buFont typeface="Arial" panose="020B0604020202020204" pitchFamily="34" charset="0"/>
              <a:buChar char="•"/>
            </a:pPr>
            <a:r>
              <a:rPr lang="en-US" baseline="0" dirty="0">
                <a:latin typeface="Calibri (Body)"/>
              </a:rPr>
              <a:t>A study of tuberculosis prevalence;</a:t>
            </a:r>
          </a:p>
          <a:p>
            <a:pPr marL="630936" indent="-171450">
              <a:buFont typeface="Arial" panose="020B0604020202020204" pitchFamily="34" charset="0"/>
              <a:buChar char="•"/>
            </a:pPr>
            <a:r>
              <a:rPr lang="en-US" baseline="0" dirty="0">
                <a:latin typeface="Calibri (Body)"/>
              </a:rPr>
              <a:t>Prevalence of asthma in teenagers;</a:t>
            </a:r>
          </a:p>
          <a:p>
            <a:pPr marL="630555" indent="-171450">
              <a:buFont typeface="Arial" panose="020B0604020202020204" pitchFamily="34" charset="0"/>
              <a:buChar char="•"/>
            </a:pPr>
            <a:r>
              <a:rPr lang="en-US" baseline="0" dirty="0">
                <a:latin typeface="Calibri (Body)"/>
              </a:rPr>
              <a:t>Risk factors for Zika virus infection.</a:t>
            </a:r>
          </a:p>
          <a:p>
            <a:pPr marL="630936" indent="-171450">
              <a:buFont typeface="Arial" panose="020B0604020202020204" pitchFamily="34" charset="0"/>
              <a:buChar char="•"/>
            </a:pPr>
            <a:r>
              <a:rPr lang="en-US" i="1" baseline="0" dirty="0">
                <a:latin typeface="Calibri (Body)"/>
              </a:rPr>
              <a:t>Many other examples could be used.</a:t>
            </a:r>
            <a:endParaRPr lang="en-US" i="1" dirty="0">
              <a:latin typeface="Calibri (Body)"/>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30</a:t>
            </a:fld>
            <a:endParaRPr lang="en-US"/>
          </a:p>
        </p:txBody>
      </p:sp>
    </p:spTree>
    <p:extLst>
      <p:ext uri="{BB962C8B-B14F-4D97-AF65-F5344CB8AC3E}">
        <p14:creationId xmlns:p14="http://schemas.microsoft.com/office/powerpoint/2010/main" val="9758563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latin typeface="Calibri (Body)"/>
              </a:rPr>
              <a:t>[Review slide content]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31</a:t>
            </a:fld>
            <a:endParaRPr lang="en-US"/>
          </a:p>
        </p:txBody>
      </p:sp>
    </p:spTree>
    <p:extLst>
      <p:ext uri="{BB962C8B-B14F-4D97-AF65-F5344CB8AC3E}">
        <p14:creationId xmlns:p14="http://schemas.microsoft.com/office/powerpoint/2010/main" val="167307401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32</a:t>
            </a:fld>
            <a:endParaRPr lang="en-US"/>
          </a:p>
        </p:txBody>
      </p:sp>
    </p:spTree>
    <p:extLst>
      <p:ext uri="{BB962C8B-B14F-4D97-AF65-F5344CB8AC3E}">
        <p14:creationId xmlns:p14="http://schemas.microsoft.com/office/powerpoint/2010/main" val="9028054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1E98361A-54CF-40C2-B7D4-1541EF2F0FFA}" type="slidenum">
              <a:rPr lang="en-US" altLang="en-US" sz="1200" smtClean="0">
                <a:latin typeface="Times New Roman" pitchFamily="18" charset="0"/>
              </a:rPr>
              <a:pPr/>
              <a:t>33</a:t>
            </a:fld>
            <a:endParaRPr lang="en-US" altLang="en-US" sz="1200">
              <a:latin typeface="Times New Roman" pitchFamily="18"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t>Calculating</a:t>
            </a:r>
            <a:r>
              <a:rPr lang="en-US" altLang="en-US" baseline="0" dirty="0"/>
              <a:t> sample size will indicate the level of precision of a given estimate that can be achieved with a sample of a given size.</a:t>
            </a:r>
          </a:p>
          <a:p>
            <a:pPr marL="171450" indent="-171450">
              <a:buFont typeface="Arial" panose="020B0604020202020204" pitchFamily="34" charset="0"/>
              <a:buChar char="•"/>
            </a:pPr>
            <a:r>
              <a:rPr lang="en-US" dirty="0"/>
              <a:t>Estimates of the needed sample size are generally performed in an iterative way with the study design,</a:t>
            </a:r>
            <a:r>
              <a:rPr lang="en-US" baseline="0" dirty="0"/>
              <a:t> the sampling approach, the analysis plan, and the budget.</a:t>
            </a:r>
            <a:endParaRPr lang="en-US" altLang="en-US" baseline="0" dirty="0"/>
          </a:p>
          <a:p>
            <a:pPr marL="171450" indent="-171450">
              <a:buFont typeface="Arial" panose="020B0604020202020204" pitchFamily="34" charset="0"/>
              <a:buChar char="•"/>
            </a:pPr>
            <a:r>
              <a:rPr lang="en-US" baseline="0" dirty="0"/>
              <a:t>You may find that the sample size needed far exceeds any practical limits in budget and available human resources; thus it is important to perform the calculations in an iterative manner while designing the study and determining approaches to sampling.</a:t>
            </a:r>
            <a:endParaRPr lang="en-US"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baseline="0" dirty="0"/>
              <a:t>It is highly desirable to consult with a biostatistician early in the course of study design.</a:t>
            </a:r>
          </a:p>
          <a:p>
            <a:pPr marL="171450" indent="-171450">
              <a:buFont typeface="Arial" panose="020B0604020202020204" pitchFamily="34" charset="0"/>
              <a:buChar char="•"/>
            </a:pPr>
            <a:r>
              <a:rPr lang="en-US" baseline="0" dirty="0"/>
              <a:t>A number of assumptions my go into the calculation of the sample size.</a:t>
            </a:r>
          </a:p>
          <a:p>
            <a:pPr marL="171450" indent="-171450">
              <a:buFont typeface="Arial" panose="020B0604020202020204" pitchFamily="34" charset="0"/>
              <a:buChar char="•"/>
            </a:pPr>
            <a:r>
              <a:rPr lang="en-US" baseline="0" dirty="0"/>
              <a:t>The actual formulae for determining sample size are not necessary to know because there are a number of web sites and statistical programs that may be used, although all require knowing or estimating key variables.</a:t>
            </a:r>
            <a:endParaRPr lang="en-US" dirty="0"/>
          </a:p>
        </p:txBody>
      </p:sp>
      <p:sp>
        <p:nvSpPr>
          <p:cNvPr id="4" name="Slide Number Placeholder 3"/>
          <p:cNvSpPr>
            <a:spLocks noGrp="1"/>
          </p:cNvSpPr>
          <p:nvPr>
            <p:ph type="sldNum" sz="quarter" idx="10"/>
          </p:nvPr>
        </p:nvSpPr>
        <p:spPr/>
        <p:txBody>
          <a:bodyPr/>
          <a:lstStyle/>
          <a:p>
            <a:fld id="{8D12EA96-7FFF-487D-87BB-B00E79F81E05}" type="slidenum">
              <a:rPr lang="en-US" smtClean="0"/>
              <a:pPr/>
              <a:t>34</a:t>
            </a:fld>
            <a:endParaRPr lang="en-US"/>
          </a:p>
        </p:txBody>
      </p:sp>
    </p:spTree>
    <p:extLst>
      <p:ext uri="{BB962C8B-B14F-4D97-AF65-F5344CB8AC3E}">
        <p14:creationId xmlns:p14="http://schemas.microsoft.com/office/powerpoint/2010/main" val="18997884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latin typeface="Calibri (Body)"/>
              </a:rPr>
              <a:t>[Review slide content]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35</a:t>
            </a:fld>
            <a:endParaRPr lang="en-US"/>
          </a:p>
        </p:txBody>
      </p:sp>
    </p:spTree>
    <p:extLst>
      <p:ext uri="{BB962C8B-B14F-4D97-AF65-F5344CB8AC3E}">
        <p14:creationId xmlns:p14="http://schemas.microsoft.com/office/powerpoint/2010/main" val="375358817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i="1" dirty="0"/>
              <a:t>[The following are examples of different sampling strategies. They may</a:t>
            </a:r>
            <a:r>
              <a:rPr lang="en-US" i="1" baseline="0" dirty="0"/>
              <a:t> </a:t>
            </a:r>
            <a:r>
              <a:rPr lang="en-US" i="1" dirty="0"/>
              <a:t>be supplemented with your own examples and may be used as group exercises.]</a:t>
            </a:r>
          </a:p>
        </p:txBody>
      </p:sp>
      <p:sp>
        <p:nvSpPr>
          <p:cNvPr id="4" name="Slide Number Placeholder 3"/>
          <p:cNvSpPr>
            <a:spLocks noGrp="1"/>
          </p:cNvSpPr>
          <p:nvPr>
            <p:ph type="sldNum" sz="quarter" idx="10"/>
          </p:nvPr>
        </p:nvSpPr>
        <p:spPr/>
        <p:txBody>
          <a:bodyPr/>
          <a:lstStyle/>
          <a:p>
            <a:fld id="{8D12EA96-7FFF-487D-87BB-B00E79F81E05}" type="slidenum">
              <a:rPr lang="en-US" smtClean="0"/>
              <a:pPr/>
              <a:t>36</a:t>
            </a:fld>
            <a:endParaRPr lang="en-US"/>
          </a:p>
        </p:txBody>
      </p:sp>
    </p:spTree>
    <p:extLst>
      <p:ext uri="{BB962C8B-B14F-4D97-AF65-F5344CB8AC3E}">
        <p14:creationId xmlns:p14="http://schemas.microsoft.com/office/powerpoint/2010/main" val="8856805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A398AFED-3796-495C-A2BA-4F739B738E80}" type="slidenum">
              <a:rPr lang="en-US" altLang="en-US" sz="1200" smtClean="0">
                <a:latin typeface="Times New Roman" pitchFamily="18" charset="0"/>
              </a:rPr>
              <a:pPr/>
              <a:t>37</a:t>
            </a:fld>
            <a:endParaRPr lang="en-US" altLang="en-US" sz="1200">
              <a:latin typeface="Times New Roman" pitchFamily="18" charset="0"/>
            </a:endParaRPr>
          </a:p>
        </p:txBody>
      </p:sp>
      <p:sp>
        <p:nvSpPr>
          <p:cNvPr id="62467" name="Slide Image Placeholder 1"/>
          <p:cNvSpPr>
            <a:spLocks noGrp="1" noRot="1" noChangeAspect="1" noTextEdit="1"/>
          </p:cNvSpPr>
          <p:nvPr>
            <p:ph type="sldImg"/>
          </p:nvPr>
        </p:nvSpPr>
        <p:spPr>
          <a:xfrm>
            <a:off x="1143000" y="685800"/>
            <a:ext cx="4573588" cy="3429000"/>
          </a:xfrm>
          <a:ln/>
        </p:spPr>
      </p:sp>
      <p:sp>
        <p:nvSpPr>
          <p:cNvPr id="62468" name="Notes Placeholder 2"/>
          <p:cNvSpPr>
            <a:spLocks noGrp="1"/>
          </p:cNvSpPr>
          <p:nvPr>
            <p:ph type="body" idx="1"/>
          </p:nvPr>
        </p:nvSpPr>
        <p:spPr>
          <a:xfrm>
            <a:off x="685800" y="4343520"/>
            <a:ext cx="5486400" cy="4114246"/>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t>We sample 285 units (health facilities) out of a population size 2,000 by using random numbers or drawing names out of a hat.</a:t>
            </a:r>
          </a:p>
          <a:p>
            <a:pPr marL="171450" indent="-171450">
              <a:buFont typeface="Arial" panose="020B0604020202020204" pitchFamily="34" charset="0"/>
              <a:buChar char="•"/>
            </a:pPr>
            <a:r>
              <a:rPr lang="en-US" altLang="en-US" dirty="0"/>
              <a:t>Each unit has the same chance of being chosen.</a:t>
            </a:r>
          </a:p>
        </p:txBody>
      </p:sp>
      <p:sp>
        <p:nvSpPr>
          <p:cNvPr id="62469" name="Slide Number Placeholder 3"/>
          <p:cNvSpPr txBox="1">
            <a:spLocks noGrp="1"/>
          </p:cNvSpPr>
          <p:nvPr/>
        </p:nvSpPr>
        <p:spPr bwMode="auto">
          <a:xfrm>
            <a:off x="3884613" y="8685457"/>
            <a:ext cx="2971800" cy="456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pPr algn="r" eaLnBrk="1" hangingPunct="1"/>
            <a:fld id="{8B15D252-3A4C-4922-9710-6A21C2FE6DE4}" type="slidenum">
              <a:rPr lang="en-US" altLang="en-US" sz="1200"/>
              <a:pPr algn="r" eaLnBrk="1" hangingPunct="1"/>
              <a:t>37</a:t>
            </a:fld>
            <a:endParaRPr lang="en-US" alt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B42645DA-BC14-4800-8C0D-E90294344F23}" type="slidenum">
              <a:rPr lang="en-US" altLang="en-US" sz="1200" smtClean="0">
                <a:latin typeface="Times New Roman" pitchFamily="18" charset="0"/>
              </a:rPr>
              <a:pPr/>
              <a:t>38</a:t>
            </a:fld>
            <a:endParaRPr lang="en-US" altLang="en-US" sz="1200">
              <a:latin typeface="Times New Roman" pitchFamily="18" charset="0"/>
            </a:endParaRPr>
          </a:p>
        </p:txBody>
      </p:sp>
      <p:sp>
        <p:nvSpPr>
          <p:cNvPr id="65539" name="Slide Image Placeholder 1"/>
          <p:cNvSpPr>
            <a:spLocks noGrp="1" noRot="1" noChangeAspect="1" noTextEdit="1"/>
          </p:cNvSpPr>
          <p:nvPr>
            <p:ph type="sldImg"/>
          </p:nvPr>
        </p:nvSpPr>
        <p:spPr>
          <a:xfrm>
            <a:off x="1143000" y="685800"/>
            <a:ext cx="4573588" cy="3429000"/>
          </a:xfrm>
          <a:ln/>
        </p:spPr>
      </p:sp>
      <p:sp>
        <p:nvSpPr>
          <p:cNvPr id="65540" name="Notes Placeholder 2"/>
          <p:cNvSpPr>
            <a:spLocks noGrp="1"/>
          </p:cNvSpPr>
          <p:nvPr>
            <p:ph type="body" idx="1"/>
          </p:nvPr>
        </p:nvSpPr>
        <p:spPr>
          <a:xfrm>
            <a:off x="685800" y="4343520"/>
            <a:ext cx="5486400" cy="4114246"/>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t>[Review slide content]</a:t>
            </a:r>
          </a:p>
        </p:txBody>
      </p:sp>
      <p:sp>
        <p:nvSpPr>
          <p:cNvPr id="65541" name="Slide Number Placeholder 3"/>
          <p:cNvSpPr txBox="1">
            <a:spLocks noGrp="1"/>
          </p:cNvSpPr>
          <p:nvPr/>
        </p:nvSpPr>
        <p:spPr bwMode="auto">
          <a:xfrm>
            <a:off x="3884613" y="8685457"/>
            <a:ext cx="2971800" cy="456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pPr algn="r" eaLnBrk="1" hangingPunct="1"/>
            <a:fld id="{E27B78C0-B7FB-4C17-9C14-CBC047724F82}" type="slidenum">
              <a:rPr lang="en-US" altLang="en-US" sz="1200"/>
              <a:pPr algn="r" eaLnBrk="1" hangingPunct="1"/>
              <a:t>38</a:t>
            </a:fld>
            <a:endParaRPr lang="en-US" alt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latin typeface="Calibri (Body)"/>
              </a:rPr>
              <a:t>Here’s an example of sampling from within an existing data set.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39</a:t>
            </a:fld>
            <a:endParaRPr lang="en-US"/>
          </a:p>
        </p:txBody>
      </p:sp>
    </p:spTree>
    <p:extLst>
      <p:ext uri="{BB962C8B-B14F-4D97-AF65-F5344CB8AC3E}">
        <p14:creationId xmlns:p14="http://schemas.microsoft.com/office/powerpoint/2010/main" val="4201035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TextEdit="1"/>
          </p:cNvSpPr>
          <p:nvPr>
            <p:ph type="sldImg"/>
          </p:nvPr>
        </p:nvSpPr>
        <p:spPr bwMode="auto">
          <a:xfrm>
            <a:off x="1149350" y="685800"/>
            <a:ext cx="4568825" cy="3425825"/>
          </a:xfrm>
          <a:solidFill>
            <a:srgbClr val="FFFFFF"/>
          </a:solidFill>
          <a:ln cap="flat">
            <a:solidFill>
              <a:srgbClr val="000000"/>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sp>
      <p:sp>
        <p:nvSpPr>
          <p:cNvPr id="67587" name="Rectangle 3"/>
          <p:cNvSpPr>
            <a:spLocks noGrp="1"/>
          </p:cNvSpPr>
          <p:nvPr>
            <p:ph type="body" idx="1"/>
          </p:nvPr>
        </p:nvSpPr>
        <p:spPr bwMode="auto">
          <a:xfrm>
            <a:off x="914400" y="4343400"/>
            <a:ext cx="5029200" cy="411638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91196" tIns="45598" rIns="91196" bIns="45598" numCol="1" anchor="t" anchorCtr="0" compatLnSpc="1">
            <a:prstTxWarp prst="textNoShape">
              <a:avLst/>
            </a:prstTxWarp>
          </a:bodyPr>
          <a:lstStyle/>
          <a:p>
            <a:pPr marL="173736" indent="-173736" eaLnBrk="1" hangingPunct="1">
              <a:buFont typeface="Arial" pitchFamily="34" charset="0"/>
              <a:buChar char="•"/>
            </a:pPr>
            <a:r>
              <a:rPr lang="en-US" altLang="en-US" dirty="0"/>
              <a:t>Sampling basically involves a step-by step winnowing of the population to achieve a group of study subjects that is feasible to include and has the characteristics</a:t>
            </a:r>
            <a:r>
              <a:rPr lang="en-US" altLang="en-US" baseline="0" dirty="0"/>
              <a:t> of the population intended to be represented.</a:t>
            </a:r>
          </a:p>
          <a:p>
            <a:pPr marL="173736" indent="-173736" eaLnBrk="1" hangingPunct="1">
              <a:buFont typeface="Arial" pitchFamily="34" charset="0"/>
              <a:buChar char="•"/>
            </a:pPr>
            <a:r>
              <a:rPr lang="en-US" altLang="en-US" i="1" baseline="0" dirty="0"/>
              <a:t>[Review slide content. Ask participants to provide examples relevant to their experience for each of the subpopulations.]</a:t>
            </a:r>
          </a:p>
          <a:p>
            <a:pPr marL="173736" indent="-173736" eaLnBrk="1" hangingPunct="1">
              <a:buFont typeface="Arial" pitchFamily="34" charset="0"/>
              <a:buChar char="•"/>
            </a:pPr>
            <a:r>
              <a:rPr lang="en-US" sz="1200" b="1" i="0" u="none" strike="noStrike" kern="1200" baseline="0" dirty="0">
                <a:solidFill>
                  <a:schemeClr val="tx1"/>
                </a:solidFill>
                <a:latin typeface="+mn-lt"/>
                <a:ea typeface="+mn-ea"/>
                <a:cs typeface="+mn-cs"/>
              </a:rPr>
              <a:t>Target population: </a:t>
            </a:r>
            <a:r>
              <a:rPr lang="en-US" sz="1200" b="0" i="0" u="none" strike="noStrike" kern="1200" baseline="0" dirty="0">
                <a:solidFill>
                  <a:schemeClr val="tx1"/>
                </a:solidFill>
                <a:latin typeface="+mn-lt"/>
                <a:ea typeface="+mn-ea"/>
                <a:cs typeface="+mn-cs"/>
              </a:rPr>
              <a:t>The complete collection of observations we want to study</a:t>
            </a: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Body)"/>
              </a:rPr>
              <a:t>The sampling process was actually</a:t>
            </a:r>
            <a:r>
              <a:rPr lang="en-US" baseline="0" dirty="0">
                <a:latin typeface="Calibri (Body)"/>
              </a:rPr>
              <a:t> much more complicated than is indicated in the abstract.</a:t>
            </a:r>
          </a:p>
          <a:p>
            <a:pPr marL="171450" indent="-171450">
              <a:buFont typeface="Arial" panose="020B0604020202020204" pitchFamily="34" charset="0"/>
              <a:buChar char="•"/>
            </a:pPr>
            <a:r>
              <a:rPr lang="en-US" baseline="0" dirty="0">
                <a:latin typeface="Calibri (Body)"/>
              </a:rPr>
              <a:t>What is the sampling frame for the study?</a:t>
            </a:r>
          </a:p>
          <a:p>
            <a:pPr marL="171450" indent="-171450">
              <a:buFont typeface="Arial" panose="020B0604020202020204" pitchFamily="34" charset="0"/>
              <a:buChar char="•"/>
            </a:pPr>
            <a:r>
              <a:rPr lang="en-US" baseline="0" dirty="0">
                <a:latin typeface="Calibri (Body)"/>
              </a:rPr>
              <a:t>What is the sampling unit?</a:t>
            </a:r>
            <a:endParaRPr lang="en-US" dirty="0">
              <a:latin typeface="Calibri (Body)"/>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40</a:t>
            </a:fld>
            <a:endParaRPr lang="en-US"/>
          </a:p>
        </p:txBody>
      </p:sp>
    </p:spTree>
    <p:extLst>
      <p:ext uri="{BB962C8B-B14F-4D97-AF65-F5344CB8AC3E}">
        <p14:creationId xmlns:p14="http://schemas.microsoft.com/office/powerpoint/2010/main" val="422901351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8432589A-4CBC-46A5-8DEF-71A761D77E0F}" type="slidenum">
              <a:rPr lang="en-US" altLang="en-US" sz="1200" smtClean="0">
                <a:latin typeface="Times New Roman" pitchFamily="18" charset="0"/>
              </a:rPr>
              <a:pPr/>
              <a:t>41</a:t>
            </a:fld>
            <a:endParaRPr lang="en-US" altLang="en-US" sz="1200">
              <a:latin typeface="Times New Roman" pitchFamily="18" charset="0"/>
            </a:endParaRPr>
          </a:p>
        </p:txBody>
      </p:sp>
      <p:sp>
        <p:nvSpPr>
          <p:cNvPr id="68611" name="Rectangle 2"/>
          <p:cNvSpPr>
            <a:spLocks noGrp="1" noRot="1" noChangeAspect="1" noChangeArrowheads="1" noTextEdit="1"/>
          </p:cNvSpPr>
          <p:nvPr>
            <p:ph type="sldImg"/>
          </p:nvPr>
        </p:nvSpPr>
        <p:spPr>
          <a:xfrm>
            <a:off x="1143000" y="685800"/>
            <a:ext cx="4573588" cy="3429000"/>
          </a:xfrm>
          <a:ln/>
        </p:spPr>
      </p:sp>
      <p:sp>
        <p:nvSpPr>
          <p:cNvPr id="68612" name="Rectangle 3"/>
          <p:cNvSpPr>
            <a:spLocks noGrp="1" noChangeArrowheads="1"/>
          </p:cNvSpPr>
          <p:nvPr>
            <p:ph type="body" idx="1"/>
          </p:nvPr>
        </p:nvSpPr>
        <p:spPr>
          <a:xfrm>
            <a:off x="685800" y="4343520"/>
            <a:ext cx="5486400" cy="4114246"/>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t>[Review slide content]</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indent="-173736">
              <a:buFont typeface="Arial" pitchFamily="34" charset="0"/>
              <a:buChar char="•"/>
            </a:pPr>
            <a:r>
              <a:rPr lang="en-US" altLang="en-US" dirty="0">
                <a:latin typeface="Calibri (Body)"/>
              </a:rPr>
              <a:t>In cluster sampling, we follow these steps: </a:t>
            </a:r>
          </a:p>
          <a:p>
            <a:pPr marL="630936" indent="-171450">
              <a:buFont typeface="Arial" panose="020B0604020202020204" pitchFamily="34" charset="0"/>
              <a:buChar char="•"/>
            </a:pPr>
            <a:r>
              <a:rPr lang="en-US" altLang="en-US" dirty="0">
                <a:latin typeface="Calibri (Body)"/>
              </a:rPr>
              <a:t>Divide population into clusters (usually along geographic boundaries)</a:t>
            </a:r>
          </a:p>
          <a:p>
            <a:pPr marL="630936" indent="-171450">
              <a:buFont typeface="Arial" panose="020B0604020202020204" pitchFamily="34" charset="0"/>
              <a:buChar char="•"/>
            </a:pPr>
            <a:r>
              <a:rPr lang="en-US" altLang="en-US" dirty="0">
                <a:latin typeface="Calibri (Body)"/>
              </a:rPr>
              <a:t>Randomly sample clusters</a:t>
            </a:r>
          </a:p>
          <a:p>
            <a:pPr marL="630936" indent="-171450">
              <a:buFont typeface="Arial" panose="020B0604020202020204" pitchFamily="34" charset="0"/>
              <a:buChar char="•"/>
            </a:pPr>
            <a:r>
              <a:rPr lang="en-US" altLang="en-US" dirty="0">
                <a:latin typeface="Calibri (Body)"/>
              </a:rPr>
              <a:t>Measure </a:t>
            </a:r>
            <a:r>
              <a:rPr lang="en-US" altLang="en-US" b="1" u="none" dirty="0">
                <a:latin typeface="Calibri (Body)"/>
              </a:rPr>
              <a:t>all</a:t>
            </a:r>
            <a:r>
              <a:rPr lang="en-US" altLang="en-US" dirty="0">
                <a:latin typeface="Calibri (Body)"/>
              </a:rPr>
              <a:t> units within sampled clusters</a:t>
            </a:r>
          </a:p>
          <a:p>
            <a:pPr marL="173736" indent="-173736">
              <a:buFont typeface="Arial" pitchFamily="34" charset="0"/>
              <a:buChar char="•"/>
            </a:pPr>
            <a:r>
              <a:rPr lang="en-US" altLang="en-US" dirty="0">
                <a:latin typeface="Calibri (Body)"/>
              </a:rPr>
              <a:t>Another example:</a:t>
            </a:r>
          </a:p>
          <a:p>
            <a:pPr marL="630936" indent="-173736">
              <a:buFont typeface="Arial" pitchFamily="34" charset="0"/>
              <a:buChar char="•"/>
            </a:pPr>
            <a:r>
              <a:rPr lang="en-US" altLang="en-US" dirty="0">
                <a:latin typeface="Calibri (Body)"/>
              </a:rPr>
              <a:t>School-based surveys of adolescent behaviors</a:t>
            </a:r>
          </a:p>
          <a:p>
            <a:pPr marL="630936" indent="-173736">
              <a:buFont typeface="Arial" pitchFamily="34" charset="0"/>
              <a:buChar char="•"/>
            </a:pPr>
            <a:r>
              <a:rPr lang="en-US" altLang="en-US" dirty="0">
                <a:latin typeface="Calibri (Body)"/>
              </a:rPr>
              <a:t>1</a:t>
            </a:r>
            <a:r>
              <a:rPr lang="en-US" altLang="en-US" baseline="30000" dirty="0">
                <a:latin typeface="Calibri (Body)"/>
              </a:rPr>
              <a:t>st</a:t>
            </a:r>
            <a:r>
              <a:rPr lang="en-US" altLang="en-US" dirty="0">
                <a:latin typeface="Calibri (Body)"/>
              </a:rPr>
              <a:t> stage: randomly select schools</a:t>
            </a:r>
          </a:p>
          <a:p>
            <a:pPr marL="630936" indent="-173736">
              <a:buFont typeface="Arial" pitchFamily="34" charset="0"/>
              <a:buChar char="•"/>
            </a:pPr>
            <a:r>
              <a:rPr lang="en-US" altLang="en-US" dirty="0">
                <a:latin typeface="Calibri (Body)"/>
              </a:rPr>
              <a:t>2</a:t>
            </a:r>
            <a:r>
              <a:rPr lang="en-US" altLang="en-US" baseline="30000" dirty="0">
                <a:latin typeface="Calibri (Body)"/>
              </a:rPr>
              <a:t>nd</a:t>
            </a:r>
            <a:r>
              <a:rPr lang="en-US" altLang="en-US" dirty="0">
                <a:latin typeface="Calibri (Body)"/>
              </a:rPr>
              <a:t> stage: randomly select classes</a:t>
            </a:r>
          </a:p>
          <a:p>
            <a:pPr marL="630936" indent="-173736">
              <a:buFont typeface="Arial" pitchFamily="34" charset="0"/>
              <a:buChar char="•"/>
            </a:pPr>
            <a:r>
              <a:rPr lang="en-US" altLang="en-US" dirty="0">
                <a:latin typeface="Calibri (Body)"/>
              </a:rPr>
              <a:t>Then interview all students in each selected classroom</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lvl1pPr>
              <a:defRPr>
                <a:solidFill>
                  <a:schemeClr val="tx1"/>
                </a:solidFill>
                <a:latin typeface="Tahoma" pitchFamily="34" charset="0"/>
              </a:defRPr>
            </a:lvl1pPr>
            <a:lvl2pPr marL="742950" indent="-285750">
              <a:defRPr>
                <a:solidFill>
                  <a:schemeClr val="tx1"/>
                </a:solidFill>
                <a:latin typeface="Tahoma" pitchFamily="34" charset="0"/>
              </a:defRPr>
            </a:lvl2pPr>
            <a:lvl3pPr marL="1143000" indent="-228600">
              <a:defRPr>
                <a:solidFill>
                  <a:schemeClr val="tx1"/>
                </a:solidFill>
                <a:latin typeface="Tahoma" pitchFamily="34" charset="0"/>
              </a:defRPr>
            </a:lvl3pPr>
            <a:lvl4pPr marL="1600200" indent="-228600">
              <a:defRPr>
                <a:solidFill>
                  <a:schemeClr val="tx1"/>
                </a:solidFill>
                <a:latin typeface="Tahoma" pitchFamily="34" charset="0"/>
              </a:defRPr>
            </a:lvl4pPr>
            <a:lvl5pPr marL="2057400" indent="-22860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fld id="{D0C711AF-6570-4DB8-A6EA-87CD8440E90E}" type="slidenum">
              <a:rPr lang="en-US" altLang="en-US">
                <a:latin typeface="Times New Roman" pitchFamily="18" charset="0"/>
              </a:rPr>
              <a:pPr/>
              <a:t>43</a:t>
            </a:fld>
            <a:endParaRPr lang="en-US" altLang="en-US">
              <a:latin typeface="Times New Roman" pitchFamily="18" charset="0"/>
            </a:endParaRPr>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latin typeface="Calibri (Body)"/>
              </a:rPr>
              <a:t>[Review slide content]</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latin typeface="Calibri (Body)"/>
              </a:rPr>
              <a:t>[Review slide content]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44</a:t>
            </a:fld>
            <a:endParaRPr lang="en-US"/>
          </a:p>
        </p:txBody>
      </p:sp>
    </p:spTree>
    <p:extLst>
      <p:ext uri="{BB962C8B-B14F-4D97-AF65-F5344CB8AC3E}">
        <p14:creationId xmlns:p14="http://schemas.microsoft.com/office/powerpoint/2010/main" val="93040352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t>[Review slide content]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45</a:t>
            </a:fld>
            <a:endParaRPr lang="en-US"/>
          </a:p>
        </p:txBody>
      </p:sp>
    </p:spTree>
    <p:extLst>
      <p:ext uri="{BB962C8B-B14F-4D97-AF65-F5344CB8AC3E}">
        <p14:creationId xmlns:p14="http://schemas.microsoft.com/office/powerpoint/2010/main" val="11652304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t>[Review slide content]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46</a:t>
            </a:fld>
            <a:endParaRPr lang="en-US"/>
          </a:p>
        </p:txBody>
      </p:sp>
    </p:spTree>
    <p:extLst>
      <p:ext uri="{BB962C8B-B14F-4D97-AF65-F5344CB8AC3E}">
        <p14:creationId xmlns:p14="http://schemas.microsoft.com/office/powerpoint/2010/main" val="99270385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t>[Review slide content]</a:t>
            </a:r>
          </a:p>
        </p:txBody>
      </p:sp>
      <p:sp>
        <p:nvSpPr>
          <p:cNvPr id="4" name="Slide Number Placeholder 3"/>
          <p:cNvSpPr>
            <a:spLocks noGrp="1"/>
          </p:cNvSpPr>
          <p:nvPr>
            <p:ph type="sldNum" sz="quarter" idx="10"/>
          </p:nvPr>
        </p:nvSpPr>
        <p:spPr/>
        <p:txBody>
          <a:bodyPr/>
          <a:lstStyle/>
          <a:p>
            <a:fld id="{8D12EA96-7FFF-487D-87BB-B00E79F81E05}" type="slidenum">
              <a:rPr lang="en-US" smtClean="0"/>
              <a:pPr/>
              <a:t>47</a:t>
            </a:fld>
            <a:endParaRPr lang="en-US"/>
          </a:p>
        </p:txBody>
      </p:sp>
    </p:spTree>
    <p:extLst>
      <p:ext uri="{BB962C8B-B14F-4D97-AF65-F5344CB8AC3E}">
        <p14:creationId xmlns:p14="http://schemas.microsoft.com/office/powerpoint/2010/main" val="420970851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CA" altLang="en-US" i="1" dirty="0"/>
              <a:t>[Review slide content]</a:t>
            </a:r>
          </a:p>
          <a:p>
            <a:pPr marL="173736" marR="0" indent="-173736" algn="l" defTabSz="914400" rtl="0" eaLnBrk="1" fontAlgn="auto" latinLnBrk="0" hangingPunct="1">
              <a:lnSpc>
                <a:spcPct val="100000"/>
              </a:lnSpc>
              <a:spcBef>
                <a:spcPts val="0"/>
              </a:spcBef>
              <a:spcAft>
                <a:spcPts val="0"/>
              </a:spcAft>
              <a:buClrTx/>
              <a:buSzTx/>
              <a:buFont typeface="Arial" pitchFamily="34" charset="0"/>
              <a:buChar char="•"/>
              <a:tabLst/>
              <a:defRPr/>
            </a:pPr>
            <a:r>
              <a:rPr lang="en-US" sz="1200" i="1" kern="1200">
                <a:solidFill>
                  <a:srgbClr val="000000"/>
                </a:solidFill>
                <a:effectLst/>
                <a:latin typeface="+mn-lt"/>
                <a:ea typeface="+mn-ea"/>
                <a:cs typeface="+mn-cs"/>
              </a:rPr>
              <a:t>[END]</a:t>
            </a:r>
            <a:endParaRPr lang="en-CA" altLang="en-US" i="1" dirty="0"/>
          </a:p>
        </p:txBody>
      </p:sp>
      <p:sp>
        <p:nvSpPr>
          <p:cNvPr id="4" name="Slide Number Placeholder 3"/>
          <p:cNvSpPr>
            <a:spLocks noGrp="1"/>
          </p:cNvSpPr>
          <p:nvPr>
            <p:ph type="sldNum" sz="quarter" idx="10"/>
          </p:nvPr>
        </p:nvSpPr>
        <p:spPr/>
        <p:txBody>
          <a:bodyPr/>
          <a:lstStyle/>
          <a:p>
            <a:fld id="{8D12EA96-7FFF-487D-87BB-B00E79F81E05}" type="slidenum">
              <a:rPr lang="en-US" smtClean="0"/>
              <a:pPr/>
              <a:t>48</a:t>
            </a:fld>
            <a:endParaRPr lang="en-US"/>
          </a:p>
        </p:txBody>
      </p:sp>
    </p:spTree>
    <p:extLst>
      <p:ext uri="{BB962C8B-B14F-4D97-AF65-F5344CB8AC3E}">
        <p14:creationId xmlns:p14="http://schemas.microsoft.com/office/powerpoint/2010/main" val="104730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2691EE8C-C138-45C5-B22A-CF7C70339739}" type="slidenum">
              <a:rPr lang="en-US" altLang="en-US" sz="1200" smtClean="0">
                <a:latin typeface="Times New Roman" pitchFamily="18" charset="0"/>
              </a:rPr>
              <a:pPr/>
              <a:t>5</a:t>
            </a:fld>
            <a:endParaRPr lang="en-US" altLang="en-US" sz="1200">
              <a:latin typeface="Times New Roman" pitchFamily="18" charset="0"/>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indent="-173736">
              <a:buFont typeface="Arial" pitchFamily="34" charset="0"/>
              <a:buChar char="•"/>
            </a:pPr>
            <a:r>
              <a:rPr lang="en-US" altLang="en-US" i="1" dirty="0">
                <a:latin typeface="Calibri (Body)"/>
              </a:rPr>
              <a:t>[Give examples or ask for suggestions.]</a:t>
            </a:r>
          </a:p>
          <a:p>
            <a:pPr marL="173736" indent="-173736">
              <a:buFont typeface="Arial" pitchFamily="34" charset="0"/>
              <a:buChar char="•"/>
            </a:pPr>
            <a:r>
              <a:rPr lang="en-US" altLang="en-US" i="1" dirty="0">
                <a:latin typeface="Calibri (Body)"/>
              </a:rPr>
              <a:t>[Ask how it is possible to assemble sampling frames for health facilities, health workers, and households in a community.]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Rot="1" noChangeAspect="1" noTextEdit="1"/>
          </p:cNvSpPr>
          <p:nvPr>
            <p:ph type="sldImg"/>
          </p:nvPr>
        </p:nvSpPr>
        <p:spPr bwMode="auto">
          <a:xfrm>
            <a:off x="1149350" y="685800"/>
            <a:ext cx="4568825" cy="3425825"/>
          </a:xfrm>
          <a:solidFill>
            <a:srgbClr val="FFFFFF"/>
          </a:solidFill>
          <a:ln cap="flat">
            <a:solidFill>
              <a:srgbClr val="000000"/>
            </a:solidFill>
            <a:miter lim="800000"/>
            <a:headEnd/>
            <a:tailEnd/>
          </a:ln>
          <a:extLst>
            <a:ext uri="{AF507438-7753-43e0-B8FC-AC1667EBCBE1}">
              <a14:hiddenEffects xmlns:a14="http://schemas.microsoft.com/office/drawing/2010/main" xmlns="">
                <a:effectLst>
                  <a:outerShdw dist="35921" dir="2700000" algn="ctr" rotWithShape="0">
                    <a:srgbClr val="808080"/>
                  </a:outerShdw>
                </a:effectLst>
              </a14:hiddenEffects>
            </a:ext>
          </a:extLst>
        </p:spPr>
      </p:sp>
      <p:sp>
        <p:nvSpPr>
          <p:cNvPr id="68611" name="Rectangle 3"/>
          <p:cNvSpPr>
            <a:spLocks noGrp="1"/>
          </p:cNvSpPr>
          <p:nvPr>
            <p:ph type="body" idx="1"/>
          </p:nvPr>
        </p:nvSpPr>
        <p:spPr bwMode="auto">
          <a:xfrm>
            <a:off x="914400" y="4343400"/>
            <a:ext cx="5029200" cy="4116388"/>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91196" tIns="45598" rIns="91196" bIns="45598" numCol="1" anchor="t" anchorCtr="0" compatLnSpc="1">
            <a:prstTxWarp prst="textNoShape">
              <a:avLst/>
            </a:prstTxWarp>
          </a:bodyPr>
          <a:lstStyle/>
          <a:p>
            <a:pPr marL="173736" indent="-173736" eaLnBrk="1" hangingPunct="1">
              <a:buFont typeface="Arial" panose="020B0604020202020204" pitchFamily="34" charset="0"/>
              <a:buChar char="•"/>
            </a:pPr>
            <a:r>
              <a:rPr lang="en-US" altLang="en-US" dirty="0">
                <a:latin typeface="Calibri (Body)"/>
              </a:rPr>
              <a:t>We would like to study the whole population but this is rarely feasible.  For</a:t>
            </a:r>
            <a:r>
              <a:rPr lang="en-US" altLang="en-US" baseline="0" dirty="0">
                <a:latin typeface="Calibri (Body)"/>
              </a:rPr>
              <a:t> example country level tuberculosis prevalence studies </a:t>
            </a:r>
            <a:r>
              <a:rPr lang="en-US" altLang="en-US" dirty="0">
                <a:latin typeface="Calibri (Body)"/>
              </a:rPr>
              <a:t>cannot screen everyone in the country for the disease; thus, a sample that represents the population of the country must be selected.</a:t>
            </a:r>
          </a:p>
          <a:p>
            <a:pPr marL="173736" indent="-173736" eaLnBrk="1" hangingPunct="1">
              <a:buFont typeface="Arial" panose="020B0604020202020204" pitchFamily="34" charset="0"/>
              <a:buChar char="•"/>
            </a:pPr>
            <a:r>
              <a:rPr lang="en-US" altLang="en-US" dirty="0">
                <a:latin typeface="Calibri (Body)"/>
              </a:rPr>
              <a:t>As with every aspect of the study, the approach is determined by the research question. Often,</a:t>
            </a:r>
            <a:r>
              <a:rPr lang="en-US" altLang="en-US" baseline="0" dirty="0">
                <a:latin typeface="Calibri (Body)"/>
              </a:rPr>
              <a:t> however, there are trade-offs and compromises that must be made in order to make the study feasible.</a:t>
            </a:r>
          </a:p>
          <a:p>
            <a:pPr marL="173736" indent="-173736" eaLnBrk="1" hangingPunct="1">
              <a:buFont typeface="Arial" panose="020B0604020202020204" pitchFamily="34" charset="0"/>
              <a:buChar char="•"/>
            </a:pPr>
            <a:r>
              <a:rPr lang="en-US" altLang="en-US" i="1" baseline="0" dirty="0">
                <a:latin typeface="Calibri (Body)"/>
              </a:rPr>
              <a:t>[Review sources of study populations.]</a:t>
            </a:r>
            <a:endParaRPr lang="en-US" altLang="en-US" i="1" dirty="0">
              <a:latin typeface="Calibri (Body)"/>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3736" indent="-173736">
              <a:buFont typeface="Arial" pitchFamily="34" charset="0"/>
              <a:buChar char="•"/>
            </a:pPr>
            <a:r>
              <a:rPr lang="en-US" dirty="0"/>
              <a:t>Each of these</a:t>
            </a:r>
            <a:r>
              <a:rPr lang="en-US" baseline="0" dirty="0"/>
              <a:t> elements will be discussed.</a:t>
            </a:r>
          </a:p>
          <a:p>
            <a:pPr marL="173736" indent="-173736">
              <a:buFont typeface="Arial" pitchFamily="34" charset="0"/>
              <a:buChar char="•"/>
            </a:pPr>
            <a:r>
              <a:rPr lang="en-US" i="1" baseline="0" dirty="0"/>
              <a:t>[</a:t>
            </a:r>
            <a:r>
              <a:rPr lang="en-US" b="1" i="1" baseline="0" dirty="0"/>
              <a:t>ASK</a:t>
            </a:r>
            <a:r>
              <a:rPr lang="en-US" i="1" baseline="0" dirty="0"/>
              <a:t> if there are questions at this point.]</a:t>
            </a:r>
            <a:endParaRPr lang="en-US" i="1" dirty="0"/>
          </a:p>
        </p:txBody>
      </p:sp>
      <p:sp>
        <p:nvSpPr>
          <p:cNvPr id="4" name="Slide Number Placeholder 3"/>
          <p:cNvSpPr>
            <a:spLocks noGrp="1"/>
          </p:cNvSpPr>
          <p:nvPr>
            <p:ph type="sldNum" sz="quarter" idx="10"/>
          </p:nvPr>
        </p:nvSpPr>
        <p:spPr/>
        <p:txBody>
          <a:bodyPr/>
          <a:lstStyle/>
          <a:p>
            <a:fld id="{8D12EA96-7FFF-487D-87BB-B00E79F81E05}" type="slidenum">
              <a:rPr lang="en-US" smtClean="0"/>
              <a:pPr/>
              <a:t>7</a:t>
            </a:fld>
            <a:endParaRPr lang="en-US"/>
          </a:p>
        </p:txBody>
      </p:sp>
    </p:spTree>
    <p:extLst>
      <p:ext uri="{BB962C8B-B14F-4D97-AF65-F5344CB8AC3E}">
        <p14:creationId xmlns:p14="http://schemas.microsoft.com/office/powerpoint/2010/main" val="2156651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latin typeface="Calibri (Body)"/>
              </a:rPr>
              <a:t>This is part of a large (~90,000 people) crowd at an athletic event on a very sunny day in Southern California.</a:t>
            </a:r>
          </a:p>
          <a:p>
            <a:pPr marL="171450" indent="-171450">
              <a:buFont typeface="Arial" panose="020B0604020202020204" pitchFamily="34" charset="0"/>
              <a:buChar char="•"/>
            </a:pPr>
            <a:r>
              <a:rPr lang="en-US" dirty="0">
                <a:latin typeface="Calibri (Body)"/>
              </a:rPr>
              <a:t>You would like to know what proportion of the attendees used </a:t>
            </a:r>
            <a:r>
              <a:rPr lang="en-US" baseline="0" dirty="0">
                <a:latin typeface="Calibri (Body)"/>
              </a:rPr>
              <a:t>a sun screen cream applied to exposed skin.</a:t>
            </a:r>
          </a:p>
          <a:p>
            <a:pPr marL="171450" indent="-171450">
              <a:buFont typeface="Arial" panose="020B0604020202020204" pitchFamily="34" charset="0"/>
              <a:buChar char="•"/>
            </a:pPr>
            <a:r>
              <a:rPr lang="en-US" baseline="0" dirty="0">
                <a:latin typeface="Calibri (Body)"/>
              </a:rPr>
              <a:t>How would you go about selecting a population to answer this question?</a:t>
            </a:r>
          </a:p>
          <a:p>
            <a:pPr marL="171450" indent="-171450">
              <a:buFont typeface="Arial" panose="020B0604020202020204" pitchFamily="34" charset="0"/>
              <a:buChar char="•"/>
            </a:pPr>
            <a:r>
              <a:rPr lang="en-US" b="1" baseline="0" dirty="0">
                <a:latin typeface="Calibri (Body)"/>
              </a:rPr>
              <a:t>Remember</a:t>
            </a:r>
            <a:r>
              <a:rPr lang="en-US" baseline="0" dirty="0">
                <a:latin typeface="Calibri (Body)"/>
              </a:rPr>
              <a:t>, first you have to have a sound research question to know how to proceed!!</a:t>
            </a:r>
            <a:endParaRPr lang="en-US" dirty="0">
              <a:latin typeface="Calibri (Body)"/>
            </a:endParaRPr>
          </a:p>
        </p:txBody>
      </p:sp>
      <p:sp>
        <p:nvSpPr>
          <p:cNvPr id="4" name="Slide Number Placeholder 3"/>
          <p:cNvSpPr>
            <a:spLocks noGrp="1"/>
          </p:cNvSpPr>
          <p:nvPr>
            <p:ph type="sldNum" sz="quarter" idx="10"/>
          </p:nvPr>
        </p:nvSpPr>
        <p:spPr/>
        <p:txBody>
          <a:bodyPr/>
          <a:lstStyle/>
          <a:p>
            <a:fld id="{8D12EA96-7FFF-487D-87BB-B00E79F81E05}" type="slidenum">
              <a:rPr lang="en-US" smtClean="0"/>
              <a:pPr/>
              <a:t>8</a:t>
            </a:fld>
            <a:endParaRPr lang="en-US"/>
          </a:p>
        </p:txBody>
      </p:sp>
    </p:spTree>
    <p:extLst>
      <p:ext uri="{BB962C8B-B14F-4D97-AF65-F5344CB8AC3E}">
        <p14:creationId xmlns:p14="http://schemas.microsoft.com/office/powerpoint/2010/main" val="42665541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200">
                <a:solidFill>
                  <a:schemeClr val="tx1"/>
                </a:solidFill>
                <a:latin typeface="Arial" charset="0"/>
              </a:defRPr>
            </a:lvl1pPr>
            <a:lvl2pPr marL="742950" indent="-285750">
              <a:defRPr sz="3200">
                <a:solidFill>
                  <a:schemeClr val="tx1"/>
                </a:solidFill>
                <a:latin typeface="Arial" charset="0"/>
              </a:defRPr>
            </a:lvl2pPr>
            <a:lvl3pPr marL="1143000" indent="-228600">
              <a:defRPr sz="3200">
                <a:solidFill>
                  <a:schemeClr val="tx1"/>
                </a:solidFill>
                <a:latin typeface="Arial" charset="0"/>
              </a:defRPr>
            </a:lvl3pPr>
            <a:lvl4pPr marL="1600200" indent="-228600">
              <a:defRPr sz="3200">
                <a:solidFill>
                  <a:schemeClr val="tx1"/>
                </a:solidFill>
                <a:latin typeface="Arial" charset="0"/>
              </a:defRPr>
            </a:lvl4pPr>
            <a:lvl5pPr marL="2057400" indent="-228600">
              <a:defRPr sz="3200">
                <a:solidFill>
                  <a:schemeClr val="tx1"/>
                </a:solidFill>
                <a:latin typeface="Arial" charset="0"/>
              </a:defRPr>
            </a:lvl5pPr>
            <a:lvl6pPr marL="2514600" indent="-228600" eaLnBrk="0" fontAlgn="base" hangingPunct="0">
              <a:spcBef>
                <a:spcPct val="0"/>
              </a:spcBef>
              <a:spcAft>
                <a:spcPct val="0"/>
              </a:spcAft>
              <a:defRPr sz="3200">
                <a:solidFill>
                  <a:schemeClr val="tx1"/>
                </a:solidFill>
                <a:latin typeface="Arial" charset="0"/>
              </a:defRPr>
            </a:lvl6pPr>
            <a:lvl7pPr marL="2971800" indent="-228600" eaLnBrk="0" fontAlgn="base" hangingPunct="0">
              <a:spcBef>
                <a:spcPct val="0"/>
              </a:spcBef>
              <a:spcAft>
                <a:spcPct val="0"/>
              </a:spcAft>
              <a:defRPr sz="3200">
                <a:solidFill>
                  <a:schemeClr val="tx1"/>
                </a:solidFill>
                <a:latin typeface="Arial" charset="0"/>
              </a:defRPr>
            </a:lvl7pPr>
            <a:lvl8pPr marL="3429000" indent="-228600" eaLnBrk="0" fontAlgn="base" hangingPunct="0">
              <a:spcBef>
                <a:spcPct val="0"/>
              </a:spcBef>
              <a:spcAft>
                <a:spcPct val="0"/>
              </a:spcAft>
              <a:defRPr sz="3200">
                <a:solidFill>
                  <a:schemeClr val="tx1"/>
                </a:solidFill>
                <a:latin typeface="Arial" charset="0"/>
              </a:defRPr>
            </a:lvl8pPr>
            <a:lvl9pPr marL="3886200" indent="-228600" eaLnBrk="0" fontAlgn="base" hangingPunct="0">
              <a:spcBef>
                <a:spcPct val="0"/>
              </a:spcBef>
              <a:spcAft>
                <a:spcPct val="0"/>
              </a:spcAft>
              <a:defRPr sz="3200">
                <a:solidFill>
                  <a:schemeClr val="tx1"/>
                </a:solidFill>
                <a:latin typeface="Arial" charset="0"/>
              </a:defRPr>
            </a:lvl9pPr>
          </a:lstStyle>
          <a:p>
            <a:fld id="{37451B33-6B95-43A2-B0EA-AFD6AB9370D8}" type="slidenum">
              <a:rPr lang="en-US" altLang="en-US" sz="1200" smtClean="0">
                <a:latin typeface="Times New Roman" pitchFamily="18" charset="0"/>
              </a:rPr>
              <a:pPr/>
              <a:t>9</a:t>
            </a:fld>
            <a:endParaRPr lang="en-US" altLang="en-US" sz="1200">
              <a:latin typeface="Times New Roman" pitchFamily="18" charset="0"/>
            </a:endParaRPr>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panose="020B0604020202020204" pitchFamily="34" charset="0"/>
              <a:buChar char="•"/>
            </a:pPr>
            <a:r>
              <a:rPr lang="en-US" altLang="en-US" dirty="0"/>
              <a:t>Generally, one uses probability sampling to select a </a:t>
            </a:r>
            <a:r>
              <a:rPr lang="en-US" altLang="en-US" b="1" dirty="0"/>
              <a:t>representative sample</a:t>
            </a:r>
            <a:r>
              <a:rPr lang="en-US" altLang="en-US" b="0" baseline="0" dirty="0"/>
              <a:t> </a:t>
            </a:r>
            <a:r>
              <a:rPr lang="en-US" altLang="en-US" dirty="0"/>
              <a:t>that will enable more general use of the data (findings).</a:t>
            </a:r>
          </a:p>
          <a:p>
            <a:pPr marL="171450" indent="-171450">
              <a:buFont typeface="Arial" panose="020B0604020202020204" pitchFamily="34" charset="0"/>
              <a:buChar char="•"/>
            </a:pPr>
            <a:r>
              <a:rPr lang="en-US" altLang="en-US" dirty="0"/>
              <a:t>Non-probability sampling can be used to define characteristics of a specific condition such as a consecutive case series or of a specific population (not a representative population).</a:t>
            </a:r>
          </a:p>
          <a:p>
            <a:pPr marL="171450" indent="-171450">
              <a:buFont typeface="Arial" panose="020B0604020202020204" pitchFamily="34" charset="0"/>
              <a:buChar char="•"/>
            </a:pPr>
            <a:r>
              <a:rPr lang="en-US" altLang="en-US" dirty="0"/>
              <a:t>In the previous slide, which of the sampling methods is/are non-probability?</a:t>
            </a:r>
            <a:endParaRPr lang="en-US" altLang="en-US" dirty="0">
              <a:cs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defRPr>
            </a:lvl1pPr>
          </a:lstStyle>
          <a:p>
            <a:r>
              <a:rPr lang="en-US"/>
              <a:t>Click to edit Master title style</a:t>
            </a:r>
            <a:endParaRPr lang="en-US" dirty="0"/>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pPr>
              <a:defRPr/>
            </a:pPr>
            <a:fld id="{95BD76F7-B0DE-8C48-9AB5-4FAEE43C43CB}" type="datetimeFigureOut">
              <a:rPr lang="en-US" smtClean="0"/>
              <a:pPr>
                <a:defRPr/>
              </a:pPr>
              <a:t>1/18/2019</a:t>
            </a:fld>
            <a:endParaRPr lang="en-US"/>
          </a:p>
        </p:txBody>
      </p:sp>
      <p:sp>
        <p:nvSpPr>
          <p:cNvPr id="9" name="Rectangle 5"/>
          <p:cNvSpPr>
            <a:spLocks noGrp="1" noChangeArrowheads="1"/>
          </p:cNvSpPr>
          <p:nvPr>
            <p:ph type="ftr" sz="quarter" idx="11"/>
          </p:nvPr>
        </p:nvSpPr>
        <p:spPr/>
        <p:txBody>
          <a:bodyPr/>
          <a:lstStyle>
            <a:lvl1pPr>
              <a:defRPr/>
            </a:lvl1pPr>
          </a:lstStyle>
          <a:p>
            <a:pPr>
              <a:defRPr/>
            </a:pPr>
            <a:endParaRPr lang="en-US"/>
          </a:p>
        </p:txBody>
      </p:sp>
      <p:sp>
        <p:nvSpPr>
          <p:cNvPr id="10" name="Rectangle 6"/>
          <p:cNvSpPr>
            <a:spLocks noGrp="1" noChangeArrowheads="1"/>
          </p:cNvSpPr>
          <p:nvPr>
            <p:ph type="sldNum" sz="quarter" idx="12"/>
          </p:nvPr>
        </p:nvSpPr>
        <p:spPr/>
        <p:txBody>
          <a:bodyPr/>
          <a:lstStyle>
            <a:lvl1pPr>
              <a:defRPr/>
            </a:lvl1pPr>
          </a:lstStyle>
          <a:p>
            <a:pPr>
              <a:defRPr/>
            </a:pPr>
            <a:fld id="{A37FB53B-BF9D-174B-B310-31F1ADA7A19B}" type="slidenum">
              <a:rPr lang="en-US" smtClean="0"/>
              <a:pPr>
                <a:defRPr/>
              </a:pPr>
              <a:t>‹#›</a:t>
            </a:fld>
            <a:endParaRPr lang="en-US"/>
          </a:p>
        </p:txBody>
      </p:sp>
      <p:pic>
        <p:nvPicPr>
          <p:cNvPr id="12" name="Picture 11"/>
          <p:cNvPicPr>
            <a:picLocks noChangeAspect="1"/>
          </p:cNvPicPr>
          <p:nvPr userDrawn="1"/>
        </p:nvPicPr>
        <p:blipFill>
          <a:blip r:embed="rId2"/>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228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752600"/>
            <a:ext cx="38100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52600"/>
            <a:ext cx="3810000" cy="3733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393084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182563"/>
            <a:ext cx="7772400" cy="1189037"/>
          </a:xfrm>
        </p:spPr>
        <p:txBody>
          <a:bodyPr/>
          <a:lstStyle/>
          <a:p>
            <a:r>
              <a:rPr lang="en-US"/>
              <a:t>Click to edit Master title style</a:t>
            </a:r>
          </a:p>
        </p:txBody>
      </p:sp>
      <p:sp>
        <p:nvSpPr>
          <p:cNvPr id="3" name="ClipArt Placeholder 2"/>
          <p:cNvSpPr>
            <a:spLocks noGrp="1"/>
          </p:cNvSpPr>
          <p:nvPr>
            <p:ph type="clipArt" sz="half" idx="1"/>
          </p:nvPr>
        </p:nvSpPr>
        <p:spPr>
          <a:xfrm>
            <a:off x="685800" y="1965325"/>
            <a:ext cx="3810000" cy="4343400"/>
          </a:xfrm>
        </p:spPr>
        <p:txBody>
          <a:bodyPr/>
          <a:lstStyle/>
          <a:p>
            <a:pPr lvl="0"/>
            <a:endParaRPr lang="en-US" noProof="0"/>
          </a:p>
        </p:txBody>
      </p:sp>
      <p:sp>
        <p:nvSpPr>
          <p:cNvPr id="4" name="Text Placeholder 3"/>
          <p:cNvSpPr>
            <a:spLocks noGrp="1"/>
          </p:cNvSpPr>
          <p:nvPr>
            <p:ph type="body" sz="half" idx="2"/>
          </p:nvPr>
        </p:nvSpPr>
        <p:spPr>
          <a:xfrm>
            <a:off x="4648200" y="1965325"/>
            <a:ext cx="38100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D32DD1E7-2A46-471B-9833-23697CD05FE3}" type="datetimeFigureOut">
              <a:rPr lang="en-US"/>
              <a:pPr>
                <a:defRPr/>
              </a:pPr>
              <a:t>1/18/2019</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20808254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pPr>
              <a:defRPr/>
            </a:pPr>
            <a:fld id="{E9FE9ED3-31C6-1247-88DB-78C128AFB6D2}" type="datetimeFigureOut">
              <a:rPr lang="en-US" smtClean="0"/>
              <a:pPr>
                <a:defRPr/>
              </a:pPr>
              <a:t>1/18/2019</a:t>
            </a:fld>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E7DFC60D-88C1-7F4E-9E49-97E9C7C7DBCB}" type="slidenum">
              <a:rPr lang="en-US" smtClean="0"/>
              <a:pPr>
                <a:defRPr/>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pPr>
              <a:defRPr/>
            </a:pPr>
            <a:fld id="{A7172813-939F-004E-9BDD-034604A11110}" type="datetimeFigureOut">
              <a:rPr lang="en-US" smtClean="0"/>
              <a:pPr>
                <a:defRPr/>
              </a:pPr>
              <a:t>1/18/2019</a:t>
            </a:fld>
            <a:endParaRPr lang="en-US"/>
          </a:p>
        </p:txBody>
      </p:sp>
      <p:sp>
        <p:nvSpPr>
          <p:cNvPr id="6" name="Rectangle 5"/>
          <p:cNvSpPr>
            <a:spLocks noGrp="1" noChangeArrowheads="1"/>
          </p:cNvSpPr>
          <p:nvPr>
            <p:ph type="ftr" sz="quarter" idx="11"/>
          </p:nvPr>
        </p:nvSpPr>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7AC6E7D3-0185-1645-A396-4B7D82F668EC}" type="slidenum">
              <a:rPr lang="en-US" smtClean="0"/>
              <a:pPr>
                <a:defRPr/>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0C2550BA-C8E3-4B40-AF76-075C86712E99}" type="datetimeFigureOut">
              <a:rPr lang="en-US" smtClean="0"/>
              <a:pPr>
                <a:defRPr/>
              </a:pPr>
              <a:t>1/18/2019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8117A1F-C497-E04B-A08A-462DDD99ADF5}" type="slidenum">
              <a:rPr lang="en-US" smtClean="0"/>
              <a:pPr>
                <a:defRPr/>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pPr>
              <a:defRPr/>
            </a:pPr>
            <a:fld id="{91A7B449-4CCB-5847-8183-34A38CF095DC}" type="datetimeFigureOut">
              <a:rPr lang="en-US" smtClean="0"/>
              <a:pPr>
                <a:defRPr/>
              </a:pPr>
              <a:t>1/18/2019</a:t>
            </a:fld>
            <a:endParaRPr lang="en-US"/>
          </a:p>
        </p:txBody>
      </p:sp>
      <p:sp>
        <p:nvSpPr>
          <p:cNvPr id="7" name="Rectangle 6"/>
          <p:cNvSpPr>
            <a:spLocks noGrp="1" noChangeArrowheads="1"/>
          </p:cNvSpPr>
          <p:nvPr>
            <p:ph type="ftr" sz="quarter" idx="11"/>
          </p:nvPr>
        </p:nvSpPr>
        <p:spPr/>
        <p:txBody>
          <a:bodyPr/>
          <a:lstStyle>
            <a:lvl1pPr>
              <a:defRPr/>
            </a:lvl1pPr>
          </a:lstStyle>
          <a:p>
            <a:pPr>
              <a:defRPr/>
            </a:pPr>
            <a:endParaRPr lang="en-US"/>
          </a:p>
        </p:txBody>
      </p:sp>
      <p:sp>
        <p:nvSpPr>
          <p:cNvPr id="8" name="Rectangle 7"/>
          <p:cNvSpPr>
            <a:spLocks noGrp="1" noChangeArrowheads="1"/>
          </p:cNvSpPr>
          <p:nvPr>
            <p:ph type="sldNum" sz="quarter" idx="12"/>
          </p:nvPr>
        </p:nvSpPr>
        <p:spPr/>
        <p:txBody>
          <a:bodyPr/>
          <a:lstStyle>
            <a:lvl1pPr>
              <a:defRPr/>
            </a:lvl1pPr>
          </a:lstStyle>
          <a:p>
            <a:pPr>
              <a:defRPr/>
            </a:pPr>
            <a:fld id="{75FFA504-80AA-9F40-BAE5-FCA96A6D70D5}" type="slidenum">
              <a:rPr lang="en-US" smtClean="0"/>
              <a:pPr>
                <a:defRPr/>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pPr>
              <a:defRPr/>
            </a:pPr>
            <a:fld id="{B0DD3D93-0872-4B49-B149-C10A337C1B8A}" type="datetimeFigureOut">
              <a:rPr lang="en-US" smtClean="0"/>
              <a:pPr>
                <a:defRPr/>
              </a:pPr>
              <a:t>1/18/2019</a:t>
            </a:fld>
            <a:endParaRPr lang="en-US"/>
          </a:p>
        </p:txBody>
      </p:sp>
      <p:sp>
        <p:nvSpPr>
          <p:cNvPr id="9" name="Rectangle 5"/>
          <p:cNvSpPr>
            <a:spLocks noGrp="1" noChangeArrowheads="1"/>
          </p:cNvSpPr>
          <p:nvPr>
            <p:ph type="ftr" sz="quarter" idx="11"/>
          </p:nvPr>
        </p:nvSpPr>
        <p:spPr/>
        <p:txBody>
          <a:bodyPr/>
          <a:lstStyle>
            <a:lvl1pPr>
              <a:defRPr/>
            </a:lvl1pPr>
          </a:lstStyle>
          <a:p>
            <a:pPr>
              <a:defRPr/>
            </a:pPr>
            <a:endParaRPr lang="en-US"/>
          </a:p>
        </p:txBody>
      </p:sp>
      <p:sp>
        <p:nvSpPr>
          <p:cNvPr id="10" name="Rectangle 6"/>
          <p:cNvSpPr>
            <a:spLocks noGrp="1" noChangeArrowheads="1"/>
          </p:cNvSpPr>
          <p:nvPr>
            <p:ph type="sldNum" sz="quarter" idx="12"/>
          </p:nvPr>
        </p:nvSpPr>
        <p:spPr/>
        <p:txBody>
          <a:bodyPr/>
          <a:lstStyle>
            <a:lvl1pPr>
              <a:defRPr/>
            </a:lvl1pPr>
          </a:lstStyle>
          <a:p>
            <a:pPr>
              <a:defRPr/>
            </a:pPr>
            <a:fld id="{25DA60D9-0C4A-AB4A-BFC6-8EA771F4A3C9}" type="slidenum">
              <a:rPr lang="en-US" smtClean="0"/>
              <a:pPr>
                <a:defRPr/>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pPr>
              <a:defRPr/>
            </a:pPr>
            <a:fld id="{2BC16DF7-06BE-A94C-832E-1DF11E380545}" type="datetimeFigureOut">
              <a:rPr lang="en-US" smtClean="0"/>
              <a:pPr>
                <a:defRPr/>
              </a:pPr>
              <a:t>1/18/2019</a:t>
            </a:fld>
            <a:endParaRPr lang="en-US"/>
          </a:p>
        </p:txBody>
      </p:sp>
      <p:sp>
        <p:nvSpPr>
          <p:cNvPr id="5" name="Rectangle 5"/>
          <p:cNvSpPr>
            <a:spLocks noGrp="1" noChangeArrowheads="1"/>
          </p:cNvSpPr>
          <p:nvPr>
            <p:ph type="ftr" sz="quarter" idx="11"/>
          </p:nvPr>
        </p:nvSpPr>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739FF234-1D05-4247-B552-DC1EFDB41419}" type="slidenum">
              <a:rPr lang="en-US" smtClean="0"/>
              <a:pPr>
                <a:defRPr/>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pPr>
              <a:defRPr/>
            </a:pPr>
            <a:fld id="{18243F69-0D54-034B-B052-690CEA2FA318}" type="datetimeFigureOut">
              <a:rPr lang="en-US" smtClean="0"/>
              <a:pPr>
                <a:defRPr/>
              </a:pPr>
              <a:t>1/18/2019</a:t>
            </a:fld>
            <a:endParaRPr lang="en-US"/>
          </a:p>
        </p:txBody>
      </p:sp>
      <p:sp>
        <p:nvSpPr>
          <p:cNvPr id="4" name="Rectangle 5"/>
          <p:cNvSpPr>
            <a:spLocks noGrp="1" noChangeArrowheads="1"/>
          </p:cNvSpPr>
          <p:nvPr>
            <p:ph type="ftr" sz="quarter" idx="11"/>
          </p:nvPr>
        </p:nvSpPr>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BA47EA12-8778-4542-B5EE-975C3CD69A25}" type="slidenum">
              <a:rPr lang="en-US" smtClean="0"/>
              <a:pPr>
                <a:defRPr/>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182563"/>
            <a:ext cx="7772400" cy="1189037"/>
          </a:xfrm>
        </p:spPr>
        <p:txBody>
          <a:bodyPr/>
          <a:lstStyle/>
          <a:p>
            <a:r>
              <a:rPr lang="en-US"/>
              <a:t>Click to edit Master title style</a:t>
            </a:r>
          </a:p>
        </p:txBody>
      </p:sp>
      <p:sp>
        <p:nvSpPr>
          <p:cNvPr id="3" name="Content Placeholder 2"/>
          <p:cNvSpPr>
            <a:spLocks noGrp="1"/>
          </p:cNvSpPr>
          <p:nvPr>
            <p:ph idx="1"/>
          </p:nvPr>
        </p:nvSpPr>
        <p:spPr>
          <a:xfrm>
            <a:off x="685800" y="1965325"/>
            <a:ext cx="7772400" cy="4343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E2CA815-46E3-4987-A3D0-A511CFBE1C23}" type="datetimeFigureOut">
              <a:rPr lang="en-US"/>
              <a:pPr>
                <a:defRPr/>
              </a:pPr>
              <a:t>1/18/2019</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Tree>
    <p:extLst>
      <p:ext uri="{BB962C8B-B14F-4D97-AF65-F5344CB8AC3E}">
        <p14:creationId xmlns:p14="http://schemas.microsoft.com/office/powerpoint/2010/main" val="1163647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1/18/2019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3696" r:id="rId1"/>
    <p:sldLayoutId id="2147483699" r:id="rId2"/>
    <p:sldLayoutId id="2147483700" r:id="rId3"/>
    <p:sldLayoutId id="2147483701" r:id="rId4"/>
    <p:sldLayoutId id="2147483702" r:id="rId5"/>
    <p:sldLayoutId id="2147483703" r:id="rId6"/>
    <p:sldLayoutId id="2147483704" r:id="rId7"/>
    <p:sldLayoutId id="2147483705" r:id="rId8"/>
    <p:sldLayoutId id="2147483736" r:id="rId9"/>
    <p:sldLayoutId id="2147483737" r:id="rId10"/>
    <p:sldLayoutId id="2147483738" r:id="rId11"/>
  </p:sldLayoutIdLst>
  <p:txStyles>
    <p:titleStyle>
      <a:lvl1pPr algn="l" rtl="0" eaLnBrk="1" fontAlgn="base" hangingPunct="1">
        <a:spcBef>
          <a:spcPct val="0"/>
        </a:spcBef>
        <a:spcAft>
          <a:spcPct val="0"/>
        </a:spcAft>
        <a:defRPr sz="4400" b="0" i="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ct val="20000"/>
        </a:spcBef>
        <a:spcAft>
          <a:spcPct val="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ct val="20000"/>
        </a:spcBef>
        <a:spcAft>
          <a:spcPct val="0"/>
        </a:spcAft>
        <a:buClr>
          <a:schemeClr val="bg1"/>
        </a:buClr>
        <a:buSzPct val="120000"/>
        <a:buFont typeface="Arial" charset="0"/>
        <a:buChar char="•"/>
        <a:defRPr sz="3000">
          <a:solidFill>
            <a:srgbClr val="585C56"/>
          </a:solidFill>
          <a:latin typeface="Calibri"/>
          <a:ea typeface="MS PGothic" pitchFamily="34" charset="-128"/>
          <a:cs typeface="Calibri"/>
        </a:defRPr>
      </a:lvl2pPr>
      <a:lvl3pPr marL="1143000" indent="-228600" algn="l" rtl="0" eaLnBrk="1" fontAlgn="base" hangingPunct="1">
        <a:spcBef>
          <a:spcPct val="20000"/>
        </a:spcBef>
        <a:spcAft>
          <a:spcPct val="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ct val="20000"/>
        </a:spcBef>
        <a:spcAft>
          <a:spcPct val="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9.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www.biostat.ucsf.edu/sampsize.html" TargetMode="External"/><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hyperlink" Target="http://biostat.mc.vanderbilt.edu/twiki/bin/view/Main/PowerSampleSize" TargetMode="Externa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9.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0.xml"/><Relationship Id="rId1" Type="http://schemas.openxmlformats.org/officeDocument/2006/relationships/slideLayout" Target="../slideLayouts/slideLayout8.xml"/><Relationship Id="rId5" Type="http://schemas.openxmlformats.org/officeDocument/2006/relationships/image" Target="../media/image8.png"/><Relationship Id="rId4" Type="http://schemas.openxmlformats.org/officeDocument/2006/relationships/image" Target="../media/image5.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a:t>
            </a:r>
          </a:p>
          <a:p>
            <a:r>
              <a:rPr lang="en-US" dirty="0"/>
              <a:t>Add presenter name &amp; affiliation</a:t>
            </a:r>
          </a:p>
        </p:txBody>
      </p:sp>
      <p:sp>
        <p:nvSpPr>
          <p:cNvPr id="2" name="Title 1"/>
          <p:cNvSpPr>
            <a:spLocks noGrp="1"/>
          </p:cNvSpPr>
          <p:nvPr>
            <p:ph type="ctrTitle"/>
          </p:nvPr>
        </p:nvSpPr>
        <p:spPr>
          <a:xfrm>
            <a:off x="410433" y="685800"/>
            <a:ext cx="8391525" cy="2130552"/>
          </a:xfrm>
        </p:spPr>
        <p:txBody>
          <a:bodyPr/>
          <a:lstStyle/>
          <a:p>
            <a:pPr>
              <a:lnSpc>
                <a:spcPct val="80000"/>
              </a:lnSpc>
            </a:pPr>
            <a:r>
              <a:rPr lang="en-US" sz="5400" dirty="0">
                <a:latin typeface="+mj-lt"/>
              </a:rPr>
              <a:t>Selecting a Study Population: Sampling</a:t>
            </a:r>
          </a:p>
        </p:txBody>
      </p:sp>
    </p:spTree>
    <p:extLst>
      <p:ext uri="{BB962C8B-B14F-4D97-AF65-F5344CB8AC3E}">
        <p14:creationId xmlns:p14="http://schemas.microsoft.com/office/powerpoint/2010/main" val="28087131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880"/>
            <a:ext cx="7772400" cy="1143000"/>
          </a:xfrm>
        </p:spPr>
        <p:txBody>
          <a:bodyPr/>
          <a:lstStyle/>
          <a:p>
            <a:r>
              <a:rPr lang="en-US" altLang="en-US" dirty="0"/>
              <a:t>Representative sample</a:t>
            </a:r>
            <a:endParaRPr lang="en-US" dirty="0"/>
          </a:p>
        </p:txBody>
      </p:sp>
      <p:sp>
        <p:nvSpPr>
          <p:cNvPr id="3" name="Content Placeholder 2"/>
          <p:cNvSpPr>
            <a:spLocks noGrp="1"/>
          </p:cNvSpPr>
          <p:nvPr>
            <p:ph idx="1"/>
          </p:nvPr>
        </p:nvSpPr>
        <p:spPr>
          <a:xfrm>
            <a:off x="599303" y="1384557"/>
            <a:ext cx="7772400" cy="4343400"/>
          </a:xfrm>
        </p:spPr>
        <p:txBody>
          <a:bodyPr/>
          <a:lstStyle/>
          <a:p>
            <a:pPr>
              <a:spcBef>
                <a:spcPts val="0"/>
              </a:spcBef>
              <a:spcAft>
                <a:spcPts val="600"/>
              </a:spcAft>
            </a:pPr>
            <a:r>
              <a:rPr lang="en-US" altLang="en-US" dirty="0"/>
              <a:t>A representative sample has all the important characteristics of the study population from which it is drawn</a:t>
            </a:r>
          </a:p>
          <a:p>
            <a:r>
              <a:rPr lang="en-US" altLang="en-US" dirty="0"/>
              <a:t>Example:</a:t>
            </a:r>
          </a:p>
          <a:p>
            <a:pPr>
              <a:buFontTx/>
              <a:buNone/>
            </a:pPr>
            <a:r>
              <a:rPr lang="en-US" altLang="en-US" dirty="0"/>
              <a:t>   </a:t>
            </a:r>
            <a:r>
              <a:rPr lang="en-US" altLang="en-US" u="sng" dirty="0"/>
              <a:t>Population</a:t>
            </a:r>
            <a:r>
              <a:rPr lang="en-US" altLang="en-US" dirty="0"/>
              <a:t>			</a:t>
            </a:r>
            <a:r>
              <a:rPr lang="en-US" altLang="en-US" u="sng" dirty="0"/>
              <a:t>Sample</a:t>
            </a:r>
          </a:p>
          <a:p>
            <a:pPr>
              <a:buFontTx/>
              <a:buNone/>
            </a:pPr>
            <a:r>
              <a:rPr lang="en-US" altLang="en-US" dirty="0"/>
              <a:t>	50% Male			50% Male</a:t>
            </a:r>
          </a:p>
          <a:p>
            <a:pPr>
              <a:buFontTx/>
              <a:buNone/>
            </a:pPr>
            <a:r>
              <a:rPr lang="en-US" altLang="en-US" dirty="0"/>
              <a:t>	50% Female			50% Female</a:t>
            </a:r>
          </a:p>
          <a:p>
            <a:endParaRPr lang="en-US" dirty="0"/>
          </a:p>
        </p:txBody>
      </p:sp>
      <p:sp>
        <p:nvSpPr>
          <p:cNvPr id="4" name="AutoShape 4"/>
          <p:cNvSpPr>
            <a:spLocks noChangeArrowheads="1"/>
          </p:cNvSpPr>
          <p:nvPr/>
        </p:nvSpPr>
        <p:spPr bwMode="auto">
          <a:xfrm>
            <a:off x="3143250" y="3635375"/>
            <a:ext cx="1476375" cy="600075"/>
          </a:xfrm>
          <a:prstGeom prst="rightArrow">
            <a:avLst>
              <a:gd name="adj1" fmla="val 50000"/>
              <a:gd name="adj2" fmla="val 50245"/>
            </a:avLst>
          </a:prstGeom>
          <a:solidFill>
            <a:srgbClr val="F3A90F"/>
          </a:solidFill>
          <a:ln w="9525">
            <a:solidFill>
              <a:schemeClr val="tx1"/>
            </a:solidFill>
            <a:miter lim="800000"/>
            <a:headEnd/>
            <a:tailEnd/>
          </a:ln>
        </p:spPr>
        <p:txBody>
          <a:bodyPr wrap="none" anchor="ct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spcBef>
                <a:spcPct val="0"/>
              </a:spcBef>
              <a:buClrTx/>
              <a:buSzTx/>
              <a:buFontTx/>
              <a:buNone/>
            </a:pPr>
            <a:endParaRPr lang="en-US" altLang="en-US" sz="3200"/>
          </a:p>
        </p:txBody>
      </p:sp>
    </p:spTree>
    <p:extLst>
      <p:ext uri="{BB962C8B-B14F-4D97-AF65-F5344CB8AC3E}">
        <p14:creationId xmlns:p14="http://schemas.microsoft.com/office/powerpoint/2010/main" val="390437114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182880"/>
            <a:ext cx="8229600" cy="1143000"/>
          </a:xfrm>
        </p:spPr>
        <p:txBody>
          <a:bodyPr/>
          <a:lstStyle/>
          <a:p>
            <a:r>
              <a:rPr lang="en-US" altLang="en-US" dirty="0"/>
              <a:t>Probability sampling types</a:t>
            </a:r>
          </a:p>
        </p:txBody>
      </p:sp>
      <p:sp>
        <p:nvSpPr>
          <p:cNvPr id="26627" name="Rectangle 3"/>
          <p:cNvSpPr>
            <a:spLocks noGrp="1" noChangeArrowheads="1"/>
          </p:cNvSpPr>
          <p:nvPr>
            <p:ph idx="1"/>
          </p:nvPr>
        </p:nvSpPr>
        <p:spPr>
          <a:xfrm>
            <a:off x="698500" y="1796227"/>
            <a:ext cx="7981950" cy="3522663"/>
          </a:xfrm>
          <a:solidFill>
            <a:srgbClr val="F3A90F">
              <a:alpha val="60000"/>
            </a:srgbClr>
          </a:solidFill>
        </p:spPr>
        <p:txBody>
          <a:bodyPr/>
          <a:lstStyle/>
          <a:p>
            <a:r>
              <a:rPr lang="en-US" altLang="en-US" dirty="0"/>
              <a:t>Simple random sampling</a:t>
            </a:r>
          </a:p>
          <a:p>
            <a:r>
              <a:rPr lang="en-US" altLang="en-US" dirty="0"/>
              <a:t>Systematic sampling</a:t>
            </a:r>
          </a:p>
          <a:p>
            <a:r>
              <a:rPr lang="en-US" altLang="en-US" dirty="0"/>
              <a:t>Stratified sampling</a:t>
            </a:r>
          </a:p>
          <a:p>
            <a:r>
              <a:rPr lang="en-US" altLang="en-US" dirty="0"/>
              <a:t>Cluster sampling</a:t>
            </a:r>
          </a:p>
          <a:p>
            <a:r>
              <a:rPr lang="en-US" altLang="en-US" dirty="0"/>
              <a:t>Multistage sampling</a:t>
            </a:r>
          </a:p>
        </p:txBody>
      </p:sp>
    </p:spTree>
    <p:extLst>
      <p:ext uri="{BB962C8B-B14F-4D97-AF65-F5344CB8AC3E}">
        <p14:creationId xmlns:p14="http://schemas.microsoft.com/office/powerpoint/2010/main" val="4211154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182880"/>
            <a:ext cx="8458200" cy="1143000"/>
          </a:xfrm>
        </p:spPr>
        <p:txBody>
          <a:bodyPr/>
          <a:lstStyle/>
          <a:p>
            <a:r>
              <a:rPr lang="en-US" altLang="en-US" dirty="0"/>
              <a:t>Simple random sampling</a:t>
            </a:r>
          </a:p>
        </p:txBody>
      </p:sp>
      <p:sp>
        <p:nvSpPr>
          <p:cNvPr id="27651" name="Rectangle 3"/>
          <p:cNvSpPr>
            <a:spLocks noGrp="1" noChangeArrowheads="1"/>
          </p:cNvSpPr>
          <p:nvPr>
            <p:ph idx="1"/>
          </p:nvPr>
        </p:nvSpPr>
        <p:spPr>
          <a:xfrm>
            <a:off x="457200" y="1619250"/>
            <a:ext cx="8305800" cy="4857750"/>
          </a:xfrm>
        </p:spPr>
        <p:txBody>
          <a:bodyPr/>
          <a:lstStyle/>
          <a:p>
            <a:pPr>
              <a:lnSpc>
                <a:spcPct val="90000"/>
              </a:lnSpc>
              <a:spcAft>
                <a:spcPts val="1200"/>
              </a:spcAft>
            </a:pPr>
            <a:r>
              <a:rPr lang="en-US" altLang="en-US" dirty="0"/>
              <a:t>Units are chosen at random so that each unit has equal chance of selection</a:t>
            </a:r>
          </a:p>
          <a:p>
            <a:pPr>
              <a:lnSpc>
                <a:spcPct val="90000"/>
              </a:lnSpc>
              <a:spcAft>
                <a:spcPts val="1200"/>
              </a:spcAft>
            </a:pPr>
            <a:r>
              <a:rPr lang="en-US" altLang="en-US" dirty="0"/>
              <a:t>Used in situations where the number of sampling units is relatively small</a:t>
            </a:r>
          </a:p>
          <a:p>
            <a:pPr>
              <a:lnSpc>
                <a:spcPct val="90000"/>
              </a:lnSpc>
              <a:spcBef>
                <a:spcPts val="0"/>
              </a:spcBef>
              <a:spcAft>
                <a:spcPts val="1200"/>
              </a:spcAft>
            </a:pPr>
            <a:r>
              <a:rPr lang="en-US" altLang="en-US" dirty="0"/>
              <a:t>Method</a:t>
            </a:r>
          </a:p>
          <a:p>
            <a:pPr lvl="1">
              <a:lnSpc>
                <a:spcPct val="90000"/>
              </a:lnSpc>
              <a:spcBef>
                <a:spcPts val="0"/>
              </a:spcBef>
              <a:spcAft>
                <a:spcPts val="1200"/>
              </a:spcAft>
            </a:pPr>
            <a:r>
              <a:rPr lang="en-US" altLang="en-US" dirty="0"/>
              <a:t>Identify all possible units available for sampling</a:t>
            </a:r>
          </a:p>
          <a:p>
            <a:pPr lvl="1">
              <a:lnSpc>
                <a:spcPct val="90000"/>
              </a:lnSpc>
              <a:spcBef>
                <a:spcPts val="0"/>
              </a:spcBef>
              <a:spcAft>
                <a:spcPts val="1200"/>
              </a:spcAft>
            </a:pPr>
            <a:r>
              <a:rPr lang="en-US" altLang="en-US" dirty="0"/>
              <a:t>Decide on the size of the sample</a:t>
            </a:r>
          </a:p>
          <a:p>
            <a:pPr lvl="1">
              <a:lnSpc>
                <a:spcPct val="90000"/>
              </a:lnSpc>
              <a:spcBef>
                <a:spcPts val="0"/>
              </a:spcBef>
              <a:spcAft>
                <a:spcPts val="1200"/>
              </a:spcAft>
            </a:pPr>
            <a:r>
              <a:rPr lang="en-US" altLang="en-US" dirty="0"/>
              <a:t>Choose units by lottery method (“out of a hat”)</a:t>
            </a:r>
          </a:p>
          <a:p>
            <a:pPr lvl="1">
              <a:buClr>
                <a:schemeClr val="tx2"/>
              </a:buClr>
            </a:pPr>
            <a:endParaRPr lang="en-US" altLang="en-US" b="1" dirty="0">
              <a:latin typeface="Arial" panose="020B0604020202020204" pitchFamily="34" charset="0"/>
              <a:cs typeface="Arial" panose="020B0604020202020204" pitchFamily="34" charset="0"/>
            </a:endParaRPr>
          </a:p>
          <a:p>
            <a:pPr lvl="2">
              <a:buFontTx/>
              <a:buNone/>
            </a:pPr>
            <a:r>
              <a:rPr lang="en-US" altLang="en-US" b="1" dirty="0"/>
              <a:t>  </a:t>
            </a:r>
          </a:p>
        </p:txBody>
      </p:sp>
    </p:spTree>
    <p:extLst>
      <p:ext uri="{BB962C8B-B14F-4D97-AF65-F5344CB8AC3E}">
        <p14:creationId xmlns:p14="http://schemas.microsoft.com/office/powerpoint/2010/main" val="14613699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640080"/>
            <a:ext cx="8229600" cy="1143000"/>
          </a:xfrm>
        </p:spPr>
        <p:txBody>
          <a:bodyPr/>
          <a:lstStyle/>
          <a:p>
            <a:pPr>
              <a:lnSpc>
                <a:spcPct val="90000"/>
              </a:lnSpc>
            </a:pPr>
            <a:r>
              <a:rPr lang="en-US" altLang="en-US" sz="4200" dirty="0"/>
              <a:t>Simple random sampling:</a:t>
            </a:r>
            <a:br>
              <a:rPr lang="en-US" altLang="en-US" sz="4200" dirty="0"/>
            </a:br>
            <a:r>
              <a:rPr lang="en-US" altLang="en-US" sz="4200" dirty="0"/>
              <a:t>Advantages and disadvantages</a:t>
            </a:r>
          </a:p>
        </p:txBody>
      </p:sp>
      <p:sp>
        <p:nvSpPr>
          <p:cNvPr id="29699" name="Rectangle 3"/>
          <p:cNvSpPr>
            <a:spLocks noGrp="1" noChangeArrowheads="1"/>
          </p:cNvSpPr>
          <p:nvPr>
            <p:ph idx="1"/>
          </p:nvPr>
        </p:nvSpPr>
        <p:spPr>
          <a:xfrm>
            <a:off x="699655" y="1836615"/>
            <a:ext cx="8243453" cy="4444999"/>
          </a:xfrm>
        </p:spPr>
        <p:txBody>
          <a:bodyPr/>
          <a:lstStyle/>
          <a:p>
            <a:r>
              <a:rPr lang="en-US" altLang="en-US" dirty="0"/>
              <a:t>Advantages</a:t>
            </a:r>
          </a:p>
          <a:p>
            <a:pPr lvl="1"/>
            <a:r>
              <a:rPr lang="en-US" altLang="en-US" dirty="0"/>
              <a:t>Easy to understand</a:t>
            </a:r>
          </a:p>
          <a:p>
            <a:pPr lvl="1"/>
            <a:r>
              <a:rPr lang="en-US" altLang="en-US" dirty="0"/>
              <a:t>Easy to analyze</a:t>
            </a:r>
          </a:p>
          <a:p>
            <a:r>
              <a:rPr lang="en-US" altLang="en-US" dirty="0"/>
              <a:t>Disadvantages</a:t>
            </a:r>
          </a:p>
          <a:p>
            <a:pPr lvl="1"/>
            <a:r>
              <a:rPr lang="en-US" altLang="en-US" dirty="0"/>
              <a:t>Requires a list of population (sampling frame)</a:t>
            </a:r>
          </a:p>
          <a:p>
            <a:pPr lvl="1"/>
            <a:r>
              <a:rPr lang="en-US" altLang="en-US" dirty="0"/>
              <a:t>Cost may be prohibitive</a:t>
            </a:r>
          </a:p>
          <a:p>
            <a:pPr lvl="1"/>
            <a:r>
              <a:rPr lang="en-US" altLang="en-US" dirty="0"/>
              <a:t>May miss or under-sample key subsets, if sampling frame wrong </a:t>
            </a:r>
            <a:r>
              <a:rPr lang="en-US" altLang="en-US" dirty="0">
                <a:sym typeface="Wingdings" pitchFamily="2" charset="2"/>
              </a:rPr>
              <a:t> </a:t>
            </a:r>
            <a:r>
              <a:rPr lang="en-US" altLang="en-US" dirty="0">
                <a:solidFill>
                  <a:srgbClr val="FF0000"/>
                </a:solidFill>
                <a:sym typeface="Wingdings" pitchFamily="2" charset="2"/>
              </a:rPr>
              <a:t>bias</a:t>
            </a:r>
            <a:endParaRPr lang="en-US" altLang="en-US" dirty="0">
              <a:solidFill>
                <a:srgbClr val="FF0000"/>
              </a:solidFill>
            </a:endParaRPr>
          </a:p>
        </p:txBody>
      </p:sp>
    </p:spTree>
    <p:extLst>
      <p:ext uri="{BB962C8B-B14F-4D97-AF65-F5344CB8AC3E}">
        <p14:creationId xmlns:p14="http://schemas.microsoft.com/office/powerpoint/2010/main" val="350105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137160"/>
            <a:ext cx="8229600" cy="1143000"/>
          </a:xfrm>
        </p:spPr>
        <p:txBody>
          <a:bodyPr/>
          <a:lstStyle/>
          <a:p>
            <a:r>
              <a:rPr lang="en-US" altLang="en-US" dirty="0"/>
              <a:t>Systematic Sampling</a:t>
            </a:r>
            <a:endParaRPr lang="en-US" altLang="en-US" sz="3200" dirty="0"/>
          </a:p>
        </p:txBody>
      </p:sp>
      <p:sp>
        <p:nvSpPr>
          <p:cNvPr id="30723" name="Rectangle 3"/>
          <p:cNvSpPr>
            <a:spLocks noGrp="1" noChangeArrowheads="1"/>
          </p:cNvSpPr>
          <p:nvPr>
            <p:ph idx="1"/>
          </p:nvPr>
        </p:nvSpPr>
        <p:spPr>
          <a:xfrm>
            <a:off x="633046" y="1365250"/>
            <a:ext cx="8229600" cy="4857750"/>
          </a:xfrm>
        </p:spPr>
        <p:txBody>
          <a:bodyPr/>
          <a:lstStyle/>
          <a:p>
            <a:pPr>
              <a:defRPr/>
            </a:pPr>
            <a:r>
              <a:rPr lang="en-US" altLang="en-US" dirty="0"/>
              <a:t>Use a sampling interval </a:t>
            </a:r>
          </a:p>
          <a:p>
            <a:pPr lvl="1">
              <a:defRPr/>
            </a:pPr>
            <a:r>
              <a:rPr lang="en-US" altLang="en-US" dirty="0"/>
              <a:t>Interval = (# units / desired sample size)</a:t>
            </a:r>
          </a:p>
          <a:p>
            <a:pPr marL="1254125" lvl="2" indent="-339725">
              <a:lnSpc>
                <a:spcPct val="90000"/>
              </a:lnSpc>
              <a:spcBef>
                <a:spcPts val="0"/>
              </a:spcBef>
              <a:spcAft>
                <a:spcPts val="600"/>
              </a:spcAft>
              <a:defRPr/>
            </a:pPr>
            <a:r>
              <a:rPr lang="en-US" altLang="en-US" sz="2800" dirty="0"/>
              <a:t>E.g., if the sample size is 20 units and the sampling frame totals 40</a:t>
            </a:r>
          </a:p>
          <a:p>
            <a:pPr marL="1254125" lvl="2" indent="-339725">
              <a:lnSpc>
                <a:spcPct val="90000"/>
              </a:lnSpc>
              <a:spcBef>
                <a:spcPts val="0"/>
              </a:spcBef>
              <a:spcAft>
                <a:spcPts val="1800"/>
              </a:spcAft>
              <a:defRPr/>
            </a:pPr>
            <a:r>
              <a:rPr lang="en-US" altLang="en-US" sz="2800" dirty="0"/>
              <a:t>To select 20 health centers from a list of 40, the sampling interval is 40/20 = 2</a:t>
            </a:r>
          </a:p>
          <a:p>
            <a:pPr>
              <a:lnSpc>
                <a:spcPct val="90000"/>
              </a:lnSpc>
              <a:spcBef>
                <a:spcPts val="0"/>
              </a:spcBef>
              <a:spcAft>
                <a:spcPts val="1200"/>
              </a:spcAft>
              <a:defRPr/>
            </a:pPr>
            <a:r>
              <a:rPr lang="en-US" altLang="en-US" dirty="0"/>
              <a:t>The first unit is chosen at random</a:t>
            </a:r>
          </a:p>
          <a:p>
            <a:pPr>
              <a:lnSpc>
                <a:spcPct val="90000"/>
              </a:lnSpc>
              <a:spcBef>
                <a:spcPts val="0"/>
              </a:spcBef>
              <a:spcAft>
                <a:spcPts val="1200"/>
              </a:spcAft>
              <a:defRPr/>
            </a:pPr>
            <a:r>
              <a:rPr lang="en-US" altLang="en-US" dirty="0"/>
              <a:t>Subsequent units are chosen using a fixed interval (e.g. every 2</a:t>
            </a:r>
            <a:r>
              <a:rPr lang="en-US" altLang="en-US" baseline="30000" dirty="0"/>
              <a:t>nd</a:t>
            </a:r>
            <a:r>
              <a:rPr lang="en-US" altLang="en-US" dirty="0"/>
              <a:t>) until reaching desired sample size</a:t>
            </a:r>
          </a:p>
          <a:p>
            <a:pPr marL="0" indent="0">
              <a:buFontTx/>
              <a:buNone/>
              <a:defRPr/>
            </a:pPr>
            <a:endParaRPr lang="en-US" altLang="en-US" b="1" dirty="0"/>
          </a:p>
        </p:txBody>
      </p:sp>
    </p:spTree>
    <p:extLst>
      <p:ext uri="{BB962C8B-B14F-4D97-AF65-F5344CB8AC3E}">
        <p14:creationId xmlns:p14="http://schemas.microsoft.com/office/powerpoint/2010/main" val="2416408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xfrm>
            <a:off x="457200" y="182880"/>
            <a:ext cx="8229600" cy="1143000"/>
          </a:xfrm>
        </p:spPr>
        <p:txBody>
          <a:bodyPr/>
          <a:lstStyle/>
          <a:p>
            <a:r>
              <a:rPr lang="en-US" altLang="en-US" dirty="0"/>
              <a:t>Stratified random sampling</a:t>
            </a:r>
          </a:p>
        </p:txBody>
      </p:sp>
      <p:sp>
        <p:nvSpPr>
          <p:cNvPr id="32771" name="Rectangle 3"/>
          <p:cNvSpPr>
            <a:spLocks noGrp="1" noChangeArrowheads="1"/>
          </p:cNvSpPr>
          <p:nvPr>
            <p:ph idx="1"/>
          </p:nvPr>
        </p:nvSpPr>
        <p:spPr>
          <a:xfrm>
            <a:off x="548640" y="1600200"/>
            <a:ext cx="8420100" cy="4889499"/>
          </a:xfrm>
        </p:spPr>
        <p:txBody>
          <a:bodyPr/>
          <a:lstStyle/>
          <a:p>
            <a:pPr>
              <a:lnSpc>
                <a:spcPct val="90000"/>
              </a:lnSpc>
              <a:spcBef>
                <a:spcPts val="0"/>
              </a:spcBef>
              <a:spcAft>
                <a:spcPts val="600"/>
              </a:spcAft>
            </a:pPr>
            <a:r>
              <a:rPr lang="en-US" altLang="en-US" dirty="0"/>
              <a:t>Used when the sampling frame contains and is divided into clearly different groups (strata) </a:t>
            </a:r>
          </a:p>
          <a:p>
            <a:pPr lvl="1" eaLnBrk="1" hangingPunct="1">
              <a:spcBef>
                <a:spcPts val="0"/>
              </a:spcBef>
              <a:spcAft>
                <a:spcPts val="600"/>
              </a:spcAft>
            </a:pPr>
            <a:r>
              <a:rPr lang="en-US" altLang="en-US" dirty="0"/>
              <a:t>Urban and rural facilities </a:t>
            </a:r>
          </a:p>
          <a:p>
            <a:pPr lvl="1" eaLnBrk="1" hangingPunct="1">
              <a:spcBef>
                <a:spcPts val="0"/>
              </a:spcBef>
              <a:spcAft>
                <a:spcPts val="600"/>
              </a:spcAft>
            </a:pPr>
            <a:r>
              <a:rPr lang="en-US" altLang="en-US" dirty="0"/>
              <a:t>Community and prison </a:t>
            </a:r>
          </a:p>
          <a:p>
            <a:pPr lvl="1" eaLnBrk="1" hangingPunct="1">
              <a:spcBef>
                <a:spcPts val="0"/>
              </a:spcBef>
              <a:spcAft>
                <a:spcPts val="1200"/>
              </a:spcAft>
            </a:pPr>
            <a:r>
              <a:rPr lang="en-US" altLang="en-US" dirty="0"/>
              <a:t>Used for administrative convenience (each province responsible for its own survey)</a:t>
            </a:r>
          </a:p>
          <a:p>
            <a:pPr eaLnBrk="1" hangingPunct="1">
              <a:lnSpc>
                <a:spcPct val="90000"/>
              </a:lnSpc>
            </a:pPr>
            <a:r>
              <a:rPr lang="en-US" altLang="en-US" dirty="0"/>
              <a:t>Used when results needed separately for each stratum (e.g., for the separate provinces and for rural/urban)</a:t>
            </a:r>
          </a:p>
          <a:p>
            <a:pPr>
              <a:buFontTx/>
              <a:buNone/>
            </a:pPr>
            <a:endParaRPr lang="en-US" altLang="en-US" sz="2800" b="1" dirty="0"/>
          </a:p>
        </p:txBody>
      </p:sp>
    </p:spTree>
    <p:extLst>
      <p:ext uri="{BB962C8B-B14F-4D97-AF65-F5344CB8AC3E}">
        <p14:creationId xmlns:p14="http://schemas.microsoft.com/office/powerpoint/2010/main" val="36748443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563"/>
            <a:ext cx="8229600" cy="1143000"/>
          </a:xfrm>
        </p:spPr>
        <p:txBody>
          <a:bodyPr/>
          <a:lstStyle/>
          <a:p>
            <a:r>
              <a:rPr lang="en-US" altLang="en-US" dirty="0"/>
              <a:t>Stratified random sampling</a:t>
            </a:r>
            <a:r>
              <a:rPr lang="en-US" altLang="en-US" sz="3600" dirty="0"/>
              <a:t> </a:t>
            </a:r>
            <a:r>
              <a:rPr lang="en-US" altLang="en-US" sz="3000" dirty="0"/>
              <a:t>(2)</a:t>
            </a:r>
            <a:endParaRPr lang="en-US" sz="3000" dirty="0"/>
          </a:p>
        </p:txBody>
      </p:sp>
      <p:sp>
        <p:nvSpPr>
          <p:cNvPr id="3" name="Content Placeholder 2"/>
          <p:cNvSpPr>
            <a:spLocks noGrp="1"/>
          </p:cNvSpPr>
          <p:nvPr>
            <p:ph idx="1"/>
          </p:nvPr>
        </p:nvSpPr>
        <p:spPr>
          <a:xfrm>
            <a:off x="548640" y="1600200"/>
            <a:ext cx="7772400" cy="4771107"/>
          </a:xfrm>
        </p:spPr>
        <p:txBody>
          <a:bodyPr/>
          <a:lstStyle/>
          <a:p>
            <a:pPr>
              <a:defRPr/>
            </a:pPr>
            <a:r>
              <a:rPr lang="en-US" dirty="0"/>
              <a:t>Organize the list of sampling units by stratum (sub-populations)</a:t>
            </a:r>
          </a:p>
          <a:p>
            <a:pPr>
              <a:defRPr/>
            </a:pPr>
            <a:r>
              <a:rPr lang="en-US" dirty="0"/>
              <a:t>Select units within each stratum using a random method (simple random sampling or systematic sampling)</a:t>
            </a:r>
          </a:p>
          <a:p>
            <a:pPr>
              <a:defRPr/>
            </a:pPr>
            <a:r>
              <a:rPr lang="en-US" dirty="0"/>
              <a:t>There are two types of stratified sampling</a:t>
            </a:r>
          </a:p>
          <a:p>
            <a:pPr lvl="1">
              <a:spcBef>
                <a:spcPts val="0"/>
              </a:spcBef>
              <a:defRPr/>
            </a:pPr>
            <a:r>
              <a:rPr lang="en-US" dirty="0"/>
              <a:t>Proportional</a:t>
            </a:r>
          </a:p>
          <a:p>
            <a:pPr lvl="1">
              <a:spcBef>
                <a:spcPts val="0"/>
              </a:spcBef>
              <a:defRPr/>
            </a:pPr>
            <a:r>
              <a:rPr lang="en-US" dirty="0"/>
              <a:t>Disproportional  </a:t>
            </a:r>
          </a:p>
          <a:p>
            <a:pPr>
              <a:defRPr/>
            </a:pPr>
            <a:endParaRPr lang="en-US" b="1" dirty="0"/>
          </a:p>
          <a:p>
            <a:endParaRPr lang="en-US" dirty="0"/>
          </a:p>
        </p:txBody>
      </p:sp>
    </p:spTree>
    <p:extLst>
      <p:ext uri="{BB962C8B-B14F-4D97-AF65-F5344CB8AC3E}">
        <p14:creationId xmlns:p14="http://schemas.microsoft.com/office/powerpoint/2010/main" val="34237124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2563"/>
            <a:ext cx="8229600" cy="1143000"/>
          </a:xfrm>
        </p:spPr>
        <p:txBody>
          <a:bodyPr/>
          <a:lstStyle/>
          <a:p>
            <a:r>
              <a:rPr lang="en-US" altLang="en-US" dirty="0"/>
              <a:t>Stratified random sampling</a:t>
            </a:r>
            <a:r>
              <a:rPr lang="en-US" altLang="en-US" sz="3600" dirty="0"/>
              <a:t> </a:t>
            </a:r>
            <a:r>
              <a:rPr lang="en-US" altLang="en-US" sz="3000" dirty="0"/>
              <a:t>(3)</a:t>
            </a:r>
            <a:endParaRPr lang="en-US" sz="3000" dirty="0"/>
          </a:p>
        </p:txBody>
      </p:sp>
      <p:sp>
        <p:nvSpPr>
          <p:cNvPr id="3" name="Content Placeholder 2"/>
          <p:cNvSpPr>
            <a:spLocks noGrp="1"/>
          </p:cNvSpPr>
          <p:nvPr>
            <p:ph idx="1"/>
          </p:nvPr>
        </p:nvSpPr>
        <p:spPr>
          <a:xfrm>
            <a:off x="548640" y="1600200"/>
            <a:ext cx="7772400" cy="4637401"/>
          </a:xfrm>
        </p:spPr>
        <p:txBody>
          <a:bodyPr/>
          <a:lstStyle/>
          <a:p>
            <a:pPr>
              <a:buClrTx/>
            </a:pPr>
            <a:r>
              <a:rPr lang="en-US" altLang="en-US" dirty="0"/>
              <a:t>Proportional stratified sampling </a:t>
            </a:r>
          </a:p>
          <a:p>
            <a:pPr lvl="1">
              <a:spcAft>
                <a:spcPts val="600"/>
              </a:spcAft>
            </a:pPr>
            <a:r>
              <a:rPr lang="en-US" altLang="en-US" dirty="0"/>
              <a:t>If we need good estimate for population as a whole</a:t>
            </a:r>
          </a:p>
          <a:p>
            <a:pPr>
              <a:buClrTx/>
            </a:pPr>
            <a:r>
              <a:rPr lang="en-US" altLang="en-US" dirty="0"/>
              <a:t>Disproportional stratified sampling </a:t>
            </a:r>
          </a:p>
          <a:p>
            <a:pPr lvl="1"/>
            <a:r>
              <a:rPr lang="en-US" altLang="en-US" dirty="0"/>
              <a:t>If we need a good estimate for each stratum</a:t>
            </a:r>
          </a:p>
          <a:p>
            <a:pPr lvl="1"/>
            <a:r>
              <a:rPr lang="en-US" altLang="en-US" dirty="0"/>
              <a:t>When survey aims to make comparisons between stratum</a:t>
            </a:r>
          </a:p>
          <a:p>
            <a:pPr>
              <a:buFontTx/>
              <a:buNone/>
            </a:pPr>
            <a:endParaRPr lang="en-US" altLang="en-US" b="1" dirty="0"/>
          </a:p>
          <a:p>
            <a:endParaRPr lang="en-US" altLang="en-US" b="1" dirty="0">
              <a:solidFill>
                <a:srgbClr val="FFFF00"/>
              </a:solidFill>
            </a:endParaRPr>
          </a:p>
          <a:p>
            <a:endParaRPr lang="en-US" dirty="0"/>
          </a:p>
        </p:txBody>
      </p:sp>
    </p:spTree>
    <p:extLst>
      <p:ext uri="{BB962C8B-B14F-4D97-AF65-F5344CB8AC3E}">
        <p14:creationId xmlns:p14="http://schemas.microsoft.com/office/powerpoint/2010/main" val="40628158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28600"/>
            <a:ext cx="8534400" cy="1454150"/>
          </a:xfrm>
        </p:spPr>
        <p:txBody>
          <a:bodyPr/>
          <a:lstStyle/>
          <a:p>
            <a:pPr>
              <a:lnSpc>
                <a:spcPct val="90000"/>
              </a:lnSpc>
            </a:pPr>
            <a:r>
              <a:rPr lang="en-US" altLang="en-US" sz="4200" dirty="0"/>
              <a:t>Stratified random sampling:</a:t>
            </a:r>
            <a:br>
              <a:rPr lang="en-US" altLang="en-US" sz="4200" dirty="0"/>
            </a:br>
            <a:r>
              <a:rPr lang="en-US" altLang="en-US" sz="4200" dirty="0"/>
              <a:t>Advantages and Disadvantages</a:t>
            </a:r>
          </a:p>
        </p:txBody>
      </p:sp>
      <p:sp>
        <p:nvSpPr>
          <p:cNvPr id="36867" name="Rectangle 3"/>
          <p:cNvSpPr>
            <a:spLocks noGrp="1" noChangeArrowheads="1"/>
          </p:cNvSpPr>
          <p:nvPr>
            <p:ph idx="1"/>
          </p:nvPr>
        </p:nvSpPr>
        <p:spPr>
          <a:xfrm>
            <a:off x="685800" y="1793875"/>
            <a:ext cx="8035925" cy="4381500"/>
          </a:xfrm>
        </p:spPr>
        <p:txBody>
          <a:bodyPr/>
          <a:lstStyle/>
          <a:p>
            <a:pPr>
              <a:spcBef>
                <a:spcPts val="0"/>
              </a:spcBef>
              <a:spcAft>
                <a:spcPts val="600"/>
              </a:spcAft>
            </a:pPr>
            <a:r>
              <a:rPr lang="en-US" altLang="en-US" dirty="0"/>
              <a:t>Advantages</a:t>
            </a:r>
          </a:p>
          <a:p>
            <a:pPr lvl="1">
              <a:spcBef>
                <a:spcPts val="0"/>
              </a:spcBef>
              <a:spcAft>
                <a:spcPts val="1800"/>
              </a:spcAft>
            </a:pPr>
            <a:r>
              <a:rPr lang="en-US" altLang="en-US" dirty="0"/>
              <a:t>Leads to more precise estimates than simple random sampling if each stratum is more homogeneous (less variable) than population as a whole</a:t>
            </a:r>
            <a:endParaRPr lang="en-US" altLang="en-US" sz="3200" dirty="0"/>
          </a:p>
          <a:p>
            <a:pPr>
              <a:spcBef>
                <a:spcPts val="0"/>
              </a:spcBef>
              <a:spcAft>
                <a:spcPts val="600"/>
              </a:spcAft>
            </a:pPr>
            <a:r>
              <a:rPr lang="en-US" altLang="en-US" dirty="0"/>
              <a:t>Disadvantages</a:t>
            </a:r>
          </a:p>
          <a:p>
            <a:pPr lvl="1">
              <a:spcBef>
                <a:spcPts val="0"/>
              </a:spcBef>
              <a:spcAft>
                <a:spcPts val="1200"/>
              </a:spcAft>
            </a:pPr>
            <a:r>
              <a:rPr lang="en-US" altLang="en-US" dirty="0"/>
              <a:t>More time consuming</a:t>
            </a:r>
          </a:p>
        </p:txBody>
      </p:sp>
    </p:spTree>
    <p:extLst>
      <p:ext uri="{BB962C8B-B14F-4D97-AF65-F5344CB8AC3E}">
        <p14:creationId xmlns:p14="http://schemas.microsoft.com/office/powerpoint/2010/main" val="7307692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a:xfrm>
            <a:off x="457200" y="274319"/>
            <a:ext cx="8229600" cy="1143000"/>
          </a:xfrm>
        </p:spPr>
        <p:txBody>
          <a:bodyPr/>
          <a:lstStyle/>
          <a:p>
            <a:r>
              <a:rPr lang="en-US" altLang="en-US" dirty="0"/>
              <a:t>Cluster sampling</a:t>
            </a:r>
          </a:p>
        </p:txBody>
      </p:sp>
      <p:sp>
        <p:nvSpPr>
          <p:cNvPr id="13317" name="Rectangle 5"/>
          <p:cNvSpPr>
            <a:spLocks noGrp="1" noChangeArrowheads="1"/>
          </p:cNvSpPr>
          <p:nvPr>
            <p:ph idx="1"/>
          </p:nvPr>
        </p:nvSpPr>
        <p:spPr>
          <a:xfrm>
            <a:off x="609600" y="1270000"/>
            <a:ext cx="7772400" cy="4826000"/>
          </a:xfrm>
        </p:spPr>
        <p:txBody>
          <a:bodyPr/>
          <a:lstStyle/>
          <a:p>
            <a:pPr marL="0" indent="0">
              <a:buNone/>
              <a:defRPr/>
            </a:pPr>
            <a:endParaRPr lang="en-US" sz="2600" b="1" dirty="0">
              <a:latin typeface="Arial" panose="020B0604020202020204" pitchFamily="34" charset="0"/>
              <a:cs typeface="Arial" panose="020B0604020202020204" pitchFamily="34" charset="0"/>
            </a:endParaRPr>
          </a:p>
          <a:p>
            <a:pPr>
              <a:lnSpc>
                <a:spcPct val="90000"/>
              </a:lnSpc>
              <a:spcBef>
                <a:spcPts val="0"/>
              </a:spcBef>
              <a:spcAft>
                <a:spcPts val="1200"/>
              </a:spcAft>
              <a:defRPr/>
            </a:pPr>
            <a:r>
              <a:rPr lang="en-US" sz="3000" dirty="0"/>
              <a:t>A random sampling of natural groupings of subjects</a:t>
            </a:r>
          </a:p>
          <a:p>
            <a:pPr>
              <a:lnSpc>
                <a:spcPct val="90000"/>
              </a:lnSpc>
              <a:spcBef>
                <a:spcPts val="0"/>
              </a:spcBef>
              <a:spcAft>
                <a:spcPts val="1200"/>
              </a:spcAft>
              <a:defRPr/>
            </a:pPr>
            <a:r>
              <a:rPr lang="en-US" sz="3000" u="sng" dirty="0"/>
              <a:t>Cluster</a:t>
            </a:r>
            <a:r>
              <a:rPr lang="en-US" sz="3000" dirty="0"/>
              <a:t>:  group of sampling units rather than individual unit</a:t>
            </a:r>
          </a:p>
          <a:p>
            <a:pPr>
              <a:lnSpc>
                <a:spcPct val="90000"/>
              </a:lnSpc>
              <a:spcBef>
                <a:spcPts val="0"/>
              </a:spcBef>
              <a:spcAft>
                <a:spcPts val="1200"/>
              </a:spcAft>
              <a:defRPr/>
            </a:pPr>
            <a:r>
              <a:rPr lang="en-US" sz="3000" dirty="0"/>
              <a:t>Samples generally selected in 2 or more stages</a:t>
            </a:r>
          </a:p>
          <a:p>
            <a:pPr>
              <a:lnSpc>
                <a:spcPct val="90000"/>
              </a:lnSpc>
              <a:spcBef>
                <a:spcPts val="0"/>
              </a:spcBef>
              <a:spcAft>
                <a:spcPts val="1200"/>
              </a:spcAft>
              <a:defRPr/>
            </a:pPr>
            <a:r>
              <a:rPr lang="en-US" sz="3000" dirty="0"/>
              <a:t>Used when it is not possible to get an adequate sampling frame for individuals, or when not feasible to do true random sampling (e.g., population is too dispersed)</a:t>
            </a:r>
          </a:p>
          <a:p>
            <a:pPr>
              <a:defRPr/>
            </a:pPr>
            <a:endParaRPr lang="en-US" sz="1400" b="1" dirty="0">
              <a:latin typeface="Arial" panose="020B0604020202020204" pitchFamily="34" charset="0"/>
              <a:cs typeface="Arial" panose="020B0604020202020204" pitchFamily="34" charset="0"/>
            </a:endParaRPr>
          </a:p>
          <a:p>
            <a:pPr marL="0" indent="0">
              <a:buFontTx/>
              <a:buNone/>
              <a:defRPr/>
            </a:pPr>
            <a:endParaRPr lang="en-US" sz="1400" b="1" dirty="0"/>
          </a:p>
        </p:txBody>
      </p:sp>
    </p:spTree>
    <p:extLst>
      <p:ext uri="{BB962C8B-B14F-4D97-AF65-F5344CB8AC3E}">
        <p14:creationId xmlns:p14="http://schemas.microsoft.com/office/powerpoint/2010/main" val="1058438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0938"/>
          </a:xfrm>
        </p:spPr>
        <p:txBody>
          <a:bodyPr/>
          <a:lstStyle/>
          <a:p>
            <a:r>
              <a:rPr lang="en-US" dirty="0">
                <a:latin typeface="Avenir Book"/>
                <a:cs typeface="Avenir Book"/>
              </a:rPr>
              <a:t>Objectives</a:t>
            </a:r>
          </a:p>
        </p:txBody>
      </p:sp>
      <p:sp>
        <p:nvSpPr>
          <p:cNvPr id="3" name="Content Placeholder 2"/>
          <p:cNvSpPr>
            <a:spLocks noGrp="1"/>
          </p:cNvSpPr>
          <p:nvPr>
            <p:ph idx="1"/>
          </p:nvPr>
        </p:nvSpPr>
        <p:spPr>
          <a:xfrm>
            <a:off x="685945" y="1495136"/>
            <a:ext cx="8229600" cy="4530725"/>
          </a:xfrm>
          <a:ln>
            <a:noFill/>
          </a:ln>
        </p:spPr>
        <p:txBody>
          <a:bodyPr/>
          <a:lstStyle/>
          <a:p>
            <a:pPr marL="0" indent="0">
              <a:buNone/>
            </a:pPr>
            <a:r>
              <a:rPr lang="en-US" dirty="0"/>
              <a:t>Sampling is a fundamental method used in many types of studies and must be clearly understood by investigators. </a:t>
            </a:r>
          </a:p>
          <a:p>
            <a:r>
              <a:rPr lang="en-US" dirty="0"/>
              <a:t>To describe the basic principles of sampling</a:t>
            </a:r>
          </a:p>
          <a:p>
            <a:r>
              <a:rPr lang="en-US" dirty="0"/>
              <a:t>To present the advantages and disadvantages of different sampling schemes</a:t>
            </a:r>
          </a:p>
          <a:p>
            <a:r>
              <a:rPr lang="en-US" dirty="0"/>
              <a:t>To discuss types and potential sources of bias in sampling</a:t>
            </a:r>
          </a:p>
        </p:txBody>
      </p:sp>
    </p:spTree>
    <p:extLst>
      <p:ext uri="{BB962C8B-B14F-4D97-AF65-F5344CB8AC3E}">
        <p14:creationId xmlns:p14="http://schemas.microsoft.com/office/powerpoint/2010/main" val="26942830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182880"/>
            <a:ext cx="8350250" cy="1069975"/>
          </a:xfrm>
        </p:spPr>
        <p:txBody>
          <a:bodyPr/>
          <a:lstStyle/>
          <a:p>
            <a:r>
              <a:rPr lang="en-US" altLang="en-US" sz="4000" dirty="0"/>
              <a:t>Cluster sampling: Implementation </a:t>
            </a:r>
          </a:p>
        </p:txBody>
      </p:sp>
      <p:sp>
        <p:nvSpPr>
          <p:cNvPr id="38915" name="Rectangle 3"/>
          <p:cNvSpPr>
            <a:spLocks noGrp="1" noChangeArrowheads="1"/>
          </p:cNvSpPr>
          <p:nvPr>
            <p:ph idx="1"/>
          </p:nvPr>
        </p:nvSpPr>
        <p:spPr>
          <a:xfrm>
            <a:off x="476250" y="1359768"/>
            <a:ext cx="8350250" cy="5085481"/>
          </a:xfrm>
        </p:spPr>
        <p:txBody>
          <a:bodyPr/>
          <a:lstStyle/>
          <a:p>
            <a:pPr>
              <a:lnSpc>
                <a:spcPct val="90000"/>
              </a:lnSpc>
              <a:spcBef>
                <a:spcPts val="0"/>
              </a:spcBef>
              <a:spcAft>
                <a:spcPts val="600"/>
              </a:spcAft>
              <a:buClrTx/>
              <a:buFont typeface="Wingdings" panose="05000000000000000000" pitchFamily="2" charset="2"/>
              <a:buChar char="§"/>
            </a:pPr>
            <a:r>
              <a:rPr lang="en-US" altLang="en-US" sz="3000" dirty="0"/>
              <a:t>A simple random sample of clusters is chosen </a:t>
            </a:r>
            <a:br>
              <a:rPr lang="en-US" altLang="en-US" sz="3000" dirty="0"/>
            </a:br>
            <a:r>
              <a:rPr lang="en-US" altLang="en-US" sz="3000" dirty="0"/>
              <a:t>from a sampling frame: districts, clinics, households</a:t>
            </a:r>
          </a:p>
          <a:p>
            <a:pPr>
              <a:lnSpc>
                <a:spcPct val="90000"/>
              </a:lnSpc>
              <a:spcBef>
                <a:spcPts val="0"/>
              </a:spcBef>
              <a:spcAft>
                <a:spcPts val="600"/>
              </a:spcAft>
              <a:buClrTx/>
              <a:buFont typeface="Wingdings" panose="05000000000000000000" pitchFamily="2" charset="2"/>
              <a:buChar char="§"/>
            </a:pPr>
            <a:r>
              <a:rPr lang="en-US" altLang="en-US" sz="3000" dirty="0"/>
              <a:t>One-stage sampling </a:t>
            </a:r>
          </a:p>
          <a:p>
            <a:pPr lvl="1">
              <a:lnSpc>
                <a:spcPct val="90000"/>
              </a:lnSpc>
              <a:spcBef>
                <a:spcPts val="0"/>
              </a:spcBef>
              <a:spcAft>
                <a:spcPts val="600"/>
              </a:spcAft>
              <a:buFont typeface="Arial"/>
              <a:buChar char="•"/>
            </a:pPr>
            <a:r>
              <a:rPr lang="en-US" altLang="en-US" dirty="0"/>
              <a:t>All units in selected clusters included in sample </a:t>
            </a:r>
          </a:p>
          <a:p>
            <a:pPr>
              <a:lnSpc>
                <a:spcPct val="90000"/>
              </a:lnSpc>
              <a:spcBef>
                <a:spcPts val="0"/>
              </a:spcBef>
              <a:spcAft>
                <a:spcPts val="600"/>
              </a:spcAft>
              <a:buClrTx/>
              <a:buFont typeface="Wingdings" panose="05000000000000000000" pitchFamily="2" charset="2"/>
              <a:buChar char="§"/>
            </a:pPr>
            <a:r>
              <a:rPr lang="en-US" altLang="en-US" sz="3000" dirty="0"/>
              <a:t>Two-stage sampling </a:t>
            </a:r>
          </a:p>
          <a:p>
            <a:pPr lvl="1">
              <a:lnSpc>
                <a:spcPct val="90000"/>
              </a:lnSpc>
              <a:spcBef>
                <a:spcPts val="0"/>
              </a:spcBef>
              <a:spcAft>
                <a:spcPts val="600"/>
              </a:spcAft>
              <a:buFont typeface="Arial"/>
              <a:buChar char="•"/>
            </a:pPr>
            <a:r>
              <a:rPr lang="en-US" altLang="en-US" dirty="0"/>
              <a:t>A simple random sample of units within each cluster is selected</a:t>
            </a:r>
          </a:p>
          <a:p>
            <a:pPr>
              <a:lnSpc>
                <a:spcPct val="90000"/>
              </a:lnSpc>
              <a:spcBef>
                <a:spcPts val="0"/>
              </a:spcBef>
              <a:spcAft>
                <a:spcPts val="600"/>
              </a:spcAft>
              <a:buClrTx/>
              <a:buFont typeface="Wingdings" panose="05000000000000000000" pitchFamily="2" charset="2"/>
              <a:buChar char="§"/>
            </a:pPr>
            <a:r>
              <a:rPr lang="en-US" altLang="en-US" sz="3000" dirty="0"/>
              <a:t>Select a random unit to start each cluster</a:t>
            </a:r>
          </a:p>
          <a:p>
            <a:pPr>
              <a:lnSpc>
                <a:spcPct val="90000"/>
              </a:lnSpc>
              <a:spcBef>
                <a:spcPts val="0"/>
              </a:spcBef>
              <a:spcAft>
                <a:spcPts val="600"/>
              </a:spcAft>
              <a:buClrTx/>
              <a:buFont typeface="Wingdings" panose="05000000000000000000" pitchFamily="2" charset="2"/>
              <a:buChar char="§"/>
            </a:pPr>
            <a:r>
              <a:rPr lang="en-US" altLang="en-US" sz="3000" dirty="0"/>
              <a:t>Include neighboring sample units until </a:t>
            </a:r>
            <a:br>
              <a:rPr lang="en-US" altLang="en-US" sz="3000" dirty="0"/>
            </a:br>
            <a:r>
              <a:rPr lang="en-US" altLang="en-US" sz="3000" dirty="0"/>
              <a:t>a certain cluster size is reached</a:t>
            </a:r>
          </a:p>
        </p:txBody>
      </p:sp>
    </p:spTree>
    <p:extLst>
      <p:ext uri="{BB962C8B-B14F-4D97-AF65-F5344CB8AC3E}">
        <p14:creationId xmlns:p14="http://schemas.microsoft.com/office/powerpoint/2010/main" val="37063662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3"/>
          <p:cNvSpPr>
            <a:spLocks noGrp="1" noChangeArrowheads="1"/>
          </p:cNvSpPr>
          <p:nvPr>
            <p:ph type="title"/>
          </p:nvPr>
        </p:nvSpPr>
        <p:spPr>
          <a:xfrm>
            <a:off x="460375" y="274320"/>
            <a:ext cx="8229600" cy="1143000"/>
          </a:xfrm>
        </p:spPr>
        <p:txBody>
          <a:bodyPr/>
          <a:lstStyle/>
          <a:p>
            <a:pPr>
              <a:lnSpc>
                <a:spcPct val="90000"/>
              </a:lnSpc>
            </a:pPr>
            <a:r>
              <a:rPr lang="en-US" altLang="en-US" sz="4200" dirty="0"/>
              <a:t>Cluster sampling:</a:t>
            </a:r>
            <a:br>
              <a:rPr lang="en-US" altLang="en-US" sz="4200" dirty="0"/>
            </a:br>
            <a:r>
              <a:rPr lang="en-US" altLang="en-US" sz="4200" dirty="0"/>
              <a:t>Advantages and disadvantages</a:t>
            </a:r>
          </a:p>
        </p:txBody>
      </p:sp>
      <p:sp>
        <p:nvSpPr>
          <p:cNvPr id="28675" name="Rectangle 4"/>
          <p:cNvSpPr>
            <a:spLocks noGrp="1" noChangeArrowheads="1"/>
          </p:cNvSpPr>
          <p:nvPr>
            <p:ph idx="1"/>
          </p:nvPr>
        </p:nvSpPr>
        <p:spPr>
          <a:xfrm>
            <a:off x="618637" y="1399310"/>
            <a:ext cx="8159750" cy="5109440"/>
          </a:xfrm>
        </p:spPr>
        <p:txBody>
          <a:bodyPr/>
          <a:lstStyle/>
          <a:p>
            <a:pPr>
              <a:lnSpc>
                <a:spcPct val="90000"/>
              </a:lnSpc>
              <a:spcBef>
                <a:spcPts val="0"/>
              </a:spcBef>
              <a:spcAft>
                <a:spcPts val="0"/>
              </a:spcAft>
              <a:defRPr/>
            </a:pPr>
            <a:r>
              <a:rPr lang="en-US" dirty="0"/>
              <a:t>Advantages:</a:t>
            </a:r>
          </a:p>
          <a:p>
            <a:pPr lvl="1">
              <a:lnSpc>
                <a:spcPct val="80000"/>
              </a:lnSpc>
              <a:spcBef>
                <a:spcPts val="0"/>
              </a:spcBef>
              <a:spcAft>
                <a:spcPts val="300"/>
              </a:spcAft>
              <a:defRPr/>
            </a:pPr>
            <a:r>
              <a:rPr lang="en-US" sz="2800" dirty="0"/>
              <a:t>Logistically may be easier to select sample units in groups</a:t>
            </a:r>
          </a:p>
          <a:p>
            <a:pPr lvl="1">
              <a:lnSpc>
                <a:spcPct val="90000"/>
              </a:lnSpc>
              <a:spcBef>
                <a:spcPts val="0"/>
              </a:spcBef>
              <a:spcAft>
                <a:spcPts val="300"/>
              </a:spcAft>
              <a:defRPr/>
            </a:pPr>
            <a:r>
              <a:rPr lang="en-US" sz="2800" dirty="0"/>
              <a:t>Potentially more economical than other methods</a:t>
            </a:r>
          </a:p>
          <a:p>
            <a:pPr lvl="1">
              <a:lnSpc>
                <a:spcPct val="90000"/>
              </a:lnSpc>
              <a:spcBef>
                <a:spcPts val="0"/>
              </a:spcBef>
              <a:spcAft>
                <a:spcPts val="300"/>
              </a:spcAft>
              <a:defRPr/>
            </a:pPr>
            <a:r>
              <a:rPr lang="en-US" sz="2800" dirty="0"/>
              <a:t>Able to make inferences about large populations</a:t>
            </a:r>
          </a:p>
          <a:p>
            <a:pPr>
              <a:lnSpc>
                <a:spcPct val="90000"/>
              </a:lnSpc>
              <a:spcBef>
                <a:spcPts val="600"/>
              </a:spcBef>
              <a:spcAft>
                <a:spcPts val="0"/>
              </a:spcAft>
              <a:defRPr/>
            </a:pPr>
            <a:r>
              <a:rPr lang="en-US" dirty="0"/>
              <a:t>Disadvantages:</a:t>
            </a:r>
          </a:p>
          <a:p>
            <a:pPr lvl="1">
              <a:lnSpc>
                <a:spcPct val="90000"/>
              </a:lnSpc>
              <a:spcBef>
                <a:spcPts val="0"/>
              </a:spcBef>
              <a:spcAft>
                <a:spcPts val="300"/>
              </a:spcAft>
              <a:defRPr/>
            </a:pPr>
            <a:r>
              <a:rPr lang="en-US" sz="2800" dirty="0"/>
              <a:t>May require multistage sampling;</a:t>
            </a:r>
          </a:p>
          <a:p>
            <a:pPr lvl="1">
              <a:lnSpc>
                <a:spcPct val="90000"/>
              </a:lnSpc>
              <a:spcBef>
                <a:spcPts val="0"/>
              </a:spcBef>
              <a:spcAft>
                <a:spcPts val="300"/>
              </a:spcAft>
              <a:defRPr/>
            </a:pPr>
            <a:r>
              <a:rPr lang="en-US" sz="2800" dirty="0"/>
              <a:t>If units within clusters are less variable than the population as a whole, cluster sampling can be less precise than a simple random sample</a:t>
            </a:r>
          </a:p>
          <a:p>
            <a:pPr lvl="1">
              <a:lnSpc>
                <a:spcPct val="90000"/>
              </a:lnSpc>
              <a:spcBef>
                <a:spcPts val="0"/>
              </a:spcBef>
              <a:spcAft>
                <a:spcPts val="300"/>
              </a:spcAft>
              <a:defRPr/>
            </a:pPr>
            <a:r>
              <a:rPr lang="en-US" sz="2800" dirty="0"/>
              <a:t>May require larger sample to estimate population</a:t>
            </a:r>
            <a:br>
              <a:rPr lang="en-US" sz="2800" dirty="0"/>
            </a:br>
            <a:r>
              <a:rPr lang="en-US" sz="2800" dirty="0"/>
              <a:t>because of increases in sampling errors</a:t>
            </a:r>
          </a:p>
        </p:txBody>
      </p:sp>
    </p:spTree>
    <p:extLst>
      <p:ext uri="{BB962C8B-B14F-4D97-AF65-F5344CB8AC3E}">
        <p14:creationId xmlns:p14="http://schemas.microsoft.com/office/powerpoint/2010/main" val="413284517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fill="hold" nodeType="withEffect">
                                  <p:stCondLst>
                                    <p:cond delay="0"/>
                                  </p:stCondLst>
                                  <p:childTnLst>
                                    <p:animClr clrSpc="rgb" dir="cw">
                                      <p:cBhvr override="childStyle">
                                        <p:cTn id="6" dur="2000" fill="hold"/>
                                        <p:tgtEl>
                                          <p:spTgt spid="28675">
                                            <p:txEl>
                                              <p:pRg st="0" end="0"/>
                                            </p:txEl>
                                          </p:spTgt>
                                        </p:tgtEl>
                                        <p:attrNameLst>
                                          <p:attrName>style.color</p:attrName>
                                        </p:attrNameLst>
                                      </p:cBhvr>
                                      <p:to>
                                        <a:srgbClr val="6D6D6D"/>
                                      </p:to>
                                    </p:animClr>
                                  </p:childTnLst>
                                </p:cTn>
                              </p:par>
                              <p:par>
                                <p:cTn id="7" presetID="3" presetClass="emph" presetSubtype="2" fill="hold" nodeType="withEffect">
                                  <p:stCondLst>
                                    <p:cond delay="0"/>
                                  </p:stCondLst>
                                  <p:childTnLst>
                                    <p:animClr clrSpc="rgb" dir="cw">
                                      <p:cBhvr override="childStyle">
                                        <p:cTn id="8" dur="2000" fill="hold"/>
                                        <p:tgtEl>
                                          <p:spTgt spid="28675">
                                            <p:txEl>
                                              <p:pRg st="1" end="1"/>
                                            </p:txEl>
                                          </p:spTgt>
                                        </p:tgtEl>
                                        <p:attrNameLst>
                                          <p:attrName>style.color</p:attrName>
                                        </p:attrNameLst>
                                      </p:cBhvr>
                                      <p:to>
                                        <a:srgbClr val="6D6D6D"/>
                                      </p:to>
                                    </p:animClr>
                                  </p:childTnLst>
                                </p:cTn>
                              </p:par>
                              <p:par>
                                <p:cTn id="9" presetID="3" presetClass="emph" presetSubtype="2" fill="hold" nodeType="withEffect">
                                  <p:stCondLst>
                                    <p:cond delay="0"/>
                                  </p:stCondLst>
                                  <p:childTnLst>
                                    <p:animClr clrSpc="rgb" dir="cw">
                                      <p:cBhvr override="childStyle">
                                        <p:cTn id="10" dur="2000" fill="hold"/>
                                        <p:tgtEl>
                                          <p:spTgt spid="28675">
                                            <p:txEl>
                                              <p:pRg st="2" end="2"/>
                                            </p:txEl>
                                          </p:spTgt>
                                        </p:tgtEl>
                                        <p:attrNameLst>
                                          <p:attrName>style.color</p:attrName>
                                        </p:attrNameLst>
                                      </p:cBhvr>
                                      <p:to>
                                        <a:srgbClr val="6D6D6D"/>
                                      </p:to>
                                    </p:animClr>
                                  </p:childTnLst>
                                </p:cTn>
                              </p:par>
                              <p:par>
                                <p:cTn id="11" presetID="3" presetClass="emph" presetSubtype="2" fill="hold" nodeType="withEffect">
                                  <p:stCondLst>
                                    <p:cond delay="0"/>
                                  </p:stCondLst>
                                  <p:childTnLst>
                                    <p:animClr clrSpc="rgb" dir="cw">
                                      <p:cBhvr override="childStyle">
                                        <p:cTn id="12" dur="2000" fill="hold"/>
                                        <p:tgtEl>
                                          <p:spTgt spid="28675">
                                            <p:txEl>
                                              <p:pRg st="3" end="3"/>
                                            </p:txEl>
                                          </p:spTgt>
                                        </p:tgtEl>
                                        <p:attrNameLst>
                                          <p:attrName>style.color</p:attrName>
                                        </p:attrNameLst>
                                      </p:cBhvr>
                                      <p:to>
                                        <a:srgbClr val="6D6D6D"/>
                                      </p:to>
                                    </p:animClr>
                                  </p:childTnLst>
                                </p:cTn>
                              </p:par>
                              <p:par>
                                <p:cTn id="13" presetID="3" presetClass="emph" presetSubtype="2" fill="hold" nodeType="withEffect">
                                  <p:stCondLst>
                                    <p:cond delay="0"/>
                                  </p:stCondLst>
                                  <p:childTnLst>
                                    <p:animClr clrSpc="rgb" dir="cw">
                                      <p:cBhvr override="childStyle">
                                        <p:cTn id="14" dur="2000" fill="hold"/>
                                        <p:tgtEl>
                                          <p:spTgt spid="28675">
                                            <p:txEl>
                                              <p:pRg st="4" end="4"/>
                                            </p:txEl>
                                          </p:spTgt>
                                        </p:tgtEl>
                                        <p:attrNameLst>
                                          <p:attrName>style.color</p:attrName>
                                        </p:attrNameLst>
                                      </p:cBhvr>
                                      <p:to>
                                        <a:srgbClr val="6D6D6D"/>
                                      </p:to>
                                    </p:animClr>
                                  </p:childTnLst>
                                </p:cTn>
                              </p:par>
                              <p:par>
                                <p:cTn id="15" presetID="3" presetClass="emph" presetSubtype="2" fill="hold" nodeType="withEffect">
                                  <p:stCondLst>
                                    <p:cond delay="0"/>
                                  </p:stCondLst>
                                  <p:childTnLst>
                                    <p:animClr clrSpc="rgb" dir="cw">
                                      <p:cBhvr override="childStyle">
                                        <p:cTn id="16" dur="2000" fill="hold"/>
                                        <p:tgtEl>
                                          <p:spTgt spid="28675">
                                            <p:txEl>
                                              <p:pRg st="5" end="5"/>
                                            </p:txEl>
                                          </p:spTgt>
                                        </p:tgtEl>
                                        <p:attrNameLst>
                                          <p:attrName>style.color</p:attrName>
                                        </p:attrNameLst>
                                      </p:cBhvr>
                                      <p:to>
                                        <a:srgbClr val="6D6D6D"/>
                                      </p:to>
                                    </p:animClr>
                                  </p:childTnLst>
                                </p:cTn>
                              </p:par>
                              <p:par>
                                <p:cTn id="17" presetID="3" presetClass="emph" presetSubtype="2" fill="hold" nodeType="withEffect">
                                  <p:stCondLst>
                                    <p:cond delay="0"/>
                                  </p:stCondLst>
                                  <p:childTnLst>
                                    <p:animClr clrSpc="rgb" dir="cw">
                                      <p:cBhvr override="childStyle">
                                        <p:cTn id="18" dur="2000" fill="hold"/>
                                        <p:tgtEl>
                                          <p:spTgt spid="28675">
                                            <p:txEl>
                                              <p:pRg st="6" end="6"/>
                                            </p:txEl>
                                          </p:spTgt>
                                        </p:tgtEl>
                                        <p:attrNameLst>
                                          <p:attrName>style.color</p:attrName>
                                        </p:attrNameLst>
                                      </p:cBhvr>
                                      <p:to>
                                        <a:srgbClr val="6D6D6D"/>
                                      </p:to>
                                    </p:animClr>
                                  </p:childTnLst>
                                </p:cTn>
                              </p:par>
                              <p:par>
                                <p:cTn id="19" presetID="3" presetClass="emph" presetSubtype="2" fill="hold" nodeType="withEffect">
                                  <p:stCondLst>
                                    <p:cond delay="0"/>
                                  </p:stCondLst>
                                  <p:childTnLst>
                                    <p:animClr clrSpc="rgb" dir="cw">
                                      <p:cBhvr override="childStyle">
                                        <p:cTn id="20" dur="2000" fill="hold"/>
                                        <p:tgtEl>
                                          <p:spTgt spid="28675">
                                            <p:txEl>
                                              <p:pRg st="7" end="7"/>
                                            </p:txEl>
                                          </p:spTgt>
                                        </p:tgtEl>
                                        <p:attrNameLst>
                                          <p:attrName>style.color</p:attrName>
                                        </p:attrNameLst>
                                      </p:cBhvr>
                                      <p:to>
                                        <a:srgbClr val="6D6D6D"/>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182880"/>
            <a:ext cx="8229600" cy="1143000"/>
          </a:xfrm>
        </p:spPr>
        <p:txBody>
          <a:bodyPr/>
          <a:lstStyle/>
          <a:p>
            <a:r>
              <a:rPr lang="en-US" altLang="en-US" dirty="0"/>
              <a:t>Non-probability sampling</a:t>
            </a:r>
          </a:p>
        </p:txBody>
      </p:sp>
      <p:sp>
        <p:nvSpPr>
          <p:cNvPr id="9219" name="Rectangle 3"/>
          <p:cNvSpPr>
            <a:spLocks noGrp="1" noChangeArrowheads="1"/>
          </p:cNvSpPr>
          <p:nvPr>
            <p:ph type="body" sz="half" idx="1"/>
          </p:nvPr>
        </p:nvSpPr>
        <p:spPr>
          <a:xfrm>
            <a:off x="457200" y="1428750"/>
            <a:ext cx="8229600" cy="4699000"/>
          </a:xfrm>
        </p:spPr>
        <p:txBody>
          <a:bodyPr/>
          <a:lstStyle/>
          <a:p>
            <a:pPr>
              <a:lnSpc>
                <a:spcPct val="90000"/>
              </a:lnSpc>
              <a:defRPr/>
            </a:pPr>
            <a:r>
              <a:rPr lang="en-US" dirty="0"/>
              <a:t>Convenience sampling</a:t>
            </a:r>
          </a:p>
          <a:p>
            <a:pPr lvl="1">
              <a:lnSpc>
                <a:spcPct val="90000"/>
              </a:lnSpc>
              <a:defRPr/>
            </a:pPr>
            <a:r>
              <a:rPr lang="en-US" dirty="0"/>
              <a:t>Sample is drawn on basis of opportunity</a:t>
            </a:r>
          </a:p>
          <a:p>
            <a:pPr lvl="1">
              <a:lnSpc>
                <a:spcPct val="90000"/>
              </a:lnSpc>
              <a:defRPr/>
            </a:pPr>
            <a:r>
              <a:rPr lang="en-US" dirty="0"/>
              <a:t>Study units available at the time of data collection are selected for the sample</a:t>
            </a:r>
          </a:p>
          <a:p>
            <a:pPr>
              <a:lnSpc>
                <a:spcPct val="90000"/>
              </a:lnSpc>
              <a:defRPr/>
            </a:pPr>
            <a:r>
              <a:rPr lang="en-US" dirty="0"/>
              <a:t>Examples:</a:t>
            </a:r>
          </a:p>
          <a:p>
            <a:pPr lvl="1">
              <a:lnSpc>
                <a:spcPct val="90000"/>
              </a:lnSpc>
              <a:defRPr/>
            </a:pPr>
            <a:r>
              <a:rPr lang="en-US" dirty="0"/>
              <a:t>TB staff attending a course in Japan</a:t>
            </a:r>
          </a:p>
          <a:p>
            <a:pPr lvl="1">
              <a:lnSpc>
                <a:spcPct val="90000"/>
              </a:lnSpc>
              <a:defRPr/>
            </a:pPr>
            <a:r>
              <a:rPr lang="en-US" dirty="0"/>
              <a:t>First 100 patients seen at a clinic</a:t>
            </a:r>
          </a:p>
          <a:p>
            <a:pPr lvl="1">
              <a:lnSpc>
                <a:spcPct val="90000"/>
              </a:lnSpc>
              <a:defRPr/>
            </a:pPr>
            <a:r>
              <a:rPr lang="en-US" dirty="0"/>
              <a:t>Respondents to a study advertisement</a:t>
            </a:r>
          </a:p>
          <a:p>
            <a:pPr lvl="1">
              <a:lnSpc>
                <a:spcPct val="90000"/>
              </a:lnSpc>
              <a:defRPr/>
            </a:pPr>
            <a:r>
              <a:rPr lang="en-US" dirty="0"/>
              <a:t>Sampling clinics nearest to your office</a:t>
            </a:r>
          </a:p>
          <a:p>
            <a:pPr lvl="1">
              <a:lnSpc>
                <a:spcPct val="90000"/>
              </a:lnSpc>
              <a:buClr>
                <a:schemeClr val="tx2"/>
              </a:buClr>
              <a:defRPr/>
            </a:pPr>
            <a:endParaRPr lang="en-US" sz="2600" b="1" dirty="0"/>
          </a:p>
        </p:txBody>
      </p:sp>
    </p:spTree>
    <p:extLst>
      <p:ext uri="{BB962C8B-B14F-4D97-AF65-F5344CB8AC3E}">
        <p14:creationId xmlns:p14="http://schemas.microsoft.com/office/powerpoint/2010/main" val="24801413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365760"/>
            <a:ext cx="8478982" cy="1143000"/>
          </a:xfrm>
        </p:spPr>
        <p:txBody>
          <a:bodyPr/>
          <a:lstStyle/>
          <a:p>
            <a:pPr>
              <a:lnSpc>
                <a:spcPct val="90000"/>
              </a:lnSpc>
            </a:pPr>
            <a:r>
              <a:rPr lang="en-US" altLang="en-US" sz="4000" dirty="0"/>
              <a:t>Non-probability sampling:</a:t>
            </a:r>
            <a:br>
              <a:rPr lang="en-US" altLang="en-US" sz="4000" dirty="0"/>
            </a:br>
            <a:r>
              <a:rPr lang="en-US" altLang="en-US" sz="4000" dirty="0"/>
              <a:t>Advantages and disadvantages</a:t>
            </a:r>
          </a:p>
        </p:txBody>
      </p:sp>
      <p:sp>
        <p:nvSpPr>
          <p:cNvPr id="25603" name="Rectangle 3"/>
          <p:cNvSpPr>
            <a:spLocks noGrp="1" noChangeArrowheads="1"/>
          </p:cNvSpPr>
          <p:nvPr>
            <p:ph idx="1"/>
          </p:nvPr>
        </p:nvSpPr>
        <p:spPr>
          <a:xfrm>
            <a:off x="580292" y="1603863"/>
            <a:ext cx="8229600" cy="4777220"/>
          </a:xfrm>
        </p:spPr>
        <p:txBody>
          <a:bodyPr/>
          <a:lstStyle/>
          <a:p>
            <a:pPr>
              <a:lnSpc>
                <a:spcPct val="90000"/>
              </a:lnSpc>
            </a:pPr>
            <a:r>
              <a:rPr lang="en-US" altLang="en-US" dirty="0"/>
              <a:t>Advantages</a:t>
            </a:r>
          </a:p>
          <a:p>
            <a:pPr lvl="1">
              <a:lnSpc>
                <a:spcPct val="90000"/>
              </a:lnSpc>
            </a:pPr>
            <a:r>
              <a:rPr lang="en-US" altLang="en-US" dirty="0"/>
              <a:t>Easy</a:t>
            </a:r>
          </a:p>
          <a:p>
            <a:pPr lvl="1">
              <a:lnSpc>
                <a:spcPct val="90000"/>
              </a:lnSpc>
            </a:pPr>
            <a:r>
              <a:rPr lang="en-US" altLang="en-US" dirty="0"/>
              <a:t>Quick</a:t>
            </a:r>
          </a:p>
          <a:p>
            <a:pPr lvl="1">
              <a:lnSpc>
                <a:spcPct val="90000"/>
              </a:lnSpc>
            </a:pPr>
            <a:r>
              <a:rPr lang="en-US" altLang="en-US" dirty="0"/>
              <a:t>Inexpensive</a:t>
            </a:r>
          </a:p>
          <a:p>
            <a:pPr lvl="1">
              <a:lnSpc>
                <a:spcPct val="90000"/>
              </a:lnSpc>
              <a:buClr>
                <a:schemeClr val="tx2"/>
              </a:buClr>
            </a:pPr>
            <a:endParaRPr lang="en-US" altLang="en-US" sz="1400" dirty="0"/>
          </a:p>
          <a:p>
            <a:pPr>
              <a:lnSpc>
                <a:spcPct val="90000"/>
              </a:lnSpc>
            </a:pPr>
            <a:r>
              <a:rPr lang="en-US" altLang="en-US" dirty="0"/>
              <a:t>Disadvantages</a:t>
            </a:r>
          </a:p>
          <a:p>
            <a:pPr lvl="1">
              <a:lnSpc>
                <a:spcPct val="90000"/>
              </a:lnSpc>
            </a:pPr>
            <a:r>
              <a:rPr lang="en-US" altLang="en-US" dirty="0"/>
              <a:t>Not representative of the population</a:t>
            </a:r>
          </a:p>
          <a:p>
            <a:pPr lvl="1">
              <a:lnSpc>
                <a:spcPct val="90000"/>
              </a:lnSpc>
            </a:pPr>
            <a:r>
              <a:rPr lang="en-US" altLang="en-US" dirty="0"/>
              <a:t>May not be able to make inferences about the larger population</a:t>
            </a:r>
          </a:p>
        </p:txBody>
      </p:sp>
    </p:spTree>
    <p:extLst>
      <p:ext uri="{BB962C8B-B14F-4D97-AF65-F5344CB8AC3E}">
        <p14:creationId xmlns:p14="http://schemas.microsoft.com/office/powerpoint/2010/main" val="77034698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p:cNvSpPr>
          <p:nvPr>
            <p:ph type="title"/>
          </p:nvPr>
        </p:nvSpPr>
        <p:spPr bwMode="auto">
          <a:xfrm>
            <a:off x="457199" y="274320"/>
            <a:ext cx="82296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en-US" dirty="0">
                <a:ea typeface="+mj-ea"/>
              </a:rPr>
              <a:t>Establishing inclusion criteria</a:t>
            </a:r>
          </a:p>
        </p:txBody>
      </p:sp>
      <p:sp>
        <p:nvSpPr>
          <p:cNvPr id="43011" name="Rectangle 3"/>
          <p:cNvSpPr>
            <a:spLocks noGrp="1"/>
          </p:cNvSpPr>
          <p:nvPr>
            <p:ph idx="1"/>
          </p:nvPr>
        </p:nvSpPr>
        <p:spPr>
          <a:xfrm>
            <a:off x="723900" y="1684948"/>
            <a:ext cx="7900988" cy="3707823"/>
          </a:xfrm>
        </p:spPr>
        <p:txBody>
          <a:bodyPr/>
          <a:lstStyle/>
          <a:p>
            <a:pPr eaLnBrk="1" hangingPunct="1">
              <a:spcBef>
                <a:spcPts val="0"/>
              </a:spcBef>
              <a:spcAft>
                <a:spcPts val="600"/>
              </a:spcAft>
            </a:pPr>
            <a:r>
              <a:rPr lang="en-US" altLang="en-US" dirty="0"/>
              <a:t>Define the characteristics that are relevant to the research question</a:t>
            </a:r>
          </a:p>
          <a:p>
            <a:pPr lvl="1" eaLnBrk="1" hangingPunct="1">
              <a:spcBef>
                <a:spcPts val="0"/>
              </a:spcBef>
              <a:spcAft>
                <a:spcPts val="1800"/>
              </a:spcAft>
            </a:pPr>
            <a:r>
              <a:rPr lang="en-US" altLang="en-US" dirty="0"/>
              <a:t>Age, gender, race, hospitalized in …, severity of disease</a:t>
            </a:r>
          </a:p>
          <a:p>
            <a:pPr eaLnBrk="1" hangingPunct="1">
              <a:spcBef>
                <a:spcPts val="0"/>
              </a:spcBef>
              <a:spcAft>
                <a:spcPts val="1200"/>
              </a:spcAft>
            </a:pPr>
            <a:r>
              <a:rPr lang="en-US" altLang="en-US" dirty="0"/>
              <a:t>Keep in mind: </a:t>
            </a:r>
          </a:p>
          <a:p>
            <a:pPr marL="793750" lvl="1" indent="-333375">
              <a:spcBef>
                <a:spcPts val="0"/>
              </a:spcBef>
              <a:spcAft>
                <a:spcPts val="600"/>
              </a:spcAft>
              <a:buSzPct val="100000"/>
              <a:buFont typeface="+mj-lt"/>
              <a:buAutoNum type="arabicPeriod"/>
            </a:pPr>
            <a:r>
              <a:rPr lang="en-US" altLang="en-US" dirty="0"/>
              <a:t>Internal validity </a:t>
            </a:r>
          </a:p>
          <a:p>
            <a:pPr marL="793750" lvl="1" indent="-333375">
              <a:spcBef>
                <a:spcPts val="0"/>
              </a:spcBef>
              <a:spcAft>
                <a:spcPts val="600"/>
              </a:spcAft>
              <a:buSzPct val="100000"/>
              <a:buFont typeface="+mj-lt"/>
              <a:buAutoNum type="arabicPeriod"/>
            </a:pPr>
            <a:r>
              <a:rPr lang="en-US" altLang="en-US" dirty="0"/>
              <a:t>Generalizability </a:t>
            </a:r>
          </a:p>
        </p:txBody>
      </p:sp>
    </p:spTree>
    <p:extLst>
      <p:ext uri="{BB962C8B-B14F-4D97-AF65-F5344CB8AC3E}">
        <p14:creationId xmlns:p14="http://schemas.microsoft.com/office/powerpoint/2010/main" val="31309498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p:cNvSpPr>
          <p:nvPr>
            <p:ph type="title"/>
          </p:nvPr>
        </p:nvSpPr>
        <p:spPr bwMode="auto">
          <a:xfrm>
            <a:off x="457200" y="457200"/>
            <a:ext cx="82296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lnSpc>
                <a:spcPct val="90000"/>
              </a:lnSpc>
              <a:defRPr/>
            </a:pPr>
            <a:r>
              <a:rPr lang="en-US" dirty="0">
                <a:ea typeface="+mj-ea"/>
              </a:rPr>
              <a:t>Does saccharin cause bladder cancer in rats?</a:t>
            </a:r>
          </a:p>
        </p:txBody>
      </p:sp>
      <p:sp>
        <p:nvSpPr>
          <p:cNvPr id="39939" name="Rectangle 3"/>
          <p:cNvSpPr>
            <a:spLocks noGrp="1"/>
          </p:cNvSpPr>
          <p:nvPr>
            <p:ph type="body" sz="half" idx="2"/>
          </p:nvPr>
        </p:nvSpPr>
        <p:spPr>
          <a:xfrm>
            <a:off x="4506913" y="1644650"/>
            <a:ext cx="4447020" cy="4724400"/>
          </a:xfrm>
        </p:spPr>
        <p:txBody>
          <a:bodyPr/>
          <a:lstStyle/>
          <a:p>
            <a:pPr eaLnBrk="1" hangingPunct="1">
              <a:buFont typeface="Wingdings" pitchFamily="2" charset="2"/>
              <a:buNone/>
            </a:pPr>
            <a:endParaRPr lang="en-US" altLang="en-US" sz="2800" dirty="0">
              <a:latin typeface="Franklin Gothic Book" pitchFamily="34" charset="0"/>
              <a:cs typeface="Franklin Gothic Book" pitchFamily="34" charset="0"/>
            </a:endParaRPr>
          </a:p>
          <a:p>
            <a:pPr eaLnBrk="1" hangingPunct="1">
              <a:buFont typeface="Wingdings" pitchFamily="2" charset="2"/>
              <a:buNone/>
            </a:pPr>
            <a:endParaRPr lang="en-US" altLang="en-US" sz="2800" dirty="0">
              <a:latin typeface="Franklin Gothic Book" pitchFamily="34" charset="0"/>
              <a:cs typeface="Franklin Gothic Book" pitchFamily="34" charset="0"/>
            </a:endParaRPr>
          </a:p>
          <a:p>
            <a:pPr eaLnBrk="1" hangingPunct="1">
              <a:buFont typeface="Wingdings" pitchFamily="2" charset="2"/>
              <a:buNone/>
            </a:pPr>
            <a:endParaRPr lang="en-US" altLang="en-US" sz="2800" dirty="0">
              <a:latin typeface="Franklin Gothic Book" pitchFamily="34" charset="0"/>
              <a:cs typeface="Franklin Gothic Book" pitchFamily="34" charset="0"/>
            </a:endParaRPr>
          </a:p>
          <a:p>
            <a:pPr eaLnBrk="1" hangingPunct="1">
              <a:buFont typeface="Wingdings" pitchFamily="2" charset="2"/>
              <a:buNone/>
            </a:pPr>
            <a:endParaRPr lang="en-US" altLang="en-US" sz="2800" dirty="0">
              <a:latin typeface="Franklin Gothic Book" pitchFamily="34" charset="0"/>
              <a:cs typeface="Franklin Gothic Book" pitchFamily="34" charset="0"/>
            </a:endParaRPr>
          </a:p>
          <a:p>
            <a:pPr eaLnBrk="1" hangingPunct="1"/>
            <a:endParaRPr lang="en-US" altLang="en-US" sz="2800" b="1" dirty="0">
              <a:latin typeface="Franklin Gothic Book" pitchFamily="34" charset="0"/>
              <a:cs typeface="Franklin Gothic Book" pitchFamily="34" charset="0"/>
            </a:endParaRPr>
          </a:p>
          <a:p>
            <a:pPr eaLnBrk="1" hangingPunct="1"/>
            <a:r>
              <a:rPr lang="en-US" altLang="en-US" sz="2800" dirty="0">
                <a:solidFill>
                  <a:schemeClr val="bg2"/>
                </a:solidFill>
              </a:rPr>
              <a:t>City Rats</a:t>
            </a:r>
            <a:endParaRPr lang="en-US" altLang="en-US" dirty="0">
              <a:solidFill>
                <a:schemeClr val="bg2"/>
              </a:solidFill>
            </a:endParaRPr>
          </a:p>
          <a:p>
            <a:pPr lvl="1" eaLnBrk="1" hangingPunct="1"/>
            <a:r>
              <a:rPr lang="en-US" altLang="en-US" dirty="0">
                <a:solidFill>
                  <a:schemeClr val="bg2"/>
                </a:solidFill>
              </a:rPr>
              <a:t>All are genetically different</a:t>
            </a:r>
          </a:p>
        </p:txBody>
      </p:sp>
      <p:sp>
        <p:nvSpPr>
          <p:cNvPr id="39940" name="Rectangle 4"/>
          <p:cNvSpPr>
            <a:spLocks noChangeArrowheads="1"/>
          </p:cNvSpPr>
          <p:nvPr/>
        </p:nvSpPr>
        <p:spPr bwMode="auto">
          <a:xfrm>
            <a:off x="485627" y="1928813"/>
            <a:ext cx="3937000" cy="2362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lIns="92075" tIns="46038" rIns="92075" bIns="46038"/>
          <a:lstStyle>
            <a:lvl1pPr marL="341313" indent="-341313"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625475" indent="-284163"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defTabSz="914400" eaLnBrk="1" hangingPunct="1">
              <a:buFont typeface="Wingdings" pitchFamily="2" charset="2"/>
              <a:buNone/>
            </a:pPr>
            <a:endParaRPr lang="en-US" altLang="en-US" sz="2800" dirty="0"/>
          </a:p>
          <a:p>
            <a:pPr defTabSz="914400" eaLnBrk="1" hangingPunct="1">
              <a:buFont typeface="Wingdings" pitchFamily="2" charset="2"/>
              <a:buNone/>
            </a:pPr>
            <a:endParaRPr lang="en-US" altLang="en-US" sz="2800" dirty="0"/>
          </a:p>
          <a:p>
            <a:pPr defTabSz="914400" eaLnBrk="1" hangingPunct="1">
              <a:buFont typeface="Wingdings" pitchFamily="2" charset="2"/>
              <a:buNone/>
            </a:pPr>
            <a:endParaRPr lang="en-US" altLang="en-US" sz="2800" dirty="0"/>
          </a:p>
          <a:p>
            <a:pPr defTabSz="914400" eaLnBrk="1" hangingPunct="1">
              <a:buFont typeface="Wingdings" pitchFamily="2" charset="2"/>
              <a:buNone/>
            </a:pPr>
            <a:endParaRPr lang="en-US" altLang="en-US" sz="2800" dirty="0"/>
          </a:p>
          <a:p>
            <a:pPr defTabSz="914400" eaLnBrk="1" hangingPunct="1">
              <a:buClrTx/>
            </a:pPr>
            <a:r>
              <a:rPr lang="en-US" altLang="en-US" sz="2800" dirty="0">
                <a:solidFill>
                  <a:schemeClr val="bg2"/>
                </a:solidFill>
                <a:latin typeface="Calibri"/>
                <a:cs typeface="Calibri"/>
              </a:rPr>
              <a:t>Lab Rats</a:t>
            </a:r>
          </a:p>
          <a:p>
            <a:pPr lvl="1" defTabSz="914400" eaLnBrk="1" hangingPunct="1">
              <a:buClr>
                <a:schemeClr val="bg1"/>
              </a:buClr>
              <a:buFont typeface="Arial"/>
              <a:buChar char="•"/>
            </a:pPr>
            <a:r>
              <a:rPr lang="en-US" altLang="en-US" sz="2800" dirty="0">
                <a:solidFill>
                  <a:schemeClr val="bg2"/>
                </a:solidFill>
                <a:latin typeface="Calibri"/>
                <a:cs typeface="Calibri"/>
              </a:rPr>
              <a:t>All are genetically identical</a:t>
            </a:r>
          </a:p>
        </p:txBody>
      </p:sp>
      <p:graphicFrame>
        <p:nvGraphicFramePr>
          <p:cNvPr id="97285" name="Group 5"/>
          <p:cNvGraphicFramePr>
            <a:graphicFrameLocks noGrp="1"/>
          </p:cNvGraphicFramePr>
          <p:nvPr>
            <p:extLst>
              <p:ext uri="{D42A27DB-BD31-4B8C-83A1-F6EECF244321}">
                <p14:modId xmlns:p14="http://schemas.microsoft.com/office/powerpoint/2010/main" val="3277944457"/>
              </p:ext>
            </p:extLst>
          </p:nvPr>
        </p:nvGraphicFramePr>
        <p:xfrm>
          <a:off x="788008" y="1814513"/>
          <a:ext cx="3097213" cy="2398649"/>
        </p:xfrm>
        <a:graphic>
          <a:graphicData uri="http://schemas.openxmlformats.org/drawingml/2006/table">
            <a:tbl>
              <a:tblPr/>
              <a:tblGrid>
                <a:gridCol w="311150">
                  <a:extLst>
                    <a:ext uri="{9D8B030D-6E8A-4147-A177-3AD203B41FA5}">
                      <a16:colId xmlns:a16="http://schemas.microsoft.com/office/drawing/2014/main" val="20000"/>
                    </a:ext>
                  </a:extLst>
                </a:gridCol>
                <a:gridCol w="309563">
                  <a:extLst>
                    <a:ext uri="{9D8B030D-6E8A-4147-A177-3AD203B41FA5}">
                      <a16:colId xmlns:a16="http://schemas.microsoft.com/office/drawing/2014/main" val="20001"/>
                    </a:ext>
                  </a:extLst>
                </a:gridCol>
                <a:gridCol w="306387">
                  <a:extLst>
                    <a:ext uri="{9D8B030D-6E8A-4147-A177-3AD203B41FA5}">
                      <a16:colId xmlns:a16="http://schemas.microsoft.com/office/drawing/2014/main" val="20002"/>
                    </a:ext>
                  </a:extLst>
                </a:gridCol>
                <a:gridCol w="311150">
                  <a:extLst>
                    <a:ext uri="{9D8B030D-6E8A-4147-A177-3AD203B41FA5}">
                      <a16:colId xmlns:a16="http://schemas.microsoft.com/office/drawing/2014/main" val="20003"/>
                    </a:ext>
                  </a:extLst>
                </a:gridCol>
                <a:gridCol w="311150">
                  <a:extLst>
                    <a:ext uri="{9D8B030D-6E8A-4147-A177-3AD203B41FA5}">
                      <a16:colId xmlns:a16="http://schemas.microsoft.com/office/drawing/2014/main" val="20004"/>
                    </a:ext>
                  </a:extLst>
                </a:gridCol>
                <a:gridCol w="309563">
                  <a:extLst>
                    <a:ext uri="{9D8B030D-6E8A-4147-A177-3AD203B41FA5}">
                      <a16:colId xmlns:a16="http://schemas.microsoft.com/office/drawing/2014/main" val="20005"/>
                    </a:ext>
                  </a:extLst>
                </a:gridCol>
                <a:gridCol w="311150">
                  <a:extLst>
                    <a:ext uri="{9D8B030D-6E8A-4147-A177-3AD203B41FA5}">
                      <a16:colId xmlns:a16="http://schemas.microsoft.com/office/drawing/2014/main" val="20006"/>
                    </a:ext>
                  </a:extLst>
                </a:gridCol>
                <a:gridCol w="306387">
                  <a:extLst>
                    <a:ext uri="{9D8B030D-6E8A-4147-A177-3AD203B41FA5}">
                      <a16:colId xmlns:a16="http://schemas.microsoft.com/office/drawing/2014/main" val="20007"/>
                    </a:ext>
                  </a:extLst>
                </a:gridCol>
                <a:gridCol w="309563">
                  <a:extLst>
                    <a:ext uri="{9D8B030D-6E8A-4147-A177-3AD203B41FA5}">
                      <a16:colId xmlns:a16="http://schemas.microsoft.com/office/drawing/2014/main" val="20008"/>
                    </a:ext>
                  </a:extLst>
                </a:gridCol>
                <a:gridCol w="311150">
                  <a:extLst>
                    <a:ext uri="{9D8B030D-6E8A-4147-A177-3AD203B41FA5}">
                      <a16:colId xmlns:a16="http://schemas.microsoft.com/office/drawing/2014/main" val="20009"/>
                    </a:ext>
                  </a:extLst>
                </a:gridCol>
              </a:tblGrid>
              <a:tr h="263525">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dirty="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dirty="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0"/>
                  </a:ext>
                </a:extLst>
              </a:tr>
              <a:tr h="207963">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1"/>
                  </a:ext>
                </a:extLst>
              </a:tr>
              <a:tr h="209550">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2"/>
                  </a:ext>
                </a:extLst>
              </a:tr>
              <a:tr h="207963">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3"/>
                  </a:ext>
                </a:extLst>
              </a:tr>
              <a:tr h="209550">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4"/>
                  </a:ext>
                </a:extLst>
              </a:tr>
              <a:tr h="207963">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dirty="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dirty="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5"/>
                  </a:ext>
                </a:extLst>
              </a:tr>
              <a:tr h="209550">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6"/>
                  </a:ext>
                </a:extLst>
              </a:tr>
              <a:tr h="207963">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7"/>
                  </a:ext>
                </a:extLst>
              </a:tr>
              <a:tr h="209550">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8"/>
                  </a:ext>
                </a:extLst>
              </a:tr>
              <a:tr h="207963">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dirty="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20000"/>
                        </a:lnSpc>
                        <a:spcBef>
                          <a:spcPct val="0"/>
                        </a:spcBef>
                        <a:spcAft>
                          <a:spcPts val="1500"/>
                        </a:spcAft>
                        <a:buClr>
                          <a:schemeClr val="accent2"/>
                        </a:buClr>
                        <a:buSzPct val="100000"/>
                        <a:buFont typeface="Wingdings" pitchFamily="2" charset="2"/>
                        <a:buNone/>
                        <a:tabLst/>
                      </a:pPr>
                      <a:endParaRPr kumimoji="0" lang="en-US" sz="2800" b="0" i="0" u="none" strike="noStrike" cap="none" normalizeH="0" baseline="0" dirty="0">
                        <a:ln>
                          <a:noFill/>
                        </a:ln>
                        <a:solidFill>
                          <a:schemeClr val="tx1"/>
                        </a:solidFill>
                        <a:effectLst/>
                        <a:latin typeface="Franklin Gothic Book" pitchFamily="34" charset="0"/>
                      </a:endParaRPr>
                    </a:p>
                  </a:txBody>
                  <a:tcPr anchor="b"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extLst>
                  <a:ext uri="{0D108BD9-81ED-4DB2-BD59-A6C34878D82A}">
                    <a16:rowId xmlns:a16="http://schemas.microsoft.com/office/drawing/2014/main" val="10009"/>
                  </a:ext>
                </a:extLst>
              </a:tr>
            </a:tbl>
          </a:graphicData>
        </a:graphic>
      </p:graphicFrame>
      <p:grpSp>
        <p:nvGrpSpPr>
          <p:cNvPr id="40064" name="Group 128"/>
          <p:cNvGrpSpPr>
            <a:grpSpLocks/>
          </p:cNvGrpSpPr>
          <p:nvPr/>
        </p:nvGrpSpPr>
        <p:grpSpPr bwMode="auto">
          <a:xfrm>
            <a:off x="741158" y="2182070"/>
            <a:ext cx="3054350" cy="1843088"/>
            <a:chOff x="503" y="1184"/>
            <a:chExt cx="1834" cy="989"/>
          </a:xfrm>
        </p:grpSpPr>
        <p:grpSp>
          <p:nvGrpSpPr>
            <p:cNvPr id="40121" name="Group 129"/>
            <p:cNvGrpSpPr>
              <a:grpSpLocks/>
            </p:cNvGrpSpPr>
            <p:nvPr/>
          </p:nvGrpSpPr>
          <p:grpSpPr bwMode="auto">
            <a:xfrm>
              <a:off x="708" y="1199"/>
              <a:ext cx="433" cy="148"/>
              <a:chOff x="1001" y="1440"/>
              <a:chExt cx="1207" cy="432"/>
            </a:xfrm>
          </p:grpSpPr>
          <p:sp>
            <p:nvSpPr>
              <p:cNvPr id="40221" name="Oval 130"/>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222" name="Freeform 131"/>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23" name="AutoShape 132"/>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224" name="Oval 133"/>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225" name="Group 134"/>
              <p:cNvGrpSpPr>
                <a:grpSpLocks/>
              </p:cNvGrpSpPr>
              <p:nvPr/>
            </p:nvGrpSpPr>
            <p:grpSpPr bwMode="auto">
              <a:xfrm>
                <a:off x="2112" y="1653"/>
                <a:ext cx="96" cy="96"/>
                <a:chOff x="2112" y="1632"/>
                <a:chExt cx="96" cy="96"/>
              </a:xfrm>
            </p:grpSpPr>
            <p:sp>
              <p:nvSpPr>
                <p:cNvPr id="40226" name="Line 135"/>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27" name="Line 136"/>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28" name="Line 137"/>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22" name="Group 138"/>
            <p:cNvGrpSpPr>
              <a:grpSpLocks/>
            </p:cNvGrpSpPr>
            <p:nvPr/>
          </p:nvGrpSpPr>
          <p:grpSpPr bwMode="auto">
            <a:xfrm>
              <a:off x="750" y="1711"/>
              <a:ext cx="433" cy="148"/>
              <a:chOff x="1001" y="1440"/>
              <a:chExt cx="1207" cy="432"/>
            </a:xfrm>
          </p:grpSpPr>
          <p:sp>
            <p:nvSpPr>
              <p:cNvPr id="40213" name="Oval 139"/>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214" name="Freeform 140"/>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15" name="AutoShape 141"/>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216" name="Oval 142"/>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217" name="Group 143"/>
              <p:cNvGrpSpPr>
                <a:grpSpLocks/>
              </p:cNvGrpSpPr>
              <p:nvPr/>
            </p:nvGrpSpPr>
            <p:grpSpPr bwMode="auto">
              <a:xfrm>
                <a:off x="2112" y="1653"/>
                <a:ext cx="96" cy="96"/>
                <a:chOff x="2112" y="1632"/>
                <a:chExt cx="96" cy="96"/>
              </a:xfrm>
            </p:grpSpPr>
            <p:sp>
              <p:nvSpPr>
                <p:cNvPr id="40218" name="Line 144"/>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19" name="Line 145"/>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20" name="Line 146"/>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23" name="Group 147"/>
            <p:cNvGrpSpPr>
              <a:grpSpLocks/>
            </p:cNvGrpSpPr>
            <p:nvPr/>
          </p:nvGrpSpPr>
          <p:grpSpPr bwMode="auto">
            <a:xfrm>
              <a:off x="1268" y="1700"/>
              <a:ext cx="433" cy="148"/>
              <a:chOff x="1001" y="1440"/>
              <a:chExt cx="1207" cy="432"/>
            </a:xfrm>
          </p:grpSpPr>
          <p:sp>
            <p:nvSpPr>
              <p:cNvPr id="40205" name="Oval 148"/>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206" name="Freeform 149"/>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07" name="AutoShape 150"/>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208" name="Oval 151"/>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209" name="Group 152"/>
              <p:cNvGrpSpPr>
                <a:grpSpLocks/>
              </p:cNvGrpSpPr>
              <p:nvPr/>
            </p:nvGrpSpPr>
            <p:grpSpPr bwMode="auto">
              <a:xfrm>
                <a:off x="2112" y="1653"/>
                <a:ext cx="96" cy="96"/>
                <a:chOff x="2112" y="1632"/>
                <a:chExt cx="96" cy="96"/>
              </a:xfrm>
            </p:grpSpPr>
            <p:sp>
              <p:nvSpPr>
                <p:cNvPr id="40210" name="Line 153"/>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11" name="Line 154"/>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12" name="Line 155"/>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24" name="Group 156"/>
            <p:cNvGrpSpPr>
              <a:grpSpLocks/>
            </p:cNvGrpSpPr>
            <p:nvPr/>
          </p:nvGrpSpPr>
          <p:grpSpPr bwMode="auto">
            <a:xfrm>
              <a:off x="573" y="1985"/>
              <a:ext cx="433" cy="148"/>
              <a:chOff x="1001" y="1440"/>
              <a:chExt cx="1207" cy="432"/>
            </a:xfrm>
          </p:grpSpPr>
          <p:sp>
            <p:nvSpPr>
              <p:cNvPr id="40197" name="Oval 157"/>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98" name="Freeform 158"/>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99" name="AutoShape 159"/>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200" name="Oval 160"/>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201" name="Group 161"/>
              <p:cNvGrpSpPr>
                <a:grpSpLocks/>
              </p:cNvGrpSpPr>
              <p:nvPr/>
            </p:nvGrpSpPr>
            <p:grpSpPr bwMode="auto">
              <a:xfrm>
                <a:off x="2112" y="1653"/>
                <a:ext cx="96" cy="96"/>
                <a:chOff x="2112" y="1632"/>
                <a:chExt cx="96" cy="96"/>
              </a:xfrm>
            </p:grpSpPr>
            <p:sp>
              <p:nvSpPr>
                <p:cNvPr id="40202" name="Line 162"/>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03" name="Line 163"/>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204" name="Line 164"/>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25" name="Group 165"/>
            <p:cNvGrpSpPr>
              <a:grpSpLocks/>
            </p:cNvGrpSpPr>
            <p:nvPr/>
          </p:nvGrpSpPr>
          <p:grpSpPr bwMode="auto">
            <a:xfrm>
              <a:off x="1133" y="1995"/>
              <a:ext cx="433" cy="148"/>
              <a:chOff x="1001" y="1440"/>
              <a:chExt cx="1207" cy="432"/>
            </a:xfrm>
          </p:grpSpPr>
          <p:sp>
            <p:nvSpPr>
              <p:cNvPr id="40189" name="Oval 166"/>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90" name="Freeform 167"/>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91" name="AutoShape 168"/>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92" name="Oval 169"/>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193" name="Group 170"/>
              <p:cNvGrpSpPr>
                <a:grpSpLocks/>
              </p:cNvGrpSpPr>
              <p:nvPr/>
            </p:nvGrpSpPr>
            <p:grpSpPr bwMode="auto">
              <a:xfrm>
                <a:off x="2112" y="1653"/>
                <a:ext cx="96" cy="96"/>
                <a:chOff x="2112" y="1632"/>
                <a:chExt cx="96" cy="96"/>
              </a:xfrm>
            </p:grpSpPr>
            <p:sp>
              <p:nvSpPr>
                <p:cNvPr id="40194" name="Line 171"/>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95" name="Line 172"/>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96" name="Line 173"/>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26" name="Group 174"/>
            <p:cNvGrpSpPr>
              <a:grpSpLocks/>
            </p:cNvGrpSpPr>
            <p:nvPr/>
          </p:nvGrpSpPr>
          <p:grpSpPr bwMode="auto">
            <a:xfrm>
              <a:off x="1264" y="1222"/>
              <a:ext cx="433" cy="148"/>
              <a:chOff x="1001" y="1440"/>
              <a:chExt cx="1207" cy="432"/>
            </a:xfrm>
          </p:grpSpPr>
          <p:sp>
            <p:nvSpPr>
              <p:cNvPr id="40181" name="Oval 175"/>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82" name="Freeform 176"/>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83" name="AutoShape 177"/>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84" name="Oval 178"/>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185" name="Group 179"/>
              <p:cNvGrpSpPr>
                <a:grpSpLocks/>
              </p:cNvGrpSpPr>
              <p:nvPr/>
            </p:nvGrpSpPr>
            <p:grpSpPr bwMode="auto">
              <a:xfrm>
                <a:off x="2112" y="1653"/>
                <a:ext cx="96" cy="96"/>
                <a:chOff x="2112" y="1632"/>
                <a:chExt cx="96" cy="96"/>
              </a:xfrm>
            </p:grpSpPr>
            <p:sp>
              <p:nvSpPr>
                <p:cNvPr id="40186" name="Line 180"/>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87" name="Line 181"/>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88" name="Line 182"/>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27" name="Group 183"/>
            <p:cNvGrpSpPr>
              <a:grpSpLocks/>
            </p:cNvGrpSpPr>
            <p:nvPr/>
          </p:nvGrpSpPr>
          <p:grpSpPr bwMode="auto">
            <a:xfrm>
              <a:off x="1824" y="1697"/>
              <a:ext cx="433" cy="148"/>
              <a:chOff x="1001" y="1440"/>
              <a:chExt cx="1207" cy="432"/>
            </a:xfrm>
          </p:grpSpPr>
          <p:sp>
            <p:nvSpPr>
              <p:cNvPr id="40173" name="Oval 184"/>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74" name="Freeform 185"/>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75" name="AutoShape 186"/>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76" name="Oval 187"/>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177" name="Group 188"/>
              <p:cNvGrpSpPr>
                <a:grpSpLocks/>
              </p:cNvGrpSpPr>
              <p:nvPr/>
            </p:nvGrpSpPr>
            <p:grpSpPr bwMode="auto">
              <a:xfrm>
                <a:off x="2112" y="1653"/>
                <a:ext cx="96" cy="96"/>
                <a:chOff x="2112" y="1632"/>
                <a:chExt cx="96" cy="96"/>
              </a:xfrm>
            </p:grpSpPr>
            <p:sp>
              <p:nvSpPr>
                <p:cNvPr id="40178" name="Line 189"/>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79" name="Line 190"/>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80" name="Line 191"/>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28" name="Group 192"/>
            <p:cNvGrpSpPr>
              <a:grpSpLocks/>
            </p:cNvGrpSpPr>
            <p:nvPr/>
          </p:nvGrpSpPr>
          <p:grpSpPr bwMode="auto">
            <a:xfrm>
              <a:off x="1817" y="2025"/>
              <a:ext cx="433" cy="148"/>
              <a:chOff x="1001" y="1440"/>
              <a:chExt cx="1207" cy="432"/>
            </a:xfrm>
          </p:grpSpPr>
          <p:sp>
            <p:nvSpPr>
              <p:cNvPr id="40165" name="Oval 193"/>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66" name="Freeform 194"/>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67" name="AutoShape 195"/>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68" name="Oval 196"/>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169" name="Group 197"/>
              <p:cNvGrpSpPr>
                <a:grpSpLocks/>
              </p:cNvGrpSpPr>
              <p:nvPr/>
            </p:nvGrpSpPr>
            <p:grpSpPr bwMode="auto">
              <a:xfrm>
                <a:off x="2112" y="1653"/>
                <a:ext cx="96" cy="96"/>
                <a:chOff x="2112" y="1632"/>
                <a:chExt cx="96" cy="96"/>
              </a:xfrm>
            </p:grpSpPr>
            <p:sp>
              <p:nvSpPr>
                <p:cNvPr id="40170" name="Line 198"/>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71" name="Line 199"/>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72" name="Line 200"/>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29" name="Group 201"/>
            <p:cNvGrpSpPr>
              <a:grpSpLocks/>
            </p:cNvGrpSpPr>
            <p:nvPr/>
          </p:nvGrpSpPr>
          <p:grpSpPr bwMode="auto">
            <a:xfrm>
              <a:off x="1904" y="1184"/>
              <a:ext cx="433" cy="148"/>
              <a:chOff x="1001" y="1440"/>
              <a:chExt cx="1207" cy="432"/>
            </a:xfrm>
          </p:grpSpPr>
          <p:sp>
            <p:nvSpPr>
              <p:cNvPr id="40157" name="Oval 202"/>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58" name="Freeform 203"/>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59" name="AutoShape 204"/>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60" name="Oval 205"/>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161" name="Group 206"/>
              <p:cNvGrpSpPr>
                <a:grpSpLocks/>
              </p:cNvGrpSpPr>
              <p:nvPr/>
            </p:nvGrpSpPr>
            <p:grpSpPr bwMode="auto">
              <a:xfrm>
                <a:off x="2112" y="1653"/>
                <a:ext cx="96" cy="96"/>
                <a:chOff x="2112" y="1632"/>
                <a:chExt cx="96" cy="96"/>
              </a:xfrm>
            </p:grpSpPr>
            <p:sp>
              <p:nvSpPr>
                <p:cNvPr id="40162" name="Line 207"/>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63" name="Line 208"/>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64" name="Line 209"/>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30" name="Group 210"/>
            <p:cNvGrpSpPr>
              <a:grpSpLocks/>
            </p:cNvGrpSpPr>
            <p:nvPr/>
          </p:nvGrpSpPr>
          <p:grpSpPr bwMode="auto">
            <a:xfrm>
              <a:off x="503" y="1476"/>
              <a:ext cx="433" cy="148"/>
              <a:chOff x="1001" y="1440"/>
              <a:chExt cx="1207" cy="432"/>
            </a:xfrm>
          </p:grpSpPr>
          <p:sp>
            <p:nvSpPr>
              <p:cNvPr id="40149" name="Oval 211"/>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50" name="Freeform 212"/>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51" name="AutoShape 213"/>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52" name="Oval 214"/>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153" name="Group 215"/>
              <p:cNvGrpSpPr>
                <a:grpSpLocks/>
              </p:cNvGrpSpPr>
              <p:nvPr/>
            </p:nvGrpSpPr>
            <p:grpSpPr bwMode="auto">
              <a:xfrm>
                <a:off x="2112" y="1653"/>
                <a:ext cx="96" cy="96"/>
                <a:chOff x="2112" y="1632"/>
                <a:chExt cx="96" cy="96"/>
              </a:xfrm>
            </p:grpSpPr>
            <p:sp>
              <p:nvSpPr>
                <p:cNvPr id="40154" name="Line 216"/>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55" name="Line 217"/>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56" name="Line 218"/>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31" name="Group 219"/>
            <p:cNvGrpSpPr>
              <a:grpSpLocks/>
            </p:cNvGrpSpPr>
            <p:nvPr/>
          </p:nvGrpSpPr>
          <p:grpSpPr bwMode="auto">
            <a:xfrm>
              <a:off x="1028" y="1469"/>
              <a:ext cx="433" cy="148"/>
              <a:chOff x="1001" y="1440"/>
              <a:chExt cx="1207" cy="432"/>
            </a:xfrm>
          </p:grpSpPr>
          <p:sp>
            <p:nvSpPr>
              <p:cNvPr id="40141" name="Oval 220"/>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42" name="Freeform 221"/>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43" name="AutoShape 222"/>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44" name="Oval 223"/>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145" name="Group 224"/>
              <p:cNvGrpSpPr>
                <a:grpSpLocks/>
              </p:cNvGrpSpPr>
              <p:nvPr/>
            </p:nvGrpSpPr>
            <p:grpSpPr bwMode="auto">
              <a:xfrm>
                <a:off x="2112" y="1653"/>
                <a:ext cx="96" cy="96"/>
                <a:chOff x="2112" y="1632"/>
                <a:chExt cx="96" cy="96"/>
              </a:xfrm>
            </p:grpSpPr>
            <p:sp>
              <p:nvSpPr>
                <p:cNvPr id="40146" name="Line 225"/>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47" name="Line 226"/>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48" name="Line 227"/>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nvGrpSpPr>
            <p:cNvPr id="40132" name="Group 228"/>
            <p:cNvGrpSpPr>
              <a:grpSpLocks/>
            </p:cNvGrpSpPr>
            <p:nvPr/>
          </p:nvGrpSpPr>
          <p:grpSpPr bwMode="auto">
            <a:xfrm>
              <a:off x="1609" y="1434"/>
              <a:ext cx="433" cy="148"/>
              <a:chOff x="1001" y="1440"/>
              <a:chExt cx="1207" cy="432"/>
            </a:xfrm>
          </p:grpSpPr>
          <p:sp>
            <p:nvSpPr>
              <p:cNvPr id="40133" name="Oval 229"/>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34" name="Freeform 230"/>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35" name="AutoShape 231"/>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36" name="Oval 232"/>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137" name="Group 233"/>
              <p:cNvGrpSpPr>
                <a:grpSpLocks/>
              </p:cNvGrpSpPr>
              <p:nvPr/>
            </p:nvGrpSpPr>
            <p:grpSpPr bwMode="auto">
              <a:xfrm>
                <a:off x="2112" y="1653"/>
                <a:ext cx="96" cy="96"/>
                <a:chOff x="2112" y="1632"/>
                <a:chExt cx="96" cy="96"/>
              </a:xfrm>
            </p:grpSpPr>
            <p:sp>
              <p:nvSpPr>
                <p:cNvPr id="40138" name="Line 234"/>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39" name="Line 235"/>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40" name="Line 236"/>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grpSp>
      <p:sp>
        <p:nvSpPr>
          <p:cNvPr id="40065" name="Freeform 237"/>
          <p:cNvSpPr>
            <a:spLocks/>
          </p:cNvSpPr>
          <p:nvPr/>
        </p:nvSpPr>
        <p:spPr bwMode="auto">
          <a:xfrm>
            <a:off x="4506913" y="3411538"/>
            <a:ext cx="254000" cy="66675"/>
          </a:xfrm>
          <a:custGeom>
            <a:avLst/>
            <a:gdLst>
              <a:gd name="T0" fmla="*/ 2147483647 w 305"/>
              <a:gd name="T1" fmla="*/ 2147483647 h 82"/>
              <a:gd name="T2" fmla="*/ 2147483647 w 305"/>
              <a:gd name="T3" fmla="*/ 2147483647 h 82"/>
              <a:gd name="T4" fmla="*/ 2147483647 w 305"/>
              <a:gd name="T5" fmla="*/ 2147483647 h 82"/>
              <a:gd name="T6" fmla="*/ 2147483647 w 305"/>
              <a:gd name="T7" fmla="*/ 2147483647 h 82"/>
              <a:gd name="T8" fmla="*/ 2147483647 w 305"/>
              <a:gd name="T9" fmla="*/ 2147483647 h 82"/>
              <a:gd name="T10" fmla="*/ 2147483647 w 305"/>
              <a:gd name="T11" fmla="*/ 2147483647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nvGrpSpPr>
          <p:cNvPr id="40066" name="Group 238"/>
          <p:cNvGrpSpPr>
            <a:grpSpLocks/>
          </p:cNvGrpSpPr>
          <p:nvPr/>
        </p:nvGrpSpPr>
        <p:grpSpPr bwMode="auto">
          <a:xfrm>
            <a:off x="4787900" y="1680817"/>
            <a:ext cx="3413125" cy="2424113"/>
            <a:chOff x="2994" y="1008"/>
            <a:chExt cx="2150" cy="1527"/>
          </a:xfrm>
        </p:grpSpPr>
        <p:sp>
          <p:nvSpPr>
            <p:cNvPr id="40071" name="AutoShape 239"/>
            <p:cNvSpPr>
              <a:spLocks noChangeArrowheads="1"/>
            </p:cNvSpPr>
            <p:nvPr/>
          </p:nvSpPr>
          <p:spPr bwMode="auto">
            <a:xfrm>
              <a:off x="3504" y="1008"/>
              <a:ext cx="1056" cy="1344"/>
            </a:xfrm>
            <a:prstGeom prst="flowChartMagneticDisk">
              <a:avLst/>
            </a:prstGeom>
            <a:solidFill>
              <a:schemeClr val="folHlink"/>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72" name="Text Box 240"/>
            <p:cNvSpPr txBox="1">
              <a:spLocks noChangeArrowheads="1"/>
            </p:cNvSpPr>
            <p:nvPr/>
          </p:nvSpPr>
          <p:spPr bwMode="auto">
            <a:xfrm>
              <a:off x="3792" y="1680"/>
              <a:ext cx="525" cy="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r>
                <a:rPr lang="en-US" altLang="en-US" sz="2000" dirty="0">
                  <a:solidFill>
                    <a:schemeClr val="bg2"/>
                  </a:solidFill>
                  <a:latin typeface="Arial" charset="0"/>
                </a:rPr>
                <a:t>Trash</a:t>
              </a:r>
            </a:p>
          </p:txBody>
        </p:sp>
        <p:sp>
          <p:nvSpPr>
            <p:cNvPr id="40073" name="Oval 241"/>
            <p:cNvSpPr>
              <a:spLocks noChangeArrowheads="1"/>
            </p:cNvSpPr>
            <p:nvPr/>
          </p:nvSpPr>
          <p:spPr bwMode="auto">
            <a:xfrm>
              <a:off x="2994" y="2090"/>
              <a:ext cx="480" cy="169"/>
            </a:xfrm>
            <a:prstGeom prst="ellipse">
              <a:avLst/>
            </a:prstGeom>
            <a:solidFill>
              <a:srgbClr val="996633"/>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74" name="AutoShape 242"/>
            <p:cNvSpPr>
              <a:spLocks noChangeArrowheads="1"/>
            </p:cNvSpPr>
            <p:nvPr/>
          </p:nvSpPr>
          <p:spPr bwMode="auto">
            <a:xfrm>
              <a:off x="3322" y="2042"/>
              <a:ext cx="76" cy="72"/>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75" name="Oval 243"/>
            <p:cNvSpPr>
              <a:spLocks noChangeArrowheads="1"/>
            </p:cNvSpPr>
            <p:nvPr/>
          </p:nvSpPr>
          <p:spPr bwMode="auto">
            <a:xfrm>
              <a:off x="3373" y="2138"/>
              <a:ext cx="25" cy="25"/>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076" name="Group 244"/>
            <p:cNvGrpSpPr>
              <a:grpSpLocks/>
            </p:cNvGrpSpPr>
            <p:nvPr/>
          </p:nvGrpSpPr>
          <p:grpSpPr bwMode="auto">
            <a:xfrm>
              <a:off x="3423" y="2149"/>
              <a:ext cx="51" cy="48"/>
              <a:chOff x="2112" y="1632"/>
              <a:chExt cx="96" cy="96"/>
            </a:xfrm>
          </p:grpSpPr>
          <p:sp>
            <p:nvSpPr>
              <p:cNvPr id="40118" name="Line 245"/>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19" name="Line 246"/>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20" name="Line 247"/>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nvGrpSpPr>
            <p:cNvPr id="40077" name="Group 248"/>
            <p:cNvGrpSpPr>
              <a:grpSpLocks/>
            </p:cNvGrpSpPr>
            <p:nvPr/>
          </p:nvGrpSpPr>
          <p:grpSpPr bwMode="auto">
            <a:xfrm>
              <a:off x="3071" y="2237"/>
              <a:ext cx="635" cy="217"/>
              <a:chOff x="1001" y="1440"/>
              <a:chExt cx="1207" cy="432"/>
            </a:xfrm>
          </p:grpSpPr>
          <p:sp>
            <p:nvSpPr>
              <p:cNvPr id="40110" name="Oval 249"/>
              <p:cNvSpPr>
                <a:spLocks noChangeArrowheads="1"/>
              </p:cNvSpPr>
              <p:nvPr/>
            </p:nvSpPr>
            <p:spPr bwMode="auto">
              <a:xfrm>
                <a:off x="1296" y="1536"/>
                <a:ext cx="912" cy="336"/>
              </a:xfrm>
              <a:prstGeom prst="ellipse">
                <a:avLst/>
              </a:prstGeom>
              <a:solidFill>
                <a:srgbClr val="CC99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11" name="Freeform 250"/>
              <p:cNvSpPr>
                <a:spLocks/>
              </p:cNvSpPr>
              <p:nvPr/>
            </p:nvSpPr>
            <p:spPr bwMode="auto">
              <a:xfrm>
                <a:off x="1001" y="1654"/>
                <a:ext cx="305" cy="82"/>
              </a:xfrm>
              <a:custGeom>
                <a:avLst/>
                <a:gdLst>
                  <a:gd name="T0" fmla="*/ 305 w 305"/>
                  <a:gd name="T1" fmla="*/ 50 h 82"/>
                  <a:gd name="T2" fmla="*/ 208 w 305"/>
                  <a:gd name="T3" fmla="*/ 25 h 82"/>
                  <a:gd name="T4" fmla="*/ 159 w 305"/>
                  <a:gd name="T5" fmla="*/ 82 h 82"/>
                  <a:gd name="T6" fmla="*/ 94 w 305"/>
                  <a:gd name="T7" fmla="*/ 33 h 82"/>
                  <a:gd name="T8" fmla="*/ 46 w 305"/>
                  <a:gd name="T9" fmla="*/ 42 h 82"/>
                  <a:gd name="T10" fmla="*/ 21 w 305"/>
                  <a:gd name="T11" fmla="*/ 58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12" name="AutoShape 251"/>
              <p:cNvSpPr>
                <a:spLocks noChangeArrowheads="1"/>
              </p:cNvSpPr>
              <p:nvPr/>
            </p:nvSpPr>
            <p:spPr bwMode="auto">
              <a:xfrm>
                <a:off x="1920" y="1440"/>
                <a:ext cx="144" cy="144"/>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113" name="Oval 252"/>
              <p:cNvSpPr>
                <a:spLocks noChangeArrowheads="1"/>
              </p:cNvSpPr>
              <p:nvPr/>
            </p:nvSpPr>
            <p:spPr bwMode="auto">
              <a:xfrm>
                <a:off x="2016" y="1632"/>
                <a:ext cx="48" cy="48"/>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114" name="Group 253"/>
              <p:cNvGrpSpPr>
                <a:grpSpLocks/>
              </p:cNvGrpSpPr>
              <p:nvPr/>
            </p:nvGrpSpPr>
            <p:grpSpPr bwMode="auto">
              <a:xfrm>
                <a:off x="2112" y="1653"/>
                <a:ext cx="96" cy="96"/>
                <a:chOff x="2112" y="1632"/>
                <a:chExt cx="96" cy="96"/>
              </a:xfrm>
            </p:grpSpPr>
            <p:sp>
              <p:nvSpPr>
                <p:cNvPr id="40115" name="Line 254"/>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16" name="Line 255"/>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17" name="Line 256"/>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sp>
          <p:nvSpPr>
            <p:cNvPr id="40078" name="Oval 257"/>
            <p:cNvSpPr>
              <a:spLocks noChangeArrowheads="1"/>
            </p:cNvSpPr>
            <p:nvPr/>
          </p:nvSpPr>
          <p:spPr bwMode="auto">
            <a:xfrm>
              <a:off x="4405" y="2280"/>
              <a:ext cx="480" cy="169"/>
            </a:xfrm>
            <a:prstGeom prst="ellipse">
              <a:avLst/>
            </a:prstGeom>
            <a:solidFill>
              <a:srgbClr val="993366"/>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79" name="Freeform 258"/>
            <p:cNvSpPr>
              <a:spLocks/>
            </p:cNvSpPr>
            <p:nvPr/>
          </p:nvSpPr>
          <p:spPr bwMode="auto">
            <a:xfrm>
              <a:off x="4250" y="2339"/>
              <a:ext cx="160" cy="42"/>
            </a:xfrm>
            <a:custGeom>
              <a:avLst/>
              <a:gdLst>
                <a:gd name="T0" fmla="*/ 1 w 305"/>
                <a:gd name="T1" fmla="*/ 1 h 82"/>
                <a:gd name="T2" fmla="*/ 1 w 305"/>
                <a:gd name="T3" fmla="*/ 1 h 82"/>
                <a:gd name="T4" fmla="*/ 1 w 305"/>
                <a:gd name="T5" fmla="*/ 1 h 82"/>
                <a:gd name="T6" fmla="*/ 1 w 305"/>
                <a:gd name="T7" fmla="*/ 1 h 82"/>
                <a:gd name="T8" fmla="*/ 1 w 305"/>
                <a:gd name="T9" fmla="*/ 1 h 82"/>
                <a:gd name="T10" fmla="*/ 1 w 305"/>
                <a:gd name="T11" fmla="*/ 1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080" name="AutoShape 259"/>
            <p:cNvSpPr>
              <a:spLocks noChangeArrowheads="1"/>
            </p:cNvSpPr>
            <p:nvPr/>
          </p:nvSpPr>
          <p:spPr bwMode="auto">
            <a:xfrm>
              <a:off x="4733" y="2232"/>
              <a:ext cx="76" cy="72"/>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81" name="Oval 260"/>
            <p:cNvSpPr>
              <a:spLocks noChangeArrowheads="1"/>
            </p:cNvSpPr>
            <p:nvPr/>
          </p:nvSpPr>
          <p:spPr bwMode="auto">
            <a:xfrm>
              <a:off x="4784" y="2328"/>
              <a:ext cx="25" cy="25"/>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082" name="Group 261"/>
            <p:cNvGrpSpPr>
              <a:grpSpLocks/>
            </p:cNvGrpSpPr>
            <p:nvPr/>
          </p:nvGrpSpPr>
          <p:grpSpPr bwMode="auto">
            <a:xfrm>
              <a:off x="4834" y="2339"/>
              <a:ext cx="51" cy="48"/>
              <a:chOff x="2112" y="1632"/>
              <a:chExt cx="96" cy="96"/>
            </a:xfrm>
          </p:grpSpPr>
          <p:sp>
            <p:nvSpPr>
              <p:cNvPr id="40107" name="Line 262"/>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08" name="Line 263"/>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09" name="Line 264"/>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sp>
          <p:nvSpPr>
            <p:cNvPr id="40083" name="Oval 265"/>
            <p:cNvSpPr>
              <a:spLocks noChangeArrowheads="1"/>
            </p:cNvSpPr>
            <p:nvPr/>
          </p:nvSpPr>
          <p:spPr bwMode="auto">
            <a:xfrm>
              <a:off x="4664" y="2057"/>
              <a:ext cx="480" cy="169"/>
            </a:xfrm>
            <a:prstGeom prst="ellipse">
              <a:avLst/>
            </a:prstGeom>
            <a:solidFill>
              <a:srgbClr val="80808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84" name="Freeform 266"/>
            <p:cNvSpPr>
              <a:spLocks/>
            </p:cNvSpPr>
            <p:nvPr/>
          </p:nvSpPr>
          <p:spPr bwMode="auto">
            <a:xfrm>
              <a:off x="4509" y="2116"/>
              <a:ext cx="160" cy="42"/>
            </a:xfrm>
            <a:custGeom>
              <a:avLst/>
              <a:gdLst>
                <a:gd name="T0" fmla="*/ 1 w 305"/>
                <a:gd name="T1" fmla="*/ 1 h 82"/>
                <a:gd name="T2" fmla="*/ 1 w 305"/>
                <a:gd name="T3" fmla="*/ 1 h 82"/>
                <a:gd name="T4" fmla="*/ 1 w 305"/>
                <a:gd name="T5" fmla="*/ 1 h 82"/>
                <a:gd name="T6" fmla="*/ 1 w 305"/>
                <a:gd name="T7" fmla="*/ 1 h 82"/>
                <a:gd name="T8" fmla="*/ 1 w 305"/>
                <a:gd name="T9" fmla="*/ 1 h 82"/>
                <a:gd name="T10" fmla="*/ 1 w 305"/>
                <a:gd name="T11" fmla="*/ 1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085" name="AutoShape 267"/>
            <p:cNvSpPr>
              <a:spLocks noChangeArrowheads="1"/>
            </p:cNvSpPr>
            <p:nvPr/>
          </p:nvSpPr>
          <p:spPr bwMode="auto">
            <a:xfrm>
              <a:off x="4992" y="2009"/>
              <a:ext cx="76" cy="72"/>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86" name="Oval 268"/>
            <p:cNvSpPr>
              <a:spLocks noChangeArrowheads="1"/>
            </p:cNvSpPr>
            <p:nvPr/>
          </p:nvSpPr>
          <p:spPr bwMode="auto">
            <a:xfrm>
              <a:off x="5043" y="2105"/>
              <a:ext cx="25" cy="25"/>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087" name="Group 269"/>
            <p:cNvGrpSpPr>
              <a:grpSpLocks/>
            </p:cNvGrpSpPr>
            <p:nvPr/>
          </p:nvGrpSpPr>
          <p:grpSpPr bwMode="auto">
            <a:xfrm>
              <a:off x="5093" y="2116"/>
              <a:ext cx="51" cy="48"/>
              <a:chOff x="2112" y="1632"/>
              <a:chExt cx="96" cy="96"/>
            </a:xfrm>
          </p:grpSpPr>
          <p:sp>
            <p:nvSpPr>
              <p:cNvPr id="40104" name="Line 270"/>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05" name="Line 271"/>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06" name="Line 272"/>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sp>
          <p:nvSpPr>
            <p:cNvPr id="40088" name="Oval 273"/>
            <p:cNvSpPr>
              <a:spLocks noChangeArrowheads="1"/>
            </p:cNvSpPr>
            <p:nvPr/>
          </p:nvSpPr>
          <p:spPr bwMode="auto">
            <a:xfrm>
              <a:off x="3761" y="1146"/>
              <a:ext cx="480" cy="169"/>
            </a:xfrm>
            <a:prstGeom prst="ellipse">
              <a:avLst/>
            </a:prstGeom>
            <a:solidFill>
              <a:srgbClr val="339966"/>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89" name="Freeform 274"/>
            <p:cNvSpPr>
              <a:spLocks/>
            </p:cNvSpPr>
            <p:nvPr/>
          </p:nvSpPr>
          <p:spPr bwMode="auto">
            <a:xfrm>
              <a:off x="3606" y="1205"/>
              <a:ext cx="160" cy="42"/>
            </a:xfrm>
            <a:custGeom>
              <a:avLst/>
              <a:gdLst>
                <a:gd name="T0" fmla="*/ 1 w 305"/>
                <a:gd name="T1" fmla="*/ 1 h 82"/>
                <a:gd name="T2" fmla="*/ 1 w 305"/>
                <a:gd name="T3" fmla="*/ 1 h 82"/>
                <a:gd name="T4" fmla="*/ 1 w 305"/>
                <a:gd name="T5" fmla="*/ 1 h 82"/>
                <a:gd name="T6" fmla="*/ 1 w 305"/>
                <a:gd name="T7" fmla="*/ 1 h 82"/>
                <a:gd name="T8" fmla="*/ 1 w 305"/>
                <a:gd name="T9" fmla="*/ 1 h 82"/>
                <a:gd name="T10" fmla="*/ 1 w 305"/>
                <a:gd name="T11" fmla="*/ 1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090" name="AutoShape 275"/>
            <p:cNvSpPr>
              <a:spLocks noChangeArrowheads="1"/>
            </p:cNvSpPr>
            <p:nvPr/>
          </p:nvSpPr>
          <p:spPr bwMode="auto">
            <a:xfrm>
              <a:off x="4089" y="1098"/>
              <a:ext cx="76" cy="72"/>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91" name="Oval 276"/>
            <p:cNvSpPr>
              <a:spLocks noChangeArrowheads="1"/>
            </p:cNvSpPr>
            <p:nvPr/>
          </p:nvSpPr>
          <p:spPr bwMode="auto">
            <a:xfrm>
              <a:off x="4140" y="1194"/>
              <a:ext cx="25" cy="25"/>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092" name="Group 277"/>
            <p:cNvGrpSpPr>
              <a:grpSpLocks/>
            </p:cNvGrpSpPr>
            <p:nvPr/>
          </p:nvGrpSpPr>
          <p:grpSpPr bwMode="auto">
            <a:xfrm>
              <a:off x="4190" y="1205"/>
              <a:ext cx="51" cy="48"/>
              <a:chOff x="2112" y="1632"/>
              <a:chExt cx="96" cy="96"/>
            </a:xfrm>
          </p:grpSpPr>
          <p:sp>
            <p:nvSpPr>
              <p:cNvPr id="40101" name="Line 278"/>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02" name="Line 279"/>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03" name="Line 280"/>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sp>
          <p:nvSpPr>
            <p:cNvPr id="40093" name="Oval 281"/>
            <p:cNvSpPr>
              <a:spLocks noChangeArrowheads="1"/>
            </p:cNvSpPr>
            <p:nvPr/>
          </p:nvSpPr>
          <p:spPr bwMode="auto">
            <a:xfrm>
              <a:off x="3865" y="2366"/>
              <a:ext cx="480" cy="169"/>
            </a:xfrm>
            <a:prstGeom prst="ellipse">
              <a:avLst/>
            </a:prstGeom>
            <a:solidFill>
              <a:srgbClr val="FFFF00"/>
            </a:solidFill>
            <a:ln>
              <a:noFill/>
            </a:ln>
            <a:effectLst/>
            <a:extLst>
              <a:ext uri="{91240B29-F687-4f45-9708-019B960494DF}">
                <a14:hiddenLine xmlns:a14="http://schemas.microsoft.com/office/drawing/2010/main" xmlns="" w="12700">
                  <a:solidFill>
                    <a:schemeClr val="tx1"/>
                  </a:solidFill>
                  <a:round/>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94" name="Freeform 282"/>
            <p:cNvSpPr>
              <a:spLocks/>
            </p:cNvSpPr>
            <p:nvPr/>
          </p:nvSpPr>
          <p:spPr bwMode="auto">
            <a:xfrm>
              <a:off x="3710" y="2425"/>
              <a:ext cx="160" cy="42"/>
            </a:xfrm>
            <a:custGeom>
              <a:avLst/>
              <a:gdLst>
                <a:gd name="T0" fmla="*/ 1 w 305"/>
                <a:gd name="T1" fmla="*/ 1 h 82"/>
                <a:gd name="T2" fmla="*/ 1 w 305"/>
                <a:gd name="T3" fmla="*/ 1 h 82"/>
                <a:gd name="T4" fmla="*/ 1 w 305"/>
                <a:gd name="T5" fmla="*/ 1 h 82"/>
                <a:gd name="T6" fmla="*/ 1 w 305"/>
                <a:gd name="T7" fmla="*/ 1 h 82"/>
                <a:gd name="T8" fmla="*/ 1 w 305"/>
                <a:gd name="T9" fmla="*/ 1 h 82"/>
                <a:gd name="T10" fmla="*/ 1 w 305"/>
                <a:gd name="T11" fmla="*/ 1 h 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5" h="82">
                  <a:moveTo>
                    <a:pt x="305" y="50"/>
                  </a:moveTo>
                  <a:cubicBezTo>
                    <a:pt x="289" y="0"/>
                    <a:pt x="258" y="19"/>
                    <a:pt x="208" y="25"/>
                  </a:cubicBezTo>
                  <a:cubicBezTo>
                    <a:pt x="180" y="54"/>
                    <a:pt x="200" y="68"/>
                    <a:pt x="159" y="82"/>
                  </a:cubicBezTo>
                  <a:cubicBezTo>
                    <a:pt x="136" y="59"/>
                    <a:pt x="115" y="55"/>
                    <a:pt x="94" y="33"/>
                  </a:cubicBezTo>
                  <a:cubicBezTo>
                    <a:pt x="78" y="36"/>
                    <a:pt x="61" y="36"/>
                    <a:pt x="46" y="42"/>
                  </a:cubicBezTo>
                  <a:cubicBezTo>
                    <a:pt x="0" y="60"/>
                    <a:pt x="46" y="58"/>
                    <a:pt x="21" y="58"/>
                  </a:cubicBezTo>
                </a:path>
              </a:pathLst>
            </a:custGeom>
            <a:noFill/>
            <a:ln w="12700" cap="flat" cmpd="sng">
              <a:solidFill>
                <a:schemeClr val="tx1"/>
              </a:solidFill>
              <a:prstDash val="solid"/>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095" name="AutoShape 283"/>
            <p:cNvSpPr>
              <a:spLocks noChangeArrowheads="1"/>
            </p:cNvSpPr>
            <p:nvPr/>
          </p:nvSpPr>
          <p:spPr bwMode="auto">
            <a:xfrm>
              <a:off x="4193" y="2318"/>
              <a:ext cx="76" cy="72"/>
            </a:xfrm>
            <a:prstGeom prst="triangle">
              <a:avLst>
                <a:gd name="adj" fmla="val 50000"/>
              </a:avLst>
            </a:prstGeom>
            <a:solidFill>
              <a:srgbClr val="CC9900"/>
            </a:solidFill>
            <a:ln>
              <a:noFill/>
            </a:ln>
            <a:effectLst/>
            <a:extLs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0096" name="Oval 284"/>
            <p:cNvSpPr>
              <a:spLocks noChangeArrowheads="1"/>
            </p:cNvSpPr>
            <p:nvPr/>
          </p:nvSpPr>
          <p:spPr bwMode="auto">
            <a:xfrm>
              <a:off x="4244" y="2414"/>
              <a:ext cx="25" cy="25"/>
            </a:xfrm>
            <a:prstGeom prst="ellipse">
              <a:avLst/>
            </a:prstGeom>
            <a:solidFill>
              <a:schemeClr val="tx1"/>
            </a:solidFill>
            <a:ln w="12700">
              <a:solidFill>
                <a:schemeClr val="tx1"/>
              </a:solidFill>
              <a:round/>
              <a:headEnd type="none" w="sm" len="sm"/>
              <a:tailEnd type="none" w="sm" len="sm"/>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grpSp>
          <p:nvGrpSpPr>
            <p:cNvPr id="40097" name="Group 285"/>
            <p:cNvGrpSpPr>
              <a:grpSpLocks/>
            </p:cNvGrpSpPr>
            <p:nvPr/>
          </p:nvGrpSpPr>
          <p:grpSpPr bwMode="auto">
            <a:xfrm>
              <a:off x="4294" y="2425"/>
              <a:ext cx="51" cy="48"/>
              <a:chOff x="2112" y="1632"/>
              <a:chExt cx="96" cy="96"/>
            </a:xfrm>
          </p:grpSpPr>
          <p:sp>
            <p:nvSpPr>
              <p:cNvPr id="40098" name="Line 286"/>
              <p:cNvSpPr>
                <a:spLocks noChangeShapeType="1"/>
              </p:cNvSpPr>
              <p:nvPr/>
            </p:nvSpPr>
            <p:spPr bwMode="auto">
              <a:xfrm flipH="1">
                <a:off x="2112" y="1680"/>
                <a:ext cx="96"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099" name="Line 287"/>
              <p:cNvSpPr>
                <a:spLocks noChangeShapeType="1"/>
              </p:cNvSpPr>
              <p:nvPr/>
            </p:nvSpPr>
            <p:spPr bwMode="auto">
              <a:xfrm flipH="1">
                <a:off x="2112" y="1680"/>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sp>
            <p:nvSpPr>
              <p:cNvPr id="40100" name="Line 288"/>
              <p:cNvSpPr>
                <a:spLocks noChangeShapeType="1"/>
              </p:cNvSpPr>
              <p:nvPr/>
            </p:nvSpPr>
            <p:spPr bwMode="auto">
              <a:xfrm flipH="1" flipV="1">
                <a:off x="2112" y="1632"/>
                <a:ext cx="96" cy="48"/>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a:p>
            </p:txBody>
          </p:sp>
        </p:grpSp>
      </p:grpSp>
      <p:sp>
        <p:nvSpPr>
          <p:cNvPr id="40067" name="AutoShape 289"/>
          <p:cNvSpPr>
            <a:spLocks/>
          </p:cNvSpPr>
          <p:nvPr/>
        </p:nvSpPr>
        <p:spPr bwMode="auto">
          <a:xfrm rot="-5400000">
            <a:off x="2009775" y="4297507"/>
            <a:ext cx="463550" cy="2743200"/>
          </a:xfrm>
          <a:prstGeom prst="leftBrace">
            <a:avLst>
              <a:gd name="adj1" fmla="val 49315"/>
              <a:gd name="adj2" fmla="val 50000"/>
            </a:avLst>
          </a:prstGeom>
          <a:noFill/>
          <a:ln w="38100">
            <a:solidFill>
              <a:srgbClr val="339933"/>
            </a:solidFill>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2116" name="Text Box 290"/>
          <p:cNvSpPr txBox="1">
            <a:spLocks noChangeArrowheads="1"/>
          </p:cNvSpPr>
          <p:nvPr/>
        </p:nvSpPr>
        <p:spPr bwMode="auto">
          <a:xfrm>
            <a:off x="1082675" y="5807075"/>
            <a:ext cx="2586666"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r>
              <a:rPr lang="en-US" altLang="en-US" sz="2800" b="1" dirty="0">
                <a:solidFill>
                  <a:srgbClr val="CC3300"/>
                </a:solidFill>
                <a:latin typeface="Calibri"/>
                <a:cs typeface="Calibri"/>
              </a:rPr>
              <a:t>Internal Validity</a:t>
            </a:r>
          </a:p>
        </p:txBody>
      </p:sp>
      <p:sp>
        <p:nvSpPr>
          <p:cNvPr id="40069" name="AutoShape 291"/>
          <p:cNvSpPr>
            <a:spLocks/>
          </p:cNvSpPr>
          <p:nvPr/>
        </p:nvSpPr>
        <p:spPr bwMode="auto">
          <a:xfrm rot="-5400000">
            <a:off x="6151563" y="4297507"/>
            <a:ext cx="463550" cy="2743200"/>
          </a:xfrm>
          <a:prstGeom prst="leftBrace">
            <a:avLst>
              <a:gd name="adj1" fmla="val 49315"/>
              <a:gd name="adj2" fmla="val 50000"/>
            </a:avLst>
          </a:prstGeom>
          <a:noFill/>
          <a:ln w="38100">
            <a:solidFill>
              <a:srgbClr val="339933"/>
            </a:solidFill>
            <a:round/>
            <a:headEnd type="none" w="sm" len="sm"/>
            <a:tailEnd type="none" w="sm" len="sm"/>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endParaRPr lang="en-US" altLang="en-US" sz="1800">
              <a:latin typeface="Arial" charset="0"/>
            </a:endParaRPr>
          </a:p>
        </p:txBody>
      </p:sp>
      <p:sp>
        <p:nvSpPr>
          <p:cNvPr id="42118" name="Text Box 292"/>
          <p:cNvSpPr txBox="1">
            <a:spLocks noChangeArrowheads="1"/>
          </p:cNvSpPr>
          <p:nvPr/>
        </p:nvSpPr>
        <p:spPr bwMode="auto">
          <a:xfrm>
            <a:off x="5200650" y="5867400"/>
            <a:ext cx="2638388" cy="5232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eaLnBrk="1" hangingPunct="1">
              <a:lnSpc>
                <a:spcPct val="100000"/>
              </a:lnSpc>
              <a:spcAft>
                <a:spcPct val="0"/>
              </a:spcAft>
              <a:buClrTx/>
              <a:buSzTx/>
              <a:buFontTx/>
              <a:buNone/>
            </a:pPr>
            <a:r>
              <a:rPr lang="en-US" altLang="en-US" sz="2800" b="1" dirty="0">
                <a:solidFill>
                  <a:srgbClr val="CC3300"/>
                </a:solidFill>
                <a:latin typeface="Calibri"/>
                <a:cs typeface="Calibri"/>
              </a:rPr>
              <a:t>External Validity</a:t>
            </a:r>
          </a:p>
        </p:txBody>
      </p:sp>
    </p:spTree>
    <p:extLst>
      <p:ext uri="{BB962C8B-B14F-4D97-AF65-F5344CB8AC3E}">
        <p14:creationId xmlns:p14="http://schemas.microsoft.com/office/powerpoint/2010/main" val="6312847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p:cNvSpPr>
            <a:spLocks noGrp="1"/>
          </p:cNvSpPr>
          <p:nvPr>
            <p:ph type="title"/>
          </p:nvPr>
        </p:nvSpPr>
        <p:spPr bwMode="auto">
          <a:xfrm>
            <a:off x="460373" y="91440"/>
            <a:ext cx="82296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en-US" dirty="0">
                <a:ea typeface="+mj-ea"/>
              </a:rPr>
              <a:t>Establishing exclusion criteria</a:t>
            </a:r>
          </a:p>
        </p:txBody>
      </p:sp>
      <p:sp>
        <p:nvSpPr>
          <p:cNvPr id="47107" name="Rectangle 3"/>
          <p:cNvSpPr>
            <a:spLocks noGrp="1"/>
          </p:cNvSpPr>
          <p:nvPr>
            <p:ph idx="1"/>
          </p:nvPr>
        </p:nvSpPr>
        <p:spPr>
          <a:xfrm>
            <a:off x="574675" y="1359344"/>
            <a:ext cx="7772400" cy="4852256"/>
          </a:xfrm>
        </p:spPr>
        <p:txBody>
          <a:bodyPr/>
          <a:lstStyle/>
          <a:p>
            <a:pPr eaLnBrk="1" hangingPunct="1">
              <a:lnSpc>
                <a:spcPct val="90000"/>
              </a:lnSpc>
              <a:spcBef>
                <a:spcPts val="0"/>
              </a:spcBef>
              <a:spcAft>
                <a:spcPts val="1200"/>
              </a:spcAft>
            </a:pPr>
            <a:r>
              <a:rPr lang="en-US" altLang="en-US" dirty="0"/>
              <a:t>Identify subsets of potentially eligible individuals who are likely to interfere with the quality of the study</a:t>
            </a:r>
          </a:p>
          <a:p>
            <a:pPr lvl="1" eaLnBrk="1" hangingPunct="1">
              <a:lnSpc>
                <a:spcPct val="90000"/>
              </a:lnSpc>
              <a:spcBef>
                <a:spcPts val="0"/>
              </a:spcBef>
              <a:spcAft>
                <a:spcPts val="1800"/>
              </a:spcAft>
            </a:pPr>
            <a:r>
              <a:rPr lang="en-US" altLang="en-US" sz="2800" dirty="0"/>
              <a:t>Heavy alcohol use, likely to move out of area, cannot read/speak language, no phone, unwilling to accept randomization</a:t>
            </a:r>
            <a:endParaRPr lang="en-US" altLang="en-US" dirty="0"/>
          </a:p>
          <a:p>
            <a:pPr>
              <a:spcBef>
                <a:spcPts val="0"/>
              </a:spcBef>
              <a:spcAft>
                <a:spcPts val="600"/>
              </a:spcAft>
            </a:pPr>
            <a:r>
              <a:rPr lang="en-US" altLang="en-US" dirty="0"/>
              <a:t>Keep in mind: </a:t>
            </a:r>
          </a:p>
          <a:p>
            <a:pPr marL="793750" lvl="1" indent="-333375">
              <a:spcBef>
                <a:spcPts val="0"/>
              </a:spcBef>
              <a:spcAft>
                <a:spcPts val="600"/>
              </a:spcAft>
              <a:buSzPct val="100000"/>
              <a:buFont typeface="+mj-lt"/>
              <a:buAutoNum type="arabicPeriod"/>
            </a:pPr>
            <a:r>
              <a:rPr lang="en-US" altLang="en-US" dirty="0"/>
              <a:t>Internal validity </a:t>
            </a:r>
          </a:p>
          <a:p>
            <a:pPr marL="793750" lvl="1" indent="-333375">
              <a:spcBef>
                <a:spcPts val="0"/>
              </a:spcBef>
              <a:spcAft>
                <a:spcPts val="600"/>
              </a:spcAft>
              <a:buSzPct val="100000"/>
              <a:buFont typeface="+mj-lt"/>
              <a:buAutoNum type="arabicPeriod"/>
            </a:pPr>
            <a:r>
              <a:rPr lang="en-US" altLang="en-US" dirty="0"/>
              <a:t>Generalizability </a:t>
            </a:r>
          </a:p>
        </p:txBody>
      </p:sp>
    </p:spTree>
    <p:extLst>
      <p:ext uri="{BB962C8B-B14F-4D97-AF65-F5344CB8AC3E}">
        <p14:creationId xmlns:p14="http://schemas.microsoft.com/office/powerpoint/2010/main" val="340572554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7107">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p:cNvSpPr>
          <p:nvPr>
            <p:ph type="title"/>
          </p:nvPr>
        </p:nvSpPr>
        <p:spPr bwMode="auto">
          <a:xfrm>
            <a:off x="457200" y="274320"/>
            <a:ext cx="82296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en-US" dirty="0">
                <a:ea typeface="+mj-ea"/>
              </a:rPr>
              <a:t>Selection bias</a:t>
            </a:r>
          </a:p>
        </p:txBody>
      </p:sp>
      <p:sp>
        <p:nvSpPr>
          <p:cNvPr id="52227" name="Rectangle 3"/>
          <p:cNvSpPr>
            <a:spLocks noGrp="1"/>
          </p:cNvSpPr>
          <p:nvPr>
            <p:ph idx="1"/>
          </p:nvPr>
        </p:nvSpPr>
        <p:spPr>
          <a:xfrm>
            <a:off x="548640" y="1600200"/>
            <a:ext cx="8229600" cy="4572000"/>
          </a:xfrm>
          <a:extLst>
            <a:ext uri="{909E8E84-426E-40dd-AFC4-6F175D3DCCD1}">
              <a14:hiddenFill xmlns:a14="http://schemas.microsoft.com/office/drawing/2010/main" xmlns="">
                <a:solidFill>
                  <a:srgbClr val="FFFF00"/>
                </a:solidFill>
              </a14:hiddenFill>
            </a:ext>
          </a:extLst>
        </p:spPr>
        <p:txBody>
          <a:bodyPr/>
          <a:lstStyle/>
          <a:p>
            <a:pPr eaLnBrk="1" hangingPunct="1">
              <a:spcBef>
                <a:spcPts val="0"/>
              </a:spcBef>
              <a:spcAft>
                <a:spcPts val="600"/>
              </a:spcAft>
            </a:pPr>
            <a:r>
              <a:rPr lang="en-US" altLang="en-US" dirty="0"/>
              <a:t>Selection bias - Differences in outcome or exposure between people selected or not selected</a:t>
            </a:r>
          </a:p>
          <a:p>
            <a:pPr lvl="1" eaLnBrk="1" hangingPunct="1"/>
            <a:r>
              <a:rPr lang="en-US" altLang="en-US" dirty="0"/>
              <a:t>Self-selection bias</a:t>
            </a:r>
          </a:p>
          <a:p>
            <a:pPr lvl="1" eaLnBrk="1" hangingPunct="1"/>
            <a:r>
              <a:rPr lang="en-US" altLang="en-US" dirty="0"/>
              <a:t>Referral bias</a:t>
            </a:r>
          </a:p>
          <a:p>
            <a:pPr lvl="1" eaLnBrk="1" hangingPunct="1"/>
            <a:r>
              <a:rPr lang="en-US" altLang="en-US" dirty="0"/>
              <a:t>Exclusion/inclusion bias</a:t>
            </a:r>
          </a:p>
          <a:p>
            <a:pPr lvl="1" eaLnBrk="1" hangingPunct="1"/>
            <a:r>
              <a:rPr lang="en-US" altLang="en-US" dirty="0"/>
              <a:t>Information bias </a:t>
            </a:r>
          </a:p>
          <a:p>
            <a:pPr lvl="1" eaLnBrk="1" hangingPunct="1"/>
            <a:r>
              <a:rPr lang="en-US" altLang="en-US" dirty="0"/>
              <a:t>Interviewer bias</a:t>
            </a:r>
          </a:p>
          <a:p>
            <a:pPr lvl="1" eaLnBrk="1" hangingPunct="1"/>
            <a:r>
              <a:rPr lang="en-US" altLang="en-US" dirty="0"/>
              <a:t>Recall bias</a:t>
            </a:r>
          </a:p>
        </p:txBody>
      </p:sp>
    </p:spTree>
    <p:extLst>
      <p:ext uri="{BB962C8B-B14F-4D97-AF65-F5344CB8AC3E}">
        <p14:creationId xmlns:p14="http://schemas.microsoft.com/office/powerpoint/2010/main" val="217956542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p:cNvSpPr>
          <p:nvPr>
            <p:ph type="title"/>
          </p:nvPr>
        </p:nvSpPr>
        <p:spPr bwMode="auto">
          <a:xfrm>
            <a:off x="457200" y="274320"/>
            <a:ext cx="82296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en-US" dirty="0">
                <a:ea typeface="+mj-ea"/>
              </a:rPr>
              <a:t>Bias (additional)</a:t>
            </a:r>
          </a:p>
        </p:txBody>
      </p:sp>
      <p:sp>
        <p:nvSpPr>
          <p:cNvPr id="51203" name="Rectangle 3"/>
          <p:cNvSpPr>
            <a:spLocks noGrp="1"/>
          </p:cNvSpPr>
          <p:nvPr>
            <p:ph idx="1"/>
          </p:nvPr>
        </p:nvSpPr>
        <p:spPr>
          <a:xfrm>
            <a:off x="548640" y="1600200"/>
            <a:ext cx="8229600" cy="4589174"/>
          </a:xfrm>
          <a:extLst>
            <a:ext uri="{909E8E84-426E-40dd-AFC4-6F175D3DCCD1}">
              <a14:hiddenFill xmlns:a14="http://schemas.microsoft.com/office/drawing/2010/main" xmlns="">
                <a:solidFill>
                  <a:srgbClr val="FFFF00"/>
                </a:solidFill>
              </a14:hiddenFill>
            </a:ext>
          </a:extLst>
        </p:spPr>
        <p:txBody>
          <a:bodyPr/>
          <a:lstStyle/>
          <a:p>
            <a:pPr eaLnBrk="1" hangingPunct="1">
              <a:lnSpc>
                <a:spcPct val="90000"/>
              </a:lnSpc>
              <a:spcBef>
                <a:spcPts val="0"/>
              </a:spcBef>
              <a:spcAft>
                <a:spcPts val="1200"/>
              </a:spcAft>
            </a:pPr>
            <a:r>
              <a:rPr lang="en-US" altLang="en-US" dirty="0"/>
              <a:t>Lost-to-follow-up (cohort study)</a:t>
            </a:r>
          </a:p>
          <a:p>
            <a:pPr lvl="1" eaLnBrk="1" hangingPunct="1">
              <a:lnSpc>
                <a:spcPct val="90000"/>
              </a:lnSpc>
              <a:spcBef>
                <a:spcPts val="0"/>
              </a:spcBef>
              <a:spcAft>
                <a:spcPts val="1200"/>
              </a:spcAft>
            </a:pPr>
            <a:r>
              <a:rPr lang="en-US" altLang="en-US" dirty="0"/>
              <a:t>Exposed/not exposed have different patterns of being lost-to-follow-up. Use all available methods to track all lost participants.</a:t>
            </a:r>
          </a:p>
          <a:p>
            <a:pPr eaLnBrk="1" hangingPunct="1">
              <a:lnSpc>
                <a:spcPct val="90000"/>
              </a:lnSpc>
              <a:spcBef>
                <a:spcPts val="0"/>
              </a:spcBef>
              <a:spcAft>
                <a:spcPts val="1200"/>
              </a:spcAft>
            </a:pPr>
            <a:r>
              <a:rPr lang="en-US" altLang="en-US" dirty="0"/>
              <a:t>Non participation</a:t>
            </a:r>
          </a:p>
          <a:p>
            <a:pPr lvl="1" eaLnBrk="1" hangingPunct="1">
              <a:lnSpc>
                <a:spcPct val="90000"/>
              </a:lnSpc>
              <a:spcBef>
                <a:spcPts val="0"/>
              </a:spcBef>
              <a:spcAft>
                <a:spcPts val="1200"/>
              </a:spcAft>
            </a:pPr>
            <a:r>
              <a:rPr lang="en-US" altLang="en-US" dirty="0"/>
              <a:t>Like self-selection – people self selecting to participate in a study. Problem if related to exposure and disease. </a:t>
            </a:r>
          </a:p>
          <a:p>
            <a:pPr eaLnBrk="1" hangingPunct="1">
              <a:lnSpc>
                <a:spcPct val="90000"/>
              </a:lnSpc>
              <a:spcBef>
                <a:spcPts val="0"/>
              </a:spcBef>
              <a:spcAft>
                <a:spcPts val="1200"/>
              </a:spcAft>
            </a:pPr>
            <a:r>
              <a:rPr lang="en-US" altLang="en-US" dirty="0"/>
              <a:t>Misclassification</a:t>
            </a:r>
          </a:p>
        </p:txBody>
      </p:sp>
    </p:spTree>
    <p:extLst>
      <p:ext uri="{BB962C8B-B14F-4D97-AF65-F5344CB8AC3E}">
        <p14:creationId xmlns:p14="http://schemas.microsoft.com/office/powerpoint/2010/main" val="33667203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2"/>
          <p:cNvSpPr>
            <a:spLocks noGrp="1"/>
          </p:cNvSpPr>
          <p:nvPr>
            <p:ph type="title"/>
          </p:nvPr>
        </p:nvSpPr>
        <p:spPr bwMode="auto">
          <a:xfrm>
            <a:off x="455900" y="274319"/>
            <a:ext cx="82296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en-US" dirty="0">
                <a:ea typeface="+mj-ea"/>
              </a:rPr>
              <a:t>Misclassification</a:t>
            </a:r>
          </a:p>
        </p:txBody>
      </p:sp>
      <p:sp>
        <p:nvSpPr>
          <p:cNvPr id="52227" name="Rectangle 3"/>
          <p:cNvSpPr>
            <a:spLocks noGrp="1"/>
          </p:cNvSpPr>
          <p:nvPr>
            <p:ph idx="1"/>
          </p:nvPr>
        </p:nvSpPr>
        <p:spPr>
          <a:xfrm>
            <a:off x="548640" y="1600200"/>
            <a:ext cx="8224837" cy="4889500"/>
          </a:xfrm>
        </p:spPr>
        <p:txBody>
          <a:bodyPr/>
          <a:lstStyle/>
          <a:p>
            <a:pPr eaLnBrk="1" hangingPunct="1"/>
            <a:r>
              <a:rPr lang="en-US" altLang="en-US" dirty="0"/>
              <a:t>Differential</a:t>
            </a:r>
          </a:p>
          <a:p>
            <a:pPr lvl="1" eaLnBrk="1" hangingPunct="1">
              <a:spcBef>
                <a:spcPts val="0"/>
              </a:spcBef>
              <a:spcAft>
                <a:spcPts val="1200"/>
              </a:spcAft>
            </a:pPr>
            <a:r>
              <a:rPr lang="en-US" altLang="en-US" dirty="0"/>
              <a:t>Non random misclassification - differs in exposed and not exposed or cases/controls. This biases your results  (RR or OR ) towards or away from 1.0</a:t>
            </a:r>
          </a:p>
          <a:p>
            <a:pPr eaLnBrk="1" hangingPunct="1"/>
            <a:r>
              <a:rPr lang="en-US" altLang="en-US" dirty="0" err="1"/>
              <a:t>Nondifferential</a:t>
            </a:r>
            <a:endParaRPr lang="en-US" altLang="en-US" dirty="0"/>
          </a:p>
          <a:p>
            <a:pPr lvl="1" eaLnBrk="1" hangingPunct="1"/>
            <a:r>
              <a:rPr lang="en-US" altLang="en-US" dirty="0"/>
              <a:t>Misclassification is independent (not associated) with exposure or disease. Results (RR or OR ) will always be biased towards the null (1.0)</a:t>
            </a:r>
          </a:p>
        </p:txBody>
      </p:sp>
    </p:spTree>
    <p:extLst>
      <p:ext uri="{BB962C8B-B14F-4D97-AF65-F5344CB8AC3E}">
        <p14:creationId xmlns:p14="http://schemas.microsoft.com/office/powerpoint/2010/main" val="25430139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What is sampling?</a:t>
            </a:r>
            <a:endParaRPr lang="en-US" dirty="0"/>
          </a:p>
        </p:txBody>
      </p:sp>
      <p:sp>
        <p:nvSpPr>
          <p:cNvPr id="3" name="Content Placeholder 2"/>
          <p:cNvSpPr>
            <a:spLocks noGrp="1"/>
          </p:cNvSpPr>
          <p:nvPr>
            <p:ph idx="1"/>
          </p:nvPr>
        </p:nvSpPr>
        <p:spPr>
          <a:xfrm>
            <a:off x="685800" y="1371600"/>
            <a:ext cx="7772400" cy="4343400"/>
          </a:xfrm>
        </p:spPr>
        <p:txBody>
          <a:bodyPr/>
          <a:lstStyle/>
          <a:p>
            <a:pPr>
              <a:lnSpc>
                <a:spcPct val="90000"/>
              </a:lnSpc>
            </a:pPr>
            <a:r>
              <a:rPr lang="en-US" altLang="en-US" dirty="0"/>
              <a:t>A process by which we study a small part of a population (sample) to make inferences about the entire population</a:t>
            </a:r>
          </a:p>
          <a:p>
            <a:r>
              <a:rPr lang="en-US" altLang="en-US" dirty="0"/>
              <a:t>Why do we sample?</a:t>
            </a:r>
          </a:p>
          <a:p>
            <a:pPr lvl="1">
              <a:lnSpc>
                <a:spcPct val="90000"/>
              </a:lnSpc>
              <a:spcBef>
                <a:spcPts val="0"/>
              </a:spcBef>
              <a:spcAft>
                <a:spcPts val="300"/>
              </a:spcAft>
            </a:pPr>
            <a:r>
              <a:rPr lang="en-US" altLang="en-US" dirty="0"/>
              <a:t>Not possible to study entire population</a:t>
            </a:r>
          </a:p>
          <a:p>
            <a:pPr lvl="1">
              <a:lnSpc>
                <a:spcPct val="90000"/>
              </a:lnSpc>
              <a:spcBef>
                <a:spcPts val="0"/>
              </a:spcBef>
              <a:spcAft>
                <a:spcPts val="300"/>
              </a:spcAft>
            </a:pPr>
            <a:r>
              <a:rPr lang="en-US" altLang="en-US" dirty="0"/>
              <a:t>Can be more efficient, less expensive, and </a:t>
            </a:r>
            <a:r>
              <a:rPr lang="en-US" altLang="en-US" i="1" dirty="0"/>
              <a:t>may</a:t>
            </a:r>
            <a:r>
              <a:rPr lang="en-US" altLang="en-US" dirty="0"/>
              <a:t> be more accurate than a census if there is selection bias in census</a:t>
            </a:r>
          </a:p>
          <a:p>
            <a:pPr lvl="1">
              <a:lnSpc>
                <a:spcPct val="90000"/>
              </a:lnSpc>
              <a:spcBef>
                <a:spcPts val="0"/>
              </a:spcBef>
              <a:spcAft>
                <a:spcPts val="300"/>
              </a:spcAft>
            </a:pPr>
            <a:r>
              <a:rPr lang="en-US" altLang="en-US" dirty="0"/>
              <a:t>To be able to generalize results to the entire population</a:t>
            </a:r>
          </a:p>
          <a:p>
            <a:endParaRPr lang="en-US" altLang="en-US" b="1" dirty="0"/>
          </a:p>
          <a:p>
            <a:endParaRPr lang="en-US" dirty="0"/>
          </a:p>
        </p:txBody>
      </p:sp>
    </p:spTree>
    <p:extLst>
      <p:ext uri="{BB962C8B-B14F-4D97-AF65-F5344CB8AC3E}">
        <p14:creationId xmlns:p14="http://schemas.microsoft.com/office/powerpoint/2010/main" val="42396190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p:cNvSpPr>
          <p:nvPr>
            <p:ph type="title"/>
          </p:nvPr>
        </p:nvSpPr>
        <p:spPr bwMode="auto">
          <a:xfrm>
            <a:off x="548640" y="0"/>
            <a:ext cx="82296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en-US" dirty="0">
                <a:ea typeface="+mj-ea"/>
              </a:rPr>
              <a:t>Rules to remember</a:t>
            </a:r>
          </a:p>
        </p:txBody>
      </p:sp>
      <p:sp>
        <p:nvSpPr>
          <p:cNvPr id="56323" name="Rectangle 3"/>
          <p:cNvSpPr>
            <a:spLocks noGrp="1"/>
          </p:cNvSpPr>
          <p:nvPr>
            <p:ph idx="1"/>
          </p:nvPr>
        </p:nvSpPr>
        <p:spPr>
          <a:xfrm>
            <a:off x="640080" y="1143000"/>
            <a:ext cx="8004317" cy="5370522"/>
          </a:xfrm>
          <a:solidFill>
            <a:schemeClr val="accent6">
              <a:lumMod val="40000"/>
              <a:lumOff val="60000"/>
            </a:schemeClr>
          </a:solidFill>
        </p:spPr>
        <p:txBody>
          <a:bodyPr/>
          <a:lstStyle/>
          <a:p>
            <a:pPr eaLnBrk="1" hangingPunct="1">
              <a:buFont typeface="Wingdings" pitchFamily="2" charset="2"/>
              <a:buNone/>
            </a:pPr>
            <a:r>
              <a:rPr lang="en-US" altLang="en-US" dirty="0"/>
              <a:t>1. Set reasonable goals</a:t>
            </a:r>
          </a:p>
          <a:p>
            <a:pPr lvl="1" eaLnBrk="1" hangingPunct="1">
              <a:lnSpc>
                <a:spcPct val="90000"/>
              </a:lnSpc>
            </a:pPr>
            <a:r>
              <a:rPr lang="en-US" altLang="en-US" sz="2800" dirty="0"/>
              <a:t>Your study will always take 2 </a:t>
            </a:r>
            <a:r>
              <a:rPr lang="en-US" altLang="en-US" sz="2800" dirty="0">
                <a:sym typeface="Wingdings" pitchFamily="2" charset="2"/>
              </a:rPr>
              <a:t> 3  4 times longer than you think</a:t>
            </a:r>
            <a:endParaRPr lang="en-US" altLang="en-US" sz="2800" dirty="0"/>
          </a:p>
          <a:p>
            <a:pPr eaLnBrk="1" hangingPunct="1">
              <a:buFont typeface="Wingdings" pitchFamily="2" charset="2"/>
              <a:buNone/>
            </a:pPr>
            <a:r>
              <a:rPr lang="en-US" altLang="en-US" dirty="0"/>
              <a:t>2. Think about contact/recruitment methods</a:t>
            </a:r>
          </a:p>
          <a:p>
            <a:pPr lvl="1" eaLnBrk="1" hangingPunct="1">
              <a:lnSpc>
                <a:spcPct val="90000"/>
              </a:lnSpc>
            </a:pPr>
            <a:r>
              <a:rPr lang="en-US" altLang="en-US" sz="2800" dirty="0"/>
              <a:t>Different strategies should be used for different populations/disease (e.g., phone, mail, in clinic)</a:t>
            </a:r>
          </a:p>
          <a:p>
            <a:pPr eaLnBrk="1" hangingPunct="1">
              <a:lnSpc>
                <a:spcPct val="90000"/>
              </a:lnSpc>
              <a:buFont typeface="Wingdings" pitchFamily="2" charset="2"/>
              <a:buNone/>
            </a:pPr>
            <a:r>
              <a:rPr lang="en-US" altLang="en-US" dirty="0"/>
              <a:t>3. Set out a recruitment plan with various combinations of techniques</a:t>
            </a:r>
          </a:p>
          <a:p>
            <a:pPr lvl="1">
              <a:lnSpc>
                <a:spcPct val="90000"/>
              </a:lnSpc>
            </a:pPr>
            <a:r>
              <a:rPr lang="en-US" altLang="en-US" sz="2800" dirty="0"/>
              <a:t>What will you do when potential study participants do not respond after the first recruitment mailing?</a:t>
            </a:r>
            <a:r>
              <a:rPr lang="en-US" altLang="en-US" sz="2800" dirty="0">
                <a:solidFill>
                  <a:schemeClr val="accent2"/>
                </a:solidFill>
              </a:rPr>
              <a:t>                   </a:t>
            </a:r>
            <a:endParaRPr lang="en-US" altLang="en-US" sz="2800" dirty="0">
              <a:solidFill>
                <a:srgbClr val="339933"/>
              </a:solidFill>
            </a:endParaRPr>
          </a:p>
        </p:txBody>
      </p:sp>
    </p:spTree>
    <p:extLst>
      <p:ext uri="{BB962C8B-B14F-4D97-AF65-F5344CB8AC3E}">
        <p14:creationId xmlns:p14="http://schemas.microsoft.com/office/powerpoint/2010/main" val="35738301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p:cNvSpPr>
          <p:nvPr>
            <p:ph type="title"/>
          </p:nvPr>
        </p:nvSpPr>
        <p:spPr bwMode="auto">
          <a:xfrm>
            <a:off x="548640" y="182880"/>
            <a:ext cx="82296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en-US" dirty="0">
                <a:ea typeface="+mj-ea"/>
              </a:rPr>
              <a:t>Rules to remember </a:t>
            </a:r>
            <a:r>
              <a:rPr lang="en-US" sz="3000" dirty="0">
                <a:ea typeface="+mj-ea"/>
              </a:rPr>
              <a:t>(2)</a:t>
            </a:r>
          </a:p>
        </p:txBody>
      </p:sp>
      <p:sp>
        <p:nvSpPr>
          <p:cNvPr id="57347" name="Rectangle 3"/>
          <p:cNvSpPr>
            <a:spLocks noGrp="1"/>
          </p:cNvSpPr>
          <p:nvPr>
            <p:ph idx="1"/>
          </p:nvPr>
        </p:nvSpPr>
        <p:spPr>
          <a:xfrm>
            <a:off x="640080" y="1371600"/>
            <a:ext cx="7926755" cy="4879975"/>
          </a:xfrm>
          <a:solidFill>
            <a:srgbClr val="DBE7B6"/>
          </a:solidFill>
        </p:spPr>
        <p:txBody>
          <a:bodyPr/>
          <a:lstStyle/>
          <a:p>
            <a:pPr eaLnBrk="1" hangingPunct="1">
              <a:lnSpc>
                <a:spcPct val="90000"/>
              </a:lnSpc>
              <a:spcBef>
                <a:spcPts val="0"/>
              </a:spcBef>
              <a:spcAft>
                <a:spcPts val="1200"/>
              </a:spcAft>
              <a:buFont typeface="Wingdings" pitchFamily="2" charset="2"/>
              <a:buNone/>
            </a:pPr>
            <a:r>
              <a:rPr lang="en-US" altLang="en-US" dirty="0"/>
              <a:t>4. Use methods to prevent selection bias</a:t>
            </a:r>
          </a:p>
          <a:p>
            <a:pPr eaLnBrk="1" hangingPunct="1">
              <a:lnSpc>
                <a:spcPct val="90000"/>
              </a:lnSpc>
              <a:spcBef>
                <a:spcPts val="0"/>
              </a:spcBef>
              <a:spcAft>
                <a:spcPts val="1200"/>
              </a:spcAft>
              <a:buFont typeface="Wingdings" pitchFamily="2" charset="2"/>
              <a:buNone/>
            </a:pPr>
            <a:r>
              <a:rPr lang="en-US" altLang="en-US" dirty="0"/>
              <a:t>5. Internal validity is more important than external validity (generalizability): your study must have internal validity in order to generalize results to the target population.</a:t>
            </a:r>
          </a:p>
          <a:p>
            <a:pPr eaLnBrk="1" hangingPunct="1">
              <a:lnSpc>
                <a:spcPct val="90000"/>
              </a:lnSpc>
              <a:spcBef>
                <a:spcPts val="0"/>
              </a:spcBef>
              <a:spcAft>
                <a:spcPts val="1200"/>
              </a:spcAft>
              <a:buFont typeface="Wingdings" pitchFamily="2" charset="2"/>
              <a:buNone/>
            </a:pPr>
            <a:r>
              <a:rPr lang="en-US" altLang="en-US" dirty="0"/>
              <a:t>6. Bias to study inferences may occur at any stage or phase in any epidemiologic study</a:t>
            </a:r>
          </a:p>
          <a:p>
            <a:pPr eaLnBrk="1" hangingPunct="1">
              <a:lnSpc>
                <a:spcPct val="90000"/>
              </a:lnSpc>
              <a:spcBef>
                <a:spcPts val="0"/>
              </a:spcBef>
              <a:spcAft>
                <a:spcPts val="1200"/>
              </a:spcAft>
              <a:buFont typeface="Wingdings" pitchFamily="2" charset="2"/>
              <a:buNone/>
            </a:pPr>
            <a:r>
              <a:rPr lang="en-US" altLang="en-US" dirty="0"/>
              <a:t>7. Surveys are particularly susceptible to selection and self-selection bias</a:t>
            </a:r>
          </a:p>
        </p:txBody>
      </p:sp>
    </p:spTree>
    <p:extLst>
      <p:ext uri="{BB962C8B-B14F-4D97-AF65-F5344CB8AC3E}">
        <p14:creationId xmlns:p14="http://schemas.microsoft.com/office/powerpoint/2010/main" val="22752364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43000"/>
          </a:xfrm>
        </p:spPr>
        <p:txBody>
          <a:bodyPr/>
          <a:lstStyle/>
          <a:p>
            <a:r>
              <a:rPr lang="en-US" dirty="0"/>
              <a:t>External validity</a:t>
            </a:r>
          </a:p>
        </p:txBody>
      </p:sp>
      <p:sp>
        <p:nvSpPr>
          <p:cNvPr id="3" name="Content Placeholder 2"/>
          <p:cNvSpPr>
            <a:spLocks noGrp="1"/>
          </p:cNvSpPr>
          <p:nvPr>
            <p:ph idx="1"/>
          </p:nvPr>
        </p:nvSpPr>
        <p:spPr>
          <a:xfrm>
            <a:off x="548640" y="1600200"/>
            <a:ext cx="8229600" cy="4343400"/>
          </a:xfrm>
        </p:spPr>
        <p:txBody>
          <a:bodyPr/>
          <a:lstStyle/>
          <a:p>
            <a:r>
              <a:rPr lang="en-US" dirty="0"/>
              <a:t>Can you  generalize your findings  beyond your study sample?</a:t>
            </a:r>
          </a:p>
          <a:p>
            <a:r>
              <a:rPr lang="en-US" dirty="0"/>
              <a:t>Compare your analytic sample with  the subgroup(s) of subjects excluded from your analysis using any variables you have on both groups</a:t>
            </a:r>
          </a:p>
          <a:p>
            <a:pPr lvl="1"/>
            <a:r>
              <a:rPr lang="en-US" dirty="0"/>
              <a:t>Demographic characteristics</a:t>
            </a:r>
          </a:p>
          <a:p>
            <a:pPr lvl="1"/>
            <a:r>
              <a:rPr lang="en-US" dirty="0"/>
              <a:t>Clinical characteristics</a:t>
            </a:r>
          </a:p>
          <a:p>
            <a:pPr lvl="1"/>
            <a:r>
              <a:rPr lang="en-US" dirty="0"/>
              <a:t>Outcomes</a:t>
            </a:r>
          </a:p>
        </p:txBody>
      </p:sp>
    </p:spTree>
    <p:extLst>
      <p:ext uri="{BB962C8B-B14F-4D97-AF65-F5344CB8AC3E}">
        <p14:creationId xmlns:p14="http://schemas.microsoft.com/office/powerpoint/2010/main" val="31696373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74319"/>
            <a:ext cx="8229600" cy="1143000"/>
          </a:xfrm>
        </p:spPr>
        <p:txBody>
          <a:bodyPr/>
          <a:lstStyle/>
          <a:p>
            <a:r>
              <a:rPr lang="en-US" altLang="en-US" dirty="0"/>
              <a:t>Sample size</a:t>
            </a:r>
          </a:p>
        </p:txBody>
      </p:sp>
      <p:sp>
        <p:nvSpPr>
          <p:cNvPr id="43011" name="Rectangle 3"/>
          <p:cNvSpPr>
            <a:spLocks noGrp="1" noChangeArrowheads="1"/>
          </p:cNvSpPr>
          <p:nvPr>
            <p:ph idx="1"/>
          </p:nvPr>
        </p:nvSpPr>
        <p:spPr>
          <a:xfrm>
            <a:off x="548640" y="1371600"/>
            <a:ext cx="8039100" cy="5029200"/>
          </a:xfrm>
        </p:spPr>
        <p:txBody>
          <a:bodyPr/>
          <a:lstStyle/>
          <a:p>
            <a:pPr>
              <a:lnSpc>
                <a:spcPct val="90000"/>
              </a:lnSpc>
              <a:spcBef>
                <a:spcPts val="0"/>
              </a:spcBef>
              <a:spcAft>
                <a:spcPts val="1200"/>
              </a:spcAft>
            </a:pPr>
            <a:r>
              <a:rPr lang="en-US" altLang="en-US" dirty="0"/>
              <a:t>The sample size estimation is necessary to determine the numbers of subjects required to detect a predetermined difference between groups or to achieve a specified degree of precision in a population estimate.</a:t>
            </a:r>
          </a:p>
          <a:p>
            <a:pPr>
              <a:lnSpc>
                <a:spcPct val="90000"/>
              </a:lnSpc>
              <a:spcBef>
                <a:spcPts val="0"/>
              </a:spcBef>
              <a:spcAft>
                <a:spcPts val="1200"/>
              </a:spcAft>
              <a:defRPr/>
            </a:pPr>
            <a:r>
              <a:rPr lang="en-US" dirty="0"/>
              <a:t>Estimations should be initiated at the study planning phase when estimating staffing needs and  budget</a:t>
            </a:r>
          </a:p>
          <a:p>
            <a:pPr>
              <a:lnSpc>
                <a:spcPct val="90000"/>
              </a:lnSpc>
              <a:spcBef>
                <a:spcPts val="0"/>
              </a:spcBef>
              <a:spcAft>
                <a:spcPts val="1200"/>
              </a:spcAft>
              <a:defRPr/>
            </a:pPr>
            <a:r>
              <a:rPr lang="en-US" altLang="en-US" dirty="0"/>
              <a:t>Optimal sample size is often a compromise between what is statistically desirable and what is practically feasible</a:t>
            </a:r>
          </a:p>
          <a:p>
            <a:pPr>
              <a:buFontTx/>
              <a:buNone/>
            </a:pPr>
            <a:endParaRPr lang="en-US" altLang="en-US" dirty="0">
              <a:solidFill>
                <a:srgbClr val="FFFF00"/>
              </a:solidFill>
            </a:endParaRPr>
          </a:p>
        </p:txBody>
      </p:sp>
    </p:spTree>
    <p:extLst>
      <p:ext uri="{BB962C8B-B14F-4D97-AF65-F5344CB8AC3E}">
        <p14:creationId xmlns:p14="http://schemas.microsoft.com/office/powerpoint/2010/main" val="34047558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8229600" cy="1162050"/>
          </a:xfrm>
        </p:spPr>
        <p:txBody>
          <a:bodyPr/>
          <a:lstStyle/>
          <a:p>
            <a:pPr>
              <a:lnSpc>
                <a:spcPct val="90000"/>
              </a:lnSpc>
              <a:defRPr/>
            </a:pPr>
            <a:r>
              <a:rPr lang="en-US" dirty="0"/>
              <a:t>Sample size</a:t>
            </a:r>
            <a:r>
              <a:rPr lang="en-US" sz="3600" dirty="0"/>
              <a:t> </a:t>
            </a:r>
            <a:r>
              <a:rPr lang="en-US" sz="3000" dirty="0"/>
              <a:t>(2)</a:t>
            </a:r>
          </a:p>
        </p:txBody>
      </p:sp>
      <p:sp>
        <p:nvSpPr>
          <p:cNvPr id="3" name="Content Placeholder 2"/>
          <p:cNvSpPr>
            <a:spLocks noGrp="1"/>
          </p:cNvSpPr>
          <p:nvPr>
            <p:ph idx="1"/>
          </p:nvPr>
        </p:nvSpPr>
        <p:spPr>
          <a:xfrm>
            <a:off x="548640" y="1600200"/>
            <a:ext cx="8503920" cy="4587875"/>
          </a:xfrm>
        </p:spPr>
        <p:txBody>
          <a:bodyPr/>
          <a:lstStyle/>
          <a:p>
            <a:pPr>
              <a:lnSpc>
                <a:spcPct val="90000"/>
              </a:lnSpc>
              <a:spcBef>
                <a:spcPts val="0"/>
              </a:spcBef>
              <a:spcAft>
                <a:spcPts val="1200"/>
              </a:spcAft>
              <a:defRPr/>
            </a:pPr>
            <a:r>
              <a:rPr lang="en-US" dirty="0"/>
              <a:t>Consult with a biostatistician (especially with complex sampling designs)</a:t>
            </a:r>
          </a:p>
          <a:p>
            <a:pPr>
              <a:lnSpc>
                <a:spcPct val="90000"/>
              </a:lnSpc>
              <a:spcBef>
                <a:spcPts val="0"/>
              </a:spcBef>
              <a:spcAft>
                <a:spcPts val="1200"/>
              </a:spcAft>
              <a:defRPr/>
            </a:pPr>
            <a:r>
              <a:rPr lang="en-US" dirty="0"/>
              <a:t>Together with a biostatistician, develop an analysis plan</a:t>
            </a:r>
          </a:p>
          <a:p>
            <a:pPr>
              <a:lnSpc>
                <a:spcPct val="90000"/>
              </a:lnSpc>
              <a:spcBef>
                <a:spcPts val="0"/>
              </a:spcBef>
              <a:spcAft>
                <a:spcPts val="600"/>
              </a:spcAft>
              <a:defRPr/>
            </a:pPr>
            <a:r>
              <a:rPr lang="en-US" dirty="0"/>
              <a:t>Sample size estimation requires</a:t>
            </a:r>
          </a:p>
          <a:p>
            <a:pPr lvl="1">
              <a:lnSpc>
                <a:spcPct val="90000"/>
              </a:lnSpc>
              <a:spcBef>
                <a:spcPts val="0"/>
              </a:spcBef>
              <a:spcAft>
                <a:spcPts val="600"/>
              </a:spcAft>
              <a:defRPr/>
            </a:pPr>
            <a:r>
              <a:rPr lang="en-US" dirty="0"/>
              <a:t>Specifying the null and alternative hypotheses</a:t>
            </a:r>
          </a:p>
          <a:p>
            <a:pPr lvl="1">
              <a:lnSpc>
                <a:spcPct val="90000"/>
              </a:lnSpc>
              <a:spcBef>
                <a:spcPts val="0"/>
              </a:spcBef>
              <a:spcAft>
                <a:spcPts val="600"/>
              </a:spcAft>
              <a:defRPr/>
            </a:pPr>
            <a:r>
              <a:rPr lang="en-US" dirty="0"/>
              <a:t>The proposed statistical tests to be used</a:t>
            </a:r>
          </a:p>
          <a:p>
            <a:pPr lvl="1">
              <a:lnSpc>
                <a:spcPct val="90000"/>
              </a:lnSpc>
              <a:spcBef>
                <a:spcPts val="0"/>
              </a:spcBef>
              <a:spcAft>
                <a:spcPts val="600"/>
              </a:spcAft>
              <a:defRPr/>
            </a:pPr>
            <a:r>
              <a:rPr lang="en-US" dirty="0"/>
              <a:t>The study design to be used</a:t>
            </a:r>
          </a:p>
          <a:p>
            <a:pPr lvl="1">
              <a:lnSpc>
                <a:spcPct val="90000"/>
              </a:lnSpc>
              <a:spcBef>
                <a:spcPts val="0"/>
              </a:spcBef>
              <a:spcAft>
                <a:spcPts val="1200"/>
              </a:spcAft>
              <a:defRPr/>
            </a:pPr>
            <a:r>
              <a:rPr lang="en-US" dirty="0"/>
              <a:t>Estimates of effect size, baseline prevalence, etc.</a:t>
            </a:r>
          </a:p>
        </p:txBody>
      </p:sp>
    </p:spTree>
    <p:extLst>
      <p:ext uri="{BB962C8B-B14F-4D97-AF65-F5344CB8AC3E}">
        <p14:creationId xmlns:p14="http://schemas.microsoft.com/office/powerpoint/2010/main" val="56711889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277812"/>
            <a:ext cx="8229600" cy="1143000"/>
          </a:xfrm>
        </p:spPr>
        <p:txBody>
          <a:bodyPr/>
          <a:lstStyle/>
          <a:p>
            <a:r>
              <a:rPr lang="en-US" altLang="en-US" dirty="0"/>
              <a:t>Additional resources</a:t>
            </a:r>
          </a:p>
        </p:txBody>
      </p:sp>
      <p:sp>
        <p:nvSpPr>
          <p:cNvPr id="59395" name="Rectangle 3"/>
          <p:cNvSpPr>
            <a:spLocks noGrp="1" noChangeArrowheads="1"/>
          </p:cNvSpPr>
          <p:nvPr>
            <p:ph idx="1"/>
          </p:nvPr>
        </p:nvSpPr>
        <p:spPr>
          <a:xfrm>
            <a:off x="548640" y="1600200"/>
            <a:ext cx="8229600" cy="4530725"/>
          </a:xfrm>
        </p:spPr>
        <p:txBody>
          <a:bodyPr/>
          <a:lstStyle/>
          <a:p>
            <a:pPr marL="0" indent="0">
              <a:buNone/>
              <a:defRPr/>
            </a:pPr>
            <a:r>
              <a:rPr lang="en-US" dirty="0"/>
              <a:t>Access-free software to calculate your own sample size may be found on the websites listed below as well as others.</a:t>
            </a:r>
          </a:p>
          <a:p>
            <a:pPr>
              <a:defRPr/>
            </a:pPr>
            <a:r>
              <a:rPr lang="en-US" dirty="0"/>
              <a:t>Comprehensive list of statistical links and resources: </a:t>
            </a:r>
            <a:r>
              <a:rPr lang="en-US" sz="2800" dirty="0">
                <a:solidFill>
                  <a:schemeClr val="tx2">
                    <a:lumMod val="50000"/>
                  </a:schemeClr>
                </a:solidFill>
                <a:hlinkClick r:id="rId3"/>
              </a:rPr>
              <a:t>http://www.biostat.ucsf.edu/sampsize.html</a:t>
            </a:r>
            <a:endParaRPr lang="en-US" sz="2800" dirty="0">
              <a:solidFill>
                <a:schemeClr val="accent1">
                  <a:lumMod val="75000"/>
                </a:schemeClr>
              </a:solidFill>
            </a:endParaRPr>
          </a:p>
          <a:p>
            <a:pPr>
              <a:defRPr/>
            </a:pPr>
            <a:r>
              <a:rPr lang="en-US" dirty="0"/>
              <a:t>Power and sample size calculator </a:t>
            </a:r>
            <a:r>
              <a:rPr lang="en-US" sz="2800" dirty="0">
                <a:solidFill>
                  <a:srgbClr val="0F6FC6"/>
                </a:solidFill>
                <a:hlinkClick r:id="rId4"/>
              </a:rPr>
              <a:t>http://biostat.mc.vanderbilt.edu/twiki/bin/view/Main/PowerSampleSize</a:t>
            </a:r>
            <a:endParaRPr lang="en-US" sz="2800" dirty="0">
              <a:solidFill>
                <a:srgbClr val="0F6FC6"/>
              </a:solidFill>
            </a:endParaRPr>
          </a:p>
          <a:p>
            <a:pPr>
              <a:defRPr/>
            </a:pPr>
            <a:endParaRPr lang="en-US" u="sng" dirty="0">
              <a:solidFill>
                <a:srgbClr val="0F6FC6"/>
              </a:solidFill>
            </a:endParaRPr>
          </a:p>
          <a:p>
            <a:pPr>
              <a:defRPr/>
            </a:pPr>
            <a:endParaRPr lang="en-US" dirty="0"/>
          </a:p>
          <a:p>
            <a:pPr>
              <a:defRPr/>
            </a:pPr>
            <a:endParaRPr lang="en-US" dirty="0"/>
          </a:p>
        </p:txBody>
      </p:sp>
    </p:spTree>
    <p:extLst>
      <p:ext uri="{BB962C8B-B14F-4D97-AF65-F5344CB8AC3E}">
        <p14:creationId xmlns:p14="http://schemas.microsoft.com/office/powerpoint/2010/main" val="36332850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055" y="2254250"/>
            <a:ext cx="8229600" cy="1158875"/>
          </a:xfrm>
        </p:spPr>
        <p:txBody>
          <a:bodyPr/>
          <a:lstStyle/>
          <a:p>
            <a:pPr algn="ctr"/>
            <a:r>
              <a:rPr lang="en-US" sz="5400" dirty="0">
                <a:latin typeface="Garamond"/>
                <a:cs typeface="Garamond"/>
              </a:rPr>
              <a:t>Examples</a:t>
            </a:r>
          </a:p>
        </p:txBody>
      </p:sp>
    </p:spTree>
    <p:extLst>
      <p:ext uri="{BB962C8B-B14F-4D97-AF65-F5344CB8AC3E}">
        <p14:creationId xmlns:p14="http://schemas.microsoft.com/office/powerpoint/2010/main" val="19336096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3"/>
          <p:cNvSpPr>
            <a:spLocks noGrp="1"/>
          </p:cNvSpPr>
          <p:nvPr>
            <p:ph sz="half" idx="4294967295"/>
          </p:nvPr>
        </p:nvSpPr>
        <p:spPr>
          <a:xfrm>
            <a:off x="444500" y="1978217"/>
            <a:ext cx="3370263" cy="3663566"/>
          </a:xfrm>
        </p:spPr>
        <p:txBody>
          <a:bodyPr wrap="square">
            <a:spAutoFit/>
          </a:bodyPr>
          <a:lstStyle/>
          <a:p>
            <a:pPr>
              <a:lnSpc>
                <a:spcPct val="90000"/>
              </a:lnSpc>
              <a:spcBef>
                <a:spcPts val="0"/>
              </a:spcBef>
              <a:spcAft>
                <a:spcPts val="1200"/>
              </a:spcAft>
            </a:pPr>
            <a:r>
              <a:rPr lang="en-US" altLang="en-US" sz="2800" dirty="0"/>
              <a:t>2000 total health centers</a:t>
            </a:r>
          </a:p>
          <a:p>
            <a:pPr>
              <a:lnSpc>
                <a:spcPct val="90000"/>
              </a:lnSpc>
              <a:spcBef>
                <a:spcPts val="0"/>
              </a:spcBef>
              <a:spcAft>
                <a:spcPts val="1200"/>
              </a:spcAft>
            </a:pPr>
            <a:r>
              <a:rPr lang="en-US" altLang="en-US" sz="2800" dirty="0"/>
              <a:t>Sample size = 285 health centers</a:t>
            </a:r>
          </a:p>
          <a:p>
            <a:pPr>
              <a:lnSpc>
                <a:spcPct val="90000"/>
              </a:lnSpc>
              <a:spcBef>
                <a:spcPts val="0"/>
              </a:spcBef>
              <a:spcAft>
                <a:spcPts val="1200"/>
              </a:spcAft>
            </a:pPr>
            <a:r>
              <a:rPr lang="en-US" altLang="en-US" sz="2800" dirty="0"/>
              <a:t>Random numbers generated/from table/out of a hat</a:t>
            </a:r>
          </a:p>
          <a:p>
            <a:pPr>
              <a:lnSpc>
                <a:spcPct val="90000"/>
              </a:lnSpc>
              <a:spcBef>
                <a:spcPts val="0"/>
              </a:spcBef>
              <a:spcAft>
                <a:spcPts val="1200"/>
              </a:spcAft>
            </a:pPr>
            <a:r>
              <a:rPr lang="en-US" altLang="en-US" sz="2800" dirty="0"/>
              <a:t>21, 1, 9, 15, 2 . . .</a:t>
            </a:r>
          </a:p>
        </p:txBody>
      </p:sp>
      <p:sp>
        <p:nvSpPr>
          <p:cNvPr id="6" name="Content Placeholder 5"/>
          <p:cNvSpPr>
            <a:spLocks noGrp="1"/>
          </p:cNvSpPr>
          <p:nvPr>
            <p:ph sz="half" idx="4294967295"/>
          </p:nvPr>
        </p:nvSpPr>
        <p:spPr>
          <a:xfrm>
            <a:off x="5105400" y="269875"/>
            <a:ext cx="4038600" cy="4530725"/>
          </a:xfrm>
        </p:spPr>
        <p:txBody>
          <a:bodyPr/>
          <a:lstStyle/>
          <a:p>
            <a:pPr>
              <a:buSzPct val="100000"/>
              <a:buFont typeface="Arial" charset="0"/>
              <a:buAutoNum type="arabicPeriod"/>
              <a:defRPr/>
            </a:pPr>
            <a:r>
              <a:rPr lang="en-US" sz="1400" dirty="0">
                <a:effectLst>
                  <a:outerShdw blurRad="38100" dist="38100" dir="2700000" algn="tl">
                    <a:srgbClr val="000000"/>
                  </a:outerShdw>
                </a:effectLst>
              </a:rPr>
              <a:t>Rural Clinic Southwest</a:t>
            </a:r>
          </a:p>
          <a:p>
            <a:pPr>
              <a:buSzPct val="100000"/>
              <a:buFont typeface="Arial" charset="0"/>
              <a:buAutoNum type="arabicPeriod"/>
              <a:defRPr/>
            </a:pPr>
            <a:r>
              <a:rPr lang="en-US" sz="1400" dirty="0">
                <a:effectLst>
                  <a:outerShdw blurRad="38100" dist="38100" dir="2700000" algn="tl">
                    <a:srgbClr val="000000"/>
                  </a:outerShdw>
                </a:effectLst>
              </a:rPr>
              <a:t>Middle of Nowhere Health Center</a:t>
            </a:r>
          </a:p>
          <a:p>
            <a:pPr>
              <a:buSzPct val="100000"/>
              <a:buFont typeface="Arial" charset="0"/>
              <a:buAutoNum type="arabicPeriod"/>
              <a:defRPr/>
            </a:pPr>
            <a:r>
              <a:rPr lang="en-US" sz="1400" dirty="0">
                <a:effectLst>
                  <a:outerShdw blurRad="38100" dist="38100" dir="2700000" algn="tl">
                    <a:srgbClr val="000000"/>
                  </a:outerShdw>
                </a:effectLst>
              </a:rPr>
              <a:t>Alpha Clinic</a:t>
            </a:r>
          </a:p>
          <a:p>
            <a:pPr>
              <a:buSzPct val="100000"/>
              <a:buFont typeface="Arial" charset="0"/>
              <a:buAutoNum type="arabicPeriod"/>
              <a:defRPr/>
            </a:pPr>
            <a:r>
              <a:rPr lang="en-US" sz="1400" dirty="0">
                <a:effectLst>
                  <a:outerShdw blurRad="38100" dist="38100" dir="2700000" algn="tl">
                    <a:srgbClr val="000000"/>
                  </a:outerShdw>
                </a:effectLst>
              </a:rPr>
              <a:t>AIDS Clinic Northeast</a:t>
            </a:r>
          </a:p>
          <a:p>
            <a:pPr>
              <a:buSzPct val="100000"/>
              <a:buFont typeface="Arial" charset="0"/>
              <a:buAutoNum type="arabicPeriod"/>
              <a:defRPr/>
            </a:pPr>
            <a:r>
              <a:rPr lang="en-US" sz="1400" dirty="0">
                <a:effectLst>
                  <a:outerShdw blurRad="38100" dist="38100" dir="2700000" algn="tl">
                    <a:srgbClr val="000000"/>
                  </a:outerShdw>
                </a:effectLst>
              </a:rPr>
              <a:t>Public Clinic</a:t>
            </a:r>
          </a:p>
          <a:p>
            <a:pPr>
              <a:buSzPct val="100000"/>
              <a:buFont typeface="Arial" charset="0"/>
              <a:buAutoNum type="arabicPeriod"/>
              <a:defRPr/>
            </a:pPr>
            <a:r>
              <a:rPr lang="en-US" sz="1400" dirty="0">
                <a:effectLst>
                  <a:outerShdw blurRad="38100" dist="38100" dir="2700000" algn="tl">
                    <a:srgbClr val="000000"/>
                  </a:outerShdw>
                </a:effectLst>
              </a:rPr>
              <a:t>Open Door Center</a:t>
            </a:r>
          </a:p>
          <a:p>
            <a:pPr>
              <a:buSzPct val="100000"/>
              <a:buFont typeface="Arial" charset="0"/>
              <a:buAutoNum type="arabicPeriod"/>
              <a:defRPr/>
            </a:pPr>
            <a:r>
              <a:rPr lang="en-US" sz="1400" dirty="0">
                <a:effectLst>
                  <a:outerShdw blurRad="38100" dist="38100" dir="2700000" algn="tl">
                    <a:srgbClr val="000000"/>
                  </a:outerShdw>
                </a:effectLst>
              </a:rPr>
              <a:t>Breathe Clear Center </a:t>
            </a:r>
          </a:p>
          <a:p>
            <a:pPr>
              <a:buSzPct val="100000"/>
              <a:buFont typeface="Arial" charset="0"/>
              <a:buAutoNum type="arabicPeriod"/>
              <a:defRPr/>
            </a:pPr>
            <a:r>
              <a:rPr lang="en-US" sz="1400" dirty="0" err="1">
                <a:effectLst>
                  <a:outerShdw blurRad="38100" dist="38100" dir="2700000" algn="tl">
                    <a:srgbClr val="000000"/>
                  </a:outerShdw>
                </a:effectLst>
              </a:rPr>
              <a:t>Coinfection</a:t>
            </a:r>
            <a:r>
              <a:rPr lang="en-US" sz="1400" dirty="0">
                <a:effectLst>
                  <a:outerShdw blurRad="38100" dist="38100" dir="2700000" algn="tl">
                    <a:srgbClr val="000000"/>
                  </a:outerShdw>
                </a:effectLst>
              </a:rPr>
              <a:t> Clinic</a:t>
            </a:r>
          </a:p>
          <a:p>
            <a:pPr>
              <a:buSzPct val="100000"/>
              <a:buFont typeface="Arial" charset="0"/>
              <a:buAutoNum type="arabicPeriod"/>
              <a:defRPr/>
            </a:pPr>
            <a:r>
              <a:rPr lang="en-US" sz="1400" dirty="0">
                <a:effectLst>
                  <a:outerShdw blurRad="38100" dist="38100" dir="2700000" algn="tl">
                    <a:srgbClr val="000000"/>
                  </a:outerShdw>
                </a:effectLst>
              </a:rPr>
              <a:t>Understanding Needs Clinic</a:t>
            </a:r>
          </a:p>
          <a:p>
            <a:pPr>
              <a:buSzPct val="100000"/>
              <a:buFont typeface="Arial" charset="0"/>
              <a:buAutoNum type="arabicPeriod"/>
              <a:defRPr/>
            </a:pPr>
            <a:r>
              <a:rPr lang="en-US" sz="1400" dirty="0" err="1">
                <a:effectLst>
                  <a:outerShdw blurRad="38100" dist="38100" dir="2700000" algn="tl">
                    <a:srgbClr val="000000"/>
                  </a:outerShdw>
                </a:effectLst>
              </a:rPr>
              <a:t>Comorbidity</a:t>
            </a:r>
            <a:r>
              <a:rPr lang="en-US" sz="1400" dirty="0">
                <a:effectLst>
                  <a:outerShdw blurRad="38100" dist="38100" dir="2700000" algn="tl">
                    <a:srgbClr val="000000"/>
                  </a:outerShdw>
                </a:effectLst>
              </a:rPr>
              <a:t> Center</a:t>
            </a:r>
          </a:p>
          <a:p>
            <a:pPr>
              <a:buSzPct val="100000"/>
              <a:buFont typeface="Arial" charset="0"/>
              <a:buAutoNum type="arabicPeriod"/>
              <a:defRPr/>
            </a:pPr>
            <a:r>
              <a:rPr lang="en-US" sz="1400" dirty="0">
                <a:effectLst>
                  <a:outerShdw blurRad="38100" dist="38100" dir="2700000" algn="tl">
                    <a:srgbClr val="000000"/>
                  </a:outerShdw>
                </a:effectLst>
              </a:rPr>
              <a:t>AIDS Clinic East</a:t>
            </a:r>
          </a:p>
          <a:p>
            <a:pPr>
              <a:buSzPct val="100000"/>
              <a:buFont typeface="Arial" charset="0"/>
              <a:buAutoNum type="arabicPeriod"/>
              <a:defRPr/>
            </a:pPr>
            <a:r>
              <a:rPr lang="en-US" sz="1400" dirty="0">
                <a:effectLst>
                  <a:outerShdw blurRad="38100" dist="38100" dir="2700000" algn="tl">
                    <a:srgbClr val="000000"/>
                  </a:outerShdw>
                </a:effectLst>
              </a:rPr>
              <a:t>Drug Unit</a:t>
            </a:r>
          </a:p>
          <a:p>
            <a:pPr>
              <a:buSzPct val="100000"/>
              <a:buFont typeface="Arial" charset="0"/>
              <a:buAutoNum type="arabicPeriod"/>
              <a:defRPr/>
            </a:pPr>
            <a:r>
              <a:rPr lang="en-US" sz="1400" dirty="0">
                <a:effectLst>
                  <a:outerShdw blurRad="38100" dist="38100" dir="2700000" algn="tl">
                    <a:srgbClr val="000000"/>
                  </a:outerShdw>
                </a:effectLst>
              </a:rPr>
              <a:t>Get Well Now Center</a:t>
            </a:r>
          </a:p>
          <a:p>
            <a:pPr>
              <a:buSzPct val="100000"/>
              <a:buFont typeface="Arial" charset="0"/>
              <a:buAutoNum type="arabicPeriod"/>
              <a:defRPr/>
            </a:pPr>
            <a:r>
              <a:rPr lang="en-US" sz="1400" dirty="0">
                <a:effectLst>
                  <a:outerShdw blurRad="38100" dist="38100" dir="2700000" algn="tl">
                    <a:srgbClr val="000000"/>
                  </a:outerShdw>
                </a:effectLst>
              </a:rPr>
              <a:t>Health West</a:t>
            </a:r>
          </a:p>
          <a:p>
            <a:pPr>
              <a:buSzPct val="100000"/>
              <a:buFont typeface="Arial" charset="0"/>
              <a:buAutoNum type="arabicPeriod"/>
              <a:defRPr/>
            </a:pPr>
            <a:r>
              <a:rPr lang="en-US" sz="1400" dirty="0">
                <a:effectLst>
                  <a:outerShdw blurRad="38100" dist="38100" dir="2700000" algn="tl">
                    <a:srgbClr val="000000"/>
                  </a:outerShdw>
                </a:effectLst>
              </a:rPr>
              <a:t>Healthy Patient Clinic</a:t>
            </a:r>
          </a:p>
          <a:p>
            <a:pPr>
              <a:buSzPct val="100000"/>
              <a:buFont typeface="Arial" charset="0"/>
              <a:buAutoNum type="arabicPeriod"/>
              <a:defRPr/>
            </a:pPr>
            <a:r>
              <a:rPr lang="en-US" sz="1400" dirty="0">
                <a:effectLst>
                  <a:outerShdw blurRad="38100" dist="38100" dir="2700000" algn="tl">
                    <a:srgbClr val="000000"/>
                  </a:outerShdw>
                </a:effectLst>
              </a:rPr>
              <a:t>Intensive Patient Unit</a:t>
            </a:r>
          </a:p>
          <a:p>
            <a:pPr>
              <a:buSzPct val="100000"/>
              <a:buFont typeface="Arial" charset="0"/>
              <a:buAutoNum type="arabicPeriod"/>
              <a:defRPr/>
            </a:pPr>
            <a:r>
              <a:rPr lang="en-US" sz="1400" dirty="0">
                <a:effectLst>
                  <a:outerShdw blurRad="38100" dist="38100" dir="2700000" algn="tl">
                    <a:srgbClr val="000000"/>
                  </a:outerShdw>
                </a:effectLst>
              </a:rPr>
              <a:t>Outpatient Unit South</a:t>
            </a:r>
          </a:p>
          <a:p>
            <a:pPr>
              <a:buSzPct val="100000"/>
              <a:buFont typeface="Arial" charset="0"/>
              <a:buAutoNum type="arabicPeriod"/>
              <a:defRPr/>
            </a:pPr>
            <a:r>
              <a:rPr lang="en-US" sz="1400" dirty="0">
                <a:effectLst>
                  <a:outerShdw blurRad="38100" dist="38100" dir="2700000" algn="tl">
                    <a:srgbClr val="000000"/>
                  </a:outerShdw>
                </a:effectLst>
              </a:rPr>
              <a:t>Free Care Clinic</a:t>
            </a:r>
          </a:p>
          <a:p>
            <a:pPr>
              <a:buSzPct val="100000"/>
              <a:buFont typeface="Arial" charset="0"/>
              <a:buAutoNum type="arabicPeriod"/>
              <a:defRPr/>
            </a:pPr>
            <a:r>
              <a:rPr lang="en-US" sz="1400" dirty="0">
                <a:effectLst>
                  <a:outerShdw blurRad="38100" dist="38100" dir="2700000" algn="tl">
                    <a:srgbClr val="000000"/>
                  </a:outerShdw>
                </a:effectLst>
              </a:rPr>
              <a:t>Patients First</a:t>
            </a:r>
          </a:p>
          <a:p>
            <a:pPr>
              <a:buSzPct val="100000"/>
              <a:buFont typeface="Arial" charset="0"/>
              <a:buAutoNum type="arabicPeriod"/>
              <a:defRPr/>
            </a:pPr>
            <a:r>
              <a:rPr lang="en-US" sz="1400" dirty="0">
                <a:effectLst>
                  <a:outerShdw blurRad="38100" dist="38100" dir="2700000" algn="tl">
                    <a:srgbClr val="000000"/>
                  </a:outerShdw>
                </a:effectLst>
              </a:rPr>
              <a:t>Treatment Center</a:t>
            </a:r>
          </a:p>
          <a:p>
            <a:pPr>
              <a:buSzPct val="100000"/>
              <a:buFont typeface="Arial" charset="0"/>
              <a:buAutoNum type="arabicPeriod"/>
              <a:defRPr/>
            </a:pPr>
            <a:r>
              <a:rPr lang="en-US" sz="1400" dirty="0">
                <a:effectLst>
                  <a:outerShdw blurRad="38100" dist="38100" dir="2700000" algn="tl">
                    <a:srgbClr val="000000"/>
                  </a:outerShdw>
                </a:effectLst>
              </a:rPr>
              <a:t>Center Clinic</a:t>
            </a:r>
          </a:p>
          <a:p>
            <a:pPr>
              <a:buSzPct val="100000"/>
              <a:buFont typeface="Arial" charset="0"/>
              <a:buAutoNum type="arabicPeriod"/>
              <a:defRPr/>
            </a:pPr>
            <a:r>
              <a:rPr lang="en-US" sz="1400" dirty="0">
                <a:effectLst>
                  <a:outerShdw blurRad="38100" dist="38100" dir="2700000" algn="tl">
                    <a:srgbClr val="000000"/>
                  </a:outerShdw>
                </a:effectLst>
              </a:rPr>
              <a:t>Etc</a:t>
            </a:r>
          </a:p>
          <a:p>
            <a:pPr>
              <a:buSzPct val="100000"/>
              <a:buFont typeface="Arial" charset="0"/>
              <a:buAutoNum type="arabicPeriod"/>
              <a:defRPr/>
            </a:pPr>
            <a:r>
              <a:rPr lang="en-US" sz="1400" dirty="0">
                <a:effectLst>
                  <a:outerShdw blurRad="38100" dist="38100" dir="2700000" algn="tl">
                    <a:srgbClr val="000000"/>
                  </a:outerShdw>
                </a:effectLst>
              </a:rPr>
              <a:t>Etc</a:t>
            </a:r>
          </a:p>
          <a:p>
            <a:pPr>
              <a:buSzPct val="100000"/>
              <a:buFont typeface="Arial" charset="0"/>
              <a:buAutoNum type="arabicPeriod"/>
              <a:defRPr/>
            </a:pPr>
            <a:r>
              <a:rPr lang="en-US" sz="1400" dirty="0">
                <a:effectLst>
                  <a:outerShdw blurRad="38100" dist="38100" dir="2700000" algn="tl">
                    <a:srgbClr val="000000"/>
                  </a:outerShdw>
                </a:effectLst>
              </a:rPr>
              <a:t>Etc</a:t>
            </a:r>
          </a:p>
          <a:p>
            <a:pPr>
              <a:buSzPct val="100000"/>
              <a:buFontTx/>
              <a:buNone/>
              <a:defRPr/>
            </a:pPr>
            <a:endParaRPr lang="en-US" sz="1400" b="1" dirty="0">
              <a:effectLst>
                <a:outerShdw blurRad="38100" dist="38100" dir="2700000" algn="tl">
                  <a:srgbClr val="000000"/>
                </a:outerShdw>
              </a:effectLst>
            </a:endParaRPr>
          </a:p>
          <a:p>
            <a:pPr>
              <a:defRPr/>
            </a:pPr>
            <a:endParaRPr lang="en-US" sz="1400" b="1" dirty="0">
              <a:effectLst>
                <a:outerShdw blurRad="38100" dist="38100" dir="2700000" algn="tl">
                  <a:srgbClr val="000000"/>
                </a:outerShdw>
              </a:effectLst>
            </a:endParaRPr>
          </a:p>
          <a:p>
            <a:pPr>
              <a:defRPr/>
            </a:pPr>
            <a:endParaRPr lang="en-US" sz="1400" b="1" dirty="0">
              <a:effectLst>
                <a:outerShdw blurRad="38100" dist="38100" dir="2700000" algn="tl">
                  <a:srgbClr val="000000"/>
                </a:outerShdw>
              </a:effectLst>
            </a:endParaRPr>
          </a:p>
        </p:txBody>
      </p:sp>
      <p:sp>
        <p:nvSpPr>
          <p:cNvPr id="195588" name="Oval 6"/>
          <p:cNvSpPr>
            <a:spLocks noChangeArrowheads="1"/>
          </p:cNvSpPr>
          <p:nvPr/>
        </p:nvSpPr>
        <p:spPr bwMode="auto">
          <a:xfrm>
            <a:off x="4724400" y="254000"/>
            <a:ext cx="2667000" cy="355600"/>
          </a:xfrm>
          <a:prstGeom prst="ellipse">
            <a:avLst/>
          </a:prstGeom>
          <a:noFill/>
          <a:ln w="38100" algn="ctr">
            <a:solidFill>
              <a:srgbClr val="66FF33"/>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lgn="ctr">
              <a:spcBef>
                <a:spcPct val="0"/>
              </a:spcBef>
              <a:buClrTx/>
              <a:buSzTx/>
              <a:buFontTx/>
              <a:buNone/>
            </a:pPr>
            <a:endParaRPr lang="en-US" altLang="en-US" sz="1800" i="1"/>
          </a:p>
        </p:txBody>
      </p:sp>
      <p:sp>
        <p:nvSpPr>
          <p:cNvPr id="195589" name="Oval 7"/>
          <p:cNvSpPr>
            <a:spLocks noChangeArrowheads="1"/>
          </p:cNvSpPr>
          <p:nvPr/>
        </p:nvSpPr>
        <p:spPr bwMode="auto">
          <a:xfrm>
            <a:off x="4724400" y="2286000"/>
            <a:ext cx="3124200" cy="381000"/>
          </a:xfrm>
          <a:prstGeom prst="ellipse">
            <a:avLst/>
          </a:prstGeom>
          <a:noFill/>
          <a:ln w="38100" algn="ctr">
            <a:solidFill>
              <a:srgbClr val="66FF33"/>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lgn="ctr">
              <a:spcBef>
                <a:spcPct val="0"/>
              </a:spcBef>
              <a:buClrTx/>
              <a:buSzTx/>
              <a:buFontTx/>
              <a:buNone/>
            </a:pPr>
            <a:endParaRPr lang="en-US" altLang="en-US" sz="1800" i="1"/>
          </a:p>
        </p:txBody>
      </p:sp>
      <p:sp>
        <p:nvSpPr>
          <p:cNvPr id="195590" name="Oval 8"/>
          <p:cNvSpPr>
            <a:spLocks noChangeArrowheads="1"/>
          </p:cNvSpPr>
          <p:nvPr/>
        </p:nvSpPr>
        <p:spPr bwMode="auto">
          <a:xfrm>
            <a:off x="4724400" y="5410200"/>
            <a:ext cx="2667000" cy="231583"/>
          </a:xfrm>
          <a:prstGeom prst="ellipse">
            <a:avLst/>
          </a:prstGeom>
          <a:noFill/>
          <a:ln w="38100" algn="ctr">
            <a:solidFill>
              <a:srgbClr val="66FF33"/>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lgn="ctr">
              <a:spcBef>
                <a:spcPct val="0"/>
              </a:spcBef>
              <a:buClrTx/>
              <a:buSzTx/>
              <a:buFontTx/>
              <a:buNone/>
            </a:pPr>
            <a:endParaRPr lang="en-US" altLang="en-US" sz="1800" i="1"/>
          </a:p>
        </p:txBody>
      </p:sp>
      <p:sp>
        <p:nvSpPr>
          <p:cNvPr id="195591" name="Oval 9"/>
          <p:cNvSpPr>
            <a:spLocks noChangeArrowheads="1"/>
          </p:cNvSpPr>
          <p:nvPr/>
        </p:nvSpPr>
        <p:spPr bwMode="auto">
          <a:xfrm>
            <a:off x="4724400" y="558800"/>
            <a:ext cx="3581400" cy="355600"/>
          </a:xfrm>
          <a:prstGeom prst="ellipse">
            <a:avLst/>
          </a:prstGeom>
          <a:noFill/>
          <a:ln w="38100" algn="ctr">
            <a:solidFill>
              <a:srgbClr val="66FF33"/>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lgn="ctr">
              <a:spcBef>
                <a:spcPct val="0"/>
              </a:spcBef>
              <a:buClrTx/>
              <a:buSzTx/>
              <a:buFontTx/>
              <a:buNone/>
            </a:pPr>
            <a:endParaRPr lang="en-US" altLang="en-US" sz="1800" i="1"/>
          </a:p>
        </p:txBody>
      </p:sp>
      <p:sp>
        <p:nvSpPr>
          <p:cNvPr id="195592" name="Oval 10"/>
          <p:cNvSpPr>
            <a:spLocks noChangeArrowheads="1"/>
          </p:cNvSpPr>
          <p:nvPr/>
        </p:nvSpPr>
        <p:spPr bwMode="auto">
          <a:xfrm>
            <a:off x="4724400" y="3810000"/>
            <a:ext cx="2667000" cy="381000"/>
          </a:xfrm>
          <a:prstGeom prst="ellipse">
            <a:avLst/>
          </a:prstGeom>
          <a:noFill/>
          <a:ln w="38100" algn="ctr">
            <a:solidFill>
              <a:srgbClr val="66FF33"/>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lgn="ctr">
              <a:spcBef>
                <a:spcPct val="0"/>
              </a:spcBef>
              <a:buClrTx/>
              <a:buSzTx/>
              <a:buFontTx/>
              <a:buNone/>
            </a:pPr>
            <a:endParaRPr lang="en-US" altLang="en-US" sz="1800" i="1"/>
          </a:p>
        </p:txBody>
      </p:sp>
      <p:sp>
        <p:nvSpPr>
          <p:cNvPr id="28681" name="Text Box 9"/>
          <p:cNvSpPr txBox="1">
            <a:spLocks noChangeArrowheads="1"/>
          </p:cNvSpPr>
          <p:nvPr/>
        </p:nvSpPr>
        <p:spPr bwMode="hidden">
          <a:xfrm>
            <a:off x="531325" y="328899"/>
            <a:ext cx="4056062" cy="120032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spcBef>
                <a:spcPct val="50000"/>
              </a:spcBef>
              <a:buClrTx/>
              <a:buSzTx/>
              <a:buFontTx/>
              <a:buNone/>
            </a:pPr>
            <a:r>
              <a:rPr lang="en-US" altLang="en-US" sz="3600" dirty="0">
                <a:solidFill>
                  <a:schemeClr val="accent1">
                    <a:lumMod val="75000"/>
                  </a:schemeClr>
                </a:solidFill>
                <a:latin typeface="Avenir Book"/>
                <a:cs typeface="Avenir Book"/>
              </a:rPr>
              <a:t>Example: Simple random sampling</a:t>
            </a:r>
          </a:p>
        </p:txBody>
      </p:sp>
      <p:sp>
        <p:nvSpPr>
          <p:cNvPr id="2" name="Rectangle 1"/>
          <p:cNvSpPr/>
          <p:nvPr/>
        </p:nvSpPr>
        <p:spPr bwMode="auto">
          <a:xfrm>
            <a:off x="8305800" y="0"/>
            <a:ext cx="838200" cy="609600"/>
          </a:xfrm>
          <a:prstGeom prst="rect">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cxnSp>
        <p:nvCxnSpPr>
          <p:cNvPr id="4" name="Straight Connector 3"/>
          <p:cNvCxnSpPr/>
          <p:nvPr/>
        </p:nvCxnSpPr>
        <p:spPr bwMode="auto">
          <a:xfrm>
            <a:off x="353291" y="1816100"/>
            <a:ext cx="4147271" cy="0"/>
          </a:xfrm>
          <a:prstGeom prst="line">
            <a:avLst/>
          </a:prstGeom>
          <a:solidFill>
            <a:schemeClr val="accent1"/>
          </a:solidFill>
          <a:ln w="5715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23449510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559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558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5589"/>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5592"/>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9559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5588" grpId="0" animBg="1"/>
      <p:bldP spid="195589" grpId="0" animBg="1"/>
      <p:bldP spid="195590" grpId="0" animBg="1"/>
      <p:bldP spid="195591" grpId="0" animBg="1"/>
      <p:bldP spid="195592"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3"/>
          <p:cNvSpPr>
            <a:spLocks noGrp="1"/>
          </p:cNvSpPr>
          <p:nvPr>
            <p:ph sz="half" idx="4294967295"/>
          </p:nvPr>
        </p:nvSpPr>
        <p:spPr>
          <a:xfrm>
            <a:off x="635458" y="2286000"/>
            <a:ext cx="4012742" cy="3275768"/>
          </a:xfrm>
        </p:spPr>
        <p:txBody>
          <a:bodyPr wrap="square">
            <a:spAutoFit/>
          </a:bodyPr>
          <a:lstStyle/>
          <a:p>
            <a:pPr>
              <a:lnSpc>
                <a:spcPct val="90000"/>
              </a:lnSpc>
              <a:spcBef>
                <a:spcPts val="0"/>
              </a:spcBef>
              <a:spcAft>
                <a:spcPts val="1200"/>
              </a:spcAft>
            </a:pPr>
            <a:r>
              <a:rPr lang="en-US" altLang="en-US" sz="2800" dirty="0"/>
              <a:t>2,000 total health centers</a:t>
            </a:r>
          </a:p>
          <a:p>
            <a:pPr>
              <a:lnSpc>
                <a:spcPct val="90000"/>
              </a:lnSpc>
              <a:spcBef>
                <a:spcPts val="0"/>
              </a:spcBef>
              <a:spcAft>
                <a:spcPts val="1200"/>
              </a:spcAft>
            </a:pPr>
            <a:r>
              <a:rPr lang="en-US" altLang="en-US" sz="2800" dirty="0"/>
              <a:t>Sample size = 285 health centers</a:t>
            </a:r>
          </a:p>
          <a:p>
            <a:pPr>
              <a:lnSpc>
                <a:spcPct val="90000"/>
              </a:lnSpc>
              <a:spcBef>
                <a:spcPts val="0"/>
              </a:spcBef>
              <a:spcAft>
                <a:spcPts val="1200"/>
              </a:spcAft>
            </a:pPr>
            <a:r>
              <a:rPr lang="en-US" altLang="en-US" sz="2800" dirty="0"/>
              <a:t>2000/285 = 7 </a:t>
            </a:r>
          </a:p>
          <a:p>
            <a:pPr>
              <a:lnSpc>
                <a:spcPct val="90000"/>
              </a:lnSpc>
              <a:spcBef>
                <a:spcPts val="0"/>
              </a:spcBef>
              <a:spcAft>
                <a:spcPts val="1200"/>
              </a:spcAft>
            </a:pPr>
            <a:r>
              <a:rPr lang="en-US" altLang="en-US" sz="2800" dirty="0"/>
              <a:t>Select random starting number, 3 </a:t>
            </a:r>
          </a:p>
        </p:txBody>
      </p:sp>
      <p:sp>
        <p:nvSpPr>
          <p:cNvPr id="6" name="Content Placeholder 5"/>
          <p:cNvSpPr>
            <a:spLocks noGrp="1"/>
          </p:cNvSpPr>
          <p:nvPr>
            <p:ph sz="half" idx="4294967295"/>
          </p:nvPr>
        </p:nvSpPr>
        <p:spPr>
          <a:xfrm>
            <a:off x="4991100" y="304800"/>
            <a:ext cx="4038600" cy="6158821"/>
          </a:xfrm>
        </p:spPr>
        <p:txBody>
          <a:bodyPr/>
          <a:lstStyle/>
          <a:p>
            <a:pPr>
              <a:buSzPct val="100000"/>
              <a:buFont typeface="Arial" charset="0"/>
              <a:buAutoNum type="arabicPeriod"/>
              <a:defRPr/>
            </a:pPr>
            <a:r>
              <a:rPr lang="en-US" sz="1400" b="1" dirty="0"/>
              <a:t>Alpha Clinic</a:t>
            </a:r>
          </a:p>
          <a:p>
            <a:pPr>
              <a:buSzPct val="100000"/>
              <a:buFont typeface="Arial" charset="0"/>
              <a:buAutoNum type="arabicPeriod"/>
              <a:defRPr/>
            </a:pPr>
            <a:r>
              <a:rPr lang="en-US" sz="1400" b="1" dirty="0"/>
              <a:t>AIDS Clinic East</a:t>
            </a:r>
          </a:p>
          <a:p>
            <a:pPr>
              <a:buSzPct val="100000"/>
              <a:buFont typeface="Arial" charset="0"/>
              <a:buAutoNum type="arabicPeriod"/>
              <a:defRPr/>
            </a:pPr>
            <a:r>
              <a:rPr lang="en-US" sz="1400" b="1" dirty="0"/>
              <a:t>AIDS Clinic Northeast</a:t>
            </a:r>
          </a:p>
          <a:p>
            <a:pPr>
              <a:buSzPct val="100000"/>
              <a:buFont typeface="Arial" charset="0"/>
              <a:buAutoNum type="arabicPeriod"/>
              <a:defRPr/>
            </a:pPr>
            <a:r>
              <a:rPr lang="en-US" sz="1400" b="1" dirty="0"/>
              <a:t>Breathe Clear Center </a:t>
            </a:r>
          </a:p>
          <a:p>
            <a:pPr>
              <a:buSzPct val="100000"/>
              <a:buFont typeface="Arial" charset="0"/>
              <a:buAutoNum type="arabicPeriod"/>
              <a:defRPr/>
            </a:pPr>
            <a:r>
              <a:rPr lang="en-US" sz="1400" b="1" dirty="0"/>
              <a:t>Center Clinic</a:t>
            </a:r>
          </a:p>
          <a:p>
            <a:pPr>
              <a:buSzPct val="100000"/>
              <a:buFont typeface="Arial" charset="0"/>
              <a:buAutoNum type="arabicPeriod"/>
              <a:defRPr/>
            </a:pPr>
            <a:r>
              <a:rPr lang="en-US" sz="1400" b="1" dirty="0" err="1"/>
              <a:t>Coinfection</a:t>
            </a:r>
            <a:r>
              <a:rPr lang="en-US" sz="1400" b="1" dirty="0"/>
              <a:t> Clinic</a:t>
            </a:r>
          </a:p>
          <a:p>
            <a:pPr>
              <a:buSzPct val="100000"/>
              <a:buFont typeface="Arial" charset="0"/>
              <a:buAutoNum type="arabicPeriod"/>
              <a:defRPr/>
            </a:pPr>
            <a:r>
              <a:rPr lang="en-US" sz="1400" b="1" dirty="0" err="1"/>
              <a:t>Comorbidity</a:t>
            </a:r>
            <a:r>
              <a:rPr lang="en-US" sz="1400" b="1" dirty="0"/>
              <a:t> Center</a:t>
            </a:r>
          </a:p>
          <a:p>
            <a:pPr>
              <a:buSzPct val="100000"/>
              <a:buFont typeface="Arial" charset="0"/>
              <a:buAutoNum type="arabicPeriod"/>
              <a:defRPr/>
            </a:pPr>
            <a:r>
              <a:rPr lang="en-US" sz="1400" b="1" dirty="0"/>
              <a:t>Drug Unit</a:t>
            </a:r>
          </a:p>
          <a:p>
            <a:pPr>
              <a:buSzPct val="100000"/>
              <a:buFont typeface="Arial" charset="0"/>
              <a:buAutoNum type="arabicPeriod"/>
              <a:defRPr/>
            </a:pPr>
            <a:r>
              <a:rPr lang="en-US" sz="1400" b="1" dirty="0"/>
              <a:t>Free Care Clinic</a:t>
            </a:r>
          </a:p>
          <a:p>
            <a:pPr>
              <a:buSzPct val="100000"/>
              <a:buFont typeface="Arial" charset="0"/>
              <a:buAutoNum type="arabicPeriod"/>
              <a:defRPr/>
            </a:pPr>
            <a:r>
              <a:rPr lang="en-US" sz="1400" b="1" dirty="0"/>
              <a:t>Get Well Now Center</a:t>
            </a:r>
          </a:p>
          <a:p>
            <a:pPr>
              <a:buSzPct val="100000"/>
              <a:buFont typeface="Arial" charset="0"/>
              <a:buAutoNum type="arabicPeriod"/>
              <a:defRPr/>
            </a:pPr>
            <a:r>
              <a:rPr lang="en-US" sz="1400" b="1" dirty="0"/>
              <a:t>Health West</a:t>
            </a:r>
          </a:p>
          <a:p>
            <a:pPr>
              <a:buSzPct val="100000"/>
              <a:buFont typeface="Arial" charset="0"/>
              <a:buAutoNum type="arabicPeriod"/>
              <a:defRPr/>
            </a:pPr>
            <a:r>
              <a:rPr lang="en-US" sz="1400" b="1" dirty="0"/>
              <a:t>Healthy Patient Clinic</a:t>
            </a:r>
          </a:p>
          <a:p>
            <a:pPr>
              <a:buSzPct val="100000"/>
              <a:buFont typeface="Arial" charset="0"/>
              <a:buAutoNum type="arabicPeriod"/>
              <a:defRPr/>
            </a:pPr>
            <a:r>
              <a:rPr lang="en-US" sz="1400" b="1" dirty="0"/>
              <a:t>Intensive Patient Unit</a:t>
            </a:r>
          </a:p>
          <a:p>
            <a:pPr>
              <a:buSzPct val="100000"/>
              <a:buFont typeface="Arial" charset="0"/>
              <a:buAutoNum type="arabicPeriod"/>
              <a:defRPr/>
            </a:pPr>
            <a:r>
              <a:rPr lang="en-US" sz="1400" b="1" dirty="0"/>
              <a:t>Middle of Nowhere Health Center</a:t>
            </a:r>
          </a:p>
          <a:p>
            <a:pPr>
              <a:buSzPct val="100000"/>
              <a:buFont typeface="Arial" charset="0"/>
              <a:buAutoNum type="arabicPeriod"/>
              <a:defRPr/>
            </a:pPr>
            <a:r>
              <a:rPr lang="en-US" sz="1400" b="1" dirty="0"/>
              <a:t>Open Door Center</a:t>
            </a:r>
          </a:p>
          <a:p>
            <a:pPr>
              <a:buSzPct val="100000"/>
              <a:buFont typeface="Arial" charset="0"/>
              <a:buAutoNum type="arabicPeriod"/>
              <a:defRPr/>
            </a:pPr>
            <a:r>
              <a:rPr lang="en-US" sz="1400" b="1" dirty="0"/>
              <a:t>Outpatient Unit South</a:t>
            </a:r>
          </a:p>
          <a:p>
            <a:pPr>
              <a:buSzPct val="100000"/>
              <a:buFont typeface="Arial" charset="0"/>
              <a:buAutoNum type="arabicPeriod"/>
              <a:defRPr/>
            </a:pPr>
            <a:r>
              <a:rPr lang="en-US" sz="1400" b="1" dirty="0"/>
              <a:t>Patients First</a:t>
            </a:r>
          </a:p>
          <a:p>
            <a:pPr>
              <a:buSzPct val="100000"/>
              <a:buFont typeface="Arial" charset="0"/>
              <a:buAutoNum type="arabicPeriod"/>
              <a:defRPr/>
            </a:pPr>
            <a:r>
              <a:rPr lang="en-US" sz="1400" b="1" dirty="0"/>
              <a:t>Public Clinic</a:t>
            </a:r>
          </a:p>
          <a:p>
            <a:pPr>
              <a:buSzPct val="100000"/>
              <a:buFont typeface="Arial" charset="0"/>
              <a:buAutoNum type="arabicPeriod"/>
              <a:defRPr/>
            </a:pPr>
            <a:r>
              <a:rPr lang="en-US" sz="1400" b="1" dirty="0"/>
              <a:t>Rural Clinic Southwest</a:t>
            </a:r>
          </a:p>
          <a:p>
            <a:pPr>
              <a:buSzPct val="100000"/>
              <a:buFont typeface="Arial" charset="0"/>
              <a:buAutoNum type="arabicPeriod"/>
              <a:defRPr/>
            </a:pPr>
            <a:r>
              <a:rPr lang="en-US" sz="1400" b="1" dirty="0"/>
              <a:t>Treatment Center</a:t>
            </a:r>
          </a:p>
          <a:p>
            <a:pPr>
              <a:buSzPct val="100000"/>
              <a:buFont typeface="Arial" charset="0"/>
              <a:buAutoNum type="arabicPeriod"/>
              <a:defRPr/>
            </a:pPr>
            <a:r>
              <a:rPr lang="en-US" sz="1400" b="1" dirty="0"/>
              <a:t>Understanding Needs Clinic</a:t>
            </a:r>
          </a:p>
          <a:p>
            <a:pPr>
              <a:buSzPct val="100000"/>
              <a:buFont typeface="Arial" charset="0"/>
              <a:buAutoNum type="arabicPeriod"/>
              <a:defRPr/>
            </a:pPr>
            <a:r>
              <a:rPr lang="en-US" sz="1400" dirty="0">
                <a:effectLst>
                  <a:outerShdw blurRad="38100" dist="38100" dir="2700000" algn="tl">
                    <a:srgbClr val="000000"/>
                  </a:outerShdw>
                </a:effectLst>
              </a:rPr>
              <a:t>Etc</a:t>
            </a:r>
          </a:p>
          <a:p>
            <a:pPr>
              <a:buSzPct val="100000"/>
              <a:buFont typeface="Arial" charset="0"/>
              <a:buAutoNum type="arabicPeriod"/>
              <a:defRPr/>
            </a:pPr>
            <a:r>
              <a:rPr lang="en-US" sz="1400" dirty="0">
                <a:effectLst>
                  <a:outerShdw blurRad="38100" dist="38100" dir="2700000" algn="tl">
                    <a:srgbClr val="000000"/>
                  </a:outerShdw>
                </a:effectLst>
              </a:rPr>
              <a:t>Etc</a:t>
            </a:r>
          </a:p>
          <a:p>
            <a:pPr>
              <a:buSzPct val="100000"/>
              <a:buFont typeface="Arial" charset="0"/>
              <a:buAutoNum type="arabicPeriod"/>
              <a:defRPr/>
            </a:pPr>
            <a:r>
              <a:rPr lang="en-US" sz="1400" dirty="0">
                <a:effectLst>
                  <a:outerShdw blurRad="38100" dist="38100" dir="2700000" algn="tl">
                    <a:srgbClr val="000000"/>
                  </a:outerShdw>
                </a:effectLst>
              </a:rPr>
              <a:t>Etc</a:t>
            </a:r>
          </a:p>
          <a:p>
            <a:pPr>
              <a:buSzPct val="100000"/>
              <a:buFontTx/>
              <a:buNone/>
              <a:defRPr/>
            </a:pPr>
            <a:endParaRPr lang="en-US" sz="1400" b="1" dirty="0"/>
          </a:p>
          <a:p>
            <a:pPr>
              <a:defRPr/>
            </a:pPr>
            <a:endParaRPr lang="en-US" sz="1400" b="1" dirty="0">
              <a:effectLst>
                <a:outerShdw blurRad="38100" dist="38100" dir="2700000" algn="tl">
                  <a:srgbClr val="000000"/>
                </a:outerShdw>
              </a:effectLst>
            </a:endParaRPr>
          </a:p>
        </p:txBody>
      </p:sp>
      <p:sp>
        <p:nvSpPr>
          <p:cNvPr id="197636" name="Oval 6"/>
          <p:cNvSpPr>
            <a:spLocks noChangeArrowheads="1"/>
          </p:cNvSpPr>
          <p:nvPr/>
        </p:nvSpPr>
        <p:spPr bwMode="auto">
          <a:xfrm>
            <a:off x="4991100" y="835130"/>
            <a:ext cx="2171700" cy="355600"/>
          </a:xfrm>
          <a:prstGeom prst="ellipse">
            <a:avLst/>
          </a:prstGeom>
          <a:noFill/>
          <a:ln w="38100" algn="ctr">
            <a:solidFill>
              <a:srgbClr val="66FF33"/>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lgn="ctr">
              <a:spcBef>
                <a:spcPct val="0"/>
              </a:spcBef>
              <a:buClrTx/>
              <a:buSzTx/>
              <a:buFontTx/>
              <a:buNone/>
            </a:pPr>
            <a:endParaRPr lang="en-US" altLang="en-US" sz="1800" i="1"/>
          </a:p>
        </p:txBody>
      </p:sp>
      <p:sp>
        <p:nvSpPr>
          <p:cNvPr id="197637" name="Oval 7"/>
          <p:cNvSpPr>
            <a:spLocks noChangeArrowheads="1"/>
          </p:cNvSpPr>
          <p:nvPr/>
        </p:nvSpPr>
        <p:spPr bwMode="auto">
          <a:xfrm>
            <a:off x="4991100" y="2667000"/>
            <a:ext cx="2171700" cy="254000"/>
          </a:xfrm>
          <a:prstGeom prst="ellipse">
            <a:avLst/>
          </a:prstGeom>
          <a:noFill/>
          <a:ln w="38100" algn="ctr">
            <a:solidFill>
              <a:srgbClr val="66FF33"/>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lgn="ctr">
              <a:spcBef>
                <a:spcPct val="0"/>
              </a:spcBef>
              <a:buClrTx/>
              <a:buSzTx/>
              <a:buFontTx/>
              <a:buNone/>
            </a:pPr>
            <a:endParaRPr lang="en-US" altLang="en-US" sz="1800" i="1"/>
          </a:p>
        </p:txBody>
      </p:sp>
      <p:sp>
        <p:nvSpPr>
          <p:cNvPr id="197638" name="Oval 8"/>
          <p:cNvSpPr>
            <a:spLocks noChangeArrowheads="1"/>
          </p:cNvSpPr>
          <p:nvPr/>
        </p:nvSpPr>
        <p:spPr bwMode="auto">
          <a:xfrm>
            <a:off x="5048250" y="4460875"/>
            <a:ext cx="2114550" cy="318293"/>
          </a:xfrm>
          <a:prstGeom prst="ellipse">
            <a:avLst/>
          </a:prstGeom>
          <a:noFill/>
          <a:ln w="38100" algn="ctr">
            <a:solidFill>
              <a:srgbClr val="66FF33"/>
            </a:solidFill>
            <a:round/>
            <a:headEnd/>
            <a:tailEnd/>
          </a:ln>
          <a:extLst>
            <a:ext uri="{909E8E84-426E-40dd-AFC4-6F175D3DCCD1}">
              <a14:hiddenFill xmlns:a14="http://schemas.microsoft.com/office/drawing/2010/main" xmlns="">
                <a:solidFill>
                  <a:srgbClr val="FFFFFF"/>
                </a:solidFill>
              </a14:hiddenFill>
            </a:ext>
          </a:extLst>
        </p:spPr>
        <p:txBody>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lgn="ctr">
              <a:spcBef>
                <a:spcPct val="0"/>
              </a:spcBef>
              <a:buClrTx/>
              <a:buSzTx/>
              <a:buFontTx/>
              <a:buNone/>
            </a:pPr>
            <a:endParaRPr lang="en-US" altLang="en-US" sz="1800" i="1"/>
          </a:p>
        </p:txBody>
      </p:sp>
      <p:sp>
        <p:nvSpPr>
          <p:cNvPr id="31751" name="Text Box 7"/>
          <p:cNvSpPr txBox="1">
            <a:spLocks noChangeArrowheads="1"/>
          </p:cNvSpPr>
          <p:nvPr/>
        </p:nvSpPr>
        <p:spPr bwMode="hidden">
          <a:xfrm>
            <a:off x="457200" y="304800"/>
            <a:ext cx="3657600" cy="175432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a:spAutoFit/>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spcBef>
                <a:spcPct val="50000"/>
              </a:spcBef>
              <a:buClrTx/>
              <a:buSzTx/>
              <a:buFontTx/>
              <a:buNone/>
            </a:pPr>
            <a:r>
              <a:rPr lang="en-US" altLang="en-US" sz="3600" dirty="0">
                <a:solidFill>
                  <a:schemeClr val="accent1">
                    <a:lumMod val="75000"/>
                  </a:schemeClr>
                </a:solidFill>
                <a:latin typeface="Avenir Book"/>
                <a:cs typeface="Avenir Book"/>
              </a:rPr>
              <a:t>Systematic   sampling with </a:t>
            </a:r>
            <a:br>
              <a:rPr lang="en-US" altLang="en-US" sz="3600" dirty="0">
                <a:solidFill>
                  <a:schemeClr val="accent1">
                    <a:lumMod val="75000"/>
                  </a:schemeClr>
                </a:solidFill>
                <a:latin typeface="Avenir Book"/>
                <a:cs typeface="Avenir Book"/>
              </a:rPr>
            </a:br>
            <a:r>
              <a:rPr lang="en-US" altLang="en-US" sz="3600" dirty="0">
                <a:solidFill>
                  <a:schemeClr val="accent1">
                    <a:lumMod val="75000"/>
                  </a:schemeClr>
                </a:solidFill>
                <a:latin typeface="Avenir Book"/>
                <a:cs typeface="Avenir Book"/>
              </a:rPr>
              <a:t>equal probability</a:t>
            </a:r>
          </a:p>
        </p:txBody>
      </p:sp>
      <p:sp>
        <p:nvSpPr>
          <p:cNvPr id="2" name="Rectangle 1"/>
          <p:cNvSpPr/>
          <p:nvPr/>
        </p:nvSpPr>
        <p:spPr bwMode="auto">
          <a:xfrm>
            <a:off x="8354291" y="26988"/>
            <a:ext cx="789709" cy="811212"/>
          </a:xfrm>
          <a:prstGeom prst="rect">
            <a:avLst/>
          </a:prstGeom>
          <a:solidFill>
            <a:schemeClr val="tx1"/>
          </a:solid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Verdana" pitchFamily="34" charset="0"/>
            </a:endParaRPr>
          </a:p>
        </p:txBody>
      </p:sp>
      <p:cxnSp>
        <p:nvCxnSpPr>
          <p:cNvPr id="9" name="Straight Connector 8"/>
          <p:cNvCxnSpPr/>
          <p:nvPr/>
        </p:nvCxnSpPr>
        <p:spPr bwMode="auto">
          <a:xfrm>
            <a:off x="230858" y="1968500"/>
            <a:ext cx="4417342" cy="0"/>
          </a:xfrm>
          <a:prstGeom prst="line">
            <a:avLst/>
          </a:prstGeom>
          <a:solidFill>
            <a:schemeClr val="accent1"/>
          </a:solidFill>
          <a:ln w="57150" cap="flat" cmpd="sng" algn="ctr">
            <a:solidFill>
              <a:srgbClr val="FF0000"/>
            </a:solidFill>
            <a:prstDash val="solid"/>
            <a:round/>
            <a:headEnd type="none" w="med" len="med"/>
            <a:tailEnd type="none" w="med" len="med"/>
          </a:ln>
          <a:effectLst/>
        </p:spPr>
      </p:cxnSp>
    </p:spTree>
    <p:extLst>
      <p:ext uri="{BB962C8B-B14F-4D97-AF65-F5344CB8AC3E}">
        <p14:creationId xmlns:p14="http://schemas.microsoft.com/office/powerpoint/2010/main" val="160495966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763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763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763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7636" grpId="0" animBg="1"/>
      <p:bldP spid="197637" grpId="0" animBg="1"/>
      <p:bldP spid="19763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3025" y="1403305"/>
            <a:ext cx="7254324" cy="523286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5608" y="182428"/>
            <a:ext cx="8479353" cy="78268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3" name="Straight Connector 2"/>
          <p:cNvCxnSpPr/>
          <p:nvPr/>
        </p:nvCxnSpPr>
        <p:spPr bwMode="auto">
          <a:xfrm flipV="1">
            <a:off x="4851699" y="4389120"/>
            <a:ext cx="2700169" cy="1"/>
          </a:xfrm>
          <a:prstGeom prst="line">
            <a:avLst/>
          </a:prstGeom>
          <a:solidFill>
            <a:schemeClr val="accent1"/>
          </a:solidFill>
          <a:ln w="28575" cap="flat" cmpd="sng" algn="ctr">
            <a:solidFill>
              <a:srgbClr val="FF0000"/>
            </a:solidFill>
            <a:prstDash val="solid"/>
            <a:round/>
            <a:headEnd type="none" w="med" len="med"/>
            <a:tailEnd type="none" w="med" len="med"/>
          </a:ln>
          <a:effectLst/>
        </p:spPr>
      </p:cxnSp>
      <p:pic>
        <p:nvPicPr>
          <p:cNvPr id="102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86324" y="1029441"/>
            <a:ext cx="4730750" cy="3540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Rectangle 4"/>
          <p:cNvSpPr/>
          <p:nvPr/>
        </p:nvSpPr>
        <p:spPr bwMode="auto">
          <a:xfrm>
            <a:off x="505609" y="1029441"/>
            <a:ext cx="2167254" cy="354012"/>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bg1"/>
                </a:solidFill>
                <a:effectLst/>
                <a:latin typeface="Verdana" pitchFamily="34" charset="0"/>
              </a:rPr>
              <a:t>Yuen CM et al</a:t>
            </a:r>
          </a:p>
        </p:txBody>
      </p:sp>
    </p:spTree>
    <p:extLst>
      <p:ext uri="{BB962C8B-B14F-4D97-AF65-F5344CB8AC3E}">
        <p14:creationId xmlns:p14="http://schemas.microsoft.com/office/powerpoint/2010/main" val="2673471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p:cNvSpPr>
          <p:nvPr>
            <p:ph type="title"/>
          </p:nvPr>
        </p:nvSpPr>
        <p:spPr bwMode="auto">
          <a:xfrm>
            <a:off x="640080" y="182879"/>
            <a:ext cx="77724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92075" tIns="46038" rIns="92075" bIns="46038" numCol="1" compatLnSpc="1">
            <a:prstTxWarp prst="textNoShape">
              <a:avLst/>
            </a:prstTxWarp>
          </a:bodyPr>
          <a:lstStyle/>
          <a:p>
            <a:pPr eaLnBrk="1" hangingPunct="1">
              <a:defRPr/>
            </a:pPr>
            <a:r>
              <a:rPr lang="fr-CA" dirty="0">
                <a:latin typeface="Avenir Book"/>
                <a:ea typeface="+mj-ea"/>
                <a:cs typeface="Avenir Book"/>
              </a:rPr>
              <a:t>Definitions </a:t>
            </a:r>
          </a:p>
        </p:txBody>
      </p:sp>
      <p:sp>
        <p:nvSpPr>
          <p:cNvPr id="32771" name="Rectangle 3"/>
          <p:cNvSpPr>
            <a:spLocks noGrp="1"/>
          </p:cNvSpPr>
          <p:nvPr>
            <p:ph idx="1"/>
          </p:nvPr>
        </p:nvSpPr>
        <p:spPr>
          <a:xfrm>
            <a:off x="685800" y="1470765"/>
            <a:ext cx="8160178" cy="5113822"/>
          </a:xfrm>
          <a:solidFill>
            <a:srgbClr val="C8E3FB">
              <a:alpha val="93000"/>
            </a:srgbClr>
          </a:solidFill>
          <a:extLst/>
        </p:spPr>
        <p:txBody>
          <a:bodyPr lIns="92075" tIns="46038" rIns="92075" bIns="46038"/>
          <a:lstStyle/>
          <a:p>
            <a:pPr marL="349250" lvl="1" indent="-349250">
              <a:lnSpc>
                <a:spcPct val="90000"/>
              </a:lnSpc>
              <a:spcBef>
                <a:spcPts val="0"/>
              </a:spcBef>
              <a:spcAft>
                <a:spcPts val="300"/>
              </a:spcAft>
              <a:buClr>
                <a:schemeClr val="bg2">
                  <a:lumMod val="75000"/>
                  <a:lumOff val="25000"/>
                </a:schemeClr>
              </a:buClr>
              <a:buSzPct val="100000"/>
              <a:buFont typeface="Wingdings" charset="2"/>
              <a:buChar char="§"/>
            </a:pPr>
            <a:r>
              <a:rPr lang="fr-CA" altLang="en-US" sz="3200" dirty="0"/>
              <a:t>Sampling</a:t>
            </a:r>
          </a:p>
          <a:p>
            <a:pPr marL="746125" lvl="2" indent="-285750">
              <a:lnSpc>
                <a:spcPct val="90000"/>
              </a:lnSpc>
              <a:spcBef>
                <a:spcPts val="0"/>
              </a:spcBef>
              <a:spcAft>
                <a:spcPts val="600"/>
              </a:spcAft>
              <a:buClr>
                <a:schemeClr val="bg1"/>
              </a:buClr>
              <a:buFont typeface="Arial"/>
              <a:buChar char="•"/>
            </a:pPr>
            <a:r>
              <a:rPr lang="en-US" altLang="en-US" sz="2600" dirty="0"/>
              <a:t>Systematically choosing a sub-set of a population</a:t>
            </a:r>
            <a:endParaRPr lang="fr-CA" altLang="en-US" sz="2600" dirty="0"/>
          </a:p>
          <a:p>
            <a:pPr>
              <a:lnSpc>
                <a:spcPct val="90000"/>
              </a:lnSpc>
              <a:spcBef>
                <a:spcPts val="0"/>
              </a:spcBef>
              <a:spcAft>
                <a:spcPts val="300"/>
              </a:spcAft>
            </a:pPr>
            <a:r>
              <a:rPr lang="fr-CA" altLang="en-US" dirty="0"/>
              <a:t>Population </a:t>
            </a:r>
          </a:p>
          <a:p>
            <a:pPr lvl="1">
              <a:lnSpc>
                <a:spcPct val="90000"/>
              </a:lnSpc>
              <a:spcBef>
                <a:spcPts val="0"/>
              </a:spcBef>
              <a:spcAft>
                <a:spcPts val="300"/>
              </a:spcAft>
            </a:pPr>
            <a:r>
              <a:rPr lang="fr-CA" altLang="en-US" sz="2600" dirty="0"/>
              <a:t>Population </a:t>
            </a:r>
            <a:r>
              <a:rPr lang="fr-CA" altLang="en-US" sz="2600" dirty="0" err="1"/>
              <a:t>which</a:t>
            </a:r>
            <a:r>
              <a:rPr lang="fr-CA" altLang="en-US" sz="2600" dirty="0"/>
              <a:t> </a:t>
            </a:r>
            <a:r>
              <a:rPr lang="fr-CA" altLang="en-US" sz="2600" dirty="0" err="1"/>
              <a:t>is</a:t>
            </a:r>
            <a:r>
              <a:rPr lang="fr-CA" altLang="en-US" sz="2600" dirty="0"/>
              <a:t> to </a:t>
            </a:r>
            <a:r>
              <a:rPr lang="fr-CA" altLang="en-US" sz="2600" dirty="0" err="1"/>
              <a:t>be</a:t>
            </a:r>
            <a:r>
              <a:rPr lang="fr-CA" altLang="en-US" sz="2600" dirty="0"/>
              <a:t> </a:t>
            </a:r>
            <a:r>
              <a:rPr lang="fr-CA" altLang="en-US" sz="2600" dirty="0" err="1"/>
              <a:t>represented</a:t>
            </a:r>
            <a:r>
              <a:rPr lang="fr-CA" altLang="en-US" sz="2600" dirty="0"/>
              <a:t> </a:t>
            </a:r>
          </a:p>
          <a:p>
            <a:pPr>
              <a:lnSpc>
                <a:spcPct val="90000"/>
              </a:lnSpc>
              <a:spcBef>
                <a:spcPts val="0"/>
              </a:spcBef>
              <a:spcAft>
                <a:spcPts val="300"/>
              </a:spcAft>
            </a:pPr>
            <a:r>
              <a:rPr lang="fr-CA" altLang="en-US" dirty="0"/>
              <a:t>Target population</a:t>
            </a:r>
          </a:p>
          <a:p>
            <a:pPr lvl="1">
              <a:lnSpc>
                <a:spcPct val="90000"/>
              </a:lnSpc>
              <a:spcBef>
                <a:spcPts val="0"/>
              </a:spcBef>
              <a:spcAft>
                <a:spcPts val="600"/>
              </a:spcAft>
            </a:pPr>
            <a:r>
              <a:rPr lang="fr-CA" altLang="en-US" sz="2600" dirty="0"/>
              <a:t>Group from </a:t>
            </a:r>
            <a:r>
              <a:rPr lang="en-US" altLang="en-US" sz="2600" dirty="0"/>
              <a:t>which</a:t>
            </a:r>
            <a:r>
              <a:rPr lang="fr-CA" altLang="en-US" sz="2600" dirty="0"/>
              <a:t> the study population </a:t>
            </a:r>
            <a:r>
              <a:rPr lang="fr-CA" altLang="en-US" sz="2600" dirty="0" err="1"/>
              <a:t>is</a:t>
            </a:r>
            <a:r>
              <a:rPr lang="fr-CA" altLang="en-US" sz="2600" dirty="0"/>
              <a:t> </a:t>
            </a:r>
            <a:r>
              <a:rPr lang="fr-CA" altLang="en-US" sz="2600" dirty="0" err="1"/>
              <a:t>intended</a:t>
            </a:r>
            <a:r>
              <a:rPr lang="fr-CA" altLang="en-US" sz="2600" dirty="0"/>
              <a:t> to </a:t>
            </a:r>
            <a:r>
              <a:rPr lang="fr-CA" altLang="en-US" sz="2600" dirty="0" err="1"/>
              <a:t>be</a:t>
            </a:r>
            <a:r>
              <a:rPr lang="fr-CA" altLang="en-US" sz="2600" dirty="0"/>
              <a:t> </a:t>
            </a:r>
            <a:r>
              <a:rPr lang="fr-CA" altLang="en-US" sz="2600" dirty="0" err="1"/>
              <a:t>drawn</a:t>
            </a:r>
            <a:endParaRPr lang="fr-CA" altLang="en-US" sz="2600" dirty="0"/>
          </a:p>
          <a:p>
            <a:pPr>
              <a:lnSpc>
                <a:spcPct val="90000"/>
              </a:lnSpc>
              <a:spcBef>
                <a:spcPts val="0"/>
              </a:spcBef>
              <a:spcAft>
                <a:spcPts val="300"/>
              </a:spcAft>
            </a:pPr>
            <a:r>
              <a:rPr lang="fr-CA" altLang="en-US" dirty="0"/>
              <a:t>Accessible population</a:t>
            </a:r>
            <a:r>
              <a:rPr lang="fr-CA" altLang="en-US" sz="2800" dirty="0"/>
              <a:t> (</a:t>
            </a:r>
            <a:r>
              <a:rPr lang="fr-CA" altLang="en-US" sz="2800" dirty="0" err="1"/>
              <a:t>within</a:t>
            </a:r>
            <a:r>
              <a:rPr lang="fr-CA" altLang="en-US" sz="2800" dirty="0"/>
              <a:t> </a:t>
            </a:r>
            <a:r>
              <a:rPr lang="fr-CA" altLang="en-US" sz="2800" dirty="0" err="1"/>
              <a:t>target</a:t>
            </a:r>
            <a:r>
              <a:rPr lang="fr-CA" altLang="en-US" sz="2800" dirty="0"/>
              <a:t> population)</a:t>
            </a:r>
          </a:p>
          <a:p>
            <a:pPr lvl="1">
              <a:lnSpc>
                <a:spcPct val="90000"/>
              </a:lnSpc>
              <a:spcBef>
                <a:spcPts val="0"/>
              </a:spcBef>
              <a:spcAft>
                <a:spcPts val="600"/>
              </a:spcAft>
            </a:pPr>
            <a:r>
              <a:rPr lang="fr-CA" altLang="en-US" sz="2600" dirty="0"/>
              <a:t>Usually defined by time &amp; place</a:t>
            </a:r>
          </a:p>
          <a:p>
            <a:pPr>
              <a:lnSpc>
                <a:spcPct val="90000"/>
              </a:lnSpc>
              <a:spcBef>
                <a:spcPts val="0"/>
              </a:spcBef>
              <a:spcAft>
                <a:spcPts val="300"/>
              </a:spcAft>
            </a:pPr>
            <a:r>
              <a:rPr lang="fr-CA" altLang="en-US" dirty="0" err="1"/>
              <a:t>Study</a:t>
            </a:r>
            <a:r>
              <a:rPr lang="fr-CA" altLang="en-US" dirty="0"/>
              <a:t> population </a:t>
            </a:r>
            <a:r>
              <a:rPr lang="fr-CA" altLang="en-US" sz="2800" dirty="0"/>
              <a:t>(</a:t>
            </a:r>
            <a:r>
              <a:rPr lang="fr-CA" altLang="en-US" sz="2800" dirty="0" err="1"/>
              <a:t>within</a:t>
            </a:r>
            <a:r>
              <a:rPr lang="fr-CA" altLang="en-US" sz="2800" dirty="0"/>
              <a:t> accessible population)</a:t>
            </a:r>
          </a:p>
          <a:p>
            <a:pPr lvl="1">
              <a:lnSpc>
                <a:spcPct val="90000"/>
              </a:lnSpc>
              <a:spcBef>
                <a:spcPts val="0"/>
              </a:spcBef>
              <a:spcAft>
                <a:spcPts val="300"/>
              </a:spcAft>
            </a:pPr>
            <a:r>
              <a:rPr lang="fr-CA" altLang="en-US" sz="2600" dirty="0" err="1"/>
              <a:t>Actual</a:t>
            </a:r>
            <a:r>
              <a:rPr lang="fr-CA" altLang="en-US" sz="2600" dirty="0"/>
              <a:t> participants in the </a:t>
            </a:r>
            <a:r>
              <a:rPr lang="fr-CA" altLang="en-US" sz="2600" dirty="0" err="1"/>
              <a:t>study</a:t>
            </a:r>
            <a:endParaRPr lang="fr-CA" altLang="en-US" sz="2600" dirty="0"/>
          </a:p>
          <a:p>
            <a:pPr eaLnBrk="1" hangingPunct="1">
              <a:spcBef>
                <a:spcPts val="0"/>
              </a:spcBef>
              <a:spcAft>
                <a:spcPts val="600"/>
              </a:spcAft>
              <a:buFont typeface="Wingdings" pitchFamily="2" charset="2"/>
              <a:buNone/>
            </a:pPr>
            <a:endParaRPr lang="fr-CA" alt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8803560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619" y="1685045"/>
            <a:ext cx="7056011" cy="3776297"/>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3" name="Straight Connector 2"/>
          <p:cNvCxnSpPr/>
          <p:nvPr/>
        </p:nvCxnSpPr>
        <p:spPr bwMode="auto">
          <a:xfrm>
            <a:off x="3995224" y="2996418"/>
            <a:ext cx="3982405" cy="28136"/>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5" name="Straight Connector 4"/>
          <p:cNvCxnSpPr/>
          <p:nvPr/>
        </p:nvCxnSpPr>
        <p:spPr bwMode="auto">
          <a:xfrm>
            <a:off x="1038665" y="3373902"/>
            <a:ext cx="4292990" cy="28136"/>
          </a:xfrm>
          <a:prstGeom prst="line">
            <a:avLst/>
          </a:prstGeom>
          <a:solidFill>
            <a:schemeClr val="accent1"/>
          </a:solidFill>
          <a:ln w="38100" cap="flat" cmpd="sng" algn="ctr">
            <a:solidFill>
              <a:srgbClr val="FF0000"/>
            </a:solidFill>
            <a:prstDash val="solid"/>
            <a:round/>
            <a:headEnd type="none" w="med" len="med"/>
            <a:tailEnd type="none" w="med" len="med"/>
          </a:ln>
          <a:effectLst/>
        </p:spPr>
      </p:cxn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470" y="393443"/>
            <a:ext cx="8479353" cy="78268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cxnSp>
        <p:nvCxnSpPr>
          <p:cNvPr id="9" name="Straight Connector 8"/>
          <p:cNvCxnSpPr/>
          <p:nvPr/>
        </p:nvCxnSpPr>
        <p:spPr bwMode="auto">
          <a:xfrm flipV="1">
            <a:off x="5484055" y="3373902"/>
            <a:ext cx="2493574" cy="23448"/>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1" name="Straight Connector 10"/>
          <p:cNvCxnSpPr/>
          <p:nvPr/>
        </p:nvCxnSpPr>
        <p:spPr bwMode="auto">
          <a:xfrm>
            <a:off x="1038665" y="3765453"/>
            <a:ext cx="679704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3" name="Straight Connector 12"/>
          <p:cNvCxnSpPr/>
          <p:nvPr/>
        </p:nvCxnSpPr>
        <p:spPr bwMode="auto">
          <a:xfrm>
            <a:off x="1051104" y="4213275"/>
            <a:ext cx="679704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4" name="Straight Connector 13"/>
          <p:cNvCxnSpPr/>
          <p:nvPr/>
        </p:nvCxnSpPr>
        <p:spPr bwMode="auto">
          <a:xfrm>
            <a:off x="1180589" y="4649373"/>
            <a:ext cx="679704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5" name="Straight Connector 14"/>
          <p:cNvCxnSpPr/>
          <p:nvPr/>
        </p:nvCxnSpPr>
        <p:spPr bwMode="auto">
          <a:xfrm>
            <a:off x="1180589" y="5054992"/>
            <a:ext cx="6797040"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cxnSp>
        <p:nvCxnSpPr>
          <p:cNvPr id="16" name="Straight Connector 15"/>
          <p:cNvCxnSpPr/>
          <p:nvPr/>
        </p:nvCxnSpPr>
        <p:spPr bwMode="auto">
          <a:xfrm>
            <a:off x="1051104" y="5451964"/>
            <a:ext cx="5476305" cy="0"/>
          </a:xfrm>
          <a:prstGeom prst="line">
            <a:avLst/>
          </a:prstGeom>
          <a:solidFill>
            <a:schemeClr val="accent1"/>
          </a:solidFill>
          <a:ln w="38100" cap="flat" cmpd="sng" algn="ctr">
            <a:solidFill>
              <a:srgbClr val="FF0000"/>
            </a:solidFill>
            <a:prstDash val="solid"/>
            <a:round/>
            <a:headEnd type="none" w="med" len="med"/>
            <a:tailEnd type="none" w="med" len="med"/>
          </a:ln>
          <a:effectLst/>
        </p:spPr>
      </p:cxnSp>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92379" y="1176126"/>
            <a:ext cx="4732428" cy="3536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9" name="Rectangle 18"/>
          <p:cNvSpPr/>
          <p:nvPr/>
        </p:nvSpPr>
        <p:spPr bwMode="auto">
          <a:xfrm>
            <a:off x="1051104" y="1208909"/>
            <a:ext cx="2167254" cy="354012"/>
          </a:xfrm>
          <a:prstGeom prst="rect">
            <a:avLst/>
          </a:prstGeom>
          <a:noFill/>
          <a:ln w="127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r>
              <a:rPr kumimoji="0" lang="en-US" sz="2000" b="1" i="0" u="none" strike="noStrike" cap="none" normalizeH="0" baseline="0" dirty="0">
                <a:ln>
                  <a:noFill/>
                </a:ln>
                <a:solidFill>
                  <a:schemeClr val="bg1"/>
                </a:solidFill>
                <a:effectLst/>
                <a:latin typeface="Verdana" pitchFamily="34" charset="0"/>
              </a:rPr>
              <a:t>Yuen CM et al</a:t>
            </a:r>
          </a:p>
        </p:txBody>
      </p:sp>
    </p:spTree>
    <p:extLst>
      <p:ext uri="{BB962C8B-B14F-4D97-AF65-F5344CB8AC3E}">
        <p14:creationId xmlns:p14="http://schemas.microsoft.com/office/powerpoint/2010/main" val="391058568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571500" y="34635"/>
            <a:ext cx="7886700" cy="997240"/>
          </a:xfrm>
        </p:spPr>
        <p:txBody>
          <a:bodyPr/>
          <a:lstStyle/>
          <a:p>
            <a:r>
              <a:rPr lang="en-US" altLang="en-US" dirty="0"/>
              <a:t>Stratified random sampling</a:t>
            </a:r>
          </a:p>
        </p:txBody>
      </p:sp>
      <p:sp>
        <p:nvSpPr>
          <p:cNvPr id="22531" name="Rectangle 3"/>
          <p:cNvSpPr>
            <a:spLocks noGrp="1" noChangeArrowheads="1"/>
          </p:cNvSpPr>
          <p:nvPr>
            <p:ph idx="1"/>
          </p:nvPr>
        </p:nvSpPr>
        <p:spPr>
          <a:xfrm>
            <a:off x="641350" y="1072904"/>
            <a:ext cx="8238881" cy="5534025"/>
          </a:xfrm>
        </p:spPr>
        <p:txBody>
          <a:bodyPr/>
          <a:lstStyle/>
          <a:p>
            <a:pPr>
              <a:lnSpc>
                <a:spcPct val="90000"/>
              </a:lnSpc>
              <a:spcBef>
                <a:spcPts val="0"/>
              </a:spcBef>
              <a:spcAft>
                <a:spcPts val="1200"/>
              </a:spcAft>
              <a:buClrTx/>
              <a:defRPr/>
            </a:pPr>
            <a:r>
              <a:rPr lang="en-US" sz="2600" dirty="0"/>
              <a:t>Your TB patient population is 40% female and 60% male</a:t>
            </a:r>
          </a:p>
          <a:p>
            <a:pPr>
              <a:lnSpc>
                <a:spcPct val="90000"/>
              </a:lnSpc>
              <a:spcBef>
                <a:spcPts val="0"/>
              </a:spcBef>
              <a:spcAft>
                <a:spcPts val="1200"/>
              </a:spcAft>
              <a:buClrTx/>
              <a:defRPr/>
            </a:pPr>
            <a:r>
              <a:rPr lang="en-US" sz="2600" dirty="0"/>
              <a:t>You want a sample of size 100 and you want to stratify on gender</a:t>
            </a:r>
          </a:p>
          <a:p>
            <a:pPr>
              <a:lnSpc>
                <a:spcPct val="90000"/>
              </a:lnSpc>
              <a:spcBef>
                <a:spcPts val="0"/>
              </a:spcBef>
              <a:spcAft>
                <a:spcPts val="600"/>
              </a:spcAft>
              <a:buClrTx/>
              <a:defRPr/>
            </a:pPr>
            <a:r>
              <a:rPr lang="en-US" sz="2600" dirty="0"/>
              <a:t>For </a:t>
            </a:r>
            <a:r>
              <a:rPr lang="en-US" sz="2600" u="sng" dirty="0"/>
              <a:t>proportional stratified sampling</a:t>
            </a:r>
            <a:r>
              <a:rPr lang="en-US" sz="2600" dirty="0"/>
              <a:t>, the size of the sample in each stratum is taken in proportion to the size of the stratum (equal probability sampling method)</a:t>
            </a:r>
          </a:p>
          <a:p>
            <a:pPr lvl="1">
              <a:lnSpc>
                <a:spcPct val="90000"/>
              </a:lnSpc>
              <a:spcBef>
                <a:spcPts val="0"/>
              </a:spcBef>
              <a:spcAft>
                <a:spcPts val="1200"/>
              </a:spcAft>
              <a:defRPr/>
            </a:pPr>
            <a:r>
              <a:rPr lang="en-US" sz="2600" dirty="0">
                <a:ea typeface="+mn-ea"/>
              </a:rPr>
              <a:t>You would randomly select 40 females and 60 males from the population</a:t>
            </a:r>
          </a:p>
          <a:p>
            <a:pPr>
              <a:lnSpc>
                <a:spcPct val="90000"/>
              </a:lnSpc>
              <a:spcBef>
                <a:spcPts val="0"/>
              </a:spcBef>
              <a:spcAft>
                <a:spcPts val="600"/>
              </a:spcAft>
              <a:buClrTx/>
              <a:defRPr/>
            </a:pPr>
            <a:r>
              <a:rPr lang="en-US" sz="2600" dirty="0"/>
              <a:t>For </a:t>
            </a:r>
            <a:r>
              <a:rPr lang="en-US" sz="2600" u="sng" dirty="0"/>
              <a:t>disproportional stratified sampling</a:t>
            </a:r>
            <a:r>
              <a:rPr lang="en-US" sz="2600" dirty="0"/>
              <a:t>, the sample sizes in each stratum are not proportional to their sizes in the population</a:t>
            </a:r>
          </a:p>
          <a:p>
            <a:pPr lvl="1">
              <a:lnSpc>
                <a:spcPct val="90000"/>
              </a:lnSpc>
              <a:spcBef>
                <a:spcPts val="0"/>
              </a:spcBef>
              <a:spcAft>
                <a:spcPts val="1200"/>
              </a:spcAft>
              <a:defRPr/>
            </a:pPr>
            <a:r>
              <a:rPr lang="en-US" sz="2600" dirty="0">
                <a:ea typeface="+mn-ea"/>
              </a:rPr>
              <a:t>You might randomly select 50 females and 50 males from the population</a:t>
            </a:r>
            <a:endParaRPr lang="en-US" sz="2600" dirty="0"/>
          </a:p>
        </p:txBody>
      </p:sp>
    </p:spTree>
    <p:extLst>
      <p:ext uri="{BB962C8B-B14F-4D97-AF65-F5344CB8AC3E}">
        <p14:creationId xmlns:p14="http://schemas.microsoft.com/office/powerpoint/2010/main" val="280076747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mph" presetSubtype="2" fill="hold" nodeType="clickEffect">
                                  <p:stCondLst>
                                    <p:cond delay="0"/>
                                  </p:stCondLst>
                                  <p:childTnLst>
                                    <p:animClr clrSpc="rgb" dir="cw">
                                      <p:cBhvr override="childStyle">
                                        <p:cTn id="6" dur="500" fill="hold"/>
                                        <p:tgtEl>
                                          <p:spTgt spid="22531">
                                            <p:txEl>
                                              <p:pRg st="1" end="1"/>
                                            </p:txEl>
                                          </p:spTgt>
                                        </p:tgtEl>
                                        <p:attrNameLst>
                                          <p:attrName>style.color</p:attrName>
                                        </p:attrNameLst>
                                      </p:cBhvr>
                                      <p:to>
                                        <a:schemeClr val="tx1"/>
                                      </p:to>
                                    </p:animClr>
                                  </p:childTnLst>
                                </p:cTn>
                              </p:par>
                            </p:childTnLst>
                          </p:cTn>
                        </p:par>
                      </p:childTnLst>
                    </p:cTn>
                  </p:par>
                  <p:par>
                    <p:cTn id="7" fill="hold" nodeType="clickPar">
                      <p:stCondLst>
                        <p:cond delay="indefinite"/>
                      </p:stCondLst>
                      <p:childTnLst>
                        <p:par>
                          <p:cTn id="8" fill="hold" nodeType="withGroup">
                            <p:stCondLst>
                              <p:cond delay="0"/>
                            </p:stCondLst>
                            <p:childTnLst>
                              <p:par>
                                <p:cTn id="9" presetID="3" presetClass="emph" presetSubtype="2" fill="hold" nodeType="clickEffect">
                                  <p:stCondLst>
                                    <p:cond delay="0"/>
                                  </p:stCondLst>
                                  <p:childTnLst>
                                    <p:animClr clrSpc="rgb" dir="cw">
                                      <p:cBhvr override="childStyle">
                                        <p:cTn id="10" dur="2000" fill="hold"/>
                                        <p:tgtEl>
                                          <p:spTgt spid="22531">
                                            <p:txEl>
                                              <p:pRg st="2" end="2"/>
                                            </p:txEl>
                                          </p:spTgt>
                                        </p:tgtEl>
                                        <p:attrNameLst>
                                          <p:attrName>style.color</p:attrName>
                                        </p:attrNameLst>
                                      </p:cBhvr>
                                      <p:to>
                                        <a:schemeClr val="tx1"/>
                                      </p:to>
                                    </p:animClr>
                                  </p:childTnLst>
                                </p:cTn>
                              </p:par>
                            </p:childTnLst>
                          </p:cTn>
                        </p:par>
                      </p:childTnLst>
                    </p:cTn>
                  </p:par>
                  <p:par>
                    <p:cTn id="11" fill="hold">
                      <p:stCondLst>
                        <p:cond delay="indefinite"/>
                      </p:stCondLst>
                      <p:childTnLst>
                        <p:par>
                          <p:cTn id="12" fill="hold">
                            <p:stCondLst>
                              <p:cond delay="0"/>
                            </p:stCondLst>
                            <p:childTnLst>
                              <p:par>
                                <p:cTn id="13" presetID="3" presetClass="emph" presetSubtype="2" fill="hold" nodeType="clickEffect">
                                  <p:stCondLst>
                                    <p:cond delay="0"/>
                                  </p:stCondLst>
                                  <p:childTnLst>
                                    <p:animClr clrSpc="rgb" dir="cw">
                                      <p:cBhvr override="childStyle">
                                        <p:cTn id="14" dur="2000" fill="hold"/>
                                        <p:tgtEl>
                                          <p:spTgt spid="22531">
                                            <p:txEl>
                                              <p:pRg st="3" end="3"/>
                                            </p:txEl>
                                          </p:spTgt>
                                        </p:tgtEl>
                                        <p:attrNameLst>
                                          <p:attrName>style.color</p:attrName>
                                        </p:attrNameLst>
                                      </p:cBhvr>
                                      <p:to>
                                        <a:schemeClr val="tx1"/>
                                      </p:to>
                                    </p:animClr>
                                  </p:childTnLst>
                                </p:cTn>
                              </p:par>
                            </p:childTnLst>
                          </p:cTn>
                        </p:par>
                      </p:childTnLst>
                    </p:cTn>
                  </p:par>
                  <p:par>
                    <p:cTn id="15" fill="hold" nodeType="clickPar">
                      <p:stCondLst>
                        <p:cond delay="indefinite"/>
                      </p:stCondLst>
                      <p:childTnLst>
                        <p:par>
                          <p:cTn id="16" fill="hold" nodeType="withGroup">
                            <p:stCondLst>
                              <p:cond delay="0"/>
                            </p:stCondLst>
                            <p:childTnLst>
                              <p:par>
                                <p:cTn id="17" presetID="3" presetClass="emph" presetSubtype="2" fill="hold" nodeType="clickEffect">
                                  <p:stCondLst>
                                    <p:cond delay="0"/>
                                  </p:stCondLst>
                                  <p:childTnLst>
                                    <p:animClr clrSpc="rgb" dir="cw">
                                      <p:cBhvr override="childStyle">
                                        <p:cTn id="18" dur="500" fill="hold"/>
                                        <p:tgtEl>
                                          <p:spTgt spid="22531">
                                            <p:txEl>
                                              <p:pRg st="4" end="4"/>
                                            </p:txEl>
                                          </p:spTgt>
                                        </p:tgtEl>
                                        <p:attrNameLst>
                                          <p:attrName>style.color</p:attrName>
                                        </p:attrNameLst>
                                      </p:cBhvr>
                                      <p:to>
                                        <a:schemeClr val="tx1"/>
                                      </p:to>
                                    </p:animClr>
                                  </p:childTnLst>
                                </p:cTn>
                              </p:par>
                              <p:par>
                                <p:cTn id="19" presetID="3" presetClass="emph" presetSubtype="2" fill="hold" nodeType="withEffect">
                                  <p:stCondLst>
                                    <p:cond delay="0"/>
                                  </p:stCondLst>
                                  <p:childTnLst>
                                    <p:animClr clrSpc="rgb" dir="cw">
                                      <p:cBhvr override="childStyle">
                                        <p:cTn id="20" dur="500" fill="hold"/>
                                        <p:tgtEl>
                                          <p:spTgt spid="22531">
                                            <p:txEl>
                                              <p:pRg st="5" end="5"/>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7"/>
          <p:cNvSpPr txBox="1">
            <a:spLocks noChangeArrowheads="1"/>
          </p:cNvSpPr>
          <p:nvPr/>
        </p:nvSpPr>
        <p:spPr bwMode="hidden">
          <a:xfrm>
            <a:off x="533399" y="159327"/>
            <a:ext cx="7665027" cy="76944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lgn="ctr">
                <a:solidFill>
                  <a:srgbClr val="000000"/>
                </a:solidFill>
                <a:miter lim="800000"/>
                <a:headEnd/>
                <a:tailEnd/>
              </a14:hiddenLine>
            </a:ext>
          </a:extLst>
        </p:spPr>
        <p:txBody>
          <a:bodyPr wrap="square">
            <a:spAutoFit/>
          </a:bodyP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spcBef>
                <a:spcPct val="50000"/>
              </a:spcBef>
              <a:buClrTx/>
              <a:buSzTx/>
              <a:buFontTx/>
              <a:buNone/>
            </a:pPr>
            <a:r>
              <a:rPr lang="en-US" altLang="en-US" sz="4400" dirty="0">
                <a:solidFill>
                  <a:schemeClr val="accent1">
                    <a:lumMod val="75000"/>
                  </a:schemeClr>
                </a:solidFill>
                <a:latin typeface="Avenir Book"/>
                <a:cs typeface="Avenir Book"/>
              </a:rPr>
              <a:t>Cluster sampling: Example</a:t>
            </a:r>
          </a:p>
        </p:txBody>
      </p:sp>
      <p:sp>
        <p:nvSpPr>
          <p:cNvPr id="39939" name="Content Placeholder 3"/>
          <p:cNvSpPr>
            <a:spLocks/>
          </p:cNvSpPr>
          <p:nvPr/>
        </p:nvSpPr>
        <p:spPr bwMode="auto">
          <a:xfrm>
            <a:off x="533399" y="1066800"/>
            <a:ext cx="4578927" cy="53573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marL="342900" indent="-342900">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lnSpc>
                <a:spcPct val="90000"/>
              </a:lnSpc>
              <a:spcBef>
                <a:spcPts val="0"/>
              </a:spcBef>
              <a:spcAft>
                <a:spcPts val="1200"/>
              </a:spcAft>
              <a:buClr>
                <a:schemeClr val="bg1"/>
              </a:buClr>
              <a:buSzPct val="120000"/>
            </a:pPr>
            <a:r>
              <a:rPr lang="en-US" altLang="en-US" sz="2600" dirty="0">
                <a:solidFill>
                  <a:schemeClr val="bg2"/>
                </a:solidFill>
                <a:latin typeface="Calibri"/>
                <a:cs typeface="Calibri"/>
              </a:rPr>
              <a:t>Sample population: Pregnant women in </a:t>
            </a:r>
            <a:r>
              <a:rPr lang="en-US" altLang="en-US" sz="2600" dirty="0" err="1">
                <a:solidFill>
                  <a:schemeClr val="bg2"/>
                </a:solidFill>
                <a:latin typeface="Calibri"/>
                <a:cs typeface="Calibri"/>
              </a:rPr>
              <a:t>Infagao</a:t>
            </a:r>
            <a:r>
              <a:rPr lang="en-US" altLang="en-US" sz="2600" dirty="0">
                <a:solidFill>
                  <a:schemeClr val="bg2"/>
                </a:solidFill>
                <a:latin typeface="Calibri"/>
                <a:cs typeface="Calibri"/>
              </a:rPr>
              <a:t> Province</a:t>
            </a:r>
          </a:p>
          <a:p>
            <a:pPr>
              <a:lnSpc>
                <a:spcPct val="90000"/>
              </a:lnSpc>
              <a:spcBef>
                <a:spcPts val="0"/>
              </a:spcBef>
              <a:spcAft>
                <a:spcPts val="1200"/>
              </a:spcAft>
              <a:buClr>
                <a:schemeClr val="bg1"/>
              </a:buClr>
              <a:buSzPct val="120000"/>
            </a:pPr>
            <a:r>
              <a:rPr lang="en-US" altLang="en-US" sz="2600" u="sng" dirty="0">
                <a:solidFill>
                  <a:srgbClr val="FF6600"/>
                </a:solidFill>
                <a:latin typeface="Calibri"/>
                <a:cs typeface="Calibri"/>
              </a:rPr>
              <a:t>Step 1:</a:t>
            </a:r>
            <a:r>
              <a:rPr lang="en-US" altLang="en-US" sz="2600" dirty="0">
                <a:solidFill>
                  <a:srgbClr val="FF6600"/>
                </a:solidFill>
                <a:latin typeface="Calibri"/>
                <a:cs typeface="Calibri"/>
              </a:rPr>
              <a:t> </a:t>
            </a:r>
            <a:r>
              <a:rPr lang="en-US" altLang="en-US" sz="2600" dirty="0">
                <a:solidFill>
                  <a:schemeClr val="bg2"/>
                </a:solidFill>
                <a:latin typeface="Calibri"/>
                <a:cs typeface="Calibri"/>
              </a:rPr>
              <a:t>Select number of clusters (districts), often based on geographic boundary</a:t>
            </a:r>
          </a:p>
          <a:p>
            <a:pPr>
              <a:lnSpc>
                <a:spcPct val="90000"/>
              </a:lnSpc>
              <a:spcBef>
                <a:spcPts val="0"/>
              </a:spcBef>
              <a:spcAft>
                <a:spcPts val="1200"/>
              </a:spcAft>
              <a:buClr>
                <a:schemeClr val="bg1"/>
              </a:buClr>
              <a:buSzPct val="120000"/>
            </a:pPr>
            <a:r>
              <a:rPr lang="en-US" altLang="en-US" sz="2600" u="sng" dirty="0">
                <a:solidFill>
                  <a:srgbClr val="FF6600"/>
                </a:solidFill>
                <a:latin typeface="Calibri"/>
                <a:cs typeface="Calibri"/>
              </a:rPr>
              <a:t>Step 2:</a:t>
            </a:r>
            <a:r>
              <a:rPr lang="en-US" altLang="en-US" sz="2600" dirty="0">
                <a:solidFill>
                  <a:srgbClr val="FF6600"/>
                </a:solidFill>
                <a:latin typeface="Calibri"/>
                <a:cs typeface="Calibri"/>
              </a:rPr>
              <a:t> </a:t>
            </a:r>
            <a:r>
              <a:rPr lang="en-US" altLang="en-US" sz="2600" dirty="0">
                <a:solidFill>
                  <a:schemeClr val="bg2"/>
                </a:solidFill>
                <a:latin typeface="Calibri"/>
                <a:cs typeface="Calibri"/>
              </a:rPr>
              <a:t>Select random sample of units from within each cluster (houses)</a:t>
            </a:r>
          </a:p>
          <a:p>
            <a:pPr>
              <a:lnSpc>
                <a:spcPct val="90000"/>
              </a:lnSpc>
              <a:spcBef>
                <a:spcPts val="0"/>
              </a:spcBef>
              <a:spcAft>
                <a:spcPts val="1200"/>
              </a:spcAft>
              <a:buClr>
                <a:schemeClr val="bg1"/>
              </a:buClr>
              <a:buSzPct val="120000"/>
            </a:pPr>
            <a:r>
              <a:rPr lang="en-US" altLang="en-US" sz="2600" dirty="0">
                <a:solidFill>
                  <a:schemeClr val="bg2"/>
                </a:solidFill>
                <a:latin typeface="Calibri"/>
                <a:cs typeface="Calibri"/>
              </a:rPr>
              <a:t>Number of elements you choose within a cluster depends expected number of pregnant women per cluster</a:t>
            </a:r>
          </a:p>
        </p:txBody>
      </p:sp>
      <p:pic>
        <p:nvPicPr>
          <p:cNvPr id="39940" name="Picture 16" descr="ifugao_poverty_index_map20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847850"/>
            <a:ext cx="4572000" cy="30289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9941" name="Oval 17"/>
          <p:cNvSpPr>
            <a:spLocks noChangeArrowheads="1"/>
          </p:cNvSpPr>
          <p:nvPr/>
        </p:nvSpPr>
        <p:spPr bwMode="hidden">
          <a:xfrm>
            <a:off x="5105400" y="2305050"/>
            <a:ext cx="1600200" cy="1143000"/>
          </a:xfrm>
          <a:prstGeom prst="ellipse">
            <a:avLst/>
          </a:prstGeom>
          <a:noFill/>
          <a:ln w="38100" algn="ctr">
            <a:solidFill>
              <a:srgbClr val="FF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spcBef>
                <a:spcPct val="0"/>
              </a:spcBef>
              <a:buClrTx/>
              <a:buSzTx/>
              <a:buFontTx/>
              <a:buNone/>
            </a:pPr>
            <a:endParaRPr lang="en-US" altLang="en-US" sz="3200"/>
          </a:p>
        </p:txBody>
      </p:sp>
      <p:sp>
        <p:nvSpPr>
          <p:cNvPr id="39942" name="Oval 18"/>
          <p:cNvSpPr>
            <a:spLocks noChangeArrowheads="1"/>
          </p:cNvSpPr>
          <p:nvPr/>
        </p:nvSpPr>
        <p:spPr bwMode="hidden">
          <a:xfrm>
            <a:off x="5943600" y="3676650"/>
            <a:ext cx="1600200" cy="1143000"/>
          </a:xfrm>
          <a:prstGeom prst="ellipse">
            <a:avLst/>
          </a:prstGeom>
          <a:noFill/>
          <a:ln w="38100" algn="ctr">
            <a:solidFill>
              <a:srgbClr val="FF6600"/>
            </a:solidFill>
            <a:round/>
            <a:headEnd/>
            <a:tailEnd/>
          </a:ln>
          <a:extLst>
            <a:ext uri="{909E8E84-426E-40dd-AFC4-6F175D3DCCD1}">
              <a14:hiddenFill xmlns:a14="http://schemas.microsoft.com/office/drawing/2010/main" xmlns="">
                <a:solidFill>
                  <a:srgbClr val="FFFFFF"/>
                </a:solidFill>
              </a14:hiddenFill>
            </a:ext>
          </a:extLst>
        </p:spPr>
        <p:txBody>
          <a:bodyPr wrap="none" anchor="ct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spcBef>
                <a:spcPct val="0"/>
              </a:spcBef>
              <a:buClrTx/>
              <a:buSzTx/>
              <a:buFontTx/>
              <a:buNone/>
            </a:pPr>
            <a:endParaRPr lang="en-US" altLang="en-US" sz="3200"/>
          </a:p>
        </p:txBody>
      </p:sp>
      <p:sp>
        <p:nvSpPr>
          <p:cNvPr id="39943" name="Oval 19"/>
          <p:cNvSpPr>
            <a:spLocks noChangeArrowheads="1"/>
          </p:cNvSpPr>
          <p:nvPr/>
        </p:nvSpPr>
        <p:spPr bwMode="hidden">
          <a:xfrm>
            <a:off x="7543800" y="2228850"/>
            <a:ext cx="1600200" cy="1143000"/>
          </a:xfrm>
          <a:prstGeom prst="ellipse">
            <a:avLst/>
          </a:prstGeom>
          <a:noFill/>
          <a:ln w="38100" algn="ctr">
            <a:solidFill>
              <a:srgbClr val="FF6600"/>
            </a:solidFill>
            <a:round/>
            <a:headEnd/>
            <a:tailEnd/>
          </a:ln>
          <a:extLst/>
        </p:spPr>
        <p:txBody>
          <a:bodyPr wrap="none" anchor="ctr"/>
          <a:lstStyle>
            <a:lvl1pPr>
              <a:spcBef>
                <a:spcPct val="20000"/>
              </a:spcBef>
              <a:buClr>
                <a:schemeClr val="tx2"/>
              </a:buClr>
              <a:buSzPct val="150000"/>
              <a:buChar char="•"/>
              <a:defRPr sz="2800">
                <a:solidFill>
                  <a:schemeClr val="tx1"/>
                </a:solidFill>
                <a:latin typeface="Arial" charset="0"/>
              </a:defRPr>
            </a:lvl1pPr>
            <a:lvl2pPr marL="742950" indent="-285750">
              <a:spcBef>
                <a:spcPct val="20000"/>
              </a:spcBef>
              <a:buChar char="–"/>
              <a:defRPr sz="2800">
                <a:solidFill>
                  <a:schemeClr val="tx1"/>
                </a:solidFill>
                <a:latin typeface="Arial" charset="0"/>
              </a:defRPr>
            </a:lvl2pPr>
            <a:lvl3pPr marL="1143000" indent="-228600">
              <a:spcBef>
                <a:spcPct val="20000"/>
              </a:spcBef>
              <a:buClr>
                <a:schemeClr val="tx2"/>
              </a:buClr>
              <a:buSzPct val="150000"/>
              <a:buChar char="•"/>
              <a:defRPr sz="2800">
                <a:solidFill>
                  <a:schemeClr val="tx1"/>
                </a:solidFill>
                <a:latin typeface="Arial" charset="0"/>
              </a:defRPr>
            </a:lvl3pPr>
            <a:lvl4pPr marL="1600200" indent="-228600">
              <a:spcBef>
                <a:spcPct val="20000"/>
              </a:spcBef>
              <a:buChar char="–"/>
              <a:defRPr sz="2800">
                <a:solidFill>
                  <a:schemeClr val="tx1"/>
                </a:solidFill>
                <a:latin typeface="Arial" charset="0"/>
              </a:defRPr>
            </a:lvl4pPr>
            <a:lvl5pPr marL="2057400" indent="-228600">
              <a:spcBef>
                <a:spcPct val="20000"/>
              </a:spcBef>
              <a:buChar char="»"/>
              <a:defRPr sz="2800">
                <a:solidFill>
                  <a:schemeClr val="tx1"/>
                </a:solidFill>
                <a:latin typeface="Arial" charset="0"/>
              </a:defRPr>
            </a:lvl5pPr>
            <a:lvl6pPr marL="2514600" indent="-228600" eaLnBrk="0" fontAlgn="base" hangingPunct="0">
              <a:spcBef>
                <a:spcPct val="20000"/>
              </a:spcBef>
              <a:spcAft>
                <a:spcPct val="0"/>
              </a:spcAft>
              <a:buChar char="»"/>
              <a:defRPr sz="2800">
                <a:solidFill>
                  <a:schemeClr val="tx1"/>
                </a:solidFill>
                <a:latin typeface="Arial" charset="0"/>
              </a:defRPr>
            </a:lvl6pPr>
            <a:lvl7pPr marL="2971800" indent="-228600" eaLnBrk="0" fontAlgn="base" hangingPunct="0">
              <a:spcBef>
                <a:spcPct val="20000"/>
              </a:spcBef>
              <a:spcAft>
                <a:spcPct val="0"/>
              </a:spcAft>
              <a:buChar char="»"/>
              <a:defRPr sz="2800">
                <a:solidFill>
                  <a:schemeClr val="tx1"/>
                </a:solidFill>
                <a:latin typeface="Arial" charset="0"/>
              </a:defRPr>
            </a:lvl7pPr>
            <a:lvl8pPr marL="3429000" indent="-228600" eaLnBrk="0" fontAlgn="base" hangingPunct="0">
              <a:spcBef>
                <a:spcPct val="20000"/>
              </a:spcBef>
              <a:spcAft>
                <a:spcPct val="0"/>
              </a:spcAft>
              <a:buChar char="»"/>
              <a:defRPr sz="2800">
                <a:solidFill>
                  <a:schemeClr val="tx1"/>
                </a:solidFill>
                <a:latin typeface="Arial" charset="0"/>
              </a:defRPr>
            </a:lvl8pPr>
            <a:lvl9pPr marL="3886200" indent="-228600" eaLnBrk="0" fontAlgn="base" hangingPunct="0">
              <a:spcBef>
                <a:spcPct val="20000"/>
              </a:spcBef>
              <a:spcAft>
                <a:spcPct val="0"/>
              </a:spcAft>
              <a:buChar char="»"/>
              <a:defRPr sz="2800">
                <a:solidFill>
                  <a:schemeClr val="tx1"/>
                </a:solidFill>
                <a:latin typeface="Arial" charset="0"/>
              </a:defRPr>
            </a:lvl9pPr>
          </a:lstStyle>
          <a:p>
            <a:pPr>
              <a:spcBef>
                <a:spcPct val="0"/>
              </a:spcBef>
              <a:buClrTx/>
              <a:buSzTx/>
              <a:buFontTx/>
              <a:buNone/>
            </a:pPr>
            <a:endParaRPr lang="en-US" altLang="en-US" sz="3200"/>
          </a:p>
        </p:txBody>
      </p:sp>
    </p:spTree>
    <p:extLst>
      <p:ext uri="{BB962C8B-B14F-4D97-AF65-F5344CB8AC3E}">
        <p14:creationId xmlns:p14="http://schemas.microsoft.com/office/powerpoint/2010/main" val="82022225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79939" y="373063"/>
            <a:ext cx="7773988" cy="927100"/>
          </a:xfrm>
        </p:spPr>
        <p:txBody>
          <a:bodyPr/>
          <a:lstStyle/>
          <a:p>
            <a:pPr eaLnBrk="1" hangingPunct="1">
              <a:defRPr/>
            </a:pPr>
            <a:r>
              <a:rPr lang="en-US" altLang="en-US" dirty="0"/>
              <a:t>Example</a:t>
            </a:r>
          </a:p>
        </p:txBody>
      </p:sp>
      <p:sp>
        <p:nvSpPr>
          <p:cNvPr id="17411" name="Rectangle 3"/>
          <p:cNvSpPr>
            <a:spLocks noGrp="1" noChangeArrowheads="1"/>
          </p:cNvSpPr>
          <p:nvPr>
            <p:ph idx="1"/>
          </p:nvPr>
        </p:nvSpPr>
        <p:spPr>
          <a:xfrm>
            <a:off x="838200" y="1478329"/>
            <a:ext cx="7426569" cy="4343400"/>
          </a:xfrm>
        </p:spPr>
        <p:txBody>
          <a:bodyPr/>
          <a:lstStyle/>
          <a:p>
            <a:pPr>
              <a:defRPr/>
            </a:pPr>
            <a:r>
              <a:rPr lang="en-US" altLang="en-US" dirty="0"/>
              <a:t>An epidemiologist wishes to sample employees of hospitals to estimate number of employees who are TST positive</a:t>
            </a:r>
          </a:p>
          <a:p>
            <a:pPr>
              <a:defRPr/>
            </a:pPr>
            <a:r>
              <a:rPr lang="en-US" altLang="en-US" dirty="0"/>
              <a:t>The region has 8 hospitals with varying number of employees per hospital</a:t>
            </a:r>
          </a:p>
          <a:p>
            <a:pPr>
              <a:defRPr/>
            </a:pPr>
            <a:r>
              <a:rPr lang="en-US" altLang="en-US" dirty="0"/>
              <a:t>Researcher decides to sample M=3 hospitals (clusters) with probability proportional to size</a:t>
            </a:r>
          </a:p>
        </p:txBody>
      </p:sp>
    </p:spTree>
    <p:extLst>
      <p:ext uri="{BB962C8B-B14F-4D97-AF65-F5344CB8AC3E}">
        <p14:creationId xmlns:p14="http://schemas.microsoft.com/office/powerpoint/2010/main" val="22366218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2"/>
          <p:cNvSpPr>
            <a:spLocks noGrp="1"/>
          </p:cNvSpPr>
          <p:nvPr>
            <p:ph type="title"/>
          </p:nvPr>
        </p:nvSpPr>
        <p:spPr bwMode="auto">
          <a:xfrm>
            <a:off x="555624" y="407987"/>
            <a:ext cx="8069263" cy="909637"/>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en-US" dirty="0">
                <a:ea typeface="+mj-ea"/>
              </a:rPr>
              <a:t>Example: Lung health study</a:t>
            </a:r>
          </a:p>
        </p:txBody>
      </p:sp>
      <p:sp>
        <p:nvSpPr>
          <p:cNvPr id="45059" name="Rectangle 3"/>
          <p:cNvSpPr>
            <a:spLocks noGrp="1"/>
          </p:cNvSpPr>
          <p:nvPr>
            <p:ph idx="1"/>
          </p:nvPr>
        </p:nvSpPr>
        <p:spPr>
          <a:xfrm>
            <a:off x="758824" y="1704975"/>
            <a:ext cx="7866063" cy="4057650"/>
          </a:xfrm>
        </p:spPr>
        <p:txBody>
          <a:bodyPr/>
          <a:lstStyle/>
          <a:p>
            <a:pPr>
              <a:lnSpc>
                <a:spcPct val="90000"/>
              </a:lnSpc>
              <a:spcBef>
                <a:spcPts val="0"/>
              </a:spcBef>
              <a:spcAft>
                <a:spcPts val="1800"/>
              </a:spcAft>
            </a:pPr>
            <a:r>
              <a:rPr lang="en-US" altLang="en-US" dirty="0"/>
              <a:t>QUESTION: Does a smoking cessation intervention + use of an inhaled bronchodilator result in a lower annual rate of decline of FEV</a:t>
            </a:r>
            <a:r>
              <a:rPr lang="en-US" altLang="en-US" baseline="-25000" dirty="0"/>
              <a:t>1</a:t>
            </a:r>
            <a:r>
              <a:rPr lang="en-US" altLang="en-US" dirty="0"/>
              <a:t>compared with a smoking cessation intervention + placebo?</a:t>
            </a:r>
          </a:p>
          <a:p>
            <a:pPr>
              <a:lnSpc>
                <a:spcPct val="90000"/>
              </a:lnSpc>
              <a:spcBef>
                <a:spcPts val="0"/>
              </a:spcBef>
              <a:spcAft>
                <a:spcPts val="1800"/>
              </a:spcAft>
            </a:pPr>
            <a:r>
              <a:rPr lang="en-US" altLang="en-US" dirty="0"/>
              <a:t>Target population =  smokers with mild to moderate airflow obstruction</a:t>
            </a:r>
          </a:p>
        </p:txBody>
      </p:sp>
    </p:spTree>
    <p:extLst>
      <p:ext uri="{BB962C8B-B14F-4D97-AF65-F5344CB8AC3E}">
        <p14:creationId xmlns:p14="http://schemas.microsoft.com/office/powerpoint/2010/main" val="41664323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2"/>
          <p:cNvSpPr>
            <a:spLocks noGrp="1"/>
          </p:cNvSpPr>
          <p:nvPr>
            <p:ph type="title"/>
          </p:nvPr>
        </p:nvSpPr>
        <p:spPr bwMode="auto">
          <a:xfrm>
            <a:off x="508000" y="193964"/>
            <a:ext cx="8116888" cy="1457036"/>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lnSpc>
                <a:spcPct val="90000"/>
              </a:lnSpc>
              <a:defRPr/>
            </a:pPr>
            <a:r>
              <a:rPr lang="en-US" dirty="0">
                <a:ea typeface="+mj-ea"/>
              </a:rPr>
              <a:t>Lung health study: </a:t>
            </a:r>
            <a:br>
              <a:rPr lang="en-US" dirty="0">
                <a:ea typeface="+mj-ea"/>
              </a:rPr>
            </a:br>
            <a:r>
              <a:rPr lang="en-US" dirty="0">
                <a:ea typeface="+mj-ea"/>
              </a:rPr>
              <a:t>Inclusion criteria</a:t>
            </a:r>
          </a:p>
        </p:txBody>
      </p:sp>
      <p:sp>
        <p:nvSpPr>
          <p:cNvPr id="46083" name="Rectangle 3"/>
          <p:cNvSpPr>
            <a:spLocks noGrp="1"/>
          </p:cNvSpPr>
          <p:nvPr>
            <p:ph idx="1"/>
          </p:nvPr>
        </p:nvSpPr>
        <p:spPr>
          <a:xfrm>
            <a:off x="682626" y="1814513"/>
            <a:ext cx="8144852" cy="4541837"/>
          </a:xfrm>
        </p:spPr>
        <p:txBody>
          <a:bodyPr/>
          <a:lstStyle/>
          <a:p>
            <a:pPr eaLnBrk="1" hangingPunct="1">
              <a:spcBef>
                <a:spcPts val="0"/>
              </a:spcBef>
              <a:spcAft>
                <a:spcPts val="1200"/>
              </a:spcAft>
            </a:pPr>
            <a:r>
              <a:rPr lang="en-US" altLang="en-US" dirty="0"/>
              <a:t>Active smokers (smoked 10 cigs on at least 1 day in the last 30 days before screening)</a:t>
            </a:r>
          </a:p>
          <a:p>
            <a:pPr eaLnBrk="1" hangingPunct="1">
              <a:spcBef>
                <a:spcPts val="0"/>
              </a:spcBef>
              <a:spcAft>
                <a:spcPts val="1200"/>
              </a:spcAft>
            </a:pPr>
            <a:r>
              <a:rPr lang="en-US" altLang="en-US" dirty="0"/>
              <a:t>Age: between 35-60</a:t>
            </a:r>
          </a:p>
          <a:p>
            <a:pPr eaLnBrk="1" hangingPunct="1">
              <a:spcBef>
                <a:spcPts val="0"/>
              </a:spcBef>
              <a:spcAft>
                <a:spcPts val="1200"/>
              </a:spcAft>
            </a:pPr>
            <a:r>
              <a:rPr lang="en-US" altLang="en-US" dirty="0"/>
              <a:t>Gender: men and women</a:t>
            </a:r>
          </a:p>
          <a:p>
            <a:pPr eaLnBrk="1" hangingPunct="1">
              <a:spcBef>
                <a:spcPts val="0"/>
              </a:spcBef>
              <a:spcAft>
                <a:spcPts val="1200"/>
              </a:spcAft>
            </a:pPr>
            <a:r>
              <a:rPr lang="en-US" altLang="en-US" dirty="0"/>
              <a:t>Mild airflow obstruction: FEV1/FVC &lt; 70%, FEV1 50-90% predicted</a:t>
            </a:r>
          </a:p>
          <a:p>
            <a:pPr eaLnBrk="1" hangingPunct="1">
              <a:spcBef>
                <a:spcPts val="0"/>
              </a:spcBef>
              <a:spcAft>
                <a:spcPts val="1200"/>
              </a:spcAft>
            </a:pPr>
            <a:r>
              <a:rPr lang="en-US" altLang="en-US" dirty="0"/>
              <a:t>Basically healthy </a:t>
            </a:r>
          </a:p>
        </p:txBody>
      </p:sp>
    </p:spTree>
    <p:extLst>
      <p:ext uri="{BB962C8B-B14F-4D97-AF65-F5344CB8AC3E}">
        <p14:creationId xmlns:p14="http://schemas.microsoft.com/office/powerpoint/2010/main" val="294916809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2"/>
          <p:cNvSpPr>
            <a:spLocks noGrp="1"/>
          </p:cNvSpPr>
          <p:nvPr>
            <p:ph type="title"/>
          </p:nvPr>
        </p:nvSpPr>
        <p:spPr bwMode="auto">
          <a:xfrm>
            <a:off x="555625" y="110837"/>
            <a:ext cx="8083118" cy="1476663"/>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lnSpc>
                <a:spcPct val="90000"/>
              </a:lnSpc>
              <a:defRPr/>
            </a:pPr>
            <a:r>
              <a:rPr lang="en-US" dirty="0">
                <a:ea typeface="+mj-ea"/>
              </a:rPr>
              <a:t>Lung health study: </a:t>
            </a:r>
            <a:br>
              <a:rPr lang="en-US" dirty="0">
                <a:ea typeface="+mj-ea"/>
              </a:rPr>
            </a:br>
            <a:r>
              <a:rPr lang="en-US" dirty="0">
                <a:ea typeface="+mj-ea"/>
              </a:rPr>
              <a:t>Exclusion criteria</a:t>
            </a:r>
          </a:p>
        </p:txBody>
      </p:sp>
      <p:sp>
        <p:nvSpPr>
          <p:cNvPr id="50179" name="Rectangle 3"/>
          <p:cNvSpPr>
            <a:spLocks noGrp="1"/>
          </p:cNvSpPr>
          <p:nvPr>
            <p:ph idx="1"/>
          </p:nvPr>
        </p:nvSpPr>
        <p:spPr>
          <a:xfrm>
            <a:off x="641350" y="1972664"/>
            <a:ext cx="8168542" cy="4568813"/>
          </a:xfrm>
        </p:spPr>
        <p:txBody>
          <a:bodyPr/>
          <a:lstStyle/>
          <a:p>
            <a:pPr eaLnBrk="1" hangingPunct="1">
              <a:spcBef>
                <a:spcPts val="0"/>
              </a:spcBef>
              <a:spcAft>
                <a:spcPts val="900"/>
              </a:spcAft>
            </a:pPr>
            <a:r>
              <a:rPr lang="en-US" altLang="en-US" dirty="0"/>
              <a:t>Conditions that would compromise follow-up or quality of PFTs; e.g., cancer other than skin</a:t>
            </a:r>
          </a:p>
          <a:p>
            <a:pPr eaLnBrk="1" hangingPunct="1">
              <a:spcBef>
                <a:spcPts val="0"/>
              </a:spcBef>
              <a:spcAft>
                <a:spcPts val="900"/>
              </a:spcAft>
            </a:pPr>
            <a:r>
              <a:rPr lang="en-US" altLang="en-US" dirty="0"/>
              <a:t>Prevalent asthma (regular bronchodilators)</a:t>
            </a:r>
          </a:p>
          <a:p>
            <a:pPr eaLnBrk="1" hangingPunct="1">
              <a:spcBef>
                <a:spcPts val="0"/>
              </a:spcBef>
              <a:spcAft>
                <a:spcPts val="900"/>
              </a:spcAft>
            </a:pPr>
            <a:r>
              <a:rPr lang="en-US" altLang="en-US" dirty="0"/>
              <a:t>FEV1% predicted &lt;50%</a:t>
            </a:r>
          </a:p>
          <a:p>
            <a:pPr eaLnBrk="1" hangingPunct="1">
              <a:spcBef>
                <a:spcPts val="0"/>
              </a:spcBef>
              <a:spcAft>
                <a:spcPts val="900"/>
              </a:spcAft>
            </a:pPr>
            <a:r>
              <a:rPr lang="en-US" altLang="en-US" dirty="0"/>
              <a:t>Other drug use: beta blockers</a:t>
            </a:r>
          </a:p>
          <a:p>
            <a:pPr eaLnBrk="1" hangingPunct="1">
              <a:spcBef>
                <a:spcPts val="0"/>
              </a:spcBef>
              <a:spcAft>
                <a:spcPts val="900"/>
              </a:spcAft>
            </a:pPr>
            <a:r>
              <a:rPr lang="en-US" altLang="en-US" dirty="0"/>
              <a:t>Unwilling to be randomized </a:t>
            </a:r>
          </a:p>
        </p:txBody>
      </p:sp>
    </p:spTree>
    <p:extLst>
      <p:ext uri="{BB962C8B-B14F-4D97-AF65-F5344CB8AC3E}">
        <p14:creationId xmlns:p14="http://schemas.microsoft.com/office/powerpoint/2010/main" val="33943312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017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017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017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5017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p:cNvSpPr>
          <p:nvPr>
            <p:ph idx="1"/>
          </p:nvPr>
        </p:nvSpPr>
        <p:spPr>
          <a:xfrm>
            <a:off x="492124" y="1676980"/>
            <a:ext cx="8477251" cy="4789487"/>
          </a:xfrm>
        </p:spPr>
        <p:txBody>
          <a:bodyPr/>
          <a:lstStyle/>
          <a:p>
            <a:pPr eaLnBrk="1" hangingPunct="1">
              <a:lnSpc>
                <a:spcPct val="90000"/>
              </a:lnSpc>
              <a:spcBef>
                <a:spcPts val="0"/>
              </a:spcBef>
              <a:spcAft>
                <a:spcPts val="600"/>
              </a:spcAft>
            </a:pPr>
            <a:r>
              <a:rPr lang="en-US" altLang="en-US" dirty="0"/>
              <a:t>To whom can the results of LHS be generalized?</a:t>
            </a:r>
          </a:p>
          <a:p>
            <a:pPr lvl="1" eaLnBrk="1" hangingPunct="1">
              <a:spcBef>
                <a:spcPts val="0"/>
              </a:spcBef>
              <a:spcAft>
                <a:spcPts val="1800"/>
              </a:spcAft>
            </a:pPr>
            <a:r>
              <a:rPr lang="en-US" altLang="en-US" dirty="0">
                <a:sym typeface="Wingdings" pitchFamily="2" charset="2"/>
              </a:rPr>
              <a:t> </a:t>
            </a:r>
            <a:r>
              <a:rPr lang="en-US" altLang="en-US" dirty="0"/>
              <a:t>Largely people who meet inclusion criteria</a:t>
            </a:r>
            <a:r>
              <a:rPr lang="en-US" altLang="en-US" sz="1200" dirty="0"/>
              <a:t>.</a:t>
            </a:r>
            <a:r>
              <a:rPr lang="en-US" altLang="en-US" dirty="0"/>
              <a:t> </a:t>
            </a:r>
          </a:p>
          <a:p>
            <a:pPr eaLnBrk="1" hangingPunct="1">
              <a:lnSpc>
                <a:spcPct val="90000"/>
              </a:lnSpc>
              <a:spcBef>
                <a:spcPts val="0"/>
              </a:spcBef>
              <a:spcAft>
                <a:spcPts val="600"/>
              </a:spcAft>
            </a:pPr>
            <a:r>
              <a:rPr lang="en-US" altLang="en-US" dirty="0"/>
              <a:t>What if the researchers had included people: </a:t>
            </a:r>
          </a:p>
          <a:p>
            <a:pPr marL="857250" lvl="1" indent="-400050" eaLnBrk="1" hangingPunct="1">
              <a:lnSpc>
                <a:spcPct val="90000"/>
              </a:lnSpc>
              <a:spcBef>
                <a:spcPts val="0"/>
              </a:spcBef>
              <a:spcAft>
                <a:spcPts val="600"/>
              </a:spcAft>
            </a:pPr>
            <a:r>
              <a:rPr lang="en-US" altLang="en-US" sz="2800" dirty="0"/>
              <a:t>With asthma who use bronchodilators?</a:t>
            </a:r>
          </a:p>
          <a:p>
            <a:pPr marL="1254125" lvl="2" indent="-339725">
              <a:lnSpc>
                <a:spcPct val="90000"/>
              </a:lnSpc>
              <a:spcBef>
                <a:spcPts val="0"/>
              </a:spcBef>
              <a:spcAft>
                <a:spcPts val="1200"/>
              </a:spcAft>
            </a:pPr>
            <a:r>
              <a:rPr lang="en-US" altLang="en-US" sz="2800" dirty="0"/>
              <a:t>Would have contaminated the study group and jeopardized the internal validity of the study. </a:t>
            </a:r>
          </a:p>
          <a:p>
            <a:pPr marL="793750" lvl="1" indent="-336550" eaLnBrk="1" hangingPunct="1">
              <a:lnSpc>
                <a:spcPct val="90000"/>
              </a:lnSpc>
              <a:spcBef>
                <a:spcPts val="0"/>
              </a:spcBef>
              <a:spcAft>
                <a:spcPts val="600"/>
              </a:spcAft>
            </a:pPr>
            <a:r>
              <a:rPr lang="en-US" altLang="en-US" sz="2800" dirty="0"/>
              <a:t>Who were unwilling to be randomized?</a:t>
            </a:r>
          </a:p>
          <a:p>
            <a:pPr marL="1206500" lvl="2" indent="-292100">
              <a:lnSpc>
                <a:spcPct val="90000"/>
              </a:lnSpc>
              <a:spcBef>
                <a:spcPts val="0"/>
              </a:spcBef>
              <a:spcAft>
                <a:spcPts val="600"/>
              </a:spcAft>
            </a:pPr>
            <a:r>
              <a:rPr lang="en-US" altLang="en-US" sz="2800" dirty="0">
                <a:sym typeface="Wingdings" pitchFamily="2" charset="2"/>
              </a:rPr>
              <a:t>  Internal validity would have been jeopardized</a:t>
            </a:r>
            <a:endParaRPr lang="en-US" altLang="en-US" sz="2800" dirty="0"/>
          </a:p>
        </p:txBody>
      </p:sp>
      <p:sp>
        <p:nvSpPr>
          <p:cNvPr id="48131" name="Rectangle 3"/>
          <p:cNvSpPr>
            <a:spLocks noChangeArrowheads="1"/>
          </p:cNvSpPr>
          <p:nvPr/>
        </p:nvSpPr>
        <p:spPr bwMode="auto">
          <a:xfrm>
            <a:off x="492124" y="349250"/>
            <a:ext cx="7797512" cy="1111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defTabSz="914400" eaLnBrk="1" hangingPunct="1">
              <a:lnSpc>
                <a:spcPct val="100000"/>
              </a:lnSpc>
              <a:spcAft>
                <a:spcPct val="0"/>
              </a:spcAft>
              <a:buClrTx/>
              <a:buSzTx/>
              <a:buFontTx/>
              <a:buNone/>
            </a:pPr>
            <a:r>
              <a:rPr lang="en-US" altLang="en-US" sz="4400" dirty="0">
                <a:solidFill>
                  <a:srgbClr val="0B5395"/>
                </a:solidFill>
                <a:latin typeface="Avenir Book"/>
                <a:cs typeface="Avenir Book"/>
              </a:rPr>
              <a:t>Applicability of results</a:t>
            </a:r>
          </a:p>
        </p:txBody>
      </p:sp>
    </p:spTree>
    <p:extLst>
      <p:ext uri="{BB962C8B-B14F-4D97-AF65-F5344CB8AC3E}">
        <p14:creationId xmlns:p14="http://schemas.microsoft.com/office/powerpoint/2010/main" val="361098310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1202">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5120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1202">
                                            <p:txEl>
                                              <p:pRg st="4" end="4"/>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1202">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120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2"/>
          <p:cNvSpPr>
            <a:spLocks noGrp="1"/>
          </p:cNvSpPr>
          <p:nvPr>
            <p:ph type="title"/>
          </p:nvPr>
        </p:nvSpPr>
        <p:spPr bwMode="auto">
          <a:xfrm>
            <a:off x="432532" y="85969"/>
            <a:ext cx="8571583" cy="1223096"/>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en-US" sz="4000" dirty="0">
                <a:ea typeface="+mj-ea"/>
              </a:rPr>
              <a:t>Prospective cohort study: Example</a:t>
            </a:r>
          </a:p>
        </p:txBody>
      </p:sp>
      <p:sp>
        <p:nvSpPr>
          <p:cNvPr id="53251" name="Rectangle 3"/>
          <p:cNvSpPr>
            <a:spLocks noGrp="1"/>
          </p:cNvSpPr>
          <p:nvPr>
            <p:ph idx="1"/>
          </p:nvPr>
        </p:nvSpPr>
        <p:spPr>
          <a:xfrm>
            <a:off x="677532" y="1422400"/>
            <a:ext cx="8326583" cy="4989946"/>
          </a:xfrm>
        </p:spPr>
        <p:txBody>
          <a:bodyPr/>
          <a:lstStyle/>
          <a:p>
            <a:pPr eaLnBrk="1" hangingPunct="1">
              <a:lnSpc>
                <a:spcPct val="90000"/>
              </a:lnSpc>
              <a:spcBef>
                <a:spcPct val="30000"/>
              </a:spcBef>
            </a:pPr>
            <a:r>
              <a:rPr lang="en-US" altLang="en-US" sz="3000" dirty="0"/>
              <a:t>Prospective cohort study using volunteers of the American Cancer Society conducted in 1952</a:t>
            </a:r>
          </a:p>
          <a:p>
            <a:pPr eaLnBrk="1" hangingPunct="1">
              <a:lnSpc>
                <a:spcPct val="90000"/>
              </a:lnSpc>
              <a:spcBef>
                <a:spcPct val="40000"/>
              </a:spcBef>
            </a:pPr>
            <a:r>
              <a:rPr lang="en-US" altLang="en-US" sz="3000" dirty="0"/>
              <a:t>Each volunteer recruited 10 white male friends between 50-69 years to fill out a questionnaire on smoking habits</a:t>
            </a:r>
          </a:p>
          <a:p>
            <a:pPr eaLnBrk="1" hangingPunct="1">
              <a:lnSpc>
                <a:spcPct val="90000"/>
              </a:lnSpc>
              <a:spcBef>
                <a:spcPct val="30000"/>
              </a:spcBef>
            </a:pPr>
            <a:r>
              <a:rPr lang="en-US" altLang="en-US" sz="3000" dirty="0"/>
              <a:t>Participants were followed for 44 months</a:t>
            </a:r>
          </a:p>
          <a:p>
            <a:pPr eaLnBrk="1" hangingPunct="1">
              <a:lnSpc>
                <a:spcPct val="90000"/>
              </a:lnSpc>
              <a:spcBef>
                <a:spcPct val="30000"/>
              </a:spcBef>
            </a:pPr>
            <a:r>
              <a:rPr lang="en-US" altLang="en-US" sz="3000" dirty="0"/>
              <a:t>Men severely ill at time of entry were excluded</a:t>
            </a:r>
          </a:p>
          <a:p>
            <a:pPr eaLnBrk="1" hangingPunct="1">
              <a:lnSpc>
                <a:spcPct val="90000"/>
              </a:lnSpc>
              <a:spcBef>
                <a:spcPct val="30000"/>
              </a:spcBef>
            </a:pPr>
            <a:r>
              <a:rPr lang="en-US" altLang="en-US" sz="3000" dirty="0"/>
              <a:t>Once a year vital status was ascertained</a:t>
            </a:r>
          </a:p>
          <a:p>
            <a:pPr eaLnBrk="1" hangingPunct="1">
              <a:lnSpc>
                <a:spcPct val="90000"/>
              </a:lnSpc>
              <a:spcBef>
                <a:spcPct val="30000"/>
              </a:spcBef>
            </a:pPr>
            <a:r>
              <a:rPr lang="en-US" altLang="en-US" sz="3000" dirty="0"/>
              <a:t>If death occurred, a copy of the death certificate was obtained</a:t>
            </a:r>
          </a:p>
        </p:txBody>
      </p:sp>
    </p:spTree>
    <p:extLst>
      <p:ext uri="{BB962C8B-B14F-4D97-AF65-F5344CB8AC3E}">
        <p14:creationId xmlns:p14="http://schemas.microsoft.com/office/powerpoint/2010/main" val="28659881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40080" y="182880"/>
            <a:ext cx="7873712" cy="1143000"/>
          </a:xfrm>
        </p:spPr>
        <p:txBody>
          <a:bodyPr/>
          <a:lstStyle/>
          <a:p>
            <a:r>
              <a:rPr lang="fr-CA" dirty="0">
                <a:solidFill>
                  <a:srgbClr val="0B5395"/>
                </a:solidFill>
              </a:rPr>
              <a:t>Definitions</a:t>
            </a:r>
            <a:r>
              <a:rPr lang="fr-CA" sz="3600" dirty="0">
                <a:solidFill>
                  <a:srgbClr val="0B5395"/>
                </a:solidFill>
              </a:rPr>
              <a:t> </a:t>
            </a:r>
            <a:r>
              <a:rPr lang="fr-CA" sz="3000" dirty="0">
                <a:solidFill>
                  <a:srgbClr val="0B5395"/>
                </a:solidFill>
              </a:rPr>
              <a:t>(2)</a:t>
            </a:r>
            <a:endParaRPr lang="en-US" altLang="en-US" sz="3000" dirty="0">
              <a:solidFill>
                <a:srgbClr val="0B5395"/>
              </a:solidFill>
            </a:endParaRPr>
          </a:p>
        </p:txBody>
      </p:sp>
      <p:sp>
        <p:nvSpPr>
          <p:cNvPr id="19459" name="Rectangle 3"/>
          <p:cNvSpPr>
            <a:spLocks noGrp="1" noChangeArrowheads="1"/>
          </p:cNvSpPr>
          <p:nvPr>
            <p:ph idx="1"/>
          </p:nvPr>
        </p:nvSpPr>
        <p:spPr>
          <a:xfrm>
            <a:off x="584488" y="1649040"/>
            <a:ext cx="8222673" cy="4603977"/>
          </a:xfrm>
          <a:solidFill>
            <a:srgbClr val="C8E3FB"/>
          </a:solidFill>
        </p:spPr>
        <p:txBody>
          <a:bodyPr/>
          <a:lstStyle/>
          <a:p>
            <a:pPr>
              <a:spcBef>
                <a:spcPts val="0"/>
              </a:spcBef>
              <a:spcAft>
                <a:spcPts val="600"/>
              </a:spcAft>
            </a:pPr>
            <a:r>
              <a:rPr lang="en-US" altLang="en-US" dirty="0"/>
              <a:t>Sampling frame</a:t>
            </a:r>
          </a:p>
          <a:p>
            <a:pPr lvl="1">
              <a:spcBef>
                <a:spcPts val="0"/>
              </a:spcBef>
              <a:spcAft>
                <a:spcPts val="1200"/>
              </a:spcAft>
            </a:pPr>
            <a:r>
              <a:rPr lang="en-US" altLang="en-US" dirty="0"/>
              <a:t>A comprehensive list of all the available sampling units in the study population, which is used to select the sample</a:t>
            </a:r>
          </a:p>
          <a:p>
            <a:pPr>
              <a:spcBef>
                <a:spcPts val="0"/>
              </a:spcBef>
              <a:spcAft>
                <a:spcPts val="600"/>
              </a:spcAft>
            </a:pPr>
            <a:r>
              <a:rPr lang="en-US" altLang="en-US" dirty="0"/>
              <a:t>Sampling unit</a:t>
            </a:r>
          </a:p>
          <a:p>
            <a:pPr lvl="1">
              <a:spcBef>
                <a:spcPts val="0"/>
              </a:spcBef>
              <a:spcAft>
                <a:spcPts val="600"/>
              </a:spcAft>
            </a:pPr>
            <a:r>
              <a:rPr lang="en-US" altLang="en-US" dirty="0"/>
              <a:t>The item or person that is sampled or selected</a:t>
            </a:r>
          </a:p>
        </p:txBody>
      </p:sp>
    </p:spTree>
    <p:extLst>
      <p:ext uri="{BB962C8B-B14F-4D97-AF65-F5344CB8AC3E}">
        <p14:creationId xmlns:p14="http://schemas.microsoft.com/office/powerpoint/2010/main" val="26568627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p:cNvSpPr>
          <p:nvPr>
            <p:ph type="title"/>
          </p:nvPr>
        </p:nvSpPr>
        <p:spPr bwMode="auto">
          <a:xfrm>
            <a:off x="457200" y="274319"/>
            <a:ext cx="7772400" cy="1143000"/>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rgbClr val="808080"/>
                  </a:outerShdw>
                </a:effectLst>
              </a14:hiddenEffects>
            </a:ext>
          </a:extLst>
        </p:spPr>
        <p:txBody>
          <a:bodyPr wrap="square" lIns="92075" tIns="46038" rIns="92075" bIns="46038" numCol="1" compatLnSpc="1">
            <a:prstTxWarp prst="textNoShape">
              <a:avLst/>
            </a:prstTxWarp>
          </a:bodyPr>
          <a:lstStyle/>
          <a:p>
            <a:pPr eaLnBrk="1" hangingPunct="1">
              <a:defRPr/>
            </a:pPr>
            <a:r>
              <a:rPr lang="fr-CA" dirty="0" err="1">
                <a:solidFill>
                  <a:srgbClr val="0B5395"/>
                </a:solidFill>
                <a:ea typeface="+mj-ea"/>
              </a:rPr>
              <a:t>Study</a:t>
            </a:r>
            <a:r>
              <a:rPr lang="fr-CA" dirty="0">
                <a:solidFill>
                  <a:srgbClr val="0B5395"/>
                </a:solidFill>
                <a:ea typeface="+mj-ea"/>
              </a:rPr>
              <a:t> population: </a:t>
            </a:r>
            <a:r>
              <a:rPr lang="fr-CA" dirty="0" err="1">
                <a:solidFill>
                  <a:srgbClr val="0B5395"/>
                </a:solidFill>
                <a:ea typeface="+mj-ea"/>
              </a:rPr>
              <a:t>Selection</a:t>
            </a:r>
            <a:r>
              <a:rPr lang="fr-CA" dirty="0">
                <a:solidFill>
                  <a:srgbClr val="0B5395"/>
                </a:solidFill>
                <a:ea typeface="+mj-ea"/>
              </a:rPr>
              <a:t> </a:t>
            </a:r>
          </a:p>
        </p:txBody>
      </p:sp>
      <p:sp>
        <p:nvSpPr>
          <p:cNvPr id="34819" name="Rectangle 3"/>
          <p:cNvSpPr>
            <a:spLocks noGrp="1"/>
          </p:cNvSpPr>
          <p:nvPr>
            <p:ph idx="1"/>
          </p:nvPr>
        </p:nvSpPr>
        <p:spPr>
          <a:xfrm>
            <a:off x="574675" y="1778001"/>
            <a:ext cx="8492836" cy="4286250"/>
          </a:xfrm>
          <a:extLst>
            <a:ext uri="{AF507438-7753-43e0-B8FC-AC1667EBCBE1}">
              <a14:hiddenEffects xmlns:a14="http://schemas.microsoft.com/office/drawing/2010/main" xmlns="">
                <a:effectLst>
                  <a:outerShdw dist="35921" dir="2700000" algn="ctr" rotWithShape="0">
                    <a:srgbClr val="808080"/>
                  </a:outerShdw>
                </a:effectLst>
              </a14:hiddenEffects>
            </a:ext>
          </a:extLst>
        </p:spPr>
        <p:txBody>
          <a:bodyPr lIns="92075" tIns="46038" rIns="92075" bIns="46038"/>
          <a:lstStyle/>
          <a:p>
            <a:pPr eaLnBrk="1" hangingPunct="1">
              <a:lnSpc>
                <a:spcPct val="90000"/>
              </a:lnSpc>
              <a:spcBef>
                <a:spcPts val="0"/>
              </a:spcBef>
              <a:spcAft>
                <a:spcPts val="600"/>
              </a:spcAft>
            </a:pPr>
            <a:r>
              <a:rPr lang="fr-CA" altLang="en-US" dirty="0" err="1"/>
              <a:t>Why</a:t>
            </a:r>
            <a:r>
              <a:rPr lang="fr-CA" altLang="en-US" dirty="0"/>
              <a:t> select?</a:t>
            </a:r>
          </a:p>
          <a:p>
            <a:pPr lvl="1">
              <a:lnSpc>
                <a:spcPct val="90000"/>
              </a:lnSpc>
              <a:spcBef>
                <a:spcPts val="0"/>
              </a:spcBef>
              <a:spcAft>
                <a:spcPts val="1200"/>
              </a:spcAft>
            </a:pPr>
            <a:r>
              <a:rPr lang="fr-CA" altLang="en-US" sz="3200" dirty="0"/>
              <a:t> </a:t>
            </a:r>
            <a:r>
              <a:rPr lang="fr-CA" altLang="en-US" dirty="0"/>
              <a:t>Rarely possible to study whole population</a:t>
            </a:r>
          </a:p>
          <a:p>
            <a:pPr eaLnBrk="1" hangingPunct="1">
              <a:lnSpc>
                <a:spcPct val="90000"/>
              </a:lnSpc>
              <a:spcBef>
                <a:spcPts val="0"/>
              </a:spcBef>
              <a:spcAft>
                <a:spcPts val="600"/>
              </a:spcAft>
            </a:pPr>
            <a:r>
              <a:rPr lang="fr-CA" altLang="en-US" dirty="0" err="1"/>
              <a:t>Criteria</a:t>
            </a:r>
            <a:r>
              <a:rPr lang="fr-CA" altLang="en-US" dirty="0"/>
              <a:t> for </a:t>
            </a:r>
            <a:r>
              <a:rPr lang="fr-CA" altLang="en-US" dirty="0" err="1"/>
              <a:t>selection</a:t>
            </a:r>
            <a:endParaRPr lang="fr-CA" altLang="en-US" dirty="0"/>
          </a:p>
          <a:p>
            <a:pPr lvl="1">
              <a:lnSpc>
                <a:spcPct val="90000"/>
              </a:lnSpc>
              <a:spcBef>
                <a:spcPts val="0"/>
              </a:spcBef>
              <a:spcAft>
                <a:spcPts val="1200"/>
              </a:spcAft>
            </a:pPr>
            <a:r>
              <a:rPr lang="fr-CA" altLang="en-US" dirty="0"/>
              <a:t>Appropriate for </a:t>
            </a:r>
            <a:r>
              <a:rPr lang="fr-CA" altLang="en-US" b="1" dirty="0"/>
              <a:t>research question </a:t>
            </a:r>
            <a:r>
              <a:rPr lang="fr-CA" altLang="en-US" dirty="0"/>
              <a:t>and feasibility</a:t>
            </a:r>
          </a:p>
          <a:p>
            <a:pPr eaLnBrk="1" hangingPunct="1">
              <a:lnSpc>
                <a:spcPct val="90000"/>
              </a:lnSpc>
              <a:spcBef>
                <a:spcPts val="0"/>
              </a:spcBef>
              <a:spcAft>
                <a:spcPts val="600"/>
              </a:spcAft>
            </a:pPr>
            <a:r>
              <a:rPr lang="fr-CA" altLang="en-US" dirty="0"/>
              <a:t>Sources of </a:t>
            </a:r>
            <a:r>
              <a:rPr lang="fr-CA" altLang="en-US" dirty="0" err="1"/>
              <a:t>study</a:t>
            </a:r>
            <a:r>
              <a:rPr lang="fr-CA" altLang="en-US" dirty="0"/>
              <a:t> populations</a:t>
            </a:r>
          </a:p>
          <a:p>
            <a:pPr lvl="1">
              <a:lnSpc>
                <a:spcPct val="90000"/>
              </a:lnSpc>
              <a:spcBef>
                <a:spcPts val="0"/>
              </a:spcBef>
              <a:spcAft>
                <a:spcPts val="600"/>
              </a:spcAft>
            </a:pPr>
            <a:r>
              <a:rPr lang="fr-CA" altLang="en-US" dirty="0" err="1"/>
              <a:t>Community</a:t>
            </a:r>
            <a:r>
              <a:rPr lang="fr-CA" altLang="en-US" dirty="0"/>
              <a:t>, </a:t>
            </a:r>
            <a:r>
              <a:rPr lang="fr-CA" altLang="en-US" dirty="0" err="1"/>
              <a:t>workplace</a:t>
            </a:r>
            <a:r>
              <a:rPr lang="fr-CA" altLang="en-US" dirty="0"/>
              <a:t>, </a:t>
            </a:r>
            <a:r>
              <a:rPr lang="fr-CA" altLang="en-US" dirty="0" err="1"/>
              <a:t>school</a:t>
            </a:r>
            <a:r>
              <a:rPr lang="fr-CA" altLang="en-US" dirty="0"/>
              <a:t>, </a:t>
            </a:r>
            <a:r>
              <a:rPr lang="fr-CA" altLang="en-US" dirty="0" err="1"/>
              <a:t>hospital</a:t>
            </a:r>
            <a:r>
              <a:rPr lang="fr-CA" altLang="en-US" dirty="0"/>
              <a:t>  </a:t>
            </a:r>
          </a:p>
          <a:p>
            <a:pPr lvl="1" eaLnBrk="1" hangingPunct="1">
              <a:lnSpc>
                <a:spcPct val="90000"/>
              </a:lnSpc>
              <a:spcBef>
                <a:spcPts val="0"/>
              </a:spcBef>
              <a:spcAft>
                <a:spcPts val="600"/>
              </a:spcAft>
            </a:pPr>
            <a:r>
              <a:rPr lang="fr-CA" altLang="en-US" dirty="0"/>
              <a:t>Administrative data bases, registries</a:t>
            </a:r>
          </a:p>
        </p:txBody>
      </p:sp>
    </p:spTree>
    <p:extLst>
      <p:ext uri="{BB962C8B-B14F-4D97-AF65-F5344CB8AC3E}">
        <p14:creationId xmlns:p14="http://schemas.microsoft.com/office/powerpoint/2010/main" val="3585509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457200" y="269875"/>
            <a:ext cx="8492836" cy="1396999"/>
          </a:xfrm>
        </p:spPr>
        <p:txBody>
          <a:bodyPr/>
          <a:lstStyle/>
          <a:p>
            <a:pPr>
              <a:lnSpc>
                <a:spcPct val="90000"/>
              </a:lnSpc>
            </a:pPr>
            <a:r>
              <a:rPr lang="en-US" altLang="en-US" sz="4000" dirty="0"/>
              <a:t>Information you need if you plan to do sampling in your study</a:t>
            </a:r>
          </a:p>
        </p:txBody>
      </p:sp>
      <p:sp>
        <p:nvSpPr>
          <p:cNvPr id="3" name="Content Placeholder 2"/>
          <p:cNvSpPr>
            <a:spLocks noGrp="1"/>
          </p:cNvSpPr>
          <p:nvPr>
            <p:ph idx="1"/>
          </p:nvPr>
        </p:nvSpPr>
        <p:spPr>
          <a:xfrm>
            <a:off x="685800" y="1974850"/>
            <a:ext cx="7772400" cy="4267200"/>
          </a:xfrm>
        </p:spPr>
        <p:txBody>
          <a:bodyPr/>
          <a:lstStyle/>
          <a:p>
            <a:pPr>
              <a:defRPr/>
            </a:pPr>
            <a:r>
              <a:rPr lang="en-US" dirty="0"/>
              <a:t>Study population</a:t>
            </a:r>
          </a:p>
          <a:p>
            <a:pPr>
              <a:defRPr/>
            </a:pPr>
            <a:r>
              <a:rPr lang="en-US" dirty="0"/>
              <a:t>Sampling frame</a:t>
            </a:r>
          </a:p>
          <a:p>
            <a:pPr>
              <a:defRPr/>
            </a:pPr>
            <a:r>
              <a:rPr lang="en-US" dirty="0"/>
              <a:t>Sample units</a:t>
            </a:r>
          </a:p>
          <a:p>
            <a:pPr>
              <a:defRPr/>
            </a:pPr>
            <a:r>
              <a:rPr lang="en-US" dirty="0"/>
              <a:t>Sample type</a:t>
            </a:r>
          </a:p>
          <a:p>
            <a:pPr lvl="1">
              <a:spcBef>
                <a:spcPts val="0"/>
              </a:spcBef>
              <a:defRPr/>
            </a:pPr>
            <a:r>
              <a:rPr lang="en-US" dirty="0">
                <a:ea typeface="+mn-ea"/>
              </a:rPr>
              <a:t>Probability</a:t>
            </a:r>
          </a:p>
          <a:p>
            <a:pPr lvl="1">
              <a:spcBef>
                <a:spcPts val="0"/>
              </a:spcBef>
              <a:defRPr/>
            </a:pPr>
            <a:r>
              <a:rPr lang="en-US" dirty="0">
                <a:ea typeface="+mn-ea"/>
              </a:rPr>
              <a:t>Non-probability</a:t>
            </a:r>
          </a:p>
          <a:p>
            <a:pPr>
              <a:defRPr/>
            </a:pPr>
            <a:r>
              <a:rPr lang="en-US" dirty="0"/>
              <a:t>Sample size </a:t>
            </a:r>
          </a:p>
          <a:p>
            <a:pPr>
              <a:defRPr/>
            </a:pPr>
            <a:endParaRPr lang="en-US" dirty="0"/>
          </a:p>
        </p:txBody>
      </p:sp>
    </p:spTree>
    <p:extLst>
      <p:ext uri="{BB962C8B-B14F-4D97-AF65-F5344CB8AC3E}">
        <p14:creationId xmlns:p14="http://schemas.microsoft.com/office/powerpoint/2010/main" val="8237703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p:cNvSpPr>
          <p:nvPr>
            <p:ph type="title"/>
          </p:nvPr>
        </p:nvSpPr>
        <p:spPr bwMode="auto">
          <a:xfrm>
            <a:off x="388938" y="124041"/>
            <a:ext cx="8024812" cy="1050709"/>
          </a:xfrm>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compatLnSpc="1">
            <a:prstTxWarp prst="textNoShape">
              <a:avLst/>
            </a:prstTxWarp>
          </a:bodyPr>
          <a:lstStyle/>
          <a:p>
            <a:pPr eaLnBrk="1" hangingPunct="1">
              <a:defRPr/>
            </a:pPr>
            <a:r>
              <a:rPr lang="fr-CA" dirty="0">
                <a:ea typeface="+mj-ea"/>
              </a:rPr>
              <a:t>Options for sampling</a:t>
            </a:r>
            <a:endParaRPr lang="en-US" dirty="0">
              <a:ea typeface="+mj-ea"/>
            </a:endParaRPr>
          </a:p>
        </p:txBody>
      </p:sp>
      <p:pic>
        <p:nvPicPr>
          <p:cNvPr id="36867" name="Picture 3" descr="Medium_619200661131PM_Olympics,%20Los%20Angeles,%201984,%20Coliseum%20Crowd"/>
          <p:cNvPicPr>
            <a:picLocks noGrp="1" noChangeAspect="1" noChangeArrowheads="1"/>
          </p:cNvPicPr>
          <p:nvPr>
            <p:ph idx="1"/>
          </p:nvPr>
        </p:nvPicPr>
        <p:blipFill>
          <a:blip r:embed="rId3">
            <a:extLst>
              <a:ext uri="{BEBA8EAE-BF5A-486C-A8C5-ECC9F3942E4B}">
                <a14:imgProps xmlns:a14="http://schemas.microsoft.com/office/drawing/2010/main">
                  <a14:imgLayer r:embed="rId4">
                    <a14:imgEffect>
                      <a14:brightnessContrast contrast="-35000"/>
                    </a14:imgEffect>
                  </a14:imgLayer>
                </a14:imgProps>
              </a:ext>
              <a:ext uri="{28A0092B-C50C-407E-A947-70E740481C1C}">
                <a14:useLocalDpi xmlns:a14="http://schemas.microsoft.com/office/drawing/2010/main" val="0"/>
              </a:ext>
            </a:extLst>
          </a:blip>
          <a:srcRect/>
          <a:stretch>
            <a:fillRect/>
          </a:stretch>
        </p:blipFill>
        <p:spPr>
          <a:xfrm>
            <a:off x="388938" y="1390579"/>
            <a:ext cx="8288337" cy="4846492"/>
          </a:xfrm>
          <a:noFill/>
          <a:extLst>
            <a:ext uri="{AF507438-7753-43e0-B8FC-AC1667EBCBE1}">
              <a14:hiddenEffects xmlns:a14="http://schemas.microsoft.com/office/drawing/2010/main" xmlns="">
                <a:effectLst>
                  <a:outerShdw dist="35921" dir="2700000" algn="ctr" rotWithShape="0">
                    <a:srgbClr val="808080"/>
                  </a:outerShdw>
                </a:effectLst>
              </a14:hiddenEffects>
            </a:ext>
          </a:extLst>
        </p:spPr>
      </p:pic>
      <p:sp>
        <p:nvSpPr>
          <p:cNvPr id="128004" name="Rectangle 4"/>
          <p:cNvSpPr>
            <a:spLocks noChangeArrowheads="1"/>
          </p:cNvSpPr>
          <p:nvPr/>
        </p:nvSpPr>
        <p:spPr bwMode="auto">
          <a:xfrm>
            <a:off x="388938" y="1446142"/>
            <a:ext cx="2374037" cy="2135187"/>
          </a:xfrm>
          <a:prstGeom prst="rect">
            <a:avLst/>
          </a:prstGeom>
          <a:solidFill>
            <a:srgbClr val="595959">
              <a:alpha val="25000"/>
            </a:srgbClr>
          </a:solidFill>
          <a:ln>
            <a:noFill/>
          </a:ln>
          <a:effectLs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algn="ctr" eaLnBrk="1" hangingPunct="1">
              <a:lnSpc>
                <a:spcPct val="100000"/>
              </a:lnSpc>
              <a:spcAft>
                <a:spcPct val="0"/>
              </a:spcAft>
              <a:buClrTx/>
              <a:buSzTx/>
              <a:buFontTx/>
              <a:buNone/>
            </a:pPr>
            <a:r>
              <a:rPr lang="en-US" altLang="en-US" sz="2600" b="1" dirty="0">
                <a:solidFill>
                  <a:srgbClr val="FFFF00"/>
                </a:solidFill>
                <a:latin typeface="Arial" charset="0"/>
              </a:rPr>
              <a:t> </a:t>
            </a:r>
            <a:r>
              <a:rPr lang="en-US" altLang="en-US" sz="2400" b="1" dirty="0">
                <a:solidFill>
                  <a:srgbClr val="FFFF00"/>
                </a:solidFill>
                <a:latin typeface="Arial" charset="0"/>
              </a:rPr>
              <a:t>RANDOM</a:t>
            </a:r>
            <a:r>
              <a:rPr lang="en-US" altLang="en-US" sz="2600" b="1" dirty="0">
                <a:solidFill>
                  <a:srgbClr val="FFFF00"/>
                </a:solidFill>
                <a:latin typeface="Arial" charset="0"/>
              </a:rPr>
              <a:t>:</a:t>
            </a:r>
          </a:p>
          <a:p>
            <a:pPr algn="ctr" eaLnBrk="1" hangingPunct="1">
              <a:lnSpc>
                <a:spcPct val="100000"/>
              </a:lnSpc>
              <a:spcAft>
                <a:spcPct val="0"/>
              </a:spcAft>
              <a:buClrTx/>
              <a:buSzTx/>
              <a:buFontTx/>
              <a:buNone/>
            </a:pPr>
            <a:r>
              <a:rPr lang="en-US" altLang="en-US" sz="2400" b="1" dirty="0">
                <a:solidFill>
                  <a:srgbClr val="FFFF00"/>
                </a:solidFill>
                <a:latin typeface="Arial" charset="0"/>
              </a:rPr>
              <a:t>Select row &amp; </a:t>
            </a:r>
          </a:p>
          <a:p>
            <a:pPr algn="ctr" eaLnBrk="1" hangingPunct="1">
              <a:lnSpc>
                <a:spcPct val="100000"/>
              </a:lnSpc>
              <a:spcAft>
                <a:spcPct val="0"/>
              </a:spcAft>
              <a:buClrTx/>
              <a:buSzTx/>
              <a:buFontTx/>
              <a:buNone/>
            </a:pPr>
            <a:r>
              <a:rPr lang="en-US" altLang="en-US" sz="2400" b="1" dirty="0">
                <a:solidFill>
                  <a:srgbClr val="FFFF00"/>
                </a:solidFill>
                <a:latin typeface="Arial" charset="0"/>
              </a:rPr>
              <a:t>seat number </a:t>
            </a:r>
          </a:p>
          <a:p>
            <a:pPr algn="ctr" eaLnBrk="1" hangingPunct="1">
              <a:lnSpc>
                <a:spcPct val="100000"/>
              </a:lnSpc>
              <a:spcAft>
                <a:spcPct val="0"/>
              </a:spcAft>
              <a:buClrTx/>
              <a:buSzTx/>
              <a:buFontTx/>
              <a:buNone/>
            </a:pPr>
            <a:r>
              <a:rPr lang="en-US" altLang="en-US" sz="2400" b="1" dirty="0">
                <a:solidFill>
                  <a:srgbClr val="FFFF00"/>
                </a:solidFill>
                <a:latin typeface="Arial" charset="0"/>
              </a:rPr>
              <a:t>at random</a:t>
            </a:r>
          </a:p>
        </p:txBody>
      </p:sp>
      <p:sp>
        <p:nvSpPr>
          <p:cNvPr id="128005" name="Rectangle 5"/>
          <p:cNvSpPr>
            <a:spLocks noChangeArrowheads="1"/>
          </p:cNvSpPr>
          <p:nvPr/>
        </p:nvSpPr>
        <p:spPr bwMode="auto">
          <a:xfrm>
            <a:off x="6253163" y="1728035"/>
            <a:ext cx="2160587" cy="1187450"/>
          </a:xfrm>
          <a:prstGeom prst="rect">
            <a:avLst/>
          </a:prstGeom>
          <a:solidFill>
            <a:schemeClr val="bg2">
              <a:lumMod val="65000"/>
              <a:lumOff val="35000"/>
              <a:alpha val="28000"/>
            </a:schemeClr>
          </a:solidFill>
          <a:ln>
            <a:noFill/>
          </a:ln>
          <a:effectLs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algn="ctr" eaLnBrk="1" hangingPunct="1">
              <a:lnSpc>
                <a:spcPct val="100000"/>
              </a:lnSpc>
              <a:spcAft>
                <a:spcPct val="0"/>
              </a:spcAft>
              <a:buClrTx/>
              <a:buSzTx/>
              <a:buFontTx/>
              <a:buNone/>
            </a:pPr>
            <a:r>
              <a:rPr lang="en-US" altLang="en-US" sz="2400" b="1" dirty="0">
                <a:solidFill>
                  <a:srgbClr val="FFFF00"/>
                </a:solidFill>
                <a:latin typeface="Arial" charset="0"/>
              </a:rPr>
              <a:t>SYSTEMATIC: </a:t>
            </a:r>
          </a:p>
          <a:p>
            <a:pPr algn="ctr" eaLnBrk="1" hangingPunct="1">
              <a:lnSpc>
                <a:spcPct val="100000"/>
              </a:lnSpc>
              <a:spcAft>
                <a:spcPct val="0"/>
              </a:spcAft>
              <a:buClrTx/>
              <a:buSzTx/>
              <a:buFontTx/>
              <a:buNone/>
            </a:pPr>
            <a:r>
              <a:rPr lang="en-US" altLang="en-US" sz="2400" b="1" dirty="0">
                <a:solidFill>
                  <a:srgbClr val="FFFF00"/>
                </a:solidFill>
                <a:latin typeface="Arial" charset="0"/>
              </a:rPr>
              <a:t>Select every </a:t>
            </a:r>
          </a:p>
          <a:p>
            <a:pPr algn="ctr" eaLnBrk="1" hangingPunct="1">
              <a:lnSpc>
                <a:spcPct val="100000"/>
              </a:lnSpc>
              <a:spcAft>
                <a:spcPct val="0"/>
              </a:spcAft>
              <a:buClrTx/>
              <a:buSzTx/>
              <a:buFontTx/>
              <a:buNone/>
            </a:pPr>
            <a:r>
              <a:rPr lang="en-US" altLang="en-US" sz="2400" b="1" dirty="0">
                <a:solidFill>
                  <a:srgbClr val="FFFF00"/>
                </a:solidFill>
                <a:latin typeface="Arial" charset="0"/>
              </a:rPr>
              <a:t>10</a:t>
            </a:r>
            <a:r>
              <a:rPr lang="en-US" altLang="en-US" sz="2400" b="1" baseline="30000" dirty="0">
                <a:solidFill>
                  <a:srgbClr val="FFFF00"/>
                </a:solidFill>
                <a:latin typeface="Arial" charset="0"/>
              </a:rPr>
              <a:t>th</a:t>
            </a:r>
            <a:r>
              <a:rPr lang="en-US" altLang="en-US" sz="2400" b="1" dirty="0">
                <a:solidFill>
                  <a:srgbClr val="FFFF00"/>
                </a:solidFill>
                <a:latin typeface="Arial" charset="0"/>
              </a:rPr>
              <a:t> person</a:t>
            </a:r>
          </a:p>
        </p:txBody>
      </p:sp>
      <p:sp>
        <p:nvSpPr>
          <p:cNvPr id="128006" name="Rectangle 6"/>
          <p:cNvSpPr>
            <a:spLocks noChangeArrowheads="1"/>
          </p:cNvSpPr>
          <p:nvPr/>
        </p:nvSpPr>
        <p:spPr bwMode="auto">
          <a:xfrm>
            <a:off x="388938" y="4224416"/>
            <a:ext cx="3698821" cy="1744663"/>
          </a:xfrm>
          <a:prstGeom prst="rect">
            <a:avLst/>
          </a:prstGeom>
          <a:solidFill>
            <a:srgbClr val="595959">
              <a:alpha val="25000"/>
            </a:srgbClr>
          </a:solidFill>
          <a:ln>
            <a:noFill/>
          </a:ln>
          <a:effectLs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algn="ctr" eaLnBrk="1" hangingPunct="1">
              <a:lnSpc>
                <a:spcPct val="100000"/>
              </a:lnSpc>
              <a:spcAft>
                <a:spcPct val="0"/>
              </a:spcAft>
              <a:buClrTx/>
              <a:buSzTx/>
              <a:buFontTx/>
              <a:buNone/>
            </a:pPr>
            <a:r>
              <a:rPr lang="en-US" altLang="en-US" sz="2400" b="1" dirty="0">
                <a:solidFill>
                  <a:srgbClr val="FFFF00"/>
                </a:solidFill>
                <a:latin typeface="Arial" charset="0"/>
              </a:rPr>
              <a:t>CLUSTER: </a:t>
            </a:r>
          </a:p>
          <a:p>
            <a:pPr algn="ctr" eaLnBrk="1" hangingPunct="1">
              <a:lnSpc>
                <a:spcPct val="100000"/>
              </a:lnSpc>
              <a:spcAft>
                <a:spcPct val="0"/>
              </a:spcAft>
              <a:buClrTx/>
              <a:buSzTx/>
              <a:buFontTx/>
              <a:buNone/>
            </a:pPr>
            <a:r>
              <a:rPr lang="en-US" altLang="en-US" sz="2400" b="1" dirty="0">
                <a:solidFill>
                  <a:srgbClr val="FFFF00"/>
                </a:solidFill>
                <a:latin typeface="Arial" charset="0"/>
              </a:rPr>
              <a:t>Select groups of </a:t>
            </a:r>
          </a:p>
          <a:p>
            <a:pPr algn="ctr" eaLnBrk="1" hangingPunct="1">
              <a:lnSpc>
                <a:spcPct val="100000"/>
              </a:lnSpc>
              <a:spcAft>
                <a:spcPct val="0"/>
              </a:spcAft>
              <a:buClrTx/>
              <a:buSzTx/>
              <a:buFontTx/>
              <a:buNone/>
            </a:pPr>
            <a:r>
              <a:rPr lang="en-US" altLang="en-US" sz="2400" b="1" dirty="0">
                <a:solidFill>
                  <a:srgbClr val="FFFF00"/>
                </a:solidFill>
                <a:latin typeface="Arial" charset="0"/>
              </a:rPr>
              <a:t>several rows &amp; seats</a:t>
            </a:r>
          </a:p>
        </p:txBody>
      </p:sp>
      <p:sp>
        <p:nvSpPr>
          <p:cNvPr id="128007" name="Rectangle 7"/>
          <p:cNvSpPr>
            <a:spLocks noChangeArrowheads="1"/>
          </p:cNvSpPr>
          <p:nvPr/>
        </p:nvSpPr>
        <p:spPr bwMode="auto">
          <a:xfrm>
            <a:off x="5889625" y="4565650"/>
            <a:ext cx="2184400" cy="1082675"/>
          </a:xfrm>
          <a:prstGeom prst="rect">
            <a:avLst/>
          </a:prstGeom>
          <a:solidFill>
            <a:srgbClr val="595959">
              <a:alpha val="22000"/>
            </a:srgbClr>
          </a:solidFill>
          <a:ln>
            <a:noFill/>
          </a:ln>
          <a:effectLs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algn="ctr" eaLnBrk="1" hangingPunct="1">
              <a:lnSpc>
                <a:spcPct val="100000"/>
              </a:lnSpc>
              <a:spcAft>
                <a:spcPct val="0"/>
              </a:spcAft>
              <a:buClrTx/>
              <a:buSzTx/>
              <a:buFontTx/>
              <a:buNone/>
            </a:pPr>
            <a:r>
              <a:rPr lang="en-US" altLang="en-US" sz="2400" b="1" dirty="0">
                <a:solidFill>
                  <a:srgbClr val="FFFF00"/>
                </a:solidFill>
                <a:latin typeface="Arial" charset="0"/>
              </a:rPr>
              <a:t>CONVENIENCE:</a:t>
            </a:r>
          </a:p>
          <a:p>
            <a:pPr algn="ctr" eaLnBrk="1" hangingPunct="1">
              <a:lnSpc>
                <a:spcPct val="100000"/>
              </a:lnSpc>
              <a:spcAft>
                <a:spcPct val="0"/>
              </a:spcAft>
              <a:buClrTx/>
              <a:buSzTx/>
              <a:buFontTx/>
              <a:buNone/>
            </a:pPr>
            <a:r>
              <a:rPr lang="en-US" altLang="en-US" sz="2400" b="1" dirty="0">
                <a:solidFill>
                  <a:srgbClr val="FFFF00"/>
                </a:solidFill>
                <a:latin typeface="Arial" charset="0"/>
              </a:rPr>
              <a:t>Select those </a:t>
            </a:r>
          </a:p>
          <a:p>
            <a:pPr algn="ctr" eaLnBrk="1" hangingPunct="1">
              <a:lnSpc>
                <a:spcPct val="100000"/>
              </a:lnSpc>
              <a:spcAft>
                <a:spcPct val="0"/>
              </a:spcAft>
              <a:buClrTx/>
              <a:buSzTx/>
              <a:buFontTx/>
              <a:buNone/>
            </a:pPr>
            <a:r>
              <a:rPr lang="en-US" altLang="en-US" sz="2400" b="1" dirty="0">
                <a:solidFill>
                  <a:srgbClr val="FFFF00"/>
                </a:solidFill>
                <a:latin typeface="Arial" charset="0"/>
              </a:rPr>
              <a:t>near entrance</a:t>
            </a:r>
          </a:p>
        </p:txBody>
      </p:sp>
      <p:sp>
        <p:nvSpPr>
          <p:cNvPr id="128008" name="Rectangle 8"/>
          <p:cNvSpPr>
            <a:spLocks noChangeArrowheads="1"/>
          </p:cNvSpPr>
          <p:nvPr/>
        </p:nvSpPr>
        <p:spPr bwMode="auto">
          <a:xfrm>
            <a:off x="3217862" y="2633741"/>
            <a:ext cx="2671763" cy="1590675"/>
          </a:xfrm>
          <a:prstGeom prst="rect">
            <a:avLst/>
          </a:prstGeom>
          <a:solidFill>
            <a:srgbClr val="595959">
              <a:alpha val="25000"/>
            </a:srgbClr>
          </a:solidFill>
          <a:ln>
            <a:noFill/>
          </a:ln>
          <a:effectLst/>
          <a:extLst/>
        </p:spPr>
        <p:txBody>
          <a:bodyPr wrap="none" anchor="ctr"/>
          <a:lstStyle>
            <a:lvl1pPr eaLnBrk="0" hangingPunct="0">
              <a:lnSpc>
                <a:spcPct val="90000"/>
              </a:lnSpc>
              <a:spcAft>
                <a:spcPts val="1500"/>
              </a:spcAft>
              <a:buClr>
                <a:schemeClr val="accent2"/>
              </a:buClr>
              <a:buSzPct val="100000"/>
              <a:buFont typeface="Wingdings" pitchFamily="2" charset="2"/>
              <a:buChar char="§"/>
              <a:defRPr sz="3200">
                <a:solidFill>
                  <a:schemeClr val="tx1"/>
                </a:solidFill>
                <a:latin typeface="Franklin Gothic Book" pitchFamily="34" charset="0"/>
                <a:ea typeface="Franklin Gothic Book" pitchFamily="34" charset="0"/>
                <a:cs typeface="Franklin Gothic Book" pitchFamily="34" charset="0"/>
              </a:defRPr>
            </a:lvl1pPr>
            <a:lvl2pPr marL="742950" indent="-285750" eaLnBrk="0" hangingPunct="0">
              <a:lnSpc>
                <a:spcPct val="90000"/>
              </a:lnSpc>
              <a:spcAft>
                <a:spcPts val="1500"/>
              </a:spcAft>
              <a:buClr>
                <a:srgbClr val="6871BE"/>
              </a:buClr>
              <a:buSzPct val="100000"/>
              <a:buFont typeface="Wingdings" pitchFamily="2" charset="2"/>
              <a:buChar char="§"/>
              <a:defRPr sz="2400">
                <a:solidFill>
                  <a:schemeClr val="tx1"/>
                </a:solidFill>
                <a:latin typeface="Franklin Gothic Book" pitchFamily="34" charset="0"/>
                <a:ea typeface="Franklin Gothic Book" pitchFamily="34" charset="0"/>
                <a:cs typeface="Franklin Gothic Book" pitchFamily="34" charset="0"/>
              </a:defRPr>
            </a:lvl2pPr>
            <a:lvl3pPr marL="1143000" indent="-228600" eaLnBrk="0" hangingPunct="0">
              <a:lnSpc>
                <a:spcPct val="90000"/>
              </a:lnSpc>
              <a:spcAft>
                <a:spcPts val="1500"/>
              </a:spcAft>
              <a:buClr>
                <a:schemeClr val="accent1"/>
              </a:buClr>
              <a:buSzPct val="100000"/>
              <a:buFont typeface="Wingdings" pitchFamily="2" charset="2"/>
              <a:buChar char="§"/>
              <a:defRPr>
                <a:solidFill>
                  <a:schemeClr val="tx1"/>
                </a:solidFill>
                <a:latin typeface="Franklin Gothic Book" pitchFamily="34" charset="0"/>
                <a:ea typeface="Franklin Gothic Book" pitchFamily="34" charset="0"/>
                <a:cs typeface="Franklin Gothic Book" pitchFamily="34" charset="0"/>
              </a:defRPr>
            </a:lvl3pPr>
            <a:lvl4pPr marL="1600200" indent="-228600" eaLnBrk="0" hangingPunct="0">
              <a:lnSpc>
                <a:spcPct val="90000"/>
              </a:lnSpc>
              <a:spcAft>
                <a:spcPts val="1500"/>
              </a:spcAft>
              <a:buClr>
                <a:schemeClr val="accent2"/>
              </a:buClr>
              <a:buSzPct val="100000"/>
              <a:buFont typeface="Wingdings" pitchFamily="2" charset="2"/>
              <a:buChar char="§"/>
              <a:defRPr sz="1400">
                <a:solidFill>
                  <a:schemeClr val="tx1"/>
                </a:solidFill>
                <a:latin typeface="Franklin Gothic Book" pitchFamily="34" charset="0"/>
                <a:ea typeface="Franklin Gothic Book" pitchFamily="34" charset="0"/>
                <a:cs typeface="Franklin Gothic Book" pitchFamily="34" charset="0"/>
              </a:defRPr>
            </a:lvl4pPr>
            <a:lvl5pPr marL="2057400" indent="-228600" eaLnBrk="0" hangingPunct="0">
              <a:lnSpc>
                <a:spcPct val="90000"/>
              </a:lnSpc>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5pPr>
            <a:lvl6pPr marL="25146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6pPr>
            <a:lvl7pPr marL="29718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7pPr>
            <a:lvl8pPr marL="34290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8pPr>
            <a:lvl9pPr marL="3886200" indent="-228600" defTabSz="457200" eaLnBrk="0" fontAlgn="base" hangingPunct="0">
              <a:lnSpc>
                <a:spcPct val="90000"/>
              </a:lnSpc>
              <a:spcBef>
                <a:spcPct val="0"/>
              </a:spcBef>
              <a:spcAft>
                <a:spcPts val="1500"/>
              </a:spcAft>
              <a:buClr>
                <a:srgbClr val="6871BE"/>
              </a:buClr>
              <a:buSzPct val="100000"/>
              <a:buFont typeface="Wingdings" pitchFamily="2" charset="2"/>
              <a:buChar char="§"/>
              <a:defRPr sz="1200">
                <a:solidFill>
                  <a:schemeClr val="tx1"/>
                </a:solidFill>
                <a:latin typeface="Franklin Gothic Book" pitchFamily="34" charset="0"/>
                <a:ea typeface="Franklin Gothic Book" pitchFamily="34" charset="0"/>
                <a:cs typeface="Franklin Gothic Book" pitchFamily="34" charset="0"/>
              </a:defRPr>
            </a:lvl9pPr>
          </a:lstStyle>
          <a:p>
            <a:pPr algn="ctr" eaLnBrk="1" hangingPunct="1">
              <a:lnSpc>
                <a:spcPct val="100000"/>
              </a:lnSpc>
              <a:spcAft>
                <a:spcPct val="0"/>
              </a:spcAft>
              <a:buClrTx/>
              <a:buSzTx/>
              <a:buFontTx/>
              <a:buNone/>
            </a:pPr>
            <a:r>
              <a:rPr lang="en-US" altLang="en-US" sz="2400" b="1" dirty="0">
                <a:solidFill>
                  <a:srgbClr val="FFFF00"/>
                </a:solidFill>
                <a:latin typeface="Arial" charset="0"/>
              </a:rPr>
              <a:t>STRATIFIED RANDOM: </a:t>
            </a:r>
          </a:p>
          <a:p>
            <a:pPr algn="ctr" eaLnBrk="1" hangingPunct="1">
              <a:lnSpc>
                <a:spcPct val="100000"/>
              </a:lnSpc>
              <a:spcAft>
                <a:spcPct val="0"/>
              </a:spcAft>
              <a:buClrTx/>
              <a:buSzTx/>
              <a:buFontTx/>
              <a:buNone/>
            </a:pPr>
            <a:r>
              <a:rPr lang="en-US" altLang="en-US" sz="2400" b="1" dirty="0">
                <a:solidFill>
                  <a:srgbClr val="FFFF00"/>
                </a:solidFill>
                <a:latin typeface="Arial" charset="0"/>
              </a:rPr>
              <a:t>Select from those</a:t>
            </a:r>
          </a:p>
          <a:p>
            <a:pPr algn="ctr" eaLnBrk="1" hangingPunct="1">
              <a:lnSpc>
                <a:spcPct val="100000"/>
              </a:lnSpc>
              <a:spcAft>
                <a:spcPct val="0"/>
              </a:spcAft>
              <a:buClrTx/>
              <a:buSzTx/>
              <a:buFontTx/>
              <a:buNone/>
            </a:pPr>
            <a:r>
              <a:rPr lang="en-US" altLang="en-US" sz="2400" b="1" dirty="0">
                <a:solidFill>
                  <a:srgbClr val="FFFF00"/>
                </a:solidFill>
                <a:latin typeface="Arial" charset="0"/>
              </a:rPr>
              <a:t>with white hats</a:t>
            </a:r>
          </a:p>
        </p:txBody>
      </p:sp>
    </p:spTree>
    <p:extLst>
      <p:ext uri="{BB962C8B-B14F-4D97-AF65-F5344CB8AC3E}">
        <p14:creationId xmlns:p14="http://schemas.microsoft.com/office/powerpoint/2010/main" val="36316315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800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8005"/>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8008"/>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800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800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animBg="1"/>
      <p:bldP spid="128005" grpId="0" animBg="1"/>
      <p:bldP spid="128006" grpId="0" animBg="1"/>
      <p:bldP spid="128007" grpId="0" animBg="1"/>
      <p:bldP spid="12800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182880"/>
            <a:ext cx="8229600" cy="1143000"/>
          </a:xfrm>
        </p:spPr>
        <p:txBody>
          <a:bodyPr/>
          <a:lstStyle/>
          <a:p>
            <a:r>
              <a:rPr lang="en-US" altLang="en-US" dirty="0"/>
              <a:t>Sampling methods</a:t>
            </a:r>
          </a:p>
        </p:txBody>
      </p:sp>
      <p:sp>
        <p:nvSpPr>
          <p:cNvPr id="8195" name="Rectangle 3"/>
          <p:cNvSpPr>
            <a:spLocks noGrp="1" noChangeArrowheads="1"/>
          </p:cNvSpPr>
          <p:nvPr>
            <p:ph idx="1"/>
          </p:nvPr>
        </p:nvSpPr>
        <p:spPr>
          <a:xfrm>
            <a:off x="691129" y="1428749"/>
            <a:ext cx="8229600" cy="4729017"/>
          </a:xfrm>
        </p:spPr>
        <p:txBody>
          <a:bodyPr/>
          <a:lstStyle/>
          <a:p>
            <a:pPr marL="0" indent="0">
              <a:spcBef>
                <a:spcPct val="0"/>
              </a:spcBef>
              <a:spcAft>
                <a:spcPts val="600"/>
              </a:spcAft>
              <a:buNone/>
            </a:pPr>
            <a:r>
              <a:rPr lang="en-US" altLang="en-US" dirty="0"/>
              <a:t>Two types of sampling</a:t>
            </a:r>
            <a:endParaRPr lang="en-US" altLang="en-US" sz="500" dirty="0"/>
          </a:p>
          <a:p>
            <a:pPr>
              <a:lnSpc>
                <a:spcPct val="90000"/>
              </a:lnSpc>
              <a:spcBef>
                <a:spcPct val="0"/>
              </a:spcBef>
              <a:spcAft>
                <a:spcPts val="0"/>
              </a:spcAft>
            </a:pPr>
            <a:r>
              <a:rPr lang="en-US" altLang="en-US" sz="3000" dirty="0"/>
              <a:t>Probability sampling</a:t>
            </a:r>
            <a:r>
              <a:rPr lang="en-US" altLang="en-US" dirty="0"/>
              <a:t> </a:t>
            </a:r>
          </a:p>
          <a:p>
            <a:pPr lvl="1">
              <a:lnSpc>
                <a:spcPct val="90000"/>
              </a:lnSpc>
              <a:spcBef>
                <a:spcPct val="0"/>
              </a:spcBef>
              <a:spcAft>
                <a:spcPts val="600"/>
              </a:spcAft>
            </a:pPr>
            <a:r>
              <a:rPr lang="en-US" altLang="en-US" dirty="0"/>
              <a:t>Uses a sampling frame </a:t>
            </a:r>
          </a:p>
          <a:p>
            <a:pPr lvl="1">
              <a:lnSpc>
                <a:spcPct val="90000"/>
              </a:lnSpc>
              <a:spcBef>
                <a:spcPct val="0"/>
              </a:spcBef>
              <a:spcAft>
                <a:spcPts val="600"/>
              </a:spcAft>
            </a:pPr>
            <a:r>
              <a:rPr lang="en-US" altLang="en-US" dirty="0"/>
              <a:t>Units selected from a list of all available  sampling units in the study population</a:t>
            </a:r>
          </a:p>
          <a:p>
            <a:pPr lvl="1">
              <a:lnSpc>
                <a:spcPct val="90000"/>
              </a:lnSpc>
              <a:spcBef>
                <a:spcPct val="0"/>
              </a:spcBef>
              <a:spcAft>
                <a:spcPts val="600"/>
              </a:spcAft>
            </a:pPr>
            <a:r>
              <a:rPr lang="en-US" altLang="en-US" dirty="0"/>
              <a:t>Every sampling unit has a chance of being chosen, based on random chance</a:t>
            </a:r>
          </a:p>
          <a:p>
            <a:pPr>
              <a:lnSpc>
                <a:spcPct val="90000"/>
              </a:lnSpc>
              <a:spcBef>
                <a:spcPct val="0"/>
              </a:spcBef>
              <a:spcAft>
                <a:spcPts val="0"/>
              </a:spcAft>
            </a:pPr>
            <a:r>
              <a:rPr lang="en-US" altLang="en-US" sz="3000" dirty="0"/>
              <a:t>Non-probability sampling </a:t>
            </a:r>
          </a:p>
          <a:p>
            <a:pPr lvl="1">
              <a:lnSpc>
                <a:spcPct val="90000"/>
              </a:lnSpc>
              <a:spcBef>
                <a:spcPct val="0"/>
              </a:spcBef>
              <a:spcAft>
                <a:spcPts val="600"/>
              </a:spcAft>
            </a:pPr>
            <a:r>
              <a:rPr lang="en-US" altLang="en-US" dirty="0"/>
              <a:t>A sampling frame usually not used</a:t>
            </a:r>
          </a:p>
          <a:p>
            <a:pPr lvl="1">
              <a:lnSpc>
                <a:spcPct val="90000"/>
              </a:lnSpc>
              <a:spcBef>
                <a:spcPct val="0"/>
              </a:spcBef>
              <a:spcAft>
                <a:spcPts val="600"/>
              </a:spcAft>
            </a:pPr>
            <a:r>
              <a:rPr lang="en-US" altLang="en-US" dirty="0"/>
              <a:t>Sample based on opportunity, referrals, availability</a:t>
            </a:r>
          </a:p>
          <a:p>
            <a:pPr lvl="2">
              <a:spcBef>
                <a:spcPct val="0"/>
              </a:spcBef>
              <a:spcAft>
                <a:spcPts val="600"/>
              </a:spcAft>
            </a:pPr>
            <a:endParaRPr lang="en-US" altLang="en-US" sz="500" b="1" dirty="0">
              <a:latin typeface="Arial" panose="020B0604020202020204" pitchFamily="34" charset="0"/>
              <a:cs typeface="Arial" panose="020B0604020202020204" pitchFamily="34" charset="0"/>
            </a:endParaRPr>
          </a:p>
          <a:p>
            <a:pPr lvl="2">
              <a:spcBef>
                <a:spcPct val="0"/>
              </a:spcBef>
              <a:spcAft>
                <a:spcPts val="600"/>
              </a:spcAft>
              <a:buFontTx/>
              <a:buNone/>
            </a:pPr>
            <a:endParaRPr lang="en-US" altLang="en-US" b="1" dirty="0"/>
          </a:p>
        </p:txBody>
      </p:sp>
    </p:spTree>
    <p:extLst>
      <p:ext uri="{BB962C8B-B14F-4D97-AF65-F5344CB8AC3E}">
        <p14:creationId xmlns:p14="http://schemas.microsoft.com/office/powerpoint/2010/main" val="18593999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fill="hold" nodeType="withEffect">
                                  <p:stCondLst>
                                    <p:cond delay="0"/>
                                  </p:stCondLst>
                                  <p:childTnLst>
                                    <p:animClr clrSpc="rgb" dir="cw">
                                      <p:cBhvr override="childStyle">
                                        <p:cTn id="6" dur="500" fill="hold"/>
                                        <p:tgtEl>
                                          <p:spTgt spid="8195">
                                            <p:txEl>
                                              <p:pRg st="6" end="6"/>
                                            </p:txEl>
                                          </p:spTgt>
                                        </p:tgtEl>
                                        <p:attrNameLst>
                                          <p:attrName>style.color</p:attrName>
                                        </p:attrNameLst>
                                      </p:cBhvr>
                                      <p:to>
                                        <a:schemeClr val="tx1"/>
                                      </p:to>
                                    </p:animClr>
                                  </p:childTnLst>
                                </p:cTn>
                              </p:par>
                              <p:par>
                                <p:cTn id="7" presetID="3" presetClass="emph" presetSubtype="2" fill="hold" nodeType="withEffect">
                                  <p:stCondLst>
                                    <p:cond delay="0"/>
                                  </p:stCondLst>
                                  <p:childTnLst>
                                    <p:animClr clrSpc="rgb" dir="cw">
                                      <p:cBhvr override="childStyle">
                                        <p:cTn id="8" dur="500" fill="hold"/>
                                        <p:tgtEl>
                                          <p:spTgt spid="8195">
                                            <p:txEl>
                                              <p:pRg st="7" end="7"/>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DC OR style">
  <a:themeElements>
    <a:clrScheme name="Custom 9">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0E00F9"/>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7035</TotalTime>
  <Words>4290</Words>
  <Application>Microsoft Office PowerPoint</Application>
  <PresentationFormat>On-screen Show (4:3)</PresentationFormat>
  <Paragraphs>531</Paragraphs>
  <Slides>48</Slides>
  <Notes>48</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48</vt:i4>
      </vt:variant>
    </vt:vector>
  </HeadingPairs>
  <TitlesOfParts>
    <vt:vector size="60" baseType="lpstr">
      <vt:lpstr>MS PGothic</vt:lpstr>
      <vt:lpstr>Arial</vt:lpstr>
      <vt:lpstr>Avenir Book</vt:lpstr>
      <vt:lpstr>Calibri</vt:lpstr>
      <vt:lpstr>Calibri (Body)</vt:lpstr>
      <vt:lpstr>Courier New</vt:lpstr>
      <vt:lpstr>Franklin Gothic Book</vt:lpstr>
      <vt:lpstr>Garamond</vt:lpstr>
      <vt:lpstr>Times New Roman</vt:lpstr>
      <vt:lpstr>Verdana</vt:lpstr>
      <vt:lpstr>Wingdings</vt:lpstr>
      <vt:lpstr>CDC OR style</vt:lpstr>
      <vt:lpstr>Selecting a Study Population: Sampling</vt:lpstr>
      <vt:lpstr>Objectives</vt:lpstr>
      <vt:lpstr>What is sampling?</vt:lpstr>
      <vt:lpstr>Definitions </vt:lpstr>
      <vt:lpstr>Definitions (2)</vt:lpstr>
      <vt:lpstr>Study population: Selection </vt:lpstr>
      <vt:lpstr>Information you need if you plan to do sampling in your study</vt:lpstr>
      <vt:lpstr>Options for sampling</vt:lpstr>
      <vt:lpstr>Sampling methods</vt:lpstr>
      <vt:lpstr>Representative sample</vt:lpstr>
      <vt:lpstr>Probability sampling types</vt:lpstr>
      <vt:lpstr>Simple random sampling</vt:lpstr>
      <vt:lpstr>Simple random sampling: Advantages and disadvantages</vt:lpstr>
      <vt:lpstr>Systematic Sampling</vt:lpstr>
      <vt:lpstr>Stratified random sampling</vt:lpstr>
      <vt:lpstr>Stratified random sampling (2)</vt:lpstr>
      <vt:lpstr>Stratified random sampling (3)</vt:lpstr>
      <vt:lpstr>Stratified random sampling: Advantages and Disadvantages</vt:lpstr>
      <vt:lpstr>Cluster sampling</vt:lpstr>
      <vt:lpstr>Cluster sampling: Implementation </vt:lpstr>
      <vt:lpstr>Cluster sampling: Advantages and disadvantages</vt:lpstr>
      <vt:lpstr>Non-probability sampling</vt:lpstr>
      <vt:lpstr>Non-probability sampling: Advantages and disadvantages</vt:lpstr>
      <vt:lpstr>Establishing inclusion criteria</vt:lpstr>
      <vt:lpstr>Does saccharin cause bladder cancer in rats?</vt:lpstr>
      <vt:lpstr>Establishing exclusion criteria</vt:lpstr>
      <vt:lpstr>Selection bias</vt:lpstr>
      <vt:lpstr>Bias (additional)</vt:lpstr>
      <vt:lpstr>Misclassification</vt:lpstr>
      <vt:lpstr>Rules to remember</vt:lpstr>
      <vt:lpstr>Rules to remember (2)</vt:lpstr>
      <vt:lpstr>External validity</vt:lpstr>
      <vt:lpstr>Sample size</vt:lpstr>
      <vt:lpstr>Sample size (2)</vt:lpstr>
      <vt:lpstr>Additional resources</vt:lpstr>
      <vt:lpstr>Examples</vt:lpstr>
      <vt:lpstr>PowerPoint Presentation</vt:lpstr>
      <vt:lpstr>PowerPoint Presentation</vt:lpstr>
      <vt:lpstr>PowerPoint Presentation</vt:lpstr>
      <vt:lpstr>PowerPoint Presentation</vt:lpstr>
      <vt:lpstr>Stratified random sampling</vt:lpstr>
      <vt:lpstr>PowerPoint Presentation</vt:lpstr>
      <vt:lpstr>Example</vt:lpstr>
      <vt:lpstr>Example: Lung health study</vt:lpstr>
      <vt:lpstr>Lung health study:  Inclusion criteria</vt:lpstr>
      <vt:lpstr>Lung health study:  Exclusion criteria</vt:lpstr>
      <vt:lpstr>PowerPoint Presentation</vt:lpstr>
      <vt:lpstr>Prospective cohort study: Example</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196</cp:revision>
  <dcterms:created xsi:type="dcterms:W3CDTF">2016-12-10T01:14:11Z</dcterms:created>
  <dcterms:modified xsi:type="dcterms:W3CDTF">2019-01-18T17:26:38Z</dcterms:modified>
</cp:coreProperties>
</file>